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90" r:id="rId4"/>
    <p:sldMasterId id="2147483913" r:id="rId5"/>
    <p:sldMasterId id="2147483922" r:id="rId6"/>
    <p:sldMasterId id="2147483932" r:id="rId7"/>
  </p:sldMasterIdLst>
  <p:notesMasterIdLst>
    <p:notesMasterId r:id="rId66"/>
  </p:notesMasterIdLst>
  <p:handoutMasterIdLst>
    <p:handoutMasterId r:id="rId67"/>
  </p:handoutMasterIdLst>
  <p:sldIdLst>
    <p:sldId id="2147473663" r:id="rId8"/>
    <p:sldId id="2147482273" r:id="rId9"/>
    <p:sldId id="2147473689" r:id="rId10"/>
    <p:sldId id="2147473690" r:id="rId11"/>
    <p:sldId id="2147473691" r:id="rId12"/>
    <p:sldId id="321" r:id="rId13"/>
    <p:sldId id="2147479281" r:id="rId14"/>
    <p:sldId id="2147482275" r:id="rId15"/>
    <p:sldId id="2147479242" r:id="rId16"/>
    <p:sldId id="2147479241" r:id="rId17"/>
    <p:sldId id="2147482280" r:id="rId18"/>
    <p:sldId id="2147482276" r:id="rId19"/>
    <p:sldId id="2147482277" r:id="rId20"/>
    <p:sldId id="2147482278" r:id="rId21"/>
    <p:sldId id="2147482260" r:id="rId22"/>
    <p:sldId id="2147482259" r:id="rId23"/>
    <p:sldId id="2147482262" r:id="rId24"/>
    <p:sldId id="2147482279" r:id="rId25"/>
    <p:sldId id="2147482252" r:id="rId26"/>
    <p:sldId id="2147480711" r:id="rId27"/>
    <p:sldId id="2147479343" r:id="rId28"/>
    <p:sldId id="2147480707" r:id="rId29"/>
    <p:sldId id="2147482281" r:id="rId30"/>
    <p:sldId id="2147479318" r:id="rId31"/>
    <p:sldId id="2147482263" r:id="rId32"/>
    <p:sldId id="2147475268" r:id="rId33"/>
    <p:sldId id="2147482282" r:id="rId34"/>
    <p:sldId id="2147482283" r:id="rId35"/>
    <p:sldId id="2147475272" r:id="rId36"/>
    <p:sldId id="2147479347" r:id="rId37"/>
    <p:sldId id="2147479348" r:id="rId38"/>
    <p:sldId id="2147479349" r:id="rId39"/>
    <p:sldId id="2147479350" r:id="rId40"/>
    <p:sldId id="2147479330" r:id="rId41"/>
    <p:sldId id="2147479331" r:id="rId42"/>
    <p:sldId id="2147482284" r:id="rId43"/>
    <p:sldId id="2147482285" r:id="rId44"/>
    <p:sldId id="574" r:id="rId45"/>
    <p:sldId id="2147482286" r:id="rId46"/>
    <p:sldId id="2147482265" r:id="rId47"/>
    <p:sldId id="2147482287" r:id="rId48"/>
    <p:sldId id="2147482266" r:id="rId49"/>
    <p:sldId id="2147482267" r:id="rId50"/>
    <p:sldId id="2147482288" r:id="rId51"/>
    <p:sldId id="2147482289" r:id="rId52"/>
    <p:sldId id="2147482268" r:id="rId53"/>
    <p:sldId id="2147479320" r:id="rId54"/>
    <p:sldId id="2147479324" r:id="rId55"/>
    <p:sldId id="2147479332" r:id="rId56"/>
    <p:sldId id="2147479333" r:id="rId57"/>
    <p:sldId id="2147479351" r:id="rId58"/>
    <p:sldId id="2147482269" r:id="rId59"/>
    <p:sldId id="2147480710" r:id="rId60"/>
    <p:sldId id="2147479323" r:id="rId61"/>
    <p:sldId id="2147480709" r:id="rId62"/>
    <p:sldId id="2147479341" r:id="rId63"/>
    <p:sldId id="2147479342" r:id="rId64"/>
    <p:sldId id="2147482270"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PD Template" id="{849298C6-8EC0-9D4B-B0AC-AF0329C017DC}">
          <p14:sldIdLst>
            <p14:sldId id="2147473663"/>
            <p14:sldId id="2147482273"/>
            <p14:sldId id="2147473689"/>
            <p14:sldId id="2147473690"/>
            <p14:sldId id="2147473691"/>
            <p14:sldId id="321"/>
            <p14:sldId id="2147479281"/>
            <p14:sldId id="2147482275"/>
            <p14:sldId id="2147479242"/>
            <p14:sldId id="2147479241"/>
            <p14:sldId id="2147482280"/>
            <p14:sldId id="2147482276"/>
            <p14:sldId id="2147482277"/>
            <p14:sldId id="2147482278"/>
            <p14:sldId id="2147482260"/>
            <p14:sldId id="2147482259"/>
            <p14:sldId id="2147482262"/>
            <p14:sldId id="2147482279"/>
            <p14:sldId id="2147482252"/>
            <p14:sldId id="2147480711"/>
            <p14:sldId id="2147479343"/>
            <p14:sldId id="2147480707"/>
            <p14:sldId id="2147482281"/>
            <p14:sldId id="2147479318"/>
            <p14:sldId id="2147482263"/>
            <p14:sldId id="2147475268"/>
            <p14:sldId id="2147482282"/>
            <p14:sldId id="2147482283"/>
            <p14:sldId id="2147475272"/>
            <p14:sldId id="2147479347"/>
            <p14:sldId id="2147479348"/>
            <p14:sldId id="2147479349"/>
            <p14:sldId id="2147479350"/>
            <p14:sldId id="2147479330"/>
            <p14:sldId id="2147479331"/>
            <p14:sldId id="2147482284"/>
            <p14:sldId id="2147482285"/>
            <p14:sldId id="574"/>
            <p14:sldId id="2147482286"/>
            <p14:sldId id="2147482265"/>
            <p14:sldId id="2147482287"/>
            <p14:sldId id="2147482266"/>
            <p14:sldId id="2147482267"/>
            <p14:sldId id="2147482288"/>
            <p14:sldId id="2147482289"/>
            <p14:sldId id="2147482268"/>
            <p14:sldId id="2147479320"/>
            <p14:sldId id="2147479324"/>
            <p14:sldId id="2147479332"/>
            <p14:sldId id="2147479333"/>
            <p14:sldId id="2147479351"/>
            <p14:sldId id="2147482269"/>
            <p14:sldId id="2147480710"/>
            <p14:sldId id="2147479323"/>
            <p14:sldId id="2147480709"/>
            <p14:sldId id="2147479341"/>
            <p14:sldId id="2147479342"/>
            <p14:sldId id="214748227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Kristen Rosenthal" initials="KR" lastIdx="2" clrIdx="6">
    <p:extLst>
      <p:ext uri="{19B8F6BF-5375-455C-9EA6-DF929625EA0E}">
        <p15:presenceInfo xmlns:p15="http://schemas.microsoft.com/office/powerpoint/2012/main" userId="S::krosenthal@clinicaloptions.com::67a58a6d-22ff-4b03-8f01-10ea3f44af52" providerId="AD"/>
      </p:ext>
    </p:extLst>
  </p:cmAuthor>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8" name="Dussadee Royal" initials="DR" lastIdx="2" clrIdx="7">
    <p:extLst>
      <p:ext uri="{19B8F6BF-5375-455C-9EA6-DF929625EA0E}">
        <p15:presenceInfo xmlns:p15="http://schemas.microsoft.com/office/powerpoint/2012/main" userId="S::droyal@clinicaloptions.com::51beead8-6fa0-4b98-aeba-37044af35e17" providerId="AD"/>
      </p:ext>
    </p:extLst>
  </p:cmAuthor>
  <p:cmAuthor id="2" name=" " initials="MAC" lastIdx="17" clrIdx="1"/>
  <p:cmAuthor id="9" name="Leo Honeywell" initials="LH" lastIdx="11" clrIdx="8">
    <p:extLst>
      <p:ext uri="{19B8F6BF-5375-455C-9EA6-DF929625EA0E}">
        <p15:presenceInfo xmlns:p15="http://schemas.microsoft.com/office/powerpoint/2012/main" userId="Leo Honeywell" providerId="None"/>
      </p:ext>
    </p:extLst>
  </p:cmAuthor>
  <p:cmAuthor id="3" name="Andrew Bowser" initials="AB" lastIdx="3" clrIdx="2"/>
  <p:cmAuthor id="10" name="Jerfiz Constanzo" initials="JC" lastIdx="11" clrIdx="9">
    <p:extLst>
      <p:ext uri="{19B8F6BF-5375-455C-9EA6-DF929625EA0E}">
        <p15:presenceInfo xmlns:p15="http://schemas.microsoft.com/office/powerpoint/2012/main" userId="S::jconstanzo@clinicaloptions.com::7388c342-66f0-4154-bcdf-657d8197f1ae" providerId="AD"/>
      </p:ext>
    </p:extLst>
  </p:cmAuthor>
  <p:cmAuthor id="4" name="Melanie Couton" initials="MAC" lastIdx="1" clrIdx="3"/>
  <p:cmAuthor id="11" name="Melanie Couton" initials="MC" lastIdx="3" clrIdx="10">
    <p:extLst>
      <p:ext uri="{19B8F6BF-5375-455C-9EA6-DF929625EA0E}">
        <p15:presenceInfo xmlns:p15="http://schemas.microsoft.com/office/powerpoint/2012/main" userId="ef8730672ba86646" providerId="Windows Live"/>
      </p:ext>
    </p:extLst>
  </p:cmAuthor>
  <p:cmAuthor id="5" name="Taryn Gross" initials="TG" lastIdx="7" clrIdx="4"/>
  <p:cmAuthor id="12" name="Timothy Quill" initials="TQ" lastIdx="1" clrIdx="11">
    <p:extLst>
      <p:ext uri="{19B8F6BF-5375-455C-9EA6-DF929625EA0E}">
        <p15:presenceInfo xmlns:p15="http://schemas.microsoft.com/office/powerpoint/2012/main" userId="S::tquill@clinicaloptions.com::b1dc6efb-2995-45e7-a306-57a2c67aa886" providerId="AD"/>
      </p:ext>
    </p:extLst>
  </p:cmAuthor>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F8F7"/>
    <a:srgbClr val="FDD8C9"/>
    <a:srgbClr val="E5DEC1"/>
    <a:srgbClr val="FFFFFF"/>
    <a:srgbClr val="EEE6CA"/>
    <a:srgbClr val="BA3000"/>
    <a:srgbClr val="992000"/>
    <a:srgbClr val="8B8B92"/>
    <a:srgbClr val="7D7D7D"/>
    <a:srgbClr val="B576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495" autoAdjust="0"/>
    <p:restoredTop sz="86740" autoAdjust="0"/>
  </p:normalViewPr>
  <p:slideViewPr>
    <p:cSldViewPr snapToGrid="0">
      <p:cViewPr varScale="1">
        <p:scale>
          <a:sx n="64" d="100"/>
          <a:sy n="64" d="100"/>
        </p:scale>
        <p:origin x="616" y="4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122" d="100"/>
          <a:sy n="122" d="100"/>
        </p:scale>
        <p:origin x="3096" y="21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handoutMaster" Target="handoutMasters/handoutMaster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7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40E274-32CC-45E5-9C81-6A749BEFF54C}" type="doc">
      <dgm:prSet loTypeId="urn:microsoft.com/office/officeart/2005/8/layout/radial4" loCatId="relationship" qsTypeId="urn:microsoft.com/office/officeart/2005/8/quickstyle/simple1" qsCatId="simple" csTypeId="urn:microsoft.com/office/officeart/2005/8/colors/colorful1" csCatId="colorful" phldr="1"/>
      <dgm:spPr/>
      <dgm:t>
        <a:bodyPr/>
        <a:lstStyle/>
        <a:p>
          <a:endParaRPr lang="en-US"/>
        </a:p>
      </dgm:t>
    </dgm:pt>
    <dgm:pt modelId="{D3BD4922-404B-4E3C-9523-7F579F3A9C22}">
      <dgm:prSet phldrT="[Text]" custT="1"/>
      <dgm:spPr/>
      <dgm:t>
        <a:bodyPr/>
        <a:lstStyle/>
        <a:p>
          <a:r>
            <a:rPr lang="en-US" sz="1400" b="1" dirty="0">
              <a:solidFill>
                <a:schemeClr val="bg1"/>
              </a:solidFill>
              <a:latin typeface="Poppins" pitchFamily="2" charset="77"/>
              <a:cs typeface="Poppins" pitchFamily="2" charset="77"/>
            </a:rPr>
            <a:t>PROTAC ER Degraders:</a:t>
          </a:r>
          <a:br>
            <a:rPr lang="en-US" sz="1400" b="1" dirty="0">
              <a:solidFill>
                <a:schemeClr val="bg1"/>
              </a:solidFill>
              <a:latin typeface="Poppins" pitchFamily="2" charset="77"/>
              <a:cs typeface="Poppins" pitchFamily="2" charset="77"/>
            </a:rPr>
          </a:br>
          <a:r>
            <a:rPr lang="en-US" sz="1400" b="1" dirty="0">
              <a:solidFill>
                <a:schemeClr val="bg1"/>
              </a:solidFill>
              <a:latin typeface="Poppins" pitchFamily="2" charset="77"/>
              <a:cs typeface="Poppins" pitchFamily="2" charset="77"/>
            </a:rPr>
            <a:t>key advantages</a:t>
          </a:r>
          <a:r>
            <a:rPr lang="en-US" sz="1400" b="1" baseline="30000" dirty="0">
              <a:solidFill>
                <a:schemeClr val="bg1"/>
              </a:solidFill>
              <a:latin typeface="Poppins" pitchFamily="2" charset="77"/>
              <a:cs typeface="Poppins" pitchFamily="2" charset="77"/>
            </a:rPr>
            <a:t>2</a:t>
          </a:r>
          <a:endParaRPr lang="en-US" sz="1400" b="1" dirty="0">
            <a:solidFill>
              <a:schemeClr val="bg1"/>
            </a:solidFill>
            <a:latin typeface="Poppins" pitchFamily="2" charset="77"/>
            <a:cs typeface="Poppins" pitchFamily="2" charset="77"/>
          </a:endParaRPr>
        </a:p>
      </dgm:t>
    </dgm:pt>
    <dgm:pt modelId="{A0A663B8-00D6-4FEC-8B12-03736F8AB3CC}" type="parTrans" cxnId="{1A50E3F5-133E-4E7A-B699-40F9B7297465}">
      <dgm:prSet/>
      <dgm:spPr/>
      <dgm:t>
        <a:bodyPr/>
        <a:lstStyle/>
        <a:p>
          <a:endParaRPr lang="en-US" sz="1400">
            <a:solidFill>
              <a:schemeClr val="bg1"/>
            </a:solidFill>
            <a:latin typeface="Poppins" pitchFamily="2" charset="77"/>
            <a:cs typeface="Poppins" pitchFamily="2" charset="77"/>
          </a:endParaRPr>
        </a:p>
      </dgm:t>
    </dgm:pt>
    <dgm:pt modelId="{94DEEEC9-09CB-4E85-A824-D347A6EEFA02}" type="sibTrans" cxnId="{1A50E3F5-133E-4E7A-B699-40F9B7297465}">
      <dgm:prSet/>
      <dgm:spPr/>
      <dgm:t>
        <a:bodyPr/>
        <a:lstStyle/>
        <a:p>
          <a:endParaRPr lang="en-US" sz="1400">
            <a:solidFill>
              <a:schemeClr val="bg1"/>
            </a:solidFill>
            <a:latin typeface="Poppins" pitchFamily="2" charset="77"/>
            <a:cs typeface="Poppins" pitchFamily="2" charset="77"/>
          </a:endParaRPr>
        </a:p>
      </dgm:t>
    </dgm:pt>
    <dgm:pt modelId="{38B66CCB-B2B3-473E-8337-4911BCE032B3}">
      <dgm:prSet phldrT="[Text]" custT="1"/>
      <dgm:spPr>
        <a:solidFill>
          <a:schemeClr val="accent6"/>
        </a:solidFill>
        <a:ln>
          <a:noFill/>
        </a:ln>
      </dgm:spPr>
      <dgm:t>
        <a:bodyPr/>
        <a:lstStyle/>
        <a:p>
          <a:pPr>
            <a:buClrTx/>
          </a:pPr>
          <a:r>
            <a:rPr lang="en-US" sz="1400" b="1">
              <a:solidFill>
                <a:schemeClr val="bg1"/>
              </a:solidFill>
              <a:latin typeface="Poppins" pitchFamily="2" charset="77"/>
              <a:cs typeface="Poppins" pitchFamily="2" charset="77"/>
            </a:rPr>
            <a:t>Activity in post-ET and</a:t>
          </a:r>
          <a:br>
            <a:rPr lang="en-US" sz="1400" b="1">
              <a:solidFill>
                <a:schemeClr val="bg1"/>
              </a:solidFill>
              <a:latin typeface="Poppins" pitchFamily="2" charset="77"/>
              <a:cs typeface="Poppins" pitchFamily="2" charset="77"/>
            </a:rPr>
          </a:br>
          <a:r>
            <a:rPr lang="en-US" sz="1400" b="1">
              <a:solidFill>
                <a:schemeClr val="bg1"/>
              </a:solidFill>
              <a:latin typeface="Poppins" pitchFamily="2" charset="77"/>
              <a:cs typeface="Poppins" pitchFamily="2" charset="77"/>
            </a:rPr>
            <a:t>post-CDK4/6i disease</a:t>
          </a:r>
          <a:endParaRPr lang="en-US" sz="1400">
            <a:solidFill>
              <a:schemeClr val="bg1"/>
            </a:solidFill>
            <a:latin typeface="Poppins" pitchFamily="2" charset="77"/>
            <a:cs typeface="Poppins" pitchFamily="2" charset="77"/>
          </a:endParaRPr>
        </a:p>
      </dgm:t>
    </dgm:pt>
    <dgm:pt modelId="{5BF96D6F-B197-456C-8429-8DBD68A27268}" type="parTrans" cxnId="{5B3B45C4-9182-4D28-A3FB-AD36BB14012D}">
      <dgm:prSet/>
      <dgm:spPr>
        <a:solidFill>
          <a:schemeClr val="accent6"/>
        </a:solidFill>
        <a:ln>
          <a:noFill/>
        </a:ln>
      </dgm:spPr>
      <dgm:t>
        <a:bodyPr/>
        <a:lstStyle/>
        <a:p>
          <a:endParaRPr lang="en-US" sz="1400">
            <a:solidFill>
              <a:schemeClr val="bg1"/>
            </a:solidFill>
            <a:latin typeface="Poppins" pitchFamily="2" charset="77"/>
            <a:cs typeface="Poppins" pitchFamily="2" charset="77"/>
          </a:endParaRPr>
        </a:p>
      </dgm:t>
    </dgm:pt>
    <dgm:pt modelId="{01CDCFF1-4EF6-4D6A-87BA-22579B6EB49F}" type="sibTrans" cxnId="{5B3B45C4-9182-4D28-A3FB-AD36BB14012D}">
      <dgm:prSet/>
      <dgm:spPr/>
      <dgm:t>
        <a:bodyPr/>
        <a:lstStyle/>
        <a:p>
          <a:endParaRPr lang="en-US" sz="1400">
            <a:solidFill>
              <a:schemeClr val="bg1"/>
            </a:solidFill>
            <a:latin typeface="Poppins" pitchFamily="2" charset="77"/>
            <a:cs typeface="Poppins" pitchFamily="2" charset="77"/>
          </a:endParaRPr>
        </a:p>
      </dgm:t>
    </dgm:pt>
    <dgm:pt modelId="{07195748-AF2E-4444-8225-3F4E40242809}">
      <dgm:prSet phldrT="[Text]" custT="1"/>
      <dgm:spPr>
        <a:solidFill>
          <a:schemeClr val="accent3"/>
        </a:solidFill>
        <a:ln>
          <a:noFill/>
        </a:ln>
      </dgm:spPr>
      <dgm:t>
        <a:bodyPr/>
        <a:lstStyle/>
        <a:p>
          <a:pPr>
            <a:buClrTx/>
          </a:pPr>
          <a:r>
            <a:rPr lang="en-US" sz="1400" b="1" dirty="0">
              <a:solidFill>
                <a:schemeClr val="bg1"/>
              </a:solidFill>
              <a:latin typeface="Poppins" pitchFamily="2" charset="77"/>
              <a:cs typeface="Poppins" pitchFamily="2" charset="77"/>
            </a:rPr>
            <a:t>Oral formulation</a:t>
          </a:r>
          <a:endParaRPr lang="en-US" sz="1400" dirty="0">
            <a:solidFill>
              <a:schemeClr val="bg1"/>
            </a:solidFill>
            <a:latin typeface="Poppins" pitchFamily="2" charset="77"/>
            <a:cs typeface="Poppins" pitchFamily="2" charset="77"/>
          </a:endParaRPr>
        </a:p>
      </dgm:t>
    </dgm:pt>
    <dgm:pt modelId="{A990CC88-4F0A-4A22-81E5-35693DAB3E34}" type="parTrans" cxnId="{EC8FE697-CEFF-4E56-9440-8E69C2467785}">
      <dgm:prSet/>
      <dgm:spPr>
        <a:solidFill>
          <a:schemeClr val="accent3"/>
        </a:solidFill>
        <a:ln>
          <a:noFill/>
        </a:ln>
      </dgm:spPr>
      <dgm:t>
        <a:bodyPr/>
        <a:lstStyle/>
        <a:p>
          <a:endParaRPr lang="en-US" sz="1400">
            <a:solidFill>
              <a:schemeClr val="bg1"/>
            </a:solidFill>
            <a:latin typeface="Poppins" pitchFamily="2" charset="77"/>
            <a:cs typeface="Poppins" pitchFamily="2" charset="77"/>
          </a:endParaRPr>
        </a:p>
      </dgm:t>
    </dgm:pt>
    <dgm:pt modelId="{640E80F2-CBF1-4CD6-A420-2C3D83BAF572}" type="sibTrans" cxnId="{EC8FE697-CEFF-4E56-9440-8E69C2467785}">
      <dgm:prSet/>
      <dgm:spPr/>
      <dgm:t>
        <a:bodyPr/>
        <a:lstStyle/>
        <a:p>
          <a:endParaRPr lang="en-US" sz="1400">
            <a:solidFill>
              <a:schemeClr val="bg1"/>
            </a:solidFill>
            <a:latin typeface="Poppins" pitchFamily="2" charset="77"/>
            <a:cs typeface="Poppins" pitchFamily="2" charset="77"/>
          </a:endParaRPr>
        </a:p>
      </dgm:t>
    </dgm:pt>
    <dgm:pt modelId="{B1E9401B-173C-422A-BD87-F27140C0BA86}">
      <dgm:prSet phldrT="[Text]" custT="1"/>
      <dgm:spPr>
        <a:solidFill>
          <a:schemeClr val="accent4"/>
        </a:solidFill>
        <a:ln>
          <a:noFill/>
        </a:ln>
      </dgm:spPr>
      <dgm:t>
        <a:bodyPr/>
        <a:lstStyle/>
        <a:p>
          <a:pPr>
            <a:buClrTx/>
          </a:pPr>
          <a:r>
            <a:rPr lang="en-US" sz="1400" b="1" dirty="0">
              <a:solidFill>
                <a:schemeClr val="bg1"/>
              </a:solidFill>
              <a:latin typeface="Poppins" pitchFamily="2" charset="77"/>
              <a:cs typeface="Poppins" pitchFamily="2" charset="77"/>
            </a:rPr>
            <a:t>Activity in </a:t>
          </a:r>
          <a:r>
            <a:rPr lang="en-US" sz="1400" b="1" i="1" dirty="0">
              <a:solidFill>
                <a:schemeClr val="bg1"/>
              </a:solidFill>
              <a:latin typeface="Poppins" pitchFamily="2" charset="77"/>
              <a:cs typeface="Poppins" pitchFamily="2" charset="77"/>
            </a:rPr>
            <a:t>ESR1</a:t>
          </a:r>
          <a:r>
            <a:rPr lang="en-US" sz="1400" b="1" i="0" dirty="0">
              <a:solidFill>
                <a:schemeClr val="bg1"/>
              </a:solidFill>
              <a:latin typeface="Poppins" pitchFamily="2" charset="77"/>
              <a:cs typeface="Poppins" pitchFamily="2" charset="77"/>
            </a:rPr>
            <a:t>-mutant</a:t>
          </a:r>
          <a:r>
            <a:rPr lang="en-US" sz="1400" b="1" dirty="0">
              <a:solidFill>
                <a:schemeClr val="bg1"/>
              </a:solidFill>
              <a:latin typeface="Poppins" pitchFamily="2" charset="77"/>
              <a:cs typeface="Poppins" pitchFamily="2" charset="77"/>
            </a:rPr>
            <a:t> MBC</a:t>
          </a:r>
          <a:endParaRPr lang="en-US" sz="1400" dirty="0">
            <a:solidFill>
              <a:schemeClr val="bg1"/>
            </a:solidFill>
            <a:latin typeface="Poppins" pitchFamily="2" charset="77"/>
            <a:cs typeface="Poppins" pitchFamily="2" charset="77"/>
          </a:endParaRPr>
        </a:p>
      </dgm:t>
    </dgm:pt>
    <dgm:pt modelId="{7A1E0393-EE83-46A5-B4B7-9034A728DB35}" type="parTrans" cxnId="{F7F4A648-9CAD-4BFA-A9FB-D5A211EF9DE7}">
      <dgm:prSet/>
      <dgm:spPr>
        <a:solidFill>
          <a:schemeClr val="accent4"/>
        </a:solidFill>
        <a:ln>
          <a:noFill/>
        </a:ln>
      </dgm:spPr>
      <dgm:t>
        <a:bodyPr/>
        <a:lstStyle/>
        <a:p>
          <a:endParaRPr lang="en-US" sz="1400">
            <a:solidFill>
              <a:schemeClr val="bg1"/>
            </a:solidFill>
            <a:latin typeface="Poppins" pitchFamily="2" charset="77"/>
            <a:cs typeface="Poppins" pitchFamily="2" charset="77"/>
          </a:endParaRPr>
        </a:p>
      </dgm:t>
    </dgm:pt>
    <dgm:pt modelId="{52FA8CE0-6935-4356-AD10-1DB7D511293F}" type="sibTrans" cxnId="{F7F4A648-9CAD-4BFA-A9FB-D5A211EF9DE7}">
      <dgm:prSet/>
      <dgm:spPr/>
      <dgm:t>
        <a:bodyPr/>
        <a:lstStyle/>
        <a:p>
          <a:endParaRPr lang="en-US" sz="1400">
            <a:solidFill>
              <a:schemeClr val="bg1"/>
            </a:solidFill>
            <a:latin typeface="Poppins" pitchFamily="2" charset="77"/>
            <a:cs typeface="Poppins" pitchFamily="2" charset="77"/>
          </a:endParaRPr>
        </a:p>
      </dgm:t>
    </dgm:pt>
    <dgm:pt modelId="{EDB6F2C0-B99E-4690-8A82-6246DFADFF80}">
      <dgm:prSet phldrT="[Text]" custT="1"/>
      <dgm:spPr>
        <a:solidFill>
          <a:schemeClr val="accent5"/>
        </a:solidFill>
        <a:ln>
          <a:noFill/>
        </a:ln>
      </dgm:spPr>
      <dgm:t>
        <a:bodyPr/>
        <a:lstStyle/>
        <a:p>
          <a:pPr>
            <a:buClrTx/>
          </a:pPr>
          <a:r>
            <a:rPr lang="en-US" sz="1400" b="1">
              <a:solidFill>
                <a:schemeClr val="bg1"/>
              </a:solidFill>
              <a:latin typeface="Poppins" pitchFamily="2" charset="77"/>
              <a:cs typeface="Poppins" pitchFamily="2" charset="77"/>
            </a:rPr>
            <a:t>Efficient and targeted ER degradation</a:t>
          </a:r>
          <a:endParaRPr lang="en-US" sz="1400">
            <a:solidFill>
              <a:schemeClr val="bg1"/>
            </a:solidFill>
            <a:latin typeface="Poppins" pitchFamily="2" charset="77"/>
            <a:cs typeface="Poppins" pitchFamily="2" charset="77"/>
          </a:endParaRPr>
        </a:p>
      </dgm:t>
    </dgm:pt>
    <dgm:pt modelId="{58B61BFB-78EF-415B-9B6C-B7F15362F27A}" type="parTrans" cxnId="{51260BDA-692D-450F-BA20-6DB6D5236C19}">
      <dgm:prSet/>
      <dgm:spPr>
        <a:solidFill>
          <a:schemeClr val="accent5"/>
        </a:solidFill>
        <a:ln>
          <a:noFill/>
        </a:ln>
      </dgm:spPr>
      <dgm:t>
        <a:bodyPr/>
        <a:lstStyle/>
        <a:p>
          <a:endParaRPr lang="en-US" sz="1400">
            <a:solidFill>
              <a:schemeClr val="bg1"/>
            </a:solidFill>
            <a:latin typeface="Poppins" pitchFamily="2" charset="77"/>
            <a:cs typeface="Poppins" pitchFamily="2" charset="77"/>
          </a:endParaRPr>
        </a:p>
      </dgm:t>
    </dgm:pt>
    <dgm:pt modelId="{AA7B7DF2-2486-4F2D-ACC4-8DFF56FFC066}" type="sibTrans" cxnId="{51260BDA-692D-450F-BA20-6DB6D5236C19}">
      <dgm:prSet/>
      <dgm:spPr/>
      <dgm:t>
        <a:bodyPr/>
        <a:lstStyle/>
        <a:p>
          <a:endParaRPr lang="en-US" sz="1400">
            <a:solidFill>
              <a:schemeClr val="bg1"/>
            </a:solidFill>
            <a:latin typeface="Poppins" pitchFamily="2" charset="77"/>
            <a:cs typeface="Poppins" pitchFamily="2" charset="77"/>
          </a:endParaRPr>
        </a:p>
      </dgm:t>
    </dgm:pt>
    <dgm:pt modelId="{0F1BB3D8-27D1-42A4-A804-14FA50C2DCB8}" type="pres">
      <dgm:prSet presAssocID="{7640E274-32CC-45E5-9C81-6A749BEFF54C}" presName="cycle" presStyleCnt="0">
        <dgm:presLayoutVars>
          <dgm:chMax val="1"/>
          <dgm:dir/>
          <dgm:animLvl val="ctr"/>
          <dgm:resizeHandles val="exact"/>
        </dgm:presLayoutVars>
      </dgm:prSet>
      <dgm:spPr/>
    </dgm:pt>
    <dgm:pt modelId="{17423267-DEFC-488A-B578-C73A07AEE6B9}" type="pres">
      <dgm:prSet presAssocID="{D3BD4922-404B-4E3C-9523-7F579F3A9C22}" presName="centerShape" presStyleLbl="node0" presStyleIdx="0" presStyleCnt="1" custScaleX="114019" custScaleY="114019"/>
      <dgm:spPr/>
    </dgm:pt>
    <dgm:pt modelId="{850CE012-9EED-46B1-8215-9C652CE52726}" type="pres">
      <dgm:prSet presAssocID="{5BF96D6F-B197-456C-8429-8DBD68A27268}" presName="parTrans" presStyleLbl="bgSibTrans2D1" presStyleIdx="0" presStyleCnt="4"/>
      <dgm:spPr/>
    </dgm:pt>
    <dgm:pt modelId="{CFE43506-CD0D-40A5-9423-BB40DB9E6ED6}" type="pres">
      <dgm:prSet presAssocID="{38B66CCB-B2B3-473E-8337-4911BCE032B3}" presName="node" presStyleLbl="node1" presStyleIdx="0" presStyleCnt="4">
        <dgm:presLayoutVars>
          <dgm:bulletEnabled val="1"/>
        </dgm:presLayoutVars>
      </dgm:prSet>
      <dgm:spPr/>
    </dgm:pt>
    <dgm:pt modelId="{6357EBCF-EF64-473E-AEC5-E65787342C1B}" type="pres">
      <dgm:prSet presAssocID="{A990CC88-4F0A-4A22-81E5-35693DAB3E34}" presName="parTrans" presStyleLbl="bgSibTrans2D1" presStyleIdx="1" presStyleCnt="4"/>
      <dgm:spPr/>
    </dgm:pt>
    <dgm:pt modelId="{B31C5086-B20F-4C8A-BCA2-B2483D19A3FB}" type="pres">
      <dgm:prSet presAssocID="{07195748-AF2E-4444-8225-3F4E40242809}" presName="node" presStyleLbl="node1" presStyleIdx="1" presStyleCnt="4">
        <dgm:presLayoutVars>
          <dgm:bulletEnabled val="1"/>
        </dgm:presLayoutVars>
      </dgm:prSet>
      <dgm:spPr/>
    </dgm:pt>
    <dgm:pt modelId="{D0F3B7A8-8379-484E-97D5-A195BAFD6083}" type="pres">
      <dgm:prSet presAssocID="{7A1E0393-EE83-46A5-B4B7-9034A728DB35}" presName="parTrans" presStyleLbl="bgSibTrans2D1" presStyleIdx="2" presStyleCnt="4"/>
      <dgm:spPr/>
    </dgm:pt>
    <dgm:pt modelId="{D29D88B1-FCFC-4691-BBF6-7A8C64FE061A}" type="pres">
      <dgm:prSet presAssocID="{B1E9401B-173C-422A-BD87-F27140C0BA86}" presName="node" presStyleLbl="node1" presStyleIdx="2" presStyleCnt="4">
        <dgm:presLayoutVars>
          <dgm:bulletEnabled val="1"/>
        </dgm:presLayoutVars>
      </dgm:prSet>
      <dgm:spPr/>
    </dgm:pt>
    <dgm:pt modelId="{402A2521-4BFE-4FA4-BD32-6BEC0A6E40B9}" type="pres">
      <dgm:prSet presAssocID="{58B61BFB-78EF-415B-9B6C-B7F15362F27A}" presName="parTrans" presStyleLbl="bgSibTrans2D1" presStyleIdx="3" presStyleCnt="4"/>
      <dgm:spPr/>
    </dgm:pt>
    <dgm:pt modelId="{61BCA887-046F-44E9-AD7F-01A5A82F426A}" type="pres">
      <dgm:prSet presAssocID="{EDB6F2C0-B99E-4690-8A82-6246DFADFF80}" presName="node" presStyleLbl="node1" presStyleIdx="3" presStyleCnt="4">
        <dgm:presLayoutVars>
          <dgm:bulletEnabled val="1"/>
        </dgm:presLayoutVars>
      </dgm:prSet>
      <dgm:spPr/>
    </dgm:pt>
  </dgm:ptLst>
  <dgm:cxnLst>
    <dgm:cxn modelId="{708EF100-C5F4-46FF-A32B-EAD666EA4B87}" type="presOf" srcId="{5BF96D6F-B197-456C-8429-8DBD68A27268}" destId="{850CE012-9EED-46B1-8215-9C652CE52726}" srcOrd="0" destOrd="0" presId="urn:microsoft.com/office/officeart/2005/8/layout/radial4"/>
    <dgm:cxn modelId="{677B2A06-4DC2-4A13-B778-7A52E8963864}" type="presOf" srcId="{B1E9401B-173C-422A-BD87-F27140C0BA86}" destId="{D29D88B1-FCFC-4691-BBF6-7A8C64FE061A}" srcOrd="0" destOrd="0" presId="urn:microsoft.com/office/officeart/2005/8/layout/radial4"/>
    <dgm:cxn modelId="{8CF31121-1AA9-410E-8C4B-A81E2E4ADD06}" type="presOf" srcId="{07195748-AF2E-4444-8225-3F4E40242809}" destId="{B31C5086-B20F-4C8A-BCA2-B2483D19A3FB}" srcOrd="0" destOrd="0" presId="urn:microsoft.com/office/officeart/2005/8/layout/radial4"/>
    <dgm:cxn modelId="{2DF47337-89F2-4794-A639-D49EED3123A8}" type="presOf" srcId="{58B61BFB-78EF-415B-9B6C-B7F15362F27A}" destId="{402A2521-4BFE-4FA4-BD32-6BEC0A6E40B9}" srcOrd="0" destOrd="0" presId="urn:microsoft.com/office/officeart/2005/8/layout/radial4"/>
    <dgm:cxn modelId="{F7F4A648-9CAD-4BFA-A9FB-D5A211EF9DE7}" srcId="{D3BD4922-404B-4E3C-9523-7F579F3A9C22}" destId="{B1E9401B-173C-422A-BD87-F27140C0BA86}" srcOrd="2" destOrd="0" parTransId="{7A1E0393-EE83-46A5-B4B7-9034A728DB35}" sibTransId="{52FA8CE0-6935-4356-AD10-1DB7D511293F}"/>
    <dgm:cxn modelId="{D4362F80-8B07-4F35-B4F2-7CF4681AEC85}" type="presOf" srcId="{38B66CCB-B2B3-473E-8337-4911BCE032B3}" destId="{CFE43506-CD0D-40A5-9423-BB40DB9E6ED6}" srcOrd="0" destOrd="0" presId="urn:microsoft.com/office/officeart/2005/8/layout/radial4"/>
    <dgm:cxn modelId="{68216594-C8EE-4A0E-8BAD-3E56CE9CDB15}" type="presOf" srcId="{EDB6F2C0-B99E-4690-8A82-6246DFADFF80}" destId="{61BCA887-046F-44E9-AD7F-01A5A82F426A}" srcOrd="0" destOrd="0" presId="urn:microsoft.com/office/officeart/2005/8/layout/radial4"/>
    <dgm:cxn modelId="{EC8FE697-CEFF-4E56-9440-8E69C2467785}" srcId="{D3BD4922-404B-4E3C-9523-7F579F3A9C22}" destId="{07195748-AF2E-4444-8225-3F4E40242809}" srcOrd="1" destOrd="0" parTransId="{A990CC88-4F0A-4A22-81E5-35693DAB3E34}" sibTransId="{640E80F2-CBF1-4CD6-A420-2C3D83BAF572}"/>
    <dgm:cxn modelId="{74B344B1-4B0E-41AF-BE77-960D6496DFAD}" type="presOf" srcId="{7A1E0393-EE83-46A5-B4B7-9034A728DB35}" destId="{D0F3B7A8-8379-484E-97D5-A195BAFD6083}" srcOrd="0" destOrd="0" presId="urn:microsoft.com/office/officeart/2005/8/layout/radial4"/>
    <dgm:cxn modelId="{5B3B45C4-9182-4D28-A3FB-AD36BB14012D}" srcId="{D3BD4922-404B-4E3C-9523-7F579F3A9C22}" destId="{38B66CCB-B2B3-473E-8337-4911BCE032B3}" srcOrd="0" destOrd="0" parTransId="{5BF96D6F-B197-456C-8429-8DBD68A27268}" sibTransId="{01CDCFF1-4EF6-4D6A-87BA-22579B6EB49F}"/>
    <dgm:cxn modelId="{A94BDDCE-4145-44EA-881D-39A637D9D14F}" type="presOf" srcId="{7640E274-32CC-45E5-9C81-6A749BEFF54C}" destId="{0F1BB3D8-27D1-42A4-A804-14FA50C2DCB8}" srcOrd="0" destOrd="0" presId="urn:microsoft.com/office/officeart/2005/8/layout/radial4"/>
    <dgm:cxn modelId="{51260BDA-692D-450F-BA20-6DB6D5236C19}" srcId="{D3BD4922-404B-4E3C-9523-7F579F3A9C22}" destId="{EDB6F2C0-B99E-4690-8A82-6246DFADFF80}" srcOrd="3" destOrd="0" parTransId="{58B61BFB-78EF-415B-9B6C-B7F15362F27A}" sibTransId="{AA7B7DF2-2486-4F2D-ACC4-8DFF56FFC066}"/>
    <dgm:cxn modelId="{F77335F2-F3B1-4450-A6DA-FE07C70CA74A}" type="presOf" srcId="{D3BD4922-404B-4E3C-9523-7F579F3A9C22}" destId="{17423267-DEFC-488A-B578-C73A07AEE6B9}" srcOrd="0" destOrd="0" presId="urn:microsoft.com/office/officeart/2005/8/layout/radial4"/>
    <dgm:cxn modelId="{1D3B03F4-52CB-4A3F-B47F-2992C7237DC3}" type="presOf" srcId="{A990CC88-4F0A-4A22-81E5-35693DAB3E34}" destId="{6357EBCF-EF64-473E-AEC5-E65787342C1B}" srcOrd="0" destOrd="0" presId="urn:microsoft.com/office/officeart/2005/8/layout/radial4"/>
    <dgm:cxn modelId="{1A50E3F5-133E-4E7A-B699-40F9B7297465}" srcId="{7640E274-32CC-45E5-9C81-6A749BEFF54C}" destId="{D3BD4922-404B-4E3C-9523-7F579F3A9C22}" srcOrd="0" destOrd="0" parTransId="{A0A663B8-00D6-4FEC-8B12-03736F8AB3CC}" sibTransId="{94DEEEC9-09CB-4E85-A824-D347A6EEFA02}"/>
    <dgm:cxn modelId="{66F6C8AD-30D4-47B0-8F2C-1364ED63F72D}" type="presParOf" srcId="{0F1BB3D8-27D1-42A4-A804-14FA50C2DCB8}" destId="{17423267-DEFC-488A-B578-C73A07AEE6B9}" srcOrd="0" destOrd="0" presId="urn:microsoft.com/office/officeart/2005/8/layout/radial4"/>
    <dgm:cxn modelId="{8FB5CCD6-94E3-4CC6-ABF8-2D4C33F1044A}" type="presParOf" srcId="{0F1BB3D8-27D1-42A4-A804-14FA50C2DCB8}" destId="{850CE012-9EED-46B1-8215-9C652CE52726}" srcOrd="1" destOrd="0" presId="urn:microsoft.com/office/officeart/2005/8/layout/radial4"/>
    <dgm:cxn modelId="{B76D3E37-CF5A-4E58-A0ED-8B95BF602498}" type="presParOf" srcId="{0F1BB3D8-27D1-42A4-A804-14FA50C2DCB8}" destId="{CFE43506-CD0D-40A5-9423-BB40DB9E6ED6}" srcOrd="2" destOrd="0" presId="urn:microsoft.com/office/officeart/2005/8/layout/radial4"/>
    <dgm:cxn modelId="{F1FDC9BA-6932-4FE8-9E8D-C1478B9A6D90}" type="presParOf" srcId="{0F1BB3D8-27D1-42A4-A804-14FA50C2DCB8}" destId="{6357EBCF-EF64-473E-AEC5-E65787342C1B}" srcOrd="3" destOrd="0" presId="urn:microsoft.com/office/officeart/2005/8/layout/radial4"/>
    <dgm:cxn modelId="{3B2B47E5-E05F-43A3-AE59-ABB450A218AE}" type="presParOf" srcId="{0F1BB3D8-27D1-42A4-A804-14FA50C2DCB8}" destId="{B31C5086-B20F-4C8A-BCA2-B2483D19A3FB}" srcOrd="4" destOrd="0" presId="urn:microsoft.com/office/officeart/2005/8/layout/radial4"/>
    <dgm:cxn modelId="{9C451F39-F51A-4FFB-8011-C092C22197E3}" type="presParOf" srcId="{0F1BB3D8-27D1-42A4-A804-14FA50C2DCB8}" destId="{D0F3B7A8-8379-484E-97D5-A195BAFD6083}" srcOrd="5" destOrd="0" presId="urn:microsoft.com/office/officeart/2005/8/layout/radial4"/>
    <dgm:cxn modelId="{FFB49910-40DE-4379-8574-3D4800095C58}" type="presParOf" srcId="{0F1BB3D8-27D1-42A4-A804-14FA50C2DCB8}" destId="{D29D88B1-FCFC-4691-BBF6-7A8C64FE061A}" srcOrd="6" destOrd="0" presId="urn:microsoft.com/office/officeart/2005/8/layout/radial4"/>
    <dgm:cxn modelId="{C949D21E-9671-4C3E-81FD-52E7BC301792}" type="presParOf" srcId="{0F1BB3D8-27D1-42A4-A804-14FA50C2DCB8}" destId="{402A2521-4BFE-4FA4-BD32-6BEC0A6E40B9}" srcOrd="7" destOrd="0" presId="urn:microsoft.com/office/officeart/2005/8/layout/radial4"/>
    <dgm:cxn modelId="{D2F78DA4-3495-4E2D-818E-E8099B341A73}" type="presParOf" srcId="{0F1BB3D8-27D1-42A4-A804-14FA50C2DCB8}" destId="{61BCA887-046F-44E9-AD7F-01A5A82F426A}"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C375D53-EDD2-461B-95CE-67C9C21923E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08F8F251-906E-4BEF-BDEF-E17278B4FEE7}">
      <dgm:prSet phldrT="[Text]"/>
      <dgm:spPr/>
      <dgm:t>
        <a:bodyPr/>
        <a:lstStyle/>
        <a:p>
          <a:r>
            <a:rPr lang="en-US" b="1" dirty="0"/>
            <a:t>Adjuvant</a:t>
          </a:r>
        </a:p>
      </dgm:t>
    </dgm:pt>
    <dgm:pt modelId="{F33B953B-E324-48A6-ABC5-63CBE88CD9FF}" type="parTrans" cxnId="{3788CDDD-5E31-472D-BC49-DBF08FDFDAB2}">
      <dgm:prSet/>
      <dgm:spPr/>
      <dgm:t>
        <a:bodyPr/>
        <a:lstStyle/>
        <a:p>
          <a:endParaRPr lang="en-US" b="1"/>
        </a:p>
      </dgm:t>
    </dgm:pt>
    <dgm:pt modelId="{471C9581-DC7C-4678-B434-9688A51DD356}" type="sibTrans" cxnId="{3788CDDD-5E31-472D-BC49-DBF08FDFDAB2}">
      <dgm:prSet/>
      <dgm:spPr/>
      <dgm:t>
        <a:bodyPr/>
        <a:lstStyle/>
        <a:p>
          <a:endParaRPr lang="en-US" b="1"/>
        </a:p>
      </dgm:t>
    </dgm:pt>
    <dgm:pt modelId="{C1D5D1C9-E838-4ED7-9702-88A1318742E8}">
      <dgm:prSet phldrT="[Text]"/>
      <dgm:spPr>
        <a:solidFill>
          <a:schemeClr val="accent6"/>
        </a:solidFill>
      </dgm:spPr>
      <dgm:t>
        <a:bodyPr/>
        <a:lstStyle/>
        <a:p>
          <a:r>
            <a:rPr lang="en-US" b="1"/>
            <a:t>First line with CDK4/6i</a:t>
          </a:r>
        </a:p>
      </dgm:t>
    </dgm:pt>
    <dgm:pt modelId="{697C7073-6C73-49F5-84E3-9C3D0104DC35}" type="parTrans" cxnId="{8E4FACF9-CFB4-4310-A3F9-3986C58BB51B}">
      <dgm:prSet/>
      <dgm:spPr/>
      <dgm:t>
        <a:bodyPr/>
        <a:lstStyle/>
        <a:p>
          <a:endParaRPr lang="en-US" b="1"/>
        </a:p>
      </dgm:t>
    </dgm:pt>
    <dgm:pt modelId="{B7ECEAD5-DCD5-43A8-A00F-BAFC36D80A14}" type="sibTrans" cxnId="{8E4FACF9-CFB4-4310-A3F9-3986C58BB51B}">
      <dgm:prSet/>
      <dgm:spPr/>
      <dgm:t>
        <a:bodyPr/>
        <a:lstStyle/>
        <a:p>
          <a:endParaRPr lang="en-US" b="1"/>
        </a:p>
      </dgm:t>
    </dgm:pt>
    <dgm:pt modelId="{0BC4EC00-FC81-4E68-94CB-C9F85A90CC38}">
      <dgm:prSet phldrT="[Text]"/>
      <dgm:spPr>
        <a:solidFill>
          <a:schemeClr val="tx1"/>
        </a:solidFill>
      </dgm:spPr>
      <dgm:t>
        <a:bodyPr/>
        <a:lstStyle/>
        <a:p>
          <a:r>
            <a:rPr lang="en-US" b="1"/>
            <a:t>Second line and beyond</a:t>
          </a:r>
        </a:p>
      </dgm:t>
    </dgm:pt>
    <dgm:pt modelId="{280D68FF-A987-469B-A729-F8AD7F7548F7}" type="parTrans" cxnId="{22934C18-E986-4AA1-9988-128C6508902D}">
      <dgm:prSet/>
      <dgm:spPr/>
      <dgm:t>
        <a:bodyPr/>
        <a:lstStyle/>
        <a:p>
          <a:endParaRPr lang="en-US" b="1"/>
        </a:p>
      </dgm:t>
    </dgm:pt>
    <dgm:pt modelId="{D66EB85D-95E6-4787-A29A-D9185E0473DC}" type="sibTrans" cxnId="{22934C18-E986-4AA1-9988-128C6508902D}">
      <dgm:prSet/>
      <dgm:spPr/>
      <dgm:t>
        <a:bodyPr/>
        <a:lstStyle/>
        <a:p>
          <a:endParaRPr lang="en-US" b="1"/>
        </a:p>
      </dgm:t>
    </dgm:pt>
    <dgm:pt modelId="{39FFF12F-EA58-4E34-8043-26C836F60B86}">
      <dgm:prSet phldrT="[Text]"/>
      <dgm:spPr>
        <a:solidFill>
          <a:schemeClr val="accent3"/>
        </a:solidFill>
      </dgm:spPr>
      <dgm:t>
        <a:bodyPr/>
        <a:lstStyle/>
        <a:p>
          <a:r>
            <a:rPr lang="en-US" b="1"/>
            <a:t>Combination approaches to </a:t>
          </a:r>
          <a:br>
            <a:rPr lang="en-US" b="1"/>
          </a:br>
          <a:r>
            <a:rPr lang="en-US" b="1"/>
            <a:t>combat resistance</a:t>
          </a:r>
          <a:br>
            <a:rPr lang="en-US" b="1"/>
          </a:br>
          <a:r>
            <a:rPr lang="en-US" b="1"/>
            <a:t>(CDK4/6i, mTORi, PI3Ki)</a:t>
          </a:r>
          <a:endParaRPr lang="en-US" b="1" dirty="0"/>
        </a:p>
      </dgm:t>
    </dgm:pt>
    <dgm:pt modelId="{9CD31C53-8DE2-44FA-B3C3-FAEC0F487EDF}" type="parTrans" cxnId="{F5E1D6A5-7ABB-45FB-8B80-70A905B27F46}">
      <dgm:prSet/>
      <dgm:spPr/>
      <dgm:t>
        <a:bodyPr/>
        <a:lstStyle/>
        <a:p>
          <a:endParaRPr lang="en-US" b="1"/>
        </a:p>
      </dgm:t>
    </dgm:pt>
    <dgm:pt modelId="{9B0611EA-F86A-4170-B53A-0F52A57CBB4F}" type="sibTrans" cxnId="{F5E1D6A5-7ABB-45FB-8B80-70A905B27F46}">
      <dgm:prSet/>
      <dgm:spPr/>
      <dgm:t>
        <a:bodyPr/>
        <a:lstStyle/>
        <a:p>
          <a:endParaRPr lang="en-US" b="1"/>
        </a:p>
      </dgm:t>
    </dgm:pt>
    <dgm:pt modelId="{925F4E58-688F-47E6-8DA4-882020DAA4C7}" type="pres">
      <dgm:prSet presAssocID="{AC375D53-EDD2-461B-95CE-67C9C21923E0}" presName="diagram" presStyleCnt="0">
        <dgm:presLayoutVars>
          <dgm:dir/>
          <dgm:resizeHandles val="exact"/>
        </dgm:presLayoutVars>
      </dgm:prSet>
      <dgm:spPr/>
    </dgm:pt>
    <dgm:pt modelId="{DC1D58EE-2FD0-4B7C-B42F-1BDD0B32CA72}" type="pres">
      <dgm:prSet presAssocID="{08F8F251-906E-4BEF-BDEF-E17278B4FEE7}" presName="node" presStyleLbl="node1" presStyleIdx="0" presStyleCnt="4" custLinFactNeighborY="377">
        <dgm:presLayoutVars>
          <dgm:bulletEnabled val="1"/>
        </dgm:presLayoutVars>
      </dgm:prSet>
      <dgm:spPr/>
    </dgm:pt>
    <dgm:pt modelId="{F6732C1C-2D09-4401-8A2A-F94527B94BB4}" type="pres">
      <dgm:prSet presAssocID="{471C9581-DC7C-4678-B434-9688A51DD356}" presName="sibTrans" presStyleCnt="0"/>
      <dgm:spPr/>
    </dgm:pt>
    <dgm:pt modelId="{527A6BC3-D28F-45E9-8DAD-A1F19F6286C8}" type="pres">
      <dgm:prSet presAssocID="{C1D5D1C9-E838-4ED7-9702-88A1318742E8}" presName="node" presStyleLbl="node1" presStyleIdx="1" presStyleCnt="4">
        <dgm:presLayoutVars>
          <dgm:bulletEnabled val="1"/>
        </dgm:presLayoutVars>
      </dgm:prSet>
      <dgm:spPr/>
    </dgm:pt>
    <dgm:pt modelId="{BF79026E-7518-4212-B830-D1C6C3DB038A}" type="pres">
      <dgm:prSet presAssocID="{B7ECEAD5-DCD5-43A8-A00F-BAFC36D80A14}" presName="sibTrans" presStyleCnt="0"/>
      <dgm:spPr/>
    </dgm:pt>
    <dgm:pt modelId="{04982F3C-7EDC-47C8-BD14-E25C2D4A4C82}" type="pres">
      <dgm:prSet presAssocID="{0BC4EC00-FC81-4E68-94CB-C9F85A90CC38}" presName="node" presStyleLbl="node1" presStyleIdx="2" presStyleCnt="4">
        <dgm:presLayoutVars>
          <dgm:bulletEnabled val="1"/>
        </dgm:presLayoutVars>
      </dgm:prSet>
      <dgm:spPr/>
    </dgm:pt>
    <dgm:pt modelId="{622F928D-6A9C-494C-85D2-A080EEDFD2F7}" type="pres">
      <dgm:prSet presAssocID="{D66EB85D-95E6-4787-A29A-D9185E0473DC}" presName="sibTrans" presStyleCnt="0"/>
      <dgm:spPr/>
    </dgm:pt>
    <dgm:pt modelId="{2FCF32C1-296F-4952-8AE4-BCE70519FB72}" type="pres">
      <dgm:prSet presAssocID="{39FFF12F-EA58-4E34-8043-26C836F60B86}" presName="node" presStyleLbl="node1" presStyleIdx="3" presStyleCnt="4">
        <dgm:presLayoutVars>
          <dgm:bulletEnabled val="1"/>
        </dgm:presLayoutVars>
      </dgm:prSet>
      <dgm:spPr/>
    </dgm:pt>
  </dgm:ptLst>
  <dgm:cxnLst>
    <dgm:cxn modelId="{22934C18-E986-4AA1-9988-128C6508902D}" srcId="{AC375D53-EDD2-461B-95CE-67C9C21923E0}" destId="{0BC4EC00-FC81-4E68-94CB-C9F85A90CC38}" srcOrd="2" destOrd="0" parTransId="{280D68FF-A987-469B-A729-F8AD7F7548F7}" sibTransId="{D66EB85D-95E6-4787-A29A-D9185E0473DC}"/>
    <dgm:cxn modelId="{D93B361D-9502-4445-9800-F0EEFC439C9D}" type="presOf" srcId="{C1D5D1C9-E838-4ED7-9702-88A1318742E8}" destId="{527A6BC3-D28F-45E9-8DAD-A1F19F6286C8}" srcOrd="0" destOrd="0" presId="urn:microsoft.com/office/officeart/2005/8/layout/default"/>
    <dgm:cxn modelId="{30F20C41-0600-4805-80E9-AD6C0AEB31D3}" type="presOf" srcId="{0BC4EC00-FC81-4E68-94CB-C9F85A90CC38}" destId="{04982F3C-7EDC-47C8-BD14-E25C2D4A4C82}" srcOrd="0" destOrd="0" presId="urn:microsoft.com/office/officeart/2005/8/layout/default"/>
    <dgm:cxn modelId="{C02E7346-CC53-467C-AF40-025EAA2C3452}" type="presOf" srcId="{08F8F251-906E-4BEF-BDEF-E17278B4FEE7}" destId="{DC1D58EE-2FD0-4B7C-B42F-1BDD0B32CA72}" srcOrd="0" destOrd="0" presId="urn:microsoft.com/office/officeart/2005/8/layout/default"/>
    <dgm:cxn modelId="{81C08B68-C0B1-4390-8046-E77CFAD3FEA4}" type="presOf" srcId="{AC375D53-EDD2-461B-95CE-67C9C21923E0}" destId="{925F4E58-688F-47E6-8DA4-882020DAA4C7}" srcOrd="0" destOrd="0" presId="urn:microsoft.com/office/officeart/2005/8/layout/default"/>
    <dgm:cxn modelId="{9803FC99-19A6-4D1C-A17C-8A57B61F3A16}" type="presOf" srcId="{39FFF12F-EA58-4E34-8043-26C836F60B86}" destId="{2FCF32C1-296F-4952-8AE4-BCE70519FB72}" srcOrd="0" destOrd="0" presId="urn:microsoft.com/office/officeart/2005/8/layout/default"/>
    <dgm:cxn modelId="{F5E1D6A5-7ABB-45FB-8B80-70A905B27F46}" srcId="{AC375D53-EDD2-461B-95CE-67C9C21923E0}" destId="{39FFF12F-EA58-4E34-8043-26C836F60B86}" srcOrd="3" destOrd="0" parTransId="{9CD31C53-8DE2-44FA-B3C3-FAEC0F487EDF}" sibTransId="{9B0611EA-F86A-4170-B53A-0F52A57CBB4F}"/>
    <dgm:cxn modelId="{3788CDDD-5E31-472D-BC49-DBF08FDFDAB2}" srcId="{AC375D53-EDD2-461B-95CE-67C9C21923E0}" destId="{08F8F251-906E-4BEF-BDEF-E17278B4FEE7}" srcOrd="0" destOrd="0" parTransId="{F33B953B-E324-48A6-ABC5-63CBE88CD9FF}" sibTransId="{471C9581-DC7C-4678-B434-9688A51DD356}"/>
    <dgm:cxn modelId="{8E4FACF9-CFB4-4310-A3F9-3986C58BB51B}" srcId="{AC375D53-EDD2-461B-95CE-67C9C21923E0}" destId="{C1D5D1C9-E838-4ED7-9702-88A1318742E8}" srcOrd="1" destOrd="0" parTransId="{697C7073-6C73-49F5-84E3-9C3D0104DC35}" sibTransId="{B7ECEAD5-DCD5-43A8-A00F-BAFC36D80A14}"/>
    <dgm:cxn modelId="{759D011A-3D53-4FFC-BEE3-30F6DEDEC255}" type="presParOf" srcId="{925F4E58-688F-47E6-8DA4-882020DAA4C7}" destId="{DC1D58EE-2FD0-4B7C-B42F-1BDD0B32CA72}" srcOrd="0" destOrd="0" presId="urn:microsoft.com/office/officeart/2005/8/layout/default"/>
    <dgm:cxn modelId="{94BEA3D1-92C1-4DC8-9CAE-B31B87FA37AA}" type="presParOf" srcId="{925F4E58-688F-47E6-8DA4-882020DAA4C7}" destId="{F6732C1C-2D09-4401-8A2A-F94527B94BB4}" srcOrd="1" destOrd="0" presId="urn:microsoft.com/office/officeart/2005/8/layout/default"/>
    <dgm:cxn modelId="{B3B5027A-5290-4D7E-8FC6-8C82DED5A88B}" type="presParOf" srcId="{925F4E58-688F-47E6-8DA4-882020DAA4C7}" destId="{527A6BC3-D28F-45E9-8DAD-A1F19F6286C8}" srcOrd="2" destOrd="0" presId="urn:microsoft.com/office/officeart/2005/8/layout/default"/>
    <dgm:cxn modelId="{EC45A69A-5C2F-4E53-8553-814DDD88F7F7}" type="presParOf" srcId="{925F4E58-688F-47E6-8DA4-882020DAA4C7}" destId="{BF79026E-7518-4212-B830-D1C6C3DB038A}" srcOrd="3" destOrd="0" presId="urn:microsoft.com/office/officeart/2005/8/layout/default"/>
    <dgm:cxn modelId="{ED7A8CC1-844F-44D4-851F-B0C836A5E8B5}" type="presParOf" srcId="{925F4E58-688F-47E6-8DA4-882020DAA4C7}" destId="{04982F3C-7EDC-47C8-BD14-E25C2D4A4C82}" srcOrd="4" destOrd="0" presId="urn:microsoft.com/office/officeart/2005/8/layout/default"/>
    <dgm:cxn modelId="{31140B4F-30D1-477D-BC0A-5C7E4D2F245F}" type="presParOf" srcId="{925F4E58-688F-47E6-8DA4-882020DAA4C7}" destId="{622F928D-6A9C-494C-85D2-A080EEDFD2F7}" srcOrd="5" destOrd="0" presId="urn:microsoft.com/office/officeart/2005/8/layout/default"/>
    <dgm:cxn modelId="{5EB98E67-704B-4269-B829-6655FA5D9123}" type="presParOf" srcId="{925F4E58-688F-47E6-8DA4-882020DAA4C7}" destId="{2FCF32C1-296F-4952-8AE4-BCE70519FB72}"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423267-DEFC-488A-B578-C73A07AEE6B9}">
      <dsp:nvSpPr>
        <dsp:cNvPr id="0" name=""/>
        <dsp:cNvSpPr/>
      </dsp:nvSpPr>
      <dsp:spPr>
        <a:xfrm>
          <a:off x="2055872" y="1952706"/>
          <a:ext cx="1828806" cy="1828806"/>
        </a:xfrm>
        <a:prstGeom prst="ellipse">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bg1"/>
              </a:solidFill>
              <a:latin typeface="Poppins" pitchFamily="2" charset="77"/>
              <a:cs typeface="Poppins" pitchFamily="2" charset="77"/>
            </a:rPr>
            <a:t>PROTAC ER Degraders:</a:t>
          </a:r>
          <a:br>
            <a:rPr lang="en-US" sz="1400" b="1" kern="1200" dirty="0">
              <a:solidFill>
                <a:schemeClr val="bg1"/>
              </a:solidFill>
              <a:latin typeface="Poppins" pitchFamily="2" charset="77"/>
              <a:cs typeface="Poppins" pitchFamily="2" charset="77"/>
            </a:rPr>
          </a:br>
          <a:r>
            <a:rPr lang="en-US" sz="1400" b="1" kern="1200" dirty="0">
              <a:solidFill>
                <a:schemeClr val="bg1"/>
              </a:solidFill>
              <a:latin typeface="Poppins" pitchFamily="2" charset="77"/>
              <a:cs typeface="Poppins" pitchFamily="2" charset="77"/>
            </a:rPr>
            <a:t>key advantages</a:t>
          </a:r>
          <a:r>
            <a:rPr lang="en-US" sz="1400" b="1" kern="1200" baseline="30000" dirty="0">
              <a:solidFill>
                <a:schemeClr val="bg1"/>
              </a:solidFill>
              <a:latin typeface="Poppins" pitchFamily="2" charset="77"/>
              <a:cs typeface="Poppins" pitchFamily="2" charset="77"/>
            </a:rPr>
            <a:t>2</a:t>
          </a:r>
          <a:endParaRPr lang="en-US" sz="1400" b="1" kern="1200" dirty="0">
            <a:solidFill>
              <a:schemeClr val="bg1"/>
            </a:solidFill>
            <a:latin typeface="Poppins" pitchFamily="2" charset="77"/>
            <a:cs typeface="Poppins" pitchFamily="2" charset="77"/>
          </a:endParaRPr>
        </a:p>
      </dsp:txBody>
      <dsp:txXfrm>
        <a:off x="2323694" y="2220528"/>
        <a:ext cx="1293162" cy="1293162"/>
      </dsp:txXfrm>
    </dsp:sp>
    <dsp:sp modelId="{850CE012-9EED-46B1-8215-9C652CE52726}">
      <dsp:nvSpPr>
        <dsp:cNvPr id="0" name=""/>
        <dsp:cNvSpPr/>
      </dsp:nvSpPr>
      <dsp:spPr>
        <a:xfrm rot="11700000">
          <a:off x="740802" y="2214721"/>
          <a:ext cx="1295469" cy="457125"/>
        </a:xfrm>
        <a:prstGeom prst="leftArrow">
          <a:avLst>
            <a:gd name="adj1" fmla="val 60000"/>
            <a:gd name="adj2" fmla="val 50000"/>
          </a:avLst>
        </a:prstGeom>
        <a:solidFill>
          <a:schemeClr val="accent6"/>
        </a:solidFill>
        <a:ln>
          <a:noFill/>
        </a:ln>
        <a:effectLst/>
      </dsp:spPr>
      <dsp:style>
        <a:lnRef idx="0">
          <a:scrgbClr r="0" g="0" b="0"/>
        </a:lnRef>
        <a:fillRef idx="1">
          <a:scrgbClr r="0" g="0" b="0"/>
        </a:fillRef>
        <a:effectRef idx="0">
          <a:scrgbClr r="0" g="0" b="0"/>
        </a:effectRef>
        <a:fontRef idx="minor">
          <a:schemeClr val="lt1"/>
        </a:fontRef>
      </dsp:style>
    </dsp:sp>
    <dsp:sp modelId="{CFE43506-CD0D-40A5-9423-BB40DB9E6ED6}">
      <dsp:nvSpPr>
        <dsp:cNvPr id="0" name=""/>
        <dsp:cNvSpPr/>
      </dsp:nvSpPr>
      <dsp:spPr>
        <a:xfrm>
          <a:off x="997" y="1666137"/>
          <a:ext cx="1523751" cy="1219001"/>
        </a:xfrm>
        <a:prstGeom prst="roundRect">
          <a:avLst>
            <a:gd name="adj" fmla="val 10000"/>
          </a:avLst>
        </a:prstGeom>
        <a:solidFill>
          <a:schemeClr val="accent6"/>
        </a:solidFill>
        <a:ln w="31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ClrTx/>
            <a:buNone/>
          </a:pPr>
          <a:r>
            <a:rPr lang="en-US" sz="1400" b="1" kern="1200">
              <a:solidFill>
                <a:schemeClr val="bg1"/>
              </a:solidFill>
              <a:latin typeface="Poppins" pitchFamily="2" charset="77"/>
              <a:cs typeface="Poppins" pitchFamily="2" charset="77"/>
            </a:rPr>
            <a:t>Activity in post-ET and</a:t>
          </a:r>
          <a:br>
            <a:rPr lang="en-US" sz="1400" b="1" kern="1200">
              <a:solidFill>
                <a:schemeClr val="bg1"/>
              </a:solidFill>
              <a:latin typeface="Poppins" pitchFamily="2" charset="77"/>
              <a:cs typeface="Poppins" pitchFamily="2" charset="77"/>
            </a:rPr>
          </a:br>
          <a:r>
            <a:rPr lang="en-US" sz="1400" b="1" kern="1200">
              <a:solidFill>
                <a:schemeClr val="bg1"/>
              </a:solidFill>
              <a:latin typeface="Poppins" pitchFamily="2" charset="77"/>
              <a:cs typeface="Poppins" pitchFamily="2" charset="77"/>
            </a:rPr>
            <a:t>post-CDK4/6i disease</a:t>
          </a:r>
          <a:endParaRPr lang="en-US" sz="1400" kern="1200">
            <a:solidFill>
              <a:schemeClr val="bg1"/>
            </a:solidFill>
            <a:latin typeface="Poppins" pitchFamily="2" charset="77"/>
            <a:cs typeface="Poppins" pitchFamily="2" charset="77"/>
          </a:endParaRPr>
        </a:p>
      </dsp:txBody>
      <dsp:txXfrm>
        <a:off x="36700" y="1701840"/>
        <a:ext cx="1452345" cy="1147595"/>
      </dsp:txXfrm>
    </dsp:sp>
    <dsp:sp modelId="{6357EBCF-EF64-473E-AEC5-E65787342C1B}">
      <dsp:nvSpPr>
        <dsp:cNvPr id="0" name=""/>
        <dsp:cNvSpPr/>
      </dsp:nvSpPr>
      <dsp:spPr>
        <a:xfrm rot="14700000">
          <a:off x="1630488" y="1154435"/>
          <a:ext cx="1295469" cy="457125"/>
        </a:xfrm>
        <a:prstGeom prst="leftArrow">
          <a:avLst>
            <a:gd name="adj1" fmla="val 60000"/>
            <a:gd name="adj2" fmla="val 50000"/>
          </a:avLst>
        </a:prstGeom>
        <a:solidFill>
          <a:schemeClr val="accent3"/>
        </a:solidFill>
        <a:ln>
          <a:noFill/>
        </a:ln>
        <a:effectLst/>
      </dsp:spPr>
      <dsp:style>
        <a:lnRef idx="0">
          <a:scrgbClr r="0" g="0" b="0"/>
        </a:lnRef>
        <a:fillRef idx="1">
          <a:scrgbClr r="0" g="0" b="0"/>
        </a:fillRef>
        <a:effectRef idx="0">
          <a:scrgbClr r="0" g="0" b="0"/>
        </a:effectRef>
        <a:fontRef idx="minor">
          <a:schemeClr val="lt1"/>
        </a:fontRef>
      </dsp:style>
    </dsp:sp>
    <dsp:sp modelId="{B31C5086-B20F-4C8A-BCA2-B2483D19A3FB}">
      <dsp:nvSpPr>
        <dsp:cNvPr id="0" name=""/>
        <dsp:cNvSpPr/>
      </dsp:nvSpPr>
      <dsp:spPr>
        <a:xfrm>
          <a:off x="1242602" y="186450"/>
          <a:ext cx="1523751" cy="1219001"/>
        </a:xfrm>
        <a:prstGeom prst="roundRect">
          <a:avLst>
            <a:gd name="adj" fmla="val 10000"/>
          </a:avLst>
        </a:prstGeom>
        <a:solidFill>
          <a:schemeClr val="accent3"/>
        </a:solidFill>
        <a:ln w="31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ClrTx/>
            <a:buNone/>
          </a:pPr>
          <a:r>
            <a:rPr lang="en-US" sz="1400" b="1" kern="1200" dirty="0">
              <a:solidFill>
                <a:schemeClr val="bg1"/>
              </a:solidFill>
              <a:latin typeface="Poppins" pitchFamily="2" charset="77"/>
              <a:cs typeface="Poppins" pitchFamily="2" charset="77"/>
            </a:rPr>
            <a:t>Oral formulation</a:t>
          </a:r>
          <a:endParaRPr lang="en-US" sz="1400" kern="1200" dirty="0">
            <a:solidFill>
              <a:schemeClr val="bg1"/>
            </a:solidFill>
            <a:latin typeface="Poppins" pitchFamily="2" charset="77"/>
            <a:cs typeface="Poppins" pitchFamily="2" charset="77"/>
          </a:endParaRPr>
        </a:p>
      </dsp:txBody>
      <dsp:txXfrm>
        <a:off x="1278305" y="222153"/>
        <a:ext cx="1452345" cy="1147595"/>
      </dsp:txXfrm>
    </dsp:sp>
    <dsp:sp modelId="{D0F3B7A8-8379-484E-97D5-A195BAFD6083}">
      <dsp:nvSpPr>
        <dsp:cNvPr id="0" name=""/>
        <dsp:cNvSpPr/>
      </dsp:nvSpPr>
      <dsp:spPr>
        <a:xfrm rot="17700000">
          <a:off x="3014593" y="1154435"/>
          <a:ext cx="1295469" cy="457125"/>
        </a:xfrm>
        <a:prstGeom prst="leftArrow">
          <a:avLst>
            <a:gd name="adj1" fmla="val 60000"/>
            <a:gd name="adj2" fmla="val 50000"/>
          </a:avLst>
        </a:prstGeom>
        <a:solidFill>
          <a:schemeClr val="accent4"/>
        </a:solidFill>
        <a:ln>
          <a:noFill/>
        </a:ln>
        <a:effectLst/>
      </dsp:spPr>
      <dsp:style>
        <a:lnRef idx="0">
          <a:scrgbClr r="0" g="0" b="0"/>
        </a:lnRef>
        <a:fillRef idx="1">
          <a:scrgbClr r="0" g="0" b="0"/>
        </a:fillRef>
        <a:effectRef idx="0">
          <a:scrgbClr r="0" g="0" b="0"/>
        </a:effectRef>
        <a:fontRef idx="minor">
          <a:schemeClr val="lt1"/>
        </a:fontRef>
      </dsp:style>
    </dsp:sp>
    <dsp:sp modelId="{D29D88B1-FCFC-4691-BBF6-7A8C64FE061A}">
      <dsp:nvSpPr>
        <dsp:cNvPr id="0" name=""/>
        <dsp:cNvSpPr/>
      </dsp:nvSpPr>
      <dsp:spPr>
        <a:xfrm>
          <a:off x="3174196" y="186450"/>
          <a:ext cx="1523751" cy="1219001"/>
        </a:xfrm>
        <a:prstGeom prst="roundRect">
          <a:avLst>
            <a:gd name="adj" fmla="val 10000"/>
          </a:avLst>
        </a:prstGeom>
        <a:solidFill>
          <a:schemeClr val="accent4"/>
        </a:solidFill>
        <a:ln w="31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ClrTx/>
            <a:buNone/>
          </a:pPr>
          <a:r>
            <a:rPr lang="en-US" sz="1400" b="1" kern="1200" dirty="0">
              <a:solidFill>
                <a:schemeClr val="bg1"/>
              </a:solidFill>
              <a:latin typeface="Poppins" pitchFamily="2" charset="77"/>
              <a:cs typeface="Poppins" pitchFamily="2" charset="77"/>
            </a:rPr>
            <a:t>Activity in </a:t>
          </a:r>
          <a:r>
            <a:rPr lang="en-US" sz="1400" b="1" i="1" kern="1200" dirty="0">
              <a:solidFill>
                <a:schemeClr val="bg1"/>
              </a:solidFill>
              <a:latin typeface="Poppins" pitchFamily="2" charset="77"/>
              <a:cs typeface="Poppins" pitchFamily="2" charset="77"/>
            </a:rPr>
            <a:t>ESR1</a:t>
          </a:r>
          <a:r>
            <a:rPr lang="en-US" sz="1400" b="1" i="0" kern="1200" dirty="0">
              <a:solidFill>
                <a:schemeClr val="bg1"/>
              </a:solidFill>
              <a:latin typeface="Poppins" pitchFamily="2" charset="77"/>
              <a:cs typeface="Poppins" pitchFamily="2" charset="77"/>
            </a:rPr>
            <a:t>-mutant</a:t>
          </a:r>
          <a:r>
            <a:rPr lang="en-US" sz="1400" b="1" kern="1200" dirty="0">
              <a:solidFill>
                <a:schemeClr val="bg1"/>
              </a:solidFill>
              <a:latin typeface="Poppins" pitchFamily="2" charset="77"/>
              <a:cs typeface="Poppins" pitchFamily="2" charset="77"/>
            </a:rPr>
            <a:t> MBC</a:t>
          </a:r>
          <a:endParaRPr lang="en-US" sz="1400" kern="1200" dirty="0">
            <a:solidFill>
              <a:schemeClr val="bg1"/>
            </a:solidFill>
            <a:latin typeface="Poppins" pitchFamily="2" charset="77"/>
            <a:cs typeface="Poppins" pitchFamily="2" charset="77"/>
          </a:endParaRPr>
        </a:p>
      </dsp:txBody>
      <dsp:txXfrm>
        <a:off x="3209899" y="222153"/>
        <a:ext cx="1452345" cy="1147595"/>
      </dsp:txXfrm>
    </dsp:sp>
    <dsp:sp modelId="{402A2521-4BFE-4FA4-BD32-6BEC0A6E40B9}">
      <dsp:nvSpPr>
        <dsp:cNvPr id="0" name=""/>
        <dsp:cNvSpPr/>
      </dsp:nvSpPr>
      <dsp:spPr>
        <a:xfrm rot="20700000">
          <a:off x="3904278" y="2214721"/>
          <a:ext cx="1295469" cy="457125"/>
        </a:xfrm>
        <a:prstGeom prst="leftArrow">
          <a:avLst>
            <a:gd name="adj1" fmla="val 60000"/>
            <a:gd name="adj2" fmla="val 50000"/>
          </a:avLst>
        </a:prstGeom>
        <a:solidFill>
          <a:schemeClr val="accent5"/>
        </a:solidFill>
        <a:ln>
          <a:noFill/>
        </a:ln>
        <a:effectLst/>
      </dsp:spPr>
      <dsp:style>
        <a:lnRef idx="0">
          <a:scrgbClr r="0" g="0" b="0"/>
        </a:lnRef>
        <a:fillRef idx="1">
          <a:scrgbClr r="0" g="0" b="0"/>
        </a:fillRef>
        <a:effectRef idx="0">
          <a:scrgbClr r="0" g="0" b="0"/>
        </a:effectRef>
        <a:fontRef idx="minor">
          <a:schemeClr val="lt1"/>
        </a:fontRef>
      </dsp:style>
    </dsp:sp>
    <dsp:sp modelId="{61BCA887-046F-44E9-AD7F-01A5A82F426A}">
      <dsp:nvSpPr>
        <dsp:cNvPr id="0" name=""/>
        <dsp:cNvSpPr/>
      </dsp:nvSpPr>
      <dsp:spPr>
        <a:xfrm>
          <a:off x="4415801" y="1666137"/>
          <a:ext cx="1523751" cy="1219001"/>
        </a:xfrm>
        <a:prstGeom prst="roundRect">
          <a:avLst>
            <a:gd name="adj" fmla="val 10000"/>
          </a:avLst>
        </a:prstGeom>
        <a:solidFill>
          <a:schemeClr val="accent5"/>
        </a:solidFill>
        <a:ln w="31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ClrTx/>
            <a:buNone/>
          </a:pPr>
          <a:r>
            <a:rPr lang="en-US" sz="1400" b="1" kern="1200">
              <a:solidFill>
                <a:schemeClr val="bg1"/>
              </a:solidFill>
              <a:latin typeface="Poppins" pitchFamily="2" charset="77"/>
              <a:cs typeface="Poppins" pitchFamily="2" charset="77"/>
            </a:rPr>
            <a:t>Efficient and targeted ER degradation</a:t>
          </a:r>
          <a:endParaRPr lang="en-US" sz="1400" kern="1200">
            <a:solidFill>
              <a:schemeClr val="bg1"/>
            </a:solidFill>
            <a:latin typeface="Poppins" pitchFamily="2" charset="77"/>
            <a:cs typeface="Poppins" pitchFamily="2" charset="77"/>
          </a:endParaRPr>
        </a:p>
      </dsp:txBody>
      <dsp:txXfrm>
        <a:off x="4451504" y="1701840"/>
        <a:ext cx="1452345" cy="11475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1D58EE-2FD0-4B7C-B42F-1BDD0B32CA72}">
      <dsp:nvSpPr>
        <dsp:cNvPr id="0" name=""/>
        <dsp:cNvSpPr/>
      </dsp:nvSpPr>
      <dsp:spPr>
        <a:xfrm>
          <a:off x="401042" y="9412"/>
          <a:ext cx="3488531" cy="2093118"/>
        </a:xfrm>
        <a:prstGeom prst="rect">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t>Adjuvant</a:t>
          </a:r>
        </a:p>
      </dsp:txBody>
      <dsp:txXfrm>
        <a:off x="401042" y="9412"/>
        <a:ext cx="3488531" cy="2093118"/>
      </dsp:txXfrm>
    </dsp:sp>
    <dsp:sp modelId="{527A6BC3-D28F-45E9-8DAD-A1F19F6286C8}">
      <dsp:nvSpPr>
        <dsp:cNvPr id="0" name=""/>
        <dsp:cNvSpPr/>
      </dsp:nvSpPr>
      <dsp:spPr>
        <a:xfrm>
          <a:off x="4238426" y="1521"/>
          <a:ext cx="3488531" cy="2093118"/>
        </a:xfrm>
        <a:prstGeom prst="rect">
          <a:avLst/>
        </a:prstGeom>
        <a:solidFill>
          <a:schemeClr val="accent6"/>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a:t>First line with CDK4/6i</a:t>
          </a:r>
        </a:p>
      </dsp:txBody>
      <dsp:txXfrm>
        <a:off x="4238426" y="1521"/>
        <a:ext cx="3488531" cy="2093118"/>
      </dsp:txXfrm>
    </dsp:sp>
    <dsp:sp modelId="{04982F3C-7EDC-47C8-BD14-E25C2D4A4C82}">
      <dsp:nvSpPr>
        <dsp:cNvPr id="0" name=""/>
        <dsp:cNvSpPr/>
      </dsp:nvSpPr>
      <dsp:spPr>
        <a:xfrm>
          <a:off x="401042" y="2443493"/>
          <a:ext cx="3488531" cy="2093118"/>
        </a:xfrm>
        <a:prstGeom prst="rect">
          <a:avLst/>
        </a:prstGeom>
        <a:solidFill>
          <a:schemeClr val="tx1"/>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a:t>Second line and beyond</a:t>
          </a:r>
        </a:p>
      </dsp:txBody>
      <dsp:txXfrm>
        <a:off x="401042" y="2443493"/>
        <a:ext cx="3488531" cy="2093118"/>
      </dsp:txXfrm>
    </dsp:sp>
    <dsp:sp modelId="{2FCF32C1-296F-4952-8AE4-BCE70519FB72}">
      <dsp:nvSpPr>
        <dsp:cNvPr id="0" name=""/>
        <dsp:cNvSpPr/>
      </dsp:nvSpPr>
      <dsp:spPr>
        <a:xfrm>
          <a:off x="4238426" y="2443493"/>
          <a:ext cx="3488531" cy="2093118"/>
        </a:xfrm>
        <a:prstGeom prst="rect">
          <a:avLst/>
        </a:prstGeom>
        <a:solidFill>
          <a:schemeClr val="accent3"/>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a:t>Combination approaches to </a:t>
          </a:r>
          <a:br>
            <a:rPr lang="en-US" sz="2200" b="1" kern="1200"/>
          </a:br>
          <a:r>
            <a:rPr lang="en-US" sz="2200" b="1" kern="1200"/>
            <a:t>combat resistance</a:t>
          </a:r>
          <a:br>
            <a:rPr lang="en-US" sz="2200" b="1" kern="1200"/>
          </a:br>
          <a:r>
            <a:rPr lang="en-US" sz="2200" b="1" kern="1200"/>
            <a:t>(CDK4/6i, mTORi, PI3Ki)</a:t>
          </a:r>
          <a:endParaRPr lang="en-US" sz="2200" b="1" kern="1200" dirty="0"/>
        </a:p>
      </dsp:txBody>
      <dsp:txXfrm>
        <a:off x="4238426" y="2443493"/>
        <a:ext cx="3488531" cy="2093118"/>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01D2224-C142-D340-8C20-FDA351C18439}" type="datetimeFigureOut">
              <a:rPr lang="en-US" smtClean="0"/>
              <a:t>3/10/2026</a:t>
            </a:fld>
            <a:endParaRPr lang="en-US"/>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196A6F-EB25-094F-87AE-1757368BFC95}" type="slidenum">
              <a:rPr lang="en-US" smtClean="0"/>
              <a:t>‹#›</a:t>
            </a:fld>
            <a:endParaRPr lang="en-US"/>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Poppins" panose="00000500000000000000" pitchFamily="2" charset="0"/>
              </a:defRPr>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Poppins" panose="00000500000000000000" pitchFamily="2" charset="0"/>
              </a:defRPr>
            </a:lvl1pPr>
          </a:lstStyle>
          <a:p>
            <a:fld id="{F223A16C-7964-42FA-905D-8FE7FD8AE7E7}" type="datetimeFigureOut">
              <a:rPr lang="en-US" smtClean="0"/>
              <a:pPr/>
              <a:t>3/10/2026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Poppins" panose="00000500000000000000" pitchFamily="2" charset="0"/>
              </a:defRPr>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Poppins" panose="00000500000000000000" pitchFamily="2" charset="0"/>
              </a:defRPr>
            </a:lvl1pPr>
          </a:lstStyle>
          <a:p>
            <a:fld id="{F239CF04-E0F8-4858-A4FE-0F88DB493753}" type="slidenum">
              <a:rPr lang="en-US" smtClean="0"/>
              <a:pPr/>
              <a:t>‹#›</a:t>
            </a:fld>
            <a:endParaRPr lang="en-US"/>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458789" y="4560888"/>
            <a:ext cx="5880100"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a:p>
        </p:txBody>
      </p:sp>
    </p:spTree>
    <p:extLst>
      <p:ext uri="{BB962C8B-B14F-4D97-AF65-F5344CB8AC3E}">
        <p14:creationId xmlns:p14="http://schemas.microsoft.com/office/powerpoint/2010/main" val="3572300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2402136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12c76ba257b_6_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152400" marR="0" lvl="0" indent="0" algn="l" rtl="0">
              <a:lnSpc>
                <a:spcPct val="100000"/>
              </a:lnSpc>
              <a:spcBef>
                <a:spcPts val="0"/>
              </a:spcBef>
              <a:spcAft>
                <a:spcPts val="0"/>
              </a:spcAft>
              <a:buClr>
                <a:srgbClr val="000000"/>
              </a:buClr>
              <a:buSzPts val="1200"/>
              <a:buFont typeface="Calibri"/>
              <a:buNone/>
            </a:pPr>
            <a:r>
              <a:rPr lang="en-US" i="1" dirty="0"/>
              <a:t>CDK4/6i, CDK4/6 inhibitor; </a:t>
            </a:r>
            <a:r>
              <a:rPr lang="en-US" sz="1200" b="0" i="1" u="none" strike="noStrike" cap="none" dirty="0">
                <a:solidFill>
                  <a:schemeClr val="dk1"/>
                </a:solidFill>
                <a:latin typeface="Calibri"/>
                <a:ea typeface="Calibri"/>
                <a:cs typeface="Calibri"/>
                <a:sym typeface="Calibri"/>
              </a:rPr>
              <a:t>Dato-DXd, </a:t>
            </a:r>
            <a:r>
              <a:rPr lang="en-US" sz="1200" b="0" i="1" u="none" strike="noStrike" cap="none" dirty="0">
                <a:solidFill>
                  <a:srgbClr val="4D5156"/>
                </a:solidFill>
                <a:effectLst/>
                <a:latin typeface="Roboto" panose="02000000000000000000" pitchFamily="2" charset="0"/>
                <a:ea typeface="Calibri"/>
                <a:cs typeface="Calibri"/>
                <a:sym typeface="Calibri"/>
              </a:rPr>
              <a:t>d</a:t>
            </a:r>
            <a:r>
              <a:rPr lang="en-US" b="0" i="1" dirty="0">
                <a:solidFill>
                  <a:srgbClr val="4D5156"/>
                </a:solidFill>
                <a:effectLst/>
                <a:latin typeface="Roboto" panose="02000000000000000000" pitchFamily="2" charset="0"/>
              </a:rPr>
              <a:t>atopotamab deruxtecan; dMMR, mismatch repair deficient; </a:t>
            </a:r>
            <a:r>
              <a:rPr lang="en-US" sz="1200" b="0" i="1" u="none" strike="noStrike" cap="none" dirty="0">
                <a:solidFill>
                  <a:schemeClr val="dk1"/>
                </a:solidFill>
                <a:latin typeface="Calibri"/>
                <a:ea typeface="Calibri"/>
                <a:cs typeface="Calibri"/>
                <a:sym typeface="Calibri"/>
              </a:rPr>
              <a:t>ET, endocrine therapy; Fulv, fulvestrant; HR, hormone receptor; MBC, metastatic breast cancer; MSI-H, microsatellite instability high; TMB-H, tumor mutational burden high; WT, wild type.</a:t>
            </a:r>
          </a:p>
          <a:p>
            <a:pPr marL="152400" marR="0" lvl="0" indent="0" algn="l" rtl="0">
              <a:lnSpc>
                <a:spcPct val="100000"/>
              </a:lnSpc>
              <a:spcBef>
                <a:spcPts val="0"/>
              </a:spcBef>
              <a:spcAft>
                <a:spcPts val="0"/>
              </a:spcAft>
              <a:buClr>
                <a:srgbClr val="000000"/>
              </a:buClr>
              <a:buSzPts val="1200"/>
              <a:buFont typeface="Calibri"/>
              <a:buNone/>
            </a:pPr>
            <a:endParaRPr sz="1200" b="0" i="0" u="none" strike="noStrike" cap="none" dirty="0">
              <a:solidFill>
                <a:schemeClr val="dk1"/>
              </a:solidFill>
              <a:latin typeface="Calibri"/>
              <a:ea typeface="Calibri"/>
              <a:cs typeface="Calibri"/>
              <a:sym typeface="Calibri"/>
            </a:endParaRPr>
          </a:p>
          <a:p>
            <a:pPr marL="457200" marR="0" lvl="0" indent="-228600" algn="l" rtl="0">
              <a:lnSpc>
                <a:spcPct val="100000"/>
              </a:lnSpc>
              <a:spcBef>
                <a:spcPts val="0"/>
              </a:spcBef>
              <a:spcAft>
                <a:spcPts val="0"/>
              </a:spcAft>
              <a:buClr>
                <a:srgbClr val="000000"/>
              </a:buClr>
              <a:buSzPts val="1200"/>
              <a:buFont typeface="Calibri"/>
              <a:buNone/>
            </a:pPr>
            <a:endParaRPr sz="1200" dirty="0"/>
          </a:p>
        </p:txBody>
      </p:sp>
      <p:sp>
        <p:nvSpPr>
          <p:cNvPr id="307" name="Google Shape;307;g12c76ba257b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US"/>
          </a:p>
        </p:txBody>
      </p:sp>
    </p:spTree>
    <p:extLst>
      <p:ext uri="{BB962C8B-B14F-4D97-AF65-F5344CB8AC3E}">
        <p14:creationId xmlns:p14="http://schemas.microsoft.com/office/powerpoint/2010/main" val="1285291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8463" y="695325"/>
            <a:ext cx="6188075" cy="3481388"/>
          </a:xfrm>
        </p:spPr>
        <p:txBody>
          <a:bodyPr/>
          <a:lstStyle/>
          <a:p>
            <a:endParaRPr lang="en-US"/>
          </a:p>
        </p:txBody>
      </p:sp>
      <p:sp>
        <p:nvSpPr>
          <p:cNvPr id="3" name="Notes Placeholder 2"/>
          <p:cNvSpPr>
            <a:spLocks noGrp="1"/>
          </p:cNvSpPr>
          <p:nvPr>
            <p:ph type="body" idx="1"/>
          </p:nvPr>
        </p:nvSpPr>
        <p:spPr/>
        <p:txBody>
          <a:bodyPr/>
          <a:lstStyle/>
          <a:p>
            <a:r>
              <a:rPr lang="en-US" b="0" i="1" dirty="0"/>
              <a:t>Adv, advanced; BC, breast cancer; CDK4/6i, CDK4/6 inhibitor; ET, endocrine therapy; HR, hormone receptor; MBC, metastatic breast cancer; OS, overall survival; PFS, progression-free survival; tx, treatment.</a:t>
            </a:r>
          </a:p>
        </p:txBody>
      </p:sp>
    </p:spTree>
    <p:extLst>
      <p:ext uri="{BB962C8B-B14F-4D97-AF65-F5344CB8AC3E}">
        <p14:creationId xmlns:p14="http://schemas.microsoft.com/office/powerpoint/2010/main" val="398558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F, fulvestrant; FP, fulvestrant + palbociclib; FPA, fulvestrant + palbociclib + avelumab; HR, hormone receptor; mPFS, median progression-free survival;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30819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ER, estrogen receptor; HR, hormone receptor; MBC, metastatic breast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5453A4D-6A12-429E-85DA-61184F869726}"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59662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b="0" i="1" kern="1200" dirty="0">
                <a:solidFill>
                  <a:srgbClr val="000000"/>
                </a:solidFill>
                <a:effectLst/>
                <a:latin typeface="Times New Roman" pitchFamily="16" charset="0"/>
                <a:ea typeface="+mn-ea"/>
                <a:cs typeface="+mn-cs"/>
              </a:rPr>
              <a:t>AI, aromatase inhibitor; ERE, estrogen response element; HRE, hormone response element; SERD, selective estrogen receptor degrader.</a:t>
            </a:r>
          </a:p>
        </p:txBody>
      </p:sp>
      <p:sp>
        <p:nvSpPr>
          <p:cNvPr id="4" name="Slide Number Placeholder 3"/>
          <p:cNvSpPr>
            <a:spLocks noGrp="1"/>
          </p:cNvSpPr>
          <p:nvPr>
            <p:ph type="sldNum" idx="10"/>
          </p:nvPr>
        </p:nvSpPr>
        <p:spPr/>
        <p:txBody>
          <a:bodyPr/>
          <a:lstStyle/>
          <a:p>
            <a:pPr marL="0" marR="0" lvl="0" indent="0" algn="r" defTabSz="457200" rtl="0" eaLnBrk="1" fontAlgn="base" latinLnBrk="0" hangingPunct="0">
              <a:lnSpc>
                <a:spcPct val="95000"/>
              </a:lnSpc>
              <a:spcBef>
                <a:spcPct val="0"/>
              </a:spcBef>
              <a:spcAft>
                <a:spcPct val="0"/>
              </a:spcAft>
              <a:buClrTx/>
              <a:buSzPct val="100000"/>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fld id="{88C28D95-B03A-468D-B80C-1B96D1972B03}" type="slidenum">
              <a:rPr kumimoji="0" lang="en-US" sz="1400" b="0" i="0" u="none" strike="noStrike" kern="1200" cap="none" spc="0" normalizeH="0" baseline="0" noProof="0" smtClean="0">
                <a:ln>
                  <a:noFill/>
                </a:ln>
                <a:solidFill>
                  <a:srgbClr val="000000"/>
                </a:solidFill>
                <a:effectLst/>
                <a:uLnTx/>
                <a:uFillTx/>
                <a:latin typeface="Times New Roman" pitchFamily="16" charset="0"/>
                <a:ea typeface="+mn-ea"/>
                <a:cs typeface="Lucida Sans Unicode" pitchFamily="32" charset="0"/>
              </a:rPr>
              <a:pPr marL="0" marR="0" lvl="0" indent="0" algn="r" defTabSz="457200" rtl="0" eaLnBrk="1" fontAlgn="base" latinLnBrk="0" hangingPunct="0">
                <a:lnSpc>
                  <a:spcPct val="95000"/>
                </a:lnSpc>
                <a:spcBef>
                  <a:spcPct val="0"/>
                </a:spcBef>
                <a:spcAft>
                  <a:spcPct val="0"/>
                </a:spcAft>
                <a:buClrTx/>
                <a:buSzPct val="100000"/>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t>11</a:t>
            </a:fld>
            <a:endParaRPr kumimoji="0" lang="en-US" sz="1400" b="0" i="0" u="none" strike="noStrike" kern="1200" cap="none" spc="0" normalizeH="0" baseline="0" noProof="0">
              <a:ln>
                <a:noFill/>
              </a:ln>
              <a:solidFill>
                <a:srgbClr val="000000"/>
              </a:solidFill>
              <a:effectLst/>
              <a:uLnTx/>
              <a:uFillTx/>
              <a:latin typeface="Times New Roman" pitchFamily="16" charset="0"/>
              <a:ea typeface="+mn-ea"/>
              <a:cs typeface="Lucida Sans Unicode" pitchFamily="32" charset="0"/>
            </a:endParaRPr>
          </a:p>
        </p:txBody>
      </p:sp>
    </p:spTree>
    <p:extLst>
      <p:ext uri="{BB962C8B-B14F-4D97-AF65-F5344CB8AC3E}">
        <p14:creationId xmlns:p14="http://schemas.microsoft.com/office/powerpoint/2010/main" val="401120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dirty="0"/>
              <a:t>BICR, blinded independent central review; CDK4/6i, CDK4/6 inhibitor; CT, chemotherapy; ECOG, Eastern Cooperative Oncology Group; ER, estrogen receptor; ET, endocrine therapy; MBC, metastatic breast cancer; OS, overall survival; PFS, progression-free survival; PS, performance status; SoC, standard of care.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087557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dirty="0"/>
              <a:t>CDK4/6i, CDK4/6 inhibitor; mets, metastases; PFS, progression-free survival; SoC, standard of care. </a:t>
            </a:r>
          </a:p>
          <a:p>
            <a:endParaRPr lang="en-US" sz="1800" b="1" i="1" dirty="0">
              <a:effectLst/>
              <a:latin typeface="Verdana" panose="020B060403050404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7146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A9DE3-967F-9321-C8DE-ABC0A18AAE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B611B5-CA9C-0EF5-8A1E-D7D76CDD363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9C31234-50A1-170B-B9B5-EAEFF9D38E9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latin typeface="Poppins" panose="00000500000000000000" pitchFamily="2" charset="0"/>
              <a:cs typeface="Poppins" panose="00000500000000000000" pitchFamily="2" charset="0"/>
            </a:endParaRPr>
          </a:p>
        </p:txBody>
      </p:sp>
      <p:sp>
        <p:nvSpPr>
          <p:cNvPr id="4" name="Slide Number Placeholder 3">
            <a:extLst>
              <a:ext uri="{FF2B5EF4-FFF2-40B4-BE49-F238E27FC236}">
                <a16:creationId xmlns:a16="http://schemas.microsoft.com/office/drawing/2014/main" id="{47541157-B938-9C20-2DBA-CD060305FB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6070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6A8BE-0FBB-C163-B1E8-6E78EFA9F1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9E0AF7-2FBB-8C16-EEF0-82244CFEA4D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76503FD-4753-3AF3-49A7-45D451D5E356}"/>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3DF75469-9568-2873-D374-35634AF572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90729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4" name="Slide Number Placeholder 3"/>
          <p:cNvSpPr>
            <a:spLocks noGrp="1"/>
          </p:cNvSpPr>
          <p:nvPr>
            <p:ph type="sldNum" sz="quarter" idx="5"/>
          </p:nvPr>
        </p:nvSpPr>
        <p:spPr/>
        <p:txBody>
          <a:bodyPr/>
          <a:lstStyle/>
          <a:p>
            <a:fld id="{CDD66211-3A58-4470-A4CD-FD849D895434}" type="slidenum">
              <a:rPr lang="en-US" smtClean="0"/>
              <a:t>18</a:t>
            </a:fld>
            <a:endParaRPr lang="en-US" dirty="0"/>
          </a:p>
        </p:txBody>
      </p:sp>
      <p:sp>
        <p:nvSpPr>
          <p:cNvPr id="6" name="Notes Placeholder 5">
            <a:extLst>
              <a:ext uri="{FF2B5EF4-FFF2-40B4-BE49-F238E27FC236}">
                <a16:creationId xmlns:a16="http://schemas.microsoft.com/office/drawing/2014/main" id="{DBC678CD-BD86-55A1-9528-FDF4510A38A0}"/>
              </a:ext>
            </a:extLst>
          </p:cNvPr>
          <p:cNvSpPr>
            <a:spLocks noGrp="1"/>
          </p:cNvSpPr>
          <p:nvPr>
            <p:ph type="body" sz="quarter" idx="3"/>
          </p:nvPr>
        </p:nvSpPr>
        <p:spPr/>
        <p:txBody>
          <a:bodyPr/>
          <a:lstStyle/>
          <a:p>
            <a:r>
              <a:rPr lang="en-US" sz="1200" i="1" kern="1200" dirty="0">
                <a:solidFill>
                  <a:schemeClr val="tx1"/>
                </a:solidFill>
                <a:effectLst/>
                <a:latin typeface="Arial" charset="0"/>
                <a:ea typeface="+mn-ea"/>
                <a:cs typeface="+mn-cs"/>
              </a:rPr>
              <a:t>ET, endocrine therapy; SOC, standard of care.</a:t>
            </a:r>
          </a:p>
          <a:p>
            <a:endParaRPr lang="en-US" sz="1200" kern="1200" dirty="0">
              <a:solidFill>
                <a:schemeClr val="tx1"/>
              </a:solidFill>
              <a:effectLst/>
              <a:latin typeface="Arial" charset="0"/>
              <a:ea typeface="+mn-ea"/>
              <a:cs typeface="+mn-cs"/>
            </a:endParaRPr>
          </a:p>
        </p:txBody>
      </p:sp>
    </p:spTree>
    <p:extLst>
      <p:ext uri="{BB962C8B-B14F-4D97-AF65-F5344CB8AC3E}">
        <p14:creationId xmlns:p14="http://schemas.microsoft.com/office/powerpoint/2010/main" val="3517415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A8B42-B18A-A615-7F61-127C3AB8C0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4E6D91-69AA-E6DB-14B5-E2882AC23E56}"/>
              </a:ext>
            </a:extLst>
          </p:cNvPr>
          <p:cNvSpPr>
            <a:spLocks noGrp="1" noRot="1" noChangeAspect="1"/>
          </p:cNvSpPr>
          <p:nvPr>
            <p:ph type="sldImg"/>
          </p:nvPr>
        </p:nvSpPr>
        <p:spPr/>
        <p:txBody>
          <a:bodyPr/>
          <a:lstStyle/>
          <a:p>
            <a:endParaRPr lang="en-US"/>
          </a:p>
        </p:txBody>
      </p:sp>
      <p:sp>
        <p:nvSpPr>
          <p:cNvPr id="4" name="Slide Number Placeholder 3">
            <a:extLst>
              <a:ext uri="{FF2B5EF4-FFF2-40B4-BE49-F238E27FC236}">
                <a16:creationId xmlns:a16="http://schemas.microsoft.com/office/drawing/2014/main" id="{7F3FE6C0-681C-B622-E851-F684F51BC7C5}"/>
              </a:ext>
            </a:extLst>
          </p:cNvPr>
          <p:cNvSpPr>
            <a:spLocks noGrp="1"/>
          </p:cNvSpPr>
          <p:nvPr>
            <p:ph type="sldNum" sz="quarter" idx="5"/>
          </p:nvPr>
        </p:nvSpPr>
        <p:spPr/>
        <p:txBody>
          <a:bodyPr/>
          <a:lstStyle/>
          <a:p>
            <a:fld id="{CDD66211-3A58-4470-A4CD-FD849D895434}" type="slidenum">
              <a:rPr lang="en-US" smtClean="0"/>
              <a:t>19</a:t>
            </a:fld>
            <a:endParaRPr lang="en-US" dirty="0"/>
          </a:p>
        </p:txBody>
      </p:sp>
      <p:sp>
        <p:nvSpPr>
          <p:cNvPr id="6" name="Notes Placeholder 5">
            <a:extLst>
              <a:ext uri="{FF2B5EF4-FFF2-40B4-BE49-F238E27FC236}">
                <a16:creationId xmlns:a16="http://schemas.microsoft.com/office/drawing/2014/main" id="{34AE8134-7405-7B1D-3A4D-96F01DCAB709}"/>
              </a:ext>
            </a:extLst>
          </p:cNvPr>
          <p:cNvSpPr>
            <a:spLocks noGrp="1"/>
          </p:cNvSpPr>
          <p:nvPr>
            <p:ph type="body" sz="quarter" idx="3"/>
          </p:nvPr>
        </p:nvSpPr>
        <p:spPr/>
        <p:txBody>
          <a:bodyPr/>
          <a:lstStyle/>
          <a:p>
            <a:r>
              <a:rPr lang="en-US" sz="1200" i="1" kern="1200" dirty="0">
                <a:solidFill>
                  <a:schemeClr val="tx1"/>
                </a:solidFill>
                <a:effectLst/>
                <a:latin typeface="Arial" charset="0"/>
                <a:ea typeface="+mn-ea"/>
                <a:cs typeface="+mn-cs"/>
              </a:rPr>
              <a:t>PFS, progression-free survival.</a:t>
            </a:r>
            <a:endParaRPr lang="en-US" i="1" dirty="0"/>
          </a:p>
        </p:txBody>
      </p:sp>
    </p:spTree>
    <p:extLst>
      <p:ext uri="{BB962C8B-B14F-4D97-AF65-F5344CB8AC3E}">
        <p14:creationId xmlns:p14="http://schemas.microsoft.com/office/powerpoint/2010/main" val="2278034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dirty="0"/>
              <a:t>AI, aromatase inhibitor; ER, estrogen receptor; PROTAC, </a:t>
            </a:r>
            <a:r>
              <a:rPr lang="en-US" b="0" i="1" dirty="0">
                <a:solidFill>
                  <a:srgbClr val="4D5156"/>
                </a:solidFill>
                <a:effectLst/>
                <a:latin typeface="Roboto" panose="02000000000000000000" pitchFamily="2" charset="0"/>
              </a:rPr>
              <a:t>proteolysis-targeting chimera; </a:t>
            </a:r>
            <a:r>
              <a:rPr lang="en-US" i="1" baseline="0" dirty="0"/>
              <a:t>SERD, selective estrogen receptor degrader; SERM, selective estrogen receptor modulator.</a:t>
            </a:r>
          </a:p>
          <a:p>
            <a:endParaRPr lang="en-US" i="1" baseline="0" dirty="0"/>
          </a:p>
          <a:p>
            <a:r>
              <a:rPr lang="en-US" i="1" baseline="0"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44989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A7791-0D74-6BF0-66D5-E6195468FF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2F8647-7216-5B03-2208-39593632130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3B0147-EAA1-FEE8-D15A-2988011B5839}"/>
              </a:ext>
            </a:extLst>
          </p:cNvPr>
          <p:cNvSpPr>
            <a:spLocks noGrp="1"/>
          </p:cNvSpPr>
          <p:nvPr>
            <p:ph type="body" idx="1"/>
          </p:nvPr>
        </p:nvSpPr>
        <p:spPr/>
        <p:txBody>
          <a:bodyPr/>
          <a:lstStyle/>
          <a:p>
            <a:r>
              <a:rPr lang="en-US" b="0" i="1"/>
              <a:t>AI, aromatase inhibitor; CDK4/6i, CDK4/6 inhibitor; ER, estrogen receptor; ET, endocrine therapy; MBC, metastatic breast cancer;</a:t>
            </a:r>
            <a:r>
              <a:rPr lang="en-US" b="0" i="1" baseline="0"/>
              <a:t> MoA, mechanism of action; SERD, selective estrogen receptor degrader; SERM, selective estrogen receptor modulator.</a:t>
            </a:r>
            <a:endParaRPr lang="en-US" b="0" i="1"/>
          </a:p>
        </p:txBody>
      </p:sp>
      <p:sp>
        <p:nvSpPr>
          <p:cNvPr id="4" name="Slide Number Placeholder 3">
            <a:extLst>
              <a:ext uri="{FF2B5EF4-FFF2-40B4-BE49-F238E27FC236}">
                <a16:creationId xmlns:a16="http://schemas.microsoft.com/office/drawing/2014/main" id="{618CAA33-B7EC-B2C4-9490-9DD6BE32E3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D3D658-2364-49C0-BD6E-14A9EA88815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30475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ER, estrogen receptor; PROTAC, proteolysis-targeting chimera.</a:t>
            </a:r>
            <a:endParaRPr lang="en-US"/>
          </a:p>
        </p:txBody>
      </p:sp>
      <p:sp>
        <p:nvSpPr>
          <p:cNvPr id="4" name="Slide Number Placeholder 3"/>
          <p:cNvSpPr>
            <a:spLocks noGrp="1"/>
          </p:cNvSpPr>
          <p:nvPr>
            <p:ph type="sldNum" sz="quarter" idx="5"/>
          </p:nvPr>
        </p:nvSpPr>
        <p:spPr/>
        <p:txBody>
          <a:bodyPr/>
          <a:lstStyle/>
          <a:p>
            <a:fld id="{CDD66211-3A58-4470-A4CD-FD849D895434}" type="slidenum">
              <a:rPr lang="en-US" smtClean="0"/>
              <a:t>24</a:t>
            </a:fld>
            <a:endParaRPr lang="en-US"/>
          </a:p>
        </p:txBody>
      </p:sp>
    </p:spTree>
    <p:extLst>
      <p:ext uri="{BB962C8B-B14F-4D97-AF65-F5344CB8AC3E}">
        <p14:creationId xmlns:p14="http://schemas.microsoft.com/office/powerpoint/2010/main" val="1759397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42639-6E65-EA6A-0672-B325A1BC56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CFA7C-5A9F-BE68-7EA5-226F335221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CD089DC-0B22-CB84-B2A2-879AFBCCEB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E85278-79B7-6A9A-8E95-817E2176F6E6}"/>
              </a:ext>
            </a:extLst>
          </p:cNvPr>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a:p>
        </p:txBody>
      </p:sp>
    </p:spTree>
    <p:extLst>
      <p:ext uri="{BB962C8B-B14F-4D97-AF65-F5344CB8AC3E}">
        <p14:creationId xmlns:p14="http://schemas.microsoft.com/office/powerpoint/2010/main" val="3107963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8338" y="1163638"/>
            <a:ext cx="5588000" cy="3144837"/>
          </a:xfrm>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a:t>ER, estrogen receptor; PROTAC, proteolysis-targeting chimera; SERD, selective estrogen receptor degrader.</a:t>
            </a:r>
          </a:p>
          <a:p>
            <a:endParaRPr lang="en-US"/>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D0D54AE7-6823-DF4E-848D-9292E70FEF05}"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22457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0" i="1"/>
              <a:t>CDK4/6i, CDK4/6 inhibitor; ER, estrogen receptor; ET, endocrine therapy; LA, locally advanced; MBC, metastatic breast cancer; RECIST, Response Evaluation Criteria in Solid Tumor. </a:t>
            </a:r>
          </a:p>
        </p:txBody>
      </p:sp>
      <p:sp>
        <p:nvSpPr>
          <p:cNvPr id="4" name="Slide Number Placeholder 3"/>
          <p:cNvSpPr>
            <a:spLocks noGrp="1"/>
          </p:cNvSpPr>
          <p:nvPr>
            <p:ph type="sldNum" sz="quarter" idx="5"/>
          </p:nvPr>
        </p:nvSpPr>
        <p:spPr/>
        <p:txBody>
          <a:bodyPr/>
          <a:lstStyle/>
          <a:p>
            <a:fld id="{A3D3D658-2364-49C0-BD6E-14A9EA88815E}" type="slidenum">
              <a:rPr lang="en-US" smtClean="0"/>
              <a:t>27</a:t>
            </a:fld>
            <a:endParaRPr lang="en-US"/>
          </a:p>
        </p:txBody>
      </p:sp>
    </p:spTree>
    <p:extLst>
      <p:ext uri="{BB962C8B-B14F-4D97-AF65-F5344CB8AC3E}">
        <p14:creationId xmlns:p14="http://schemas.microsoft.com/office/powerpoint/2010/main" val="5999832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defTabSz="672495">
              <a:defRPr/>
            </a:pPr>
            <a:r>
              <a:rPr lang="en-US" i="1"/>
              <a:t>CBR, clinical benefit rate; RP2D, recommended phase II dose.</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D0D54AE7-6823-DF4E-848D-9292E70FEF05}"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28</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
        <p:nvSpPr>
          <p:cNvPr id="6" name="TextBox 5">
            <a:extLst>
              <a:ext uri="{FF2B5EF4-FFF2-40B4-BE49-F238E27FC236}">
                <a16:creationId xmlns:a16="http://schemas.microsoft.com/office/drawing/2014/main" id="{B9BFEDDD-342C-41C6-B955-607785A75BC4}"/>
              </a:ext>
            </a:extLst>
          </p:cNvPr>
          <p:cNvSpPr txBox="1"/>
          <p:nvPr/>
        </p:nvSpPr>
        <p:spPr>
          <a:xfrm>
            <a:off x="-5551311" y="-1637139"/>
            <a:ext cx="3437466" cy="1631216"/>
          </a:xfrm>
          <a:prstGeom prst="rect">
            <a:avLst/>
          </a:prstGeom>
          <a:noFill/>
        </p:spPr>
        <p:txBody>
          <a:bodyPr wrap="square">
            <a:spAutoFit/>
          </a:bodyPr>
          <a:lstStyle/>
          <a:p>
            <a:pPr marL="0" marR="0" lvl="0" indent="0" algn="l" defTabSz="672495"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a:ea typeface="+mn-ea"/>
                <a:cs typeface="+mn-cs"/>
              </a:rPr>
              <a:t>References</a:t>
            </a:r>
          </a:p>
          <a:p>
            <a:pPr marL="0" marR="0" lvl="0" indent="0" algn="l" defTabSz="672495"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Calibri"/>
              <a:ea typeface="+mn-ea"/>
              <a:cs typeface="+mn-cs"/>
            </a:endParaRPr>
          </a:p>
          <a:p>
            <a:pPr marL="0" marR="0" lvl="0" indent="0" algn="l" defTabSz="672495"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a:ea typeface="+mn-ea"/>
                <a:cs typeface="+mn-cs"/>
              </a:rPr>
              <a:t>File titled: CombinedTFLs_20220628 083223.pdf</a:t>
            </a:r>
          </a:p>
          <a:p>
            <a:pPr marL="168124" marR="0" lvl="0" indent="-168124"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prstClr val="black"/>
                </a:solidFill>
                <a:effectLst/>
                <a:uLnTx/>
                <a:uFillTx/>
                <a:latin typeface="Calibri"/>
                <a:ea typeface="+mn-ea"/>
                <a:cs typeface="+mn-cs"/>
              </a:rPr>
              <a:t>CBR in ESR1 mutation: p98 (Table 14.2.1.4.2 Clinical Benefit Response Rate by ESR1 Mutation Status Subgroup (Part B)</a:t>
            </a:r>
          </a:p>
          <a:p>
            <a:pPr marL="168124" marR="0" lvl="0" indent="-168124"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prstClr val="black"/>
                </a:solidFill>
                <a:effectLst/>
                <a:uLnTx/>
                <a:uFillTx/>
                <a:latin typeface="Calibri"/>
                <a:ea typeface="+mn-ea"/>
                <a:cs typeface="+mn-cs"/>
              </a:rPr>
              <a:t>CBR in PIK3CA mutation: p114 (Table 14.2.1.4.5 Clinical Benefit Response Rate by PIK3CA Mutation Status Subgroup (Part B)</a:t>
            </a:r>
          </a:p>
          <a:p>
            <a:pPr marL="168124" marR="0" lvl="0" indent="-168124"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none" spc="0" normalizeH="0" baseline="0" noProof="0">
                <a:ln>
                  <a:noFill/>
                </a:ln>
                <a:solidFill>
                  <a:prstClr val="black"/>
                </a:solidFill>
                <a:effectLst/>
                <a:uLnTx/>
                <a:uFillTx/>
                <a:latin typeface="Calibri"/>
                <a:ea typeface="+mn-ea"/>
                <a:cs typeface="+mn-cs"/>
              </a:rPr>
              <a:t>CBR</a:t>
            </a:r>
            <a:r>
              <a:rPr kumimoji="0" lang="en-US" sz="1000" b="0" i="0" u="none" strike="noStrike" kern="1200" cap="none" spc="0" normalizeH="0" baseline="-25000" noProof="0">
                <a:ln>
                  <a:noFill/>
                </a:ln>
                <a:solidFill>
                  <a:prstClr val="black"/>
                </a:solidFill>
                <a:effectLst/>
                <a:uLnTx/>
                <a:uFillTx/>
                <a:latin typeface="Calibri"/>
                <a:ea typeface="+mn-ea"/>
                <a:cs typeface="+mn-cs"/>
              </a:rPr>
              <a:t>24</a:t>
            </a:r>
            <a:r>
              <a:rPr kumimoji="0" lang="en-US" sz="1000" b="0" i="0" u="none" strike="noStrike" kern="1200" cap="none" spc="0" normalizeH="0" baseline="0" noProof="0">
                <a:ln>
                  <a:noFill/>
                </a:ln>
                <a:solidFill>
                  <a:prstClr val="black"/>
                </a:solidFill>
                <a:effectLst/>
                <a:uLnTx/>
                <a:uFillTx/>
                <a:latin typeface="Calibri"/>
                <a:ea typeface="+mn-ea"/>
                <a:cs typeface="+mn-cs"/>
              </a:rPr>
              <a:t>: p90 (Table 14.2.1.2 Clinical Benefit Response Rate (Part B)</a:t>
            </a:r>
          </a:p>
        </p:txBody>
      </p:sp>
    </p:spTree>
    <p:extLst>
      <p:ext uri="{BB962C8B-B14F-4D97-AF65-F5344CB8AC3E}">
        <p14:creationId xmlns:p14="http://schemas.microsoft.com/office/powerpoint/2010/main" val="34638466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mPFS, median progression-free survival; PFS, progression-free survival.</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D0D54AE7-6823-DF4E-848D-9292E70FEF05}"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29</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66058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EDBFD-51EE-9663-C53F-5707A413F2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F8B12-C180-F3B5-A386-EE29CB533AD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00C1E58-3149-73E9-5F96-120784B1A7AB}"/>
              </a:ext>
            </a:extLst>
          </p:cNvPr>
          <p:cNvSpPr>
            <a:spLocks noGrp="1"/>
          </p:cNvSpPr>
          <p:nvPr>
            <p:ph type="body" idx="1"/>
          </p:nvPr>
        </p:nvSpPr>
        <p:spPr/>
        <p:txBody>
          <a:bodyPr/>
          <a:lstStyle/>
          <a:p>
            <a:r>
              <a:rPr lang="en-US" b="0" i="1"/>
              <a:t>CBR, clinical benefit rate; DLT, dose-limiting toxicity; mut; mutation; NE, not evaluable; ORR, overall response rate; PD, progressive disease; PR, partial response; RP2D, recommended phase II dose; SD, stable disease.</a:t>
            </a:r>
          </a:p>
        </p:txBody>
      </p:sp>
      <p:sp>
        <p:nvSpPr>
          <p:cNvPr id="4" name="Slide Number Placeholder 3">
            <a:extLst>
              <a:ext uri="{FF2B5EF4-FFF2-40B4-BE49-F238E27FC236}">
                <a16:creationId xmlns:a16="http://schemas.microsoft.com/office/drawing/2014/main" id="{4B4D9168-6486-D4FC-3C84-A386E2B3B454}"/>
              </a:ext>
            </a:extLst>
          </p:cNvPr>
          <p:cNvSpPr>
            <a:spLocks noGrp="1"/>
          </p:cNvSpPr>
          <p:nvPr>
            <p:ph type="sldNum" sz="quarter" idx="5"/>
          </p:nvPr>
        </p:nvSpPr>
        <p:spPr/>
        <p:txBody>
          <a:bodyPr/>
          <a:lstStyle/>
          <a:p>
            <a:fld id="{A3D3D658-2364-49C0-BD6E-14A9EA88815E}" type="slidenum">
              <a:rPr lang="en-US" smtClean="0"/>
              <a:t>30</a:t>
            </a:fld>
            <a:endParaRPr lang="en-US"/>
          </a:p>
        </p:txBody>
      </p:sp>
    </p:spTree>
    <p:extLst>
      <p:ext uri="{BB962C8B-B14F-4D97-AF65-F5344CB8AC3E}">
        <p14:creationId xmlns:p14="http://schemas.microsoft.com/office/powerpoint/2010/main" val="14531693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CBR, clinical benefit rate; PFS, progression-free survival.</a:t>
            </a:r>
          </a:p>
        </p:txBody>
      </p:sp>
      <p:sp>
        <p:nvSpPr>
          <p:cNvPr id="4" name="Slide Number Placeholder 3"/>
          <p:cNvSpPr>
            <a:spLocks noGrp="1"/>
          </p:cNvSpPr>
          <p:nvPr>
            <p:ph type="sldNum" sz="quarter" idx="5"/>
          </p:nvPr>
        </p:nvSpPr>
        <p:spPr/>
        <p:txBody>
          <a:bodyPr/>
          <a:lstStyle/>
          <a:p>
            <a:fld id="{A3D3D658-2364-49C0-BD6E-14A9EA88815E}" type="slidenum">
              <a:rPr lang="en-US" smtClean="0"/>
              <a:t>31</a:t>
            </a:fld>
            <a:endParaRPr lang="en-US"/>
          </a:p>
        </p:txBody>
      </p:sp>
    </p:spTree>
    <p:extLst>
      <p:ext uri="{BB962C8B-B14F-4D97-AF65-F5344CB8AC3E}">
        <p14:creationId xmlns:p14="http://schemas.microsoft.com/office/powerpoint/2010/main" val="3136905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DC405-0F2D-3639-634F-A4E3E5BA3C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024D09-58F8-D0B2-C3D8-237AE3D3D17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DDA27C3-216F-4B75-9563-F5E7FEC720FC}"/>
              </a:ext>
            </a:extLst>
          </p:cNvPr>
          <p:cNvSpPr>
            <a:spLocks noGrp="1"/>
          </p:cNvSpPr>
          <p:nvPr>
            <p:ph type="body" idx="1"/>
          </p:nvPr>
        </p:nvSpPr>
        <p:spPr/>
        <p:txBody>
          <a:bodyPr/>
          <a:lstStyle/>
          <a:p>
            <a:r>
              <a:rPr lang="en-US" i="1"/>
              <a:t>AE, adverse event; ALP, </a:t>
            </a:r>
            <a:r>
              <a:rPr lang="en-US" b="0" i="1">
                <a:solidFill>
                  <a:srgbClr val="001D35"/>
                </a:solidFill>
                <a:effectLst/>
                <a:latin typeface="Google Sans"/>
              </a:rPr>
              <a:t>alkaline phosphatase; AST, aspartate aminotransferase.</a:t>
            </a:r>
            <a:endParaRPr lang="en-US" i="1"/>
          </a:p>
        </p:txBody>
      </p:sp>
      <p:sp>
        <p:nvSpPr>
          <p:cNvPr id="4" name="Slide Number Placeholder 3">
            <a:extLst>
              <a:ext uri="{FF2B5EF4-FFF2-40B4-BE49-F238E27FC236}">
                <a16:creationId xmlns:a16="http://schemas.microsoft.com/office/drawing/2014/main" id="{D7A0D92C-5E5A-BB77-F4AE-C9728F2FCEDF}"/>
              </a:ext>
            </a:extLst>
          </p:cNvPr>
          <p:cNvSpPr>
            <a:spLocks noGrp="1"/>
          </p:cNvSpPr>
          <p:nvPr>
            <p:ph type="sldNum" sz="quarter" idx="5"/>
          </p:nvPr>
        </p:nvSpPr>
        <p:spPr/>
        <p:txBody>
          <a:bodyPr/>
          <a:lstStyle/>
          <a:p>
            <a:fld id="{A3D3D658-2364-49C0-BD6E-14A9EA88815E}" type="slidenum">
              <a:rPr lang="en-US" smtClean="0"/>
              <a:t>32</a:t>
            </a:fld>
            <a:endParaRPr lang="en-US"/>
          </a:p>
        </p:txBody>
      </p:sp>
    </p:spTree>
    <p:extLst>
      <p:ext uri="{BB962C8B-B14F-4D97-AF65-F5344CB8AC3E}">
        <p14:creationId xmlns:p14="http://schemas.microsoft.com/office/powerpoint/2010/main" val="4405563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BC, breast cancer; CBR, clinical benefit rate; CDK4/6i, CDK4/6 inhibitor; ER, estrogen receptor; ET, endocrine therapy; NR, not reached; PFS, progression-free survival; PD, progressive disease; PR, partial response; SD, stable disease.</a:t>
            </a:r>
          </a:p>
        </p:txBody>
      </p:sp>
      <p:sp>
        <p:nvSpPr>
          <p:cNvPr id="4" name="Slide Number Placeholder 3"/>
          <p:cNvSpPr>
            <a:spLocks noGrp="1"/>
          </p:cNvSpPr>
          <p:nvPr>
            <p:ph type="sldNum" sz="quarter" idx="5"/>
          </p:nvPr>
        </p:nvSpPr>
        <p:spPr/>
        <p:txBody>
          <a:bodyPr/>
          <a:lstStyle/>
          <a:p>
            <a:fld id="{CDD66211-3A58-4470-A4CD-FD849D895434}" type="slidenum">
              <a:rPr lang="en-US" smtClean="0"/>
              <a:t>33</a:t>
            </a:fld>
            <a:endParaRPr lang="en-US"/>
          </a:p>
        </p:txBody>
      </p:sp>
    </p:spTree>
    <p:extLst>
      <p:ext uri="{BB962C8B-B14F-4D97-AF65-F5344CB8AC3E}">
        <p14:creationId xmlns:p14="http://schemas.microsoft.com/office/powerpoint/2010/main" val="10153493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5C13B-2373-B77F-0F92-954B2BCA21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B26DD-FC9F-7924-7829-76D88A4ECF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4FE38C-2B6B-21F1-0920-0E63EDB6C7C0}"/>
              </a:ext>
            </a:extLst>
          </p:cNvPr>
          <p:cNvSpPr>
            <a:spLocks noGrp="1"/>
          </p:cNvSpPr>
          <p:nvPr>
            <p:ph type="body" idx="1"/>
          </p:nvPr>
        </p:nvSpPr>
        <p:spPr/>
        <p:txBody>
          <a:bodyPr/>
          <a:lstStyle/>
          <a:p>
            <a:r>
              <a:rPr lang="en-US" i="1"/>
              <a:t>AE, adverse event; BC, breast cancer; ER, estrogen receptor.</a:t>
            </a:r>
          </a:p>
        </p:txBody>
      </p:sp>
      <p:sp>
        <p:nvSpPr>
          <p:cNvPr id="4" name="Slide Number Placeholder 3">
            <a:extLst>
              <a:ext uri="{FF2B5EF4-FFF2-40B4-BE49-F238E27FC236}">
                <a16:creationId xmlns:a16="http://schemas.microsoft.com/office/drawing/2014/main" id="{ECCFDBF0-02EF-B4CB-1B13-BBAC0AAD7D89}"/>
              </a:ext>
            </a:extLst>
          </p:cNvPr>
          <p:cNvSpPr>
            <a:spLocks noGrp="1"/>
          </p:cNvSpPr>
          <p:nvPr>
            <p:ph type="sldNum" sz="quarter" idx="5"/>
          </p:nvPr>
        </p:nvSpPr>
        <p:spPr/>
        <p:txBody>
          <a:bodyPr/>
          <a:lstStyle/>
          <a:p>
            <a:fld id="{A3D3D658-2364-49C0-BD6E-14A9EA88815E}" type="slidenum">
              <a:rPr lang="en-US" smtClean="0"/>
              <a:t>34</a:t>
            </a:fld>
            <a:endParaRPr lang="en-US"/>
          </a:p>
        </p:txBody>
      </p:sp>
    </p:spTree>
    <p:extLst>
      <p:ext uri="{BB962C8B-B14F-4D97-AF65-F5344CB8AC3E}">
        <p14:creationId xmlns:p14="http://schemas.microsoft.com/office/powerpoint/2010/main" val="25976963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3516C-BF51-57D8-1D32-7E38C5CD01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E983A-CE5B-CEEC-2CA3-A6D27BA9D11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93E296-612F-EA43-7E20-E24881E07788}"/>
              </a:ext>
            </a:extLst>
          </p:cNvPr>
          <p:cNvSpPr>
            <a:spLocks noGrp="1"/>
          </p:cNvSpPr>
          <p:nvPr>
            <p:ph type="body" idx="1"/>
          </p:nvPr>
        </p:nvSpPr>
        <p:spPr/>
        <p:txBody>
          <a:bodyPr/>
          <a:lstStyle/>
          <a:p>
            <a:r>
              <a:rPr lang="en-US" i="1"/>
              <a:t>AE, adverse event; AST, aspartate aminotransferase; N/A, not applicable; WBC, white blood cell.</a:t>
            </a:r>
          </a:p>
        </p:txBody>
      </p:sp>
      <p:sp>
        <p:nvSpPr>
          <p:cNvPr id="4" name="Slide Number Placeholder 3">
            <a:extLst>
              <a:ext uri="{FF2B5EF4-FFF2-40B4-BE49-F238E27FC236}">
                <a16:creationId xmlns:a16="http://schemas.microsoft.com/office/drawing/2014/main" id="{6F5860E7-B4CC-F63D-59BB-8412D09EED16}"/>
              </a:ext>
            </a:extLst>
          </p:cNvPr>
          <p:cNvSpPr>
            <a:spLocks noGrp="1"/>
          </p:cNvSpPr>
          <p:nvPr>
            <p:ph type="sldNum" sz="quarter" idx="5"/>
          </p:nvPr>
        </p:nvSpPr>
        <p:spPr/>
        <p:txBody>
          <a:bodyPr/>
          <a:lstStyle/>
          <a:p>
            <a:fld id="{A3D3D658-2364-49C0-BD6E-14A9EA88815E}" type="slidenum">
              <a:rPr lang="en-US" smtClean="0"/>
              <a:t>35</a:t>
            </a:fld>
            <a:endParaRPr lang="en-US"/>
          </a:p>
        </p:txBody>
      </p:sp>
    </p:spTree>
    <p:extLst>
      <p:ext uri="{BB962C8B-B14F-4D97-AF65-F5344CB8AC3E}">
        <p14:creationId xmlns:p14="http://schemas.microsoft.com/office/powerpoint/2010/main" val="18474263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1C788DBE-8FB8-49F7-A478-A52A085B60B0}" type="slidenum">
              <a:rPr lang="en-US" smtClean="0"/>
              <a:t>36</a:t>
            </a:fld>
            <a:endParaRPr lang="en-US" dirty="0"/>
          </a:p>
        </p:txBody>
      </p:sp>
    </p:spTree>
    <p:extLst>
      <p:ext uri="{BB962C8B-B14F-4D97-AF65-F5344CB8AC3E}">
        <p14:creationId xmlns:p14="http://schemas.microsoft.com/office/powerpoint/2010/main" val="41829210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0AC38-B649-2203-C0B1-4741989501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DB38D2-3D69-5B89-2A2E-A60AC5FB51C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7D3F83B-5D22-6FF2-9E77-3A05D0038C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D1DD99-3D2F-24A1-4B21-3655CF45E8E0}"/>
              </a:ext>
            </a:extLst>
          </p:cNvPr>
          <p:cNvSpPr>
            <a:spLocks noGrp="1"/>
          </p:cNvSpPr>
          <p:nvPr>
            <p:ph type="sldNum" sz="quarter" idx="5"/>
          </p:nvPr>
        </p:nvSpPr>
        <p:spPr/>
        <p:txBody>
          <a:bodyPr/>
          <a:lstStyle/>
          <a:p>
            <a:fld id="{1C788DBE-8FB8-49F7-A478-A52A085B60B0}" type="slidenum">
              <a:rPr lang="en-US" smtClean="0"/>
              <a:t>37</a:t>
            </a:fld>
            <a:endParaRPr lang="en-US" dirty="0"/>
          </a:p>
        </p:txBody>
      </p:sp>
    </p:spTree>
    <p:extLst>
      <p:ext uri="{BB962C8B-B14F-4D97-AF65-F5344CB8AC3E}">
        <p14:creationId xmlns:p14="http://schemas.microsoft.com/office/powerpoint/2010/main" val="16599642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55905-DBE1-A277-CB32-45A26E043A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F83BA3-CD38-5E3B-DC20-F2E984377BF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F64C90-2EAE-5568-F023-F4A9CFD569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1B1B9C-B443-121A-09EA-5E5AE6B7FF45}"/>
              </a:ext>
            </a:extLst>
          </p:cNvPr>
          <p:cNvSpPr>
            <a:spLocks noGrp="1"/>
          </p:cNvSpPr>
          <p:nvPr>
            <p:ph type="sldNum" sz="quarter" idx="5"/>
          </p:nvPr>
        </p:nvSpPr>
        <p:spPr/>
        <p:txBody>
          <a:bodyPr/>
          <a:lstStyle/>
          <a:p>
            <a:fld id="{1C788DBE-8FB8-49F7-A478-A52A085B60B0}" type="slidenum">
              <a:rPr lang="en-US" smtClean="0"/>
              <a:t>38</a:t>
            </a:fld>
            <a:endParaRPr lang="en-US" dirty="0"/>
          </a:p>
        </p:txBody>
      </p:sp>
    </p:spTree>
    <p:extLst>
      <p:ext uri="{BB962C8B-B14F-4D97-AF65-F5344CB8AC3E}">
        <p14:creationId xmlns:p14="http://schemas.microsoft.com/office/powerpoint/2010/main" val="37087454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79803-F42D-C17D-FB17-0940D16DFC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EA33B-BCE3-4A17-8295-87EF418605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06780EA-F58C-566A-F29B-45E8754CB143}"/>
              </a:ext>
            </a:extLst>
          </p:cNvPr>
          <p:cNvSpPr>
            <a:spLocks noGrp="1"/>
          </p:cNvSpPr>
          <p:nvPr>
            <p:ph type="body" idx="1"/>
          </p:nvPr>
        </p:nvSpPr>
        <p:spPr/>
        <p:txBody>
          <a:bodyPr/>
          <a:lstStyle/>
          <a:p>
            <a:r>
              <a:rPr lang="en-US" i="1" dirty="0"/>
              <a:t>BICR, blinded independent central review; CBR, clinical benefit rate; OR, odds ratio; ORR, objective response rate; OS, overall survival.</a:t>
            </a:r>
            <a:endParaRPr lang="en-US" dirty="0"/>
          </a:p>
        </p:txBody>
      </p:sp>
      <p:sp>
        <p:nvSpPr>
          <p:cNvPr id="4" name="Slide Number Placeholder 3">
            <a:extLst>
              <a:ext uri="{FF2B5EF4-FFF2-40B4-BE49-F238E27FC236}">
                <a16:creationId xmlns:a16="http://schemas.microsoft.com/office/drawing/2014/main" id="{839C0221-6210-9354-4AD2-7A06C64D0FE3}"/>
              </a:ext>
            </a:extLst>
          </p:cNvPr>
          <p:cNvSpPr>
            <a:spLocks noGrp="1"/>
          </p:cNvSpPr>
          <p:nvPr>
            <p:ph type="sldNum" sz="quarter" idx="5"/>
          </p:nvPr>
        </p:nvSpPr>
        <p:spPr/>
        <p:txBody>
          <a:bodyPr/>
          <a:lstStyle/>
          <a:p>
            <a:fld id="{1C788DBE-8FB8-49F7-A478-A52A085B60B0}" type="slidenum">
              <a:rPr lang="en-US" smtClean="0"/>
              <a:t>44</a:t>
            </a:fld>
            <a:endParaRPr lang="en-US" dirty="0"/>
          </a:p>
        </p:txBody>
      </p:sp>
    </p:spTree>
    <p:extLst>
      <p:ext uri="{BB962C8B-B14F-4D97-AF65-F5344CB8AC3E}">
        <p14:creationId xmlns:p14="http://schemas.microsoft.com/office/powerpoint/2010/main" val="19894401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42F9C-66D9-0C01-75BE-A851664683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7DAD61-45E6-0F30-AEA6-D88EFB37FD8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D50BC6-A88C-80CC-CF96-819E78FE506B}"/>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0D05D938-9979-50EF-CF70-C7D00B04BCC3}"/>
              </a:ext>
            </a:extLst>
          </p:cNvPr>
          <p:cNvSpPr>
            <a:spLocks noGrp="1"/>
          </p:cNvSpPr>
          <p:nvPr>
            <p:ph type="sldNum" sz="quarter" idx="5"/>
          </p:nvPr>
        </p:nvSpPr>
        <p:spPr/>
        <p:txBody>
          <a:bodyPr/>
          <a:lstStyle/>
          <a:p>
            <a:fld id="{1C788DBE-8FB8-49F7-A478-A52A085B60B0}" type="slidenum">
              <a:rPr lang="en-US" smtClean="0"/>
              <a:t>45</a:t>
            </a:fld>
            <a:endParaRPr lang="en-US" dirty="0"/>
          </a:p>
        </p:txBody>
      </p:sp>
    </p:spTree>
    <p:extLst>
      <p:ext uri="{BB962C8B-B14F-4D97-AF65-F5344CB8AC3E}">
        <p14:creationId xmlns:p14="http://schemas.microsoft.com/office/powerpoint/2010/main" val="34867465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0" i="1"/>
              <a:t>BC, breast cancer; BICR, blinded independent central review; CBR, clinical benefit rate; CDK4/6i, CDK4/6 inhibitor; ctDNA, circulating tumor DNA; DoR, duration of response; ER, estrogen receptor; ORR, overall response rate; OS, overall survival; PFS, progression-free survival; SAEs, serious adverse events; TEAEs, treatment-emergent adverse events;.</a:t>
            </a:r>
          </a:p>
        </p:txBody>
      </p:sp>
      <p:sp>
        <p:nvSpPr>
          <p:cNvPr id="4" name="Slide Number Placeholder 3"/>
          <p:cNvSpPr>
            <a:spLocks noGrp="1"/>
          </p:cNvSpPr>
          <p:nvPr>
            <p:ph type="sldNum" sz="quarter" idx="5"/>
          </p:nvPr>
        </p:nvSpPr>
        <p:spPr/>
        <p:txBody>
          <a:bodyPr/>
          <a:lstStyle/>
          <a:p>
            <a:fld id="{CDD66211-3A58-4470-A4CD-FD849D895434}" type="slidenum">
              <a:rPr lang="en-US" smtClean="0"/>
              <a:t>47</a:t>
            </a:fld>
            <a:endParaRPr lang="en-US"/>
          </a:p>
        </p:txBody>
      </p:sp>
    </p:spTree>
    <p:extLst>
      <p:ext uri="{BB962C8B-B14F-4D97-AF65-F5344CB8AC3E}">
        <p14:creationId xmlns:p14="http://schemas.microsoft.com/office/powerpoint/2010/main" val="32723400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0" i="1"/>
              <a:t>CBR, clinical benefit rate; CDK4/6i, CDK4/6 inhibitor; DoR, duration of response; ER, estrogen receptor; PK, pharmacokinetics.</a:t>
            </a:r>
          </a:p>
        </p:txBody>
      </p:sp>
      <p:sp>
        <p:nvSpPr>
          <p:cNvPr id="4" name="Slide Number Placeholder 3"/>
          <p:cNvSpPr>
            <a:spLocks noGrp="1"/>
          </p:cNvSpPr>
          <p:nvPr>
            <p:ph type="sldNum" sz="quarter" idx="5"/>
          </p:nvPr>
        </p:nvSpPr>
        <p:spPr/>
        <p:txBody>
          <a:bodyPr/>
          <a:lstStyle/>
          <a:p>
            <a:fld id="{CDD66211-3A58-4470-A4CD-FD849D895434}" type="slidenum">
              <a:rPr lang="en-US" smtClean="0"/>
              <a:t>48</a:t>
            </a:fld>
            <a:endParaRPr lang="en-US"/>
          </a:p>
        </p:txBody>
      </p:sp>
    </p:spTree>
    <p:extLst>
      <p:ext uri="{BB962C8B-B14F-4D97-AF65-F5344CB8AC3E}">
        <p14:creationId xmlns:p14="http://schemas.microsoft.com/office/powerpoint/2010/main" val="695449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EF09C-4EA2-73CD-87EF-E659026210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E94B7-EC71-4873-CE8D-D00E87D7E39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B35CDBA-3223-57D6-D75F-AA1792DB36AE}"/>
              </a:ext>
            </a:extLst>
          </p:cNvPr>
          <p:cNvSpPr>
            <a:spLocks noGrp="1"/>
          </p:cNvSpPr>
          <p:nvPr>
            <p:ph type="body" idx="1"/>
          </p:nvPr>
        </p:nvSpPr>
        <p:spPr/>
        <p:txBody>
          <a:bodyPr/>
          <a:lstStyle/>
          <a:p>
            <a:r>
              <a:rPr lang="en-US" i="1"/>
              <a:t>ctDNA, circulating tumor DNA; ECOG, Eastern Cooperative Oncology Group; ER, estrogen receptor; PS, performance status; SERCA, selective estrogen receptor covalent agonist; SERD, selective estrogen receptor down regulator; VAF, variant allele frequency.</a:t>
            </a:r>
          </a:p>
        </p:txBody>
      </p:sp>
      <p:sp>
        <p:nvSpPr>
          <p:cNvPr id="4" name="Slide Number Placeholder 3">
            <a:extLst>
              <a:ext uri="{FF2B5EF4-FFF2-40B4-BE49-F238E27FC236}">
                <a16:creationId xmlns:a16="http://schemas.microsoft.com/office/drawing/2014/main" id="{DA566DB9-A4C2-6C5B-538C-7D4B54E8EA0B}"/>
              </a:ext>
            </a:extLst>
          </p:cNvPr>
          <p:cNvSpPr>
            <a:spLocks noGrp="1"/>
          </p:cNvSpPr>
          <p:nvPr>
            <p:ph type="sldNum" sz="quarter" idx="5"/>
          </p:nvPr>
        </p:nvSpPr>
        <p:spPr/>
        <p:txBody>
          <a:bodyPr/>
          <a:lstStyle/>
          <a:p>
            <a:fld id="{CDD66211-3A58-4470-A4CD-FD849D895434}" type="slidenum">
              <a:rPr lang="en-US" smtClean="0"/>
              <a:t>49</a:t>
            </a:fld>
            <a:endParaRPr lang="en-US"/>
          </a:p>
        </p:txBody>
      </p:sp>
    </p:spTree>
    <p:extLst>
      <p:ext uri="{BB962C8B-B14F-4D97-AF65-F5344CB8AC3E}">
        <p14:creationId xmlns:p14="http://schemas.microsoft.com/office/powerpoint/2010/main" val="13745845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2136B-EEB1-1C60-A824-36F5FC994A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31E574-45C0-329A-BCA3-784CED954F8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8FB914E-C9C8-72C6-88DF-A3F8CE11F3DB}"/>
              </a:ext>
            </a:extLst>
          </p:cNvPr>
          <p:cNvSpPr>
            <a:spLocks noGrp="1"/>
          </p:cNvSpPr>
          <p:nvPr>
            <p:ph type="body" idx="1"/>
          </p:nvPr>
        </p:nvSpPr>
        <p:spPr/>
        <p:txBody>
          <a:bodyPr/>
          <a:lstStyle/>
          <a:p>
            <a:r>
              <a:rPr lang="en-US" i="1"/>
              <a:t>AE, adverse event; SAEs, serious adverse events; TEAE, treatment-emergent adverse event.</a:t>
            </a:r>
          </a:p>
        </p:txBody>
      </p:sp>
      <p:sp>
        <p:nvSpPr>
          <p:cNvPr id="4" name="Slide Number Placeholder 3">
            <a:extLst>
              <a:ext uri="{FF2B5EF4-FFF2-40B4-BE49-F238E27FC236}">
                <a16:creationId xmlns:a16="http://schemas.microsoft.com/office/drawing/2014/main" id="{B3A44F6F-6743-F14F-1BCC-0936D025FFF3}"/>
              </a:ext>
            </a:extLst>
          </p:cNvPr>
          <p:cNvSpPr>
            <a:spLocks noGrp="1"/>
          </p:cNvSpPr>
          <p:nvPr>
            <p:ph type="sldNum" sz="quarter" idx="5"/>
          </p:nvPr>
        </p:nvSpPr>
        <p:spPr/>
        <p:txBody>
          <a:bodyPr/>
          <a:lstStyle/>
          <a:p>
            <a:fld id="{CDD66211-3A58-4470-A4CD-FD849D895434}" type="slidenum">
              <a:rPr lang="en-US" smtClean="0"/>
              <a:t>50</a:t>
            </a:fld>
            <a:endParaRPr lang="en-US"/>
          </a:p>
        </p:txBody>
      </p:sp>
    </p:spTree>
    <p:extLst>
      <p:ext uri="{BB962C8B-B14F-4D97-AF65-F5344CB8AC3E}">
        <p14:creationId xmlns:p14="http://schemas.microsoft.com/office/powerpoint/2010/main" val="22593067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ORR, overall response rate; PR, partial response; WT, wild-type.</a:t>
            </a:r>
          </a:p>
        </p:txBody>
      </p:sp>
      <p:sp>
        <p:nvSpPr>
          <p:cNvPr id="4" name="Slide Number Placeholder 3"/>
          <p:cNvSpPr>
            <a:spLocks noGrp="1"/>
          </p:cNvSpPr>
          <p:nvPr>
            <p:ph type="sldNum" sz="quarter" idx="5"/>
          </p:nvPr>
        </p:nvSpPr>
        <p:spPr/>
        <p:txBody>
          <a:bodyPr/>
          <a:lstStyle/>
          <a:p>
            <a:fld id="{CDD66211-3A58-4470-A4CD-FD849D895434}" type="slidenum">
              <a:rPr lang="en-US" smtClean="0"/>
              <a:t>51</a:t>
            </a:fld>
            <a:endParaRPr lang="en-US"/>
          </a:p>
        </p:txBody>
      </p:sp>
    </p:spTree>
    <p:extLst>
      <p:ext uri="{BB962C8B-B14F-4D97-AF65-F5344CB8AC3E}">
        <p14:creationId xmlns:p14="http://schemas.microsoft.com/office/powerpoint/2010/main" val="25373177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338A5-E3BE-27E2-C55E-09A546D320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4FAB25-FCA0-C1E9-6F1D-460962B564C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7344508-8082-1AD4-DE04-5E1B1006A34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5A272D0-FBD6-C9B4-540D-89181F6167F8}"/>
              </a:ext>
            </a:extLst>
          </p:cNvPr>
          <p:cNvSpPr>
            <a:spLocks noGrp="1"/>
          </p:cNvSpPr>
          <p:nvPr>
            <p:ph type="sldNum" sz="quarter" idx="5"/>
          </p:nvPr>
        </p:nvSpPr>
        <p:spPr/>
        <p:txBody>
          <a:bodyPr/>
          <a:lstStyle/>
          <a:p>
            <a:pPr>
              <a:defRPr/>
            </a:pPr>
            <a:fld id="{2FB72F01-6714-4A31-8C22-8E0F1B091B56}" type="slidenum">
              <a:rPr lang="en-US" altLang="en-US" smtClean="0"/>
              <a:pPr>
                <a:defRPr/>
              </a:pPr>
              <a:t>52</a:t>
            </a:fld>
            <a:endParaRPr lang="en-US" altLang="en-US"/>
          </a:p>
        </p:txBody>
      </p:sp>
    </p:spTree>
    <p:extLst>
      <p:ext uri="{BB962C8B-B14F-4D97-AF65-F5344CB8AC3E}">
        <p14:creationId xmlns:p14="http://schemas.microsoft.com/office/powerpoint/2010/main" val="20175059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CDK4/6i, CDK 4/6 inhibitor; </a:t>
            </a:r>
            <a:r>
              <a:rPr lang="en-US" sz="1200" i="1"/>
              <a:t>PROTAC, proteolysis-targeting chimera.</a:t>
            </a:r>
            <a:endParaRPr lang="en-US" i="1"/>
          </a:p>
        </p:txBody>
      </p:sp>
      <p:sp>
        <p:nvSpPr>
          <p:cNvPr id="4" name="Slide Number Placeholder 3"/>
          <p:cNvSpPr>
            <a:spLocks noGrp="1"/>
          </p:cNvSpPr>
          <p:nvPr>
            <p:ph type="sldNum" sz="quarter" idx="5"/>
          </p:nvPr>
        </p:nvSpPr>
        <p:spPr/>
        <p:txBody>
          <a:bodyPr/>
          <a:lstStyle/>
          <a:p>
            <a:fld id="{CDD66211-3A58-4470-A4CD-FD849D895434}" type="slidenum">
              <a:rPr lang="en-US" smtClean="0"/>
              <a:t>54</a:t>
            </a:fld>
            <a:endParaRPr lang="en-US"/>
          </a:p>
        </p:txBody>
      </p:sp>
    </p:spTree>
    <p:extLst>
      <p:ext uri="{BB962C8B-B14F-4D97-AF65-F5344CB8AC3E}">
        <p14:creationId xmlns:p14="http://schemas.microsoft.com/office/powerpoint/2010/main" val="15318327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a:t>CDK4/6i, CDK4/6 inhibitor; ER, estrogen receptor; mBC, metastatic breast cancer; PROTAC, proteolysis-targeting chimera.</a:t>
            </a:r>
          </a:p>
        </p:txBody>
      </p:sp>
      <p:sp>
        <p:nvSpPr>
          <p:cNvPr id="4" name="Slide Number Placeholder 3"/>
          <p:cNvSpPr>
            <a:spLocks noGrp="1"/>
          </p:cNvSpPr>
          <p:nvPr>
            <p:ph type="sldNum" sz="quarter" idx="5"/>
          </p:nvPr>
        </p:nvSpPr>
        <p:spPr/>
        <p:txBody>
          <a:bodyPr/>
          <a:lstStyle/>
          <a:p>
            <a:fld id="{CDD66211-3A58-4470-A4CD-FD849D895434}" type="slidenum">
              <a:rPr lang="en-US" smtClean="0"/>
              <a:t>56</a:t>
            </a:fld>
            <a:endParaRPr lang="en-US"/>
          </a:p>
        </p:txBody>
      </p:sp>
    </p:spTree>
    <p:extLst>
      <p:ext uri="{BB962C8B-B14F-4D97-AF65-F5344CB8AC3E}">
        <p14:creationId xmlns:p14="http://schemas.microsoft.com/office/powerpoint/2010/main" val="25245138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a:t>ER, estrogen receptor; MBC, metastatic breast cancer; MoA, mechanism of action; PFS, progression-free survival; </a:t>
            </a:r>
            <a:r>
              <a:rPr lang="en-US" sz="1200" i="1"/>
              <a:t>PROTAC, proteolysis-targeting chimera; </a:t>
            </a:r>
            <a:endParaRPr lang="en-US"/>
          </a:p>
        </p:txBody>
      </p:sp>
      <p:sp>
        <p:nvSpPr>
          <p:cNvPr id="4" name="Slide Number Placeholder 3"/>
          <p:cNvSpPr>
            <a:spLocks noGrp="1"/>
          </p:cNvSpPr>
          <p:nvPr>
            <p:ph type="sldNum" sz="quarter" idx="5"/>
          </p:nvPr>
        </p:nvSpPr>
        <p:spPr/>
        <p:txBody>
          <a:bodyPr/>
          <a:lstStyle/>
          <a:p>
            <a:fld id="{CDD66211-3A58-4470-A4CD-FD849D895434}" type="slidenum">
              <a:rPr lang="en-US" smtClean="0"/>
              <a:t>57</a:t>
            </a:fld>
            <a:endParaRPr lang="en-US"/>
          </a:p>
        </p:txBody>
      </p:sp>
    </p:spTree>
    <p:extLst>
      <p:ext uri="{BB962C8B-B14F-4D97-AF65-F5344CB8AC3E}">
        <p14:creationId xmlns:p14="http://schemas.microsoft.com/office/powerpoint/2010/main" val="245890538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58</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hyperlink" Target="https://www.clinicaloptions.com/" TargetMode="Externa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pic>
        <p:nvPicPr>
          <p:cNvPr id="5" name="Graphic 4">
            <a:extLst>
              <a:ext uri="{FF2B5EF4-FFF2-40B4-BE49-F238E27FC236}">
                <a16:creationId xmlns:a16="http://schemas.microsoft.com/office/drawing/2014/main" id="{A7259F2A-9975-6D8B-F4AD-97797609971C}"/>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6488904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endParaRPr lang="en-US" dirty="0"/>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1983624107"/>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75514574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altLang="en-US" dirty="0"/>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1828044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626672157"/>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2406839"/>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09165269"/>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242913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endParaRPr lang="en-US" dirty="0"/>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3402479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7" name="Straight Connector 6">
            <a:extLst>
              <a:ext uri="{FF2B5EF4-FFF2-40B4-BE49-F238E27FC236}">
                <a16:creationId xmlns:a16="http://schemas.microsoft.com/office/drawing/2014/main" id="{B367EEC6-554F-5007-918F-925B2BA9122F}"/>
              </a:ext>
            </a:extLst>
          </p:cNvPr>
          <p:cNvCxnSpPr/>
          <p:nvPr/>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cxnSp>
        <p:nvCxnSpPr>
          <p:cNvPr id="4" name="Straight Connector 3">
            <a:extLst>
              <a:ext uri="{FF2B5EF4-FFF2-40B4-BE49-F238E27FC236}">
                <a16:creationId xmlns:a16="http://schemas.microsoft.com/office/drawing/2014/main" id="{B153944C-C76E-0A67-829F-CBCDA15DB4B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0778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892942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3" name="Graphic 2">
            <a:extLst>
              <a:ext uri="{FF2B5EF4-FFF2-40B4-BE49-F238E27FC236}">
                <a16:creationId xmlns:a16="http://schemas.microsoft.com/office/drawing/2014/main" id="{9F418267-B98A-3A26-9B4A-F624683CD768}"/>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489183299"/>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949191721"/>
      </p:ext>
    </p:extLst>
  </p:cSld>
  <p:clrMapOvr>
    <a:overrideClrMapping bg1="dk1" tx1="lt1" bg2="dk2" tx2="lt2" accent1="accent1" accent2="accent2" accent3="accent3" accent4="accent4" accent5="accent5" accent6="accent6" hlink="hlink" folHlink="folHlink"/>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endParaRPr lang="en-US" dirty="0"/>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1992644468"/>
      </p:ext>
    </p:extLst>
  </p:cSld>
  <p:clrMapOvr>
    <a:overrideClrMapping bg1="dk1" tx1="lt1" bg2="dk2" tx2="lt2" accent1="accent1" accent2="accent2" accent3="accent3" accent4="accent4" accent5="accent5" accent6="accent6" hlink="hlink" folHlink="folHlink"/>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960339062"/>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endParaRPr lang="en-US" dirty="0"/>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99362988"/>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51105692"/>
      </p:ext>
    </p:extLst>
  </p:cSld>
  <p:clrMapOvr>
    <a:masterClrMapping/>
  </p:clrMapOvr>
  <p:hf hdr="0" ftr="0" dt="0"/>
  <p:extLst>
    <p:ext uri="{DCECCB84-F9BA-43D5-87BE-67443E8EF086}">
      <p15:sldGuideLst xmlns:p15="http://schemas.microsoft.com/office/powerpoint/2012/main">
        <p15:guide id="1" pos="312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26187304"/>
      </p:ext>
    </p:extLst>
  </p:cSld>
  <p:clrMapOvr>
    <a:masterClrMapping/>
  </p:clrMapOvr>
  <p:hf hdr="0" ftr="0" dt="0"/>
  <p:extLst>
    <p:ext uri="{DCECCB84-F9BA-43D5-87BE-67443E8EF086}">
      <p15:sldGuideLst xmlns:p15="http://schemas.microsoft.com/office/powerpoint/2012/main">
        <p15:guide id="1" pos="312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81600493"/>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3458941226"/>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7" name="Straight Connector 6">
            <a:extLst>
              <a:ext uri="{FF2B5EF4-FFF2-40B4-BE49-F238E27FC236}">
                <a16:creationId xmlns:a16="http://schemas.microsoft.com/office/drawing/2014/main" id="{B367EEC6-554F-5007-918F-925B2BA9122F}"/>
              </a:ext>
            </a:extLst>
          </p:cNvPr>
          <p:cNvCxnSpPr/>
          <p:nvPr/>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79674785"/>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lvl="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marL="228600" lvl="1" indent="-228600">
              <a:buSzPct val="75000"/>
              <a:buBlip>
                <a:blip r:embed="rId2">
                  <a:extLst>
                    <a:ext uri="{96DAC541-7B7A-43D3-8B79-37D633B846F1}">
                      <asvg:svgBlip xmlns:asvg="http://schemas.microsoft.com/office/drawing/2016/SVG/main" r:embed="rId3"/>
                    </a:ext>
                  </a:extLst>
                </a:blip>
              </a:buBlip>
            </a:pPr>
            <a:r>
              <a:rPr lang="en-US" altLang="en-US"/>
              <a:t>Second level</a:t>
            </a:r>
          </a:p>
          <a:p>
            <a:pPr marL="228600" lvl="2" indent="-228600">
              <a:buSzPct val="75000"/>
              <a:buBlip>
                <a:blip r:embed="rId2">
                  <a:extLst>
                    <a:ext uri="{96DAC541-7B7A-43D3-8B79-37D633B846F1}">
                      <asvg:svgBlip xmlns:asvg="http://schemas.microsoft.com/office/drawing/2016/SVG/main" r:embed="rId3"/>
                    </a:ext>
                  </a:extLst>
                </a:blip>
              </a:buBlip>
            </a:pPr>
            <a:r>
              <a:rPr lang="en-US" altLang="en-US"/>
              <a:t>Third level</a:t>
            </a:r>
          </a:p>
          <a:p>
            <a:pPr marL="228600" lvl="3" indent="-228600">
              <a:buSzPct val="75000"/>
              <a:buBlip>
                <a:blip r:embed="rId2">
                  <a:extLst>
                    <a:ext uri="{96DAC541-7B7A-43D3-8B79-37D633B846F1}">
                      <asvg:svgBlip xmlns:asvg="http://schemas.microsoft.com/office/drawing/2016/SVG/main" r:embed="rId3"/>
                    </a:ext>
                  </a:extLst>
                </a:blip>
              </a:buBlip>
            </a:pPr>
            <a:r>
              <a:rPr lang="en-US" altLang="en-US"/>
              <a:t>Fourth level</a:t>
            </a:r>
          </a:p>
          <a:p>
            <a:pPr marL="228600" lvl="4" indent="-228600">
              <a:buSzPct val="75000"/>
              <a:buBlip>
                <a:blip r:embed="rId2">
                  <a:extLst>
                    <a:ext uri="{96DAC541-7B7A-43D3-8B79-37D633B846F1}">
                      <asvg:svgBlip xmlns:asvg="http://schemas.microsoft.com/office/drawing/2016/SVG/main" r:embed="rId3"/>
                    </a:ext>
                  </a:extLst>
                </a:blip>
              </a:buBlip>
            </a:pPr>
            <a:r>
              <a:rPr lang="en-US" altLang="en-US"/>
              <a:t>Fifth level</a:t>
            </a:r>
            <a:endParaRPr lang="en-US" altLang="en-US" dirty="0"/>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endParaRPr lang="en-US" dirty="0"/>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583462315"/>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3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4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716141687"/>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2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182418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7933955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1213540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4175702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2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cSld name="3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861283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464870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pic>
        <p:nvPicPr>
          <p:cNvPr id="4" name="Picture 3" descr="A person's body with a blue and red structure&#10;&#10;AI-generated content may be incorrect.">
            <a:extLst>
              <a:ext uri="{FF2B5EF4-FFF2-40B4-BE49-F238E27FC236}">
                <a16:creationId xmlns:a16="http://schemas.microsoft.com/office/drawing/2014/main" id="{6AFCCE54-EFBA-0314-48E6-01085E706E91}"/>
              </a:ext>
            </a:extLst>
          </p:cNvPr>
          <p:cNvPicPr>
            <a:picLocks noChangeAspect="1"/>
          </p:cNvPicPr>
          <p:nvPr userDrawn="1"/>
        </p:nvPicPr>
        <p:blipFill>
          <a:blip r:embed="rId3"/>
          <a:srcRect t="10762" b="10762"/>
          <a:stretch>
            <a:fillRect/>
          </a:stretch>
        </p:blipFill>
        <p:spPr>
          <a:xfrm>
            <a:off x="6114254" y="3678238"/>
            <a:ext cx="6077744" cy="3179761"/>
          </a:xfrm>
          <a:prstGeom prst="rect">
            <a:avLst/>
          </a:prstGeom>
        </p:spPr>
      </p:pic>
    </p:spTree>
    <p:extLst>
      <p:ext uri="{BB962C8B-B14F-4D97-AF65-F5344CB8AC3E}">
        <p14:creationId xmlns:p14="http://schemas.microsoft.com/office/powerpoint/2010/main" val="85691364"/>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6130694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792792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80396899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567355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1">
              <a:lnSpc>
                <a:spcPct val="110000"/>
              </a:lnSpc>
              <a:spcBef>
                <a:spcPts val="0"/>
              </a:spcBef>
            </a:pPr>
            <a:r>
              <a:rPr lang="en-US"/>
              <a:t>Second level</a:t>
            </a:r>
          </a:p>
          <a:p>
            <a:pPr lvl="2">
              <a:lnSpc>
                <a:spcPct val="110000"/>
              </a:lnSpc>
              <a:spcBef>
                <a:spcPts val="0"/>
              </a:spcBef>
            </a:pPr>
            <a:r>
              <a:rPr lang="en-US"/>
              <a:t>Third level</a:t>
            </a:r>
          </a:p>
          <a:p>
            <a:pPr lvl="3">
              <a:lnSpc>
                <a:spcPct val="110000"/>
              </a:lnSpc>
              <a:spcBef>
                <a:spcPts val="0"/>
              </a:spcBef>
            </a:pPr>
            <a:r>
              <a:rPr lang="en-US"/>
              <a:t>Fourth level</a:t>
            </a:r>
          </a:p>
          <a:p>
            <a:pPr lvl="4">
              <a:lnSpc>
                <a:spcPct val="110000"/>
              </a:lnSpc>
              <a:spcBef>
                <a:spcPts val="0"/>
              </a:spcBef>
            </a:pPr>
            <a:r>
              <a:rPr lang="en-US"/>
              <a:t>Fifth level</a:t>
            </a:r>
            <a:endParaRPr lang="en-US" dirty="0"/>
          </a:p>
        </p:txBody>
      </p:sp>
    </p:spTree>
    <p:extLst>
      <p:ext uri="{BB962C8B-B14F-4D97-AF65-F5344CB8AC3E}">
        <p14:creationId xmlns:p14="http://schemas.microsoft.com/office/powerpoint/2010/main" val="1509382501"/>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4440294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Tree>
    <p:extLst>
      <p:ext uri="{BB962C8B-B14F-4D97-AF65-F5344CB8AC3E}">
        <p14:creationId xmlns:p14="http://schemas.microsoft.com/office/powerpoint/2010/main" val="1714971584"/>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27035010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7842392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2886790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936924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endParaRPr lang="en-US" dirty="0"/>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97321926"/>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lvl="0" algn="l"/>
            <a:r>
              <a:rPr lang="en-US" sz="1800"/>
              <a:t>Click to edit Master text styles</a:t>
            </a:r>
          </a:p>
          <a:p>
            <a:pPr lvl="1" algn="l"/>
            <a:r>
              <a:rPr lang="en-US" sz="1800"/>
              <a:t>Second level</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dirty="0"/>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dirty="0">
                <a:hlinkClick r:id="rId4"/>
              </a:rPr>
              <a:t>deceraclinical.com/education</a:t>
            </a:r>
            <a:endParaRPr lang="en-US" dirty="0"/>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09242466"/>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77553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4948416"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rabicPeriod"/>
              <a:tabLst/>
              <a:defRPr lang="en-US" sz="18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602051004"/>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74659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746394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123053699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6370042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1060222"/>
            <a:ext cx="2942886" cy="104413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defTabSz="914400" rtl="0" eaLnBrk="1" latinLnBrk="0" hangingPunct="1">
              <a:lnSpc>
                <a:spcPct val="110000"/>
              </a:lnSpc>
              <a:spcBef>
                <a:spcPts val="0"/>
              </a:spcBef>
              <a:buNone/>
            </a:pPr>
            <a:r>
              <a:rPr lang="en-US" sz="3200" b="1" i="0" kern="1200" spc="0" baseline="0" dirty="0">
                <a:solidFill>
                  <a:schemeClr val="tx1"/>
                </a:solidFill>
                <a:latin typeface="Times New Roman" panose="02020603050405020304" pitchFamily="18" charset="0"/>
                <a:ea typeface="+mj-ea"/>
                <a:cs typeface="Times New Roman" panose="02020603050405020304" pitchFamily="18" charset="0"/>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0116877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2959622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232488007"/>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image" Target="../media/image3.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image" Target="../media/image2.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image" Target="../media/image4.sv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image" Target="../media/image2.sv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image" Target="../media/image1.png"/><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image" Target="../media/image10.svg"/><Relationship Id="rId5" Type="http://schemas.openxmlformats.org/officeDocument/2006/relationships/slideLayout" Target="../slideLayouts/slideLayout43.xml"/><Relationship Id="rId10" Type="http://schemas.openxmlformats.org/officeDocument/2006/relationships/image" Target="../media/image9.png"/><Relationship Id="rId4" Type="http://schemas.openxmlformats.org/officeDocument/2006/relationships/slideLayout" Target="../slideLayouts/slideLayout4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8.xml"/><Relationship Id="rId1" Type="http://schemas.openxmlformats.org/officeDocument/2006/relationships/slideLayout" Target="../slideLayouts/slideLayout4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image" Target="../media/image1.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image" Target="../media/image10.svg"/><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image" Target="../media/image9.png"/><Relationship Id="rId5" Type="http://schemas.openxmlformats.org/officeDocument/2006/relationships/slideLayout" Target="../slideLayouts/slideLayout53.xml"/><Relationship Id="rId10" Type="http://schemas.openxmlformats.org/officeDocument/2006/relationships/theme" Target="../theme/theme4.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11.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p:nvPicPr>
        <p:blipFill>
          <a:blip r:embed="rId40">
            <a:extLst>
              <a:ext uri="{96DAC541-7B7A-43D3-8B79-37D633B846F1}">
                <asvg:svgBlip xmlns:asvg="http://schemas.microsoft.com/office/drawing/2016/SVG/main" r:embed="rId41"/>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1221949428"/>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 id="2147483902" r:id="rId12"/>
    <p:sldLayoutId id="2147483903" r:id="rId13"/>
    <p:sldLayoutId id="2147483904" r:id="rId14"/>
    <p:sldLayoutId id="2147483905" r:id="rId15"/>
    <p:sldLayoutId id="2147483906" r:id="rId16"/>
    <p:sldLayoutId id="2147483907" r:id="rId17"/>
    <p:sldLayoutId id="2147483908" r:id="rId18"/>
    <p:sldLayoutId id="2147483909" r:id="rId19"/>
    <p:sldLayoutId id="2147483910" r:id="rId20"/>
    <p:sldLayoutId id="2147483911" r:id="rId21"/>
    <p:sldLayoutId id="2147483912" r:id="rId22"/>
    <p:sldLayoutId id="2147483790" r:id="rId23"/>
    <p:sldLayoutId id="2147483882" r:id="rId24"/>
    <p:sldLayoutId id="2147483777" r:id="rId25"/>
    <p:sldLayoutId id="2147483776" r:id="rId26"/>
    <p:sldLayoutId id="2147483778" r:id="rId27"/>
    <p:sldLayoutId id="2147483787" r:id="rId28"/>
    <p:sldLayoutId id="2147483786" r:id="rId29"/>
    <p:sldLayoutId id="2147483785" r:id="rId30"/>
    <p:sldLayoutId id="2147483788" r:id="rId31"/>
    <p:sldLayoutId id="2147483792" r:id="rId32"/>
    <p:sldLayoutId id="2147483925" r:id="rId33"/>
    <p:sldLayoutId id="2147483926" r:id="rId34"/>
    <p:sldLayoutId id="2147483927" r:id="rId35"/>
    <p:sldLayoutId id="2147483928" r:id="rId36"/>
    <p:sldLayoutId id="2147483929" r:id="rId37"/>
    <p:sldLayoutId id="2147483930" r:id="rId38"/>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r:embed="rId42">
            <a:extLst>
              <a:ext uri="{96DAC541-7B7A-43D3-8B79-37D633B846F1}">
                <asvg:svgBlip xmlns:asvg="http://schemas.microsoft.com/office/drawing/2016/SVG/main" r:embed="rId4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7541">
          <p15:clr>
            <a:srgbClr val="F26B43"/>
          </p15:clr>
        </p15:guide>
        <p15:guide id="9" orient="horz" pos="212" userDrawn="1">
          <p15:clr>
            <a:srgbClr val="F26B43"/>
          </p15:clr>
        </p15:guide>
        <p15:guide id="10" pos="144" userDrawn="1">
          <p15:clr>
            <a:srgbClr val="F26B43"/>
          </p15:clr>
        </p15:guide>
        <p15:guide id="11" pos="7536" userDrawn="1">
          <p15:clr>
            <a:srgbClr val="F26B43"/>
          </p15:clr>
        </p15:guide>
        <p15:guide id="12" orient="horz" pos="3840" userDrawn="1">
          <p15:clr>
            <a:srgbClr val="F26B43"/>
          </p15:clr>
        </p15:guide>
        <p15:guide id="13" orient="horz" pos="336" userDrawn="1">
          <p15:clr>
            <a:srgbClr val="F26B43"/>
          </p15:clr>
        </p15:guide>
        <p15:guide id="14" orient="horz" pos="648" userDrawn="1">
          <p15:clr>
            <a:srgbClr val="F26B43"/>
          </p15:clr>
        </p15:guide>
        <p15:guide id="15" orient="horz" pos="840" userDrawn="1">
          <p15:clr>
            <a:srgbClr val="F26B43"/>
          </p15:clr>
        </p15:guide>
        <p15:guide id="16"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endParaRPr lang="en-US" dirty="0"/>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207554547"/>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endParaRPr lang="en-US" dirty="0"/>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0539435"/>
      </p:ext>
    </p:extLst>
  </p:cSld>
  <p:clrMap bg1="lt1" tx1="dk1" bg2="lt2" tx2="dk2" accent1="accent1" accent2="accent2" accent3="accent3" accent4="accent4" accent5="accent5" accent6="accent6" hlink="hlink" folHlink="folHlink"/>
  <p:sldLayoutIdLst>
    <p:sldLayoutId id="2147483923" r:id="rId1"/>
    <p:sldLayoutId id="2147483924"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
        <p:nvSpPr>
          <p:cNvPr id="6" name="Rectangle 5">
            <a:extLst>
              <a:ext uri="{FF2B5EF4-FFF2-40B4-BE49-F238E27FC236}">
                <a16:creationId xmlns:a16="http://schemas.microsoft.com/office/drawing/2014/main" id="{5C8AE28F-A2C7-1A93-77E4-CA037F02F316}"/>
              </a:ext>
            </a:extLst>
          </p:cNvPr>
          <p:cNvSpPr>
            <a:spLocks noChangeArrowheads="1"/>
          </p:cNvSpPr>
          <p:nvPr userDrawn="1"/>
        </p:nvSpPr>
        <p:spPr bwMode="auto">
          <a:xfrm>
            <a:off x="9824582" y="6433191"/>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568B2EE-F131-4CE6-1244-154503631284}"/>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2692787964"/>
      </p:ext>
    </p:extLst>
  </p:cSld>
  <p:clrMap bg1="lt1" tx1="dk1" bg2="lt2" tx2="dk2" accent1="accent1" accent2="accent2" accent3="accent3" accent4="accent4" accent5="accent5" accent6="accent6" hlink="hlink" folHlink="folHlink"/>
  <p:sldLayoutIdLst>
    <p:sldLayoutId id="2147483933" r:id="rId1"/>
    <p:sldLayoutId id="2147483934" r:id="rId2"/>
    <p:sldLayoutId id="2147483935" r:id="rId3"/>
    <p:sldLayoutId id="2147483936" r:id="rId4"/>
    <p:sldLayoutId id="2147483937" r:id="rId5"/>
    <p:sldLayoutId id="2147483938" r:id="rId6"/>
    <p:sldLayoutId id="2147483939" r:id="rId7"/>
    <p:sldLayoutId id="2147483940" r:id="rId8"/>
    <p:sldLayoutId id="2147483941" r:id="rId9"/>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4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4.sv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hyperlink" Target="https://www.deceraclinical.com/education/" TargetMode="External"/><Relationship Id="rId2" Type="http://schemas.openxmlformats.org/officeDocument/2006/relationships/notesSlide" Target="../notesSlides/notesSlide44.xml"/><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028700"/>
            <a:ext cx="11512826" cy="4076700"/>
          </a:xfrm>
          <a:solidFill>
            <a:schemeClr val="accent2"/>
          </a:solidFill>
        </p:spPr>
        <p:txBody>
          <a:bodyPr anchor="ctr">
            <a:noAutofit/>
          </a:bodyPr>
          <a:lstStyle/>
          <a:p>
            <a:r>
              <a:rPr lang="en-US" altLang="en-US" sz="3600" dirty="0"/>
              <a:t>Unlocking the Full Potential of PROTAC ER Degraders in ER+/HER2- MBC: Novel Mechanisms, Testing Applications, and Data Insights to Address Unmet Needs </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latin typeface="+mn-lt"/>
              </a:rPr>
              <a:t>Provided by Clinical Care Options, LLC dba </a:t>
            </a:r>
            <a:r>
              <a:rPr lang="en-US" altLang="en-US" dirty="0" err="1">
                <a:latin typeface="+mn-lt"/>
              </a:rPr>
              <a:t>Decera</a:t>
            </a:r>
            <a:r>
              <a:rPr lang="en-US" altLang="en-US" dirty="0">
                <a:latin typeface="+mn-lt"/>
              </a:rPr>
              <a:t> Clinical Education</a:t>
            </a:r>
            <a:br>
              <a:rPr lang="en-US" altLang="en-US" dirty="0">
                <a:latin typeface="+mn-lt"/>
              </a:rPr>
            </a:br>
            <a:r>
              <a:rPr lang="en-US" altLang="en-US" dirty="0">
                <a:latin typeface="+mn-lt"/>
              </a:rPr>
              <a:t>Supported by an educational grant from Pfizer, Inc. and </a:t>
            </a:r>
            <a:r>
              <a:rPr lang="en-US" altLang="en-US" dirty="0" err="1">
                <a:latin typeface="+mn-lt"/>
              </a:rPr>
              <a:t>Arvinas</a:t>
            </a:r>
            <a:r>
              <a:rPr lang="en-US" altLang="en-US" dirty="0">
                <a:latin typeface="+mn-lt"/>
              </a:rPr>
              <a:t>.</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sz="quarter" idx="13"/>
          </p:nvPr>
        </p:nvSpPr>
        <p:spPr>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3100765"/>
            <a:ext cx="8194464" cy="276999"/>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endPar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endParaRPr>
          </a:p>
        </p:txBody>
      </p:sp>
    </p:spTree>
    <p:extLst>
      <p:ext uri="{BB962C8B-B14F-4D97-AF65-F5344CB8AC3E}">
        <p14:creationId xmlns:p14="http://schemas.microsoft.com/office/powerpoint/2010/main" val="3457637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EC401-A6AF-CC31-0CF2-352907B3044D}"/>
              </a:ext>
            </a:extLst>
          </p:cNvPr>
          <p:cNvSpPr>
            <a:spLocks noGrp="1"/>
          </p:cNvSpPr>
          <p:nvPr>
            <p:ph type="title"/>
          </p:nvPr>
        </p:nvSpPr>
        <p:spPr/>
        <p:txBody>
          <a:bodyPr/>
          <a:lstStyle/>
          <a:p>
            <a:r>
              <a:rPr lang="en-US" dirty="0"/>
              <a:t>Faculty</a:t>
            </a:r>
          </a:p>
        </p:txBody>
      </p:sp>
      <p:sp>
        <p:nvSpPr>
          <p:cNvPr id="4" name="Content Placeholder 2">
            <a:extLst>
              <a:ext uri="{FF2B5EF4-FFF2-40B4-BE49-F238E27FC236}">
                <a16:creationId xmlns:a16="http://schemas.microsoft.com/office/drawing/2014/main" id="{3703FBAC-051B-D004-4863-DF2D769A1058}"/>
              </a:ext>
            </a:extLst>
          </p:cNvPr>
          <p:cNvSpPr>
            <a:spLocks noGrp="1"/>
          </p:cNvSpPr>
          <p:nvPr>
            <p:ph sz="quarter" idx="13"/>
          </p:nvPr>
        </p:nvSpPr>
        <p:spPr>
          <a:xfrm>
            <a:off x="231775" y="1333500"/>
            <a:ext cx="5089255" cy="4762500"/>
          </a:xfrm>
        </p:spPr>
        <p:txBody>
          <a:bodyPr/>
          <a:lstStyle/>
          <a:p>
            <a:pPr marL="0" indent="0">
              <a:buNone/>
            </a:pPr>
            <a:r>
              <a:rPr lang="en-US" b="1" dirty="0">
                <a:solidFill>
                  <a:schemeClr val="accent1"/>
                </a:solidFill>
              </a:rPr>
              <a:t>Rita Nanda, MD</a:t>
            </a:r>
            <a:br>
              <a:rPr lang="en-US" dirty="0"/>
            </a:br>
            <a:r>
              <a:rPr lang="en-US" sz="2200" dirty="0"/>
              <a:t>Director of Breast Oncology</a:t>
            </a:r>
            <a:br>
              <a:rPr lang="en-US" sz="2200" dirty="0"/>
            </a:br>
            <a:r>
              <a:rPr lang="en-US" sz="2200" dirty="0"/>
              <a:t>Associate Professor of Medicine</a:t>
            </a:r>
            <a:br>
              <a:rPr lang="en-US" sz="2200" dirty="0"/>
            </a:br>
            <a:r>
              <a:rPr lang="en-US" sz="2200" dirty="0"/>
              <a:t>Section of Hematology/Oncology</a:t>
            </a:r>
            <a:br>
              <a:rPr lang="en-US" sz="2200" dirty="0"/>
            </a:br>
            <a:r>
              <a:rPr lang="en-US" sz="2200" dirty="0"/>
              <a:t>The University of Chicago Medicine</a:t>
            </a:r>
            <a:br>
              <a:rPr lang="en-US" sz="2200" dirty="0"/>
            </a:br>
            <a:r>
              <a:rPr lang="en-US" sz="2200" dirty="0"/>
              <a:t>Chicago, Illinois</a:t>
            </a:r>
          </a:p>
        </p:txBody>
      </p:sp>
      <p:sp>
        <p:nvSpPr>
          <p:cNvPr id="9" name="Content Placeholder 8">
            <a:extLst>
              <a:ext uri="{FF2B5EF4-FFF2-40B4-BE49-F238E27FC236}">
                <a16:creationId xmlns:a16="http://schemas.microsoft.com/office/drawing/2014/main" id="{0E5B25FD-7594-9D94-E526-CB6026038296}"/>
              </a:ext>
            </a:extLst>
          </p:cNvPr>
          <p:cNvSpPr>
            <a:spLocks noGrp="1"/>
          </p:cNvSpPr>
          <p:nvPr>
            <p:ph idx="4294967295"/>
          </p:nvPr>
        </p:nvSpPr>
        <p:spPr>
          <a:xfrm>
            <a:off x="5583678" y="1335088"/>
            <a:ext cx="4533090" cy="4756150"/>
          </a:xfrm>
          <a:prstGeom prst="rect">
            <a:avLst/>
          </a:prstGeom>
        </p:spPr>
        <p:txBody>
          <a:bodyPr/>
          <a:lstStyle/>
          <a:p>
            <a:r>
              <a:rPr lang="en-US" b="1" dirty="0">
                <a:solidFill>
                  <a:schemeClr val="accent1"/>
                </a:solidFill>
              </a:rPr>
              <a:t>Adrienne G. Waks, MD</a:t>
            </a:r>
            <a:br>
              <a:rPr lang="en-US" dirty="0"/>
            </a:br>
            <a:r>
              <a:rPr lang="en-US" sz="2200" dirty="0"/>
              <a:t>Senior Physician, Breast Medical Oncology</a:t>
            </a:r>
            <a:br>
              <a:rPr lang="en-US" sz="2200" dirty="0"/>
            </a:br>
            <a:r>
              <a:rPr lang="en-US" sz="2200" dirty="0"/>
              <a:t>Associate Director of Breast Oncology Clinical Research</a:t>
            </a:r>
            <a:br>
              <a:rPr lang="en-US" sz="2200" dirty="0"/>
            </a:br>
            <a:r>
              <a:rPr lang="en-US" sz="2200" dirty="0"/>
              <a:t>Dana-Farber Cancer Institute</a:t>
            </a:r>
            <a:br>
              <a:rPr lang="en-US" sz="2200" dirty="0"/>
            </a:br>
            <a:r>
              <a:rPr lang="en-US" sz="2200" dirty="0"/>
              <a:t>Assistant Professor of Medicine</a:t>
            </a:r>
            <a:br>
              <a:rPr lang="en-US" sz="2200" dirty="0"/>
            </a:br>
            <a:r>
              <a:rPr lang="en-US" sz="2200" dirty="0"/>
              <a:t>Harvard Medical School</a:t>
            </a:r>
            <a:br>
              <a:rPr lang="en-US" sz="2200" dirty="0"/>
            </a:br>
            <a:r>
              <a:rPr lang="en-US" sz="2200" dirty="0"/>
              <a:t>Boston, Massachusetts</a:t>
            </a:r>
          </a:p>
          <a:p>
            <a:endParaRPr lang="en-US" dirty="0"/>
          </a:p>
        </p:txBody>
      </p:sp>
    </p:spTree>
    <p:extLst>
      <p:ext uri="{BB962C8B-B14F-4D97-AF65-F5344CB8AC3E}">
        <p14:creationId xmlns:p14="http://schemas.microsoft.com/office/powerpoint/2010/main" val="1927264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614ABCF-886B-D5FA-0973-E15476BBC7DB}"/>
              </a:ext>
            </a:extLst>
          </p:cNvPr>
          <p:cNvSpPr>
            <a:spLocks noGrp="1"/>
          </p:cNvSpPr>
          <p:nvPr>
            <p:ph type="title"/>
          </p:nvPr>
        </p:nvSpPr>
        <p:spPr>
          <a:xfrm>
            <a:off x="231079" y="535756"/>
            <a:ext cx="10115420" cy="492944"/>
          </a:xfrm>
        </p:spPr>
        <p:txBody>
          <a:bodyPr/>
          <a:lstStyle/>
          <a:p>
            <a:r>
              <a:rPr lang="en-US" dirty="0"/>
              <a:t>Faculty Disclosures</a:t>
            </a:r>
          </a:p>
        </p:txBody>
      </p:sp>
      <p:sp>
        <p:nvSpPr>
          <p:cNvPr id="6" name="Content Placeholder 5">
            <a:extLst>
              <a:ext uri="{FF2B5EF4-FFF2-40B4-BE49-F238E27FC236}">
                <a16:creationId xmlns:a16="http://schemas.microsoft.com/office/drawing/2014/main" id="{4A660F8A-845C-958C-DBAC-740A2DF0976A}"/>
              </a:ext>
            </a:extLst>
          </p:cNvPr>
          <p:cNvSpPr>
            <a:spLocks noGrp="1"/>
          </p:cNvSpPr>
          <p:nvPr>
            <p:ph sz="quarter" idx="13"/>
          </p:nvPr>
        </p:nvSpPr>
        <p:spPr>
          <a:xfrm>
            <a:off x="231776" y="1333500"/>
            <a:ext cx="9982268" cy="4762500"/>
          </a:xfrm>
        </p:spPr>
        <p:txBody>
          <a:bodyPr/>
          <a:lstStyle/>
          <a:p>
            <a:pPr marL="0" indent="0">
              <a:buNone/>
            </a:pPr>
            <a:r>
              <a:rPr lang="en-US" b="1" dirty="0">
                <a:solidFill>
                  <a:schemeClr val="accent1"/>
                </a:solidFill>
              </a:rPr>
              <a:t>Rita Nanda, MD: </a:t>
            </a:r>
            <a:r>
              <a:rPr lang="en-US" dirty="0"/>
              <a:t>advisor: Arvinas, AstraZeneca, Daiichi Sankyo, Exact Sciences, GE, Gilead, Guardant Health, Lilly, Merck, Moderna, Novartis, OBI, Pfizer, Sanofi, Seagen, Stemline, Summit; researcher: Arvinas, AstraZeneca, Bristol Myers Squibb, Corcept, Genentech/Roche, Gilead, GSK, Merck, Novartis, OBI Pharma, Pfizer, Relay, Seattle Genetics, Sun, Taiho.</a:t>
            </a:r>
          </a:p>
          <a:p>
            <a:pPr marL="0" indent="0">
              <a:buNone/>
            </a:pPr>
            <a:r>
              <a:rPr lang="en-US" b="1" dirty="0">
                <a:solidFill>
                  <a:schemeClr val="accent1"/>
                </a:solidFill>
              </a:rPr>
              <a:t>Adrienne G. Waks, MD: </a:t>
            </a:r>
            <a:r>
              <a:rPr lang="en-US" dirty="0"/>
              <a:t>researcher (paid to institution): Genentech, Gilead, MacroGenics, Merck, TerSera; consultant/advisor/speaker: Ambrx, AstraZeneca, Genentech, Johnson &amp; Johnson.</a:t>
            </a:r>
          </a:p>
          <a:p>
            <a:endParaRPr lang="en-US" dirty="0"/>
          </a:p>
          <a:p>
            <a:endParaRPr lang="en-US" dirty="0"/>
          </a:p>
          <a:p>
            <a:endParaRPr lang="en-US" dirty="0"/>
          </a:p>
        </p:txBody>
      </p:sp>
    </p:spTree>
    <p:extLst>
      <p:ext uri="{BB962C8B-B14F-4D97-AF65-F5344CB8AC3E}">
        <p14:creationId xmlns:p14="http://schemas.microsoft.com/office/powerpoint/2010/main" val="3877446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FAD3B-18C2-FDEC-B22E-3D5F9FF61CCC}"/>
              </a:ext>
            </a:extLst>
          </p:cNvPr>
          <p:cNvSpPr>
            <a:spLocks noGrp="1"/>
          </p:cNvSpPr>
          <p:nvPr>
            <p:ph type="title"/>
          </p:nvPr>
        </p:nvSpPr>
        <p:spPr/>
        <p:txBody>
          <a:bodyPr/>
          <a:lstStyle/>
          <a:p>
            <a:r>
              <a:rPr lang="en-US" dirty="0"/>
              <a:t>Learning Objectives</a:t>
            </a:r>
          </a:p>
        </p:txBody>
      </p:sp>
      <p:sp>
        <p:nvSpPr>
          <p:cNvPr id="4" name="Content Placeholder 2">
            <a:extLst>
              <a:ext uri="{FF2B5EF4-FFF2-40B4-BE49-F238E27FC236}">
                <a16:creationId xmlns:a16="http://schemas.microsoft.com/office/drawing/2014/main" id="{469131AD-4BD3-12EB-32EF-37EB89F743E5}"/>
              </a:ext>
            </a:extLst>
          </p:cNvPr>
          <p:cNvSpPr>
            <a:spLocks noGrp="1"/>
          </p:cNvSpPr>
          <p:nvPr>
            <p:ph sz="quarter" idx="13"/>
          </p:nvPr>
        </p:nvSpPr>
        <p:spPr/>
        <p:txBody>
          <a:bodyPr/>
          <a:lstStyle/>
          <a:p>
            <a:pPr marL="0" indent="0">
              <a:buNone/>
            </a:pPr>
            <a:r>
              <a:rPr lang="en-US" sz="2200" dirty="0"/>
              <a:t>At the conclusion of this activity, learners should be able to:</a:t>
            </a:r>
          </a:p>
          <a:p>
            <a:pPr lvl="1"/>
            <a:r>
              <a:rPr lang="en-US" b="1" dirty="0">
                <a:solidFill>
                  <a:schemeClr val="accent1"/>
                </a:solidFill>
              </a:rPr>
              <a:t>Explain</a:t>
            </a:r>
            <a:r>
              <a:rPr lang="en-US" b="1" dirty="0"/>
              <a:t> </a:t>
            </a:r>
            <a:r>
              <a:rPr lang="en-US" dirty="0"/>
              <a:t>the current unmet needs in ER+/HER2- mBC and the role of biomarker testing, including </a:t>
            </a:r>
            <a:r>
              <a:rPr lang="en-US" i="1" dirty="0"/>
              <a:t>ESR1</a:t>
            </a:r>
            <a:r>
              <a:rPr lang="en-US" dirty="0"/>
              <a:t> mutations</a:t>
            </a:r>
          </a:p>
          <a:p>
            <a:pPr lvl="1"/>
            <a:r>
              <a:rPr lang="en-US" b="1" dirty="0">
                <a:solidFill>
                  <a:schemeClr val="accent1"/>
                </a:solidFill>
              </a:rPr>
              <a:t>Differentiate</a:t>
            </a:r>
            <a:r>
              <a:rPr lang="en-US" dirty="0"/>
              <a:t> the mechanisms of action between PROTAC ER degraders and other endocrine therapies</a:t>
            </a:r>
          </a:p>
          <a:p>
            <a:pPr lvl="1"/>
            <a:r>
              <a:rPr lang="en-US" b="1" dirty="0">
                <a:solidFill>
                  <a:schemeClr val="accent1"/>
                </a:solidFill>
              </a:rPr>
              <a:t>Evaluate</a:t>
            </a:r>
            <a:r>
              <a:rPr lang="en-US" b="1" dirty="0"/>
              <a:t> </a:t>
            </a:r>
            <a:r>
              <a:rPr lang="en-US" dirty="0"/>
              <a:t>current and emerging clinical data supporting the use of PROTAC ER degraders in patients with endocrine-resistant ER+/HER2- mBC</a:t>
            </a:r>
          </a:p>
          <a:p>
            <a:pPr lvl="1"/>
            <a:r>
              <a:rPr lang="en-US" b="1" dirty="0">
                <a:solidFill>
                  <a:schemeClr val="accent1"/>
                </a:solidFill>
              </a:rPr>
              <a:t>Apply</a:t>
            </a:r>
            <a:r>
              <a:rPr lang="en-US" b="1" dirty="0"/>
              <a:t> </a:t>
            </a:r>
            <a:r>
              <a:rPr lang="en-US" dirty="0"/>
              <a:t>expert-guided treatment strategies for integrating PROTAC ER degraders in clinical practice post-CDK4/6i therapy</a:t>
            </a:r>
          </a:p>
          <a:p>
            <a:pPr lvl="0"/>
            <a:endParaRPr lang="en-US" dirty="0"/>
          </a:p>
        </p:txBody>
      </p:sp>
    </p:spTree>
    <p:extLst>
      <p:ext uri="{BB962C8B-B14F-4D97-AF65-F5344CB8AC3E}">
        <p14:creationId xmlns:p14="http://schemas.microsoft.com/office/powerpoint/2010/main" val="1943760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9E3C1824-40AE-6E32-D059-6C861DF789FA}"/>
              </a:ext>
            </a:extLst>
          </p:cNvPr>
          <p:cNvSpPr>
            <a:spLocks noGrp="1"/>
          </p:cNvSpPr>
          <p:nvPr>
            <p:ph type="title"/>
          </p:nvPr>
        </p:nvSpPr>
        <p:spPr>
          <a:xfrm>
            <a:off x="228600" y="1601674"/>
            <a:ext cx="11118850" cy="1113125"/>
          </a:xfrm>
        </p:spPr>
        <p:txBody>
          <a:bodyPr/>
          <a:lstStyle/>
          <a:p>
            <a:r>
              <a:rPr lang="en-US" dirty="0"/>
              <a:t>ER+/HER2- mBC Management Today: Challenges and Opportunities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2" name="Title 1">
            <a:extLst>
              <a:ext uri="{FF2B5EF4-FFF2-40B4-BE49-F238E27FC236}">
                <a16:creationId xmlns:a16="http://schemas.microsoft.com/office/drawing/2014/main" id="{A651EB97-789A-E2FC-1EDE-C3AC8A64E7B7}"/>
              </a:ext>
            </a:extLst>
          </p:cNvPr>
          <p:cNvSpPr>
            <a:spLocks noGrp="1"/>
          </p:cNvSpPr>
          <p:nvPr>
            <p:ph type="title"/>
          </p:nvPr>
        </p:nvSpPr>
        <p:spPr>
          <a:xfrm>
            <a:off x="231775" y="530225"/>
            <a:ext cx="11739563" cy="503238"/>
          </a:xfrm>
        </p:spPr>
        <p:txBody>
          <a:bodyPr/>
          <a:lstStyle/>
          <a:p>
            <a:r>
              <a:rPr lang="en-US" dirty="0"/>
              <a:t>Management of HR+/HER2- MBC: Treatment Algorithm</a:t>
            </a:r>
          </a:p>
        </p:txBody>
      </p:sp>
      <p:sp>
        <p:nvSpPr>
          <p:cNvPr id="37" name="Content Placeholder 36">
            <a:extLst>
              <a:ext uri="{FF2B5EF4-FFF2-40B4-BE49-F238E27FC236}">
                <a16:creationId xmlns:a16="http://schemas.microsoft.com/office/drawing/2014/main" id="{0E68EC6E-F33F-F12D-3B5D-4AF86A3549A4}"/>
              </a:ext>
            </a:extLst>
          </p:cNvPr>
          <p:cNvSpPr>
            <a:spLocks noGrp="1"/>
          </p:cNvSpPr>
          <p:nvPr>
            <p:ph sz="quarter" idx="10"/>
          </p:nvPr>
        </p:nvSpPr>
        <p:spPr>
          <a:xfrm>
            <a:off x="1712199" y="6302375"/>
            <a:ext cx="7812290" cy="327025"/>
          </a:xfrm>
        </p:spPr>
        <p:txBody>
          <a:bodyPr/>
          <a:lstStyle/>
          <a:p>
            <a:r>
              <a:rPr lang="en-US" altLang="en-US" dirty="0" err="1"/>
              <a:t>Sukhun</a:t>
            </a:r>
            <a:r>
              <a:rPr lang="en-US" altLang="en-US" dirty="0"/>
              <a:t>. JCO Global Oncol. 2024;10:e2300285.Dato-DXd PI. </a:t>
            </a:r>
            <a:r>
              <a:rPr lang="en-US" altLang="en-US" dirty="0" err="1"/>
              <a:t>Imlunestrant</a:t>
            </a:r>
            <a:r>
              <a:rPr lang="en-US" altLang="en-US" dirty="0"/>
              <a:t> PI T-</a:t>
            </a:r>
            <a:r>
              <a:rPr lang="en-US" altLang="en-US" dirty="0" err="1"/>
              <a:t>DXd</a:t>
            </a:r>
            <a:r>
              <a:rPr lang="en-US" altLang="en-US" dirty="0"/>
              <a:t> PI.</a:t>
            </a:r>
          </a:p>
        </p:txBody>
      </p:sp>
      <p:grpSp>
        <p:nvGrpSpPr>
          <p:cNvPr id="32" name="Group 31">
            <a:extLst>
              <a:ext uri="{FF2B5EF4-FFF2-40B4-BE49-F238E27FC236}">
                <a16:creationId xmlns:a16="http://schemas.microsoft.com/office/drawing/2014/main" id="{CC5504C2-7EF0-D5F9-AB68-86A00BA14D09}"/>
              </a:ext>
            </a:extLst>
          </p:cNvPr>
          <p:cNvGrpSpPr/>
          <p:nvPr/>
        </p:nvGrpSpPr>
        <p:grpSpPr>
          <a:xfrm>
            <a:off x="614071" y="1111158"/>
            <a:ext cx="11125291" cy="5089738"/>
            <a:chOff x="614071" y="1101633"/>
            <a:chExt cx="11125291" cy="5089738"/>
          </a:xfrm>
        </p:grpSpPr>
        <p:sp>
          <p:nvSpPr>
            <p:cNvPr id="15" name="Google Shape;332;g12c76ba257b_6_0">
              <a:extLst>
                <a:ext uri="{FF2B5EF4-FFF2-40B4-BE49-F238E27FC236}">
                  <a16:creationId xmlns:a16="http://schemas.microsoft.com/office/drawing/2014/main" id="{5516D3CD-F845-3FF3-D4AB-5D61BD8567ED}"/>
                </a:ext>
              </a:extLst>
            </p:cNvPr>
            <p:cNvSpPr txBox="1"/>
            <p:nvPr/>
          </p:nvSpPr>
          <p:spPr>
            <a:xfrm>
              <a:off x="5341356" y="2466146"/>
              <a:ext cx="2103120" cy="280828"/>
            </a:xfrm>
            <a:prstGeom prst="rect">
              <a:avLst/>
            </a:prstGeom>
            <a:noFill/>
            <a:ln>
              <a:noFill/>
            </a:ln>
          </p:spPr>
          <p:txBody>
            <a:bodyPr spcFirstLastPara="1" wrap="square" lIns="64751" tIns="32376" rIns="64751" bIns="32376" anchor="t" anchorCtr="0">
              <a:spAutoFit/>
            </a:bodyPr>
            <a:lstStyle/>
            <a:p>
              <a:pPr algn="ctr"/>
              <a:r>
                <a:rPr lang="en-US" sz="1400" b="1" i="1" dirty="0">
                  <a:latin typeface="+mn-lt"/>
                  <a:sym typeface="PT Sans"/>
                </a:rPr>
                <a:t>AKT</a:t>
              </a:r>
              <a:r>
                <a:rPr lang="en-US" sz="1400" b="1" dirty="0">
                  <a:latin typeface="+mn-lt"/>
                  <a:sym typeface="PT Sans"/>
                </a:rPr>
                <a:t> pathway</a:t>
              </a:r>
              <a:endParaRPr lang="en-US" sz="1400" b="1" dirty="0">
                <a:latin typeface="+mn-lt"/>
              </a:endParaRPr>
            </a:p>
          </p:txBody>
        </p:sp>
        <p:sp>
          <p:nvSpPr>
            <p:cNvPr id="39" name="Rectangle 38">
              <a:extLst>
                <a:ext uri="{FF2B5EF4-FFF2-40B4-BE49-F238E27FC236}">
                  <a16:creationId xmlns:a16="http://schemas.microsoft.com/office/drawing/2014/main" id="{7B727C7E-A6A9-8685-D54F-E10B033807CA}"/>
                </a:ext>
              </a:extLst>
            </p:cNvPr>
            <p:cNvSpPr/>
            <p:nvPr/>
          </p:nvSpPr>
          <p:spPr bwMode="auto">
            <a:xfrm>
              <a:off x="2267214" y="2411465"/>
              <a:ext cx="7748174" cy="384237"/>
            </a:xfrm>
            <a:prstGeom prst="rect">
              <a:avLst/>
            </a:prstGeom>
            <a:noFill/>
            <a:ln w="25400" cap="flat" cmpd="sng" algn="ctr">
              <a:solidFill>
                <a:schemeClr val="accent4"/>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457200" fontAlgn="base" hangingPunct="0">
                <a:lnSpc>
                  <a:spcPct val="93000"/>
                </a:lnSpc>
                <a:spcBef>
                  <a:spcPct val="0"/>
                </a:spcBef>
                <a:spcAft>
                  <a:spcPct val="0"/>
                </a:spcAft>
                <a:buClr>
                  <a:srgbClr val="000000"/>
                </a:buClr>
                <a:buSzPct val="100000"/>
              </a:pPr>
              <a:endParaRPr lang="en-US" sz="1400">
                <a:latin typeface="+mn-lt"/>
              </a:endParaRPr>
            </a:p>
          </p:txBody>
        </p:sp>
        <p:cxnSp>
          <p:nvCxnSpPr>
            <p:cNvPr id="4" name="Google Shape;322;g12c76ba257b_6_0">
              <a:extLst>
                <a:ext uri="{FF2B5EF4-FFF2-40B4-BE49-F238E27FC236}">
                  <a16:creationId xmlns:a16="http://schemas.microsoft.com/office/drawing/2014/main" id="{44BD153B-9597-084A-D1A1-40DCF0ABC579}"/>
                </a:ext>
              </a:extLst>
            </p:cNvPr>
            <p:cNvCxnSpPr>
              <a:cxnSpLocks/>
            </p:cNvCxnSpPr>
            <p:nvPr/>
          </p:nvCxnSpPr>
          <p:spPr>
            <a:xfrm>
              <a:off x="6754703" y="1424152"/>
              <a:ext cx="0" cy="272963"/>
            </a:xfrm>
            <a:prstGeom prst="straightConnector1">
              <a:avLst/>
            </a:prstGeom>
            <a:noFill/>
            <a:ln w="28575" cap="flat" cmpd="sng">
              <a:solidFill>
                <a:schemeClr val="tx1"/>
              </a:solidFill>
              <a:prstDash val="solid"/>
              <a:round/>
              <a:headEnd type="none" w="sm" len="sm"/>
              <a:tailEnd type="triangle" w="med" len="med"/>
            </a:ln>
          </p:spPr>
        </p:cxnSp>
        <p:sp>
          <p:nvSpPr>
            <p:cNvPr id="320" name="Google Shape;320;g12c76ba257b_6_0"/>
            <p:cNvSpPr txBox="1"/>
            <p:nvPr/>
          </p:nvSpPr>
          <p:spPr>
            <a:xfrm>
              <a:off x="5209213" y="1101633"/>
              <a:ext cx="3093960" cy="365760"/>
            </a:xfrm>
            <a:prstGeom prst="rect">
              <a:avLst/>
            </a:prstGeom>
            <a:solidFill>
              <a:schemeClr val="accent6"/>
            </a:solidFill>
            <a:ln>
              <a:noFill/>
            </a:ln>
          </p:spPr>
          <p:txBody>
            <a:bodyPr spcFirstLastPara="1" wrap="square" lIns="64751" tIns="32376" rIns="64751" bIns="32376" anchor="ctr" anchorCtr="0">
              <a:spAutoFit/>
            </a:bodyPr>
            <a:lstStyle/>
            <a:p>
              <a:pPr algn="ctr"/>
              <a:r>
                <a:rPr lang="en-US" sz="1400" b="1" dirty="0">
                  <a:solidFill>
                    <a:schemeClr val="bg1"/>
                  </a:solidFill>
                  <a:latin typeface="+mn-lt"/>
                </a:rPr>
                <a:t>ET + CDK4/6i</a:t>
              </a:r>
            </a:p>
          </p:txBody>
        </p:sp>
        <p:sp>
          <p:nvSpPr>
            <p:cNvPr id="323" name="Google Shape;323;g12c76ba257b_6_0"/>
            <p:cNvSpPr txBox="1"/>
            <p:nvPr/>
          </p:nvSpPr>
          <p:spPr>
            <a:xfrm>
              <a:off x="6437144" y="4422477"/>
              <a:ext cx="1071801" cy="280828"/>
            </a:xfrm>
            <a:prstGeom prst="rect">
              <a:avLst/>
            </a:prstGeom>
            <a:noFill/>
            <a:ln>
              <a:noFill/>
            </a:ln>
          </p:spPr>
          <p:txBody>
            <a:bodyPr spcFirstLastPara="1" wrap="square" lIns="64751" tIns="32376" rIns="64751" bIns="32376" anchor="ctr" anchorCtr="0">
              <a:spAutoFit/>
            </a:bodyPr>
            <a:lstStyle/>
            <a:p>
              <a:pPr algn="ctr"/>
              <a:r>
                <a:rPr lang="en-US" sz="1400" b="1" dirty="0">
                  <a:latin typeface="+mn-lt"/>
                  <a:ea typeface="PT Sans"/>
                  <a:cs typeface="PT Sans"/>
                  <a:sym typeface="PT Sans"/>
                </a:rPr>
                <a:t>HER2 0</a:t>
              </a:r>
              <a:endParaRPr lang="en-US" sz="1400" b="1" dirty="0">
                <a:latin typeface="+mn-lt"/>
              </a:endParaRPr>
            </a:p>
          </p:txBody>
        </p:sp>
        <p:sp>
          <p:nvSpPr>
            <p:cNvPr id="330" name="Google Shape;330;g12c76ba257b_6_0"/>
            <p:cNvSpPr txBox="1"/>
            <p:nvPr/>
          </p:nvSpPr>
          <p:spPr>
            <a:xfrm>
              <a:off x="4705026" y="1719700"/>
              <a:ext cx="4099354" cy="280828"/>
            </a:xfrm>
            <a:prstGeom prst="rect">
              <a:avLst/>
            </a:prstGeom>
            <a:noFill/>
            <a:ln>
              <a:noFill/>
            </a:ln>
          </p:spPr>
          <p:txBody>
            <a:bodyPr spcFirstLastPara="1" wrap="square" lIns="64751" tIns="32376" rIns="64751" bIns="32376" anchor="t" anchorCtr="0">
              <a:spAutoFit/>
            </a:bodyPr>
            <a:lstStyle/>
            <a:p>
              <a:pPr algn="ctr"/>
              <a:r>
                <a:rPr lang="en-US" sz="1400" b="1" i="1" dirty="0">
                  <a:latin typeface="+mn-lt"/>
                  <a:ea typeface="PT Sans"/>
                  <a:cs typeface="PT Sans"/>
                  <a:sym typeface="PT Sans"/>
                </a:rPr>
                <a:t>Genotyping (plasma preferred)</a:t>
              </a:r>
            </a:p>
          </p:txBody>
        </p:sp>
        <p:sp>
          <p:nvSpPr>
            <p:cNvPr id="332" name="Google Shape;332;g12c76ba257b_6_0"/>
            <p:cNvSpPr txBox="1"/>
            <p:nvPr/>
          </p:nvSpPr>
          <p:spPr>
            <a:xfrm>
              <a:off x="2323168" y="2466146"/>
              <a:ext cx="1382057" cy="280828"/>
            </a:xfrm>
            <a:prstGeom prst="rect">
              <a:avLst/>
            </a:prstGeom>
            <a:noFill/>
            <a:ln>
              <a:noFill/>
            </a:ln>
          </p:spPr>
          <p:txBody>
            <a:bodyPr spcFirstLastPara="1" wrap="square" lIns="64751" tIns="32376" rIns="64751" bIns="32376" anchor="t" anchorCtr="0">
              <a:spAutoFit/>
            </a:bodyPr>
            <a:lstStyle/>
            <a:p>
              <a:pPr algn="ctr"/>
              <a:r>
                <a:rPr lang="en-US" sz="1400" b="1" i="1" dirty="0">
                  <a:latin typeface="+mn-lt"/>
                  <a:sym typeface="PT Sans"/>
                </a:rPr>
                <a:t>ESR1m</a:t>
              </a:r>
              <a:r>
                <a:rPr lang="en-US" sz="1400" b="1" dirty="0">
                  <a:latin typeface="+mn-lt"/>
                  <a:sym typeface="PT Sans"/>
                </a:rPr>
                <a:t> </a:t>
              </a:r>
              <a:endParaRPr lang="en-US" sz="1400" b="1" dirty="0">
                <a:latin typeface="+mn-lt"/>
              </a:endParaRPr>
            </a:p>
          </p:txBody>
        </p:sp>
        <p:sp>
          <p:nvSpPr>
            <p:cNvPr id="26" name="Google Shape;330;g12c76ba257b_6_0">
              <a:extLst>
                <a:ext uri="{FF2B5EF4-FFF2-40B4-BE49-F238E27FC236}">
                  <a16:creationId xmlns:a16="http://schemas.microsoft.com/office/drawing/2014/main" id="{13F53D10-49F4-423B-A9EF-E1CDBD2CD1E4}"/>
                </a:ext>
              </a:extLst>
            </p:cNvPr>
            <p:cNvSpPr txBox="1"/>
            <p:nvPr/>
          </p:nvSpPr>
          <p:spPr>
            <a:xfrm>
              <a:off x="3315720" y="5024485"/>
              <a:ext cx="1745064" cy="475488"/>
            </a:xfrm>
            <a:prstGeom prst="rect">
              <a:avLst/>
            </a:prstGeom>
            <a:solidFill>
              <a:schemeClr val="accent1"/>
            </a:solidFill>
            <a:ln>
              <a:noFill/>
            </a:ln>
          </p:spPr>
          <p:txBody>
            <a:bodyPr spcFirstLastPara="1" wrap="square" lIns="64751" tIns="32376" rIns="64751" bIns="32376" anchor="ctr" anchorCtr="0">
              <a:noAutofit/>
            </a:bodyPr>
            <a:lstStyle/>
            <a:p>
              <a:pPr algn="ctr"/>
              <a:r>
                <a:rPr lang="en-US" sz="1400" b="1" dirty="0">
                  <a:solidFill>
                    <a:schemeClr val="bg1"/>
                  </a:solidFill>
                  <a:latin typeface="+mn-lt"/>
                  <a:ea typeface="PT Sans"/>
                  <a:cs typeface="PT Sans"/>
                  <a:sym typeface="PT Sans"/>
                </a:rPr>
                <a:t>T-DXd</a:t>
              </a:r>
              <a:endParaRPr lang="en-US" sz="1400" b="1" dirty="0">
                <a:solidFill>
                  <a:schemeClr val="bg1"/>
                </a:solidFill>
                <a:latin typeface="+mn-lt"/>
              </a:endParaRPr>
            </a:p>
          </p:txBody>
        </p:sp>
        <p:sp>
          <p:nvSpPr>
            <p:cNvPr id="29" name="Google Shape;330;g12c76ba257b_6_0">
              <a:extLst>
                <a:ext uri="{FF2B5EF4-FFF2-40B4-BE49-F238E27FC236}">
                  <a16:creationId xmlns:a16="http://schemas.microsoft.com/office/drawing/2014/main" id="{B59721E2-EDB9-457E-BA93-4A3E3EFE0F21}"/>
                </a:ext>
              </a:extLst>
            </p:cNvPr>
            <p:cNvSpPr txBox="1"/>
            <p:nvPr/>
          </p:nvSpPr>
          <p:spPr>
            <a:xfrm>
              <a:off x="5521434" y="5024485"/>
              <a:ext cx="2878230" cy="475488"/>
            </a:xfrm>
            <a:prstGeom prst="rect">
              <a:avLst/>
            </a:prstGeom>
            <a:solidFill>
              <a:schemeClr val="accent1"/>
            </a:solidFill>
            <a:ln>
              <a:noFill/>
            </a:ln>
          </p:spPr>
          <p:txBody>
            <a:bodyPr spcFirstLastPara="1" wrap="square" lIns="64751" tIns="32376" rIns="64751" bIns="32376" anchor="ctr" anchorCtr="0">
              <a:spAutoFit/>
            </a:bodyPr>
            <a:lstStyle/>
            <a:p>
              <a:pPr algn="ctr"/>
              <a:r>
                <a:rPr lang="en-US" sz="1400" b="1" dirty="0">
                  <a:solidFill>
                    <a:schemeClr val="bg1"/>
                  </a:solidFill>
                  <a:latin typeface="+mn-lt"/>
                  <a:sym typeface="PT Sans"/>
                </a:rPr>
                <a:t>Sacituzumab govitecan</a:t>
              </a:r>
              <a:endParaRPr lang="en-US" sz="1400" b="1" baseline="30000" dirty="0">
                <a:solidFill>
                  <a:schemeClr val="bg1"/>
                </a:solidFill>
                <a:latin typeface="+mn-lt"/>
                <a:sym typeface="PT Sans"/>
              </a:endParaRPr>
            </a:p>
            <a:p>
              <a:pPr algn="ctr"/>
              <a:r>
                <a:rPr lang="en-US" sz="1400" b="1" dirty="0">
                  <a:solidFill>
                    <a:schemeClr val="bg1"/>
                  </a:solidFill>
                  <a:latin typeface="+mn-lt"/>
                  <a:sym typeface="PT Sans"/>
                </a:rPr>
                <a:t>Dato-DXd</a:t>
              </a:r>
            </a:p>
          </p:txBody>
        </p:sp>
        <p:cxnSp>
          <p:nvCxnSpPr>
            <p:cNvPr id="30" name="Google Shape;327;g12c76ba257b_6_0">
              <a:extLst>
                <a:ext uri="{FF2B5EF4-FFF2-40B4-BE49-F238E27FC236}">
                  <a16:creationId xmlns:a16="http://schemas.microsoft.com/office/drawing/2014/main" id="{60E155E0-C4BA-494E-B703-763491453163}"/>
                </a:ext>
              </a:extLst>
            </p:cNvPr>
            <p:cNvCxnSpPr>
              <a:cxnSpLocks/>
            </p:cNvCxnSpPr>
            <p:nvPr/>
          </p:nvCxnSpPr>
          <p:spPr>
            <a:xfrm>
              <a:off x="5092414" y="5255452"/>
              <a:ext cx="365760" cy="0"/>
            </a:xfrm>
            <a:prstGeom prst="straightConnector1">
              <a:avLst/>
            </a:prstGeom>
            <a:noFill/>
            <a:ln w="28575" cap="flat" cmpd="sng">
              <a:solidFill>
                <a:schemeClr val="tx1"/>
              </a:solidFill>
              <a:prstDash val="solid"/>
              <a:round/>
              <a:headEnd type="none" w="sm" len="sm"/>
              <a:tailEnd type="triangle" w="med" len="med"/>
            </a:ln>
          </p:spPr>
        </p:cxnSp>
        <p:cxnSp>
          <p:nvCxnSpPr>
            <p:cNvPr id="7" name="Google Shape;322;g12c76ba257b_6_0">
              <a:extLst>
                <a:ext uri="{FF2B5EF4-FFF2-40B4-BE49-F238E27FC236}">
                  <a16:creationId xmlns:a16="http://schemas.microsoft.com/office/drawing/2014/main" id="{2AB43C55-CC57-10B2-D934-434B6188972F}"/>
                </a:ext>
              </a:extLst>
            </p:cNvPr>
            <p:cNvCxnSpPr>
              <a:cxnSpLocks/>
            </p:cNvCxnSpPr>
            <p:nvPr/>
          </p:nvCxnSpPr>
          <p:spPr>
            <a:xfrm>
              <a:off x="3021402" y="2798378"/>
              <a:ext cx="0" cy="213290"/>
            </a:xfrm>
            <a:prstGeom prst="straightConnector1">
              <a:avLst/>
            </a:prstGeom>
            <a:noFill/>
            <a:ln w="28575" cap="flat" cmpd="sng">
              <a:solidFill>
                <a:schemeClr val="accent4"/>
              </a:solidFill>
              <a:prstDash val="solid"/>
              <a:round/>
              <a:headEnd type="none" w="sm" len="sm"/>
              <a:tailEnd type="triangle" w="med" len="med"/>
            </a:ln>
          </p:spPr>
        </p:cxnSp>
        <p:cxnSp>
          <p:nvCxnSpPr>
            <p:cNvPr id="8" name="Google Shape;322;g12c76ba257b_6_0">
              <a:extLst>
                <a:ext uri="{FF2B5EF4-FFF2-40B4-BE49-F238E27FC236}">
                  <a16:creationId xmlns:a16="http://schemas.microsoft.com/office/drawing/2014/main" id="{15A37241-32EB-08EC-247C-90D6D0A252AF}"/>
                </a:ext>
              </a:extLst>
            </p:cNvPr>
            <p:cNvCxnSpPr>
              <a:cxnSpLocks/>
            </p:cNvCxnSpPr>
            <p:nvPr/>
          </p:nvCxnSpPr>
          <p:spPr>
            <a:xfrm>
              <a:off x="4666849" y="2798378"/>
              <a:ext cx="0" cy="213290"/>
            </a:xfrm>
            <a:prstGeom prst="straightConnector1">
              <a:avLst/>
            </a:prstGeom>
            <a:noFill/>
            <a:ln w="28575" cap="flat" cmpd="sng">
              <a:solidFill>
                <a:schemeClr val="accent4"/>
              </a:solidFill>
              <a:prstDash val="solid"/>
              <a:round/>
              <a:headEnd type="none" w="sm" len="sm"/>
              <a:tailEnd type="triangle" w="med" len="med"/>
            </a:ln>
          </p:spPr>
        </p:cxnSp>
        <p:cxnSp>
          <p:nvCxnSpPr>
            <p:cNvPr id="9" name="Google Shape;322;g12c76ba257b_6_0">
              <a:extLst>
                <a:ext uri="{FF2B5EF4-FFF2-40B4-BE49-F238E27FC236}">
                  <a16:creationId xmlns:a16="http://schemas.microsoft.com/office/drawing/2014/main" id="{23AA1933-7D25-ED39-1309-E413437AF770}"/>
                </a:ext>
              </a:extLst>
            </p:cNvPr>
            <p:cNvCxnSpPr>
              <a:cxnSpLocks/>
            </p:cNvCxnSpPr>
            <p:nvPr/>
          </p:nvCxnSpPr>
          <p:spPr>
            <a:xfrm>
              <a:off x="6393326" y="2798378"/>
              <a:ext cx="0" cy="213290"/>
            </a:xfrm>
            <a:prstGeom prst="straightConnector1">
              <a:avLst/>
            </a:prstGeom>
            <a:noFill/>
            <a:ln w="28575" cap="flat" cmpd="sng">
              <a:solidFill>
                <a:schemeClr val="accent4"/>
              </a:solidFill>
              <a:prstDash val="solid"/>
              <a:round/>
              <a:headEnd type="none" w="sm" len="sm"/>
              <a:tailEnd type="triangle" w="med" len="med"/>
            </a:ln>
          </p:spPr>
        </p:cxnSp>
        <p:cxnSp>
          <p:nvCxnSpPr>
            <p:cNvPr id="10" name="Google Shape;322;g12c76ba257b_6_0">
              <a:extLst>
                <a:ext uri="{FF2B5EF4-FFF2-40B4-BE49-F238E27FC236}">
                  <a16:creationId xmlns:a16="http://schemas.microsoft.com/office/drawing/2014/main" id="{2D4EE71E-E6F9-6B82-BB30-271B8940EF5F}"/>
                </a:ext>
              </a:extLst>
            </p:cNvPr>
            <p:cNvCxnSpPr>
              <a:cxnSpLocks/>
            </p:cNvCxnSpPr>
            <p:nvPr/>
          </p:nvCxnSpPr>
          <p:spPr>
            <a:xfrm>
              <a:off x="7970803" y="2798378"/>
              <a:ext cx="0" cy="213290"/>
            </a:xfrm>
            <a:prstGeom prst="straightConnector1">
              <a:avLst/>
            </a:prstGeom>
            <a:noFill/>
            <a:ln w="28575" cap="flat" cmpd="sng">
              <a:solidFill>
                <a:schemeClr val="accent4"/>
              </a:solidFill>
              <a:prstDash val="solid"/>
              <a:round/>
              <a:headEnd type="none" w="sm" len="sm"/>
              <a:tailEnd type="triangle" w="med" len="med"/>
            </a:ln>
          </p:spPr>
        </p:cxnSp>
        <p:sp>
          <p:nvSpPr>
            <p:cNvPr id="11" name="Google Shape;330;g12c76ba257b_6_0">
              <a:extLst>
                <a:ext uri="{FF2B5EF4-FFF2-40B4-BE49-F238E27FC236}">
                  <a16:creationId xmlns:a16="http://schemas.microsoft.com/office/drawing/2014/main" id="{F2E3D6A6-8F3D-2324-36AE-89D3C26BDC29}"/>
                </a:ext>
              </a:extLst>
            </p:cNvPr>
            <p:cNvSpPr txBox="1"/>
            <p:nvPr/>
          </p:nvSpPr>
          <p:spPr>
            <a:xfrm>
              <a:off x="2281788" y="3026987"/>
              <a:ext cx="1463040" cy="280828"/>
            </a:xfrm>
            <a:prstGeom prst="rect">
              <a:avLst/>
            </a:prstGeom>
            <a:solidFill>
              <a:schemeClr val="accent4"/>
            </a:solidFill>
            <a:ln>
              <a:noFill/>
            </a:ln>
          </p:spPr>
          <p:txBody>
            <a:bodyPr spcFirstLastPara="1" wrap="square" lIns="64751" tIns="32376" rIns="64751" bIns="32376" anchor="ctr" anchorCtr="0">
              <a:spAutoFit/>
            </a:bodyPr>
            <a:lstStyle/>
            <a:p>
              <a:pPr algn="ctr"/>
              <a:r>
                <a:rPr lang="en-US" sz="1400" dirty="0">
                  <a:solidFill>
                    <a:schemeClr val="bg1"/>
                  </a:solidFill>
                  <a:latin typeface="+mn-lt"/>
                  <a:ea typeface="PT Sans"/>
                  <a:cs typeface="PT Sans"/>
                  <a:sym typeface="PT Sans"/>
                </a:rPr>
                <a:t>Elacestrant</a:t>
              </a:r>
              <a:endParaRPr lang="en-US" sz="1400" dirty="0">
                <a:solidFill>
                  <a:schemeClr val="bg1"/>
                </a:solidFill>
                <a:latin typeface="+mn-lt"/>
              </a:endParaRPr>
            </a:p>
          </p:txBody>
        </p:sp>
        <p:sp>
          <p:nvSpPr>
            <p:cNvPr id="14" name="Google Shape;332;g12c76ba257b_6_0">
              <a:extLst>
                <a:ext uri="{FF2B5EF4-FFF2-40B4-BE49-F238E27FC236}">
                  <a16:creationId xmlns:a16="http://schemas.microsoft.com/office/drawing/2014/main" id="{9573CC06-99B8-8279-BCCB-905943D357EA}"/>
                </a:ext>
              </a:extLst>
            </p:cNvPr>
            <p:cNvSpPr txBox="1"/>
            <p:nvPr/>
          </p:nvSpPr>
          <p:spPr>
            <a:xfrm>
              <a:off x="3852356" y="2466146"/>
              <a:ext cx="1614994" cy="280828"/>
            </a:xfrm>
            <a:prstGeom prst="rect">
              <a:avLst/>
            </a:prstGeom>
            <a:noFill/>
            <a:ln>
              <a:noFill/>
            </a:ln>
          </p:spPr>
          <p:txBody>
            <a:bodyPr spcFirstLastPara="1" wrap="square" lIns="64751" tIns="32376" rIns="64751" bIns="32376" anchor="t" anchorCtr="0">
              <a:spAutoFit/>
            </a:bodyPr>
            <a:lstStyle/>
            <a:p>
              <a:pPr algn="ctr"/>
              <a:r>
                <a:rPr lang="en-US" sz="1400" b="1" i="1" dirty="0">
                  <a:latin typeface="+mn-lt"/>
                  <a:sym typeface="PT Sans"/>
                </a:rPr>
                <a:t>PIK3CAm</a:t>
              </a:r>
              <a:endParaRPr lang="en-US" sz="1400" b="1" i="1" dirty="0">
                <a:latin typeface="+mn-lt"/>
              </a:endParaRPr>
            </a:p>
          </p:txBody>
        </p:sp>
        <p:sp>
          <p:nvSpPr>
            <p:cNvPr id="16" name="Google Shape;332;g12c76ba257b_6_0">
              <a:extLst>
                <a:ext uri="{FF2B5EF4-FFF2-40B4-BE49-F238E27FC236}">
                  <a16:creationId xmlns:a16="http://schemas.microsoft.com/office/drawing/2014/main" id="{0C471AD3-4E02-8469-C2FE-01EEBFCE22AD}"/>
                </a:ext>
              </a:extLst>
            </p:cNvPr>
            <p:cNvSpPr txBox="1"/>
            <p:nvPr/>
          </p:nvSpPr>
          <p:spPr>
            <a:xfrm>
              <a:off x="7258850" y="2466147"/>
              <a:ext cx="1402655" cy="280828"/>
            </a:xfrm>
            <a:prstGeom prst="rect">
              <a:avLst/>
            </a:prstGeom>
            <a:noFill/>
            <a:ln>
              <a:noFill/>
            </a:ln>
          </p:spPr>
          <p:txBody>
            <a:bodyPr spcFirstLastPara="1" wrap="square" lIns="64751" tIns="32376" rIns="64751" bIns="32376" anchor="t" anchorCtr="0">
              <a:spAutoFit/>
            </a:bodyPr>
            <a:lstStyle/>
            <a:p>
              <a:pPr algn="ctr"/>
              <a:r>
                <a:rPr lang="en-US" sz="1400" b="1" i="1" dirty="0">
                  <a:latin typeface="+mn-lt"/>
                  <a:sym typeface="PT Sans"/>
                </a:rPr>
                <a:t>gBRCAm</a:t>
              </a:r>
              <a:endParaRPr lang="en-US" sz="1400" b="1" i="1" dirty="0">
                <a:latin typeface="+mn-lt"/>
              </a:endParaRPr>
            </a:p>
          </p:txBody>
        </p:sp>
        <p:sp>
          <p:nvSpPr>
            <p:cNvPr id="17" name="Google Shape;332;g12c76ba257b_6_0">
              <a:extLst>
                <a:ext uri="{FF2B5EF4-FFF2-40B4-BE49-F238E27FC236}">
                  <a16:creationId xmlns:a16="http://schemas.microsoft.com/office/drawing/2014/main" id="{11B27FE1-B01A-8B9E-7B05-B242925F7A14}"/>
                </a:ext>
              </a:extLst>
            </p:cNvPr>
            <p:cNvSpPr txBox="1"/>
            <p:nvPr/>
          </p:nvSpPr>
          <p:spPr>
            <a:xfrm>
              <a:off x="8890629" y="2469098"/>
              <a:ext cx="1031608" cy="280828"/>
            </a:xfrm>
            <a:prstGeom prst="rect">
              <a:avLst/>
            </a:prstGeom>
            <a:noFill/>
            <a:ln>
              <a:noFill/>
            </a:ln>
          </p:spPr>
          <p:txBody>
            <a:bodyPr spcFirstLastPara="1" wrap="square" lIns="64751" tIns="32376" rIns="64751" bIns="32376" anchor="t" anchorCtr="0">
              <a:spAutoFit/>
            </a:bodyPr>
            <a:lstStyle/>
            <a:p>
              <a:pPr algn="ctr"/>
              <a:r>
                <a:rPr lang="en-US" sz="1400" b="1" dirty="0">
                  <a:latin typeface="+mn-lt"/>
                  <a:sym typeface="PT Sans"/>
                </a:rPr>
                <a:t>WT</a:t>
              </a:r>
              <a:endParaRPr lang="en-US" sz="1400" b="1" dirty="0">
                <a:latin typeface="+mn-lt"/>
              </a:endParaRPr>
            </a:p>
          </p:txBody>
        </p:sp>
        <p:sp>
          <p:nvSpPr>
            <p:cNvPr id="18" name="Google Shape;330;g12c76ba257b_6_0">
              <a:extLst>
                <a:ext uri="{FF2B5EF4-FFF2-40B4-BE49-F238E27FC236}">
                  <a16:creationId xmlns:a16="http://schemas.microsoft.com/office/drawing/2014/main" id="{5675C168-7D62-E91A-4E75-8714EE7515F7}"/>
                </a:ext>
              </a:extLst>
            </p:cNvPr>
            <p:cNvSpPr txBox="1"/>
            <p:nvPr/>
          </p:nvSpPr>
          <p:spPr>
            <a:xfrm>
              <a:off x="5642346" y="3082968"/>
              <a:ext cx="1463040" cy="496272"/>
            </a:xfrm>
            <a:prstGeom prst="rect">
              <a:avLst/>
            </a:prstGeom>
            <a:solidFill>
              <a:schemeClr val="accent4"/>
            </a:solidFill>
            <a:ln>
              <a:noFill/>
            </a:ln>
          </p:spPr>
          <p:txBody>
            <a:bodyPr spcFirstLastPara="1" wrap="square" lIns="64751" tIns="32376" rIns="64751" bIns="32376" anchor="ctr" anchorCtr="0">
              <a:spAutoFit/>
            </a:bodyPr>
            <a:lstStyle>
              <a:defPPr>
                <a:defRPr lang="en-US"/>
              </a:defPPr>
              <a:lvl1pPr algn="ctr">
                <a:defRPr b="1">
                  <a:ea typeface="PT Sans"/>
                  <a:cs typeface="PT Sans"/>
                </a:defRPr>
              </a:lvl1pPr>
            </a:lstStyle>
            <a:p>
              <a:r>
                <a:rPr lang="en-US" sz="1400" b="0" dirty="0">
                  <a:solidFill>
                    <a:schemeClr val="bg1"/>
                  </a:solidFill>
                  <a:latin typeface="+mn-lt"/>
                  <a:sym typeface="PT Sans"/>
                </a:rPr>
                <a:t>Fulv + Capivasertib</a:t>
              </a:r>
              <a:endParaRPr lang="en-US" sz="1400" b="0" dirty="0">
                <a:solidFill>
                  <a:schemeClr val="bg1"/>
                </a:solidFill>
                <a:latin typeface="+mn-lt"/>
              </a:endParaRPr>
            </a:p>
          </p:txBody>
        </p:sp>
        <p:sp>
          <p:nvSpPr>
            <p:cNvPr id="19" name="Google Shape;330;g12c76ba257b_6_0">
              <a:extLst>
                <a:ext uri="{FF2B5EF4-FFF2-40B4-BE49-F238E27FC236}">
                  <a16:creationId xmlns:a16="http://schemas.microsoft.com/office/drawing/2014/main" id="{407292DA-FBAB-3A17-FAE4-4A50A5222C0A}"/>
                </a:ext>
              </a:extLst>
            </p:cNvPr>
            <p:cNvSpPr txBox="1"/>
            <p:nvPr/>
          </p:nvSpPr>
          <p:spPr>
            <a:xfrm>
              <a:off x="7265784" y="3082967"/>
              <a:ext cx="1463040" cy="496272"/>
            </a:xfrm>
            <a:prstGeom prst="rect">
              <a:avLst/>
            </a:prstGeom>
            <a:solidFill>
              <a:schemeClr val="accent4"/>
            </a:solidFill>
            <a:ln>
              <a:noFill/>
            </a:ln>
          </p:spPr>
          <p:txBody>
            <a:bodyPr spcFirstLastPara="1" wrap="square" lIns="64751" tIns="32376" rIns="64751" bIns="32376" anchor="ctr" anchorCtr="0">
              <a:spAutoFit/>
            </a:bodyPr>
            <a:lstStyle>
              <a:defPPr>
                <a:defRPr lang="en-US"/>
              </a:defPPr>
              <a:lvl1pPr algn="ctr">
                <a:defRPr b="1">
                  <a:ea typeface="PT Sans"/>
                  <a:cs typeface="PT Sans"/>
                </a:defRPr>
              </a:lvl1pPr>
            </a:lstStyle>
            <a:p>
              <a:r>
                <a:rPr lang="en-US" sz="1400" b="0" dirty="0">
                  <a:solidFill>
                    <a:schemeClr val="bg1"/>
                  </a:solidFill>
                  <a:latin typeface="+mn-lt"/>
                  <a:sym typeface="PT Sans"/>
                </a:rPr>
                <a:t>Olaparib or Talazoparib</a:t>
              </a:r>
              <a:endParaRPr lang="en-US" sz="1400" b="0" dirty="0">
                <a:solidFill>
                  <a:schemeClr val="bg1"/>
                </a:solidFill>
                <a:latin typeface="+mn-lt"/>
              </a:endParaRPr>
            </a:p>
          </p:txBody>
        </p:sp>
        <p:sp>
          <p:nvSpPr>
            <p:cNvPr id="20" name="Google Shape;330;g12c76ba257b_6_0">
              <a:extLst>
                <a:ext uri="{FF2B5EF4-FFF2-40B4-BE49-F238E27FC236}">
                  <a16:creationId xmlns:a16="http://schemas.microsoft.com/office/drawing/2014/main" id="{E034AA61-7AE3-7942-56A3-46205D27F0F9}"/>
                </a:ext>
              </a:extLst>
            </p:cNvPr>
            <p:cNvSpPr txBox="1"/>
            <p:nvPr/>
          </p:nvSpPr>
          <p:spPr>
            <a:xfrm>
              <a:off x="8799413" y="3082967"/>
              <a:ext cx="1825421" cy="496272"/>
            </a:xfrm>
            <a:prstGeom prst="rect">
              <a:avLst/>
            </a:prstGeom>
            <a:solidFill>
              <a:schemeClr val="accent4"/>
            </a:solidFill>
            <a:ln>
              <a:noFill/>
            </a:ln>
          </p:spPr>
          <p:txBody>
            <a:bodyPr spcFirstLastPara="1" wrap="square" lIns="64751" tIns="32376" rIns="64751" bIns="32376" anchor="ctr" anchorCtr="0">
              <a:spAutoFit/>
            </a:bodyPr>
            <a:lstStyle>
              <a:defPPr>
                <a:defRPr lang="en-US"/>
              </a:defPPr>
              <a:lvl1pPr algn="ctr">
                <a:defRPr b="1">
                  <a:ea typeface="PT Sans"/>
                  <a:cs typeface="PT Sans"/>
                </a:defRPr>
              </a:lvl1pPr>
            </a:lstStyle>
            <a:p>
              <a:r>
                <a:rPr lang="nb-NO" sz="1400" b="0" dirty="0">
                  <a:solidFill>
                    <a:schemeClr val="bg1"/>
                  </a:solidFill>
                  <a:latin typeface="+mn-lt"/>
                  <a:sym typeface="PT Sans"/>
                </a:rPr>
                <a:t>Fulv + CDK4/6 or Fulv + mTORi</a:t>
              </a:r>
              <a:endParaRPr lang="nb-NO" sz="1400" b="0" dirty="0">
                <a:solidFill>
                  <a:schemeClr val="bg1"/>
                </a:solidFill>
                <a:latin typeface="+mn-lt"/>
              </a:endParaRPr>
            </a:p>
          </p:txBody>
        </p:sp>
        <p:cxnSp>
          <p:nvCxnSpPr>
            <p:cNvPr id="21" name="Google Shape;322;g12c76ba257b_6_0">
              <a:extLst>
                <a:ext uri="{FF2B5EF4-FFF2-40B4-BE49-F238E27FC236}">
                  <a16:creationId xmlns:a16="http://schemas.microsoft.com/office/drawing/2014/main" id="{8937F216-F5C2-71B8-F315-5614DA9F85C6}"/>
                </a:ext>
              </a:extLst>
            </p:cNvPr>
            <p:cNvCxnSpPr>
              <a:cxnSpLocks/>
            </p:cNvCxnSpPr>
            <p:nvPr/>
          </p:nvCxnSpPr>
          <p:spPr>
            <a:xfrm>
              <a:off x="9426796" y="2798378"/>
              <a:ext cx="0" cy="213290"/>
            </a:xfrm>
            <a:prstGeom prst="straightConnector1">
              <a:avLst/>
            </a:prstGeom>
            <a:noFill/>
            <a:ln w="28575" cap="flat" cmpd="sng">
              <a:solidFill>
                <a:schemeClr val="accent4"/>
              </a:solidFill>
              <a:prstDash val="solid"/>
              <a:round/>
              <a:headEnd type="none" w="sm" len="sm"/>
              <a:tailEnd type="triangle" w="med" len="med"/>
            </a:ln>
          </p:spPr>
        </p:cxnSp>
        <p:sp>
          <p:nvSpPr>
            <p:cNvPr id="22" name="Google Shape;330;g12c76ba257b_6_0">
              <a:extLst>
                <a:ext uri="{FF2B5EF4-FFF2-40B4-BE49-F238E27FC236}">
                  <a16:creationId xmlns:a16="http://schemas.microsoft.com/office/drawing/2014/main" id="{FA7986BB-940E-6F6F-9837-FED82B94C66A}"/>
                </a:ext>
              </a:extLst>
            </p:cNvPr>
            <p:cNvSpPr txBox="1"/>
            <p:nvPr/>
          </p:nvSpPr>
          <p:spPr>
            <a:xfrm>
              <a:off x="3242532" y="3862406"/>
              <a:ext cx="4499335" cy="280828"/>
            </a:xfrm>
            <a:prstGeom prst="rect">
              <a:avLst/>
            </a:prstGeom>
            <a:noFill/>
            <a:ln>
              <a:noFill/>
            </a:ln>
          </p:spPr>
          <p:txBody>
            <a:bodyPr spcFirstLastPara="1" wrap="square" lIns="64751" tIns="32376" rIns="64751" bIns="32376" anchor="t" anchorCtr="0">
              <a:spAutoFit/>
            </a:bodyPr>
            <a:lstStyle/>
            <a:p>
              <a:pPr algn="ctr"/>
              <a:r>
                <a:rPr lang="en-US" sz="1400" b="1" dirty="0">
                  <a:latin typeface="+mn-lt"/>
                  <a:ea typeface="PT Sans"/>
                  <a:cs typeface="PT Sans"/>
                  <a:sym typeface="PT Sans"/>
                </a:rPr>
                <a:t>Chemotherapy: </a:t>
              </a:r>
              <a:r>
                <a:rPr lang="en-US" sz="1400" b="1" i="1" dirty="0">
                  <a:latin typeface="+mn-lt"/>
                  <a:ea typeface="PT Sans"/>
                  <a:cs typeface="PT Sans"/>
                  <a:sym typeface="PT Sans"/>
                </a:rPr>
                <a:t>c</a:t>
              </a:r>
              <a:r>
                <a:rPr lang="en-US" sz="1400" b="1" i="1" dirty="0">
                  <a:latin typeface="+mn-lt"/>
                  <a:sym typeface="PT Sans"/>
                </a:rPr>
                <a:t>apecitabine/paclitaxel</a:t>
              </a:r>
              <a:endParaRPr lang="en-US" sz="1400" b="1" dirty="0">
                <a:latin typeface="+mn-lt"/>
              </a:endParaRPr>
            </a:p>
          </p:txBody>
        </p:sp>
        <p:sp>
          <p:nvSpPr>
            <p:cNvPr id="24" name="Google Shape;323;g12c76ba257b_6_0">
              <a:extLst>
                <a:ext uri="{FF2B5EF4-FFF2-40B4-BE49-F238E27FC236}">
                  <a16:creationId xmlns:a16="http://schemas.microsoft.com/office/drawing/2014/main" id="{4E54EB88-806B-598E-8D9B-1ED00115116C}"/>
                </a:ext>
              </a:extLst>
            </p:cNvPr>
            <p:cNvSpPr txBox="1"/>
            <p:nvPr/>
          </p:nvSpPr>
          <p:spPr>
            <a:xfrm>
              <a:off x="3395878" y="4421002"/>
              <a:ext cx="2377437" cy="280828"/>
            </a:xfrm>
            <a:prstGeom prst="rect">
              <a:avLst/>
            </a:prstGeom>
            <a:noFill/>
            <a:ln>
              <a:noFill/>
            </a:ln>
          </p:spPr>
          <p:txBody>
            <a:bodyPr spcFirstLastPara="1" wrap="square" lIns="64751" tIns="32376" rIns="64751" bIns="32376" anchor="ctr" anchorCtr="0">
              <a:spAutoFit/>
            </a:bodyPr>
            <a:lstStyle/>
            <a:p>
              <a:pPr algn="ctr"/>
              <a:r>
                <a:rPr lang="en-US" sz="1400" b="1" dirty="0">
                  <a:latin typeface="+mn-lt"/>
                  <a:ea typeface="PT Sans"/>
                  <a:cs typeface="PT Sans"/>
                  <a:sym typeface="PT Sans"/>
                </a:rPr>
                <a:t>HER2 low/ultralow</a:t>
              </a:r>
              <a:endParaRPr lang="en-US" sz="1400" b="1" dirty="0">
                <a:latin typeface="+mn-lt"/>
              </a:endParaRPr>
            </a:p>
          </p:txBody>
        </p:sp>
        <p:cxnSp>
          <p:nvCxnSpPr>
            <p:cNvPr id="27" name="Google Shape;322;g12c76ba257b_6_0">
              <a:extLst>
                <a:ext uri="{FF2B5EF4-FFF2-40B4-BE49-F238E27FC236}">
                  <a16:creationId xmlns:a16="http://schemas.microsoft.com/office/drawing/2014/main" id="{77867369-B357-23BF-6961-72B7887E03DB}"/>
                </a:ext>
              </a:extLst>
            </p:cNvPr>
            <p:cNvCxnSpPr>
              <a:cxnSpLocks/>
            </p:cNvCxnSpPr>
            <p:nvPr/>
          </p:nvCxnSpPr>
          <p:spPr>
            <a:xfrm flipH="1">
              <a:off x="6774096" y="4116215"/>
              <a:ext cx="1" cy="213290"/>
            </a:xfrm>
            <a:prstGeom prst="straightConnector1">
              <a:avLst/>
            </a:prstGeom>
            <a:noFill/>
            <a:ln w="28575" cap="flat" cmpd="sng">
              <a:solidFill>
                <a:schemeClr val="accent1"/>
              </a:solidFill>
              <a:prstDash val="solid"/>
              <a:round/>
              <a:headEnd type="none" w="sm" len="sm"/>
              <a:tailEnd type="triangle" w="med" len="med"/>
            </a:ln>
          </p:spPr>
        </p:cxnSp>
        <p:cxnSp>
          <p:nvCxnSpPr>
            <p:cNvPr id="36" name="Google Shape;322;g12c76ba257b_6_0">
              <a:extLst>
                <a:ext uri="{FF2B5EF4-FFF2-40B4-BE49-F238E27FC236}">
                  <a16:creationId xmlns:a16="http://schemas.microsoft.com/office/drawing/2014/main" id="{2A5B0F77-B777-12CA-F596-B8A6F3739659}"/>
                </a:ext>
              </a:extLst>
            </p:cNvPr>
            <p:cNvCxnSpPr>
              <a:cxnSpLocks/>
            </p:cNvCxnSpPr>
            <p:nvPr/>
          </p:nvCxnSpPr>
          <p:spPr>
            <a:xfrm>
              <a:off x="4188252" y="4749543"/>
              <a:ext cx="0" cy="249922"/>
            </a:xfrm>
            <a:prstGeom prst="straightConnector1">
              <a:avLst/>
            </a:prstGeom>
            <a:noFill/>
            <a:ln w="28575" cap="flat" cmpd="sng">
              <a:solidFill>
                <a:schemeClr val="accent1"/>
              </a:solidFill>
              <a:prstDash val="solid"/>
              <a:round/>
              <a:headEnd type="none" w="sm" len="sm"/>
              <a:tailEnd type="triangle" w="med" len="med"/>
            </a:ln>
          </p:spPr>
        </p:cxnSp>
        <p:cxnSp>
          <p:nvCxnSpPr>
            <p:cNvPr id="38" name="Google Shape;322;g12c76ba257b_6_0">
              <a:extLst>
                <a:ext uri="{FF2B5EF4-FFF2-40B4-BE49-F238E27FC236}">
                  <a16:creationId xmlns:a16="http://schemas.microsoft.com/office/drawing/2014/main" id="{C550E8A4-0FD2-A94D-B50F-0DDFD5CDEB2C}"/>
                </a:ext>
              </a:extLst>
            </p:cNvPr>
            <p:cNvCxnSpPr>
              <a:cxnSpLocks/>
            </p:cNvCxnSpPr>
            <p:nvPr/>
          </p:nvCxnSpPr>
          <p:spPr>
            <a:xfrm>
              <a:off x="6973044" y="4749543"/>
              <a:ext cx="0" cy="246888"/>
            </a:xfrm>
            <a:prstGeom prst="straightConnector1">
              <a:avLst/>
            </a:prstGeom>
            <a:noFill/>
            <a:ln w="28575" cap="flat" cmpd="sng">
              <a:solidFill>
                <a:schemeClr val="accent1"/>
              </a:solidFill>
              <a:prstDash val="solid"/>
              <a:round/>
              <a:headEnd type="none" w="sm" len="sm"/>
              <a:tailEnd type="triangle" w="med" len="med"/>
            </a:ln>
          </p:spPr>
        </p:cxnSp>
        <p:sp>
          <p:nvSpPr>
            <p:cNvPr id="47" name="Google Shape;319;g12c76ba257b_6_0">
              <a:extLst>
                <a:ext uri="{FF2B5EF4-FFF2-40B4-BE49-F238E27FC236}">
                  <a16:creationId xmlns:a16="http://schemas.microsoft.com/office/drawing/2014/main" id="{D5CED671-2B67-F44E-DF73-C5ECEC3F25C3}"/>
                </a:ext>
              </a:extLst>
            </p:cNvPr>
            <p:cNvSpPr/>
            <p:nvPr/>
          </p:nvSpPr>
          <p:spPr>
            <a:xfrm>
              <a:off x="614071" y="1726657"/>
              <a:ext cx="2377440" cy="319453"/>
            </a:xfrm>
            <a:prstGeom prst="homePlate">
              <a:avLst>
                <a:gd name="adj" fmla="val 50000"/>
              </a:avLst>
            </a:prstGeom>
            <a:noFill/>
            <a:ln w="28575">
              <a:solidFill>
                <a:schemeClr val="accent6"/>
              </a:solidFill>
            </a:ln>
          </p:spPr>
          <p:txBody>
            <a:bodyPr spcFirstLastPara="1" wrap="square" lIns="64751" tIns="32376" rIns="64751" bIns="32376" anchor="ctr" anchorCtr="0">
              <a:noAutofit/>
            </a:bodyPr>
            <a:lstStyle/>
            <a:p>
              <a:pPr algn="ctr"/>
              <a:r>
                <a:rPr lang="en-US" sz="1400" b="1" dirty="0">
                  <a:latin typeface="+mn-lt"/>
                  <a:ea typeface="PT Sans"/>
                  <a:cs typeface="PT Sans"/>
                  <a:sym typeface="PT Sans"/>
                </a:rPr>
                <a:t>1st-line therapy</a:t>
              </a:r>
              <a:endParaRPr lang="en-US" sz="1400" b="1" dirty="0">
                <a:latin typeface="+mn-lt"/>
              </a:endParaRPr>
            </a:p>
          </p:txBody>
        </p:sp>
        <p:sp>
          <p:nvSpPr>
            <p:cNvPr id="48" name="Google Shape;319;g12c76ba257b_6_0">
              <a:extLst>
                <a:ext uri="{FF2B5EF4-FFF2-40B4-BE49-F238E27FC236}">
                  <a16:creationId xmlns:a16="http://schemas.microsoft.com/office/drawing/2014/main" id="{D95448D0-EEDB-0286-ED8D-43BB4987C2A0}"/>
                </a:ext>
              </a:extLst>
            </p:cNvPr>
            <p:cNvSpPr/>
            <p:nvPr/>
          </p:nvSpPr>
          <p:spPr>
            <a:xfrm>
              <a:off x="614071" y="2357283"/>
              <a:ext cx="1554480" cy="511896"/>
            </a:xfrm>
            <a:prstGeom prst="homePlate">
              <a:avLst>
                <a:gd name="adj" fmla="val 50000"/>
              </a:avLst>
            </a:prstGeom>
            <a:noFill/>
            <a:ln w="28575">
              <a:solidFill>
                <a:schemeClr val="accent4"/>
              </a:solidFill>
            </a:ln>
          </p:spPr>
          <p:txBody>
            <a:bodyPr spcFirstLastPara="1" wrap="square" lIns="64751" tIns="32376" rIns="64751" bIns="32376" anchor="ctr" anchorCtr="0">
              <a:noAutofit/>
            </a:bodyPr>
            <a:lstStyle/>
            <a:p>
              <a:pPr algn="ctr"/>
              <a:r>
                <a:rPr lang="en-US" sz="1400" b="1" dirty="0">
                  <a:latin typeface="+mn-lt"/>
                  <a:ea typeface="PT Sans"/>
                  <a:cs typeface="PT Sans"/>
                  <a:sym typeface="PT Sans"/>
                </a:rPr>
                <a:t>2nd-line + therapy</a:t>
              </a:r>
              <a:endParaRPr lang="en-US" sz="1400" b="1" dirty="0">
                <a:latin typeface="+mn-lt"/>
              </a:endParaRPr>
            </a:p>
          </p:txBody>
        </p:sp>
        <p:sp>
          <p:nvSpPr>
            <p:cNvPr id="49" name="Google Shape;319;g12c76ba257b_6_0">
              <a:extLst>
                <a:ext uri="{FF2B5EF4-FFF2-40B4-BE49-F238E27FC236}">
                  <a16:creationId xmlns:a16="http://schemas.microsoft.com/office/drawing/2014/main" id="{4D6A4552-1628-EF01-D254-199E7C7BB3B2}"/>
                </a:ext>
              </a:extLst>
            </p:cNvPr>
            <p:cNvSpPr/>
            <p:nvPr/>
          </p:nvSpPr>
          <p:spPr>
            <a:xfrm>
              <a:off x="614071" y="3796551"/>
              <a:ext cx="2377440" cy="373450"/>
            </a:xfrm>
            <a:prstGeom prst="homePlate">
              <a:avLst>
                <a:gd name="adj" fmla="val 50000"/>
              </a:avLst>
            </a:prstGeom>
            <a:noFill/>
            <a:ln w="28575">
              <a:solidFill>
                <a:schemeClr val="accent1"/>
              </a:solidFill>
            </a:ln>
          </p:spPr>
          <p:txBody>
            <a:bodyPr spcFirstLastPara="1" wrap="square" lIns="64751" tIns="32376" rIns="64751" bIns="32376" anchor="ctr" anchorCtr="0">
              <a:noAutofit/>
            </a:bodyPr>
            <a:lstStyle/>
            <a:p>
              <a:pPr algn="ctr"/>
              <a:r>
                <a:rPr lang="en-US" sz="1400" b="1">
                  <a:latin typeface="+mn-lt"/>
                  <a:ea typeface="PT Sans"/>
                  <a:cs typeface="PT Sans"/>
                  <a:sym typeface="PT Sans"/>
                </a:rPr>
                <a:t>After ET options</a:t>
              </a:r>
              <a:endParaRPr lang="en-US" sz="1400" b="1">
                <a:latin typeface="+mn-lt"/>
              </a:endParaRPr>
            </a:p>
          </p:txBody>
        </p:sp>
        <p:sp>
          <p:nvSpPr>
            <p:cNvPr id="51" name="Rectangle 50">
              <a:extLst>
                <a:ext uri="{FF2B5EF4-FFF2-40B4-BE49-F238E27FC236}">
                  <a16:creationId xmlns:a16="http://schemas.microsoft.com/office/drawing/2014/main" id="{6D724CA0-EF18-4AEE-457B-608E598685C9}"/>
                </a:ext>
              </a:extLst>
            </p:cNvPr>
            <p:cNvSpPr/>
            <p:nvPr/>
          </p:nvSpPr>
          <p:spPr bwMode="auto">
            <a:xfrm>
              <a:off x="3373335" y="4347692"/>
              <a:ext cx="4688100" cy="399042"/>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457200" fontAlgn="base" hangingPunct="0">
                <a:lnSpc>
                  <a:spcPct val="93000"/>
                </a:lnSpc>
                <a:spcBef>
                  <a:spcPct val="0"/>
                </a:spcBef>
                <a:spcAft>
                  <a:spcPct val="0"/>
                </a:spcAft>
                <a:buClr>
                  <a:srgbClr val="000000"/>
                </a:buClr>
                <a:buSzPct val="100000"/>
              </a:pPr>
              <a:endParaRPr lang="en-US" sz="1400">
                <a:latin typeface="+mn-lt"/>
              </a:endParaRPr>
            </a:p>
          </p:txBody>
        </p:sp>
        <p:cxnSp>
          <p:nvCxnSpPr>
            <p:cNvPr id="5" name="Straight Connector 4">
              <a:extLst>
                <a:ext uri="{FF2B5EF4-FFF2-40B4-BE49-F238E27FC236}">
                  <a16:creationId xmlns:a16="http://schemas.microsoft.com/office/drawing/2014/main" id="{A3D9E24B-FC77-FFA3-85A5-F5792E0A2A19}"/>
                </a:ext>
              </a:extLst>
            </p:cNvPr>
            <p:cNvCxnSpPr>
              <a:cxnSpLocks/>
            </p:cNvCxnSpPr>
            <p:nvPr/>
          </p:nvCxnSpPr>
          <p:spPr bwMode="auto">
            <a:xfrm>
              <a:off x="2267214" y="3691114"/>
              <a:ext cx="8357620" cy="9965"/>
            </a:xfrm>
            <a:prstGeom prst="line">
              <a:avLst/>
            </a:prstGeom>
            <a:noFill/>
            <a:ln w="28575" cap="flat" cmpd="sng" algn="ctr">
              <a:solidFill>
                <a:schemeClr val="accent1"/>
              </a:solidFill>
              <a:prstDash val="solid"/>
              <a:round/>
              <a:headEnd type="none" w="med" len="med"/>
              <a:tailEnd type="none" w="med" len="med"/>
            </a:ln>
            <a:effectLst/>
          </p:spPr>
        </p:cxnSp>
        <p:cxnSp>
          <p:nvCxnSpPr>
            <p:cNvPr id="6" name="Google Shape;322;g12c76ba257b_6_0">
              <a:extLst>
                <a:ext uri="{FF2B5EF4-FFF2-40B4-BE49-F238E27FC236}">
                  <a16:creationId xmlns:a16="http://schemas.microsoft.com/office/drawing/2014/main" id="{B5F18075-43AA-3EE8-7A5E-5A8789637346}"/>
                </a:ext>
              </a:extLst>
            </p:cNvPr>
            <p:cNvCxnSpPr>
              <a:cxnSpLocks/>
            </p:cNvCxnSpPr>
            <p:nvPr/>
          </p:nvCxnSpPr>
          <p:spPr>
            <a:xfrm flipH="1">
              <a:off x="6764851" y="3695190"/>
              <a:ext cx="1" cy="213290"/>
            </a:xfrm>
            <a:prstGeom prst="straightConnector1">
              <a:avLst/>
            </a:prstGeom>
            <a:noFill/>
            <a:ln w="28575" cap="flat" cmpd="sng">
              <a:solidFill>
                <a:schemeClr val="accent1"/>
              </a:solidFill>
              <a:prstDash val="solid"/>
              <a:round/>
              <a:headEnd type="none" w="sm" len="sm"/>
              <a:tailEnd type="triangle" w="med" len="med"/>
            </a:ln>
          </p:spPr>
        </p:cxnSp>
        <p:sp>
          <p:nvSpPr>
            <p:cNvPr id="13" name="Google Shape;319;g12c76ba257b_6_0">
              <a:extLst>
                <a:ext uri="{FF2B5EF4-FFF2-40B4-BE49-F238E27FC236}">
                  <a16:creationId xmlns:a16="http://schemas.microsoft.com/office/drawing/2014/main" id="{8D568261-6FA2-006C-B2C4-1CC4F687F5D2}"/>
                </a:ext>
              </a:extLst>
            </p:cNvPr>
            <p:cNvSpPr/>
            <p:nvPr/>
          </p:nvSpPr>
          <p:spPr>
            <a:xfrm>
              <a:off x="614071" y="5679475"/>
              <a:ext cx="2377440" cy="511896"/>
            </a:xfrm>
            <a:prstGeom prst="homePlate">
              <a:avLst>
                <a:gd name="adj" fmla="val 50000"/>
              </a:avLst>
            </a:prstGeom>
            <a:noFill/>
            <a:ln w="28575">
              <a:solidFill>
                <a:schemeClr val="accent3"/>
              </a:solidFill>
            </a:ln>
          </p:spPr>
          <p:txBody>
            <a:bodyPr spcFirstLastPara="1" wrap="square" lIns="64751" tIns="32376" rIns="64751" bIns="32376" anchor="ctr" anchorCtr="0">
              <a:noAutofit/>
            </a:bodyPr>
            <a:lstStyle/>
            <a:p>
              <a:pPr algn="ctr"/>
              <a:r>
                <a:rPr lang="en-US" sz="1400" b="1" dirty="0">
                  <a:latin typeface="+mn-lt"/>
                  <a:ea typeface="PT Sans"/>
                  <a:cs typeface="PT Sans"/>
                  <a:sym typeface="PT Sans"/>
                </a:rPr>
                <a:t>Useful in certain circumstances</a:t>
              </a:r>
            </a:p>
          </p:txBody>
        </p:sp>
        <p:sp>
          <p:nvSpPr>
            <p:cNvPr id="25" name="TextBox 24">
              <a:extLst>
                <a:ext uri="{FF2B5EF4-FFF2-40B4-BE49-F238E27FC236}">
                  <a16:creationId xmlns:a16="http://schemas.microsoft.com/office/drawing/2014/main" id="{BCD5CC39-E28A-EA63-2006-1F3D881B7C6B}"/>
                </a:ext>
              </a:extLst>
            </p:cNvPr>
            <p:cNvSpPr txBox="1"/>
            <p:nvPr/>
          </p:nvSpPr>
          <p:spPr bwMode="auto">
            <a:xfrm>
              <a:off x="3001585" y="5633901"/>
              <a:ext cx="35481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mn-lt"/>
                </a:rPr>
                <a:t>TMB-H or MSI-H/</a:t>
              </a:r>
              <a:r>
                <a:rPr kumimoji="0" lang="en-US" sz="1400" b="1" i="0" u="none" strike="noStrike" cap="none" normalizeH="0" baseline="0" dirty="0" err="1">
                  <a:ln>
                    <a:noFill/>
                  </a:ln>
                  <a:solidFill>
                    <a:schemeClr val="accent3"/>
                  </a:solidFill>
                  <a:effectLst/>
                  <a:latin typeface="+mn-lt"/>
                </a:rPr>
                <a:t>dMMR</a:t>
              </a:r>
              <a:r>
                <a:rPr kumimoji="0" lang="en-US" sz="1400" b="1" i="0" u="none" strike="noStrike" cap="none" normalizeH="0" baseline="0" dirty="0">
                  <a:ln>
                    <a:noFill/>
                  </a:ln>
                  <a:solidFill>
                    <a:schemeClr val="accent3"/>
                  </a:solidFill>
                  <a:effectLst/>
                  <a:latin typeface="+mn-lt"/>
                </a:rPr>
                <a: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err="1">
                  <a:ln>
                    <a:noFill/>
                  </a:ln>
                  <a:solidFill>
                    <a:schemeClr val="accent3"/>
                  </a:solidFill>
                  <a:effectLst/>
                  <a:latin typeface="+mn-lt"/>
                </a:rPr>
                <a:t>dostarlimab</a:t>
              </a:r>
              <a:r>
                <a:rPr kumimoji="0" lang="en-US" sz="1400" b="1" i="0" u="none" strike="noStrike" cap="none" normalizeH="0" baseline="0" dirty="0">
                  <a:ln>
                    <a:noFill/>
                  </a:ln>
                  <a:solidFill>
                    <a:schemeClr val="accent3"/>
                  </a:solidFill>
                  <a:effectLst/>
                  <a:latin typeface="+mn-lt"/>
                </a:rPr>
                <a:t> or pembrolizumab</a:t>
              </a:r>
            </a:p>
          </p:txBody>
        </p:sp>
        <p:sp>
          <p:nvSpPr>
            <p:cNvPr id="31" name="TextBox 30">
              <a:extLst>
                <a:ext uri="{FF2B5EF4-FFF2-40B4-BE49-F238E27FC236}">
                  <a16:creationId xmlns:a16="http://schemas.microsoft.com/office/drawing/2014/main" id="{2CC5E8A0-6853-B48F-0E2E-59316C6F46DE}"/>
                </a:ext>
              </a:extLst>
            </p:cNvPr>
            <p:cNvSpPr txBox="1"/>
            <p:nvPr/>
          </p:nvSpPr>
          <p:spPr bwMode="auto">
            <a:xfrm>
              <a:off x="6386356" y="5633901"/>
              <a:ext cx="30148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marR="0" lvl="0" indent="0" algn="ctr" fontAlgn="base">
                <a:lnSpc>
                  <a:spcPct val="100000"/>
                </a:lnSpc>
                <a:spcBef>
                  <a:spcPct val="0"/>
                </a:spcBef>
                <a:spcAft>
                  <a:spcPct val="0"/>
                </a:spcAft>
                <a:buClr>
                  <a:schemeClr val="accent2"/>
                </a:buClr>
                <a:buSzTx/>
                <a:buFont typeface="Wingdings" pitchFamily="2" charset="2"/>
                <a:buNone/>
                <a:tabLst/>
                <a:defRPr kumimoji="0" b="1" i="0" u="none" strike="noStrike" cap="none" normalizeH="0" baseline="0">
                  <a:ln>
                    <a:noFill/>
                  </a:ln>
                  <a:solidFill>
                    <a:schemeClr val="accent6"/>
                  </a:solidFill>
                  <a:effectLst/>
                  <a:latin typeface="Calibri" panose="020F0502020204030204" pitchFamily="34" charset="0"/>
                </a:defRPr>
              </a:lvl1pPr>
            </a:lstStyle>
            <a:p>
              <a:r>
                <a:rPr lang="en-US" sz="1400">
                  <a:solidFill>
                    <a:schemeClr val="accent3"/>
                  </a:solidFill>
                  <a:latin typeface="+mn-lt"/>
                </a:rPr>
                <a:t>NTRK fusion: entrectinib or larotrectinib</a:t>
              </a:r>
            </a:p>
          </p:txBody>
        </p:sp>
        <p:sp>
          <p:nvSpPr>
            <p:cNvPr id="33" name="TextBox 32">
              <a:extLst>
                <a:ext uri="{FF2B5EF4-FFF2-40B4-BE49-F238E27FC236}">
                  <a16:creationId xmlns:a16="http://schemas.microsoft.com/office/drawing/2014/main" id="{FC8C31BB-ADAF-D262-41F3-CAA0D3D30827}"/>
                </a:ext>
              </a:extLst>
            </p:cNvPr>
            <p:cNvSpPr txBox="1"/>
            <p:nvPr/>
          </p:nvSpPr>
          <p:spPr bwMode="auto">
            <a:xfrm>
              <a:off x="8929640" y="5633901"/>
              <a:ext cx="280972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marR="0" lvl="0" indent="0" algn="ctr" fontAlgn="base">
                <a:lnSpc>
                  <a:spcPct val="100000"/>
                </a:lnSpc>
                <a:spcBef>
                  <a:spcPct val="0"/>
                </a:spcBef>
                <a:spcAft>
                  <a:spcPct val="0"/>
                </a:spcAft>
                <a:buClr>
                  <a:schemeClr val="accent2"/>
                </a:buClr>
                <a:buSzTx/>
                <a:buFont typeface="Wingdings" pitchFamily="2" charset="2"/>
                <a:buNone/>
                <a:tabLst/>
                <a:defRPr kumimoji="0" b="1" i="0" u="none" strike="noStrike" cap="none" normalizeH="0" baseline="0">
                  <a:ln>
                    <a:noFill/>
                  </a:ln>
                  <a:solidFill>
                    <a:schemeClr val="accent6"/>
                  </a:solidFill>
                  <a:effectLst/>
                  <a:latin typeface="Calibri" panose="020F0502020204030204" pitchFamily="34" charset="0"/>
                </a:defRPr>
              </a:lvl1pPr>
            </a:lstStyle>
            <a:p>
              <a:r>
                <a:rPr lang="en-US" sz="1400">
                  <a:solidFill>
                    <a:schemeClr val="accent3"/>
                  </a:solidFill>
                  <a:latin typeface="+mn-lt"/>
                </a:rPr>
                <a:t>RET fusion: </a:t>
              </a:r>
            </a:p>
            <a:p>
              <a:r>
                <a:rPr lang="en-US" sz="1400" dirty="0">
                  <a:solidFill>
                    <a:schemeClr val="accent3"/>
                  </a:solidFill>
                  <a:latin typeface="+mn-lt"/>
                </a:rPr>
                <a:t>selpercatinib</a:t>
              </a:r>
              <a:endParaRPr lang="en-US" sz="1400">
                <a:solidFill>
                  <a:schemeClr val="accent3"/>
                </a:solidFill>
                <a:latin typeface="+mn-lt"/>
              </a:endParaRPr>
            </a:p>
          </p:txBody>
        </p:sp>
        <p:cxnSp>
          <p:nvCxnSpPr>
            <p:cNvPr id="34" name="Straight Connector 33">
              <a:extLst>
                <a:ext uri="{FF2B5EF4-FFF2-40B4-BE49-F238E27FC236}">
                  <a16:creationId xmlns:a16="http://schemas.microsoft.com/office/drawing/2014/main" id="{52AE8D65-A8BA-B8CD-DE0D-29AA8EF9FEB9}"/>
                </a:ext>
              </a:extLst>
            </p:cNvPr>
            <p:cNvCxnSpPr>
              <a:cxnSpLocks/>
            </p:cNvCxnSpPr>
            <p:nvPr/>
          </p:nvCxnSpPr>
          <p:spPr bwMode="auto">
            <a:xfrm>
              <a:off x="2267214" y="5570581"/>
              <a:ext cx="9144000" cy="0"/>
            </a:xfrm>
            <a:prstGeom prst="line">
              <a:avLst/>
            </a:prstGeom>
            <a:noFill/>
            <a:ln w="28575" cap="flat" cmpd="sng" algn="ctr">
              <a:solidFill>
                <a:schemeClr val="accent3"/>
              </a:solidFill>
              <a:prstDash val="solid"/>
              <a:round/>
              <a:headEnd type="none" w="med" len="med"/>
              <a:tailEnd type="none" w="med" len="med"/>
            </a:ln>
            <a:effectLst/>
          </p:spPr>
        </p:cxnSp>
        <p:sp>
          <p:nvSpPr>
            <p:cNvPr id="3" name="Google Shape;330;g12c76ba257b_6_0">
              <a:extLst>
                <a:ext uri="{FF2B5EF4-FFF2-40B4-BE49-F238E27FC236}">
                  <a16:creationId xmlns:a16="http://schemas.microsoft.com/office/drawing/2014/main" id="{E6765A41-384F-019D-5AD6-2EE4479D8CE0}"/>
                </a:ext>
              </a:extLst>
            </p:cNvPr>
            <p:cNvSpPr txBox="1"/>
            <p:nvPr/>
          </p:nvSpPr>
          <p:spPr>
            <a:xfrm>
              <a:off x="2293058" y="3347930"/>
              <a:ext cx="1463040" cy="280828"/>
            </a:xfrm>
            <a:prstGeom prst="rect">
              <a:avLst/>
            </a:prstGeom>
            <a:solidFill>
              <a:schemeClr val="accent4"/>
            </a:solidFill>
            <a:ln>
              <a:noFill/>
            </a:ln>
          </p:spPr>
          <p:txBody>
            <a:bodyPr spcFirstLastPara="1" wrap="square" lIns="64751" tIns="32376" rIns="64751" bIns="32376" anchor="ctr" anchorCtr="0">
              <a:spAutoFit/>
            </a:bodyPr>
            <a:lstStyle/>
            <a:p>
              <a:pPr algn="ctr"/>
              <a:r>
                <a:rPr lang="en-US" sz="1400" dirty="0">
                  <a:solidFill>
                    <a:schemeClr val="bg1"/>
                  </a:solidFill>
                  <a:latin typeface="+mn-lt"/>
                  <a:ea typeface="PT Sans"/>
                  <a:cs typeface="PT Sans"/>
                  <a:sym typeface="PT Sans"/>
                </a:rPr>
                <a:t>Imlunestrant</a:t>
              </a:r>
              <a:endParaRPr lang="en-US" sz="1400" dirty="0">
                <a:solidFill>
                  <a:schemeClr val="bg1"/>
                </a:solidFill>
                <a:latin typeface="+mn-lt"/>
              </a:endParaRPr>
            </a:p>
          </p:txBody>
        </p:sp>
        <p:sp>
          <p:nvSpPr>
            <p:cNvPr id="28" name="Google Shape;330;g12c76ba257b_6_0">
              <a:extLst>
                <a:ext uri="{FF2B5EF4-FFF2-40B4-BE49-F238E27FC236}">
                  <a16:creationId xmlns:a16="http://schemas.microsoft.com/office/drawing/2014/main" id="{9FA14409-D7FC-E4FF-CA5D-15940A2BDBA0}"/>
                </a:ext>
              </a:extLst>
            </p:cNvPr>
            <p:cNvSpPr txBox="1"/>
            <p:nvPr/>
          </p:nvSpPr>
          <p:spPr>
            <a:xfrm>
              <a:off x="8820150" y="3794109"/>
              <a:ext cx="1804681" cy="711715"/>
            </a:xfrm>
            <a:prstGeom prst="rect">
              <a:avLst/>
            </a:prstGeom>
            <a:solidFill>
              <a:schemeClr val="accent3"/>
            </a:solidFill>
            <a:ln>
              <a:noFill/>
            </a:ln>
          </p:spPr>
          <p:txBody>
            <a:bodyPr spcFirstLastPara="1" wrap="square" lIns="64751" tIns="32376" rIns="64751" bIns="32376" anchor="ctr" anchorCtr="0">
              <a:spAutoFit/>
            </a:bodyPr>
            <a:lstStyle>
              <a:defPPr>
                <a:defRPr lang="en-US"/>
              </a:defPPr>
              <a:lvl1pPr algn="ctr">
                <a:defRPr sz="1600">
                  <a:latin typeface="+mn-lt"/>
                  <a:ea typeface="PT Sans"/>
                  <a:cs typeface="PT Sans"/>
                </a:defRPr>
              </a:lvl1pPr>
            </a:lstStyle>
            <a:p>
              <a:r>
                <a:rPr lang="en-US" sz="1400" dirty="0">
                  <a:solidFill>
                    <a:schemeClr val="bg1"/>
                  </a:solidFill>
                  <a:sym typeface="PT Sans"/>
                </a:rPr>
                <a:t>T-DXd </a:t>
              </a:r>
            </a:p>
            <a:p>
              <a:r>
                <a:rPr lang="en-US" sz="1400" dirty="0">
                  <a:solidFill>
                    <a:schemeClr val="bg1"/>
                  </a:solidFill>
                  <a:sym typeface="PT Sans"/>
                </a:rPr>
                <a:t>(HR+/</a:t>
              </a:r>
              <a:r>
                <a:rPr lang="en-US" sz="1400" dirty="0">
                  <a:solidFill>
                    <a:schemeClr val="bg1"/>
                  </a:solidFill>
                </a:rPr>
                <a:t>HER2-low/</a:t>
              </a:r>
            </a:p>
            <a:p>
              <a:r>
                <a:rPr lang="en-US" sz="1400" dirty="0">
                  <a:solidFill>
                    <a:schemeClr val="bg1"/>
                  </a:solidFill>
                </a:rPr>
                <a:t>ultralow)</a:t>
              </a:r>
            </a:p>
          </p:txBody>
        </p:sp>
        <p:cxnSp>
          <p:nvCxnSpPr>
            <p:cNvPr id="44" name="Google Shape;322;g12c76ba257b_6_0">
              <a:extLst>
                <a:ext uri="{FF2B5EF4-FFF2-40B4-BE49-F238E27FC236}">
                  <a16:creationId xmlns:a16="http://schemas.microsoft.com/office/drawing/2014/main" id="{99EDFA4E-0A52-6485-219D-7604922716FC}"/>
                </a:ext>
              </a:extLst>
            </p:cNvPr>
            <p:cNvCxnSpPr>
              <a:cxnSpLocks/>
            </p:cNvCxnSpPr>
            <p:nvPr/>
          </p:nvCxnSpPr>
          <p:spPr>
            <a:xfrm>
              <a:off x="8129364" y="3981799"/>
              <a:ext cx="520838" cy="0"/>
            </a:xfrm>
            <a:prstGeom prst="straightConnector1">
              <a:avLst/>
            </a:prstGeom>
            <a:noFill/>
            <a:ln w="28575" cap="flat" cmpd="sng">
              <a:solidFill>
                <a:schemeClr val="accent1"/>
              </a:solidFill>
              <a:prstDash val="solid"/>
              <a:round/>
              <a:headEnd type="none" w="sm" len="sm"/>
              <a:tailEnd type="triangle" w="med" len="med"/>
            </a:ln>
          </p:spPr>
        </p:cxnSp>
        <p:sp>
          <p:nvSpPr>
            <p:cNvPr id="55" name="Google Shape;330;g12c76ba257b_6_0">
              <a:extLst>
                <a:ext uri="{FF2B5EF4-FFF2-40B4-BE49-F238E27FC236}">
                  <a16:creationId xmlns:a16="http://schemas.microsoft.com/office/drawing/2014/main" id="{2396434A-63BD-E185-11CC-C9C124ACFCD9}"/>
                </a:ext>
              </a:extLst>
            </p:cNvPr>
            <p:cNvSpPr txBox="1"/>
            <p:nvPr/>
          </p:nvSpPr>
          <p:spPr>
            <a:xfrm>
              <a:off x="7664976" y="3862406"/>
              <a:ext cx="464388" cy="280828"/>
            </a:xfrm>
            <a:prstGeom prst="rect">
              <a:avLst/>
            </a:prstGeom>
            <a:noFill/>
            <a:ln>
              <a:noFill/>
            </a:ln>
          </p:spPr>
          <p:txBody>
            <a:bodyPr spcFirstLastPara="1" wrap="square" lIns="64751" tIns="32376" rIns="64751" bIns="32376" anchor="t" anchorCtr="0">
              <a:spAutoFit/>
            </a:bodyPr>
            <a:lstStyle/>
            <a:p>
              <a:pPr algn="ctr"/>
              <a:r>
                <a:rPr lang="en-US" sz="1400" b="1" dirty="0">
                  <a:latin typeface="+mn-lt"/>
                  <a:ea typeface="PT Sans"/>
                  <a:cs typeface="PT Sans"/>
                  <a:sym typeface="PT Sans"/>
                </a:rPr>
                <a:t>Or</a:t>
              </a:r>
              <a:endParaRPr lang="en-US" sz="1400" b="1" dirty="0">
                <a:latin typeface="+mn-lt"/>
              </a:endParaRPr>
            </a:p>
          </p:txBody>
        </p:sp>
      </p:grpSp>
      <p:sp>
        <p:nvSpPr>
          <p:cNvPr id="23" name="TextBox 22">
            <a:extLst>
              <a:ext uri="{FF2B5EF4-FFF2-40B4-BE49-F238E27FC236}">
                <a16:creationId xmlns:a16="http://schemas.microsoft.com/office/drawing/2014/main" id="{354087FE-87A0-CB9C-03E9-1A915DFD4016}"/>
              </a:ext>
            </a:extLst>
          </p:cNvPr>
          <p:cNvSpPr txBox="1"/>
          <p:nvPr/>
        </p:nvSpPr>
        <p:spPr>
          <a:xfrm>
            <a:off x="8248650" y="-428625"/>
            <a:ext cx="0" cy="0"/>
          </a:xfrm>
          <a:prstGeom prst="rect">
            <a:avLst/>
          </a:prstGeom>
        </p:spPr>
        <p:txBody>
          <a:bodyPr vert="horz" wrap="none" lIns="0" tIns="0" rIns="0" bIns="0" rtlCol="0">
            <a:noAutofit/>
          </a:bodyPr>
          <a:lstStyle/>
          <a:p>
            <a:pPr algn="l"/>
            <a:endParaRPr lang="en-US" sz="1200" dirty="0"/>
          </a:p>
        </p:txBody>
      </p:sp>
      <p:sp>
        <p:nvSpPr>
          <p:cNvPr id="35" name="Google Shape;330;g12c76ba257b_6_0">
            <a:extLst>
              <a:ext uri="{FF2B5EF4-FFF2-40B4-BE49-F238E27FC236}">
                <a16:creationId xmlns:a16="http://schemas.microsoft.com/office/drawing/2014/main" id="{26487244-4BF6-BA9A-9314-2C081FE3DFF3}"/>
              </a:ext>
            </a:extLst>
          </p:cNvPr>
          <p:cNvSpPr txBox="1"/>
          <p:nvPr/>
        </p:nvSpPr>
        <p:spPr>
          <a:xfrm>
            <a:off x="3916496" y="3084651"/>
            <a:ext cx="1463040" cy="496272"/>
          </a:xfrm>
          <a:prstGeom prst="rect">
            <a:avLst/>
          </a:prstGeom>
          <a:solidFill>
            <a:schemeClr val="accent4"/>
          </a:solidFill>
          <a:ln>
            <a:noFill/>
          </a:ln>
        </p:spPr>
        <p:txBody>
          <a:bodyPr spcFirstLastPara="1" wrap="square" lIns="64751" tIns="32376" rIns="64751" bIns="32376" anchor="ctr" anchorCtr="0">
            <a:spAutoFit/>
          </a:bodyPr>
          <a:lstStyle>
            <a:defPPr>
              <a:defRPr lang="en-US"/>
            </a:defPPr>
            <a:lvl1pPr algn="ctr">
              <a:defRPr b="1">
                <a:ea typeface="PT Sans"/>
                <a:cs typeface="PT Sans"/>
              </a:defRPr>
            </a:lvl1pPr>
          </a:lstStyle>
          <a:p>
            <a:r>
              <a:rPr lang="en-US" sz="1400" b="0" dirty="0">
                <a:solidFill>
                  <a:schemeClr val="bg1"/>
                </a:solidFill>
                <a:latin typeface="+mn-lt"/>
                <a:sym typeface="PT Sans"/>
              </a:rPr>
              <a:t>Fulv +</a:t>
            </a:r>
          </a:p>
          <a:p>
            <a:r>
              <a:rPr lang="en-US" sz="1400" b="0" dirty="0">
                <a:solidFill>
                  <a:schemeClr val="bg1"/>
                </a:solidFill>
                <a:latin typeface="+mn-lt"/>
                <a:sym typeface="PT Sans"/>
              </a:rPr>
              <a:t>Alpelisib</a:t>
            </a:r>
            <a:endParaRPr lang="en-US" sz="1400" b="0" dirty="0">
              <a:solidFill>
                <a:schemeClr val="bg1"/>
              </a:solidFill>
              <a:latin typeface="+mn-lt"/>
            </a:endParaRPr>
          </a:p>
        </p:txBody>
      </p:sp>
    </p:spTree>
    <p:extLst>
      <p:ext uri="{BB962C8B-B14F-4D97-AF65-F5344CB8AC3E}">
        <p14:creationId xmlns:p14="http://schemas.microsoft.com/office/powerpoint/2010/main" val="2187296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32">
            <a:extLst>
              <a:ext uri="{FF2B5EF4-FFF2-40B4-BE49-F238E27FC236}">
                <a16:creationId xmlns:a16="http://schemas.microsoft.com/office/drawing/2014/main" id="{ABBCE3F0-37E0-7334-2A89-536F63789B4C}"/>
              </a:ext>
            </a:extLst>
          </p:cNvPr>
          <p:cNvGraphicFramePr>
            <a:graphicFrameLocks noGrp="1"/>
          </p:cNvGraphicFramePr>
          <p:nvPr/>
        </p:nvGraphicFramePr>
        <p:xfrm>
          <a:off x="228600" y="1333500"/>
          <a:ext cx="11734800" cy="4023392"/>
        </p:xfrm>
        <a:graphic>
          <a:graphicData uri="http://schemas.openxmlformats.org/drawingml/2006/table">
            <a:tbl>
              <a:tblPr/>
              <a:tblGrid>
                <a:gridCol w="1948543">
                  <a:extLst>
                    <a:ext uri="{9D8B030D-6E8A-4147-A177-3AD203B41FA5}">
                      <a16:colId xmlns:a16="http://schemas.microsoft.com/office/drawing/2014/main" val="20000"/>
                    </a:ext>
                  </a:extLst>
                </a:gridCol>
                <a:gridCol w="1976846">
                  <a:extLst>
                    <a:ext uri="{9D8B030D-6E8A-4147-A177-3AD203B41FA5}">
                      <a16:colId xmlns:a16="http://schemas.microsoft.com/office/drawing/2014/main" val="20001"/>
                    </a:ext>
                  </a:extLst>
                </a:gridCol>
                <a:gridCol w="1985554">
                  <a:extLst>
                    <a:ext uri="{9D8B030D-6E8A-4147-A177-3AD203B41FA5}">
                      <a16:colId xmlns:a16="http://schemas.microsoft.com/office/drawing/2014/main" val="2412676688"/>
                    </a:ext>
                  </a:extLst>
                </a:gridCol>
                <a:gridCol w="1994263">
                  <a:extLst>
                    <a:ext uri="{9D8B030D-6E8A-4147-A177-3AD203B41FA5}">
                      <a16:colId xmlns:a16="http://schemas.microsoft.com/office/drawing/2014/main" val="2601818169"/>
                    </a:ext>
                  </a:extLst>
                </a:gridCol>
                <a:gridCol w="2170264">
                  <a:extLst>
                    <a:ext uri="{9D8B030D-6E8A-4147-A177-3AD203B41FA5}">
                      <a16:colId xmlns:a16="http://schemas.microsoft.com/office/drawing/2014/main" val="1041375049"/>
                    </a:ext>
                  </a:extLst>
                </a:gridCol>
                <a:gridCol w="1659330">
                  <a:extLst>
                    <a:ext uri="{9D8B030D-6E8A-4147-A177-3AD203B41FA5}">
                      <a16:colId xmlns:a16="http://schemas.microsoft.com/office/drawing/2014/main" val="805386769"/>
                    </a:ext>
                  </a:extLst>
                </a:gridCol>
              </a:tblGrid>
              <a:tr h="395161">
                <a:tc>
                  <a:txBody>
                    <a:bodyPr/>
                    <a:lstStyle/>
                    <a:p>
                      <a:endParaRPr lang="en-US" sz="1300" dirty="0">
                        <a:solidFill>
                          <a:schemeClr val="bg1"/>
                        </a:solidFill>
                        <a:latin typeface="Poppins" pitchFamily="2" charset="77"/>
                        <a:cs typeface="Poppins" pitchFamily="2" charset="77"/>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300" b="1" dirty="0">
                          <a:solidFill>
                            <a:schemeClr val="bg1"/>
                          </a:solidFill>
                          <a:latin typeface="Poppins" pitchFamily="2" charset="77"/>
                          <a:cs typeface="Poppins" pitchFamily="2" charset="77"/>
                        </a:rPr>
                        <a:t>PALOMA-2</a:t>
                      </a:r>
                      <a:r>
                        <a:rPr lang="en-US" sz="1300" b="1" baseline="30000" dirty="0">
                          <a:solidFill>
                            <a:schemeClr val="bg1"/>
                          </a:solidFill>
                          <a:latin typeface="Poppins" pitchFamily="2" charset="77"/>
                          <a:cs typeface="Poppins" pitchFamily="2" charset="77"/>
                        </a:rPr>
                        <a:t>1-3</a:t>
                      </a:r>
                      <a:br>
                        <a:rPr lang="en-US" sz="1300" b="1" dirty="0">
                          <a:solidFill>
                            <a:schemeClr val="bg1"/>
                          </a:solidFill>
                          <a:latin typeface="Poppins" pitchFamily="2" charset="77"/>
                          <a:cs typeface="Poppins" pitchFamily="2" charset="77"/>
                        </a:rPr>
                      </a:br>
                      <a:r>
                        <a:rPr lang="en-US" sz="1300" b="1" dirty="0">
                          <a:solidFill>
                            <a:schemeClr val="bg1"/>
                          </a:solidFill>
                          <a:latin typeface="Poppins" pitchFamily="2" charset="77"/>
                          <a:cs typeface="Poppins" pitchFamily="2" charset="77"/>
                        </a:rPr>
                        <a:t>(N = 666)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300" b="1" dirty="0">
                          <a:solidFill>
                            <a:schemeClr val="bg1"/>
                          </a:solidFill>
                          <a:latin typeface="Poppins" pitchFamily="2" charset="77"/>
                          <a:cs typeface="Poppins" pitchFamily="2" charset="77"/>
                        </a:rPr>
                        <a:t>MONALEESA-2</a:t>
                      </a:r>
                      <a:r>
                        <a:rPr lang="en-US" sz="1300" b="1" baseline="30000" dirty="0">
                          <a:solidFill>
                            <a:schemeClr val="bg1"/>
                          </a:solidFill>
                          <a:latin typeface="Poppins" pitchFamily="2" charset="77"/>
                          <a:cs typeface="Poppins" pitchFamily="2" charset="77"/>
                        </a:rPr>
                        <a:t>4-6</a:t>
                      </a:r>
                      <a:br>
                        <a:rPr lang="en-US" sz="1300" b="1" dirty="0">
                          <a:solidFill>
                            <a:schemeClr val="bg1"/>
                          </a:solidFill>
                          <a:latin typeface="Poppins" pitchFamily="2" charset="77"/>
                          <a:cs typeface="Poppins" pitchFamily="2" charset="77"/>
                        </a:rPr>
                      </a:br>
                      <a:r>
                        <a:rPr lang="en-US" sz="1300" b="1" dirty="0">
                          <a:solidFill>
                            <a:schemeClr val="bg1"/>
                          </a:solidFill>
                          <a:latin typeface="Poppins" pitchFamily="2" charset="77"/>
                          <a:cs typeface="Poppins" pitchFamily="2" charset="77"/>
                        </a:rPr>
                        <a:t>(N = 668)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300" b="1" dirty="0">
                          <a:solidFill>
                            <a:schemeClr val="bg1"/>
                          </a:solidFill>
                          <a:latin typeface="Poppins" pitchFamily="2" charset="77"/>
                          <a:cs typeface="Poppins" pitchFamily="2" charset="77"/>
                        </a:rPr>
                        <a:t>MONALEESA-3</a:t>
                      </a:r>
                      <a:r>
                        <a:rPr lang="en-US" sz="1300" b="1" baseline="30000" dirty="0">
                          <a:solidFill>
                            <a:schemeClr val="bg1"/>
                          </a:solidFill>
                          <a:latin typeface="Poppins" pitchFamily="2" charset="77"/>
                          <a:cs typeface="Poppins" pitchFamily="2" charset="77"/>
                        </a:rPr>
                        <a:t>7-9</a:t>
                      </a:r>
                    </a:p>
                    <a:p>
                      <a:pPr algn="ctr"/>
                      <a:r>
                        <a:rPr lang="en-US" sz="1300" b="1" dirty="0">
                          <a:solidFill>
                            <a:schemeClr val="bg1"/>
                          </a:solidFill>
                          <a:latin typeface="Poppins" pitchFamily="2" charset="77"/>
                          <a:cs typeface="Poppins" pitchFamily="2" charset="77"/>
                        </a:rPr>
                        <a:t>(N = 726)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300" b="1" dirty="0">
                          <a:solidFill>
                            <a:schemeClr val="bg1"/>
                          </a:solidFill>
                          <a:latin typeface="Poppins" pitchFamily="2" charset="77"/>
                          <a:cs typeface="Poppins" pitchFamily="2" charset="77"/>
                        </a:rPr>
                        <a:t>MONALEESA-7</a:t>
                      </a:r>
                      <a:r>
                        <a:rPr lang="en-US" sz="1300" b="1" baseline="30000" dirty="0">
                          <a:solidFill>
                            <a:schemeClr val="bg1"/>
                          </a:solidFill>
                          <a:latin typeface="Poppins" pitchFamily="2" charset="77"/>
                          <a:cs typeface="Poppins" pitchFamily="2" charset="77"/>
                        </a:rPr>
                        <a:t>10-12</a:t>
                      </a:r>
                      <a:br>
                        <a:rPr lang="en-US" sz="1300" b="1" dirty="0">
                          <a:solidFill>
                            <a:schemeClr val="bg1"/>
                          </a:solidFill>
                          <a:latin typeface="Poppins" pitchFamily="2" charset="77"/>
                          <a:cs typeface="Poppins" pitchFamily="2" charset="77"/>
                        </a:rPr>
                      </a:br>
                      <a:r>
                        <a:rPr lang="en-US" sz="1300" b="1" dirty="0">
                          <a:solidFill>
                            <a:schemeClr val="bg1"/>
                          </a:solidFill>
                          <a:latin typeface="Poppins" pitchFamily="2" charset="77"/>
                          <a:cs typeface="Poppins" pitchFamily="2" charset="77"/>
                        </a:rPr>
                        <a:t>(N = 672)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300" b="1" dirty="0">
                          <a:solidFill>
                            <a:schemeClr val="bg1"/>
                          </a:solidFill>
                          <a:latin typeface="Poppins" pitchFamily="2" charset="77"/>
                          <a:cs typeface="Poppins" pitchFamily="2" charset="77"/>
                        </a:rPr>
                        <a:t>MONARCH 3</a:t>
                      </a:r>
                      <a:r>
                        <a:rPr lang="en-US" sz="1300" b="1" baseline="30000" dirty="0">
                          <a:solidFill>
                            <a:schemeClr val="bg1"/>
                          </a:solidFill>
                          <a:latin typeface="Poppins" pitchFamily="2" charset="77"/>
                          <a:cs typeface="Poppins" pitchFamily="2" charset="77"/>
                        </a:rPr>
                        <a:t>13-15</a:t>
                      </a:r>
                      <a:br>
                        <a:rPr lang="en-US" sz="1300" b="1" dirty="0">
                          <a:solidFill>
                            <a:schemeClr val="bg1"/>
                          </a:solidFill>
                          <a:latin typeface="Poppins" pitchFamily="2" charset="77"/>
                          <a:cs typeface="Poppins" pitchFamily="2" charset="77"/>
                        </a:rPr>
                      </a:br>
                      <a:r>
                        <a:rPr lang="en-US" sz="1300" b="1" dirty="0">
                          <a:solidFill>
                            <a:schemeClr val="bg1"/>
                          </a:solidFill>
                          <a:latin typeface="Poppins" pitchFamily="2" charset="77"/>
                          <a:cs typeface="Poppins" pitchFamily="2" charset="77"/>
                        </a:rPr>
                        <a:t>(N = 493)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724473">
                <a:tc>
                  <a:txBody>
                    <a:bodyPr/>
                    <a:lstStyle/>
                    <a:p>
                      <a:r>
                        <a:rPr lang="en-US" sz="1300" b="0" i="0" dirty="0">
                          <a:solidFill>
                            <a:schemeClr val="tx1"/>
                          </a:solidFill>
                          <a:latin typeface="Poppins" pitchFamily="2" charset="77"/>
                          <a:cs typeface="Poppins" pitchFamily="2" charset="77"/>
                        </a:rPr>
                        <a:t>Treatment arms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Letrozole ± </a:t>
                      </a:r>
                      <a:r>
                        <a:rPr kumimoji="0" lang="en-US" sz="1300" b="1" i="0" u="none" strike="noStrike" cap="none" normalizeH="0" baseline="0" dirty="0">
                          <a:ln>
                            <a:noFill/>
                          </a:ln>
                          <a:solidFill>
                            <a:schemeClr val="tx1"/>
                          </a:solidFill>
                          <a:effectLst/>
                          <a:latin typeface="Poppins" pitchFamily="2" charset="77"/>
                          <a:cs typeface="Poppins" pitchFamily="2" charset="77"/>
                        </a:rPr>
                        <a:t>palbociclib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Letrozole ± </a:t>
                      </a:r>
                      <a:r>
                        <a:rPr kumimoji="0" lang="en-US" sz="1300" b="1" i="0" u="none" strike="noStrike" cap="none" normalizeH="0" baseline="0" dirty="0" err="1">
                          <a:ln>
                            <a:noFill/>
                          </a:ln>
                          <a:solidFill>
                            <a:schemeClr val="tx1"/>
                          </a:solidFill>
                          <a:effectLst/>
                          <a:latin typeface="Poppins" pitchFamily="2" charset="77"/>
                          <a:cs typeface="Poppins" pitchFamily="2" charset="77"/>
                        </a:rPr>
                        <a:t>ribociclib</a:t>
                      </a:r>
                      <a:endParaRPr kumimoji="0" lang="en-US" sz="1300" b="1" i="0"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Fulvestrant ± </a:t>
                      </a:r>
                      <a:r>
                        <a:rPr kumimoji="0" lang="en-US" sz="1300" b="1" i="0" u="none" strike="noStrike" cap="none" normalizeH="0" baseline="0" dirty="0">
                          <a:ln>
                            <a:noFill/>
                          </a:ln>
                          <a:solidFill>
                            <a:schemeClr val="tx1"/>
                          </a:solidFill>
                          <a:effectLst/>
                          <a:latin typeface="Poppins" pitchFamily="2" charset="77"/>
                          <a:cs typeface="Poppins" pitchFamily="2" charset="77"/>
                        </a:rPr>
                        <a:t>ribociclib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rtl="0" eaLnBrk="1" fontAlgn="base" latinLnBrk="0" hangingPunct="1">
                        <a:lnSpc>
                          <a:spcPct val="100000"/>
                        </a:lnSpc>
                        <a:spcBef>
                          <a:spcPct val="0"/>
                        </a:spcBef>
                        <a:spcAft>
                          <a:spcPct val="0"/>
                        </a:spcAft>
                        <a:buClr>
                          <a:schemeClr val="accent2"/>
                        </a:buClr>
                        <a:buSzTx/>
                        <a:buFont typeface="Wingdings" pitchFamily="2" charset="2"/>
                        <a:buNone/>
                      </a:pPr>
                      <a:r>
                        <a:rPr kumimoji="0" lang="en-US" sz="1300" b="0" i="0" u="none" strike="noStrike" cap="none" normalizeH="0" baseline="0">
                          <a:ln>
                            <a:noFill/>
                          </a:ln>
                          <a:solidFill>
                            <a:schemeClr val="tx1"/>
                          </a:solidFill>
                          <a:effectLst/>
                          <a:latin typeface="Poppins" pitchFamily="2" charset="77"/>
                          <a:cs typeface="Poppins" pitchFamily="2" charset="77"/>
                        </a:rPr>
                        <a:t>Tamoxifen, anastrozole, or letrozole </a:t>
                      </a:r>
                      <a:r>
                        <a:rPr lang="en-US" sz="1300" b="0" i="0" u="none" strike="noStrike" cap="none" normalizeH="0" baseline="0">
                          <a:ln>
                            <a:noFill/>
                          </a:ln>
                          <a:solidFill>
                            <a:schemeClr val="tx1"/>
                          </a:solidFill>
                          <a:effectLst/>
                          <a:latin typeface="Poppins" pitchFamily="2" charset="77"/>
                          <a:cs typeface="Poppins" pitchFamily="2" charset="77"/>
                        </a:rPr>
                        <a:t>+ goserelin </a:t>
                      </a:r>
                      <a:r>
                        <a:rPr lang="en-US" sz="1300" b="0" i="0" u="none" strike="noStrike" cap="none" normalizeH="0" baseline="0" noProof="0">
                          <a:ln>
                            <a:noFill/>
                          </a:ln>
                          <a:solidFill>
                            <a:schemeClr val="tx1"/>
                          </a:solidFill>
                          <a:effectLst/>
                          <a:latin typeface="Poppins" pitchFamily="2" charset="77"/>
                          <a:cs typeface="Poppins" pitchFamily="2" charset="77"/>
                        </a:rPr>
                        <a:t>±</a:t>
                      </a:r>
                      <a:r>
                        <a:rPr lang="en-US" sz="1300" b="0" i="0" u="none" strike="noStrike" cap="none" normalizeH="0" baseline="0">
                          <a:ln>
                            <a:noFill/>
                          </a:ln>
                          <a:solidFill>
                            <a:schemeClr val="tx1"/>
                          </a:solidFill>
                          <a:effectLst/>
                          <a:latin typeface="Poppins" pitchFamily="2" charset="77"/>
                          <a:cs typeface="Poppins" pitchFamily="2" charset="77"/>
                        </a:rPr>
                        <a:t> </a:t>
                      </a:r>
                      <a:r>
                        <a:rPr kumimoji="0" lang="en-US" sz="1300" b="1" i="0" u="none" strike="noStrike" cap="none" normalizeH="0" baseline="0">
                          <a:ln>
                            <a:noFill/>
                          </a:ln>
                          <a:solidFill>
                            <a:schemeClr val="tx1"/>
                          </a:solidFill>
                          <a:effectLst/>
                          <a:latin typeface="Poppins" pitchFamily="2" charset="77"/>
                          <a:cs typeface="Poppins" pitchFamily="2" charset="77"/>
                        </a:rPr>
                        <a:t>ribociclib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Anastrozole or letrozole ± </a:t>
                      </a:r>
                      <a:r>
                        <a:rPr kumimoji="0" lang="en-US" sz="1300" b="1" i="0" u="none" strike="noStrike" cap="none" normalizeH="0" baseline="0" dirty="0" err="1">
                          <a:ln>
                            <a:noFill/>
                          </a:ln>
                          <a:solidFill>
                            <a:schemeClr val="tx1"/>
                          </a:solidFill>
                          <a:effectLst/>
                          <a:latin typeface="Poppins" pitchFamily="2" charset="77"/>
                          <a:cs typeface="Poppins" pitchFamily="2" charset="77"/>
                        </a:rPr>
                        <a:t>abemaciclib</a:t>
                      </a:r>
                      <a:endParaRPr kumimoji="0" lang="en-US" sz="1300" b="1" i="0"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0537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Patient population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rtl="0" eaLnBrk="1" fontAlgn="base" latinLnBrk="0" hangingPunct="1">
                        <a:lnSpc>
                          <a:spcPct val="100000"/>
                        </a:lnSpc>
                        <a:spcBef>
                          <a:spcPct val="0"/>
                        </a:spcBef>
                        <a:spcAft>
                          <a:spcPct val="0"/>
                        </a:spcAft>
                        <a:buClr>
                          <a:schemeClr val="accent2"/>
                        </a:buClr>
                        <a:buSzTx/>
                        <a:buFont typeface="Wingdings" pitchFamily="2" charset="2"/>
                        <a:buNone/>
                      </a:pPr>
                      <a:r>
                        <a:rPr lang="en-US" sz="1300" b="0" dirty="0">
                          <a:solidFill>
                            <a:schemeClr val="tx1"/>
                          </a:solidFill>
                          <a:latin typeface="Poppins" pitchFamily="2" charset="77"/>
                          <a:cs typeface="Poppins" pitchFamily="2" charset="77"/>
                        </a:rPr>
                        <a:t>Postmenopausal; </a:t>
                      </a:r>
                      <a:br>
                        <a:rPr lang="en-US" sz="1300" b="0" dirty="0">
                          <a:solidFill>
                            <a:schemeClr val="tx1"/>
                          </a:solidFill>
                          <a:latin typeface="Poppins" pitchFamily="2" charset="77"/>
                          <a:cs typeface="Poppins" pitchFamily="2" charset="77"/>
                        </a:rPr>
                      </a:br>
                      <a:r>
                        <a:rPr lang="en-US" sz="1300" b="0" dirty="0">
                          <a:solidFill>
                            <a:schemeClr val="tx1"/>
                          </a:solidFill>
                          <a:latin typeface="Poppins" pitchFamily="2" charset="77"/>
                          <a:cs typeface="Poppins" pitchFamily="2" charset="77"/>
                        </a:rPr>
                        <a:t>adv BC (</a:t>
                      </a:r>
                      <a:r>
                        <a:rPr lang="en-US" sz="1300" b="0" i="0" u="none" strike="noStrike" noProof="0" dirty="0">
                          <a:solidFill>
                            <a:schemeClr val="tx1"/>
                          </a:solidFill>
                          <a:latin typeface="Poppins" pitchFamily="2" charset="77"/>
                          <a:cs typeface="Poppins" pitchFamily="2" charset="77"/>
                        </a:rPr>
                        <a:t>recurrent </a:t>
                      </a:r>
                      <a:br>
                        <a:rPr lang="en-US" sz="1300" b="0" i="0" u="none" strike="noStrike" noProof="0" dirty="0">
                          <a:solidFill>
                            <a:schemeClr val="tx1"/>
                          </a:solidFill>
                          <a:latin typeface="Poppins" pitchFamily="2" charset="77"/>
                          <a:cs typeface="Poppins" pitchFamily="2" charset="77"/>
                        </a:rPr>
                      </a:br>
                      <a:r>
                        <a:rPr lang="en-US" sz="1300" b="0" i="0" u="none" strike="noStrike" noProof="0" dirty="0">
                          <a:solidFill>
                            <a:schemeClr val="tx1"/>
                          </a:solidFill>
                          <a:latin typeface="Poppins" pitchFamily="2" charset="77"/>
                          <a:cs typeface="Poppins" pitchFamily="2" charset="77"/>
                        </a:rPr>
                        <a:t>or MBC)</a:t>
                      </a:r>
                      <a:r>
                        <a:rPr lang="en-US" sz="1300" b="0" dirty="0">
                          <a:solidFill>
                            <a:schemeClr val="tx1"/>
                          </a:solidFill>
                          <a:latin typeface="Poppins" pitchFamily="2" charset="77"/>
                          <a:cs typeface="Poppins" pitchFamily="2" charset="77"/>
                        </a:rPr>
                        <a:t>; </a:t>
                      </a:r>
                      <a:br>
                        <a:rPr lang="en-US" sz="1300" b="0" dirty="0">
                          <a:solidFill>
                            <a:schemeClr val="tx1"/>
                          </a:solidFill>
                          <a:latin typeface="Poppins" pitchFamily="2" charset="77"/>
                          <a:cs typeface="Poppins" pitchFamily="2" charset="77"/>
                        </a:rPr>
                      </a:br>
                      <a:r>
                        <a:rPr lang="en-US" sz="1300" b="0" dirty="0">
                          <a:solidFill>
                            <a:schemeClr val="tx1"/>
                          </a:solidFill>
                          <a:latin typeface="Poppins" pitchFamily="2" charset="77"/>
                          <a:cs typeface="Poppins" pitchFamily="2" charset="77"/>
                        </a:rPr>
                        <a:t>no previous </a:t>
                      </a:r>
                      <a:br>
                        <a:rPr lang="en-US" sz="1300" b="0" dirty="0">
                          <a:solidFill>
                            <a:schemeClr val="tx1"/>
                          </a:solidFill>
                          <a:latin typeface="Poppins" pitchFamily="2" charset="77"/>
                          <a:cs typeface="Poppins" pitchFamily="2" charset="77"/>
                        </a:rPr>
                      </a:br>
                      <a:r>
                        <a:rPr lang="en-US" sz="1300" b="0" dirty="0">
                          <a:solidFill>
                            <a:schemeClr val="tx1"/>
                          </a:solidFill>
                          <a:latin typeface="Poppins" pitchFamily="2" charset="77"/>
                          <a:cs typeface="Poppins" pitchFamily="2" charset="77"/>
                        </a:rPr>
                        <a:t>systemic tx</a:t>
                      </a:r>
                      <a:endParaRPr lang="en-US" sz="1300" b="0" baseline="30000" dirty="0">
                        <a:solidFill>
                          <a:schemeClr val="tx1"/>
                        </a:solidFill>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rtl="0" eaLnBrk="1" fontAlgn="base" latinLnBrk="0" hangingPunct="1">
                        <a:lnSpc>
                          <a:spcPct val="100000"/>
                        </a:lnSpc>
                        <a:spcBef>
                          <a:spcPct val="0"/>
                        </a:spcBef>
                        <a:spcAft>
                          <a:spcPct val="0"/>
                        </a:spcAft>
                        <a:buClr>
                          <a:schemeClr val="accent2"/>
                        </a:buClr>
                        <a:buSzTx/>
                        <a:buFont typeface="Wingdings" pitchFamily="2" charset="2"/>
                        <a:buNone/>
                      </a:pPr>
                      <a:r>
                        <a:rPr kumimoji="0" lang="en-US" sz="1300" b="0" i="0" u="none" strike="noStrike" cap="none" normalizeH="0" baseline="0" dirty="0">
                          <a:ln>
                            <a:noFill/>
                          </a:ln>
                          <a:solidFill>
                            <a:schemeClr val="tx1"/>
                          </a:solidFill>
                          <a:effectLst/>
                          <a:latin typeface="Poppins" pitchFamily="2" charset="77"/>
                          <a:cs typeface="Poppins" pitchFamily="2" charset="77"/>
                        </a:rPr>
                        <a:t>Postmenopausal</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adv BC </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recurrent or MBC</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no previous systemic </a:t>
                      </a:r>
                      <a:r>
                        <a:rPr kumimoji="0" lang="en-US" sz="1300" b="0" i="0" u="none" strike="noStrike" cap="none" normalizeH="0" baseline="0" dirty="0" err="1">
                          <a:ln>
                            <a:noFill/>
                          </a:ln>
                          <a:solidFill>
                            <a:schemeClr val="tx1"/>
                          </a:solidFill>
                          <a:effectLst/>
                          <a:latin typeface="Poppins" pitchFamily="2" charset="77"/>
                          <a:cs typeface="Poppins" pitchFamily="2" charset="77"/>
                        </a:rPr>
                        <a:t>tx</a:t>
                      </a: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rtl="0" eaLnBrk="1" fontAlgn="base" latinLnBrk="0" hangingPunct="1">
                        <a:lnSpc>
                          <a:spcPct val="100000"/>
                        </a:lnSpc>
                        <a:spcBef>
                          <a:spcPct val="0"/>
                        </a:spcBef>
                        <a:spcAft>
                          <a:spcPct val="0"/>
                        </a:spcAft>
                        <a:buClr>
                          <a:schemeClr val="accent2"/>
                        </a:buClr>
                        <a:buSzTx/>
                        <a:buFont typeface="Wingdings" pitchFamily="2" charset="2"/>
                        <a:buNone/>
                      </a:pPr>
                      <a:r>
                        <a:rPr kumimoji="0" lang="en-US" sz="1300" b="0" i="0" u="none" strike="noStrike" cap="none" normalizeH="0" baseline="0" dirty="0">
                          <a:ln>
                            <a:noFill/>
                          </a:ln>
                          <a:solidFill>
                            <a:schemeClr val="tx1"/>
                          </a:solidFill>
                          <a:effectLst/>
                          <a:latin typeface="Poppins" pitchFamily="2" charset="77"/>
                          <a:cs typeface="Poppins" pitchFamily="2" charset="77"/>
                        </a:rPr>
                        <a:t>Postmenopausal</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adv </a:t>
                      </a:r>
                      <a:r>
                        <a:rPr lang="en-US" sz="1300" b="0" i="0" u="none" strike="noStrike" cap="none" normalizeH="0" baseline="0" dirty="0">
                          <a:ln>
                            <a:noFill/>
                          </a:ln>
                          <a:solidFill>
                            <a:schemeClr val="tx1"/>
                          </a:solidFill>
                          <a:effectLst/>
                          <a:latin typeface="Poppins" pitchFamily="2" charset="77"/>
                          <a:cs typeface="Poppins" pitchFamily="2" charset="77"/>
                        </a:rPr>
                        <a:t>BC</a:t>
                      </a:r>
                      <a:r>
                        <a:rPr lang="en-US" sz="1300" b="0" i="0" u="none" strike="noStrike" cap="none" normalizeH="0" baseline="0" noProof="0" dirty="0">
                          <a:ln>
                            <a:noFill/>
                          </a:ln>
                          <a:solidFill>
                            <a:schemeClr val="tx1"/>
                          </a:solidFill>
                          <a:effectLst/>
                          <a:latin typeface="Poppins" pitchFamily="2" charset="77"/>
                          <a:cs typeface="Poppins" pitchFamily="2" charset="77"/>
                        </a:rPr>
                        <a:t> (recurrent or MBC)</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≤1 prior ET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for adv BC;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no previous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systemic </a:t>
                      </a:r>
                      <a:r>
                        <a:rPr kumimoji="0" lang="en-US" sz="1300" b="0" i="0" u="none" strike="noStrike" cap="none" normalizeH="0" baseline="0" dirty="0" err="1">
                          <a:ln>
                            <a:noFill/>
                          </a:ln>
                          <a:solidFill>
                            <a:schemeClr val="tx1"/>
                          </a:solidFill>
                          <a:effectLst/>
                          <a:latin typeface="Poppins" pitchFamily="2" charset="77"/>
                          <a:cs typeface="Poppins" pitchFamily="2" charset="77"/>
                        </a:rPr>
                        <a:t>tx</a:t>
                      </a: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rtl="0" eaLnBrk="1" fontAlgn="base" latinLnBrk="0" hangingPunct="1">
                        <a:lnSpc>
                          <a:spcPct val="100000"/>
                        </a:lnSpc>
                        <a:spcBef>
                          <a:spcPct val="0"/>
                        </a:spcBef>
                        <a:spcAft>
                          <a:spcPct val="0"/>
                        </a:spcAft>
                        <a:buClr>
                          <a:schemeClr val="accent2"/>
                        </a:buClr>
                        <a:buSzTx/>
                        <a:buFont typeface="Wingdings" pitchFamily="2" charset="2"/>
                        <a:buNone/>
                      </a:pPr>
                      <a:r>
                        <a:rPr kumimoji="0" lang="en-US" sz="1300" b="0" i="0" u="none" strike="noStrike" cap="none" normalizeH="0" baseline="0" dirty="0">
                          <a:ln>
                            <a:noFill/>
                          </a:ln>
                          <a:solidFill>
                            <a:schemeClr val="tx1"/>
                          </a:solidFill>
                          <a:effectLst/>
                          <a:latin typeface="Poppins" pitchFamily="2" charset="77"/>
                          <a:cs typeface="Poppins" pitchFamily="2" charset="77"/>
                        </a:rPr>
                        <a:t>Premenopausal/</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perimenopausal</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adv BC</a:t>
                      </a:r>
                      <a:r>
                        <a:rPr lang="en-US" sz="1300" b="0" i="0" u="none" strike="noStrike" cap="none" normalizeH="0" baseline="0" dirty="0">
                          <a:ln>
                            <a:noFill/>
                          </a:ln>
                          <a:solidFill>
                            <a:schemeClr val="tx1"/>
                          </a:solidFill>
                          <a:effectLst/>
                          <a:latin typeface="Poppins" pitchFamily="2" charset="77"/>
                          <a:cs typeface="Poppins" pitchFamily="2" charset="77"/>
                        </a:rPr>
                        <a:t> </a:t>
                      </a:r>
                      <a:r>
                        <a:rPr lang="en-US" sz="1300" b="0" i="0" u="none" strike="noStrike" cap="none" normalizeH="0" baseline="0" noProof="0" dirty="0">
                          <a:ln>
                            <a:noFill/>
                          </a:ln>
                          <a:solidFill>
                            <a:schemeClr val="tx1"/>
                          </a:solidFill>
                          <a:effectLst/>
                          <a:latin typeface="Poppins" pitchFamily="2" charset="77"/>
                          <a:cs typeface="Poppins" pitchFamily="2" charset="77"/>
                        </a:rPr>
                        <a:t>(recurrent or MBC)</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a:t>
                      </a:r>
                      <a:r>
                        <a:rPr lang="en-US" sz="1300" b="0" i="0" u="none" strike="noStrike" cap="none" normalizeH="0" baseline="0" dirty="0">
                          <a:ln>
                            <a:noFill/>
                          </a:ln>
                          <a:solidFill>
                            <a:schemeClr val="tx1"/>
                          </a:solidFill>
                          <a:effectLst/>
                          <a:latin typeface="Poppins" pitchFamily="2" charset="77"/>
                          <a:cs typeface="Poppins" pitchFamily="2" charset="77"/>
                        </a:rPr>
                        <a:t>≤1 line chemo </a:t>
                      </a:r>
                      <a:r>
                        <a:rPr kumimoji="0" lang="en-US" sz="1300" b="0" i="0" u="none" strike="noStrike" cap="none" normalizeH="0" baseline="0" dirty="0">
                          <a:ln>
                            <a:noFill/>
                          </a:ln>
                          <a:solidFill>
                            <a:schemeClr val="tx1"/>
                          </a:solidFill>
                          <a:effectLst/>
                          <a:latin typeface="Poppins" pitchFamily="2" charset="77"/>
                          <a:cs typeface="Poppins" pitchFamily="2" charset="77"/>
                        </a:rPr>
                        <a:t>for adv BC</a:t>
                      </a:r>
                      <a:r>
                        <a:rPr lang="en-US" sz="1300" b="0" i="0" u="none" strike="noStrike" cap="none" normalizeH="0" baseline="0" dirty="0">
                          <a:ln>
                            <a:noFill/>
                          </a:ln>
                          <a:solidFill>
                            <a:schemeClr val="tx1"/>
                          </a:solidFill>
                          <a:effectLst/>
                          <a:latin typeface="Poppins" pitchFamily="2" charset="77"/>
                          <a:cs typeface="Poppins" pitchFamily="2" charset="77"/>
                        </a:rPr>
                        <a:t> permitted</a:t>
                      </a: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a:lnSpc>
                          <a:spcPct val="100000"/>
                        </a:lnSpc>
                        <a:spcBef>
                          <a:spcPct val="0"/>
                        </a:spcBef>
                        <a:spcAft>
                          <a:spcPct val="0"/>
                        </a:spcAft>
                        <a:buNone/>
                      </a:pPr>
                      <a:r>
                        <a:rPr lang="en-US" sz="1300" b="0" i="0" u="none" strike="noStrike" cap="none" normalizeH="0" baseline="0" noProof="0" dirty="0">
                          <a:ln>
                            <a:noFill/>
                          </a:ln>
                          <a:solidFill>
                            <a:schemeClr val="tx1"/>
                          </a:solidFill>
                          <a:effectLst/>
                          <a:latin typeface="Poppins" pitchFamily="2" charset="77"/>
                          <a:cs typeface="Poppins" pitchFamily="2" charset="77"/>
                        </a:rPr>
                        <a:t>Postmenopausal; adv BC (recurrent </a:t>
                      </a:r>
                      <a:r>
                        <a:rPr kumimoji="0" lang="en-US" sz="1300" b="0" i="0" u="none" strike="noStrike" cap="none" normalizeH="0" baseline="0" noProof="0" dirty="0">
                          <a:ln>
                            <a:noFill/>
                          </a:ln>
                          <a:solidFill>
                            <a:schemeClr val="tx1"/>
                          </a:solidFill>
                          <a:effectLst/>
                          <a:latin typeface="Poppins" pitchFamily="2" charset="77"/>
                          <a:cs typeface="Poppins" pitchFamily="2" charset="77"/>
                        </a:rPr>
                        <a:t>or </a:t>
                      </a:r>
                      <a:r>
                        <a:rPr lang="en-US" sz="1300" b="0" i="0" u="none" strike="noStrike" cap="none" normalizeH="0" baseline="0" noProof="0" dirty="0">
                          <a:ln>
                            <a:noFill/>
                          </a:ln>
                          <a:solidFill>
                            <a:schemeClr val="tx1"/>
                          </a:solidFill>
                          <a:effectLst/>
                          <a:latin typeface="Poppins" pitchFamily="2" charset="77"/>
                          <a:cs typeface="Poppins" pitchFamily="2" charset="77"/>
                        </a:rPr>
                        <a:t>MBC)</a:t>
                      </a:r>
                      <a:r>
                        <a:rPr lang="en-US" sz="1300" b="0" i="0" u="none" strike="noStrike" cap="none" normalizeH="0" baseline="0" dirty="0">
                          <a:ln>
                            <a:noFill/>
                          </a:ln>
                          <a:solidFill>
                            <a:schemeClr val="tx1"/>
                          </a:solidFill>
                          <a:effectLst/>
                          <a:latin typeface="Poppins" pitchFamily="2" charset="77"/>
                          <a:cs typeface="Poppins" pitchFamily="2" charset="77"/>
                        </a:rPr>
                        <a:t>;</a:t>
                      </a:r>
                      <a:r>
                        <a:rPr kumimoji="0" lang="en-US" sz="1300" b="0" i="0" u="none" strike="noStrike" cap="none" normalizeH="0" baseline="0" dirty="0">
                          <a:ln>
                            <a:noFill/>
                          </a:ln>
                          <a:solidFill>
                            <a:schemeClr val="tx1"/>
                          </a:solidFill>
                          <a:effectLst/>
                          <a:latin typeface="Poppins" pitchFamily="2" charset="77"/>
                          <a:cs typeface="Poppins" pitchFamily="2" charset="77"/>
                        </a:rPr>
                        <a:t> </a:t>
                      </a:r>
                      <a:br>
                        <a:rPr kumimoji="0" lang="en-US" sz="1300" b="0" i="0" u="none" strike="noStrike" cap="none" normalizeH="0" baseline="0" dirty="0">
                          <a:ln>
                            <a:noFill/>
                          </a:ln>
                          <a:solidFill>
                            <a:schemeClr val="tx1"/>
                          </a:solidFill>
                          <a:effectLst/>
                          <a:latin typeface="Poppins" pitchFamily="2" charset="77"/>
                          <a:cs typeface="Poppins" pitchFamily="2" charset="77"/>
                        </a:rPr>
                      </a:br>
                      <a:r>
                        <a:rPr kumimoji="0" lang="en-US" sz="1300" b="0" i="0" u="none" strike="noStrike" cap="none" normalizeH="0" baseline="0" dirty="0">
                          <a:ln>
                            <a:noFill/>
                          </a:ln>
                          <a:solidFill>
                            <a:schemeClr val="tx1"/>
                          </a:solidFill>
                          <a:effectLst/>
                          <a:latin typeface="Poppins" pitchFamily="2" charset="77"/>
                          <a:cs typeface="Poppins" pitchFamily="2" charset="77"/>
                        </a:rPr>
                        <a:t>no previous systemic </a:t>
                      </a:r>
                      <a:r>
                        <a:rPr kumimoji="0" lang="en-US" sz="1300" b="0" i="0" u="none" strike="noStrike" cap="none" normalizeH="0" baseline="0" dirty="0" err="1">
                          <a:ln>
                            <a:noFill/>
                          </a:ln>
                          <a:solidFill>
                            <a:schemeClr val="tx1"/>
                          </a:solidFill>
                          <a:effectLst/>
                          <a:latin typeface="Poppins" pitchFamily="2" charset="77"/>
                          <a:cs typeface="Poppins" pitchFamily="2" charset="77"/>
                        </a:rPr>
                        <a:t>tx</a:t>
                      </a: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941717311"/>
                  </a:ext>
                </a:extLst>
              </a:tr>
              <a:tr h="537858">
                <a:tc>
                  <a:txBody>
                    <a:bodyPr/>
                    <a:lstStyle/>
                    <a:p>
                      <a:pPr>
                        <a:spcAft>
                          <a:spcPts val="300"/>
                        </a:spcAft>
                      </a:pPr>
                      <a:r>
                        <a:rPr lang="en-US" sz="1300" b="1" i="0" dirty="0">
                          <a:solidFill>
                            <a:schemeClr val="tx1"/>
                          </a:solidFill>
                          <a:latin typeface="Poppins" pitchFamily="2" charset="77"/>
                          <a:cs typeface="Poppins" pitchFamily="2" charset="77"/>
                        </a:rPr>
                        <a:t>Median PFS</a:t>
                      </a:r>
                      <a:r>
                        <a:rPr lang="en-US" sz="1300" b="0" i="0" dirty="0">
                          <a:solidFill>
                            <a:schemeClr val="tx1"/>
                          </a:solidFill>
                          <a:latin typeface="Poppins" pitchFamily="2" charset="77"/>
                          <a:cs typeface="Poppins" pitchFamily="2" charset="77"/>
                        </a:rPr>
                        <a:t>, CDK4/6i + ET vs ET, </a:t>
                      </a:r>
                      <a:r>
                        <a:rPr lang="en-US" sz="1300" b="0" i="0" dirty="0" err="1">
                          <a:solidFill>
                            <a:schemeClr val="tx1"/>
                          </a:solidFill>
                          <a:latin typeface="Poppins" pitchFamily="2" charset="77"/>
                          <a:cs typeface="Poppins" pitchFamily="2" charset="77"/>
                        </a:rPr>
                        <a:t>mo</a:t>
                      </a:r>
                      <a:endParaRPr lang="en-US" sz="1300" b="0" i="0" dirty="0">
                        <a:solidFill>
                          <a:schemeClr val="tx1"/>
                        </a:solidFill>
                        <a:latin typeface="Poppins" pitchFamily="2" charset="77"/>
                        <a:cs typeface="Poppins" pitchFamily="2" charset="77"/>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spcAft>
                          <a:spcPts val="300"/>
                        </a:spcAft>
                      </a:pPr>
                      <a:r>
                        <a:rPr lang="en-US" sz="1300" dirty="0">
                          <a:solidFill>
                            <a:schemeClr val="tx1"/>
                          </a:solidFill>
                          <a:latin typeface="Poppins" pitchFamily="2" charset="77"/>
                          <a:cs typeface="Poppins" pitchFamily="2" charset="77"/>
                        </a:rPr>
                        <a:t>24.8 vs 14.5 </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0.58)</a:t>
                      </a:r>
                      <a:r>
                        <a:rPr lang="en-US" sz="1300" baseline="30000" dirty="0">
                          <a:solidFill>
                            <a:schemeClr val="tx1"/>
                          </a:solidFill>
                          <a:latin typeface="Poppins" pitchFamily="2" charset="77"/>
                          <a:cs typeface="Poppins" pitchFamily="2" charset="77"/>
                        </a:rPr>
                        <a:t>2</a:t>
                      </a:r>
                      <a:endParaRPr lang="en-US" sz="1300" dirty="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spcAft>
                          <a:spcPts val="300"/>
                        </a:spcAft>
                      </a:pPr>
                      <a:r>
                        <a:rPr lang="en-US" sz="1300" dirty="0">
                          <a:solidFill>
                            <a:schemeClr val="tx1"/>
                          </a:solidFill>
                          <a:latin typeface="Poppins" pitchFamily="2" charset="77"/>
                          <a:cs typeface="Poppins" pitchFamily="2" charset="77"/>
                        </a:rPr>
                        <a:t>25.3 vs 16.0 </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0.57)</a:t>
                      </a:r>
                      <a:r>
                        <a:rPr lang="en-US" sz="1300" baseline="30000" dirty="0">
                          <a:solidFill>
                            <a:schemeClr val="tx1"/>
                          </a:solidFill>
                          <a:latin typeface="Poppins" pitchFamily="2" charset="77"/>
                          <a:cs typeface="Poppins" pitchFamily="2" charset="77"/>
                        </a:rPr>
                        <a:t>5</a:t>
                      </a:r>
                      <a:endParaRPr lang="en-US" sz="1300" dirty="0">
                        <a:solidFill>
                          <a:schemeClr val="tx1"/>
                        </a:solidFill>
                        <a:latin typeface="Poppins" pitchFamily="2" charset="77"/>
                        <a:cs typeface="Poppins" pitchFamily="2" charset="77"/>
                      </a:endParaRPr>
                    </a:p>
                  </a:txBody>
                  <a:tcPr>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algn="ctr">
                        <a:spcAft>
                          <a:spcPts val="300"/>
                        </a:spcAft>
                      </a:pPr>
                      <a:r>
                        <a:rPr lang="en-US" sz="1300" dirty="0">
                          <a:solidFill>
                            <a:schemeClr val="tx1"/>
                          </a:solidFill>
                          <a:latin typeface="Poppins" pitchFamily="2" charset="77"/>
                          <a:cs typeface="Poppins" pitchFamily="2" charset="77"/>
                        </a:rPr>
                        <a:t>20.5 vs 12.8 </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0.59)</a:t>
                      </a:r>
                      <a:r>
                        <a:rPr lang="en-US" sz="1300" baseline="30000" dirty="0">
                          <a:solidFill>
                            <a:schemeClr val="tx1"/>
                          </a:solidFill>
                          <a:latin typeface="Poppins" pitchFamily="2" charset="77"/>
                          <a:cs typeface="Poppins" pitchFamily="2" charset="77"/>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algn="ctr">
                        <a:spcAft>
                          <a:spcPts val="300"/>
                        </a:spcAft>
                      </a:pPr>
                      <a:r>
                        <a:rPr lang="en-US" sz="1300" dirty="0">
                          <a:solidFill>
                            <a:schemeClr val="tx1"/>
                          </a:solidFill>
                          <a:latin typeface="Poppins" pitchFamily="2" charset="77"/>
                          <a:cs typeface="Poppins" pitchFamily="2" charset="77"/>
                        </a:rPr>
                        <a:t>23.8 vs 13.0 </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0.55)</a:t>
                      </a:r>
                      <a:r>
                        <a:rPr lang="en-US" sz="1300" baseline="30000" dirty="0">
                          <a:solidFill>
                            <a:schemeClr val="tx1"/>
                          </a:solidFill>
                          <a:latin typeface="Poppins" pitchFamily="2" charset="77"/>
                          <a:cs typeface="Poppins" pitchFamily="2" charset="77"/>
                        </a:rPr>
                        <a:t>11</a:t>
                      </a:r>
                      <a:endParaRPr lang="en-US" sz="1300" dirty="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algn="ctr">
                        <a:spcAft>
                          <a:spcPts val="300"/>
                        </a:spcAft>
                      </a:pPr>
                      <a:r>
                        <a:rPr lang="en-US" sz="1300" dirty="0">
                          <a:solidFill>
                            <a:schemeClr val="tx1"/>
                          </a:solidFill>
                          <a:latin typeface="Poppins" pitchFamily="2" charset="77"/>
                          <a:cs typeface="Poppins" pitchFamily="2" charset="77"/>
                        </a:rPr>
                        <a:t>28.2 vs 14.8 </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0.54)</a:t>
                      </a:r>
                      <a:r>
                        <a:rPr lang="en-US" sz="1300" baseline="30000" dirty="0">
                          <a:solidFill>
                            <a:schemeClr val="tx1"/>
                          </a:solidFill>
                          <a:latin typeface="Poppins" pitchFamily="2" charset="77"/>
                          <a:cs typeface="Poppins" pitchFamily="2" charset="77"/>
                        </a:rPr>
                        <a:t>14</a:t>
                      </a:r>
                      <a:endParaRPr lang="en-US" sz="1300" dirty="0">
                        <a:solidFill>
                          <a:schemeClr val="tx1"/>
                        </a:solidFill>
                        <a:latin typeface="Poppins" pitchFamily="2" charset="77"/>
                        <a:cs typeface="Poppins" pitchFamily="2" charset="77"/>
                      </a:endParaRPr>
                    </a:p>
                  </a:txBody>
                  <a:tcP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537858">
                <a:tc>
                  <a:txBody>
                    <a:bodyPr/>
                    <a:lstStyle/>
                    <a:p>
                      <a:pPr>
                        <a:spcAft>
                          <a:spcPts val="300"/>
                        </a:spcAft>
                      </a:pPr>
                      <a:r>
                        <a:rPr lang="en-US" sz="1300" b="1" i="0">
                          <a:solidFill>
                            <a:schemeClr val="tx1"/>
                          </a:solidFill>
                          <a:latin typeface="Poppins" pitchFamily="2" charset="77"/>
                          <a:cs typeface="Poppins" pitchFamily="2" charset="77"/>
                        </a:rPr>
                        <a:t>Median OS</a:t>
                      </a:r>
                      <a:r>
                        <a:rPr lang="en-US" sz="1300" b="0" i="0">
                          <a:solidFill>
                            <a:schemeClr val="tx1"/>
                          </a:solidFill>
                          <a:latin typeface="Poppins" pitchFamily="2" charset="77"/>
                          <a:cs typeface="Poppins" pitchFamily="2" charset="77"/>
                        </a:rPr>
                        <a:t>, CDK4/6i + ET </a:t>
                      </a:r>
                      <a:br>
                        <a:rPr lang="en-US" sz="1300" b="0" i="0">
                          <a:solidFill>
                            <a:schemeClr val="tx1"/>
                          </a:solidFill>
                          <a:latin typeface="Poppins" pitchFamily="2" charset="77"/>
                          <a:cs typeface="Poppins" pitchFamily="2" charset="77"/>
                        </a:rPr>
                      </a:br>
                      <a:r>
                        <a:rPr lang="en-US" sz="1300" b="0" i="0">
                          <a:solidFill>
                            <a:schemeClr val="tx1"/>
                          </a:solidFill>
                          <a:latin typeface="Poppins" pitchFamily="2" charset="77"/>
                          <a:cs typeface="Poppins" pitchFamily="2" charset="77"/>
                        </a:rPr>
                        <a:t>vs ET, mo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spcAft>
                          <a:spcPts val="300"/>
                        </a:spcAft>
                      </a:pPr>
                      <a:r>
                        <a:rPr lang="en-US" sz="1300" dirty="0">
                          <a:solidFill>
                            <a:schemeClr val="tx1"/>
                          </a:solidFill>
                          <a:latin typeface="Poppins" pitchFamily="2" charset="77"/>
                          <a:cs typeface="Poppins" pitchFamily="2" charset="77"/>
                        </a:rPr>
                        <a:t>53.9 vs 51.2</a:t>
                      </a:r>
                      <a:br>
                        <a:rPr lang="en-US" sz="1300" baseline="30000" dirty="0">
                          <a:solidFill>
                            <a:schemeClr val="tx1"/>
                          </a:solidFill>
                          <a:latin typeface="Poppins" pitchFamily="2" charset="77"/>
                          <a:cs typeface="Poppins" pitchFamily="2" charset="77"/>
                        </a:rPr>
                      </a:br>
                      <a:r>
                        <a:rPr lang="en-US" sz="1300" baseline="0" dirty="0">
                          <a:solidFill>
                            <a:schemeClr val="tx1"/>
                          </a:solidFill>
                          <a:latin typeface="Poppins" pitchFamily="2" charset="77"/>
                          <a:cs typeface="Poppins" pitchFamily="2" charset="77"/>
                        </a:rPr>
                        <a:t>(</a:t>
                      </a:r>
                      <a:r>
                        <a:rPr lang="en-US" sz="1300" dirty="0">
                          <a:solidFill>
                            <a:schemeClr val="tx1"/>
                          </a:solidFill>
                          <a:latin typeface="Poppins" pitchFamily="2" charset="77"/>
                          <a:cs typeface="Poppins" pitchFamily="2" charset="77"/>
                        </a:rPr>
                        <a:t>hazard ratio: </a:t>
                      </a:r>
                      <a:r>
                        <a:rPr lang="en-US" sz="1300" baseline="0" dirty="0">
                          <a:solidFill>
                            <a:schemeClr val="tx1"/>
                          </a:solidFill>
                          <a:latin typeface="Poppins" pitchFamily="2" charset="77"/>
                          <a:cs typeface="Poppins" pitchFamily="2" charset="77"/>
                        </a:rPr>
                        <a:t>0.96)</a:t>
                      </a:r>
                      <a:r>
                        <a:rPr lang="en-US" sz="1300" baseline="30000" dirty="0">
                          <a:solidFill>
                            <a:schemeClr val="tx1"/>
                          </a:solidFill>
                          <a:latin typeface="Poppins" pitchFamily="2" charset="77"/>
                          <a:cs typeface="Poppins" pitchFamily="2" charset="77"/>
                        </a:rPr>
                        <a:t>3</a:t>
                      </a:r>
                      <a:endParaRPr lang="en-US" sz="1300" baseline="0" dirty="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spcAft>
                          <a:spcPts val="300"/>
                        </a:spcAft>
                      </a:pPr>
                      <a:r>
                        <a:rPr lang="en-US" sz="1300">
                          <a:solidFill>
                            <a:schemeClr val="tx1"/>
                          </a:solidFill>
                          <a:latin typeface="Poppins" pitchFamily="2" charset="77"/>
                          <a:cs typeface="Poppins" pitchFamily="2" charset="77"/>
                        </a:rPr>
                        <a:t>63.9 vs 51.4 </a:t>
                      </a:r>
                      <a:br>
                        <a:rPr lang="en-US" sz="1300">
                          <a:solidFill>
                            <a:schemeClr val="tx1"/>
                          </a:solidFill>
                          <a:latin typeface="Poppins" pitchFamily="2" charset="77"/>
                          <a:cs typeface="Poppins" pitchFamily="2" charset="77"/>
                        </a:rPr>
                      </a:br>
                      <a:r>
                        <a:rPr lang="en-US" sz="1300">
                          <a:solidFill>
                            <a:schemeClr val="tx1"/>
                          </a:solidFill>
                          <a:latin typeface="Poppins" pitchFamily="2" charset="77"/>
                          <a:cs typeface="Poppins" pitchFamily="2" charset="77"/>
                        </a:rPr>
                        <a:t>(hazard ratio: 0.76)</a:t>
                      </a:r>
                      <a:r>
                        <a:rPr lang="en-US" sz="1300" baseline="30000">
                          <a:solidFill>
                            <a:schemeClr val="tx1"/>
                          </a:solidFill>
                          <a:latin typeface="Poppins" pitchFamily="2" charset="77"/>
                          <a:cs typeface="Poppins" pitchFamily="2" charset="77"/>
                        </a:rPr>
                        <a:t>6</a:t>
                      </a:r>
                      <a:r>
                        <a:rPr lang="en-US" sz="1300" baseline="0">
                          <a:solidFill>
                            <a:schemeClr val="tx1"/>
                          </a:solidFill>
                          <a:latin typeface="Poppins" pitchFamily="2" charset="77"/>
                          <a:cs typeface="Poppins" pitchFamily="2" charset="77"/>
                        </a:rPr>
                        <a:t>*</a:t>
                      </a:r>
                      <a:endParaRPr lang="en-US" sz="130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spcAft>
                          <a:spcPts val="300"/>
                        </a:spcAft>
                      </a:pPr>
                      <a:r>
                        <a:rPr lang="en-US" sz="1300" dirty="0">
                          <a:solidFill>
                            <a:schemeClr val="tx1"/>
                          </a:solidFill>
                          <a:latin typeface="Poppins" pitchFamily="2" charset="77"/>
                          <a:cs typeface="Poppins" pitchFamily="2" charset="77"/>
                        </a:rPr>
                        <a:t>67.6 vs 51.8</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0.67)</a:t>
                      </a:r>
                      <a:r>
                        <a:rPr lang="en-US" sz="1300" baseline="30000" dirty="0">
                          <a:solidFill>
                            <a:schemeClr val="tx1"/>
                          </a:solidFill>
                          <a:latin typeface="Poppins" pitchFamily="2" charset="77"/>
                          <a:cs typeface="Poppins" pitchFamily="2" charset="77"/>
                        </a:rPr>
                        <a:t>9</a:t>
                      </a:r>
                      <a:r>
                        <a:rPr lang="en-US" sz="1300" baseline="0" dirty="0">
                          <a:solidFill>
                            <a:schemeClr val="tx1"/>
                          </a:solidFill>
                          <a:latin typeface="Poppins" pitchFamily="2" charset="77"/>
                          <a:cs typeface="Poppins" pitchFamily="2" charset="77"/>
                        </a:rPr>
                        <a:t>*</a:t>
                      </a:r>
                      <a:endParaRPr lang="en-US" sz="1300" baseline="30000" dirty="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spcAft>
                          <a:spcPts val="300"/>
                        </a:spcAft>
                      </a:pPr>
                      <a:r>
                        <a:rPr lang="en-US" sz="1300" dirty="0">
                          <a:solidFill>
                            <a:schemeClr val="tx1"/>
                          </a:solidFill>
                          <a:latin typeface="Poppins" pitchFamily="2" charset="77"/>
                          <a:cs typeface="Poppins" pitchFamily="2" charset="77"/>
                        </a:rPr>
                        <a:t>58.7 vs 48.0</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0.76)</a:t>
                      </a:r>
                      <a:r>
                        <a:rPr lang="en-US" sz="1300" baseline="30000" dirty="0">
                          <a:solidFill>
                            <a:schemeClr val="tx1"/>
                          </a:solidFill>
                          <a:latin typeface="Poppins" pitchFamily="2" charset="77"/>
                          <a:cs typeface="Poppins" pitchFamily="2" charset="77"/>
                        </a:rPr>
                        <a:t>12</a:t>
                      </a:r>
                      <a:r>
                        <a:rPr lang="en-US" sz="1300" baseline="0" dirty="0">
                          <a:solidFill>
                            <a:schemeClr val="tx1"/>
                          </a:solidFill>
                          <a:latin typeface="Poppins" pitchFamily="2" charset="77"/>
                          <a:cs typeface="Poppins" pitchFamily="2" charset="77"/>
                        </a:rPr>
                        <a:t>*</a:t>
                      </a:r>
                      <a:endParaRPr lang="en-US" sz="1300" dirty="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spcAft>
                          <a:spcPts val="300"/>
                        </a:spcAft>
                      </a:pPr>
                      <a:r>
                        <a:rPr lang="en-US" sz="1300" dirty="0">
                          <a:solidFill>
                            <a:schemeClr val="tx1"/>
                          </a:solidFill>
                          <a:latin typeface="Poppins" pitchFamily="2" charset="77"/>
                          <a:cs typeface="Poppins" pitchFamily="2" charset="77"/>
                        </a:rPr>
                        <a:t>66.8 vs 53.7</a:t>
                      </a:r>
                      <a:br>
                        <a:rPr lang="en-US" sz="1300" dirty="0">
                          <a:solidFill>
                            <a:schemeClr val="tx1"/>
                          </a:solidFill>
                          <a:latin typeface="Poppins" pitchFamily="2" charset="77"/>
                          <a:cs typeface="Poppins" pitchFamily="2" charset="77"/>
                        </a:rPr>
                      </a:br>
                      <a:r>
                        <a:rPr lang="en-US" sz="1300" dirty="0">
                          <a:solidFill>
                            <a:schemeClr val="tx1"/>
                          </a:solidFill>
                          <a:latin typeface="Poppins" pitchFamily="2" charset="77"/>
                          <a:cs typeface="Poppins" pitchFamily="2" charset="77"/>
                        </a:rPr>
                        <a:t>(hazard ratio: 0.80)</a:t>
                      </a:r>
                      <a:r>
                        <a:rPr lang="en-US" sz="1300" baseline="30000" dirty="0">
                          <a:solidFill>
                            <a:schemeClr val="tx1"/>
                          </a:solidFill>
                          <a:latin typeface="Poppins" pitchFamily="2" charset="77"/>
                          <a:cs typeface="Poppins" pitchFamily="2" charset="77"/>
                        </a:rPr>
                        <a:t>15</a:t>
                      </a:r>
                      <a:endParaRPr lang="en-US" sz="1300" baseline="0" dirty="0">
                        <a:solidFill>
                          <a:schemeClr val="tx1"/>
                        </a:solidFill>
                        <a:latin typeface="Poppins" pitchFamily="2" charset="77"/>
                        <a:cs typeface="Poppins" pitchFamily="2" charset="77"/>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710686407"/>
                  </a:ext>
                </a:extLst>
              </a:tr>
            </a:tbl>
          </a:graphicData>
        </a:graphic>
      </p:graphicFrame>
      <p:sp>
        <p:nvSpPr>
          <p:cNvPr id="10" name="Title 9">
            <a:extLst>
              <a:ext uri="{FF2B5EF4-FFF2-40B4-BE49-F238E27FC236}">
                <a16:creationId xmlns:a16="http://schemas.microsoft.com/office/drawing/2014/main" id="{642191C9-8B9E-CDD0-6B11-E6515AEE8D7B}"/>
              </a:ext>
            </a:extLst>
          </p:cNvPr>
          <p:cNvSpPr>
            <a:spLocks noGrp="1"/>
          </p:cNvSpPr>
          <p:nvPr>
            <p:ph type="title"/>
          </p:nvPr>
        </p:nvSpPr>
        <p:spPr>
          <a:xfrm>
            <a:off x="231078" y="531006"/>
            <a:ext cx="11740260" cy="502445"/>
          </a:xfrm>
        </p:spPr>
        <p:txBody>
          <a:bodyPr/>
          <a:lstStyle/>
          <a:p>
            <a:r>
              <a:rPr lang="en-US" dirty="0"/>
              <a:t>Summary Data for First-line Combinations of CDK4/6 Inhibitors and ET in HR+/HER2-Breast Cancer: PFS and OS</a:t>
            </a:r>
          </a:p>
        </p:txBody>
      </p:sp>
      <p:sp>
        <p:nvSpPr>
          <p:cNvPr id="6" name="Content Placeholder 5">
            <a:extLst>
              <a:ext uri="{FF2B5EF4-FFF2-40B4-BE49-F238E27FC236}">
                <a16:creationId xmlns:a16="http://schemas.microsoft.com/office/drawing/2014/main" id="{968D5EF8-F07E-6AB4-753E-659C236CD0FB}"/>
              </a:ext>
            </a:extLst>
          </p:cNvPr>
          <p:cNvSpPr>
            <a:spLocks noGrp="1"/>
          </p:cNvSpPr>
          <p:nvPr>
            <p:ph sz="quarter" idx="10"/>
          </p:nvPr>
        </p:nvSpPr>
        <p:spPr>
          <a:xfrm>
            <a:off x="1712913" y="5948516"/>
            <a:ext cx="7804713" cy="680885"/>
          </a:xfrm>
        </p:spPr>
        <p:txBody>
          <a:bodyPr/>
          <a:lstStyle/>
          <a:p>
            <a:pPr>
              <a:lnSpc>
                <a:spcPct val="100000"/>
              </a:lnSpc>
            </a:pPr>
            <a:r>
              <a:rPr lang="en-US" altLang="en-US" dirty="0"/>
              <a:t>1. </a:t>
            </a:r>
            <a:r>
              <a:rPr lang="en-US" dirty="0"/>
              <a:t>NCT01740427. 2. </a:t>
            </a:r>
            <a:r>
              <a:rPr lang="en-US" altLang="en-US" dirty="0"/>
              <a:t>Finn. NEJM. 2016;375:1925. 3. Slamon. JCO. 2024;42:994. 4. </a:t>
            </a:r>
            <a:r>
              <a:rPr lang="en-US" dirty="0"/>
              <a:t>NCT01958021. </a:t>
            </a:r>
            <a:r>
              <a:rPr lang="en-US" altLang="en-US" dirty="0"/>
              <a:t>5. </a:t>
            </a:r>
            <a:r>
              <a:rPr lang="en-US" altLang="en-US" dirty="0" err="1"/>
              <a:t>Hortobagyi</a:t>
            </a:r>
            <a:r>
              <a:rPr lang="en-US" altLang="en-US" dirty="0"/>
              <a:t>. NEJM. 2016;375:1738. 6. </a:t>
            </a:r>
            <a:r>
              <a:rPr lang="en-US" altLang="en-US" dirty="0" err="1"/>
              <a:t>Hortobagyi</a:t>
            </a:r>
            <a:r>
              <a:rPr lang="en-US" altLang="en-US" dirty="0"/>
              <a:t>. NEJM. 2022;386:942. 7. </a:t>
            </a:r>
            <a:r>
              <a:rPr lang="en-US" dirty="0"/>
              <a:t>NCT02422615. </a:t>
            </a:r>
            <a:r>
              <a:rPr lang="en-US" altLang="en-US" dirty="0"/>
              <a:t>8.</a:t>
            </a:r>
            <a:r>
              <a:rPr lang="fr-FR" altLang="en-US" dirty="0"/>
              <a:t> </a:t>
            </a:r>
            <a:r>
              <a:rPr lang="fr-FR" altLang="en-US" dirty="0" err="1"/>
              <a:t>Slamon</a:t>
            </a:r>
            <a:r>
              <a:rPr lang="fr-FR" altLang="en-US" dirty="0"/>
              <a:t>. JCO.2018;36:2465. 9. </a:t>
            </a:r>
            <a:r>
              <a:rPr lang="fr-FR" altLang="en-US" dirty="0" err="1"/>
              <a:t>Neven</a:t>
            </a:r>
            <a:r>
              <a:rPr lang="fr-FR" altLang="en-US" dirty="0"/>
              <a:t>. </a:t>
            </a:r>
            <a:r>
              <a:rPr lang="en-US" altLang="en-US" dirty="0"/>
              <a:t>Breast</a:t>
            </a:r>
            <a:r>
              <a:rPr lang="fr-FR" altLang="en-US" dirty="0"/>
              <a:t> Can </a:t>
            </a:r>
            <a:r>
              <a:rPr lang="fr-FR" altLang="en-US" dirty="0" err="1"/>
              <a:t>Res</a:t>
            </a:r>
            <a:r>
              <a:rPr lang="fr-FR" altLang="en-US" dirty="0"/>
              <a:t>. 2023;25:103. </a:t>
            </a:r>
            <a:br>
              <a:rPr lang="fr-FR" altLang="en-US" dirty="0"/>
            </a:br>
            <a:r>
              <a:rPr lang="fr-FR" altLang="en-US" dirty="0"/>
              <a:t>10. </a:t>
            </a:r>
            <a:r>
              <a:rPr lang="en-US" dirty="0"/>
              <a:t>NCT02278120. </a:t>
            </a:r>
            <a:r>
              <a:rPr lang="fr-FR" altLang="en-US" dirty="0"/>
              <a:t>11.</a:t>
            </a:r>
            <a:r>
              <a:rPr lang="en-US" altLang="en-US" dirty="0"/>
              <a:t> Tripathy. Lancet Oncol. 2018;19:904. 12. </a:t>
            </a:r>
            <a:r>
              <a:rPr lang="en-US" altLang="en-US" dirty="0" err="1"/>
              <a:t>Im</a:t>
            </a:r>
            <a:r>
              <a:rPr lang="en-US" altLang="en-US" dirty="0"/>
              <a:t>. NEJM. 2019;381:307. 13. </a:t>
            </a:r>
            <a:r>
              <a:rPr lang="en-US" dirty="0"/>
              <a:t>NCT02246621.</a:t>
            </a:r>
            <a:r>
              <a:rPr lang="fr-FR" dirty="0"/>
              <a:t> </a:t>
            </a:r>
            <a:r>
              <a:rPr lang="fr-FR" altLang="en-US" dirty="0"/>
              <a:t>14. Johnston. NPJ </a:t>
            </a:r>
            <a:r>
              <a:rPr lang="fr-FR" altLang="en-US" dirty="0" err="1"/>
              <a:t>Breast</a:t>
            </a:r>
            <a:r>
              <a:rPr lang="fr-FR" altLang="en-US" dirty="0"/>
              <a:t> Cancer. 2019;5:5. 15. Goetz. Ann Oncol. 2024;35:718.</a:t>
            </a:r>
            <a:endParaRPr lang="en-US" dirty="0"/>
          </a:p>
        </p:txBody>
      </p:sp>
      <p:sp>
        <p:nvSpPr>
          <p:cNvPr id="3" name="TextBox 2">
            <a:extLst>
              <a:ext uri="{FF2B5EF4-FFF2-40B4-BE49-F238E27FC236}">
                <a16:creationId xmlns:a16="http://schemas.microsoft.com/office/drawing/2014/main" id="{E6E89EBC-135F-4838-58FB-B4545AE43121}"/>
              </a:ext>
            </a:extLst>
          </p:cNvPr>
          <p:cNvSpPr txBox="1"/>
          <p:nvPr/>
        </p:nvSpPr>
        <p:spPr bwMode="auto">
          <a:xfrm>
            <a:off x="228600" y="5395659"/>
            <a:ext cx="216758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*Statistically significant.</a:t>
            </a:r>
          </a:p>
        </p:txBody>
      </p:sp>
    </p:spTree>
    <p:extLst>
      <p:ext uri="{BB962C8B-B14F-4D97-AF65-F5344CB8AC3E}">
        <p14:creationId xmlns:p14="http://schemas.microsoft.com/office/powerpoint/2010/main" val="746093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3C388-93DD-A60B-7DE4-373774914871}"/>
              </a:ext>
            </a:extLst>
          </p:cNvPr>
          <p:cNvSpPr>
            <a:spLocks noGrp="1"/>
          </p:cNvSpPr>
          <p:nvPr>
            <p:ph type="title"/>
          </p:nvPr>
        </p:nvSpPr>
        <p:spPr>
          <a:xfrm>
            <a:off x="231078" y="531006"/>
            <a:ext cx="11740260" cy="502445"/>
          </a:xfrm>
        </p:spPr>
        <p:txBody>
          <a:bodyPr/>
          <a:lstStyle/>
          <a:p>
            <a:r>
              <a:rPr lang="en-US"/>
              <a:t>Continuing CDK4/6 Inhibition Beyond Progression in HR+/HER2- Breast Cancer: Randomized Trials </a:t>
            </a:r>
          </a:p>
        </p:txBody>
      </p:sp>
      <p:sp>
        <p:nvSpPr>
          <p:cNvPr id="5" name="Content Placeholder 4">
            <a:extLst>
              <a:ext uri="{FF2B5EF4-FFF2-40B4-BE49-F238E27FC236}">
                <a16:creationId xmlns:a16="http://schemas.microsoft.com/office/drawing/2014/main" id="{6E2C9008-3D61-4BA6-7D19-9A8E10FBA603}"/>
              </a:ext>
            </a:extLst>
          </p:cNvPr>
          <p:cNvSpPr>
            <a:spLocks noGrp="1"/>
          </p:cNvSpPr>
          <p:nvPr>
            <p:ph sz="quarter" idx="10"/>
          </p:nvPr>
        </p:nvSpPr>
        <p:spPr>
          <a:xfrm>
            <a:off x="1712199" y="6302375"/>
            <a:ext cx="7812290" cy="327025"/>
          </a:xfrm>
        </p:spPr>
        <p:txBody>
          <a:bodyPr/>
          <a:lstStyle/>
          <a:p>
            <a:pPr algn="ctr"/>
            <a:r>
              <a:rPr lang="en-IN" dirty="0"/>
              <a:t>1. Kalinsky. JCO. 2023;41:4004. 2. Mayer. JCO. 2024;42: 2050. 3. Kalinsky.  JCO.2025;43:1101.</a:t>
            </a:r>
          </a:p>
        </p:txBody>
      </p:sp>
      <p:graphicFrame>
        <p:nvGraphicFramePr>
          <p:cNvPr id="10" name="Group 32">
            <a:extLst>
              <a:ext uri="{FF2B5EF4-FFF2-40B4-BE49-F238E27FC236}">
                <a16:creationId xmlns:a16="http://schemas.microsoft.com/office/drawing/2014/main" id="{CDE84C62-A3DC-A882-D9D0-9996D282CD8E}"/>
              </a:ext>
            </a:extLst>
          </p:cNvPr>
          <p:cNvGraphicFramePr>
            <a:graphicFrameLocks noGrp="1"/>
          </p:cNvGraphicFramePr>
          <p:nvPr>
            <p:extLst>
              <p:ext uri="{D42A27DB-BD31-4B8C-83A1-F6EECF244321}">
                <p14:modId xmlns:p14="http://schemas.microsoft.com/office/powerpoint/2010/main" val="379511318"/>
              </p:ext>
            </p:extLst>
          </p:nvPr>
        </p:nvGraphicFramePr>
        <p:xfrm>
          <a:off x="231078" y="1323367"/>
          <a:ext cx="11742738" cy="4211266"/>
        </p:xfrm>
        <a:graphic>
          <a:graphicData uri="http://schemas.openxmlformats.org/drawingml/2006/table">
            <a:tbl>
              <a:tblPr/>
              <a:tblGrid>
                <a:gridCol w="2059910">
                  <a:extLst>
                    <a:ext uri="{9D8B030D-6E8A-4147-A177-3AD203B41FA5}">
                      <a16:colId xmlns:a16="http://schemas.microsoft.com/office/drawing/2014/main" val="20000"/>
                    </a:ext>
                  </a:extLst>
                </a:gridCol>
                <a:gridCol w="1093787">
                  <a:extLst>
                    <a:ext uri="{9D8B030D-6E8A-4147-A177-3AD203B41FA5}">
                      <a16:colId xmlns:a16="http://schemas.microsoft.com/office/drawing/2014/main" val="20001"/>
                    </a:ext>
                  </a:extLst>
                </a:gridCol>
                <a:gridCol w="1150374">
                  <a:extLst>
                    <a:ext uri="{9D8B030D-6E8A-4147-A177-3AD203B41FA5}">
                      <a16:colId xmlns:a16="http://schemas.microsoft.com/office/drawing/2014/main" val="3754191179"/>
                    </a:ext>
                  </a:extLst>
                </a:gridCol>
                <a:gridCol w="3716594">
                  <a:extLst>
                    <a:ext uri="{9D8B030D-6E8A-4147-A177-3AD203B41FA5}">
                      <a16:colId xmlns:a16="http://schemas.microsoft.com/office/drawing/2014/main" val="3055775241"/>
                    </a:ext>
                  </a:extLst>
                </a:gridCol>
                <a:gridCol w="3722073">
                  <a:extLst>
                    <a:ext uri="{9D8B030D-6E8A-4147-A177-3AD203B41FA5}">
                      <a16:colId xmlns:a16="http://schemas.microsoft.com/office/drawing/2014/main" val="20002"/>
                    </a:ext>
                  </a:extLst>
                </a:gridCol>
              </a:tblGrid>
              <a:tr h="391746">
                <a:tc>
                  <a:txBody>
                    <a:bodyPr/>
                    <a:lstStyle/>
                    <a:p>
                      <a:r>
                        <a:rPr lang="en-US" sz="1800" b="1" dirty="0">
                          <a:solidFill>
                            <a:schemeClr val="bg1"/>
                          </a:solidFill>
                          <a:latin typeface="Poppins" pitchFamily="2" charset="77"/>
                          <a:cs typeface="Poppins" pitchFamily="2" charset="77"/>
                        </a:rPr>
                        <a:t>Trial Name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solidFill>
                            <a:schemeClr val="bg1"/>
                          </a:solidFill>
                          <a:latin typeface="Poppins" pitchFamily="2" charset="77"/>
                          <a:cs typeface="Poppins" pitchFamily="2" charset="77"/>
                        </a:rPr>
                        <a:t>Phase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solidFill>
                            <a:schemeClr val="bg1"/>
                          </a:solidFill>
                          <a:latin typeface="Poppins" pitchFamily="2" charset="77"/>
                          <a:cs typeface="Poppins" pitchFamily="2" charset="77"/>
                        </a:rPr>
                        <a:t>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solidFill>
                            <a:schemeClr val="bg1"/>
                          </a:solidFill>
                          <a:latin typeface="Poppins" pitchFamily="2" charset="77"/>
                          <a:cs typeface="Poppins" pitchFamily="2" charset="77"/>
                        </a:rPr>
                        <a:t>Study Arms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800" b="1" dirty="0">
                          <a:solidFill>
                            <a:schemeClr val="bg1"/>
                          </a:solidFill>
                          <a:latin typeface="Poppins" pitchFamily="2" charset="77"/>
                          <a:cs typeface="Poppins" pitchFamily="2" charset="77"/>
                        </a:rPr>
                        <a:t>Primary Endpoint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685555">
                <a:tc>
                  <a:txBody>
                    <a:bodyPr/>
                    <a:lstStyle/>
                    <a:p>
                      <a:r>
                        <a:rPr lang="en-US" sz="1800" b="0" i="0" u="none" strike="noStrike" kern="1200" baseline="0" dirty="0">
                          <a:solidFill>
                            <a:schemeClr val="tx1"/>
                          </a:solidFill>
                          <a:latin typeface="Poppins" pitchFamily="2" charset="77"/>
                          <a:ea typeface="+mn-ea"/>
                          <a:cs typeface="Poppins" pitchFamily="2" charset="77"/>
                        </a:rPr>
                        <a:t>MAINTAIN</a:t>
                      </a:r>
                      <a:r>
                        <a:rPr lang="en-US" sz="1800" b="0" i="0" u="none" strike="noStrike" kern="1200" baseline="30000" dirty="0">
                          <a:solidFill>
                            <a:schemeClr val="tx1"/>
                          </a:solidFill>
                          <a:latin typeface="Poppins" pitchFamily="2" charset="77"/>
                          <a:ea typeface="+mn-ea"/>
                          <a:cs typeface="Poppins" pitchFamily="2" charset="77"/>
                        </a:rPr>
                        <a:t>1</a:t>
                      </a:r>
                      <a:endParaRPr lang="en-US" sz="1800" b="0" i="0" u="none" strike="noStrike" kern="1200" baseline="0" dirty="0">
                        <a:solidFill>
                          <a:schemeClr val="tx1"/>
                        </a:solidFill>
                        <a:latin typeface="Poppins" pitchFamily="2" charset="77"/>
                        <a:ea typeface="+mn-ea"/>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tx1"/>
                          </a:solidFill>
                          <a:latin typeface="Poppins" pitchFamily="2" charset="77"/>
                          <a:ea typeface="+mn-ea"/>
                          <a:cs typeface="Poppins" pitchFamily="2" charset="77"/>
                        </a:rPr>
                        <a:t>(NCT02632045)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b="0" i="0" u="none" strike="noStrike" kern="1200" baseline="0" dirty="0">
                          <a:solidFill>
                            <a:schemeClr val="tx1"/>
                          </a:solidFill>
                          <a:latin typeface="Poppins" pitchFamily="2" charset="77"/>
                          <a:ea typeface="+mn-ea"/>
                          <a:cs typeface="Poppins" pitchFamily="2" charset="77"/>
                        </a:rPr>
                        <a:t>II</a:t>
                      </a:r>
                      <a:endParaRPr lang="en-US" sz="1800" dirty="0">
                        <a:solidFill>
                          <a:schemeClr val="tx1"/>
                        </a:solidFill>
                        <a:latin typeface="Poppins" pitchFamily="2" charset="77"/>
                        <a:cs typeface="Poppins" pitchFamily="2" charset="77"/>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b="0" i="0" u="none" strike="noStrike" kern="1200" baseline="0">
                          <a:solidFill>
                            <a:schemeClr val="tx1"/>
                          </a:solidFill>
                          <a:latin typeface="Poppins" pitchFamily="2" charset="77"/>
                          <a:ea typeface="+mn-ea"/>
                          <a:cs typeface="Poppins" pitchFamily="2" charset="77"/>
                        </a:rPr>
                        <a:t>119</a:t>
                      </a:r>
                      <a:endParaRPr lang="en-US" sz="1800">
                        <a:solidFill>
                          <a:schemeClr val="tx1"/>
                        </a:solidFill>
                        <a:latin typeface="Poppins" pitchFamily="2" charset="77"/>
                        <a:cs typeface="Poppins" pitchFamily="2" charset="77"/>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285750" indent="-285750" algn="l">
                        <a:buFont typeface="Wingdings" panose="05000000000000000000" pitchFamily="2" charset="2"/>
                        <a:buChar char="§"/>
                      </a:pPr>
                      <a:r>
                        <a:rPr lang="en-US" sz="1800" b="1" i="0" u="none" strike="noStrike" kern="1200" baseline="0" dirty="0" err="1">
                          <a:solidFill>
                            <a:schemeClr val="accent1"/>
                          </a:solidFill>
                          <a:latin typeface="Poppins" pitchFamily="2" charset="77"/>
                          <a:ea typeface="+mn-ea"/>
                          <a:cs typeface="Poppins" pitchFamily="2" charset="77"/>
                        </a:rPr>
                        <a:t>Ribociclib</a:t>
                      </a:r>
                      <a:r>
                        <a:rPr lang="en-US" sz="1800" b="0" i="0" u="none" strike="noStrike" kern="1200" baseline="0" dirty="0">
                          <a:solidFill>
                            <a:schemeClr val="tx1"/>
                          </a:solidFill>
                          <a:latin typeface="Poppins" pitchFamily="2" charset="77"/>
                          <a:ea typeface="+mn-ea"/>
                          <a:cs typeface="Poppins" pitchFamily="2" charset="77"/>
                        </a:rPr>
                        <a:t> + fulvestrant</a:t>
                      </a:r>
                    </a:p>
                    <a:p>
                      <a:pPr marL="285750" indent="-285750" algn="l">
                        <a:buFont typeface="Wingdings" panose="05000000000000000000" pitchFamily="2" charset="2"/>
                        <a:buChar char="§"/>
                      </a:pPr>
                      <a:r>
                        <a:rPr lang="en-US" sz="1800" b="0" i="0" u="none" strike="noStrike" kern="1200" baseline="0" dirty="0">
                          <a:solidFill>
                            <a:schemeClr val="tx1"/>
                          </a:solidFill>
                          <a:latin typeface="Poppins" pitchFamily="2" charset="77"/>
                          <a:ea typeface="+mn-ea"/>
                          <a:cs typeface="Poppins" pitchFamily="2" charset="77"/>
                        </a:rPr>
                        <a:t>Placebo </a:t>
                      </a:r>
                      <a:r>
                        <a:rPr lang="en-US" sz="1800" b="0" i="0" u="none" strike="noStrike" kern="1200" baseline="0" noProof="0" dirty="0">
                          <a:solidFill>
                            <a:schemeClr val="tx1"/>
                          </a:solidFill>
                          <a:latin typeface="Poppins" pitchFamily="2" charset="77"/>
                          <a:cs typeface="Poppins" pitchFamily="2" charset="77"/>
                        </a:rPr>
                        <a:t>+</a:t>
                      </a:r>
                      <a:r>
                        <a:rPr lang="en-US" sz="1800" b="0" i="0" u="none" strike="noStrike" kern="1200" baseline="0" dirty="0">
                          <a:solidFill>
                            <a:schemeClr val="tx1"/>
                          </a:solidFill>
                          <a:latin typeface="Poppins" pitchFamily="2" charset="77"/>
                          <a:ea typeface="+mn-ea"/>
                          <a:cs typeface="Poppins" pitchFamily="2" charset="77"/>
                        </a:rPr>
                        <a:t> fulvestrant</a:t>
                      </a:r>
                      <a:endParaRPr lang="en-US" sz="1800" dirty="0">
                        <a:solidFill>
                          <a:schemeClr val="tx1"/>
                        </a:solidFill>
                        <a:latin typeface="Poppins" pitchFamily="2" charset="77"/>
                        <a:cs typeface="Poppins" pitchFamily="2" charset="77"/>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b="0" i="0" u="none" strike="noStrike" kern="1200" baseline="0">
                          <a:solidFill>
                            <a:schemeClr val="tx1"/>
                          </a:solidFill>
                          <a:latin typeface="Poppins" pitchFamily="2" charset="77"/>
                          <a:ea typeface="+mn-ea"/>
                          <a:cs typeface="Poppins" pitchFamily="2" charset="77"/>
                        </a:rPr>
                        <a:t>mPFS, mo: 5.29 vs 2.76 </a:t>
                      </a:r>
                      <a:br>
                        <a:rPr lang="en-US" sz="1800" b="0" i="0" u="none" strike="noStrike" kern="1200" baseline="0">
                          <a:solidFill>
                            <a:schemeClr val="tx1"/>
                          </a:solidFill>
                          <a:latin typeface="Poppins" pitchFamily="2" charset="77"/>
                          <a:ea typeface="+mn-ea"/>
                          <a:cs typeface="Poppins" pitchFamily="2" charset="77"/>
                        </a:rPr>
                      </a:br>
                      <a:r>
                        <a:rPr lang="en-US" sz="1800" b="0" i="0" u="none" strike="noStrike" kern="1200" baseline="0">
                          <a:solidFill>
                            <a:schemeClr val="tx1"/>
                          </a:solidFill>
                          <a:latin typeface="Poppins" pitchFamily="2" charset="77"/>
                          <a:ea typeface="+mn-ea"/>
                          <a:cs typeface="Poppins" pitchFamily="2" charset="77"/>
                        </a:rPr>
                        <a:t>hazard ratio: 0.57; </a:t>
                      </a:r>
                      <a:r>
                        <a:rPr lang="en-US" sz="1800" b="0" i="1" u="none" strike="noStrike" kern="1200" baseline="0">
                          <a:solidFill>
                            <a:schemeClr val="tx1"/>
                          </a:solidFill>
                          <a:latin typeface="Poppins" pitchFamily="2" charset="77"/>
                          <a:ea typeface="+mn-ea"/>
                          <a:cs typeface="Poppins" pitchFamily="2" charset="77"/>
                        </a:rPr>
                        <a:t>P </a:t>
                      </a:r>
                      <a:r>
                        <a:rPr lang="en-US" sz="1800" b="0" i="0" u="none" strike="noStrike" kern="1200" baseline="0">
                          <a:solidFill>
                            <a:schemeClr val="tx1"/>
                          </a:solidFill>
                          <a:latin typeface="Poppins" pitchFamily="2" charset="77"/>
                          <a:ea typeface="+mn-ea"/>
                          <a:cs typeface="Poppins" pitchFamily="2" charset="77"/>
                        </a:rPr>
                        <a:t>= .006</a:t>
                      </a:r>
                      <a:endParaRPr lang="en-US" sz="1800" b="0" i="0" u="none" strike="noStrike" kern="1200" baseline="0" dirty="0">
                        <a:solidFill>
                          <a:schemeClr val="tx1"/>
                        </a:solidFill>
                        <a:latin typeface="Poppins" pitchFamily="2" charset="77"/>
                        <a:ea typeface="+mn-ea"/>
                        <a:cs typeface="Poppins" pitchFamily="2" charset="77"/>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273173">
                <a:tc>
                  <a:txBody>
                    <a:bodyPr/>
                    <a:lstStyle/>
                    <a:p>
                      <a:r>
                        <a:rPr lang="en-US" sz="1800" b="0" i="0" u="none" strike="noStrike" kern="1200" baseline="0" dirty="0">
                          <a:solidFill>
                            <a:schemeClr val="tx1"/>
                          </a:solidFill>
                          <a:latin typeface="Poppins" pitchFamily="2" charset="77"/>
                          <a:ea typeface="+mn-ea"/>
                          <a:cs typeface="Poppins" pitchFamily="2" charset="77"/>
                        </a:rPr>
                        <a:t>PACE</a:t>
                      </a:r>
                      <a:r>
                        <a:rPr lang="en-US" sz="1800" b="0" i="0" u="none" strike="noStrike" kern="1200" baseline="30000" dirty="0">
                          <a:solidFill>
                            <a:schemeClr val="tx1"/>
                          </a:solidFill>
                          <a:latin typeface="Poppins" pitchFamily="2" charset="77"/>
                          <a:ea typeface="+mn-ea"/>
                          <a:cs typeface="Poppins" pitchFamily="2" charset="77"/>
                        </a:rPr>
                        <a:t>2</a:t>
                      </a:r>
                      <a:endParaRPr lang="en-US" sz="1800" b="0" i="0" u="none" strike="noStrike" kern="1200" baseline="0" dirty="0">
                        <a:solidFill>
                          <a:schemeClr val="tx1"/>
                        </a:solidFill>
                        <a:latin typeface="Poppins" pitchFamily="2" charset="77"/>
                        <a:ea typeface="+mn-ea"/>
                        <a:cs typeface="Poppins" pitchFamily="2" charset="77"/>
                      </a:endParaRPr>
                    </a:p>
                    <a:p>
                      <a:r>
                        <a:rPr lang="en-US" sz="1800" b="0" i="0" u="none" strike="noStrike" kern="1200" baseline="0" dirty="0">
                          <a:solidFill>
                            <a:schemeClr val="tx1"/>
                          </a:solidFill>
                          <a:latin typeface="Poppins" pitchFamily="2" charset="77"/>
                          <a:ea typeface="+mn-ea"/>
                          <a:cs typeface="Poppins" pitchFamily="2" charset="77"/>
                        </a:rPr>
                        <a:t>(NCT03147287)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Poppins" pitchFamily="2" charset="77"/>
                          <a:cs typeface="Poppins" pitchFamily="2" charset="77"/>
                        </a:rPr>
                        <a:t>II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Poppins" pitchFamily="2" charset="77"/>
                          <a:cs typeface="Poppins" pitchFamily="2" charset="77"/>
                        </a:rPr>
                        <a:t>220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285750" indent="-285750" algn="l">
                        <a:buFont typeface="Wingdings" panose="05000000000000000000" pitchFamily="2" charset="2"/>
                        <a:buChar char="§"/>
                      </a:pPr>
                      <a:r>
                        <a:rPr lang="en-US" sz="1800" b="0" i="0" u="none" strike="noStrike" kern="1200" baseline="0" dirty="0">
                          <a:solidFill>
                            <a:schemeClr val="tx1"/>
                          </a:solidFill>
                          <a:latin typeface="Poppins" pitchFamily="2" charset="77"/>
                          <a:ea typeface="+mn-ea"/>
                          <a:cs typeface="Poppins" pitchFamily="2" charset="77"/>
                        </a:rPr>
                        <a:t>Fulvestrant</a:t>
                      </a:r>
                    </a:p>
                    <a:p>
                      <a:pPr marL="285750" indent="-285750" algn="l">
                        <a:buFont typeface="Wingdings" panose="05000000000000000000" pitchFamily="2" charset="2"/>
                        <a:buChar char="§"/>
                      </a:pPr>
                      <a:r>
                        <a:rPr lang="en-US" sz="1800" b="0" i="0" u="none" strike="noStrike" kern="1200" baseline="0" dirty="0">
                          <a:solidFill>
                            <a:schemeClr val="tx1"/>
                          </a:solidFill>
                          <a:latin typeface="Poppins" pitchFamily="2" charset="77"/>
                          <a:ea typeface="+mn-ea"/>
                          <a:cs typeface="Poppins" pitchFamily="2" charset="77"/>
                        </a:rPr>
                        <a:t>Fulvestrant + </a:t>
                      </a:r>
                      <a:r>
                        <a:rPr lang="en-US" sz="1800" b="1" i="0" u="none" strike="noStrike" kern="1200" baseline="0" dirty="0">
                          <a:solidFill>
                            <a:schemeClr val="accent6"/>
                          </a:solidFill>
                          <a:latin typeface="Poppins" pitchFamily="2" charset="77"/>
                          <a:ea typeface="+mn-ea"/>
                          <a:cs typeface="Poppins" pitchFamily="2" charset="77"/>
                        </a:rPr>
                        <a:t>palbociclib</a:t>
                      </a:r>
                      <a:endParaRPr lang="en-US" sz="1800" b="0" i="0" u="none" strike="noStrike" kern="1200" baseline="0" dirty="0">
                        <a:solidFill>
                          <a:schemeClr val="accent6"/>
                        </a:solidFill>
                        <a:latin typeface="Poppins" pitchFamily="2" charset="77"/>
                        <a:ea typeface="+mn-ea"/>
                        <a:cs typeface="Poppins" pitchFamily="2" charset="77"/>
                      </a:endParaRPr>
                    </a:p>
                    <a:p>
                      <a:pPr marL="285750" indent="-285750" algn="l">
                        <a:buFont typeface="Wingdings" panose="05000000000000000000" pitchFamily="2" charset="2"/>
                        <a:buChar char="§"/>
                      </a:pPr>
                      <a:r>
                        <a:rPr lang="en-US" sz="1800" b="0" i="0" u="none" strike="noStrike" kern="1200" baseline="0" dirty="0">
                          <a:solidFill>
                            <a:schemeClr val="tx1"/>
                          </a:solidFill>
                          <a:latin typeface="Poppins" pitchFamily="2" charset="77"/>
                          <a:ea typeface="+mn-ea"/>
                          <a:cs typeface="Poppins" pitchFamily="2" charset="77"/>
                        </a:rPr>
                        <a:t>Fulvestrant + </a:t>
                      </a:r>
                      <a:r>
                        <a:rPr lang="en-US" sz="1800" b="1" i="0" u="none" strike="noStrike" kern="1200" baseline="0" dirty="0">
                          <a:solidFill>
                            <a:schemeClr val="accent6"/>
                          </a:solidFill>
                          <a:latin typeface="Poppins" pitchFamily="2" charset="77"/>
                          <a:ea typeface="+mn-ea"/>
                          <a:cs typeface="Poppins" pitchFamily="2" charset="77"/>
                        </a:rPr>
                        <a:t>palbociclib</a:t>
                      </a:r>
                      <a:r>
                        <a:rPr lang="en-US" sz="1800" b="0" i="0" u="none" strike="noStrike" kern="1200" baseline="0" dirty="0">
                          <a:solidFill>
                            <a:schemeClr val="tx1"/>
                          </a:solidFill>
                          <a:latin typeface="Poppins" pitchFamily="2" charset="77"/>
                          <a:ea typeface="+mn-ea"/>
                          <a:cs typeface="Poppins" pitchFamily="2" charset="77"/>
                        </a:rPr>
                        <a:t> + avelumab</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err="1">
                          <a:solidFill>
                            <a:schemeClr val="tx1"/>
                          </a:solidFill>
                          <a:latin typeface="Poppins" pitchFamily="2" charset="77"/>
                          <a:cs typeface="Poppins" pitchFamily="2" charset="77"/>
                        </a:rPr>
                        <a:t>mPFS</a:t>
                      </a:r>
                      <a:r>
                        <a:rPr lang="en-US" sz="1800" dirty="0">
                          <a:solidFill>
                            <a:schemeClr val="tx1"/>
                          </a:solidFill>
                          <a:latin typeface="Poppins" pitchFamily="2" charset="77"/>
                          <a:cs typeface="Poppins" pitchFamily="2" charset="77"/>
                        </a:rPr>
                        <a:t>, </a:t>
                      </a:r>
                      <a:r>
                        <a:rPr lang="en-US" sz="1800" dirty="0" err="1">
                          <a:solidFill>
                            <a:schemeClr val="tx1"/>
                          </a:solidFill>
                          <a:latin typeface="Poppins" pitchFamily="2" charset="77"/>
                          <a:cs typeface="Poppins" pitchFamily="2" charset="77"/>
                        </a:rPr>
                        <a:t>mo</a:t>
                      </a:r>
                      <a:r>
                        <a:rPr lang="en-US" sz="1800" dirty="0">
                          <a:solidFill>
                            <a:schemeClr val="tx1"/>
                          </a:solidFill>
                          <a:latin typeface="Poppins" pitchFamily="2" charset="77"/>
                          <a:cs typeface="Poppins" pitchFamily="2" charset="77"/>
                        </a:rPr>
                        <a:t>: 4.8 F vs 4.6 FP </a:t>
                      </a:r>
                      <a:r>
                        <a:rPr lang="en-US" sz="1800" b="0" i="0" u="none" strike="noStrike" kern="1200" baseline="0" dirty="0">
                          <a:solidFill>
                            <a:schemeClr val="tx1"/>
                          </a:solidFill>
                          <a:latin typeface="Poppins" pitchFamily="2" charset="77"/>
                          <a:ea typeface="+mn-ea"/>
                          <a:cs typeface="Poppins" pitchFamily="2" charset="77"/>
                        </a:rPr>
                        <a:t>hazard ratio</a:t>
                      </a:r>
                      <a:r>
                        <a:rPr lang="en-US" sz="1800" dirty="0">
                          <a:solidFill>
                            <a:schemeClr val="tx1"/>
                          </a:solidFill>
                          <a:latin typeface="Poppins" pitchFamily="2" charset="77"/>
                          <a:cs typeface="Poppins" pitchFamily="2" charset="77"/>
                        </a:rPr>
                        <a:t>: 1.11; </a:t>
                      </a:r>
                      <a:r>
                        <a:rPr lang="en-US" sz="1800" i="1" dirty="0">
                          <a:solidFill>
                            <a:schemeClr val="tx1"/>
                          </a:solidFill>
                          <a:latin typeface="Poppins" pitchFamily="2" charset="77"/>
                          <a:cs typeface="Poppins" pitchFamily="2" charset="77"/>
                        </a:rPr>
                        <a:t>P</a:t>
                      </a:r>
                      <a:r>
                        <a:rPr lang="en-US" sz="1800" dirty="0">
                          <a:solidFill>
                            <a:schemeClr val="tx1"/>
                          </a:solidFill>
                          <a:latin typeface="Poppins" pitchFamily="2" charset="77"/>
                          <a:cs typeface="Poppins" pitchFamily="2" charset="77"/>
                        </a:rPr>
                        <a:t> = .62</a:t>
                      </a:r>
                      <a:br>
                        <a:rPr lang="en-US" sz="1800" dirty="0">
                          <a:solidFill>
                            <a:schemeClr val="tx1"/>
                          </a:solidFill>
                          <a:latin typeface="Poppins" pitchFamily="2" charset="77"/>
                          <a:cs typeface="Poppins" pitchFamily="2" charset="77"/>
                        </a:rPr>
                      </a:br>
                      <a:r>
                        <a:rPr lang="en-US" sz="1800" dirty="0">
                          <a:solidFill>
                            <a:schemeClr val="tx1"/>
                          </a:solidFill>
                          <a:latin typeface="Poppins" pitchFamily="2" charset="77"/>
                          <a:cs typeface="Poppins" pitchFamily="2" charset="77"/>
                        </a:rPr>
                        <a:t>PFS, </a:t>
                      </a:r>
                      <a:r>
                        <a:rPr lang="en-US" sz="1800" dirty="0" err="1">
                          <a:solidFill>
                            <a:schemeClr val="tx1"/>
                          </a:solidFill>
                          <a:latin typeface="Poppins" pitchFamily="2" charset="77"/>
                          <a:cs typeface="Poppins" pitchFamily="2" charset="77"/>
                        </a:rPr>
                        <a:t>mo</a:t>
                      </a:r>
                      <a:r>
                        <a:rPr lang="en-US" sz="1800" dirty="0">
                          <a:solidFill>
                            <a:schemeClr val="tx1"/>
                          </a:solidFill>
                          <a:latin typeface="Poppins" pitchFamily="2" charset="77"/>
                          <a:cs typeface="Poppins" pitchFamily="2" charset="77"/>
                        </a:rPr>
                        <a:t>: 8.1 FPA</a:t>
                      </a:r>
                    </a:p>
                    <a:p>
                      <a:pPr algn="ctr"/>
                      <a:r>
                        <a:rPr lang="en-US" sz="1800" b="0" i="0" u="none" strike="noStrike" kern="1200" baseline="0" dirty="0">
                          <a:solidFill>
                            <a:schemeClr val="tx1"/>
                          </a:solidFill>
                          <a:latin typeface="Poppins" pitchFamily="2" charset="77"/>
                          <a:ea typeface="+mn-ea"/>
                          <a:cs typeface="Poppins" pitchFamily="2" charset="77"/>
                        </a:rPr>
                        <a:t>hazard ratio</a:t>
                      </a:r>
                      <a:r>
                        <a:rPr lang="en-US" sz="1800" dirty="0">
                          <a:solidFill>
                            <a:schemeClr val="tx1"/>
                          </a:solidFill>
                          <a:latin typeface="Poppins" pitchFamily="2" charset="77"/>
                          <a:cs typeface="Poppins" pitchFamily="2" charset="77"/>
                        </a:rPr>
                        <a:t>: 0.75; </a:t>
                      </a:r>
                      <a:r>
                        <a:rPr lang="en-US" sz="1800" i="1" dirty="0">
                          <a:solidFill>
                            <a:schemeClr val="tx1"/>
                          </a:solidFill>
                          <a:latin typeface="Poppins" pitchFamily="2" charset="77"/>
                          <a:cs typeface="Poppins" pitchFamily="2" charset="77"/>
                        </a:rPr>
                        <a:t>P</a:t>
                      </a:r>
                      <a:r>
                        <a:rPr lang="en-US" sz="1800" dirty="0">
                          <a:solidFill>
                            <a:schemeClr val="tx1"/>
                          </a:solidFill>
                          <a:latin typeface="Poppins" pitchFamily="2" charset="77"/>
                          <a:cs typeface="Poppins" pitchFamily="2" charset="77"/>
                        </a:rPr>
                        <a:t> = .23 vs F</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60792">
                <a:tc>
                  <a:txBody>
                    <a:bodyPr/>
                    <a:lstStyle/>
                    <a:p>
                      <a:r>
                        <a:rPr lang="en-US" sz="1800" b="0" i="0" u="none" strike="noStrike" kern="1200" baseline="0" dirty="0">
                          <a:solidFill>
                            <a:schemeClr val="tx1"/>
                          </a:solidFill>
                          <a:latin typeface="Poppins" pitchFamily="2" charset="77"/>
                          <a:ea typeface="+mn-ea"/>
                          <a:cs typeface="Poppins" pitchFamily="2" charset="77"/>
                        </a:rPr>
                        <a:t>postMONARCH</a:t>
                      </a:r>
                      <a:r>
                        <a:rPr lang="en-US" sz="1800" b="0" i="0" u="none" strike="noStrike" kern="1200" baseline="30000" dirty="0">
                          <a:solidFill>
                            <a:schemeClr val="tx1"/>
                          </a:solidFill>
                          <a:latin typeface="Poppins" pitchFamily="2" charset="77"/>
                          <a:ea typeface="+mn-ea"/>
                          <a:cs typeface="Poppins" pitchFamily="2" charset="77"/>
                        </a:rPr>
                        <a:t>3</a:t>
                      </a:r>
                      <a:endParaRPr lang="en-US" sz="1800" b="0" i="0" u="none" strike="noStrike" kern="1200" baseline="0" dirty="0">
                        <a:solidFill>
                          <a:schemeClr val="tx1"/>
                        </a:solidFill>
                        <a:latin typeface="Poppins" pitchFamily="2" charset="77"/>
                        <a:ea typeface="+mn-ea"/>
                        <a:cs typeface="Poppins" pitchFamily="2" charset="77"/>
                      </a:endParaRPr>
                    </a:p>
                    <a:p>
                      <a:r>
                        <a:rPr lang="en-US" sz="1800" b="0" i="0" u="none" strike="noStrike" kern="1200" baseline="0" dirty="0">
                          <a:solidFill>
                            <a:schemeClr val="tx1"/>
                          </a:solidFill>
                          <a:latin typeface="Poppins" pitchFamily="2" charset="77"/>
                          <a:ea typeface="+mn-ea"/>
                          <a:cs typeface="Poppins" pitchFamily="2" charset="77"/>
                        </a:rPr>
                        <a:t>(NCT05169567)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tx1"/>
                          </a:solidFill>
                          <a:latin typeface="Poppins" pitchFamily="2" charset="77"/>
                          <a:cs typeface="Poppins" pitchFamily="2" charset="77"/>
                        </a:rPr>
                        <a:t>III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a:solidFill>
                            <a:schemeClr val="tx1"/>
                          </a:solidFill>
                          <a:latin typeface="Poppins" pitchFamily="2" charset="77"/>
                          <a:cs typeface="Poppins" pitchFamily="2" charset="77"/>
                        </a:rPr>
                        <a:t>368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285750" indent="-285750" algn="l">
                        <a:buFont typeface="Wingdings" panose="05000000000000000000" pitchFamily="2" charset="2"/>
                        <a:buChar char="§"/>
                      </a:pPr>
                      <a:r>
                        <a:rPr lang="en-US" sz="1800" b="1" i="0" u="none" strike="noStrike" kern="1200" baseline="0" dirty="0" err="1">
                          <a:solidFill>
                            <a:schemeClr val="tx1"/>
                          </a:solidFill>
                          <a:latin typeface="Poppins" pitchFamily="2" charset="77"/>
                          <a:ea typeface="+mn-ea"/>
                          <a:cs typeface="Poppins" pitchFamily="2" charset="77"/>
                        </a:rPr>
                        <a:t>Abemaciclib</a:t>
                      </a:r>
                      <a:r>
                        <a:rPr lang="en-US" sz="1800" b="0" i="0" u="none" strike="noStrike" kern="1200" baseline="0" dirty="0">
                          <a:solidFill>
                            <a:schemeClr val="tx1"/>
                          </a:solidFill>
                          <a:latin typeface="Poppins" pitchFamily="2" charset="77"/>
                          <a:ea typeface="+mn-ea"/>
                          <a:cs typeface="Poppins" pitchFamily="2" charset="77"/>
                        </a:rPr>
                        <a:t> </a:t>
                      </a:r>
                      <a:r>
                        <a:rPr lang="en-US" sz="1800" b="0" i="0" u="none" strike="noStrike" kern="1200" baseline="0" noProof="0" dirty="0">
                          <a:solidFill>
                            <a:schemeClr val="tx1"/>
                          </a:solidFill>
                          <a:latin typeface="Poppins" pitchFamily="2" charset="77"/>
                          <a:cs typeface="Poppins" pitchFamily="2" charset="77"/>
                        </a:rPr>
                        <a:t>+</a:t>
                      </a:r>
                      <a:r>
                        <a:rPr lang="en-US" sz="1800" b="0" i="0" u="none" strike="noStrike" kern="1200" baseline="0" dirty="0">
                          <a:solidFill>
                            <a:schemeClr val="tx1"/>
                          </a:solidFill>
                          <a:latin typeface="Poppins" pitchFamily="2" charset="77"/>
                          <a:ea typeface="+mn-ea"/>
                          <a:cs typeface="Poppins" pitchFamily="2" charset="77"/>
                        </a:rPr>
                        <a:t> fulvestrant</a:t>
                      </a:r>
                    </a:p>
                    <a:p>
                      <a:pPr marL="285750" indent="-285750" algn="l">
                        <a:buFont typeface="Wingdings" panose="05000000000000000000" pitchFamily="2" charset="2"/>
                        <a:buChar char="§"/>
                      </a:pPr>
                      <a:r>
                        <a:rPr lang="en-US" sz="1800" b="0" i="0" u="none" strike="noStrike" kern="1200" baseline="0" dirty="0">
                          <a:solidFill>
                            <a:schemeClr val="tx1"/>
                          </a:solidFill>
                          <a:latin typeface="Poppins" pitchFamily="2" charset="77"/>
                          <a:ea typeface="+mn-ea"/>
                          <a:cs typeface="Poppins" pitchFamily="2" charset="77"/>
                        </a:rPr>
                        <a:t>Placebo </a:t>
                      </a:r>
                      <a:r>
                        <a:rPr lang="en-US" sz="1800" b="0" i="0" u="none" strike="noStrike" kern="1200" baseline="0" noProof="0" dirty="0">
                          <a:solidFill>
                            <a:schemeClr val="tx1"/>
                          </a:solidFill>
                          <a:latin typeface="Poppins" pitchFamily="2" charset="77"/>
                          <a:cs typeface="Poppins" pitchFamily="2" charset="77"/>
                        </a:rPr>
                        <a:t>+</a:t>
                      </a:r>
                      <a:r>
                        <a:rPr lang="en-US" sz="1800" b="0" i="0" u="none" strike="noStrike" kern="1200" baseline="0" dirty="0">
                          <a:solidFill>
                            <a:schemeClr val="tx1"/>
                          </a:solidFill>
                          <a:latin typeface="Poppins" pitchFamily="2" charset="77"/>
                          <a:ea typeface="+mn-ea"/>
                          <a:cs typeface="Poppins" pitchFamily="2" charset="77"/>
                        </a:rPr>
                        <a:t> fulvestrant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i="1" dirty="0">
                          <a:solidFill>
                            <a:schemeClr val="tx1"/>
                          </a:solidFill>
                          <a:latin typeface="Poppins" pitchFamily="2" charset="77"/>
                          <a:cs typeface="Poppins" pitchFamily="2" charset="77"/>
                        </a:rPr>
                        <a:t>Primary analysis</a:t>
                      </a:r>
                    </a:p>
                    <a:p>
                      <a:pPr algn="ctr"/>
                      <a:r>
                        <a:rPr lang="en-US" sz="1800" dirty="0">
                          <a:solidFill>
                            <a:schemeClr val="tx1"/>
                          </a:solidFill>
                          <a:latin typeface="Poppins" pitchFamily="2" charset="77"/>
                          <a:cs typeface="Poppins" pitchFamily="2" charset="77"/>
                        </a:rPr>
                        <a:t>mPFS, mo: 6.0 vs 5.3</a:t>
                      </a:r>
                    </a:p>
                    <a:p>
                      <a:pPr algn="ctr"/>
                      <a:r>
                        <a:rPr lang="en-US" sz="1800" b="0" i="0" u="none" strike="noStrike" kern="1200" baseline="0" dirty="0">
                          <a:solidFill>
                            <a:schemeClr val="tx1"/>
                          </a:solidFill>
                          <a:latin typeface="Poppins" pitchFamily="2" charset="77"/>
                          <a:ea typeface="+mn-ea"/>
                          <a:cs typeface="Poppins" pitchFamily="2" charset="77"/>
                        </a:rPr>
                        <a:t>hazard ratio</a:t>
                      </a:r>
                      <a:r>
                        <a:rPr lang="en-US" sz="1800" dirty="0">
                          <a:solidFill>
                            <a:schemeClr val="tx1"/>
                          </a:solidFill>
                          <a:latin typeface="Poppins" pitchFamily="2" charset="77"/>
                          <a:cs typeface="Poppins" pitchFamily="2" charset="77"/>
                        </a:rPr>
                        <a:t>: 0.73; </a:t>
                      </a:r>
                      <a:r>
                        <a:rPr lang="en-US" sz="1800" i="1" dirty="0">
                          <a:solidFill>
                            <a:schemeClr val="tx1"/>
                          </a:solidFill>
                          <a:latin typeface="Poppins" pitchFamily="2" charset="77"/>
                          <a:cs typeface="Poppins" pitchFamily="2" charset="77"/>
                        </a:rPr>
                        <a:t>P</a:t>
                      </a:r>
                      <a:r>
                        <a:rPr lang="en-US" sz="1800" dirty="0">
                          <a:solidFill>
                            <a:schemeClr val="tx1"/>
                          </a:solidFill>
                          <a:latin typeface="Poppins" pitchFamily="2" charset="77"/>
                          <a:cs typeface="Poppins" pitchFamily="2" charset="77"/>
                        </a:rPr>
                        <a:t> = .02</a:t>
                      </a:r>
                    </a:p>
                    <a:p>
                      <a:pPr algn="ctr"/>
                      <a:r>
                        <a:rPr lang="en-US" sz="1800" i="1" dirty="0">
                          <a:solidFill>
                            <a:schemeClr val="tx1"/>
                          </a:solidFill>
                          <a:latin typeface="Poppins" pitchFamily="2" charset="77"/>
                          <a:cs typeface="Poppins" pitchFamily="2" charset="77"/>
                        </a:rPr>
                        <a:t>Interim analysis</a:t>
                      </a:r>
                    </a:p>
                    <a:p>
                      <a:pPr algn="ctr"/>
                      <a:r>
                        <a:rPr lang="en-US" sz="1800" dirty="0">
                          <a:solidFill>
                            <a:schemeClr val="tx1"/>
                          </a:solidFill>
                          <a:latin typeface="Poppins" pitchFamily="2" charset="77"/>
                          <a:cs typeface="Poppins" pitchFamily="2" charset="77"/>
                        </a:rPr>
                        <a:t>mPFS, mo: 5.6 vs 3.9</a:t>
                      </a:r>
                    </a:p>
                    <a:p>
                      <a:pPr algn="ctr"/>
                      <a:r>
                        <a:rPr lang="en-US" sz="1800" b="0" i="0" u="none" strike="noStrike" kern="1200" baseline="0" dirty="0">
                          <a:solidFill>
                            <a:schemeClr val="tx1"/>
                          </a:solidFill>
                          <a:latin typeface="Poppins" pitchFamily="2" charset="77"/>
                          <a:ea typeface="+mn-ea"/>
                          <a:cs typeface="Poppins" pitchFamily="2" charset="77"/>
                        </a:rPr>
                        <a:t>hazard ratio</a:t>
                      </a:r>
                      <a:r>
                        <a:rPr lang="en-US" sz="1800" dirty="0">
                          <a:solidFill>
                            <a:schemeClr val="tx1"/>
                          </a:solidFill>
                          <a:latin typeface="Poppins" pitchFamily="2" charset="77"/>
                          <a:cs typeface="Poppins" pitchFamily="2" charset="77"/>
                        </a:rPr>
                        <a:t>: 0.66; </a:t>
                      </a:r>
                      <a:r>
                        <a:rPr lang="en-US" sz="1800" i="1" dirty="0">
                          <a:solidFill>
                            <a:schemeClr val="tx1"/>
                          </a:solidFill>
                          <a:latin typeface="Poppins" pitchFamily="2" charset="77"/>
                          <a:cs typeface="Poppins" pitchFamily="2" charset="77"/>
                        </a:rPr>
                        <a:t>P</a:t>
                      </a:r>
                      <a:r>
                        <a:rPr lang="en-US" sz="1800" dirty="0">
                          <a:solidFill>
                            <a:schemeClr val="tx1"/>
                          </a:solidFill>
                          <a:latin typeface="Poppins" pitchFamily="2" charset="77"/>
                          <a:cs typeface="Poppins" pitchFamily="2" charset="77"/>
                        </a:rPr>
                        <a:t> = .01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62719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Content Placeholder 5">
            <a:extLst>
              <a:ext uri="{FF2B5EF4-FFF2-40B4-BE49-F238E27FC236}">
                <a16:creationId xmlns:a16="http://schemas.microsoft.com/office/drawing/2014/main" id="{7B8F2B75-1A43-620D-4663-10CB3788D6CC}"/>
              </a:ext>
            </a:extLst>
          </p:cNvPr>
          <p:cNvSpPr>
            <a:spLocks noGrp="1"/>
          </p:cNvSpPr>
          <p:nvPr>
            <p:ph idx="1"/>
          </p:nvPr>
        </p:nvSpPr>
        <p:spPr>
          <a:xfrm>
            <a:off x="231775" y="1335088"/>
            <a:ext cx="3171825" cy="4756150"/>
          </a:xfrm>
        </p:spPr>
        <p:txBody>
          <a:bodyPr/>
          <a:lstStyle/>
          <a:p>
            <a:pPr marL="0" indent="0">
              <a:buNone/>
            </a:pPr>
            <a:r>
              <a:rPr lang="en-US" sz="2000" b="1" dirty="0"/>
              <a:t>Role of CDK4/6 in </a:t>
            </a:r>
            <a:br>
              <a:rPr lang="en-US" sz="2000" b="1" dirty="0"/>
            </a:br>
            <a:r>
              <a:rPr lang="en-US" sz="2000" b="1" dirty="0"/>
              <a:t>Breast Cancer</a:t>
            </a:r>
          </a:p>
          <a:p>
            <a:pPr lvl="1"/>
            <a:r>
              <a:rPr lang="en-US" sz="1800" dirty="0"/>
              <a:t>Growth of HR+ MBC </a:t>
            </a:r>
            <a:br>
              <a:rPr lang="en-US" sz="1800" dirty="0"/>
            </a:br>
            <a:r>
              <a:rPr lang="en-US" sz="1800" dirty="0"/>
              <a:t>is dependent on cyclin D1, a direct transcriptional target of ER</a:t>
            </a:r>
          </a:p>
          <a:p>
            <a:pPr lvl="1"/>
            <a:r>
              <a:rPr lang="en-US" sz="1800" dirty="0"/>
              <a:t>Cyclin D1 activates CDK4/6, resulting in </a:t>
            </a:r>
            <a:br>
              <a:rPr lang="en-US" sz="1800" dirty="0"/>
            </a:br>
            <a:r>
              <a:rPr lang="en-US" sz="1800" dirty="0"/>
              <a:t>G1-S phase transition </a:t>
            </a:r>
            <a:br>
              <a:rPr lang="en-US" sz="1800" dirty="0"/>
            </a:br>
            <a:r>
              <a:rPr lang="en-US" sz="1800" dirty="0"/>
              <a:t>and cell cycle entry1</a:t>
            </a:r>
          </a:p>
          <a:p>
            <a:pPr lvl="1"/>
            <a:r>
              <a:rPr lang="en-US" sz="1800" dirty="0"/>
              <a:t>Some cell-line models </a:t>
            </a:r>
            <a:br>
              <a:rPr lang="en-US" sz="1800" dirty="0"/>
            </a:br>
            <a:r>
              <a:rPr lang="en-US" sz="1800" dirty="0"/>
              <a:t>of endocrine resistance show dependence on cyclin D1 and CDK4/62</a:t>
            </a:r>
          </a:p>
        </p:txBody>
      </p:sp>
      <p:sp>
        <p:nvSpPr>
          <p:cNvPr id="10" name="Content Placeholder 9">
            <a:extLst>
              <a:ext uri="{FF2B5EF4-FFF2-40B4-BE49-F238E27FC236}">
                <a16:creationId xmlns:a16="http://schemas.microsoft.com/office/drawing/2014/main" id="{44C9A249-E4F3-C1E3-4E61-2464EC88E2B1}"/>
              </a:ext>
            </a:extLst>
          </p:cNvPr>
          <p:cNvSpPr>
            <a:spLocks noGrp="1"/>
          </p:cNvSpPr>
          <p:nvPr>
            <p:ph idx="13"/>
          </p:nvPr>
        </p:nvSpPr>
        <p:spPr>
          <a:xfrm>
            <a:off x="9262532" y="1335088"/>
            <a:ext cx="2708805" cy="4756150"/>
          </a:xfrm>
        </p:spPr>
        <p:txBody>
          <a:bodyPr/>
          <a:lstStyle/>
          <a:p>
            <a:pPr marL="0" lvl="0" indent="0">
              <a:buNone/>
            </a:pPr>
            <a:r>
              <a:rPr lang="en-US" sz="1800" b="1" dirty="0"/>
              <a:t>De Novo Resistance</a:t>
            </a:r>
            <a:r>
              <a:rPr lang="en-US" sz="1800" b="1" baseline="30000" dirty="0"/>
              <a:t>2</a:t>
            </a:r>
          </a:p>
          <a:p>
            <a:pPr lvl="1"/>
            <a:r>
              <a:rPr lang="en-US" sz="1800" dirty="0"/>
              <a:t>Rb1 loss</a:t>
            </a:r>
          </a:p>
          <a:p>
            <a:pPr lvl="1"/>
            <a:r>
              <a:rPr lang="en-US" sz="1800" dirty="0"/>
              <a:t>FAT1 loss via Hippo pathway</a:t>
            </a:r>
          </a:p>
          <a:p>
            <a:pPr lvl="1"/>
            <a:r>
              <a:rPr lang="en-US" sz="1800" dirty="0"/>
              <a:t>High CCNE1 mRNA</a:t>
            </a:r>
          </a:p>
          <a:p>
            <a:pPr lvl="1"/>
            <a:r>
              <a:rPr lang="en-US" sz="1800" i="1" dirty="0"/>
              <a:t>FGFR1</a:t>
            </a:r>
            <a:r>
              <a:rPr lang="en-US" sz="1800" dirty="0"/>
              <a:t> amplification</a:t>
            </a:r>
          </a:p>
          <a:p>
            <a:pPr marL="0" lvl="0" indent="0">
              <a:buNone/>
            </a:pPr>
            <a:br>
              <a:rPr lang="en-US" sz="1800" b="1" dirty="0"/>
            </a:br>
            <a:r>
              <a:rPr lang="en-US" sz="1800" b="1" dirty="0"/>
              <a:t>Acquired Resistance</a:t>
            </a:r>
            <a:r>
              <a:rPr lang="en-US" sz="1800" b="1" baseline="30000" dirty="0"/>
              <a:t>2,3</a:t>
            </a:r>
            <a:r>
              <a:rPr lang="en-US" sz="1800" b="1" dirty="0"/>
              <a:t> </a:t>
            </a:r>
          </a:p>
          <a:p>
            <a:pPr lvl="1"/>
            <a:r>
              <a:rPr lang="en-US" sz="1800" dirty="0"/>
              <a:t>Rb1 loss</a:t>
            </a:r>
          </a:p>
          <a:p>
            <a:pPr lvl="1"/>
            <a:r>
              <a:rPr lang="en-US" sz="1800" dirty="0"/>
              <a:t>Majority: unknown </a:t>
            </a:r>
          </a:p>
          <a:p>
            <a:pPr lvl="1"/>
            <a:r>
              <a:rPr lang="en-US" sz="1800" i="1" dirty="0"/>
              <a:t>ERBB2</a:t>
            </a:r>
            <a:r>
              <a:rPr lang="en-US" sz="1800" dirty="0"/>
              <a:t> mutation </a:t>
            </a:r>
          </a:p>
          <a:p>
            <a:pPr lvl="1"/>
            <a:r>
              <a:rPr lang="en-US" sz="1800" i="1" dirty="0"/>
              <a:t>PTEN</a:t>
            </a:r>
            <a:r>
              <a:rPr lang="en-US" sz="1800" dirty="0"/>
              <a:t> loss of function mutations L</a:t>
            </a:r>
          </a:p>
          <a:p>
            <a:endParaRPr lang="en-US" sz="1800" dirty="0"/>
          </a:p>
        </p:txBody>
      </p:sp>
      <p:sp>
        <p:nvSpPr>
          <p:cNvPr id="2" name="Title 1">
            <a:extLst>
              <a:ext uri="{FF2B5EF4-FFF2-40B4-BE49-F238E27FC236}">
                <a16:creationId xmlns:a16="http://schemas.microsoft.com/office/drawing/2014/main" id="{BB9941B7-DB86-FA93-C95C-8F79357DDFFB}"/>
              </a:ext>
            </a:extLst>
          </p:cNvPr>
          <p:cNvSpPr>
            <a:spLocks noGrp="1"/>
          </p:cNvSpPr>
          <p:nvPr>
            <p:ph type="title"/>
          </p:nvPr>
        </p:nvSpPr>
        <p:spPr>
          <a:xfrm>
            <a:off x="231078" y="531006"/>
            <a:ext cx="11740260" cy="502445"/>
          </a:xfrm>
        </p:spPr>
        <p:txBody>
          <a:bodyPr>
            <a:noAutofit/>
          </a:bodyPr>
          <a:lstStyle/>
          <a:p>
            <a:r>
              <a:rPr lang="en-US" dirty="0"/>
              <a:t>Multiple Heterogenous Potential Mechanisms of Resistance to CDK4/6 Inhibitors </a:t>
            </a:r>
          </a:p>
        </p:txBody>
      </p:sp>
      <p:sp>
        <p:nvSpPr>
          <p:cNvPr id="3" name="Content Placeholder 2">
            <a:extLst>
              <a:ext uri="{FF2B5EF4-FFF2-40B4-BE49-F238E27FC236}">
                <a16:creationId xmlns:a16="http://schemas.microsoft.com/office/drawing/2014/main" id="{3117AC4E-F9EE-7567-1BF6-CDED289709B9}"/>
              </a:ext>
            </a:extLst>
          </p:cNvPr>
          <p:cNvSpPr>
            <a:spLocks noGrp="1"/>
          </p:cNvSpPr>
          <p:nvPr>
            <p:ph sz="quarter" idx="10"/>
          </p:nvPr>
        </p:nvSpPr>
        <p:spPr>
          <a:xfrm>
            <a:off x="1712199" y="6302375"/>
            <a:ext cx="7812290" cy="327025"/>
          </a:xfrm>
        </p:spPr>
        <p:txBody>
          <a:bodyPr/>
          <a:lstStyle/>
          <a:p>
            <a:r>
              <a:rPr lang="en-US" altLang="en-US" dirty="0"/>
              <a:t>1. Ding. Int J Mol Sci. 2020;21:1960. 2. Xu. Acta </a:t>
            </a:r>
            <a:r>
              <a:rPr lang="en-US" altLang="en-US" dirty="0" err="1"/>
              <a:t>Pharmacologica</a:t>
            </a:r>
            <a:r>
              <a:rPr lang="en-US" altLang="en-US" dirty="0"/>
              <a:t> Sinica. 2021;42:171. 3. </a:t>
            </a:r>
            <a:r>
              <a:rPr lang="en-US" altLang="en-US" dirty="0" err="1"/>
              <a:t>Saatci</a:t>
            </a:r>
            <a:r>
              <a:rPr lang="en-US" altLang="en-US" dirty="0"/>
              <a:t>. J Mol Med (Berl). 2022;99:1691. </a:t>
            </a:r>
          </a:p>
        </p:txBody>
      </p:sp>
      <p:grpSp>
        <p:nvGrpSpPr>
          <p:cNvPr id="5" name="Group 4">
            <a:extLst>
              <a:ext uri="{FF2B5EF4-FFF2-40B4-BE49-F238E27FC236}">
                <a16:creationId xmlns:a16="http://schemas.microsoft.com/office/drawing/2014/main" id="{857C9AAC-0183-4413-2842-11923A34921D}"/>
              </a:ext>
            </a:extLst>
          </p:cNvPr>
          <p:cNvGrpSpPr/>
          <p:nvPr/>
        </p:nvGrpSpPr>
        <p:grpSpPr>
          <a:xfrm>
            <a:off x="3098673" y="1333500"/>
            <a:ext cx="6096128" cy="4234155"/>
            <a:chOff x="3324098" y="1417424"/>
            <a:chExt cx="6096128" cy="4234155"/>
          </a:xfrm>
        </p:grpSpPr>
        <p:sp>
          <p:nvSpPr>
            <p:cNvPr id="77" name="Freeform: Shape 76">
              <a:extLst>
                <a:ext uri="{FF2B5EF4-FFF2-40B4-BE49-F238E27FC236}">
                  <a16:creationId xmlns:a16="http://schemas.microsoft.com/office/drawing/2014/main" id="{B9AB23ED-AC1B-9C76-CD3E-A09975232D4B}"/>
                </a:ext>
              </a:extLst>
            </p:cNvPr>
            <p:cNvSpPr/>
            <p:nvPr/>
          </p:nvSpPr>
          <p:spPr bwMode="auto">
            <a:xfrm>
              <a:off x="6044174" y="2677374"/>
              <a:ext cx="2286122" cy="1275884"/>
            </a:xfrm>
            <a:custGeom>
              <a:avLst/>
              <a:gdLst>
                <a:gd name="connsiteX0" fmla="*/ 1441174 w 1441174"/>
                <a:gd name="connsiteY0" fmla="*/ 0 h 1242392"/>
                <a:gd name="connsiteX1" fmla="*/ 1441174 w 1441174"/>
                <a:gd name="connsiteY1" fmla="*/ 894522 h 1242392"/>
                <a:gd name="connsiteX2" fmla="*/ 487018 w 1441174"/>
                <a:gd name="connsiteY2" fmla="*/ 894522 h 1242392"/>
                <a:gd name="connsiteX3" fmla="*/ 0 w 1441174"/>
                <a:gd name="connsiteY3" fmla="*/ 1242392 h 1242392"/>
                <a:gd name="connsiteX4" fmla="*/ 0 w 1441174"/>
                <a:gd name="connsiteY4" fmla="*/ 278296 h 1242392"/>
                <a:gd name="connsiteX5" fmla="*/ 477079 w 1441174"/>
                <a:gd name="connsiteY5" fmla="*/ 9939 h 1242392"/>
                <a:gd name="connsiteX6" fmla="*/ 1441174 w 1441174"/>
                <a:gd name="connsiteY6" fmla="*/ 0 h 1242392"/>
                <a:gd name="connsiteX0" fmla="*/ 1441174 w 1441174"/>
                <a:gd name="connsiteY0" fmla="*/ 0 h 1242392"/>
                <a:gd name="connsiteX1" fmla="*/ 1441174 w 1441174"/>
                <a:gd name="connsiteY1" fmla="*/ 894522 h 1242392"/>
                <a:gd name="connsiteX2" fmla="*/ 487018 w 1441174"/>
                <a:gd name="connsiteY2" fmla="*/ 894522 h 1242392"/>
                <a:gd name="connsiteX3" fmla="*/ 0 w 1441174"/>
                <a:gd name="connsiteY3" fmla="*/ 1242392 h 1242392"/>
                <a:gd name="connsiteX4" fmla="*/ 0 w 1441174"/>
                <a:gd name="connsiteY4" fmla="*/ 278296 h 1242392"/>
                <a:gd name="connsiteX5" fmla="*/ 477079 w 1441174"/>
                <a:gd name="connsiteY5" fmla="*/ 9939 h 1242392"/>
                <a:gd name="connsiteX6" fmla="*/ 1441174 w 1441174"/>
                <a:gd name="connsiteY6" fmla="*/ 0 h 1242392"/>
                <a:gd name="connsiteX0" fmla="*/ 1441174 w 1441174"/>
                <a:gd name="connsiteY0" fmla="*/ 0 h 1242392"/>
                <a:gd name="connsiteX1" fmla="*/ 1441174 w 1441174"/>
                <a:gd name="connsiteY1" fmla="*/ 894522 h 1242392"/>
                <a:gd name="connsiteX2" fmla="*/ 487018 w 1441174"/>
                <a:gd name="connsiteY2" fmla="*/ 894522 h 1242392"/>
                <a:gd name="connsiteX3" fmla="*/ 0 w 1441174"/>
                <a:gd name="connsiteY3" fmla="*/ 1242392 h 1242392"/>
                <a:gd name="connsiteX4" fmla="*/ 0 w 1441174"/>
                <a:gd name="connsiteY4" fmla="*/ 278296 h 1242392"/>
                <a:gd name="connsiteX5" fmla="*/ 477079 w 1441174"/>
                <a:gd name="connsiteY5" fmla="*/ 9939 h 1242392"/>
                <a:gd name="connsiteX6" fmla="*/ 1441174 w 1441174"/>
                <a:gd name="connsiteY6" fmla="*/ 0 h 1242392"/>
                <a:gd name="connsiteX0" fmla="*/ 1441174 w 1441174"/>
                <a:gd name="connsiteY0" fmla="*/ 0 h 1202635"/>
                <a:gd name="connsiteX1" fmla="*/ 1441174 w 1441174"/>
                <a:gd name="connsiteY1" fmla="*/ 894522 h 1202635"/>
                <a:gd name="connsiteX2" fmla="*/ 487018 w 1441174"/>
                <a:gd name="connsiteY2" fmla="*/ 894522 h 1202635"/>
                <a:gd name="connsiteX3" fmla="*/ 231918 w 1441174"/>
                <a:gd name="connsiteY3" fmla="*/ 1202635 h 1202635"/>
                <a:gd name="connsiteX4" fmla="*/ 0 w 1441174"/>
                <a:gd name="connsiteY4" fmla="*/ 278296 h 1202635"/>
                <a:gd name="connsiteX5" fmla="*/ 477079 w 1441174"/>
                <a:gd name="connsiteY5" fmla="*/ 9939 h 1202635"/>
                <a:gd name="connsiteX6" fmla="*/ 1441174 w 1441174"/>
                <a:gd name="connsiteY6" fmla="*/ 0 h 1202635"/>
                <a:gd name="connsiteX0" fmla="*/ 1441174 w 1441174"/>
                <a:gd name="connsiteY0" fmla="*/ 0 h 1202635"/>
                <a:gd name="connsiteX1" fmla="*/ 1441174 w 1441174"/>
                <a:gd name="connsiteY1" fmla="*/ 894522 h 1202635"/>
                <a:gd name="connsiteX2" fmla="*/ 521376 w 1441174"/>
                <a:gd name="connsiteY2" fmla="*/ 934279 h 1202635"/>
                <a:gd name="connsiteX3" fmla="*/ 231918 w 1441174"/>
                <a:gd name="connsiteY3" fmla="*/ 1202635 h 1202635"/>
                <a:gd name="connsiteX4" fmla="*/ 0 w 1441174"/>
                <a:gd name="connsiteY4" fmla="*/ 278296 h 1202635"/>
                <a:gd name="connsiteX5" fmla="*/ 477079 w 1441174"/>
                <a:gd name="connsiteY5" fmla="*/ 9939 h 1202635"/>
                <a:gd name="connsiteX6" fmla="*/ 1441174 w 1441174"/>
                <a:gd name="connsiteY6" fmla="*/ 0 h 1202635"/>
                <a:gd name="connsiteX0" fmla="*/ 1441174 w 1441174"/>
                <a:gd name="connsiteY0" fmla="*/ 0 h 1202635"/>
                <a:gd name="connsiteX1" fmla="*/ 1441174 w 1441174"/>
                <a:gd name="connsiteY1" fmla="*/ 894522 h 1202635"/>
                <a:gd name="connsiteX2" fmla="*/ 521376 w 1441174"/>
                <a:gd name="connsiteY2" fmla="*/ 934279 h 1202635"/>
                <a:gd name="connsiteX3" fmla="*/ 231918 w 1441174"/>
                <a:gd name="connsiteY3" fmla="*/ 1202635 h 1202635"/>
                <a:gd name="connsiteX4" fmla="*/ 0 w 1441174"/>
                <a:gd name="connsiteY4" fmla="*/ 278296 h 1202635"/>
                <a:gd name="connsiteX5" fmla="*/ 477079 w 1441174"/>
                <a:gd name="connsiteY5" fmla="*/ 9939 h 1202635"/>
                <a:gd name="connsiteX6" fmla="*/ 1441174 w 1441174"/>
                <a:gd name="connsiteY6" fmla="*/ 0 h 1202635"/>
                <a:gd name="connsiteX0" fmla="*/ 1466942 w 1466942"/>
                <a:gd name="connsiteY0" fmla="*/ 0 h 1202635"/>
                <a:gd name="connsiteX1" fmla="*/ 1466942 w 1466942"/>
                <a:gd name="connsiteY1" fmla="*/ 894522 h 1202635"/>
                <a:gd name="connsiteX2" fmla="*/ 547144 w 1466942"/>
                <a:gd name="connsiteY2" fmla="*/ 934279 h 1202635"/>
                <a:gd name="connsiteX3" fmla="*/ 257686 w 1466942"/>
                <a:gd name="connsiteY3" fmla="*/ 1202635 h 1202635"/>
                <a:gd name="connsiteX4" fmla="*/ 0 w 1466942"/>
                <a:gd name="connsiteY4" fmla="*/ 268357 h 1202635"/>
                <a:gd name="connsiteX5" fmla="*/ 502847 w 1466942"/>
                <a:gd name="connsiteY5" fmla="*/ 9939 h 1202635"/>
                <a:gd name="connsiteX6" fmla="*/ 1466942 w 1466942"/>
                <a:gd name="connsiteY6" fmla="*/ 0 h 1202635"/>
                <a:gd name="connsiteX0" fmla="*/ 1466942 w 1466942"/>
                <a:gd name="connsiteY0" fmla="*/ 0 h 1202635"/>
                <a:gd name="connsiteX1" fmla="*/ 1466942 w 1466942"/>
                <a:gd name="connsiteY1" fmla="*/ 894522 h 1202635"/>
                <a:gd name="connsiteX2" fmla="*/ 547144 w 1466942"/>
                <a:gd name="connsiteY2" fmla="*/ 934279 h 1202635"/>
                <a:gd name="connsiteX3" fmla="*/ 257686 w 1466942"/>
                <a:gd name="connsiteY3" fmla="*/ 1202635 h 1202635"/>
                <a:gd name="connsiteX4" fmla="*/ 0 w 1466942"/>
                <a:gd name="connsiteY4" fmla="*/ 268357 h 1202635"/>
                <a:gd name="connsiteX5" fmla="*/ 502847 w 1466942"/>
                <a:gd name="connsiteY5" fmla="*/ 9939 h 1202635"/>
                <a:gd name="connsiteX6" fmla="*/ 1466942 w 1466942"/>
                <a:gd name="connsiteY6" fmla="*/ 0 h 1202635"/>
                <a:gd name="connsiteX0" fmla="*/ 1466942 w 1466942"/>
                <a:gd name="connsiteY0" fmla="*/ 0 h 1202635"/>
                <a:gd name="connsiteX1" fmla="*/ 1466942 w 1466942"/>
                <a:gd name="connsiteY1" fmla="*/ 894522 h 1202635"/>
                <a:gd name="connsiteX2" fmla="*/ 547144 w 1466942"/>
                <a:gd name="connsiteY2" fmla="*/ 934279 h 1202635"/>
                <a:gd name="connsiteX3" fmla="*/ 257686 w 1466942"/>
                <a:gd name="connsiteY3" fmla="*/ 1202635 h 1202635"/>
                <a:gd name="connsiteX4" fmla="*/ 0 w 1466942"/>
                <a:gd name="connsiteY4" fmla="*/ 268357 h 1202635"/>
                <a:gd name="connsiteX5" fmla="*/ 502847 w 1466942"/>
                <a:gd name="connsiteY5" fmla="*/ 9939 h 1202635"/>
                <a:gd name="connsiteX6" fmla="*/ 1466942 w 1466942"/>
                <a:gd name="connsiteY6" fmla="*/ 0 h 1202635"/>
                <a:gd name="connsiteX0" fmla="*/ 1466942 w 1466942"/>
                <a:gd name="connsiteY0" fmla="*/ 0 h 1202635"/>
                <a:gd name="connsiteX1" fmla="*/ 1466942 w 1466942"/>
                <a:gd name="connsiteY1" fmla="*/ 894522 h 1202635"/>
                <a:gd name="connsiteX2" fmla="*/ 547144 w 1466942"/>
                <a:gd name="connsiteY2" fmla="*/ 934279 h 1202635"/>
                <a:gd name="connsiteX3" fmla="*/ 257686 w 1466942"/>
                <a:gd name="connsiteY3" fmla="*/ 1202635 h 1202635"/>
                <a:gd name="connsiteX4" fmla="*/ 0 w 1466942"/>
                <a:gd name="connsiteY4" fmla="*/ 268357 h 1202635"/>
                <a:gd name="connsiteX5" fmla="*/ 502847 w 1466942"/>
                <a:gd name="connsiteY5" fmla="*/ 9939 h 1202635"/>
                <a:gd name="connsiteX6" fmla="*/ 1466942 w 1466942"/>
                <a:gd name="connsiteY6" fmla="*/ 0 h 1202635"/>
                <a:gd name="connsiteX0" fmla="*/ 1466942 w 1466942"/>
                <a:gd name="connsiteY0" fmla="*/ 0 h 1202635"/>
                <a:gd name="connsiteX1" fmla="*/ 1466942 w 1466942"/>
                <a:gd name="connsiteY1" fmla="*/ 894522 h 1202635"/>
                <a:gd name="connsiteX2" fmla="*/ 547144 w 1466942"/>
                <a:gd name="connsiteY2" fmla="*/ 934279 h 1202635"/>
                <a:gd name="connsiteX3" fmla="*/ 257686 w 1466942"/>
                <a:gd name="connsiteY3" fmla="*/ 1202635 h 1202635"/>
                <a:gd name="connsiteX4" fmla="*/ 0 w 1466942"/>
                <a:gd name="connsiteY4" fmla="*/ 268357 h 1202635"/>
                <a:gd name="connsiteX5" fmla="*/ 502847 w 1466942"/>
                <a:gd name="connsiteY5" fmla="*/ 9939 h 1202635"/>
                <a:gd name="connsiteX6" fmla="*/ 1466942 w 1466942"/>
                <a:gd name="connsiteY6" fmla="*/ 0 h 1202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6942" h="1202635">
                  <a:moveTo>
                    <a:pt x="1466942" y="0"/>
                  </a:moveTo>
                  <a:lnTo>
                    <a:pt x="1466942" y="894522"/>
                  </a:lnTo>
                  <a:cubicBezTo>
                    <a:pt x="1148890" y="894522"/>
                    <a:pt x="727764" y="874645"/>
                    <a:pt x="547144" y="934279"/>
                  </a:cubicBezTo>
                  <a:lnTo>
                    <a:pt x="257686" y="1202635"/>
                  </a:lnTo>
                  <a:lnTo>
                    <a:pt x="0" y="268357"/>
                  </a:lnTo>
                  <a:cubicBezTo>
                    <a:pt x="167616" y="182218"/>
                    <a:pt x="257926" y="66261"/>
                    <a:pt x="502847" y="9939"/>
                  </a:cubicBezTo>
                  <a:cubicBezTo>
                    <a:pt x="867160" y="-3313"/>
                    <a:pt x="1145577" y="3313"/>
                    <a:pt x="1466942" y="0"/>
                  </a:cubicBezTo>
                  <a:close/>
                </a:path>
              </a:pathLst>
            </a:custGeom>
            <a:solidFill>
              <a:schemeClr val="bg1">
                <a:lumMod val="8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 name="Oval 77">
              <a:extLst>
                <a:ext uri="{FF2B5EF4-FFF2-40B4-BE49-F238E27FC236}">
                  <a16:creationId xmlns:a16="http://schemas.microsoft.com/office/drawing/2014/main" id="{766103F5-8760-2A22-9BA6-2C006779598D}"/>
                </a:ext>
              </a:extLst>
            </p:cNvPr>
            <p:cNvSpPr/>
            <p:nvPr/>
          </p:nvSpPr>
          <p:spPr bwMode="auto">
            <a:xfrm>
              <a:off x="3962309" y="2634796"/>
              <a:ext cx="2822509" cy="2914306"/>
            </a:xfrm>
            <a:prstGeom prst="ellipse">
              <a:avLst/>
            </a:prstGeom>
            <a:solidFill>
              <a:schemeClr val="bg1">
                <a:lumMod val="85000"/>
                <a:alpha val="89804"/>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79" name="Group 78">
              <a:extLst>
                <a:ext uri="{FF2B5EF4-FFF2-40B4-BE49-F238E27FC236}">
                  <a16:creationId xmlns:a16="http://schemas.microsoft.com/office/drawing/2014/main" id="{8A47B749-28A7-47BF-F866-57DE53242332}"/>
                </a:ext>
              </a:extLst>
            </p:cNvPr>
            <p:cNvGrpSpPr/>
            <p:nvPr/>
          </p:nvGrpSpPr>
          <p:grpSpPr>
            <a:xfrm>
              <a:off x="4164713" y="2898592"/>
              <a:ext cx="2487163" cy="2409520"/>
              <a:chOff x="6304605" y="3069622"/>
              <a:chExt cx="2487163" cy="2409520"/>
            </a:xfrm>
          </p:grpSpPr>
          <p:sp>
            <p:nvSpPr>
              <p:cNvPr id="80" name="Arrow: Circular 79">
                <a:extLst>
                  <a:ext uri="{FF2B5EF4-FFF2-40B4-BE49-F238E27FC236}">
                    <a16:creationId xmlns:a16="http://schemas.microsoft.com/office/drawing/2014/main" id="{21265D07-3EC8-0690-84C7-72D24825574C}"/>
                  </a:ext>
                </a:extLst>
              </p:cNvPr>
              <p:cNvSpPr/>
              <p:nvPr/>
            </p:nvSpPr>
            <p:spPr bwMode="auto">
              <a:xfrm rot="19738066">
                <a:off x="6304605" y="3069622"/>
                <a:ext cx="2404448" cy="2379489"/>
              </a:xfrm>
              <a:prstGeom prst="circularArrow">
                <a:avLst>
                  <a:gd name="adj1" fmla="val 13456"/>
                  <a:gd name="adj2" fmla="val 350485"/>
                  <a:gd name="adj3" fmla="val 20446158"/>
                  <a:gd name="adj4" fmla="val 14719151"/>
                  <a:gd name="adj5" fmla="val 6728"/>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81" name="Arrow: Circular 80">
                <a:extLst>
                  <a:ext uri="{FF2B5EF4-FFF2-40B4-BE49-F238E27FC236}">
                    <a16:creationId xmlns:a16="http://schemas.microsoft.com/office/drawing/2014/main" id="{E78EF26F-F19E-EB68-8D7D-ACA8ACB8D149}"/>
                  </a:ext>
                </a:extLst>
              </p:cNvPr>
              <p:cNvSpPr/>
              <p:nvPr/>
            </p:nvSpPr>
            <p:spPr bwMode="auto">
              <a:xfrm rot="14220785">
                <a:off x="6302525" y="3087173"/>
                <a:ext cx="2404448" cy="2379489"/>
              </a:xfrm>
              <a:prstGeom prst="circularArrow">
                <a:avLst>
                  <a:gd name="adj1" fmla="val 13456"/>
                  <a:gd name="adj2" fmla="val 350485"/>
                  <a:gd name="adj3" fmla="val 20446158"/>
                  <a:gd name="adj4" fmla="val 14968767"/>
                  <a:gd name="adj5" fmla="val 6728"/>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82" name="Arrow: Circular 81">
                <a:extLst>
                  <a:ext uri="{FF2B5EF4-FFF2-40B4-BE49-F238E27FC236}">
                    <a16:creationId xmlns:a16="http://schemas.microsoft.com/office/drawing/2014/main" id="{F20F5563-84B0-D9F4-8CE3-F036659CD0CF}"/>
                  </a:ext>
                </a:extLst>
              </p:cNvPr>
              <p:cNvSpPr/>
              <p:nvPr/>
            </p:nvSpPr>
            <p:spPr bwMode="auto">
              <a:xfrm rot="8929829">
                <a:off x="6311100" y="3087320"/>
                <a:ext cx="2404448" cy="2379489"/>
              </a:xfrm>
              <a:prstGeom prst="circularArrow">
                <a:avLst>
                  <a:gd name="adj1" fmla="val 13456"/>
                  <a:gd name="adj2" fmla="val 350485"/>
                  <a:gd name="adj3" fmla="val 20446158"/>
                  <a:gd name="adj4" fmla="val 14868362"/>
                  <a:gd name="adj5" fmla="val 6728"/>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83" name="Arrow: Circular 4">
                <a:extLst>
                  <a:ext uri="{FF2B5EF4-FFF2-40B4-BE49-F238E27FC236}">
                    <a16:creationId xmlns:a16="http://schemas.microsoft.com/office/drawing/2014/main" id="{63ED6084-9914-E6A5-5EB6-C51D38F09EE7}"/>
                  </a:ext>
                </a:extLst>
              </p:cNvPr>
              <p:cNvSpPr/>
              <p:nvPr/>
            </p:nvSpPr>
            <p:spPr bwMode="auto">
              <a:xfrm rot="3585026">
                <a:off x="7529526" y="3726751"/>
                <a:ext cx="1575903" cy="948580"/>
              </a:xfrm>
              <a:custGeom>
                <a:avLst/>
                <a:gdLst>
                  <a:gd name="connsiteX0" fmla="*/ 765553 w 2404448"/>
                  <a:gd name="connsiteY0" fmla="*/ 81255 h 2379489"/>
                  <a:gd name="connsiteX1" fmla="*/ 1706431 w 2404448"/>
                  <a:gd name="connsiteY1" fmla="*/ 109690 h 2379489"/>
                  <a:gd name="connsiteX2" fmla="*/ 2341456 w 2404448"/>
                  <a:gd name="connsiteY2" fmla="*/ 809684 h 2379489"/>
                  <a:gd name="connsiteX3" fmla="*/ 2341456 w 2404448"/>
                  <a:gd name="connsiteY3" fmla="*/ 809683 h 2379489"/>
                  <a:gd name="connsiteX4" fmla="*/ 2215368 w 2404448"/>
                  <a:gd name="connsiteY4" fmla="*/ 948580 h 2379489"/>
                  <a:gd name="connsiteX5" fmla="*/ 2028052 w 2404448"/>
                  <a:gd name="connsiteY5" fmla="*/ 884285 h 2379489"/>
                  <a:gd name="connsiteX6" fmla="*/ 2028052 w 2404448"/>
                  <a:gd name="connsiteY6" fmla="*/ 884285 h 2379489"/>
                  <a:gd name="connsiteX7" fmla="*/ 1558129 w 2404448"/>
                  <a:gd name="connsiteY7" fmla="*/ 394116 h 2379489"/>
                  <a:gd name="connsiteX8" fmla="*/ 882911 w 2404448"/>
                  <a:gd name="connsiteY8" fmla="*/ 379166 h 2379489"/>
                  <a:gd name="connsiteX9" fmla="*/ 765553 w 2404448"/>
                  <a:gd name="connsiteY9" fmla="*/ 81255 h 2379489"/>
                  <a:gd name="connsiteX0" fmla="*/ 0 w 1575903"/>
                  <a:gd name="connsiteY0" fmla="*/ 81255 h 948580"/>
                  <a:gd name="connsiteX1" fmla="*/ 940878 w 1575903"/>
                  <a:gd name="connsiteY1" fmla="*/ 109690 h 948580"/>
                  <a:gd name="connsiteX2" fmla="*/ 1575903 w 1575903"/>
                  <a:gd name="connsiteY2" fmla="*/ 809684 h 948580"/>
                  <a:gd name="connsiteX3" fmla="*/ 1575903 w 1575903"/>
                  <a:gd name="connsiteY3" fmla="*/ 809683 h 948580"/>
                  <a:gd name="connsiteX4" fmla="*/ 1449815 w 1575903"/>
                  <a:gd name="connsiteY4" fmla="*/ 948580 h 948580"/>
                  <a:gd name="connsiteX5" fmla="*/ 1262499 w 1575903"/>
                  <a:gd name="connsiteY5" fmla="*/ 884285 h 948580"/>
                  <a:gd name="connsiteX6" fmla="*/ 1262499 w 1575903"/>
                  <a:gd name="connsiteY6" fmla="*/ 884285 h 948580"/>
                  <a:gd name="connsiteX7" fmla="*/ 792576 w 1575903"/>
                  <a:gd name="connsiteY7" fmla="*/ 394116 h 948580"/>
                  <a:gd name="connsiteX8" fmla="*/ 117358 w 1575903"/>
                  <a:gd name="connsiteY8" fmla="*/ 379166 h 948580"/>
                  <a:gd name="connsiteX9" fmla="*/ 59630 w 1575903"/>
                  <a:gd name="connsiteY9" fmla="*/ 228467 h 948580"/>
                  <a:gd name="connsiteX10" fmla="*/ 0 w 1575903"/>
                  <a:gd name="connsiteY10" fmla="*/ 81255 h 948580"/>
                  <a:gd name="connsiteX0" fmla="*/ 0 w 1575903"/>
                  <a:gd name="connsiteY0" fmla="*/ 81255 h 948580"/>
                  <a:gd name="connsiteX1" fmla="*/ 940878 w 1575903"/>
                  <a:gd name="connsiteY1" fmla="*/ 109690 h 948580"/>
                  <a:gd name="connsiteX2" fmla="*/ 1575903 w 1575903"/>
                  <a:gd name="connsiteY2" fmla="*/ 809684 h 948580"/>
                  <a:gd name="connsiteX3" fmla="*/ 1575903 w 1575903"/>
                  <a:gd name="connsiteY3" fmla="*/ 809683 h 948580"/>
                  <a:gd name="connsiteX4" fmla="*/ 1449815 w 1575903"/>
                  <a:gd name="connsiteY4" fmla="*/ 948580 h 948580"/>
                  <a:gd name="connsiteX5" fmla="*/ 1262499 w 1575903"/>
                  <a:gd name="connsiteY5" fmla="*/ 884285 h 948580"/>
                  <a:gd name="connsiteX6" fmla="*/ 1262499 w 1575903"/>
                  <a:gd name="connsiteY6" fmla="*/ 884285 h 948580"/>
                  <a:gd name="connsiteX7" fmla="*/ 792576 w 1575903"/>
                  <a:gd name="connsiteY7" fmla="*/ 394116 h 948580"/>
                  <a:gd name="connsiteX8" fmla="*/ 117358 w 1575903"/>
                  <a:gd name="connsiteY8" fmla="*/ 379166 h 948580"/>
                  <a:gd name="connsiteX9" fmla="*/ 364036 w 1575903"/>
                  <a:gd name="connsiteY9" fmla="*/ 141357 h 948580"/>
                  <a:gd name="connsiteX10" fmla="*/ 0 w 1575903"/>
                  <a:gd name="connsiteY10" fmla="*/ 81255 h 948580"/>
                  <a:gd name="connsiteX0" fmla="*/ 0 w 1575903"/>
                  <a:gd name="connsiteY0" fmla="*/ 81255 h 948580"/>
                  <a:gd name="connsiteX1" fmla="*/ 940878 w 1575903"/>
                  <a:gd name="connsiteY1" fmla="*/ 109690 h 948580"/>
                  <a:gd name="connsiteX2" fmla="*/ 1575903 w 1575903"/>
                  <a:gd name="connsiteY2" fmla="*/ 809684 h 948580"/>
                  <a:gd name="connsiteX3" fmla="*/ 1575903 w 1575903"/>
                  <a:gd name="connsiteY3" fmla="*/ 809683 h 948580"/>
                  <a:gd name="connsiteX4" fmla="*/ 1449815 w 1575903"/>
                  <a:gd name="connsiteY4" fmla="*/ 948580 h 948580"/>
                  <a:gd name="connsiteX5" fmla="*/ 1262499 w 1575903"/>
                  <a:gd name="connsiteY5" fmla="*/ 884285 h 948580"/>
                  <a:gd name="connsiteX6" fmla="*/ 1262499 w 1575903"/>
                  <a:gd name="connsiteY6" fmla="*/ 884285 h 948580"/>
                  <a:gd name="connsiteX7" fmla="*/ 792576 w 1575903"/>
                  <a:gd name="connsiteY7" fmla="*/ 394116 h 948580"/>
                  <a:gd name="connsiteX8" fmla="*/ 117358 w 1575903"/>
                  <a:gd name="connsiteY8" fmla="*/ 379166 h 948580"/>
                  <a:gd name="connsiteX9" fmla="*/ 179603 w 1575903"/>
                  <a:gd name="connsiteY9" fmla="*/ 155091 h 948580"/>
                  <a:gd name="connsiteX10" fmla="*/ 0 w 1575903"/>
                  <a:gd name="connsiteY10" fmla="*/ 81255 h 948580"/>
                  <a:gd name="connsiteX0" fmla="*/ 0 w 1575903"/>
                  <a:gd name="connsiteY0" fmla="*/ 81255 h 948580"/>
                  <a:gd name="connsiteX1" fmla="*/ 940878 w 1575903"/>
                  <a:gd name="connsiteY1" fmla="*/ 109690 h 948580"/>
                  <a:gd name="connsiteX2" fmla="*/ 1575903 w 1575903"/>
                  <a:gd name="connsiteY2" fmla="*/ 809684 h 948580"/>
                  <a:gd name="connsiteX3" fmla="*/ 1575903 w 1575903"/>
                  <a:gd name="connsiteY3" fmla="*/ 809683 h 948580"/>
                  <a:gd name="connsiteX4" fmla="*/ 1449815 w 1575903"/>
                  <a:gd name="connsiteY4" fmla="*/ 948580 h 948580"/>
                  <a:gd name="connsiteX5" fmla="*/ 1262499 w 1575903"/>
                  <a:gd name="connsiteY5" fmla="*/ 884285 h 948580"/>
                  <a:gd name="connsiteX6" fmla="*/ 1262499 w 1575903"/>
                  <a:gd name="connsiteY6" fmla="*/ 884285 h 948580"/>
                  <a:gd name="connsiteX7" fmla="*/ 792576 w 1575903"/>
                  <a:gd name="connsiteY7" fmla="*/ 394116 h 948580"/>
                  <a:gd name="connsiteX8" fmla="*/ 117358 w 1575903"/>
                  <a:gd name="connsiteY8" fmla="*/ 379166 h 948580"/>
                  <a:gd name="connsiteX9" fmla="*/ 219374 w 1575903"/>
                  <a:gd name="connsiteY9" fmla="*/ 200337 h 948580"/>
                  <a:gd name="connsiteX10" fmla="*/ 0 w 1575903"/>
                  <a:gd name="connsiteY10" fmla="*/ 81255 h 948580"/>
                  <a:gd name="connsiteX0" fmla="*/ 0 w 1575903"/>
                  <a:gd name="connsiteY0" fmla="*/ 81255 h 948580"/>
                  <a:gd name="connsiteX1" fmla="*/ 940878 w 1575903"/>
                  <a:gd name="connsiteY1" fmla="*/ 109690 h 948580"/>
                  <a:gd name="connsiteX2" fmla="*/ 1575903 w 1575903"/>
                  <a:gd name="connsiteY2" fmla="*/ 809684 h 948580"/>
                  <a:gd name="connsiteX3" fmla="*/ 1575903 w 1575903"/>
                  <a:gd name="connsiteY3" fmla="*/ 809683 h 948580"/>
                  <a:gd name="connsiteX4" fmla="*/ 1449815 w 1575903"/>
                  <a:gd name="connsiteY4" fmla="*/ 948580 h 948580"/>
                  <a:gd name="connsiteX5" fmla="*/ 1262499 w 1575903"/>
                  <a:gd name="connsiteY5" fmla="*/ 884285 h 948580"/>
                  <a:gd name="connsiteX6" fmla="*/ 1262499 w 1575903"/>
                  <a:gd name="connsiteY6" fmla="*/ 884285 h 948580"/>
                  <a:gd name="connsiteX7" fmla="*/ 792576 w 1575903"/>
                  <a:gd name="connsiteY7" fmla="*/ 394116 h 948580"/>
                  <a:gd name="connsiteX8" fmla="*/ 117358 w 1575903"/>
                  <a:gd name="connsiteY8" fmla="*/ 379166 h 948580"/>
                  <a:gd name="connsiteX9" fmla="*/ 220742 w 1575903"/>
                  <a:gd name="connsiteY9" fmla="*/ 179082 h 948580"/>
                  <a:gd name="connsiteX10" fmla="*/ 0 w 1575903"/>
                  <a:gd name="connsiteY10" fmla="*/ 81255 h 948580"/>
                  <a:gd name="connsiteX0" fmla="*/ 0 w 1575903"/>
                  <a:gd name="connsiteY0" fmla="*/ 81255 h 948580"/>
                  <a:gd name="connsiteX1" fmla="*/ 940878 w 1575903"/>
                  <a:gd name="connsiteY1" fmla="*/ 109690 h 948580"/>
                  <a:gd name="connsiteX2" fmla="*/ 1575903 w 1575903"/>
                  <a:gd name="connsiteY2" fmla="*/ 809684 h 948580"/>
                  <a:gd name="connsiteX3" fmla="*/ 1575903 w 1575903"/>
                  <a:gd name="connsiteY3" fmla="*/ 809683 h 948580"/>
                  <a:gd name="connsiteX4" fmla="*/ 1449815 w 1575903"/>
                  <a:gd name="connsiteY4" fmla="*/ 948580 h 948580"/>
                  <a:gd name="connsiteX5" fmla="*/ 1262499 w 1575903"/>
                  <a:gd name="connsiteY5" fmla="*/ 884285 h 948580"/>
                  <a:gd name="connsiteX6" fmla="*/ 1262499 w 1575903"/>
                  <a:gd name="connsiteY6" fmla="*/ 884285 h 948580"/>
                  <a:gd name="connsiteX7" fmla="*/ 792576 w 1575903"/>
                  <a:gd name="connsiteY7" fmla="*/ 394116 h 948580"/>
                  <a:gd name="connsiteX8" fmla="*/ 117358 w 1575903"/>
                  <a:gd name="connsiteY8" fmla="*/ 379166 h 948580"/>
                  <a:gd name="connsiteX9" fmla="*/ 173272 w 1575903"/>
                  <a:gd name="connsiteY9" fmla="*/ 183476 h 948580"/>
                  <a:gd name="connsiteX10" fmla="*/ 0 w 1575903"/>
                  <a:gd name="connsiteY10" fmla="*/ 81255 h 948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5903" h="948580">
                    <a:moveTo>
                      <a:pt x="0" y="81255"/>
                    </a:moveTo>
                    <a:cubicBezTo>
                      <a:pt x="304495" y="-36218"/>
                      <a:pt x="644194" y="-25952"/>
                      <a:pt x="940878" y="109690"/>
                    </a:cubicBezTo>
                    <a:cubicBezTo>
                      <a:pt x="1240735" y="246783"/>
                      <a:pt x="1470386" y="499929"/>
                      <a:pt x="1575903" y="809684"/>
                    </a:cubicBezTo>
                    <a:lnTo>
                      <a:pt x="1575903" y="809683"/>
                    </a:lnTo>
                    <a:lnTo>
                      <a:pt x="1449815" y="948580"/>
                    </a:lnTo>
                    <a:lnTo>
                      <a:pt x="1262499" y="884285"/>
                    </a:lnTo>
                    <a:lnTo>
                      <a:pt x="1262499" y="884285"/>
                    </a:lnTo>
                    <a:cubicBezTo>
                      <a:pt x="1179129" y="665222"/>
                      <a:pt x="1009730" y="488524"/>
                      <a:pt x="792576" y="394116"/>
                    </a:cubicBezTo>
                    <a:cubicBezTo>
                      <a:pt x="578429" y="301014"/>
                      <a:pt x="335528" y="295636"/>
                      <a:pt x="117358" y="379166"/>
                    </a:cubicBezTo>
                    <a:lnTo>
                      <a:pt x="173272" y="183476"/>
                    </a:lnTo>
                    <a:lnTo>
                      <a:pt x="0" y="81255"/>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sp>
          <p:nvSpPr>
            <p:cNvPr id="84" name="TextBox 224262">
              <a:extLst>
                <a:ext uri="{FF2B5EF4-FFF2-40B4-BE49-F238E27FC236}">
                  <a16:creationId xmlns:a16="http://schemas.microsoft.com/office/drawing/2014/main" id="{4E3459E3-E8F2-7BDA-9D55-C8E263A5E510}"/>
                </a:ext>
              </a:extLst>
            </p:cNvPr>
            <p:cNvSpPr txBox="1">
              <a:spLocks noChangeArrowheads="1"/>
            </p:cNvSpPr>
            <p:nvPr/>
          </p:nvSpPr>
          <p:spPr bwMode="auto">
            <a:xfrm>
              <a:off x="4478764" y="4064889"/>
              <a:ext cx="5121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1400" b="1" i="0" u="none" strike="noStrike" kern="0" cap="none" spc="0" normalizeH="0" baseline="0" noProof="0">
                  <a:ln>
                    <a:noFill/>
                  </a:ln>
                  <a:solidFill>
                    <a:srgbClr val="000000"/>
                  </a:solidFill>
                  <a:effectLst/>
                  <a:uLnTx/>
                  <a:uFillTx/>
                  <a:latin typeface="Poppins" pitchFamily="2" charset="77"/>
                  <a:cs typeface="Poppins" pitchFamily="2" charset="77"/>
                </a:rPr>
                <a:t>G2</a:t>
              </a:r>
            </a:p>
          </p:txBody>
        </p:sp>
        <p:sp>
          <p:nvSpPr>
            <p:cNvPr id="85" name="TextBox 45">
              <a:extLst>
                <a:ext uri="{FF2B5EF4-FFF2-40B4-BE49-F238E27FC236}">
                  <a16:creationId xmlns:a16="http://schemas.microsoft.com/office/drawing/2014/main" id="{FA983F57-13DD-CF35-891F-15E1F24598DD}"/>
                </a:ext>
              </a:extLst>
            </p:cNvPr>
            <p:cNvSpPr txBox="1">
              <a:spLocks noChangeArrowheads="1"/>
            </p:cNvSpPr>
            <p:nvPr/>
          </p:nvSpPr>
          <p:spPr bwMode="auto">
            <a:xfrm>
              <a:off x="5204490" y="4615262"/>
              <a:ext cx="5121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1400" b="1" i="0" u="none" strike="noStrike" kern="0" cap="none" spc="0" normalizeH="0" baseline="0" noProof="0">
                  <a:ln>
                    <a:noFill/>
                  </a:ln>
                  <a:solidFill>
                    <a:srgbClr val="000000"/>
                  </a:solidFill>
                  <a:effectLst/>
                  <a:uLnTx/>
                  <a:uFillTx/>
                  <a:latin typeface="Poppins" pitchFamily="2" charset="77"/>
                  <a:cs typeface="Poppins" pitchFamily="2" charset="77"/>
                </a:rPr>
                <a:t>S</a:t>
              </a:r>
            </a:p>
          </p:txBody>
        </p:sp>
        <p:sp>
          <p:nvSpPr>
            <p:cNvPr id="86" name="TextBox 46">
              <a:extLst>
                <a:ext uri="{FF2B5EF4-FFF2-40B4-BE49-F238E27FC236}">
                  <a16:creationId xmlns:a16="http://schemas.microsoft.com/office/drawing/2014/main" id="{529A4909-6917-19F5-5D64-0E210C3B8A57}"/>
                </a:ext>
              </a:extLst>
            </p:cNvPr>
            <p:cNvSpPr txBox="1">
              <a:spLocks noChangeArrowheads="1"/>
            </p:cNvSpPr>
            <p:nvPr/>
          </p:nvSpPr>
          <p:spPr bwMode="auto">
            <a:xfrm>
              <a:off x="5001867" y="3219641"/>
              <a:ext cx="5121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1400" b="1" i="0" u="none" strike="noStrike" kern="0" cap="none" spc="0" normalizeH="0" baseline="0" noProof="0">
                  <a:ln>
                    <a:noFill/>
                  </a:ln>
                  <a:solidFill>
                    <a:srgbClr val="000000"/>
                  </a:solidFill>
                  <a:effectLst/>
                  <a:uLnTx/>
                  <a:uFillTx/>
                  <a:latin typeface="Poppins" pitchFamily="2" charset="77"/>
                  <a:cs typeface="Poppins" pitchFamily="2" charset="77"/>
                </a:rPr>
                <a:t>M</a:t>
              </a:r>
            </a:p>
          </p:txBody>
        </p:sp>
        <p:sp>
          <p:nvSpPr>
            <p:cNvPr id="87" name="TextBox 50">
              <a:extLst>
                <a:ext uri="{FF2B5EF4-FFF2-40B4-BE49-F238E27FC236}">
                  <a16:creationId xmlns:a16="http://schemas.microsoft.com/office/drawing/2014/main" id="{6DF9BF98-8BA3-2EDF-00BA-537B1F8E6909}"/>
                </a:ext>
              </a:extLst>
            </p:cNvPr>
            <p:cNvSpPr txBox="1">
              <a:spLocks noChangeArrowheads="1"/>
            </p:cNvSpPr>
            <p:nvPr/>
          </p:nvSpPr>
          <p:spPr bwMode="auto">
            <a:xfrm>
              <a:off x="5783783" y="3806018"/>
              <a:ext cx="5121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1400" b="1" i="0" u="none" strike="noStrike" kern="0" cap="none" spc="0" normalizeH="0" baseline="0" noProof="0">
                  <a:ln>
                    <a:noFill/>
                  </a:ln>
                  <a:solidFill>
                    <a:srgbClr val="000000"/>
                  </a:solidFill>
                  <a:effectLst/>
                  <a:uLnTx/>
                  <a:uFillTx/>
                  <a:latin typeface="Poppins" pitchFamily="2" charset="77"/>
                  <a:cs typeface="Poppins" pitchFamily="2" charset="77"/>
                </a:rPr>
                <a:t>G1</a:t>
              </a:r>
            </a:p>
          </p:txBody>
        </p:sp>
        <p:sp>
          <p:nvSpPr>
            <p:cNvPr id="88" name="Oval 87">
              <a:extLst>
                <a:ext uri="{FF2B5EF4-FFF2-40B4-BE49-F238E27FC236}">
                  <a16:creationId xmlns:a16="http://schemas.microsoft.com/office/drawing/2014/main" id="{B83222E1-C315-2C8F-E04E-C3841394AFD8}"/>
                </a:ext>
              </a:extLst>
            </p:cNvPr>
            <p:cNvSpPr/>
            <p:nvPr/>
          </p:nvSpPr>
          <p:spPr bwMode="auto">
            <a:xfrm>
              <a:off x="7093779" y="4073595"/>
              <a:ext cx="696492" cy="407140"/>
            </a:xfrm>
            <a:prstGeom prst="ellipse">
              <a:avLst/>
            </a:prstGeom>
            <a:solidFill>
              <a:schemeClr val="accent1"/>
            </a:solidFill>
            <a:ln w="12700" cap="flat" cmpd="sng" algn="ctr">
              <a:solidFill>
                <a:schemeClr val="bg1"/>
              </a:solidFill>
              <a:prstDash val="solid"/>
              <a:miter lim="800000"/>
              <a:headEnd type="none" w="med" len="med"/>
              <a:tailEnd type="none" w="med" len="med"/>
            </a:ln>
            <a:effectLst/>
          </p:spPr>
          <p:txBody>
            <a:bodyPr lIns="0" tIns="0" rIns="0" bIns="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1" i="0" u="none" strike="noStrike" kern="0" cap="none" spc="0" normalizeH="0" baseline="0" noProof="0" dirty="0" err="1">
                  <a:ln>
                    <a:noFill/>
                  </a:ln>
                  <a:solidFill>
                    <a:schemeClr val="bg1"/>
                  </a:solidFill>
                  <a:effectLst/>
                  <a:uLnTx/>
                  <a:uFillTx/>
                  <a:latin typeface="Poppins" pitchFamily="2" charset="77"/>
                  <a:cs typeface="Poppins" pitchFamily="2" charset="77"/>
                </a:rPr>
                <a:t>pRB</a:t>
              </a:r>
              <a:endParaRPr kumimoji="0" lang="en-US" sz="1400" b="0" i="0" u="none" strike="noStrike" kern="0" cap="none" spc="0" normalizeH="0" baseline="0" noProof="0" dirty="0">
                <a:ln>
                  <a:noFill/>
                </a:ln>
                <a:solidFill>
                  <a:schemeClr val="bg1"/>
                </a:solidFill>
                <a:effectLst/>
                <a:uLnTx/>
                <a:uFillTx/>
                <a:latin typeface="Poppins" pitchFamily="2" charset="77"/>
                <a:cs typeface="Poppins" pitchFamily="2" charset="77"/>
              </a:endParaRPr>
            </a:p>
          </p:txBody>
        </p:sp>
        <p:cxnSp>
          <p:nvCxnSpPr>
            <p:cNvPr id="89" name="Straight Connector 88">
              <a:extLst>
                <a:ext uri="{FF2B5EF4-FFF2-40B4-BE49-F238E27FC236}">
                  <a16:creationId xmlns:a16="http://schemas.microsoft.com/office/drawing/2014/main" id="{03BA9815-1BA5-81CE-6DF5-20289C2D3269}"/>
                </a:ext>
              </a:extLst>
            </p:cNvPr>
            <p:cNvCxnSpPr/>
            <p:nvPr/>
          </p:nvCxnSpPr>
          <p:spPr bwMode="auto">
            <a:xfrm>
              <a:off x="7344927" y="4912007"/>
              <a:ext cx="2011680" cy="0"/>
            </a:xfrm>
            <a:prstGeom prst="line">
              <a:avLst/>
            </a:prstGeom>
            <a:noFill/>
            <a:ln w="28575" cap="flat" cmpd="sng" algn="ctr">
              <a:solidFill>
                <a:schemeClr val="tx1"/>
              </a:solidFill>
              <a:prstDash val="solid"/>
              <a:round/>
              <a:headEnd type="none" w="med" len="med"/>
              <a:tailEnd type="none" w="med" len="med"/>
            </a:ln>
            <a:effectLst/>
          </p:spPr>
        </p:cxnSp>
        <p:sp>
          <p:nvSpPr>
            <p:cNvPr id="90" name="Freeform: Shape 89">
              <a:extLst>
                <a:ext uri="{FF2B5EF4-FFF2-40B4-BE49-F238E27FC236}">
                  <a16:creationId xmlns:a16="http://schemas.microsoft.com/office/drawing/2014/main" id="{F09471B9-2E16-E7EA-F57A-C1B8A30F6974}"/>
                </a:ext>
              </a:extLst>
            </p:cNvPr>
            <p:cNvSpPr/>
            <p:nvPr/>
          </p:nvSpPr>
          <p:spPr bwMode="auto">
            <a:xfrm>
              <a:off x="8396416" y="4574077"/>
              <a:ext cx="960192" cy="327991"/>
            </a:xfrm>
            <a:custGeom>
              <a:avLst/>
              <a:gdLst>
                <a:gd name="connsiteX0" fmla="*/ 0 w 1103243"/>
                <a:gd name="connsiteY0" fmla="*/ 327991 h 327991"/>
                <a:gd name="connsiteX1" fmla="*/ 0 w 1103243"/>
                <a:gd name="connsiteY1" fmla="*/ 0 h 327991"/>
                <a:gd name="connsiteX2" fmla="*/ 1103243 w 1103243"/>
                <a:gd name="connsiteY2" fmla="*/ 0 h 327991"/>
              </a:gdLst>
              <a:ahLst/>
              <a:cxnLst>
                <a:cxn ang="0">
                  <a:pos x="connsiteX0" y="connsiteY0"/>
                </a:cxn>
                <a:cxn ang="0">
                  <a:pos x="connsiteX1" y="connsiteY1"/>
                </a:cxn>
                <a:cxn ang="0">
                  <a:pos x="connsiteX2" y="connsiteY2"/>
                </a:cxn>
              </a:cxnLst>
              <a:rect l="l" t="t" r="r" b="b"/>
              <a:pathLst>
                <a:path w="1103243" h="327991">
                  <a:moveTo>
                    <a:pt x="0" y="327991"/>
                  </a:moveTo>
                  <a:lnTo>
                    <a:pt x="0" y="0"/>
                  </a:lnTo>
                  <a:lnTo>
                    <a:pt x="1103243" y="0"/>
                  </a:lnTo>
                </a:path>
              </a:pathLst>
            </a:custGeom>
            <a:noFill/>
            <a:ln w="28575">
              <a:solidFill>
                <a:schemeClr val="tx1"/>
              </a:solidFill>
              <a:miter lim="800000"/>
              <a:headEnd type="non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cxnSp>
          <p:nvCxnSpPr>
            <p:cNvPr id="91" name="Straight Arrow Connector 90">
              <a:extLst>
                <a:ext uri="{FF2B5EF4-FFF2-40B4-BE49-F238E27FC236}">
                  <a16:creationId xmlns:a16="http://schemas.microsoft.com/office/drawing/2014/main" id="{662C318E-F052-33A9-C67C-EA89466281CE}"/>
                </a:ext>
              </a:extLst>
            </p:cNvPr>
            <p:cNvCxnSpPr>
              <a:cxnSpLocks/>
              <a:stCxn id="96" idx="2"/>
            </p:cNvCxnSpPr>
            <p:nvPr/>
          </p:nvCxnSpPr>
          <p:spPr bwMode="auto">
            <a:xfrm flipH="1">
              <a:off x="6813960" y="1940644"/>
              <a:ext cx="447644" cy="743689"/>
            </a:xfrm>
            <a:prstGeom prst="straightConnector1">
              <a:avLst/>
            </a:prstGeom>
            <a:noFill/>
            <a:ln w="28575" cap="flat" cmpd="sng" algn="ctr">
              <a:solidFill>
                <a:schemeClr val="tx1"/>
              </a:solidFill>
              <a:prstDash val="solid"/>
              <a:round/>
              <a:headEnd type="none" w="med" len="med"/>
              <a:tailEnd type="triangle"/>
            </a:ln>
            <a:effectLst/>
          </p:spPr>
        </p:cxnSp>
        <p:cxnSp>
          <p:nvCxnSpPr>
            <p:cNvPr id="92" name="Straight Arrow Connector 91">
              <a:extLst>
                <a:ext uri="{FF2B5EF4-FFF2-40B4-BE49-F238E27FC236}">
                  <a16:creationId xmlns:a16="http://schemas.microsoft.com/office/drawing/2014/main" id="{16F08E12-B257-7EE2-AB6A-5DD51EEC3397}"/>
                </a:ext>
              </a:extLst>
            </p:cNvPr>
            <p:cNvCxnSpPr/>
            <p:nvPr/>
          </p:nvCxnSpPr>
          <p:spPr bwMode="auto">
            <a:xfrm flipV="1">
              <a:off x="6999232" y="4520659"/>
              <a:ext cx="228600" cy="308113"/>
            </a:xfrm>
            <a:prstGeom prst="straightConnector1">
              <a:avLst/>
            </a:prstGeom>
            <a:noFill/>
            <a:ln w="28575" cap="flat" cmpd="sng" algn="ctr">
              <a:solidFill>
                <a:schemeClr val="tx1"/>
              </a:solidFill>
              <a:prstDash val="solid"/>
              <a:round/>
              <a:headEnd type="none" w="med" len="med"/>
              <a:tailEnd type="triangle"/>
            </a:ln>
            <a:effectLst/>
          </p:spPr>
        </p:cxnSp>
        <p:cxnSp>
          <p:nvCxnSpPr>
            <p:cNvPr id="93" name="Straight Arrow Connector 92">
              <a:extLst>
                <a:ext uri="{FF2B5EF4-FFF2-40B4-BE49-F238E27FC236}">
                  <a16:creationId xmlns:a16="http://schemas.microsoft.com/office/drawing/2014/main" id="{94A07F59-0EB1-90DF-D3E8-DB8CD6DE9108}"/>
                </a:ext>
              </a:extLst>
            </p:cNvPr>
            <p:cNvCxnSpPr/>
            <p:nvPr/>
          </p:nvCxnSpPr>
          <p:spPr bwMode="auto">
            <a:xfrm>
              <a:off x="8027424" y="3162720"/>
              <a:ext cx="0" cy="1242391"/>
            </a:xfrm>
            <a:prstGeom prst="straightConnector1">
              <a:avLst/>
            </a:prstGeom>
            <a:noFill/>
            <a:ln w="28575" cap="flat" cmpd="sng" algn="ctr">
              <a:solidFill>
                <a:schemeClr val="tx1"/>
              </a:solidFill>
              <a:prstDash val="solid"/>
              <a:round/>
              <a:headEnd type="none" w="med" len="med"/>
              <a:tailEnd type="triangle"/>
            </a:ln>
            <a:effectLst/>
          </p:spPr>
        </p:cxnSp>
        <p:sp>
          <p:nvSpPr>
            <p:cNvPr id="94" name="Freeform: Shape 93">
              <a:extLst>
                <a:ext uri="{FF2B5EF4-FFF2-40B4-BE49-F238E27FC236}">
                  <a16:creationId xmlns:a16="http://schemas.microsoft.com/office/drawing/2014/main" id="{EB6470B8-D015-2731-4FB4-EE06B9E8ADA8}"/>
                </a:ext>
              </a:extLst>
            </p:cNvPr>
            <p:cNvSpPr/>
            <p:nvPr/>
          </p:nvSpPr>
          <p:spPr bwMode="auto">
            <a:xfrm>
              <a:off x="7769007" y="3162719"/>
              <a:ext cx="268356" cy="805071"/>
            </a:xfrm>
            <a:custGeom>
              <a:avLst/>
              <a:gdLst>
                <a:gd name="connsiteX0" fmla="*/ 268356 w 268356"/>
                <a:gd name="connsiteY0" fmla="*/ 0 h 636105"/>
                <a:gd name="connsiteX1" fmla="*/ 218661 w 268356"/>
                <a:gd name="connsiteY1" fmla="*/ 387626 h 636105"/>
                <a:gd name="connsiteX2" fmla="*/ 0 w 268356"/>
                <a:gd name="connsiteY2" fmla="*/ 636105 h 636105"/>
              </a:gdLst>
              <a:ahLst/>
              <a:cxnLst>
                <a:cxn ang="0">
                  <a:pos x="connsiteX0" y="connsiteY0"/>
                </a:cxn>
                <a:cxn ang="0">
                  <a:pos x="connsiteX1" y="connsiteY1"/>
                </a:cxn>
                <a:cxn ang="0">
                  <a:pos x="connsiteX2" y="connsiteY2"/>
                </a:cxn>
              </a:cxnLst>
              <a:rect l="l" t="t" r="r" b="b"/>
              <a:pathLst>
                <a:path w="268356" h="636105">
                  <a:moveTo>
                    <a:pt x="268356" y="0"/>
                  </a:moveTo>
                  <a:cubicBezTo>
                    <a:pt x="265871" y="140804"/>
                    <a:pt x="263387" y="281609"/>
                    <a:pt x="218661" y="387626"/>
                  </a:cubicBezTo>
                  <a:cubicBezTo>
                    <a:pt x="173935" y="493643"/>
                    <a:pt x="86967" y="564874"/>
                    <a:pt x="0" y="636105"/>
                  </a:cubicBezTo>
                </a:path>
              </a:pathLst>
            </a:custGeom>
            <a:noFill/>
            <a:ln w="28575">
              <a:solidFill>
                <a:schemeClr val="tx1"/>
              </a:solidFill>
              <a:miter lim="800000"/>
              <a:headEnd type="non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 name="TextBox 94">
              <a:extLst>
                <a:ext uri="{FF2B5EF4-FFF2-40B4-BE49-F238E27FC236}">
                  <a16:creationId xmlns:a16="http://schemas.microsoft.com/office/drawing/2014/main" id="{84AAA649-8148-1D28-31B0-87427E6F38F6}"/>
                </a:ext>
              </a:extLst>
            </p:cNvPr>
            <p:cNvSpPr txBox="1"/>
            <p:nvPr/>
          </p:nvSpPr>
          <p:spPr bwMode="auto">
            <a:xfrm>
              <a:off x="6189211" y="1445132"/>
              <a:ext cx="6162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Poppins" pitchFamily="2" charset="77"/>
                  <a:cs typeface="Poppins" pitchFamily="2" charset="77"/>
                </a:rPr>
                <a:t>ER</a:t>
              </a:r>
              <a:r>
                <a:rPr kumimoji="0" lang="el-GR" sz="1400" b="0" i="0" u="none" strike="noStrike" kern="1200" cap="none" spc="0" normalizeH="0" baseline="0" noProof="0">
                  <a:ln>
                    <a:noFill/>
                  </a:ln>
                  <a:solidFill>
                    <a:srgbClr val="000000"/>
                  </a:solidFill>
                  <a:effectLst/>
                  <a:uLnTx/>
                  <a:uFillTx/>
                  <a:latin typeface="Arial"/>
                  <a:cs typeface="Poppins" pitchFamily="2" charset="77"/>
                </a:rPr>
                <a:t>α</a:t>
              </a:r>
              <a:endParaRPr kumimoji="0" lang="en-US" sz="1400" b="0" i="0" u="none" strike="noStrike" kern="1200" cap="none" spc="0" normalizeH="0" baseline="0" noProof="0">
                <a:ln>
                  <a:noFill/>
                </a:ln>
                <a:solidFill>
                  <a:srgbClr val="000000"/>
                </a:solidFill>
                <a:effectLst/>
                <a:uLnTx/>
                <a:uFillTx/>
                <a:latin typeface="Poppins" pitchFamily="2" charset="77"/>
                <a:cs typeface="Poppins" pitchFamily="2" charset="77"/>
              </a:endParaRPr>
            </a:p>
          </p:txBody>
        </p:sp>
        <p:sp>
          <p:nvSpPr>
            <p:cNvPr id="96" name="TextBox 95">
              <a:extLst>
                <a:ext uri="{FF2B5EF4-FFF2-40B4-BE49-F238E27FC236}">
                  <a16:creationId xmlns:a16="http://schemas.microsoft.com/office/drawing/2014/main" id="{943478DB-2D29-C822-F9D3-D9573DEDBC8A}"/>
                </a:ext>
              </a:extLst>
            </p:cNvPr>
            <p:cNvSpPr txBox="1"/>
            <p:nvPr/>
          </p:nvSpPr>
          <p:spPr bwMode="auto">
            <a:xfrm>
              <a:off x="6640613" y="1417424"/>
              <a:ext cx="124198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Poppins" pitchFamily="2" charset="77"/>
                  <a:cs typeface="Poppins" pitchFamily="2" charset="77"/>
                </a:rPr>
                <a:t>Mitogenic signaling</a:t>
              </a:r>
            </a:p>
          </p:txBody>
        </p:sp>
        <p:sp>
          <p:nvSpPr>
            <p:cNvPr id="97" name="TextBox 96">
              <a:extLst>
                <a:ext uri="{FF2B5EF4-FFF2-40B4-BE49-F238E27FC236}">
                  <a16:creationId xmlns:a16="http://schemas.microsoft.com/office/drawing/2014/main" id="{8DFFA007-436F-10C3-83A6-53375840751B}"/>
                </a:ext>
              </a:extLst>
            </p:cNvPr>
            <p:cNvSpPr txBox="1"/>
            <p:nvPr/>
          </p:nvSpPr>
          <p:spPr bwMode="auto">
            <a:xfrm>
              <a:off x="7303560" y="4912915"/>
              <a:ext cx="211666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S phase transcription program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G1/S transition</a:t>
              </a:r>
            </a:p>
          </p:txBody>
        </p:sp>
        <p:sp>
          <p:nvSpPr>
            <p:cNvPr id="98" name="Freeform: Shape 97">
              <a:extLst>
                <a:ext uri="{FF2B5EF4-FFF2-40B4-BE49-F238E27FC236}">
                  <a16:creationId xmlns:a16="http://schemas.microsoft.com/office/drawing/2014/main" id="{BB7F4B0E-D7CC-4DCD-E360-68C8B112BC48}"/>
                </a:ext>
              </a:extLst>
            </p:cNvPr>
            <p:cNvSpPr/>
            <p:nvPr/>
          </p:nvSpPr>
          <p:spPr bwMode="auto">
            <a:xfrm>
              <a:off x="7106812" y="5130668"/>
              <a:ext cx="546653" cy="171079"/>
            </a:xfrm>
            <a:custGeom>
              <a:avLst/>
              <a:gdLst>
                <a:gd name="connsiteX0" fmla="*/ 546653 w 546653"/>
                <a:gd name="connsiteY0" fmla="*/ 79513 h 171079"/>
                <a:gd name="connsiteX1" fmla="*/ 318053 w 546653"/>
                <a:gd name="connsiteY1" fmla="*/ 168965 h 171079"/>
                <a:gd name="connsiteX2" fmla="*/ 0 w 546653"/>
                <a:gd name="connsiteY2" fmla="*/ 0 h 171079"/>
                <a:gd name="connsiteX3" fmla="*/ 0 w 546653"/>
                <a:gd name="connsiteY3" fmla="*/ 0 h 171079"/>
              </a:gdLst>
              <a:ahLst/>
              <a:cxnLst>
                <a:cxn ang="0">
                  <a:pos x="connsiteX0" y="connsiteY0"/>
                </a:cxn>
                <a:cxn ang="0">
                  <a:pos x="connsiteX1" y="connsiteY1"/>
                </a:cxn>
                <a:cxn ang="0">
                  <a:pos x="connsiteX2" y="connsiteY2"/>
                </a:cxn>
                <a:cxn ang="0">
                  <a:pos x="connsiteX3" y="connsiteY3"/>
                </a:cxn>
              </a:cxnLst>
              <a:rect l="l" t="t" r="r" b="b"/>
              <a:pathLst>
                <a:path w="546653" h="171079">
                  <a:moveTo>
                    <a:pt x="546653" y="79513"/>
                  </a:moveTo>
                  <a:cubicBezTo>
                    <a:pt x="477907" y="130865"/>
                    <a:pt x="409162" y="182217"/>
                    <a:pt x="318053" y="168965"/>
                  </a:cubicBezTo>
                  <a:cubicBezTo>
                    <a:pt x="226944" y="155713"/>
                    <a:pt x="0" y="0"/>
                    <a:pt x="0" y="0"/>
                  </a:cubicBezTo>
                  <a:lnTo>
                    <a:pt x="0" y="0"/>
                  </a:lnTo>
                </a:path>
              </a:pathLst>
            </a:custGeom>
            <a:noFill/>
            <a:ln w="28575">
              <a:solidFill>
                <a:schemeClr val="tx1"/>
              </a:solidFill>
              <a:prstDash val="sysDot"/>
              <a:miter lim="800000"/>
              <a:headEnd type="non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9" name="Oval 98">
              <a:extLst>
                <a:ext uri="{FF2B5EF4-FFF2-40B4-BE49-F238E27FC236}">
                  <a16:creationId xmlns:a16="http://schemas.microsoft.com/office/drawing/2014/main" id="{2C0B5624-08B8-3277-5EFE-B1814501EA75}"/>
                </a:ext>
              </a:extLst>
            </p:cNvPr>
            <p:cNvSpPr/>
            <p:nvPr/>
          </p:nvSpPr>
          <p:spPr>
            <a:xfrm>
              <a:off x="7094530" y="3937973"/>
              <a:ext cx="235384" cy="235384"/>
            </a:xfrm>
            <a:prstGeom prst="ellipse">
              <a:avLst/>
            </a:prstGeom>
            <a:solidFill>
              <a:sysClr val="window" lastClr="FFFFFF"/>
            </a:solidFill>
            <a:ln w="12700" cap="flat" cmpd="sng" algn="ctr">
              <a:solidFill>
                <a:sysClr val="windowText" lastClr="000000"/>
              </a:solidFill>
              <a:prstDash val="solid"/>
              <a:miter lim="800000"/>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a:ln>
                    <a:noFill/>
                  </a:ln>
                  <a:solidFill>
                    <a:srgbClr val="000000"/>
                  </a:solidFill>
                  <a:effectLst/>
                  <a:uLnTx/>
                  <a:uFillTx/>
                  <a:latin typeface="Poppins" pitchFamily="2" charset="77"/>
                  <a:cs typeface="Poppins" pitchFamily="2" charset="77"/>
                </a:rPr>
                <a:t>P</a:t>
              </a:r>
            </a:p>
          </p:txBody>
        </p:sp>
        <p:sp>
          <p:nvSpPr>
            <p:cNvPr id="100" name="Oval 99">
              <a:extLst>
                <a:ext uri="{FF2B5EF4-FFF2-40B4-BE49-F238E27FC236}">
                  <a16:creationId xmlns:a16="http://schemas.microsoft.com/office/drawing/2014/main" id="{BC30872C-35FF-52B4-4762-B9BF66FACC12}"/>
                </a:ext>
              </a:extLst>
            </p:cNvPr>
            <p:cNvSpPr/>
            <p:nvPr/>
          </p:nvSpPr>
          <p:spPr>
            <a:xfrm>
              <a:off x="7302560" y="3907258"/>
              <a:ext cx="235384" cy="235384"/>
            </a:xfrm>
            <a:prstGeom prst="ellipse">
              <a:avLst/>
            </a:prstGeom>
            <a:solidFill>
              <a:sysClr val="window" lastClr="FFFFFF"/>
            </a:solidFill>
            <a:ln w="12700" cap="flat" cmpd="sng" algn="ctr">
              <a:solidFill>
                <a:sysClr val="windowText" lastClr="000000"/>
              </a:solidFill>
              <a:prstDash val="solid"/>
              <a:miter lim="800000"/>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a:ln>
                    <a:noFill/>
                  </a:ln>
                  <a:solidFill>
                    <a:srgbClr val="000000"/>
                  </a:solidFill>
                  <a:effectLst/>
                  <a:uLnTx/>
                  <a:uFillTx/>
                  <a:latin typeface="Poppins" pitchFamily="2" charset="77"/>
                  <a:cs typeface="Poppins" pitchFamily="2" charset="77"/>
                </a:rPr>
                <a:t>P</a:t>
              </a:r>
            </a:p>
          </p:txBody>
        </p:sp>
        <p:sp>
          <p:nvSpPr>
            <p:cNvPr id="101" name="Oval 100">
              <a:extLst>
                <a:ext uri="{FF2B5EF4-FFF2-40B4-BE49-F238E27FC236}">
                  <a16:creationId xmlns:a16="http://schemas.microsoft.com/office/drawing/2014/main" id="{66BF2D81-697C-D11B-D398-FDF6BE3C7518}"/>
                </a:ext>
              </a:extLst>
            </p:cNvPr>
            <p:cNvSpPr/>
            <p:nvPr/>
          </p:nvSpPr>
          <p:spPr>
            <a:xfrm>
              <a:off x="7523685" y="3937973"/>
              <a:ext cx="235384" cy="235384"/>
            </a:xfrm>
            <a:prstGeom prst="ellipse">
              <a:avLst/>
            </a:prstGeom>
            <a:solidFill>
              <a:sysClr val="window" lastClr="FFFFFF"/>
            </a:solidFill>
            <a:ln w="12700" cap="flat" cmpd="sng" algn="ctr">
              <a:solidFill>
                <a:sysClr val="windowText" lastClr="000000"/>
              </a:solidFill>
              <a:prstDash val="solid"/>
              <a:miter lim="800000"/>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a:ln>
                    <a:noFill/>
                  </a:ln>
                  <a:solidFill>
                    <a:srgbClr val="000000"/>
                  </a:solidFill>
                  <a:effectLst/>
                  <a:uLnTx/>
                  <a:uFillTx/>
                  <a:latin typeface="Poppins" pitchFamily="2" charset="77"/>
                  <a:cs typeface="Poppins" pitchFamily="2" charset="77"/>
                </a:rPr>
                <a:t>P</a:t>
              </a:r>
            </a:p>
          </p:txBody>
        </p:sp>
        <p:sp>
          <p:nvSpPr>
            <p:cNvPr id="102" name="Oval 101">
              <a:extLst>
                <a:ext uri="{FF2B5EF4-FFF2-40B4-BE49-F238E27FC236}">
                  <a16:creationId xmlns:a16="http://schemas.microsoft.com/office/drawing/2014/main" id="{354BF856-720D-7444-2F25-F368B89D1056}"/>
                </a:ext>
              </a:extLst>
            </p:cNvPr>
            <p:cNvSpPr/>
            <p:nvPr/>
          </p:nvSpPr>
          <p:spPr bwMode="auto">
            <a:xfrm>
              <a:off x="7686318" y="2270233"/>
              <a:ext cx="696492" cy="407140"/>
            </a:xfrm>
            <a:prstGeom prst="ellipse">
              <a:avLst/>
            </a:prstGeom>
            <a:solidFill>
              <a:schemeClr val="accent1"/>
            </a:solidFill>
            <a:ln w="12700" cap="flat" cmpd="sng" algn="ctr">
              <a:solidFill>
                <a:schemeClr val="bg1"/>
              </a:solidFill>
              <a:prstDash val="solid"/>
              <a:miter lim="800000"/>
              <a:headEnd type="none" w="med" len="med"/>
              <a:tailEnd type="none" w="med" len="med"/>
            </a:ln>
            <a:effectLst/>
          </p:spPr>
          <p:txBody>
            <a:bodyPr lIns="0" tIns="0" rIns="0" bIns="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1" i="0" u="none" strike="noStrike" kern="0" cap="none" spc="0" normalizeH="0" baseline="0" noProof="0" dirty="0" err="1">
                  <a:ln>
                    <a:noFill/>
                  </a:ln>
                  <a:solidFill>
                    <a:schemeClr val="bg1"/>
                  </a:solidFill>
                  <a:effectLst/>
                  <a:uLnTx/>
                  <a:uFillTx/>
                  <a:latin typeface="Poppins" pitchFamily="2" charset="77"/>
                  <a:cs typeface="Poppins" pitchFamily="2" charset="77"/>
                </a:rPr>
                <a:t>pRB</a:t>
              </a:r>
              <a:endParaRPr kumimoji="0" lang="en-US" sz="1400" b="0" i="0" u="none" strike="noStrike" kern="0" cap="none" spc="0" normalizeH="0" baseline="0" noProof="0" dirty="0">
                <a:ln>
                  <a:noFill/>
                </a:ln>
                <a:solidFill>
                  <a:schemeClr val="bg1"/>
                </a:solidFill>
                <a:effectLst/>
                <a:uLnTx/>
                <a:uFillTx/>
                <a:latin typeface="Poppins" pitchFamily="2" charset="77"/>
                <a:cs typeface="Poppins" pitchFamily="2" charset="77"/>
              </a:endParaRPr>
            </a:p>
          </p:txBody>
        </p:sp>
        <p:sp>
          <p:nvSpPr>
            <p:cNvPr id="103" name="Oval 102">
              <a:extLst>
                <a:ext uri="{FF2B5EF4-FFF2-40B4-BE49-F238E27FC236}">
                  <a16:creationId xmlns:a16="http://schemas.microsoft.com/office/drawing/2014/main" id="{224C17D4-13D5-D907-68D4-7F766CB35C80}"/>
                </a:ext>
              </a:extLst>
            </p:cNvPr>
            <p:cNvSpPr/>
            <p:nvPr/>
          </p:nvSpPr>
          <p:spPr bwMode="auto">
            <a:xfrm>
              <a:off x="7706617" y="2617642"/>
              <a:ext cx="623681" cy="388297"/>
            </a:xfrm>
            <a:prstGeom prst="ellipse">
              <a:avLst/>
            </a:prstGeom>
            <a:solidFill>
              <a:schemeClr val="tx2"/>
            </a:solidFill>
            <a:ln w="12700" cap="flat" cmpd="sng" algn="ctr">
              <a:solidFill>
                <a:schemeClr val="tx1"/>
              </a:solidFill>
              <a:prstDash val="solid"/>
              <a:miter lim="800000"/>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Poppins" pitchFamily="2" charset="77"/>
                  <a:cs typeface="Poppins" pitchFamily="2" charset="77"/>
                </a:rPr>
                <a:t>E2F</a:t>
              </a:r>
            </a:p>
          </p:txBody>
        </p:sp>
        <p:sp>
          <p:nvSpPr>
            <p:cNvPr id="104" name="Oval 103">
              <a:extLst>
                <a:ext uri="{FF2B5EF4-FFF2-40B4-BE49-F238E27FC236}">
                  <a16:creationId xmlns:a16="http://schemas.microsoft.com/office/drawing/2014/main" id="{83006D49-72A4-21E0-66E5-2FCF19049FDD}"/>
                </a:ext>
              </a:extLst>
            </p:cNvPr>
            <p:cNvSpPr/>
            <p:nvPr/>
          </p:nvSpPr>
          <p:spPr bwMode="auto">
            <a:xfrm>
              <a:off x="7732248" y="4486933"/>
              <a:ext cx="623681" cy="388297"/>
            </a:xfrm>
            <a:prstGeom prst="ellipse">
              <a:avLst/>
            </a:prstGeom>
            <a:solidFill>
              <a:schemeClr val="tx2"/>
            </a:solidFill>
            <a:ln w="12700" cap="flat" cmpd="sng" algn="ctr">
              <a:solidFill>
                <a:schemeClr val="tx1"/>
              </a:solidFill>
              <a:prstDash val="solid"/>
              <a:miter lim="800000"/>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000000"/>
                  </a:solidFill>
                  <a:effectLst/>
                  <a:uLnTx/>
                  <a:uFillTx/>
                  <a:latin typeface="Poppins" pitchFamily="2" charset="77"/>
                  <a:cs typeface="Poppins" pitchFamily="2" charset="77"/>
                </a:rPr>
                <a:t>E2F</a:t>
              </a:r>
            </a:p>
          </p:txBody>
        </p:sp>
        <p:cxnSp>
          <p:nvCxnSpPr>
            <p:cNvPr id="105" name="Straight Arrow Connector 104">
              <a:extLst>
                <a:ext uri="{FF2B5EF4-FFF2-40B4-BE49-F238E27FC236}">
                  <a16:creationId xmlns:a16="http://schemas.microsoft.com/office/drawing/2014/main" id="{624205D5-6188-035F-A83C-CCD1574279AF}"/>
                </a:ext>
              </a:extLst>
            </p:cNvPr>
            <p:cNvCxnSpPr>
              <a:cxnSpLocks/>
              <a:stCxn id="95" idx="2"/>
            </p:cNvCxnSpPr>
            <p:nvPr/>
          </p:nvCxnSpPr>
          <p:spPr bwMode="auto">
            <a:xfrm>
              <a:off x="6497324" y="1752909"/>
              <a:ext cx="149087" cy="941426"/>
            </a:xfrm>
            <a:prstGeom prst="straightConnector1">
              <a:avLst/>
            </a:prstGeom>
            <a:noFill/>
            <a:ln w="28575" cap="flat" cmpd="sng" algn="ctr">
              <a:solidFill>
                <a:schemeClr val="tx1"/>
              </a:solidFill>
              <a:prstDash val="solid"/>
              <a:round/>
              <a:headEnd type="none" w="med" len="med"/>
              <a:tailEnd type="triangle"/>
            </a:ln>
            <a:effectLst/>
          </p:spPr>
        </p:cxnSp>
        <p:grpSp>
          <p:nvGrpSpPr>
            <p:cNvPr id="106" name="Group 105">
              <a:extLst>
                <a:ext uri="{FF2B5EF4-FFF2-40B4-BE49-F238E27FC236}">
                  <a16:creationId xmlns:a16="http://schemas.microsoft.com/office/drawing/2014/main" id="{D30EB579-40FA-1E6A-DC9E-1C9F92AB3D8B}"/>
                </a:ext>
              </a:extLst>
            </p:cNvPr>
            <p:cNvGrpSpPr/>
            <p:nvPr/>
          </p:nvGrpSpPr>
          <p:grpSpPr>
            <a:xfrm>
              <a:off x="4716596" y="2385443"/>
              <a:ext cx="1115975" cy="688832"/>
              <a:chOff x="7291328" y="1382752"/>
              <a:chExt cx="859884" cy="572936"/>
            </a:xfrm>
          </p:grpSpPr>
          <p:grpSp>
            <p:nvGrpSpPr>
              <p:cNvPr id="107" name="Group 106">
                <a:extLst>
                  <a:ext uri="{FF2B5EF4-FFF2-40B4-BE49-F238E27FC236}">
                    <a16:creationId xmlns:a16="http://schemas.microsoft.com/office/drawing/2014/main" id="{B3496314-8CE5-F938-D9A7-20B07CACD4E6}"/>
                  </a:ext>
                </a:extLst>
              </p:cNvPr>
              <p:cNvGrpSpPr/>
              <p:nvPr/>
            </p:nvGrpSpPr>
            <p:grpSpPr>
              <a:xfrm>
                <a:off x="7340682" y="1695028"/>
                <a:ext cx="759379" cy="260660"/>
                <a:chOff x="8321065" y="5043488"/>
                <a:chExt cx="980553" cy="316094"/>
              </a:xfrm>
            </p:grpSpPr>
            <p:sp>
              <p:nvSpPr>
                <p:cNvPr id="111" name="Rectangle 110">
                  <a:extLst>
                    <a:ext uri="{FF2B5EF4-FFF2-40B4-BE49-F238E27FC236}">
                      <a16:creationId xmlns:a16="http://schemas.microsoft.com/office/drawing/2014/main" id="{27597F60-0A1F-81F1-9D5E-5C055BD96C6E}"/>
                    </a:ext>
                  </a:extLst>
                </p:cNvPr>
                <p:cNvSpPr/>
                <p:nvPr/>
              </p:nvSpPr>
              <p:spPr bwMode="auto">
                <a:xfrm>
                  <a:off x="8420099" y="5043488"/>
                  <a:ext cx="793629" cy="301386"/>
                </a:xfrm>
                <a:prstGeom prst="rect">
                  <a:avLst/>
                </a:prstGeom>
                <a:solidFill>
                  <a:schemeClr val="accent3"/>
                </a:solid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12" name="TextBox 111">
                  <a:extLst>
                    <a:ext uri="{FF2B5EF4-FFF2-40B4-BE49-F238E27FC236}">
                      <a16:creationId xmlns:a16="http://schemas.microsoft.com/office/drawing/2014/main" id="{36384A24-5296-FC99-1876-8E2E50F94749}"/>
                    </a:ext>
                  </a:extLst>
                </p:cNvPr>
                <p:cNvSpPr txBox="1"/>
                <p:nvPr/>
              </p:nvSpPr>
              <p:spPr bwMode="auto">
                <a:xfrm>
                  <a:off x="8321065" y="5049147"/>
                  <a:ext cx="980553" cy="31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CDK1</a:t>
                  </a:r>
                </a:p>
              </p:txBody>
            </p:sp>
          </p:grpSp>
          <p:grpSp>
            <p:nvGrpSpPr>
              <p:cNvPr id="108" name="Group 107">
                <a:extLst>
                  <a:ext uri="{FF2B5EF4-FFF2-40B4-BE49-F238E27FC236}">
                    <a16:creationId xmlns:a16="http://schemas.microsoft.com/office/drawing/2014/main" id="{91E16C50-6864-B655-755F-1FE595EAEB35}"/>
                  </a:ext>
                </a:extLst>
              </p:cNvPr>
              <p:cNvGrpSpPr/>
              <p:nvPr/>
            </p:nvGrpSpPr>
            <p:grpSpPr>
              <a:xfrm>
                <a:off x="7291328" y="1382752"/>
                <a:ext cx="859884" cy="331708"/>
                <a:chOff x="6626037" y="1382326"/>
                <a:chExt cx="859884" cy="331708"/>
              </a:xfrm>
            </p:grpSpPr>
            <p:sp>
              <p:nvSpPr>
                <p:cNvPr id="109" name="Oval 108">
                  <a:extLst>
                    <a:ext uri="{FF2B5EF4-FFF2-40B4-BE49-F238E27FC236}">
                      <a16:creationId xmlns:a16="http://schemas.microsoft.com/office/drawing/2014/main" id="{328BFD05-E7DE-9E86-7EA3-5EC2A83AD0E2}"/>
                    </a:ext>
                  </a:extLst>
                </p:cNvPr>
                <p:cNvSpPr/>
                <p:nvPr/>
              </p:nvSpPr>
              <p:spPr bwMode="auto">
                <a:xfrm>
                  <a:off x="6703460" y="1382326"/>
                  <a:ext cx="719714" cy="331708"/>
                </a:xfrm>
                <a:prstGeom prst="ellipse">
                  <a:avLst/>
                </a:prstGeom>
                <a:solidFill>
                  <a:schemeClr val="accent3"/>
                </a:solid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10" name="TextBox 109">
                  <a:extLst>
                    <a:ext uri="{FF2B5EF4-FFF2-40B4-BE49-F238E27FC236}">
                      <a16:creationId xmlns:a16="http://schemas.microsoft.com/office/drawing/2014/main" id="{DC41DE27-4A39-AB53-F643-478FA6F346C7}"/>
                    </a:ext>
                  </a:extLst>
                </p:cNvPr>
                <p:cNvSpPr txBox="1"/>
                <p:nvPr/>
              </p:nvSpPr>
              <p:spPr bwMode="auto">
                <a:xfrm>
                  <a:off x="6626037" y="1425526"/>
                  <a:ext cx="859884" cy="25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Cyclin B</a:t>
                  </a:r>
                </a:p>
              </p:txBody>
            </p:sp>
          </p:grpSp>
        </p:grpSp>
        <p:grpSp>
          <p:nvGrpSpPr>
            <p:cNvPr id="113" name="Group 112">
              <a:extLst>
                <a:ext uri="{FF2B5EF4-FFF2-40B4-BE49-F238E27FC236}">
                  <a16:creationId xmlns:a16="http://schemas.microsoft.com/office/drawing/2014/main" id="{33D8B2CF-6E73-CD86-A87A-02A57D6D0B71}"/>
                </a:ext>
              </a:extLst>
            </p:cNvPr>
            <p:cNvGrpSpPr/>
            <p:nvPr/>
          </p:nvGrpSpPr>
          <p:grpSpPr>
            <a:xfrm>
              <a:off x="3324098" y="4017811"/>
              <a:ext cx="1115976" cy="688833"/>
              <a:chOff x="7291329" y="1382752"/>
              <a:chExt cx="859884" cy="572936"/>
            </a:xfrm>
          </p:grpSpPr>
          <p:grpSp>
            <p:nvGrpSpPr>
              <p:cNvPr id="114" name="Group 113">
                <a:extLst>
                  <a:ext uri="{FF2B5EF4-FFF2-40B4-BE49-F238E27FC236}">
                    <a16:creationId xmlns:a16="http://schemas.microsoft.com/office/drawing/2014/main" id="{03AEDF74-BB8C-1786-D7C6-BA02572E19C2}"/>
                  </a:ext>
                </a:extLst>
              </p:cNvPr>
              <p:cNvGrpSpPr/>
              <p:nvPr/>
            </p:nvGrpSpPr>
            <p:grpSpPr>
              <a:xfrm>
                <a:off x="7340681" y="1695028"/>
                <a:ext cx="759379" cy="260660"/>
                <a:chOff x="8321065" y="5043488"/>
                <a:chExt cx="980553" cy="316094"/>
              </a:xfrm>
            </p:grpSpPr>
            <p:sp>
              <p:nvSpPr>
                <p:cNvPr id="118" name="Rectangle 117">
                  <a:extLst>
                    <a:ext uri="{FF2B5EF4-FFF2-40B4-BE49-F238E27FC236}">
                      <a16:creationId xmlns:a16="http://schemas.microsoft.com/office/drawing/2014/main" id="{26BB99A6-4E34-C317-A1A5-6316E1B9F9A5}"/>
                    </a:ext>
                  </a:extLst>
                </p:cNvPr>
                <p:cNvSpPr/>
                <p:nvPr/>
              </p:nvSpPr>
              <p:spPr bwMode="auto">
                <a:xfrm>
                  <a:off x="8420099" y="5043488"/>
                  <a:ext cx="793629" cy="301386"/>
                </a:xfrm>
                <a:prstGeom prst="rect">
                  <a:avLst/>
                </a:prstGeom>
                <a:solidFill>
                  <a:schemeClr val="accent3"/>
                </a:solid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19" name="TextBox 118">
                  <a:extLst>
                    <a:ext uri="{FF2B5EF4-FFF2-40B4-BE49-F238E27FC236}">
                      <a16:creationId xmlns:a16="http://schemas.microsoft.com/office/drawing/2014/main" id="{237F49BA-44E3-56DB-05C6-E42DB92B0A0A}"/>
                    </a:ext>
                  </a:extLst>
                </p:cNvPr>
                <p:cNvSpPr txBox="1"/>
                <p:nvPr/>
              </p:nvSpPr>
              <p:spPr bwMode="auto">
                <a:xfrm>
                  <a:off x="8321065" y="5049147"/>
                  <a:ext cx="980553" cy="31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CDK1/2</a:t>
                  </a:r>
                </a:p>
              </p:txBody>
            </p:sp>
          </p:grpSp>
          <p:grpSp>
            <p:nvGrpSpPr>
              <p:cNvPr id="115" name="Group 114">
                <a:extLst>
                  <a:ext uri="{FF2B5EF4-FFF2-40B4-BE49-F238E27FC236}">
                    <a16:creationId xmlns:a16="http://schemas.microsoft.com/office/drawing/2014/main" id="{1D8F7199-F444-A232-5AA9-27BEC6AF7976}"/>
                  </a:ext>
                </a:extLst>
              </p:cNvPr>
              <p:cNvGrpSpPr/>
              <p:nvPr/>
            </p:nvGrpSpPr>
            <p:grpSpPr>
              <a:xfrm>
                <a:off x="7291329" y="1382752"/>
                <a:ext cx="859884" cy="331708"/>
                <a:chOff x="6626038" y="1382326"/>
                <a:chExt cx="859884" cy="331708"/>
              </a:xfrm>
            </p:grpSpPr>
            <p:sp>
              <p:nvSpPr>
                <p:cNvPr id="116" name="Oval 115">
                  <a:extLst>
                    <a:ext uri="{FF2B5EF4-FFF2-40B4-BE49-F238E27FC236}">
                      <a16:creationId xmlns:a16="http://schemas.microsoft.com/office/drawing/2014/main" id="{063E5F23-AD76-995D-515D-B4449652346F}"/>
                    </a:ext>
                  </a:extLst>
                </p:cNvPr>
                <p:cNvSpPr/>
                <p:nvPr/>
              </p:nvSpPr>
              <p:spPr bwMode="auto">
                <a:xfrm>
                  <a:off x="6703460" y="1382326"/>
                  <a:ext cx="719714" cy="331708"/>
                </a:xfrm>
                <a:prstGeom prst="ellipse">
                  <a:avLst/>
                </a:prstGeom>
                <a:solidFill>
                  <a:schemeClr val="accent3"/>
                </a:solid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17" name="TextBox 116">
                  <a:extLst>
                    <a:ext uri="{FF2B5EF4-FFF2-40B4-BE49-F238E27FC236}">
                      <a16:creationId xmlns:a16="http://schemas.microsoft.com/office/drawing/2014/main" id="{05520DEB-0BB5-46F3-20F2-054F26A66A00}"/>
                    </a:ext>
                  </a:extLst>
                </p:cNvPr>
                <p:cNvSpPr txBox="1"/>
                <p:nvPr/>
              </p:nvSpPr>
              <p:spPr bwMode="auto">
                <a:xfrm>
                  <a:off x="6626038" y="1418485"/>
                  <a:ext cx="859884" cy="25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Cyclin A</a:t>
                  </a:r>
                </a:p>
              </p:txBody>
            </p:sp>
          </p:grpSp>
        </p:grpSp>
        <p:grpSp>
          <p:nvGrpSpPr>
            <p:cNvPr id="120" name="Group 119">
              <a:extLst>
                <a:ext uri="{FF2B5EF4-FFF2-40B4-BE49-F238E27FC236}">
                  <a16:creationId xmlns:a16="http://schemas.microsoft.com/office/drawing/2014/main" id="{AC8FAE2B-2588-B559-F784-D67B0F251BB2}"/>
                </a:ext>
              </a:extLst>
            </p:cNvPr>
            <p:cNvGrpSpPr/>
            <p:nvPr/>
          </p:nvGrpSpPr>
          <p:grpSpPr>
            <a:xfrm>
              <a:off x="6031677" y="4863369"/>
              <a:ext cx="1115975" cy="688833"/>
              <a:chOff x="7278281" y="1382752"/>
              <a:chExt cx="859884" cy="572936"/>
            </a:xfrm>
          </p:grpSpPr>
          <p:grpSp>
            <p:nvGrpSpPr>
              <p:cNvPr id="121" name="Group 120">
                <a:extLst>
                  <a:ext uri="{FF2B5EF4-FFF2-40B4-BE49-F238E27FC236}">
                    <a16:creationId xmlns:a16="http://schemas.microsoft.com/office/drawing/2014/main" id="{4C4E2774-DF21-E63A-1E84-398144D262BA}"/>
                  </a:ext>
                </a:extLst>
              </p:cNvPr>
              <p:cNvGrpSpPr/>
              <p:nvPr/>
            </p:nvGrpSpPr>
            <p:grpSpPr>
              <a:xfrm>
                <a:off x="7327634" y="1695028"/>
                <a:ext cx="759379" cy="260660"/>
                <a:chOff x="8304217" y="5043488"/>
                <a:chExt cx="980553" cy="316094"/>
              </a:xfrm>
            </p:grpSpPr>
            <p:sp>
              <p:nvSpPr>
                <p:cNvPr id="125" name="Rectangle 124">
                  <a:extLst>
                    <a:ext uri="{FF2B5EF4-FFF2-40B4-BE49-F238E27FC236}">
                      <a16:creationId xmlns:a16="http://schemas.microsoft.com/office/drawing/2014/main" id="{16091487-02F0-1C0F-FAE2-C11A42136D4F}"/>
                    </a:ext>
                  </a:extLst>
                </p:cNvPr>
                <p:cNvSpPr/>
                <p:nvPr/>
              </p:nvSpPr>
              <p:spPr bwMode="auto">
                <a:xfrm>
                  <a:off x="8420099" y="5043488"/>
                  <a:ext cx="793629" cy="301386"/>
                </a:xfrm>
                <a:prstGeom prst="rect">
                  <a:avLst/>
                </a:prstGeom>
                <a:solidFill>
                  <a:schemeClr val="accent3"/>
                </a:solidFill>
                <a:ln w="9525">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26" name="TextBox 125">
                  <a:extLst>
                    <a:ext uri="{FF2B5EF4-FFF2-40B4-BE49-F238E27FC236}">
                      <a16:creationId xmlns:a16="http://schemas.microsoft.com/office/drawing/2014/main" id="{9149AEB9-9B5C-967D-7EF2-B09716A1E6EF}"/>
                    </a:ext>
                  </a:extLst>
                </p:cNvPr>
                <p:cNvSpPr txBox="1"/>
                <p:nvPr/>
              </p:nvSpPr>
              <p:spPr bwMode="auto">
                <a:xfrm>
                  <a:off x="8304217" y="5049147"/>
                  <a:ext cx="980553" cy="31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rPr>
                    <a:t>CDK2</a:t>
                  </a:r>
                </a:p>
              </p:txBody>
            </p:sp>
          </p:grpSp>
          <p:grpSp>
            <p:nvGrpSpPr>
              <p:cNvPr id="122" name="Group 121">
                <a:extLst>
                  <a:ext uri="{FF2B5EF4-FFF2-40B4-BE49-F238E27FC236}">
                    <a16:creationId xmlns:a16="http://schemas.microsoft.com/office/drawing/2014/main" id="{D5DBF473-90F1-0FB8-9685-740A9838A2A6}"/>
                  </a:ext>
                </a:extLst>
              </p:cNvPr>
              <p:cNvGrpSpPr/>
              <p:nvPr/>
            </p:nvGrpSpPr>
            <p:grpSpPr>
              <a:xfrm>
                <a:off x="7278281" y="1382752"/>
                <a:ext cx="859884" cy="331708"/>
                <a:chOff x="6612990" y="1382326"/>
                <a:chExt cx="859884" cy="331708"/>
              </a:xfrm>
            </p:grpSpPr>
            <p:sp>
              <p:nvSpPr>
                <p:cNvPr id="123" name="Oval 122">
                  <a:extLst>
                    <a:ext uri="{FF2B5EF4-FFF2-40B4-BE49-F238E27FC236}">
                      <a16:creationId xmlns:a16="http://schemas.microsoft.com/office/drawing/2014/main" id="{0A8FFE47-2C76-BD0C-D28C-46DC3DF5DB2E}"/>
                    </a:ext>
                  </a:extLst>
                </p:cNvPr>
                <p:cNvSpPr/>
                <p:nvPr/>
              </p:nvSpPr>
              <p:spPr bwMode="auto">
                <a:xfrm>
                  <a:off x="6703460" y="1382326"/>
                  <a:ext cx="719714" cy="331708"/>
                </a:xfrm>
                <a:prstGeom prst="ellipse">
                  <a:avLst/>
                </a:prstGeom>
                <a:solidFill>
                  <a:schemeClr val="accent3"/>
                </a:solidFill>
                <a:ln w="9525">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24" name="TextBox 123">
                  <a:extLst>
                    <a:ext uri="{FF2B5EF4-FFF2-40B4-BE49-F238E27FC236}">
                      <a16:creationId xmlns:a16="http://schemas.microsoft.com/office/drawing/2014/main" id="{702A19E5-17A3-559D-0E24-F1B967A9B3BE}"/>
                    </a:ext>
                  </a:extLst>
                </p:cNvPr>
                <p:cNvSpPr txBox="1"/>
                <p:nvPr/>
              </p:nvSpPr>
              <p:spPr bwMode="auto">
                <a:xfrm>
                  <a:off x="6612990" y="1418485"/>
                  <a:ext cx="859884" cy="25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Cyclin E</a:t>
                  </a:r>
                </a:p>
              </p:txBody>
            </p:sp>
          </p:grpSp>
        </p:grpSp>
        <p:grpSp>
          <p:nvGrpSpPr>
            <p:cNvPr id="127" name="Group 126">
              <a:extLst>
                <a:ext uri="{FF2B5EF4-FFF2-40B4-BE49-F238E27FC236}">
                  <a16:creationId xmlns:a16="http://schemas.microsoft.com/office/drawing/2014/main" id="{13958027-B0A6-9E22-FBCF-C070E7E35814}"/>
                </a:ext>
              </a:extLst>
            </p:cNvPr>
            <p:cNvGrpSpPr/>
            <p:nvPr/>
          </p:nvGrpSpPr>
          <p:grpSpPr>
            <a:xfrm>
              <a:off x="6343520" y="2864848"/>
              <a:ext cx="1115975" cy="688838"/>
              <a:chOff x="7291327" y="1382752"/>
              <a:chExt cx="859884" cy="572941"/>
            </a:xfrm>
          </p:grpSpPr>
          <p:grpSp>
            <p:nvGrpSpPr>
              <p:cNvPr id="128" name="Group 127">
                <a:extLst>
                  <a:ext uri="{FF2B5EF4-FFF2-40B4-BE49-F238E27FC236}">
                    <a16:creationId xmlns:a16="http://schemas.microsoft.com/office/drawing/2014/main" id="{249A4B37-8A17-7CB0-3BBE-04FF9AB9D021}"/>
                  </a:ext>
                </a:extLst>
              </p:cNvPr>
              <p:cNvGrpSpPr/>
              <p:nvPr/>
            </p:nvGrpSpPr>
            <p:grpSpPr>
              <a:xfrm>
                <a:off x="7340681" y="1695032"/>
                <a:ext cx="759379" cy="260661"/>
                <a:chOff x="8321065" y="5043488"/>
                <a:chExt cx="980553" cy="316095"/>
              </a:xfrm>
            </p:grpSpPr>
            <p:sp>
              <p:nvSpPr>
                <p:cNvPr id="132" name="Rectangle 131">
                  <a:extLst>
                    <a:ext uri="{FF2B5EF4-FFF2-40B4-BE49-F238E27FC236}">
                      <a16:creationId xmlns:a16="http://schemas.microsoft.com/office/drawing/2014/main" id="{B230B4D6-945B-356D-9B8C-53E40DF8886B}"/>
                    </a:ext>
                  </a:extLst>
                </p:cNvPr>
                <p:cNvSpPr/>
                <p:nvPr/>
              </p:nvSpPr>
              <p:spPr bwMode="auto">
                <a:xfrm>
                  <a:off x="8420099" y="5043488"/>
                  <a:ext cx="793629" cy="301386"/>
                </a:xfrm>
                <a:prstGeom prst="rect">
                  <a:avLst/>
                </a:prstGeom>
                <a:solidFill>
                  <a:schemeClr val="accent3"/>
                </a:solidFill>
                <a:ln w="9525">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33" name="TextBox 132">
                  <a:extLst>
                    <a:ext uri="{FF2B5EF4-FFF2-40B4-BE49-F238E27FC236}">
                      <a16:creationId xmlns:a16="http://schemas.microsoft.com/office/drawing/2014/main" id="{95165EE5-F8C5-571B-3B6F-38CF02F6067A}"/>
                    </a:ext>
                  </a:extLst>
                </p:cNvPr>
                <p:cNvSpPr txBox="1"/>
                <p:nvPr/>
              </p:nvSpPr>
              <p:spPr bwMode="auto">
                <a:xfrm>
                  <a:off x="8321065" y="5049148"/>
                  <a:ext cx="980553" cy="31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CDK4/6</a:t>
                  </a:r>
                </a:p>
              </p:txBody>
            </p:sp>
          </p:grpSp>
          <p:grpSp>
            <p:nvGrpSpPr>
              <p:cNvPr id="129" name="Group 128">
                <a:extLst>
                  <a:ext uri="{FF2B5EF4-FFF2-40B4-BE49-F238E27FC236}">
                    <a16:creationId xmlns:a16="http://schemas.microsoft.com/office/drawing/2014/main" id="{720A3D7C-3590-2550-DD82-5DEDDA54C011}"/>
                  </a:ext>
                </a:extLst>
              </p:cNvPr>
              <p:cNvGrpSpPr/>
              <p:nvPr/>
            </p:nvGrpSpPr>
            <p:grpSpPr>
              <a:xfrm>
                <a:off x="7291327" y="1382752"/>
                <a:ext cx="859884" cy="331708"/>
                <a:chOff x="6626036" y="1382326"/>
                <a:chExt cx="859884" cy="331708"/>
              </a:xfrm>
            </p:grpSpPr>
            <p:sp>
              <p:nvSpPr>
                <p:cNvPr id="130" name="Oval 129">
                  <a:extLst>
                    <a:ext uri="{FF2B5EF4-FFF2-40B4-BE49-F238E27FC236}">
                      <a16:creationId xmlns:a16="http://schemas.microsoft.com/office/drawing/2014/main" id="{56BDA554-03B1-BDC9-C42B-2DBB285BEE9E}"/>
                    </a:ext>
                  </a:extLst>
                </p:cNvPr>
                <p:cNvSpPr/>
                <p:nvPr/>
              </p:nvSpPr>
              <p:spPr bwMode="auto">
                <a:xfrm>
                  <a:off x="6703458" y="1382326"/>
                  <a:ext cx="719714" cy="331708"/>
                </a:xfrm>
                <a:prstGeom prst="ellipse">
                  <a:avLst/>
                </a:prstGeom>
                <a:solidFill>
                  <a:schemeClr val="accent3"/>
                </a:solidFill>
                <a:ln w="9525">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31" name="TextBox 130">
                  <a:extLst>
                    <a:ext uri="{FF2B5EF4-FFF2-40B4-BE49-F238E27FC236}">
                      <a16:creationId xmlns:a16="http://schemas.microsoft.com/office/drawing/2014/main" id="{39C9EE87-D19B-F02F-1988-D8028B3C9D46}"/>
                    </a:ext>
                  </a:extLst>
                </p:cNvPr>
                <p:cNvSpPr txBox="1"/>
                <p:nvPr/>
              </p:nvSpPr>
              <p:spPr bwMode="auto">
                <a:xfrm>
                  <a:off x="6626036" y="1425526"/>
                  <a:ext cx="859884" cy="255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Poppins" pitchFamily="2" charset="77"/>
                      <a:cs typeface="Poppins" pitchFamily="2" charset="77"/>
                    </a:rPr>
                    <a:t>Cyclin D</a:t>
                  </a:r>
                </a:p>
              </p:txBody>
            </p:sp>
          </p:grpSp>
        </p:grpSp>
      </p:grpSp>
    </p:spTree>
    <p:extLst>
      <p:ext uri="{BB962C8B-B14F-4D97-AF65-F5344CB8AC3E}">
        <p14:creationId xmlns:p14="http://schemas.microsoft.com/office/powerpoint/2010/main" val="3626798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 name="Rectangle 434">
            <a:extLst>
              <a:ext uri="{FF2B5EF4-FFF2-40B4-BE49-F238E27FC236}">
                <a16:creationId xmlns:a16="http://schemas.microsoft.com/office/drawing/2014/main" id="{004C5F17-58B6-5FD2-256B-0A2366114F2D}"/>
              </a:ext>
            </a:extLst>
          </p:cNvPr>
          <p:cNvSpPr/>
          <p:nvPr/>
        </p:nvSpPr>
        <p:spPr bwMode="auto">
          <a:xfrm>
            <a:off x="2055339" y="2324526"/>
            <a:ext cx="8081322" cy="4003446"/>
          </a:xfrm>
          <a:prstGeom prst="rect">
            <a:avLst/>
          </a:prstGeom>
          <a:solidFill>
            <a:schemeClr val="tx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432" name="Chord 431">
            <a:extLst>
              <a:ext uri="{FF2B5EF4-FFF2-40B4-BE49-F238E27FC236}">
                <a16:creationId xmlns:a16="http://schemas.microsoft.com/office/drawing/2014/main" id="{74C3F12C-CE0A-20A1-3D11-9D76935BFE83}"/>
              </a:ext>
            </a:extLst>
          </p:cNvPr>
          <p:cNvSpPr/>
          <p:nvPr/>
        </p:nvSpPr>
        <p:spPr bwMode="auto">
          <a:xfrm rot="5400000">
            <a:off x="3249962" y="3094195"/>
            <a:ext cx="5443917" cy="6311788"/>
          </a:xfrm>
          <a:prstGeom prst="chord">
            <a:avLst>
              <a:gd name="adj1" fmla="val 5312186"/>
              <a:gd name="adj2" fmla="val 16270327"/>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449" name="Straight Connector 448">
            <a:extLst>
              <a:ext uri="{FF2B5EF4-FFF2-40B4-BE49-F238E27FC236}">
                <a16:creationId xmlns:a16="http://schemas.microsoft.com/office/drawing/2014/main" id="{08C55583-BE1D-FE13-82E7-78D8F17C253A}"/>
              </a:ext>
            </a:extLst>
          </p:cNvPr>
          <p:cNvCxnSpPr/>
          <p:nvPr/>
        </p:nvCxnSpPr>
        <p:spPr bwMode="auto">
          <a:xfrm>
            <a:off x="5937534" y="1241817"/>
            <a:ext cx="0" cy="5072116"/>
          </a:xfrm>
          <a:prstGeom prst="line">
            <a:avLst/>
          </a:prstGeom>
          <a:noFill/>
          <a:ln w="12700" cap="flat" cmpd="sng" algn="ctr">
            <a:solidFill>
              <a:schemeClr val="bg1">
                <a:lumMod val="50000"/>
              </a:schemeClr>
            </a:solidFill>
            <a:prstDash val="solid"/>
            <a:round/>
            <a:headEnd type="none" w="med" len="med"/>
            <a:tailEnd type="none" w="med" len="med"/>
          </a:ln>
          <a:effectLst/>
        </p:spPr>
      </p:cxnSp>
      <p:sp>
        <p:nvSpPr>
          <p:cNvPr id="4" name="Title 3">
            <a:extLst>
              <a:ext uri="{FF2B5EF4-FFF2-40B4-BE49-F238E27FC236}">
                <a16:creationId xmlns:a16="http://schemas.microsoft.com/office/drawing/2014/main" id="{98B8293B-2013-FC81-3007-EC47113E595A}"/>
              </a:ext>
            </a:extLst>
          </p:cNvPr>
          <p:cNvSpPr>
            <a:spLocks noGrp="1"/>
          </p:cNvSpPr>
          <p:nvPr>
            <p:ph type="title"/>
          </p:nvPr>
        </p:nvSpPr>
        <p:spPr>
          <a:xfrm>
            <a:off x="231078" y="531006"/>
            <a:ext cx="11740260" cy="502445"/>
          </a:xfrm>
        </p:spPr>
        <p:txBody>
          <a:bodyPr/>
          <a:lstStyle/>
          <a:p>
            <a:r>
              <a:rPr lang="en-US" i="1" dirty="0"/>
              <a:t>ESR1</a:t>
            </a:r>
            <a:r>
              <a:rPr lang="en-US" dirty="0"/>
              <a:t> Acquired Mutations: Resistance to AI</a:t>
            </a:r>
          </a:p>
        </p:txBody>
      </p:sp>
      <p:sp>
        <p:nvSpPr>
          <p:cNvPr id="14" name="Content Placeholder 13">
            <a:extLst>
              <a:ext uri="{FF2B5EF4-FFF2-40B4-BE49-F238E27FC236}">
                <a16:creationId xmlns:a16="http://schemas.microsoft.com/office/drawing/2014/main" id="{FF1EADC1-8555-6150-E9F3-C688A9F51D64}"/>
              </a:ext>
            </a:extLst>
          </p:cNvPr>
          <p:cNvSpPr>
            <a:spLocks noGrp="1"/>
          </p:cNvSpPr>
          <p:nvPr>
            <p:ph sz="quarter" idx="10"/>
          </p:nvPr>
        </p:nvSpPr>
        <p:spPr>
          <a:xfrm>
            <a:off x="1712199" y="6302375"/>
            <a:ext cx="7812290" cy="327025"/>
          </a:xfrm>
        </p:spPr>
        <p:txBody>
          <a:bodyPr/>
          <a:lstStyle/>
          <a:p>
            <a:pPr algn="ctr"/>
            <a:r>
              <a:rPr lang="en-GB" dirty="0"/>
              <a:t>Adapted from Bardia. NEJM. 2018;379:1946. Burstein. NEJM.2020;383:2557.</a:t>
            </a:r>
            <a:endParaRPr lang="en-US" altLang="en-US" dirty="0"/>
          </a:p>
        </p:txBody>
      </p:sp>
      <p:grpSp>
        <p:nvGrpSpPr>
          <p:cNvPr id="3" name="Group 2">
            <a:extLst>
              <a:ext uri="{FF2B5EF4-FFF2-40B4-BE49-F238E27FC236}">
                <a16:creationId xmlns:a16="http://schemas.microsoft.com/office/drawing/2014/main" id="{7F5259EE-BF4F-9AFF-31DE-A0D0ACB30D58}"/>
              </a:ext>
            </a:extLst>
          </p:cNvPr>
          <p:cNvGrpSpPr/>
          <p:nvPr/>
        </p:nvGrpSpPr>
        <p:grpSpPr>
          <a:xfrm>
            <a:off x="4102224" y="3055631"/>
            <a:ext cx="431442" cy="330237"/>
            <a:chOff x="7390041" y="2026380"/>
            <a:chExt cx="216600" cy="165791"/>
          </a:xfrm>
        </p:grpSpPr>
        <p:sp>
          <p:nvSpPr>
            <p:cNvPr id="5" name="Freeform: Shape 2724">
              <a:extLst>
                <a:ext uri="{FF2B5EF4-FFF2-40B4-BE49-F238E27FC236}">
                  <a16:creationId xmlns:a16="http://schemas.microsoft.com/office/drawing/2014/main" id="{0E0B3EF1-40E5-1A44-5267-B168B6FDFD84}"/>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6" name="Oval 5">
              <a:extLst>
                <a:ext uri="{FF2B5EF4-FFF2-40B4-BE49-F238E27FC236}">
                  <a16:creationId xmlns:a16="http://schemas.microsoft.com/office/drawing/2014/main" id="{D0645986-F783-86DE-DFF2-B740CFF0B4B9}"/>
                </a:ext>
              </a:extLst>
            </p:cNvPr>
            <p:cNvSpPr/>
            <p:nvPr/>
          </p:nvSpPr>
          <p:spPr bwMode="auto">
            <a:xfrm>
              <a:off x="7434821" y="2026380"/>
              <a:ext cx="127040" cy="127040"/>
            </a:xfrm>
            <a:prstGeom prst="ellipse">
              <a:avLst/>
            </a:prstGeom>
            <a:solidFill>
              <a:schemeClr val="accent3">
                <a:lumMod val="40000"/>
                <a:lumOff val="6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cxnSp>
        <p:nvCxnSpPr>
          <p:cNvPr id="13" name="Straight Arrow Connector 12">
            <a:extLst>
              <a:ext uri="{FF2B5EF4-FFF2-40B4-BE49-F238E27FC236}">
                <a16:creationId xmlns:a16="http://schemas.microsoft.com/office/drawing/2014/main" id="{ED0C28C0-B295-4604-9AF7-79C91311ED83}"/>
              </a:ext>
            </a:extLst>
          </p:cNvPr>
          <p:cNvCxnSpPr>
            <a:cxnSpLocks/>
          </p:cNvCxnSpPr>
          <p:nvPr/>
        </p:nvCxnSpPr>
        <p:spPr bwMode="auto">
          <a:xfrm>
            <a:off x="4303164" y="2126001"/>
            <a:ext cx="0" cy="798174"/>
          </a:xfrm>
          <a:prstGeom prst="straightConnector1">
            <a:avLst/>
          </a:prstGeom>
          <a:noFill/>
          <a:ln w="28575" cap="flat" cmpd="sng" algn="ctr">
            <a:solidFill>
              <a:schemeClr val="tx1"/>
            </a:solidFill>
            <a:prstDash val="solid"/>
            <a:round/>
            <a:headEnd type="none" w="med" len="med"/>
            <a:tailEnd type="triangle"/>
          </a:ln>
          <a:effectLst/>
        </p:spPr>
      </p:cxnSp>
      <p:sp>
        <p:nvSpPr>
          <p:cNvPr id="15" name="TextBox 14">
            <a:extLst>
              <a:ext uri="{FF2B5EF4-FFF2-40B4-BE49-F238E27FC236}">
                <a16:creationId xmlns:a16="http://schemas.microsoft.com/office/drawing/2014/main" id="{EA60FA4B-D3CE-4127-9EFC-BC28C46183AC}"/>
              </a:ext>
            </a:extLst>
          </p:cNvPr>
          <p:cNvSpPr txBox="1"/>
          <p:nvPr/>
        </p:nvSpPr>
        <p:spPr bwMode="auto">
          <a:xfrm>
            <a:off x="4497185" y="1951638"/>
            <a:ext cx="1446415" cy="249299"/>
          </a:xfrm>
          <a:prstGeom prst="rect">
            <a:avLst/>
          </a:prstGeom>
          <a:noFill/>
          <a:ln>
            <a:noFill/>
          </a:ln>
        </p:spPr>
        <p:txBody>
          <a:bodyPr wrap="square" rtlCol="0" anchor="ctr">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rPr>
              <a:t>Estrogen</a:t>
            </a:r>
          </a:p>
        </p:txBody>
      </p:sp>
      <p:sp>
        <p:nvSpPr>
          <p:cNvPr id="16" name="Oval 15">
            <a:extLst>
              <a:ext uri="{FF2B5EF4-FFF2-40B4-BE49-F238E27FC236}">
                <a16:creationId xmlns:a16="http://schemas.microsoft.com/office/drawing/2014/main" id="{7EBE47D2-6BBF-0410-30B2-5E582191E475}"/>
              </a:ext>
            </a:extLst>
          </p:cNvPr>
          <p:cNvSpPr/>
          <p:nvPr/>
        </p:nvSpPr>
        <p:spPr bwMode="auto">
          <a:xfrm>
            <a:off x="4175490" y="1827654"/>
            <a:ext cx="253049" cy="253049"/>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7" name="TextBox 16">
            <a:extLst>
              <a:ext uri="{FF2B5EF4-FFF2-40B4-BE49-F238E27FC236}">
                <a16:creationId xmlns:a16="http://schemas.microsoft.com/office/drawing/2014/main" id="{8B0801BB-E4B8-5B40-2037-D0FD4A1A7D15}"/>
              </a:ext>
            </a:extLst>
          </p:cNvPr>
          <p:cNvSpPr txBox="1"/>
          <p:nvPr/>
        </p:nvSpPr>
        <p:spPr bwMode="auto">
          <a:xfrm>
            <a:off x="2979301" y="2981734"/>
            <a:ext cx="1157161" cy="429348"/>
          </a:xfrm>
          <a:prstGeom prst="rect">
            <a:avLst/>
          </a:prstGeom>
          <a:noFill/>
          <a:ln>
            <a:noFill/>
          </a:ln>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rPr>
              <a:t>Wild-type </a:t>
            </a:r>
            <a:r>
              <a:rPr kumimoji="0" lang="en-US" sz="1200" b="1" u="none" strike="noStrike" kern="1200" cap="none" spc="0" normalizeH="0" baseline="0" noProof="0" dirty="0">
                <a:ln>
                  <a:noFill/>
                </a:ln>
                <a:solidFill>
                  <a:srgbClr val="000000"/>
                </a:solidFill>
                <a:effectLst/>
                <a:uLnTx/>
                <a:uFillTx/>
                <a:latin typeface="Poppins" pitchFamily="2" charset="77"/>
                <a:cs typeface="Poppins" pitchFamily="2" charset="77"/>
              </a:rPr>
              <a:t>ESR1</a:t>
            </a:r>
          </a:p>
        </p:txBody>
      </p:sp>
      <p:sp>
        <p:nvSpPr>
          <p:cNvPr id="47" name="TextBox 46">
            <a:extLst>
              <a:ext uri="{FF2B5EF4-FFF2-40B4-BE49-F238E27FC236}">
                <a16:creationId xmlns:a16="http://schemas.microsoft.com/office/drawing/2014/main" id="{F8097802-ED5F-198E-F9A1-83C8907BCE8B}"/>
              </a:ext>
            </a:extLst>
          </p:cNvPr>
          <p:cNvSpPr txBox="1"/>
          <p:nvPr/>
        </p:nvSpPr>
        <p:spPr bwMode="auto">
          <a:xfrm>
            <a:off x="4751687" y="4341122"/>
            <a:ext cx="2393579" cy="429348"/>
          </a:xfrm>
          <a:prstGeom prst="rect">
            <a:avLst/>
          </a:prstGeom>
          <a:solidFill>
            <a:srgbClr val="FFF0D7"/>
          </a:solidFill>
          <a:ln>
            <a:noFill/>
          </a:ln>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chemeClr val="accent1"/>
                </a:solidFill>
                <a:effectLst/>
                <a:uLnTx/>
                <a:uFillTx/>
                <a:latin typeface="Poppins" pitchFamily="2" charset="77"/>
                <a:cs typeface="Poppins" pitchFamily="2" charset="77"/>
              </a:rPr>
              <a:t>HRE-independent </a:t>
            </a:r>
            <a:br>
              <a:rPr kumimoji="0" lang="en-US" sz="1200" b="1" i="0" u="none" strike="noStrike" kern="1200" cap="none" spc="0" normalizeH="0" baseline="0" noProof="0" dirty="0">
                <a:ln>
                  <a:noFill/>
                </a:ln>
                <a:solidFill>
                  <a:schemeClr val="accent1"/>
                </a:solidFill>
                <a:effectLst/>
                <a:uLnTx/>
                <a:uFillTx/>
                <a:latin typeface="Poppins" pitchFamily="2" charset="77"/>
                <a:cs typeface="Poppins" pitchFamily="2" charset="77"/>
              </a:rPr>
            </a:br>
            <a:r>
              <a:rPr kumimoji="0" lang="en-US" sz="1200" b="1" u="none" strike="noStrike" kern="1200" cap="none" spc="0" normalizeH="0" baseline="0" noProof="0" dirty="0">
                <a:ln>
                  <a:noFill/>
                </a:ln>
                <a:solidFill>
                  <a:schemeClr val="accent1"/>
                </a:solidFill>
                <a:effectLst/>
                <a:uLnTx/>
                <a:uFillTx/>
                <a:latin typeface="Poppins" pitchFamily="2" charset="77"/>
                <a:cs typeface="Poppins" pitchFamily="2" charset="77"/>
              </a:rPr>
              <a:t>effects</a:t>
            </a:r>
          </a:p>
        </p:txBody>
      </p:sp>
      <p:sp>
        <p:nvSpPr>
          <p:cNvPr id="48" name="TextBox 47">
            <a:extLst>
              <a:ext uri="{FF2B5EF4-FFF2-40B4-BE49-F238E27FC236}">
                <a16:creationId xmlns:a16="http://schemas.microsoft.com/office/drawing/2014/main" id="{1B994485-836C-A7C3-7945-5762E8FC167C}"/>
              </a:ext>
            </a:extLst>
          </p:cNvPr>
          <p:cNvSpPr txBox="1"/>
          <p:nvPr/>
        </p:nvSpPr>
        <p:spPr bwMode="auto">
          <a:xfrm>
            <a:off x="5050260" y="5713652"/>
            <a:ext cx="1796432" cy="429348"/>
          </a:xfrm>
          <a:prstGeom prst="rect">
            <a:avLst/>
          </a:prstGeom>
          <a:solidFill>
            <a:srgbClr val="FFF0D7"/>
          </a:solidFill>
          <a:ln>
            <a:noFill/>
          </a:ln>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chemeClr val="accent1"/>
                </a:solidFill>
                <a:effectLst/>
                <a:uLnTx/>
                <a:uFillTx/>
                <a:latin typeface="Poppins" pitchFamily="2" charset="77"/>
                <a:cs typeface="Poppins" pitchFamily="2" charset="77"/>
              </a:rPr>
              <a:t>HRE-mediated gene transcription</a:t>
            </a:r>
            <a:endParaRPr kumimoji="0" lang="en-US" sz="1200" b="1" u="none" strike="noStrike" kern="1200" cap="none" spc="0" normalizeH="0" baseline="0" noProof="0" dirty="0">
              <a:ln>
                <a:noFill/>
              </a:ln>
              <a:solidFill>
                <a:schemeClr val="accent1"/>
              </a:solidFill>
              <a:effectLst/>
              <a:uLnTx/>
              <a:uFillTx/>
              <a:latin typeface="Poppins" pitchFamily="2" charset="77"/>
              <a:cs typeface="Poppins" pitchFamily="2" charset="77"/>
            </a:endParaRPr>
          </a:p>
        </p:txBody>
      </p:sp>
      <p:cxnSp>
        <p:nvCxnSpPr>
          <p:cNvPr id="51" name="Straight Arrow Connector 50">
            <a:extLst>
              <a:ext uri="{FF2B5EF4-FFF2-40B4-BE49-F238E27FC236}">
                <a16:creationId xmlns:a16="http://schemas.microsoft.com/office/drawing/2014/main" id="{2E84E03D-15A6-21E0-88E2-FFBD2AC5E365}"/>
              </a:ext>
            </a:extLst>
          </p:cNvPr>
          <p:cNvCxnSpPr>
            <a:cxnSpLocks/>
          </p:cNvCxnSpPr>
          <p:nvPr/>
        </p:nvCxnSpPr>
        <p:spPr bwMode="auto">
          <a:xfrm>
            <a:off x="4324743" y="5656572"/>
            <a:ext cx="740872" cy="291074"/>
          </a:xfrm>
          <a:prstGeom prst="straightConnector1">
            <a:avLst/>
          </a:prstGeom>
          <a:noFill/>
          <a:ln w="28575" cap="flat" cmpd="sng" algn="ctr">
            <a:solidFill>
              <a:schemeClr val="tx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587AAA03-21F9-F388-4B05-D8D4D3FFCB8F}"/>
              </a:ext>
            </a:extLst>
          </p:cNvPr>
          <p:cNvCxnSpPr>
            <a:cxnSpLocks/>
          </p:cNvCxnSpPr>
          <p:nvPr/>
        </p:nvCxnSpPr>
        <p:spPr bwMode="auto">
          <a:xfrm flipH="1">
            <a:off x="6764942" y="5630948"/>
            <a:ext cx="762898" cy="292422"/>
          </a:xfrm>
          <a:prstGeom prst="straightConnector1">
            <a:avLst/>
          </a:prstGeom>
          <a:noFill/>
          <a:ln w="28575" cap="flat" cmpd="sng" algn="ctr">
            <a:solidFill>
              <a:schemeClr val="tx1"/>
            </a:solidFill>
            <a:prstDash val="solid"/>
            <a:round/>
            <a:headEnd type="none" w="med" len="med"/>
            <a:tailEnd type="triangle"/>
          </a:ln>
          <a:effectLst/>
        </p:spPr>
      </p:cxnSp>
      <p:cxnSp>
        <p:nvCxnSpPr>
          <p:cNvPr id="78" name="Straight Arrow Connector 77">
            <a:extLst>
              <a:ext uri="{FF2B5EF4-FFF2-40B4-BE49-F238E27FC236}">
                <a16:creationId xmlns:a16="http://schemas.microsoft.com/office/drawing/2014/main" id="{E3001EE4-9406-324C-EF2F-7FDBF73A3AC1}"/>
              </a:ext>
            </a:extLst>
          </p:cNvPr>
          <p:cNvCxnSpPr>
            <a:cxnSpLocks/>
          </p:cNvCxnSpPr>
          <p:nvPr/>
        </p:nvCxnSpPr>
        <p:spPr bwMode="auto">
          <a:xfrm flipH="1">
            <a:off x="4102224" y="1592951"/>
            <a:ext cx="631179" cy="0"/>
          </a:xfrm>
          <a:prstGeom prst="straightConnector1">
            <a:avLst/>
          </a:prstGeom>
          <a:noFill/>
          <a:ln w="28575" cap="flat" cmpd="sng" algn="ctr">
            <a:solidFill>
              <a:schemeClr val="accent1"/>
            </a:solidFill>
            <a:prstDash val="solid"/>
            <a:round/>
            <a:headEnd type="none" w="med" len="med"/>
            <a:tailEnd type="triangle"/>
          </a:ln>
          <a:effectLst/>
        </p:spPr>
      </p:cxnSp>
      <p:grpSp>
        <p:nvGrpSpPr>
          <p:cNvPr id="81" name="Group 80">
            <a:extLst>
              <a:ext uri="{FF2B5EF4-FFF2-40B4-BE49-F238E27FC236}">
                <a16:creationId xmlns:a16="http://schemas.microsoft.com/office/drawing/2014/main" id="{45A79054-4FD0-823E-C9B4-FB702AF4E5E0}"/>
              </a:ext>
            </a:extLst>
          </p:cNvPr>
          <p:cNvGrpSpPr/>
          <p:nvPr/>
        </p:nvGrpSpPr>
        <p:grpSpPr>
          <a:xfrm>
            <a:off x="4255041" y="1474816"/>
            <a:ext cx="436970" cy="276999"/>
            <a:chOff x="5551136" y="-36337"/>
            <a:chExt cx="436970" cy="276999"/>
          </a:xfrm>
        </p:grpSpPr>
        <p:sp>
          <p:nvSpPr>
            <p:cNvPr id="79" name="Oval 78">
              <a:extLst>
                <a:ext uri="{FF2B5EF4-FFF2-40B4-BE49-F238E27FC236}">
                  <a16:creationId xmlns:a16="http://schemas.microsoft.com/office/drawing/2014/main" id="{A23D5749-1186-0854-0602-322B4E4653D1}"/>
                </a:ext>
              </a:extLst>
            </p:cNvPr>
            <p:cNvSpPr/>
            <p:nvPr/>
          </p:nvSpPr>
          <p:spPr bwMode="auto">
            <a:xfrm>
              <a:off x="5672516" y="0"/>
              <a:ext cx="186117" cy="186117"/>
            </a:xfrm>
            <a:prstGeom prst="ellipse">
              <a:avLst/>
            </a:prstGeom>
            <a:solidFill>
              <a:schemeClr val="bg1"/>
            </a:solidFill>
            <a:ln w="1270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80" name="TextBox 79">
              <a:extLst>
                <a:ext uri="{FF2B5EF4-FFF2-40B4-BE49-F238E27FC236}">
                  <a16:creationId xmlns:a16="http://schemas.microsoft.com/office/drawing/2014/main" id="{16BEC413-867B-F0C6-8D89-F5F525F3F034}"/>
                </a:ext>
              </a:extLst>
            </p:cNvPr>
            <p:cNvSpPr txBox="1"/>
            <p:nvPr/>
          </p:nvSpPr>
          <p:spPr bwMode="auto">
            <a:xfrm>
              <a:off x="5551136" y="-36337"/>
              <a:ext cx="436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1" dirty="0">
                  <a:solidFill>
                    <a:schemeClr val="accent1"/>
                  </a:solidFill>
                  <a:latin typeface="Poppins" pitchFamily="2" charset="77"/>
                  <a:cs typeface="Poppins" pitchFamily="2" charset="77"/>
                </a:rPr>
                <a:t>X</a:t>
              </a:r>
            </a:p>
          </p:txBody>
        </p:sp>
      </p:grpSp>
      <p:sp>
        <p:nvSpPr>
          <p:cNvPr id="84" name="Oval 83">
            <a:extLst>
              <a:ext uri="{FF2B5EF4-FFF2-40B4-BE49-F238E27FC236}">
                <a16:creationId xmlns:a16="http://schemas.microsoft.com/office/drawing/2014/main" id="{DE15067E-332A-DDD7-5A89-A44C20D2D132}"/>
              </a:ext>
            </a:extLst>
          </p:cNvPr>
          <p:cNvSpPr/>
          <p:nvPr/>
        </p:nvSpPr>
        <p:spPr bwMode="auto">
          <a:xfrm>
            <a:off x="4696691" y="1299394"/>
            <a:ext cx="1213658" cy="571357"/>
          </a:xfrm>
          <a:prstGeom prst="ellipse">
            <a:avLst/>
          </a:prstGeom>
          <a:solidFill>
            <a:schemeClr val="accent1">
              <a:lumMod val="20000"/>
              <a:lumOff val="80000"/>
            </a:schemeClr>
          </a:solidFill>
          <a:ln w="19050">
            <a:solidFill>
              <a:schemeClr val="accent1"/>
            </a:solidFill>
            <a:miter lim="800000"/>
            <a:headEnd/>
            <a:tailEnd/>
          </a:ln>
        </p:spPr>
        <p:txBody>
          <a:bodyPr lIns="0" tIns="0" rIns="0" bIns="0" rtlCol="0" anchor="ctr"/>
          <a:lstStyle/>
          <a:p>
            <a:pPr algn="ctr">
              <a:lnSpc>
                <a:spcPct val="100000"/>
              </a:lnSpc>
              <a:spcBef>
                <a:spcPct val="50000"/>
              </a:spcBef>
              <a:spcAft>
                <a:spcPct val="0"/>
              </a:spcAft>
              <a:buClrTx/>
              <a:buFontTx/>
              <a:buNone/>
            </a:pPr>
            <a:r>
              <a:rPr lang="en-US" sz="1200" b="0" dirty="0">
                <a:latin typeface="Poppins" pitchFamily="2" charset="77"/>
                <a:cs typeface="Poppins" pitchFamily="2" charset="77"/>
              </a:rPr>
              <a:t>Aromatase</a:t>
            </a:r>
            <a:br>
              <a:rPr lang="en-US" sz="1200" b="0" dirty="0">
                <a:latin typeface="Poppins" pitchFamily="2" charset="77"/>
                <a:cs typeface="Poppins" pitchFamily="2" charset="77"/>
              </a:rPr>
            </a:br>
            <a:r>
              <a:rPr lang="en-US" sz="1200" b="0" dirty="0">
                <a:latin typeface="Poppins" pitchFamily="2" charset="77"/>
                <a:cs typeface="Poppins" pitchFamily="2" charset="77"/>
              </a:rPr>
              <a:t>inhibitor</a:t>
            </a:r>
          </a:p>
        </p:txBody>
      </p:sp>
      <p:cxnSp>
        <p:nvCxnSpPr>
          <p:cNvPr id="92" name="Straight Arrow Connector 91">
            <a:extLst>
              <a:ext uri="{FF2B5EF4-FFF2-40B4-BE49-F238E27FC236}">
                <a16:creationId xmlns:a16="http://schemas.microsoft.com/office/drawing/2014/main" id="{5EACBD30-ED2B-756A-6D1D-58B00703BCB0}"/>
              </a:ext>
            </a:extLst>
          </p:cNvPr>
          <p:cNvCxnSpPr>
            <a:cxnSpLocks/>
          </p:cNvCxnSpPr>
          <p:nvPr/>
        </p:nvCxnSpPr>
        <p:spPr bwMode="auto">
          <a:xfrm flipH="1">
            <a:off x="4617770" y="3192494"/>
            <a:ext cx="2582709" cy="0"/>
          </a:xfrm>
          <a:prstGeom prst="straightConnector1">
            <a:avLst/>
          </a:prstGeom>
          <a:noFill/>
          <a:ln w="28575" cap="flat" cmpd="sng" algn="ctr">
            <a:solidFill>
              <a:schemeClr val="accent1"/>
            </a:solidFill>
            <a:prstDash val="solid"/>
            <a:round/>
            <a:headEnd type="triangle" w="med" len="med"/>
            <a:tailEnd type="triangle" w="med" len="med"/>
          </a:ln>
          <a:effectLst/>
        </p:spPr>
      </p:cxnSp>
      <p:grpSp>
        <p:nvGrpSpPr>
          <p:cNvPr id="86" name="Group 85">
            <a:extLst>
              <a:ext uri="{FF2B5EF4-FFF2-40B4-BE49-F238E27FC236}">
                <a16:creationId xmlns:a16="http://schemas.microsoft.com/office/drawing/2014/main" id="{D4760BFF-094F-F07D-5D17-55BA04CDFE71}"/>
              </a:ext>
            </a:extLst>
          </p:cNvPr>
          <p:cNvGrpSpPr/>
          <p:nvPr/>
        </p:nvGrpSpPr>
        <p:grpSpPr>
          <a:xfrm>
            <a:off x="4787703" y="3056468"/>
            <a:ext cx="436970" cy="276999"/>
            <a:chOff x="5551136" y="-42967"/>
            <a:chExt cx="436970" cy="276999"/>
          </a:xfrm>
        </p:grpSpPr>
        <p:sp>
          <p:nvSpPr>
            <p:cNvPr id="87" name="Oval 86">
              <a:extLst>
                <a:ext uri="{FF2B5EF4-FFF2-40B4-BE49-F238E27FC236}">
                  <a16:creationId xmlns:a16="http://schemas.microsoft.com/office/drawing/2014/main" id="{1F0ECD90-8E6A-9860-539C-FA99C7D221FC}"/>
                </a:ext>
              </a:extLst>
            </p:cNvPr>
            <p:cNvSpPr/>
            <p:nvPr/>
          </p:nvSpPr>
          <p:spPr bwMode="auto">
            <a:xfrm>
              <a:off x="5672516" y="0"/>
              <a:ext cx="186117" cy="186117"/>
            </a:xfrm>
            <a:prstGeom prst="ellipse">
              <a:avLst/>
            </a:prstGeom>
            <a:solidFill>
              <a:schemeClr val="bg1"/>
            </a:solidFill>
            <a:ln w="1270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88" name="TextBox 87">
              <a:extLst>
                <a:ext uri="{FF2B5EF4-FFF2-40B4-BE49-F238E27FC236}">
                  <a16:creationId xmlns:a16="http://schemas.microsoft.com/office/drawing/2014/main" id="{B6CCDF92-60BE-7A74-02BC-D54FBAACC06D}"/>
                </a:ext>
              </a:extLst>
            </p:cNvPr>
            <p:cNvSpPr txBox="1"/>
            <p:nvPr/>
          </p:nvSpPr>
          <p:spPr bwMode="auto">
            <a:xfrm>
              <a:off x="5551136" y="-42967"/>
              <a:ext cx="436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1" dirty="0">
                  <a:solidFill>
                    <a:schemeClr val="accent1"/>
                  </a:solidFill>
                  <a:latin typeface="Poppins" pitchFamily="2" charset="77"/>
                  <a:cs typeface="Poppins" pitchFamily="2" charset="77"/>
                </a:rPr>
                <a:t>X</a:t>
              </a:r>
            </a:p>
          </p:txBody>
        </p:sp>
      </p:grpSp>
      <p:grpSp>
        <p:nvGrpSpPr>
          <p:cNvPr id="89" name="Group 88">
            <a:extLst>
              <a:ext uri="{FF2B5EF4-FFF2-40B4-BE49-F238E27FC236}">
                <a16:creationId xmlns:a16="http://schemas.microsoft.com/office/drawing/2014/main" id="{513EFDC1-9029-7963-19EB-A19A9138AAB1}"/>
              </a:ext>
            </a:extLst>
          </p:cNvPr>
          <p:cNvGrpSpPr/>
          <p:nvPr/>
        </p:nvGrpSpPr>
        <p:grpSpPr>
          <a:xfrm>
            <a:off x="6623246" y="3056469"/>
            <a:ext cx="442571" cy="276999"/>
            <a:chOff x="5551135" y="-42966"/>
            <a:chExt cx="442571" cy="276999"/>
          </a:xfrm>
        </p:grpSpPr>
        <p:sp>
          <p:nvSpPr>
            <p:cNvPr id="90" name="Oval 89">
              <a:extLst>
                <a:ext uri="{FF2B5EF4-FFF2-40B4-BE49-F238E27FC236}">
                  <a16:creationId xmlns:a16="http://schemas.microsoft.com/office/drawing/2014/main" id="{EB8D8BBC-A08F-EDB8-86DA-4B22946F0611}"/>
                </a:ext>
              </a:extLst>
            </p:cNvPr>
            <p:cNvSpPr/>
            <p:nvPr/>
          </p:nvSpPr>
          <p:spPr bwMode="auto">
            <a:xfrm>
              <a:off x="5672516" y="0"/>
              <a:ext cx="186117" cy="186117"/>
            </a:xfrm>
            <a:prstGeom prst="ellipse">
              <a:avLst/>
            </a:prstGeom>
            <a:solidFill>
              <a:schemeClr val="bg1"/>
            </a:solidFill>
            <a:ln w="1270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91" name="TextBox 90">
              <a:extLst>
                <a:ext uri="{FF2B5EF4-FFF2-40B4-BE49-F238E27FC236}">
                  <a16:creationId xmlns:a16="http://schemas.microsoft.com/office/drawing/2014/main" id="{56BF93D1-9F72-7B1B-8BC7-9CD7EF6F5672}"/>
                </a:ext>
              </a:extLst>
            </p:cNvPr>
            <p:cNvSpPr txBox="1"/>
            <p:nvPr/>
          </p:nvSpPr>
          <p:spPr bwMode="auto">
            <a:xfrm>
              <a:off x="5551135" y="-42966"/>
              <a:ext cx="44257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1" dirty="0">
                  <a:solidFill>
                    <a:schemeClr val="accent1"/>
                  </a:solidFill>
                  <a:latin typeface="Poppins" pitchFamily="2" charset="77"/>
                  <a:cs typeface="Poppins" pitchFamily="2" charset="77"/>
                </a:rPr>
                <a:t>X</a:t>
              </a:r>
            </a:p>
          </p:txBody>
        </p:sp>
      </p:grpSp>
      <p:sp>
        <p:nvSpPr>
          <p:cNvPr id="85" name="Oval 84">
            <a:extLst>
              <a:ext uri="{FF2B5EF4-FFF2-40B4-BE49-F238E27FC236}">
                <a16:creationId xmlns:a16="http://schemas.microsoft.com/office/drawing/2014/main" id="{D0EDFEA1-621B-A2F1-99A8-FDA2D0F8F6F5}"/>
              </a:ext>
            </a:extLst>
          </p:cNvPr>
          <p:cNvSpPr/>
          <p:nvPr/>
        </p:nvSpPr>
        <p:spPr bwMode="auto">
          <a:xfrm>
            <a:off x="5603402" y="3005686"/>
            <a:ext cx="671099" cy="341214"/>
          </a:xfrm>
          <a:prstGeom prst="ellipse">
            <a:avLst/>
          </a:prstGeom>
          <a:solidFill>
            <a:schemeClr val="accent1">
              <a:lumMod val="20000"/>
              <a:lumOff val="80000"/>
            </a:schemeClr>
          </a:solidFill>
          <a:ln w="19050">
            <a:solidFill>
              <a:schemeClr val="accent1"/>
            </a:solidFill>
            <a:miter lim="800000"/>
            <a:headEnd/>
            <a:tailEnd/>
          </a:ln>
        </p:spPr>
        <p:txBody>
          <a:bodyPr lIns="0" tIns="0" rIns="0" bIns="0" rtlCol="0" anchor="ctr"/>
          <a:lstStyle/>
          <a:p>
            <a:pPr algn="ctr">
              <a:lnSpc>
                <a:spcPct val="100000"/>
              </a:lnSpc>
              <a:spcBef>
                <a:spcPct val="50000"/>
              </a:spcBef>
              <a:spcAft>
                <a:spcPct val="0"/>
              </a:spcAft>
              <a:buClrTx/>
              <a:buFontTx/>
              <a:buNone/>
            </a:pPr>
            <a:r>
              <a:rPr lang="en-US" sz="1200" b="0">
                <a:latin typeface="Poppins" pitchFamily="2" charset="77"/>
                <a:cs typeface="Poppins" pitchFamily="2" charset="77"/>
              </a:rPr>
              <a:t>SERD</a:t>
            </a:r>
          </a:p>
        </p:txBody>
      </p:sp>
      <p:sp>
        <p:nvSpPr>
          <p:cNvPr id="97" name="Freeform 96">
            <a:extLst>
              <a:ext uri="{FF2B5EF4-FFF2-40B4-BE49-F238E27FC236}">
                <a16:creationId xmlns:a16="http://schemas.microsoft.com/office/drawing/2014/main" id="{53FB409E-B457-8B99-522C-AD0008C81389}"/>
              </a:ext>
            </a:extLst>
          </p:cNvPr>
          <p:cNvSpPr/>
          <p:nvPr/>
        </p:nvSpPr>
        <p:spPr bwMode="auto">
          <a:xfrm>
            <a:off x="7259958" y="3085594"/>
            <a:ext cx="384533" cy="299831"/>
          </a:xfrm>
          <a:custGeom>
            <a:avLst/>
            <a:gdLst>
              <a:gd name="connsiteX0" fmla="*/ 169964 w 488469"/>
              <a:gd name="connsiteY0" fmla="*/ 8214 h 380873"/>
              <a:gd name="connsiteX1" fmla="*/ 80951 w 488469"/>
              <a:gd name="connsiteY1" fmla="*/ 89134 h 380873"/>
              <a:gd name="connsiteX2" fmla="*/ 31 w 488469"/>
              <a:gd name="connsiteY2" fmla="*/ 129595 h 380873"/>
              <a:gd name="connsiteX3" fmla="*/ 72859 w 488469"/>
              <a:gd name="connsiteY3" fmla="*/ 307619 h 380873"/>
              <a:gd name="connsiteX4" fmla="*/ 194240 w 488469"/>
              <a:gd name="connsiteY4" fmla="*/ 299527 h 380873"/>
              <a:gd name="connsiteX5" fmla="*/ 323712 w 488469"/>
              <a:gd name="connsiteY5" fmla="*/ 380448 h 380873"/>
              <a:gd name="connsiteX6" fmla="*/ 485553 w 488469"/>
              <a:gd name="connsiteY6" fmla="*/ 259067 h 380873"/>
              <a:gd name="connsiteX7" fmla="*/ 420817 w 488469"/>
              <a:gd name="connsiteY7" fmla="*/ 64858 h 380873"/>
              <a:gd name="connsiteX8" fmla="*/ 331804 w 488469"/>
              <a:gd name="connsiteY8" fmla="*/ 8214 h 380873"/>
              <a:gd name="connsiteX9" fmla="*/ 169964 w 488469"/>
              <a:gd name="connsiteY9" fmla="*/ 8214 h 380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8469" h="380873">
                <a:moveTo>
                  <a:pt x="169964" y="8214"/>
                </a:moveTo>
                <a:cubicBezTo>
                  <a:pt x="128155" y="21701"/>
                  <a:pt x="109273" y="68904"/>
                  <a:pt x="80951" y="89134"/>
                </a:cubicBezTo>
                <a:cubicBezTo>
                  <a:pt x="52629" y="109364"/>
                  <a:pt x="1380" y="93181"/>
                  <a:pt x="31" y="129595"/>
                </a:cubicBezTo>
                <a:cubicBezTo>
                  <a:pt x="-1318" y="166009"/>
                  <a:pt x="40491" y="279297"/>
                  <a:pt x="72859" y="307619"/>
                </a:cubicBezTo>
                <a:cubicBezTo>
                  <a:pt x="105227" y="335941"/>
                  <a:pt x="152431" y="287389"/>
                  <a:pt x="194240" y="299527"/>
                </a:cubicBezTo>
                <a:cubicBezTo>
                  <a:pt x="236049" y="311665"/>
                  <a:pt x="275160" y="387191"/>
                  <a:pt x="323712" y="380448"/>
                </a:cubicBezTo>
                <a:cubicBezTo>
                  <a:pt x="372264" y="373705"/>
                  <a:pt x="469369" y="311665"/>
                  <a:pt x="485553" y="259067"/>
                </a:cubicBezTo>
                <a:cubicBezTo>
                  <a:pt x="501737" y="206469"/>
                  <a:pt x="446442" y="106667"/>
                  <a:pt x="420817" y="64858"/>
                </a:cubicBezTo>
                <a:cubicBezTo>
                  <a:pt x="395192" y="23049"/>
                  <a:pt x="370916" y="16306"/>
                  <a:pt x="331804" y="8214"/>
                </a:cubicBezTo>
                <a:cubicBezTo>
                  <a:pt x="292693" y="122"/>
                  <a:pt x="211773" y="-5273"/>
                  <a:pt x="169964" y="8214"/>
                </a:cubicBezTo>
                <a:close/>
              </a:path>
            </a:pathLst>
          </a:custGeom>
          <a:solidFill>
            <a:schemeClr val="bg1">
              <a:lumMod val="50000"/>
            </a:schemeClr>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6" name="TextBox 45">
            <a:extLst>
              <a:ext uri="{FF2B5EF4-FFF2-40B4-BE49-F238E27FC236}">
                <a16:creationId xmlns:a16="http://schemas.microsoft.com/office/drawing/2014/main" id="{E171F606-B017-7E58-1123-58D18264A8E2}"/>
              </a:ext>
            </a:extLst>
          </p:cNvPr>
          <p:cNvSpPr txBox="1"/>
          <p:nvPr/>
        </p:nvSpPr>
        <p:spPr bwMode="auto">
          <a:xfrm>
            <a:off x="2233834" y="3466284"/>
            <a:ext cx="1988880" cy="461665"/>
          </a:xfrm>
          <a:prstGeom prst="rect">
            <a:avLst/>
          </a:prstGeom>
          <a:solidFill>
            <a:schemeClr val="accent6"/>
          </a:solidFill>
          <a:ln>
            <a:noFill/>
          </a:ln>
        </p:spPr>
        <p:txBody>
          <a:bodyPr wrap="square" rtlCol="0" anchor="ctr">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Poppins" pitchFamily="2" charset="77"/>
                <a:cs typeface="Poppins" pitchFamily="2" charset="77"/>
              </a:rPr>
              <a:t>Estrogen-dependent</a:t>
            </a:r>
            <a:r>
              <a:rPr kumimoji="0" lang="en-US" sz="1200" b="1" i="1" u="none" strike="noStrike" kern="1200" cap="none" spc="0" normalizeH="0" baseline="0" noProof="0" dirty="0">
                <a:ln>
                  <a:noFill/>
                </a:ln>
                <a:solidFill>
                  <a:schemeClr val="bg1"/>
                </a:solidFill>
                <a:effectLst/>
                <a:uLnTx/>
                <a:uFillTx/>
                <a:latin typeface="Poppins" pitchFamily="2" charset="77"/>
                <a:cs typeface="Poppins" pitchFamily="2" charset="77"/>
              </a:rPr>
              <a:t> </a:t>
            </a:r>
            <a:r>
              <a:rPr kumimoji="0" lang="en-US" sz="1200" b="1" u="none" strike="noStrike" kern="1200" cap="none" spc="0" normalizeH="0" baseline="0" noProof="0" dirty="0">
                <a:ln>
                  <a:noFill/>
                </a:ln>
                <a:solidFill>
                  <a:schemeClr val="bg1"/>
                </a:solidFill>
                <a:effectLst/>
                <a:uLnTx/>
                <a:uFillTx/>
                <a:latin typeface="Poppins" pitchFamily="2" charset="77"/>
                <a:cs typeface="Poppins" pitchFamily="2" charset="77"/>
              </a:rPr>
              <a:t>ESR1 </a:t>
            </a:r>
            <a:r>
              <a:rPr kumimoji="0" lang="en-US" sz="1200" b="1" i="0" u="none" strike="noStrike" kern="1200" cap="none" spc="0" normalizeH="0" baseline="0" noProof="0" dirty="0">
                <a:ln>
                  <a:noFill/>
                </a:ln>
                <a:solidFill>
                  <a:schemeClr val="bg1"/>
                </a:solidFill>
                <a:effectLst/>
                <a:uLnTx/>
                <a:uFillTx/>
                <a:latin typeface="Poppins" pitchFamily="2" charset="77"/>
                <a:cs typeface="Poppins" pitchFamily="2" charset="77"/>
              </a:rPr>
              <a:t>activation</a:t>
            </a:r>
            <a:endParaRPr kumimoji="0" lang="en-US" sz="1200" b="1" i="1" u="none" strike="noStrike" kern="1200" cap="none" spc="0" normalizeH="0" baseline="0" noProof="0" dirty="0">
              <a:ln>
                <a:noFill/>
              </a:ln>
              <a:solidFill>
                <a:schemeClr val="bg1"/>
              </a:solidFill>
              <a:effectLst/>
              <a:uLnTx/>
              <a:uFillTx/>
              <a:latin typeface="Poppins" pitchFamily="2" charset="77"/>
              <a:cs typeface="Poppins" pitchFamily="2" charset="77"/>
            </a:endParaRPr>
          </a:p>
        </p:txBody>
      </p:sp>
      <p:sp>
        <p:nvSpPr>
          <p:cNvPr id="94" name="TextBox 93">
            <a:extLst>
              <a:ext uri="{FF2B5EF4-FFF2-40B4-BE49-F238E27FC236}">
                <a16:creationId xmlns:a16="http://schemas.microsoft.com/office/drawing/2014/main" id="{54052D74-BDCF-A368-997C-1CDF983B7C6D}"/>
              </a:ext>
            </a:extLst>
          </p:cNvPr>
          <p:cNvSpPr txBox="1"/>
          <p:nvPr/>
        </p:nvSpPr>
        <p:spPr bwMode="auto">
          <a:xfrm>
            <a:off x="7714589" y="3466284"/>
            <a:ext cx="2123548" cy="461665"/>
          </a:xfrm>
          <a:prstGeom prst="rect">
            <a:avLst/>
          </a:prstGeom>
          <a:solidFill>
            <a:schemeClr val="accent1"/>
          </a:solidFill>
          <a:ln>
            <a:noFill/>
          </a:ln>
        </p:spPr>
        <p:txBody>
          <a:bodyPr wrap="square" rtlCol="0" anchor="ctr">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Poppins" pitchFamily="2" charset="77"/>
                <a:cs typeface="Poppins" pitchFamily="2" charset="77"/>
              </a:rPr>
              <a:t>Estrogen-independent </a:t>
            </a:r>
            <a:r>
              <a:rPr kumimoji="0" lang="en-US" sz="1200" b="1" u="none" strike="noStrike" kern="1200" cap="none" spc="0" normalizeH="0" baseline="0" noProof="0" dirty="0">
                <a:ln>
                  <a:noFill/>
                </a:ln>
                <a:solidFill>
                  <a:schemeClr val="bg1"/>
                </a:solidFill>
                <a:effectLst/>
                <a:uLnTx/>
                <a:uFillTx/>
                <a:latin typeface="Poppins" pitchFamily="2" charset="77"/>
                <a:cs typeface="Poppins" pitchFamily="2" charset="77"/>
              </a:rPr>
              <a:t>ESR1</a:t>
            </a:r>
            <a:r>
              <a:rPr kumimoji="0" lang="en-US" sz="1200" b="1" i="0" u="none" strike="noStrike" kern="1200" cap="none" spc="0" normalizeH="0" baseline="0" noProof="0" dirty="0">
                <a:ln>
                  <a:noFill/>
                </a:ln>
                <a:solidFill>
                  <a:schemeClr val="bg1"/>
                </a:solidFill>
                <a:effectLst/>
                <a:uLnTx/>
                <a:uFillTx/>
                <a:latin typeface="Poppins" pitchFamily="2" charset="77"/>
                <a:cs typeface="Poppins" pitchFamily="2" charset="77"/>
              </a:rPr>
              <a:t> activation</a:t>
            </a:r>
            <a:endParaRPr kumimoji="0" lang="en-US" sz="1200" b="1" i="1" u="none" strike="noStrike" kern="1200" cap="none" spc="0" normalizeH="0" baseline="0" noProof="0" dirty="0">
              <a:ln>
                <a:noFill/>
              </a:ln>
              <a:solidFill>
                <a:schemeClr val="bg1"/>
              </a:solidFill>
              <a:effectLst/>
              <a:uLnTx/>
              <a:uFillTx/>
              <a:latin typeface="Poppins" pitchFamily="2" charset="77"/>
              <a:cs typeface="Poppins" pitchFamily="2" charset="77"/>
            </a:endParaRPr>
          </a:p>
        </p:txBody>
      </p:sp>
      <p:sp>
        <p:nvSpPr>
          <p:cNvPr id="433" name="TextBox 432">
            <a:extLst>
              <a:ext uri="{FF2B5EF4-FFF2-40B4-BE49-F238E27FC236}">
                <a16:creationId xmlns:a16="http://schemas.microsoft.com/office/drawing/2014/main" id="{8F0B2065-D7DD-B039-E860-5913FA25954E}"/>
              </a:ext>
            </a:extLst>
          </p:cNvPr>
          <p:cNvSpPr txBox="1"/>
          <p:nvPr/>
        </p:nvSpPr>
        <p:spPr bwMode="auto">
          <a:xfrm>
            <a:off x="7470695" y="2981734"/>
            <a:ext cx="1091414" cy="429348"/>
          </a:xfrm>
          <a:prstGeom prst="rect">
            <a:avLst/>
          </a:prstGeom>
          <a:noFill/>
          <a:ln>
            <a:noFill/>
          </a:ln>
        </p:spPr>
        <p:txBody>
          <a:bodyPr wrap="squar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rPr>
              <a:t>Mutant </a:t>
            </a:r>
            <a:r>
              <a:rPr kumimoji="0" lang="en-US" sz="1200" b="1" u="none" strike="noStrike" kern="1200" cap="none" spc="0" normalizeH="0" baseline="0" noProof="0" dirty="0">
                <a:ln>
                  <a:noFill/>
                </a:ln>
                <a:solidFill>
                  <a:srgbClr val="000000"/>
                </a:solidFill>
                <a:effectLst/>
                <a:uLnTx/>
                <a:uFillTx/>
                <a:latin typeface="Poppins" pitchFamily="2" charset="77"/>
                <a:cs typeface="Poppins" pitchFamily="2" charset="77"/>
              </a:rPr>
              <a:t>ESR1</a:t>
            </a:r>
          </a:p>
        </p:txBody>
      </p:sp>
      <p:sp>
        <p:nvSpPr>
          <p:cNvPr id="434" name="TextBox 433">
            <a:extLst>
              <a:ext uri="{FF2B5EF4-FFF2-40B4-BE49-F238E27FC236}">
                <a16:creationId xmlns:a16="http://schemas.microsoft.com/office/drawing/2014/main" id="{5FCF73D4-AABC-4004-A644-ECEAD024A8A4}"/>
              </a:ext>
            </a:extLst>
          </p:cNvPr>
          <p:cNvSpPr txBox="1"/>
          <p:nvPr/>
        </p:nvSpPr>
        <p:spPr bwMode="auto">
          <a:xfrm>
            <a:off x="5935287" y="1937788"/>
            <a:ext cx="4197928" cy="263149"/>
          </a:xfrm>
          <a:prstGeom prst="rect">
            <a:avLst/>
          </a:prstGeom>
          <a:noFill/>
          <a:ln>
            <a:noFill/>
          </a:ln>
        </p:spPr>
        <p:txBody>
          <a:bodyPr wrap="square" rtlCol="0" anchor="ctr">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pitchFamily="2" charset="77"/>
                <a:cs typeface="Poppins" pitchFamily="2" charset="77"/>
              </a:rPr>
              <a:t>Absence of estrogen</a:t>
            </a:r>
            <a:endParaRPr kumimoji="0" lang="en-US" sz="1200" b="1" i="1"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cxnSp>
        <p:nvCxnSpPr>
          <p:cNvPr id="49" name="Straight Arrow Connector 48">
            <a:extLst>
              <a:ext uri="{FF2B5EF4-FFF2-40B4-BE49-F238E27FC236}">
                <a16:creationId xmlns:a16="http://schemas.microsoft.com/office/drawing/2014/main" id="{436A4879-77B8-5453-3E31-FD80C50FF4B0}"/>
              </a:ext>
            </a:extLst>
          </p:cNvPr>
          <p:cNvCxnSpPr>
            <a:cxnSpLocks/>
          </p:cNvCxnSpPr>
          <p:nvPr/>
        </p:nvCxnSpPr>
        <p:spPr bwMode="auto">
          <a:xfrm>
            <a:off x="4407103" y="3409560"/>
            <a:ext cx="857627" cy="915567"/>
          </a:xfrm>
          <a:prstGeom prst="straightConnector1">
            <a:avLst/>
          </a:prstGeom>
          <a:noFill/>
          <a:ln w="28575" cap="flat" cmpd="sng" algn="ctr">
            <a:solidFill>
              <a:schemeClr val="tx1"/>
            </a:solidFill>
            <a:prstDash val="solid"/>
            <a:round/>
            <a:headEnd type="none" w="med" len="med"/>
            <a:tailEnd type="triangle"/>
          </a:ln>
          <a:effectLst/>
        </p:spPr>
      </p:cxnSp>
      <p:cxnSp>
        <p:nvCxnSpPr>
          <p:cNvPr id="95" name="Straight Arrow Connector 94">
            <a:extLst>
              <a:ext uri="{FF2B5EF4-FFF2-40B4-BE49-F238E27FC236}">
                <a16:creationId xmlns:a16="http://schemas.microsoft.com/office/drawing/2014/main" id="{FAAB71BB-EE9D-53C3-E167-3E6BB826AE26}"/>
              </a:ext>
            </a:extLst>
          </p:cNvPr>
          <p:cNvCxnSpPr>
            <a:cxnSpLocks/>
          </p:cNvCxnSpPr>
          <p:nvPr/>
        </p:nvCxnSpPr>
        <p:spPr bwMode="auto">
          <a:xfrm>
            <a:off x="7498333" y="3412069"/>
            <a:ext cx="0" cy="1595968"/>
          </a:xfrm>
          <a:prstGeom prst="straightConnector1">
            <a:avLst/>
          </a:prstGeom>
          <a:noFill/>
          <a:ln w="28575" cap="flat" cmpd="sng" algn="ctr">
            <a:solidFill>
              <a:schemeClr val="tx1"/>
            </a:solidFill>
            <a:prstDash val="solid"/>
            <a:round/>
            <a:headEnd type="none" w="med" len="med"/>
            <a:tailEnd type="triangle"/>
          </a:ln>
          <a:effectLst/>
        </p:spPr>
      </p:cxnSp>
      <p:cxnSp>
        <p:nvCxnSpPr>
          <p:cNvPr id="96" name="Straight Arrow Connector 95">
            <a:extLst>
              <a:ext uri="{FF2B5EF4-FFF2-40B4-BE49-F238E27FC236}">
                <a16:creationId xmlns:a16="http://schemas.microsoft.com/office/drawing/2014/main" id="{9198F94F-4A22-1B25-7DBB-DA5D01DD46F0}"/>
              </a:ext>
            </a:extLst>
          </p:cNvPr>
          <p:cNvCxnSpPr>
            <a:cxnSpLocks/>
          </p:cNvCxnSpPr>
          <p:nvPr/>
        </p:nvCxnSpPr>
        <p:spPr bwMode="auto">
          <a:xfrm flipH="1">
            <a:off x="6594410" y="3373530"/>
            <a:ext cx="778578" cy="977461"/>
          </a:xfrm>
          <a:prstGeom prst="straightConnector1">
            <a:avLst/>
          </a:prstGeom>
          <a:noFill/>
          <a:ln w="28575" cap="flat" cmpd="sng" algn="ctr">
            <a:solidFill>
              <a:schemeClr val="tx1"/>
            </a:solidFill>
            <a:prstDash val="solid"/>
            <a:round/>
            <a:headEnd type="none" w="med" len="med"/>
            <a:tailEnd type="triangle"/>
          </a:ln>
          <a:effectLst/>
        </p:spPr>
      </p:cxnSp>
      <p:sp>
        <p:nvSpPr>
          <p:cNvPr id="439" name="TextBox 438">
            <a:extLst>
              <a:ext uri="{FF2B5EF4-FFF2-40B4-BE49-F238E27FC236}">
                <a16:creationId xmlns:a16="http://schemas.microsoft.com/office/drawing/2014/main" id="{AF3406FF-B3ED-BEA2-60F7-7D11C56F3A95}"/>
              </a:ext>
            </a:extLst>
          </p:cNvPr>
          <p:cNvSpPr txBox="1"/>
          <p:nvPr/>
        </p:nvSpPr>
        <p:spPr bwMode="auto">
          <a:xfrm>
            <a:off x="3224991" y="5984648"/>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1" i="0" u="none" strike="noStrike" kern="1200" cap="none" spc="0" normalizeH="0" baseline="0" noProof="0" dirty="0">
                <a:ln>
                  <a:noFill/>
                </a:ln>
                <a:solidFill>
                  <a:schemeClr val="accent5"/>
                </a:solidFill>
                <a:effectLst/>
                <a:uLnTx/>
                <a:uFillTx/>
                <a:latin typeface="Poppins" pitchFamily="2" charset="77"/>
                <a:cs typeface="Poppins" pitchFamily="2" charset="77"/>
              </a:rPr>
              <a:t>NUCLEUS</a:t>
            </a:r>
          </a:p>
        </p:txBody>
      </p:sp>
      <p:grpSp>
        <p:nvGrpSpPr>
          <p:cNvPr id="52" name="Group 51">
            <a:extLst>
              <a:ext uri="{FF2B5EF4-FFF2-40B4-BE49-F238E27FC236}">
                <a16:creationId xmlns:a16="http://schemas.microsoft.com/office/drawing/2014/main" id="{5F775898-6571-F216-9354-9DD6377D2DE4}"/>
              </a:ext>
            </a:extLst>
          </p:cNvPr>
          <p:cNvGrpSpPr/>
          <p:nvPr/>
        </p:nvGrpSpPr>
        <p:grpSpPr>
          <a:xfrm>
            <a:off x="2055339" y="2245904"/>
            <a:ext cx="8081322" cy="271903"/>
            <a:chOff x="1046804" y="2131431"/>
            <a:chExt cx="8081322" cy="271903"/>
          </a:xfrm>
          <a:solidFill>
            <a:schemeClr val="accent5"/>
          </a:solidFill>
        </p:grpSpPr>
        <p:pic>
          <p:nvPicPr>
            <p:cNvPr id="8" name="Picture 7" descr="A row of black circles&#10;&#10;Description automatically generated">
              <a:extLst>
                <a:ext uri="{FF2B5EF4-FFF2-40B4-BE49-F238E27FC236}">
                  <a16:creationId xmlns:a16="http://schemas.microsoft.com/office/drawing/2014/main" id="{16613739-251F-EA9E-71A7-FA4484D62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8928" y="2132780"/>
              <a:ext cx="1762298" cy="263236"/>
            </a:xfrm>
            <a:prstGeom prst="rect">
              <a:avLst/>
            </a:prstGeom>
            <a:grpFill/>
          </p:spPr>
        </p:pic>
        <p:pic>
          <p:nvPicPr>
            <p:cNvPr id="9" name="Picture 8" descr="A row of black circles&#10;&#10;Description automatically generated">
              <a:extLst>
                <a:ext uri="{FF2B5EF4-FFF2-40B4-BE49-F238E27FC236}">
                  <a16:creationId xmlns:a16="http://schemas.microsoft.com/office/drawing/2014/main" id="{53210103-F27B-14E9-B8F1-71C4D96E3F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551" y="2131431"/>
              <a:ext cx="1762298" cy="263236"/>
            </a:xfrm>
            <a:prstGeom prst="rect">
              <a:avLst/>
            </a:prstGeom>
            <a:grpFill/>
          </p:spPr>
        </p:pic>
        <p:pic>
          <p:nvPicPr>
            <p:cNvPr id="10" name="Picture 9" descr="A row of black circles&#10;&#10;Description automatically generated">
              <a:extLst>
                <a:ext uri="{FF2B5EF4-FFF2-40B4-BE49-F238E27FC236}">
                  <a16:creationId xmlns:a16="http://schemas.microsoft.com/office/drawing/2014/main" id="{C0AD8485-9761-0C94-FD02-A133130C7D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8174" y="2138174"/>
              <a:ext cx="1762298" cy="263236"/>
            </a:xfrm>
            <a:prstGeom prst="rect">
              <a:avLst/>
            </a:prstGeom>
            <a:grpFill/>
          </p:spPr>
        </p:pic>
        <p:pic>
          <p:nvPicPr>
            <p:cNvPr id="11" name="Picture 10" descr="A row of black circles&#10;&#10;Description automatically generated">
              <a:extLst>
                <a:ext uri="{FF2B5EF4-FFF2-40B4-BE49-F238E27FC236}">
                  <a16:creationId xmlns:a16="http://schemas.microsoft.com/office/drawing/2014/main" id="{7364FA39-C01B-35F3-7E97-4069F764ADD1}"/>
                </a:ext>
              </a:extLst>
            </p:cNvPr>
            <p:cNvPicPr>
              <a:picLocks noChangeAspect="1"/>
            </p:cNvPicPr>
            <p:nvPr/>
          </p:nvPicPr>
          <p:blipFill>
            <a:blip r:embed="rId3">
              <a:extLst>
                <a:ext uri="{28A0092B-C50C-407E-A947-70E740481C1C}">
                  <a14:useLocalDpi xmlns:a14="http://schemas.microsoft.com/office/drawing/2010/main" val="0"/>
                </a:ext>
              </a:extLst>
            </a:blip>
            <a:srcRect r="39549" b="-1243"/>
            <a:stretch/>
          </p:blipFill>
          <p:spPr>
            <a:xfrm>
              <a:off x="8062798" y="2136825"/>
              <a:ext cx="1065328" cy="266509"/>
            </a:xfrm>
            <a:prstGeom prst="rect">
              <a:avLst/>
            </a:prstGeom>
            <a:grpFill/>
          </p:spPr>
        </p:pic>
        <p:pic>
          <p:nvPicPr>
            <p:cNvPr id="50" name="Picture 49" descr="A row of black circles&#10;&#10;Description automatically generated">
              <a:extLst>
                <a:ext uri="{FF2B5EF4-FFF2-40B4-BE49-F238E27FC236}">
                  <a16:creationId xmlns:a16="http://schemas.microsoft.com/office/drawing/2014/main" id="{EF826481-7798-E61B-7C59-E9B47B018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804" y="2132780"/>
              <a:ext cx="1762298" cy="263236"/>
            </a:xfrm>
            <a:prstGeom prst="rect">
              <a:avLst/>
            </a:prstGeom>
            <a:grpFill/>
          </p:spPr>
        </p:pic>
      </p:grpSp>
      <p:sp>
        <p:nvSpPr>
          <p:cNvPr id="54" name="Freeform: Shape 53">
            <a:extLst>
              <a:ext uri="{FF2B5EF4-FFF2-40B4-BE49-F238E27FC236}">
                <a16:creationId xmlns:a16="http://schemas.microsoft.com/office/drawing/2014/main" id="{DB176E99-99DD-81BA-B0D5-3DC8969A6229}"/>
              </a:ext>
            </a:extLst>
          </p:cNvPr>
          <p:cNvSpPr/>
          <p:nvPr/>
        </p:nvSpPr>
        <p:spPr bwMode="auto">
          <a:xfrm>
            <a:off x="3656273" y="1127427"/>
            <a:ext cx="495404" cy="845827"/>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tx1"/>
            </a:solidFill>
            <a:miter lim="800000"/>
            <a:headEnd/>
            <a:tailEnd type="triangle"/>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57" name="Rectangle: Rounded Corners 56">
            <a:extLst>
              <a:ext uri="{FF2B5EF4-FFF2-40B4-BE49-F238E27FC236}">
                <a16:creationId xmlns:a16="http://schemas.microsoft.com/office/drawing/2014/main" id="{41216215-6473-436A-9220-B83EB6FCBBC2}"/>
              </a:ext>
            </a:extLst>
          </p:cNvPr>
          <p:cNvSpPr/>
          <p:nvPr/>
        </p:nvSpPr>
        <p:spPr bwMode="auto">
          <a:xfrm>
            <a:off x="3067396" y="1426114"/>
            <a:ext cx="1045401" cy="319446"/>
          </a:xfrm>
          <a:prstGeom prst="roundRect">
            <a:avLst/>
          </a:prstGeom>
          <a:solidFill>
            <a:schemeClr val="accent4"/>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bg1"/>
                </a:solidFill>
                <a:latin typeface="Poppins" pitchFamily="2" charset="77"/>
                <a:cs typeface="Poppins" pitchFamily="2" charset="77"/>
              </a:rPr>
              <a:t>Aromatase</a:t>
            </a:r>
          </a:p>
        </p:txBody>
      </p:sp>
      <p:sp>
        <p:nvSpPr>
          <p:cNvPr id="77" name="Oval 76">
            <a:extLst>
              <a:ext uri="{FF2B5EF4-FFF2-40B4-BE49-F238E27FC236}">
                <a16:creationId xmlns:a16="http://schemas.microsoft.com/office/drawing/2014/main" id="{BC06EAE8-25F6-F170-49C7-8780DDF43769}"/>
              </a:ext>
            </a:extLst>
          </p:cNvPr>
          <p:cNvSpPr/>
          <p:nvPr/>
        </p:nvSpPr>
        <p:spPr bwMode="auto">
          <a:xfrm>
            <a:off x="4179688" y="1039772"/>
            <a:ext cx="186014" cy="186014"/>
          </a:xfrm>
          <a:prstGeom prst="ellipse">
            <a:avLst/>
          </a:prstGeom>
          <a:solidFill>
            <a:schemeClr val="accent6"/>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100" name="Group 99">
            <a:extLst>
              <a:ext uri="{FF2B5EF4-FFF2-40B4-BE49-F238E27FC236}">
                <a16:creationId xmlns:a16="http://schemas.microsoft.com/office/drawing/2014/main" id="{5DBB1E60-01B6-9A1F-53BE-CADA59C16C3E}"/>
              </a:ext>
            </a:extLst>
          </p:cNvPr>
          <p:cNvGrpSpPr/>
          <p:nvPr/>
        </p:nvGrpSpPr>
        <p:grpSpPr>
          <a:xfrm>
            <a:off x="3628512" y="5378417"/>
            <a:ext cx="1334234" cy="235646"/>
            <a:chOff x="-1509325" y="2235602"/>
            <a:chExt cx="1079709" cy="190693"/>
          </a:xfrm>
          <a:solidFill>
            <a:schemeClr val="accent6"/>
          </a:solidFill>
        </p:grpSpPr>
        <p:grpSp>
          <p:nvGrpSpPr>
            <p:cNvPr id="102" name="Group 101">
              <a:extLst>
                <a:ext uri="{FF2B5EF4-FFF2-40B4-BE49-F238E27FC236}">
                  <a16:creationId xmlns:a16="http://schemas.microsoft.com/office/drawing/2014/main" id="{607475AD-A016-072F-F9BC-069D1C464873}"/>
                </a:ext>
              </a:extLst>
            </p:cNvPr>
            <p:cNvGrpSpPr/>
            <p:nvPr/>
          </p:nvGrpSpPr>
          <p:grpSpPr>
            <a:xfrm>
              <a:off x="-1509325" y="2239758"/>
              <a:ext cx="675098" cy="186537"/>
              <a:chOff x="1195251" y="3677479"/>
              <a:chExt cx="823953" cy="187119"/>
            </a:xfrm>
            <a:grpFill/>
          </p:grpSpPr>
          <p:grpSp>
            <p:nvGrpSpPr>
              <p:cNvPr id="182" name="Group 181">
                <a:extLst>
                  <a:ext uri="{FF2B5EF4-FFF2-40B4-BE49-F238E27FC236}">
                    <a16:creationId xmlns:a16="http://schemas.microsoft.com/office/drawing/2014/main" id="{EDEF8516-53F7-3109-A338-9CC28F70C75C}"/>
                  </a:ext>
                </a:extLst>
              </p:cNvPr>
              <p:cNvGrpSpPr/>
              <p:nvPr/>
            </p:nvGrpSpPr>
            <p:grpSpPr>
              <a:xfrm>
                <a:off x="1195251" y="3677483"/>
                <a:ext cx="809851" cy="187115"/>
                <a:chOff x="1195251" y="3677483"/>
                <a:chExt cx="809851" cy="187115"/>
              </a:xfrm>
              <a:grpFill/>
            </p:grpSpPr>
            <p:sp>
              <p:nvSpPr>
                <p:cNvPr id="187" name="Freeform: Shape 186">
                  <a:extLst>
                    <a:ext uri="{FF2B5EF4-FFF2-40B4-BE49-F238E27FC236}">
                      <a16:creationId xmlns:a16="http://schemas.microsoft.com/office/drawing/2014/main" id="{75BD48B1-145C-AF8C-2F84-F542D86AA3B4}"/>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88" name="Freeform: Shape 187">
                  <a:extLst>
                    <a:ext uri="{FF2B5EF4-FFF2-40B4-BE49-F238E27FC236}">
                      <a16:creationId xmlns:a16="http://schemas.microsoft.com/office/drawing/2014/main" id="{FE6DB9D9-805F-B46B-B617-71410E7E71C2}"/>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89" name="Freeform: Shape 188">
                  <a:extLst>
                    <a:ext uri="{FF2B5EF4-FFF2-40B4-BE49-F238E27FC236}">
                      <a16:creationId xmlns:a16="http://schemas.microsoft.com/office/drawing/2014/main" id="{1F1DF11A-6276-BE21-1207-CA2A6FFC69D7}"/>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183" name="Group 182">
                <a:extLst>
                  <a:ext uri="{FF2B5EF4-FFF2-40B4-BE49-F238E27FC236}">
                    <a16:creationId xmlns:a16="http://schemas.microsoft.com/office/drawing/2014/main" id="{2103CC37-56B7-E9FC-541F-ECB5CE3FF394}"/>
                  </a:ext>
                </a:extLst>
              </p:cNvPr>
              <p:cNvGrpSpPr/>
              <p:nvPr/>
            </p:nvGrpSpPr>
            <p:grpSpPr>
              <a:xfrm flipH="1">
                <a:off x="1209028" y="3677479"/>
                <a:ext cx="810176" cy="187117"/>
                <a:chOff x="1182290" y="3677480"/>
                <a:chExt cx="810176" cy="187117"/>
              </a:xfrm>
              <a:grpFill/>
            </p:grpSpPr>
            <p:sp>
              <p:nvSpPr>
                <p:cNvPr id="184" name="Freeform: Shape 183">
                  <a:extLst>
                    <a:ext uri="{FF2B5EF4-FFF2-40B4-BE49-F238E27FC236}">
                      <a16:creationId xmlns:a16="http://schemas.microsoft.com/office/drawing/2014/main" id="{A9033221-BBC8-A5AA-B65C-2E0B8F39CD3C}"/>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85" name="Freeform: Shape 184">
                  <a:extLst>
                    <a:ext uri="{FF2B5EF4-FFF2-40B4-BE49-F238E27FC236}">
                      <a16:creationId xmlns:a16="http://schemas.microsoft.com/office/drawing/2014/main" id="{3D389005-6E23-7414-E5CA-7E1834B81C04}"/>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86" name="Freeform: Shape 185">
                  <a:extLst>
                    <a:ext uri="{FF2B5EF4-FFF2-40B4-BE49-F238E27FC236}">
                      <a16:creationId xmlns:a16="http://schemas.microsoft.com/office/drawing/2014/main" id="{BFBE0CF8-FD4D-0995-1603-B38C1C87CAC5}"/>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173" name="Group 172">
              <a:extLst>
                <a:ext uri="{FF2B5EF4-FFF2-40B4-BE49-F238E27FC236}">
                  <a16:creationId xmlns:a16="http://schemas.microsoft.com/office/drawing/2014/main" id="{B51EB19C-F7ED-B09C-15CA-72F28766E932}"/>
                </a:ext>
              </a:extLst>
            </p:cNvPr>
            <p:cNvGrpSpPr/>
            <p:nvPr/>
          </p:nvGrpSpPr>
          <p:grpSpPr>
            <a:xfrm>
              <a:off x="-1104714" y="2235602"/>
              <a:ext cx="675098" cy="186537"/>
              <a:chOff x="1195251" y="3677479"/>
              <a:chExt cx="823953" cy="187119"/>
            </a:xfrm>
            <a:grpFill/>
          </p:grpSpPr>
          <p:grpSp>
            <p:nvGrpSpPr>
              <p:cNvPr id="174" name="Group 173">
                <a:extLst>
                  <a:ext uri="{FF2B5EF4-FFF2-40B4-BE49-F238E27FC236}">
                    <a16:creationId xmlns:a16="http://schemas.microsoft.com/office/drawing/2014/main" id="{62B0E83F-BA94-BE74-0586-E9E42D805E87}"/>
                  </a:ext>
                </a:extLst>
              </p:cNvPr>
              <p:cNvGrpSpPr/>
              <p:nvPr/>
            </p:nvGrpSpPr>
            <p:grpSpPr>
              <a:xfrm>
                <a:off x="1195251" y="3677483"/>
                <a:ext cx="809851" cy="187115"/>
                <a:chOff x="1195251" y="3677483"/>
                <a:chExt cx="809851" cy="187115"/>
              </a:xfrm>
              <a:grpFill/>
            </p:grpSpPr>
            <p:sp>
              <p:nvSpPr>
                <p:cNvPr id="179" name="Freeform: Shape 178">
                  <a:extLst>
                    <a:ext uri="{FF2B5EF4-FFF2-40B4-BE49-F238E27FC236}">
                      <a16:creationId xmlns:a16="http://schemas.microsoft.com/office/drawing/2014/main" id="{98962355-58D8-C54C-A3F8-EB726A9127D2}"/>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80" name="Freeform: Shape 179">
                  <a:extLst>
                    <a:ext uri="{FF2B5EF4-FFF2-40B4-BE49-F238E27FC236}">
                      <a16:creationId xmlns:a16="http://schemas.microsoft.com/office/drawing/2014/main" id="{9399EFEC-EF42-6FF3-8E09-26D95E07349C}"/>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81" name="Freeform: Shape 180">
                  <a:extLst>
                    <a:ext uri="{FF2B5EF4-FFF2-40B4-BE49-F238E27FC236}">
                      <a16:creationId xmlns:a16="http://schemas.microsoft.com/office/drawing/2014/main" id="{2F9F911E-FCB4-9613-191A-DA9E47CF714A}"/>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175" name="Group 174">
                <a:extLst>
                  <a:ext uri="{FF2B5EF4-FFF2-40B4-BE49-F238E27FC236}">
                    <a16:creationId xmlns:a16="http://schemas.microsoft.com/office/drawing/2014/main" id="{BDF0C8AA-EBBD-4C36-A1B5-921CF1AC99F5}"/>
                  </a:ext>
                </a:extLst>
              </p:cNvPr>
              <p:cNvGrpSpPr/>
              <p:nvPr/>
            </p:nvGrpSpPr>
            <p:grpSpPr>
              <a:xfrm flipH="1">
                <a:off x="1209028" y="3677479"/>
                <a:ext cx="810176" cy="187117"/>
                <a:chOff x="1182290" y="3677480"/>
                <a:chExt cx="810176" cy="187117"/>
              </a:xfrm>
              <a:grpFill/>
            </p:grpSpPr>
            <p:sp>
              <p:nvSpPr>
                <p:cNvPr id="176" name="Freeform: Shape 175">
                  <a:extLst>
                    <a:ext uri="{FF2B5EF4-FFF2-40B4-BE49-F238E27FC236}">
                      <a16:creationId xmlns:a16="http://schemas.microsoft.com/office/drawing/2014/main" id="{D0E6F03B-738B-C039-0763-B4E265C727F6}"/>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77" name="Freeform: Shape 176">
                  <a:extLst>
                    <a:ext uri="{FF2B5EF4-FFF2-40B4-BE49-F238E27FC236}">
                      <a16:creationId xmlns:a16="http://schemas.microsoft.com/office/drawing/2014/main" id="{0D6301C9-D06A-7820-676B-D0C214C3C66E}"/>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78" name="Freeform: Shape 177">
                  <a:extLst>
                    <a:ext uri="{FF2B5EF4-FFF2-40B4-BE49-F238E27FC236}">
                      <a16:creationId xmlns:a16="http://schemas.microsoft.com/office/drawing/2014/main" id="{139DF992-A0EC-AF86-DAF4-A5E45985C649}"/>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sp>
        <p:nvSpPr>
          <p:cNvPr id="101" name="Oval 100">
            <a:extLst>
              <a:ext uri="{FF2B5EF4-FFF2-40B4-BE49-F238E27FC236}">
                <a16:creationId xmlns:a16="http://schemas.microsoft.com/office/drawing/2014/main" id="{E729E3F3-08EE-D6C7-871A-31700A5606BF}"/>
              </a:ext>
            </a:extLst>
          </p:cNvPr>
          <p:cNvSpPr/>
          <p:nvPr/>
        </p:nvSpPr>
        <p:spPr bwMode="auto">
          <a:xfrm>
            <a:off x="4032278" y="5349343"/>
            <a:ext cx="501273" cy="278814"/>
          </a:xfrm>
          <a:prstGeom prst="ellipse">
            <a:avLst/>
          </a:prstGeom>
          <a:solidFill>
            <a:schemeClr val="accent3">
              <a:lumMod val="40000"/>
              <a:lumOff val="60000"/>
            </a:schemeClr>
          </a:solidFill>
          <a:ln w="19050">
            <a:solidFill>
              <a:schemeClr val="accent3"/>
            </a:solidFill>
            <a:miter lim="800000"/>
            <a:headEnd/>
            <a:tailEnd/>
          </a:ln>
        </p:spPr>
        <p:txBody>
          <a:bodyPr lIns="0" tIns="0" rIns="0" bIns="0"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effectLst/>
                <a:uLnTx/>
                <a:uFillTx/>
                <a:latin typeface="Poppins" pitchFamily="2" charset="77"/>
                <a:cs typeface="Poppins" pitchFamily="2" charset="77"/>
              </a:rPr>
              <a:t>ERE</a:t>
            </a:r>
          </a:p>
        </p:txBody>
      </p:sp>
      <p:grpSp>
        <p:nvGrpSpPr>
          <p:cNvPr id="190" name="Group 189">
            <a:extLst>
              <a:ext uri="{FF2B5EF4-FFF2-40B4-BE49-F238E27FC236}">
                <a16:creationId xmlns:a16="http://schemas.microsoft.com/office/drawing/2014/main" id="{20D166CE-3CF0-5338-0592-B53110E25952}"/>
              </a:ext>
            </a:extLst>
          </p:cNvPr>
          <p:cNvGrpSpPr/>
          <p:nvPr/>
        </p:nvGrpSpPr>
        <p:grpSpPr>
          <a:xfrm>
            <a:off x="3974425" y="5121220"/>
            <a:ext cx="630053" cy="244398"/>
            <a:chOff x="7605438" y="2026480"/>
            <a:chExt cx="430301" cy="166914"/>
          </a:xfrm>
        </p:grpSpPr>
        <p:grpSp>
          <p:nvGrpSpPr>
            <p:cNvPr id="191" name="Group 190">
              <a:extLst>
                <a:ext uri="{FF2B5EF4-FFF2-40B4-BE49-F238E27FC236}">
                  <a16:creationId xmlns:a16="http://schemas.microsoft.com/office/drawing/2014/main" id="{91E2F9E9-2217-20DF-8DA5-3C2EDE8D8F86}"/>
                </a:ext>
              </a:extLst>
            </p:cNvPr>
            <p:cNvGrpSpPr/>
            <p:nvPr/>
          </p:nvGrpSpPr>
          <p:grpSpPr>
            <a:xfrm>
              <a:off x="7605438" y="2026480"/>
              <a:ext cx="216600" cy="165789"/>
              <a:chOff x="7390041" y="2026382"/>
              <a:chExt cx="216600" cy="165789"/>
            </a:xfrm>
          </p:grpSpPr>
          <p:sp>
            <p:nvSpPr>
              <p:cNvPr id="259" name="Freeform: Shape 258">
                <a:extLst>
                  <a:ext uri="{FF2B5EF4-FFF2-40B4-BE49-F238E27FC236}">
                    <a16:creationId xmlns:a16="http://schemas.microsoft.com/office/drawing/2014/main" id="{9755C352-422D-D3F8-1D36-CD5D5B05765C}"/>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0" name="Oval 259">
                <a:extLst>
                  <a:ext uri="{FF2B5EF4-FFF2-40B4-BE49-F238E27FC236}">
                    <a16:creationId xmlns:a16="http://schemas.microsoft.com/office/drawing/2014/main" id="{9D595794-FC54-3FC7-5784-01E227D59B99}"/>
                  </a:ext>
                </a:extLst>
              </p:cNvPr>
              <p:cNvSpPr/>
              <p:nvPr/>
            </p:nvSpPr>
            <p:spPr bwMode="auto">
              <a:xfrm>
                <a:off x="7434821" y="2026382"/>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56" name="Group 255">
              <a:extLst>
                <a:ext uri="{FF2B5EF4-FFF2-40B4-BE49-F238E27FC236}">
                  <a16:creationId xmlns:a16="http://schemas.microsoft.com/office/drawing/2014/main" id="{81789877-2167-62DC-5CCE-CF507394DED2}"/>
                </a:ext>
              </a:extLst>
            </p:cNvPr>
            <p:cNvGrpSpPr/>
            <p:nvPr/>
          </p:nvGrpSpPr>
          <p:grpSpPr>
            <a:xfrm>
              <a:off x="7819139" y="2027605"/>
              <a:ext cx="216600" cy="165789"/>
              <a:chOff x="7390041" y="2030778"/>
              <a:chExt cx="216600" cy="165789"/>
            </a:xfrm>
          </p:grpSpPr>
          <p:sp>
            <p:nvSpPr>
              <p:cNvPr id="257" name="Freeform: Shape 256">
                <a:extLst>
                  <a:ext uri="{FF2B5EF4-FFF2-40B4-BE49-F238E27FC236}">
                    <a16:creationId xmlns:a16="http://schemas.microsoft.com/office/drawing/2014/main" id="{AA8D2F23-8B28-EFFF-14EE-9BB58537C64B}"/>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58" name="Oval 257">
                <a:extLst>
                  <a:ext uri="{FF2B5EF4-FFF2-40B4-BE49-F238E27FC236}">
                    <a16:creationId xmlns:a16="http://schemas.microsoft.com/office/drawing/2014/main" id="{46492790-183B-03A2-7A42-69B096DA329C}"/>
                  </a:ext>
                </a:extLst>
              </p:cNvPr>
              <p:cNvSpPr/>
              <p:nvPr/>
            </p:nvSpPr>
            <p:spPr bwMode="auto">
              <a:xfrm>
                <a:off x="7434821" y="2030778"/>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262" name="Group 261">
            <a:extLst>
              <a:ext uri="{FF2B5EF4-FFF2-40B4-BE49-F238E27FC236}">
                <a16:creationId xmlns:a16="http://schemas.microsoft.com/office/drawing/2014/main" id="{BDF98FE3-8566-0C0B-EF3C-F6C978CABE28}"/>
              </a:ext>
            </a:extLst>
          </p:cNvPr>
          <p:cNvGrpSpPr/>
          <p:nvPr/>
        </p:nvGrpSpPr>
        <p:grpSpPr>
          <a:xfrm>
            <a:off x="6867375" y="5378417"/>
            <a:ext cx="1334234" cy="235646"/>
            <a:chOff x="-1509325" y="2235602"/>
            <a:chExt cx="1079709" cy="190693"/>
          </a:xfrm>
          <a:solidFill>
            <a:schemeClr val="accent6"/>
          </a:solidFill>
        </p:grpSpPr>
        <p:grpSp>
          <p:nvGrpSpPr>
            <p:cNvPr id="264" name="Group 263">
              <a:extLst>
                <a:ext uri="{FF2B5EF4-FFF2-40B4-BE49-F238E27FC236}">
                  <a16:creationId xmlns:a16="http://schemas.microsoft.com/office/drawing/2014/main" id="{C6A3066E-5DA9-D906-5BFB-856E072298B1}"/>
                </a:ext>
              </a:extLst>
            </p:cNvPr>
            <p:cNvGrpSpPr/>
            <p:nvPr/>
          </p:nvGrpSpPr>
          <p:grpSpPr>
            <a:xfrm>
              <a:off x="-1509325" y="2239758"/>
              <a:ext cx="675098" cy="186537"/>
              <a:chOff x="1195251" y="3677479"/>
              <a:chExt cx="823953" cy="187119"/>
            </a:xfrm>
            <a:grpFill/>
          </p:grpSpPr>
          <p:grpSp>
            <p:nvGrpSpPr>
              <p:cNvPr id="274" name="Group 273">
                <a:extLst>
                  <a:ext uri="{FF2B5EF4-FFF2-40B4-BE49-F238E27FC236}">
                    <a16:creationId xmlns:a16="http://schemas.microsoft.com/office/drawing/2014/main" id="{F078DEDF-9DC1-5EA2-1FEC-DB0D3133D44A}"/>
                  </a:ext>
                </a:extLst>
              </p:cNvPr>
              <p:cNvGrpSpPr/>
              <p:nvPr/>
            </p:nvGrpSpPr>
            <p:grpSpPr>
              <a:xfrm>
                <a:off x="1195251" y="3677483"/>
                <a:ext cx="809851" cy="187115"/>
                <a:chOff x="1195251" y="3677483"/>
                <a:chExt cx="809851" cy="187115"/>
              </a:xfrm>
              <a:grpFill/>
            </p:grpSpPr>
            <p:sp>
              <p:nvSpPr>
                <p:cNvPr id="437" name="Freeform: Shape 436">
                  <a:extLst>
                    <a:ext uri="{FF2B5EF4-FFF2-40B4-BE49-F238E27FC236}">
                      <a16:creationId xmlns:a16="http://schemas.microsoft.com/office/drawing/2014/main" id="{65F3C94A-746A-FE3D-F862-F3F23A036ABD}"/>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438" name="Freeform: Shape 437">
                  <a:extLst>
                    <a:ext uri="{FF2B5EF4-FFF2-40B4-BE49-F238E27FC236}">
                      <a16:creationId xmlns:a16="http://schemas.microsoft.com/office/drawing/2014/main" id="{93C882B5-916B-939C-0759-0861BDB3D8A4}"/>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440" name="Freeform: Shape 439">
                  <a:extLst>
                    <a:ext uri="{FF2B5EF4-FFF2-40B4-BE49-F238E27FC236}">
                      <a16:creationId xmlns:a16="http://schemas.microsoft.com/office/drawing/2014/main" id="{4A2BD44E-451F-5264-F7F5-4B0D6F93AAC4}"/>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85" name="Group 284">
                <a:extLst>
                  <a:ext uri="{FF2B5EF4-FFF2-40B4-BE49-F238E27FC236}">
                    <a16:creationId xmlns:a16="http://schemas.microsoft.com/office/drawing/2014/main" id="{F24EFAC2-AC35-643C-33C9-DBE9DD74E8DA}"/>
                  </a:ext>
                </a:extLst>
              </p:cNvPr>
              <p:cNvGrpSpPr/>
              <p:nvPr/>
            </p:nvGrpSpPr>
            <p:grpSpPr>
              <a:xfrm flipH="1">
                <a:off x="1209028" y="3677479"/>
                <a:ext cx="810176" cy="187117"/>
                <a:chOff x="1182290" y="3677480"/>
                <a:chExt cx="810176" cy="187117"/>
              </a:xfrm>
              <a:grpFill/>
            </p:grpSpPr>
            <p:sp>
              <p:nvSpPr>
                <p:cNvPr id="286" name="Freeform: Shape 285">
                  <a:extLst>
                    <a:ext uri="{FF2B5EF4-FFF2-40B4-BE49-F238E27FC236}">
                      <a16:creationId xmlns:a16="http://schemas.microsoft.com/office/drawing/2014/main" id="{ADAED45C-B8D7-2050-8ABB-8D40DA1853F4}"/>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 name="Freeform: Shape 286">
                  <a:extLst>
                    <a:ext uri="{FF2B5EF4-FFF2-40B4-BE49-F238E27FC236}">
                      <a16:creationId xmlns:a16="http://schemas.microsoft.com/office/drawing/2014/main" id="{25371831-F195-0FE7-B76A-DF2FC6AB8775}"/>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 name="Freeform: Shape 287">
                  <a:extLst>
                    <a:ext uri="{FF2B5EF4-FFF2-40B4-BE49-F238E27FC236}">
                      <a16:creationId xmlns:a16="http://schemas.microsoft.com/office/drawing/2014/main" id="{8507ECA4-F7EF-074A-138F-560BBF2D4C68}"/>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265" name="Group 264">
              <a:extLst>
                <a:ext uri="{FF2B5EF4-FFF2-40B4-BE49-F238E27FC236}">
                  <a16:creationId xmlns:a16="http://schemas.microsoft.com/office/drawing/2014/main" id="{147A13E5-4B9B-C9CD-B27F-F59DD4EBBDE3}"/>
                </a:ext>
              </a:extLst>
            </p:cNvPr>
            <p:cNvGrpSpPr/>
            <p:nvPr/>
          </p:nvGrpSpPr>
          <p:grpSpPr>
            <a:xfrm>
              <a:off x="-1104714" y="2235602"/>
              <a:ext cx="675098" cy="186537"/>
              <a:chOff x="1195251" y="3677479"/>
              <a:chExt cx="823953" cy="187119"/>
            </a:xfrm>
            <a:grpFill/>
          </p:grpSpPr>
          <p:grpSp>
            <p:nvGrpSpPr>
              <p:cNvPr id="266" name="Group 265">
                <a:extLst>
                  <a:ext uri="{FF2B5EF4-FFF2-40B4-BE49-F238E27FC236}">
                    <a16:creationId xmlns:a16="http://schemas.microsoft.com/office/drawing/2014/main" id="{F8CC87B6-136A-44C8-FB3D-72BB74048D70}"/>
                  </a:ext>
                </a:extLst>
              </p:cNvPr>
              <p:cNvGrpSpPr/>
              <p:nvPr/>
            </p:nvGrpSpPr>
            <p:grpSpPr>
              <a:xfrm>
                <a:off x="1195251" y="3677483"/>
                <a:ext cx="809851" cy="187115"/>
                <a:chOff x="1195251" y="3677483"/>
                <a:chExt cx="809851" cy="187115"/>
              </a:xfrm>
              <a:grpFill/>
            </p:grpSpPr>
            <p:sp>
              <p:nvSpPr>
                <p:cNvPr id="271" name="Freeform: Shape 270">
                  <a:extLst>
                    <a:ext uri="{FF2B5EF4-FFF2-40B4-BE49-F238E27FC236}">
                      <a16:creationId xmlns:a16="http://schemas.microsoft.com/office/drawing/2014/main" id="{3B353026-2362-0ECA-7381-438B8BF67F84}"/>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2" name="Freeform: Shape 271">
                  <a:extLst>
                    <a:ext uri="{FF2B5EF4-FFF2-40B4-BE49-F238E27FC236}">
                      <a16:creationId xmlns:a16="http://schemas.microsoft.com/office/drawing/2014/main" id="{03DEAD87-041B-17C1-F4AB-037FBB2D5ED4}"/>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3" name="Freeform: Shape 272">
                  <a:extLst>
                    <a:ext uri="{FF2B5EF4-FFF2-40B4-BE49-F238E27FC236}">
                      <a16:creationId xmlns:a16="http://schemas.microsoft.com/office/drawing/2014/main" id="{D24D6992-2538-DE55-42E5-F2CCC772A409}"/>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7" name="Group 266">
                <a:extLst>
                  <a:ext uri="{FF2B5EF4-FFF2-40B4-BE49-F238E27FC236}">
                    <a16:creationId xmlns:a16="http://schemas.microsoft.com/office/drawing/2014/main" id="{685BE6B0-5DD5-1E82-C742-2D382901FBD1}"/>
                  </a:ext>
                </a:extLst>
              </p:cNvPr>
              <p:cNvGrpSpPr/>
              <p:nvPr/>
            </p:nvGrpSpPr>
            <p:grpSpPr>
              <a:xfrm flipH="1">
                <a:off x="1209028" y="3677479"/>
                <a:ext cx="810176" cy="187117"/>
                <a:chOff x="1182290" y="3677480"/>
                <a:chExt cx="810176" cy="187117"/>
              </a:xfrm>
              <a:grpFill/>
            </p:grpSpPr>
            <p:sp>
              <p:nvSpPr>
                <p:cNvPr id="268" name="Freeform: Shape 267">
                  <a:extLst>
                    <a:ext uri="{FF2B5EF4-FFF2-40B4-BE49-F238E27FC236}">
                      <a16:creationId xmlns:a16="http://schemas.microsoft.com/office/drawing/2014/main" id="{78F4A87B-91A8-23F7-930E-EF259EC4DE2F}"/>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9" name="Freeform: Shape 268">
                  <a:extLst>
                    <a:ext uri="{FF2B5EF4-FFF2-40B4-BE49-F238E27FC236}">
                      <a16:creationId xmlns:a16="http://schemas.microsoft.com/office/drawing/2014/main" id="{911A2694-BAA6-874D-AC89-873636671DEC}"/>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0" name="Freeform: Shape 269">
                  <a:extLst>
                    <a:ext uri="{FF2B5EF4-FFF2-40B4-BE49-F238E27FC236}">
                      <a16:creationId xmlns:a16="http://schemas.microsoft.com/office/drawing/2014/main" id="{0C4283D1-B460-9DEF-99DE-33B8E796CD3F}"/>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sp>
        <p:nvSpPr>
          <p:cNvPr id="263" name="Oval 262">
            <a:extLst>
              <a:ext uri="{FF2B5EF4-FFF2-40B4-BE49-F238E27FC236}">
                <a16:creationId xmlns:a16="http://schemas.microsoft.com/office/drawing/2014/main" id="{9DEA40E3-AB69-F6EC-980F-67F729D7371C}"/>
              </a:ext>
            </a:extLst>
          </p:cNvPr>
          <p:cNvSpPr/>
          <p:nvPr/>
        </p:nvSpPr>
        <p:spPr bwMode="auto">
          <a:xfrm>
            <a:off x="7271141" y="5349343"/>
            <a:ext cx="501273" cy="278814"/>
          </a:xfrm>
          <a:prstGeom prst="ellipse">
            <a:avLst/>
          </a:prstGeom>
          <a:solidFill>
            <a:schemeClr val="accent3">
              <a:lumMod val="40000"/>
              <a:lumOff val="60000"/>
            </a:schemeClr>
          </a:solidFill>
          <a:ln w="19050">
            <a:solidFill>
              <a:schemeClr val="accent3"/>
            </a:solidFill>
            <a:miter lim="800000"/>
            <a:headEnd/>
            <a:tailEnd/>
          </a:ln>
        </p:spPr>
        <p:txBody>
          <a:bodyPr lIns="0" tIns="0" rIns="0" bIns="0"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effectLst/>
                <a:uLnTx/>
                <a:uFillTx/>
                <a:latin typeface="Poppins" pitchFamily="2" charset="77"/>
                <a:cs typeface="Poppins" pitchFamily="2" charset="77"/>
              </a:rPr>
              <a:t>ERE</a:t>
            </a:r>
          </a:p>
        </p:txBody>
      </p:sp>
      <p:sp>
        <p:nvSpPr>
          <p:cNvPr id="98" name="Freeform 97">
            <a:extLst>
              <a:ext uri="{FF2B5EF4-FFF2-40B4-BE49-F238E27FC236}">
                <a16:creationId xmlns:a16="http://schemas.microsoft.com/office/drawing/2014/main" id="{6F6EBAF1-3D13-4E9A-8BED-F053F4D95547}"/>
              </a:ext>
            </a:extLst>
          </p:cNvPr>
          <p:cNvSpPr/>
          <p:nvPr/>
        </p:nvSpPr>
        <p:spPr bwMode="auto">
          <a:xfrm>
            <a:off x="7323546" y="5094566"/>
            <a:ext cx="384533" cy="299831"/>
          </a:xfrm>
          <a:custGeom>
            <a:avLst/>
            <a:gdLst>
              <a:gd name="connsiteX0" fmla="*/ 169964 w 488469"/>
              <a:gd name="connsiteY0" fmla="*/ 8214 h 380873"/>
              <a:gd name="connsiteX1" fmla="*/ 80951 w 488469"/>
              <a:gd name="connsiteY1" fmla="*/ 89134 h 380873"/>
              <a:gd name="connsiteX2" fmla="*/ 31 w 488469"/>
              <a:gd name="connsiteY2" fmla="*/ 129595 h 380873"/>
              <a:gd name="connsiteX3" fmla="*/ 72859 w 488469"/>
              <a:gd name="connsiteY3" fmla="*/ 307619 h 380873"/>
              <a:gd name="connsiteX4" fmla="*/ 194240 w 488469"/>
              <a:gd name="connsiteY4" fmla="*/ 299527 h 380873"/>
              <a:gd name="connsiteX5" fmla="*/ 323712 w 488469"/>
              <a:gd name="connsiteY5" fmla="*/ 380448 h 380873"/>
              <a:gd name="connsiteX6" fmla="*/ 485553 w 488469"/>
              <a:gd name="connsiteY6" fmla="*/ 259067 h 380873"/>
              <a:gd name="connsiteX7" fmla="*/ 420817 w 488469"/>
              <a:gd name="connsiteY7" fmla="*/ 64858 h 380873"/>
              <a:gd name="connsiteX8" fmla="*/ 331804 w 488469"/>
              <a:gd name="connsiteY8" fmla="*/ 8214 h 380873"/>
              <a:gd name="connsiteX9" fmla="*/ 169964 w 488469"/>
              <a:gd name="connsiteY9" fmla="*/ 8214 h 380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8469" h="380873">
                <a:moveTo>
                  <a:pt x="169964" y="8214"/>
                </a:moveTo>
                <a:cubicBezTo>
                  <a:pt x="128155" y="21701"/>
                  <a:pt x="109273" y="68904"/>
                  <a:pt x="80951" y="89134"/>
                </a:cubicBezTo>
                <a:cubicBezTo>
                  <a:pt x="52629" y="109364"/>
                  <a:pt x="1380" y="93181"/>
                  <a:pt x="31" y="129595"/>
                </a:cubicBezTo>
                <a:cubicBezTo>
                  <a:pt x="-1318" y="166009"/>
                  <a:pt x="40491" y="279297"/>
                  <a:pt x="72859" y="307619"/>
                </a:cubicBezTo>
                <a:cubicBezTo>
                  <a:pt x="105227" y="335941"/>
                  <a:pt x="152431" y="287389"/>
                  <a:pt x="194240" y="299527"/>
                </a:cubicBezTo>
                <a:cubicBezTo>
                  <a:pt x="236049" y="311665"/>
                  <a:pt x="275160" y="387191"/>
                  <a:pt x="323712" y="380448"/>
                </a:cubicBezTo>
                <a:cubicBezTo>
                  <a:pt x="372264" y="373705"/>
                  <a:pt x="469369" y="311665"/>
                  <a:pt x="485553" y="259067"/>
                </a:cubicBezTo>
                <a:cubicBezTo>
                  <a:pt x="501737" y="206469"/>
                  <a:pt x="446442" y="106667"/>
                  <a:pt x="420817" y="64858"/>
                </a:cubicBezTo>
                <a:cubicBezTo>
                  <a:pt x="395192" y="23049"/>
                  <a:pt x="370916" y="16306"/>
                  <a:pt x="331804" y="8214"/>
                </a:cubicBezTo>
                <a:cubicBezTo>
                  <a:pt x="292693" y="122"/>
                  <a:pt x="211773" y="-5273"/>
                  <a:pt x="169964" y="8214"/>
                </a:cubicBezTo>
                <a:close/>
              </a:path>
            </a:pathLst>
          </a:custGeom>
          <a:solidFill>
            <a:schemeClr val="bg1">
              <a:lumMod val="50000"/>
            </a:schemeClr>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45" name="Oval 444">
            <a:extLst>
              <a:ext uri="{FF2B5EF4-FFF2-40B4-BE49-F238E27FC236}">
                <a16:creationId xmlns:a16="http://schemas.microsoft.com/office/drawing/2014/main" id="{BB9D8DC4-BBCC-F9DE-81A6-EC447312E98B}"/>
              </a:ext>
            </a:extLst>
          </p:cNvPr>
          <p:cNvSpPr/>
          <p:nvPr/>
        </p:nvSpPr>
        <p:spPr bwMode="auto">
          <a:xfrm>
            <a:off x="7348937" y="3018744"/>
            <a:ext cx="253049" cy="253049"/>
          </a:xfrm>
          <a:prstGeom prst="ellipse">
            <a:avLst/>
          </a:prstGeom>
          <a:solidFill>
            <a:schemeClr val="tx1">
              <a:lumMod val="10000"/>
              <a:lumOff val="9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446" name="Oval 445">
            <a:extLst>
              <a:ext uri="{FF2B5EF4-FFF2-40B4-BE49-F238E27FC236}">
                <a16:creationId xmlns:a16="http://schemas.microsoft.com/office/drawing/2014/main" id="{E4D65811-EDF9-511C-23E1-8079A973B126}"/>
              </a:ext>
            </a:extLst>
          </p:cNvPr>
          <p:cNvSpPr/>
          <p:nvPr/>
        </p:nvSpPr>
        <p:spPr bwMode="auto">
          <a:xfrm>
            <a:off x="7410268" y="5038066"/>
            <a:ext cx="253049" cy="253049"/>
          </a:xfrm>
          <a:prstGeom prst="ellipse">
            <a:avLst/>
          </a:prstGeom>
          <a:solidFill>
            <a:schemeClr val="tx1">
              <a:lumMod val="10000"/>
              <a:lumOff val="9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2" name="Group 1">
            <a:extLst>
              <a:ext uri="{FF2B5EF4-FFF2-40B4-BE49-F238E27FC236}">
                <a16:creationId xmlns:a16="http://schemas.microsoft.com/office/drawing/2014/main" id="{2E62F09C-1EBB-C3DB-6015-559DC0C65C5A}"/>
              </a:ext>
            </a:extLst>
          </p:cNvPr>
          <p:cNvGrpSpPr/>
          <p:nvPr/>
        </p:nvGrpSpPr>
        <p:grpSpPr>
          <a:xfrm>
            <a:off x="2745807" y="3405110"/>
            <a:ext cx="6220779" cy="2765741"/>
            <a:chOff x="2745807" y="3405110"/>
            <a:chExt cx="6220779" cy="2765741"/>
          </a:xfrm>
        </p:grpSpPr>
        <p:sp>
          <p:nvSpPr>
            <p:cNvPr id="120" name="Rectangle 119">
              <a:extLst>
                <a:ext uri="{FF2B5EF4-FFF2-40B4-BE49-F238E27FC236}">
                  <a16:creationId xmlns:a16="http://schemas.microsoft.com/office/drawing/2014/main" id="{E048551F-9741-9AC5-659A-887074D77F2A}"/>
                </a:ext>
              </a:extLst>
            </p:cNvPr>
            <p:cNvSpPr/>
            <p:nvPr/>
          </p:nvSpPr>
          <p:spPr bwMode="auto">
            <a:xfrm rot="19173610">
              <a:off x="3908055" y="409998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1" name="Oval 120">
              <a:extLst>
                <a:ext uri="{FF2B5EF4-FFF2-40B4-BE49-F238E27FC236}">
                  <a16:creationId xmlns:a16="http://schemas.microsoft.com/office/drawing/2014/main" id="{AA702262-157C-3BD0-6103-50239108DEEE}"/>
                </a:ext>
              </a:extLst>
            </p:cNvPr>
            <p:cNvSpPr/>
            <p:nvPr/>
          </p:nvSpPr>
          <p:spPr bwMode="auto">
            <a:xfrm rot="19173610">
              <a:off x="3792419" y="407787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2" name="Oval 121">
              <a:extLst>
                <a:ext uri="{FF2B5EF4-FFF2-40B4-BE49-F238E27FC236}">
                  <a16:creationId xmlns:a16="http://schemas.microsoft.com/office/drawing/2014/main" id="{B6F5A722-92CA-A0A4-5A4F-D1F9E6621942}"/>
                </a:ext>
              </a:extLst>
            </p:cNvPr>
            <p:cNvSpPr/>
            <p:nvPr/>
          </p:nvSpPr>
          <p:spPr bwMode="auto">
            <a:xfrm rot="19173610">
              <a:off x="3961979" y="427682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7" name="Rectangle 116">
              <a:extLst>
                <a:ext uri="{FF2B5EF4-FFF2-40B4-BE49-F238E27FC236}">
                  <a16:creationId xmlns:a16="http://schemas.microsoft.com/office/drawing/2014/main" id="{1B0E7B28-2CCC-7F20-FFED-F6CED7D7FA12}"/>
                </a:ext>
              </a:extLst>
            </p:cNvPr>
            <p:cNvSpPr/>
            <p:nvPr/>
          </p:nvSpPr>
          <p:spPr bwMode="auto">
            <a:xfrm rot="19395733">
              <a:off x="4042846" y="401530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8" name="Oval 117">
              <a:extLst>
                <a:ext uri="{FF2B5EF4-FFF2-40B4-BE49-F238E27FC236}">
                  <a16:creationId xmlns:a16="http://schemas.microsoft.com/office/drawing/2014/main" id="{ABE622A2-3C36-F35E-CA4E-BE199808BB1B}"/>
                </a:ext>
              </a:extLst>
            </p:cNvPr>
            <p:cNvSpPr/>
            <p:nvPr/>
          </p:nvSpPr>
          <p:spPr bwMode="auto">
            <a:xfrm rot="19395733">
              <a:off x="3933609" y="398809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9" name="Oval 118">
              <a:extLst>
                <a:ext uri="{FF2B5EF4-FFF2-40B4-BE49-F238E27FC236}">
                  <a16:creationId xmlns:a16="http://schemas.microsoft.com/office/drawing/2014/main" id="{C9D5C740-62DB-3F90-7A77-AB6E46345517}"/>
                </a:ext>
              </a:extLst>
            </p:cNvPr>
            <p:cNvSpPr/>
            <p:nvPr/>
          </p:nvSpPr>
          <p:spPr bwMode="auto">
            <a:xfrm rot="19395733">
              <a:off x="4089969" y="419757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4" name="Rectangle 113">
              <a:extLst>
                <a:ext uri="{FF2B5EF4-FFF2-40B4-BE49-F238E27FC236}">
                  <a16:creationId xmlns:a16="http://schemas.microsoft.com/office/drawing/2014/main" id="{80784D9F-0DF4-BE8A-AB08-4044E17F452D}"/>
                </a:ext>
              </a:extLst>
            </p:cNvPr>
            <p:cNvSpPr/>
            <p:nvPr/>
          </p:nvSpPr>
          <p:spPr bwMode="auto">
            <a:xfrm rot="19858306">
              <a:off x="4186698" y="3922511"/>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5" name="Oval 114">
              <a:extLst>
                <a:ext uri="{FF2B5EF4-FFF2-40B4-BE49-F238E27FC236}">
                  <a16:creationId xmlns:a16="http://schemas.microsoft.com/office/drawing/2014/main" id="{098299F2-8ECD-29D1-32CC-E1FEEA002D11}"/>
                </a:ext>
              </a:extLst>
            </p:cNvPr>
            <p:cNvSpPr/>
            <p:nvPr/>
          </p:nvSpPr>
          <p:spPr bwMode="auto">
            <a:xfrm rot="19858306">
              <a:off x="4091771" y="388604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6" name="Oval 115">
              <a:extLst>
                <a:ext uri="{FF2B5EF4-FFF2-40B4-BE49-F238E27FC236}">
                  <a16:creationId xmlns:a16="http://schemas.microsoft.com/office/drawing/2014/main" id="{884E4EF1-8252-71F3-EF18-0F8B1D053C00}"/>
                </a:ext>
              </a:extLst>
            </p:cNvPr>
            <p:cNvSpPr/>
            <p:nvPr/>
          </p:nvSpPr>
          <p:spPr bwMode="auto">
            <a:xfrm rot="19858306">
              <a:off x="4218615" y="411461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1" name="Rectangle 110">
              <a:extLst>
                <a:ext uri="{FF2B5EF4-FFF2-40B4-BE49-F238E27FC236}">
                  <a16:creationId xmlns:a16="http://schemas.microsoft.com/office/drawing/2014/main" id="{36F73DEF-2725-0817-80E5-17211C2DFC94}"/>
                </a:ext>
              </a:extLst>
            </p:cNvPr>
            <p:cNvSpPr/>
            <p:nvPr/>
          </p:nvSpPr>
          <p:spPr bwMode="auto">
            <a:xfrm rot="20085707">
              <a:off x="4314137" y="385606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2" name="Oval 111">
              <a:extLst>
                <a:ext uri="{FF2B5EF4-FFF2-40B4-BE49-F238E27FC236}">
                  <a16:creationId xmlns:a16="http://schemas.microsoft.com/office/drawing/2014/main" id="{AC41C9B5-90AE-8343-B400-492E5BC5F006}"/>
                </a:ext>
              </a:extLst>
            </p:cNvPr>
            <p:cNvSpPr/>
            <p:nvPr/>
          </p:nvSpPr>
          <p:spPr bwMode="auto">
            <a:xfrm rot="20085707">
              <a:off x="4226668" y="381577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13" name="Oval 112">
              <a:extLst>
                <a:ext uri="{FF2B5EF4-FFF2-40B4-BE49-F238E27FC236}">
                  <a16:creationId xmlns:a16="http://schemas.microsoft.com/office/drawing/2014/main" id="{2D8A7EE0-509D-1171-99EE-E64EA0B18F1C}"/>
                </a:ext>
              </a:extLst>
            </p:cNvPr>
            <p:cNvSpPr/>
            <p:nvPr/>
          </p:nvSpPr>
          <p:spPr bwMode="auto">
            <a:xfrm rot="20085707">
              <a:off x="4338128" y="405223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6" name="Rectangle 315">
              <a:extLst>
                <a:ext uri="{FF2B5EF4-FFF2-40B4-BE49-F238E27FC236}">
                  <a16:creationId xmlns:a16="http://schemas.microsoft.com/office/drawing/2014/main" id="{28F58BE9-DD77-0E85-182B-634861B30D85}"/>
                </a:ext>
              </a:extLst>
            </p:cNvPr>
            <p:cNvSpPr/>
            <p:nvPr/>
          </p:nvSpPr>
          <p:spPr bwMode="auto">
            <a:xfrm rot="20457619">
              <a:off x="4582470" y="3722612"/>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7" name="Oval 316">
              <a:extLst>
                <a:ext uri="{FF2B5EF4-FFF2-40B4-BE49-F238E27FC236}">
                  <a16:creationId xmlns:a16="http://schemas.microsoft.com/office/drawing/2014/main" id="{67EBB746-182C-2793-30F6-E26B5AB76D24}"/>
                </a:ext>
              </a:extLst>
            </p:cNvPr>
            <p:cNvSpPr/>
            <p:nvPr/>
          </p:nvSpPr>
          <p:spPr bwMode="auto">
            <a:xfrm rot="20457619">
              <a:off x="4507695" y="367715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8" name="Oval 317">
              <a:extLst>
                <a:ext uri="{FF2B5EF4-FFF2-40B4-BE49-F238E27FC236}">
                  <a16:creationId xmlns:a16="http://schemas.microsoft.com/office/drawing/2014/main" id="{10E53583-2CD3-5317-757E-A9A47E2910C8}"/>
                </a:ext>
              </a:extLst>
            </p:cNvPr>
            <p:cNvSpPr/>
            <p:nvPr/>
          </p:nvSpPr>
          <p:spPr bwMode="auto">
            <a:xfrm rot="20457619">
              <a:off x="4592971" y="392426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3" name="Rectangle 312">
              <a:extLst>
                <a:ext uri="{FF2B5EF4-FFF2-40B4-BE49-F238E27FC236}">
                  <a16:creationId xmlns:a16="http://schemas.microsoft.com/office/drawing/2014/main" id="{ABDC279A-4F9D-A0F6-969F-6F172C40DA41}"/>
                </a:ext>
              </a:extLst>
            </p:cNvPr>
            <p:cNvSpPr/>
            <p:nvPr/>
          </p:nvSpPr>
          <p:spPr bwMode="auto">
            <a:xfrm rot="20256467">
              <a:off x="4442300" y="3783995"/>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4" name="Oval 313">
              <a:extLst>
                <a:ext uri="{FF2B5EF4-FFF2-40B4-BE49-F238E27FC236}">
                  <a16:creationId xmlns:a16="http://schemas.microsoft.com/office/drawing/2014/main" id="{61BB35CA-EDE1-809D-B87B-67BDDD34A256}"/>
                </a:ext>
              </a:extLst>
            </p:cNvPr>
            <p:cNvSpPr/>
            <p:nvPr/>
          </p:nvSpPr>
          <p:spPr bwMode="auto">
            <a:xfrm rot="20256467">
              <a:off x="4360590" y="374116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5" name="Oval 314">
              <a:extLst>
                <a:ext uri="{FF2B5EF4-FFF2-40B4-BE49-F238E27FC236}">
                  <a16:creationId xmlns:a16="http://schemas.microsoft.com/office/drawing/2014/main" id="{2A4A38C6-AFDC-8126-2703-F59A1CF8FBBF}"/>
                </a:ext>
              </a:extLst>
            </p:cNvPr>
            <p:cNvSpPr/>
            <p:nvPr/>
          </p:nvSpPr>
          <p:spPr bwMode="auto">
            <a:xfrm rot="20256467">
              <a:off x="4460172" y="398285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0" name="Rectangle 309">
              <a:extLst>
                <a:ext uri="{FF2B5EF4-FFF2-40B4-BE49-F238E27FC236}">
                  <a16:creationId xmlns:a16="http://schemas.microsoft.com/office/drawing/2014/main" id="{280D7DF8-2766-EDC7-F8E4-A7149B9ADC10}"/>
                </a:ext>
              </a:extLst>
            </p:cNvPr>
            <p:cNvSpPr/>
            <p:nvPr/>
          </p:nvSpPr>
          <p:spPr bwMode="auto">
            <a:xfrm rot="20694418">
              <a:off x="4739585" y="36716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1" name="Oval 310">
              <a:extLst>
                <a:ext uri="{FF2B5EF4-FFF2-40B4-BE49-F238E27FC236}">
                  <a16:creationId xmlns:a16="http://schemas.microsoft.com/office/drawing/2014/main" id="{30951E6A-EB3D-EC19-C8AD-B75098EE96E6}"/>
                </a:ext>
              </a:extLst>
            </p:cNvPr>
            <p:cNvSpPr/>
            <p:nvPr/>
          </p:nvSpPr>
          <p:spPr bwMode="auto">
            <a:xfrm rot="20694418">
              <a:off x="4673154" y="362363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12" name="Oval 311">
              <a:extLst>
                <a:ext uri="{FF2B5EF4-FFF2-40B4-BE49-F238E27FC236}">
                  <a16:creationId xmlns:a16="http://schemas.microsoft.com/office/drawing/2014/main" id="{559E7120-27DE-E3F3-B747-C94A4746290E}"/>
                </a:ext>
              </a:extLst>
            </p:cNvPr>
            <p:cNvSpPr/>
            <p:nvPr/>
          </p:nvSpPr>
          <p:spPr bwMode="auto">
            <a:xfrm rot="20694418">
              <a:off x="4741220" y="387602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7" name="Rectangle 306">
              <a:extLst>
                <a:ext uri="{FF2B5EF4-FFF2-40B4-BE49-F238E27FC236}">
                  <a16:creationId xmlns:a16="http://schemas.microsoft.com/office/drawing/2014/main" id="{489555FB-2248-755C-222F-A9C834DE239E}"/>
                </a:ext>
              </a:extLst>
            </p:cNvPr>
            <p:cNvSpPr/>
            <p:nvPr/>
          </p:nvSpPr>
          <p:spPr bwMode="auto">
            <a:xfrm rot="20837389">
              <a:off x="4890464" y="362460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8" name="Oval 307">
              <a:extLst>
                <a:ext uri="{FF2B5EF4-FFF2-40B4-BE49-F238E27FC236}">
                  <a16:creationId xmlns:a16="http://schemas.microsoft.com/office/drawing/2014/main" id="{2474549F-85B0-5F2C-AD69-9113C9C58058}"/>
                </a:ext>
              </a:extLst>
            </p:cNvPr>
            <p:cNvSpPr/>
            <p:nvPr/>
          </p:nvSpPr>
          <p:spPr bwMode="auto">
            <a:xfrm rot="20837389">
              <a:off x="4829149" y="357532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9" name="Oval 308">
              <a:extLst>
                <a:ext uri="{FF2B5EF4-FFF2-40B4-BE49-F238E27FC236}">
                  <a16:creationId xmlns:a16="http://schemas.microsoft.com/office/drawing/2014/main" id="{A7933E4F-559B-A755-BEF3-CFA1B0F3A6E0}"/>
                </a:ext>
              </a:extLst>
            </p:cNvPr>
            <p:cNvSpPr/>
            <p:nvPr/>
          </p:nvSpPr>
          <p:spPr bwMode="auto">
            <a:xfrm rot="20837389">
              <a:off x="4886663" y="383032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4" name="Rectangle 303">
              <a:extLst>
                <a:ext uri="{FF2B5EF4-FFF2-40B4-BE49-F238E27FC236}">
                  <a16:creationId xmlns:a16="http://schemas.microsoft.com/office/drawing/2014/main" id="{61745A1F-4DA6-E8A4-B931-D09EA5F2D4FA}"/>
                </a:ext>
              </a:extLst>
            </p:cNvPr>
            <p:cNvSpPr/>
            <p:nvPr/>
          </p:nvSpPr>
          <p:spPr bwMode="auto">
            <a:xfrm rot="20820562">
              <a:off x="5041162" y="3587446"/>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5" name="Oval 304">
              <a:extLst>
                <a:ext uri="{FF2B5EF4-FFF2-40B4-BE49-F238E27FC236}">
                  <a16:creationId xmlns:a16="http://schemas.microsoft.com/office/drawing/2014/main" id="{E5835255-EA18-13B0-0ADE-AC5153CD1B50}"/>
                </a:ext>
              </a:extLst>
            </p:cNvPr>
            <p:cNvSpPr/>
            <p:nvPr/>
          </p:nvSpPr>
          <p:spPr bwMode="auto">
            <a:xfrm rot="20820562">
              <a:off x="4979242" y="353830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6" name="Oval 305">
              <a:extLst>
                <a:ext uri="{FF2B5EF4-FFF2-40B4-BE49-F238E27FC236}">
                  <a16:creationId xmlns:a16="http://schemas.microsoft.com/office/drawing/2014/main" id="{83E067A5-812D-B189-4F81-796104D3848F}"/>
                </a:ext>
              </a:extLst>
            </p:cNvPr>
            <p:cNvSpPr/>
            <p:nvPr/>
          </p:nvSpPr>
          <p:spPr bwMode="auto">
            <a:xfrm rot="20820562">
              <a:off x="5038004" y="379301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1" name="Rectangle 300">
              <a:extLst>
                <a:ext uri="{FF2B5EF4-FFF2-40B4-BE49-F238E27FC236}">
                  <a16:creationId xmlns:a16="http://schemas.microsoft.com/office/drawing/2014/main" id="{0A81FFC9-AACF-D3A9-978F-2873FFE2DBF8}"/>
                </a:ext>
              </a:extLst>
            </p:cNvPr>
            <p:cNvSpPr/>
            <p:nvPr/>
          </p:nvSpPr>
          <p:spPr bwMode="auto">
            <a:xfrm rot="20891682">
              <a:off x="5190391" y="354485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2" name="Oval 301">
              <a:extLst>
                <a:ext uri="{FF2B5EF4-FFF2-40B4-BE49-F238E27FC236}">
                  <a16:creationId xmlns:a16="http://schemas.microsoft.com/office/drawing/2014/main" id="{590EE8F0-1173-C35F-F2FD-DE995D0DDEC4}"/>
                </a:ext>
              </a:extLst>
            </p:cNvPr>
            <p:cNvSpPr/>
            <p:nvPr/>
          </p:nvSpPr>
          <p:spPr bwMode="auto">
            <a:xfrm rot="20891682">
              <a:off x="5131031" y="349514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3" name="Oval 302">
              <a:extLst>
                <a:ext uri="{FF2B5EF4-FFF2-40B4-BE49-F238E27FC236}">
                  <a16:creationId xmlns:a16="http://schemas.microsoft.com/office/drawing/2014/main" id="{8E382E7B-F748-6441-572C-4E5B663025AB}"/>
                </a:ext>
              </a:extLst>
            </p:cNvPr>
            <p:cNvSpPr/>
            <p:nvPr/>
          </p:nvSpPr>
          <p:spPr bwMode="auto">
            <a:xfrm rot="20891682">
              <a:off x="5184511" y="375101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8" name="Rectangle 297">
              <a:extLst>
                <a:ext uri="{FF2B5EF4-FFF2-40B4-BE49-F238E27FC236}">
                  <a16:creationId xmlns:a16="http://schemas.microsoft.com/office/drawing/2014/main" id="{433E6855-19AB-BEC0-EDF8-50CD2B26D6F8}"/>
                </a:ext>
              </a:extLst>
            </p:cNvPr>
            <p:cNvSpPr/>
            <p:nvPr/>
          </p:nvSpPr>
          <p:spPr bwMode="auto">
            <a:xfrm rot="20898804">
              <a:off x="5345669" y="3502835"/>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9" name="Oval 298">
              <a:extLst>
                <a:ext uri="{FF2B5EF4-FFF2-40B4-BE49-F238E27FC236}">
                  <a16:creationId xmlns:a16="http://schemas.microsoft.com/office/drawing/2014/main" id="{A64871AB-0D2C-F73D-7675-06A6A8C95057}"/>
                </a:ext>
              </a:extLst>
            </p:cNvPr>
            <p:cNvSpPr/>
            <p:nvPr/>
          </p:nvSpPr>
          <p:spPr bwMode="auto">
            <a:xfrm rot="20898804">
              <a:off x="5286566" y="345307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00" name="Oval 299">
              <a:extLst>
                <a:ext uri="{FF2B5EF4-FFF2-40B4-BE49-F238E27FC236}">
                  <a16:creationId xmlns:a16="http://schemas.microsoft.com/office/drawing/2014/main" id="{6F212D99-9474-D272-2EB8-06B3EDD6B3E2}"/>
                </a:ext>
              </a:extLst>
            </p:cNvPr>
            <p:cNvSpPr/>
            <p:nvPr/>
          </p:nvSpPr>
          <p:spPr bwMode="auto">
            <a:xfrm rot="20898804">
              <a:off x="5339516" y="3709061"/>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5" name="Rectangle 294">
              <a:extLst>
                <a:ext uri="{FF2B5EF4-FFF2-40B4-BE49-F238E27FC236}">
                  <a16:creationId xmlns:a16="http://schemas.microsoft.com/office/drawing/2014/main" id="{874162EC-1D49-EC09-00B8-FD2392B45319}"/>
                </a:ext>
              </a:extLst>
            </p:cNvPr>
            <p:cNvSpPr/>
            <p:nvPr/>
          </p:nvSpPr>
          <p:spPr bwMode="auto">
            <a:xfrm rot="21143426">
              <a:off x="5503140" y="3480643"/>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6" name="Oval 295">
              <a:extLst>
                <a:ext uri="{FF2B5EF4-FFF2-40B4-BE49-F238E27FC236}">
                  <a16:creationId xmlns:a16="http://schemas.microsoft.com/office/drawing/2014/main" id="{5E5B904E-726A-B577-633C-DCA5DDC434F4}"/>
                </a:ext>
              </a:extLst>
            </p:cNvPr>
            <p:cNvSpPr/>
            <p:nvPr/>
          </p:nvSpPr>
          <p:spPr bwMode="auto">
            <a:xfrm rot="21143426">
              <a:off x="5452926" y="342937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7" name="Oval 296">
              <a:extLst>
                <a:ext uri="{FF2B5EF4-FFF2-40B4-BE49-F238E27FC236}">
                  <a16:creationId xmlns:a16="http://schemas.microsoft.com/office/drawing/2014/main" id="{AF38F39F-1BAC-B0F3-FD6F-A1102A1504BC}"/>
                </a:ext>
              </a:extLst>
            </p:cNvPr>
            <p:cNvSpPr/>
            <p:nvPr/>
          </p:nvSpPr>
          <p:spPr bwMode="auto">
            <a:xfrm rot="21143426">
              <a:off x="5487542" y="368847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dirty="0">
                <a:solidFill>
                  <a:schemeClr val="tx1"/>
                </a:solidFill>
                <a:latin typeface="Poppins" pitchFamily="2" charset="77"/>
                <a:cs typeface="Poppins" pitchFamily="2" charset="77"/>
              </a:endParaRPr>
            </a:p>
          </p:txBody>
        </p:sp>
        <p:sp>
          <p:nvSpPr>
            <p:cNvPr id="292" name="Rectangle 291">
              <a:extLst>
                <a:ext uri="{FF2B5EF4-FFF2-40B4-BE49-F238E27FC236}">
                  <a16:creationId xmlns:a16="http://schemas.microsoft.com/office/drawing/2014/main" id="{46C509ED-4CED-53FA-71BF-19803F599D7E}"/>
                </a:ext>
              </a:extLst>
            </p:cNvPr>
            <p:cNvSpPr/>
            <p:nvPr/>
          </p:nvSpPr>
          <p:spPr bwMode="auto">
            <a:xfrm>
              <a:off x="5826609" y="3458848"/>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3" name="Oval 292">
              <a:extLst>
                <a:ext uri="{FF2B5EF4-FFF2-40B4-BE49-F238E27FC236}">
                  <a16:creationId xmlns:a16="http://schemas.microsoft.com/office/drawing/2014/main" id="{CD0A71AD-8A1E-BAAB-F16B-D068ADFEB9C1}"/>
                </a:ext>
              </a:extLst>
            </p:cNvPr>
            <p:cNvSpPr/>
            <p:nvPr/>
          </p:nvSpPr>
          <p:spPr bwMode="auto">
            <a:xfrm>
              <a:off x="5793177" y="3406459"/>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4" name="Oval 293">
              <a:extLst>
                <a:ext uri="{FF2B5EF4-FFF2-40B4-BE49-F238E27FC236}">
                  <a16:creationId xmlns:a16="http://schemas.microsoft.com/office/drawing/2014/main" id="{6ECCF852-2EFF-2E4E-FAC2-5EB43DE4552A}"/>
                </a:ext>
              </a:extLst>
            </p:cNvPr>
            <p:cNvSpPr/>
            <p:nvPr/>
          </p:nvSpPr>
          <p:spPr bwMode="auto">
            <a:xfrm>
              <a:off x="5793177" y="3667865"/>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89" name="Rectangle 288">
              <a:extLst>
                <a:ext uri="{FF2B5EF4-FFF2-40B4-BE49-F238E27FC236}">
                  <a16:creationId xmlns:a16="http://schemas.microsoft.com/office/drawing/2014/main" id="{52F715B9-AC78-10FA-4EDF-8FDCAD801325}"/>
                </a:ext>
              </a:extLst>
            </p:cNvPr>
            <p:cNvSpPr/>
            <p:nvPr/>
          </p:nvSpPr>
          <p:spPr bwMode="auto">
            <a:xfrm rot="21265965">
              <a:off x="5665320" y="3461932"/>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0" name="Oval 289">
              <a:extLst>
                <a:ext uri="{FF2B5EF4-FFF2-40B4-BE49-F238E27FC236}">
                  <a16:creationId xmlns:a16="http://schemas.microsoft.com/office/drawing/2014/main" id="{4117F193-753C-E0EE-5180-F95560A3C8DC}"/>
                </a:ext>
              </a:extLst>
            </p:cNvPr>
            <p:cNvSpPr/>
            <p:nvPr/>
          </p:nvSpPr>
          <p:spPr bwMode="auto">
            <a:xfrm rot="21265965">
              <a:off x="5619593" y="3410141"/>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291" name="Oval 290">
              <a:extLst>
                <a:ext uri="{FF2B5EF4-FFF2-40B4-BE49-F238E27FC236}">
                  <a16:creationId xmlns:a16="http://schemas.microsoft.com/office/drawing/2014/main" id="{0B878A1E-67B9-F4EC-AC81-D9056EFF8EF1}"/>
                </a:ext>
              </a:extLst>
            </p:cNvPr>
            <p:cNvSpPr/>
            <p:nvPr/>
          </p:nvSpPr>
          <p:spPr bwMode="auto">
            <a:xfrm rot="21265965">
              <a:off x="5644953" y="367031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nvGrpSpPr>
            <p:cNvPr id="362" name="Group 361">
              <a:extLst>
                <a:ext uri="{FF2B5EF4-FFF2-40B4-BE49-F238E27FC236}">
                  <a16:creationId xmlns:a16="http://schemas.microsoft.com/office/drawing/2014/main" id="{0F06797E-11DC-4846-4B64-02CEF91D5BD2}"/>
                </a:ext>
              </a:extLst>
            </p:cNvPr>
            <p:cNvGrpSpPr/>
            <p:nvPr/>
          </p:nvGrpSpPr>
          <p:grpSpPr>
            <a:xfrm rot="4306442" flipH="1">
              <a:off x="7770768" y="4975032"/>
              <a:ext cx="1739218" cy="652419"/>
              <a:chOff x="7798774" y="2726263"/>
              <a:chExt cx="1739218" cy="652419"/>
            </a:xfrm>
          </p:grpSpPr>
          <p:grpSp>
            <p:nvGrpSpPr>
              <p:cNvPr id="387" name="Group 386">
                <a:extLst>
                  <a:ext uri="{FF2B5EF4-FFF2-40B4-BE49-F238E27FC236}">
                    <a16:creationId xmlns:a16="http://schemas.microsoft.com/office/drawing/2014/main" id="{002869AE-8730-1636-6BD8-6FF5B1BA3F67}"/>
                  </a:ext>
                </a:extLst>
              </p:cNvPr>
              <p:cNvGrpSpPr/>
              <p:nvPr/>
            </p:nvGrpSpPr>
            <p:grpSpPr>
              <a:xfrm rot="21018686">
                <a:off x="7946826" y="2766456"/>
                <a:ext cx="148338" cy="409744"/>
                <a:chOff x="7172365" y="1815660"/>
                <a:chExt cx="148338" cy="409744"/>
              </a:xfrm>
            </p:grpSpPr>
            <p:sp>
              <p:nvSpPr>
                <p:cNvPr id="428" name="Rectangle 427">
                  <a:extLst>
                    <a:ext uri="{FF2B5EF4-FFF2-40B4-BE49-F238E27FC236}">
                      <a16:creationId xmlns:a16="http://schemas.microsoft.com/office/drawing/2014/main" id="{284B18E3-6E24-C827-63D4-2A0A906A53A3}"/>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9" name="Oval 428">
                  <a:extLst>
                    <a:ext uri="{FF2B5EF4-FFF2-40B4-BE49-F238E27FC236}">
                      <a16:creationId xmlns:a16="http://schemas.microsoft.com/office/drawing/2014/main" id="{DDBF60F4-45B9-0F2D-460E-5237E2A9BDB2}"/>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30" name="Oval 429">
                  <a:extLst>
                    <a:ext uri="{FF2B5EF4-FFF2-40B4-BE49-F238E27FC236}">
                      <a16:creationId xmlns:a16="http://schemas.microsoft.com/office/drawing/2014/main" id="{BDFE9EE4-FFD6-DD9E-6514-AE24C3ADA26B}"/>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88" name="Group 387">
                <a:extLst>
                  <a:ext uri="{FF2B5EF4-FFF2-40B4-BE49-F238E27FC236}">
                    <a16:creationId xmlns:a16="http://schemas.microsoft.com/office/drawing/2014/main" id="{459E2E53-8D00-57D7-0E8C-28B3F6340161}"/>
                  </a:ext>
                </a:extLst>
              </p:cNvPr>
              <p:cNvGrpSpPr/>
              <p:nvPr/>
            </p:nvGrpSpPr>
            <p:grpSpPr>
              <a:xfrm rot="20817534">
                <a:off x="7798774" y="2804203"/>
                <a:ext cx="148338" cy="409744"/>
                <a:chOff x="7172365" y="1815660"/>
                <a:chExt cx="148338" cy="409744"/>
              </a:xfrm>
            </p:grpSpPr>
            <p:sp>
              <p:nvSpPr>
                <p:cNvPr id="425" name="Rectangle 424">
                  <a:extLst>
                    <a:ext uri="{FF2B5EF4-FFF2-40B4-BE49-F238E27FC236}">
                      <a16:creationId xmlns:a16="http://schemas.microsoft.com/office/drawing/2014/main" id="{BEDA3A42-4603-D556-4570-6EDED8B2EC5C}"/>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6" name="Oval 425">
                  <a:extLst>
                    <a:ext uri="{FF2B5EF4-FFF2-40B4-BE49-F238E27FC236}">
                      <a16:creationId xmlns:a16="http://schemas.microsoft.com/office/drawing/2014/main" id="{7A5B99FD-6A06-96EF-BA80-78767740B8CB}"/>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7" name="Oval 426">
                  <a:extLst>
                    <a:ext uri="{FF2B5EF4-FFF2-40B4-BE49-F238E27FC236}">
                      <a16:creationId xmlns:a16="http://schemas.microsoft.com/office/drawing/2014/main" id="{9482FCEE-8F73-D724-3596-388FE96EDEAE}"/>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89" name="Group 388">
                <a:extLst>
                  <a:ext uri="{FF2B5EF4-FFF2-40B4-BE49-F238E27FC236}">
                    <a16:creationId xmlns:a16="http://schemas.microsoft.com/office/drawing/2014/main" id="{CA34AFB7-1307-E8B0-C914-EA081B6684A8}"/>
                  </a:ext>
                </a:extLst>
              </p:cNvPr>
              <p:cNvGrpSpPr/>
              <p:nvPr/>
            </p:nvGrpSpPr>
            <p:grpSpPr>
              <a:xfrm rot="21255485">
                <a:off x="8109863" y="2741735"/>
                <a:ext cx="148338" cy="409744"/>
                <a:chOff x="7172365" y="1815660"/>
                <a:chExt cx="148338" cy="409744"/>
              </a:xfrm>
            </p:grpSpPr>
            <p:sp>
              <p:nvSpPr>
                <p:cNvPr id="422" name="Rectangle 421">
                  <a:extLst>
                    <a:ext uri="{FF2B5EF4-FFF2-40B4-BE49-F238E27FC236}">
                      <a16:creationId xmlns:a16="http://schemas.microsoft.com/office/drawing/2014/main" id="{C56863B8-D5FE-4559-7E9D-69D5FBADD3FE}"/>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3" name="Oval 422">
                  <a:extLst>
                    <a:ext uri="{FF2B5EF4-FFF2-40B4-BE49-F238E27FC236}">
                      <a16:creationId xmlns:a16="http://schemas.microsoft.com/office/drawing/2014/main" id="{758801D3-E441-B70E-BC20-3F3AD98D476D}"/>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4" name="Oval 423">
                  <a:extLst>
                    <a:ext uri="{FF2B5EF4-FFF2-40B4-BE49-F238E27FC236}">
                      <a16:creationId xmlns:a16="http://schemas.microsoft.com/office/drawing/2014/main" id="{B8C96700-A59E-7BE1-5950-ACFBFCD9FF48}"/>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0" name="Group 389">
                <a:extLst>
                  <a:ext uri="{FF2B5EF4-FFF2-40B4-BE49-F238E27FC236}">
                    <a16:creationId xmlns:a16="http://schemas.microsoft.com/office/drawing/2014/main" id="{BE5EDC24-D906-6A25-5C71-745646450F3A}"/>
                  </a:ext>
                </a:extLst>
              </p:cNvPr>
              <p:cNvGrpSpPr/>
              <p:nvPr/>
            </p:nvGrpSpPr>
            <p:grpSpPr>
              <a:xfrm rot="21398456">
                <a:off x="8272885" y="2729148"/>
                <a:ext cx="148338" cy="409744"/>
                <a:chOff x="7172365" y="1815660"/>
                <a:chExt cx="148338" cy="409744"/>
              </a:xfrm>
            </p:grpSpPr>
            <p:sp>
              <p:nvSpPr>
                <p:cNvPr id="419" name="Rectangle 418">
                  <a:extLst>
                    <a:ext uri="{FF2B5EF4-FFF2-40B4-BE49-F238E27FC236}">
                      <a16:creationId xmlns:a16="http://schemas.microsoft.com/office/drawing/2014/main" id="{F97B8B83-B869-FF19-D0DB-5A87145D2739}"/>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0" name="Oval 419">
                  <a:extLst>
                    <a:ext uri="{FF2B5EF4-FFF2-40B4-BE49-F238E27FC236}">
                      <a16:creationId xmlns:a16="http://schemas.microsoft.com/office/drawing/2014/main" id="{A33F68AA-6C05-50A9-95DC-7710758BE3F8}"/>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21" name="Oval 420">
                  <a:extLst>
                    <a:ext uri="{FF2B5EF4-FFF2-40B4-BE49-F238E27FC236}">
                      <a16:creationId xmlns:a16="http://schemas.microsoft.com/office/drawing/2014/main" id="{A794DC8D-A936-1D8D-E9F2-0ED60DB969BF}"/>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1" name="Group 390">
                <a:extLst>
                  <a:ext uri="{FF2B5EF4-FFF2-40B4-BE49-F238E27FC236}">
                    <a16:creationId xmlns:a16="http://schemas.microsoft.com/office/drawing/2014/main" id="{E3A86B1A-14EA-C617-D4ED-A977912366D8}"/>
                  </a:ext>
                </a:extLst>
              </p:cNvPr>
              <p:cNvGrpSpPr/>
              <p:nvPr/>
            </p:nvGrpSpPr>
            <p:grpSpPr>
              <a:xfrm>
                <a:off x="8434307" y="2726263"/>
                <a:ext cx="148338" cy="409744"/>
                <a:chOff x="7172365" y="1815660"/>
                <a:chExt cx="148338" cy="409744"/>
              </a:xfrm>
            </p:grpSpPr>
            <p:sp>
              <p:nvSpPr>
                <p:cNvPr id="416" name="Rectangle 415">
                  <a:extLst>
                    <a:ext uri="{FF2B5EF4-FFF2-40B4-BE49-F238E27FC236}">
                      <a16:creationId xmlns:a16="http://schemas.microsoft.com/office/drawing/2014/main" id="{4E6564C1-B881-B52D-62FB-EE0C24C880DF}"/>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17" name="Oval 416">
                  <a:extLst>
                    <a:ext uri="{FF2B5EF4-FFF2-40B4-BE49-F238E27FC236}">
                      <a16:creationId xmlns:a16="http://schemas.microsoft.com/office/drawing/2014/main" id="{8DEC9302-F791-B97E-92B1-8B9009F31394}"/>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18" name="Oval 417">
                  <a:extLst>
                    <a:ext uri="{FF2B5EF4-FFF2-40B4-BE49-F238E27FC236}">
                      <a16:creationId xmlns:a16="http://schemas.microsoft.com/office/drawing/2014/main" id="{6C6C3962-5EE8-4B74-06CC-D6C7D751E091}"/>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2" name="Group 391">
                <a:extLst>
                  <a:ext uri="{FF2B5EF4-FFF2-40B4-BE49-F238E27FC236}">
                    <a16:creationId xmlns:a16="http://schemas.microsoft.com/office/drawing/2014/main" id="{4F94AF2A-1238-386A-810E-C70CE4D03CF8}"/>
                  </a:ext>
                </a:extLst>
              </p:cNvPr>
              <p:cNvGrpSpPr/>
              <p:nvPr/>
            </p:nvGrpSpPr>
            <p:grpSpPr>
              <a:xfrm rot="161410">
                <a:off x="8600414" y="2735068"/>
                <a:ext cx="148338" cy="409744"/>
                <a:chOff x="7172365" y="1815660"/>
                <a:chExt cx="148338" cy="409744"/>
              </a:xfrm>
            </p:grpSpPr>
            <p:sp>
              <p:nvSpPr>
                <p:cNvPr id="413" name="Rectangle 412">
                  <a:extLst>
                    <a:ext uri="{FF2B5EF4-FFF2-40B4-BE49-F238E27FC236}">
                      <a16:creationId xmlns:a16="http://schemas.microsoft.com/office/drawing/2014/main" id="{36D2E389-47FB-772F-7070-EDC282796D4C}"/>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14" name="Oval 413">
                  <a:extLst>
                    <a:ext uri="{FF2B5EF4-FFF2-40B4-BE49-F238E27FC236}">
                      <a16:creationId xmlns:a16="http://schemas.microsoft.com/office/drawing/2014/main" id="{402E7D9E-05A7-F577-C709-EDE1B8FD2FC1}"/>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15" name="Oval 414">
                  <a:extLst>
                    <a:ext uri="{FF2B5EF4-FFF2-40B4-BE49-F238E27FC236}">
                      <a16:creationId xmlns:a16="http://schemas.microsoft.com/office/drawing/2014/main" id="{8E23A400-19CC-9F09-4E29-23C88884A13D}"/>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3" name="Group 392">
                <a:extLst>
                  <a:ext uri="{FF2B5EF4-FFF2-40B4-BE49-F238E27FC236}">
                    <a16:creationId xmlns:a16="http://schemas.microsoft.com/office/drawing/2014/main" id="{5B28DD86-8C35-11D4-CEA7-22B7661BB6E9}"/>
                  </a:ext>
                </a:extLst>
              </p:cNvPr>
              <p:cNvGrpSpPr/>
              <p:nvPr/>
            </p:nvGrpSpPr>
            <p:grpSpPr>
              <a:xfrm rot="412381">
                <a:off x="8761861" y="2760080"/>
                <a:ext cx="148338" cy="409744"/>
                <a:chOff x="7172365" y="1815660"/>
                <a:chExt cx="148338" cy="409744"/>
              </a:xfrm>
            </p:grpSpPr>
            <p:sp>
              <p:nvSpPr>
                <p:cNvPr id="410" name="Rectangle 409">
                  <a:extLst>
                    <a:ext uri="{FF2B5EF4-FFF2-40B4-BE49-F238E27FC236}">
                      <a16:creationId xmlns:a16="http://schemas.microsoft.com/office/drawing/2014/main" id="{56A6E815-1A03-AC2C-3D54-1DEAA55694FF}"/>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11" name="Oval 410">
                  <a:extLst>
                    <a:ext uri="{FF2B5EF4-FFF2-40B4-BE49-F238E27FC236}">
                      <a16:creationId xmlns:a16="http://schemas.microsoft.com/office/drawing/2014/main" id="{CC7D24A2-A7B2-CB30-AFFA-1F62B7AEEB9A}"/>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12" name="Oval 411">
                  <a:extLst>
                    <a:ext uri="{FF2B5EF4-FFF2-40B4-BE49-F238E27FC236}">
                      <a16:creationId xmlns:a16="http://schemas.microsoft.com/office/drawing/2014/main" id="{77035858-16AC-F222-DEF0-F1CE7C96F251}"/>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4" name="Group 393">
                <a:extLst>
                  <a:ext uri="{FF2B5EF4-FFF2-40B4-BE49-F238E27FC236}">
                    <a16:creationId xmlns:a16="http://schemas.microsoft.com/office/drawing/2014/main" id="{39759C87-A3F8-CCEE-383B-2B9EFD5449ED}"/>
                  </a:ext>
                </a:extLst>
              </p:cNvPr>
              <p:cNvGrpSpPr/>
              <p:nvPr/>
            </p:nvGrpSpPr>
            <p:grpSpPr>
              <a:xfrm rot="560636">
                <a:off x="8924604" y="2789039"/>
                <a:ext cx="148338" cy="409744"/>
                <a:chOff x="7172365" y="1815660"/>
                <a:chExt cx="148338" cy="409744"/>
              </a:xfrm>
            </p:grpSpPr>
            <p:sp>
              <p:nvSpPr>
                <p:cNvPr id="407" name="Rectangle 406">
                  <a:extLst>
                    <a:ext uri="{FF2B5EF4-FFF2-40B4-BE49-F238E27FC236}">
                      <a16:creationId xmlns:a16="http://schemas.microsoft.com/office/drawing/2014/main" id="{8C17E5B7-AD57-D2E2-3FD7-C5EBF2EB9BBB}"/>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8" name="Oval 407">
                  <a:extLst>
                    <a:ext uri="{FF2B5EF4-FFF2-40B4-BE49-F238E27FC236}">
                      <a16:creationId xmlns:a16="http://schemas.microsoft.com/office/drawing/2014/main" id="{E1DC0F07-B6BF-C714-6617-BCDA6688D887}"/>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9" name="Oval 408">
                  <a:extLst>
                    <a:ext uri="{FF2B5EF4-FFF2-40B4-BE49-F238E27FC236}">
                      <a16:creationId xmlns:a16="http://schemas.microsoft.com/office/drawing/2014/main" id="{B9D40EE3-D0D5-FE3F-00DE-498BE59179FE}"/>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5" name="Group 394">
                <a:extLst>
                  <a:ext uri="{FF2B5EF4-FFF2-40B4-BE49-F238E27FC236}">
                    <a16:creationId xmlns:a16="http://schemas.microsoft.com/office/drawing/2014/main" id="{DFD17970-3682-E259-91BC-FC8CD454FAB2}"/>
                  </a:ext>
                </a:extLst>
              </p:cNvPr>
              <p:cNvGrpSpPr/>
              <p:nvPr/>
            </p:nvGrpSpPr>
            <p:grpSpPr>
              <a:xfrm rot="958297">
                <a:off x="9087196" y="2842966"/>
                <a:ext cx="148338" cy="409744"/>
                <a:chOff x="7172365" y="1815660"/>
                <a:chExt cx="148338" cy="409744"/>
              </a:xfrm>
            </p:grpSpPr>
            <p:sp>
              <p:nvSpPr>
                <p:cNvPr id="404" name="Rectangle 403">
                  <a:extLst>
                    <a:ext uri="{FF2B5EF4-FFF2-40B4-BE49-F238E27FC236}">
                      <a16:creationId xmlns:a16="http://schemas.microsoft.com/office/drawing/2014/main" id="{B0227CC8-D020-EDF6-B9E8-7B4F1E6D6C1E}"/>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5" name="Oval 404">
                  <a:extLst>
                    <a:ext uri="{FF2B5EF4-FFF2-40B4-BE49-F238E27FC236}">
                      <a16:creationId xmlns:a16="http://schemas.microsoft.com/office/drawing/2014/main" id="{6DFAA182-D92E-DE6D-B9FC-A5E7EEF05B44}"/>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6" name="Oval 405">
                  <a:extLst>
                    <a:ext uri="{FF2B5EF4-FFF2-40B4-BE49-F238E27FC236}">
                      <a16:creationId xmlns:a16="http://schemas.microsoft.com/office/drawing/2014/main" id="{999526D2-DE2C-C7A8-1AED-B47F426FC983}"/>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6" name="Group 395">
                <a:extLst>
                  <a:ext uri="{FF2B5EF4-FFF2-40B4-BE49-F238E27FC236}">
                    <a16:creationId xmlns:a16="http://schemas.microsoft.com/office/drawing/2014/main" id="{98500B73-37C6-0067-70BF-6D6904D73744}"/>
                  </a:ext>
                </a:extLst>
              </p:cNvPr>
              <p:cNvGrpSpPr/>
              <p:nvPr/>
            </p:nvGrpSpPr>
            <p:grpSpPr>
              <a:xfrm rot="1208533">
                <a:off x="9240737" y="2912361"/>
                <a:ext cx="148338" cy="409744"/>
                <a:chOff x="7172365" y="1815660"/>
                <a:chExt cx="148338" cy="409744"/>
              </a:xfrm>
            </p:grpSpPr>
            <p:sp>
              <p:nvSpPr>
                <p:cNvPr id="401" name="Rectangle 400">
                  <a:extLst>
                    <a:ext uri="{FF2B5EF4-FFF2-40B4-BE49-F238E27FC236}">
                      <a16:creationId xmlns:a16="http://schemas.microsoft.com/office/drawing/2014/main" id="{EAA0411C-B228-3B64-1314-AACC254A4BC8}"/>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2" name="Oval 401">
                  <a:extLst>
                    <a:ext uri="{FF2B5EF4-FFF2-40B4-BE49-F238E27FC236}">
                      <a16:creationId xmlns:a16="http://schemas.microsoft.com/office/drawing/2014/main" id="{E7A5418E-6DD5-C057-BBC6-D039FEAEBCC0}"/>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3" name="Oval 402">
                  <a:extLst>
                    <a:ext uri="{FF2B5EF4-FFF2-40B4-BE49-F238E27FC236}">
                      <a16:creationId xmlns:a16="http://schemas.microsoft.com/office/drawing/2014/main" id="{4CC2F738-F86A-BF14-D74B-2385F892BA1E}"/>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97" name="Group 396">
                <a:extLst>
                  <a:ext uri="{FF2B5EF4-FFF2-40B4-BE49-F238E27FC236}">
                    <a16:creationId xmlns:a16="http://schemas.microsoft.com/office/drawing/2014/main" id="{B5AA28CC-EE62-746D-43FB-3367C509B494}"/>
                  </a:ext>
                </a:extLst>
              </p:cNvPr>
              <p:cNvGrpSpPr/>
              <p:nvPr/>
            </p:nvGrpSpPr>
            <p:grpSpPr>
              <a:xfrm rot="1396601">
                <a:off x="9389654" y="2968938"/>
                <a:ext cx="148338" cy="409744"/>
                <a:chOff x="7172365" y="1815660"/>
                <a:chExt cx="148338" cy="409744"/>
              </a:xfrm>
            </p:grpSpPr>
            <p:sp>
              <p:nvSpPr>
                <p:cNvPr id="398" name="Rectangle 397">
                  <a:extLst>
                    <a:ext uri="{FF2B5EF4-FFF2-40B4-BE49-F238E27FC236}">
                      <a16:creationId xmlns:a16="http://schemas.microsoft.com/office/drawing/2014/main" id="{60A722C0-076F-068A-7596-137B05523C10}"/>
                    </a:ext>
                  </a:extLst>
                </p:cNvPr>
                <p:cNvSpPr/>
                <p:nvPr/>
              </p:nvSpPr>
              <p:spPr bwMode="auto">
                <a:xfrm>
                  <a:off x="7205797" y="186804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99" name="Oval 398">
                  <a:extLst>
                    <a:ext uri="{FF2B5EF4-FFF2-40B4-BE49-F238E27FC236}">
                      <a16:creationId xmlns:a16="http://schemas.microsoft.com/office/drawing/2014/main" id="{102FE0B6-67FB-C345-22DC-398AC824BFD2}"/>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400" name="Oval 399">
                  <a:extLst>
                    <a:ext uri="{FF2B5EF4-FFF2-40B4-BE49-F238E27FC236}">
                      <a16:creationId xmlns:a16="http://schemas.microsoft.com/office/drawing/2014/main" id="{24CD3C96-D73D-C03A-5587-5425AC8CFA64}"/>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grpSp>
          <p:nvGrpSpPr>
            <p:cNvPr id="363" name="Group 362">
              <a:extLst>
                <a:ext uri="{FF2B5EF4-FFF2-40B4-BE49-F238E27FC236}">
                  <a16:creationId xmlns:a16="http://schemas.microsoft.com/office/drawing/2014/main" id="{5DF812DC-F62D-A954-B997-8852A0BA2B56}"/>
                </a:ext>
              </a:extLst>
            </p:cNvPr>
            <p:cNvGrpSpPr/>
            <p:nvPr/>
          </p:nvGrpSpPr>
          <p:grpSpPr>
            <a:xfrm rot="2616257" flipH="1">
              <a:off x="7986267" y="4142006"/>
              <a:ext cx="148338" cy="409744"/>
              <a:chOff x="7172365" y="1815660"/>
              <a:chExt cx="148338" cy="409744"/>
            </a:xfrm>
          </p:grpSpPr>
          <p:sp>
            <p:nvSpPr>
              <p:cNvPr id="384" name="Rectangle 383">
                <a:extLst>
                  <a:ext uri="{FF2B5EF4-FFF2-40B4-BE49-F238E27FC236}">
                    <a16:creationId xmlns:a16="http://schemas.microsoft.com/office/drawing/2014/main" id="{DE1CC60C-D37A-6F37-A274-DBA3A7E87B6D}"/>
                  </a:ext>
                </a:extLst>
              </p:cNvPr>
              <p:cNvSpPr/>
              <p:nvPr/>
            </p:nvSpPr>
            <p:spPr bwMode="auto">
              <a:xfrm>
                <a:off x="7205797" y="1868049"/>
                <a:ext cx="81475" cy="297025"/>
              </a:xfrm>
              <a:prstGeom prst="rect">
                <a:avLst/>
              </a:prstGeom>
              <a:solidFill>
                <a:schemeClr val="bg2"/>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85" name="Oval 384">
                <a:extLst>
                  <a:ext uri="{FF2B5EF4-FFF2-40B4-BE49-F238E27FC236}">
                    <a16:creationId xmlns:a16="http://schemas.microsoft.com/office/drawing/2014/main" id="{A70EE19C-32C6-A49E-2AB8-CDD83F056867}"/>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86" name="Oval 385">
                <a:extLst>
                  <a:ext uri="{FF2B5EF4-FFF2-40B4-BE49-F238E27FC236}">
                    <a16:creationId xmlns:a16="http://schemas.microsoft.com/office/drawing/2014/main" id="{17448F4B-1F1B-F1E2-54CC-58C5000799BC}"/>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
          <p:nvSpPr>
            <p:cNvPr id="381" name="Rectangle 380">
              <a:extLst>
                <a:ext uri="{FF2B5EF4-FFF2-40B4-BE49-F238E27FC236}">
                  <a16:creationId xmlns:a16="http://schemas.microsoft.com/office/drawing/2014/main" id="{739DA219-74BB-00EA-455A-6FA189F2A8EF}"/>
                </a:ext>
              </a:extLst>
            </p:cNvPr>
            <p:cNvSpPr/>
            <p:nvPr/>
          </p:nvSpPr>
          <p:spPr bwMode="auto">
            <a:xfrm rot="2874858" flipH="1">
              <a:off x="8136081" y="4310942"/>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82" name="Oval 381">
              <a:extLst>
                <a:ext uri="{FF2B5EF4-FFF2-40B4-BE49-F238E27FC236}">
                  <a16:creationId xmlns:a16="http://schemas.microsoft.com/office/drawing/2014/main" id="{F147BF14-6511-7B92-D24E-B946AFCE1B5A}"/>
                </a:ext>
              </a:extLst>
            </p:cNvPr>
            <p:cNvSpPr/>
            <p:nvPr/>
          </p:nvSpPr>
          <p:spPr bwMode="auto">
            <a:xfrm rot="2874858" flipH="1">
              <a:off x="8196703" y="430034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83" name="Oval 382">
              <a:extLst>
                <a:ext uri="{FF2B5EF4-FFF2-40B4-BE49-F238E27FC236}">
                  <a16:creationId xmlns:a16="http://schemas.microsoft.com/office/drawing/2014/main" id="{AF216E79-7968-D002-6BFD-B0049463A584}"/>
                </a:ext>
              </a:extLst>
            </p:cNvPr>
            <p:cNvSpPr/>
            <p:nvPr/>
          </p:nvSpPr>
          <p:spPr bwMode="auto">
            <a:xfrm rot="2874858" flipH="1">
              <a:off x="8002703" y="447555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nvGrpSpPr>
            <p:cNvPr id="365" name="Group 364">
              <a:extLst>
                <a:ext uri="{FF2B5EF4-FFF2-40B4-BE49-F238E27FC236}">
                  <a16:creationId xmlns:a16="http://schemas.microsoft.com/office/drawing/2014/main" id="{DA42074D-95AA-DB0F-4CBB-781146088FEC}"/>
                </a:ext>
              </a:extLst>
            </p:cNvPr>
            <p:cNvGrpSpPr/>
            <p:nvPr/>
          </p:nvGrpSpPr>
          <p:grpSpPr>
            <a:xfrm rot="2426390" flipH="1">
              <a:off x="7854990" y="4045294"/>
              <a:ext cx="148338" cy="409744"/>
              <a:chOff x="7172365" y="1815660"/>
              <a:chExt cx="148338" cy="409744"/>
            </a:xfrm>
          </p:grpSpPr>
          <p:sp>
            <p:nvSpPr>
              <p:cNvPr id="378" name="Rectangle 377">
                <a:extLst>
                  <a:ext uri="{FF2B5EF4-FFF2-40B4-BE49-F238E27FC236}">
                    <a16:creationId xmlns:a16="http://schemas.microsoft.com/office/drawing/2014/main" id="{AA7189DF-7B8B-AC7F-A592-6564E71FE719}"/>
                  </a:ext>
                </a:extLst>
              </p:cNvPr>
              <p:cNvSpPr/>
              <p:nvPr/>
            </p:nvSpPr>
            <p:spPr bwMode="auto">
              <a:xfrm>
                <a:off x="7205797" y="1868049"/>
                <a:ext cx="81475" cy="297025"/>
              </a:xfrm>
              <a:prstGeom prst="rect">
                <a:avLst/>
              </a:prstGeom>
              <a:solidFill>
                <a:schemeClr val="bg2"/>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9" name="Oval 378">
                <a:extLst>
                  <a:ext uri="{FF2B5EF4-FFF2-40B4-BE49-F238E27FC236}">
                    <a16:creationId xmlns:a16="http://schemas.microsoft.com/office/drawing/2014/main" id="{DF8582DB-6FDC-6814-C1ED-6837B99F00FB}"/>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80" name="Oval 379">
                <a:extLst>
                  <a:ext uri="{FF2B5EF4-FFF2-40B4-BE49-F238E27FC236}">
                    <a16:creationId xmlns:a16="http://schemas.microsoft.com/office/drawing/2014/main" id="{BD809B3A-79F7-78FC-909C-DAC200ADF739}"/>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66" name="Group 365">
              <a:extLst>
                <a:ext uri="{FF2B5EF4-FFF2-40B4-BE49-F238E27FC236}">
                  <a16:creationId xmlns:a16="http://schemas.microsoft.com/office/drawing/2014/main" id="{9A3A9BD7-BAE7-99DD-3A8E-D14CE72CBB4E}"/>
                </a:ext>
              </a:extLst>
            </p:cNvPr>
            <p:cNvGrpSpPr/>
            <p:nvPr/>
          </p:nvGrpSpPr>
          <p:grpSpPr>
            <a:xfrm rot="2204267" flipH="1">
              <a:off x="7720400" y="3960783"/>
              <a:ext cx="148338" cy="409744"/>
              <a:chOff x="7172365" y="1815660"/>
              <a:chExt cx="148338" cy="409744"/>
            </a:xfrm>
          </p:grpSpPr>
          <p:sp>
            <p:nvSpPr>
              <p:cNvPr id="375" name="Rectangle 374">
                <a:extLst>
                  <a:ext uri="{FF2B5EF4-FFF2-40B4-BE49-F238E27FC236}">
                    <a16:creationId xmlns:a16="http://schemas.microsoft.com/office/drawing/2014/main" id="{9DDD6DEF-6635-8E6D-B9DB-0AC5534BF2A8}"/>
                  </a:ext>
                </a:extLst>
              </p:cNvPr>
              <p:cNvSpPr/>
              <p:nvPr/>
            </p:nvSpPr>
            <p:spPr bwMode="auto">
              <a:xfrm>
                <a:off x="7205797" y="1868049"/>
                <a:ext cx="81475" cy="297025"/>
              </a:xfrm>
              <a:prstGeom prst="rect">
                <a:avLst/>
              </a:prstGeom>
              <a:solidFill>
                <a:schemeClr val="bg2"/>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6" name="Oval 375">
                <a:extLst>
                  <a:ext uri="{FF2B5EF4-FFF2-40B4-BE49-F238E27FC236}">
                    <a16:creationId xmlns:a16="http://schemas.microsoft.com/office/drawing/2014/main" id="{3FFCFC66-4E27-3B5B-C896-E3B84F81483A}"/>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7" name="Oval 376">
                <a:extLst>
                  <a:ext uri="{FF2B5EF4-FFF2-40B4-BE49-F238E27FC236}">
                    <a16:creationId xmlns:a16="http://schemas.microsoft.com/office/drawing/2014/main" id="{270AE733-333D-BE5A-FE8E-169127A6D561}"/>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grpSp>
          <p:nvGrpSpPr>
            <p:cNvPr id="367" name="Group 366">
              <a:extLst>
                <a:ext uri="{FF2B5EF4-FFF2-40B4-BE49-F238E27FC236}">
                  <a16:creationId xmlns:a16="http://schemas.microsoft.com/office/drawing/2014/main" id="{6C796EB8-8E6D-DE44-22D4-1E90A4F8AED9}"/>
                </a:ext>
              </a:extLst>
            </p:cNvPr>
            <p:cNvGrpSpPr/>
            <p:nvPr/>
          </p:nvGrpSpPr>
          <p:grpSpPr>
            <a:xfrm rot="1741694" flipH="1">
              <a:off x="7576996" y="3868274"/>
              <a:ext cx="148338" cy="409744"/>
              <a:chOff x="7172365" y="1815660"/>
              <a:chExt cx="148338" cy="409744"/>
            </a:xfrm>
          </p:grpSpPr>
          <p:sp>
            <p:nvSpPr>
              <p:cNvPr id="372" name="Rectangle 371">
                <a:extLst>
                  <a:ext uri="{FF2B5EF4-FFF2-40B4-BE49-F238E27FC236}">
                    <a16:creationId xmlns:a16="http://schemas.microsoft.com/office/drawing/2014/main" id="{6424093D-C34B-1E09-4F3B-93D653776963}"/>
                  </a:ext>
                </a:extLst>
              </p:cNvPr>
              <p:cNvSpPr/>
              <p:nvPr/>
            </p:nvSpPr>
            <p:spPr bwMode="auto">
              <a:xfrm>
                <a:off x="7205797" y="1868049"/>
                <a:ext cx="81475" cy="297025"/>
              </a:xfrm>
              <a:prstGeom prst="rect">
                <a:avLst/>
              </a:prstGeom>
              <a:solidFill>
                <a:schemeClr val="bg2"/>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3" name="Oval 372">
                <a:extLst>
                  <a:ext uri="{FF2B5EF4-FFF2-40B4-BE49-F238E27FC236}">
                    <a16:creationId xmlns:a16="http://schemas.microsoft.com/office/drawing/2014/main" id="{1D45A7D6-E2CF-9B67-38C2-C3E8CE508C1B}"/>
                  </a:ext>
                </a:extLst>
              </p:cNvPr>
              <p:cNvSpPr/>
              <p:nvPr/>
            </p:nvSpPr>
            <p:spPr bwMode="auto">
              <a:xfrm>
                <a:off x="7172365" y="18156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4" name="Oval 373">
                <a:extLst>
                  <a:ext uri="{FF2B5EF4-FFF2-40B4-BE49-F238E27FC236}">
                    <a16:creationId xmlns:a16="http://schemas.microsoft.com/office/drawing/2014/main" id="{FBF51A15-2870-BF3D-E9EE-881D8AFC8E0D}"/>
                  </a:ext>
                </a:extLst>
              </p:cNvPr>
              <p:cNvSpPr/>
              <p:nvPr/>
            </p:nvSpPr>
            <p:spPr bwMode="auto">
              <a:xfrm>
                <a:off x="7172365" y="207706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
          <p:nvSpPr>
            <p:cNvPr id="369" name="Rectangle 368">
              <a:extLst>
                <a:ext uri="{FF2B5EF4-FFF2-40B4-BE49-F238E27FC236}">
                  <a16:creationId xmlns:a16="http://schemas.microsoft.com/office/drawing/2014/main" id="{81620064-0C8F-09D5-5465-46E03E0C22EA}"/>
                </a:ext>
              </a:extLst>
            </p:cNvPr>
            <p:cNvSpPr/>
            <p:nvPr/>
          </p:nvSpPr>
          <p:spPr bwMode="auto">
            <a:xfrm rot="1514293" flipH="1">
              <a:off x="7484915" y="385472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0" name="Oval 369">
              <a:extLst>
                <a:ext uri="{FF2B5EF4-FFF2-40B4-BE49-F238E27FC236}">
                  <a16:creationId xmlns:a16="http://schemas.microsoft.com/office/drawing/2014/main" id="{CA60B356-331A-3EC1-DCEE-306F80CF15E1}"/>
                </a:ext>
              </a:extLst>
            </p:cNvPr>
            <p:cNvSpPr/>
            <p:nvPr/>
          </p:nvSpPr>
          <p:spPr bwMode="auto">
            <a:xfrm rot="1514293" flipH="1">
              <a:off x="7505521" y="3814429"/>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71" name="Oval 370">
              <a:extLst>
                <a:ext uri="{FF2B5EF4-FFF2-40B4-BE49-F238E27FC236}">
                  <a16:creationId xmlns:a16="http://schemas.microsoft.com/office/drawing/2014/main" id="{07ED9D2C-70AB-3053-EC35-1A3475979779}"/>
                </a:ext>
              </a:extLst>
            </p:cNvPr>
            <p:cNvSpPr/>
            <p:nvPr/>
          </p:nvSpPr>
          <p:spPr bwMode="auto">
            <a:xfrm rot="1514293" flipH="1">
              <a:off x="7394061" y="4050881"/>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9" name="Rectangle 358">
              <a:extLst>
                <a:ext uri="{FF2B5EF4-FFF2-40B4-BE49-F238E27FC236}">
                  <a16:creationId xmlns:a16="http://schemas.microsoft.com/office/drawing/2014/main" id="{FF5F2A5D-B52B-03DA-1A9A-C43E31D135C7}"/>
                </a:ext>
              </a:extLst>
            </p:cNvPr>
            <p:cNvSpPr/>
            <p:nvPr/>
          </p:nvSpPr>
          <p:spPr bwMode="auto">
            <a:xfrm rot="1142381" flipH="1">
              <a:off x="7216582" y="3721263"/>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60" name="Oval 359">
              <a:extLst>
                <a:ext uri="{FF2B5EF4-FFF2-40B4-BE49-F238E27FC236}">
                  <a16:creationId xmlns:a16="http://schemas.microsoft.com/office/drawing/2014/main" id="{E2E4ABAF-A9C1-A198-1790-34793DFD719E}"/>
                </a:ext>
              </a:extLst>
            </p:cNvPr>
            <p:cNvSpPr/>
            <p:nvPr/>
          </p:nvSpPr>
          <p:spPr bwMode="auto">
            <a:xfrm rot="1142381" flipH="1">
              <a:off x="7224494" y="367580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61" name="Oval 360">
              <a:extLst>
                <a:ext uri="{FF2B5EF4-FFF2-40B4-BE49-F238E27FC236}">
                  <a16:creationId xmlns:a16="http://schemas.microsoft.com/office/drawing/2014/main" id="{662D6743-C911-EF51-0AA3-1357E83B8806}"/>
                </a:ext>
              </a:extLst>
            </p:cNvPr>
            <p:cNvSpPr/>
            <p:nvPr/>
          </p:nvSpPr>
          <p:spPr bwMode="auto">
            <a:xfrm rot="1142381" flipH="1">
              <a:off x="7139218" y="392291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6" name="Rectangle 355">
              <a:extLst>
                <a:ext uri="{FF2B5EF4-FFF2-40B4-BE49-F238E27FC236}">
                  <a16:creationId xmlns:a16="http://schemas.microsoft.com/office/drawing/2014/main" id="{D125CC04-6BD9-7F77-F75B-3DEEE1137949}"/>
                </a:ext>
              </a:extLst>
            </p:cNvPr>
            <p:cNvSpPr/>
            <p:nvPr/>
          </p:nvSpPr>
          <p:spPr bwMode="auto">
            <a:xfrm rot="1343533" flipH="1">
              <a:off x="7356752" y="3782646"/>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7" name="Oval 356">
              <a:extLst>
                <a:ext uri="{FF2B5EF4-FFF2-40B4-BE49-F238E27FC236}">
                  <a16:creationId xmlns:a16="http://schemas.microsoft.com/office/drawing/2014/main" id="{5959C956-728B-D476-677A-0824924189FD}"/>
                </a:ext>
              </a:extLst>
            </p:cNvPr>
            <p:cNvSpPr/>
            <p:nvPr/>
          </p:nvSpPr>
          <p:spPr bwMode="auto">
            <a:xfrm rot="1343533" flipH="1">
              <a:off x="7371599" y="373981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8" name="Oval 357">
              <a:extLst>
                <a:ext uri="{FF2B5EF4-FFF2-40B4-BE49-F238E27FC236}">
                  <a16:creationId xmlns:a16="http://schemas.microsoft.com/office/drawing/2014/main" id="{D8118425-2B0C-5C73-A05E-4F725EEE9804}"/>
                </a:ext>
              </a:extLst>
            </p:cNvPr>
            <p:cNvSpPr/>
            <p:nvPr/>
          </p:nvSpPr>
          <p:spPr bwMode="auto">
            <a:xfrm rot="1343533" flipH="1">
              <a:off x="7272017" y="3981509"/>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3" name="Rectangle 352">
              <a:extLst>
                <a:ext uri="{FF2B5EF4-FFF2-40B4-BE49-F238E27FC236}">
                  <a16:creationId xmlns:a16="http://schemas.microsoft.com/office/drawing/2014/main" id="{7ADEAA26-3B9C-CE23-A75F-8E9D148D4C18}"/>
                </a:ext>
              </a:extLst>
            </p:cNvPr>
            <p:cNvSpPr/>
            <p:nvPr/>
          </p:nvSpPr>
          <p:spPr bwMode="auto">
            <a:xfrm rot="905582" flipH="1">
              <a:off x="7059467" y="367030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4" name="Oval 353">
              <a:extLst>
                <a:ext uri="{FF2B5EF4-FFF2-40B4-BE49-F238E27FC236}">
                  <a16:creationId xmlns:a16="http://schemas.microsoft.com/office/drawing/2014/main" id="{729A54B6-37A3-02B5-7E29-E947B57EB34F}"/>
                </a:ext>
              </a:extLst>
            </p:cNvPr>
            <p:cNvSpPr/>
            <p:nvPr/>
          </p:nvSpPr>
          <p:spPr bwMode="auto">
            <a:xfrm rot="905582" flipH="1">
              <a:off x="7059035" y="362228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5" name="Oval 354">
              <a:extLst>
                <a:ext uri="{FF2B5EF4-FFF2-40B4-BE49-F238E27FC236}">
                  <a16:creationId xmlns:a16="http://schemas.microsoft.com/office/drawing/2014/main" id="{A0005C73-1C1D-A85D-9BD7-ADD2DF6C5CA3}"/>
                </a:ext>
              </a:extLst>
            </p:cNvPr>
            <p:cNvSpPr/>
            <p:nvPr/>
          </p:nvSpPr>
          <p:spPr bwMode="auto">
            <a:xfrm rot="905582" flipH="1">
              <a:off x="6990969" y="3874671"/>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0" name="Rectangle 349">
              <a:extLst>
                <a:ext uri="{FF2B5EF4-FFF2-40B4-BE49-F238E27FC236}">
                  <a16:creationId xmlns:a16="http://schemas.microsoft.com/office/drawing/2014/main" id="{30701072-C021-27CC-9545-DA426AA0B4F1}"/>
                </a:ext>
              </a:extLst>
            </p:cNvPr>
            <p:cNvSpPr/>
            <p:nvPr/>
          </p:nvSpPr>
          <p:spPr bwMode="auto">
            <a:xfrm rot="762611" flipH="1">
              <a:off x="6908588" y="362326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1" name="Oval 350">
              <a:extLst>
                <a:ext uri="{FF2B5EF4-FFF2-40B4-BE49-F238E27FC236}">
                  <a16:creationId xmlns:a16="http://schemas.microsoft.com/office/drawing/2014/main" id="{E6307170-53EA-FF24-6A26-B6E5E4948140}"/>
                </a:ext>
              </a:extLst>
            </p:cNvPr>
            <p:cNvSpPr/>
            <p:nvPr/>
          </p:nvSpPr>
          <p:spPr bwMode="auto">
            <a:xfrm rot="762611" flipH="1">
              <a:off x="6903040" y="357397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52" name="Oval 351">
              <a:extLst>
                <a:ext uri="{FF2B5EF4-FFF2-40B4-BE49-F238E27FC236}">
                  <a16:creationId xmlns:a16="http://schemas.microsoft.com/office/drawing/2014/main" id="{363D491A-B341-BFC1-E4ED-E3130C377891}"/>
                </a:ext>
              </a:extLst>
            </p:cNvPr>
            <p:cNvSpPr/>
            <p:nvPr/>
          </p:nvSpPr>
          <p:spPr bwMode="auto">
            <a:xfrm rot="762611" flipH="1">
              <a:off x="6845526" y="382897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7" name="Rectangle 346">
              <a:extLst>
                <a:ext uri="{FF2B5EF4-FFF2-40B4-BE49-F238E27FC236}">
                  <a16:creationId xmlns:a16="http://schemas.microsoft.com/office/drawing/2014/main" id="{1A13EAF0-7B0A-59B8-AE42-EE1F5B7ACFA0}"/>
                </a:ext>
              </a:extLst>
            </p:cNvPr>
            <p:cNvSpPr/>
            <p:nvPr/>
          </p:nvSpPr>
          <p:spPr bwMode="auto">
            <a:xfrm rot="779438" flipH="1">
              <a:off x="6757890" y="3586097"/>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8" name="Oval 347">
              <a:extLst>
                <a:ext uri="{FF2B5EF4-FFF2-40B4-BE49-F238E27FC236}">
                  <a16:creationId xmlns:a16="http://schemas.microsoft.com/office/drawing/2014/main" id="{25045F8C-CE70-2DA6-55B9-BF69B6A10665}"/>
                </a:ext>
              </a:extLst>
            </p:cNvPr>
            <p:cNvSpPr/>
            <p:nvPr/>
          </p:nvSpPr>
          <p:spPr bwMode="auto">
            <a:xfrm rot="779438" flipH="1">
              <a:off x="6752947" y="3536951"/>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9" name="Oval 348">
              <a:extLst>
                <a:ext uri="{FF2B5EF4-FFF2-40B4-BE49-F238E27FC236}">
                  <a16:creationId xmlns:a16="http://schemas.microsoft.com/office/drawing/2014/main" id="{5F034A9A-53AF-8DEF-E9EE-18F281FF5047}"/>
                </a:ext>
              </a:extLst>
            </p:cNvPr>
            <p:cNvSpPr/>
            <p:nvPr/>
          </p:nvSpPr>
          <p:spPr bwMode="auto">
            <a:xfrm rot="779438" flipH="1">
              <a:off x="6694185" y="379166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4" name="Rectangle 343">
              <a:extLst>
                <a:ext uri="{FF2B5EF4-FFF2-40B4-BE49-F238E27FC236}">
                  <a16:creationId xmlns:a16="http://schemas.microsoft.com/office/drawing/2014/main" id="{23C096CA-BD86-DC8C-F8DF-344BF66C4494}"/>
                </a:ext>
              </a:extLst>
            </p:cNvPr>
            <p:cNvSpPr/>
            <p:nvPr/>
          </p:nvSpPr>
          <p:spPr bwMode="auto">
            <a:xfrm rot="708318" flipH="1">
              <a:off x="6608661" y="3543501"/>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5" name="Oval 344">
              <a:extLst>
                <a:ext uri="{FF2B5EF4-FFF2-40B4-BE49-F238E27FC236}">
                  <a16:creationId xmlns:a16="http://schemas.microsoft.com/office/drawing/2014/main" id="{CC737E7A-2044-7F2A-5188-F8B3E1EA5A14}"/>
                </a:ext>
              </a:extLst>
            </p:cNvPr>
            <p:cNvSpPr/>
            <p:nvPr/>
          </p:nvSpPr>
          <p:spPr bwMode="auto">
            <a:xfrm rot="708318" flipH="1">
              <a:off x="6601158" y="349379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6" name="Oval 345">
              <a:extLst>
                <a:ext uri="{FF2B5EF4-FFF2-40B4-BE49-F238E27FC236}">
                  <a16:creationId xmlns:a16="http://schemas.microsoft.com/office/drawing/2014/main" id="{50CB4840-9D07-369F-7ED6-41AD3BA79889}"/>
                </a:ext>
              </a:extLst>
            </p:cNvPr>
            <p:cNvSpPr/>
            <p:nvPr/>
          </p:nvSpPr>
          <p:spPr bwMode="auto">
            <a:xfrm rot="708318" flipH="1">
              <a:off x="6547678" y="3749669"/>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1" name="Rectangle 340">
              <a:extLst>
                <a:ext uri="{FF2B5EF4-FFF2-40B4-BE49-F238E27FC236}">
                  <a16:creationId xmlns:a16="http://schemas.microsoft.com/office/drawing/2014/main" id="{9E33F62A-E688-60ED-A608-6A9D6BCDC69D}"/>
                </a:ext>
              </a:extLst>
            </p:cNvPr>
            <p:cNvSpPr/>
            <p:nvPr/>
          </p:nvSpPr>
          <p:spPr bwMode="auto">
            <a:xfrm rot="701196" flipH="1">
              <a:off x="6453383" y="3501486"/>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2" name="Oval 341">
              <a:extLst>
                <a:ext uri="{FF2B5EF4-FFF2-40B4-BE49-F238E27FC236}">
                  <a16:creationId xmlns:a16="http://schemas.microsoft.com/office/drawing/2014/main" id="{F2CAB540-67D1-DB71-B61A-1BA4BF57CF3B}"/>
                </a:ext>
              </a:extLst>
            </p:cNvPr>
            <p:cNvSpPr/>
            <p:nvPr/>
          </p:nvSpPr>
          <p:spPr bwMode="auto">
            <a:xfrm rot="701196" flipH="1">
              <a:off x="6445623" y="345172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3" name="Oval 342">
              <a:extLst>
                <a:ext uri="{FF2B5EF4-FFF2-40B4-BE49-F238E27FC236}">
                  <a16:creationId xmlns:a16="http://schemas.microsoft.com/office/drawing/2014/main" id="{C20FA76A-E13D-5324-5D26-45A40A24FB57}"/>
                </a:ext>
              </a:extLst>
            </p:cNvPr>
            <p:cNvSpPr/>
            <p:nvPr/>
          </p:nvSpPr>
          <p:spPr bwMode="auto">
            <a:xfrm rot="701196" flipH="1">
              <a:off x="6392673" y="370771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8" name="Rectangle 337">
              <a:extLst>
                <a:ext uri="{FF2B5EF4-FFF2-40B4-BE49-F238E27FC236}">
                  <a16:creationId xmlns:a16="http://schemas.microsoft.com/office/drawing/2014/main" id="{E17D9C1D-8CCC-A3B5-6311-49BC05F16EEB}"/>
                </a:ext>
              </a:extLst>
            </p:cNvPr>
            <p:cNvSpPr/>
            <p:nvPr/>
          </p:nvSpPr>
          <p:spPr bwMode="auto">
            <a:xfrm rot="456574" flipH="1">
              <a:off x="6295912" y="3479294"/>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9" name="Oval 338">
              <a:extLst>
                <a:ext uri="{FF2B5EF4-FFF2-40B4-BE49-F238E27FC236}">
                  <a16:creationId xmlns:a16="http://schemas.microsoft.com/office/drawing/2014/main" id="{267E4E78-D894-7B83-8E8A-5C9E62591FE4}"/>
                </a:ext>
              </a:extLst>
            </p:cNvPr>
            <p:cNvSpPr/>
            <p:nvPr/>
          </p:nvSpPr>
          <p:spPr bwMode="auto">
            <a:xfrm rot="456574" flipH="1">
              <a:off x="6279263" y="3428021"/>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40" name="Oval 339">
              <a:extLst>
                <a:ext uri="{FF2B5EF4-FFF2-40B4-BE49-F238E27FC236}">
                  <a16:creationId xmlns:a16="http://schemas.microsoft.com/office/drawing/2014/main" id="{2146CEA9-6737-4AF2-7D46-032B23F1FA3B}"/>
                </a:ext>
              </a:extLst>
            </p:cNvPr>
            <p:cNvSpPr/>
            <p:nvPr/>
          </p:nvSpPr>
          <p:spPr bwMode="auto">
            <a:xfrm rot="456574" flipH="1">
              <a:off x="6244647" y="3687125"/>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5" name="Rectangle 334">
              <a:extLst>
                <a:ext uri="{FF2B5EF4-FFF2-40B4-BE49-F238E27FC236}">
                  <a16:creationId xmlns:a16="http://schemas.microsoft.com/office/drawing/2014/main" id="{EBC385CA-A2E7-ECC0-AEF6-8D280938025D}"/>
                </a:ext>
              </a:extLst>
            </p:cNvPr>
            <p:cNvSpPr/>
            <p:nvPr/>
          </p:nvSpPr>
          <p:spPr bwMode="auto">
            <a:xfrm flipH="1">
              <a:off x="5972443" y="345749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6" name="Oval 335">
              <a:extLst>
                <a:ext uri="{FF2B5EF4-FFF2-40B4-BE49-F238E27FC236}">
                  <a16:creationId xmlns:a16="http://schemas.microsoft.com/office/drawing/2014/main" id="{6DB18FBF-0AC5-17B6-35FD-2E1C49F32B75}"/>
                </a:ext>
              </a:extLst>
            </p:cNvPr>
            <p:cNvSpPr/>
            <p:nvPr/>
          </p:nvSpPr>
          <p:spPr bwMode="auto">
            <a:xfrm flipH="1">
              <a:off x="5939012" y="340511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7" name="Oval 336">
              <a:extLst>
                <a:ext uri="{FF2B5EF4-FFF2-40B4-BE49-F238E27FC236}">
                  <a16:creationId xmlns:a16="http://schemas.microsoft.com/office/drawing/2014/main" id="{22BEB325-ECD0-3673-1DEB-4FA850AA0405}"/>
                </a:ext>
              </a:extLst>
            </p:cNvPr>
            <p:cNvSpPr/>
            <p:nvPr/>
          </p:nvSpPr>
          <p:spPr bwMode="auto">
            <a:xfrm flipH="1">
              <a:off x="5939012" y="366651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2" name="Rectangle 331">
              <a:extLst>
                <a:ext uri="{FF2B5EF4-FFF2-40B4-BE49-F238E27FC236}">
                  <a16:creationId xmlns:a16="http://schemas.microsoft.com/office/drawing/2014/main" id="{B92DEF07-7A48-E152-70B0-63AF80EF52B6}"/>
                </a:ext>
              </a:extLst>
            </p:cNvPr>
            <p:cNvSpPr/>
            <p:nvPr/>
          </p:nvSpPr>
          <p:spPr bwMode="auto">
            <a:xfrm rot="334035" flipH="1">
              <a:off x="6133732" y="3460583"/>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3" name="Oval 332">
              <a:extLst>
                <a:ext uri="{FF2B5EF4-FFF2-40B4-BE49-F238E27FC236}">
                  <a16:creationId xmlns:a16="http://schemas.microsoft.com/office/drawing/2014/main" id="{68019CAB-4058-76A9-8513-DA9599EC137E}"/>
                </a:ext>
              </a:extLst>
            </p:cNvPr>
            <p:cNvSpPr/>
            <p:nvPr/>
          </p:nvSpPr>
          <p:spPr bwMode="auto">
            <a:xfrm rot="334035" flipH="1">
              <a:off x="6112596" y="340879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334" name="Oval 333">
              <a:extLst>
                <a:ext uri="{FF2B5EF4-FFF2-40B4-BE49-F238E27FC236}">
                  <a16:creationId xmlns:a16="http://schemas.microsoft.com/office/drawing/2014/main" id="{5ACF6AF5-5E8D-9877-5445-C3F8F83E5FF9}"/>
                </a:ext>
              </a:extLst>
            </p:cNvPr>
            <p:cNvSpPr/>
            <p:nvPr/>
          </p:nvSpPr>
          <p:spPr bwMode="auto">
            <a:xfrm rot="334035" flipH="1">
              <a:off x="6087236" y="366896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cxnSp>
          <p:nvCxnSpPr>
            <p:cNvPr id="44" name="Straight Arrow Connector 43">
              <a:extLst>
                <a:ext uri="{FF2B5EF4-FFF2-40B4-BE49-F238E27FC236}">
                  <a16:creationId xmlns:a16="http://schemas.microsoft.com/office/drawing/2014/main" id="{23D88E3A-05DF-F995-A4FD-BD24D59F1D58}"/>
                </a:ext>
              </a:extLst>
            </p:cNvPr>
            <p:cNvCxnSpPr>
              <a:cxnSpLocks/>
            </p:cNvCxnSpPr>
            <p:nvPr/>
          </p:nvCxnSpPr>
          <p:spPr bwMode="auto">
            <a:xfrm>
              <a:off x="4319513" y="3413541"/>
              <a:ext cx="0" cy="1650344"/>
            </a:xfrm>
            <a:prstGeom prst="straightConnector1">
              <a:avLst/>
            </a:prstGeom>
            <a:noFill/>
            <a:ln w="28575" cap="flat" cmpd="sng" algn="ctr">
              <a:solidFill>
                <a:schemeClr val="tx1"/>
              </a:solidFill>
              <a:prstDash val="solid"/>
              <a:round/>
              <a:headEnd type="none" w="med" len="med"/>
              <a:tailEnd type="triangle"/>
            </a:ln>
            <a:effectLst/>
          </p:spPr>
        </p:cxnSp>
        <p:sp>
          <p:nvSpPr>
            <p:cNvPr id="170" name="Rectangle 169">
              <a:extLst>
                <a:ext uri="{FF2B5EF4-FFF2-40B4-BE49-F238E27FC236}">
                  <a16:creationId xmlns:a16="http://schemas.microsoft.com/office/drawing/2014/main" id="{410F31F2-A728-C589-6E48-8CFE012D07C8}"/>
                </a:ext>
              </a:extLst>
            </p:cNvPr>
            <p:cNvSpPr/>
            <p:nvPr/>
          </p:nvSpPr>
          <p:spPr bwMode="auto">
            <a:xfrm rot="16712244">
              <a:off x="2915932" y="5743018"/>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71" name="Oval 170">
              <a:extLst>
                <a:ext uri="{FF2B5EF4-FFF2-40B4-BE49-F238E27FC236}">
                  <a16:creationId xmlns:a16="http://schemas.microsoft.com/office/drawing/2014/main" id="{3D69178F-268A-58EB-FC9C-0EB4EE0F55FC}"/>
                </a:ext>
              </a:extLst>
            </p:cNvPr>
            <p:cNvSpPr/>
            <p:nvPr/>
          </p:nvSpPr>
          <p:spPr bwMode="auto">
            <a:xfrm rot="16712244">
              <a:off x="2757172" y="579854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72" name="Oval 171">
              <a:extLst>
                <a:ext uri="{FF2B5EF4-FFF2-40B4-BE49-F238E27FC236}">
                  <a16:creationId xmlns:a16="http://schemas.microsoft.com/office/drawing/2014/main" id="{E2A3CFC1-991D-BF1F-BF4B-53EE488A53DE}"/>
                </a:ext>
              </a:extLst>
            </p:cNvPr>
            <p:cNvSpPr/>
            <p:nvPr/>
          </p:nvSpPr>
          <p:spPr bwMode="auto">
            <a:xfrm rot="16712244">
              <a:off x="3015682" y="5837355"/>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7" name="Rectangle 166">
              <a:extLst>
                <a:ext uri="{FF2B5EF4-FFF2-40B4-BE49-F238E27FC236}">
                  <a16:creationId xmlns:a16="http://schemas.microsoft.com/office/drawing/2014/main" id="{1D2BA41B-DE92-D97B-6D43-6599E288D944}"/>
                </a:ext>
              </a:extLst>
            </p:cNvPr>
            <p:cNvSpPr/>
            <p:nvPr/>
          </p:nvSpPr>
          <p:spPr bwMode="auto">
            <a:xfrm rot="16511092">
              <a:off x="2905452" y="5895678"/>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8" name="Oval 167">
              <a:extLst>
                <a:ext uri="{FF2B5EF4-FFF2-40B4-BE49-F238E27FC236}">
                  <a16:creationId xmlns:a16="http://schemas.microsoft.com/office/drawing/2014/main" id="{03118947-CD97-68C2-64E5-F7637565B1F3}"/>
                </a:ext>
              </a:extLst>
            </p:cNvPr>
            <p:cNvSpPr/>
            <p:nvPr/>
          </p:nvSpPr>
          <p:spPr bwMode="auto">
            <a:xfrm rot="16511092">
              <a:off x="2745807" y="5958569"/>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9" name="Oval 168">
              <a:extLst>
                <a:ext uri="{FF2B5EF4-FFF2-40B4-BE49-F238E27FC236}">
                  <a16:creationId xmlns:a16="http://schemas.microsoft.com/office/drawing/2014/main" id="{889C1108-33D7-2ACC-4839-721408D081EA}"/>
                </a:ext>
              </a:extLst>
            </p:cNvPr>
            <p:cNvSpPr/>
            <p:nvPr/>
          </p:nvSpPr>
          <p:spPr bwMode="auto">
            <a:xfrm rot="16511092">
              <a:off x="3006143" y="598219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4" name="Rectangle 163">
              <a:extLst>
                <a:ext uri="{FF2B5EF4-FFF2-40B4-BE49-F238E27FC236}">
                  <a16:creationId xmlns:a16="http://schemas.microsoft.com/office/drawing/2014/main" id="{8D7C2550-B21B-9A26-2DF7-39C8EECF9495}"/>
                </a:ext>
              </a:extLst>
            </p:cNvPr>
            <p:cNvSpPr/>
            <p:nvPr/>
          </p:nvSpPr>
          <p:spPr bwMode="auto">
            <a:xfrm rot="16949043">
              <a:off x="2943493" y="558016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5" name="Oval 164">
              <a:extLst>
                <a:ext uri="{FF2B5EF4-FFF2-40B4-BE49-F238E27FC236}">
                  <a16:creationId xmlns:a16="http://schemas.microsoft.com/office/drawing/2014/main" id="{84EA37BD-1747-3BCC-B837-24F08960DD34}"/>
                </a:ext>
              </a:extLst>
            </p:cNvPr>
            <p:cNvSpPr/>
            <p:nvPr/>
          </p:nvSpPr>
          <p:spPr bwMode="auto">
            <a:xfrm rot="16949043">
              <a:off x="2786325" y="562710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6" name="Oval 165">
              <a:extLst>
                <a:ext uri="{FF2B5EF4-FFF2-40B4-BE49-F238E27FC236}">
                  <a16:creationId xmlns:a16="http://schemas.microsoft.com/office/drawing/2014/main" id="{D35B05ED-73E8-2F70-B870-324C9AE02F47}"/>
                </a:ext>
              </a:extLst>
            </p:cNvPr>
            <p:cNvSpPr/>
            <p:nvPr/>
          </p:nvSpPr>
          <p:spPr bwMode="auto">
            <a:xfrm rot="16949043">
              <a:off x="3041551" y="5683616"/>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1" name="Rectangle 160">
              <a:extLst>
                <a:ext uri="{FF2B5EF4-FFF2-40B4-BE49-F238E27FC236}">
                  <a16:creationId xmlns:a16="http://schemas.microsoft.com/office/drawing/2014/main" id="{5F1B718B-DC05-0080-7F5C-79F69D6154F7}"/>
                </a:ext>
              </a:extLst>
            </p:cNvPr>
            <p:cNvSpPr/>
            <p:nvPr/>
          </p:nvSpPr>
          <p:spPr bwMode="auto">
            <a:xfrm rot="17092014">
              <a:off x="2982565" y="542121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2" name="Oval 161">
              <a:extLst>
                <a:ext uri="{FF2B5EF4-FFF2-40B4-BE49-F238E27FC236}">
                  <a16:creationId xmlns:a16="http://schemas.microsoft.com/office/drawing/2014/main" id="{2E0C10B0-537C-2230-CFC9-7D6DE2FD4431}"/>
                </a:ext>
              </a:extLst>
            </p:cNvPr>
            <p:cNvSpPr/>
            <p:nvPr/>
          </p:nvSpPr>
          <p:spPr bwMode="auto">
            <a:xfrm rot="17092014">
              <a:off x="2826643" y="546304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3" name="Oval 162">
              <a:extLst>
                <a:ext uri="{FF2B5EF4-FFF2-40B4-BE49-F238E27FC236}">
                  <a16:creationId xmlns:a16="http://schemas.microsoft.com/office/drawing/2014/main" id="{9846DCA3-8090-9AC4-1A12-AC1791B35C8D}"/>
                </a:ext>
              </a:extLst>
            </p:cNvPr>
            <p:cNvSpPr/>
            <p:nvPr/>
          </p:nvSpPr>
          <p:spPr bwMode="auto">
            <a:xfrm rot="17092014">
              <a:off x="3079299" y="553011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8" name="Rectangle 157">
              <a:extLst>
                <a:ext uri="{FF2B5EF4-FFF2-40B4-BE49-F238E27FC236}">
                  <a16:creationId xmlns:a16="http://schemas.microsoft.com/office/drawing/2014/main" id="{ACA60C44-7914-2A22-D562-28C32AA3FB49}"/>
                </a:ext>
              </a:extLst>
            </p:cNvPr>
            <p:cNvSpPr/>
            <p:nvPr/>
          </p:nvSpPr>
          <p:spPr bwMode="auto">
            <a:xfrm rot="17293558">
              <a:off x="3030378" y="5266770"/>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9" name="Oval 158">
              <a:extLst>
                <a:ext uri="{FF2B5EF4-FFF2-40B4-BE49-F238E27FC236}">
                  <a16:creationId xmlns:a16="http://schemas.microsoft.com/office/drawing/2014/main" id="{BEFF551C-E877-F43A-A08D-D0F2C19ACC65}"/>
                </a:ext>
              </a:extLst>
            </p:cNvPr>
            <p:cNvSpPr/>
            <p:nvPr/>
          </p:nvSpPr>
          <p:spPr bwMode="auto">
            <a:xfrm rot="17293558">
              <a:off x="2876572" y="530147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60" name="Oval 159">
              <a:extLst>
                <a:ext uri="{FF2B5EF4-FFF2-40B4-BE49-F238E27FC236}">
                  <a16:creationId xmlns:a16="http://schemas.microsoft.com/office/drawing/2014/main" id="{527B813D-4782-B296-9917-4FA03CA788C3}"/>
                </a:ext>
              </a:extLst>
            </p:cNvPr>
            <p:cNvSpPr/>
            <p:nvPr/>
          </p:nvSpPr>
          <p:spPr bwMode="auto">
            <a:xfrm rot="17293558">
              <a:off x="3124864" y="5383235"/>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5" name="Rectangle 154">
              <a:extLst>
                <a:ext uri="{FF2B5EF4-FFF2-40B4-BE49-F238E27FC236}">
                  <a16:creationId xmlns:a16="http://schemas.microsoft.com/office/drawing/2014/main" id="{94908BFA-D594-C01A-CCBD-AB1816874D13}"/>
                </a:ext>
              </a:extLst>
            </p:cNvPr>
            <p:cNvSpPr/>
            <p:nvPr/>
          </p:nvSpPr>
          <p:spPr bwMode="auto">
            <a:xfrm rot="17454968">
              <a:off x="3090756" y="5111575"/>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6" name="Oval 155">
              <a:extLst>
                <a:ext uri="{FF2B5EF4-FFF2-40B4-BE49-F238E27FC236}">
                  <a16:creationId xmlns:a16="http://schemas.microsoft.com/office/drawing/2014/main" id="{E3F916F4-1CA9-CC5F-9256-760BA682FAF3}"/>
                </a:ext>
              </a:extLst>
            </p:cNvPr>
            <p:cNvSpPr/>
            <p:nvPr/>
          </p:nvSpPr>
          <p:spPr bwMode="auto">
            <a:xfrm rot="17454968">
              <a:off x="2938943" y="5140675"/>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7" name="Oval 156">
              <a:extLst>
                <a:ext uri="{FF2B5EF4-FFF2-40B4-BE49-F238E27FC236}">
                  <a16:creationId xmlns:a16="http://schemas.microsoft.com/office/drawing/2014/main" id="{CEE49FEF-8E69-5D36-5717-67BF423126D6}"/>
                </a:ext>
              </a:extLst>
            </p:cNvPr>
            <p:cNvSpPr/>
            <p:nvPr/>
          </p:nvSpPr>
          <p:spPr bwMode="auto">
            <a:xfrm rot="17454968">
              <a:off x="3183123" y="5233997"/>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2" name="Rectangle 151">
              <a:extLst>
                <a:ext uri="{FF2B5EF4-FFF2-40B4-BE49-F238E27FC236}">
                  <a16:creationId xmlns:a16="http://schemas.microsoft.com/office/drawing/2014/main" id="{9791B6DD-300A-7464-611A-456B847449E9}"/>
                </a:ext>
              </a:extLst>
            </p:cNvPr>
            <p:cNvSpPr/>
            <p:nvPr/>
          </p:nvSpPr>
          <p:spPr bwMode="auto">
            <a:xfrm rot="17705939">
              <a:off x="3165122" y="4965784"/>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3" name="Oval 152">
              <a:extLst>
                <a:ext uri="{FF2B5EF4-FFF2-40B4-BE49-F238E27FC236}">
                  <a16:creationId xmlns:a16="http://schemas.microsoft.com/office/drawing/2014/main" id="{BC452156-BA2F-81C1-7227-9E33254F8FA7}"/>
                </a:ext>
              </a:extLst>
            </p:cNvPr>
            <p:cNvSpPr/>
            <p:nvPr/>
          </p:nvSpPr>
          <p:spPr bwMode="auto">
            <a:xfrm rot="17705939">
              <a:off x="3016924" y="498637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4" name="Oval 153">
              <a:extLst>
                <a:ext uri="{FF2B5EF4-FFF2-40B4-BE49-F238E27FC236}">
                  <a16:creationId xmlns:a16="http://schemas.microsoft.com/office/drawing/2014/main" id="{293478A4-015E-3D59-A4DE-2A8CF7DC08CE}"/>
                </a:ext>
              </a:extLst>
            </p:cNvPr>
            <p:cNvSpPr/>
            <p:nvPr/>
          </p:nvSpPr>
          <p:spPr bwMode="auto">
            <a:xfrm rot="17705939">
              <a:off x="3253648" y="509725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9" name="Rectangle 148">
              <a:extLst>
                <a:ext uri="{FF2B5EF4-FFF2-40B4-BE49-F238E27FC236}">
                  <a16:creationId xmlns:a16="http://schemas.microsoft.com/office/drawing/2014/main" id="{419595F7-4006-3FEC-B124-C1F9D1C9F5F4}"/>
                </a:ext>
              </a:extLst>
            </p:cNvPr>
            <p:cNvSpPr/>
            <p:nvPr/>
          </p:nvSpPr>
          <p:spPr bwMode="auto">
            <a:xfrm rot="17854194">
              <a:off x="3243604" y="482010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0" name="Oval 149">
              <a:extLst>
                <a:ext uri="{FF2B5EF4-FFF2-40B4-BE49-F238E27FC236}">
                  <a16:creationId xmlns:a16="http://schemas.microsoft.com/office/drawing/2014/main" id="{2047E5F6-6580-E684-D896-A22925ECCC09}"/>
                </a:ext>
              </a:extLst>
            </p:cNvPr>
            <p:cNvSpPr/>
            <p:nvPr/>
          </p:nvSpPr>
          <p:spPr bwMode="auto">
            <a:xfrm rot="17854194">
              <a:off x="3097831" y="483579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51" name="Oval 150">
              <a:extLst>
                <a:ext uri="{FF2B5EF4-FFF2-40B4-BE49-F238E27FC236}">
                  <a16:creationId xmlns:a16="http://schemas.microsoft.com/office/drawing/2014/main" id="{D1362C28-AC02-7004-3E9B-3D468C92EE4E}"/>
                </a:ext>
              </a:extLst>
            </p:cNvPr>
            <p:cNvSpPr/>
            <p:nvPr/>
          </p:nvSpPr>
          <p:spPr bwMode="auto">
            <a:xfrm rot="17854194">
              <a:off x="3329553" y="495678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6" name="Rectangle 145">
              <a:extLst>
                <a:ext uri="{FF2B5EF4-FFF2-40B4-BE49-F238E27FC236}">
                  <a16:creationId xmlns:a16="http://schemas.microsoft.com/office/drawing/2014/main" id="{0E719B6D-C71B-F1A0-FE2F-BFC93C462DC7}"/>
                </a:ext>
              </a:extLst>
            </p:cNvPr>
            <p:cNvSpPr/>
            <p:nvPr/>
          </p:nvSpPr>
          <p:spPr bwMode="auto">
            <a:xfrm rot="18251855">
              <a:off x="3345915" y="4682147"/>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7" name="Oval 146">
              <a:extLst>
                <a:ext uri="{FF2B5EF4-FFF2-40B4-BE49-F238E27FC236}">
                  <a16:creationId xmlns:a16="http://schemas.microsoft.com/office/drawing/2014/main" id="{B547A976-8652-9B57-0717-94149436C14E}"/>
                </a:ext>
              </a:extLst>
            </p:cNvPr>
            <p:cNvSpPr/>
            <p:nvPr/>
          </p:nvSpPr>
          <p:spPr bwMode="auto">
            <a:xfrm rot="18251855">
              <a:off x="3207662" y="4685262"/>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8" name="Oval 147">
              <a:extLst>
                <a:ext uri="{FF2B5EF4-FFF2-40B4-BE49-F238E27FC236}">
                  <a16:creationId xmlns:a16="http://schemas.microsoft.com/office/drawing/2014/main" id="{C75AE02F-6BAC-B075-9B18-4AFCC0E5D4CD}"/>
                </a:ext>
              </a:extLst>
            </p:cNvPr>
            <p:cNvSpPr/>
            <p:nvPr/>
          </p:nvSpPr>
          <p:spPr bwMode="auto">
            <a:xfrm rot="18251855">
              <a:off x="3423872" y="4832184"/>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3" name="Rectangle 142">
              <a:extLst>
                <a:ext uri="{FF2B5EF4-FFF2-40B4-BE49-F238E27FC236}">
                  <a16:creationId xmlns:a16="http://schemas.microsoft.com/office/drawing/2014/main" id="{1A8823AE-CB41-64DB-5681-B0D3E1801D48}"/>
                </a:ext>
              </a:extLst>
            </p:cNvPr>
            <p:cNvSpPr/>
            <p:nvPr/>
          </p:nvSpPr>
          <p:spPr bwMode="auto">
            <a:xfrm rot="18502091">
              <a:off x="3460022" y="4557781"/>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4" name="Oval 143">
              <a:extLst>
                <a:ext uri="{FF2B5EF4-FFF2-40B4-BE49-F238E27FC236}">
                  <a16:creationId xmlns:a16="http://schemas.microsoft.com/office/drawing/2014/main" id="{19A3F219-A482-B162-C7F6-35BBBEB67D8A}"/>
                </a:ext>
              </a:extLst>
            </p:cNvPr>
            <p:cNvSpPr/>
            <p:nvPr/>
          </p:nvSpPr>
          <p:spPr bwMode="auto">
            <a:xfrm rot="18502091">
              <a:off x="3327227" y="455346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5" name="Oval 144">
              <a:extLst>
                <a:ext uri="{FF2B5EF4-FFF2-40B4-BE49-F238E27FC236}">
                  <a16:creationId xmlns:a16="http://schemas.microsoft.com/office/drawing/2014/main" id="{2B55CE59-683F-ACAE-0547-D22B9CBFBB27}"/>
                </a:ext>
              </a:extLst>
            </p:cNvPr>
            <p:cNvSpPr/>
            <p:nvPr/>
          </p:nvSpPr>
          <p:spPr bwMode="auto">
            <a:xfrm rot="18502091">
              <a:off x="3532179" y="471571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0" name="Rectangle 139">
              <a:extLst>
                <a:ext uri="{FF2B5EF4-FFF2-40B4-BE49-F238E27FC236}">
                  <a16:creationId xmlns:a16="http://schemas.microsoft.com/office/drawing/2014/main" id="{4104C9E6-2498-B6D6-13B9-92C876F4C578}"/>
                </a:ext>
              </a:extLst>
            </p:cNvPr>
            <p:cNvSpPr/>
            <p:nvPr/>
          </p:nvSpPr>
          <p:spPr bwMode="auto">
            <a:xfrm rot="18690159">
              <a:off x="3560475" y="4433864"/>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1" name="Oval 140">
              <a:extLst>
                <a:ext uri="{FF2B5EF4-FFF2-40B4-BE49-F238E27FC236}">
                  <a16:creationId xmlns:a16="http://schemas.microsoft.com/office/drawing/2014/main" id="{D27F29C3-F883-A64F-8BAA-16D117245098}"/>
                </a:ext>
              </a:extLst>
            </p:cNvPr>
            <p:cNvSpPr/>
            <p:nvPr/>
          </p:nvSpPr>
          <p:spPr bwMode="auto">
            <a:xfrm rot="18690159">
              <a:off x="3432130" y="4424228"/>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42" name="Oval 141">
              <a:extLst>
                <a:ext uri="{FF2B5EF4-FFF2-40B4-BE49-F238E27FC236}">
                  <a16:creationId xmlns:a16="http://schemas.microsoft.com/office/drawing/2014/main" id="{D16EBE19-4DAB-B966-4044-B6C05EDEC005}"/>
                </a:ext>
              </a:extLst>
            </p:cNvPr>
            <p:cNvSpPr/>
            <p:nvPr/>
          </p:nvSpPr>
          <p:spPr bwMode="auto">
            <a:xfrm rot="18690159">
              <a:off x="3627904" y="4597450"/>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6" name="Rectangle 125">
              <a:extLst>
                <a:ext uri="{FF2B5EF4-FFF2-40B4-BE49-F238E27FC236}">
                  <a16:creationId xmlns:a16="http://schemas.microsoft.com/office/drawing/2014/main" id="{7B486337-B05C-3423-FF43-F3978CCC1295}"/>
                </a:ext>
              </a:extLst>
            </p:cNvPr>
            <p:cNvSpPr/>
            <p:nvPr/>
          </p:nvSpPr>
          <p:spPr bwMode="auto">
            <a:xfrm rot="18983743">
              <a:off x="3776616" y="4196839"/>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7" name="Oval 126">
              <a:extLst>
                <a:ext uri="{FF2B5EF4-FFF2-40B4-BE49-F238E27FC236}">
                  <a16:creationId xmlns:a16="http://schemas.microsoft.com/office/drawing/2014/main" id="{7088FF9B-C576-3A93-7591-19C430B32CA1}"/>
                </a:ext>
              </a:extLst>
            </p:cNvPr>
            <p:cNvSpPr/>
            <p:nvPr/>
          </p:nvSpPr>
          <p:spPr bwMode="auto">
            <a:xfrm rot="18983743">
              <a:off x="3655780" y="417941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8" name="Oval 127">
              <a:extLst>
                <a:ext uri="{FF2B5EF4-FFF2-40B4-BE49-F238E27FC236}">
                  <a16:creationId xmlns:a16="http://schemas.microsoft.com/office/drawing/2014/main" id="{4A6C49D2-780D-C160-37BC-16DEFEA87BE4}"/>
                </a:ext>
              </a:extLst>
            </p:cNvPr>
            <p:cNvSpPr/>
            <p:nvPr/>
          </p:nvSpPr>
          <p:spPr bwMode="auto">
            <a:xfrm rot="18983743">
              <a:off x="3836064" y="436870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3" name="Rectangle 122">
              <a:extLst>
                <a:ext uri="{FF2B5EF4-FFF2-40B4-BE49-F238E27FC236}">
                  <a16:creationId xmlns:a16="http://schemas.microsoft.com/office/drawing/2014/main" id="{42C22775-3F5A-550D-5072-0B0EE779C206}"/>
                </a:ext>
              </a:extLst>
            </p:cNvPr>
            <p:cNvSpPr/>
            <p:nvPr/>
          </p:nvSpPr>
          <p:spPr bwMode="auto">
            <a:xfrm rot="18725142">
              <a:off x="3662971" y="4312291"/>
              <a:ext cx="81475" cy="297025"/>
            </a:xfrm>
            <a:prstGeom prst="rect">
              <a:avLst/>
            </a:prstGeom>
            <a:solidFill>
              <a:schemeClr val="bg1"/>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4" name="Oval 123">
              <a:extLst>
                <a:ext uri="{FF2B5EF4-FFF2-40B4-BE49-F238E27FC236}">
                  <a16:creationId xmlns:a16="http://schemas.microsoft.com/office/drawing/2014/main" id="{93558EC5-9540-B57E-7B67-EFB8A048D45C}"/>
                </a:ext>
              </a:extLst>
            </p:cNvPr>
            <p:cNvSpPr/>
            <p:nvPr/>
          </p:nvSpPr>
          <p:spPr bwMode="auto">
            <a:xfrm rot="18725142">
              <a:off x="3535486" y="4301693"/>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sp>
          <p:nvSpPr>
            <p:cNvPr id="125" name="Oval 124">
              <a:extLst>
                <a:ext uri="{FF2B5EF4-FFF2-40B4-BE49-F238E27FC236}">
                  <a16:creationId xmlns:a16="http://schemas.microsoft.com/office/drawing/2014/main" id="{9BB53355-E56B-3DE8-B505-B987E4172D68}"/>
                </a:ext>
              </a:extLst>
            </p:cNvPr>
            <p:cNvSpPr/>
            <p:nvPr/>
          </p:nvSpPr>
          <p:spPr bwMode="auto">
            <a:xfrm rot="18725142">
              <a:off x="3729486" y="4476899"/>
              <a:ext cx="148338" cy="148338"/>
            </a:xfrm>
            <a:prstGeom prst="ellipse">
              <a:avLst/>
            </a:prstGeom>
            <a:solidFill>
              <a:schemeClr val="accent5"/>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Tree>
    <p:extLst>
      <p:ext uri="{BB962C8B-B14F-4D97-AF65-F5344CB8AC3E}">
        <p14:creationId xmlns:p14="http://schemas.microsoft.com/office/powerpoint/2010/main" val="19153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EMERALD: Elacestrant vs Investigator’s Choice SoC ET in ER+/HER2- MBC</a:t>
            </a:r>
          </a:p>
        </p:txBody>
      </p:sp>
      <p:sp>
        <p:nvSpPr>
          <p:cNvPr id="3" name="Content Placeholder 2">
            <a:extLst>
              <a:ext uri="{FF2B5EF4-FFF2-40B4-BE49-F238E27FC236}">
                <a16:creationId xmlns:a16="http://schemas.microsoft.com/office/drawing/2014/main" id="{82B7EA53-DB1F-204D-BC82-15C189F7304B}"/>
              </a:ext>
            </a:extLst>
          </p:cNvPr>
          <p:cNvSpPr>
            <a:spLocks noGrp="1"/>
          </p:cNvSpPr>
          <p:nvPr>
            <p:ph idx="1"/>
          </p:nvPr>
        </p:nvSpPr>
        <p:spPr/>
        <p:txBody>
          <a:bodyPr/>
          <a:lstStyle/>
          <a:p>
            <a:r>
              <a:rPr lang="en-US" sz="2000" dirty="0"/>
              <a:t>Randomized, open-label, active-controlled phase III trial</a:t>
            </a:r>
            <a:br>
              <a:rPr lang="en-US" sz="2000" dirty="0"/>
            </a:br>
            <a:br>
              <a:rPr lang="en-US" sz="2000" dirty="0"/>
            </a:br>
            <a:br>
              <a:rPr lang="en-US" sz="2000" dirty="0"/>
            </a:br>
            <a:br>
              <a:rPr lang="en-US" sz="2000" dirty="0"/>
            </a:br>
            <a:br>
              <a:rPr lang="en-US" sz="2000" dirty="0"/>
            </a:br>
            <a:br>
              <a:rPr lang="en-US" sz="2000" dirty="0"/>
            </a:br>
            <a:br>
              <a:rPr lang="en-US" sz="2000" dirty="0"/>
            </a:br>
            <a:br>
              <a:rPr lang="en-US" sz="2000" dirty="0"/>
            </a:br>
            <a:br>
              <a:rPr lang="en-US" sz="2000" dirty="0"/>
            </a:br>
            <a:endParaRPr lang="en-US" sz="2000" dirty="0"/>
          </a:p>
          <a:p>
            <a:pPr marL="0" indent="0">
              <a:buNone/>
            </a:pPr>
            <a:endParaRPr lang="en-US" sz="2000" dirty="0"/>
          </a:p>
          <a:p>
            <a:pPr lvl="0"/>
            <a:r>
              <a:rPr lang="en-US" sz="2000" b="1" dirty="0"/>
              <a:t>Coprimary endpoints: </a:t>
            </a:r>
            <a:r>
              <a:rPr lang="en-US" sz="2000" dirty="0"/>
              <a:t>PFS in all patients, PFS in patients with ESR1 mutation, both by BICR</a:t>
            </a:r>
          </a:p>
          <a:p>
            <a:pPr lvl="0"/>
            <a:r>
              <a:rPr lang="en-US" sz="2000" b="1" dirty="0"/>
              <a:t>Key secondary endpoint: </a:t>
            </a:r>
            <a:r>
              <a:rPr lang="en-US" sz="2000" dirty="0"/>
              <a:t>OS</a:t>
            </a:r>
          </a:p>
          <a:p>
            <a:pPr lvl="0"/>
            <a:r>
              <a:rPr lang="en-US" sz="2000" b="1" dirty="0"/>
              <a:t>Exploratory: </a:t>
            </a:r>
            <a:r>
              <a:rPr lang="en-US" sz="2000" dirty="0"/>
              <a:t>Current analysis examined impact of prior CDK4/6i duration on PFS</a:t>
            </a:r>
          </a:p>
          <a:p>
            <a:endParaRPr lang="en-US" sz="2000" dirty="0"/>
          </a:p>
        </p:txBody>
      </p:sp>
      <p:grpSp>
        <p:nvGrpSpPr>
          <p:cNvPr id="23" name="Group 22">
            <a:extLst>
              <a:ext uri="{FF2B5EF4-FFF2-40B4-BE49-F238E27FC236}">
                <a16:creationId xmlns:a16="http://schemas.microsoft.com/office/drawing/2014/main" id="{1BB987F1-3AFD-8109-F6F1-20E104A5F9E9}"/>
              </a:ext>
            </a:extLst>
          </p:cNvPr>
          <p:cNvGrpSpPr/>
          <p:nvPr/>
        </p:nvGrpSpPr>
        <p:grpSpPr>
          <a:xfrm>
            <a:off x="731252" y="1703181"/>
            <a:ext cx="10715681" cy="2809554"/>
            <a:chOff x="731252" y="1660846"/>
            <a:chExt cx="10715681" cy="2809554"/>
          </a:xfrm>
        </p:grpSpPr>
        <p:sp>
          <p:nvSpPr>
            <p:cNvPr id="12" name="Text Box 45">
              <a:extLst>
                <a:ext uri="{FF2B5EF4-FFF2-40B4-BE49-F238E27FC236}">
                  <a16:creationId xmlns:a16="http://schemas.microsoft.com/office/drawing/2014/main" id="{A7103A4E-6D64-6B47-8991-0680B4194E17}"/>
                </a:ext>
              </a:extLst>
            </p:cNvPr>
            <p:cNvSpPr txBox="1">
              <a:spLocks noChangeArrowheads="1"/>
            </p:cNvSpPr>
            <p:nvPr/>
          </p:nvSpPr>
          <p:spPr bwMode="auto">
            <a:xfrm>
              <a:off x="731252" y="2748141"/>
              <a:ext cx="301101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 Men and postmenopausal women with ER+/HER2- MBC; relapse/PD after 1-2 lines of ET (1 line with CDK4/6 inhibitor); </a:t>
              </a:r>
              <a:b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 line of CT for advanced disease;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(N = 478)</a:t>
              </a:r>
              <a:endPar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3" name="Rectangle 46">
              <a:extLst>
                <a:ext uri="{FF2B5EF4-FFF2-40B4-BE49-F238E27FC236}">
                  <a16:creationId xmlns:a16="http://schemas.microsoft.com/office/drawing/2014/main" id="{A2C7DCEC-B0BE-B34F-948A-FF32F2EF0A66}"/>
                </a:ext>
              </a:extLst>
            </p:cNvPr>
            <p:cNvSpPr>
              <a:spLocks noChangeArrowheads="1"/>
            </p:cNvSpPr>
            <p:nvPr/>
          </p:nvSpPr>
          <p:spPr bwMode="auto">
            <a:xfrm>
              <a:off x="9173062" y="3010493"/>
              <a:ext cx="227387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Until progression, unacceptable toxicity, or withdrawal</a:t>
              </a:r>
            </a:p>
          </p:txBody>
        </p:sp>
        <p:sp>
          <p:nvSpPr>
            <p:cNvPr id="14" name="Rectangle 49">
              <a:extLst>
                <a:ext uri="{FF2B5EF4-FFF2-40B4-BE49-F238E27FC236}">
                  <a16:creationId xmlns:a16="http://schemas.microsoft.com/office/drawing/2014/main" id="{55C60873-1BA6-8F49-A46A-B0FC021FC435}"/>
                </a:ext>
              </a:extLst>
            </p:cNvPr>
            <p:cNvSpPr>
              <a:spLocks noChangeArrowheads="1"/>
            </p:cNvSpPr>
            <p:nvPr/>
          </p:nvSpPr>
          <p:spPr bwMode="auto">
            <a:xfrm>
              <a:off x="4588537" y="2272738"/>
              <a:ext cx="4017346" cy="102672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Elacestrant </a:t>
              </a: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400 mg QD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239)</a:t>
              </a:r>
            </a:p>
          </p:txBody>
        </p:sp>
        <p:sp>
          <p:nvSpPr>
            <p:cNvPr id="15" name="Rectangle 50">
              <a:extLst>
                <a:ext uri="{FF2B5EF4-FFF2-40B4-BE49-F238E27FC236}">
                  <a16:creationId xmlns:a16="http://schemas.microsoft.com/office/drawing/2014/main" id="{FE1EAA55-33A6-2846-8F26-A9FFEF1C3499}"/>
                </a:ext>
              </a:extLst>
            </p:cNvPr>
            <p:cNvSpPr>
              <a:spLocks noChangeArrowheads="1"/>
            </p:cNvSpPr>
            <p:nvPr/>
          </p:nvSpPr>
          <p:spPr bwMode="auto">
            <a:xfrm>
              <a:off x="4608851" y="3443673"/>
              <a:ext cx="4017346" cy="1026727"/>
            </a:xfrm>
            <a:prstGeom prst="rect">
              <a:avLst/>
            </a:prstGeom>
            <a:solidFill>
              <a:schemeClr val="accent6"/>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SoC</a:t>
              </a: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 </a:t>
              </a:r>
              <a:b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(investigator’s choice of fulvestrant, </a:t>
              </a:r>
              <a:b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anastrozole, letrozole, exemestane)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239)</a:t>
              </a:r>
            </a:p>
          </p:txBody>
        </p:sp>
        <p:sp>
          <p:nvSpPr>
            <p:cNvPr id="16" name="Line 52">
              <a:extLst>
                <a:ext uri="{FF2B5EF4-FFF2-40B4-BE49-F238E27FC236}">
                  <a16:creationId xmlns:a16="http://schemas.microsoft.com/office/drawing/2014/main" id="{4F971239-B5CB-3C40-BAB3-705AEFA98249}"/>
                </a:ext>
              </a:extLst>
            </p:cNvPr>
            <p:cNvSpPr>
              <a:spLocks noChangeShapeType="1"/>
            </p:cNvSpPr>
            <p:nvPr/>
          </p:nvSpPr>
          <p:spPr bwMode="auto">
            <a:xfrm>
              <a:off x="8651304" y="3367407"/>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 name="Line 53">
              <a:extLst>
                <a:ext uri="{FF2B5EF4-FFF2-40B4-BE49-F238E27FC236}">
                  <a16:creationId xmlns:a16="http://schemas.microsoft.com/office/drawing/2014/main" id="{0BEA2433-B12E-2E46-8126-D73E1B360A70}"/>
                </a:ext>
              </a:extLst>
            </p:cNvPr>
            <p:cNvSpPr>
              <a:spLocks noChangeShapeType="1"/>
            </p:cNvSpPr>
            <p:nvPr/>
          </p:nvSpPr>
          <p:spPr bwMode="auto">
            <a:xfrm>
              <a:off x="3875518" y="3525171"/>
              <a:ext cx="622300" cy="26349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 name="Line 54">
              <a:extLst>
                <a:ext uri="{FF2B5EF4-FFF2-40B4-BE49-F238E27FC236}">
                  <a16:creationId xmlns:a16="http://schemas.microsoft.com/office/drawing/2014/main" id="{D32014B8-DEE8-3B4E-B19B-A58A727E2F60}"/>
                </a:ext>
              </a:extLst>
            </p:cNvPr>
            <p:cNvSpPr>
              <a:spLocks noChangeShapeType="1"/>
            </p:cNvSpPr>
            <p:nvPr/>
          </p:nvSpPr>
          <p:spPr bwMode="auto">
            <a:xfrm flipV="1">
              <a:off x="3875518" y="3079332"/>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cxnSp>
          <p:nvCxnSpPr>
            <p:cNvPr id="20" name="Straight Arrow Connector 19">
              <a:extLst>
                <a:ext uri="{FF2B5EF4-FFF2-40B4-BE49-F238E27FC236}">
                  <a16:creationId xmlns:a16="http://schemas.microsoft.com/office/drawing/2014/main" id="{A4FA4B56-5D6F-C247-9135-76161017466C}"/>
                </a:ext>
              </a:extLst>
            </p:cNvPr>
            <p:cNvCxnSpPr>
              <a:cxnSpLocks/>
            </p:cNvCxnSpPr>
            <p:nvPr/>
          </p:nvCxnSpPr>
          <p:spPr bwMode="auto">
            <a:xfrm>
              <a:off x="4164140" y="2191188"/>
              <a:ext cx="0" cy="567515"/>
            </a:xfrm>
            <a:prstGeom prst="straightConnector1">
              <a:avLst/>
            </a:prstGeom>
            <a:noFill/>
            <a:ln w="28575" cap="flat" cmpd="sng" algn="ctr">
              <a:solidFill>
                <a:schemeClr val="tx1"/>
              </a:solidFill>
              <a:prstDash val="sysDot"/>
              <a:round/>
              <a:headEnd type="none" w="med" len="med"/>
              <a:tailEnd type="triangle"/>
            </a:ln>
            <a:effectLst/>
          </p:spPr>
        </p:cxnSp>
        <p:sp>
          <p:nvSpPr>
            <p:cNvPr id="21" name="TextBox 20">
              <a:extLst>
                <a:ext uri="{FF2B5EF4-FFF2-40B4-BE49-F238E27FC236}">
                  <a16:creationId xmlns:a16="http://schemas.microsoft.com/office/drawing/2014/main" id="{B1494705-2AB9-D04B-94C0-2429C0458B24}"/>
                </a:ext>
              </a:extLst>
            </p:cNvPr>
            <p:cNvSpPr txBox="1"/>
            <p:nvPr/>
          </p:nvSpPr>
          <p:spPr bwMode="auto">
            <a:xfrm>
              <a:off x="1317882" y="1660846"/>
              <a:ext cx="56925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Stratified by mESR1 status (Y vs N), prior fulvestrant (Y vs N), presence of visceral metastases (Y vs N)</a:t>
              </a:r>
            </a:p>
          </p:txBody>
        </p:sp>
      </p:grpSp>
      <p:sp>
        <p:nvSpPr>
          <p:cNvPr id="25" name="Content Placeholder 24">
            <a:extLst>
              <a:ext uri="{FF2B5EF4-FFF2-40B4-BE49-F238E27FC236}">
                <a16:creationId xmlns:a16="http://schemas.microsoft.com/office/drawing/2014/main" id="{58CB6EF1-41C4-4465-74B2-F920D43222ED}"/>
              </a:ext>
            </a:extLst>
          </p:cNvPr>
          <p:cNvSpPr>
            <a:spLocks noGrp="1"/>
          </p:cNvSpPr>
          <p:nvPr>
            <p:ph sz="quarter" idx="10"/>
          </p:nvPr>
        </p:nvSpPr>
        <p:spPr/>
        <p:txBody>
          <a:bodyPr/>
          <a:lstStyle/>
          <a:p>
            <a:pPr algn="ctr"/>
            <a:r>
              <a:rPr lang="en-US" altLang="en-US" dirty="0"/>
              <a:t>Bidard. JCO. 2022;40:3246. Bardia. SABCS 2022. </a:t>
            </a:r>
            <a:r>
              <a:rPr lang="en-US" altLang="en-US" dirty="0" err="1"/>
              <a:t>Abstr</a:t>
            </a:r>
            <a:r>
              <a:rPr lang="en-US" altLang="en-US" dirty="0"/>
              <a:t> GS3-01.</a:t>
            </a:r>
          </a:p>
        </p:txBody>
      </p:sp>
    </p:spTree>
    <p:extLst>
      <p:ext uri="{BB962C8B-B14F-4D97-AF65-F5344CB8AC3E}">
        <p14:creationId xmlns:p14="http://schemas.microsoft.com/office/powerpoint/2010/main" val="3314608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2" name="Group 461">
            <a:extLst>
              <a:ext uri="{FF2B5EF4-FFF2-40B4-BE49-F238E27FC236}">
                <a16:creationId xmlns:a16="http://schemas.microsoft.com/office/drawing/2014/main" id="{A5BC09C1-3662-C59E-5400-E4C997901332}"/>
              </a:ext>
            </a:extLst>
          </p:cNvPr>
          <p:cNvGrpSpPr/>
          <p:nvPr/>
        </p:nvGrpSpPr>
        <p:grpSpPr>
          <a:xfrm>
            <a:off x="718778" y="2034054"/>
            <a:ext cx="69850" cy="2615901"/>
            <a:chOff x="701844" y="1991719"/>
            <a:chExt cx="69850" cy="2615901"/>
          </a:xfrm>
        </p:grpSpPr>
        <p:sp>
          <p:nvSpPr>
            <p:cNvPr id="13" name="Line 17">
              <a:extLst>
                <a:ext uri="{FF2B5EF4-FFF2-40B4-BE49-F238E27FC236}">
                  <a16:creationId xmlns:a16="http://schemas.microsoft.com/office/drawing/2014/main" id="{B8FA0939-F1C4-76C6-C65D-508CADBC1B83}"/>
                </a:ext>
              </a:extLst>
            </p:cNvPr>
            <p:cNvSpPr>
              <a:spLocks noChangeShapeType="1"/>
            </p:cNvSpPr>
            <p:nvPr/>
          </p:nvSpPr>
          <p:spPr bwMode="auto">
            <a:xfrm>
              <a:off x="770106" y="1991719"/>
              <a:ext cx="1588" cy="261242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 name="Line 20">
              <a:extLst>
                <a:ext uri="{FF2B5EF4-FFF2-40B4-BE49-F238E27FC236}">
                  <a16:creationId xmlns:a16="http://schemas.microsoft.com/office/drawing/2014/main" id="{9F1FD109-874F-4EF5-66A5-5A7636BB39FF}"/>
                </a:ext>
              </a:extLst>
            </p:cNvPr>
            <p:cNvSpPr>
              <a:spLocks noChangeShapeType="1"/>
            </p:cNvSpPr>
            <p:nvPr/>
          </p:nvSpPr>
          <p:spPr bwMode="auto">
            <a:xfrm>
              <a:off x="701844" y="4086506"/>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 name="Line 22">
              <a:extLst>
                <a:ext uri="{FF2B5EF4-FFF2-40B4-BE49-F238E27FC236}">
                  <a16:creationId xmlns:a16="http://schemas.microsoft.com/office/drawing/2014/main" id="{18B8B2D4-3441-979F-7749-C374F5DB7F04}"/>
                </a:ext>
              </a:extLst>
            </p:cNvPr>
            <p:cNvSpPr>
              <a:spLocks noChangeShapeType="1"/>
            </p:cNvSpPr>
            <p:nvPr/>
          </p:nvSpPr>
          <p:spPr bwMode="auto">
            <a:xfrm>
              <a:off x="701844" y="460762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 name="Line 24">
              <a:extLst>
                <a:ext uri="{FF2B5EF4-FFF2-40B4-BE49-F238E27FC236}">
                  <a16:creationId xmlns:a16="http://schemas.microsoft.com/office/drawing/2014/main" id="{AC94F519-928D-7B02-4599-57B41F813E7C}"/>
                </a:ext>
              </a:extLst>
            </p:cNvPr>
            <p:cNvSpPr>
              <a:spLocks noChangeShapeType="1"/>
            </p:cNvSpPr>
            <p:nvPr/>
          </p:nvSpPr>
          <p:spPr bwMode="auto">
            <a:xfrm>
              <a:off x="701844" y="3565394"/>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 name="Line 26">
              <a:extLst>
                <a:ext uri="{FF2B5EF4-FFF2-40B4-BE49-F238E27FC236}">
                  <a16:creationId xmlns:a16="http://schemas.microsoft.com/office/drawing/2014/main" id="{1C136DAF-8F86-006D-1FC4-734655A033F6}"/>
                </a:ext>
              </a:extLst>
            </p:cNvPr>
            <p:cNvSpPr>
              <a:spLocks noChangeShapeType="1"/>
            </p:cNvSpPr>
            <p:nvPr/>
          </p:nvSpPr>
          <p:spPr bwMode="auto">
            <a:xfrm>
              <a:off x="701844" y="3044282"/>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4" name="Line 28">
              <a:extLst>
                <a:ext uri="{FF2B5EF4-FFF2-40B4-BE49-F238E27FC236}">
                  <a16:creationId xmlns:a16="http://schemas.microsoft.com/office/drawing/2014/main" id="{A1C6DA87-6304-6BBF-ABDC-13DADF49A1FD}"/>
                </a:ext>
              </a:extLst>
            </p:cNvPr>
            <p:cNvSpPr>
              <a:spLocks noChangeShapeType="1"/>
            </p:cNvSpPr>
            <p:nvPr/>
          </p:nvSpPr>
          <p:spPr bwMode="auto">
            <a:xfrm>
              <a:off x="701844" y="1998883"/>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61" name="Line 28">
              <a:extLst>
                <a:ext uri="{FF2B5EF4-FFF2-40B4-BE49-F238E27FC236}">
                  <a16:creationId xmlns:a16="http://schemas.microsoft.com/office/drawing/2014/main" id="{B092A04A-9603-7939-3671-4C9A7845AD6E}"/>
                </a:ext>
              </a:extLst>
            </p:cNvPr>
            <p:cNvSpPr>
              <a:spLocks noChangeShapeType="1"/>
            </p:cNvSpPr>
            <p:nvPr/>
          </p:nvSpPr>
          <p:spPr bwMode="auto">
            <a:xfrm>
              <a:off x="701844" y="252317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538" name="TextBox 537">
            <a:extLst>
              <a:ext uri="{FF2B5EF4-FFF2-40B4-BE49-F238E27FC236}">
                <a16:creationId xmlns:a16="http://schemas.microsoft.com/office/drawing/2014/main" id="{4B7715DD-ABCD-49FC-BA62-93C2F16B9370}"/>
              </a:ext>
            </a:extLst>
          </p:cNvPr>
          <p:cNvSpPr txBox="1"/>
          <p:nvPr/>
        </p:nvSpPr>
        <p:spPr>
          <a:xfrm>
            <a:off x="795815" y="1333500"/>
            <a:ext cx="512429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Poppins" pitchFamily="2" charset="77"/>
                <a:cs typeface="Poppins" pitchFamily="2" charset="77"/>
              </a:rPr>
              <a:t>All Patients (ITT)</a:t>
            </a:r>
          </a:p>
        </p:txBody>
      </p:sp>
      <p:sp>
        <p:nvSpPr>
          <p:cNvPr id="539" name="TextBox 538">
            <a:extLst>
              <a:ext uri="{FF2B5EF4-FFF2-40B4-BE49-F238E27FC236}">
                <a16:creationId xmlns:a16="http://schemas.microsoft.com/office/drawing/2014/main" id="{D6AF7C55-CDC6-4183-93E0-B2A4176B1166}"/>
              </a:ext>
            </a:extLst>
          </p:cNvPr>
          <p:cNvSpPr txBox="1"/>
          <p:nvPr/>
        </p:nvSpPr>
        <p:spPr>
          <a:xfrm>
            <a:off x="6725958" y="1333500"/>
            <a:ext cx="524537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Poppins" pitchFamily="2" charset="77"/>
                <a:cs typeface="Poppins" pitchFamily="2" charset="77"/>
              </a:rPr>
              <a:t>Patients With Tumors Harboring </a:t>
            </a:r>
            <a:r>
              <a:rPr kumimoji="0" lang="en-US" sz="1600" b="1" i="1" u="none" strike="noStrike" kern="1200" cap="none" spc="0" normalizeH="0" baseline="0" noProof="0" dirty="0">
                <a:ln>
                  <a:noFill/>
                </a:ln>
                <a:solidFill>
                  <a:prstClr val="black"/>
                </a:solidFill>
                <a:effectLst/>
                <a:uLnTx/>
                <a:uFillTx/>
                <a:latin typeface="Poppins" pitchFamily="2" charset="77"/>
                <a:cs typeface="Poppins" pitchFamily="2" charset="77"/>
              </a:rPr>
              <a:t>mESR1</a:t>
            </a:r>
            <a:endParaRPr kumimoji="0" lang="en-US" sz="1600" b="1" i="0" u="none" strike="noStrike" kern="1200" cap="none" spc="0" normalizeH="0" baseline="0" noProof="0" dirty="0">
              <a:ln>
                <a:noFill/>
              </a:ln>
              <a:solidFill>
                <a:prstClr val="black"/>
              </a:solidFill>
              <a:effectLst/>
              <a:uLnTx/>
              <a:uFillTx/>
              <a:latin typeface="Poppins" pitchFamily="2" charset="77"/>
              <a:cs typeface="Poppins" pitchFamily="2" charset="77"/>
            </a:endParaRPr>
          </a:p>
        </p:txBody>
      </p:sp>
      <p:grpSp>
        <p:nvGrpSpPr>
          <p:cNvPr id="216" name="Group 215">
            <a:extLst>
              <a:ext uri="{FF2B5EF4-FFF2-40B4-BE49-F238E27FC236}">
                <a16:creationId xmlns:a16="http://schemas.microsoft.com/office/drawing/2014/main" id="{80AFB78C-113D-5577-082A-87E81521D1BC}"/>
              </a:ext>
            </a:extLst>
          </p:cNvPr>
          <p:cNvGrpSpPr/>
          <p:nvPr/>
        </p:nvGrpSpPr>
        <p:grpSpPr>
          <a:xfrm>
            <a:off x="798360" y="2046152"/>
            <a:ext cx="4966615" cy="2294796"/>
            <a:chOff x="769144" y="2421731"/>
            <a:chExt cx="4966615" cy="2014538"/>
          </a:xfrm>
        </p:grpSpPr>
        <p:sp>
          <p:nvSpPr>
            <p:cNvPr id="217" name="Freeform: Shape 216">
              <a:extLst>
                <a:ext uri="{FF2B5EF4-FFF2-40B4-BE49-F238E27FC236}">
                  <a16:creationId xmlns:a16="http://schemas.microsoft.com/office/drawing/2014/main" id="{9974BD6A-BC7D-4B7F-93E0-E9B270A358F8}"/>
                </a:ext>
              </a:extLst>
            </p:cNvPr>
            <p:cNvSpPr/>
            <p:nvPr/>
          </p:nvSpPr>
          <p:spPr bwMode="auto">
            <a:xfrm>
              <a:off x="769144" y="2421731"/>
              <a:ext cx="602456" cy="1147763"/>
            </a:xfrm>
            <a:custGeom>
              <a:avLst/>
              <a:gdLst>
                <a:gd name="connsiteX0" fmla="*/ 0 w 602456"/>
                <a:gd name="connsiteY0" fmla="*/ 0 h 1147763"/>
                <a:gd name="connsiteX1" fmla="*/ 197644 w 602456"/>
                <a:gd name="connsiteY1" fmla="*/ 0 h 1147763"/>
                <a:gd name="connsiteX2" fmla="*/ 197644 w 602456"/>
                <a:gd name="connsiteY2" fmla="*/ 33338 h 1147763"/>
                <a:gd name="connsiteX3" fmla="*/ 228600 w 602456"/>
                <a:gd name="connsiteY3" fmla="*/ 33338 h 1147763"/>
                <a:gd name="connsiteX4" fmla="*/ 228600 w 602456"/>
                <a:gd name="connsiteY4" fmla="*/ 47625 h 1147763"/>
                <a:gd name="connsiteX5" fmla="*/ 269081 w 602456"/>
                <a:gd name="connsiteY5" fmla="*/ 47625 h 1147763"/>
                <a:gd name="connsiteX6" fmla="*/ 269081 w 602456"/>
                <a:gd name="connsiteY6" fmla="*/ 57150 h 1147763"/>
                <a:gd name="connsiteX7" fmla="*/ 302419 w 602456"/>
                <a:gd name="connsiteY7" fmla="*/ 57150 h 1147763"/>
                <a:gd name="connsiteX8" fmla="*/ 302419 w 602456"/>
                <a:gd name="connsiteY8" fmla="*/ 66675 h 1147763"/>
                <a:gd name="connsiteX9" fmla="*/ 319087 w 602456"/>
                <a:gd name="connsiteY9" fmla="*/ 66675 h 1147763"/>
                <a:gd name="connsiteX10" fmla="*/ 319087 w 602456"/>
                <a:gd name="connsiteY10" fmla="*/ 109538 h 1147763"/>
                <a:gd name="connsiteX11" fmla="*/ 342900 w 602456"/>
                <a:gd name="connsiteY11" fmla="*/ 109538 h 1147763"/>
                <a:gd name="connsiteX12" fmla="*/ 342900 w 602456"/>
                <a:gd name="connsiteY12" fmla="*/ 254794 h 1147763"/>
                <a:gd name="connsiteX13" fmla="*/ 359569 w 602456"/>
                <a:gd name="connsiteY13" fmla="*/ 254794 h 1147763"/>
                <a:gd name="connsiteX14" fmla="*/ 359569 w 602456"/>
                <a:gd name="connsiteY14" fmla="*/ 361950 h 1147763"/>
                <a:gd name="connsiteX15" fmla="*/ 376237 w 602456"/>
                <a:gd name="connsiteY15" fmla="*/ 361950 h 1147763"/>
                <a:gd name="connsiteX16" fmla="*/ 376237 w 602456"/>
                <a:gd name="connsiteY16" fmla="*/ 931069 h 1147763"/>
                <a:gd name="connsiteX17" fmla="*/ 390525 w 602456"/>
                <a:gd name="connsiteY17" fmla="*/ 931069 h 1147763"/>
                <a:gd name="connsiteX18" fmla="*/ 390525 w 602456"/>
                <a:gd name="connsiteY18" fmla="*/ 995363 h 1147763"/>
                <a:gd name="connsiteX19" fmla="*/ 407194 w 602456"/>
                <a:gd name="connsiteY19" fmla="*/ 995363 h 1147763"/>
                <a:gd name="connsiteX20" fmla="*/ 407194 w 602456"/>
                <a:gd name="connsiteY20" fmla="*/ 1045369 h 1147763"/>
                <a:gd name="connsiteX21" fmla="*/ 435769 w 602456"/>
                <a:gd name="connsiteY21" fmla="*/ 1045369 h 1147763"/>
                <a:gd name="connsiteX22" fmla="*/ 438150 w 602456"/>
                <a:gd name="connsiteY22" fmla="*/ 1078707 h 1147763"/>
                <a:gd name="connsiteX23" fmla="*/ 457200 w 602456"/>
                <a:gd name="connsiteY23" fmla="*/ 1078707 h 1147763"/>
                <a:gd name="connsiteX24" fmla="*/ 457200 w 602456"/>
                <a:gd name="connsiteY24" fmla="*/ 1097757 h 1147763"/>
                <a:gd name="connsiteX25" fmla="*/ 483394 w 602456"/>
                <a:gd name="connsiteY25" fmla="*/ 1097757 h 1147763"/>
                <a:gd name="connsiteX26" fmla="*/ 483394 w 602456"/>
                <a:gd name="connsiteY26" fmla="*/ 1147763 h 1147763"/>
                <a:gd name="connsiteX27" fmla="*/ 602456 w 602456"/>
                <a:gd name="connsiteY27" fmla="*/ 1147763 h 1147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2456" h="1147763">
                  <a:moveTo>
                    <a:pt x="0" y="0"/>
                  </a:moveTo>
                  <a:lnTo>
                    <a:pt x="197644" y="0"/>
                  </a:lnTo>
                  <a:lnTo>
                    <a:pt x="197644" y="33338"/>
                  </a:lnTo>
                  <a:lnTo>
                    <a:pt x="228600" y="33338"/>
                  </a:lnTo>
                  <a:lnTo>
                    <a:pt x="228600" y="47625"/>
                  </a:lnTo>
                  <a:lnTo>
                    <a:pt x="269081" y="47625"/>
                  </a:lnTo>
                  <a:lnTo>
                    <a:pt x="269081" y="57150"/>
                  </a:lnTo>
                  <a:lnTo>
                    <a:pt x="302419" y="57150"/>
                  </a:lnTo>
                  <a:lnTo>
                    <a:pt x="302419" y="66675"/>
                  </a:lnTo>
                  <a:lnTo>
                    <a:pt x="319087" y="66675"/>
                  </a:lnTo>
                  <a:lnTo>
                    <a:pt x="319087" y="109538"/>
                  </a:lnTo>
                  <a:lnTo>
                    <a:pt x="342900" y="109538"/>
                  </a:lnTo>
                  <a:lnTo>
                    <a:pt x="342900" y="254794"/>
                  </a:lnTo>
                  <a:lnTo>
                    <a:pt x="359569" y="254794"/>
                  </a:lnTo>
                  <a:lnTo>
                    <a:pt x="359569" y="361950"/>
                  </a:lnTo>
                  <a:lnTo>
                    <a:pt x="376237" y="361950"/>
                  </a:lnTo>
                  <a:lnTo>
                    <a:pt x="376237" y="931069"/>
                  </a:lnTo>
                  <a:lnTo>
                    <a:pt x="390525" y="931069"/>
                  </a:lnTo>
                  <a:lnTo>
                    <a:pt x="390525" y="995363"/>
                  </a:lnTo>
                  <a:lnTo>
                    <a:pt x="407194" y="995363"/>
                  </a:lnTo>
                  <a:lnTo>
                    <a:pt x="407194" y="1045369"/>
                  </a:lnTo>
                  <a:lnTo>
                    <a:pt x="435769" y="1045369"/>
                  </a:lnTo>
                  <a:lnTo>
                    <a:pt x="438150" y="1078707"/>
                  </a:lnTo>
                  <a:lnTo>
                    <a:pt x="457200" y="1078707"/>
                  </a:lnTo>
                  <a:lnTo>
                    <a:pt x="457200" y="1097757"/>
                  </a:lnTo>
                  <a:lnTo>
                    <a:pt x="483394" y="1097757"/>
                  </a:lnTo>
                  <a:lnTo>
                    <a:pt x="483394" y="1147763"/>
                  </a:lnTo>
                  <a:lnTo>
                    <a:pt x="602456" y="1147763"/>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18" name="Freeform: Shape 217">
              <a:extLst>
                <a:ext uri="{FF2B5EF4-FFF2-40B4-BE49-F238E27FC236}">
                  <a16:creationId xmlns:a16="http://schemas.microsoft.com/office/drawing/2014/main" id="{2C4EE44F-8A1F-1604-0B10-8B42A5226070}"/>
                </a:ext>
              </a:extLst>
            </p:cNvPr>
            <p:cNvSpPr/>
            <p:nvPr/>
          </p:nvSpPr>
          <p:spPr bwMode="auto">
            <a:xfrm>
              <a:off x="1373981" y="3595688"/>
              <a:ext cx="1726407" cy="604837"/>
            </a:xfrm>
            <a:custGeom>
              <a:avLst/>
              <a:gdLst>
                <a:gd name="connsiteX0" fmla="*/ 0 w 1726407"/>
                <a:gd name="connsiteY0" fmla="*/ 0 h 604837"/>
                <a:gd name="connsiteX1" fmla="*/ 100013 w 1726407"/>
                <a:gd name="connsiteY1" fmla="*/ 0 h 604837"/>
                <a:gd name="connsiteX2" fmla="*/ 100013 w 1726407"/>
                <a:gd name="connsiteY2" fmla="*/ 30956 h 604837"/>
                <a:gd name="connsiteX3" fmla="*/ 126207 w 1726407"/>
                <a:gd name="connsiteY3" fmla="*/ 30956 h 604837"/>
                <a:gd name="connsiteX4" fmla="*/ 126207 w 1726407"/>
                <a:gd name="connsiteY4" fmla="*/ 76200 h 604837"/>
                <a:gd name="connsiteX5" fmla="*/ 157163 w 1726407"/>
                <a:gd name="connsiteY5" fmla="*/ 76200 h 604837"/>
                <a:gd name="connsiteX6" fmla="*/ 157163 w 1726407"/>
                <a:gd name="connsiteY6" fmla="*/ 126206 h 604837"/>
                <a:gd name="connsiteX7" fmla="*/ 185738 w 1726407"/>
                <a:gd name="connsiteY7" fmla="*/ 123825 h 604837"/>
                <a:gd name="connsiteX8" fmla="*/ 185738 w 1726407"/>
                <a:gd name="connsiteY8" fmla="*/ 171450 h 604837"/>
                <a:gd name="connsiteX9" fmla="*/ 428625 w 1726407"/>
                <a:gd name="connsiteY9" fmla="*/ 171450 h 604837"/>
                <a:gd name="connsiteX10" fmla="*/ 428625 w 1726407"/>
                <a:gd name="connsiteY10" fmla="*/ 192881 h 604837"/>
                <a:gd name="connsiteX11" fmla="*/ 507207 w 1726407"/>
                <a:gd name="connsiteY11" fmla="*/ 192881 h 604837"/>
                <a:gd name="connsiteX12" fmla="*/ 507207 w 1726407"/>
                <a:gd name="connsiteY12" fmla="*/ 238125 h 604837"/>
                <a:gd name="connsiteX13" fmla="*/ 533400 w 1726407"/>
                <a:gd name="connsiteY13" fmla="*/ 238125 h 604837"/>
                <a:gd name="connsiteX14" fmla="*/ 533400 w 1726407"/>
                <a:gd name="connsiteY14" fmla="*/ 280987 h 604837"/>
                <a:gd name="connsiteX15" fmla="*/ 552450 w 1726407"/>
                <a:gd name="connsiteY15" fmla="*/ 280987 h 604837"/>
                <a:gd name="connsiteX16" fmla="*/ 552450 w 1726407"/>
                <a:gd name="connsiteY16" fmla="*/ 304800 h 604837"/>
                <a:gd name="connsiteX17" fmla="*/ 588169 w 1726407"/>
                <a:gd name="connsiteY17" fmla="*/ 304800 h 604837"/>
                <a:gd name="connsiteX18" fmla="*/ 588169 w 1726407"/>
                <a:gd name="connsiteY18" fmla="*/ 338137 h 604837"/>
                <a:gd name="connsiteX19" fmla="*/ 742950 w 1726407"/>
                <a:gd name="connsiteY19" fmla="*/ 338137 h 604837"/>
                <a:gd name="connsiteX20" fmla="*/ 742950 w 1726407"/>
                <a:gd name="connsiteY20" fmla="*/ 371475 h 604837"/>
                <a:gd name="connsiteX21" fmla="*/ 933450 w 1726407"/>
                <a:gd name="connsiteY21" fmla="*/ 373856 h 604837"/>
                <a:gd name="connsiteX22" fmla="*/ 933450 w 1726407"/>
                <a:gd name="connsiteY22" fmla="*/ 411956 h 604837"/>
                <a:gd name="connsiteX23" fmla="*/ 1016794 w 1726407"/>
                <a:gd name="connsiteY23" fmla="*/ 411956 h 604837"/>
                <a:gd name="connsiteX24" fmla="*/ 1016794 w 1726407"/>
                <a:gd name="connsiteY24" fmla="*/ 428625 h 604837"/>
                <a:gd name="connsiteX25" fmla="*/ 1185863 w 1726407"/>
                <a:gd name="connsiteY25" fmla="*/ 428625 h 604837"/>
                <a:gd name="connsiteX26" fmla="*/ 1185863 w 1726407"/>
                <a:gd name="connsiteY26" fmla="*/ 471487 h 604837"/>
                <a:gd name="connsiteX27" fmla="*/ 1309688 w 1726407"/>
                <a:gd name="connsiteY27" fmla="*/ 471487 h 604837"/>
                <a:gd name="connsiteX28" fmla="*/ 1309688 w 1726407"/>
                <a:gd name="connsiteY28" fmla="*/ 495300 h 604837"/>
                <a:gd name="connsiteX29" fmla="*/ 1354932 w 1726407"/>
                <a:gd name="connsiteY29" fmla="*/ 495300 h 604837"/>
                <a:gd name="connsiteX30" fmla="*/ 1354932 w 1726407"/>
                <a:gd name="connsiteY30" fmla="*/ 528637 h 604837"/>
                <a:gd name="connsiteX31" fmla="*/ 1650207 w 1726407"/>
                <a:gd name="connsiteY31" fmla="*/ 528637 h 604837"/>
                <a:gd name="connsiteX32" fmla="*/ 1650207 w 1726407"/>
                <a:gd name="connsiteY32" fmla="*/ 590550 h 604837"/>
                <a:gd name="connsiteX33" fmla="*/ 1712119 w 1726407"/>
                <a:gd name="connsiteY33" fmla="*/ 590550 h 604837"/>
                <a:gd name="connsiteX34" fmla="*/ 1712119 w 1726407"/>
                <a:gd name="connsiteY34" fmla="*/ 604837 h 604837"/>
                <a:gd name="connsiteX35" fmla="*/ 1726407 w 1726407"/>
                <a:gd name="connsiteY35" fmla="*/ 6048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26407" h="604837">
                  <a:moveTo>
                    <a:pt x="0" y="0"/>
                  </a:moveTo>
                  <a:lnTo>
                    <a:pt x="100013" y="0"/>
                  </a:lnTo>
                  <a:lnTo>
                    <a:pt x="100013" y="30956"/>
                  </a:lnTo>
                  <a:lnTo>
                    <a:pt x="126207" y="30956"/>
                  </a:lnTo>
                  <a:lnTo>
                    <a:pt x="126207" y="76200"/>
                  </a:lnTo>
                  <a:lnTo>
                    <a:pt x="157163" y="76200"/>
                  </a:lnTo>
                  <a:lnTo>
                    <a:pt x="157163" y="126206"/>
                  </a:lnTo>
                  <a:lnTo>
                    <a:pt x="185738" y="123825"/>
                  </a:lnTo>
                  <a:lnTo>
                    <a:pt x="185738" y="171450"/>
                  </a:lnTo>
                  <a:lnTo>
                    <a:pt x="428625" y="171450"/>
                  </a:lnTo>
                  <a:lnTo>
                    <a:pt x="428625" y="192881"/>
                  </a:lnTo>
                  <a:lnTo>
                    <a:pt x="507207" y="192881"/>
                  </a:lnTo>
                  <a:lnTo>
                    <a:pt x="507207" y="238125"/>
                  </a:lnTo>
                  <a:lnTo>
                    <a:pt x="533400" y="238125"/>
                  </a:lnTo>
                  <a:lnTo>
                    <a:pt x="533400" y="280987"/>
                  </a:lnTo>
                  <a:lnTo>
                    <a:pt x="552450" y="280987"/>
                  </a:lnTo>
                  <a:lnTo>
                    <a:pt x="552450" y="304800"/>
                  </a:lnTo>
                  <a:lnTo>
                    <a:pt x="588169" y="304800"/>
                  </a:lnTo>
                  <a:lnTo>
                    <a:pt x="588169" y="338137"/>
                  </a:lnTo>
                  <a:lnTo>
                    <a:pt x="742950" y="338137"/>
                  </a:lnTo>
                  <a:lnTo>
                    <a:pt x="742950" y="371475"/>
                  </a:lnTo>
                  <a:lnTo>
                    <a:pt x="933450" y="373856"/>
                  </a:lnTo>
                  <a:lnTo>
                    <a:pt x="933450" y="411956"/>
                  </a:lnTo>
                  <a:lnTo>
                    <a:pt x="1016794" y="411956"/>
                  </a:lnTo>
                  <a:lnTo>
                    <a:pt x="1016794" y="428625"/>
                  </a:lnTo>
                  <a:lnTo>
                    <a:pt x="1185863" y="428625"/>
                  </a:lnTo>
                  <a:lnTo>
                    <a:pt x="1185863" y="471487"/>
                  </a:lnTo>
                  <a:lnTo>
                    <a:pt x="1309688" y="471487"/>
                  </a:lnTo>
                  <a:lnTo>
                    <a:pt x="1309688" y="495300"/>
                  </a:lnTo>
                  <a:lnTo>
                    <a:pt x="1354932" y="495300"/>
                  </a:lnTo>
                  <a:lnTo>
                    <a:pt x="1354932" y="528637"/>
                  </a:lnTo>
                  <a:lnTo>
                    <a:pt x="1650207" y="528637"/>
                  </a:lnTo>
                  <a:lnTo>
                    <a:pt x="1650207" y="590550"/>
                  </a:lnTo>
                  <a:lnTo>
                    <a:pt x="1712119" y="590550"/>
                  </a:lnTo>
                  <a:lnTo>
                    <a:pt x="1712119" y="604837"/>
                  </a:lnTo>
                  <a:lnTo>
                    <a:pt x="1726407" y="604837"/>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19" name="Freeform: Shape 218">
              <a:extLst>
                <a:ext uri="{FF2B5EF4-FFF2-40B4-BE49-F238E27FC236}">
                  <a16:creationId xmlns:a16="http://schemas.microsoft.com/office/drawing/2014/main" id="{FBF46221-08A0-EB17-B0E4-B174ED86B8ED}"/>
                </a:ext>
              </a:extLst>
            </p:cNvPr>
            <p:cNvSpPr/>
            <p:nvPr/>
          </p:nvSpPr>
          <p:spPr bwMode="auto">
            <a:xfrm>
              <a:off x="3086100" y="4210050"/>
              <a:ext cx="2076450" cy="226219"/>
            </a:xfrm>
            <a:custGeom>
              <a:avLst/>
              <a:gdLst>
                <a:gd name="connsiteX0" fmla="*/ 0 w 2076450"/>
                <a:gd name="connsiteY0" fmla="*/ 0 h 226219"/>
                <a:gd name="connsiteX1" fmla="*/ 376238 w 2076450"/>
                <a:gd name="connsiteY1" fmla="*/ 0 h 226219"/>
                <a:gd name="connsiteX2" fmla="*/ 376238 w 2076450"/>
                <a:gd name="connsiteY2" fmla="*/ 30956 h 226219"/>
                <a:gd name="connsiteX3" fmla="*/ 757238 w 2076450"/>
                <a:gd name="connsiteY3" fmla="*/ 30956 h 226219"/>
                <a:gd name="connsiteX4" fmla="*/ 757238 w 2076450"/>
                <a:gd name="connsiteY4" fmla="*/ 61913 h 226219"/>
                <a:gd name="connsiteX5" fmla="*/ 873919 w 2076450"/>
                <a:gd name="connsiteY5" fmla="*/ 61913 h 226219"/>
                <a:gd name="connsiteX6" fmla="*/ 873919 w 2076450"/>
                <a:gd name="connsiteY6" fmla="*/ 128588 h 226219"/>
                <a:gd name="connsiteX7" fmla="*/ 1514475 w 2076450"/>
                <a:gd name="connsiteY7" fmla="*/ 128588 h 226219"/>
                <a:gd name="connsiteX8" fmla="*/ 1514475 w 2076450"/>
                <a:gd name="connsiteY8" fmla="*/ 226219 h 226219"/>
                <a:gd name="connsiteX9" fmla="*/ 2076450 w 2076450"/>
                <a:gd name="connsiteY9" fmla="*/ 226219 h 226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76450" h="226219">
                  <a:moveTo>
                    <a:pt x="0" y="0"/>
                  </a:moveTo>
                  <a:lnTo>
                    <a:pt x="376238" y="0"/>
                  </a:lnTo>
                  <a:lnTo>
                    <a:pt x="376238" y="30956"/>
                  </a:lnTo>
                  <a:lnTo>
                    <a:pt x="757238" y="30956"/>
                  </a:lnTo>
                  <a:lnTo>
                    <a:pt x="757238" y="61913"/>
                  </a:lnTo>
                  <a:lnTo>
                    <a:pt x="873919" y="61913"/>
                  </a:lnTo>
                  <a:lnTo>
                    <a:pt x="873919" y="128588"/>
                  </a:lnTo>
                  <a:lnTo>
                    <a:pt x="1514475" y="128588"/>
                  </a:lnTo>
                  <a:lnTo>
                    <a:pt x="1514475" y="226219"/>
                  </a:lnTo>
                  <a:lnTo>
                    <a:pt x="2076450" y="226219"/>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0" name="Freeform: Shape 219">
              <a:extLst>
                <a:ext uri="{FF2B5EF4-FFF2-40B4-BE49-F238E27FC236}">
                  <a16:creationId xmlns:a16="http://schemas.microsoft.com/office/drawing/2014/main" id="{808A8264-710E-9DED-1033-60FBD52B9C7B}"/>
                </a:ext>
              </a:extLst>
            </p:cNvPr>
            <p:cNvSpPr/>
            <p:nvPr/>
          </p:nvSpPr>
          <p:spPr bwMode="auto">
            <a:xfrm>
              <a:off x="5157115" y="4436269"/>
              <a:ext cx="578644" cy="0"/>
            </a:xfrm>
            <a:custGeom>
              <a:avLst/>
              <a:gdLst>
                <a:gd name="connsiteX0" fmla="*/ 0 w 578644"/>
                <a:gd name="connsiteY0" fmla="*/ 0 h 0"/>
                <a:gd name="connsiteX1" fmla="*/ 578644 w 578644"/>
                <a:gd name="connsiteY1" fmla="*/ 0 h 0"/>
              </a:gdLst>
              <a:ahLst/>
              <a:cxnLst>
                <a:cxn ang="0">
                  <a:pos x="connsiteX0" y="connsiteY0"/>
                </a:cxn>
                <a:cxn ang="0">
                  <a:pos x="connsiteX1" y="connsiteY1"/>
                </a:cxn>
              </a:cxnLst>
              <a:rect l="l" t="t" r="r" b="b"/>
              <a:pathLst>
                <a:path w="578644">
                  <a:moveTo>
                    <a:pt x="0" y="0"/>
                  </a:moveTo>
                  <a:lnTo>
                    <a:pt x="578644"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463" name="Group 462">
            <a:extLst>
              <a:ext uri="{FF2B5EF4-FFF2-40B4-BE49-F238E27FC236}">
                <a16:creationId xmlns:a16="http://schemas.microsoft.com/office/drawing/2014/main" id="{B23D619B-2E6E-7C00-0182-6D86FD285B51}"/>
              </a:ext>
            </a:extLst>
          </p:cNvPr>
          <p:cNvGrpSpPr/>
          <p:nvPr/>
        </p:nvGrpSpPr>
        <p:grpSpPr>
          <a:xfrm>
            <a:off x="962498" y="2040070"/>
            <a:ext cx="4846320" cy="2337440"/>
            <a:chOff x="945564" y="1991719"/>
            <a:chExt cx="4849556" cy="2337440"/>
          </a:xfrm>
        </p:grpSpPr>
        <p:sp>
          <p:nvSpPr>
            <p:cNvPr id="222" name="Oval 221">
              <a:extLst>
                <a:ext uri="{FF2B5EF4-FFF2-40B4-BE49-F238E27FC236}">
                  <a16:creationId xmlns:a16="http://schemas.microsoft.com/office/drawing/2014/main" id="{1B0C2283-D132-3716-53FA-1123384B3CF3}"/>
                </a:ext>
              </a:extLst>
            </p:cNvPr>
            <p:cNvSpPr/>
            <p:nvPr/>
          </p:nvSpPr>
          <p:spPr bwMode="auto">
            <a:xfrm>
              <a:off x="945564" y="199171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3" name="Oval 222">
              <a:extLst>
                <a:ext uri="{FF2B5EF4-FFF2-40B4-BE49-F238E27FC236}">
                  <a16:creationId xmlns:a16="http://schemas.microsoft.com/office/drawing/2014/main" id="{C5C525B8-1517-5F73-D8CE-DB758092A4CF}"/>
                </a:ext>
              </a:extLst>
            </p:cNvPr>
            <p:cNvSpPr/>
            <p:nvPr/>
          </p:nvSpPr>
          <p:spPr bwMode="auto">
            <a:xfrm>
              <a:off x="1024146" y="200799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4" name="Oval 223">
              <a:extLst>
                <a:ext uri="{FF2B5EF4-FFF2-40B4-BE49-F238E27FC236}">
                  <a16:creationId xmlns:a16="http://schemas.microsoft.com/office/drawing/2014/main" id="{4A128B3E-C789-B8F7-BD54-0FF8597467BC}"/>
                </a:ext>
              </a:extLst>
            </p:cNvPr>
            <p:cNvSpPr/>
            <p:nvPr/>
          </p:nvSpPr>
          <p:spPr bwMode="auto">
            <a:xfrm>
              <a:off x="1055102" y="2010706"/>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5" name="Oval 224">
              <a:extLst>
                <a:ext uri="{FF2B5EF4-FFF2-40B4-BE49-F238E27FC236}">
                  <a16:creationId xmlns:a16="http://schemas.microsoft.com/office/drawing/2014/main" id="{312EA010-AD15-F4E6-0020-53B448A46643}"/>
                </a:ext>
              </a:extLst>
            </p:cNvPr>
            <p:cNvSpPr/>
            <p:nvPr/>
          </p:nvSpPr>
          <p:spPr bwMode="auto">
            <a:xfrm>
              <a:off x="1095583" y="217345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6" name="Oval 225">
              <a:extLst>
                <a:ext uri="{FF2B5EF4-FFF2-40B4-BE49-F238E27FC236}">
                  <a16:creationId xmlns:a16="http://schemas.microsoft.com/office/drawing/2014/main" id="{5CBACB8D-DCA1-5B0D-8849-F32239C748C1}"/>
                </a:ext>
              </a:extLst>
            </p:cNvPr>
            <p:cNvSpPr/>
            <p:nvPr/>
          </p:nvSpPr>
          <p:spPr bwMode="auto">
            <a:xfrm>
              <a:off x="1095583" y="2224996"/>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7" name="Oval 226">
              <a:extLst>
                <a:ext uri="{FF2B5EF4-FFF2-40B4-BE49-F238E27FC236}">
                  <a16:creationId xmlns:a16="http://schemas.microsoft.com/office/drawing/2014/main" id="{3F906B70-4119-0254-FE3F-C65E589F7CE8}"/>
                </a:ext>
              </a:extLst>
            </p:cNvPr>
            <p:cNvSpPr/>
            <p:nvPr/>
          </p:nvSpPr>
          <p:spPr bwMode="auto">
            <a:xfrm>
              <a:off x="1105108" y="230365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8" name="Oval 227">
              <a:extLst>
                <a:ext uri="{FF2B5EF4-FFF2-40B4-BE49-F238E27FC236}">
                  <a16:creationId xmlns:a16="http://schemas.microsoft.com/office/drawing/2014/main" id="{4BBEE8E9-5BCD-AFED-636F-C382655260F8}"/>
                </a:ext>
              </a:extLst>
            </p:cNvPr>
            <p:cNvSpPr/>
            <p:nvPr/>
          </p:nvSpPr>
          <p:spPr bwMode="auto">
            <a:xfrm>
              <a:off x="1117015" y="237418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29" name="Oval 228">
              <a:extLst>
                <a:ext uri="{FF2B5EF4-FFF2-40B4-BE49-F238E27FC236}">
                  <a16:creationId xmlns:a16="http://schemas.microsoft.com/office/drawing/2014/main" id="{30E592AD-8CD2-E48E-733E-794B7F30E358}"/>
                </a:ext>
              </a:extLst>
            </p:cNvPr>
            <p:cNvSpPr/>
            <p:nvPr/>
          </p:nvSpPr>
          <p:spPr bwMode="auto">
            <a:xfrm>
              <a:off x="1124159" y="244742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0" name="Oval 229">
              <a:extLst>
                <a:ext uri="{FF2B5EF4-FFF2-40B4-BE49-F238E27FC236}">
                  <a16:creationId xmlns:a16="http://schemas.microsoft.com/office/drawing/2014/main" id="{ECD64259-531F-F159-1B00-E47B12648077}"/>
                </a:ext>
              </a:extLst>
            </p:cNvPr>
            <p:cNvSpPr/>
            <p:nvPr/>
          </p:nvSpPr>
          <p:spPr bwMode="auto">
            <a:xfrm>
              <a:off x="1128922" y="256677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1" name="Oval 230">
              <a:extLst>
                <a:ext uri="{FF2B5EF4-FFF2-40B4-BE49-F238E27FC236}">
                  <a16:creationId xmlns:a16="http://schemas.microsoft.com/office/drawing/2014/main" id="{A7362094-B632-976A-C2ED-2387930A294A}"/>
                </a:ext>
              </a:extLst>
            </p:cNvPr>
            <p:cNvSpPr/>
            <p:nvPr/>
          </p:nvSpPr>
          <p:spPr bwMode="auto">
            <a:xfrm>
              <a:off x="1131304" y="2930252"/>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2" name="Oval 231">
              <a:extLst>
                <a:ext uri="{FF2B5EF4-FFF2-40B4-BE49-F238E27FC236}">
                  <a16:creationId xmlns:a16="http://schemas.microsoft.com/office/drawing/2014/main" id="{2C5808CB-186C-41D3-3F7F-4D14AEC3216E}"/>
                </a:ext>
              </a:extLst>
            </p:cNvPr>
            <p:cNvSpPr/>
            <p:nvPr/>
          </p:nvSpPr>
          <p:spPr bwMode="auto">
            <a:xfrm>
              <a:off x="1145591" y="3041466"/>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3" name="Oval 232">
              <a:extLst>
                <a:ext uri="{FF2B5EF4-FFF2-40B4-BE49-F238E27FC236}">
                  <a16:creationId xmlns:a16="http://schemas.microsoft.com/office/drawing/2014/main" id="{9F2A01E8-EA86-C16F-D9E4-FB14D953C775}"/>
                </a:ext>
              </a:extLst>
            </p:cNvPr>
            <p:cNvSpPr/>
            <p:nvPr/>
          </p:nvSpPr>
          <p:spPr bwMode="auto">
            <a:xfrm>
              <a:off x="1145591" y="310656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4" name="Oval 233">
              <a:extLst>
                <a:ext uri="{FF2B5EF4-FFF2-40B4-BE49-F238E27FC236}">
                  <a16:creationId xmlns:a16="http://schemas.microsoft.com/office/drawing/2014/main" id="{3E59B9F2-508A-CD97-3FDC-AD2A633B953D}"/>
                </a:ext>
              </a:extLst>
            </p:cNvPr>
            <p:cNvSpPr/>
            <p:nvPr/>
          </p:nvSpPr>
          <p:spPr bwMode="auto">
            <a:xfrm>
              <a:off x="1171785" y="314454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5" name="Oval 234">
              <a:extLst>
                <a:ext uri="{FF2B5EF4-FFF2-40B4-BE49-F238E27FC236}">
                  <a16:creationId xmlns:a16="http://schemas.microsoft.com/office/drawing/2014/main" id="{915C0644-490C-6FEA-E782-F72A5CFE6FB8}"/>
                </a:ext>
              </a:extLst>
            </p:cNvPr>
            <p:cNvSpPr/>
            <p:nvPr/>
          </p:nvSpPr>
          <p:spPr bwMode="auto">
            <a:xfrm>
              <a:off x="1193216" y="318794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6" name="Oval 235">
              <a:extLst>
                <a:ext uri="{FF2B5EF4-FFF2-40B4-BE49-F238E27FC236}">
                  <a16:creationId xmlns:a16="http://schemas.microsoft.com/office/drawing/2014/main" id="{9655F457-7D4D-C2E5-BFD7-AF3954741C89}"/>
                </a:ext>
              </a:extLst>
            </p:cNvPr>
            <p:cNvSpPr/>
            <p:nvPr/>
          </p:nvSpPr>
          <p:spPr bwMode="auto">
            <a:xfrm>
              <a:off x="1317041" y="325575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7" name="Oval 236">
              <a:extLst>
                <a:ext uri="{FF2B5EF4-FFF2-40B4-BE49-F238E27FC236}">
                  <a16:creationId xmlns:a16="http://schemas.microsoft.com/office/drawing/2014/main" id="{9B65C1CF-FF52-AD43-E008-8E5953C49B32}"/>
                </a:ext>
              </a:extLst>
            </p:cNvPr>
            <p:cNvSpPr/>
            <p:nvPr/>
          </p:nvSpPr>
          <p:spPr bwMode="auto">
            <a:xfrm>
              <a:off x="1352760" y="327474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8" name="Oval 237">
              <a:extLst>
                <a:ext uri="{FF2B5EF4-FFF2-40B4-BE49-F238E27FC236}">
                  <a16:creationId xmlns:a16="http://schemas.microsoft.com/office/drawing/2014/main" id="{760A6C54-968F-849D-BA0A-9844F095DB52}"/>
                </a:ext>
              </a:extLst>
            </p:cNvPr>
            <p:cNvSpPr/>
            <p:nvPr/>
          </p:nvSpPr>
          <p:spPr bwMode="auto">
            <a:xfrm>
              <a:off x="1376572" y="328830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39" name="Oval 238">
              <a:extLst>
                <a:ext uri="{FF2B5EF4-FFF2-40B4-BE49-F238E27FC236}">
                  <a16:creationId xmlns:a16="http://schemas.microsoft.com/office/drawing/2014/main" id="{1674A097-F073-12D9-F496-5D1068C49359}"/>
                </a:ext>
              </a:extLst>
            </p:cNvPr>
            <p:cNvSpPr/>
            <p:nvPr/>
          </p:nvSpPr>
          <p:spPr bwMode="auto">
            <a:xfrm>
              <a:off x="1459916" y="329644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0" name="Oval 239">
              <a:extLst>
                <a:ext uri="{FF2B5EF4-FFF2-40B4-BE49-F238E27FC236}">
                  <a16:creationId xmlns:a16="http://schemas.microsoft.com/office/drawing/2014/main" id="{90268A30-810D-0E00-1BEA-217404370FDC}"/>
                </a:ext>
              </a:extLst>
            </p:cNvPr>
            <p:cNvSpPr/>
            <p:nvPr/>
          </p:nvSpPr>
          <p:spPr bwMode="auto">
            <a:xfrm>
              <a:off x="1471822" y="3323571"/>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1" name="Oval 240">
              <a:extLst>
                <a:ext uri="{FF2B5EF4-FFF2-40B4-BE49-F238E27FC236}">
                  <a16:creationId xmlns:a16="http://schemas.microsoft.com/office/drawing/2014/main" id="{0AB26899-2AC2-D5DF-BF6F-78C9788E9EE4}"/>
                </a:ext>
              </a:extLst>
            </p:cNvPr>
            <p:cNvSpPr/>
            <p:nvPr/>
          </p:nvSpPr>
          <p:spPr bwMode="auto">
            <a:xfrm>
              <a:off x="1495634" y="335883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2" name="Oval 241">
              <a:extLst>
                <a:ext uri="{FF2B5EF4-FFF2-40B4-BE49-F238E27FC236}">
                  <a16:creationId xmlns:a16="http://schemas.microsoft.com/office/drawing/2014/main" id="{8D13D611-46B0-9BC4-F5FC-1DABFC3BEFBE}"/>
                </a:ext>
              </a:extLst>
            </p:cNvPr>
            <p:cNvSpPr/>
            <p:nvPr/>
          </p:nvSpPr>
          <p:spPr bwMode="auto">
            <a:xfrm>
              <a:off x="1505159" y="3394096"/>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3" name="Oval 242">
              <a:extLst>
                <a:ext uri="{FF2B5EF4-FFF2-40B4-BE49-F238E27FC236}">
                  <a16:creationId xmlns:a16="http://schemas.microsoft.com/office/drawing/2014/main" id="{D7A443DE-0C80-15A2-D21D-59F40C1EA0AF}"/>
                </a:ext>
              </a:extLst>
            </p:cNvPr>
            <p:cNvSpPr/>
            <p:nvPr/>
          </p:nvSpPr>
          <p:spPr bwMode="auto">
            <a:xfrm>
              <a:off x="1524209" y="342935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4" name="Oval 243">
              <a:extLst>
                <a:ext uri="{FF2B5EF4-FFF2-40B4-BE49-F238E27FC236}">
                  <a16:creationId xmlns:a16="http://schemas.microsoft.com/office/drawing/2014/main" id="{F94C7C42-DC17-F101-20A0-EF9A361D41DE}"/>
                </a:ext>
              </a:extLst>
            </p:cNvPr>
            <p:cNvSpPr/>
            <p:nvPr/>
          </p:nvSpPr>
          <p:spPr bwMode="auto">
            <a:xfrm>
              <a:off x="1531352" y="348089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5" name="Oval 244">
              <a:extLst>
                <a:ext uri="{FF2B5EF4-FFF2-40B4-BE49-F238E27FC236}">
                  <a16:creationId xmlns:a16="http://schemas.microsoft.com/office/drawing/2014/main" id="{9106639E-99B9-68A7-3336-CD818384D1EC}"/>
                </a:ext>
              </a:extLst>
            </p:cNvPr>
            <p:cNvSpPr/>
            <p:nvPr/>
          </p:nvSpPr>
          <p:spPr bwMode="auto">
            <a:xfrm>
              <a:off x="1548021" y="348089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6" name="Oval 245">
              <a:extLst>
                <a:ext uri="{FF2B5EF4-FFF2-40B4-BE49-F238E27FC236}">
                  <a16:creationId xmlns:a16="http://schemas.microsoft.com/office/drawing/2014/main" id="{0FF3A6EA-1E4A-2A94-5CAB-E575D3DAFEA9}"/>
                </a:ext>
              </a:extLst>
            </p:cNvPr>
            <p:cNvSpPr/>
            <p:nvPr/>
          </p:nvSpPr>
          <p:spPr bwMode="auto">
            <a:xfrm>
              <a:off x="1581358" y="348361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7" name="Oval 246">
              <a:extLst>
                <a:ext uri="{FF2B5EF4-FFF2-40B4-BE49-F238E27FC236}">
                  <a16:creationId xmlns:a16="http://schemas.microsoft.com/office/drawing/2014/main" id="{38E1EEE3-53DB-7F19-18E9-F925519EB8AB}"/>
                </a:ext>
              </a:extLst>
            </p:cNvPr>
            <p:cNvSpPr/>
            <p:nvPr/>
          </p:nvSpPr>
          <p:spPr bwMode="auto">
            <a:xfrm>
              <a:off x="1845677" y="3548711"/>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8" name="Oval 247">
              <a:extLst>
                <a:ext uri="{FF2B5EF4-FFF2-40B4-BE49-F238E27FC236}">
                  <a16:creationId xmlns:a16="http://schemas.microsoft.com/office/drawing/2014/main" id="{F4BCD987-6B26-D966-7B25-175D400F1727}"/>
                </a:ext>
              </a:extLst>
            </p:cNvPr>
            <p:cNvSpPr/>
            <p:nvPr/>
          </p:nvSpPr>
          <p:spPr bwMode="auto">
            <a:xfrm>
              <a:off x="1879014" y="360838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49" name="Oval 248">
              <a:extLst>
                <a:ext uri="{FF2B5EF4-FFF2-40B4-BE49-F238E27FC236}">
                  <a16:creationId xmlns:a16="http://schemas.microsoft.com/office/drawing/2014/main" id="{1FFF0ECC-BA39-6059-679D-C5C30123CA21}"/>
                </a:ext>
              </a:extLst>
            </p:cNvPr>
            <p:cNvSpPr/>
            <p:nvPr/>
          </p:nvSpPr>
          <p:spPr bwMode="auto">
            <a:xfrm>
              <a:off x="1900445" y="364907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0" name="Oval 249">
              <a:extLst>
                <a:ext uri="{FF2B5EF4-FFF2-40B4-BE49-F238E27FC236}">
                  <a16:creationId xmlns:a16="http://schemas.microsoft.com/office/drawing/2014/main" id="{7800C48A-750F-949B-E7D1-502CFF3807C2}"/>
                </a:ext>
              </a:extLst>
            </p:cNvPr>
            <p:cNvSpPr/>
            <p:nvPr/>
          </p:nvSpPr>
          <p:spPr bwMode="auto">
            <a:xfrm>
              <a:off x="1998076" y="368162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1" name="Oval 250">
              <a:extLst>
                <a:ext uri="{FF2B5EF4-FFF2-40B4-BE49-F238E27FC236}">
                  <a16:creationId xmlns:a16="http://schemas.microsoft.com/office/drawing/2014/main" id="{B7AE653E-0858-11FC-3FDE-A51F4557D34C}"/>
                </a:ext>
              </a:extLst>
            </p:cNvPr>
            <p:cNvSpPr/>
            <p:nvPr/>
          </p:nvSpPr>
          <p:spPr bwMode="auto">
            <a:xfrm>
              <a:off x="2269538" y="3763002"/>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2" name="Oval 251">
              <a:extLst>
                <a:ext uri="{FF2B5EF4-FFF2-40B4-BE49-F238E27FC236}">
                  <a16:creationId xmlns:a16="http://schemas.microsoft.com/office/drawing/2014/main" id="{54287AE9-8F62-62E7-AE9C-E8F877F8451E}"/>
                </a:ext>
              </a:extLst>
            </p:cNvPr>
            <p:cNvSpPr/>
            <p:nvPr/>
          </p:nvSpPr>
          <p:spPr bwMode="auto">
            <a:xfrm>
              <a:off x="2307638" y="3763002"/>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3" name="Oval 252">
              <a:extLst>
                <a:ext uri="{FF2B5EF4-FFF2-40B4-BE49-F238E27FC236}">
                  <a16:creationId xmlns:a16="http://schemas.microsoft.com/office/drawing/2014/main" id="{A970F7E6-62B0-26E2-2600-4DA5A2993C89}"/>
                </a:ext>
              </a:extLst>
            </p:cNvPr>
            <p:cNvSpPr/>
            <p:nvPr/>
          </p:nvSpPr>
          <p:spPr bwMode="auto">
            <a:xfrm>
              <a:off x="2626725" y="383352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4" name="Oval 253">
              <a:extLst>
                <a:ext uri="{FF2B5EF4-FFF2-40B4-BE49-F238E27FC236}">
                  <a16:creationId xmlns:a16="http://schemas.microsoft.com/office/drawing/2014/main" id="{03107403-4EF5-711A-82A7-46FCF4937A05}"/>
                </a:ext>
              </a:extLst>
            </p:cNvPr>
            <p:cNvSpPr/>
            <p:nvPr/>
          </p:nvSpPr>
          <p:spPr bwMode="auto">
            <a:xfrm>
              <a:off x="2657681" y="385793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5" name="Oval 254">
              <a:extLst>
                <a:ext uri="{FF2B5EF4-FFF2-40B4-BE49-F238E27FC236}">
                  <a16:creationId xmlns:a16="http://schemas.microsoft.com/office/drawing/2014/main" id="{15F983BC-E28B-2FD3-6504-66A1246A7305}"/>
                </a:ext>
              </a:extLst>
            </p:cNvPr>
            <p:cNvSpPr/>
            <p:nvPr/>
          </p:nvSpPr>
          <p:spPr bwMode="auto">
            <a:xfrm>
              <a:off x="2910094" y="391219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6" name="Oval 255">
              <a:extLst>
                <a:ext uri="{FF2B5EF4-FFF2-40B4-BE49-F238E27FC236}">
                  <a16:creationId xmlns:a16="http://schemas.microsoft.com/office/drawing/2014/main" id="{127808BA-31F8-0DBE-0866-8FD65F992E53}"/>
                </a:ext>
              </a:extLst>
            </p:cNvPr>
            <p:cNvSpPr/>
            <p:nvPr/>
          </p:nvSpPr>
          <p:spPr bwMode="auto">
            <a:xfrm>
              <a:off x="3036301" y="3961016"/>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7" name="Oval 256">
              <a:extLst>
                <a:ext uri="{FF2B5EF4-FFF2-40B4-BE49-F238E27FC236}">
                  <a16:creationId xmlns:a16="http://schemas.microsoft.com/office/drawing/2014/main" id="{E6508824-A2F5-A41D-C9DE-CCE02D099ABC}"/>
                </a:ext>
              </a:extLst>
            </p:cNvPr>
            <p:cNvSpPr/>
            <p:nvPr/>
          </p:nvSpPr>
          <p:spPr bwMode="auto">
            <a:xfrm>
              <a:off x="3098213" y="398542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8" name="Oval 257">
              <a:extLst>
                <a:ext uri="{FF2B5EF4-FFF2-40B4-BE49-F238E27FC236}">
                  <a16:creationId xmlns:a16="http://schemas.microsoft.com/office/drawing/2014/main" id="{D4A5B5A1-F843-90FC-1902-1DE51124099C}"/>
                </a:ext>
              </a:extLst>
            </p:cNvPr>
            <p:cNvSpPr/>
            <p:nvPr/>
          </p:nvSpPr>
          <p:spPr bwMode="auto">
            <a:xfrm>
              <a:off x="3226800" y="398542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9" name="Oval 258">
              <a:extLst>
                <a:ext uri="{FF2B5EF4-FFF2-40B4-BE49-F238E27FC236}">
                  <a16:creationId xmlns:a16="http://schemas.microsoft.com/office/drawing/2014/main" id="{D26E7B73-474C-A33E-F63C-B23265394DF3}"/>
                </a:ext>
              </a:extLst>
            </p:cNvPr>
            <p:cNvSpPr/>
            <p:nvPr/>
          </p:nvSpPr>
          <p:spPr bwMode="auto">
            <a:xfrm>
              <a:off x="3369675" y="401255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0" name="Oval 259">
              <a:extLst>
                <a:ext uri="{FF2B5EF4-FFF2-40B4-BE49-F238E27FC236}">
                  <a16:creationId xmlns:a16="http://schemas.microsoft.com/office/drawing/2014/main" id="{013FC127-DC05-CD96-539F-FA393EF54478}"/>
                </a:ext>
              </a:extLst>
            </p:cNvPr>
            <p:cNvSpPr/>
            <p:nvPr/>
          </p:nvSpPr>
          <p:spPr bwMode="auto">
            <a:xfrm>
              <a:off x="3407775" y="401255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1" name="Oval 260">
              <a:extLst>
                <a:ext uri="{FF2B5EF4-FFF2-40B4-BE49-F238E27FC236}">
                  <a16:creationId xmlns:a16="http://schemas.microsoft.com/office/drawing/2014/main" id="{87438988-246E-F5C8-9564-1A55ED48329B}"/>
                </a:ext>
              </a:extLst>
            </p:cNvPr>
            <p:cNvSpPr/>
            <p:nvPr/>
          </p:nvSpPr>
          <p:spPr bwMode="auto">
            <a:xfrm>
              <a:off x="3455400" y="401255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2" name="Oval 261">
              <a:extLst>
                <a:ext uri="{FF2B5EF4-FFF2-40B4-BE49-F238E27FC236}">
                  <a16:creationId xmlns:a16="http://schemas.microsoft.com/office/drawing/2014/main" id="{87ED1DCF-4114-EC56-EC26-792B5525CE59}"/>
                </a:ext>
              </a:extLst>
            </p:cNvPr>
            <p:cNvSpPr/>
            <p:nvPr/>
          </p:nvSpPr>
          <p:spPr bwMode="auto">
            <a:xfrm>
              <a:off x="3500644" y="401255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3" name="Oval 262">
              <a:extLst>
                <a:ext uri="{FF2B5EF4-FFF2-40B4-BE49-F238E27FC236}">
                  <a16:creationId xmlns:a16="http://schemas.microsoft.com/office/drawing/2014/main" id="{6A8874C9-94E3-C08A-4BE1-3B83C45F3BB9}"/>
                </a:ext>
              </a:extLst>
            </p:cNvPr>
            <p:cNvSpPr/>
            <p:nvPr/>
          </p:nvSpPr>
          <p:spPr bwMode="auto">
            <a:xfrm>
              <a:off x="3795919" y="406680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4" name="Oval 263">
              <a:extLst>
                <a:ext uri="{FF2B5EF4-FFF2-40B4-BE49-F238E27FC236}">
                  <a16:creationId xmlns:a16="http://schemas.microsoft.com/office/drawing/2014/main" id="{EE93E837-54B2-A020-F729-80CFB9D2901B}"/>
                </a:ext>
              </a:extLst>
            </p:cNvPr>
            <p:cNvSpPr/>
            <p:nvPr/>
          </p:nvSpPr>
          <p:spPr bwMode="auto">
            <a:xfrm>
              <a:off x="3822112" y="408307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5" name="Oval 264">
              <a:extLst>
                <a:ext uri="{FF2B5EF4-FFF2-40B4-BE49-F238E27FC236}">
                  <a16:creationId xmlns:a16="http://schemas.microsoft.com/office/drawing/2014/main" id="{5D555AC8-4421-6A1C-11D4-AE725D5E7FB3}"/>
                </a:ext>
              </a:extLst>
            </p:cNvPr>
            <p:cNvSpPr/>
            <p:nvPr/>
          </p:nvSpPr>
          <p:spPr bwMode="auto">
            <a:xfrm>
              <a:off x="4191206" y="413732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6" name="Oval 265">
              <a:extLst>
                <a:ext uri="{FF2B5EF4-FFF2-40B4-BE49-F238E27FC236}">
                  <a16:creationId xmlns:a16="http://schemas.microsoft.com/office/drawing/2014/main" id="{143AA6BB-BD0C-F195-B2AE-2E94A8F4E81C}"/>
                </a:ext>
              </a:extLst>
            </p:cNvPr>
            <p:cNvSpPr/>
            <p:nvPr/>
          </p:nvSpPr>
          <p:spPr bwMode="auto">
            <a:xfrm>
              <a:off x="4572206" y="413732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7" name="Oval 266">
              <a:extLst>
                <a:ext uri="{FF2B5EF4-FFF2-40B4-BE49-F238E27FC236}">
                  <a16:creationId xmlns:a16="http://schemas.microsoft.com/office/drawing/2014/main" id="{9856953D-6D6D-5EEB-343D-1EC8D46CC59E}"/>
                </a:ext>
              </a:extLst>
            </p:cNvPr>
            <p:cNvSpPr/>
            <p:nvPr/>
          </p:nvSpPr>
          <p:spPr bwMode="auto">
            <a:xfrm>
              <a:off x="4576968" y="424583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8" name="Oval 267">
              <a:extLst>
                <a:ext uri="{FF2B5EF4-FFF2-40B4-BE49-F238E27FC236}">
                  <a16:creationId xmlns:a16="http://schemas.microsoft.com/office/drawing/2014/main" id="{CF6DAE87-BF84-C286-61D9-B42EB48C274B}"/>
                </a:ext>
              </a:extLst>
            </p:cNvPr>
            <p:cNvSpPr/>
            <p:nvPr/>
          </p:nvSpPr>
          <p:spPr bwMode="auto">
            <a:xfrm>
              <a:off x="5372305" y="424583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69" name="Oval 268">
              <a:extLst>
                <a:ext uri="{FF2B5EF4-FFF2-40B4-BE49-F238E27FC236}">
                  <a16:creationId xmlns:a16="http://schemas.microsoft.com/office/drawing/2014/main" id="{23B1F6FC-5A3A-A6D6-FC33-8870082C2FF3}"/>
                </a:ext>
              </a:extLst>
            </p:cNvPr>
            <p:cNvSpPr/>
            <p:nvPr/>
          </p:nvSpPr>
          <p:spPr bwMode="auto">
            <a:xfrm>
              <a:off x="5712824" y="424583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14" name="Line 18">
            <a:extLst>
              <a:ext uri="{FF2B5EF4-FFF2-40B4-BE49-F238E27FC236}">
                <a16:creationId xmlns:a16="http://schemas.microsoft.com/office/drawing/2014/main" id="{E813CB2E-5806-B00A-EBAD-A809F2033B28}"/>
              </a:ext>
            </a:extLst>
          </p:cNvPr>
          <p:cNvSpPr>
            <a:spLocks noChangeShapeType="1"/>
          </p:cNvSpPr>
          <p:nvPr/>
        </p:nvSpPr>
        <p:spPr bwMode="auto">
          <a:xfrm>
            <a:off x="777876" y="4649652"/>
            <a:ext cx="52144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6" name="Rectangle 35">
            <a:extLst>
              <a:ext uri="{FF2B5EF4-FFF2-40B4-BE49-F238E27FC236}">
                <a16:creationId xmlns:a16="http://schemas.microsoft.com/office/drawing/2014/main" id="{DDEAA02B-8163-B429-318B-350B4FD6D95E}"/>
              </a:ext>
            </a:extLst>
          </p:cNvPr>
          <p:cNvSpPr>
            <a:spLocks noChangeArrowheads="1"/>
          </p:cNvSpPr>
          <p:nvPr/>
        </p:nvSpPr>
        <p:spPr bwMode="auto">
          <a:xfrm>
            <a:off x="584681" y="4555695"/>
            <a:ext cx="11221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28" name="Rectangle 37">
            <a:extLst>
              <a:ext uri="{FF2B5EF4-FFF2-40B4-BE49-F238E27FC236}">
                <a16:creationId xmlns:a16="http://schemas.microsoft.com/office/drawing/2014/main" id="{FDAD4AFF-B091-2367-7D7A-0F8B4BDC19F2}"/>
              </a:ext>
            </a:extLst>
          </p:cNvPr>
          <p:cNvSpPr>
            <a:spLocks noChangeArrowheads="1"/>
          </p:cNvSpPr>
          <p:nvPr/>
        </p:nvSpPr>
        <p:spPr bwMode="auto">
          <a:xfrm>
            <a:off x="475738" y="4034022"/>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30" name="Rectangle 39">
            <a:extLst>
              <a:ext uri="{FF2B5EF4-FFF2-40B4-BE49-F238E27FC236}">
                <a16:creationId xmlns:a16="http://schemas.microsoft.com/office/drawing/2014/main" id="{618EE403-96CA-4960-BA39-AA8B26BF3FE6}"/>
              </a:ext>
            </a:extLst>
          </p:cNvPr>
          <p:cNvSpPr>
            <a:spLocks noChangeArrowheads="1"/>
          </p:cNvSpPr>
          <p:nvPr/>
        </p:nvSpPr>
        <p:spPr bwMode="auto">
          <a:xfrm>
            <a:off x="466120" y="3512348"/>
            <a:ext cx="22442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40</a:t>
            </a:r>
          </a:p>
        </p:txBody>
      </p:sp>
      <p:sp>
        <p:nvSpPr>
          <p:cNvPr id="32" name="Rectangle 41">
            <a:extLst>
              <a:ext uri="{FF2B5EF4-FFF2-40B4-BE49-F238E27FC236}">
                <a16:creationId xmlns:a16="http://schemas.microsoft.com/office/drawing/2014/main" id="{48011F2F-CDA1-90D7-1332-C728E0F733B9}"/>
              </a:ext>
            </a:extLst>
          </p:cNvPr>
          <p:cNvSpPr>
            <a:spLocks noChangeArrowheads="1"/>
          </p:cNvSpPr>
          <p:nvPr/>
        </p:nvSpPr>
        <p:spPr bwMode="auto">
          <a:xfrm>
            <a:off x="464517" y="2990679"/>
            <a:ext cx="22602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60</a:t>
            </a:r>
          </a:p>
        </p:txBody>
      </p:sp>
      <p:sp>
        <p:nvSpPr>
          <p:cNvPr id="34" name="Rectangle 43">
            <a:extLst>
              <a:ext uri="{FF2B5EF4-FFF2-40B4-BE49-F238E27FC236}">
                <a16:creationId xmlns:a16="http://schemas.microsoft.com/office/drawing/2014/main" id="{4929AD7B-54A8-E220-54DF-52522105235E}"/>
              </a:ext>
            </a:extLst>
          </p:cNvPr>
          <p:cNvSpPr>
            <a:spLocks noChangeArrowheads="1"/>
          </p:cNvSpPr>
          <p:nvPr/>
        </p:nvSpPr>
        <p:spPr bwMode="auto">
          <a:xfrm>
            <a:off x="464517" y="2469006"/>
            <a:ext cx="22602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80</a:t>
            </a:r>
          </a:p>
        </p:txBody>
      </p:sp>
      <p:sp>
        <p:nvSpPr>
          <p:cNvPr id="36" name="Rectangle 45">
            <a:extLst>
              <a:ext uri="{FF2B5EF4-FFF2-40B4-BE49-F238E27FC236}">
                <a16:creationId xmlns:a16="http://schemas.microsoft.com/office/drawing/2014/main" id="{91522A24-7CC1-F7E8-9BD9-D5F6346459F7}"/>
              </a:ext>
            </a:extLst>
          </p:cNvPr>
          <p:cNvSpPr>
            <a:spLocks noChangeArrowheads="1"/>
          </p:cNvSpPr>
          <p:nvPr/>
        </p:nvSpPr>
        <p:spPr bwMode="auto">
          <a:xfrm>
            <a:off x="405238" y="1947335"/>
            <a:ext cx="282129"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100</a:t>
            </a:r>
          </a:p>
        </p:txBody>
      </p:sp>
      <p:sp>
        <p:nvSpPr>
          <p:cNvPr id="37" name="Rectangle 51">
            <a:extLst>
              <a:ext uri="{FF2B5EF4-FFF2-40B4-BE49-F238E27FC236}">
                <a16:creationId xmlns:a16="http://schemas.microsoft.com/office/drawing/2014/main" id="{7BC1D7B9-81DA-42A8-ABB9-04053D74EFD4}"/>
              </a:ext>
            </a:extLst>
          </p:cNvPr>
          <p:cNvSpPr>
            <a:spLocks noChangeArrowheads="1"/>
          </p:cNvSpPr>
          <p:nvPr/>
        </p:nvSpPr>
        <p:spPr bwMode="auto">
          <a:xfrm rot="16200000">
            <a:off x="-1010436" y="3264561"/>
            <a:ext cx="2662559"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R="0" lvl="0" indent="0" algn="ctr" fontAlgn="auto">
              <a:spcBef>
                <a:spcPct val="35000"/>
              </a:spcBef>
              <a:spcAft>
                <a:spcPct val="25000"/>
              </a:spcAft>
              <a:buClr>
                <a:schemeClr val="folHlink"/>
              </a:buClr>
              <a:buSzTx/>
              <a:buNone/>
              <a:tabLst/>
              <a:defRPr/>
            </a:pPr>
            <a:r>
              <a:rPr lang="en-US" altLang="en-US" sz="1600" dirty="0">
                <a:solidFill>
                  <a:schemeClr val="tx1">
                    <a:lumMod val="75000"/>
                    <a:lumOff val="25000"/>
                  </a:schemeClr>
                </a:solidFill>
                <a:latin typeface="Poppins Medium" pitchFamily="2" charset="77"/>
                <a:cs typeface="Poppins Medium" pitchFamily="2" charset="77"/>
              </a:rPr>
              <a:t>PFS (%)</a:t>
            </a:r>
          </a:p>
        </p:txBody>
      </p:sp>
      <p:grpSp>
        <p:nvGrpSpPr>
          <p:cNvPr id="460" name="Group 459">
            <a:extLst>
              <a:ext uri="{FF2B5EF4-FFF2-40B4-BE49-F238E27FC236}">
                <a16:creationId xmlns:a16="http://schemas.microsoft.com/office/drawing/2014/main" id="{91EF0ACE-09FE-33B2-F506-738116C6EA0E}"/>
              </a:ext>
            </a:extLst>
          </p:cNvPr>
          <p:cNvGrpSpPr/>
          <p:nvPr/>
        </p:nvGrpSpPr>
        <p:grpSpPr>
          <a:xfrm>
            <a:off x="789850" y="4648821"/>
            <a:ext cx="5196967" cy="64008"/>
            <a:chOff x="772916" y="4606486"/>
            <a:chExt cx="5199063" cy="64008"/>
          </a:xfrm>
        </p:grpSpPr>
        <p:sp>
          <p:nvSpPr>
            <p:cNvPr id="39" name="Line 18">
              <a:extLst>
                <a:ext uri="{FF2B5EF4-FFF2-40B4-BE49-F238E27FC236}">
                  <a16:creationId xmlns:a16="http://schemas.microsoft.com/office/drawing/2014/main" id="{61245E5A-BC61-B927-E064-4E1F4DA802A9}"/>
                </a:ext>
              </a:extLst>
            </p:cNvPr>
            <p:cNvSpPr>
              <a:spLocks noChangeShapeType="1"/>
            </p:cNvSpPr>
            <p:nvPr/>
          </p:nvSpPr>
          <p:spPr bwMode="auto">
            <a:xfrm rot="5400000">
              <a:off x="74091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0" name="Line 18">
              <a:extLst>
                <a:ext uri="{FF2B5EF4-FFF2-40B4-BE49-F238E27FC236}">
                  <a16:creationId xmlns:a16="http://schemas.microsoft.com/office/drawing/2014/main" id="{1FAC0ADC-563D-296C-6EED-1BDD7E90EABA}"/>
                </a:ext>
              </a:extLst>
            </p:cNvPr>
            <p:cNvSpPr>
              <a:spLocks noChangeShapeType="1"/>
            </p:cNvSpPr>
            <p:nvPr/>
          </p:nvSpPr>
          <p:spPr bwMode="auto">
            <a:xfrm rot="5400000">
              <a:off x="94874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1" name="Line 18">
              <a:extLst>
                <a:ext uri="{FF2B5EF4-FFF2-40B4-BE49-F238E27FC236}">
                  <a16:creationId xmlns:a16="http://schemas.microsoft.com/office/drawing/2014/main" id="{779F2BEC-340E-4CD3-132F-A8C935BC74AE}"/>
                </a:ext>
              </a:extLst>
            </p:cNvPr>
            <p:cNvSpPr>
              <a:spLocks noChangeShapeType="1"/>
            </p:cNvSpPr>
            <p:nvPr/>
          </p:nvSpPr>
          <p:spPr bwMode="auto">
            <a:xfrm rot="5400000">
              <a:off x="115658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2" name="Line 18">
              <a:extLst>
                <a:ext uri="{FF2B5EF4-FFF2-40B4-BE49-F238E27FC236}">
                  <a16:creationId xmlns:a16="http://schemas.microsoft.com/office/drawing/2014/main" id="{3CD2136B-45B5-E895-CBF4-90DE7C28698B}"/>
                </a:ext>
              </a:extLst>
            </p:cNvPr>
            <p:cNvSpPr>
              <a:spLocks noChangeShapeType="1"/>
            </p:cNvSpPr>
            <p:nvPr/>
          </p:nvSpPr>
          <p:spPr bwMode="auto">
            <a:xfrm rot="5400000">
              <a:off x="136441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3" name="Line 18">
              <a:extLst>
                <a:ext uri="{FF2B5EF4-FFF2-40B4-BE49-F238E27FC236}">
                  <a16:creationId xmlns:a16="http://schemas.microsoft.com/office/drawing/2014/main" id="{9AF10B84-9041-E883-0DC0-CE2D3AD04CAE}"/>
                </a:ext>
              </a:extLst>
            </p:cNvPr>
            <p:cNvSpPr>
              <a:spLocks noChangeShapeType="1"/>
            </p:cNvSpPr>
            <p:nvPr/>
          </p:nvSpPr>
          <p:spPr bwMode="auto">
            <a:xfrm rot="5400000">
              <a:off x="157225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4" name="Line 18">
              <a:extLst>
                <a:ext uri="{FF2B5EF4-FFF2-40B4-BE49-F238E27FC236}">
                  <a16:creationId xmlns:a16="http://schemas.microsoft.com/office/drawing/2014/main" id="{D7CFC6BA-73E6-2E2B-1D9D-78C9C994E3AF}"/>
                </a:ext>
              </a:extLst>
            </p:cNvPr>
            <p:cNvSpPr>
              <a:spLocks noChangeShapeType="1"/>
            </p:cNvSpPr>
            <p:nvPr/>
          </p:nvSpPr>
          <p:spPr bwMode="auto">
            <a:xfrm rot="5400000">
              <a:off x="178008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5" name="Line 18">
              <a:extLst>
                <a:ext uri="{FF2B5EF4-FFF2-40B4-BE49-F238E27FC236}">
                  <a16:creationId xmlns:a16="http://schemas.microsoft.com/office/drawing/2014/main" id="{80D70FA4-5574-901E-F084-B7602DB523B6}"/>
                </a:ext>
              </a:extLst>
            </p:cNvPr>
            <p:cNvSpPr>
              <a:spLocks noChangeShapeType="1"/>
            </p:cNvSpPr>
            <p:nvPr/>
          </p:nvSpPr>
          <p:spPr bwMode="auto">
            <a:xfrm rot="5400000">
              <a:off x="198792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6" name="Line 18">
              <a:extLst>
                <a:ext uri="{FF2B5EF4-FFF2-40B4-BE49-F238E27FC236}">
                  <a16:creationId xmlns:a16="http://schemas.microsoft.com/office/drawing/2014/main" id="{A983D59A-F25B-8B01-4F55-5B5EB5880638}"/>
                </a:ext>
              </a:extLst>
            </p:cNvPr>
            <p:cNvSpPr>
              <a:spLocks noChangeShapeType="1"/>
            </p:cNvSpPr>
            <p:nvPr/>
          </p:nvSpPr>
          <p:spPr bwMode="auto">
            <a:xfrm rot="5400000">
              <a:off x="219575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7" name="Line 18">
              <a:extLst>
                <a:ext uri="{FF2B5EF4-FFF2-40B4-BE49-F238E27FC236}">
                  <a16:creationId xmlns:a16="http://schemas.microsoft.com/office/drawing/2014/main" id="{C4D9C9ED-4620-59DF-10DD-A61C9A3192EE}"/>
                </a:ext>
              </a:extLst>
            </p:cNvPr>
            <p:cNvSpPr>
              <a:spLocks noChangeShapeType="1"/>
            </p:cNvSpPr>
            <p:nvPr/>
          </p:nvSpPr>
          <p:spPr bwMode="auto">
            <a:xfrm rot="5400000">
              <a:off x="240359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8" name="Line 18">
              <a:extLst>
                <a:ext uri="{FF2B5EF4-FFF2-40B4-BE49-F238E27FC236}">
                  <a16:creationId xmlns:a16="http://schemas.microsoft.com/office/drawing/2014/main" id="{EB32572C-C227-95DF-1EF9-4013F6101A83}"/>
                </a:ext>
              </a:extLst>
            </p:cNvPr>
            <p:cNvSpPr>
              <a:spLocks noChangeShapeType="1"/>
            </p:cNvSpPr>
            <p:nvPr/>
          </p:nvSpPr>
          <p:spPr bwMode="auto">
            <a:xfrm rot="5400000">
              <a:off x="261142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9" name="Line 18">
              <a:extLst>
                <a:ext uri="{FF2B5EF4-FFF2-40B4-BE49-F238E27FC236}">
                  <a16:creationId xmlns:a16="http://schemas.microsoft.com/office/drawing/2014/main" id="{6E2F942B-E73C-DDEC-78DD-7E895542B2DB}"/>
                </a:ext>
              </a:extLst>
            </p:cNvPr>
            <p:cNvSpPr>
              <a:spLocks noChangeShapeType="1"/>
            </p:cNvSpPr>
            <p:nvPr/>
          </p:nvSpPr>
          <p:spPr bwMode="auto">
            <a:xfrm rot="5400000">
              <a:off x="281926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0" name="Line 18">
              <a:extLst>
                <a:ext uri="{FF2B5EF4-FFF2-40B4-BE49-F238E27FC236}">
                  <a16:creationId xmlns:a16="http://schemas.microsoft.com/office/drawing/2014/main" id="{7A36A159-EF0E-71A1-D009-572B20148528}"/>
                </a:ext>
              </a:extLst>
            </p:cNvPr>
            <p:cNvSpPr>
              <a:spLocks noChangeShapeType="1"/>
            </p:cNvSpPr>
            <p:nvPr/>
          </p:nvSpPr>
          <p:spPr bwMode="auto">
            <a:xfrm rot="5400000">
              <a:off x="302709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1" name="Line 18">
              <a:extLst>
                <a:ext uri="{FF2B5EF4-FFF2-40B4-BE49-F238E27FC236}">
                  <a16:creationId xmlns:a16="http://schemas.microsoft.com/office/drawing/2014/main" id="{2308CFA2-0E32-6AA7-012E-18F43FFF1553}"/>
                </a:ext>
              </a:extLst>
            </p:cNvPr>
            <p:cNvSpPr>
              <a:spLocks noChangeShapeType="1"/>
            </p:cNvSpPr>
            <p:nvPr/>
          </p:nvSpPr>
          <p:spPr bwMode="auto">
            <a:xfrm rot="5400000">
              <a:off x="323493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2" name="Line 18">
              <a:extLst>
                <a:ext uri="{FF2B5EF4-FFF2-40B4-BE49-F238E27FC236}">
                  <a16:creationId xmlns:a16="http://schemas.microsoft.com/office/drawing/2014/main" id="{922A67F5-0366-1D62-4651-FA04738EBA52}"/>
                </a:ext>
              </a:extLst>
            </p:cNvPr>
            <p:cNvSpPr>
              <a:spLocks noChangeShapeType="1"/>
            </p:cNvSpPr>
            <p:nvPr/>
          </p:nvSpPr>
          <p:spPr bwMode="auto">
            <a:xfrm rot="5400000">
              <a:off x="344276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3" name="Line 18">
              <a:extLst>
                <a:ext uri="{FF2B5EF4-FFF2-40B4-BE49-F238E27FC236}">
                  <a16:creationId xmlns:a16="http://schemas.microsoft.com/office/drawing/2014/main" id="{17BF5B6F-86EE-C193-4134-9EFF3E4CB02C}"/>
                </a:ext>
              </a:extLst>
            </p:cNvPr>
            <p:cNvSpPr>
              <a:spLocks noChangeShapeType="1"/>
            </p:cNvSpPr>
            <p:nvPr/>
          </p:nvSpPr>
          <p:spPr bwMode="auto">
            <a:xfrm rot="5400000">
              <a:off x="365060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4" name="Line 18">
              <a:extLst>
                <a:ext uri="{FF2B5EF4-FFF2-40B4-BE49-F238E27FC236}">
                  <a16:creationId xmlns:a16="http://schemas.microsoft.com/office/drawing/2014/main" id="{B76588D8-1360-1017-D111-BC67B89A1344}"/>
                </a:ext>
              </a:extLst>
            </p:cNvPr>
            <p:cNvSpPr>
              <a:spLocks noChangeShapeType="1"/>
            </p:cNvSpPr>
            <p:nvPr/>
          </p:nvSpPr>
          <p:spPr bwMode="auto">
            <a:xfrm rot="5400000">
              <a:off x="385843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5" name="Line 18">
              <a:extLst>
                <a:ext uri="{FF2B5EF4-FFF2-40B4-BE49-F238E27FC236}">
                  <a16:creationId xmlns:a16="http://schemas.microsoft.com/office/drawing/2014/main" id="{121D5A6C-366A-8A08-C94F-D2FE190E5ED2}"/>
                </a:ext>
              </a:extLst>
            </p:cNvPr>
            <p:cNvSpPr>
              <a:spLocks noChangeShapeType="1"/>
            </p:cNvSpPr>
            <p:nvPr/>
          </p:nvSpPr>
          <p:spPr bwMode="auto">
            <a:xfrm rot="5400000">
              <a:off x="406627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6" name="Line 18">
              <a:extLst>
                <a:ext uri="{FF2B5EF4-FFF2-40B4-BE49-F238E27FC236}">
                  <a16:creationId xmlns:a16="http://schemas.microsoft.com/office/drawing/2014/main" id="{892C79F3-93A0-570A-9FE3-2198076AF7C7}"/>
                </a:ext>
              </a:extLst>
            </p:cNvPr>
            <p:cNvSpPr>
              <a:spLocks noChangeShapeType="1"/>
            </p:cNvSpPr>
            <p:nvPr/>
          </p:nvSpPr>
          <p:spPr bwMode="auto">
            <a:xfrm rot="5400000">
              <a:off x="427410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7" name="Line 18">
              <a:extLst>
                <a:ext uri="{FF2B5EF4-FFF2-40B4-BE49-F238E27FC236}">
                  <a16:creationId xmlns:a16="http://schemas.microsoft.com/office/drawing/2014/main" id="{887C6026-6201-D907-F028-A7C692FD16DE}"/>
                </a:ext>
              </a:extLst>
            </p:cNvPr>
            <p:cNvSpPr>
              <a:spLocks noChangeShapeType="1"/>
            </p:cNvSpPr>
            <p:nvPr/>
          </p:nvSpPr>
          <p:spPr bwMode="auto">
            <a:xfrm rot="5400000">
              <a:off x="448194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8" name="Line 18">
              <a:extLst>
                <a:ext uri="{FF2B5EF4-FFF2-40B4-BE49-F238E27FC236}">
                  <a16:creationId xmlns:a16="http://schemas.microsoft.com/office/drawing/2014/main" id="{784996E1-234F-6B10-1CD1-0D457DFCE9EC}"/>
                </a:ext>
              </a:extLst>
            </p:cNvPr>
            <p:cNvSpPr>
              <a:spLocks noChangeShapeType="1"/>
            </p:cNvSpPr>
            <p:nvPr/>
          </p:nvSpPr>
          <p:spPr bwMode="auto">
            <a:xfrm rot="5400000">
              <a:off x="468977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59" name="Line 18">
              <a:extLst>
                <a:ext uri="{FF2B5EF4-FFF2-40B4-BE49-F238E27FC236}">
                  <a16:creationId xmlns:a16="http://schemas.microsoft.com/office/drawing/2014/main" id="{9C0AB742-A2A4-5A07-4071-CD3FB043B952}"/>
                </a:ext>
              </a:extLst>
            </p:cNvPr>
            <p:cNvSpPr>
              <a:spLocks noChangeShapeType="1"/>
            </p:cNvSpPr>
            <p:nvPr/>
          </p:nvSpPr>
          <p:spPr bwMode="auto">
            <a:xfrm rot="5400000">
              <a:off x="489761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0" name="Line 18">
              <a:extLst>
                <a:ext uri="{FF2B5EF4-FFF2-40B4-BE49-F238E27FC236}">
                  <a16:creationId xmlns:a16="http://schemas.microsoft.com/office/drawing/2014/main" id="{FD270544-CE78-ED90-368D-ED53361C424B}"/>
                </a:ext>
              </a:extLst>
            </p:cNvPr>
            <p:cNvSpPr>
              <a:spLocks noChangeShapeType="1"/>
            </p:cNvSpPr>
            <p:nvPr/>
          </p:nvSpPr>
          <p:spPr bwMode="auto">
            <a:xfrm rot="5400000">
              <a:off x="510544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 name="Line 18">
              <a:extLst>
                <a:ext uri="{FF2B5EF4-FFF2-40B4-BE49-F238E27FC236}">
                  <a16:creationId xmlns:a16="http://schemas.microsoft.com/office/drawing/2014/main" id="{B113B251-3F76-82B5-F461-793E7E54C3C6}"/>
                </a:ext>
              </a:extLst>
            </p:cNvPr>
            <p:cNvSpPr>
              <a:spLocks noChangeShapeType="1"/>
            </p:cNvSpPr>
            <p:nvPr/>
          </p:nvSpPr>
          <p:spPr bwMode="auto">
            <a:xfrm rot="5400000">
              <a:off x="531328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2" name="Line 18">
              <a:extLst>
                <a:ext uri="{FF2B5EF4-FFF2-40B4-BE49-F238E27FC236}">
                  <a16:creationId xmlns:a16="http://schemas.microsoft.com/office/drawing/2014/main" id="{1A39E491-5310-85F0-5E31-203CF094E430}"/>
                </a:ext>
              </a:extLst>
            </p:cNvPr>
            <p:cNvSpPr>
              <a:spLocks noChangeShapeType="1"/>
            </p:cNvSpPr>
            <p:nvPr/>
          </p:nvSpPr>
          <p:spPr bwMode="auto">
            <a:xfrm rot="5400000">
              <a:off x="5521117"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3" name="Line 18">
              <a:extLst>
                <a:ext uri="{FF2B5EF4-FFF2-40B4-BE49-F238E27FC236}">
                  <a16:creationId xmlns:a16="http://schemas.microsoft.com/office/drawing/2014/main" id="{39544AC1-9400-A166-E93F-BC8B98A05588}"/>
                </a:ext>
              </a:extLst>
            </p:cNvPr>
            <p:cNvSpPr>
              <a:spLocks noChangeShapeType="1"/>
            </p:cNvSpPr>
            <p:nvPr/>
          </p:nvSpPr>
          <p:spPr bwMode="auto">
            <a:xfrm rot="5400000">
              <a:off x="5728952"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4" name="Line 18">
              <a:extLst>
                <a:ext uri="{FF2B5EF4-FFF2-40B4-BE49-F238E27FC236}">
                  <a16:creationId xmlns:a16="http://schemas.microsoft.com/office/drawing/2014/main" id="{4F54BE63-B357-8D9F-D52B-396D452CBD81}"/>
                </a:ext>
              </a:extLst>
            </p:cNvPr>
            <p:cNvSpPr>
              <a:spLocks noChangeShapeType="1"/>
            </p:cNvSpPr>
            <p:nvPr/>
          </p:nvSpPr>
          <p:spPr bwMode="auto">
            <a:xfrm rot="5400000">
              <a:off x="5939975"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65" name="Rectangle 35">
            <a:extLst>
              <a:ext uri="{FF2B5EF4-FFF2-40B4-BE49-F238E27FC236}">
                <a16:creationId xmlns:a16="http://schemas.microsoft.com/office/drawing/2014/main" id="{1B14BB11-AC7B-9C40-BC8D-CD2BC58A0C37}"/>
              </a:ext>
            </a:extLst>
          </p:cNvPr>
          <p:cNvSpPr>
            <a:spLocks noChangeArrowheads="1"/>
          </p:cNvSpPr>
          <p:nvPr/>
        </p:nvSpPr>
        <p:spPr bwMode="auto">
          <a:xfrm>
            <a:off x="726601" y="4756421"/>
            <a:ext cx="11221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66" name="Rectangle 35">
            <a:extLst>
              <a:ext uri="{FF2B5EF4-FFF2-40B4-BE49-F238E27FC236}">
                <a16:creationId xmlns:a16="http://schemas.microsoft.com/office/drawing/2014/main" id="{9842F49B-CCC5-C376-0CD1-C223FEAE9955}"/>
              </a:ext>
            </a:extLst>
          </p:cNvPr>
          <p:cNvSpPr>
            <a:spLocks noChangeArrowheads="1"/>
          </p:cNvSpPr>
          <p:nvPr/>
        </p:nvSpPr>
        <p:spPr bwMode="auto">
          <a:xfrm>
            <a:off x="963402" y="4756421"/>
            <a:ext cx="5770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a:t>
            </a:r>
          </a:p>
        </p:txBody>
      </p:sp>
      <p:sp>
        <p:nvSpPr>
          <p:cNvPr id="67" name="Rectangle 35">
            <a:extLst>
              <a:ext uri="{FF2B5EF4-FFF2-40B4-BE49-F238E27FC236}">
                <a16:creationId xmlns:a16="http://schemas.microsoft.com/office/drawing/2014/main" id="{7D3F73FB-670F-7FD8-4229-262AEC594ADE}"/>
              </a:ext>
            </a:extLst>
          </p:cNvPr>
          <p:cNvSpPr>
            <a:spLocks noChangeArrowheads="1"/>
          </p:cNvSpPr>
          <p:nvPr/>
        </p:nvSpPr>
        <p:spPr bwMode="auto">
          <a:xfrm>
            <a:off x="1151412" y="4756423"/>
            <a:ext cx="10259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a:t>
            </a:r>
          </a:p>
        </p:txBody>
      </p:sp>
      <p:sp>
        <p:nvSpPr>
          <p:cNvPr id="68" name="Rectangle 35">
            <a:extLst>
              <a:ext uri="{FF2B5EF4-FFF2-40B4-BE49-F238E27FC236}">
                <a16:creationId xmlns:a16="http://schemas.microsoft.com/office/drawing/2014/main" id="{6CE9D95C-5AAD-815A-7C38-8D171145316F}"/>
              </a:ext>
            </a:extLst>
          </p:cNvPr>
          <p:cNvSpPr>
            <a:spLocks noChangeArrowheads="1"/>
          </p:cNvSpPr>
          <p:nvPr/>
        </p:nvSpPr>
        <p:spPr bwMode="auto">
          <a:xfrm>
            <a:off x="1359359" y="4756423"/>
            <a:ext cx="10579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a:t>
            </a:r>
          </a:p>
        </p:txBody>
      </p:sp>
      <p:sp>
        <p:nvSpPr>
          <p:cNvPr id="69" name="Rectangle 35">
            <a:extLst>
              <a:ext uri="{FF2B5EF4-FFF2-40B4-BE49-F238E27FC236}">
                <a16:creationId xmlns:a16="http://schemas.microsoft.com/office/drawing/2014/main" id="{11D8335F-B86B-1474-64F8-A9C83205547C}"/>
              </a:ext>
            </a:extLst>
          </p:cNvPr>
          <p:cNvSpPr>
            <a:spLocks noChangeArrowheads="1"/>
          </p:cNvSpPr>
          <p:nvPr/>
        </p:nvSpPr>
        <p:spPr bwMode="auto">
          <a:xfrm>
            <a:off x="1563322" y="4756423"/>
            <a:ext cx="11221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4</a:t>
            </a:r>
          </a:p>
        </p:txBody>
      </p:sp>
      <p:sp>
        <p:nvSpPr>
          <p:cNvPr id="70" name="Rectangle 35">
            <a:extLst>
              <a:ext uri="{FF2B5EF4-FFF2-40B4-BE49-F238E27FC236}">
                <a16:creationId xmlns:a16="http://schemas.microsoft.com/office/drawing/2014/main" id="{363DC7CF-AC87-DC16-90CF-4916DF20EE24}"/>
              </a:ext>
            </a:extLst>
          </p:cNvPr>
          <p:cNvSpPr>
            <a:spLocks noChangeArrowheads="1"/>
          </p:cNvSpPr>
          <p:nvPr/>
        </p:nvSpPr>
        <p:spPr bwMode="auto">
          <a:xfrm>
            <a:off x="1772872" y="4756423"/>
            <a:ext cx="11221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a:t>
            </a:r>
          </a:p>
        </p:txBody>
      </p:sp>
      <p:sp>
        <p:nvSpPr>
          <p:cNvPr id="71" name="Rectangle 35">
            <a:extLst>
              <a:ext uri="{FF2B5EF4-FFF2-40B4-BE49-F238E27FC236}">
                <a16:creationId xmlns:a16="http://schemas.microsoft.com/office/drawing/2014/main" id="{314C879D-CD72-2912-932C-3E7390815021}"/>
              </a:ext>
            </a:extLst>
          </p:cNvPr>
          <p:cNvSpPr>
            <a:spLocks noChangeArrowheads="1"/>
          </p:cNvSpPr>
          <p:nvPr/>
        </p:nvSpPr>
        <p:spPr bwMode="auto">
          <a:xfrm>
            <a:off x="1980718" y="4758279"/>
            <a:ext cx="11381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6</a:t>
            </a:r>
          </a:p>
        </p:txBody>
      </p:sp>
      <p:sp>
        <p:nvSpPr>
          <p:cNvPr id="72" name="Rectangle 35">
            <a:extLst>
              <a:ext uri="{FF2B5EF4-FFF2-40B4-BE49-F238E27FC236}">
                <a16:creationId xmlns:a16="http://schemas.microsoft.com/office/drawing/2014/main" id="{F0DCCE9E-84B1-0533-D4D7-25677602471B}"/>
              </a:ext>
            </a:extLst>
          </p:cNvPr>
          <p:cNvSpPr>
            <a:spLocks noChangeArrowheads="1"/>
          </p:cNvSpPr>
          <p:nvPr/>
        </p:nvSpPr>
        <p:spPr bwMode="auto">
          <a:xfrm>
            <a:off x="2198283" y="4758279"/>
            <a:ext cx="9778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7</a:t>
            </a:r>
          </a:p>
        </p:txBody>
      </p:sp>
      <p:sp>
        <p:nvSpPr>
          <p:cNvPr id="73" name="Rectangle 35">
            <a:extLst>
              <a:ext uri="{FF2B5EF4-FFF2-40B4-BE49-F238E27FC236}">
                <a16:creationId xmlns:a16="http://schemas.microsoft.com/office/drawing/2014/main" id="{AA1430B3-C35D-F2EA-7EDE-7B515AFE9545}"/>
              </a:ext>
            </a:extLst>
          </p:cNvPr>
          <p:cNvSpPr>
            <a:spLocks noChangeArrowheads="1"/>
          </p:cNvSpPr>
          <p:nvPr/>
        </p:nvSpPr>
        <p:spPr bwMode="auto">
          <a:xfrm>
            <a:off x="2395056" y="4758279"/>
            <a:ext cx="11381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8</a:t>
            </a:r>
          </a:p>
        </p:txBody>
      </p:sp>
      <p:sp>
        <p:nvSpPr>
          <p:cNvPr id="74" name="Rectangle 35">
            <a:extLst>
              <a:ext uri="{FF2B5EF4-FFF2-40B4-BE49-F238E27FC236}">
                <a16:creationId xmlns:a16="http://schemas.microsoft.com/office/drawing/2014/main" id="{B35051A0-4D3F-8F67-2122-245267A879C0}"/>
              </a:ext>
            </a:extLst>
          </p:cNvPr>
          <p:cNvSpPr>
            <a:spLocks noChangeArrowheads="1"/>
          </p:cNvSpPr>
          <p:nvPr/>
        </p:nvSpPr>
        <p:spPr bwMode="auto">
          <a:xfrm>
            <a:off x="2604606" y="4758279"/>
            <a:ext cx="11381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9</a:t>
            </a:r>
          </a:p>
        </p:txBody>
      </p:sp>
      <p:sp>
        <p:nvSpPr>
          <p:cNvPr id="75" name="Rectangle 35">
            <a:extLst>
              <a:ext uri="{FF2B5EF4-FFF2-40B4-BE49-F238E27FC236}">
                <a16:creationId xmlns:a16="http://schemas.microsoft.com/office/drawing/2014/main" id="{1CE9AF48-8DF6-B3C5-69D6-84C97C89AE78}"/>
              </a:ext>
            </a:extLst>
          </p:cNvPr>
          <p:cNvSpPr>
            <a:spLocks noChangeArrowheads="1"/>
          </p:cNvSpPr>
          <p:nvPr/>
        </p:nvSpPr>
        <p:spPr bwMode="auto">
          <a:xfrm>
            <a:off x="2787582" y="4758279"/>
            <a:ext cx="16991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10</a:t>
            </a:r>
          </a:p>
        </p:txBody>
      </p:sp>
      <p:sp>
        <p:nvSpPr>
          <p:cNvPr id="76" name="Rectangle 35">
            <a:extLst>
              <a:ext uri="{FF2B5EF4-FFF2-40B4-BE49-F238E27FC236}">
                <a16:creationId xmlns:a16="http://schemas.microsoft.com/office/drawing/2014/main" id="{DC041821-961C-8C30-DDC1-C299DC985B68}"/>
              </a:ext>
            </a:extLst>
          </p:cNvPr>
          <p:cNvSpPr>
            <a:spLocks noChangeArrowheads="1"/>
          </p:cNvSpPr>
          <p:nvPr/>
        </p:nvSpPr>
        <p:spPr bwMode="auto">
          <a:xfrm>
            <a:off x="3022002" y="4758279"/>
            <a:ext cx="115416"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11</a:t>
            </a:r>
          </a:p>
        </p:txBody>
      </p:sp>
      <p:sp>
        <p:nvSpPr>
          <p:cNvPr id="77" name="Rectangle 35">
            <a:extLst>
              <a:ext uri="{FF2B5EF4-FFF2-40B4-BE49-F238E27FC236}">
                <a16:creationId xmlns:a16="http://schemas.microsoft.com/office/drawing/2014/main" id="{75BA98A1-EFEF-C748-D99B-764740EB2268}"/>
              </a:ext>
            </a:extLst>
          </p:cNvPr>
          <p:cNvSpPr>
            <a:spLocks noChangeArrowheads="1"/>
          </p:cNvSpPr>
          <p:nvPr/>
        </p:nvSpPr>
        <p:spPr bwMode="auto">
          <a:xfrm>
            <a:off x="3209110" y="4758279"/>
            <a:ext cx="16030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12</a:t>
            </a:r>
          </a:p>
        </p:txBody>
      </p:sp>
      <p:sp>
        <p:nvSpPr>
          <p:cNvPr id="78" name="Rectangle 35">
            <a:extLst>
              <a:ext uri="{FF2B5EF4-FFF2-40B4-BE49-F238E27FC236}">
                <a16:creationId xmlns:a16="http://schemas.microsoft.com/office/drawing/2014/main" id="{DEE5DC33-51D9-7679-87F6-F4132EF341E3}"/>
              </a:ext>
            </a:extLst>
          </p:cNvPr>
          <p:cNvSpPr>
            <a:spLocks noChangeArrowheads="1"/>
          </p:cNvSpPr>
          <p:nvPr/>
        </p:nvSpPr>
        <p:spPr bwMode="auto">
          <a:xfrm>
            <a:off x="3400389" y="4758279"/>
            <a:ext cx="163506"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13</a:t>
            </a:r>
          </a:p>
        </p:txBody>
      </p:sp>
      <p:sp>
        <p:nvSpPr>
          <p:cNvPr id="79" name="Rectangle 35">
            <a:extLst>
              <a:ext uri="{FF2B5EF4-FFF2-40B4-BE49-F238E27FC236}">
                <a16:creationId xmlns:a16="http://schemas.microsoft.com/office/drawing/2014/main" id="{D21A315F-35D1-2E70-4C2C-2648FB8E1F00}"/>
              </a:ext>
            </a:extLst>
          </p:cNvPr>
          <p:cNvSpPr>
            <a:spLocks noChangeArrowheads="1"/>
          </p:cNvSpPr>
          <p:nvPr/>
        </p:nvSpPr>
        <p:spPr bwMode="auto">
          <a:xfrm>
            <a:off x="3616258" y="4758279"/>
            <a:ext cx="16991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14</a:t>
            </a:r>
          </a:p>
        </p:txBody>
      </p:sp>
      <p:sp>
        <p:nvSpPr>
          <p:cNvPr id="80" name="Rectangle 35">
            <a:extLst>
              <a:ext uri="{FF2B5EF4-FFF2-40B4-BE49-F238E27FC236}">
                <a16:creationId xmlns:a16="http://schemas.microsoft.com/office/drawing/2014/main" id="{E20316C3-F055-E988-FCE2-0D0FDA2902C5}"/>
              </a:ext>
            </a:extLst>
          </p:cNvPr>
          <p:cNvSpPr>
            <a:spLocks noChangeArrowheads="1"/>
          </p:cNvSpPr>
          <p:nvPr/>
        </p:nvSpPr>
        <p:spPr bwMode="auto">
          <a:xfrm>
            <a:off x="3825809" y="4758279"/>
            <a:ext cx="16991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15</a:t>
            </a:r>
          </a:p>
        </p:txBody>
      </p:sp>
      <p:sp>
        <p:nvSpPr>
          <p:cNvPr id="81" name="Rectangle 35">
            <a:extLst>
              <a:ext uri="{FF2B5EF4-FFF2-40B4-BE49-F238E27FC236}">
                <a16:creationId xmlns:a16="http://schemas.microsoft.com/office/drawing/2014/main" id="{2B9AE545-6478-8553-2E8B-38110B05F918}"/>
              </a:ext>
            </a:extLst>
          </p:cNvPr>
          <p:cNvSpPr>
            <a:spLocks noChangeArrowheads="1"/>
          </p:cNvSpPr>
          <p:nvPr/>
        </p:nvSpPr>
        <p:spPr bwMode="auto">
          <a:xfrm>
            <a:off x="4036937" y="4758279"/>
            <a:ext cx="171522"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16</a:t>
            </a:r>
          </a:p>
        </p:txBody>
      </p:sp>
      <p:sp>
        <p:nvSpPr>
          <p:cNvPr id="82" name="Rectangle 35">
            <a:extLst>
              <a:ext uri="{FF2B5EF4-FFF2-40B4-BE49-F238E27FC236}">
                <a16:creationId xmlns:a16="http://schemas.microsoft.com/office/drawing/2014/main" id="{2AD853F7-33C1-47EC-1B4C-67990882DED9}"/>
              </a:ext>
            </a:extLst>
          </p:cNvPr>
          <p:cNvSpPr>
            <a:spLocks noChangeArrowheads="1"/>
          </p:cNvSpPr>
          <p:nvPr/>
        </p:nvSpPr>
        <p:spPr bwMode="auto">
          <a:xfrm>
            <a:off x="4237834" y="4758279"/>
            <a:ext cx="15549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17</a:t>
            </a:r>
          </a:p>
        </p:txBody>
      </p:sp>
      <p:sp>
        <p:nvSpPr>
          <p:cNvPr id="83" name="Rectangle 35">
            <a:extLst>
              <a:ext uri="{FF2B5EF4-FFF2-40B4-BE49-F238E27FC236}">
                <a16:creationId xmlns:a16="http://schemas.microsoft.com/office/drawing/2014/main" id="{8A4E6727-7E64-6E39-F70A-46A6FDA6E22A}"/>
              </a:ext>
            </a:extLst>
          </p:cNvPr>
          <p:cNvSpPr>
            <a:spLocks noChangeArrowheads="1"/>
          </p:cNvSpPr>
          <p:nvPr/>
        </p:nvSpPr>
        <p:spPr bwMode="auto">
          <a:xfrm>
            <a:off x="4448894" y="4758279"/>
            <a:ext cx="171522"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18</a:t>
            </a:r>
          </a:p>
        </p:txBody>
      </p:sp>
      <p:sp>
        <p:nvSpPr>
          <p:cNvPr id="84" name="Rectangle 35">
            <a:extLst>
              <a:ext uri="{FF2B5EF4-FFF2-40B4-BE49-F238E27FC236}">
                <a16:creationId xmlns:a16="http://schemas.microsoft.com/office/drawing/2014/main" id="{A61D164E-4AFD-6291-0643-A3F807CF6762}"/>
              </a:ext>
            </a:extLst>
          </p:cNvPr>
          <p:cNvSpPr>
            <a:spLocks noChangeArrowheads="1"/>
          </p:cNvSpPr>
          <p:nvPr/>
        </p:nvSpPr>
        <p:spPr bwMode="auto">
          <a:xfrm>
            <a:off x="4658445" y="4758279"/>
            <a:ext cx="171522"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19</a:t>
            </a:r>
          </a:p>
        </p:txBody>
      </p:sp>
      <p:sp>
        <p:nvSpPr>
          <p:cNvPr id="85" name="Rectangle 35">
            <a:extLst>
              <a:ext uri="{FF2B5EF4-FFF2-40B4-BE49-F238E27FC236}">
                <a16:creationId xmlns:a16="http://schemas.microsoft.com/office/drawing/2014/main" id="{90469884-30C2-14F5-2FB7-DB5F29EC89AB}"/>
              </a:ext>
            </a:extLst>
          </p:cNvPr>
          <p:cNvSpPr>
            <a:spLocks noChangeArrowheads="1"/>
          </p:cNvSpPr>
          <p:nvPr/>
        </p:nvSpPr>
        <p:spPr bwMode="auto">
          <a:xfrm>
            <a:off x="4841592" y="4758279"/>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86" name="Rectangle 35">
            <a:extLst>
              <a:ext uri="{FF2B5EF4-FFF2-40B4-BE49-F238E27FC236}">
                <a16:creationId xmlns:a16="http://schemas.microsoft.com/office/drawing/2014/main" id="{6E4D9E6E-1A73-7C9A-D0BD-43BE6D189245}"/>
              </a:ext>
            </a:extLst>
          </p:cNvPr>
          <p:cNvSpPr>
            <a:spLocks noChangeArrowheads="1"/>
          </p:cNvSpPr>
          <p:nvPr/>
        </p:nvSpPr>
        <p:spPr bwMode="auto">
          <a:xfrm>
            <a:off x="5073630" y="4758279"/>
            <a:ext cx="16030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21</a:t>
            </a:r>
          </a:p>
        </p:txBody>
      </p:sp>
      <p:sp>
        <p:nvSpPr>
          <p:cNvPr id="87" name="Rectangle 35">
            <a:extLst>
              <a:ext uri="{FF2B5EF4-FFF2-40B4-BE49-F238E27FC236}">
                <a16:creationId xmlns:a16="http://schemas.microsoft.com/office/drawing/2014/main" id="{5B4438E7-A2F2-BEC0-4E57-22FEA37743D7}"/>
              </a:ext>
            </a:extLst>
          </p:cNvPr>
          <p:cNvSpPr>
            <a:spLocks noChangeArrowheads="1"/>
          </p:cNvSpPr>
          <p:nvPr/>
        </p:nvSpPr>
        <p:spPr bwMode="auto">
          <a:xfrm>
            <a:off x="5270263" y="4758279"/>
            <a:ext cx="20518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22</a:t>
            </a:r>
          </a:p>
        </p:txBody>
      </p:sp>
      <p:sp>
        <p:nvSpPr>
          <p:cNvPr id="88" name="Rectangle 35">
            <a:extLst>
              <a:ext uri="{FF2B5EF4-FFF2-40B4-BE49-F238E27FC236}">
                <a16:creationId xmlns:a16="http://schemas.microsoft.com/office/drawing/2014/main" id="{6BA09D90-B859-C009-7B2B-123EB1A3991A}"/>
              </a:ext>
            </a:extLst>
          </p:cNvPr>
          <p:cNvSpPr>
            <a:spLocks noChangeArrowheads="1"/>
          </p:cNvSpPr>
          <p:nvPr/>
        </p:nvSpPr>
        <p:spPr bwMode="auto">
          <a:xfrm>
            <a:off x="5475829" y="4758279"/>
            <a:ext cx="20839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23</a:t>
            </a:r>
          </a:p>
        </p:txBody>
      </p:sp>
      <p:sp>
        <p:nvSpPr>
          <p:cNvPr id="89" name="Rectangle 35">
            <a:extLst>
              <a:ext uri="{FF2B5EF4-FFF2-40B4-BE49-F238E27FC236}">
                <a16:creationId xmlns:a16="http://schemas.microsoft.com/office/drawing/2014/main" id="{983E23F3-8473-F375-A6CF-587C09F9D794}"/>
              </a:ext>
            </a:extLst>
          </p:cNvPr>
          <p:cNvSpPr>
            <a:spLocks noChangeArrowheads="1"/>
          </p:cNvSpPr>
          <p:nvPr/>
        </p:nvSpPr>
        <p:spPr bwMode="auto">
          <a:xfrm>
            <a:off x="5672648" y="4758279"/>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24</a:t>
            </a:r>
          </a:p>
        </p:txBody>
      </p:sp>
      <p:sp>
        <p:nvSpPr>
          <p:cNvPr id="90" name="Rectangle 35">
            <a:extLst>
              <a:ext uri="{FF2B5EF4-FFF2-40B4-BE49-F238E27FC236}">
                <a16:creationId xmlns:a16="http://schemas.microsoft.com/office/drawing/2014/main" id="{6ABA1413-1932-3ED7-F9C3-BBD04ED8D913}"/>
              </a:ext>
            </a:extLst>
          </p:cNvPr>
          <p:cNvSpPr>
            <a:spLocks noChangeArrowheads="1"/>
          </p:cNvSpPr>
          <p:nvPr/>
        </p:nvSpPr>
        <p:spPr bwMode="auto">
          <a:xfrm>
            <a:off x="5886960" y="4758279"/>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25</a:t>
            </a:r>
          </a:p>
        </p:txBody>
      </p:sp>
      <p:sp>
        <p:nvSpPr>
          <p:cNvPr id="278" name="Rectangle 35">
            <a:extLst>
              <a:ext uri="{FF2B5EF4-FFF2-40B4-BE49-F238E27FC236}">
                <a16:creationId xmlns:a16="http://schemas.microsoft.com/office/drawing/2014/main" id="{6FA71301-527E-4F67-F51B-C681B051C7B3}"/>
              </a:ext>
            </a:extLst>
          </p:cNvPr>
          <p:cNvSpPr>
            <a:spLocks noChangeArrowheads="1"/>
          </p:cNvSpPr>
          <p:nvPr/>
        </p:nvSpPr>
        <p:spPr bwMode="auto">
          <a:xfrm>
            <a:off x="786955" y="4994753"/>
            <a:ext cx="5215690"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spcBef>
                <a:spcPct val="35000"/>
              </a:spcBef>
              <a:spcAft>
                <a:spcPct val="25000"/>
              </a:spcAft>
              <a:buClr>
                <a:schemeClr val="folHlink"/>
              </a:buClr>
              <a:buNone/>
              <a:defRPr/>
            </a:pPr>
            <a:r>
              <a:rPr lang="en-US" altLang="en-US" sz="1600" dirty="0">
                <a:solidFill>
                  <a:schemeClr val="tx1">
                    <a:lumMod val="75000"/>
                    <a:lumOff val="25000"/>
                  </a:schemeClr>
                </a:solidFill>
                <a:latin typeface="Poppins Medium" pitchFamily="2" charset="77"/>
                <a:cs typeface="Poppins Medium" pitchFamily="2" charset="77"/>
              </a:rPr>
              <a:t>Mo</a:t>
            </a:r>
          </a:p>
        </p:txBody>
      </p:sp>
      <p:grpSp>
        <p:nvGrpSpPr>
          <p:cNvPr id="464" name="Group 463">
            <a:extLst>
              <a:ext uri="{FF2B5EF4-FFF2-40B4-BE49-F238E27FC236}">
                <a16:creationId xmlns:a16="http://schemas.microsoft.com/office/drawing/2014/main" id="{F6E2867A-CD8F-EB60-EBA4-26C3E50DA237}"/>
              </a:ext>
            </a:extLst>
          </p:cNvPr>
          <p:cNvGrpSpPr/>
          <p:nvPr/>
        </p:nvGrpSpPr>
        <p:grpSpPr>
          <a:xfrm>
            <a:off x="769706" y="2017241"/>
            <a:ext cx="3483864" cy="2426944"/>
            <a:chOff x="752772" y="1968890"/>
            <a:chExt cx="3487483" cy="2426944"/>
          </a:xfrm>
        </p:grpSpPr>
        <p:sp>
          <p:nvSpPr>
            <p:cNvPr id="522" name="Oval 521">
              <a:extLst>
                <a:ext uri="{FF2B5EF4-FFF2-40B4-BE49-F238E27FC236}">
                  <a16:creationId xmlns:a16="http://schemas.microsoft.com/office/drawing/2014/main" id="{47856DBB-16B4-1E6B-373A-8F85A9C21FFA}"/>
                </a:ext>
              </a:extLst>
            </p:cNvPr>
            <p:cNvSpPr/>
            <p:nvPr/>
          </p:nvSpPr>
          <p:spPr bwMode="auto">
            <a:xfrm>
              <a:off x="752772" y="196889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1" name="Oval 170">
              <a:extLst>
                <a:ext uri="{FF2B5EF4-FFF2-40B4-BE49-F238E27FC236}">
                  <a16:creationId xmlns:a16="http://schemas.microsoft.com/office/drawing/2014/main" id="{EF67F78C-50DD-E011-FAC9-A546E9399D29}"/>
                </a:ext>
              </a:extLst>
            </p:cNvPr>
            <p:cNvSpPr/>
            <p:nvPr/>
          </p:nvSpPr>
          <p:spPr bwMode="auto">
            <a:xfrm>
              <a:off x="857547" y="203941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2" name="Oval 171">
              <a:extLst>
                <a:ext uri="{FF2B5EF4-FFF2-40B4-BE49-F238E27FC236}">
                  <a16:creationId xmlns:a16="http://schemas.microsoft.com/office/drawing/2014/main" id="{6C6302D0-9BBE-DB53-BBA5-46FB7D640CDB}"/>
                </a:ext>
              </a:extLst>
            </p:cNvPr>
            <p:cNvSpPr/>
            <p:nvPr/>
          </p:nvSpPr>
          <p:spPr bwMode="auto">
            <a:xfrm>
              <a:off x="955178" y="209909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3" name="Oval 172">
              <a:extLst>
                <a:ext uri="{FF2B5EF4-FFF2-40B4-BE49-F238E27FC236}">
                  <a16:creationId xmlns:a16="http://schemas.microsoft.com/office/drawing/2014/main" id="{AD677372-7B5A-0B3C-8635-B6E84CB449E0}"/>
                </a:ext>
              </a:extLst>
            </p:cNvPr>
            <p:cNvSpPr/>
            <p:nvPr/>
          </p:nvSpPr>
          <p:spPr bwMode="auto">
            <a:xfrm>
              <a:off x="990897" y="2112652"/>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4" name="Oval 173">
              <a:extLst>
                <a:ext uri="{FF2B5EF4-FFF2-40B4-BE49-F238E27FC236}">
                  <a16:creationId xmlns:a16="http://schemas.microsoft.com/office/drawing/2014/main" id="{2807E5EE-77A7-56E9-E6EB-2B9B417CAC2E}"/>
                </a:ext>
              </a:extLst>
            </p:cNvPr>
            <p:cNvSpPr/>
            <p:nvPr/>
          </p:nvSpPr>
          <p:spPr bwMode="auto">
            <a:xfrm>
              <a:off x="1028997" y="2145203"/>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5" name="Oval 174">
              <a:extLst>
                <a:ext uri="{FF2B5EF4-FFF2-40B4-BE49-F238E27FC236}">
                  <a16:creationId xmlns:a16="http://schemas.microsoft.com/office/drawing/2014/main" id="{9A29B9F7-0A3B-0BBD-FF7B-D3CBC364DA08}"/>
                </a:ext>
              </a:extLst>
            </p:cNvPr>
            <p:cNvSpPr/>
            <p:nvPr/>
          </p:nvSpPr>
          <p:spPr bwMode="auto">
            <a:xfrm>
              <a:off x="1076622" y="2177753"/>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6" name="Oval 175">
              <a:extLst>
                <a:ext uri="{FF2B5EF4-FFF2-40B4-BE49-F238E27FC236}">
                  <a16:creationId xmlns:a16="http://schemas.microsoft.com/office/drawing/2014/main" id="{ED4703CC-FD02-6392-8026-53B9D02CFF56}"/>
                </a:ext>
              </a:extLst>
            </p:cNvPr>
            <p:cNvSpPr/>
            <p:nvPr/>
          </p:nvSpPr>
          <p:spPr bwMode="auto">
            <a:xfrm>
              <a:off x="1079003" y="221844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7" name="Oval 176">
              <a:extLst>
                <a:ext uri="{FF2B5EF4-FFF2-40B4-BE49-F238E27FC236}">
                  <a16:creationId xmlns:a16="http://schemas.microsoft.com/office/drawing/2014/main" id="{24059C85-8FD5-523F-D074-219A6FCB0330}"/>
                </a:ext>
              </a:extLst>
            </p:cNvPr>
            <p:cNvSpPr/>
            <p:nvPr/>
          </p:nvSpPr>
          <p:spPr bwMode="auto">
            <a:xfrm>
              <a:off x="1095671" y="2364917"/>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8" name="Oval 177">
              <a:extLst>
                <a:ext uri="{FF2B5EF4-FFF2-40B4-BE49-F238E27FC236}">
                  <a16:creationId xmlns:a16="http://schemas.microsoft.com/office/drawing/2014/main" id="{802AE226-A1A4-B4F6-D922-0CE5EFC2E902}"/>
                </a:ext>
              </a:extLst>
            </p:cNvPr>
            <p:cNvSpPr/>
            <p:nvPr/>
          </p:nvSpPr>
          <p:spPr bwMode="auto">
            <a:xfrm>
              <a:off x="1095671" y="2397467"/>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79" name="Oval 178">
              <a:extLst>
                <a:ext uri="{FF2B5EF4-FFF2-40B4-BE49-F238E27FC236}">
                  <a16:creationId xmlns:a16="http://schemas.microsoft.com/office/drawing/2014/main" id="{30649CAB-5286-0BA2-7A26-639F963F58F7}"/>
                </a:ext>
              </a:extLst>
            </p:cNvPr>
            <p:cNvSpPr/>
            <p:nvPr/>
          </p:nvSpPr>
          <p:spPr bwMode="auto">
            <a:xfrm>
              <a:off x="1105196" y="2481556"/>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0" name="Oval 179">
              <a:extLst>
                <a:ext uri="{FF2B5EF4-FFF2-40B4-BE49-F238E27FC236}">
                  <a16:creationId xmlns:a16="http://schemas.microsoft.com/office/drawing/2014/main" id="{DA0F405D-62FD-B8C5-F8B1-3A8A04ADCDA4}"/>
                </a:ext>
              </a:extLst>
            </p:cNvPr>
            <p:cNvSpPr/>
            <p:nvPr/>
          </p:nvSpPr>
          <p:spPr bwMode="auto">
            <a:xfrm>
              <a:off x="1117102" y="2595481"/>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1" name="Oval 180">
              <a:extLst>
                <a:ext uri="{FF2B5EF4-FFF2-40B4-BE49-F238E27FC236}">
                  <a16:creationId xmlns:a16="http://schemas.microsoft.com/office/drawing/2014/main" id="{3350A349-97FF-1EBD-9BBB-0931BA40DFE4}"/>
                </a:ext>
              </a:extLst>
            </p:cNvPr>
            <p:cNvSpPr/>
            <p:nvPr/>
          </p:nvSpPr>
          <p:spPr bwMode="auto">
            <a:xfrm>
              <a:off x="1117102" y="2701269"/>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2" name="Oval 181">
              <a:extLst>
                <a:ext uri="{FF2B5EF4-FFF2-40B4-BE49-F238E27FC236}">
                  <a16:creationId xmlns:a16="http://schemas.microsoft.com/office/drawing/2014/main" id="{B3CAA02A-1A78-8A4F-3BFF-2EEADE101104}"/>
                </a:ext>
              </a:extLst>
            </p:cNvPr>
            <p:cNvSpPr/>
            <p:nvPr/>
          </p:nvSpPr>
          <p:spPr bwMode="auto">
            <a:xfrm>
              <a:off x="1124246" y="293454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3" name="Oval 182">
              <a:extLst>
                <a:ext uri="{FF2B5EF4-FFF2-40B4-BE49-F238E27FC236}">
                  <a16:creationId xmlns:a16="http://schemas.microsoft.com/office/drawing/2014/main" id="{32225FDB-49ED-D6CB-558F-01D870D199CC}"/>
                </a:ext>
              </a:extLst>
            </p:cNvPr>
            <p:cNvSpPr/>
            <p:nvPr/>
          </p:nvSpPr>
          <p:spPr bwMode="auto">
            <a:xfrm>
              <a:off x="1126627" y="3238348"/>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4" name="Oval 183">
              <a:extLst>
                <a:ext uri="{FF2B5EF4-FFF2-40B4-BE49-F238E27FC236}">
                  <a16:creationId xmlns:a16="http://schemas.microsoft.com/office/drawing/2014/main" id="{669E2E1C-4FF3-BF8F-10A5-876E959283AA}"/>
                </a:ext>
              </a:extLst>
            </p:cNvPr>
            <p:cNvSpPr/>
            <p:nvPr/>
          </p:nvSpPr>
          <p:spPr bwMode="auto">
            <a:xfrm>
              <a:off x="1138534" y="328717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5" name="Oval 184">
              <a:extLst>
                <a:ext uri="{FF2B5EF4-FFF2-40B4-BE49-F238E27FC236}">
                  <a16:creationId xmlns:a16="http://schemas.microsoft.com/office/drawing/2014/main" id="{7EBE1766-0F1D-81F1-2D0D-1FB3F827091A}"/>
                </a:ext>
              </a:extLst>
            </p:cNvPr>
            <p:cNvSpPr/>
            <p:nvPr/>
          </p:nvSpPr>
          <p:spPr bwMode="auto">
            <a:xfrm>
              <a:off x="1148059" y="332515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6" name="Oval 185">
              <a:extLst>
                <a:ext uri="{FF2B5EF4-FFF2-40B4-BE49-F238E27FC236}">
                  <a16:creationId xmlns:a16="http://schemas.microsoft.com/office/drawing/2014/main" id="{17137A3A-9674-D3D0-4A1A-BDF992D5EDEC}"/>
                </a:ext>
              </a:extLst>
            </p:cNvPr>
            <p:cNvSpPr/>
            <p:nvPr/>
          </p:nvSpPr>
          <p:spPr bwMode="auto">
            <a:xfrm>
              <a:off x="1155203" y="338482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7" name="Oval 186">
              <a:extLst>
                <a:ext uri="{FF2B5EF4-FFF2-40B4-BE49-F238E27FC236}">
                  <a16:creationId xmlns:a16="http://schemas.microsoft.com/office/drawing/2014/main" id="{4D12D645-3698-17AC-4BC7-5B12A657D21C}"/>
                </a:ext>
              </a:extLst>
            </p:cNvPr>
            <p:cNvSpPr/>
            <p:nvPr/>
          </p:nvSpPr>
          <p:spPr bwMode="auto">
            <a:xfrm>
              <a:off x="1179016" y="3498751"/>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8" name="Oval 187">
              <a:extLst>
                <a:ext uri="{FF2B5EF4-FFF2-40B4-BE49-F238E27FC236}">
                  <a16:creationId xmlns:a16="http://schemas.microsoft.com/office/drawing/2014/main" id="{8C8F38DC-6898-B66A-8DEA-CBE7182F7B45}"/>
                </a:ext>
              </a:extLst>
            </p:cNvPr>
            <p:cNvSpPr/>
            <p:nvPr/>
          </p:nvSpPr>
          <p:spPr bwMode="auto">
            <a:xfrm>
              <a:off x="1402853" y="3547576"/>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9" name="Oval 188">
              <a:extLst>
                <a:ext uri="{FF2B5EF4-FFF2-40B4-BE49-F238E27FC236}">
                  <a16:creationId xmlns:a16="http://schemas.microsoft.com/office/drawing/2014/main" id="{2EEB77CB-40E6-4138-4F5D-4E7FCB1BB591}"/>
                </a:ext>
              </a:extLst>
            </p:cNvPr>
            <p:cNvSpPr/>
            <p:nvPr/>
          </p:nvSpPr>
          <p:spPr bwMode="auto">
            <a:xfrm>
              <a:off x="1419521" y="3550289"/>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0" name="Oval 189">
              <a:extLst>
                <a:ext uri="{FF2B5EF4-FFF2-40B4-BE49-F238E27FC236}">
                  <a16:creationId xmlns:a16="http://schemas.microsoft.com/office/drawing/2014/main" id="{31948D71-02D6-D6A7-A330-BC5D5C9BF4D2}"/>
                </a:ext>
              </a:extLst>
            </p:cNvPr>
            <p:cNvSpPr/>
            <p:nvPr/>
          </p:nvSpPr>
          <p:spPr bwMode="auto">
            <a:xfrm>
              <a:off x="1440953" y="3563851"/>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1" name="Oval 190">
              <a:extLst>
                <a:ext uri="{FF2B5EF4-FFF2-40B4-BE49-F238E27FC236}">
                  <a16:creationId xmlns:a16="http://schemas.microsoft.com/office/drawing/2014/main" id="{CEED2D58-544D-4B18-191E-670E4A4233F2}"/>
                </a:ext>
              </a:extLst>
            </p:cNvPr>
            <p:cNvSpPr/>
            <p:nvPr/>
          </p:nvSpPr>
          <p:spPr bwMode="auto">
            <a:xfrm>
              <a:off x="1467147" y="3599113"/>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2" name="Oval 191">
              <a:extLst>
                <a:ext uri="{FF2B5EF4-FFF2-40B4-BE49-F238E27FC236}">
                  <a16:creationId xmlns:a16="http://schemas.microsoft.com/office/drawing/2014/main" id="{5C02E10D-2AA5-A4D5-61BF-C558FE8B048B}"/>
                </a:ext>
              </a:extLst>
            </p:cNvPr>
            <p:cNvSpPr/>
            <p:nvPr/>
          </p:nvSpPr>
          <p:spPr bwMode="auto">
            <a:xfrm>
              <a:off x="1467147" y="362081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3" name="Oval 192">
              <a:extLst>
                <a:ext uri="{FF2B5EF4-FFF2-40B4-BE49-F238E27FC236}">
                  <a16:creationId xmlns:a16="http://schemas.microsoft.com/office/drawing/2014/main" id="{A4DBE27F-5626-C66F-1FE1-4F8EF3790966}"/>
                </a:ext>
              </a:extLst>
            </p:cNvPr>
            <p:cNvSpPr/>
            <p:nvPr/>
          </p:nvSpPr>
          <p:spPr bwMode="auto">
            <a:xfrm>
              <a:off x="1495722" y="364251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4" name="Oval 193">
              <a:extLst>
                <a:ext uri="{FF2B5EF4-FFF2-40B4-BE49-F238E27FC236}">
                  <a16:creationId xmlns:a16="http://schemas.microsoft.com/office/drawing/2014/main" id="{66D4231C-5C67-D4AB-2105-5D6F5CA66F88}"/>
                </a:ext>
              </a:extLst>
            </p:cNvPr>
            <p:cNvSpPr/>
            <p:nvPr/>
          </p:nvSpPr>
          <p:spPr bwMode="auto">
            <a:xfrm>
              <a:off x="1521916" y="377271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5" name="Oval 194">
              <a:extLst>
                <a:ext uri="{FF2B5EF4-FFF2-40B4-BE49-F238E27FC236}">
                  <a16:creationId xmlns:a16="http://schemas.microsoft.com/office/drawing/2014/main" id="{BC83AA8B-4739-346C-AEBF-A61015E79DB2}"/>
                </a:ext>
              </a:extLst>
            </p:cNvPr>
            <p:cNvSpPr/>
            <p:nvPr/>
          </p:nvSpPr>
          <p:spPr bwMode="auto">
            <a:xfrm>
              <a:off x="1521916" y="385409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6" name="Oval 195">
              <a:extLst>
                <a:ext uri="{FF2B5EF4-FFF2-40B4-BE49-F238E27FC236}">
                  <a16:creationId xmlns:a16="http://schemas.microsoft.com/office/drawing/2014/main" id="{CA619889-AACA-5921-EDFD-83563977DFBE}"/>
                </a:ext>
              </a:extLst>
            </p:cNvPr>
            <p:cNvSpPr/>
            <p:nvPr/>
          </p:nvSpPr>
          <p:spPr bwMode="auto">
            <a:xfrm>
              <a:off x="1857672" y="389206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7" name="Oval 196">
              <a:extLst>
                <a:ext uri="{FF2B5EF4-FFF2-40B4-BE49-F238E27FC236}">
                  <a16:creationId xmlns:a16="http://schemas.microsoft.com/office/drawing/2014/main" id="{83EA4358-FC64-752F-47A8-F98D3B30F54B}"/>
                </a:ext>
              </a:extLst>
            </p:cNvPr>
            <p:cNvSpPr/>
            <p:nvPr/>
          </p:nvSpPr>
          <p:spPr bwMode="auto">
            <a:xfrm>
              <a:off x="1893390" y="4000566"/>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8" name="Oval 197">
              <a:extLst>
                <a:ext uri="{FF2B5EF4-FFF2-40B4-BE49-F238E27FC236}">
                  <a16:creationId xmlns:a16="http://schemas.microsoft.com/office/drawing/2014/main" id="{DC1A6457-4F35-F028-64D2-7D0FE1072324}"/>
                </a:ext>
              </a:extLst>
            </p:cNvPr>
            <p:cNvSpPr/>
            <p:nvPr/>
          </p:nvSpPr>
          <p:spPr bwMode="auto">
            <a:xfrm>
              <a:off x="1933871" y="4046678"/>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99" name="Oval 198">
              <a:extLst>
                <a:ext uri="{FF2B5EF4-FFF2-40B4-BE49-F238E27FC236}">
                  <a16:creationId xmlns:a16="http://schemas.microsoft.com/office/drawing/2014/main" id="{1784CA76-C898-7E78-654C-B54B5B1C75BE}"/>
                </a:ext>
              </a:extLst>
            </p:cNvPr>
            <p:cNvSpPr/>
            <p:nvPr/>
          </p:nvSpPr>
          <p:spPr bwMode="auto">
            <a:xfrm>
              <a:off x="2229146" y="4046678"/>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0" name="Oval 199">
              <a:extLst>
                <a:ext uri="{FF2B5EF4-FFF2-40B4-BE49-F238E27FC236}">
                  <a16:creationId xmlns:a16="http://schemas.microsoft.com/office/drawing/2014/main" id="{ECEAFDE6-089C-7025-CBA6-779704F5FFAE}"/>
                </a:ext>
              </a:extLst>
            </p:cNvPr>
            <p:cNvSpPr/>
            <p:nvPr/>
          </p:nvSpPr>
          <p:spPr bwMode="auto">
            <a:xfrm>
              <a:off x="2229146" y="406295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1" name="Oval 200">
              <a:extLst>
                <a:ext uri="{FF2B5EF4-FFF2-40B4-BE49-F238E27FC236}">
                  <a16:creationId xmlns:a16="http://schemas.microsoft.com/office/drawing/2014/main" id="{C534648F-69D7-8E21-A13C-88AA1F8E1E4A}"/>
                </a:ext>
              </a:extLst>
            </p:cNvPr>
            <p:cNvSpPr/>
            <p:nvPr/>
          </p:nvSpPr>
          <p:spPr bwMode="auto">
            <a:xfrm>
              <a:off x="2274390" y="406295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2" name="Oval 201">
              <a:extLst>
                <a:ext uri="{FF2B5EF4-FFF2-40B4-BE49-F238E27FC236}">
                  <a16:creationId xmlns:a16="http://schemas.microsoft.com/office/drawing/2014/main" id="{48E41ED9-68CF-5063-06AA-4A80433E9386}"/>
                </a:ext>
              </a:extLst>
            </p:cNvPr>
            <p:cNvSpPr/>
            <p:nvPr/>
          </p:nvSpPr>
          <p:spPr bwMode="auto">
            <a:xfrm>
              <a:off x="2502990" y="41823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3" name="Oval 202">
              <a:extLst>
                <a:ext uri="{FF2B5EF4-FFF2-40B4-BE49-F238E27FC236}">
                  <a16:creationId xmlns:a16="http://schemas.microsoft.com/office/drawing/2014/main" id="{0E617175-5300-E918-5362-DF2B20DF626C}"/>
                </a:ext>
              </a:extLst>
            </p:cNvPr>
            <p:cNvSpPr/>
            <p:nvPr/>
          </p:nvSpPr>
          <p:spPr bwMode="auto">
            <a:xfrm>
              <a:off x="2612527" y="4239268"/>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4" name="Oval 203">
              <a:extLst>
                <a:ext uri="{FF2B5EF4-FFF2-40B4-BE49-F238E27FC236}">
                  <a16:creationId xmlns:a16="http://schemas.microsoft.com/office/drawing/2014/main" id="{3D74185D-E878-EFFB-F1B1-0AA9CB44C2DD}"/>
                </a:ext>
              </a:extLst>
            </p:cNvPr>
            <p:cNvSpPr/>
            <p:nvPr/>
          </p:nvSpPr>
          <p:spPr bwMode="auto">
            <a:xfrm>
              <a:off x="2624434" y="4233842"/>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5" name="Oval 204">
              <a:extLst>
                <a:ext uri="{FF2B5EF4-FFF2-40B4-BE49-F238E27FC236}">
                  <a16:creationId xmlns:a16="http://schemas.microsoft.com/office/drawing/2014/main" id="{76F391D4-76E0-CFCF-25FA-31DF4D9C3062}"/>
                </a:ext>
              </a:extLst>
            </p:cNvPr>
            <p:cNvSpPr/>
            <p:nvPr/>
          </p:nvSpPr>
          <p:spPr bwMode="auto">
            <a:xfrm>
              <a:off x="2812553"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6" name="Oval 205">
              <a:extLst>
                <a:ext uri="{FF2B5EF4-FFF2-40B4-BE49-F238E27FC236}">
                  <a16:creationId xmlns:a16="http://schemas.microsoft.com/office/drawing/2014/main" id="{BE994FB0-3924-AE38-AFB0-6E073BB0B060}"/>
                </a:ext>
              </a:extLst>
            </p:cNvPr>
            <p:cNvSpPr/>
            <p:nvPr/>
          </p:nvSpPr>
          <p:spPr bwMode="auto">
            <a:xfrm>
              <a:off x="2957810"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7" name="Oval 206">
              <a:extLst>
                <a:ext uri="{FF2B5EF4-FFF2-40B4-BE49-F238E27FC236}">
                  <a16:creationId xmlns:a16="http://schemas.microsoft.com/office/drawing/2014/main" id="{42994919-3900-7D38-9E16-6221B5721841}"/>
                </a:ext>
              </a:extLst>
            </p:cNvPr>
            <p:cNvSpPr/>
            <p:nvPr/>
          </p:nvSpPr>
          <p:spPr bwMode="auto">
            <a:xfrm>
              <a:off x="2984003"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8" name="Oval 207">
              <a:extLst>
                <a:ext uri="{FF2B5EF4-FFF2-40B4-BE49-F238E27FC236}">
                  <a16:creationId xmlns:a16="http://schemas.microsoft.com/office/drawing/2014/main" id="{CD2D5DDB-1BAA-68E2-FAE9-48ACB8613F5C}"/>
                </a:ext>
              </a:extLst>
            </p:cNvPr>
            <p:cNvSpPr/>
            <p:nvPr/>
          </p:nvSpPr>
          <p:spPr bwMode="auto">
            <a:xfrm>
              <a:off x="3029247"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09" name="Oval 208">
              <a:extLst>
                <a:ext uri="{FF2B5EF4-FFF2-40B4-BE49-F238E27FC236}">
                  <a16:creationId xmlns:a16="http://schemas.microsoft.com/office/drawing/2014/main" id="{95FBFEB5-CCA2-32D5-A4C0-9B328BFBAA24}"/>
                </a:ext>
              </a:extLst>
            </p:cNvPr>
            <p:cNvSpPr/>
            <p:nvPr/>
          </p:nvSpPr>
          <p:spPr bwMode="auto">
            <a:xfrm>
              <a:off x="3462635"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10" name="Oval 209">
              <a:extLst>
                <a:ext uri="{FF2B5EF4-FFF2-40B4-BE49-F238E27FC236}">
                  <a16:creationId xmlns:a16="http://schemas.microsoft.com/office/drawing/2014/main" id="{1B584559-C0E6-E665-5D64-8918FB4ED80B}"/>
                </a:ext>
              </a:extLst>
            </p:cNvPr>
            <p:cNvSpPr/>
            <p:nvPr/>
          </p:nvSpPr>
          <p:spPr bwMode="auto">
            <a:xfrm>
              <a:off x="3857922"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11" name="Oval 210">
              <a:extLst>
                <a:ext uri="{FF2B5EF4-FFF2-40B4-BE49-F238E27FC236}">
                  <a16:creationId xmlns:a16="http://schemas.microsoft.com/office/drawing/2014/main" id="{2D9506D3-1054-05B5-8252-3B3A8EB3ACD7}"/>
                </a:ext>
              </a:extLst>
            </p:cNvPr>
            <p:cNvSpPr/>
            <p:nvPr/>
          </p:nvSpPr>
          <p:spPr bwMode="auto">
            <a:xfrm>
              <a:off x="4157959" y="431250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524" name="Freeform: Shape 523">
            <a:extLst>
              <a:ext uri="{FF2B5EF4-FFF2-40B4-BE49-F238E27FC236}">
                <a16:creationId xmlns:a16="http://schemas.microsoft.com/office/drawing/2014/main" id="{1201D10A-5D42-73E2-0B63-B8F5A781C8B2}"/>
              </a:ext>
            </a:extLst>
          </p:cNvPr>
          <p:cNvSpPr/>
          <p:nvPr/>
        </p:nvSpPr>
        <p:spPr bwMode="auto">
          <a:xfrm>
            <a:off x="794252" y="2047158"/>
            <a:ext cx="3431732" cy="2357107"/>
          </a:xfrm>
          <a:custGeom>
            <a:avLst/>
            <a:gdLst>
              <a:gd name="connsiteX0" fmla="*/ 0 w 3431732"/>
              <a:gd name="connsiteY0" fmla="*/ 0 h 2069239"/>
              <a:gd name="connsiteX1" fmla="*/ 36430 w 3431732"/>
              <a:gd name="connsiteY1" fmla="*/ 36430 h 2069239"/>
              <a:gd name="connsiteX2" fmla="*/ 116577 w 3431732"/>
              <a:gd name="connsiteY2" fmla="*/ 36430 h 2069239"/>
              <a:gd name="connsiteX3" fmla="*/ 116577 w 3431732"/>
              <a:gd name="connsiteY3" fmla="*/ 69217 h 2069239"/>
              <a:gd name="connsiteX4" fmla="*/ 167579 w 3431732"/>
              <a:gd name="connsiteY4" fmla="*/ 69217 h 2069239"/>
              <a:gd name="connsiteX5" fmla="*/ 167579 w 3431732"/>
              <a:gd name="connsiteY5" fmla="*/ 116576 h 2069239"/>
              <a:gd name="connsiteX6" fmla="*/ 225868 w 3431732"/>
              <a:gd name="connsiteY6" fmla="*/ 127506 h 2069239"/>
              <a:gd name="connsiteX7" fmla="*/ 284156 w 3431732"/>
              <a:gd name="connsiteY7" fmla="*/ 142078 h 2069239"/>
              <a:gd name="connsiteX8" fmla="*/ 346088 w 3431732"/>
              <a:gd name="connsiteY8" fmla="*/ 204009 h 2069239"/>
              <a:gd name="connsiteX9" fmla="*/ 360660 w 3431732"/>
              <a:gd name="connsiteY9" fmla="*/ 229510 h 2069239"/>
              <a:gd name="connsiteX10" fmla="*/ 360660 w 3431732"/>
              <a:gd name="connsiteY10" fmla="*/ 397090 h 2069239"/>
              <a:gd name="connsiteX11" fmla="*/ 378875 w 3431732"/>
              <a:gd name="connsiteY11" fmla="*/ 397090 h 2069239"/>
              <a:gd name="connsiteX12" fmla="*/ 378875 w 3431732"/>
              <a:gd name="connsiteY12" fmla="*/ 1111123 h 2069239"/>
              <a:gd name="connsiteX13" fmla="*/ 404376 w 3431732"/>
              <a:gd name="connsiteY13" fmla="*/ 1162125 h 2069239"/>
              <a:gd name="connsiteX14" fmla="*/ 437163 w 3431732"/>
              <a:gd name="connsiteY14" fmla="*/ 1271416 h 2069239"/>
              <a:gd name="connsiteX15" fmla="*/ 437163 w 3431732"/>
              <a:gd name="connsiteY15" fmla="*/ 1355206 h 2069239"/>
              <a:gd name="connsiteX16" fmla="*/ 466307 w 3431732"/>
              <a:gd name="connsiteY16" fmla="*/ 1355206 h 2069239"/>
              <a:gd name="connsiteX17" fmla="*/ 466307 w 3431732"/>
              <a:gd name="connsiteY17" fmla="*/ 1384350 h 2069239"/>
              <a:gd name="connsiteX18" fmla="*/ 510024 w 3431732"/>
              <a:gd name="connsiteY18" fmla="*/ 1384350 h 2069239"/>
              <a:gd name="connsiteX19" fmla="*/ 510024 w 3431732"/>
              <a:gd name="connsiteY19" fmla="*/ 1384350 h 2069239"/>
              <a:gd name="connsiteX20" fmla="*/ 495452 w 3431732"/>
              <a:gd name="connsiteY20" fmla="*/ 1398922 h 2069239"/>
              <a:gd name="connsiteX21" fmla="*/ 699461 w 3431732"/>
              <a:gd name="connsiteY21" fmla="*/ 1398922 h 2069239"/>
              <a:gd name="connsiteX22" fmla="*/ 772322 w 3431732"/>
              <a:gd name="connsiteY22" fmla="*/ 1471783 h 2069239"/>
              <a:gd name="connsiteX23" fmla="*/ 801466 w 3431732"/>
              <a:gd name="connsiteY23" fmla="*/ 1683078 h 2069239"/>
              <a:gd name="connsiteX24" fmla="*/ 1001833 w 3431732"/>
              <a:gd name="connsiteY24" fmla="*/ 1683078 h 2069239"/>
              <a:gd name="connsiteX25" fmla="*/ 1005476 w 3431732"/>
              <a:gd name="connsiteY25" fmla="*/ 1701294 h 2069239"/>
              <a:gd name="connsiteX26" fmla="*/ 1132982 w 3431732"/>
              <a:gd name="connsiteY26" fmla="*/ 1701294 h 2069239"/>
              <a:gd name="connsiteX27" fmla="*/ 1129339 w 3431732"/>
              <a:gd name="connsiteY27" fmla="*/ 1726795 h 2069239"/>
              <a:gd name="connsiteX28" fmla="*/ 1154840 w 3431732"/>
              <a:gd name="connsiteY28" fmla="*/ 1726795 h 2069239"/>
              <a:gd name="connsiteX29" fmla="*/ 1154840 w 3431732"/>
              <a:gd name="connsiteY29" fmla="*/ 1796012 h 2069239"/>
              <a:gd name="connsiteX30" fmla="*/ 1198556 w 3431732"/>
              <a:gd name="connsiteY30" fmla="*/ 1825157 h 2069239"/>
              <a:gd name="connsiteX31" fmla="*/ 1526429 w 3431732"/>
              <a:gd name="connsiteY31" fmla="*/ 1825157 h 2069239"/>
              <a:gd name="connsiteX32" fmla="*/ 1533715 w 3431732"/>
              <a:gd name="connsiteY32" fmla="*/ 1887088 h 2069239"/>
              <a:gd name="connsiteX33" fmla="*/ 1562859 w 3431732"/>
              <a:gd name="connsiteY33" fmla="*/ 1887088 h 2069239"/>
              <a:gd name="connsiteX34" fmla="*/ 1562859 w 3431732"/>
              <a:gd name="connsiteY34" fmla="*/ 1916232 h 2069239"/>
              <a:gd name="connsiteX35" fmla="*/ 1635719 w 3431732"/>
              <a:gd name="connsiteY35" fmla="*/ 1916232 h 2069239"/>
              <a:gd name="connsiteX36" fmla="*/ 1635719 w 3431732"/>
              <a:gd name="connsiteY36" fmla="*/ 1949019 h 2069239"/>
              <a:gd name="connsiteX37" fmla="*/ 1857944 w 3431732"/>
              <a:gd name="connsiteY37" fmla="*/ 1949019 h 2069239"/>
              <a:gd name="connsiteX38" fmla="*/ 1857944 w 3431732"/>
              <a:gd name="connsiteY38" fmla="*/ 2014594 h 2069239"/>
              <a:gd name="connsiteX39" fmla="*/ 1912589 w 3431732"/>
              <a:gd name="connsiteY39" fmla="*/ 2014594 h 2069239"/>
              <a:gd name="connsiteX40" fmla="*/ 1912589 w 3431732"/>
              <a:gd name="connsiteY40" fmla="*/ 2069239 h 2069239"/>
              <a:gd name="connsiteX41" fmla="*/ 3431732 w 3431732"/>
              <a:gd name="connsiteY41" fmla="*/ 2069239 h 2069239"/>
              <a:gd name="connsiteX0" fmla="*/ 0 w 3431732"/>
              <a:gd name="connsiteY0" fmla="*/ 0 h 2069239"/>
              <a:gd name="connsiteX1" fmla="*/ 36430 w 3431732"/>
              <a:gd name="connsiteY1" fmla="*/ 36430 h 2069239"/>
              <a:gd name="connsiteX2" fmla="*/ 116577 w 3431732"/>
              <a:gd name="connsiteY2" fmla="*/ 36430 h 2069239"/>
              <a:gd name="connsiteX3" fmla="*/ 116577 w 3431732"/>
              <a:gd name="connsiteY3" fmla="*/ 69217 h 2069239"/>
              <a:gd name="connsiteX4" fmla="*/ 167579 w 3431732"/>
              <a:gd name="connsiteY4" fmla="*/ 69217 h 2069239"/>
              <a:gd name="connsiteX5" fmla="*/ 167579 w 3431732"/>
              <a:gd name="connsiteY5" fmla="*/ 116576 h 2069239"/>
              <a:gd name="connsiteX6" fmla="*/ 225868 w 3431732"/>
              <a:gd name="connsiteY6" fmla="*/ 127506 h 2069239"/>
              <a:gd name="connsiteX7" fmla="*/ 284156 w 3431732"/>
              <a:gd name="connsiteY7" fmla="*/ 142078 h 2069239"/>
              <a:gd name="connsiteX8" fmla="*/ 346088 w 3431732"/>
              <a:gd name="connsiteY8" fmla="*/ 204009 h 2069239"/>
              <a:gd name="connsiteX9" fmla="*/ 360660 w 3431732"/>
              <a:gd name="connsiteY9" fmla="*/ 229510 h 2069239"/>
              <a:gd name="connsiteX10" fmla="*/ 360660 w 3431732"/>
              <a:gd name="connsiteY10" fmla="*/ 397090 h 2069239"/>
              <a:gd name="connsiteX11" fmla="*/ 378875 w 3431732"/>
              <a:gd name="connsiteY11" fmla="*/ 397090 h 2069239"/>
              <a:gd name="connsiteX12" fmla="*/ 378875 w 3431732"/>
              <a:gd name="connsiteY12" fmla="*/ 1111123 h 2069239"/>
              <a:gd name="connsiteX13" fmla="*/ 404376 w 3431732"/>
              <a:gd name="connsiteY13" fmla="*/ 1162125 h 2069239"/>
              <a:gd name="connsiteX14" fmla="*/ 437163 w 3431732"/>
              <a:gd name="connsiteY14" fmla="*/ 1271416 h 2069239"/>
              <a:gd name="connsiteX15" fmla="*/ 437163 w 3431732"/>
              <a:gd name="connsiteY15" fmla="*/ 1355206 h 2069239"/>
              <a:gd name="connsiteX16" fmla="*/ 466307 w 3431732"/>
              <a:gd name="connsiteY16" fmla="*/ 1355206 h 2069239"/>
              <a:gd name="connsiteX17" fmla="*/ 466307 w 3431732"/>
              <a:gd name="connsiteY17" fmla="*/ 1384350 h 2069239"/>
              <a:gd name="connsiteX18" fmla="*/ 510024 w 3431732"/>
              <a:gd name="connsiteY18" fmla="*/ 1384350 h 2069239"/>
              <a:gd name="connsiteX19" fmla="*/ 510024 w 3431732"/>
              <a:gd name="connsiteY19" fmla="*/ 1384350 h 2069239"/>
              <a:gd name="connsiteX20" fmla="*/ 517310 w 3431732"/>
              <a:gd name="connsiteY20" fmla="*/ 1409851 h 2069239"/>
              <a:gd name="connsiteX21" fmla="*/ 699461 w 3431732"/>
              <a:gd name="connsiteY21" fmla="*/ 1398922 h 2069239"/>
              <a:gd name="connsiteX22" fmla="*/ 772322 w 3431732"/>
              <a:gd name="connsiteY22" fmla="*/ 1471783 h 2069239"/>
              <a:gd name="connsiteX23" fmla="*/ 801466 w 3431732"/>
              <a:gd name="connsiteY23" fmla="*/ 1683078 h 2069239"/>
              <a:gd name="connsiteX24" fmla="*/ 1001833 w 3431732"/>
              <a:gd name="connsiteY24" fmla="*/ 1683078 h 2069239"/>
              <a:gd name="connsiteX25" fmla="*/ 1005476 w 3431732"/>
              <a:gd name="connsiteY25" fmla="*/ 1701294 h 2069239"/>
              <a:gd name="connsiteX26" fmla="*/ 1132982 w 3431732"/>
              <a:gd name="connsiteY26" fmla="*/ 1701294 h 2069239"/>
              <a:gd name="connsiteX27" fmla="*/ 1129339 w 3431732"/>
              <a:gd name="connsiteY27" fmla="*/ 1726795 h 2069239"/>
              <a:gd name="connsiteX28" fmla="*/ 1154840 w 3431732"/>
              <a:gd name="connsiteY28" fmla="*/ 1726795 h 2069239"/>
              <a:gd name="connsiteX29" fmla="*/ 1154840 w 3431732"/>
              <a:gd name="connsiteY29" fmla="*/ 1796012 h 2069239"/>
              <a:gd name="connsiteX30" fmla="*/ 1198556 w 3431732"/>
              <a:gd name="connsiteY30" fmla="*/ 1825157 h 2069239"/>
              <a:gd name="connsiteX31" fmla="*/ 1526429 w 3431732"/>
              <a:gd name="connsiteY31" fmla="*/ 1825157 h 2069239"/>
              <a:gd name="connsiteX32" fmla="*/ 1533715 w 3431732"/>
              <a:gd name="connsiteY32" fmla="*/ 1887088 h 2069239"/>
              <a:gd name="connsiteX33" fmla="*/ 1562859 w 3431732"/>
              <a:gd name="connsiteY33" fmla="*/ 1887088 h 2069239"/>
              <a:gd name="connsiteX34" fmla="*/ 1562859 w 3431732"/>
              <a:gd name="connsiteY34" fmla="*/ 1916232 h 2069239"/>
              <a:gd name="connsiteX35" fmla="*/ 1635719 w 3431732"/>
              <a:gd name="connsiteY35" fmla="*/ 1916232 h 2069239"/>
              <a:gd name="connsiteX36" fmla="*/ 1635719 w 3431732"/>
              <a:gd name="connsiteY36" fmla="*/ 1949019 h 2069239"/>
              <a:gd name="connsiteX37" fmla="*/ 1857944 w 3431732"/>
              <a:gd name="connsiteY37" fmla="*/ 1949019 h 2069239"/>
              <a:gd name="connsiteX38" fmla="*/ 1857944 w 3431732"/>
              <a:gd name="connsiteY38" fmla="*/ 2014594 h 2069239"/>
              <a:gd name="connsiteX39" fmla="*/ 1912589 w 3431732"/>
              <a:gd name="connsiteY39" fmla="*/ 2014594 h 2069239"/>
              <a:gd name="connsiteX40" fmla="*/ 1912589 w 3431732"/>
              <a:gd name="connsiteY40" fmla="*/ 2069239 h 2069239"/>
              <a:gd name="connsiteX41" fmla="*/ 3431732 w 3431732"/>
              <a:gd name="connsiteY41" fmla="*/ 2069239 h 2069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431732" h="2069239">
                <a:moveTo>
                  <a:pt x="0" y="0"/>
                </a:moveTo>
                <a:lnTo>
                  <a:pt x="36430" y="36430"/>
                </a:lnTo>
                <a:lnTo>
                  <a:pt x="116577" y="36430"/>
                </a:lnTo>
                <a:lnTo>
                  <a:pt x="116577" y="69217"/>
                </a:lnTo>
                <a:lnTo>
                  <a:pt x="167579" y="69217"/>
                </a:lnTo>
                <a:lnTo>
                  <a:pt x="167579" y="116576"/>
                </a:lnTo>
                <a:lnTo>
                  <a:pt x="225868" y="127506"/>
                </a:lnTo>
                <a:lnTo>
                  <a:pt x="284156" y="142078"/>
                </a:lnTo>
                <a:lnTo>
                  <a:pt x="346088" y="204009"/>
                </a:lnTo>
                <a:lnTo>
                  <a:pt x="360660" y="229510"/>
                </a:lnTo>
                <a:lnTo>
                  <a:pt x="360660" y="397090"/>
                </a:lnTo>
                <a:lnTo>
                  <a:pt x="378875" y="397090"/>
                </a:lnTo>
                <a:lnTo>
                  <a:pt x="378875" y="1111123"/>
                </a:lnTo>
                <a:lnTo>
                  <a:pt x="404376" y="1162125"/>
                </a:lnTo>
                <a:lnTo>
                  <a:pt x="437163" y="1271416"/>
                </a:lnTo>
                <a:lnTo>
                  <a:pt x="437163" y="1355206"/>
                </a:lnTo>
                <a:lnTo>
                  <a:pt x="466307" y="1355206"/>
                </a:lnTo>
                <a:lnTo>
                  <a:pt x="466307" y="1384350"/>
                </a:lnTo>
                <a:lnTo>
                  <a:pt x="510024" y="1384350"/>
                </a:lnTo>
                <a:lnTo>
                  <a:pt x="510024" y="1384350"/>
                </a:lnTo>
                <a:lnTo>
                  <a:pt x="517310" y="1409851"/>
                </a:lnTo>
                <a:lnTo>
                  <a:pt x="699461" y="1398922"/>
                </a:lnTo>
                <a:lnTo>
                  <a:pt x="772322" y="1471783"/>
                </a:lnTo>
                <a:lnTo>
                  <a:pt x="801466" y="1683078"/>
                </a:lnTo>
                <a:lnTo>
                  <a:pt x="1001833" y="1683078"/>
                </a:lnTo>
                <a:lnTo>
                  <a:pt x="1005476" y="1701294"/>
                </a:lnTo>
                <a:lnTo>
                  <a:pt x="1132982" y="1701294"/>
                </a:lnTo>
                <a:lnTo>
                  <a:pt x="1129339" y="1726795"/>
                </a:lnTo>
                <a:lnTo>
                  <a:pt x="1154840" y="1726795"/>
                </a:lnTo>
                <a:lnTo>
                  <a:pt x="1154840" y="1796012"/>
                </a:lnTo>
                <a:lnTo>
                  <a:pt x="1198556" y="1825157"/>
                </a:lnTo>
                <a:lnTo>
                  <a:pt x="1526429" y="1825157"/>
                </a:lnTo>
                <a:lnTo>
                  <a:pt x="1533715" y="1887088"/>
                </a:lnTo>
                <a:lnTo>
                  <a:pt x="1562859" y="1887088"/>
                </a:lnTo>
                <a:lnTo>
                  <a:pt x="1562859" y="1916232"/>
                </a:lnTo>
                <a:lnTo>
                  <a:pt x="1635719" y="1916232"/>
                </a:lnTo>
                <a:lnTo>
                  <a:pt x="1635719" y="1949019"/>
                </a:lnTo>
                <a:lnTo>
                  <a:pt x="1857944" y="1949019"/>
                </a:lnTo>
                <a:lnTo>
                  <a:pt x="1857944" y="2014594"/>
                </a:lnTo>
                <a:lnTo>
                  <a:pt x="1912589" y="2014594"/>
                </a:lnTo>
                <a:lnTo>
                  <a:pt x="1912589" y="2069239"/>
                </a:lnTo>
                <a:lnTo>
                  <a:pt x="3431732" y="2069239"/>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6" name="Group 5">
            <a:extLst>
              <a:ext uri="{FF2B5EF4-FFF2-40B4-BE49-F238E27FC236}">
                <a16:creationId xmlns:a16="http://schemas.microsoft.com/office/drawing/2014/main" id="{033C6380-E9E9-FD16-50C9-088BD5D97652}"/>
              </a:ext>
            </a:extLst>
          </p:cNvPr>
          <p:cNvGrpSpPr/>
          <p:nvPr/>
        </p:nvGrpSpPr>
        <p:grpSpPr>
          <a:xfrm>
            <a:off x="886164" y="4124550"/>
            <a:ext cx="1792347" cy="523221"/>
            <a:chOff x="1360942" y="2508591"/>
            <a:chExt cx="1792347" cy="459321"/>
          </a:xfrm>
        </p:grpSpPr>
        <p:grpSp>
          <p:nvGrpSpPr>
            <p:cNvPr id="528" name="Group 527">
              <a:extLst>
                <a:ext uri="{FF2B5EF4-FFF2-40B4-BE49-F238E27FC236}">
                  <a16:creationId xmlns:a16="http://schemas.microsoft.com/office/drawing/2014/main" id="{686BB100-3789-4650-D355-35D3778B84AC}"/>
                </a:ext>
              </a:extLst>
            </p:cNvPr>
            <p:cNvGrpSpPr/>
            <p:nvPr/>
          </p:nvGrpSpPr>
          <p:grpSpPr>
            <a:xfrm>
              <a:off x="1360942" y="2610161"/>
              <a:ext cx="256545" cy="73152"/>
              <a:chOff x="1581071" y="2466084"/>
              <a:chExt cx="256545" cy="73152"/>
            </a:xfrm>
          </p:grpSpPr>
          <p:cxnSp>
            <p:nvCxnSpPr>
              <p:cNvPr id="527" name="Straight Connector 526">
                <a:extLst>
                  <a:ext uri="{FF2B5EF4-FFF2-40B4-BE49-F238E27FC236}">
                    <a16:creationId xmlns:a16="http://schemas.microsoft.com/office/drawing/2014/main" id="{38A6418D-FDB4-E546-F4A1-0A32ED1DA248}"/>
                  </a:ext>
                </a:extLst>
              </p:cNvPr>
              <p:cNvCxnSpPr/>
              <p:nvPr/>
            </p:nvCxnSpPr>
            <p:spPr bwMode="auto">
              <a:xfrm>
                <a:off x="1581071" y="2498549"/>
                <a:ext cx="256545" cy="0"/>
              </a:xfrm>
              <a:prstGeom prst="line">
                <a:avLst/>
              </a:prstGeom>
              <a:noFill/>
              <a:ln w="28575" cap="flat" cmpd="sng" algn="ctr">
                <a:solidFill>
                  <a:schemeClr val="accent1"/>
                </a:solidFill>
                <a:prstDash val="solid"/>
                <a:round/>
                <a:headEnd type="none" w="med" len="med"/>
                <a:tailEnd type="none" w="med" len="med"/>
              </a:ln>
              <a:effectLst/>
            </p:spPr>
          </p:cxnSp>
          <p:sp>
            <p:nvSpPr>
              <p:cNvPr id="525" name="Oval 524">
                <a:extLst>
                  <a:ext uri="{FF2B5EF4-FFF2-40B4-BE49-F238E27FC236}">
                    <a16:creationId xmlns:a16="http://schemas.microsoft.com/office/drawing/2014/main" id="{A47F4927-B78D-484D-DFBF-C7C482982376}"/>
                  </a:ext>
                </a:extLst>
              </p:cNvPr>
              <p:cNvSpPr/>
              <p:nvPr/>
            </p:nvSpPr>
            <p:spPr bwMode="auto">
              <a:xfrm>
                <a:off x="1670785" y="2466084"/>
                <a:ext cx="82296" cy="73152"/>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272" name="Group 271">
              <a:extLst>
                <a:ext uri="{FF2B5EF4-FFF2-40B4-BE49-F238E27FC236}">
                  <a16:creationId xmlns:a16="http://schemas.microsoft.com/office/drawing/2014/main" id="{873E4EE7-DCAE-639D-B250-5432F8BB28A0}"/>
                </a:ext>
              </a:extLst>
            </p:cNvPr>
            <p:cNvGrpSpPr/>
            <p:nvPr/>
          </p:nvGrpSpPr>
          <p:grpSpPr>
            <a:xfrm>
              <a:off x="1360942" y="2806455"/>
              <a:ext cx="256545" cy="73152"/>
              <a:chOff x="1581071" y="2459186"/>
              <a:chExt cx="256545" cy="73152"/>
            </a:xfrm>
          </p:grpSpPr>
          <p:cxnSp>
            <p:nvCxnSpPr>
              <p:cNvPr id="274" name="Straight Connector 273">
                <a:extLst>
                  <a:ext uri="{FF2B5EF4-FFF2-40B4-BE49-F238E27FC236}">
                    <a16:creationId xmlns:a16="http://schemas.microsoft.com/office/drawing/2014/main" id="{40E23A45-509F-6AC5-7A4E-949431FEFB0A}"/>
                  </a:ext>
                </a:extLst>
              </p:cNvPr>
              <p:cNvCxnSpPr/>
              <p:nvPr/>
            </p:nvCxnSpPr>
            <p:spPr bwMode="auto">
              <a:xfrm>
                <a:off x="1581071" y="2498549"/>
                <a:ext cx="256545" cy="0"/>
              </a:xfrm>
              <a:prstGeom prst="line">
                <a:avLst/>
              </a:prstGeom>
              <a:noFill/>
              <a:ln w="28575" cap="flat" cmpd="sng" algn="ctr">
                <a:solidFill>
                  <a:schemeClr val="accent6"/>
                </a:solidFill>
                <a:prstDash val="solid"/>
                <a:round/>
                <a:headEnd type="none" w="med" len="med"/>
                <a:tailEnd type="none" w="med" len="med"/>
              </a:ln>
              <a:effectLst/>
            </p:spPr>
          </p:cxnSp>
          <p:sp>
            <p:nvSpPr>
              <p:cNvPr id="273" name="Oval 272">
                <a:extLst>
                  <a:ext uri="{FF2B5EF4-FFF2-40B4-BE49-F238E27FC236}">
                    <a16:creationId xmlns:a16="http://schemas.microsoft.com/office/drawing/2014/main" id="{8391F865-76B8-8B3C-1DF5-D44C9E4EA840}"/>
                  </a:ext>
                </a:extLst>
              </p:cNvPr>
              <p:cNvSpPr/>
              <p:nvPr/>
            </p:nvSpPr>
            <p:spPr bwMode="auto">
              <a:xfrm>
                <a:off x="1670785" y="2459186"/>
                <a:ext cx="82296" cy="73152"/>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529" name="TextBox 528">
              <a:extLst>
                <a:ext uri="{FF2B5EF4-FFF2-40B4-BE49-F238E27FC236}">
                  <a16:creationId xmlns:a16="http://schemas.microsoft.com/office/drawing/2014/main" id="{2373425D-37FD-E8EE-2893-4BA0D600F479}"/>
                </a:ext>
              </a:extLst>
            </p:cNvPr>
            <p:cNvSpPr txBox="1"/>
            <p:nvPr/>
          </p:nvSpPr>
          <p:spPr bwMode="auto">
            <a:xfrm>
              <a:off x="1565470" y="2508591"/>
              <a:ext cx="1587819" cy="45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Elacestrant</a:t>
              </a:r>
              <a:b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SoC</a:t>
              </a:r>
            </a:p>
          </p:txBody>
        </p:sp>
      </p:grpSp>
      <p:graphicFrame>
        <p:nvGraphicFramePr>
          <p:cNvPr id="530" name="Table 530">
            <a:extLst>
              <a:ext uri="{FF2B5EF4-FFF2-40B4-BE49-F238E27FC236}">
                <a16:creationId xmlns:a16="http://schemas.microsoft.com/office/drawing/2014/main" id="{CF0C2573-83E0-E23D-28E7-CA78663E3359}"/>
              </a:ext>
            </a:extLst>
          </p:cNvPr>
          <p:cNvGraphicFramePr>
            <a:graphicFrameLocks noGrp="1"/>
          </p:cNvGraphicFramePr>
          <p:nvPr/>
        </p:nvGraphicFramePr>
        <p:xfrm>
          <a:off x="2391454" y="1811116"/>
          <a:ext cx="3559721" cy="1499616"/>
        </p:xfrm>
        <a:graphic>
          <a:graphicData uri="http://schemas.openxmlformats.org/drawingml/2006/table">
            <a:tbl>
              <a:tblPr firstRow="1" bandRow="1">
                <a:tableStyleId>{93296810-A885-4BE3-A3E7-6D5BEEA58F35}</a:tableStyleId>
              </a:tblPr>
              <a:tblGrid>
                <a:gridCol w="1290655">
                  <a:extLst>
                    <a:ext uri="{9D8B030D-6E8A-4147-A177-3AD203B41FA5}">
                      <a16:colId xmlns:a16="http://schemas.microsoft.com/office/drawing/2014/main" val="2461377"/>
                    </a:ext>
                  </a:extLst>
                </a:gridCol>
                <a:gridCol w="1203785">
                  <a:extLst>
                    <a:ext uri="{9D8B030D-6E8A-4147-A177-3AD203B41FA5}">
                      <a16:colId xmlns:a16="http://schemas.microsoft.com/office/drawing/2014/main" val="2324662567"/>
                    </a:ext>
                  </a:extLst>
                </a:gridCol>
                <a:gridCol w="1065281">
                  <a:extLst>
                    <a:ext uri="{9D8B030D-6E8A-4147-A177-3AD203B41FA5}">
                      <a16:colId xmlns:a16="http://schemas.microsoft.com/office/drawing/2014/main" val="3612615635"/>
                    </a:ext>
                  </a:extLst>
                </a:gridCol>
              </a:tblGrid>
              <a:tr h="148347">
                <a:tc>
                  <a:txBody>
                    <a:bodyPr/>
                    <a:lstStyle/>
                    <a:p>
                      <a:endParaRPr lang="en-US" sz="1400" b="0" dirty="0">
                        <a:solidFill>
                          <a:schemeClr val="bg1"/>
                        </a:solidFill>
                        <a:latin typeface="+mn-lt"/>
                      </a:endParaRPr>
                    </a:p>
                  </a:txBody>
                  <a:tcPr marL="45720" marR="45720" marT="18288" marB="18288">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a:txBody>
                    <a:bodyPr/>
                    <a:lstStyle/>
                    <a:p>
                      <a:pPr algn="ctr"/>
                      <a:r>
                        <a:rPr lang="en-US" sz="1400" b="1" dirty="0">
                          <a:solidFill>
                            <a:schemeClr val="bg1"/>
                          </a:solidFill>
                          <a:latin typeface="+mn-lt"/>
                        </a:rPr>
                        <a:t>Elacestrant</a:t>
                      </a:r>
                    </a:p>
                  </a:txBody>
                  <a:tcPr marL="45720" marR="45720" marT="18288" marB="18288">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latin typeface="+mn-lt"/>
                        </a:rPr>
                        <a:t>SoC</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840325127"/>
                  </a:ext>
                </a:extLst>
              </a:tr>
              <a:tr h="148347">
                <a:tc>
                  <a:txBody>
                    <a:bodyPr/>
                    <a:lstStyle/>
                    <a:p>
                      <a:r>
                        <a:rPr lang="en-US" sz="1400" b="0" dirty="0">
                          <a:solidFill>
                            <a:schemeClr val="tx1"/>
                          </a:solidFill>
                          <a:latin typeface="+mn-lt"/>
                        </a:rPr>
                        <a:t>N</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239</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238</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37010183"/>
                  </a:ext>
                </a:extLst>
              </a:tr>
              <a:tr h="148347">
                <a:tc>
                  <a:txBody>
                    <a:bodyPr/>
                    <a:lstStyle/>
                    <a:p>
                      <a:r>
                        <a:rPr lang="en-US" sz="1400" b="0" dirty="0">
                          <a:solidFill>
                            <a:schemeClr val="tx1"/>
                          </a:solidFill>
                          <a:latin typeface="+mn-lt"/>
                        </a:rPr>
                        <a:t>Event, n (%)</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144 (60.3)</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156 (65.5)</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63184618"/>
                  </a:ext>
                </a:extLst>
              </a:tr>
              <a:tr h="148347">
                <a:tc>
                  <a:txBody>
                    <a:bodyPr/>
                    <a:lstStyle/>
                    <a:p>
                      <a:r>
                        <a:rPr lang="en-US" sz="1400" b="0" i="1" dirty="0">
                          <a:solidFill>
                            <a:schemeClr val="tx1"/>
                          </a:solidFill>
                          <a:latin typeface="+mn-lt"/>
                        </a:rPr>
                        <a:t>P</a:t>
                      </a:r>
                      <a:r>
                        <a:rPr lang="en-US" sz="1400" b="0" dirty="0">
                          <a:solidFill>
                            <a:schemeClr val="tx1"/>
                          </a:solidFill>
                          <a:latin typeface="+mn-lt"/>
                        </a:rPr>
                        <a:t> value</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ctr"/>
                      <a:r>
                        <a:rPr lang="en-US" sz="1400" b="0" dirty="0">
                          <a:solidFill>
                            <a:schemeClr val="tx1"/>
                          </a:solidFill>
                          <a:latin typeface="+mn-lt"/>
                        </a:rPr>
                        <a:t>.0018</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67661636"/>
                  </a:ext>
                </a:extLst>
              </a:tr>
              <a:tr h="1483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err="1">
                          <a:solidFill>
                            <a:schemeClr val="tx1"/>
                          </a:solidFill>
                          <a:latin typeface="+mn-lt"/>
                        </a:rPr>
                        <a:t>mPFS</a:t>
                      </a:r>
                      <a:r>
                        <a:rPr lang="en-US" sz="1400" b="0" dirty="0">
                          <a:solidFill>
                            <a:schemeClr val="tx1"/>
                          </a:solidFill>
                          <a:latin typeface="+mn-lt"/>
                        </a:rPr>
                        <a:t>, </a:t>
                      </a:r>
                      <a:r>
                        <a:rPr lang="en-US" sz="1400" b="0" dirty="0" err="1">
                          <a:solidFill>
                            <a:schemeClr val="tx1"/>
                          </a:solidFill>
                          <a:latin typeface="+mn-lt"/>
                        </a:rPr>
                        <a:t>mo</a:t>
                      </a:r>
                      <a:endParaRPr lang="en-US" sz="1400" b="0" dirty="0">
                        <a:solidFill>
                          <a:schemeClr val="tx1"/>
                        </a:solidFill>
                        <a:latin typeface="+mn-lt"/>
                      </a:endParaRP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2.8</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1.9</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739227"/>
                  </a:ext>
                </a:extLst>
              </a:tr>
              <a:tr h="148347">
                <a:tc>
                  <a:txBody>
                    <a:bodyPr/>
                    <a:lstStyle/>
                    <a:p>
                      <a:r>
                        <a:rPr lang="en-US" sz="1400" b="0" dirty="0">
                          <a:solidFill>
                            <a:schemeClr val="tx1"/>
                          </a:solidFill>
                          <a:latin typeface="+mn-lt"/>
                        </a:rPr>
                        <a:t>12-mo PFS, % </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22.3</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9.4</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6749838"/>
                  </a:ext>
                </a:extLst>
              </a:tr>
            </a:tbl>
          </a:graphicData>
        </a:graphic>
      </p:graphicFrame>
      <p:sp>
        <p:nvSpPr>
          <p:cNvPr id="38" name="Content Placeholder 37">
            <a:extLst>
              <a:ext uri="{FF2B5EF4-FFF2-40B4-BE49-F238E27FC236}">
                <a16:creationId xmlns:a16="http://schemas.microsoft.com/office/drawing/2014/main" id="{84C02F5F-5390-383B-13EF-D94A3A4D7C1A}"/>
              </a:ext>
            </a:extLst>
          </p:cNvPr>
          <p:cNvSpPr>
            <a:spLocks noGrp="1"/>
          </p:cNvSpPr>
          <p:nvPr>
            <p:ph idx="1"/>
          </p:nvPr>
        </p:nvSpPr>
        <p:spPr>
          <a:xfrm>
            <a:off x="231776" y="5352524"/>
            <a:ext cx="5601758" cy="637645"/>
          </a:xfrm>
        </p:spPr>
        <p:txBody>
          <a:bodyPr/>
          <a:lstStyle/>
          <a:p>
            <a:pPr lvl="1"/>
            <a:r>
              <a:rPr lang="en-US" sz="1800" dirty="0" err="1"/>
              <a:t>Elacestrant</a:t>
            </a:r>
            <a:r>
              <a:rPr lang="en-US" sz="1800" dirty="0"/>
              <a:t> reduced risk of progression/death by 30% in all patients with ER+/HER2- MBC</a:t>
            </a:r>
          </a:p>
        </p:txBody>
      </p:sp>
      <p:sp>
        <p:nvSpPr>
          <p:cNvPr id="453" name="Content Placeholder 452">
            <a:extLst>
              <a:ext uri="{FF2B5EF4-FFF2-40B4-BE49-F238E27FC236}">
                <a16:creationId xmlns:a16="http://schemas.microsoft.com/office/drawing/2014/main" id="{7AA5E397-45C4-02F3-AC56-35B87D1EAF6E}"/>
              </a:ext>
            </a:extLst>
          </p:cNvPr>
          <p:cNvSpPr>
            <a:spLocks noGrp="1"/>
          </p:cNvSpPr>
          <p:nvPr>
            <p:ph idx="13"/>
          </p:nvPr>
        </p:nvSpPr>
        <p:spPr>
          <a:xfrm>
            <a:off x="6327775" y="5352524"/>
            <a:ext cx="5643563" cy="637645"/>
          </a:xfrm>
        </p:spPr>
        <p:txBody>
          <a:bodyPr/>
          <a:lstStyle/>
          <a:p>
            <a:pPr lvl="1"/>
            <a:r>
              <a:rPr lang="en-US" sz="1800" dirty="0"/>
              <a:t>Elacestrant reduced risk of progression/death by 45% in patients with m</a:t>
            </a:r>
            <a:r>
              <a:rPr lang="en-US" sz="1800" i="1" dirty="0"/>
              <a:t>ESR1</a:t>
            </a:r>
          </a:p>
        </p:txBody>
      </p:sp>
      <p:sp>
        <p:nvSpPr>
          <p:cNvPr id="7" name="Title 4">
            <a:extLst>
              <a:ext uri="{FF2B5EF4-FFF2-40B4-BE49-F238E27FC236}">
                <a16:creationId xmlns:a16="http://schemas.microsoft.com/office/drawing/2014/main" id="{5C3AEAA9-6EAA-9453-E252-DC5019A055F9}"/>
              </a:ext>
            </a:extLst>
          </p:cNvPr>
          <p:cNvSpPr>
            <a:spLocks noGrp="1"/>
          </p:cNvSpPr>
          <p:nvPr>
            <p:ph type="title"/>
          </p:nvPr>
        </p:nvSpPr>
        <p:spPr>
          <a:xfrm>
            <a:off x="231078" y="531006"/>
            <a:ext cx="11740260" cy="502445"/>
          </a:xfrm>
        </p:spPr>
        <p:txBody>
          <a:bodyPr/>
          <a:lstStyle/>
          <a:p>
            <a:r>
              <a:rPr lang="en-US" dirty="0"/>
              <a:t>EMERALD: PFS After Previous ET + CDK 4/6 Inhibitors </a:t>
            </a:r>
          </a:p>
        </p:txBody>
      </p:sp>
      <p:sp>
        <p:nvSpPr>
          <p:cNvPr id="452" name="Content Placeholder 451">
            <a:extLst>
              <a:ext uri="{FF2B5EF4-FFF2-40B4-BE49-F238E27FC236}">
                <a16:creationId xmlns:a16="http://schemas.microsoft.com/office/drawing/2014/main" id="{E8DDAC6A-8A91-19AD-CBCA-4FD6A8422773}"/>
              </a:ext>
            </a:extLst>
          </p:cNvPr>
          <p:cNvSpPr>
            <a:spLocks noGrp="1"/>
          </p:cNvSpPr>
          <p:nvPr>
            <p:ph sz="quarter" idx="10"/>
          </p:nvPr>
        </p:nvSpPr>
        <p:spPr>
          <a:xfrm>
            <a:off x="1712199" y="6302375"/>
            <a:ext cx="7812290" cy="327025"/>
          </a:xfrm>
        </p:spPr>
        <p:txBody>
          <a:bodyPr/>
          <a:lstStyle/>
          <a:p>
            <a:r>
              <a:rPr lang="en-US" altLang="en-US" dirty="0"/>
              <a:t>Bidard. JCO. 2022;40:3246.</a:t>
            </a:r>
          </a:p>
        </p:txBody>
      </p:sp>
      <p:graphicFrame>
        <p:nvGraphicFramePr>
          <p:cNvPr id="358" name="Table 530">
            <a:extLst>
              <a:ext uri="{FF2B5EF4-FFF2-40B4-BE49-F238E27FC236}">
                <a16:creationId xmlns:a16="http://schemas.microsoft.com/office/drawing/2014/main" id="{76C49483-63AD-09C7-924D-9922EA64ED39}"/>
              </a:ext>
            </a:extLst>
          </p:cNvPr>
          <p:cNvGraphicFramePr>
            <a:graphicFrameLocks noGrp="1"/>
          </p:cNvGraphicFramePr>
          <p:nvPr/>
        </p:nvGraphicFramePr>
        <p:xfrm>
          <a:off x="8255000" y="1819583"/>
          <a:ext cx="3708399" cy="1499616"/>
        </p:xfrm>
        <a:graphic>
          <a:graphicData uri="http://schemas.openxmlformats.org/drawingml/2006/table">
            <a:tbl>
              <a:tblPr firstRow="1" bandRow="1">
                <a:tableStyleId>{93296810-A885-4BE3-A3E7-6D5BEEA58F35}</a:tableStyleId>
              </a:tblPr>
              <a:tblGrid>
                <a:gridCol w="1435773">
                  <a:extLst>
                    <a:ext uri="{9D8B030D-6E8A-4147-A177-3AD203B41FA5}">
                      <a16:colId xmlns:a16="http://schemas.microsoft.com/office/drawing/2014/main" val="2461377"/>
                    </a:ext>
                  </a:extLst>
                </a:gridCol>
                <a:gridCol w="1168075">
                  <a:extLst>
                    <a:ext uri="{9D8B030D-6E8A-4147-A177-3AD203B41FA5}">
                      <a16:colId xmlns:a16="http://schemas.microsoft.com/office/drawing/2014/main" val="2324662567"/>
                    </a:ext>
                  </a:extLst>
                </a:gridCol>
                <a:gridCol w="1104551">
                  <a:extLst>
                    <a:ext uri="{9D8B030D-6E8A-4147-A177-3AD203B41FA5}">
                      <a16:colId xmlns:a16="http://schemas.microsoft.com/office/drawing/2014/main" val="3612615635"/>
                    </a:ext>
                  </a:extLst>
                </a:gridCol>
              </a:tblGrid>
              <a:tr h="135647">
                <a:tc>
                  <a:txBody>
                    <a:bodyPr/>
                    <a:lstStyle/>
                    <a:p>
                      <a:endParaRPr lang="en-US" sz="1400" b="0" dirty="0">
                        <a:solidFill>
                          <a:schemeClr val="bg1"/>
                        </a:solidFill>
                        <a:latin typeface="+mn-lt"/>
                      </a:endParaRP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a:txBody>
                    <a:bodyPr/>
                    <a:lstStyle/>
                    <a:p>
                      <a:pPr algn="ctr"/>
                      <a:r>
                        <a:rPr lang="en-US" sz="1400" b="1" dirty="0">
                          <a:solidFill>
                            <a:schemeClr val="bg1"/>
                          </a:solidFill>
                          <a:latin typeface="+mn-lt"/>
                        </a:rPr>
                        <a:t>Elacestrant</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latin typeface="+mn-lt"/>
                        </a:rPr>
                        <a:t>SoC</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840325127"/>
                  </a:ext>
                </a:extLst>
              </a:tr>
              <a:tr h="135647">
                <a:tc>
                  <a:txBody>
                    <a:bodyPr/>
                    <a:lstStyle/>
                    <a:p>
                      <a:r>
                        <a:rPr lang="en-US" sz="1400" b="0" dirty="0">
                          <a:solidFill>
                            <a:schemeClr val="tx1"/>
                          </a:solidFill>
                          <a:latin typeface="+mn-lt"/>
                        </a:rPr>
                        <a:t>N</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115</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113</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37010183"/>
                  </a:ext>
                </a:extLst>
              </a:tr>
              <a:tr h="135647">
                <a:tc>
                  <a:txBody>
                    <a:bodyPr/>
                    <a:lstStyle/>
                    <a:p>
                      <a:r>
                        <a:rPr lang="en-US" sz="1400" b="0" dirty="0">
                          <a:solidFill>
                            <a:schemeClr val="tx1"/>
                          </a:solidFill>
                          <a:latin typeface="+mn-lt"/>
                        </a:rPr>
                        <a:t>Event, n (%)</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62 (53.9)</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78 (69.0)</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63184618"/>
                  </a:ext>
                </a:extLst>
              </a:tr>
              <a:tr h="135647">
                <a:tc>
                  <a:txBody>
                    <a:bodyPr/>
                    <a:lstStyle/>
                    <a:p>
                      <a:r>
                        <a:rPr lang="en-US" sz="1400" b="0" i="1" dirty="0">
                          <a:solidFill>
                            <a:schemeClr val="tx1"/>
                          </a:solidFill>
                          <a:latin typeface="+mn-lt"/>
                        </a:rPr>
                        <a:t>P</a:t>
                      </a:r>
                      <a:r>
                        <a:rPr lang="en-US" sz="1400" b="0" dirty="0">
                          <a:solidFill>
                            <a:schemeClr val="tx1"/>
                          </a:solidFill>
                          <a:latin typeface="+mn-lt"/>
                        </a:rPr>
                        <a:t> value</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ctr"/>
                      <a:r>
                        <a:rPr lang="en-US" sz="1400" b="0" dirty="0">
                          <a:solidFill>
                            <a:schemeClr val="tx1"/>
                          </a:solidFill>
                          <a:latin typeface="+mn-lt"/>
                        </a:rPr>
                        <a:t>.0005</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pPr algn="ctr"/>
                      <a:endParaRPr lang="en-US" sz="1200" b="0"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67661636"/>
                  </a:ext>
                </a:extLst>
              </a:tr>
              <a:tr h="1356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err="1">
                          <a:solidFill>
                            <a:schemeClr val="tx1"/>
                          </a:solidFill>
                          <a:latin typeface="+mn-lt"/>
                        </a:rPr>
                        <a:t>mPFS</a:t>
                      </a:r>
                      <a:r>
                        <a:rPr lang="en-US" sz="1400" b="0" dirty="0">
                          <a:solidFill>
                            <a:schemeClr val="tx1"/>
                          </a:solidFill>
                          <a:latin typeface="+mn-lt"/>
                        </a:rPr>
                        <a:t>, </a:t>
                      </a:r>
                      <a:r>
                        <a:rPr lang="en-US" sz="1400" b="0" dirty="0" err="1">
                          <a:solidFill>
                            <a:schemeClr val="tx1"/>
                          </a:solidFill>
                          <a:latin typeface="+mn-lt"/>
                        </a:rPr>
                        <a:t>mo</a:t>
                      </a:r>
                      <a:r>
                        <a:rPr lang="en-US" sz="1400" b="0" dirty="0">
                          <a:solidFill>
                            <a:schemeClr val="tx1"/>
                          </a:solidFill>
                          <a:latin typeface="+mn-lt"/>
                        </a:rPr>
                        <a:t> </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3.8</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b="0" dirty="0">
                          <a:solidFill>
                            <a:schemeClr val="tx1"/>
                          </a:solidFill>
                          <a:latin typeface="+mn-lt"/>
                        </a:rPr>
                        <a:t>1.9</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6749838"/>
                  </a:ext>
                </a:extLst>
              </a:tr>
              <a:tr h="1356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12-mo. PFS, %</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26.8</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b="0" dirty="0">
                          <a:solidFill>
                            <a:schemeClr val="tx1"/>
                          </a:solidFill>
                          <a:latin typeface="+mn-lt"/>
                        </a:rPr>
                        <a:t>8.2</a:t>
                      </a:r>
                    </a:p>
                  </a:txBody>
                  <a:tcPr marL="45720" marR="45720" marT="18288" marB="18288">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8579698"/>
                  </a:ext>
                </a:extLst>
              </a:tr>
            </a:tbl>
          </a:graphicData>
        </a:graphic>
      </p:graphicFrame>
      <p:sp>
        <p:nvSpPr>
          <p:cNvPr id="450" name="Freeform: Shape 449">
            <a:extLst>
              <a:ext uri="{FF2B5EF4-FFF2-40B4-BE49-F238E27FC236}">
                <a16:creationId xmlns:a16="http://schemas.microsoft.com/office/drawing/2014/main" id="{728EE19F-3620-724B-3A92-A4373B86EEF4}"/>
              </a:ext>
            </a:extLst>
          </p:cNvPr>
          <p:cNvSpPr/>
          <p:nvPr/>
        </p:nvSpPr>
        <p:spPr bwMode="auto">
          <a:xfrm>
            <a:off x="6728716" y="2050891"/>
            <a:ext cx="4981433" cy="1979859"/>
          </a:xfrm>
          <a:custGeom>
            <a:avLst/>
            <a:gdLst>
              <a:gd name="connsiteX0" fmla="*/ 0 w 4981433"/>
              <a:gd name="connsiteY0" fmla="*/ 0 h 1716206"/>
              <a:gd name="connsiteX1" fmla="*/ 194481 w 4981433"/>
              <a:gd name="connsiteY1" fmla="*/ 0 h 1716206"/>
              <a:gd name="connsiteX2" fmla="*/ 194481 w 4981433"/>
              <a:gd name="connsiteY2" fmla="*/ 23883 h 1716206"/>
              <a:gd name="connsiteX3" fmla="*/ 296839 w 4981433"/>
              <a:gd name="connsiteY3" fmla="*/ 23883 h 1716206"/>
              <a:gd name="connsiteX4" fmla="*/ 303663 w 4981433"/>
              <a:gd name="connsiteY4" fmla="*/ 37531 h 1716206"/>
              <a:gd name="connsiteX5" fmla="*/ 327546 w 4981433"/>
              <a:gd name="connsiteY5" fmla="*/ 37531 h 1716206"/>
              <a:gd name="connsiteX6" fmla="*/ 327546 w 4981433"/>
              <a:gd name="connsiteY6" fmla="*/ 81886 h 1716206"/>
              <a:gd name="connsiteX7" fmla="*/ 327546 w 4981433"/>
              <a:gd name="connsiteY7" fmla="*/ 156949 h 1716206"/>
              <a:gd name="connsiteX8" fmla="*/ 375313 w 4981433"/>
              <a:gd name="connsiteY8" fmla="*/ 245659 h 1716206"/>
              <a:gd name="connsiteX9" fmla="*/ 395785 w 4981433"/>
              <a:gd name="connsiteY9" fmla="*/ 781334 h 1716206"/>
              <a:gd name="connsiteX10" fmla="*/ 409433 w 4981433"/>
              <a:gd name="connsiteY10" fmla="*/ 781334 h 1716206"/>
              <a:gd name="connsiteX11" fmla="*/ 412845 w 4981433"/>
              <a:gd name="connsiteY11" fmla="*/ 866632 h 1716206"/>
              <a:gd name="connsiteX12" fmla="*/ 453788 w 4981433"/>
              <a:gd name="connsiteY12" fmla="*/ 866632 h 1716206"/>
              <a:gd name="connsiteX13" fmla="*/ 450376 w 4981433"/>
              <a:gd name="connsiteY13" fmla="*/ 928047 h 1716206"/>
              <a:gd name="connsiteX14" fmla="*/ 467436 w 4981433"/>
              <a:gd name="connsiteY14" fmla="*/ 928047 h 1716206"/>
              <a:gd name="connsiteX15" fmla="*/ 467436 w 4981433"/>
              <a:gd name="connsiteY15" fmla="*/ 968991 h 1716206"/>
              <a:gd name="connsiteX16" fmla="*/ 491319 w 4981433"/>
              <a:gd name="connsiteY16" fmla="*/ 968991 h 1716206"/>
              <a:gd name="connsiteX17" fmla="*/ 504967 w 4981433"/>
              <a:gd name="connsiteY17" fmla="*/ 992874 h 1716206"/>
              <a:gd name="connsiteX18" fmla="*/ 723331 w 4981433"/>
              <a:gd name="connsiteY18" fmla="*/ 992874 h 1716206"/>
              <a:gd name="connsiteX19" fmla="*/ 815454 w 4981433"/>
              <a:gd name="connsiteY19" fmla="*/ 1187355 h 1716206"/>
              <a:gd name="connsiteX20" fmla="*/ 1033818 w 4981433"/>
              <a:gd name="connsiteY20" fmla="*/ 1187355 h 1716206"/>
              <a:gd name="connsiteX21" fmla="*/ 1040642 w 4981433"/>
              <a:gd name="connsiteY21" fmla="*/ 1224886 h 1716206"/>
              <a:gd name="connsiteX22" fmla="*/ 1115704 w 4981433"/>
              <a:gd name="connsiteY22" fmla="*/ 1224886 h 1716206"/>
              <a:gd name="connsiteX23" fmla="*/ 1160060 w 4981433"/>
              <a:gd name="connsiteY23" fmla="*/ 1364776 h 1716206"/>
              <a:gd name="connsiteX24" fmla="*/ 1514901 w 4981433"/>
              <a:gd name="connsiteY24" fmla="*/ 1378423 h 1716206"/>
              <a:gd name="connsiteX25" fmla="*/ 1552433 w 4981433"/>
              <a:gd name="connsiteY25" fmla="*/ 1415955 h 1716206"/>
              <a:gd name="connsiteX26" fmla="*/ 1620672 w 4981433"/>
              <a:gd name="connsiteY26" fmla="*/ 1415955 h 1716206"/>
              <a:gd name="connsiteX27" fmla="*/ 1620672 w 4981433"/>
              <a:gd name="connsiteY27" fmla="*/ 1473958 h 1716206"/>
              <a:gd name="connsiteX28" fmla="*/ 1794681 w 4981433"/>
              <a:gd name="connsiteY28" fmla="*/ 1473958 h 1716206"/>
              <a:gd name="connsiteX29" fmla="*/ 1794681 w 4981433"/>
              <a:gd name="connsiteY29" fmla="*/ 1504665 h 1716206"/>
              <a:gd name="connsiteX30" fmla="*/ 1897039 w 4981433"/>
              <a:gd name="connsiteY30" fmla="*/ 1504665 h 1716206"/>
              <a:gd name="connsiteX31" fmla="*/ 1917510 w 4981433"/>
              <a:gd name="connsiteY31" fmla="*/ 1579728 h 1716206"/>
              <a:gd name="connsiteX32" fmla="*/ 2115403 w 4981433"/>
              <a:gd name="connsiteY32" fmla="*/ 1579728 h 1716206"/>
              <a:gd name="connsiteX33" fmla="*/ 2115403 w 4981433"/>
              <a:gd name="connsiteY33" fmla="*/ 1627495 h 1716206"/>
              <a:gd name="connsiteX34" fmla="*/ 2251881 w 4981433"/>
              <a:gd name="connsiteY34" fmla="*/ 1637731 h 1716206"/>
              <a:gd name="connsiteX35" fmla="*/ 2251881 w 4981433"/>
              <a:gd name="connsiteY35" fmla="*/ 1678674 h 1716206"/>
              <a:gd name="connsiteX36" fmla="*/ 2623782 w 4981433"/>
              <a:gd name="connsiteY36" fmla="*/ 1678674 h 1716206"/>
              <a:gd name="connsiteX37" fmla="*/ 2623782 w 4981433"/>
              <a:gd name="connsiteY37" fmla="*/ 1716206 h 1716206"/>
              <a:gd name="connsiteX38" fmla="*/ 4981433 w 4981433"/>
              <a:gd name="connsiteY38" fmla="*/ 1716206 h 1716206"/>
              <a:gd name="connsiteX0" fmla="*/ 0 w 4981433"/>
              <a:gd name="connsiteY0" fmla="*/ 0 h 1716206"/>
              <a:gd name="connsiteX1" fmla="*/ 194481 w 4981433"/>
              <a:gd name="connsiteY1" fmla="*/ 0 h 1716206"/>
              <a:gd name="connsiteX2" fmla="*/ 194481 w 4981433"/>
              <a:gd name="connsiteY2" fmla="*/ 23883 h 1716206"/>
              <a:gd name="connsiteX3" fmla="*/ 296839 w 4981433"/>
              <a:gd name="connsiteY3" fmla="*/ 23883 h 1716206"/>
              <a:gd name="connsiteX4" fmla="*/ 303663 w 4981433"/>
              <a:gd name="connsiteY4" fmla="*/ 37531 h 1716206"/>
              <a:gd name="connsiteX5" fmla="*/ 327546 w 4981433"/>
              <a:gd name="connsiteY5" fmla="*/ 37531 h 1716206"/>
              <a:gd name="connsiteX6" fmla="*/ 327546 w 4981433"/>
              <a:gd name="connsiteY6" fmla="*/ 81886 h 1716206"/>
              <a:gd name="connsiteX7" fmla="*/ 327546 w 4981433"/>
              <a:gd name="connsiteY7" fmla="*/ 156949 h 1716206"/>
              <a:gd name="connsiteX8" fmla="*/ 375313 w 4981433"/>
              <a:gd name="connsiteY8" fmla="*/ 245659 h 1716206"/>
              <a:gd name="connsiteX9" fmla="*/ 395785 w 4981433"/>
              <a:gd name="connsiteY9" fmla="*/ 781334 h 1716206"/>
              <a:gd name="connsiteX10" fmla="*/ 409433 w 4981433"/>
              <a:gd name="connsiteY10" fmla="*/ 781334 h 1716206"/>
              <a:gd name="connsiteX11" fmla="*/ 412845 w 4981433"/>
              <a:gd name="connsiteY11" fmla="*/ 866632 h 1716206"/>
              <a:gd name="connsiteX12" fmla="*/ 453788 w 4981433"/>
              <a:gd name="connsiteY12" fmla="*/ 866632 h 1716206"/>
              <a:gd name="connsiteX13" fmla="*/ 450376 w 4981433"/>
              <a:gd name="connsiteY13" fmla="*/ 928047 h 1716206"/>
              <a:gd name="connsiteX14" fmla="*/ 467436 w 4981433"/>
              <a:gd name="connsiteY14" fmla="*/ 928047 h 1716206"/>
              <a:gd name="connsiteX15" fmla="*/ 467436 w 4981433"/>
              <a:gd name="connsiteY15" fmla="*/ 968991 h 1716206"/>
              <a:gd name="connsiteX16" fmla="*/ 491319 w 4981433"/>
              <a:gd name="connsiteY16" fmla="*/ 968991 h 1716206"/>
              <a:gd name="connsiteX17" fmla="*/ 504967 w 4981433"/>
              <a:gd name="connsiteY17" fmla="*/ 992874 h 1716206"/>
              <a:gd name="connsiteX18" fmla="*/ 723331 w 4981433"/>
              <a:gd name="connsiteY18" fmla="*/ 992874 h 1716206"/>
              <a:gd name="connsiteX19" fmla="*/ 815454 w 4981433"/>
              <a:gd name="connsiteY19" fmla="*/ 1187355 h 1716206"/>
              <a:gd name="connsiteX20" fmla="*/ 1033818 w 4981433"/>
              <a:gd name="connsiteY20" fmla="*/ 1187355 h 1716206"/>
              <a:gd name="connsiteX21" fmla="*/ 1040642 w 4981433"/>
              <a:gd name="connsiteY21" fmla="*/ 1224886 h 1716206"/>
              <a:gd name="connsiteX22" fmla="*/ 1115704 w 4981433"/>
              <a:gd name="connsiteY22" fmla="*/ 1224886 h 1716206"/>
              <a:gd name="connsiteX23" fmla="*/ 1160060 w 4981433"/>
              <a:gd name="connsiteY23" fmla="*/ 1364776 h 1716206"/>
              <a:gd name="connsiteX24" fmla="*/ 1504666 w 4981433"/>
              <a:gd name="connsiteY24" fmla="*/ 1368187 h 1716206"/>
              <a:gd name="connsiteX25" fmla="*/ 1552433 w 4981433"/>
              <a:gd name="connsiteY25" fmla="*/ 1415955 h 1716206"/>
              <a:gd name="connsiteX26" fmla="*/ 1620672 w 4981433"/>
              <a:gd name="connsiteY26" fmla="*/ 1415955 h 1716206"/>
              <a:gd name="connsiteX27" fmla="*/ 1620672 w 4981433"/>
              <a:gd name="connsiteY27" fmla="*/ 1473958 h 1716206"/>
              <a:gd name="connsiteX28" fmla="*/ 1794681 w 4981433"/>
              <a:gd name="connsiteY28" fmla="*/ 1473958 h 1716206"/>
              <a:gd name="connsiteX29" fmla="*/ 1794681 w 4981433"/>
              <a:gd name="connsiteY29" fmla="*/ 1504665 h 1716206"/>
              <a:gd name="connsiteX30" fmla="*/ 1897039 w 4981433"/>
              <a:gd name="connsiteY30" fmla="*/ 1504665 h 1716206"/>
              <a:gd name="connsiteX31" fmla="*/ 1917510 w 4981433"/>
              <a:gd name="connsiteY31" fmla="*/ 1579728 h 1716206"/>
              <a:gd name="connsiteX32" fmla="*/ 2115403 w 4981433"/>
              <a:gd name="connsiteY32" fmla="*/ 1579728 h 1716206"/>
              <a:gd name="connsiteX33" fmla="*/ 2115403 w 4981433"/>
              <a:gd name="connsiteY33" fmla="*/ 1627495 h 1716206"/>
              <a:gd name="connsiteX34" fmla="*/ 2251881 w 4981433"/>
              <a:gd name="connsiteY34" fmla="*/ 1637731 h 1716206"/>
              <a:gd name="connsiteX35" fmla="*/ 2251881 w 4981433"/>
              <a:gd name="connsiteY35" fmla="*/ 1678674 h 1716206"/>
              <a:gd name="connsiteX36" fmla="*/ 2623782 w 4981433"/>
              <a:gd name="connsiteY36" fmla="*/ 1678674 h 1716206"/>
              <a:gd name="connsiteX37" fmla="*/ 2623782 w 4981433"/>
              <a:gd name="connsiteY37" fmla="*/ 1716206 h 1716206"/>
              <a:gd name="connsiteX38" fmla="*/ 4981433 w 4981433"/>
              <a:gd name="connsiteY38" fmla="*/ 1716206 h 1716206"/>
              <a:gd name="connsiteX0" fmla="*/ 0 w 4981433"/>
              <a:gd name="connsiteY0" fmla="*/ 0 h 1716206"/>
              <a:gd name="connsiteX1" fmla="*/ 194481 w 4981433"/>
              <a:gd name="connsiteY1" fmla="*/ 0 h 1716206"/>
              <a:gd name="connsiteX2" fmla="*/ 194481 w 4981433"/>
              <a:gd name="connsiteY2" fmla="*/ 23883 h 1716206"/>
              <a:gd name="connsiteX3" fmla="*/ 296839 w 4981433"/>
              <a:gd name="connsiteY3" fmla="*/ 23883 h 1716206"/>
              <a:gd name="connsiteX4" fmla="*/ 303663 w 4981433"/>
              <a:gd name="connsiteY4" fmla="*/ 37531 h 1716206"/>
              <a:gd name="connsiteX5" fmla="*/ 327546 w 4981433"/>
              <a:gd name="connsiteY5" fmla="*/ 37531 h 1716206"/>
              <a:gd name="connsiteX6" fmla="*/ 327546 w 4981433"/>
              <a:gd name="connsiteY6" fmla="*/ 81886 h 1716206"/>
              <a:gd name="connsiteX7" fmla="*/ 327546 w 4981433"/>
              <a:gd name="connsiteY7" fmla="*/ 156949 h 1716206"/>
              <a:gd name="connsiteX8" fmla="*/ 375313 w 4981433"/>
              <a:gd name="connsiteY8" fmla="*/ 245659 h 1716206"/>
              <a:gd name="connsiteX9" fmla="*/ 395785 w 4981433"/>
              <a:gd name="connsiteY9" fmla="*/ 781334 h 1716206"/>
              <a:gd name="connsiteX10" fmla="*/ 409433 w 4981433"/>
              <a:gd name="connsiteY10" fmla="*/ 781334 h 1716206"/>
              <a:gd name="connsiteX11" fmla="*/ 412845 w 4981433"/>
              <a:gd name="connsiteY11" fmla="*/ 866632 h 1716206"/>
              <a:gd name="connsiteX12" fmla="*/ 453788 w 4981433"/>
              <a:gd name="connsiteY12" fmla="*/ 866632 h 1716206"/>
              <a:gd name="connsiteX13" fmla="*/ 450376 w 4981433"/>
              <a:gd name="connsiteY13" fmla="*/ 928047 h 1716206"/>
              <a:gd name="connsiteX14" fmla="*/ 467436 w 4981433"/>
              <a:gd name="connsiteY14" fmla="*/ 928047 h 1716206"/>
              <a:gd name="connsiteX15" fmla="*/ 467436 w 4981433"/>
              <a:gd name="connsiteY15" fmla="*/ 968991 h 1716206"/>
              <a:gd name="connsiteX16" fmla="*/ 491319 w 4981433"/>
              <a:gd name="connsiteY16" fmla="*/ 968991 h 1716206"/>
              <a:gd name="connsiteX17" fmla="*/ 504967 w 4981433"/>
              <a:gd name="connsiteY17" fmla="*/ 992874 h 1716206"/>
              <a:gd name="connsiteX18" fmla="*/ 723331 w 4981433"/>
              <a:gd name="connsiteY18" fmla="*/ 992874 h 1716206"/>
              <a:gd name="connsiteX19" fmla="*/ 815454 w 4981433"/>
              <a:gd name="connsiteY19" fmla="*/ 1187355 h 1716206"/>
              <a:gd name="connsiteX20" fmla="*/ 1033818 w 4981433"/>
              <a:gd name="connsiteY20" fmla="*/ 1187355 h 1716206"/>
              <a:gd name="connsiteX21" fmla="*/ 1040642 w 4981433"/>
              <a:gd name="connsiteY21" fmla="*/ 1224886 h 1716206"/>
              <a:gd name="connsiteX22" fmla="*/ 1115704 w 4981433"/>
              <a:gd name="connsiteY22" fmla="*/ 1224886 h 1716206"/>
              <a:gd name="connsiteX23" fmla="*/ 1160060 w 4981433"/>
              <a:gd name="connsiteY23" fmla="*/ 1364776 h 1716206"/>
              <a:gd name="connsiteX24" fmla="*/ 1504666 w 4981433"/>
              <a:gd name="connsiteY24" fmla="*/ 1368187 h 1716206"/>
              <a:gd name="connsiteX25" fmla="*/ 1511489 w 4981433"/>
              <a:gd name="connsiteY25" fmla="*/ 1419367 h 1716206"/>
              <a:gd name="connsiteX26" fmla="*/ 1620672 w 4981433"/>
              <a:gd name="connsiteY26" fmla="*/ 1415955 h 1716206"/>
              <a:gd name="connsiteX27" fmla="*/ 1620672 w 4981433"/>
              <a:gd name="connsiteY27" fmla="*/ 1473958 h 1716206"/>
              <a:gd name="connsiteX28" fmla="*/ 1794681 w 4981433"/>
              <a:gd name="connsiteY28" fmla="*/ 1473958 h 1716206"/>
              <a:gd name="connsiteX29" fmla="*/ 1794681 w 4981433"/>
              <a:gd name="connsiteY29" fmla="*/ 1504665 h 1716206"/>
              <a:gd name="connsiteX30" fmla="*/ 1897039 w 4981433"/>
              <a:gd name="connsiteY30" fmla="*/ 1504665 h 1716206"/>
              <a:gd name="connsiteX31" fmla="*/ 1917510 w 4981433"/>
              <a:gd name="connsiteY31" fmla="*/ 1579728 h 1716206"/>
              <a:gd name="connsiteX32" fmla="*/ 2115403 w 4981433"/>
              <a:gd name="connsiteY32" fmla="*/ 1579728 h 1716206"/>
              <a:gd name="connsiteX33" fmla="*/ 2115403 w 4981433"/>
              <a:gd name="connsiteY33" fmla="*/ 1627495 h 1716206"/>
              <a:gd name="connsiteX34" fmla="*/ 2251881 w 4981433"/>
              <a:gd name="connsiteY34" fmla="*/ 1637731 h 1716206"/>
              <a:gd name="connsiteX35" fmla="*/ 2251881 w 4981433"/>
              <a:gd name="connsiteY35" fmla="*/ 1678674 h 1716206"/>
              <a:gd name="connsiteX36" fmla="*/ 2623782 w 4981433"/>
              <a:gd name="connsiteY36" fmla="*/ 1678674 h 1716206"/>
              <a:gd name="connsiteX37" fmla="*/ 2623782 w 4981433"/>
              <a:gd name="connsiteY37" fmla="*/ 1716206 h 1716206"/>
              <a:gd name="connsiteX38" fmla="*/ 4981433 w 4981433"/>
              <a:gd name="connsiteY38" fmla="*/ 1716206 h 1716206"/>
              <a:gd name="connsiteX0" fmla="*/ 0 w 4981433"/>
              <a:gd name="connsiteY0" fmla="*/ 0 h 1716206"/>
              <a:gd name="connsiteX1" fmla="*/ 194481 w 4981433"/>
              <a:gd name="connsiteY1" fmla="*/ 0 h 1716206"/>
              <a:gd name="connsiteX2" fmla="*/ 194481 w 4981433"/>
              <a:gd name="connsiteY2" fmla="*/ 23883 h 1716206"/>
              <a:gd name="connsiteX3" fmla="*/ 296839 w 4981433"/>
              <a:gd name="connsiteY3" fmla="*/ 23883 h 1716206"/>
              <a:gd name="connsiteX4" fmla="*/ 303663 w 4981433"/>
              <a:gd name="connsiteY4" fmla="*/ 37531 h 1716206"/>
              <a:gd name="connsiteX5" fmla="*/ 327546 w 4981433"/>
              <a:gd name="connsiteY5" fmla="*/ 37531 h 1716206"/>
              <a:gd name="connsiteX6" fmla="*/ 327546 w 4981433"/>
              <a:gd name="connsiteY6" fmla="*/ 81886 h 1716206"/>
              <a:gd name="connsiteX7" fmla="*/ 327546 w 4981433"/>
              <a:gd name="connsiteY7" fmla="*/ 156949 h 1716206"/>
              <a:gd name="connsiteX8" fmla="*/ 375313 w 4981433"/>
              <a:gd name="connsiteY8" fmla="*/ 245659 h 1716206"/>
              <a:gd name="connsiteX9" fmla="*/ 395785 w 4981433"/>
              <a:gd name="connsiteY9" fmla="*/ 781334 h 1716206"/>
              <a:gd name="connsiteX10" fmla="*/ 409433 w 4981433"/>
              <a:gd name="connsiteY10" fmla="*/ 781334 h 1716206"/>
              <a:gd name="connsiteX11" fmla="*/ 412845 w 4981433"/>
              <a:gd name="connsiteY11" fmla="*/ 866632 h 1716206"/>
              <a:gd name="connsiteX12" fmla="*/ 453788 w 4981433"/>
              <a:gd name="connsiteY12" fmla="*/ 866632 h 1716206"/>
              <a:gd name="connsiteX13" fmla="*/ 450376 w 4981433"/>
              <a:gd name="connsiteY13" fmla="*/ 928047 h 1716206"/>
              <a:gd name="connsiteX14" fmla="*/ 467436 w 4981433"/>
              <a:gd name="connsiteY14" fmla="*/ 928047 h 1716206"/>
              <a:gd name="connsiteX15" fmla="*/ 467436 w 4981433"/>
              <a:gd name="connsiteY15" fmla="*/ 968991 h 1716206"/>
              <a:gd name="connsiteX16" fmla="*/ 491319 w 4981433"/>
              <a:gd name="connsiteY16" fmla="*/ 968991 h 1716206"/>
              <a:gd name="connsiteX17" fmla="*/ 504967 w 4981433"/>
              <a:gd name="connsiteY17" fmla="*/ 992874 h 1716206"/>
              <a:gd name="connsiteX18" fmla="*/ 723331 w 4981433"/>
              <a:gd name="connsiteY18" fmla="*/ 992874 h 1716206"/>
              <a:gd name="connsiteX19" fmla="*/ 815454 w 4981433"/>
              <a:gd name="connsiteY19" fmla="*/ 1187355 h 1716206"/>
              <a:gd name="connsiteX20" fmla="*/ 1033818 w 4981433"/>
              <a:gd name="connsiteY20" fmla="*/ 1187355 h 1716206"/>
              <a:gd name="connsiteX21" fmla="*/ 1040642 w 4981433"/>
              <a:gd name="connsiteY21" fmla="*/ 1224886 h 1716206"/>
              <a:gd name="connsiteX22" fmla="*/ 1115704 w 4981433"/>
              <a:gd name="connsiteY22" fmla="*/ 1224886 h 1716206"/>
              <a:gd name="connsiteX23" fmla="*/ 1160060 w 4981433"/>
              <a:gd name="connsiteY23" fmla="*/ 1364776 h 1716206"/>
              <a:gd name="connsiteX24" fmla="*/ 1504666 w 4981433"/>
              <a:gd name="connsiteY24" fmla="*/ 1368187 h 1716206"/>
              <a:gd name="connsiteX25" fmla="*/ 1511489 w 4981433"/>
              <a:gd name="connsiteY25" fmla="*/ 1419367 h 1716206"/>
              <a:gd name="connsiteX26" fmla="*/ 1620672 w 4981433"/>
              <a:gd name="connsiteY26" fmla="*/ 1415955 h 1716206"/>
              <a:gd name="connsiteX27" fmla="*/ 1620672 w 4981433"/>
              <a:gd name="connsiteY27" fmla="*/ 1473958 h 1716206"/>
              <a:gd name="connsiteX28" fmla="*/ 1794681 w 4981433"/>
              <a:gd name="connsiteY28" fmla="*/ 1473958 h 1716206"/>
              <a:gd name="connsiteX29" fmla="*/ 1794681 w 4981433"/>
              <a:gd name="connsiteY29" fmla="*/ 1504665 h 1716206"/>
              <a:gd name="connsiteX30" fmla="*/ 1897039 w 4981433"/>
              <a:gd name="connsiteY30" fmla="*/ 1504665 h 1716206"/>
              <a:gd name="connsiteX31" fmla="*/ 1883391 w 4981433"/>
              <a:gd name="connsiteY31" fmla="*/ 1576316 h 1716206"/>
              <a:gd name="connsiteX32" fmla="*/ 2115403 w 4981433"/>
              <a:gd name="connsiteY32" fmla="*/ 1579728 h 1716206"/>
              <a:gd name="connsiteX33" fmla="*/ 2115403 w 4981433"/>
              <a:gd name="connsiteY33" fmla="*/ 1627495 h 1716206"/>
              <a:gd name="connsiteX34" fmla="*/ 2251881 w 4981433"/>
              <a:gd name="connsiteY34" fmla="*/ 1637731 h 1716206"/>
              <a:gd name="connsiteX35" fmla="*/ 2251881 w 4981433"/>
              <a:gd name="connsiteY35" fmla="*/ 1678674 h 1716206"/>
              <a:gd name="connsiteX36" fmla="*/ 2623782 w 4981433"/>
              <a:gd name="connsiteY36" fmla="*/ 1678674 h 1716206"/>
              <a:gd name="connsiteX37" fmla="*/ 2623782 w 4981433"/>
              <a:gd name="connsiteY37" fmla="*/ 1716206 h 1716206"/>
              <a:gd name="connsiteX38" fmla="*/ 4981433 w 4981433"/>
              <a:gd name="connsiteY38" fmla="*/ 1716206 h 1716206"/>
              <a:gd name="connsiteX0" fmla="*/ 0 w 4981433"/>
              <a:gd name="connsiteY0" fmla="*/ 0 h 1727135"/>
              <a:gd name="connsiteX1" fmla="*/ 194481 w 4981433"/>
              <a:gd name="connsiteY1" fmla="*/ 0 h 1727135"/>
              <a:gd name="connsiteX2" fmla="*/ 194481 w 4981433"/>
              <a:gd name="connsiteY2" fmla="*/ 23883 h 1727135"/>
              <a:gd name="connsiteX3" fmla="*/ 296839 w 4981433"/>
              <a:gd name="connsiteY3" fmla="*/ 23883 h 1727135"/>
              <a:gd name="connsiteX4" fmla="*/ 303663 w 4981433"/>
              <a:gd name="connsiteY4" fmla="*/ 37531 h 1727135"/>
              <a:gd name="connsiteX5" fmla="*/ 327546 w 4981433"/>
              <a:gd name="connsiteY5" fmla="*/ 37531 h 1727135"/>
              <a:gd name="connsiteX6" fmla="*/ 327546 w 4981433"/>
              <a:gd name="connsiteY6" fmla="*/ 81886 h 1727135"/>
              <a:gd name="connsiteX7" fmla="*/ 327546 w 4981433"/>
              <a:gd name="connsiteY7" fmla="*/ 156949 h 1727135"/>
              <a:gd name="connsiteX8" fmla="*/ 375313 w 4981433"/>
              <a:gd name="connsiteY8" fmla="*/ 245659 h 1727135"/>
              <a:gd name="connsiteX9" fmla="*/ 395785 w 4981433"/>
              <a:gd name="connsiteY9" fmla="*/ 781334 h 1727135"/>
              <a:gd name="connsiteX10" fmla="*/ 409433 w 4981433"/>
              <a:gd name="connsiteY10" fmla="*/ 781334 h 1727135"/>
              <a:gd name="connsiteX11" fmla="*/ 412845 w 4981433"/>
              <a:gd name="connsiteY11" fmla="*/ 866632 h 1727135"/>
              <a:gd name="connsiteX12" fmla="*/ 453788 w 4981433"/>
              <a:gd name="connsiteY12" fmla="*/ 866632 h 1727135"/>
              <a:gd name="connsiteX13" fmla="*/ 450376 w 4981433"/>
              <a:gd name="connsiteY13" fmla="*/ 928047 h 1727135"/>
              <a:gd name="connsiteX14" fmla="*/ 467436 w 4981433"/>
              <a:gd name="connsiteY14" fmla="*/ 928047 h 1727135"/>
              <a:gd name="connsiteX15" fmla="*/ 467436 w 4981433"/>
              <a:gd name="connsiteY15" fmla="*/ 968991 h 1727135"/>
              <a:gd name="connsiteX16" fmla="*/ 491319 w 4981433"/>
              <a:gd name="connsiteY16" fmla="*/ 968991 h 1727135"/>
              <a:gd name="connsiteX17" fmla="*/ 504967 w 4981433"/>
              <a:gd name="connsiteY17" fmla="*/ 992874 h 1727135"/>
              <a:gd name="connsiteX18" fmla="*/ 723331 w 4981433"/>
              <a:gd name="connsiteY18" fmla="*/ 992874 h 1727135"/>
              <a:gd name="connsiteX19" fmla="*/ 815454 w 4981433"/>
              <a:gd name="connsiteY19" fmla="*/ 1187355 h 1727135"/>
              <a:gd name="connsiteX20" fmla="*/ 1033818 w 4981433"/>
              <a:gd name="connsiteY20" fmla="*/ 1187355 h 1727135"/>
              <a:gd name="connsiteX21" fmla="*/ 1040642 w 4981433"/>
              <a:gd name="connsiteY21" fmla="*/ 1224886 h 1727135"/>
              <a:gd name="connsiteX22" fmla="*/ 1115704 w 4981433"/>
              <a:gd name="connsiteY22" fmla="*/ 1224886 h 1727135"/>
              <a:gd name="connsiteX23" fmla="*/ 1160060 w 4981433"/>
              <a:gd name="connsiteY23" fmla="*/ 1364776 h 1727135"/>
              <a:gd name="connsiteX24" fmla="*/ 1504666 w 4981433"/>
              <a:gd name="connsiteY24" fmla="*/ 1368187 h 1727135"/>
              <a:gd name="connsiteX25" fmla="*/ 1511489 w 4981433"/>
              <a:gd name="connsiteY25" fmla="*/ 1419367 h 1727135"/>
              <a:gd name="connsiteX26" fmla="*/ 1620672 w 4981433"/>
              <a:gd name="connsiteY26" fmla="*/ 1415955 h 1727135"/>
              <a:gd name="connsiteX27" fmla="*/ 1620672 w 4981433"/>
              <a:gd name="connsiteY27" fmla="*/ 1473958 h 1727135"/>
              <a:gd name="connsiteX28" fmla="*/ 1794681 w 4981433"/>
              <a:gd name="connsiteY28" fmla="*/ 1473958 h 1727135"/>
              <a:gd name="connsiteX29" fmla="*/ 1794681 w 4981433"/>
              <a:gd name="connsiteY29" fmla="*/ 1504665 h 1727135"/>
              <a:gd name="connsiteX30" fmla="*/ 1897039 w 4981433"/>
              <a:gd name="connsiteY30" fmla="*/ 1504665 h 1727135"/>
              <a:gd name="connsiteX31" fmla="*/ 1883391 w 4981433"/>
              <a:gd name="connsiteY31" fmla="*/ 1576316 h 1727135"/>
              <a:gd name="connsiteX32" fmla="*/ 2115403 w 4981433"/>
              <a:gd name="connsiteY32" fmla="*/ 1579728 h 1727135"/>
              <a:gd name="connsiteX33" fmla="*/ 2115403 w 4981433"/>
              <a:gd name="connsiteY33" fmla="*/ 1627495 h 1727135"/>
              <a:gd name="connsiteX34" fmla="*/ 2251881 w 4981433"/>
              <a:gd name="connsiteY34" fmla="*/ 1637731 h 1727135"/>
              <a:gd name="connsiteX35" fmla="*/ 2251881 w 4981433"/>
              <a:gd name="connsiteY35" fmla="*/ 1678674 h 1727135"/>
              <a:gd name="connsiteX36" fmla="*/ 2623782 w 4981433"/>
              <a:gd name="connsiteY36" fmla="*/ 1678674 h 1727135"/>
              <a:gd name="connsiteX37" fmla="*/ 2623782 w 4981433"/>
              <a:gd name="connsiteY37" fmla="*/ 1727135 h 1727135"/>
              <a:gd name="connsiteX38" fmla="*/ 4981433 w 4981433"/>
              <a:gd name="connsiteY38" fmla="*/ 1716206 h 1727135"/>
              <a:gd name="connsiteX0" fmla="*/ 0 w 4981433"/>
              <a:gd name="connsiteY0" fmla="*/ 0 h 1738064"/>
              <a:gd name="connsiteX1" fmla="*/ 194481 w 4981433"/>
              <a:gd name="connsiteY1" fmla="*/ 0 h 1738064"/>
              <a:gd name="connsiteX2" fmla="*/ 194481 w 4981433"/>
              <a:gd name="connsiteY2" fmla="*/ 23883 h 1738064"/>
              <a:gd name="connsiteX3" fmla="*/ 296839 w 4981433"/>
              <a:gd name="connsiteY3" fmla="*/ 23883 h 1738064"/>
              <a:gd name="connsiteX4" fmla="*/ 303663 w 4981433"/>
              <a:gd name="connsiteY4" fmla="*/ 37531 h 1738064"/>
              <a:gd name="connsiteX5" fmla="*/ 327546 w 4981433"/>
              <a:gd name="connsiteY5" fmla="*/ 37531 h 1738064"/>
              <a:gd name="connsiteX6" fmla="*/ 327546 w 4981433"/>
              <a:gd name="connsiteY6" fmla="*/ 81886 h 1738064"/>
              <a:gd name="connsiteX7" fmla="*/ 327546 w 4981433"/>
              <a:gd name="connsiteY7" fmla="*/ 156949 h 1738064"/>
              <a:gd name="connsiteX8" fmla="*/ 375313 w 4981433"/>
              <a:gd name="connsiteY8" fmla="*/ 245659 h 1738064"/>
              <a:gd name="connsiteX9" fmla="*/ 395785 w 4981433"/>
              <a:gd name="connsiteY9" fmla="*/ 781334 h 1738064"/>
              <a:gd name="connsiteX10" fmla="*/ 409433 w 4981433"/>
              <a:gd name="connsiteY10" fmla="*/ 781334 h 1738064"/>
              <a:gd name="connsiteX11" fmla="*/ 412845 w 4981433"/>
              <a:gd name="connsiteY11" fmla="*/ 866632 h 1738064"/>
              <a:gd name="connsiteX12" fmla="*/ 453788 w 4981433"/>
              <a:gd name="connsiteY12" fmla="*/ 866632 h 1738064"/>
              <a:gd name="connsiteX13" fmla="*/ 450376 w 4981433"/>
              <a:gd name="connsiteY13" fmla="*/ 928047 h 1738064"/>
              <a:gd name="connsiteX14" fmla="*/ 467436 w 4981433"/>
              <a:gd name="connsiteY14" fmla="*/ 928047 h 1738064"/>
              <a:gd name="connsiteX15" fmla="*/ 467436 w 4981433"/>
              <a:gd name="connsiteY15" fmla="*/ 968991 h 1738064"/>
              <a:gd name="connsiteX16" fmla="*/ 491319 w 4981433"/>
              <a:gd name="connsiteY16" fmla="*/ 968991 h 1738064"/>
              <a:gd name="connsiteX17" fmla="*/ 504967 w 4981433"/>
              <a:gd name="connsiteY17" fmla="*/ 992874 h 1738064"/>
              <a:gd name="connsiteX18" fmla="*/ 723331 w 4981433"/>
              <a:gd name="connsiteY18" fmla="*/ 992874 h 1738064"/>
              <a:gd name="connsiteX19" fmla="*/ 815454 w 4981433"/>
              <a:gd name="connsiteY19" fmla="*/ 1187355 h 1738064"/>
              <a:gd name="connsiteX20" fmla="*/ 1033818 w 4981433"/>
              <a:gd name="connsiteY20" fmla="*/ 1187355 h 1738064"/>
              <a:gd name="connsiteX21" fmla="*/ 1040642 w 4981433"/>
              <a:gd name="connsiteY21" fmla="*/ 1224886 h 1738064"/>
              <a:gd name="connsiteX22" fmla="*/ 1115704 w 4981433"/>
              <a:gd name="connsiteY22" fmla="*/ 1224886 h 1738064"/>
              <a:gd name="connsiteX23" fmla="*/ 1160060 w 4981433"/>
              <a:gd name="connsiteY23" fmla="*/ 1364776 h 1738064"/>
              <a:gd name="connsiteX24" fmla="*/ 1504666 w 4981433"/>
              <a:gd name="connsiteY24" fmla="*/ 1368187 h 1738064"/>
              <a:gd name="connsiteX25" fmla="*/ 1511489 w 4981433"/>
              <a:gd name="connsiteY25" fmla="*/ 1419367 h 1738064"/>
              <a:gd name="connsiteX26" fmla="*/ 1620672 w 4981433"/>
              <a:gd name="connsiteY26" fmla="*/ 1415955 h 1738064"/>
              <a:gd name="connsiteX27" fmla="*/ 1620672 w 4981433"/>
              <a:gd name="connsiteY27" fmla="*/ 1473958 h 1738064"/>
              <a:gd name="connsiteX28" fmla="*/ 1794681 w 4981433"/>
              <a:gd name="connsiteY28" fmla="*/ 1473958 h 1738064"/>
              <a:gd name="connsiteX29" fmla="*/ 1794681 w 4981433"/>
              <a:gd name="connsiteY29" fmla="*/ 1504665 h 1738064"/>
              <a:gd name="connsiteX30" fmla="*/ 1897039 w 4981433"/>
              <a:gd name="connsiteY30" fmla="*/ 1504665 h 1738064"/>
              <a:gd name="connsiteX31" fmla="*/ 1883391 w 4981433"/>
              <a:gd name="connsiteY31" fmla="*/ 1576316 h 1738064"/>
              <a:gd name="connsiteX32" fmla="*/ 2115403 w 4981433"/>
              <a:gd name="connsiteY32" fmla="*/ 1579728 h 1738064"/>
              <a:gd name="connsiteX33" fmla="*/ 2115403 w 4981433"/>
              <a:gd name="connsiteY33" fmla="*/ 1627495 h 1738064"/>
              <a:gd name="connsiteX34" fmla="*/ 2251881 w 4981433"/>
              <a:gd name="connsiteY34" fmla="*/ 1637731 h 1738064"/>
              <a:gd name="connsiteX35" fmla="*/ 2251881 w 4981433"/>
              <a:gd name="connsiteY35" fmla="*/ 1678674 h 1738064"/>
              <a:gd name="connsiteX36" fmla="*/ 2623782 w 4981433"/>
              <a:gd name="connsiteY36" fmla="*/ 1678674 h 1738064"/>
              <a:gd name="connsiteX37" fmla="*/ 2623782 w 4981433"/>
              <a:gd name="connsiteY37" fmla="*/ 1727135 h 1738064"/>
              <a:gd name="connsiteX38" fmla="*/ 4981433 w 4981433"/>
              <a:gd name="connsiteY38" fmla="*/ 1738064 h 173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81433" h="1738064">
                <a:moveTo>
                  <a:pt x="0" y="0"/>
                </a:moveTo>
                <a:lnTo>
                  <a:pt x="194481" y="0"/>
                </a:lnTo>
                <a:lnTo>
                  <a:pt x="194481" y="23883"/>
                </a:lnTo>
                <a:lnTo>
                  <a:pt x="296839" y="23883"/>
                </a:lnTo>
                <a:lnTo>
                  <a:pt x="303663" y="37531"/>
                </a:lnTo>
                <a:lnTo>
                  <a:pt x="327546" y="37531"/>
                </a:lnTo>
                <a:lnTo>
                  <a:pt x="327546" y="81886"/>
                </a:lnTo>
                <a:lnTo>
                  <a:pt x="327546" y="156949"/>
                </a:lnTo>
                <a:lnTo>
                  <a:pt x="375313" y="245659"/>
                </a:lnTo>
                <a:lnTo>
                  <a:pt x="395785" y="781334"/>
                </a:lnTo>
                <a:lnTo>
                  <a:pt x="409433" y="781334"/>
                </a:lnTo>
                <a:lnTo>
                  <a:pt x="412845" y="866632"/>
                </a:lnTo>
                <a:lnTo>
                  <a:pt x="453788" y="866632"/>
                </a:lnTo>
                <a:lnTo>
                  <a:pt x="450376" y="928047"/>
                </a:lnTo>
                <a:lnTo>
                  <a:pt x="467436" y="928047"/>
                </a:lnTo>
                <a:lnTo>
                  <a:pt x="467436" y="968991"/>
                </a:lnTo>
                <a:lnTo>
                  <a:pt x="491319" y="968991"/>
                </a:lnTo>
                <a:lnTo>
                  <a:pt x="504967" y="992874"/>
                </a:lnTo>
                <a:lnTo>
                  <a:pt x="723331" y="992874"/>
                </a:lnTo>
                <a:lnTo>
                  <a:pt x="815454" y="1187355"/>
                </a:lnTo>
                <a:lnTo>
                  <a:pt x="1033818" y="1187355"/>
                </a:lnTo>
                <a:lnTo>
                  <a:pt x="1040642" y="1224886"/>
                </a:lnTo>
                <a:lnTo>
                  <a:pt x="1115704" y="1224886"/>
                </a:lnTo>
                <a:lnTo>
                  <a:pt x="1160060" y="1364776"/>
                </a:lnTo>
                <a:lnTo>
                  <a:pt x="1504666" y="1368187"/>
                </a:lnTo>
                <a:lnTo>
                  <a:pt x="1511489" y="1419367"/>
                </a:lnTo>
                <a:lnTo>
                  <a:pt x="1620672" y="1415955"/>
                </a:lnTo>
                <a:lnTo>
                  <a:pt x="1620672" y="1473958"/>
                </a:lnTo>
                <a:lnTo>
                  <a:pt x="1794681" y="1473958"/>
                </a:lnTo>
                <a:lnTo>
                  <a:pt x="1794681" y="1504665"/>
                </a:lnTo>
                <a:lnTo>
                  <a:pt x="1897039" y="1504665"/>
                </a:lnTo>
                <a:lnTo>
                  <a:pt x="1883391" y="1576316"/>
                </a:lnTo>
                <a:lnTo>
                  <a:pt x="2115403" y="1579728"/>
                </a:lnTo>
                <a:lnTo>
                  <a:pt x="2115403" y="1627495"/>
                </a:lnTo>
                <a:lnTo>
                  <a:pt x="2251881" y="1637731"/>
                </a:lnTo>
                <a:lnTo>
                  <a:pt x="2251881" y="1678674"/>
                </a:lnTo>
                <a:lnTo>
                  <a:pt x="2623782" y="1678674"/>
                </a:lnTo>
                <a:lnTo>
                  <a:pt x="2623782" y="1727135"/>
                </a:lnTo>
                <a:lnTo>
                  <a:pt x="4981433" y="1738064"/>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469" name="Group 468">
            <a:extLst>
              <a:ext uri="{FF2B5EF4-FFF2-40B4-BE49-F238E27FC236}">
                <a16:creationId xmlns:a16="http://schemas.microsoft.com/office/drawing/2014/main" id="{173C4AA1-8F22-ED25-8A0C-A554D32F0F69}"/>
              </a:ext>
            </a:extLst>
          </p:cNvPr>
          <p:cNvGrpSpPr/>
          <p:nvPr/>
        </p:nvGrpSpPr>
        <p:grpSpPr>
          <a:xfrm>
            <a:off x="6886162" y="2033432"/>
            <a:ext cx="4855464" cy="2034946"/>
            <a:chOff x="6886162" y="1991097"/>
            <a:chExt cx="4858320" cy="2034946"/>
          </a:xfrm>
        </p:grpSpPr>
        <p:sp>
          <p:nvSpPr>
            <p:cNvPr id="417" name="Oval 416">
              <a:extLst>
                <a:ext uri="{FF2B5EF4-FFF2-40B4-BE49-F238E27FC236}">
                  <a16:creationId xmlns:a16="http://schemas.microsoft.com/office/drawing/2014/main" id="{47690A6D-1459-5440-B6DC-1FBEC820359C}"/>
                </a:ext>
              </a:extLst>
            </p:cNvPr>
            <p:cNvSpPr/>
            <p:nvPr/>
          </p:nvSpPr>
          <p:spPr bwMode="auto">
            <a:xfrm>
              <a:off x="6886162" y="199109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8" name="Oval 417">
              <a:extLst>
                <a:ext uri="{FF2B5EF4-FFF2-40B4-BE49-F238E27FC236}">
                  <a16:creationId xmlns:a16="http://schemas.microsoft.com/office/drawing/2014/main" id="{0B8A6A2F-15CC-1F39-23A9-2CA92EC7D3E1}"/>
                </a:ext>
              </a:extLst>
            </p:cNvPr>
            <p:cNvSpPr/>
            <p:nvPr/>
          </p:nvSpPr>
          <p:spPr bwMode="auto">
            <a:xfrm>
              <a:off x="6984485" y="199109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9" name="Oval 418">
              <a:extLst>
                <a:ext uri="{FF2B5EF4-FFF2-40B4-BE49-F238E27FC236}">
                  <a16:creationId xmlns:a16="http://schemas.microsoft.com/office/drawing/2014/main" id="{8E2637ED-98F4-C118-ECA9-B4D95C8B0F67}"/>
                </a:ext>
              </a:extLst>
            </p:cNvPr>
            <p:cNvSpPr/>
            <p:nvPr/>
          </p:nvSpPr>
          <p:spPr bwMode="auto">
            <a:xfrm>
              <a:off x="7038563" y="212549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0" name="Oval 419">
              <a:extLst>
                <a:ext uri="{FF2B5EF4-FFF2-40B4-BE49-F238E27FC236}">
                  <a16:creationId xmlns:a16="http://schemas.microsoft.com/office/drawing/2014/main" id="{3C7FF9D2-E6B2-F4C8-047C-24E0A25CEA54}"/>
                </a:ext>
              </a:extLst>
            </p:cNvPr>
            <p:cNvSpPr/>
            <p:nvPr/>
          </p:nvSpPr>
          <p:spPr bwMode="auto">
            <a:xfrm>
              <a:off x="7063144" y="218989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1" name="Oval 420">
              <a:extLst>
                <a:ext uri="{FF2B5EF4-FFF2-40B4-BE49-F238E27FC236}">
                  <a16:creationId xmlns:a16="http://schemas.microsoft.com/office/drawing/2014/main" id="{E28FFFB4-968D-A984-9AD4-8E4CF177EA13}"/>
                </a:ext>
              </a:extLst>
            </p:cNvPr>
            <p:cNvSpPr/>
            <p:nvPr/>
          </p:nvSpPr>
          <p:spPr bwMode="auto">
            <a:xfrm>
              <a:off x="7060686" y="2243099"/>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2" name="Oval 421">
              <a:extLst>
                <a:ext uri="{FF2B5EF4-FFF2-40B4-BE49-F238E27FC236}">
                  <a16:creationId xmlns:a16="http://schemas.microsoft.com/office/drawing/2014/main" id="{DB9AB564-F86C-C4DF-B1C0-727D1792A78C}"/>
                </a:ext>
              </a:extLst>
            </p:cNvPr>
            <p:cNvSpPr/>
            <p:nvPr/>
          </p:nvSpPr>
          <p:spPr bwMode="auto">
            <a:xfrm>
              <a:off x="7077892" y="238310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3" name="Oval 422">
              <a:extLst>
                <a:ext uri="{FF2B5EF4-FFF2-40B4-BE49-F238E27FC236}">
                  <a16:creationId xmlns:a16="http://schemas.microsoft.com/office/drawing/2014/main" id="{E118B920-583E-0FE8-686A-83C221C10F6C}"/>
                </a:ext>
              </a:extLst>
            </p:cNvPr>
            <p:cNvSpPr/>
            <p:nvPr/>
          </p:nvSpPr>
          <p:spPr bwMode="auto">
            <a:xfrm>
              <a:off x="7077892" y="2509102"/>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4" name="Oval 423">
              <a:extLst>
                <a:ext uri="{FF2B5EF4-FFF2-40B4-BE49-F238E27FC236}">
                  <a16:creationId xmlns:a16="http://schemas.microsoft.com/office/drawing/2014/main" id="{4574DFFC-6D5E-0964-6A32-AF89BC0572B2}"/>
                </a:ext>
              </a:extLst>
            </p:cNvPr>
            <p:cNvSpPr/>
            <p:nvPr/>
          </p:nvSpPr>
          <p:spPr bwMode="auto">
            <a:xfrm>
              <a:off x="7077892" y="266310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5" name="Oval 424">
              <a:extLst>
                <a:ext uri="{FF2B5EF4-FFF2-40B4-BE49-F238E27FC236}">
                  <a16:creationId xmlns:a16="http://schemas.microsoft.com/office/drawing/2014/main" id="{25BE73A4-FB02-6A6F-8D5B-9F977924ACF0}"/>
                </a:ext>
              </a:extLst>
            </p:cNvPr>
            <p:cNvSpPr/>
            <p:nvPr/>
          </p:nvSpPr>
          <p:spPr bwMode="auto">
            <a:xfrm>
              <a:off x="7092641" y="285070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6" name="Oval 425">
              <a:extLst>
                <a:ext uri="{FF2B5EF4-FFF2-40B4-BE49-F238E27FC236}">
                  <a16:creationId xmlns:a16="http://schemas.microsoft.com/office/drawing/2014/main" id="{B747B234-C6B7-3CE7-C381-978861061D3F}"/>
                </a:ext>
              </a:extLst>
            </p:cNvPr>
            <p:cNvSpPr/>
            <p:nvPr/>
          </p:nvSpPr>
          <p:spPr bwMode="auto">
            <a:xfrm>
              <a:off x="7107389" y="2943105"/>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7" name="Oval 426">
              <a:extLst>
                <a:ext uri="{FF2B5EF4-FFF2-40B4-BE49-F238E27FC236}">
                  <a16:creationId xmlns:a16="http://schemas.microsoft.com/office/drawing/2014/main" id="{1A4ABBA7-1802-2DC2-EA03-8A385EA3852D}"/>
                </a:ext>
              </a:extLst>
            </p:cNvPr>
            <p:cNvSpPr/>
            <p:nvPr/>
          </p:nvSpPr>
          <p:spPr bwMode="auto">
            <a:xfrm>
              <a:off x="7272079" y="309430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8" name="Oval 427">
              <a:extLst>
                <a:ext uri="{FF2B5EF4-FFF2-40B4-BE49-F238E27FC236}">
                  <a16:creationId xmlns:a16="http://schemas.microsoft.com/office/drawing/2014/main" id="{9E484ED3-B1CE-BC66-D2EE-52E8D4635FE1}"/>
                </a:ext>
              </a:extLst>
            </p:cNvPr>
            <p:cNvSpPr/>
            <p:nvPr/>
          </p:nvSpPr>
          <p:spPr bwMode="auto">
            <a:xfrm>
              <a:off x="7417105" y="311670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9" name="Oval 428">
              <a:extLst>
                <a:ext uri="{FF2B5EF4-FFF2-40B4-BE49-F238E27FC236}">
                  <a16:creationId xmlns:a16="http://schemas.microsoft.com/office/drawing/2014/main" id="{B66670B5-F80E-2310-5E0E-71B7ED73AA3C}"/>
                </a:ext>
              </a:extLst>
            </p:cNvPr>
            <p:cNvSpPr/>
            <p:nvPr/>
          </p:nvSpPr>
          <p:spPr bwMode="auto">
            <a:xfrm>
              <a:off x="7441686" y="3158707"/>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0" name="Oval 429">
              <a:extLst>
                <a:ext uri="{FF2B5EF4-FFF2-40B4-BE49-F238E27FC236}">
                  <a16:creationId xmlns:a16="http://schemas.microsoft.com/office/drawing/2014/main" id="{578A526A-A30E-6169-9B80-64C13B6DB726}"/>
                </a:ext>
              </a:extLst>
            </p:cNvPr>
            <p:cNvSpPr/>
            <p:nvPr/>
          </p:nvSpPr>
          <p:spPr bwMode="auto">
            <a:xfrm>
              <a:off x="7468725" y="320630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1" name="Oval 430">
              <a:extLst>
                <a:ext uri="{FF2B5EF4-FFF2-40B4-BE49-F238E27FC236}">
                  <a16:creationId xmlns:a16="http://schemas.microsoft.com/office/drawing/2014/main" id="{ADBCFD2E-AB62-B9E2-E17B-EF7EAC502EA4}"/>
                </a:ext>
              </a:extLst>
            </p:cNvPr>
            <p:cNvSpPr/>
            <p:nvPr/>
          </p:nvSpPr>
          <p:spPr bwMode="auto">
            <a:xfrm>
              <a:off x="7500680" y="3293108"/>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2" name="Oval 431">
              <a:extLst>
                <a:ext uri="{FF2B5EF4-FFF2-40B4-BE49-F238E27FC236}">
                  <a16:creationId xmlns:a16="http://schemas.microsoft.com/office/drawing/2014/main" id="{83C73CBA-882C-BD21-82AF-CAB2D0F2F6BA}"/>
                </a:ext>
              </a:extLst>
            </p:cNvPr>
            <p:cNvSpPr/>
            <p:nvPr/>
          </p:nvSpPr>
          <p:spPr bwMode="auto">
            <a:xfrm>
              <a:off x="7815312" y="340511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3" name="Oval 432">
              <a:extLst>
                <a:ext uri="{FF2B5EF4-FFF2-40B4-BE49-F238E27FC236}">
                  <a16:creationId xmlns:a16="http://schemas.microsoft.com/office/drawing/2014/main" id="{28BFEEE3-9ACD-4928-CE9F-6998C4FA622F}"/>
                </a:ext>
              </a:extLst>
            </p:cNvPr>
            <p:cNvSpPr/>
            <p:nvPr/>
          </p:nvSpPr>
          <p:spPr bwMode="auto">
            <a:xfrm>
              <a:off x="7844809" y="3514310"/>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4" name="Oval 433">
              <a:extLst>
                <a:ext uri="{FF2B5EF4-FFF2-40B4-BE49-F238E27FC236}">
                  <a16:creationId xmlns:a16="http://schemas.microsoft.com/office/drawing/2014/main" id="{2A8FBA6C-B769-E2BA-D9A0-2D414207888D}"/>
                </a:ext>
              </a:extLst>
            </p:cNvPr>
            <p:cNvSpPr/>
            <p:nvPr/>
          </p:nvSpPr>
          <p:spPr bwMode="auto">
            <a:xfrm>
              <a:off x="8215977" y="3589911"/>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5" name="Oval 434">
              <a:extLst>
                <a:ext uri="{FF2B5EF4-FFF2-40B4-BE49-F238E27FC236}">
                  <a16:creationId xmlns:a16="http://schemas.microsoft.com/office/drawing/2014/main" id="{91BE0CF6-069E-945B-B2E0-A678BB82753B}"/>
                </a:ext>
              </a:extLst>
            </p:cNvPr>
            <p:cNvSpPr/>
            <p:nvPr/>
          </p:nvSpPr>
          <p:spPr bwMode="auto">
            <a:xfrm>
              <a:off x="8557648" y="374671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6" name="Oval 435">
              <a:extLst>
                <a:ext uri="{FF2B5EF4-FFF2-40B4-BE49-F238E27FC236}">
                  <a16:creationId xmlns:a16="http://schemas.microsoft.com/office/drawing/2014/main" id="{CBB672CF-DDA0-49F9-A404-38EF516B61FF}"/>
                </a:ext>
              </a:extLst>
            </p:cNvPr>
            <p:cNvSpPr/>
            <p:nvPr/>
          </p:nvSpPr>
          <p:spPr bwMode="auto">
            <a:xfrm>
              <a:off x="8579771" y="3741113"/>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7" name="Oval 436">
              <a:extLst>
                <a:ext uri="{FF2B5EF4-FFF2-40B4-BE49-F238E27FC236}">
                  <a16:creationId xmlns:a16="http://schemas.microsoft.com/office/drawing/2014/main" id="{6F863834-2A7A-DC2A-F80F-9547EDAEE9A5}"/>
                </a:ext>
              </a:extLst>
            </p:cNvPr>
            <p:cNvSpPr/>
            <p:nvPr/>
          </p:nvSpPr>
          <p:spPr bwMode="auto">
            <a:xfrm>
              <a:off x="8992726" y="38811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8" name="Oval 437">
              <a:extLst>
                <a:ext uri="{FF2B5EF4-FFF2-40B4-BE49-F238E27FC236}">
                  <a16:creationId xmlns:a16="http://schemas.microsoft.com/office/drawing/2014/main" id="{243EC9B9-4240-3AC1-54C8-2F0FD6ACD779}"/>
                </a:ext>
              </a:extLst>
            </p:cNvPr>
            <p:cNvSpPr/>
            <p:nvPr/>
          </p:nvSpPr>
          <p:spPr bwMode="auto">
            <a:xfrm>
              <a:off x="9032055" y="38811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9" name="Oval 438">
              <a:extLst>
                <a:ext uri="{FF2B5EF4-FFF2-40B4-BE49-F238E27FC236}">
                  <a16:creationId xmlns:a16="http://schemas.microsoft.com/office/drawing/2014/main" id="{E9E99DDF-2386-E17E-59D1-5F20A46B77DC}"/>
                </a:ext>
              </a:extLst>
            </p:cNvPr>
            <p:cNvSpPr/>
            <p:nvPr/>
          </p:nvSpPr>
          <p:spPr bwMode="auto">
            <a:xfrm>
              <a:off x="9167249" y="38811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0" name="Oval 439">
              <a:extLst>
                <a:ext uri="{FF2B5EF4-FFF2-40B4-BE49-F238E27FC236}">
                  <a16:creationId xmlns:a16="http://schemas.microsoft.com/office/drawing/2014/main" id="{38C88433-CAD5-A4D3-94F2-CED11DA8474C}"/>
                </a:ext>
              </a:extLst>
            </p:cNvPr>
            <p:cNvSpPr/>
            <p:nvPr/>
          </p:nvSpPr>
          <p:spPr bwMode="auto">
            <a:xfrm>
              <a:off x="9346688"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1" name="Oval 440">
              <a:extLst>
                <a:ext uri="{FF2B5EF4-FFF2-40B4-BE49-F238E27FC236}">
                  <a16:creationId xmlns:a16="http://schemas.microsoft.com/office/drawing/2014/main" id="{FC990968-DD3F-C8F9-6AFD-B5F6B860CBC2}"/>
                </a:ext>
              </a:extLst>
            </p:cNvPr>
            <p:cNvSpPr/>
            <p:nvPr/>
          </p:nvSpPr>
          <p:spPr bwMode="auto">
            <a:xfrm>
              <a:off x="9420430"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2" name="Oval 441">
              <a:extLst>
                <a:ext uri="{FF2B5EF4-FFF2-40B4-BE49-F238E27FC236}">
                  <a16:creationId xmlns:a16="http://schemas.microsoft.com/office/drawing/2014/main" id="{2797C107-D64C-D2F3-42BD-20E6843E228A}"/>
                </a:ext>
              </a:extLst>
            </p:cNvPr>
            <p:cNvSpPr/>
            <p:nvPr/>
          </p:nvSpPr>
          <p:spPr bwMode="auto">
            <a:xfrm>
              <a:off x="9464675"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3" name="Oval 442">
              <a:extLst>
                <a:ext uri="{FF2B5EF4-FFF2-40B4-BE49-F238E27FC236}">
                  <a16:creationId xmlns:a16="http://schemas.microsoft.com/office/drawing/2014/main" id="{00516455-25B7-D67B-9C51-BB8C9B3FE096}"/>
                </a:ext>
              </a:extLst>
            </p:cNvPr>
            <p:cNvSpPr/>
            <p:nvPr/>
          </p:nvSpPr>
          <p:spPr bwMode="auto">
            <a:xfrm>
              <a:off x="9749810"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4" name="Oval 443">
              <a:extLst>
                <a:ext uri="{FF2B5EF4-FFF2-40B4-BE49-F238E27FC236}">
                  <a16:creationId xmlns:a16="http://schemas.microsoft.com/office/drawing/2014/main" id="{12CF2567-7720-0AFE-A22E-5280399DD049}"/>
                </a:ext>
              </a:extLst>
            </p:cNvPr>
            <p:cNvSpPr/>
            <p:nvPr/>
          </p:nvSpPr>
          <p:spPr bwMode="auto">
            <a:xfrm>
              <a:off x="9771933"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5" name="Oval 444">
              <a:extLst>
                <a:ext uri="{FF2B5EF4-FFF2-40B4-BE49-F238E27FC236}">
                  <a16:creationId xmlns:a16="http://schemas.microsoft.com/office/drawing/2014/main" id="{3E61CE38-AFD4-B091-0E08-44A915152714}"/>
                </a:ext>
              </a:extLst>
            </p:cNvPr>
            <p:cNvSpPr/>
            <p:nvPr/>
          </p:nvSpPr>
          <p:spPr bwMode="auto">
            <a:xfrm>
              <a:off x="10148017"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6" name="Oval 445">
              <a:extLst>
                <a:ext uri="{FF2B5EF4-FFF2-40B4-BE49-F238E27FC236}">
                  <a16:creationId xmlns:a16="http://schemas.microsoft.com/office/drawing/2014/main" id="{B6EEF76C-106E-DF3D-6F53-90C900BA28E8}"/>
                </a:ext>
              </a:extLst>
            </p:cNvPr>
            <p:cNvSpPr/>
            <p:nvPr/>
          </p:nvSpPr>
          <p:spPr bwMode="auto">
            <a:xfrm>
              <a:off x="10499521"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7" name="Oval 446">
              <a:extLst>
                <a:ext uri="{FF2B5EF4-FFF2-40B4-BE49-F238E27FC236}">
                  <a16:creationId xmlns:a16="http://schemas.microsoft.com/office/drawing/2014/main" id="{35C54992-4889-1422-4D01-BC4E8B8115EF}"/>
                </a:ext>
              </a:extLst>
            </p:cNvPr>
            <p:cNvSpPr/>
            <p:nvPr/>
          </p:nvSpPr>
          <p:spPr bwMode="auto">
            <a:xfrm>
              <a:off x="10514269"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8" name="Oval 447">
              <a:extLst>
                <a:ext uri="{FF2B5EF4-FFF2-40B4-BE49-F238E27FC236}">
                  <a16:creationId xmlns:a16="http://schemas.microsoft.com/office/drawing/2014/main" id="{34A9873C-3756-B1CC-F932-C7C5578C2088}"/>
                </a:ext>
              </a:extLst>
            </p:cNvPr>
            <p:cNvSpPr/>
            <p:nvPr/>
          </p:nvSpPr>
          <p:spPr bwMode="auto">
            <a:xfrm>
              <a:off x="10538850"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49" name="Oval 448">
              <a:extLst>
                <a:ext uri="{FF2B5EF4-FFF2-40B4-BE49-F238E27FC236}">
                  <a16:creationId xmlns:a16="http://schemas.microsoft.com/office/drawing/2014/main" id="{3EB3B79E-C952-0F85-76E2-8B3E1B9731E7}"/>
                </a:ext>
              </a:extLst>
            </p:cNvPr>
            <p:cNvSpPr/>
            <p:nvPr/>
          </p:nvSpPr>
          <p:spPr bwMode="auto">
            <a:xfrm>
              <a:off x="11662186" y="3942714"/>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1" name="Oval 450">
              <a:extLst>
                <a:ext uri="{FF2B5EF4-FFF2-40B4-BE49-F238E27FC236}">
                  <a16:creationId xmlns:a16="http://schemas.microsoft.com/office/drawing/2014/main" id="{ECB61BD6-B845-CCA1-CD4D-644818AD49BF}"/>
                </a:ext>
              </a:extLst>
            </p:cNvPr>
            <p:cNvSpPr/>
            <p:nvPr/>
          </p:nvSpPr>
          <p:spPr bwMode="auto">
            <a:xfrm>
              <a:off x="8250096" y="3589911"/>
              <a:ext cx="82296" cy="83329"/>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282" name="Line 18">
            <a:extLst>
              <a:ext uri="{FF2B5EF4-FFF2-40B4-BE49-F238E27FC236}">
                <a16:creationId xmlns:a16="http://schemas.microsoft.com/office/drawing/2014/main" id="{F7B31C7B-2176-5A8F-0FCD-26E2417209BC}"/>
              </a:ext>
            </a:extLst>
          </p:cNvPr>
          <p:cNvSpPr>
            <a:spLocks noChangeShapeType="1"/>
          </p:cNvSpPr>
          <p:nvPr/>
        </p:nvSpPr>
        <p:spPr bwMode="auto">
          <a:xfrm>
            <a:off x="6705599" y="4646477"/>
            <a:ext cx="521425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8" name="Rectangle 35">
            <a:extLst>
              <a:ext uri="{FF2B5EF4-FFF2-40B4-BE49-F238E27FC236}">
                <a16:creationId xmlns:a16="http://schemas.microsoft.com/office/drawing/2014/main" id="{45192D63-08AC-FA23-78E7-23F05A2824CB}"/>
              </a:ext>
            </a:extLst>
          </p:cNvPr>
          <p:cNvSpPr>
            <a:spLocks noChangeArrowheads="1"/>
          </p:cNvSpPr>
          <p:nvPr/>
        </p:nvSpPr>
        <p:spPr bwMode="auto">
          <a:xfrm>
            <a:off x="6510289" y="4555695"/>
            <a:ext cx="11221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289" name="Rectangle 37">
            <a:extLst>
              <a:ext uri="{FF2B5EF4-FFF2-40B4-BE49-F238E27FC236}">
                <a16:creationId xmlns:a16="http://schemas.microsoft.com/office/drawing/2014/main" id="{A6153158-0151-B03E-EFEE-808F92E36F21}"/>
              </a:ext>
            </a:extLst>
          </p:cNvPr>
          <p:cNvSpPr>
            <a:spLocks noChangeArrowheads="1"/>
          </p:cNvSpPr>
          <p:nvPr/>
        </p:nvSpPr>
        <p:spPr bwMode="auto">
          <a:xfrm>
            <a:off x="6401346" y="4034022"/>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290" name="Rectangle 39">
            <a:extLst>
              <a:ext uri="{FF2B5EF4-FFF2-40B4-BE49-F238E27FC236}">
                <a16:creationId xmlns:a16="http://schemas.microsoft.com/office/drawing/2014/main" id="{05F3446A-BAB7-E48F-701F-897E83DA1BA5}"/>
              </a:ext>
            </a:extLst>
          </p:cNvPr>
          <p:cNvSpPr>
            <a:spLocks noChangeArrowheads="1"/>
          </p:cNvSpPr>
          <p:nvPr/>
        </p:nvSpPr>
        <p:spPr bwMode="auto">
          <a:xfrm>
            <a:off x="6391728" y="3512348"/>
            <a:ext cx="22442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40</a:t>
            </a:r>
          </a:p>
        </p:txBody>
      </p:sp>
      <p:sp>
        <p:nvSpPr>
          <p:cNvPr id="291" name="Rectangle 41">
            <a:extLst>
              <a:ext uri="{FF2B5EF4-FFF2-40B4-BE49-F238E27FC236}">
                <a16:creationId xmlns:a16="http://schemas.microsoft.com/office/drawing/2014/main" id="{73554B5C-BC95-0696-004C-6C72CD9BF503}"/>
              </a:ext>
            </a:extLst>
          </p:cNvPr>
          <p:cNvSpPr>
            <a:spLocks noChangeArrowheads="1"/>
          </p:cNvSpPr>
          <p:nvPr/>
        </p:nvSpPr>
        <p:spPr bwMode="auto">
          <a:xfrm>
            <a:off x="6390125" y="2990679"/>
            <a:ext cx="22602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60</a:t>
            </a:r>
          </a:p>
        </p:txBody>
      </p:sp>
      <p:sp>
        <p:nvSpPr>
          <p:cNvPr id="292" name="Rectangle 43">
            <a:extLst>
              <a:ext uri="{FF2B5EF4-FFF2-40B4-BE49-F238E27FC236}">
                <a16:creationId xmlns:a16="http://schemas.microsoft.com/office/drawing/2014/main" id="{32B40A19-2D6E-C1CC-D9E6-2667DF27284B}"/>
              </a:ext>
            </a:extLst>
          </p:cNvPr>
          <p:cNvSpPr>
            <a:spLocks noChangeArrowheads="1"/>
          </p:cNvSpPr>
          <p:nvPr/>
        </p:nvSpPr>
        <p:spPr bwMode="auto">
          <a:xfrm>
            <a:off x="6390125" y="2469006"/>
            <a:ext cx="22602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80</a:t>
            </a:r>
          </a:p>
        </p:txBody>
      </p:sp>
      <p:sp>
        <p:nvSpPr>
          <p:cNvPr id="293" name="Rectangle 45">
            <a:extLst>
              <a:ext uri="{FF2B5EF4-FFF2-40B4-BE49-F238E27FC236}">
                <a16:creationId xmlns:a16="http://schemas.microsoft.com/office/drawing/2014/main" id="{4A76C7FD-CA07-420F-E1A9-501C97CACCBD}"/>
              </a:ext>
            </a:extLst>
          </p:cNvPr>
          <p:cNvSpPr>
            <a:spLocks noChangeArrowheads="1"/>
          </p:cNvSpPr>
          <p:nvPr/>
        </p:nvSpPr>
        <p:spPr bwMode="auto">
          <a:xfrm>
            <a:off x="6330846" y="1947335"/>
            <a:ext cx="282129"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100</a:t>
            </a:r>
          </a:p>
        </p:txBody>
      </p:sp>
      <p:sp>
        <p:nvSpPr>
          <p:cNvPr id="294" name="Rectangle 51">
            <a:extLst>
              <a:ext uri="{FF2B5EF4-FFF2-40B4-BE49-F238E27FC236}">
                <a16:creationId xmlns:a16="http://schemas.microsoft.com/office/drawing/2014/main" id="{F2D9F614-B3F0-AEFA-5FCE-8566DACE7910}"/>
              </a:ext>
            </a:extLst>
          </p:cNvPr>
          <p:cNvSpPr>
            <a:spLocks noChangeArrowheads="1"/>
          </p:cNvSpPr>
          <p:nvPr/>
        </p:nvSpPr>
        <p:spPr bwMode="auto">
          <a:xfrm rot="16200000">
            <a:off x="4914114" y="3281927"/>
            <a:ext cx="2662559"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spcBef>
                <a:spcPct val="35000"/>
              </a:spcBef>
              <a:spcAft>
                <a:spcPct val="25000"/>
              </a:spcAft>
              <a:buClr>
                <a:schemeClr val="folHlink"/>
              </a:buClr>
              <a:buNone/>
              <a:defRPr/>
            </a:pPr>
            <a:r>
              <a:rPr lang="en-US" altLang="en-US" sz="1600" dirty="0">
                <a:solidFill>
                  <a:schemeClr val="tx1">
                    <a:lumMod val="75000"/>
                    <a:lumOff val="25000"/>
                  </a:schemeClr>
                </a:solidFill>
                <a:latin typeface="Poppins Medium" pitchFamily="2" charset="77"/>
                <a:cs typeface="Poppins Medium" pitchFamily="2" charset="77"/>
              </a:rPr>
              <a:t>PFS (%)</a:t>
            </a:r>
          </a:p>
        </p:txBody>
      </p:sp>
      <p:grpSp>
        <p:nvGrpSpPr>
          <p:cNvPr id="465" name="Group 464">
            <a:extLst>
              <a:ext uri="{FF2B5EF4-FFF2-40B4-BE49-F238E27FC236}">
                <a16:creationId xmlns:a16="http://schemas.microsoft.com/office/drawing/2014/main" id="{503EB3CF-62C0-740B-91C7-565CA51E104D}"/>
              </a:ext>
            </a:extLst>
          </p:cNvPr>
          <p:cNvGrpSpPr/>
          <p:nvPr/>
        </p:nvGrpSpPr>
        <p:grpSpPr>
          <a:xfrm>
            <a:off x="6731333" y="4648821"/>
            <a:ext cx="5193792" cy="64008"/>
            <a:chOff x="6731333" y="4606486"/>
            <a:chExt cx="5195887" cy="64008"/>
          </a:xfrm>
        </p:grpSpPr>
        <p:sp>
          <p:nvSpPr>
            <p:cNvPr id="295" name="Line 18">
              <a:extLst>
                <a:ext uri="{FF2B5EF4-FFF2-40B4-BE49-F238E27FC236}">
                  <a16:creationId xmlns:a16="http://schemas.microsoft.com/office/drawing/2014/main" id="{731C72AF-9FE2-2C11-267B-6FCA9BDB0490}"/>
                </a:ext>
              </a:extLst>
            </p:cNvPr>
            <p:cNvSpPr>
              <a:spLocks noChangeShapeType="1"/>
            </p:cNvSpPr>
            <p:nvPr/>
          </p:nvSpPr>
          <p:spPr bwMode="auto">
            <a:xfrm rot="5400000">
              <a:off x="669932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96" name="Line 18">
              <a:extLst>
                <a:ext uri="{FF2B5EF4-FFF2-40B4-BE49-F238E27FC236}">
                  <a16:creationId xmlns:a16="http://schemas.microsoft.com/office/drawing/2014/main" id="{A5208C7A-85BB-46B1-B714-55AEDD4A4B68}"/>
                </a:ext>
              </a:extLst>
            </p:cNvPr>
            <p:cNvSpPr>
              <a:spLocks noChangeShapeType="1"/>
            </p:cNvSpPr>
            <p:nvPr/>
          </p:nvSpPr>
          <p:spPr bwMode="auto">
            <a:xfrm rot="5400000">
              <a:off x="690716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97" name="Line 18">
              <a:extLst>
                <a:ext uri="{FF2B5EF4-FFF2-40B4-BE49-F238E27FC236}">
                  <a16:creationId xmlns:a16="http://schemas.microsoft.com/office/drawing/2014/main" id="{96A0D00A-AFA9-DF1F-B6C7-BF882CBB2DB4}"/>
                </a:ext>
              </a:extLst>
            </p:cNvPr>
            <p:cNvSpPr>
              <a:spLocks noChangeShapeType="1"/>
            </p:cNvSpPr>
            <p:nvPr/>
          </p:nvSpPr>
          <p:spPr bwMode="auto">
            <a:xfrm rot="5400000">
              <a:off x="711499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98" name="Line 18">
              <a:extLst>
                <a:ext uri="{FF2B5EF4-FFF2-40B4-BE49-F238E27FC236}">
                  <a16:creationId xmlns:a16="http://schemas.microsoft.com/office/drawing/2014/main" id="{428618BA-6B5E-7001-3C76-FAAF8F965C78}"/>
                </a:ext>
              </a:extLst>
            </p:cNvPr>
            <p:cNvSpPr>
              <a:spLocks noChangeShapeType="1"/>
            </p:cNvSpPr>
            <p:nvPr/>
          </p:nvSpPr>
          <p:spPr bwMode="auto">
            <a:xfrm rot="5400000">
              <a:off x="732283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99" name="Line 18">
              <a:extLst>
                <a:ext uri="{FF2B5EF4-FFF2-40B4-BE49-F238E27FC236}">
                  <a16:creationId xmlns:a16="http://schemas.microsoft.com/office/drawing/2014/main" id="{B56FF56B-BDA5-1C64-70F8-BB99403108EF}"/>
                </a:ext>
              </a:extLst>
            </p:cNvPr>
            <p:cNvSpPr>
              <a:spLocks noChangeShapeType="1"/>
            </p:cNvSpPr>
            <p:nvPr/>
          </p:nvSpPr>
          <p:spPr bwMode="auto">
            <a:xfrm rot="5400000">
              <a:off x="753066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0" name="Line 18">
              <a:extLst>
                <a:ext uri="{FF2B5EF4-FFF2-40B4-BE49-F238E27FC236}">
                  <a16:creationId xmlns:a16="http://schemas.microsoft.com/office/drawing/2014/main" id="{1EDA7264-117C-F8F5-9F69-2517357F5EAB}"/>
                </a:ext>
              </a:extLst>
            </p:cNvPr>
            <p:cNvSpPr>
              <a:spLocks noChangeShapeType="1"/>
            </p:cNvSpPr>
            <p:nvPr/>
          </p:nvSpPr>
          <p:spPr bwMode="auto">
            <a:xfrm rot="5400000">
              <a:off x="773850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1" name="Line 18">
              <a:extLst>
                <a:ext uri="{FF2B5EF4-FFF2-40B4-BE49-F238E27FC236}">
                  <a16:creationId xmlns:a16="http://schemas.microsoft.com/office/drawing/2014/main" id="{04114846-0F58-68E9-E870-DCF476D75A3D}"/>
                </a:ext>
              </a:extLst>
            </p:cNvPr>
            <p:cNvSpPr>
              <a:spLocks noChangeShapeType="1"/>
            </p:cNvSpPr>
            <p:nvPr/>
          </p:nvSpPr>
          <p:spPr bwMode="auto">
            <a:xfrm rot="5400000">
              <a:off x="794633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2" name="Line 18">
              <a:extLst>
                <a:ext uri="{FF2B5EF4-FFF2-40B4-BE49-F238E27FC236}">
                  <a16:creationId xmlns:a16="http://schemas.microsoft.com/office/drawing/2014/main" id="{DF650C6F-CFFA-A858-7A10-CCF046731B78}"/>
                </a:ext>
              </a:extLst>
            </p:cNvPr>
            <p:cNvSpPr>
              <a:spLocks noChangeShapeType="1"/>
            </p:cNvSpPr>
            <p:nvPr/>
          </p:nvSpPr>
          <p:spPr bwMode="auto">
            <a:xfrm rot="5400000">
              <a:off x="815417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3" name="Line 18">
              <a:extLst>
                <a:ext uri="{FF2B5EF4-FFF2-40B4-BE49-F238E27FC236}">
                  <a16:creationId xmlns:a16="http://schemas.microsoft.com/office/drawing/2014/main" id="{AABC303C-8AFA-6A99-86F9-CDC6A67B820A}"/>
                </a:ext>
              </a:extLst>
            </p:cNvPr>
            <p:cNvSpPr>
              <a:spLocks noChangeShapeType="1"/>
            </p:cNvSpPr>
            <p:nvPr/>
          </p:nvSpPr>
          <p:spPr bwMode="auto">
            <a:xfrm rot="5400000">
              <a:off x="836200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4" name="Line 18">
              <a:extLst>
                <a:ext uri="{FF2B5EF4-FFF2-40B4-BE49-F238E27FC236}">
                  <a16:creationId xmlns:a16="http://schemas.microsoft.com/office/drawing/2014/main" id="{BBED2AB5-DF68-1543-7104-F13C1C0AA63C}"/>
                </a:ext>
              </a:extLst>
            </p:cNvPr>
            <p:cNvSpPr>
              <a:spLocks noChangeShapeType="1"/>
            </p:cNvSpPr>
            <p:nvPr/>
          </p:nvSpPr>
          <p:spPr bwMode="auto">
            <a:xfrm rot="5400000">
              <a:off x="856984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5" name="Line 18">
              <a:extLst>
                <a:ext uri="{FF2B5EF4-FFF2-40B4-BE49-F238E27FC236}">
                  <a16:creationId xmlns:a16="http://schemas.microsoft.com/office/drawing/2014/main" id="{7E356182-DE8E-DCD9-89B3-252DB046E604}"/>
                </a:ext>
              </a:extLst>
            </p:cNvPr>
            <p:cNvSpPr>
              <a:spLocks noChangeShapeType="1"/>
            </p:cNvSpPr>
            <p:nvPr/>
          </p:nvSpPr>
          <p:spPr bwMode="auto">
            <a:xfrm rot="5400000">
              <a:off x="877767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6" name="Line 18">
              <a:extLst>
                <a:ext uri="{FF2B5EF4-FFF2-40B4-BE49-F238E27FC236}">
                  <a16:creationId xmlns:a16="http://schemas.microsoft.com/office/drawing/2014/main" id="{76C38A6C-89EE-B9BC-AACA-48E5BCD09FAE}"/>
                </a:ext>
              </a:extLst>
            </p:cNvPr>
            <p:cNvSpPr>
              <a:spLocks noChangeShapeType="1"/>
            </p:cNvSpPr>
            <p:nvPr/>
          </p:nvSpPr>
          <p:spPr bwMode="auto">
            <a:xfrm rot="5400000">
              <a:off x="898551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7" name="Line 18">
              <a:extLst>
                <a:ext uri="{FF2B5EF4-FFF2-40B4-BE49-F238E27FC236}">
                  <a16:creationId xmlns:a16="http://schemas.microsoft.com/office/drawing/2014/main" id="{86F65822-D5F8-A2A6-E8BB-8EEB83C42F26}"/>
                </a:ext>
              </a:extLst>
            </p:cNvPr>
            <p:cNvSpPr>
              <a:spLocks noChangeShapeType="1"/>
            </p:cNvSpPr>
            <p:nvPr/>
          </p:nvSpPr>
          <p:spPr bwMode="auto">
            <a:xfrm rot="5400000">
              <a:off x="919334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8" name="Line 18">
              <a:extLst>
                <a:ext uri="{FF2B5EF4-FFF2-40B4-BE49-F238E27FC236}">
                  <a16:creationId xmlns:a16="http://schemas.microsoft.com/office/drawing/2014/main" id="{15098E60-118E-1531-DE57-FB0D7551C89F}"/>
                </a:ext>
              </a:extLst>
            </p:cNvPr>
            <p:cNvSpPr>
              <a:spLocks noChangeShapeType="1"/>
            </p:cNvSpPr>
            <p:nvPr/>
          </p:nvSpPr>
          <p:spPr bwMode="auto">
            <a:xfrm rot="5400000">
              <a:off x="940118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09" name="Line 18">
              <a:extLst>
                <a:ext uri="{FF2B5EF4-FFF2-40B4-BE49-F238E27FC236}">
                  <a16:creationId xmlns:a16="http://schemas.microsoft.com/office/drawing/2014/main" id="{AA8D24CE-04FC-00EC-E840-40A6A72803B1}"/>
                </a:ext>
              </a:extLst>
            </p:cNvPr>
            <p:cNvSpPr>
              <a:spLocks noChangeShapeType="1"/>
            </p:cNvSpPr>
            <p:nvPr/>
          </p:nvSpPr>
          <p:spPr bwMode="auto">
            <a:xfrm rot="5400000">
              <a:off x="960901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0" name="Line 18">
              <a:extLst>
                <a:ext uri="{FF2B5EF4-FFF2-40B4-BE49-F238E27FC236}">
                  <a16:creationId xmlns:a16="http://schemas.microsoft.com/office/drawing/2014/main" id="{0B416848-D469-175C-95C2-05860847DBB7}"/>
                </a:ext>
              </a:extLst>
            </p:cNvPr>
            <p:cNvSpPr>
              <a:spLocks noChangeShapeType="1"/>
            </p:cNvSpPr>
            <p:nvPr/>
          </p:nvSpPr>
          <p:spPr bwMode="auto">
            <a:xfrm rot="5400000">
              <a:off x="981685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1" name="Line 18">
              <a:extLst>
                <a:ext uri="{FF2B5EF4-FFF2-40B4-BE49-F238E27FC236}">
                  <a16:creationId xmlns:a16="http://schemas.microsoft.com/office/drawing/2014/main" id="{FD71BF51-13B7-6D6A-92CA-028D036517CE}"/>
                </a:ext>
              </a:extLst>
            </p:cNvPr>
            <p:cNvSpPr>
              <a:spLocks noChangeShapeType="1"/>
            </p:cNvSpPr>
            <p:nvPr/>
          </p:nvSpPr>
          <p:spPr bwMode="auto">
            <a:xfrm rot="5400000">
              <a:off x="1002468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2" name="Line 18">
              <a:extLst>
                <a:ext uri="{FF2B5EF4-FFF2-40B4-BE49-F238E27FC236}">
                  <a16:creationId xmlns:a16="http://schemas.microsoft.com/office/drawing/2014/main" id="{2CAE4DD7-88F7-F5BB-D5B1-1C0A3941ADE0}"/>
                </a:ext>
              </a:extLst>
            </p:cNvPr>
            <p:cNvSpPr>
              <a:spLocks noChangeShapeType="1"/>
            </p:cNvSpPr>
            <p:nvPr/>
          </p:nvSpPr>
          <p:spPr bwMode="auto">
            <a:xfrm rot="5400000">
              <a:off x="1023252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3" name="Line 18">
              <a:extLst>
                <a:ext uri="{FF2B5EF4-FFF2-40B4-BE49-F238E27FC236}">
                  <a16:creationId xmlns:a16="http://schemas.microsoft.com/office/drawing/2014/main" id="{80F6AF6A-6283-9A79-0EED-33EC8DEF4FF8}"/>
                </a:ext>
              </a:extLst>
            </p:cNvPr>
            <p:cNvSpPr>
              <a:spLocks noChangeShapeType="1"/>
            </p:cNvSpPr>
            <p:nvPr/>
          </p:nvSpPr>
          <p:spPr bwMode="auto">
            <a:xfrm rot="5400000">
              <a:off x="1044035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4" name="Line 18">
              <a:extLst>
                <a:ext uri="{FF2B5EF4-FFF2-40B4-BE49-F238E27FC236}">
                  <a16:creationId xmlns:a16="http://schemas.microsoft.com/office/drawing/2014/main" id="{7E41B78F-DFBC-4311-EA99-710FEB333C75}"/>
                </a:ext>
              </a:extLst>
            </p:cNvPr>
            <p:cNvSpPr>
              <a:spLocks noChangeShapeType="1"/>
            </p:cNvSpPr>
            <p:nvPr/>
          </p:nvSpPr>
          <p:spPr bwMode="auto">
            <a:xfrm rot="5400000">
              <a:off x="1064819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5" name="Line 18">
              <a:extLst>
                <a:ext uri="{FF2B5EF4-FFF2-40B4-BE49-F238E27FC236}">
                  <a16:creationId xmlns:a16="http://schemas.microsoft.com/office/drawing/2014/main" id="{A3464029-B003-2998-F04C-CDCDCCFD183F}"/>
                </a:ext>
              </a:extLst>
            </p:cNvPr>
            <p:cNvSpPr>
              <a:spLocks noChangeShapeType="1"/>
            </p:cNvSpPr>
            <p:nvPr/>
          </p:nvSpPr>
          <p:spPr bwMode="auto">
            <a:xfrm rot="5400000">
              <a:off x="1085602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6" name="Line 18">
              <a:extLst>
                <a:ext uri="{FF2B5EF4-FFF2-40B4-BE49-F238E27FC236}">
                  <a16:creationId xmlns:a16="http://schemas.microsoft.com/office/drawing/2014/main" id="{9DF3115A-3C4F-3456-7E13-1DBC142A7D69}"/>
                </a:ext>
              </a:extLst>
            </p:cNvPr>
            <p:cNvSpPr>
              <a:spLocks noChangeShapeType="1"/>
            </p:cNvSpPr>
            <p:nvPr/>
          </p:nvSpPr>
          <p:spPr bwMode="auto">
            <a:xfrm rot="5400000">
              <a:off x="1106386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7" name="Line 18">
              <a:extLst>
                <a:ext uri="{FF2B5EF4-FFF2-40B4-BE49-F238E27FC236}">
                  <a16:creationId xmlns:a16="http://schemas.microsoft.com/office/drawing/2014/main" id="{A9F459F0-9F0A-E5AA-EAB5-250D1C3E2D18}"/>
                </a:ext>
              </a:extLst>
            </p:cNvPr>
            <p:cNvSpPr>
              <a:spLocks noChangeShapeType="1"/>
            </p:cNvSpPr>
            <p:nvPr/>
          </p:nvSpPr>
          <p:spPr bwMode="auto">
            <a:xfrm rot="5400000">
              <a:off x="1127169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8" name="Line 18">
              <a:extLst>
                <a:ext uri="{FF2B5EF4-FFF2-40B4-BE49-F238E27FC236}">
                  <a16:creationId xmlns:a16="http://schemas.microsoft.com/office/drawing/2014/main" id="{7ECF1137-B4C5-9686-27C5-2EF17264AD77}"/>
                </a:ext>
              </a:extLst>
            </p:cNvPr>
            <p:cNvSpPr>
              <a:spLocks noChangeShapeType="1"/>
            </p:cNvSpPr>
            <p:nvPr/>
          </p:nvSpPr>
          <p:spPr bwMode="auto">
            <a:xfrm rot="5400000">
              <a:off x="11479534"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19" name="Line 18">
              <a:extLst>
                <a:ext uri="{FF2B5EF4-FFF2-40B4-BE49-F238E27FC236}">
                  <a16:creationId xmlns:a16="http://schemas.microsoft.com/office/drawing/2014/main" id="{DEE9AB0D-38D2-8C37-9D74-6D2E4459242C}"/>
                </a:ext>
              </a:extLst>
            </p:cNvPr>
            <p:cNvSpPr>
              <a:spLocks noChangeShapeType="1"/>
            </p:cNvSpPr>
            <p:nvPr/>
          </p:nvSpPr>
          <p:spPr bwMode="auto">
            <a:xfrm rot="5400000">
              <a:off x="11687369"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320" name="Line 18">
              <a:extLst>
                <a:ext uri="{FF2B5EF4-FFF2-40B4-BE49-F238E27FC236}">
                  <a16:creationId xmlns:a16="http://schemas.microsoft.com/office/drawing/2014/main" id="{39434D04-ABCC-402B-0EBD-CB639A59056B}"/>
                </a:ext>
              </a:extLst>
            </p:cNvPr>
            <p:cNvSpPr>
              <a:spLocks noChangeShapeType="1"/>
            </p:cNvSpPr>
            <p:nvPr/>
          </p:nvSpPr>
          <p:spPr bwMode="auto">
            <a:xfrm rot="5400000">
              <a:off x="11895216" y="4638490"/>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321" name="Rectangle 35">
            <a:extLst>
              <a:ext uri="{FF2B5EF4-FFF2-40B4-BE49-F238E27FC236}">
                <a16:creationId xmlns:a16="http://schemas.microsoft.com/office/drawing/2014/main" id="{6C016E26-68E0-5915-FB5B-E8974E070EE0}"/>
              </a:ext>
            </a:extLst>
          </p:cNvPr>
          <p:cNvSpPr>
            <a:spLocks noChangeArrowheads="1"/>
          </p:cNvSpPr>
          <p:nvPr/>
        </p:nvSpPr>
        <p:spPr bwMode="auto">
          <a:xfrm>
            <a:off x="6668084" y="4756421"/>
            <a:ext cx="11221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322" name="Rectangle 35">
            <a:extLst>
              <a:ext uri="{FF2B5EF4-FFF2-40B4-BE49-F238E27FC236}">
                <a16:creationId xmlns:a16="http://schemas.microsoft.com/office/drawing/2014/main" id="{3DF0B0EE-FDAA-8CD1-11F2-240E380921C0}"/>
              </a:ext>
            </a:extLst>
          </p:cNvPr>
          <p:cNvSpPr>
            <a:spLocks noChangeArrowheads="1"/>
          </p:cNvSpPr>
          <p:nvPr/>
        </p:nvSpPr>
        <p:spPr bwMode="auto">
          <a:xfrm>
            <a:off x="6904885" y="4756421"/>
            <a:ext cx="5770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a:t>
            </a:r>
          </a:p>
        </p:txBody>
      </p:sp>
      <p:sp>
        <p:nvSpPr>
          <p:cNvPr id="323" name="Rectangle 35">
            <a:extLst>
              <a:ext uri="{FF2B5EF4-FFF2-40B4-BE49-F238E27FC236}">
                <a16:creationId xmlns:a16="http://schemas.microsoft.com/office/drawing/2014/main" id="{EEC5A019-6D9B-6EA4-277B-D05B90413E3A}"/>
              </a:ext>
            </a:extLst>
          </p:cNvPr>
          <p:cNvSpPr>
            <a:spLocks noChangeArrowheads="1"/>
          </p:cNvSpPr>
          <p:nvPr/>
        </p:nvSpPr>
        <p:spPr bwMode="auto">
          <a:xfrm>
            <a:off x="7092895" y="4756423"/>
            <a:ext cx="10259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a:t>
            </a:r>
          </a:p>
        </p:txBody>
      </p:sp>
      <p:sp>
        <p:nvSpPr>
          <p:cNvPr id="324" name="Rectangle 35">
            <a:extLst>
              <a:ext uri="{FF2B5EF4-FFF2-40B4-BE49-F238E27FC236}">
                <a16:creationId xmlns:a16="http://schemas.microsoft.com/office/drawing/2014/main" id="{AE9F5829-7F9A-2004-825D-1BCB97B45B72}"/>
              </a:ext>
            </a:extLst>
          </p:cNvPr>
          <p:cNvSpPr>
            <a:spLocks noChangeArrowheads="1"/>
          </p:cNvSpPr>
          <p:nvPr/>
        </p:nvSpPr>
        <p:spPr bwMode="auto">
          <a:xfrm>
            <a:off x="7300842" y="4756423"/>
            <a:ext cx="10579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a:t>
            </a:r>
          </a:p>
        </p:txBody>
      </p:sp>
      <p:sp>
        <p:nvSpPr>
          <p:cNvPr id="325" name="Rectangle 35">
            <a:extLst>
              <a:ext uri="{FF2B5EF4-FFF2-40B4-BE49-F238E27FC236}">
                <a16:creationId xmlns:a16="http://schemas.microsoft.com/office/drawing/2014/main" id="{0684F5DB-D823-E8CC-C527-560FFBAE2183}"/>
              </a:ext>
            </a:extLst>
          </p:cNvPr>
          <p:cNvSpPr>
            <a:spLocks noChangeArrowheads="1"/>
          </p:cNvSpPr>
          <p:nvPr/>
        </p:nvSpPr>
        <p:spPr bwMode="auto">
          <a:xfrm>
            <a:off x="7504805" y="4756423"/>
            <a:ext cx="11221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4</a:t>
            </a:r>
          </a:p>
        </p:txBody>
      </p:sp>
      <p:sp>
        <p:nvSpPr>
          <p:cNvPr id="326" name="Rectangle 35">
            <a:extLst>
              <a:ext uri="{FF2B5EF4-FFF2-40B4-BE49-F238E27FC236}">
                <a16:creationId xmlns:a16="http://schemas.microsoft.com/office/drawing/2014/main" id="{8B54D8DE-28B9-014F-4C5B-3FA27B4812F2}"/>
              </a:ext>
            </a:extLst>
          </p:cNvPr>
          <p:cNvSpPr>
            <a:spLocks noChangeArrowheads="1"/>
          </p:cNvSpPr>
          <p:nvPr/>
        </p:nvSpPr>
        <p:spPr bwMode="auto">
          <a:xfrm>
            <a:off x="7714355" y="4756423"/>
            <a:ext cx="11221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a:t>
            </a:r>
          </a:p>
        </p:txBody>
      </p:sp>
      <p:sp>
        <p:nvSpPr>
          <p:cNvPr id="327" name="Rectangle 35">
            <a:extLst>
              <a:ext uri="{FF2B5EF4-FFF2-40B4-BE49-F238E27FC236}">
                <a16:creationId xmlns:a16="http://schemas.microsoft.com/office/drawing/2014/main" id="{0F4F16C2-1D6E-0479-5E24-49B301F100CF}"/>
              </a:ext>
            </a:extLst>
          </p:cNvPr>
          <p:cNvSpPr>
            <a:spLocks noChangeArrowheads="1"/>
          </p:cNvSpPr>
          <p:nvPr/>
        </p:nvSpPr>
        <p:spPr bwMode="auto">
          <a:xfrm>
            <a:off x="7922201" y="4758279"/>
            <a:ext cx="11381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6</a:t>
            </a:r>
          </a:p>
        </p:txBody>
      </p:sp>
      <p:sp>
        <p:nvSpPr>
          <p:cNvPr id="328" name="Rectangle 35">
            <a:extLst>
              <a:ext uri="{FF2B5EF4-FFF2-40B4-BE49-F238E27FC236}">
                <a16:creationId xmlns:a16="http://schemas.microsoft.com/office/drawing/2014/main" id="{B4C50CAE-AAE3-8296-FD9C-1610F18B6A17}"/>
              </a:ext>
            </a:extLst>
          </p:cNvPr>
          <p:cNvSpPr>
            <a:spLocks noChangeArrowheads="1"/>
          </p:cNvSpPr>
          <p:nvPr/>
        </p:nvSpPr>
        <p:spPr bwMode="auto">
          <a:xfrm>
            <a:off x="8139766" y="4758279"/>
            <a:ext cx="9778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7</a:t>
            </a:r>
          </a:p>
        </p:txBody>
      </p:sp>
      <p:sp>
        <p:nvSpPr>
          <p:cNvPr id="329" name="Rectangle 35">
            <a:extLst>
              <a:ext uri="{FF2B5EF4-FFF2-40B4-BE49-F238E27FC236}">
                <a16:creationId xmlns:a16="http://schemas.microsoft.com/office/drawing/2014/main" id="{EBA20D67-A6EC-3141-AB42-7A01859A452D}"/>
              </a:ext>
            </a:extLst>
          </p:cNvPr>
          <p:cNvSpPr>
            <a:spLocks noChangeArrowheads="1"/>
          </p:cNvSpPr>
          <p:nvPr/>
        </p:nvSpPr>
        <p:spPr bwMode="auto">
          <a:xfrm>
            <a:off x="8336539" y="4758279"/>
            <a:ext cx="11381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8</a:t>
            </a:r>
          </a:p>
        </p:txBody>
      </p:sp>
      <p:sp>
        <p:nvSpPr>
          <p:cNvPr id="330" name="Rectangle 35">
            <a:extLst>
              <a:ext uri="{FF2B5EF4-FFF2-40B4-BE49-F238E27FC236}">
                <a16:creationId xmlns:a16="http://schemas.microsoft.com/office/drawing/2014/main" id="{8CF9919A-75DB-923E-A31F-FD9C067B6A1B}"/>
              </a:ext>
            </a:extLst>
          </p:cNvPr>
          <p:cNvSpPr>
            <a:spLocks noChangeArrowheads="1"/>
          </p:cNvSpPr>
          <p:nvPr/>
        </p:nvSpPr>
        <p:spPr bwMode="auto">
          <a:xfrm>
            <a:off x="8546089" y="4758279"/>
            <a:ext cx="11381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9</a:t>
            </a:r>
          </a:p>
        </p:txBody>
      </p:sp>
      <p:sp>
        <p:nvSpPr>
          <p:cNvPr id="331" name="Rectangle 35">
            <a:extLst>
              <a:ext uri="{FF2B5EF4-FFF2-40B4-BE49-F238E27FC236}">
                <a16:creationId xmlns:a16="http://schemas.microsoft.com/office/drawing/2014/main" id="{7876716F-2DA2-D02F-464D-EE15963D4052}"/>
              </a:ext>
            </a:extLst>
          </p:cNvPr>
          <p:cNvSpPr>
            <a:spLocks noChangeArrowheads="1"/>
          </p:cNvSpPr>
          <p:nvPr/>
        </p:nvSpPr>
        <p:spPr bwMode="auto">
          <a:xfrm>
            <a:off x="8729065" y="4758279"/>
            <a:ext cx="16991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10</a:t>
            </a:r>
          </a:p>
        </p:txBody>
      </p:sp>
      <p:sp>
        <p:nvSpPr>
          <p:cNvPr id="332" name="Rectangle 35">
            <a:extLst>
              <a:ext uri="{FF2B5EF4-FFF2-40B4-BE49-F238E27FC236}">
                <a16:creationId xmlns:a16="http://schemas.microsoft.com/office/drawing/2014/main" id="{45112179-D72B-A4B8-0340-68F1820E1770}"/>
              </a:ext>
            </a:extLst>
          </p:cNvPr>
          <p:cNvSpPr>
            <a:spLocks noChangeArrowheads="1"/>
          </p:cNvSpPr>
          <p:nvPr/>
        </p:nvSpPr>
        <p:spPr bwMode="auto">
          <a:xfrm>
            <a:off x="8963485" y="4758279"/>
            <a:ext cx="115416"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11</a:t>
            </a:r>
          </a:p>
        </p:txBody>
      </p:sp>
      <p:sp>
        <p:nvSpPr>
          <p:cNvPr id="333" name="Rectangle 35">
            <a:extLst>
              <a:ext uri="{FF2B5EF4-FFF2-40B4-BE49-F238E27FC236}">
                <a16:creationId xmlns:a16="http://schemas.microsoft.com/office/drawing/2014/main" id="{FCA95E49-19A1-A2E2-9550-35C5F1A79F37}"/>
              </a:ext>
            </a:extLst>
          </p:cNvPr>
          <p:cNvSpPr>
            <a:spLocks noChangeArrowheads="1"/>
          </p:cNvSpPr>
          <p:nvPr/>
        </p:nvSpPr>
        <p:spPr bwMode="auto">
          <a:xfrm>
            <a:off x="9150593" y="4758279"/>
            <a:ext cx="16030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12</a:t>
            </a:r>
          </a:p>
        </p:txBody>
      </p:sp>
      <p:sp>
        <p:nvSpPr>
          <p:cNvPr id="334" name="Rectangle 35">
            <a:extLst>
              <a:ext uri="{FF2B5EF4-FFF2-40B4-BE49-F238E27FC236}">
                <a16:creationId xmlns:a16="http://schemas.microsoft.com/office/drawing/2014/main" id="{E102D749-05BF-F5D3-2D03-60A78E4A4BE7}"/>
              </a:ext>
            </a:extLst>
          </p:cNvPr>
          <p:cNvSpPr>
            <a:spLocks noChangeArrowheads="1"/>
          </p:cNvSpPr>
          <p:nvPr/>
        </p:nvSpPr>
        <p:spPr bwMode="auto">
          <a:xfrm>
            <a:off x="9341872" y="4758279"/>
            <a:ext cx="163506"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13</a:t>
            </a:r>
          </a:p>
        </p:txBody>
      </p:sp>
      <p:sp>
        <p:nvSpPr>
          <p:cNvPr id="335" name="Rectangle 35">
            <a:extLst>
              <a:ext uri="{FF2B5EF4-FFF2-40B4-BE49-F238E27FC236}">
                <a16:creationId xmlns:a16="http://schemas.microsoft.com/office/drawing/2014/main" id="{B1D2A1A0-0C84-A3DE-35F8-D55AFBDD2451}"/>
              </a:ext>
            </a:extLst>
          </p:cNvPr>
          <p:cNvSpPr>
            <a:spLocks noChangeArrowheads="1"/>
          </p:cNvSpPr>
          <p:nvPr/>
        </p:nvSpPr>
        <p:spPr bwMode="auto">
          <a:xfrm>
            <a:off x="9557741" y="4758279"/>
            <a:ext cx="16991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14</a:t>
            </a:r>
          </a:p>
        </p:txBody>
      </p:sp>
      <p:sp>
        <p:nvSpPr>
          <p:cNvPr id="336" name="Rectangle 35">
            <a:extLst>
              <a:ext uri="{FF2B5EF4-FFF2-40B4-BE49-F238E27FC236}">
                <a16:creationId xmlns:a16="http://schemas.microsoft.com/office/drawing/2014/main" id="{00BA160F-CC88-00F8-767F-C93E2F0C9D8A}"/>
              </a:ext>
            </a:extLst>
          </p:cNvPr>
          <p:cNvSpPr>
            <a:spLocks noChangeArrowheads="1"/>
          </p:cNvSpPr>
          <p:nvPr/>
        </p:nvSpPr>
        <p:spPr bwMode="auto">
          <a:xfrm>
            <a:off x="9767292" y="4758279"/>
            <a:ext cx="169918"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15</a:t>
            </a:r>
          </a:p>
        </p:txBody>
      </p:sp>
      <p:sp>
        <p:nvSpPr>
          <p:cNvPr id="337" name="Rectangle 35">
            <a:extLst>
              <a:ext uri="{FF2B5EF4-FFF2-40B4-BE49-F238E27FC236}">
                <a16:creationId xmlns:a16="http://schemas.microsoft.com/office/drawing/2014/main" id="{76FB73B9-18F7-A3A1-374C-D49736C80BCB}"/>
              </a:ext>
            </a:extLst>
          </p:cNvPr>
          <p:cNvSpPr>
            <a:spLocks noChangeArrowheads="1"/>
          </p:cNvSpPr>
          <p:nvPr/>
        </p:nvSpPr>
        <p:spPr bwMode="auto">
          <a:xfrm>
            <a:off x="9978420" y="4758279"/>
            <a:ext cx="171522"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16</a:t>
            </a:r>
          </a:p>
        </p:txBody>
      </p:sp>
      <p:sp>
        <p:nvSpPr>
          <p:cNvPr id="338" name="Rectangle 35">
            <a:extLst>
              <a:ext uri="{FF2B5EF4-FFF2-40B4-BE49-F238E27FC236}">
                <a16:creationId xmlns:a16="http://schemas.microsoft.com/office/drawing/2014/main" id="{22FE8EED-3393-5ED9-A744-3DC6C43D2E69}"/>
              </a:ext>
            </a:extLst>
          </p:cNvPr>
          <p:cNvSpPr>
            <a:spLocks noChangeArrowheads="1"/>
          </p:cNvSpPr>
          <p:nvPr/>
        </p:nvSpPr>
        <p:spPr bwMode="auto">
          <a:xfrm>
            <a:off x="10179317" y="4758279"/>
            <a:ext cx="15549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17</a:t>
            </a:r>
          </a:p>
        </p:txBody>
      </p:sp>
      <p:sp>
        <p:nvSpPr>
          <p:cNvPr id="339" name="Rectangle 35">
            <a:extLst>
              <a:ext uri="{FF2B5EF4-FFF2-40B4-BE49-F238E27FC236}">
                <a16:creationId xmlns:a16="http://schemas.microsoft.com/office/drawing/2014/main" id="{13AB50A8-52E1-7F14-B454-01F21CFF72B3}"/>
              </a:ext>
            </a:extLst>
          </p:cNvPr>
          <p:cNvSpPr>
            <a:spLocks noChangeArrowheads="1"/>
          </p:cNvSpPr>
          <p:nvPr/>
        </p:nvSpPr>
        <p:spPr bwMode="auto">
          <a:xfrm>
            <a:off x="10390377" y="4758279"/>
            <a:ext cx="171522"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18</a:t>
            </a:r>
          </a:p>
        </p:txBody>
      </p:sp>
      <p:sp>
        <p:nvSpPr>
          <p:cNvPr id="340" name="Rectangle 35">
            <a:extLst>
              <a:ext uri="{FF2B5EF4-FFF2-40B4-BE49-F238E27FC236}">
                <a16:creationId xmlns:a16="http://schemas.microsoft.com/office/drawing/2014/main" id="{B81C12DB-AD86-A0A7-53FF-96544E109A28}"/>
              </a:ext>
            </a:extLst>
          </p:cNvPr>
          <p:cNvSpPr>
            <a:spLocks noChangeArrowheads="1"/>
          </p:cNvSpPr>
          <p:nvPr/>
        </p:nvSpPr>
        <p:spPr bwMode="auto">
          <a:xfrm>
            <a:off x="10599928" y="4758279"/>
            <a:ext cx="171522"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19</a:t>
            </a:r>
          </a:p>
        </p:txBody>
      </p:sp>
      <p:sp>
        <p:nvSpPr>
          <p:cNvPr id="341" name="Rectangle 35">
            <a:extLst>
              <a:ext uri="{FF2B5EF4-FFF2-40B4-BE49-F238E27FC236}">
                <a16:creationId xmlns:a16="http://schemas.microsoft.com/office/drawing/2014/main" id="{DD6DE299-4B17-461C-A14C-8800A44BDA4A}"/>
              </a:ext>
            </a:extLst>
          </p:cNvPr>
          <p:cNvSpPr>
            <a:spLocks noChangeArrowheads="1"/>
          </p:cNvSpPr>
          <p:nvPr/>
        </p:nvSpPr>
        <p:spPr bwMode="auto">
          <a:xfrm>
            <a:off x="10783075" y="4758279"/>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342" name="Rectangle 35">
            <a:extLst>
              <a:ext uri="{FF2B5EF4-FFF2-40B4-BE49-F238E27FC236}">
                <a16:creationId xmlns:a16="http://schemas.microsoft.com/office/drawing/2014/main" id="{EDC29044-2841-D040-89AE-6CB024073382}"/>
              </a:ext>
            </a:extLst>
          </p:cNvPr>
          <p:cNvSpPr>
            <a:spLocks noChangeArrowheads="1"/>
          </p:cNvSpPr>
          <p:nvPr/>
        </p:nvSpPr>
        <p:spPr bwMode="auto">
          <a:xfrm>
            <a:off x="11015113" y="4758279"/>
            <a:ext cx="160300"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21</a:t>
            </a:r>
          </a:p>
        </p:txBody>
      </p:sp>
      <p:sp>
        <p:nvSpPr>
          <p:cNvPr id="343" name="Rectangle 35">
            <a:extLst>
              <a:ext uri="{FF2B5EF4-FFF2-40B4-BE49-F238E27FC236}">
                <a16:creationId xmlns:a16="http://schemas.microsoft.com/office/drawing/2014/main" id="{88878251-4CBB-2756-6032-7B96F2220C8E}"/>
              </a:ext>
            </a:extLst>
          </p:cNvPr>
          <p:cNvSpPr>
            <a:spLocks noChangeArrowheads="1"/>
          </p:cNvSpPr>
          <p:nvPr/>
        </p:nvSpPr>
        <p:spPr bwMode="auto">
          <a:xfrm>
            <a:off x="11211746" y="4758279"/>
            <a:ext cx="205184"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22</a:t>
            </a:r>
          </a:p>
        </p:txBody>
      </p:sp>
      <p:sp>
        <p:nvSpPr>
          <p:cNvPr id="344" name="Rectangle 35">
            <a:extLst>
              <a:ext uri="{FF2B5EF4-FFF2-40B4-BE49-F238E27FC236}">
                <a16:creationId xmlns:a16="http://schemas.microsoft.com/office/drawing/2014/main" id="{44C9A1F7-8FA3-CEED-3233-6BEA83472F0A}"/>
              </a:ext>
            </a:extLst>
          </p:cNvPr>
          <p:cNvSpPr>
            <a:spLocks noChangeArrowheads="1"/>
          </p:cNvSpPr>
          <p:nvPr/>
        </p:nvSpPr>
        <p:spPr bwMode="auto">
          <a:xfrm>
            <a:off x="11417312" y="4758279"/>
            <a:ext cx="208391"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23</a:t>
            </a:r>
          </a:p>
        </p:txBody>
      </p:sp>
      <p:sp>
        <p:nvSpPr>
          <p:cNvPr id="345" name="Rectangle 35">
            <a:extLst>
              <a:ext uri="{FF2B5EF4-FFF2-40B4-BE49-F238E27FC236}">
                <a16:creationId xmlns:a16="http://schemas.microsoft.com/office/drawing/2014/main" id="{A56800EC-9FAC-7693-8634-B73C54A032EE}"/>
              </a:ext>
            </a:extLst>
          </p:cNvPr>
          <p:cNvSpPr>
            <a:spLocks noChangeArrowheads="1"/>
          </p:cNvSpPr>
          <p:nvPr/>
        </p:nvSpPr>
        <p:spPr bwMode="auto">
          <a:xfrm>
            <a:off x="11614131" y="4758279"/>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24</a:t>
            </a:r>
          </a:p>
        </p:txBody>
      </p:sp>
      <p:sp>
        <p:nvSpPr>
          <p:cNvPr id="346" name="Rectangle 35">
            <a:extLst>
              <a:ext uri="{FF2B5EF4-FFF2-40B4-BE49-F238E27FC236}">
                <a16:creationId xmlns:a16="http://schemas.microsoft.com/office/drawing/2014/main" id="{4D7AE660-DBFD-54A5-5EED-B981404219CB}"/>
              </a:ext>
            </a:extLst>
          </p:cNvPr>
          <p:cNvSpPr>
            <a:spLocks noChangeArrowheads="1"/>
          </p:cNvSpPr>
          <p:nvPr/>
        </p:nvSpPr>
        <p:spPr bwMode="auto">
          <a:xfrm>
            <a:off x="11828443" y="4758279"/>
            <a:ext cx="214803" cy="19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25</a:t>
            </a:r>
          </a:p>
        </p:txBody>
      </p:sp>
      <p:sp>
        <p:nvSpPr>
          <p:cNvPr id="347" name="Rectangle 35">
            <a:extLst>
              <a:ext uri="{FF2B5EF4-FFF2-40B4-BE49-F238E27FC236}">
                <a16:creationId xmlns:a16="http://schemas.microsoft.com/office/drawing/2014/main" id="{40CC98B0-C8E9-019C-5579-CDD29F8BE56E}"/>
              </a:ext>
            </a:extLst>
          </p:cNvPr>
          <p:cNvSpPr>
            <a:spLocks noChangeArrowheads="1"/>
          </p:cNvSpPr>
          <p:nvPr/>
        </p:nvSpPr>
        <p:spPr bwMode="auto">
          <a:xfrm>
            <a:off x="6689837" y="4990785"/>
            <a:ext cx="5305631"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R="0" lvl="0" indent="0" algn="ctr" fontAlgn="auto">
              <a:spcBef>
                <a:spcPct val="35000"/>
              </a:spcBef>
              <a:spcAft>
                <a:spcPct val="25000"/>
              </a:spcAft>
              <a:buClr>
                <a:schemeClr val="folHlink"/>
              </a:buClr>
              <a:buSzTx/>
              <a:buNone/>
              <a:tabLst/>
              <a:defRPr/>
            </a:pPr>
            <a:r>
              <a:rPr lang="en-US" altLang="en-US" sz="1600" dirty="0">
                <a:solidFill>
                  <a:schemeClr val="tx1">
                    <a:lumMod val="75000"/>
                    <a:lumOff val="25000"/>
                  </a:schemeClr>
                </a:solidFill>
                <a:latin typeface="Poppins Medium" pitchFamily="2" charset="77"/>
                <a:cs typeface="Poppins Medium" pitchFamily="2" charset="77"/>
              </a:rPr>
              <a:t>Mo</a:t>
            </a:r>
          </a:p>
        </p:txBody>
      </p:sp>
      <p:grpSp>
        <p:nvGrpSpPr>
          <p:cNvPr id="470" name="Group 469">
            <a:extLst>
              <a:ext uri="{FF2B5EF4-FFF2-40B4-BE49-F238E27FC236}">
                <a16:creationId xmlns:a16="http://schemas.microsoft.com/office/drawing/2014/main" id="{6864C9D3-4CF7-EC2D-1B18-FCFA6A125D55}"/>
              </a:ext>
            </a:extLst>
          </p:cNvPr>
          <p:cNvGrpSpPr/>
          <p:nvPr/>
        </p:nvGrpSpPr>
        <p:grpSpPr>
          <a:xfrm>
            <a:off x="6722759" y="2009866"/>
            <a:ext cx="2807208" cy="2493122"/>
            <a:chOff x="6722760" y="1967531"/>
            <a:chExt cx="2804373" cy="2493122"/>
          </a:xfrm>
        </p:grpSpPr>
        <p:sp>
          <p:nvSpPr>
            <p:cNvPr id="535" name="Oval 534">
              <a:extLst>
                <a:ext uri="{FF2B5EF4-FFF2-40B4-BE49-F238E27FC236}">
                  <a16:creationId xmlns:a16="http://schemas.microsoft.com/office/drawing/2014/main" id="{EE3D09A6-772C-2E56-0161-F046664C63C2}"/>
                </a:ext>
              </a:extLst>
            </p:cNvPr>
            <p:cNvSpPr/>
            <p:nvPr/>
          </p:nvSpPr>
          <p:spPr bwMode="auto">
            <a:xfrm>
              <a:off x="6722760" y="1967531"/>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95" name="Oval 394">
              <a:extLst>
                <a:ext uri="{FF2B5EF4-FFF2-40B4-BE49-F238E27FC236}">
                  <a16:creationId xmlns:a16="http://schemas.microsoft.com/office/drawing/2014/main" id="{F35378D6-38F5-D11A-FDE6-FBF6AD5CE14B}"/>
                </a:ext>
              </a:extLst>
            </p:cNvPr>
            <p:cNvSpPr/>
            <p:nvPr/>
          </p:nvSpPr>
          <p:spPr bwMode="auto">
            <a:xfrm>
              <a:off x="6912883" y="208441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96" name="Oval 395">
              <a:extLst>
                <a:ext uri="{FF2B5EF4-FFF2-40B4-BE49-F238E27FC236}">
                  <a16:creationId xmlns:a16="http://schemas.microsoft.com/office/drawing/2014/main" id="{455662FB-2A51-3FD4-98B8-4683918B500E}"/>
                </a:ext>
              </a:extLst>
            </p:cNvPr>
            <p:cNvSpPr/>
            <p:nvPr/>
          </p:nvSpPr>
          <p:spPr bwMode="auto">
            <a:xfrm>
              <a:off x="6946079" y="208441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97" name="Oval 396">
              <a:extLst>
                <a:ext uri="{FF2B5EF4-FFF2-40B4-BE49-F238E27FC236}">
                  <a16:creationId xmlns:a16="http://schemas.microsoft.com/office/drawing/2014/main" id="{EB317E85-905D-2DFC-A486-BF24D8154F35}"/>
                </a:ext>
              </a:extLst>
            </p:cNvPr>
            <p:cNvSpPr/>
            <p:nvPr/>
          </p:nvSpPr>
          <p:spPr bwMode="auto">
            <a:xfrm>
              <a:off x="7036614" y="2407549"/>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98" name="Oval 397">
              <a:extLst>
                <a:ext uri="{FF2B5EF4-FFF2-40B4-BE49-F238E27FC236}">
                  <a16:creationId xmlns:a16="http://schemas.microsoft.com/office/drawing/2014/main" id="{0B69E905-8057-2AC9-D5B9-D8A210068A30}"/>
                </a:ext>
              </a:extLst>
            </p:cNvPr>
            <p:cNvSpPr/>
            <p:nvPr/>
          </p:nvSpPr>
          <p:spPr bwMode="auto">
            <a:xfrm>
              <a:off x="7036614" y="2445363"/>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99" name="Oval 398">
              <a:extLst>
                <a:ext uri="{FF2B5EF4-FFF2-40B4-BE49-F238E27FC236}">
                  <a16:creationId xmlns:a16="http://schemas.microsoft.com/office/drawing/2014/main" id="{CA5ED498-77C1-0E63-1EF1-05F59B55DCA0}"/>
                </a:ext>
              </a:extLst>
            </p:cNvPr>
            <p:cNvSpPr/>
            <p:nvPr/>
          </p:nvSpPr>
          <p:spPr bwMode="auto">
            <a:xfrm>
              <a:off x="7057739" y="2496928"/>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0" name="Oval 399">
              <a:extLst>
                <a:ext uri="{FF2B5EF4-FFF2-40B4-BE49-F238E27FC236}">
                  <a16:creationId xmlns:a16="http://schemas.microsoft.com/office/drawing/2014/main" id="{8C69F797-99BB-ACE1-A385-BF02CB7C06A6}"/>
                </a:ext>
              </a:extLst>
            </p:cNvPr>
            <p:cNvSpPr/>
            <p:nvPr/>
          </p:nvSpPr>
          <p:spPr bwMode="auto">
            <a:xfrm>
              <a:off x="7066792" y="2572556"/>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1" name="Oval 400">
              <a:extLst>
                <a:ext uri="{FF2B5EF4-FFF2-40B4-BE49-F238E27FC236}">
                  <a16:creationId xmlns:a16="http://schemas.microsoft.com/office/drawing/2014/main" id="{8313FD80-052F-1966-8BE1-AA6FE51DE33D}"/>
                </a:ext>
              </a:extLst>
            </p:cNvPr>
            <p:cNvSpPr/>
            <p:nvPr/>
          </p:nvSpPr>
          <p:spPr bwMode="auto">
            <a:xfrm>
              <a:off x="7078864" y="2703187"/>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2" name="Oval 401">
              <a:extLst>
                <a:ext uri="{FF2B5EF4-FFF2-40B4-BE49-F238E27FC236}">
                  <a16:creationId xmlns:a16="http://schemas.microsoft.com/office/drawing/2014/main" id="{8F10F74F-4B63-3441-19AB-9AB885794828}"/>
                </a:ext>
              </a:extLst>
            </p:cNvPr>
            <p:cNvSpPr/>
            <p:nvPr/>
          </p:nvSpPr>
          <p:spPr bwMode="auto">
            <a:xfrm>
              <a:off x="7084900" y="2950697"/>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3" name="Oval 402">
              <a:extLst>
                <a:ext uri="{FF2B5EF4-FFF2-40B4-BE49-F238E27FC236}">
                  <a16:creationId xmlns:a16="http://schemas.microsoft.com/office/drawing/2014/main" id="{8FE77549-E1DD-44DB-AED5-54608F54E0D7}"/>
                </a:ext>
              </a:extLst>
            </p:cNvPr>
            <p:cNvSpPr/>
            <p:nvPr/>
          </p:nvSpPr>
          <p:spPr bwMode="auto">
            <a:xfrm>
              <a:off x="7084900" y="3318526"/>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4" name="Oval 403">
              <a:extLst>
                <a:ext uri="{FF2B5EF4-FFF2-40B4-BE49-F238E27FC236}">
                  <a16:creationId xmlns:a16="http://schemas.microsoft.com/office/drawing/2014/main" id="{280DFBBA-DB7A-EA59-2950-A10515C132A4}"/>
                </a:ext>
              </a:extLst>
            </p:cNvPr>
            <p:cNvSpPr/>
            <p:nvPr/>
          </p:nvSpPr>
          <p:spPr bwMode="auto">
            <a:xfrm>
              <a:off x="7365557" y="3559162"/>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5" name="Oval 404">
              <a:extLst>
                <a:ext uri="{FF2B5EF4-FFF2-40B4-BE49-F238E27FC236}">
                  <a16:creationId xmlns:a16="http://schemas.microsoft.com/office/drawing/2014/main" id="{90E6E855-6179-BABE-B78E-8FA058AB9A34}"/>
                </a:ext>
              </a:extLst>
            </p:cNvPr>
            <p:cNvSpPr/>
            <p:nvPr/>
          </p:nvSpPr>
          <p:spPr bwMode="auto">
            <a:xfrm>
              <a:off x="7474199" y="3782610"/>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6" name="Oval 405">
              <a:extLst>
                <a:ext uri="{FF2B5EF4-FFF2-40B4-BE49-F238E27FC236}">
                  <a16:creationId xmlns:a16="http://schemas.microsoft.com/office/drawing/2014/main" id="{2E3AA941-BFAE-6262-3FC7-62415D5DD68F}"/>
                </a:ext>
              </a:extLst>
            </p:cNvPr>
            <p:cNvSpPr/>
            <p:nvPr/>
          </p:nvSpPr>
          <p:spPr bwMode="auto">
            <a:xfrm>
              <a:off x="7474199" y="3906365"/>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7" name="Oval 406">
              <a:extLst>
                <a:ext uri="{FF2B5EF4-FFF2-40B4-BE49-F238E27FC236}">
                  <a16:creationId xmlns:a16="http://schemas.microsoft.com/office/drawing/2014/main" id="{49C0F3B0-15F7-87AA-7254-EBB2BF1E3711}"/>
                </a:ext>
              </a:extLst>
            </p:cNvPr>
            <p:cNvSpPr/>
            <p:nvPr/>
          </p:nvSpPr>
          <p:spPr bwMode="auto">
            <a:xfrm>
              <a:off x="7818230" y="3968243"/>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8" name="Oval 407">
              <a:extLst>
                <a:ext uri="{FF2B5EF4-FFF2-40B4-BE49-F238E27FC236}">
                  <a16:creationId xmlns:a16="http://schemas.microsoft.com/office/drawing/2014/main" id="{EB2B23EE-ABAC-4648-EA05-A7B458E44868}"/>
                </a:ext>
              </a:extLst>
            </p:cNvPr>
            <p:cNvSpPr/>
            <p:nvPr/>
          </p:nvSpPr>
          <p:spPr bwMode="auto">
            <a:xfrm>
              <a:off x="7845391" y="4088561"/>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9" name="Oval 408">
              <a:extLst>
                <a:ext uri="{FF2B5EF4-FFF2-40B4-BE49-F238E27FC236}">
                  <a16:creationId xmlns:a16="http://schemas.microsoft.com/office/drawing/2014/main" id="{C476CBB8-95E9-5DA0-33AC-B8073B8DAB80}"/>
                </a:ext>
              </a:extLst>
            </p:cNvPr>
            <p:cNvSpPr/>
            <p:nvPr/>
          </p:nvSpPr>
          <p:spPr bwMode="auto">
            <a:xfrm>
              <a:off x="8195459" y="4133251"/>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0" name="Oval 409">
              <a:extLst>
                <a:ext uri="{FF2B5EF4-FFF2-40B4-BE49-F238E27FC236}">
                  <a16:creationId xmlns:a16="http://schemas.microsoft.com/office/drawing/2014/main" id="{85DA1A92-937F-9BBF-BB57-9FAEC4DBB51B}"/>
                </a:ext>
              </a:extLst>
            </p:cNvPr>
            <p:cNvSpPr/>
            <p:nvPr/>
          </p:nvSpPr>
          <p:spPr bwMode="auto">
            <a:xfrm>
              <a:off x="8566651" y="4257006"/>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1" name="Oval 410">
              <a:extLst>
                <a:ext uri="{FF2B5EF4-FFF2-40B4-BE49-F238E27FC236}">
                  <a16:creationId xmlns:a16="http://schemas.microsoft.com/office/drawing/2014/main" id="{B8DA4C2F-B263-03D3-B331-C9426A9F7D7C}"/>
                </a:ext>
              </a:extLst>
            </p:cNvPr>
            <p:cNvSpPr/>
            <p:nvPr/>
          </p:nvSpPr>
          <p:spPr bwMode="auto">
            <a:xfrm>
              <a:off x="8913701" y="437732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2" name="Oval 411">
              <a:extLst>
                <a:ext uri="{FF2B5EF4-FFF2-40B4-BE49-F238E27FC236}">
                  <a16:creationId xmlns:a16="http://schemas.microsoft.com/office/drawing/2014/main" id="{54457CB6-CC32-6522-10A9-E710B828C603}"/>
                </a:ext>
              </a:extLst>
            </p:cNvPr>
            <p:cNvSpPr/>
            <p:nvPr/>
          </p:nvSpPr>
          <p:spPr bwMode="auto">
            <a:xfrm>
              <a:off x="8946897" y="437732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3" name="Oval 412">
              <a:extLst>
                <a:ext uri="{FF2B5EF4-FFF2-40B4-BE49-F238E27FC236}">
                  <a16:creationId xmlns:a16="http://schemas.microsoft.com/office/drawing/2014/main" id="{07F84F0A-C6DD-8032-3B67-0060C02033D7}"/>
                </a:ext>
              </a:extLst>
            </p:cNvPr>
            <p:cNvSpPr/>
            <p:nvPr/>
          </p:nvSpPr>
          <p:spPr bwMode="auto">
            <a:xfrm>
              <a:off x="9444837" y="4377324"/>
              <a:ext cx="82296" cy="83329"/>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541" name="Freeform: Shape 540">
            <a:extLst>
              <a:ext uri="{FF2B5EF4-FFF2-40B4-BE49-F238E27FC236}">
                <a16:creationId xmlns:a16="http://schemas.microsoft.com/office/drawing/2014/main" id="{3D68DB45-C891-B514-34BA-0C0E46A9115B}"/>
              </a:ext>
            </a:extLst>
          </p:cNvPr>
          <p:cNvSpPr/>
          <p:nvPr/>
        </p:nvSpPr>
        <p:spPr bwMode="auto">
          <a:xfrm>
            <a:off x="6744920" y="2041076"/>
            <a:ext cx="2746218" cy="2413233"/>
          </a:xfrm>
          <a:custGeom>
            <a:avLst/>
            <a:gdLst>
              <a:gd name="connsiteX0" fmla="*/ 0 w 2746218"/>
              <a:gd name="connsiteY0" fmla="*/ 0 h 2118511"/>
              <a:gd name="connsiteX1" fmla="*/ 93552 w 2746218"/>
              <a:gd name="connsiteY1" fmla="*/ 0 h 2118511"/>
              <a:gd name="connsiteX2" fmla="*/ 93552 w 2746218"/>
              <a:gd name="connsiteY2" fmla="*/ 72428 h 2118511"/>
              <a:gd name="connsiteX3" fmla="*/ 190123 w 2746218"/>
              <a:gd name="connsiteY3" fmla="*/ 72428 h 2118511"/>
              <a:gd name="connsiteX4" fmla="*/ 190123 w 2746218"/>
              <a:gd name="connsiteY4" fmla="*/ 114677 h 2118511"/>
              <a:gd name="connsiteX5" fmla="*/ 313853 w 2746218"/>
              <a:gd name="connsiteY5" fmla="*/ 114677 h 2118511"/>
              <a:gd name="connsiteX6" fmla="*/ 313853 w 2746218"/>
              <a:gd name="connsiteY6" fmla="*/ 159945 h 2118511"/>
              <a:gd name="connsiteX7" fmla="*/ 347049 w 2746218"/>
              <a:gd name="connsiteY7" fmla="*/ 159945 h 2118511"/>
              <a:gd name="connsiteX8" fmla="*/ 347049 w 2746218"/>
              <a:gd name="connsiteY8" fmla="*/ 488887 h 2118511"/>
              <a:gd name="connsiteX9" fmla="*/ 362138 w 2746218"/>
              <a:gd name="connsiteY9" fmla="*/ 488887 h 2118511"/>
              <a:gd name="connsiteX10" fmla="*/ 362138 w 2746218"/>
              <a:gd name="connsiteY10" fmla="*/ 1201093 h 2118511"/>
              <a:gd name="connsiteX11" fmla="*/ 389299 w 2746218"/>
              <a:gd name="connsiteY11" fmla="*/ 1201093 h 2118511"/>
              <a:gd name="connsiteX12" fmla="*/ 389299 w 2746218"/>
              <a:gd name="connsiteY12" fmla="*/ 1267485 h 2118511"/>
              <a:gd name="connsiteX13" fmla="*/ 431548 w 2746218"/>
              <a:gd name="connsiteY13" fmla="*/ 1267485 h 2118511"/>
              <a:gd name="connsiteX14" fmla="*/ 431548 w 2746218"/>
              <a:gd name="connsiteY14" fmla="*/ 1406305 h 2118511"/>
              <a:gd name="connsiteX15" fmla="*/ 706170 w 2746218"/>
              <a:gd name="connsiteY15" fmla="*/ 1406305 h 2118511"/>
              <a:gd name="connsiteX16" fmla="*/ 706170 w 2746218"/>
              <a:gd name="connsiteY16" fmla="*/ 1487786 h 2118511"/>
              <a:gd name="connsiteX17" fmla="*/ 751437 w 2746218"/>
              <a:gd name="connsiteY17" fmla="*/ 1487786 h 2118511"/>
              <a:gd name="connsiteX18" fmla="*/ 778598 w 2746218"/>
              <a:gd name="connsiteY18" fmla="*/ 1608499 h 2118511"/>
              <a:gd name="connsiteX19" fmla="*/ 778598 w 2746218"/>
              <a:gd name="connsiteY19" fmla="*/ 1720159 h 2118511"/>
              <a:gd name="connsiteX20" fmla="*/ 977774 w 2746218"/>
              <a:gd name="connsiteY20" fmla="*/ 1720159 h 2118511"/>
              <a:gd name="connsiteX21" fmla="*/ 977774 w 2746218"/>
              <a:gd name="connsiteY21" fmla="*/ 1762408 h 2118511"/>
              <a:gd name="connsiteX22" fmla="*/ 1128665 w 2746218"/>
              <a:gd name="connsiteY22" fmla="*/ 1762408 h 2118511"/>
              <a:gd name="connsiteX23" fmla="*/ 1128665 w 2746218"/>
              <a:gd name="connsiteY23" fmla="*/ 1868032 h 2118511"/>
              <a:gd name="connsiteX24" fmla="*/ 1451572 w 2746218"/>
              <a:gd name="connsiteY24" fmla="*/ 1868032 h 2118511"/>
              <a:gd name="connsiteX25" fmla="*/ 1484768 w 2746218"/>
              <a:gd name="connsiteY25" fmla="*/ 1901228 h 2118511"/>
              <a:gd name="connsiteX26" fmla="*/ 1484768 w 2746218"/>
              <a:gd name="connsiteY26" fmla="*/ 1931406 h 2118511"/>
              <a:gd name="connsiteX27" fmla="*/ 1865014 w 2746218"/>
              <a:gd name="connsiteY27" fmla="*/ 1931406 h 2118511"/>
              <a:gd name="connsiteX28" fmla="*/ 1865014 w 2746218"/>
              <a:gd name="connsiteY28" fmla="*/ 2015905 h 2118511"/>
              <a:gd name="connsiteX29" fmla="*/ 1883121 w 2746218"/>
              <a:gd name="connsiteY29" fmla="*/ 2015905 h 2118511"/>
              <a:gd name="connsiteX30" fmla="*/ 1883121 w 2746218"/>
              <a:gd name="connsiteY30" fmla="*/ 2118511 h 2118511"/>
              <a:gd name="connsiteX31" fmla="*/ 2746218 w 2746218"/>
              <a:gd name="connsiteY31" fmla="*/ 2118511 h 2118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746218" h="2118511">
                <a:moveTo>
                  <a:pt x="0" y="0"/>
                </a:moveTo>
                <a:lnTo>
                  <a:pt x="93552" y="0"/>
                </a:lnTo>
                <a:lnTo>
                  <a:pt x="93552" y="72428"/>
                </a:lnTo>
                <a:lnTo>
                  <a:pt x="190123" y="72428"/>
                </a:lnTo>
                <a:lnTo>
                  <a:pt x="190123" y="114677"/>
                </a:lnTo>
                <a:lnTo>
                  <a:pt x="313853" y="114677"/>
                </a:lnTo>
                <a:lnTo>
                  <a:pt x="313853" y="159945"/>
                </a:lnTo>
                <a:lnTo>
                  <a:pt x="347049" y="159945"/>
                </a:lnTo>
                <a:lnTo>
                  <a:pt x="347049" y="488887"/>
                </a:lnTo>
                <a:lnTo>
                  <a:pt x="362138" y="488887"/>
                </a:lnTo>
                <a:lnTo>
                  <a:pt x="362138" y="1201093"/>
                </a:lnTo>
                <a:lnTo>
                  <a:pt x="389299" y="1201093"/>
                </a:lnTo>
                <a:lnTo>
                  <a:pt x="389299" y="1267485"/>
                </a:lnTo>
                <a:lnTo>
                  <a:pt x="431548" y="1267485"/>
                </a:lnTo>
                <a:lnTo>
                  <a:pt x="431548" y="1406305"/>
                </a:lnTo>
                <a:lnTo>
                  <a:pt x="706170" y="1406305"/>
                </a:lnTo>
                <a:lnTo>
                  <a:pt x="706170" y="1487786"/>
                </a:lnTo>
                <a:lnTo>
                  <a:pt x="751437" y="1487786"/>
                </a:lnTo>
                <a:lnTo>
                  <a:pt x="778598" y="1608499"/>
                </a:lnTo>
                <a:lnTo>
                  <a:pt x="778598" y="1720159"/>
                </a:lnTo>
                <a:lnTo>
                  <a:pt x="977774" y="1720159"/>
                </a:lnTo>
                <a:lnTo>
                  <a:pt x="977774" y="1762408"/>
                </a:lnTo>
                <a:lnTo>
                  <a:pt x="1128665" y="1762408"/>
                </a:lnTo>
                <a:lnTo>
                  <a:pt x="1128665" y="1868032"/>
                </a:lnTo>
                <a:lnTo>
                  <a:pt x="1451572" y="1868032"/>
                </a:lnTo>
                <a:lnTo>
                  <a:pt x="1484768" y="1901228"/>
                </a:lnTo>
                <a:lnTo>
                  <a:pt x="1484768" y="1931406"/>
                </a:lnTo>
                <a:lnTo>
                  <a:pt x="1865014" y="1931406"/>
                </a:lnTo>
                <a:lnTo>
                  <a:pt x="1865014" y="2015905"/>
                </a:lnTo>
                <a:lnTo>
                  <a:pt x="1883121" y="2015905"/>
                </a:lnTo>
                <a:lnTo>
                  <a:pt x="1883121" y="2118511"/>
                </a:lnTo>
                <a:lnTo>
                  <a:pt x="2746218" y="2118511"/>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10" name="Group 9">
            <a:extLst>
              <a:ext uri="{FF2B5EF4-FFF2-40B4-BE49-F238E27FC236}">
                <a16:creationId xmlns:a16="http://schemas.microsoft.com/office/drawing/2014/main" id="{7EC13738-F4A7-60E2-BFEF-0B43D157FE1F}"/>
              </a:ext>
            </a:extLst>
          </p:cNvPr>
          <p:cNvGrpSpPr/>
          <p:nvPr/>
        </p:nvGrpSpPr>
        <p:grpSpPr>
          <a:xfrm>
            <a:off x="6775510" y="4151187"/>
            <a:ext cx="1785997" cy="523221"/>
            <a:chOff x="1360942" y="2515252"/>
            <a:chExt cx="1785997" cy="459321"/>
          </a:xfrm>
        </p:grpSpPr>
        <p:grpSp>
          <p:nvGrpSpPr>
            <p:cNvPr id="11" name="Group 10">
              <a:extLst>
                <a:ext uri="{FF2B5EF4-FFF2-40B4-BE49-F238E27FC236}">
                  <a16:creationId xmlns:a16="http://schemas.microsoft.com/office/drawing/2014/main" id="{4A8FFA0A-4EDC-B5D4-5B0E-1D520C93755A}"/>
                </a:ext>
              </a:extLst>
            </p:cNvPr>
            <p:cNvGrpSpPr/>
            <p:nvPr/>
          </p:nvGrpSpPr>
          <p:grpSpPr>
            <a:xfrm>
              <a:off x="1360942" y="2606050"/>
              <a:ext cx="256545" cy="73152"/>
              <a:chOff x="1581071" y="2461973"/>
              <a:chExt cx="256545" cy="73152"/>
            </a:xfrm>
          </p:grpSpPr>
          <p:cxnSp>
            <p:nvCxnSpPr>
              <p:cNvPr id="23" name="Straight Connector 22">
                <a:extLst>
                  <a:ext uri="{FF2B5EF4-FFF2-40B4-BE49-F238E27FC236}">
                    <a16:creationId xmlns:a16="http://schemas.microsoft.com/office/drawing/2014/main" id="{5FE14009-5550-6AD8-C403-68C4D7BEAE95}"/>
                  </a:ext>
                </a:extLst>
              </p:cNvPr>
              <p:cNvCxnSpPr/>
              <p:nvPr/>
            </p:nvCxnSpPr>
            <p:spPr bwMode="auto">
              <a:xfrm>
                <a:off x="1581071" y="2498549"/>
                <a:ext cx="256545" cy="0"/>
              </a:xfrm>
              <a:prstGeom prst="line">
                <a:avLst/>
              </a:prstGeom>
              <a:noFill/>
              <a:ln w="28575" cap="flat" cmpd="sng" algn="ctr">
                <a:solidFill>
                  <a:schemeClr val="accent1"/>
                </a:solidFill>
                <a:prstDash val="solid"/>
                <a:round/>
                <a:headEnd type="none" w="med" len="med"/>
                <a:tailEnd type="none" w="med" len="med"/>
              </a:ln>
              <a:effectLst/>
            </p:spPr>
          </p:cxnSp>
          <p:sp>
            <p:nvSpPr>
              <p:cNvPr id="21" name="Oval 20">
                <a:extLst>
                  <a:ext uri="{FF2B5EF4-FFF2-40B4-BE49-F238E27FC236}">
                    <a16:creationId xmlns:a16="http://schemas.microsoft.com/office/drawing/2014/main" id="{AA1A2F46-6E6D-EA21-8283-3627D34B103C}"/>
                  </a:ext>
                </a:extLst>
              </p:cNvPr>
              <p:cNvSpPr/>
              <p:nvPr/>
            </p:nvSpPr>
            <p:spPr bwMode="auto">
              <a:xfrm>
                <a:off x="1668794" y="2461973"/>
                <a:ext cx="82296" cy="73152"/>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grpSp>
          <p:nvGrpSpPr>
            <p:cNvPr id="12" name="Group 11">
              <a:extLst>
                <a:ext uri="{FF2B5EF4-FFF2-40B4-BE49-F238E27FC236}">
                  <a16:creationId xmlns:a16="http://schemas.microsoft.com/office/drawing/2014/main" id="{522D1813-8AC9-6AA9-D01D-C91063C5EE88}"/>
                </a:ext>
              </a:extLst>
            </p:cNvPr>
            <p:cNvGrpSpPr/>
            <p:nvPr/>
          </p:nvGrpSpPr>
          <p:grpSpPr>
            <a:xfrm>
              <a:off x="1360942" y="2809242"/>
              <a:ext cx="256545" cy="73152"/>
              <a:chOff x="1581071" y="2461973"/>
              <a:chExt cx="256545" cy="73152"/>
            </a:xfrm>
          </p:grpSpPr>
          <p:cxnSp>
            <p:nvCxnSpPr>
              <p:cNvPr id="19" name="Straight Connector 18">
                <a:extLst>
                  <a:ext uri="{FF2B5EF4-FFF2-40B4-BE49-F238E27FC236}">
                    <a16:creationId xmlns:a16="http://schemas.microsoft.com/office/drawing/2014/main" id="{609257CA-E635-F5B9-3BBE-DFB19099B771}"/>
                  </a:ext>
                </a:extLst>
              </p:cNvPr>
              <p:cNvCxnSpPr/>
              <p:nvPr/>
            </p:nvCxnSpPr>
            <p:spPr bwMode="auto">
              <a:xfrm>
                <a:off x="1581071" y="2498549"/>
                <a:ext cx="256545" cy="0"/>
              </a:xfrm>
              <a:prstGeom prst="line">
                <a:avLst/>
              </a:prstGeom>
              <a:noFill/>
              <a:ln w="28575" cap="flat" cmpd="sng" algn="ctr">
                <a:solidFill>
                  <a:schemeClr val="accent6"/>
                </a:solidFill>
                <a:prstDash val="solid"/>
                <a:round/>
                <a:headEnd type="none" w="med" len="med"/>
                <a:tailEnd type="none" w="med" len="med"/>
              </a:ln>
              <a:effectLst/>
            </p:spPr>
          </p:cxnSp>
          <p:sp>
            <p:nvSpPr>
              <p:cNvPr id="17" name="Oval 16">
                <a:extLst>
                  <a:ext uri="{FF2B5EF4-FFF2-40B4-BE49-F238E27FC236}">
                    <a16:creationId xmlns:a16="http://schemas.microsoft.com/office/drawing/2014/main" id="{F541C5FF-FFAC-4B77-20EA-29C0D3E311B3}"/>
                  </a:ext>
                </a:extLst>
              </p:cNvPr>
              <p:cNvSpPr/>
              <p:nvPr/>
            </p:nvSpPr>
            <p:spPr bwMode="auto">
              <a:xfrm>
                <a:off x="1668794" y="2461973"/>
                <a:ext cx="82296" cy="73152"/>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15" name="TextBox 14">
              <a:extLst>
                <a:ext uri="{FF2B5EF4-FFF2-40B4-BE49-F238E27FC236}">
                  <a16:creationId xmlns:a16="http://schemas.microsoft.com/office/drawing/2014/main" id="{8A7E1369-BD3D-8958-8886-EBBD85942F4F}"/>
                </a:ext>
              </a:extLst>
            </p:cNvPr>
            <p:cNvSpPr txBox="1"/>
            <p:nvPr/>
          </p:nvSpPr>
          <p:spPr bwMode="auto">
            <a:xfrm>
              <a:off x="1559120" y="2515252"/>
              <a:ext cx="1587819" cy="45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Elacestrant</a:t>
              </a:r>
              <a:b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SoC</a:t>
              </a:r>
            </a:p>
          </p:txBody>
        </p:sp>
      </p:grpSp>
      <p:grpSp>
        <p:nvGrpSpPr>
          <p:cNvPr id="468" name="Group 467">
            <a:extLst>
              <a:ext uri="{FF2B5EF4-FFF2-40B4-BE49-F238E27FC236}">
                <a16:creationId xmlns:a16="http://schemas.microsoft.com/office/drawing/2014/main" id="{396A463E-375D-A91D-1969-525ED8B9B45D}"/>
              </a:ext>
            </a:extLst>
          </p:cNvPr>
          <p:cNvGrpSpPr/>
          <p:nvPr/>
        </p:nvGrpSpPr>
        <p:grpSpPr>
          <a:xfrm>
            <a:off x="6661321" y="2034054"/>
            <a:ext cx="68790" cy="2612424"/>
            <a:chOff x="6661321" y="1991719"/>
            <a:chExt cx="68790" cy="2612424"/>
          </a:xfrm>
        </p:grpSpPr>
        <p:sp>
          <p:nvSpPr>
            <p:cNvPr id="281" name="Line 17">
              <a:extLst>
                <a:ext uri="{FF2B5EF4-FFF2-40B4-BE49-F238E27FC236}">
                  <a16:creationId xmlns:a16="http://schemas.microsoft.com/office/drawing/2014/main" id="{EF36DFE8-00AD-DAED-5E38-AE83889474E7}"/>
                </a:ext>
              </a:extLst>
            </p:cNvPr>
            <p:cNvSpPr>
              <a:spLocks noChangeShapeType="1"/>
            </p:cNvSpPr>
            <p:nvPr/>
          </p:nvSpPr>
          <p:spPr bwMode="auto">
            <a:xfrm>
              <a:off x="6728523" y="1991719"/>
              <a:ext cx="1588" cy="261242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3" name="Line 20">
              <a:extLst>
                <a:ext uri="{FF2B5EF4-FFF2-40B4-BE49-F238E27FC236}">
                  <a16:creationId xmlns:a16="http://schemas.microsoft.com/office/drawing/2014/main" id="{A2CBF6A1-1182-4113-01B8-4C1FB2EE48E6}"/>
                </a:ext>
              </a:extLst>
            </p:cNvPr>
            <p:cNvSpPr>
              <a:spLocks noChangeShapeType="1"/>
            </p:cNvSpPr>
            <p:nvPr/>
          </p:nvSpPr>
          <p:spPr bwMode="auto">
            <a:xfrm>
              <a:off x="6661321" y="4083726"/>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4" name="Line 22">
              <a:extLst>
                <a:ext uri="{FF2B5EF4-FFF2-40B4-BE49-F238E27FC236}">
                  <a16:creationId xmlns:a16="http://schemas.microsoft.com/office/drawing/2014/main" id="{3FB57B34-72E8-B263-A0DE-65B71CA02C8B}"/>
                </a:ext>
              </a:extLst>
            </p:cNvPr>
            <p:cNvSpPr>
              <a:spLocks noChangeShapeType="1"/>
            </p:cNvSpPr>
            <p:nvPr/>
          </p:nvSpPr>
          <p:spPr bwMode="auto">
            <a:xfrm>
              <a:off x="6661321" y="3563309"/>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5" name="Line 24">
              <a:extLst>
                <a:ext uri="{FF2B5EF4-FFF2-40B4-BE49-F238E27FC236}">
                  <a16:creationId xmlns:a16="http://schemas.microsoft.com/office/drawing/2014/main" id="{30F6EA8F-E599-A545-52C4-723799CDB104}"/>
                </a:ext>
              </a:extLst>
            </p:cNvPr>
            <p:cNvSpPr>
              <a:spLocks noChangeShapeType="1"/>
            </p:cNvSpPr>
            <p:nvPr/>
          </p:nvSpPr>
          <p:spPr bwMode="auto">
            <a:xfrm>
              <a:off x="6661321" y="3042892"/>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6" name="Line 26">
              <a:extLst>
                <a:ext uri="{FF2B5EF4-FFF2-40B4-BE49-F238E27FC236}">
                  <a16:creationId xmlns:a16="http://schemas.microsoft.com/office/drawing/2014/main" id="{F1777F53-E9C4-B44F-653A-F001AFF8E266}"/>
                </a:ext>
              </a:extLst>
            </p:cNvPr>
            <p:cNvSpPr>
              <a:spLocks noChangeShapeType="1"/>
            </p:cNvSpPr>
            <p:nvPr/>
          </p:nvSpPr>
          <p:spPr bwMode="auto">
            <a:xfrm>
              <a:off x="6661321" y="2522475"/>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7" name="Line 28">
              <a:extLst>
                <a:ext uri="{FF2B5EF4-FFF2-40B4-BE49-F238E27FC236}">
                  <a16:creationId xmlns:a16="http://schemas.microsoft.com/office/drawing/2014/main" id="{502FCE07-DC49-6480-E649-3C5E549B608F}"/>
                </a:ext>
              </a:extLst>
            </p:cNvPr>
            <p:cNvSpPr>
              <a:spLocks noChangeShapeType="1"/>
            </p:cNvSpPr>
            <p:nvPr/>
          </p:nvSpPr>
          <p:spPr bwMode="auto">
            <a:xfrm>
              <a:off x="6661321" y="2002058"/>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467" name="Line 20">
              <a:extLst>
                <a:ext uri="{FF2B5EF4-FFF2-40B4-BE49-F238E27FC236}">
                  <a16:creationId xmlns:a16="http://schemas.microsoft.com/office/drawing/2014/main" id="{FD6CBB4E-CDDA-AA71-4713-79569DC917C1}"/>
                </a:ext>
              </a:extLst>
            </p:cNvPr>
            <p:cNvSpPr>
              <a:spLocks noChangeShapeType="1"/>
            </p:cNvSpPr>
            <p:nvPr/>
          </p:nvSpPr>
          <p:spPr bwMode="auto">
            <a:xfrm>
              <a:off x="6661321" y="4604142"/>
              <a:ext cx="640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Tree>
    <p:extLst>
      <p:ext uri="{BB962C8B-B14F-4D97-AF65-F5344CB8AC3E}">
        <p14:creationId xmlns:p14="http://schemas.microsoft.com/office/powerpoint/2010/main" val="2777126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1E11D-3F9F-1840-9FBE-9B32674A459A}"/>
              </a:ext>
            </a:extLst>
          </p:cNvPr>
          <p:cNvSpPr>
            <a:spLocks noGrp="1"/>
          </p:cNvSpPr>
          <p:nvPr>
            <p:ph type="title"/>
          </p:nvPr>
        </p:nvSpPr>
        <p:spPr>
          <a:xfrm>
            <a:off x="231775" y="259778"/>
            <a:ext cx="11739563" cy="1044132"/>
          </a:xfrm>
        </p:spPr>
        <p:txBody>
          <a:bodyPr/>
          <a:lstStyle/>
          <a:p>
            <a:r>
              <a:rPr lang="en-US" dirty="0"/>
              <a:t>EMERALD Subgroup Analysis: PFS by Subgroup in </a:t>
            </a:r>
            <a:r>
              <a:rPr lang="en-US" i="1" dirty="0"/>
              <a:t>ESR1m</a:t>
            </a:r>
            <a:r>
              <a:rPr lang="en-US" dirty="0"/>
              <a:t> Patients With ≥12 Mo of CDK4/6i</a:t>
            </a:r>
          </a:p>
        </p:txBody>
      </p:sp>
      <p:sp>
        <p:nvSpPr>
          <p:cNvPr id="8" name="Content Placeholder 7">
            <a:extLst>
              <a:ext uri="{FF2B5EF4-FFF2-40B4-BE49-F238E27FC236}">
                <a16:creationId xmlns:a16="http://schemas.microsoft.com/office/drawing/2014/main" id="{D7230518-C656-7B29-C490-CFCD3AF8CAB7}"/>
              </a:ext>
            </a:extLst>
          </p:cNvPr>
          <p:cNvSpPr>
            <a:spLocks noGrp="1"/>
          </p:cNvSpPr>
          <p:nvPr>
            <p:ph sz="quarter" idx="10"/>
          </p:nvPr>
        </p:nvSpPr>
        <p:spPr>
          <a:xfrm>
            <a:off x="1712199" y="6302375"/>
            <a:ext cx="7812290" cy="327025"/>
          </a:xfrm>
        </p:spPr>
        <p:txBody>
          <a:bodyPr/>
          <a:lstStyle/>
          <a:p>
            <a:pPr algn="ctr"/>
            <a:r>
              <a:rPr lang="en-US" altLang="en-US" dirty="0"/>
              <a:t>Bardia. SABCS 2023. </a:t>
            </a:r>
            <a:r>
              <a:rPr lang="en-US" altLang="en-US" dirty="0" err="1"/>
              <a:t>Abstr</a:t>
            </a:r>
            <a:r>
              <a:rPr lang="en-US" altLang="en-US" dirty="0"/>
              <a:t> PS17-02. Bardia. Clin Cancer Res. 2024;30:4299.</a:t>
            </a:r>
          </a:p>
        </p:txBody>
      </p:sp>
      <p:graphicFrame>
        <p:nvGraphicFramePr>
          <p:cNvPr id="9" name="Table 5">
            <a:extLst>
              <a:ext uri="{FF2B5EF4-FFF2-40B4-BE49-F238E27FC236}">
                <a16:creationId xmlns:a16="http://schemas.microsoft.com/office/drawing/2014/main" id="{5F5EA1E2-0C2F-D0EA-24C5-95BBAE456FAE}"/>
              </a:ext>
            </a:extLst>
          </p:cNvPr>
          <p:cNvGraphicFramePr>
            <a:graphicFrameLocks/>
          </p:cNvGraphicFramePr>
          <p:nvPr/>
        </p:nvGraphicFramePr>
        <p:xfrm>
          <a:off x="228600" y="1519766"/>
          <a:ext cx="11734800" cy="3931920"/>
        </p:xfrm>
        <a:graphic>
          <a:graphicData uri="http://schemas.openxmlformats.org/drawingml/2006/table">
            <a:tbl>
              <a:tblPr firstRow="1" bandRow="1">
                <a:tableStyleId>{F5AB1C69-6EDB-4FF4-983F-18BD219EF322}</a:tableStyleId>
              </a:tblPr>
              <a:tblGrid>
                <a:gridCol w="2523067">
                  <a:extLst>
                    <a:ext uri="{9D8B030D-6E8A-4147-A177-3AD203B41FA5}">
                      <a16:colId xmlns:a16="http://schemas.microsoft.com/office/drawing/2014/main" val="4214976257"/>
                    </a:ext>
                  </a:extLst>
                </a:gridCol>
                <a:gridCol w="2170853">
                  <a:extLst>
                    <a:ext uri="{9D8B030D-6E8A-4147-A177-3AD203B41FA5}">
                      <a16:colId xmlns:a16="http://schemas.microsoft.com/office/drawing/2014/main" val="2553341205"/>
                    </a:ext>
                  </a:extLst>
                </a:gridCol>
                <a:gridCol w="2346960">
                  <a:extLst>
                    <a:ext uri="{9D8B030D-6E8A-4147-A177-3AD203B41FA5}">
                      <a16:colId xmlns:a16="http://schemas.microsoft.com/office/drawing/2014/main" val="1368105836"/>
                    </a:ext>
                  </a:extLst>
                </a:gridCol>
                <a:gridCol w="2346960">
                  <a:extLst>
                    <a:ext uri="{9D8B030D-6E8A-4147-A177-3AD203B41FA5}">
                      <a16:colId xmlns:a16="http://schemas.microsoft.com/office/drawing/2014/main" val="1856363865"/>
                    </a:ext>
                  </a:extLst>
                </a:gridCol>
                <a:gridCol w="2346960">
                  <a:extLst>
                    <a:ext uri="{9D8B030D-6E8A-4147-A177-3AD203B41FA5}">
                      <a16:colId xmlns:a16="http://schemas.microsoft.com/office/drawing/2014/main" val="557793829"/>
                    </a:ext>
                  </a:extLst>
                </a:gridCol>
              </a:tblGrid>
              <a:tr h="0">
                <a:tc rowSpan="2">
                  <a:txBody>
                    <a:bodyPr/>
                    <a:lstStyle/>
                    <a:p>
                      <a:r>
                        <a:rPr lang="en-US" sz="1800" dirty="0"/>
                        <a:t>Subgroup</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75000"/>
                        <a:lumOff val="25000"/>
                      </a:schemeClr>
                    </a:solidFill>
                  </a:tcPr>
                </a:tc>
                <a:tc rowSpan="2">
                  <a:txBody>
                    <a:bodyPr/>
                    <a:lstStyle/>
                    <a:p>
                      <a:pPr algn="ctr"/>
                      <a:r>
                        <a:rPr lang="en-US" sz="1800" dirty="0"/>
                        <a:t>Patients,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75000"/>
                        <a:lumOff val="25000"/>
                      </a:schemeClr>
                    </a:solidFill>
                  </a:tcPr>
                </a:tc>
                <a:tc gridSpan="2">
                  <a:txBody>
                    <a:bodyPr/>
                    <a:lstStyle/>
                    <a:p>
                      <a:pPr algn="ctr"/>
                      <a:r>
                        <a:rPr lang="en-US" sz="1800" dirty="0"/>
                        <a:t>Median PFS, Mo (95% CI)</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hMerge="1">
                  <a:txBody>
                    <a:bodyPr/>
                    <a:lstStyle/>
                    <a:p>
                      <a:endParaRPr lang="en-US" dirty="0"/>
                    </a:p>
                  </a:txBody>
                  <a:tcPr>
                    <a:solidFill>
                      <a:schemeClr val="accent3"/>
                    </a:solidFill>
                  </a:tcPr>
                </a:tc>
                <a:tc rowSpan="2">
                  <a:txBody>
                    <a:bodyPr/>
                    <a:lstStyle/>
                    <a:p>
                      <a:pPr algn="ctr"/>
                      <a:r>
                        <a:rPr lang="en-US" sz="1800" dirty="0"/>
                        <a:t>HR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75000"/>
                        <a:lumOff val="25000"/>
                      </a:schemeClr>
                    </a:solidFill>
                  </a:tcPr>
                </a:tc>
                <a:extLst>
                  <a:ext uri="{0D108BD9-81ED-4DB2-BD59-A6C34878D82A}">
                    <a16:rowId xmlns:a16="http://schemas.microsoft.com/office/drawing/2014/main" val="2249004145"/>
                  </a:ext>
                </a:extLst>
              </a:tr>
              <a:tr h="0">
                <a:tc vMerge="1">
                  <a:txBody>
                    <a:bodyPr/>
                    <a:lstStyle/>
                    <a:p>
                      <a:endParaRPr lang="en-US" sz="1800" dirty="0"/>
                    </a:p>
                  </a:txBody>
                  <a:tcPr anchor="b">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75000"/>
                        <a:lumOff val="25000"/>
                      </a:schemeClr>
                    </a:solidFill>
                  </a:tcPr>
                </a:tc>
                <a:tc vMerge="1">
                  <a:txBody>
                    <a:bodyPr/>
                    <a:lstStyle/>
                    <a:p>
                      <a:pPr algn="ctr"/>
                      <a:endParaRPr lang="en-US" sz="1800" dirty="0"/>
                    </a:p>
                  </a:txBody>
                  <a:tcPr anchor="b">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75000"/>
                        <a:lumOff val="25000"/>
                      </a:schemeClr>
                    </a:solidFill>
                  </a:tcPr>
                </a:tc>
                <a:tc>
                  <a:txBody>
                    <a:bodyPr/>
                    <a:lstStyle/>
                    <a:p>
                      <a:pPr marL="0" algn="ctr" defTabSz="914400" rtl="0" eaLnBrk="1" latinLnBrk="0" hangingPunct="1"/>
                      <a:r>
                        <a:rPr lang="en-US" sz="1800" b="1" kern="1200" dirty="0" err="1">
                          <a:solidFill>
                            <a:schemeClr val="lt1"/>
                          </a:solidFill>
                          <a:latin typeface="+mn-lt"/>
                          <a:ea typeface="+mn-ea"/>
                          <a:cs typeface="+mn-cs"/>
                        </a:rPr>
                        <a:t>Elacestrant</a:t>
                      </a:r>
                      <a:endParaRPr lang="en-US" sz="1800" b="1" kern="1200" dirty="0">
                        <a:solidFill>
                          <a:schemeClr val="lt1"/>
                        </a:solidFill>
                        <a:latin typeface="+mn-lt"/>
                        <a:ea typeface="+mn-ea"/>
                        <a:cs typeface="+mn-cs"/>
                      </a:endParaRPr>
                    </a:p>
                  </a:txBody>
                  <a:tcPr anchor="b">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marL="0" algn="ctr" defTabSz="914400" rtl="0" eaLnBrk="1" latinLnBrk="0" hangingPunct="1"/>
                      <a:r>
                        <a:rPr lang="en-US" sz="1800" b="1" kern="1200" dirty="0">
                          <a:solidFill>
                            <a:schemeClr val="lt1"/>
                          </a:solidFill>
                          <a:latin typeface="+mn-lt"/>
                          <a:ea typeface="+mn-ea"/>
                          <a:cs typeface="+mn-cs"/>
                        </a:rPr>
                        <a:t>SoC</a:t>
                      </a:r>
                    </a:p>
                  </a:txBody>
                  <a:tcPr anchor="b">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6"/>
                    </a:solidFill>
                  </a:tcPr>
                </a:tc>
                <a:tc vMerge="1">
                  <a:txBody>
                    <a:bodyPr/>
                    <a:lstStyle/>
                    <a:p>
                      <a:pPr algn="ctr"/>
                      <a:endParaRPr lang="en-US" sz="1800" dirty="0"/>
                    </a:p>
                  </a:txBody>
                  <a:tcPr anchor="b">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612422739"/>
                  </a:ext>
                </a:extLst>
              </a:tr>
              <a:tr h="188137">
                <a:tc>
                  <a:txBody>
                    <a:bodyPr/>
                    <a:lstStyle/>
                    <a:p>
                      <a:r>
                        <a:rPr lang="en-US" sz="1800" dirty="0">
                          <a:solidFill>
                            <a:schemeClr val="tx1"/>
                          </a:solidFill>
                        </a:rPr>
                        <a:t>All </a:t>
                      </a:r>
                      <a:r>
                        <a:rPr lang="en-US" sz="1800" i="1" dirty="0">
                          <a:solidFill>
                            <a:schemeClr val="tx1"/>
                          </a:solidFill>
                        </a:rPr>
                        <a:t>ESR1</a:t>
                      </a:r>
                      <a:r>
                        <a:rPr lang="en-US" sz="1800" i="0" dirty="0">
                          <a:solidFill>
                            <a:schemeClr val="tx1"/>
                          </a:solidFill>
                        </a:rPr>
                        <a:t>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159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8.61 (4.14-10.84)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1.91 (1.87-3.68)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0.410 </a:t>
                      </a:r>
                    </a:p>
                    <a:p>
                      <a:pPr algn="ctr"/>
                      <a:r>
                        <a:rPr lang="en-US" sz="1800" dirty="0">
                          <a:solidFill>
                            <a:schemeClr val="tx1"/>
                          </a:solidFill>
                        </a:rPr>
                        <a:t>(0.262-0.634)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597592547"/>
                  </a:ext>
                </a:extLst>
              </a:tr>
              <a:tr h="188137">
                <a:tc>
                  <a:txBody>
                    <a:bodyPr/>
                    <a:lstStyle/>
                    <a:p>
                      <a:r>
                        <a:rPr lang="en-US" sz="1800" i="1" dirty="0">
                          <a:solidFill>
                            <a:schemeClr val="tx1"/>
                          </a:solidFill>
                        </a:rPr>
                        <a:t>ESR1</a:t>
                      </a:r>
                      <a:r>
                        <a:rPr lang="en-US" sz="1800" i="0" dirty="0">
                          <a:solidFill>
                            <a:schemeClr val="tx1"/>
                          </a:solidFill>
                        </a:rPr>
                        <a:t>m</a:t>
                      </a:r>
                      <a:r>
                        <a:rPr lang="en-US" sz="1800" dirty="0">
                          <a:solidFill>
                            <a:schemeClr val="tx1"/>
                          </a:solidFill>
                        </a:rPr>
                        <a:t> with liver and/or lung mets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113 (71)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7.26 (2.20-10.84)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1.87 (1.84-1.94)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0.354 </a:t>
                      </a:r>
                    </a:p>
                    <a:p>
                      <a:pPr algn="ctr"/>
                      <a:r>
                        <a:rPr lang="en-US" sz="1800" dirty="0">
                          <a:solidFill>
                            <a:schemeClr val="tx1"/>
                          </a:solidFill>
                        </a:rPr>
                        <a:t>(0.209-0.589)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49928261"/>
                  </a:ext>
                </a:extLst>
              </a:tr>
              <a:tr h="1881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chemeClr val="tx1"/>
                          </a:solidFill>
                        </a:rPr>
                        <a:t>ESR1</a:t>
                      </a:r>
                      <a:r>
                        <a:rPr lang="en-US" sz="1800" i="0" dirty="0">
                          <a:solidFill>
                            <a:schemeClr val="tx1"/>
                          </a:solidFill>
                        </a:rPr>
                        <a:t>m</a:t>
                      </a:r>
                      <a:r>
                        <a:rPr lang="en-US" sz="1800" dirty="0">
                          <a:solidFill>
                            <a:schemeClr val="tx1"/>
                          </a:solidFill>
                        </a:rPr>
                        <a:t> and </a:t>
                      </a:r>
                      <a:r>
                        <a:rPr lang="en-US" sz="1800" i="1" dirty="0">
                          <a:solidFill>
                            <a:schemeClr val="tx1"/>
                          </a:solidFill>
                        </a:rPr>
                        <a:t>PIK3CAm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62 (39)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5.45 (2.14-10.84)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1.94 (1.84-3.94)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0.423 </a:t>
                      </a:r>
                    </a:p>
                    <a:p>
                      <a:pPr algn="ctr"/>
                      <a:r>
                        <a:rPr lang="en-US" sz="1800" dirty="0">
                          <a:solidFill>
                            <a:schemeClr val="tx1"/>
                          </a:solidFill>
                        </a:rPr>
                        <a:t>(0.176-0.941)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9937401"/>
                  </a:ext>
                </a:extLst>
              </a:tr>
              <a:tr h="1881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chemeClr val="tx1"/>
                          </a:solidFill>
                        </a:rPr>
                        <a:t>ESR1</a:t>
                      </a:r>
                      <a:r>
                        <a:rPr lang="en-US" sz="1800" i="0" dirty="0">
                          <a:solidFill>
                            <a:schemeClr val="tx1"/>
                          </a:solidFill>
                        </a:rPr>
                        <a:t>m</a:t>
                      </a:r>
                      <a:r>
                        <a:rPr lang="en-US" sz="1800" dirty="0">
                          <a:solidFill>
                            <a:schemeClr val="tx1"/>
                          </a:solidFill>
                        </a:rPr>
                        <a:t> and TP53m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61 (38)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8.61 (3.65-24.25)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1.87 (1.84-3.52)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solidFill>
                            <a:schemeClr val="tx1"/>
                          </a:solidFill>
                        </a:rPr>
                        <a:t>0.300 </a:t>
                      </a:r>
                    </a:p>
                    <a:p>
                      <a:pPr algn="ctr"/>
                      <a:r>
                        <a:rPr lang="en-US" sz="1800" dirty="0">
                          <a:solidFill>
                            <a:schemeClr val="tx1"/>
                          </a:solidFill>
                        </a:rPr>
                        <a:t>(0.132-0.643)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68489989"/>
                  </a:ext>
                </a:extLst>
              </a:tr>
              <a:tr h="1881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chemeClr val="tx1"/>
                          </a:solidFill>
                        </a:rPr>
                        <a:t>ESR1</a:t>
                      </a:r>
                      <a:r>
                        <a:rPr lang="en-US" sz="1800" i="0" dirty="0">
                          <a:solidFill>
                            <a:schemeClr val="tx1"/>
                          </a:solidFill>
                        </a:rPr>
                        <a:t>m</a:t>
                      </a:r>
                      <a:r>
                        <a:rPr lang="en-US" sz="1800" dirty="0">
                          <a:solidFill>
                            <a:schemeClr val="tx1"/>
                          </a:solidFill>
                        </a:rPr>
                        <a:t> and HER2-low</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77 (48)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9.03 (5.49-16.89)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1.87 (1.84-3.75)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dirty="0">
                          <a:solidFill>
                            <a:schemeClr val="tx1"/>
                          </a:solidFill>
                        </a:rPr>
                        <a:t>0.301 </a:t>
                      </a:r>
                    </a:p>
                    <a:p>
                      <a:pPr algn="ctr"/>
                      <a:r>
                        <a:rPr lang="en-US" sz="1800" dirty="0">
                          <a:solidFill>
                            <a:schemeClr val="tx1"/>
                          </a:solidFill>
                        </a:rPr>
                        <a:t>(0.142-0.604)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43499928"/>
                  </a:ext>
                </a:extLst>
              </a:tr>
            </a:tbl>
          </a:graphicData>
        </a:graphic>
      </p:graphicFrame>
    </p:spTree>
    <p:extLst>
      <p:ext uri="{BB962C8B-B14F-4D97-AF65-F5344CB8AC3E}">
        <p14:creationId xmlns:p14="http://schemas.microsoft.com/office/powerpoint/2010/main" val="33367455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F9EAF-2B8C-B6BE-B075-98009EAC9E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183193-F9B1-5349-C0B3-2ABBC1B92BD0}"/>
              </a:ext>
            </a:extLst>
          </p:cNvPr>
          <p:cNvSpPr>
            <a:spLocks noGrp="1"/>
          </p:cNvSpPr>
          <p:nvPr>
            <p:ph type="title"/>
          </p:nvPr>
        </p:nvSpPr>
        <p:spPr>
          <a:xfrm>
            <a:off x="231078" y="531006"/>
            <a:ext cx="11740260" cy="502445"/>
          </a:xfrm>
        </p:spPr>
        <p:txBody>
          <a:bodyPr/>
          <a:lstStyle/>
          <a:p>
            <a:r>
              <a:rPr lang="en-US" altLang="en-US" dirty="0"/>
              <a:t>EMBER-3 Update: Imlunestrant ± Abemaciclib vs SoC ET in ER+/HER2- Advanced Breast Cancer </a:t>
            </a:r>
            <a:endParaRPr lang="en-US" dirty="0"/>
          </a:p>
        </p:txBody>
      </p:sp>
      <p:sp>
        <p:nvSpPr>
          <p:cNvPr id="3" name="Content Placeholder 2">
            <a:extLst>
              <a:ext uri="{FF2B5EF4-FFF2-40B4-BE49-F238E27FC236}">
                <a16:creationId xmlns:a16="http://schemas.microsoft.com/office/drawing/2014/main" id="{B27CCCE5-1D2E-F85C-E95A-EEEB8C1C6302}"/>
              </a:ext>
            </a:extLst>
          </p:cNvPr>
          <p:cNvSpPr>
            <a:spLocks noGrp="1"/>
          </p:cNvSpPr>
          <p:nvPr>
            <p:ph idx="1"/>
          </p:nvPr>
        </p:nvSpPr>
        <p:spPr>
          <a:xfrm>
            <a:off x="231078" y="1335023"/>
            <a:ext cx="11740260" cy="4754880"/>
          </a:xfrm>
        </p:spPr>
        <p:txBody>
          <a:bodyPr/>
          <a:lstStyle/>
          <a:p>
            <a:pPr lvl="1"/>
            <a:r>
              <a:rPr lang="en-US" sz="1600" dirty="0"/>
              <a:t>International, open-label, randomized phase III study</a:t>
            </a:r>
            <a:br>
              <a:rPr lang="en-US" sz="1600" dirty="0"/>
            </a:br>
            <a:br>
              <a:rPr lang="en-US" sz="1600" dirty="0"/>
            </a:br>
            <a:br>
              <a:rPr lang="en-US" sz="1600" dirty="0"/>
            </a:br>
            <a:br>
              <a:rPr lang="en-US" sz="1600" dirty="0"/>
            </a:br>
            <a:endParaRPr lang="en-US" sz="1600" dirty="0"/>
          </a:p>
          <a:p>
            <a:pPr lvl="1"/>
            <a:endParaRPr lang="en-US" sz="1600" dirty="0"/>
          </a:p>
          <a:p>
            <a:pPr lvl="1"/>
            <a:endParaRPr lang="en-US" sz="1600" dirty="0"/>
          </a:p>
          <a:p>
            <a:pPr lvl="1"/>
            <a:endParaRPr lang="en-US" sz="1600" dirty="0"/>
          </a:p>
          <a:p>
            <a:pPr lvl="1"/>
            <a:endParaRPr lang="en-US" sz="1600" dirty="0"/>
          </a:p>
          <a:p>
            <a:pPr lvl="1"/>
            <a:endParaRPr lang="en-US" sz="1600" dirty="0"/>
          </a:p>
          <a:p>
            <a:pPr lvl="1"/>
            <a:endParaRPr lang="en-US" sz="1600" dirty="0"/>
          </a:p>
          <a:p>
            <a:pPr lvl="1"/>
            <a:r>
              <a:rPr lang="en-US" sz="1600" b="1" dirty="0"/>
              <a:t>Coprimary endpoints: </a:t>
            </a:r>
            <a:r>
              <a:rPr lang="en-US" sz="1600" dirty="0"/>
              <a:t>PFS in ITT population (I vs ET and I + A vs I) and patients with ESR1 mutations (confirmed centrally at baseline; I vs ET)</a:t>
            </a:r>
          </a:p>
          <a:p>
            <a:pPr lvl="1"/>
            <a:r>
              <a:rPr lang="en-US" sz="1600" b="1" dirty="0"/>
              <a:t>Key secondary endpoints: </a:t>
            </a:r>
            <a:r>
              <a:rPr lang="en-US" sz="1600" dirty="0"/>
              <a:t>OS in ITT population (I vs ET and I + A vs I) and patients with ESR1 mutations (I vs ET), ORR, DoR, CBR, PFS by BICR, safety</a:t>
            </a:r>
          </a:p>
          <a:p>
            <a:pPr lvl="1"/>
            <a:r>
              <a:rPr lang="en-US" sz="1600" b="1" dirty="0"/>
              <a:t>Exploratory endpoints: </a:t>
            </a:r>
            <a:r>
              <a:rPr lang="en-US" sz="1600" dirty="0"/>
              <a:t>TTC, CFS, PFS2, ctDNA dynamics, PFS by MR (≥50% decrease in ctDNA VAF at C2D1)</a:t>
            </a:r>
          </a:p>
        </p:txBody>
      </p:sp>
      <p:sp>
        <p:nvSpPr>
          <p:cNvPr id="13" name="Content Placeholder 12">
            <a:extLst>
              <a:ext uri="{FF2B5EF4-FFF2-40B4-BE49-F238E27FC236}">
                <a16:creationId xmlns:a16="http://schemas.microsoft.com/office/drawing/2014/main" id="{C56665AD-A7C9-6734-2CE3-7362290A42AA}"/>
              </a:ext>
            </a:extLst>
          </p:cNvPr>
          <p:cNvSpPr>
            <a:spLocks noGrp="1"/>
          </p:cNvSpPr>
          <p:nvPr>
            <p:ph sz="quarter" idx="10"/>
          </p:nvPr>
        </p:nvSpPr>
        <p:spPr>
          <a:xfrm>
            <a:off x="1712199" y="6302375"/>
            <a:ext cx="7812290" cy="327025"/>
          </a:xfrm>
        </p:spPr>
        <p:txBody>
          <a:bodyPr/>
          <a:lstStyle/>
          <a:p>
            <a:r>
              <a:rPr lang="en-US" dirty="0"/>
              <a:t>Jhaveri. SABCS 2025. </a:t>
            </a:r>
            <a:r>
              <a:rPr lang="en-US" dirty="0" err="1"/>
              <a:t>Abstr</a:t>
            </a:r>
            <a:r>
              <a:rPr lang="en-US" dirty="0"/>
              <a:t> GS3-08. Bidard. SABCS 2025. </a:t>
            </a:r>
            <a:r>
              <a:rPr lang="en-US" dirty="0" err="1"/>
              <a:t>Abstr</a:t>
            </a:r>
            <a:r>
              <a:rPr lang="en-US" dirty="0"/>
              <a:t> PD5-08. Jhaveri. Ann Oncol. 2025;[</a:t>
            </a:r>
            <a:r>
              <a:rPr lang="en-US" dirty="0" err="1"/>
              <a:t>Epub</a:t>
            </a:r>
            <a:r>
              <a:rPr lang="en-US" dirty="0"/>
              <a:t>].</a:t>
            </a:r>
          </a:p>
        </p:txBody>
      </p:sp>
      <p:sp>
        <p:nvSpPr>
          <p:cNvPr id="4" name="Text Box 45">
            <a:extLst>
              <a:ext uri="{FF2B5EF4-FFF2-40B4-BE49-F238E27FC236}">
                <a16:creationId xmlns:a16="http://schemas.microsoft.com/office/drawing/2014/main" id="{5F852730-97FA-5CEF-0126-86B0D15ECD0C}"/>
              </a:ext>
            </a:extLst>
          </p:cNvPr>
          <p:cNvSpPr txBox="1">
            <a:spLocks noChangeArrowheads="1"/>
          </p:cNvSpPr>
          <p:nvPr/>
        </p:nvSpPr>
        <p:spPr bwMode="auto">
          <a:xfrm>
            <a:off x="614364" y="2626434"/>
            <a:ext cx="447410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 Adult men and women* with ER+/HER2- advanced or mBC; recurrence ≤12 mo of completing adjuvant AI ± CDK4/6i inhibitor or PD on AI ± CDK4/6 inhibitor in 1L metastatic setting; no other treatment for ABC; ECOG PS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(N = 874)</a:t>
            </a:r>
          </a:p>
        </p:txBody>
      </p:sp>
      <p:sp>
        <p:nvSpPr>
          <p:cNvPr id="9" name="Line 53">
            <a:extLst>
              <a:ext uri="{FF2B5EF4-FFF2-40B4-BE49-F238E27FC236}">
                <a16:creationId xmlns:a16="http://schemas.microsoft.com/office/drawing/2014/main" id="{B620B987-4916-A7E7-455C-7365B9B87307}"/>
              </a:ext>
            </a:extLst>
          </p:cNvPr>
          <p:cNvSpPr>
            <a:spLocks noChangeShapeType="1"/>
          </p:cNvSpPr>
          <p:nvPr/>
        </p:nvSpPr>
        <p:spPr bwMode="auto">
          <a:xfrm>
            <a:off x="5185762" y="3551459"/>
            <a:ext cx="461505" cy="62260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0" name="Line 54">
            <a:extLst>
              <a:ext uri="{FF2B5EF4-FFF2-40B4-BE49-F238E27FC236}">
                <a16:creationId xmlns:a16="http://schemas.microsoft.com/office/drawing/2014/main" id="{3A1441A7-FF16-0C91-2E91-B75A845B2D23}"/>
              </a:ext>
            </a:extLst>
          </p:cNvPr>
          <p:cNvSpPr>
            <a:spLocks noChangeShapeType="1"/>
          </p:cNvSpPr>
          <p:nvPr/>
        </p:nvSpPr>
        <p:spPr bwMode="auto">
          <a:xfrm flipV="1">
            <a:off x="5176136" y="2540000"/>
            <a:ext cx="462663" cy="52983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cxnSp>
        <p:nvCxnSpPr>
          <p:cNvPr id="11" name="Straight Arrow Connector 10">
            <a:extLst>
              <a:ext uri="{FF2B5EF4-FFF2-40B4-BE49-F238E27FC236}">
                <a16:creationId xmlns:a16="http://schemas.microsoft.com/office/drawing/2014/main" id="{5BD4AD8C-8CBB-8335-0698-AD7DB6203C2B}"/>
              </a:ext>
            </a:extLst>
          </p:cNvPr>
          <p:cNvCxnSpPr>
            <a:cxnSpLocks/>
          </p:cNvCxnSpPr>
          <p:nvPr/>
        </p:nvCxnSpPr>
        <p:spPr bwMode="auto">
          <a:xfrm>
            <a:off x="5170180" y="3304494"/>
            <a:ext cx="468620" cy="0"/>
          </a:xfrm>
          <a:prstGeom prst="straightConnector1">
            <a:avLst/>
          </a:prstGeom>
          <a:noFill/>
          <a:ln w="28575" cap="flat" cmpd="sng" algn="ctr">
            <a:solidFill>
              <a:schemeClr val="tx1"/>
            </a:solidFill>
            <a:prstDash val="solid"/>
            <a:round/>
            <a:headEnd type="none" w="med" len="med"/>
            <a:tailEnd type="triangle"/>
          </a:ln>
          <a:effectLst/>
        </p:spPr>
      </p:cxnSp>
      <p:sp>
        <p:nvSpPr>
          <p:cNvPr id="5" name="TextBox 4">
            <a:extLst>
              <a:ext uri="{FF2B5EF4-FFF2-40B4-BE49-F238E27FC236}">
                <a16:creationId xmlns:a16="http://schemas.microsoft.com/office/drawing/2014/main" id="{1CFAD5EB-76E3-9E23-08B7-08EE8682B040}"/>
              </a:ext>
            </a:extLst>
          </p:cNvPr>
          <p:cNvSpPr txBox="1"/>
          <p:nvPr/>
        </p:nvSpPr>
        <p:spPr bwMode="auto">
          <a:xfrm>
            <a:off x="2048633" y="1659482"/>
            <a:ext cx="588740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Stratified by prior CDK4/6 inhibitor treatment, visceral metastases, geographic region</a:t>
            </a:r>
          </a:p>
        </p:txBody>
      </p:sp>
      <p:cxnSp>
        <p:nvCxnSpPr>
          <p:cNvPr id="7" name="Straight Arrow Connector 6">
            <a:extLst>
              <a:ext uri="{FF2B5EF4-FFF2-40B4-BE49-F238E27FC236}">
                <a16:creationId xmlns:a16="http://schemas.microsoft.com/office/drawing/2014/main" id="{5D2B9D89-1F3F-FBE2-396C-FE4766741B19}"/>
              </a:ext>
            </a:extLst>
          </p:cNvPr>
          <p:cNvCxnSpPr>
            <a:cxnSpLocks/>
          </p:cNvCxnSpPr>
          <p:nvPr/>
        </p:nvCxnSpPr>
        <p:spPr bwMode="auto">
          <a:xfrm flipH="1">
            <a:off x="4990899" y="2180348"/>
            <a:ext cx="2872" cy="548640"/>
          </a:xfrm>
          <a:prstGeom prst="straightConnector1">
            <a:avLst/>
          </a:prstGeom>
          <a:noFill/>
          <a:ln w="28575" cap="flat" cmpd="sng" algn="ctr">
            <a:solidFill>
              <a:schemeClr val="tx1"/>
            </a:solidFill>
            <a:prstDash val="sysDash"/>
            <a:round/>
            <a:headEnd type="none" w="med" len="med"/>
            <a:tailEnd type="triangle"/>
          </a:ln>
          <a:effectLst/>
        </p:spPr>
      </p:cxnSp>
      <p:sp>
        <p:nvSpPr>
          <p:cNvPr id="8" name="TextBox 7">
            <a:extLst>
              <a:ext uri="{FF2B5EF4-FFF2-40B4-BE49-F238E27FC236}">
                <a16:creationId xmlns:a16="http://schemas.microsoft.com/office/drawing/2014/main" id="{F09549B7-807C-B5BF-4B1F-473CE5AC3DE1}"/>
              </a:ext>
            </a:extLst>
          </p:cNvPr>
          <p:cNvSpPr txBox="1"/>
          <p:nvPr/>
        </p:nvSpPr>
        <p:spPr bwMode="auto">
          <a:xfrm>
            <a:off x="228600" y="4239089"/>
            <a:ext cx="5283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a:ea typeface="+mn-ea"/>
                <a:cs typeface="+mn-cs"/>
              </a:rPr>
              <a:t>*Men and premenopausal women with required GnRH agonist; postmenopausal women with ovarian function suppression either by natural or surgical means.</a:t>
            </a:r>
          </a:p>
        </p:txBody>
      </p:sp>
      <p:sp>
        <p:nvSpPr>
          <p:cNvPr id="12" name="Rectangle 11">
            <a:extLst>
              <a:ext uri="{FF2B5EF4-FFF2-40B4-BE49-F238E27FC236}">
                <a16:creationId xmlns:a16="http://schemas.microsoft.com/office/drawing/2014/main" id="{15EE9186-3FED-B726-E6E8-F72DF949BEAD}"/>
              </a:ext>
            </a:extLst>
          </p:cNvPr>
          <p:cNvSpPr/>
          <p:nvPr/>
        </p:nvSpPr>
        <p:spPr bwMode="auto">
          <a:xfrm>
            <a:off x="5729458" y="2223791"/>
            <a:ext cx="5765218" cy="654904"/>
          </a:xfrm>
          <a:prstGeom prst="rect">
            <a:avLst/>
          </a:prstGeom>
          <a:solidFill>
            <a:schemeClr val="accent1"/>
          </a:solidFill>
          <a:ln w="28575">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Imlunestrant</a:t>
            </a: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 400 mg PO QD</a:t>
            </a:r>
            <a:b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331)</a:t>
            </a:r>
          </a:p>
        </p:txBody>
      </p:sp>
      <p:sp>
        <p:nvSpPr>
          <p:cNvPr id="15" name="Rectangle 14">
            <a:extLst>
              <a:ext uri="{FF2B5EF4-FFF2-40B4-BE49-F238E27FC236}">
                <a16:creationId xmlns:a16="http://schemas.microsoft.com/office/drawing/2014/main" id="{CDC38354-FCBE-F34B-2164-66C69457CDCF}"/>
              </a:ext>
            </a:extLst>
          </p:cNvPr>
          <p:cNvSpPr/>
          <p:nvPr/>
        </p:nvSpPr>
        <p:spPr bwMode="auto">
          <a:xfrm>
            <a:off x="5729459" y="3712304"/>
            <a:ext cx="5765218" cy="822960"/>
          </a:xfrm>
          <a:prstGeom prst="rect">
            <a:avLst/>
          </a:prstGeom>
          <a:solidFill>
            <a:schemeClr val="accent2"/>
          </a:solidFill>
          <a:ln w="28575">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SoC endocrine therapy</a:t>
            </a: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a:t>
            </a:r>
            <a:b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 investigator’s choice of exemestane PO or fulvestrant IM</a:t>
            </a:r>
            <a:b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330)</a:t>
            </a:r>
          </a:p>
        </p:txBody>
      </p:sp>
      <p:sp>
        <p:nvSpPr>
          <p:cNvPr id="18" name="Rectangle 17">
            <a:extLst>
              <a:ext uri="{FF2B5EF4-FFF2-40B4-BE49-F238E27FC236}">
                <a16:creationId xmlns:a16="http://schemas.microsoft.com/office/drawing/2014/main" id="{AE740D3E-BD2B-C83B-210E-51D5C8690FEC}"/>
              </a:ext>
            </a:extLst>
          </p:cNvPr>
          <p:cNvSpPr/>
          <p:nvPr/>
        </p:nvSpPr>
        <p:spPr bwMode="auto">
          <a:xfrm>
            <a:off x="5729459" y="2969059"/>
            <a:ext cx="5765218" cy="654901"/>
          </a:xfrm>
          <a:prstGeom prst="rect">
            <a:avLst/>
          </a:prstGeom>
          <a:solidFill>
            <a:schemeClr val="accent6"/>
          </a:solidFill>
          <a:ln w="28575">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Imlunestrant </a:t>
            </a: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400 mg PO QD + </a:t>
            </a:r>
            <a:r>
              <a:rPr kumimoji="0" 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Abemaciclib </a:t>
            </a: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150 mg PO BID</a:t>
            </a:r>
            <a:br>
              <a:rPr kumimoji="0" 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213)</a:t>
            </a:r>
          </a:p>
        </p:txBody>
      </p:sp>
      <p:sp>
        <p:nvSpPr>
          <p:cNvPr id="17" name="Rectangle 16">
            <a:extLst>
              <a:ext uri="{FF2B5EF4-FFF2-40B4-BE49-F238E27FC236}">
                <a16:creationId xmlns:a16="http://schemas.microsoft.com/office/drawing/2014/main" id="{D910114E-1FA6-45D8-AC98-6FAEBBBF95B1}"/>
              </a:ext>
            </a:extLst>
          </p:cNvPr>
          <p:cNvSpPr/>
          <p:nvPr/>
        </p:nvSpPr>
        <p:spPr>
          <a:xfrm>
            <a:off x="132971" y="5891887"/>
            <a:ext cx="11489284" cy="357426"/>
          </a:xfrm>
          <a:prstGeom prst="rect">
            <a:avLst/>
          </a:prstGeom>
          <a:no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Tree>
    <p:extLst>
      <p:ext uri="{BB962C8B-B14F-4D97-AF65-F5344CB8AC3E}">
        <p14:creationId xmlns:p14="http://schemas.microsoft.com/office/powerpoint/2010/main" val="2899947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F5790-364B-817D-8127-F160399CC6C1}"/>
            </a:ext>
          </a:extLst>
        </p:cNvPr>
        <p:cNvGrpSpPr/>
        <p:nvPr/>
      </p:nvGrpSpPr>
      <p:grpSpPr>
        <a:xfrm>
          <a:off x="0" y="0"/>
          <a:ext cx="0" cy="0"/>
          <a:chOff x="0" y="0"/>
          <a:chExt cx="0" cy="0"/>
        </a:xfrm>
      </p:grpSpPr>
      <p:sp>
        <p:nvSpPr>
          <p:cNvPr id="10259" name="Freeform: Shape 10258">
            <a:extLst>
              <a:ext uri="{FF2B5EF4-FFF2-40B4-BE49-F238E27FC236}">
                <a16:creationId xmlns:a16="http://schemas.microsoft.com/office/drawing/2014/main" id="{802ED767-D68B-9091-1332-87A82E1B1B5E}"/>
              </a:ext>
            </a:extLst>
          </p:cNvPr>
          <p:cNvSpPr/>
          <p:nvPr/>
        </p:nvSpPr>
        <p:spPr>
          <a:xfrm>
            <a:off x="1121790" y="1840214"/>
            <a:ext cx="3886985" cy="2337848"/>
          </a:xfrm>
          <a:custGeom>
            <a:avLst/>
            <a:gdLst>
              <a:gd name="csX0" fmla="*/ 0 w 3886985"/>
              <a:gd name="csY0" fmla="*/ 0 h 2337848"/>
              <a:gd name="csX1" fmla="*/ 65987 w 3886985"/>
              <a:gd name="csY1" fmla="*/ 0 h 2337848"/>
              <a:gd name="csX2" fmla="*/ 65987 w 3886985"/>
              <a:gd name="csY2" fmla="*/ 12569 h 2337848"/>
              <a:gd name="csX3" fmla="*/ 119406 w 3886985"/>
              <a:gd name="csY3" fmla="*/ 12569 h 2337848"/>
              <a:gd name="csX4" fmla="*/ 119406 w 3886985"/>
              <a:gd name="csY4" fmla="*/ 34565 h 2337848"/>
              <a:gd name="csX5" fmla="*/ 141402 w 3886985"/>
              <a:gd name="csY5" fmla="*/ 34565 h 2337848"/>
              <a:gd name="csX6" fmla="*/ 141402 w 3886985"/>
              <a:gd name="csY6" fmla="*/ 50277 h 2337848"/>
              <a:gd name="csX7" fmla="*/ 160255 w 3886985"/>
              <a:gd name="csY7" fmla="*/ 50277 h 2337848"/>
              <a:gd name="csX8" fmla="*/ 160255 w 3886985"/>
              <a:gd name="csY8" fmla="*/ 100553 h 2337848"/>
              <a:gd name="csX9" fmla="*/ 191678 w 3886985"/>
              <a:gd name="csY9" fmla="*/ 100553 h 2337848"/>
              <a:gd name="csX10" fmla="*/ 191678 w 3886985"/>
              <a:gd name="csY10" fmla="*/ 257666 h 2337848"/>
              <a:gd name="csX11" fmla="*/ 210532 w 3886985"/>
              <a:gd name="csY11" fmla="*/ 257666 h 2337848"/>
              <a:gd name="csX12" fmla="*/ 210532 w 3886985"/>
              <a:gd name="csY12" fmla="*/ 556182 h 2337848"/>
              <a:gd name="csX13" fmla="*/ 207390 w 3886985"/>
              <a:gd name="csY13" fmla="*/ 559324 h 2337848"/>
              <a:gd name="csX14" fmla="*/ 207390 w 3886985"/>
              <a:gd name="csY14" fmla="*/ 666161 h 2337848"/>
              <a:gd name="csX15" fmla="*/ 213675 w 3886985"/>
              <a:gd name="csY15" fmla="*/ 672446 h 2337848"/>
              <a:gd name="csX16" fmla="*/ 213675 w 3886985"/>
              <a:gd name="csY16" fmla="*/ 716437 h 2337848"/>
              <a:gd name="csX17" fmla="*/ 235670 w 3886985"/>
              <a:gd name="csY17" fmla="*/ 716437 h 2337848"/>
              <a:gd name="csX18" fmla="*/ 235670 w 3886985"/>
              <a:gd name="csY18" fmla="*/ 735291 h 2337848"/>
              <a:gd name="csX19" fmla="*/ 339365 w 3886985"/>
              <a:gd name="csY19" fmla="*/ 735291 h 2337848"/>
              <a:gd name="csX20" fmla="*/ 339365 w 3886985"/>
              <a:gd name="csY20" fmla="*/ 769856 h 2337848"/>
              <a:gd name="csX21" fmla="*/ 392783 w 3886985"/>
              <a:gd name="csY21" fmla="*/ 769856 h 2337848"/>
              <a:gd name="csX22" fmla="*/ 392783 w 3886985"/>
              <a:gd name="csY22" fmla="*/ 832701 h 2337848"/>
              <a:gd name="csX23" fmla="*/ 402210 w 3886985"/>
              <a:gd name="csY23" fmla="*/ 832701 h 2337848"/>
              <a:gd name="csX24" fmla="*/ 402210 w 3886985"/>
              <a:gd name="csY24" fmla="*/ 936396 h 2337848"/>
              <a:gd name="csX25" fmla="*/ 427348 w 3886985"/>
              <a:gd name="csY25" fmla="*/ 936396 h 2337848"/>
              <a:gd name="csX26" fmla="*/ 427348 w 3886985"/>
              <a:gd name="csY26" fmla="*/ 1002384 h 2337848"/>
              <a:gd name="csX27" fmla="*/ 468198 w 3886985"/>
              <a:gd name="csY27" fmla="*/ 1002384 h 2337848"/>
              <a:gd name="csX28" fmla="*/ 468198 w 3886985"/>
              <a:gd name="csY28" fmla="*/ 1024380 h 2337848"/>
              <a:gd name="csX29" fmla="*/ 502763 w 3886985"/>
              <a:gd name="csY29" fmla="*/ 1024380 h 2337848"/>
              <a:gd name="csX30" fmla="*/ 502763 w 3886985"/>
              <a:gd name="csY30" fmla="*/ 1040091 h 2337848"/>
              <a:gd name="csX31" fmla="*/ 531043 w 3886985"/>
              <a:gd name="csY31" fmla="*/ 1040091 h 2337848"/>
              <a:gd name="csX32" fmla="*/ 531043 w 3886985"/>
              <a:gd name="csY32" fmla="*/ 1055802 h 2337848"/>
              <a:gd name="csX33" fmla="*/ 593888 w 3886985"/>
              <a:gd name="csY33" fmla="*/ 1055802 h 2337848"/>
              <a:gd name="csX34" fmla="*/ 593888 w 3886985"/>
              <a:gd name="csY34" fmla="*/ 1200347 h 2337848"/>
              <a:gd name="csX35" fmla="*/ 612742 w 3886985"/>
              <a:gd name="csY35" fmla="*/ 1200347 h 2337848"/>
              <a:gd name="csX36" fmla="*/ 612742 w 3886985"/>
              <a:gd name="csY36" fmla="*/ 1291472 h 2337848"/>
              <a:gd name="csX37" fmla="*/ 628453 w 3886985"/>
              <a:gd name="csY37" fmla="*/ 1291472 h 2337848"/>
              <a:gd name="csX38" fmla="*/ 628453 w 3886985"/>
              <a:gd name="csY38" fmla="*/ 1316611 h 2337848"/>
              <a:gd name="csX39" fmla="*/ 691299 w 3886985"/>
              <a:gd name="csY39" fmla="*/ 1316611 h 2337848"/>
              <a:gd name="csX40" fmla="*/ 691299 w 3886985"/>
              <a:gd name="csY40" fmla="*/ 1335464 h 2337848"/>
              <a:gd name="csX41" fmla="*/ 794994 w 3886985"/>
              <a:gd name="csY41" fmla="*/ 1335464 h 2337848"/>
              <a:gd name="csX42" fmla="*/ 794994 w 3886985"/>
              <a:gd name="csY42" fmla="*/ 1354318 h 2337848"/>
              <a:gd name="csX43" fmla="*/ 823274 w 3886985"/>
              <a:gd name="csY43" fmla="*/ 1354318 h 2337848"/>
              <a:gd name="csX44" fmla="*/ 823274 w 3886985"/>
              <a:gd name="csY44" fmla="*/ 1385740 h 2337848"/>
              <a:gd name="csX45" fmla="*/ 992956 w 3886985"/>
              <a:gd name="csY45" fmla="*/ 1385740 h 2337848"/>
              <a:gd name="csX46" fmla="*/ 992956 w 3886985"/>
              <a:gd name="csY46" fmla="*/ 1423448 h 2337848"/>
              <a:gd name="csX47" fmla="*/ 1014952 w 3886985"/>
              <a:gd name="csY47" fmla="*/ 1423448 h 2337848"/>
              <a:gd name="csX48" fmla="*/ 1014952 w 3886985"/>
              <a:gd name="csY48" fmla="*/ 1508289 h 2337848"/>
              <a:gd name="csX49" fmla="*/ 1024379 w 3886985"/>
              <a:gd name="csY49" fmla="*/ 1508289 h 2337848"/>
              <a:gd name="csX50" fmla="*/ 1024379 w 3886985"/>
              <a:gd name="csY50" fmla="*/ 1527143 h 2337848"/>
              <a:gd name="csX51" fmla="*/ 1124932 w 3886985"/>
              <a:gd name="csY51" fmla="*/ 1527143 h 2337848"/>
              <a:gd name="csX52" fmla="*/ 1124932 w 3886985"/>
              <a:gd name="csY52" fmla="*/ 1536569 h 2337848"/>
              <a:gd name="csX53" fmla="*/ 1200346 w 3886985"/>
              <a:gd name="csY53" fmla="*/ 1536569 h 2337848"/>
              <a:gd name="csX54" fmla="*/ 1200346 w 3886985"/>
              <a:gd name="csY54" fmla="*/ 1665402 h 2337848"/>
              <a:gd name="csX55" fmla="*/ 1206631 w 3886985"/>
              <a:gd name="csY55" fmla="*/ 1665402 h 2337848"/>
              <a:gd name="csX56" fmla="*/ 1206631 w 3886985"/>
              <a:gd name="csY56" fmla="*/ 1731390 h 2337848"/>
              <a:gd name="csX57" fmla="*/ 1231769 w 3886985"/>
              <a:gd name="csY57" fmla="*/ 1731390 h 2337848"/>
              <a:gd name="csX58" fmla="*/ 1231769 w 3886985"/>
              <a:gd name="csY58" fmla="*/ 1753386 h 2337848"/>
              <a:gd name="csX59" fmla="*/ 1404594 w 3886985"/>
              <a:gd name="csY59" fmla="*/ 1753386 h 2337848"/>
              <a:gd name="csX60" fmla="*/ 1404594 w 3886985"/>
              <a:gd name="csY60" fmla="*/ 1778524 h 2337848"/>
              <a:gd name="csX61" fmla="*/ 1458012 w 3886985"/>
              <a:gd name="csY61" fmla="*/ 1778524 h 2337848"/>
              <a:gd name="csX62" fmla="*/ 1458012 w 3886985"/>
              <a:gd name="csY62" fmla="*/ 1800520 h 2337848"/>
              <a:gd name="csX63" fmla="*/ 1495719 w 3886985"/>
              <a:gd name="csY63" fmla="*/ 1800520 h 2337848"/>
              <a:gd name="csX64" fmla="*/ 1495719 w 3886985"/>
              <a:gd name="csY64" fmla="*/ 1847654 h 2337848"/>
              <a:gd name="csX65" fmla="*/ 1643406 w 3886985"/>
              <a:gd name="csY65" fmla="*/ 1847654 h 2337848"/>
              <a:gd name="csX66" fmla="*/ 1643406 w 3886985"/>
              <a:gd name="csY66" fmla="*/ 1875934 h 2337848"/>
              <a:gd name="csX67" fmla="*/ 1784808 w 3886985"/>
              <a:gd name="csY67" fmla="*/ 1875934 h 2337848"/>
              <a:gd name="csX68" fmla="*/ 1784808 w 3886985"/>
              <a:gd name="csY68" fmla="*/ 1919926 h 2337848"/>
              <a:gd name="csX69" fmla="*/ 1803662 w 3886985"/>
              <a:gd name="csY69" fmla="*/ 1919926 h 2337848"/>
              <a:gd name="csX70" fmla="*/ 1803662 w 3886985"/>
              <a:gd name="csY70" fmla="*/ 1992198 h 2337848"/>
              <a:gd name="csX71" fmla="*/ 1828800 w 3886985"/>
              <a:gd name="csY71" fmla="*/ 1992198 h 2337848"/>
              <a:gd name="csX72" fmla="*/ 1828800 w 3886985"/>
              <a:gd name="csY72" fmla="*/ 2014194 h 2337848"/>
              <a:gd name="csX73" fmla="*/ 1901072 w 3886985"/>
              <a:gd name="csY73" fmla="*/ 2014194 h 2337848"/>
              <a:gd name="csX74" fmla="*/ 1901072 w 3886985"/>
              <a:gd name="csY74" fmla="*/ 2029905 h 2337848"/>
              <a:gd name="csX75" fmla="*/ 2023620 w 3886985"/>
              <a:gd name="csY75" fmla="*/ 2029905 h 2337848"/>
              <a:gd name="csX76" fmla="*/ 2023620 w 3886985"/>
              <a:gd name="csY76" fmla="*/ 2045617 h 2337848"/>
              <a:gd name="csX77" fmla="*/ 2067612 w 3886985"/>
              <a:gd name="csY77" fmla="*/ 2045617 h 2337848"/>
              <a:gd name="csX78" fmla="*/ 2067612 w 3886985"/>
              <a:gd name="csY78" fmla="*/ 2073897 h 2337848"/>
              <a:gd name="csX79" fmla="*/ 2080181 w 3886985"/>
              <a:gd name="csY79" fmla="*/ 2073897 h 2337848"/>
              <a:gd name="csX80" fmla="*/ 2108462 w 3886985"/>
              <a:gd name="csY80" fmla="*/ 2073897 h 2337848"/>
              <a:gd name="csX81" fmla="*/ 2108462 w 3886985"/>
              <a:gd name="csY81" fmla="*/ 2105320 h 2337848"/>
              <a:gd name="csX82" fmla="*/ 2187018 w 3886985"/>
              <a:gd name="csY82" fmla="*/ 2105320 h 2337848"/>
              <a:gd name="csX83" fmla="*/ 2187018 w 3886985"/>
              <a:gd name="csY83" fmla="*/ 2139885 h 2337848"/>
              <a:gd name="csX84" fmla="*/ 2240437 w 3886985"/>
              <a:gd name="csY84" fmla="*/ 2139885 h 2337848"/>
              <a:gd name="csX85" fmla="*/ 2240437 w 3886985"/>
              <a:gd name="csY85" fmla="*/ 2168165 h 2337848"/>
              <a:gd name="csX86" fmla="*/ 2303282 w 3886985"/>
              <a:gd name="csY86" fmla="*/ 2168165 h 2337848"/>
              <a:gd name="csX87" fmla="*/ 2303282 w 3886985"/>
              <a:gd name="csY87" fmla="*/ 2183877 h 2337848"/>
              <a:gd name="csX88" fmla="*/ 2768338 w 3886985"/>
              <a:gd name="csY88" fmla="*/ 2183877 h 2337848"/>
              <a:gd name="csX89" fmla="*/ 2768338 w 3886985"/>
              <a:gd name="csY89" fmla="*/ 2212157 h 2337848"/>
              <a:gd name="csX90" fmla="*/ 2834325 w 3886985"/>
              <a:gd name="csY90" fmla="*/ 2212157 h 2337848"/>
              <a:gd name="csX91" fmla="*/ 2834325 w 3886985"/>
              <a:gd name="csY91" fmla="*/ 2246722 h 2337848"/>
              <a:gd name="csX92" fmla="*/ 2994581 w 3886985"/>
              <a:gd name="csY92" fmla="*/ 2246722 h 2337848"/>
              <a:gd name="csX93" fmla="*/ 2994581 w 3886985"/>
              <a:gd name="csY93" fmla="*/ 2265576 h 2337848"/>
              <a:gd name="csX94" fmla="*/ 3315092 w 3886985"/>
              <a:gd name="csY94" fmla="*/ 2265576 h 2337848"/>
              <a:gd name="csX95" fmla="*/ 3315092 w 3886985"/>
              <a:gd name="csY95" fmla="*/ 2309567 h 2337848"/>
              <a:gd name="csX96" fmla="*/ 3886985 w 3886985"/>
              <a:gd name="csY96" fmla="*/ 2309567 h 2337848"/>
              <a:gd name="csX97" fmla="*/ 3886985 w 3886985"/>
              <a:gd name="csY97" fmla="*/ 2337848 h 23378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Lst>
            <a:rect l="l" t="t" r="r" b="b"/>
            <a:pathLst>
              <a:path w="3886985" h="2337848">
                <a:moveTo>
                  <a:pt x="0" y="0"/>
                </a:moveTo>
                <a:lnTo>
                  <a:pt x="65987" y="0"/>
                </a:lnTo>
                <a:lnTo>
                  <a:pt x="65987" y="12569"/>
                </a:lnTo>
                <a:lnTo>
                  <a:pt x="119406" y="12569"/>
                </a:lnTo>
                <a:lnTo>
                  <a:pt x="119406" y="34565"/>
                </a:lnTo>
                <a:lnTo>
                  <a:pt x="141402" y="34565"/>
                </a:lnTo>
                <a:lnTo>
                  <a:pt x="141402" y="50277"/>
                </a:lnTo>
                <a:lnTo>
                  <a:pt x="160255" y="50277"/>
                </a:lnTo>
                <a:lnTo>
                  <a:pt x="160255" y="100553"/>
                </a:lnTo>
                <a:lnTo>
                  <a:pt x="191678" y="100553"/>
                </a:lnTo>
                <a:lnTo>
                  <a:pt x="191678" y="257666"/>
                </a:lnTo>
                <a:lnTo>
                  <a:pt x="210532" y="257666"/>
                </a:lnTo>
                <a:lnTo>
                  <a:pt x="210532" y="556182"/>
                </a:lnTo>
                <a:lnTo>
                  <a:pt x="207390" y="559324"/>
                </a:lnTo>
                <a:lnTo>
                  <a:pt x="207390" y="666161"/>
                </a:lnTo>
                <a:lnTo>
                  <a:pt x="213675" y="672446"/>
                </a:lnTo>
                <a:lnTo>
                  <a:pt x="213675" y="716437"/>
                </a:lnTo>
                <a:lnTo>
                  <a:pt x="235670" y="716437"/>
                </a:lnTo>
                <a:lnTo>
                  <a:pt x="235670" y="735291"/>
                </a:lnTo>
                <a:lnTo>
                  <a:pt x="339365" y="735291"/>
                </a:lnTo>
                <a:lnTo>
                  <a:pt x="339365" y="769856"/>
                </a:lnTo>
                <a:lnTo>
                  <a:pt x="392783" y="769856"/>
                </a:lnTo>
                <a:lnTo>
                  <a:pt x="392783" y="832701"/>
                </a:lnTo>
                <a:lnTo>
                  <a:pt x="402210" y="832701"/>
                </a:lnTo>
                <a:lnTo>
                  <a:pt x="402210" y="936396"/>
                </a:lnTo>
                <a:lnTo>
                  <a:pt x="427348" y="936396"/>
                </a:lnTo>
                <a:lnTo>
                  <a:pt x="427348" y="1002384"/>
                </a:lnTo>
                <a:lnTo>
                  <a:pt x="468198" y="1002384"/>
                </a:lnTo>
                <a:lnTo>
                  <a:pt x="468198" y="1024380"/>
                </a:lnTo>
                <a:lnTo>
                  <a:pt x="502763" y="1024380"/>
                </a:lnTo>
                <a:lnTo>
                  <a:pt x="502763" y="1040091"/>
                </a:lnTo>
                <a:lnTo>
                  <a:pt x="531043" y="1040091"/>
                </a:lnTo>
                <a:lnTo>
                  <a:pt x="531043" y="1055802"/>
                </a:lnTo>
                <a:lnTo>
                  <a:pt x="593888" y="1055802"/>
                </a:lnTo>
                <a:lnTo>
                  <a:pt x="593888" y="1200347"/>
                </a:lnTo>
                <a:lnTo>
                  <a:pt x="612742" y="1200347"/>
                </a:lnTo>
                <a:lnTo>
                  <a:pt x="612742" y="1291472"/>
                </a:lnTo>
                <a:lnTo>
                  <a:pt x="628453" y="1291472"/>
                </a:lnTo>
                <a:lnTo>
                  <a:pt x="628453" y="1316611"/>
                </a:lnTo>
                <a:lnTo>
                  <a:pt x="691299" y="1316611"/>
                </a:lnTo>
                <a:lnTo>
                  <a:pt x="691299" y="1335464"/>
                </a:lnTo>
                <a:lnTo>
                  <a:pt x="794994" y="1335464"/>
                </a:lnTo>
                <a:lnTo>
                  <a:pt x="794994" y="1354318"/>
                </a:lnTo>
                <a:lnTo>
                  <a:pt x="823274" y="1354318"/>
                </a:lnTo>
                <a:lnTo>
                  <a:pt x="823274" y="1385740"/>
                </a:lnTo>
                <a:lnTo>
                  <a:pt x="992956" y="1385740"/>
                </a:lnTo>
                <a:lnTo>
                  <a:pt x="992956" y="1423448"/>
                </a:lnTo>
                <a:lnTo>
                  <a:pt x="1014952" y="1423448"/>
                </a:lnTo>
                <a:lnTo>
                  <a:pt x="1014952" y="1508289"/>
                </a:lnTo>
                <a:lnTo>
                  <a:pt x="1024379" y="1508289"/>
                </a:lnTo>
                <a:lnTo>
                  <a:pt x="1024379" y="1527143"/>
                </a:lnTo>
                <a:lnTo>
                  <a:pt x="1124932" y="1527143"/>
                </a:lnTo>
                <a:lnTo>
                  <a:pt x="1124932" y="1536569"/>
                </a:lnTo>
                <a:lnTo>
                  <a:pt x="1200346" y="1536569"/>
                </a:lnTo>
                <a:lnTo>
                  <a:pt x="1200346" y="1665402"/>
                </a:lnTo>
                <a:lnTo>
                  <a:pt x="1206631" y="1665402"/>
                </a:lnTo>
                <a:lnTo>
                  <a:pt x="1206631" y="1731390"/>
                </a:lnTo>
                <a:lnTo>
                  <a:pt x="1231769" y="1731390"/>
                </a:lnTo>
                <a:lnTo>
                  <a:pt x="1231769" y="1753386"/>
                </a:lnTo>
                <a:lnTo>
                  <a:pt x="1404594" y="1753386"/>
                </a:lnTo>
                <a:lnTo>
                  <a:pt x="1404594" y="1778524"/>
                </a:lnTo>
                <a:lnTo>
                  <a:pt x="1458012" y="1778524"/>
                </a:lnTo>
                <a:lnTo>
                  <a:pt x="1458012" y="1800520"/>
                </a:lnTo>
                <a:lnTo>
                  <a:pt x="1495719" y="1800520"/>
                </a:lnTo>
                <a:lnTo>
                  <a:pt x="1495719" y="1847654"/>
                </a:lnTo>
                <a:lnTo>
                  <a:pt x="1643406" y="1847654"/>
                </a:lnTo>
                <a:lnTo>
                  <a:pt x="1643406" y="1875934"/>
                </a:lnTo>
                <a:lnTo>
                  <a:pt x="1784808" y="1875934"/>
                </a:lnTo>
                <a:lnTo>
                  <a:pt x="1784808" y="1919926"/>
                </a:lnTo>
                <a:lnTo>
                  <a:pt x="1803662" y="1919926"/>
                </a:lnTo>
                <a:lnTo>
                  <a:pt x="1803662" y="1992198"/>
                </a:lnTo>
                <a:lnTo>
                  <a:pt x="1828800" y="1992198"/>
                </a:lnTo>
                <a:lnTo>
                  <a:pt x="1828800" y="2014194"/>
                </a:lnTo>
                <a:lnTo>
                  <a:pt x="1901072" y="2014194"/>
                </a:lnTo>
                <a:lnTo>
                  <a:pt x="1901072" y="2029905"/>
                </a:lnTo>
                <a:lnTo>
                  <a:pt x="2023620" y="2029905"/>
                </a:lnTo>
                <a:lnTo>
                  <a:pt x="2023620" y="2045617"/>
                </a:lnTo>
                <a:lnTo>
                  <a:pt x="2067612" y="2045617"/>
                </a:lnTo>
                <a:lnTo>
                  <a:pt x="2067612" y="2073897"/>
                </a:lnTo>
                <a:lnTo>
                  <a:pt x="2080181" y="2073897"/>
                </a:lnTo>
                <a:lnTo>
                  <a:pt x="2108462" y="2073897"/>
                </a:lnTo>
                <a:lnTo>
                  <a:pt x="2108462" y="2105320"/>
                </a:lnTo>
                <a:lnTo>
                  <a:pt x="2187018" y="2105320"/>
                </a:lnTo>
                <a:lnTo>
                  <a:pt x="2187018" y="2139885"/>
                </a:lnTo>
                <a:lnTo>
                  <a:pt x="2240437" y="2139885"/>
                </a:lnTo>
                <a:lnTo>
                  <a:pt x="2240437" y="2168165"/>
                </a:lnTo>
                <a:lnTo>
                  <a:pt x="2303282" y="2168165"/>
                </a:lnTo>
                <a:lnTo>
                  <a:pt x="2303282" y="2183877"/>
                </a:lnTo>
                <a:lnTo>
                  <a:pt x="2768338" y="2183877"/>
                </a:lnTo>
                <a:lnTo>
                  <a:pt x="2768338" y="2212157"/>
                </a:lnTo>
                <a:lnTo>
                  <a:pt x="2834325" y="2212157"/>
                </a:lnTo>
                <a:lnTo>
                  <a:pt x="2834325" y="2246722"/>
                </a:lnTo>
                <a:lnTo>
                  <a:pt x="2994581" y="2246722"/>
                </a:lnTo>
                <a:lnTo>
                  <a:pt x="2994581" y="2265576"/>
                </a:lnTo>
                <a:lnTo>
                  <a:pt x="3315092" y="2265576"/>
                </a:lnTo>
                <a:lnTo>
                  <a:pt x="3315092" y="2309567"/>
                </a:lnTo>
                <a:lnTo>
                  <a:pt x="3886985" y="2309567"/>
                </a:lnTo>
                <a:lnTo>
                  <a:pt x="3886985" y="2337848"/>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0516" name="Freeform: Shape 10515">
            <a:extLst>
              <a:ext uri="{FF2B5EF4-FFF2-40B4-BE49-F238E27FC236}">
                <a16:creationId xmlns:a16="http://schemas.microsoft.com/office/drawing/2014/main" id="{71501B70-F2AE-563A-F402-C3117E4081C8}"/>
              </a:ext>
            </a:extLst>
          </p:cNvPr>
          <p:cNvSpPr/>
          <p:nvPr/>
        </p:nvSpPr>
        <p:spPr>
          <a:xfrm>
            <a:off x="6825967" y="1830635"/>
            <a:ext cx="3596446" cy="2224846"/>
          </a:xfrm>
          <a:custGeom>
            <a:avLst/>
            <a:gdLst>
              <a:gd name="csX0" fmla="*/ 0 w 3596446"/>
              <a:gd name="csY0" fmla="*/ 0 h 2224846"/>
              <a:gd name="csX1" fmla="*/ 119396 w 3596446"/>
              <a:gd name="csY1" fmla="*/ 0 h 2224846"/>
              <a:gd name="csX2" fmla="*/ 119396 w 3596446"/>
              <a:gd name="csY2" fmla="*/ 34945 h 2224846"/>
              <a:gd name="csX3" fmla="*/ 157253 w 3596446"/>
              <a:gd name="csY3" fmla="*/ 34945 h 2224846"/>
              <a:gd name="csX4" fmla="*/ 157253 w 3596446"/>
              <a:gd name="csY4" fmla="*/ 90275 h 2224846"/>
              <a:gd name="csX5" fmla="*/ 195111 w 3596446"/>
              <a:gd name="csY5" fmla="*/ 90275 h 2224846"/>
              <a:gd name="csX6" fmla="*/ 195111 w 3596446"/>
              <a:gd name="csY6" fmla="*/ 530002 h 2224846"/>
              <a:gd name="csX7" fmla="*/ 203847 w 3596446"/>
              <a:gd name="csY7" fmla="*/ 530002 h 2224846"/>
              <a:gd name="csX8" fmla="*/ 203847 w 3596446"/>
              <a:gd name="csY8" fmla="*/ 698904 h 2224846"/>
              <a:gd name="csX9" fmla="*/ 218408 w 3596446"/>
              <a:gd name="csY9" fmla="*/ 713465 h 2224846"/>
              <a:gd name="csX10" fmla="*/ 218408 w 3596446"/>
              <a:gd name="csY10" fmla="*/ 795004 h 2224846"/>
              <a:gd name="csX11" fmla="*/ 302858 w 3596446"/>
              <a:gd name="csY11" fmla="*/ 795004 h 2224846"/>
              <a:gd name="csX12" fmla="*/ 302858 w 3596446"/>
              <a:gd name="csY12" fmla="*/ 818301 h 2224846"/>
              <a:gd name="csX13" fmla="*/ 337804 w 3596446"/>
              <a:gd name="csY13" fmla="*/ 818301 h 2224846"/>
              <a:gd name="csX14" fmla="*/ 337804 w 3596446"/>
              <a:gd name="csY14" fmla="*/ 829949 h 2224846"/>
              <a:gd name="csX15" fmla="*/ 396046 w 3596446"/>
              <a:gd name="csY15" fmla="*/ 829949 h 2224846"/>
              <a:gd name="csX16" fmla="*/ 396046 w 3596446"/>
              <a:gd name="csY16" fmla="*/ 978466 h 2224846"/>
              <a:gd name="csX17" fmla="*/ 425167 w 3596446"/>
              <a:gd name="csY17" fmla="*/ 978466 h 2224846"/>
              <a:gd name="csX18" fmla="*/ 425167 w 3596446"/>
              <a:gd name="csY18" fmla="*/ 1051269 h 2224846"/>
              <a:gd name="csX19" fmla="*/ 471760 w 3596446"/>
              <a:gd name="csY19" fmla="*/ 1051269 h 2224846"/>
              <a:gd name="csX20" fmla="*/ 471760 w 3596446"/>
              <a:gd name="csY20" fmla="*/ 1077478 h 2224846"/>
              <a:gd name="csX21" fmla="*/ 532915 w 3596446"/>
              <a:gd name="csY21" fmla="*/ 1077478 h 2224846"/>
              <a:gd name="csX22" fmla="*/ 532915 w 3596446"/>
              <a:gd name="csY22" fmla="*/ 1092038 h 2224846"/>
              <a:gd name="csX23" fmla="*/ 594069 w 3596446"/>
              <a:gd name="csY23" fmla="*/ 1092038 h 2224846"/>
              <a:gd name="csX24" fmla="*/ 594069 w 3596446"/>
              <a:gd name="csY24" fmla="*/ 1199786 h 2224846"/>
              <a:gd name="csX25" fmla="*/ 596981 w 3596446"/>
              <a:gd name="csY25" fmla="*/ 1199786 h 2224846"/>
              <a:gd name="csX26" fmla="*/ 605717 w 3596446"/>
              <a:gd name="csY26" fmla="*/ 1199786 h 2224846"/>
              <a:gd name="csX27" fmla="*/ 605717 w 3596446"/>
              <a:gd name="csY27" fmla="*/ 1330830 h 2224846"/>
              <a:gd name="csX28" fmla="*/ 614453 w 3596446"/>
              <a:gd name="csY28" fmla="*/ 1330830 h 2224846"/>
              <a:gd name="csX29" fmla="*/ 614453 w 3596446"/>
              <a:gd name="csY29" fmla="*/ 1403633 h 2224846"/>
              <a:gd name="csX30" fmla="*/ 693080 w 3596446"/>
              <a:gd name="csY30" fmla="*/ 1403633 h 2224846"/>
              <a:gd name="csX31" fmla="*/ 693080 w 3596446"/>
              <a:gd name="csY31" fmla="*/ 1435666 h 2224846"/>
              <a:gd name="csX32" fmla="*/ 789179 w 3596446"/>
              <a:gd name="csY32" fmla="*/ 1435666 h 2224846"/>
              <a:gd name="csX33" fmla="*/ 789179 w 3596446"/>
              <a:gd name="csY33" fmla="*/ 1450227 h 2224846"/>
              <a:gd name="csX34" fmla="*/ 911488 w 3596446"/>
              <a:gd name="csY34" fmla="*/ 1450227 h 2224846"/>
              <a:gd name="csX35" fmla="*/ 911488 w 3596446"/>
              <a:gd name="csY35" fmla="*/ 1464787 h 2224846"/>
              <a:gd name="csX36" fmla="*/ 1001763 w 3596446"/>
              <a:gd name="csY36" fmla="*/ 1464787 h 2224846"/>
              <a:gd name="csX37" fmla="*/ 1001763 w 3596446"/>
              <a:gd name="csY37" fmla="*/ 1537590 h 2224846"/>
              <a:gd name="csX38" fmla="*/ 1042532 w 3596446"/>
              <a:gd name="csY38" fmla="*/ 1537590 h 2224846"/>
              <a:gd name="csX39" fmla="*/ 1042532 w 3596446"/>
              <a:gd name="csY39" fmla="*/ 1566711 h 2224846"/>
              <a:gd name="csX40" fmla="*/ 1129895 w 3596446"/>
              <a:gd name="csY40" fmla="*/ 1566711 h 2224846"/>
              <a:gd name="csX41" fmla="*/ 1129895 w 3596446"/>
              <a:gd name="csY41" fmla="*/ 1575447 h 2224846"/>
              <a:gd name="csX42" fmla="*/ 1191050 w 3596446"/>
              <a:gd name="csY42" fmla="*/ 1575447 h 2224846"/>
              <a:gd name="csX43" fmla="*/ 1191050 w 3596446"/>
              <a:gd name="csY43" fmla="*/ 1622041 h 2224846"/>
              <a:gd name="csX44" fmla="*/ 1211434 w 3596446"/>
              <a:gd name="csY44" fmla="*/ 1622041 h 2224846"/>
              <a:gd name="csX45" fmla="*/ 1211434 w 3596446"/>
              <a:gd name="csY45" fmla="*/ 1671546 h 2224846"/>
              <a:gd name="csX46" fmla="*/ 1301709 w 3596446"/>
              <a:gd name="csY46" fmla="*/ 1671546 h 2224846"/>
              <a:gd name="csX47" fmla="*/ 1301709 w 3596446"/>
              <a:gd name="csY47" fmla="*/ 1683195 h 2224846"/>
              <a:gd name="csX48" fmla="*/ 1397809 w 3596446"/>
              <a:gd name="csY48" fmla="*/ 1683195 h 2224846"/>
              <a:gd name="csX49" fmla="*/ 1397809 w 3596446"/>
              <a:gd name="csY49" fmla="*/ 1700667 h 2224846"/>
              <a:gd name="csX50" fmla="*/ 1467699 w 3596446"/>
              <a:gd name="csY50" fmla="*/ 1700667 h 2224846"/>
              <a:gd name="csX51" fmla="*/ 1467699 w 3596446"/>
              <a:gd name="csY51" fmla="*/ 1715228 h 2224846"/>
              <a:gd name="csX52" fmla="*/ 1505557 w 3596446"/>
              <a:gd name="csY52" fmla="*/ 1715228 h 2224846"/>
              <a:gd name="csX53" fmla="*/ 1505557 w 3596446"/>
              <a:gd name="csY53" fmla="*/ 1773470 h 2224846"/>
              <a:gd name="csX54" fmla="*/ 1581271 w 3596446"/>
              <a:gd name="csY54" fmla="*/ 1773470 h 2224846"/>
              <a:gd name="csX55" fmla="*/ 1581271 w 3596446"/>
              <a:gd name="csY55" fmla="*/ 1785118 h 2224846"/>
              <a:gd name="csX56" fmla="*/ 1732701 w 3596446"/>
              <a:gd name="csY56" fmla="*/ 1785118 h 2224846"/>
              <a:gd name="csX57" fmla="*/ 1732701 w 3596446"/>
              <a:gd name="csY57" fmla="*/ 1799679 h 2224846"/>
              <a:gd name="csX58" fmla="*/ 1793855 w 3596446"/>
              <a:gd name="csY58" fmla="*/ 1799679 h 2224846"/>
              <a:gd name="csX59" fmla="*/ 1793855 w 3596446"/>
              <a:gd name="csY59" fmla="*/ 1892866 h 2224846"/>
              <a:gd name="csX60" fmla="*/ 1828800 w 3596446"/>
              <a:gd name="csY60" fmla="*/ 1892866 h 2224846"/>
              <a:gd name="csX61" fmla="*/ 1828800 w 3596446"/>
              <a:gd name="csY61" fmla="*/ 1916163 h 2224846"/>
              <a:gd name="csX62" fmla="*/ 1910339 w 3596446"/>
              <a:gd name="csY62" fmla="*/ 1916163 h 2224846"/>
              <a:gd name="csX63" fmla="*/ 1907427 w 3596446"/>
              <a:gd name="csY63" fmla="*/ 1919075 h 2224846"/>
              <a:gd name="csX64" fmla="*/ 2035559 w 3596446"/>
              <a:gd name="csY64" fmla="*/ 1919075 h 2224846"/>
              <a:gd name="csX65" fmla="*/ 2035559 w 3596446"/>
              <a:gd name="csY65" fmla="*/ 1939460 h 2224846"/>
              <a:gd name="csX66" fmla="*/ 2117098 w 3596446"/>
              <a:gd name="csY66" fmla="*/ 1939460 h 2224846"/>
              <a:gd name="csX67" fmla="*/ 2117098 w 3596446"/>
              <a:gd name="csY67" fmla="*/ 1959844 h 2224846"/>
              <a:gd name="csX68" fmla="*/ 2227758 w 3596446"/>
              <a:gd name="csY68" fmla="*/ 1959844 h 2224846"/>
              <a:gd name="csX69" fmla="*/ 2227758 w 3596446"/>
              <a:gd name="csY69" fmla="*/ 1988965 h 2224846"/>
              <a:gd name="csX70" fmla="*/ 2294736 w 3596446"/>
              <a:gd name="csY70" fmla="*/ 1988965 h 2224846"/>
              <a:gd name="csX71" fmla="*/ 2306385 w 3596446"/>
              <a:gd name="csY71" fmla="*/ 2000614 h 2224846"/>
              <a:gd name="csX72" fmla="*/ 2399572 w 3596446"/>
              <a:gd name="csY72" fmla="*/ 2000614 h 2224846"/>
              <a:gd name="csX73" fmla="*/ 2399572 w 3596446"/>
              <a:gd name="csY73" fmla="*/ 2012262 h 2224846"/>
              <a:gd name="csX74" fmla="*/ 2510232 w 3596446"/>
              <a:gd name="csY74" fmla="*/ 2012262 h 2224846"/>
              <a:gd name="csX75" fmla="*/ 2510232 w 3596446"/>
              <a:gd name="csY75" fmla="*/ 2044295 h 2224846"/>
              <a:gd name="csX76" fmla="*/ 3005289 w 3596446"/>
              <a:gd name="csY76" fmla="*/ 2044295 h 2224846"/>
              <a:gd name="csX77" fmla="*/ 3005289 w 3596446"/>
              <a:gd name="csY77" fmla="*/ 2082153 h 2224846"/>
              <a:gd name="csX78" fmla="*/ 3145070 w 3596446"/>
              <a:gd name="csY78" fmla="*/ 2082153 h 2224846"/>
              <a:gd name="csX79" fmla="*/ 3145070 w 3596446"/>
              <a:gd name="csY79" fmla="*/ 2105450 h 2224846"/>
              <a:gd name="csX80" fmla="*/ 3316884 w 3596446"/>
              <a:gd name="csY80" fmla="*/ 2105450 h 2224846"/>
              <a:gd name="csX81" fmla="*/ 3316884 w 3596446"/>
              <a:gd name="csY81" fmla="*/ 2160779 h 2224846"/>
              <a:gd name="csX82" fmla="*/ 3596446 w 3596446"/>
              <a:gd name="csY82" fmla="*/ 2160779 h 2224846"/>
              <a:gd name="csX83" fmla="*/ 3596446 w 3596446"/>
              <a:gd name="csY83" fmla="*/ 2224846 h 22248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Lst>
            <a:rect l="l" t="t" r="r" b="b"/>
            <a:pathLst>
              <a:path w="3596446" h="2224846">
                <a:moveTo>
                  <a:pt x="0" y="0"/>
                </a:moveTo>
                <a:lnTo>
                  <a:pt x="119396" y="0"/>
                </a:lnTo>
                <a:lnTo>
                  <a:pt x="119396" y="34945"/>
                </a:lnTo>
                <a:lnTo>
                  <a:pt x="157253" y="34945"/>
                </a:lnTo>
                <a:lnTo>
                  <a:pt x="157253" y="90275"/>
                </a:lnTo>
                <a:lnTo>
                  <a:pt x="195111" y="90275"/>
                </a:lnTo>
                <a:lnTo>
                  <a:pt x="195111" y="530002"/>
                </a:lnTo>
                <a:lnTo>
                  <a:pt x="203847" y="530002"/>
                </a:lnTo>
                <a:lnTo>
                  <a:pt x="203847" y="698904"/>
                </a:lnTo>
                <a:lnTo>
                  <a:pt x="218408" y="713465"/>
                </a:lnTo>
                <a:lnTo>
                  <a:pt x="218408" y="795004"/>
                </a:lnTo>
                <a:lnTo>
                  <a:pt x="302858" y="795004"/>
                </a:lnTo>
                <a:lnTo>
                  <a:pt x="302858" y="818301"/>
                </a:lnTo>
                <a:lnTo>
                  <a:pt x="337804" y="818301"/>
                </a:lnTo>
                <a:lnTo>
                  <a:pt x="337804" y="829949"/>
                </a:lnTo>
                <a:lnTo>
                  <a:pt x="396046" y="829949"/>
                </a:lnTo>
                <a:lnTo>
                  <a:pt x="396046" y="978466"/>
                </a:lnTo>
                <a:lnTo>
                  <a:pt x="425167" y="978466"/>
                </a:lnTo>
                <a:lnTo>
                  <a:pt x="425167" y="1051269"/>
                </a:lnTo>
                <a:lnTo>
                  <a:pt x="471760" y="1051269"/>
                </a:lnTo>
                <a:lnTo>
                  <a:pt x="471760" y="1077478"/>
                </a:lnTo>
                <a:lnTo>
                  <a:pt x="532915" y="1077478"/>
                </a:lnTo>
                <a:lnTo>
                  <a:pt x="532915" y="1092038"/>
                </a:lnTo>
                <a:lnTo>
                  <a:pt x="594069" y="1092038"/>
                </a:lnTo>
                <a:lnTo>
                  <a:pt x="594069" y="1199786"/>
                </a:lnTo>
                <a:lnTo>
                  <a:pt x="596981" y="1199786"/>
                </a:lnTo>
                <a:lnTo>
                  <a:pt x="605717" y="1199786"/>
                </a:lnTo>
                <a:lnTo>
                  <a:pt x="605717" y="1330830"/>
                </a:lnTo>
                <a:lnTo>
                  <a:pt x="614453" y="1330830"/>
                </a:lnTo>
                <a:lnTo>
                  <a:pt x="614453" y="1403633"/>
                </a:lnTo>
                <a:lnTo>
                  <a:pt x="693080" y="1403633"/>
                </a:lnTo>
                <a:lnTo>
                  <a:pt x="693080" y="1435666"/>
                </a:lnTo>
                <a:lnTo>
                  <a:pt x="789179" y="1435666"/>
                </a:lnTo>
                <a:lnTo>
                  <a:pt x="789179" y="1450227"/>
                </a:lnTo>
                <a:lnTo>
                  <a:pt x="911488" y="1450227"/>
                </a:lnTo>
                <a:lnTo>
                  <a:pt x="911488" y="1464787"/>
                </a:lnTo>
                <a:lnTo>
                  <a:pt x="1001763" y="1464787"/>
                </a:lnTo>
                <a:lnTo>
                  <a:pt x="1001763" y="1537590"/>
                </a:lnTo>
                <a:lnTo>
                  <a:pt x="1042532" y="1537590"/>
                </a:lnTo>
                <a:lnTo>
                  <a:pt x="1042532" y="1566711"/>
                </a:lnTo>
                <a:lnTo>
                  <a:pt x="1129895" y="1566711"/>
                </a:lnTo>
                <a:lnTo>
                  <a:pt x="1129895" y="1575447"/>
                </a:lnTo>
                <a:lnTo>
                  <a:pt x="1191050" y="1575447"/>
                </a:lnTo>
                <a:lnTo>
                  <a:pt x="1191050" y="1622041"/>
                </a:lnTo>
                <a:lnTo>
                  <a:pt x="1211434" y="1622041"/>
                </a:lnTo>
                <a:lnTo>
                  <a:pt x="1211434" y="1671546"/>
                </a:lnTo>
                <a:lnTo>
                  <a:pt x="1301709" y="1671546"/>
                </a:lnTo>
                <a:lnTo>
                  <a:pt x="1301709" y="1683195"/>
                </a:lnTo>
                <a:lnTo>
                  <a:pt x="1397809" y="1683195"/>
                </a:lnTo>
                <a:lnTo>
                  <a:pt x="1397809" y="1700667"/>
                </a:lnTo>
                <a:lnTo>
                  <a:pt x="1467699" y="1700667"/>
                </a:lnTo>
                <a:lnTo>
                  <a:pt x="1467699" y="1715228"/>
                </a:lnTo>
                <a:lnTo>
                  <a:pt x="1505557" y="1715228"/>
                </a:lnTo>
                <a:lnTo>
                  <a:pt x="1505557" y="1773470"/>
                </a:lnTo>
                <a:lnTo>
                  <a:pt x="1581271" y="1773470"/>
                </a:lnTo>
                <a:lnTo>
                  <a:pt x="1581271" y="1785118"/>
                </a:lnTo>
                <a:lnTo>
                  <a:pt x="1732701" y="1785118"/>
                </a:lnTo>
                <a:lnTo>
                  <a:pt x="1732701" y="1799679"/>
                </a:lnTo>
                <a:lnTo>
                  <a:pt x="1793855" y="1799679"/>
                </a:lnTo>
                <a:lnTo>
                  <a:pt x="1793855" y="1892866"/>
                </a:lnTo>
                <a:lnTo>
                  <a:pt x="1828800" y="1892866"/>
                </a:lnTo>
                <a:lnTo>
                  <a:pt x="1828800" y="1916163"/>
                </a:lnTo>
                <a:lnTo>
                  <a:pt x="1910339" y="1916163"/>
                </a:lnTo>
                <a:lnTo>
                  <a:pt x="1907427" y="1919075"/>
                </a:lnTo>
                <a:lnTo>
                  <a:pt x="2035559" y="1919075"/>
                </a:lnTo>
                <a:lnTo>
                  <a:pt x="2035559" y="1939460"/>
                </a:lnTo>
                <a:lnTo>
                  <a:pt x="2117098" y="1939460"/>
                </a:lnTo>
                <a:lnTo>
                  <a:pt x="2117098" y="1959844"/>
                </a:lnTo>
                <a:lnTo>
                  <a:pt x="2227758" y="1959844"/>
                </a:lnTo>
                <a:lnTo>
                  <a:pt x="2227758" y="1988965"/>
                </a:lnTo>
                <a:lnTo>
                  <a:pt x="2294736" y="1988965"/>
                </a:lnTo>
                <a:lnTo>
                  <a:pt x="2306385" y="2000614"/>
                </a:lnTo>
                <a:lnTo>
                  <a:pt x="2399572" y="2000614"/>
                </a:lnTo>
                <a:lnTo>
                  <a:pt x="2399572" y="2012262"/>
                </a:lnTo>
                <a:lnTo>
                  <a:pt x="2510232" y="2012262"/>
                </a:lnTo>
                <a:lnTo>
                  <a:pt x="2510232" y="2044295"/>
                </a:lnTo>
                <a:lnTo>
                  <a:pt x="3005289" y="2044295"/>
                </a:lnTo>
                <a:lnTo>
                  <a:pt x="3005289" y="2082153"/>
                </a:lnTo>
                <a:lnTo>
                  <a:pt x="3145070" y="2082153"/>
                </a:lnTo>
                <a:lnTo>
                  <a:pt x="3145070" y="2105450"/>
                </a:lnTo>
                <a:lnTo>
                  <a:pt x="3316884" y="2105450"/>
                </a:lnTo>
                <a:lnTo>
                  <a:pt x="3316884" y="2160779"/>
                </a:lnTo>
                <a:lnTo>
                  <a:pt x="3596446" y="2160779"/>
                </a:lnTo>
                <a:lnTo>
                  <a:pt x="3596446" y="2224846"/>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0515" name="Freeform: Shape 10514">
            <a:extLst>
              <a:ext uri="{FF2B5EF4-FFF2-40B4-BE49-F238E27FC236}">
                <a16:creationId xmlns:a16="http://schemas.microsoft.com/office/drawing/2014/main" id="{9087B706-A1E4-F8B1-84B9-49919BE951B5}"/>
              </a:ext>
            </a:extLst>
          </p:cNvPr>
          <p:cNvSpPr/>
          <p:nvPr/>
        </p:nvSpPr>
        <p:spPr>
          <a:xfrm>
            <a:off x="6817231" y="1821899"/>
            <a:ext cx="4225459" cy="1994789"/>
          </a:xfrm>
          <a:custGeom>
            <a:avLst/>
            <a:gdLst>
              <a:gd name="csX0" fmla="*/ 0 w 4225459"/>
              <a:gd name="csY0" fmla="*/ 0 h 1994789"/>
              <a:gd name="csX1" fmla="*/ 78626 w 4225459"/>
              <a:gd name="csY1" fmla="*/ 0 h 1994789"/>
              <a:gd name="csX2" fmla="*/ 78626 w 4225459"/>
              <a:gd name="csY2" fmla="*/ 40769 h 1994789"/>
              <a:gd name="csX3" fmla="*/ 186374 w 4225459"/>
              <a:gd name="csY3" fmla="*/ 40769 h 1994789"/>
              <a:gd name="csX4" fmla="*/ 186374 w 4225459"/>
              <a:gd name="csY4" fmla="*/ 78626 h 1994789"/>
              <a:gd name="csX5" fmla="*/ 200935 w 4225459"/>
              <a:gd name="csY5" fmla="*/ 78626 h 1994789"/>
              <a:gd name="csX6" fmla="*/ 200935 w 4225459"/>
              <a:gd name="csY6" fmla="*/ 267913 h 1994789"/>
              <a:gd name="csX7" fmla="*/ 209671 w 4225459"/>
              <a:gd name="csY7" fmla="*/ 267913 h 1994789"/>
              <a:gd name="csX8" fmla="*/ 209671 w 4225459"/>
              <a:gd name="csY8" fmla="*/ 398958 h 1994789"/>
              <a:gd name="csX9" fmla="*/ 291210 w 4225459"/>
              <a:gd name="csY9" fmla="*/ 398958 h 1994789"/>
              <a:gd name="csX10" fmla="*/ 291210 w 4225459"/>
              <a:gd name="csY10" fmla="*/ 428079 h 1994789"/>
              <a:gd name="csX11" fmla="*/ 331979 w 4225459"/>
              <a:gd name="csY11" fmla="*/ 428079 h 1994789"/>
              <a:gd name="csX12" fmla="*/ 331979 w 4225459"/>
              <a:gd name="csY12" fmla="*/ 454287 h 1994789"/>
              <a:gd name="csX13" fmla="*/ 404782 w 4225459"/>
              <a:gd name="csY13" fmla="*/ 454287 h 1994789"/>
              <a:gd name="csX14" fmla="*/ 404782 w 4225459"/>
              <a:gd name="csY14" fmla="*/ 524178 h 1994789"/>
              <a:gd name="csX15" fmla="*/ 422254 w 4225459"/>
              <a:gd name="csY15" fmla="*/ 524178 h 1994789"/>
              <a:gd name="csX16" fmla="*/ 422254 w 4225459"/>
              <a:gd name="csY16" fmla="*/ 585332 h 1994789"/>
              <a:gd name="csX17" fmla="*/ 460112 w 4225459"/>
              <a:gd name="csY17" fmla="*/ 585332 h 1994789"/>
              <a:gd name="csX18" fmla="*/ 460112 w 4225459"/>
              <a:gd name="csY18" fmla="*/ 605717 h 1994789"/>
              <a:gd name="csX19" fmla="*/ 532914 w 4225459"/>
              <a:gd name="csY19" fmla="*/ 605717 h 1994789"/>
              <a:gd name="csX20" fmla="*/ 532914 w 4225459"/>
              <a:gd name="csY20" fmla="*/ 626101 h 1994789"/>
              <a:gd name="csX21" fmla="*/ 599893 w 4225459"/>
              <a:gd name="csY21" fmla="*/ 626101 h 1994789"/>
              <a:gd name="csX22" fmla="*/ 599893 w 4225459"/>
              <a:gd name="csY22" fmla="*/ 693080 h 1994789"/>
              <a:gd name="csX23" fmla="*/ 611541 w 4225459"/>
              <a:gd name="csY23" fmla="*/ 693080 h 1994789"/>
              <a:gd name="csX24" fmla="*/ 611541 w 4225459"/>
              <a:gd name="csY24" fmla="*/ 806652 h 1994789"/>
              <a:gd name="csX25" fmla="*/ 690168 w 4225459"/>
              <a:gd name="csY25" fmla="*/ 806652 h 1994789"/>
              <a:gd name="csX26" fmla="*/ 690168 w 4225459"/>
              <a:gd name="csY26" fmla="*/ 853245 h 1994789"/>
              <a:gd name="csX27" fmla="*/ 719289 w 4225459"/>
              <a:gd name="csY27" fmla="*/ 853245 h 1994789"/>
              <a:gd name="csX28" fmla="*/ 719289 w 4225459"/>
              <a:gd name="csY28" fmla="*/ 861982 h 1994789"/>
              <a:gd name="csX29" fmla="*/ 795003 w 4225459"/>
              <a:gd name="csY29" fmla="*/ 861982 h 1994789"/>
              <a:gd name="csX30" fmla="*/ 795003 w 4225459"/>
              <a:gd name="csY30" fmla="*/ 908575 h 1994789"/>
              <a:gd name="csX31" fmla="*/ 812476 w 4225459"/>
              <a:gd name="csY31" fmla="*/ 908575 h 1994789"/>
              <a:gd name="csX32" fmla="*/ 812476 w 4225459"/>
              <a:gd name="csY32" fmla="*/ 987202 h 1994789"/>
              <a:gd name="csX33" fmla="*/ 812476 w 4225459"/>
              <a:gd name="csY33" fmla="*/ 1004675 h 1994789"/>
              <a:gd name="csX34" fmla="*/ 832861 w 4225459"/>
              <a:gd name="csY34" fmla="*/ 1004675 h 1994789"/>
              <a:gd name="csX35" fmla="*/ 832861 w 4225459"/>
              <a:gd name="csY35" fmla="*/ 1033796 h 1994789"/>
              <a:gd name="csX36" fmla="*/ 885279 w 4225459"/>
              <a:gd name="csY36" fmla="*/ 1033796 h 1994789"/>
              <a:gd name="csX37" fmla="*/ 885279 w 4225459"/>
              <a:gd name="csY37" fmla="*/ 1062917 h 1994789"/>
              <a:gd name="csX38" fmla="*/ 908575 w 4225459"/>
              <a:gd name="csY38" fmla="*/ 1062917 h 1994789"/>
              <a:gd name="csX39" fmla="*/ 908575 w 4225459"/>
              <a:gd name="csY39" fmla="*/ 1077477 h 1994789"/>
              <a:gd name="csX40" fmla="*/ 1004675 w 4225459"/>
              <a:gd name="csY40" fmla="*/ 1077477 h 1994789"/>
              <a:gd name="csX41" fmla="*/ 1004675 w 4225459"/>
              <a:gd name="csY41" fmla="*/ 1147368 h 1994789"/>
              <a:gd name="csX42" fmla="*/ 1036708 w 4225459"/>
              <a:gd name="csY42" fmla="*/ 1147368 h 1994789"/>
              <a:gd name="csX43" fmla="*/ 1036708 w 4225459"/>
              <a:gd name="csY43" fmla="*/ 1179401 h 1994789"/>
              <a:gd name="csX44" fmla="*/ 1199786 w 4225459"/>
              <a:gd name="csY44" fmla="*/ 1179401 h 1994789"/>
              <a:gd name="csX45" fmla="*/ 1199786 w 4225459"/>
              <a:gd name="csY45" fmla="*/ 1231819 h 1994789"/>
              <a:gd name="csX46" fmla="*/ 1220170 w 4225459"/>
              <a:gd name="csY46" fmla="*/ 1231819 h 1994789"/>
              <a:gd name="csX47" fmla="*/ 1220170 w 4225459"/>
              <a:gd name="csY47" fmla="*/ 1310445 h 1994789"/>
              <a:gd name="csX48" fmla="*/ 1246379 w 4225459"/>
              <a:gd name="csY48" fmla="*/ 1310445 h 1994789"/>
              <a:gd name="csX49" fmla="*/ 1246379 w 4225459"/>
              <a:gd name="csY49" fmla="*/ 1327918 h 1994789"/>
              <a:gd name="csX50" fmla="*/ 1304621 w 4225459"/>
              <a:gd name="csY50" fmla="*/ 1327918 h 1994789"/>
              <a:gd name="csX51" fmla="*/ 1304621 w 4225459"/>
              <a:gd name="csY51" fmla="*/ 1345391 h 1994789"/>
              <a:gd name="csX52" fmla="*/ 1354127 w 4225459"/>
              <a:gd name="csY52" fmla="*/ 1345391 h 1994789"/>
              <a:gd name="csX53" fmla="*/ 1354127 w 4225459"/>
              <a:gd name="csY53" fmla="*/ 1359951 h 1994789"/>
              <a:gd name="csX54" fmla="*/ 1415281 w 4225459"/>
              <a:gd name="csY54" fmla="*/ 1359951 h 1994789"/>
              <a:gd name="csX55" fmla="*/ 1415281 w 4225459"/>
              <a:gd name="csY55" fmla="*/ 1380336 h 1994789"/>
              <a:gd name="csX56" fmla="*/ 1505556 w 4225459"/>
              <a:gd name="csY56" fmla="*/ 1380336 h 1994789"/>
              <a:gd name="csX57" fmla="*/ 1505556 w 4225459"/>
              <a:gd name="csY57" fmla="*/ 1418193 h 1994789"/>
              <a:gd name="csX58" fmla="*/ 1569623 w 4225459"/>
              <a:gd name="csY58" fmla="*/ 1418193 h 1994789"/>
              <a:gd name="csX59" fmla="*/ 1575447 w 4225459"/>
              <a:gd name="csY59" fmla="*/ 1424017 h 1994789"/>
              <a:gd name="csX60" fmla="*/ 1674458 w 4225459"/>
              <a:gd name="csY60" fmla="*/ 1424017 h 1994789"/>
              <a:gd name="csX61" fmla="*/ 1674458 w 4225459"/>
              <a:gd name="csY61" fmla="*/ 1441490 h 1994789"/>
              <a:gd name="csX62" fmla="*/ 1735612 w 4225459"/>
              <a:gd name="csY62" fmla="*/ 1441490 h 1994789"/>
              <a:gd name="csX63" fmla="*/ 1735612 w 4225459"/>
              <a:gd name="csY63" fmla="*/ 1490996 h 1994789"/>
              <a:gd name="csX64" fmla="*/ 1805503 w 4225459"/>
              <a:gd name="csY64" fmla="*/ 1490996 h 1994789"/>
              <a:gd name="csX65" fmla="*/ 1805503 w 4225459"/>
              <a:gd name="csY65" fmla="*/ 1525941 h 1994789"/>
              <a:gd name="csX66" fmla="*/ 1834624 w 4225459"/>
              <a:gd name="csY66" fmla="*/ 1525941 h 1994789"/>
              <a:gd name="csX67" fmla="*/ 1834624 w 4225459"/>
              <a:gd name="csY67" fmla="*/ 1563798 h 1994789"/>
              <a:gd name="csX68" fmla="*/ 1869569 w 4225459"/>
              <a:gd name="csY68" fmla="*/ 1563798 h 1994789"/>
              <a:gd name="csX69" fmla="*/ 1869569 w 4225459"/>
              <a:gd name="csY69" fmla="*/ 1581271 h 1994789"/>
              <a:gd name="csX70" fmla="*/ 2085065 w 4225459"/>
              <a:gd name="csY70" fmla="*/ 1581271 h 1994789"/>
              <a:gd name="csX71" fmla="*/ 2085065 w 4225459"/>
              <a:gd name="csY71" fmla="*/ 1604568 h 1994789"/>
              <a:gd name="csX72" fmla="*/ 2178252 w 4225459"/>
              <a:gd name="csY72" fmla="*/ 1604568 h 1994789"/>
              <a:gd name="csX73" fmla="*/ 2178252 w 4225459"/>
              <a:gd name="csY73" fmla="*/ 1622040 h 1994789"/>
              <a:gd name="csX74" fmla="*/ 2332593 w 4225459"/>
              <a:gd name="csY74" fmla="*/ 1622040 h 1994789"/>
              <a:gd name="csX75" fmla="*/ 2332593 w 4225459"/>
              <a:gd name="csY75" fmla="*/ 1642425 h 1994789"/>
              <a:gd name="csX76" fmla="*/ 2399572 w 4225459"/>
              <a:gd name="csY76" fmla="*/ 1642425 h 1994789"/>
              <a:gd name="csX77" fmla="*/ 2399572 w 4225459"/>
              <a:gd name="csY77" fmla="*/ 1700667 h 1994789"/>
              <a:gd name="csX78" fmla="*/ 2443253 w 4225459"/>
              <a:gd name="csY78" fmla="*/ 1700667 h 1994789"/>
              <a:gd name="csX79" fmla="*/ 2443253 w 4225459"/>
              <a:gd name="csY79" fmla="*/ 1735612 h 1994789"/>
              <a:gd name="csX80" fmla="*/ 2513144 w 4225459"/>
              <a:gd name="csY80" fmla="*/ 1735612 h 1994789"/>
              <a:gd name="csX81" fmla="*/ 2513144 w 4225459"/>
              <a:gd name="csY81" fmla="*/ 1753085 h 1994789"/>
              <a:gd name="csX82" fmla="*/ 2725727 w 4225459"/>
              <a:gd name="csY82" fmla="*/ 1753085 h 1994789"/>
              <a:gd name="csX83" fmla="*/ 2725727 w 4225459"/>
              <a:gd name="csY83" fmla="*/ 1811327 h 1994789"/>
              <a:gd name="csX84" fmla="*/ 2760672 w 4225459"/>
              <a:gd name="csY84" fmla="*/ 1811327 h 1994789"/>
              <a:gd name="csX85" fmla="*/ 2760672 w 4225459"/>
              <a:gd name="csY85" fmla="*/ 1843360 h 1994789"/>
              <a:gd name="csX86" fmla="*/ 2848035 w 4225459"/>
              <a:gd name="csY86" fmla="*/ 1843360 h 1994789"/>
              <a:gd name="csX87" fmla="*/ 2848035 w 4225459"/>
              <a:gd name="csY87" fmla="*/ 1866657 h 1994789"/>
              <a:gd name="csX88" fmla="*/ 3197487 w 4225459"/>
              <a:gd name="csY88" fmla="*/ 1866657 h 1994789"/>
              <a:gd name="csX89" fmla="*/ 3197487 w 4225459"/>
              <a:gd name="csY89" fmla="*/ 1892866 h 1994789"/>
              <a:gd name="csX90" fmla="*/ 3820677 w 4225459"/>
              <a:gd name="csY90" fmla="*/ 1892866 h 1994789"/>
              <a:gd name="csX91" fmla="*/ 3820677 w 4225459"/>
              <a:gd name="csY91" fmla="*/ 1994789 h 1994789"/>
              <a:gd name="csX92" fmla="*/ 4225459 w 4225459"/>
              <a:gd name="csY92" fmla="*/ 1994789 h 19947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Lst>
            <a:rect l="l" t="t" r="r" b="b"/>
            <a:pathLst>
              <a:path w="4225459" h="1994789">
                <a:moveTo>
                  <a:pt x="0" y="0"/>
                </a:moveTo>
                <a:lnTo>
                  <a:pt x="78626" y="0"/>
                </a:lnTo>
                <a:lnTo>
                  <a:pt x="78626" y="40769"/>
                </a:lnTo>
                <a:lnTo>
                  <a:pt x="186374" y="40769"/>
                </a:lnTo>
                <a:lnTo>
                  <a:pt x="186374" y="78626"/>
                </a:lnTo>
                <a:lnTo>
                  <a:pt x="200935" y="78626"/>
                </a:lnTo>
                <a:lnTo>
                  <a:pt x="200935" y="267913"/>
                </a:lnTo>
                <a:lnTo>
                  <a:pt x="209671" y="267913"/>
                </a:lnTo>
                <a:lnTo>
                  <a:pt x="209671" y="398958"/>
                </a:lnTo>
                <a:lnTo>
                  <a:pt x="291210" y="398958"/>
                </a:lnTo>
                <a:lnTo>
                  <a:pt x="291210" y="428079"/>
                </a:lnTo>
                <a:lnTo>
                  <a:pt x="331979" y="428079"/>
                </a:lnTo>
                <a:lnTo>
                  <a:pt x="331979" y="454287"/>
                </a:lnTo>
                <a:lnTo>
                  <a:pt x="404782" y="454287"/>
                </a:lnTo>
                <a:lnTo>
                  <a:pt x="404782" y="524178"/>
                </a:lnTo>
                <a:lnTo>
                  <a:pt x="422254" y="524178"/>
                </a:lnTo>
                <a:lnTo>
                  <a:pt x="422254" y="585332"/>
                </a:lnTo>
                <a:lnTo>
                  <a:pt x="460112" y="585332"/>
                </a:lnTo>
                <a:lnTo>
                  <a:pt x="460112" y="605717"/>
                </a:lnTo>
                <a:lnTo>
                  <a:pt x="532914" y="605717"/>
                </a:lnTo>
                <a:lnTo>
                  <a:pt x="532914" y="626101"/>
                </a:lnTo>
                <a:lnTo>
                  <a:pt x="599893" y="626101"/>
                </a:lnTo>
                <a:lnTo>
                  <a:pt x="599893" y="693080"/>
                </a:lnTo>
                <a:lnTo>
                  <a:pt x="611541" y="693080"/>
                </a:lnTo>
                <a:lnTo>
                  <a:pt x="611541" y="806652"/>
                </a:lnTo>
                <a:lnTo>
                  <a:pt x="690168" y="806652"/>
                </a:lnTo>
                <a:lnTo>
                  <a:pt x="690168" y="853245"/>
                </a:lnTo>
                <a:lnTo>
                  <a:pt x="719289" y="853245"/>
                </a:lnTo>
                <a:lnTo>
                  <a:pt x="719289" y="861982"/>
                </a:lnTo>
                <a:lnTo>
                  <a:pt x="795003" y="861982"/>
                </a:lnTo>
                <a:lnTo>
                  <a:pt x="795003" y="908575"/>
                </a:lnTo>
                <a:lnTo>
                  <a:pt x="812476" y="908575"/>
                </a:lnTo>
                <a:lnTo>
                  <a:pt x="812476" y="987202"/>
                </a:lnTo>
                <a:lnTo>
                  <a:pt x="812476" y="1004675"/>
                </a:lnTo>
                <a:lnTo>
                  <a:pt x="832861" y="1004675"/>
                </a:lnTo>
                <a:lnTo>
                  <a:pt x="832861" y="1033796"/>
                </a:lnTo>
                <a:lnTo>
                  <a:pt x="885279" y="1033796"/>
                </a:lnTo>
                <a:lnTo>
                  <a:pt x="885279" y="1062917"/>
                </a:lnTo>
                <a:lnTo>
                  <a:pt x="908575" y="1062917"/>
                </a:lnTo>
                <a:lnTo>
                  <a:pt x="908575" y="1077477"/>
                </a:lnTo>
                <a:lnTo>
                  <a:pt x="1004675" y="1077477"/>
                </a:lnTo>
                <a:lnTo>
                  <a:pt x="1004675" y="1147368"/>
                </a:lnTo>
                <a:lnTo>
                  <a:pt x="1036708" y="1147368"/>
                </a:lnTo>
                <a:lnTo>
                  <a:pt x="1036708" y="1179401"/>
                </a:lnTo>
                <a:lnTo>
                  <a:pt x="1199786" y="1179401"/>
                </a:lnTo>
                <a:lnTo>
                  <a:pt x="1199786" y="1231819"/>
                </a:lnTo>
                <a:lnTo>
                  <a:pt x="1220170" y="1231819"/>
                </a:lnTo>
                <a:lnTo>
                  <a:pt x="1220170" y="1310445"/>
                </a:lnTo>
                <a:lnTo>
                  <a:pt x="1246379" y="1310445"/>
                </a:lnTo>
                <a:lnTo>
                  <a:pt x="1246379" y="1327918"/>
                </a:lnTo>
                <a:lnTo>
                  <a:pt x="1304621" y="1327918"/>
                </a:lnTo>
                <a:lnTo>
                  <a:pt x="1304621" y="1345391"/>
                </a:lnTo>
                <a:lnTo>
                  <a:pt x="1354127" y="1345391"/>
                </a:lnTo>
                <a:lnTo>
                  <a:pt x="1354127" y="1359951"/>
                </a:lnTo>
                <a:lnTo>
                  <a:pt x="1415281" y="1359951"/>
                </a:lnTo>
                <a:lnTo>
                  <a:pt x="1415281" y="1380336"/>
                </a:lnTo>
                <a:lnTo>
                  <a:pt x="1505556" y="1380336"/>
                </a:lnTo>
                <a:lnTo>
                  <a:pt x="1505556" y="1418193"/>
                </a:lnTo>
                <a:lnTo>
                  <a:pt x="1569623" y="1418193"/>
                </a:lnTo>
                <a:lnTo>
                  <a:pt x="1575447" y="1424017"/>
                </a:lnTo>
                <a:lnTo>
                  <a:pt x="1674458" y="1424017"/>
                </a:lnTo>
                <a:lnTo>
                  <a:pt x="1674458" y="1441490"/>
                </a:lnTo>
                <a:lnTo>
                  <a:pt x="1735612" y="1441490"/>
                </a:lnTo>
                <a:lnTo>
                  <a:pt x="1735612" y="1490996"/>
                </a:lnTo>
                <a:lnTo>
                  <a:pt x="1805503" y="1490996"/>
                </a:lnTo>
                <a:lnTo>
                  <a:pt x="1805503" y="1525941"/>
                </a:lnTo>
                <a:lnTo>
                  <a:pt x="1834624" y="1525941"/>
                </a:lnTo>
                <a:lnTo>
                  <a:pt x="1834624" y="1563798"/>
                </a:lnTo>
                <a:lnTo>
                  <a:pt x="1869569" y="1563798"/>
                </a:lnTo>
                <a:lnTo>
                  <a:pt x="1869569" y="1581271"/>
                </a:lnTo>
                <a:lnTo>
                  <a:pt x="2085065" y="1581271"/>
                </a:lnTo>
                <a:lnTo>
                  <a:pt x="2085065" y="1604568"/>
                </a:lnTo>
                <a:lnTo>
                  <a:pt x="2178252" y="1604568"/>
                </a:lnTo>
                <a:lnTo>
                  <a:pt x="2178252" y="1622040"/>
                </a:lnTo>
                <a:lnTo>
                  <a:pt x="2332593" y="1622040"/>
                </a:lnTo>
                <a:lnTo>
                  <a:pt x="2332593" y="1642425"/>
                </a:lnTo>
                <a:lnTo>
                  <a:pt x="2399572" y="1642425"/>
                </a:lnTo>
                <a:lnTo>
                  <a:pt x="2399572" y="1700667"/>
                </a:lnTo>
                <a:lnTo>
                  <a:pt x="2443253" y="1700667"/>
                </a:lnTo>
                <a:lnTo>
                  <a:pt x="2443253" y="1735612"/>
                </a:lnTo>
                <a:lnTo>
                  <a:pt x="2513144" y="1735612"/>
                </a:lnTo>
                <a:lnTo>
                  <a:pt x="2513144" y="1753085"/>
                </a:lnTo>
                <a:lnTo>
                  <a:pt x="2725727" y="1753085"/>
                </a:lnTo>
                <a:lnTo>
                  <a:pt x="2725727" y="1811327"/>
                </a:lnTo>
                <a:lnTo>
                  <a:pt x="2760672" y="1811327"/>
                </a:lnTo>
                <a:lnTo>
                  <a:pt x="2760672" y="1843360"/>
                </a:lnTo>
                <a:lnTo>
                  <a:pt x="2848035" y="1843360"/>
                </a:lnTo>
                <a:lnTo>
                  <a:pt x="2848035" y="1866657"/>
                </a:lnTo>
                <a:lnTo>
                  <a:pt x="3197487" y="1866657"/>
                </a:lnTo>
                <a:lnTo>
                  <a:pt x="3197487" y="1892866"/>
                </a:lnTo>
                <a:lnTo>
                  <a:pt x="3820677" y="1892866"/>
                </a:lnTo>
                <a:lnTo>
                  <a:pt x="3820677" y="1994789"/>
                </a:lnTo>
                <a:lnTo>
                  <a:pt x="4225459" y="1994789"/>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nvGrpSpPr>
          <p:cNvPr id="10282" name="Group 10281">
            <a:extLst>
              <a:ext uri="{FF2B5EF4-FFF2-40B4-BE49-F238E27FC236}">
                <a16:creationId xmlns:a16="http://schemas.microsoft.com/office/drawing/2014/main" id="{ECBE7C8C-3E38-B79C-F53A-A56BB5C92219}"/>
              </a:ext>
            </a:extLst>
          </p:cNvPr>
          <p:cNvGrpSpPr/>
          <p:nvPr/>
        </p:nvGrpSpPr>
        <p:grpSpPr>
          <a:xfrm>
            <a:off x="1234911" y="1816238"/>
            <a:ext cx="2890387" cy="2321979"/>
            <a:chOff x="1234911" y="1679133"/>
            <a:chExt cx="2890387" cy="2321979"/>
          </a:xfrm>
        </p:grpSpPr>
        <p:cxnSp>
          <p:nvCxnSpPr>
            <p:cNvPr id="10267" name="Straight Connector 10266">
              <a:extLst>
                <a:ext uri="{FF2B5EF4-FFF2-40B4-BE49-F238E27FC236}">
                  <a16:creationId xmlns:a16="http://schemas.microsoft.com/office/drawing/2014/main" id="{C74FEB10-6F09-02FF-78E8-559E5F613A6B}"/>
                </a:ext>
              </a:extLst>
            </p:cNvPr>
            <p:cNvCxnSpPr>
              <a:cxnSpLocks/>
            </p:cNvCxnSpPr>
            <p:nvPr/>
          </p:nvCxnSpPr>
          <p:spPr>
            <a:xfrm>
              <a:off x="1234911" y="1679133"/>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69" name="Straight Connector 10268">
              <a:extLst>
                <a:ext uri="{FF2B5EF4-FFF2-40B4-BE49-F238E27FC236}">
                  <a16:creationId xmlns:a16="http://schemas.microsoft.com/office/drawing/2014/main" id="{70E5A1C3-8AC8-3DED-B3A6-671554E39877}"/>
                </a:ext>
              </a:extLst>
            </p:cNvPr>
            <p:cNvCxnSpPr>
              <a:cxnSpLocks/>
            </p:cNvCxnSpPr>
            <p:nvPr/>
          </p:nvCxnSpPr>
          <p:spPr>
            <a:xfrm>
              <a:off x="1528714" y="2480411"/>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0" name="Straight Connector 10269">
              <a:extLst>
                <a:ext uri="{FF2B5EF4-FFF2-40B4-BE49-F238E27FC236}">
                  <a16:creationId xmlns:a16="http://schemas.microsoft.com/office/drawing/2014/main" id="{D9F867AC-D0AC-5583-C5CE-8618ED4DF888}"/>
                </a:ext>
              </a:extLst>
            </p:cNvPr>
            <p:cNvCxnSpPr>
              <a:cxnSpLocks/>
            </p:cNvCxnSpPr>
            <p:nvPr/>
          </p:nvCxnSpPr>
          <p:spPr>
            <a:xfrm flipH="1">
              <a:off x="1487292" y="2628099"/>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1" name="Straight Connector 10270">
              <a:extLst>
                <a:ext uri="{FF2B5EF4-FFF2-40B4-BE49-F238E27FC236}">
                  <a16:creationId xmlns:a16="http://schemas.microsoft.com/office/drawing/2014/main" id="{55315D38-CF37-9B1C-A51D-7F4A4067FBB9}"/>
                </a:ext>
              </a:extLst>
            </p:cNvPr>
            <p:cNvCxnSpPr>
              <a:cxnSpLocks/>
            </p:cNvCxnSpPr>
            <p:nvPr/>
          </p:nvCxnSpPr>
          <p:spPr>
            <a:xfrm>
              <a:off x="1835085" y="2995422"/>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2" name="Straight Connector 10271">
              <a:extLst>
                <a:ext uri="{FF2B5EF4-FFF2-40B4-BE49-F238E27FC236}">
                  <a16:creationId xmlns:a16="http://schemas.microsoft.com/office/drawing/2014/main" id="{90E1764A-87F0-DB29-A0F1-ECED1A1570BA}"/>
                </a:ext>
              </a:extLst>
            </p:cNvPr>
            <p:cNvCxnSpPr>
              <a:cxnSpLocks/>
            </p:cNvCxnSpPr>
            <p:nvPr/>
          </p:nvCxnSpPr>
          <p:spPr>
            <a:xfrm>
              <a:off x="1911778" y="300484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3" name="Straight Connector 10272">
              <a:extLst>
                <a:ext uri="{FF2B5EF4-FFF2-40B4-BE49-F238E27FC236}">
                  <a16:creationId xmlns:a16="http://schemas.microsoft.com/office/drawing/2014/main" id="{D0491E63-B1B6-F37A-25F8-00CAB315BEB8}"/>
                </a:ext>
              </a:extLst>
            </p:cNvPr>
            <p:cNvCxnSpPr>
              <a:cxnSpLocks/>
            </p:cNvCxnSpPr>
            <p:nvPr/>
          </p:nvCxnSpPr>
          <p:spPr>
            <a:xfrm>
              <a:off x="2114247" y="3051572"/>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5" name="Straight Connector 10274">
              <a:extLst>
                <a:ext uri="{FF2B5EF4-FFF2-40B4-BE49-F238E27FC236}">
                  <a16:creationId xmlns:a16="http://schemas.microsoft.com/office/drawing/2014/main" id="{714AFA8C-7FD6-7EAC-A9B3-EBDB8F2D4CCA}"/>
                </a:ext>
              </a:extLst>
            </p:cNvPr>
            <p:cNvCxnSpPr>
              <a:cxnSpLocks/>
            </p:cNvCxnSpPr>
            <p:nvPr/>
          </p:nvCxnSpPr>
          <p:spPr>
            <a:xfrm flipH="1">
              <a:off x="1493577" y="2670520"/>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6" name="Straight Connector 10275">
              <a:extLst>
                <a:ext uri="{FF2B5EF4-FFF2-40B4-BE49-F238E27FC236}">
                  <a16:creationId xmlns:a16="http://schemas.microsoft.com/office/drawing/2014/main" id="{B812BFC0-37CF-6872-E586-BA4E85FD47B6}"/>
                </a:ext>
              </a:extLst>
            </p:cNvPr>
            <p:cNvCxnSpPr>
              <a:cxnSpLocks/>
            </p:cNvCxnSpPr>
            <p:nvPr/>
          </p:nvCxnSpPr>
          <p:spPr>
            <a:xfrm flipH="1">
              <a:off x="1682685" y="2956466"/>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8" name="Straight Connector 10277">
              <a:extLst>
                <a:ext uri="{FF2B5EF4-FFF2-40B4-BE49-F238E27FC236}">
                  <a16:creationId xmlns:a16="http://schemas.microsoft.com/office/drawing/2014/main" id="{450B9762-4DB6-B6BA-6D9C-99CA5CBDF2A3}"/>
                </a:ext>
              </a:extLst>
            </p:cNvPr>
            <p:cNvCxnSpPr>
              <a:cxnSpLocks/>
            </p:cNvCxnSpPr>
            <p:nvPr/>
          </p:nvCxnSpPr>
          <p:spPr>
            <a:xfrm>
              <a:off x="2314645" y="3222827"/>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9" name="Straight Connector 10278">
              <a:extLst>
                <a:ext uri="{FF2B5EF4-FFF2-40B4-BE49-F238E27FC236}">
                  <a16:creationId xmlns:a16="http://schemas.microsoft.com/office/drawing/2014/main" id="{4E8EAFD7-95F7-2D12-87B4-CBAB6A71F4B5}"/>
                </a:ext>
              </a:extLst>
            </p:cNvPr>
            <p:cNvCxnSpPr>
              <a:cxnSpLocks/>
            </p:cNvCxnSpPr>
            <p:nvPr/>
          </p:nvCxnSpPr>
          <p:spPr>
            <a:xfrm>
              <a:off x="3238106" y="3771590"/>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0" name="Straight Connector 10279">
              <a:extLst>
                <a:ext uri="{FF2B5EF4-FFF2-40B4-BE49-F238E27FC236}">
                  <a16:creationId xmlns:a16="http://schemas.microsoft.com/office/drawing/2014/main" id="{D30CC407-0F20-B4DF-83A0-582170130FD0}"/>
                </a:ext>
              </a:extLst>
            </p:cNvPr>
            <p:cNvCxnSpPr>
              <a:cxnSpLocks/>
            </p:cNvCxnSpPr>
            <p:nvPr/>
          </p:nvCxnSpPr>
          <p:spPr>
            <a:xfrm>
              <a:off x="3834639" y="384700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1" name="Straight Connector 10280">
              <a:extLst>
                <a:ext uri="{FF2B5EF4-FFF2-40B4-BE49-F238E27FC236}">
                  <a16:creationId xmlns:a16="http://schemas.microsoft.com/office/drawing/2014/main" id="{CFCBE8E0-4676-0745-1A5E-0CF944C58823}"/>
                </a:ext>
              </a:extLst>
            </p:cNvPr>
            <p:cNvCxnSpPr>
              <a:cxnSpLocks/>
            </p:cNvCxnSpPr>
            <p:nvPr/>
          </p:nvCxnSpPr>
          <p:spPr>
            <a:xfrm>
              <a:off x="4125298" y="392255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265" name="Group 10264">
            <a:extLst>
              <a:ext uri="{FF2B5EF4-FFF2-40B4-BE49-F238E27FC236}">
                <a16:creationId xmlns:a16="http://schemas.microsoft.com/office/drawing/2014/main" id="{B4F09FB3-FA20-B7E1-EDAF-DC38915ACE66}"/>
              </a:ext>
            </a:extLst>
          </p:cNvPr>
          <p:cNvGrpSpPr/>
          <p:nvPr/>
        </p:nvGrpSpPr>
        <p:grpSpPr>
          <a:xfrm>
            <a:off x="1778724" y="2905443"/>
            <a:ext cx="650593" cy="1272619"/>
            <a:chOff x="1778724" y="2768338"/>
            <a:chExt cx="650593" cy="1272619"/>
          </a:xfrm>
        </p:grpSpPr>
        <p:cxnSp>
          <p:nvCxnSpPr>
            <p:cNvPr id="10262" name="Straight Connector 10261">
              <a:extLst>
                <a:ext uri="{FF2B5EF4-FFF2-40B4-BE49-F238E27FC236}">
                  <a16:creationId xmlns:a16="http://schemas.microsoft.com/office/drawing/2014/main" id="{F2F051B0-9C11-9F9D-00F4-0EEAEC998FFE}"/>
                </a:ext>
              </a:extLst>
            </p:cNvPr>
            <p:cNvCxnSpPr/>
            <p:nvPr/>
          </p:nvCxnSpPr>
          <p:spPr>
            <a:xfrm>
              <a:off x="1778724" y="2768338"/>
              <a:ext cx="0" cy="1272619"/>
            </a:xfrm>
            <a:prstGeom prst="line">
              <a:avLst/>
            </a:prstGeom>
            <a:ln w="12700">
              <a:solidFill>
                <a:schemeClr val="tx1">
                  <a:lumMod val="25000"/>
                  <a:lumOff val="75000"/>
                </a:schemeClr>
              </a:solidFill>
              <a:prstDash val="sysDot"/>
              <a:miter lim="800000"/>
            </a:ln>
          </p:spPr>
          <p:style>
            <a:lnRef idx="1">
              <a:schemeClr val="accent1"/>
            </a:lnRef>
            <a:fillRef idx="0">
              <a:schemeClr val="accent1"/>
            </a:fillRef>
            <a:effectRef idx="0">
              <a:schemeClr val="accent1"/>
            </a:effectRef>
            <a:fontRef idx="minor">
              <a:schemeClr val="tx1"/>
            </a:fontRef>
          </p:style>
        </p:cxnSp>
        <p:cxnSp>
          <p:nvCxnSpPr>
            <p:cNvPr id="10263" name="Straight Connector 10262">
              <a:extLst>
                <a:ext uri="{FF2B5EF4-FFF2-40B4-BE49-F238E27FC236}">
                  <a16:creationId xmlns:a16="http://schemas.microsoft.com/office/drawing/2014/main" id="{62A0680D-37C4-AFCC-3BA3-1FDC89C5DA79}"/>
                </a:ext>
              </a:extLst>
            </p:cNvPr>
            <p:cNvCxnSpPr>
              <a:cxnSpLocks/>
            </p:cNvCxnSpPr>
            <p:nvPr/>
          </p:nvCxnSpPr>
          <p:spPr>
            <a:xfrm>
              <a:off x="2429317" y="3355943"/>
              <a:ext cx="0" cy="683267"/>
            </a:xfrm>
            <a:prstGeom prst="line">
              <a:avLst/>
            </a:prstGeom>
            <a:ln w="12700">
              <a:solidFill>
                <a:schemeClr val="tx1">
                  <a:lumMod val="25000"/>
                  <a:lumOff val="75000"/>
                </a:schemeClr>
              </a:solidFill>
              <a:prstDash val="sysDot"/>
              <a:miter lim="800000"/>
            </a:ln>
          </p:spPr>
          <p:style>
            <a:lnRef idx="1">
              <a:schemeClr val="accent1"/>
            </a:lnRef>
            <a:fillRef idx="0">
              <a:schemeClr val="accent1"/>
            </a:fillRef>
            <a:effectRef idx="0">
              <a:schemeClr val="accent1"/>
            </a:effectRef>
            <a:fontRef idx="minor">
              <a:schemeClr val="tx1"/>
            </a:fontRef>
          </p:style>
        </p:cxnSp>
      </p:grpSp>
      <p:sp>
        <p:nvSpPr>
          <p:cNvPr id="5" name="Content Placeholder 12">
            <a:extLst>
              <a:ext uri="{FF2B5EF4-FFF2-40B4-BE49-F238E27FC236}">
                <a16:creationId xmlns:a16="http://schemas.microsoft.com/office/drawing/2014/main" id="{27D3596D-5085-16A5-AA00-31E279F03F83}"/>
              </a:ext>
            </a:extLst>
          </p:cNvPr>
          <p:cNvSpPr>
            <a:spLocks noGrp="1"/>
          </p:cNvSpPr>
          <p:nvPr>
            <p:ph idx="1"/>
          </p:nvPr>
        </p:nvSpPr>
        <p:spPr>
          <a:xfrm>
            <a:off x="409834" y="5769904"/>
            <a:ext cx="5562819" cy="519623"/>
          </a:xfrm>
        </p:spPr>
        <p:txBody>
          <a:bodyPr/>
          <a:lstStyle/>
          <a:p>
            <a:pPr lvl="1"/>
            <a:r>
              <a:rPr lang="en-US" altLang="en-US" sz="1600" b="1" i="1" dirty="0"/>
              <a:t>ESR1m: </a:t>
            </a:r>
            <a:r>
              <a:rPr lang="en-US" altLang="en-US" sz="1600" dirty="0"/>
              <a:t>PFS benefit sustained with </a:t>
            </a:r>
            <a:r>
              <a:rPr lang="en-US" altLang="en-US" sz="1600" dirty="0" err="1"/>
              <a:t>imlunestrant</a:t>
            </a:r>
            <a:r>
              <a:rPr lang="en-US" altLang="en-US" sz="1600" dirty="0"/>
              <a:t> at median follow-up of 27.6 </a:t>
            </a:r>
            <a:r>
              <a:rPr lang="en-US" altLang="en-US" sz="1600" dirty="0" err="1"/>
              <a:t>mo</a:t>
            </a:r>
            <a:endParaRPr lang="en-US" sz="1600" dirty="0"/>
          </a:p>
        </p:txBody>
      </p:sp>
      <p:sp>
        <p:nvSpPr>
          <p:cNvPr id="35" name="Content Placeholder 34">
            <a:extLst>
              <a:ext uri="{FF2B5EF4-FFF2-40B4-BE49-F238E27FC236}">
                <a16:creationId xmlns:a16="http://schemas.microsoft.com/office/drawing/2014/main" id="{42C1B838-96F5-8159-25A5-5EAD820262F8}"/>
              </a:ext>
            </a:extLst>
          </p:cNvPr>
          <p:cNvSpPr>
            <a:spLocks noGrp="1"/>
          </p:cNvSpPr>
          <p:nvPr>
            <p:ph idx="13"/>
          </p:nvPr>
        </p:nvSpPr>
        <p:spPr>
          <a:xfrm>
            <a:off x="6319278" y="5726351"/>
            <a:ext cx="5644122" cy="519623"/>
          </a:xfrm>
        </p:spPr>
        <p:txBody>
          <a:bodyPr/>
          <a:lstStyle/>
          <a:p>
            <a:pPr lvl="1"/>
            <a:r>
              <a:rPr lang="en-US" altLang="en-US" sz="1600" b="1" dirty="0"/>
              <a:t>ITT: </a:t>
            </a:r>
            <a:r>
              <a:rPr lang="en-US" altLang="en-US" sz="1600" dirty="0"/>
              <a:t>Benefit maintained in all patients at median follow-up of 25.2 </a:t>
            </a:r>
            <a:r>
              <a:rPr lang="en-US" altLang="en-US" sz="1600" dirty="0" err="1"/>
              <a:t>mo</a:t>
            </a:r>
            <a:endParaRPr lang="en-US" altLang="en-US" sz="1600" dirty="0"/>
          </a:p>
          <a:p>
            <a:endParaRPr lang="en-US" sz="1800" dirty="0"/>
          </a:p>
        </p:txBody>
      </p:sp>
      <p:sp>
        <p:nvSpPr>
          <p:cNvPr id="10243" name="Rectangle 4">
            <a:extLst>
              <a:ext uri="{FF2B5EF4-FFF2-40B4-BE49-F238E27FC236}">
                <a16:creationId xmlns:a16="http://schemas.microsoft.com/office/drawing/2014/main" id="{01668FAB-2BB0-38AC-5933-E0A607E1DB05}"/>
              </a:ext>
            </a:extLst>
          </p:cNvPr>
          <p:cNvSpPr>
            <a:spLocks noGrp="1" noChangeArrowheads="1"/>
          </p:cNvSpPr>
          <p:nvPr>
            <p:ph type="title"/>
          </p:nvPr>
        </p:nvSpPr>
        <p:spPr/>
        <p:txBody>
          <a:bodyPr/>
          <a:lstStyle/>
          <a:p>
            <a:r>
              <a:rPr lang="en-US" altLang="en-US" dirty="0"/>
              <a:t>EMBER-3 Update (SABCS 2025): PFS (Primary Endpoint)</a:t>
            </a:r>
          </a:p>
        </p:txBody>
      </p:sp>
      <p:sp>
        <p:nvSpPr>
          <p:cNvPr id="16" name="Content Placeholder 15">
            <a:extLst>
              <a:ext uri="{FF2B5EF4-FFF2-40B4-BE49-F238E27FC236}">
                <a16:creationId xmlns:a16="http://schemas.microsoft.com/office/drawing/2014/main" id="{7F898E2F-301A-9D4B-280D-71B2C82B0F6E}"/>
              </a:ext>
            </a:extLst>
          </p:cNvPr>
          <p:cNvSpPr>
            <a:spLocks noGrp="1"/>
          </p:cNvSpPr>
          <p:nvPr>
            <p:ph sz="quarter" idx="10"/>
          </p:nvPr>
        </p:nvSpPr>
        <p:spPr/>
        <p:txBody>
          <a:bodyPr/>
          <a:lstStyle/>
          <a:p>
            <a:pPr algn="ctr"/>
            <a:r>
              <a:rPr lang="en-US" dirty="0"/>
              <a:t>Jhaveri. SABCS 2025. </a:t>
            </a:r>
            <a:r>
              <a:rPr lang="en-US" dirty="0" err="1"/>
              <a:t>Abstr</a:t>
            </a:r>
            <a:r>
              <a:rPr lang="en-US" dirty="0"/>
              <a:t> GS3-08. Jhaveri. Ann Oncol. 2025;[</a:t>
            </a:r>
            <a:r>
              <a:rPr lang="en-US" dirty="0" err="1"/>
              <a:t>Epub</a:t>
            </a:r>
            <a:r>
              <a:rPr lang="en-US" dirty="0"/>
              <a:t>].</a:t>
            </a:r>
          </a:p>
        </p:txBody>
      </p:sp>
      <p:sp>
        <p:nvSpPr>
          <p:cNvPr id="15" name="Content Placeholder 12">
            <a:extLst>
              <a:ext uri="{FF2B5EF4-FFF2-40B4-BE49-F238E27FC236}">
                <a16:creationId xmlns:a16="http://schemas.microsoft.com/office/drawing/2014/main" id="{8598CD78-B208-A65B-2869-24741E2695CC}"/>
              </a:ext>
            </a:extLst>
          </p:cNvPr>
          <p:cNvSpPr txBox="1">
            <a:spLocks/>
          </p:cNvSpPr>
          <p:nvPr/>
        </p:nvSpPr>
        <p:spPr>
          <a:xfrm>
            <a:off x="6824134" y="1310751"/>
            <a:ext cx="4275666" cy="364650"/>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600"/>
              </a:spcBef>
              <a:spcAft>
                <a:spcPts val="0"/>
              </a:spcAft>
              <a:buClrTx/>
              <a:buSzTx/>
              <a:buFont typeface="Arial" panose="020B0604020202020204" pitchFamily="34" charset="0"/>
              <a:buNone/>
              <a:tabLst/>
              <a:defRPr/>
            </a:pPr>
            <a:r>
              <a:rPr kumimoji="0" lang="en-US" alt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PFS in ITT Population</a:t>
            </a:r>
            <a:endPar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 name="Content Placeholder 12">
            <a:extLst>
              <a:ext uri="{FF2B5EF4-FFF2-40B4-BE49-F238E27FC236}">
                <a16:creationId xmlns:a16="http://schemas.microsoft.com/office/drawing/2014/main" id="{7F93ADA9-8207-276D-11BF-65176D892E13}"/>
              </a:ext>
            </a:extLst>
          </p:cNvPr>
          <p:cNvSpPr txBox="1">
            <a:spLocks/>
          </p:cNvSpPr>
          <p:nvPr/>
        </p:nvSpPr>
        <p:spPr>
          <a:xfrm>
            <a:off x="1134534" y="1310751"/>
            <a:ext cx="3987799" cy="364650"/>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600"/>
              </a:spcBef>
              <a:spcAft>
                <a:spcPts val="0"/>
              </a:spcAft>
              <a:buClrTx/>
              <a:buSzTx/>
              <a:buFont typeface="Arial" panose="020B0604020202020204" pitchFamily="34" charset="0"/>
              <a:buNone/>
              <a:tabLst/>
              <a:defRPr/>
            </a:pPr>
            <a:r>
              <a:rPr kumimoji="0" lang="en-US" alt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PFS in </a:t>
            </a:r>
            <a:r>
              <a:rPr kumimoji="0" lang="en-US" altLang="en-US" sz="1800" b="1"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ESR1</a:t>
            </a:r>
            <a:r>
              <a:rPr kumimoji="0" lang="en-US" alt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 Population</a:t>
            </a:r>
            <a:endPar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cxnSp>
        <p:nvCxnSpPr>
          <p:cNvPr id="3" name="Straight Connector 2">
            <a:extLst>
              <a:ext uri="{FF2B5EF4-FFF2-40B4-BE49-F238E27FC236}">
                <a16:creationId xmlns:a16="http://schemas.microsoft.com/office/drawing/2014/main" id="{9238D2AD-B500-F7E6-2DEE-07BE07B6891D}"/>
              </a:ext>
            </a:extLst>
          </p:cNvPr>
          <p:cNvCxnSpPr/>
          <p:nvPr/>
        </p:nvCxnSpPr>
        <p:spPr>
          <a:xfrm>
            <a:off x="5972653" y="1356904"/>
            <a:ext cx="0" cy="4848225"/>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Freeform: Shape 9">
            <a:extLst>
              <a:ext uri="{FF2B5EF4-FFF2-40B4-BE49-F238E27FC236}">
                <a16:creationId xmlns:a16="http://schemas.microsoft.com/office/drawing/2014/main" id="{D665BFC4-F78C-824E-0651-0DC162A77AF9}"/>
              </a:ext>
            </a:extLst>
          </p:cNvPr>
          <p:cNvSpPr/>
          <p:nvPr/>
        </p:nvSpPr>
        <p:spPr>
          <a:xfrm>
            <a:off x="1130772" y="1818497"/>
            <a:ext cx="3908476" cy="2369455"/>
          </a:xfrm>
          <a:custGeom>
            <a:avLst/>
            <a:gdLst>
              <a:gd name="csX0" fmla="*/ 0 w 3639220"/>
              <a:gd name="csY0" fmla="*/ 0 h 2090713"/>
              <a:gd name="csX1" fmla="*/ 0 w 3639220"/>
              <a:gd name="csY1" fmla="*/ 2090713 h 2090713"/>
              <a:gd name="csX2" fmla="*/ 3639220 w 3639220"/>
              <a:gd name="csY2" fmla="*/ 2090713 h 2090713"/>
            </a:gdLst>
            <a:ahLst/>
            <a:cxnLst>
              <a:cxn ang="0">
                <a:pos x="csX0" y="csY0"/>
              </a:cxn>
              <a:cxn ang="0">
                <a:pos x="csX1" y="csY1"/>
              </a:cxn>
              <a:cxn ang="0">
                <a:pos x="csX2" y="csY2"/>
              </a:cxn>
            </a:cxnLst>
            <a:rect l="l" t="t" r="r" b="b"/>
            <a:pathLst>
              <a:path w="3639220" h="2090713">
                <a:moveTo>
                  <a:pt x="0" y="0"/>
                </a:moveTo>
                <a:lnTo>
                  <a:pt x="0" y="2090713"/>
                </a:lnTo>
                <a:lnTo>
                  <a:pt x="3639220" y="2090713"/>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nvGrpSpPr>
          <p:cNvPr id="21" name="Group 20">
            <a:extLst>
              <a:ext uri="{FF2B5EF4-FFF2-40B4-BE49-F238E27FC236}">
                <a16:creationId xmlns:a16="http://schemas.microsoft.com/office/drawing/2014/main" id="{FA3CA944-D7E3-A9A2-7F17-00ED1D1320CC}"/>
              </a:ext>
            </a:extLst>
          </p:cNvPr>
          <p:cNvGrpSpPr/>
          <p:nvPr/>
        </p:nvGrpSpPr>
        <p:grpSpPr>
          <a:xfrm>
            <a:off x="1075173" y="1828545"/>
            <a:ext cx="55599" cy="2362014"/>
            <a:chOff x="1055077" y="1979526"/>
            <a:chExt cx="75695" cy="2362014"/>
          </a:xfrm>
        </p:grpSpPr>
        <p:cxnSp>
          <p:nvCxnSpPr>
            <p:cNvPr id="13" name="Straight Connector 12">
              <a:extLst>
                <a:ext uri="{FF2B5EF4-FFF2-40B4-BE49-F238E27FC236}">
                  <a16:creationId xmlns:a16="http://schemas.microsoft.com/office/drawing/2014/main" id="{F61FE1E8-90DA-60BE-8DA5-74B6BFBB2E63}"/>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568BABC-1DCF-4911-D55B-F28A826615C0}"/>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E41AA8-5B22-0FB4-F2FE-D272225C3FA4}"/>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DDC0419-C264-2294-BC72-2DEF96383D43}"/>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B9BB480-1E1D-5A3F-EECD-E6895768109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0C38FF71-5026-54D0-9406-72672B646C7C}"/>
              </a:ext>
            </a:extLst>
          </p:cNvPr>
          <p:cNvGrpSpPr/>
          <p:nvPr/>
        </p:nvGrpSpPr>
        <p:grpSpPr>
          <a:xfrm>
            <a:off x="1130772" y="4193908"/>
            <a:ext cx="3903449" cy="45720"/>
            <a:chOff x="1130772" y="4344889"/>
            <a:chExt cx="3903449" cy="45720"/>
          </a:xfrm>
        </p:grpSpPr>
        <p:grpSp>
          <p:nvGrpSpPr>
            <p:cNvPr id="22" name="Group 21">
              <a:extLst>
                <a:ext uri="{FF2B5EF4-FFF2-40B4-BE49-F238E27FC236}">
                  <a16:creationId xmlns:a16="http://schemas.microsoft.com/office/drawing/2014/main" id="{CF786718-9A31-051B-49D5-73FE72E8AD94}"/>
                </a:ext>
              </a:extLst>
            </p:cNvPr>
            <p:cNvGrpSpPr/>
            <p:nvPr/>
          </p:nvGrpSpPr>
          <p:grpSpPr>
            <a:xfrm rot="5400000">
              <a:off x="1755865" y="3719796"/>
              <a:ext cx="45719" cy="1295905"/>
              <a:chOff x="1055077" y="1979526"/>
              <a:chExt cx="75695" cy="2362014"/>
            </a:xfrm>
          </p:grpSpPr>
          <p:cxnSp>
            <p:nvCxnSpPr>
              <p:cNvPr id="23" name="Straight Connector 22">
                <a:extLst>
                  <a:ext uri="{FF2B5EF4-FFF2-40B4-BE49-F238E27FC236}">
                    <a16:creationId xmlns:a16="http://schemas.microsoft.com/office/drawing/2014/main" id="{EA36D1B6-C2A4-C944-1B09-97E9DBF49F6A}"/>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20AFAC-8B77-1ADD-E150-9E7F3470B1D7}"/>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DFC5116-21D0-FE10-3B49-6AA002511992}"/>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B62912D-FE76-21F0-64E1-D66168AB2071}"/>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68E3F4C-E16E-94E5-378B-91EAF5FBFD00}"/>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DFFA919C-2DD9-3513-BC62-C51E3A4D102B}"/>
                </a:ext>
              </a:extLst>
            </p:cNvPr>
            <p:cNvGrpSpPr/>
            <p:nvPr/>
          </p:nvGrpSpPr>
          <p:grpSpPr>
            <a:xfrm rot="5400000">
              <a:off x="3386126" y="3719797"/>
              <a:ext cx="45719" cy="1295905"/>
              <a:chOff x="1055077" y="1979526"/>
              <a:chExt cx="75695" cy="2362014"/>
            </a:xfrm>
          </p:grpSpPr>
          <p:cxnSp>
            <p:nvCxnSpPr>
              <p:cNvPr id="29" name="Straight Connector 28">
                <a:extLst>
                  <a:ext uri="{FF2B5EF4-FFF2-40B4-BE49-F238E27FC236}">
                    <a16:creationId xmlns:a16="http://schemas.microsoft.com/office/drawing/2014/main" id="{D220E12F-6944-102C-D1EA-E7B8F0446F13}"/>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0361818-9DB9-46CA-FDA5-C09992E455D1}"/>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F86C89F-2607-1A66-00F9-8ACE6FE4465E}"/>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A51BF5B-4E88-DD98-5132-4BE9F38ED7C8}"/>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7FB5E65-415E-D6A6-8946-C3CEA32234D5}"/>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06567AF9-D785-7594-B706-4BB21515864B}"/>
                </a:ext>
              </a:extLst>
            </p:cNvPr>
            <p:cNvGrpSpPr/>
            <p:nvPr/>
          </p:nvGrpSpPr>
          <p:grpSpPr>
            <a:xfrm rot="5400000">
              <a:off x="4687385" y="4043773"/>
              <a:ext cx="45719" cy="647953"/>
              <a:chOff x="1055077" y="3160533"/>
              <a:chExt cx="75695" cy="1181007"/>
            </a:xfrm>
          </p:grpSpPr>
          <p:cxnSp>
            <p:nvCxnSpPr>
              <p:cNvPr id="37" name="Straight Connector 36">
                <a:extLst>
                  <a:ext uri="{FF2B5EF4-FFF2-40B4-BE49-F238E27FC236}">
                    <a16:creationId xmlns:a16="http://schemas.microsoft.com/office/drawing/2014/main" id="{0B8C02C2-6B7E-1E6D-2BFE-B844256DAC89}"/>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43DBA1F-938A-73FC-D2EF-4E0643AAE819}"/>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926B5C48-0B1F-5091-62EA-DDD426117B8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1" name="TextBox 40">
            <a:extLst>
              <a:ext uri="{FF2B5EF4-FFF2-40B4-BE49-F238E27FC236}">
                <a16:creationId xmlns:a16="http://schemas.microsoft.com/office/drawing/2014/main" id="{31E0134C-6393-8332-AEB9-B1B5DB90C307}"/>
              </a:ext>
            </a:extLst>
          </p:cNvPr>
          <p:cNvSpPr txBox="1"/>
          <p:nvPr/>
        </p:nvSpPr>
        <p:spPr>
          <a:xfrm>
            <a:off x="567919" y="1744761"/>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100</a:t>
            </a:r>
          </a:p>
        </p:txBody>
      </p:sp>
      <p:sp>
        <p:nvSpPr>
          <p:cNvPr id="42" name="TextBox 41">
            <a:extLst>
              <a:ext uri="{FF2B5EF4-FFF2-40B4-BE49-F238E27FC236}">
                <a16:creationId xmlns:a16="http://schemas.microsoft.com/office/drawing/2014/main" id="{AFDB714F-837A-C028-04FD-1D107C2E51EA}"/>
              </a:ext>
            </a:extLst>
          </p:cNvPr>
          <p:cNvSpPr txBox="1"/>
          <p:nvPr/>
        </p:nvSpPr>
        <p:spPr>
          <a:xfrm>
            <a:off x="565572" y="2339150"/>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75</a:t>
            </a:r>
          </a:p>
        </p:txBody>
      </p:sp>
      <p:sp>
        <p:nvSpPr>
          <p:cNvPr id="43" name="TextBox 42">
            <a:extLst>
              <a:ext uri="{FF2B5EF4-FFF2-40B4-BE49-F238E27FC236}">
                <a16:creationId xmlns:a16="http://schemas.microsoft.com/office/drawing/2014/main" id="{7B626B28-447A-8585-99EB-815480E9E3C3}"/>
              </a:ext>
            </a:extLst>
          </p:cNvPr>
          <p:cNvSpPr txBox="1"/>
          <p:nvPr/>
        </p:nvSpPr>
        <p:spPr>
          <a:xfrm>
            <a:off x="564174" y="2937552"/>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50</a:t>
            </a:r>
          </a:p>
        </p:txBody>
      </p:sp>
      <p:sp>
        <p:nvSpPr>
          <p:cNvPr id="44" name="TextBox 43">
            <a:extLst>
              <a:ext uri="{FF2B5EF4-FFF2-40B4-BE49-F238E27FC236}">
                <a16:creationId xmlns:a16="http://schemas.microsoft.com/office/drawing/2014/main" id="{6237ACBE-537A-0980-E070-BAEA0526403D}"/>
              </a:ext>
            </a:extLst>
          </p:cNvPr>
          <p:cNvSpPr txBox="1"/>
          <p:nvPr/>
        </p:nvSpPr>
        <p:spPr>
          <a:xfrm>
            <a:off x="561827" y="3531941"/>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25</a:t>
            </a:r>
          </a:p>
        </p:txBody>
      </p:sp>
      <p:sp>
        <p:nvSpPr>
          <p:cNvPr id="45" name="TextBox 44">
            <a:extLst>
              <a:ext uri="{FF2B5EF4-FFF2-40B4-BE49-F238E27FC236}">
                <a16:creationId xmlns:a16="http://schemas.microsoft.com/office/drawing/2014/main" id="{9F2AF58B-27DA-B4E8-4EA6-6F241563A7B4}"/>
              </a:ext>
            </a:extLst>
          </p:cNvPr>
          <p:cNvSpPr txBox="1"/>
          <p:nvPr/>
        </p:nvSpPr>
        <p:spPr>
          <a:xfrm>
            <a:off x="561826" y="4101212"/>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46" name="TextBox 45">
            <a:extLst>
              <a:ext uri="{FF2B5EF4-FFF2-40B4-BE49-F238E27FC236}">
                <a16:creationId xmlns:a16="http://schemas.microsoft.com/office/drawing/2014/main" id="{05184458-1951-A540-4549-069C23267128}"/>
              </a:ext>
            </a:extLst>
          </p:cNvPr>
          <p:cNvSpPr txBox="1"/>
          <p:nvPr/>
        </p:nvSpPr>
        <p:spPr>
          <a:xfrm rot="16200000">
            <a:off x="-524319" y="2888994"/>
            <a:ext cx="2323649" cy="246298"/>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PFS (%)</a:t>
            </a:r>
          </a:p>
        </p:txBody>
      </p:sp>
      <p:sp>
        <p:nvSpPr>
          <p:cNvPr id="47" name="TextBox 46">
            <a:extLst>
              <a:ext uri="{FF2B5EF4-FFF2-40B4-BE49-F238E27FC236}">
                <a16:creationId xmlns:a16="http://schemas.microsoft.com/office/drawing/2014/main" id="{E1C40910-2BEF-7429-8E00-710716E099D9}"/>
              </a:ext>
            </a:extLst>
          </p:cNvPr>
          <p:cNvSpPr txBox="1"/>
          <p:nvPr/>
        </p:nvSpPr>
        <p:spPr>
          <a:xfrm>
            <a:off x="1129553" y="4489865"/>
            <a:ext cx="3915783" cy="265014"/>
          </a:xfrm>
          <a:prstGeom prst="rect">
            <a:avLst/>
          </a:prstGeom>
        </p:spPr>
        <p:txBody>
          <a:bodyPr vert="horz" wrap="none" lIns="0" tIns="0" rIns="0" bIns="0" rtlCol="0">
            <a:noAutofit/>
          </a:bodyPr>
          <a:lstStyle/>
          <a:p>
            <a:pPr algn="ctr">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Time (Mo)</a:t>
            </a:r>
          </a:p>
        </p:txBody>
      </p:sp>
      <p:sp>
        <p:nvSpPr>
          <p:cNvPr id="48" name="TextBox 47">
            <a:extLst>
              <a:ext uri="{FF2B5EF4-FFF2-40B4-BE49-F238E27FC236}">
                <a16:creationId xmlns:a16="http://schemas.microsoft.com/office/drawing/2014/main" id="{06277BEF-6684-7B51-2236-15A2D0641802}"/>
              </a:ext>
            </a:extLst>
          </p:cNvPr>
          <p:cNvSpPr txBox="1"/>
          <p:nvPr/>
        </p:nvSpPr>
        <p:spPr>
          <a:xfrm>
            <a:off x="950298"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49" name="TextBox 48">
            <a:extLst>
              <a:ext uri="{FF2B5EF4-FFF2-40B4-BE49-F238E27FC236}">
                <a16:creationId xmlns:a16="http://schemas.microsoft.com/office/drawing/2014/main" id="{1CA7DD29-FB07-9FC9-8A3A-B2B173D70D22}"/>
              </a:ext>
            </a:extLst>
          </p:cNvPr>
          <p:cNvSpPr txBox="1"/>
          <p:nvPr/>
        </p:nvSpPr>
        <p:spPr>
          <a:xfrm>
            <a:off x="1278946"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50" name="TextBox 49">
            <a:extLst>
              <a:ext uri="{FF2B5EF4-FFF2-40B4-BE49-F238E27FC236}">
                <a16:creationId xmlns:a16="http://schemas.microsoft.com/office/drawing/2014/main" id="{DA75AD6B-013B-8FBD-43EA-7EF984D1E3EA}"/>
              </a:ext>
            </a:extLst>
          </p:cNvPr>
          <p:cNvSpPr txBox="1"/>
          <p:nvPr/>
        </p:nvSpPr>
        <p:spPr>
          <a:xfrm>
            <a:off x="1611410"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6</a:t>
            </a:r>
          </a:p>
        </p:txBody>
      </p:sp>
      <p:sp>
        <p:nvSpPr>
          <p:cNvPr id="51" name="TextBox 50">
            <a:extLst>
              <a:ext uri="{FF2B5EF4-FFF2-40B4-BE49-F238E27FC236}">
                <a16:creationId xmlns:a16="http://schemas.microsoft.com/office/drawing/2014/main" id="{B54BA7F0-255B-2159-4798-1F2F3D5F71F4}"/>
              </a:ext>
            </a:extLst>
          </p:cNvPr>
          <p:cNvSpPr txBox="1"/>
          <p:nvPr/>
        </p:nvSpPr>
        <p:spPr>
          <a:xfrm>
            <a:off x="1940058"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9</a:t>
            </a:r>
          </a:p>
        </p:txBody>
      </p:sp>
      <p:sp>
        <p:nvSpPr>
          <p:cNvPr id="57" name="TextBox 56">
            <a:extLst>
              <a:ext uri="{FF2B5EF4-FFF2-40B4-BE49-F238E27FC236}">
                <a16:creationId xmlns:a16="http://schemas.microsoft.com/office/drawing/2014/main" id="{064429B9-A4C7-DE4B-9962-4E9AE73AE3A6}"/>
              </a:ext>
            </a:extLst>
          </p:cNvPr>
          <p:cNvSpPr txBox="1"/>
          <p:nvPr/>
        </p:nvSpPr>
        <p:spPr>
          <a:xfrm>
            <a:off x="2245702"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12</a:t>
            </a:r>
          </a:p>
        </p:txBody>
      </p:sp>
      <p:sp>
        <p:nvSpPr>
          <p:cNvPr id="58" name="TextBox 57">
            <a:extLst>
              <a:ext uri="{FF2B5EF4-FFF2-40B4-BE49-F238E27FC236}">
                <a16:creationId xmlns:a16="http://schemas.microsoft.com/office/drawing/2014/main" id="{11BC1C5E-5D7D-356A-6949-34C1A2F5AC45}"/>
              </a:ext>
            </a:extLst>
          </p:cNvPr>
          <p:cNvSpPr txBox="1"/>
          <p:nvPr/>
        </p:nvSpPr>
        <p:spPr>
          <a:xfrm>
            <a:off x="2574350"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59" name="TextBox 58">
            <a:extLst>
              <a:ext uri="{FF2B5EF4-FFF2-40B4-BE49-F238E27FC236}">
                <a16:creationId xmlns:a16="http://schemas.microsoft.com/office/drawing/2014/main" id="{90BFE3C5-579C-CB5E-4525-54CC818362B9}"/>
              </a:ext>
            </a:extLst>
          </p:cNvPr>
          <p:cNvSpPr txBox="1"/>
          <p:nvPr/>
        </p:nvSpPr>
        <p:spPr>
          <a:xfrm>
            <a:off x="2906814"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18</a:t>
            </a:r>
          </a:p>
        </p:txBody>
      </p:sp>
      <p:sp>
        <p:nvSpPr>
          <p:cNvPr id="60" name="TextBox 59">
            <a:extLst>
              <a:ext uri="{FF2B5EF4-FFF2-40B4-BE49-F238E27FC236}">
                <a16:creationId xmlns:a16="http://schemas.microsoft.com/office/drawing/2014/main" id="{75FF000A-793E-4760-DC21-349EF06BBD5C}"/>
              </a:ext>
            </a:extLst>
          </p:cNvPr>
          <p:cNvSpPr txBox="1"/>
          <p:nvPr/>
        </p:nvSpPr>
        <p:spPr>
          <a:xfrm>
            <a:off x="3235462"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21</a:t>
            </a:r>
          </a:p>
        </p:txBody>
      </p:sp>
      <p:sp>
        <p:nvSpPr>
          <p:cNvPr id="61" name="TextBox 60">
            <a:extLst>
              <a:ext uri="{FF2B5EF4-FFF2-40B4-BE49-F238E27FC236}">
                <a16:creationId xmlns:a16="http://schemas.microsoft.com/office/drawing/2014/main" id="{A461CFE3-B8E7-DEB3-3FCA-3C0B1E4276B0}"/>
              </a:ext>
            </a:extLst>
          </p:cNvPr>
          <p:cNvSpPr txBox="1"/>
          <p:nvPr/>
        </p:nvSpPr>
        <p:spPr>
          <a:xfrm>
            <a:off x="3553341"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24</a:t>
            </a:r>
          </a:p>
        </p:txBody>
      </p:sp>
      <p:sp>
        <p:nvSpPr>
          <p:cNvPr id="62" name="TextBox 61">
            <a:extLst>
              <a:ext uri="{FF2B5EF4-FFF2-40B4-BE49-F238E27FC236}">
                <a16:creationId xmlns:a16="http://schemas.microsoft.com/office/drawing/2014/main" id="{8895B20A-41C4-D18B-CB0C-21A102A386CE}"/>
              </a:ext>
            </a:extLst>
          </p:cNvPr>
          <p:cNvSpPr txBox="1"/>
          <p:nvPr/>
        </p:nvSpPr>
        <p:spPr>
          <a:xfrm>
            <a:off x="3881989"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27</a:t>
            </a:r>
          </a:p>
        </p:txBody>
      </p:sp>
      <p:sp>
        <p:nvSpPr>
          <p:cNvPr id="63" name="TextBox 62">
            <a:extLst>
              <a:ext uri="{FF2B5EF4-FFF2-40B4-BE49-F238E27FC236}">
                <a16:creationId xmlns:a16="http://schemas.microsoft.com/office/drawing/2014/main" id="{65FB246D-3FB5-4B16-FBE6-8595D9CFBF31}"/>
              </a:ext>
            </a:extLst>
          </p:cNvPr>
          <p:cNvSpPr txBox="1"/>
          <p:nvPr/>
        </p:nvSpPr>
        <p:spPr>
          <a:xfrm>
            <a:off x="4214453"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30</a:t>
            </a:r>
          </a:p>
        </p:txBody>
      </p:sp>
      <p:sp>
        <p:nvSpPr>
          <p:cNvPr id="10240" name="TextBox 10239">
            <a:extLst>
              <a:ext uri="{FF2B5EF4-FFF2-40B4-BE49-F238E27FC236}">
                <a16:creationId xmlns:a16="http://schemas.microsoft.com/office/drawing/2014/main" id="{2E68CAF6-D2B9-C4C7-2C98-DF157AC23B7E}"/>
              </a:ext>
            </a:extLst>
          </p:cNvPr>
          <p:cNvSpPr txBox="1"/>
          <p:nvPr/>
        </p:nvSpPr>
        <p:spPr>
          <a:xfrm>
            <a:off x="4543101"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33</a:t>
            </a:r>
          </a:p>
        </p:txBody>
      </p:sp>
      <p:sp>
        <p:nvSpPr>
          <p:cNvPr id="10241" name="TextBox 10240">
            <a:extLst>
              <a:ext uri="{FF2B5EF4-FFF2-40B4-BE49-F238E27FC236}">
                <a16:creationId xmlns:a16="http://schemas.microsoft.com/office/drawing/2014/main" id="{750771F0-19DF-38FF-5367-C08984E0CB86}"/>
              </a:ext>
            </a:extLst>
          </p:cNvPr>
          <p:cNvSpPr txBox="1"/>
          <p:nvPr/>
        </p:nvSpPr>
        <p:spPr>
          <a:xfrm>
            <a:off x="4871749"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36</a:t>
            </a:r>
          </a:p>
        </p:txBody>
      </p:sp>
      <p:grpSp>
        <p:nvGrpSpPr>
          <p:cNvPr id="10312" name="Group 10311">
            <a:extLst>
              <a:ext uri="{FF2B5EF4-FFF2-40B4-BE49-F238E27FC236}">
                <a16:creationId xmlns:a16="http://schemas.microsoft.com/office/drawing/2014/main" id="{60DE40BB-8148-22A1-F793-DEFB6F907620}"/>
              </a:ext>
            </a:extLst>
          </p:cNvPr>
          <p:cNvGrpSpPr/>
          <p:nvPr/>
        </p:nvGrpSpPr>
        <p:grpSpPr>
          <a:xfrm>
            <a:off x="672640" y="4832638"/>
            <a:ext cx="4560056" cy="742591"/>
            <a:chOff x="672640" y="4777774"/>
            <a:chExt cx="4560056" cy="742591"/>
          </a:xfrm>
        </p:grpSpPr>
        <p:sp>
          <p:nvSpPr>
            <p:cNvPr id="10242" name="TextBox 10241">
              <a:extLst>
                <a:ext uri="{FF2B5EF4-FFF2-40B4-BE49-F238E27FC236}">
                  <a16:creationId xmlns:a16="http://schemas.microsoft.com/office/drawing/2014/main" id="{270845E1-21A9-22B3-DE8F-566FD30541D6}"/>
                </a:ext>
              </a:extLst>
            </p:cNvPr>
            <p:cNvSpPr txBox="1"/>
            <p:nvPr/>
          </p:nvSpPr>
          <p:spPr>
            <a:xfrm>
              <a:off x="950298"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118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10244" name="TextBox 10243">
              <a:extLst>
                <a:ext uri="{FF2B5EF4-FFF2-40B4-BE49-F238E27FC236}">
                  <a16:creationId xmlns:a16="http://schemas.microsoft.com/office/drawing/2014/main" id="{5A3A1C25-2C64-F668-A902-D2D42A8C384D}"/>
                </a:ext>
              </a:extLst>
            </p:cNvPr>
            <p:cNvSpPr txBox="1"/>
            <p:nvPr/>
          </p:nvSpPr>
          <p:spPr>
            <a:xfrm>
              <a:off x="1278946"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92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(9)</a:t>
              </a:r>
            </a:p>
          </p:txBody>
        </p:sp>
        <p:sp>
          <p:nvSpPr>
            <p:cNvPr id="10245" name="TextBox 10244">
              <a:extLst>
                <a:ext uri="{FF2B5EF4-FFF2-40B4-BE49-F238E27FC236}">
                  <a16:creationId xmlns:a16="http://schemas.microsoft.com/office/drawing/2014/main" id="{7B586CF9-74AA-D372-57C4-59954FFE1197}"/>
                </a:ext>
              </a:extLst>
            </p:cNvPr>
            <p:cNvSpPr txBox="1"/>
            <p:nvPr/>
          </p:nvSpPr>
          <p:spPr>
            <a:xfrm>
              <a:off x="1611410"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33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p:txBody>
        </p:sp>
        <p:sp>
          <p:nvSpPr>
            <p:cNvPr id="10246" name="TextBox 10245">
              <a:extLst>
                <a:ext uri="{FF2B5EF4-FFF2-40B4-BE49-F238E27FC236}">
                  <a16:creationId xmlns:a16="http://schemas.microsoft.com/office/drawing/2014/main" id="{E06D800D-C73A-6ABB-6368-379F00828DAA}"/>
                </a:ext>
              </a:extLst>
            </p:cNvPr>
            <p:cNvSpPr txBox="1"/>
            <p:nvPr/>
          </p:nvSpPr>
          <p:spPr>
            <a:xfrm>
              <a:off x="1940058"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18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p:txBody>
        </p:sp>
        <p:sp>
          <p:nvSpPr>
            <p:cNvPr id="10247" name="TextBox 10246">
              <a:extLst>
                <a:ext uri="{FF2B5EF4-FFF2-40B4-BE49-F238E27FC236}">
                  <a16:creationId xmlns:a16="http://schemas.microsoft.com/office/drawing/2014/main" id="{BFC99AD5-64F3-BE79-5785-5F0B78196637}"/>
                </a:ext>
              </a:extLst>
            </p:cNvPr>
            <p:cNvSpPr txBox="1"/>
            <p:nvPr/>
          </p:nvSpPr>
          <p:spPr>
            <a:xfrm>
              <a:off x="2245702"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a:t>
              </a:r>
            </a:p>
          </p:txBody>
        </p:sp>
        <p:sp>
          <p:nvSpPr>
            <p:cNvPr id="10248" name="TextBox 10247">
              <a:extLst>
                <a:ext uri="{FF2B5EF4-FFF2-40B4-BE49-F238E27FC236}">
                  <a16:creationId xmlns:a16="http://schemas.microsoft.com/office/drawing/2014/main" id="{6A1F90F9-8080-B03A-0E20-88ADE6B72F64}"/>
                </a:ext>
              </a:extLst>
            </p:cNvPr>
            <p:cNvSpPr txBox="1"/>
            <p:nvPr/>
          </p:nvSpPr>
          <p:spPr>
            <a:xfrm>
              <a:off x="2574350"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a:t>
              </a:r>
            </a:p>
          </p:txBody>
        </p:sp>
        <p:sp>
          <p:nvSpPr>
            <p:cNvPr id="10249" name="TextBox 10248">
              <a:extLst>
                <a:ext uri="{FF2B5EF4-FFF2-40B4-BE49-F238E27FC236}">
                  <a16:creationId xmlns:a16="http://schemas.microsoft.com/office/drawing/2014/main" id="{0C8B5032-E0B1-CB8B-9F9C-4AE6BCBE46A6}"/>
                </a:ext>
              </a:extLst>
            </p:cNvPr>
            <p:cNvSpPr txBox="1"/>
            <p:nvPr/>
          </p:nvSpPr>
          <p:spPr>
            <a:xfrm>
              <a:off x="2906814"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250" name="TextBox 10249">
              <a:extLst>
                <a:ext uri="{FF2B5EF4-FFF2-40B4-BE49-F238E27FC236}">
                  <a16:creationId xmlns:a16="http://schemas.microsoft.com/office/drawing/2014/main" id="{46A64082-9D3A-0501-0664-8EED712C95EA}"/>
                </a:ext>
              </a:extLst>
            </p:cNvPr>
            <p:cNvSpPr txBox="1"/>
            <p:nvPr/>
          </p:nvSpPr>
          <p:spPr>
            <a:xfrm>
              <a:off x="3235462"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251" name="TextBox 10250">
              <a:extLst>
                <a:ext uri="{FF2B5EF4-FFF2-40B4-BE49-F238E27FC236}">
                  <a16:creationId xmlns:a16="http://schemas.microsoft.com/office/drawing/2014/main" id="{0C92DFFD-74E0-95FF-CB7D-5D36C3B5873E}"/>
                </a:ext>
              </a:extLst>
            </p:cNvPr>
            <p:cNvSpPr txBox="1"/>
            <p:nvPr/>
          </p:nvSpPr>
          <p:spPr>
            <a:xfrm>
              <a:off x="3553341"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252" name="TextBox 10251">
              <a:extLst>
                <a:ext uri="{FF2B5EF4-FFF2-40B4-BE49-F238E27FC236}">
                  <a16:creationId xmlns:a16="http://schemas.microsoft.com/office/drawing/2014/main" id="{B9E3BDDD-3FCE-569D-030B-EE334E9421E7}"/>
                </a:ext>
              </a:extLst>
            </p:cNvPr>
            <p:cNvSpPr txBox="1"/>
            <p:nvPr/>
          </p:nvSpPr>
          <p:spPr>
            <a:xfrm>
              <a:off x="3881989"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253" name="TextBox 10252">
              <a:extLst>
                <a:ext uri="{FF2B5EF4-FFF2-40B4-BE49-F238E27FC236}">
                  <a16:creationId xmlns:a16="http://schemas.microsoft.com/office/drawing/2014/main" id="{07AFA383-0AE7-92AD-B2A3-590ADC1B3830}"/>
                </a:ext>
              </a:extLst>
            </p:cNvPr>
            <p:cNvSpPr txBox="1"/>
            <p:nvPr/>
          </p:nvSpPr>
          <p:spPr>
            <a:xfrm>
              <a:off x="4214453"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254" name="TextBox 10253">
              <a:extLst>
                <a:ext uri="{FF2B5EF4-FFF2-40B4-BE49-F238E27FC236}">
                  <a16:creationId xmlns:a16="http://schemas.microsoft.com/office/drawing/2014/main" id="{350081B7-57DB-0284-F6F0-99A9FC897D77}"/>
                </a:ext>
              </a:extLst>
            </p:cNvPr>
            <p:cNvSpPr txBox="1"/>
            <p:nvPr/>
          </p:nvSpPr>
          <p:spPr>
            <a:xfrm>
              <a:off x="4543101"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255" name="TextBox 10254">
              <a:extLst>
                <a:ext uri="{FF2B5EF4-FFF2-40B4-BE49-F238E27FC236}">
                  <a16:creationId xmlns:a16="http://schemas.microsoft.com/office/drawing/2014/main" id="{1BA36440-95E0-C0C6-F7EF-884B8ADCE3F2}"/>
                </a:ext>
              </a:extLst>
            </p:cNvPr>
            <p:cNvSpPr txBox="1"/>
            <p:nvPr/>
          </p:nvSpPr>
          <p:spPr>
            <a:xfrm>
              <a:off x="4871749"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cxnSp>
          <p:nvCxnSpPr>
            <p:cNvPr id="10257" name="Straight Connector 10256">
              <a:extLst>
                <a:ext uri="{FF2B5EF4-FFF2-40B4-BE49-F238E27FC236}">
                  <a16:creationId xmlns:a16="http://schemas.microsoft.com/office/drawing/2014/main" id="{D0B39330-6936-C1BD-5530-71B2431DB506}"/>
                </a:ext>
              </a:extLst>
            </p:cNvPr>
            <p:cNvCxnSpPr/>
            <p:nvPr/>
          </p:nvCxnSpPr>
          <p:spPr>
            <a:xfrm>
              <a:off x="672640" y="4873235"/>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58" name="Straight Connector 10257">
              <a:extLst>
                <a:ext uri="{FF2B5EF4-FFF2-40B4-BE49-F238E27FC236}">
                  <a16:creationId xmlns:a16="http://schemas.microsoft.com/office/drawing/2014/main" id="{AB04226D-0B07-5C23-7839-8C064D536C59}"/>
                </a:ext>
              </a:extLst>
            </p:cNvPr>
            <p:cNvCxnSpPr/>
            <p:nvPr/>
          </p:nvCxnSpPr>
          <p:spPr>
            <a:xfrm>
              <a:off x="672640" y="5236649"/>
              <a:ext cx="25623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0260" name="Freeform: Shape 10259">
            <a:extLst>
              <a:ext uri="{FF2B5EF4-FFF2-40B4-BE49-F238E27FC236}">
                <a16:creationId xmlns:a16="http://schemas.microsoft.com/office/drawing/2014/main" id="{B617B2F0-A578-E165-ADA5-14C1D231485C}"/>
              </a:ext>
            </a:extLst>
          </p:cNvPr>
          <p:cNvSpPr/>
          <p:nvPr/>
        </p:nvSpPr>
        <p:spPr>
          <a:xfrm>
            <a:off x="1131216" y="1840214"/>
            <a:ext cx="2086466" cy="2344132"/>
          </a:xfrm>
          <a:custGeom>
            <a:avLst/>
            <a:gdLst>
              <a:gd name="csX0" fmla="*/ 0 w 2086466"/>
              <a:gd name="csY0" fmla="*/ 0 h 2344132"/>
              <a:gd name="csX1" fmla="*/ 78557 w 2086466"/>
              <a:gd name="csY1" fmla="*/ 0 h 2344132"/>
              <a:gd name="csX2" fmla="*/ 78557 w 2086466"/>
              <a:gd name="csY2" fmla="*/ 15712 h 2344132"/>
              <a:gd name="csX3" fmla="*/ 135118 w 2086466"/>
              <a:gd name="csY3" fmla="*/ 15712 h 2344132"/>
              <a:gd name="csX4" fmla="*/ 135118 w 2086466"/>
              <a:gd name="csY4" fmla="*/ 59703 h 2344132"/>
              <a:gd name="csX5" fmla="*/ 182252 w 2086466"/>
              <a:gd name="csY5" fmla="*/ 59703 h 2344132"/>
              <a:gd name="csX6" fmla="*/ 182252 w 2086466"/>
              <a:gd name="csY6" fmla="*/ 248239 h 2344132"/>
              <a:gd name="csX7" fmla="*/ 197963 w 2086466"/>
              <a:gd name="csY7" fmla="*/ 248239 h 2344132"/>
              <a:gd name="csX8" fmla="*/ 197963 w 2086466"/>
              <a:gd name="csY8" fmla="*/ 650450 h 2344132"/>
              <a:gd name="csX9" fmla="*/ 210532 w 2086466"/>
              <a:gd name="csY9" fmla="*/ 650450 h 2344132"/>
              <a:gd name="csX10" fmla="*/ 210532 w 2086466"/>
              <a:gd name="csY10" fmla="*/ 769856 h 2344132"/>
              <a:gd name="csX11" fmla="*/ 229386 w 2086466"/>
              <a:gd name="csY11" fmla="*/ 769856 h 2344132"/>
              <a:gd name="csX12" fmla="*/ 229386 w 2086466"/>
              <a:gd name="csY12" fmla="*/ 785567 h 2344132"/>
              <a:gd name="csX13" fmla="*/ 257666 w 2086466"/>
              <a:gd name="csY13" fmla="*/ 785567 h 2344132"/>
              <a:gd name="csX14" fmla="*/ 257666 w 2086466"/>
              <a:gd name="csY14" fmla="*/ 807563 h 2344132"/>
              <a:gd name="csX15" fmla="*/ 298516 w 2086466"/>
              <a:gd name="csY15" fmla="*/ 807563 h 2344132"/>
              <a:gd name="csX16" fmla="*/ 298516 w 2086466"/>
              <a:gd name="csY16" fmla="*/ 826417 h 2344132"/>
              <a:gd name="csX17" fmla="*/ 351935 w 2086466"/>
              <a:gd name="csY17" fmla="*/ 826417 h 2344132"/>
              <a:gd name="csX18" fmla="*/ 351935 w 2086466"/>
              <a:gd name="csY18" fmla="*/ 851555 h 2344132"/>
              <a:gd name="csX19" fmla="*/ 395926 w 2086466"/>
              <a:gd name="csY19" fmla="*/ 851555 h 2344132"/>
              <a:gd name="csX20" fmla="*/ 395926 w 2086466"/>
              <a:gd name="csY20" fmla="*/ 1093510 h 2344132"/>
              <a:gd name="csX21" fmla="*/ 411638 w 2086466"/>
              <a:gd name="csY21" fmla="*/ 1093510 h 2344132"/>
              <a:gd name="csX22" fmla="*/ 411638 w 2086466"/>
              <a:gd name="csY22" fmla="*/ 1187778 h 2344132"/>
              <a:gd name="csX23" fmla="*/ 493337 w 2086466"/>
              <a:gd name="csY23" fmla="*/ 1187778 h 2344132"/>
              <a:gd name="csX24" fmla="*/ 493337 w 2086466"/>
              <a:gd name="csY24" fmla="*/ 1228627 h 2344132"/>
              <a:gd name="csX25" fmla="*/ 521617 w 2086466"/>
              <a:gd name="csY25" fmla="*/ 1228627 h 2344132"/>
              <a:gd name="csX26" fmla="*/ 521617 w 2086466"/>
              <a:gd name="csY26" fmla="*/ 1278903 h 2344132"/>
              <a:gd name="csX27" fmla="*/ 559324 w 2086466"/>
              <a:gd name="csY27" fmla="*/ 1278903 h 2344132"/>
              <a:gd name="csX28" fmla="*/ 559324 w 2086466"/>
              <a:gd name="csY28" fmla="*/ 1313468 h 2344132"/>
              <a:gd name="csX29" fmla="*/ 581320 w 2086466"/>
              <a:gd name="csY29" fmla="*/ 1313468 h 2344132"/>
              <a:gd name="csX30" fmla="*/ 581320 w 2086466"/>
              <a:gd name="csY30" fmla="*/ 1373171 h 2344132"/>
              <a:gd name="csX31" fmla="*/ 590747 w 2086466"/>
              <a:gd name="csY31" fmla="*/ 1373171 h 2344132"/>
              <a:gd name="csX32" fmla="*/ 590747 w 2086466"/>
              <a:gd name="csY32" fmla="*/ 1561707 h 2344132"/>
              <a:gd name="csX33" fmla="*/ 619027 w 2086466"/>
              <a:gd name="csY33" fmla="*/ 1561707 h 2344132"/>
              <a:gd name="csX34" fmla="*/ 619027 w 2086466"/>
              <a:gd name="csY34" fmla="*/ 1602557 h 2344132"/>
              <a:gd name="csX35" fmla="*/ 716438 w 2086466"/>
              <a:gd name="csY35" fmla="*/ 1602557 h 2344132"/>
              <a:gd name="csX36" fmla="*/ 716438 w 2086466"/>
              <a:gd name="csY36" fmla="*/ 1637122 h 2344132"/>
              <a:gd name="csX37" fmla="*/ 738433 w 2086466"/>
              <a:gd name="csY37" fmla="*/ 1637122 h 2344132"/>
              <a:gd name="csX38" fmla="*/ 738433 w 2086466"/>
              <a:gd name="csY38" fmla="*/ 1668545 h 2344132"/>
              <a:gd name="csX39" fmla="*/ 776141 w 2086466"/>
              <a:gd name="csY39" fmla="*/ 1668545 h 2344132"/>
              <a:gd name="csX40" fmla="*/ 776141 w 2086466"/>
              <a:gd name="csY40" fmla="*/ 1734532 h 2344132"/>
              <a:gd name="csX41" fmla="*/ 791852 w 2086466"/>
              <a:gd name="csY41" fmla="*/ 1734532 h 2344132"/>
              <a:gd name="csX42" fmla="*/ 791852 w 2086466"/>
              <a:gd name="csY42" fmla="*/ 1913642 h 2344132"/>
              <a:gd name="csX43" fmla="*/ 936396 w 2086466"/>
              <a:gd name="csY43" fmla="*/ 1913642 h 2344132"/>
              <a:gd name="csX44" fmla="*/ 936396 w 2086466"/>
              <a:gd name="csY44" fmla="*/ 1945064 h 2344132"/>
              <a:gd name="csX45" fmla="*/ 980388 w 2086466"/>
              <a:gd name="csY45" fmla="*/ 1945064 h 2344132"/>
              <a:gd name="csX46" fmla="*/ 980388 w 2086466"/>
              <a:gd name="csY46" fmla="*/ 1982771 h 2344132"/>
              <a:gd name="csX47" fmla="*/ 999242 w 2086466"/>
              <a:gd name="csY47" fmla="*/ 1982771 h 2344132"/>
              <a:gd name="csX48" fmla="*/ 999242 w 2086466"/>
              <a:gd name="csY48" fmla="*/ 2073897 h 2344132"/>
              <a:gd name="csX49" fmla="*/ 1024380 w 2086466"/>
              <a:gd name="csY49" fmla="*/ 2073897 h 2344132"/>
              <a:gd name="csX50" fmla="*/ 1024380 w 2086466"/>
              <a:gd name="csY50" fmla="*/ 2124173 h 2344132"/>
              <a:gd name="csX51" fmla="*/ 1190920 w 2086466"/>
              <a:gd name="csY51" fmla="*/ 2124173 h 2344132"/>
              <a:gd name="csX52" fmla="*/ 1190920 w 2086466"/>
              <a:gd name="csY52" fmla="*/ 2161881 h 2344132"/>
              <a:gd name="csX53" fmla="*/ 1190920 w 2086466"/>
              <a:gd name="csY53" fmla="*/ 2161881 h 2344132"/>
              <a:gd name="csX54" fmla="*/ 1190920 w 2086466"/>
              <a:gd name="csY54" fmla="*/ 2196446 h 2344132"/>
              <a:gd name="csX55" fmla="*/ 1480009 w 2086466"/>
              <a:gd name="csY55" fmla="*/ 2196446 h 2344132"/>
              <a:gd name="csX56" fmla="*/ 1498862 w 2086466"/>
              <a:gd name="csY56" fmla="*/ 2215299 h 2344132"/>
              <a:gd name="csX57" fmla="*/ 1649691 w 2086466"/>
              <a:gd name="csY57" fmla="*/ 2215299 h 2344132"/>
              <a:gd name="csX58" fmla="*/ 1649691 w 2086466"/>
              <a:gd name="csY58" fmla="*/ 2237295 h 2344132"/>
              <a:gd name="csX59" fmla="*/ 1791093 w 2086466"/>
              <a:gd name="csY59" fmla="*/ 2237295 h 2344132"/>
              <a:gd name="csX60" fmla="*/ 1791093 w 2086466"/>
              <a:gd name="csY60" fmla="*/ 2271860 h 2344132"/>
              <a:gd name="csX61" fmla="*/ 1894788 w 2086466"/>
              <a:gd name="csY61" fmla="*/ 2271860 h 2344132"/>
              <a:gd name="csX62" fmla="*/ 1894788 w 2086466"/>
              <a:gd name="csY62" fmla="*/ 2303283 h 2344132"/>
              <a:gd name="csX63" fmla="*/ 2086466 w 2086466"/>
              <a:gd name="csY63" fmla="*/ 2303283 h 2344132"/>
              <a:gd name="csX64" fmla="*/ 2086466 w 2086466"/>
              <a:gd name="csY64" fmla="*/ 2344132 h 23441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Lst>
            <a:rect l="l" t="t" r="r" b="b"/>
            <a:pathLst>
              <a:path w="2086466" h="2344132">
                <a:moveTo>
                  <a:pt x="0" y="0"/>
                </a:moveTo>
                <a:lnTo>
                  <a:pt x="78557" y="0"/>
                </a:lnTo>
                <a:lnTo>
                  <a:pt x="78557" y="15712"/>
                </a:lnTo>
                <a:lnTo>
                  <a:pt x="135118" y="15712"/>
                </a:lnTo>
                <a:lnTo>
                  <a:pt x="135118" y="59703"/>
                </a:lnTo>
                <a:lnTo>
                  <a:pt x="182252" y="59703"/>
                </a:lnTo>
                <a:lnTo>
                  <a:pt x="182252" y="248239"/>
                </a:lnTo>
                <a:lnTo>
                  <a:pt x="197963" y="248239"/>
                </a:lnTo>
                <a:lnTo>
                  <a:pt x="197963" y="650450"/>
                </a:lnTo>
                <a:lnTo>
                  <a:pt x="210532" y="650450"/>
                </a:lnTo>
                <a:lnTo>
                  <a:pt x="210532" y="769856"/>
                </a:lnTo>
                <a:lnTo>
                  <a:pt x="229386" y="769856"/>
                </a:lnTo>
                <a:lnTo>
                  <a:pt x="229386" y="785567"/>
                </a:lnTo>
                <a:lnTo>
                  <a:pt x="257666" y="785567"/>
                </a:lnTo>
                <a:lnTo>
                  <a:pt x="257666" y="807563"/>
                </a:lnTo>
                <a:lnTo>
                  <a:pt x="298516" y="807563"/>
                </a:lnTo>
                <a:lnTo>
                  <a:pt x="298516" y="826417"/>
                </a:lnTo>
                <a:lnTo>
                  <a:pt x="351935" y="826417"/>
                </a:lnTo>
                <a:lnTo>
                  <a:pt x="351935" y="851555"/>
                </a:lnTo>
                <a:lnTo>
                  <a:pt x="395926" y="851555"/>
                </a:lnTo>
                <a:lnTo>
                  <a:pt x="395926" y="1093510"/>
                </a:lnTo>
                <a:lnTo>
                  <a:pt x="411638" y="1093510"/>
                </a:lnTo>
                <a:lnTo>
                  <a:pt x="411638" y="1187778"/>
                </a:lnTo>
                <a:lnTo>
                  <a:pt x="493337" y="1187778"/>
                </a:lnTo>
                <a:lnTo>
                  <a:pt x="493337" y="1228627"/>
                </a:lnTo>
                <a:lnTo>
                  <a:pt x="521617" y="1228627"/>
                </a:lnTo>
                <a:lnTo>
                  <a:pt x="521617" y="1278903"/>
                </a:lnTo>
                <a:lnTo>
                  <a:pt x="559324" y="1278903"/>
                </a:lnTo>
                <a:lnTo>
                  <a:pt x="559324" y="1313468"/>
                </a:lnTo>
                <a:lnTo>
                  <a:pt x="581320" y="1313468"/>
                </a:lnTo>
                <a:lnTo>
                  <a:pt x="581320" y="1373171"/>
                </a:lnTo>
                <a:lnTo>
                  <a:pt x="590747" y="1373171"/>
                </a:lnTo>
                <a:lnTo>
                  <a:pt x="590747" y="1561707"/>
                </a:lnTo>
                <a:lnTo>
                  <a:pt x="619027" y="1561707"/>
                </a:lnTo>
                <a:lnTo>
                  <a:pt x="619027" y="1602557"/>
                </a:lnTo>
                <a:lnTo>
                  <a:pt x="716438" y="1602557"/>
                </a:lnTo>
                <a:lnTo>
                  <a:pt x="716438" y="1637122"/>
                </a:lnTo>
                <a:lnTo>
                  <a:pt x="738433" y="1637122"/>
                </a:lnTo>
                <a:lnTo>
                  <a:pt x="738433" y="1668545"/>
                </a:lnTo>
                <a:lnTo>
                  <a:pt x="776141" y="1668545"/>
                </a:lnTo>
                <a:lnTo>
                  <a:pt x="776141" y="1734532"/>
                </a:lnTo>
                <a:lnTo>
                  <a:pt x="791852" y="1734532"/>
                </a:lnTo>
                <a:lnTo>
                  <a:pt x="791852" y="1913642"/>
                </a:lnTo>
                <a:lnTo>
                  <a:pt x="936396" y="1913642"/>
                </a:lnTo>
                <a:lnTo>
                  <a:pt x="936396" y="1945064"/>
                </a:lnTo>
                <a:lnTo>
                  <a:pt x="980388" y="1945064"/>
                </a:lnTo>
                <a:lnTo>
                  <a:pt x="980388" y="1982771"/>
                </a:lnTo>
                <a:lnTo>
                  <a:pt x="999242" y="1982771"/>
                </a:lnTo>
                <a:lnTo>
                  <a:pt x="999242" y="2073897"/>
                </a:lnTo>
                <a:lnTo>
                  <a:pt x="1024380" y="2073897"/>
                </a:lnTo>
                <a:lnTo>
                  <a:pt x="1024380" y="2124173"/>
                </a:lnTo>
                <a:lnTo>
                  <a:pt x="1190920" y="2124173"/>
                </a:lnTo>
                <a:lnTo>
                  <a:pt x="1190920" y="2161881"/>
                </a:lnTo>
                <a:lnTo>
                  <a:pt x="1190920" y="2161881"/>
                </a:lnTo>
                <a:lnTo>
                  <a:pt x="1190920" y="2196446"/>
                </a:lnTo>
                <a:lnTo>
                  <a:pt x="1480009" y="2196446"/>
                </a:lnTo>
                <a:lnTo>
                  <a:pt x="1498862" y="2215299"/>
                </a:lnTo>
                <a:lnTo>
                  <a:pt x="1649691" y="2215299"/>
                </a:lnTo>
                <a:lnTo>
                  <a:pt x="1649691" y="2237295"/>
                </a:lnTo>
                <a:lnTo>
                  <a:pt x="1791093" y="2237295"/>
                </a:lnTo>
                <a:lnTo>
                  <a:pt x="1791093" y="2271860"/>
                </a:lnTo>
                <a:lnTo>
                  <a:pt x="1894788" y="2271860"/>
                </a:lnTo>
                <a:lnTo>
                  <a:pt x="1894788" y="2303283"/>
                </a:lnTo>
                <a:lnTo>
                  <a:pt x="2086466" y="2303283"/>
                </a:lnTo>
                <a:lnTo>
                  <a:pt x="2086466" y="2344132"/>
                </a:lnTo>
              </a:path>
            </a:pathLst>
          </a:custGeom>
          <a:noFill/>
          <a:ln w="28575">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nvGrpSpPr>
          <p:cNvPr id="10298" name="Group 10297">
            <a:extLst>
              <a:ext uri="{FF2B5EF4-FFF2-40B4-BE49-F238E27FC236}">
                <a16:creationId xmlns:a16="http://schemas.microsoft.com/office/drawing/2014/main" id="{A755094B-E9E6-C2B4-930E-6F0F606191FF}"/>
              </a:ext>
            </a:extLst>
          </p:cNvPr>
          <p:cNvGrpSpPr/>
          <p:nvPr/>
        </p:nvGrpSpPr>
        <p:grpSpPr>
          <a:xfrm>
            <a:off x="1130431" y="1788841"/>
            <a:ext cx="1792298" cy="2351649"/>
            <a:chOff x="1130431" y="1651736"/>
            <a:chExt cx="1792298" cy="2351649"/>
          </a:xfrm>
        </p:grpSpPr>
        <p:cxnSp>
          <p:nvCxnSpPr>
            <p:cNvPr id="10284" name="Straight Connector 10283">
              <a:extLst>
                <a:ext uri="{FF2B5EF4-FFF2-40B4-BE49-F238E27FC236}">
                  <a16:creationId xmlns:a16="http://schemas.microsoft.com/office/drawing/2014/main" id="{1DE55BAA-F94C-7AAE-DE71-0A8C5DC74086}"/>
                </a:ext>
              </a:extLst>
            </p:cNvPr>
            <p:cNvCxnSpPr>
              <a:cxnSpLocks/>
            </p:cNvCxnSpPr>
            <p:nvPr/>
          </p:nvCxnSpPr>
          <p:spPr>
            <a:xfrm>
              <a:off x="1130431" y="1651736"/>
              <a:ext cx="0" cy="7855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85" name="Straight Connector 10284">
              <a:extLst>
                <a:ext uri="{FF2B5EF4-FFF2-40B4-BE49-F238E27FC236}">
                  <a16:creationId xmlns:a16="http://schemas.microsoft.com/office/drawing/2014/main" id="{086CA6E4-A8E3-AFC5-0AC6-4984DC08D368}"/>
                </a:ext>
              </a:extLst>
            </p:cNvPr>
            <p:cNvCxnSpPr>
              <a:cxnSpLocks/>
            </p:cNvCxnSpPr>
            <p:nvPr/>
          </p:nvCxnSpPr>
          <p:spPr>
            <a:xfrm>
              <a:off x="1491222" y="2516547"/>
              <a:ext cx="0" cy="7855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86" name="Straight Connector 10285">
              <a:extLst>
                <a:ext uri="{FF2B5EF4-FFF2-40B4-BE49-F238E27FC236}">
                  <a16:creationId xmlns:a16="http://schemas.microsoft.com/office/drawing/2014/main" id="{66C5E8CE-09B0-1043-25C0-FD37E00C59DC}"/>
                </a:ext>
              </a:extLst>
            </p:cNvPr>
            <p:cNvCxnSpPr>
              <a:cxnSpLocks/>
            </p:cNvCxnSpPr>
            <p:nvPr/>
          </p:nvCxnSpPr>
          <p:spPr>
            <a:xfrm flipH="1">
              <a:off x="1273027" y="1864790"/>
              <a:ext cx="9327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87" name="Straight Connector 10286">
              <a:extLst>
                <a:ext uri="{FF2B5EF4-FFF2-40B4-BE49-F238E27FC236}">
                  <a16:creationId xmlns:a16="http://schemas.microsoft.com/office/drawing/2014/main" id="{5E25EC17-1499-A09B-F3B5-08D625323B6C}"/>
                </a:ext>
              </a:extLst>
            </p:cNvPr>
            <p:cNvCxnSpPr>
              <a:cxnSpLocks/>
            </p:cNvCxnSpPr>
            <p:nvPr/>
          </p:nvCxnSpPr>
          <p:spPr>
            <a:xfrm>
              <a:off x="2148809" y="3751635"/>
              <a:ext cx="0" cy="7855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88" name="Straight Connector 10287">
              <a:extLst>
                <a:ext uri="{FF2B5EF4-FFF2-40B4-BE49-F238E27FC236}">
                  <a16:creationId xmlns:a16="http://schemas.microsoft.com/office/drawing/2014/main" id="{B2481CA6-CF60-C143-064B-317ABCB157C2}"/>
                </a:ext>
              </a:extLst>
            </p:cNvPr>
            <p:cNvCxnSpPr>
              <a:cxnSpLocks/>
            </p:cNvCxnSpPr>
            <p:nvPr/>
          </p:nvCxnSpPr>
          <p:spPr>
            <a:xfrm>
              <a:off x="2922729" y="3924828"/>
              <a:ext cx="0" cy="7855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90" name="Straight Connector 10289">
              <a:extLst>
                <a:ext uri="{FF2B5EF4-FFF2-40B4-BE49-F238E27FC236}">
                  <a16:creationId xmlns:a16="http://schemas.microsoft.com/office/drawing/2014/main" id="{167058B5-39B7-75AF-80CC-585921878394}"/>
                </a:ext>
              </a:extLst>
            </p:cNvPr>
            <p:cNvCxnSpPr>
              <a:cxnSpLocks/>
            </p:cNvCxnSpPr>
            <p:nvPr/>
          </p:nvCxnSpPr>
          <p:spPr>
            <a:xfrm flipH="1">
              <a:off x="1287955" y="2284401"/>
              <a:ext cx="9327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91" name="Straight Connector 10290">
              <a:extLst>
                <a:ext uri="{FF2B5EF4-FFF2-40B4-BE49-F238E27FC236}">
                  <a16:creationId xmlns:a16="http://schemas.microsoft.com/office/drawing/2014/main" id="{A1036AA7-9EBF-9FB0-F316-291823023ABD}"/>
                </a:ext>
              </a:extLst>
            </p:cNvPr>
            <p:cNvCxnSpPr>
              <a:cxnSpLocks/>
            </p:cNvCxnSpPr>
            <p:nvPr/>
          </p:nvCxnSpPr>
          <p:spPr>
            <a:xfrm flipH="1">
              <a:off x="1292453" y="2433157"/>
              <a:ext cx="9327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96" name="Straight Connector 10295">
              <a:extLst>
                <a:ext uri="{FF2B5EF4-FFF2-40B4-BE49-F238E27FC236}">
                  <a16:creationId xmlns:a16="http://schemas.microsoft.com/office/drawing/2014/main" id="{0566CEF7-1E3A-3002-EA0F-775B06A50A40}"/>
                </a:ext>
              </a:extLst>
            </p:cNvPr>
            <p:cNvCxnSpPr>
              <a:cxnSpLocks/>
            </p:cNvCxnSpPr>
            <p:nvPr/>
          </p:nvCxnSpPr>
          <p:spPr>
            <a:xfrm flipH="1">
              <a:off x="1497699" y="2840713"/>
              <a:ext cx="9327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299" name="TextBox 10298">
            <a:extLst>
              <a:ext uri="{FF2B5EF4-FFF2-40B4-BE49-F238E27FC236}">
                <a16:creationId xmlns:a16="http://schemas.microsoft.com/office/drawing/2014/main" id="{AC6D7D74-C779-C1E3-1AE7-9F05C1583A3D}"/>
              </a:ext>
            </a:extLst>
          </p:cNvPr>
          <p:cNvSpPr txBox="1"/>
          <p:nvPr/>
        </p:nvSpPr>
        <p:spPr>
          <a:xfrm>
            <a:off x="1611534" y="2705381"/>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44%</a:t>
            </a:r>
          </a:p>
        </p:txBody>
      </p:sp>
      <p:sp>
        <p:nvSpPr>
          <p:cNvPr id="10300" name="TextBox 10299">
            <a:extLst>
              <a:ext uri="{FF2B5EF4-FFF2-40B4-BE49-F238E27FC236}">
                <a16:creationId xmlns:a16="http://schemas.microsoft.com/office/drawing/2014/main" id="{CBF4BD3B-5D8B-BEC8-ED40-8DCAA37BDEB8}"/>
              </a:ext>
            </a:extLst>
          </p:cNvPr>
          <p:cNvSpPr txBox="1"/>
          <p:nvPr/>
        </p:nvSpPr>
        <p:spPr>
          <a:xfrm>
            <a:off x="2303370" y="3311932"/>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26%</a:t>
            </a:r>
          </a:p>
        </p:txBody>
      </p:sp>
      <p:sp>
        <p:nvSpPr>
          <p:cNvPr id="10301" name="TextBox 10300">
            <a:extLst>
              <a:ext uri="{FF2B5EF4-FFF2-40B4-BE49-F238E27FC236}">
                <a16:creationId xmlns:a16="http://schemas.microsoft.com/office/drawing/2014/main" id="{516CE9AB-1674-8E1F-EACE-7C78E01A7692}"/>
              </a:ext>
            </a:extLst>
          </p:cNvPr>
          <p:cNvSpPr txBox="1"/>
          <p:nvPr/>
        </p:nvSpPr>
        <p:spPr>
          <a:xfrm>
            <a:off x="1335800" y="3441478"/>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Poppins"/>
                <a:ea typeface="+mn-ea"/>
                <a:cs typeface="+mn-cs"/>
              </a:rPr>
              <a:t>32%</a:t>
            </a:r>
          </a:p>
        </p:txBody>
      </p:sp>
      <p:sp>
        <p:nvSpPr>
          <p:cNvPr id="10302" name="TextBox 10301">
            <a:extLst>
              <a:ext uri="{FF2B5EF4-FFF2-40B4-BE49-F238E27FC236}">
                <a16:creationId xmlns:a16="http://schemas.microsoft.com/office/drawing/2014/main" id="{631892AF-5736-6C6A-D577-EF1CBA658DF1}"/>
              </a:ext>
            </a:extLst>
          </p:cNvPr>
          <p:cNvSpPr txBox="1"/>
          <p:nvPr/>
        </p:nvSpPr>
        <p:spPr>
          <a:xfrm>
            <a:off x="1943963" y="4010954"/>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Poppins"/>
                <a:ea typeface="+mn-ea"/>
                <a:cs typeface="+mn-cs"/>
              </a:rPr>
              <a:t>7%</a:t>
            </a:r>
          </a:p>
        </p:txBody>
      </p:sp>
      <p:grpSp>
        <p:nvGrpSpPr>
          <p:cNvPr id="56" name="Group 55">
            <a:extLst>
              <a:ext uri="{FF2B5EF4-FFF2-40B4-BE49-F238E27FC236}">
                <a16:creationId xmlns:a16="http://schemas.microsoft.com/office/drawing/2014/main" id="{FDE21078-9CB5-D88E-D7CC-EF5416444874}"/>
              </a:ext>
            </a:extLst>
          </p:cNvPr>
          <p:cNvGrpSpPr/>
          <p:nvPr/>
        </p:nvGrpSpPr>
        <p:grpSpPr>
          <a:xfrm>
            <a:off x="2220213" y="1721499"/>
            <a:ext cx="3644139" cy="739831"/>
            <a:chOff x="2094724" y="1858659"/>
            <a:chExt cx="3644139" cy="739831"/>
          </a:xfrm>
        </p:grpSpPr>
        <p:grpSp>
          <p:nvGrpSpPr>
            <p:cNvPr id="10307" name="Group 10306">
              <a:extLst>
                <a:ext uri="{FF2B5EF4-FFF2-40B4-BE49-F238E27FC236}">
                  <a16:creationId xmlns:a16="http://schemas.microsoft.com/office/drawing/2014/main" id="{EE9378D7-92FC-97C6-6824-D9EA1CCF82F7}"/>
                </a:ext>
              </a:extLst>
            </p:cNvPr>
            <p:cNvGrpSpPr/>
            <p:nvPr/>
          </p:nvGrpSpPr>
          <p:grpSpPr>
            <a:xfrm>
              <a:off x="2094724" y="2233840"/>
              <a:ext cx="1469699" cy="364650"/>
              <a:chOff x="2524434" y="1838768"/>
              <a:chExt cx="1469699" cy="364650"/>
            </a:xfrm>
          </p:grpSpPr>
          <p:sp>
            <p:nvSpPr>
              <p:cNvPr id="10303" name="TextBox 10302">
                <a:extLst>
                  <a:ext uri="{FF2B5EF4-FFF2-40B4-BE49-F238E27FC236}">
                    <a16:creationId xmlns:a16="http://schemas.microsoft.com/office/drawing/2014/main" id="{CAEB0513-C869-0781-1196-6A4C2DE6210D}"/>
                  </a:ext>
                </a:extLst>
              </p:cNvPr>
              <p:cNvSpPr txBox="1"/>
              <p:nvPr/>
            </p:nvSpPr>
            <p:spPr>
              <a:xfrm>
                <a:off x="2837736" y="1838768"/>
                <a:ext cx="1156397" cy="364650"/>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161616"/>
                    </a:solidFill>
                    <a:effectLst/>
                    <a:uLnTx/>
                    <a:uFillTx/>
                    <a:latin typeface="Poppins"/>
                    <a:ea typeface="+mn-ea"/>
                    <a:cs typeface="+mn-cs"/>
                  </a:rPr>
                  <a:t>Imlunestrant</a:t>
                </a:r>
                <a:endParaRPr kumimoji="0" lang="en-US" sz="1200" b="0" i="0" u="none" strike="noStrike" kern="1200" cap="none" spc="0" normalizeH="0" baseline="0" noProof="0" dirty="0">
                  <a:ln>
                    <a:noFill/>
                  </a:ln>
                  <a:solidFill>
                    <a:srgbClr val="161616"/>
                  </a:solidFill>
                  <a:effectLst/>
                  <a:uLnTx/>
                  <a:uFillTx/>
                  <a:latin typeface="Poppi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SOC</a:t>
                </a:r>
              </a:p>
            </p:txBody>
          </p:sp>
          <p:cxnSp>
            <p:nvCxnSpPr>
              <p:cNvPr id="10304" name="Straight Connector 10303">
                <a:extLst>
                  <a:ext uri="{FF2B5EF4-FFF2-40B4-BE49-F238E27FC236}">
                    <a16:creationId xmlns:a16="http://schemas.microsoft.com/office/drawing/2014/main" id="{F79DB862-A79A-7B1C-8B96-C81E381935B0}"/>
                  </a:ext>
                </a:extLst>
              </p:cNvPr>
              <p:cNvCxnSpPr/>
              <p:nvPr/>
            </p:nvCxnSpPr>
            <p:spPr>
              <a:xfrm>
                <a:off x="2524434" y="1926417"/>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5" name="Straight Connector 10304">
                <a:extLst>
                  <a:ext uri="{FF2B5EF4-FFF2-40B4-BE49-F238E27FC236}">
                    <a16:creationId xmlns:a16="http://schemas.microsoft.com/office/drawing/2014/main" id="{C7B853A4-791C-BE50-59B5-A6885D9A45A4}"/>
                  </a:ext>
                </a:extLst>
              </p:cNvPr>
              <p:cNvCxnSpPr/>
              <p:nvPr/>
            </p:nvCxnSpPr>
            <p:spPr>
              <a:xfrm>
                <a:off x="2524434" y="2110626"/>
                <a:ext cx="25623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0306" name="TextBox 10305">
              <a:extLst>
                <a:ext uri="{FF2B5EF4-FFF2-40B4-BE49-F238E27FC236}">
                  <a16:creationId xmlns:a16="http://schemas.microsoft.com/office/drawing/2014/main" id="{63714F19-C37B-05F4-AAFA-F5E6F01EBB22}"/>
                </a:ext>
              </a:extLst>
            </p:cNvPr>
            <p:cNvSpPr txBox="1"/>
            <p:nvPr/>
          </p:nvSpPr>
          <p:spPr>
            <a:xfrm>
              <a:off x="3342711" y="1858659"/>
              <a:ext cx="809881" cy="70198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No. of </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1" i="0" u="none" strike="noStrike" kern="1200" cap="none" spc="0" normalizeH="0" baseline="0" noProof="0" dirty="0">
                  <a:ln>
                    <a:noFill/>
                  </a:ln>
                  <a:solidFill>
                    <a:srgbClr val="161616"/>
                  </a:solidFill>
                  <a:effectLst/>
                  <a:uLnTx/>
                  <a:uFillTx/>
                  <a:latin typeface="Poppins"/>
                  <a:ea typeface="+mn-ea"/>
                  <a:cs typeface="+mn-cs"/>
                </a:rPr>
                <a:t>Patients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118</a:t>
              </a:r>
            </a:p>
          </p:txBody>
        </p:sp>
        <p:sp>
          <p:nvSpPr>
            <p:cNvPr id="10308" name="TextBox 10307">
              <a:extLst>
                <a:ext uri="{FF2B5EF4-FFF2-40B4-BE49-F238E27FC236}">
                  <a16:creationId xmlns:a16="http://schemas.microsoft.com/office/drawing/2014/main" id="{39E63E0F-597D-0C63-2D83-CD39AB51CD3A}"/>
                </a:ext>
              </a:extLst>
            </p:cNvPr>
            <p:cNvSpPr txBox="1"/>
            <p:nvPr/>
          </p:nvSpPr>
          <p:spPr>
            <a:xfrm>
              <a:off x="3994648" y="1859245"/>
              <a:ext cx="809881" cy="70198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No. of </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1" i="0" u="none" strike="noStrike" kern="1200" cap="none" spc="0" normalizeH="0" baseline="0" noProof="0" dirty="0">
                  <a:ln>
                    <a:noFill/>
                  </a:ln>
                  <a:solidFill>
                    <a:srgbClr val="161616"/>
                  </a:solidFill>
                  <a:effectLst/>
                  <a:uLnTx/>
                  <a:uFillTx/>
                  <a:latin typeface="Poppins"/>
                  <a:ea typeface="+mn-ea"/>
                  <a:cs typeface="+mn-cs"/>
                </a:rPr>
                <a:t>Events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103</a:t>
              </a:r>
            </a:p>
          </p:txBody>
        </p:sp>
        <p:sp>
          <p:nvSpPr>
            <p:cNvPr id="10309" name="TextBox 10308">
              <a:extLst>
                <a:ext uri="{FF2B5EF4-FFF2-40B4-BE49-F238E27FC236}">
                  <a16:creationId xmlns:a16="http://schemas.microsoft.com/office/drawing/2014/main" id="{E8B95351-CE70-C37A-171E-DE79D5D1E9D1}"/>
                </a:ext>
              </a:extLst>
            </p:cNvPr>
            <p:cNvSpPr txBox="1"/>
            <p:nvPr/>
          </p:nvSpPr>
          <p:spPr>
            <a:xfrm>
              <a:off x="4700138" y="1865609"/>
              <a:ext cx="1038725" cy="70198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Median </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1" i="0" u="none" strike="noStrike" kern="1200" cap="none" spc="0" normalizeH="0" baseline="0" noProof="0" dirty="0">
                  <a:ln>
                    <a:noFill/>
                  </a:ln>
                  <a:solidFill>
                    <a:srgbClr val="161616"/>
                  </a:solidFill>
                  <a:effectLst/>
                  <a:uLnTx/>
                  <a:uFillTx/>
                  <a:latin typeface="Poppins"/>
                  <a:ea typeface="+mn-ea"/>
                  <a:cs typeface="+mn-cs"/>
                </a:rPr>
                <a:t>PFS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5.5 (3.9-7.4)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3.8 (3.7-5.5)</a:t>
              </a:r>
            </a:p>
          </p:txBody>
        </p:sp>
      </p:grpSp>
      <p:sp>
        <p:nvSpPr>
          <p:cNvPr id="10310" name="TextBox 10309">
            <a:extLst>
              <a:ext uri="{FF2B5EF4-FFF2-40B4-BE49-F238E27FC236}">
                <a16:creationId xmlns:a16="http://schemas.microsoft.com/office/drawing/2014/main" id="{D682FDCA-2FB4-B3D0-83DE-A8C3EAB61C6F}"/>
              </a:ext>
            </a:extLst>
          </p:cNvPr>
          <p:cNvSpPr txBox="1"/>
          <p:nvPr/>
        </p:nvSpPr>
        <p:spPr>
          <a:xfrm>
            <a:off x="2551176" y="2738076"/>
            <a:ext cx="3218688" cy="412287"/>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HR, 0.62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(95% CI, 0.47-0.82); Nominal </a:t>
            </a:r>
            <a:r>
              <a:rPr kumimoji="0" lang="en-US" sz="1200" b="0" i="1" u="none" strike="noStrike" kern="1200" cap="none" spc="0" normalizeH="0" baseline="0" noProof="0" dirty="0">
                <a:ln>
                  <a:noFill/>
                </a:ln>
                <a:solidFill>
                  <a:srgbClr val="161616"/>
                </a:solidFill>
                <a:effectLst/>
                <a:uLnTx/>
                <a:uFillTx/>
                <a:latin typeface="Poppins"/>
                <a:ea typeface="+mn-ea"/>
                <a:cs typeface="+mn-cs"/>
              </a:rPr>
              <a:t>P </a:t>
            </a:r>
            <a:r>
              <a:rPr kumimoji="0" lang="en-US" sz="1200" b="0" i="0" u="none" strike="noStrike" kern="1200" cap="none" spc="0" normalizeH="0" baseline="0" noProof="0" dirty="0">
                <a:ln>
                  <a:noFill/>
                </a:ln>
                <a:solidFill>
                  <a:srgbClr val="161616"/>
                </a:solidFill>
                <a:effectLst/>
                <a:uLnTx/>
                <a:uFillTx/>
                <a:latin typeface="Poppins"/>
                <a:ea typeface="+mn-ea"/>
                <a:cs typeface="+mn-cs"/>
              </a:rPr>
              <a:t>=.007</a:t>
            </a:r>
          </a:p>
        </p:txBody>
      </p:sp>
      <p:grpSp>
        <p:nvGrpSpPr>
          <p:cNvPr id="10423" name="Group 10422">
            <a:extLst>
              <a:ext uri="{FF2B5EF4-FFF2-40B4-BE49-F238E27FC236}">
                <a16:creationId xmlns:a16="http://schemas.microsoft.com/office/drawing/2014/main" id="{E0652EC2-9A22-2703-0564-FA9E42556B81}"/>
              </a:ext>
            </a:extLst>
          </p:cNvPr>
          <p:cNvGrpSpPr/>
          <p:nvPr/>
        </p:nvGrpSpPr>
        <p:grpSpPr>
          <a:xfrm>
            <a:off x="7473950" y="2485315"/>
            <a:ext cx="644525" cy="1692749"/>
            <a:chOff x="1778724" y="2806859"/>
            <a:chExt cx="650593" cy="1234098"/>
          </a:xfrm>
        </p:grpSpPr>
        <p:cxnSp>
          <p:nvCxnSpPr>
            <p:cNvPr id="10424" name="Straight Connector 10423">
              <a:extLst>
                <a:ext uri="{FF2B5EF4-FFF2-40B4-BE49-F238E27FC236}">
                  <a16:creationId xmlns:a16="http://schemas.microsoft.com/office/drawing/2014/main" id="{7530AE46-0E87-8397-97CD-D4DDECF9B861}"/>
                </a:ext>
              </a:extLst>
            </p:cNvPr>
            <p:cNvCxnSpPr>
              <a:cxnSpLocks/>
            </p:cNvCxnSpPr>
            <p:nvPr/>
          </p:nvCxnSpPr>
          <p:spPr>
            <a:xfrm>
              <a:off x="1778724" y="2806859"/>
              <a:ext cx="0" cy="1234098"/>
            </a:xfrm>
            <a:prstGeom prst="line">
              <a:avLst/>
            </a:prstGeom>
            <a:ln w="12700">
              <a:solidFill>
                <a:schemeClr val="tx1">
                  <a:lumMod val="25000"/>
                  <a:lumOff val="75000"/>
                </a:schemeClr>
              </a:solidFill>
              <a:prstDash val="sysDot"/>
              <a:miter lim="800000"/>
            </a:ln>
          </p:spPr>
          <p:style>
            <a:lnRef idx="1">
              <a:schemeClr val="accent1"/>
            </a:lnRef>
            <a:fillRef idx="0">
              <a:schemeClr val="accent1"/>
            </a:fillRef>
            <a:effectRef idx="0">
              <a:schemeClr val="accent1"/>
            </a:effectRef>
            <a:fontRef idx="minor">
              <a:schemeClr val="tx1"/>
            </a:fontRef>
          </p:style>
        </p:cxnSp>
        <p:cxnSp>
          <p:nvCxnSpPr>
            <p:cNvPr id="10425" name="Straight Connector 10424">
              <a:extLst>
                <a:ext uri="{FF2B5EF4-FFF2-40B4-BE49-F238E27FC236}">
                  <a16:creationId xmlns:a16="http://schemas.microsoft.com/office/drawing/2014/main" id="{EBF74902-2862-BA3F-964C-12A74EE6FB3D}"/>
                </a:ext>
              </a:extLst>
            </p:cNvPr>
            <p:cNvCxnSpPr>
              <a:cxnSpLocks/>
            </p:cNvCxnSpPr>
            <p:nvPr/>
          </p:nvCxnSpPr>
          <p:spPr>
            <a:xfrm>
              <a:off x="2429317" y="3188167"/>
              <a:ext cx="0" cy="851042"/>
            </a:xfrm>
            <a:prstGeom prst="line">
              <a:avLst/>
            </a:prstGeom>
            <a:ln w="12700">
              <a:solidFill>
                <a:schemeClr val="tx1">
                  <a:lumMod val="25000"/>
                  <a:lumOff val="75000"/>
                </a:schemeClr>
              </a:solidFill>
              <a:prstDash val="sysDot"/>
              <a:miter lim="800000"/>
            </a:ln>
          </p:spPr>
          <p:style>
            <a:lnRef idx="1">
              <a:schemeClr val="accent1"/>
            </a:lnRef>
            <a:fillRef idx="0">
              <a:schemeClr val="accent1"/>
            </a:fillRef>
            <a:effectRef idx="0">
              <a:schemeClr val="accent1"/>
            </a:effectRef>
            <a:fontRef idx="minor">
              <a:schemeClr val="tx1"/>
            </a:fontRef>
          </p:style>
        </p:cxnSp>
      </p:grpSp>
      <p:sp>
        <p:nvSpPr>
          <p:cNvPr id="10428" name="Freeform: Shape 10427">
            <a:extLst>
              <a:ext uri="{FF2B5EF4-FFF2-40B4-BE49-F238E27FC236}">
                <a16:creationId xmlns:a16="http://schemas.microsoft.com/office/drawing/2014/main" id="{8C19AF21-F54D-01D8-85AB-E1AC8E47D100}"/>
              </a:ext>
            </a:extLst>
          </p:cNvPr>
          <p:cNvSpPr/>
          <p:nvPr/>
        </p:nvSpPr>
        <p:spPr>
          <a:xfrm>
            <a:off x="6824297" y="1818497"/>
            <a:ext cx="4236479" cy="2370386"/>
          </a:xfrm>
          <a:custGeom>
            <a:avLst/>
            <a:gdLst>
              <a:gd name="csX0" fmla="*/ 0 w 3639220"/>
              <a:gd name="csY0" fmla="*/ 0 h 2090713"/>
              <a:gd name="csX1" fmla="*/ 0 w 3639220"/>
              <a:gd name="csY1" fmla="*/ 2090713 h 2090713"/>
              <a:gd name="csX2" fmla="*/ 3639220 w 3639220"/>
              <a:gd name="csY2" fmla="*/ 2090713 h 2090713"/>
            </a:gdLst>
            <a:ahLst/>
            <a:cxnLst>
              <a:cxn ang="0">
                <a:pos x="csX0" y="csY0"/>
              </a:cxn>
              <a:cxn ang="0">
                <a:pos x="csX1" y="csY1"/>
              </a:cxn>
              <a:cxn ang="0">
                <a:pos x="csX2" y="csY2"/>
              </a:cxn>
            </a:cxnLst>
            <a:rect l="l" t="t" r="r" b="b"/>
            <a:pathLst>
              <a:path w="3639220" h="2090713">
                <a:moveTo>
                  <a:pt x="0" y="0"/>
                </a:moveTo>
                <a:lnTo>
                  <a:pt x="0" y="2090713"/>
                </a:lnTo>
                <a:lnTo>
                  <a:pt x="3639220" y="2090713"/>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nvGrpSpPr>
          <p:cNvPr id="10429" name="Group 10428">
            <a:extLst>
              <a:ext uri="{FF2B5EF4-FFF2-40B4-BE49-F238E27FC236}">
                <a16:creationId xmlns:a16="http://schemas.microsoft.com/office/drawing/2014/main" id="{4FB90431-D49D-0454-95C5-3048F3DDA0AE}"/>
              </a:ext>
            </a:extLst>
          </p:cNvPr>
          <p:cNvGrpSpPr/>
          <p:nvPr/>
        </p:nvGrpSpPr>
        <p:grpSpPr>
          <a:xfrm>
            <a:off x="6768699" y="1828545"/>
            <a:ext cx="55599" cy="2362014"/>
            <a:chOff x="1055077" y="1979526"/>
            <a:chExt cx="75695" cy="2362014"/>
          </a:xfrm>
        </p:grpSpPr>
        <p:cxnSp>
          <p:nvCxnSpPr>
            <p:cNvPr id="10430" name="Straight Connector 10429">
              <a:extLst>
                <a:ext uri="{FF2B5EF4-FFF2-40B4-BE49-F238E27FC236}">
                  <a16:creationId xmlns:a16="http://schemas.microsoft.com/office/drawing/2014/main" id="{CA2E1A8D-281B-FF60-9C2A-5096B692740D}"/>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1" name="Straight Connector 10430">
              <a:extLst>
                <a:ext uri="{FF2B5EF4-FFF2-40B4-BE49-F238E27FC236}">
                  <a16:creationId xmlns:a16="http://schemas.microsoft.com/office/drawing/2014/main" id="{E982AFBF-A39A-A1C3-B83A-4A3A0B81F6FE}"/>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2" name="Straight Connector 10431">
              <a:extLst>
                <a:ext uri="{FF2B5EF4-FFF2-40B4-BE49-F238E27FC236}">
                  <a16:creationId xmlns:a16="http://schemas.microsoft.com/office/drawing/2014/main" id="{F190C823-2C40-EFF7-0FC6-5D6308D874B5}"/>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3" name="Straight Connector 10432">
              <a:extLst>
                <a:ext uri="{FF2B5EF4-FFF2-40B4-BE49-F238E27FC236}">
                  <a16:creationId xmlns:a16="http://schemas.microsoft.com/office/drawing/2014/main" id="{6628ED8C-51AB-A540-7152-CA9DD65DFA7E}"/>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34" name="Straight Connector 10433">
              <a:extLst>
                <a:ext uri="{FF2B5EF4-FFF2-40B4-BE49-F238E27FC236}">
                  <a16:creationId xmlns:a16="http://schemas.microsoft.com/office/drawing/2014/main" id="{1565CFBF-99D9-2112-4AA6-7E9B6464BF2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452" name="TextBox 10451">
            <a:extLst>
              <a:ext uri="{FF2B5EF4-FFF2-40B4-BE49-F238E27FC236}">
                <a16:creationId xmlns:a16="http://schemas.microsoft.com/office/drawing/2014/main" id="{987670EC-C5B9-C03D-14DA-C3F25CA4E439}"/>
              </a:ext>
            </a:extLst>
          </p:cNvPr>
          <p:cNvSpPr txBox="1"/>
          <p:nvPr/>
        </p:nvSpPr>
        <p:spPr>
          <a:xfrm>
            <a:off x="6261445" y="1744761"/>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100</a:t>
            </a:r>
          </a:p>
        </p:txBody>
      </p:sp>
      <p:sp>
        <p:nvSpPr>
          <p:cNvPr id="10453" name="TextBox 10452">
            <a:extLst>
              <a:ext uri="{FF2B5EF4-FFF2-40B4-BE49-F238E27FC236}">
                <a16:creationId xmlns:a16="http://schemas.microsoft.com/office/drawing/2014/main" id="{DF7C2648-1C13-E552-C726-7DE360ACB43E}"/>
              </a:ext>
            </a:extLst>
          </p:cNvPr>
          <p:cNvSpPr txBox="1"/>
          <p:nvPr/>
        </p:nvSpPr>
        <p:spPr>
          <a:xfrm>
            <a:off x="6259098" y="2339150"/>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75</a:t>
            </a:r>
          </a:p>
        </p:txBody>
      </p:sp>
      <p:sp>
        <p:nvSpPr>
          <p:cNvPr id="10454" name="TextBox 10453">
            <a:extLst>
              <a:ext uri="{FF2B5EF4-FFF2-40B4-BE49-F238E27FC236}">
                <a16:creationId xmlns:a16="http://schemas.microsoft.com/office/drawing/2014/main" id="{6E5B6637-1621-4E84-39EC-A9AC57CED54A}"/>
              </a:ext>
            </a:extLst>
          </p:cNvPr>
          <p:cNvSpPr txBox="1"/>
          <p:nvPr/>
        </p:nvSpPr>
        <p:spPr>
          <a:xfrm>
            <a:off x="6257700" y="2937552"/>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50</a:t>
            </a:r>
          </a:p>
        </p:txBody>
      </p:sp>
      <p:sp>
        <p:nvSpPr>
          <p:cNvPr id="10455" name="TextBox 10454">
            <a:extLst>
              <a:ext uri="{FF2B5EF4-FFF2-40B4-BE49-F238E27FC236}">
                <a16:creationId xmlns:a16="http://schemas.microsoft.com/office/drawing/2014/main" id="{35F80DA8-04CE-0FA4-2B38-69BB5F02F7F5}"/>
              </a:ext>
            </a:extLst>
          </p:cNvPr>
          <p:cNvSpPr txBox="1"/>
          <p:nvPr/>
        </p:nvSpPr>
        <p:spPr>
          <a:xfrm>
            <a:off x="6255353" y="3531941"/>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25</a:t>
            </a:r>
          </a:p>
        </p:txBody>
      </p:sp>
      <p:sp>
        <p:nvSpPr>
          <p:cNvPr id="10456" name="TextBox 10455">
            <a:extLst>
              <a:ext uri="{FF2B5EF4-FFF2-40B4-BE49-F238E27FC236}">
                <a16:creationId xmlns:a16="http://schemas.microsoft.com/office/drawing/2014/main" id="{7AED4447-24DC-BF4F-DCBE-CF858C1A1C31}"/>
              </a:ext>
            </a:extLst>
          </p:cNvPr>
          <p:cNvSpPr txBox="1"/>
          <p:nvPr/>
        </p:nvSpPr>
        <p:spPr>
          <a:xfrm>
            <a:off x="6255352" y="4101212"/>
            <a:ext cx="477297" cy="231112"/>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10457" name="TextBox 10456">
            <a:extLst>
              <a:ext uri="{FF2B5EF4-FFF2-40B4-BE49-F238E27FC236}">
                <a16:creationId xmlns:a16="http://schemas.microsoft.com/office/drawing/2014/main" id="{7480F35A-57A6-83DB-52F0-C7494B00B45D}"/>
              </a:ext>
            </a:extLst>
          </p:cNvPr>
          <p:cNvSpPr txBox="1"/>
          <p:nvPr/>
        </p:nvSpPr>
        <p:spPr>
          <a:xfrm rot="16200000">
            <a:off x="5137187" y="2923676"/>
            <a:ext cx="2366682" cy="241473"/>
          </a:xfrm>
          <a:prstGeom prst="rect">
            <a:avLst/>
          </a:prstGeom>
        </p:spPr>
        <p:txBody>
          <a:bodyPr vert="horz" wrap="none" lIns="0" tIns="0" rIns="0" bIns="0" rtlCol="0">
            <a:noAutofit/>
          </a:bodyPr>
          <a:lstStyle/>
          <a:p>
            <a:pPr algn="ctr">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10458" name="TextBox 10457">
            <a:extLst>
              <a:ext uri="{FF2B5EF4-FFF2-40B4-BE49-F238E27FC236}">
                <a16:creationId xmlns:a16="http://schemas.microsoft.com/office/drawing/2014/main" id="{BB409559-FAF5-D5EC-E9EC-EC63D1052D71}"/>
              </a:ext>
            </a:extLst>
          </p:cNvPr>
          <p:cNvSpPr txBox="1"/>
          <p:nvPr/>
        </p:nvSpPr>
        <p:spPr>
          <a:xfrm>
            <a:off x="6831106" y="4507454"/>
            <a:ext cx="4238513" cy="290457"/>
          </a:xfrm>
          <a:prstGeom prst="rect">
            <a:avLst/>
          </a:prstGeom>
        </p:spPr>
        <p:txBody>
          <a:bodyPr vert="horz" wrap="none" lIns="0" tIns="0" rIns="0" bIns="0" rtlCol="0">
            <a:noAutofit/>
          </a:bodyPr>
          <a:lstStyle/>
          <a:p>
            <a:pPr marR="0" lvl="0" indent="0" algn="ctr" fontAlgn="auto">
              <a:lnSpc>
                <a:spcPct val="100000"/>
              </a:lnSpc>
              <a:spcBef>
                <a:spcPts val="0"/>
              </a:spcBef>
              <a:spcAft>
                <a:spcPts val="0"/>
              </a:spcAft>
              <a:buClrTx/>
              <a:buSzTx/>
              <a:buFontTx/>
              <a:buNone/>
              <a:tabLst/>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Time (Mo)</a:t>
            </a:r>
          </a:p>
        </p:txBody>
      </p:sp>
      <p:sp>
        <p:nvSpPr>
          <p:cNvPr id="10459" name="TextBox 10458">
            <a:extLst>
              <a:ext uri="{FF2B5EF4-FFF2-40B4-BE49-F238E27FC236}">
                <a16:creationId xmlns:a16="http://schemas.microsoft.com/office/drawing/2014/main" id="{5E05D0BC-8BAE-725B-1FD7-471C495A6A73}"/>
              </a:ext>
            </a:extLst>
          </p:cNvPr>
          <p:cNvSpPr txBox="1"/>
          <p:nvPr/>
        </p:nvSpPr>
        <p:spPr>
          <a:xfrm>
            <a:off x="6643824"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10460" name="TextBox 10459">
            <a:extLst>
              <a:ext uri="{FF2B5EF4-FFF2-40B4-BE49-F238E27FC236}">
                <a16:creationId xmlns:a16="http://schemas.microsoft.com/office/drawing/2014/main" id="{0D23426C-0AF5-0479-10FD-A45D6ADBD75C}"/>
              </a:ext>
            </a:extLst>
          </p:cNvPr>
          <p:cNvSpPr txBox="1"/>
          <p:nvPr/>
        </p:nvSpPr>
        <p:spPr>
          <a:xfrm>
            <a:off x="6972472"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10461" name="TextBox 10460">
            <a:extLst>
              <a:ext uri="{FF2B5EF4-FFF2-40B4-BE49-F238E27FC236}">
                <a16:creationId xmlns:a16="http://schemas.microsoft.com/office/drawing/2014/main" id="{F8DFA377-1364-F6C1-80A5-262B2C2CC7C2}"/>
              </a:ext>
            </a:extLst>
          </p:cNvPr>
          <p:cNvSpPr txBox="1"/>
          <p:nvPr/>
        </p:nvSpPr>
        <p:spPr>
          <a:xfrm>
            <a:off x="7304936"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6</a:t>
            </a:r>
          </a:p>
        </p:txBody>
      </p:sp>
      <p:sp>
        <p:nvSpPr>
          <p:cNvPr id="10462" name="TextBox 10461">
            <a:extLst>
              <a:ext uri="{FF2B5EF4-FFF2-40B4-BE49-F238E27FC236}">
                <a16:creationId xmlns:a16="http://schemas.microsoft.com/office/drawing/2014/main" id="{AC62E335-7A00-7465-69AD-80848593E212}"/>
              </a:ext>
            </a:extLst>
          </p:cNvPr>
          <p:cNvSpPr txBox="1"/>
          <p:nvPr/>
        </p:nvSpPr>
        <p:spPr>
          <a:xfrm>
            <a:off x="7633584"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9</a:t>
            </a:r>
          </a:p>
        </p:txBody>
      </p:sp>
      <p:sp>
        <p:nvSpPr>
          <p:cNvPr id="10463" name="TextBox 10462">
            <a:extLst>
              <a:ext uri="{FF2B5EF4-FFF2-40B4-BE49-F238E27FC236}">
                <a16:creationId xmlns:a16="http://schemas.microsoft.com/office/drawing/2014/main" id="{91A9CD31-20DA-9597-ED9D-92E2F662C172}"/>
              </a:ext>
            </a:extLst>
          </p:cNvPr>
          <p:cNvSpPr txBox="1"/>
          <p:nvPr/>
        </p:nvSpPr>
        <p:spPr>
          <a:xfrm>
            <a:off x="7939228"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12</a:t>
            </a:r>
          </a:p>
        </p:txBody>
      </p:sp>
      <p:sp>
        <p:nvSpPr>
          <p:cNvPr id="10464" name="TextBox 10463">
            <a:extLst>
              <a:ext uri="{FF2B5EF4-FFF2-40B4-BE49-F238E27FC236}">
                <a16:creationId xmlns:a16="http://schemas.microsoft.com/office/drawing/2014/main" id="{606B0828-F999-1C03-5998-24AE43993FE5}"/>
              </a:ext>
            </a:extLst>
          </p:cNvPr>
          <p:cNvSpPr txBox="1"/>
          <p:nvPr/>
        </p:nvSpPr>
        <p:spPr>
          <a:xfrm>
            <a:off x="8267876"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10465" name="TextBox 10464">
            <a:extLst>
              <a:ext uri="{FF2B5EF4-FFF2-40B4-BE49-F238E27FC236}">
                <a16:creationId xmlns:a16="http://schemas.microsoft.com/office/drawing/2014/main" id="{C28688FC-3854-BACE-8F1D-00E682431DA3}"/>
              </a:ext>
            </a:extLst>
          </p:cNvPr>
          <p:cNvSpPr txBox="1"/>
          <p:nvPr/>
        </p:nvSpPr>
        <p:spPr>
          <a:xfrm>
            <a:off x="8600340"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18</a:t>
            </a:r>
          </a:p>
        </p:txBody>
      </p:sp>
      <p:sp>
        <p:nvSpPr>
          <p:cNvPr id="10466" name="TextBox 10465">
            <a:extLst>
              <a:ext uri="{FF2B5EF4-FFF2-40B4-BE49-F238E27FC236}">
                <a16:creationId xmlns:a16="http://schemas.microsoft.com/office/drawing/2014/main" id="{7E1525E6-0476-3FC7-3598-17BC32E6AA5F}"/>
              </a:ext>
            </a:extLst>
          </p:cNvPr>
          <p:cNvSpPr txBox="1"/>
          <p:nvPr/>
        </p:nvSpPr>
        <p:spPr>
          <a:xfrm>
            <a:off x="8928988"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21</a:t>
            </a:r>
          </a:p>
        </p:txBody>
      </p:sp>
      <p:sp>
        <p:nvSpPr>
          <p:cNvPr id="10467" name="TextBox 10466">
            <a:extLst>
              <a:ext uri="{FF2B5EF4-FFF2-40B4-BE49-F238E27FC236}">
                <a16:creationId xmlns:a16="http://schemas.microsoft.com/office/drawing/2014/main" id="{069260BD-86A4-D81C-668A-1608501D7C17}"/>
              </a:ext>
            </a:extLst>
          </p:cNvPr>
          <p:cNvSpPr txBox="1"/>
          <p:nvPr/>
        </p:nvSpPr>
        <p:spPr>
          <a:xfrm>
            <a:off x="9246867"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24</a:t>
            </a:r>
          </a:p>
        </p:txBody>
      </p:sp>
      <p:sp>
        <p:nvSpPr>
          <p:cNvPr id="10468" name="TextBox 10467">
            <a:extLst>
              <a:ext uri="{FF2B5EF4-FFF2-40B4-BE49-F238E27FC236}">
                <a16:creationId xmlns:a16="http://schemas.microsoft.com/office/drawing/2014/main" id="{3FFB62D3-3EEC-7FC5-B405-85446499740A}"/>
              </a:ext>
            </a:extLst>
          </p:cNvPr>
          <p:cNvSpPr txBox="1"/>
          <p:nvPr/>
        </p:nvSpPr>
        <p:spPr>
          <a:xfrm>
            <a:off x="9575515"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27</a:t>
            </a:r>
          </a:p>
        </p:txBody>
      </p:sp>
      <p:sp>
        <p:nvSpPr>
          <p:cNvPr id="10469" name="TextBox 10468">
            <a:extLst>
              <a:ext uri="{FF2B5EF4-FFF2-40B4-BE49-F238E27FC236}">
                <a16:creationId xmlns:a16="http://schemas.microsoft.com/office/drawing/2014/main" id="{57D69548-7866-F00A-FFB6-5DE4FC676B5F}"/>
              </a:ext>
            </a:extLst>
          </p:cNvPr>
          <p:cNvSpPr txBox="1"/>
          <p:nvPr/>
        </p:nvSpPr>
        <p:spPr>
          <a:xfrm>
            <a:off x="9907979"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30</a:t>
            </a:r>
          </a:p>
        </p:txBody>
      </p:sp>
      <p:sp>
        <p:nvSpPr>
          <p:cNvPr id="10470" name="TextBox 10469">
            <a:extLst>
              <a:ext uri="{FF2B5EF4-FFF2-40B4-BE49-F238E27FC236}">
                <a16:creationId xmlns:a16="http://schemas.microsoft.com/office/drawing/2014/main" id="{4E198A61-7FD3-CDA6-8D44-6FE79AE164E8}"/>
              </a:ext>
            </a:extLst>
          </p:cNvPr>
          <p:cNvSpPr txBox="1"/>
          <p:nvPr/>
        </p:nvSpPr>
        <p:spPr>
          <a:xfrm>
            <a:off x="10229511"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33</a:t>
            </a:r>
          </a:p>
        </p:txBody>
      </p:sp>
      <p:sp>
        <p:nvSpPr>
          <p:cNvPr id="10471" name="TextBox 10470">
            <a:extLst>
              <a:ext uri="{FF2B5EF4-FFF2-40B4-BE49-F238E27FC236}">
                <a16:creationId xmlns:a16="http://schemas.microsoft.com/office/drawing/2014/main" id="{30D12B25-EE71-913E-02DE-41735A7DEFB3}"/>
              </a:ext>
            </a:extLst>
          </p:cNvPr>
          <p:cNvSpPr txBox="1"/>
          <p:nvPr/>
        </p:nvSpPr>
        <p:spPr>
          <a:xfrm>
            <a:off x="10551043"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36</a:t>
            </a:r>
          </a:p>
        </p:txBody>
      </p:sp>
      <p:sp>
        <p:nvSpPr>
          <p:cNvPr id="10497" name="TextBox 10496">
            <a:extLst>
              <a:ext uri="{FF2B5EF4-FFF2-40B4-BE49-F238E27FC236}">
                <a16:creationId xmlns:a16="http://schemas.microsoft.com/office/drawing/2014/main" id="{AD361BEC-A868-05B1-93BF-01C1D1CB2FD4}"/>
              </a:ext>
            </a:extLst>
          </p:cNvPr>
          <p:cNvSpPr txBox="1"/>
          <p:nvPr/>
        </p:nvSpPr>
        <p:spPr>
          <a:xfrm>
            <a:off x="7278133" y="2251435"/>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a:ea typeface="+mn-ea"/>
                <a:cs typeface="+mn-cs"/>
              </a:rPr>
              <a:t>66%</a:t>
            </a:r>
          </a:p>
        </p:txBody>
      </p:sp>
      <p:sp>
        <p:nvSpPr>
          <p:cNvPr id="10498" name="TextBox 10497">
            <a:extLst>
              <a:ext uri="{FF2B5EF4-FFF2-40B4-BE49-F238E27FC236}">
                <a16:creationId xmlns:a16="http://schemas.microsoft.com/office/drawing/2014/main" id="{D9643969-B649-ED6E-95C0-7F5551434B72}"/>
              </a:ext>
            </a:extLst>
          </p:cNvPr>
          <p:cNvSpPr txBox="1"/>
          <p:nvPr/>
        </p:nvSpPr>
        <p:spPr>
          <a:xfrm>
            <a:off x="7916235" y="2812029"/>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a:ea typeface="+mn-ea"/>
                <a:cs typeface="+mn-cs"/>
              </a:rPr>
              <a:t>43%</a:t>
            </a:r>
          </a:p>
        </p:txBody>
      </p:sp>
      <p:sp>
        <p:nvSpPr>
          <p:cNvPr id="10499" name="TextBox 10498">
            <a:extLst>
              <a:ext uri="{FF2B5EF4-FFF2-40B4-BE49-F238E27FC236}">
                <a16:creationId xmlns:a16="http://schemas.microsoft.com/office/drawing/2014/main" id="{08D9AD16-206C-A77C-A65E-2D973B3D0825}"/>
              </a:ext>
            </a:extLst>
          </p:cNvPr>
          <p:cNvSpPr txBox="1"/>
          <p:nvPr/>
        </p:nvSpPr>
        <p:spPr>
          <a:xfrm>
            <a:off x="7064363" y="3291816"/>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40%</a:t>
            </a:r>
          </a:p>
        </p:txBody>
      </p:sp>
      <p:sp>
        <p:nvSpPr>
          <p:cNvPr id="10500" name="TextBox 10499">
            <a:extLst>
              <a:ext uri="{FF2B5EF4-FFF2-40B4-BE49-F238E27FC236}">
                <a16:creationId xmlns:a16="http://schemas.microsoft.com/office/drawing/2014/main" id="{F7081551-F1C1-D69D-5D14-FEF2C61203D3}"/>
              </a:ext>
            </a:extLst>
          </p:cNvPr>
          <p:cNvSpPr txBox="1"/>
          <p:nvPr/>
        </p:nvSpPr>
        <p:spPr>
          <a:xfrm>
            <a:off x="7724498" y="3551851"/>
            <a:ext cx="47729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28%</a:t>
            </a:r>
          </a:p>
        </p:txBody>
      </p:sp>
      <p:grpSp>
        <p:nvGrpSpPr>
          <p:cNvPr id="55" name="Group 54">
            <a:extLst>
              <a:ext uri="{FF2B5EF4-FFF2-40B4-BE49-F238E27FC236}">
                <a16:creationId xmlns:a16="http://schemas.microsoft.com/office/drawing/2014/main" id="{1490F247-1F74-C6E2-8AEC-F6D5F5DBF675}"/>
              </a:ext>
            </a:extLst>
          </p:cNvPr>
          <p:cNvGrpSpPr/>
          <p:nvPr/>
        </p:nvGrpSpPr>
        <p:grpSpPr>
          <a:xfrm>
            <a:off x="8259500" y="1721499"/>
            <a:ext cx="3711838" cy="808000"/>
            <a:chOff x="8259500" y="1858659"/>
            <a:chExt cx="3711838" cy="808000"/>
          </a:xfrm>
        </p:grpSpPr>
        <p:grpSp>
          <p:nvGrpSpPr>
            <p:cNvPr id="10501" name="Group 10500">
              <a:extLst>
                <a:ext uri="{FF2B5EF4-FFF2-40B4-BE49-F238E27FC236}">
                  <a16:creationId xmlns:a16="http://schemas.microsoft.com/office/drawing/2014/main" id="{E63586E2-8EFA-A91A-6117-5EE584A736B5}"/>
                </a:ext>
              </a:extLst>
            </p:cNvPr>
            <p:cNvGrpSpPr/>
            <p:nvPr/>
          </p:nvGrpSpPr>
          <p:grpSpPr>
            <a:xfrm>
              <a:off x="8259500" y="2220024"/>
              <a:ext cx="1469699" cy="446635"/>
              <a:chOff x="2524434" y="1838768"/>
              <a:chExt cx="1469699" cy="446635"/>
            </a:xfrm>
          </p:grpSpPr>
          <p:sp>
            <p:nvSpPr>
              <p:cNvPr id="10502" name="TextBox 10501">
                <a:extLst>
                  <a:ext uri="{FF2B5EF4-FFF2-40B4-BE49-F238E27FC236}">
                    <a16:creationId xmlns:a16="http://schemas.microsoft.com/office/drawing/2014/main" id="{A1E0B0E8-D068-6FFD-4490-822E0230FE5B}"/>
                  </a:ext>
                </a:extLst>
              </p:cNvPr>
              <p:cNvSpPr txBox="1"/>
              <p:nvPr/>
            </p:nvSpPr>
            <p:spPr>
              <a:xfrm>
                <a:off x="2837736" y="1838768"/>
                <a:ext cx="1156397" cy="364650"/>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161616"/>
                    </a:solidFill>
                    <a:effectLst/>
                    <a:uLnTx/>
                    <a:uFillTx/>
                    <a:latin typeface="Poppins"/>
                    <a:ea typeface="+mn-ea"/>
                    <a:cs typeface="+mn-cs"/>
                  </a:rPr>
                  <a:t>Imlunestrant</a:t>
                </a:r>
                <a:r>
                  <a:rPr kumimoji="0" lang="en-US" sz="1200" b="0" i="0" u="none" strike="noStrike" kern="1200" cap="none" spc="0" normalizeH="0" baseline="0" noProof="0" dirty="0">
                    <a:ln>
                      <a:noFill/>
                    </a:ln>
                    <a:solidFill>
                      <a:srgbClr val="161616"/>
                    </a:solidFill>
                    <a:effectLst/>
                    <a:uLnTx/>
                    <a:uFillTx/>
                    <a:latin typeface="Poppins"/>
                    <a:ea typeface="+mn-ea"/>
                    <a:cs typeface="+mn-cs"/>
                  </a:rPr>
                  <a:t>-</a:t>
                </a: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err="1">
                    <a:ln>
                      <a:noFill/>
                    </a:ln>
                    <a:solidFill>
                      <a:srgbClr val="161616"/>
                    </a:solidFill>
                    <a:effectLst/>
                    <a:uLnTx/>
                    <a:uFillTx/>
                    <a:latin typeface="Poppins"/>
                    <a:ea typeface="+mn-ea"/>
                    <a:cs typeface="+mn-cs"/>
                  </a:rPr>
                  <a:t>abemaciclib</a:t>
                </a:r>
                <a:endParaRPr kumimoji="0" lang="en-US" sz="1200" b="0" i="0" u="none" strike="noStrike" kern="1200" cap="none" spc="0" normalizeH="0" baseline="0" noProof="0" dirty="0">
                  <a:ln>
                    <a:noFill/>
                  </a:ln>
                  <a:solidFill>
                    <a:srgbClr val="161616"/>
                  </a:solidFill>
                  <a:effectLst/>
                  <a:uLnTx/>
                  <a:uFillTx/>
                  <a:latin typeface="Poppi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161616"/>
                    </a:solidFill>
                    <a:effectLst/>
                    <a:uLnTx/>
                    <a:uFillTx/>
                    <a:latin typeface="Poppins"/>
                    <a:ea typeface="+mn-ea"/>
                    <a:cs typeface="+mn-cs"/>
                  </a:rPr>
                  <a:t>Imlunestrant</a:t>
                </a:r>
                <a:endParaRPr kumimoji="0" lang="en-US" sz="1200" b="0" i="0" u="none" strike="noStrike" kern="1200" cap="none" spc="0" normalizeH="0" baseline="0" noProof="0" dirty="0">
                  <a:ln>
                    <a:noFill/>
                  </a:ln>
                  <a:solidFill>
                    <a:srgbClr val="161616"/>
                  </a:solidFill>
                  <a:effectLst/>
                  <a:uLnTx/>
                  <a:uFillTx/>
                  <a:latin typeface="Poppins"/>
                  <a:ea typeface="+mn-ea"/>
                  <a:cs typeface="+mn-cs"/>
                </a:endParaRPr>
              </a:p>
            </p:txBody>
          </p:sp>
          <p:cxnSp>
            <p:nvCxnSpPr>
              <p:cNvPr id="10503" name="Straight Connector 10502">
                <a:extLst>
                  <a:ext uri="{FF2B5EF4-FFF2-40B4-BE49-F238E27FC236}">
                    <a16:creationId xmlns:a16="http://schemas.microsoft.com/office/drawing/2014/main" id="{0ECFF829-A889-232F-A1CE-0C9172383080}"/>
                  </a:ext>
                </a:extLst>
              </p:cNvPr>
              <p:cNvCxnSpPr/>
              <p:nvPr/>
            </p:nvCxnSpPr>
            <p:spPr>
              <a:xfrm>
                <a:off x="2524434" y="1926417"/>
                <a:ext cx="25623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04" name="Straight Connector 10503">
                <a:extLst>
                  <a:ext uri="{FF2B5EF4-FFF2-40B4-BE49-F238E27FC236}">
                    <a16:creationId xmlns:a16="http://schemas.microsoft.com/office/drawing/2014/main" id="{6F80046D-9D19-2CB5-503C-E53E9C60D138}"/>
                  </a:ext>
                </a:extLst>
              </p:cNvPr>
              <p:cNvCxnSpPr/>
              <p:nvPr/>
            </p:nvCxnSpPr>
            <p:spPr>
              <a:xfrm>
                <a:off x="2524434" y="2285403"/>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0505" name="TextBox 10504">
              <a:extLst>
                <a:ext uri="{FF2B5EF4-FFF2-40B4-BE49-F238E27FC236}">
                  <a16:creationId xmlns:a16="http://schemas.microsoft.com/office/drawing/2014/main" id="{59B97615-FA88-F6BC-37F8-D1DA0A4055BF}"/>
                </a:ext>
              </a:extLst>
            </p:cNvPr>
            <p:cNvSpPr txBox="1"/>
            <p:nvPr/>
          </p:nvSpPr>
          <p:spPr>
            <a:xfrm>
              <a:off x="9575186" y="1858659"/>
              <a:ext cx="809881" cy="70198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No. of </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1" i="0" u="none" strike="noStrike" kern="1200" cap="none" spc="0" normalizeH="0" baseline="0" noProof="0" dirty="0">
                  <a:ln>
                    <a:noFill/>
                  </a:ln>
                  <a:solidFill>
                    <a:srgbClr val="161616"/>
                  </a:solidFill>
                  <a:effectLst/>
                  <a:uLnTx/>
                  <a:uFillTx/>
                  <a:latin typeface="Poppins"/>
                  <a:ea typeface="+mn-ea"/>
                  <a:cs typeface="+mn-cs"/>
                </a:rPr>
                <a:t>Patients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213</a:t>
              </a:r>
            </a:p>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213</a:t>
              </a:r>
            </a:p>
          </p:txBody>
        </p:sp>
        <p:sp>
          <p:nvSpPr>
            <p:cNvPr id="10506" name="TextBox 10505">
              <a:extLst>
                <a:ext uri="{FF2B5EF4-FFF2-40B4-BE49-F238E27FC236}">
                  <a16:creationId xmlns:a16="http://schemas.microsoft.com/office/drawing/2014/main" id="{CB3B90A8-7B87-7158-F894-9D97DF0AF2F4}"/>
                </a:ext>
              </a:extLst>
            </p:cNvPr>
            <p:cNvSpPr txBox="1"/>
            <p:nvPr/>
          </p:nvSpPr>
          <p:spPr>
            <a:xfrm>
              <a:off x="10227123" y="1859245"/>
              <a:ext cx="809881" cy="70198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No. of </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1" i="0" u="none" strike="noStrike" kern="1200" cap="none" spc="0" normalizeH="0" baseline="0" noProof="0" dirty="0">
                  <a:ln>
                    <a:noFill/>
                  </a:ln>
                  <a:solidFill>
                    <a:srgbClr val="161616"/>
                  </a:solidFill>
                  <a:effectLst/>
                  <a:uLnTx/>
                  <a:uFillTx/>
                  <a:latin typeface="Poppins"/>
                  <a:ea typeface="+mn-ea"/>
                  <a:cs typeface="+mn-cs"/>
                </a:rPr>
                <a:t>Events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144</a:t>
              </a:r>
            </a:p>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174</a:t>
              </a:r>
            </a:p>
          </p:txBody>
        </p:sp>
        <p:sp>
          <p:nvSpPr>
            <p:cNvPr id="10507" name="TextBox 10506">
              <a:extLst>
                <a:ext uri="{FF2B5EF4-FFF2-40B4-BE49-F238E27FC236}">
                  <a16:creationId xmlns:a16="http://schemas.microsoft.com/office/drawing/2014/main" id="{7ED3EEAF-464F-DF61-37B6-0B501C148BF1}"/>
                </a:ext>
              </a:extLst>
            </p:cNvPr>
            <p:cNvSpPr txBox="1"/>
            <p:nvPr/>
          </p:nvSpPr>
          <p:spPr>
            <a:xfrm>
              <a:off x="10932613" y="1865609"/>
              <a:ext cx="1038725" cy="70198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Median </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1" i="0" u="none" strike="noStrike" kern="1200" cap="none" spc="0" normalizeH="0" baseline="0" noProof="0" dirty="0">
                  <a:ln>
                    <a:noFill/>
                  </a:ln>
                  <a:solidFill>
                    <a:srgbClr val="161616"/>
                  </a:solidFill>
                  <a:effectLst/>
                  <a:uLnTx/>
                  <a:uFillTx/>
                  <a:latin typeface="Poppins"/>
                  <a:ea typeface="+mn-ea"/>
                  <a:cs typeface="+mn-cs"/>
                </a:rPr>
                <a:t>PFS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10.9 (7.5-12.5)</a:t>
              </a:r>
            </a:p>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5.5 (3.8-5.6)</a:t>
              </a:r>
            </a:p>
          </p:txBody>
        </p:sp>
      </p:grpSp>
      <p:sp>
        <p:nvSpPr>
          <p:cNvPr id="10508" name="TextBox 10507">
            <a:extLst>
              <a:ext uri="{FF2B5EF4-FFF2-40B4-BE49-F238E27FC236}">
                <a16:creationId xmlns:a16="http://schemas.microsoft.com/office/drawing/2014/main" id="{A8738AAE-AFA7-C1B6-3572-6386EF13D8B2}"/>
              </a:ext>
            </a:extLst>
          </p:cNvPr>
          <p:cNvSpPr txBox="1"/>
          <p:nvPr/>
        </p:nvSpPr>
        <p:spPr>
          <a:xfrm>
            <a:off x="8595360" y="2738076"/>
            <a:ext cx="3368040" cy="412287"/>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HR, 0.59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(95% CI, 0.47-0.74); Nominal </a:t>
            </a:r>
            <a:r>
              <a:rPr kumimoji="0" lang="en-US" sz="1200" b="0" i="1" u="none" strike="noStrike" kern="1200" cap="none" spc="0" normalizeH="0" baseline="0" noProof="0" dirty="0">
                <a:ln>
                  <a:noFill/>
                </a:ln>
                <a:solidFill>
                  <a:srgbClr val="161616"/>
                </a:solidFill>
                <a:effectLst/>
                <a:uLnTx/>
                <a:uFillTx/>
                <a:latin typeface="Poppins"/>
                <a:ea typeface="+mn-ea"/>
                <a:cs typeface="+mn-cs"/>
              </a:rPr>
              <a:t>P </a:t>
            </a:r>
            <a:r>
              <a:rPr kumimoji="0" lang="en-US" sz="1200" b="0" i="0" u="none" strike="noStrike" kern="1200" cap="none" spc="0" normalizeH="0" baseline="0" noProof="0" dirty="0">
                <a:ln>
                  <a:noFill/>
                </a:ln>
                <a:solidFill>
                  <a:srgbClr val="161616"/>
                </a:solidFill>
                <a:effectLst/>
                <a:uLnTx/>
                <a:uFillTx/>
                <a:latin typeface="Poppins"/>
                <a:ea typeface="+mn-ea"/>
                <a:cs typeface="+mn-cs"/>
              </a:rPr>
              <a:t>≤ .0001</a:t>
            </a:r>
          </a:p>
        </p:txBody>
      </p:sp>
      <p:grpSp>
        <p:nvGrpSpPr>
          <p:cNvPr id="10512" name="Group 10511">
            <a:extLst>
              <a:ext uri="{FF2B5EF4-FFF2-40B4-BE49-F238E27FC236}">
                <a16:creationId xmlns:a16="http://schemas.microsoft.com/office/drawing/2014/main" id="{45EA14BA-DA19-B107-3EE8-B08826E0EA7C}"/>
              </a:ext>
            </a:extLst>
          </p:cNvPr>
          <p:cNvGrpSpPr/>
          <p:nvPr/>
        </p:nvGrpSpPr>
        <p:grpSpPr>
          <a:xfrm>
            <a:off x="6824298" y="4192789"/>
            <a:ext cx="4232912" cy="46839"/>
            <a:chOff x="6824298" y="4158921"/>
            <a:chExt cx="4232912" cy="46839"/>
          </a:xfrm>
        </p:grpSpPr>
        <p:grpSp>
          <p:nvGrpSpPr>
            <p:cNvPr id="10435" name="Group 10434">
              <a:extLst>
                <a:ext uri="{FF2B5EF4-FFF2-40B4-BE49-F238E27FC236}">
                  <a16:creationId xmlns:a16="http://schemas.microsoft.com/office/drawing/2014/main" id="{C261FC3F-D8BD-9C2C-2E09-801A28432355}"/>
                </a:ext>
              </a:extLst>
            </p:cNvPr>
            <p:cNvGrpSpPr/>
            <p:nvPr/>
          </p:nvGrpSpPr>
          <p:grpSpPr>
            <a:xfrm>
              <a:off x="6824298" y="4160040"/>
              <a:ext cx="3903449" cy="45720"/>
              <a:chOff x="1130772" y="4344889"/>
              <a:chExt cx="3903449" cy="45720"/>
            </a:xfrm>
          </p:grpSpPr>
          <p:grpSp>
            <p:nvGrpSpPr>
              <p:cNvPr id="10436" name="Group 10435">
                <a:extLst>
                  <a:ext uri="{FF2B5EF4-FFF2-40B4-BE49-F238E27FC236}">
                    <a16:creationId xmlns:a16="http://schemas.microsoft.com/office/drawing/2014/main" id="{C2B2B631-F0DF-53CB-5BD2-7FD7465B12E5}"/>
                  </a:ext>
                </a:extLst>
              </p:cNvPr>
              <p:cNvGrpSpPr/>
              <p:nvPr/>
            </p:nvGrpSpPr>
            <p:grpSpPr>
              <a:xfrm rot="5400000">
                <a:off x="1755865" y="3719796"/>
                <a:ext cx="45719" cy="1295905"/>
                <a:chOff x="1055077" y="1979526"/>
                <a:chExt cx="75695" cy="2362014"/>
              </a:xfrm>
            </p:grpSpPr>
            <p:cxnSp>
              <p:nvCxnSpPr>
                <p:cNvPr id="10447" name="Straight Connector 10446">
                  <a:extLst>
                    <a:ext uri="{FF2B5EF4-FFF2-40B4-BE49-F238E27FC236}">
                      <a16:creationId xmlns:a16="http://schemas.microsoft.com/office/drawing/2014/main" id="{18966058-46F3-E6F9-BC3A-908482D5539D}"/>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8" name="Straight Connector 10447">
                  <a:extLst>
                    <a:ext uri="{FF2B5EF4-FFF2-40B4-BE49-F238E27FC236}">
                      <a16:creationId xmlns:a16="http://schemas.microsoft.com/office/drawing/2014/main" id="{EE0C2F70-9E8F-C2FA-B067-8D4718BA974E}"/>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9" name="Straight Connector 10448">
                  <a:extLst>
                    <a:ext uri="{FF2B5EF4-FFF2-40B4-BE49-F238E27FC236}">
                      <a16:creationId xmlns:a16="http://schemas.microsoft.com/office/drawing/2014/main" id="{3FA5971D-AC63-24DE-66ED-5AE128A55D64}"/>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50" name="Straight Connector 10449">
                  <a:extLst>
                    <a:ext uri="{FF2B5EF4-FFF2-40B4-BE49-F238E27FC236}">
                      <a16:creationId xmlns:a16="http://schemas.microsoft.com/office/drawing/2014/main" id="{492C25F5-6173-542E-BBB9-697C1A15F2A9}"/>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51" name="Straight Connector 10450">
                  <a:extLst>
                    <a:ext uri="{FF2B5EF4-FFF2-40B4-BE49-F238E27FC236}">
                      <a16:creationId xmlns:a16="http://schemas.microsoft.com/office/drawing/2014/main" id="{54A3F020-419B-A490-218E-D74A1E0077DC}"/>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37" name="Group 10436">
                <a:extLst>
                  <a:ext uri="{FF2B5EF4-FFF2-40B4-BE49-F238E27FC236}">
                    <a16:creationId xmlns:a16="http://schemas.microsoft.com/office/drawing/2014/main" id="{41795AA3-2CCC-BF00-226A-5920F8C6C5A8}"/>
                  </a:ext>
                </a:extLst>
              </p:cNvPr>
              <p:cNvGrpSpPr/>
              <p:nvPr/>
            </p:nvGrpSpPr>
            <p:grpSpPr>
              <a:xfrm rot="5400000">
                <a:off x="3386126" y="3719797"/>
                <a:ext cx="45719" cy="1295905"/>
                <a:chOff x="1055077" y="1979526"/>
                <a:chExt cx="75695" cy="2362014"/>
              </a:xfrm>
            </p:grpSpPr>
            <p:cxnSp>
              <p:nvCxnSpPr>
                <p:cNvPr id="10442" name="Straight Connector 10441">
                  <a:extLst>
                    <a:ext uri="{FF2B5EF4-FFF2-40B4-BE49-F238E27FC236}">
                      <a16:creationId xmlns:a16="http://schemas.microsoft.com/office/drawing/2014/main" id="{E2F18DD1-92E6-D8FA-9378-8F7F630E72FA}"/>
                    </a:ext>
                  </a:extLst>
                </p:cNvPr>
                <p:cNvCxnSpPr>
                  <a:cxnSpLocks/>
                </p:cNvCxnSpPr>
                <p:nvPr/>
              </p:nvCxnSpPr>
              <p:spPr>
                <a:xfrm>
                  <a:off x="1055077" y="197952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3" name="Straight Connector 10442">
                  <a:extLst>
                    <a:ext uri="{FF2B5EF4-FFF2-40B4-BE49-F238E27FC236}">
                      <a16:creationId xmlns:a16="http://schemas.microsoft.com/office/drawing/2014/main" id="{916F7F44-F877-42C0-8806-D08366834EF4}"/>
                    </a:ext>
                  </a:extLst>
                </p:cNvPr>
                <p:cNvCxnSpPr>
                  <a:cxnSpLocks/>
                </p:cNvCxnSpPr>
                <p:nvPr/>
              </p:nvCxnSpPr>
              <p:spPr>
                <a:xfrm>
                  <a:off x="1055077" y="257003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4" name="Straight Connector 10443">
                  <a:extLst>
                    <a:ext uri="{FF2B5EF4-FFF2-40B4-BE49-F238E27FC236}">
                      <a16:creationId xmlns:a16="http://schemas.microsoft.com/office/drawing/2014/main" id="{4E5FA2A3-3D6C-9327-032D-8177AAD254A5}"/>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5" name="Straight Connector 10444">
                  <a:extLst>
                    <a:ext uri="{FF2B5EF4-FFF2-40B4-BE49-F238E27FC236}">
                      <a16:creationId xmlns:a16="http://schemas.microsoft.com/office/drawing/2014/main" id="{BE1A8C83-B8FD-DC45-9919-62B449E8291D}"/>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6" name="Straight Connector 10445">
                  <a:extLst>
                    <a:ext uri="{FF2B5EF4-FFF2-40B4-BE49-F238E27FC236}">
                      <a16:creationId xmlns:a16="http://schemas.microsoft.com/office/drawing/2014/main" id="{2FCEFF8F-36C9-3B2D-2B20-669FC1E91502}"/>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38" name="Group 10437">
                <a:extLst>
                  <a:ext uri="{FF2B5EF4-FFF2-40B4-BE49-F238E27FC236}">
                    <a16:creationId xmlns:a16="http://schemas.microsoft.com/office/drawing/2014/main" id="{EB1D8BDB-7B28-8365-60C0-731F2F24B261}"/>
                  </a:ext>
                </a:extLst>
              </p:cNvPr>
              <p:cNvGrpSpPr/>
              <p:nvPr/>
            </p:nvGrpSpPr>
            <p:grpSpPr>
              <a:xfrm rot="5400000">
                <a:off x="4687385" y="4043773"/>
                <a:ext cx="45719" cy="647953"/>
                <a:chOff x="1055077" y="3160533"/>
                <a:chExt cx="75695" cy="1181007"/>
              </a:xfrm>
            </p:grpSpPr>
            <p:cxnSp>
              <p:nvCxnSpPr>
                <p:cNvPr id="10439" name="Straight Connector 10438">
                  <a:extLst>
                    <a:ext uri="{FF2B5EF4-FFF2-40B4-BE49-F238E27FC236}">
                      <a16:creationId xmlns:a16="http://schemas.microsoft.com/office/drawing/2014/main" id="{61A0FE65-1FF3-0965-E419-9CEC4961729E}"/>
                    </a:ext>
                  </a:extLst>
                </p:cNvPr>
                <p:cNvCxnSpPr>
                  <a:cxnSpLocks/>
                </p:cNvCxnSpPr>
                <p:nvPr/>
              </p:nvCxnSpPr>
              <p:spPr>
                <a:xfrm>
                  <a:off x="1055077" y="3160533"/>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0" name="Straight Connector 10439">
                  <a:extLst>
                    <a:ext uri="{FF2B5EF4-FFF2-40B4-BE49-F238E27FC236}">
                      <a16:creationId xmlns:a16="http://schemas.microsoft.com/office/drawing/2014/main" id="{C66AF907-6DF0-6794-9690-D962623DD591}"/>
                    </a:ext>
                  </a:extLst>
                </p:cNvPr>
                <p:cNvCxnSpPr>
                  <a:cxnSpLocks/>
                </p:cNvCxnSpPr>
                <p:nvPr/>
              </p:nvCxnSpPr>
              <p:spPr>
                <a:xfrm>
                  <a:off x="1055077" y="3751036"/>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41" name="Straight Connector 10440">
                  <a:extLst>
                    <a:ext uri="{FF2B5EF4-FFF2-40B4-BE49-F238E27FC236}">
                      <a16:creationId xmlns:a16="http://schemas.microsoft.com/office/drawing/2014/main" id="{A3BC2CD4-AEDA-B32B-CB4D-EDADA25DA7A9}"/>
                    </a:ext>
                  </a:extLst>
                </p:cNvPr>
                <p:cNvCxnSpPr>
                  <a:cxnSpLocks/>
                </p:cNvCxnSpPr>
                <p:nvPr/>
              </p:nvCxnSpPr>
              <p:spPr>
                <a:xfrm>
                  <a:off x="1055077" y="4341540"/>
                  <a:ext cx="756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10511" name="Straight Connector 10510">
              <a:extLst>
                <a:ext uri="{FF2B5EF4-FFF2-40B4-BE49-F238E27FC236}">
                  <a16:creationId xmlns:a16="http://schemas.microsoft.com/office/drawing/2014/main" id="{B4C5D9D1-75D1-A4D8-C744-1C34EFDC6DBB}"/>
                </a:ext>
              </a:extLst>
            </p:cNvPr>
            <p:cNvCxnSpPr>
              <a:cxnSpLocks/>
            </p:cNvCxnSpPr>
            <p:nvPr/>
          </p:nvCxnSpPr>
          <p:spPr>
            <a:xfrm rot="5400000">
              <a:off x="11034350" y="4181781"/>
              <a:ext cx="45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11" name="Group 10310">
            <a:extLst>
              <a:ext uri="{FF2B5EF4-FFF2-40B4-BE49-F238E27FC236}">
                <a16:creationId xmlns:a16="http://schemas.microsoft.com/office/drawing/2014/main" id="{F3A43328-CC42-F953-3E97-B53AF945DA78}"/>
              </a:ext>
            </a:extLst>
          </p:cNvPr>
          <p:cNvGrpSpPr/>
          <p:nvPr/>
        </p:nvGrpSpPr>
        <p:grpSpPr>
          <a:xfrm>
            <a:off x="6366166" y="4829177"/>
            <a:ext cx="4891444" cy="746052"/>
            <a:chOff x="6366166" y="4774313"/>
            <a:chExt cx="4891444" cy="746052"/>
          </a:xfrm>
        </p:grpSpPr>
        <p:sp>
          <p:nvSpPr>
            <p:cNvPr id="10472" name="TextBox 10471">
              <a:extLst>
                <a:ext uri="{FF2B5EF4-FFF2-40B4-BE49-F238E27FC236}">
                  <a16:creationId xmlns:a16="http://schemas.microsoft.com/office/drawing/2014/main" id="{0314D8FF-F50A-FADB-4CED-A752B5E1FC3D}"/>
                </a:ext>
              </a:extLst>
            </p:cNvPr>
            <p:cNvSpPr txBox="1"/>
            <p:nvPr/>
          </p:nvSpPr>
          <p:spPr>
            <a:xfrm>
              <a:off x="6643824"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10473" name="TextBox 10472">
              <a:extLst>
                <a:ext uri="{FF2B5EF4-FFF2-40B4-BE49-F238E27FC236}">
                  <a16:creationId xmlns:a16="http://schemas.microsoft.com/office/drawing/2014/main" id="{982A2C93-0267-3AF1-B190-C83BA8E53548}"/>
                </a:ext>
              </a:extLst>
            </p:cNvPr>
            <p:cNvSpPr txBox="1"/>
            <p:nvPr/>
          </p:nvSpPr>
          <p:spPr>
            <a:xfrm>
              <a:off x="6972472"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130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(13)</a:t>
              </a:r>
            </a:p>
          </p:txBody>
        </p:sp>
        <p:sp>
          <p:nvSpPr>
            <p:cNvPr id="10474" name="TextBox 10473">
              <a:extLst>
                <a:ext uri="{FF2B5EF4-FFF2-40B4-BE49-F238E27FC236}">
                  <a16:creationId xmlns:a16="http://schemas.microsoft.com/office/drawing/2014/main" id="{7F1BA144-12C9-FBD0-0492-9D3BB66AA112}"/>
                </a:ext>
              </a:extLst>
            </p:cNvPr>
            <p:cNvSpPr txBox="1"/>
            <p:nvPr/>
          </p:nvSpPr>
          <p:spPr>
            <a:xfrm>
              <a:off x="7304936"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78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(16)</a:t>
              </a:r>
            </a:p>
          </p:txBody>
        </p:sp>
        <p:sp>
          <p:nvSpPr>
            <p:cNvPr id="10475" name="TextBox 10474">
              <a:extLst>
                <a:ext uri="{FF2B5EF4-FFF2-40B4-BE49-F238E27FC236}">
                  <a16:creationId xmlns:a16="http://schemas.microsoft.com/office/drawing/2014/main" id="{528DCBBD-FA9C-0EB6-EB01-E664A7F613F9}"/>
                </a:ext>
              </a:extLst>
            </p:cNvPr>
            <p:cNvSpPr txBox="1"/>
            <p:nvPr/>
          </p:nvSpPr>
          <p:spPr>
            <a:xfrm>
              <a:off x="7633584"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73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(16)</a:t>
              </a:r>
            </a:p>
          </p:txBody>
        </p:sp>
        <p:sp>
          <p:nvSpPr>
            <p:cNvPr id="10476" name="TextBox 10475">
              <a:extLst>
                <a:ext uri="{FF2B5EF4-FFF2-40B4-BE49-F238E27FC236}">
                  <a16:creationId xmlns:a16="http://schemas.microsoft.com/office/drawing/2014/main" id="{09E70604-5EE5-17A4-04FB-DE26E32C4F3D}"/>
                </a:ext>
              </a:extLst>
            </p:cNvPr>
            <p:cNvSpPr txBox="1"/>
            <p:nvPr/>
          </p:nvSpPr>
          <p:spPr>
            <a:xfrm>
              <a:off x="7939228"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54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(17)</a:t>
              </a:r>
            </a:p>
          </p:txBody>
        </p:sp>
        <p:sp>
          <p:nvSpPr>
            <p:cNvPr id="10477" name="TextBox 10476">
              <a:extLst>
                <a:ext uri="{FF2B5EF4-FFF2-40B4-BE49-F238E27FC236}">
                  <a16:creationId xmlns:a16="http://schemas.microsoft.com/office/drawing/2014/main" id="{F55417F7-BC46-F241-52F7-4B4452F76ECB}"/>
                </a:ext>
              </a:extLst>
            </p:cNvPr>
            <p:cNvSpPr txBox="1"/>
            <p:nvPr/>
          </p:nvSpPr>
          <p:spPr>
            <a:xfrm>
              <a:off x="8267876"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(17)</a:t>
              </a:r>
            </a:p>
          </p:txBody>
        </p:sp>
        <p:sp>
          <p:nvSpPr>
            <p:cNvPr id="10478" name="TextBox 10477">
              <a:extLst>
                <a:ext uri="{FF2B5EF4-FFF2-40B4-BE49-F238E27FC236}">
                  <a16:creationId xmlns:a16="http://schemas.microsoft.com/office/drawing/2014/main" id="{1CC5F97E-E524-6396-A274-F0406CC33EFA}"/>
                </a:ext>
              </a:extLst>
            </p:cNvPr>
            <p:cNvSpPr txBox="1"/>
            <p:nvPr/>
          </p:nvSpPr>
          <p:spPr>
            <a:xfrm>
              <a:off x="8600340"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(17)</a:t>
              </a:r>
            </a:p>
          </p:txBody>
        </p:sp>
        <p:sp>
          <p:nvSpPr>
            <p:cNvPr id="10479" name="TextBox 10478">
              <a:extLst>
                <a:ext uri="{FF2B5EF4-FFF2-40B4-BE49-F238E27FC236}">
                  <a16:creationId xmlns:a16="http://schemas.microsoft.com/office/drawing/2014/main" id="{70BAAC5A-2AD4-0B8C-B862-830CCD9B6008}"/>
                </a:ext>
              </a:extLst>
            </p:cNvPr>
            <p:cNvSpPr txBox="1"/>
            <p:nvPr/>
          </p:nvSpPr>
          <p:spPr>
            <a:xfrm>
              <a:off x="8928988"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a:t>
              </a:r>
            </a:p>
          </p:txBody>
        </p:sp>
        <p:sp>
          <p:nvSpPr>
            <p:cNvPr id="10480" name="TextBox 10479">
              <a:extLst>
                <a:ext uri="{FF2B5EF4-FFF2-40B4-BE49-F238E27FC236}">
                  <a16:creationId xmlns:a16="http://schemas.microsoft.com/office/drawing/2014/main" id="{3FEB60E9-9D63-D97B-70D5-52D0478BB2CA}"/>
                </a:ext>
              </a:extLst>
            </p:cNvPr>
            <p:cNvSpPr txBox="1"/>
            <p:nvPr/>
          </p:nvSpPr>
          <p:spPr>
            <a:xfrm>
              <a:off x="9246867"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(25)</a:t>
              </a:r>
            </a:p>
          </p:txBody>
        </p:sp>
        <p:sp>
          <p:nvSpPr>
            <p:cNvPr id="10481" name="TextBox 10480">
              <a:extLst>
                <a:ext uri="{FF2B5EF4-FFF2-40B4-BE49-F238E27FC236}">
                  <a16:creationId xmlns:a16="http://schemas.microsoft.com/office/drawing/2014/main" id="{09AAD5BB-D0BE-B681-B6C1-22CFB247716B}"/>
                </a:ext>
              </a:extLst>
            </p:cNvPr>
            <p:cNvSpPr txBox="1"/>
            <p:nvPr/>
          </p:nvSpPr>
          <p:spPr>
            <a:xfrm>
              <a:off x="9575515"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(29)</a:t>
              </a:r>
            </a:p>
          </p:txBody>
        </p:sp>
        <p:sp>
          <p:nvSpPr>
            <p:cNvPr id="10482" name="TextBox 10481">
              <a:extLst>
                <a:ext uri="{FF2B5EF4-FFF2-40B4-BE49-F238E27FC236}">
                  <a16:creationId xmlns:a16="http://schemas.microsoft.com/office/drawing/2014/main" id="{9A317744-E024-6E5B-ACFD-E698037AF5FC}"/>
                </a:ext>
              </a:extLst>
            </p:cNvPr>
            <p:cNvSpPr txBox="1"/>
            <p:nvPr/>
          </p:nvSpPr>
          <p:spPr>
            <a:xfrm>
              <a:off x="9907979"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(33)</a:t>
              </a:r>
            </a:p>
          </p:txBody>
        </p:sp>
        <p:sp>
          <p:nvSpPr>
            <p:cNvPr id="10483" name="TextBox 10482">
              <a:extLst>
                <a:ext uri="{FF2B5EF4-FFF2-40B4-BE49-F238E27FC236}">
                  <a16:creationId xmlns:a16="http://schemas.microsoft.com/office/drawing/2014/main" id="{D00207D5-5E55-262B-2A13-3AEE57BA18EF}"/>
                </a:ext>
              </a:extLst>
            </p:cNvPr>
            <p:cNvSpPr txBox="1"/>
            <p:nvPr/>
          </p:nvSpPr>
          <p:spPr>
            <a:xfrm>
              <a:off x="10236627"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(36)</a:t>
              </a:r>
            </a:p>
          </p:txBody>
        </p:sp>
        <p:sp>
          <p:nvSpPr>
            <p:cNvPr id="10484" name="TextBox 10483">
              <a:extLst>
                <a:ext uri="{FF2B5EF4-FFF2-40B4-BE49-F238E27FC236}">
                  <a16:creationId xmlns:a16="http://schemas.microsoft.com/office/drawing/2014/main" id="{3C951992-E8A8-1715-122B-3DBE2D0ED8F7}"/>
                </a:ext>
              </a:extLst>
            </p:cNvPr>
            <p:cNvSpPr txBox="1"/>
            <p:nvPr/>
          </p:nvSpPr>
          <p:spPr>
            <a:xfrm>
              <a:off x="10565275" y="4777774"/>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(39)</a:t>
              </a:r>
            </a:p>
          </p:txBody>
        </p:sp>
        <p:cxnSp>
          <p:nvCxnSpPr>
            <p:cNvPr id="10485" name="Straight Connector 10484">
              <a:extLst>
                <a:ext uri="{FF2B5EF4-FFF2-40B4-BE49-F238E27FC236}">
                  <a16:creationId xmlns:a16="http://schemas.microsoft.com/office/drawing/2014/main" id="{CEA1B315-AF55-395B-4DA5-B495F7149F5C}"/>
                </a:ext>
              </a:extLst>
            </p:cNvPr>
            <p:cNvCxnSpPr/>
            <p:nvPr/>
          </p:nvCxnSpPr>
          <p:spPr>
            <a:xfrm>
              <a:off x="6366166" y="4873235"/>
              <a:ext cx="25623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86" name="Straight Connector 10485">
              <a:extLst>
                <a:ext uri="{FF2B5EF4-FFF2-40B4-BE49-F238E27FC236}">
                  <a16:creationId xmlns:a16="http://schemas.microsoft.com/office/drawing/2014/main" id="{80DDFC6C-553A-D5D8-0A30-F718996FD0B8}"/>
                </a:ext>
              </a:extLst>
            </p:cNvPr>
            <p:cNvCxnSpPr/>
            <p:nvPr/>
          </p:nvCxnSpPr>
          <p:spPr>
            <a:xfrm>
              <a:off x="6366166" y="5236649"/>
              <a:ext cx="25623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513" name="TextBox 10512">
              <a:extLst>
                <a:ext uri="{FF2B5EF4-FFF2-40B4-BE49-F238E27FC236}">
                  <a16:creationId xmlns:a16="http://schemas.microsoft.com/office/drawing/2014/main" id="{F07D4090-4E5D-FCA7-7181-578B205FB7E4}"/>
                </a:ext>
              </a:extLst>
            </p:cNvPr>
            <p:cNvSpPr txBox="1"/>
            <p:nvPr/>
          </p:nvSpPr>
          <p:spPr>
            <a:xfrm>
              <a:off x="10896663" y="4774313"/>
              <a:ext cx="360947" cy="74259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(39)</a:t>
              </a:r>
            </a:p>
          </p:txBody>
        </p:sp>
      </p:grpSp>
      <p:sp>
        <p:nvSpPr>
          <p:cNvPr id="10514" name="TextBox 10513">
            <a:extLst>
              <a:ext uri="{FF2B5EF4-FFF2-40B4-BE49-F238E27FC236}">
                <a16:creationId xmlns:a16="http://schemas.microsoft.com/office/drawing/2014/main" id="{74605889-B27A-991F-3FF8-84BD4B7111C8}"/>
              </a:ext>
            </a:extLst>
          </p:cNvPr>
          <p:cNvSpPr txBox="1"/>
          <p:nvPr/>
        </p:nvSpPr>
        <p:spPr>
          <a:xfrm>
            <a:off x="10880302" y="4262460"/>
            <a:ext cx="360947" cy="23111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39</a:t>
            </a:r>
          </a:p>
        </p:txBody>
      </p:sp>
      <p:grpSp>
        <p:nvGrpSpPr>
          <p:cNvPr id="10527" name="Group 10526">
            <a:extLst>
              <a:ext uri="{FF2B5EF4-FFF2-40B4-BE49-F238E27FC236}">
                <a16:creationId xmlns:a16="http://schemas.microsoft.com/office/drawing/2014/main" id="{785F7E85-1AC6-19B8-C7A9-02FF09FC93F8}"/>
              </a:ext>
            </a:extLst>
          </p:cNvPr>
          <p:cNvGrpSpPr/>
          <p:nvPr/>
        </p:nvGrpSpPr>
        <p:grpSpPr>
          <a:xfrm>
            <a:off x="6824297" y="1791356"/>
            <a:ext cx="3643548" cy="2251783"/>
            <a:chOff x="6824297" y="1757488"/>
            <a:chExt cx="3643548" cy="2251783"/>
          </a:xfrm>
        </p:grpSpPr>
        <p:cxnSp>
          <p:nvCxnSpPr>
            <p:cNvPr id="10411" name="Straight Connector 10410">
              <a:extLst>
                <a:ext uri="{FF2B5EF4-FFF2-40B4-BE49-F238E27FC236}">
                  <a16:creationId xmlns:a16="http://schemas.microsoft.com/office/drawing/2014/main" id="{1DAD169B-4D53-A0B5-9B56-959F3EEC975E}"/>
                </a:ext>
              </a:extLst>
            </p:cNvPr>
            <p:cNvCxnSpPr>
              <a:cxnSpLocks/>
            </p:cNvCxnSpPr>
            <p:nvPr/>
          </p:nvCxnSpPr>
          <p:spPr>
            <a:xfrm>
              <a:off x="6824297" y="175748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2" name="Straight Connector 10411">
              <a:extLst>
                <a:ext uri="{FF2B5EF4-FFF2-40B4-BE49-F238E27FC236}">
                  <a16:creationId xmlns:a16="http://schemas.microsoft.com/office/drawing/2014/main" id="{17D61391-CD40-E89C-E9DB-4D1BC0A3BFA8}"/>
                </a:ext>
              </a:extLst>
            </p:cNvPr>
            <p:cNvCxnSpPr>
              <a:cxnSpLocks/>
            </p:cNvCxnSpPr>
            <p:nvPr/>
          </p:nvCxnSpPr>
          <p:spPr>
            <a:xfrm>
              <a:off x="6931027" y="175748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3" name="Straight Connector 10412">
              <a:extLst>
                <a:ext uri="{FF2B5EF4-FFF2-40B4-BE49-F238E27FC236}">
                  <a16:creationId xmlns:a16="http://schemas.microsoft.com/office/drawing/2014/main" id="{54B6FE77-8339-4A5B-C9D2-C87AEBDD3136}"/>
                </a:ext>
              </a:extLst>
            </p:cNvPr>
            <p:cNvCxnSpPr>
              <a:cxnSpLocks/>
            </p:cNvCxnSpPr>
            <p:nvPr/>
          </p:nvCxnSpPr>
          <p:spPr>
            <a:xfrm flipH="1">
              <a:off x="6980097" y="2181608"/>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4" name="Straight Connector 10413">
              <a:extLst>
                <a:ext uri="{FF2B5EF4-FFF2-40B4-BE49-F238E27FC236}">
                  <a16:creationId xmlns:a16="http://schemas.microsoft.com/office/drawing/2014/main" id="{9BAD43D4-4639-CB3C-02CE-59CD16ECEDB9}"/>
                </a:ext>
              </a:extLst>
            </p:cNvPr>
            <p:cNvCxnSpPr>
              <a:cxnSpLocks/>
            </p:cNvCxnSpPr>
            <p:nvPr/>
          </p:nvCxnSpPr>
          <p:spPr>
            <a:xfrm>
              <a:off x="8012016" y="3330059"/>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5" name="Straight Connector 10414">
              <a:extLst>
                <a:ext uri="{FF2B5EF4-FFF2-40B4-BE49-F238E27FC236}">
                  <a16:creationId xmlns:a16="http://schemas.microsoft.com/office/drawing/2014/main" id="{4DD1EA65-AE34-DF8A-C2BA-57B66BCCB87C}"/>
                </a:ext>
              </a:extLst>
            </p:cNvPr>
            <p:cNvCxnSpPr>
              <a:cxnSpLocks/>
            </p:cNvCxnSpPr>
            <p:nvPr/>
          </p:nvCxnSpPr>
          <p:spPr>
            <a:xfrm>
              <a:off x="7250025" y="2797073"/>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6" name="Straight Connector 10415">
              <a:extLst>
                <a:ext uri="{FF2B5EF4-FFF2-40B4-BE49-F238E27FC236}">
                  <a16:creationId xmlns:a16="http://schemas.microsoft.com/office/drawing/2014/main" id="{234C8B27-52CA-896F-5609-DF006A4C95B9}"/>
                </a:ext>
              </a:extLst>
            </p:cNvPr>
            <p:cNvCxnSpPr>
              <a:cxnSpLocks/>
            </p:cNvCxnSpPr>
            <p:nvPr/>
          </p:nvCxnSpPr>
          <p:spPr>
            <a:xfrm>
              <a:off x="8940050" y="369854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7" name="Straight Connector 10416">
              <a:extLst>
                <a:ext uri="{FF2B5EF4-FFF2-40B4-BE49-F238E27FC236}">
                  <a16:creationId xmlns:a16="http://schemas.microsoft.com/office/drawing/2014/main" id="{83EB7ECB-0A78-14B6-EA26-0EDF1AC78746}"/>
                </a:ext>
              </a:extLst>
            </p:cNvPr>
            <p:cNvCxnSpPr>
              <a:cxnSpLocks/>
            </p:cNvCxnSpPr>
            <p:nvPr/>
          </p:nvCxnSpPr>
          <p:spPr>
            <a:xfrm flipH="1">
              <a:off x="6985921" y="2471289"/>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8" name="Straight Connector 10417">
              <a:extLst>
                <a:ext uri="{FF2B5EF4-FFF2-40B4-BE49-F238E27FC236}">
                  <a16:creationId xmlns:a16="http://schemas.microsoft.com/office/drawing/2014/main" id="{EEC68D2C-70E4-2DD6-76AE-C2AC0566875F}"/>
                </a:ext>
              </a:extLst>
            </p:cNvPr>
            <p:cNvCxnSpPr>
              <a:cxnSpLocks/>
            </p:cNvCxnSpPr>
            <p:nvPr/>
          </p:nvCxnSpPr>
          <p:spPr>
            <a:xfrm flipH="1">
              <a:off x="6994595" y="2503481"/>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9" name="Straight Connector 10418">
              <a:extLst>
                <a:ext uri="{FF2B5EF4-FFF2-40B4-BE49-F238E27FC236}">
                  <a16:creationId xmlns:a16="http://schemas.microsoft.com/office/drawing/2014/main" id="{BDA3B1D4-54EC-519F-E3D4-2E511B561F73}"/>
                </a:ext>
              </a:extLst>
            </p:cNvPr>
            <p:cNvCxnSpPr>
              <a:cxnSpLocks/>
            </p:cNvCxnSpPr>
            <p:nvPr/>
          </p:nvCxnSpPr>
          <p:spPr>
            <a:xfrm>
              <a:off x="8926937" y="3689906"/>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0" name="Straight Connector 10419">
              <a:extLst>
                <a:ext uri="{FF2B5EF4-FFF2-40B4-BE49-F238E27FC236}">
                  <a16:creationId xmlns:a16="http://schemas.microsoft.com/office/drawing/2014/main" id="{B982E889-18D7-4F46-D9D8-181A17917E0B}"/>
                </a:ext>
              </a:extLst>
            </p:cNvPr>
            <p:cNvCxnSpPr>
              <a:cxnSpLocks/>
            </p:cNvCxnSpPr>
            <p:nvPr/>
          </p:nvCxnSpPr>
          <p:spPr>
            <a:xfrm>
              <a:off x="9225753" y="3766381"/>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1" name="Straight Connector 10420">
              <a:extLst>
                <a:ext uri="{FF2B5EF4-FFF2-40B4-BE49-F238E27FC236}">
                  <a16:creationId xmlns:a16="http://schemas.microsoft.com/office/drawing/2014/main" id="{5BB44FC3-B45D-1F76-9061-A2627AC0A0FD}"/>
                </a:ext>
              </a:extLst>
            </p:cNvPr>
            <p:cNvCxnSpPr>
              <a:cxnSpLocks/>
            </p:cNvCxnSpPr>
            <p:nvPr/>
          </p:nvCxnSpPr>
          <p:spPr>
            <a:xfrm>
              <a:off x="9519427" y="3802747"/>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2" name="Straight Connector 10421">
              <a:extLst>
                <a:ext uri="{FF2B5EF4-FFF2-40B4-BE49-F238E27FC236}">
                  <a16:creationId xmlns:a16="http://schemas.microsoft.com/office/drawing/2014/main" id="{01464794-63C6-47CF-6FBE-522A1983F93E}"/>
                </a:ext>
              </a:extLst>
            </p:cNvPr>
            <p:cNvCxnSpPr>
              <a:cxnSpLocks/>
            </p:cNvCxnSpPr>
            <p:nvPr/>
          </p:nvCxnSpPr>
          <p:spPr>
            <a:xfrm>
              <a:off x="9541938" y="3802746"/>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17" name="Straight Connector 10516">
              <a:extLst>
                <a:ext uri="{FF2B5EF4-FFF2-40B4-BE49-F238E27FC236}">
                  <a16:creationId xmlns:a16="http://schemas.microsoft.com/office/drawing/2014/main" id="{4F4EA041-F3CD-C71D-6458-47D65F83E5B0}"/>
                </a:ext>
              </a:extLst>
            </p:cNvPr>
            <p:cNvCxnSpPr>
              <a:cxnSpLocks/>
            </p:cNvCxnSpPr>
            <p:nvPr/>
          </p:nvCxnSpPr>
          <p:spPr>
            <a:xfrm flipH="1">
              <a:off x="6997507" y="2539595"/>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18" name="Straight Connector 10517">
              <a:extLst>
                <a:ext uri="{FF2B5EF4-FFF2-40B4-BE49-F238E27FC236}">
                  <a16:creationId xmlns:a16="http://schemas.microsoft.com/office/drawing/2014/main" id="{4DBFCC19-5AE3-9F35-ACC1-C1F43D0D9185}"/>
                </a:ext>
              </a:extLst>
            </p:cNvPr>
            <p:cNvCxnSpPr>
              <a:cxnSpLocks/>
            </p:cNvCxnSpPr>
            <p:nvPr/>
          </p:nvCxnSpPr>
          <p:spPr>
            <a:xfrm flipH="1">
              <a:off x="7008057" y="2583593"/>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19" name="Straight Connector 10518">
              <a:extLst>
                <a:ext uri="{FF2B5EF4-FFF2-40B4-BE49-F238E27FC236}">
                  <a16:creationId xmlns:a16="http://schemas.microsoft.com/office/drawing/2014/main" id="{6A80DE1E-2F41-1EC5-77A8-5192D0D47018}"/>
                </a:ext>
              </a:extLst>
            </p:cNvPr>
            <p:cNvCxnSpPr>
              <a:cxnSpLocks/>
            </p:cNvCxnSpPr>
            <p:nvPr/>
          </p:nvCxnSpPr>
          <p:spPr>
            <a:xfrm flipH="1">
              <a:off x="7166409" y="2651998"/>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0" name="Straight Connector 10519">
              <a:extLst>
                <a:ext uri="{FF2B5EF4-FFF2-40B4-BE49-F238E27FC236}">
                  <a16:creationId xmlns:a16="http://schemas.microsoft.com/office/drawing/2014/main" id="{194CA64F-E880-89F6-764C-5A0B82F00036}"/>
                </a:ext>
              </a:extLst>
            </p:cNvPr>
            <p:cNvCxnSpPr>
              <a:cxnSpLocks/>
            </p:cNvCxnSpPr>
            <p:nvPr/>
          </p:nvCxnSpPr>
          <p:spPr>
            <a:xfrm flipH="1">
              <a:off x="7184852" y="2754892"/>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1" name="Straight Connector 10520">
              <a:extLst>
                <a:ext uri="{FF2B5EF4-FFF2-40B4-BE49-F238E27FC236}">
                  <a16:creationId xmlns:a16="http://schemas.microsoft.com/office/drawing/2014/main" id="{D117E0B6-5DDA-2470-D622-8B12EC17D9C3}"/>
                </a:ext>
              </a:extLst>
            </p:cNvPr>
            <p:cNvCxnSpPr>
              <a:cxnSpLocks/>
            </p:cNvCxnSpPr>
            <p:nvPr/>
          </p:nvCxnSpPr>
          <p:spPr>
            <a:xfrm flipH="1">
              <a:off x="10374575" y="4009271"/>
              <a:ext cx="9327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2" name="Straight Connector 10521">
              <a:extLst>
                <a:ext uri="{FF2B5EF4-FFF2-40B4-BE49-F238E27FC236}">
                  <a16:creationId xmlns:a16="http://schemas.microsoft.com/office/drawing/2014/main" id="{2A229077-C27F-AAC2-5299-12BDA802F48F}"/>
                </a:ext>
              </a:extLst>
            </p:cNvPr>
            <p:cNvCxnSpPr>
              <a:cxnSpLocks/>
            </p:cNvCxnSpPr>
            <p:nvPr/>
          </p:nvCxnSpPr>
          <p:spPr>
            <a:xfrm>
              <a:off x="9569117" y="3803188"/>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3" name="Straight Connector 10522">
              <a:extLst>
                <a:ext uri="{FF2B5EF4-FFF2-40B4-BE49-F238E27FC236}">
                  <a16:creationId xmlns:a16="http://schemas.microsoft.com/office/drawing/2014/main" id="{1E0F372F-6FB5-90F5-7A19-F1A75A873772}"/>
                </a:ext>
              </a:extLst>
            </p:cNvPr>
            <p:cNvCxnSpPr>
              <a:cxnSpLocks/>
            </p:cNvCxnSpPr>
            <p:nvPr/>
          </p:nvCxnSpPr>
          <p:spPr>
            <a:xfrm>
              <a:off x="9811793" y="3799834"/>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4" name="Straight Connector 10523">
              <a:extLst>
                <a:ext uri="{FF2B5EF4-FFF2-40B4-BE49-F238E27FC236}">
                  <a16:creationId xmlns:a16="http://schemas.microsoft.com/office/drawing/2014/main" id="{EA9531DB-C7FA-E4F1-D214-53BBC219760F}"/>
                </a:ext>
              </a:extLst>
            </p:cNvPr>
            <p:cNvCxnSpPr>
              <a:cxnSpLocks/>
            </p:cNvCxnSpPr>
            <p:nvPr/>
          </p:nvCxnSpPr>
          <p:spPr>
            <a:xfrm>
              <a:off x="9833149" y="3799834"/>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5" name="Straight Connector 10524">
              <a:extLst>
                <a:ext uri="{FF2B5EF4-FFF2-40B4-BE49-F238E27FC236}">
                  <a16:creationId xmlns:a16="http://schemas.microsoft.com/office/drawing/2014/main" id="{22E66D0F-A00A-23C3-AB31-CF7202772EA0}"/>
                </a:ext>
              </a:extLst>
            </p:cNvPr>
            <p:cNvCxnSpPr>
              <a:cxnSpLocks/>
            </p:cNvCxnSpPr>
            <p:nvPr/>
          </p:nvCxnSpPr>
          <p:spPr>
            <a:xfrm>
              <a:off x="10125329" y="3864341"/>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26" name="Straight Connector 10525">
              <a:extLst>
                <a:ext uri="{FF2B5EF4-FFF2-40B4-BE49-F238E27FC236}">
                  <a16:creationId xmlns:a16="http://schemas.microsoft.com/office/drawing/2014/main" id="{B6D74087-2B0F-B653-9CDC-8D309D739D0A}"/>
                </a:ext>
              </a:extLst>
            </p:cNvPr>
            <p:cNvCxnSpPr>
              <a:cxnSpLocks/>
            </p:cNvCxnSpPr>
            <p:nvPr/>
          </p:nvCxnSpPr>
          <p:spPr>
            <a:xfrm>
              <a:off x="10423334" y="3907265"/>
              <a:ext cx="0" cy="785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556" name="Group 10555">
            <a:extLst>
              <a:ext uri="{FF2B5EF4-FFF2-40B4-BE49-F238E27FC236}">
                <a16:creationId xmlns:a16="http://schemas.microsoft.com/office/drawing/2014/main" id="{2D76FD19-F31C-D7BA-60EA-3CE1B9861E96}"/>
              </a:ext>
            </a:extLst>
          </p:cNvPr>
          <p:cNvGrpSpPr/>
          <p:nvPr/>
        </p:nvGrpSpPr>
        <p:grpSpPr>
          <a:xfrm>
            <a:off x="6969890" y="1933956"/>
            <a:ext cx="4061356" cy="1922872"/>
            <a:chOff x="6969890" y="1900088"/>
            <a:chExt cx="4061356" cy="1922872"/>
          </a:xfrm>
        </p:grpSpPr>
        <p:cxnSp>
          <p:nvCxnSpPr>
            <p:cNvPr id="10489" name="Straight Connector 10488">
              <a:extLst>
                <a:ext uri="{FF2B5EF4-FFF2-40B4-BE49-F238E27FC236}">
                  <a16:creationId xmlns:a16="http://schemas.microsoft.com/office/drawing/2014/main" id="{020130C3-79DB-E5F2-1D17-9C8F2C2E5156}"/>
                </a:ext>
              </a:extLst>
            </p:cNvPr>
            <p:cNvCxnSpPr>
              <a:cxnSpLocks/>
            </p:cNvCxnSpPr>
            <p:nvPr/>
          </p:nvCxnSpPr>
          <p:spPr>
            <a:xfrm>
              <a:off x="7065744" y="2144503"/>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1" name="Straight Connector 10490">
              <a:extLst>
                <a:ext uri="{FF2B5EF4-FFF2-40B4-BE49-F238E27FC236}">
                  <a16:creationId xmlns:a16="http://schemas.microsoft.com/office/drawing/2014/main" id="{B61EE366-DF96-D18D-1E0C-1469BC4E0C08}"/>
                </a:ext>
              </a:extLst>
            </p:cNvPr>
            <p:cNvCxnSpPr>
              <a:cxnSpLocks/>
            </p:cNvCxnSpPr>
            <p:nvPr/>
          </p:nvCxnSpPr>
          <p:spPr>
            <a:xfrm flipH="1">
              <a:off x="6969890" y="1900088"/>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2" name="Straight Connector 10491">
              <a:extLst>
                <a:ext uri="{FF2B5EF4-FFF2-40B4-BE49-F238E27FC236}">
                  <a16:creationId xmlns:a16="http://schemas.microsoft.com/office/drawing/2014/main" id="{3F77B067-6981-E5D9-1985-4097CE1AB135}"/>
                </a:ext>
              </a:extLst>
            </p:cNvPr>
            <p:cNvCxnSpPr>
              <a:cxnSpLocks/>
            </p:cNvCxnSpPr>
            <p:nvPr/>
          </p:nvCxnSpPr>
          <p:spPr>
            <a:xfrm>
              <a:off x="7860188" y="2929130"/>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3" name="Straight Connector 10492">
              <a:extLst>
                <a:ext uri="{FF2B5EF4-FFF2-40B4-BE49-F238E27FC236}">
                  <a16:creationId xmlns:a16="http://schemas.microsoft.com/office/drawing/2014/main" id="{34961A22-9D05-B048-FF83-73CFFE20A544}"/>
                </a:ext>
              </a:extLst>
            </p:cNvPr>
            <p:cNvCxnSpPr>
              <a:cxnSpLocks/>
            </p:cNvCxnSpPr>
            <p:nvPr/>
          </p:nvCxnSpPr>
          <p:spPr>
            <a:xfrm>
              <a:off x="8322198" y="314279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4" name="Straight Connector 10493">
              <a:extLst>
                <a:ext uri="{FF2B5EF4-FFF2-40B4-BE49-F238E27FC236}">
                  <a16:creationId xmlns:a16="http://schemas.microsoft.com/office/drawing/2014/main" id="{9B2A180F-7F9B-2BF4-430F-F4E4F278D754}"/>
                </a:ext>
              </a:extLst>
            </p:cNvPr>
            <p:cNvCxnSpPr>
              <a:cxnSpLocks/>
            </p:cNvCxnSpPr>
            <p:nvPr/>
          </p:nvCxnSpPr>
          <p:spPr>
            <a:xfrm flipH="1">
              <a:off x="6972861" y="2010455"/>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5" name="Straight Connector 10494">
              <a:extLst>
                <a:ext uri="{FF2B5EF4-FFF2-40B4-BE49-F238E27FC236}">
                  <a16:creationId xmlns:a16="http://schemas.microsoft.com/office/drawing/2014/main" id="{E71F4D67-44A1-AA1C-ACB6-187A4D993CA8}"/>
                </a:ext>
              </a:extLst>
            </p:cNvPr>
            <p:cNvCxnSpPr>
              <a:cxnSpLocks/>
            </p:cNvCxnSpPr>
            <p:nvPr/>
          </p:nvCxnSpPr>
          <p:spPr>
            <a:xfrm flipH="1">
              <a:off x="6980025" y="2081901"/>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6" name="Straight Connector 10495">
              <a:extLst>
                <a:ext uri="{FF2B5EF4-FFF2-40B4-BE49-F238E27FC236}">
                  <a16:creationId xmlns:a16="http://schemas.microsoft.com/office/drawing/2014/main" id="{2C5EA214-ED64-C98F-EFFE-D59F32284B0F}"/>
                </a:ext>
              </a:extLst>
            </p:cNvPr>
            <p:cNvCxnSpPr>
              <a:cxnSpLocks/>
            </p:cNvCxnSpPr>
            <p:nvPr/>
          </p:nvCxnSpPr>
          <p:spPr>
            <a:xfrm flipH="1">
              <a:off x="6986167" y="2116232"/>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28" name="Straight Connector 10527">
              <a:extLst>
                <a:ext uri="{FF2B5EF4-FFF2-40B4-BE49-F238E27FC236}">
                  <a16:creationId xmlns:a16="http://schemas.microsoft.com/office/drawing/2014/main" id="{D15AD6E2-C53D-9FD3-58CB-6175C3720766}"/>
                </a:ext>
              </a:extLst>
            </p:cNvPr>
            <p:cNvCxnSpPr>
              <a:cxnSpLocks/>
            </p:cNvCxnSpPr>
            <p:nvPr/>
          </p:nvCxnSpPr>
          <p:spPr>
            <a:xfrm flipH="1">
              <a:off x="7173223" y="2279295"/>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29" name="Straight Connector 10528">
              <a:extLst>
                <a:ext uri="{FF2B5EF4-FFF2-40B4-BE49-F238E27FC236}">
                  <a16:creationId xmlns:a16="http://schemas.microsoft.com/office/drawing/2014/main" id="{6EBC51CF-DBD1-3032-710D-D03084B60EDA}"/>
                </a:ext>
              </a:extLst>
            </p:cNvPr>
            <p:cNvCxnSpPr>
              <a:cxnSpLocks/>
            </p:cNvCxnSpPr>
            <p:nvPr/>
          </p:nvCxnSpPr>
          <p:spPr>
            <a:xfrm flipH="1">
              <a:off x="7181666" y="2305282"/>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0" name="Straight Connector 10529">
              <a:extLst>
                <a:ext uri="{FF2B5EF4-FFF2-40B4-BE49-F238E27FC236}">
                  <a16:creationId xmlns:a16="http://schemas.microsoft.com/office/drawing/2014/main" id="{81A8539B-8F87-7188-BBD8-E1ACAAF84FAC}"/>
                </a:ext>
              </a:extLst>
            </p:cNvPr>
            <p:cNvCxnSpPr>
              <a:cxnSpLocks/>
            </p:cNvCxnSpPr>
            <p:nvPr/>
          </p:nvCxnSpPr>
          <p:spPr>
            <a:xfrm flipH="1">
              <a:off x="7195670" y="2344165"/>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1" name="Straight Connector 10530">
              <a:extLst>
                <a:ext uri="{FF2B5EF4-FFF2-40B4-BE49-F238E27FC236}">
                  <a16:creationId xmlns:a16="http://schemas.microsoft.com/office/drawing/2014/main" id="{1FDE2FC0-963A-3FC5-F38B-60CCAC7DB448}"/>
                </a:ext>
              </a:extLst>
            </p:cNvPr>
            <p:cNvCxnSpPr>
              <a:cxnSpLocks/>
            </p:cNvCxnSpPr>
            <p:nvPr/>
          </p:nvCxnSpPr>
          <p:spPr>
            <a:xfrm flipH="1">
              <a:off x="7369606" y="2438127"/>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2" name="Straight Connector 10531">
              <a:extLst>
                <a:ext uri="{FF2B5EF4-FFF2-40B4-BE49-F238E27FC236}">
                  <a16:creationId xmlns:a16="http://schemas.microsoft.com/office/drawing/2014/main" id="{0EAA0241-978F-97DD-F212-C3093470A2E3}"/>
                </a:ext>
              </a:extLst>
            </p:cNvPr>
            <p:cNvCxnSpPr>
              <a:cxnSpLocks/>
            </p:cNvCxnSpPr>
            <p:nvPr/>
          </p:nvCxnSpPr>
          <p:spPr>
            <a:xfrm flipH="1">
              <a:off x="7522006" y="2590527"/>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3" name="Straight Connector 10532">
              <a:extLst>
                <a:ext uri="{FF2B5EF4-FFF2-40B4-BE49-F238E27FC236}">
                  <a16:creationId xmlns:a16="http://schemas.microsoft.com/office/drawing/2014/main" id="{AEA033C7-CD52-8223-5706-496328304DCB}"/>
                </a:ext>
              </a:extLst>
            </p:cNvPr>
            <p:cNvCxnSpPr>
              <a:cxnSpLocks/>
            </p:cNvCxnSpPr>
            <p:nvPr/>
          </p:nvCxnSpPr>
          <p:spPr>
            <a:xfrm flipH="1">
              <a:off x="7780752" y="2922118"/>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4" name="Straight Connector 10533">
              <a:extLst>
                <a:ext uri="{FF2B5EF4-FFF2-40B4-BE49-F238E27FC236}">
                  <a16:creationId xmlns:a16="http://schemas.microsoft.com/office/drawing/2014/main" id="{66FAAB74-D47D-FB33-57F6-E2C19C0C793A}"/>
                </a:ext>
              </a:extLst>
            </p:cNvPr>
            <p:cNvCxnSpPr>
              <a:cxnSpLocks/>
            </p:cNvCxnSpPr>
            <p:nvPr/>
          </p:nvCxnSpPr>
          <p:spPr>
            <a:xfrm>
              <a:off x="8335972" y="3161900"/>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5" name="Straight Connector 10534">
              <a:extLst>
                <a:ext uri="{FF2B5EF4-FFF2-40B4-BE49-F238E27FC236}">
                  <a16:creationId xmlns:a16="http://schemas.microsoft.com/office/drawing/2014/main" id="{EBC8D7A7-F619-49D4-F745-23179127E339}"/>
                </a:ext>
              </a:extLst>
            </p:cNvPr>
            <p:cNvCxnSpPr>
              <a:cxnSpLocks/>
            </p:cNvCxnSpPr>
            <p:nvPr/>
          </p:nvCxnSpPr>
          <p:spPr>
            <a:xfrm>
              <a:off x="8440531" y="317567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6" name="Straight Connector 10535">
              <a:extLst>
                <a:ext uri="{FF2B5EF4-FFF2-40B4-BE49-F238E27FC236}">
                  <a16:creationId xmlns:a16="http://schemas.microsoft.com/office/drawing/2014/main" id="{8ACE6795-7A92-7BB2-1D18-23C1F43FD6D4}"/>
                </a:ext>
              </a:extLst>
            </p:cNvPr>
            <p:cNvCxnSpPr>
              <a:cxnSpLocks/>
            </p:cNvCxnSpPr>
            <p:nvPr/>
          </p:nvCxnSpPr>
          <p:spPr>
            <a:xfrm>
              <a:off x="8928988" y="3345111"/>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7" name="Straight Connector 10536">
              <a:extLst>
                <a:ext uri="{FF2B5EF4-FFF2-40B4-BE49-F238E27FC236}">
                  <a16:creationId xmlns:a16="http://schemas.microsoft.com/office/drawing/2014/main" id="{A256A0B8-17A3-FD8A-60EC-28C09547366B}"/>
                </a:ext>
              </a:extLst>
            </p:cNvPr>
            <p:cNvCxnSpPr>
              <a:cxnSpLocks/>
            </p:cNvCxnSpPr>
            <p:nvPr/>
          </p:nvCxnSpPr>
          <p:spPr>
            <a:xfrm>
              <a:off x="9105199" y="336117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8" name="Straight Connector 10537">
              <a:extLst>
                <a:ext uri="{FF2B5EF4-FFF2-40B4-BE49-F238E27FC236}">
                  <a16:creationId xmlns:a16="http://schemas.microsoft.com/office/drawing/2014/main" id="{BC9D61C0-132D-390D-B134-F1387941C8CC}"/>
                </a:ext>
              </a:extLst>
            </p:cNvPr>
            <p:cNvCxnSpPr>
              <a:cxnSpLocks/>
            </p:cNvCxnSpPr>
            <p:nvPr/>
          </p:nvCxnSpPr>
          <p:spPr>
            <a:xfrm>
              <a:off x="9131117" y="336688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39" name="Straight Connector 10538">
              <a:extLst>
                <a:ext uri="{FF2B5EF4-FFF2-40B4-BE49-F238E27FC236}">
                  <a16:creationId xmlns:a16="http://schemas.microsoft.com/office/drawing/2014/main" id="{936E6D6B-BFD9-FC7D-9A87-5A1CB91D7B0B}"/>
                </a:ext>
              </a:extLst>
            </p:cNvPr>
            <p:cNvCxnSpPr>
              <a:cxnSpLocks/>
            </p:cNvCxnSpPr>
            <p:nvPr/>
          </p:nvCxnSpPr>
          <p:spPr>
            <a:xfrm>
              <a:off x="9211250" y="339144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0" name="Straight Connector 10539">
              <a:extLst>
                <a:ext uri="{FF2B5EF4-FFF2-40B4-BE49-F238E27FC236}">
                  <a16:creationId xmlns:a16="http://schemas.microsoft.com/office/drawing/2014/main" id="{0609AAAF-A47F-9BED-F8BB-0579C021D290}"/>
                </a:ext>
              </a:extLst>
            </p:cNvPr>
            <p:cNvCxnSpPr>
              <a:cxnSpLocks/>
            </p:cNvCxnSpPr>
            <p:nvPr/>
          </p:nvCxnSpPr>
          <p:spPr>
            <a:xfrm>
              <a:off x="9229252" y="340227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1" name="Straight Connector 10540">
              <a:extLst>
                <a:ext uri="{FF2B5EF4-FFF2-40B4-BE49-F238E27FC236}">
                  <a16:creationId xmlns:a16="http://schemas.microsoft.com/office/drawing/2014/main" id="{768D8B01-B83E-DDE2-7807-EBC94B0FB609}"/>
                </a:ext>
              </a:extLst>
            </p:cNvPr>
            <p:cNvCxnSpPr>
              <a:cxnSpLocks/>
            </p:cNvCxnSpPr>
            <p:nvPr/>
          </p:nvCxnSpPr>
          <p:spPr>
            <a:xfrm>
              <a:off x="9249533" y="3469897"/>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2" name="Straight Connector 10541">
              <a:extLst>
                <a:ext uri="{FF2B5EF4-FFF2-40B4-BE49-F238E27FC236}">
                  <a16:creationId xmlns:a16="http://schemas.microsoft.com/office/drawing/2014/main" id="{EFE3F46D-63F9-F3A8-5403-2F0A46D02C5C}"/>
                </a:ext>
              </a:extLst>
            </p:cNvPr>
            <p:cNvCxnSpPr>
              <a:cxnSpLocks/>
            </p:cNvCxnSpPr>
            <p:nvPr/>
          </p:nvCxnSpPr>
          <p:spPr>
            <a:xfrm>
              <a:off x="9505830" y="350117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3" name="Straight Connector 10542">
              <a:extLst>
                <a:ext uri="{FF2B5EF4-FFF2-40B4-BE49-F238E27FC236}">
                  <a16:creationId xmlns:a16="http://schemas.microsoft.com/office/drawing/2014/main" id="{6B3E7A77-3CE4-84D9-43BE-DF2BB2AD3D7F}"/>
                </a:ext>
              </a:extLst>
            </p:cNvPr>
            <p:cNvCxnSpPr>
              <a:cxnSpLocks/>
            </p:cNvCxnSpPr>
            <p:nvPr/>
          </p:nvCxnSpPr>
          <p:spPr>
            <a:xfrm>
              <a:off x="9524937" y="3499727"/>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4" name="Straight Connector 10543">
              <a:extLst>
                <a:ext uri="{FF2B5EF4-FFF2-40B4-BE49-F238E27FC236}">
                  <a16:creationId xmlns:a16="http://schemas.microsoft.com/office/drawing/2014/main" id="{BB3F3A44-84F0-AEA9-8164-9C05527FDF69}"/>
                </a:ext>
              </a:extLst>
            </p:cNvPr>
            <p:cNvCxnSpPr>
              <a:cxnSpLocks/>
            </p:cNvCxnSpPr>
            <p:nvPr/>
          </p:nvCxnSpPr>
          <p:spPr>
            <a:xfrm>
              <a:off x="9615970" y="3589629"/>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5" name="Straight Connector 10544">
              <a:extLst>
                <a:ext uri="{FF2B5EF4-FFF2-40B4-BE49-F238E27FC236}">
                  <a16:creationId xmlns:a16="http://schemas.microsoft.com/office/drawing/2014/main" id="{1EA3D81E-693E-5706-802C-917514E1C3E4}"/>
                </a:ext>
              </a:extLst>
            </p:cNvPr>
            <p:cNvCxnSpPr>
              <a:cxnSpLocks/>
            </p:cNvCxnSpPr>
            <p:nvPr/>
          </p:nvCxnSpPr>
          <p:spPr>
            <a:xfrm flipH="1">
              <a:off x="9498241" y="3600786"/>
              <a:ext cx="9327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6" name="Straight Connector 10545">
              <a:extLst>
                <a:ext uri="{FF2B5EF4-FFF2-40B4-BE49-F238E27FC236}">
                  <a16:creationId xmlns:a16="http://schemas.microsoft.com/office/drawing/2014/main" id="{94192AD4-5DDC-FA39-2834-7DA9CFC1FF5D}"/>
                </a:ext>
              </a:extLst>
            </p:cNvPr>
            <p:cNvCxnSpPr>
              <a:cxnSpLocks/>
            </p:cNvCxnSpPr>
            <p:nvPr/>
          </p:nvCxnSpPr>
          <p:spPr>
            <a:xfrm>
              <a:off x="9822636" y="3613629"/>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7" name="Straight Connector 10546">
              <a:extLst>
                <a:ext uri="{FF2B5EF4-FFF2-40B4-BE49-F238E27FC236}">
                  <a16:creationId xmlns:a16="http://schemas.microsoft.com/office/drawing/2014/main" id="{A2CC7D71-8988-9B18-414A-B2526F4B193D}"/>
                </a:ext>
              </a:extLst>
            </p:cNvPr>
            <p:cNvCxnSpPr>
              <a:cxnSpLocks/>
            </p:cNvCxnSpPr>
            <p:nvPr/>
          </p:nvCxnSpPr>
          <p:spPr>
            <a:xfrm>
              <a:off x="9846125" y="3613629"/>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8" name="Straight Connector 10547">
              <a:extLst>
                <a:ext uri="{FF2B5EF4-FFF2-40B4-BE49-F238E27FC236}">
                  <a16:creationId xmlns:a16="http://schemas.microsoft.com/office/drawing/2014/main" id="{07D6FB33-06C1-1087-A88D-F46402632E4A}"/>
                </a:ext>
              </a:extLst>
            </p:cNvPr>
            <p:cNvCxnSpPr>
              <a:cxnSpLocks/>
            </p:cNvCxnSpPr>
            <p:nvPr/>
          </p:nvCxnSpPr>
          <p:spPr>
            <a:xfrm>
              <a:off x="10118490" y="3652052"/>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49" name="Straight Connector 10548">
              <a:extLst>
                <a:ext uri="{FF2B5EF4-FFF2-40B4-BE49-F238E27FC236}">
                  <a16:creationId xmlns:a16="http://schemas.microsoft.com/office/drawing/2014/main" id="{151B125A-77FA-6177-F47B-191E5892B04C}"/>
                </a:ext>
              </a:extLst>
            </p:cNvPr>
            <p:cNvCxnSpPr>
              <a:cxnSpLocks/>
            </p:cNvCxnSpPr>
            <p:nvPr/>
          </p:nvCxnSpPr>
          <p:spPr>
            <a:xfrm>
              <a:off x="10134930" y="365329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0" name="Straight Connector 10549">
              <a:extLst>
                <a:ext uri="{FF2B5EF4-FFF2-40B4-BE49-F238E27FC236}">
                  <a16:creationId xmlns:a16="http://schemas.microsoft.com/office/drawing/2014/main" id="{C079369A-6484-7AA8-E420-FB747A80208E}"/>
                </a:ext>
              </a:extLst>
            </p:cNvPr>
            <p:cNvCxnSpPr>
              <a:cxnSpLocks/>
            </p:cNvCxnSpPr>
            <p:nvPr/>
          </p:nvCxnSpPr>
          <p:spPr>
            <a:xfrm>
              <a:off x="10175363" y="3653294"/>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1" name="Straight Connector 10550">
              <a:extLst>
                <a:ext uri="{FF2B5EF4-FFF2-40B4-BE49-F238E27FC236}">
                  <a16:creationId xmlns:a16="http://schemas.microsoft.com/office/drawing/2014/main" id="{FEF40C31-B08E-F3D0-ABC7-ED1146104567}"/>
                </a:ext>
              </a:extLst>
            </p:cNvPr>
            <p:cNvCxnSpPr>
              <a:cxnSpLocks/>
            </p:cNvCxnSpPr>
            <p:nvPr/>
          </p:nvCxnSpPr>
          <p:spPr>
            <a:xfrm>
              <a:off x="10411749" y="365062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2" name="Straight Connector 10551">
              <a:extLst>
                <a:ext uri="{FF2B5EF4-FFF2-40B4-BE49-F238E27FC236}">
                  <a16:creationId xmlns:a16="http://schemas.microsoft.com/office/drawing/2014/main" id="{D69747B6-0403-BCDD-50A7-29D54FB47EAE}"/>
                </a:ext>
              </a:extLst>
            </p:cNvPr>
            <p:cNvCxnSpPr>
              <a:cxnSpLocks/>
            </p:cNvCxnSpPr>
            <p:nvPr/>
          </p:nvCxnSpPr>
          <p:spPr>
            <a:xfrm>
              <a:off x="10425079" y="365062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3" name="Straight Connector 10552">
              <a:extLst>
                <a:ext uri="{FF2B5EF4-FFF2-40B4-BE49-F238E27FC236}">
                  <a16:creationId xmlns:a16="http://schemas.microsoft.com/office/drawing/2014/main" id="{59CE16EC-98C1-A9B6-A83C-821C7EDC8185}"/>
                </a:ext>
              </a:extLst>
            </p:cNvPr>
            <p:cNvCxnSpPr>
              <a:cxnSpLocks/>
            </p:cNvCxnSpPr>
            <p:nvPr/>
          </p:nvCxnSpPr>
          <p:spPr>
            <a:xfrm>
              <a:off x="10456614" y="3650628"/>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4" name="Straight Connector 10553">
              <a:extLst>
                <a:ext uri="{FF2B5EF4-FFF2-40B4-BE49-F238E27FC236}">
                  <a16:creationId xmlns:a16="http://schemas.microsoft.com/office/drawing/2014/main" id="{2E900500-6DC8-245D-B53F-D8E8D3DAD272}"/>
                </a:ext>
              </a:extLst>
            </p:cNvPr>
            <p:cNvCxnSpPr>
              <a:cxnSpLocks/>
            </p:cNvCxnSpPr>
            <p:nvPr/>
          </p:nvCxnSpPr>
          <p:spPr>
            <a:xfrm>
              <a:off x="10718316" y="3743830"/>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55" name="Straight Connector 10554">
              <a:extLst>
                <a:ext uri="{FF2B5EF4-FFF2-40B4-BE49-F238E27FC236}">
                  <a16:creationId xmlns:a16="http://schemas.microsoft.com/office/drawing/2014/main" id="{9CBA2B5D-D274-452F-5BAB-EFD67667187D}"/>
                </a:ext>
              </a:extLst>
            </p:cNvPr>
            <p:cNvCxnSpPr>
              <a:cxnSpLocks/>
            </p:cNvCxnSpPr>
            <p:nvPr/>
          </p:nvCxnSpPr>
          <p:spPr>
            <a:xfrm>
              <a:off x="11031246" y="3744403"/>
              <a:ext cx="0" cy="78557"/>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2045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34265-7718-04F0-6901-B6D5DD81FA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B339EC-0761-36A3-27C6-E2C5A8F25A5F}"/>
              </a:ext>
            </a:extLst>
          </p:cNvPr>
          <p:cNvSpPr>
            <a:spLocks noGrp="1"/>
          </p:cNvSpPr>
          <p:nvPr>
            <p:ph type="title"/>
          </p:nvPr>
        </p:nvSpPr>
        <p:spPr>
          <a:xfrm>
            <a:off x="231078" y="260163"/>
            <a:ext cx="11740260" cy="1044132"/>
          </a:xfrm>
        </p:spPr>
        <p:txBody>
          <a:bodyPr/>
          <a:lstStyle/>
          <a:p>
            <a:r>
              <a:rPr lang="en-US" altLang="en-US" dirty="0"/>
              <a:t>EMBER-3 Update (SABCS 2025): PFS by Subgroups</a:t>
            </a:r>
            <a:br>
              <a:rPr lang="en-US" altLang="en-US" dirty="0"/>
            </a:br>
            <a:r>
              <a:rPr lang="en-US" altLang="en-US" dirty="0"/>
              <a:t>Imlunestrant + Abemaciclib vs Imlunestrant</a:t>
            </a:r>
            <a:endParaRPr lang="en-US" dirty="0"/>
          </a:p>
        </p:txBody>
      </p:sp>
      <p:sp>
        <p:nvSpPr>
          <p:cNvPr id="8" name="Content Placeholder 7">
            <a:extLst>
              <a:ext uri="{FF2B5EF4-FFF2-40B4-BE49-F238E27FC236}">
                <a16:creationId xmlns:a16="http://schemas.microsoft.com/office/drawing/2014/main" id="{20EB7674-0E7D-6456-3B8B-FEBEF7684170}"/>
              </a:ext>
            </a:extLst>
          </p:cNvPr>
          <p:cNvSpPr>
            <a:spLocks noGrp="1"/>
          </p:cNvSpPr>
          <p:nvPr>
            <p:ph sz="quarter" idx="10"/>
          </p:nvPr>
        </p:nvSpPr>
        <p:spPr/>
        <p:txBody>
          <a:bodyPr/>
          <a:lstStyle/>
          <a:p>
            <a:pPr algn="ctr"/>
            <a:r>
              <a:rPr lang="en-US" dirty="0"/>
              <a:t>Jhaveri. SABCS 2025. Abstr GS3-08.</a:t>
            </a:r>
          </a:p>
        </p:txBody>
      </p:sp>
      <p:graphicFrame>
        <p:nvGraphicFramePr>
          <p:cNvPr id="3" name="Group 32">
            <a:extLst>
              <a:ext uri="{FF2B5EF4-FFF2-40B4-BE49-F238E27FC236}">
                <a16:creationId xmlns:a16="http://schemas.microsoft.com/office/drawing/2014/main" id="{457F7252-D2EF-4F54-26E9-179F5AF564E8}"/>
              </a:ext>
            </a:extLst>
          </p:cNvPr>
          <p:cNvGraphicFramePr>
            <a:graphicFrameLocks noGrp="1"/>
          </p:cNvGraphicFramePr>
          <p:nvPr>
            <p:extLst>
              <p:ext uri="{D42A27DB-BD31-4B8C-83A1-F6EECF244321}">
                <p14:modId xmlns:p14="http://schemas.microsoft.com/office/powerpoint/2010/main" val="514827155"/>
              </p:ext>
            </p:extLst>
          </p:nvPr>
        </p:nvGraphicFramePr>
        <p:xfrm>
          <a:off x="231077" y="1333499"/>
          <a:ext cx="11740260" cy="4791996"/>
        </p:xfrm>
        <a:graphic>
          <a:graphicData uri="http://schemas.openxmlformats.org/drawingml/2006/table">
            <a:tbl>
              <a:tblPr/>
              <a:tblGrid>
                <a:gridCol w="4518041">
                  <a:extLst>
                    <a:ext uri="{9D8B030D-6E8A-4147-A177-3AD203B41FA5}">
                      <a16:colId xmlns:a16="http://schemas.microsoft.com/office/drawing/2014/main" val="20000"/>
                    </a:ext>
                  </a:extLst>
                </a:gridCol>
                <a:gridCol w="1688311">
                  <a:extLst>
                    <a:ext uri="{9D8B030D-6E8A-4147-A177-3AD203B41FA5}">
                      <a16:colId xmlns:a16="http://schemas.microsoft.com/office/drawing/2014/main" val="20001"/>
                    </a:ext>
                  </a:extLst>
                </a:gridCol>
                <a:gridCol w="1688311">
                  <a:extLst>
                    <a:ext uri="{9D8B030D-6E8A-4147-A177-3AD203B41FA5}">
                      <a16:colId xmlns:a16="http://schemas.microsoft.com/office/drawing/2014/main" val="3456367152"/>
                    </a:ext>
                  </a:extLst>
                </a:gridCol>
                <a:gridCol w="1969696">
                  <a:extLst>
                    <a:ext uri="{9D8B030D-6E8A-4147-A177-3AD203B41FA5}">
                      <a16:colId xmlns:a16="http://schemas.microsoft.com/office/drawing/2014/main" val="3387527798"/>
                    </a:ext>
                  </a:extLst>
                </a:gridCol>
                <a:gridCol w="1875901">
                  <a:extLst>
                    <a:ext uri="{9D8B030D-6E8A-4147-A177-3AD203B41FA5}">
                      <a16:colId xmlns:a16="http://schemas.microsoft.com/office/drawing/2014/main" val="874627766"/>
                    </a:ext>
                  </a:extLst>
                </a:gridCol>
              </a:tblGrid>
              <a:tr h="41669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PFS by Subgroups </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a:ln>
                            <a:noFill/>
                          </a:ln>
                          <a:solidFill>
                            <a:schemeClr val="bg1"/>
                          </a:solidFill>
                          <a:effectLst/>
                          <a:latin typeface="Poppins" pitchFamily="2" charset="77"/>
                          <a:cs typeface="Poppins" pitchFamily="2" charset="77"/>
                        </a:rPr>
                        <a:t>Imlunestrant </a:t>
                      </a:r>
                      <a:endParaRPr kumimoji="0" lang="en-US" sz="1300" b="1" i="0" u="none" strike="noStrike" cap="none" normalizeH="0" baseline="0" dirty="0">
                        <a:ln>
                          <a:noFill/>
                        </a:ln>
                        <a:solidFill>
                          <a:schemeClr val="bg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Imlunestrant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Abemaciclib </a:t>
                      </a:r>
                    </a:p>
                  </a:txBody>
                  <a:tcPr marL="121881" marR="121881" marT="0" marB="0"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HR (95% CI)</a:t>
                      </a:r>
                    </a:p>
                  </a:txBody>
                  <a:tcPr marL="121881" marR="121881" marT="0" marB="0"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Nominal </a:t>
                      </a:r>
                      <a:r>
                        <a:rPr kumimoji="0" lang="en-US" sz="1300" b="1" i="1" u="none" strike="noStrike" kern="1200" cap="none" normalizeH="0" baseline="0" dirty="0">
                          <a:ln>
                            <a:noFill/>
                          </a:ln>
                          <a:solidFill>
                            <a:schemeClr val="bg1"/>
                          </a:solidFill>
                          <a:effectLst/>
                          <a:latin typeface="Poppins" pitchFamily="2" charset="77"/>
                          <a:ea typeface="+mn-ea"/>
                          <a:cs typeface="Poppins" pitchFamily="2" charset="77"/>
                        </a:rPr>
                        <a:t>P </a:t>
                      </a:r>
                      <a:r>
                        <a:rPr kumimoji="0" lang="en-US" sz="1300" b="1" i="0" u="none" strike="noStrike" kern="1200" cap="none" normalizeH="0" baseline="0" dirty="0">
                          <a:ln>
                            <a:noFill/>
                          </a:ln>
                          <a:solidFill>
                            <a:schemeClr val="bg1"/>
                          </a:solidFill>
                          <a:effectLst/>
                          <a:latin typeface="Poppins" pitchFamily="2" charset="77"/>
                          <a:ea typeface="+mn-ea"/>
                          <a:cs typeface="Poppins" pitchFamily="2" charset="77"/>
                        </a:rPr>
                        <a:t>Value</a:t>
                      </a:r>
                    </a:p>
                  </a:txBody>
                  <a:tcPr marL="121881" marR="121881" marT="0" marB="0"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extLst>
                  <a:ext uri="{0D108BD9-81ED-4DB2-BD59-A6C34878D82A}">
                    <a16:rowId xmlns:a16="http://schemas.microsoft.com/office/drawing/2014/main" val="10000"/>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All Patients</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213)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213)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377195677"/>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174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(3.8-5.6)</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10.9 (7.5-12.5)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0.59 (0.47-0.74)</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&lt;.0001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794452042"/>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 </a:t>
                      </a:r>
                      <a:r>
                        <a:rPr kumimoji="0" lang="en-US" sz="1300" b="1" i="1" u="none" strike="noStrike" kern="1200" cap="none" normalizeH="0" baseline="0" dirty="0">
                          <a:ln>
                            <a:noFill/>
                          </a:ln>
                          <a:solidFill>
                            <a:schemeClr val="tx1"/>
                          </a:solidFill>
                          <a:effectLst/>
                          <a:latin typeface="Poppins" pitchFamily="2" charset="77"/>
                          <a:ea typeface="+mn-ea"/>
                          <a:cs typeface="Poppins" pitchFamily="2" charset="77"/>
                        </a:rPr>
                        <a:t>ESR1</a:t>
                      </a: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m</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92)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67)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35202182"/>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(3.8-7.2)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48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11.1 (7.4-16.4)</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0.49 (0.33-0.71)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.0002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555727754"/>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Without </a:t>
                      </a:r>
                      <a:r>
                        <a:rPr kumimoji="0" lang="en-US" sz="1300" b="1" i="1" u="none" strike="noStrike" kern="1200" cap="none" normalizeH="0" baseline="0" dirty="0">
                          <a:ln>
                            <a:noFill/>
                          </a:ln>
                          <a:solidFill>
                            <a:schemeClr val="tx1"/>
                          </a:solidFill>
                          <a:effectLst/>
                          <a:latin typeface="Poppins" pitchFamily="2" charset="77"/>
                          <a:ea typeface="+mn-ea"/>
                          <a:cs typeface="Poppins" pitchFamily="2" charset="77"/>
                        </a:rPr>
                        <a:t>ESR1</a:t>
                      </a: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m</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121)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146)</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14991931"/>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(3.6-5.8)</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96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9.2 (7.4-13.8)</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0.64 (0.47-0.85)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.0023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83701197"/>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CDK4/6i Pretreated Patients</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ctr"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(n = 140)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ctr"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(n = 139)</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endParaRPr kumimoji="0" lang="en-US" sz="1300" b="1"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defRPr/>
                      </a:pPr>
                      <a:endParaRPr kumimoji="0" lang="en-US" sz="1300" b="1"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71548346"/>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120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3.7 (2.1-5.5)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9.1 (7.2-11.3)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0.53 (0.40-0.69)</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.0001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51476712"/>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 PI3K alteration</a:t>
                      </a:r>
                      <a:endParaRPr kumimoji="0" lang="en-US" sz="1300" b="0"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(n = 84)</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(n = 88)</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11681651"/>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a:t>
                      </a:r>
                      <a:r>
                        <a:rPr kumimoji="0" lang="en-US" sz="1300" b="0" i="0" u="none" strike="noStrike" kern="1200" cap="none" normalizeH="0" baseline="0" dirty="0" err="1">
                          <a:ln>
                            <a:noFill/>
                          </a:ln>
                          <a:solidFill>
                            <a:schemeClr val="tx1"/>
                          </a:solidFill>
                          <a:effectLst/>
                          <a:latin typeface="Poppins" pitchFamily="2" charset="77"/>
                          <a:ea typeface="+mn-ea"/>
                          <a:cs typeface="Poppins" pitchFamily="2" charset="77"/>
                        </a:rPr>
                        <a:t>mo</a:t>
                      </a: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3.8 (3.1-5.5)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7.6 (5.6-11.1)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0.57 (041-0.80)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.0010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885199695"/>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Without PI3K alteration</a:t>
                      </a:r>
                      <a:endParaRPr kumimoji="0" lang="en-US" sz="1300" b="0"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112)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300" b="1" dirty="0">
                          <a:latin typeface="Poppins" pitchFamily="2" charset="77"/>
                          <a:cs typeface="Poppins" pitchFamily="2" charset="77"/>
                        </a:rPr>
                        <a:t>(n = 109 )</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76824579"/>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a:t>
                      </a:r>
                      <a:r>
                        <a:rPr kumimoji="0" lang="en-US" sz="1300" b="0" i="0" u="none" strike="noStrike" kern="1200" cap="none" normalizeH="0" baseline="0" dirty="0" err="1">
                          <a:ln>
                            <a:noFill/>
                          </a:ln>
                          <a:solidFill>
                            <a:schemeClr val="tx1"/>
                          </a:solidFill>
                          <a:effectLst/>
                          <a:latin typeface="Poppins" pitchFamily="2" charset="77"/>
                          <a:ea typeface="+mn-ea"/>
                          <a:cs typeface="Poppins" pitchFamily="2" charset="77"/>
                        </a:rPr>
                        <a:t>mo</a:t>
                      </a: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5.6 (4.4-9.2)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300" dirty="0">
                          <a:latin typeface="Poppins" pitchFamily="2" charset="77"/>
                          <a:cs typeface="Poppins" pitchFamily="2" charset="77"/>
                        </a:rPr>
                        <a:t>70</a:t>
                      </a:r>
                    </a:p>
                    <a:p>
                      <a:pPr algn="ctr"/>
                      <a:r>
                        <a:rPr lang="en-US" sz="1300" dirty="0">
                          <a:latin typeface="Poppins" pitchFamily="2" charset="77"/>
                          <a:cs typeface="Poppins" pitchFamily="2" charset="77"/>
                        </a:rPr>
                        <a:t>11.3 (7.6-19.3)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0.59 (0.43-0.81)</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.0009</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2216278"/>
                  </a:ext>
                </a:extLst>
              </a:tr>
              <a:tr h="208348">
                <a:tc>
                  <a:txBody>
                    <a:bodyPr/>
                    <a:lstStyle/>
                    <a:p>
                      <a:pPr marL="3175" marR="0" lvl="0" indent="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None/>
                        <a:tabLst/>
                      </a:pP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Patients With </a:t>
                      </a:r>
                      <a:r>
                        <a:rPr kumimoji="0" lang="en-US" sz="1300" b="1" i="1" u="none" strike="noStrike" kern="1200" cap="none" normalizeH="0" baseline="0" dirty="0">
                          <a:ln>
                            <a:noFill/>
                          </a:ln>
                          <a:solidFill>
                            <a:schemeClr val="tx1"/>
                          </a:solidFill>
                          <a:effectLst/>
                          <a:latin typeface="Poppins" pitchFamily="2" charset="77"/>
                          <a:ea typeface="+mn-ea"/>
                          <a:cs typeface="Poppins" pitchFamily="2" charset="77"/>
                        </a:rPr>
                        <a:t>ESR1m</a:t>
                      </a:r>
                      <a:r>
                        <a:rPr kumimoji="0" lang="en-US" sz="1300" b="1" i="0" u="none" strike="noStrike" kern="1200" cap="none" normalizeH="0" baseline="0" dirty="0">
                          <a:ln>
                            <a:noFill/>
                          </a:ln>
                          <a:solidFill>
                            <a:schemeClr val="tx1"/>
                          </a:solidFill>
                          <a:effectLst/>
                          <a:latin typeface="Poppins" pitchFamily="2" charset="77"/>
                          <a:ea typeface="+mn-ea"/>
                          <a:cs typeface="Poppins" pitchFamily="2" charset="77"/>
                        </a:rPr>
                        <a:t> and PI3K pathway mutation</a:t>
                      </a:r>
                      <a:endParaRPr kumimoji="0" lang="en-US" sz="1300" b="0" i="0" u="none" strike="noStrike" kern="1200" cap="none" normalizeH="0" baseline="0" dirty="0">
                        <a:ln>
                          <a:noFill/>
                        </a:ln>
                        <a:solidFill>
                          <a:schemeClr val="tx1"/>
                        </a:solidFill>
                        <a:effectLst/>
                        <a:latin typeface="Poppins" pitchFamily="2" charset="77"/>
                        <a:ea typeface="+mn-ea"/>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1" i="0" u="none" strike="noStrike" cap="none" normalizeH="0" baseline="0" dirty="0">
                          <a:ln>
                            <a:noFill/>
                          </a:ln>
                          <a:solidFill>
                            <a:schemeClr val="tx1"/>
                          </a:solidFill>
                          <a:effectLst/>
                          <a:latin typeface="Poppins" pitchFamily="2" charset="77"/>
                          <a:cs typeface="Poppins" pitchFamily="2" charset="77"/>
                        </a:rPr>
                        <a:t>(n = 47)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300" b="1" dirty="0">
                          <a:latin typeface="Poppins" pitchFamily="2" charset="77"/>
                          <a:cs typeface="Poppins" pitchFamily="2" charset="77"/>
                        </a:rPr>
                        <a:t>(n = 40)</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1"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300" b="0" i="0" u="none" strike="noStrike" cap="none" normalizeH="0" baseline="0" dirty="0">
                        <a:ln>
                          <a:noFill/>
                        </a:ln>
                        <a:solidFill>
                          <a:schemeClr val="tx1"/>
                        </a:solidFill>
                        <a:effectLst/>
                        <a:latin typeface="Poppins" pitchFamily="2" charset="77"/>
                        <a:cs typeface="Poppins" pitchFamily="2" charset="77"/>
                      </a:endParaRP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814427214"/>
                  </a:ext>
                </a:extLst>
              </a:tr>
              <a:tr h="416695">
                <a:tc>
                  <a:txBody>
                    <a:bodyPr/>
                    <a:lstStyle/>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87338" marR="0" lvl="0" indent="-17145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Median, </a:t>
                      </a:r>
                      <a:r>
                        <a:rPr kumimoji="0" lang="en-US" sz="1300" b="0" i="0" u="none" strike="noStrike" kern="1200" cap="none" normalizeH="0" baseline="0" dirty="0" err="1">
                          <a:ln>
                            <a:noFill/>
                          </a:ln>
                          <a:solidFill>
                            <a:schemeClr val="tx1"/>
                          </a:solidFill>
                          <a:effectLst/>
                          <a:latin typeface="Poppins" pitchFamily="2" charset="77"/>
                          <a:ea typeface="+mn-ea"/>
                          <a:cs typeface="Poppins" pitchFamily="2" charset="77"/>
                        </a:rPr>
                        <a:t>mo</a:t>
                      </a:r>
                      <a:r>
                        <a:rPr kumimoji="0" lang="en-US" sz="1300" b="0" i="0" u="none" strike="noStrike" kern="1200" cap="none" normalizeH="0" baseline="0" dirty="0">
                          <a:ln>
                            <a:noFill/>
                          </a:ln>
                          <a:solidFill>
                            <a:schemeClr val="tx1"/>
                          </a:solidFill>
                          <a:effectLst/>
                          <a:latin typeface="Poppins" pitchFamily="2" charset="77"/>
                          <a:ea typeface="+mn-ea"/>
                          <a:cs typeface="Poppins" pitchFamily="2" charset="77"/>
                        </a:rPr>
                        <a:t> (95% CI)</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pitchFamily="2" charset="77"/>
                          <a:cs typeface="Poppins" pitchFamily="2" charset="77"/>
                        </a:rPr>
                        <a:t>5.5 (3.5-6.3)</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300" dirty="0">
                          <a:latin typeface="Poppins" pitchFamily="2" charset="77"/>
                          <a:cs typeface="Poppins" pitchFamily="2" charset="77"/>
                        </a:rPr>
                        <a:t>29</a:t>
                      </a:r>
                    </a:p>
                    <a:p>
                      <a:pPr algn="ctr"/>
                      <a:r>
                        <a:rPr lang="en-US" sz="1300" dirty="0">
                          <a:latin typeface="Poppins" pitchFamily="2" charset="77"/>
                          <a:cs typeface="Poppins" pitchFamily="2" charset="77"/>
                        </a:rPr>
                        <a:t>12.0 (7.5-16.5)</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0.48 (0.29-0.77)</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300" b="0" i="0" u="none" strike="noStrike" cap="none" normalizeH="0" baseline="0" dirty="0">
                          <a:ln>
                            <a:noFill/>
                          </a:ln>
                          <a:solidFill>
                            <a:schemeClr val="tx1"/>
                          </a:solidFill>
                          <a:effectLst/>
                          <a:latin typeface="Poppins" pitchFamily="2" charset="77"/>
                          <a:cs typeface="Poppins" pitchFamily="2" charset="77"/>
                        </a:rPr>
                        <a:t>.0022</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42689560"/>
                  </a:ext>
                </a:extLst>
              </a:tr>
            </a:tbl>
          </a:graphicData>
        </a:graphic>
      </p:graphicFrame>
    </p:spTree>
    <p:extLst>
      <p:ext uri="{BB962C8B-B14F-4D97-AF65-F5344CB8AC3E}">
        <p14:creationId xmlns:p14="http://schemas.microsoft.com/office/powerpoint/2010/main" val="1912753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36ABF-9C0B-9598-D7C6-07CDF2A181D1}"/>
              </a:ext>
            </a:extLst>
          </p:cNvPr>
          <p:cNvSpPr>
            <a:spLocks noGrp="1"/>
          </p:cNvSpPr>
          <p:nvPr>
            <p:ph type="title"/>
          </p:nvPr>
        </p:nvSpPr>
        <p:spPr>
          <a:xfrm>
            <a:off x="231775" y="259778"/>
            <a:ext cx="11739563" cy="1044132"/>
          </a:xfrm>
        </p:spPr>
        <p:txBody>
          <a:bodyPr/>
          <a:lstStyle/>
          <a:p>
            <a:r>
              <a:rPr lang="en-US" dirty="0"/>
              <a:t>evERA Breast Cancer: Giredestrant + Everolimus vs Exemestane + Everolimus in ER+/HER2- ABC</a:t>
            </a:r>
          </a:p>
        </p:txBody>
      </p:sp>
      <p:sp>
        <p:nvSpPr>
          <p:cNvPr id="4" name="Rectangle 3">
            <a:extLst>
              <a:ext uri="{FF2B5EF4-FFF2-40B4-BE49-F238E27FC236}">
                <a16:creationId xmlns:a16="http://schemas.microsoft.com/office/drawing/2014/main" id="{61B0511A-0B55-C9A1-6EFE-4D94EF38F27D}"/>
              </a:ext>
            </a:extLst>
          </p:cNvPr>
          <p:cNvSpPr>
            <a:spLocks noGrp="1" noChangeArrowheads="1"/>
          </p:cNvSpPr>
          <p:nvPr>
            <p:ph idx="1"/>
          </p:nvPr>
        </p:nvSpPr>
        <p:spPr>
          <a:xfrm>
            <a:off x="231078" y="1335023"/>
            <a:ext cx="11740260" cy="4754880"/>
          </a:xfrm>
          <a:ln>
            <a:noFill/>
          </a:ln>
        </p:spPr>
        <p:txBody>
          <a:bodyPr/>
          <a:lstStyle/>
          <a:p>
            <a:pPr lvl="1"/>
            <a:r>
              <a:rPr lang="en-US" altLang="en-US" dirty="0"/>
              <a:t>Global, randomized, open-label phase III trial</a:t>
            </a:r>
            <a:br>
              <a:rPr lang="en-US" altLang="en-US" dirty="0"/>
            </a:br>
            <a:br>
              <a:rPr lang="en-US" altLang="en-US" dirty="0"/>
            </a:br>
            <a:br>
              <a:rPr lang="en-US" altLang="en-US" dirty="0"/>
            </a:br>
            <a:br>
              <a:rPr lang="en-US" altLang="en-US" dirty="0"/>
            </a:br>
            <a:endParaRPr lang="en-US" altLang="en-US" dirty="0"/>
          </a:p>
          <a:p>
            <a:pPr lvl="1"/>
            <a:endParaRPr lang="en-US" altLang="en-US" dirty="0"/>
          </a:p>
          <a:p>
            <a:pPr lvl="1"/>
            <a:endParaRPr lang="en-US" altLang="en-US" dirty="0"/>
          </a:p>
          <a:p>
            <a:pPr lvl="1"/>
            <a:endParaRPr lang="en-US" altLang="en-US" dirty="0"/>
          </a:p>
          <a:p>
            <a:pPr lvl="1"/>
            <a:endParaRPr lang="en-US" altLang="en-US" dirty="0"/>
          </a:p>
          <a:p>
            <a:pPr lvl="1"/>
            <a:endParaRPr lang="en-US" altLang="en-US" dirty="0"/>
          </a:p>
          <a:p>
            <a:pPr lvl="1"/>
            <a:r>
              <a:rPr lang="en-US" altLang="en-US" b="1" dirty="0"/>
              <a:t>P</a:t>
            </a:r>
            <a:r>
              <a:rPr lang="en-US" altLang="en-US" b="1" noProof="0" dirty="0"/>
              <a:t>rimary endpoint: </a:t>
            </a:r>
            <a:r>
              <a:rPr lang="en-US" altLang="en-US" dirty="0"/>
              <a:t>PFS in ESR1 mutant tumors and ITT population (both by investigator) </a:t>
            </a:r>
          </a:p>
          <a:p>
            <a:pPr lvl="1"/>
            <a:r>
              <a:rPr lang="en-US" altLang="en-US" b="1" dirty="0"/>
              <a:t>Key s</a:t>
            </a:r>
            <a:r>
              <a:rPr lang="en-US" altLang="en-US" b="1" noProof="0" dirty="0"/>
              <a:t>econdary endpoints: </a:t>
            </a:r>
            <a:r>
              <a:rPr lang="en-US" altLang="en-US" noProof="0" dirty="0"/>
              <a:t>OS, investigator assessed ORR and DoR</a:t>
            </a:r>
          </a:p>
          <a:p>
            <a:endParaRPr lang="en-US" altLang="en-US" dirty="0"/>
          </a:p>
        </p:txBody>
      </p:sp>
      <p:sp>
        <p:nvSpPr>
          <p:cNvPr id="20" name="Content Placeholder 19">
            <a:extLst>
              <a:ext uri="{FF2B5EF4-FFF2-40B4-BE49-F238E27FC236}">
                <a16:creationId xmlns:a16="http://schemas.microsoft.com/office/drawing/2014/main" id="{7FF8E2D6-3E00-6917-59B6-A3D92899B65F}"/>
              </a:ext>
            </a:extLst>
          </p:cNvPr>
          <p:cNvSpPr>
            <a:spLocks noGrp="1"/>
          </p:cNvSpPr>
          <p:nvPr>
            <p:ph sz="quarter" idx="10"/>
          </p:nvPr>
        </p:nvSpPr>
        <p:spPr>
          <a:xfrm>
            <a:off x="1712199" y="6302375"/>
            <a:ext cx="7812290" cy="327025"/>
          </a:xfrm>
        </p:spPr>
        <p:txBody>
          <a:bodyPr/>
          <a:lstStyle/>
          <a:p>
            <a:pPr algn="ctr"/>
            <a:r>
              <a:rPr lang="en-US" altLang="en-US" dirty="0"/>
              <a:t>Mayer. ASCO 2023. </a:t>
            </a:r>
            <a:r>
              <a:rPr lang="en-US" altLang="en-US" dirty="0" err="1"/>
              <a:t>Abstr</a:t>
            </a:r>
            <a:r>
              <a:rPr lang="en-US" altLang="en-US" dirty="0"/>
              <a:t> TPS1119. NCT05306340. Mayer. ESMO 2025. </a:t>
            </a:r>
            <a:r>
              <a:rPr lang="en-US" altLang="en-US" dirty="0" err="1"/>
              <a:t>Abstr</a:t>
            </a:r>
            <a:r>
              <a:rPr lang="en-US" altLang="en-US" dirty="0"/>
              <a:t> LBA16.</a:t>
            </a:r>
          </a:p>
        </p:txBody>
      </p:sp>
      <p:sp>
        <p:nvSpPr>
          <p:cNvPr id="6" name="Text Box 45">
            <a:extLst>
              <a:ext uri="{FF2B5EF4-FFF2-40B4-BE49-F238E27FC236}">
                <a16:creationId xmlns:a16="http://schemas.microsoft.com/office/drawing/2014/main" id="{5197CB0D-DF09-0A6A-0961-7952F23A1F98}"/>
              </a:ext>
            </a:extLst>
          </p:cNvPr>
          <p:cNvSpPr txBox="1">
            <a:spLocks noChangeArrowheads="1"/>
          </p:cNvSpPr>
          <p:nvPr/>
        </p:nvSpPr>
        <p:spPr bwMode="auto">
          <a:xfrm>
            <a:off x="1141791" y="2885577"/>
            <a:ext cx="3091129"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Patients with ER+/HER2- locally advanced or metastatic breast cancer not amenable to treatment with curative intent; </a:t>
            </a:r>
            <a:r>
              <a:rPr kumimoji="0" lang="en-GB" altLang="en-US" sz="1400" b="0" i="0" strike="noStrike" kern="1200" cap="none" spc="0" normalizeH="0" baseline="0" noProof="0" dirty="0">
                <a:ln>
                  <a:noFill/>
                </a:ln>
                <a:solidFill>
                  <a:schemeClr val="tx1"/>
                </a:solidFill>
                <a:effectLst/>
                <a:uLnTx/>
                <a:uFillTx/>
                <a:latin typeface="Poppins" pitchFamily="2" charset="77"/>
                <a:cs typeface="Poppins" pitchFamily="2" charset="77"/>
              </a:rPr>
              <a:t>prior treatment with CDK4/6i + ET; </a:t>
            </a:r>
            <a:r>
              <a:rPr kumimoji="0" lang="en-US" altLang="en-US" sz="1400" b="0" i="0" strike="noStrike" kern="1200" cap="none" spc="0" normalizeH="0" baseline="0" noProof="0" dirty="0">
                <a:ln>
                  <a:noFill/>
                </a:ln>
                <a:solidFill>
                  <a:schemeClr val="tx1"/>
                </a:solidFill>
                <a:effectLst/>
                <a:uLnTx/>
                <a:uFillTx/>
                <a:latin typeface="Poppins" pitchFamily="2" charset="77"/>
                <a:cs typeface="Poppins" pitchFamily="2" charset="77"/>
              </a:rPr>
              <a:t>ECOG PS  0/1</a:t>
            </a:r>
            <a:endPar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(N = </a:t>
            </a:r>
            <a:r>
              <a:rPr lang="en-GB" altLang="en-US" sz="1400" b="0" dirty="0">
                <a:solidFill>
                  <a:schemeClr val="tx1"/>
                </a:solidFill>
                <a:latin typeface="Poppins" pitchFamily="2" charset="77"/>
                <a:cs typeface="Poppins" pitchFamily="2" charset="77"/>
              </a:rPr>
              <a:t>373</a:t>
            </a: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a:t>
            </a:r>
            <a:endParaRPr kumimoji="0" lang="en-US"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endParaRPr>
          </a:p>
        </p:txBody>
      </p:sp>
      <p:sp>
        <p:nvSpPr>
          <p:cNvPr id="9" name="Rectangle 49">
            <a:extLst>
              <a:ext uri="{FF2B5EF4-FFF2-40B4-BE49-F238E27FC236}">
                <a16:creationId xmlns:a16="http://schemas.microsoft.com/office/drawing/2014/main" id="{AA11388B-49DD-8CBF-DE27-1E4D566888F2}"/>
              </a:ext>
            </a:extLst>
          </p:cNvPr>
          <p:cNvSpPr>
            <a:spLocks noChangeArrowheads="1"/>
          </p:cNvSpPr>
          <p:nvPr/>
        </p:nvSpPr>
        <p:spPr bwMode="auto">
          <a:xfrm>
            <a:off x="5056088" y="2548184"/>
            <a:ext cx="3980770" cy="896871"/>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b="1" dirty="0">
                <a:solidFill>
                  <a:schemeClr val="bg2"/>
                </a:solidFill>
                <a:latin typeface="Poppins" pitchFamily="2" charset="77"/>
                <a:cs typeface="Poppins" pitchFamily="2" charset="77"/>
              </a:rPr>
              <a:t>Giredestrant </a:t>
            </a:r>
            <a:r>
              <a:rPr lang="en-US" altLang="en-US" sz="1400" b="0" dirty="0">
                <a:solidFill>
                  <a:schemeClr val="bg2"/>
                </a:solidFill>
                <a:latin typeface="Poppins" pitchFamily="2" charset="77"/>
                <a:cs typeface="Poppins" pitchFamily="2" charset="77"/>
              </a:rPr>
              <a:t>30 mg PO QD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b="1" dirty="0">
                <a:solidFill>
                  <a:schemeClr val="bg2"/>
                </a:solidFill>
                <a:latin typeface="Poppins" pitchFamily="2" charset="77"/>
                <a:cs typeface="Poppins" pitchFamily="2" charset="77"/>
              </a:rPr>
              <a:t>Everolimus </a:t>
            </a:r>
            <a:r>
              <a:rPr lang="en-US" altLang="en-US" sz="1400" b="0" dirty="0">
                <a:solidFill>
                  <a:schemeClr val="bg2"/>
                </a:solidFill>
                <a:latin typeface="Poppins" pitchFamily="2" charset="77"/>
                <a:cs typeface="Poppins" pitchFamily="2" charset="77"/>
              </a:rPr>
              <a:t>10 mg PO QD*</a:t>
            </a:r>
            <a:endParaRPr kumimoji="0" lang="en-US" altLang="en-US" sz="1400" b="0" i="0" u="none" strike="noStrike" kern="1200" cap="none" spc="0" normalizeH="0" baseline="30000" noProof="0" dirty="0">
              <a:ln>
                <a:noFill/>
              </a:ln>
              <a:solidFill>
                <a:schemeClr val="bg2"/>
              </a:solidFill>
              <a:effectLst/>
              <a:uLnTx/>
              <a:uFillTx/>
              <a:latin typeface="Poppins" pitchFamily="2" charset="77"/>
              <a:cs typeface="Poppins" pitchFamily="2" charset="77"/>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112)</a:t>
            </a:r>
          </a:p>
        </p:txBody>
      </p:sp>
      <p:sp>
        <p:nvSpPr>
          <p:cNvPr id="10" name="Rectangle 50">
            <a:extLst>
              <a:ext uri="{FF2B5EF4-FFF2-40B4-BE49-F238E27FC236}">
                <a16:creationId xmlns:a16="http://schemas.microsoft.com/office/drawing/2014/main" id="{60003A98-393A-8B95-A543-3F40BB5B7A66}"/>
              </a:ext>
            </a:extLst>
          </p:cNvPr>
          <p:cNvSpPr>
            <a:spLocks noChangeArrowheads="1"/>
          </p:cNvSpPr>
          <p:nvPr/>
        </p:nvSpPr>
        <p:spPr bwMode="auto">
          <a:xfrm>
            <a:off x="5048263" y="3594604"/>
            <a:ext cx="3980770" cy="912409"/>
          </a:xfrm>
          <a:prstGeom prst="rect">
            <a:avLst/>
          </a:prstGeom>
          <a:solidFill>
            <a:schemeClr val="accent6"/>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spcBef>
                <a:spcPts val="0"/>
              </a:spcBef>
              <a:spcAft>
                <a:spcPts val="0"/>
              </a:spcAft>
              <a:buNone/>
            </a:pPr>
            <a:r>
              <a:rPr lang="en-US" sz="1400" b="1" dirty="0">
                <a:solidFill>
                  <a:schemeClr val="bg2"/>
                </a:solidFill>
                <a:latin typeface="Poppins" pitchFamily="2" charset="77"/>
                <a:cs typeface="Poppins" pitchFamily="2" charset="77"/>
              </a:rPr>
              <a:t>SOC ET </a:t>
            </a:r>
            <a:r>
              <a:rPr lang="en-US" sz="1400" dirty="0">
                <a:solidFill>
                  <a:schemeClr val="bg2"/>
                </a:solidFill>
                <a:latin typeface="Poppins" pitchFamily="2" charset="77"/>
                <a:cs typeface="Poppins" pitchFamily="2" charset="77"/>
              </a:rPr>
              <a:t>(exemestane/fulvestrant/tamoxifen) </a:t>
            </a:r>
            <a:r>
              <a:rPr lang="en-US" sz="1400" b="0" dirty="0">
                <a:solidFill>
                  <a:schemeClr val="bg2"/>
                </a:solidFill>
                <a:latin typeface="Poppins" pitchFamily="2" charset="77"/>
                <a:cs typeface="Poppins" pitchFamily="2" charset="77"/>
              </a:rPr>
              <a:t>+ </a:t>
            </a:r>
            <a:r>
              <a:rPr lang="en-US" altLang="en-US" sz="1400" b="1" dirty="0">
                <a:solidFill>
                  <a:schemeClr val="bg2"/>
                </a:solidFill>
                <a:latin typeface="Poppins" pitchFamily="2" charset="77"/>
                <a:cs typeface="Poppins" pitchFamily="2" charset="77"/>
              </a:rPr>
              <a:t>Everolimus </a:t>
            </a:r>
            <a:r>
              <a:rPr lang="en-US" altLang="en-US" sz="1400" b="0" dirty="0">
                <a:solidFill>
                  <a:schemeClr val="bg2"/>
                </a:solidFill>
                <a:latin typeface="Poppins" pitchFamily="2" charset="77"/>
                <a:cs typeface="Poppins" pitchFamily="2" charset="77"/>
              </a:rPr>
              <a:t>10 mg PO QD</a:t>
            </a:r>
            <a:r>
              <a:rPr lang="en-US" altLang="en-US" sz="1400" b="0" baseline="30000" dirty="0">
                <a:solidFill>
                  <a:schemeClr val="bg2"/>
                </a:solidFill>
                <a:latin typeface="Poppins" pitchFamily="2" charset="77"/>
                <a:cs typeface="Poppins" pitchFamily="2" charset="77"/>
              </a:rPr>
              <a:t> *</a:t>
            </a:r>
          </a:p>
          <a:p>
            <a:pPr algn="ctr">
              <a:spcBef>
                <a:spcPts val="0"/>
              </a:spcBef>
              <a:spcAft>
                <a:spcPts val="0"/>
              </a:spcAft>
              <a:buNone/>
            </a:pP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112)</a:t>
            </a:r>
          </a:p>
        </p:txBody>
      </p:sp>
      <p:sp>
        <p:nvSpPr>
          <p:cNvPr id="11" name="Line 54">
            <a:extLst>
              <a:ext uri="{FF2B5EF4-FFF2-40B4-BE49-F238E27FC236}">
                <a16:creationId xmlns:a16="http://schemas.microsoft.com/office/drawing/2014/main" id="{43D4313A-3714-B537-E4B0-1534205AAD05}"/>
              </a:ext>
            </a:extLst>
          </p:cNvPr>
          <p:cNvSpPr>
            <a:spLocks noChangeShapeType="1"/>
          </p:cNvSpPr>
          <p:nvPr/>
        </p:nvSpPr>
        <p:spPr bwMode="auto">
          <a:xfrm flipV="1">
            <a:off x="4369966" y="2962970"/>
            <a:ext cx="582943" cy="25246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sp>
        <p:nvSpPr>
          <p:cNvPr id="12" name="Line 54">
            <a:extLst>
              <a:ext uri="{FF2B5EF4-FFF2-40B4-BE49-F238E27FC236}">
                <a16:creationId xmlns:a16="http://schemas.microsoft.com/office/drawing/2014/main" id="{71F113EE-ECF4-1325-BAAB-F239B2DE5744}"/>
              </a:ext>
            </a:extLst>
          </p:cNvPr>
          <p:cNvSpPr>
            <a:spLocks noChangeShapeType="1"/>
          </p:cNvSpPr>
          <p:nvPr/>
        </p:nvSpPr>
        <p:spPr bwMode="auto">
          <a:xfrm>
            <a:off x="4369966" y="3807625"/>
            <a:ext cx="582943" cy="25246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cxnSp>
        <p:nvCxnSpPr>
          <p:cNvPr id="5" name="Straight Arrow Connector 4">
            <a:extLst>
              <a:ext uri="{FF2B5EF4-FFF2-40B4-BE49-F238E27FC236}">
                <a16:creationId xmlns:a16="http://schemas.microsoft.com/office/drawing/2014/main" id="{2035EAD3-7859-AF6D-C608-32AFF26AA960}"/>
              </a:ext>
            </a:extLst>
          </p:cNvPr>
          <p:cNvCxnSpPr/>
          <p:nvPr/>
        </p:nvCxnSpPr>
        <p:spPr bwMode="auto">
          <a:xfrm>
            <a:off x="4648108" y="2404259"/>
            <a:ext cx="0" cy="523875"/>
          </a:xfrm>
          <a:prstGeom prst="straightConnector1">
            <a:avLst/>
          </a:prstGeom>
          <a:noFill/>
          <a:ln w="28575" cap="flat" cmpd="sng" algn="ctr">
            <a:solidFill>
              <a:schemeClr val="tx1"/>
            </a:solidFill>
            <a:prstDash val="sysDot"/>
            <a:round/>
            <a:headEnd type="none" w="med" len="med"/>
            <a:tailEnd type="triangle"/>
          </a:ln>
          <a:effectLst/>
        </p:spPr>
      </p:cxnSp>
      <p:sp>
        <p:nvSpPr>
          <p:cNvPr id="7" name="TextBox 6">
            <a:extLst>
              <a:ext uri="{FF2B5EF4-FFF2-40B4-BE49-F238E27FC236}">
                <a16:creationId xmlns:a16="http://schemas.microsoft.com/office/drawing/2014/main" id="{345B7384-F68C-6D43-C479-C15EBFBF8FE8}"/>
              </a:ext>
            </a:extLst>
          </p:cNvPr>
          <p:cNvSpPr txBox="1"/>
          <p:nvPr/>
        </p:nvSpPr>
        <p:spPr bwMode="auto">
          <a:xfrm>
            <a:off x="546371" y="1694715"/>
            <a:ext cx="82034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latin typeface="Poppins" pitchFamily="2" charset="77"/>
                <a:cs typeface="Poppins" pitchFamily="2" charset="77"/>
              </a:rPr>
              <a:t>Prior treatment with fulvestrant (yes vs no); ESR1 mutation status determined by ctDNA at screening (yes vs. no/indeterminant); site of disease (visceral [any lung and/or liver involvement] vs. non-visceral [absence of any lung and/or liver involvement])</a:t>
            </a:r>
          </a:p>
        </p:txBody>
      </p:sp>
      <p:sp>
        <p:nvSpPr>
          <p:cNvPr id="3" name="TextBox 2">
            <a:extLst>
              <a:ext uri="{FF2B5EF4-FFF2-40B4-BE49-F238E27FC236}">
                <a16:creationId xmlns:a16="http://schemas.microsoft.com/office/drawing/2014/main" id="{F6FCDD6A-EE34-3A2C-B62C-A7BCC842BBC0}"/>
              </a:ext>
            </a:extLst>
          </p:cNvPr>
          <p:cNvSpPr txBox="1"/>
          <p:nvPr/>
        </p:nvSpPr>
        <p:spPr bwMode="auto">
          <a:xfrm>
            <a:off x="4247485" y="3326865"/>
            <a:ext cx="5868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latin typeface="Poppins" pitchFamily="2" charset="77"/>
                <a:cs typeface="Poppins" pitchFamily="2" charset="77"/>
              </a:rPr>
              <a:t>1:1</a:t>
            </a:r>
          </a:p>
        </p:txBody>
      </p:sp>
      <p:sp>
        <p:nvSpPr>
          <p:cNvPr id="8" name="Rectangle 46">
            <a:extLst>
              <a:ext uri="{FF2B5EF4-FFF2-40B4-BE49-F238E27FC236}">
                <a16:creationId xmlns:a16="http://schemas.microsoft.com/office/drawing/2014/main" id="{09B6A45C-6F47-8E64-C6BE-8F341EBC35CE}"/>
              </a:ext>
            </a:extLst>
          </p:cNvPr>
          <p:cNvSpPr>
            <a:spLocks noChangeArrowheads="1"/>
          </p:cNvSpPr>
          <p:nvPr/>
        </p:nvSpPr>
        <p:spPr bwMode="auto">
          <a:xfrm>
            <a:off x="9656648" y="3165097"/>
            <a:ext cx="154475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chemeClr val="tx1"/>
                </a:solidFill>
                <a:effectLst/>
                <a:uLnTx/>
                <a:uFillTx/>
                <a:latin typeface="Poppins" pitchFamily="2" charset="77"/>
                <a:cs typeface="Poppins" pitchFamily="2" charset="77"/>
              </a:rPr>
              <a:t>Until PD or, unacceptable toxicity</a:t>
            </a:r>
          </a:p>
        </p:txBody>
      </p:sp>
      <p:sp>
        <p:nvSpPr>
          <p:cNvPr id="13" name="Line 52">
            <a:extLst>
              <a:ext uri="{FF2B5EF4-FFF2-40B4-BE49-F238E27FC236}">
                <a16:creationId xmlns:a16="http://schemas.microsoft.com/office/drawing/2014/main" id="{DE8AF69C-0723-F069-52BA-DB59797ACDD1}"/>
              </a:ext>
            </a:extLst>
          </p:cNvPr>
          <p:cNvSpPr>
            <a:spLocks noChangeShapeType="1"/>
          </p:cNvSpPr>
          <p:nvPr/>
        </p:nvSpPr>
        <p:spPr bwMode="auto">
          <a:xfrm>
            <a:off x="9141357" y="3534430"/>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sp>
        <p:nvSpPr>
          <p:cNvPr id="15" name="TextBox 14">
            <a:extLst>
              <a:ext uri="{FF2B5EF4-FFF2-40B4-BE49-F238E27FC236}">
                <a16:creationId xmlns:a16="http://schemas.microsoft.com/office/drawing/2014/main" id="{A86623FA-A3E9-11D5-82A7-55D9D257F47A}"/>
              </a:ext>
            </a:extLst>
          </p:cNvPr>
          <p:cNvSpPr txBox="1"/>
          <p:nvPr/>
        </p:nvSpPr>
        <p:spPr bwMode="auto">
          <a:xfrm>
            <a:off x="5034002" y="4543695"/>
            <a:ext cx="52614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latin typeface="Poppins" pitchFamily="2" charset="77"/>
                <a:cs typeface="Poppins" pitchFamily="2" charset="77"/>
              </a:rPr>
              <a:t>*Dexamethasone mouthwash prophylaxis and treatment was strongly recommended per SWISH trial protocol.</a:t>
            </a:r>
          </a:p>
        </p:txBody>
      </p:sp>
      <p:sp>
        <p:nvSpPr>
          <p:cNvPr id="16" name="Rectangle 46">
            <a:extLst>
              <a:ext uri="{FF2B5EF4-FFF2-40B4-BE49-F238E27FC236}">
                <a16:creationId xmlns:a16="http://schemas.microsoft.com/office/drawing/2014/main" id="{E8F5B157-5282-23CB-0AE7-ABCAE56E5BF6}"/>
              </a:ext>
            </a:extLst>
          </p:cNvPr>
          <p:cNvSpPr>
            <a:spLocks noChangeArrowheads="1"/>
          </p:cNvSpPr>
          <p:nvPr/>
        </p:nvSpPr>
        <p:spPr bwMode="auto">
          <a:xfrm>
            <a:off x="220133" y="5911334"/>
            <a:ext cx="11734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000000"/>
                </a:solidFill>
                <a:effectLst/>
                <a:uLnTx/>
                <a:uFillTx/>
                <a:latin typeface="Poppins" pitchFamily="2" charset="77"/>
                <a:cs typeface="Poppins" pitchFamily="2" charset="77"/>
              </a:rPr>
              <a:t>Baseline characteristics were balance in the ITT as well as ESR1m population</a:t>
            </a:r>
          </a:p>
        </p:txBody>
      </p:sp>
    </p:spTree>
    <p:extLst>
      <p:ext uri="{BB962C8B-B14F-4D97-AF65-F5344CB8AC3E}">
        <p14:creationId xmlns:p14="http://schemas.microsoft.com/office/powerpoint/2010/main" val="2468969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E3817-316B-3BEC-E20D-B82728EF1E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A38411-E7A5-84CC-A6EE-CA741E3869B7}"/>
              </a:ext>
            </a:extLst>
          </p:cNvPr>
          <p:cNvSpPr>
            <a:spLocks noGrp="1"/>
          </p:cNvSpPr>
          <p:nvPr>
            <p:ph type="title"/>
          </p:nvPr>
        </p:nvSpPr>
        <p:spPr>
          <a:xfrm>
            <a:off x="231078" y="260163"/>
            <a:ext cx="11740260" cy="1044132"/>
          </a:xfrm>
        </p:spPr>
        <p:txBody>
          <a:bodyPr/>
          <a:lstStyle/>
          <a:p>
            <a:r>
              <a:rPr lang="en-US" dirty="0"/>
              <a:t>evERA Subgroup Analysis: </a:t>
            </a:r>
            <a:r>
              <a:rPr lang="en-US" altLang="en-US" dirty="0"/>
              <a:t>PFS by Investigator in </a:t>
            </a:r>
            <a:r>
              <a:rPr lang="en-US" altLang="en-US" i="1" dirty="0"/>
              <a:t>ESR1</a:t>
            </a:r>
            <a:r>
              <a:rPr lang="en-US" altLang="en-US" dirty="0"/>
              <a:t>m and ITT Populations (Coprimary Endpoints)</a:t>
            </a:r>
            <a:endParaRPr lang="en-US" dirty="0"/>
          </a:p>
        </p:txBody>
      </p:sp>
      <p:sp>
        <p:nvSpPr>
          <p:cNvPr id="7" name="Content Placeholder 6">
            <a:extLst>
              <a:ext uri="{FF2B5EF4-FFF2-40B4-BE49-F238E27FC236}">
                <a16:creationId xmlns:a16="http://schemas.microsoft.com/office/drawing/2014/main" id="{C378EFA2-737F-B140-7CEA-C1C59FA0E86F}"/>
              </a:ext>
            </a:extLst>
          </p:cNvPr>
          <p:cNvSpPr>
            <a:spLocks noGrp="1"/>
          </p:cNvSpPr>
          <p:nvPr>
            <p:ph idx="1"/>
          </p:nvPr>
        </p:nvSpPr>
        <p:spPr>
          <a:xfrm>
            <a:off x="231775" y="5266267"/>
            <a:ext cx="11739563" cy="1024467"/>
          </a:xfrm>
        </p:spPr>
        <p:txBody>
          <a:bodyPr/>
          <a:lstStyle/>
          <a:p>
            <a:pPr lvl="1"/>
            <a:r>
              <a:rPr lang="en-US" sz="1800" dirty="0"/>
              <a:t>Similar outcomes were observed in exploratory analyses  for patients who received exemestane or fulvestrant-based SOC therapy, as well as by key subgroups including age, race, region, menopausal status, liver or bone involvement, site of disease and previous treatment with fulvestrant</a:t>
            </a:r>
          </a:p>
          <a:p>
            <a:endParaRPr lang="en-US" altLang="en-US" sz="1800" dirty="0"/>
          </a:p>
        </p:txBody>
      </p:sp>
      <p:sp>
        <p:nvSpPr>
          <p:cNvPr id="10" name="Content Placeholder 9">
            <a:extLst>
              <a:ext uri="{FF2B5EF4-FFF2-40B4-BE49-F238E27FC236}">
                <a16:creationId xmlns:a16="http://schemas.microsoft.com/office/drawing/2014/main" id="{E49EFEA7-7DA5-72CA-BE43-753945806ECF}"/>
              </a:ext>
            </a:extLst>
          </p:cNvPr>
          <p:cNvSpPr>
            <a:spLocks noGrp="1"/>
          </p:cNvSpPr>
          <p:nvPr>
            <p:ph sz="quarter" idx="10"/>
          </p:nvPr>
        </p:nvSpPr>
        <p:spPr>
          <a:xfrm>
            <a:off x="1712199" y="6302375"/>
            <a:ext cx="7812290" cy="327025"/>
          </a:xfrm>
        </p:spPr>
        <p:txBody>
          <a:bodyPr/>
          <a:lstStyle/>
          <a:p>
            <a:r>
              <a:rPr lang="en-US" altLang="en-US" dirty="0"/>
              <a:t>Mayer. ESMO 2025. </a:t>
            </a:r>
            <a:r>
              <a:rPr lang="en-US" altLang="en-US" dirty="0" err="1"/>
              <a:t>Abstr</a:t>
            </a:r>
            <a:r>
              <a:rPr lang="en-US" altLang="en-US" dirty="0"/>
              <a:t> LBA16. Rugo. SABCS 2025. </a:t>
            </a:r>
            <a:r>
              <a:rPr lang="en-US" altLang="en-US" dirty="0" err="1"/>
              <a:t>Abstr</a:t>
            </a:r>
            <a:r>
              <a:rPr lang="en-US" altLang="en-US" dirty="0"/>
              <a:t> GS3-09.</a:t>
            </a:r>
          </a:p>
        </p:txBody>
      </p:sp>
      <p:graphicFrame>
        <p:nvGraphicFramePr>
          <p:cNvPr id="11" name="Group 32">
            <a:extLst>
              <a:ext uri="{FF2B5EF4-FFF2-40B4-BE49-F238E27FC236}">
                <a16:creationId xmlns:a16="http://schemas.microsoft.com/office/drawing/2014/main" id="{5EF3A538-AF42-EA9F-0DE3-3F027D3ECE82}"/>
              </a:ext>
            </a:extLst>
          </p:cNvPr>
          <p:cNvGraphicFramePr>
            <a:graphicFrameLocks noGrp="1"/>
          </p:cNvGraphicFramePr>
          <p:nvPr>
            <p:extLst>
              <p:ext uri="{D42A27DB-BD31-4B8C-83A1-F6EECF244321}">
                <p14:modId xmlns:p14="http://schemas.microsoft.com/office/powerpoint/2010/main" val="204249597"/>
              </p:ext>
            </p:extLst>
          </p:nvPr>
        </p:nvGraphicFramePr>
        <p:xfrm>
          <a:off x="228600" y="1333500"/>
          <a:ext cx="11178269" cy="1828864"/>
        </p:xfrm>
        <a:graphic>
          <a:graphicData uri="http://schemas.openxmlformats.org/drawingml/2006/table">
            <a:tbl>
              <a:tblPr/>
              <a:tblGrid>
                <a:gridCol w="2947723">
                  <a:extLst>
                    <a:ext uri="{9D8B030D-6E8A-4147-A177-3AD203B41FA5}">
                      <a16:colId xmlns:a16="http://schemas.microsoft.com/office/drawing/2014/main" val="20000"/>
                    </a:ext>
                  </a:extLst>
                </a:gridCol>
                <a:gridCol w="4076465">
                  <a:extLst>
                    <a:ext uri="{9D8B030D-6E8A-4147-A177-3AD203B41FA5}">
                      <a16:colId xmlns:a16="http://schemas.microsoft.com/office/drawing/2014/main" val="20001"/>
                    </a:ext>
                  </a:extLst>
                </a:gridCol>
                <a:gridCol w="261449">
                  <a:extLst>
                    <a:ext uri="{9D8B030D-6E8A-4147-A177-3AD203B41FA5}">
                      <a16:colId xmlns:a16="http://schemas.microsoft.com/office/drawing/2014/main" val="2896199010"/>
                    </a:ext>
                  </a:extLst>
                </a:gridCol>
                <a:gridCol w="3892632">
                  <a:extLst>
                    <a:ext uri="{9D8B030D-6E8A-4147-A177-3AD203B41FA5}">
                      <a16:colId xmlns:a16="http://schemas.microsoft.com/office/drawing/2014/main" val="3456367152"/>
                    </a:ext>
                  </a:extLst>
                </a:gridCol>
              </a:tblGrid>
              <a:tr h="180974">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bg1"/>
                          </a:solidFill>
                          <a:effectLst/>
                          <a:latin typeface="Poppins" pitchFamily="2" charset="77"/>
                          <a:cs typeface="Poppins" pitchFamily="2" charset="77"/>
                        </a:rPr>
                        <a:t>PFS in </a:t>
                      </a:r>
                      <a:r>
                        <a:rPr kumimoji="0" lang="en-US" sz="1600" b="1" i="1" u="none" strike="noStrike" cap="none" normalizeH="0" baseline="0" dirty="0">
                          <a:ln>
                            <a:noFill/>
                          </a:ln>
                          <a:solidFill>
                            <a:schemeClr val="bg1"/>
                          </a:solidFill>
                          <a:effectLst/>
                          <a:latin typeface="Poppins" pitchFamily="2" charset="77"/>
                          <a:cs typeface="Poppins" pitchFamily="2" charset="77"/>
                        </a:rPr>
                        <a:t>ESR1</a:t>
                      </a:r>
                      <a:r>
                        <a:rPr kumimoji="0" lang="en-US" sz="1600" b="1" i="0" u="none" strike="noStrike" cap="none" normalizeH="0" baseline="0" dirty="0">
                          <a:ln>
                            <a:noFill/>
                          </a:ln>
                          <a:solidFill>
                            <a:schemeClr val="bg1"/>
                          </a:solidFill>
                          <a:effectLst/>
                          <a:latin typeface="Poppins" pitchFamily="2" charset="77"/>
                          <a:cs typeface="Poppins" pitchFamily="2" charset="77"/>
                        </a:rPr>
                        <a:t>m Population</a:t>
                      </a:r>
                      <a:endParaRPr kumimoji="0" lang="en-US" sz="1600" b="1" i="1"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Giredestrant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102)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ET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105)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 </a:t>
                      </a:r>
                      <a:r>
                        <a:rPr kumimoji="0" lang="en-US" sz="1600" b="1" i="0" u="none" strike="noStrike" cap="none" normalizeH="0" baseline="0" dirty="0" err="1">
                          <a:ln>
                            <a:noFill/>
                          </a:ln>
                          <a:solidFill>
                            <a:schemeClr val="bg1"/>
                          </a:solidFill>
                          <a:effectLst/>
                          <a:latin typeface="Poppins" pitchFamily="2" charset="77"/>
                          <a:cs typeface="Poppins" pitchFamily="2" charset="77"/>
                        </a:rPr>
                        <a:t>Everoliums</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Events,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63 (61.8)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gridSpan="2">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89 (84.8)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8.3 (6.9-10.0)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gridSpan="2">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9.99 (8.08-12.94)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5.45 (3.75-5.62)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extLst>
                  <a:ext uri="{0D108BD9-81ED-4DB2-BD59-A6C34878D82A}">
                    <a16:rowId xmlns:a16="http://schemas.microsoft.com/office/drawing/2014/main" val="10002"/>
                  </a:ext>
                </a:extLst>
              </a:tr>
              <a:tr h="180974">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Stratified HR (95% CI)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P </a:t>
                      </a:r>
                      <a:r>
                        <a:rPr kumimoji="0" lang="en-US" sz="1600" b="0" i="0" u="none" strike="noStrike" cap="none" normalizeH="0" baseline="0" dirty="0">
                          <a:ln>
                            <a:noFill/>
                          </a:ln>
                          <a:solidFill>
                            <a:schemeClr val="tx1"/>
                          </a:solidFill>
                          <a:effectLst/>
                          <a:latin typeface="Poppins" pitchFamily="2" charset="77"/>
                          <a:cs typeface="Poppins" pitchFamily="2" charset="77"/>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gridSpan="3">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0.38 (0.27-0.54)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&lt;.0001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7610195"/>
                  </a:ext>
                </a:extLst>
              </a:tr>
            </a:tbl>
          </a:graphicData>
        </a:graphic>
      </p:graphicFrame>
      <p:graphicFrame>
        <p:nvGraphicFramePr>
          <p:cNvPr id="12" name="Group 32">
            <a:extLst>
              <a:ext uri="{FF2B5EF4-FFF2-40B4-BE49-F238E27FC236}">
                <a16:creationId xmlns:a16="http://schemas.microsoft.com/office/drawing/2014/main" id="{6F4A7170-2D11-C5E9-9634-F026A1317AF9}"/>
              </a:ext>
            </a:extLst>
          </p:cNvPr>
          <p:cNvGraphicFramePr>
            <a:graphicFrameLocks noGrp="1"/>
          </p:cNvGraphicFramePr>
          <p:nvPr>
            <p:extLst>
              <p:ext uri="{D42A27DB-BD31-4B8C-83A1-F6EECF244321}">
                <p14:modId xmlns:p14="http://schemas.microsoft.com/office/powerpoint/2010/main" val="4027936002"/>
              </p:ext>
            </p:extLst>
          </p:nvPr>
        </p:nvGraphicFramePr>
        <p:xfrm>
          <a:off x="228600" y="3255525"/>
          <a:ext cx="11178269" cy="1828864"/>
        </p:xfrm>
        <a:graphic>
          <a:graphicData uri="http://schemas.openxmlformats.org/drawingml/2006/table">
            <a:tbl>
              <a:tblPr/>
              <a:tblGrid>
                <a:gridCol w="2947723">
                  <a:extLst>
                    <a:ext uri="{9D8B030D-6E8A-4147-A177-3AD203B41FA5}">
                      <a16:colId xmlns:a16="http://schemas.microsoft.com/office/drawing/2014/main" val="20000"/>
                    </a:ext>
                  </a:extLst>
                </a:gridCol>
                <a:gridCol w="4076465">
                  <a:extLst>
                    <a:ext uri="{9D8B030D-6E8A-4147-A177-3AD203B41FA5}">
                      <a16:colId xmlns:a16="http://schemas.microsoft.com/office/drawing/2014/main" val="20001"/>
                    </a:ext>
                  </a:extLst>
                </a:gridCol>
                <a:gridCol w="261449">
                  <a:extLst>
                    <a:ext uri="{9D8B030D-6E8A-4147-A177-3AD203B41FA5}">
                      <a16:colId xmlns:a16="http://schemas.microsoft.com/office/drawing/2014/main" val="2896199010"/>
                    </a:ext>
                  </a:extLst>
                </a:gridCol>
                <a:gridCol w="3892632">
                  <a:extLst>
                    <a:ext uri="{9D8B030D-6E8A-4147-A177-3AD203B41FA5}">
                      <a16:colId xmlns:a16="http://schemas.microsoft.com/office/drawing/2014/main" val="3456367152"/>
                    </a:ext>
                  </a:extLst>
                </a:gridCol>
              </a:tblGrid>
              <a:tr h="0">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PFS in ITT Population</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Giredestrant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183)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ET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190)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2201B2"/>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 </a:t>
                      </a:r>
                      <a:r>
                        <a:rPr kumimoji="0" lang="en-US" sz="1600" b="1" i="0" u="none" strike="noStrike" cap="none" normalizeH="0" baseline="0" dirty="0" err="1">
                          <a:ln>
                            <a:noFill/>
                          </a:ln>
                          <a:solidFill>
                            <a:schemeClr val="bg1"/>
                          </a:solidFill>
                          <a:effectLst/>
                          <a:latin typeface="Poppins" pitchFamily="2" charset="77"/>
                          <a:cs typeface="Poppins" pitchFamily="2" charset="77"/>
                        </a:rPr>
                        <a:t>Everoliums</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Events,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126 (68.9)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gridSpan="2">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163 (85.8)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8.3 (6.9-10.0)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gridSpan="2">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8.77 (6.60-9.59)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5.49 (4.01-5.59)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Stratified HR (95% CI)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P </a:t>
                      </a:r>
                      <a:r>
                        <a:rPr kumimoji="0" lang="en-US" sz="1600" b="0" i="0" u="none" strike="noStrike" cap="none" normalizeH="0" baseline="0" dirty="0">
                          <a:ln>
                            <a:noFill/>
                          </a:ln>
                          <a:solidFill>
                            <a:schemeClr val="tx1"/>
                          </a:solidFill>
                          <a:effectLst/>
                          <a:latin typeface="Poppins" pitchFamily="2" charset="77"/>
                          <a:cs typeface="Poppins" pitchFamily="2" charset="77"/>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gridSpan="3">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0.56 (0.44-0.71)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&lt;.0001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9F3D9"/>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7610195"/>
                  </a:ext>
                </a:extLst>
              </a:tr>
            </a:tbl>
          </a:graphicData>
        </a:graphic>
      </p:graphicFrame>
    </p:spTree>
    <p:extLst>
      <p:ext uri="{BB962C8B-B14F-4D97-AF65-F5344CB8AC3E}">
        <p14:creationId xmlns:p14="http://schemas.microsoft.com/office/powerpoint/2010/main" val="198387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D58FA3-7C6C-5FE6-87B6-AC0594284E01}"/>
              </a:ext>
            </a:extLst>
          </p:cNvPr>
          <p:cNvSpPr>
            <a:spLocks noGrp="1"/>
          </p:cNvSpPr>
          <p:nvPr>
            <p:ph type="title"/>
          </p:nvPr>
        </p:nvSpPr>
        <p:spPr/>
        <p:txBody>
          <a:bodyPr anchor="ctr"/>
          <a:lstStyle/>
          <a:p>
            <a:r>
              <a:rPr lang="en-US" dirty="0"/>
              <a:t>Evaluating the Mechanisms of Action of PROTAC ER Degraders and Other Endocrine Therapies</a:t>
            </a:r>
          </a:p>
        </p:txBody>
      </p:sp>
    </p:spTree>
    <p:extLst>
      <p:ext uri="{BB962C8B-B14F-4D97-AF65-F5344CB8AC3E}">
        <p14:creationId xmlns:p14="http://schemas.microsoft.com/office/powerpoint/2010/main" val="1431363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6" name="Freeform: Shape 2955">
            <a:extLst>
              <a:ext uri="{FF2B5EF4-FFF2-40B4-BE49-F238E27FC236}">
                <a16:creationId xmlns:a16="http://schemas.microsoft.com/office/drawing/2014/main" id="{58A02F0F-94C1-8D96-12FF-DB76722EEB26}"/>
              </a:ext>
            </a:extLst>
          </p:cNvPr>
          <p:cNvSpPr/>
          <p:nvPr/>
        </p:nvSpPr>
        <p:spPr bwMode="auto">
          <a:xfrm>
            <a:off x="3327288" y="2307437"/>
            <a:ext cx="495404" cy="845827"/>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tx1"/>
            </a:solidFill>
            <a:miter lim="800000"/>
            <a:headEnd/>
            <a:tailEnd type="triangle"/>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57" name="Rectangle: Rounded Corners 2956">
            <a:extLst>
              <a:ext uri="{FF2B5EF4-FFF2-40B4-BE49-F238E27FC236}">
                <a16:creationId xmlns:a16="http://schemas.microsoft.com/office/drawing/2014/main" id="{D30C001F-6DB7-F013-A126-22CC62130552}"/>
              </a:ext>
            </a:extLst>
          </p:cNvPr>
          <p:cNvSpPr/>
          <p:nvPr/>
        </p:nvSpPr>
        <p:spPr bwMode="auto">
          <a:xfrm>
            <a:off x="2869412" y="2606124"/>
            <a:ext cx="914400" cy="319446"/>
          </a:xfrm>
          <a:prstGeom prst="roundRect">
            <a:avLst/>
          </a:prstGeom>
          <a:solidFill>
            <a:schemeClr val="accent4"/>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a:solidFill>
                  <a:schemeClr val="bg1"/>
                </a:solidFill>
                <a:latin typeface="Poppins" pitchFamily="2" charset="77"/>
                <a:cs typeface="Poppins" pitchFamily="2" charset="77"/>
              </a:rPr>
              <a:t>Aromatase</a:t>
            </a:r>
          </a:p>
        </p:txBody>
      </p:sp>
      <p:sp>
        <p:nvSpPr>
          <p:cNvPr id="2950" name="Rectangle: Rounded Corners 2949">
            <a:extLst>
              <a:ext uri="{FF2B5EF4-FFF2-40B4-BE49-F238E27FC236}">
                <a16:creationId xmlns:a16="http://schemas.microsoft.com/office/drawing/2014/main" id="{A4EF7AC6-533A-2AA3-E18B-509A6DABCA98}"/>
              </a:ext>
            </a:extLst>
          </p:cNvPr>
          <p:cNvSpPr/>
          <p:nvPr/>
        </p:nvSpPr>
        <p:spPr bwMode="auto">
          <a:xfrm>
            <a:off x="11026104" y="4806459"/>
            <a:ext cx="344227" cy="319446"/>
          </a:xfrm>
          <a:prstGeom prst="roundRect">
            <a:avLst/>
          </a:prstGeom>
          <a:solidFill>
            <a:schemeClr val="accent1">
              <a:lumMod val="20000"/>
              <a:lumOff val="80000"/>
            </a:schemeClr>
          </a:solidFill>
          <a:ln w="0">
            <a:solidFill>
              <a:schemeClr val="tx1"/>
            </a:solidFill>
            <a:miter lim="800000"/>
            <a:headEnd/>
            <a:tailEnd/>
          </a:ln>
        </p:spPr>
        <p:txBody>
          <a:bodyPr lIns="0" tIns="0" rIns="0" bIns="0" rtlCol="0" anchor="ctr"/>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pic>
        <p:nvPicPr>
          <p:cNvPr id="2666" name="Picture 2665" descr="A row of black circles&#10;&#10;Description automatically generated">
            <a:extLst>
              <a:ext uri="{FF2B5EF4-FFF2-40B4-BE49-F238E27FC236}">
                <a16:creationId xmlns:a16="http://schemas.microsoft.com/office/drawing/2014/main" id="{236EBC91-9811-5B11-877B-667E1D372E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0995" y="3388744"/>
            <a:ext cx="1762298" cy="263236"/>
          </a:xfrm>
          <a:prstGeom prst="rect">
            <a:avLst/>
          </a:prstGeom>
        </p:spPr>
      </p:pic>
      <p:sp>
        <p:nvSpPr>
          <p:cNvPr id="2" name="Title 1">
            <a:extLst>
              <a:ext uri="{FF2B5EF4-FFF2-40B4-BE49-F238E27FC236}">
                <a16:creationId xmlns:a16="http://schemas.microsoft.com/office/drawing/2014/main" id="{E397A859-DFDB-942F-654D-46C287EE76BE}"/>
              </a:ext>
            </a:extLst>
          </p:cNvPr>
          <p:cNvSpPr>
            <a:spLocks noGrp="1"/>
          </p:cNvSpPr>
          <p:nvPr>
            <p:ph type="title"/>
          </p:nvPr>
        </p:nvSpPr>
        <p:spPr>
          <a:xfrm>
            <a:off x="231078" y="531006"/>
            <a:ext cx="11740260" cy="502445"/>
          </a:xfrm>
        </p:spPr>
        <p:txBody>
          <a:bodyPr/>
          <a:lstStyle/>
          <a:p>
            <a:r>
              <a:rPr lang="en-US" dirty="0"/>
              <a:t>Mechanism of Action: AI, SERMs, SERDs, PROTACs</a:t>
            </a:r>
          </a:p>
        </p:txBody>
      </p:sp>
      <p:sp>
        <p:nvSpPr>
          <p:cNvPr id="6" name="Content Placeholder 5">
            <a:extLst>
              <a:ext uri="{FF2B5EF4-FFF2-40B4-BE49-F238E27FC236}">
                <a16:creationId xmlns:a16="http://schemas.microsoft.com/office/drawing/2014/main" id="{ED42AB3F-EDFD-8ADA-4A00-31F8522DDD87}"/>
              </a:ext>
            </a:extLst>
          </p:cNvPr>
          <p:cNvSpPr>
            <a:spLocks noGrp="1"/>
          </p:cNvSpPr>
          <p:nvPr>
            <p:ph sz="quarter" idx="10"/>
          </p:nvPr>
        </p:nvSpPr>
        <p:spPr>
          <a:xfrm>
            <a:off x="1712199" y="6302375"/>
            <a:ext cx="7812290" cy="327025"/>
          </a:xfrm>
        </p:spPr>
        <p:txBody>
          <a:bodyPr/>
          <a:lstStyle/>
          <a:p>
            <a:pPr algn="ctr"/>
            <a:r>
              <a:rPr lang="en-US" altLang="en-US" dirty="0"/>
              <a:t>Adapted from Hanker. Cancer Cell. 2020;37:496.</a:t>
            </a:r>
          </a:p>
        </p:txBody>
      </p:sp>
      <p:sp>
        <p:nvSpPr>
          <p:cNvPr id="9" name="TextBox 8">
            <a:extLst>
              <a:ext uri="{FF2B5EF4-FFF2-40B4-BE49-F238E27FC236}">
                <a16:creationId xmlns:a16="http://schemas.microsoft.com/office/drawing/2014/main" id="{91563958-5A7D-C46E-C7C1-C5689F2D4D98}"/>
              </a:ext>
            </a:extLst>
          </p:cNvPr>
          <p:cNvSpPr txBox="1"/>
          <p:nvPr/>
        </p:nvSpPr>
        <p:spPr bwMode="auto">
          <a:xfrm>
            <a:off x="2640676" y="1258685"/>
            <a:ext cx="2309637" cy="738664"/>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AI</a:t>
            </a:r>
            <a:b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Anastrozole, exemestane, letrozole</a:t>
            </a: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0" name="TextBox 9">
            <a:extLst>
              <a:ext uri="{FF2B5EF4-FFF2-40B4-BE49-F238E27FC236}">
                <a16:creationId xmlns:a16="http://schemas.microsoft.com/office/drawing/2014/main" id="{6C340756-F1CA-2BEF-1E29-5DFB82CF236D}"/>
              </a:ext>
            </a:extLst>
          </p:cNvPr>
          <p:cNvSpPr txBox="1"/>
          <p:nvPr/>
        </p:nvSpPr>
        <p:spPr bwMode="auto">
          <a:xfrm>
            <a:off x="4962697" y="1258685"/>
            <a:ext cx="2335877" cy="523220"/>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SERMs</a:t>
            </a:r>
            <a:b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Tamoxifen, toremifene </a:t>
            </a:r>
          </a:p>
        </p:txBody>
      </p:sp>
      <p:sp>
        <p:nvSpPr>
          <p:cNvPr id="11" name="TextBox 10">
            <a:extLst>
              <a:ext uri="{FF2B5EF4-FFF2-40B4-BE49-F238E27FC236}">
                <a16:creationId xmlns:a16="http://schemas.microsoft.com/office/drawing/2014/main" id="{71469047-7463-93D1-14F5-10E695E9411D}"/>
              </a:ext>
            </a:extLst>
          </p:cNvPr>
          <p:cNvSpPr txBox="1"/>
          <p:nvPr/>
        </p:nvSpPr>
        <p:spPr bwMode="auto">
          <a:xfrm>
            <a:off x="7290262" y="1258685"/>
            <a:ext cx="2379289" cy="738664"/>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SERDs</a:t>
            </a:r>
            <a:b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Elacestrant, fulvestrant, imlunestrant</a:t>
            </a:r>
          </a:p>
        </p:txBody>
      </p:sp>
      <p:sp>
        <p:nvSpPr>
          <p:cNvPr id="12" name="TextBox 11">
            <a:extLst>
              <a:ext uri="{FF2B5EF4-FFF2-40B4-BE49-F238E27FC236}">
                <a16:creationId xmlns:a16="http://schemas.microsoft.com/office/drawing/2014/main" id="{5A9B37B5-3ED5-AEBB-8797-94A4F0943F2D}"/>
              </a:ext>
            </a:extLst>
          </p:cNvPr>
          <p:cNvSpPr txBox="1"/>
          <p:nvPr/>
        </p:nvSpPr>
        <p:spPr bwMode="auto">
          <a:xfrm>
            <a:off x="7904556" y="5204298"/>
            <a:ext cx="1362874" cy="249299"/>
          </a:xfrm>
          <a:prstGeom prst="rect">
            <a:avLst/>
          </a:prstGeom>
          <a:noFill/>
          <a:ln>
            <a:noFill/>
          </a:ln>
        </p:spPr>
        <p:txBody>
          <a:bodyPr wrap="non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ER degradation</a:t>
            </a:r>
          </a:p>
        </p:txBody>
      </p:sp>
      <p:grpSp>
        <p:nvGrpSpPr>
          <p:cNvPr id="1549" name="Group 1548">
            <a:extLst>
              <a:ext uri="{FF2B5EF4-FFF2-40B4-BE49-F238E27FC236}">
                <a16:creationId xmlns:a16="http://schemas.microsoft.com/office/drawing/2014/main" id="{EF3D0EF8-D3AC-84EB-B5BA-8E32DB882F41}"/>
              </a:ext>
            </a:extLst>
          </p:cNvPr>
          <p:cNvGrpSpPr/>
          <p:nvPr/>
        </p:nvGrpSpPr>
        <p:grpSpPr>
          <a:xfrm>
            <a:off x="8048291" y="4595732"/>
            <a:ext cx="1075405" cy="532148"/>
            <a:chOff x="4743209" y="4198795"/>
            <a:chExt cx="608057" cy="300888"/>
          </a:xfrm>
        </p:grpSpPr>
        <p:grpSp>
          <p:nvGrpSpPr>
            <p:cNvPr id="1550" name="Group 1549">
              <a:extLst>
                <a:ext uri="{FF2B5EF4-FFF2-40B4-BE49-F238E27FC236}">
                  <a16:creationId xmlns:a16="http://schemas.microsoft.com/office/drawing/2014/main" id="{313568E0-4FE5-41BB-3D4B-C7E19DBFE1EA}"/>
                </a:ext>
              </a:extLst>
            </p:cNvPr>
            <p:cNvGrpSpPr/>
            <p:nvPr/>
          </p:nvGrpSpPr>
          <p:grpSpPr>
            <a:xfrm>
              <a:off x="4743209" y="4198795"/>
              <a:ext cx="285531" cy="284951"/>
              <a:chOff x="10879335" y="2115771"/>
              <a:chExt cx="320048" cy="319398"/>
            </a:xfrm>
          </p:grpSpPr>
          <p:sp>
            <p:nvSpPr>
              <p:cNvPr id="1572" name="Freeform: Shape 1571">
                <a:extLst>
                  <a:ext uri="{FF2B5EF4-FFF2-40B4-BE49-F238E27FC236}">
                    <a16:creationId xmlns:a16="http://schemas.microsoft.com/office/drawing/2014/main" id="{5F8B80A6-AC28-190C-4748-C25EE0E0AADC}"/>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3" name="Freeform: Shape 1572">
                <a:extLst>
                  <a:ext uri="{FF2B5EF4-FFF2-40B4-BE49-F238E27FC236}">
                    <a16:creationId xmlns:a16="http://schemas.microsoft.com/office/drawing/2014/main" id="{1CBD73B8-88BE-34D2-1781-D220E8CB889F}"/>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4" name="Freeform: Shape 1573">
                <a:extLst>
                  <a:ext uri="{FF2B5EF4-FFF2-40B4-BE49-F238E27FC236}">
                    <a16:creationId xmlns:a16="http://schemas.microsoft.com/office/drawing/2014/main" id="{3F54E547-F65C-65E3-F5CB-BC66AE73431C}"/>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5" name="Freeform: Shape 1574">
                <a:extLst>
                  <a:ext uri="{FF2B5EF4-FFF2-40B4-BE49-F238E27FC236}">
                    <a16:creationId xmlns:a16="http://schemas.microsoft.com/office/drawing/2014/main" id="{FB10476B-77E5-7ACF-0EB1-3E5A0FEEC058}"/>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6" name="Freeform: Shape 1575">
                <a:extLst>
                  <a:ext uri="{FF2B5EF4-FFF2-40B4-BE49-F238E27FC236}">
                    <a16:creationId xmlns:a16="http://schemas.microsoft.com/office/drawing/2014/main" id="{EE272BA5-1F73-4AB2-08A7-30DFD1C7CCEC}"/>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7" name="Freeform: Shape 1576">
                <a:extLst>
                  <a:ext uri="{FF2B5EF4-FFF2-40B4-BE49-F238E27FC236}">
                    <a16:creationId xmlns:a16="http://schemas.microsoft.com/office/drawing/2014/main" id="{8913B8B9-C3C2-748A-AF83-295AD99A30A5}"/>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8" name="Freeform: Shape 1577">
                <a:extLst>
                  <a:ext uri="{FF2B5EF4-FFF2-40B4-BE49-F238E27FC236}">
                    <a16:creationId xmlns:a16="http://schemas.microsoft.com/office/drawing/2014/main" id="{2E6BD7E0-39F3-B989-CB69-3D85C474D422}"/>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9" name="Freeform: Shape 1578">
                <a:extLst>
                  <a:ext uri="{FF2B5EF4-FFF2-40B4-BE49-F238E27FC236}">
                    <a16:creationId xmlns:a16="http://schemas.microsoft.com/office/drawing/2014/main" id="{47DECC71-3651-7903-52A6-253010B5544F}"/>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0" name="Freeform: Shape 1579">
                <a:extLst>
                  <a:ext uri="{FF2B5EF4-FFF2-40B4-BE49-F238E27FC236}">
                    <a16:creationId xmlns:a16="http://schemas.microsoft.com/office/drawing/2014/main" id="{91CE393F-872B-AD1D-7BC5-03D3EBAC043E}"/>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1" name="Freeform: Shape 1580">
                <a:extLst>
                  <a:ext uri="{FF2B5EF4-FFF2-40B4-BE49-F238E27FC236}">
                    <a16:creationId xmlns:a16="http://schemas.microsoft.com/office/drawing/2014/main" id="{51C585A8-37A2-2155-17C4-7CD23B08A238}"/>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2" name="Freeform: Shape 1581">
                <a:extLst>
                  <a:ext uri="{FF2B5EF4-FFF2-40B4-BE49-F238E27FC236}">
                    <a16:creationId xmlns:a16="http://schemas.microsoft.com/office/drawing/2014/main" id="{AB8DF797-680F-6539-52DF-FA498F7701EA}"/>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3" name="Freeform: Shape 1582">
                <a:extLst>
                  <a:ext uri="{FF2B5EF4-FFF2-40B4-BE49-F238E27FC236}">
                    <a16:creationId xmlns:a16="http://schemas.microsoft.com/office/drawing/2014/main" id="{FBE86684-3918-BDAD-2347-55511950173D}"/>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4" name="Freeform: Shape 1583">
                <a:extLst>
                  <a:ext uri="{FF2B5EF4-FFF2-40B4-BE49-F238E27FC236}">
                    <a16:creationId xmlns:a16="http://schemas.microsoft.com/office/drawing/2014/main" id="{FEC95DC3-EC31-86D1-FF15-A677657A666C}"/>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5" name="Freeform: Shape 1584">
                <a:extLst>
                  <a:ext uri="{FF2B5EF4-FFF2-40B4-BE49-F238E27FC236}">
                    <a16:creationId xmlns:a16="http://schemas.microsoft.com/office/drawing/2014/main" id="{8AF6EAB1-6410-FA23-FF7E-563C57AD33A6}"/>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6" name="Freeform: Shape 1585">
                <a:extLst>
                  <a:ext uri="{FF2B5EF4-FFF2-40B4-BE49-F238E27FC236}">
                    <a16:creationId xmlns:a16="http://schemas.microsoft.com/office/drawing/2014/main" id="{11B3A9D5-C5BD-13BF-F8ED-1A3618D629EB}"/>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7" name="Freeform: Shape 1586">
                <a:extLst>
                  <a:ext uri="{FF2B5EF4-FFF2-40B4-BE49-F238E27FC236}">
                    <a16:creationId xmlns:a16="http://schemas.microsoft.com/office/drawing/2014/main" id="{0E0BF01D-215A-ACF1-ADAD-76A8A0E81276}"/>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8" name="Freeform: Shape 1587">
                <a:extLst>
                  <a:ext uri="{FF2B5EF4-FFF2-40B4-BE49-F238E27FC236}">
                    <a16:creationId xmlns:a16="http://schemas.microsoft.com/office/drawing/2014/main" id="{4FED3955-A20E-D6FC-0EDF-FE8FB8494CA1}"/>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89" name="Freeform: Shape 1588">
                <a:extLst>
                  <a:ext uri="{FF2B5EF4-FFF2-40B4-BE49-F238E27FC236}">
                    <a16:creationId xmlns:a16="http://schemas.microsoft.com/office/drawing/2014/main" id="{7AC8E367-068B-B4FE-5886-9472C918FBE2}"/>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90" name="Freeform: Shape 1589">
                <a:extLst>
                  <a:ext uri="{FF2B5EF4-FFF2-40B4-BE49-F238E27FC236}">
                    <a16:creationId xmlns:a16="http://schemas.microsoft.com/office/drawing/2014/main" id="{3C3F6A69-EF6C-8E9E-BA07-2C2752E63D87}"/>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91" name="Freeform: Shape 1590">
                <a:extLst>
                  <a:ext uri="{FF2B5EF4-FFF2-40B4-BE49-F238E27FC236}">
                    <a16:creationId xmlns:a16="http://schemas.microsoft.com/office/drawing/2014/main" id="{39FB0773-E8E9-CAA2-DC0E-96BDD4194D6F}"/>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1551" name="Group 1550">
              <a:extLst>
                <a:ext uri="{FF2B5EF4-FFF2-40B4-BE49-F238E27FC236}">
                  <a16:creationId xmlns:a16="http://schemas.microsoft.com/office/drawing/2014/main" id="{1D2730F4-473A-B213-DAEF-C10F5F6F96B2}"/>
                </a:ext>
              </a:extLst>
            </p:cNvPr>
            <p:cNvGrpSpPr/>
            <p:nvPr/>
          </p:nvGrpSpPr>
          <p:grpSpPr>
            <a:xfrm>
              <a:off x="5065735" y="4214732"/>
              <a:ext cx="285531" cy="284951"/>
              <a:chOff x="10879335" y="2115771"/>
              <a:chExt cx="320048" cy="319398"/>
            </a:xfrm>
          </p:grpSpPr>
          <p:sp>
            <p:nvSpPr>
              <p:cNvPr id="1552" name="Freeform: Shape 1551">
                <a:extLst>
                  <a:ext uri="{FF2B5EF4-FFF2-40B4-BE49-F238E27FC236}">
                    <a16:creationId xmlns:a16="http://schemas.microsoft.com/office/drawing/2014/main" id="{ACD071E2-48F0-A493-B887-F29CB47AE539}"/>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3" name="Freeform: Shape 1552">
                <a:extLst>
                  <a:ext uri="{FF2B5EF4-FFF2-40B4-BE49-F238E27FC236}">
                    <a16:creationId xmlns:a16="http://schemas.microsoft.com/office/drawing/2014/main" id="{EB5840A9-1BDE-5C34-5FC5-49BF384D623C}"/>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4" name="Freeform: Shape 1553">
                <a:extLst>
                  <a:ext uri="{FF2B5EF4-FFF2-40B4-BE49-F238E27FC236}">
                    <a16:creationId xmlns:a16="http://schemas.microsoft.com/office/drawing/2014/main" id="{5D34ABAD-58A4-C0C6-C891-CAF6B0973B40}"/>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5" name="Freeform: Shape 1554">
                <a:extLst>
                  <a:ext uri="{FF2B5EF4-FFF2-40B4-BE49-F238E27FC236}">
                    <a16:creationId xmlns:a16="http://schemas.microsoft.com/office/drawing/2014/main" id="{0B0E91A1-B30E-5B4F-8677-FB7625FE069F}"/>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6" name="Freeform: Shape 1555">
                <a:extLst>
                  <a:ext uri="{FF2B5EF4-FFF2-40B4-BE49-F238E27FC236}">
                    <a16:creationId xmlns:a16="http://schemas.microsoft.com/office/drawing/2014/main" id="{97727796-0254-EB2E-7730-3AEE4A912784}"/>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7" name="Freeform: Shape 1556">
                <a:extLst>
                  <a:ext uri="{FF2B5EF4-FFF2-40B4-BE49-F238E27FC236}">
                    <a16:creationId xmlns:a16="http://schemas.microsoft.com/office/drawing/2014/main" id="{02B944FC-B0D4-4914-7037-F0356EF14CBF}"/>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8" name="Freeform: Shape 1557">
                <a:extLst>
                  <a:ext uri="{FF2B5EF4-FFF2-40B4-BE49-F238E27FC236}">
                    <a16:creationId xmlns:a16="http://schemas.microsoft.com/office/drawing/2014/main" id="{2FA0B35A-AB1F-9421-40DE-68DD3C315C6F}"/>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59" name="Freeform: Shape 1558">
                <a:extLst>
                  <a:ext uri="{FF2B5EF4-FFF2-40B4-BE49-F238E27FC236}">
                    <a16:creationId xmlns:a16="http://schemas.microsoft.com/office/drawing/2014/main" id="{F860CB6E-C98B-8B41-681B-63A12B2630F3}"/>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0" name="Freeform: Shape 1559">
                <a:extLst>
                  <a:ext uri="{FF2B5EF4-FFF2-40B4-BE49-F238E27FC236}">
                    <a16:creationId xmlns:a16="http://schemas.microsoft.com/office/drawing/2014/main" id="{FE106BC5-4ADE-D120-1051-D30359BB8EB8}"/>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1" name="Freeform: Shape 1560">
                <a:extLst>
                  <a:ext uri="{FF2B5EF4-FFF2-40B4-BE49-F238E27FC236}">
                    <a16:creationId xmlns:a16="http://schemas.microsoft.com/office/drawing/2014/main" id="{152BA5A6-99A5-A26B-BFD8-3E68E25016B8}"/>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2" name="Freeform: Shape 1561">
                <a:extLst>
                  <a:ext uri="{FF2B5EF4-FFF2-40B4-BE49-F238E27FC236}">
                    <a16:creationId xmlns:a16="http://schemas.microsoft.com/office/drawing/2014/main" id="{2C23F1BC-22EF-6992-A9EF-887CB6CE302B}"/>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3" name="Freeform: Shape 1562">
                <a:extLst>
                  <a:ext uri="{FF2B5EF4-FFF2-40B4-BE49-F238E27FC236}">
                    <a16:creationId xmlns:a16="http://schemas.microsoft.com/office/drawing/2014/main" id="{A2FA1D1F-DA6E-7E60-4802-E1D7C3E0D9FE}"/>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4" name="Freeform: Shape 1563">
                <a:extLst>
                  <a:ext uri="{FF2B5EF4-FFF2-40B4-BE49-F238E27FC236}">
                    <a16:creationId xmlns:a16="http://schemas.microsoft.com/office/drawing/2014/main" id="{BFDF4B13-644A-8767-7323-8A45DD11410F}"/>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5" name="Freeform: Shape 1564">
                <a:extLst>
                  <a:ext uri="{FF2B5EF4-FFF2-40B4-BE49-F238E27FC236}">
                    <a16:creationId xmlns:a16="http://schemas.microsoft.com/office/drawing/2014/main" id="{80B7C4F1-7B20-5EFB-0495-F6EACA00192D}"/>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6" name="Freeform: Shape 1565">
                <a:extLst>
                  <a:ext uri="{FF2B5EF4-FFF2-40B4-BE49-F238E27FC236}">
                    <a16:creationId xmlns:a16="http://schemas.microsoft.com/office/drawing/2014/main" id="{7B0C2624-96C2-3ECC-B39F-A1E22ADA54EA}"/>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7" name="Freeform: Shape 1566">
                <a:extLst>
                  <a:ext uri="{FF2B5EF4-FFF2-40B4-BE49-F238E27FC236}">
                    <a16:creationId xmlns:a16="http://schemas.microsoft.com/office/drawing/2014/main" id="{C6BCC4FC-282E-9476-115A-183AA6696E0D}"/>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8" name="Freeform: Shape 1567">
                <a:extLst>
                  <a:ext uri="{FF2B5EF4-FFF2-40B4-BE49-F238E27FC236}">
                    <a16:creationId xmlns:a16="http://schemas.microsoft.com/office/drawing/2014/main" id="{4EF217F9-7332-CC7F-0419-62AF8EEA6595}"/>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69" name="Freeform: Shape 1568">
                <a:extLst>
                  <a:ext uri="{FF2B5EF4-FFF2-40B4-BE49-F238E27FC236}">
                    <a16:creationId xmlns:a16="http://schemas.microsoft.com/office/drawing/2014/main" id="{24898822-26AF-0B2E-A356-7810346D175D}"/>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0" name="Freeform: Shape 1569">
                <a:extLst>
                  <a:ext uri="{FF2B5EF4-FFF2-40B4-BE49-F238E27FC236}">
                    <a16:creationId xmlns:a16="http://schemas.microsoft.com/office/drawing/2014/main" id="{8C8F2B6C-A190-7DAF-14F3-526F4441C655}"/>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1571" name="Freeform: Shape 1570">
                <a:extLst>
                  <a:ext uri="{FF2B5EF4-FFF2-40B4-BE49-F238E27FC236}">
                    <a16:creationId xmlns:a16="http://schemas.microsoft.com/office/drawing/2014/main" id="{91FDB7A7-FA4C-16F8-4C00-C7EB1526077D}"/>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pic>
        <p:nvPicPr>
          <p:cNvPr id="2618" name="Picture 2617" descr="A row of black circles&#10;&#10;Description automatically generated">
            <a:extLst>
              <a:ext uri="{FF2B5EF4-FFF2-40B4-BE49-F238E27FC236}">
                <a16:creationId xmlns:a16="http://schemas.microsoft.com/office/drawing/2014/main" id="{1EF9FAD7-9B64-32A6-6BA0-6623FA5DA3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413" y="3388744"/>
            <a:ext cx="1762298" cy="263236"/>
          </a:xfrm>
          <a:prstGeom prst="rect">
            <a:avLst/>
          </a:prstGeom>
        </p:spPr>
      </p:pic>
      <p:grpSp>
        <p:nvGrpSpPr>
          <p:cNvPr id="2661" name="Group 2660">
            <a:extLst>
              <a:ext uri="{FF2B5EF4-FFF2-40B4-BE49-F238E27FC236}">
                <a16:creationId xmlns:a16="http://schemas.microsoft.com/office/drawing/2014/main" id="{CE75CFCE-4D23-B23D-1B64-AA5A9C2C8B76}"/>
              </a:ext>
            </a:extLst>
          </p:cNvPr>
          <p:cNvGrpSpPr/>
          <p:nvPr/>
        </p:nvGrpSpPr>
        <p:grpSpPr>
          <a:xfrm>
            <a:off x="790445" y="4749659"/>
            <a:ext cx="1334234" cy="235646"/>
            <a:chOff x="-1509325" y="2235602"/>
            <a:chExt cx="1079709" cy="190693"/>
          </a:xfrm>
          <a:solidFill>
            <a:schemeClr val="accent6"/>
          </a:solidFill>
        </p:grpSpPr>
        <p:grpSp>
          <p:nvGrpSpPr>
            <p:cNvPr id="2636" name="Group 2635">
              <a:extLst>
                <a:ext uri="{FF2B5EF4-FFF2-40B4-BE49-F238E27FC236}">
                  <a16:creationId xmlns:a16="http://schemas.microsoft.com/office/drawing/2014/main" id="{1C45C605-752D-65A6-E144-2FF2BD6EEC67}"/>
                </a:ext>
              </a:extLst>
            </p:cNvPr>
            <p:cNvGrpSpPr/>
            <p:nvPr/>
          </p:nvGrpSpPr>
          <p:grpSpPr>
            <a:xfrm>
              <a:off x="-1509325" y="2239758"/>
              <a:ext cx="675098" cy="186537"/>
              <a:chOff x="1195251" y="3677479"/>
              <a:chExt cx="823953" cy="187119"/>
            </a:xfrm>
            <a:grpFill/>
          </p:grpSpPr>
          <p:grpSp>
            <p:nvGrpSpPr>
              <p:cNvPr id="2637" name="Group 2636">
                <a:extLst>
                  <a:ext uri="{FF2B5EF4-FFF2-40B4-BE49-F238E27FC236}">
                    <a16:creationId xmlns:a16="http://schemas.microsoft.com/office/drawing/2014/main" id="{5B6D904F-7506-0E52-D303-B4B2E836B73F}"/>
                  </a:ext>
                </a:extLst>
              </p:cNvPr>
              <p:cNvGrpSpPr/>
              <p:nvPr/>
            </p:nvGrpSpPr>
            <p:grpSpPr>
              <a:xfrm>
                <a:off x="1195251" y="3677483"/>
                <a:ext cx="809851" cy="187115"/>
                <a:chOff x="1195251" y="3677483"/>
                <a:chExt cx="809851" cy="187115"/>
              </a:xfrm>
              <a:grpFill/>
            </p:grpSpPr>
            <p:sp>
              <p:nvSpPr>
                <p:cNvPr id="2642" name="Freeform: Shape 2641">
                  <a:extLst>
                    <a:ext uri="{FF2B5EF4-FFF2-40B4-BE49-F238E27FC236}">
                      <a16:creationId xmlns:a16="http://schemas.microsoft.com/office/drawing/2014/main" id="{B3990E38-4D93-7206-9E6B-6BBE151FE25A}"/>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43" name="Freeform: Shape 2642">
                  <a:extLst>
                    <a:ext uri="{FF2B5EF4-FFF2-40B4-BE49-F238E27FC236}">
                      <a16:creationId xmlns:a16="http://schemas.microsoft.com/office/drawing/2014/main" id="{F2637A30-4218-BBF1-80D9-944F5DAEBB1D}"/>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44" name="Freeform: Shape 2643">
                  <a:extLst>
                    <a:ext uri="{FF2B5EF4-FFF2-40B4-BE49-F238E27FC236}">
                      <a16:creationId xmlns:a16="http://schemas.microsoft.com/office/drawing/2014/main" id="{554B9C96-A6DD-5B3B-F47C-4C4583352095}"/>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38" name="Group 2637">
                <a:extLst>
                  <a:ext uri="{FF2B5EF4-FFF2-40B4-BE49-F238E27FC236}">
                    <a16:creationId xmlns:a16="http://schemas.microsoft.com/office/drawing/2014/main" id="{56AEC2BA-0587-E2EB-D3C7-25E3EE6020C7}"/>
                  </a:ext>
                </a:extLst>
              </p:cNvPr>
              <p:cNvGrpSpPr/>
              <p:nvPr/>
            </p:nvGrpSpPr>
            <p:grpSpPr>
              <a:xfrm flipH="1">
                <a:off x="1209028" y="3677479"/>
                <a:ext cx="810176" cy="187117"/>
                <a:chOff x="1182290" y="3677480"/>
                <a:chExt cx="810176" cy="187117"/>
              </a:xfrm>
              <a:grpFill/>
            </p:grpSpPr>
            <p:sp>
              <p:nvSpPr>
                <p:cNvPr id="2639" name="Freeform: Shape 2638">
                  <a:extLst>
                    <a:ext uri="{FF2B5EF4-FFF2-40B4-BE49-F238E27FC236}">
                      <a16:creationId xmlns:a16="http://schemas.microsoft.com/office/drawing/2014/main" id="{1713996F-77CE-B226-CC23-969515D61EA9}"/>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40" name="Freeform: Shape 2639">
                  <a:extLst>
                    <a:ext uri="{FF2B5EF4-FFF2-40B4-BE49-F238E27FC236}">
                      <a16:creationId xmlns:a16="http://schemas.microsoft.com/office/drawing/2014/main" id="{D74ADBA1-625E-81E7-266E-E07C1BFEC793}"/>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41" name="Freeform: Shape 2640">
                  <a:extLst>
                    <a:ext uri="{FF2B5EF4-FFF2-40B4-BE49-F238E27FC236}">
                      <a16:creationId xmlns:a16="http://schemas.microsoft.com/office/drawing/2014/main" id="{58DECA2B-588B-8910-72FB-924FC4F71E45}"/>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2652" name="Group 2651">
              <a:extLst>
                <a:ext uri="{FF2B5EF4-FFF2-40B4-BE49-F238E27FC236}">
                  <a16:creationId xmlns:a16="http://schemas.microsoft.com/office/drawing/2014/main" id="{CE057895-EF2F-F588-EF6C-5391DAC75FF4}"/>
                </a:ext>
              </a:extLst>
            </p:cNvPr>
            <p:cNvGrpSpPr/>
            <p:nvPr/>
          </p:nvGrpSpPr>
          <p:grpSpPr>
            <a:xfrm>
              <a:off x="-1104714" y="2235602"/>
              <a:ext cx="675098" cy="186537"/>
              <a:chOff x="1195251" y="3677479"/>
              <a:chExt cx="823953" cy="187119"/>
            </a:xfrm>
            <a:grpFill/>
          </p:grpSpPr>
          <p:grpSp>
            <p:nvGrpSpPr>
              <p:cNvPr id="2653" name="Group 2652">
                <a:extLst>
                  <a:ext uri="{FF2B5EF4-FFF2-40B4-BE49-F238E27FC236}">
                    <a16:creationId xmlns:a16="http://schemas.microsoft.com/office/drawing/2014/main" id="{D2A75912-705C-BFA6-613F-AD1F9169A767}"/>
                  </a:ext>
                </a:extLst>
              </p:cNvPr>
              <p:cNvGrpSpPr/>
              <p:nvPr/>
            </p:nvGrpSpPr>
            <p:grpSpPr>
              <a:xfrm>
                <a:off x="1195251" y="3677483"/>
                <a:ext cx="809851" cy="187115"/>
                <a:chOff x="1195251" y="3677483"/>
                <a:chExt cx="809851" cy="187115"/>
              </a:xfrm>
              <a:grpFill/>
            </p:grpSpPr>
            <p:sp>
              <p:nvSpPr>
                <p:cNvPr id="2658" name="Freeform: Shape 2657">
                  <a:extLst>
                    <a:ext uri="{FF2B5EF4-FFF2-40B4-BE49-F238E27FC236}">
                      <a16:creationId xmlns:a16="http://schemas.microsoft.com/office/drawing/2014/main" id="{9EB1093E-C303-DCBE-CE78-A02AAAC5C0DF}"/>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59" name="Freeform: Shape 2658">
                  <a:extLst>
                    <a:ext uri="{FF2B5EF4-FFF2-40B4-BE49-F238E27FC236}">
                      <a16:creationId xmlns:a16="http://schemas.microsoft.com/office/drawing/2014/main" id="{598998A1-D6A0-1A79-AD5F-7632E75120C7}"/>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60" name="Freeform: Shape 2659">
                  <a:extLst>
                    <a:ext uri="{FF2B5EF4-FFF2-40B4-BE49-F238E27FC236}">
                      <a16:creationId xmlns:a16="http://schemas.microsoft.com/office/drawing/2014/main" id="{EDBF5788-BEAA-EBB1-94BD-B12BC5E180FE}"/>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54" name="Group 2653">
                <a:extLst>
                  <a:ext uri="{FF2B5EF4-FFF2-40B4-BE49-F238E27FC236}">
                    <a16:creationId xmlns:a16="http://schemas.microsoft.com/office/drawing/2014/main" id="{F81EC72F-E0FD-2443-C85F-1626228A4338}"/>
                  </a:ext>
                </a:extLst>
              </p:cNvPr>
              <p:cNvGrpSpPr/>
              <p:nvPr/>
            </p:nvGrpSpPr>
            <p:grpSpPr>
              <a:xfrm flipH="1">
                <a:off x="1209028" y="3677479"/>
                <a:ext cx="810176" cy="187117"/>
                <a:chOff x="1182290" y="3677480"/>
                <a:chExt cx="810176" cy="187117"/>
              </a:xfrm>
              <a:grpFill/>
            </p:grpSpPr>
            <p:sp>
              <p:nvSpPr>
                <p:cNvPr id="2655" name="Freeform: Shape 2654">
                  <a:extLst>
                    <a:ext uri="{FF2B5EF4-FFF2-40B4-BE49-F238E27FC236}">
                      <a16:creationId xmlns:a16="http://schemas.microsoft.com/office/drawing/2014/main" id="{7F56F2C7-11AD-2E84-ADC7-975927F085E7}"/>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56" name="Freeform: Shape 2655">
                  <a:extLst>
                    <a:ext uri="{FF2B5EF4-FFF2-40B4-BE49-F238E27FC236}">
                      <a16:creationId xmlns:a16="http://schemas.microsoft.com/office/drawing/2014/main" id="{6B4FEADE-4E7C-640E-FBDD-97D978152261}"/>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57" name="Freeform: Shape 2656">
                  <a:extLst>
                    <a:ext uri="{FF2B5EF4-FFF2-40B4-BE49-F238E27FC236}">
                      <a16:creationId xmlns:a16="http://schemas.microsoft.com/office/drawing/2014/main" id="{D944118E-6ED7-C500-AE79-C90735F4E896}"/>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sp>
        <p:nvSpPr>
          <p:cNvPr id="2619" name="Oval 2618">
            <a:extLst>
              <a:ext uri="{FF2B5EF4-FFF2-40B4-BE49-F238E27FC236}">
                <a16:creationId xmlns:a16="http://schemas.microsoft.com/office/drawing/2014/main" id="{9F6A3A94-466B-84F4-E62C-12B89AFA5F6C}"/>
              </a:ext>
            </a:extLst>
          </p:cNvPr>
          <p:cNvSpPr/>
          <p:nvPr/>
        </p:nvSpPr>
        <p:spPr bwMode="auto">
          <a:xfrm>
            <a:off x="1194211" y="4720585"/>
            <a:ext cx="501273" cy="278814"/>
          </a:xfrm>
          <a:prstGeom prst="ellipse">
            <a:avLst/>
          </a:prstGeom>
          <a:solidFill>
            <a:schemeClr val="accent3">
              <a:lumMod val="40000"/>
              <a:lumOff val="60000"/>
            </a:schemeClr>
          </a:solidFill>
          <a:ln w="19050">
            <a:solidFill>
              <a:schemeClr val="accent3"/>
            </a:solidFill>
            <a:miter lim="800000"/>
            <a:headEnd/>
            <a:tailEnd/>
          </a:ln>
        </p:spPr>
        <p:txBody>
          <a:bodyPr lIns="0" tIns="0" rIns="0" bIns="0"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effectLst/>
                <a:uLnTx/>
                <a:uFillTx/>
                <a:latin typeface="Poppins" pitchFamily="2" charset="77"/>
                <a:cs typeface="Poppins" pitchFamily="2" charset="77"/>
              </a:rPr>
              <a:t>ERE</a:t>
            </a:r>
          </a:p>
        </p:txBody>
      </p:sp>
      <p:grpSp>
        <p:nvGrpSpPr>
          <p:cNvPr id="2629" name="Group 2628">
            <a:extLst>
              <a:ext uri="{FF2B5EF4-FFF2-40B4-BE49-F238E27FC236}">
                <a16:creationId xmlns:a16="http://schemas.microsoft.com/office/drawing/2014/main" id="{78E835CC-8A56-A46C-6A0D-0ABC682A2E4F}"/>
              </a:ext>
            </a:extLst>
          </p:cNvPr>
          <p:cNvGrpSpPr/>
          <p:nvPr/>
        </p:nvGrpSpPr>
        <p:grpSpPr>
          <a:xfrm>
            <a:off x="1136358" y="4492462"/>
            <a:ext cx="630053" cy="244398"/>
            <a:chOff x="7605438" y="2026480"/>
            <a:chExt cx="430301" cy="166914"/>
          </a:xfrm>
        </p:grpSpPr>
        <p:grpSp>
          <p:nvGrpSpPr>
            <p:cNvPr id="2630" name="Group 2629">
              <a:extLst>
                <a:ext uri="{FF2B5EF4-FFF2-40B4-BE49-F238E27FC236}">
                  <a16:creationId xmlns:a16="http://schemas.microsoft.com/office/drawing/2014/main" id="{F779DE54-D53A-296B-8532-63537A1A9F57}"/>
                </a:ext>
              </a:extLst>
            </p:cNvPr>
            <p:cNvGrpSpPr/>
            <p:nvPr/>
          </p:nvGrpSpPr>
          <p:grpSpPr>
            <a:xfrm>
              <a:off x="7605438" y="2026480"/>
              <a:ext cx="216600" cy="165789"/>
              <a:chOff x="7390041" y="2026382"/>
              <a:chExt cx="216600" cy="165789"/>
            </a:xfrm>
          </p:grpSpPr>
          <p:sp>
            <p:nvSpPr>
              <p:cNvPr id="2634" name="Freeform: Shape 2633">
                <a:extLst>
                  <a:ext uri="{FF2B5EF4-FFF2-40B4-BE49-F238E27FC236}">
                    <a16:creationId xmlns:a16="http://schemas.microsoft.com/office/drawing/2014/main" id="{957F1CD9-FB9A-5843-54F2-A76A708FB38F}"/>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35" name="Oval 2634">
                <a:extLst>
                  <a:ext uri="{FF2B5EF4-FFF2-40B4-BE49-F238E27FC236}">
                    <a16:creationId xmlns:a16="http://schemas.microsoft.com/office/drawing/2014/main" id="{3603D0E5-DC15-2A5B-A38B-4EED08ACB8B3}"/>
                  </a:ext>
                </a:extLst>
              </p:cNvPr>
              <p:cNvSpPr/>
              <p:nvPr/>
            </p:nvSpPr>
            <p:spPr bwMode="auto">
              <a:xfrm>
                <a:off x="7434821" y="2026382"/>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31" name="Group 2630">
              <a:extLst>
                <a:ext uri="{FF2B5EF4-FFF2-40B4-BE49-F238E27FC236}">
                  <a16:creationId xmlns:a16="http://schemas.microsoft.com/office/drawing/2014/main" id="{49FA638B-9592-002F-859E-9275799EB4A0}"/>
                </a:ext>
              </a:extLst>
            </p:cNvPr>
            <p:cNvGrpSpPr/>
            <p:nvPr/>
          </p:nvGrpSpPr>
          <p:grpSpPr>
            <a:xfrm>
              <a:off x="7819139" y="2027605"/>
              <a:ext cx="216600" cy="165789"/>
              <a:chOff x="7390041" y="2030778"/>
              <a:chExt cx="216600" cy="165789"/>
            </a:xfrm>
          </p:grpSpPr>
          <p:sp>
            <p:nvSpPr>
              <p:cNvPr id="2632" name="Freeform: Shape 2631">
                <a:extLst>
                  <a:ext uri="{FF2B5EF4-FFF2-40B4-BE49-F238E27FC236}">
                    <a16:creationId xmlns:a16="http://schemas.microsoft.com/office/drawing/2014/main" id="{4F0D5356-0D92-3073-83E4-8A1C2DE6ECDE}"/>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33" name="Oval 2632">
                <a:extLst>
                  <a:ext uri="{FF2B5EF4-FFF2-40B4-BE49-F238E27FC236}">
                    <a16:creationId xmlns:a16="http://schemas.microsoft.com/office/drawing/2014/main" id="{444B4C82-1E45-0E90-2746-B63C9D013A88}"/>
                  </a:ext>
                </a:extLst>
              </p:cNvPr>
              <p:cNvSpPr/>
              <p:nvPr/>
            </p:nvSpPr>
            <p:spPr bwMode="auto">
              <a:xfrm>
                <a:off x="7434821" y="2030778"/>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cxnSp>
        <p:nvCxnSpPr>
          <p:cNvPr id="2646" name="Straight Arrow Connector 2645">
            <a:extLst>
              <a:ext uri="{FF2B5EF4-FFF2-40B4-BE49-F238E27FC236}">
                <a16:creationId xmlns:a16="http://schemas.microsoft.com/office/drawing/2014/main" id="{3757E86B-5487-C634-40D3-B9FEE8C2B262}"/>
              </a:ext>
            </a:extLst>
          </p:cNvPr>
          <p:cNvCxnSpPr>
            <a:cxnSpLocks/>
          </p:cNvCxnSpPr>
          <p:nvPr/>
        </p:nvCxnSpPr>
        <p:spPr bwMode="auto">
          <a:xfrm>
            <a:off x="1457562" y="3314279"/>
            <a:ext cx="0" cy="457200"/>
          </a:xfrm>
          <a:prstGeom prst="straightConnector1">
            <a:avLst/>
          </a:prstGeom>
          <a:noFill/>
          <a:ln w="28575" cap="flat" cmpd="sng" algn="ctr">
            <a:solidFill>
              <a:schemeClr val="tx1"/>
            </a:solidFill>
            <a:prstDash val="solid"/>
            <a:round/>
            <a:headEnd type="none" w="med" len="med"/>
            <a:tailEnd type="triangle"/>
          </a:ln>
          <a:effectLst/>
        </p:spPr>
      </p:cxnSp>
      <p:cxnSp>
        <p:nvCxnSpPr>
          <p:cNvPr id="2647" name="Straight Arrow Connector 2646">
            <a:extLst>
              <a:ext uri="{FF2B5EF4-FFF2-40B4-BE49-F238E27FC236}">
                <a16:creationId xmlns:a16="http://schemas.microsoft.com/office/drawing/2014/main" id="{3B0FDB3F-0DA4-0DA2-F5C8-A180EEA47F03}"/>
              </a:ext>
            </a:extLst>
          </p:cNvPr>
          <p:cNvCxnSpPr>
            <a:cxnSpLocks/>
          </p:cNvCxnSpPr>
          <p:nvPr/>
        </p:nvCxnSpPr>
        <p:spPr bwMode="auto">
          <a:xfrm>
            <a:off x="1457562" y="4131501"/>
            <a:ext cx="0" cy="380698"/>
          </a:xfrm>
          <a:prstGeom prst="straightConnector1">
            <a:avLst/>
          </a:prstGeom>
          <a:noFill/>
          <a:ln w="28575" cap="flat" cmpd="sng" algn="ctr">
            <a:solidFill>
              <a:schemeClr val="tx1"/>
            </a:solidFill>
            <a:prstDash val="solid"/>
            <a:round/>
            <a:headEnd type="none" w="med" len="med"/>
            <a:tailEnd type="triangle"/>
          </a:ln>
          <a:effectLst/>
        </p:spPr>
      </p:cxnSp>
      <p:sp>
        <p:nvSpPr>
          <p:cNvPr id="2648" name="TextBox 2647">
            <a:extLst>
              <a:ext uri="{FF2B5EF4-FFF2-40B4-BE49-F238E27FC236}">
                <a16:creationId xmlns:a16="http://schemas.microsoft.com/office/drawing/2014/main" id="{F8533C5D-C37A-52A8-F001-CD2B3707E1BE}"/>
              </a:ext>
            </a:extLst>
          </p:cNvPr>
          <p:cNvSpPr txBox="1"/>
          <p:nvPr/>
        </p:nvSpPr>
        <p:spPr bwMode="auto">
          <a:xfrm>
            <a:off x="1089017" y="4159919"/>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ER</a:t>
            </a:r>
          </a:p>
        </p:txBody>
      </p:sp>
      <p:sp>
        <p:nvSpPr>
          <p:cNvPr id="2649" name="TextBox 2648">
            <a:extLst>
              <a:ext uri="{FF2B5EF4-FFF2-40B4-BE49-F238E27FC236}">
                <a16:creationId xmlns:a16="http://schemas.microsoft.com/office/drawing/2014/main" id="{A9A37092-5EE5-1F98-940C-4E3BF120D100}"/>
              </a:ext>
            </a:extLst>
          </p:cNvPr>
          <p:cNvSpPr txBox="1"/>
          <p:nvPr/>
        </p:nvSpPr>
        <p:spPr bwMode="auto">
          <a:xfrm>
            <a:off x="1385520" y="4161066"/>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cxnSp>
        <p:nvCxnSpPr>
          <p:cNvPr id="2650" name="Straight Arrow Connector 2649">
            <a:extLst>
              <a:ext uri="{FF2B5EF4-FFF2-40B4-BE49-F238E27FC236}">
                <a16:creationId xmlns:a16="http://schemas.microsoft.com/office/drawing/2014/main" id="{F822ECE7-4D04-9477-4DBD-8AA8EE693B9B}"/>
              </a:ext>
            </a:extLst>
          </p:cNvPr>
          <p:cNvCxnSpPr>
            <a:cxnSpLocks/>
          </p:cNvCxnSpPr>
          <p:nvPr/>
        </p:nvCxnSpPr>
        <p:spPr bwMode="auto">
          <a:xfrm>
            <a:off x="1457562" y="5059805"/>
            <a:ext cx="0" cy="224347"/>
          </a:xfrm>
          <a:prstGeom prst="straightConnector1">
            <a:avLst/>
          </a:prstGeom>
          <a:noFill/>
          <a:ln w="28575" cap="flat" cmpd="sng" algn="ctr">
            <a:solidFill>
              <a:schemeClr val="tx1"/>
            </a:solidFill>
            <a:prstDash val="solid"/>
            <a:round/>
            <a:headEnd type="none" w="med" len="med"/>
            <a:tailEnd type="triangle"/>
          </a:ln>
          <a:effectLst/>
        </p:spPr>
      </p:cxnSp>
      <p:sp>
        <p:nvSpPr>
          <p:cNvPr id="2662" name="TextBox 2661">
            <a:extLst>
              <a:ext uri="{FF2B5EF4-FFF2-40B4-BE49-F238E27FC236}">
                <a16:creationId xmlns:a16="http://schemas.microsoft.com/office/drawing/2014/main" id="{284B2E25-1A5C-4C0E-D9B3-7B255EA18A24}"/>
              </a:ext>
            </a:extLst>
          </p:cNvPr>
          <p:cNvSpPr txBox="1"/>
          <p:nvPr/>
        </p:nvSpPr>
        <p:spPr bwMode="auto">
          <a:xfrm>
            <a:off x="1440794" y="3051517"/>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Estrogen</a:t>
            </a:r>
          </a:p>
        </p:txBody>
      </p:sp>
      <p:sp>
        <p:nvSpPr>
          <p:cNvPr id="2664" name="TextBox 2663">
            <a:extLst>
              <a:ext uri="{FF2B5EF4-FFF2-40B4-BE49-F238E27FC236}">
                <a16:creationId xmlns:a16="http://schemas.microsoft.com/office/drawing/2014/main" id="{FB925EDE-6AD5-675E-1E02-8A4A9E71BA8C}"/>
              </a:ext>
            </a:extLst>
          </p:cNvPr>
          <p:cNvSpPr txBox="1"/>
          <p:nvPr/>
        </p:nvSpPr>
        <p:spPr bwMode="auto">
          <a:xfrm>
            <a:off x="447619" y="5280901"/>
            <a:ext cx="2054511" cy="646331"/>
          </a:xfrm>
          <a:prstGeom prst="rect">
            <a:avLst/>
          </a:prstGeom>
          <a:noFill/>
          <a:ln>
            <a:noFill/>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ER target genes activated, leading to cell proliferation</a:t>
            </a:r>
          </a:p>
        </p:txBody>
      </p:sp>
      <p:sp>
        <p:nvSpPr>
          <p:cNvPr id="2665" name="TextBox 2664">
            <a:extLst>
              <a:ext uri="{FF2B5EF4-FFF2-40B4-BE49-F238E27FC236}">
                <a16:creationId xmlns:a16="http://schemas.microsoft.com/office/drawing/2014/main" id="{9CF40D8C-9F70-38E1-142E-629FCE2CDB5D}"/>
              </a:ext>
            </a:extLst>
          </p:cNvPr>
          <p:cNvSpPr txBox="1"/>
          <p:nvPr/>
        </p:nvSpPr>
        <p:spPr bwMode="auto">
          <a:xfrm>
            <a:off x="631960" y="1258685"/>
            <a:ext cx="1651204" cy="307777"/>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No Treatment</a:t>
            </a: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671" name="TextBox 2670">
            <a:extLst>
              <a:ext uri="{FF2B5EF4-FFF2-40B4-BE49-F238E27FC236}">
                <a16:creationId xmlns:a16="http://schemas.microsoft.com/office/drawing/2014/main" id="{68D30BC8-5B65-7A84-83B6-2427FF0697CF}"/>
              </a:ext>
            </a:extLst>
          </p:cNvPr>
          <p:cNvSpPr txBox="1"/>
          <p:nvPr/>
        </p:nvSpPr>
        <p:spPr bwMode="auto">
          <a:xfrm>
            <a:off x="1399362" y="2203169"/>
            <a:ext cx="1233021" cy="249299"/>
          </a:xfrm>
          <a:prstGeom prst="rect">
            <a:avLst/>
          </a:prstGeom>
          <a:noFill/>
          <a:ln>
            <a:noFill/>
          </a:ln>
        </p:spPr>
        <p:txBody>
          <a:bodyPr wrap="square" rtlCol="0" anchor="ctr">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Androgens</a:t>
            </a:r>
          </a:p>
        </p:txBody>
      </p:sp>
      <p:sp>
        <p:nvSpPr>
          <p:cNvPr id="2672" name="Freeform: Shape 2671">
            <a:extLst>
              <a:ext uri="{FF2B5EF4-FFF2-40B4-BE49-F238E27FC236}">
                <a16:creationId xmlns:a16="http://schemas.microsoft.com/office/drawing/2014/main" id="{CDAC0EA3-11CC-2F3D-C766-DB3E06630F1A}"/>
              </a:ext>
            </a:extLst>
          </p:cNvPr>
          <p:cNvSpPr/>
          <p:nvPr/>
        </p:nvSpPr>
        <p:spPr bwMode="auto">
          <a:xfrm>
            <a:off x="857820" y="2307437"/>
            <a:ext cx="495404" cy="845827"/>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tx1"/>
            </a:solidFill>
            <a:miter lim="800000"/>
            <a:headEnd/>
            <a:tailEnd type="triangle"/>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2675" name="Group 2674">
            <a:extLst>
              <a:ext uri="{FF2B5EF4-FFF2-40B4-BE49-F238E27FC236}">
                <a16:creationId xmlns:a16="http://schemas.microsoft.com/office/drawing/2014/main" id="{1E77D610-EF15-F169-59E8-D3BDECF8AC51}"/>
              </a:ext>
            </a:extLst>
          </p:cNvPr>
          <p:cNvGrpSpPr/>
          <p:nvPr/>
        </p:nvGrpSpPr>
        <p:grpSpPr>
          <a:xfrm>
            <a:off x="1136358" y="3820278"/>
            <a:ext cx="630053" cy="244398"/>
            <a:chOff x="7605438" y="2026480"/>
            <a:chExt cx="430301" cy="166914"/>
          </a:xfrm>
        </p:grpSpPr>
        <p:grpSp>
          <p:nvGrpSpPr>
            <p:cNvPr id="2676" name="Group 2675">
              <a:extLst>
                <a:ext uri="{FF2B5EF4-FFF2-40B4-BE49-F238E27FC236}">
                  <a16:creationId xmlns:a16="http://schemas.microsoft.com/office/drawing/2014/main" id="{7D2D51A4-A3AA-755B-ED25-95FA8AE1EBAC}"/>
                </a:ext>
              </a:extLst>
            </p:cNvPr>
            <p:cNvGrpSpPr/>
            <p:nvPr/>
          </p:nvGrpSpPr>
          <p:grpSpPr>
            <a:xfrm>
              <a:off x="7605438" y="2026480"/>
              <a:ext cx="216600" cy="165789"/>
              <a:chOff x="7390041" y="2026382"/>
              <a:chExt cx="216600" cy="165789"/>
            </a:xfrm>
          </p:grpSpPr>
          <p:sp>
            <p:nvSpPr>
              <p:cNvPr id="2680" name="Freeform: Shape 2679">
                <a:extLst>
                  <a:ext uri="{FF2B5EF4-FFF2-40B4-BE49-F238E27FC236}">
                    <a16:creationId xmlns:a16="http://schemas.microsoft.com/office/drawing/2014/main" id="{B6C35A92-E65F-EFB9-8B91-48EA3825CCAD}"/>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81" name="Oval 2680">
                <a:extLst>
                  <a:ext uri="{FF2B5EF4-FFF2-40B4-BE49-F238E27FC236}">
                    <a16:creationId xmlns:a16="http://schemas.microsoft.com/office/drawing/2014/main" id="{B67560F8-270C-8663-FB9F-08759C329763}"/>
                  </a:ext>
                </a:extLst>
              </p:cNvPr>
              <p:cNvSpPr/>
              <p:nvPr/>
            </p:nvSpPr>
            <p:spPr bwMode="auto">
              <a:xfrm>
                <a:off x="7434821" y="2026382"/>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77" name="Group 2676">
              <a:extLst>
                <a:ext uri="{FF2B5EF4-FFF2-40B4-BE49-F238E27FC236}">
                  <a16:creationId xmlns:a16="http://schemas.microsoft.com/office/drawing/2014/main" id="{F799969C-1C5C-CB2D-4F81-8AB9DF3AC56F}"/>
                </a:ext>
              </a:extLst>
            </p:cNvPr>
            <p:cNvGrpSpPr/>
            <p:nvPr/>
          </p:nvGrpSpPr>
          <p:grpSpPr>
            <a:xfrm>
              <a:off x="7819139" y="2027605"/>
              <a:ext cx="216600" cy="165789"/>
              <a:chOff x="7390041" y="2030778"/>
              <a:chExt cx="216600" cy="165789"/>
            </a:xfrm>
          </p:grpSpPr>
          <p:sp>
            <p:nvSpPr>
              <p:cNvPr id="2678" name="Freeform: Shape 2677">
                <a:extLst>
                  <a:ext uri="{FF2B5EF4-FFF2-40B4-BE49-F238E27FC236}">
                    <a16:creationId xmlns:a16="http://schemas.microsoft.com/office/drawing/2014/main" id="{3C4D5634-E18A-BCC7-3D35-CAD4B0B17BB3}"/>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79" name="Oval 2678">
                <a:extLst>
                  <a:ext uri="{FF2B5EF4-FFF2-40B4-BE49-F238E27FC236}">
                    <a16:creationId xmlns:a16="http://schemas.microsoft.com/office/drawing/2014/main" id="{974D6793-1BFF-2773-88A0-0990117A952A}"/>
                  </a:ext>
                </a:extLst>
              </p:cNvPr>
              <p:cNvSpPr/>
              <p:nvPr/>
            </p:nvSpPr>
            <p:spPr bwMode="auto">
              <a:xfrm>
                <a:off x="7434821" y="2030778"/>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sp>
        <p:nvSpPr>
          <p:cNvPr id="2682" name="Oval 2681">
            <a:extLst>
              <a:ext uri="{FF2B5EF4-FFF2-40B4-BE49-F238E27FC236}">
                <a16:creationId xmlns:a16="http://schemas.microsoft.com/office/drawing/2014/main" id="{1D55B773-1ABC-FFBB-BB1C-1B748AFDAFB8}"/>
              </a:ext>
            </a:extLst>
          </p:cNvPr>
          <p:cNvSpPr/>
          <p:nvPr/>
        </p:nvSpPr>
        <p:spPr bwMode="auto">
          <a:xfrm>
            <a:off x="1364555" y="3058691"/>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83" name="Oval 2682">
            <a:extLst>
              <a:ext uri="{FF2B5EF4-FFF2-40B4-BE49-F238E27FC236}">
                <a16:creationId xmlns:a16="http://schemas.microsoft.com/office/drawing/2014/main" id="{69F10ED3-97C6-766D-8B0E-C687154C93CD}"/>
              </a:ext>
            </a:extLst>
          </p:cNvPr>
          <p:cNvSpPr/>
          <p:nvPr/>
        </p:nvSpPr>
        <p:spPr bwMode="auto">
          <a:xfrm>
            <a:off x="1364555" y="2219782"/>
            <a:ext cx="186014" cy="186014"/>
          </a:xfrm>
          <a:prstGeom prst="ellipse">
            <a:avLst/>
          </a:prstGeom>
          <a:solidFill>
            <a:schemeClr val="accent6"/>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2685" name="Group 2684">
            <a:extLst>
              <a:ext uri="{FF2B5EF4-FFF2-40B4-BE49-F238E27FC236}">
                <a16:creationId xmlns:a16="http://schemas.microsoft.com/office/drawing/2014/main" id="{94F31EDF-3E95-7920-E2CB-2E85674968B0}"/>
              </a:ext>
            </a:extLst>
          </p:cNvPr>
          <p:cNvGrpSpPr/>
          <p:nvPr/>
        </p:nvGrpSpPr>
        <p:grpSpPr>
          <a:xfrm>
            <a:off x="3289786" y="4749659"/>
            <a:ext cx="1334234" cy="235646"/>
            <a:chOff x="-1509325" y="2235602"/>
            <a:chExt cx="1079709" cy="190693"/>
          </a:xfrm>
          <a:solidFill>
            <a:schemeClr val="accent6"/>
          </a:solidFill>
        </p:grpSpPr>
        <p:grpSp>
          <p:nvGrpSpPr>
            <p:cNvPr id="2687" name="Group 2686">
              <a:extLst>
                <a:ext uri="{FF2B5EF4-FFF2-40B4-BE49-F238E27FC236}">
                  <a16:creationId xmlns:a16="http://schemas.microsoft.com/office/drawing/2014/main" id="{1D08CA06-2F5A-DEDF-B65F-C1FE549EE8F2}"/>
                </a:ext>
              </a:extLst>
            </p:cNvPr>
            <p:cNvGrpSpPr/>
            <p:nvPr/>
          </p:nvGrpSpPr>
          <p:grpSpPr>
            <a:xfrm>
              <a:off x="-1509325" y="2239758"/>
              <a:ext cx="675098" cy="186537"/>
              <a:chOff x="1195251" y="3677479"/>
              <a:chExt cx="823953" cy="187119"/>
            </a:xfrm>
            <a:grpFill/>
          </p:grpSpPr>
          <p:grpSp>
            <p:nvGrpSpPr>
              <p:cNvPr id="2697" name="Group 2696">
                <a:extLst>
                  <a:ext uri="{FF2B5EF4-FFF2-40B4-BE49-F238E27FC236}">
                    <a16:creationId xmlns:a16="http://schemas.microsoft.com/office/drawing/2014/main" id="{12958ED3-C1F4-219E-1A65-4CE26783EC8E}"/>
                  </a:ext>
                </a:extLst>
              </p:cNvPr>
              <p:cNvGrpSpPr/>
              <p:nvPr/>
            </p:nvGrpSpPr>
            <p:grpSpPr>
              <a:xfrm>
                <a:off x="1195251" y="3677483"/>
                <a:ext cx="809851" cy="187115"/>
                <a:chOff x="1195251" y="3677483"/>
                <a:chExt cx="809851" cy="187115"/>
              </a:xfrm>
              <a:grpFill/>
            </p:grpSpPr>
            <p:sp>
              <p:nvSpPr>
                <p:cNvPr id="2702" name="Freeform: Shape 2701">
                  <a:extLst>
                    <a:ext uri="{FF2B5EF4-FFF2-40B4-BE49-F238E27FC236}">
                      <a16:creationId xmlns:a16="http://schemas.microsoft.com/office/drawing/2014/main" id="{95EEA6FA-D85F-94CC-2F81-E394B6451AC2}"/>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03" name="Freeform: Shape 2702">
                  <a:extLst>
                    <a:ext uri="{FF2B5EF4-FFF2-40B4-BE49-F238E27FC236}">
                      <a16:creationId xmlns:a16="http://schemas.microsoft.com/office/drawing/2014/main" id="{5464D220-0C37-812F-880D-19CD3BC8CB53}"/>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04" name="Freeform: Shape 2703">
                  <a:extLst>
                    <a:ext uri="{FF2B5EF4-FFF2-40B4-BE49-F238E27FC236}">
                      <a16:creationId xmlns:a16="http://schemas.microsoft.com/office/drawing/2014/main" id="{9FF85EB1-D5DB-6CF7-4A1A-46BB974815FC}"/>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98" name="Group 2697">
                <a:extLst>
                  <a:ext uri="{FF2B5EF4-FFF2-40B4-BE49-F238E27FC236}">
                    <a16:creationId xmlns:a16="http://schemas.microsoft.com/office/drawing/2014/main" id="{B2D68EE3-F264-F76F-4B81-50541DE831B0}"/>
                  </a:ext>
                </a:extLst>
              </p:cNvPr>
              <p:cNvGrpSpPr/>
              <p:nvPr/>
            </p:nvGrpSpPr>
            <p:grpSpPr>
              <a:xfrm flipH="1">
                <a:off x="1209028" y="3677479"/>
                <a:ext cx="810176" cy="187117"/>
                <a:chOff x="1182290" y="3677480"/>
                <a:chExt cx="810176" cy="187117"/>
              </a:xfrm>
              <a:grpFill/>
            </p:grpSpPr>
            <p:sp>
              <p:nvSpPr>
                <p:cNvPr id="2699" name="Freeform: Shape 2698">
                  <a:extLst>
                    <a:ext uri="{FF2B5EF4-FFF2-40B4-BE49-F238E27FC236}">
                      <a16:creationId xmlns:a16="http://schemas.microsoft.com/office/drawing/2014/main" id="{540E7B6E-EF01-A8DC-C346-1D7349F83382}"/>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00" name="Freeform: Shape 2699">
                  <a:extLst>
                    <a:ext uri="{FF2B5EF4-FFF2-40B4-BE49-F238E27FC236}">
                      <a16:creationId xmlns:a16="http://schemas.microsoft.com/office/drawing/2014/main" id="{8832CD53-B984-BEFB-8216-9CCA4B314D44}"/>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01" name="Freeform: Shape 2700">
                  <a:extLst>
                    <a:ext uri="{FF2B5EF4-FFF2-40B4-BE49-F238E27FC236}">
                      <a16:creationId xmlns:a16="http://schemas.microsoft.com/office/drawing/2014/main" id="{92FE96EE-3C95-73B4-6016-07E5EF0EBB2A}"/>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2688" name="Group 2687">
              <a:extLst>
                <a:ext uri="{FF2B5EF4-FFF2-40B4-BE49-F238E27FC236}">
                  <a16:creationId xmlns:a16="http://schemas.microsoft.com/office/drawing/2014/main" id="{EDECF079-0E5A-83EF-74CD-202E1110CF7B}"/>
                </a:ext>
              </a:extLst>
            </p:cNvPr>
            <p:cNvGrpSpPr/>
            <p:nvPr/>
          </p:nvGrpSpPr>
          <p:grpSpPr>
            <a:xfrm>
              <a:off x="-1104714" y="2235602"/>
              <a:ext cx="675098" cy="186537"/>
              <a:chOff x="1195251" y="3677479"/>
              <a:chExt cx="823953" cy="187119"/>
            </a:xfrm>
            <a:grpFill/>
          </p:grpSpPr>
          <p:grpSp>
            <p:nvGrpSpPr>
              <p:cNvPr id="2689" name="Group 2688">
                <a:extLst>
                  <a:ext uri="{FF2B5EF4-FFF2-40B4-BE49-F238E27FC236}">
                    <a16:creationId xmlns:a16="http://schemas.microsoft.com/office/drawing/2014/main" id="{7E6D5DFC-E47B-A775-0E6C-413A07908067}"/>
                  </a:ext>
                </a:extLst>
              </p:cNvPr>
              <p:cNvGrpSpPr/>
              <p:nvPr/>
            </p:nvGrpSpPr>
            <p:grpSpPr>
              <a:xfrm>
                <a:off x="1195251" y="3677483"/>
                <a:ext cx="809851" cy="187115"/>
                <a:chOff x="1195251" y="3677483"/>
                <a:chExt cx="809851" cy="187115"/>
              </a:xfrm>
              <a:grpFill/>
            </p:grpSpPr>
            <p:sp>
              <p:nvSpPr>
                <p:cNvPr id="2694" name="Freeform: Shape 2693">
                  <a:extLst>
                    <a:ext uri="{FF2B5EF4-FFF2-40B4-BE49-F238E27FC236}">
                      <a16:creationId xmlns:a16="http://schemas.microsoft.com/office/drawing/2014/main" id="{B6DB24C9-E10A-76E7-A260-415DFA447A65}"/>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95" name="Freeform: Shape 2694">
                  <a:extLst>
                    <a:ext uri="{FF2B5EF4-FFF2-40B4-BE49-F238E27FC236}">
                      <a16:creationId xmlns:a16="http://schemas.microsoft.com/office/drawing/2014/main" id="{794A3A3E-AEE2-C655-C8B3-94B04D7AB752}"/>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96" name="Freeform: Shape 2695">
                  <a:extLst>
                    <a:ext uri="{FF2B5EF4-FFF2-40B4-BE49-F238E27FC236}">
                      <a16:creationId xmlns:a16="http://schemas.microsoft.com/office/drawing/2014/main" id="{7977F02D-670A-8FB7-0A12-9D47FA839D30}"/>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690" name="Group 2689">
                <a:extLst>
                  <a:ext uri="{FF2B5EF4-FFF2-40B4-BE49-F238E27FC236}">
                    <a16:creationId xmlns:a16="http://schemas.microsoft.com/office/drawing/2014/main" id="{99C0117E-FBEE-D99A-DF9A-C6C5EA15349B}"/>
                  </a:ext>
                </a:extLst>
              </p:cNvPr>
              <p:cNvGrpSpPr/>
              <p:nvPr/>
            </p:nvGrpSpPr>
            <p:grpSpPr>
              <a:xfrm flipH="1">
                <a:off x="1209028" y="3677479"/>
                <a:ext cx="810176" cy="187117"/>
                <a:chOff x="1182290" y="3677480"/>
                <a:chExt cx="810176" cy="187117"/>
              </a:xfrm>
              <a:grpFill/>
            </p:grpSpPr>
            <p:sp>
              <p:nvSpPr>
                <p:cNvPr id="2691" name="Freeform: Shape 2690">
                  <a:extLst>
                    <a:ext uri="{FF2B5EF4-FFF2-40B4-BE49-F238E27FC236}">
                      <a16:creationId xmlns:a16="http://schemas.microsoft.com/office/drawing/2014/main" id="{C14BDE0A-038F-C595-F52B-7941FE2F90DF}"/>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92" name="Freeform: Shape 2691">
                  <a:extLst>
                    <a:ext uri="{FF2B5EF4-FFF2-40B4-BE49-F238E27FC236}">
                      <a16:creationId xmlns:a16="http://schemas.microsoft.com/office/drawing/2014/main" id="{CD6510B9-695A-E844-6F2B-81030BCFB675}"/>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693" name="Freeform: Shape 2692">
                  <a:extLst>
                    <a:ext uri="{FF2B5EF4-FFF2-40B4-BE49-F238E27FC236}">
                      <a16:creationId xmlns:a16="http://schemas.microsoft.com/office/drawing/2014/main" id="{3D2A1D62-7E73-65ED-639D-F81FB05AD2C8}"/>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sp>
        <p:nvSpPr>
          <p:cNvPr id="2686" name="Oval 2685">
            <a:extLst>
              <a:ext uri="{FF2B5EF4-FFF2-40B4-BE49-F238E27FC236}">
                <a16:creationId xmlns:a16="http://schemas.microsoft.com/office/drawing/2014/main" id="{16461E6D-9F19-26B0-399A-14656D48C3AF}"/>
              </a:ext>
            </a:extLst>
          </p:cNvPr>
          <p:cNvSpPr/>
          <p:nvPr/>
        </p:nvSpPr>
        <p:spPr bwMode="auto">
          <a:xfrm>
            <a:off x="3693552" y="4720585"/>
            <a:ext cx="501273" cy="278814"/>
          </a:xfrm>
          <a:prstGeom prst="ellipse">
            <a:avLst/>
          </a:prstGeom>
          <a:solidFill>
            <a:schemeClr val="accent3">
              <a:lumMod val="40000"/>
              <a:lumOff val="60000"/>
            </a:schemeClr>
          </a:solidFill>
          <a:ln w="19050">
            <a:solidFill>
              <a:schemeClr val="accent3"/>
            </a:solidFill>
            <a:miter lim="800000"/>
            <a:headEnd/>
            <a:tailEnd/>
          </a:ln>
        </p:spPr>
        <p:txBody>
          <a:bodyPr lIns="0" tIns="0" rIns="0" bIns="0"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effectLst/>
                <a:uLnTx/>
                <a:uFillTx/>
                <a:latin typeface="Poppins" pitchFamily="2" charset="77"/>
                <a:cs typeface="Poppins" pitchFamily="2" charset="77"/>
              </a:rPr>
              <a:t>ERE</a:t>
            </a:r>
          </a:p>
        </p:txBody>
      </p:sp>
      <p:cxnSp>
        <p:nvCxnSpPr>
          <p:cNvPr id="2712" name="Straight Arrow Connector 2711">
            <a:extLst>
              <a:ext uri="{FF2B5EF4-FFF2-40B4-BE49-F238E27FC236}">
                <a16:creationId xmlns:a16="http://schemas.microsoft.com/office/drawing/2014/main" id="{563DD31E-F94F-CEC4-55F5-9ECE458B080E}"/>
              </a:ext>
            </a:extLst>
          </p:cNvPr>
          <p:cNvCxnSpPr>
            <a:cxnSpLocks/>
          </p:cNvCxnSpPr>
          <p:nvPr/>
        </p:nvCxnSpPr>
        <p:spPr bwMode="auto">
          <a:xfrm>
            <a:off x="3949483" y="3314279"/>
            <a:ext cx="0" cy="457200"/>
          </a:xfrm>
          <a:prstGeom prst="straightConnector1">
            <a:avLst/>
          </a:prstGeom>
          <a:noFill/>
          <a:ln w="28575" cap="flat" cmpd="sng" algn="ctr">
            <a:solidFill>
              <a:schemeClr val="tx1"/>
            </a:solidFill>
            <a:prstDash val="solid"/>
            <a:round/>
            <a:headEnd type="none" w="med" len="med"/>
            <a:tailEnd type="triangle"/>
          </a:ln>
          <a:effectLst/>
        </p:spPr>
      </p:cxnSp>
      <p:sp>
        <p:nvSpPr>
          <p:cNvPr id="2714" name="TextBox 2713">
            <a:extLst>
              <a:ext uri="{FF2B5EF4-FFF2-40B4-BE49-F238E27FC236}">
                <a16:creationId xmlns:a16="http://schemas.microsoft.com/office/drawing/2014/main" id="{F7BD7D92-19D9-69CD-502A-3A45FE460218}"/>
              </a:ext>
            </a:extLst>
          </p:cNvPr>
          <p:cNvSpPr txBox="1"/>
          <p:nvPr/>
        </p:nvSpPr>
        <p:spPr bwMode="auto">
          <a:xfrm>
            <a:off x="3404578" y="4096529"/>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715" name="TextBox 2714">
            <a:extLst>
              <a:ext uri="{FF2B5EF4-FFF2-40B4-BE49-F238E27FC236}">
                <a16:creationId xmlns:a16="http://schemas.microsoft.com/office/drawing/2014/main" id="{F70733F4-2FF1-822E-503A-D2BA1A0A419F}"/>
              </a:ext>
            </a:extLst>
          </p:cNvPr>
          <p:cNvSpPr txBox="1"/>
          <p:nvPr/>
        </p:nvSpPr>
        <p:spPr bwMode="auto">
          <a:xfrm>
            <a:off x="4308071" y="3970361"/>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cxnSp>
        <p:nvCxnSpPr>
          <p:cNvPr id="2716" name="Straight Arrow Connector 2715">
            <a:extLst>
              <a:ext uri="{FF2B5EF4-FFF2-40B4-BE49-F238E27FC236}">
                <a16:creationId xmlns:a16="http://schemas.microsoft.com/office/drawing/2014/main" id="{83D77843-9C22-E2AA-445D-93C6EB60236E}"/>
              </a:ext>
            </a:extLst>
          </p:cNvPr>
          <p:cNvCxnSpPr>
            <a:cxnSpLocks/>
          </p:cNvCxnSpPr>
          <p:nvPr/>
        </p:nvCxnSpPr>
        <p:spPr bwMode="auto">
          <a:xfrm>
            <a:off x="3949483" y="5059804"/>
            <a:ext cx="0" cy="365760"/>
          </a:xfrm>
          <a:prstGeom prst="straightConnector1">
            <a:avLst/>
          </a:prstGeom>
          <a:noFill/>
          <a:ln w="28575" cap="flat" cmpd="sng" algn="ctr">
            <a:solidFill>
              <a:schemeClr val="tx1"/>
            </a:solidFill>
            <a:prstDash val="solid"/>
            <a:round/>
            <a:headEnd type="none" w="med" len="med"/>
            <a:tailEnd type="triangle"/>
          </a:ln>
          <a:effectLst/>
        </p:spPr>
      </p:cxnSp>
      <p:sp>
        <p:nvSpPr>
          <p:cNvPr id="2717" name="TextBox 2716">
            <a:extLst>
              <a:ext uri="{FF2B5EF4-FFF2-40B4-BE49-F238E27FC236}">
                <a16:creationId xmlns:a16="http://schemas.microsoft.com/office/drawing/2014/main" id="{568398B5-5099-30B2-6CBA-AAED7DA6A244}"/>
              </a:ext>
            </a:extLst>
          </p:cNvPr>
          <p:cNvSpPr txBox="1"/>
          <p:nvPr/>
        </p:nvSpPr>
        <p:spPr bwMode="auto">
          <a:xfrm>
            <a:off x="3932715" y="3051517"/>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Estrogen</a:t>
            </a:r>
          </a:p>
        </p:txBody>
      </p:sp>
      <p:grpSp>
        <p:nvGrpSpPr>
          <p:cNvPr id="2721" name="Group 2720">
            <a:extLst>
              <a:ext uri="{FF2B5EF4-FFF2-40B4-BE49-F238E27FC236}">
                <a16:creationId xmlns:a16="http://schemas.microsoft.com/office/drawing/2014/main" id="{7EBC1AFE-64BD-6DD2-1CD4-FE0E6E2B2886}"/>
              </a:ext>
            </a:extLst>
          </p:cNvPr>
          <p:cNvGrpSpPr/>
          <p:nvPr/>
        </p:nvGrpSpPr>
        <p:grpSpPr>
          <a:xfrm>
            <a:off x="3274420" y="3862474"/>
            <a:ext cx="317149" cy="242754"/>
            <a:chOff x="7390041" y="2026380"/>
            <a:chExt cx="216600" cy="165791"/>
          </a:xfrm>
        </p:grpSpPr>
        <p:sp>
          <p:nvSpPr>
            <p:cNvPr id="2725" name="Freeform: Shape 2724">
              <a:extLst>
                <a:ext uri="{FF2B5EF4-FFF2-40B4-BE49-F238E27FC236}">
                  <a16:creationId xmlns:a16="http://schemas.microsoft.com/office/drawing/2014/main" id="{2FC08728-B52F-E14B-2372-F121F711FAD6}"/>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26" name="Oval 2725">
              <a:extLst>
                <a:ext uri="{FF2B5EF4-FFF2-40B4-BE49-F238E27FC236}">
                  <a16:creationId xmlns:a16="http://schemas.microsoft.com/office/drawing/2014/main" id="{C951F6EA-62EC-DE07-FD5E-6698C0B63B5D}"/>
                </a:ext>
              </a:extLst>
            </p:cNvPr>
            <p:cNvSpPr/>
            <p:nvPr/>
          </p:nvSpPr>
          <p:spPr bwMode="auto">
            <a:xfrm>
              <a:off x="7434821" y="2026380"/>
              <a:ext cx="127040" cy="127040"/>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722" name="Group 2721">
            <a:extLst>
              <a:ext uri="{FF2B5EF4-FFF2-40B4-BE49-F238E27FC236}">
                <a16:creationId xmlns:a16="http://schemas.microsoft.com/office/drawing/2014/main" id="{BECACB73-F04A-ABE0-FF78-656B9B8AC095}"/>
              </a:ext>
            </a:extLst>
          </p:cNvPr>
          <p:cNvGrpSpPr/>
          <p:nvPr/>
        </p:nvGrpSpPr>
        <p:grpSpPr>
          <a:xfrm>
            <a:off x="4130592" y="3780136"/>
            <a:ext cx="317149" cy="242751"/>
            <a:chOff x="7390041" y="2030778"/>
            <a:chExt cx="216600" cy="165789"/>
          </a:xfrm>
        </p:grpSpPr>
        <p:sp>
          <p:nvSpPr>
            <p:cNvPr id="2723" name="Freeform: Shape 2722">
              <a:extLst>
                <a:ext uri="{FF2B5EF4-FFF2-40B4-BE49-F238E27FC236}">
                  <a16:creationId xmlns:a16="http://schemas.microsoft.com/office/drawing/2014/main" id="{822AB768-8F75-B011-3CDA-BC22FB17B96F}"/>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24" name="Oval 2723">
              <a:extLst>
                <a:ext uri="{FF2B5EF4-FFF2-40B4-BE49-F238E27FC236}">
                  <a16:creationId xmlns:a16="http://schemas.microsoft.com/office/drawing/2014/main" id="{F23B0C52-2869-7418-4419-24E660D8B831}"/>
                </a:ext>
              </a:extLst>
            </p:cNvPr>
            <p:cNvSpPr/>
            <p:nvPr/>
          </p:nvSpPr>
          <p:spPr bwMode="auto">
            <a:xfrm>
              <a:off x="7434821" y="2030778"/>
              <a:ext cx="127040" cy="127040"/>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sp>
        <p:nvSpPr>
          <p:cNvPr id="2727" name="Oval 2726">
            <a:extLst>
              <a:ext uri="{FF2B5EF4-FFF2-40B4-BE49-F238E27FC236}">
                <a16:creationId xmlns:a16="http://schemas.microsoft.com/office/drawing/2014/main" id="{F2BEC2A0-E445-BE36-33AA-672EB2EC0C99}"/>
              </a:ext>
            </a:extLst>
          </p:cNvPr>
          <p:cNvSpPr/>
          <p:nvPr/>
        </p:nvSpPr>
        <p:spPr bwMode="auto">
          <a:xfrm>
            <a:off x="3850703" y="3058691"/>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28" name="Oval 2727">
            <a:extLst>
              <a:ext uri="{FF2B5EF4-FFF2-40B4-BE49-F238E27FC236}">
                <a16:creationId xmlns:a16="http://schemas.microsoft.com/office/drawing/2014/main" id="{ACCFCB85-6696-53F0-4908-078620B34C45}"/>
              </a:ext>
            </a:extLst>
          </p:cNvPr>
          <p:cNvSpPr/>
          <p:nvPr/>
        </p:nvSpPr>
        <p:spPr bwMode="auto">
          <a:xfrm>
            <a:off x="3850703" y="2219782"/>
            <a:ext cx="186014" cy="186014"/>
          </a:xfrm>
          <a:prstGeom prst="ellipse">
            <a:avLst/>
          </a:prstGeom>
          <a:solidFill>
            <a:schemeClr val="accent6"/>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1608" name="Group 1607">
            <a:extLst>
              <a:ext uri="{FF2B5EF4-FFF2-40B4-BE49-F238E27FC236}">
                <a16:creationId xmlns:a16="http://schemas.microsoft.com/office/drawing/2014/main" id="{B71E86DD-AA1A-6BC4-CF40-0B13C628E498}"/>
              </a:ext>
            </a:extLst>
          </p:cNvPr>
          <p:cNvGrpSpPr/>
          <p:nvPr/>
        </p:nvGrpSpPr>
        <p:grpSpPr>
          <a:xfrm>
            <a:off x="3093484" y="2567595"/>
            <a:ext cx="433308" cy="400592"/>
            <a:chOff x="9470091" y="3274280"/>
            <a:chExt cx="132978" cy="122938"/>
          </a:xfrm>
        </p:grpSpPr>
        <p:cxnSp>
          <p:nvCxnSpPr>
            <p:cNvPr id="1609" name="Straight Connector 1608">
              <a:extLst>
                <a:ext uri="{FF2B5EF4-FFF2-40B4-BE49-F238E27FC236}">
                  <a16:creationId xmlns:a16="http://schemas.microsoft.com/office/drawing/2014/main" id="{B8E682B7-FF4D-BFF5-11B2-04D420FB6718}"/>
                </a:ext>
              </a:extLst>
            </p:cNvPr>
            <p:cNvCxnSpPr/>
            <p:nvPr/>
          </p:nvCxnSpPr>
          <p:spPr bwMode="auto">
            <a:xfrm>
              <a:off x="9470091" y="3274280"/>
              <a:ext cx="132978" cy="122938"/>
            </a:xfrm>
            <a:prstGeom prst="line">
              <a:avLst/>
            </a:prstGeom>
            <a:noFill/>
            <a:ln w="38100" cap="flat" cmpd="sng" algn="ctr">
              <a:solidFill>
                <a:srgbClr val="FF0000"/>
              </a:solidFill>
              <a:prstDash val="solid"/>
              <a:round/>
              <a:headEnd type="none" w="med" len="med"/>
              <a:tailEnd type="none" w="med" len="med"/>
            </a:ln>
            <a:effectLst/>
          </p:spPr>
        </p:cxnSp>
        <p:cxnSp>
          <p:nvCxnSpPr>
            <p:cNvPr id="1610" name="Straight Connector 1609">
              <a:extLst>
                <a:ext uri="{FF2B5EF4-FFF2-40B4-BE49-F238E27FC236}">
                  <a16:creationId xmlns:a16="http://schemas.microsoft.com/office/drawing/2014/main" id="{F4570309-68FD-3A49-E3FC-E5820DE8833A}"/>
                </a:ext>
              </a:extLst>
            </p:cNvPr>
            <p:cNvCxnSpPr>
              <a:cxnSpLocks/>
            </p:cNvCxnSpPr>
            <p:nvPr/>
          </p:nvCxnSpPr>
          <p:spPr bwMode="auto">
            <a:xfrm flipH="1">
              <a:off x="9470091" y="3274280"/>
              <a:ext cx="132978" cy="122938"/>
            </a:xfrm>
            <a:prstGeom prst="line">
              <a:avLst/>
            </a:prstGeom>
            <a:noFill/>
            <a:ln w="38100" cap="flat" cmpd="sng" algn="ctr">
              <a:solidFill>
                <a:srgbClr val="FF0000"/>
              </a:solidFill>
              <a:prstDash val="solid"/>
              <a:round/>
              <a:headEnd type="none" w="med" len="med"/>
              <a:tailEnd type="none" w="med" len="med"/>
            </a:ln>
            <a:effectLst/>
          </p:spPr>
        </p:cxnSp>
      </p:grpSp>
      <p:sp>
        <p:nvSpPr>
          <p:cNvPr id="2729" name="TextBox 2728">
            <a:extLst>
              <a:ext uri="{FF2B5EF4-FFF2-40B4-BE49-F238E27FC236}">
                <a16:creationId xmlns:a16="http://schemas.microsoft.com/office/drawing/2014/main" id="{050D20DA-2954-7769-2A11-DFBC2061C474}"/>
              </a:ext>
            </a:extLst>
          </p:cNvPr>
          <p:cNvSpPr txBox="1"/>
          <p:nvPr/>
        </p:nvSpPr>
        <p:spPr bwMode="auto">
          <a:xfrm>
            <a:off x="3991151" y="4474902"/>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grpSp>
        <p:nvGrpSpPr>
          <p:cNvPr id="2730" name="Group 2729">
            <a:extLst>
              <a:ext uri="{FF2B5EF4-FFF2-40B4-BE49-F238E27FC236}">
                <a16:creationId xmlns:a16="http://schemas.microsoft.com/office/drawing/2014/main" id="{33DA066F-D65A-0AEA-52F5-D67649910BE9}"/>
              </a:ext>
            </a:extLst>
          </p:cNvPr>
          <p:cNvGrpSpPr/>
          <p:nvPr/>
        </p:nvGrpSpPr>
        <p:grpSpPr>
          <a:xfrm>
            <a:off x="3860993" y="4240847"/>
            <a:ext cx="317149" cy="242754"/>
            <a:chOff x="7390041" y="2026380"/>
            <a:chExt cx="216600" cy="165791"/>
          </a:xfrm>
        </p:grpSpPr>
        <p:sp>
          <p:nvSpPr>
            <p:cNvPr id="2731" name="Freeform: Shape 2730">
              <a:extLst>
                <a:ext uri="{FF2B5EF4-FFF2-40B4-BE49-F238E27FC236}">
                  <a16:creationId xmlns:a16="http://schemas.microsoft.com/office/drawing/2014/main" id="{76A27698-7AB1-A757-A75C-24B391C02BA1}"/>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32" name="Oval 2731">
              <a:extLst>
                <a:ext uri="{FF2B5EF4-FFF2-40B4-BE49-F238E27FC236}">
                  <a16:creationId xmlns:a16="http://schemas.microsoft.com/office/drawing/2014/main" id="{2A2A7D5D-A03C-6A39-18C9-DD72DBD9D2C8}"/>
                </a:ext>
              </a:extLst>
            </p:cNvPr>
            <p:cNvSpPr/>
            <p:nvPr/>
          </p:nvSpPr>
          <p:spPr bwMode="auto">
            <a:xfrm>
              <a:off x="7434821" y="2026380"/>
              <a:ext cx="127040" cy="127040"/>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733" name="Group 2732">
            <a:extLst>
              <a:ext uri="{FF2B5EF4-FFF2-40B4-BE49-F238E27FC236}">
                <a16:creationId xmlns:a16="http://schemas.microsoft.com/office/drawing/2014/main" id="{0BE01777-7D25-4E29-6D01-CE13F6C4BA48}"/>
              </a:ext>
            </a:extLst>
          </p:cNvPr>
          <p:cNvGrpSpPr/>
          <p:nvPr/>
        </p:nvGrpSpPr>
        <p:grpSpPr>
          <a:xfrm>
            <a:off x="3836994" y="5076856"/>
            <a:ext cx="242669" cy="224347"/>
            <a:chOff x="9470091" y="3274280"/>
            <a:chExt cx="132978" cy="122938"/>
          </a:xfrm>
        </p:grpSpPr>
        <p:cxnSp>
          <p:nvCxnSpPr>
            <p:cNvPr id="2734" name="Straight Connector 2733">
              <a:extLst>
                <a:ext uri="{FF2B5EF4-FFF2-40B4-BE49-F238E27FC236}">
                  <a16:creationId xmlns:a16="http://schemas.microsoft.com/office/drawing/2014/main" id="{A416BE2E-DCAA-79A4-2A90-FF8972252853}"/>
                </a:ext>
              </a:extLst>
            </p:cNvPr>
            <p:cNvCxnSpPr/>
            <p:nvPr/>
          </p:nvCxnSpPr>
          <p:spPr bwMode="auto">
            <a:xfrm>
              <a:off x="9470091" y="3274280"/>
              <a:ext cx="132978" cy="122938"/>
            </a:xfrm>
            <a:prstGeom prst="line">
              <a:avLst/>
            </a:prstGeom>
            <a:noFill/>
            <a:ln w="38100" cap="flat" cmpd="sng" algn="ctr">
              <a:solidFill>
                <a:srgbClr val="FF0000"/>
              </a:solidFill>
              <a:prstDash val="solid"/>
              <a:round/>
              <a:headEnd type="none" w="med" len="med"/>
              <a:tailEnd type="none" w="med" len="med"/>
            </a:ln>
            <a:effectLst/>
          </p:spPr>
        </p:cxnSp>
        <p:cxnSp>
          <p:nvCxnSpPr>
            <p:cNvPr id="2735" name="Straight Connector 2734">
              <a:extLst>
                <a:ext uri="{FF2B5EF4-FFF2-40B4-BE49-F238E27FC236}">
                  <a16:creationId xmlns:a16="http://schemas.microsoft.com/office/drawing/2014/main" id="{29D47AC4-CF40-E1B2-B7AD-C35162C32DC4}"/>
                </a:ext>
              </a:extLst>
            </p:cNvPr>
            <p:cNvCxnSpPr>
              <a:cxnSpLocks/>
            </p:cNvCxnSpPr>
            <p:nvPr/>
          </p:nvCxnSpPr>
          <p:spPr bwMode="auto">
            <a:xfrm flipH="1">
              <a:off x="9470091" y="3274280"/>
              <a:ext cx="132978" cy="122938"/>
            </a:xfrm>
            <a:prstGeom prst="line">
              <a:avLst/>
            </a:prstGeom>
            <a:noFill/>
            <a:ln w="38100" cap="flat" cmpd="sng" algn="ctr">
              <a:solidFill>
                <a:srgbClr val="FF0000"/>
              </a:solidFill>
              <a:prstDash val="solid"/>
              <a:round/>
              <a:headEnd type="none" w="med" len="med"/>
              <a:tailEnd type="none" w="med" len="med"/>
            </a:ln>
            <a:effectLst/>
          </p:spPr>
        </p:cxnSp>
      </p:grpSp>
      <p:pic>
        <p:nvPicPr>
          <p:cNvPr id="2736" name="Picture 2735" descr="A row of black circles&#10;&#10;Description automatically generated">
            <a:extLst>
              <a:ext uri="{FF2B5EF4-FFF2-40B4-BE49-F238E27FC236}">
                <a16:creationId xmlns:a16="http://schemas.microsoft.com/office/drawing/2014/main" id="{C9F33563-C2E8-D82A-79EC-E9C3ADFE98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4641" y="3388744"/>
            <a:ext cx="1762298" cy="263236"/>
          </a:xfrm>
          <a:prstGeom prst="rect">
            <a:avLst/>
          </a:prstGeom>
        </p:spPr>
      </p:pic>
      <p:grpSp>
        <p:nvGrpSpPr>
          <p:cNvPr id="2738" name="Group 2737">
            <a:extLst>
              <a:ext uri="{FF2B5EF4-FFF2-40B4-BE49-F238E27FC236}">
                <a16:creationId xmlns:a16="http://schemas.microsoft.com/office/drawing/2014/main" id="{D2CF7F9D-6577-E0B0-1FAD-D153EF5D31F7}"/>
              </a:ext>
            </a:extLst>
          </p:cNvPr>
          <p:cNvGrpSpPr/>
          <p:nvPr/>
        </p:nvGrpSpPr>
        <p:grpSpPr>
          <a:xfrm>
            <a:off x="5526093" y="4749659"/>
            <a:ext cx="1334234" cy="235646"/>
            <a:chOff x="-1509325" y="2235602"/>
            <a:chExt cx="1079709" cy="190693"/>
          </a:xfrm>
          <a:solidFill>
            <a:schemeClr val="accent6"/>
          </a:solidFill>
        </p:grpSpPr>
        <p:grpSp>
          <p:nvGrpSpPr>
            <p:cNvPr id="2740" name="Group 2739">
              <a:extLst>
                <a:ext uri="{FF2B5EF4-FFF2-40B4-BE49-F238E27FC236}">
                  <a16:creationId xmlns:a16="http://schemas.microsoft.com/office/drawing/2014/main" id="{256A5D8C-9504-DA9C-EB52-A6611E5FBA79}"/>
                </a:ext>
              </a:extLst>
            </p:cNvPr>
            <p:cNvGrpSpPr/>
            <p:nvPr/>
          </p:nvGrpSpPr>
          <p:grpSpPr>
            <a:xfrm>
              <a:off x="-1509325" y="2239758"/>
              <a:ext cx="675098" cy="186537"/>
              <a:chOff x="1195251" y="3677479"/>
              <a:chExt cx="823953" cy="187119"/>
            </a:xfrm>
            <a:grpFill/>
          </p:grpSpPr>
          <p:grpSp>
            <p:nvGrpSpPr>
              <p:cNvPr id="2750" name="Group 2749">
                <a:extLst>
                  <a:ext uri="{FF2B5EF4-FFF2-40B4-BE49-F238E27FC236}">
                    <a16:creationId xmlns:a16="http://schemas.microsoft.com/office/drawing/2014/main" id="{9089A479-D9CE-49FA-6734-D6EA044DE193}"/>
                  </a:ext>
                </a:extLst>
              </p:cNvPr>
              <p:cNvGrpSpPr/>
              <p:nvPr/>
            </p:nvGrpSpPr>
            <p:grpSpPr>
              <a:xfrm>
                <a:off x="1195251" y="3677483"/>
                <a:ext cx="809851" cy="187115"/>
                <a:chOff x="1195251" y="3677483"/>
                <a:chExt cx="809851" cy="187115"/>
              </a:xfrm>
              <a:grpFill/>
            </p:grpSpPr>
            <p:sp>
              <p:nvSpPr>
                <p:cNvPr id="2755" name="Freeform: Shape 2754">
                  <a:extLst>
                    <a:ext uri="{FF2B5EF4-FFF2-40B4-BE49-F238E27FC236}">
                      <a16:creationId xmlns:a16="http://schemas.microsoft.com/office/drawing/2014/main" id="{F28ECF72-567A-8023-9EA8-554DEA71D35C}"/>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56" name="Freeform: Shape 2755">
                  <a:extLst>
                    <a:ext uri="{FF2B5EF4-FFF2-40B4-BE49-F238E27FC236}">
                      <a16:creationId xmlns:a16="http://schemas.microsoft.com/office/drawing/2014/main" id="{307BEC71-D128-9E71-4FBE-B054F1E12F34}"/>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57" name="Freeform: Shape 2756">
                  <a:extLst>
                    <a:ext uri="{FF2B5EF4-FFF2-40B4-BE49-F238E27FC236}">
                      <a16:creationId xmlns:a16="http://schemas.microsoft.com/office/drawing/2014/main" id="{24A0C779-D701-C6B9-4E77-69B05AABBBC9}"/>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751" name="Group 2750">
                <a:extLst>
                  <a:ext uri="{FF2B5EF4-FFF2-40B4-BE49-F238E27FC236}">
                    <a16:creationId xmlns:a16="http://schemas.microsoft.com/office/drawing/2014/main" id="{43CE5BDC-D347-4B29-4AAA-790EFBA4C9EF}"/>
                  </a:ext>
                </a:extLst>
              </p:cNvPr>
              <p:cNvGrpSpPr/>
              <p:nvPr/>
            </p:nvGrpSpPr>
            <p:grpSpPr>
              <a:xfrm flipH="1">
                <a:off x="1209028" y="3677479"/>
                <a:ext cx="810176" cy="187117"/>
                <a:chOff x="1182290" y="3677480"/>
                <a:chExt cx="810176" cy="187117"/>
              </a:xfrm>
              <a:grpFill/>
            </p:grpSpPr>
            <p:sp>
              <p:nvSpPr>
                <p:cNvPr id="2752" name="Freeform: Shape 2751">
                  <a:extLst>
                    <a:ext uri="{FF2B5EF4-FFF2-40B4-BE49-F238E27FC236}">
                      <a16:creationId xmlns:a16="http://schemas.microsoft.com/office/drawing/2014/main" id="{C1447420-2305-569B-5A07-1C13BC687E42}"/>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53" name="Freeform: Shape 2752">
                  <a:extLst>
                    <a:ext uri="{FF2B5EF4-FFF2-40B4-BE49-F238E27FC236}">
                      <a16:creationId xmlns:a16="http://schemas.microsoft.com/office/drawing/2014/main" id="{240EFB71-3ABF-29B3-B054-3022722AE619}"/>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54" name="Freeform: Shape 2753">
                  <a:extLst>
                    <a:ext uri="{FF2B5EF4-FFF2-40B4-BE49-F238E27FC236}">
                      <a16:creationId xmlns:a16="http://schemas.microsoft.com/office/drawing/2014/main" id="{C3014DAB-CC49-28D8-3574-4D5D5463BAB3}"/>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2741" name="Group 2740">
              <a:extLst>
                <a:ext uri="{FF2B5EF4-FFF2-40B4-BE49-F238E27FC236}">
                  <a16:creationId xmlns:a16="http://schemas.microsoft.com/office/drawing/2014/main" id="{B6363EAE-A7E8-F6EA-B131-6A4C316EDCCE}"/>
                </a:ext>
              </a:extLst>
            </p:cNvPr>
            <p:cNvGrpSpPr/>
            <p:nvPr/>
          </p:nvGrpSpPr>
          <p:grpSpPr>
            <a:xfrm>
              <a:off x="-1104714" y="2235602"/>
              <a:ext cx="675098" cy="186537"/>
              <a:chOff x="1195251" y="3677479"/>
              <a:chExt cx="823953" cy="187119"/>
            </a:xfrm>
            <a:grpFill/>
          </p:grpSpPr>
          <p:grpSp>
            <p:nvGrpSpPr>
              <p:cNvPr id="2742" name="Group 2741">
                <a:extLst>
                  <a:ext uri="{FF2B5EF4-FFF2-40B4-BE49-F238E27FC236}">
                    <a16:creationId xmlns:a16="http://schemas.microsoft.com/office/drawing/2014/main" id="{E00C3FCE-E7B0-4CFC-7C43-2A6509FEB3F9}"/>
                  </a:ext>
                </a:extLst>
              </p:cNvPr>
              <p:cNvGrpSpPr/>
              <p:nvPr/>
            </p:nvGrpSpPr>
            <p:grpSpPr>
              <a:xfrm>
                <a:off x="1195251" y="3677483"/>
                <a:ext cx="809851" cy="187115"/>
                <a:chOff x="1195251" y="3677483"/>
                <a:chExt cx="809851" cy="187115"/>
              </a:xfrm>
              <a:grpFill/>
            </p:grpSpPr>
            <p:sp>
              <p:nvSpPr>
                <p:cNvPr id="2747" name="Freeform: Shape 2746">
                  <a:extLst>
                    <a:ext uri="{FF2B5EF4-FFF2-40B4-BE49-F238E27FC236}">
                      <a16:creationId xmlns:a16="http://schemas.microsoft.com/office/drawing/2014/main" id="{0CD48B97-CA11-182E-85BA-D3CEBD355ACD}"/>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48" name="Freeform: Shape 2747">
                  <a:extLst>
                    <a:ext uri="{FF2B5EF4-FFF2-40B4-BE49-F238E27FC236}">
                      <a16:creationId xmlns:a16="http://schemas.microsoft.com/office/drawing/2014/main" id="{18C59247-4C11-096F-747B-196C4DAA82E4}"/>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49" name="Freeform: Shape 2748">
                  <a:extLst>
                    <a:ext uri="{FF2B5EF4-FFF2-40B4-BE49-F238E27FC236}">
                      <a16:creationId xmlns:a16="http://schemas.microsoft.com/office/drawing/2014/main" id="{C5FAD13A-3436-7AC5-7DF1-456944A4CDD3}"/>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743" name="Group 2742">
                <a:extLst>
                  <a:ext uri="{FF2B5EF4-FFF2-40B4-BE49-F238E27FC236}">
                    <a16:creationId xmlns:a16="http://schemas.microsoft.com/office/drawing/2014/main" id="{3B1DC627-DF95-C95E-B002-8A02FB9CF374}"/>
                  </a:ext>
                </a:extLst>
              </p:cNvPr>
              <p:cNvGrpSpPr/>
              <p:nvPr/>
            </p:nvGrpSpPr>
            <p:grpSpPr>
              <a:xfrm flipH="1">
                <a:off x="1209028" y="3677479"/>
                <a:ext cx="810176" cy="187117"/>
                <a:chOff x="1182290" y="3677480"/>
                <a:chExt cx="810176" cy="187117"/>
              </a:xfrm>
              <a:grpFill/>
            </p:grpSpPr>
            <p:sp>
              <p:nvSpPr>
                <p:cNvPr id="2744" name="Freeform: Shape 2743">
                  <a:extLst>
                    <a:ext uri="{FF2B5EF4-FFF2-40B4-BE49-F238E27FC236}">
                      <a16:creationId xmlns:a16="http://schemas.microsoft.com/office/drawing/2014/main" id="{CE7BA5E6-0F63-976B-BDE4-2551B97B3524}"/>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45" name="Freeform: Shape 2744">
                  <a:extLst>
                    <a:ext uri="{FF2B5EF4-FFF2-40B4-BE49-F238E27FC236}">
                      <a16:creationId xmlns:a16="http://schemas.microsoft.com/office/drawing/2014/main" id="{18795AAB-2C9B-7FCE-7195-E1D04FBD96BB}"/>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46" name="Freeform: Shape 2745">
                  <a:extLst>
                    <a:ext uri="{FF2B5EF4-FFF2-40B4-BE49-F238E27FC236}">
                      <a16:creationId xmlns:a16="http://schemas.microsoft.com/office/drawing/2014/main" id="{2F193541-74F0-9055-1E60-BAF8CA3B0661}"/>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sp>
        <p:nvSpPr>
          <p:cNvPr id="2739" name="Oval 2738">
            <a:extLst>
              <a:ext uri="{FF2B5EF4-FFF2-40B4-BE49-F238E27FC236}">
                <a16:creationId xmlns:a16="http://schemas.microsoft.com/office/drawing/2014/main" id="{B50698D3-7BCE-2F29-4F5A-786CCDC396E6}"/>
              </a:ext>
            </a:extLst>
          </p:cNvPr>
          <p:cNvSpPr/>
          <p:nvPr/>
        </p:nvSpPr>
        <p:spPr bwMode="auto">
          <a:xfrm>
            <a:off x="5929859" y="4720585"/>
            <a:ext cx="501273" cy="278814"/>
          </a:xfrm>
          <a:prstGeom prst="ellipse">
            <a:avLst/>
          </a:prstGeom>
          <a:solidFill>
            <a:schemeClr val="accent3">
              <a:lumMod val="40000"/>
              <a:lumOff val="60000"/>
            </a:schemeClr>
          </a:solidFill>
          <a:ln w="19050">
            <a:solidFill>
              <a:schemeClr val="accent3"/>
            </a:solidFill>
            <a:miter lim="800000"/>
            <a:headEnd/>
            <a:tailEnd/>
          </a:ln>
        </p:spPr>
        <p:txBody>
          <a:bodyPr lIns="0" tIns="0" rIns="0" bIns="0"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effectLst/>
                <a:uLnTx/>
                <a:uFillTx/>
                <a:latin typeface="Poppins" pitchFamily="2" charset="77"/>
                <a:cs typeface="Poppins" pitchFamily="2" charset="77"/>
              </a:rPr>
              <a:t>ERE</a:t>
            </a:r>
          </a:p>
        </p:txBody>
      </p:sp>
      <p:grpSp>
        <p:nvGrpSpPr>
          <p:cNvPr id="2758" name="Group 2757">
            <a:extLst>
              <a:ext uri="{FF2B5EF4-FFF2-40B4-BE49-F238E27FC236}">
                <a16:creationId xmlns:a16="http://schemas.microsoft.com/office/drawing/2014/main" id="{485B6398-8D2C-79A1-4F97-178400259CD3}"/>
              </a:ext>
            </a:extLst>
          </p:cNvPr>
          <p:cNvGrpSpPr/>
          <p:nvPr/>
        </p:nvGrpSpPr>
        <p:grpSpPr>
          <a:xfrm>
            <a:off x="5864586" y="4492462"/>
            <a:ext cx="630053" cy="244398"/>
            <a:chOff x="7605438" y="2026480"/>
            <a:chExt cx="430301" cy="166914"/>
          </a:xfrm>
        </p:grpSpPr>
        <p:grpSp>
          <p:nvGrpSpPr>
            <p:cNvPr id="2759" name="Group 2758">
              <a:extLst>
                <a:ext uri="{FF2B5EF4-FFF2-40B4-BE49-F238E27FC236}">
                  <a16:creationId xmlns:a16="http://schemas.microsoft.com/office/drawing/2014/main" id="{7E8E5838-3B46-0E6C-B45C-7E99545E0980}"/>
                </a:ext>
              </a:extLst>
            </p:cNvPr>
            <p:cNvGrpSpPr/>
            <p:nvPr/>
          </p:nvGrpSpPr>
          <p:grpSpPr>
            <a:xfrm>
              <a:off x="7605438" y="2026480"/>
              <a:ext cx="216600" cy="165789"/>
              <a:chOff x="7390041" y="2026382"/>
              <a:chExt cx="216600" cy="165789"/>
            </a:xfrm>
          </p:grpSpPr>
          <p:sp>
            <p:nvSpPr>
              <p:cNvPr id="2763" name="Freeform: Shape 2762">
                <a:extLst>
                  <a:ext uri="{FF2B5EF4-FFF2-40B4-BE49-F238E27FC236}">
                    <a16:creationId xmlns:a16="http://schemas.microsoft.com/office/drawing/2014/main" id="{78AF086D-34DE-ED92-20C7-AC9106DD9CBF}"/>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64" name="Oval 2763">
                <a:extLst>
                  <a:ext uri="{FF2B5EF4-FFF2-40B4-BE49-F238E27FC236}">
                    <a16:creationId xmlns:a16="http://schemas.microsoft.com/office/drawing/2014/main" id="{F52D1AE7-BA62-1F34-444A-C29CD536A0D8}"/>
                  </a:ext>
                </a:extLst>
              </p:cNvPr>
              <p:cNvSpPr/>
              <p:nvPr/>
            </p:nvSpPr>
            <p:spPr bwMode="auto">
              <a:xfrm>
                <a:off x="7434821" y="2026382"/>
                <a:ext cx="127040" cy="127040"/>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760" name="Group 2759">
              <a:extLst>
                <a:ext uri="{FF2B5EF4-FFF2-40B4-BE49-F238E27FC236}">
                  <a16:creationId xmlns:a16="http://schemas.microsoft.com/office/drawing/2014/main" id="{3BB4B0DD-A30F-991E-F0EF-470490B5665B}"/>
                </a:ext>
              </a:extLst>
            </p:cNvPr>
            <p:cNvGrpSpPr/>
            <p:nvPr/>
          </p:nvGrpSpPr>
          <p:grpSpPr>
            <a:xfrm>
              <a:off x="7819139" y="2027605"/>
              <a:ext cx="216600" cy="165789"/>
              <a:chOff x="7390041" y="2030778"/>
              <a:chExt cx="216600" cy="165789"/>
            </a:xfrm>
          </p:grpSpPr>
          <p:sp>
            <p:nvSpPr>
              <p:cNvPr id="2761" name="Freeform: Shape 2760">
                <a:extLst>
                  <a:ext uri="{FF2B5EF4-FFF2-40B4-BE49-F238E27FC236}">
                    <a16:creationId xmlns:a16="http://schemas.microsoft.com/office/drawing/2014/main" id="{F3C2475C-312A-0954-9423-A144C38D6FDB}"/>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62" name="Oval 2761">
                <a:extLst>
                  <a:ext uri="{FF2B5EF4-FFF2-40B4-BE49-F238E27FC236}">
                    <a16:creationId xmlns:a16="http://schemas.microsoft.com/office/drawing/2014/main" id="{1AF42465-992C-4F26-6ACE-509A9B72BA1C}"/>
                  </a:ext>
                </a:extLst>
              </p:cNvPr>
              <p:cNvSpPr/>
              <p:nvPr/>
            </p:nvSpPr>
            <p:spPr bwMode="auto">
              <a:xfrm>
                <a:off x="7434821" y="2030778"/>
                <a:ext cx="127040" cy="127040"/>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cxnSp>
        <p:nvCxnSpPr>
          <p:cNvPr id="2765" name="Straight Arrow Connector 2764">
            <a:extLst>
              <a:ext uri="{FF2B5EF4-FFF2-40B4-BE49-F238E27FC236}">
                <a16:creationId xmlns:a16="http://schemas.microsoft.com/office/drawing/2014/main" id="{1DE0EEE2-E456-ED63-1AB6-8955115858DB}"/>
              </a:ext>
            </a:extLst>
          </p:cNvPr>
          <p:cNvCxnSpPr>
            <a:cxnSpLocks/>
          </p:cNvCxnSpPr>
          <p:nvPr/>
        </p:nvCxnSpPr>
        <p:spPr bwMode="auto">
          <a:xfrm>
            <a:off x="6185790" y="3314279"/>
            <a:ext cx="0" cy="457200"/>
          </a:xfrm>
          <a:prstGeom prst="straightConnector1">
            <a:avLst/>
          </a:prstGeom>
          <a:noFill/>
          <a:ln w="28575" cap="flat" cmpd="sng" algn="ctr">
            <a:solidFill>
              <a:schemeClr val="tx1"/>
            </a:solidFill>
            <a:prstDash val="solid"/>
            <a:round/>
            <a:headEnd type="none" w="med" len="med"/>
            <a:tailEnd type="triangle"/>
          </a:ln>
          <a:effectLst/>
        </p:spPr>
      </p:cxnSp>
      <p:cxnSp>
        <p:nvCxnSpPr>
          <p:cNvPr id="2766" name="Straight Arrow Connector 2765">
            <a:extLst>
              <a:ext uri="{FF2B5EF4-FFF2-40B4-BE49-F238E27FC236}">
                <a16:creationId xmlns:a16="http://schemas.microsoft.com/office/drawing/2014/main" id="{E900BFD4-D869-1E81-1A06-499B1738F592}"/>
              </a:ext>
            </a:extLst>
          </p:cNvPr>
          <p:cNvCxnSpPr>
            <a:cxnSpLocks/>
          </p:cNvCxnSpPr>
          <p:nvPr/>
        </p:nvCxnSpPr>
        <p:spPr bwMode="auto">
          <a:xfrm>
            <a:off x="6185790" y="4131501"/>
            <a:ext cx="0" cy="380698"/>
          </a:xfrm>
          <a:prstGeom prst="straightConnector1">
            <a:avLst/>
          </a:prstGeom>
          <a:noFill/>
          <a:ln w="28575" cap="flat" cmpd="sng" algn="ctr">
            <a:solidFill>
              <a:schemeClr val="tx1"/>
            </a:solidFill>
            <a:prstDash val="solid"/>
            <a:round/>
            <a:headEnd type="none" w="med" len="med"/>
            <a:tailEnd type="triangle"/>
          </a:ln>
          <a:effectLst/>
        </p:spPr>
      </p:cxnSp>
      <p:sp>
        <p:nvSpPr>
          <p:cNvPr id="2767" name="TextBox 2766">
            <a:extLst>
              <a:ext uri="{FF2B5EF4-FFF2-40B4-BE49-F238E27FC236}">
                <a16:creationId xmlns:a16="http://schemas.microsoft.com/office/drawing/2014/main" id="{E914F413-966B-1540-54F3-0D03354EAC16}"/>
              </a:ext>
            </a:extLst>
          </p:cNvPr>
          <p:cNvSpPr txBox="1"/>
          <p:nvPr/>
        </p:nvSpPr>
        <p:spPr bwMode="auto">
          <a:xfrm>
            <a:off x="5817245" y="4159919"/>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768" name="TextBox 2767">
            <a:extLst>
              <a:ext uri="{FF2B5EF4-FFF2-40B4-BE49-F238E27FC236}">
                <a16:creationId xmlns:a16="http://schemas.microsoft.com/office/drawing/2014/main" id="{23B051E7-E2B0-3E88-CABF-085A85BE3C20}"/>
              </a:ext>
            </a:extLst>
          </p:cNvPr>
          <p:cNvSpPr txBox="1"/>
          <p:nvPr/>
        </p:nvSpPr>
        <p:spPr bwMode="auto">
          <a:xfrm>
            <a:off x="6113748" y="4161066"/>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770" name="TextBox 2769">
            <a:extLst>
              <a:ext uri="{FF2B5EF4-FFF2-40B4-BE49-F238E27FC236}">
                <a16:creationId xmlns:a16="http://schemas.microsoft.com/office/drawing/2014/main" id="{55640881-908D-D942-8170-65F3B60D84A1}"/>
              </a:ext>
            </a:extLst>
          </p:cNvPr>
          <p:cNvSpPr txBox="1"/>
          <p:nvPr/>
        </p:nvSpPr>
        <p:spPr bwMode="auto">
          <a:xfrm>
            <a:off x="6171818" y="3051517"/>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Estrogen</a:t>
            </a:r>
          </a:p>
        </p:txBody>
      </p:sp>
      <p:sp>
        <p:nvSpPr>
          <p:cNvPr id="2771" name="TextBox 2770">
            <a:extLst>
              <a:ext uri="{FF2B5EF4-FFF2-40B4-BE49-F238E27FC236}">
                <a16:creationId xmlns:a16="http://schemas.microsoft.com/office/drawing/2014/main" id="{5DE1E9D9-552D-9A98-382C-305D0256D45C}"/>
              </a:ext>
            </a:extLst>
          </p:cNvPr>
          <p:cNvSpPr txBox="1"/>
          <p:nvPr/>
        </p:nvSpPr>
        <p:spPr bwMode="auto">
          <a:xfrm>
            <a:off x="6127590" y="2203169"/>
            <a:ext cx="1233021" cy="249299"/>
          </a:xfrm>
          <a:prstGeom prst="rect">
            <a:avLst/>
          </a:prstGeom>
          <a:noFill/>
          <a:ln>
            <a:noFill/>
          </a:ln>
        </p:spPr>
        <p:txBody>
          <a:bodyPr wrap="square" rtlCol="0" anchor="ctr">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Androgens</a:t>
            </a:r>
          </a:p>
        </p:txBody>
      </p:sp>
      <p:grpSp>
        <p:nvGrpSpPr>
          <p:cNvPr id="2774" name="Group 2773">
            <a:extLst>
              <a:ext uri="{FF2B5EF4-FFF2-40B4-BE49-F238E27FC236}">
                <a16:creationId xmlns:a16="http://schemas.microsoft.com/office/drawing/2014/main" id="{3435BFA2-A29C-2A05-7A7F-23EF8894AB35}"/>
              </a:ext>
            </a:extLst>
          </p:cNvPr>
          <p:cNvGrpSpPr/>
          <p:nvPr/>
        </p:nvGrpSpPr>
        <p:grpSpPr>
          <a:xfrm>
            <a:off x="5864586" y="3820278"/>
            <a:ext cx="630053" cy="244398"/>
            <a:chOff x="7605438" y="2026480"/>
            <a:chExt cx="430301" cy="166914"/>
          </a:xfrm>
        </p:grpSpPr>
        <p:grpSp>
          <p:nvGrpSpPr>
            <p:cNvPr id="2775" name="Group 2774">
              <a:extLst>
                <a:ext uri="{FF2B5EF4-FFF2-40B4-BE49-F238E27FC236}">
                  <a16:creationId xmlns:a16="http://schemas.microsoft.com/office/drawing/2014/main" id="{540D5947-2C6C-C4AB-C2F9-B320891B246E}"/>
                </a:ext>
              </a:extLst>
            </p:cNvPr>
            <p:cNvGrpSpPr/>
            <p:nvPr/>
          </p:nvGrpSpPr>
          <p:grpSpPr>
            <a:xfrm>
              <a:off x="7605438" y="2026480"/>
              <a:ext cx="216600" cy="165789"/>
              <a:chOff x="7390041" y="2026382"/>
              <a:chExt cx="216600" cy="165789"/>
            </a:xfrm>
          </p:grpSpPr>
          <p:sp>
            <p:nvSpPr>
              <p:cNvPr id="2779" name="Freeform: Shape 2778">
                <a:extLst>
                  <a:ext uri="{FF2B5EF4-FFF2-40B4-BE49-F238E27FC236}">
                    <a16:creationId xmlns:a16="http://schemas.microsoft.com/office/drawing/2014/main" id="{6CA86E44-50B7-CBC6-0913-78CB3CED352A}"/>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0" name="Oval 2779">
                <a:extLst>
                  <a:ext uri="{FF2B5EF4-FFF2-40B4-BE49-F238E27FC236}">
                    <a16:creationId xmlns:a16="http://schemas.microsoft.com/office/drawing/2014/main" id="{7C5BD0D7-1BCD-2ACE-E8DD-6C50500AC443}"/>
                  </a:ext>
                </a:extLst>
              </p:cNvPr>
              <p:cNvSpPr/>
              <p:nvPr/>
            </p:nvSpPr>
            <p:spPr bwMode="auto">
              <a:xfrm>
                <a:off x="7434821" y="2026382"/>
                <a:ext cx="127040" cy="127040"/>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776" name="Group 2775">
              <a:extLst>
                <a:ext uri="{FF2B5EF4-FFF2-40B4-BE49-F238E27FC236}">
                  <a16:creationId xmlns:a16="http://schemas.microsoft.com/office/drawing/2014/main" id="{722D920A-6506-F8C9-A3EB-1A23489ED278}"/>
                </a:ext>
              </a:extLst>
            </p:cNvPr>
            <p:cNvGrpSpPr/>
            <p:nvPr/>
          </p:nvGrpSpPr>
          <p:grpSpPr>
            <a:xfrm>
              <a:off x="7819139" y="2027605"/>
              <a:ext cx="216600" cy="165789"/>
              <a:chOff x="7390041" y="2030778"/>
              <a:chExt cx="216600" cy="165789"/>
            </a:xfrm>
          </p:grpSpPr>
          <p:sp>
            <p:nvSpPr>
              <p:cNvPr id="2777" name="Freeform: Shape 2776">
                <a:extLst>
                  <a:ext uri="{FF2B5EF4-FFF2-40B4-BE49-F238E27FC236}">
                    <a16:creationId xmlns:a16="http://schemas.microsoft.com/office/drawing/2014/main" id="{5B03E51A-B59D-5FCA-BA13-06A82F85433D}"/>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78" name="Oval 2777">
                <a:extLst>
                  <a:ext uri="{FF2B5EF4-FFF2-40B4-BE49-F238E27FC236}">
                    <a16:creationId xmlns:a16="http://schemas.microsoft.com/office/drawing/2014/main" id="{7607BB53-14E5-86AA-A2AD-3A97385E34ED}"/>
                  </a:ext>
                </a:extLst>
              </p:cNvPr>
              <p:cNvSpPr/>
              <p:nvPr/>
            </p:nvSpPr>
            <p:spPr bwMode="auto">
              <a:xfrm>
                <a:off x="7434821" y="2030778"/>
                <a:ext cx="127040" cy="127040"/>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sp>
        <p:nvSpPr>
          <p:cNvPr id="2781" name="Oval 2780">
            <a:extLst>
              <a:ext uri="{FF2B5EF4-FFF2-40B4-BE49-F238E27FC236}">
                <a16:creationId xmlns:a16="http://schemas.microsoft.com/office/drawing/2014/main" id="{EE92985E-4903-F492-26B9-4040B66D5DF2}"/>
              </a:ext>
            </a:extLst>
          </p:cNvPr>
          <p:cNvSpPr/>
          <p:nvPr/>
        </p:nvSpPr>
        <p:spPr bwMode="auto">
          <a:xfrm>
            <a:off x="6087010" y="3058691"/>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2" name="Oval 2781">
            <a:extLst>
              <a:ext uri="{FF2B5EF4-FFF2-40B4-BE49-F238E27FC236}">
                <a16:creationId xmlns:a16="http://schemas.microsoft.com/office/drawing/2014/main" id="{240BAF7D-C98A-3A38-3628-EB156BA19DEB}"/>
              </a:ext>
            </a:extLst>
          </p:cNvPr>
          <p:cNvSpPr/>
          <p:nvPr/>
        </p:nvSpPr>
        <p:spPr bwMode="auto">
          <a:xfrm>
            <a:off x="6087010" y="2219782"/>
            <a:ext cx="186014" cy="186014"/>
          </a:xfrm>
          <a:prstGeom prst="ellipse">
            <a:avLst/>
          </a:prstGeom>
          <a:solidFill>
            <a:schemeClr val="accent6"/>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3" name="Oval 2782">
            <a:extLst>
              <a:ext uri="{FF2B5EF4-FFF2-40B4-BE49-F238E27FC236}">
                <a16:creationId xmlns:a16="http://schemas.microsoft.com/office/drawing/2014/main" id="{BB07B194-D8DA-4588-C392-6A7F4E779D23}"/>
              </a:ext>
            </a:extLst>
          </p:cNvPr>
          <p:cNvSpPr/>
          <p:nvPr/>
        </p:nvSpPr>
        <p:spPr bwMode="auto">
          <a:xfrm>
            <a:off x="6370993" y="2526417"/>
            <a:ext cx="186014" cy="186014"/>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4" name="TextBox 2783">
            <a:extLst>
              <a:ext uri="{FF2B5EF4-FFF2-40B4-BE49-F238E27FC236}">
                <a16:creationId xmlns:a16="http://schemas.microsoft.com/office/drawing/2014/main" id="{DDBF0D6C-6793-D8D6-CE40-A2969158D303}"/>
              </a:ext>
            </a:extLst>
          </p:cNvPr>
          <p:cNvSpPr txBox="1"/>
          <p:nvPr/>
        </p:nvSpPr>
        <p:spPr bwMode="auto">
          <a:xfrm>
            <a:off x="6504862" y="2488317"/>
            <a:ext cx="710586" cy="249299"/>
          </a:xfrm>
          <a:prstGeom prst="rect">
            <a:avLst/>
          </a:prstGeom>
          <a:noFill/>
          <a:ln>
            <a:noFill/>
          </a:ln>
        </p:spPr>
        <p:txBody>
          <a:bodyPr wrap="square" rtlCol="0">
            <a:spAutoFit/>
          </a:bodyPr>
          <a:lstStyle/>
          <a:p>
            <a:pPr marL="0" marR="0" lvl="0" indent="0"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SERM</a:t>
            </a:r>
          </a:p>
        </p:txBody>
      </p:sp>
      <p:sp>
        <p:nvSpPr>
          <p:cNvPr id="2785" name="Oval 2784">
            <a:extLst>
              <a:ext uri="{FF2B5EF4-FFF2-40B4-BE49-F238E27FC236}">
                <a16:creationId xmlns:a16="http://schemas.microsoft.com/office/drawing/2014/main" id="{87C58A4C-471E-79C1-7255-35E901AD59B6}"/>
              </a:ext>
            </a:extLst>
          </p:cNvPr>
          <p:cNvSpPr/>
          <p:nvPr/>
        </p:nvSpPr>
        <p:spPr bwMode="auto">
          <a:xfrm>
            <a:off x="6214611" y="3306726"/>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6" name="Oval 2785">
            <a:extLst>
              <a:ext uri="{FF2B5EF4-FFF2-40B4-BE49-F238E27FC236}">
                <a16:creationId xmlns:a16="http://schemas.microsoft.com/office/drawing/2014/main" id="{095EFEA6-DA49-87BE-7FF8-3263FF30B62F}"/>
              </a:ext>
            </a:extLst>
          </p:cNvPr>
          <p:cNvSpPr/>
          <p:nvPr/>
        </p:nvSpPr>
        <p:spPr bwMode="auto">
          <a:xfrm>
            <a:off x="5902304" y="3342291"/>
            <a:ext cx="186014" cy="186014"/>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7" name="Oval 2786">
            <a:extLst>
              <a:ext uri="{FF2B5EF4-FFF2-40B4-BE49-F238E27FC236}">
                <a16:creationId xmlns:a16="http://schemas.microsoft.com/office/drawing/2014/main" id="{C6907389-2F05-10DB-F51B-F0BB32708184}"/>
              </a:ext>
            </a:extLst>
          </p:cNvPr>
          <p:cNvSpPr/>
          <p:nvPr/>
        </p:nvSpPr>
        <p:spPr bwMode="auto">
          <a:xfrm>
            <a:off x="6307618" y="3525716"/>
            <a:ext cx="186014" cy="186014"/>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788" name="Oval 2787">
            <a:extLst>
              <a:ext uri="{FF2B5EF4-FFF2-40B4-BE49-F238E27FC236}">
                <a16:creationId xmlns:a16="http://schemas.microsoft.com/office/drawing/2014/main" id="{DED28F58-25B1-D14A-EA95-FC20ED2DF372}"/>
              </a:ext>
            </a:extLst>
          </p:cNvPr>
          <p:cNvSpPr/>
          <p:nvPr/>
        </p:nvSpPr>
        <p:spPr bwMode="auto">
          <a:xfrm>
            <a:off x="6329116" y="2857551"/>
            <a:ext cx="186014" cy="186014"/>
          </a:xfrm>
          <a:prstGeom prst="ellipse">
            <a:avLst/>
          </a:prstGeom>
          <a:solidFill>
            <a:schemeClr val="accent5"/>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cxnSp>
        <p:nvCxnSpPr>
          <p:cNvPr id="2789" name="Straight Arrow Connector 2788">
            <a:extLst>
              <a:ext uri="{FF2B5EF4-FFF2-40B4-BE49-F238E27FC236}">
                <a16:creationId xmlns:a16="http://schemas.microsoft.com/office/drawing/2014/main" id="{B61A7275-500B-CF3B-CCB7-84C8A4756D6C}"/>
              </a:ext>
            </a:extLst>
          </p:cNvPr>
          <p:cNvCxnSpPr>
            <a:cxnSpLocks/>
          </p:cNvCxnSpPr>
          <p:nvPr/>
        </p:nvCxnSpPr>
        <p:spPr bwMode="auto">
          <a:xfrm>
            <a:off x="6198936" y="5059804"/>
            <a:ext cx="0" cy="365760"/>
          </a:xfrm>
          <a:prstGeom prst="straightConnector1">
            <a:avLst/>
          </a:prstGeom>
          <a:noFill/>
          <a:ln w="28575" cap="flat" cmpd="sng" algn="ctr">
            <a:solidFill>
              <a:schemeClr val="tx1"/>
            </a:solidFill>
            <a:prstDash val="solid"/>
            <a:round/>
            <a:headEnd type="none" w="med" len="med"/>
            <a:tailEnd type="triangle"/>
          </a:ln>
          <a:effectLst/>
        </p:spPr>
      </p:cxnSp>
      <p:grpSp>
        <p:nvGrpSpPr>
          <p:cNvPr id="2790" name="Group 2789">
            <a:extLst>
              <a:ext uri="{FF2B5EF4-FFF2-40B4-BE49-F238E27FC236}">
                <a16:creationId xmlns:a16="http://schemas.microsoft.com/office/drawing/2014/main" id="{A43EFAEC-0DAF-E95F-9CEB-A34F318E092B}"/>
              </a:ext>
            </a:extLst>
          </p:cNvPr>
          <p:cNvGrpSpPr/>
          <p:nvPr/>
        </p:nvGrpSpPr>
        <p:grpSpPr>
          <a:xfrm>
            <a:off x="6086447" y="5076856"/>
            <a:ext cx="242669" cy="224347"/>
            <a:chOff x="9470091" y="3274280"/>
            <a:chExt cx="132978" cy="122938"/>
          </a:xfrm>
        </p:grpSpPr>
        <p:cxnSp>
          <p:nvCxnSpPr>
            <p:cNvPr id="2791" name="Straight Connector 2790">
              <a:extLst>
                <a:ext uri="{FF2B5EF4-FFF2-40B4-BE49-F238E27FC236}">
                  <a16:creationId xmlns:a16="http://schemas.microsoft.com/office/drawing/2014/main" id="{49A6EF26-646E-3668-098E-2DCB590721D5}"/>
                </a:ext>
              </a:extLst>
            </p:cNvPr>
            <p:cNvCxnSpPr/>
            <p:nvPr/>
          </p:nvCxnSpPr>
          <p:spPr bwMode="auto">
            <a:xfrm>
              <a:off x="9470091" y="3274280"/>
              <a:ext cx="132978" cy="122938"/>
            </a:xfrm>
            <a:prstGeom prst="line">
              <a:avLst/>
            </a:prstGeom>
            <a:noFill/>
            <a:ln w="38100" cap="flat" cmpd="sng" algn="ctr">
              <a:solidFill>
                <a:srgbClr val="FF0000"/>
              </a:solidFill>
              <a:prstDash val="solid"/>
              <a:round/>
              <a:headEnd type="none" w="med" len="med"/>
              <a:tailEnd type="none" w="med" len="med"/>
            </a:ln>
            <a:effectLst/>
          </p:spPr>
        </p:cxnSp>
        <p:cxnSp>
          <p:nvCxnSpPr>
            <p:cNvPr id="2792" name="Straight Connector 2791">
              <a:extLst>
                <a:ext uri="{FF2B5EF4-FFF2-40B4-BE49-F238E27FC236}">
                  <a16:creationId xmlns:a16="http://schemas.microsoft.com/office/drawing/2014/main" id="{C42B2A82-0BCD-57FA-2F79-569169F28972}"/>
                </a:ext>
              </a:extLst>
            </p:cNvPr>
            <p:cNvCxnSpPr>
              <a:cxnSpLocks/>
            </p:cNvCxnSpPr>
            <p:nvPr/>
          </p:nvCxnSpPr>
          <p:spPr bwMode="auto">
            <a:xfrm flipH="1">
              <a:off x="9470091" y="3274280"/>
              <a:ext cx="132978" cy="122938"/>
            </a:xfrm>
            <a:prstGeom prst="line">
              <a:avLst/>
            </a:prstGeom>
            <a:noFill/>
            <a:ln w="38100" cap="flat" cmpd="sng" algn="ctr">
              <a:solidFill>
                <a:srgbClr val="FF0000"/>
              </a:solidFill>
              <a:prstDash val="solid"/>
              <a:round/>
              <a:headEnd type="none" w="med" len="med"/>
              <a:tailEnd type="none" w="med" len="med"/>
            </a:ln>
            <a:effectLst/>
          </p:spPr>
        </p:cxnSp>
      </p:grpSp>
      <p:pic>
        <p:nvPicPr>
          <p:cNvPr id="2793" name="Picture 2792" descr="A row of black circles&#10;&#10;Description automatically generated">
            <a:extLst>
              <a:ext uri="{FF2B5EF4-FFF2-40B4-BE49-F238E27FC236}">
                <a16:creationId xmlns:a16="http://schemas.microsoft.com/office/drawing/2014/main" id="{C4FE9624-FFA2-ADAA-0DB9-C183420595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1519" y="3388744"/>
            <a:ext cx="1762298" cy="263236"/>
          </a:xfrm>
          <a:prstGeom prst="rect">
            <a:avLst/>
          </a:prstGeom>
        </p:spPr>
      </p:pic>
      <p:cxnSp>
        <p:nvCxnSpPr>
          <p:cNvPr id="2822" name="Straight Arrow Connector 2821">
            <a:extLst>
              <a:ext uri="{FF2B5EF4-FFF2-40B4-BE49-F238E27FC236}">
                <a16:creationId xmlns:a16="http://schemas.microsoft.com/office/drawing/2014/main" id="{82A36F09-FE64-57E9-4775-B050AFD1CC65}"/>
              </a:ext>
            </a:extLst>
          </p:cNvPr>
          <p:cNvCxnSpPr>
            <a:cxnSpLocks/>
          </p:cNvCxnSpPr>
          <p:nvPr/>
        </p:nvCxnSpPr>
        <p:spPr bwMode="auto">
          <a:xfrm>
            <a:off x="8582668" y="3314279"/>
            <a:ext cx="0" cy="457200"/>
          </a:xfrm>
          <a:prstGeom prst="straightConnector1">
            <a:avLst/>
          </a:prstGeom>
          <a:noFill/>
          <a:ln w="28575" cap="flat" cmpd="sng" algn="ctr">
            <a:solidFill>
              <a:schemeClr val="tx1"/>
            </a:solidFill>
            <a:prstDash val="solid"/>
            <a:round/>
            <a:headEnd type="none" w="med" len="med"/>
            <a:tailEnd type="triangle"/>
          </a:ln>
          <a:effectLst/>
        </p:spPr>
      </p:cxnSp>
      <p:cxnSp>
        <p:nvCxnSpPr>
          <p:cNvPr id="2823" name="Straight Arrow Connector 2822">
            <a:extLst>
              <a:ext uri="{FF2B5EF4-FFF2-40B4-BE49-F238E27FC236}">
                <a16:creationId xmlns:a16="http://schemas.microsoft.com/office/drawing/2014/main" id="{9B6022D4-2871-CFDE-1AD5-6E38354BC909}"/>
              </a:ext>
            </a:extLst>
          </p:cNvPr>
          <p:cNvCxnSpPr>
            <a:cxnSpLocks/>
          </p:cNvCxnSpPr>
          <p:nvPr/>
        </p:nvCxnSpPr>
        <p:spPr bwMode="auto">
          <a:xfrm>
            <a:off x="8582668" y="4131501"/>
            <a:ext cx="0" cy="380698"/>
          </a:xfrm>
          <a:prstGeom prst="straightConnector1">
            <a:avLst/>
          </a:prstGeom>
          <a:noFill/>
          <a:ln w="28575" cap="flat" cmpd="sng" algn="ctr">
            <a:solidFill>
              <a:schemeClr val="tx1"/>
            </a:solidFill>
            <a:prstDash val="solid"/>
            <a:round/>
            <a:headEnd type="none" w="med" len="med"/>
            <a:tailEnd type="triangle"/>
          </a:ln>
          <a:effectLst/>
        </p:spPr>
      </p:cxnSp>
      <p:sp>
        <p:nvSpPr>
          <p:cNvPr id="2824" name="TextBox 2823">
            <a:extLst>
              <a:ext uri="{FF2B5EF4-FFF2-40B4-BE49-F238E27FC236}">
                <a16:creationId xmlns:a16="http://schemas.microsoft.com/office/drawing/2014/main" id="{DF0CF4C1-E270-593A-2185-5717A0C8096F}"/>
              </a:ext>
            </a:extLst>
          </p:cNvPr>
          <p:cNvSpPr txBox="1"/>
          <p:nvPr/>
        </p:nvSpPr>
        <p:spPr bwMode="auto">
          <a:xfrm>
            <a:off x="8214123" y="4159919"/>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825" name="TextBox 2824">
            <a:extLst>
              <a:ext uri="{FF2B5EF4-FFF2-40B4-BE49-F238E27FC236}">
                <a16:creationId xmlns:a16="http://schemas.microsoft.com/office/drawing/2014/main" id="{AAC87D86-1D60-2C44-99F1-1D5F2C039539}"/>
              </a:ext>
            </a:extLst>
          </p:cNvPr>
          <p:cNvSpPr txBox="1"/>
          <p:nvPr/>
        </p:nvSpPr>
        <p:spPr bwMode="auto">
          <a:xfrm>
            <a:off x="8510626" y="4161066"/>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826" name="TextBox 2825">
            <a:extLst>
              <a:ext uri="{FF2B5EF4-FFF2-40B4-BE49-F238E27FC236}">
                <a16:creationId xmlns:a16="http://schemas.microsoft.com/office/drawing/2014/main" id="{C47109E1-7F5E-8993-4721-E88F37345A82}"/>
              </a:ext>
            </a:extLst>
          </p:cNvPr>
          <p:cNvSpPr txBox="1"/>
          <p:nvPr/>
        </p:nvSpPr>
        <p:spPr bwMode="auto">
          <a:xfrm>
            <a:off x="8568696" y="3051517"/>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Estrogen</a:t>
            </a:r>
          </a:p>
        </p:txBody>
      </p:sp>
      <p:sp>
        <p:nvSpPr>
          <p:cNvPr id="2827" name="TextBox 2826">
            <a:extLst>
              <a:ext uri="{FF2B5EF4-FFF2-40B4-BE49-F238E27FC236}">
                <a16:creationId xmlns:a16="http://schemas.microsoft.com/office/drawing/2014/main" id="{187BEC7F-D5A3-98C2-5D17-351DC5ED664A}"/>
              </a:ext>
            </a:extLst>
          </p:cNvPr>
          <p:cNvSpPr txBox="1"/>
          <p:nvPr/>
        </p:nvSpPr>
        <p:spPr bwMode="auto">
          <a:xfrm>
            <a:off x="8524468" y="2203169"/>
            <a:ext cx="1233021" cy="249299"/>
          </a:xfrm>
          <a:prstGeom prst="rect">
            <a:avLst/>
          </a:prstGeom>
          <a:noFill/>
          <a:ln>
            <a:noFill/>
          </a:ln>
        </p:spPr>
        <p:txBody>
          <a:bodyPr wrap="square" rtlCol="0" anchor="ctr">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Androgens</a:t>
            </a:r>
          </a:p>
        </p:txBody>
      </p:sp>
      <p:grpSp>
        <p:nvGrpSpPr>
          <p:cNvPr id="2830" name="Group 2829">
            <a:extLst>
              <a:ext uri="{FF2B5EF4-FFF2-40B4-BE49-F238E27FC236}">
                <a16:creationId xmlns:a16="http://schemas.microsoft.com/office/drawing/2014/main" id="{BF3DE121-B63A-2D12-15E8-AAABBADCC198}"/>
              </a:ext>
            </a:extLst>
          </p:cNvPr>
          <p:cNvGrpSpPr/>
          <p:nvPr/>
        </p:nvGrpSpPr>
        <p:grpSpPr>
          <a:xfrm>
            <a:off x="8261464" y="3820278"/>
            <a:ext cx="630053" cy="244398"/>
            <a:chOff x="7605438" y="2026480"/>
            <a:chExt cx="430301" cy="166914"/>
          </a:xfrm>
        </p:grpSpPr>
        <p:grpSp>
          <p:nvGrpSpPr>
            <p:cNvPr id="2831" name="Group 2830">
              <a:extLst>
                <a:ext uri="{FF2B5EF4-FFF2-40B4-BE49-F238E27FC236}">
                  <a16:creationId xmlns:a16="http://schemas.microsoft.com/office/drawing/2014/main" id="{A18727E0-B645-53C1-F23E-F40F686FBC3B}"/>
                </a:ext>
              </a:extLst>
            </p:cNvPr>
            <p:cNvGrpSpPr/>
            <p:nvPr/>
          </p:nvGrpSpPr>
          <p:grpSpPr>
            <a:xfrm>
              <a:off x="7605438" y="2026480"/>
              <a:ext cx="216600" cy="165789"/>
              <a:chOff x="7390041" y="2026382"/>
              <a:chExt cx="216600" cy="165789"/>
            </a:xfrm>
          </p:grpSpPr>
          <p:sp>
            <p:nvSpPr>
              <p:cNvPr id="2835" name="Freeform: Shape 2834">
                <a:extLst>
                  <a:ext uri="{FF2B5EF4-FFF2-40B4-BE49-F238E27FC236}">
                    <a16:creationId xmlns:a16="http://schemas.microsoft.com/office/drawing/2014/main" id="{8CEF345E-D9C1-AD9A-CAED-2DC284EF1D28}"/>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36" name="Oval 2835">
                <a:extLst>
                  <a:ext uri="{FF2B5EF4-FFF2-40B4-BE49-F238E27FC236}">
                    <a16:creationId xmlns:a16="http://schemas.microsoft.com/office/drawing/2014/main" id="{F3E9D088-A82A-010D-84BC-FC05CA9D2819}"/>
                  </a:ext>
                </a:extLst>
              </p:cNvPr>
              <p:cNvSpPr/>
              <p:nvPr/>
            </p:nvSpPr>
            <p:spPr bwMode="auto">
              <a:xfrm>
                <a:off x="7434821" y="2026382"/>
                <a:ext cx="127040" cy="127040"/>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832" name="Group 2831">
              <a:extLst>
                <a:ext uri="{FF2B5EF4-FFF2-40B4-BE49-F238E27FC236}">
                  <a16:creationId xmlns:a16="http://schemas.microsoft.com/office/drawing/2014/main" id="{6B1BE283-2DFE-1F64-6D96-E10FE17E1236}"/>
                </a:ext>
              </a:extLst>
            </p:cNvPr>
            <p:cNvGrpSpPr/>
            <p:nvPr/>
          </p:nvGrpSpPr>
          <p:grpSpPr>
            <a:xfrm>
              <a:off x="7819139" y="2027605"/>
              <a:ext cx="216600" cy="165789"/>
              <a:chOff x="7390041" y="2030778"/>
              <a:chExt cx="216600" cy="165789"/>
            </a:xfrm>
          </p:grpSpPr>
          <p:sp>
            <p:nvSpPr>
              <p:cNvPr id="2833" name="Freeform: Shape 2832">
                <a:extLst>
                  <a:ext uri="{FF2B5EF4-FFF2-40B4-BE49-F238E27FC236}">
                    <a16:creationId xmlns:a16="http://schemas.microsoft.com/office/drawing/2014/main" id="{0C960E2F-1EF4-3AE5-AD71-560DD3B8FA41}"/>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34" name="Oval 2833">
                <a:extLst>
                  <a:ext uri="{FF2B5EF4-FFF2-40B4-BE49-F238E27FC236}">
                    <a16:creationId xmlns:a16="http://schemas.microsoft.com/office/drawing/2014/main" id="{51378DF2-7C61-4832-0215-93A26199CF93}"/>
                  </a:ext>
                </a:extLst>
              </p:cNvPr>
              <p:cNvSpPr/>
              <p:nvPr/>
            </p:nvSpPr>
            <p:spPr bwMode="auto">
              <a:xfrm>
                <a:off x="7434821" y="2030778"/>
                <a:ext cx="127040" cy="127040"/>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sp>
        <p:nvSpPr>
          <p:cNvPr id="2837" name="Oval 2836">
            <a:extLst>
              <a:ext uri="{FF2B5EF4-FFF2-40B4-BE49-F238E27FC236}">
                <a16:creationId xmlns:a16="http://schemas.microsoft.com/office/drawing/2014/main" id="{ADEB44E9-9E08-8EB2-083F-2481FDD33D95}"/>
              </a:ext>
            </a:extLst>
          </p:cNvPr>
          <p:cNvSpPr/>
          <p:nvPr/>
        </p:nvSpPr>
        <p:spPr bwMode="auto">
          <a:xfrm>
            <a:off x="8483888" y="3058691"/>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38" name="Oval 2837">
            <a:extLst>
              <a:ext uri="{FF2B5EF4-FFF2-40B4-BE49-F238E27FC236}">
                <a16:creationId xmlns:a16="http://schemas.microsoft.com/office/drawing/2014/main" id="{C48B700F-0732-EFDA-259F-470BCFBC384E}"/>
              </a:ext>
            </a:extLst>
          </p:cNvPr>
          <p:cNvSpPr/>
          <p:nvPr/>
        </p:nvSpPr>
        <p:spPr bwMode="auto">
          <a:xfrm>
            <a:off x="8483888" y="2219782"/>
            <a:ext cx="186014" cy="186014"/>
          </a:xfrm>
          <a:prstGeom prst="ellipse">
            <a:avLst/>
          </a:prstGeom>
          <a:solidFill>
            <a:schemeClr val="accent6"/>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39" name="Oval 2838">
            <a:extLst>
              <a:ext uri="{FF2B5EF4-FFF2-40B4-BE49-F238E27FC236}">
                <a16:creationId xmlns:a16="http://schemas.microsoft.com/office/drawing/2014/main" id="{E8E06DAC-7786-6D34-1A60-D6929D53ED30}"/>
              </a:ext>
            </a:extLst>
          </p:cNvPr>
          <p:cNvSpPr/>
          <p:nvPr/>
        </p:nvSpPr>
        <p:spPr bwMode="auto">
          <a:xfrm>
            <a:off x="8777276" y="2495470"/>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40" name="TextBox 2839">
            <a:extLst>
              <a:ext uri="{FF2B5EF4-FFF2-40B4-BE49-F238E27FC236}">
                <a16:creationId xmlns:a16="http://schemas.microsoft.com/office/drawing/2014/main" id="{9583F48C-6F0D-AE1A-A5F2-D4E9645A97E4}"/>
              </a:ext>
            </a:extLst>
          </p:cNvPr>
          <p:cNvSpPr txBox="1"/>
          <p:nvPr/>
        </p:nvSpPr>
        <p:spPr bwMode="auto">
          <a:xfrm>
            <a:off x="8944395" y="2482308"/>
            <a:ext cx="656806" cy="249299"/>
          </a:xfrm>
          <a:prstGeom prst="rect">
            <a:avLst/>
          </a:prstGeom>
          <a:noFill/>
          <a:ln>
            <a:noFill/>
          </a:ln>
        </p:spPr>
        <p:txBody>
          <a:bodyPr wrap="square" rtlCol="0">
            <a:spAutoFit/>
          </a:bodyPr>
          <a:lstStyle/>
          <a:p>
            <a:pPr marL="0" marR="0" lvl="0" indent="0"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SERD</a:t>
            </a:r>
          </a:p>
        </p:txBody>
      </p:sp>
      <p:sp>
        <p:nvSpPr>
          <p:cNvPr id="2841" name="Oval 2840">
            <a:extLst>
              <a:ext uri="{FF2B5EF4-FFF2-40B4-BE49-F238E27FC236}">
                <a16:creationId xmlns:a16="http://schemas.microsoft.com/office/drawing/2014/main" id="{3B3F02EF-7B44-E4B2-90E5-E6638F318F54}"/>
              </a:ext>
            </a:extLst>
          </p:cNvPr>
          <p:cNvSpPr/>
          <p:nvPr/>
        </p:nvSpPr>
        <p:spPr bwMode="auto">
          <a:xfrm>
            <a:off x="8611489" y="3306726"/>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42" name="Oval 2841">
            <a:extLst>
              <a:ext uri="{FF2B5EF4-FFF2-40B4-BE49-F238E27FC236}">
                <a16:creationId xmlns:a16="http://schemas.microsoft.com/office/drawing/2014/main" id="{AEA1E827-B569-3035-93E5-DED28AEACE6B}"/>
              </a:ext>
            </a:extLst>
          </p:cNvPr>
          <p:cNvSpPr/>
          <p:nvPr/>
        </p:nvSpPr>
        <p:spPr bwMode="auto">
          <a:xfrm>
            <a:off x="8299182" y="3342291"/>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43" name="Oval 2842">
            <a:extLst>
              <a:ext uri="{FF2B5EF4-FFF2-40B4-BE49-F238E27FC236}">
                <a16:creationId xmlns:a16="http://schemas.microsoft.com/office/drawing/2014/main" id="{6D145542-7B3B-B06B-3F0A-66437E44C722}"/>
              </a:ext>
            </a:extLst>
          </p:cNvPr>
          <p:cNvSpPr/>
          <p:nvPr/>
        </p:nvSpPr>
        <p:spPr bwMode="auto">
          <a:xfrm>
            <a:off x="8704496" y="3525716"/>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44" name="Oval 2843">
            <a:extLst>
              <a:ext uri="{FF2B5EF4-FFF2-40B4-BE49-F238E27FC236}">
                <a16:creationId xmlns:a16="http://schemas.microsoft.com/office/drawing/2014/main" id="{E14D388B-A117-B437-B6B9-959A801E275A}"/>
              </a:ext>
            </a:extLst>
          </p:cNvPr>
          <p:cNvSpPr/>
          <p:nvPr/>
        </p:nvSpPr>
        <p:spPr bwMode="auto">
          <a:xfrm>
            <a:off x="8433908" y="2720673"/>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50" name="Rectangle: Rounded Corners 2849">
            <a:extLst>
              <a:ext uri="{FF2B5EF4-FFF2-40B4-BE49-F238E27FC236}">
                <a16:creationId xmlns:a16="http://schemas.microsoft.com/office/drawing/2014/main" id="{4C04ECDA-8F82-8667-B143-E821BC375625}"/>
              </a:ext>
            </a:extLst>
          </p:cNvPr>
          <p:cNvSpPr/>
          <p:nvPr/>
        </p:nvSpPr>
        <p:spPr bwMode="auto">
          <a:xfrm>
            <a:off x="399944" y="2606124"/>
            <a:ext cx="914400" cy="319446"/>
          </a:xfrm>
          <a:prstGeom prst="roundRect">
            <a:avLst/>
          </a:prstGeom>
          <a:solidFill>
            <a:schemeClr val="accent4"/>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a:solidFill>
                  <a:schemeClr val="bg1"/>
                </a:solidFill>
                <a:latin typeface="Poppins" pitchFamily="2" charset="77"/>
                <a:cs typeface="Poppins" pitchFamily="2" charset="77"/>
              </a:rPr>
              <a:t>Aromatase</a:t>
            </a:r>
          </a:p>
        </p:txBody>
      </p:sp>
      <p:grpSp>
        <p:nvGrpSpPr>
          <p:cNvPr id="13" name="Group 12">
            <a:extLst>
              <a:ext uri="{FF2B5EF4-FFF2-40B4-BE49-F238E27FC236}">
                <a16:creationId xmlns:a16="http://schemas.microsoft.com/office/drawing/2014/main" id="{D9A631D9-6B79-9229-65A2-FD943DF9D46A}"/>
              </a:ext>
            </a:extLst>
          </p:cNvPr>
          <p:cNvGrpSpPr/>
          <p:nvPr/>
        </p:nvGrpSpPr>
        <p:grpSpPr>
          <a:xfrm>
            <a:off x="2660073" y="1333500"/>
            <a:ext cx="6990931" cy="4865141"/>
            <a:chOff x="2726789" y="1682692"/>
            <a:chExt cx="6924215" cy="4515949"/>
          </a:xfrm>
        </p:grpSpPr>
        <p:cxnSp>
          <p:nvCxnSpPr>
            <p:cNvPr id="2855" name="Straight Connector 2854">
              <a:extLst>
                <a:ext uri="{FF2B5EF4-FFF2-40B4-BE49-F238E27FC236}">
                  <a16:creationId xmlns:a16="http://schemas.microsoft.com/office/drawing/2014/main" id="{7E3AA879-9D90-A436-2151-AA0F0E378214}"/>
                </a:ext>
              </a:extLst>
            </p:cNvPr>
            <p:cNvCxnSpPr/>
            <p:nvPr/>
          </p:nvCxnSpPr>
          <p:spPr bwMode="auto">
            <a:xfrm>
              <a:off x="2726789" y="1682692"/>
              <a:ext cx="0" cy="4515949"/>
            </a:xfrm>
            <a:prstGeom prst="line">
              <a:avLst/>
            </a:prstGeom>
            <a:noFill/>
            <a:ln w="12700" cap="flat" cmpd="sng" algn="ctr">
              <a:solidFill>
                <a:schemeClr val="bg1">
                  <a:lumMod val="50000"/>
                </a:schemeClr>
              </a:solidFill>
              <a:prstDash val="solid"/>
              <a:round/>
              <a:headEnd type="none" w="med" len="med"/>
              <a:tailEnd type="none" w="med" len="med"/>
            </a:ln>
            <a:effectLst/>
          </p:spPr>
        </p:cxnSp>
        <p:cxnSp>
          <p:nvCxnSpPr>
            <p:cNvPr id="2856" name="Straight Connector 2855">
              <a:extLst>
                <a:ext uri="{FF2B5EF4-FFF2-40B4-BE49-F238E27FC236}">
                  <a16:creationId xmlns:a16="http://schemas.microsoft.com/office/drawing/2014/main" id="{0C6822FD-2413-8EE5-EF15-9A3CBCAD86C0}"/>
                </a:ext>
              </a:extLst>
            </p:cNvPr>
            <p:cNvCxnSpPr/>
            <p:nvPr/>
          </p:nvCxnSpPr>
          <p:spPr bwMode="auto">
            <a:xfrm>
              <a:off x="4995774" y="1682692"/>
              <a:ext cx="0" cy="4515949"/>
            </a:xfrm>
            <a:prstGeom prst="line">
              <a:avLst/>
            </a:prstGeom>
            <a:noFill/>
            <a:ln w="12700" cap="flat" cmpd="sng" algn="ctr">
              <a:solidFill>
                <a:schemeClr val="bg1">
                  <a:lumMod val="50000"/>
                </a:schemeClr>
              </a:solidFill>
              <a:prstDash val="solid"/>
              <a:round/>
              <a:headEnd type="none" w="med" len="med"/>
              <a:tailEnd type="none" w="med" len="med"/>
            </a:ln>
            <a:effectLst/>
          </p:spPr>
        </p:cxnSp>
        <p:cxnSp>
          <p:nvCxnSpPr>
            <p:cNvPr id="2857" name="Straight Connector 2856">
              <a:extLst>
                <a:ext uri="{FF2B5EF4-FFF2-40B4-BE49-F238E27FC236}">
                  <a16:creationId xmlns:a16="http://schemas.microsoft.com/office/drawing/2014/main" id="{041F7693-CC57-2AC6-844B-43D61DCF5152}"/>
                </a:ext>
              </a:extLst>
            </p:cNvPr>
            <p:cNvCxnSpPr/>
            <p:nvPr/>
          </p:nvCxnSpPr>
          <p:spPr bwMode="auto">
            <a:xfrm>
              <a:off x="7307196" y="1682692"/>
              <a:ext cx="0" cy="4515949"/>
            </a:xfrm>
            <a:prstGeom prst="line">
              <a:avLst/>
            </a:prstGeom>
            <a:noFill/>
            <a:ln w="12700" cap="flat" cmpd="sng" algn="ctr">
              <a:solidFill>
                <a:schemeClr val="bg1">
                  <a:lumMod val="50000"/>
                </a:schemeClr>
              </a:solidFill>
              <a:prstDash val="solid"/>
              <a:round/>
              <a:headEnd type="none" w="med" len="med"/>
              <a:tailEnd type="none" w="med" len="med"/>
            </a:ln>
            <a:effectLst/>
          </p:spPr>
        </p:cxnSp>
        <p:cxnSp>
          <p:nvCxnSpPr>
            <p:cNvPr id="2858" name="Straight Connector 2857">
              <a:extLst>
                <a:ext uri="{FF2B5EF4-FFF2-40B4-BE49-F238E27FC236}">
                  <a16:creationId xmlns:a16="http://schemas.microsoft.com/office/drawing/2014/main" id="{1DFAB1AA-F2E5-97C7-32E8-3BDBB4492D2E}"/>
                </a:ext>
              </a:extLst>
            </p:cNvPr>
            <p:cNvCxnSpPr/>
            <p:nvPr/>
          </p:nvCxnSpPr>
          <p:spPr bwMode="auto">
            <a:xfrm>
              <a:off x="9651004" y="1682692"/>
              <a:ext cx="0" cy="4515949"/>
            </a:xfrm>
            <a:prstGeom prst="line">
              <a:avLst/>
            </a:prstGeom>
            <a:noFill/>
            <a:ln w="12700" cap="flat" cmpd="sng" algn="ctr">
              <a:solidFill>
                <a:schemeClr val="bg1">
                  <a:lumMod val="50000"/>
                </a:schemeClr>
              </a:solidFill>
              <a:prstDash val="solid"/>
              <a:round/>
              <a:headEnd type="none" w="med" len="med"/>
              <a:tailEnd type="none" w="med" len="med"/>
            </a:ln>
            <a:effectLst/>
          </p:spPr>
        </p:cxnSp>
      </p:grpSp>
      <p:sp>
        <p:nvSpPr>
          <p:cNvPr id="2859" name="TextBox 2858">
            <a:extLst>
              <a:ext uri="{FF2B5EF4-FFF2-40B4-BE49-F238E27FC236}">
                <a16:creationId xmlns:a16="http://schemas.microsoft.com/office/drawing/2014/main" id="{78E58881-4336-E117-B3ED-7A322B0D4131}"/>
              </a:ext>
            </a:extLst>
          </p:cNvPr>
          <p:cNvSpPr txBox="1"/>
          <p:nvPr/>
        </p:nvSpPr>
        <p:spPr bwMode="auto">
          <a:xfrm>
            <a:off x="9659389" y="1258685"/>
            <a:ext cx="2345444" cy="523220"/>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PROTACs</a:t>
            </a:r>
            <a:b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br>
            <a:endPar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860" name="TextBox 2859">
            <a:extLst>
              <a:ext uri="{FF2B5EF4-FFF2-40B4-BE49-F238E27FC236}">
                <a16:creationId xmlns:a16="http://schemas.microsoft.com/office/drawing/2014/main" id="{D716671B-30BA-7E05-40CE-1139469220AA}"/>
              </a:ext>
            </a:extLst>
          </p:cNvPr>
          <p:cNvSpPr txBox="1"/>
          <p:nvPr/>
        </p:nvSpPr>
        <p:spPr bwMode="auto">
          <a:xfrm>
            <a:off x="10227217" y="6096000"/>
            <a:ext cx="1362874" cy="249299"/>
          </a:xfrm>
          <a:prstGeom prst="rect">
            <a:avLst/>
          </a:prstGeom>
          <a:noFill/>
          <a:ln>
            <a:noFill/>
          </a:ln>
        </p:spPr>
        <p:txBody>
          <a:bodyPr wrap="non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ER degradation</a:t>
            </a:r>
          </a:p>
        </p:txBody>
      </p:sp>
      <p:grpSp>
        <p:nvGrpSpPr>
          <p:cNvPr id="2861" name="Group 2860">
            <a:extLst>
              <a:ext uri="{FF2B5EF4-FFF2-40B4-BE49-F238E27FC236}">
                <a16:creationId xmlns:a16="http://schemas.microsoft.com/office/drawing/2014/main" id="{0EDE1A61-1A30-AE68-E585-11FD10D2CE70}"/>
              </a:ext>
            </a:extLst>
          </p:cNvPr>
          <p:cNvGrpSpPr/>
          <p:nvPr/>
        </p:nvGrpSpPr>
        <p:grpSpPr>
          <a:xfrm>
            <a:off x="10370952" y="5541657"/>
            <a:ext cx="1075405" cy="532148"/>
            <a:chOff x="4743209" y="4198795"/>
            <a:chExt cx="608057" cy="300888"/>
          </a:xfrm>
        </p:grpSpPr>
        <p:grpSp>
          <p:nvGrpSpPr>
            <p:cNvPr id="2862" name="Group 2861">
              <a:extLst>
                <a:ext uri="{FF2B5EF4-FFF2-40B4-BE49-F238E27FC236}">
                  <a16:creationId xmlns:a16="http://schemas.microsoft.com/office/drawing/2014/main" id="{33060A31-0879-9798-81EB-3398E5A0E285}"/>
                </a:ext>
              </a:extLst>
            </p:cNvPr>
            <p:cNvGrpSpPr/>
            <p:nvPr/>
          </p:nvGrpSpPr>
          <p:grpSpPr>
            <a:xfrm>
              <a:off x="4743209" y="4198795"/>
              <a:ext cx="285531" cy="284951"/>
              <a:chOff x="10879335" y="2115771"/>
              <a:chExt cx="320048" cy="319398"/>
            </a:xfrm>
          </p:grpSpPr>
          <p:sp>
            <p:nvSpPr>
              <p:cNvPr id="2884" name="Freeform: Shape 2883">
                <a:extLst>
                  <a:ext uri="{FF2B5EF4-FFF2-40B4-BE49-F238E27FC236}">
                    <a16:creationId xmlns:a16="http://schemas.microsoft.com/office/drawing/2014/main" id="{C1AF493B-8604-0266-4678-18127810EF6E}"/>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5" name="Freeform: Shape 2884">
                <a:extLst>
                  <a:ext uri="{FF2B5EF4-FFF2-40B4-BE49-F238E27FC236}">
                    <a16:creationId xmlns:a16="http://schemas.microsoft.com/office/drawing/2014/main" id="{83BC609A-085E-1F1E-1CEF-8C7CC798D86A}"/>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6" name="Freeform: Shape 2885">
                <a:extLst>
                  <a:ext uri="{FF2B5EF4-FFF2-40B4-BE49-F238E27FC236}">
                    <a16:creationId xmlns:a16="http://schemas.microsoft.com/office/drawing/2014/main" id="{EB6F06B5-E4DD-F193-AC9A-CEABE10BE998}"/>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7" name="Freeform: Shape 2886">
                <a:extLst>
                  <a:ext uri="{FF2B5EF4-FFF2-40B4-BE49-F238E27FC236}">
                    <a16:creationId xmlns:a16="http://schemas.microsoft.com/office/drawing/2014/main" id="{0EEB5DDD-67EB-E83E-85A3-62C9FCA7DF7F}"/>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8" name="Freeform: Shape 2887">
                <a:extLst>
                  <a:ext uri="{FF2B5EF4-FFF2-40B4-BE49-F238E27FC236}">
                    <a16:creationId xmlns:a16="http://schemas.microsoft.com/office/drawing/2014/main" id="{4A144CDA-B114-5D13-1D7E-60444F252172}"/>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9" name="Freeform: Shape 2888">
                <a:extLst>
                  <a:ext uri="{FF2B5EF4-FFF2-40B4-BE49-F238E27FC236}">
                    <a16:creationId xmlns:a16="http://schemas.microsoft.com/office/drawing/2014/main" id="{CE9EDF84-42BA-171A-3900-AB5B1DD6A729}"/>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0" name="Freeform: Shape 2889">
                <a:extLst>
                  <a:ext uri="{FF2B5EF4-FFF2-40B4-BE49-F238E27FC236}">
                    <a16:creationId xmlns:a16="http://schemas.microsoft.com/office/drawing/2014/main" id="{FBABA682-BB84-A58E-4638-72E17985621C}"/>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1" name="Freeform: Shape 2890">
                <a:extLst>
                  <a:ext uri="{FF2B5EF4-FFF2-40B4-BE49-F238E27FC236}">
                    <a16:creationId xmlns:a16="http://schemas.microsoft.com/office/drawing/2014/main" id="{3AC5084D-A7EF-BD55-6C2B-8BD9DDAE81B0}"/>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2" name="Freeform: Shape 2891">
                <a:extLst>
                  <a:ext uri="{FF2B5EF4-FFF2-40B4-BE49-F238E27FC236}">
                    <a16:creationId xmlns:a16="http://schemas.microsoft.com/office/drawing/2014/main" id="{931BCFF3-B209-A565-EC0B-4EE081B9EA6F}"/>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3" name="Freeform: Shape 2892">
                <a:extLst>
                  <a:ext uri="{FF2B5EF4-FFF2-40B4-BE49-F238E27FC236}">
                    <a16:creationId xmlns:a16="http://schemas.microsoft.com/office/drawing/2014/main" id="{EC504CDD-365C-22B8-DEF4-42B1EC9002E7}"/>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4" name="Freeform: Shape 2893">
                <a:extLst>
                  <a:ext uri="{FF2B5EF4-FFF2-40B4-BE49-F238E27FC236}">
                    <a16:creationId xmlns:a16="http://schemas.microsoft.com/office/drawing/2014/main" id="{9904135C-02EA-7443-F85D-3B79297555E2}"/>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5" name="Freeform: Shape 2894">
                <a:extLst>
                  <a:ext uri="{FF2B5EF4-FFF2-40B4-BE49-F238E27FC236}">
                    <a16:creationId xmlns:a16="http://schemas.microsoft.com/office/drawing/2014/main" id="{E1729EE2-D500-BA33-FDE6-D99FAF5BA6C6}"/>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6" name="Freeform: Shape 2895">
                <a:extLst>
                  <a:ext uri="{FF2B5EF4-FFF2-40B4-BE49-F238E27FC236}">
                    <a16:creationId xmlns:a16="http://schemas.microsoft.com/office/drawing/2014/main" id="{71DF34E4-C757-3AB6-81FE-B97796462EF5}"/>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7" name="Freeform: Shape 2896">
                <a:extLst>
                  <a:ext uri="{FF2B5EF4-FFF2-40B4-BE49-F238E27FC236}">
                    <a16:creationId xmlns:a16="http://schemas.microsoft.com/office/drawing/2014/main" id="{E657F597-67E6-7FF3-5698-FA80D0A9F549}"/>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8" name="Freeform: Shape 2897">
                <a:extLst>
                  <a:ext uri="{FF2B5EF4-FFF2-40B4-BE49-F238E27FC236}">
                    <a16:creationId xmlns:a16="http://schemas.microsoft.com/office/drawing/2014/main" id="{ED52364F-DDBD-B2FC-C33F-6A288D4BC819}"/>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99" name="Freeform: Shape 2898">
                <a:extLst>
                  <a:ext uri="{FF2B5EF4-FFF2-40B4-BE49-F238E27FC236}">
                    <a16:creationId xmlns:a16="http://schemas.microsoft.com/office/drawing/2014/main" id="{0B7B7D5F-158A-408E-798E-9BEC5FD48BD5}"/>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00" name="Freeform: Shape 2899">
                <a:extLst>
                  <a:ext uri="{FF2B5EF4-FFF2-40B4-BE49-F238E27FC236}">
                    <a16:creationId xmlns:a16="http://schemas.microsoft.com/office/drawing/2014/main" id="{134F20F4-DE76-E4C6-8637-2F137C6D4F21}"/>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01" name="Freeform: Shape 2900">
                <a:extLst>
                  <a:ext uri="{FF2B5EF4-FFF2-40B4-BE49-F238E27FC236}">
                    <a16:creationId xmlns:a16="http://schemas.microsoft.com/office/drawing/2014/main" id="{C18D41F7-1B3B-7ABC-3890-232E2EA298BB}"/>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02" name="Freeform: Shape 2901">
                <a:extLst>
                  <a:ext uri="{FF2B5EF4-FFF2-40B4-BE49-F238E27FC236}">
                    <a16:creationId xmlns:a16="http://schemas.microsoft.com/office/drawing/2014/main" id="{371755D1-49A4-AAF9-FAB0-F883B9DD4B7A}"/>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03" name="Freeform: Shape 2902">
                <a:extLst>
                  <a:ext uri="{FF2B5EF4-FFF2-40B4-BE49-F238E27FC236}">
                    <a16:creationId xmlns:a16="http://schemas.microsoft.com/office/drawing/2014/main" id="{47A14665-6154-8256-4596-B7317EC35E79}"/>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863" name="Group 2862">
              <a:extLst>
                <a:ext uri="{FF2B5EF4-FFF2-40B4-BE49-F238E27FC236}">
                  <a16:creationId xmlns:a16="http://schemas.microsoft.com/office/drawing/2014/main" id="{2C6552BE-6A95-F01A-312C-BFEAB9DC0F1E}"/>
                </a:ext>
              </a:extLst>
            </p:cNvPr>
            <p:cNvGrpSpPr/>
            <p:nvPr/>
          </p:nvGrpSpPr>
          <p:grpSpPr>
            <a:xfrm>
              <a:off x="5065735" y="4214732"/>
              <a:ext cx="285531" cy="284951"/>
              <a:chOff x="10879335" y="2115771"/>
              <a:chExt cx="320048" cy="319398"/>
            </a:xfrm>
          </p:grpSpPr>
          <p:sp>
            <p:nvSpPr>
              <p:cNvPr id="2864" name="Freeform: Shape 2863">
                <a:extLst>
                  <a:ext uri="{FF2B5EF4-FFF2-40B4-BE49-F238E27FC236}">
                    <a16:creationId xmlns:a16="http://schemas.microsoft.com/office/drawing/2014/main" id="{DD73B647-2B75-E599-6CBB-241E542D5DA8}"/>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65" name="Freeform: Shape 2864">
                <a:extLst>
                  <a:ext uri="{FF2B5EF4-FFF2-40B4-BE49-F238E27FC236}">
                    <a16:creationId xmlns:a16="http://schemas.microsoft.com/office/drawing/2014/main" id="{E9A2415B-5272-5716-9656-17AEE63EFA0E}"/>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66" name="Freeform: Shape 2865">
                <a:extLst>
                  <a:ext uri="{FF2B5EF4-FFF2-40B4-BE49-F238E27FC236}">
                    <a16:creationId xmlns:a16="http://schemas.microsoft.com/office/drawing/2014/main" id="{953F5755-B6AE-972A-701D-87A1211B0C45}"/>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67" name="Freeform: Shape 2866">
                <a:extLst>
                  <a:ext uri="{FF2B5EF4-FFF2-40B4-BE49-F238E27FC236}">
                    <a16:creationId xmlns:a16="http://schemas.microsoft.com/office/drawing/2014/main" id="{4EB3FFBE-4EDA-D1DF-3B35-CB43AE970150}"/>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68" name="Freeform: Shape 2867">
                <a:extLst>
                  <a:ext uri="{FF2B5EF4-FFF2-40B4-BE49-F238E27FC236}">
                    <a16:creationId xmlns:a16="http://schemas.microsoft.com/office/drawing/2014/main" id="{8C2BCD7F-B144-3119-41A7-5F4BD466ABB0}"/>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69" name="Freeform: Shape 2868">
                <a:extLst>
                  <a:ext uri="{FF2B5EF4-FFF2-40B4-BE49-F238E27FC236}">
                    <a16:creationId xmlns:a16="http://schemas.microsoft.com/office/drawing/2014/main" id="{1F96F002-BCDC-DA09-717A-14D09E96EA06}"/>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0" name="Freeform: Shape 2869">
                <a:extLst>
                  <a:ext uri="{FF2B5EF4-FFF2-40B4-BE49-F238E27FC236}">
                    <a16:creationId xmlns:a16="http://schemas.microsoft.com/office/drawing/2014/main" id="{47B39D5E-A34E-99DB-FED6-46F588F6E741}"/>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1" name="Freeform: Shape 2870">
                <a:extLst>
                  <a:ext uri="{FF2B5EF4-FFF2-40B4-BE49-F238E27FC236}">
                    <a16:creationId xmlns:a16="http://schemas.microsoft.com/office/drawing/2014/main" id="{ED744FA1-1499-E0D6-B0FC-05F265B62ECE}"/>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2" name="Freeform: Shape 2871">
                <a:extLst>
                  <a:ext uri="{FF2B5EF4-FFF2-40B4-BE49-F238E27FC236}">
                    <a16:creationId xmlns:a16="http://schemas.microsoft.com/office/drawing/2014/main" id="{82BB6181-BA89-45FC-1C95-E3B2DAF5C248}"/>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3" name="Freeform: Shape 2872">
                <a:extLst>
                  <a:ext uri="{FF2B5EF4-FFF2-40B4-BE49-F238E27FC236}">
                    <a16:creationId xmlns:a16="http://schemas.microsoft.com/office/drawing/2014/main" id="{A6BA32C2-E27C-07E0-4DC7-7FA950F3F7FB}"/>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4" name="Freeform: Shape 2873">
                <a:extLst>
                  <a:ext uri="{FF2B5EF4-FFF2-40B4-BE49-F238E27FC236}">
                    <a16:creationId xmlns:a16="http://schemas.microsoft.com/office/drawing/2014/main" id="{2500FF89-3D9E-F0EE-5AA8-27B6F065B3D7}"/>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5" name="Freeform: Shape 2874">
                <a:extLst>
                  <a:ext uri="{FF2B5EF4-FFF2-40B4-BE49-F238E27FC236}">
                    <a16:creationId xmlns:a16="http://schemas.microsoft.com/office/drawing/2014/main" id="{B71A7D7A-A2C7-0A0E-C17A-F4F5E9E1DB63}"/>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6" name="Freeform: Shape 2875">
                <a:extLst>
                  <a:ext uri="{FF2B5EF4-FFF2-40B4-BE49-F238E27FC236}">
                    <a16:creationId xmlns:a16="http://schemas.microsoft.com/office/drawing/2014/main" id="{41B5F497-CAA2-A802-20C2-E599349961F8}"/>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7" name="Freeform: Shape 2876">
                <a:extLst>
                  <a:ext uri="{FF2B5EF4-FFF2-40B4-BE49-F238E27FC236}">
                    <a16:creationId xmlns:a16="http://schemas.microsoft.com/office/drawing/2014/main" id="{972C7E8C-F5B4-1087-3721-4FE154DD9291}"/>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8" name="Freeform: Shape 2877">
                <a:extLst>
                  <a:ext uri="{FF2B5EF4-FFF2-40B4-BE49-F238E27FC236}">
                    <a16:creationId xmlns:a16="http://schemas.microsoft.com/office/drawing/2014/main" id="{E7C480C9-46C0-A41D-B7B5-5C243150F1CE}"/>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79" name="Freeform: Shape 2878">
                <a:extLst>
                  <a:ext uri="{FF2B5EF4-FFF2-40B4-BE49-F238E27FC236}">
                    <a16:creationId xmlns:a16="http://schemas.microsoft.com/office/drawing/2014/main" id="{42F32ADC-3AE0-6D7B-215B-134900CABD07}"/>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0" name="Freeform: Shape 2879">
                <a:extLst>
                  <a:ext uri="{FF2B5EF4-FFF2-40B4-BE49-F238E27FC236}">
                    <a16:creationId xmlns:a16="http://schemas.microsoft.com/office/drawing/2014/main" id="{05BE820E-E1F9-C8F8-581C-D5A06223CD69}"/>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1" name="Freeform: Shape 2880">
                <a:extLst>
                  <a:ext uri="{FF2B5EF4-FFF2-40B4-BE49-F238E27FC236}">
                    <a16:creationId xmlns:a16="http://schemas.microsoft.com/office/drawing/2014/main" id="{8997CB93-40E6-3F97-4AB2-ED74132A7D30}"/>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2" name="Freeform: Shape 2881">
                <a:extLst>
                  <a:ext uri="{FF2B5EF4-FFF2-40B4-BE49-F238E27FC236}">
                    <a16:creationId xmlns:a16="http://schemas.microsoft.com/office/drawing/2014/main" id="{06D68CC3-4BA7-53CB-88C0-5AC66F33252F}"/>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883" name="Freeform: Shape 2882">
                <a:extLst>
                  <a:ext uri="{FF2B5EF4-FFF2-40B4-BE49-F238E27FC236}">
                    <a16:creationId xmlns:a16="http://schemas.microsoft.com/office/drawing/2014/main" id="{284A4C77-89E3-1152-FDB9-E37AEC87C816}"/>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accent2"/>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pic>
        <p:nvPicPr>
          <p:cNvPr id="2904" name="Picture 2903" descr="A row of black circles&#10;&#10;Description automatically generated">
            <a:extLst>
              <a:ext uri="{FF2B5EF4-FFF2-40B4-BE49-F238E27FC236}">
                <a16:creationId xmlns:a16="http://schemas.microsoft.com/office/drawing/2014/main" id="{2999DBF4-F968-BB9A-4D91-F2AD5C24F5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4180" y="3388744"/>
            <a:ext cx="1762298" cy="263236"/>
          </a:xfrm>
          <a:prstGeom prst="rect">
            <a:avLst/>
          </a:prstGeom>
        </p:spPr>
      </p:pic>
      <p:cxnSp>
        <p:nvCxnSpPr>
          <p:cNvPr id="2905" name="Straight Arrow Connector 2904">
            <a:extLst>
              <a:ext uri="{FF2B5EF4-FFF2-40B4-BE49-F238E27FC236}">
                <a16:creationId xmlns:a16="http://schemas.microsoft.com/office/drawing/2014/main" id="{64E1026C-EEE0-D964-D1A3-5C880FD4F4F1}"/>
              </a:ext>
            </a:extLst>
          </p:cNvPr>
          <p:cNvCxnSpPr>
            <a:cxnSpLocks/>
          </p:cNvCxnSpPr>
          <p:nvPr/>
        </p:nvCxnSpPr>
        <p:spPr bwMode="auto">
          <a:xfrm>
            <a:off x="10905329" y="3314279"/>
            <a:ext cx="0" cy="457200"/>
          </a:xfrm>
          <a:prstGeom prst="straightConnector1">
            <a:avLst/>
          </a:prstGeom>
          <a:noFill/>
          <a:ln w="28575" cap="flat" cmpd="sng" algn="ctr">
            <a:solidFill>
              <a:schemeClr val="tx1"/>
            </a:solidFill>
            <a:prstDash val="solid"/>
            <a:round/>
            <a:headEnd type="none" w="med" len="med"/>
            <a:tailEnd type="triangle"/>
          </a:ln>
          <a:effectLst/>
        </p:spPr>
      </p:cxnSp>
      <p:sp>
        <p:nvSpPr>
          <p:cNvPr id="2907" name="TextBox 2906">
            <a:extLst>
              <a:ext uri="{FF2B5EF4-FFF2-40B4-BE49-F238E27FC236}">
                <a16:creationId xmlns:a16="http://schemas.microsoft.com/office/drawing/2014/main" id="{DDDB384D-C757-8BB8-DE09-D845A17F5699}"/>
              </a:ext>
            </a:extLst>
          </p:cNvPr>
          <p:cNvSpPr txBox="1"/>
          <p:nvPr/>
        </p:nvSpPr>
        <p:spPr bwMode="auto">
          <a:xfrm>
            <a:off x="10200102" y="3666154"/>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908" name="TextBox 2907">
            <a:extLst>
              <a:ext uri="{FF2B5EF4-FFF2-40B4-BE49-F238E27FC236}">
                <a16:creationId xmlns:a16="http://schemas.microsoft.com/office/drawing/2014/main" id="{255DBCEC-4DB4-C250-114F-6FD3AA700229}"/>
              </a:ext>
            </a:extLst>
          </p:cNvPr>
          <p:cNvSpPr txBox="1"/>
          <p:nvPr/>
        </p:nvSpPr>
        <p:spPr bwMode="auto">
          <a:xfrm>
            <a:off x="11178141" y="3719426"/>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2909" name="TextBox 2908">
            <a:extLst>
              <a:ext uri="{FF2B5EF4-FFF2-40B4-BE49-F238E27FC236}">
                <a16:creationId xmlns:a16="http://schemas.microsoft.com/office/drawing/2014/main" id="{B50DCE99-6507-FDD2-1A53-70754EEAB53F}"/>
              </a:ext>
            </a:extLst>
          </p:cNvPr>
          <p:cNvSpPr txBox="1"/>
          <p:nvPr/>
        </p:nvSpPr>
        <p:spPr bwMode="auto">
          <a:xfrm>
            <a:off x="10891357" y="3051517"/>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Estrogen</a:t>
            </a:r>
          </a:p>
        </p:txBody>
      </p:sp>
      <p:sp>
        <p:nvSpPr>
          <p:cNvPr id="2910" name="TextBox 2909">
            <a:extLst>
              <a:ext uri="{FF2B5EF4-FFF2-40B4-BE49-F238E27FC236}">
                <a16:creationId xmlns:a16="http://schemas.microsoft.com/office/drawing/2014/main" id="{BFBBCBE2-F834-D241-F955-AE96C751F4D4}"/>
              </a:ext>
            </a:extLst>
          </p:cNvPr>
          <p:cNvSpPr txBox="1"/>
          <p:nvPr/>
        </p:nvSpPr>
        <p:spPr bwMode="auto">
          <a:xfrm>
            <a:off x="10847129" y="2203169"/>
            <a:ext cx="1233021" cy="249299"/>
          </a:xfrm>
          <a:prstGeom prst="rect">
            <a:avLst/>
          </a:prstGeom>
          <a:noFill/>
          <a:ln>
            <a:noFill/>
          </a:ln>
        </p:spPr>
        <p:txBody>
          <a:bodyPr wrap="square" rtlCol="0" anchor="ctr">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Androgens</a:t>
            </a:r>
          </a:p>
        </p:txBody>
      </p:sp>
      <p:sp>
        <p:nvSpPr>
          <p:cNvPr id="2919" name="Oval 2918">
            <a:extLst>
              <a:ext uri="{FF2B5EF4-FFF2-40B4-BE49-F238E27FC236}">
                <a16:creationId xmlns:a16="http://schemas.microsoft.com/office/drawing/2014/main" id="{7BCDF29F-1202-D45C-B49E-A92B7E1903CE}"/>
              </a:ext>
            </a:extLst>
          </p:cNvPr>
          <p:cNvSpPr/>
          <p:nvPr/>
        </p:nvSpPr>
        <p:spPr bwMode="auto">
          <a:xfrm>
            <a:off x="10806549" y="3058691"/>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20" name="Oval 2919">
            <a:extLst>
              <a:ext uri="{FF2B5EF4-FFF2-40B4-BE49-F238E27FC236}">
                <a16:creationId xmlns:a16="http://schemas.microsoft.com/office/drawing/2014/main" id="{7933E735-5A89-CF75-A2FB-54E3A5515718}"/>
              </a:ext>
            </a:extLst>
          </p:cNvPr>
          <p:cNvSpPr/>
          <p:nvPr/>
        </p:nvSpPr>
        <p:spPr bwMode="auto">
          <a:xfrm>
            <a:off x="10806549" y="2219782"/>
            <a:ext cx="186014" cy="186014"/>
          </a:xfrm>
          <a:prstGeom prst="ellipse">
            <a:avLst/>
          </a:prstGeom>
          <a:solidFill>
            <a:schemeClr val="accent6"/>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23" name="Oval 2922">
            <a:extLst>
              <a:ext uri="{FF2B5EF4-FFF2-40B4-BE49-F238E27FC236}">
                <a16:creationId xmlns:a16="http://schemas.microsoft.com/office/drawing/2014/main" id="{76E306E6-7DCB-3A8E-587B-1DDBB00BFC31}"/>
              </a:ext>
            </a:extLst>
          </p:cNvPr>
          <p:cNvSpPr/>
          <p:nvPr/>
        </p:nvSpPr>
        <p:spPr bwMode="auto">
          <a:xfrm>
            <a:off x="10934150" y="3306726"/>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2935" name="Group 2934">
            <a:extLst>
              <a:ext uri="{FF2B5EF4-FFF2-40B4-BE49-F238E27FC236}">
                <a16:creationId xmlns:a16="http://schemas.microsoft.com/office/drawing/2014/main" id="{36830EFB-D0D4-4E62-3F99-A9B095CFF524}"/>
              </a:ext>
            </a:extLst>
          </p:cNvPr>
          <p:cNvGrpSpPr/>
          <p:nvPr/>
        </p:nvGrpSpPr>
        <p:grpSpPr>
          <a:xfrm>
            <a:off x="10606245" y="4132282"/>
            <a:ext cx="722589" cy="255029"/>
            <a:chOff x="10459156" y="5602798"/>
            <a:chExt cx="722589" cy="255029"/>
          </a:xfrm>
        </p:grpSpPr>
        <p:grpSp>
          <p:nvGrpSpPr>
            <p:cNvPr id="2928" name="Group 2927">
              <a:extLst>
                <a:ext uri="{FF2B5EF4-FFF2-40B4-BE49-F238E27FC236}">
                  <a16:creationId xmlns:a16="http://schemas.microsoft.com/office/drawing/2014/main" id="{BFB9AEB5-1421-CAED-3DE2-C75458A6EDDA}"/>
                </a:ext>
              </a:extLst>
            </p:cNvPr>
            <p:cNvGrpSpPr/>
            <p:nvPr/>
          </p:nvGrpSpPr>
          <p:grpSpPr>
            <a:xfrm>
              <a:off x="10634056" y="5602798"/>
              <a:ext cx="547689" cy="255029"/>
              <a:chOff x="9348210" y="508250"/>
              <a:chExt cx="1498888" cy="697951"/>
            </a:xfrm>
          </p:grpSpPr>
          <p:sp>
            <p:nvSpPr>
              <p:cNvPr id="2929" name="Freeform: Shape 2928">
                <a:extLst>
                  <a:ext uri="{FF2B5EF4-FFF2-40B4-BE49-F238E27FC236}">
                    <a16:creationId xmlns:a16="http://schemas.microsoft.com/office/drawing/2014/main" id="{8E12105C-1DC0-7BC5-760A-6195CC2F81A6}"/>
                  </a:ext>
                </a:extLst>
              </p:cNvPr>
              <p:cNvSpPr/>
              <p:nvPr/>
            </p:nvSpPr>
            <p:spPr bwMode="auto">
              <a:xfrm>
                <a:off x="9348210" y="694439"/>
                <a:ext cx="1133856" cy="244184"/>
              </a:xfrm>
              <a:custGeom>
                <a:avLst/>
                <a:gdLst>
                  <a:gd name="connsiteX0" fmla="*/ 0 w 1133856"/>
                  <a:gd name="connsiteY0" fmla="*/ 182880 h 244184"/>
                  <a:gd name="connsiteX1" fmla="*/ 48768 w 1133856"/>
                  <a:gd name="connsiteY1" fmla="*/ 121920 h 244184"/>
                  <a:gd name="connsiteX2" fmla="*/ 109728 w 1133856"/>
                  <a:gd name="connsiteY2" fmla="*/ 48768 h 244184"/>
                  <a:gd name="connsiteX3" fmla="*/ 170688 w 1133856"/>
                  <a:gd name="connsiteY3" fmla="*/ 12192 h 244184"/>
                  <a:gd name="connsiteX4" fmla="*/ 219456 w 1133856"/>
                  <a:gd name="connsiteY4" fmla="*/ 0 h 244184"/>
                  <a:gd name="connsiteX5" fmla="*/ 268224 w 1133856"/>
                  <a:gd name="connsiteY5" fmla="*/ 170688 h 244184"/>
                  <a:gd name="connsiteX6" fmla="*/ 341376 w 1133856"/>
                  <a:gd name="connsiteY6" fmla="*/ 195072 h 244184"/>
                  <a:gd name="connsiteX7" fmla="*/ 377952 w 1133856"/>
                  <a:gd name="connsiteY7" fmla="*/ 170688 h 244184"/>
                  <a:gd name="connsiteX8" fmla="*/ 426720 w 1133856"/>
                  <a:gd name="connsiteY8" fmla="*/ 73152 h 244184"/>
                  <a:gd name="connsiteX9" fmla="*/ 451104 w 1133856"/>
                  <a:gd name="connsiteY9" fmla="*/ 36576 h 244184"/>
                  <a:gd name="connsiteX10" fmla="*/ 499872 w 1133856"/>
                  <a:gd name="connsiteY10" fmla="*/ 24384 h 244184"/>
                  <a:gd name="connsiteX11" fmla="*/ 536448 w 1133856"/>
                  <a:gd name="connsiteY11" fmla="*/ 12192 h 244184"/>
                  <a:gd name="connsiteX12" fmla="*/ 548640 w 1133856"/>
                  <a:gd name="connsiteY12" fmla="*/ 60960 h 244184"/>
                  <a:gd name="connsiteX13" fmla="*/ 560832 w 1133856"/>
                  <a:gd name="connsiteY13" fmla="*/ 158496 h 244184"/>
                  <a:gd name="connsiteX14" fmla="*/ 658368 w 1133856"/>
                  <a:gd name="connsiteY14" fmla="*/ 207264 h 244184"/>
                  <a:gd name="connsiteX15" fmla="*/ 694944 w 1133856"/>
                  <a:gd name="connsiteY15" fmla="*/ 195072 h 244184"/>
                  <a:gd name="connsiteX16" fmla="*/ 707136 w 1133856"/>
                  <a:gd name="connsiteY16" fmla="*/ 146304 h 244184"/>
                  <a:gd name="connsiteX17" fmla="*/ 755904 w 1133856"/>
                  <a:gd name="connsiteY17" fmla="*/ 60960 h 244184"/>
                  <a:gd name="connsiteX18" fmla="*/ 804672 w 1133856"/>
                  <a:gd name="connsiteY18" fmla="*/ 48768 h 244184"/>
                  <a:gd name="connsiteX19" fmla="*/ 865632 w 1133856"/>
                  <a:gd name="connsiteY19" fmla="*/ 60960 h 244184"/>
                  <a:gd name="connsiteX20" fmla="*/ 841248 w 1133856"/>
                  <a:gd name="connsiteY20" fmla="*/ 158496 h 244184"/>
                  <a:gd name="connsiteX21" fmla="*/ 890016 w 1133856"/>
                  <a:gd name="connsiteY21" fmla="*/ 243840 h 244184"/>
                  <a:gd name="connsiteX22" fmla="*/ 938784 w 1133856"/>
                  <a:gd name="connsiteY22" fmla="*/ 231648 h 244184"/>
                  <a:gd name="connsiteX23" fmla="*/ 987552 w 1133856"/>
                  <a:gd name="connsiteY23" fmla="*/ 146304 h 244184"/>
                  <a:gd name="connsiteX24" fmla="*/ 1024128 w 1133856"/>
                  <a:gd name="connsiteY24" fmla="*/ 121920 h 244184"/>
                  <a:gd name="connsiteX25" fmla="*/ 1133856 w 1133856"/>
                  <a:gd name="connsiteY25" fmla="*/ 134112 h 244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33856" h="244184">
                    <a:moveTo>
                      <a:pt x="0" y="182880"/>
                    </a:moveTo>
                    <a:cubicBezTo>
                      <a:pt x="16256" y="162560"/>
                      <a:pt x="33155" y="142738"/>
                      <a:pt x="48768" y="121920"/>
                    </a:cubicBezTo>
                    <a:cubicBezTo>
                      <a:pt x="75320" y="86517"/>
                      <a:pt x="71493" y="77444"/>
                      <a:pt x="109728" y="48768"/>
                    </a:cubicBezTo>
                    <a:cubicBezTo>
                      <a:pt x="128686" y="34550"/>
                      <a:pt x="149033" y="21816"/>
                      <a:pt x="170688" y="12192"/>
                    </a:cubicBezTo>
                    <a:cubicBezTo>
                      <a:pt x="186000" y="5387"/>
                      <a:pt x="203200" y="4064"/>
                      <a:pt x="219456" y="0"/>
                    </a:cubicBezTo>
                    <a:cubicBezTo>
                      <a:pt x="326862" y="71604"/>
                      <a:pt x="154249" y="-57263"/>
                      <a:pt x="268224" y="170688"/>
                    </a:cubicBezTo>
                    <a:cubicBezTo>
                      <a:pt x="279719" y="193677"/>
                      <a:pt x="341376" y="195072"/>
                      <a:pt x="341376" y="195072"/>
                    </a:cubicBezTo>
                    <a:cubicBezTo>
                      <a:pt x="353568" y="186944"/>
                      <a:pt x="369549" y="182692"/>
                      <a:pt x="377952" y="170688"/>
                    </a:cubicBezTo>
                    <a:cubicBezTo>
                      <a:pt x="398797" y="140909"/>
                      <a:pt x="406557" y="103397"/>
                      <a:pt x="426720" y="73152"/>
                    </a:cubicBezTo>
                    <a:cubicBezTo>
                      <a:pt x="434848" y="60960"/>
                      <a:pt x="438912" y="44704"/>
                      <a:pt x="451104" y="36576"/>
                    </a:cubicBezTo>
                    <a:cubicBezTo>
                      <a:pt x="465046" y="27281"/>
                      <a:pt x="483760" y="28987"/>
                      <a:pt x="499872" y="24384"/>
                    </a:cubicBezTo>
                    <a:cubicBezTo>
                      <a:pt x="512229" y="20853"/>
                      <a:pt x="524256" y="16256"/>
                      <a:pt x="536448" y="12192"/>
                    </a:cubicBezTo>
                    <a:cubicBezTo>
                      <a:pt x="540512" y="28448"/>
                      <a:pt x="545885" y="44432"/>
                      <a:pt x="548640" y="60960"/>
                    </a:cubicBezTo>
                    <a:cubicBezTo>
                      <a:pt x="554027" y="93279"/>
                      <a:pt x="545142" y="129732"/>
                      <a:pt x="560832" y="158496"/>
                    </a:cubicBezTo>
                    <a:cubicBezTo>
                      <a:pt x="573628" y="181956"/>
                      <a:pt x="631408" y="198277"/>
                      <a:pt x="658368" y="207264"/>
                    </a:cubicBezTo>
                    <a:cubicBezTo>
                      <a:pt x="670560" y="203200"/>
                      <a:pt x="686916" y="205107"/>
                      <a:pt x="694944" y="195072"/>
                    </a:cubicBezTo>
                    <a:cubicBezTo>
                      <a:pt x="705412" y="181988"/>
                      <a:pt x="701252" y="161993"/>
                      <a:pt x="707136" y="146304"/>
                    </a:cubicBezTo>
                    <a:cubicBezTo>
                      <a:pt x="709948" y="138804"/>
                      <a:pt x="744113" y="68821"/>
                      <a:pt x="755904" y="60960"/>
                    </a:cubicBezTo>
                    <a:cubicBezTo>
                      <a:pt x="769846" y="51665"/>
                      <a:pt x="788416" y="52832"/>
                      <a:pt x="804672" y="48768"/>
                    </a:cubicBezTo>
                    <a:cubicBezTo>
                      <a:pt x="824992" y="52832"/>
                      <a:pt x="854137" y="43718"/>
                      <a:pt x="865632" y="60960"/>
                    </a:cubicBezTo>
                    <a:cubicBezTo>
                      <a:pt x="872171" y="70768"/>
                      <a:pt x="846814" y="141799"/>
                      <a:pt x="841248" y="158496"/>
                    </a:cubicBezTo>
                    <a:cubicBezTo>
                      <a:pt x="848106" y="192785"/>
                      <a:pt x="842002" y="236981"/>
                      <a:pt x="890016" y="243840"/>
                    </a:cubicBezTo>
                    <a:cubicBezTo>
                      <a:pt x="906604" y="246210"/>
                      <a:pt x="922528" y="235712"/>
                      <a:pt x="938784" y="231648"/>
                    </a:cubicBezTo>
                    <a:cubicBezTo>
                      <a:pt x="948346" y="212523"/>
                      <a:pt x="970319" y="163537"/>
                      <a:pt x="987552" y="146304"/>
                    </a:cubicBezTo>
                    <a:cubicBezTo>
                      <a:pt x="997913" y="135943"/>
                      <a:pt x="1011936" y="130048"/>
                      <a:pt x="1024128" y="121920"/>
                    </a:cubicBezTo>
                    <a:lnTo>
                      <a:pt x="1133856" y="134112"/>
                    </a:lnTo>
                  </a:path>
                </a:pathLst>
              </a:custGeom>
              <a:noFill/>
              <a:ln w="28575">
                <a:solidFill>
                  <a:schemeClr val="bg1">
                    <a:lumMod val="50000"/>
                  </a:schemeClr>
                </a:solidFill>
                <a:miter lim="800000"/>
                <a:headEnd/>
                <a:tailEnd/>
              </a:ln>
            </p:spPr>
            <p:txBody>
              <a:bodyPr rtlCol="0" anchor="ctr"/>
              <a:lstStyle/>
              <a:p>
                <a:pPr algn="ctr"/>
                <a:endParaRPr lang="en-US" sz="1200">
                  <a:latin typeface="Poppins" pitchFamily="2" charset="77"/>
                  <a:cs typeface="Poppins" pitchFamily="2" charset="77"/>
                </a:endParaRPr>
              </a:p>
            </p:txBody>
          </p:sp>
          <p:sp>
            <p:nvSpPr>
              <p:cNvPr id="2931" name="Isosceles Triangle 2930">
                <a:extLst>
                  <a:ext uri="{FF2B5EF4-FFF2-40B4-BE49-F238E27FC236}">
                    <a16:creationId xmlns:a16="http://schemas.microsoft.com/office/drawing/2014/main" id="{C750252A-E466-97F3-1BF4-1BA7E3C8ACFD}"/>
                  </a:ext>
                </a:extLst>
              </p:cNvPr>
              <p:cNvSpPr/>
              <p:nvPr/>
            </p:nvSpPr>
            <p:spPr bwMode="auto">
              <a:xfrm rot="5400000">
                <a:off x="10097001" y="456104"/>
                <a:ext cx="697951" cy="802243"/>
              </a:xfrm>
              <a:prstGeom prst="triangl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
          <p:nvSpPr>
            <p:cNvPr id="2933" name="Oval 2932">
              <a:extLst>
                <a:ext uri="{FF2B5EF4-FFF2-40B4-BE49-F238E27FC236}">
                  <a16:creationId xmlns:a16="http://schemas.microsoft.com/office/drawing/2014/main" id="{98EF03CC-16F0-F9C2-AF2B-769C40CE0058}"/>
                </a:ext>
              </a:extLst>
            </p:cNvPr>
            <p:cNvSpPr/>
            <p:nvPr/>
          </p:nvSpPr>
          <p:spPr bwMode="auto">
            <a:xfrm>
              <a:off x="10459156" y="5620447"/>
              <a:ext cx="186014" cy="186014"/>
            </a:xfrm>
            <a:prstGeom prst="ellipse">
              <a:avLst/>
            </a:prstGeom>
            <a:solidFill>
              <a:schemeClr val="tx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sp>
        <p:nvSpPr>
          <p:cNvPr id="2934" name="TextBox 2933">
            <a:extLst>
              <a:ext uri="{FF2B5EF4-FFF2-40B4-BE49-F238E27FC236}">
                <a16:creationId xmlns:a16="http://schemas.microsoft.com/office/drawing/2014/main" id="{B4043309-29B9-BF80-DBFC-30563DAA67B5}"/>
              </a:ext>
            </a:extLst>
          </p:cNvPr>
          <p:cNvSpPr txBox="1"/>
          <p:nvPr/>
        </p:nvSpPr>
        <p:spPr bwMode="auto">
          <a:xfrm>
            <a:off x="10609771" y="4313034"/>
            <a:ext cx="8242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1">
                <a:solidFill>
                  <a:schemeClr val="bg1"/>
                </a:solidFill>
                <a:latin typeface="Poppins" pitchFamily="2" charset="77"/>
                <a:cs typeface="Poppins" pitchFamily="2" charset="77"/>
              </a:rPr>
              <a:t>PROTAC</a:t>
            </a:r>
          </a:p>
        </p:txBody>
      </p:sp>
      <p:grpSp>
        <p:nvGrpSpPr>
          <p:cNvPr id="2941" name="Group 2940">
            <a:extLst>
              <a:ext uri="{FF2B5EF4-FFF2-40B4-BE49-F238E27FC236}">
                <a16:creationId xmlns:a16="http://schemas.microsoft.com/office/drawing/2014/main" id="{77FDFB08-D3DA-CC38-4517-E30FCFE468B6}"/>
              </a:ext>
            </a:extLst>
          </p:cNvPr>
          <p:cNvGrpSpPr/>
          <p:nvPr/>
        </p:nvGrpSpPr>
        <p:grpSpPr>
          <a:xfrm>
            <a:off x="10442181" y="4787466"/>
            <a:ext cx="779728" cy="317149"/>
            <a:chOff x="10424021" y="4493130"/>
            <a:chExt cx="779728" cy="317149"/>
          </a:xfrm>
        </p:grpSpPr>
        <p:sp>
          <p:nvSpPr>
            <p:cNvPr id="2917" name="Freeform: Shape 2916">
              <a:extLst>
                <a:ext uri="{FF2B5EF4-FFF2-40B4-BE49-F238E27FC236}">
                  <a16:creationId xmlns:a16="http://schemas.microsoft.com/office/drawing/2014/main" id="{2FC0C7EB-3833-19E5-D6EE-E04587230A10}"/>
                </a:ext>
              </a:extLst>
            </p:cNvPr>
            <p:cNvSpPr/>
            <p:nvPr/>
          </p:nvSpPr>
          <p:spPr bwMode="auto">
            <a:xfrm rot="5400000">
              <a:off x="10363103" y="4554048"/>
              <a:ext cx="317149" cy="195313"/>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2936" name="Group 2935">
              <a:extLst>
                <a:ext uri="{FF2B5EF4-FFF2-40B4-BE49-F238E27FC236}">
                  <a16:creationId xmlns:a16="http://schemas.microsoft.com/office/drawing/2014/main" id="{F388D691-346E-876F-2889-891ACF9A62E5}"/>
                </a:ext>
              </a:extLst>
            </p:cNvPr>
            <p:cNvGrpSpPr/>
            <p:nvPr/>
          </p:nvGrpSpPr>
          <p:grpSpPr>
            <a:xfrm>
              <a:off x="10481160" y="4551321"/>
              <a:ext cx="722589" cy="255029"/>
              <a:chOff x="10459156" y="5602798"/>
              <a:chExt cx="722589" cy="255029"/>
            </a:xfrm>
          </p:grpSpPr>
          <p:grpSp>
            <p:nvGrpSpPr>
              <p:cNvPr id="2937" name="Group 2936">
                <a:extLst>
                  <a:ext uri="{FF2B5EF4-FFF2-40B4-BE49-F238E27FC236}">
                    <a16:creationId xmlns:a16="http://schemas.microsoft.com/office/drawing/2014/main" id="{42FE7E54-551C-D159-532F-E47481796A9E}"/>
                  </a:ext>
                </a:extLst>
              </p:cNvPr>
              <p:cNvGrpSpPr/>
              <p:nvPr/>
            </p:nvGrpSpPr>
            <p:grpSpPr>
              <a:xfrm>
                <a:off x="10634056" y="5602798"/>
                <a:ext cx="547689" cy="255029"/>
                <a:chOff x="9348210" y="508250"/>
                <a:chExt cx="1498888" cy="697951"/>
              </a:xfrm>
            </p:grpSpPr>
            <p:sp>
              <p:nvSpPr>
                <p:cNvPr id="2939" name="Freeform: Shape 2938">
                  <a:extLst>
                    <a:ext uri="{FF2B5EF4-FFF2-40B4-BE49-F238E27FC236}">
                      <a16:creationId xmlns:a16="http://schemas.microsoft.com/office/drawing/2014/main" id="{D7E0997F-D712-007E-E1C0-AA6C526074DC}"/>
                    </a:ext>
                  </a:extLst>
                </p:cNvPr>
                <p:cNvSpPr/>
                <p:nvPr/>
              </p:nvSpPr>
              <p:spPr bwMode="auto">
                <a:xfrm>
                  <a:off x="9348210" y="694439"/>
                  <a:ext cx="1133856" cy="244184"/>
                </a:xfrm>
                <a:custGeom>
                  <a:avLst/>
                  <a:gdLst>
                    <a:gd name="connsiteX0" fmla="*/ 0 w 1133856"/>
                    <a:gd name="connsiteY0" fmla="*/ 182880 h 244184"/>
                    <a:gd name="connsiteX1" fmla="*/ 48768 w 1133856"/>
                    <a:gd name="connsiteY1" fmla="*/ 121920 h 244184"/>
                    <a:gd name="connsiteX2" fmla="*/ 109728 w 1133856"/>
                    <a:gd name="connsiteY2" fmla="*/ 48768 h 244184"/>
                    <a:gd name="connsiteX3" fmla="*/ 170688 w 1133856"/>
                    <a:gd name="connsiteY3" fmla="*/ 12192 h 244184"/>
                    <a:gd name="connsiteX4" fmla="*/ 219456 w 1133856"/>
                    <a:gd name="connsiteY4" fmla="*/ 0 h 244184"/>
                    <a:gd name="connsiteX5" fmla="*/ 268224 w 1133856"/>
                    <a:gd name="connsiteY5" fmla="*/ 170688 h 244184"/>
                    <a:gd name="connsiteX6" fmla="*/ 341376 w 1133856"/>
                    <a:gd name="connsiteY6" fmla="*/ 195072 h 244184"/>
                    <a:gd name="connsiteX7" fmla="*/ 377952 w 1133856"/>
                    <a:gd name="connsiteY7" fmla="*/ 170688 h 244184"/>
                    <a:gd name="connsiteX8" fmla="*/ 426720 w 1133856"/>
                    <a:gd name="connsiteY8" fmla="*/ 73152 h 244184"/>
                    <a:gd name="connsiteX9" fmla="*/ 451104 w 1133856"/>
                    <a:gd name="connsiteY9" fmla="*/ 36576 h 244184"/>
                    <a:gd name="connsiteX10" fmla="*/ 499872 w 1133856"/>
                    <a:gd name="connsiteY10" fmla="*/ 24384 h 244184"/>
                    <a:gd name="connsiteX11" fmla="*/ 536448 w 1133856"/>
                    <a:gd name="connsiteY11" fmla="*/ 12192 h 244184"/>
                    <a:gd name="connsiteX12" fmla="*/ 548640 w 1133856"/>
                    <a:gd name="connsiteY12" fmla="*/ 60960 h 244184"/>
                    <a:gd name="connsiteX13" fmla="*/ 560832 w 1133856"/>
                    <a:gd name="connsiteY13" fmla="*/ 158496 h 244184"/>
                    <a:gd name="connsiteX14" fmla="*/ 658368 w 1133856"/>
                    <a:gd name="connsiteY14" fmla="*/ 207264 h 244184"/>
                    <a:gd name="connsiteX15" fmla="*/ 694944 w 1133856"/>
                    <a:gd name="connsiteY15" fmla="*/ 195072 h 244184"/>
                    <a:gd name="connsiteX16" fmla="*/ 707136 w 1133856"/>
                    <a:gd name="connsiteY16" fmla="*/ 146304 h 244184"/>
                    <a:gd name="connsiteX17" fmla="*/ 755904 w 1133856"/>
                    <a:gd name="connsiteY17" fmla="*/ 60960 h 244184"/>
                    <a:gd name="connsiteX18" fmla="*/ 804672 w 1133856"/>
                    <a:gd name="connsiteY18" fmla="*/ 48768 h 244184"/>
                    <a:gd name="connsiteX19" fmla="*/ 865632 w 1133856"/>
                    <a:gd name="connsiteY19" fmla="*/ 60960 h 244184"/>
                    <a:gd name="connsiteX20" fmla="*/ 841248 w 1133856"/>
                    <a:gd name="connsiteY20" fmla="*/ 158496 h 244184"/>
                    <a:gd name="connsiteX21" fmla="*/ 890016 w 1133856"/>
                    <a:gd name="connsiteY21" fmla="*/ 243840 h 244184"/>
                    <a:gd name="connsiteX22" fmla="*/ 938784 w 1133856"/>
                    <a:gd name="connsiteY22" fmla="*/ 231648 h 244184"/>
                    <a:gd name="connsiteX23" fmla="*/ 987552 w 1133856"/>
                    <a:gd name="connsiteY23" fmla="*/ 146304 h 244184"/>
                    <a:gd name="connsiteX24" fmla="*/ 1024128 w 1133856"/>
                    <a:gd name="connsiteY24" fmla="*/ 121920 h 244184"/>
                    <a:gd name="connsiteX25" fmla="*/ 1133856 w 1133856"/>
                    <a:gd name="connsiteY25" fmla="*/ 134112 h 244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33856" h="244184">
                      <a:moveTo>
                        <a:pt x="0" y="182880"/>
                      </a:moveTo>
                      <a:cubicBezTo>
                        <a:pt x="16256" y="162560"/>
                        <a:pt x="33155" y="142738"/>
                        <a:pt x="48768" y="121920"/>
                      </a:cubicBezTo>
                      <a:cubicBezTo>
                        <a:pt x="75320" y="86517"/>
                        <a:pt x="71493" y="77444"/>
                        <a:pt x="109728" y="48768"/>
                      </a:cubicBezTo>
                      <a:cubicBezTo>
                        <a:pt x="128686" y="34550"/>
                        <a:pt x="149033" y="21816"/>
                        <a:pt x="170688" y="12192"/>
                      </a:cubicBezTo>
                      <a:cubicBezTo>
                        <a:pt x="186000" y="5387"/>
                        <a:pt x="203200" y="4064"/>
                        <a:pt x="219456" y="0"/>
                      </a:cubicBezTo>
                      <a:cubicBezTo>
                        <a:pt x="326862" y="71604"/>
                        <a:pt x="154249" y="-57263"/>
                        <a:pt x="268224" y="170688"/>
                      </a:cubicBezTo>
                      <a:cubicBezTo>
                        <a:pt x="279719" y="193677"/>
                        <a:pt x="341376" y="195072"/>
                        <a:pt x="341376" y="195072"/>
                      </a:cubicBezTo>
                      <a:cubicBezTo>
                        <a:pt x="353568" y="186944"/>
                        <a:pt x="369549" y="182692"/>
                        <a:pt x="377952" y="170688"/>
                      </a:cubicBezTo>
                      <a:cubicBezTo>
                        <a:pt x="398797" y="140909"/>
                        <a:pt x="406557" y="103397"/>
                        <a:pt x="426720" y="73152"/>
                      </a:cubicBezTo>
                      <a:cubicBezTo>
                        <a:pt x="434848" y="60960"/>
                        <a:pt x="438912" y="44704"/>
                        <a:pt x="451104" y="36576"/>
                      </a:cubicBezTo>
                      <a:cubicBezTo>
                        <a:pt x="465046" y="27281"/>
                        <a:pt x="483760" y="28987"/>
                        <a:pt x="499872" y="24384"/>
                      </a:cubicBezTo>
                      <a:cubicBezTo>
                        <a:pt x="512229" y="20853"/>
                        <a:pt x="524256" y="16256"/>
                        <a:pt x="536448" y="12192"/>
                      </a:cubicBezTo>
                      <a:cubicBezTo>
                        <a:pt x="540512" y="28448"/>
                        <a:pt x="545885" y="44432"/>
                        <a:pt x="548640" y="60960"/>
                      </a:cubicBezTo>
                      <a:cubicBezTo>
                        <a:pt x="554027" y="93279"/>
                        <a:pt x="545142" y="129732"/>
                        <a:pt x="560832" y="158496"/>
                      </a:cubicBezTo>
                      <a:cubicBezTo>
                        <a:pt x="573628" y="181956"/>
                        <a:pt x="631408" y="198277"/>
                        <a:pt x="658368" y="207264"/>
                      </a:cubicBezTo>
                      <a:cubicBezTo>
                        <a:pt x="670560" y="203200"/>
                        <a:pt x="686916" y="205107"/>
                        <a:pt x="694944" y="195072"/>
                      </a:cubicBezTo>
                      <a:cubicBezTo>
                        <a:pt x="705412" y="181988"/>
                        <a:pt x="701252" y="161993"/>
                        <a:pt x="707136" y="146304"/>
                      </a:cubicBezTo>
                      <a:cubicBezTo>
                        <a:pt x="709948" y="138804"/>
                        <a:pt x="744113" y="68821"/>
                        <a:pt x="755904" y="60960"/>
                      </a:cubicBezTo>
                      <a:cubicBezTo>
                        <a:pt x="769846" y="51665"/>
                        <a:pt x="788416" y="52832"/>
                        <a:pt x="804672" y="48768"/>
                      </a:cubicBezTo>
                      <a:cubicBezTo>
                        <a:pt x="824992" y="52832"/>
                        <a:pt x="854137" y="43718"/>
                        <a:pt x="865632" y="60960"/>
                      </a:cubicBezTo>
                      <a:cubicBezTo>
                        <a:pt x="872171" y="70768"/>
                        <a:pt x="846814" y="141799"/>
                        <a:pt x="841248" y="158496"/>
                      </a:cubicBezTo>
                      <a:cubicBezTo>
                        <a:pt x="848106" y="192785"/>
                        <a:pt x="842002" y="236981"/>
                        <a:pt x="890016" y="243840"/>
                      </a:cubicBezTo>
                      <a:cubicBezTo>
                        <a:pt x="906604" y="246210"/>
                        <a:pt x="922528" y="235712"/>
                        <a:pt x="938784" y="231648"/>
                      </a:cubicBezTo>
                      <a:cubicBezTo>
                        <a:pt x="948346" y="212523"/>
                        <a:pt x="970319" y="163537"/>
                        <a:pt x="987552" y="146304"/>
                      </a:cubicBezTo>
                      <a:cubicBezTo>
                        <a:pt x="997913" y="135943"/>
                        <a:pt x="1011936" y="130048"/>
                        <a:pt x="1024128" y="121920"/>
                      </a:cubicBezTo>
                      <a:lnTo>
                        <a:pt x="1133856" y="134112"/>
                      </a:lnTo>
                    </a:path>
                  </a:pathLst>
                </a:custGeom>
                <a:noFill/>
                <a:ln w="28575">
                  <a:solidFill>
                    <a:schemeClr val="bg1">
                      <a:lumMod val="50000"/>
                    </a:schemeClr>
                  </a:solidFill>
                  <a:miter lim="800000"/>
                  <a:headEnd/>
                  <a:tailEnd/>
                </a:ln>
              </p:spPr>
              <p:txBody>
                <a:bodyPr rtlCol="0" anchor="ctr"/>
                <a:lstStyle/>
                <a:p>
                  <a:pPr algn="ctr"/>
                  <a:endParaRPr lang="en-US" sz="1200">
                    <a:latin typeface="Poppins" pitchFamily="2" charset="77"/>
                    <a:cs typeface="Poppins" pitchFamily="2" charset="77"/>
                  </a:endParaRPr>
                </a:p>
              </p:txBody>
            </p:sp>
            <p:sp>
              <p:nvSpPr>
                <p:cNvPr id="2940" name="Isosceles Triangle 2939">
                  <a:extLst>
                    <a:ext uri="{FF2B5EF4-FFF2-40B4-BE49-F238E27FC236}">
                      <a16:creationId xmlns:a16="http://schemas.microsoft.com/office/drawing/2014/main" id="{D9F758C3-9A3B-069D-65B1-D691AA990417}"/>
                    </a:ext>
                  </a:extLst>
                </p:cNvPr>
                <p:cNvSpPr/>
                <p:nvPr/>
              </p:nvSpPr>
              <p:spPr bwMode="auto">
                <a:xfrm rot="5400000">
                  <a:off x="10097001" y="456104"/>
                  <a:ext cx="697951" cy="802243"/>
                </a:xfrm>
                <a:prstGeom prst="triangl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
            <p:nvSpPr>
              <p:cNvPr id="2938" name="Oval 2937">
                <a:extLst>
                  <a:ext uri="{FF2B5EF4-FFF2-40B4-BE49-F238E27FC236}">
                    <a16:creationId xmlns:a16="http://schemas.microsoft.com/office/drawing/2014/main" id="{459E5317-CC76-B384-4556-79772BA433B4}"/>
                  </a:ext>
                </a:extLst>
              </p:cNvPr>
              <p:cNvSpPr/>
              <p:nvPr/>
            </p:nvSpPr>
            <p:spPr bwMode="auto">
              <a:xfrm>
                <a:off x="10459156" y="5612134"/>
                <a:ext cx="186014" cy="186014"/>
              </a:xfrm>
              <a:prstGeom prst="ellipse">
                <a:avLst/>
              </a:prstGeom>
              <a:solidFill>
                <a:schemeClr val="tx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2942" name="Group 2941">
            <a:extLst>
              <a:ext uri="{FF2B5EF4-FFF2-40B4-BE49-F238E27FC236}">
                <a16:creationId xmlns:a16="http://schemas.microsoft.com/office/drawing/2014/main" id="{4040740F-EBD7-D066-7BD4-2220C0041A34}"/>
              </a:ext>
            </a:extLst>
          </p:cNvPr>
          <p:cNvGrpSpPr/>
          <p:nvPr/>
        </p:nvGrpSpPr>
        <p:grpSpPr>
          <a:xfrm>
            <a:off x="10576330" y="3757218"/>
            <a:ext cx="630053" cy="244398"/>
            <a:chOff x="7605438" y="2026480"/>
            <a:chExt cx="430301" cy="166914"/>
          </a:xfrm>
        </p:grpSpPr>
        <p:grpSp>
          <p:nvGrpSpPr>
            <p:cNvPr id="2943" name="Group 2942">
              <a:extLst>
                <a:ext uri="{FF2B5EF4-FFF2-40B4-BE49-F238E27FC236}">
                  <a16:creationId xmlns:a16="http://schemas.microsoft.com/office/drawing/2014/main" id="{B397CEAF-881F-FFBA-03A1-DB40AB787692}"/>
                </a:ext>
              </a:extLst>
            </p:cNvPr>
            <p:cNvGrpSpPr/>
            <p:nvPr/>
          </p:nvGrpSpPr>
          <p:grpSpPr>
            <a:xfrm>
              <a:off x="7605438" y="2026480"/>
              <a:ext cx="216600" cy="165789"/>
              <a:chOff x="7390041" y="2026382"/>
              <a:chExt cx="216600" cy="165789"/>
            </a:xfrm>
          </p:grpSpPr>
          <p:sp>
            <p:nvSpPr>
              <p:cNvPr id="2947" name="Freeform: Shape 2946">
                <a:extLst>
                  <a:ext uri="{FF2B5EF4-FFF2-40B4-BE49-F238E27FC236}">
                    <a16:creationId xmlns:a16="http://schemas.microsoft.com/office/drawing/2014/main" id="{F731EA8B-1383-62CF-2406-5EE916F9C4D4}"/>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48" name="Oval 2947">
                <a:extLst>
                  <a:ext uri="{FF2B5EF4-FFF2-40B4-BE49-F238E27FC236}">
                    <a16:creationId xmlns:a16="http://schemas.microsoft.com/office/drawing/2014/main" id="{325175B5-EAEE-2958-94CA-9563ECC60584}"/>
                  </a:ext>
                </a:extLst>
              </p:cNvPr>
              <p:cNvSpPr/>
              <p:nvPr/>
            </p:nvSpPr>
            <p:spPr bwMode="auto">
              <a:xfrm>
                <a:off x="7434821" y="2026382"/>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2944" name="Group 2943">
              <a:extLst>
                <a:ext uri="{FF2B5EF4-FFF2-40B4-BE49-F238E27FC236}">
                  <a16:creationId xmlns:a16="http://schemas.microsoft.com/office/drawing/2014/main" id="{248F8BEB-59C4-A3B1-EBFF-1AE98268D0EF}"/>
                </a:ext>
              </a:extLst>
            </p:cNvPr>
            <p:cNvGrpSpPr/>
            <p:nvPr/>
          </p:nvGrpSpPr>
          <p:grpSpPr>
            <a:xfrm>
              <a:off x="7819139" y="2027605"/>
              <a:ext cx="216600" cy="165789"/>
              <a:chOff x="7390041" y="2030778"/>
              <a:chExt cx="216600" cy="165789"/>
            </a:xfrm>
          </p:grpSpPr>
          <p:sp>
            <p:nvSpPr>
              <p:cNvPr id="2945" name="Freeform: Shape 2944">
                <a:extLst>
                  <a:ext uri="{FF2B5EF4-FFF2-40B4-BE49-F238E27FC236}">
                    <a16:creationId xmlns:a16="http://schemas.microsoft.com/office/drawing/2014/main" id="{B34F80C9-B20E-8D0C-FCAE-0CDC114E5B0F}"/>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accent2"/>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46" name="Oval 2945">
                <a:extLst>
                  <a:ext uri="{FF2B5EF4-FFF2-40B4-BE49-F238E27FC236}">
                    <a16:creationId xmlns:a16="http://schemas.microsoft.com/office/drawing/2014/main" id="{88E1B2D5-E8A0-61FB-766C-CFF5A8C0A16D}"/>
                  </a:ext>
                </a:extLst>
              </p:cNvPr>
              <p:cNvSpPr/>
              <p:nvPr/>
            </p:nvSpPr>
            <p:spPr bwMode="auto">
              <a:xfrm>
                <a:off x="7434821" y="2030778"/>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sp>
        <p:nvSpPr>
          <p:cNvPr id="2949" name="TextBox 2948">
            <a:extLst>
              <a:ext uri="{FF2B5EF4-FFF2-40B4-BE49-F238E27FC236}">
                <a16:creationId xmlns:a16="http://schemas.microsoft.com/office/drawing/2014/main" id="{A39BDB46-1533-391D-D768-937739E3A2C6}"/>
              </a:ext>
            </a:extLst>
          </p:cNvPr>
          <p:cNvSpPr txBox="1"/>
          <p:nvPr/>
        </p:nvSpPr>
        <p:spPr bwMode="auto">
          <a:xfrm>
            <a:off x="10678177" y="3956706"/>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a:t>
            </a:r>
          </a:p>
        </p:txBody>
      </p:sp>
      <p:sp>
        <p:nvSpPr>
          <p:cNvPr id="2951" name="TextBox 2950">
            <a:extLst>
              <a:ext uri="{FF2B5EF4-FFF2-40B4-BE49-F238E27FC236}">
                <a16:creationId xmlns:a16="http://schemas.microsoft.com/office/drawing/2014/main" id="{EDE309EA-7D44-82A4-FD4E-3B90643D2805}"/>
              </a:ext>
            </a:extLst>
          </p:cNvPr>
          <p:cNvSpPr txBox="1"/>
          <p:nvPr/>
        </p:nvSpPr>
        <p:spPr bwMode="auto">
          <a:xfrm>
            <a:off x="10913383" y="5152422"/>
            <a:ext cx="936709"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E3 ligase</a:t>
            </a:r>
          </a:p>
        </p:txBody>
      </p:sp>
      <p:sp>
        <p:nvSpPr>
          <p:cNvPr id="2952" name="Oval 2951">
            <a:extLst>
              <a:ext uri="{FF2B5EF4-FFF2-40B4-BE49-F238E27FC236}">
                <a16:creationId xmlns:a16="http://schemas.microsoft.com/office/drawing/2014/main" id="{BB2722D9-C446-9CC0-6EE7-07505A75000E}"/>
              </a:ext>
            </a:extLst>
          </p:cNvPr>
          <p:cNvSpPr/>
          <p:nvPr/>
        </p:nvSpPr>
        <p:spPr bwMode="auto">
          <a:xfrm>
            <a:off x="11204598" y="4645107"/>
            <a:ext cx="243823" cy="311320"/>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cxnSp>
        <p:nvCxnSpPr>
          <p:cNvPr id="2953" name="Straight Arrow Connector 2952">
            <a:extLst>
              <a:ext uri="{FF2B5EF4-FFF2-40B4-BE49-F238E27FC236}">
                <a16:creationId xmlns:a16="http://schemas.microsoft.com/office/drawing/2014/main" id="{F127EBD8-9FEE-FE06-95F3-122D0446E8E8}"/>
              </a:ext>
            </a:extLst>
          </p:cNvPr>
          <p:cNvCxnSpPr>
            <a:cxnSpLocks/>
          </p:cNvCxnSpPr>
          <p:nvPr/>
        </p:nvCxnSpPr>
        <p:spPr bwMode="auto">
          <a:xfrm>
            <a:off x="10910467" y="4551448"/>
            <a:ext cx="0" cy="224347"/>
          </a:xfrm>
          <a:prstGeom prst="straightConnector1">
            <a:avLst/>
          </a:prstGeom>
          <a:noFill/>
          <a:ln w="28575" cap="flat" cmpd="sng" algn="ctr">
            <a:solidFill>
              <a:schemeClr val="tx1"/>
            </a:solidFill>
            <a:prstDash val="solid"/>
            <a:round/>
            <a:headEnd type="none" w="med" len="med"/>
            <a:tailEnd type="triangle"/>
          </a:ln>
          <a:effectLst/>
        </p:spPr>
      </p:cxnSp>
      <p:cxnSp>
        <p:nvCxnSpPr>
          <p:cNvPr id="2954" name="Straight Arrow Connector 2953">
            <a:extLst>
              <a:ext uri="{FF2B5EF4-FFF2-40B4-BE49-F238E27FC236}">
                <a16:creationId xmlns:a16="http://schemas.microsoft.com/office/drawing/2014/main" id="{E30750C3-B07D-175C-0D54-B46768F9D16E}"/>
              </a:ext>
            </a:extLst>
          </p:cNvPr>
          <p:cNvCxnSpPr>
            <a:cxnSpLocks/>
          </p:cNvCxnSpPr>
          <p:nvPr/>
        </p:nvCxnSpPr>
        <p:spPr bwMode="auto">
          <a:xfrm>
            <a:off x="10910467" y="5314746"/>
            <a:ext cx="0" cy="224347"/>
          </a:xfrm>
          <a:prstGeom prst="straightConnector1">
            <a:avLst/>
          </a:prstGeom>
          <a:noFill/>
          <a:ln w="28575" cap="flat" cmpd="sng" algn="ctr">
            <a:solidFill>
              <a:schemeClr val="tx1"/>
            </a:solidFill>
            <a:prstDash val="solid"/>
            <a:round/>
            <a:headEnd type="none" w="med" len="med"/>
            <a:tailEnd type="triangle"/>
          </a:ln>
          <a:effectLst/>
        </p:spPr>
      </p:cxnSp>
      <p:sp>
        <p:nvSpPr>
          <p:cNvPr id="2955" name="TextBox 2954">
            <a:extLst>
              <a:ext uri="{FF2B5EF4-FFF2-40B4-BE49-F238E27FC236}">
                <a16:creationId xmlns:a16="http://schemas.microsoft.com/office/drawing/2014/main" id="{B542DB7A-F869-424A-EA75-C3146CB37B9A}"/>
              </a:ext>
            </a:extLst>
          </p:cNvPr>
          <p:cNvSpPr txBox="1"/>
          <p:nvPr/>
        </p:nvSpPr>
        <p:spPr bwMode="auto">
          <a:xfrm>
            <a:off x="11361123" y="4529005"/>
            <a:ext cx="409523" cy="249299"/>
          </a:xfrm>
          <a:prstGeom prst="rect">
            <a:avLst/>
          </a:prstGeom>
          <a:noFill/>
          <a:ln>
            <a:noFill/>
          </a:ln>
        </p:spPr>
        <p:txBody>
          <a:bodyPr wrap="square" rtlCol="0">
            <a:spAutoFit/>
          </a:bodyPr>
          <a:lstStyle/>
          <a:p>
            <a:pPr marL="0" marR="0" lvl="0" indent="0"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E2</a:t>
            </a:r>
          </a:p>
        </p:txBody>
      </p:sp>
      <p:sp>
        <p:nvSpPr>
          <p:cNvPr id="2958" name="Freeform: Shape 2957">
            <a:extLst>
              <a:ext uri="{FF2B5EF4-FFF2-40B4-BE49-F238E27FC236}">
                <a16:creationId xmlns:a16="http://schemas.microsoft.com/office/drawing/2014/main" id="{A8CB4876-A519-76E1-2983-F8115D3329EC}"/>
              </a:ext>
            </a:extLst>
          </p:cNvPr>
          <p:cNvSpPr/>
          <p:nvPr/>
        </p:nvSpPr>
        <p:spPr bwMode="auto">
          <a:xfrm>
            <a:off x="5523821" y="2307437"/>
            <a:ext cx="495404" cy="845827"/>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tx1"/>
            </a:solidFill>
            <a:miter lim="800000"/>
            <a:headEnd/>
            <a:tailEnd type="triangle"/>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59" name="Rectangle: Rounded Corners 2958">
            <a:extLst>
              <a:ext uri="{FF2B5EF4-FFF2-40B4-BE49-F238E27FC236}">
                <a16:creationId xmlns:a16="http://schemas.microsoft.com/office/drawing/2014/main" id="{6313F0BF-7938-3586-22D5-37F32E2165A9}"/>
              </a:ext>
            </a:extLst>
          </p:cNvPr>
          <p:cNvSpPr/>
          <p:nvPr/>
        </p:nvSpPr>
        <p:spPr bwMode="auto">
          <a:xfrm>
            <a:off x="5065945" y="2606124"/>
            <a:ext cx="914400" cy="319446"/>
          </a:xfrm>
          <a:prstGeom prst="roundRect">
            <a:avLst/>
          </a:prstGeom>
          <a:solidFill>
            <a:schemeClr val="accent4"/>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a:solidFill>
                  <a:schemeClr val="bg1"/>
                </a:solidFill>
                <a:latin typeface="Poppins" pitchFamily="2" charset="77"/>
                <a:cs typeface="Poppins" pitchFamily="2" charset="77"/>
              </a:rPr>
              <a:t>Aromatase</a:t>
            </a:r>
          </a:p>
        </p:txBody>
      </p:sp>
      <p:sp>
        <p:nvSpPr>
          <p:cNvPr id="2960" name="Freeform: Shape 2959">
            <a:extLst>
              <a:ext uri="{FF2B5EF4-FFF2-40B4-BE49-F238E27FC236}">
                <a16:creationId xmlns:a16="http://schemas.microsoft.com/office/drawing/2014/main" id="{04F08A2A-CC10-B60D-B33C-493E8125FC1F}"/>
              </a:ext>
            </a:extLst>
          </p:cNvPr>
          <p:cNvSpPr/>
          <p:nvPr/>
        </p:nvSpPr>
        <p:spPr bwMode="auto">
          <a:xfrm>
            <a:off x="7943083" y="2307437"/>
            <a:ext cx="495404" cy="845827"/>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tx1"/>
            </a:solidFill>
            <a:miter lim="800000"/>
            <a:headEnd/>
            <a:tailEnd type="triangle"/>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61" name="Rectangle: Rounded Corners 2960">
            <a:extLst>
              <a:ext uri="{FF2B5EF4-FFF2-40B4-BE49-F238E27FC236}">
                <a16:creationId xmlns:a16="http://schemas.microsoft.com/office/drawing/2014/main" id="{C2C654C3-A243-9967-6389-C17891F2D21B}"/>
              </a:ext>
            </a:extLst>
          </p:cNvPr>
          <p:cNvSpPr/>
          <p:nvPr/>
        </p:nvSpPr>
        <p:spPr bwMode="auto">
          <a:xfrm>
            <a:off x="7485207" y="2606124"/>
            <a:ext cx="914400" cy="319446"/>
          </a:xfrm>
          <a:prstGeom prst="roundRect">
            <a:avLst/>
          </a:prstGeom>
          <a:solidFill>
            <a:schemeClr val="accent4"/>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a:solidFill>
                  <a:schemeClr val="bg1"/>
                </a:solidFill>
                <a:latin typeface="Poppins" pitchFamily="2" charset="77"/>
                <a:cs typeface="Poppins" pitchFamily="2" charset="77"/>
              </a:rPr>
              <a:t>Aromatase</a:t>
            </a:r>
          </a:p>
        </p:txBody>
      </p:sp>
      <p:sp>
        <p:nvSpPr>
          <p:cNvPr id="2962" name="Freeform: Shape 2961">
            <a:extLst>
              <a:ext uri="{FF2B5EF4-FFF2-40B4-BE49-F238E27FC236}">
                <a16:creationId xmlns:a16="http://schemas.microsoft.com/office/drawing/2014/main" id="{C9DBCD19-CD47-2F3C-C160-846CF4B80093}"/>
              </a:ext>
            </a:extLst>
          </p:cNvPr>
          <p:cNvSpPr/>
          <p:nvPr/>
        </p:nvSpPr>
        <p:spPr bwMode="auto">
          <a:xfrm>
            <a:off x="10244852" y="2307437"/>
            <a:ext cx="495404" cy="845827"/>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tx1"/>
            </a:solidFill>
            <a:miter lim="800000"/>
            <a:headEnd/>
            <a:tailEnd type="triangle"/>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963" name="Rectangle: Rounded Corners 2962">
            <a:extLst>
              <a:ext uri="{FF2B5EF4-FFF2-40B4-BE49-F238E27FC236}">
                <a16:creationId xmlns:a16="http://schemas.microsoft.com/office/drawing/2014/main" id="{032E84D6-A5B7-7938-D4E3-ADD3C2F56671}"/>
              </a:ext>
            </a:extLst>
          </p:cNvPr>
          <p:cNvSpPr/>
          <p:nvPr/>
        </p:nvSpPr>
        <p:spPr bwMode="auto">
          <a:xfrm>
            <a:off x="9786976" y="2606124"/>
            <a:ext cx="914400" cy="319446"/>
          </a:xfrm>
          <a:prstGeom prst="roundRect">
            <a:avLst/>
          </a:prstGeom>
          <a:solidFill>
            <a:schemeClr val="accent4"/>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bg1"/>
                </a:solidFill>
                <a:latin typeface="Poppins" pitchFamily="2" charset="77"/>
                <a:cs typeface="Poppins" pitchFamily="2" charset="77"/>
              </a:rPr>
              <a:t>Aromatase</a:t>
            </a:r>
          </a:p>
        </p:txBody>
      </p:sp>
    </p:spTree>
    <p:extLst>
      <p:ext uri="{BB962C8B-B14F-4D97-AF65-F5344CB8AC3E}">
        <p14:creationId xmlns:p14="http://schemas.microsoft.com/office/powerpoint/2010/main" val="3737116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42580A13-DCF9-6FEA-435B-9142B4879347}"/>
              </a:ext>
            </a:extLst>
          </p:cNvPr>
          <p:cNvSpPr>
            <a:spLocks noGrp="1"/>
          </p:cNvSpPr>
          <p:nvPr>
            <p:ph type="title"/>
          </p:nvPr>
        </p:nvSpPr>
        <p:spPr>
          <a:xfrm>
            <a:off x="228600" y="1601674"/>
            <a:ext cx="11118850" cy="1123384"/>
          </a:xfrm>
        </p:spPr>
        <p:txBody>
          <a:bodyPr/>
          <a:lstStyle/>
          <a:p>
            <a:r>
              <a:rPr lang="en-US" dirty="0"/>
              <a:t>Rationale for Continued Targeting ERs</a:t>
            </a:r>
            <a:br>
              <a:rPr lang="en-US" dirty="0"/>
            </a:br>
            <a:r>
              <a:rPr lang="en-US" dirty="0"/>
              <a:t>Following Disease Progression</a:t>
            </a:r>
          </a:p>
        </p:txBody>
      </p:sp>
    </p:spTree>
    <p:extLst>
      <p:ext uri="{BB962C8B-B14F-4D97-AF65-F5344CB8AC3E}">
        <p14:creationId xmlns:p14="http://schemas.microsoft.com/office/powerpoint/2010/main" val="32828868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FE3B5-35E8-9E9C-6243-8F5D5E2EEAAD}"/>
            </a:ext>
          </a:extLst>
        </p:cNvPr>
        <p:cNvGrpSpPr/>
        <p:nvPr/>
      </p:nvGrpSpPr>
      <p:grpSpPr>
        <a:xfrm>
          <a:off x="0" y="0"/>
          <a:ext cx="0" cy="0"/>
          <a:chOff x="0" y="0"/>
          <a:chExt cx="0" cy="0"/>
        </a:xfrm>
      </p:grpSpPr>
      <p:sp>
        <p:nvSpPr>
          <p:cNvPr id="1007" name="Rectangle 1006">
            <a:extLst>
              <a:ext uri="{FF2B5EF4-FFF2-40B4-BE49-F238E27FC236}">
                <a16:creationId xmlns:a16="http://schemas.microsoft.com/office/drawing/2014/main" id="{64F3E74D-67E0-EBEC-F5BD-D111C9614EF9}"/>
              </a:ext>
            </a:extLst>
          </p:cNvPr>
          <p:cNvSpPr/>
          <p:nvPr/>
        </p:nvSpPr>
        <p:spPr bwMode="auto">
          <a:xfrm>
            <a:off x="3480474" y="3079486"/>
            <a:ext cx="1762297" cy="3027172"/>
          </a:xfrm>
          <a:prstGeom prst="rect">
            <a:avLst/>
          </a:prstGeom>
          <a:solidFill>
            <a:schemeClr val="bg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2" name="Title 1">
            <a:extLst>
              <a:ext uri="{FF2B5EF4-FFF2-40B4-BE49-F238E27FC236}">
                <a16:creationId xmlns:a16="http://schemas.microsoft.com/office/drawing/2014/main" id="{339CA523-E99B-D7FA-FD87-9EDE97708303}"/>
              </a:ext>
            </a:extLst>
          </p:cNvPr>
          <p:cNvSpPr>
            <a:spLocks noGrp="1"/>
          </p:cNvSpPr>
          <p:nvPr>
            <p:ph type="title"/>
          </p:nvPr>
        </p:nvSpPr>
        <p:spPr>
          <a:xfrm>
            <a:off x="231078" y="531006"/>
            <a:ext cx="11740260" cy="502445"/>
          </a:xfrm>
        </p:spPr>
        <p:txBody>
          <a:bodyPr/>
          <a:lstStyle/>
          <a:p>
            <a:r>
              <a:rPr lang="en-US" dirty="0"/>
              <a:t>PROTAC ER Degraders</a:t>
            </a:r>
          </a:p>
        </p:txBody>
      </p:sp>
      <p:sp>
        <p:nvSpPr>
          <p:cNvPr id="6" name="Content Placeholder 5">
            <a:extLst>
              <a:ext uri="{FF2B5EF4-FFF2-40B4-BE49-F238E27FC236}">
                <a16:creationId xmlns:a16="http://schemas.microsoft.com/office/drawing/2014/main" id="{98DCDE4B-49DA-3739-CF03-B2972486BB60}"/>
              </a:ext>
            </a:extLst>
          </p:cNvPr>
          <p:cNvSpPr>
            <a:spLocks noGrp="1"/>
          </p:cNvSpPr>
          <p:nvPr>
            <p:ph sz="quarter" idx="10"/>
          </p:nvPr>
        </p:nvSpPr>
        <p:spPr>
          <a:xfrm>
            <a:off x="1712199" y="6302375"/>
            <a:ext cx="7812290" cy="327025"/>
          </a:xfrm>
        </p:spPr>
        <p:txBody>
          <a:bodyPr/>
          <a:lstStyle/>
          <a:p>
            <a:r>
              <a:rPr lang="en-US" altLang="en-US" dirty="0"/>
              <a:t>1. Adapted from Adapted from Hanker. Cancer Cell. 2020;37:496. 2. Gough. Clin Cancer Res. 2024;30:3549.</a:t>
            </a:r>
          </a:p>
        </p:txBody>
      </p:sp>
      <p:graphicFrame>
        <p:nvGraphicFramePr>
          <p:cNvPr id="3" name="Content Placeholder 5">
            <a:extLst>
              <a:ext uri="{FF2B5EF4-FFF2-40B4-BE49-F238E27FC236}">
                <a16:creationId xmlns:a16="http://schemas.microsoft.com/office/drawing/2014/main" id="{6D11292E-F6AD-3C8A-17B2-C9B39A7B2399}"/>
              </a:ext>
            </a:extLst>
          </p:cNvPr>
          <p:cNvGraphicFramePr>
            <a:graphicFrameLocks/>
          </p:cNvGraphicFramePr>
          <p:nvPr/>
        </p:nvGraphicFramePr>
        <p:xfrm>
          <a:off x="5823343" y="1685922"/>
          <a:ext cx="5940551" cy="3967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63" name="Rectangle 662">
            <a:extLst>
              <a:ext uri="{FF2B5EF4-FFF2-40B4-BE49-F238E27FC236}">
                <a16:creationId xmlns:a16="http://schemas.microsoft.com/office/drawing/2014/main" id="{95411E49-7EB5-3908-5D56-6940CF698B0D}"/>
              </a:ext>
            </a:extLst>
          </p:cNvPr>
          <p:cNvSpPr/>
          <p:nvPr/>
        </p:nvSpPr>
        <p:spPr bwMode="auto">
          <a:xfrm>
            <a:off x="758550" y="3923857"/>
            <a:ext cx="1783845" cy="2182801"/>
          </a:xfrm>
          <a:prstGeom prst="rect">
            <a:avLst/>
          </a:prstGeom>
          <a:solidFill>
            <a:schemeClr val="bg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56" name="TextBox 755">
            <a:extLst>
              <a:ext uri="{FF2B5EF4-FFF2-40B4-BE49-F238E27FC236}">
                <a16:creationId xmlns:a16="http://schemas.microsoft.com/office/drawing/2014/main" id="{FF3BF2D9-56B4-ED16-8518-B87B16C22F22}"/>
              </a:ext>
            </a:extLst>
          </p:cNvPr>
          <p:cNvSpPr txBox="1"/>
          <p:nvPr/>
        </p:nvSpPr>
        <p:spPr bwMode="auto">
          <a:xfrm>
            <a:off x="1031432" y="5479599"/>
            <a:ext cx="1362873" cy="249299"/>
          </a:xfrm>
          <a:prstGeom prst="rect">
            <a:avLst/>
          </a:prstGeom>
          <a:noFill/>
          <a:ln>
            <a:noFill/>
          </a:ln>
        </p:spPr>
        <p:txBody>
          <a:bodyPr wrap="non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ER degradation</a:t>
            </a:r>
          </a:p>
        </p:txBody>
      </p:sp>
      <p:grpSp>
        <p:nvGrpSpPr>
          <p:cNvPr id="757" name="Group 756">
            <a:extLst>
              <a:ext uri="{FF2B5EF4-FFF2-40B4-BE49-F238E27FC236}">
                <a16:creationId xmlns:a16="http://schemas.microsoft.com/office/drawing/2014/main" id="{64BFA076-6048-906F-2689-0C9804E4CB9B}"/>
              </a:ext>
            </a:extLst>
          </p:cNvPr>
          <p:cNvGrpSpPr/>
          <p:nvPr/>
        </p:nvGrpSpPr>
        <p:grpSpPr>
          <a:xfrm>
            <a:off x="1166853" y="4871033"/>
            <a:ext cx="1075405" cy="532148"/>
            <a:chOff x="4743209" y="4198795"/>
            <a:chExt cx="608057" cy="300888"/>
          </a:xfrm>
        </p:grpSpPr>
        <p:grpSp>
          <p:nvGrpSpPr>
            <p:cNvPr id="758" name="Group 757">
              <a:extLst>
                <a:ext uri="{FF2B5EF4-FFF2-40B4-BE49-F238E27FC236}">
                  <a16:creationId xmlns:a16="http://schemas.microsoft.com/office/drawing/2014/main" id="{F8C017B7-27C4-0CA6-820B-12E3AFF604FE}"/>
                </a:ext>
              </a:extLst>
            </p:cNvPr>
            <p:cNvGrpSpPr/>
            <p:nvPr/>
          </p:nvGrpSpPr>
          <p:grpSpPr>
            <a:xfrm>
              <a:off x="4743209" y="4198795"/>
              <a:ext cx="285531" cy="284951"/>
              <a:chOff x="10879335" y="2115771"/>
              <a:chExt cx="320048" cy="319398"/>
            </a:xfrm>
          </p:grpSpPr>
          <p:sp>
            <p:nvSpPr>
              <p:cNvPr id="780" name="Freeform: Shape 779">
                <a:extLst>
                  <a:ext uri="{FF2B5EF4-FFF2-40B4-BE49-F238E27FC236}">
                    <a16:creationId xmlns:a16="http://schemas.microsoft.com/office/drawing/2014/main" id="{5F7F5ECC-DF17-D56C-BF88-B7D30ECFE6EC}"/>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1" name="Freeform: Shape 780">
                <a:extLst>
                  <a:ext uri="{FF2B5EF4-FFF2-40B4-BE49-F238E27FC236}">
                    <a16:creationId xmlns:a16="http://schemas.microsoft.com/office/drawing/2014/main" id="{25B72EE2-3654-F6D4-4C1E-EAEA217CEB96}"/>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2" name="Freeform: Shape 781">
                <a:extLst>
                  <a:ext uri="{FF2B5EF4-FFF2-40B4-BE49-F238E27FC236}">
                    <a16:creationId xmlns:a16="http://schemas.microsoft.com/office/drawing/2014/main" id="{8B096130-7133-88F8-FD91-133E40729D02}"/>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3" name="Freeform: Shape 782">
                <a:extLst>
                  <a:ext uri="{FF2B5EF4-FFF2-40B4-BE49-F238E27FC236}">
                    <a16:creationId xmlns:a16="http://schemas.microsoft.com/office/drawing/2014/main" id="{AB4DCF5D-8A1D-80E5-D1FE-0F86009A02A8}"/>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4" name="Freeform: Shape 783">
                <a:extLst>
                  <a:ext uri="{FF2B5EF4-FFF2-40B4-BE49-F238E27FC236}">
                    <a16:creationId xmlns:a16="http://schemas.microsoft.com/office/drawing/2014/main" id="{73199208-035D-358D-941C-EA44BB071FFD}"/>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5" name="Freeform: Shape 784">
                <a:extLst>
                  <a:ext uri="{FF2B5EF4-FFF2-40B4-BE49-F238E27FC236}">
                    <a16:creationId xmlns:a16="http://schemas.microsoft.com/office/drawing/2014/main" id="{94FFCC5A-E0C0-AF14-B681-92F9EC206727}"/>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6" name="Freeform: Shape 785">
                <a:extLst>
                  <a:ext uri="{FF2B5EF4-FFF2-40B4-BE49-F238E27FC236}">
                    <a16:creationId xmlns:a16="http://schemas.microsoft.com/office/drawing/2014/main" id="{84F2852A-B298-0AC2-12F4-57F204F9CD37}"/>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7" name="Freeform: Shape 786">
                <a:extLst>
                  <a:ext uri="{FF2B5EF4-FFF2-40B4-BE49-F238E27FC236}">
                    <a16:creationId xmlns:a16="http://schemas.microsoft.com/office/drawing/2014/main" id="{DAB72B26-2F36-5446-684C-4B0473E15CBA}"/>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8" name="Freeform: Shape 787">
                <a:extLst>
                  <a:ext uri="{FF2B5EF4-FFF2-40B4-BE49-F238E27FC236}">
                    <a16:creationId xmlns:a16="http://schemas.microsoft.com/office/drawing/2014/main" id="{3AEAFDAB-CFC0-5D7A-3E98-BFABB8A5EB06}"/>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89" name="Freeform: Shape 788">
                <a:extLst>
                  <a:ext uri="{FF2B5EF4-FFF2-40B4-BE49-F238E27FC236}">
                    <a16:creationId xmlns:a16="http://schemas.microsoft.com/office/drawing/2014/main" id="{A17C3593-EF40-8E05-4C90-BED095C5337C}"/>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0" name="Freeform: Shape 789">
                <a:extLst>
                  <a:ext uri="{FF2B5EF4-FFF2-40B4-BE49-F238E27FC236}">
                    <a16:creationId xmlns:a16="http://schemas.microsoft.com/office/drawing/2014/main" id="{C3E0C376-CEE1-2552-1EB7-00A74D6E5022}"/>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1" name="Freeform: Shape 790">
                <a:extLst>
                  <a:ext uri="{FF2B5EF4-FFF2-40B4-BE49-F238E27FC236}">
                    <a16:creationId xmlns:a16="http://schemas.microsoft.com/office/drawing/2014/main" id="{7DFBCD32-4188-4B00-5743-9C66E16A28EA}"/>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2" name="Freeform: Shape 791">
                <a:extLst>
                  <a:ext uri="{FF2B5EF4-FFF2-40B4-BE49-F238E27FC236}">
                    <a16:creationId xmlns:a16="http://schemas.microsoft.com/office/drawing/2014/main" id="{E0865FFB-5738-2286-E409-FDA3F546ACFE}"/>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3" name="Freeform: Shape 792">
                <a:extLst>
                  <a:ext uri="{FF2B5EF4-FFF2-40B4-BE49-F238E27FC236}">
                    <a16:creationId xmlns:a16="http://schemas.microsoft.com/office/drawing/2014/main" id="{EBB80E15-F5AF-C144-DA63-5E7DD7037B65}"/>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4" name="Freeform: Shape 793">
                <a:extLst>
                  <a:ext uri="{FF2B5EF4-FFF2-40B4-BE49-F238E27FC236}">
                    <a16:creationId xmlns:a16="http://schemas.microsoft.com/office/drawing/2014/main" id="{8FDB069E-0AA0-89D3-44CD-A97E6ECBA375}"/>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5" name="Freeform: Shape 794">
                <a:extLst>
                  <a:ext uri="{FF2B5EF4-FFF2-40B4-BE49-F238E27FC236}">
                    <a16:creationId xmlns:a16="http://schemas.microsoft.com/office/drawing/2014/main" id="{C6EC73F9-965C-874F-5A2B-98383401F222}"/>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6" name="Freeform: Shape 795">
                <a:extLst>
                  <a:ext uri="{FF2B5EF4-FFF2-40B4-BE49-F238E27FC236}">
                    <a16:creationId xmlns:a16="http://schemas.microsoft.com/office/drawing/2014/main" id="{2899B08A-A04F-7CD8-8C0F-0C1E67ABF0EA}"/>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7" name="Freeform: Shape 796">
                <a:extLst>
                  <a:ext uri="{FF2B5EF4-FFF2-40B4-BE49-F238E27FC236}">
                    <a16:creationId xmlns:a16="http://schemas.microsoft.com/office/drawing/2014/main" id="{3D691EB6-D810-8842-33C5-C53D8143A28F}"/>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8" name="Freeform: Shape 797">
                <a:extLst>
                  <a:ext uri="{FF2B5EF4-FFF2-40B4-BE49-F238E27FC236}">
                    <a16:creationId xmlns:a16="http://schemas.microsoft.com/office/drawing/2014/main" id="{EDB9DA87-E1F1-BB9C-930F-39AD8DF60359}"/>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99" name="Freeform: Shape 798">
                <a:extLst>
                  <a:ext uri="{FF2B5EF4-FFF2-40B4-BE49-F238E27FC236}">
                    <a16:creationId xmlns:a16="http://schemas.microsoft.com/office/drawing/2014/main" id="{7827B595-CF7B-2AEA-36F9-A44742B87299}"/>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759" name="Group 758">
              <a:extLst>
                <a:ext uri="{FF2B5EF4-FFF2-40B4-BE49-F238E27FC236}">
                  <a16:creationId xmlns:a16="http://schemas.microsoft.com/office/drawing/2014/main" id="{D30746E5-8EE2-4BA0-EE1C-F58B80888CA6}"/>
                </a:ext>
              </a:extLst>
            </p:cNvPr>
            <p:cNvGrpSpPr/>
            <p:nvPr/>
          </p:nvGrpSpPr>
          <p:grpSpPr>
            <a:xfrm>
              <a:off x="5065735" y="4214732"/>
              <a:ext cx="285531" cy="284951"/>
              <a:chOff x="10879335" y="2115771"/>
              <a:chExt cx="320048" cy="319398"/>
            </a:xfrm>
          </p:grpSpPr>
          <p:sp>
            <p:nvSpPr>
              <p:cNvPr id="760" name="Freeform: Shape 759">
                <a:extLst>
                  <a:ext uri="{FF2B5EF4-FFF2-40B4-BE49-F238E27FC236}">
                    <a16:creationId xmlns:a16="http://schemas.microsoft.com/office/drawing/2014/main" id="{A812AB5F-7A45-B742-1035-FF50D4DCA858}"/>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1" name="Freeform: Shape 760">
                <a:extLst>
                  <a:ext uri="{FF2B5EF4-FFF2-40B4-BE49-F238E27FC236}">
                    <a16:creationId xmlns:a16="http://schemas.microsoft.com/office/drawing/2014/main" id="{041A4D3E-60FD-4FF6-4A85-28DC388D9D1D}"/>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2" name="Freeform: Shape 761">
                <a:extLst>
                  <a:ext uri="{FF2B5EF4-FFF2-40B4-BE49-F238E27FC236}">
                    <a16:creationId xmlns:a16="http://schemas.microsoft.com/office/drawing/2014/main" id="{5C017255-F182-9325-0384-6979E70DDF7B}"/>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3" name="Freeform: Shape 762">
                <a:extLst>
                  <a:ext uri="{FF2B5EF4-FFF2-40B4-BE49-F238E27FC236}">
                    <a16:creationId xmlns:a16="http://schemas.microsoft.com/office/drawing/2014/main" id="{4FBD3235-6E29-1836-43A9-F2697F903040}"/>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4" name="Freeform: Shape 763">
                <a:extLst>
                  <a:ext uri="{FF2B5EF4-FFF2-40B4-BE49-F238E27FC236}">
                    <a16:creationId xmlns:a16="http://schemas.microsoft.com/office/drawing/2014/main" id="{57449812-BC19-9015-2E0B-7B80CCB3BDF2}"/>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5" name="Freeform: Shape 764">
                <a:extLst>
                  <a:ext uri="{FF2B5EF4-FFF2-40B4-BE49-F238E27FC236}">
                    <a16:creationId xmlns:a16="http://schemas.microsoft.com/office/drawing/2014/main" id="{680FAEC3-18D9-9592-7224-038ACD7E52D0}"/>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6" name="Freeform: Shape 765">
                <a:extLst>
                  <a:ext uri="{FF2B5EF4-FFF2-40B4-BE49-F238E27FC236}">
                    <a16:creationId xmlns:a16="http://schemas.microsoft.com/office/drawing/2014/main" id="{6AC327C4-2785-54F1-8798-768C8005213E}"/>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7" name="Freeform: Shape 766">
                <a:extLst>
                  <a:ext uri="{FF2B5EF4-FFF2-40B4-BE49-F238E27FC236}">
                    <a16:creationId xmlns:a16="http://schemas.microsoft.com/office/drawing/2014/main" id="{6AB39D79-6E93-36B2-15E8-6ECD88EA9F1C}"/>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8" name="Freeform: Shape 767">
                <a:extLst>
                  <a:ext uri="{FF2B5EF4-FFF2-40B4-BE49-F238E27FC236}">
                    <a16:creationId xmlns:a16="http://schemas.microsoft.com/office/drawing/2014/main" id="{11459E83-7995-A495-A61A-72F8553E91A1}"/>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69" name="Freeform: Shape 768">
                <a:extLst>
                  <a:ext uri="{FF2B5EF4-FFF2-40B4-BE49-F238E27FC236}">
                    <a16:creationId xmlns:a16="http://schemas.microsoft.com/office/drawing/2014/main" id="{3728B347-3A6F-FD52-9840-612FEDCE5E51}"/>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0" name="Freeform: Shape 769">
                <a:extLst>
                  <a:ext uri="{FF2B5EF4-FFF2-40B4-BE49-F238E27FC236}">
                    <a16:creationId xmlns:a16="http://schemas.microsoft.com/office/drawing/2014/main" id="{A89DD642-566D-ACE1-2F05-1C54863BB239}"/>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1" name="Freeform: Shape 770">
                <a:extLst>
                  <a:ext uri="{FF2B5EF4-FFF2-40B4-BE49-F238E27FC236}">
                    <a16:creationId xmlns:a16="http://schemas.microsoft.com/office/drawing/2014/main" id="{A3E083D9-0C8D-4E5C-5B2C-84276B29A536}"/>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2" name="Freeform: Shape 771">
                <a:extLst>
                  <a:ext uri="{FF2B5EF4-FFF2-40B4-BE49-F238E27FC236}">
                    <a16:creationId xmlns:a16="http://schemas.microsoft.com/office/drawing/2014/main" id="{69E5A98A-5E22-CD25-B6A7-25DF88472603}"/>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3" name="Freeform: Shape 772">
                <a:extLst>
                  <a:ext uri="{FF2B5EF4-FFF2-40B4-BE49-F238E27FC236}">
                    <a16:creationId xmlns:a16="http://schemas.microsoft.com/office/drawing/2014/main" id="{EE2F2695-C9E3-6C2F-40D4-103A92FFD295}"/>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4" name="Freeform: Shape 773">
                <a:extLst>
                  <a:ext uri="{FF2B5EF4-FFF2-40B4-BE49-F238E27FC236}">
                    <a16:creationId xmlns:a16="http://schemas.microsoft.com/office/drawing/2014/main" id="{1F3B1A69-C395-8FC7-3A94-2FC873420B84}"/>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5" name="Freeform: Shape 774">
                <a:extLst>
                  <a:ext uri="{FF2B5EF4-FFF2-40B4-BE49-F238E27FC236}">
                    <a16:creationId xmlns:a16="http://schemas.microsoft.com/office/drawing/2014/main" id="{9E66A38C-70C3-3BF9-0B2A-95C2ECF8D74B}"/>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6" name="Freeform: Shape 775">
                <a:extLst>
                  <a:ext uri="{FF2B5EF4-FFF2-40B4-BE49-F238E27FC236}">
                    <a16:creationId xmlns:a16="http://schemas.microsoft.com/office/drawing/2014/main" id="{8499D06D-B81A-AD42-B6D3-1EB8DC4955E0}"/>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7" name="Freeform: Shape 776">
                <a:extLst>
                  <a:ext uri="{FF2B5EF4-FFF2-40B4-BE49-F238E27FC236}">
                    <a16:creationId xmlns:a16="http://schemas.microsoft.com/office/drawing/2014/main" id="{E650FB00-2B8B-1B03-8C43-68EE9167D78A}"/>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8" name="Freeform: Shape 777">
                <a:extLst>
                  <a:ext uri="{FF2B5EF4-FFF2-40B4-BE49-F238E27FC236}">
                    <a16:creationId xmlns:a16="http://schemas.microsoft.com/office/drawing/2014/main" id="{65330D69-1A3B-B3A9-1103-86F594D5584C}"/>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779" name="Freeform: Shape 778">
                <a:extLst>
                  <a:ext uri="{FF2B5EF4-FFF2-40B4-BE49-F238E27FC236}">
                    <a16:creationId xmlns:a16="http://schemas.microsoft.com/office/drawing/2014/main" id="{11E474B2-1706-4C9A-2FF3-D047ED73F5CA}"/>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pic>
        <p:nvPicPr>
          <p:cNvPr id="896" name="Picture 895" descr="A row of black circles&#10;&#10;Description automatically generated">
            <a:extLst>
              <a:ext uri="{FF2B5EF4-FFF2-40B4-BE49-F238E27FC236}">
                <a16:creationId xmlns:a16="http://schemas.microsoft.com/office/drawing/2014/main" id="{43FB9419-9EA0-42FF-5D72-9AA959AA3AC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1466" y="3664045"/>
            <a:ext cx="1762298" cy="263236"/>
          </a:xfrm>
          <a:prstGeom prst="rect">
            <a:avLst/>
          </a:prstGeom>
        </p:spPr>
      </p:pic>
      <p:cxnSp>
        <p:nvCxnSpPr>
          <p:cNvPr id="897" name="Straight Arrow Connector 896">
            <a:extLst>
              <a:ext uri="{FF2B5EF4-FFF2-40B4-BE49-F238E27FC236}">
                <a16:creationId xmlns:a16="http://schemas.microsoft.com/office/drawing/2014/main" id="{07F68C66-0FFF-7AA8-8EFF-776B5628B73F}"/>
              </a:ext>
            </a:extLst>
          </p:cNvPr>
          <p:cNvCxnSpPr>
            <a:cxnSpLocks/>
          </p:cNvCxnSpPr>
          <p:nvPr/>
        </p:nvCxnSpPr>
        <p:spPr bwMode="auto">
          <a:xfrm>
            <a:off x="1701230" y="3589580"/>
            <a:ext cx="0" cy="457200"/>
          </a:xfrm>
          <a:prstGeom prst="straightConnector1">
            <a:avLst/>
          </a:prstGeom>
          <a:noFill/>
          <a:ln w="28575" cap="flat" cmpd="sng" algn="ctr">
            <a:solidFill>
              <a:schemeClr val="tx1"/>
            </a:solidFill>
            <a:prstDash val="solid"/>
            <a:round/>
            <a:headEnd type="none" w="med" len="med"/>
            <a:tailEnd type="triangle"/>
          </a:ln>
          <a:effectLst/>
        </p:spPr>
      </p:cxnSp>
      <p:cxnSp>
        <p:nvCxnSpPr>
          <p:cNvPr id="898" name="Straight Arrow Connector 897">
            <a:extLst>
              <a:ext uri="{FF2B5EF4-FFF2-40B4-BE49-F238E27FC236}">
                <a16:creationId xmlns:a16="http://schemas.microsoft.com/office/drawing/2014/main" id="{5D705AE2-0F68-A7DC-103B-EF1F7B4AAFE2}"/>
              </a:ext>
            </a:extLst>
          </p:cNvPr>
          <p:cNvCxnSpPr>
            <a:cxnSpLocks/>
          </p:cNvCxnSpPr>
          <p:nvPr/>
        </p:nvCxnSpPr>
        <p:spPr bwMode="auto">
          <a:xfrm>
            <a:off x="1701230" y="4406802"/>
            <a:ext cx="0" cy="380698"/>
          </a:xfrm>
          <a:prstGeom prst="straightConnector1">
            <a:avLst/>
          </a:prstGeom>
          <a:noFill/>
          <a:ln w="28575" cap="flat" cmpd="sng" algn="ctr">
            <a:solidFill>
              <a:schemeClr val="tx1"/>
            </a:solidFill>
            <a:prstDash val="solid"/>
            <a:round/>
            <a:headEnd type="none" w="med" len="med"/>
            <a:tailEnd type="triangle"/>
          </a:ln>
          <a:effectLst/>
        </p:spPr>
      </p:cxnSp>
      <p:sp>
        <p:nvSpPr>
          <p:cNvPr id="899" name="TextBox 898">
            <a:extLst>
              <a:ext uri="{FF2B5EF4-FFF2-40B4-BE49-F238E27FC236}">
                <a16:creationId xmlns:a16="http://schemas.microsoft.com/office/drawing/2014/main" id="{D82E4202-A43B-2DFF-1676-C0E7BD3F5453}"/>
              </a:ext>
            </a:extLst>
          </p:cNvPr>
          <p:cNvSpPr txBox="1"/>
          <p:nvPr/>
        </p:nvSpPr>
        <p:spPr bwMode="auto">
          <a:xfrm>
            <a:off x="1332685" y="4435220"/>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900" name="TextBox 899">
            <a:extLst>
              <a:ext uri="{FF2B5EF4-FFF2-40B4-BE49-F238E27FC236}">
                <a16:creationId xmlns:a16="http://schemas.microsoft.com/office/drawing/2014/main" id="{B6297A05-56E1-0A8A-B978-6FE6E28D52B8}"/>
              </a:ext>
            </a:extLst>
          </p:cNvPr>
          <p:cNvSpPr txBox="1"/>
          <p:nvPr/>
        </p:nvSpPr>
        <p:spPr bwMode="auto">
          <a:xfrm>
            <a:off x="1629188" y="4436367"/>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901" name="TextBox 900">
            <a:extLst>
              <a:ext uri="{FF2B5EF4-FFF2-40B4-BE49-F238E27FC236}">
                <a16:creationId xmlns:a16="http://schemas.microsoft.com/office/drawing/2014/main" id="{E9D3D839-EE78-3C36-654C-A7C447FC3F01}"/>
              </a:ext>
            </a:extLst>
          </p:cNvPr>
          <p:cNvSpPr txBox="1"/>
          <p:nvPr/>
        </p:nvSpPr>
        <p:spPr bwMode="auto">
          <a:xfrm>
            <a:off x="1687258" y="3368382"/>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Estrogen</a:t>
            </a:r>
          </a:p>
        </p:txBody>
      </p:sp>
      <p:grpSp>
        <p:nvGrpSpPr>
          <p:cNvPr id="902" name="Group 901">
            <a:extLst>
              <a:ext uri="{FF2B5EF4-FFF2-40B4-BE49-F238E27FC236}">
                <a16:creationId xmlns:a16="http://schemas.microsoft.com/office/drawing/2014/main" id="{BD1EBB61-8823-35EC-6DD1-48987F04D6F3}"/>
              </a:ext>
            </a:extLst>
          </p:cNvPr>
          <p:cNvGrpSpPr/>
          <p:nvPr/>
        </p:nvGrpSpPr>
        <p:grpSpPr>
          <a:xfrm>
            <a:off x="1380026" y="4095579"/>
            <a:ext cx="630053" cy="244398"/>
            <a:chOff x="7605438" y="2026480"/>
            <a:chExt cx="430301" cy="166914"/>
          </a:xfrm>
        </p:grpSpPr>
        <p:grpSp>
          <p:nvGrpSpPr>
            <p:cNvPr id="903" name="Group 902">
              <a:extLst>
                <a:ext uri="{FF2B5EF4-FFF2-40B4-BE49-F238E27FC236}">
                  <a16:creationId xmlns:a16="http://schemas.microsoft.com/office/drawing/2014/main" id="{7528272B-FDD0-9A53-C292-E93F88AD6EFE}"/>
                </a:ext>
              </a:extLst>
            </p:cNvPr>
            <p:cNvGrpSpPr/>
            <p:nvPr/>
          </p:nvGrpSpPr>
          <p:grpSpPr>
            <a:xfrm>
              <a:off x="7605438" y="2026480"/>
              <a:ext cx="216600" cy="165789"/>
              <a:chOff x="7390041" y="2026382"/>
              <a:chExt cx="216600" cy="165789"/>
            </a:xfrm>
          </p:grpSpPr>
          <p:sp>
            <p:nvSpPr>
              <p:cNvPr id="907" name="Freeform: Shape 906">
                <a:extLst>
                  <a:ext uri="{FF2B5EF4-FFF2-40B4-BE49-F238E27FC236}">
                    <a16:creationId xmlns:a16="http://schemas.microsoft.com/office/drawing/2014/main" id="{9ED9FE6A-88F6-7606-EDE6-EA837E76EB90}"/>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08" name="Oval 907">
                <a:extLst>
                  <a:ext uri="{FF2B5EF4-FFF2-40B4-BE49-F238E27FC236}">
                    <a16:creationId xmlns:a16="http://schemas.microsoft.com/office/drawing/2014/main" id="{270FB9B5-26E8-C336-F01D-A0B2BF063161}"/>
                  </a:ext>
                </a:extLst>
              </p:cNvPr>
              <p:cNvSpPr/>
              <p:nvPr/>
            </p:nvSpPr>
            <p:spPr bwMode="auto">
              <a:xfrm>
                <a:off x="7434821" y="2026382"/>
                <a:ext cx="127040" cy="127040"/>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904" name="Group 903">
              <a:extLst>
                <a:ext uri="{FF2B5EF4-FFF2-40B4-BE49-F238E27FC236}">
                  <a16:creationId xmlns:a16="http://schemas.microsoft.com/office/drawing/2014/main" id="{094A1513-986E-6553-FD5C-8FC1093E794D}"/>
                </a:ext>
              </a:extLst>
            </p:cNvPr>
            <p:cNvGrpSpPr/>
            <p:nvPr/>
          </p:nvGrpSpPr>
          <p:grpSpPr>
            <a:xfrm>
              <a:off x="7819139" y="2027605"/>
              <a:ext cx="216600" cy="165789"/>
              <a:chOff x="7390041" y="2030778"/>
              <a:chExt cx="216600" cy="165789"/>
            </a:xfrm>
          </p:grpSpPr>
          <p:sp>
            <p:nvSpPr>
              <p:cNvPr id="905" name="Freeform: Shape 904">
                <a:extLst>
                  <a:ext uri="{FF2B5EF4-FFF2-40B4-BE49-F238E27FC236}">
                    <a16:creationId xmlns:a16="http://schemas.microsoft.com/office/drawing/2014/main" id="{12B35EA9-75CE-B993-D231-45BE551B8079}"/>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06" name="Oval 905">
                <a:extLst>
                  <a:ext uri="{FF2B5EF4-FFF2-40B4-BE49-F238E27FC236}">
                    <a16:creationId xmlns:a16="http://schemas.microsoft.com/office/drawing/2014/main" id="{9D1BB1FA-6DCF-5974-51E7-0DEAE099F5B4}"/>
                  </a:ext>
                </a:extLst>
              </p:cNvPr>
              <p:cNvSpPr/>
              <p:nvPr/>
            </p:nvSpPr>
            <p:spPr bwMode="auto">
              <a:xfrm>
                <a:off x="7434821" y="2030778"/>
                <a:ext cx="127040" cy="127040"/>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sp>
        <p:nvSpPr>
          <p:cNvPr id="909" name="Oval 908">
            <a:extLst>
              <a:ext uri="{FF2B5EF4-FFF2-40B4-BE49-F238E27FC236}">
                <a16:creationId xmlns:a16="http://schemas.microsoft.com/office/drawing/2014/main" id="{45E93C47-9CBF-BBF8-55A8-106B0C944687}"/>
              </a:ext>
            </a:extLst>
          </p:cNvPr>
          <p:cNvSpPr/>
          <p:nvPr/>
        </p:nvSpPr>
        <p:spPr bwMode="auto">
          <a:xfrm>
            <a:off x="1602450" y="3333992"/>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10" name="Oval 909">
            <a:extLst>
              <a:ext uri="{FF2B5EF4-FFF2-40B4-BE49-F238E27FC236}">
                <a16:creationId xmlns:a16="http://schemas.microsoft.com/office/drawing/2014/main" id="{D107ED47-8109-A976-816F-576740B326B8}"/>
              </a:ext>
            </a:extLst>
          </p:cNvPr>
          <p:cNvSpPr/>
          <p:nvPr/>
        </p:nvSpPr>
        <p:spPr bwMode="auto">
          <a:xfrm>
            <a:off x="1895838" y="2770771"/>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11" name="TextBox 910">
            <a:extLst>
              <a:ext uri="{FF2B5EF4-FFF2-40B4-BE49-F238E27FC236}">
                <a16:creationId xmlns:a16="http://schemas.microsoft.com/office/drawing/2014/main" id="{DDA95A90-A7FF-62BE-954D-010DD858E096}"/>
              </a:ext>
            </a:extLst>
          </p:cNvPr>
          <p:cNvSpPr txBox="1"/>
          <p:nvPr/>
        </p:nvSpPr>
        <p:spPr bwMode="auto">
          <a:xfrm>
            <a:off x="1737270" y="2498324"/>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SERD</a:t>
            </a:r>
          </a:p>
        </p:txBody>
      </p:sp>
      <p:sp>
        <p:nvSpPr>
          <p:cNvPr id="912" name="Oval 911">
            <a:extLst>
              <a:ext uri="{FF2B5EF4-FFF2-40B4-BE49-F238E27FC236}">
                <a16:creationId xmlns:a16="http://schemas.microsoft.com/office/drawing/2014/main" id="{9B7A7D8B-B877-A652-A097-329C4F42FFF1}"/>
              </a:ext>
            </a:extLst>
          </p:cNvPr>
          <p:cNvSpPr/>
          <p:nvPr/>
        </p:nvSpPr>
        <p:spPr bwMode="auto">
          <a:xfrm>
            <a:off x="1730051" y="3582027"/>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13" name="Oval 912">
            <a:extLst>
              <a:ext uri="{FF2B5EF4-FFF2-40B4-BE49-F238E27FC236}">
                <a16:creationId xmlns:a16="http://schemas.microsoft.com/office/drawing/2014/main" id="{DCAFDD51-6104-FA20-E36F-8A82B8A680F0}"/>
              </a:ext>
            </a:extLst>
          </p:cNvPr>
          <p:cNvSpPr/>
          <p:nvPr/>
        </p:nvSpPr>
        <p:spPr bwMode="auto">
          <a:xfrm>
            <a:off x="1417744" y="3617592"/>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14" name="Oval 913">
            <a:extLst>
              <a:ext uri="{FF2B5EF4-FFF2-40B4-BE49-F238E27FC236}">
                <a16:creationId xmlns:a16="http://schemas.microsoft.com/office/drawing/2014/main" id="{49F638CB-D4BE-349D-535F-05E7C588611E}"/>
              </a:ext>
            </a:extLst>
          </p:cNvPr>
          <p:cNvSpPr/>
          <p:nvPr/>
        </p:nvSpPr>
        <p:spPr bwMode="auto">
          <a:xfrm>
            <a:off x="1823058" y="3801017"/>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15" name="Oval 914">
            <a:extLst>
              <a:ext uri="{FF2B5EF4-FFF2-40B4-BE49-F238E27FC236}">
                <a16:creationId xmlns:a16="http://schemas.microsoft.com/office/drawing/2014/main" id="{3A48F743-8323-B5C1-FD2D-A67F68DCEA75}"/>
              </a:ext>
            </a:extLst>
          </p:cNvPr>
          <p:cNvSpPr/>
          <p:nvPr/>
        </p:nvSpPr>
        <p:spPr bwMode="auto">
          <a:xfrm>
            <a:off x="1552470" y="2995974"/>
            <a:ext cx="186014" cy="186014"/>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18" name="Oval 917">
            <a:extLst>
              <a:ext uri="{FF2B5EF4-FFF2-40B4-BE49-F238E27FC236}">
                <a16:creationId xmlns:a16="http://schemas.microsoft.com/office/drawing/2014/main" id="{5AB31A69-3262-77CC-770D-8BE2C8E900F6}"/>
              </a:ext>
            </a:extLst>
          </p:cNvPr>
          <p:cNvSpPr/>
          <p:nvPr/>
        </p:nvSpPr>
        <p:spPr bwMode="auto">
          <a:xfrm>
            <a:off x="1205432" y="2502008"/>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20" name="TextBox 919">
            <a:extLst>
              <a:ext uri="{FF2B5EF4-FFF2-40B4-BE49-F238E27FC236}">
                <a16:creationId xmlns:a16="http://schemas.microsoft.com/office/drawing/2014/main" id="{B1948631-741E-50A0-0136-BA40676DF549}"/>
              </a:ext>
            </a:extLst>
          </p:cNvPr>
          <p:cNvSpPr txBox="1"/>
          <p:nvPr/>
        </p:nvSpPr>
        <p:spPr bwMode="auto">
          <a:xfrm>
            <a:off x="1024169" y="1299632"/>
            <a:ext cx="43572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Comparative </a:t>
            </a:r>
            <a:r>
              <a:rPr kumimoji="0" lang="en-US" sz="1600" b="1" i="0" u="none" strike="noStrike" kern="1200" cap="none" spc="0" normalizeH="0" baseline="0" noProof="0" dirty="0" err="1">
                <a:ln>
                  <a:noFill/>
                </a:ln>
                <a:solidFill>
                  <a:srgbClr val="000000"/>
                </a:solidFill>
                <a:effectLst/>
                <a:uLnTx/>
                <a:uFillTx/>
                <a:latin typeface="Poppins" pitchFamily="2" charset="77"/>
                <a:cs typeface="Poppins" pitchFamily="2" charset="77"/>
              </a:rPr>
              <a:t>MoA</a:t>
            </a:r>
            <a:r>
              <a:rPr kumimoji="0" 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 for SERD vs PROTACs</a:t>
            </a:r>
            <a:r>
              <a:rPr kumimoji="0" lang="en-US" sz="1600" b="1" i="0" u="none" strike="noStrike" kern="1200" cap="none" spc="0" normalizeH="0" baseline="30000" noProof="0" dirty="0">
                <a:ln>
                  <a:noFill/>
                </a:ln>
                <a:solidFill>
                  <a:srgbClr val="000000"/>
                </a:solidFill>
                <a:effectLst/>
                <a:uLnTx/>
                <a:uFillTx/>
                <a:latin typeface="Poppins" pitchFamily="2" charset="77"/>
                <a:cs typeface="Poppins" pitchFamily="2" charset="77"/>
              </a:rPr>
              <a:t>1</a:t>
            </a:r>
            <a:endParaRPr kumimoji="0" lang="en-US" sz="16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21" name="Rectangle: Rounded Corners 920">
            <a:extLst>
              <a:ext uri="{FF2B5EF4-FFF2-40B4-BE49-F238E27FC236}">
                <a16:creationId xmlns:a16="http://schemas.microsoft.com/office/drawing/2014/main" id="{892120E2-8051-401B-2F05-A04D79372560}"/>
              </a:ext>
            </a:extLst>
          </p:cNvPr>
          <p:cNvSpPr/>
          <p:nvPr/>
        </p:nvSpPr>
        <p:spPr bwMode="auto">
          <a:xfrm>
            <a:off x="4486145" y="4250928"/>
            <a:ext cx="344227" cy="319446"/>
          </a:xfrm>
          <a:prstGeom prst="roundRect">
            <a:avLst/>
          </a:prstGeom>
          <a:solidFill>
            <a:schemeClr val="accent1">
              <a:lumMod val="20000"/>
              <a:lumOff val="80000"/>
            </a:schemeClr>
          </a:solidFill>
          <a:ln w="0">
            <a:solidFill>
              <a:schemeClr val="tx1"/>
            </a:solidFill>
            <a:miter lim="800000"/>
            <a:headEnd/>
            <a:tailEnd/>
          </a:ln>
        </p:spPr>
        <p:txBody>
          <a:bodyPr lIns="0" tIns="0" rIns="0" bIns="0" rtlCol="0" anchor="ctr"/>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cxnSp>
        <p:nvCxnSpPr>
          <p:cNvPr id="923" name="Straight Connector 922">
            <a:extLst>
              <a:ext uri="{FF2B5EF4-FFF2-40B4-BE49-F238E27FC236}">
                <a16:creationId xmlns:a16="http://schemas.microsoft.com/office/drawing/2014/main" id="{3AC80494-35B8-B6E2-C01F-0944BE980FED}"/>
              </a:ext>
            </a:extLst>
          </p:cNvPr>
          <p:cNvCxnSpPr>
            <a:cxnSpLocks/>
          </p:cNvCxnSpPr>
          <p:nvPr/>
        </p:nvCxnSpPr>
        <p:spPr bwMode="auto">
          <a:xfrm>
            <a:off x="3053762" y="1670865"/>
            <a:ext cx="0" cy="4425135"/>
          </a:xfrm>
          <a:prstGeom prst="line">
            <a:avLst/>
          </a:prstGeom>
          <a:noFill/>
          <a:ln w="12700" cap="flat" cmpd="sng" algn="ctr">
            <a:solidFill>
              <a:schemeClr val="bg1">
                <a:lumMod val="50000"/>
              </a:schemeClr>
            </a:solidFill>
            <a:prstDash val="solid"/>
            <a:round/>
            <a:headEnd type="none" w="med" len="med"/>
            <a:tailEnd type="none" w="med" len="med"/>
          </a:ln>
          <a:effectLst/>
        </p:spPr>
      </p:cxnSp>
      <p:sp>
        <p:nvSpPr>
          <p:cNvPr id="924" name="TextBox 923">
            <a:extLst>
              <a:ext uri="{FF2B5EF4-FFF2-40B4-BE49-F238E27FC236}">
                <a16:creationId xmlns:a16="http://schemas.microsoft.com/office/drawing/2014/main" id="{B3F61737-1602-131D-F1D0-19E5F6D37A8D}"/>
              </a:ext>
            </a:extLst>
          </p:cNvPr>
          <p:cNvSpPr txBox="1"/>
          <p:nvPr/>
        </p:nvSpPr>
        <p:spPr bwMode="auto">
          <a:xfrm>
            <a:off x="3100647" y="1689446"/>
            <a:ext cx="2568633" cy="523220"/>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PROTACs</a:t>
            </a:r>
            <a:b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br>
            <a:r>
              <a:rPr lang="en-US" sz="1400" b="0" dirty="0">
                <a:solidFill>
                  <a:srgbClr val="000000"/>
                </a:solidFill>
                <a:latin typeface="Poppins" pitchFamily="2" charset="77"/>
                <a:cs typeface="Poppins" pitchFamily="2" charset="77"/>
              </a:rPr>
              <a:t>Vepdegestrant, AC699</a:t>
            </a:r>
          </a:p>
        </p:txBody>
      </p:sp>
      <p:sp>
        <p:nvSpPr>
          <p:cNvPr id="925" name="TextBox 924">
            <a:extLst>
              <a:ext uri="{FF2B5EF4-FFF2-40B4-BE49-F238E27FC236}">
                <a16:creationId xmlns:a16="http://schemas.microsoft.com/office/drawing/2014/main" id="{5E39C6C5-61DE-FD99-C002-ECA53BFC0A66}"/>
              </a:ext>
            </a:extLst>
          </p:cNvPr>
          <p:cNvSpPr txBox="1"/>
          <p:nvPr/>
        </p:nvSpPr>
        <p:spPr bwMode="auto">
          <a:xfrm>
            <a:off x="3687259" y="5525974"/>
            <a:ext cx="1362873" cy="249299"/>
          </a:xfrm>
          <a:prstGeom prst="rect">
            <a:avLst/>
          </a:prstGeom>
          <a:noFill/>
          <a:ln>
            <a:noFill/>
          </a:ln>
        </p:spPr>
        <p:txBody>
          <a:bodyPr wrap="non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ER degradation</a:t>
            </a:r>
          </a:p>
        </p:txBody>
      </p:sp>
      <p:grpSp>
        <p:nvGrpSpPr>
          <p:cNvPr id="926" name="Group 925">
            <a:extLst>
              <a:ext uri="{FF2B5EF4-FFF2-40B4-BE49-F238E27FC236}">
                <a16:creationId xmlns:a16="http://schemas.microsoft.com/office/drawing/2014/main" id="{E3C758CE-0F16-43E1-4113-4A1D4B3716A7}"/>
              </a:ext>
            </a:extLst>
          </p:cNvPr>
          <p:cNvGrpSpPr/>
          <p:nvPr/>
        </p:nvGrpSpPr>
        <p:grpSpPr>
          <a:xfrm>
            <a:off x="3830993" y="4986126"/>
            <a:ext cx="1075405" cy="532148"/>
            <a:chOff x="4743209" y="4198795"/>
            <a:chExt cx="608057" cy="300888"/>
          </a:xfrm>
        </p:grpSpPr>
        <p:grpSp>
          <p:nvGrpSpPr>
            <p:cNvPr id="927" name="Group 926">
              <a:extLst>
                <a:ext uri="{FF2B5EF4-FFF2-40B4-BE49-F238E27FC236}">
                  <a16:creationId xmlns:a16="http://schemas.microsoft.com/office/drawing/2014/main" id="{33CF7DE9-604D-69D3-94FC-95C5D5368121}"/>
                </a:ext>
              </a:extLst>
            </p:cNvPr>
            <p:cNvGrpSpPr/>
            <p:nvPr/>
          </p:nvGrpSpPr>
          <p:grpSpPr>
            <a:xfrm>
              <a:off x="4743209" y="4198795"/>
              <a:ext cx="285531" cy="284951"/>
              <a:chOff x="10879335" y="2115771"/>
              <a:chExt cx="320048" cy="319398"/>
            </a:xfrm>
          </p:grpSpPr>
          <p:sp>
            <p:nvSpPr>
              <p:cNvPr id="949" name="Freeform: Shape 948">
                <a:extLst>
                  <a:ext uri="{FF2B5EF4-FFF2-40B4-BE49-F238E27FC236}">
                    <a16:creationId xmlns:a16="http://schemas.microsoft.com/office/drawing/2014/main" id="{B9604B47-84A6-C8ED-06B0-84FC81B49CBA}"/>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0" name="Freeform: Shape 949">
                <a:extLst>
                  <a:ext uri="{FF2B5EF4-FFF2-40B4-BE49-F238E27FC236}">
                    <a16:creationId xmlns:a16="http://schemas.microsoft.com/office/drawing/2014/main" id="{4376E745-6322-E5E3-8852-5887D3A6EB18}"/>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1" name="Freeform: Shape 950">
                <a:extLst>
                  <a:ext uri="{FF2B5EF4-FFF2-40B4-BE49-F238E27FC236}">
                    <a16:creationId xmlns:a16="http://schemas.microsoft.com/office/drawing/2014/main" id="{9A676095-2345-B2D3-A45D-20EDD7B2B676}"/>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2" name="Freeform: Shape 951">
                <a:extLst>
                  <a:ext uri="{FF2B5EF4-FFF2-40B4-BE49-F238E27FC236}">
                    <a16:creationId xmlns:a16="http://schemas.microsoft.com/office/drawing/2014/main" id="{F1A79F27-8BDC-18F0-72F7-7CAA49F128AE}"/>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3" name="Freeform: Shape 952">
                <a:extLst>
                  <a:ext uri="{FF2B5EF4-FFF2-40B4-BE49-F238E27FC236}">
                    <a16:creationId xmlns:a16="http://schemas.microsoft.com/office/drawing/2014/main" id="{321BA606-B1C8-4A2E-49E0-719287FCD002}"/>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4" name="Freeform: Shape 953">
                <a:extLst>
                  <a:ext uri="{FF2B5EF4-FFF2-40B4-BE49-F238E27FC236}">
                    <a16:creationId xmlns:a16="http://schemas.microsoft.com/office/drawing/2014/main" id="{A74A0FAF-917D-F82A-3861-BFD4BD930589}"/>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5" name="Freeform: Shape 954">
                <a:extLst>
                  <a:ext uri="{FF2B5EF4-FFF2-40B4-BE49-F238E27FC236}">
                    <a16:creationId xmlns:a16="http://schemas.microsoft.com/office/drawing/2014/main" id="{1816B647-B92B-1191-3E9E-3B753BB8F377}"/>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6" name="Freeform: Shape 955">
                <a:extLst>
                  <a:ext uri="{FF2B5EF4-FFF2-40B4-BE49-F238E27FC236}">
                    <a16:creationId xmlns:a16="http://schemas.microsoft.com/office/drawing/2014/main" id="{B458A9AC-E4E0-ADD8-08BB-F42DCD0DC01F}"/>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7" name="Freeform: Shape 956">
                <a:extLst>
                  <a:ext uri="{FF2B5EF4-FFF2-40B4-BE49-F238E27FC236}">
                    <a16:creationId xmlns:a16="http://schemas.microsoft.com/office/drawing/2014/main" id="{621C3982-8A7C-D71D-150A-0C83AA915372}"/>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8" name="Freeform: Shape 957">
                <a:extLst>
                  <a:ext uri="{FF2B5EF4-FFF2-40B4-BE49-F238E27FC236}">
                    <a16:creationId xmlns:a16="http://schemas.microsoft.com/office/drawing/2014/main" id="{DEA6DFCA-5499-9853-7619-0D01262CBFE9}"/>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59" name="Freeform: Shape 958">
                <a:extLst>
                  <a:ext uri="{FF2B5EF4-FFF2-40B4-BE49-F238E27FC236}">
                    <a16:creationId xmlns:a16="http://schemas.microsoft.com/office/drawing/2014/main" id="{469D39E6-D1D1-7ED4-95AC-72048AEF95D1}"/>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0" name="Freeform: Shape 959">
                <a:extLst>
                  <a:ext uri="{FF2B5EF4-FFF2-40B4-BE49-F238E27FC236}">
                    <a16:creationId xmlns:a16="http://schemas.microsoft.com/office/drawing/2014/main" id="{CCBFE453-3ABF-AF00-816A-F7FBC4D41F82}"/>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1" name="Freeform: Shape 960">
                <a:extLst>
                  <a:ext uri="{FF2B5EF4-FFF2-40B4-BE49-F238E27FC236}">
                    <a16:creationId xmlns:a16="http://schemas.microsoft.com/office/drawing/2014/main" id="{A7909027-46EA-9479-247A-59009C791940}"/>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2" name="Freeform: Shape 961">
                <a:extLst>
                  <a:ext uri="{FF2B5EF4-FFF2-40B4-BE49-F238E27FC236}">
                    <a16:creationId xmlns:a16="http://schemas.microsoft.com/office/drawing/2014/main" id="{4B57645F-8099-854F-D456-12D787331E54}"/>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3" name="Freeform: Shape 962">
                <a:extLst>
                  <a:ext uri="{FF2B5EF4-FFF2-40B4-BE49-F238E27FC236}">
                    <a16:creationId xmlns:a16="http://schemas.microsoft.com/office/drawing/2014/main" id="{EB799FC4-5A56-17D3-7A4F-5D1CB28B1CE1}"/>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4" name="Freeform: Shape 963">
                <a:extLst>
                  <a:ext uri="{FF2B5EF4-FFF2-40B4-BE49-F238E27FC236}">
                    <a16:creationId xmlns:a16="http://schemas.microsoft.com/office/drawing/2014/main" id="{75E2FC4F-F48F-F406-88F0-E044E99D918E}"/>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5" name="Freeform: Shape 964">
                <a:extLst>
                  <a:ext uri="{FF2B5EF4-FFF2-40B4-BE49-F238E27FC236}">
                    <a16:creationId xmlns:a16="http://schemas.microsoft.com/office/drawing/2014/main" id="{F287805E-B5AF-07CA-0F89-8FDD5265228C}"/>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6" name="Freeform: Shape 965">
                <a:extLst>
                  <a:ext uri="{FF2B5EF4-FFF2-40B4-BE49-F238E27FC236}">
                    <a16:creationId xmlns:a16="http://schemas.microsoft.com/office/drawing/2014/main" id="{2C735A1C-58BD-9A04-B3AE-48A9DFB89F01}"/>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7" name="Freeform: Shape 966">
                <a:extLst>
                  <a:ext uri="{FF2B5EF4-FFF2-40B4-BE49-F238E27FC236}">
                    <a16:creationId xmlns:a16="http://schemas.microsoft.com/office/drawing/2014/main" id="{B865B6DE-A2B4-F2B7-38CC-BFAE9A155A4D}"/>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68" name="Freeform: Shape 967">
                <a:extLst>
                  <a:ext uri="{FF2B5EF4-FFF2-40B4-BE49-F238E27FC236}">
                    <a16:creationId xmlns:a16="http://schemas.microsoft.com/office/drawing/2014/main" id="{AF7C1777-80F2-0D5E-23A8-EE50B1E600EE}"/>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928" name="Group 927">
              <a:extLst>
                <a:ext uri="{FF2B5EF4-FFF2-40B4-BE49-F238E27FC236}">
                  <a16:creationId xmlns:a16="http://schemas.microsoft.com/office/drawing/2014/main" id="{23585A58-8D02-9531-831F-E1BAF5E5E930}"/>
                </a:ext>
              </a:extLst>
            </p:cNvPr>
            <p:cNvGrpSpPr/>
            <p:nvPr/>
          </p:nvGrpSpPr>
          <p:grpSpPr>
            <a:xfrm>
              <a:off x="5065735" y="4214732"/>
              <a:ext cx="285531" cy="284951"/>
              <a:chOff x="10879335" y="2115771"/>
              <a:chExt cx="320048" cy="319398"/>
            </a:xfrm>
          </p:grpSpPr>
          <p:sp>
            <p:nvSpPr>
              <p:cNvPr id="929" name="Freeform: Shape 928">
                <a:extLst>
                  <a:ext uri="{FF2B5EF4-FFF2-40B4-BE49-F238E27FC236}">
                    <a16:creationId xmlns:a16="http://schemas.microsoft.com/office/drawing/2014/main" id="{03A9DD49-AA55-7C2E-BC41-AF81C4540D86}"/>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0" name="Freeform: Shape 929">
                <a:extLst>
                  <a:ext uri="{FF2B5EF4-FFF2-40B4-BE49-F238E27FC236}">
                    <a16:creationId xmlns:a16="http://schemas.microsoft.com/office/drawing/2014/main" id="{532ABDA7-D94D-1987-76F6-00AE0A84DE9C}"/>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1" name="Freeform: Shape 930">
                <a:extLst>
                  <a:ext uri="{FF2B5EF4-FFF2-40B4-BE49-F238E27FC236}">
                    <a16:creationId xmlns:a16="http://schemas.microsoft.com/office/drawing/2014/main" id="{8D6D9700-8F3F-F88B-4723-739873251486}"/>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2" name="Freeform: Shape 931">
                <a:extLst>
                  <a:ext uri="{FF2B5EF4-FFF2-40B4-BE49-F238E27FC236}">
                    <a16:creationId xmlns:a16="http://schemas.microsoft.com/office/drawing/2014/main" id="{C86CCF4A-8DB3-D293-CCDF-6AB0BCCFCB0A}"/>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3" name="Freeform: Shape 932">
                <a:extLst>
                  <a:ext uri="{FF2B5EF4-FFF2-40B4-BE49-F238E27FC236}">
                    <a16:creationId xmlns:a16="http://schemas.microsoft.com/office/drawing/2014/main" id="{D1851953-7C1D-8C85-8F59-3B3E72E97553}"/>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4" name="Freeform: Shape 933">
                <a:extLst>
                  <a:ext uri="{FF2B5EF4-FFF2-40B4-BE49-F238E27FC236}">
                    <a16:creationId xmlns:a16="http://schemas.microsoft.com/office/drawing/2014/main" id="{7C9E2B1F-BB15-DAFA-3006-235E2AC04130}"/>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5" name="Freeform: Shape 934">
                <a:extLst>
                  <a:ext uri="{FF2B5EF4-FFF2-40B4-BE49-F238E27FC236}">
                    <a16:creationId xmlns:a16="http://schemas.microsoft.com/office/drawing/2014/main" id="{D465790F-AFB4-E094-3CFD-5A67B6077082}"/>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6" name="Freeform: Shape 935">
                <a:extLst>
                  <a:ext uri="{FF2B5EF4-FFF2-40B4-BE49-F238E27FC236}">
                    <a16:creationId xmlns:a16="http://schemas.microsoft.com/office/drawing/2014/main" id="{2C086ACE-5FF2-69E9-F39B-31BCB517E9B1}"/>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7" name="Freeform: Shape 936">
                <a:extLst>
                  <a:ext uri="{FF2B5EF4-FFF2-40B4-BE49-F238E27FC236}">
                    <a16:creationId xmlns:a16="http://schemas.microsoft.com/office/drawing/2014/main" id="{0BFCC72D-9264-3FC7-9182-0B9D86796675}"/>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8" name="Freeform: Shape 937">
                <a:extLst>
                  <a:ext uri="{FF2B5EF4-FFF2-40B4-BE49-F238E27FC236}">
                    <a16:creationId xmlns:a16="http://schemas.microsoft.com/office/drawing/2014/main" id="{760F3BE1-4D28-C93A-6CB4-CC1D21BCF889}"/>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39" name="Freeform: Shape 938">
                <a:extLst>
                  <a:ext uri="{FF2B5EF4-FFF2-40B4-BE49-F238E27FC236}">
                    <a16:creationId xmlns:a16="http://schemas.microsoft.com/office/drawing/2014/main" id="{85EFF3BC-37BC-2F4B-2C4F-067D719A102A}"/>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0" name="Freeform: Shape 939">
                <a:extLst>
                  <a:ext uri="{FF2B5EF4-FFF2-40B4-BE49-F238E27FC236}">
                    <a16:creationId xmlns:a16="http://schemas.microsoft.com/office/drawing/2014/main" id="{CC0746A7-F9B0-CAE0-FB8E-1A426BCCA9E2}"/>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1" name="Freeform: Shape 940">
                <a:extLst>
                  <a:ext uri="{FF2B5EF4-FFF2-40B4-BE49-F238E27FC236}">
                    <a16:creationId xmlns:a16="http://schemas.microsoft.com/office/drawing/2014/main" id="{A39E2DFC-E478-FF10-EFAF-3743035B45C4}"/>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2" name="Freeform: Shape 941">
                <a:extLst>
                  <a:ext uri="{FF2B5EF4-FFF2-40B4-BE49-F238E27FC236}">
                    <a16:creationId xmlns:a16="http://schemas.microsoft.com/office/drawing/2014/main" id="{717BDC73-EB57-B554-B725-1BB6E2F814DE}"/>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3" name="Freeform: Shape 942">
                <a:extLst>
                  <a:ext uri="{FF2B5EF4-FFF2-40B4-BE49-F238E27FC236}">
                    <a16:creationId xmlns:a16="http://schemas.microsoft.com/office/drawing/2014/main" id="{3F040C20-BAFE-2B15-821F-DCEF8B09E38C}"/>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4" name="Freeform: Shape 943">
                <a:extLst>
                  <a:ext uri="{FF2B5EF4-FFF2-40B4-BE49-F238E27FC236}">
                    <a16:creationId xmlns:a16="http://schemas.microsoft.com/office/drawing/2014/main" id="{5C0D142D-E732-ABB8-A877-25A4FD58A3B6}"/>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5" name="Freeform: Shape 944">
                <a:extLst>
                  <a:ext uri="{FF2B5EF4-FFF2-40B4-BE49-F238E27FC236}">
                    <a16:creationId xmlns:a16="http://schemas.microsoft.com/office/drawing/2014/main" id="{C070F580-FED6-7ED6-4C7E-F0A09B2C34EB}"/>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6" name="Freeform: Shape 945">
                <a:extLst>
                  <a:ext uri="{FF2B5EF4-FFF2-40B4-BE49-F238E27FC236}">
                    <a16:creationId xmlns:a16="http://schemas.microsoft.com/office/drawing/2014/main" id="{94F66588-DFC0-E0D4-D790-0A03A051129F}"/>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7" name="Freeform: Shape 946">
                <a:extLst>
                  <a:ext uri="{FF2B5EF4-FFF2-40B4-BE49-F238E27FC236}">
                    <a16:creationId xmlns:a16="http://schemas.microsoft.com/office/drawing/2014/main" id="{9EE16BC2-A162-DE46-62F8-7CCF0969A3BD}"/>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48" name="Freeform: Shape 947">
                <a:extLst>
                  <a:ext uri="{FF2B5EF4-FFF2-40B4-BE49-F238E27FC236}">
                    <a16:creationId xmlns:a16="http://schemas.microsoft.com/office/drawing/2014/main" id="{523875D1-E640-6221-EF4C-916DB1663F5A}"/>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tx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pic>
        <p:nvPicPr>
          <p:cNvPr id="969" name="Picture 968" descr="A row of black circles&#10;&#10;Description automatically generated">
            <a:extLst>
              <a:ext uri="{FF2B5EF4-FFF2-40B4-BE49-F238E27FC236}">
                <a16:creationId xmlns:a16="http://schemas.microsoft.com/office/drawing/2014/main" id="{E41C1D53-C262-70B5-CBB3-8558CE0ADCE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4221" y="2833213"/>
            <a:ext cx="1762298" cy="263236"/>
          </a:xfrm>
          <a:prstGeom prst="rect">
            <a:avLst/>
          </a:prstGeom>
        </p:spPr>
      </p:pic>
      <p:cxnSp>
        <p:nvCxnSpPr>
          <p:cNvPr id="970" name="Straight Arrow Connector 969">
            <a:extLst>
              <a:ext uri="{FF2B5EF4-FFF2-40B4-BE49-F238E27FC236}">
                <a16:creationId xmlns:a16="http://schemas.microsoft.com/office/drawing/2014/main" id="{EC0F6FDD-9B00-7D46-BF4E-872C7659A58B}"/>
              </a:ext>
            </a:extLst>
          </p:cNvPr>
          <p:cNvCxnSpPr>
            <a:cxnSpLocks/>
          </p:cNvCxnSpPr>
          <p:nvPr/>
        </p:nvCxnSpPr>
        <p:spPr bwMode="auto">
          <a:xfrm>
            <a:off x="4365370" y="2758748"/>
            <a:ext cx="0" cy="457200"/>
          </a:xfrm>
          <a:prstGeom prst="straightConnector1">
            <a:avLst/>
          </a:prstGeom>
          <a:noFill/>
          <a:ln w="28575" cap="flat" cmpd="sng" algn="ctr">
            <a:solidFill>
              <a:schemeClr val="tx1"/>
            </a:solidFill>
            <a:prstDash val="solid"/>
            <a:round/>
            <a:headEnd type="none" w="med" len="med"/>
            <a:tailEnd type="triangle"/>
          </a:ln>
          <a:effectLst/>
        </p:spPr>
      </p:cxnSp>
      <p:sp>
        <p:nvSpPr>
          <p:cNvPr id="971" name="TextBox 970">
            <a:extLst>
              <a:ext uri="{FF2B5EF4-FFF2-40B4-BE49-F238E27FC236}">
                <a16:creationId xmlns:a16="http://schemas.microsoft.com/office/drawing/2014/main" id="{801A2A73-C3E1-9CEE-C436-94D8C9A93ACF}"/>
              </a:ext>
            </a:extLst>
          </p:cNvPr>
          <p:cNvSpPr txBox="1"/>
          <p:nvPr/>
        </p:nvSpPr>
        <p:spPr bwMode="auto">
          <a:xfrm>
            <a:off x="3660143" y="3110623"/>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972" name="TextBox 971">
            <a:extLst>
              <a:ext uri="{FF2B5EF4-FFF2-40B4-BE49-F238E27FC236}">
                <a16:creationId xmlns:a16="http://schemas.microsoft.com/office/drawing/2014/main" id="{AA98F77F-2419-E412-FB8F-91504C1A8EBC}"/>
              </a:ext>
            </a:extLst>
          </p:cNvPr>
          <p:cNvSpPr txBox="1"/>
          <p:nvPr/>
        </p:nvSpPr>
        <p:spPr bwMode="auto">
          <a:xfrm>
            <a:off x="4638182" y="3163895"/>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ER</a:t>
            </a:r>
          </a:p>
        </p:txBody>
      </p:sp>
      <p:sp>
        <p:nvSpPr>
          <p:cNvPr id="973" name="TextBox 972">
            <a:extLst>
              <a:ext uri="{FF2B5EF4-FFF2-40B4-BE49-F238E27FC236}">
                <a16:creationId xmlns:a16="http://schemas.microsoft.com/office/drawing/2014/main" id="{E3022750-B64B-1B77-28C2-8AD12622DB02}"/>
              </a:ext>
            </a:extLst>
          </p:cNvPr>
          <p:cNvSpPr txBox="1"/>
          <p:nvPr/>
        </p:nvSpPr>
        <p:spPr bwMode="auto">
          <a:xfrm>
            <a:off x="4351398" y="2537550"/>
            <a:ext cx="994143"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Estrogen</a:t>
            </a:r>
          </a:p>
        </p:txBody>
      </p:sp>
      <p:sp>
        <p:nvSpPr>
          <p:cNvPr id="975" name="Oval 974">
            <a:extLst>
              <a:ext uri="{FF2B5EF4-FFF2-40B4-BE49-F238E27FC236}">
                <a16:creationId xmlns:a16="http://schemas.microsoft.com/office/drawing/2014/main" id="{8DDE0805-1C71-DFD6-16C4-19641B87B3BC}"/>
              </a:ext>
            </a:extLst>
          </p:cNvPr>
          <p:cNvSpPr/>
          <p:nvPr/>
        </p:nvSpPr>
        <p:spPr bwMode="auto">
          <a:xfrm>
            <a:off x="4266590" y="2503160"/>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77" name="Oval 976">
            <a:extLst>
              <a:ext uri="{FF2B5EF4-FFF2-40B4-BE49-F238E27FC236}">
                <a16:creationId xmlns:a16="http://schemas.microsoft.com/office/drawing/2014/main" id="{BA386300-4CC8-5B3C-A044-3BC0B66A7162}"/>
              </a:ext>
            </a:extLst>
          </p:cNvPr>
          <p:cNvSpPr/>
          <p:nvPr/>
        </p:nvSpPr>
        <p:spPr bwMode="auto">
          <a:xfrm>
            <a:off x="4394191" y="2751195"/>
            <a:ext cx="186014" cy="186014"/>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978" name="Group 977">
            <a:extLst>
              <a:ext uri="{FF2B5EF4-FFF2-40B4-BE49-F238E27FC236}">
                <a16:creationId xmlns:a16="http://schemas.microsoft.com/office/drawing/2014/main" id="{B614DC98-D422-75F3-E95E-2D31BA692B2E}"/>
              </a:ext>
            </a:extLst>
          </p:cNvPr>
          <p:cNvGrpSpPr/>
          <p:nvPr/>
        </p:nvGrpSpPr>
        <p:grpSpPr>
          <a:xfrm>
            <a:off x="4066286" y="3576751"/>
            <a:ext cx="722589" cy="255029"/>
            <a:chOff x="10459156" y="5602798"/>
            <a:chExt cx="722589" cy="255029"/>
          </a:xfrm>
        </p:grpSpPr>
        <p:grpSp>
          <p:nvGrpSpPr>
            <p:cNvPr id="979" name="Group 978">
              <a:extLst>
                <a:ext uri="{FF2B5EF4-FFF2-40B4-BE49-F238E27FC236}">
                  <a16:creationId xmlns:a16="http://schemas.microsoft.com/office/drawing/2014/main" id="{197E106B-6C5D-3756-2E48-3468467C1635}"/>
                </a:ext>
              </a:extLst>
            </p:cNvPr>
            <p:cNvGrpSpPr/>
            <p:nvPr/>
          </p:nvGrpSpPr>
          <p:grpSpPr>
            <a:xfrm>
              <a:off x="10634056" y="5602798"/>
              <a:ext cx="547689" cy="255029"/>
              <a:chOff x="9348210" y="508250"/>
              <a:chExt cx="1498888" cy="697951"/>
            </a:xfrm>
          </p:grpSpPr>
          <p:sp>
            <p:nvSpPr>
              <p:cNvPr id="981" name="Freeform: Shape 980">
                <a:extLst>
                  <a:ext uri="{FF2B5EF4-FFF2-40B4-BE49-F238E27FC236}">
                    <a16:creationId xmlns:a16="http://schemas.microsoft.com/office/drawing/2014/main" id="{E1F5A375-765A-6325-9B73-A06D4D68F510}"/>
                  </a:ext>
                </a:extLst>
              </p:cNvPr>
              <p:cNvSpPr/>
              <p:nvPr/>
            </p:nvSpPr>
            <p:spPr bwMode="auto">
              <a:xfrm>
                <a:off x="9348210" y="694439"/>
                <a:ext cx="1133856" cy="244184"/>
              </a:xfrm>
              <a:custGeom>
                <a:avLst/>
                <a:gdLst>
                  <a:gd name="connsiteX0" fmla="*/ 0 w 1133856"/>
                  <a:gd name="connsiteY0" fmla="*/ 182880 h 244184"/>
                  <a:gd name="connsiteX1" fmla="*/ 48768 w 1133856"/>
                  <a:gd name="connsiteY1" fmla="*/ 121920 h 244184"/>
                  <a:gd name="connsiteX2" fmla="*/ 109728 w 1133856"/>
                  <a:gd name="connsiteY2" fmla="*/ 48768 h 244184"/>
                  <a:gd name="connsiteX3" fmla="*/ 170688 w 1133856"/>
                  <a:gd name="connsiteY3" fmla="*/ 12192 h 244184"/>
                  <a:gd name="connsiteX4" fmla="*/ 219456 w 1133856"/>
                  <a:gd name="connsiteY4" fmla="*/ 0 h 244184"/>
                  <a:gd name="connsiteX5" fmla="*/ 268224 w 1133856"/>
                  <a:gd name="connsiteY5" fmla="*/ 170688 h 244184"/>
                  <a:gd name="connsiteX6" fmla="*/ 341376 w 1133856"/>
                  <a:gd name="connsiteY6" fmla="*/ 195072 h 244184"/>
                  <a:gd name="connsiteX7" fmla="*/ 377952 w 1133856"/>
                  <a:gd name="connsiteY7" fmla="*/ 170688 h 244184"/>
                  <a:gd name="connsiteX8" fmla="*/ 426720 w 1133856"/>
                  <a:gd name="connsiteY8" fmla="*/ 73152 h 244184"/>
                  <a:gd name="connsiteX9" fmla="*/ 451104 w 1133856"/>
                  <a:gd name="connsiteY9" fmla="*/ 36576 h 244184"/>
                  <a:gd name="connsiteX10" fmla="*/ 499872 w 1133856"/>
                  <a:gd name="connsiteY10" fmla="*/ 24384 h 244184"/>
                  <a:gd name="connsiteX11" fmla="*/ 536448 w 1133856"/>
                  <a:gd name="connsiteY11" fmla="*/ 12192 h 244184"/>
                  <a:gd name="connsiteX12" fmla="*/ 548640 w 1133856"/>
                  <a:gd name="connsiteY12" fmla="*/ 60960 h 244184"/>
                  <a:gd name="connsiteX13" fmla="*/ 560832 w 1133856"/>
                  <a:gd name="connsiteY13" fmla="*/ 158496 h 244184"/>
                  <a:gd name="connsiteX14" fmla="*/ 658368 w 1133856"/>
                  <a:gd name="connsiteY14" fmla="*/ 207264 h 244184"/>
                  <a:gd name="connsiteX15" fmla="*/ 694944 w 1133856"/>
                  <a:gd name="connsiteY15" fmla="*/ 195072 h 244184"/>
                  <a:gd name="connsiteX16" fmla="*/ 707136 w 1133856"/>
                  <a:gd name="connsiteY16" fmla="*/ 146304 h 244184"/>
                  <a:gd name="connsiteX17" fmla="*/ 755904 w 1133856"/>
                  <a:gd name="connsiteY17" fmla="*/ 60960 h 244184"/>
                  <a:gd name="connsiteX18" fmla="*/ 804672 w 1133856"/>
                  <a:gd name="connsiteY18" fmla="*/ 48768 h 244184"/>
                  <a:gd name="connsiteX19" fmla="*/ 865632 w 1133856"/>
                  <a:gd name="connsiteY19" fmla="*/ 60960 h 244184"/>
                  <a:gd name="connsiteX20" fmla="*/ 841248 w 1133856"/>
                  <a:gd name="connsiteY20" fmla="*/ 158496 h 244184"/>
                  <a:gd name="connsiteX21" fmla="*/ 890016 w 1133856"/>
                  <a:gd name="connsiteY21" fmla="*/ 243840 h 244184"/>
                  <a:gd name="connsiteX22" fmla="*/ 938784 w 1133856"/>
                  <a:gd name="connsiteY22" fmla="*/ 231648 h 244184"/>
                  <a:gd name="connsiteX23" fmla="*/ 987552 w 1133856"/>
                  <a:gd name="connsiteY23" fmla="*/ 146304 h 244184"/>
                  <a:gd name="connsiteX24" fmla="*/ 1024128 w 1133856"/>
                  <a:gd name="connsiteY24" fmla="*/ 121920 h 244184"/>
                  <a:gd name="connsiteX25" fmla="*/ 1133856 w 1133856"/>
                  <a:gd name="connsiteY25" fmla="*/ 134112 h 244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33856" h="244184">
                    <a:moveTo>
                      <a:pt x="0" y="182880"/>
                    </a:moveTo>
                    <a:cubicBezTo>
                      <a:pt x="16256" y="162560"/>
                      <a:pt x="33155" y="142738"/>
                      <a:pt x="48768" y="121920"/>
                    </a:cubicBezTo>
                    <a:cubicBezTo>
                      <a:pt x="75320" y="86517"/>
                      <a:pt x="71493" y="77444"/>
                      <a:pt x="109728" y="48768"/>
                    </a:cubicBezTo>
                    <a:cubicBezTo>
                      <a:pt x="128686" y="34550"/>
                      <a:pt x="149033" y="21816"/>
                      <a:pt x="170688" y="12192"/>
                    </a:cubicBezTo>
                    <a:cubicBezTo>
                      <a:pt x="186000" y="5387"/>
                      <a:pt x="203200" y="4064"/>
                      <a:pt x="219456" y="0"/>
                    </a:cubicBezTo>
                    <a:cubicBezTo>
                      <a:pt x="326862" y="71604"/>
                      <a:pt x="154249" y="-57263"/>
                      <a:pt x="268224" y="170688"/>
                    </a:cubicBezTo>
                    <a:cubicBezTo>
                      <a:pt x="279719" y="193677"/>
                      <a:pt x="341376" y="195072"/>
                      <a:pt x="341376" y="195072"/>
                    </a:cubicBezTo>
                    <a:cubicBezTo>
                      <a:pt x="353568" y="186944"/>
                      <a:pt x="369549" y="182692"/>
                      <a:pt x="377952" y="170688"/>
                    </a:cubicBezTo>
                    <a:cubicBezTo>
                      <a:pt x="398797" y="140909"/>
                      <a:pt x="406557" y="103397"/>
                      <a:pt x="426720" y="73152"/>
                    </a:cubicBezTo>
                    <a:cubicBezTo>
                      <a:pt x="434848" y="60960"/>
                      <a:pt x="438912" y="44704"/>
                      <a:pt x="451104" y="36576"/>
                    </a:cubicBezTo>
                    <a:cubicBezTo>
                      <a:pt x="465046" y="27281"/>
                      <a:pt x="483760" y="28987"/>
                      <a:pt x="499872" y="24384"/>
                    </a:cubicBezTo>
                    <a:cubicBezTo>
                      <a:pt x="512229" y="20853"/>
                      <a:pt x="524256" y="16256"/>
                      <a:pt x="536448" y="12192"/>
                    </a:cubicBezTo>
                    <a:cubicBezTo>
                      <a:pt x="540512" y="28448"/>
                      <a:pt x="545885" y="44432"/>
                      <a:pt x="548640" y="60960"/>
                    </a:cubicBezTo>
                    <a:cubicBezTo>
                      <a:pt x="554027" y="93279"/>
                      <a:pt x="545142" y="129732"/>
                      <a:pt x="560832" y="158496"/>
                    </a:cubicBezTo>
                    <a:cubicBezTo>
                      <a:pt x="573628" y="181956"/>
                      <a:pt x="631408" y="198277"/>
                      <a:pt x="658368" y="207264"/>
                    </a:cubicBezTo>
                    <a:cubicBezTo>
                      <a:pt x="670560" y="203200"/>
                      <a:pt x="686916" y="205107"/>
                      <a:pt x="694944" y="195072"/>
                    </a:cubicBezTo>
                    <a:cubicBezTo>
                      <a:pt x="705412" y="181988"/>
                      <a:pt x="701252" y="161993"/>
                      <a:pt x="707136" y="146304"/>
                    </a:cubicBezTo>
                    <a:cubicBezTo>
                      <a:pt x="709948" y="138804"/>
                      <a:pt x="744113" y="68821"/>
                      <a:pt x="755904" y="60960"/>
                    </a:cubicBezTo>
                    <a:cubicBezTo>
                      <a:pt x="769846" y="51665"/>
                      <a:pt x="788416" y="52832"/>
                      <a:pt x="804672" y="48768"/>
                    </a:cubicBezTo>
                    <a:cubicBezTo>
                      <a:pt x="824992" y="52832"/>
                      <a:pt x="854137" y="43718"/>
                      <a:pt x="865632" y="60960"/>
                    </a:cubicBezTo>
                    <a:cubicBezTo>
                      <a:pt x="872171" y="70768"/>
                      <a:pt x="846814" y="141799"/>
                      <a:pt x="841248" y="158496"/>
                    </a:cubicBezTo>
                    <a:cubicBezTo>
                      <a:pt x="848106" y="192785"/>
                      <a:pt x="842002" y="236981"/>
                      <a:pt x="890016" y="243840"/>
                    </a:cubicBezTo>
                    <a:cubicBezTo>
                      <a:pt x="906604" y="246210"/>
                      <a:pt x="922528" y="235712"/>
                      <a:pt x="938784" y="231648"/>
                    </a:cubicBezTo>
                    <a:cubicBezTo>
                      <a:pt x="948346" y="212523"/>
                      <a:pt x="970319" y="163537"/>
                      <a:pt x="987552" y="146304"/>
                    </a:cubicBezTo>
                    <a:cubicBezTo>
                      <a:pt x="997913" y="135943"/>
                      <a:pt x="1011936" y="130048"/>
                      <a:pt x="1024128" y="121920"/>
                    </a:cubicBezTo>
                    <a:lnTo>
                      <a:pt x="1133856" y="134112"/>
                    </a:lnTo>
                  </a:path>
                </a:pathLst>
              </a:custGeom>
              <a:noFill/>
              <a:ln w="28575">
                <a:solidFill>
                  <a:schemeClr val="bg1">
                    <a:lumMod val="50000"/>
                  </a:schemeClr>
                </a:solidFill>
                <a:miter lim="800000"/>
                <a:headEnd/>
                <a:tailEnd/>
              </a:ln>
            </p:spPr>
            <p:txBody>
              <a:bodyPr rtlCol="0" anchor="ctr"/>
              <a:lstStyle/>
              <a:p>
                <a:pPr algn="ctr"/>
                <a:endParaRPr lang="en-US" sz="1200">
                  <a:latin typeface="Poppins" pitchFamily="2" charset="77"/>
                  <a:cs typeface="Poppins" pitchFamily="2" charset="77"/>
                </a:endParaRPr>
              </a:p>
            </p:txBody>
          </p:sp>
          <p:sp>
            <p:nvSpPr>
              <p:cNvPr id="982" name="Isosceles Triangle 981">
                <a:extLst>
                  <a:ext uri="{FF2B5EF4-FFF2-40B4-BE49-F238E27FC236}">
                    <a16:creationId xmlns:a16="http://schemas.microsoft.com/office/drawing/2014/main" id="{F879A971-A11B-94CB-63E8-A5E6CDB23349}"/>
                  </a:ext>
                </a:extLst>
              </p:cNvPr>
              <p:cNvSpPr/>
              <p:nvPr/>
            </p:nvSpPr>
            <p:spPr bwMode="auto">
              <a:xfrm rot="5400000">
                <a:off x="10097001" y="456104"/>
                <a:ext cx="697951" cy="802243"/>
              </a:xfrm>
              <a:prstGeom prst="triangle">
                <a:avLst/>
              </a:prstGeom>
              <a:solidFill>
                <a:schemeClr val="accent4"/>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
          <p:nvSpPr>
            <p:cNvPr id="980" name="Oval 979">
              <a:extLst>
                <a:ext uri="{FF2B5EF4-FFF2-40B4-BE49-F238E27FC236}">
                  <a16:creationId xmlns:a16="http://schemas.microsoft.com/office/drawing/2014/main" id="{B10435B3-C9AD-537E-967B-6E2CE9B7A0F2}"/>
                </a:ext>
              </a:extLst>
            </p:cNvPr>
            <p:cNvSpPr/>
            <p:nvPr/>
          </p:nvSpPr>
          <p:spPr bwMode="auto">
            <a:xfrm>
              <a:off x="10459156" y="5620447"/>
              <a:ext cx="186014" cy="186014"/>
            </a:xfrm>
            <a:prstGeom prst="ellipse">
              <a:avLst/>
            </a:prstGeom>
            <a:solidFill>
              <a:schemeClr val="accent2"/>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sp>
        <p:nvSpPr>
          <p:cNvPr id="983" name="TextBox 982">
            <a:extLst>
              <a:ext uri="{FF2B5EF4-FFF2-40B4-BE49-F238E27FC236}">
                <a16:creationId xmlns:a16="http://schemas.microsoft.com/office/drawing/2014/main" id="{DA14C968-8298-9FFC-D718-6C462B48FE9D}"/>
              </a:ext>
            </a:extLst>
          </p:cNvPr>
          <p:cNvSpPr txBox="1"/>
          <p:nvPr/>
        </p:nvSpPr>
        <p:spPr bwMode="auto">
          <a:xfrm>
            <a:off x="3970059" y="3774129"/>
            <a:ext cx="8242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1" dirty="0">
                <a:latin typeface="Poppins" pitchFamily="2" charset="77"/>
                <a:cs typeface="Poppins" pitchFamily="2" charset="77"/>
              </a:rPr>
              <a:t>PROTAC</a:t>
            </a:r>
          </a:p>
        </p:txBody>
      </p:sp>
      <p:grpSp>
        <p:nvGrpSpPr>
          <p:cNvPr id="984" name="Group 983">
            <a:extLst>
              <a:ext uri="{FF2B5EF4-FFF2-40B4-BE49-F238E27FC236}">
                <a16:creationId xmlns:a16="http://schemas.microsoft.com/office/drawing/2014/main" id="{757A147E-46B3-30C6-2213-D1641CBB44FD}"/>
              </a:ext>
            </a:extLst>
          </p:cNvPr>
          <p:cNvGrpSpPr/>
          <p:nvPr/>
        </p:nvGrpSpPr>
        <p:grpSpPr>
          <a:xfrm>
            <a:off x="3902222" y="4231935"/>
            <a:ext cx="779728" cy="317149"/>
            <a:chOff x="10424021" y="4493130"/>
            <a:chExt cx="779728" cy="317149"/>
          </a:xfrm>
        </p:grpSpPr>
        <p:sp>
          <p:nvSpPr>
            <p:cNvPr id="985" name="Freeform: Shape 984">
              <a:extLst>
                <a:ext uri="{FF2B5EF4-FFF2-40B4-BE49-F238E27FC236}">
                  <a16:creationId xmlns:a16="http://schemas.microsoft.com/office/drawing/2014/main" id="{C76F08A2-EBCB-7AB8-92E3-44EE4A17B88D}"/>
                </a:ext>
              </a:extLst>
            </p:cNvPr>
            <p:cNvSpPr/>
            <p:nvPr/>
          </p:nvSpPr>
          <p:spPr bwMode="auto">
            <a:xfrm rot="5400000">
              <a:off x="10363103" y="4554048"/>
              <a:ext cx="317149" cy="195313"/>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nvGrpSpPr>
            <p:cNvPr id="986" name="Group 985">
              <a:extLst>
                <a:ext uri="{FF2B5EF4-FFF2-40B4-BE49-F238E27FC236}">
                  <a16:creationId xmlns:a16="http://schemas.microsoft.com/office/drawing/2014/main" id="{13E0D6C9-3E5E-E334-B03A-31A839A74B7D}"/>
                </a:ext>
              </a:extLst>
            </p:cNvPr>
            <p:cNvGrpSpPr/>
            <p:nvPr/>
          </p:nvGrpSpPr>
          <p:grpSpPr>
            <a:xfrm>
              <a:off x="10481160" y="4551321"/>
              <a:ext cx="722589" cy="255029"/>
              <a:chOff x="10459156" y="5602798"/>
              <a:chExt cx="722589" cy="255029"/>
            </a:xfrm>
          </p:grpSpPr>
          <p:grpSp>
            <p:nvGrpSpPr>
              <p:cNvPr id="987" name="Group 986">
                <a:extLst>
                  <a:ext uri="{FF2B5EF4-FFF2-40B4-BE49-F238E27FC236}">
                    <a16:creationId xmlns:a16="http://schemas.microsoft.com/office/drawing/2014/main" id="{09E13095-E130-61A7-5485-80F28F720F75}"/>
                  </a:ext>
                </a:extLst>
              </p:cNvPr>
              <p:cNvGrpSpPr/>
              <p:nvPr/>
            </p:nvGrpSpPr>
            <p:grpSpPr>
              <a:xfrm>
                <a:off x="10634056" y="5602798"/>
                <a:ext cx="547689" cy="255029"/>
                <a:chOff x="9348210" y="508250"/>
                <a:chExt cx="1498888" cy="697951"/>
              </a:xfrm>
            </p:grpSpPr>
            <p:sp>
              <p:nvSpPr>
                <p:cNvPr id="989" name="Freeform: Shape 988">
                  <a:extLst>
                    <a:ext uri="{FF2B5EF4-FFF2-40B4-BE49-F238E27FC236}">
                      <a16:creationId xmlns:a16="http://schemas.microsoft.com/office/drawing/2014/main" id="{44D7632B-23EC-4B76-34E4-91EAA0EDB279}"/>
                    </a:ext>
                  </a:extLst>
                </p:cNvPr>
                <p:cNvSpPr/>
                <p:nvPr/>
              </p:nvSpPr>
              <p:spPr bwMode="auto">
                <a:xfrm>
                  <a:off x="9348210" y="694439"/>
                  <a:ext cx="1133856" cy="244184"/>
                </a:xfrm>
                <a:custGeom>
                  <a:avLst/>
                  <a:gdLst>
                    <a:gd name="connsiteX0" fmla="*/ 0 w 1133856"/>
                    <a:gd name="connsiteY0" fmla="*/ 182880 h 244184"/>
                    <a:gd name="connsiteX1" fmla="*/ 48768 w 1133856"/>
                    <a:gd name="connsiteY1" fmla="*/ 121920 h 244184"/>
                    <a:gd name="connsiteX2" fmla="*/ 109728 w 1133856"/>
                    <a:gd name="connsiteY2" fmla="*/ 48768 h 244184"/>
                    <a:gd name="connsiteX3" fmla="*/ 170688 w 1133856"/>
                    <a:gd name="connsiteY3" fmla="*/ 12192 h 244184"/>
                    <a:gd name="connsiteX4" fmla="*/ 219456 w 1133856"/>
                    <a:gd name="connsiteY4" fmla="*/ 0 h 244184"/>
                    <a:gd name="connsiteX5" fmla="*/ 268224 w 1133856"/>
                    <a:gd name="connsiteY5" fmla="*/ 170688 h 244184"/>
                    <a:gd name="connsiteX6" fmla="*/ 341376 w 1133856"/>
                    <a:gd name="connsiteY6" fmla="*/ 195072 h 244184"/>
                    <a:gd name="connsiteX7" fmla="*/ 377952 w 1133856"/>
                    <a:gd name="connsiteY7" fmla="*/ 170688 h 244184"/>
                    <a:gd name="connsiteX8" fmla="*/ 426720 w 1133856"/>
                    <a:gd name="connsiteY8" fmla="*/ 73152 h 244184"/>
                    <a:gd name="connsiteX9" fmla="*/ 451104 w 1133856"/>
                    <a:gd name="connsiteY9" fmla="*/ 36576 h 244184"/>
                    <a:gd name="connsiteX10" fmla="*/ 499872 w 1133856"/>
                    <a:gd name="connsiteY10" fmla="*/ 24384 h 244184"/>
                    <a:gd name="connsiteX11" fmla="*/ 536448 w 1133856"/>
                    <a:gd name="connsiteY11" fmla="*/ 12192 h 244184"/>
                    <a:gd name="connsiteX12" fmla="*/ 548640 w 1133856"/>
                    <a:gd name="connsiteY12" fmla="*/ 60960 h 244184"/>
                    <a:gd name="connsiteX13" fmla="*/ 560832 w 1133856"/>
                    <a:gd name="connsiteY13" fmla="*/ 158496 h 244184"/>
                    <a:gd name="connsiteX14" fmla="*/ 658368 w 1133856"/>
                    <a:gd name="connsiteY14" fmla="*/ 207264 h 244184"/>
                    <a:gd name="connsiteX15" fmla="*/ 694944 w 1133856"/>
                    <a:gd name="connsiteY15" fmla="*/ 195072 h 244184"/>
                    <a:gd name="connsiteX16" fmla="*/ 707136 w 1133856"/>
                    <a:gd name="connsiteY16" fmla="*/ 146304 h 244184"/>
                    <a:gd name="connsiteX17" fmla="*/ 755904 w 1133856"/>
                    <a:gd name="connsiteY17" fmla="*/ 60960 h 244184"/>
                    <a:gd name="connsiteX18" fmla="*/ 804672 w 1133856"/>
                    <a:gd name="connsiteY18" fmla="*/ 48768 h 244184"/>
                    <a:gd name="connsiteX19" fmla="*/ 865632 w 1133856"/>
                    <a:gd name="connsiteY19" fmla="*/ 60960 h 244184"/>
                    <a:gd name="connsiteX20" fmla="*/ 841248 w 1133856"/>
                    <a:gd name="connsiteY20" fmla="*/ 158496 h 244184"/>
                    <a:gd name="connsiteX21" fmla="*/ 890016 w 1133856"/>
                    <a:gd name="connsiteY21" fmla="*/ 243840 h 244184"/>
                    <a:gd name="connsiteX22" fmla="*/ 938784 w 1133856"/>
                    <a:gd name="connsiteY22" fmla="*/ 231648 h 244184"/>
                    <a:gd name="connsiteX23" fmla="*/ 987552 w 1133856"/>
                    <a:gd name="connsiteY23" fmla="*/ 146304 h 244184"/>
                    <a:gd name="connsiteX24" fmla="*/ 1024128 w 1133856"/>
                    <a:gd name="connsiteY24" fmla="*/ 121920 h 244184"/>
                    <a:gd name="connsiteX25" fmla="*/ 1133856 w 1133856"/>
                    <a:gd name="connsiteY25" fmla="*/ 134112 h 244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33856" h="244184">
                      <a:moveTo>
                        <a:pt x="0" y="182880"/>
                      </a:moveTo>
                      <a:cubicBezTo>
                        <a:pt x="16256" y="162560"/>
                        <a:pt x="33155" y="142738"/>
                        <a:pt x="48768" y="121920"/>
                      </a:cubicBezTo>
                      <a:cubicBezTo>
                        <a:pt x="75320" y="86517"/>
                        <a:pt x="71493" y="77444"/>
                        <a:pt x="109728" y="48768"/>
                      </a:cubicBezTo>
                      <a:cubicBezTo>
                        <a:pt x="128686" y="34550"/>
                        <a:pt x="149033" y="21816"/>
                        <a:pt x="170688" y="12192"/>
                      </a:cubicBezTo>
                      <a:cubicBezTo>
                        <a:pt x="186000" y="5387"/>
                        <a:pt x="203200" y="4064"/>
                        <a:pt x="219456" y="0"/>
                      </a:cubicBezTo>
                      <a:cubicBezTo>
                        <a:pt x="326862" y="71604"/>
                        <a:pt x="154249" y="-57263"/>
                        <a:pt x="268224" y="170688"/>
                      </a:cubicBezTo>
                      <a:cubicBezTo>
                        <a:pt x="279719" y="193677"/>
                        <a:pt x="341376" y="195072"/>
                        <a:pt x="341376" y="195072"/>
                      </a:cubicBezTo>
                      <a:cubicBezTo>
                        <a:pt x="353568" y="186944"/>
                        <a:pt x="369549" y="182692"/>
                        <a:pt x="377952" y="170688"/>
                      </a:cubicBezTo>
                      <a:cubicBezTo>
                        <a:pt x="398797" y="140909"/>
                        <a:pt x="406557" y="103397"/>
                        <a:pt x="426720" y="73152"/>
                      </a:cubicBezTo>
                      <a:cubicBezTo>
                        <a:pt x="434848" y="60960"/>
                        <a:pt x="438912" y="44704"/>
                        <a:pt x="451104" y="36576"/>
                      </a:cubicBezTo>
                      <a:cubicBezTo>
                        <a:pt x="465046" y="27281"/>
                        <a:pt x="483760" y="28987"/>
                        <a:pt x="499872" y="24384"/>
                      </a:cubicBezTo>
                      <a:cubicBezTo>
                        <a:pt x="512229" y="20853"/>
                        <a:pt x="524256" y="16256"/>
                        <a:pt x="536448" y="12192"/>
                      </a:cubicBezTo>
                      <a:cubicBezTo>
                        <a:pt x="540512" y="28448"/>
                        <a:pt x="545885" y="44432"/>
                        <a:pt x="548640" y="60960"/>
                      </a:cubicBezTo>
                      <a:cubicBezTo>
                        <a:pt x="554027" y="93279"/>
                        <a:pt x="545142" y="129732"/>
                        <a:pt x="560832" y="158496"/>
                      </a:cubicBezTo>
                      <a:cubicBezTo>
                        <a:pt x="573628" y="181956"/>
                        <a:pt x="631408" y="198277"/>
                        <a:pt x="658368" y="207264"/>
                      </a:cubicBezTo>
                      <a:cubicBezTo>
                        <a:pt x="670560" y="203200"/>
                        <a:pt x="686916" y="205107"/>
                        <a:pt x="694944" y="195072"/>
                      </a:cubicBezTo>
                      <a:cubicBezTo>
                        <a:pt x="705412" y="181988"/>
                        <a:pt x="701252" y="161993"/>
                        <a:pt x="707136" y="146304"/>
                      </a:cubicBezTo>
                      <a:cubicBezTo>
                        <a:pt x="709948" y="138804"/>
                        <a:pt x="744113" y="68821"/>
                        <a:pt x="755904" y="60960"/>
                      </a:cubicBezTo>
                      <a:cubicBezTo>
                        <a:pt x="769846" y="51665"/>
                        <a:pt x="788416" y="52832"/>
                        <a:pt x="804672" y="48768"/>
                      </a:cubicBezTo>
                      <a:cubicBezTo>
                        <a:pt x="824992" y="52832"/>
                        <a:pt x="854137" y="43718"/>
                        <a:pt x="865632" y="60960"/>
                      </a:cubicBezTo>
                      <a:cubicBezTo>
                        <a:pt x="872171" y="70768"/>
                        <a:pt x="846814" y="141799"/>
                        <a:pt x="841248" y="158496"/>
                      </a:cubicBezTo>
                      <a:cubicBezTo>
                        <a:pt x="848106" y="192785"/>
                        <a:pt x="842002" y="236981"/>
                        <a:pt x="890016" y="243840"/>
                      </a:cubicBezTo>
                      <a:cubicBezTo>
                        <a:pt x="906604" y="246210"/>
                        <a:pt x="922528" y="235712"/>
                        <a:pt x="938784" y="231648"/>
                      </a:cubicBezTo>
                      <a:cubicBezTo>
                        <a:pt x="948346" y="212523"/>
                        <a:pt x="970319" y="163537"/>
                        <a:pt x="987552" y="146304"/>
                      </a:cubicBezTo>
                      <a:cubicBezTo>
                        <a:pt x="997913" y="135943"/>
                        <a:pt x="1011936" y="130048"/>
                        <a:pt x="1024128" y="121920"/>
                      </a:cubicBezTo>
                      <a:lnTo>
                        <a:pt x="1133856" y="134112"/>
                      </a:lnTo>
                    </a:path>
                  </a:pathLst>
                </a:custGeom>
                <a:noFill/>
                <a:ln w="28575">
                  <a:solidFill>
                    <a:schemeClr val="bg1">
                      <a:lumMod val="50000"/>
                    </a:schemeClr>
                  </a:solidFill>
                  <a:miter lim="800000"/>
                  <a:headEnd/>
                  <a:tailEnd/>
                </a:ln>
              </p:spPr>
              <p:txBody>
                <a:bodyPr rtlCol="0" anchor="ctr"/>
                <a:lstStyle/>
                <a:p>
                  <a:pPr algn="ctr"/>
                  <a:endParaRPr lang="en-US" sz="1200">
                    <a:latin typeface="Poppins" pitchFamily="2" charset="77"/>
                    <a:cs typeface="Poppins" pitchFamily="2" charset="77"/>
                  </a:endParaRPr>
                </a:p>
              </p:txBody>
            </p:sp>
            <p:sp>
              <p:nvSpPr>
                <p:cNvPr id="990" name="Isosceles Triangle 989">
                  <a:extLst>
                    <a:ext uri="{FF2B5EF4-FFF2-40B4-BE49-F238E27FC236}">
                      <a16:creationId xmlns:a16="http://schemas.microsoft.com/office/drawing/2014/main" id="{F3D00A39-01C6-B175-EF73-42DF812AD5EE}"/>
                    </a:ext>
                  </a:extLst>
                </p:cNvPr>
                <p:cNvSpPr/>
                <p:nvPr/>
              </p:nvSpPr>
              <p:spPr bwMode="auto">
                <a:xfrm rot="5400000">
                  <a:off x="10097001" y="456104"/>
                  <a:ext cx="697951" cy="802243"/>
                </a:xfrm>
                <a:prstGeom prst="triangl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solidFill>
                      <a:schemeClr val="tx1"/>
                    </a:solidFill>
                    <a:latin typeface="Poppins" pitchFamily="2" charset="77"/>
                    <a:cs typeface="Poppins" pitchFamily="2" charset="77"/>
                  </a:endParaRPr>
                </a:p>
              </p:txBody>
            </p:sp>
          </p:grpSp>
          <p:sp>
            <p:nvSpPr>
              <p:cNvPr id="988" name="Oval 987">
                <a:extLst>
                  <a:ext uri="{FF2B5EF4-FFF2-40B4-BE49-F238E27FC236}">
                    <a16:creationId xmlns:a16="http://schemas.microsoft.com/office/drawing/2014/main" id="{53C7514C-7B81-73E3-6D01-498BA3D81207}"/>
                  </a:ext>
                </a:extLst>
              </p:cNvPr>
              <p:cNvSpPr/>
              <p:nvPr/>
            </p:nvSpPr>
            <p:spPr bwMode="auto">
              <a:xfrm>
                <a:off x="10459156" y="5620447"/>
                <a:ext cx="186014" cy="186014"/>
              </a:xfrm>
              <a:prstGeom prst="ellipse">
                <a:avLst/>
              </a:prstGeom>
              <a:solidFill>
                <a:schemeClr val="tx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grpSp>
        <p:nvGrpSpPr>
          <p:cNvPr id="991" name="Group 990">
            <a:extLst>
              <a:ext uri="{FF2B5EF4-FFF2-40B4-BE49-F238E27FC236}">
                <a16:creationId xmlns:a16="http://schemas.microsoft.com/office/drawing/2014/main" id="{23734AD8-DF94-0C42-A481-C252C27BBCB0}"/>
              </a:ext>
            </a:extLst>
          </p:cNvPr>
          <p:cNvGrpSpPr/>
          <p:nvPr/>
        </p:nvGrpSpPr>
        <p:grpSpPr>
          <a:xfrm>
            <a:off x="4036371" y="3201687"/>
            <a:ext cx="630053" cy="244398"/>
            <a:chOff x="7605438" y="2026480"/>
            <a:chExt cx="430301" cy="166914"/>
          </a:xfrm>
        </p:grpSpPr>
        <p:grpSp>
          <p:nvGrpSpPr>
            <p:cNvPr id="992" name="Group 991">
              <a:extLst>
                <a:ext uri="{FF2B5EF4-FFF2-40B4-BE49-F238E27FC236}">
                  <a16:creationId xmlns:a16="http://schemas.microsoft.com/office/drawing/2014/main" id="{0C8BBBE8-4CB3-0CCD-22C5-99ADE431476E}"/>
                </a:ext>
              </a:extLst>
            </p:cNvPr>
            <p:cNvGrpSpPr/>
            <p:nvPr/>
          </p:nvGrpSpPr>
          <p:grpSpPr>
            <a:xfrm>
              <a:off x="7605438" y="2026480"/>
              <a:ext cx="216600" cy="165789"/>
              <a:chOff x="7390041" y="2026382"/>
              <a:chExt cx="216600" cy="165789"/>
            </a:xfrm>
          </p:grpSpPr>
          <p:sp>
            <p:nvSpPr>
              <p:cNvPr id="996" name="Freeform: Shape 995">
                <a:extLst>
                  <a:ext uri="{FF2B5EF4-FFF2-40B4-BE49-F238E27FC236}">
                    <a16:creationId xmlns:a16="http://schemas.microsoft.com/office/drawing/2014/main" id="{1557CF5C-8273-F0B5-CDA9-91F713ED1AB6}"/>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97" name="Oval 996">
                <a:extLst>
                  <a:ext uri="{FF2B5EF4-FFF2-40B4-BE49-F238E27FC236}">
                    <a16:creationId xmlns:a16="http://schemas.microsoft.com/office/drawing/2014/main" id="{6A999CD6-9661-F6FB-CBCF-ED357DB88381}"/>
                  </a:ext>
                </a:extLst>
              </p:cNvPr>
              <p:cNvSpPr/>
              <p:nvPr/>
            </p:nvSpPr>
            <p:spPr bwMode="auto">
              <a:xfrm>
                <a:off x="7434821" y="2026382"/>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nvGrpSpPr>
            <p:cNvPr id="993" name="Group 992">
              <a:extLst>
                <a:ext uri="{FF2B5EF4-FFF2-40B4-BE49-F238E27FC236}">
                  <a16:creationId xmlns:a16="http://schemas.microsoft.com/office/drawing/2014/main" id="{29D6B6B2-277E-CC15-0F3F-E961235E16F5}"/>
                </a:ext>
              </a:extLst>
            </p:cNvPr>
            <p:cNvGrpSpPr/>
            <p:nvPr/>
          </p:nvGrpSpPr>
          <p:grpSpPr>
            <a:xfrm>
              <a:off x="7819139" y="2027605"/>
              <a:ext cx="216600" cy="165789"/>
              <a:chOff x="7390041" y="2030778"/>
              <a:chExt cx="216600" cy="165789"/>
            </a:xfrm>
          </p:grpSpPr>
          <p:sp>
            <p:nvSpPr>
              <p:cNvPr id="994" name="Freeform: Shape 993">
                <a:extLst>
                  <a:ext uri="{FF2B5EF4-FFF2-40B4-BE49-F238E27FC236}">
                    <a16:creationId xmlns:a16="http://schemas.microsoft.com/office/drawing/2014/main" id="{A51C9E27-C0AD-EDAD-4561-C016E0E1BF21}"/>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3"/>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sp>
            <p:nvSpPr>
              <p:cNvPr id="995" name="Oval 994">
                <a:extLst>
                  <a:ext uri="{FF2B5EF4-FFF2-40B4-BE49-F238E27FC236}">
                    <a16:creationId xmlns:a16="http://schemas.microsoft.com/office/drawing/2014/main" id="{2AC4FFF4-7EB5-017E-0452-0558697F8A42}"/>
                  </a:ext>
                </a:extLst>
              </p:cNvPr>
              <p:cNvSpPr/>
              <p:nvPr/>
            </p:nvSpPr>
            <p:spPr bwMode="auto">
              <a:xfrm>
                <a:off x="7434821" y="2030778"/>
                <a:ext cx="127040" cy="127040"/>
              </a:xfrm>
              <a:prstGeom prst="ellipse">
                <a:avLst/>
              </a:prstGeom>
              <a:solidFill>
                <a:schemeClr val="accent3">
                  <a:lumMod val="20000"/>
                  <a:lumOff val="80000"/>
                </a:schemeClr>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grpSp>
      </p:grpSp>
      <p:sp>
        <p:nvSpPr>
          <p:cNvPr id="998" name="TextBox 997">
            <a:extLst>
              <a:ext uri="{FF2B5EF4-FFF2-40B4-BE49-F238E27FC236}">
                <a16:creationId xmlns:a16="http://schemas.microsoft.com/office/drawing/2014/main" id="{CBB5EC9B-8D19-3FF6-0965-0806C3B3FA07}"/>
              </a:ext>
            </a:extLst>
          </p:cNvPr>
          <p:cNvSpPr txBox="1"/>
          <p:nvPr/>
        </p:nvSpPr>
        <p:spPr bwMode="auto">
          <a:xfrm>
            <a:off x="4138218" y="3401175"/>
            <a:ext cx="432416"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a:t>
            </a:r>
          </a:p>
        </p:txBody>
      </p:sp>
      <p:sp>
        <p:nvSpPr>
          <p:cNvPr id="999" name="TextBox 998">
            <a:extLst>
              <a:ext uri="{FF2B5EF4-FFF2-40B4-BE49-F238E27FC236}">
                <a16:creationId xmlns:a16="http://schemas.microsoft.com/office/drawing/2014/main" id="{41725B66-C7E7-B994-7654-613983BC10CF}"/>
              </a:ext>
            </a:extLst>
          </p:cNvPr>
          <p:cNvSpPr txBox="1"/>
          <p:nvPr/>
        </p:nvSpPr>
        <p:spPr bwMode="auto">
          <a:xfrm>
            <a:off x="4373424" y="4605203"/>
            <a:ext cx="936709" cy="249299"/>
          </a:xfrm>
          <a:prstGeom prst="rect">
            <a:avLst/>
          </a:prstGeom>
          <a:noFill/>
          <a:ln>
            <a:noFill/>
          </a:ln>
        </p:spPr>
        <p:txBody>
          <a:bodyPr wrap="square" rtlCol="0">
            <a:spAutoFit/>
          </a:bodyPr>
          <a:lstStyle/>
          <a:p>
            <a:pPr marL="0" marR="0" lvl="0" indent="0" algn="ctr"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E3 ligase</a:t>
            </a:r>
          </a:p>
        </p:txBody>
      </p:sp>
      <p:sp>
        <p:nvSpPr>
          <p:cNvPr id="1000" name="Oval 999">
            <a:extLst>
              <a:ext uri="{FF2B5EF4-FFF2-40B4-BE49-F238E27FC236}">
                <a16:creationId xmlns:a16="http://schemas.microsoft.com/office/drawing/2014/main" id="{4B876333-8BD3-6092-E925-3C8316B3D852}"/>
              </a:ext>
            </a:extLst>
          </p:cNvPr>
          <p:cNvSpPr/>
          <p:nvPr/>
        </p:nvSpPr>
        <p:spPr bwMode="auto">
          <a:xfrm>
            <a:off x="4664639" y="4089576"/>
            <a:ext cx="243823" cy="311320"/>
          </a:xfrm>
          <a:prstGeom prst="ellipse">
            <a:avLst/>
          </a:prstGeom>
          <a:solidFill>
            <a:schemeClr val="accent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a:ln>
                <a:noFill/>
              </a:ln>
              <a:solidFill>
                <a:srgbClr val="FFFFFF"/>
              </a:solidFill>
              <a:effectLst/>
              <a:uLnTx/>
              <a:uFillTx/>
              <a:latin typeface="Poppins" pitchFamily="2" charset="77"/>
              <a:cs typeface="Poppins" pitchFamily="2" charset="77"/>
            </a:endParaRPr>
          </a:p>
        </p:txBody>
      </p:sp>
      <p:cxnSp>
        <p:nvCxnSpPr>
          <p:cNvPr id="1001" name="Straight Arrow Connector 1000">
            <a:extLst>
              <a:ext uri="{FF2B5EF4-FFF2-40B4-BE49-F238E27FC236}">
                <a16:creationId xmlns:a16="http://schemas.microsoft.com/office/drawing/2014/main" id="{CF05F367-CE4A-DA0A-F6BE-7A10B9CC5209}"/>
              </a:ext>
            </a:extLst>
          </p:cNvPr>
          <p:cNvCxnSpPr>
            <a:cxnSpLocks/>
          </p:cNvCxnSpPr>
          <p:nvPr/>
        </p:nvCxnSpPr>
        <p:spPr bwMode="auto">
          <a:xfrm>
            <a:off x="4370508" y="4012543"/>
            <a:ext cx="0" cy="224347"/>
          </a:xfrm>
          <a:prstGeom prst="straightConnector1">
            <a:avLst/>
          </a:prstGeom>
          <a:noFill/>
          <a:ln w="28575" cap="flat" cmpd="sng" algn="ctr">
            <a:solidFill>
              <a:schemeClr val="tx1"/>
            </a:solidFill>
            <a:prstDash val="solid"/>
            <a:round/>
            <a:headEnd type="none" w="med" len="med"/>
            <a:tailEnd type="triangle"/>
          </a:ln>
          <a:effectLst/>
        </p:spPr>
      </p:cxnSp>
      <p:cxnSp>
        <p:nvCxnSpPr>
          <p:cNvPr id="1002" name="Straight Arrow Connector 1001">
            <a:extLst>
              <a:ext uri="{FF2B5EF4-FFF2-40B4-BE49-F238E27FC236}">
                <a16:creationId xmlns:a16="http://schemas.microsoft.com/office/drawing/2014/main" id="{D0EA836A-A60B-C8AE-9A47-EC7029F2192F}"/>
              </a:ext>
            </a:extLst>
          </p:cNvPr>
          <p:cNvCxnSpPr>
            <a:cxnSpLocks/>
          </p:cNvCxnSpPr>
          <p:nvPr/>
        </p:nvCxnSpPr>
        <p:spPr bwMode="auto">
          <a:xfrm>
            <a:off x="4370508" y="4588625"/>
            <a:ext cx="0" cy="453126"/>
          </a:xfrm>
          <a:prstGeom prst="straightConnector1">
            <a:avLst/>
          </a:prstGeom>
          <a:noFill/>
          <a:ln w="28575" cap="flat" cmpd="sng" algn="ctr">
            <a:solidFill>
              <a:schemeClr val="tx1"/>
            </a:solidFill>
            <a:prstDash val="solid"/>
            <a:round/>
            <a:headEnd type="none" w="med" len="med"/>
            <a:tailEnd type="triangle"/>
          </a:ln>
          <a:effectLst/>
        </p:spPr>
      </p:cxnSp>
      <p:sp>
        <p:nvSpPr>
          <p:cNvPr id="1003" name="TextBox 1002">
            <a:extLst>
              <a:ext uri="{FF2B5EF4-FFF2-40B4-BE49-F238E27FC236}">
                <a16:creationId xmlns:a16="http://schemas.microsoft.com/office/drawing/2014/main" id="{187A58BF-3A59-15C1-8ADD-C7E13FED8B08}"/>
              </a:ext>
            </a:extLst>
          </p:cNvPr>
          <p:cNvSpPr txBox="1"/>
          <p:nvPr/>
        </p:nvSpPr>
        <p:spPr bwMode="auto">
          <a:xfrm>
            <a:off x="4821164" y="3973474"/>
            <a:ext cx="409523" cy="249299"/>
          </a:xfrm>
          <a:prstGeom prst="rect">
            <a:avLst/>
          </a:prstGeom>
          <a:noFill/>
          <a:ln>
            <a:noFill/>
          </a:ln>
        </p:spPr>
        <p:txBody>
          <a:bodyPr wrap="square" rtlCol="0">
            <a:spAutoFit/>
          </a:bodyPr>
          <a:lstStyle/>
          <a:p>
            <a:pPr marL="0" marR="0" lvl="0" indent="0" defTabSz="914400" rtl="0" eaLnBrk="1" fontAlgn="auto" latinLnBrk="0" hangingPunct="1">
              <a:lnSpc>
                <a:spcPct val="8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Poppins" pitchFamily="2" charset="77"/>
                <a:cs typeface="Poppins" pitchFamily="2" charset="77"/>
              </a:rPr>
              <a:t>E2</a:t>
            </a:r>
          </a:p>
        </p:txBody>
      </p:sp>
      <p:sp>
        <p:nvSpPr>
          <p:cNvPr id="1006" name="TextBox 1005">
            <a:extLst>
              <a:ext uri="{FF2B5EF4-FFF2-40B4-BE49-F238E27FC236}">
                <a16:creationId xmlns:a16="http://schemas.microsoft.com/office/drawing/2014/main" id="{C2A98D12-7AC8-3297-B024-EFAFD15F0D28}"/>
              </a:ext>
            </a:extLst>
          </p:cNvPr>
          <p:cNvSpPr txBox="1"/>
          <p:nvPr/>
        </p:nvSpPr>
        <p:spPr bwMode="auto">
          <a:xfrm>
            <a:off x="465513" y="1689446"/>
            <a:ext cx="2552007" cy="738664"/>
          </a:xfrm>
          <a:prstGeom prst="rect">
            <a:avLst/>
          </a:prstGeom>
          <a:noFill/>
          <a:ln w="9525" algn="ctr">
            <a:noFill/>
            <a:miter lim="800000"/>
            <a:headEnd/>
            <a:tailEnd/>
          </a:ln>
        </p:spPr>
        <p:txBody>
          <a:bodyPr wrap="square" rtlCol="0">
            <a:spAutoFit/>
          </a:bodyPr>
          <a:lstStyle/>
          <a:p>
            <a:pPr marL="0" marR="0" lvl="0" indent="0" algn="ctr" defTabSz="914400" rtl="0" eaLnBrk="1" fontAlgn="auto" latinLnBrk="0" hangingPunct="1">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SERDs</a:t>
            </a:r>
            <a:b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Elacestrant, fulvestrant, imlunestrant</a:t>
            </a:r>
          </a:p>
        </p:txBody>
      </p:sp>
    </p:spTree>
    <p:extLst>
      <p:ext uri="{BB962C8B-B14F-4D97-AF65-F5344CB8AC3E}">
        <p14:creationId xmlns:p14="http://schemas.microsoft.com/office/powerpoint/2010/main" val="3774814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D3DD-C2F9-AC8F-8EE6-AC9D922B6800}"/>
              </a:ext>
            </a:extLst>
          </p:cNvPr>
          <p:cNvSpPr>
            <a:spLocks noGrp="1"/>
          </p:cNvSpPr>
          <p:nvPr>
            <p:ph type="title"/>
          </p:nvPr>
        </p:nvSpPr>
        <p:spPr>
          <a:xfrm>
            <a:off x="231078" y="531006"/>
            <a:ext cx="11740260" cy="502445"/>
          </a:xfrm>
        </p:spPr>
        <p:txBody>
          <a:bodyPr/>
          <a:lstStyle/>
          <a:p>
            <a:r>
              <a:rPr lang="en-US"/>
              <a:t>PROTAC ER Degraders vs Other ER Inhibitors</a:t>
            </a:r>
          </a:p>
        </p:txBody>
      </p:sp>
      <p:sp>
        <p:nvSpPr>
          <p:cNvPr id="3" name="Content Placeholder 2">
            <a:extLst>
              <a:ext uri="{FF2B5EF4-FFF2-40B4-BE49-F238E27FC236}">
                <a16:creationId xmlns:a16="http://schemas.microsoft.com/office/drawing/2014/main" id="{FC6C4687-588D-5FB0-D50A-507156204D27}"/>
              </a:ext>
            </a:extLst>
          </p:cNvPr>
          <p:cNvSpPr>
            <a:spLocks noGrp="1"/>
          </p:cNvSpPr>
          <p:nvPr>
            <p:ph idx="1"/>
          </p:nvPr>
        </p:nvSpPr>
        <p:spPr>
          <a:xfrm>
            <a:off x="231078" y="1335023"/>
            <a:ext cx="11740260" cy="4754880"/>
          </a:xfrm>
        </p:spPr>
        <p:txBody>
          <a:bodyPr/>
          <a:lstStyle/>
          <a:p>
            <a:r>
              <a:rPr lang="en-US" dirty="0"/>
              <a:t>PROTAC ER degraders bind to ER and an E3 ubiquitin ligase to induce ubiquitination and proteasomal degradation of ER</a:t>
            </a:r>
            <a:r>
              <a:rPr lang="en-US" baseline="30000" dirty="0"/>
              <a:t>1</a:t>
            </a:r>
          </a:p>
          <a:p>
            <a:pPr lvl="2"/>
            <a:r>
              <a:rPr lang="en-US" dirty="0"/>
              <a:t>SERDs induce ER immobilization and/or conformational changes, indirectly recruiting ubiquitin-proteasome system</a:t>
            </a:r>
            <a:r>
              <a:rPr lang="en-US" baseline="30000" dirty="0"/>
              <a:t>2</a:t>
            </a:r>
          </a:p>
          <a:p>
            <a:r>
              <a:rPr lang="en-US" dirty="0"/>
              <a:t>PROTACs have event-driven pharmacology unlike small molecule inhibitors (occupancy driven)</a:t>
            </a:r>
            <a:r>
              <a:rPr lang="en-US" baseline="30000" dirty="0"/>
              <a:t>3</a:t>
            </a:r>
          </a:p>
          <a:p>
            <a:pPr lvl="2"/>
            <a:r>
              <a:rPr lang="en-US" dirty="0"/>
              <a:t>Permits substoichiometric drug concentrations for activity</a:t>
            </a:r>
          </a:p>
          <a:p>
            <a:r>
              <a:rPr lang="en-US" dirty="0"/>
              <a:t>PROTACs act iteratively</a:t>
            </a:r>
            <a:r>
              <a:rPr lang="en-US" baseline="30000" dirty="0"/>
              <a:t>3</a:t>
            </a:r>
          </a:p>
          <a:p>
            <a:r>
              <a:rPr lang="en-US" dirty="0"/>
              <a:t>PROTACs target multiple copies of a protein of interest</a:t>
            </a:r>
            <a:r>
              <a:rPr lang="en-US" baseline="30000" dirty="0"/>
              <a:t>3</a:t>
            </a:r>
          </a:p>
          <a:p>
            <a:r>
              <a:rPr lang="en-US" dirty="0"/>
              <a:t>PROTACs may target nonenzymatic proteins previously considered unable to target</a:t>
            </a:r>
            <a:r>
              <a:rPr lang="en-US" baseline="30000" dirty="0"/>
              <a:t>3</a:t>
            </a:r>
          </a:p>
        </p:txBody>
      </p:sp>
      <p:sp>
        <p:nvSpPr>
          <p:cNvPr id="8" name="Content Placeholder 7">
            <a:extLst>
              <a:ext uri="{FF2B5EF4-FFF2-40B4-BE49-F238E27FC236}">
                <a16:creationId xmlns:a16="http://schemas.microsoft.com/office/drawing/2014/main" id="{873E92E4-C5C0-1768-E671-23F18B4F304B}"/>
              </a:ext>
            </a:extLst>
          </p:cNvPr>
          <p:cNvSpPr>
            <a:spLocks noGrp="1"/>
          </p:cNvSpPr>
          <p:nvPr>
            <p:ph sz="quarter" idx="10"/>
          </p:nvPr>
        </p:nvSpPr>
        <p:spPr>
          <a:xfrm>
            <a:off x="1712199" y="6302375"/>
            <a:ext cx="7812290" cy="327025"/>
          </a:xfrm>
        </p:spPr>
        <p:txBody>
          <a:bodyPr/>
          <a:lstStyle/>
          <a:p>
            <a:r>
              <a:rPr lang="en-US" dirty="0"/>
              <a:t>1. Gough. Clin Cancer Res. 2024;30:3549. 2. Hanker. Cancer Cell. 2020;37:496. 3. </a:t>
            </a:r>
            <a:r>
              <a:rPr lang="en-US" altLang="en-US" dirty="0" err="1"/>
              <a:t>Chirnomas</a:t>
            </a:r>
            <a:r>
              <a:rPr lang="en-US" altLang="en-US" dirty="0"/>
              <a:t>. Nat Rev Clin Oncol. 2023;20:265.</a:t>
            </a:r>
          </a:p>
        </p:txBody>
      </p:sp>
    </p:spTree>
    <p:extLst>
      <p:ext uri="{BB962C8B-B14F-4D97-AF65-F5344CB8AC3E}">
        <p14:creationId xmlns:p14="http://schemas.microsoft.com/office/powerpoint/2010/main" val="2685357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B347B-183D-FE07-10B6-507B27FB939C}"/>
            </a:ext>
          </a:extLst>
        </p:cNvPr>
        <p:cNvGrpSpPr/>
        <p:nvPr/>
      </p:nvGrpSpPr>
      <p:grpSpPr>
        <a:xfrm>
          <a:off x="0" y="0"/>
          <a:ext cx="0" cy="0"/>
          <a:chOff x="0" y="0"/>
          <a:chExt cx="0" cy="0"/>
        </a:xfrm>
      </p:grpSpPr>
      <p:sp>
        <p:nvSpPr>
          <p:cNvPr id="8195" name="Rectangle 7">
            <a:extLst>
              <a:ext uri="{FF2B5EF4-FFF2-40B4-BE49-F238E27FC236}">
                <a16:creationId xmlns:a16="http://schemas.microsoft.com/office/drawing/2014/main" id="{519E6FC6-6088-D400-1E8B-253252F96ABF}"/>
              </a:ext>
            </a:extLst>
          </p:cNvPr>
          <p:cNvSpPr>
            <a:spLocks noGrp="1" noChangeArrowheads="1"/>
          </p:cNvSpPr>
          <p:nvPr>
            <p:ph type="title"/>
          </p:nvPr>
        </p:nvSpPr>
        <p:spPr/>
        <p:txBody>
          <a:bodyPr>
            <a:normAutofit fontScale="90000"/>
          </a:bodyPr>
          <a:lstStyle/>
          <a:p>
            <a:r>
              <a:rPr lang="en-US" dirty="0"/>
              <a:t>Current and Emerging Clinical Data: Expert Insights to Optimize PROTAC ER Degraders </a:t>
            </a:r>
            <a:endParaRPr lang="en-US" altLang="en-US" dirty="0"/>
          </a:p>
        </p:txBody>
      </p:sp>
    </p:spTree>
    <p:extLst>
      <p:ext uri="{BB962C8B-B14F-4D97-AF65-F5344CB8AC3E}">
        <p14:creationId xmlns:p14="http://schemas.microsoft.com/office/powerpoint/2010/main" val="33881792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28A84980-96F8-7558-D73C-FA05FE60FB06}"/>
              </a:ext>
            </a:extLst>
          </p:cNvPr>
          <p:cNvSpPr>
            <a:spLocks noGrp="1"/>
          </p:cNvSpPr>
          <p:nvPr>
            <p:ph type="title"/>
          </p:nvPr>
        </p:nvSpPr>
        <p:spPr>
          <a:xfrm>
            <a:off x="231078" y="531006"/>
            <a:ext cx="11740260" cy="502445"/>
          </a:xfrm>
        </p:spPr>
        <p:txBody>
          <a:bodyPr/>
          <a:lstStyle/>
          <a:p>
            <a:r>
              <a:rPr lang="en-US" dirty="0"/>
              <a:t>Vepdegestrant (ARV-471) Background</a:t>
            </a:r>
          </a:p>
        </p:txBody>
      </p:sp>
      <p:sp>
        <p:nvSpPr>
          <p:cNvPr id="22" name="Content Placeholder 1">
            <a:extLst>
              <a:ext uri="{FF2B5EF4-FFF2-40B4-BE49-F238E27FC236}">
                <a16:creationId xmlns:a16="http://schemas.microsoft.com/office/drawing/2014/main" id="{89C5D7FC-E5AF-F150-2E90-4EA1209FBFA1}"/>
              </a:ext>
            </a:extLst>
          </p:cNvPr>
          <p:cNvSpPr>
            <a:spLocks noGrp="1"/>
          </p:cNvSpPr>
          <p:nvPr>
            <p:ph idx="1"/>
          </p:nvPr>
        </p:nvSpPr>
        <p:spPr>
          <a:xfrm>
            <a:off x="231777" y="1335088"/>
            <a:ext cx="8886824" cy="4754562"/>
          </a:xfrm>
        </p:spPr>
        <p:txBody>
          <a:bodyPr/>
          <a:lstStyle/>
          <a:p>
            <a:r>
              <a:rPr lang="en-US" dirty="0"/>
              <a:t>Vepdegestrant: selective, oral PROTAC ER degrader targeting wild-type and mutated ER</a:t>
            </a:r>
            <a:r>
              <a:rPr lang="en-US" baseline="30000" dirty="0"/>
              <a:t>1</a:t>
            </a:r>
          </a:p>
          <a:p>
            <a:r>
              <a:rPr lang="en-US" dirty="0"/>
              <a:t>Vepdegestrant binds ER and an E3 ubiquitin ligase to induce ubiquitination and proteasomal degradation </a:t>
            </a:r>
            <a:br>
              <a:rPr lang="en-US" dirty="0"/>
            </a:br>
            <a:r>
              <a:rPr lang="en-US" dirty="0"/>
              <a:t>of ER</a:t>
            </a:r>
            <a:r>
              <a:rPr lang="en-US" baseline="30000" dirty="0"/>
              <a:t>1</a:t>
            </a:r>
          </a:p>
          <a:p>
            <a:pPr lvl="2"/>
            <a:r>
              <a:rPr lang="en-US" dirty="0"/>
              <a:t>SERDs induce ER immobilization and/or conformational changes, indirectly recruiting ubiquitin-proteasome system</a:t>
            </a:r>
            <a:r>
              <a:rPr lang="en-US" baseline="30000" dirty="0"/>
              <a:t>2</a:t>
            </a:r>
          </a:p>
          <a:p>
            <a:r>
              <a:rPr lang="en-US" dirty="0"/>
              <a:t>Fulvestrant use challenged by IM administration, limited </a:t>
            </a:r>
            <a:br>
              <a:rPr lang="en-US" dirty="0"/>
            </a:br>
            <a:r>
              <a:rPr lang="en-US" dirty="0"/>
              <a:t>ER degradation (40%-50%) at optimal dose</a:t>
            </a:r>
            <a:r>
              <a:rPr lang="en-US" baseline="30000" dirty="0"/>
              <a:t>3</a:t>
            </a:r>
          </a:p>
          <a:p>
            <a:r>
              <a:rPr lang="en-US" dirty="0"/>
              <a:t>In preclinical models, </a:t>
            </a:r>
            <a:r>
              <a:rPr lang="en-US" dirty="0" err="1"/>
              <a:t>vepdegestrant</a:t>
            </a:r>
            <a:r>
              <a:rPr lang="en-US" dirty="0"/>
              <a:t> associated with greater ER degradation and tumor growth inhibition vs fulvestrant</a:t>
            </a:r>
            <a:r>
              <a:rPr lang="en-US" baseline="30000" dirty="0"/>
              <a:t>1</a:t>
            </a:r>
          </a:p>
          <a:p>
            <a:endParaRPr lang="en-US" dirty="0"/>
          </a:p>
        </p:txBody>
      </p:sp>
      <p:sp>
        <p:nvSpPr>
          <p:cNvPr id="6" name="Content Placeholder 5">
            <a:extLst>
              <a:ext uri="{FF2B5EF4-FFF2-40B4-BE49-F238E27FC236}">
                <a16:creationId xmlns:a16="http://schemas.microsoft.com/office/drawing/2014/main" id="{7442350A-E699-A550-74A1-6BCDBC358DEF}"/>
              </a:ext>
            </a:extLst>
          </p:cNvPr>
          <p:cNvSpPr>
            <a:spLocks noGrp="1"/>
          </p:cNvSpPr>
          <p:nvPr>
            <p:ph sz="quarter" idx="10"/>
          </p:nvPr>
        </p:nvSpPr>
        <p:spPr>
          <a:xfrm>
            <a:off x="1712199" y="6302375"/>
            <a:ext cx="7812290" cy="327025"/>
          </a:xfrm>
        </p:spPr>
        <p:txBody>
          <a:bodyPr/>
          <a:lstStyle/>
          <a:p>
            <a:r>
              <a:rPr lang="en-US" dirty="0"/>
              <a:t>1. Gough. Clin Cancer Res. 2024;30:3549. 2. Hanker. Cancer Cell. 2020;37:496. 3. Nathan. Oncol Ther. 2017;5:17.</a:t>
            </a:r>
          </a:p>
        </p:txBody>
      </p:sp>
      <p:grpSp>
        <p:nvGrpSpPr>
          <p:cNvPr id="45" name="Group 44">
            <a:extLst>
              <a:ext uri="{FF2B5EF4-FFF2-40B4-BE49-F238E27FC236}">
                <a16:creationId xmlns:a16="http://schemas.microsoft.com/office/drawing/2014/main" id="{82181620-F167-11A3-D8C6-051297FE863F}"/>
              </a:ext>
            </a:extLst>
          </p:cNvPr>
          <p:cNvGrpSpPr/>
          <p:nvPr/>
        </p:nvGrpSpPr>
        <p:grpSpPr>
          <a:xfrm>
            <a:off x="8593667" y="2590800"/>
            <a:ext cx="3377670" cy="1058653"/>
            <a:chOff x="8179171" y="274320"/>
            <a:chExt cx="3377670" cy="1058653"/>
          </a:xfrm>
        </p:grpSpPr>
        <p:sp>
          <p:nvSpPr>
            <p:cNvPr id="42" name="Freeform: Shape 41">
              <a:extLst>
                <a:ext uri="{FF2B5EF4-FFF2-40B4-BE49-F238E27FC236}">
                  <a16:creationId xmlns:a16="http://schemas.microsoft.com/office/drawing/2014/main" id="{132F1B29-9964-500F-7F68-B8C89B5CD4F2}"/>
                </a:ext>
              </a:extLst>
            </p:cNvPr>
            <p:cNvSpPr/>
            <p:nvPr/>
          </p:nvSpPr>
          <p:spPr bwMode="auto">
            <a:xfrm>
              <a:off x="9322809" y="694439"/>
              <a:ext cx="1133856" cy="244184"/>
            </a:xfrm>
            <a:custGeom>
              <a:avLst/>
              <a:gdLst>
                <a:gd name="connsiteX0" fmla="*/ 0 w 1133856"/>
                <a:gd name="connsiteY0" fmla="*/ 182880 h 244184"/>
                <a:gd name="connsiteX1" fmla="*/ 48768 w 1133856"/>
                <a:gd name="connsiteY1" fmla="*/ 121920 h 244184"/>
                <a:gd name="connsiteX2" fmla="*/ 109728 w 1133856"/>
                <a:gd name="connsiteY2" fmla="*/ 48768 h 244184"/>
                <a:gd name="connsiteX3" fmla="*/ 170688 w 1133856"/>
                <a:gd name="connsiteY3" fmla="*/ 12192 h 244184"/>
                <a:gd name="connsiteX4" fmla="*/ 219456 w 1133856"/>
                <a:gd name="connsiteY4" fmla="*/ 0 h 244184"/>
                <a:gd name="connsiteX5" fmla="*/ 268224 w 1133856"/>
                <a:gd name="connsiteY5" fmla="*/ 170688 h 244184"/>
                <a:gd name="connsiteX6" fmla="*/ 341376 w 1133856"/>
                <a:gd name="connsiteY6" fmla="*/ 195072 h 244184"/>
                <a:gd name="connsiteX7" fmla="*/ 377952 w 1133856"/>
                <a:gd name="connsiteY7" fmla="*/ 170688 h 244184"/>
                <a:gd name="connsiteX8" fmla="*/ 426720 w 1133856"/>
                <a:gd name="connsiteY8" fmla="*/ 73152 h 244184"/>
                <a:gd name="connsiteX9" fmla="*/ 451104 w 1133856"/>
                <a:gd name="connsiteY9" fmla="*/ 36576 h 244184"/>
                <a:gd name="connsiteX10" fmla="*/ 499872 w 1133856"/>
                <a:gd name="connsiteY10" fmla="*/ 24384 h 244184"/>
                <a:gd name="connsiteX11" fmla="*/ 536448 w 1133856"/>
                <a:gd name="connsiteY11" fmla="*/ 12192 h 244184"/>
                <a:gd name="connsiteX12" fmla="*/ 548640 w 1133856"/>
                <a:gd name="connsiteY12" fmla="*/ 60960 h 244184"/>
                <a:gd name="connsiteX13" fmla="*/ 560832 w 1133856"/>
                <a:gd name="connsiteY13" fmla="*/ 158496 h 244184"/>
                <a:gd name="connsiteX14" fmla="*/ 658368 w 1133856"/>
                <a:gd name="connsiteY14" fmla="*/ 207264 h 244184"/>
                <a:gd name="connsiteX15" fmla="*/ 694944 w 1133856"/>
                <a:gd name="connsiteY15" fmla="*/ 195072 h 244184"/>
                <a:gd name="connsiteX16" fmla="*/ 707136 w 1133856"/>
                <a:gd name="connsiteY16" fmla="*/ 146304 h 244184"/>
                <a:gd name="connsiteX17" fmla="*/ 755904 w 1133856"/>
                <a:gd name="connsiteY17" fmla="*/ 60960 h 244184"/>
                <a:gd name="connsiteX18" fmla="*/ 804672 w 1133856"/>
                <a:gd name="connsiteY18" fmla="*/ 48768 h 244184"/>
                <a:gd name="connsiteX19" fmla="*/ 865632 w 1133856"/>
                <a:gd name="connsiteY19" fmla="*/ 60960 h 244184"/>
                <a:gd name="connsiteX20" fmla="*/ 841248 w 1133856"/>
                <a:gd name="connsiteY20" fmla="*/ 158496 h 244184"/>
                <a:gd name="connsiteX21" fmla="*/ 890016 w 1133856"/>
                <a:gd name="connsiteY21" fmla="*/ 243840 h 244184"/>
                <a:gd name="connsiteX22" fmla="*/ 938784 w 1133856"/>
                <a:gd name="connsiteY22" fmla="*/ 231648 h 244184"/>
                <a:gd name="connsiteX23" fmla="*/ 987552 w 1133856"/>
                <a:gd name="connsiteY23" fmla="*/ 146304 h 244184"/>
                <a:gd name="connsiteX24" fmla="*/ 1024128 w 1133856"/>
                <a:gd name="connsiteY24" fmla="*/ 121920 h 244184"/>
                <a:gd name="connsiteX25" fmla="*/ 1133856 w 1133856"/>
                <a:gd name="connsiteY25" fmla="*/ 134112 h 244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33856" h="244184">
                  <a:moveTo>
                    <a:pt x="0" y="182880"/>
                  </a:moveTo>
                  <a:cubicBezTo>
                    <a:pt x="16256" y="162560"/>
                    <a:pt x="33155" y="142738"/>
                    <a:pt x="48768" y="121920"/>
                  </a:cubicBezTo>
                  <a:cubicBezTo>
                    <a:pt x="75320" y="86517"/>
                    <a:pt x="71493" y="77444"/>
                    <a:pt x="109728" y="48768"/>
                  </a:cubicBezTo>
                  <a:cubicBezTo>
                    <a:pt x="128686" y="34550"/>
                    <a:pt x="149033" y="21816"/>
                    <a:pt x="170688" y="12192"/>
                  </a:cubicBezTo>
                  <a:cubicBezTo>
                    <a:pt x="186000" y="5387"/>
                    <a:pt x="203200" y="4064"/>
                    <a:pt x="219456" y="0"/>
                  </a:cubicBezTo>
                  <a:cubicBezTo>
                    <a:pt x="326862" y="71604"/>
                    <a:pt x="154249" y="-57263"/>
                    <a:pt x="268224" y="170688"/>
                  </a:cubicBezTo>
                  <a:cubicBezTo>
                    <a:pt x="279719" y="193677"/>
                    <a:pt x="341376" y="195072"/>
                    <a:pt x="341376" y="195072"/>
                  </a:cubicBezTo>
                  <a:cubicBezTo>
                    <a:pt x="353568" y="186944"/>
                    <a:pt x="369549" y="182692"/>
                    <a:pt x="377952" y="170688"/>
                  </a:cubicBezTo>
                  <a:cubicBezTo>
                    <a:pt x="398797" y="140909"/>
                    <a:pt x="406557" y="103397"/>
                    <a:pt x="426720" y="73152"/>
                  </a:cubicBezTo>
                  <a:cubicBezTo>
                    <a:pt x="434848" y="60960"/>
                    <a:pt x="438912" y="44704"/>
                    <a:pt x="451104" y="36576"/>
                  </a:cubicBezTo>
                  <a:cubicBezTo>
                    <a:pt x="465046" y="27281"/>
                    <a:pt x="483760" y="28987"/>
                    <a:pt x="499872" y="24384"/>
                  </a:cubicBezTo>
                  <a:cubicBezTo>
                    <a:pt x="512229" y="20853"/>
                    <a:pt x="524256" y="16256"/>
                    <a:pt x="536448" y="12192"/>
                  </a:cubicBezTo>
                  <a:cubicBezTo>
                    <a:pt x="540512" y="28448"/>
                    <a:pt x="545885" y="44432"/>
                    <a:pt x="548640" y="60960"/>
                  </a:cubicBezTo>
                  <a:cubicBezTo>
                    <a:pt x="554027" y="93279"/>
                    <a:pt x="545142" y="129732"/>
                    <a:pt x="560832" y="158496"/>
                  </a:cubicBezTo>
                  <a:cubicBezTo>
                    <a:pt x="573628" y="181956"/>
                    <a:pt x="631408" y="198277"/>
                    <a:pt x="658368" y="207264"/>
                  </a:cubicBezTo>
                  <a:cubicBezTo>
                    <a:pt x="670560" y="203200"/>
                    <a:pt x="686916" y="205107"/>
                    <a:pt x="694944" y="195072"/>
                  </a:cubicBezTo>
                  <a:cubicBezTo>
                    <a:pt x="705412" y="181988"/>
                    <a:pt x="701252" y="161993"/>
                    <a:pt x="707136" y="146304"/>
                  </a:cubicBezTo>
                  <a:cubicBezTo>
                    <a:pt x="709948" y="138804"/>
                    <a:pt x="744113" y="68821"/>
                    <a:pt x="755904" y="60960"/>
                  </a:cubicBezTo>
                  <a:cubicBezTo>
                    <a:pt x="769846" y="51665"/>
                    <a:pt x="788416" y="52832"/>
                    <a:pt x="804672" y="48768"/>
                  </a:cubicBezTo>
                  <a:cubicBezTo>
                    <a:pt x="824992" y="52832"/>
                    <a:pt x="854137" y="43718"/>
                    <a:pt x="865632" y="60960"/>
                  </a:cubicBezTo>
                  <a:cubicBezTo>
                    <a:pt x="872171" y="70768"/>
                    <a:pt x="846814" y="141799"/>
                    <a:pt x="841248" y="158496"/>
                  </a:cubicBezTo>
                  <a:cubicBezTo>
                    <a:pt x="848106" y="192785"/>
                    <a:pt x="842002" y="236981"/>
                    <a:pt x="890016" y="243840"/>
                  </a:cubicBezTo>
                  <a:cubicBezTo>
                    <a:pt x="906604" y="246210"/>
                    <a:pt x="922528" y="235712"/>
                    <a:pt x="938784" y="231648"/>
                  </a:cubicBezTo>
                  <a:cubicBezTo>
                    <a:pt x="948346" y="212523"/>
                    <a:pt x="970319" y="163537"/>
                    <a:pt x="987552" y="146304"/>
                  </a:cubicBezTo>
                  <a:cubicBezTo>
                    <a:pt x="997913" y="135943"/>
                    <a:pt x="1011936" y="130048"/>
                    <a:pt x="1024128" y="121920"/>
                  </a:cubicBezTo>
                  <a:lnTo>
                    <a:pt x="1133856" y="134112"/>
                  </a:lnTo>
                </a:path>
              </a:pathLst>
            </a:custGeom>
            <a:noFill/>
            <a:ln w="28575">
              <a:solidFill>
                <a:schemeClr val="bg1">
                  <a:lumMod val="50000"/>
                </a:schemeClr>
              </a:solidFill>
              <a:miter lim="800000"/>
              <a:headEnd/>
              <a:tailEnd/>
            </a:ln>
          </p:spPr>
          <p:txBody>
            <a:bodyPr rtlCol="0" anchor="ctr"/>
            <a:lstStyle/>
            <a:p>
              <a:pPr algn="ctr"/>
              <a:endParaRPr lang="en-US" dirty="0">
                <a:latin typeface="Poppins" pitchFamily="2" charset="77"/>
                <a:cs typeface="Poppins" pitchFamily="2" charset="77"/>
              </a:endParaRPr>
            </a:p>
          </p:txBody>
        </p:sp>
        <p:sp>
          <p:nvSpPr>
            <p:cNvPr id="4" name="Oval 3">
              <a:extLst>
                <a:ext uri="{FF2B5EF4-FFF2-40B4-BE49-F238E27FC236}">
                  <a16:creationId xmlns:a16="http://schemas.microsoft.com/office/drawing/2014/main" id="{892BA820-02AE-056D-E008-BBA2DBF8D6E8}"/>
                </a:ext>
              </a:extLst>
            </p:cNvPr>
            <p:cNvSpPr/>
            <p:nvPr/>
          </p:nvSpPr>
          <p:spPr bwMode="auto">
            <a:xfrm>
              <a:off x="8179171" y="413155"/>
              <a:ext cx="1343952" cy="843299"/>
            </a:xfrm>
            <a:prstGeom prst="ellipse">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600" b="1">
                  <a:solidFill>
                    <a:schemeClr val="bg1"/>
                  </a:solidFill>
                  <a:latin typeface="Poppins" pitchFamily="2" charset="77"/>
                  <a:cs typeface="Poppins" pitchFamily="2" charset="77"/>
                </a:rPr>
                <a:t>ER</a:t>
              </a:r>
            </a:p>
          </p:txBody>
        </p:sp>
        <p:sp>
          <p:nvSpPr>
            <p:cNvPr id="11" name="Isosceles Triangle 10">
              <a:extLst>
                <a:ext uri="{FF2B5EF4-FFF2-40B4-BE49-F238E27FC236}">
                  <a16:creationId xmlns:a16="http://schemas.microsoft.com/office/drawing/2014/main" id="{F9596473-AB71-B710-BC58-391FB3120DD6}"/>
                </a:ext>
              </a:extLst>
            </p:cNvPr>
            <p:cNvSpPr/>
            <p:nvPr/>
          </p:nvSpPr>
          <p:spPr bwMode="auto">
            <a:xfrm rot="5400000">
              <a:off x="10375845" y="151978"/>
              <a:ext cx="1058653" cy="1303338"/>
            </a:xfrm>
            <a:prstGeom prst="triangle">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Poppins" pitchFamily="2" charset="77"/>
                <a:cs typeface="Poppins" pitchFamily="2" charset="77"/>
              </a:endParaRPr>
            </a:p>
          </p:txBody>
        </p:sp>
        <p:sp>
          <p:nvSpPr>
            <p:cNvPr id="43" name="TextBox 42">
              <a:extLst>
                <a:ext uri="{FF2B5EF4-FFF2-40B4-BE49-F238E27FC236}">
                  <a16:creationId xmlns:a16="http://schemas.microsoft.com/office/drawing/2014/main" id="{23BC8588-130F-85C0-5888-4C26DA3C797D}"/>
                </a:ext>
              </a:extLst>
            </p:cNvPr>
            <p:cNvSpPr txBox="1"/>
            <p:nvPr/>
          </p:nvSpPr>
          <p:spPr bwMode="auto">
            <a:xfrm>
              <a:off x="10250430" y="631004"/>
              <a:ext cx="1140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1" dirty="0">
                  <a:solidFill>
                    <a:schemeClr val="bg1"/>
                  </a:solidFill>
                  <a:latin typeface="Poppins" pitchFamily="2" charset="77"/>
                  <a:cs typeface="Poppins" pitchFamily="2" charset="77"/>
                </a:rPr>
                <a:t>E3 ligand</a:t>
              </a:r>
            </a:p>
          </p:txBody>
        </p:sp>
      </p:grpSp>
      <p:sp>
        <p:nvSpPr>
          <p:cNvPr id="46" name="TextBox 45">
            <a:extLst>
              <a:ext uri="{FF2B5EF4-FFF2-40B4-BE49-F238E27FC236}">
                <a16:creationId xmlns:a16="http://schemas.microsoft.com/office/drawing/2014/main" id="{9BF6F3FD-AB00-D17D-FA21-C95A67C65E90}"/>
              </a:ext>
            </a:extLst>
          </p:cNvPr>
          <p:cNvSpPr txBox="1"/>
          <p:nvPr/>
        </p:nvSpPr>
        <p:spPr bwMode="auto">
          <a:xfrm>
            <a:off x="8509000" y="2130034"/>
            <a:ext cx="34623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Poppins" pitchFamily="2" charset="77"/>
                <a:cs typeface="Poppins" pitchFamily="2" charset="77"/>
              </a:rPr>
              <a:t>Vepdegestrant</a:t>
            </a:r>
          </a:p>
        </p:txBody>
      </p:sp>
    </p:spTree>
    <p:extLst>
      <p:ext uri="{BB962C8B-B14F-4D97-AF65-F5344CB8AC3E}">
        <p14:creationId xmlns:p14="http://schemas.microsoft.com/office/powerpoint/2010/main" val="31741939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F92B8-32B9-169C-45F3-4E5ED9281F82}"/>
              </a:ext>
            </a:extLst>
          </p:cNvPr>
          <p:cNvSpPr>
            <a:spLocks noGrp="1"/>
          </p:cNvSpPr>
          <p:nvPr>
            <p:ph type="title"/>
          </p:nvPr>
        </p:nvSpPr>
        <p:spPr>
          <a:xfrm>
            <a:off x="231078" y="531006"/>
            <a:ext cx="11740260" cy="502445"/>
          </a:xfrm>
        </p:spPr>
        <p:txBody>
          <a:bodyPr/>
          <a:lstStyle/>
          <a:p>
            <a:r>
              <a:rPr lang="en-US" dirty="0"/>
              <a:t>VERITAC: Phase I/II Trial of Vepdegestrant Alone or With Palbociclib in ER+/HER2- Advanced Breast Cancer</a:t>
            </a:r>
          </a:p>
        </p:txBody>
      </p:sp>
      <p:sp>
        <p:nvSpPr>
          <p:cNvPr id="3" name="Content Placeholder 2">
            <a:extLst>
              <a:ext uri="{FF2B5EF4-FFF2-40B4-BE49-F238E27FC236}">
                <a16:creationId xmlns:a16="http://schemas.microsoft.com/office/drawing/2014/main" id="{9C79A7CF-9683-ED54-83CE-F7028A097276}"/>
              </a:ext>
            </a:extLst>
          </p:cNvPr>
          <p:cNvSpPr>
            <a:spLocks noGrp="1"/>
          </p:cNvSpPr>
          <p:nvPr>
            <p:ph idx="1"/>
          </p:nvPr>
        </p:nvSpPr>
        <p:spPr>
          <a:xfrm>
            <a:off x="231775" y="1335088"/>
            <a:ext cx="11739563" cy="4754562"/>
          </a:xfrm>
        </p:spPr>
        <p:txBody>
          <a:bodyPr/>
          <a:lstStyle/>
          <a:p>
            <a:r>
              <a:rPr lang="en-US" sz="2200" dirty="0"/>
              <a:t>Open-label, dose-escalation, cohort-expansion phase I/II trial</a:t>
            </a:r>
          </a:p>
        </p:txBody>
      </p:sp>
      <p:sp>
        <p:nvSpPr>
          <p:cNvPr id="11" name="Content Placeholder 10">
            <a:extLst>
              <a:ext uri="{FF2B5EF4-FFF2-40B4-BE49-F238E27FC236}">
                <a16:creationId xmlns:a16="http://schemas.microsoft.com/office/drawing/2014/main" id="{7C96DB1B-5701-1BB5-0B68-86B42ADEF568}"/>
              </a:ext>
            </a:extLst>
          </p:cNvPr>
          <p:cNvSpPr>
            <a:spLocks noGrp="1"/>
          </p:cNvSpPr>
          <p:nvPr>
            <p:ph sz="quarter" idx="10"/>
          </p:nvPr>
        </p:nvSpPr>
        <p:spPr>
          <a:xfrm>
            <a:off x="2920999" y="6250451"/>
            <a:ext cx="6603489" cy="378949"/>
          </a:xfrm>
        </p:spPr>
        <p:txBody>
          <a:bodyPr/>
          <a:lstStyle/>
          <a:p>
            <a:r>
              <a:rPr lang="en-US" dirty="0"/>
              <a:t>NCT04072952. Hurvitz. SABCS 2022. </a:t>
            </a:r>
            <a:r>
              <a:rPr lang="en-US" dirty="0" err="1"/>
              <a:t>Abstr</a:t>
            </a:r>
            <a:r>
              <a:rPr lang="en-US" dirty="0"/>
              <a:t> GS3-03. Hamilton. ESMO 2023. </a:t>
            </a:r>
            <a:r>
              <a:rPr lang="en-US" dirty="0" err="1"/>
              <a:t>Abstr</a:t>
            </a:r>
            <a:r>
              <a:rPr lang="en-US" dirty="0"/>
              <a:t> 390P. </a:t>
            </a:r>
            <a:br>
              <a:rPr lang="en-US" dirty="0"/>
            </a:br>
            <a:r>
              <a:rPr lang="en-US" dirty="0"/>
              <a:t>Hurvitz. SABCS 2023. </a:t>
            </a:r>
            <a:r>
              <a:rPr lang="en-US" dirty="0" err="1"/>
              <a:t>Abstr</a:t>
            </a:r>
            <a:r>
              <a:rPr lang="en-US" dirty="0"/>
              <a:t> PO3-05-08. Hamilton. ESMO Breast 2024. </a:t>
            </a:r>
            <a:r>
              <a:rPr lang="en-US" dirty="0" err="1"/>
              <a:t>Abstr</a:t>
            </a:r>
            <a:r>
              <a:rPr lang="en-US" dirty="0"/>
              <a:t> 218P.</a:t>
            </a:r>
          </a:p>
        </p:txBody>
      </p:sp>
      <p:sp>
        <p:nvSpPr>
          <p:cNvPr id="4" name="TextBox 3">
            <a:extLst>
              <a:ext uri="{FF2B5EF4-FFF2-40B4-BE49-F238E27FC236}">
                <a16:creationId xmlns:a16="http://schemas.microsoft.com/office/drawing/2014/main" id="{B026EA9E-74AD-CC57-B2EA-4C503FECAC58}"/>
              </a:ext>
            </a:extLst>
          </p:cNvPr>
          <p:cNvSpPr txBox="1"/>
          <p:nvPr/>
        </p:nvSpPr>
        <p:spPr bwMode="auto">
          <a:xfrm>
            <a:off x="135467" y="2678380"/>
            <a:ext cx="265006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r>
              <a:rPr lang="en-US" sz="1400" b="0" dirty="0">
                <a:latin typeface="+mn-lt"/>
              </a:rPr>
              <a:t>Postmenopausal women with confirmed ER+ and HER2- advanced breast cancer with measurable or nonmeasurable disease per RECIST criteria v1.1</a:t>
            </a:r>
          </a:p>
        </p:txBody>
      </p:sp>
      <p:sp>
        <p:nvSpPr>
          <p:cNvPr id="13" name="TextBox 12">
            <a:extLst>
              <a:ext uri="{FF2B5EF4-FFF2-40B4-BE49-F238E27FC236}">
                <a16:creationId xmlns:a16="http://schemas.microsoft.com/office/drawing/2014/main" id="{7F38BD40-3C4D-6637-4513-0092CB6E1793}"/>
              </a:ext>
            </a:extLst>
          </p:cNvPr>
          <p:cNvSpPr txBox="1"/>
          <p:nvPr/>
        </p:nvSpPr>
        <p:spPr bwMode="auto">
          <a:xfrm>
            <a:off x="3043472" y="1932450"/>
            <a:ext cx="3657600" cy="914400"/>
          </a:xfrm>
          <a:prstGeom prst="rect">
            <a:avLst/>
          </a:prstGeom>
          <a:solidFill>
            <a:schemeClr val="bg2"/>
          </a:solidFill>
          <a:ln>
            <a:noFill/>
          </a:ln>
        </p:spPr>
        <p:txBody>
          <a:bodyPr wrap="square" anchor="ctr">
            <a:spAutoFit/>
          </a:bodyPr>
          <a:lstStyle/>
          <a:p>
            <a:pPr algn="ctr"/>
            <a:r>
              <a:rPr lang="en-US" sz="1400" b="0" dirty="0">
                <a:latin typeface="+mn-lt"/>
              </a:rPr>
              <a:t>Part A: ≥2 prior ET (any setting); </a:t>
            </a:r>
          </a:p>
          <a:p>
            <a:pPr algn="ctr"/>
            <a:r>
              <a:rPr lang="en-US" sz="1400" b="0" dirty="0">
                <a:latin typeface="+mn-lt"/>
              </a:rPr>
              <a:t>≥1 prior CDK4/6i; ≥3 prior chemotherapy regimens for LA/MBC</a:t>
            </a:r>
          </a:p>
        </p:txBody>
      </p:sp>
      <p:sp>
        <p:nvSpPr>
          <p:cNvPr id="14" name="TextBox 13">
            <a:extLst>
              <a:ext uri="{FF2B5EF4-FFF2-40B4-BE49-F238E27FC236}">
                <a16:creationId xmlns:a16="http://schemas.microsoft.com/office/drawing/2014/main" id="{04F1D265-F844-A499-BC8A-698F349B88BA}"/>
              </a:ext>
            </a:extLst>
          </p:cNvPr>
          <p:cNvSpPr txBox="1"/>
          <p:nvPr/>
        </p:nvSpPr>
        <p:spPr bwMode="auto">
          <a:xfrm>
            <a:off x="3043472" y="2945492"/>
            <a:ext cx="3657600" cy="914400"/>
          </a:xfrm>
          <a:prstGeom prst="rect">
            <a:avLst/>
          </a:prstGeom>
          <a:solidFill>
            <a:schemeClr val="bg2"/>
          </a:solidFill>
          <a:ln>
            <a:noFill/>
          </a:ln>
        </p:spPr>
        <p:txBody>
          <a:bodyPr wrap="square" anchor="ctr">
            <a:spAutoFit/>
          </a:bodyPr>
          <a:lstStyle/>
          <a:p>
            <a:pPr algn="ctr"/>
            <a:r>
              <a:rPr lang="en-US" sz="1400" b="0" dirty="0">
                <a:latin typeface="+mn-lt"/>
              </a:rPr>
              <a:t>Part B: ≥1 prior ET (≥1 for ≥6 </a:t>
            </a:r>
            <a:r>
              <a:rPr lang="en-US" sz="1400" b="0" dirty="0" err="1">
                <a:latin typeface="+mn-lt"/>
              </a:rPr>
              <a:t>mos</a:t>
            </a:r>
            <a:r>
              <a:rPr lang="en-US" sz="1400" b="0" dirty="0">
                <a:latin typeface="+mn-lt"/>
              </a:rPr>
              <a:t> in LA/MBC); ≥1 prior CDK4/6i; ≤1 prior chemotherapy regimen for LA/MBC</a:t>
            </a:r>
          </a:p>
        </p:txBody>
      </p:sp>
      <p:sp>
        <p:nvSpPr>
          <p:cNvPr id="15" name="TextBox 14">
            <a:extLst>
              <a:ext uri="{FF2B5EF4-FFF2-40B4-BE49-F238E27FC236}">
                <a16:creationId xmlns:a16="http://schemas.microsoft.com/office/drawing/2014/main" id="{531E9DBE-0058-0B31-BC32-E5BB033B7E40}"/>
              </a:ext>
            </a:extLst>
          </p:cNvPr>
          <p:cNvSpPr txBox="1"/>
          <p:nvPr/>
        </p:nvSpPr>
        <p:spPr bwMode="auto">
          <a:xfrm>
            <a:off x="3043472" y="3951981"/>
            <a:ext cx="3657600" cy="914400"/>
          </a:xfrm>
          <a:prstGeom prst="rect">
            <a:avLst/>
          </a:prstGeom>
          <a:solidFill>
            <a:schemeClr val="bg2"/>
          </a:solidFill>
          <a:ln>
            <a:noFill/>
          </a:ln>
        </p:spPr>
        <p:txBody>
          <a:bodyPr wrap="square" anchor="ctr">
            <a:spAutoFit/>
          </a:bodyPr>
          <a:lstStyle/>
          <a:p>
            <a:pPr algn="ctr"/>
            <a:r>
              <a:rPr lang="en-US" sz="1400" b="0" dirty="0">
                <a:latin typeface="+mn-lt"/>
              </a:rPr>
              <a:t>Part C: ≥1 prior ET ± CDK4/6i; </a:t>
            </a:r>
          </a:p>
          <a:p>
            <a:pPr algn="ctr"/>
            <a:r>
              <a:rPr lang="en-US" sz="1400" b="0" dirty="0">
                <a:latin typeface="+mn-lt"/>
              </a:rPr>
              <a:t>≤2 prior chemotherapy regimens for LA/MBC</a:t>
            </a:r>
          </a:p>
        </p:txBody>
      </p:sp>
      <p:sp>
        <p:nvSpPr>
          <p:cNvPr id="17" name="Rectangle 50">
            <a:extLst>
              <a:ext uri="{FF2B5EF4-FFF2-40B4-BE49-F238E27FC236}">
                <a16:creationId xmlns:a16="http://schemas.microsoft.com/office/drawing/2014/main" id="{2BA92EAF-96FC-100A-FC62-A89A269508A2}"/>
              </a:ext>
            </a:extLst>
          </p:cNvPr>
          <p:cNvSpPr>
            <a:spLocks noChangeArrowheads="1"/>
          </p:cNvSpPr>
          <p:nvPr/>
        </p:nvSpPr>
        <p:spPr bwMode="auto">
          <a:xfrm>
            <a:off x="7289798" y="1932450"/>
            <a:ext cx="4080933" cy="9144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altLang="en-US" sz="1400" b="1"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Vepdegestrant </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QD </a:t>
            </a:r>
            <a:r>
              <a:rPr kumimoji="0" lang="pt-BR" altLang="en-US" sz="1400"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or</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 BID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for 28-day </a:t>
            </a:r>
            <a:r>
              <a:rPr kumimoji="0" lang="pt-BR" altLang="en-US" sz="1400"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cycles</a:t>
            </a:r>
            <a:endPar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endParaRPr>
          </a:p>
        </p:txBody>
      </p:sp>
      <p:sp>
        <p:nvSpPr>
          <p:cNvPr id="18" name="Line 54">
            <a:extLst>
              <a:ext uri="{FF2B5EF4-FFF2-40B4-BE49-F238E27FC236}">
                <a16:creationId xmlns:a16="http://schemas.microsoft.com/office/drawing/2014/main" id="{DCB6E2DC-EA2B-805A-EDC7-72A7A6EA9BC5}"/>
              </a:ext>
            </a:extLst>
          </p:cNvPr>
          <p:cNvSpPr>
            <a:spLocks noChangeShapeType="1"/>
          </p:cNvSpPr>
          <p:nvPr/>
        </p:nvSpPr>
        <p:spPr bwMode="auto">
          <a:xfrm flipV="1">
            <a:off x="6774868" y="2389650"/>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mn-lt"/>
              <a:ea typeface="+mn-ea"/>
              <a:cs typeface="Calibri" panose="020F0502020204030204" pitchFamily="34" charset="0"/>
            </a:endParaRPr>
          </a:p>
        </p:txBody>
      </p:sp>
      <p:sp>
        <p:nvSpPr>
          <p:cNvPr id="20" name="Rectangle 50">
            <a:extLst>
              <a:ext uri="{FF2B5EF4-FFF2-40B4-BE49-F238E27FC236}">
                <a16:creationId xmlns:a16="http://schemas.microsoft.com/office/drawing/2014/main" id="{561C02F7-AB8C-B0FB-67EB-B1EFC7835AB7}"/>
              </a:ext>
            </a:extLst>
          </p:cNvPr>
          <p:cNvSpPr>
            <a:spLocks noChangeArrowheads="1"/>
          </p:cNvSpPr>
          <p:nvPr/>
        </p:nvSpPr>
        <p:spPr bwMode="auto">
          <a:xfrm>
            <a:off x="7289798" y="3951981"/>
            <a:ext cx="4080933" cy="9144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altLang="en-US" sz="1400" b="1"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Vepdegestrant </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QD for 28-day </a:t>
            </a:r>
            <a:r>
              <a:rPr kumimoji="0" lang="pt-BR" altLang="en-US" sz="1400"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cycles</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altLang="en-US" sz="1400" b="1"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Palbociclib</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 for 21 </a:t>
            </a:r>
            <a:r>
              <a:rPr kumimoji="0" lang="pt-BR" altLang="en-US" sz="1400"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days</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 </a:t>
            </a:r>
            <a:r>
              <a:rPr kumimoji="0" lang="pt-BR" altLang="en-US" sz="1400"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of</a:t>
            </a:r>
            <a:r>
              <a:rPr kumimoji="0" lang="pt-BR" altLang="en-US" sz="1400" i="0" u="none" strike="noStrike" kern="1200" cap="none" spc="0" normalizeH="0" baseline="0" noProof="0" dirty="0">
                <a:ln>
                  <a:noFill/>
                </a:ln>
                <a:solidFill>
                  <a:schemeClr val="bg2"/>
                </a:solidFill>
                <a:effectLst/>
                <a:uLnTx/>
                <a:uFillTx/>
                <a:latin typeface="+mn-lt"/>
                <a:ea typeface="+mn-ea"/>
                <a:cs typeface="Calibri" panose="020F0502020204030204" pitchFamily="34" charset="0"/>
              </a:rPr>
              <a:t> 28-day </a:t>
            </a:r>
            <a:r>
              <a:rPr kumimoji="0" lang="pt-BR" altLang="en-US" sz="1400" i="0" u="none" strike="noStrike" kern="1200" cap="none" spc="0" normalizeH="0" baseline="0" noProof="0" dirty="0" err="1">
                <a:ln>
                  <a:noFill/>
                </a:ln>
                <a:solidFill>
                  <a:schemeClr val="bg2"/>
                </a:solidFill>
                <a:effectLst/>
                <a:uLnTx/>
                <a:uFillTx/>
                <a:latin typeface="+mn-lt"/>
                <a:ea typeface="+mn-ea"/>
                <a:cs typeface="Calibri" panose="020F0502020204030204" pitchFamily="34" charset="0"/>
              </a:rPr>
              <a:t>cycles</a:t>
            </a:r>
            <a:endParaRPr kumimoji="0" lang="pt-BR" altLang="en-US" sz="1400" b="1" i="0" u="none" strike="noStrike" kern="1200" cap="none" spc="0" normalizeH="0" baseline="0" noProof="0" dirty="0">
              <a:ln>
                <a:noFill/>
              </a:ln>
              <a:solidFill>
                <a:schemeClr val="bg2"/>
              </a:solidFill>
              <a:effectLst/>
              <a:uLnTx/>
              <a:uFillTx/>
              <a:latin typeface="+mn-lt"/>
              <a:ea typeface="+mn-ea"/>
              <a:cs typeface="Calibri" panose="020F0502020204030204" pitchFamily="34" charset="0"/>
            </a:endParaRPr>
          </a:p>
        </p:txBody>
      </p:sp>
      <p:sp>
        <p:nvSpPr>
          <p:cNvPr id="22" name="Rectangle 50">
            <a:extLst>
              <a:ext uri="{FF2B5EF4-FFF2-40B4-BE49-F238E27FC236}">
                <a16:creationId xmlns:a16="http://schemas.microsoft.com/office/drawing/2014/main" id="{5BB1DE61-F090-C6AE-CFBC-C54B9E70ABC1}"/>
              </a:ext>
            </a:extLst>
          </p:cNvPr>
          <p:cNvSpPr>
            <a:spLocks noChangeArrowheads="1"/>
          </p:cNvSpPr>
          <p:nvPr/>
        </p:nvSpPr>
        <p:spPr bwMode="auto">
          <a:xfrm>
            <a:off x="7289798" y="2945492"/>
            <a:ext cx="4080933" cy="9144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altLang="en-US" sz="1400" b="1" i="0" u="none" strike="noStrike" kern="1200" cap="none" spc="0" normalizeH="0" baseline="0" noProof="0">
                <a:ln>
                  <a:noFill/>
                </a:ln>
                <a:solidFill>
                  <a:schemeClr val="bg2"/>
                </a:solidFill>
                <a:effectLst/>
                <a:uLnTx/>
                <a:uFillTx/>
                <a:latin typeface="+mn-lt"/>
                <a:ea typeface="+mn-ea"/>
                <a:cs typeface="Calibri" panose="020F0502020204030204" pitchFamily="34" charset="0"/>
              </a:rPr>
              <a:t>Vepdegestrant </a:t>
            </a:r>
            <a:r>
              <a:rPr kumimoji="0" lang="pt-BR" altLang="en-US" sz="1400" i="0" u="none" strike="noStrike" kern="1200" cap="none" spc="0" normalizeH="0" baseline="0" noProof="0">
                <a:ln>
                  <a:noFill/>
                </a:ln>
                <a:solidFill>
                  <a:schemeClr val="bg2"/>
                </a:solidFill>
                <a:effectLst/>
                <a:uLnTx/>
                <a:uFillTx/>
                <a:latin typeface="+mn-lt"/>
                <a:ea typeface="+mn-ea"/>
                <a:cs typeface="Calibri" panose="020F0502020204030204" pitchFamily="34" charset="0"/>
              </a:rPr>
              <a:t>200 mg QD or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altLang="en-US" sz="1400" i="0" u="none" strike="noStrike" kern="1200" cap="none" spc="0" normalizeH="0" baseline="0" noProof="0">
                <a:ln>
                  <a:noFill/>
                </a:ln>
                <a:solidFill>
                  <a:schemeClr val="bg2"/>
                </a:solidFill>
                <a:effectLst/>
                <a:uLnTx/>
                <a:uFillTx/>
                <a:latin typeface="+mn-lt"/>
                <a:ea typeface="+mn-ea"/>
                <a:cs typeface="Calibri" panose="020F0502020204030204" pitchFamily="34" charset="0"/>
              </a:rPr>
              <a:t>500 mg QD for 28-day cycles</a:t>
            </a:r>
          </a:p>
        </p:txBody>
      </p:sp>
      <p:sp>
        <p:nvSpPr>
          <p:cNvPr id="23" name="Line 54">
            <a:extLst>
              <a:ext uri="{FF2B5EF4-FFF2-40B4-BE49-F238E27FC236}">
                <a16:creationId xmlns:a16="http://schemas.microsoft.com/office/drawing/2014/main" id="{0E099C83-DC9C-15C7-551E-1B11CA9CD6C0}"/>
              </a:ext>
            </a:extLst>
          </p:cNvPr>
          <p:cNvSpPr>
            <a:spLocks noChangeShapeType="1"/>
          </p:cNvSpPr>
          <p:nvPr/>
        </p:nvSpPr>
        <p:spPr bwMode="auto">
          <a:xfrm flipV="1">
            <a:off x="6774868" y="3402692"/>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mn-lt"/>
              <a:ea typeface="+mn-ea"/>
              <a:cs typeface="Calibri" panose="020F0502020204030204" pitchFamily="34" charset="0"/>
            </a:endParaRPr>
          </a:p>
        </p:txBody>
      </p:sp>
      <p:sp>
        <p:nvSpPr>
          <p:cNvPr id="7" name="Line 54">
            <a:extLst>
              <a:ext uri="{FF2B5EF4-FFF2-40B4-BE49-F238E27FC236}">
                <a16:creationId xmlns:a16="http://schemas.microsoft.com/office/drawing/2014/main" id="{8D8167AD-BA8F-CEC5-DA35-7B92C02EC640}"/>
              </a:ext>
            </a:extLst>
          </p:cNvPr>
          <p:cNvSpPr>
            <a:spLocks noChangeShapeType="1"/>
          </p:cNvSpPr>
          <p:nvPr/>
        </p:nvSpPr>
        <p:spPr bwMode="auto">
          <a:xfrm flipV="1">
            <a:off x="6774868" y="4409181"/>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mn-lt"/>
              <a:ea typeface="+mn-ea"/>
              <a:cs typeface="Calibri" panose="020F0502020204030204" pitchFamily="34" charset="0"/>
            </a:endParaRPr>
          </a:p>
        </p:txBody>
      </p:sp>
      <p:sp>
        <p:nvSpPr>
          <p:cNvPr id="26" name="Content Placeholder 2">
            <a:extLst>
              <a:ext uri="{FF2B5EF4-FFF2-40B4-BE49-F238E27FC236}">
                <a16:creationId xmlns:a16="http://schemas.microsoft.com/office/drawing/2014/main" id="{81017788-258D-39F9-FC2E-6B8270C8F550}"/>
              </a:ext>
            </a:extLst>
          </p:cNvPr>
          <p:cNvSpPr txBox="1">
            <a:spLocks/>
          </p:cNvSpPr>
          <p:nvPr/>
        </p:nvSpPr>
        <p:spPr>
          <a:xfrm>
            <a:off x="231775" y="5195888"/>
            <a:ext cx="5195358" cy="1001712"/>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t>Primary endpoint: </a:t>
            </a:r>
            <a:r>
              <a:rPr lang="en-US" sz="2000" dirty="0"/>
              <a:t>DLTs, proportion of patients with serious AEs, laboratory abnormalities</a:t>
            </a:r>
          </a:p>
        </p:txBody>
      </p:sp>
      <p:sp>
        <p:nvSpPr>
          <p:cNvPr id="27" name="Content Placeholder 2">
            <a:extLst>
              <a:ext uri="{FF2B5EF4-FFF2-40B4-BE49-F238E27FC236}">
                <a16:creationId xmlns:a16="http://schemas.microsoft.com/office/drawing/2014/main" id="{7E86D6AD-2126-5F67-D5DE-DAD3B65D435F}"/>
              </a:ext>
            </a:extLst>
          </p:cNvPr>
          <p:cNvSpPr txBox="1">
            <a:spLocks/>
          </p:cNvSpPr>
          <p:nvPr/>
        </p:nvSpPr>
        <p:spPr>
          <a:xfrm>
            <a:off x="6353174" y="5195888"/>
            <a:ext cx="4839759" cy="781579"/>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t>Secondary endpoint: </a:t>
            </a:r>
            <a:r>
              <a:rPr lang="en-US" sz="2000" dirty="0"/>
              <a:t>PK/PD, antitumor activity and safety </a:t>
            </a:r>
          </a:p>
        </p:txBody>
      </p:sp>
    </p:spTree>
    <p:extLst>
      <p:ext uri="{BB962C8B-B14F-4D97-AF65-F5344CB8AC3E}">
        <p14:creationId xmlns:p14="http://schemas.microsoft.com/office/powerpoint/2010/main" val="26728525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1C18F06-1C74-C058-FC3C-B5F2D52A7802}"/>
              </a:ext>
            </a:extLst>
          </p:cNvPr>
          <p:cNvSpPr>
            <a:spLocks noGrp="1"/>
          </p:cNvSpPr>
          <p:nvPr>
            <p:ph type="title"/>
          </p:nvPr>
        </p:nvSpPr>
        <p:spPr>
          <a:xfrm>
            <a:off x="231078" y="531006"/>
            <a:ext cx="11740260" cy="502445"/>
          </a:xfrm>
        </p:spPr>
        <p:txBody>
          <a:bodyPr/>
          <a:lstStyle/>
          <a:p>
            <a:r>
              <a:rPr lang="en-US" dirty="0"/>
              <a:t>VERITAC Part B: Primary Endpoint Clinical Benefit Rate in Dose Expansion Cohort</a:t>
            </a:r>
          </a:p>
        </p:txBody>
      </p:sp>
      <p:sp>
        <p:nvSpPr>
          <p:cNvPr id="8" name="Content Placeholder 7">
            <a:extLst>
              <a:ext uri="{FF2B5EF4-FFF2-40B4-BE49-F238E27FC236}">
                <a16:creationId xmlns:a16="http://schemas.microsoft.com/office/drawing/2014/main" id="{F5C5AA43-C797-BCF6-0349-34A66500C08A}"/>
              </a:ext>
            </a:extLst>
          </p:cNvPr>
          <p:cNvSpPr>
            <a:spLocks noGrp="1"/>
          </p:cNvSpPr>
          <p:nvPr>
            <p:ph idx="1"/>
          </p:nvPr>
        </p:nvSpPr>
        <p:spPr>
          <a:xfrm>
            <a:off x="253974" y="1523508"/>
            <a:ext cx="11739563" cy="718795"/>
          </a:xfrm>
        </p:spPr>
        <p:txBody>
          <a:bodyPr/>
          <a:lstStyle/>
          <a:p>
            <a:r>
              <a:rPr lang="en-US" dirty="0"/>
              <a:t>Phase I trial dose expansion cohort of vepdegestrant at RP2D of </a:t>
            </a:r>
            <a:br>
              <a:rPr lang="en-US" dirty="0"/>
            </a:br>
            <a:r>
              <a:rPr lang="en-US" dirty="0"/>
              <a:t>200 mg QD or 500 mg QD</a:t>
            </a:r>
          </a:p>
          <a:p>
            <a:endParaRPr lang="en-US" dirty="0"/>
          </a:p>
        </p:txBody>
      </p:sp>
      <p:sp>
        <p:nvSpPr>
          <p:cNvPr id="22" name="Content Placeholder 21">
            <a:extLst>
              <a:ext uri="{FF2B5EF4-FFF2-40B4-BE49-F238E27FC236}">
                <a16:creationId xmlns:a16="http://schemas.microsoft.com/office/drawing/2014/main" id="{944FFC0F-CE8D-7705-7007-BF06F2F41A46}"/>
              </a:ext>
            </a:extLst>
          </p:cNvPr>
          <p:cNvSpPr>
            <a:spLocks noGrp="1"/>
          </p:cNvSpPr>
          <p:nvPr>
            <p:ph sz="quarter" idx="10"/>
          </p:nvPr>
        </p:nvSpPr>
        <p:spPr>
          <a:xfrm>
            <a:off x="1712199" y="6302375"/>
            <a:ext cx="7812290" cy="327025"/>
          </a:xfrm>
        </p:spPr>
        <p:txBody>
          <a:bodyPr/>
          <a:lstStyle/>
          <a:p>
            <a:pPr algn="ctr"/>
            <a:r>
              <a:rPr lang="en-US" dirty="0"/>
              <a:t>Hurvitz. SABCS 2022. </a:t>
            </a:r>
            <a:r>
              <a:rPr lang="en-US" dirty="0" err="1"/>
              <a:t>Abstr</a:t>
            </a:r>
            <a:r>
              <a:rPr lang="en-US" dirty="0"/>
              <a:t> GS3-03. </a:t>
            </a:r>
          </a:p>
        </p:txBody>
      </p:sp>
      <p:sp>
        <p:nvSpPr>
          <p:cNvPr id="121" name="TextBox 120">
            <a:extLst>
              <a:ext uri="{FF2B5EF4-FFF2-40B4-BE49-F238E27FC236}">
                <a16:creationId xmlns:a16="http://schemas.microsoft.com/office/drawing/2014/main" id="{9DE85FA9-68C4-D2DB-DC57-C5F02454608F}"/>
              </a:ext>
            </a:extLst>
          </p:cNvPr>
          <p:cNvSpPr txBox="1"/>
          <p:nvPr/>
        </p:nvSpPr>
        <p:spPr bwMode="auto">
          <a:xfrm rot="16200000">
            <a:off x="9039163"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208" name="TextBox 207">
            <a:extLst>
              <a:ext uri="{FF2B5EF4-FFF2-40B4-BE49-F238E27FC236}">
                <a16:creationId xmlns:a16="http://schemas.microsoft.com/office/drawing/2014/main" id="{E6B2B5B2-5C05-E68E-6994-012728A49950}"/>
              </a:ext>
            </a:extLst>
          </p:cNvPr>
          <p:cNvSpPr txBox="1"/>
          <p:nvPr/>
        </p:nvSpPr>
        <p:spPr bwMode="auto">
          <a:xfrm rot="16200000">
            <a:off x="8918930"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24" name="TextBox 123">
            <a:extLst>
              <a:ext uri="{FF2B5EF4-FFF2-40B4-BE49-F238E27FC236}">
                <a16:creationId xmlns:a16="http://schemas.microsoft.com/office/drawing/2014/main" id="{68E015D4-1D2B-7188-6787-E766F4E2EC7E}"/>
              </a:ext>
            </a:extLst>
          </p:cNvPr>
          <p:cNvSpPr txBox="1"/>
          <p:nvPr/>
        </p:nvSpPr>
        <p:spPr bwMode="auto">
          <a:xfrm rot="16200000">
            <a:off x="9159396"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graphicFrame>
        <p:nvGraphicFramePr>
          <p:cNvPr id="4" name="Table 8">
            <a:extLst>
              <a:ext uri="{FF2B5EF4-FFF2-40B4-BE49-F238E27FC236}">
                <a16:creationId xmlns:a16="http://schemas.microsoft.com/office/drawing/2014/main" id="{84D41369-8843-00DA-C578-042381292E15}"/>
              </a:ext>
            </a:extLst>
          </p:cNvPr>
          <p:cNvGraphicFramePr>
            <a:graphicFrameLocks/>
          </p:cNvGraphicFramePr>
          <p:nvPr/>
        </p:nvGraphicFramePr>
        <p:xfrm>
          <a:off x="231078" y="2412795"/>
          <a:ext cx="5372227" cy="2682240"/>
        </p:xfrm>
        <a:graphic>
          <a:graphicData uri="http://schemas.openxmlformats.org/drawingml/2006/table">
            <a:tbl>
              <a:tblPr firstRow="1" bandRow="1">
                <a:tableStyleId>{5940675A-B579-460E-94D1-54222C63F5DA}</a:tableStyleId>
              </a:tblPr>
              <a:tblGrid>
                <a:gridCol w="1353312">
                  <a:extLst>
                    <a:ext uri="{9D8B030D-6E8A-4147-A177-3AD203B41FA5}">
                      <a16:colId xmlns:a16="http://schemas.microsoft.com/office/drawing/2014/main" val="1051361918"/>
                    </a:ext>
                  </a:extLst>
                </a:gridCol>
                <a:gridCol w="1364488">
                  <a:extLst>
                    <a:ext uri="{9D8B030D-6E8A-4147-A177-3AD203B41FA5}">
                      <a16:colId xmlns:a16="http://schemas.microsoft.com/office/drawing/2014/main" val="42803018"/>
                    </a:ext>
                  </a:extLst>
                </a:gridCol>
                <a:gridCol w="1287272">
                  <a:extLst>
                    <a:ext uri="{9D8B030D-6E8A-4147-A177-3AD203B41FA5}">
                      <a16:colId xmlns:a16="http://schemas.microsoft.com/office/drawing/2014/main" val="197324154"/>
                    </a:ext>
                  </a:extLst>
                </a:gridCol>
                <a:gridCol w="1367155">
                  <a:extLst>
                    <a:ext uri="{9D8B030D-6E8A-4147-A177-3AD203B41FA5}">
                      <a16:colId xmlns:a16="http://schemas.microsoft.com/office/drawing/2014/main" val="2654651128"/>
                    </a:ext>
                  </a:extLst>
                </a:gridCol>
              </a:tblGrid>
              <a:tr h="201216">
                <a:tc>
                  <a:txBody>
                    <a:bodyPr/>
                    <a:lstStyle/>
                    <a:p>
                      <a:pPr marL="0" algn="l" defTabSz="914400" rtl="0" eaLnBrk="1" latinLnBrk="0" hangingPunct="1"/>
                      <a:r>
                        <a:rPr lang="en-US" sz="1600" b="1" kern="1200" dirty="0">
                          <a:solidFill>
                            <a:schemeClr val="bg1"/>
                          </a:solidFill>
                          <a:latin typeface="Poppins" pitchFamily="2" charset="77"/>
                          <a:ea typeface="+mn-ea"/>
                          <a:cs typeface="Poppins" pitchFamily="2" charset="77"/>
                        </a:rPr>
                        <a:t>Outcome</a:t>
                      </a:r>
                    </a:p>
                  </a:txBody>
                  <a:tcPr marL="121920" marR="12192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algn="ctr" defTabSz="914400" rtl="0" eaLnBrk="1" latinLnBrk="0" hangingPunct="1"/>
                      <a:r>
                        <a:rPr lang="en-US" sz="1600" b="1" kern="1200" dirty="0">
                          <a:solidFill>
                            <a:schemeClr val="bg1"/>
                          </a:solidFill>
                          <a:latin typeface="Poppins" pitchFamily="2" charset="77"/>
                          <a:ea typeface="+mn-ea"/>
                          <a:cs typeface="Poppins" pitchFamily="2" charset="77"/>
                        </a:rPr>
                        <a:t>200 mg QD</a:t>
                      </a:r>
                    </a:p>
                    <a:p>
                      <a:pPr marL="0" algn="ctr" defTabSz="914400" rtl="0" eaLnBrk="1" latinLnBrk="0" hangingPunct="1"/>
                      <a:r>
                        <a:rPr lang="en-US" sz="1600" b="1" kern="1200" dirty="0">
                          <a:solidFill>
                            <a:schemeClr val="bg1"/>
                          </a:solidFill>
                          <a:latin typeface="Poppins" pitchFamily="2" charset="77"/>
                          <a:ea typeface="+mn-ea"/>
                          <a:cs typeface="Poppins" pitchFamily="2" charset="77"/>
                        </a:rPr>
                        <a:t>(n = 35)</a:t>
                      </a:r>
                    </a:p>
                  </a:txBody>
                  <a:tcPr marL="121920" marR="12192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latin typeface="Poppins" pitchFamily="2" charset="77"/>
                          <a:cs typeface="Poppins" pitchFamily="2" charset="77"/>
                        </a:rPr>
                        <a:t>500 mg QD</a:t>
                      </a:r>
                    </a:p>
                    <a:p>
                      <a:pPr algn="ctr"/>
                      <a:r>
                        <a:rPr lang="en-US" sz="1600" b="1" dirty="0">
                          <a:solidFill>
                            <a:schemeClr val="bg1"/>
                          </a:solidFill>
                          <a:latin typeface="Poppins" pitchFamily="2" charset="77"/>
                          <a:cs typeface="Poppins" pitchFamily="2" charset="77"/>
                        </a:rPr>
                        <a:t>(n = 36)</a:t>
                      </a:r>
                    </a:p>
                  </a:txBody>
                  <a:tcPr marL="121920" marR="12192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latin typeface="Poppins" pitchFamily="2" charset="77"/>
                          <a:cs typeface="Poppins" pitchFamily="2" charset="77"/>
                        </a:rPr>
                        <a:t>Total </a:t>
                      </a:r>
                    </a:p>
                    <a:p>
                      <a:pPr algn="ctr"/>
                      <a:r>
                        <a:rPr lang="en-US" sz="1600" b="1" dirty="0">
                          <a:solidFill>
                            <a:schemeClr val="bg1"/>
                          </a:solidFill>
                          <a:latin typeface="Poppins" pitchFamily="2" charset="77"/>
                          <a:cs typeface="Poppins" pitchFamily="2" charset="77"/>
                        </a:rPr>
                        <a:t>(N = 71)</a:t>
                      </a:r>
                    </a:p>
                  </a:txBody>
                  <a:tcPr marL="121920" marR="12192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432870312"/>
                  </a:ext>
                </a:extLst>
              </a:tr>
              <a:tr h="174826">
                <a:tc>
                  <a:txBody>
                    <a:bodyPr/>
                    <a:lstStyle/>
                    <a:p>
                      <a:r>
                        <a:rPr lang="en-US" sz="1600" dirty="0">
                          <a:solidFill>
                            <a:schemeClr val="tx1"/>
                          </a:solidFill>
                          <a:latin typeface="Poppins" pitchFamily="2" charset="77"/>
                          <a:cs typeface="Poppins" pitchFamily="2" charset="77"/>
                        </a:rPr>
                        <a:t>CBR,* % </a:t>
                      </a:r>
                    </a:p>
                    <a:p>
                      <a:r>
                        <a:rPr lang="en-US" sz="1600" dirty="0">
                          <a:solidFill>
                            <a:schemeClr val="tx1"/>
                          </a:solidFill>
                          <a:latin typeface="Poppins" pitchFamily="2" charset="77"/>
                          <a:cs typeface="Poppins" pitchFamily="2" charset="77"/>
                        </a:rPr>
                        <a:t>(95% CI)</a:t>
                      </a:r>
                    </a:p>
                  </a:txBody>
                  <a:tcPr marL="121920" marR="121920" marT="60960" marB="6096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15000"/>
                        </a:lnSpc>
                        <a:spcBef>
                          <a:spcPts val="0"/>
                        </a:spcBef>
                        <a:spcAft>
                          <a:spcPts val="0"/>
                        </a:spcAft>
                      </a:pPr>
                      <a:r>
                        <a:rPr lang="en-US" sz="1600" dirty="0">
                          <a:solidFill>
                            <a:schemeClr val="tx1"/>
                          </a:solidFill>
                          <a:effectLst/>
                          <a:latin typeface="Poppins" pitchFamily="2" charset="77"/>
                          <a:ea typeface="Calibri" panose="020F0502020204030204" pitchFamily="34" charset="0"/>
                          <a:cs typeface="Poppins" pitchFamily="2" charset="77"/>
                        </a:rPr>
                        <a:t>37.1 </a:t>
                      </a:r>
                    </a:p>
                    <a:p>
                      <a:pPr marL="0" marR="0" algn="ctr">
                        <a:lnSpc>
                          <a:spcPct val="115000"/>
                        </a:lnSpc>
                        <a:spcBef>
                          <a:spcPts val="0"/>
                        </a:spcBef>
                        <a:spcAft>
                          <a:spcPts val="0"/>
                        </a:spcAft>
                      </a:pPr>
                      <a:r>
                        <a:rPr lang="en-US" sz="1600" dirty="0">
                          <a:solidFill>
                            <a:schemeClr val="tx1"/>
                          </a:solidFill>
                          <a:effectLst/>
                          <a:latin typeface="Poppins" pitchFamily="2" charset="77"/>
                          <a:ea typeface="Calibri" panose="020F0502020204030204" pitchFamily="34" charset="0"/>
                          <a:cs typeface="Poppins" pitchFamily="2" charset="77"/>
                        </a:rPr>
                        <a:t>(</a:t>
                      </a:r>
                      <a:r>
                        <a:rPr lang="en-US" sz="1600" b="0" i="0" u="none" strike="noStrike" kern="1200" baseline="0" dirty="0">
                          <a:solidFill>
                            <a:schemeClr val="tx1"/>
                          </a:solidFill>
                          <a:latin typeface="Poppins" pitchFamily="2" charset="77"/>
                          <a:ea typeface="+mn-ea"/>
                          <a:cs typeface="Poppins" pitchFamily="2" charset="77"/>
                        </a:rPr>
                        <a:t>21.5-55.1)</a:t>
                      </a:r>
                      <a:endParaRPr lang="en-US" sz="1600" dirty="0">
                        <a:solidFill>
                          <a:schemeClr val="tx1"/>
                        </a:solidFill>
                        <a:effectLst/>
                        <a:latin typeface="Poppins" pitchFamily="2" charset="77"/>
                        <a:ea typeface="Calibri" panose="020F0502020204030204" pitchFamily="34" charset="0"/>
                        <a:cs typeface="Poppins" pitchFamily="2" charset="77"/>
                      </a:endParaRPr>
                    </a:p>
                  </a:txBody>
                  <a:tcPr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15000"/>
                        </a:lnSpc>
                        <a:spcBef>
                          <a:spcPts val="0"/>
                        </a:spcBef>
                        <a:spcAft>
                          <a:spcPts val="0"/>
                        </a:spcAft>
                      </a:pPr>
                      <a:r>
                        <a:rPr lang="en-US" sz="1600" kern="1200" dirty="0">
                          <a:solidFill>
                            <a:schemeClr val="tx1"/>
                          </a:solidFill>
                          <a:effectLst/>
                          <a:latin typeface="Poppins" pitchFamily="2" charset="77"/>
                          <a:ea typeface="+mn-ea"/>
                          <a:cs typeface="Poppins" pitchFamily="2" charset="77"/>
                        </a:rPr>
                        <a:t>38.9 </a:t>
                      </a:r>
                    </a:p>
                    <a:p>
                      <a:pPr marL="0" marR="0" algn="ctr">
                        <a:lnSpc>
                          <a:spcPct val="115000"/>
                        </a:lnSpc>
                        <a:spcBef>
                          <a:spcPts val="0"/>
                        </a:spcBef>
                        <a:spcAft>
                          <a:spcPts val="0"/>
                        </a:spcAft>
                      </a:pPr>
                      <a:r>
                        <a:rPr lang="en-US" sz="1600" kern="1200" dirty="0">
                          <a:solidFill>
                            <a:schemeClr val="tx1"/>
                          </a:solidFill>
                          <a:effectLst/>
                          <a:latin typeface="Poppins" pitchFamily="2" charset="77"/>
                          <a:ea typeface="+mn-ea"/>
                          <a:cs typeface="Poppins" pitchFamily="2" charset="77"/>
                        </a:rPr>
                        <a:t>(</a:t>
                      </a:r>
                      <a:r>
                        <a:rPr lang="en-US" sz="1600" b="0" i="0" u="none" strike="noStrike" kern="1200" baseline="0" dirty="0">
                          <a:solidFill>
                            <a:schemeClr val="tx1"/>
                          </a:solidFill>
                          <a:latin typeface="Poppins" pitchFamily="2" charset="77"/>
                          <a:ea typeface="+mn-ea"/>
                          <a:cs typeface="Poppins" pitchFamily="2" charset="77"/>
                        </a:rPr>
                        <a:t>23.1-56.5)</a:t>
                      </a:r>
                      <a:endParaRPr lang="en-US" sz="1600" dirty="0">
                        <a:solidFill>
                          <a:schemeClr val="tx1"/>
                        </a:solidFill>
                        <a:effectLst/>
                        <a:latin typeface="Poppins" pitchFamily="2" charset="77"/>
                        <a:ea typeface="Calibri" panose="020F0502020204030204" pitchFamily="34" charset="0"/>
                        <a:cs typeface="Poppins" pitchFamily="2" charset="77"/>
                      </a:endParaRPr>
                    </a:p>
                  </a:txBody>
                  <a:tcPr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15000"/>
                        </a:lnSpc>
                        <a:spcBef>
                          <a:spcPts val="0"/>
                        </a:spcBef>
                        <a:spcAft>
                          <a:spcPts val="0"/>
                        </a:spcAft>
                      </a:pPr>
                      <a:r>
                        <a:rPr lang="en-US" sz="1600" b="0" i="0" u="none" strike="noStrike" kern="1200" baseline="0" dirty="0">
                          <a:solidFill>
                            <a:schemeClr val="tx1"/>
                          </a:solidFill>
                          <a:latin typeface="Poppins" pitchFamily="2" charset="77"/>
                          <a:ea typeface="+mn-ea"/>
                          <a:cs typeface="Poppins" pitchFamily="2" charset="77"/>
                        </a:rPr>
                        <a:t>38.0 </a:t>
                      </a:r>
                    </a:p>
                    <a:p>
                      <a:pPr marL="0" marR="0" algn="ctr">
                        <a:lnSpc>
                          <a:spcPct val="115000"/>
                        </a:lnSpc>
                        <a:spcBef>
                          <a:spcPts val="0"/>
                        </a:spcBef>
                        <a:spcAft>
                          <a:spcPts val="0"/>
                        </a:spcAft>
                      </a:pPr>
                      <a:r>
                        <a:rPr lang="en-US" sz="1600" b="0" i="0" u="none" strike="noStrike" kern="1200" baseline="0" dirty="0">
                          <a:solidFill>
                            <a:schemeClr val="tx1"/>
                          </a:solidFill>
                          <a:latin typeface="Poppins" pitchFamily="2" charset="77"/>
                          <a:ea typeface="+mn-ea"/>
                          <a:cs typeface="Poppins" pitchFamily="2" charset="77"/>
                        </a:rPr>
                        <a:t>(26.8-50.3)</a:t>
                      </a:r>
                      <a:endParaRPr lang="en-US" sz="1600" dirty="0">
                        <a:solidFill>
                          <a:schemeClr val="tx1"/>
                        </a:solidFill>
                        <a:effectLst/>
                        <a:latin typeface="Poppins" pitchFamily="2" charset="77"/>
                        <a:ea typeface="Calibri" panose="020F0502020204030204" pitchFamily="34" charset="0"/>
                        <a:cs typeface="Poppins" pitchFamily="2" charset="77"/>
                      </a:endParaRPr>
                    </a:p>
                  </a:txBody>
                  <a:tcPr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49619779"/>
                  </a:ext>
                </a:extLst>
              </a:tr>
              <a:tr h="0">
                <a:tc>
                  <a:txBody>
                    <a:bodyPr/>
                    <a:lstStyle/>
                    <a:p>
                      <a:r>
                        <a:rPr lang="en-US" sz="1600" b="0" dirty="0">
                          <a:solidFill>
                            <a:schemeClr val="tx1"/>
                          </a:solidFill>
                          <a:latin typeface="Poppins" pitchFamily="2" charset="77"/>
                          <a:cs typeface="Poppins" pitchFamily="2" charset="77"/>
                        </a:rPr>
                        <a:t>Patients </a:t>
                      </a:r>
                    </a:p>
                    <a:p>
                      <a:r>
                        <a:rPr lang="en-US" sz="1600" b="0" dirty="0">
                          <a:solidFill>
                            <a:schemeClr val="tx1"/>
                          </a:solidFill>
                          <a:latin typeface="Poppins" pitchFamily="2" charset="77"/>
                          <a:cs typeface="Poppins" pitchFamily="2" charset="77"/>
                        </a:rPr>
                        <a:t>with </a:t>
                      </a:r>
                      <a:r>
                        <a:rPr lang="en-US" sz="1600" b="0" i="1" dirty="0">
                          <a:solidFill>
                            <a:schemeClr val="tx1"/>
                          </a:solidFill>
                          <a:latin typeface="Poppins" pitchFamily="2" charset="77"/>
                          <a:cs typeface="Poppins" pitchFamily="2" charset="77"/>
                        </a:rPr>
                        <a:t>ESR1m </a:t>
                      </a:r>
                    </a:p>
                  </a:txBody>
                  <a:tcPr marL="121920" marR="121920" marT="60960" marB="6096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r>
                        <a:rPr lang="en-US" sz="1600" b="0" dirty="0">
                          <a:solidFill>
                            <a:schemeClr val="tx1"/>
                          </a:solidFill>
                          <a:latin typeface="Poppins" pitchFamily="2" charset="77"/>
                          <a:cs typeface="Poppins" pitchFamily="2" charset="77"/>
                        </a:rPr>
                        <a:t>(n = 19)</a:t>
                      </a:r>
                    </a:p>
                  </a:txBody>
                  <a:tcPr marL="121920" marR="121920" marT="60960" marB="60960" anchor="ctr">
                    <a:lnL w="12700" cmpd="sng">
                      <a:noFill/>
                    </a:lnL>
                    <a:lnR w="12700" cmpd="sng">
                      <a:noFill/>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r>
                        <a:rPr lang="en-US" sz="1600" b="0" dirty="0">
                          <a:solidFill>
                            <a:schemeClr val="tx1"/>
                          </a:solidFill>
                          <a:latin typeface="Poppins" pitchFamily="2" charset="77"/>
                          <a:cs typeface="Poppins" pitchFamily="2" charset="77"/>
                        </a:rPr>
                        <a:t>(n = 22)</a:t>
                      </a:r>
                    </a:p>
                  </a:txBody>
                  <a:tcPr marL="121920" marR="121920" marT="60960" marB="60960" anchor="ctr">
                    <a:lnL w="12700" cmpd="sng">
                      <a:noFill/>
                    </a:lnL>
                    <a:lnR w="12700" cmpd="sng">
                      <a:noFill/>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r>
                        <a:rPr lang="en-US" sz="1600" b="0" dirty="0">
                          <a:solidFill>
                            <a:schemeClr val="tx1"/>
                          </a:solidFill>
                          <a:latin typeface="Poppins" pitchFamily="2" charset="77"/>
                          <a:cs typeface="Poppins" pitchFamily="2" charset="77"/>
                        </a:rPr>
                        <a:t>(n = 41)</a:t>
                      </a:r>
                    </a:p>
                  </a:txBody>
                  <a:tcPr marL="121920" marR="121920" marT="60960" marB="6096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891684487"/>
                  </a:ext>
                </a:extLst>
              </a:tr>
              <a:tr h="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a:solidFill>
                            <a:schemeClr val="tx1"/>
                          </a:solidFill>
                          <a:latin typeface="Poppins" pitchFamily="2" charset="77"/>
                          <a:cs typeface="Poppins" pitchFamily="2" charset="77"/>
                        </a:rPr>
                        <a:t>CBR,* % </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1600">
                          <a:solidFill>
                            <a:schemeClr val="tx1"/>
                          </a:solidFill>
                          <a:latin typeface="Poppins" pitchFamily="2" charset="77"/>
                          <a:cs typeface="Poppins" pitchFamily="2" charset="77"/>
                        </a:rPr>
                        <a:t>(95% CI)</a:t>
                      </a:r>
                    </a:p>
                  </a:txBody>
                  <a:tcPr marL="121920" marR="121920" marT="60960" marB="60960" anchor="ctr">
                    <a:lnL w="12700" cap="flat" cmpd="sng" algn="ctr">
                      <a:noFill/>
                      <a:prstDash val="solid"/>
                      <a:round/>
                      <a:headEnd type="none" w="med" len="med"/>
                      <a:tailEnd type="none" w="med" len="med"/>
                    </a:lnL>
                    <a:lnR w="12700" cmpd="sng">
                      <a:noFill/>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defTabSz="685800" rtl="0" eaLnBrk="1" fontAlgn="auto" latinLnBrk="0" hangingPunct="1">
                        <a:lnSpc>
                          <a:spcPct val="115000"/>
                        </a:lnSpc>
                        <a:spcBef>
                          <a:spcPts val="0"/>
                        </a:spcBef>
                        <a:spcAft>
                          <a:spcPts val="0"/>
                        </a:spcAft>
                        <a:buClrTx/>
                        <a:buSzTx/>
                        <a:buFontTx/>
                        <a:buNone/>
                        <a:tabLst/>
                        <a:defRPr/>
                      </a:pPr>
                      <a:r>
                        <a:rPr lang="en-US" sz="1600" dirty="0">
                          <a:solidFill>
                            <a:schemeClr val="tx1"/>
                          </a:solidFill>
                          <a:latin typeface="Poppins" pitchFamily="2" charset="77"/>
                          <a:cs typeface="Poppins" pitchFamily="2" charset="77"/>
                        </a:rPr>
                        <a:t>47.4 </a:t>
                      </a:r>
                    </a:p>
                    <a:p>
                      <a:pPr marL="0" marR="0" lvl="0" indent="0" algn="ctr" defTabSz="685800" rtl="0" eaLnBrk="1" fontAlgn="auto" latinLnBrk="0" hangingPunct="1">
                        <a:lnSpc>
                          <a:spcPct val="115000"/>
                        </a:lnSpc>
                        <a:spcBef>
                          <a:spcPts val="0"/>
                        </a:spcBef>
                        <a:spcAft>
                          <a:spcPts val="0"/>
                        </a:spcAft>
                        <a:buClrTx/>
                        <a:buSzTx/>
                        <a:buFontTx/>
                        <a:buNone/>
                        <a:tabLst/>
                        <a:defRPr/>
                      </a:pPr>
                      <a:r>
                        <a:rPr lang="en-US" sz="1600" dirty="0">
                          <a:solidFill>
                            <a:schemeClr val="tx1"/>
                          </a:solidFill>
                          <a:latin typeface="Poppins" pitchFamily="2" charset="77"/>
                          <a:cs typeface="Poppins" pitchFamily="2" charset="77"/>
                        </a:rPr>
                        <a:t>(</a:t>
                      </a:r>
                      <a:r>
                        <a:rPr lang="en-US" sz="1600" b="0" i="0" u="none" strike="noStrike" kern="1200" baseline="0" dirty="0">
                          <a:solidFill>
                            <a:schemeClr val="tx1"/>
                          </a:solidFill>
                          <a:latin typeface="Poppins" pitchFamily="2" charset="77"/>
                          <a:ea typeface="+mn-ea"/>
                          <a:cs typeface="Poppins" pitchFamily="2" charset="77"/>
                        </a:rPr>
                        <a:t>24.4-71.1</a:t>
                      </a:r>
                      <a:r>
                        <a:rPr lang="en-US" sz="1600" dirty="0">
                          <a:solidFill>
                            <a:schemeClr val="tx1"/>
                          </a:solidFill>
                          <a:latin typeface="Poppins" pitchFamily="2" charset="77"/>
                          <a:cs typeface="Poppins" pitchFamily="2" charset="77"/>
                        </a:rPr>
                        <a:t>) </a:t>
                      </a:r>
                    </a:p>
                  </a:txBody>
                  <a:tcPr marT="0" marB="0" anchor="ctr">
                    <a:lnL w="12700" cmpd="sng">
                      <a:noFill/>
                    </a:lnL>
                    <a:lnR w="12700" cmpd="sng">
                      <a:noFill/>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15000"/>
                        </a:lnSpc>
                        <a:spcBef>
                          <a:spcPts val="0"/>
                        </a:spcBef>
                        <a:spcAft>
                          <a:spcPts val="0"/>
                        </a:spcAft>
                      </a:pPr>
                      <a:r>
                        <a:rPr lang="en-US" sz="1600">
                          <a:solidFill>
                            <a:schemeClr val="tx1"/>
                          </a:solidFill>
                          <a:latin typeface="Poppins" pitchFamily="2" charset="77"/>
                          <a:cs typeface="Poppins" pitchFamily="2" charset="77"/>
                        </a:rPr>
                        <a:t>54.5 </a:t>
                      </a:r>
                    </a:p>
                    <a:p>
                      <a:pPr marL="0" marR="0" algn="ctr">
                        <a:lnSpc>
                          <a:spcPct val="115000"/>
                        </a:lnSpc>
                        <a:spcBef>
                          <a:spcPts val="0"/>
                        </a:spcBef>
                        <a:spcAft>
                          <a:spcPts val="0"/>
                        </a:spcAft>
                      </a:pPr>
                      <a:r>
                        <a:rPr lang="en-US" sz="1600">
                          <a:solidFill>
                            <a:schemeClr val="tx1"/>
                          </a:solidFill>
                          <a:latin typeface="Poppins" pitchFamily="2" charset="77"/>
                          <a:cs typeface="Poppins" pitchFamily="2" charset="77"/>
                        </a:rPr>
                        <a:t>(</a:t>
                      </a:r>
                      <a:r>
                        <a:rPr lang="en-US" sz="1600" b="0" i="0" u="none" strike="noStrike" kern="1200" baseline="0">
                          <a:solidFill>
                            <a:schemeClr val="tx1"/>
                          </a:solidFill>
                          <a:latin typeface="Poppins" pitchFamily="2" charset="77"/>
                          <a:ea typeface="+mn-ea"/>
                          <a:cs typeface="Poppins" pitchFamily="2" charset="77"/>
                        </a:rPr>
                        <a:t>32.2-75.6</a:t>
                      </a:r>
                      <a:r>
                        <a:rPr lang="en-US" sz="1600">
                          <a:solidFill>
                            <a:schemeClr val="tx1"/>
                          </a:solidFill>
                          <a:latin typeface="Poppins" pitchFamily="2" charset="77"/>
                          <a:cs typeface="Poppins" pitchFamily="2" charset="77"/>
                        </a:rPr>
                        <a:t>)</a:t>
                      </a:r>
                      <a:endParaRPr lang="en-US" sz="1600">
                        <a:solidFill>
                          <a:schemeClr val="tx1"/>
                        </a:solidFill>
                        <a:effectLst/>
                        <a:latin typeface="Poppins" pitchFamily="2" charset="77"/>
                        <a:ea typeface="Calibri" panose="020F0502020204030204" pitchFamily="34" charset="0"/>
                        <a:cs typeface="Poppins" pitchFamily="2" charset="77"/>
                      </a:endParaRPr>
                    </a:p>
                  </a:txBody>
                  <a:tcPr marT="0" marB="0" anchor="ctr">
                    <a:lnL w="12700" cmpd="sng">
                      <a:noFill/>
                    </a:lnL>
                    <a:lnR w="12700" cmpd="sng">
                      <a:noFill/>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algn="ctr">
                        <a:lnSpc>
                          <a:spcPct val="115000"/>
                        </a:lnSpc>
                        <a:spcBef>
                          <a:spcPts val="0"/>
                        </a:spcBef>
                        <a:spcAft>
                          <a:spcPts val="0"/>
                        </a:spcAft>
                      </a:pPr>
                      <a:r>
                        <a:rPr lang="en-US" sz="1600" b="0" i="0" u="none" strike="noStrike" kern="1200" baseline="0" dirty="0">
                          <a:solidFill>
                            <a:schemeClr val="tx1"/>
                          </a:solidFill>
                          <a:latin typeface="Poppins" pitchFamily="2" charset="77"/>
                          <a:ea typeface="+mn-ea"/>
                          <a:cs typeface="Poppins" pitchFamily="2" charset="77"/>
                        </a:rPr>
                        <a:t>51.2 </a:t>
                      </a:r>
                    </a:p>
                    <a:p>
                      <a:pPr marL="0" marR="0" algn="ctr">
                        <a:lnSpc>
                          <a:spcPct val="115000"/>
                        </a:lnSpc>
                        <a:spcBef>
                          <a:spcPts val="0"/>
                        </a:spcBef>
                        <a:spcAft>
                          <a:spcPts val="0"/>
                        </a:spcAft>
                      </a:pPr>
                      <a:r>
                        <a:rPr lang="en-US" sz="1600" b="0" i="0" u="none" strike="noStrike" kern="1200" baseline="0" dirty="0">
                          <a:solidFill>
                            <a:schemeClr val="tx1"/>
                          </a:solidFill>
                          <a:latin typeface="Poppins" pitchFamily="2" charset="77"/>
                          <a:ea typeface="+mn-ea"/>
                          <a:cs typeface="Poppins" pitchFamily="2" charset="77"/>
                        </a:rPr>
                        <a:t>(35.1-67.1)</a:t>
                      </a:r>
                      <a:endParaRPr lang="en-US" sz="1600" dirty="0">
                        <a:solidFill>
                          <a:schemeClr val="tx1"/>
                        </a:solidFill>
                        <a:effectLst/>
                        <a:latin typeface="Poppins" pitchFamily="2" charset="77"/>
                        <a:ea typeface="Calibri" panose="020F0502020204030204" pitchFamily="34" charset="0"/>
                        <a:cs typeface="Poppins" pitchFamily="2" charset="77"/>
                      </a:endParaRPr>
                    </a:p>
                  </a:txBody>
                  <a:tcPr marT="0" marB="0" anchor="ctr">
                    <a:lnL w="12700" cmpd="sng">
                      <a:noFill/>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67318854"/>
                  </a:ext>
                </a:extLst>
              </a:tr>
            </a:tbl>
          </a:graphicData>
        </a:graphic>
      </p:graphicFrame>
      <p:sp>
        <p:nvSpPr>
          <p:cNvPr id="7" name="TextBox 6">
            <a:extLst>
              <a:ext uri="{FF2B5EF4-FFF2-40B4-BE49-F238E27FC236}">
                <a16:creationId xmlns:a16="http://schemas.microsoft.com/office/drawing/2014/main" id="{480F5561-7696-FFD1-4245-32B7096FB9FB}"/>
              </a:ext>
            </a:extLst>
          </p:cNvPr>
          <p:cNvSpPr txBox="1"/>
          <p:nvPr/>
        </p:nvSpPr>
        <p:spPr bwMode="auto">
          <a:xfrm>
            <a:off x="259833" y="5248505"/>
            <a:ext cx="5248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nSpc>
                <a:spcPct val="100000"/>
              </a:lnSpc>
              <a:spcBef>
                <a:spcPts val="0"/>
              </a:spcBef>
            </a:pPr>
            <a:r>
              <a:rPr lang="en-US" sz="1400" dirty="0">
                <a:latin typeface="+mn-lt"/>
              </a:rPr>
              <a:t>*Rate of confirmed complete response or partial response or stable disease ≥24 wk.</a:t>
            </a:r>
          </a:p>
        </p:txBody>
      </p:sp>
      <p:sp>
        <p:nvSpPr>
          <p:cNvPr id="26" name="TextBox 25">
            <a:extLst>
              <a:ext uri="{FF2B5EF4-FFF2-40B4-BE49-F238E27FC236}">
                <a16:creationId xmlns:a16="http://schemas.microsoft.com/office/drawing/2014/main" id="{64345FAF-6A63-2829-B004-42C844BC0500}"/>
              </a:ext>
            </a:extLst>
          </p:cNvPr>
          <p:cNvSpPr txBox="1"/>
          <p:nvPr/>
        </p:nvSpPr>
        <p:spPr bwMode="auto">
          <a:xfrm rot="16200000">
            <a:off x="4137734" y="4122457"/>
            <a:ext cx="35460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Best % Change in Target Lesion Diameter From Baseline</a:t>
            </a:r>
          </a:p>
        </p:txBody>
      </p:sp>
      <p:sp>
        <p:nvSpPr>
          <p:cNvPr id="27" name="TextBox 26">
            <a:extLst>
              <a:ext uri="{FF2B5EF4-FFF2-40B4-BE49-F238E27FC236}">
                <a16:creationId xmlns:a16="http://schemas.microsoft.com/office/drawing/2014/main" id="{C6094239-05B1-EEEC-C342-B3B5F7D36834}"/>
              </a:ext>
            </a:extLst>
          </p:cNvPr>
          <p:cNvSpPr txBox="1"/>
          <p:nvPr/>
        </p:nvSpPr>
        <p:spPr bwMode="auto">
          <a:xfrm>
            <a:off x="5966478" y="2828328"/>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100</a:t>
            </a:r>
          </a:p>
        </p:txBody>
      </p:sp>
      <p:sp>
        <p:nvSpPr>
          <p:cNvPr id="28" name="TextBox 27">
            <a:extLst>
              <a:ext uri="{FF2B5EF4-FFF2-40B4-BE49-F238E27FC236}">
                <a16:creationId xmlns:a16="http://schemas.microsoft.com/office/drawing/2014/main" id="{4BDE939B-CB52-87CF-293F-BE30EC4B93E2}"/>
              </a:ext>
            </a:extLst>
          </p:cNvPr>
          <p:cNvSpPr txBox="1"/>
          <p:nvPr/>
        </p:nvSpPr>
        <p:spPr bwMode="auto">
          <a:xfrm>
            <a:off x="5966478" y="3144955"/>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80</a:t>
            </a:r>
          </a:p>
        </p:txBody>
      </p:sp>
      <p:sp>
        <p:nvSpPr>
          <p:cNvPr id="29" name="TextBox 28">
            <a:extLst>
              <a:ext uri="{FF2B5EF4-FFF2-40B4-BE49-F238E27FC236}">
                <a16:creationId xmlns:a16="http://schemas.microsoft.com/office/drawing/2014/main" id="{38ACF435-64EF-ABAD-4BFA-9C6EF3CDCF5A}"/>
              </a:ext>
            </a:extLst>
          </p:cNvPr>
          <p:cNvSpPr txBox="1"/>
          <p:nvPr/>
        </p:nvSpPr>
        <p:spPr bwMode="auto">
          <a:xfrm>
            <a:off x="5966478" y="3461582"/>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a:latin typeface="Poppins" pitchFamily="2" charset="77"/>
                <a:cs typeface="Poppins" pitchFamily="2" charset="77"/>
              </a:rPr>
              <a:t>60</a:t>
            </a:r>
            <a:endParaRPr lang="en-US" sz="1400" b="0">
              <a:latin typeface="Poppins" pitchFamily="2" charset="77"/>
              <a:cs typeface="Poppins" pitchFamily="2" charset="77"/>
            </a:endParaRPr>
          </a:p>
        </p:txBody>
      </p:sp>
      <p:sp>
        <p:nvSpPr>
          <p:cNvPr id="30" name="TextBox 29">
            <a:extLst>
              <a:ext uri="{FF2B5EF4-FFF2-40B4-BE49-F238E27FC236}">
                <a16:creationId xmlns:a16="http://schemas.microsoft.com/office/drawing/2014/main" id="{128FBBD7-4F49-33F1-4F85-7A0C6D2AC0F9}"/>
              </a:ext>
            </a:extLst>
          </p:cNvPr>
          <p:cNvSpPr txBox="1"/>
          <p:nvPr/>
        </p:nvSpPr>
        <p:spPr bwMode="auto">
          <a:xfrm>
            <a:off x="5966478" y="3778209"/>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40</a:t>
            </a:r>
          </a:p>
        </p:txBody>
      </p:sp>
      <p:sp>
        <p:nvSpPr>
          <p:cNvPr id="31" name="TextBox 30">
            <a:extLst>
              <a:ext uri="{FF2B5EF4-FFF2-40B4-BE49-F238E27FC236}">
                <a16:creationId xmlns:a16="http://schemas.microsoft.com/office/drawing/2014/main" id="{CA19F10F-8208-D085-3AB0-A3CFEAF66BEB}"/>
              </a:ext>
            </a:extLst>
          </p:cNvPr>
          <p:cNvSpPr txBox="1"/>
          <p:nvPr/>
        </p:nvSpPr>
        <p:spPr bwMode="auto">
          <a:xfrm>
            <a:off x="5966478" y="4094836"/>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20</a:t>
            </a:r>
          </a:p>
        </p:txBody>
      </p:sp>
      <p:sp>
        <p:nvSpPr>
          <p:cNvPr id="32" name="TextBox 31">
            <a:extLst>
              <a:ext uri="{FF2B5EF4-FFF2-40B4-BE49-F238E27FC236}">
                <a16:creationId xmlns:a16="http://schemas.microsoft.com/office/drawing/2014/main" id="{5E7AB127-F289-F52A-3AEC-A984791F3AF7}"/>
              </a:ext>
            </a:extLst>
          </p:cNvPr>
          <p:cNvSpPr txBox="1"/>
          <p:nvPr/>
        </p:nvSpPr>
        <p:spPr bwMode="auto">
          <a:xfrm>
            <a:off x="5966478" y="4411463"/>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0</a:t>
            </a:r>
          </a:p>
        </p:txBody>
      </p:sp>
      <p:sp>
        <p:nvSpPr>
          <p:cNvPr id="33" name="TextBox 32">
            <a:extLst>
              <a:ext uri="{FF2B5EF4-FFF2-40B4-BE49-F238E27FC236}">
                <a16:creationId xmlns:a16="http://schemas.microsoft.com/office/drawing/2014/main" id="{80287C7E-F879-2D4D-8566-E21A34CAF00A}"/>
              </a:ext>
            </a:extLst>
          </p:cNvPr>
          <p:cNvSpPr txBox="1"/>
          <p:nvPr/>
        </p:nvSpPr>
        <p:spPr bwMode="auto">
          <a:xfrm>
            <a:off x="5966478" y="4728090"/>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-20</a:t>
            </a:r>
          </a:p>
        </p:txBody>
      </p:sp>
      <p:sp>
        <p:nvSpPr>
          <p:cNvPr id="34" name="TextBox 33">
            <a:extLst>
              <a:ext uri="{FF2B5EF4-FFF2-40B4-BE49-F238E27FC236}">
                <a16:creationId xmlns:a16="http://schemas.microsoft.com/office/drawing/2014/main" id="{4654E37A-7179-E2B9-8FC6-BAB5A063FF61}"/>
              </a:ext>
            </a:extLst>
          </p:cNvPr>
          <p:cNvSpPr txBox="1"/>
          <p:nvPr/>
        </p:nvSpPr>
        <p:spPr bwMode="auto">
          <a:xfrm>
            <a:off x="5966478" y="5044717"/>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-40</a:t>
            </a:r>
          </a:p>
        </p:txBody>
      </p:sp>
      <p:sp>
        <p:nvSpPr>
          <p:cNvPr id="35" name="TextBox 34">
            <a:extLst>
              <a:ext uri="{FF2B5EF4-FFF2-40B4-BE49-F238E27FC236}">
                <a16:creationId xmlns:a16="http://schemas.microsoft.com/office/drawing/2014/main" id="{53D3A737-6DB0-6939-6A34-B9CF353C5B2C}"/>
              </a:ext>
            </a:extLst>
          </p:cNvPr>
          <p:cNvSpPr txBox="1"/>
          <p:nvPr/>
        </p:nvSpPr>
        <p:spPr bwMode="auto">
          <a:xfrm>
            <a:off x="5966478" y="5361344"/>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-60</a:t>
            </a:r>
          </a:p>
        </p:txBody>
      </p:sp>
      <p:sp>
        <p:nvSpPr>
          <p:cNvPr id="36" name="TextBox 35">
            <a:extLst>
              <a:ext uri="{FF2B5EF4-FFF2-40B4-BE49-F238E27FC236}">
                <a16:creationId xmlns:a16="http://schemas.microsoft.com/office/drawing/2014/main" id="{49C3CF79-6A89-C46D-9A5E-336DC475D686}"/>
              </a:ext>
            </a:extLst>
          </p:cNvPr>
          <p:cNvSpPr txBox="1"/>
          <p:nvPr/>
        </p:nvSpPr>
        <p:spPr bwMode="auto">
          <a:xfrm>
            <a:off x="5966478" y="5994598"/>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latin typeface="Poppins" pitchFamily="2" charset="77"/>
                <a:cs typeface="Poppins" pitchFamily="2" charset="77"/>
              </a:rPr>
              <a:t>-100</a:t>
            </a:r>
          </a:p>
        </p:txBody>
      </p:sp>
      <p:sp>
        <p:nvSpPr>
          <p:cNvPr id="37" name="TextBox 36">
            <a:extLst>
              <a:ext uri="{FF2B5EF4-FFF2-40B4-BE49-F238E27FC236}">
                <a16:creationId xmlns:a16="http://schemas.microsoft.com/office/drawing/2014/main" id="{235A6379-6369-857A-08AB-A46D24C5644E}"/>
              </a:ext>
            </a:extLst>
          </p:cNvPr>
          <p:cNvSpPr txBox="1"/>
          <p:nvPr/>
        </p:nvSpPr>
        <p:spPr bwMode="auto">
          <a:xfrm>
            <a:off x="5966478" y="5677971"/>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-80</a:t>
            </a:r>
          </a:p>
        </p:txBody>
      </p:sp>
      <p:grpSp>
        <p:nvGrpSpPr>
          <p:cNvPr id="42" name="Group 41">
            <a:extLst>
              <a:ext uri="{FF2B5EF4-FFF2-40B4-BE49-F238E27FC236}">
                <a16:creationId xmlns:a16="http://schemas.microsoft.com/office/drawing/2014/main" id="{CE7F9B83-8E17-BA2E-18DF-1E4E2466A842}"/>
              </a:ext>
            </a:extLst>
          </p:cNvPr>
          <p:cNvGrpSpPr/>
          <p:nvPr/>
        </p:nvGrpSpPr>
        <p:grpSpPr>
          <a:xfrm>
            <a:off x="6536363" y="2652951"/>
            <a:ext cx="61522" cy="3512634"/>
            <a:chOff x="6533885" y="2386361"/>
            <a:chExt cx="61522" cy="3512634"/>
          </a:xfrm>
        </p:grpSpPr>
        <p:cxnSp>
          <p:nvCxnSpPr>
            <p:cNvPr id="10" name="Straight Connector 9">
              <a:extLst>
                <a:ext uri="{FF2B5EF4-FFF2-40B4-BE49-F238E27FC236}">
                  <a16:creationId xmlns:a16="http://schemas.microsoft.com/office/drawing/2014/main" id="{32FC5F6B-DB0B-B99E-ADBE-8E814AA42E31}"/>
                </a:ext>
              </a:extLst>
            </p:cNvPr>
            <p:cNvCxnSpPr>
              <a:cxnSpLocks/>
            </p:cNvCxnSpPr>
            <p:nvPr/>
          </p:nvCxnSpPr>
          <p:spPr bwMode="auto">
            <a:xfrm flipV="1">
              <a:off x="6595407" y="2386361"/>
              <a:ext cx="0" cy="3512634"/>
            </a:xfrm>
            <a:prstGeom prst="line">
              <a:avLst/>
            </a:prstGeom>
            <a:noFill/>
            <a:ln w="12700" cap="flat" cmpd="sng" algn="ctr">
              <a:solidFill>
                <a:schemeClr val="tx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27B7BFEF-23BB-41A9-1932-AE8DB393164E}"/>
                </a:ext>
              </a:extLst>
            </p:cNvPr>
            <p:cNvCxnSpPr>
              <a:cxnSpLocks/>
            </p:cNvCxnSpPr>
            <p:nvPr/>
          </p:nvCxnSpPr>
          <p:spPr bwMode="auto">
            <a:xfrm flipH="1">
              <a:off x="6533885" y="2721235"/>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7256881-2BFA-BFEC-E09B-2A8BDAEA4B46}"/>
                </a:ext>
              </a:extLst>
            </p:cNvPr>
            <p:cNvCxnSpPr>
              <a:cxnSpLocks/>
            </p:cNvCxnSpPr>
            <p:nvPr/>
          </p:nvCxnSpPr>
          <p:spPr bwMode="auto">
            <a:xfrm flipH="1">
              <a:off x="6533885" y="3037524"/>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8C4BF7F7-0E42-EF8C-9297-5D28547C216B}"/>
                </a:ext>
              </a:extLst>
            </p:cNvPr>
            <p:cNvCxnSpPr>
              <a:cxnSpLocks/>
            </p:cNvCxnSpPr>
            <p:nvPr/>
          </p:nvCxnSpPr>
          <p:spPr bwMode="auto">
            <a:xfrm flipH="1">
              <a:off x="6533885" y="3353813"/>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CA1A845-2B59-4925-856E-81A56512E479}"/>
                </a:ext>
              </a:extLst>
            </p:cNvPr>
            <p:cNvCxnSpPr>
              <a:cxnSpLocks/>
            </p:cNvCxnSpPr>
            <p:nvPr/>
          </p:nvCxnSpPr>
          <p:spPr bwMode="auto">
            <a:xfrm flipH="1">
              <a:off x="6533885" y="3670102"/>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B729A645-241F-F3BD-3711-6C2AC3673C52}"/>
                </a:ext>
              </a:extLst>
            </p:cNvPr>
            <p:cNvCxnSpPr>
              <a:cxnSpLocks/>
            </p:cNvCxnSpPr>
            <p:nvPr/>
          </p:nvCxnSpPr>
          <p:spPr bwMode="auto">
            <a:xfrm flipH="1">
              <a:off x="6533885" y="5884125"/>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8EA0BE3-0B93-0A02-8B6A-243943C7FC18}"/>
                </a:ext>
              </a:extLst>
            </p:cNvPr>
            <p:cNvCxnSpPr>
              <a:cxnSpLocks/>
            </p:cNvCxnSpPr>
            <p:nvPr/>
          </p:nvCxnSpPr>
          <p:spPr bwMode="auto">
            <a:xfrm flipH="1">
              <a:off x="6533885" y="3986391"/>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DDE2479-E495-71F8-60FC-596D69A7AFD0}"/>
                </a:ext>
              </a:extLst>
            </p:cNvPr>
            <p:cNvCxnSpPr>
              <a:cxnSpLocks/>
            </p:cNvCxnSpPr>
            <p:nvPr/>
          </p:nvCxnSpPr>
          <p:spPr bwMode="auto">
            <a:xfrm flipH="1">
              <a:off x="6533885" y="4297950"/>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1B44AB21-259A-E7E5-8DCD-8FC0202D3FAA}"/>
                </a:ext>
              </a:extLst>
            </p:cNvPr>
            <p:cNvCxnSpPr>
              <a:cxnSpLocks/>
            </p:cNvCxnSpPr>
            <p:nvPr/>
          </p:nvCxnSpPr>
          <p:spPr bwMode="auto">
            <a:xfrm flipH="1">
              <a:off x="6533885" y="4618969"/>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B994D279-7CC0-7746-F15A-28D6506E57DB}"/>
                </a:ext>
              </a:extLst>
            </p:cNvPr>
            <p:cNvCxnSpPr>
              <a:cxnSpLocks/>
            </p:cNvCxnSpPr>
            <p:nvPr/>
          </p:nvCxnSpPr>
          <p:spPr bwMode="auto">
            <a:xfrm flipH="1">
              <a:off x="6533885" y="4935258"/>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17306970-E9CB-FB84-B464-E1A724FB948F}"/>
                </a:ext>
              </a:extLst>
            </p:cNvPr>
            <p:cNvCxnSpPr>
              <a:cxnSpLocks/>
            </p:cNvCxnSpPr>
            <p:nvPr/>
          </p:nvCxnSpPr>
          <p:spPr bwMode="auto">
            <a:xfrm flipH="1">
              <a:off x="6533885" y="5251547"/>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B527DC0-85A7-54B9-2DF4-135CDC1B6EE1}"/>
                </a:ext>
              </a:extLst>
            </p:cNvPr>
            <p:cNvCxnSpPr>
              <a:cxnSpLocks/>
            </p:cNvCxnSpPr>
            <p:nvPr/>
          </p:nvCxnSpPr>
          <p:spPr bwMode="auto">
            <a:xfrm flipH="1">
              <a:off x="6533885" y="5567836"/>
              <a:ext cx="58855" cy="0"/>
            </a:xfrm>
            <a:prstGeom prst="line">
              <a:avLst/>
            </a:prstGeom>
            <a:noFill/>
            <a:ln w="12700" cap="flat" cmpd="sng" algn="ctr">
              <a:solidFill>
                <a:schemeClr val="tx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7756013-9C03-AFD8-F25A-6835923891C9}"/>
                </a:ext>
              </a:extLst>
            </p:cNvPr>
            <p:cNvCxnSpPr>
              <a:cxnSpLocks/>
            </p:cNvCxnSpPr>
            <p:nvPr/>
          </p:nvCxnSpPr>
          <p:spPr bwMode="auto">
            <a:xfrm flipH="1">
              <a:off x="6533885" y="2404946"/>
              <a:ext cx="58855" cy="0"/>
            </a:xfrm>
            <a:prstGeom prst="line">
              <a:avLst/>
            </a:prstGeom>
            <a:noFill/>
            <a:ln w="12700" cap="flat" cmpd="sng" algn="ctr">
              <a:solidFill>
                <a:schemeClr val="tx1"/>
              </a:solidFill>
              <a:prstDash val="solid"/>
              <a:round/>
              <a:headEnd type="none" w="med" len="med"/>
              <a:tailEnd type="none" w="med" len="med"/>
            </a:ln>
            <a:effectLst/>
          </p:spPr>
        </p:cxnSp>
      </p:grpSp>
      <p:sp>
        <p:nvSpPr>
          <p:cNvPr id="56" name="TextBox 55">
            <a:extLst>
              <a:ext uri="{FF2B5EF4-FFF2-40B4-BE49-F238E27FC236}">
                <a16:creationId xmlns:a16="http://schemas.microsoft.com/office/drawing/2014/main" id="{6006CE2B-A374-E55F-3B9A-5E8657F20306}"/>
              </a:ext>
            </a:extLst>
          </p:cNvPr>
          <p:cNvSpPr txBox="1"/>
          <p:nvPr/>
        </p:nvSpPr>
        <p:spPr bwMode="auto">
          <a:xfrm>
            <a:off x="5966478" y="2511701"/>
            <a:ext cx="6254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120</a:t>
            </a:r>
          </a:p>
        </p:txBody>
      </p:sp>
      <p:sp>
        <p:nvSpPr>
          <p:cNvPr id="62" name="TextBox 61">
            <a:extLst>
              <a:ext uri="{FF2B5EF4-FFF2-40B4-BE49-F238E27FC236}">
                <a16:creationId xmlns:a16="http://schemas.microsoft.com/office/drawing/2014/main" id="{6A54DC5E-1266-F498-264C-540691FEE9EA}"/>
              </a:ext>
            </a:extLst>
          </p:cNvPr>
          <p:cNvSpPr txBox="1"/>
          <p:nvPr/>
        </p:nvSpPr>
        <p:spPr bwMode="auto">
          <a:xfrm rot="16200000">
            <a:off x="6359569" y="4729644"/>
            <a:ext cx="68022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dirty="0">
                <a:latin typeface="Calibri" panose="020F0502020204030204" pitchFamily="34" charset="0"/>
              </a:rPr>
              <a:t>PD</a:t>
            </a:r>
          </a:p>
        </p:txBody>
      </p:sp>
      <p:grpSp>
        <p:nvGrpSpPr>
          <p:cNvPr id="87" name="Group 86">
            <a:extLst>
              <a:ext uri="{FF2B5EF4-FFF2-40B4-BE49-F238E27FC236}">
                <a16:creationId xmlns:a16="http://schemas.microsoft.com/office/drawing/2014/main" id="{4977F98F-FEF3-0DC8-14E0-668C030DDA58}"/>
              </a:ext>
            </a:extLst>
          </p:cNvPr>
          <p:cNvGrpSpPr/>
          <p:nvPr/>
        </p:nvGrpSpPr>
        <p:grpSpPr>
          <a:xfrm>
            <a:off x="9981361" y="2693439"/>
            <a:ext cx="1700236" cy="738664"/>
            <a:chOff x="9733556" y="2070011"/>
            <a:chExt cx="1700236" cy="738664"/>
          </a:xfrm>
        </p:grpSpPr>
        <p:sp>
          <p:nvSpPr>
            <p:cNvPr id="23" name="TextBox 22">
              <a:extLst>
                <a:ext uri="{FF2B5EF4-FFF2-40B4-BE49-F238E27FC236}">
                  <a16:creationId xmlns:a16="http://schemas.microsoft.com/office/drawing/2014/main" id="{6B69A94E-488C-6D44-5140-97B9C2E3577C}"/>
                </a:ext>
              </a:extLst>
            </p:cNvPr>
            <p:cNvSpPr txBox="1"/>
            <p:nvPr/>
          </p:nvSpPr>
          <p:spPr bwMode="auto">
            <a:xfrm>
              <a:off x="9841932" y="2070011"/>
              <a:ext cx="159186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latin typeface="Poppins" pitchFamily="2" charset="77"/>
                  <a:cs typeface="Poppins" pitchFamily="2" charset="77"/>
                </a:rPr>
                <a:t>200 mg QD</a:t>
              </a:r>
              <a:br>
                <a:rPr lang="en-US" sz="1400" b="0" dirty="0">
                  <a:latin typeface="Poppins" pitchFamily="2" charset="77"/>
                  <a:cs typeface="Poppins" pitchFamily="2" charset="77"/>
                </a:rPr>
              </a:br>
              <a:r>
                <a:rPr lang="en-US" sz="1400" b="0" dirty="0">
                  <a:latin typeface="Poppins" pitchFamily="2" charset="77"/>
                  <a:cs typeface="Poppins" pitchFamily="2" charset="77"/>
                </a:rPr>
                <a:t>500 mg QD</a:t>
              </a:r>
              <a:br>
                <a:rPr lang="en-US" sz="1400" b="0" dirty="0">
                  <a:latin typeface="Poppins" pitchFamily="2" charset="77"/>
                  <a:cs typeface="Poppins" pitchFamily="2" charset="77"/>
                </a:rPr>
              </a:br>
              <a:r>
                <a:rPr lang="en-US" sz="1400" b="0" i="1" dirty="0">
                  <a:latin typeface="Poppins" pitchFamily="2" charset="77"/>
                  <a:cs typeface="Poppins" pitchFamily="2" charset="77"/>
                </a:rPr>
                <a:t>ESR1</a:t>
              </a:r>
              <a:r>
                <a:rPr lang="en-US" sz="1400" b="0" dirty="0">
                  <a:latin typeface="Poppins" pitchFamily="2" charset="77"/>
                  <a:cs typeface="Poppins" pitchFamily="2" charset="77"/>
                </a:rPr>
                <a:t> mutation</a:t>
              </a:r>
            </a:p>
          </p:txBody>
        </p:sp>
        <p:sp>
          <p:nvSpPr>
            <p:cNvPr id="24" name="Rectangle 23">
              <a:extLst>
                <a:ext uri="{FF2B5EF4-FFF2-40B4-BE49-F238E27FC236}">
                  <a16:creationId xmlns:a16="http://schemas.microsoft.com/office/drawing/2014/main" id="{157E2770-D8BB-332F-E3E0-0B64523E3F11}"/>
                </a:ext>
              </a:extLst>
            </p:cNvPr>
            <p:cNvSpPr/>
            <p:nvPr/>
          </p:nvSpPr>
          <p:spPr bwMode="auto">
            <a:xfrm>
              <a:off x="9733556" y="2561094"/>
              <a:ext cx="146304" cy="146304"/>
            </a:xfrm>
            <a:prstGeom prst="rect">
              <a:avLst/>
            </a:prstGeom>
            <a:pattFill prst="dkUpDiag">
              <a:fgClr>
                <a:schemeClr val="tx1"/>
              </a:fgClr>
              <a:bgClr>
                <a:schemeClr val="bg1"/>
              </a:bgClr>
            </a:patt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25" name="Rectangle 24">
              <a:extLst>
                <a:ext uri="{FF2B5EF4-FFF2-40B4-BE49-F238E27FC236}">
                  <a16:creationId xmlns:a16="http://schemas.microsoft.com/office/drawing/2014/main" id="{3B0F687B-E943-80B0-7570-06B2C6863C52}"/>
                </a:ext>
              </a:extLst>
            </p:cNvPr>
            <p:cNvSpPr/>
            <p:nvPr/>
          </p:nvSpPr>
          <p:spPr bwMode="auto">
            <a:xfrm>
              <a:off x="9733556" y="2154845"/>
              <a:ext cx="146304" cy="14630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86" name="Rectangle 85">
              <a:extLst>
                <a:ext uri="{FF2B5EF4-FFF2-40B4-BE49-F238E27FC236}">
                  <a16:creationId xmlns:a16="http://schemas.microsoft.com/office/drawing/2014/main" id="{0788BEB9-A9AF-00B1-3087-3656628D4973}"/>
                </a:ext>
              </a:extLst>
            </p:cNvPr>
            <p:cNvSpPr/>
            <p:nvPr/>
          </p:nvSpPr>
          <p:spPr bwMode="auto">
            <a:xfrm>
              <a:off x="9733556" y="2357970"/>
              <a:ext cx="146304" cy="146304"/>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grpSp>
      <p:sp>
        <p:nvSpPr>
          <p:cNvPr id="91" name="TextBox 90">
            <a:extLst>
              <a:ext uri="{FF2B5EF4-FFF2-40B4-BE49-F238E27FC236}">
                <a16:creationId xmlns:a16="http://schemas.microsoft.com/office/drawing/2014/main" id="{0177D221-8FF7-A37C-F2D8-786610A2EAA9}"/>
              </a:ext>
            </a:extLst>
          </p:cNvPr>
          <p:cNvSpPr txBox="1"/>
          <p:nvPr/>
        </p:nvSpPr>
        <p:spPr bwMode="auto">
          <a:xfrm rot="16200000">
            <a:off x="6634503"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94" name="TextBox 93">
            <a:extLst>
              <a:ext uri="{FF2B5EF4-FFF2-40B4-BE49-F238E27FC236}">
                <a16:creationId xmlns:a16="http://schemas.microsoft.com/office/drawing/2014/main" id="{A66412E4-0F5E-4B3F-057B-1FB5AFA647B5}"/>
              </a:ext>
            </a:extLst>
          </p:cNvPr>
          <p:cNvSpPr txBox="1"/>
          <p:nvPr/>
        </p:nvSpPr>
        <p:spPr bwMode="auto">
          <a:xfrm rot="16200000">
            <a:off x="6754736"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97" name="TextBox 96">
            <a:extLst>
              <a:ext uri="{FF2B5EF4-FFF2-40B4-BE49-F238E27FC236}">
                <a16:creationId xmlns:a16="http://schemas.microsoft.com/office/drawing/2014/main" id="{BCD81A8D-D317-5027-4804-76D6918C3163}"/>
              </a:ext>
            </a:extLst>
          </p:cNvPr>
          <p:cNvSpPr txBox="1"/>
          <p:nvPr/>
        </p:nvSpPr>
        <p:spPr bwMode="auto">
          <a:xfrm rot="16200000">
            <a:off x="6995202"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00" name="TextBox 99">
            <a:extLst>
              <a:ext uri="{FF2B5EF4-FFF2-40B4-BE49-F238E27FC236}">
                <a16:creationId xmlns:a16="http://schemas.microsoft.com/office/drawing/2014/main" id="{04FBD2A9-25DF-D20E-7404-16294486A365}"/>
              </a:ext>
            </a:extLst>
          </p:cNvPr>
          <p:cNvSpPr txBox="1"/>
          <p:nvPr/>
        </p:nvSpPr>
        <p:spPr bwMode="auto">
          <a:xfrm rot="16200000">
            <a:off x="7235668"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03" name="TextBox 102">
            <a:extLst>
              <a:ext uri="{FF2B5EF4-FFF2-40B4-BE49-F238E27FC236}">
                <a16:creationId xmlns:a16="http://schemas.microsoft.com/office/drawing/2014/main" id="{EEBC9349-24D1-908E-A2C8-07C2A5D5BE88}"/>
              </a:ext>
            </a:extLst>
          </p:cNvPr>
          <p:cNvSpPr txBox="1"/>
          <p:nvPr/>
        </p:nvSpPr>
        <p:spPr bwMode="auto">
          <a:xfrm rot="16200000">
            <a:off x="7476134"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06" name="TextBox 105">
            <a:extLst>
              <a:ext uri="{FF2B5EF4-FFF2-40B4-BE49-F238E27FC236}">
                <a16:creationId xmlns:a16="http://schemas.microsoft.com/office/drawing/2014/main" id="{D0A46E0A-792A-B61A-4870-49F6320BEA05}"/>
              </a:ext>
            </a:extLst>
          </p:cNvPr>
          <p:cNvSpPr txBox="1"/>
          <p:nvPr/>
        </p:nvSpPr>
        <p:spPr bwMode="auto">
          <a:xfrm rot="16200000">
            <a:off x="7716600"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09" name="TextBox 108">
            <a:extLst>
              <a:ext uri="{FF2B5EF4-FFF2-40B4-BE49-F238E27FC236}">
                <a16:creationId xmlns:a16="http://schemas.microsoft.com/office/drawing/2014/main" id="{AFAA1CFA-73A0-38E5-5BD5-5764963B4D29}"/>
              </a:ext>
            </a:extLst>
          </p:cNvPr>
          <p:cNvSpPr txBox="1"/>
          <p:nvPr/>
        </p:nvSpPr>
        <p:spPr bwMode="auto">
          <a:xfrm rot="16200000">
            <a:off x="7957066"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12" name="TextBox 111">
            <a:extLst>
              <a:ext uri="{FF2B5EF4-FFF2-40B4-BE49-F238E27FC236}">
                <a16:creationId xmlns:a16="http://schemas.microsoft.com/office/drawing/2014/main" id="{1093649E-2C92-98DB-B3EC-CB1FA9D631D2}"/>
              </a:ext>
            </a:extLst>
          </p:cNvPr>
          <p:cNvSpPr txBox="1"/>
          <p:nvPr/>
        </p:nvSpPr>
        <p:spPr bwMode="auto">
          <a:xfrm rot="16200000">
            <a:off x="8317765"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15" name="TextBox 114">
            <a:extLst>
              <a:ext uri="{FF2B5EF4-FFF2-40B4-BE49-F238E27FC236}">
                <a16:creationId xmlns:a16="http://schemas.microsoft.com/office/drawing/2014/main" id="{EF3D5D38-9656-FE69-E33E-28DB0A9BB39B}"/>
              </a:ext>
            </a:extLst>
          </p:cNvPr>
          <p:cNvSpPr txBox="1"/>
          <p:nvPr/>
        </p:nvSpPr>
        <p:spPr bwMode="auto">
          <a:xfrm rot="16200000">
            <a:off x="8558231"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18" name="TextBox 117">
            <a:extLst>
              <a:ext uri="{FF2B5EF4-FFF2-40B4-BE49-F238E27FC236}">
                <a16:creationId xmlns:a16="http://schemas.microsoft.com/office/drawing/2014/main" id="{43FE9478-3458-3C27-B2FC-60B31DB28493}"/>
              </a:ext>
            </a:extLst>
          </p:cNvPr>
          <p:cNvSpPr txBox="1"/>
          <p:nvPr/>
        </p:nvSpPr>
        <p:spPr bwMode="auto">
          <a:xfrm rot="16200000">
            <a:off x="8798697"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142" name="TextBox 141">
            <a:extLst>
              <a:ext uri="{FF2B5EF4-FFF2-40B4-BE49-F238E27FC236}">
                <a16:creationId xmlns:a16="http://schemas.microsoft.com/office/drawing/2014/main" id="{61547E74-FCF9-E229-DE02-2E40642C3D00}"/>
              </a:ext>
            </a:extLst>
          </p:cNvPr>
          <p:cNvSpPr txBox="1"/>
          <p:nvPr/>
        </p:nvSpPr>
        <p:spPr bwMode="auto">
          <a:xfrm rot="16200000">
            <a:off x="10122600"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45" name="TextBox 144">
            <a:extLst>
              <a:ext uri="{FF2B5EF4-FFF2-40B4-BE49-F238E27FC236}">
                <a16:creationId xmlns:a16="http://schemas.microsoft.com/office/drawing/2014/main" id="{046C9D0C-F28D-92DF-1AA2-1199F8B1AC45}"/>
              </a:ext>
            </a:extLst>
          </p:cNvPr>
          <p:cNvSpPr txBox="1"/>
          <p:nvPr/>
        </p:nvSpPr>
        <p:spPr bwMode="auto">
          <a:xfrm rot="16200000">
            <a:off x="10245512"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48" name="TextBox 147">
            <a:extLst>
              <a:ext uri="{FF2B5EF4-FFF2-40B4-BE49-F238E27FC236}">
                <a16:creationId xmlns:a16="http://schemas.microsoft.com/office/drawing/2014/main" id="{5DE089AE-801D-0C0B-3B79-47E7E5091B7E}"/>
              </a:ext>
            </a:extLst>
          </p:cNvPr>
          <p:cNvSpPr txBox="1"/>
          <p:nvPr/>
        </p:nvSpPr>
        <p:spPr bwMode="auto">
          <a:xfrm rot="16200000">
            <a:off x="10368424"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51" name="TextBox 150">
            <a:extLst>
              <a:ext uri="{FF2B5EF4-FFF2-40B4-BE49-F238E27FC236}">
                <a16:creationId xmlns:a16="http://schemas.microsoft.com/office/drawing/2014/main" id="{CCE70753-4257-AFE0-79AB-58A38EF8B753}"/>
              </a:ext>
            </a:extLst>
          </p:cNvPr>
          <p:cNvSpPr txBox="1"/>
          <p:nvPr/>
        </p:nvSpPr>
        <p:spPr bwMode="auto">
          <a:xfrm rot="16200000">
            <a:off x="10491336"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NE</a:t>
            </a:r>
          </a:p>
        </p:txBody>
      </p:sp>
      <p:sp>
        <p:nvSpPr>
          <p:cNvPr id="154" name="TextBox 153">
            <a:extLst>
              <a:ext uri="{FF2B5EF4-FFF2-40B4-BE49-F238E27FC236}">
                <a16:creationId xmlns:a16="http://schemas.microsoft.com/office/drawing/2014/main" id="{8C321307-848C-F218-97D5-076EB6FDCA92}"/>
              </a:ext>
            </a:extLst>
          </p:cNvPr>
          <p:cNvSpPr txBox="1"/>
          <p:nvPr/>
        </p:nvSpPr>
        <p:spPr bwMode="auto">
          <a:xfrm rot="16200000">
            <a:off x="10614248"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57" name="TextBox 156">
            <a:extLst>
              <a:ext uri="{FF2B5EF4-FFF2-40B4-BE49-F238E27FC236}">
                <a16:creationId xmlns:a16="http://schemas.microsoft.com/office/drawing/2014/main" id="{F987F0C2-4190-5298-F0E9-E75AA137362A}"/>
              </a:ext>
            </a:extLst>
          </p:cNvPr>
          <p:cNvSpPr txBox="1"/>
          <p:nvPr/>
        </p:nvSpPr>
        <p:spPr bwMode="auto">
          <a:xfrm rot="16200000">
            <a:off x="10737160"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60" name="TextBox 159">
            <a:extLst>
              <a:ext uri="{FF2B5EF4-FFF2-40B4-BE49-F238E27FC236}">
                <a16:creationId xmlns:a16="http://schemas.microsoft.com/office/drawing/2014/main" id="{BC938F57-0BF8-0DCB-6BEB-79A47AF66B60}"/>
              </a:ext>
            </a:extLst>
          </p:cNvPr>
          <p:cNvSpPr txBox="1"/>
          <p:nvPr/>
        </p:nvSpPr>
        <p:spPr bwMode="auto">
          <a:xfrm rot="16200000">
            <a:off x="10860072"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63" name="TextBox 162">
            <a:extLst>
              <a:ext uri="{FF2B5EF4-FFF2-40B4-BE49-F238E27FC236}">
                <a16:creationId xmlns:a16="http://schemas.microsoft.com/office/drawing/2014/main" id="{E1256957-D0BE-FC3F-BECB-5BE0557FBC3C}"/>
              </a:ext>
            </a:extLst>
          </p:cNvPr>
          <p:cNvSpPr txBox="1"/>
          <p:nvPr/>
        </p:nvSpPr>
        <p:spPr bwMode="auto">
          <a:xfrm rot="16200000">
            <a:off x="10982984"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66" name="TextBox 165">
            <a:extLst>
              <a:ext uri="{FF2B5EF4-FFF2-40B4-BE49-F238E27FC236}">
                <a16:creationId xmlns:a16="http://schemas.microsoft.com/office/drawing/2014/main" id="{56D9A170-8F72-929B-A476-6FC84D06484C}"/>
              </a:ext>
            </a:extLst>
          </p:cNvPr>
          <p:cNvSpPr txBox="1"/>
          <p:nvPr/>
        </p:nvSpPr>
        <p:spPr bwMode="auto">
          <a:xfrm rot="16200000">
            <a:off x="11105896"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69" name="TextBox 168">
            <a:extLst>
              <a:ext uri="{FF2B5EF4-FFF2-40B4-BE49-F238E27FC236}">
                <a16:creationId xmlns:a16="http://schemas.microsoft.com/office/drawing/2014/main" id="{206983B5-40F9-8688-63A0-AA4916E077E4}"/>
              </a:ext>
            </a:extLst>
          </p:cNvPr>
          <p:cNvSpPr txBox="1"/>
          <p:nvPr/>
        </p:nvSpPr>
        <p:spPr bwMode="auto">
          <a:xfrm rot="16200000">
            <a:off x="11228808"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72" name="TextBox 171">
            <a:extLst>
              <a:ext uri="{FF2B5EF4-FFF2-40B4-BE49-F238E27FC236}">
                <a16:creationId xmlns:a16="http://schemas.microsoft.com/office/drawing/2014/main" id="{976029EA-2B6F-6C59-AB52-4B9D44A3CECC}"/>
              </a:ext>
            </a:extLst>
          </p:cNvPr>
          <p:cNvSpPr txBox="1"/>
          <p:nvPr/>
        </p:nvSpPr>
        <p:spPr bwMode="auto">
          <a:xfrm rot="16200000">
            <a:off x="11351720"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a:latin typeface="Calibri" panose="020F0502020204030204" pitchFamily="34" charset="0"/>
              </a:rPr>
              <a:t>PR</a:t>
            </a:r>
          </a:p>
        </p:txBody>
      </p:sp>
      <p:sp>
        <p:nvSpPr>
          <p:cNvPr id="175" name="TextBox 174">
            <a:extLst>
              <a:ext uri="{FF2B5EF4-FFF2-40B4-BE49-F238E27FC236}">
                <a16:creationId xmlns:a16="http://schemas.microsoft.com/office/drawing/2014/main" id="{8E3216AA-7A56-F920-28C6-9ACBDDB5B76C}"/>
              </a:ext>
            </a:extLst>
          </p:cNvPr>
          <p:cNvSpPr txBox="1"/>
          <p:nvPr/>
        </p:nvSpPr>
        <p:spPr bwMode="auto">
          <a:xfrm rot="16200000">
            <a:off x="11474632"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a:latin typeface="Calibri" panose="020F0502020204030204" pitchFamily="34" charset="0"/>
              </a:rPr>
              <a:t>PR</a:t>
            </a:r>
          </a:p>
        </p:txBody>
      </p:sp>
      <p:sp>
        <p:nvSpPr>
          <p:cNvPr id="178" name="TextBox 177">
            <a:extLst>
              <a:ext uri="{FF2B5EF4-FFF2-40B4-BE49-F238E27FC236}">
                <a16:creationId xmlns:a16="http://schemas.microsoft.com/office/drawing/2014/main" id="{1F1BB12A-3BB6-CEA1-021E-BB801BA16743}"/>
              </a:ext>
            </a:extLst>
          </p:cNvPr>
          <p:cNvSpPr txBox="1"/>
          <p:nvPr/>
        </p:nvSpPr>
        <p:spPr bwMode="auto">
          <a:xfrm rot="16200000">
            <a:off x="11597544"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81" name="TextBox 180">
            <a:extLst>
              <a:ext uri="{FF2B5EF4-FFF2-40B4-BE49-F238E27FC236}">
                <a16:creationId xmlns:a16="http://schemas.microsoft.com/office/drawing/2014/main" id="{E2E53EF1-B14F-CF24-147B-2CB1CFFCB9FF}"/>
              </a:ext>
            </a:extLst>
          </p:cNvPr>
          <p:cNvSpPr txBox="1"/>
          <p:nvPr/>
        </p:nvSpPr>
        <p:spPr bwMode="auto">
          <a:xfrm rot="16200000">
            <a:off x="11720456" y="4325917"/>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900" b="0">
                <a:latin typeface="Calibri" panose="020F0502020204030204" pitchFamily="34" charset="0"/>
              </a:rPr>
              <a:t>SD</a:t>
            </a:r>
          </a:p>
        </p:txBody>
      </p:sp>
      <p:sp>
        <p:nvSpPr>
          <p:cNvPr id="184" name="TextBox 183">
            <a:extLst>
              <a:ext uri="{FF2B5EF4-FFF2-40B4-BE49-F238E27FC236}">
                <a16:creationId xmlns:a16="http://schemas.microsoft.com/office/drawing/2014/main" id="{2B27FB90-5F52-C41A-8E75-125BE4DC0F2D}"/>
              </a:ext>
            </a:extLst>
          </p:cNvPr>
          <p:cNvSpPr txBox="1"/>
          <p:nvPr/>
        </p:nvSpPr>
        <p:spPr bwMode="auto">
          <a:xfrm rot="16200000">
            <a:off x="6874969"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dirty="0">
                <a:latin typeface="Calibri" panose="020F0502020204030204" pitchFamily="34" charset="0"/>
              </a:rPr>
              <a:t>PD</a:t>
            </a:r>
          </a:p>
        </p:txBody>
      </p:sp>
      <p:sp>
        <p:nvSpPr>
          <p:cNvPr id="187" name="TextBox 186">
            <a:extLst>
              <a:ext uri="{FF2B5EF4-FFF2-40B4-BE49-F238E27FC236}">
                <a16:creationId xmlns:a16="http://schemas.microsoft.com/office/drawing/2014/main" id="{11FE31E2-A115-B7D8-FBAD-6499549685F5}"/>
              </a:ext>
            </a:extLst>
          </p:cNvPr>
          <p:cNvSpPr txBox="1"/>
          <p:nvPr/>
        </p:nvSpPr>
        <p:spPr bwMode="auto">
          <a:xfrm rot="16200000">
            <a:off x="7115435"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190" name="TextBox 189">
            <a:extLst>
              <a:ext uri="{FF2B5EF4-FFF2-40B4-BE49-F238E27FC236}">
                <a16:creationId xmlns:a16="http://schemas.microsoft.com/office/drawing/2014/main" id="{1BB5B7C5-6333-F1B5-FC1C-E78A9C0CB5A4}"/>
              </a:ext>
            </a:extLst>
          </p:cNvPr>
          <p:cNvSpPr txBox="1"/>
          <p:nvPr/>
        </p:nvSpPr>
        <p:spPr bwMode="auto">
          <a:xfrm rot="16200000">
            <a:off x="7355901"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93" name="TextBox 192">
            <a:extLst>
              <a:ext uri="{FF2B5EF4-FFF2-40B4-BE49-F238E27FC236}">
                <a16:creationId xmlns:a16="http://schemas.microsoft.com/office/drawing/2014/main" id="{E2230F0E-2D8C-870F-35EE-9DBD78C1A38B}"/>
              </a:ext>
            </a:extLst>
          </p:cNvPr>
          <p:cNvSpPr txBox="1"/>
          <p:nvPr/>
        </p:nvSpPr>
        <p:spPr bwMode="auto">
          <a:xfrm rot="16200000">
            <a:off x="7596367"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196" name="TextBox 195">
            <a:extLst>
              <a:ext uri="{FF2B5EF4-FFF2-40B4-BE49-F238E27FC236}">
                <a16:creationId xmlns:a16="http://schemas.microsoft.com/office/drawing/2014/main" id="{00457E1F-751E-4B81-8C74-61959E8C8FD7}"/>
              </a:ext>
            </a:extLst>
          </p:cNvPr>
          <p:cNvSpPr txBox="1"/>
          <p:nvPr/>
        </p:nvSpPr>
        <p:spPr bwMode="auto">
          <a:xfrm rot="16200000">
            <a:off x="7836833"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grpSp>
        <p:nvGrpSpPr>
          <p:cNvPr id="44" name="Group 43">
            <a:extLst>
              <a:ext uri="{FF2B5EF4-FFF2-40B4-BE49-F238E27FC236}">
                <a16:creationId xmlns:a16="http://schemas.microsoft.com/office/drawing/2014/main" id="{271FE010-D9ED-E4CB-3197-CD54794CBADE}"/>
              </a:ext>
            </a:extLst>
          </p:cNvPr>
          <p:cNvGrpSpPr/>
          <p:nvPr/>
        </p:nvGrpSpPr>
        <p:grpSpPr>
          <a:xfrm>
            <a:off x="7010901" y="4028965"/>
            <a:ext cx="3727299" cy="730250"/>
            <a:chOff x="7008423" y="3762375"/>
            <a:chExt cx="3727299" cy="730250"/>
          </a:xfrm>
        </p:grpSpPr>
        <p:sp>
          <p:nvSpPr>
            <p:cNvPr id="102" name="Rectangle 101">
              <a:extLst>
                <a:ext uri="{FF2B5EF4-FFF2-40B4-BE49-F238E27FC236}">
                  <a16:creationId xmlns:a16="http://schemas.microsoft.com/office/drawing/2014/main" id="{CDC50AB2-5E7E-1BAE-53EB-E097BE64030B}"/>
                </a:ext>
              </a:extLst>
            </p:cNvPr>
            <p:cNvSpPr/>
            <p:nvPr/>
          </p:nvSpPr>
          <p:spPr bwMode="auto">
            <a:xfrm>
              <a:off x="7609298" y="3892550"/>
              <a:ext cx="109728" cy="40084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141" name="Rectangle 140">
              <a:extLst>
                <a:ext uri="{FF2B5EF4-FFF2-40B4-BE49-F238E27FC236}">
                  <a16:creationId xmlns:a16="http://schemas.microsoft.com/office/drawing/2014/main" id="{6A3095F4-E183-FFC0-8727-712E5F200ECA}"/>
                </a:ext>
              </a:extLst>
            </p:cNvPr>
            <p:cNvSpPr/>
            <p:nvPr/>
          </p:nvSpPr>
          <p:spPr bwMode="auto">
            <a:xfrm>
              <a:off x="10257018" y="4298747"/>
              <a:ext cx="109728" cy="4571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150" name="Rectangle 149">
              <a:extLst>
                <a:ext uri="{FF2B5EF4-FFF2-40B4-BE49-F238E27FC236}">
                  <a16:creationId xmlns:a16="http://schemas.microsoft.com/office/drawing/2014/main" id="{04FE4EF3-2DB6-CE7E-9C79-37B813A64DC1}"/>
                </a:ext>
              </a:extLst>
            </p:cNvPr>
            <p:cNvSpPr/>
            <p:nvPr/>
          </p:nvSpPr>
          <p:spPr bwMode="auto">
            <a:xfrm>
              <a:off x="10625994" y="4298747"/>
              <a:ext cx="109728" cy="19387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183" name="Rectangle 182">
              <a:extLst>
                <a:ext uri="{FF2B5EF4-FFF2-40B4-BE49-F238E27FC236}">
                  <a16:creationId xmlns:a16="http://schemas.microsoft.com/office/drawing/2014/main" id="{C8266999-0526-49D9-473C-668C5AAF94EC}"/>
                </a:ext>
              </a:extLst>
            </p:cNvPr>
            <p:cNvSpPr/>
            <p:nvPr/>
          </p:nvSpPr>
          <p:spPr bwMode="auto">
            <a:xfrm>
              <a:off x="7008423" y="3762375"/>
              <a:ext cx="109728" cy="5310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198" name="Rectangle 197">
              <a:extLst>
                <a:ext uri="{FF2B5EF4-FFF2-40B4-BE49-F238E27FC236}">
                  <a16:creationId xmlns:a16="http://schemas.microsoft.com/office/drawing/2014/main" id="{A9EC6450-8134-1A7C-5DF7-673001F25974}"/>
                </a:ext>
              </a:extLst>
            </p:cNvPr>
            <p:cNvSpPr/>
            <p:nvPr/>
          </p:nvSpPr>
          <p:spPr bwMode="auto">
            <a:xfrm>
              <a:off x="8210173" y="4051300"/>
              <a:ext cx="109728" cy="24209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grpSp>
      <p:sp>
        <p:nvSpPr>
          <p:cNvPr id="199" name="TextBox 198">
            <a:extLst>
              <a:ext uri="{FF2B5EF4-FFF2-40B4-BE49-F238E27FC236}">
                <a16:creationId xmlns:a16="http://schemas.microsoft.com/office/drawing/2014/main" id="{4364289A-2C6B-6E27-7FB5-1D73E0AC200F}"/>
              </a:ext>
            </a:extLst>
          </p:cNvPr>
          <p:cNvSpPr txBox="1"/>
          <p:nvPr/>
        </p:nvSpPr>
        <p:spPr bwMode="auto">
          <a:xfrm rot="16200000">
            <a:off x="8077299"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NE</a:t>
            </a:r>
          </a:p>
        </p:txBody>
      </p:sp>
      <p:grpSp>
        <p:nvGrpSpPr>
          <p:cNvPr id="43" name="Group 42">
            <a:extLst>
              <a:ext uri="{FF2B5EF4-FFF2-40B4-BE49-F238E27FC236}">
                <a16:creationId xmlns:a16="http://schemas.microsoft.com/office/drawing/2014/main" id="{4C0CD878-2126-C5CB-748C-BCDDBAB382AD}"/>
              </a:ext>
            </a:extLst>
          </p:cNvPr>
          <p:cNvGrpSpPr/>
          <p:nvPr/>
        </p:nvGrpSpPr>
        <p:grpSpPr>
          <a:xfrm>
            <a:off x="6650376" y="2830906"/>
            <a:ext cx="5071760" cy="2651412"/>
            <a:chOff x="6647898" y="2564316"/>
            <a:chExt cx="5071760" cy="2651412"/>
          </a:xfrm>
        </p:grpSpPr>
        <p:sp>
          <p:nvSpPr>
            <p:cNvPr id="38" name="Rectangle 37">
              <a:extLst>
                <a:ext uri="{FF2B5EF4-FFF2-40B4-BE49-F238E27FC236}">
                  <a16:creationId xmlns:a16="http://schemas.microsoft.com/office/drawing/2014/main" id="{932884EB-BC0A-95AF-0188-70D499B46905}"/>
                </a:ext>
              </a:extLst>
            </p:cNvPr>
            <p:cNvSpPr/>
            <p:nvPr/>
          </p:nvSpPr>
          <p:spPr bwMode="auto">
            <a:xfrm>
              <a:off x="6647898" y="2564316"/>
              <a:ext cx="109728" cy="17290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96" name="Rectangle 95">
              <a:extLst>
                <a:ext uri="{FF2B5EF4-FFF2-40B4-BE49-F238E27FC236}">
                  <a16:creationId xmlns:a16="http://schemas.microsoft.com/office/drawing/2014/main" id="{E7808610-3BE9-1C0D-B267-1CAAEDA339A2}"/>
                </a:ext>
              </a:extLst>
            </p:cNvPr>
            <p:cNvSpPr/>
            <p:nvPr/>
          </p:nvSpPr>
          <p:spPr bwMode="auto">
            <a:xfrm>
              <a:off x="7128598" y="3794125"/>
              <a:ext cx="109728" cy="4992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105" name="Rectangle 104">
              <a:extLst>
                <a:ext uri="{FF2B5EF4-FFF2-40B4-BE49-F238E27FC236}">
                  <a16:creationId xmlns:a16="http://schemas.microsoft.com/office/drawing/2014/main" id="{74D9E90E-44BE-D971-A7E2-339208A3E133}"/>
                </a:ext>
              </a:extLst>
            </p:cNvPr>
            <p:cNvSpPr/>
            <p:nvPr/>
          </p:nvSpPr>
          <p:spPr bwMode="auto">
            <a:xfrm>
              <a:off x="7849648" y="3956050"/>
              <a:ext cx="109728" cy="33734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108" name="Rectangle 107">
              <a:extLst>
                <a:ext uri="{FF2B5EF4-FFF2-40B4-BE49-F238E27FC236}">
                  <a16:creationId xmlns:a16="http://schemas.microsoft.com/office/drawing/2014/main" id="{8197652C-1A5D-EDC1-CF63-6A15EEFA9E77}"/>
                </a:ext>
              </a:extLst>
            </p:cNvPr>
            <p:cNvSpPr/>
            <p:nvPr/>
          </p:nvSpPr>
          <p:spPr bwMode="auto">
            <a:xfrm>
              <a:off x="8089998" y="3994150"/>
              <a:ext cx="109728" cy="29924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114" name="Rectangle 113">
              <a:extLst>
                <a:ext uri="{FF2B5EF4-FFF2-40B4-BE49-F238E27FC236}">
                  <a16:creationId xmlns:a16="http://schemas.microsoft.com/office/drawing/2014/main" id="{3AA2DE96-38E4-611A-636A-6EF442ACA7B6}"/>
                </a:ext>
              </a:extLst>
            </p:cNvPr>
            <p:cNvSpPr/>
            <p:nvPr/>
          </p:nvSpPr>
          <p:spPr bwMode="auto">
            <a:xfrm>
              <a:off x="8690873" y="4168775"/>
              <a:ext cx="109728" cy="1246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120" name="Rectangle 119">
              <a:extLst>
                <a:ext uri="{FF2B5EF4-FFF2-40B4-BE49-F238E27FC236}">
                  <a16:creationId xmlns:a16="http://schemas.microsoft.com/office/drawing/2014/main" id="{09A73EEC-953E-6245-4E81-853359824E2F}"/>
                </a:ext>
              </a:extLst>
            </p:cNvPr>
            <p:cNvSpPr/>
            <p:nvPr/>
          </p:nvSpPr>
          <p:spPr bwMode="auto">
            <a:xfrm>
              <a:off x="9171573" y="4238624"/>
              <a:ext cx="109728" cy="5476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174" name="Rectangle 173">
              <a:extLst>
                <a:ext uri="{FF2B5EF4-FFF2-40B4-BE49-F238E27FC236}">
                  <a16:creationId xmlns:a16="http://schemas.microsoft.com/office/drawing/2014/main" id="{8C89D98C-4EE9-C064-62B5-1514679F840B}"/>
                </a:ext>
              </a:extLst>
            </p:cNvPr>
            <p:cNvSpPr/>
            <p:nvPr/>
          </p:nvSpPr>
          <p:spPr bwMode="auto">
            <a:xfrm>
              <a:off x="11609930" y="4297950"/>
              <a:ext cx="109728" cy="9177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186" name="Rectangle 185">
              <a:extLst>
                <a:ext uri="{FF2B5EF4-FFF2-40B4-BE49-F238E27FC236}">
                  <a16:creationId xmlns:a16="http://schemas.microsoft.com/office/drawing/2014/main" id="{05F364EA-5CA4-5D68-968F-A7D9F665FBF3}"/>
                </a:ext>
              </a:extLst>
            </p:cNvPr>
            <p:cNvSpPr/>
            <p:nvPr/>
          </p:nvSpPr>
          <p:spPr bwMode="auto">
            <a:xfrm>
              <a:off x="7248773" y="3822700"/>
              <a:ext cx="109728" cy="4706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201" name="Rectangle 200">
              <a:extLst>
                <a:ext uri="{FF2B5EF4-FFF2-40B4-BE49-F238E27FC236}">
                  <a16:creationId xmlns:a16="http://schemas.microsoft.com/office/drawing/2014/main" id="{71CD335F-225A-EBE4-1D17-136EC59010A2}"/>
                </a:ext>
              </a:extLst>
            </p:cNvPr>
            <p:cNvSpPr/>
            <p:nvPr/>
          </p:nvSpPr>
          <p:spPr bwMode="auto">
            <a:xfrm>
              <a:off x="8570698" y="4165600"/>
              <a:ext cx="109728" cy="1277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grpSp>
      <p:sp>
        <p:nvSpPr>
          <p:cNvPr id="202" name="TextBox 201">
            <a:extLst>
              <a:ext uri="{FF2B5EF4-FFF2-40B4-BE49-F238E27FC236}">
                <a16:creationId xmlns:a16="http://schemas.microsoft.com/office/drawing/2014/main" id="{8AE8C886-921A-78C9-C287-C90244FF82BA}"/>
              </a:ext>
            </a:extLst>
          </p:cNvPr>
          <p:cNvSpPr txBox="1"/>
          <p:nvPr/>
        </p:nvSpPr>
        <p:spPr bwMode="auto">
          <a:xfrm rot="16200000">
            <a:off x="8437998"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205" name="TextBox 204">
            <a:extLst>
              <a:ext uri="{FF2B5EF4-FFF2-40B4-BE49-F238E27FC236}">
                <a16:creationId xmlns:a16="http://schemas.microsoft.com/office/drawing/2014/main" id="{A16FB50B-856D-E108-2BD8-A3070EDA5BBF}"/>
              </a:ext>
            </a:extLst>
          </p:cNvPr>
          <p:cNvSpPr txBox="1"/>
          <p:nvPr/>
        </p:nvSpPr>
        <p:spPr bwMode="auto">
          <a:xfrm rot="16200000">
            <a:off x="8678464"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grpSp>
        <p:nvGrpSpPr>
          <p:cNvPr id="46" name="Group 45">
            <a:extLst>
              <a:ext uri="{FF2B5EF4-FFF2-40B4-BE49-F238E27FC236}">
                <a16:creationId xmlns:a16="http://schemas.microsoft.com/office/drawing/2014/main" id="{B7CC358C-D068-EB22-5E75-DC12721CAA6D}"/>
              </a:ext>
            </a:extLst>
          </p:cNvPr>
          <p:cNvGrpSpPr/>
          <p:nvPr/>
        </p:nvGrpSpPr>
        <p:grpSpPr>
          <a:xfrm>
            <a:off x="6890726" y="4022614"/>
            <a:ext cx="5077400" cy="2105026"/>
            <a:chOff x="6888248" y="3756024"/>
            <a:chExt cx="5077400" cy="2105026"/>
          </a:xfrm>
        </p:grpSpPr>
        <p:sp>
          <p:nvSpPr>
            <p:cNvPr id="93" name="Rectangle 92">
              <a:extLst>
                <a:ext uri="{FF2B5EF4-FFF2-40B4-BE49-F238E27FC236}">
                  <a16:creationId xmlns:a16="http://schemas.microsoft.com/office/drawing/2014/main" id="{4701F099-B51A-7E6E-F09E-23BC27C88669}"/>
                </a:ext>
              </a:extLst>
            </p:cNvPr>
            <p:cNvSpPr/>
            <p:nvPr/>
          </p:nvSpPr>
          <p:spPr bwMode="auto">
            <a:xfrm>
              <a:off x="6888248" y="3756024"/>
              <a:ext cx="109728" cy="537369"/>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1400">
                <a:latin typeface="Calibri" panose="020F0502020204030204" pitchFamily="34" charset="0"/>
              </a:endParaRPr>
            </a:p>
          </p:txBody>
        </p:sp>
        <p:sp>
          <p:nvSpPr>
            <p:cNvPr id="99" name="Rectangle 98">
              <a:extLst>
                <a:ext uri="{FF2B5EF4-FFF2-40B4-BE49-F238E27FC236}">
                  <a16:creationId xmlns:a16="http://schemas.microsoft.com/office/drawing/2014/main" id="{AAC6C9E1-1C9C-C8B0-9F0D-BCFEDADAF88A}"/>
                </a:ext>
              </a:extLst>
            </p:cNvPr>
            <p:cNvSpPr/>
            <p:nvPr/>
          </p:nvSpPr>
          <p:spPr bwMode="auto">
            <a:xfrm>
              <a:off x="7368948" y="3851275"/>
              <a:ext cx="109728" cy="442118"/>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1400">
                <a:latin typeface="Calibri" panose="020F0502020204030204" pitchFamily="34" charset="0"/>
              </a:endParaRPr>
            </a:p>
          </p:txBody>
        </p:sp>
        <p:sp>
          <p:nvSpPr>
            <p:cNvPr id="123" name="Rectangle 122">
              <a:extLst>
                <a:ext uri="{FF2B5EF4-FFF2-40B4-BE49-F238E27FC236}">
                  <a16:creationId xmlns:a16="http://schemas.microsoft.com/office/drawing/2014/main" id="{45E2AC57-447B-EBF2-E30C-F714888D84FD}"/>
                </a:ext>
              </a:extLst>
            </p:cNvPr>
            <p:cNvSpPr/>
            <p:nvPr/>
          </p:nvSpPr>
          <p:spPr bwMode="auto">
            <a:xfrm>
              <a:off x="9289182" y="4247674"/>
              <a:ext cx="109728" cy="45719"/>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44" name="Rectangle 143">
              <a:extLst>
                <a:ext uri="{FF2B5EF4-FFF2-40B4-BE49-F238E27FC236}">
                  <a16:creationId xmlns:a16="http://schemas.microsoft.com/office/drawing/2014/main" id="{BAE9C008-CD43-90D4-3ECE-E653848C958F}"/>
                </a:ext>
              </a:extLst>
            </p:cNvPr>
            <p:cNvSpPr/>
            <p:nvPr/>
          </p:nvSpPr>
          <p:spPr bwMode="auto">
            <a:xfrm>
              <a:off x="10380010" y="4298747"/>
              <a:ext cx="109728" cy="104978"/>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47" name="Rectangle 146">
              <a:extLst>
                <a:ext uri="{FF2B5EF4-FFF2-40B4-BE49-F238E27FC236}">
                  <a16:creationId xmlns:a16="http://schemas.microsoft.com/office/drawing/2014/main" id="{BF386707-6DDC-9CFD-B39A-CE347437D6F0}"/>
                </a:ext>
              </a:extLst>
            </p:cNvPr>
            <p:cNvSpPr/>
            <p:nvPr/>
          </p:nvSpPr>
          <p:spPr bwMode="auto">
            <a:xfrm>
              <a:off x="10503002" y="4298747"/>
              <a:ext cx="109728" cy="155778"/>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65" name="Rectangle 164">
              <a:extLst>
                <a:ext uri="{FF2B5EF4-FFF2-40B4-BE49-F238E27FC236}">
                  <a16:creationId xmlns:a16="http://schemas.microsoft.com/office/drawing/2014/main" id="{0FE7AF08-59B4-9604-FBE4-1E1AE2EF7607}"/>
                </a:ext>
              </a:extLst>
            </p:cNvPr>
            <p:cNvSpPr/>
            <p:nvPr/>
          </p:nvSpPr>
          <p:spPr bwMode="auto">
            <a:xfrm>
              <a:off x="11240954" y="4298747"/>
              <a:ext cx="109728" cy="530428"/>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77" name="Rectangle 176">
              <a:extLst>
                <a:ext uri="{FF2B5EF4-FFF2-40B4-BE49-F238E27FC236}">
                  <a16:creationId xmlns:a16="http://schemas.microsoft.com/office/drawing/2014/main" id="{5895A2AA-71F1-F2F3-A0AC-90ACD2AF4D63}"/>
                </a:ext>
              </a:extLst>
            </p:cNvPr>
            <p:cNvSpPr/>
            <p:nvPr/>
          </p:nvSpPr>
          <p:spPr bwMode="auto">
            <a:xfrm>
              <a:off x="11732922" y="4298747"/>
              <a:ext cx="109728" cy="1397203"/>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1400">
                <a:latin typeface="Calibri" panose="020F0502020204030204" pitchFamily="34" charset="0"/>
              </a:endParaRPr>
            </a:p>
          </p:txBody>
        </p:sp>
        <p:sp>
          <p:nvSpPr>
            <p:cNvPr id="180" name="Rectangle 179">
              <a:extLst>
                <a:ext uri="{FF2B5EF4-FFF2-40B4-BE49-F238E27FC236}">
                  <a16:creationId xmlns:a16="http://schemas.microsoft.com/office/drawing/2014/main" id="{36E49356-649C-24D2-88B2-FB97DDB0C263}"/>
                </a:ext>
              </a:extLst>
            </p:cNvPr>
            <p:cNvSpPr/>
            <p:nvPr/>
          </p:nvSpPr>
          <p:spPr bwMode="auto">
            <a:xfrm>
              <a:off x="11855920" y="4298747"/>
              <a:ext cx="109728" cy="1562303"/>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189" name="Rectangle 188">
              <a:extLst>
                <a:ext uri="{FF2B5EF4-FFF2-40B4-BE49-F238E27FC236}">
                  <a16:creationId xmlns:a16="http://schemas.microsoft.com/office/drawing/2014/main" id="{8519FE35-C922-3FC7-0750-DC298823900B}"/>
                </a:ext>
              </a:extLst>
            </p:cNvPr>
            <p:cNvSpPr/>
            <p:nvPr/>
          </p:nvSpPr>
          <p:spPr bwMode="auto">
            <a:xfrm>
              <a:off x="7489123" y="3863974"/>
              <a:ext cx="109728" cy="429419"/>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1400">
                <a:latin typeface="Calibri" panose="020F0502020204030204" pitchFamily="34" charset="0"/>
              </a:endParaRPr>
            </a:p>
          </p:txBody>
        </p:sp>
        <p:sp>
          <p:nvSpPr>
            <p:cNvPr id="195" name="Rectangle 194">
              <a:extLst>
                <a:ext uri="{FF2B5EF4-FFF2-40B4-BE49-F238E27FC236}">
                  <a16:creationId xmlns:a16="http://schemas.microsoft.com/office/drawing/2014/main" id="{0947E0FD-4A3B-9A83-9343-8B06692E5153}"/>
                </a:ext>
              </a:extLst>
            </p:cNvPr>
            <p:cNvSpPr/>
            <p:nvPr/>
          </p:nvSpPr>
          <p:spPr bwMode="auto">
            <a:xfrm>
              <a:off x="7969823" y="3956050"/>
              <a:ext cx="109728" cy="337344"/>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207" name="Rectangle 206">
              <a:extLst>
                <a:ext uri="{FF2B5EF4-FFF2-40B4-BE49-F238E27FC236}">
                  <a16:creationId xmlns:a16="http://schemas.microsoft.com/office/drawing/2014/main" id="{9E349938-C65C-BC6B-74A9-CC83BD6A0112}"/>
                </a:ext>
              </a:extLst>
            </p:cNvPr>
            <p:cNvSpPr/>
            <p:nvPr/>
          </p:nvSpPr>
          <p:spPr bwMode="auto">
            <a:xfrm>
              <a:off x="9051398" y="4219575"/>
              <a:ext cx="109728" cy="73818"/>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grpSp>
      <p:sp>
        <p:nvSpPr>
          <p:cNvPr id="214" name="TextBox 213">
            <a:extLst>
              <a:ext uri="{FF2B5EF4-FFF2-40B4-BE49-F238E27FC236}">
                <a16:creationId xmlns:a16="http://schemas.microsoft.com/office/drawing/2014/main" id="{1F1C30B9-1394-2443-40E5-4F6037B22175}"/>
              </a:ext>
            </a:extLst>
          </p:cNvPr>
          <p:cNvSpPr txBox="1"/>
          <p:nvPr/>
        </p:nvSpPr>
        <p:spPr bwMode="auto">
          <a:xfrm rot="16200000">
            <a:off x="9279629"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grpSp>
        <p:nvGrpSpPr>
          <p:cNvPr id="45" name="Group 44">
            <a:extLst>
              <a:ext uri="{FF2B5EF4-FFF2-40B4-BE49-F238E27FC236}">
                <a16:creationId xmlns:a16="http://schemas.microsoft.com/office/drawing/2014/main" id="{4C4070FA-E0AF-416E-E41E-D330F3372CD3}"/>
              </a:ext>
            </a:extLst>
          </p:cNvPr>
          <p:cNvGrpSpPr/>
          <p:nvPr/>
        </p:nvGrpSpPr>
        <p:grpSpPr>
          <a:xfrm>
            <a:off x="6770551" y="3889265"/>
            <a:ext cx="4828593" cy="1527175"/>
            <a:chOff x="6768073" y="3622675"/>
            <a:chExt cx="4828593" cy="1527175"/>
          </a:xfrm>
        </p:grpSpPr>
        <p:sp>
          <p:nvSpPr>
            <p:cNvPr id="90" name="Rectangle 89">
              <a:extLst>
                <a:ext uri="{FF2B5EF4-FFF2-40B4-BE49-F238E27FC236}">
                  <a16:creationId xmlns:a16="http://schemas.microsoft.com/office/drawing/2014/main" id="{EC2C80F1-482A-BE4B-61EE-1FCB86EA9426}"/>
                </a:ext>
              </a:extLst>
            </p:cNvPr>
            <p:cNvSpPr/>
            <p:nvPr/>
          </p:nvSpPr>
          <p:spPr bwMode="auto">
            <a:xfrm>
              <a:off x="6768073" y="3622675"/>
              <a:ext cx="109728" cy="670718"/>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Calibri" panose="020F0502020204030204" pitchFamily="34" charset="0"/>
              </a:endParaRPr>
            </a:p>
          </p:txBody>
        </p:sp>
        <p:sp>
          <p:nvSpPr>
            <p:cNvPr id="111" name="Rectangle 110">
              <a:extLst>
                <a:ext uri="{FF2B5EF4-FFF2-40B4-BE49-F238E27FC236}">
                  <a16:creationId xmlns:a16="http://schemas.microsoft.com/office/drawing/2014/main" id="{12E15F77-B241-FC4B-D838-98C5B54B2407}"/>
                </a:ext>
              </a:extLst>
            </p:cNvPr>
            <p:cNvSpPr/>
            <p:nvPr/>
          </p:nvSpPr>
          <p:spPr bwMode="auto">
            <a:xfrm>
              <a:off x="8450523" y="4146550"/>
              <a:ext cx="109728" cy="14684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17" name="Rectangle 116">
              <a:extLst>
                <a:ext uri="{FF2B5EF4-FFF2-40B4-BE49-F238E27FC236}">
                  <a16:creationId xmlns:a16="http://schemas.microsoft.com/office/drawing/2014/main" id="{D8423102-CEDF-0A36-563E-D3E83C1508A0}"/>
                </a:ext>
              </a:extLst>
            </p:cNvPr>
            <p:cNvSpPr/>
            <p:nvPr/>
          </p:nvSpPr>
          <p:spPr bwMode="auto">
            <a:xfrm>
              <a:off x="8931223" y="4184650"/>
              <a:ext cx="109728" cy="108744"/>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53" name="Rectangle 152">
              <a:extLst>
                <a:ext uri="{FF2B5EF4-FFF2-40B4-BE49-F238E27FC236}">
                  <a16:creationId xmlns:a16="http://schemas.microsoft.com/office/drawing/2014/main" id="{26EA9ED8-C551-01C9-5D21-31E9F55BA7FF}"/>
                </a:ext>
              </a:extLst>
            </p:cNvPr>
            <p:cNvSpPr/>
            <p:nvPr/>
          </p:nvSpPr>
          <p:spPr bwMode="auto">
            <a:xfrm>
              <a:off x="10748986" y="4292601"/>
              <a:ext cx="109728" cy="259792"/>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56" name="Rectangle 155">
              <a:extLst>
                <a:ext uri="{FF2B5EF4-FFF2-40B4-BE49-F238E27FC236}">
                  <a16:creationId xmlns:a16="http://schemas.microsoft.com/office/drawing/2014/main" id="{95A5FD27-D532-CEE8-EE3D-98B97592093B}"/>
                </a:ext>
              </a:extLst>
            </p:cNvPr>
            <p:cNvSpPr/>
            <p:nvPr/>
          </p:nvSpPr>
          <p:spPr bwMode="auto">
            <a:xfrm>
              <a:off x="10871978" y="4298747"/>
              <a:ext cx="109728" cy="27325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59" name="Rectangle 158">
              <a:extLst>
                <a:ext uri="{FF2B5EF4-FFF2-40B4-BE49-F238E27FC236}">
                  <a16:creationId xmlns:a16="http://schemas.microsoft.com/office/drawing/2014/main" id="{218999E9-0DD4-7CC9-E0FE-F3F48F59776A}"/>
                </a:ext>
              </a:extLst>
            </p:cNvPr>
            <p:cNvSpPr/>
            <p:nvPr/>
          </p:nvSpPr>
          <p:spPr bwMode="auto">
            <a:xfrm>
              <a:off x="10994970" y="4298747"/>
              <a:ext cx="109728" cy="41930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62" name="Rectangle 161">
              <a:extLst>
                <a:ext uri="{FF2B5EF4-FFF2-40B4-BE49-F238E27FC236}">
                  <a16:creationId xmlns:a16="http://schemas.microsoft.com/office/drawing/2014/main" id="{2F774244-8F7B-C34C-AAF4-B87D5F812FDB}"/>
                </a:ext>
              </a:extLst>
            </p:cNvPr>
            <p:cNvSpPr/>
            <p:nvPr/>
          </p:nvSpPr>
          <p:spPr bwMode="auto">
            <a:xfrm>
              <a:off x="11117962" y="4298747"/>
              <a:ext cx="109728" cy="49550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168" name="Rectangle 167">
              <a:extLst>
                <a:ext uri="{FF2B5EF4-FFF2-40B4-BE49-F238E27FC236}">
                  <a16:creationId xmlns:a16="http://schemas.microsoft.com/office/drawing/2014/main" id="{74E242E5-FF4A-D570-DFEF-E8DF16079439}"/>
                </a:ext>
              </a:extLst>
            </p:cNvPr>
            <p:cNvSpPr/>
            <p:nvPr/>
          </p:nvSpPr>
          <p:spPr bwMode="auto">
            <a:xfrm>
              <a:off x="11363946" y="4298747"/>
              <a:ext cx="109728" cy="71775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1400">
                <a:latin typeface="Calibri" panose="020F0502020204030204" pitchFamily="34" charset="0"/>
              </a:endParaRPr>
            </a:p>
          </p:txBody>
        </p:sp>
        <p:sp>
          <p:nvSpPr>
            <p:cNvPr id="171" name="Rectangle 170">
              <a:extLst>
                <a:ext uri="{FF2B5EF4-FFF2-40B4-BE49-F238E27FC236}">
                  <a16:creationId xmlns:a16="http://schemas.microsoft.com/office/drawing/2014/main" id="{0C4A3FE7-A1D6-84B1-837B-7FAB15FF6078}"/>
                </a:ext>
              </a:extLst>
            </p:cNvPr>
            <p:cNvSpPr/>
            <p:nvPr/>
          </p:nvSpPr>
          <p:spPr bwMode="auto">
            <a:xfrm>
              <a:off x="11486938" y="4298747"/>
              <a:ext cx="109728" cy="85110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1400">
                <a:latin typeface="Calibri" panose="020F0502020204030204" pitchFamily="34" charset="0"/>
              </a:endParaRPr>
            </a:p>
          </p:txBody>
        </p:sp>
        <p:sp>
          <p:nvSpPr>
            <p:cNvPr id="192" name="Rectangle 191">
              <a:extLst>
                <a:ext uri="{FF2B5EF4-FFF2-40B4-BE49-F238E27FC236}">
                  <a16:creationId xmlns:a16="http://schemas.microsoft.com/office/drawing/2014/main" id="{A74B3494-BCE0-3874-8DA2-BCCD69F43C2C}"/>
                </a:ext>
              </a:extLst>
            </p:cNvPr>
            <p:cNvSpPr/>
            <p:nvPr/>
          </p:nvSpPr>
          <p:spPr bwMode="auto">
            <a:xfrm>
              <a:off x="7729473" y="3940174"/>
              <a:ext cx="109728" cy="353219"/>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204" name="Rectangle 203">
              <a:extLst>
                <a:ext uri="{FF2B5EF4-FFF2-40B4-BE49-F238E27FC236}">
                  <a16:creationId xmlns:a16="http://schemas.microsoft.com/office/drawing/2014/main" id="{6A1AE501-AD96-F7E2-A94F-DF0D20F7ED4F}"/>
                </a:ext>
              </a:extLst>
            </p:cNvPr>
            <p:cNvSpPr/>
            <p:nvPr/>
          </p:nvSpPr>
          <p:spPr bwMode="auto">
            <a:xfrm>
              <a:off x="8811048" y="4171950"/>
              <a:ext cx="109728" cy="12144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sp>
          <p:nvSpPr>
            <p:cNvPr id="213" name="Rectangle 212">
              <a:extLst>
                <a:ext uri="{FF2B5EF4-FFF2-40B4-BE49-F238E27FC236}">
                  <a16:creationId xmlns:a16="http://schemas.microsoft.com/office/drawing/2014/main" id="{951FFA20-514F-780C-7429-49B451E0DCA0}"/>
                </a:ext>
              </a:extLst>
            </p:cNvPr>
            <p:cNvSpPr/>
            <p:nvPr/>
          </p:nvSpPr>
          <p:spPr bwMode="auto">
            <a:xfrm>
              <a:off x="9406980" y="4273074"/>
              <a:ext cx="109728" cy="18288"/>
            </a:xfrm>
            <a:prstGeom prst="rect">
              <a:avLst/>
            </a:prstGeom>
            <a:pattFill prst="wdUpDiag">
              <a:fgClr>
                <a:schemeClr val="bg1"/>
              </a:fgClr>
              <a:bgClr>
                <a:schemeClr val="accent6"/>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900" b="0">
                <a:latin typeface="Calibri" panose="020F0502020204030204" pitchFamily="34" charset="0"/>
              </a:endParaRPr>
            </a:p>
          </p:txBody>
        </p:sp>
        <p:sp>
          <p:nvSpPr>
            <p:cNvPr id="224" name="Rectangle 223">
              <a:extLst>
                <a:ext uri="{FF2B5EF4-FFF2-40B4-BE49-F238E27FC236}">
                  <a16:creationId xmlns:a16="http://schemas.microsoft.com/office/drawing/2014/main" id="{91D3F2D9-CD49-EA00-F5DD-A8860E174A90}"/>
                </a:ext>
              </a:extLst>
            </p:cNvPr>
            <p:cNvSpPr/>
            <p:nvPr/>
          </p:nvSpPr>
          <p:spPr bwMode="auto">
            <a:xfrm>
              <a:off x="8330348" y="4108450"/>
              <a:ext cx="109728" cy="184943"/>
            </a:xfrm>
            <a:prstGeom prst="rect">
              <a:avLst/>
            </a:prstGeom>
            <a:pattFill prst="ltUpDiag">
              <a:fgClr>
                <a:schemeClr val="bg1"/>
              </a:fgClr>
              <a:bgClr>
                <a:schemeClr val="accent6"/>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sz="900">
                <a:latin typeface="Calibri" panose="020F0502020204030204" pitchFamily="34" charset="0"/>
              </a:endParaRPr>
            </a:p>
          </p:txBody>
        </p:sp>
      </p:grpSp>
      <p:sp>
        <p:nvSpPr>
          <p:cNvPr id="225" name="TextBox 224">
            <a:extLst>
              <a:ext uri="{FF2B5EF4-FFF2-40B4-BE49-F238E27FC236}">
                <a16:creationId xmlns:a16="http://schemas.microsoft.com/office/drawing/2014/main" id="{61C9EE94-0279-4760-71E6-7793A8ACACE9}"/>
              </a:ext>
            </a:extLst>
          </p:cNvPr>
          <p:cNvSpPr txBox="1"/>
          <p:nvPr/>
        </p:nvSpPr>
        <p:spPr bwMode="auto">
          <a:xfrm rot="16200000">
            <a:off x="8197532"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226" name="TextBox 225">
            <a:extLst>
              <a:ext uri="{FF2B5EF4-FFF2-40B4-BE49-F238E27FC236}">
                <a16:creationId xmlns:a16="http://schemas.microsoft.com/office/drawing/2014/main" id="{A220F278-2F86-B528-E433-AF2A32D162B7}"/>
              </a:ext>
            </a:extLst>
          </p:cNvPr>
          <p:cNvSpPr txBox="1"/>
          <p:nvPr/>
        </p:nvSpPr>
        <p:spPr bwMode="auto">
          <a:xfrm rot="16200000">
            <a:off x="9399862"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227" name="TextBox 226">
            <a:extLst>
              <a:ext uri="{FF2B5EF4-FFF2-40B4-BE49-F238E27FC236}">
                <a16:creationId xmlns:a16="http://schemas.microsoft.com/office/drawing/2014/main" id="{3CACBB3F-473F-8D04-BD34-B860CC4D402A}"/>
              </a:ext>
            </a:extLst>
          </p:cNvPr>
          <p:cNvSpPr txBox="1"/>
          <p:nvPr/>
        </p:nvSpPr>
        <p:spPr bwMode="auto">
          <a:xfrm rot="16200000">
            <a:off x="9520095"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228" name="TextBox 227">
            <a:extLst>
              <a:ext uri="{FF2B5EF4-FFF2-40B4-BE49-F238E27FC236}">
                <a16:creationId xmlns:a16="http://schemas.microsoft.com/office/drawing/2014/main" id="{2A22A183-D479-9271-7E0D-69B50E8749E1}"/>
              </a:ext>
            </a:extLst>
          </p:cNvPr>
          <p:cNvSpPr txBox="1"/>
          <p:nvPr/>
        </p:nvSpPr>
        <p:spPr bwMode="auto">
          <a:xfrm rot="16200000">
            <a:off x="9640328"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229" name="TextBox 228">
            <a:extLst>
              <a:ext uri="{FF2B5EF4-FFF2-40B4-BE49-F238E27FC236}">
                <a16:creationId xmlns:a16="http://schemas.microsoft.com/office/drawing/2014/main" id="{9373EE32-390C-661E-5DB6-D3D8C6228DA7}"/>
              </a:ext>
            </a:extLst>
          </p:cNvPr>
          <p:cNvSpPr txBox="1"/>
          <p:nvPr/>
        </p:nvSpPr>
        <p:spPr bwMode="auto">
          <a:xfrm rot="16200000">
            <a:off x="9760561"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sp>
        <p:nvSpPr>
          <p:cNvPr id="230" name="TextBox 229">
            <a:extLst>
              <a:ext uri="{FF2B5EF4-FFF2-40B4-BE49-F238E27FC236}">
                <a16:creationId xmlns:a16="http://schemas.microsoft.com/office/drawing/2014/main" id="{1B95F0D8-0627-6093-6A0F-1695247EC46E}"/>
              </a:ext>
            </a:extLst>
          </p:cNvPr>
          <p:cNvSpPr txBox="1"/>
          <p:nvPr/>
        </p:nvSpPr>
        <p:spPr bwMode="auto">
          <a:xfrm rot="16200000">
            <a:off x="10001027"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PD</a:t>
            </a:r>
          </a:p>
        </p:txBody>
      </p:sp>
      <p:sp>
        <p:nvSpPr>
          <p:cNvPr id="231" name="TextBox 230">
            <a:extLst>
              <a:ext uri="{FF2B5EF4-FFF2-40B4-BE49-F238E27FC236}">
                <a16:creationId xmlns:a16="http://schemas.microsoft.com/office/drawing/2014/main" id="{24BBEF68-DBDB-199F-C2BA-2596FA649C25}"/>
              </a:ext>
            </a:extLst>
          </p:cNvPr>
          <p:cNvSpPr txBox="1"/>
          <p:nvPr/>
        </p:nvSpPr>
        <p:spPr bwMode="auto">
          <a:xfrm rot="16200000">
            <a:off x="9880794" y="4568924"/>
            <a:ext cx="36576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900" b="0">
                <a:latin typeface="Calibri" panose="020F0502020204030204" pitchFamily="34" charset="0"/>
              </a:rPr>
              <a:t>SD</a:t>
            </a:r>
          </a:p>
        </p:txBody>
      </p:sp>
      <p:cxnSp>
        <p:nvCxnSpPr>
          <p:cNvPr id="60" name="Straight Connector 59">
            <a:extLst>
              <a:ext uri="{FF2B5EF4-FFF2-40B4-BE49-F238E27FC236}">
                <a16:creationId xmlns:a16="http://schemas.microsoft.com/office/drawing/2014/main" id="{B99923A1-0580-C381-E8EB-3D73BD3A0436}"/>
              </a:ext>
            </a:extLst>
          </p:cNvPr>
          <p:cNvCxnSpPr>
            <a:cxnSpLocks/>
          </p:cNvCxnSpPr>
          <p:nvPr/>
        </p:nvCxnSpPr>
        <p:spPr bwMode="auto">
          <a:xfrm>
            <a:off x="6570545" y="4564540"/>
            <a:ext cx="5486400" cy="0"/>
          </a:xfrm>
          <a:prstGeom prst="line">
            <a:avLst/>
          </a:prstGeom>
          <a:pattFill prst="ltUpDiag">
            <a:fgClr>
              <a:schemeClr val="tx1"/>
            </a:fgClr>
            <a:bgClr>
              <a:schemeClr val="accent3"/>
            </a:bgClr>
          </a:pattFill>
          <a:ln w="12700">
            <a:solidFill>
              <a:schemeClr val="tx1"/>
            </a:solidFill>
            <a:miter lim="800000"/>
            <a:headEnd/>
            <a:tailEnd/>
          </a:ln>
        </p:spPr>
      </p:cxnSp>
      <p:cxnSp>
        <p:nvCxnSpPr>
          <p:cNvPr id="61" name="Straight Connector 60">
            <a:extLst>
              <a:ext uri="{FF2B5EF4-FFF2-40B4-BE49-F238E27FC236}">
                <a16:creationId xmlns:a16="http://schemas.microsoft.com/office/drawing/2014/main" id="{6A877AD1-37EA-F0B4-F069-47F1BB6F8A3A}"/>
              </a:ext>
            </a:extLst>
          </p:cNvPr>
          <p:cNvCxnSpPr>
            <a:cxnSpLocks/>
          </p:cNvCxnSpPr>
          <p:nvPr/>
        </p:nvCxnSpPr>
        <p:spPr bwMode="auto">
          <a:xfrm>
            <a:off x="6598577" y="5040325"/>
            <a:ext cx="5394960" cy="0"/>
          </a:xfrm>
          <a:prstGeom prst="line">
            <a:avLst/>
          </a:prstGeom>
          <a:pattFill prst="ltUpDiag">
            <a:fgClr>
              <a:schemeClr val="tx1"/>
            </a:fgClr>
            <a:bgClr>
              <a:schemeClr val="accent3"/>
            </a:bgClr>
          </a:pattFill>
          <a:ln w="19050">
            <a:solidFill>
              <a:schemeClr val="bg1">
                <a:lumMod val="50000"/>
              </a:schemeClr>
            </a:solidFill>
            <a:prstDash val="sysDot"/>
            <a:miter lim="800000"/>
            <a:headEnd/>
            <a:tailEnd/>
          </a:ln>
        </p:spPr>
      </p:cxnSp>
    </p:spTree>
    <p:extLst>
      <p:ext uri="{BB962C8B-B14F-4D97-AF65-F5344CB8AC3E}">
        <p14:creationId xmlns:p14="http://schemas.microsoft.com/office/powerpoint/2010/main" val="10278440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9" name="Group 168">
            <a:extLst>
              <a:ext uri="{FF2B5EF4-FFF2-40B4-BE49-F238E27FC236}">
                <a16:creationId xmlns:a16="http://schemas.microsoft.com/office/drawing/2014/main" id="{CBF9411C-962F-47FB-8C8C-B2CAAE29C7A6}"/>
              </a:ext>
            </a:extLst>
          </p:cNvPr>
          <p:cNvGrpSpPr/>
          <p:nvPr/>
        </p:nvGrpSpPr>
        <p:grpSpPr>
          <a:xfrm>
            <a:off x="1233980" y="4129941"/>
            <a:ext cx="1326901" cy="815608"/>
            <a:chOff x="4466525" y="2822940"/>
            <a:chExt cx="1326901" cy="815608"/>
          </a:xfrm>
        </p:grpSpPr>
        <p:sp>
          <p:nvSpPr>
            <p:cNvPr id="171" name="TextBox 170">
              <a:extLst>
                <a:ext uri="{FF2B5EF4-FFF2-40B4-BE49-F238E27FC236}">
                  <a16:creationId xmlns:a16="http://schemas.microsoft.com/office/drawing/2014/main" id="{EF1277EB-89D1-4D8D-A6ED-A8AB02A13F86}"/>
                </a:ext>
              </a:extLst>
            </p:cNvPr>
            <p:cNvSpPr txBox="1"/>
            <p:nvPr/>
          </p:nvSpPr>
          <p:spPr>
            <a:xfrm>
              <a:off x="4611692" y="2822940"/>
              <a:ext cx="1181734" cy="815608"/>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300"/>
                </a:spcAft>
                <a:buClrTx/>
                <a:buSzTx/>
                <a:buFontTx/>
                <a:buNone/>
                <a:tabLst/>
                <a:defRPr/>
              </a:pPr>
              <a:r>
                <a:rPr kumimoji="0" lang="en-US" sz="1400" i="0" u="none" strike="noStrike" kern="1200" cap="none" spc="0" normalizeH="0" baseline="0" noProof="0" dirty="0">
                  <a:ln>
                    <a:noFill/>
                  </a:ln>
                  <a:effectLst/>
                  <a:uLnTx/>
                  <a:uFillTx/>
                  <a:latin typeface="Poppins" pitchFamily="2" charset="77"/>
                  <a:cs typeface="Poppins" pitchFamily="2" charset="77"/>
                </a:rPr>
                <a:t>Censored</a:t>
              </a:r>
            </a:p>
            <a:p>
              <a:pPr marL="0" marR="0" lvl="0" indent="0" algn="l" defTabSz="914377" rtl="0" eaLnBrk="1" fontAlgn="auto" latinLnBrk="0" hangingPunct="1">
                <a:lnSpc>
                  <a:spcPct val="100000"/>
                </a:lnSpc>
                <a:spcBef>
                  <a:spcPts val="0"/>
                </a:spcBef>
                <a:spcAft>
                  <a:spcPts val="300"/>
                </a:spcAft>
                <a:buClrTx/>
                <a:buSzTx/>
                <a:buFontTx/>
                <a:buNone/>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200 mg QD</a:t>
              </a:r>
            </a:p>
            <a:p>
              <a:pPr marL="0" marR="0" lvl="0" indent="0" algn="l" defTabSz="914377" rtl="0" eaLnBrk="1" fontAlgn="auto" latinLnBrk="0" hangingPunct="1">
                <a:lnSpc>
                  <a:spcPct val="100000"/>
                </a:lnSpc>
                <a:spcBef>
                  <a:spcPts val="0"/>
                </a:spcBef>
                <a:spcAft>
                  <a:spcPts val="300"/>
                </a:spcAft>
                <a:buClrTx/>
                <a:buSzTx/>
                <a:buFontTx/>
                <a:buNone/>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Total</a:t>
              </a:r>
            </a:p>
          </p:txBody>
        </p:sp>
        <p:cxnSp>
          <p:nvCxnSpPr>
            <p:cNvPr id="172" name="Straight Connector 171">
              <a:extLst>
                <a:ext uri="{FF2B5EF4-FFF2-40B4-BE49-F238E27FC236}">
                  <a16:creationId xmlns:a16="http://schemas.microsoft.com/office/drawing/2014/main" id="{3D43283F-EA9A-4B24-B551-4BADB52FCB37}"/>
                </a:ext>
              </a:extLst>
            </p:cNvPr>
            <p:cNvCxnSpPr>
              <a:cxnSpLocks/>
            </p:cNvCxnSpPr>
            <p:nvPr/>
          </p:nvCxnSpPr>
          <p:spPr>
            <a:xfrm>
              <a:off x="4466525" y="3224307"/>
              <a:ext cx="18288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60DAD628-564F-491F-86D6-AE20F8F1F316}"/>
                </a:ext>
              </a:extLst>
            </p:cNvPr>
            <p:cNvCxnSpPr>
              <a:cxnSpLocks/>
            </p:cNvCxnSpPr>
            <p:nvPr/>
          </p:nvCxnSpPr>
          <p:spPr>
            <a:xfrm>
              <a:off x="4466525" y="3463596"/>
              <a:ext cx="18288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42" name="TextBox 241">
            <a:extLst>
              <a:ext uri="{FF2B5EF4-FFF2-40B4-BE49-F238E27FC236}">
                <a16:creationId xmlns:a16="http://schemas.microsoft.com/office/drawing/2014/main" id="{36F17CF9-6528-4857-956A-933B515C84D6}"/>
              </a:ext>
            </a:extLst>
          </p:cNvPr>
          <p:cNvSpPr txBox="1"/>
          <p:nvPr/>
        </p:nvSpPr>
        <p:spPr>
          <a:xfrm>
            <a:off x="6811678" y="4975216"/>
            <a:ext cx="5139691" cy="356251"/>
          </a:xfrm>
          <a:prstGeom prst="rect">
            <a:avLst/>
          </a:prstGeom>
          <a:noFill/>
        </p:spPr>
        <p:txBody>
          <a:bodyPr wrap="square" rtlCol="0">
            <a:spAutoFit/>
          </a:bodyPr>
          <a:lstStyle/>
          <a:p>
            <a:pPr marL="0" marR="0" lvl="0" indent="0" algn="l" defTabSz="796905" rtl="0" eaLnBrk="1" fontAlgn="auto" latinLnBrk="0" hangingPunct="1">
              <a:lnSpc>
                <a:spcPct val="130000"/>
              </a:lnSpc>
              <a:spcBef>
                <a:spcPts val="0"/>
              </a:spcBef>
              <a:spcAft>
                <a:spcPts val="300"/>
              </a:spcAft>
              <a:buClrTx/>
              <a:buSzTx/>
              <a:buFontTx/>
              <a:buNone/>
              <a:tabLst>
                <a:tab pos="776269" algn="l"/>
                <a:tab pos="1554124" algn="l"/>
                <a:tab pos="2344680" algn="l"/>
                <a:tab pos="3128884" algn="l"/>
                <a:tab pos="3884516" algn="l"/>
                <a:tab pos="4668722" algn="l"/>
              </a:tabLst>
              <a:defRPr/>
            </a:pPr>
            <a:r>
              <a:rPr kumimoji="0" lang="en-US" sz="1400" b="0" i="0" u="none" strike="noStrike" kern="1200" cap="none" spc="0" normalizeH="0" baseline="0" noProof="0">
                <a:ln>
                  <a:noFill/>
                </a:ln>
                <a:effectLst/>
                <a:uLnTx/>
                <a:uFillTx/>
                <a:latin typeface="Poppins" pitchFamily="2" charset="77"/>
                <a:cs typeface="Poppins" pitchFamily="2" charset="77"/>
              </a:rPr>
              <a:t>0	2	4	6	8	10	12</a:t>
            </a:r>
          </a:p>
        </p:txBody>
      </p:sp>
      <p:sp>
        <p:nvSpPr>
          <p:cNvPr id="165" name="TextBox 164">
            <a:extLst>
              <a:ext uri="{FF2B5EF4-FFF2-40B4-BE49-F238E27FC236}">
                <a16:creationId xmlns:a16="http://schemas.microsoft.com/office/drawing/2014/main" id="{BDF37EB5-D6AC-4685-8E8D-E42754B592DE}"/>
              </a:ext>
            </a:extLst>
          </p:cNvPr>
          <p:cNvSpPr txBox="1"/>
          <p:nvPr/>
        </p:nvSpPr>
        <p:spPr>
          <a:xfrm>
            <a:off x="1013980" y="4979299"/>
            <a:ext cx="5003961" cy="356251"/>
          </a:xfrm>
          <a:prstGeom prst="rect">
            <a:avLst/>
          </a:prstGeom>
          <a:noFill/>
        </p:spPr>
        <p:txBody>
          <a:bodyPr wrap="square" rtlCol="0">
            <a:spAutoFit/>
          </a:bodyPr>
          <a:lstStyle/>
          <a:p>
            <a:pPr marL="0" marR="0" lvl="0" indent="0" algn="l" defTabSz="742932" rtl="0" eaLnBrk="1" fontAlgn="auto" latinLnBrk="0" hangingPunct="1">
              <a:lnSpc>
                <a:spcPct val="130000"/>
              </a:lnSpc>
              <a:spcBef>
                <a:spcPts val="0"/>
              </a:spcBef>
              <a:spcAft>
                <a:spcPts val="300"/>
              </a:spcAft>
              <a:buClrTx/>
              <a:buSzTx/>
              <a:buFontTx/>
              <a:buNone/>
              <a:tabLst>
                <a:tab pos="742932" algn="l"/>
                <a:tab pos="1484276" algn="l"/>
                <a:tab pos="2227207" algn="l"/>
                <a:tab pos="2955851" algn="l"/>
                <a:tab pos="3657509" algn="l"/>
                <a:tab pos="4400441" algn="l"/>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0	2	4	6	8	10	12</a:t>
            </a:r>
          </a:p>
        </p:txBody>
      </p:sp>
      <p:sp>
        <p:nvSpPr>
          <p:cNvPr id="6" name="Title 2">
            <a:extLst>
              <a:ext uri="{FF2B5EF4-FFF2-40B4-BE49-F238E27FC236}">
                <a16:creationId xmlns:a16="http://schemas.microsoft.com/office/drawing/2014/main" id="{B9C768E7-2F5F-C452-420D-83EC9A3D6F01}"/>
              </a:ext>
            </a:extLst>
          </p:cNvPr>
          <p:cNvSpPr>
            <a:spLocks noGrp="1"/>
          </p:cNvSpPr>
          <p:nvPr>
            <p:ph type="title"/>
          </p:nvPr>
        </p:nvSpPr>
        <p:spPr>
          <a:xfrm>
            <a:off x="231078" y="531006"/>
            <a:ext cx="11740260" cy="502445"/>
          </a:xfrm>
        </p:spPr>
        <p:txBody>
          <a:bodyPr/>
          <a:lstStyle/>
          <a:p>
            <a:r>
              <a:rPr lang="en-US" dirty="0"/>
              <a:t>VERITAC: Progression-Free Survival</a:t>
            </a:r>
          </a:p>
        </p:txBody>
      </p:sp>
      <p:sp>
        <p:nvSpPr>
          <p:cNvPr id="24" name="Content Placeholder 23">
            <a:extLst>
              <a:ext uri="{FF2B5EF4-FFF2-40B4-BE49-F238E27FC236}">
                <a16:creationId xmlns:a16="http://schemas.microsoft.com/office/drawing/2014/main" id="{29BAD63F-B4AE-6A12-0EAC-90D9A9669D17}"/>
              </a:ext>
            </a:extLst>
          </p:cNvPr>
          <p:cNvSpPr>
            <a:spLocks noGrp="1"/>
          </p:cNvSpPr>
          <p:nvPr>
            <p:ph sz="quarter" idx="10"/>
          </p:nvPr>
        </p:nvSpPr>
        <p:spPr>
          <a:xfrm>
            <a:off x="1653646" y="6302375"/>
            <a:ext cx="7812087" cy="327025"/>
          </a:xfrm>
        </p:spPr>
        <p:txBody>
          <a:bodyPr/>
          <a:lstStyle/>
          <a:p>
            <a:pPr algn="ctr"/>
            <a:r>
              <a:rPr lang="en-US" dirty="0"/>
              <a:t>Hurvitz. SABCS 2022. </a:t>
            </a:r>
            <a:r>
              <a:rPr lang="en-US" dirty="0" err="1"/>
              <a:t>Abstr</a:t>
            </a:r>
            <a:r>
              <a:rPr lang="en-US" dirty="0"/>
              <a:t> GS3-03. </a:t>
            </a:r>
          </a:p>
        </p:txBody>
      </p:sp>
      <p:graphicFrame>
        <p:nvGraphicFramePr>
          <p:cNvPr id="155" name="Table 8">
            <a:extLst>
              <a:ext uri="{FF2B5EF4-FFF2-40B4-BE49-F238E27FC236}">
                <a16:creationId xmlns:a16="http://schemas.microsoft.com/office/drawing/2014/main" id="{2A41861B-309A-40AF-A214-B5DA843EC809}"/>
              </a:ext>
            </a:extLst>
          </p:cNvPr>
          <p:cNvGraphicFramePr>
            <a:graphicFrameLocks/>
          </p:cNvGraphicFramePr>
          <p:nvPr>
            <p:extLst>
              <p:ext uri="{D42A27DB-BD31-4B8C-83A1-F6EECF244321}">
                <p14:modId xmlns:p14="http://schemas.microsoft.com/office/powerpoint/2010/main" val="41007314"/>
              </p:ext>
            </p:extLst>
          </p:nvPr>
        </p:nvGraphicFramePr>
        <p:xfrm>
          <a:off x="2507825" y="1981513"/>
          <a:ext cx="3291840" cy="1311064"/>
        </p:xfrm>
        <a:graphic>
          <a:graphicData uri="http://schemas.openxmlformats.org/drawingml/2006/table">
            <a:tbl>
              <a:tblPr firstRow="1" bandRow="1">
                <a:tableStyleId>{5940675A-B579-460E-94D1-54222C63F5DA}</a:tableStyleId>
              </a:tblPr>
              <a:tblGrid>
                <a:gridCol w="1097280">
                  <a:extLst>
                    <a:ext uri="{9D8B030D-6E8A-4147-A177-3AD203B41FA5}">
                      <a16:colId xmlns:a16="http://schemas.microsoft.com/office/drawing/2014/main" val="1051361918"/>
                    </a:ext>
                  </a:extLst>
                </a:gridCol>
                <a:gridCol w="1097280">
                  <a:extLst>
                    <a:ext uri="{9D8B030D-6E8A-4147-A177-3AD203B41FA5}">
                      <a16:colId xmlns:a16="http://schemas.microsoft.com/office/drawing/2014/main" val="42803018"/>
                    </a:ext>
                  </a:extLst>
                </a:gridCol>
                <a:gridCol w="1097280">
                  <a:extLst>
                    <a:ext uri="{9D8B030D-6E8A-4147-A177-3AD203B41FA5}">
                      <a16:colId xmlns:a16="http://schemas.microsoft.com/office/drawing/2014/main" val="84914411"/>
                    </a:ext>
                  </a:extLst>
                </a:gridCol>
              </a:tblGrid>
              <a:tr h="325120">
                <a:tc>
                  <a:txBody>
                    <a:bodyPr/>
                    <a:lstStyle/>
                    <a:p>
                      <a:endParaRPr lang="en-US" sz="1200" b="1" dirty="0">
                        <a:solidFill>
                          <a:schemeClr val="tx1"/>
                        </a:solidFill>
                        <a:latin typeface="Poppins" pitchFamily="2" charset="77"/>
                        <a:cs typeface="Poppins" pitchFamily="2" charset="77"/>
                      </a:endParaRPr>
                    </a:p>
                  </a:txBody>
                  <a:tcPr marL="60960" marR="6096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accent1"/>
                          </a:solidFill>
                          <a:latin typeface="Poppins" pitchFamily="2" charset="77"/>
                          <a:cs typeface="Poppins" pitchFamily="2" charset="77"/>
                        </a:rPr>
                        <a:t>200 mg QD (n = 35)</a:t>
                      </a:r>
                    </a:p>
                  </a:txBody>
                  <a:tcPr marL="60960" marR="6096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accent6"/>
                          </a:solidFill>
                          <a:latin typeface="Poppins" pitchFamily="2" charset="77"/>
                          <a:cs typeface="Poppins" pitchFamily="2" charset="77"/>
                        </a:rPr>
                        <a:t>Total </a:t>
                      </a:r>
                      <a:br>
                        <a:rPr lang="en-US" sz="1200" b="1" dirty="0">
                          <a:solidFill>
                            <a:schemeClr val="accent6"/>
                          </a:solidFill>
                          <a:latin typeface="Poppins" pitchFamily="2" charset="77"/>
                          <a:cs typeface="Poppins" pitchFamily="2" charset="77"/>
                        </a:rPr>
                      </a:br>
                      <a:r>
                        <a:rPr lang="en-US" sz="1200" b="1" dirty="0">
                          <a:solidFill>
                            <a:schemeClr val="accent6"/>
                          </a:solidFill>
                          <a:latin typeface="Poppins" pitchFamily="2" charset="77"/>
                          <a:cs typeface="Poppins" pitchFamily="2" charset="77"/>
                        </a:rPr>
                        <a:t>(N = 71)</a:t>
                      </a:r>
                    </a:p>
                  </a:txBody>
                  <a:tcPr marL="60960" marR="6096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32870312"/>
                  </a:ext>
                </a:extLst>
              </a:tr>
              <a:tr h="335704">
                <a:tc>
                  <a:txBody>
                    <a:bodyPr/>
                    <a:lstStyle/>
                    <a:p>
                      <a:pPr algn="r"/>
                      <a:r>
                        <a:rPr lang="en-US" sz="1200">
                          <a:solidFill>
                            <a:schemeClr val="tx1"/>
                          </a:solidFill>
                          <a:latin typeface="Poppins" pitchFamily="2" charset="77"/>
                          <a:cs typeface="Poppins" pitchFamily="2" charset="77"/>
                        </a:rPr>
                        <a:t>Events, n (%)</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a:solidFill>
                            <a:schemeClr val="tx1"/>
                          </a:solidFill>
                          <a:effectLst/>
                          <a:latin typeface="Poppins" pitchFamily="2" charset="77"/>
                          <a:ea typeface="Calibri" panose="020F0502020204030204" pitchFamily="34" charset="0"/>
                          <a:cs typeface="Poppins" pitchFamily="2" charset="77"/>
                        </a:rPr>
                        <a:t>24 (68.6)</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dirty="0">
                          <a:solidFill>
                            <a:schemeClr val="tx1"/>
                          </a:solidFill>
                          <a:effectLst/>
                          <a:latin typeface="Poppins" pitchFamily="2" charset="77"/>
                          <a:ea typeface="Calibri" panose="020F0502020204030204" pitchFamily="34" charset="0"/>
                          <a:cs typeface="Poppins" pitchFamily="2" charset="77"/>
                        </a:rPr>
                        <a:t>41 (57.7)</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9619779"/>
                  </a:ext>
                </a:extLst>
              </a:tr>
              <a:tr h="335704">
                <a:tc>
                  <a:txBody>
                    <a:bodyPr/>
                    <a:lstStyle/>
                    <a:p>
                      <a:pPr algn="r"/>
                      <a:r>
                        <a:rPr lang="en-US" sz="1200">
                          <a:solidFill>
                            <a:schemeClr val="tx1"/>
                          </a:solidFill>
                          <a:latin typeface="Poppins" pitchFamily="2" charset="77"/>
                          <a:cs typeface="Poppins" pitchFamily="2" charset="77"/>
                        </a:rPr>
                        <a:t>mPFS, mo (95% CI)</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a:solidFill>
                            <a:schemeClr val="tx1"/>
                          </a:solidFill>
                          <a:effectLst/>
                          <a:latin typeface="Poppins" pitchFamily="2" charset="77"/>
                          <a:ea typeface="Calibri" panose="020F0502020204030204" pitchFamily="34" charset="0"/>
                          <a:cs typeface="Poppins" pitchFamily="2" charset="77"/>
                        </a:rPr>
                        <a:t>3.5 (1.8-7.8)</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dirty="0">
                          <a:solidFill>
                            <a:schemeClr val="tx1"/>
                          </a:solidFill>
                          <a:effectLst/>
                          <a:latin typeface="Poppins" pitchFamily="2" charset="77"/>
                          <a:ea typeface="Calibri" panose="020F0502020204030204" pitchFamily="34" charset="0"/>
                          <a:cs typeface="Poppins" pitchFamily="2" charset="77"/>
                        </a:rPr>
                        <a:t>3.7 (1.9-</a:t>
                      </a:r>
                      <a:r>
                        <a:rPr lang="en-US" sz="1200" b="0" i="0" u="none" strike="noStrike" kern="1200" baseline="0" dirty="0">
                          <a:solidFill>
                            <a:schemeClr val="tx1"/>
                          </a:solidFill>
                          <a:effectLst/>
                          <a:latin typeface="Poppins" pitchFamily="2" charset="77"/>
                          <a:ea typeface="+mn-ea"/>
                          <a:cs typeface="Poppins" pitchFamily="2" charset="77"/>
                        </a:rPr>
                        <a:t>8</a:t>
                      </a:r>
                      <a:r>
                        <a:rPr lang="en-US" sz="1200" dirty="0">
                          <a:solidFill>
                            <a:schemeClr val="tx1"/>
                          </a:solidFill>
                          <a:effectLst/>
                          <a:latin typeface="Poppins" pitchFamily="2" charset="77"/>
                          <a:ea typeface="Calibri" panose="020F0502020204030204" pitchFamily="34" charset="0"/>
                          <a:cs typeface="Poppins" pitchFamily="2" charset="77"/>
                        </a:rPr>
                        <a:t>.3)</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74633804"/>
                  </a:ext>
                </a:extLst>
              </a:tr>
            </a:tbl>
          </a:graphicData>
        </a:graphic>
      </p:graphicFrame>
      <p:graphicFrame>
        <p:nvGraphicFramePr>
          <p:cNvPr id="156" name="Table 8">
            <a:extLst>
              <a:ext uri="{FF2B5EF4-FFF2-40B4-BE49-F238E27FC236}">
                <a16:creationId xmlns:a16="http://schemas.microsoft.com/office/drawing/2014/main" id="{BBFED490-82E0-4F01-A0BB-4384706C3663}"/>
              </a:ext>
            </a:extLst>
          </p:cNvPr>
          <p:cNvGraphicFramePr>
            <a:graphicFrameLocks/>
          </p:cNvGraphicFramePr>
          <p:nvPr>
            <p:extLst>
              <p:ext uri="{D42A27DB-BD31-4B8C-83A1-F6EECF244321}">
                <p14:modId xmlns:p14="http://schemas.microsoft.com/office/powerpoint/2010/main" val="717016311"/>
              </p:ext>
            </p:extLst>
          </p:nvPr>
        </p:nvGraphicFramePr>
        <p:xfrm>
          <a:off x="8671560" y="1981513"/>
          <a:ext cx="3291840" cy="1311064"/>
        </p:xfrm>
        <a:graphic>
          <a:graphicData uri="http://schemas.openxmlformats.org/drawingml/2006/table">
            <a:tbl>
              <a:tblPr firstRow="1" bandRow="1">
                <a:tableStyleId>{5940675A-B579-460E-94D1-54222C63F5DA}</a:tableStyleId>
              </a:tblPr>
              <a:tblGrid>
                <a:gridCol w="1097280">
                  <a:extLst>
                    <a:ext uri="{9D8B030D-6E8A-4147-A177-3AD203B41FA5}">
                      <a16:colId xmlns:a16="http://schemas.microsoft.com/office/drawing/2014/main" val="1051361918"/>
                    </a:ext>
                  </a:extLst>
                </a:gridCol>
                <a:gridCol w="1097280">
                  <a:extLst>
                    <a:ext uri="{9D8B030D-6E8A-4147-A177-3AD203B41FA5}">
                      <a16:colId xmlns:a16="http://schemas.microsoft.com/office/drawing/2014/main" val="42803018"/>
                    </a:ext>
                  </a:extLst>
                </a:gridCol>
                <a:gridCol w="1097280">
                  <a:extLst>
                    <a:ext uri="{9D8B030D-6E8A-4147-A177-3AD203B41FA5}">
                      <a16:colId xmlns:a16="http://schemas.microsoft.com/office/drawing/2014/main" val="616110710"/>
                    </a:ext>
                  </a:extLst>
                </a:gridCol>
              </a:tblGrid>
              <a:tr h="181500">
                <a:tc>
                  <a:txBody>
                    <a:bodyPr/>
                    <a:lstStyle/>
                    <a:p>
                      <a:endParaRPr lang="en-US" sz="1200" b="1" dirty="0">
                        <a:solidFill>
                          <a:schemeClr val="tx1"/>
                        </a:solidFill>
                        <a:latin typeface="Poppins" pitchFamily="2" charset="77"/>
                        <a:cs typeface="Poppins" pitchFamily="2" charset="77"/>
                      </a:endParaRPr>
                    </a:p>
                  </a:txBody>
                  <a:tcPr marL="60960" marR="6096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200" b="1" dirty="0">
                          <a:solidFill>
                            <a:schemeClr val="accent1"/>
                          </a:solidFill>
                          <a:latin typeface="Poppins" pitchFamily="2" charset="77"/>
                          <a:cs typeface="Poppins" pitchFamily="2" charset="77"/>
                        </a:rPr>
                        <a:t>200 mg QD (n = 19)</a:t>
                      </a:r>
                    </a:p>
                  </a:txBody>
                  <a:tcPr marL="60960" marR="6096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solidFill>
                            <a:schemeClr val="accent6"/>
                          </a:solidFill>
                          <a:latin typeface="Poppins" pitchFamily="2" charset="77"/>
                          <a:cs typeface="Poppins" pitchFamily="2" charset="77"/>
                        </a:rPr>
                        <a:t>Total </a:t>
                      </a:r>
                      <a:br>
                        <a:rPr lang="en-US" sz="1200" b="1" dirty="0">
                          <a:solidFill>
                            <a:schemeClr val="accent6"/>
                          </a:solidFill>
                          <a:latin typeface="Poppins" pitchFamily="2" charset="77"/>
                          <a:cs typeface="Poppins" pitchFamily="2" charset="77"/>
                        </a:rPr>
                      </a:br>
                      <a:r>
                        <a:rPr lang="en-US" sz="1200" b="1" dirty="0">
                          <a:solidFill>
                            <a:schemeClr val="accent6"/>
                          </a:solidFill>
                          <a:latin typeface="Poppins" pitchFamily="2" charset="77"/>
                          <a:cs typeface="Poppins" pitchFamily="2" charset="77"/>
                        </a:rPr>
                        <a:t>(n = 41)</a:t>
                      </a:r>
                    </a:p>
                  </a:txBody>
                  <a:tcPr marL="60960" marR="60960" marT="60960" marB="6096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32870312"/>
                  </a:ext>
                </a:extLst>
              </a:tr>
              <a:tr h="335704">
                <a:tc>
                  <a:txBody>
                    <a:bodyPr/>
                    <a:lstStyle/>
                    <a:p>
                      <a:pPr algn="r"/>
                      <a:r>
                        <a:rPr lang="en-US" sz="1200">
                          <a:solidFill>
                            <a:schemeClr val="tx1"/>
                          </a:solidFill>
                          <a:latin typeface="Poppins" pitchFamily="2" charset="77"/>
                          <a:cs typeface="Poppins" pitchFamily="2" charset="77"/>
                        </a:rPr>
                        <a:t>Events, n (%)</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a:solidFill>
                            <a:schemeClr val="tx1"/>
                          </a:solidFill>
                          <a:effectLst/>
                          <a:latin typeface="Poppins" pitchFamily="2" charset="77"/>
                          <a:ea typeface="Calibri" panose="020F0502020204030204" pitchFamily="34" charset="0"/>
                          <a:cs typeface="Poppins" pitchFamily="2" charset="77"/>
                        </a:rPr>
                        <a:t>12 (63.2)</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dirty="0">
                          <a:solidFill>
                            <a:schemeClr val="tx1"/>
                          </a:solidFill>
                          <a:effectLst/>
                          <a:latin typeface="Poppins" pitchFamily="2" charset="77"/>
                          <a:ea typeface="Calibri" panose="020F0502020204030204" pitchFamily="34" charset="0"/>
                          <a:cs typeface="Poppins" pitchFamily="2" charset="77"/>
                        </a:rPr>
                        <a:t>22 (</a:t>
                      </a:r>
                      <a:r>
                        <a:rPr lang="en-US" sz="1200" b="0" i="0" u="none" strike="noStrike" kern="1200" baseline="0" dirty="0">
                          <a:solidFill>
                            <a:schemeClr val="tx1"/>
                          </a:solidFill>
                          <a:effectLst/>
                          <a:latin typeface="Poppins" pitchFamily="2" charset="77"/>
                          <a:ea typeface="+mn-ea"/>
                          <a:cs typeface="Poppins" pitchFamily="2" charset="77"/>
                        </a:rPr>
                        <a:t>53.7</a:t>
                      </a:r>
                      <a:r>
                        <a:rPr lang="en-US" sz="1200" b="0" i="0" u="none" strike="noStrike" kern="1200" baseline="0" dirty="0">
                          <a:solidFill>
                            <a:schemeClr val="tx1"/>
                          </a:solidFill>
                          <a:latin typeface="Poppins" pitchFamily="2" charset="77"/>
                          <a:ea typeface="+mn-ea"/>
                          <a:cs typeface="Poppins" pitchFamily="2" charset="77"/>
                        </a:rPr>
                        <a:t>)</a:t>
                      </a:r>
                      <a:endParaRPr lang="en-US" sz="1200" dirty="0">
                        <a:solidFill>
                          <a:schemeClr val="tx1"/>
                        </a:solidFill>
                        <a:effectLst/>
                        <a:latin typeface="Poppins" pitchFamily="2" charset="77"/>
                        <a:ea typeface="Calibri" panose="020F0502020204030204" pitchFamily="34" charset="0"/>
                        <a:cs typeface="Poppins" pitchFamily="2" charset="77"/>
                      </a:endParaRP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9619779"/>
                  </a:ext>
                </a:extLst>
              </a:tr>
              <a:tr h="335704">
                <a:tc>
                  <a:txBody>
                    <a:bodyPr/>
                    <a:lstStyle/>
                    <a:p>
                      <a:pPr algn="r"/>
                      <a:r>
                        <a:rPr lang="en-US" sz="1200" dirty="0" err="1">
                          <a:solidFill>
                            <a:schemeClr val="tx1"/>
                          </a:solidFill>
                          <a:latin typeface="Poppins" pitchFamily="2" charset="77"/>
                          <a:cs typeface="Poppins" pitchFamily="2" charset="77"/>
                        </a:rPr>
                        <a:t>mPFS</a:t>
                      </a:r>
                      <a:r>
                        <a:rPr lang="en-US" sz="1200" dirty="0">
                          <a:solidFill>
                            <a:schemeClr val="tx1"/>
                          </a:solidFill>
                          <a:latin typeface="Poppins" pitchFamily="2" charset="77"/>
                          <a:cs typeface="Poppins" pitchFamily="2" charset="77"/>
                        </a:rPr>
                        <a:t>, </a:t>
                      </a:r>
                      <a:r>
                        <a:rPr lang="en-US" sz="1200" dirty="0" err="1">
                          <a:solidFill>
                            <a:schemeClr val="tx1"/>
                          </a:solidFill>
                          <a:latin typeface="Poppins" pitchFamily="2" charset="77"/>
                          <a:cs typeface="Poppins" pitchFamily="2" charset="77"/>
                        </a:rPr>
                        <a:t>mo</a:t>
                      </a:r>
                      <a:r>
                        <a:rPr lang="en-US" sz="1200" dirty="0">
                          <a:solidFill>
                            <a:schemeClr val="tx1"/>
                          </a:solidFill>
                          <a:latin typeface="Poppins" pitchFamily="2" charset="77"/>
                          <a:cs typeface="Poppins" pitchFamily="2" charset="77"/>
                        </a:rPr>
                        <a:t> (95% CI)</a:t>
                      </a:r>
                    </a:p>
                  </a:txBody>
                  <a:tcPr marL="60960" marR="60960" marT="60960" marB="6096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a:solidFill>
                            <a:schemeClr val="tx1"/>
                          </a:solidFill>
                          <a:effectLst/>
                          <a:latin typeface="Poppins" pitchFamily="2" charset="77"/>
                          <a:ea typeface="Calibri" panose="020F0502020204030204" pitchFamily="34" charset="0"/>
                          <a:cs typeface="Poppins" pitchFamily="2" charset="77"/>
                        </a:rPr>
                        <a:t>5.7 (1.8-8.5)</a:t>
                      </a:r>
                    </a:p>
                  </a:txBody>
                  <a:tcPr marL="60960" marR="60960" marT="60960" marB="6096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15000"/>
                        </a:lnSpc>
                        <a:spcBef>
                          <a:spcPts val="0"/>
                        </a:spcBef>
                        <a:spcAft>
                          <a:spcPts val="0"/>
                        </a:spcAft>
                      </a:pPr>
                      <a:r>
                        <a:rPr lang="en-US" sz="1200" dirty="0">
                          <a:solidFill>
                            <a:schemeClr val="tx1"/>
                          </a:solidFill>
                          <a:effectLst/>
                          <a:latin typeface="Poppins" pitchFamily="2" charset="77"/>
                          <a:ea typeface="Calibri" panose="020F0502020204030204" pitchFamily="34" charset="0"/>
                          <a:cs typeface="Poppins" pitchFamily="2" charset="77"/>
                        </a:rPr>
                        <a:t>5.7 (3.6-</a:t>
                      </a:r>
                      <a:r>
                        <a:rPr lang="en-US" sz="1200" b="0" i="0" u="none" strike="noStrike" kern="1200" baseline="0" dirty="0">
                          <a:solidFill>
                            <a:schemeClr val="tx1"/>
                          </a:solidFill>
                          <a:effectLst/>
                          <a:latin typeface="Poppins" pitchFamily="2" charset="77"/>
                          <a:ea typeface="+mn-ea"/>
                          <a:cs typeface="Poppins" pitchFamily="2" charset="77"/>
                        </a:rPr>
                        <a:t>9.4</a:t>
                      </a:r>
                      <a:r>
                        <a:rPr lang="en-US" sz="1200" dirty="0">
                          <a:solidFill>
                            <a:schemeClr val="tx1"/>
                          </a:solidFill>
                          <a:effectLst/>
                          <a:latin typeface="Poppins" pitchFamily="2" charset="77"/>
                          <a:ea typeface="Calibri" panose="020F0502020204030204" pitchFamily="34" charset="0"/>
                          <a:cs typeface="Poppins" pitchFamily="2" charset="77"/>
                        </a:rPr>
                        <a:t>)</a:t>
                      </a:r>
                    </a:p>
                  </a:txBody>
                  <a:tcPr marL="60960" marR="60960" marT="60960" marB="6096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74633804"/>
                  </a:ext>
                </a:extLst>
              </a:tr>
            </a:tbl>
          </a:graphicData>
        </a:graphic>
      </p:graphicFrame>
      <p:sp>
        <p:nvSpPr>
          <p:cNvPr id="158" name="TextBox 157">
            <a:extLst>
              <a:ext uri="{FF2B5EF4-FFF2-40B4-BE49-F238E27FC236}">
                <a16:creationId xmlns:a16="http://schemas.microsoft.com/office/drawing/2014/main" id="{864680DD-52ED-4A28-8179-548FC16F2A66}"/>
              </a:ext>
            </a:extLst>
          </p:cNvPr>
          <p:cNvSpPr txBox="1"/>
          <p:nvPr/>
        </p:nvSpPr>
        <p:spPr>
          <a:xfrm>
            <a:off x="1001583" y="5857612"/>
            <a:ext cx="5003961" cy="337336"/>
          </a:xfrm>
          <a:prstGeom prst="rect">
            <a:avLst/>
          </a:prstGeom>
          <a:noFill/>
        </p:spPr>
        <p:txBody>
          <a:bodyPr wrap="square" rtlCol="0">
            <a:spAutoFit/>
          </a:bodyPr>
          <a:lstStyle/>
          <a:p>
            <a:pPr marL="0" marR="0" lvl="0" indent="0" algn="l" defTabSz="742932" rtl="0" eaLnBrk="1" fontAlgn="auto" latinLnBrk="0" hangingPunct="1">
              <a:lnSpc>
                <a:spcPct val="130000"/>
              </a:lnSpc>
              <a:spcBef>
                <a:spcPts val="0"/>
              </a:spcBef>
              <a:spcAft>
                <a:spcPts val="300"/>
              </a:spcAft>
              <a:buClrTx/>
              <a:buSzTx/>
              <a:buFontTx/>
              <a:buNone/>
              <a:tabLst>
                <a:tab pos="708008" algn="l"/>
                <a:tab pos="1457289" algn="l"/>
                <a:tab pos="2206570" algn="l"/>
                <a:tab pos="2970139" algn="l"/>
                <a:tab pos="3713070" algn="l"/>
                <a:tab pos="4454414" algn="l"/>
              </a:tabLst>
              <a:defRPr/>
            </a:pPr>
            <a:r>
              <a:rPr kumimoji="0" lang="en-US" sz="1300" b="0" i="0" u="none" strike="noStrike" kern="1200" cap="none" spc="0" normalizeH="0" baseline="0" noProof="0" dirty="0">
                <a:ln>
                  <a:noFill/>
                </a:ln>
                <a:effectLst/>
                <a:uLnTx/>
                <a:uFillTx/>
                <a:latin typeface="Poppins" pitchFamily="2" charset="77"/>
                <a:cs typeface="Poppins" pitchFamily="2" charset="77"/>
              </a:rPr>
              <a:t>71	36	26	12	8	1	0</a:t>
            </a:r>
          </a:p>
        </p:txBody>
      </p:sp>
      <p:grpSp>
        <p:nvGrpSpPr>
          <p:cNvPr id="54" name="Group 53">
            <a:extLst>
              <a:ext uri="{FF2B5EF4-FFF2-40B4-BE49-F238E27FC236}">
                <a16:creationId xmlns:a16="http://schemas.microsoft.com/office/drawing/2014/main" id="{C738FF4A-B646-3B28-DD0E-3B17D69F03BD}"/>
              </a:ext>
            </a:extLst>
          </p:cNvPr>
          <p:cNvGrpSpPr/>
          <p:nvPr/>
        </p:nvGrpSpPr>
        <p:grpSpPr>
          <a:xfrm>
            <a:off x="1148138" y="2447190"/>
            <a:ext cx="4121063" cy="2228103"/>
            <a:chOff x="1148138" y="2447190"/>
            <a:chExt cx="4121063" cy="2228103"/>
          </a:xfrm>
        </p:grpSpPr>
        <p:sp>
          <p:nvSpPr>
            <p:cNvPr id="220" name="Freeform: Shape 219">
              <a:extLst>
                <a:ext uri="{FF2B5EF4-FFF2-40B4-BE49-F238E27FC236}">
                  <a16:creationId xmlns:a16="http://schemas.microsoft.com/office/drawing/2014/main" id="{F6A79D7A-9DF2-426E-B441-29E7025664C6}"/>
                </a:ext>
              </a:extLst>
            </p:cNvPr>
            <p:cNvSpPr/>
            <p:nvPr/>
          </p:nvSpPr>
          <p:spPr>
            <a:xfrm>
              <a:off x="1148138" y="2447190"/>
              <a:ext cx="4073188" cy="2154110"/>
            </a:xfrm>
            <a:custGeom>
              <a:avLst/>
              <a:gdLst>
                <a:gd name="connsiteX0" fmla="*/ 0 w 4073189"/>
                <a:gd name="connsiteY0" fmla="*/ 0 h 2154109"/>
                <a:gd name="connsiteX1" fmla="*/ 230995 w 4073189"/>
                <a:gd name="connsiteY1" fmla="*/ 0 h 2154109"/>
                <a:gd name="connsiteX2" fmla="*/ 230995 w 4073189"/>
                <a:gd name="connsiteY2" fmla="*/ 72240 h 2154109"/>
                <a:gd name="connsiteX3" fmla="*/ 267463 w 4073189"/>
                <a:gd name="connsiteY3" fmla="*/ 72240 h 2154109"/>
                <a:gd name="connsiteX4" fmla="*/ 267463 w 4073189"/>
                <a:gd name="connsiteY4" fmla="*/ 144394 h 2154109"/>
                <a:gd name="connsiteX5" fmla="*/ 522824 w 4073189"/>
                <a:gd name="connsiteY5" fmla="*/ 144394 h 2154109"/>
                <a:gd name="connsiteX6" fmla="*/ 522824 w 4073189"/>
                <a:gd name="connsiteY6" fmla="*/ 216634 h 2154109"/>
                <a:gd name="connsiteX7" fmla="*/ 534926 w 4073189"/>
                <a:gd name="connsiteY7" fmla="*/ 216634 h 2154109"/>
                <a:gd name="connsiteX8" fmla="*/ 534926 w 4073189"/>
                <a:gd name="connsiteY8" fmla="*/ 288874 h 2154109"/>
                <a:gd name="connsiteX9" fmla="*/ 632230 w 4073189"/>
                <a:gd name="connsiteY9" fmla="*/ 288874 h 2154109"/>
                <a:gd name="connsiteX10" fmla="*/ 632230 w 4073189"/>
                <a:gd name="connsiteY10" fmla="*/ 505508 h 2154109"/>
                <a:gd name="connsiteX11" fmla="*/ 656515 w 4073189"/>
                <a:gd name="connsiteY11" fmla="*/ 505508 h 2154109"/>
                <a:gd name="connsiteX12" fmla="*/ 656515 w 4073189"/>
                <a:gd name="connsiteY12" fmla="*/ 577661 h 2154109"/>
                <a:gd name="connsiteX13" fmla="*/ 668699 w 4073189"/>
                <a:gd name="connsiteY13" fmla="*/ 577661 h 2154109"/>
                <a:gd name="connsiteX14" fmla="*/ 668699 w 4073189"/>
                <a:gd name="connsiteY14" fmla="*/ 727692 h 2154109"/>
                <a:gd name="connsiteX15" fmla="*/ 680882 w 4073189"/>
                <a:gd name="connsiteY15" fmla="*/ 727692 h 2154109"/>
                <a:gd name="connsiteX16" fmla="*/ 680882 w 4073189"/>
                <a:gd name="connsiteY16" fmla="*/ 952651 h 2154109"/>
                <a:gd name="connsiteX17" fmla="*/ 693065 w 4073189"/>
                <a:gd name="connsiteY17" fmla="*/ 952651 h 2154109"/>
                <a:gd name="connsiteX18" fmla="*/ 693065 w 4073189"/>
                <a:gd name="connsiteY18" fmla="*/ 1027579 h 2154109"/>
                <a:gd name="connsiteX19" fmla="*/ 705167 w 4073189"/>
                <a:gd name="connsiteY19" fmla="*/ 1027579 h 2154109"/>
                <a:gd name="connsiteX20" fmla="*/ 705167 w 4073189"/>
                <a:gd name="connsiteY20" fmla="*/ 1106584 h 2154109"/>
                <a:gd name="connsiteX21" fmla="*/ 1094301 w 4073189"/>
                <a:gd name="connsiteY21" fmla="*/ 1106584 h 2154109"/>
                <a:gd name="connsiteX22" fmla="*/ 1094301 w 4073189"/>
                <a:gd name="connsiteY22" fmla="*/ 1185501 h 2154109"/>
                <a:gd name="connsiteX23" fmla="*/ 1288827 w 4073189"/>
                <a:gd name="connsiteY23" fmla="*/ 1185501 h 2154109"/>
                <a:gd name="connsiteX24" fmla="*/ 1288827 w 4073189"/>
                <a:gd name="connsiteY24" fmla="*/ 1264419 h 2154109"/>
                <a:gd name="connsiteX25" fmla="*/ 1301010 w 4073189"/>
                <a:gd name="connsiteY25" fmla="*/ 1264419 h 2154109"/>
                <a:gd name="connsiteX26" fmla="*/ 1301010 w 4073189"/>
                <a:gd name="connsiteY26" fmla="*/ 1343337 h 2154109"/>
                <a:gd name="connsiteX27" fmla="*/ 1373947 w 4073189"/>
                <a:gd name="connsiteY27" fmla="*/ 1343337 h 2154109"/>
                <a:gd name="connsiteX28" fmla="*/ 1373947 w 4073189"/>
                <a:gd name="connsiteY28" fmla="*/ 1427892 h 2154109"/>
                <a:gd name="connsiteX29" fmla="*/ 2042646 w 4073189"/>
                <a:gd name="connsiteY29" fmla="*/ 1427892 h 2154109"/>
                <a:gd name="connsiteX30" fmla="*/ 2042646 w 4073189"/>
                <a:gd name="connsiteY30" fmla="*/ 1519558 h 2154109"/>
                <a:gd name="connsiteX31" fmla="*/ 2103481 w 4073189"/>
                <a:gd name="connsiteY31" fmla="*/ 1519558 h 2154109"/>
                <a:gd name="connsiteX32" fmla="*/ 2103481 w 4073189"/>
                <a:gd name="connsiteY32" fmla="*/ 1631517 h 2154109"/>
                <a:gd name="connsiteX33" fmla="*/ 2893768 w 4073189"/>
                <a:gd name="connsiteY33" fmla="*/ 1631517 h 2154109"/>
                <a:gd name="connsiteX34" fmla="*/ 2893768 w 4073189"/>
                <a:gd name="connsiteY34" fmla="*/ 1780854 h 2154109"/>
                <a:gd name="connsiteX35" fmla="*/ 3076192 w 4073189"/>
                <a:gd name="connsiteY35" fmla="*/ 1780854 h 2154109"/>
                <a:gd name="connsiteX36" fmla="*/ 3076192 w 4073189"/>
                <a:gd name="connsiteY36" fmla="*/ 1967482 h 2154109"/>
                <a:gd name="connsiteX37" fmla="*/ 3161313 w 4073189"/>
                <a:gd name="connsiteY37" fmla="*/ 1967482 h 2154109"/>
                <a:gd name="connsiteX38" fmla="*/ 3161313 w 4073189"/>
                <a:gd name="connsiteY38" fmla="*/ 2154109 h 2154109"/>
                <a:gd name="connsiteX39" fmla="*/ 4073189 w 4073189"/>
                <a:gd name="connsiteY39" fmla="*/ 2154109 h 2154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073189" h="2154109">
                  <a:moveTo>
                    <a:pt x="0" y="0"/>
                  </a:moveTo>
                  <a:lnTo>
                    <a:pt x="230995" y="0"/>
                  </a:lnTo>
                  <a:lnTo>
                    <a:pt x="230995" y="72240"/>
                  </a:lnTo>
                  <a:lnTo>
                    <a:pt x="267463" y="72240"/>
                  </a:lnTo>
                  <a:lnTo>
                    <a:pt x="267463" y="144394"/>
                  </a:lnTo>
                  <a:lnTo>
                    <a:pt x="522824" y="144394"/>
                  </a:lnTo>
                  <a:lnTo>
                    <a:pt x="522824" y="216634"/>
                  </a:lnTo>
                  <a:lnTo>
                    <a:pt x="534926" y="216634"/>
                  </a:lnTo>
                  <a:lnTo>
                    <a:pt x="534926" y="288874"/>
                  </a:lnTo>
                  <a:lnTo>
                    <a:pt x="632230" y="288874"/>
                  </a:lnTo>
                  <a:lnTo>
                    <a:pt x="632230" y="505508"/>
                  </a:lnTo>
                  <a:lnTo>
                    <a:pt x="656515" y="505508"/>
                  </a:lnTo>
                  <a:lnTo>
                    <a:pt x="656515" y="577661"/>
                  </a:lnTo>
                  <a:lnTo>
                    <a:pt x="668699" y="577661"/>
                  </a:lnTo>
                  <a:lnTo>
                    <a:pt x="668699" y="727692"/>
                  </a:lnTo>
                  <a:lnTo>
                    <a:pt x="680882" y="727692"/>
                  </a:lnTo>
                  <a:lnTo>
                    <a:pt x="680882" y="952651"/>
                  </a:lnTo>
                  <a:lnTo>
                    <a:pt x="693065" y="952651"/>
                  </a:lnTo>
                  <a:lnTo>
                    <a:pt x="693065" y="1027579"/>
                  </a:lnTo>
                  <a:lnTo>
                    <a:pt x="705167" y="1027579"/>
                  </a:lnTo>
                  <a:lnTo>
                    <a:pt x="705167" y="1106584"/>
                  </a:lnTo>
                  <a:lnTo>
                    <a:pt x="1094301" y="1106584"/>
                  </a:lnTo>
                  <a:lnTo>
                    <a:pt x="1094301" y="1185501"/>
                  </a:lnTo>
                  <a:lnTo>
                    <a:pt x="1288827" y="1185501"/>
                  </a:lnTo>
                  <a:lnTo>
                    <a:pt x="1288827" y="1264419"/>
                  </a:lnTo>
                  <a:lnTo>
                    <a:pt x="1301010" y="1264419"/>
                  </a:lnTo>
                  <a:lnTo>
                    <a:pt x="1301010" y="1343337"/>
                  </a:lnTo>
                  <a:lnTo>
                    <a:pt x="1373947" y="1343337"/>
                  </a:lnTo>
                  <a:lnTo>
                    <a:pt x="1373947" y="1427892"/>
                  </a:lnTo>
                  <a:lnTo>
                    <a:pt x="2042646" y="1427892"/>
                  </a:lnTo>
                  <a:lnTo>
                    <a:pt x="2042646" y="1519558"/>
                  </a:lnTo>
                  <a:lnTo>
                    <a:pt x="2103481" y="1519558"/>
                  </a:lnTo>
                  <a:lnTo>
                    <a:pt x="2103481" y="1631517"/>
                  </a:lnTo>
                  <a:lnTo>
                    <a:pt x="2893768" y="1631517"/>
                  </a:lnTo>
                  <a:lnTo>
                    <a:pt x="2893768" y="1780854"/>
                  </a:lnTo>
                  <a:lnTo>
                    <a:pt x="3076192" y="1780854"/>
                  </a:lnTo>
                  <a:lnTo>
                    <a:pt x="3076192" y="1967482"/>
                  </a:lnTo>
                  <a:lnTo>
                    <a:pt x="3161313" y="1967482"/>
                  </a:lnTo>
                  <a:lnTo>
                    <a:pt x="3161313" y="2154109"/>
                  </a:lnTo>
                  <a:lnTo>
                    <a:pt x="4073189" y="2154109"/>
                  </a:lnTo>
                </a:path>
              </a:pathLst>
            </a:custGeom>
            <a:noFill/>
            <a:ln w="28575" cap="flat">
              <a:solidFill>
                <a:schemeClr val="accent1"/>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1" name="Plus Sign 220">
              <a:extLst>
                <a:ext uri="{FF2B5EF4-FFF2-40B4-BE49-F238E27FC236}">
                  <a16:creationId xmlns:a16="http://schemas.microsoft.com/office/drawing/2014/main" id="{D0A77D5C-5FC3-48CC-8137-BF851CD83003}"/>
                </a:ext>
              </a:extLst>
            </p:cNvPr>
            <p:cNvSpPr/>
            <p:nvPr/>
          </p:nvSpPr>
          <p:spPr>
            <a:xfrm>
              <a:off x="1761088" y="2952806"/>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2" name="Plus Sign 221">
              <a:extLst>
                <a:ext uri="{FF2B5EF4-FFF2-40B4-BE49-F238E27FC236}">
                  <a16:creationId xmlns:a16="http://schemas.microsoft.com/office/drawing/2014/main" id="{CA038D82-72A3-4281-9EC8-B3CE5BAA1CAB}"/>
                </a:ext>
              </a:extLst>
            </p:cNvPr>
            <p:cNvSpPr/>
            <p:nvPr/>
          </p:nvSpPr>
          <p:spPr>
            <a:xfrm>
              <a:off x="1797638" y="3402724"/>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3" name="Plus Sign 222">
              <a:extLst>
                <a:ext uri="{FF2B5EF4-FFF2-40B4-BE49-F238E27FC236}">
                  <a16:creationId xmlns:a16="http://schemas.microsoft.com/office/drawing/2014/main" id="{8C3DD699-6E1A-4CAF-9CAA-0B16BAE4B783}"/>
                </a:ext>
              </a:extLst>
            </p:cNvPr>
            <p:cNvSpPr/>
            <p:nvPr/>
          </p:nvSpPr>
          <p:spPr>
            <a:xfrm>
              <a:off x="2442051" y="3718483"/>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4" name="Plus Sign 223">
              <a:extLst>
                <a:ext uri="{FF2B5EF4-FFF2-40B4-BE49-F238E27FC236}">
                  <a16:creationId xmlns:a16="http://schemas.microsoft.com/office/drawing/2014/main" id="{A4492A55-8D1A-4D92-9F7B-F6F73D26079D}"/>
                </a:ext>
              </a:extLst>
            </p:cNvPr>
            <p:cNvSpPr/>
            <p:nvPr/>
          </p:nvSpPr>
          <p:spPr>
            <a:xfrm>
              <a:off x="3122933" y="3803038"/>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5" name="Plus Sign 224">
              <a:extLst>
                <a:ext uri="{FF2B5EF4-FFF2-40B4-BE49-F238E27FC236}">
                  <a16:creationId xmlns:a16="http://schemas.microsoft.com/office/drawing/2014/main" id="{9682B633-A791-4CBE-8F0C-38E4714C3224}"/>
                </a:ext>
              </a:extLst>
            </p:cNvPr>
            <p:cNvSpPr/>
            <p:nvPr/>
          </p:nvSpPr>
          <p:spPr>
            <a:xfrm>
              <a:off x="3147218" y="3894704"/>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6" name="Plus Sign 225">
              <a:extLst>
                <a:ext uri="{FF2B5EF4-FFF2-40B4-BE49-F238E27FC236}">
                  <a16:creationId xmlns:a16="http://schemas.microsoft.com/office/drawing/2014/main" id="{1C771C05-E271-4136-ABB6-6C05EFF5F772}"/>
                </a:ext>
              </a:extLst>
            </p:cNvPr>
            <p:cNvSpPr/>
            <p:nvPr/>
          </p:nvSpPr>
          <p:spPr>
            <a:xfrm>
              <a:off x="3159402" y="3894704"/>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7" name="Plus Sign 226">
              <a:extLst>
                <a:ext uri="{FF2B5EF4-FFF2-40B4-BE49-F238E27FC236}">
                  <a16:creationId xmlns:a16="http://schemas.microsoft.com/office/drawing/2014/main" id="{4D582A4B-DBAF-46A5-900D-7D98670A2B61}"/>
                </a:ext>
              </a:extLst>
            </p:cNvPr>
            <p:cNvSpPr/>
            <p:nvPr/>
          </p:nvSpPr>
          <p:spPr>
            <a:xfrm>
              <a:off x="3597104" y="4006663"/>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8" name="Plus Sign 227">
              <a:extLst>
                <a:ext uri="{FF2B5EF4-FFF2-40B4-BE49-F238E27FC236}">
                  <a16:creationId xmlns:a16="http://schemas.microsoft.com/office/drawing/2014/main" id="{CF82C7B6-F159-4732-87B7-F7DCEB2542A6}"/>
                </a:ext>
              </a:extLst>
            </p:cNvPr>
            <p:cNvSpPr/>
            <p:nvPr/>
          </p:nvSpPr>
          <p:spPr>
            <a:xfrm>
              <a:off x="3730877" y="4006663"/>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29" name="Plus Sign 228">
              <a:extLst>
                <a:ext uri="{FF2B5EF4-FFF2-40B4-BE49-F238E27FC236}">
                  <a16:creationId xmlns:a16="http://schemas.microsoft.com/office/drawing/2014/main" id="{2C632E10-2BBA-46D4-9F04-3513CFBA02E9}"/>
                </a:ext>
              </a:extLst>
            </p:cNvPr>
            <p:cNvSpPr/>
            <p:nvPr/>
          </p:nvSpPr>
          <p:spPr>
            <a:xfrm>
              <a:off x="4144295" y="4156000"/>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30" name="Plus Sign 229">
              <a:extLst>
                <a:ext uri="{FF2B5EF4-FFF2-40B4-BE49-F238E27FC236}">
                  <a16:creationId xmlns:a16="http://schemas.microsoft.com/office/drawing/2014/main" id="{A80111CB-C69C-4C8B-8B88-978C00C7DD37}"/>
                </a:ext>
              </a:extLst>
            </p:cNvPr>
            <p:cNvSpPr/>
            <p:nvPr/>
          </p:nvSpPr>
          <p:spPr>
            <a:xfrm>
              <a:off x="4278068" y="4538133"/>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31" name="Plus Sign 230">
              <a:extLst>
                <a:ext uri="{FF2B5EF4-FFF2-40B4-BE49-F238E27FC236}">
                  <a16:creationId xmlns:a16="http://schemas.microsoft.com/office/drawing/2014/main" id="{62686B1C-C604-43D9-80C2-40E497087748}"/>
                </a:ext>
              </a:extLst>
            </p:cNvPr>
            <p:cNvSpPr/>
            <p:nvPr/>
          </p:nvSpPr>
          <p:spPr>
            <a:xfrm>
              <a:off x="5177761" y="4538133"/>
              <a:ext cx="91440" cy="137160"/>
            </a:xfrm>
            <a:prstGeom prst="mathPlus">
              <a:avLst/>
            </a:prstGeom>
            <a:solidFill>
              <a:schemeClr val="accent1"/>
            </a:solidFill>
            <a:ln w="3893"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sp>
        <p:nvSpPr>
          <p:cNvPr id="191" name="Freeform: Shape 190">
            <a:extLst>
              <a:ext uri="{FF2B5EF4-FFF2-40B4-BE49-F238E27FC236}">
                <a16:creationId xmlns:a16="http://schemas.microsoft.com/office/drawing/2014/main" id="{1A7E77F3-EAC3-496B-AAC9-A026CDC7E385}"/>
              </a:ext>
            </a:extLst>
          </p:cNvPr>
          <p:cNvSpPr/>
          <p:nvPr/>
        </p:nvSpPr>
        <p:spPr>
          <a:xfrm>
            <a:off x="1148586" y="2445460"/>
            <a:ext cx="4067298" cy="2274215"/>
          </a:xfrm>
          <a:custGeom>
            <a:avLst/>
            <a:gdLst>
              <a:gd name="connsiteX0" fmla="*/ 0 w 4776692"/>
              <a:gd name="connsiteY0" fmla="*/ 0 h 2591657"/>
              <a:gd name="connsiteX1" fmla="*/ 270891 w 4776692"/>
              <a:gd name="connsiteY1" fmla="*/ 0 h 2591657"/>
              <a:gd name="connsiteX2" fmla="*/ 270891 w 4776692"/>
              <a:gd name="connsiteY2" fmla="*/ 42672 h 2591657"/>
              <a:gd name="connsiteX3" fmla="*/ 313658 w 4776692"/>
              <a:gd name="connsiteY3" fmla="*/ 42672 h 2591657"/>
              <a:gd name="connsiteX4" fmla="*/ 313658 w 4776692"/>
              <a:gd name="connsiteY4" fmla="*/ 85439 h 2591657"/>
              <a:gd name="connsiteX5" fmla="*/ 413480 w 4776692"/>
              <a:gd name="connsiteY5" fmla="*/ 85439 h 2591657"/>
              <a:gd name="connsiteX6" fmla="*/ 413480 w 4776692"/>
              <a:gd name="connsiteY6" fmla="*/ 128111 h 2591657"/>
              <a:gd name="connsiteX7" fmla="*/ 484727 w 4776692"/>
              <a:gd name="connsiteY7" fmla="*/ 128111 h 2591657"/>
              <a:gd name="connsiteX8" fmla="*/ 484727 w 4776692"/>
              <a:gd name="connsiteY8" fmla="*/ 170783 h 2591657"/>
              <a:gd name="connsiteX9" fmla="*/ 613124 w 4776692"/>
              <a:gd name="connsiteY9" fmla="*/ 170783 h 2591657"/>
              <a:gd name="connsiteX10" fmla="*/ 613124 w 4776692"/>
              <a:gd name="connsiteY10" fmla="*/ 213550 h 2591657"/>
              <a:gd name="connsiteX11" fmla="*/ 627317 w 4776692"/>
              <a:gd name="connsiteY11" fmla="*/ 213550 h 2591657"/>
              <a:gd name="connsiteX12" fmla="*/ 627317 w 4776692"/>
              <a:gd name="connsiteY12" fmla="*/ 298894 h 2591657"/>
              <a:gd name="connsiteX13" fmla="*/ 741426 w 4776692"/>
              <a:gd name="connsiteY13" fmla="*/ 298894 h 2591657"/>
              <a:gd name="connsiteX14" fmla="*/ 741426 w 4776692"/>
              <a:gd name="connsiteY14" fmla="*/ 469773 h 2591657"/>
              <a:gd name="connsiteX15" fmla="*/ 755714 w 4776692"/>
              <a:gd name="connsiteY15" fmla="*/ 469773 h 2591657"/>
              <a:gd name="connsiteX16" fmla="*/ 755714 w 4776692"/>
              <a:gd name="connsiteY16" fmla="*/ 597884 h 2591657"/>
              <a:gd name="connsiteX17" fmla="*/ 769906 w 4776692"/>
              <a:gd name="connsiteY17" fmla="*/ 597884 h 2591657"/>
              <a:gd name="connsiteX18" fmla="*/ 769906 w 4776692"/>
              <a:gd name="connsiteY18" fmla="*/ 725995 h 2591657"/>
              <a:gd name="connsiteX19" fmla="*/ 784193 w 4776692"/>
              <a:gd name="connsiteY19" fmla="*/ 725995 h 2591657"/>
              <a:gd name="connsiteX20" fmla="*/ 784193 w 4776692"/>
              <a:gd name="connsiteY20" fmla="*/ 813054 h 2591657"/>
              <a:gd name="connsiteX21" fmla="*/ 798481 w 4776692"/>
              <a:gd name="connsiteY21" fmla="*/ 813054 h 2591657"/>
              <a:gd name="connsiteX22" fmla="*/ 798481 w 4776692"/>
              <a:gd name="connsiteY22" fmla="*/ 987361 h 2591657"/>
              <a:gd name="connsiteX23" fmla="*/ 812768 w 4776692"/>
              <a:gd name="connsiteY23" fmla="*/ 987361 h 2591657"/>
              <a:gd name="connsiteX24" fmla="*/ 812768 w 4776692"/>
              <a:gd name="connsiteY24" fmla="*/ 1076516 h 2591657"/>
              <a:gd name="connsiteX25" fmla="*/ 826960 w 4776692"/>
              <a:gd name="connsiteY25" fmla="*/ 1076516 h 2591657"/>
              <a:gd name="connsiteX26" fmla="*/ 826960 w 4776692"/>
              <a:gd name="connsiteY26" fmla="*/ 1170146 h 2591657"/>
              <a:gd name="connsiteX27" fmla="*/ 841248 w 4776692"/>
              <a:gd name="connsiteY27" fmla="*/ 1170146 h 2591657"/>
              <a:gd name="connsiteX28" fmla="*/ 841248 w 4776692"/>
              <a:gd name="connsiteY28" fmla="*/ 1217009 h 2591657"/>
              <a:gd name="connsiteX29" fmla="*/ 1283303 w 4776692"/>
              <a:gd name="connsiteY29" fmla="*/ 1217009 h 2591657"/>
              <a:gd name="connsiteX30" fmla="*/ 1283303 w 4776692"/>
              <a:gd name="connsiteY30" fmla="*/ 1263872 h 2591657"/>
              <a:gd name="connsiteX31" fmla="*/ 1511427 w 4776692"/>
              <a:gd name="connsiteY31" fmla="*/ 1263872 h 2591657"/>
              <a:gd name="connsiteX32" fmla="*/ 1511427 w 4776692"/>
              <a:gd name="connsiteY32" fmla="*/ 1310735 h 2591657"/>
              <a:gd name="connsiteX33" fmla="*/ 1525715 w 4776692"/>
              <a:gd name="connsiteY33" fmla="*/ 1310735 h 2591657"/>
              <a:gd name="connsiteX34" fmla="*/ 1525715 w 4776692"/>
              <a:gd name="connsiteY34" fmla="*/ 1357598 h 2591657"/>
              <a:gd name="connsiteX35" fmla="*/ 1554194 w 4776692"/>
              <a:gd name="connsiteY35" fmla="*/ 1357598 h 2591657"/>
              <a:gd name="connsiteX36" fmla="*/ 1554194 w 4776692"/>
              <a:gd name="connsiteY36" fmla="*/ 1405890 h 2591657"/>
              <a:gd name="connsiteX37" fmla="*/ 1611249 w 4776692"/>
              <a:gd name="connsiteY37" fmla="*/ 1405890 h 2591657"/>
              <a:gd name="connsiteX38" fmla="*/ 1611249 w 4776692"/>
              <a:gd name="connsiteY38" fmla="*/ 1509236 h 2591657"/>
              <a:gd name="connsiteX39" fmla="*/ 2338483 w 4776692"/>
              <a:gd name="connsiteY39" fmla="*/ 1509236 h 2591657"/>
              <a:gd name="connsiteX40" fmla="*/ 2338483 w 4776692"/>
              <a:gd name="connsiteY40" fmla="*/ 1565053 h 2591657"/>
              <a:gd name="connsiteX41" fmla="*/ 2395442 w 4776692"/>
              <a:gd name="connsiteY41" fmla="*/ 1565053 h 2591657"/>
              <a:gd name="connsiteX42" fmla="*/ 2395442 w 4776692"/>
              <a:gd name="connsiteY42" fmla="*/ 1635538 h 2591657"/>
              <a:gd name="connsiteX43" fmla="*/ 2466785 w 4776692"/>
              <a:gd name="connsiteY43" fmla="*/ 1635538 h 2591657"/>
              <a:gd name="connsiteX44" fmla="*/ 2466785 w 4776692"/>
              <a:gd name="connsiteY44" fmla="*/ 1733074 h 2591657"/>
              <a:gd name="connsiteX45" fmla="*/ 3393567 w 4776692"/>
              <a:gd name="connsiteY45" fmla="*/ 1733074 h 2591657"/>
              <a:gd name="connsiteX46" fmla="*/ 3393567 w 4776692"/>
              <a:gd name="connsiteY46" fmla="*/ 1863185 h 2591657"/>
              <a:gd name="connsiteX47" fmla="*/ 3607499 w 4776692"/>
              <a:gd name="connsiteY47" fmla="*/ 1863185 h 2591657"/>
              <a:gd name="connsiteX48" fmla="*/ 3607499 w 4776692"/>
              <a:gd name="connsiteY48" fmla="*/ 2071307 h 2591657"/>
              <a:gd name="connsiteX49" fmla="*/ 3707321 w 4776692"/>
              <a:gd name="connsiteY49" fmla="*/ 2071307 h 2591657"/>
              <a:gd name="connsiteX50" fmla="*/ 3707321 w 4776692"/>
              <a:gd name="connsiteY50" fmla="*/ 2279428 h 2591657"/>
              <a:gd name="connsiteX51" fmla="*/ 4078034 w 4776692"/>
              <a:gd name="connsiteY51" fmla="*/ 2279428 h 2591657"/>
              <a:gd name="connsiteX52" fmla="*/ 4078034 w 4776692"/>
              <a:gd name="connsiteY52" fmla="*/ 2591657 h 2591657"/>
              <a:gd name="connsiteX53" fmla="*/ 4776693 w 4776692"/>
              <a:gd name="connsiteY53" fmla="*/ 2591657 h 2591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776692" h="2591657">
                <a:moveTo>
                  <a:pt x="0" y="0"/>
                </a:moveTo>
                <a:lnTo>
                  <a:pt x="270891" y="0"/>
                </a:lnTo>
                <a:lnTo>
                  <a:pt x="270891" y="42672"/>
                </a:lnTo>
                <a:lnTo>
                  <a:pt x="313658" y="42672"/>
                </a:lnTo>
                <a:lnTo>
                  <a:pt x="313658" y="85439"/>
                </a:lnTo>
                <a:lnTo>
                  <a:pt x="413480" y="85439"/>
                </a:lnTo>
                <a:lnTo>
                  <a:pt x="413480" y="128111"/>
                </a:lnTo>
                <a:lnTo>
                  <a:pt x="484727" y="128111"/>
                </a:lnTo>
                <a:lnTo>
                  <a:pt x="484727" y="170783"/>
                </a:lnTo>
                <a:lnTo>
                  <a:pt x="613124" y="170783"/>
                </a:lnTo>
                <a:lnTo>
                  <a:pt x="613124" y="213550"/>
                </a:lnTo>
                <a:lnTo>
                  <a:pt x="627317" y="213550"/>
                </a:lnTo>
                <a:lnTo>
                  <a:pt x="627317" y="298894"/>
                </a:lnTo>
                <a:lnTo>
                  <a:pt x="741426" y="298894"/>
                </a:lnTo>
                <a:lnTo>
                  <a:pt x="741426" y="469773"/>
                </a:lnTo>
                <a:lnTo>
                  <a:pt x="755714" y="469773"/>
                </a:lnTo>
                <a:lnTo>
                  <a:pt x="755714" y="597884"/>
                </a:lnTo>
                <a:lnTo>
                  <a:pt x="769906" y="597884"/>
                </a:lnTo>
                <a:lnTo>
                  <a:pt x="769906" y="725995"/>
                </a:lnTo>
                <a:lnTo>
                  <a:pt x="784193" y="725995"/>
                </a:lnTo>
                <a:lnTo>
                  <a:pt x="784193" y="813054"/>
                </a:lnTo>
                <a:lnTo>
                  <a:pt x="798481" y="813054"/>
                </a:lnTo>
                <a:lnTo>
                  <a:pt x="798481" y="987361"/>
                </a:lnTo>
                <a:lnTo>
                  <a:pt x="812768" y="987361"/>
                </a:lnTo>
                <a:lnTo>
                  <a:pt x="812768" y="1076516"/>
                </a:lnTo>
                <a:lnTo>
                  <a:pt x="826960" y="1076516"/>
                </a:lnTo>
                <a:lnTo>
                  <a:pt x="826960" y="1170146"/>
                </a:lnTo>
                <a:lnTo>
                  <a:pt x="841248" y="1170146"/>
                </a:lnTo>
                <a:lnTo>
                  <a:pt x="841248" y="1217009"/>
                </a:lnTo>
                <a:lnTo>
                  <a:pt x="1283303" y="1217009"/>
                </a:lnTo>
                <a:lnTo>
                  <a:pt x="1283303" y="1263872"/>
                </a:lnTo>
                <a:lnTo>
                  <a:pt x="1511427" y="1263872"/>
                </a:lnTo>
                <a:lnTo>
                  <a:pt x="1511427" y="1310735"/>
                </a:lnTo>
                <a:lnTo>
                  <a:pt x="1525715" y="1310735"/>
                </a:lnTo>
                <a:lnTo>
                  <a:pt x="1525715" y="1357598"/>
                </a:lnTo>
                <a:lnTo>
                  <a:pt x="1554194" y="1357598"/>
                </a:lnTo>
                <a:lnTo>
                  <a:pt x="1554194" y="1405890"/>
                </a:lnTo>
                <a:lnTo>
                  <a:pt x="1611249" y="1405890"/>
                </a:lnTo>
                <a:lnTo>
                  <a:pt x="1611249" y="1509236"/>
                </a:lnTo>
                <a:lnTo>
                  <a:pt x="2338483" y="1509236"/>
                </a:lnTo>
                <a:lnTo>
                  <a:pt x="2338483" y="1565053"/>
                </a:lnTo>
                <a:lnTo>
                  <a:pt x="2395442" y="1565053"/>
                </a:lnTo>
                <a:lnTo>
                  <a:pt x="2395442" y="1635538"/>
                </a:lnTo>
                <a:lnTo>
                  <a:pt x="2466785" y="1635538"/>
                </a:lnTo>
                <a:lnTo>
                  <a:pt x="2466785" y="1733074"/>
                </a:lnTo>
                <a:lnTo>
                  <a:pt x="3393567" y="1733074"/>
                </a:lnTo>
                <a:lnTo>
                  <a:pt x="3393567" y="1863185"/>
                </a:lnTo>
                <a:lnTo>
                  <a:pt x="3607499" y="1863185"/>
                </a:lnTo>
                <a:lnTo>
                  <a:pt x="3607499" y="2071307"/>
                </a:lnTo>
                <a:lnTo>
                  <a:pt x="3707321" y="2071307"/>
                </a:lnTo>
                <a:lnTo>
                  <a:pt x="3707321" y="2279428"/>
                </a:lnTo>
                <a:lnTo>
                  <a:pt x="4078034" y="2279428"/>
                </a:lnTo>
                <a:lnTo>
                  <a:pt x="4078034" y="2591657"/>
                </a:lnTo>
                <a:lnTo>
                  <a:pt x="4776693" y="2591657"/>
                </a:lnTo>
              </a:path>
            </a:pathLst>
          </a:custGeom>
          <a:noFill/>
          <a:ln w="28575" cap="flat">
            <a:solidFill>
              <a:schemeClr val="accent6"/>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nvGrpSpPr>
          <p:cNvPr id="53" name="Group 52">
            <a:extLst>
              <a:ext uri="{FF2B5EF4-FFF2-40B4-BE49-F238E27FC236}">
                <a16:creationId xmlns:a16="http://schemas.microsoft.com/office/drawing/2014/main" id="{451234D2-E1DE-C840-7AEE-7EF4B2A8581B}"/>
              </a:ext>
            </a:extLst>
          </p:cNvPr>
          <p:cNvGrpSpPr/>
          <p:nvPr/>
        </p:nvGrpSpPr>
        <p:grpSpPr>
          <a:xfrm>
            <a:off x="1123864" y="2386546"/>
            <a:ext cx="4146655" cy="2393087"/>
            <a:chOff x="1123864" y="2386546"/>
            <a:chExt cx="4146655" cy="2393087"/>
          </a:xfrm>
          <a:solidFill>
            <a:schemeClr val="accent6"/>
          </a:solidFill>
        </p:grpSpPr>
        <p:sp>
          <p:nvSpPr>
            <p:cNvPr id="192" name="Plus Sign 191">
              <a:extLst>
                <a:ext uri="{FF2B5EF4-FFF2-40B4-BE49-F238E27FC236}">
                  <a16:creationId xmlns:a16="http://schemas.microsoft.com/office/drawing/2014/main" id="{36713900-7EC5-40E2-AC78-69704F73B8EE}"/>
                </a:ext>
              </a:extLst>
            </p:cNvPr>
            <p:cNvSpPr/>
            <p:nvPr/>
          </p:nvSpPr>
          <p:spPr>
            <a:xfrm>
              <a:off x="1123864" y="2386546"/>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3" name="Plus Sign 192">
              <a:extLst>
                <a:ext uri="{FF2B5EF4-FFF2-40B4-BE49-F238E27FC236}">
                  <a16:creationId xmlns:a16="http://schemas.microsoft.com/office/drawing/2014/main" id="{9C4DBD89-6975-4628-8DB5-89FA1C410904}"/>
                </a:ext>
              </a:extLst>
            </p:cNvPr>
            <p:cNvSpPr/>
            <p:nvPr/>
          </p:nvSpPr>
          <p:spPr>
            <a:xfrm>
              <a:off x="1767345" y="3023616"/>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4" name="Plus Sign 193">
              <a:extLst>
                <a:ext uri="{FF2B5EF4-FFF2-40B4-BE49-F238E27FC236}">
                  <a16:creationId xmlns:a16="http://schemas.microsoft.com/office/drawing/2014/main" id="{A650FEA0-6B37-4F65-82F0-A06A8377FE49}"/>
                </a:ext>
              </a:extLst>
            </p:cNvPr>
            <p:cNvSpPr/>
            <p:nvPr/>
          </p:nvSpPr>
          <p:spPr>
            <a:xfrm>
              <a:off x="1791676" y="3252970"/>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5" name="Plus Sign 194">
              <a:extLst>
                <a:ext uri="{FF2B5EF4-FFF2-40B4-BE49-F238E27FC236}">
                  <a16:creationId xmlns:a16="http://schemas.microsoft.com/office/drawing/2014/main" id="{4983ACA8-5EB3-46EA-9F10-E6828DC331AF}"/>
                </a:ext>
              </a:extLst>
            </p:cNvPr>
            <p:cNvSpPr/>
            <p:nvPr/>
          </p:nvSpPr>
          <p:spPr>
            <a:xfrm>
              <a:off x="1803842" y="333120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6" name="Plus Sign 195">
              <a:extLst>
                <a:ext uri="{FF2B5EF4-FFF2-40B4-BE49-F238E27FC236}">
                  <a16:creationId xmlns:a16="http://schemas.microsoft.com/office/drawing/2014/main" id="{0562DE56-B249-4B50-9372-4691FFC2B3D5}"/>
                </a:ext>
              </a:extLst>
            </p:cNvPr>
            <p:cNvSpPr/>
            <p:nvPr/>
          </p:nvSpPr>
          <p:spPr>
            <a:xfrm>
              <a:off x="1803842" y="333120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7" name="Plus Sign 196">
              <a:extLst>
                <a:ext uri="{FF2B5EF4-FFF2-40B4-BE49-F238E27FC236}">
                  <a16:creationId xmlns:a16="http://schemas.microsoft.com/office/drawing/2014/main" id="{E8CB641D-85D0-4B04-8BAF-32D89D491039}"/>
                </a:ext>
              </a:extLst>
            </p:cNvPr>
            <p:cNvSpPr/>
            <p:nvPr/>
          </p:nvSpPr>
          <p:spPr>
            <a:xfrm>
              <a:off x="2422993" y="3577856"/>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8" name="Plus Sign 197">
              <a:extLst>
                <a:ext uri="{FF2B5EF4-FFF2-40B4-BE49-F238E27FC236}">
                  <a16:creationId xmlns:a16="http://schemas.microsoft.com/office/drawing/2014/main" id="{EA71471B-770A-47E3-981F-145879CB5BA5}"/>
                </a:ext>
              </a:extLst>
            </p:cNvPr>
            <p:cNvSpPr/>
            <p:nvPr/>
          </p:nvSpPr>
          <p:spPr>
            <a:xfrm>
              <a:off x="2447324" y="3620234"/>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9" name="Plus Sign 198">
              <a:extLst>
                <a:ext uri="{FF2B5EF4-FFF2-40B4-BE49-F238E27FC236}">
                  <a16:creationId xmlns:a16="http://schemas.microsoft.com/office/drawing/2014/main" id="{6FB04D72-1434-44BD-9A29-B5E3BECFA314}"/>
                </a:ext>
              </a:extLst>
            </p:cNvPr>
            <p:cNvSpPr/>
            <p:nvPr/>
          </p:nvSpPr>
          <p:spPr>
            <a:xfrm>
              <a:off x="2459408" y="3620234"/>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0" name="Plus Sign 199">
              <a:extLst>
                <a:ext uri="{FF2B5EF4-FFF2-40B4-BE49-F238E27FC236}">
                  <a16:creationId xmlns:a16="http://schemas.microsoft.com/office/drawing/2014/main" id="{C6A42343-8C7B-4578-90D9-D7105A8CCC95}"/>
                </a:ext>
              </a:extLst>
            </p:cNvPr>
            <p:cNvSpPr/>
            <p:nvPr/>
          </p:nvSpPr>
          <p:spPr>
            <a:xfrm>
              <a:off x="2495825" y="371092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1" name="Plus Sign 200">
              <a:extLst>
                <a:ext uri="{FF2B5EF4-FFF2-40B4-BE49-F238E27FC236}">
                  <a16:creationId xmlns:a16="http://schemas.microsoft.com/office/drawing/2014/main" id="{942F4F7B-ACC7-446B-B24D-49134C476C1C}"/>
                </a:ext>
              </a:extLst>
            </p:cNvPr>
            <p:cNvSpPr/>
            <p:nvPr/>
          </p:nvSpPr>
          <p:spPr>
            <a:xfrm>
              <a:off x="3090805" y="371092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2" name="Plus Sign 201">
              <a:extLst>
                <a:ext uri="{FF2B5EF4-FFF2-40B4-BE49-F238E27FC236}">
                  <a16:creationId xmlns:a16="http://schemas.microsoft.com/office/drawing/2014/main" id="{65D31C59-8862-4846-8846-289154766197}"/>
                </a:ext>
              </a:extLst>
            </p:cNvPr>
            <p:cNvSpPr/>
            <p:nvPr/>
          </p:nvSpPr>
          <p:spPr>
            <a:xfrm>
              <a:off x="3102970" y="3759901"/>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3" name="Plus Sign 202">
              <a:extLst>
                <a:ext uri="{FF2B5EF4-FFF2-40B4-BE49-F238E27FC236}">
                  <a16:creationId xmlns:a16="http://schemas.microsoft.com/office/drawing/2014/main" id="{4EE39EB9-EEEA-4DBC-91CA-02A3D85F479C}"/>
                </a:ext>
              </a:extLst>
            </p:cNvPr>
            <p:cNvSpPr/>
            <p:nvPr/>
          </p:nvSpPr>
          <p:spPr>
            <a:xfrm>
              <a:off x="3115056" y="3759901"/>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4" name="Plus Sign 203">
              <a:extLst>
                <a:ext uri="{FF2B5EF4-FFF2-40B4-BE49-F238E27FC236}">
                  <a16:creationId xmlns:a16="http://schemas.microsoft.com/office/drawing/2014/main" id="{9554F7D4-57E3-433F-860C-08E3F6D6F907}"/>
                </a:ext>
              </a:extLst>
            </p:cNvPr>
            <p:cNvSpPr/>
            <p:nvPr/>
          </p:nvSpPr>
          <p:spPr>
            <a:xfrm>
              <a:off x="3127222" y="3759901"/>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5" name="Plus Sign 204">
              <a:extLst>
                <a:ext uri="{FF2B5EF4-FFF2-40B4-BE49-F238E27FC236}">
                  <a16:creationId xmlns:a16="http://schemas.microsoft.com/office/drawing/2014/main" id="{84B91A97-EB9D-4190-9B4E-B08BD5722092}"/>
                </a:ext>
              </a:extLst>
            </p:cNvPr>
            <p:cNvSpPr/>
            <p:nvPr/>
          </p:nvSpPr>
          <p:spPr>
            <a:xfrm>
              <a:off x="3127222" y="3759901"/>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6" name="Plus Sign 205">
              <a:extLst>
                <a:ext uri="{FF2B5EF4-FFF2-40B4-BE49-F238E27FC236}">
                  <a16:creationId xmlns:a16="http://schemas.microsoft.com/office/drawing/2014/main" id="{7ED42423-11E1-46B2-9F09-3810BAC4BC4D}"/>
                </a:ext>
              </a:extLst>
            </p:cNvPr>
            <p:cNvSpPr/>
            <p:nvPr/>
          </p:nvSpPr>
          <p:spPr>
            <a:xfrm>
              <a:off x="3139387" y="3759901"/>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7" name="Plus Sign 206">
              <a:extLst>
                <a:ext uri="{FF2B5EF4-FFF2-40B4-BE49-F238E27FC236}">
                  <a16:creationId xmlns:a16="http://schemas.microsoft.com/office/drawing/2014/main" id="{40DCE923-5BBE-47CE-8FB4-84427BD85D6F}"/>
                </a:ext>
              </a:extLst>
            </p:cNvPr>
            <p:cNvSpPr/>
            <p:nvPr/>
          </p:nvSpPr>
          <p:spPr>
            <a:xfrm>
              <a:off x="3151472" y="3821753"/>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8" name="Plus Sign 207">
              <a:extLst>
                <a:ext uri="{FF2B5EF4-FFF2-40B4-BE49-F238E27FC236}">
                  <a16:creationId xmlns:a16="http://schemas.microsoft.com/office/drawing/2014/main" id="{5A981700-544F-4BEF-95BB-FE01FA948F58}"/>
                </a:ext>
              </a:extLst>
            </p:cNvPr>
            <p:cNvSpPr/>
            <p:nvPr/>
          </p:nvSpPr>
          <p:spPr>
            <a:xfrm>
              <a:off x="3151472" y="3821753"/>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09" name="Plus Sign 208">
              <a:extLst>
                <a:ext uri="{FF2B5EF4-FFF2-40B4-BE49-F238E27FC236}">
                  <a16:creationId xmlns:a16="http://schemas.microsoft.com/office/drawing/2014/main" id="{C6FA3D14-A70B-441C-86AE-E3BBB711B662}"/>
                </a:ext>
              </a:extLst>
            </p:cNvPr>
            <p:cNvSpPr/>
            <p:nvPr/>
          </p:nvSpPr>
          <p:spPr>
            <a:xfrm>
              <a:off x="3151472" y="3821753"/>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0" name="Plus Sign 209">
              <a:extLst>
                <a:ext uri="{FF2B5EF4-FFF2-40B4-BE49-F238E27FC236}">
                  <a16:creationId xmlns:a16="http://schemas.microsoft.com/office/drawing/2014/main" id="{DC1C6FB8-E4EB-4FB4-97BD-285FB48FC784}"/>
                </a:ext>
              </a:extLst>
            </p:cNvPr>
            <p:cNvSpPr/>
            <p:nvPr/>
          </p:nvSpPr>
          <p:spPr>
            <a:xfrm>
              <a:off x="3163637" y="3821753"/>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1" name="Plus Sign 210">
              <a:extLst>
                <a:ext uri="{FF2B5EF4-FFF2-40B4-BE49-F238E27FC236}">
                  <a16:creationId xmlns:a16="http://schemas.microsoft.com/office/drawing/2014/main" id="{F779C571-2E00-4B15-85EB-65DCE555435A}"/>
                </a:ext>
              </a:extLst>
            </p:cNvPr>
            <p:cNvSpPr/>
            <p:nvPr/>
          </p:nvSpPr>
          <p:spPr>
            <a:xfrm>
              <a:off x="3163637" y="3821753"/>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2" name="Plus Sign 211">
              <a:extLst>
                <a:ext uri="{FF2B5EF4-FFF2-40B4-BE49-F238E27FC236}">
                  <a16:creationId xmlns:a16="http://schemas.microsoft.com/office/drawing/2014/main" id="{783685C9-2742-4C8A-9C56-CA0FCC88E8F8}"/>
                </a:ext>
              </a:extLst>
            </p:cNvPr>
            <p:cNvSpPr/>
            <p:nvPr/>
          </p:nvSpPr>
          <p:spPr>
            <a:xfrm>
              <a:off x="3442878" y="390734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3" name="Plus Sign 212">
              <a:extLst>
                <a:ext uri="{FF2B5EF4-FFF2-40B4-BE49-F238E27FC236}">
                  <a16:creationId xmlns:a16="http://schemas.microsoft.com/office/drawing/2014/main" id="{E755D508-2880-4644-A782-26A9AACE0416}"/>
                </a:ext>
              </a:extLst>
            </p:cNvPr>
            <p:cNvSpPr/>
            <p:nvPr/>
          </p:nvSpPr>
          <p:spPr>
            <a:xfrm>
              <a:off x="3600709" y="390734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4" name="Plus Sign 213">
              <a:extLst>
                <a:ext uri="{FF2B5EF4-FFF2-40B4-BE49-F238E27FC236}">
                  <a16:creationId xmlns:a16="http://schemas.microsoft.com/office/drawing/2014/main" id="{2DFD8DB5-A883-4402-959D-493EC2559F2B}"/>
                </a:ext>
              </a:extLst>
            </p:cNvPr>
            <p:cNvSpPr/>
            <p:nvPr/>
          </p:nvSpPr>
          <p:spPr>
            <a:xfrm>
              <a:off x="3734287" y="3907342"/>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5" name="Plus Sign 214">
              <a:extLst>
                <a:ext uri="{FF2B5EF4-FFF2-40B4-BE49-F238E27FC236}">
                  <a16:creationId xmlns:a16="http://schemas.microsoft.com/office/drawing/2014/main" id="{446F7B1B-CF06-4521-B13F-7B0960CD5FA0}"/>
                </a:ext>
              </a:extLst>
            </p:cNvPr>
            <p:cNvSpPr/>
            <p:nvPr/>
          </p:nvSpPr>
          <p:spPr>
            <a:xfrm>
              <a:off x="4134942" y="4021516"/>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6" name="Plus Sign 215">
              <a:extLst>
                <a:ext uri="{FF2B5EF4-FFF2-40B4-BE49-F238E27FC236}">
                  <a16:creationId xmlns:a16="http://schemas.microsoft.com/office/drawing/2014/main" id="{6DCF0774-C60C-43E3-8D88-1F9DA537B0F6}"/>
                </a:ext>
              </a:extLst>
            </p:cNvPr>
            <p:cNvSpPr/>
            <p:nvPr/>
          </p:nvSpPr>
          <p:spPr>
            <a:xfrm>
              <a:off x="4147108" y="4021516"/>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7" name="Plus Sign 216">
              <a:extLst>
                <a:ext uri="{FF2B5EF4-FFF2-40B4-BE49-F238E27FC236}">
                  <a16:creationId xmlns:a16="http://schemas.microsoft.com/office/drawing/2014/main" id="{53C117EC-1E45-4A15-9394-E68FC2A0250D}"/>
                </a:ext>
              </a:extLst>
            </p:cNvPr>
            <p:cNvSpPr/>
            <p:nvPr/>
          </p:nvSpPr>
          <p:spPr>
            <a:xfrm>
              <a:off x="4171358" y="4021516"/>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8" name="Plus Sign 217">
              <a:extLst>
                <a:ext uri="{FF2B5EF4-FFF2-40B4-BE49-F238E27FC236}">
                  <a16:creationId xmlns:a16="http://schemas.microsoft.com/office/drawing/2014/main" id="{309EFB0A-81EA-4841-93DD-B2C26E259C59}"/>
                </a:ext>
              </a:extLst>
            </p:cNvPr>
            <p:cNvSpPr/>
            <p:nvPr/>
          </p:nvSpPr>
          <p:spPr>
            <a:xfrm>
              <a:off x="4280687" y="4386775"/>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19" name="Plus Sign 218">
              <a:extLst>
                <a:ext uri="{FF2B5EF4-FFF2-40B4-BE49-F238E27FC236}">
                  <a16:creationId xmlns:a16="http://schemas.microsoft.com/office/drawing/2014/main" id="{820CBB38-AC13-4D41-AA7F-E15E6679DD0E}"/>
                </a:ext>
              </a:extLst>
            </p:cNvPr>
            <p:cNvSpPr/>
            <p:nvPr/>
          </p:nvSpPr>
          <p:spPr>
            <a:xfrm>
              <a:off x="5179079" y="4660761"/>
              <a:ext cx="91440" cy="118872"/>
            </a:xfrm>
            <a:prstGeom prst="mathPlus">
              <a:avLst/>
            </a:prstGeom>
            <a:grp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sp>
        <p:nvSpPr>
          <p:cNvPr id="164" name="TextBox 163">
            <a:extLst>
              <a:ext uri="{FF2B5EF4-FFF2-40B4-BE49-F238E27FC236}">
                <a16:creationId xmlns:a16="http://schemas.microsoft.com/office/drawing/2014/main" id="{A8938414-7C39-4128-AE13-3D6FF1204F20}"/>
              </a:ext>
            </a:extLst>
          </p:cNvPr>
          <p:cNvSpPr txBox="1"/>
          <p:nvPr/>
        </p:nvSpPr>
        <p:spPr>
          <a:xfrm rot="16200000">
            <a:off x="-730445" y="3551827"/>
            <a:ext cx="2548469" cy="338554"/>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Probability of PFS (%)</a:t>
            </a:r>
          </a:p>
        </p:txBody>
      </p:sp>
      <p:sp>
        <p:nvSpPr>
          <p:cNvPr id="166" name="TextBox 165">
            <a:extLst>
              <a:ext uri="{FF2B5EF4-FFF2-40B4-BE49-F238E27FC236}">
                <a16:creationId xmlns:a16="http://schemas.microsoft.com/office/drawing/2014/main" id="{29576664-A073-46BE-A4D8-7AD0B5665906}"/>
              </a:ext>
            </a:extLst>
          </p:cNvPr>
          <p:cNvSpPr txBox="1"/>
          <p:nvPr/>
        </p:nvSpPr>
        <p:spPr>
          <a:xfrm>
            <a:off x="1176867" y="5248689"/>
            <a:ext cx="4394200" cy="338554"/>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67" name="TextBox 166">
            <a:extLst>
              <a:ext uri="{FF2B5EF4-FFF2-40B4-BE49-F238E27FC236}">
                <a16:creationId xmlns:a16="http://schemas.microsoft.com/office/drawing/2014/main" id="{E0B59F8C-6092-463A-A5F5-AF199B7BE55B}"/>
              </a:ext>
            </a:extLst>
          </p:cNvPr>
          <p:cNvSpPr txBox="1"/>
          <p:nvPr/>
        </p:nvSpPr>
        <p:spPr>
          <a:xfrm>
            <a:off x="143934" y="5496849"/>
            <a:ext cx="2262956" cy="292388"/>
          </a:xfrm>
          <a:prstGeom prst="rect">
            <a:avLst/>
          </a:prstGeom>
          <a:noFill/>
        </p:spPr>
        <p:txBody>
          <a:bodyPr wrap="square" rtlCol="0">
            <a:spAutoFit/>
          </a:bodyPr>
          <a:lstStyle/>
          <a:p>
            <a:pPr marL="0" marR="0" lvl="0" indent="0" defTabSz="914377" rtl="0" eaLnBrk="1" fontAlgn="auto" latinLnBrk="0" hangingPunct="1">
              <a:lnSpc>
                <a:spcPct val="100000"/>
              </a:lnSpc>
              <a:spcBef>
                <a:spcPts val="0"/>
              </a:spcBef>
              <a:spcAft>
                <a:spcPts val="0"/>
              </a:spcAft>
              <a:buClrTx/>
              <a:buSzTx/>
              <a:buFontTx/>
              <a:buNone/>
              <a:tabLst/>
              <a:defRPr/>
            </a:pPr>
            <a:r>
              <a:rPr lang="en-US" sz="1300" b="1" dirty="0">
                <a:latin typeface="Poppins" pitchFamily="2" charset="77"/>
                <a:cs typeface="Poppins" pitchFamily="2" charset="77"/>
              </a:rPr>
              <a:t>Patients a</a:t>
            </a:r>
            <a:r>
              <a:rPr kumimoji="0" lang="en-US" sz="1300" b="1" i="0" u="none" strike="noStrike" kern="1200" cap="none" spc="0" normalizeH="0" baseline="0" noProof="0" dirty="0">
                <a:ln>
                  <a:noFill/>
                </a:ln>
                <a:effectLst/>
                <a:uLnTx/>
                <a:uFillTx/>
                <a:latin typeface="Poppins" pitchFamily="2" charset="77"/>
                <a:cs typeface="Poppins" pitchFamily="2" charset="77"/>
              </a:rPr>
              <a:t>t Risk, n</a:t>
            </a:r>
          </a:p>
        </p:txBody>
      </p:sp>
      <p:sp>
        <p:nvSpPr>
          <p:cNvPr id="168" name="TextBox 167">
            <a:extLst>
              <a:ext uri="{FF2B5EF4-FFF2-40B4-BE49-F238E27FC236}">
                <a16:creationId xmlns:a16="http://schemas.microsoft.com/office/drawing/2014/main" id="{05485A42-9A63-4211-BE46-6D745D4057C2}"/>
              </a:ext>
            </a:extLst>
          </p:cNvPr>
          <p:cNvSpPr txBox="1"/>
          <p:nvPr/>
        </p:nvSpPr>
        <p:spPr>
          <a:xfrm>
            <a:off x="1001583" y="5652585"/>
            <a:ext cx="5153689" cy="337336"/>
          </a:xfrm>
          <a:prstGeom prst="rect">
            <a:avLst/>
          </a:prstGeom>
          <a:noFill/>
        </p:spPr>
        <p:txBody>
          <a:bodyPr wrap="square" rtlCol="0">
            <a:spAutoFit/>
          </a:bodyPr>
          <a:lstStyle/>
          <a:p>
            <a:pPr marL="0" marR="0" lvl="0" indent="0" algn="l" defTabSz="742932" rtl="0" eaLnBrk="1" fontAlgn="auto" latinLnBrk="0" hangingPunct="1">
              <a:lnSpc>
                <a:spcPct val="130000"/>
              </a:lnSpc>
              <a:spcBef>
                <a:spcPts val="0"/>
              </a:spcBef>
              <a:spcAft>
                <a:spcPts val="300"/>
              </a:spcAft>
              <a:buClrTx/>
              <a:buSzTx/>
              <a:buFontTx/>
              <a:buNone/>
              <a:tabLst>
                <a:tab pos="708008" algn="l"/>
                <a:tab pos="1457289" algn="l"/>
                <a:tab pos="2206570" algn="l"/>
                <a:tab pos="2970139" algn="l"/>
                <a:tab pos="3713070" algn="l"/>
                <a:tab pos="4454414" algn="l"/>
              </a:tabLst>
              <a:defRPr/>
            </a:pPr>
            <a:r>
              <a:rPr kumimoji="0" lang="en-US" sz="1300" b="0" i="0" u="none" strike="noStrike" kern="1200" cap="none" spc="0" normalizeH="0" baseline="0" noProof="0" dirty="0">
                <a:ln>
                  <a:noFill/>
                </a:ln>
                <a:effectLst/>
                <a:uLnTx/>
                <a:uFillTx/>
                <a:latin typeface="Poppins" pitchFamily="2" charset="77"/>
                <a:cs typeface="Poppins" pitchFamily="2" charset="77"/>
              </a:rPr>
              <a:t>35	18	13	 8	5	1	0</a:t>
            </a:r>
          </a:p>
        </p:txBody>
      </p:sp>
      <p:sp>
        <p:nvSpPr>
          <p:cNvPr id="296" name="Freeform: Shape 295">
            <a:extLst>
              <a:ext uri="{FF2B5EF4-FFF2-40B4-BE49-F238E27FC236}">
                <a16:creationId xmlns:a16="http://schemas.microsoft.com/office/drawing/2014/main" id="{76E0E952-C21D-459D-878C-B9301D17D654}"/>
              </a:ext>
            </a:extLst>
          </p:cNvPr>
          <p:cNvSpPr/>
          <p:nvPr/>
        </p:nvSpPr>
        <p:spPr>
          <a:xfrm>
            <a:off x="6931176" y="2443321"/>
            <a:ext cx="4329746" cy="2003072"/>
          </a:xfrm>
          <a:custGeom>
            <a:avLst/>
            <a:gdLst>
              <a:gd name="connsiteX0" fmla="*/ 0 w 4329743"/>
              <a:gd name="connsiteY0" fmla="*/ 0 h 2003072"/>
              <a:gd name="connsiteX1" fmla="*/ 284310 w 4329743"/>
              <a:gd name="connsiteY1" fmla="*/ 0 h 2003072"/>
              <a:gd name="connsiteX2" fmla="*/ 284310 w 4329743"/>
              <a:gd name="connsiteY2" fmla="*/ 133766 h 2003072"/>
              <a:gd name="connsiteX3" fmla="*/ 555755 w 4329743"/>
              <a:gd name="connsiteY3" fmla="*/ 133766 h 2003072"/>
              <a:gd name="connsiteX4" fmla="*/ 555755 w 4329743"/>
              <a:gd name="connsiteY4" fmla="*/ 267431 h 2003072"/>
              <a:gd name="connsiteX5" fmla="*/ 568619 w 4329743"/>
              <a:gd name="connsiteY5" fmla="*/ 267431 h 2003072"/>
              <a:gd name="connsiteX6" fmla="*/ 568619 w 4329743"/>
              <a:gd name="connsiteY6" fmla="*/ 401197 h 2003072"/>
              <a:gd name="connsiteX7" fmla="*/ 710817 w 4329743"/>
              <a:gd name="connsiteY7" fmla="*/ 401197 h 2003072"/>
              <a:gd name="connsiteX8" fmla="*/ 710817 w 4329743"/>
              <a:gd name="connsiteY8" fmla="*/ 543901 h 2003072"/>
              <a:gd name="connsiteX9" fmla="*/ 723768 w 4329743"/>
              <a:gd name="connsiteY9" fmla="*/ 543901 h 2003072"/>
              <a:gd name="connsiteX10" fmla="*/ 723768 w 4329743"/>
              <a:gd name="connsiteY10" fmla="*/ 829207 h 2003072"/>
              <a:gd name="connsiteX11" fmla="*/ 1163226 w 4329743"/>
              <a:gd name="connsiteY11" fmla="*/ 829207 h 2003072"/>
              <a:gd name="connsiteX12" fmla="*/ 1163226 w 4329743"/>
              <a:gd name="connsiteY12" fmla="*/ 971911 h 2003072"/>
              <a:gd name="connsiteX13" fmla="*/ 1460487 w 4329743"/>
              <a:gd name="connsiteY13" fmla="*/ 971911 h 2003072"/>
              <a:gd name="connsiteX14" fmla="*/ 1460487 w 4329743"/>
              <a:gd name="connsiteY14" fmla="*/ 1128775 h 2003072"/>
              <a:gd name="connsiteX15" fmla="*/ 2171304 w 4329743"/>
              <a:gd name="connsiteY15" fmla="*/ 1128775 h 2003072"/>
              <a:gd name="connsiteX16" fmla="*/ 2171304 w 4329743"/>
              <a:gd name="connsiteY16" fmla="*/ 1285738 h 2003072"/>
              <a:gd name="connsiteX17" fmla="*/ 2235971 w 4329743"/>
              <a:gd name="connsiteY17" fmla="*/ 1285738 h 2003072"/>
              <a:gd name="connsiteX18" fmla="*/ 2235971 w 4329743"/>
              <a:gd name="connsiteY18" fmla="*/ 1465097 h 2003072"/>
              <a:gd name="connsiteX19" fmla="*/ 3269950 w 4329743"/>
              <a:gd name="connsiteY19" fmla="*/ 1465097 h 2003072"/>
              <a:gd name="connsiteX20" fmla="*/ 3269950 w 4329743"/>
              <a:gd name="connsiteY20" fmla="*/ 1734035 h 2003072"/>
              <a:gd name="connsiteX21" fmla="*/ 3360432 w 4329743"/>
              <a:gd name="connsiteY21" fmla="*/ 1734035 h 2003072"/>
              <a:gd name="connsiteX22" fmla="*/ 3360432 w 4329743"/>
              <a:gd name="connsiteY22" fmla="*/ 2003073 h 2003072"/>
              <a:gd name="connsiteX23" fmla="*/ 4329744 w 4329743"/>
              <a:gd name="connsiteY23" fmla="*/ 2003073 h 2003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29743" h="2003072">
                <a:moveTo>
                  <a:pt x="0" y="0"/>
                </a:moveTo>
                <a:lnTo>
                  <a:pt x="284310" y="0"/>
                </a:lnTo>
                <a:lnTo>
                  <a:pt x="284310" y="133766"/>
                </a:lnTo>
                <a:lnTo>
                  <a:pt x="555755" y="133766"/>
                </a:lnTo>
                <a:lnTo>
                  <a:pt x="555755" y="267431"/>
                </a:lnTo>
                <a:lnTo>
                  <a:pt x="568619" y="267431"/>
                </a:lnTo>
                <a:lnTo>
                  <a:pt x="568619" y="401197"/>
                </a:lnTo>
                <a:lnTo>
                  <a:pt x="710817" y="401197"/>
                </a:lnTo>
                <a:lnTo>
                  <a:pt x="710817" y="543901"/>
                </a:lnTo>
                <a:lnTo>
                  <a:pt x="723768" y="543901"/>
                </a:lnTo>
                <a:lnTo>
                  <a:pt x="723768" y="829207"/>
                </a:lnTo>
                <a:lnTo>
                  <a:pt x="1163226" y="829207"/>
                </a:lnTo>
                <a:lnTo>
                  <a:pt x="1163226" y="971911"/>
                </a:lnTo>
                <a:lnTo>
                  <a:pt x="1460487" y="971911"/>
                </a:lnTo>
                <a:lnTo>
                  <a:pt x="1460487" y="1128775"/>
                </a:lnTo>
                <a:lnTo>
                  <a:pt x="2171304" y="1128775"/>
                </a:lnTo>
                <a:lnTo>
                  <a:pt x="2171304" y="1285738"/>
                </a:lnTo>
                <a:lnTo>
                  <a:pt x="2235971" y="1285738"/>
                </a:lnTo>
                <a:lnTo>
                  <a:pt x="2235971" y="1465097"/>
                </a:lnTo>
                <a:lnTo>
                  <a:pt x="3269950" y="1465097"/>
                </a:lnTo>
                <a:lnTo>
                  <a:pt x="3269950" y="1734035"/>
                </a:lnTo>
                <a:lnTo>
                  <a:pt x="3360432" y="1734035"/>
                </a:lnTo>
                <a:lnTo>
                  <a:pt x="3360432" y="2003073"/>
                </a:lnTo>
                <a:lnTo>
                  <a:pt x="4329744" y="2003073"/>
                </a:lnTo>
              </a:path>
            </a:pathLst>
          </a:custGeom>
          <a:noFill/>
          <a:ln w="28575" cap="flat">
            <a:solidFill>
              <a:schemeClr val="accent1"/>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nvGrpSpPr>
          <p:cNvPr id="50" name="Group 49">
            <a:extLst>
              <a:ext uri="{FF2B5EF4-FFF2-40B4-BE49-F238E27FC236}">
                <a16:creationId xmlns:a16="http://schemas.microsoft.com/office/drawing/2014/main" id="{6EDB9C46-FC7C-0760-5510-965AFFD86459}"/>
              </a:ext>
            </a:extLst>
          </p:cNvPr>
          <p:cNvGrpSpPr/>
          <p:nvPr/>
        </p:nvGrpSpPr>
        <p:grpSpPr>
          <a:xfrm>
            <a:off x="7583396" y="2774034"/>
            <a:ext cx="3723320" cy="1739035"/>
            <a:chOff x="7583396" y="2774034"/>
            <a:chExt cx="3723320" cy="1739035"/>
          </a:xfrm>
        </p:grpSpPr>
        <p:sp>
          <p:nvSpPr>
            <p:cNvPr id="297" name="Plus Sign 296">
              <a:extLst>
                <a:ext uri="{FF2B5EF4-FFF2-40B4-BE49-F238E27FC236}">
                  <a16:creationId xmlns:a16="http://schemas.microsoft.com/office/drawing/2014/main" id="{BF6426CA-E257-4FC9-9911-4BB46BF59C56}"/>
                </a:ext>
              </a:extLst>
            </p:cNvPr>
            <p:cNvSpPr/>
            <p:nvPr/>
          </p:nvSpPr>
          <p:spPr>
            <a:xfrm>
              <a:off x="7583396" y="2774034"/>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98" name="Plus Sign 297">
              <a:extLst>
                <a:ext uri="{FF2B5EF4-FFF2-40B4-BE49-F238E27FC236}">
                  <a16:creationId xmlns:a16="http://schemas.microsoft.com/office/drawing/2014/main" id="{805CE503-00FC-4374-BF03-1CA2AF9C33D6}"/>
                </a:ext>
              </a:extLst>
            </p:cNvPr>
            <p:cNvSpPr/>
            <p:nvPr/>
          </p:nvSpPr>
          <p:spPr>
            <a:xfrm>
              <a:off x="8307251" y="3344748"/>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99" name="Plus Sign 298">
              <a:extLst>
                <a:ext uri="{FF2B5EF4-FFF2-40B4-BE49-F238E27FC236}">
                  <a16:creationId xmlns:a16="http://schemas.microsoft.com/office/drawing/2014/main" id="{6FD85FF1-19B7-45B7-843F-230910DC91A0}"/>
                </a:ext>
              </a:extLst>
            </p:cNvPr>
            <p:cNvSpPr/>
            <p:nvPr/>
          </p:nvSpPr>
          <p:spPr>
            <a:xfrm>
              <a:off x="9069785" y="3658575"/>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00" name="Plus Sign 299">
              <a:extLst>
                <a:ext uri="{FF2B5EF4-FFF2-40B4-BE49-F238E27FC236}">
                  <a16:creationId xmlns:a16="http://schemas.microsoft.com/office/drawing/2014/main" id="{25D15A1B-022A-4989-9DFC-C2B085A744FE}"/>
                </a:ext>
              </a:extLst>
            </p:cNvPr>
            <p:cNvSpPr/>
            <p:nvPr/>
          </p:nvSpPr>
          <p:spPr>
            <a:xfrm>
              <a:off x="9535059" y="3837934"/>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01" name="Plus Sign 300">
              <a:extLst>
                <a:ext uri="{FF2B5EF4-FFF2-40B4-BE49-F238E27FC236}">
                  <a16:creationId xmlns:a16="http://schemas.microsoft.com/office/drawing/2014/main" id="{9C32AB67-5629-4B56-B712-B90238965088}"/>
                </a:ext>
              </a:extLst>
            </p:cNvPr>
            <p:cNvSpPr/>
            <p:nvPr/>
          </p:nvSpPr>
          <p:spPr>
            <a:xfrm>
              <a:off x="10116715" y="3837934"/>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02" name="Plus Sign 301">
              <a:extLst>
                <a:ext uri="{FF2B5EF4-FFF2-40B4-BE49-F238E27FC236}">
                  <a16:creationId xmlns:a16="http://schemas.microsoft.com/office/drawing/2014/main" id="{D54BC202-102D-4519-913F-6201B49493FA}"/>
                </a:ext>
              </a:extLst>
            </p:cNvPr>
            <p:cNvSpPr/>
            <p:nvPr/>
          </p:nvSpPr>
          <p:spPr>
            <a:xfrm>
              <a:off x="10258913" y="4375909"/>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03" name="Plus Sign 302">
              <a:extLst>
                <a:ext uri="{FF2B5EF4-FFF2-40B4-BE49-F238E27FC236}">
                  <a16:creationId xmlns:a16="http://schemas.microsoft.com/office/drawing/2014/main" id="{10A145A0-5485-4DCE-980E-4DCE444D4633}"/>
                </a:ext>
              </a:extLst>
            </p:cNvPr>
            <p:cNvSpPr/>
            <p:nvPr/>
          </p:nvSpPr>
          <p:spPr>
            <a:xfrm>
              <a:off x="11215276" y="4375909"/>
              <a:ext cx="91440" cy="137160"/>
            </a:xfrm>
            <a:prstGeom prst="mathPlus">
              <a:avLst/>
            </a:prstGeom>
            <a:solidFill>
              <a:schemeClr val="accent1"/>
            </a:solidFill>
            <a:ln w="3175"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grpSp>
        <p:nvGrpSpPr>
          <p:cNvPr id="234" name="Group 233">
            <a:extLst>
              <a:ext uri="{FF2B5EF4-FFF2-40B4-BE49-F238E27FC236}">
                <a16:creationId xmlns:a16="http://schemas.microsoft.com/office/drawing/2014/main" id="{DA613C62-20AF-4F9E-8BB5-53C019B26BEC}"/>
              </a:ext>
            </a:extLst>
          </p:cNvPr>
          <p:cNvGrpSpPr/>
          <p:nvPr/>
        </p:nvGrpSpPr>
        <p:grpSpPr>
          <a:xfrm>
            <a:off x="7039587" y="4129941"/>
            <a:ext cx="2519280" cy="815608"/>
            <a:chOff x="3915723" y="2822940"/>
            <a:chExt cx="2519280" cy="815608"/>
          </a:xfrm>
        </p:grpSpPr>
        <p:sp>
          <p:nvSpPr>
            <p:cNvPr id="293" name="TextBox 292">
              <a:extLst>
                <a:ext uri="{FF2B5EF4-FFF2-40B4-BE49-F238E27FC236}">
                  <a16:creationId xmlns:a16="http://schemas.microsoft.com/office/drawing/2014/main" id="{F71CD430-0CB3-49C4-93BC-82EF3FDBED1E}"/>
                </a:ext>
              </a:extLst>
            </p:cNvPr>
            <p:cNvSpPr txBox="1"/>
            <p:nvPr/>
          </p:nvSpPr>
          <p:spPr>
            <a:xfrm>
              <a:off x="4069359" y="2822940"/>
              <a:ext cx="2365644" cy="815608"/>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300"/>
                </a:spcAft>
                <a:buClrTx/>
                <a:buSzTx/>
                <a:buFontTx/>
                <a:buNone/>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Censored</a:t>
              </a:r>
            </a:p>
            <a:p>
              <a:pPr marL="0" marR="0" lvl="0" indent="0" algn="l" defTabSz="914377" rtl="0" eaLnBrk="1" fontAlgn="auto" latinLnBrk="0" hangingPunct="1">
                <a:lnSpc>
                  <a:spcPct val="100000"/>
                </a:lnSpc>
                <a:spcBef>
                  <a:spcPts val="0"/>
                </a:spcBef>
                <a:spcAft>
                  <a:spcPts val="300"/>
                </a:spcAft>
                <a:buClrTx/>
                <a:buSzTx/>
                <a:buFontTx/>
                <a:buNone/>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Mutant </a:t>
              </a:r>
              <a:r>
                <a:rPr kumimoji="0" lang="en-US" sz="1400" b="0" i="1" u="none" strike="noStrike" kern="1200" cap="none" spc="0" normalizeH="0" baseline="0" noProof="0" dirty="0">
                  <a:ln>
                    <a:noFill/>
                  </a:ln>
                  <a:effectLst/>
                  <a:uLnTx/>
                  <a:uFillTx/>
                  <a:latin typeface="Poppins" pitchFamily="2" charset="77"/>
                  <a:cs typeface="Poppins" pitchFamily="2" charset="77"/>
                </a:rPr>
                <a:t>ESR1 </a:t>
              </a:r>
              <a:r>
                <a:rPr kumimoji="0" lang="en-US" sz="1400" b="0" i="0" u="none" strike="noStrike" kern="1200" cap="none" spc="0" normalizeH="0" baseline="0" noProof="0" dirty="0">
                  <a:ln>
                    <a:noFill/>
                  </a:ln>
                  <a:effectLst/>
                  <a:uLnTx/>
                  <a:uFillTx/>
                  <a:latin typeface="Poppins" pitchFamily="2" charset="77"/>
                  <a:cs typeface="Poppins" pitchFamily="2" charset="77"/>
                </a:rPr>
                <a:t>200 mg QD</a:t>
              </a:r>
            </a:p>
            <a:p>
              <a:pPr marL="0" marR="0" lvl="0" indent="0" algn="l" defTabSz="914377" rtl="0" eaLnBrk="1" fontAlgn="auto" latinLnBrk="0" hangingPunct="1">
                <a:lnSpc>
                  <a:spcPct val="100000"/>
                </a:lnSpc>
                <a:spcBef>
                  <a:spcPts val="0"/>
                </a:spcBef>
                <a:spcAft>
                  <a:spcPts val="300"/>
                </a:spcAft>
                <a:buClrTx/>
                <a:buSzTx/>
                <a:buFontTx/>
                <a:buNone/>
                <a:tabLst/>
                <a:defRPr/>
              </a:pPr>
              <a:r>
                <a:rPr kumimoji="0" lang="en-US" sz="1400" b="0" i="0" u="none" strike="noStrike" kern="1200" cap="none" spc="0" normalizeH="0" baseline="0" noProof="0" dirty="0">
                  <a:ln>
                    <a:noFill/>
                  </a:ln>
                  <a:effectLst/>
                  <a:uLnTx/>
                  <a:uFillTx/>
                  <a:latin typeface="Poppins" pitchFamily="2" charset="77"/>
                  <a:cs typeface="Poppins" pitchFamily="2" charset="77"/>
                </a:rPr>
                <a:t>Mutant </a:t>
              </a:r>
              <a:r>
                <a:rPr kumimoji="0" lang="en-US" sz="1400" b="0" i="1" u="none" strike="noStrike" kern="1200" cap="none" spc="0" normalizeH="0" baseline="0" noProof="0" dirty="0">
                  <a:ln>
                    <a:noFill/>
                  </a:ln>
                  <a:effectLst/>
                  <a:uLnTx/>
                  <a:uFillTx/>
                  <a:latin typeface="Poppins" pitchFamily="2" charset="77"/>
                  <a:cs typeface="Poppins" pitchFamily="2" charset="77"/>
                </a:rPr>
                <a:t>ESR1</a:t>
              </a:r>
              <a:r>
                <a:rPr kumimoji="0" lang="en-US" sz="1400" b="0" i="0" u="none" strike="noStrike" kern="1200" cap="none" spc="0" normalizeH="0" baseline="0" noProof="0" dirty="0">
                  <a:ln>
                    <a:noFill/>
                  </a:ln>
                  <a:effectLst/>
                  <a:uLnTx/>
                  <a:uFillTx/>
                  <a:latin typeface="Poppins" pitchFamily="2" charset="77"/>
                  <a:cs typeface="Poppins" pitchFamily="2" charset="77"/>
                </a:rPr>
                <a:t> total </a:t>
              </a:r>
            </a:p>
          </p:txBody>
        </p:sp>
        <p:cxnSp>
          <p:nvCxnSpPr>
            <p:cNvPr id="294" name="Straight Connector 293">
              <a:extLst>
                <a:ext uri="{FF2B5EF4-FFF2-40B4-BE49-F238E27FC236}">
                  <a16:creationId xmlns:a16="http://schemas.microsoft.com/office/drawing/2014/main" id="{C80F7829-5C42-4967-8A29-E24A35340583}"/>
                </a:ext>
              </a:extLst>
            </p:cNvPr>
            <p:cNvCxnSpPr>
              <a:cxnSpLocks/>
            </p:cNvCxnSpPr>
            <p:nvPr/>
          </p:nvCxnSpPr>
          <p:spPr>
            <a:xfrm>
              <a:off x="3915723" y="3224305"/>
              <a:ext cx="18288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5921D650-6C05-4ABC-B339-E5A6CA1E69C7}"/>
                </a:ext>
              </a:extLst>
            </p:cNvPr>
            <p:cNvCxnSpPr>
              <a:cxnSpLocks/>
            </p:cNvCxnSpPr>
            <p:nvPr/>
          </p:nvCxnSpPr>
          <p:spPr>
            <a:xfrm>
              <a:off x="3915726" y="3463594"/>
              <a:ext cx="18288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35" name="Freeform: Shape 234">
            <a:extLst>
              <a:ext uri="{FF2B5EF4-FFF2-40B4-BE49-F238E27FC236}">
                <a16:creationId xmlns:a16="http://schemas.microsoft.com/office/drawing/2014/main" id="{4FAC4920-941D-4322-A6C1-CF07068FE90D}"/>
              </a:ext>
            </a:extLst>
          </p:cNvPr>
          <p:cNvSpPr/>
          <p:nvPr/>
        </p:nvSpPr>
        <p:spPr>
          <a:xfrm>
            <a:off x="11917812" y="1956213"/>
            <a:ext cx="8752" cy="3923967"/>
          </a:xfrm>
          <a:custGeom>
            <a:avLst/>
            <a:gdLst>
              <a:gd name="connsiteX0" fmla="*/ 0 w 8752"/>
              <a:gd name="connsiteY0" fmla="*/ 3923967 h 3923966"/>
              <a:gd name="connsiteX1" fmla="*/ 0 w 8752"/>
              <a:gd name="connsiteY1" fmla="*/ 0 h 3923966"/>
            </a:gdLst>
            <a:ahLst/>
            <a:cxnLst>
              <a:cxn ang="0">
                <a:pos x="connsiteX0" y="connsiteY0"/>
              </a:cxn>
              <a:cxn ang="0">
                <a:pos x="connsiteX1" y="connsiteY1"/>
              </a:cxn>
            </a:cxnLst>
            <a:rect l="l" t="t" r="r" b="b"/>
            <a:pathLst>
              <a:path w="8752" h="3923966">
                <a:moveTo>
                  <a:pt x="0" y="3923967"/>
                </a:moveTo>
                <a:lnTo>
                  <a:pt x="0" y="0"/>
                </a:lnTo>
              </a:path>
            </a:pathLst>
          </a:custGeom>
          <a:ln w="8738" cap="flat">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36" name="Freeform: Shape 235">
            <a:extLst>
              <a:ext uri="{FF2B5EF4-FFF2-40B4-BE49-F238E27FC236}">
                <a16:creationId xmlns:a16="http://schemas.microsoft.com/office/drawing/2014/main" id="{CE493024-E0F1-47B8-9140-F1150B4FF8FE}"/>
              </a:ext>
            </a:extLst>
          </p:cNvPr>
          <p:cNvSpPr/>
          <p:nvPr/>
        </p:nvSpPr>
        <p:spPr>
          <a:xfrm>
            <a:off x="6414173" y="2191482"/>
            <a:ext cx="5503640" cy="159647"/>
          </a:xfrm>
          <a:custGeom>
            <a:avLst/>
            <a:gdLst>
              <a:gd name="connsiteX0" fmla="*/ 0 w 5503635"/>
              <a:gd name="connsiteY0" fmla="*/ 159647 h 159647"/>
              <a:gd name="connsiteX1" fmla="*/ 5503636 w 5503635"/>
              <a:gd name="connsiteY1" fmla="*/ 159647 h 159647"/>
              <a:gd name="connsiteX2" fmla="*/ 5503636 w 5503635"/>
              <a:gd name="connsiteY2" fmla="*/ 0 h 159647"/>
            </a:gdLst>
            <a:ahLst/>
            <a:cxnLst>
              <a:cxn ang="0">
                <a:pos x="connsiteX0" y="connsiteY0"/>
              </a:cxn>
              <a:cxn ang="0">
                <a:pos x="connsiteX1" y="connsiteY1"/>
              </a:cxn>
              <a:cxn ang="0">
                <a:pos x="connsiteX2" y="connsiteY2"/>
              </a:cxn>
            </a:cxnLst>
            <a:rect l="l" t="t" r="r" b="b"/>
            <a:pathLst>
              <a:path w="5503635" h="159647">
                <a:moveTo>
                  <a:pt x="0" y="159647"/>
                </a:moveTo>
                <a:lnTo>
                  <a:pt x="5503636" y="159647"/>
                </a:lnTo>
                <a:lnTo>
                  <a:pt x="5503636" y="0"/>
                </a:lnTo>
              </a:path>
            </a:pathLst>
          </a:custGeom>
          <a:noFill/>
          <a:ln w="8738" cap="flat">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0" name="Freeform: Shape 269">
            <a:extLst>
              <a:ext uri="{FF2B5EF4-FFF2-40B4-BE49-F238E27FC236}">
                <a16:creationId xmlns:a16="http://schemas.microsoft.com/office/drawing/2014/main" id="{DF075EF1-EFBC-4D51-BAB5-DE252B425825}"/>
              </a:ext>
            </a:extLst>
          </p:cNvPr>
          <p:cNvSpPr/>
          <p:nvPr/>
        </p:nvSpPr>
        <p:spPr>
          <a:xfrm>
            <a:off x="6932168" y="2443470"/>
            <a:ext cx="4320113" cy="2190602"/>
          </a:xfrm>
          <a:custGeom>
            <a:avLst/>
            <a:gdLst>
              <a:gd name="connsiteX0" fmla="*/ 0 w 4320109"/>
              <a:gd name="connsiteY0" fmla="*/ 0 h 2190601"/>
              <a:gd name="connsiteX1" fmla="*/ 283672 w 4320109"/>
              <a:gd name="connsiteY1" fmla="*/ 0 h 2190601"/>
              <a:gd name="connsiteX2" fmla="*/ 283672 w 4320109"/>
              <a:gd name="connsiteY2" fmla="*/ 63806 h 2190601"/>
              <a:gd name="connsiteX3" fmla="*/ 554477 w 4320109"/>
              <a:gd name="connsiteY3" fmla="*/ 63806 h 2190601"/>
              <a:gd name="connsiteX4" fmla="*/ 554477 w 4320109"/>
              <a:gd name="connsiteY4" fmla="*/ 127525 h 2190601"/>
              <a:gd name="connsiteX5" fmla="*/ 567431 w 4320109"/>
              <a:gd name="connsiteY5" fmla="*/ 127525 h 2190601"/>
              <a:gd name="connsiteX6" fmla="*/ 567431 w 4320109"/>
              <a:gd name="connsiteY6" fmla="*/ 191332 h 2190601"/>
              <a:gd name="connsiteX7" fmla="*/ 670537 w 4320109"/>
              <a:gd name="connsiteY7" fmla="*/ 191332 h 2190601"/>
              <a:gd name="connsiteX8" fmla="*/ 670537 w 4320109"/>
              <a:gd name="connsiteY8" fmla="*/ 255051 h 2190601"/>
              <a:gd name="connsiteX9" fmla="*/ 683491 w 4320109"/>
              <a:gd name="connsiteY9" fmla="*/ 255051 h 2190601"/>
              <a:gd name="connsiteX10" fmla="*/ 683491 w 4320109"/>
              <a:gd name="connsiteY10" fmla="*/ 382664 h 2190601"/>
              <a:gd name="connsiteX11" fmla="*/ 696357 w 4320109"/>
              <a:gd name="connsiteY11" fmla="*/ 382664 h 2190601"/>
              <a:gd name="connsiteX12" fmla="*/ 696357 w 4320109"/>
              <a:gd name="connsiteY12" fmla="*/ 510189 h 2190601"/>
              <a:gd name="connsiteX13" fmla="*/ 709223 w 4320109"/>
              <a:gd name="connsiteY13" fmla="*/ 510189 h 2190601"/>
              <a:gd name="connsiteX14" fmla="*/ 709223 w 4320109"/>
              <a:gd name="connsiteY14" fmla="*/ 576009 h 2190601"/>
              <a:gd name="connsiteX15" fmla="*/ 722177 w 4320109"/>
              <a:gd name="connsiteY15" fmla="*/ 576009 h 2190601"/>
              <a:gd name="connsiteX16" fmla="*/ 722177 w 4320109"/>
              <a:gd name="connsiteY16" fmla="*/ 707648 h 2190601"/>
              <a:gd name="connsiteX17" fmla="*/ 760864 w 4320109"/>
              <a:gd name="connsiteY17" fmla="*/ 707648 h 2190601"/>
              <a:gd name="connsiteX18" fmla="*/ 760864 w 4320109"/>
              <a:gd name="connsiteY18" fmla="*/ 773467 h 2190601"/>
              <a:gd name="connsiteX19" fmla="*/ 1160595 w 4320109"/>
              <a:gd name="connsiteY19" fmla="*/ 773467 h 2190601"/>
              <a:gd name="connsiteX20" fmla="*/ 1160595 w 4320109"/>
              <a:gd name="connsiteY20" fmla="*/ 839287 h 2190601"/>
              <a:gd name="connsiteX21" fmla="*/ 1405668 w 4320109"/>
              <a:gd name="connsiteY21" fmla="*/ 839287 h 2190601"/>
              <a:gd name="connsiteX22" fmla="*/ 1405668 w 4320109"/>
              <a:gd name="connsiteY22" fmla="*/ 907733 h 2190601"/>
              <a:gd name="connsiteX23" fmla="*/ 1457221 w 4320109"/>
              <a:gd name="connsiteY23" fmla="*/ 907733 h 2190601"/>
              <a:gd name="connsiteX24" fmla="*/ 1457221 w 4320109"/>
              <a:gd name="connsiteY24" fmla="*/ 1057139 h 2190601"/>
              <a:gd name="connsiteX25" fmla="*/ 2114891 w 4320109"/>
              <a:gd name="connsiteY25" fmla="*/ 1057139 h 2190601"/>
              <a:gd name="connsiteX26" fmla="*/ 2114891 w 4320109"/>
              <a:gd name="connsiteY26" fmla="*/ 1135738 h 2190601"/>
              <a:gd name="connsiteX27" fmla="*/ 2166532 w 4320109"/>
              <a:gd name="connsiteY27" fmla="*/ 1135738 h 2190601"/>
              <a:gd name="connsiteX28" fmla="*/ 2166532 w 4320109"/>
              <a:gd name="connsiteY28" fmla="*/ 1230091 h 2190601"/>
              <a:gd name="connsiteX29" fmla="*/ 2230951 w 4320109"/>
              <a:gd name="connsiteY29" fmla="*/ 1230091 h 2190601"/>
              <a:gd name="connsiteX30" fmla="*/ 2230951 w 4320109"/>
              <a:gd name="connsiteY30" fmla="*/ 1350177 h 2190601"/>
              <a:gd name="connsiteX31" fmla="*/ 3262620 w 4320109"/>
              <a:gd name="connsiteY31" fmla="*/ 1350177 h 2190601"/>
              <a:gd name="connsiteX32" fmla="*/ 3262620 w 4320109"/>
              <a:gd name="connsiteY32" fmla="*/ 1590260 h 2190601"/>
              <a:gd name="connsiteX33" fmla="*/ 3352946 w 4320109"/>
              <a:gd name="connsiteY33" fmla="*/ 1590260 h 2190601"/>
              <a:gd name="connsiteX34" fmla="*/ 3352946 w 4320109"/>
              <a:gd name="connsiteY34" fmla="*/ 1830432 h 2190601"/>
              <a:gd name="connsiteX35" fmla="*/ 3688171 w 4320109"/>
              <a:gd name="connsiteY35" fmla="*/ 1830432 h 2190601"/>
              <a:gd name="connsiteX36" fmla="*/ 3688171 w 4320109"/>
              <a:gd name="connsiteY36" fmla="*/ 2190602 h 2190601"/>
              <a:gd name="connsiteX37" fmla="*/ 4320109 w 4320109"/>
              <a:gd name="connsiteY37" fmla="*/ 2190602 h 219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320109" h="2190601">
                <a:moveTo>
                  <a:pt x="0" y="0"/>
                </a:moveTo>
                <a:lnTo>
                  <a:pt x="283672" y="0"/>
                </a:lnTo>
                <a:lnTo>
                  <a:pt x="283672" y="63806"/>
                </a:lnTo>
                <a:lnTo>
                  <a:pt x="554477" y="63806"/>
                </a:lnTo>
                <a:lnTo>
                  <a:pt x="554477" y="127525"/>
                </a:lnTo>
                <a:lnTo>
                  <a:pt x="567431" y="127525"/>
                </a:lnTo>
                <a:lnTo>
                  <a:pt x="567431" y="191332"/>
                </a:lnTo>
                <a:lnTo>
                  <a:pt x="670537" y="191332"/>
                </a:lnTo>
                <a:lnTo>
                  <a:pt x="670537" y="255051"/>
                </a:lnTo>
                <a:lnTo>
                  <a:pt x="683491" y="255051"/>
                </a:lnTo>
                <a:lnTo>
                  <a:pt x="683491" y="382664"/>
                </a:lnTo>
                <a:lnTo>
                  <a:pt x="696357" y="382664"/>
                </a:lnTo>
                <a:lnTo>
                  <a:pt x="696357" y="510189"/>
                </a:lnTo>
                <a:lnTo>
                  <a:pt x="709223" y="510189"/>
                </a:lnTo>
                <a:lnTo>
                  <a:pt x="709223" y="576009"/>
                </a:lnTo>
                <a:lnTo>
                  <a:pt x="722177" y="576009"/>
                </a:lnTo>
                <a:lnTo>
                  <a:pt x="722177" y="707648"/>
                </a:lnTo>
                <a:lnTo>
                  <a:pt x="760864" y="707648"/>
                </a:lnTo>
                <a:lnTo>
                  <a:pt x="760864" y="773467"/>
                </a:lnTo>
                <a:lnTo>
                  <a:pt x="1160595" y="773467"/>
                </a:lnTo>
                <a:lnTo>
                  <a:pt x="1160595" y="839287"/>
                </a:lnTo>
                <a:lnTo>
                  <a:pt x="1405668" y="839287"/>
                </a:lnTo>
                <a:lnTo>
                  <a:pt x="1405668" y="907733"/>
                </a:lnTo>
                <a:lnTo>
                  <a:pt x="1457221" y="907733"/>
                </a:lnTo>
                <a:lnTo>
                  <a:pt x="1457221" y="1057139"/>
                </a:lnTo>
                <a:lnTo>
                  <a:pt x="2114891" y="1057139"/>
                </a:lnTo>
                <a:lnTo>
                  <a:pt x="2114891" y="1135738"/>
                </a:lnTo>
                <a:lnTo>
                  <a:pt x="2166532" y="1135738"/>
                </a:lnTo>
                <a:lnTo>
                  <a:pt x="2166532" y="1230091"/>
                </a:lnTo>
                <a:lnTo>
                  <a:pt x="2230951" y="1230091"/>
                </a:lnTo>
                <a:lnTo>
                  <a:pt x="2230951" y="1350177"/>
                </a:lnTo>
                <a:lnTo>
                  <a:pt x="3262620" y="1350177"/>
                </a:lnTo>
                <a:lnTo>
                  <a:pt x="3262620" y="1590260"/>
                </a:lnTo>
                <a:lnTo>
                  <a:pt x="3352946" y="1590260"/>
                </a:lnTo>
                <a:lnTo>
                  <a:pt x="3352946" y="1830432"/>
                </a:lnTo>
                <a:lnTo>
                  <a:pt x="3688171" y="1830432"/>
                </a:lnTo>
                <a:lnTo>
                  <a:pt x="3688171" y="2190602"/>
                </a:lnTo>
                <a:lnTo>
                  <a:pt x="4320109" y="2190602"/>
                </a:lnTo>
              </a:path>
            </a:pathLst>
          </a:custGeom>
          <a:noFill/>
          <a:ln w="28575" cap="flat">
            <a:solidFill>
              <a:schemeClr val="accent6"/>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nvGrpSpPr>
          <p:cNvPr id="52" name="Group 51">
            <a:extLst>
              <a:ext uri="{FF2B5EF4-FFF2-40B4-BE49-F238E27FC236}">
                <a16:creationId xmlns:a16="http://schemas.microsoft.com/office/drawing/2014/main" id="{4AE8DA33-BA6F-4F1E-6375-07F1CDD6B5A9}"/>
              </a:ext>
            </a:extLst>
          </p:cNvPr>
          <p:cNvGrpSpPr/>
          <p:nvPr/>
        </p:nvGrpSpPr>
        <p:grpSpPr>
          <a:xfrm>
            <a:off x="6910046" y="2374251"/>
            <a:ext cx="4398687" cy="2327763"/>
            <a:chOff x="6910046" y="2374251"/>
            <a:chExt cx="4398687" cy="2327763"/>
          </a:xfrm>
        </p:grpSpPr>
        <p:grpSp>
          <p:nvGrpSpPr>
            <p:cNvPr id="51" name="Group 50">
              <a:extLst>
                <a:ext uri="{FF2B5EF4-FFF2-40B4-BE49-F238E27FC236}">
                  <a16:creationId xmlns:a16="http://schemas.microsoft.com/office/drawing/2014/main" id="{F5F5D251-6B77-56C2-A1FF-D329E40BF213}"/>
                </a:ext>
              </a:extLst>
            </p:cNvPr>
            <p:cNvGrpSpPr/>
            <p:nvPr/>
          </p:nvGrpSpPr>
          <p:grpSpPr>
            <a:xfrm>
              <a:off x="7593538" y="2884441"/>
              <a:ext cx="3715195" cy="1817573"/>
              <a:chOff x="7593538" y="2884441"/>
              <a:chExt cx="3715195" cy="1817573"/>
            </a:xfrm>
          </p:grpSpPr>
          <p:sp>
            <p:nvSpPr>
              <p:cNvPr id="272" name="Plus Sign 271">
                <a:extLst>
                  <a:ext uri="{FF2B5EF4-FFF2-40B4-BE49-F238E27FC236}">
                    <a16:creationId xmlns:a16="http://schemas.microsoft.com/office/drawing/2014/main" id="{8FE3D72E-A37A-4A8F-8C97-706400C109FA}"/>
                  </a:ext>
                </a:extLst>
              </p:cNvPr>
              <p:cNvSpPr/>
              <p:nvPr/>
            </p:nvSpPr>
            <p:spPr>
              <a:xfrm>
                <a:off x="7593538" y="2884441"/>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3" name="Plus Sign 272">
                <a:extLst>
                  <a:ext uri="{FF2B5EF4-FFF2-40B4-BE49-F238E27FC236}">
                    <a16:creationId xmlns:a16="http://schemas.microsoft.com/office/drawing/2014/main" id="{EF2F4686-70E9-402D-B84B-05C501002F15}"/>
                  </a:ext>
                </a:extLst>
              </p:cNvPr>
              <p:cNvSpPr/>
              <p:nvPr/>
            </p:nvSpPr>
            <p:spPr>
              <a:xfrm>
                <a:off x="8289895" y="3213538"/>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4" name="Plus Sign 273">
                <a:extLst>
                  <a:ext uri="{FF2B5EF4-FFF2-40B4-BE49-F238E27FC236}">
                    <a16:creationId xmlns:a16="http://schemas.microsoft.com/office/drawing/2014/main" id="{8B64FD04-D4B0-46F1-8876-7D8D288EF1A4}"/>
                  </a:ext>
                </a:extLst>
              </p:cNvPr>
              <p:cNvSpPr/>
              <p:nvPr/>
            </p:nvSpPr>
            <p:spPr>
              <a:xfrm>
                <a:off x="8315715" y="3281984"/>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5" name="Plus Sign 274">
                <a:extLst>
                  <a:ext uri="{FF2B5EF4-FFF2-40B4-BE49-F238E27FC236}">
                    <a16:creationId xmlns:a16="http://schemas.microsoft.com/office/drawing/2014/main" id="{E46D9AE9-76F9-474A-B96C-156E2B162E8B}"/>
                  </a:ext>
                </a:extLst>
              </p:cNvPr>
              <p:cNvSpPr/>
              <p:nvPr/>
            </p:nvSpPr>
            <p:spPr>
              <a:xfrm>
                <a:off x="8328582" y="3281984"/>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6" name="Plus Sign 275">
                <a:extLst>
                  <a:ext uri="{FF2B5EF4-FFF2-40B4-BE49-F238E27FC236}">
                    <a16:creationId xmlns:a16="http://schemas.microsoft.com/office/drawing/2014/main" id="{5F3AA7BD-2D75-4B31-9E88-816F8B5C1B9F}"/>
                  </a:ext>
                </a:extLst>
              </p:cNvPr>
              <p:cNvSpPr/>
              <p:nvPr/>
            </p:nvSpPr>
            <p:spPr>
              <a:xfrm>
                <a:off x="8999207" y="3431391"/>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7" name="Plus Sign 276">
                <a:extLst>
                  <a:ext uri="{FF2B5EF4-FFF2-40B4-BE49-F238E27FC236}">
                    <a16:creationId xmlns:a16="http://schemas.microsoft.com/office/drawing/2014/main" id="{CA687121-8828-4EFD-85E1-82DD8B208E5D}"/>
                  </a:ext>
                </a:extLst>
              </p:cNvPr>
              <p:cNvSpPr/>
              <p:nvPr/>
            </p:nvSpPr>
            <p:spPr>
              <a:xfrm>
                <a:off x="9025026" y="350998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8" name="Plus Sign 277">
                <a:extLst>
                  <a:ext uri="{FF2B5EF4-FFF2-40B4-BE49-F238E27FC236}">
                    <a16:creationId xmlns:a16="http://schemas.microsoft.com/office/drawing/2014/main" id="{5A987C98-9CD3-453E-8DD1-444140525389}"/>
                  </a:ext>
                </a:extLst>
              </p:cNvPr>
              <p:cNvSpPr/>
              <p:nvPr/>
            </p:nvSpPr>
            <p:spPr>
              <a:xfrm>
                <a:off x="9037893" y="350998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79" name="Plus Sign 278">
                <a:extLst>
                  <a:ext uri="{FF2B5EF4-FFF2-40B4-BE49-F238E27FC236}">
                    <a16:creationId xmlns:a16="http://schemas.microsoft.com/office/drawing/2014/main" id="{BC31BFA9-8905-4A4E-8194-1D70306715FE}"/>
                  </a:ext>
                </a:extLst>
              </p:cNvPr>
              <p:cNvSpPr/>
              <p:nvPr/>
            </p:nvSpPr>
            <p:spPr>
              <a:xfrm>
                <a:off x="9050759" y="350998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0" name="Plus Sign 279">
                <a:extLst>
                  <a:ext uri="{FF2B5EF4-FFF2-40B4-BE49-F238E27FC236}">
                    <a16:creationId xmlns:a16="http://schemas.microsoft.com/office/drawing/2014/main" id="{7A418A0F-556C-4AF2-975B-6233CCBB52F3}"/>
                  </a:ext>
                </a:extLst>
              </p:cNvPr>
              <p:cNvSpPr/>
              <p:nvPr/>
            </p:nvSpPr>
            <p:spPr>
              <a:xfrm>
                <a:off x="9063714" y="3604343"/>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1" name="Plus Sign 280">
                <a:extLst>
                  <a:ext uri="{FF2B5EF4-FFF2-40B4-BE49-F238E27FC236}">
                    <a16:creationId xmlns:a16="http://schemas.microsoft.com/office/drawing/2014/main" id="{61F172A2-E28A-460A-A349-F957229D5ECD}"/>
                  </a:ext>
                </a:extLst>
              </p:cNvPr>
              <p:cNvSpPr/>
              <p:nvPr/>
            </p:nvSpPr>
            <p:spPr>
              <a:xfrm>
                <a:off x="9076580" y="3604343"/>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2" name="Plus Sign 281">
                <a:extLst>
                  <a:ext uri="{FF2B5EF4-FFF2-40B4-BE49-F238E27FC236}">
                    <a16:creationId xmlns:a16="http://schemas.microsoft.com/office/drawing/2014/main" id="{7443B0D5-40CC-41F2-9F79-032C6ADCD16C}"/>
                  </a:ext>
                </a:extLst>
              </p:cNvPr>
              <p:cNvSpPr/>
              <p:nvPr/>
            </p:nvSpPr>
            <p:spPr>
              <a:xfrm>
                <a:off x="9076580" y="3604343"/>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3" name="Plus Sign 282">
                <a:extLst>
                  <a:ext uri="{FF2B5EF4-FFF2-40B4-BE49-F238E27FC236}">
                    <a16:creationId xmlns:a16="http://schemas.microsoft.com/office/drawing/2014/main" id="{CB7F8FC5-EECA-45F0-85F7-7C83962B8E44}"/>
                  </a:ext>
                </a:extLst>
              </p:cNvPr>
              <p:cNvSpPr/>
              <p:nvPr/>
            </p:nvSpPr>
            <p:spPr>
              <a:xfrm>
                <a:off x="9373205" y="372442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4" name="Plus Sign 283">
                <a:extLst>
                  <a:ext uri="{FF2B5EF4-FFF2-40B4-BE49-F238E27FC236}">
                    <a16:creationId xmlns:a16="http://schemas.microsoft.com/office/drawing/2014/main" id="{FA21D306-BBAF-426A-A289-B43C48334B5F}"/>
                  </a:ext>
                </a:extLst>
              </p:cNvPr>
              <p:cNvSpPr/>
              <p:nvPr/>
            </p:nvSpPr>
            <p:spPr>
              <a:xfrm>
                <a:off x="9540817" y="372442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5" name="Plus Sign 284">
                <a:extLst>
                  <a:ext uri="{FF2B5EF4-FFF2-40B4-BE49-F238E27FC236}">
                    <a16:creationId xmlns:a16="http://schemas.microsoft.com/office/drawing/2014/main" id="{7BD83627-A08F-4EDE-ABB1-2CE2BC8BE412}"/>
                  </a:ext>
                </a:extLst>
              </p:cNvPr>
              <p:cNvSpPr/>
              <p:nvPr/>
            </p:nvSpPr>
            <p:spPr>
              <a:xfrm>
                <a:off x="10108249" y="372442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6" name="Plus Sign 285">
                <a:extLst>
                  <a:ext uri="{FF2B5EF4-FFF2-40B4-BE49-F238E27FC236}">
                    <a16:creationId xmlns:a16="http://schemas.microsoft.com/office/drawing/2014/main" id="{982F6AF4-3C50-4A83-B1BB-568652800A9A}"/>
                  </a:ext>
                </a:extLst>
              </p:cNvPr>
              <p:cNvSpPr/>
              <p:nvPr/>
            </p:nvSpPr>
            <p:spPr>
              <a:xfrm>
                <a:off x="10121116" y="372442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7" name="Plus Sign 286">
                <a:extLst>
                  <a:ext uri="{FF2B5EF4-FFF2-40B4-BE49-F238E27FC236}">
                    <a16:creationId xmlns:a16="http://schemas.microsoft.com/office/drawing/2014/main" id="{A8D40DCE-D3A0-47AC-B6B7-176640C39401}"/>
                  </a:ext>
                </a:extLst>
              </p:cNvPr>
              <p:cNvSpPr/>
              <p:nvPr/>
            </p:nvSpPr>
            <p:spPr>
              <a:xfrm>
                <a:off x="10146936" y="3724429"/>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8" name="Plus Sign 287">
                <a:extLst>
                  <a:ext uri="{FF2B5EF4-FFF2-40B4-BE49-F238E27FC236}">
                    <a16:creationId xmlns:a16="http://schemas.microsoft.com/office/drawing/2014/main" id="{3D4C9E4C-09D8-4650-8FA1-287466728AAC}"/>
                  </a:ext>
                </a:extLst>
              </p:cNvPr>
              <p:cNvSpPr/>
              <p:nvPr/>
            </p:nvSpPr>
            <p:spPr>
              <a:xfrm>
                <a:off x="10262995" y="4204684"/>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289" name="Plus Sign 288">
                <a:extLst>
                  <a:ext uri="{FF2B5EF4-FFF2-40B4-BE49-F238E27FC236}">
                    <a16:creationId xmlns:a16="http://schemas.microsoft.com/office/drawing/2014/main" id="{5C9EB65B-C5CF-4683-B15F-05BB71985970}"/>
                  </a:ext>
                </a:extLst>
              </p:cNvPr>
              <p:cNvSpPr/>
              <p:nvPr/>
            </p:nvSpPr>
            <p:spPr>
              <a:xfrm>
                <a:off x="11217293" y="4564854"/>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sp>
          <p:nvSpPr>
            <p:cNvPr id="291" name="Plus Sign 290">
              <a:extLst>
                <a:ext uri="{FF2B5EF4-FFF2-40B4-BE49-F238E27FC236}">
                  <a16:creationId xmlns:a16="http://schemas.microsoft.com/office/drawing/2014/main" id="{82489E3D-E740-459F-B96B-DD77F7A99320}"/>
                </a:ext>
              </a:extLst>
            </p:cNvPr>
            <p:cNvSpPr/>
            <p:nvPr/>
          </p:nvSpPr>
          <p:spPr>
            <a:xfrm>
              <a:off x="6910046" y="2374251"/>
              <a:ext cx="91440" cy="137160"/>
            </a:xfrm>
            <a:prstGeom prst="mathPlus">
              <a:avLst/>
            </a:prstGeom>
            <a:solidFill>
              <a:schemeClr val="accent6"/>
            </a:solidFill>
            <a:ln w="4194"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sp>
        <p:nvSpPr>
          <p:cNvPr id="240" name="TextBox 239">
            <a:extLst>
              <a:ext uri="{FF2B5EF4-FFF2-40B4-BE49-F238E27FC236}">
                <a16:creationId xmlns:a16="http://schemas.microsoft.com/office/drawing/2014/main" id="{E5051FB9-81CB-45F9-8360-3D998CBAC0B7}"/>
              </a:ext>
            </a:extLst>
          </p:cNvPr>
          <p:cNvSpPr txBox="1"/>
          <p:nvPr/>
        </p:nvSpPr>
        <p:spPr>
          <a:xfrm rot="16200000">
            <a:off x="5054681" y="3551823"/>
            <a:ext cx="2565400" cy="338554"/>
          </a:xfrm>
          <a:prstGeom prst="rect">
            <a:avLst/>
          </a:prstGeom>
          <a:noFill/>
        </p:spPr>
        <p:txBody>
          <a:bodyPr wrap="square" rtlCol="0">
            <a:spAutoFit/>
          </a:bodyPr>
          <a:lstStyle/>
          <a:p>
            <a:pPr algn="ctr" defTabSz="914377">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Probability of PFS (%)</a:t>
            </a:r>
          </a:p>
        </p:txBody>
      </p:sp>
      <p:sp>
        <p:nvSpPr>
          <p:cNvPr id="243" name="TextBox 242">
            <a:extLst>
              <a:ext uri="{FF2B5EF4-FFF2-40B4-BE49-F238E27FC236}">
                <a16:creationId xmlns:a16="http://schemas.microsoft.com/office/drawing/2014/main" id="{A83DC9E7-779D-45E6-8E88-5919F1E03F4A}"/>
              </a:ext>
            </a:extLst>
          </p:cNvPr>
          <p:cNvSpPr txBox="1"/>
          <p:nvPr/>
        </p:nvSpPr>
        <p:spPr>
          <a:xfrm>
            <a:off x="6942667" y="5248689"/>
            <a:ext cx="4707466" cy="338554"/>
          </a:xfrm>
          <a:prstGeom prst="rect">
            <a:avLst/>
          </a:prstGeom>
          <a:noFill/>
        </p:spPr>
        <p:txBody>
          <a:bodyPr wrap="square" rtlCol="0">
            <a:spAutoFit/>
          </a:bodyPr>
          <a:lstStyle/>
          <a:p>
            <a:pPr algn="ctr" defTabSz="914377">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244" name="TextBox 243">
            <a:extLst>
              <a:ext uri="{FF2B5EF4-FFF2-40B4-BE49-F238E27FC236}">
                <a16:creationId xmlns:a16="http://schemas.microsoft.com/office/drawing/2014/main" id="{AA38DAD5-CEDD-4A02-BE88-83CD740406D2}"/>
              </a:ext>
            </a:extLst>
          </p:cNvPr>
          <p:cNvSpPr txBox="1"/>
          <p:nvPr/>
        </p:nvSpPr>
        <p:spPr>
          <a:xfrm>
            <a:off x="5977915" y="5496849"/>
            <a:ext cx="2262956" cy="292388"/>
          </a:xfrm>
          <a:prstGeom prst="rect">
            <a:avLst/>
          </a:prstGeom>
          <a:noFill/>
        </p:spPr>
        <p:txBody>
          <a:bodyPr wrap="square" rtlCol="0">
            <a:spAutoFit/>
          </a:bodyPr>
          <a:lstStyle/>
          <a:p>
            <a:pPr marL="0" marR="0" lvl="0" indent="0" defTabSz="914377"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effectLst/>
                <a:uLnTx/>
                <a:uFillTx/>
                <a:latin typeface="Poppins" pitchFamily="2" charset="77"/>
                <a:cs typeface="Poppins" pitchFamily="2" charset="77"/>
              </a:rPr>
              <a:t>Patients at Risk, n</a:t>
            </a:r>
          </a:p>
        </p:txBody>
      </p:sp>
      <p:sp>
        <p:nvSpPr>
          <p:cNvPr id="245" name="TextBox 244">
            <a:extLst>
              <a:ext uri="{FF2B5EF4-FFF2-40B4-BE49-F238E27FC236}">
                <a16:creationId xmlns:a16="http://schemas.microsoft.com/office/drawing/2014/main" id="{AC39DF69-EAD6-4609-BC16-3A1954399166}"/>
              </a:ext>
            </a:extLst>
          </p:cNvPr>
          <p:cNvSpPr txBox="1"/>
          <p:nvPr/>
        </p:nvSpPr>
        <p:spPr>
          <a:xfrm>
            <a:off x="6814212" y="5857612"/>
            <a:ext cx="5166815" cy="337336"/>
          </a:xfrm>
          <a:prstGeom prst="rect">
            <a:avLst/>
          </a:prstGeom>
          <a:noFill/>
        </p:spPr>
        <p:txBody>
          <a:bodyPr wrap="square" rtlCol="0">
            <a:spAutoFit/>
          </a:bodyPr>
          <a:lstStyle/>
          <a:p>
            <a:pPr marR="0" lvl="0" algn="l" defTabSz="742932" rtl="0" eaLnBrk="1" fontAlgn="auto" latinLnBrk="0" hangingPunct="1">
              <a:lnSpc>
                <a:spcPct val="130000"/>
              </a:lnSpc>
              <a:spcBef>
                <a:spcPts val="0"/>
              </a:spcBef>
              <a:spcAft>
                <a:spcPts val="300"/>
              </a:spcAft>
              <a:buClrTx/>
              <a:buSzTx/>
              <a:buFontTx/>
              <a:buNone/>
              <a:tabLst>
                <a:tab pos="741363" algn="l"/>
                <a:tab pos="1517650" algn="l"/>
                <a:tab pos="2308225" algn="l"/>
                <a:tab pos="3140075" algn="l"/>
                <a:tab pos="3944938" algn="l"/>
                <a:tab pos="4683125" algn="l"/>
              </a:tabLst>
              <a:defRPr/>
            </a:pPr>
            <a:r>
              <a:rPr kumimoji="0" lang="en-US" sz="1300" b="0" i="0" u="none" strike="noStrike" kern="1200" cap="none" spc="0" normalizeH="0" baseline="0" noProof="0" dirty="0">
                <a:ln>
                  <a:noFill/>
                </a:ln>
                <a:effectLst/>
                <a:uLnTx/>
                <a:uFillTx/>
                <a:latin typeface="Poppins" pitchFamily="2" charset="77"/>
                <a:cs typeface="Poppins" pitchFamily="2" charset="77"/>
              </a:rPr>
              <a:t>41	27	20	10	8	1	0</a:t>
            </a:r>
          </a:p>
        </p:txBody>
      </p:sp>
      <p:sp>
        <p:nvSpPr>
          <p:cNvPr id="246" name="TextBox 245">
            <a:extLst>
              <a:ext uri="{FF2B5EF4-FFF2-40B4-BE49-F238E27FC236}">
                <a16:creationId xmlns:a16="http://schemas.microsoft.com/office/drawing/2014/main" id="{366261FE-1B29-4A06-ADB5-779C031E0693}"/>
              </a:ext>
            </a:extLst>
          </p:cNvPr>
          <p:cNvSpPr txBox="1"/>
          <p:nvPr/>
        </p:nvSpPr>
        <p:spPr>
          <a:xfrm>
            <a:off x="6814212" y="5652585"/>
            <a:ext cx="5166815" cy="337336"/>
          </a:xfrm>
          <a:prstGeom prst="rect">
            <a:avLst/>
          </a:prstGeom>
          <a:noFill/>
        </p:spPr>
        <p:txBody>
          <a:bodyPr wrap="square" rtlCol="0">
            <a:spAutoFit/>
          </a:bodyPr>
          <a:lstStyle/>
          <a:p>
            <a:pPr marR="0" lvl="0" algn="l" defTabSz="742932" rtl="0" eaLnBrk="1" fontAlgn="auto" latinLnBrk="0" hangingPunct="1">
              <a:lnSpc>
                <a:spcPct val="130000"/>
              </a:lnSpc>
              <a:spcBef>
                <a:spcPts val="0"/>
              </a:spcBef>
              <a:spcAft>
                <a:spcPts val="300"/>
              </a:spcAft>
              <a:buClrTx/>
              <a:buSzTx/>
              <a:buFontTx/>
              <a:buNone/>
              <a:tabLst>
                <a:tab pos="741363" algn="l"/>
                <a:tab pos="1517650" algn="l"/>
                <a:tab pos="2360613" algn="l"/>
                <a:tab pos="3140075" algn="l"/>
                <a:tab pos="3944938" algn="l"/>
                <a:tab pos="4683125" algn="l"/>
              </a:tabLst>
              <a:defRPr/>
            </a:pPr>
            <a:r>
              <a:rPr kumimoji="0" lang="en-US" sz="1300" b="0" i="0" u="none" strike="noStrike" kern="1200" cap="none" spc="0" normalizeH="0" baseline="0" noProof="0" dirty="0">
                <a:ln>
                  <a:noFill/>
                </a:ln>
                <a:effectLst/>
                <a:uLnTx/>
                <a:uFillTx/>
                <a:latin typeface="Poppins" pitchFamily="2" charset="77"/>
                <a:cs typeface="Poppins" pitchFamily="2" charset="77"/>
              </a:rPr>
              <a:t>19	12	 9	6	5	1	0</a:t>
            </a:r>
          </a:p>
        </p:txBody>
      </p:sp>
      <p:sp>
        <p:nvSpPr>
          <p:cNvPr id="3" name="TextBox 2">
            <a:extLst>
              <a:ext uri="{FF2B5EF4-FFF2-40B4-BE49-F238E27FC236}">
                <a16:creationId xmlns:a16="http://schemas.microsoft.com/office/drawing/2014/main" id="{F528BC48-1D12-A15B-E13F-6919954C7A44}"/>
              </a:ext>
            </a:extLst>
          </p:cNvPr>
          <p:cNvSpPr txBox="1"/>
          <p:nvPr/>
        </p:nvSpPr>
        <p:spPr bwMode="auto">
          <a:xfrm>
            <a:off x="295491" y="5695630"/>
            <a:ext cx="82266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300" b="1" dirty="0">
                <a:solidFill>
                  <a:schemeClr val="accent1"/>
                </a:solidFill>
                <a:latin typeface="Poppins" pitchFamily="2" charset="77"/>
                <a:cs typeface="Poppins" pitchFamily="2" charset="77"/>
              </a:rPr>
              <a:t>200 mg</a:t>
            </a:r>
            <a:br>
              <a:rPr lang="en-US" sz="1300" b="1" dirty="0">
                <a:latin typeface="Poppins" pitchFamily="2" charset="77"/>
                <a:cs typeface="Poppins" pitchFamily="2" charset="77"/>
              </a:rPr>
            </a:br>
            <a:r>
              <a:rPr lang="en-US" sz="1300" b="1" dirty="0">
                <a:solidFill>
                  <a:schemeClr val="accent6"/>
                </a:solidFill>
                <a:latin typeface="Poppins" pitchFamily="2" charset="77"/>
                <a:cs typeface="Poppins" pitchFamily="2" charset="77"/>
              </a:rPr>
              <a:t>Total</a:t>
            </a:r>
          </a:p>
        </p:txBody>
      </p:sp>
      <p:sp>
        <p:nvSpPr>
          <p:cNvPr id="4" name="TextBox 3">
            <a:extLst>
              <a:ext uri="{FF2B5EF4-FFF2-40B4-BE49-F238E27FC236}">
                <a16:creationId xmlns:a16="http://schemas.microsoft.com/office/drawing/2014/main" id="{081E7FF2-5FC2-0AFF-84FD-3C098DDCD7A1}"/>
              </a:ext>
            </a:extLst>
          </p:cNvPr>
          <p:cNvSpPr txBox="1"/>
          <p:nvPr/>
        </p:nvSpPr>
        <p:spPr bwMode="auto">
          <a:xfrm>
            <a:off x="6124391" y="5701555"/>
            <a:ext cx="82266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300" b="1" dirty="0">
                <a:solidFill>
                  <a:schemeClr val="accent1"/>
                </a:solidFill>
                <a:latin typeface="Poppins" pitchFamily="2" charset="77"/>
                <a:cs typeface="Poppins" pitchFamily="2" charset="77"/>
              </a:rPr>
              <a:t>200 mg</a:t>
            </a:r>
            <a:br>
              <a:rPr lang="en-US" sz="1300" b="1" dirty="0">
                <a:latin typeface="Poppins" pitchFamily="2" charset="77"/>
                <a:cs typeface="Poppins" pitchFamily="2" charset="77"/>
              </a:rPr>
            </a:br>
            <a:r>
              <a:rPr lang="en-US" sz="1300" b="1" dirty="0">
                <a:solidFill>
                  <a:schemeClr val="accent6"/>
                </a:solidFill>
                <a:latin typeface="Poppins" pitchFamily="2" charset="77"/>
                <a:cs typeface="Poppins" pitchFamily="2" charset="77"/>
              </a:rPr>
              <a:t>Total</a:t>
            </a:r>
          </a:p>
        </p:txBody>
      </p:sp>
      <p:sp>
        <p:nvSpPr>
          <p:cNvPr id="5" name="TextBox 4">
            <a:extLst>
              <a:ext uri="{FF2B5EF4-FFF2-40B4-BE49-F238E27FC236}">
                <a16:creationId xmlns:a16="http://schemas.microsoft.com/office/drawing/2014/main" id="{B7949A11-16FD-8501-EE2C-AF3DD4032131}"/>
              </a:ext>
            </a:extLst>
          </p:cNvPr>
          <p:cNvSpPr txBox="1"/>
          <p:nvPr/>
        </p:nvSpPr>
        <p:spPr bwMode="auto">
          <a:xfrm>
            <a:off x="1126069" y="1384605"/>
            <a:ext cx="4741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Poppins" pitchFamily="2" charset="77"/>
                <a:cs typeface="Poppins" pitchFamily="2" charset="77"/>
              </a:rPr>
              <a:t>PFS in all Patients</a:t>
            </a:r>
          </a:p>
        </p:txBody>
      </p:sp>
      <p:sp>
        <p:nvSpPr>
          <p:cNvPr id="7" name="TextBox 6">
            <a:extLst>
              <a:ext uri="{FF2B5EF4-FFF2-40B4-BE49-F238E27FC236}">
                <a16:creationId xmlns:a16="http://schemas.microsoft.com/office/drawing/2014/main" id="{9EF30181-216F-DF05-2A05-388B9062E774}"/>
              </a:ext>
            </a:extLst>
          </p:cNvPr>
          <p:cNvSpPr txBox="1"/>
          <p:nvPr/>
        </p:nvSpPr>
        <p:spPr bwMode="auto">
          <a:xfrm>
            <a:off x="6934202" y="1367807"/>
            <a:ext cx="49614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Poppins" pitchFamily="2" charset="77"/>
                <a:cs typeface="Poppins" pitchFamily="2" charset="77"/>
              </a:rPr>
              <a:t>PFS in Patients With </a:t>
            </a:r>
            <a:r>
              <a:rPr lang="en-US" b="1" i="1" dirty="0">
                <a:latin typeface="Poppins" pitchFamily="2" charset="77"/>
                <a:cs typeface="Poppins" pitchFamily="2" charset="77"/>
              </a:rPr>
              <a:t>ESR1m</a:t>
            </a:r>
          </a:p>
        </p:txBody>
      </p:sp>
      <p:grpSp>
        <p:nvGrpSpPr>
          <p:cNvPr id="8" name="Group 7">
            <a:extLst>
              <a:ext uri="{FF2B5EF4-FFF2-40B4-BE49-F238E27FC236}">
                <a16:creationId xmlns:a16="http://schemas.microsoft.com/office/drawing/2014/main" id="{721C7AC5-DF2D-771C-CF71-B5F6E5754670}"/>
              </a:ext>
            </a:extLst>
          </p:cNvPr>
          <p:cNvGrpSpPr/>
          <p:nvPr/>
        </p:nvGrpSpPr>
        <p:grpSpPr>
          <a:xfrm>
            <a:off x="642136" y="2282994"/>
            <a:ext cx="506870" cy="2901287"/>
            <a:chOff x="558802" y="2473492"/>
            <a:chExt cx="506870" cy="2901287"/>
          </a:xfrm>
        </p:grpSpPr>
        <p:sp>
          <p:nvSpPr>
            <p:cNvPr id="9" name="TextBox 8">
              <a:extLst>
                <a:ext uri="{FF2B5EF4-FFF2-40B4-BE49-F238E27FC236}">
                  <a16:creationId xmlns:a16="http://schemas.microsoft.com/office/drawing/2014/main" id="{A2F1ED0C-4FCB-C3FC-9BE0-2C11149FF679}"/>
                </a:ext>
              </a:extLst>
            </p:cNvPr>
            <p:cNvSpPr txBox="1"/>
            <p:nvPr/>
          </p:nvSpPr>
          <p:spPr bwMode="auto">
            <a:xfrm>
              <a:off x="752765" y="5036225"/>
              <a:ext cx="3129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0</a:t>
              </a:r>
            </a:p>
          </p:txBody>
        </p:sp>
        <p:sp>
          <p:nvSpPr>
            <p:cNvPr id="10" name="TextBox 9">
              <a:extLst>
                <a:ext uri="{FF2B5EF4-FFF2-40B4-BE49-F238E27FC236}">
                  <a16:creationId xmlns:a16="http://schemas.microsoft.com/office/drawing/2014/main" id="{4E00AE96-1150-2916-FE9B-D9D6DE62A475}"/>
                </a:ext>
              </a:extLst>
            </p:cNvPr>
            <p:cNvSpPr txBox="1"/>
            <p:nvPr/>
          </p:nvSpPr>
          <p:spPr bwMode="auto">
            <a:xfrm>
              <a:off x="634144" y="4519870"/>
              <a:ext cx="431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20</a:t>
              </a:r>
            </a:p>
          </p:txBody>
        </p:sp>
        <p:sp>
          <p:nvSpPr>
            <p:cNvPr id="11" name="TextBox 10">
              <a:extLst>
                <a:ext uri="{FF2B5EF4-FFF2-40B4-BE49-F238E27FC236}">
                  <a16:creationId xmlns:a16="http://schemas.microsoft.com/office/drawing/2014/main" id="{84BA9256-669D-CBC5-E60B-B345DDA5A501}"/>
                </a:ext>
              </a:extLst>
            </p:cNvPr>
            <p:cNvSpPr txBox="1"/>
            <p:nvPr/>
          </p:nvSpPr>
          <p:spPr bwMode="auto">
            <a:xfrm>
              <a:off x="622922" y="4013038"/>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40</a:t>
              </a:r>
            </a:p>
          </p:txBody>
        </p:sp>
        <p:sp>
          <p:nvSpPr>
            <p:cNvPr id="12" name="TextBox 11">
              <a:extLst>
                <a:ext uri="{FF2B5EF4-FFF2-40B4-BE49-F238E27FC236}">
                  <a16:creationId xmlns:a16="http://schemas.microsoft.com/office/drawing/2014/main" id="{C128C78E-7EAD-2C9B-047A-66E456E4078A}"/>
                </a:ext>
              </a:extLst>
            </p:cNvPr>
            <p:cNvSpPr txBox="1"/>
            <p:nvPr/>
          </p:nvSpPr>
          <p:spPr bwMode="auto">
            <a:xfrm>
              <a:off x="622922" y="3506206"/>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60</a:t>
              </a:r>
            </a:p>
          </p:txBody>
        </p:sp>
        <p:sp>
          <p:nvSpPr>
            <p:cNvPr id="14" name="TextBox 13">
              <a:extLst>
                <a:ext uri="{FF2B5EF4-FFF2-40B4-BE49-F238E27FC236}">
                  <a16:creationId xmlns:a16="http://schemas.microsoft.com/office/drawing/2014/main" id="{2D1F0765-AB9D-81AF-4EC9-3C9A93FA4F42}"/>
                </a:ext>
              </a:extLst>
            </p:cNvPr>
            <p:cNvSpPr txBox="1"/>
            <p:nvPr/>
          </p:nvSpPr>
          <p:spPr bwMode="auto">
            <a:xfrm>
              <a:off x="622922" y="2999374"/>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80</a:t>
              </a:r>
            </a:p>
          </p:txBody>
        </p:sp>
        <p:sp>
          <p:nvSpPr>
            <p:cNvPr id="15" name="TextBox 14">
              <a:extLst>
                <a:ext uri="{FF2B5EF4-FFF2-40B4-BE49-F238E27FC236}">
                  <a16:creationId xmlns:a16="http://schemas.microsoft.com/office/drawing/2014/main" id="{27A822AA-19C6-AEF6-B179-62562AB4FE81}"/>
                </a:ext>
              </a:extLst>
            </p:cNvPr>
            <p:cNvSpPr txBox="1"/>
            <p:nvPr/>
          </p:nvSpPr>
          <p:spPr bwMode="auto">
            <a:xfrm>
              <a:off x="558802" y="2473492"/>
              <a:ext cx="5068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effectLst/>
                  <a:uLnTx/>
                  <a:uFillTx/>
                  <a:latin typeface="Poppins" pitchFamily="2" charset="77"/>
                  <a:cs typeface="Poppins" pitchFamily="2" charset="77"/>
                </a:rPr>
                <a:t>100</a:t>
              </a:r>
            </a:p>
          </p:txBody>
        </p:sp>
      </p:grpSp>
      <p:grpSp>
        <p:nvGrpSpPr>
          <p:cNvPr id="16" name="Group 15">
            <a:extLst>
              <a:ext uri="{FF2B5EF4-FFF2-40B4-BE49-F238E27FC236}">
                <a16:creationId xmlns:a16="http://schemas.microsoft.com/office/drawing/2014/main" id="{BC67BFEA-8128-95C8-0E8D-690858120B67}"/>
              </a:ext>
            </a:extLst>
          </p:cNvPr>
          <p:cNvGrpSpPr/>
          <p:nvPr/>
        </p:nvGrpSpPr>
        <p:grpSpPr>
          <a:xfrm>
            <a:off x="6409277" y="2267839"/>
            <a:ext cx="506870" cy="2901287"/>
            <a:chOff x="558802" y="2473492"/>
            <a:chExt cx="506870" cy="2901287"/>
          </a:xfrm>
        </p:grpSpPr>
        <p:sp>
          <p:nvSpPr>
            <p:cNvPr id="17" name="TextBox 16">
              <a:extLst>
                <a:ext uri="{FF2B5EF4-FFF2-40B4-BE49-F238E27FC236}">
                  <a16:creationId xmlns:a16="http://schemas.microsoft.com/office/drawing/2014/main" id="{DCAC9FC2-9869-F678-5294-B7613339746F}"/>
                </a:ext>
              </a:extLst>
            </p:cNvPr>
            <p:cNvSpPr txBox="1"/>
            <p:nvPr/>
          </p:nvSpPr>
          <p:spPr bwMode="auto">
            <a:xfrm>
              <a:off x="752765" y="5036225"/>
              <a:ext cx="3129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0</a:t>
              </a:r>
            </a:p>
          </p:txBody>
        </p:sp>
        <p:sp>
          <p:nvSpPr>
            <p:cNvPr id="18" name="TextBox 17">
              <a:extLst>
                <a:ext uri="{FF2B5EF4-FFF2-40B4-BE49-F238E27FC236}">
                  <a16:creationId xmlns:a16="http://schemas.microsoft.com/office/drawing/2014/main" id="{655624E6-2C4D-9CD2-4EC5-A7F777DB7A2D}"/>
                </a:ext>
              </a:extLst>
            </p:cNvPr>
            <p:cNvSpPr txBox="1"/>
            <p:nvPr/>
          </p:nvSpPr>
          <p:spPr bwMode="auto">
            <a:xfrm>
              <a:off x="634144" y="4519870"/>
              <a:ext cx="431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20</a:t>
              </a:r>
            </a:p>
          </p:txBody>
        </p:sp>
        <p:sp>
          <p:nvSpPr>
            <p:cNvPr id="19" name="TextBox 18">
              <a:extLst>
                <a:ext uri="{FF2B5EF4-FFF2-40B4-BE49-F238E27FC236}">
                  <a16:creationId xmlns:a16="http://schemas.microsoft.com/office/drawing/2014/main" id="{41DB9892-B0CA-9D06-2302-A165209BE968}"/>
                </a:ext>
              </a:extLst>
            </p:cNvPr>
            <p:cNvSpPr txBox="1"/>
            <p:nvPr/>
          </p:nvSpPr>
          <p:spPr bwMode="auto">
            <a:xfrm>
              <a:off x="622922" y="4013038"/>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40</a:t>
              </a:r>
            </a:p>
          </p:txBody>
        </p:sp>
        <p:sp>
          <p:nvSpPr>
            <p:cNvPr id="20" name="TextBox 19">
              <a:extLst>
                <a:ext uri="{FF2B5EF4-FFF2-40B4-BE49-F238E27FC236}">
                  <a16:creationId xmlns:a16="http://schemas.microsoft.com/office/drawing/2014/main" id="{6056225E-943A-2BF2-0CE8-4FC62ECCA570}"/>
                </a:ext>
              </a:extLst>
            </p:cNvPr>
            <p:cNvSpPr txBox="1"/>
            <p:nvPr/>
          </p:nvSpPr>
          <p:spPr bwMode="auto">
            <a:xfrm>
              <a:off x="622922" y="3506206"/>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60</a:t>
              </a:r>
            </a:p>
          </p:txBody>
        </p:sp>
        <p:sp>
          <p:nvSpPr>
            <p:cNvPr id="21" name="TextBox 20">
              <a:extLst>
                <a:ext uri="{FF2B5EF4-FFF2-40B4-BE49-F238E27FC236}">
                  <a16:creationId xmlns:a16="http://schemas.microsoft.com/office/drawing/2014/main" id="{BF328832-046C-4C39-A953-88652F3140B5}"/>
                </a:ext>
              </a:extLst>
            </p:cNvPr>
            <p:cNvSpPr txBox="1"/>
            <p:nvPr/>
          </p:nvSpPr>
          <p:spPr bwMode="auto">
            <a:xfrm>
              <a:off x="622922" y="2999374"/>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a:ln>
                    <a:noFill/>
                  </a:ln>
                  <a:effectLst/>
                  <a:uLnTx/>
                  <a:uFillTx/>
                  <a:latin typeface="Poppins" pitchFamily="2" charset="77"/>
                  <a:cs typeface="Poppins" pitchFamily="2" charset="77"/>
                </a:rPr>
                <a:t>80</a:t>
              </a:r>
            </a:p>
          </p:txBody>
        </p:sp>
        <p:sp>
          <p:nvSpPr>
            <p:cNvPr id="22" name="TextBox 21">
              <a:extLst>
                <a:ext uri="{FF2B5EF4-FFF2-40B4-BE49-F238E27FC236}">
                  <a16:creationId xmlns:a16="http://schemas.microsoft.com/office/drawing/2014/main" id="{045F11CC-A4E5-F2FD-2691-F464F0E6C8E9}"/>
                </a:ext>
              </a:extLst>
            </p:cNvPr>
            <p:cNvSpPr txBox="1"/>
            <p:nvPr/>
          </p:nvSpPr>
          <p:spPr bwMode="auto">
            <a:xfrm>
              <a:off x="558802" y="2473492"/>
              <a:ext cx="5068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effectLst/>
                  <a:uLnTx/>
                  <a:uFillTx/>
                  <a:latin typeface="Poppins" pitchFamily="2" charset="77"/>
                  <a:cs typeface="Poppins" pitchFamily="2" charset="77"/>
                </a:rPr>
                <a:t>100</a:t>
              </a:r>
            </a:p>
          </p:txBody>
        </p:sp>
      </p:grpSp>
      <p:grpSp>
        <p:nvGrpSpPr>
          <p:cNvPr id="32" name="Group 31">
            <a:extLst>
              <a:ext uri="{FF2B5EF4-FFF2-40B4-BE49-F238E27FC236}">
                <a16:creationId xmlns:a16="http://schemas.microsoft.com/office/drawing/2014/main" id="{498DB5C3-AD8B-156D-F344-DA640DC05A61}"/>
              </a:ext>
            </a:extLst>
          </p:cNvPr>
          <p:cNvGrpSpPr/>
          <p:nvPr/>
        </p:nvGrpSpPr>
        <p:grpSpPr>
          <a:xfrm>
            <a:off x="1087753" y="2445458"/>
            <a:ext cx="4500247" cy="2616220"/>
            <a:chOff x="1087753" y="2445458"/>
            <a:chExt cx="4500247" cy="2616220"/>
          </a:xfrm>
        </p:grpSpPr>
        <p:cxnSp>
          <p:nvCxnSpPr>
            <p:cNvPr id="28" name="Straight Connector 27">
              <a:extLst>
                <a:ext uri="{FF2B5EF4-FFF2-40B4-BE49-F238E27FC236}">
                  <a16:creationId xmlns:a16="http://schemas.microsoft.com/office/drawing/2014/main" id="{0CA34C21-F2FE-F7D6-74D5-D6E269AD8EF4}"/>
                </a:ext>
              </a:extLst>
            </p:cNvPr>
            <p:cNvCxnSpPr>
              <a:cxnSpLocks/>
            </p:cNvCxnSpPr>
            <p:nvPr/>
          </p:nvCxnSpPr>
          <p:spPr>
            <a:xfrm flipV="1">
              <a:off x="1142164" y="4994442"/>
              <a:ext cx="4445836" cy="32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E87911E7-3F0B-4223-2571-471C8CD7FF95}"/>
                </a:ext>
              </a:extLst>
            </p:cNvPr>
            <p:cNvGrpSpPr/>
            <p:nvPr/>
          </p:nvGrpSpPr>
          <p:grpSpPr>
            <a:xfrm>
              <a:off x="1148588" y="4997670"/>
              <a:ext cx="4434619" cy="64008"/>
              <a:chOff x="1148588" y="4997670"/>
              <a:chExt cx="4434619" cy="64008"/>
            </a:xfrm>
          </p:grpSpPr>
          <p:sp>
            <p:nvSpPr>
              <p:cNvPr id="174" name="Freeform: Shape 173">
                <a:extLst>
                  <a:ext uri="{FF2B5EF4-FFF2-40B4-BE49-F238E27FC236}">
                    <a16:creationId xmlns:a16="http://schemas.microsoft.com/office/drawing/2014/main" id="{19019D9A-9D3F-4DE4-AACD-CE047F0D6C49}"/>
                  </a:ext>
                </a:extLst>
              </p:cNvPr>
              <p:cNvSpPr/>
              <p:nvPr/>
            </p:nvSpPr>
            <p:spPr>
              <a:xfrm>
                <a:off x="1148588"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78" name="Freeform: Shape 177">
                <a:extLst>
                  <a:ext uri="{FF2B5EF4-FFF2-40B4-BE49-F238E27FC236}">
                    <a16:creationId xmlns:a16="http://schemas.microsoft.com/office/drawing/2014/main" id="{AD05D10E-281C-41E0-9256-80A84858F864}"/>
                  </a:ext>
                </a:extLst>
              </p:cNvPr>
              <p:cNvSpPr/>
              <p:nvPr/>
            </p:nvSpPr>
            <p:spPr>
              <a:xfrm>
                <a:off x="1887691"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79" name="Freeform: Shape 178">
                <a:extLst>
                  <a:ext uri="{FF2B5EF4-FFF2-40B4-BE49-F238E27FC236}">
                    <a16:creationId xmlns:a16="http://schemas.microsoft.com/office/drawing/2014/main" id="{B78F50D7-2A6F-4ECD-897E-CFFC52F23424}"/>
                  </a:ext>
                </a:extLst>
              </p:cNvPr>
              <p:cNvSpPr/>
              <p:nvPr/>
            </p:nvSpPr>
            <p:spPr>
              <a:xfrm>
                <a:off x="2626794"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0" name="Freeform: Shape 179">
                <a:extLst>
                  <a:ext uri="{FF2B5EF4-FFF2-40B4-BE49-F238E27FC236}">
                    <a16:creationId xmlns:a16="http://schemas.microsoft.com/office/drawing/2014/main" id="{F37A6A63-DDDA-46EB-8A06-DF3172D5594A}"/>
                  </a:ext>
                </a:extLst>
              </p:cNvPr>
              <p:cNvSpPr/>
              <p:nvPr/>
            </p:nvSpPr>
            <p:spPr>
              <a:xfrm>
                <a:off x="3365897"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1" name="Freeform: Shape 180">
                <a:extLst>
                  <a:ext uri="{FF2B5EF4-FFF2-40B4-BE49-F238E27FC236}">
                    <a16:creationId xmlns:a16="http://schemas.microsoft.com/office/drawing/2014/main" id="{4E65B12B-0736-4ED1-A3A7-E21DB1CEB16F}"/>
                  </a:ext>
                </a:extLst>
              </p:cNvPr>
              <p:cNvSpPr/>
              <p:nvPr/>
            </p:nvSpPr>
            <p:spPr>
              <a:xfrm>
                <a:off x="4105001"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2" name="Freeform: Shape 181">
                <a:extLst>
                  <a:ext uri="{FF2B5EF4-FFF2-40B4-BE49-F238E27FC236}">
                    <a16:creationId xmlns:a16="http://schemas.microsoft.com/office/drawing/2014/main" id="{113D7C7D-AD12-477C-9964-C7FCC846E44F}"/>
                  </a:ext>
                </a:extLst>
              </p:cNvPr>
              <p:cNvSpPr/>
              <p:nvPr/>
            </p:nvSpPr>
            <p:spPr>
              <a:xfrm>
                <a:off x="4844104"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3" name="Freeform: Shape 182">
                <a:extLst>
                  <a:ext uri="{FF2B5EF4-FFF2-40B4-BE49-F238E27FC236}">
                    <a16:creationId xmlns:a16="http://schemas.microsoft.com/office/drawing/2014/main" id="{A485631E-11BA-4D5D-8C96-78D7AFF11820}"/>
                  </a:ext>
                </a:extLst>
              </p:cNvPr>
              <p:cNvSpPr/>
              <p:nvPr/>
            </p:nvSpPr>
            <p:spPr>
              <a:xfrm>
                <a:off x="5583207"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sp>
          <p:nvSpPr>
            <p:cNvPr id="185" name="Freeform: Shape 184">
              <a:extLst>
                <a:ext uri="{FF2B5EF4-FFF2-40B4-BE49-F238E27FC236}">
                  <a16:creationId xmlns:a16="http://schemas.microsoft.com/office/drawing/2014/main" id="{02B3AD2A-7E5F-4D49-9C0F-FBB7DAA43300}"/>
                </a:ext>
              </a:extLst>
            </p:cNvPr>
            <p:cNvSpPr/>
            <p:nvPr/>
          </p:nvSpPr>
          <p:spPr>
            <a:xfrm>
              <a:off x="1087753" y="4993658"/>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6" name="Freeform: Shape 185">
              <a:extLst>
                <a:ext uri="{FF2B5EF4-FFF2-40B4-BE49-F238E27FC236}">
                  <a16:creationId xmlns:a16="http://schemas.microsoft.com/office/drawing/2014/main" id="{0A758D67-E1E6-4916-8DB4-8E4B19EA2EAA}"/>
                </a:ext>
              </a:extLst>
            </p:cNvPr>
            <p:cNvSpPr/>
            <p:nvPr/>
          </p:nvSpPr>
          <p:spPr>
            <a:xfrm>
              <a:off x="1087753" y="4484051"/>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7" name="Freeform: Shape 186">
              <a:extLst>
                <a:ext uri="{FF2B5EF4-FFF2-40B4-BE49-F238E27FC236}">
                  <a16:creationId xmlns:a16="http://schemas.microsoft.com/office/drawing/2014/main" id="{B28A98D7-AA95-4895-9A7E-C85E4135492E}"/>
                </a:ext>
              </a:extLst>
            </p:cNvPr>
            <p:cNvSpPr/>
            <p:nvPr/>
          </p:nvSpPr>
          <p:spPr>
            <a:xfrm>
              <a:off x="1087753" y="3974361"/>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8" name="Freeform: Shape 187">
              <a:extLst>
                <a:ext uri="{FF2B5EF4-FFF2-40B4-BE49-F238E27FC236}">
                  <a16:creationId xmlns:a16="http://schemas.microsoft.com/office/drawing/2014/main" id="{580F75FD-10C7-4B4E-A26B-7637552ABFCC}"/>
                </a:ext>
              </a:extLst>
            </p:cNvPr>
            <p:cNvSpPr/>
            <p:nvPr/>
          </p:nvSpPr>
          <p:spPr>
            <a:xfrm>
              <a:off x="1087753" y="3464754"/>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89" name="Freeform: Shape 188">
              <a:extLst>
                <a:ext uri="{FF2B5EF4-FFF2-40B4-BE49-F238E27FC236}">
                  <a16:creationId xmlns:a16="http://schemas.microsoft.com/office/drawing/2014/main" id="{DCE2F676-BB4A-42E7-926C-0F58629678F1}"/>
                </a:ext>
              </a:extLst>
            </p:cNvPr>
            <p:cNvSpPr/>
            <p:nvPr/>
          </p:nvSpPr>
          <p:spPr>
            <a:xfrm>
              <a:off x="1087753" y="2955148"/>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90" name="Freeform: Shape 189">
              <a:extLst>
                <a:ext uri="{FF2B5EF4-FFF2-40B4-BE49-F238E27FC236}">
                  <a16:creationId xmlns:a16="http://schemas.microsoft.com/office/drawing/2014/main" id="{2F8BDF81-D043-4F37-8209-5018B619AEEA}"/>
                </a:ext>
              </a:extLst>
            </p:cNvPr>
            <p:cNvSpPr/>
            <p:nvPr/>
          </p:nvSpPr>
          <p:spPr>
            <a:xfrm>
              <a:off x="1087753" y="2445458"/>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cxnSp>
          <p:nvCxnSpPr>
            <p:cNvPr id="30" name="Straight Connector 29">
              <a:extLst>
                <a:ext uri="{FF2B5EF4-FFF2-40B4-BE49-F238E27FC236}">
                  <a16:creationId xmlns:a16="http://schemas.microsoft.com/office/drawing/2014/main" id="{17F50306-9A3B-C651-E459-E7EF724E1D3A}"/>
                </a:ext>
              </a:extLst>
            </p:cNvPr>
            <p:cNvCxnSpPr>
              <a:cxnSpLocks/>
            </p:cNvCxnSpPr>
            <p:nvPr/>
          </p:nvCxnSpPr>
          <p:spPr>
            <a:xfrm flipH="1" flipV="1">
              <a:off x="1146678" y="2445982"/>
              <a:ext cx="0" cy="25516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3" name="Group 32">
            <a:extLst>
              <a:ext uri="{FF2B5EF4-FFF2-40B4-BE49-F238E27FC236}">
                <a16:creationId xmlns:a16="http://schemas.microsoft.com/office/drawing/2014/main" id="{02ACDC4F-2B33-85AF-3BAE-2C4EBED11829}"/>
              </a:ext>
            </a:extLst>
          </p:cNvPr>
          <p:cNvGrpSpPr/>
          <p:nvPr/>
        </p:nvGrpSpPr>
        <p:grpSpPr>
          <a:xfrm>
            <a:off x="6876716" y="2442784"/>
            <a:ext cx="4781884" cy="2616220"/>
            <a:chOff x="1087753" y="2445458"/>
            <a:chExt cx="4500247" cy="2616220"/>
          </a:xfrm>
        </p:grpSpPr>
        <p:cxnSp>
          <p:nvCxnSpPr>
            <p:cNvPr id="34" name="Straight Connector 33">
              <a:extLst>
                <a:ext uri="{FF2B5EF4-FFF2-40B4-BE49-F238E27FC236}">
                  <a16:creationId xmlns:a16="http://schemas.microsoft.com/office/drawing/2014/main" id="{0026E585-F5E7-0213-04BE-36A8AE760B7F}"/>
                </a:ext>
              </a:extLst>
            </p:cNvPr>
            <p:cNvCxnSpPr>
              <a:cxnSpLocks/>
            </p:cNvCxnSpPr>
            <p:nvPr/>
          </p:nvCxnSpPr>
          <p:spPr>
            <a:xfrm flipV="1">
              <a:off x="1142164" y="4994442"/>
              <a:ext cx="4445836" cy="32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5" name="Group 34">
              <a:extLst>
                <a:ext uri="{FF2B5EF4-FFF2-40B4-BE49-F238E27FC236}">
                  <a16:creationId xmlns:a16="http://schemas.microsoft.com/office/drawing/2014/main" id="{A6342BFE-12F9-4B47-3331-7E040DAB4532}"/>
                </a:ext>
              </a:extLst>
            </p:cNvPr>
            <p:cNvGrpSpPr/>
            <p:nvPr/>
          </p:nvGrpSpPr>
          <p:grpSpPr>
            <a:xfrm>
              <a:off x="1148588" y="4997670"/>
              <a:ext cx="4434619" cy="64008"/>
              <a:chOff x="1148588" y="4997670"/>
              <a:chExt cx="4434619" cy="64008"/>
            </a:xfrm>
          </p:grpSpPr>
          <p:sp>
            <p:nvSpPr>
              <p:cNvPr id="43" name="Freeform: Shape 173">
                <a:extLst>
                  <a:ext uri="{FF2B5EF4-FFF2-40B4-BE49-F238E27FC236}">
                    <a16:creationId xmlns:a16="http://schemas.microsoft.com/office/drawing/2014/main" id="{103B91CA-13B9-53A3-4663-EFDB7C62D85D}"/>
                  </a:ext>
                </a:extLst>
              </p:cNvPr>
              <p:cNvSpPr/>
              <p:nvPr/>
            </p:nvSpPr>
            <p:spPr>
              <a:xfrm>
                <a:off x="1148588"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4" name="Freeform: Shape 177">
                <a:extLst>
                  <a:ext uri="{FF2B5EF4-FFF2-40B4-BE49-F238E27FC236}">
                    <a16:creationId xmlns:a16="http://schemas.microsoft.com/office/drawing/2014/main" id="{49A2CF17-1952-EBBA-376A-D1D4D8E2CC70}"/>
                  </a:ext>
                </a:extLst>
              </p:cNvPr>
              <p:cNvSpPr/>
              <p:nvPr/>
            </p:nvSpPr>
            <p:spPr>
              <a:xfrm>
                <a:off x="1887691"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5" name="Freeform: Shape 178">
                <a:extLst>
                  <a:ext uri="{FF2B5EF4-FFF2-40B4-BE49-F238E27FC236}">
                    <a16:creationId xmlns:a16="http://schemas.microsoft.com/office/drawing/2014/main" id="{24A09550-1CC4-21C6-6479-B010C0182891}"/>
                  </a:ext>
                </a:extLst>
              </p:cNvPr>
              <p:cNvSpPr/>
              <p:nvPr/>
            </p:nvSpPr>
            <p:spPr>
              <a:xfrm>
                <a:off x="2626794"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6" name="Freeform: Shape 179">
                <a:extLst>
                  <a:ext uri="{FF2B5EF4-FFF2-40B4-BE49-F238E27FC236}">
                    <a16:creationId xmlns:a16="http://schemas.microsoft.com/office/drawing/2014/main" id="{ACCFA764-420B-C397-B282-035D7E96915A}"/>
                  </a:ext>
                </a:extLst>
              </p:cNvPr>
              <p:cNvSpPr/>
              <p:nvPr/>
            </p:nvSpPr>
            <p:spPr>
              <a:xfrm>
                <a:off x="3365897"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7" name="Freeform: Shape 180">
                <a:extLst>
                  <a:ext uri="{FF2B5EF4-FFF2-40B4-BE49-F238E27FC236}">
                    <a16:creationId xmlns:a16="http://schemas.microsoft.com/office/drawing/2014/main" id="{E1C9CF4E-E5FA-F2E9-0043-60C043E7894E}"/>
                  </a:ext>
                </a:extLst>
              </p:cNvPr>
              <p:cNvSpPr/>
              <p:nvPr/>
            </p:nvSpPr>
            <p:spPr>
              <a:xfrm>
                <a:off x="4105001"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8" name="Freeform: Shape 181">
                <a:extLst>
                  <a:ext uri="{FF2B5EF4-FFF2-40B4-BE49-F238E27FC236}">
                    <a16:creationId xmlns:a16="http://schemas.microsoft.com/office/drawing/2014/main" id="{88FD4539-55A2-F095-3797-1ED54D146DEA}"/>
                  </a:ext>
                </a:extLst>
              </p:cNvPr>
              <p:cNvSpPr/>
              <p:nvPr/>
            </p:nvSpPr>
            <p:spPr>
              <a:xfrm>
                <a:off x="4844104"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9" name="Freeform: Shape 182">
                <a:extLst>
                  <a:ext uri="{FF2B5EF4-FFF2-40B4-BE49-F238E27FC236}">
                    <a16:creationId xmlns:a16="http://schemas.microsoft.com/office/drawing/2014/main" id="{2F45B0B6-6C04-645D-76D2-758422A6D913}"/>
                  </a:ext>
                </a:extLst>
              </p:cNvPr>
              <p:cNvSpPr/>
              <p:nvPr/>
            </p:nvSpPr>
            <p:spPr>
              <a:xfrm>
                <a:off x="5583207" y="4997670"/>
                <a:ext cx="0" cy="64008"/>
              </a:xfrm>
              <a:custGeom>
                <a:avLst/>
                <a:gdLst>
                  <a:gd name="connsiteX0" fmla="*/ 0 w 9525"/>
                  <a:gd name="connsiteY0" fmla="*/ 0 h 45720"/>
                  <a:gd name="connsiteX1" fmla="*/ 0 w 9525"/>
                  <a:gd name="connsiteY1" fmla="*/ 45720 h 45720"/>
                </a:gdLst>
                <a:ahLst/>
                <a:cxnLst>
                  <a:cxn ang="0">
                    <a:pos x="connsiteX0" y="connsiteY0"/>
                  </a:cxn>
                  <a:cxn ang="0">
                    <a:pos x="connsiteX1" y="connsiteY1"/>
                  </a:cxn>
                </a:cxnLst>
                <a:rect l="l" t="t" r="r" b="b"/>
                <a:pathLst>
                  <a:path w="9525" h="45720">
                    <a:moveTo>
                      <a:pt x="0" y="0"/>
                    </a:moveTo>
                    <a:lnTo>
                      <a:pt x="0" y="4572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grpSp>
        <p:sp>
          <p:nvSpPr>
            <p:cNvPr id="36" name="Freeform: Shape 184">
              <a:extLst>
                <a:ext uri="{FF2B5EF4-FFF2-40B4-BE49-F238E27FC236}">
                  <a16:creationId xmlns:a16="http://schemas.microsoft.com/office/drawing/2014/main" id="{4F0041D9-8296-53B7-B8AC-0BD143AFA923}"/>
                </a:ext>
              </a:extLst>
            </p:cNvPr>
            <p:cNvSpPr/>
            <p:nvPr/>
          </p:nvSpPr>
          <p:spPr>
            <a:xfrm>
              <a:off x="1087753" y="4993658"/>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7" name="Freeform: Shape 185">
              <a:extLst>
                <a:ext uri="{FF2B5EF4-FFF2-40B4-BE49-F238E27FC236}">
                  <a16:creationId xmlns:a16="http://schemas.microsoft.com/office/drawing/2014/main" id="{7F7AE073-AC00-1A2F-C551-0F89BDBFE94F}"/>
                </a:ext>
              </a:extLst>
            </p:cNvPr>
            <p:cNvSpPr/>
            <p:nvPr/>
          </p:nvSpPr>
          <p:spPr>
            <a:xfrm>
              <a:off x="1087753" y="4484051"/>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8" name="Freeform: Shape 186">
              <a:extLst>
                <a:ext uri="{FF2B5EF4-FFF2-40B4-BE49-F238E27FC236}">
                  <a16:creationId xmlns:a16="http://schemas.microsoft.com/office/drawing/2014/main" id="{E886EF13-7D87-A7E8-9583-3D55E5655842}"/>
                </a:ext>
              </a:extLst>
            </p:cNvPr>
            <p:cNvSpPr/>
            <p:nvPr/>
          </p:nvSpPr>
          <p:spPr>
            <a:xfrm>
              <a:off x="1087753" y="3974361"/>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39" name="Freeform: Shape 187">
              <a:extLst>
                <a:ext uri="{FF2B5EF4-FFF2-40B4-BE49-F238E27FC236}">
                  <a16:creationId xmlns:a16="http://schemas.microsoft.com/office/drawing/2014/main" id="{1D14595B-63B1-FCC9-0715-8B4AFE1D37C7}"/>
                </a:ext>
              </a:extLst>
            </p:cNvPr>
            <p:cNvSpPr/>
            <p:nvPr/>
          </p:nvSpPr>
          <p:spPr>
            <a:xfrm>
              <a:off x="1087753" y="3464754"/>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0" name="Freeform: Shape 188">
              <a:extLst>
                <a:ext uri="{FF2B5EF4-FFF2-40B4-BE49-F238E27FC236}">
                  <a16:creationId xmlns:a16="http://schemas.microsoft.com/office/drawing/2014/main" id="{BC494B3E-8E74-5D24-76B8-AD16EA6344B0}"/>
                </a:ext>
              </a:extLst>
            </p:cNvPr>
            <p:cNvSpPr/>
            <p:nvPr/>
          </p:nvSpPr>
          <p:spPr>
            <a:xfrm>
              <a:off x="1087753" y="2955148"/>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41" name="Freeform: Shape 189">
              <a:extLst>
                <a:ext uri="{FF2B5EF4-FFF2-40B4-BE49-F238E27FC236}">
                  <a16:creationId xmlns:a16="http://schemas.microsoft.com/office/drawing/2014/main" id="{10ADE54B-72C8-D51A-ABB6-7AADF52D4E09}"/>
                </a:ext>
              </a:extLst>
            </p:cNvPr>
            <p:cNvSpPr/>
            <p:nvPr/>
          </p:nvSpPr>
          <p:spPr>
            <a:xfrm>
              <a:off x="1087753" y="2445458"/>
              <a:ext cx="64008" cy="0"/>
            </a:xfrm>
            <a:custGeom>
              <a:avLst/>
              <a:gdLst>
                <a:gd name="connsiteX0" fmla="*/ 45720 w 45719"/>
                <a:gd name="connsiteY0" fmla="*/ 0 h 9525"/>
                <a:gd name="connsiteX1" fmla="*/ 0 w 45719"/>
                <a:gd name="connsiteY1" fmla="*/ 0 h 9525"/>
              </a:gdLst>
              <a:ahLst/>
              <a:cxnLst>
                <a:cxn ang="0">
                  <a:pos x="connsiteX0" y="connsiteY0"/>
                </a:cxn>
                <a:cxn ang="0">
                  <a:pos x="connsiteX1" y="connsiteY1"/>
                </a:cxn>
              </a:cxnLst>
              <a:rect l="l" t="t" r="r" b="b"/>
              <a:pathLst>
                <a:path w="45719" h="9525">
                  <a:moveTo>
                    <a:pt x="45720" y="0"/>
                  </a:moveTo>
                  <a:lnTo>
                    <a:pt x="0" y="0"/>
                  </a:lnTo>
                </a:path>
              </a:pathLst>
            </a:custGeom>
            <a:ln w="12700" cap="flat">
              <a:solidFill>
                <a:srgbClr val="000000"/>
              </a:solid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cxnSp>
          <p:nvCxnSpPr>
            <p:cNvPr id="42" name="Straight Connector 41">
              <a:extLst>
                <a:ext uri="{FF2B5EF4-FFF2-40B4-BE49-F238E27FC236}">
                  <a16:creationId xmlns:a16="http://schemas.microsoft.com/office/drawing/2014/main" id="{9B3BF039-0E4F-64FF-0057-BB88E3EFDED2}"/>
                </a:ext>
              </a:extLst>
            </p:cNvPr>
            <p:cNvCxnSpPr>
              <a:cxnSpLocks/>
            </p:cNvCxnSpPr>
            <p:nvPr/>
          </p:nvCxnSpPr>
          <p:spPr>
            <a:xfrm flipH="1" flipV="1">
              <a:off x="1146678" y="2445982"/>
              <a:ext cx="0" cy="25516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Plus Sign 169">
            <a:extLst>
              <a:ext uri="{FF2B5EF4-FFF2-40B4-BE49-F238E27FC236}">
                <a16:creationId xmlns:a16="http://schemas.microsoft.com/office/drawing/2014/main" id="{B4FFB7FA-14D1-9A78-BEA2-AA135E6921DA}"/>
              </a:ext>
            </a:extLst>
          </p:cNvPr>
          <p:cNvSpPr/>
          <p:nvPr/>
        </p:nvSpPr>
        <p:spPr>
          <a:xfrm>
            <a:off x="1234770" y="4205288"/>
            <a:ext cx="163952" cy="160694"/>
          </a:xfrm>
          <a:prstGeom prst="mathPlus">
            <a:avLst>
              <a:gd name="adj1" fmla="val 9642"/>
            </a:avLst>
          </a:prstGeom>
          <a:solidFill>
            <a:schemeClr val="tx1"/>
          </a:solid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
        <p:nvSpPr>
          <p:cNvPr id="13" name="Plus Sign 169">
            <a:extLst>
              <a:ext uri="{FF2B5EF4-FFF2-40B4-BE49-F238E27FC236}">
                <a16:creationId xmlns:a16="http://schemas.microsoft.com/office/drawing/2014/main" id="{F2500160-73ED-6A30-488E-FB4DD9C8AAC2}"/>
              </a:ext>
            </a:extLst>
          </p:cNvPr>
          <p:cNvSpPr/>
          <p:nvPr/>
        </p:nvSpPr>
        <p:spPr>
          <a:xfrm>
            <a:off x="7046414" y="4201571"/>
            <a:ext cx="163952" cy="160694"/>
          </a:xfrm>
          <a:prstGeom prst="mathPlus">
            <a:avLst>
              <a:gd name="adj1" fmla="val 9642"/>
            </a:avLst>
          </a:prstGeom>
          <a:solidFill>
            <a:schemeClr val="tx1"/>
          </a:solidFill>
          <a:ln w="4572" cap="sq">
            <a:noFill/>
            <a:prstDash val="solid"/>
            <a:miter/>
          </a:ln>
        </p:spPr>
        <p:txBody>
          <a:bodyPr rtlCol="0" anchor="ctr"/>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effectLst/>
              <a:uLnTx/>
              <a:uFillTx/>
              <a:latin typeface="Poppins" pitchFamily="2" charset="77"/>
              <a:cs typeface="Poppins" pitchFamily="2" charset="77"/>
            </a:endParaRPr>
          </a:p>
        </p:txBody>
      </p:sp>
    </p:spTree>
    <p:extLst>
      <p:ext uri="{BB962C8B-B14F-4D97-AF65-F5344CB8AC3E}">
        <p14:creationId xmlns:p14="http://schemas.microsoft.com/office/powerpoint/2010/main" val="20710957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27481-A661-CC5B-0431-850B8563BAFE}"/>
            </a:ext>
          </a:extLst>
        </p:cNvPr>
        <p:cNvGrpSpPr/>
        <p:nvPr/>
      </p:nvGrpSpPr>
      <p:grpSpPr>
        <a:xfrm>
          <a:off x="0" y="0"/>
          <a:ext cx="0" cy="0"/>
          <a:chOff x="0" y="0"/>
          <a:chExt cx="0" cy="0"/>
        </a:xfrm>
      </p:grpSpPr>
      <p:grpSp>
        <p:nvGrpSpPr>
          <p:cNvPr id="136" name="Group 135">
            <a:extLst>
              <a:ext uri="{FF2B5EF4-FFF2-40B4-BE49-F238E27FC236}">
                <a16:creationId xmlns:a16="http://schemas.microsoft.com/office/drawing/2014/main" id="{1B09E404-1DD8-8ACC-C01C-E83485A800BA}"/>
              </a:ext>
            </a:extLst>
          </p:cNvPr>
          <p:cNvGrpSpPr/>
          <p:nvPr/>
        </p:nvGrpSpPr>
        <p:grpSpPr>
          <a:xfrm>
            <a:off x="4986568" y="3942136"/>
            <a:ext cx="5010688" cy="1225839"/>
            <a:chOff x="4986568" y="3942136"/>
            <a:chExt cx="5010688" cy="1225839"/>
          </a:xfrm>
          <a:solidFill>
            <a:schemeClr val="bg2"/>
          </a:solidFill>
        </p:grpSpPr>
        <p:sp>
          <p:nvSpPr>
            <p:cNvPr id="85" name="Rectangle 84">
              <a:extLst>
                <a:ext uri="{FF2B5EF4-FFF2-40B4-BE49-F238E27FC236}">
                  <a16:creationId xmlns:a16="http://schemas.microsoft.com/office/drawing/2014/main" id="{9A2DC075-3954-CAD6-BABD-391EB74C687E}"/>
                </a:ext>
              </a:extLst>
            </p:cNvPr>
            <p:cNvSpPr/>
            <p:nvPr/>
          </p:nvSpPr>
          <p:spPr bwMode="auto">
            <a:xfrm>
              <a:off x="4986568" y="3942136"/>
              <a:ext cx="125935"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nvGrpSpPr>
            <p:cNvPr id="128" name="Group 127">
              <a:extLst>
                <a:ext uri="{FF2B5EF4-FFF2-40B4-BE49-F238E27FC236}">
                  <a16:creationId xmlns:a16="http://schemas.microsoft.com/office/drawing/2014/main" id="{AC9D0883-7382-035E-92FA-C75C01B4C1CA}"/>
                </a:ext>
              </a:extLst>
            </p:cNvPr>
            <p:cNvGrpSpPr/>
            <p:nvPr/>
          </p:nvGrpSpPr>
          <p:grpSpPr>
            <a:xfrm>
              <a:off x="6739729" y="3987801"/>
              <a:ext cx="3257527" cy="1180174"/>
              <a:chOff x="6739729" y="3987801"/>
              <a:chExt cx="3257527" cy="1180174"/>
            </a:xfrm>
            <a:grpFill/>
          </p:grpSpPr>
          <p:sp>
            <p:nvSpPr>
              <p:cNvPr id="95" name="Rectangle 94">
                <a:extLst>
                  <a:ext uri="{FF2B5EF4-FFF2-40B4-BE49-F238E27FC236}">
                    <a16:creationId xmlns:a16="http://schemas.microsoft.com/office/drawing/2014/main" id="{815FEC6F-0077-46F8-2827-BAE39203C19B}"/>
                  </a:ext>
                </a:extLst>
              </p:cNvPr>
              <p:cNvSpPr/>
              <p:nvPr/>
            </p:nvSpPr>
            <p:spPr bwMode="auto">
              <a:xfrm>
                <a:off x="6739729" y="3987801"/>
                <a:ext cx="125935" cy="1610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8" name="Rectangle 117">
                <a:extLst>
                  <a:ext uri="{FF2B5EF4-FFF2-40B4-BE49-F238E27FC236}">
                    <a16:creationId xmlns:a16="http://schemas.microsoft.com/office/drawing/2014/main" id="{E686F902-0AB4-4F62-C544-FB7B8992FECB}"/>
                  </a:ext>
                </a:extLst>
              </p:cNvPr>
              <p:cNvSpPr/>
              <p:nvPr/>
            </p:nvSpPr>
            <p:spPr bwMode="auto">
              <a:xfrm>
                <a:off x="9871321" y="3994150"/>
                <a:ext cx="125935" cy="1173825"/>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grpSp>
        <p:nvGrpSpPr>
          <p:cNvPr id="135" name="Group 134">
            <a:extLst>
              <a:ext uri="{FF2B5EF4-FFF2-40B4-BE49-F238E27FC236}">
                <a16:creationId xmlns:a16="http://schemas.microsoft.com/office/drawing/2014/main" id="{CB373664-FB23-5E4E-4FBD-3630B253BF32}"/>
              </a:ext>
            </a:extLst>
          </p:cNvPr>
          <p:cNvGrpSpPr/>
          <p:nvPr/>
        </p:nvGrpSpPr>
        <p:grpSpPr>
          <a:xfrm>
            <a:off x="1798121" y="3358553"/>
            <a:ext cx="8267665" cy="1286110"/>
            <a:chOff x="1798121" y="3358553"/>
            <a:chExt cx="8267665" cy="1286110"/>
          </a:xfrm>
        </p:grpSpPr>
        <p:sp>
          <p:nvSpPr>
            <p:cNvPr id="161" name="TextBox 160">
              <a:extLst>
                <a:ext uri="{FF2B5EF4-FFF2-40B4-BE49-F238E27FC236}">
                  <a16:creationId xmlns:a16="http://schemas.microsoft.com/office/drawing/2014/main" id="{D3A00B54-74F0-7CFF-9801-38FCBCAD8B82}"/>
                </a:ext>
              </a:extLst>
            </p:cNvPr>
            <p:cNvSpPr txBox="1"/>
            <p:nvPr/>
          </p:nvSpPr>
          <p:spPr bwMode="auto">
            <a:xfrm rot="16200000">
              <a:off x="3486113"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50" name="TextBox 149">
              <a:extLst>
                <a:ext uri="{FF2B5EF4-FFF2-40B4-BE49-F238E27FC236}">
                  <a16:creationId xmlns:a16="http://schemas.microsoft.com/office/drawing/2014/main" id="{42E03453-F594-5501-ADF7-F8BAA5868000}"/>
                </a:ext>
              </a:extLst>
            </p:cNvPr>
            <p:cNvSpPr txBox="1"/>
            <p:nvPr/>
          </p:nvSpPr>
          <p:spPr bwMode="auto">
            <a:xfrm rot="16200000">
              <a:off x="4030397"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60" name="TextBox 159">
              <a:extLst>
                <a:ext uri="{FF2B5EF4-FFF2-40B4-BE49-F238E27FC236}">
                  <a16:creationId xmlns:a16="http://schemas.microsoft.com/office/drawing/2014/main" id="{7218A2FE-89F6-AD32-3230-9CD752867FB4}"/>
                </a:ext>
              </a:extLst>
            </p:cNvPr>
            <p:cNvSpPr txBox="1"/>
            <p:nvPr/>
          </p:nvSpPr>
          <p:spPr bwMode="auto">
            <a:xfrm rot="16200000">
              <a:off x="4438610"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51" name="TextBox 150">
              <a:extLst>
                <a:ext uri="{FF2B5EF4-FFF2-40B4-BE49-F238E27FC236}">
                  <a16:creationId xmlns:a16="http://schemas.microsoft.com/office/drawing/2014/main" id="{0DC6805A-BF95-CA2F-2C85-698D2130A5B5}"/>
                </a:ext>
              </a:extLst>
            </p:cNvPr>
            <p:cNvSpPr txBox="1"/>
            <p:nvPr/>
          </p:nvSpPr>
          <p:spPr bwMode="auto">
            <a:xfrm rot="16200000">
              <a:off x="4302539"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59" name="TextBox 158">
              <a:extLst>
                <a:ext uri="{FF2B5EF4-FFF2-40B4-BE49-F238E27FC236}">
                  <a16:creationId xmlns:a16="http://schemas.microsoft.com/office/drawing/2014/main" id="{6D7BC141-8F7E-FAF1-0B76-EF40C0ACCEB2}"/>
                </a:ext>
              </a:extLst>
            </p:cNvPr>
            <p:cNvSpPr txBox="1"/>
            <p:nvPr/>
          </p:nvSpPr>
          <p:spPr bwMode="auto">
            <a:xfrm rot="16200000">
              <a:off x="4166468"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52" name="TextBox 151">
              <a:extLst>
                <a:ext uri="{FF2B5EF4-FFF2-40B4-BE49-F238E27FC236}">
                  <a16:creationId xmlns:a16="http://schemas.microsoft.com/office/drawing/2014/main" id="{6F30DC3E-0822-0755-F6C7-BC4FC9EA8238}"/>
                </a:ext>
              </a:extLst>
            </p:cNvPr>
            <p:cNvSpPr txBox="1"/>
            <p:nvPr/>
          </p:nvSpPr>
          <p:spPr bwMode="auto">
            <a:xfrm rot="16200000">
              <a:off x="4574681"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25" name="TextBox 124">
              <a:extLst>
                <a:ext uri="{FF2B5EF4-FFF2-40B4-BE49-F238E27FC236}">
                  <a16:creationId xmlns:a16="http://schemas.microsoft.com/office/drawing/2014/main" id="{018D9597-6B47-3808-73C2-DAA523572B6D}"/>
                </a:ext>
              </a:extLst>
            </p:cNvPr>
            <p:cNvSpPr txBox="1"/>
            <p:nvPr/>
          </p:nvSpPr>
          <p:spPr bwMode="auto">
            <a:xfrm rot="16200000">
              <a:off x="1581119"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33" name="TextBox 132">
              <a:extLst>
                <a:ext uri="{FF2B5EF4-FFF2-40B4-BE49-F238E27FC236}">
                  <a16:creationId xmlns:a16="http://schemas.microsoft.com/office/drawing/2014/main" id="{9340F98A-0DE3-340F-7933-976F0CDB386D}"/>
                </a:ext>
              </a:extLst>
            </p:cNvPr>
            <p:cNvSpPr txBox="1"/>
            <p:nvPr/>
          </p:nvSpPr>
          <p:spPr bwMode="auto">
            <a:xfrm rot="16200000">
              <a:off x="1717190"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34" name="TextBox 133">
              <a:extLst>
                <a:ext uri="{FF2B5EF4-FFF2-40B4-BE49-F238E27FC236}">
                  <a16:creationId xmlns:a16="http://schemas.microsoft.com/office/drawing/2014/main" id="{6248062C-FCB6-567F-7980-CE526E6E5951}"/>
                </a:ext>
              </a:extLst>
            </p:cNvPr>
            <p:cNvSpPr txBox="1"/>
            <p:nvPr/>
          </p:nvSpPr>
          <p:spPr bwMode="auto">
            <a:xfrm rot="16200000">
              <a:off x="1853261"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37" name="TextBox 136">
              <a:extLst>
                <a:ext uri="{FF2B5EF4-FFF2-40B4-BE49-F238E27FC236}">
                  <a16:creationId xmlns:a16="http://schemas.microsoft.com/office/drawing/2014/main" id="{A20CBFE9-806C-9464-4FF2-33B9877C9FFD}"/>
                </a:ext>
              </a:extLst>
            </p:cNvPr>
            <p:cNvSpPr txBox="1"/>
            <p:nvPr/>
          </p:nvSpPr>
          <p:spPr bwMode="auto">
            <a:xfrm rot="16200000">
              <a:off x="1989332"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38" name="TextBox 137">
              <a:extLst>
                <a:ext uri="{FF2B5EF4-FFF2-40B4-BE49-F238E27FC236}">
                  <a16:creationId xmlns:a16="http://schemas.microsoft.com/office/drawing/2014/main" id="{590B5229-6D16-6B18-EF97-1EC2234CB756}"/>
                </a:ext>
              </a:extLst>
            </p:cNvPr>
            <p:cNvSpPr txBox="1"/>
            <p:nvPr/>
          </p:nvSpPr>
          <p:spPr bwMode="auto">
            <a:xfrm rot="16200000">
              <a:off x="2125403"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39" name="TextBox 138">
              <a:extLst>
                <a:ext uri="{FF2B5EF4-FFF2-40B4-BE49-F238E27FC236}">
                  <a16:creationId xmlns:a16="http://schemas.microsoft.com/office/drawing/2014/main" id="{4A1951D9-6337-AF16-A260-B69EB165FA24}"/>
                </a:ext>
              </a:extLst>
            </p:cNvPr>
            <p:cNvSpPr txBox="1"/>
            <p:nvPr/>
          </p:nvSpPr>
          <p:spPr bwMode="auto">
            <a:xfrm rot="16200000">
              <a:off x="2261474"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0" name="TextBox 139">
              <a:extLst>
                <a:ext uri="{FF2B5EF4-FFF2-40B4-BE49-F238E27FC236}">
                  <a16:creationId xmlns:a16="http://schemas.microsoft.com/office/drawing/2014/main" id="{8CB676D4-A7FF-7981-1828-BEAFF41AF4E1}"/>
                </a:ext>
              </a:extLst>
            </p:cNvPr>
            <p:cNvSpPr txBox="1"/>
            <p:nvPr/>
          </p:nvSpPr>
          <p:spPr bwMode="auto">
            <a:xfrm rot="16200000">
              <a:off x="2397545"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1" name="TextBox 140">
              <a:extLst>
                <a:ext uri="{FF2B5EF4-FFF2-40B4-BE49-F238E27FC236}">
                  <a16:creationId xmlns:a16="http://schemas.microsoft.com/office/drawing/2014/main" id="{2D1B1FA3-B2BA-443D-F5CD-2A9DC86F2AEE}"/>
                </a:ext>
              </a:extLst>
            </p:cNvPr>
            <p:cNvSpPr txBox="1"/>
            <p:nvPr/>
          </p:nvSpPr>
          <p:spPr bwMode="auto">
            <a:xfrm rot="16200000">
              <a:off x="2533616"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2" name="TextBox 141">
              <a:extLst>
                <a:ext uri="{FF2B5EF4-FFF2-40B4-BE49-F238E27FC236}">
                  <a16:creationId xmlns:a16="http://schemas.microsoft.com/office/drawing/2014/main" id="{147F1EB4-CD49-A769-F69E-88DE81871B98}"/>
                </a:ext>
              </a:extLst>
            </p:cNvPr>
            <p:cNvSpPr txBox="1"/>
            <p:nvPr/>
          </p:nvSpPr>
          <p:spPr bwMode="auto">
            <a:xfrm rot="16200000">
              <a:off x="2669687"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3" name="TextBox 142">
              <a:extLst>
                <a:ext uri="{FF2B5EF4-FFF2-40B4-BE49-F238E27FC236}">
                  <a16:creationId xmlns:a16="http://schemas.microsoft.com/office/drawing/2014/main" id="{2BDBF30E-0847-2B7C-2415-4B5FEB394E8C}"/>
                </a:ext>
              </a:extLst>
            </p:cNvPr>
            <p:cNvSpPr txBox="1"/>
            <p:nvPr/>
          </p:nvSpPr>
          <p:spPr bwMode="auto">
            <a:xfrm rot="16200000">
              <a:off x="2805758" y="4181439"/>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4" name="TextBox 143">
              <a:extLst>
                <a:ext uri="{FF2B5EF4-FFF2-40B4-BE49-F238E27FC236}">
                  <a16:creationId xmlns:a16="http://schemas.microsoft.com/office/drawing/2014/main" id="{78B72463-F320-A653-8664-B1744DF937E0}"/>
                </a:ext>
              </a:extLst>
            </p:cNvPr>
            <p:cNvSpPr txBox="1"/>
            <p:nvPr/>
          </p:nvSpPr>
          <p:spPr bwMode="auto">
            <a:xfrm rot="16200000">
              <a:off x="2941829"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5" name="TextBox 144">
              <a:extLst>
                <a:ext uri="{FF2B5EF4-FFF2-40B4-BE49-F238E27FC236}">
                  <a16:creationId xmlns:a16="http://schemas.microsoft.com/office/drawing/2014/main" id="{37BE363D-BE30-F37F-0838-DD581EBA5FA4}"/>
                </a:ext>
              </a:extLst>
            </p:cNvPr>
            <p:cNvSpPr txBox="1"/>
            <p:nvPr/>
          </p:nvSpPr>
          <p:spPr bwMode="auto">
            <a:xfrm rot="16200000">
              <a:off x="3077900"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6" name="TextBox 145">
              <a:extLst>
                <a:ext uri="{FF2B5EF4-FFF2-40B4-BE49-F238E27FC236}">
                  <a16:creationId xmlns:a16="http://schemas.microsoft.com/office/drawing/2014/main" id="{9183777B-731F-EBAB-5B9E-5AAD930BCA02}"/>
                </a:ext>
              </a:extLst>
            </p:cNvPr>
            <p:cNvSpPr txBox="1"/>
            <p:nvPr/>
          </p:nvSpPr>
          <p:spPr bwMode="auto">
            <a:xfrm rot="16200000">
              <a:off x="3213971"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7" name="TextBox 146">
              <a:extLst>
                <a:ext uri="{FF2B5EF4-FFF2-40B4-BE49-F238E27FC236}">
                  <a16:creationId xmlns:a16="http://schemas.microsoft.com/office/drawing/2014/main" id="{CAC14F93-5BF5-738C-5C4B-ACEF93058D0D}"/>
                </a:ext>
              </a:extLst>
            </p:cNvPr>
            <p:cNvSpPr txBox="1"/>
            <p:nvPr/>
          </p:nvSpPr>
          <p:spPr bwMode="auto">
            <a:xfrm rot="16200000">
              <a:off x="3350042"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48" name="TextBox 147">
              <a:extLst>
                <a:ext uri="{FF2B5EF4-FFF2-40B4-BE49-F238E27FC236}">
                  <a16:creationId xmlns:a16="http://schemas.microsoft.com/office/drawing/2014/main" id="{F9BC4722-EDED-5FDF-E826-7795C057AB1F}"/>
                </a:ext>
              </a:extLst>
            </p:cNvPr>
            <p:cNvSpPr txBox="1"/>
            <p:nvPr/>
          </p:nvSpPr>
          <p:spPr bwMode="auto">
            <a:xfrm rot="16200000">
              <a:off x="3622184"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a:latin typeface="Poppins" pitchFamily="2" charset="77"/>
                  <a:cs typeface="Poppins" pitchFamily="2" charset="77"/>
                </a:rPr>
                <a:t>NE</a:t>
              </a:r>
              <a:endParaRPr lang="en-US" sz="1000" b="0">
                <a:latin typeface="Poppins" pitchFamily="2" charset="77"/>
                <a:cs typeface="Poppins" pitchFamily="2" charset="77"/>
              </a:endParaRPr>
            </a:p>
          </p:txBody>
        </p:sp>
        <p:sp>
          <p:nvSpPr>
            <p:cNvPr id="149" name="TextBox 148">
              <a:extLst>
                <a:ext uri="{FF2B5EF4-FFF2-40B4-BE49-F238E27FC236}">
                  <a16:creationId xmlns:a16="http://schemas.microsoft.com/office/drawing/2014/main" id="{C2E9A553-E94D-33B6-21DC-E2FECC891895}"/>
                </a:ext>
              </a:extLst>
            </p:cNvPr>
            <p:cNvSpPr txBox="1"/>
            <p:nvPr/>
          </p:nvSpPr>
          <p:spPr bwMode="auto">
            <a:xfrm rot="16200000">
              <a:off x="3894326"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NE</a:t>
              </a:r>
            </a:p>
          </p:txBody>
        </p:sp>
        <p:sp>
          <p:nvSpPr>
            <p:cNvPr id="162" name="TextBox 161">
              <a:extLst>
                <a:ext uri="{FF2B5EF4-FFF2-40B4-BE49-F238E27FC236}">
                  <a16:creationId xmlns:a16="http://schemas.microsoft.com/office/drawing/2014/main" id="{74093911-B769-828D-2FDC-8AA7ACB99F44}"/>
                </a:ext>
              </a:extLst>
            </p:cNvPr>
            <p:cNvSpPr txBox="1"/>
            <p:nvPr/>
          </p:nvSpPr>
          <p:spPr bwMode="auto">
            <a:xfrm rot="16200000">
              <a:off x="3758255"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grpSp>
          <p:nvGrpSpPr>
            <p:cNvPr id="36" name="Group 35">
              <a:extLst>
                <a:ext uri="{FF2B5EF4-FFF2-40B4-BE49-F238E27FC236}">
                  <a16:creationId xmlns:a16="http://schemas.microsoft.com/office/drawing/2014/main" id="{DEABA554-AF3D-6517-27EB-0A1835F833D3}"/>
                </a:ext>
              </a:extLst>
            </p:cNvPr>
            <p:cNvGrpSpPr/>
            <p:nvPr/>
          </p:nvGrpSpPr>
          <p:grpSpPr>
            <a:xfrm>
              <a:off x="5063825" y="3358553"/>
              <a:ext cx="5001961" cy="1286110"/>
              <a:chOff x="5063825" y="3358553"/>
              <a:chExt cx="5001961" cy="1286110"/>
            </a:xfrm>
          </p:grpSpPr>
          <p:sp>
            <p:nvSpPr>
              <p:cNvPr id="156" name="TextBox 155">
                <a:extLst>
                  <a:ext uri="{FF2B5EF4-FFF2-40B4-BE49-F238E27FC236}">
                    <a16:creationId xmlns:a16="http://schemas.microsoft.com/office/drawing/2014/main" id="{D3C53569-47C2-C0B8-74B8-6DFA66F5C259}"/>
                  </a:ext>
                </a:extLst>
              </p:cNvPr>
              <p:cNvSpPr txBox="1"/>
              <p:nvPr/>
            </p:nvSpPr>
            <p:spPr bwMode="auto">
              <a:xfrm rot="16200000">
                <a:off x="5255036"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57" name="TextBox 156">
                <a:extLst>
                  <a:ext uri="{FF2B5EF4-FFF2-40B4-BE49-F238E27FC236}">
                    <a16:creationId xmlns:a16="http://schemas.microsoft.com/office/drawing/2014/main" id="{04534820-71CB-D089-C1A5-E46DA5B60C35}"/>
                  </a:ext>
                </a:extLst>
              </p:cNvPr>
              <p:cNvSpPr txBox="1"/>
              <p:nvPr/>
            </p:nvSpPr>
            <p:spPr bwMode="auto">
              <a:xfrm rot="16200000">
                <a:off x="5391119"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86" name="TextBox 185">
                <a:extLst>
                  <a:ext uri="{FF2B5EF4-FFF2-40B4-BE49-F238E27FC236}">
                    <a16:creationId xmlns:a16="http://schemas.microsoft.com/office/drawing/2014/main" id="{44C93BED-4C26-57D2-3EA3-BA570A8DE664}"/>
                  </a:ext>
                </a:extLst>
              </p:cNvPr>
              <p:cNvSpPr txBox="1"/>
              <p:nvPr/>
            </p:nvSpPr>
            <p:spPr bwMode="auto">
              <a:xfrm rot="16200000">
                <a:off x="837816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sp>
            <p:nvSpPr>
              <p:cNvPr id="181" name="TextBox 180">
                <a:extLst>
                  <a:ext uri="{FF2B5EF4-FFF2-40B4-BE49-F238E27FC236}">
                    <a16:creationId xmlns:a16="http://schemas.microsoft.com/office/drawing/2014/main" id="{E7EAEF6A-ACBD-C038-BE93-FF42BD1EA890}"/>
                  </a:ext>
                </a:extLst>
              </p:cNvPr>
              <p:cNvSpPr txBox="1"/>
              <p:nvPr/>
            </p:nvSpPr>
            <p:spPr bwMode="auto">
              <a:xfrm rot="16200000">
                <a:off x="8514207"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sp>
            <p:nvSpPr>
              <p:cNvPr id="187" name="TextBox 186">
                <a:extLst>
                  <a:ext uri="{FF2B5EF4-FFF2-40B4-BE49-F238E27FC236}">
                    <a16:creationId xmlns:a16="http://schemas.microsoft.com/office/drawing/2014/main" id="{95012420-E935-F77B-F52B-984EE0DF3BBE}"/>
                  </a:ext>
                </a:extLst>
              </p:cNvPr>
              <p:cNvSpPr txBox="1"/>
              <p:nvPr/>
            </p:nvSpPr>
            <p:spPr bwMode="auto">
              <a:xfrm rot="16200000">
                <a:off x="865025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sp>
            <p:nvSpPr>
              <p:cNvPr id="154" name="TextBox 153">
                <a:extLst>
                  <a:ext uri="{FF2B5EF4-FFF2-40B4-BE49-F238E27FC236}">
                    <a16:creationId xmlns:a16="http://schemas.microsoft.com/office/drawing/2014/main" id="{E0102F7A-895E-AE1A-4F34-5BAA91862E90}"/>
                  </a:ext>
                </a:extLst>
              </p:cNvPr>
              <p:cNvSpPr txBox="1"/>
              <p:nvPr/>
            </p:nvSpPr>
            <p:spPr bwMode="auto">
              <a:xfrm rot="16200000">
                <a:off x="4846823"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NE</a:t>
                </a:r>
              </a:p>
            </p:txBody>
          </p:sp>
          <p:sp>
            <p:nvSpPr>
              <p:cNvPr id="155" name="TextBox 154">
                <a:extLst>
                  <a:ext uri="{FF2B5EF4-FFF2-40B4-BE49-F238E27FC236}">
                    <a16:creationId xmlns:a16="http://schemas.microsoft.com/office/drawing/2014/main" id="{5A8C307D-C027-B54B-4E19-8639DBC18113}"/>
                  </a:ext>
                </a:extLst>
              </p:cNvPr>
              <p:cNvSpPr txBox="1"/>
              <p:nvPr/>
            </p:nvSpPr>
            <p:spPr bwMode="auto">
              <a:xfrm rot="16200000">
                <a:off x="5118965"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58" name="TextBox 157">
                <a:extLst>
                  <a:ext uri="{FF2B5EF4-FFF2-40B4-BE49-F238E27FC236}">
                    <a16:creationId xmlns:a16="http://schemas.microsoft.com/office/drawing/2014/main" id="{41AFA7AE-972B-F049-64EF-0A37737B8493}"/>
                  </a:ext>
                </a:extLst>
              </p:cNvPr>
              <p:cNvSpPr txBox="1"/>
              <p:nvPr/>
            </p:nvSpPr>
            <p:spPr bwMode="auto">
              <a:xfrm rot="16200000">
                <a:off x="4982894"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63" name="TextBox 162">
                <a:extLst>
                  <a:ext uri="{FF2B5EF4-FFF2-40B4-BE49-F238E27FC236}">
                    <a16:creationId xmlns:a16="http://schemas.microsoft.com/office/drawing/2014/main" id="{5D1E21D1-D27E-A247-2C23-AF13867512AB}"/>
                  </a:ext>
                </a:extLst>
              </p:cNvPr>
              <p:cNvSpPr txBox="1"/>
              <p:nvPr/>
            </p:nvSpPr>
            <p:spPr bwMode="auto">
              <a:xfrm rot="16200000">
                <a:off x="552121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64" name="TextBox 163">
                <a:extLst>
                  <a:ext uri="{FF2B5EF4-FFF2-40B4-BE49-F238E27FC236}">
                    <a16:creationId xmlns:a16="http://schemas.microsoft.com/office/drawing/2014/main" id="{5FAED571-8E93-C4D0-9C70-DE3B43AD298F}"/>
                  </a:ext>
                </a:extLst>
              </p:cNvPr>
              <p:cNvSpPr txBox="1"/>
              <p:nvPr/>
            </p:nvSpPr>
            <p:spPr bwMode="auto">
              <a:xfrm rot="16200000">
                <a:off x="565726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65" name="TextBox 164">
                <a:extLst>
                  <a:ext uri="{FF2B5EF4-FFF2-40B4-BE49-F238E27FC236}">
                    <a16:creationId xmlns:a16="http://schemas.microsoft.com/office/drawing/2014/main" id="{2E2D0969-0F55-5411-BC49-4A7EFBD514FE}"/>
                  </a:ext>
                </a:extLst>
              </p:cNvPr>
              <p:cNvSpPr txBox="1"/>
              <p:nvPr/>
            </p:nvSpPr>
            <p:spPr bwMode="auto">
              <a:xfrm rot="16200000">
                <a:off x="579330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66" name="TextBox 165">
                <a:extLst>
                  <a:ext uri="{FF2B5EF4-FFF2-40B4-BE49-F238E27FC236}">
                    <a16:creationId xmlns:a16="http://schemas.microsoft.com/office/drawing/2014/main" id="{93C56AFF-CE94-7736-14BF-CE9CB4A41A5F}"/>
                  </a:ext>
                </a:extLst>
              </p:cNvPr>
              <p:cNvSpPr txBox="1"/>
              <p:nvPr/>
            </p:nvSpPr>
            <p:spPr bwMode="auto">
              <a:xfrm rot="16200000">
                <a:off x="592935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67" name="TextBox 166">
                <a:extLst>
                  <a:ext uri="{FF2B5EF4-FFF2-40B4-BE49-F238E27FC236}">
                    <a16:creationId xmlns:a16="http://schemas.microsoft.com/office/drawing/2014/main" id="{6BA0BBDC-9177-D935-0837-E4EEC3DE945B}"/>
                  </a:ext>
                </a:extLst>
              </p:cNvPr>
              <p:cNvSpPr txBox="1"/>
              <p:nvPr/>
            </p:nvSpPr>
            <p:spPr bwMode="auto">
              <a:xfrm rot="16200000">
                <a:off x="606539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68" name="TextBox 167">
                <a:extLst>
                  <a:ext uri="{FF2B5EF4-FFF2-40B4-BE49-F238E27FC236}">
                    <a16:creationId xmlns:a16="http://schemas.microsoft.com/office/drawing/2014/main" id="{F25CEA78-A1F2-15B3-0D32-FC3C4C38E271}"/>
                  </a:ext>
                </a:extLst>
              </p:cNvPr>
              <p:cNvSpPr txBox="1"/>
              <p:nvPr/>
            </p:nvSpPr>
            <p:spPr bwMode="auto">
              <a:xfrm rot="16200000">
                <a:off x="620144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69" name="TextBox 168">
                <a:extLst>
                  <a:ext uri="{FF2B5EF4-FFF2-40B4-BE49-F238E27FC236}">
                    <a16:creationId xmlns:a16="http://schemas.microsoft.com/office/drawing/2014/main" id="{6763BC7E-FFBB-7032-8BFE-2CFF93750D78}"/>
                  </a:ext>
                </a:extLst>
              </p:cNvPr>
              <p:cNvSpPr txBox="1"/>
              <p:nvPr/>
            </p:nvSpPr>
            <p:spPr bwMode="auto">
              <a:xfrm rot="16200000">
                <a:off x="633748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0" name="TextBox 169">
                <a:extLst>
                  <a:ext uri="{FF2B5EF4-FFF2-40B4-BE49-F238E27FC236}">
                    <a16:creationId xmlns:a16="http://schemas.microsoft.com/office/drawing/2014/main" id="{FA56D130-5B40-010C-FBE0-AC5A65139759}"/>
                  </a:ext>
                </a:extLst>
              </p:cNvPr>
              <p:cNvSpPr txBox="1"/>
              <p:nvPr/>
            </p:nvSpPr>
            <p:spPr bwMode="auto">
              <a:xfrm rot="16200000">
                <a:off x="647353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71" name="TextBox 170">
                <a:extLst>
                  <a:ext uri="{FF2B5EF4-FFF2-40B4-BE49-F238E27FC236}">
                    <a16:creationId xmlns:a16="http://schemas.microsoft.com/office/drawing/2014/main" id="{ED0CDBB3-EF8F-7C6C-56DB-85E015CAD32E}"/>
                  </a:ext>
                </a:extLst>
              </p:cNvPr>
              <p:cNvSpPr txBox="1"/>
              <p:nvPr/>
            </p:nvSpPr>
            <p:spPr bwMode="auto">
              <a:xfrm rot="16200000">
                <a:off x="660957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2" name="TextBox 171">
                <a:extLst>
                  <a:ext uri="{FF2B5EF4-FFF2-40B4-BE49-F238E27FC236}">
                    <a16:creationId xmlns:a16="http://schemas.microsoft.com/office/drawing/2014/main" id="{8914FB5D-8CE7-3DCC-5D11-DC2203114FC4}"/>
                  </a:ext>
                </a:extLst>
              </p:cNvPr>
              <p:cNvSpPr txBox="1"/>
              <p:nvPr/>
            </p:nvSpPr>
            <p:spPr bwMode="auto">
              <a:xfrm rot="16200000">
                <a:off x="674562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73" name="TextBox 172">
                <a:extLst>
                  <a:ext uri="{FF2B5EF4-FFF2-40B4-BE49-F238E27FC236}">
                    <a16:creationId xmlns:a16="http://schemas.microsoft.com/office/drawing/2014/main" id="{B9D1474E-F3A2-6F57-2FB8-F0B4E644F1EC}"/>
                  </a:ext>
                </a:extLst>
              </p:cNvPr>
              <p:cNvSpPr txBox="1"/>
              <p:nvPr/>
            </p:nvSpPr>
            <p:spPr bwMode="auto">
              <a:xfrm rot="16200000">
                <a:off x="688166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4" name="TextBox 173">
                <a:extLst>
                  <a:ext uri="{FF2B5EF4-FFF2-40B4-BE49-F238E27FC236}">
                    <a16:creationId xmlns:a16="http://schemas.microsoft.com/office/drawing/2014/main" id="{167C900D-54D1-5342-F9EC-126089F3C0E3}"/>
                  </a:ext>
                </a:extLst>
              </p:cNvPr>
              <p:cNvSpPr txBox="1"/>
              <p:nvPr/>
            </p:nvSpPr>
            <p:spPr bwMode="auto">
              <a:xfrm rot="16200000">
                <a:off x="701771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5" name="TextBox 174">
                <a:extLst>
                  <a:ext uri="{FF2B5EF4-FFF2-40B4-BE49-F238E27FC236}">
                    <a16:creationId xmlns:a16="http://schemas.microsoft.com/office/drawing/2014/main" id="{2C650D99-8767-E318-C0D9-F69711025BCA}"/>
                  </a:ext>
                </a:extLst>
              </p:cNvPr>
              <p:cNvSpPr txBox="1"/>
              <p:nvPr/>
            </p:nvSpPr>
            <p:spPr bwMode="auto">
              <a:xfrm rot="16200000">
                <a:off x="715375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6" name="TextBox 175">
                <a:extLst>
                  <a:ext uri="{FF2B5EF4-FFF2-40B4-BE49-F238E27FC236}">
                    <a16:creationId xmlns:a16="http://schemas.microsoft.com/office/drawing/2014/main" id="{F2887808-22B8-740A-054F-BA56F4AA5FB2}"/>
                  </a:ext>
                </a:extLst>
              </p:cNvPr>
              <p:cNvSpPr txBox="1"/>
              <p:nvPr/>
            </p:nvSpPr>
            <p:spPr bwMode="auto">
              <a:xfrm rot="16200000">
                <a:off x="728980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7" name="TextBox 176">
                <a:extLst>
                  <a:ext uri="{FF2B5EF4-FFF2-40B4-BE49-F238E27FC236}">
                    <a16:creationId xmlns:a16="http://schemas.microsoft.com/office/drawing/2014/main" id="{D4AA2EFD-719D-5798-EF42-EA576DF29EB0}"/>
                  </a:ext>
                </a:extLst>
              </p:cNvPr>
              <p:cNvSpPr txBox="1"/>
              <p:nvPr/>
            </p:nvSpPr>
            <p:spPr bwMode="auto">
              <a:xfrm rot="16200000">
                <a:off x="742584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8" name="TextBox 177">
                <a:extLst>
                  <a:ext uri="{FF2B5EF4-FFF2-40B4-BE49-F238E27FC236}">
                    <a16:creationId xmlns:a16="http://schemas.microsoft.com/office/drawing/2014/main" id="{7041704B-64FC-AA3B-24E0-9607B9286C0E}"/>
                  </a:ext>
                </a:extLst>
              </p:cNvPr>
              <p:cNvSpPr txBox="1"/>
              <p:nvPr/>
            </p:nvSpPr>
            <p:spPr bwMode="auto">
              <a:xfrm rot="16200000">
                <a:off x="769793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79" name="TextBox 178">
                <a:extLst>
                  <a:ext uri="{FF2B5EF4-FFF2-40B4-BE49-F238E27FC236}">
                    <a16:creationId xmlns:a16="http://schemas.microsoft.com/office/drawing/2014/main" id="{D13EE878-A013-EC91-0EE0-92768F33D0E2}"/>
                  </a:ext>
                </a:extLst>
              </p:cNvPr>
              <p:cNvSpPr txBox="1"/>
              <p:nvPr/>
            </p:nvSpPr>
            <p:spPr bwMode="auto">
              <a:xfrm rot="16200000">
                <a:off x="7970027"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80" name="TextBox 179">
                <a:extLst>
                  <a:ext uri="{FF2B5EF4-FFF2-40B4-BE49-F238E27FC236}">
                    <a16:creationId xmlns:a16="http://schemas.microsoft.com/office/drawing/2014/main" id="{6EA62108-9DF6-3B43-6A6F-C4CF5DCD5FD3}"/>
                  </a:ext>
                </a:extLst>
              </p:cNvPr>
              <p:cNvSpPr txBox="1"/>
              <p:nvPr/>
            </p:nvSpPr>
            <p:spPr bwMode="auto">
              <a:xfrm rot="16200000">
                <a:off x="8242117"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82" name="TextBox 181">
                <a:extLst>
                  <a:ext uri="{FF2B5EF4-FFF2-40B4-BE49-F238E27FC236}">
                    <a16:creationId xmlns:a16="http://schemas.microsoft.com/office/drawing/2014/main" id="{EB95B192-05C8-A255-AE87-9E7F3EFA7607}"/>
                  </a:ext>
                </a:extLst>
              </p:cNvPr>
              <p:cNvSpPr txBox="1"/>
              <p:nvPr/>
            </p:nvSpPr>
            <p:spPr bwMode="auto">
              <a:xfrm rot="16200000">
                <a:off x="8786297"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83" name="TextBox 182">
                <a:extLst>
                  <a:ext uri="{FF2B5EF4-FFF2-40B4-BE49-F238E27FC236}">
                    <a16:creationId xmlns:a16="http://schemas.microsoft.com/office/drawing/2014/main" id="{4DE15959-978C-AA9A-C13E-5FA6D18499E2}"/>
                  </a:ext>
                </a:extLst>
              </p:cNvPr>
              <p:cNvSpPr txBox="1"/>
              <p:nvPr/>
            </p:nvSpPr>
            <p:spPr bwMode="auto">
              <a:xfrm rot="16200000">
                <a:off x="756189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84" name="TextBox 183">
                <a:extLst>
                  <a:ext uri="{FF2B5EF4-FFF2-40B4-BE49-F238E27FC236}">
                    <a16:creationId xmlns:a16="http://schemas.microsoft.com/office/drawing/2014/main" id="{770EEC94-6F43-FBD7-2760-DB4C1DD4F6F3}"/>
                  </a:ext>
                </a:extLst>
              </p:cNvPr>
              <p:cNvSpPr txBox="1"/>
              <p:nvPr/>
            </p:nvSpPr>
            <p:spPr bwMode="auto">
              <a:xfrm rot="16200000">
                <a:off x="783398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PD</a:t>
                </a:r>
              </a:p>
            </p:txBody>
          </p:sp>
          <p:sp>
            <p:nvSpPr>
              <p:cNvPr id="185" name="TextBox 184">
                <a:extLst>
                  <a:ext uri="{FF2B5EF4-FFF2-40B4-BE49-F238E27FC236}">
                    <a16:creationId xmlns:a16="http://schemas.microsoft.com/office/drawing/2014/main" id="{A52B16CD-6E0D-D33A-9224-D26E439D3CCF}"/>
                  </a:ext>
                </a:extLst>
              </p:cNvPr>
              <p:cNvSpPr txBox="1"/>
              <p:nvPr/>
            </p:nvSpPr>
            <p:spPr bwMode="auto">
              <a:xfrm rot="16200000">
                <a:off x="810607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88" name="TextBox 187">
                <a:extLst>
                  <a:ext uri="{FF2B5EF4-FFF2-40B4-BE49-F238E27FC236}">
                    <a16:creationId xmlns:a16="http://schemas.microsoft.com/office/drawing/2014/main" id="{C7A4A119-D287-B8AD-6183-91FF43AE94C9}"/>
                  </a:ext>
                </a:extLst>
              </p:cNvPr>
              <p:cNvSpPr txBox="1"/>
              <p:nvPr/>
            </p:nvSpPr>
            <p:spPr bwMode="auto">
              <a:xfrm rot="16200000">
                <a:off x="892234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sp>
            <p:nvSpPr>
              <p:cNvPr id="189" name="TextBox 188">
                <a:extLst>
                  <a:ext uri="{FF2B5EF4-FFF2-40B4-BE49-F238E27FC236}">
                    <a16:creationId xmlns:a16="http://schemas.microsoft.com/office/drawing/2014/main" id="{56FC1F42-3690-394F-4EA4-5C3E3E1B7C65}"/>
                  </a:ext>
                </a:extLst>
              </p:cNvPr>
              <p:cNvSpPr txBox="1"/>
              <p:nvPr/>
            </p:nvSpPr>
            <p:spPr bwMode="auto">
              <a:xfrm rot="16200000">
                <a:off x="9058387"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90" name="TextBox 189">
                <a:extLst>
                  <a:ext uri="{FF2B5EF4-FFF2-40B4-BE49-F238E27FC236}">
                    <a16:creationId xmlns:a16="http://schemas.microsoft.com/office/drawing/2014/main" id="{4E2D6E0F-C77C-167D-E4E1-6243E29A4E7F}"/>
                  </a:ext>
                </a:extLst>
              </p:cNvPr>
              <p:cNvSpPr txBox="1"/>
              <p:nvPr/>
            </p:nvSpPr>
            <p:spPr bwMode="auto">
              <a:xfrm rot="16200000">
                <a:off x="9194432" y="3575556"/>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191" name="TextBox 190">
                <a:extLst>
                  <a:ext uri="{FF2B5EF4-FFF2-40B4-BE49-F238E27FC236}">
                    <a16:creationId xmlns:a16="http://schemas.microsoft.com/office/drawing/2014/main" id="{1753521B-DBF9-AA1D-02FD-D55D595229FA}"/>
                  </a:ext>
                </a:extLst>
              </p:cNvPr>
              <p:cNvSpPr txBox="1"/>
              <p:nvPr/>
            </p:nvSpPr>
            <p:spPr bwMode="auto">
              <a:xfrm rot="16200000">
                <a:off x="9330477"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sp>
            <p:nvSpPr>
              <p:cNvPr id="192" name="TextBox 191">
                <a:extLst>
                  <a:ext uri="{FF2B5EF4-FFF2-40B4-BE49-F238E27FC236}">
                    <a16:creationId xmlns:a16="http://schemas.microsoft.com/office/drawing/2014/main" id="{37F5E473-E420-5508-4F42-E8514D300F59}"/>
                  </a:ext>
                </a:extLst>
              </p:cNvPr>
              <p:cNvSpPr txBox="1"/>
              <p:nvPr/>
            </p:nvSpPr>
            <p:spPr bwMode="auto">
              <a:xfrm rot="16200000">
                <a:off x="9466522"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sp>
            <p:nvSpPr>
              <p:cNvPr id="193" name="TextBox 192">
                <a:extLst>
                  <a:ext uri="{FF2B5EF4-FFF2-40B4-BE49-F238E27FC236}">
                    <a16:creationId xmlns:a16="http://schemas.microsoft.com/office/drawing/2014/main" id="{7BAE630D-E78F-A5D4-4EA4-636FCD1FFFC2}"/>
                  </a:ext>
                </a:extLst>
              </p:cNvPr>
              <p:cNvSpPr txBox="1"/>
              <p:nvPr/>
            </p:nvSpPr>
            <p:spPr bwMode="auto">
              <a:xfrm rot="16200000">
                <a:off x="9602563" y="3575555"/>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000" b="0">
                    <a:latin typeface="Poppins" pitchFamily="2" charset="77"/>
                    <a:cs typeface="Poppins" pitchFamily="2" charset="77"/>
                  </a:rPr>
                  <a:t>PR</a:t>
                </a:r>
              </a:p>
            </p:txBody>
          </p:sp>
        </p:grpSp>
      </p:grpSp>
      <p:sp>
        <p:nvSpPr>
          <p:cNvPr id="153" name="TextBox 152">
            <a:extLst>
              <a:ext uri="{FF2B5EF4-FFF2-40B4-BE49-F238E27FC236}">
                <a16:creationId xmlns:a16="http://schemas.microsoft.com/office/drawing/2014/main" id="{6D2E537B-CA99-03C1-2ED9-FD6CFBD5B9A3}"/>
              </a:ext>
            </a:extLst>
          </p:cNvPr>
          <p:cNvSpPr txBox="1"/>
          <p:nvPr/>
        </p:nvSpPr>
        <p:spPr bwMode="auto">
          <a:xfrm rot="16200000">
            <a:off x="4710752" y="4181440"/>
            <a:ext cx="68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a:latin typeface="Poppins" pitchFamily="2" charset="77"/>
                <a:cs typeface="Poppins" pitchFamily="2" charset="77"/>
              </a:rPr>
              <a:t>SD</a:t>
            </a:r>
          </a:p>
        </p:txBody>
      </p:sp>
      <p:sp>
        <p:nvSpPr>
          <p:cNvPr id="3" name="Title 2">
            <a:extLst>
              <a:ext uri="{FF2B5EF4-FFF2-40B4-BE49-F238E27FC236}">
                <a16:creationId xmlns:a16="http://schemas.microsoft.com/office/drawing/2014/main" id="{55C18A1D-5AEC-A3B0-2FE1-97A8804B4FB5}"/>
              </a:ext>
            </a:extLst>
          </p:cNvPr>
          <p:cNvSpPr>
            <a:spLocks noGrp="1"/>
          </p:cNvSpPr>
          <p:nvPr>
            <p:ph type="title"/>
          </p:nvPr>
        </p:nvSpPr>
        <p:spPr>
          <a:xfrm>
            <a:off x="231078" y="531006"/>
            <a:ext cx="11740260" cy="502445"/>
          </a:xfrm>
        </p:spPr>
        <p:txBody>
          <a:bodyPr/>
          <a:lstStyle/>
          <a:p>
            <a:r>
              <a:rPr lang="en-US" dirty="0"/>
              <a:t>VERITAC Updated Phase I Dose Expansion: Efficacy</a:t>
            </a:r>
          </a:p>
        </p:txBody>
      </p:sp>
      <p:sp>
        <p:nvSpPr>
          <p:cNvPr id="8" name="Content Placeholder 7">
            <a:extLst>
              <a:ext uri="{FF2B5EF4-FFF2-40B4-BE49-F238E27FC236}">
                <a16:creationId xmlns:a16="http://schemas.microsoft.com/office/drawing/2014/main" id="{E7EADE27-91D3-25A1-FE88-311C25EB4281}"/>
              </a:ext>
            </a:extLst>
          </p:cNvPr>
          <p:cNvSpPr>
            <a:spLocks noGrp="1"/>
          </p:cNvSpPr>
          <p:nvPr>
            <p:ph idx="1"/>
          </p:nvPr>
        </p:nvSpPr>
        <p:spPr>
          <a:xfrm>
            <a:off x="231775" y="1335088"/>
            <a:ext cx="11739563" cy="713845"/>
          </a:xfrm>
        </p:spPr>
        <p:txBody>
          <a:bodyPr/>
          <a:lstStyle/>
          <a:p>
            <a:r>
              <a:rPr lang="en-US" dirty="0"/>
              <a:t>Phase I trial expansion cohort (N = 83) of </a:t>
            </a:r>
            <a:r>
              <a:rPr lang="en-US" dirty="0" err="1"/>
              <a:t>vepdegestrant</a:t>
            </a:r>
            <a:r>
              <a:rPr lang="en-US" dirty="0"/>
              <a:t>: 30 mg → 700 mg; no DLT observed; RP2D: 200 mg QD or 500 mg QD</a:t>
            </a:r>
          </a:p>
        </p:txBody>
      </p:sp>
      <p:sp>
        <p:nvSpPr>
          <p:cNvPr id="7" name="Content Placeholder 6">
            <a:extLst>
              <a:ext uri="{FF2B5EF4-FFF2-40B4-BE49-F238E27FC236}">
                <a16:creationId xmlns:a16="http://schemas.microsoft.com/office/drawing/2014/main" id="{F7CE07F8-AE45-FF18-A01C-4AA5E2B37E7C}"/>
              </a:ext>
            </a:extLst>
          </p:cNvPr>
          <p:cNvSpPr>
            <a:spLocks noGrp="1"/>
          </p:cNvSpPr>
          <p:nvPr>
            <p:ph sz="quarter" idx="10"/>
          </p:nvPr>
        </p:nvSpPr>
        <p:spPr>
          <a:xfrm>
            <a:off x="1712913" y="6302375"/>
            <a:ext cx="7812087" cy="327025"/>
          </a:xfrm>
        </p:spPr>
        <p:txBody>
          <a:bodyPr/>
          <a:lstStyle/>
          <a:p>
            <a:pPr algn="ctr"/>
            <a:r>
              <a:rPr lang="en-US" dirty="0"/>
              <a:t>Hamilton. ESMO 2023. </a:t>
            </a:r>
            <a:r>
              <a:rPr lang="en-US" dirty="0" err="1"/>
              <a:t>Abstr</a:t>
            </a:r>
            <a:r>
              <a:rPr lang="en-US" dirty="0"/>
              <a:t> 390P. </a:t>
            </a:r>
          </a:p>
        </p:txBody>
      </p:sp>
      <p:sp>
        <p:nvSpPr>
          <p:cNvPr id="9" name="TextBox 8">
            <a:extLst>
              <a:ext uri="{FF2B5EF4-FFF2-40B4-BE49-F238E27FC236}">
                <a16:creationId xmlns:a16="http://schemas.microsoft.com/office/drawing/2014/main" id="{233681D8-706C-18D1-9443-9653896D5103}"/>
              </a:ext>
            </a:extLst>
          </p:cNvPr>
          <p:cNvSpPr txBox="1"/>
          <p:nvPr/>
        </p:nvSpPr>
        <p:spPr bwMode="auto">
          <a:xfrm>
            <a:off x="3035509" y="3267060"/>
            <a:ext cx="5658786"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400" b="1" dirty="0">
                <a:latin typeface="Poppins" pitchFamily="2" charset="77"/>
                <a:cs typeface="Poppins" pitchFamily="2" charset="77"/>
              </a:rPr>
              <a:t>ORR: 11.5% (n = 61)</a:t>
            </a:r>
          </a:p>
        </p:txBody>
      </p:sp>
      <p:graphicFrame>
        <p:nvGraphicFramePr>
          <p:cNvPr id="11" name="Group 32">
            <a:extLst>
              <a:ext uri="{FF2B5EF4-FFF2-40B4-BE49-F238E27FC236}">
                <a16:creationId xmlns:a16="http://schemas.microsoft.com/office/drawing/2014/main" id="{8444B754-80FE-DED5-BA80-FE2BC70D1800}"/>
              </a:ext>
            </a:extLst>
          </p:cNvPr>
          <p:cNvGraphicFramePr>
            <a:graphicFrameLocks noGrp="1"/>
          </p:cNvGraphicFramePr>
          <p:nvPr>
            <p:extLst>
              <p:ext uri="{D42A27DB-BD31-4B8C-83A1-F6EECF244321}">
                <p14:modId xmlns:p14="http://schemas.microsoft.com/office/powerpoint/2010/main" val="1794832663"/>
              </p:ext>
            </p:extLst>
          </p:nvPr>
        </p:nvGraphicFramePr>
        <p:xfrm>
          <a:off x="3040602" y="2418287"/>
          <a:ext cx="5655074" cy="822992"/>
        </p:xfrm>
        <a:graphic>
          <a:graphicData uri="http://schemas.openxmlformats.org/drawingml/2006/table">
            <a:tbl>
              <a:tblPr/>
              <a:tblGrid>
                <a:gridCol w="1889820">
                  <a:extLst>
                    <a:ext uri="{9D8B030D-6E8A-4147-A177-3AD203B41FA5}">
                      <a16:colId xmlns:a16="http://schemas.microsoft.com/office/drawing/2014/main" val="20000"/>
                    </a:ext>
                  </a:extLst>
                </a:gridCol>
                <a:gridCol w="1882627">
                  <a:extLst>
                    <a:ext uri="{9D8B030D-6E8A-4147-A177-3AD203B41FA5}">
                      <a16:colId xmlns:a16="http://schemas.microsoft.com/office/drawing/2014/main" val="20001"/>
                    </a:ext>
                  </a:extLst>
                </a:gridCol>
                <a:gridCol w="1882627">
                  <a:extLst>
                    <a:ext uri="{9D8B030D-6E8A-4147-A177-3AD203B41FA5}">
                      <a16:colId xmlns:a16="http://schemas.microsoft.com/office/drawing/2014/main" val="587160035"/>
                    </a:ext>
                  </a:extLst>
                </a:gridCol>
              </a:tblGrid>
              <a:tr h="23288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All Patients</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1" u="none" strike="noStrike" cap="none" normalizeH="0" baseline="0" dirty="0">
                          <a:ln>
                            <a:noFill/>
                          </a:ln>
                          <a:solidFill>
                            <a:schemeClr val="bg1"/>
                          </a:solidFill>
                          <a:effectLst/>
                          <a:latin typeface="Poppins" pitchFamily="2" charset="77"/>
                          <a:cs typeface="Poppins" pitchFamily="2" charset="77"/>
                        </a:rPr>
                        <a:t>ESR1m</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133419429"/>
                  </a:ext>
                </a:extLst>
              </a:tr>
              <a:tr h="13699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CBR, %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36.1 (25.9-47.4)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48.8 (33.3-64.5)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bl>
          </a:graphicData>
        </a:graphic>
      </p:graphicFrame>
      <p:sp>
        <p:nvSpPr>
          <p:cNvPr id="10" name="TextBox 9">
            <a:extLst>
              <a:ext uri="{FF2B5EF4-FFF2-40B4-BE49-F238E27FC236}">
                <a16:creationId xmlns:a16="http://schemas.microsoft.com/office/drawing/2014/main" id="{309408B1-91A4-8C5E-5B94-1C27CBA20164}"/>
              </a:ext>
            </a:extLst>
          </p:cNvPr>
          <p:cNvSpPr txBox="1"/>
          <p:nvPr/>
        </p:nvSpPr>
        <p:spPr bwMode="auto">
          <a:xfrm>
            <a:off x="1740023" y="2035042"/>
            <a:ext cx="82562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lgn="ctr">
              <a:buNone/>
            </a:pPr>
            <a:r>
              <a:rPr lang="en-US" b="1" dirty="0">
                <a:latin typeface="Poppins" pitchFamily="2" charset="77"/>
                <a:cs typeface="Poppins" pitchFamily="2" charset="77"/>
              </a:rPr>
              <a:t>Efficacy</a:t>
            </a:r>
          </a:p>
        </p:txBody>
      </p:sp>
      <p:sp>
        <p:nvSpPr>
          <p:cNvPr id="12" name="TextBox 11">
            <a:extLst>
              <a:ext uri="{FF2B5EF4-FFF2-40B4-BE49-F238E27FC236}">
                <a16:creationId xmlns:a16="http://schemas.microsoft.com/office/drawing/2014/main" id="{4A713254-CDCC-B3A5-F6F9-74336BCD9C9F}"/>
              </a:ext>
            </a:extLst>
          </p:cNvPr>
          <p:cNvSpPr txBox="1"/>
          <p:nvPr/>
        </p:nvSpPr>
        <p:spPr bwMode="auto">
          <a:xfrm>
            <a:off x="10329906" y="2100617"/>
            <a:ext cx="1514959" cy="293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spcAft>
                <a:spcPct val="0"/>
              </a:spcAft>
              <a:buClrTx/>
              <a:buFontTx/>
              <a:buNone/>
            </a:pPr>
            <a:r>
              <a:rPr lang="en-US" sz="1200" b="1" dirty="0">
                <a:latin typeface="Poppins" pitchFamily="2" charset="77"/>
                <a:cs typeface="Poppins" pitchFamily="2" charset="77"/>
              </a:rPr>
              <a:t>Vepdegestrant </a:t>
            </a:r>
            <a:br>
              <a:rPr lang="en-US" sz="1200" b="1" dirty="0">
                <a:latin typeface="Poppins" pitchFamily="2" charset="77"/>
                <a:cs typeface="Poppins" pitchFamily="2" charset="77"/>
              </a:rPr>
            </a:br>
            <a:r>
              <a:rPr lang="en-US" sz="1200" b="1" dirty="0">
                <a:latin typeface="Poppins" pitchFamily="2" charset="77"/>
                <a:cs typeface="Poppins" pitchFamily="2" charset="77"/>
              </a:rPr>
              <a:t>Total Daily Dose</a:t>
            </a:r>
          </a:p>
          <a:p>
            <a:pPr marL="288925" algn="l">
              <a:lnSpc>
                <a:spcPct val="150000"/>
              </a:lnSpc>
              <a:spcAft>
                <a:spcPct val="0"/>
              </a:spcAft>
              <a:buClrTx/>
              <a:buFontTx/>
              <a:buNone/>
            </a:pPr>
            <a:r>
              <a:rPr lang="en-US" sz="1200" b="0" dirty="0">
                <a:latin typeface="Poppins" pitchFamily="2" charset="77"/>
                <a:cs typeface="Poppins" pitchFamily="2" charset="77"/>
              </a:rPr>
              <a:t>30 mg</a:t>
            </a:r>
          </a:p>
          <a:p>
            <a:pPr marL="288925" algn="l">
              <a:lnSpc>
                <a:spcPct val="150000"/>
              </a:lnSpc>
              <a:spcAft>
                <a:spcPct val="0"/>
              </a:spcAft>
              <a:buClrTx/>
              <a:buFontTx/>
              <a:buNone/>
            </a:pPr>
            <a:r>
              <a:rPr lang="en-US" sz="1200" b="0" dirty="0">
                <a:latin typeface="Poppins" pitchFamily="2" charset="77"/>
                <a:cs typeface="Poppins" pitchFamily="2" charset="77"/>
              </a:rPr>
              <a:t>60 mg</a:t>
            </a:r>
          </a:p>
          <a:p>
            <a:pPr marL="288925" algn="l">
              <a:lnSpc>
                <a:spcPct val="150000"/>
              </a:lnSpc>
              <a:spcAft>
                <a:spcPct val="0"/>
              </a:spcAft>
              <a:buClrTx/>
              <a:buFontTx/>
              <a:buNone/>
            </a:pPr>
            <a:r>
              <a:rPr lang="en-US" sz="1200" b="0" dirty="0">
                <a:latin typeface="Poppins" pitchFamily="2" charset="77"/>
                <a:cs typeface="Poppins" pitchFamily="2" charset="77"/>
              </a:rPr>
              <a:t>100 mg</a:t>
            </a:r>
          </a:p>
          <a:p>
            <a:pPr marL="288925" algn="l">
              <a:lnSpc>
                <a:spcPct val="150000"/>
              </a:lnSpc>
              <a:spcAft>
                <a:spcPct val="0"/>
              </a:spcAft>
              <a:buClrTx/>
              <a:buFontTx/>
              <a:buNone/>
            </a:pPr>
            <a:r>
              <a:rPr lang="en-US" sz="1200" b="0" dirty="0">
                <a:latin typeface="Poppins" pitchFamily="2" charset="77"/>
                <a:cs typeface="Poppins" pitchFamily="2" charset="77"/>
              </a:rPr>
              <a:t>120 mg</a:t>
            </a:r>
          </a:p>
          <a:p>
            <a:pPr marL="288925" algn="l">
              <a:lnSpc>
                <a:spcPct val="150000"/>
              </a:lnSpc>
              <a:spcAft>
                <a:spcPct val="0"/>
              </a:spcAft>
              <a:buClrTx/>
              <a:buFontTx/>
              <a:buNone/>
            </a:pPr>
            <a:r>
              <a:rPr lang="en-US" sz="1200" b="0" dirty="0">
                <a:latin typeface="Poppins" pitchFamily="2" charset="77"/>
                <a:cs typeface="Poppins" pitchFamily="2" charset="77"/>
              </a:rPr>
              <a:t>180 mg</a:t>
            </a:r>
          </a:p>
          <a:p>
            <a:pPr marL="288925" algn="l">
              <a:lnSpc>
                <a:spcPct val="150000"/>
              </a:lnSpc>
              <a:spcAft>
                <a:spcPct val="0"/>
              </a:spcAft>
              <a:buClrTx/>
              <a:buFontTx/>
              <a:buNone/>
            </a:pPr>
            <a:r>
              <a:rPr lang="en-US" sz="1200" b="0" dirty="0">
                <a:latin typeface="Poppins" pitchFamily="2" charset="77"/>
                <a:cs typeface="Poppins" pitchFamily="2" charset="77"/>
              </a:rPr>
              <a:t>200 mg</a:t>
            </a:r>
          </a:p>
          <a:p>
            <a:pPr marL="288925" algn="l">
              <a:lnSpc>
                <a:spcPct val="150000"/>
              </a:lnSpc>
              <a:spcAft>
                <a:spcPct val="0"/>
              </a:spcAft>
              <a:buClrTx/>
              <a:buFontTx/>
              <a:buNone/>
            </a:pPr>
            <a:r>
              <a:rPr lang="en-US" sz="1200" b="0" dirty="0">
                <a:latin typeface="Poppins" pitchFamily="2" charset="77"/>
                <a:cs typeface="Poppins" pitchFamily="2" charset="77"/>
              </a:rPr>
              <a:t>360 mg</a:t>
            </a:r>
          </a:p>
          <a:p>
            <a:pPr marL="288925" algn="l">
              <a:lnSpc>
                <a:spcPct val="150000"/>
              </a:lnSpc>
              <a:spcAft>
                <a:spcPct val="0"/>
              </a:spcAft>
              <a:buClrTx/>
              <a:buFontTx/>
              <a:buNone/>
            </a:pPr>
            <a:r>
              <a:rPr lang="en-US" sz="1200" b="0" dirty="0">
                <a:latin typeface="Poppins" pitchFamily="2" charset="77"/>
                <a:cs typeface="Poppins" pitchFamily="2" charset="77"/>
              </a:rPr>
              <a:t>500 mg</a:t>
            </a:r>
          </a:p>
          <a:p>
            <a:pPr marL="288925" algn="l">
              <a:lnSpc>
                <a:spcPct val="150000"/>
              </a:lnSpc>
              <a:spcAft>
                <a:spcPct val="0"/>
              </a:spcAft>
              <a:buClrTx/>
              <a:buFontTx/>
              <a:buNone/>
            </a:pPr>
            <a:r>
              <a:rPr lang="en-US" sz="1200" b="0" dirty="0">
                <a:latin typeface="Poppins" pitchFamily="2" charset="77"/>
                <a:cs typeface="Poppins" pitchFamily="2" charset="77"/>
              </a:rPr>
              <a:t>700 mg</a:t>
            </a:r>
          </a:p>
        </p:txBody>
      </p:sp>
      <p:sp>
        <p:nvSpPr>
          <p:cNvPr id="14" name="Rectangle 13">
            <a:extLst>
              <a:ext uri="{FF2B5EF4-FFF2-40B4-BE49-F238E27FC236}">
                <a16:creationId xmlns:a16="http://schemas.microsoft.com/office/drawing/2014/main" id="{88F9655C-87FD-59A3-2A90-C944C6584E1D}"/>
              </a:ext>
            </a:extLst>
          </p:cNvPr>
          <p:cNvSpPr/>
          <p:nvPr/>
        </p:nvSpPr>
        <p:spPr bwMode="auto">
          <a:xfrm>
            <a:off x="10472605" y="2595194"/>
            <a:ext cx="146304" cy="146304"/>
          </a:xfrm>
          <a:prstGeom prst="rect">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15" name="Rectangle 14">
            <a:extLst>
              <a:ext uri="{FF2B5EF4-FFF2-40B4-BE49-F238E27FC236}">
                <a16:creationId xmlns:a16="http://schemas.microsoft.com/office/drawing/2014/main" id="{A8A4B32E-7B02-7D8A-3F43-1BFBBF33311C}"/>
              </a:ext>
            </a:extLst>
          </p:cNvPr>
          <p:cNvSpPr/>
          <p:nvPr/>
        </p:nvSpPr>
        <p:spPr bwMode="auto">
          <a:xfrm>
            <a:off x="10472605" y="2868347"/>
            <a:ext cx="146304" cy="146304"/>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16" name="Rectangle 15">
            <a:extLst>
              <a:ext uri="{FF2B5EF4-FFF2-40B4-BE49-F238E27FC236}">
                <a16:creationId xmlns:a16="http://schemas.microsoft.com/office/drawing/2014/main" id="{A10F9CF2-27D4-C5B6-2C82-252CAE058777}"/>
              </a:ext>
            </a:extLst>
          </p:cNvPr>
          <p:cNvSpPr/>
          <p:nvPr/>
        </p:nvSpPr>
        <p:spPr bwMode="auto">
          <a:xfrm>
            <a:off x="10472605" y="3141500"/>
            <a:ext cx="146304" cy="1463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17" name="Rectangle 16">
            <a:extLst>
              <a:ext uri="{FF2B5EF4-FFF2-40B4-BE49-F238E27FC236}">
                <a16:creationId xmlns:a16="http://schemas.microsoft.com/office/drawing/2014/main" id="{C0444AD7-F9FF-6AF6-27AA-A780A07F0124}"/>
              </a:ext>
            </a:extLst>
          </p:cNvPr>
          <p:cNvSpPr/>
          <p:nvPr/>
        </p:nvSpPr>
        <p:spPr bwMode="auto">
          <a:xfrm>
            <a:off x="10472605" y="3414653"/>
            <a:ext cx="146304" cy="14630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18" name="Rectangle 17">
            <a:extLst>
              <a:ext uri="{FF2B5EF4-FFF2-40B4-BE49-F238E27FC236}">
                <a16:creationId xmlns:a16="http://schemas.microsoft.com/office/drawing/2014/main" id="{53EEF0FD-F22B-B695-8B06-77135C8CD127}"/>
              </a:ext>
            </a:extLst>
          </p:cNvPr>
          <p:cNvSpPr/>
          <p:nvPr/>
        </p:nvSpPr>
        <p:spPr bwMode="auto">
          <a:xfrm>
            <a:off x="10472605" y="3687806"/>
            <a:ext cx="146304" cy="14630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19" name="Rectangle 18">
            <a:extLst>
              <a:ext uri="{FF2B5EF4-FFF2-40B4-BE49-F238E27FC236}">
                <a16:creationId xmlns:a16="http://schemas.microsoft.com/office/drawing/2014/main" id="{23541771-5469-B029-240F-EE68BBB10718}"/>
              </a:ext>
            </a:extLst>
          </p:cNvPr>
          <p:cNvSpPr/>
          <p:nvPr/>
        </p:nvSpPr>
        <p:spPr bwMode="auto">
          <a:xfrm>
            <a:off x="10472605" y="3960959"/>
            <a:ext cx="146304" cy="14630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20" name="Rectangle 19">
            <a:extLst>
              <a:ext uri="{FF2B5EF4-FFF2-40B4-BE49-F238E27FC236}">
                <a16:creationId xmlns:a16="http://schemas.microsoft.com/office/drawing/2014/main" id="{90A6D729-735B-638B-B93A-7167F43381EB}"/>
              </a:ext>
            </a:extLst>
          </p:cNvPr>
          <p:cNvSpPr/>
          <p:nvPr/>
        </p:nvSpPr>
        <p:spPr bwMode="auto">
          <a:xfrm>
            <a:off x="10472605" y="4780419"/>
            <a:ext cx="146304" cy="146304"/>
          </a:xfrm>
          <a:prstGeom prst="rect">
            <a:avLst/>
          </a:prstGeom>
          <a:solidFill>
            <a:schemeClr val="bg1">
              <a:lumMod val="5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21" name="Rectangle 20">
            <a:extLst>
              <a:ext uri="{FF2B5EF4-FFF2-40B4-BE49-F238E27FC236}">
                <a16:creationId xmlns:a16="http://schemas.microsoft.com/office/drawing/2014/main" id="{77C74115-3C90-6375-B53C-2331846D6B6C}"/>
              </a:ext>
            </a:extLst>
          </p:cNvPr>
          <p:cNvSpPr/>
          <p:nvPr/>
        </p:nvSpPr>
        <p:spPr bwMode="auto">
          <a:xfrm>
            <a:off x="10472605" y="4234112"/>
            <a:ext cx="146304" cy="14630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22" name="Rectangle 21">
            <a:extLst>
              <a:ext uri="{FF2B5EF4-FFF2-40B4-BE49-F238E27FC236}">
                <a16:creationId xmlns:a16="http://schemas.microsoft.com/office/drawing/2014/main" id="{E71AE513-21C2-73AC-A6EC-36DBA61C732D}"/>
              </a:ext>
            </a:extLst>
          </p:cNvPr>
          <p:cNvSpPr/>
          <p:nvPr/>
        </p:nvSpPr>
        <p:spPr bwMode="auto">
          <a:xfrm>
            <a:off x="10472605" y="4507265"/>
            <a:ext cx="146304" cy="14630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000" b="0" dirty="0">
              <a:latin typeface="Poppins" pitchFamily="2" charset="77"/>
              <a:cs typeface="Poppins" pitchFamily="2" charset="77"/>
            </a:endParaRPr>
          </a:p>
        </p:txBody>
      </p:sp>
      <p:sp>
        <p:nvSpPr>
          <p:cNvPr id="48" name="TextBox 47">
            <a:extLst>
              <a:ext uri="{FF2B5EF4-FFF2-40B4-BE49-F238E27FC236}">
                <a16:creationId xmlns:a16="http://schemas.microsoft.com/office/drawing/2014/main" id="{30682366-FFA9-3B90-FAB9-F0852A41158A}"/>
              </a:ext>
            </a:extLst>
          </p:cNvPr>
          <p:cNvSpPr txBox="1"/>
          <p:nvPr/>
        </p:nvSpPr>
        <p:spPr bwMode="auto">
          <a:xfrm rot="16200000">
            <a:off x="-725941" y="3693687"/>
            <a:ext cx="35333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377">
              <a:defRPr/>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Best % Change in Target Lesion Diameter From Baseline</a:t>
            </a:r>
          </a:p>
        </p:txBody>
      </p:sp>
      <p:sp>
        <p:nvSpPr>
          <p:cNvPr id="49" name="TextBox 48">
            <a:extLst>
              <a:ext uri="{FF2B5EF4-FFF2-40B4-BE49-F238E27FC236}">
                <a16:creationId xmlns:a16="http://schemas.microsoft.com/office/drawing/2014/main" id="{7CC5110C-6AE3-0FDB-689F-609BDE00A096}"/>
              </a:ext>
            </a:extLst>
          </p:cNvPr>
          <p:cNvSpPr txBox="1"/>
          <p:nvPr/>
        </p:nvSpPr>
        <p:spPr bwMode="auto">
          <a:xfrm>
            <a:off x="1174595" y="2308152"/>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latin typeface="Poppins" pitchFamily="2" charset="77"/>
                <a:cs typeface="Poppins" pitchFamily="2" charset="77"/>
              </a:rPr>
              <a:t>180</a:t>
            </a:r>
          </a:p>
        </p:txBody>
      </p:sp>
      <p:sp>
        <p:nvSpPr>
          <p:cNvPr id="50" name="TextBox 49">
            <a:extLst>
              <a:ext uri="{FF2B5EF4-FFF2-40B4-BE49-F238E27FC236}">
                <a16:creationId xmlns:a16="http://schemas.microsoft.com/office/drawing/2014/main" id="{8EB56961-DBD9-1DB7-6154-11A90BCEB078}"/>
              </a:ext>
            </a:extLst>
          </p:cNvPr>
          <p:cNvSpPr txBox="1"/>
          <p:nvPr/>
        </p:nvSpPr>
        <p:spPr bwMode="auto">
          <a:xfrm>
            <a:off x="1174595" y="2498540"/>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160</a:t>
            </a:r>
          </a:p>
        </p:txBody>
      </p:sp>
      <p:sp>
        <p:nvSpPr>
          <p:cNvPr id="51" name="TextBox 50">
            <a:extLst>
              <a:ext uri="{FF2B5EF4-FFF2-40B4-BE49-F238E27FC236}">
                <a16:creationId xmlns:a16="http://schemas.microsoft.com/office/drawing/2014/main" id="{095A9889-757F-25E4-2147-AA75C1DC211C}"/>
              </a:ext>
            </a:extLst>
          </p:cNvPr>
          <p:cNvSpPr txBox="1"/>
          <p:nvPr/>
        </p:nvSpPr>
        <p:spPr bwMode="auto">
          <a:xfrm>
            <a:off x="1174595" y="2688928"/>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latin typeface="Poppins" pitchFamily="2" charset="77"/>
                <a:cs typeface="Poppins" pitchFamily="2" charset="77"/>
              </a:rPr>
              <a:t>140</a:t>
            </a:r>
          </a:p>
        </p:txBody>
      </p:sp>
      <p:sp>
        <p:nvSpPr>
          <p:cNvPr id="52" name="TextBox 51">
            <a:extLst>
              <a:ext uri="{FF2B5EF4-FFF2-40B4-BE49-F238E27FC236}">
                <a16:creationId xmlns:a16="http://schemas.microsoft.com/office/drawing/2014/main" id="{5C787B5A-7D0C-C71F-996D-290E7CCF5026}"/>
              </a:ext>
            </a:extLst>
          </p:cNvPr>
          <p:cNvSpPr txBox="1"/>
          <p:nvPr/>
        </p:nvSpPr>
        <p:spPr bwMode="auto">
          <a:xfrm>
            <a:off x="1174595" y="3009310"/>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latin typeface="Poppins" pitchFamily="2" charset="77"/>
                <a:cs typeface="Poppins" pitchFamily="2" charset="77"/>
              </a:rPr>
              <a:t>60</a:t>
            </a:r>
          </a:p>
        </p:txBody>
      </p:sp>
      <p:sp>
        <p:nvSpPr>
          <p:cNvPr id="53" name="TextBox 52">
            <a:extLst>
              <a:ext uri="{FF2B5EF4-FFF2-40B4-BE49-F238E27FC236}">
                <a16:creationId xmlns:a16="http://schemas.microsoft.com/office/drawing/2014/main" id="{077DF867-FAC2-FF98-0E46-D8DAAE5A7418}"/>
              </a:ext>
            </a:extLst>
          </p:cNvPr>
          <p:cNvSpPr txBox="1"/>
          <p:nvPr/>
        </p:nvSpPr>
        <p:spPr bwMode="auto">
          <a:xfrm>
            <a:off x="1174595" y="3291850"/>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40</a:t>
            </a:r>
          </a:p>
        </p:txBody>
      </p:sp>
      <p:sp>
        <p:nvSpPr>
          <p:cNvPr id="54" name="TextBox 53">
            <a:extLst>
              <a:ext uri="{FF2B5EF4-FFF2-40B4-BE49-F238E27FC236}">
                <a16:creationId xmlns:a16="http://schemas.microsoft.com/office/drawing/2014/main" id="{2A7DDC46-06BD-828D-E4D8-EA98F7E65F93}"/>
              </a:ext>
            </a:extLst>
          </p:cNvPr>
          <p:cNvSpPr txBox="1"/>
          <p:nvPr/>
        </p:nvSpPr>
        <p:spPr bwMode="auto">
          <a:xfrm>
            <a:off x="1174595" y="3574390"/>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20</a:t>
            </a:r>
          </a:p>
        </p:txBody>
      </p:sp>
      <p:sp>
        <p:nvSpPr>
          <p:cNvPr id="55" name="TextBox 54">
            <a:extLst>
              <a:ext uri="{FF2B5EF4-FFF2-40B4-BE49-F238E27FC236}">
                <a16:creationId xmlns:a16="http://schemas.microsoft.com/office/drawing/2014/main" id="{41C346DA-DA62-CD36-139D-A613C88E9383}"/>
              </a:ext>
            </a:extLst>
          </p:cNvPr>
          <p:cNvSpPr txBox="1"/>
          <p:nvPr/>
        </p:nvSpPr>
        <p:spPr bwMode="auto">
          <a:xfrm>
            <a:off x="1174595" y="3856930"/>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latin typeface="Poppins" pitchFamily="2" charset="77"/>
                <a:cs typeface="Poppins" pitchFamily="2" charset="77"/>
              </a:rPr>
              <a:t>0</a:t>
            </a:r>
          </a:p>
        </p:txBody>
      </p:sp>
      <p:sp>
        <p:nvSpPr>
          <p:cNvPr id="56" name="TextBox 55">
            <a:extLst>
              <a:ext uri="{FF2B5EF4-FFF2-40B4-BE49-F238E27FC236}">
                <a16:creationId xmlns:a16="http://schemas.microsoft.com/office/drawing/2014/main" id="{2DF04BA7-D356-E2A0-5438-DF09BC05E6CB}"/>
              </a:ext>
            </a:extLst>
          </p:cNvPr>
          <p:cNvSpPr txBox="1"/>
          <p:nvPr/>
        </p:nvSpPr>
        <p:spPr bwMode="auto">
          <a:xfrm>
            <a:off x="1174595" y="4146243"/>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-20</a:t>
            </a:r>
          </a:p>
        </p:txBody>
      </p:sp>
      <p:sp>
        <p:nvSpPr>
          <p:cNvPr id="57" name="TextBox 56">
            <a:extLst>
              <a:ext uri="{FF2B5EF4-FFF2-40B4-BE49-F238E27FC236}">
                <a16:creationId xmlns:a16="http://schemas.microsoft.com/office/drawing/2014/main" id="{5892475A-53E9-2637-4CF7-06D4487E3809}"/>
              </a:ext>
            </a:extLst>
          </p:cNvPr>
          <p:cNvSpPr txBox="1"/>
          <p:nvPr/>
        </p:nvSpPr>
        <p:spPr bwMode="auto">
          <a:xfrm>
            <a:off x="1174595" y="4435556"/>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-40</a:t>
            </a:r>
          </a:p>
        </p:txBody>
      </p:sp>
      <p:sp>
        <p:nvSpPr>
          <p:cNvPr id="58" name="TextBox 57">
            <a:extLst>
              <a:ext uri="{FF2B5EF4-FFF2-40B4-BE49-F238E27FC236}">
                <a16:creationId xmlns:a16="http://schemas.microsoft.com/office/drawing/2014/main" id="{DE8D829B-03AC-7995-CC6A-F25DAB2CA60D}"/>
              </a:ext>
            </a:extLst>
          </p:cNvPr>
          <p:cNvSpPr txBox="1"/>
          <p:nvPr/>
        </p:nvSpPr>
        <p:spPr bwMode="auto">
          <a:xfrm>
            <a:off x="1174595" y="4724869"/>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-60</a:t>
            </a:r>
          </a:p>
        </p:txBody>
      </p:sp>
      <p:sp>
        <p:nvSpPr>
          <p:cNvPr id="59" name="TextBox 58">
            <a:extLst>
              <a:ext uri="{FF2B5EF4-FFF2-40B4-BE49-F238E27FC236}">
                <a16:creationId xmlns:a16="http://schemas.microsoft.com/office/drawing/2014/main" id="{21C81E39-A011-AF68-7F5F-D1BFFA9CE11A}"/>
              </a:ext>
            </a:extLst>
          </p:cNvPr>
          <p:cNvSpPr txBox="1"/>
          <p:nvPr/>
        </p:nvSpPr>
        <p:spPr bwMode="auto">
          <a:xfrm>
            <a:off x="1174595" y="5014182"/>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-80</a:t>
            </a:r>
          </a:p>
        </p:txBody>
      </p:sp>
      <p:sp>
        <p:nvSpPr>
          <p:cNvPr id="60" name="TextBox 59">
            <a:extLst>
              <a:ext uri="{FF2B5EF4-FFF2-40B4-BE49-F238E27FC236}">
                <a16:creationId xmlns:a16="http://schemas.microsoft.com/office/drawing/2014/main" id="{E4525DF2-7C56-33F2-2746-867192CFE9A3}"/>
              </a:ext>
            </a:extLst>
          </p:cNvPr>
          <p:cNvSpPr txBox="1"/>
          <p:nvPr/>
        </p:nvSpPr>
        <p:spPr bwMode="auto">
          <a:xfrm>
            <a:off x="1174595" y="5303494"/>
            <a:ext cx="568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latin typeface="Poppins" pitchFamily="2" charset="77"/>
                <a:cs typeface="Poppins" pitchFamily="2" charset="77"/>
              </a:rPr>
              <a:t>-100</a:t>
            </a:r>
          </a:p>
        </p:txBody>
      </p:sp>
      <p:sp>
        <p:nvSpPr>
          <p:cNvPr id="64" name="Rectangle 63">
            <a:extLst>
              <a:ext uri="{FF2B5EF4-FFF2-40B4-BE49-F238E27FC236}">
                <a16:creationId xmlns:a16="http://schemas.microsoft.com/office/drawing/2014/main" id="{09D91336-BB50-15E2-6568-38E53DA9C299}"/>
              </a:ext>
            </a:extLst>
          </p:cNvPr>
          <p:cNvSpPr/>
          <p:nvPr/>
        </p:nvSpPr>
        <p:spPr bwMode="auto">
          <a:xfrm>
            <a:off x="2128125" y="3088350"/>
            <a:ext cx="125935" cy="900538"/>
          </a:xfrm>
          <a:prstGeom prst="rect">
            <a:avLst/>
          </a:prstGeom>
          <a:solidFill>
            <a:schemeClr val="tx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1" name="Rectangle 70">
            <a:extLst>
              <a:ext uri="{FF2B5EF4-FFF2-40B4-BE49-F238E27FC236}">
                <a16:creationId xmlns:a16="http://schemas.microsoft.com/office/drawing/2014/main" id="{E4D018C1-09EC-E79B-6FEF-8045B3857B20}"/>
              </a:ext>
            </a:extLst>
          </p:cNvPr>
          <p:cNvSpPr/>
          <p:nvPr/>
        </p:nvSpPr>
        <p:spPr bwMode="auto">
          <a:xfrm>
            <a:off x="3079943" y="3596350"/>
            <a:ext cx="125935" cy="392538"/>
          </a:xfrm>
          <a:prstGeom prst="rect">
            <a:avLst/>
          </a:prstGeom>
          <a:solidFill>
            <a:schemeClr val="bg1">
              <a:lumMod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nvGrpSpPr>
          <p:cNvPr id="124" name="Group 123">
            <a:extLst>
              <a:ext uri="{FF2B5EF4-FFF2-40B4-BE49-F238E27FC236}">
                <a16:creationId xmlns:a16="http://schemas.microsoft.com/office/drawing/2014/main" id="{8FFD9780-F996-3CD3-6E45-B6CFEBC0DB70}"/>
              </a:ext>
            </a:extLst>
          </p:cNvPr>
          <p:cNvGrpSpPr/>
          <p:nvPr/>
        </p:nvGrpSpPr>
        <p:grpSpPr>
          <a:xfrm>
            <a:off x="2264099" y="3113750"/>
            <a:ext cx="2573467" cy="875138"/>
            <a:chOff x="2264099" y="3362325"/>
            <a:chExt cx="2573467" cy="875138"/>
          </a:xfrm>
          <a:solidFill>
            <a:schemeClr val="accent3"/>
          </a:solidFill>
        </p:grpSpPr>
        <p:sp>
          <p:nvSpPr>
            <p:cNvPr id="65" name="Rectangle 64">
              <a:extLst>
                <a:ext uri="{FF2B5EF4-FFF2-40B4-BE49-F238E27FC236}">
                  <a16:creationId xmlns:a16="http://schemas.microsoft.com/office/drawing/2014/main" id="{29A38284-DC7B-3F9C-F061-3FAB538B249B}"/>
                </a:ext>
              </a:extLst>
            </p:cNvPr>
            <p:cNvSpPr/>
            <p:nvPr/>
          </p:nvSpPr>
          <p:spPr bwMode="auto">
            <a:xfrm>
              <a:off x="2264099" y="3362325"/>
              <a:ext cx="125935" cy="875138"/>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66" name="Rectangle 65">
              <a:extLst>
                <a:ext uri="{FF2B5EF4-FFF2-40B4-BE49-F238E27FC236}">
                  <a16:creationId xmlns:a16="http://schemas.microsoft.com/office/drawing/2014/main" id="{54D4666E-6814-52C3-04EB-44BAE4C94F39}"/>
                </a:ext>
              </a:extLst>
            </p:cNvPr>
            <p:cNvSpPr/>
            <p:nvPr/>
          </p:nvSpPr>
          <p:spPr bwMode="auto">
            <a:xfrm>
              <a:off x="2400073" y="3457575"/>
              <a:ext cx="125935" cy="779888"/>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0" name="Rectangle 69">
              <a:extLst>
                <a:ext uri="{FF2B5EF4-FFF2-40B4-BE49-F238E27FC236}">
                  <a16:creationId xmlns:a16="http://schemas.microsoft.com/office/drawing/2014/main" id="{8B475935-43BC-B03F-BCE9-7E8CE6BE5233}"/>
                </a:ext>
              </a:extLst>
            </p:cNvPr>
            <p:cNvSpPr/>
            <p:nvPr/>
          </p:nvSpPr>
          <p:spPr bwMode="auto">
            <a:xfrm>
              <a:off x="2943969" y="3832225"/>
              <a:ext cx="125935" cy="405238"/>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4" name="Rectangle 73">
              <a:extLst>
                <a:ext uri="{FF2B5EF4-FFF2-40B4-BE49-F238E27FC236}">
                  <a16:creationId xmlns:a16="http://schemas.microsoft.com/office/drawing/2014/main" id="{7209C078-2167-8F2A-559D-E8788CE21BEE}"/>
                </a:ext>
              </a:extLst>
            </p:cNvPr>
            <p:cNvSpPr/>
            <p:nvPr/>
          </p:nvSpPr>
          <p:spPr bwMode="auto">
            <a:xfrm>
              <a:off x="3487865" y="3940175"/>
              <a:ext cx="125935" cy="297288"/>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8" name="Rectangle 77">
              <a:extLst>
                <a:ext uri="{FF2B5EF4-FFF2-40B4-BE49-F238E27FC236}">
                  <a16:creationId xmlns:a16="http://schemas.microsoft.com/office/drawing/2014/main" id="{8672D1A7-BBD8-D1AB-2F88-D72B1A45A363}"/>
                </a:ext>
              </a:extLst>
            </p:cNvPr>
            <p:cNvSpPr/>
            <p:nvPr/>
          </p:nvSpPr>
          <p:spPr bwMode="auto">
            <a:xfrm>
              <a:off x="4031761" y="4022725"/>
              <a:ext cx="125935" cy="214738"/>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3" name="Rectangle 82">
              <a:extLst>
                <a:ext uri="{FF2B5EF4-FFF2-40B4-BE49-F238E27FC236}">
                  <a16:creationId xmlns:a16="http://schemas.microsoft.com/office/drawing/2014/main" id="{EE8EB02C-3731-BED2-090F-08BA2999D0C3}"/>
                </a:ext>
              </a:extLst>
            </p:cNvPr>
            <p:cNvSpPr/>
            <p:nvPr/>
          </p:nvSpPr>
          <p:spPr bwMode="auto">
            <a:xfrm>
              <a:off x="4711631" y="4130675"/>
              <a:ext cx="125935" cy="106788"/>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nvGrpSpPr>
          <p:cNvPr id="122" name="Group 121">
            <a:extLst>
              <a:ext uri="{FF2B5EF4-FFF2-40B4-BE49-F238E27FC236}">
                <a16:creationId xmlns:a16="http://schemas.microsoft.com/office/drawing/2014/main" id="{DB662226-AFB5-8E2C-FC59-A75ACFFF50D2}"/>
              </a:ext>
            </a:extLst>
          </p:cNvPr>
          <p:cNvGrpSpPr/>
          <p:nvPr/>
        </p:nvGrpSpPr>
        <p:grpSpPr>
          <a:xfrm>
            <a:off x="1992151" y="3069300"/>
            <a:ext cx="6779697" cy="1438275"/>
            <a:chOff x="1992151" y="3317875"/>
            <a:chExt cx="6779697" cy="1438275"/>
          </a:xfrm>
        </p:grpSpPr>
        <p:sp>
          <p:nvSpPr>
            <p:cNvPr id="63" name="Rectangle 62">
              <a:extLst>
                <a:ext uri="{FF2B5EF4-FFF2-40B4-BE49-F238E27FC236}">
                  <a16:creationId xmlns:a16="http://schemas.microsoft.com/office/drawing/2014/main" id="{DBEC8B48-D939-9CAF-D023-200F805D744B}"/>
                </a:ext>
              </a:extLst>
            </p:cNvPr>
            <p:cNvSpPr/>
            <p:nvPr/>
          </p:nvSpPr>
          <p:spPr bwMode="auto">
            <a:xfrm>
              <a:off x="1992151" y="3317875"/>
              <a:ext cx="125935" cy="919588"/>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67" name="Rectangle 66">
              <a:extLst>
                <a:ext uri="{FF2B5EF4-FFF2-40B4-BE49-F238E27FC236}">
                  <a16:creationId xmlns:a16="http://schemas.microsoft.com/office/drawing/2014/main" id="{259546C4-8909-11FF-0CD9-508DFC263502}"/>
                </a:ext>
              </a:extLst>
            </p:cNvPr>
            <p:cNvSpPr/>
            <p:nvPr/>
          </p:nvSpPr>
          <p:spPr bwMode="auto">
            <a:xfrm>
              <a:off x="2536047" y="3549649"/>
              <a:ext cx="125935" cy="687813"/>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69" name="Rectangle 68">
              <a:extLst>
                <a:ext uri="{FF2B5EF4-FFF2-40B4-BE49-F238E27FC236}">
                  <a16:creationId xmlns:a16="http://schemas.microsoft.com/office/drawing/2014/main" id="{6E9C1F05-AC5D-EC08-13E8-052B488BA543}"/>
                </a:ext>
              </a:extLst>
            </p:cNvPr>
            <p:cNvSpPr/>
            <p:nvPr/>
          </p:nvSpPr>
          <p:spPr bwMode="auto">
            <a:xfrm>
              <a:off x="2807995" y="3756025"/>
              <a:ext cx="125935" cy="481438"/>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5" name="Rectangle 74">
              <a:extLst>
                <a:ext uri="{FF2B5EF4-FFF2-40B4-BE49-F238E27FC236}">
                  <a16:creationId xmlns:a16="http://schemas.microsoft.com/office/drawing/2014/main" id="{7A85EA36-10E6-1974-E01A-DAC74B7D9E96}"/>
                </a:ext>
              </a:extLst>
            </p:cNvPr>
            <p:cNvSpPr/>
            <p:nvPr/>
          </p:nvSpPr>
          <p:spPr bwMode="auto">
            <a:xfrm>
              <a:off x="3623839" y="3940175"/>
              <a:ext cx="125935" cy="297288"/>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6" name="Rectangle 75">
              <a:extLst>
                <a:ext uri="{FF2B5EF4-FFF2-40B4-BE49-F238E27FC236}">
                  <a16:creationId xmlns:a16="http://schemas.microsoft.com/office/drawing/2014/main" id="{41EF126A-A550-DB54-A1AF-060FE7BF61D4}"/>
                </a:ext>
              </a:extLst>
            </p:cNvPr>
            <p:cNvSpPr/>
            <p:nvPr/>
          </p:nvSpPr>
          <p:spPr bwMode="auto">
            <a:xfrm>
              <a:off x="3759813" y="3940175"/>
              <a:ext cx="125935" cy="297288"/>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7" name="Rectangle 76">
              <a:extLst>
                <a:ext uri="{FF2B5EF4-FFF2-40B4-BE49-F238E27FC236}">
                  <a16:creationId xmlns:a16="http://schemas.microsoft.com/office/drawing/2014/main" id="{7644314E-4972-1A20-57E0-95F299ABE0F3}"/>
                </a:ext>
              </a:extLst>
            </p:cNvPr>
            <p:cNvSpPr/>
            <p:nvPr/>
          </p:nvSpPr>
          <p:spPr bwMode="auto">
            <a:xfrm>
              <a:off x="3895787" y="3981449"/>
              <a:ext cx="125935" cy="256013"/>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9" name="Rectangle 78">
              <a:extLst>
                <a:ext uri="{FF2B5EF4-FFF2-40B4-BE49-F238E27FC236}">
                  <a16:creationId xmlns:a16="http://schemas.microsoft.com/office/drawing/2014/main" id="{7131A6A2-4DBB-DC9D-AC73-CEC0F4E42CB1}"/>
                </a:ext>
              </a:extLst>
            </p:cNvPr>
            <p:cNvSpPr/>
            <p:nvPr/>
          </p:nvSpPr>
          <p:spPr bwMode="auto">
            <a:xfrm>
              <a:off x="4167735" y="4092575"/>
              <a:ext cx="125935" cy="144888"/>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7" name="Rectangle 96">
              <a:extLst>
                <a:ext uri="{FF2B5EF4-FFF2-40B4-BE49-F238E27FC236}">
                  <a16:creationId xmlns:a16="http://schemas.microsoft.com/office/drawing/2014/main" id="{B3A5ED86-01EF-F6C5-FBEC-27F4E051FB18}"/>
                </a:ext>
              </a:extLst>
            </p:cNvPr>
            <p:cNvSpPr/>
            <p:nvPr/>
          </p:nvSpPr>
          <p:spPr bwMode="auto">
            <a:xfrm>
              <a:off x="7012041" y="4239550"/>
              <a:ext cx="125935" cy="199100"/>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1" name="Rectangle 100">
              <a:extLst>
                <a:ext uri="{FF2B5EF4-FFF2-40B4-BE49-F238E27FC236}">
                  <a16:creationId xmlns:a16="http://schemas.microsoft.com/office/drawing/2014/main" id="{5713C9DA-D21A-F92C-2181-568652A03929}"/>
                </a:ext>
              </a:extLst>
            </p:cNvPr>
            <p:cNvSpPr/>
            <p:nvPr/>
          </p:nvSpPr>
          <p:spPr bwMode="auto">
            <a:xfrm>
              <a:off x="7556665" y="4239550"/>
              <a:ext cx="125935" cy="29117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2" name="Rectangle 101">
              <a:extLst>
                <a:ext uri="{FF2B5EF4-FFF2-40B4-BE49-F238E27FC236}">
                  <a16:creationId xmlns:a16="http://schemas.microsoft.com/office/drawing/2014/main" id="{5BFC6349-F522-815A-C949-2AA9F9338A0D}"/>
                </a:ext>
              </a:extLst>
            </p:cNvPr>
            <p:cNvSpPr/>
            <p:nvPr/>
          </p:nvSpPr>
          <p:spPr bwMode="auto">
            <a:xfrm>
              <a:off x="7692821" y="4242726"/>
              <a:ext cx="125935" cy="307050"/>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3" name="Rectangle 102">
              <a:extLst>
                <a:ext uri="{FF2B5EF4-FFF2-40B4-BE49-F238E27FC236}">
                  <a16:creationId xmlns:a16="http://schemas.microsoft.com/office/drawing/2014/main" id="{0F56AC4A-1252-FA69-57B2-200FB24A1643}"/>
                </a:ext>
              </a:extLst>
            </p:cNvPr>
            <p:cNvSpPr/>
            <p:nvPr/>
          </p:nvSpPr>
          <p:spPr bwMode="auto">
            <a:xfrm>
              <a:off x="7828977" y="4239550"/>
              <a:ext cx="125935" cy="326100"/>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4" name="Rectangle 103">
              <a:extLst>
                <a:ext uri="{FF2B5EF4-FFF2-40B4-BE49-F238E27FC236}">
                  <a16:creationId xmlns:a16="http://schemas.microsoft.com/office/drawing/2014/main" id="{12EF45CE-8801-2D58-C1ED-ACE137D20E95}"/>
                </a:ext>
              </a:extLst>
            </p:cNvPr>
            <p:cNvSpPr/>
            <p:nvPr/>
          </p:nvSpPr>
          <p:spPr bwMode="auto">
            <a:xfrm>
              <a:off x="7965133" y="4239550"/>
              <a:ext cx="125935" cy="3356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5" name="Rectangle 104">
              <a:extLst>
                <a:ext uri="{FF2B5EF4-FFF2-40B4-BE49-F238E27FC236}">
                  <a16:creationId xmlns:a16="http://schemas.microsoft.com/office/drawing/2014/main" id="{675BC721-BECB-3FC1-B914-032AE0CD04D5}"/>
                </a:ext>
              </a:extLst>
            </p:cNvPr>
            <p:cNvSpPr/>
            <p:nvPr/>
          </p:nvSpPr>
          <p:spPr bwMode="auto">
            <a:xfrm>
              <a:off x="8101289" y="4242725"/>
              <a:ext cx="125935" cy="3483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8" name="Rectangle 107">
              <a:extLst>
                <a:ext uri="{FF2B5EF4-FFF2-40B4-BE49-F238E27FC236}">
                  <a16:creationId xmlns:a16="http://schemas.microsoft.com/office/drawing/2014/main" id="{3226CB52-4428-8A63-3554-5957178A7F8C}"/>
                </a:ext>
              </a:extLst>
            </p:cNvPr>
            <p:cNvSpPr/>
            <p:nvPr/>
          </p:nvSpPr>
          <p:spPr bwMode="auto">
            <a:xfrm>
              <a:off x="8509757" y="4236376"/>
              <a:ext cx="125935" cy="478500"/>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9" name="Rectangle 108">
              <a:extLst>
                <a:ext uri="{FF2B5EF4-FFF2-40B4-BE49-F238E27FC236}">
                  <a16:creationId xmlns:a16="http://schemas.microsoft.com/office/drawing/2014/main" id="{6DCC8110-D1CF-6ED0-ACD6-B41F0E45B710}"/>
                </a:ext>
              </a:extLst>
            </p:cNvPr>
            <p:cNvSpPr/>
            <p:nvPr/>
          </p:nvSpPr>
          <p:spPr bwMode="auto">
            <a:xfrm>
              <a:off x="8645913" y="4236375"/>
              <a:ext cx="125935" cy="51977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nvGrpSpPr>
          <p:cNvPr id="120" name="Group 119">
            <a:extLst>
              <a:ext uri="{FF2B5EF4-FFF2-40B4-BE49-F238E27FC236}">
                <a16:creationId xmlns:a16="http://schemas.microsoft.com/office/drawing/2014/main" id="{CD1BF1C1-45C7-5CD9-9309-9916CF04E570}"/>
              </a:ext>
            </a:extLst>
          </p:cNvPr>
          <p:cNvGrpSpPr/>
          <p:nvPr/>
        </p:nvGrpSpPr>
        <p:grpSpPr>
          <a:xfrm>
            <a:off x="3215917" y="3609050"/>
            <a:ext cx="6236711" cy="1120775"/>
            <a:chOff x="3215917" y="3857625"/>
            <a:chExt cx="6236711" cy="1120775"/>
          </a:xfrm>
        </p:grpSpPr>
        <p:sp>
          <p:nvSpPr>
            <p:cNvPr id="72" name="Rectangle 71">
              <a:extLst>
                <a:ext uri="{FF2B5EF4-FFF2-40B4-BE49-F238E27FC236}">
                  <a16:creationId xmlns:a16="http://schemas.microsoft.com/office/drawing/2014/main" id="{355B50B9-626C-28C9-3DD3-4AA0EEE4B1A8}"/>
                </a:ext>
              </a:extLst>
            </p:cNvPr>
            <p:cNvSpPr/>
            <p:nvPr/>
          </p:nvSpPr>
          <p:spPr bwMode="auto">
            <a:xfrm>
              <a:off x="3215917" y="3857625"/>
              <a:ext cx="125935" cy="379838"/>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2" name="Rectangle 81">
              <a:extLst>
                <a:ext uri="{FF2B5EF4-FFF2-40B4-BE49-F238E27FC236}">
                  <a16:creationId xmlns:a16="http://schemas.microsoft.com/office/drawing/2014/main" id="{30746EAC-80E7-3697-2212-E9F84E2AB5DB}"/>
                </a:ext>
              </a:extLst>
            </p:cNvPr>
            <p:cNvSpPr/>
            <p:nvPr/>
          </p:nvSpPr>
          <p:spPr bwMode="auto">
            <a:xfrm>
              <a:off x="4575657" y="4105275"/>
              <a:ext cx="125935" cy="132188"/>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6" name="Rectangle 85">
              <a:extLst>
                <a:ext uri="{FF2B5EF4-FFF2-40B4-BE49-F238E27FC236}">
                  <a16:creationId xmlns:a16="http://schemas.microsoft.com/office/drawing/2014/main" id="{A15540AB-8999-311B-053B-8F14B03AB6D5}"/>
                </a:ext>
              </a:extLst>
            </p:cNvPr>
            <p:cNvSpPr/>
            <p:nvPr/>
          </p:nvSpPr>
          <p:spPr bwMode="auto">
            <a:xfrm>
              <a:off x="5119553" y="4217143"/>
              <a:ext cx="125935" cy="2743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2" name="Rectangle 111">
              <a:extLst>
                <a:ext uri="{FF2B5EF4-FFF2-40B4-BE49-F238E27FC236}">
                  <a16:creationId xmlns:a16="http://schemas.microsoft.com/office/drawing/2014/main" id="{9B4D98FF-1BC2-16DE-001E-5904E6070C34}"/>
                </a:ext>
              </a:extLst>
            </p:cNvPr>
            <p:cNvSpPr/>
            <p:nvPr/>
          </p:nvSpPr>
          <p:spPr bwMode="auto">
            <a:xfrm>
              <a:off x="9054381" y="4239550"/>
              <a:ext cx="125935" cy="580100"/>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4" name="Rectangle 113">
              <a:extLst>
                <a:ext uri="{FF2B5EF4-FFF2-40B4-BE49-F238E27FC236}">
                  <a16:creationId xmlns:a16="http://schemas.microsoft.com/office/drawing/2014/main" id="{19B1FB22-7DE4-3112-FCEB-A5641843F916}"/>
                </a:ext>
              </a:extLst>
            </p:cNvPr>
            <p:cNvSpPr/>
            <p:nvPr/>
          </p:nvSpPr>
          <p:spPr bwMode="auto">
            <a:xfrm>
              <a:off x="9326693" y="4236375"/>
              <a:ext cx="125935" cy="742025"/>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nvGrpSpPr>
          <p:cNvPr id="121" name="Group 120">
            <a:extLst>
              <a:ext uri="{FF2B5EF4-FFF2-40B4-BE49-F238E27FC236}">
                <a16:creationId xmlns:a16="http://schemas.microsoft.com/office/drawing/2014/main" id="{8485875D-746D-0BC8-3C60-C08FC5168B96}"/>
              </a:ext>
            </a:extLst>
          </p:cNvPr>
          <p:cNvGrpSpPr/>
          <p:nvPr/>
        </p:nvGrpSpPr>
        <p:grpSpPr>
          <a:xfrm>
            <a:off x="6195105" y="3990975"/>
            <a:ext cx="3393679" cy="799175"/>
            <a:chOff x="6195105" y="4239550"/>
            <a:chExt cx="3393679" cy="799175"/>
          </a:xfrm>
          <a:solidFill>
            <a:schemeClr val="accent6"/>
          </a:solidFill>
        </p:grpSpPr>
        <p:sp>
          <p:nvSpPr>
            <p:cNvPr id="91" name="Rectangle 90">
              <a:extLst>
                <a:ext uri="{FF2B5EF4-FFF2-40B4-BE49-F238E27FC236}">
                  <a16:creationId xmlns:a16="http://schemas.microsoft.com/office/drawing/2014/main" id="{F764FA19-9D99-E4E2-F8BA-6D1C456BA8C1}"/>
                </a:ext>
              </a:extLst>
            </p:cNvPr>
            <p:cNvSpPr/>
            <p:nvPr/>
          </p:nvSpPr>
          <p:spPr bwMode="auto">
            <a:xfrm>
              <a:off x="6195105" y="4242725"/>
              <a:ext cx="125935" cy="75275"/>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4" name="Rectangle 93">
              <a:extLst>
                <a:ext uri="{FF2B5EF4-FFF2-40B4-BE49-F238E27FC236}">
                  <a16:creationId xmlns:a16="http://schemas.microsoft.com/office/drawing/2014/main" id="{98BB1D5E-0332-E2D8-089B-E6B397FC7042}"/>
                </a:ext>
              </a:extLst>
            </p:cNvPr>
            <p:cNvSpPr/>
            <p:nvPr/>
          </p:nvSpPr>
          <p:spPr bwMode="auto">
            <a:xfrm>
              <a:off x="6603573" y="4239550"/>
              <a:ext cx="125935" cy="14195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0" name="Rectangle 99">
              <a:extLst>
                <a:ext uri="{FF2B5EF4-FFF2-40B4-BE49-F238E27FC236}">
                  <a16:creationId xmlns:a16="http://schemas.microsoft.com/office/drawing/2014/main" id="{AF06483E-6329-4A4C-1DBA-4BB3F17BBA10}"/>
                </a:ext>
              </a:extLst>
            </p:cNvPr>
            <p:cNvSpPr/>
            <p:nvPr/>
          </p:nvSpPr>
          <p:spPr bwMode="auto">
            <a:xfrm>
              <a:off x="7420509" y="4242725"/>
              <a:ext cx="125935" cy="291175"/>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3" name="Rectangle 112">
              <a:extLst>
                <a:ext uri="{FF2B5EF4-FFF2-40B4-BE49-F238E27FC236}">
                  <a16:creationId xmlns:a16="http://schemas.microsoft.com/office/drawing/2014/main" id="{01FDDAC4-EA2A-6C1A-8F17-F544687EFA15}"/>
                </a:ext>
              </a:extLst>
            </p:cNvPr>
            <p:cNvSpPr/>
            <p:nvPr/>
          </p:nvSpPr>
          <p:spPr bwMode="auto">
            <a:xfrm>
              <a:off x="9190537" y="4239550"/>
              <a:ext cx="125935" cy="73885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5" name="Rectangle 114">
              <a:extLst>
                <a:ext uri="{FF2B5EF4-FFF2-40B4-BE49-F238E27FC236}">
                  <a16:creationId xmlns:a16="http://schemas.microsoft.com/office/drawing/2014/main" id="{C2E61B54-0E52-15FF-53DF-8433EF6FB6B4}"/>
                </a:ext>
              </a:extLst>
            </p:cNvPr>
            <p:cNvSpPr/>
            <p:nvPr/>
          </p:nvSpPr>
          <p:spPr bwMode="auto">
            <a:xfrm>
              <a:off x="9462849" y="4239550"/>
              <a:ext cx="125935" cy="799175"/>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nvGrpSpPr>
          <p:cNvPr id="123" name="Group 122">
            <a:extLst>
              <a:ext uri="{FF2B5EF4-FFF2-40B4-BE49-F238E27FC236}">
                <a16:creationId xmlns:a16="http://schemas.microsoft.com/office/drawing/2014/main" id="{CD112493-5E8D-27C5-A75E-ED032111E8D2}"/>
              </a:ext>
            </a:extLst>
          </p:cNvPr>
          <p:cNvGrpSpPr/>
          <p:nvPr/>
        </p:nvGrpSpPr>
        <p:grpSpPr>
          <a:xfrm>
            <a:off x="1856177" y="2643850"/>
            <a:ext cx="7868763" cy="2292351"/>
            <a:chOff x="1856177" y="2892425"/>
            <a:chExt cx="7868763" cy="2292351"/>
          </a:xfrm>
        </p:grpSpPr>
        <p:sp>
          <p:nvSpPr>
            <p:cNvPr id="62" name="Rectangle 61">
              <a:extLst>
                <a:ext uri="{FF2B5EF4-FFF2-40B4-BE49-F238E27FC236}">
                  <a16:creationId xmlns:a16="http://schemas.microsoft.com/office/drawing/2014/main" id="{008E8B07-927A-8F4F-7B98-20E4496DC9D2}"/>
                </a:ext>
              </a:extLst>
            </p:cNvPr>
            <p:cNvSpPr/>
            <p:nvPr/>
          </p:nvSpPr>
          <p:spPr bwMode="auto">
            <a:xfrm>
              <a:off x="1856177" y="2892425"/>
              <a:ext cx="125935" cy="134503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0" name="Rectangle 79">
              <a:extLst>
                <a:ext uri="{FF2B5EF4-FFF2-40B4-BE49-F238E27FC236}">
                  <a16:creationId xmlns:a16="http://schemas.microsoft.com/office/drawing/2014/main" id="{CB41FBEE-4049-CA42-AD12-552765F47303}"/>
                </a:ext>
              </a:extLst>
            </p:cNvPr>
            <p:cNvSpPr/>
            <p:nvPr/>
          </p:nvSpPr>
          <p:spPr bwMode="auto">
            <a:xfrm>
              <a:off x="4303709" y="4092575"/>
              <a:ext cx="125935" cy="14488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1" name="Rectangle 80">
              <a:extLst>
                <a:ext uri="{FF2B5EF4-FFF2-40B4-BE49-F238E27FC236}">
                  <a16:creationId xmlns:a16="http://schemas.microsoft.com/office/drawing/2014/main" id="{468F6C9D-A305-E1F3-9C06-0E46A30C935A}"/>
                </a:ext>
              </a:extLst>
            </p:cNvPr>
            <p:cNvSpPr/>
            <p:nvPr/>
          </p:nvSpPr>
          <p:spPr bwMode="auto">
            <a:xfrm>
              <a:off x="4439683" y="4092575"/>
              <a:ext cx="125935" cy="14488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4" name="Rectangle 83">
              <a:extLst>
                <a:ext uri="{FF2B5EF4-FFF2-40B4-BE49-F238E27FC236}">
                  <a16:creationId xmlns:a16="http://schemas.microsoft.com/office/drawing/2014/main" id="{1145DF81-5581-9010-3BDE-85DD79C4B6D1}"/>
                </a:ext>
              </a:extLst>
            </p:cNvPr>
            <p:cNvSpPr/>
            <p:nvPr/>
          </p:nvSpPr>
          <p:spPr bwMode="auto">
            <a:xfrm>
              <a:off x="4847605" y="4162425"/>
              <a:ext cx="125935" cy="7503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7" name="Rectangle 86">
              <a:extLst>
                <a:ext uri="{FF2B5EF4-FFF2-40B4-BE49-F238E27FC236}">
                  <a16:creationId xmlns:a16="http://schemas.microsoft.com/office/drawing/2014/main" id="{1903081D-A9CB-0E2F-2D55-8BCDB0056DCB}"/>
                </a:ext>
              </a:extLst>
            </p:cNvPr>
            <p:cNvSpPr/>
            <p:nvPr/>
          </p:nvSpPr>
          <p:spPr bwMode="auto">
            <a:xfrm>
              <a:off x="5255517" y="4213968"/>
              <a:ext cx="125935" cy="27432"/>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89" name="Rectangle 88">
              <a:extLst>
                <a:ext uri="{FF2B5EF4-FFF2-40B4-BE49-F238E27FC236}">
                  <a16:creationId xmlns:a16="http://schemas.microsoft.com/office/drawing/2014/main" id="{2E753E88-8037-9946-F64F-5060FBD20727}"/>
                </a:ext>
              </a:extLst>
            </p:cNvPr>
            <p:cNvSpPr/>
            <p:nvPr/>
          </p:nvSpPr>
          <p:spPr bwMode="auto">
            <a:xfrm>
              <a:off x="5922793" y="4241588"/>
              <a:ext cx="125935" cy="45719"/>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0" name="Rectangle 89">
              <a:extLst>
                <a:ext uri="{FF2B5EF4-FFF2-40B4-BE49-F238E27FC236}">
                  <a16:creationId xmlns:a16="http://schemas.microsoft.com/office/drawing/2014/main" id="{1611F4BE-DBA4-0366-AD42-89C8CE556649}"/>
                </a:ext>
              </a:extLst>
            </p:cNvPr>
            <p:cNvSpPr/>
            <p:nvPr/>
          </p:nvSpPr>
          <p:spPr bwMode="auto">
            <a:xfrm>
              <a:off x="6058949" y="4236375"/>
              <a:ext cx="125935" cy="68925"/>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2" name="Rectangle 91">
              <a:extLst>
                <a:ext uri="{FF2B5EF4-FFF2-40B4-BE49-F238E27FC236}">
                  <a16:creationId xmlns:a16="http://schemas.microsoft.com/office/drawing/2014/main" id="{D447930F-F1DE-A788-680F-3BE65CCE8BB1}"/>
                </a:ext>
              </a:extLst>
            </p:cNvPr>
            <p:cNvSpPr/>
            <p:nvPr/>
          </p:nvSpPr>
          <p:spPr bwMode="auto">
            <a:xfrm>
              <a:off x="6331261" y="4239550"/>
              <a:ext cx="125935" cy="9115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9" name="Rectangle 98">
              <a:extLst>
                <a:ext uri="{FF2B5EF4-FFF2-40B4-BE49-F238E27FC236}">
                  <a16:creationId xmlns:a16="http://schemas.microsoft.com/office/drawing/2014/main" id="{7229F6B0-8622-A537-22C1-FE9D42FEFC14}"/>
                </a:ext>
              </a:extLst>
            </p:cNvPr>
            <p:cNvSpPr/>
            <p:nvPr/>
          </p:nvSpPr>
          <p:spPr bwMode="auto">
            <a:xfrm>
              <a:off x="7284353" y="4239550"/>
              <a:ext cx="125935" cy="28165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1" name="Rectangle 110">
              <a:extLst>
                <a:ext uri="{FF2B5EF4-FFF2-40B4-BE49-F238E27FC236}">
                  <a16:creationId xmlns:a16="http://schemas.microsoft.com/office/drawing/2014/main" id="{00BF6C9E-B14E-D08F-797F-F7E2126167B0}"/>
                </a:ext>
              </a:extLst>
            </p:cNvPr>
            <p:cNvSpPr/>
            <p:nvPr/>
          </p:nvSpPr>
          <p:spPr bwMode="auto">
            <a:xfrm>
              <a:off x="8918225" y="4242726"/>
              <a:ext cx="125935" cy="55470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6" name="Rectangle 115">
              <a:extLst>
                <a:ext uri="{FF2B5EF4-FFF2-40B4-BE49-F238E27FC236}">
                  <a16:creationId xmlns:a16="http://schemas.microsoft.com/office/drawing/2014/main" id="{E7CB1CE1-358C-A65D-495A-371CC774D28F}"/>
                </a:ext>
              </a:extLst>
            </p:cNvPr>
            <p:cNvSpPr/>
            <p:nvPr/>
          </p:nvSpPr>
          <p:spPr bwMode="auto">
            <a:xfrm>
              <a:off x="9599005" y="4242726"/>
              <a:ext cx="125935" cy="94205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nvGrpSpPr>
          <p:cNvPr id="132" name="Group 131">
            <a:extLst>
              <a:ext uri="{FF2B5EF4-FFF2-40B4-BE49-F238E27FC236}">
                <a16:creationId xmlns:a16="http://schemas.microsoft.com/office/drawing/2014/main" id="{4C58A8D1-3021-4DC6-F195-E97471EAC9C6}"/>
              </a:ext>
            </a:extLst>
          </p:cNvPr>
          <p:cNvGrpSpPr/>
          <p:nvPr/>
        </p:nvGrpSpPr>
        <p:grpSpPr>
          <a:xfrm>
            <a:off x="2672021" y="3364574"/>
            <a:ext cx="7189075" cy="1708151"/>
            <a:chOff x="2672021" y="3364574"/>
            <a:chExt cx="7189075" cy="1708151"/>
          </a:xfrm>
          <a:solidFill>
            <a:schemeClr val="accent1"/>
          </a:solidFill>
        </p:grpSpPr>
        <p:sp>
          <p:nvSpPr>
            <p:cNvPr id="88" name="Rectangle 87">
              <a:extLst>
                <a:ext uri="{FF2B5EF4-FFF2-40B4-BE49-F238E27FC236}">
                  <a16:creationId xmlns:a16="http://schemas.microsoft.com/office/drawing/2014/main" id="{56D86406-2145-A0FC-1C22-0D19D78040CC}"/>
                </a:ext>
              </a:extLst>
            </p:cNvPr>
            <p:cNvSpPr/>
            <p:nvPr/>
          </p:nvSpPr>
          <p:spPr bwMode="auto">
            <a:xfrm>
              <a:off x="5786637" y="3996188"/>
              <a:ext cx="125935" cy="27432"/>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nvGrpSpPr>
            <p:cNvPr id="129" name="Group 128">
              <a:extLst>
                <a:ext uri="{FF2B5EF4-FFF2-40B4-BE49-F238E27FC236}">
                  <a16:creationId xmlns:a16="http://schemas.microsoft.com/office/drawing/2014/main" id="{A716595A-81F8-1631-18A1-F50304ED1E73}"/>
                </a:ext>
              </a:extLst>
            </p:cNvPr>
            <p:cNvGrpSpPr/>
            <p:nvPr/>
          </p:nvGrpSpPr>
          <p:grpSpPr>
            <a:xfrm>
              <a:off x="2672021" y="3364574"/>
              <a:ext cx="7189075" cy="1708151"/>
              <a:chOff x="2672021" y="3364574"/>
              <a:chExt cx="7189075" cy="1708151"/>
            </a:xfrm>
            <a:grpFill/>
          </p:grpSpPr>
          <p:sp>
            <p:nvSpPr>
              <p:cNvPr id="68" name="Rectangle 67">
                <a:extLst>
                  <a:ext uri="{FF2B5EF4-FFF2-40B4-BE49-F238E27FC236}">
                    <a16:creationId xmlns:a16="http://schemas.microsoft.com/office/drawing/2014/main" id="{3D1D37AD-A7A6-F6E4-799A-626CAB37480A}"/>
                  </a:ext>
                </a:extLst>
              </p:cNvPr>
              <p:cNvSpPr/>
              <p:nvPr/>
            </p:nvSpPr>
            <p:spPr bwMode="auto">
              <a:xfrm>
                <a:off x="2672021" y="3364574"/>
                <a:ext cx="125935" cy="624313"/>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73" name="Rectangle 72">
                <a:extLst>
                  <a:ext uri="{FF2B5EF4-FFF2-40B4-BE49-F238E27FC236}">
                    <a16:creationId xmlns:a16="http://schemas.microsoft.com/office/drawing/2014/main" id="{06F8B660-78CD-033B-74DE-7A9D1AE17E2D}"/>
                  </a:ext>
                </a:extLst>
              </p:cNvPr>
              <p:cNvSpPr/>
              <p:nvPr/>
            </p:nvSpPr>
            <p:spPr bwMode="auto">
              <a:xfrm>
                <a:off x="3351891" y="3624924"/>
                <a:ext cx="125935" cy="363963"/>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3" name="Rectangle 92">
                <a:extLst>
                  <a:ext uri="{FF2B5EF4-FFF2-40B4-BE49-F238E27FC236}">
                    <a16:creationId xmlns:a16="http://schemas.microsoft.com/office/drawing/2014/main" id="{EB83ECA2-7DBB-E1D3-F866-43DEA5B06248}"/>
                  </a:ext>
                </a:extLst>
              </p:cNvPr>
              <p:cNvSpPr/>
              <p:nvPr/>
            </p:nvSpPr>
            <p:spPr bwMode="auto">
              <a:xfrm>
                <a:off x="6467417" y="3994151"/>
                <a:ext cx="125935" cy="975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6" name="Rectangle 95">
                <a:extLst>
                  <a:ext uri="{FF2B5EF4-FFF2-40B4-BE49-F238E27FC236}">
                    <a16:creationId xmlns:a16="http://schemas.microsoft.com/office/drawing/2014/main" id="{B4FCCCDB-A9D1-9913-7EAA-29B78F74C3AF}"/>
                  </a:ext>
                </a:extLst>
              </p:cNvPr>
              <p:cNvSpPr/>
              <p:nvPr/>
            </p:nvSpPr>
            <p:spPr bwMode="auto">
              <a:xfrm>
                <a:off x="6875885" y="3990975"/>
                <a:ext cx="125935" cy="1737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98" name="Rectangle 97">
                <a:extLst>
                  <a:ext uri="{FF2B5EF4-FFF2-40B4-BE49-F238E27FC236}">
                    <a16:creationId xmlns:a16="http://schemas.microsoft.com/office/drawing/2014/main" id="{E39D0AA2-B27C-0E55-43B8-363D3FB6F6E8}"/>
                  </a:ext>
                </a:extLst>
              </p:cNvPr>
              <p:cNvSpPr/>
              <p:nvPr/>
            </p:nvSpPr>
            <p:spPr bwMode="auto">
              <a:xfrm>
                <a:off x="7148197" y="3994151"/>
                <a:ext cx="125935" cy="2499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6" name="Rectangle 105">
                <a:extLst>
                  <a:ext uri="{FF2B5EF4-FFF2-40B4-BE49-F238E27FC236}">
                    <a16:creationId xmlns:a16="http://schemas.microsoft.com/office/drawing/2014/main" id="{16AC4DEA-C5C5-39E3-297D-28B5EE7CB0A3}"/>
                  </a:ext>
                </a:extLst>
              </p:cNvPr>
              <p:cNvSpPr/>
              <p:nvPr/>
            </p:nvSpPr>
            <p:spPr bwMode="auto">
              <a:xfrm>
                <a:off x="8237445" y="3990975"/>
                <a:ext cx="125935" cy="4023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07" name="Rectangle 106">
                <a:extLst>
                  <a:ext uri="{FF2B5EF4-FFF2-40B4-BE49-F238E27FC236}">
                    <a16:creationId xmlns:a16="http://schemas.microsoft.com/office/drawing/2014/main" id="{C0AA98E8-83BF-623E-169D-53A06EFF4FDB}"/>
                  </a:ext>
                </a:extLst>
              </p:cNvPr>
              <p:cNvSpPr/>
              <p:nvPr/>
            </p:nvSpPr>
            <p:spPr bwMode="auto">
              <a:xfrm>
                <a:off x="8373601" y="3987801"/>
                <a:ext cx="125935" cy="4658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0" name="Rectangle 109">
                <a:extLst>
                  <a:ext uri="{FF2B5EF4-FFF2-40B4-BE49-F238E27FC236}">
                    <a16:creationId xmlns:a16="http://schemas.microsoft.com/office/drawing/2014/main" id="{921F8914-9FEE-541B-83F3-B4C3E1963432}"/>
                  </a:ext>
                </a:extLst>
              </p:cNvPr>
              <p:cNvSpPr/>
              <p:nvPr/>
            </p:nvSpPr>
            <p:spPr bwMode="auto">
              <a:xfrm>
                <a:off x="8782069" y="3994151"/>
                <a:ext cx="125935" cy="554700"/>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17" name="Rectangle 116">
                <a:extLst>
                  <a:ext uri="{FF2B5EF4-FFF2-40B4-BE49-F238E27FC236}">
                    <a16:creationId xmlns:a16="http://schemas.microsoft.com/office/drawing/2014/main" id="{1DAD6B49-2F4C-9498-069A-6F39C7D63E4D}"/>
                  </a:ext>
                </a:extLst>
              </p:cNvPr>
              <p:cNvSpPr/>
              <p:nvPr/>
            </p:nvSpPr>
            <p:spPr bwMode="auto">
              <a:xfrm>
                <a:off x="9735161" y="3994150"/>
                <a:ext cx="125935" cy="1078575"/>
              </a:xfrm>
              <a:prstGeom prst="rect">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grpSp>
      </p:grpSp>
      <p:sp>
        <p:nvSpPr>
          <p:cNvPr id="119" name="Rectangle 118">
            <a:extLst>
              <a:ext uri="{FF2B5EF4-FFF2-40B4-BE49-F238E27FC236}">
                <a16:creationId xmlns:a16="http://schemas.microsoft.com/office/drawing/2014/main" id="{6F1C05A8-33B2-49C4-4579-968FA06BF839}"/>
              </a:ext>
            </a:extLst>
          </p:cNvPr>
          <p:cNvSpPr/>
          <p:nvPr/>
        </p:nvSpPr>
        <p:spPr bwMode="auto">
          <a:xfrm>
            <a:off x="1838325" y="2869275"/>
            <a:ext cx="165100" cy="123825"/>
          </a:xfrm>
          <a:prstGeom prst="rect">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000" b="0">
              <a:latin typeface="Poppins" pitchFamily="2" charset="77"/>
              <a:cs typeface="Poppins" pitchFamily="2" charset="77"/>
            </a:endParaRPr>
          </a:p>
        </p:txBody>
      </p:sp>
      <p:sp>
        <p:nvSpPr>
          <p:cNvPr id="194" name="TextBox 193">
            <a:extLst>
              <a:ext uri="{FF2B5EF4-FFF2-40B4-BE49-F238E27FC236}">
                <a16:creationId xmlns:a16="http://schemas.microsoft.com/office/drawing/2014/main" id="{40C5A1AD-3164-7979-69E7-615EDA4F8503}"/>
              </a:ext>
            </a:extLst>
          </p:cNvPr>
          <p:cNvSpPr txBox="1"/>
          <p:nvPr/>
        </p:nvSpPr>
        <p:spPr bwMode="auto">
          <a:xfrm>
            <a:off x="334977" y="5617954"/>
            <a:ext cx="1560729" cy="638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20000"/>
              </a:lnSpc>
              <a:spcBef>
                <a:spcPts val="1200"/>
              </a:spcBef>
              <a:spcAft>
                <a:spcPts val="1200"/>
              </a:spcAft>
              <a:buClrTx/>
              <a:buFontTx/>
              <a:buNone/>
            </a:pPr>
            <a:r>
              <a:rPr lang="en-US" sz="1000" b="1" dirty="0">
                <a:latin typeface="Poppins" pitchFamily="2" charset="77"/>
                <a:cs typeface="Poppins" pitchFamily="2" charset="77"/>
              </a:rPr>
              <a:t>ESR1 mutation</a:t>
            </a:r>
            <a:br>
              <a:rPr lang="en-US" sz="1000" b="1" dirty="0">
                <a:latin typeface="Poppins" pitchFamily="2" charset="77"/>
                <a:cs typeface="Poppins" pitchFamily="2" charset="77"/>
              </a:rPr>
            </a:br>
            <a:r>
              <a:rPr lang="en-US" sz="1000" b="1" dirty="0">
                <a:latin typeface="Poppins" pitchFamily="2" charset="77"/>
                <a:cs typeface="Poppins" pitchFamily="2" charset="77"/>
              </a:rPr>
              <a:t>Prior chemotherapy</a:t>
            </a:r>
            <a:br>
              <a:rPr lang="en-US" sz="1000" b="1" dirty="0">
                <a:latin typeface="Poppins" pitchFamily="2" charset="77"/>
                <a:cs typeface="Poppins" pitchFamily="2" charset="77"/>
              </a:rPr>
            </a:br>
            <a:r>
              <a:rPr lang="en-US" sz="1000" b="1" dirty="0">
                <a:latin typeface="Poppins" pitchFamily="2" charset="77"/>
                <a:cs typeface="Poppins" pitchFamily="2" charset="77"/>
              </a:rPr>
              <a:t>Prior fulvestrant</a:t>
            </a:r>
          </a:p>
        </p:txBody>
      </p:sp>
      <p:grpSp>
        <p:nvGrpSpPr>
          <p:cNvPr id="269" name="Group 268">
            <a:extLst>
              <a:ext uri="{FF2B5EF4-FFF2-40B4-BE49-F238E27FC236}">
                <a16:creationId xmlns:a16="http://schemas.microsoft.com/office/drawing/2014/main" id="{4BB360BC-AE0E-9834-3AE7-1641C4150DDC}"/>
              </a:ext>
            </a:extLst>
          </p:cNvPr>
          <p:cNvGrpSpPr/>
          <p:nvPr/>
        </p:nvGrpSpPr>
        <p:grpSpPr>
          <a:xfrm>
            <a:off x="1862254" y="5611975"/>
            <a:ext cx="8218449" cy="635620"/>
            <a:chOff x="1862254" y="5765180"/>
            <a:chExt cx="8218449" cy="635620"/>
          </a:xfrm>
        </p:grpSpPr>
        <p:cxnSp>
          <p:nvCxnSpPr>
            <p:cNvPr id="196" name="Straight Connector 195">
              <a:extLst>
                <a:ext uri="{FF2B5EF4-FFF2-40B4-BE49-F238E27FC236}">
                  <a16:creationId xmlns:a16="http://schemas.microsoft.com/office/drawing/2014/main" id="{8052D75F-CCBA-60B8-EA4D-2AE49921745D}"/>
                </a:ext>
              </a:extLst>
            </p:cNvPr>
            <p:cNvCxnSpPr>
              <a:cxnSpLocks/>
            </p:cNvCxnSpPr>
            <p:nvPr/>
          </p:nvCxnSpPr>
          <p:spPr bwMode="auto">
            <a:xfrm>
              <a:off x="1862254" y="5977053"/>
              <a:ext cx="8218449" cy="0"/>
            </a:xfrm>
            <a:prstGeom prst="line">
              <a:avLst/>
            </a:prstGeom>
            <a:noFill/>
            <a:ln w="9525" cap="flat" cmpd="sng" algn="ctr">
              <a:solidFill>
                <a:schemeClr val="tx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C9CAD26A-D4AE-4063-9FE8-9275077C3EE5}"/>
                </a:ext>
              </a:extLst>
            </p:cNvPr>
            <p:cNvCxnSpPr>
              <a:cxnSpLocks/>
            </p:cNvCxnSpPr>
            <p:nvPr/>
          </p:nvCxnSpPr>
          <p:spPr bwMode="auto">
            <a:xfrm>
              <a:off x="1862254" y="6162906"/>
              <a:ext cx="8218449" cy="0"/>
            </a:xfrm>
            <a:prstGeom prst="line">
              <a:avLst/>
            </a:prstGeom>
            <a:noFill/>
            <a:ln w="9525" cap="flat" cmpd="sng" algn="ctr">
              <a:solidFill>
                <a:schemeClr val="tx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E6D1124A-41CE-B630-1C0C-BD15F0F6F87E}"/>
                </a:ext>
              </a:extLst>
            </p:cNvPr>
            <p:cNvCxnSpPr>
              <a:cxnSpLocks/>
            </p:cNvCxnSpPr>
            <p:nvPr/>
          </p:nvCxnSpPr>
          <p:spPr bwMode="auto">
            <a:xfrm flipV="1">
              <a:off x="199606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AFB0D2F8-6910-CEBD-7059-B9B17A750270}"/>
                </a:ext>
              </a:extLst>
            </p:cNvPr>
            <p:cNvCxnSpPr>
              <a:cxnSpLocks/>
            </p:cNvCxnSpPr>
            <p:nvPr/>
          </p:nvCxnSpPr>
          <p:spPr bwMode="auto">
            <a:xfrm flipV="1">
              <a:off x="987626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C4366B12-D0A3-6FCB-486D-04B9FA979F8D}"/>
                </a:ext>
              </a:extLst>
            </p:cNvPr>
            <p:cNvCxnSpPr>
              <a:cxnSpLocks/>
            </p:cNvCxnSpPr>
            <p:nvPr/>
          </p:nvCxnSpPr>
          <p:spPr bwMode="auto">
            <a:xfrm flipV="1">
              <a:off x="213193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F60A44E8-3351-D9B8-49FE-CFE876BE184F}"/>
                </a:ext>
              </a:extLst>
            </p:cNvPr>
            <p:cNvCxnSpPr>
              <a:cxnSpLocks/>
            </p:cNvCxnSpPr>
            <p:nvPr/>
          </p:nvCxnSpPr>
          <p:spPr bwMode="auto">
            <a:xfrm flipV="1">
              <a:off x="226779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DDAEA18C-227B-90F9-4628-1517F117A982}"/>
                </a:ext>
              </a:extLst>
            </p:cNvPr>
            <p:cNvCxnSpPr>
              <a:cxnSpLocks/>
            </p:cNvCxnSpPr>
            <p:nvPr/>
          </p:nvCxnSpPr>
          <p:spPr bwMode="auto">
            <a:xfrm flipV="1">
              <a:off x="240366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A83EAD28-4FFC-E328-4DCF-F34370DE442E}"/>
                </a:ext>
              </a:extLst>
            </p:cNvPr>
            <p:cNvCxnSpPr>
              <a:cxnSpLocks/>
            </p:cNvCxnSpPr>
            <p:nvPr/>
          </p:nvCxnSpPr>
          <p:spPr bwMode="auto">
            <a:xfrm flipV="1">
              <a:off x="267539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050606E0-4543-E05A-168B-6D8D66126A88}"/>
                </a:ext>
              </a:extLst>
            </p:cNvPr>
            <p:cNvCxnSpPr>
              <a:cxnSpLocks/>
            </p:cNvCxnSpPr>
            <p:nvPr/>
          </p:nvCxnSpPr>
          <p:spPr bwMode="auto">
            <a:xfrm flipV="1">
              <a:off x="294712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1D221B6E-0BFD-0FC8-F087-2876A1732EA3}"/>
                </a:ext>
              </a:extLst>
            </p:cNvPr>
            <p:cNvCxnSpPr>
              <a:cxnSpLocks/>
            </p:cNvCxnSpPr>
            <p:nvPr/>
          </p:nvCxnSpPr>
          <p:spPr bwMode="auto">
            <a:xfrm flipV="1">
              <a:off x="321885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2E1FEADA-5690-4BF1-3382-1381FEE8AF3E}"/>
                </a:ext>
              </a:extLst>
            </p:cNvPr>
            <p:cNvCxnSpPr>
              <a:cxnSpLocks/>
            </p:cNvCxnSpPr>
            <p:nvPr/>
          </p:nvCxnSpPr>
          <p:spPr bwMode="auto">
            <a:xfrm flipV="1">
              <a:off x="349058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437ED816-70A9-8920-96D0-8F3C194A1E06}"/>
                </a:ext>
              </a:extLst>
            </p:cNvPr>
            <p:cNvCxnSpPr>
              <a:cxnSpLocks/>
            </p:cNvCxnSpPr>
            <p:nvPr/>
          </p:nvCxnSpPr>
          <p:spPr bwMode="auto">
            <a:xfrm flipV="1">
              <a:off x="376231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2B8C3F8C-C524-0C3D-C7F6-A26AE9FBE0F4}"/>
                </a:ext>
              </a:extLst>
            </p:cNvPr>
            <p:cNvCxnSpPr>
              <a:cxnSpLocks/>
            </p:cNvCxnSpPr>
            <p:nvPr/>
          </p:nvCxnSpPr>
          <p:spPr bwMode="auto">
            <a:xfrm flipV="1">
              <a:off x="403404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5B97FCA6-7B9E-4D90-59FC-D7C0F4C0FDEB}"/>
                </a:ext>
              </a:extLst>
            </p:cNvPr>
            <p:cNvCxnSpPr>
              <a:cxnSpLocks/>
            </p:cNvCxnSpPr>
            <p:nvPr/>
          </p:nvCxnSpPr>
          <p:spPr bwMode="auto">
            <a:xfrm flipV="1">
              <a:off x="457750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50788D96-109A-6BFA-CB94-01D81EDE0484}"/>
                </a:ext>
              </a:extLst>
            </p:cNvPr>
            <p:cNvCxnSpPr>
              <a:cxnSpLocks/>
            </p:cNvCxnSpPr>
            <p:nvPr/>
          </p:nvCxnSpPr>
          <p:spPr bwMode="auto">
            <a:xfrm flipV="1">
              <a:off x="471336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7A163B73-A0F1-AE75-DC18-522C07233943}"/>
                </a:ext>
              </a:extLst>
            </p:cNvPr>
            <p:cNvCxnSpPr>
              <a:cxnSpLocks/>
            </p:cNvCxnSpPr>
            <p:nvPr/>
          </p:nvCxnSpPr>
          <p:spPr bwMode="auto">
            <a:xfrm flipV="1">
              <a:off x="498509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953903F1-6677-5ED5-D53B-12D9C11589F5}"/>
                </a:ext>
              </a:extLst>
            </p:cNvPr>
            <p:cNvCxnSpPr>
              <a:cxnSpLocks/>
            </p:cNvCxnSpPr>
            <p:nvPr/>
          </p:nvCxnSpPr>
          <p:spPr bwMode="auto">
            <a:xfrm flipV="1">
              <a:off x="525682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867A40E1-AAF4-7D06-EEAE-D0851E4F17D1}"/>
                </a:ext>
              </a:extLst>
            </p:cNvPr>
            <p:cNvCxnSpPr>
              <a:cxnSpLocks/>
            </p:cNvCxnSpPr>
            <p:nvPr/>
          </p:nvCxnSpPr>
          <p:spPr bwMode="auto">
            <a:xfrm flipV="1">
              <a:off x="552855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89ABBD9B-8005-FF14-16D5-514C210AEEB3}"/>
                </a:ext>
              </a:extLst>
            </p:cNvPr>
            <p:cNvCxnSpPr>
              <a:cxnSpLocks/>
            </p:cNvCxnSpPr>
            <p:nvPr/>
          </p:nvCxnSpPr>
          <p:spPr bwMode="auto">
            <a:xfrm flipV="1">
              <a:off x="580028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4F08BDC1-B053-E5CC-955D-0B44FBD1E4F3}"/>
                </a:ext>
              </a:extLst>
            </p:cNvPr>
            <p:cNvCxnSpPr>
              <a:cxnSpLocks/>
            </p:cNvCxnSpPr>
            <p:nvPr/>
          </p:nvCxnSpPr>
          <p:spPr bwMode="auto">
            <a:xfrm flipV="1">
              <a:off x="607201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4294C016-C953-49C0-42C8-0CC30B9F43BD}"/>
                </a:ext>
              </a:extLst>
            </p:cNvPr>
            <p:cNvCxnSpPr>
              <a:cxnSpLocks/>
            </p:cNvCxnSpPr>
            <p:nvPr/>
          </p:nvCxnSpPr>
          <p:spPr bwMode="auto">
            <a:xfrm flipV="1">
              <a:off x="634374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872E5163-E880-FF0E-0682-AAFBDB4DD7DB}"/>
                </a:ext>
              </a:extLst>
            </p:cNvPr>
            <p:cNvCxnSpPr>
              <a:cxnSpLocks/>
            </p:cNvCxnSpPr>
            <p:nvPr/>
          </p:nvCxnSpPr>
          <p:spPr bwMode="auto">
            <a:xfrm flipV="1">
              <a:off x="661547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E8F4EC08-E870-9CA5-64E4-2141C5AD556B}"/>
                </a:ext>
              </a:extLst>
            </p:cNvPr>
            <p:cNvCxnSpPr>
              <a:cxnSpLocks/>
            </p:cNvCxnSpPr>
            <p:nvPr/>
          </p:nvCxnSpPr>
          <p:spPr bwMode="auto">
            <a:xfrm flipV="1">
              <a:off x="253952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0C799234-A271-7BFF-A0D3-25BD63FD2BE2}"/>
                </a:ext>
              </a:extLst>
            </p:cNvPr>
            <p:cNvCxnSpPr>
              <a:cxnSpLocks/>
            </p:cNvCxnSpPr>
            <p:nvPr/>
          </p:nvCxnSpPr>
          <p:spPr bwMode="auto">
            <a:xfrm flipV="1">
              <a:off x="281125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08423184-A630-ED9B-F420-7E32A78EEB25}"/>
                </a:ext>
              </a:extLst>
            </p:cNvPr>
            <p:cNvCxnSpPr>
              <a:cxnSpLocks/>
            </p:cNvCxnSpPr>
            <p:nvPr/>
          </p:nvCxnSpPr>
          <p:spPr bwMode="auto">
            <a:xfrm flipV="1">
              <a:off x="308298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F7F76553-7B36-4A48-A5A0-14C74C84F7D0}"/>
                </a:ext>
              </a:extLst>
            </p:cNvPr>
            <p:cNvCxnSpPr>
              <a:cxnSpLocks/>
            </p:cNvCxnSpPr>
            <p:nvPr/>
          </p:nvCxnSpPr>
          <p:spPr bwMode="auto">
            <a:xfrm flipV="1">
              <a:off x="335471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6EB2E56B-961B-59AF-F952-084A2B738586}"/>
                </a:ext>
              </a:extLst>
            </p:cNvPr>
            <p:cNvCxnSpPr>
              <a:cxnSpLocks/>
            </p:cNvCxnSpPr>
            <p:nvPr/>
          </p:nvCxnSpPr>
          <p:spPr bwMode="auto">
            <a:xfrm flipV="1">
              <a:off x="362644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DB45C4B1-F8C3-9200-5874-51FFBF13A52F}"/>
                </a:ext>
              </a:extLst>
            </p:cNvPr>
            <p:cNvCxnSpPr>
              <a:cxnSpLocks/>
            </p:cNvCxnSpPr>
            <p:nvPr/>
          </p:nvCxnSpPr>
          <p:spPr bwMode="auto">
            <a:xfrm flipV="1">
              <a:off x="389817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213FFB96-E7E4-97A7-92CE-8D4EF493405F}"/>
                </a:ext>
              </a:extLst>
            </p:cNvPr>
            <p:cNvCxnSpPr>
              <a:cxnSpLocks/>
            </p:cNvCxnSpPr>
            <p:nvPr/>
          </p:nvCxnSpPr>
          <p:spPr bwMode="auto">
            <a:xfrm flipV="1">
              <a:off x="430577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E2B6566F-31D8-8F55-C32A-341E2E2FA5CC}"/>
                </a:ext>
              </a:extLst>
            </p:cNvPr>
            <p:cNvCxnSpPr>
              <a:cxnSpLocks/>
            </p:cNvCxnSpPr>
            <p:nvPr/>
          </p:nvCxnSpPr>
          <p:spPr bwMode="auto">
            <a:xfrm flipV="1">
              <a:off x="444163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73F6FFC0-330D-E570-04BF-ED0A92D48B21}"/>
                </a:ext>
              </a:extLst>
            </p:cNvPr>
            <p:cNvCxnSpPr>
              <a:cxnSpLocks/>
            </p:cNvCxnSpPr>
            <p:nvPr/>
          </p:nvCxnSpPr>
          <p:spPr bwMode="auto">
            <a:xfrm flipV="1">
              <a:off x="484923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7877EE2B-9B45-F8F8-6681-83178585951D}"/>
                </a:ext>
              </a:extLst>
            </p:cNvPr>
            <p:cNvCxnSpPr>
              <a:cxnSpLocks/>
            </p:cNvCxnSpPr>
            <p:nvPr/>
          </p:nvCxnSpPr>
          <p:spPr bwMode="auto">
            <a:xfrm flipV="1">
              <a:off x="512096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5362E4DE-9B33-9F81-370E-CAE446C6972C}"/>
                </a:ext>
              </a:extLst>
            </p:cNvPr>
            <p:cNvCxnSpPr>
              <a:cxnSpLocks/>
            </p:cNvCxnSpPr>
            <p:nvPr/>
          </p:nvCxnSpPr>
          <p:spPr bwMode="auto">
            <a:xfrm flipV="1">
              <a:off x="539269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CD93120B-E504-81F6-E900-7BD327043C65}"/>
                </a:ext>
              </a:extLst>
            </p:cNvPr>
            <p:cNvCxnSpPr>
              <a:cxnSpLocks/>
            </p:cNvCxnSpPr>
            <p:nvPr/>
          </p:nvCxnSpPr>
          <p:spPr bwMode="auto">
            <a:xfrm flipV="1">
              <a:off x="566442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A6DCE138-A3B1-1BFF-B86E-D59F389188F5}"/>
                </a:ext>
              </a:extLst>
            </p:cNvPr>
            <p:cNvCxnSpPr>
              <a:cxnSpLocks/>
            </p:cNvCxnSpPr>
            <p:nvPr/>
          </p:nvCxnSpPr>
          <p:spPr bwMode="auto">
            <a:xfrm flipV="1">
              <a:off x="593615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68581AEA-486F-857E-793E-209E52A032E7}"/>
                </a:ext>
              </a:extLst>
            </p:cNvPr>
            <p:cNvCxnSpPr>
              <a:cxnSpLocks/>
            </p:cNvCxnSpPr>
            <p:nvPr/>
          </p:nvCxnSpPr>
          <p:spPr bwMode="auto">
            <a:xfrm flipV="1">
              <a:off x="620788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E34745AA-1D46-CE45-FD26-A22A9DB17A4C}"/>
                </a:ext>
              </a:extLst>
            </p:cNvPr>
            <p:cNvCxnSpPr>
              <a:cxnSpLocks/>
            </p:cNvCxnSpPr>
            <p:nvPr/>
          </p:nvCxnSpPr>
          <p:spPr bwMode="auto">
            <a:xfrm flipV="1">
              <a:off x="647961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F508E263-32E3-973C-9E10-845064BDA704}"/>
                </a:ext>
              </a:extLst>
            </p:cNvPr>
            <p:cNvCxnSpPr>
              <a:cxnSpLocks/>
            </p:cNvCxnSpPr>
            <p:nvPr/>
          </p:nvCxnSpPr>
          <p:spPr bwMode="auto">
            <a:xfrm flipV="1">
              <a:off x="675134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0EE5C7B2-9002-B5FA-2067-5BF44D404252}"/>
                </a:ext>
              </a:extLst>
            </p:cNvPr>
            <p:cNvCxnSpPr>
              <a:cxnSpLocks/>
            </p:cNvCxnSpPr>
            <p:nvPr/>
          </p:nvCxnSpPr>
          <p:spPr bwMode="auto">
            <a:xfrm flipV="1">
              <a:off x="688720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7BF49866-8C3F-F9A6-411F-9D098EAF55A8}"/>
                </a:ext>
              </a:extLst>
            </p:cNvPr>
            <p:cNvCxnSpPr>
              <a:cxnSpLocks/>
            </p:cNvCxnSpPr>
            <p:nvPr/>
          </p:nvCxnSpPr>
          <p:spPr bwMode="auto">
            <a:xfrm flipV="1">
              <a:off x="702307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AB8C88FA-6B97-3B04-D2D4-5A438DCB9325}"/>
                </a:ext>
              </a:extLst>
            </p:cNvPr>
            <p:cNvCxnSpPr>
              <a:cxnSpLocks/>
            </p:cNvCxnSpPr>
            <p:nvPr/>
          </p:nvCxnSpPr>
          <p:spPr bwMode="auto">
            <a:xfrm flipV="1">
              <a:off x="715893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D34DAE5D-CB84-1927-ED0E-31B25F0D5420}"/>
                </a:ext>
              </a:extLst>
            </p:cNvPr>
            <p:cNvCxnSpPr>
              <a:cxnSpLocks/>
            </p:cNvCxnSpPr>
            <p:nvPr/>
          </p:nvCxnSpPr>
          <p:spPr bwMode="auto">
            <a:xfrm flipV="1">
              <a:off x="729480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2240BBF2-6F96-7D2E-18AD-71064F6336A4}"/>
                </a:ext>
              </a:extLst>
            </p:cNvPr>
            <p:cNvCxnSpPr>
              <a:cxnSpLocks/>
            </p:cNvCxnSpPr>
            <p:nvPr/>
          </p:nvCxnSpPr>
          <p:spPr bwMode="auto">
            <a:xfrm flipV="1">
              <a:off x="756653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C035A897-37CD-972E-0F0F-F47A503FDD14}"/>
                </a:ext>
              </a:extLst>
            </p:cNvPr>
            <p:cNvCxnSpPr>
              <a:cxnSpLocks/>
            </p:cNvCxnSpPr>
            <p:nvPr/>
          </p:nvCxnSpPr>
          <p:spPr bwMode="auto">
            <a:xfrm flipV="1">
              <a:off x="743066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EF31F36B-6AD7-3686-B40D-A1D39B9FB430}"/>
                </a:ext>
              </a:extLst>
            </p:cNvPr>
            <p:cNvCxnSpPr>
              <a:cxnSpLocks/>
            </p:cNvCxnSpPr>
            <p:nvPr/>
          </p:nvCxnSpPr>
          <p:spPr bwMode="auto">
            <a:xfrm flipV="1">
              <a:off x="770239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BE8F292E-B619-F0DB-8349-AEBF42F4D476}"/>
                </a:ext>
              </a:extLst>
            </p:cNvPr>
            <p:cNvCxnSpPr>
              <a:cxnSpLocks/>
            </p:cNvCxnSpPr>
            <p:nvPr/>
          </p:nvCxnSpPr>
          <p:spPr bwMode="auto">
            <a:xfrm flipV="1">
              <a:off x="783826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1248E994-A00C-C7AC-036D-62665908BFCB}"/>
                </a:ext>
              </a:extLst>
            </p:cNvPr>
            <p:cNvCxnSpPr>
              <a:cxnSpLocks/>
            </p:cNvCxnSpPr>
            <p:nvPr/>
          </p:nvCxnSpPr>
          <p:spPr bwMode="auto">
            <a:xfrm flipV="1">
              <a:off x="797412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4EC44F7F-AC7F-EAD6-5F99-A14217917F48}"/>
                </a:ext>
              </a:extLst>
            </p:cNvPr>
            <p:cNvCxnSpPr>
              <a:cxnSpLocks/>
            </p:cNvCxnSpPr>
            <p:nvPr/>
          </p:nvCxnSpPr>
          <p:spPr bwMode="auto">
            <a:xfrm flipV="1">
              <a:off x="810999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1E6EBF5F-DE3F-F37C-B859-656EC78CF03F}"/>
                </a:ext>
              </a:extLst>
            </p:cNvPr>
            <p:cNvCxnSpPr>
              <a:cxnSpLocks/>
            </p:cNvCxnSpPr>
            <p:nvPr/>
          </p:nvCxnSpPr>
          <p:spPr bwMode="auto">
            <a:xfrm flipV="1">
              <a:off x="824585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C83A183E-07B2-7947-8DE8-24FE7B3148DD}"/>
                </a:ext>
              </a:extLst>
            </p:cNvPr>
            <p:cNvCxnSpPr>
              <a:cxnSpLocks/>
            </p:cNvCxnSpPr>
            <p:nvPr/>
          </p:nvCxnSpPr>
          <p:spPr bwMode="auto">
            <a:xfrm flipV="1">
              <a:off x="838172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64CDB1AC-0658-A4C3-C0E4-BBDD7482F56A}"/>
                </a:ext>
              </a:extLst>
            </p:cNvPr>
            <p:cNvCxnSpPr>
              <a:cxnSpLocks/>
            </p:cNvCxnSpPr>
            <p:nvPr/>
          </p:nvCxnSpPr>
          <p:spPr bwMode="auto">
            <a:xfrm flipV="1">
              <a:off x="851758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1422643F-4CBD-E9F5-D82F-45417E25A9CD}"/>
                </a:ext>
              </a:extLst>
            </p:cNvPr>
            <p:cNvCxnSpPr>
              <a:cxnSpLocks/>
            </p:cNvCxnSpPr>
            <p:nvPr/>
          </p:nvCxnSpPr>
          <p:spPr bwMode="auto">
            <a:xfrm flipV="1">
              <a:off x="865345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6AD0B76B-633A-2E9A-FDC8-53828664DC89}"/>
                </a:ext>
              </a:extLst>
            </p:cNvPr>
            <p:cNvCxnSpPr>
              <a:cxnSpLocks/>
            </p:cNvCxnSpPr>
            <p:nvPr/>
          </p:nvCxnSpPr>
          <p:spPr bwMode="auto">
            <a:xfrm flipV="1">
              <a:off x="878931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D94D2E71-F987-B071-F102-641C3B63D1F3}"/>
                </a:ext>
              </a:extLst>
            </p:cNvPr>
            <p:cNvCxnSpPr>
              <a:cxnSpLocks/>
            </p:cNvCxnSpPr>
            <p:nvPr/>
          </p:nvCxnSpPr>
          <p:spPr bwMode="auto">
            <a:xfrm flipV="1">
              <a:off x="892518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FF0D0B2E-0839-F810-7AA3-3776E760AB45}"/>
                </a:ext>
              </a:extLst>
            </p:cNvPr>
            <p:cNvCxnSpPr>
              <a:cxnSpLocks/>
            </p:cNvCxnSpPr>
            <p:nvPr/>
          </p:nvCxnSpPr>
          <p:spPr bwMode="auto">
            <a:xfrm flipV="1">
              <a:off x="416990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732BFEE5-6698-205D-8FA0-2A14156D347E}"/>
                </a:ext>
              </a:extLst>
            </p:cNvPr>
            <p:cNvCxnSpPr>
              <a:cxnSpLocks/>
            </p:cNvCxnSpPr>
            <p:nvPr/>
          </p:nvCxnSpPr>
          <p:spPr bwMode="auto">
            <a:xfrm flipV="1">
              <a:off x="906104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5912D290-E498-B892-1AB2-AB1BD6356BC2}"/>
                </a:ext>
              </a:extLst>
            </p:cNvPr>
            <p:cNvCxnSpPr>
              <a:cxnSpLocks/>
            </p:cNvCxnSpPr>
            <p:nvPr/>
          </p:nvCxnSpPr>
          <p:spPr bwMode="auto">
            <a:xfrm flipV="1">
              <a:off x="919691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6A96E496-EE41-574A-7EEB-6D0EECF3D1BF}"/>
                </a:ext>
              </a:extLst>
            </p:cNvPr>
            <p:cNvCxnSpPr>
              <a:cxnSpLocks/>
            </p:cNvCxnSpPr>
            <p:nvPr/>
          </p:nvCxnSpPr>
          <p:spPr bwMode="auto">
            <a:xfrm flipV="1">
              <a:off x="933277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8AB391A8-ABC6-DE72-C169-846640B8DF08}"/>
                </a:ext>
              </a:extLst>
            </p:cNvPr>
            <p:cNvCxnSpPr>
              <a:cxnSpLocks/>
            </p:cNvCxnSpPr>
            <p:nvPr/>
          </p:nvCxnSpPr>
          <p:spPr bwMode="auto">
            <a:xfrm flipV="1">
              <a:off x="9468643"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86E67DFE-7DB1-6E12-4E93-1A9469D0EF3C}"/>
                </a:ext>
              </a:extLst>
            </p:cNvPr>
            <p:cNvCxnSpPr>
              <a:cxnSpLocks/>
            </p:cNvCxnSpPr>
            <p:nvPr/>
          </p:nvCxnSpPr>
          <p:spPr bwMode="auto">
            <a:xfrm flipV="1">
              <a:off x="9604508" y="5765180"/>
              <a:ext cx="0" cy="635620"/>
            </a:xfrm>
            <a:prstGeom prst="line">
              <a:avLst/>
            </a:prstGeom>
            <a:noFill/>
            <a:ln w="9525" cap="flat" cmpd="sng" algn="ctr">
              <a:solidFill>
                <a:schemeClr val="tx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D83D01D1-EBDE-22EB-78C3-B9175D3DE3C7}"/>
                </a:ext>
              </a:extLst>
            </p:cNvPr>
            <p:cNvCxnSpPr>
              <a:cxnSpLocks/>
            </p:cNvCxnSpPr>
            <p:nvPr/>
          </p:nvCxnSpPr>
          <p:spPr bwMode="auto">
            <a:xfrm flipV="1">
              <a:off x="9740373" y="5765180"/>
              <a:ext cx="0" cy="635620"/>
            </a:xfrm>
            <a:prstGeom prst="line">
              <a:avLst/>
            </a:prstGeom>
            <a:noFill/>
            <a:ln w="9525" cap="flat" cmpd="sng" algn="ctr">
              <a:solidFill>
                <a:schemeClr val="tx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C40BD613-E3A3-D837-4B71-55BB135BA91D}"/>
              </a:ext>
            </a:extLst>
          </p:cNvPr>
          <p:cNvGrpSpPr/>
          <p:nvPr/>
        </p:nvGrpSpPr>
        <p:grpSpPr>
          <a:xfrm>
            <a:off x="1736436" y="5610466"/>
            <a:ext cx="8416969" cy="619963"/>
            <a:chOff x="1736436" y="5719281"/>
            <a:chExt cx="8416969" cy="619963"/>
          </a:xfrm>
        </p:grpSpPr>
        <p:sp>
          <p:nvSpPr>
            <p:cNvPr id="284" name="TextBox 283">
              <a:extLst>
                <a:ext uri="{FF2B5EF4-FFF2-40B4-BE49-F238E27FC236}">
                  <a16:creationId xmlns:a16="http://schemas.microsoft.com/office/drawing/2014/main" id="{B4DA1136-DFE5-F29D-FC1D-67348CE248F0}"/>
                </a:ext>
              </a:extLst>
            </p:cNvPr>
            <p:cNvSpPr txBox="1"/>
            <p:nvPr/>
          </p:nvSpPr>
          <p:spPr bwMode="auto">
            <a:xfrm>
              <a:off x="2553524" y="57265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9" name="TextBox 278">
              <a:extLst>
                <a:ext uri="{FF2B5EF4-FFF2-40B4-BE49-F238E27FC236}">
                  <a16:creationId xmlns:a16="http://schemas.microsoft.com/office/drawing/2014/main" id="{A0EBC0B0-0708-6FE2-66DF-59FC794FF595}"/>
                </a:ext>
              </a:extLst>
            </p:cNvPr>
            <p:cNvSpPr txBox="1"/>
            <p:nvPr/>
          </p:nvSpPr>
          <p:spPr bwMode="auto">
            <a:xfrm>
              <a:off x="2277753"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dirty="0">
                  <a:latin typeface="Poppins" pitchFamily="2" charset="77"/>
                  <a:cs typeface="Poppins" pitchFamily="2" charset="77"/>
                </a:rPr>
                <a:t>+</a:t>
              </a:r>
            </a:p>
          </p:txBody>
        </p:sp>
        <p:sp>
          <p:nvSpPr>
            <p:cNvPr id="270" name="TextBox 269">
              <a:extLst>
                <a:ext uri="{FF2B5EF4-FFF2-40B4-BE49-F238E27FC236}">
                  <a16:creationId xmlns:a16="http://schemas.microsoft.com/office/drawing/2014/main" id="{AABC8AC5-A953-F38B-63D4-538CD3861A74}"/>
                </a:ext>
              </a:extLst>
            </p:cNvPr>
            <p:cNvSpPr txBox="1"/>
            <p:nvPr/>
          </p:nvSpPr>
          <p:spPr bwMode="auto">
            <a:xfrm>
              <a:off x="2410691" y="5736856"/>
              <a:ext cx="39716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0" spc="-50" dirty="0">
                  <a:latin typeface="Poppins" pitchFamily="2" charset="77"/>
                  <a:cs typeface="Poppins" pitchFamily="2" charset="77"/>
                </a:rPr>
                <a:t>NE</a:t>
              </a:r>
            </a:p>
          </p:txBody>
        </p:sp>
        <p:sp>
          <p:nvSpPr>
            <p:cNvPr id="271" name="TextBox 270">
              <a:extLst>
                <a:ext uri="{FF2B5EF4-FFF2-40B4-BE49-F238E27FC236}">
                  <a16:creationId xmlns:a16="http://schemas.microsoft.com/office/drawing/2014/main" id="{D54E40F9-0C80-6212-72BE-EAC14FDECC45}"/>
                </a:ext>
              </a:extLst>
            </p:cNvPr>
            <p:cNvSpPr txBox="1"/>
            <p:nvPr/>
          </p:nvSpPr>
          <p:spPr bwMode="auto">
            <a:xfrm>
              <a:off x="1741054" y="5910604"/>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2" name="TextBox 271">
              <a:extLst>
                <a:ext uri="{FF2B5EF4-FFF2-40B4-BE49-F238E27FC236}">
                  <a16:creationId xmlns:a16="http://schemas.microsoft.com/office/drawing/2014/main" id="{61108CB7-AA30-2FDC-9513-519FA36EDCFD}"/>
                </a:ext>
              </a:extLst>
            </p:cNvPr>
            <p:cNvSpPr txBox="1"/>
            <p:nvPr/>
          </p:nvSpPr>
          <p:spPr bwMode="auto">
            <a:xfrm>
              <a:off x="1736436"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3" name="TextBox 272">
              <a:extLst>
                <a:ext uri="{FF2B5EF4-FFF2-40B4-BE49-F238E27FC236}">
                  <a16:creationId xmlns:a16="http://schemas.microsoft.com/office/drawing/2014/main" id="{E705F262-EFB7-FC61-322F-DC8B624F0DF0}"/>
                </a:ext>
              </a:extLst>
            </p:cNvPr>
            <p:cNvSpPr txBox="1"/>
            <p:nvPr/>
          </p:nvSpPr>
          <p:spPr bwMode="auto">
            <a:xfrm>
              <a:off x="1879600"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4" name="TextBox 273">
              <a:extLst>
                <a:ext uri="{FF2B5EF4-FFF2-40B4-BE49-F238E27FC236}">
                  <a16:creationId xmlns:a16="http://schemas.microsoft.com/office/drawing/2014/main" id="{378CED44-270A-EC22-5635-E92345201AE3}"/>
                </a:ext>
              </a:extLst>
            </p:cNvPr>
            <p:cNvSpPr txBox="1"/>
            <p:nvPr/>
          </p:nvSpPr>
          <p:spPr bwMode="auto">
            <a:xfrm>
              <a:off x="1874982" y="57374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5" name="TextBox 274">
              <a:extLst>
                <a:ext uri="{FF2B5EF4-FFF2-40B4-BE49-F238E27FC236}">
                  <a16:creationId xmlns:a16="http://schemas.microsoft.com/office/drawing/2014/main" id="{D55F308E-593B-4F34-0608-02AD3511750D}"/>
                </a:ext>
              </a:extLst>
            </p:cNvPr>
            <p:cNvSpPr txBox="1"/>
            <p:nvPr/>
          </p:nvSpPr>
          <p:spPr bwMode="auto">
            <a:xfrm>
              <a:off x="2009239" y="5730165"/>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6" name="TextBox 275">
              <a:extLst>
                <a:ext uri="{FF2B5EF4-FFF2-40B4-BE49-F238E27FC236}">
                  <a16:creationId xmlns:a16="http://schemas.microsoft.com/office/drawing/2014/main" id="{0F5AEE37-2562-8558-51D1-7AD7A3591301}"/>
                </a:ext>
              </a:extLst>
            </p:cNvPr>
            <p:cNvSpPr txBox="1"/>
            <p:nvPr/>
          </p:nvSpPr>
          <p:spPr bwMode="auto">
            <a:xfrm>
              <a:off x="2012868"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77" name="TextBox 276">
              <a:extLst>
                <a:ext uri="{FF2B5EF4-FFF2-40B4-BE49-F238E27FC236}">
                  <a16:creationId xmlns:a16="http://schemas.microsoft.com/office/drawing/2014/main" id="{B2B09983-4E96-446E-B971-12417F1B918F}"/>
                </a:ext>
              </a:extLst>
            </p:cNvPr>
            <p:cNvSpPr txBox="1"/>
            <p:nvPr/>
          </p:nvSpPr>
          <p:spPr bwMode="auto">
            <a:xfrm>
              <a:off x="2143496"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0" name="TextBox 279">
              <a:extLst>
                <a:ext uri="{FF2B5EF4-FFF2-40B4-BE49-F238E27FC236}">
                  <a16:creationId xmlns:a16="http://schemas.microsoft.com/office/drawing/2014/main" id="{B5C34B16-300D-1E13-73C0-024BB0EE43BB}"/>
                </a:ext>
              </a:extLst>
            </p:cNvPr>
            <p:cNvSpPr txBox="1"/>
            <p:nvPr/>
          </p:nvSpPr>
          <p:spPr bwMode="auto">
            <a:xfrm>
              <a:off x="2281381"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1" name="TextBox 280">
              <a:extLst>
                <a:ext uri="{FF2B5EF4-FFF2-40B4-BE49-F238E27FC236}">
                  <a16:creationId xmlns:a16="http://schemas.microsoft.com/office/drawing/2014/main" id="{0977AF55-6A90-08D7-A0F3-C384DFABF52B}"/>
                </a:ext>
              </a:extLst>
            </p:cNvPr>
            <p:cNvSpPr txBox="1"/>
            <p:nvPr/>
          </p:nvSpPr>
          <p:spPr bwMode="auto">
            <a:xfrm>
              <a:off x="227412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2" name="TextBox 281">
              <a:extLst>
                <a:ext uri="{FF2B5EF4-FFF2-40B4-BE49-F238E27FC236}">
                  <a16:creationId xmlns:a16="http://schemas.microsoft.com/office/drawing/2014/main" id="{0A4C73D7-C93E-243C-743D-4FB63200FFBB}"/>
                </a:ext>
              </a:extLst>
            </p:cNvPr>
            <p:cNvSpPr txBox="1"/>
            <p:nvPr/>
          </p:nvSpPr>
          <p:spPr bwMode="auto">
            <a:xfrm>
              <a:off x="2419267"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3" name="TextBox 282">
              <a:extLst>
                <a:ext uri="{FF2B5EF4-FFF2-40B4-BE49-F238E27FC236}">
                  <a16:creationId xmlns:a16="http://schemas.microsoft.com/office/drawing/2014/main" id="{F9226557-76D6-674D-FA69-CAE728200FF5}"/>
                </a:ext>
              </a:extLst>
            </p:cNvPr>
            <p:cNvSpPr txBox="1"/>
            <p:nvPr/>
          </p:nvSpPr>
          <p:spPr bwMode="auto">
            <a:xfrm>
              <a:off x="2412010" y="59043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5" name="TextBox 284">
              <a:extLst>
                <a:ext uri="{FF2B5EF4-FFF2-40B4-BE49-F238E27FC236}">
                  <a16:creationId xmlns:a16="http://schemas.microsoft.com/office/drawing/2014/main" id="{9F20B661-0752-92BE-E4E0-E7F325A63E87}"/>
                </a:ext>
              </a:extLst>
            </p:cNvPr>
            <p:cNvSpPr txBox="1"/>
            <p:nvPr/>
          </p:nvSpPr>
          <p:spPr bwMode="auto">
            <a:xfrm>
              <a:off x="2684153" y="57265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6" name="TextBox 285">
              <a:extLst>
                <a:ext uri="{FF2B5EF4-FFF2-40B4-BE49-F238E27FC236}">
                  <a16:creationId xmlns:a16="http://schemas.microsoft.com/office/drawing/2014/main" id="{22295907-752C-42CF-B7F6-B3260B65874B}"/>
                </a:ext>
              </a:extLst>
            </p:cNvPr>
            <p:cNvSpPr txBox="1"/>
            <p:nvPr/>
          </p:nvSpPr>
          <p:spPr bwMode="auto">
            <a:xfrm>
              <a:off x="2687781" y="59043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7" name="TextBox 286">
              <a:extLst>
                <a:ext uri="{FF2B5EF4-FFF2-40B4-BE49-F238E27FC236}">
                  <a16:creationId xmlns:a16="http://schemas.microsoft.com/office/drawing/2014/main" id="{8ABDC3FE-9140-6AE0-9154-1F10F9F00B93}"/>
                </a:ext>
              </a:extLst>
            </p:cNvPr>
            <p:cNvSpPr txBox="1"/>
            <p:nvPr/>
          </p:nvSpPr>
          <p:spPr bwMode="auto">
            <a:xfrm>
              <a:off x="281840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8" name="TextBox 287">
              <a:extLst>
                <a:ext uri="{FF2B5EF4-FFF2-40B4-BE49-F238E27FC236}">
                  <a16:creationId xmlns:a16="http://schemas.microsoft.com/office/drawing/2014/main" id="{36FF69C3-0894-4E7C-5C70-2FBFE9363506}"/>
                </a:ext>
              </a:extLst>
            </p:cNvPr>
            <p:cNvSpPr txBox="1"/>
            <p:nvPr/>
          </p:nvSpPr>
          <p:spPr bwMode="auto">
            <a:xfrm>
              <a:off x="3090552"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89" name="TextBox 288">
              <a:extLst>
                <a:ext uri="{FF2B5EF4-FFF2-40B4-BE49-F238E27FC236}">
                  <a16:creationId xmlns:a16="http://schemas.microsoft.com/office/drawing/2014/main" id="{2F23AF79-27BC-624E-F245-D5C46267E1E9}"/>
                </a:ext>
              </a:extLst>
            </p:cNvPr>
            <p:cNvSpPr txBox="1"/>
            <p:nvPr/>
          </p:nvSpPr>
          <p:spPr bwMode="auto">
            <a:xfrm>
              <a:off x="3094180"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0" name="TextBox 289">
              <a:extLst>
                <a:ext uri="{FF2B5EF4-FFF2-40B4-BE49-F238E27FC236}">
                  <a16:creationId xmlns:a16="http://schemas.microsoft.com/office/drawing/2014/main" id="{15BF7062-0214-C885-0FCF-A29D4FCC6F13}"/>
                </a:ext>
              </a:extLst>
            </p:cNvPr>
            <p:cNvSpPr txBox="1"/>
            <p:nvPr/>
          </p:nvSpPr>
          <p:spPr bwMode="auto">
            <a:xfrm>
              <a:off x="322480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1" name="TextBox 290">
              <a:extLst>
                <a:ext uri="{FF2B5EF4-FFF2-40B4-BE49-F238E27FC236}">
                  <a16:creationId xmlns:a16="http://schemas.microsoft.com/office/drawing/2014/main" id="{BBDCDCCD-20FE-BD55-7F6F-E466BCDFCA9E}"/>
                </a:ext>
              </a:extLst>
            </p:cNvPr>
            <p:cNvSpPr txBox="1"/>
            <p:nvPr/>
          </p:nvSpPr>
          <p:spPr bwMode="auto">
            <a:xfrm>
              <a:off x="3362695"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2" name="TextBox 291">
              <a:extLst>
                <a:ext uri="{FF2B5EF4-FFF2-40B4-BE49-F238E27FC236}">
                  <a16:creationId xmlns:a16="http://schemas.microsoft.com/office/drawing/2014/main" id="{B6B9E976-A4EF-B12B-548B-B088694EAF00}"/>
                </a:ext>
              </a:extLst>
            </p:cNvPr>
            <p:cNvSpPr txBox="1"/>
            <p:nvPr/>
          </p:nvSpPr>
          <p:spPr bwMode="auto">
            <a:xfrm>
              <a:off x="3359066"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3" name="TextBox 292">
              <a:extLst>
                <a:ext uri="{FF2B5EF4-FFF2-40B4-BE49-F238E27FC236}">
                  <a16:creationId xmlns:a16="http://schemas.microsoft.com/office/drawing/2014/main" id="{F3ABDC25-CFDF-95DA-7369-B46645699D6C}"/>
                </a:ext>
              </a:extLst>
            </p:cNvPr>
            <p:cNvSpPr txBox="1"/>
            <p:nvPr/>
          </p:nvSpPr>
          <p:spPr bwMode="auto">
            <a:xfrm>
              <a:off x="336269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4" name="TextBox 293">
              <a:extLst>
                <a:ext uri="{FF2B5EF4-FFF2-40B4-BE49-F238E27FC236}">
                  <a16:creationId xmlns:a16="http://schemas.microsoft.com/office/drawing/2014/main" id="{BB4DBA59-C0ED-B106-B0B0-5E1C6AF87218}"/>
                </a:ext>
              </a:extLst>
            </p:cNvPr>
            <p:cNvSpPr txBox="1"/>
            <p:nvPr/>
          </p:nvSpPr>
          <p:spPr bwMode="auto">
            <a:xfrm>
              <a:off x="3500580"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5" name="TextBox 294">
              <a:extLst>
                <a:ext uri="{FF2B5EF4-FFF2-40B4-BE49-F238E27FC236}">
                  <a16:creationId xmlns:a16="http://schemas.microsoft.com/office/drawing/2014/main" id="{86B2CB27-F9D8-8CBA-A32A-BB6097C75A3D}"/>
                </a:ext>
              </a:extLst>
            </p:cNvPr>
            <p:cNvSpPr txBox="1"/>
            <p:nvPr/>
          </p:nvSpPr>
          <p:spPr bwMode="auto">
            <a:xfrm>
              <a:off x="3500580"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6" name="TextBox 295">
              <a:extLst>
                <a:ext uri="{FF2B5EF4-FFF2-40B4-BE49-F238E27FC236}">
                  <a16:creationId xmlns:a16="http://schemas.microsoft.com/office/drawing/2014/main" id="{4F23EFFC-7311-CEF4-7FC9-270101934225}"/>
                </a:ext>
              </a:extLst>
            </p:cNvPr>
            <p:cNvSpPr txBox="1"/>
            <p:nvPr/>
          </p:nvSpPr>
          <p:spPr bwMode="auto">
            <a:xfrm>
              <a:off x="3496951"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7" name="TextBox 296">
              <a:extLst>
                <a:ext uri="{FF2B5EF4-FFF2-40B4-BE49-F238E27FC236}">
                  <a16:creationId xmlns:a16="http://schemas.microsoft.com/office/drawing/2014/main" id="{781E9E19-A4B7-17E2-8E60-4EFB520E5D51}"/>
                </a:ext>
              </a:extLst>
            </p:cNvPr>
            <p:cNvSpPr txBox="1"/>
            <p:nvPr/>
          </p:nvSpPr>
          <p:spPr bwMode="auto">
            <a:xfrm>
              <a:off x="3638465"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8" name="TextBox 297">
              <a:extLst>
                <a:ext uri="{FF2B5EF4-FFF2-40B4-BE49-F238E27FC236}">
                  <a16:creationId xmlns:a16="http://schemas.microsoft.com/office/drawing/2014/main" id="{DB6199AD-5D23-8E6B-38FC-60CBA3CF3785}"/>
                </a:ext>
              </a:extLst>
            </p:cNvPr>
            <p:cNvSpPr txBox="1"/>
            <p:nvPr/>
          </p:nvSpPr>
          <p:spPr bwMode="auto">
            <a:xfrm>
              <a:off x="3638465"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299" name="TextBox 298">
              <a:extLst>
                <a:ext uri="{FF2B5EF4-FFF2-40B4-BE49-F238E27FC236}">
                  <a16:creationId xmlns:a16="http://schemas.microsoft.com/office/drawing/2014/main" id="{6C12DCDA-81CA-3BD9-DB6F-A09E18B4AC23}"/>
                </a:ext>
              </a:extLst>
            </p:cNvPr>
            <p:cNvSpPr txBox="1"/>
            <p:nvPr/>
          </p:nvSpPr>
          <p:spPr bwMode="auto">
            <a:xfrm>
              <a:off x="3769093"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0" name="TextBox 299">
              <a:extLst>
                <a:ext uri="{FF2B5EF4-FFF2-40B4-BE49-F238E27FC236}">
                  <a16:creationId xmlns:a16="http://schemas.microsoft.com/office/drawing/2014/main" id="{9514BBDC-BFEB-BB78-D023-BCDDFB4E4CB2}"/>
                </a:ext>
              </a:extLst>
            </p:cNvPr>
            <p:cNvSpPr txBox="1"/>
            <p:nvPr/>
          </p:nvSpPr>
          <p:spPr bwMode="auto">
            <a:xfrm>
              <a:off x="3769094"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1" name="TextBox 300">
              <a:extLst>
                <a:ext uri="{FF2B5EF4-FFF2-40B4-BE49-F238E27FC236}">
                  <a16:creationId xmlns:a16="http://schemas.microsoft.com/office/drawing/2014/main" id="{4666C219-7E17-70C0-E751-59AA574DC0D1}"/>
                </a:ext>
              </a:extLst>
            </p:cNvPr>
            <p:cNvSpPr txBox="1"/>
            <p:nvPr/>
          </p:nvSpPr>
          <p:spPr bwMode="auto">
            <a:xfrm>
              <a:off x="3906979"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2" name="TextBox 301">
              <a:extLst>
                <a:ext uri="{FF2B5EF4-FFF2-40B4-BE49-F238E27FC236}">
                  <a16:creationId xmlns:a16="http://schemas.microsoft.com/office/drawing/2014/main" id="{5EFDE7AB-30C5-D3EC-E62D-470240865D9C}"/>
                </a:ext>
              </a:extLst>
            </p:cNvPr>
            <p:cNvSpPr txBox="1"/>
            <p:nvPr/>
          </p:nvSpPr>
          <p:spPr bwMode="auto">
            <a:xfrm>
              <a:off x="390697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3" name="TextBox 302">
              <a:extLst>
                <a:ext uri="{FF2B5EF4-FFF2-40B4-BE49-F238E27FC236}">
                  <a16:creationId xmlns:a16="http://schemas.microsoft.com/office/drawing/2014/main" id="{690C577A-79D8-19B9-314E-BA7560B20380}"/>
                </a:ext>
              </a:extLst>
            </p:cNvPr>
            <p:cNvSpPr txBox="1"/>
            <p:nvPr/>
          </p:nvSpPr>
          <p:spPr bwMode="auto">
            <a:xfrm>
              <a:off x="4044865"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4" name="TextBox 303">
              <a:extLst>
                <a:ext uri="{FF2B5EF4-FFF2-40B4-BE49-F238E27FC236}">
                  <a16:creationId xmlns:a16="http://schemas.microsoft.com/office/drawing/2014/main" id="{08960B58-4616-83AC-AFC9-1CDFE0A0A066}"/>
                </a:ext>
              </a:extLst>
            </p:cNvPr>
            <p:cNvSpPr txBox="1"/>
            <p:nvPr/>
          </p:nvSpPr>
          <p:spPr bwMode="auto">
            <a:xfrm>
              <a:off x="4179122" y="59043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5" name="TextBox 304">
              <a:extLst>
                <a:ext uri="{FF2B5EF4-FFF2-40B4-BE49-F238E27FC236}">
                  <a16:creationId xmlns:a16="http://schemas.microsoft.com/office/drawing/2014/main" id="{2AD5A82F-CE8F-CD6F-FCB8-1D33D873C976}"/>
                </a:ext>
              </a:extLst>
            </p:cNvPr>
            <p:cNvSpPr txBox="1"/>
            <p:nvPr/>
          </p:nvSpPr>
          <p:spPr bwMode="auto">
            <a:xfrm>
              <a:off x="417549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6" name="TextBox 305">
              <a:extLst>
                <a:ext uri="{FF2B5EF4-FFF2-40B4-BE49-F238E27FC236}">
                  <a16:creationId xmlns:a16="http://schemas.microsoft.com/office/drawing/2014/main" id="{2923FD69-1211-3AF0-9C30-F24C8753D1E7}"/>
                </a:ext>
              </a:extLst>
            </p:cNvPr>
            <p:cNvSpPr txBox="1"/>
            <p:nvPr/>
          </p:nvSpPr>
          <p:spPr bwMode="auto">
            <a:xfrm>
              <a:off x="4317008"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7" name="TextBox 306">
              <a:extLst>
                <a:ext uri="{FF2B5EF4-FFF2-40B4-BE49-F238E27FC236}">
                  <a16:creationId xmlns:a16="http://schemas.microsoft.com/office/drawing/2014/main" id="{C4357D53-6669-9327-C66E-4E35FF02CC66}"/>
                </a:ext>
              </a:extLst>
            </p:cNvPr>
            <p:cNvSpPr txBox="1"/>
            <p:nvPr/>
          </p:nvSpPr>
          <p:spPr bwMode="auto">
            <a:xfrm>
              <a:off x="4309751"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8" name="TextBox 307">
              <a:extLst>
                <a:ext uri="{FF2B5EF4-FFF2-40B4-BE49-F238E27FC236}">
                  <a16:creationId xmlns:a16="http://schemas.microsoft.com/office/drawing/2014/main" id="{1B6F2683-7F89-4B02-6634-8A2503D109B0}"/>
                </a:ext>
              </a:extLst>
            </p:cNvPr>
            <p:cNvSpPr txBox="1"/>
            <p:nvPr/>
          </p:nvSpPr>
          <p:spPr bwMode="auto">
            <a:xfrm>
              <a:off x="4313380"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09" name="TextBox 308">
              <a:extLst>
                <a:ext uri="{FF2B5EF4-FFF2-40B4-BE49-F238E27FC236}">
                  <a16:creationId xmlns:a16="http://schemas.microsoft.com/office/drawing/2014/main" id="{28F2764E-6B1D-B0E3-2953-B6859DEA13CA}"/>
                </a:ext>
              </a:extLst>
            </p:cNvPr>
            <p:cNvSpPr txBox="1"/>
            <p:nvPr/>
          </p:nvSpPr>
          <p:spPr bwMode="auto">
            <a:xfrm>
              <a:off x="4451266"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0" name="TextBox 309">
              <a:extLst>
                <a:ext uri="{FF2B5EF4-FFF2-40B4-BE49-F238E27FC236}">
                  <a16:creationId xmlns:a16="http://schemas.microsoft.com/office/drawing/2014/main" id="{196EB113-694D-2446-89E7-205E80B6BCF1}"/>
                </a:ext>
              </a:extLst>
            </p:cNvPr>
            <p:cNvSpPr txBox="1"/>
            <p:nvPr/>
          </p:nvSpPr>
          <p:spPr bwMode="auto">
            <a:xfrm>
              <a:off x="4581895"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1" name="TextBox 310">
              <a:extLst>
                <a:ext uri="{FF2B5EF4-FFF2-40B4-BE49-F238E27FC236}">
                  <a16:creationId xmlns:a16="http://schemas.microsoft.com/office/drawing/2014/main" id="{307E9822-D108-07D5-2B82-1DD714A1813C}"/>
                </a:ext>
              </a:extLst>
            </p:cNvPr>
            <p:cNvSpPr txBox="1"/>
            <p:nvPr/>
          </p:nvSpPr>
          <p:spPr bwMode="auto">
            <a:xfrm>
              <a:off x="4723409"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2" name="TextBox 311">
              <a:extLst>
                <a:ext uri="{FF2B5EF4-FFF2-40B4-BE49-F238E27FC236}">
                  <a16:creationId xmlns:a16="http://schemas.microsoft.com/office/drawing/2014/main" id="{2976F9B2-F857-81A3-D1A8-E0B10FF044C7}"/>
                </a:ext>
              </a:extLst>
            </p:cNvPr>
            <p:cNvSpPr txBox="1"/>
            <p:nvPr/>
          </p:nvSpPr>
          <p:spPr bwMode="auto">
            <a:xfrm>
              <a:off x="4719780"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3" name="TextBox 312">
              <a:extLst>
                <a:ext uri="{FF2B5EF4-FFF2-40B4-BE49-F238E27FC236}">
                  <a16:creationId xmlns:a16="http://schemas.microsoft.com/office/drawing/2014/main" id="{462E0A30-A58B-009E-FFB4-C26BC9B3F9D6}"/>
                </a:ext>
              </a:extLst>
            </p:cNvPr>
            <p:cNvSpPr txBox="1"/>
            <p:nvPr/>
          </p:nvSpPr>
          <p:spPr bwMode="auto">
            <a:xfrm>
              <a:off x="4854038"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4" name="TextBox 313">
              <a:extLst>
                <a:ext uri="{FF2B5EF4-FFF2-40B4-BE49-F238E27FC236}">
                  <a16:creationId xmlns:a16="http://schemas.microsoft.com/office/drawing/2014/main" id="{A88B7921-0B48-6876-B050-7157EFA9AAA8}"/>
                </a:ext>
              </a:extLst>
            </p:cNvPr>
            <p:cNvSpPr txBox="1"/>
            <p:nvPr/>
          </p:nvSpPr>
          <p:spPr bwMode="auto">
            <a:xfrm>
              <a:off x="4857666"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5" name="TextBox 314">
              <a:extLst>
                <a:ext uri="{FF2B5EF4-FFF2-40B4-BE49-F238E27FC236}">
                  <a16:creationId xmlns:a16="http://schemas.microsoft.com/office/drawing/2014/main" id="{927D1800-5831-782A-25F0-D9E0F2297264}"/>
                </a:ext>
              </a:extLst>
            </p:cNvPr>
            <p:cNvSpPr txBox="1"/>
            <p:nvPr/>
          </p:nvSpPr>
          <p:spPr bwMode="auto">
            <a:xfrm>
              <a:off x="4995552"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6" name="TextBox 315">
              <a:extLst>
                <a:ext uri="{FF2B5EF4-FFF2-40B4-BE49-F238E27FC236}">
                  <a16:creationId xmlns:a16="http://schemas.microsoft.com/office/drawing/2014/main" id="{142A30BC-84F2-497E-F5BC-E270507F1965}"/>
                </a:ext>
              </a:extLst>
            </p:cNvPr>
            <p:cNvSpPr txBox="1"/>
            <p:nvPr/>
          </p:nvSpPr>
          <p:spPr bwMode="auto">
            <a:xfrm>
              <a:off x="499192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7" name="TextBox 316">
              <a:extLst>
                <a:ext uri="{FF2B5EF4-FFF2-40B4-BE49-F238E27FC236}">
                  <a16:creationId xmlns:a16="http://schemas.microsoft.com/office/drawing/2014/main" id="{1A061803-740D-882A-F64A-6AC5E6E9E592}"/>
                </a:ext>
              </a:extLst>
            </p:cNvPr>
            <p:cNvSpPr txBox="1"/>
            <p:nvPr/>
          </p:nvSpPr>
          <p:spPr bwMode="auto">
            <a:xfrm>
              <a:off x="5129810"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8" name="TextBox 317">
              <a:extLst>
                <a:ext uri="{FF2B5EF4-FFF2-40B4-BE49-F238E27FC236}">
                  <a16:creationId xmlns:a16="http://schemas.microsoft.com/office/drawing/2014/main" id="{37B3F096-960C-1A97-69FD-3369A277EE60}"/>
                </a:ext>
              </a:extLst>
            </p:cNvPr>
            <p:cNvSpPr txBox="1"/>
            <p:nvPr/>
          </p:nvSpPr>
          <p:spPr bwMode="auto">
            <a:xfrm>
              <a:off x="5126182"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19" name="TextBox 318">
              <a:extLst>
                <a:ext uri="{FF2B5EF4-FFF2-40B4-BE49-F238E27FC236}">
                  <a16:creationId xmlns:a16="http://schemas.microsoft.com/office/drawing/2014/main" id="{24437FE4-20BF-CAA1-648E-063B445AE22D}"/>
                </a:ext>
              </a:extLst>
            </p:cNvPr>
            <p:cNvSpPr txBox="1"/>
            <p:nvPr/>
          </p:nvSpPr>
          <p:spPr bwMode="auto">
            <a:xfrm>
              <a:off x="5264068" y="59043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0" name="TextBox 319">
              <a:extLst>
                <a:ext uri="{FF2B5EF4-FFF2-40B4-BE49-F238E27FC236}">
                  <a16:creationId xmlns:a16="http://schemas.microsoft.com/office/drawing/2014/main" id="{EED7C74D-39E2-D8F6-D3B1-5733D54E77A0}"/>
                </a:ext>
              </a:extLst>
            </p:cNvPr>
            <p:cNvSpPr txBox="1"/>
            <p:nvPr/>
          </p:nvSpPr>
          <p:spPr bwMode="auto">
            <a:xfrm>
              <a:off x="5267696"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1" name="TextBox 320">
              <a:extLst>
                <a:ext uri="{FF2B5EF4-FFF2-40B4-BE49-F238E27FC236}">
                  <a16:creationId xmlns:a16="http://schemas.microsoft.com/office/drawing/2014/main" id="{443AFABF-8DEB-4405-03A4-C7387FB76872}"/>
                </a:ext>
              </a:extLst>
            </p:cNvPr>
            <p:cNvSpPr txBox="1"/>
            <p:nvPr/>
          </p:nvSpPr>
          <p:spPr bwMode="auto">
            <a:xfrm>
              <a:off x="5401954"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2" name="TextBox 321">
              <a:extLst>
                <a:ext uri="{FF2B5EF4-FFF2-40B4-BE49-F238E27FC236}">
                  <a16:creationId xmlns:a16="http://schemas.microsoft.com/office/drawing/2014/main" id="{34E923EA-6333-CA41-AC47-2E91D2A8441F}"/>
                </a:ext>
              </a:extLst>
            </p:cNvPr>
            <p:cNvSpPr txBox="1"/>
            <p:nvPr/>
          </p:nvSpPr>
          <p:spPr bwMode="auto">
            <a:xfrm>
              <a:off x="5539839" y="59043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3" name="TextBox 322">
              <a:extLst>
                <a:ext uri="{FF2B5EF4-FFF2-40B4-BE49-F238E27FC236}">
                  <a16:creationId xmlns:a16="http://schemas.microsoft.com/office/drawing/2014/main" id="{31A400E8-1528-5D64-0877-DC98566EE028}"/>
                </a:ext>
              </a:extLst>
            </p:cNvPr>
            <p:cNvSpPr txBox="1"/>
            <p:nvPr/>
          </p:nvSpPr>
          <p:spPr bwMode="auto">
            <a:xfrm>
              <a:off x="5536211"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4" name="TextBox 323">
              <a:extLst>
                <a:ext uri="{FF2B5EF4-FFF2-40B4-BE49-F238E27FC236}">
                  <a16:creationId xmlns:a16="http://schemas.microsoft.com/office/drawing/2014/main" id="{0C80B49E-A832-4782-378C-915B526FF25F}"/>
                </a:ext>
              </a:extLst>
            </p:cNvPr>
            <p:cNvSpPr txBox="1"/>
            <p:nvPr/>
          </p:nvSpPr>
          <p:spPr bwMode="auto">
            <a:xfrm>
              <a:off x="5674096" y="5719281"/>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5" name="TextBox 324">
              <a:extLst>
                <a:ext uri="{FF2B5EF4-FFF2-40B4-BE49-F238E27FC236}">
                  <a16:creationId xmlns:a16="http://schemas.microsoft.com/office/drawing/2014/main" id="{665BFF44-B757-7E2D-D32E-E19C9890A090}"/>
                </a:ext>
              </a:extLst>
            </p:cNvPr>
            <p:cNvSpPr txBox="1"/>
            <p:nvPr/>
          </p:nvSpPr>
          <p:spPr bwMode="auto">
            <a:xfrm>
              <a:off x="5811981" y="5722910"/>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6" name="TextBox 325">
              <a:extLst>
                <a:ext uri="{FF2B5EF4-FFF2-40B4-BE49-F238E27FC236}">
                  <a16:creationId xmlns:a16="http://schemas.microsoft.com/office/drawing/2014/main" id="{645F6F9C-6B3D-5DBC-1F9F-A1B33B5117DC}"/>
                </a:ext>
              </a:extLst>
            </p:cNvPr>
            <p:cNvSpPr txBox="1"/>
            <p:nvPr/>
          </p:nvSpPr>
          <p:spPr bwMode="auto">
            <a:xfrm>
              <a:off x="5674096" y="59007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7" name="TextBox 326">
              <a:extLst>
                <a:ext uri="{FF2B5EF4-FFF2-40B4-BE49-F238E27FC236}">
                  <a16:creationId xmlns:a16="http://schemas.microsoft.com/office/drawing/2014/main" id="{A98E264C-8DA1-1261-6C39-FCA9338CBD65}"/>
                </a:ext>
              </a:extLst>
            </p:cNvPr>
            <p:cNvSpPr txBox="1"/>
            <p:nvPr/>
          </p:nvSpPr>
          <p:spPr bwMode="auto">
            <a:xfrm>
              <a:off x="5677725"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8" name="TextBox 327">
              <a:extLst>
                <a:ext uri="{FF2B5EF4-FFF2-40B4-BE49-F238E27FC236}">
                  <a16:creationId xmlns:a16="http://schemas.microsoft.com/office/drawing/2014/main" id="{93A98FFC-2D0E-DFE7-2170-9D3EB8191C59}"/>
                </a:ext>
              </a:extLst>
            </p:cNvPr>
            <p:cNvSpPr txBox="1"/>
            <p:nvPr/>
          </p:nvSpPr>
          <p:spPr bwMode="auto">
            <a:xfrm>
              <a:off x="5808353"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29" name="TextBox 328">
              <a:extLst>
                <a:ext uri="{FF2B5EF4-FFF2-40B4-BE49-F238E27FC236}">
                  <a16:creationId xmlns:a16="http://schemas.microsoft.com/office/drawing/2014/main" id="{18198A23-9988-64B2-D55C-0796C1D75135}"/>
                </a:ext>
              </a:extLst>
            </p:cNvPr>
            <p:cNvSpPr txBox="1"/>
            <p:nvPr/>
          </p:nvSpPr>
          <p:spPr bwMode="auto">
            <a:xfrm>
              <a:off x="6214753"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0" name="TextBox 329">
              <a:extLst>
                <a:ext uri="{FF2B5EF4-FFF2-40B4-BE49-F238E27FC236}">
                  <a16:creationId xmlns:a16="http://schemas.microsoft.com/office/drawing/2014/main" id="{E7214D91-D755-4AD8-E5DF-963F716E4BCF}"/>
                </a:ext>
              </a:extLst>
            </p:cNvPr>
            <p:cNvSpPr txBox="1"/>
            <p:nvPr/>
          </p:nvSpPr>
          <p:spPr bwMode="auto">
            <a:xfrm>
              <a:off x="6218381" y="590796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1" name="TextBox 330">
              <a:extLst>
                <a:ext uri="{FF2B5EF4-FFF2-40B4-BE49-F238E27FC236}">
                  <a16:creationId xmlns:a16="http://schemas.microsoft.com/office/drawing/2014/main" id="{59F3DEC5-260D-0FDF-0B58-CAA70706DD4F}"/>
                </a:ext>
              </a:extLst>
            </p:cNvPr>
            <p:cNvSpPr txBox="1"/>
            <p:nvPr/>
          </p:nvSpPr>
          <p:spPr bwMode="auto">
            <a:xfrm>
              <a:off x="6218382"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2" name="TextBox 331">
              <a:extLst>
                <a:ext uri="{FF2B5EF4-FFF2-40B4-BE49-F238E27FC236}">
                  <a16:creationId xmlns:a16="http://schemas.microsoft.com/office/drawing/2014/main" id="{4A0434A7-8EE0-DD21-AB4E-7F7A47CA8274}"/>
                </a:ext>
              </a:extLst>
            </p:cNvPr>
            <p:cNvSpPr txBox="1"/>
            <p:nvPr/>
          </p:nvSpPr>
          <p:spPr bwMode="auto">
            <a:xfrm>
              <a:off x="6349010" y="5733795"/>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3" name="TextBox 332">
              <a:extLst>
                <a:ext uri="{FF2B5EF4-FFF2-40B4-BE49-F238E27FC236}">
                  <a16:creationId xmlns:a16="http://schemas.microsoft.com/office/drawing/2014/main" id="{AC07586E-B937-6E66-CB00-3355AB00C4A2}"/>
                </a:ext>
              </a:extLst>
            </p:cNvPr>
            <p:cNvSpPr txBox="1"/>
            <p:nvPr/>
          </p:nvSpPr>
          <p:spPr bwMode="auto">
            <a:xfrm>
              <a:off x="6356267"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4" name="TextBox 333">
              <a:extLst>
                <a:ext uri="{FF2B5EF4-FFF2-40B4-BE49-F238E27FC236}">
                  <a16:creationId xmlns:a16="http://schemas.microsoft.com/office/drawing/2014/main" id="{71F0F11A-E2A9-AAD2-D594-A26FD8329F37}"/>
                </a:ext>
              </a:extLst>
            </p:cNvPr>
            <p:cNvSpPr txBox="1"/>
            <p:nvPr/>
          </p:nvSpPr>
          <p:spPr bwMode="auto">
            <a:xfrm>
              <a:off x="6479638"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5" name="TextBox 334">
              <a:extLst>
                <a:ext uri="{FF2B5EF4-FFF2-40B4-BE49-F238E27FC236}">
                  <a16:creationId xmlns:a16="http://schemas.microsoft.com/office/drawing/2014/main" id="{B7C90DDC-882A-A291-789F-D7FE73D0B03A}"/>
                </a:ext>
              </a:extLst>
            </p:cNvPr>
            <p:cNvSpPr txBox="1"/>
            <p:nvPr/>
          </p:nvSpPr>
          <p:spPr bwMode="auto">
            <a:xfrm>
              <a:off x="649052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6" name="TextBox 335">
              <a:extLst>
                <a:ext uri="{FF2B5EF4-FFF2-40B4-BE49-F238E27FC236}">
                  <a16:creationId xmlns:a16="http://schemas.microsoft.com/office/drawing/2014/main" id="{D31C9FB8-847A-E9EF-0746-852D68840FC7}"/>
                </a:ext>
              </a:extLst>
            </p:cNvPr>
            <p:cNvSpPr txBox="1"/>
            <p:nvPr/>
          </p:nvSpPr>
          <p:spPr bwMode="auto">
            <a:xfrm>
              <a:off x="6621153" y="57301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7" name="TextBox 336">
              <a:extLst>
                <a:ext uri="{FF2B5EF4-FFF2-40B4-BE49-F238E27FC236}">
                  <a16:creationId xmlns:a16="http://schemas.microsoft.com/office/drawing/2014/main" id="{D90B4593-0036-5173-0A48-EE53F91FB5EC}"/>
                </a:ext>
              </a:extLst>
            </p:cNvPr>
            <p:cNvSpPr txBox="1"/>
            <p:nvPr/>
          </p:nvSpPr>
          <p:spPr bwMode="auto">
            <a:xfrm>
              <a:off x="6624781"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8" name="TextBox 337">
              <a:extLst>
                <a:ext uri="{FF2B5EF4-FFF2-40B4-BE49-F238E27FC236}">
                  <a16:creationId xmlns:a16="http://schemas.microsoft.com/office/drawing/2014/main" id="{78AC84AC-FC8D-E720-C6D2-87CA58C37EC4}"/>
                </a:ext>
              </a:extLst>
            </p:cNvPr>
            <p:cNvSpPr txBox="1"/>
            <p:nvPr/>
          </p:nvSpPr>
          <p:spPr bwMode="auto">
            <a:xfrm>
              <a:off x="6759038" y="57301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39" name="TextBox 338">
              <a:extLst>
                <a:ext uri="{FF2B5EF4-FFF2-40B4-BE49-F238E27FC236}">
                  <a16:creationId xmlns:a16="http://schemas.microsoft.com/office/drawing/2014/main" id="{6AF81167-CC6D-C631-7AE2-D255554A4FC2}"/>
                </a:ext>
              </a:extLst>
            </p:cNvPr>
            <p:cNvSpPr txBox="1"/>
            <p:nvPr/>
          </p:nvSpPr>
          <p:spPr bwMode="auto">
            <a:xfrm>
              <a:off x="6893295"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0" name="TextBox 339">
              <a:extLst>
                <a:ext uri="{FF2B5EF4-FFF2-40B4-BE49-F238E27FC236}">
                  <a16:creationId xmlns:a16="http://schemas.microsoft.com/office/drawing/2014/main" id="{E778A983-24AC-8D29-16F3-F53E75FC2FEA}"/>
                </a:ext>
              </a:extLst>
            </p:cNvPr>
            <p:cNvSpPr txBox="1"/>
            <p:nvPr/>
          </p:nvSpPr>
          <p:spPr bwMode="auto">
            <a:xfrm>
              <a:off x="6762666"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1" name="TextBox 340">
              <a:extLst>
                <a:ext uri="{FF2B5EF4-FFF2-40B4-BE49-F238E27FC236}">
                  <a16:creationId xmlns:a16="http://schemas.microsoft.com/office/drawing/2014/main" id="{40231A9E-7F89-98EF-40D4-E42C37452F43}"/>
                </a:ext>
              </a:extLst>
            </p:cNvPr>
            <p:cNvSpPr txBox="1"/>
            <p:nvPr/>
          </p:nvSpPr>
          <p:spPr bwMode="auto">
            <a:xfrm>
              <a:off x="6896924" y="590796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2" name="TextBox 341">
              <a:extLst>
                <a:ext uri="{FF2B5EF4-FFF2-40B4-BE49-F238E27FC236}">
                  <a16:creationId xmlns:a16="http://schemas.microsoft.com/office/drawing/2014/main" id="{7541170E-1DA6-6E07-CC50-4152991B9522}"/>
                </a:ext>
              </a:extLst>
            </p:cNvPr>
            <p:cNvSpPr txBox="1"/>
            <p:nvPr/>
          </p:nvSpPr>
          <p:spPr bwMode="auto">
            <a:xfrm>
              <a:off x="6755410"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3" name="TextBox 342">
              <a:extLst>
                <a:ext uri="{FF2B5EF4-FFF2-40B4-BE49-F238E27FC236}">
                  <a16:creationId xmlns:a16="http://schemas.microsoft.com/office/drawing/2014/main" id="{1C6C65D5-4DE2-E178-4BDB-842BCCA080C5}"/>
                </a:ext>
              </a:extLst>
            </p:cNvPr>
            <p:cNvSpPr txBox="1"/>
            <p:nvPr/>
          </p:nvSpPr>
          <p:spPr bwMode="auto">
            <a:xfrm>
              <a:off x="6893296"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4" name="TextBox 343">
              <a:extLst>
                <a:ext uri="{FF2B5EF4-FFF2-40B4-BE49-F238E27FC236}">
                  <a16:creationId xmlns:a16="http://schemas.microsoft.com/office/drawing/2014/main" id="{57119B44-E737-D915-7448-955D70503B20}"/>
                </a:ext>
              </a:extLst>
            </p:cNvPr>
            <p:cNvSpPr txBox="1"/>
            <p:nvPr/>
          </p:nvSpPr>
          <p:spPr bwMode="auto">
            <a:xfrm>
              <a:off x="7031181"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5" name="TextBox 344">
              <a:extLst>
                <a:ext uri="{FF2B5EF4-FFF2-40B4-BE49-F238E27FC236}">
                  <a16:creationId xmlns:a16="http://schemas.microsoft.com/office/drawing/2014/main" id="{E1569A1A-E42C-7126-096E-C84EFF27F999}"/>
                </a:ext>
              </a:extLst>
            </p:cNvPr>
            <p:cNvSpPr txBox="1"/>
            <p:nvPr/>
          </p:nvSpPr>
          <p:spPr bwMode="auto">
            <a:xfrm>
              <a:off x="7161810"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6" name="TextBox 345">
              <a:extLst>
                <a:ext uri="{FF2B5EF4-FFF2-40B4-BE49-F238E27FC236}">
                  <a16:creationId xmlns:a16="http://schemas.microsoft.com/office/drawing/2014/main" id="{3338A2C9-6FF6-9928-F949-CD50C5161E26}"/>
                </a:ext>
              </a:extLst>
            </p:cNvPr>
            <p:cNvSpPr txBox="1"/>
            <p:nvPr/>
          </p:nvSpPr>
          <p:spPr bwMode="auto">
            <a:xfrm>
              <a:off x="7299696" y="5719281"/>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7" name="TextBox 346">
              <a:extLst>
                <a:ext uri="{FF2B5EF4-FFF2-40B4-BE49-F238E27FC236}">
                  <a16:creationId xmlns:a16="http://schemas.microsoft.com/office/drawing/2014/main" id="{7E943838-B907-DE73-6F5B-CA4C9E7414DC}"/>
                </a:ext>
              </a:extLst>
            </p:cNvPr>
            <p:cNvSpPr txBox="1"/>
            <p:nvPr/>
          </p:nvSpPr>
          <p:spPr bwMode="auto">
            <a:xfrm>
              <a:off x="730332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8" name="TextBox 347">
              <a:extLst>
                <a:ext uri="{FF2B5EF4-FFF2-40B4-BE49-F238E27FC236}">
                  <a16:creationId xmlns:a16="http://schemas.microsoft.com/office/drawing/2014/main" id="{0701DA84-3EBC-5040-BEC9-9F22A6D93325}"/>
                </a:ext>
              </a:extLst>
            </p:cNvPr>
            <p:cNvSpPr txBox="1"/>
            <p:nvPr/>
          </p:nvSpPr>
          <p:spPr bwMode="auto">
            <a:xfrm>
              <a:off x="7437581"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49" name="TextBox 348">
              <a:extLst>
                <a:ext uri="{FF2B5EF4-FFF2-40B4-BE49-F238E27FC236}">
                  <a16:creationId xmlns:a16="http://schemas.microsoft.com/office/drawing/2014/main" id="{32A5DE07-BF7F-1CB8-480D-43254E23AFAA}"/>
                </a:ext>
              </a:extLst>
            </p:cNvPr>
            <p:cNvSpPr txBox="1"/>
            <p:nvPr/>
          </p:nvSpPr>
          <p:spPr bwMode="auto">
            <a:xfrm>
              <a:off x="7575467"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0" name="TextBox 349">
              <a:extLst>
                <a:ext uri="{FF2B5EF4-FFF2-40B4-BE49-F238E27FC236}">
                  <a16:creationId xmlns:a16="http://schemas.microsoft.com/office/drawing/2014/main" id="{207CF39B-5116-C32D-1506-33798025C3AA}"/>
                </a:ext>
              </a:extLst>
            </p:cNvPr>
            <p:cNvSpPr txBox="1"/>
            <p:nvPr/>
          </p:nvSpPr>
          <p:spPr bwMode="auto">
            <a:xfrm>
              <a:off x="7575467" y="5911595"/>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1" name="TextBox 350">
              <a:extLst>
                <a:ext uri="{FF2B5EF4-FFF2-40B4-BE49-F238E27FC236}">
                  <a16:creationId xmlns:a16="http://schemas.microsoft.com/office/drawing/2014/main" id="{01307E05-5685-1881-046E-DBEE941FAF94}"/>
                </a:ext>
              </a:extLst>
            </p:cNvPr>
            <p:cNvSpPr txBox="1"/>
            <p:nvPr/>
          </p:nvSpPr>
          <p:spPr bwMode="auto">
            <a:xfrm>
              <a:off x="7575467"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2" name="TextBox 351">
              <a:extLst>
                <a:ext uri="{FF2B5EF4-FFF2-40B4-BE49-F238E27FC236}">
                  <a16:creationId xmlns:a16="http://schemas.microsoft.com/office/drawing/2014/main" id="{A02CC930-DA6C-7703-7168-DD8B7B1DF1E9}"/>
                </a:ext>
              </a:extLst>
            </p:cNvPr>
            <p:cNvSpPr txBox="1"/>
            <p:nvPr/>
          </p:nvSpPr>
          <p:spPr bwMode="auto">
            <a:xfrm>
              <a:off x="7713353" y="57301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3" name="TextBox 352">
              <a:extLst>
                <a:ext uri="{FF2B5EF4-FFF2-40B4-BE49-F238E27FC236}">
                  <a16:creationId xmlns:a16="http://schemas.microsoft.com/office/drawing/2014/main" id="{79D10EE6-6694-2AC2-4F13-1597E830A9B4}"/>
                </a:ext>
              </a:extLst>
            </p:cNvPr>
            <p:cNvSpPr txBox="1"/>
            <p:nvPr/>
          </p:nvSpPr>
          <p:spPr bwMode="auto">
            <a:xfrm>
              <a:off x="770972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4" name="TextBox 353">
              <a:extLst>
                <a:ext uri="{FF2B5EF4-FFF2-40B4-BE49-F238E27FC236}">
                  <a16:creationId xmlns:a16="http://schemas.microsoft.com/office/drawing/2014/main" id="{42F66EDF-B3DA-D93C-A3AA-3803E21C0EF8}"/>
                </a:ext>
              </a:extLst>
            </p:cNvPr>
            <p:cNvSpPr txBox="1"/>
            <p:nvPr/>
          </p:nvSpPr>
          <p:spPr bwMode="auto">
            <a:xfrm>
              <a:off x="7709724"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5" name="TextBox 354">
              <a:extLst>
                <a:ext uri="{FF2B5EF4-FFF2-40B4-BE49-F238E27FC236}">
                  <a16:creationId xmlns:a16="http://schemas.microsoft.com/office/drawing/2014/main" id="{C3D16F3B-445B-C440-0329-5CA304EEBC4D}"/>
                </a:ext>
              </a:extLst>
            </p:cNvPr>
            <p:cNvSpPr txBox="1"/>
            <p:nvPr/>
          </p:nvSpPr>
          <p:spPr bwMode="auto">
            <a:xfrm>
              <a:off x="7843981"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6" name="TextBox 355">
              <a:extLst>
                <a:ext uri="{FF2B5EF4-FFF2-40B4-BE49-F238E27FC236}">
                  <a16:creationId xmlns:a16="http://schemas.microsoft.com/office/drawing/2014/main" id="{0B122A72-C942-8960-FF94-048A70EB1BAE}"/>
                </a:ext>
              </a:extLst>
            </p:cNvPr>
            <p:cNvSpPr txBox="1"/>
            <p:nvPr/>
          </p:nvSpPr>
          <p:spPr bwMode="auto">
            <a:xfrm>
              <a:off x="7843981"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7" name="TextBox 356">
              <a:extLst>
                <a:ext uri="{FF2B5EF4-FFF2-40B4-BE49-F238E27FC236}">
                  <a16:creationId xmlns:a16="http://schemas.microsoft.com/office/drawing/2014/main" id="{E086FA11-3001-B177-9CFB-DA7F2BB8C9C0}"/>
                </a:ext>
              </a:extLst>
            </p:cNvPr>
            <p:cNvSpPr txBox="1"/>
            <p:nvPr/>
          </p:nvSpPr>
          <p:spPr bwMode="auto">
            <a:xfrm>
              <a:off x="7981867"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8" name="TextBox 357">
              <a:extLst>
                <a:ext uri="{FF2B5EF4-FFF2-40B4-BE49-F238E27FC236}">
                  <a16:creationId xmlns:a16="http://schemas.microsoft.com/office/drawing/2014/main" id="{EE2F8D0F-562A-9491-3C65-A24C86B60E88}"/>
                </a:ext>
              </a:extLst>
            </p:cNvPr>
            <p:cNvSpPr txBox="1"/>
            <p:nvPr/>
          </p:nvSpPr>
          <p:spPr bwMode="auto">
            <a:xfrm>
              <a:off x="7981867"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59" name="TextBox 358">
              <a:extLst>
                <a:ext uri="{FF2B5EF4-FFF2-40B4-BE49-F238E27FC236}">
                  <a16:creationId xmlns:a16="http://schemas.microsoft.com/office/drawing/2014/main" id="{8390A124-8BE7-07E9-1C26-74D364340A77}"/>
                </a:ext>
              </a:extLst>
            </p:cNvPr>
            <p:cNvSpPr txBox="1"/>
            <p:nvPr/>
          </p:nvSpPr>
          <p:spPr bwMode="auto">
            <a:xfrm>
              <a:off x="8116124"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0" name="TextBox 359">
              <a:extLst>
                <a:ext uri="{FF2B5EF4-FFF2-40B4-BE49-F238E27FC236}">
                  <a16:creationId xmlns:a16="http://schemas.microsoft.com/office/drawing/2014/main" id="{FF37605A-0BBA-87E6-C5AD-66FAF8F224E9}"/>
                </a:ext>
              </a:extLst>
            </p:cNvPr>
            <p:cNvSpPr txBox="1"/>
            <p:nvPr/>
          </p:nvSpPr>
          <p:spPr bwMode="auto">
            <a:xfrm>
              <a:off x="8119753"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1" name="TextBox 360">
              <a:extLst>
                <a:ext uri="{FF2B5EF4-FFF2-40B4-BE49-F238E27FC236}">
                  <a16:creationId xmlns:a16="http://schemas.microsoft.com/office/drawing/2014/main" id="{4A2DC2A5-017B-A90C-2D25-6BF7037C210E}"/>
                </a:ext>
              </a:extLst>
            </p:cNvPr>
            <p:cNvSpPr txBox="1"/>
            <p:nvPr/>
          </p:nvSpPr>
          <p:spPr bwMode="auto">
            <a:xfrm>
              <a:off x="811612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2" name="TextBox 361">
              <a:extLst>
                <a:ext uri="{FF2B5EF4-FFF2-40B4-BE49-F238E27FC236}">
                  <a16:creationId xmlns:a16="http://schemas.microsoft.com/office/drawing/2014/main" id="{A8AA62D1-FF4B-335F-40CD-8F7500FDD8F4}"/>
                </a:ext>
              </a:extLst>
            </p:cNvPr>
            <p:cNvSpPr txBox="1"/>
            <p:nvPr/>
          </p:nvSpPr>
          <p:spPr bwMode="auto">
            <a:xfrm>
              <a:off x="8254010"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3" name="TextBox 362">
              <a:extLst>
                <a:ext uri="{FF2B5EF4-FFF2-40B4-BE49-F238E27FC236}">
                  <a16:creationId xmlns:a16="http://schemas.microsoft.com/office/drawing/2014/main" id="{AE6DA195-0CA2-337F-4CF5-49A0C2CBE3BC}"/>
                </a:ext>
              </a:extLst>
            </p:cNvPr>
            <p:cNvSpPr txBox="1"/>
            <p:nvPr/>
          </p:nvSpPr>
          <p:spPr bwMode="auto">
            <a:xfrm>
              <a:off x="8254010"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4" name="TextBox 363">
              <a:extLst>
                <a:ext uri="{FF2B5EF4-FFF2-40B4-BE49-F238E27FC236}">
                  <a16:creationId xmlns:a16="http://schemas.microsoft.com/office/drawing/2014/main" id="{5FBCDA42-AC67-FA90-9E08-39655906B167}"/>
                </a:ext>
              </a:extLst>
            </p:cNvPr>
            <p:cNvSpPr txBox="1"/>
            <p:nvPr/>
          </p:nvSpPr>
          <p:spPr bwMode="auto">
            <a:xfrm>
              <a:off x="8381010"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5" name="TextBox 364">
              <a:extLst>
                <a:ext uri="{FF2B5EF4-FFF2-40B4-BE49-F238E27FC236}">
                  <a16:creationId xmlns:a16="http://schemas.microsoft.com/office/drawing/2014/main" id="{4BB28BCE-7961-67BC-91C0-8521A72743A5}"/>
                </a:ext>
              </a:extLst>
            </p:cNvPr>
            <p:cNvSpPr txBox="1"/>
            <p:nvPr/>
          </p:nvSpPr>
          <p:spPr bwMode="auto">
            <a:xfrm>
              <a:off x="8522524"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6" name="TextBox 365">
              <a:extLst>
                <a:ext uri="{FF2B5EF4-FFF2-40B4-BE49-F238E27FC236}">
                  <a16:creationId xmlns:a16="http://schemas.microsoft.com/office/drawing/2014/main" id="{3088424A-3096-2289-41A2-6B1C0CE355EF}"/>
                </a:ext>
              </a:extLst>
            </p:cNvPr>
            <p:cNvSpPr txBox="1"/>
            <p:nvPr/>
          </p:nvSpPr>
          <p:spPr bwMode="auto">
            <a:xfrm>
              <a:off x="838463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7" name="TextBox 366">
              <a:extLst>
                <a:ext uri="{FF2B5EF4-FFF2-40B4-BE49-F238E27FC236}">
                  <a16:creationId xmlns:a16="http://schemas.microsoft.com/office/drawing/2014/main" id="{1FD237BD-6D8A-7C2D-37D7-E52483D85652}"/>
                </a:ext>
              </a:extLst>
            </p:cNvPr>
            <p:cNvSpPr txBox="1"/>
            <p:nvPr/>
          </p:nvSpPr>
          <p:spPr bwMode="auto">
            <a:xfrm>
              <a:off x="8522525" y="572653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8" name="TextBox 367">
              <a:extLst>
                <a:ext uri="{FF2B5EF4-FFF2-40B4-BE49-F238E27FC236}">
                  <a16:creationId xmlns:a16="http://schemas.microsoft.com/office/drawing/2014/main" id="{99FF1013-565B-859B-ED2A-E250E06C2B2D}"/>
                </a:ext>
              </a:extLst>
            </p:cNvPr>
            <p:cNvSpPr txBox="1"/>
            <p:nvPr/>
          </p:nvSpPr>
          <p:spPr bwMode="auto">
            <a:xfrm>
              <a:off x="852615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69" name="TextBox 368">
              <a:extLst>
                <a:ext uri="{FF2B5EF4-FFF2-40B4-BE49-F238E27FC236}">
                  <a16:creationId xmlns:a16="http://schemas.microsoft.com/office/drawing/2014/main" id="{9502D69B-1D06-2976-C446-2AB83E19D387}"/>
                </a:ext>
              </a:extLst>
            </p:cNvPr>
            <p:cNvSpPr txBox="1"/>
            <p:nvPr/>
          </p:nvSpPr>
          <p:spPr bwMode="auto">
            <a:xfrm>
              <a:off x="8660412"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0" name="TextBox 369">
              <a:extLst>
                <a:ext uri="{FF2B5EF4-FFF2-40B4-BE49-F238E27FC236}">
                  <a16:creationId xmlns:a16="http://schemas.microsoft.com/office/drawing/2014/main" id="{F0060F61-5228-FAE2-CAC5-32A3D14C4D33}"/>
                </a:ext>
              </a:extLst>
            </p:cNvPr>
            <p:cNvSpPr txBox="1"/>
            <p:nvPr/>
          </p:nvSpPr>
          <p:spPr bwMode="auto">
            <a:xfrm>
              <a:off x="8653154"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1" name="TextBox 370">
              <a:extLst>
                <a:ext uri="{FF2B5EF4-FFF2-40B4-BE49-F238E27FC236}">
                  <a16:creationId xmlns:a16="http://schemas.microsoft.com/office/drawing/2014/main" id="{1F17FFE2-B408-0D16-E21B-5C0A111C0EC3}"/>
                </a:ext>
              </a:extLst>
            </p:cNvPr>
            <p:cNvSpPr txBox="1"/>
            <p:nvPr/>
          </p:nvSpPr>
          <p:spPr bwMode="auto">
            <a:xfrm>
              <a:off x="8798298"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2" name="TextBox 371">
              <a:extLst>
                <a:ext uri="{FF2B5EF4-FFF2-40B4-BE49-F238E27FC236}">
                  <a16:creationId xmlns:a16="http://schemas.microsoft.com/office/drawing/2014/main" id="{8CEBCA8B-5AB9-81C6-FAF7-B9E131426359}"/>
                </a:ext>
              </a:extLst>
            </p:cNvPr>
            <p:cNvSpPr txBox="1"/>
            <p:nvPr/>
          </p:nvSpPr>
          <p:spPr bwMode="auto">
            <a:xfrm>
              <a:off x="8794669"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3" name="TextBox 372">
              <a:extLst>
                <a:ext uri="{FF2B5EF4-FFF2-40B4-BE49-F238E27FC236}">
                  <a16:creationId xmlns:a16="http://schemas.microsoft.com/office/drawing/2014/main" id="{FE4A642B-5718-DF33-36C9-7A9D80431B4C}"/>
                </a:ext>
              </a:extLst>
            </p:cNvPr>
            <p:cNvSpPr txBox="1"/>
            <p:nvPr/>
          </p:nvSpPr>
          <p:spPr bwMode="auto">
            <a:xfrm>
              <a:off x="879466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4" name="TextBox 373">
              <a:extLst>
                <a:ext uri="{FF2B5EF4-FFF2-40B4-BE49-F238E27FC236}">
                  <a16:creationId xmlns:a16="http://schemas.microsoft.com/office/drawing/2014/main" id="{3C5803FE-24B5-4D6D-0527-3E330871ACC9}"/>
                </a:ext>
              </a:extLst>
            </p:cNvPr>
            <p:cNvSpPr txBox="1"/>
            <p:nvPr/>
          </p:nvSpPr>
          <p:spPr bwMode="auto">
            <a:xfrm>
              <a:off x="8932555" y="57229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5" name="TextBox 374">
              <a:extLst>
                <a:ext uri="{FF2B5EF4-FFF2-40B4-BE49-F238E27FC236}">
                  <a16:creationId xmlns:a16="http://schemas.microsoft.com/office/drawing/2014/main" id="{2C2ADAA7-D238-DACF-D750-5A2BE7A85272}"/>
                </a:ext>
              </a:extLst>
            </p:cNvPr>
            <p:cNvSpPr txBox="1"/>
            <p:nvPr/>
          </p:nvSpPr>
          <p:spPr bwMode="auto">
            <a:xfrm>
              <a:off x="8928927" y="5900709"/>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6" name="TextBox 375">
              <a:extLst>
                <a:ext uri="{FF2B5EF4-FFF2-40B4-BE49-F238E27FC236}">
                  <a16:creationId xmlns:a16="http://schemas.microsoft.com/office/drawing/2014/main" id="{18878A4D-C1F2-620D-67E4-246A6C983E0C}"/>
                </a:ext>
              </a:extLst>
            </p:cNvPr>
            <p:cNvSpPr txBox="1"/>
            <p:nvPr/>
          </p:nvSpPr>
          <p:spPr bwMode="auto">
            <a:xfrm>
              <a:off x="8928927"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7" name="TextBox 376">
              <a:extLst>
                <a:ext uri="{FF2B5EF4-FFF2-40B4-BE49-F238E27FC236}">
                  <a16:creationId xmlns:a16="http://schemas.microsoft.com/office/drawing/2014/main" id="{98013096-E7F5-C4AB-4256-9BF665144B2F}"/>
                </a:ext>
              </a:extLst>
            </p:cNvPr>
            <p:cNvSpPr txBox="1"/>
            <p:nvPr/>
          </p:nvSpPr>
          <p:spPr bwMode="auto">
            <a:xfrm>
              <a:off x="9066812"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8" name="TextBox 377">
              <a:extLst>
                <a:ext uri="{FF2B5EF4-FFF2-40B4-BE49-F238E27FC236}">
                  <a16:creationId xmlns:a16="http://schemas.microsoft.com/office/drawing/2014/main" id="{5C783F35-BFC3-7484-8E4B-E396603C6F8F}"/>
                </a:ext>
              </a:extLst>
            </p:cNvPr>
            <p:cNvSpPr txBox="1"/>
            <p:nvPr/>
          </p:nvSpPr>
          <p:spPr bwMode="auto">
            <a:xfrm>
              <a:off x="9066812"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79" name="TextBox 378">
              <a:extLst>
                <a:ext uri="{FF2B5EF4-FFF2-40B4-BE49-F238E27FC236}">
                  <a16:creationId xmlns:a16="http://schemas.microsoft.com/office/drawing/2014/main" id="{4CE86438-A9F5-B042-AC4A-70C01BE517C0}"/>
                </a:ext>
              </a:extLst>
            </p:cNvPr>
            <p:cNvSpPr txBox="1"/>
            <p:nvPr/>
          </p:nvSpPr>
          <p:spPr bwMode="auto">
            <a:xfrm>
              <a:off x="920106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0" name="TextBox 379">
              <a:extLst>
                <a:ext uri="{FF2B5EF4-FFF2-40B4-BE49-F238E27FC236}">
                  <a16:creationId xmlns:a16="http://schemas.microsoft.com/office/drawing/2014/main" id="{CA14E0A2-E01C-805B-24CA-FED3157E3BD5}"/>
                </a:ext>
              </a:extLst>
            </p:cNvPr>
            <p:cNvSpPr txBox="1"/>
            <p:nvPr/>
          </p:nvSpPr>
          <p:spPr bwMode="auto">
            <a:xfrm>
              <a:off x="9342583"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1" name="TextBox 380">
              <a:extLst>
                <a:ext uri="{FF2B5EF4-FFF2-40B4-BE49-F238E27FC236}">
                  <a16:creationId xmlns:a16="http://schemas.microsoft.com/office/drawing/2014/main" id="{619D1D87-A658-F55B-4B6F-07F76F8BD195}"/>
                </a:ext>
              </a:extLst>
            </p:cNvPr>
            <p:cNvSpPr txBox="1"/>
            <p:nvPr/>
          </p:nvSpPr>
          <p:spPr bwMode="auto">
            <a:xfrm>
              <a:off x="9469584"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2" name="TextBox 381">
              <a:extLst>
                <a:ext uri="{FF2B5EF4-FFF2-40B4-BE49-F238E27FC236}">
                  <a16:creationId xmlns:a16="http://schemas.microsoft.com/office/drawing/2014/main" id="{D389BFC9-99B0-279F-F7A7-ACA8087F9DC1}"/>
                </a:ext>
              </a:extLst>
            </p:cNvPr>
            <p:cNvSpPr txBox="1"/>
            <p:nvPr/>
          </p:nvSpPr>
          <p:spPr bwMode="auto">
            <a:xfrm>
              <a:off x="9611098" y="57265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3" name="TextBox 382">
              <a:extLst>
                <a:ext uri="{FF2B5EF4-FFF2-40B4-BE49-F238E27FC236}">
                  <a16:creationId xmlns:a16="http://schemas.microsoft.com/office/drawing/2014/main" id="{DE9321C0-7C5B-6442-3D60-A0064C433EB9}"/>
                </a:ext>
              </a:extLst>
            </p:cNvPr>
            <p:cNvSpPr txBox="1"/>
            <p:nvPr/>
          </p:nvSpPr>
          <p:spPr bwMode="auto">
            <a:xfrm>
              <a:off x="9745355" y="57301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4" name="TextBox 383">
              <a:extLst>
                <a:ext uri="{FF2B5EF4-FFF2-40B4-BE49-F238E27FC236}">
                  <a16:creationId xmlns:a16="http://schemas.microsoft.com/office/drawing/2014/main" id="{4294C731-E1E5-3C90-56AA-DE14A7814BAD}"/>
                </a:ext>
              </a:extLst>
            </p:cNvPr>
            <p:cNvSpPr txBox="1"/>
            <p:nvPr/>
          </p:nvSpPr>
          <p:spPr bwMode="auto">
            <a:xfrm>
              <a:off x="9476842" y="5907966"/>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5" name="TextBox 384">
              <a:extLst>
                <a:ext uri="{FF2B5EF4-FFF2-40B4-BE49-F238E27FC236}">
                  <a16:creationId xmlns:a16="http://schemas.microsoft.com/office/drawing/2014/main" id="{A4DE2E13-786F-81CD-1AC7-DFF92164C863}"/>
                </a:ext>
              </a:extLst>
            </p:cNvPr>
            <p:cNvSpPr txBox="1"/>
            <p:nvPr/>
          </p:nvSpPr>
          <p:spPr bwMode="auto">
            <a:xfrm>
              <a:off x="9611098" y="5904338"/>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6" name="TextBox 385">
              <a:extLst>
                <a:ext uri="{FF2B5EF4-FFF2-40B4-BE49-F238E27FC236}">
                  <a16:creationId xmlns:a16="http://schemas.microsoft.com/office/drawing/2014/main" id="{7E4E68EB-DA3A-4B62-62EC-BB92062BCAD2}"/>
                </a:ext>
              </a:extLst>
            </p:cNvPr>
            <p:cNvSpPr txBox="1"/>
            <p:nvPr/>
          </p:nvSpPr>
          <p:spPr bwMode="auto">
            <a:xfrm>
              <a:off x="9748984" y="5907967"/>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7" name="TextBox 386">
              <a:extLst>
                <a:ext uri="{FF2B5EF4-FFF2-40B4-BE49-F238E27FC236}">
                  <a16:creationId xmlns:a16="http://schemas.microsoft.com/office/drawing/2014/main" id="{EE4999F0-15EC-F636-FC86-CA4D5AF88110}"/>
                </a:ext>
              </a:extLst>
            </p:cNvPr>
            <p:cNvSpPr txBox="1"/>
            <p:nvPr/>
          </p:nvSpPr>
          <p:spPr bwMode="auto">
            <a:xfrm>
              <a:off x="9338955"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8" name="TextBox 387">
              <a:extLst>
                <a:ext uri="{FF2B5EF4-FFF2-40B4-BE49-F238E27FC236}">
                  <a16:creationId xmlns:a16="http://schemas.microsoft.com/office/drawing/2014/main" id="{A393964C-23B0-5CBC-8EF7-078BA9A74A76}"/>
                </a:ext>
              </a:extLst>
            </p:cNvPr>
            <p:cNvSpPr txBox="1"/>
            <p:nvPr/>
          </p:nvSpPr>
          <p:spPr bwMode="auto">
            <a:xfrm>
              <a:off x="9480469"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89" name="TextBox 388">
              <a:extLst>
                <a:ext uri="{FF2B5EF4-FFF2-40B4-BE49-F238E27FC236}">
                  <a16:creationId xmlns:a16="http://schemas.microsoft.com/office/drawing/2014/main" id="{77931ED0-DD9E-26F5-756A-36E0B08CBB1B}"/>
                </a:ext>
              </a:extLst>
            </p:cNvPr>
            <p:cNvSpPr txBox="1"/>
            <p:nvPr/>
          </p:nvSpPr>
          <p:spPr bwMode="auto">
            <a:xfrm>
              <a:off x="9614727"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sp>
          <p:nvSpPr>
            <p:cNvPr id="390" name="TextBox 389">
              <a:extLst>
                <a:ext uri="{FF2B5EF4-FFF2-40B4-BE49-F238E27FC236}">
                  <a16:creationId xmlns:a16="http://schemas.microsoft.com/office/drawing/2014/main" id="{96B3C7FC-705D-DF5B-A24B-07F1E1E34F4B}"/>
                </a:ext>
              </a:extLst>
            </p:cNvPr>
            <p:cNvSpPr txBox="1"/>
            <p:nvPr/>
          </p:nvSpPr>
          <p:spPr bwMode="auto">
            <a:xfrm>
              <a:off x="9756241" y="6093023"/>
              <a:ext cx="39716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000" b="0">
                  <a:latin typeface="Poppins" pitchFamily="2" charset="77"/>
                  <a:cs typeface="Poppins" pitchFamily="2" charset="77"/>
                </a:rPr>
                <a:t>+</a:t>
              </a:r>
            </a:p>
          </p:txBody>
        </p:sp>
      </p:grpSp>
      <p:grpSp>
        <p:nvGrpSpPr>
          <p:cNvPr id="195" name="Group 194">
            <a:extLst>
              <a:ext uri="{FF2B5EF4-FFF2-40B4-BE49-F238E27FC236}">
                <a16:creationId xmlns:a16="http://schemas.microsoft.com/office/drawing/2014/main" id="{2AA62536-6CC4-FFED-D516-E63DFF65BAE4}"/>
              </a:ext>
            </a:extLst>
          </p:cNvPr>
          <p:cNvGrpSpPr/>
          <p:nvPr/>
        </p:nvGrpSpPr>
        <p:grpSpPr>
          <a:xfrm>
            <a:off x="1694079" y="2420223"/>
            <a:ext cx="8420077" cy="2999678"/>
            <a:chOff x="1694079" y="2427718"/>
            <a:chExt cx="8420077" cy="2999678"/>
          </a:xfrm>
        </p:grpSpPr>
        <p:grpSp>
          <p:nvGrpSpPr>
            <p:cNvPr id="130" name="Group 129">
              <a:extLst>
                <a:ext uri="{FF2B5EF4-FFF2-40B4-BE49-F238E27FC236}">
                  <a16:creationId xmlns:a16="http://schemas.microsoft.com/office/drawing/2014/main" id="{F3066789-56F1-A833-7875-10C19537075C}"/>
                </a:ext>
              </a:extLst>
            </p:cNvPr>
            <p:cNvGrpSpPr/>
            <p:nvPr/>
          </p:nvGrpSpPr>
          <p:grpSpPr>
            <a:xfrm>
              <a:off x="1694079" y="2427718"/>
              <a:ext cx="134722" cy="2999678"/>
              <a:chOff x="1694079" y="2427718"/>
              <a:chExt cx="134722" cy="2999678"/>
            </a:xfrm>
          </p:grpSpPr>
          <p:cxnSp>
            <p:nvCxnSpPr>
              <p:cNvPr id="28" name="Straight Connector 27">
                <a:extLst>
                  <a:ext uri="{FF2B5EF4-FFF2-40B4-BE49-F238E27FC236}">
                    <a16:creationId xmlns:a16="http://schemas.microsoft.com/office/drawing/2014/main" id="{EA4D987C-E6A0-7F19-C596-C66540FF1EDE}"/>
                  </a:ext>
                </a:extLst>
              </p:cNvPr>
              <p:cNvCxnSpPr>
                <a:cxnSpLocks/>
              </p:cNvCxnSpPr>
              <p:nvPr/>
            </p:nvCxnSpPr>
            <p:spPr bwMode="auto">
              <a:xfrm flipV="1">
                <a:off x="1761893" y="2974127"/>
                <a:ext cx="0" cy="2453269"/>
              </a:xfrm>
              <a:prstGeom prst="line">
                <a:avLst/>
              </a:prstGeom>
              <a:noFill/>
              <a:ln w="12700" cap="flat" cmpd="sng" algn="ctr">
                <a:solidFill>
                  <a:schemeClr val="tx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BC7B5A6-BA00-685C-5FE3-56615AB0D8C8}"/>
                  </a:ext>
                </a:extLst>
              </p:cNvPr>
              <p:cNvCxnSpPr>
                <a:cxnSpLocks/>
              </p:cNvCxnSpPr>
              <p:nvPr/>
            </p:nvCxnSpPr>
            <p:spPr bwMode="auto">
              <a:xfrm flipV="1">
                <a:off x="1761893" y="2427718"/>
                <a:ext cx="0" cy="420029"/>
              </a:xfrm>
              <a:prstGeom prst="line">
                <a:avLst/>
              </a:prstGeom>
              <a:noFill/>
              <a:ln w="12700" cap="flat" cmpd="sng" algn="ctr">
                <a:solidFill>
                  <a:schemeClr val="tx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A2B4FAC7-51B6-D8D9-836E-0C6F5D31E6EF}"/>
                  </a:ext>
                </a:extLst>
              </p:cNvPr>
              <p:cNvCxnSpPr>
                <a:cxnSpLocks/>
              </p:cNvCxnSpPr>
              <p:nvPr/>
            </p:nvCxnSpPr>
            <p:spPr bwMode="auto">
              <a:xfrm flipV="1">
                <a:off x="1706137" y="2784556"/>
                <a:ext cx="122664" cy="133815"/>
              </a:xfrm>
              <a:prstGeom prst="line">
                <a:avLst/>
              </a:prstGeom>
              <a:noFill/>
              <a:ln w="12700" cap="flat" cmpd="sng" algn="ctr">
                <a:solidFill>
                  <a:schemeClr val="tx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045DE2FC-299D-5D2E-E18F-BA57D22A561D}"/>
                  </a:ext>
                </a:extLst>
              </p:cNvPr>
              <p:cNvCxnSpPr>
                <a:cxnSpLocks/>
              </p:cNvCxnSpPr>
              <p:nvPr/>
            </p:nvCxnSpPr>
            <p:spPr bwMode="auto">
              <a:xfrm flipV="1">
                <a:off x="1702421" y="2903503"/>
                <a:ext cx="122664" cy="133815"/>
              </a:xfrm>
              <a:prstGeom prst="line">
                <a:avLst/>
              </a:prstGeom>
              <a:noFill/>
              <a:ln w="12700" cap="flat" cmpd="sng" algn="ctr">
                <a:solidFill>
                  <a:schemeClr val="tx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2F811A0-FDEB-F652-C5FB-AB366EF76EEA}"/>
                  </a:ext>
                </a:extLst>
              </p:cNvPr>
              <p:cNvCxnSpPr>
                <a:cxnSpLocks/>
              </p:cNvCxnSpPr>
              <p:nvPr/>
            </p:nvCxnSpPr>
            <p:spPr bwMode="auto">
              <a:xfrm flipH="1">
                <a:off x="1694079" y="243040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38D3BC38-5292-6675-CC8F-5189AA616AD8}"/>
                  </a:ext>
                </a:extLst>
              </p:cNvPr>
              <p:cNvCxnSpPr>
                <a:cxnSpLocks/>
              </p:cNvCxnSpPr>
              <p:nvPr/>
            </p:nvCxnSpPr>
            <p:spPr bwMode="auto">
              <a:xfrm flipH="1">
                <a:off x="1694079" y="265274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036D0C7-A3ED-3551-C2EC-6A516D6E72E6}"/>
                  </a:ext>
                </a:extLst>
              </p:cNvPr>
              <p:cNvCxnSpPr>
                <a:cxnSpLocks/>
              </p:cNvCxnSpPr>
              <p:nvPr/>
            </p:nvCxnSpPr>
            <p:spPr bwMode="auto">
              <a:xfrm flipH="1">
                <a:off x="1694079" y="314324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B559913A-B432-4BF1-3813-50266092C59E}"/>
                  </a:ext>
                </a:extLst>
              </p:cNvPr>
              <p:cNvCxnSpPr>
                <a:cxnSpLocks/>
              </p:cNvCxnSpPr>
              <p:nvPr/>
            </p:nvCxnSpPr>
            <p:spPr bwMode="auto">
              <a:xfrm flipH="1">
                <a:off x="1694079" y="342738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8E4B1B10-6B7C-717A-8998-1CA0C26DDA37}"/>
                  </a:ext>
                </a:extLst>
              </p:cNvPr>
              <p:cNvCxnSpPr>
                <a:cxnSpLocks/>
              </p:cNvCxnSpPr>
              <p:nvPr/>
            </p:nvCxnSpPr>
            <p:spPr bwMode="auto">
              <a:xfrm flipH="1">
                <a:off x="1694079" y="371153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B1D840C6-5F05-764E-9DA7-492AE6AA4AE3}"/>
                  </a:ext>
                </a:extLst>
              </p:cNvPr>
              <p:cNvCxnSpPr>
                <a:cxnSpLocks/>
              </p:cNvCxnSpPr>
              <p:nvPr/>
            </p:nvCxnSpPr>
            <p:spPr bwMode="auto">
              <a:xfrm flipH="1">
                <a:off x="1694079" y="399568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D067E83-823C-3728-BE60-A56F988C17CF}"/>
                  </a:ext>
                </a:extLst>
              </p:cNvPr>
              <p:cNvCxnSpPr>
                <a:cxnSpLocks/>
              </p:cNvCxnSpPr>
              <p:nvPr/>
            </p:nvCxnSpPr>
            <p:spPr bwMode="auto">
              <a:xfrm flipH="1">
                <a:off x="1694079" y="542490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3E520E4D-8AE3-1F43-68E7-CA34F76E66D6}"/>
                  </a:ext>
                </a:extLst>
              </p:cNvPr>
              <p:cNvCxnSpPr>
                <a:cxnSpLocks/>
              </p:cNvCxnSpPr>
              <p:nvPr/>
            </p:nvCxnSpPr>
            <p:spPr bwMode="auto">
              <a:xfrm flipH="1">
                <a:off x="1694079" y="427983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DCD01DF4-AAE7-9580-7CDA-9D2D516D4053}"/>
                  </a:ext>
                </a:extLst>
              </p:cNvPr>
              <p:cNvCxnSpPr>
                <a:cxnSpLocks/>
              </p:cNvCxnSpPr>
              <p:nvPr/>
            </p:nvCxnSpPr>
            <p:spPr bwMode="auto">
              <a:xfrm flipH="1">
                <a:off x="1694079" y="456398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DBA1327B-8684-F794-4197-9F1AE04CA2A3}"/>
                  </a:ext>
                </a:extLst>
              </p:cNvPr>
              <p:cNvCxnSpPr>
                <a:cxnSpLocks/>
              </p:cNvCxnSpPr>
              <p:nvPr/>
            </p:nvCxnSpPr>
            <p:spPr bwMode="auto">
              <a:xfrm flipH="1">
                <a:off x="1694079" y="484813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D1B57865-ED8C-194B-8325-E86BAC595624}"/>
                  </a:ext>
                </a:extLst>
              </p:cNvPr>
              <p:cNvCxnSpPr>
                <a:cxnSpLocks/>
              </p:cNvCxnSpPr>
              <p:nvPr/>
            </p:nvCxnSpPr>
            <p:spPr bwMode="auto">
              <a:xfrm flipH="1">
                <a:off x="1694079" y="5132283"/>
                <a:ext cx="64008" cy="0"/>
              </a:xfrm>
              <a:prstGeom prst="line">
                <a:avLst/>
              </a:prstGeom>
              <a:noFill/>
              <a:ln w="12700" cap="flat" cmpd="sng" algn="ctr">
                <a:solidFill>
                  <a:schemeClr val="tx1"/>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0CDF89B3-8DF6-8D0B-CB11-3E54DC050D80}"/>
                </a:ext>
              </a:extLst>
            </p:cNvPr>
            <p:cNvGrpSpPr/>
            <p:nvPr/>
          </p:nvGrpSpPr>
          <p:grpSpPr>
            <a:xfrm>
              <a:off x="1756450" y="3994597"/>
              <a:ext cx="8357706" cy="436623"/>
              <a:chOff x="1756450" y="3994597"/>
              <a:chExt cx="8357706" cy="436623"/>
            </a:xfrm>
          </p:grpSpPr>
          <p:cxnSp>
            <p:nvCxnSpPr>
              <p:cNvPr id="25" name="Straight Connector 24">
                <a:extLst>
                  <a:ext uri="{FF2B5EF4-FFF2-40B4-BE49-F238E27FC236}">
                    <a16:creationId xmlns:a16="http://schemas.microsoft.com/office/drawing/2014/main" id="{FD068E3D-29A1-19C4-68EC-64A3F63303BD}"/>
                  </a:ext>
                </a:extLst>
              </p:cNvPr>
              <p:cNvCxnSpPr>
                <a:cxnSpLocks/>
              </p:cNvCxnSpPr>
              <p:nvPr/>
            </p:nvCxnSpPr>
            <p:spPr bwMode="auto">
              <a:xfrm>
                <a:off x="1756450" y="3994597"/>
                <a:ext cx="8352263" cy="0"/>
              </a:xfrm>
              <a:prstGeom prst="line">
                <a:avLst/>
              </a:prstGeom>
              <a:noFill/>
              <a:ln w="12700" cap="flat" cmpd="sng" algn="ctr">
                <a:solidFill>
                  <a:schemeClr val="tx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B476D8D-27D4-58E0-353E-66C09DA1E755}"/>
                  </a:ext>
                </a:extLst>
              </p:cNvPr>
              <p:cNvCxnSpPr>
                <a:cxnSpLocks/>
              </p:cNvCxnSpPr>
              <p:nvPr/>
            </p:nvCxnSpPr>
            <p:spPr bwMode="auto">
              <a:xfrm>
                <a:off x="1761893" y="4431220"/>
                <a:ext cx="8352263" cy="0"/>
              </a:xfrm>
              <a:prstGeom prst="line">
                <a:avLst/>
              </a:prstGeom>
              <a:noFill/>
              <a:ln w="12700" cap="flat" cmpd="sng" algn="ctr">
                <a:solidFill>
                  <a:schemeClr val="tx1"/>
                </a:solidFill>
                <a:prstDash val="sysDot"/>
                <a:round/>
                <a:headEnd type="none" w="med" len="med"/>
                <a:tailEnd type="none" w="med" len="med"/>
              </a:ln>
              <a:effectLst/>
            </p:spPr>
          </p:cxnSp>
        </p:grpSp>
      </p:grpSp>
    </p:spTree>
    <p:extLst>
      <p:ext uri="{BB962C8B-B14F-4D97-AF65-F5344CB8AC3E}">
        <p14:creationId xmlns:p14="http://schemas.microsoft.com/office/powerpoint/2010/main" val="22934526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DFA65-07C0-7E5A-90E3-56326D5B8FA5}"/>
              </a:ext>
            </a:extLst>
          </p:cNvPr>
          <p:cNvSpPr>
            <a:spLocks noGrp="1"/>
          </p:cNvSpPr>
          <p:nvPr>
            <p:ph type="title"/>
          </p:nvPr>
        </p:nvSpPr>
        <p:spPr>
          <a:xfrm>
            <a:off x="231078" y="531006"/>
            <a:ext cx="11740260" cy="502445"/>
          </a:xfrm>
        </p:spPr>
        <p:txBody>
          <a:bodyPr/>
          <a:lstStyle/>
          <a:p>
            <a:r>
              <a:rPr lang="en-US" dirty="0"/>
              <a:t>VERITAC Updated Phase II Expansion Cohort: </a:t>
            </a:r>
            <a:br>
              <a:rPr lang="en-US" dirty="0"/>
            </a:br>
            <a:r>
              <a:rPr lang="en-US" dirty="0"/>
              <a:t>Efficacy With Vepdegestrant 200 mg QD</a:t>
            </a:r>
          </a:p>
        </p:txBody>
      </p:sp>
      <p:sp>
        <p:nvSpPr>
          <p:cNvPr id="3" name="Content Placeholder 2">
            <a:extLst>
              <a:ext uri="{FF2B5EF4-FFF2-40B4-BE49-F238E27FC236}">
                <a16:creationId xmlns:a16="http://schemas.microsoft.com/office/drawing/2014/main" id="{2D93A14C-AA06-D6CC-55E3-48ED0752ECB2}"/>
              </a:ext>
            </a:extLst>
          </p:cNvPr>
          <p:cNvSpPr>
            <a:spLocks noGrp="1"/>
          </p:cNvSpPr>
          <p:nvPr>
            <p:ph idx="1"/>
          </p:nvPr>
        </p:nvSpPr>
        <p:spPr>
          <a:xfrm>
            <a:off x="231775" y="1335088"/>
            <a:ext cx="11739563" cy="430338"/>
          </a:xfrm>
        </p:spPr>
        <p:txBody>
          <a:bodyPr/>
          <a:lstStyle/>
          <a:p>
            <a:r>
              <a:rPr lang="en-US" dirty="0"/>
              <a:t>200-mg dose (n = 35)</a:t>
            </a:r>
          </a:p>
        </p:txBody>
      </p:sp>
      <p:sp>
        <p:nvSpPr>
          <p:cNvPr id="9" name="Content Placeholder 8">
            <a:extLst>
              <a:ext uri="{FF2B5EF4-FFF2-40B4-BE49-F238E27FC236}">
                <a16:creationId xmlns:a16="http://schemas.microsoft.com/office/drawing/2014/main" id="{A288E5CB-E7E9-BC5B-C091-C79714C69EB8}"/>
              </a:ext>
            </a:extLst>
          </p:cNvPr>
          <p:cNvSpPr>
            <a:spLocks noGrp="1"/>
          </p:cNvSpPr>
          <p:nvPr>
            <p:ph sz="quarter" idx="10"/>
          </p:nvPr>
        </p:nvSpPr>
        <p:spPr>
          <a:xfrm>
            <a:off x="1712199" y="6302375"/>
            <a:ext cx="7812290" cy="327025"/>
          </a:xfrm>
        </p:spPr>
        <p:txBody>
          <a:bodyPr/>
          <a:lstStyle/>
          <a:p>
            <a:pPr algn="ctr"/>
            <a:r>
              <a:rPr lang="en-US" altLang="en-US" dirty="0"/>
              <a:t>Hurvitz. SABCS 2023. </a:t>
            </a:r>
            <a:r>
              <a:rPr lang="en-US" altLang="en-US" dirty="0" err="1"/>
              <a:t>Abstr</a:t>
            </a:r>
            <a:r>
              <a:rPr lang="en-US" altLang="en-US" dirty="0"/>
              <a:t> PO3-05-08. </a:t>
            </a:r>
          </a:p>
        </p:txBody>
      </p:sp>
      <p:graphicFrame>
        <p:nvGraphicFramePr>
          <p:cNvPr id="8" name="Group 3">
            <a:extLst>
              <a:ext uri="{FF2B5EF4-FFF2-40B4-BE49-F238E27FC236}">
                <a16:creationId xmlns:a16="http://schemas.microsoft.com/office/drawing/2014/main" id="{45C2ECE4-E7AD-E013-FED2-B36360BDE931}"/>
              </a:ext>
            </a:extLst>
          </p:cNvPr>
          <p:cNvGraphicFramePr>
            <a:graphicFrameLocks/>
          </p:cNvGraphicFramePr>
          <p:nvPr>
            <p:extLst>
              <p:ext uri="{D42A27DB-BD31-4B8C-83A1-F6EECF244321}">
                <p14:modId xmlns:p14="http://schemas.microsoft.com/office/powerpoint/2010/main" val="2871441156"/>
              </p:ext>
            </p:extLst>
          </p:nvPr>
        </p:nvGraphicFramePr>
        <p:xfrm>
          <a:off x="228600" y="2678443"/>
          <a:ext cx="4805127" cy="1371648"/>
        </p:xfrm>
        <a:graphic>
          <a:graphicData uri="http://schemas.openxmlformats.org/drawingml/2006/table">
            <a:tbl>
              <a:tblPr/>
              <a:tblGrid>
                <a:gridCol w="2123607">
                  <a:extLst>
                    <a:ext uri="{9D8B030D-6E8A-4147-A177-3AD203B41FA5}">
                      <a16:colId xmlns:a16="http://schemas.microsoft.com/office/drawing/2014/main" val="20000"/>
                    </a:ext>
                  </a:extLst>
                </a:gridCol>
                <a:gridCol w="1347632">
                  <a:extLst>
                    <a:ext uri="{9D8B030D-6E8A-4147-A177-3AD203B41FA5}">
                      <a16:colId xmlns:a16="http://schemas.microsoft.com/office/drawing/2014/main" val="20002"/>
                    </a:ext>
                  </a:extLst>
                </a:gridCol>
                <a:gridCol w="1333888">
                  <a:extLst>
                    <a:ext uri="{9D8B030D-6E8A-4147-A177-3AD203B41FA5}">
                      <a16:colId xmlns:a16="http://schemas.microsoft.com/office/drawing/2014/main" val="3430120438"/>
                    </a:ext>
                  </a:extLst>
                </a:gridCol>
              </a:tblGrid>
              <a:tr h="25283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bg1"/>
                          </a:solidFill>
                          <a:effectLst/>
                          <a:latin typeface="+mn-lt"/>
                        </a:rPr>
                        <a:t>Efficacy Outcomes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bg1"/>
                          </a:solidFill>
                          <a:effectLst/>
                          <a:latin typeface="+mn-lt"/>
                        </a:rPr>
                        <a:t>ESR1m</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mn-lt"/>
                        </a:rPr>
                        <a:t>(n =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mn-lt"/>
                        </a:rPr>
                        <a:t>Total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mn-lt"/>
                        </a:rPr>
                        <a:t>(N =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252827">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dirty="0">
                          <a:ln>
                            <a:noFill/>
                          </a:ln>
                          <a:solidFill>
                            <a:schemeClr val="tx1"/>
                          </a:solidFill>
                          <a:effectLst/>
                          <a:latin typeface="+mn-lt"/>
                        </a:rPr>
                        <a:t>CBR,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47.4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37.1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133577931"/>
                  </a:ext>
                </a:extLst>
              </a:tr>
              <a:tr h="144479">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a:ln>
                            <a:noFill/>
                          </a:ln>
                          <a:solidFill>
                            <a:schemeClr val="tx1"/>
                          </a:solidFill>
                          <a:effectLst/>
                          <a:latin typeface="+mn-lt"/>
                        </a:rPr>
                        <a:t>Median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mn-lt"/>
                        </a:rPr>
                        <a:t>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926337717"/>
                  </a:ext>
                </a:extLst>
              </a:tr>
            </a:tbl>
          </a:graphicData>
        </a:graphic>
      </p:graphicFrame>
      <p:grpSp>
        <p:nvGrpSpPr>
          <p:cNvPr id="66" name="Group 65">
            <a:extLst>
              <a:ext uri="{FF2B5EF4-FFF2-40B4-BE49-F238E27FC236}">
                <a16:creationId xmlns:a16="http://schemas.microsoft.com/office/drawing/2014/main" id="{FF547CA8-DAB9-A060-116A-0882894C2349}"/>
              </a:ext>
            </a:extLst>
          </p:cNvPr>
          <p:cNvGrpSpPr/>
          <p:nvPr/>
        </p:nvGrpSpPr>
        <p:grpSpPr>
          <a:xfrm>
            <a:off x="5263786" y="1801588"/>
            <a:ext cx="6647496" cy="4002149"/>
            <a:chOff x="5263786" y="1801588"/>
            <a:chExt cx="6647496" cy="4002149"/>
          </a:xfrm>
        </p:grpSpPr>
        <p:grpSp>
          <p:nvGrpSpPr>
            <p:cNvPr id="23" name="Group 22">
              <a:extLst>
                <a:ext uri="{FF2B5EF4-FFF2-40B4-BE49-F238E27FC236}">
                  <a16:creationId xmlns:a16="http://schemas.microsoft.com/office/drawing/2014/main" id="{7411D1BE-C1DA-2083-DB0A-FE04E60FF8F3}"/>
                </a:ext>
              </a:extLst>
            </p:cNvPr>
            <p:cNvGrpSpPr/>
            <p:nvPr/>
          </p:nvGrpSpPr>
          <p:grpSpPr>
            <a:xfrm>
              <a:off x="9619706" y="1801588"/>
              <a:ext cx="2201276" cy="646331"/>
              <a:chOff x="5137925" y="2658848"/>
              <a:chExt cx="2201276" cy="646331"/>
            </a:xfrm>
          </p:grpSpPr>
          <p:sp>
            <p:nvSpPr>
              <p:cNvPr id="57" name="TextBox 56">
                <a:extLst>
                  <a:ext uri="{FF2B5EF4-FFF2-40B4-BE49-F238E27FC236}">
                    <a16:creationId xmlns:a16="http://schemas.microsoft.com/office/drawing/2014/main" id="{0D2022F6-93C0-38BA-6338-8548F42CE433}"/>
                  </a:ext>
                </a:extLst>
              </p:cNvPr>
              <p:cNvSpPr txBox="1"/>
              <p:nvPr/>
            </p:nvSpPr>
            <p:spPr bwMode="auto">
              <a:xfrm>
                <a:off x="5312147" y="2658848"/>
                <a:ext cx="20270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i="1" dirty="0">
                    <a:latin typeface="Poppins" pitchFamily="2" charset="77"/>
                    <a:cs typeface="Poppins" pitchFamily="2" charset="77"/>
                  </a:rPr>
                  <a:t>ESR1</a:t>
                </a:r>
                <a:r>
                  <a:rPr lang="en-US" b="0" dirty="0">
                    <a:latin typeface="Poppins" pitchFamily="2" charset="77"/>
                    <a:cs typeface="Poppins" pitchFamily="2" charset="77"/>
                  </a:rPr>
                  <a:t> wild type</a:t>
                </a:r>
                <a:br>
                  <a:rPr lang="en-US" b="0" dirty="0">
                    <a:latin typeface="Poppins" pitchFamily="2" charset="77"/>
                    <a:cs typeface="Poppins" pitchFamily="2" charset="77"/>
                  </a:rPr>
                </a:br>
                <a:r>
                  <a:rPr lang="en-US" b="0" i="1" dirty="0">
                    <a:latin typeface="Poppins" pitchFamily="2" charset="77"/>
                    <a:cs typeface="Poppins" pitchFamily="2" charset="77"/>
                  </a:rPr>
                  <a:t>ESR1</a:t>
                </a:r>
                <a:r>
                  <a:rPr lang="en-US" b="0" dirty="0">
                    <a:latin typeface="Poppins" pitchFamily="2" charset="77"/>
                    <a:cs typeface="Poppins" pitchFamily="2" charset="77"/>
                  </a:rPr>
                  <a:t> mutation</a:t>
                </a:r>
              </a:p>
            </p:txBody>
          </p:sp>
          <p:sp>
            <p:nvSpPr>
              <p:cNvPr id="58" name="Rectangle 57">
                <a:extLst>
                  <a:ext uri="{FF2B5EF4-FFF2-40B4-BE49-F238E27FC236}">
                    <a16:creationId xmlns:a16="http://schemas.microsoft.com/office/drawing/2014/main" id="{42A1F6D5-8DCE-2EE4-9A46-1C1FB281A11A}"/>
                  </a:ext>
                </a:extLst>
              </p:cNvPr>
              <p:cNvSpPr/>
              <p:nvPr/>
            </p:nvSpPr>
            <p:spPr bwMode="auto">
              <a:xfrm>
                <a:off x="5137925" y="3002854"/>
                <a:ext cx="173736" cy="173736"/>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59" name="Rectangle 58">
                <a:extLst>
                  <a:ext uri="{FF2B5EF4-FFF2-40B4-BE49-F238E27FC236}">
                    <a16:creationId xmlns:a16="http://schemas.microsoft.com/office/drawing/2014/main" id="{074E1456-8824-4F22-DB43-02C21138D568}"/>
                  </a:ext>
                </a:extLst>
              </p:cNvPr>
              <p:cNvSpPr/>
              <p:nvPr/>
            </p:nvSpPr>
            <p:spPr bwMode="auto">
              <a:xfrm>
                <a:off x="5137925" y="2737624"/>
                <a:ext cx="173736" cy="1737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grpSp>
        <p:sp>
          <p:nvSpPr>
            <p:cNvPr id="24" name="TextBox 23">
              <a:extLst>
                <a:ext uri="{FF2B5EF4-FFF2-40B4-BE49-F238E27FC236}">
                  <a16:creationId xmlns:a16="http://schemas.microsoft.com/office/drawing/2014/main" id="{4E562DBD-6E43-F02E-17F7-0A51018A711D}"/>
                </a:ext>
              </a:extLst>
            </p:cNvPr>
            <p:cNvSpPr txBox="1"/>
            <p:nvPr/>
          </p:nvSpPr>
          <p:spPr bwMode="auto">
            <a:xfrm rot="16200000">
              <a:off x="3766403" y="3606347"/>
              <a:ext cx="35795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Best % Change in Target Lesion Diameter From Baseline</a:t>
              </a:r>
            </a:p>
          </p:txBody>
        </p:sp>
        <p:sp>
          <p:nvSpPr>
            <p:cNvPr id="25" name="TextBox 24">
              <a:extLst>
                <a:ext uri="{FF2B5EF4-FFF2-40B4-BE49-F238E27FC236}">
                  <a16:creationId xmlns:a16="http://schemas.microsoft.com/office/drawing/2014/main" id="{90C5EA04-2037-4084-D795-39A83DBE4C6E}"/>
                </a:ext>
              </a:extLst>
            </p:cNvPr>
            <p:cNvSpPr txBox="1"/>
            <p:nvPr/>
          </p:nvSpPr>
          <p:spPr bwMode="auto">
            <a:xfrm>
              <a:off x="5667524" y="2273620"/>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100</a:t>
              </a:r>
            </a:p>
          </p:txBody>
        </p:sp>
        <p:sp>
          <p:nvSpPr>
            <p:cNvPr id="26" name="TextBox 25">
              <a:extLst>
                <a:ext uri="{FF2B5EF4-FFF2-40B4-BE49-F238E27FC236}">
                  <a16:creationId xmlns:a16="http://schemas.microsoft.com/office/drawing/2014/main" id="{917B7610-8811-1096-207C-E55AD668CABC}"/>
                </a:ext>
              </a:extLst>
            </p:cNvPr>
            <p:cNvSpPr txBox="1"/>
            <p:nvPr/>
          </p:nvSpPr>
          <p:spPr bwMode="auto">
            <a:xfrm>
              <a:off x="5667524" y="2592776"/>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80</a:t>
              </a:r>
            </a:p>
          </p:txBody>
        </p:sp>
        <p:sp>
          <p:nvSpPr>
            <p:cNvPr id="27" name="TextBox 26">
              <a:extLst>
                <a:ext uri="{FF2B5EF4-FFF2-40B4-BE49-F238E27FC236}">
                  <a16:creationId xmlns:a16="http://schemas.microsoft.com/office/drawing/2014/main" id="{5C3F50A5-D03E-7F73-7E36-B6B90F87A208}"/>
                </a:ext>
              </a:extLst>
            </p:cNvPr>
            <p:cNvSpPr txBox="1"/>
            <p:nvPr/>
          </p:nvSpPr>
          <p:spPr bwMode="auto">
            <a:xfrm>
              <a:off x="5667524" y="2911932"/>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a:latin typeface="Poppins" pitchFamily="2" charset="77"/>
                  <a:cs typeface="Poppins" pitchFamily="2" charset="77"/>
                </a:rPr>
                <a:t>60</a:t>
              </a:r>
              <a:endParaRPr lang="en-US" sz="1600" b="0">
                <a:latin typeface="Poppins" pitchFamily="2" charset="77"/>
                <a:cs typeface="Poppins" pitchFamily="2" charset="77"/>
              </a:endParaRPr>
            </a:p>
          </p:txBody>
        </p:sp>
        <p:sp>
          <p:nvSpPr>
            <p:cNvPr id="28" name="TextBox 27">
              <a:extLst>
                <a:ext uri="{FF2B5EF4-FFF2-40B4-BE49-F238E27FC236}">
                  <a16:creationId xmlns:a16="http://schemas.microsoft.com/office/drawing/2014/main" id="{6D6B5B47-5DD6-2572-4CA9-079F34D4D803}"/>
                </a:ext>
              </a:extLst>
            </p:cNvPr>
            <p:cNvSpPr txBox="1"/>
            <p:nvPr/>
          </p:nvSpPr>
          <p:spPr bwMode="auto">
            <a:xfrm>
              <a:off x="5667524" y="3231088"/>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40</a:t>
              </a:r>
            </a:p>
          </p:txBody>
        </p:sp>
        <p:sp>
          <p:nvSpPr>
            <p:cNvPr id="29" name="TextBox 28">
              <a:extLst>
                <a:ext uri="{FF2B5EF4-FFF2-40B4-BE49-F238E27FC236}">
                  <a16:creationId xmlns:a16="http://schemas.microsoft.com/office/drawing/2014/main" id="{05450421-13E5-8295-F05A-653F18004560}"/>
                </a:ext>
              </a:extLst>
            </p:cNvPr>
            <p:cNvSpPr txBox="1"/>
            <p:nvPr/>
          </p:nvSpPr>
          <p:spPr bwMode="auto">
            <a:xfrm>
              <a:off x="5667524" y="3550244"/>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20</a:t>
              </a:r>
            </a:p>
          </p:txBody>
        </p:sp>
        <p:sp>
          <p:nvSpPr>
            <p:cNvPr id="30" name="TextBox 29">
              <a:extLst>
                <a:ext uri="{FF2B5EF4-FFF2-40B4-BE49-F238E27FC236}">
                  <a16:creationId xmlns:a16="http://schemas.microsoft.com/office/drawing/2014/main" id="{7B1C90DA-40A4-7273-B819-3F8D1F92D48A}"/>
                </a:ext>
              </a:extLst>
            </p:cNvPr>
            <p:cNvSpPr txBox="1"/>
            <p:nvPr/>
          </p:nvSpPr>
          <p:spPr bwMode="auto">
            <a:xfrm>
              <a:off x="5667524" y="3869400"/>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0</a:t>
              </a:r>
            </a:p>
          </p:txBody>
        </p:sp>
        <p:sp>
          <p:nvSpPr>
            <p:cNvPr id="31" name="TextBox 30">
              <a:extLst>
                <a:ext uri="{FF2B5EF4-FFF2-40B4-BE49-F238E27FC236}">
                  <a16:creationId xmlns:a16="http://schemas.microsoft.com/office/drawing/2014/main" id="{4B6221AA-8316-8AAB-6117-095F124A4235}"/>
                </a:ext>
              </a:extLst>
            </p:cNvPr>
            <p:cNvSpPr txBox="1"/>
            <p:nvPr/>
          </p:nvSpPr>
          <p:spPr bwMode="auto">
            <a:xfrm>
              <a:off x="5667524" y="4188556"/>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-20</a:t>
              </a:r>
            </a:p>
          </p:txBody>
        </p:sp>
        <p:sp>
          <p:nvSpPr>
            <p:cNvPr id="32" name="TextBox 31">
              <a:extLst>
                <a:ext uri="{FF2B5EF4-FFF2-40B4-BE49-F238E27FC236}">
                  <a16:creationId xmlns:a16="http://schemas.microsoft.com/office/drawing/2014/main" id="{7AF017BA-69F2-90B2-6F71-6706E85EA1D9}"/>
                </a:ext>
              </a:extLst>
            </p:cNvPr>
            <p:cNvSpPr txBox="1"/>
            <p:nvPr/>
          </p:nvSpPr>
          <p:spPr bwMode="auto">
            <a:xfrm>
              <a:off x="5667524" y="4507712"/>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-40</a:t>
              </a:r>
            </a:p>
          </p:txBody>
        </p:sp>
        <p:sp>
          <p:nvSpPr>
            <p:cNvPr id="33" name="TextBox 32">
              <a:extLst>
                <a:ext uri="{FF2B5EF4-FFF2-40B4-BE49-F238E27FC236}">
                  <a16:creationId xmlns:a16="http://schemas.microsoft.com/office/drawing/2014/main" id="{3F3C9BE8-35D8-3D3E-F0E9-24F4E18D7CDC}"/>
                </a:ext>
              </a:extLst>
            </p:cNvPr>
            <p:cNvSpPr txBox="1"/>
            <p:nvPr/>
          </p:nvSpPr>
          <p:spPr bwMode="auto">
            <a:xfrm>
              <a:off x="5667524" y="4826868"/>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-60</a:t>
              </a:r>
            </a:p>
          </p:txBody>
        </p:sp>
        <p:sp>
          <p:nvSpPr>
            <p:cNvPr id="34" name="TextBox 33">
              <a:extLst>
                <a:ext uri="{FF2B5EF4-FFF2-40B4-BE49-F238E27FC236}">
                  <a16:creationId xmlns:a16="http://schemas.microsoft.com/office/drawing/2014/main" id="{13126B76-41A1-4D57-6792-C3673813F43D}"/>
                </a:ext>
              </a:extLst>
            </p:cNvPr>
            <p:cNvSpPr txBox="1"/>
            <p:nvPr/>
          </p:nvSpPr>
          <p:spPr bwMode="auto">
            <a:xfrm>
              <a:off x="5667524" y="5465183"/>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latin typeface="Poppins" pitchFamily="2" charset="77"/>
                  <a:cs typeface="Poppins" pitchFamily="2" charset="77"/>
                </a:rPr>
                <a:t>-100</a:t>
              </a:r>
            </a:p>
          </p:txBody>
        </p:sp>
        <p:sp>
          <p:nvSpPr>
            <p:cNvPr id="35" name="TextBox 34">
              <a:extLst>
                <a:ext uri="{FF2B5EF4-FFF2-40B4-BE49-F238E27FC236}">
                  <a16:creationId xmlns:a16="http://schemas.microsoft.com/office/drawing/2014/main" id="{99000752-5C71-3406-2404-98F516DF2159}"/>
                </a:ext>
              </a:extLst>
            </p:cNvPr>
            <p:cNvSpPr txBox="1"/>
            <p:nvPr/>
          </p:nvSpPr>
          <p:spPr bwMode="auto">
            <a:xfrm>
              <a:off x="5667524" y="5146024"/>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a:latin typeface="Poppins" pitchFamily="2" charset="77"/>
                  <a:cs typeface="Poppins" pitchFamily="2" charset="77"/>
                </a:rPr>
                <a:t>-80</a:t>
              </a:r>
            </a:p>
          </p:txBody>
        </p:sp>
        <p:sp>
          <p:nvSpPr>
            <p:cNvPr id="36" name="Rectangle 35">
              <a:extLst>
                <a:ext uri="{FF2B5EF4-FFF2-40B4-BE49-F238E27FC236}">
                  <a16:creationId xmlns:a16="http://schemas.microsoft.com/office/drawing/2014/main" id="{8D3C167F-5762-44D3-9F3D-1BE9D7AB97EF}"/>
                </a:ext>
              </a:extLst>
            </p:cNvPr>
            <p:cNvSpPr/>
            <p:nvPr/>
          </p:nvSpPr>
          <p:spPr bwMode="auto">
            <a:xfrm>
              <a:off x="6484062" y="2275767"/>
              <a:ext cx="184576" cy="17290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37" name="Rectangle 36">
              <a:extLst>
                <a:ext uri="{FF2B5EF4-FFF2-40B4-BE49-F238E27FC236}">
                  <a16:creationId xmlns:a16="http://schemas.microsoft.com/office/drawing/2014/main" id="{800D287A-C8B9-DE85-09AB-6AD78D168C3D}"/>
                </a:ext>
              </a:extLst>
            </p:cNvPr>
            <p:cNvSpPr/>
            <p:nvPr/>
          </p:nvSpPr>
          <p:spPr bwMode="auto">
            <a:xfrm>
              <a:off x="6713744" y="3485441"/>
              <a:ext cx="184576" cy="519403"/>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38" name="Rectangle 37">
              <a:extLst>
                <a:ext uri="{FF2B5EF4-FFF2-40B4-BE49-F238E27FC236}">
                  <a16:creationId xmlns:a16="http://schemas.microsoft.com/office/drawing/2014/main" id="{C2B19078-8DEC-0E95-A2D7-7793400CFFF4}"/>
                </a:ext>
              </a:extLst>
            </p:cNvPr>
            <p:cNvSpPr/>
            <p:nvPr/>
          </p:nvSpPr>
          <p:spPr bwMode="auto">
            <a:xfrm>
              <a:off x="6943426" y="3517192"/>
              <a:ext cx="184576" cy="4876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39" name="Rectangle 38">
              <a:extLst>
                <a:ext uri="{FF2B5EF4-FFF2-40B4-BE49-F238E27FC236}">
                  <a16:creationId xmlns:a16="http://schemas.microsoft.com/office/drawing/2014/main" id="{989B3EC9-82F7-B592-D26E-28FC4E2CC8B5}"/>
                </a:ext>
              </a:extLst>
            </p:cNvPr>
            <p:cNvSpPr/>
            <p:nvPr/>
          </p:nvSpPr>
          <p:spPr bwMode="auto">
            <a:xfrm>
              <a:off x="7173108" y="3539418"/>
              <a:ext cx="184576" cy="4654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0" name="Rectangle 39">
              <a:extLst>
                <a:ext uri="{FF2B5EF4-FFF2-40B4-BE49-F238E27FC236}">
                  <a16:creationId xmlns:a16="http://schemas.microsoft.com/office/drawing/2014/main" id="{BA1387B3-6EC8-4881-52DC-14CD23B1CE97}"/>
                </a:ext>
              </a:extLst>
            </p:cNvPr>
            <p:cNvSpPr/>
            <p:nvPr/>
          </p:nvSpPr>
          <p:spPr bwMode="auto">
            <a:xfrm>
              <a:off x="7402790" y="3567992"/>
              <a:ext cx="184576" cy="436853"/>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1" name="Rectangle 40">
              <a:extLst>
                <a:ext uri="{FF2B5EF4-FFF2-40B4-BE49-F238E27FC236}">
                  <a16:creationId xmlns:a16="http://schemas.microsoft.com/office/drawing/2014/main" id="{D540C744-5DA4-B79F-31A1-3087FB8276D2}"/>
                </a:ext>
              </a:extLst>
            </p:cNvPr>
            <p:cNvSpPr/>
            <p:nvPr/>
          </p:nvSpPr>
          <p:spPr bwMode="auto">
            <a:xfrm>
              <a:off x="7632472" y="3577517"/>
              <a:ext cx="184576" cy="427328"/>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2" name="Rectangle 41">
              <a:extLst>
                <a:ext uri="{FF2B5EF4-FFF2-40B4-BE49-F238E27FC236}">
                  <a16:creationId xmlns:a16="http://schemas.microsoft.com/office/drawing/2014/main" id="{B44A88F6-2457-DDF1-39CA-9DB2D2B46861}"/>
                </a:ext>
              </a:extLst>
            </p:cNvPr>
            <p:cNvSpPr/>
            <p:nvPr/>
          </p:nvSpPr>
          <p:spPr bwMode="auto">
            <a:xfrm>
              <a:off x="7862154" y="3656892"/>
              <a:ext cx="184576" cy="3479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3" name="Rectangle 42">
              <a:extLst>
                <a:ext uri="{FF2B5EF4-FFF2-40B4-BE49-F238E27FC236}">
                  <a16:creationId xmlns:a16="http://schemas.microsoft.com/office/drawing/2014/main" id="{FF6B3C21-B9B2-4BCA-0174-3CEF03CB60F4}"/>
                </a:ext>
              </a:extLst>
            </p:cNvPr>
            <p:cNvSpPr/>
            <p:nvPr/>
          </p:nvSpPr>
          <p:spPr bwMode="auto">
            <a:xfrm>
              <a:off x="8091836" y="3660068"/>
              <a:ext cx="184576" cy="344778"/>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4" name="Rectangle 43">
              <a:extLst>
                <a:ext uri="{FF2B5EF4-FFF2-40B4-BE49-F238E27FC236}">
                  <a16:creationId xmlns:a16="http://schemas.microsoft.com/office/drawing/2014/main" id="{58CB5AE8-1112-4A50-B8E2-4EF0729DE571}"/>
                </a:ext>
              </a:extLst>
            </p:cNvPr>
            <p:cNvSpPr/>
            <p:nvPr/>
          </p:nvSpPr>
          <p:spPr bwMode="auto">
            <a:xfrm>
              <a:off x="8321518" y="3691817"/>
              <a:ext cx="184576" cy="3130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5" name="Rectangle 44">
              <a:extLst>
                <a:ext uri="{FF2B5EF4-FFF2-40B4-BE49-F238E27FC236}">
                  <a16:creationId xmlns:a16="http://schemas.microsoft.com/office/drawing/2014/main" id="{CFF917BC-8AC8-897B-1541-FEF4F58C41C1}"/>
                </a:ext>
              </a:extLst>
            </p:cNvPr>
            <p:cNvSpPr/>
            <p:nvPr/>
          </p:nvSpPr>
          <p:spPr bwMode="auto">
            <a:xfrm>
              <a:off x="8551200" y="3694992"/>
              <a:ext cx="184576" cy="3098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6" name="Rectangle 45">
              <a:extLst>
                <a:ext uri="{FF2B5EF4-FFF2-40B4-BE49-F238E27FC236}">
                  <a16:creationId xmlns:a16="http://schemas.microsoft.com/office/drawing/2014/main" id="{CCA39A1F-CCBD-F858-01CE-B6341CE42D0F}"/>
                </a:ext>
              </a:extLst>
            </p:cNvPr>
            <p:cNvSpPr/>
            <p:nvPr/>
          </p:nvSpPr>
          <p:spPr bwMode="auto">
            <a:xfrm>
              <a:off x="9010564" y="3901367"/>
              <a:ext cx="184576" cy="103478"/>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7" name="Rectangle 46">
              <a:extLst>
                <a:ext uri="{FF2B5EF4-FFF2-40B4-BE49-F238E27FC236}">
                  <a16:creationId xmlns:a16="http://schemas.microsoft.com/office/drawing/2014/main" id="{53BFF6AA-AB9E-E70F-7969-874590A96D6B}"/>
                </a:ext>
              </a:extLst>
            </p:cNvPr>
            <p:cNvSpPr/>
            <p:nvPr/>
          </p:nvSpPr>
          <p:spPr bwMode="auto">
            <a:xfrm>
              <a:off x="9240246" y="3920417"/>
              <a:ext cx="184576" cy="844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48" name="Rectangle 47">
              <a:extLst>
                <a:ext uri="{FF2B5EF4-FFF2-40B4-BE49-F238E27FC236}">
                  <a16:creationId xmlns:a16="http://schemas.microsoft.com/office/drawing/2014/main" id="{17C0804D-A149-5333-1BA5-B09CE99129E0}"/>
                </a:ext>
              </a:extLst>
            </p:cNvPr>
            <p:cNvSpPr/>
            <p:nvPr/>
          </p:nvSpPr>
          <p:spPr bwMode="auto">
            <a:xfrm>
              <a:off x="9469477" y="3940325"/>
              <a:ext cx="184576" cy="64899"/>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grpSp>
          <p:nvGrpSpPr>
            <p:cNvPr id="51" name="Group 50">
              <a:extLst>
                <a:ext uri="{FF2B5EF4-FFF2-40B4-BE49-F238E27FC236}">
                  <a16:creationId xmlns:a16="http://schemas.microsoft.com/office/drawing/2014/main" id="{63CA4A2D-C8BD-5FAE-8AC1-FF1A09CD055B}"/>
                </a:ext>
              </a:extLst>
            </p:cNvPr>
            <p:cNvGrpSpPr/>
            <p:nvPr/>
          </p:nvGrpSpPr>
          <p:grpSpPr>
            <a:xfrm>
              <a:off x="6299429" y="2105369"/>
              <a:ext cx="66908" cy="3512634"/>
              <a:chOff x="6193631" y="2248952"/>
              <a:chExt cx="66908" cy="3512634"/>
            </a:xfrm>
          </p:grpSpPr>
          <p:cxnSp>
            <p:nvCxnSpPr>
              <p:cNvPr id="10" name="Straight Connector 9">
                <a:extLst>
                  <a:ext uri="{FF2B5EF4-FFF2-40B4-BE49-F238E27FC236}">
                    <a16:creationId xmlns:a16="http://schemas.microsoft.com/office/drawing/2014/main" id="{79F3B3FA-2629-16D6-0797-5CA1B29DF5B5}"/>
                  </a:ext>
                </a:extLst>
              </p:cNvPr>
              <p:cNvCxnSpPr>
                <a:cxnSpLocks/>
              </p:cNvCxnSpPr>
              <p:nvPr/>
            </p:nvCxnSpPr>
            <p:spPr bwMode="auto">
              <a:xfrm flipV="1">
                <a:off x="6260539" y="2248952"/>
                <a:ext cx="0" cy="3512634"/>
              </a:xfrm>
              <a:prstGeom prst="line">
                <a:avLst/>
              </a:prstGeom>
              <a:noFill/>
              <a:ln w="12700" cap="flat" cmpd="sng" algn="ctr">
                <a:solidFill>
                  <a:schemeClr val="tx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BF42E166-CE98-2FF3-DDF2-DEB401099797}"/>
                  </a:ext>
                </a:extLst>
              </p:cNvPr>
              <p:cNvCxnSpPr>
                <a:cxnSpLocks/>
              </p:cNvCxnSpPr>
              <p:nvPr/>
            </p:nvCxnSpPr>
            <p:spPr bwMode="auto">
              <a:xfrm flipH="1">
                <a:off x="6193631" y="257626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DEA333C6-2221-9B4D-D830-825373C1ABE0}"/>
                  </a:ext>
                </a:extLst>
              </p:cNvPr>
              <p:cNvCxnSpPr>
                <a:cxnSpLocks/>
              </p:cNvCxnSpPr>
              <p:nvPr/>
            </p:nvCxnSpPr>
            <p:spPr bwMode="auto">
              <a:xfrm flipH="1">
                <a:off x="6193631" y="289255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45B06A6-DFD8-4115-FE02-647026098528}"/>
                  </a:ext>
                </a:extLst>
              </p:cNvPr>
              <p:cNvCxnSpPr>
                <a:cxnSpLocks/>
              </p:cNvCxnSpPr>
              <p:nvPr/>
            </p:nvCxnSpPr>
            <p:spPr bwMode="auto">
              <a:xfrm flipH="1">
                <a:off x="6193631" y="320884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34F3EFAC-0845-6CD4-F087-A8ABBC042C14}"/>
                  </a:ext>
                </a:extLst>
              </p:cNvPr>
              <p:cNvCxnSpPr>
                <a:cxnSpLocks/>
              </p:cNvCxnSpPr>
              <p:nvPr/>
            </p:nvCxnSpPr>
            <p:spPr bwMode="auto">
              <a:xfrm flipH="1">
                <a:off x="6193631" y="352513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EA460952-ED24-AF9A-0595-81BCDCE597B5}"/>
                  </a:ext>
                </a:extLst>
              </p:cNvPr>
              <p:cNvCxnSpPr>
                <a:cxnSpLocks/>
              </p:cNvCxnSpPr>
              <p:nvPr/>
            </p:nvCxnSpPr>
            <p:spPr bwMode="auto">
              <a:xfrm flipH="1">
                <a:off x="6193631" y="575576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64D4387-CAD7-D9ED-BBE7-F05ED85278BA}"/>
                  </a:ext>
                </a:extLst>
              </p:cNvPr>
              <p:cNvCxnSpPr>
                <a:cxnSpLocks/>
              </p:cNvCxnSpPr>
              <p:nvPr/>
            </p:nvCxnSpPr>
            <p:spPr bwMode="auto">
              <a:xfrm flipH="1">
                <a:off x="6193631" y="384142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EAAA42B-2156-C185-2F28-09D9845D5E1A}"/>
                  </a:ext>
                </a:extLst>
              </p:cNvPr>
              <p:cNvCxnSpPr>
                <a:cxnSpLocks/>
              </p:cNvCxnSpPr>
              <p:nvPr/>
            </p:nvCxnSpPr>
            <p:spPr bwMode="auto">
              <a:xfrm flipH="1">
                <a:off x="6193631" y="415298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65DA2DB-7E01-41FD-83E0-F8825AA310D8}"/>
                  </a:ext>
                </a:extLst>
              </p:cNvPr>
              <p:cNvCxnSpPr>
                <a:cxnSpLocks/>
              </p:cNvCxnSpPr>
              <p:nvPr/>
            </p:nvCxnSpPr>
            <p:spPr bwMode="auto">
              <a:xfrm flipH="1">
                <a:off x="6193631" y="4474003"/>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7C49B29-8B45-17ED-C588-B175D0583581}"/>
                  </a:ext>
                </a:extLst>
              </p:cNvPr>
              <p:cNvCxnSpPr>
                <a:cxnSpLocks/>
              </p:cNvCxnSpPr>
              <p:nvPr/>
            </p:nvCxnSpPr>
            <p:spPr bwMode="auto">
              <a:xfrm flipH="1">
                <a:off x="6193631" y="479029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3C35FACF-DFEE-1304-2373-699A9E05A8B0}"/>
                  </a:ext>
                </a:extLst>
              </p:cNvPr>
              <p:cNvCxnSpPr>
                <a:cxnSpLocks/>
              </p:cNvCxnSpPr>
              <p:nvPr/>
            </p:nvCxnSpPr>
            <p:spPr bwMode="auto">
              <a:xfrm flipH="1">
                <a:off x="6193631" y="5106581"/>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E11C39B-59D1-62D5-7BB8-55387113AC12}"/>
                  </a:ext>
                </a:extLst>
              </p:cNvPr>
              <p:cNvCxnSpPr>
                <a:cxnSpLocks/>
              </p:cNvCxnSpPr>
              <p:nvPr/>
            </p:nvCxnSpPr>
            <p:spPr bwMode="auto">
              <a:xfrm flipH="1">
                <a:off x="6193631" y="542287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5601BA1D-AF2A-917F-3801-5C453E3A192E}"/>
                  </a:ext>
                </a:extLst>
              </p:cNvPr>
              <p:cNvCxnSpPr>
                <a:cxnSpLocks/>
              </p:cNvCxnSpPr>
              <p:nvPr/>
            </p:nvCxnSpPr>
            <p:spPr bwMode="auto">
              <a:xfrm flipH="1">
                <a:off x="6193631" y="2250927"/>
                <a:ext cx="64008" cy="0"/>
              </a:xfrm>
              <a:prstGeom prst="line">
                <a:avLst/>
              </a:prstGeom>
              <a:noFill/>
              <a:ln w="12700" cap="flat" cmpd="sng" algn="ctr">
                <a:solidFill>
                  <a:schemeClr val="tx1"/>
                </a:solidFill>
                <a:prstDash val="solid"/>
                <a:round/>
                <a:headEnd type="none" w="med" len="med"/>
                <a:tailEnd type="none" w="med" len="med"/>
              </a:ln>
              <a:effectLst/>
            </p:spPr>
          </p:cxnSp>
        </p:grpSp>
        <p:sp>
          <p:nvSpPr>
            <p:cNvPr id="61" name="TextBox 60">
              <a:extLst>
                <a:ext uri="{FF2B5EF4-FFF2-40B4-BE49-F238E27FC236}">
                  <a16:creationId xmlns:a16="http://schemas.microsoft.com/office/drawing/2014/main" id="{F7626C80-0412-3623-9CA5-DF41373722A4}"/>
                </a:ext>
              </a:extLst>
            </p:cNvPr>
            <p:cNvSpPr txBox="1"/>
            <p:nvPr/>
          </p:nvSpPr>
          <p:spPr bwMode="auto">
            <a:xfrm>
              <a:off x="5667524" y="1954464"/>
              <a:ext cx="680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latin typeface="Poppins" pitchFamily="2" charset="77"/>
                  <a:cs typeface="Poppins" pitchFamily="2" charset="77"/>
                </a:rPr>
                <a:t>120</a:t>
              </a:r>
            </a:p>
          </p:txBody>
        </p:sp>
        <p:grpSp>
          <p:nvGrpSpPr>
            <p:cNvPr id="62" name="Group 61">
              <a:extLst>
                <a:ext uri="{FF2B5EF4-FFF2-40B4-BE49-F238E27FC236}">
                  <a16:creationId xmlns:a16="http://schemas.microsoft.com/office/drawing/2014/main" id="{5EC37161-BFC4-F209-874A-6D6149FC5500}"/>
                </a:ext>
              </a:extLst>
            </p:cNvPr>
            <p:cNvGrpSpPr/>
            <p:nvPr/>
          </p:nvGrpSpPr>
          <p:grpSpPr>
            <a:xfrm>
              <a:off x="10388656" y="4012781"/>
              <a:ext cx="1332994" cy="1584035"/>
              <a:chOff x="10282858" y="4158428"/>
              <a:chExt cx="1332994" cy="1581971"/>
            </a:xfrm>
          </p:grpSpPr>
          <p:sp>
            <p:nvSpPr>
              <p:cNvPr id="52" name="Rectangle 51">
                <a:extLst>
                  <a:ext uri="{FF2B5EF4-FFF2-40B4-BE49-F238E27FC236}">
                    <a16:creationId xmlns:a16="http://schemas.microsoft.com/office/drawing/2014/main" id="{107DDB0A-F514-69DE-BFA5-F13C8F7E3D3C}"/>
                  </a:ext>
                </a:extLst>
              </p:cNvPr>
              <p:cNvSpPr/>
              <p:nvPr/>
            </p:nvSpPr>
            <p:spPr bwMode="auto">
              <a:xfrm>
                <a:off x="10282858" y="4158429"/>
                <a:ext cx="184576" cy="118296"/>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53" name="Rectangle 52">
                <a:extLst>
                  <a:ext uri="{FF2B5EF4-FFF2-40B4-BE49-F238E27FC236}">
                    <a16:creationId xmlns:a16="http://schemas.microsoft.com/office/drawing/2014/main" id="{6CAA58D3-1ADE-0CD5-197B-E4ADE6F44705}"/>
                  </a:ext>
                </a:extLst>
              </p:cNvPr>
              <p:cNvSpPr/>
              <p:nvPr/>
            </p:nvSpPr>
            <p:spPr bwMode="auto">
              <a:xfrm>
                <a:off x="10512540" y="4158429"/>
                <a:ext cx="184576" cy="172271"/>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54" name="Rectangle 53">
                <a:extLst>
                  <a:ext uri="{FF2B5EF4-FFF2-40B4-BE49-F238E27FC236}">
                    <a16:creationId xmlns:a16="http://schemas.microsoft.com/office/drawing/2014/main" id="{EE5F8EBD-2454-2B99-0997-2AD872E73FAF}"/>
                  </a:ext>
                </a:extLst>
              </p:cNvPr>
              <p:cNvSpPr/>
              <p:nvPr/>
            </p:nvSpPr>
            <p:spPr bwMode="auto">
              <a:xfrm>
                <a:off x="10742222" y="4158430"/>
                <a:ext cx="184576" cy="550096"/>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55" name="Rectangle 54">
                <a:extLst>
                  <a:ext uri="{FF2B5EF4-FFF2-40B4-BE49-F238E27FC236}">
                    <a16:creationId xmlns:a16="http://schemas.microsoft.com/office/drawing/2014/main" id="{0437AE84-3CC5-F084-E413-AF4204616A8A}"/>
                  </a:ext>
                </a:extLst>
              </p:cNvPr>
              <p:cNvSpPr/>
              <p:nvPr/>
            </p:nvSpPr>
            <p:spPr bwMode="auto">
              <a:xfrm>
                <a:off x="10971904" y="4158429"/>
                <a:ext cx="184576" cy="9342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63" name="Rectangle 62">
                <a:extLst>
                  <a:ext uri="{FF2B5EF4-FFF2-40B4-BE49-F238E27FC236}">
                    <a16:creationId xmlns:a16="http://schemas.microsoft.com/office/drawing/2014/main" id="{696727D9-4712-599E-67F8-43A8384ACFBE}"/>
                  </a:ext>
                </a:extLst>
              </p:cNvPr>
              <p:cNvSpPr/>
              <p:nvPr/>
            </p:nvSpPr>
            <p:spPr bwMode="auto">
              <a:xfrm>
                <a:off x="11201586" y="4158429"/>
                <a:ext cx="184576" cy="1413696"/>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64" name="Rectangle 63">
                <a:extLst>
                  <a:ext uri="{FF2B5EF4-FFF2-40B4-BE49-F238E27FC236}">
                    <a16:creationId xmlns:a16="http://schemas.microsoft.com/office/drawing/2014/main" id="{D70B44D3-B607-642F-405A-3AD9929922DD}"/>
                  </a:ext>
                </a:extLst>
              </p:cNvPr>
              <p:cNvSpPr/>
              <p:nvPr/>
            </p:nvSpPr>
            <p:spPr bwMode="auto">
              <a:xfrm>
                <a:off x="11431276" y="4158428"/>
                <a:ext cx="184576" cy="1581971"/>
              </a:xfrm>
              <a:prstGeom prst="rect">
                <a:avLst/>
              </a:prstGeom>
              <a:pattFill prst="wd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grpSp>
        <p:sp>
          <p:nvSpPr>
            <p:cNvPr id="65" name="Rectangle 64">
              <a:extLst>
                <a:ext uri="{FF2B5EF4-FFF2-40B4-BE49-F238E27FC236}">
                  <a16:creationId xmlns:a16="http://schemas.microsoft.com/office/drawing/2014/main" id="{3724D4F5-1D22-093E-820D-1A4071C4561C}"/>
                </a:ext>
              </a:extLst>
            </p:cNvPr>
            <p:cNvSpPr/>
            <p:nvPr/>
          </p:nvSpPr>
          <p:spPr bwMode="auto">
            <a:xfrm>
              <a:off x="8780882" y="3853741"/>
              <a:ext cx="184576" cy="1511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a:latin typeface="Poppins" pitchFamily="2" charset="77"/>
                <a:cs typeface="Poppins" pitchFamily="2" charset="77"/>
              </a:endParaRPr>
            </a:p>
          </p:txBody>
        </p:sp>
        <p:sp>
          <p:nvSpPr>
            <p:cNvPr id="68" name="TextBox 67">
              <a:extLst>
                <a:ext uri="{FF2B5EF4-FFF2-40B4-BE49-F238E27FC236}">
                  <a16:creationId xmlns:a16="http://schemas.microsoft.com/office/drawing/2014/main" id="{5A1A5BED-3277-5107-4E4A-31FC7CB74FF9}"/>
                </a:ext>
              </a:extLst>
            </p:cNvPr>
            <p:cNvSpPr txBox="1"/>
            <p:nvPr/>
          </p:nvSpPr>
          <p:spPr bwMode="auto">
            <a:xfrm rot="16200000">
              <a:off x="6232519"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69" name="TextBox 68">
              <a:extLst>
                <a:ext uri="{FF2B5EF4-FFF2-40B4-BE49-F238E27FC236}">
                  <a16:creationId xmlns:a16="http://schemas.microsoft.com/office/drawing/2014/main" id="{FD5362EA-49E5-5F26-E1B1-BC3B0CD76AAE}"/>
                </a:ext>
              </a:extLst>
            </p:cNvPr>
            <p:cNvSpPr txBox="1"/>
            <p:nvPr/>
          </p:nvSpPr>
          <p:spPr bwMode="auto">
            <a:xfrm rot="16200000">
              <a:off x="6462143"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0" name="TextBox 69">
              <a:extLst>
                <a:ext uri="{FF2B5EF4-FFF2-40B4-BE49-F238E27FC236}">
                  <a16:creationId xmlns:a16="http://schemas.microsoft.com/office/drawing/2014/main" id="{2E608940-0CB0-A3A7-4EF1-706F36D58AC7}"/>
                </a:ext>
              </a:extLst>
            </p:cNvPr>
            <p:cNvSpPr txBox="1"/>
            <p:nvPr/>
          </p:nvSpPr>
          <p:spPr bwMode="auto">
            <a:xfrm rot="16200000">
              <a:off x="6921391"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71" name="TextBox 70">
              <a:extLst>
                <a:ext uri="{FF2B5EF4-FFF2-40B4-BE49-F238E27FC236}">
                  <a16:creationId xmlns:a16="http://schemas.microsoft.com/office/drawing/2014/main" id="{2B674B88-A089-62FD-F042-B49F106D6A67}"/>
                </a:ext>
              </a:extLst>
            </p:cNvPr>
            <p:cNvSpPr txBox="1"/>
            <p:nvPr/>
          </p:nvSpPr>
          <p:spPr bwMode="auto">
            <a:xfrm rot="16200000">
              <a:off x="7380639"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2" name="TextBox 71">
              <a:extLst>
                <a:ext uri="{FF2B5EF4-FFF2-40B4-BE49-F238E27FC236}">
                  <a16:creationId xmlns:a16="http://schemas.microsoft.com/office/drawing/2014/main" id="{9C7C6434-4984-6B91-BC03-07E950A34D22}"/>
                </a:ext>
              </a:extLst>
            </p:cNvPr>
            <p:cNvSpPr txBox="1"/>
            <p:nvPr/>
          </p:nvSpPr>
          <p:spPr bwMode="auto">
            <a:xfrm rot="16200000">
              <a:off x="7610263"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3" name="TextBox 72">
              <a:extLst>
                <a:ext uri="{FF2B5EF4-FFF2-40B4-BE49-F238E27FC236}">
                  <a16:creationId xmlns:a16="http://schemas.microsoft.com/office/drawing/2014/main" id="{84234090-7DF2-9841-312E-FADFD4DCAA67}"/>
                </a:ext>
              </a:extLst>
            </p:cNvPr>
            <p:cNvSpPr txBox="1"/>
            <p:nvPr/>
          </p:nvSpPr>
          <p:spPr bwMode="auto">
            <a:xfrm rot="16200000">
              <a:off x="7839887"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4" name="TextBox 73">
              <a:extLst>
                <a:ext uri="{FF2B5EF4-FFF2-40B4-BE49-F238E27FC236}">
                  <a16:creationId xmlns:a16="http://schemas.microsoft.com/office/drawing/2014/main" id="{A0B6F9CE-7069-30C8-D380-2FDF5AC664F5}"/>
                </a:ext>
              </a:extLst>
            </p:cNvPr>
            <p:cNvSpPr txBox="1"/>
            <p:nvPr/>
          </p:nvSpPr>
          <p:spPr bwMode="auto">
            <a:xfrm rot="16200000">
              <a:off x="8299135"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5" name="TextBox 74">
              <a:extLst>
                <a:ext uri="{FF2B5EF4-FFF2-40B4-BE49-F238E27FC236}">
                  <a16:creationId xmlns:a16="http://schemas.microsoft.com/office/drawing/2014/main" id="{5A23A9FF-FB06-DADC-EC8A-A2B8C27FFB3D}"/>
                </a:ext>
              </a:extLst>
            </p:cNvPr>
            <p:cNvSpPr txBox="1"/>
            <p:nvPr/>
          </p:nvSpPr>
          <p:spPr bwMode="auto">
            <a:xfrm rot="16200000">
              <a:off x="8528759"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6" name="TextBox 75">
              <a:extLst>
                <a:ext uri="{FF2B5EF4-FFF2-40B4-BE49-F238E27FC236}">
                  <a16:creationId xmlns:a16="http://schemas.microsoft.com/office/drawing/2014/main" id="{A598C9D5-3107-E05A-C2AF-4EDDE7B9F5A1}"/>
                </a:ext>
              </a:extLst>
            </p:cNvPr>
            <p:cNvSpPr txBox="1"/>
            <p:nvPr/>
          </p:nvSpPr>
          <p:spPr bwMode="auto">
            <a:xfrm rot="16200000">
              <a:off x="8758383"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77" name="TextBox 76">
              <a:extLst>
                <a:ext uri="{FF2B5EF4-FFF2-40B4-BE49-F238E27FC236}">
                  <a16:creationId xmlns:a16="http://schemas.microsoft.com/office/drawing/2014/main" id="{295AAC81-D2BC-FB1F-A789-0B4EE8A1566F}"/>
                </a:ext>
              </a:extLst>
            </p:cNvPr>
            <p:cNvSpPr txBox="1"/>
            <p:nvPr/>
          </p:nvSpPr>
          <p:spPr bwMode="auto">
            <a:xfrm rot="16200000">
              <a:off x="8988007"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78" name="TextBox 77">
              <a:extLst>
                <a:ext uri="{FF2B5EF4-FFF2-40B4-BE49-F238E27FC236}">
                  <a16:creationId xmlns:a16="http://schemas.microsoft.com/office/drawing/2014/main" id="{3FC5534E-3BD1-E7F6-59D8-E35BA5070BBA}"/>
                </a:ext>
              </a:extLst>
            </p:cNvPr>
            <p:cNvSpPr txBox="1"/>
            <p:nvPr/>
          </p:nvSpPr>
          <p:spPr bwMode="auto">
            <a:xfrm rot="16200000">
              <a:off x="9217631"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79" name="TextBox 78">
              <a:extLst>
                <a:ext uri="{FF2B5EF4-FFF2-40B4-BE49-F238E27FC236}">
                  <a16:creationId xmlns:a16="http://schemas.microsoft.com/office/drawing/2014/main" id="{A49F873D-3E52-401C-66AF-218E309B3CDF}"/>
                </a:ext>
              </a:extLst>
            </p:cNvPr>
            <p:cNvSpPr txBox="1"/>
            <p:nvPr/>
          </p:nvSpPr>
          <p:spPr bwMode="auto">
            <a:xfrm rot="16200000">
              <a:off x="9447255"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80" name="TextBox 79">
              <a:extLst>
                <a:ext uri="{FF2B5EF4-FFF2-40B4-BE49-F238E27FC236}">
                  <a16:creationId xmlns:a16="http://schemas.microsoft.com/office/drawing/2014/main" id="{531EC5A5-1FE0-5AF9-90E4-A35C7A31F5A9}"/>
                </a:ext>
              </a:extLst>
            </p:cNvPr>
            <p:cNvSpPr txBox="1"/>
            <p:nvPr/>
          </p:nvSpPr>
          <p:spPr bwMode="auto">
            <a:xfrm rot="16200000">
              <a:off x="9676879"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81" name="TextBox 80">
              <a:extLst>
                <a:ext uri="{FF2B5EF4-FFF2-40B4-BE49-F238E27FC236}">
                  <a16:creationId xmlns:a16="http://schemas.microsoft.com/office/drawing/2014/main" id="{DB93E5ED-DA98-B8C5-AE96-86DE73DB8832}"/>
                </a:ext>
              </a:extLst>
            </p:cNvPr>
            <p:cNvSpPr txBox="1"/>
            <p:nvPr/>
          </p:nvSpPr>
          <p:spPr bwMode="auto">
            <a:xfrm rot="16200000">
              <a:off x="9906503" y="4132992"/>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82" name="TextBox 81">
              <a:extLst>
                <a:ext uri="{FF2B5EF4-FFF2-40B4-BE49-F238E27FC236}">
                  <a16:creationId xmlns:a16="http://schemas.microsoft.com/office/drawing/2014/main" id="{3DCA5584-CF4E-794C-F159-89C83C3453A4}"/>
                </a:ext>
              </a:extLst>
            </p:cNvPr>
            <p:cNvSpPr txBox="1"/>
            <p:nvPr/>
          </p:nvSpPr>
          <p:spPr bwMode="auto">
            <a:xfrm rot="16200000">
              <a:off x="10136127" y="3854965"/>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83" name="TextBox 82">
              <a:extLst>
                <a:ext uri="{FF2B5EF4-FFF2-40B4-BE49-F238E27FC236}">
                  <a16:creationId xmlns:a16="http://schemas.microsoft.com/office/drawing/2014/main" id="{A6B02B71-0BAD-935C-42DE-426983934F8F}"/>
                </a:ext>
              </a:extLst>
            </p:cNvPr>
            <p:cNvSpPr txBox="1"/>
            <p:nvPr/>
          </p:nvSpPr>
          <p:spPr bwMode="auto">
            <a:xfrm rot="16200000">
              <a:off x="10365751" y="3854965"/>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84" name="TextBox 83">
              <a:extLst>
                <a:ext uri="{FF2B5EF4-FFF2-40B4-BE49-F238E27FC236}">
                  <a16:creationId xmlns:a16="http://schemas.microsoft.com/office/drawing/2014/main" id="{853BDB78-F9FE-F183-0A59-9DB17542830B}"/>
                </a:ext>
              </a:extLst>
            </p:cNvPr>
            <p:cNvSpPr txBox="1"/>
            <p:nvPr/>
          </p:nvSpPr>
          <p:spPr bwMode="auto">
            <a:xfrm rot="16200000">
              <a:off x="8069511"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85" name="TextBox 84">
              <a:extLst>
                <a:ext uri="{FF2B5EF4-FFF2-40B4-BE49-F238E27FC236}">
                  <a16:creationId xmlns:a16="http://schemas.microsoft.com/office/drawing/2014/main" id="{EB40FD6C-5088-4A7F-308E-DB24EEDE1327}"/>
                </a:ext>
              </a:extLst>
            </p:cNvPr>
            <p:cNvSpPr txBox="1"/>
            <p:nvPr/>
          </p:nvSpPr>
          <p:spPr bwMode="auto">
            <a:xfrm rot="16200000">
              <a:off x="10595375" y="3854965"/>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86" name="TextBox 85">
              <a:extLst>
                <a:ext uri="{FF2B5EF4-FFF2-40B4-BE49-F238E27FC236}">
                  <a16:creationId xmlns:a16="http://schemas.microsoft.com/office/drawing/2014/main" id="{9BC0FDF9-E321-2F78-DF9B-70AD4A018BC6}"/>
                </a:ext>
              </a:extLst>
            </p:cNvPr>
            <p:cNvSpPr txBox="1"/>
            <p:nvPr/>
          </p:nvSpPr>
          <p:spPr bwMode="auto">
            <a:xfrm rot="16200000">
              <a:off x="10824999" y="3854965"/>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latin typeface="Poppins" pitchFamily="2" charset="77"/>
                  <a:cs typeface="Poppins" pitchFamily="2" charset="77"/>
                </a:rPr>
                <a:t>PR</a:t>
              </a:r>
            </a:p>
          </p:txBody>
        </p:sp>
        <p:sp>
          <p:nvSpPr>
            <p:cNvPr id="87" name="TextBox 86">
              <a:extLst>
                <a:ext uri="{FF2B5EF4-FFF2-40B4-BE49-F238E27FC236}">
                  <a16:creationId xmlns:a16="http://schemas.microsoft.com/office/drawing/2014/main" id="{01BEB229-9E44-A26D-06F7-4DF97E371417}"/>
                </a:ext>
              </a:extLst>
            </p:cNvPr>
            <p:cNvSpPr txBox="1"/>
            <p:nvPr/>
          </p:nvSpPr>
          <p:spPr bwMode="auto">
            <a:xfrm rot="16200000">
              <a:off x="11054623" y="3854965"/>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SD</a:t>
              </a:r>
            </a:p>
          </p:txBody>
        </p:sp>
        <p:sp>
          <p:nvSpPr>
            <p:cNvPr id="90" name="TextBox 89">
              <a:extLst>
                <a:ext uri="{FF2B5EF4-FFF2-40B4-BE49-F238E27FC236}">
                  <a16:creationId xmlns:a16="http://schemas.microsoft.com/office/drawing/2014/main" id="{552520CB-6E6B-0C70-A3FD-8A9CC7D73E45}"/>
                </a:ext>
              </a:extLst>
            </p:cNvPr>
            <p:cNvSpPr txBox="1"/>
            <p:nvPr/>
          </p:nvSpPr>
          <p:spPr bwMode="auto">
            <a:xfrm rot="16200000">
              <a:off x="11284241" y="3854965"/>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a:latin typeface="Poppins" pitchFamily="2" charset="77"/>
                  <a:cs typeface="Poppins" pitchFamily="2" charset="77"/>
                </a:rPr>
                <a:t>PR</a:t>
              </a:r>
            </a:p>
          </p:txBody>
        </p:sp>
        <p:sp>
          <p:nvSpPr>
            <p:cNvPr id="91" name="TextBox 90">
              <a:extLst>
                <a:ext uri="{FF2B5EF4-FFF2-40B4-BE49-F238E27FC236}">
                  <a16:creationId xmlns:a16="http://schemas.microsoft.com/office/drawing/2014/main" id="{384FF9F2-7B99-C562-E065-CBB89AB58D80}"/>
                </a:ext>
              </a:extLst>
            </p:cNvPr>
            <p:cNvSpPr txBox="1"/>
            <p:nvPr/>
          </p:nvSpPr>
          <p:spPr bwMode="auto">
            <a:xfrm rot="16200000">
              <a:off x="6691767"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sp>
          <p:nvSpPr>
            <p:cNvPr id="92" name="TextBox 91">
              <a:extLst>
                <a:ext uri="{FF2B5EF4-FFF2-40B4-BE49-F238E27FC236}">
                  <a16:creationId xmlns:a16="http://schemas.microsoft.com/office/drawing/2014/main" id="{80953BCE-CB35-0E97-B1E2-1E64EF7C46ED}"/>
                </a:ext>
              </a:extLst>
            </p:cNvPr>
            <p:cNvSpPr txBox="1"/>
            <p:nvPr/>
          </p:nvSpPr>
          <p:spPr bwMode="auto">
            <a:xfrm rot="16200000">
              <a:off x="7151015" y="4132993"/>
              <a:ext cx="680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PD</a:t>
              </a:r>
            </a:p>
          </p:txBody>
        </p:sp>
        <p:cxnSp>
          <p:nvCxnSpPr>
            <p:cNvPr id="56" name="Straight Connector 55">
              <a:extLst>
                <a:ext uri="{FF2B5EF4-FFF2-40B4-BE49-F238E27FC236}">
                  <a16:creationId xmlns:a16="http://schemas.microsoft.com/office/drawing/2014/main" id="{9CDA84D8-AFB4-10D0-5083-07E2D4BE1A91}"/>
                </a:ext>
              </a:extLst>
            </p:cNvPr>
            <p:cNvCxnSpPr>
              <a:cxnSpLocks/>
            </p:cNvCxnSpPr>
            <p:nvPr/>
          </p:nvCxnSpPr>
          <p:spPr bwMode="auto">
            <a:xfrm>
              <a:off x="6355186" y="4009401"/>
              <a:ext cx="5526358" cy="0"/>
            </a:xfrm>
            <a:prstGeom prst="line">
              <a:avLst/>
            </a:prstGeom>
            <a:noFill/>
            <a:ln w="12700" cap="flat" cmpd="sng" algn="ctr">
              <a:solidFill>
                <a:schemeClr val="tx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F82BA480-9987-AD28-3098-8B93AB74ABCA}"/>
                </a:ext>
              </a:extLst>
            </p:cNvPr>
            <p:cNvCxnSpPr>
              <a:cxnSpLocks/>
            </p:cNvCxnSpPr>
            <p:nvPr/>
          </p:nvCxnSpPr>
          <p:spPr bwMode="auto">
            <a:xfrm>
              <a:off x="6384924" y="4485186"/>
              <a:ext cx="5526358" cy="0"/>
            </a:xfrm>
            <a:prstGeom prst="line">
              <a:avLst/>
            </a:prstGeom>
            <a:noFill/>
            <a:ln w="12700" cap="flat" cmpd="sng" algn="ctr">
              <a:solidFill>
                <a:schemeClr val="tx1"/>
              </a:solidFill>
              <a:prstDash val="sysDot"/>
              <a:round/>
              <a:headEnd type="none" w="med" len="med"/>
              <a:tailEnd type="none" w="med" len="med"/>
            </a:ln>
            <a:effectLst/>
          </p:spPr>
        </p:cxnSp>
      </p:grpSp>
    </p:spTree>
    <p:extLst>
      <p:ext uri="{BB962C8B-B14F-4D97-AF65-F5344CB8AC3E}">
        <p14:creationId xmlns:p14="http://schemas.microsoft.com/office/powerpoint/2010/main" val="3478305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41E2B-356C-330A-F355-0F80AFEADA5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DE466A7-AADD-1126-9CE5-044EBFCC5921}"/>
              </a:ext>
            </a:extLst>
          </p:cNvPr>
          <p:cNvSpPr>
            <a:spLocks noGrp="1"/>
          </p:cNvSpPr>
          <p:nvPr>
            <p:ph type="title"/>
          </p:nvPr>
        </p:nvSpPr>
        <p:spPr>
          <a:xfrm>
            <a:off x="231078" y="531006"/>
            <a:ext cx="11740260" cy="502445"/>
          </a:xfrm>
        </p:spPr>
        <p:txBody>
          <a:bodyPr/>
          <a:lstStyle/>
          <a:p>
            <a:r>
              <a:rPr lang="en-US" dirty="0"/>
              <a:t>VERITAC Updated Phase II Expansion Cohort: </a:t>
            </a:r>
            <a:br>
              <a:rPr lang="en-US" dirty="0"/>
            </a:br>
            <a:r>
              <a:rPr lang="en-US" dirty="0"/>
              <a:t>Safety With Vepdegestrant 200 mg QD</a:t>
            </a:r>
          </a:p>
        </p:txBody>
      </p:sp>
      <p:sp>
        <p:nvSpPr>
          <p:cNvPr id="14" name="Content Placeholder 13">
            <a:extLst>
              <a:ext uri="{FF2B5EF4-FFF2-40B4-BE49-F238E27FC236}">
                <a16:creationId xmlns:a16="http://schemas.microsoft.com/office/drawing/2014/main" id="{05996994-5F47-85DB-FCE7-C4D8D77D6F44}"/>
              </a:ext>
            </a:extLst>
          </p:cNvPr>
          <p:cNvSpPr>
            <a:spLocks noGrp="1"/>
          </p:cNvSpPr>
          <p:nvPr>
            <p:ph idx="1"/>
          </p:nvPr>
        </p:nvSpPr>
        <p:spPr>
          <a:xfrm>
            <a:off x="231777" y="1335088"/>
            <a:ext cx="4606923" cy="4754562"/>
          </a:xfrm>
        </p:spPr>
        <p:txBody>
          <a:bodyPr/>
          <a:lstStyle/>
          <a:p>
            <a:pPr>
              <a:lnSpc>
                <a:spcPct val="100000"/>
              </a:lnSpc>
            </a:pPr>
            <a:r>
              <a:rPr lang="en-US" dirty="0"/>
              <a:t>Treatment-emergent AEs of </a:t>
            </a:r>
            <a:br>
              <a:rPr lang="en-US" dirty="0"/>
            </a:br>
            <a:r>
              <a:rPr lang="en-US" dirty="0"/>
              <a:t>any grade (n = 35): 91.4% </a:t>
            </a:r>
            <a:br>
              <a:rPr lang="en-US" dirty="0"/>
            </a:br>
            <a:r>
              <a:rPr lang="en-US" dirty="0"/>
              <a:t>(34.3% grade 3/4)</a:t>
            </a:r>
          </a:p>
          <a:p>
            <a:pPr lvl="2">
              <a:lnSpc>
                <a:spcPct val="100000"/>
              </a:lnSpc>
            </a:pPr>
            <a:r>
              <a:rPr lang="en-US" dirty="0"/>
              <a:t>1 patient died of acute respiratory failure unrelated to vepdegestrant</a:t>
            </a:r>
          </a:p>
          <a:p>
            <a:pPr>
              <a:lnSpc>
                <a:spcPct val="100000"/>
              </a:lnSpc>
            </a:pPr>
            <a:r>
              <a:rPr lang="en-US" dirty="0"/>
              <a:t>Treatment-emergent AEs leading to discontinuation: 2 (5.7%)</a:t>
            </a:r>
          </a:p>
          <a:p>
            <a:pPr lvl="2">
              <a:lnSpc>
                <a:spcPct val="100000"/>
              </a:lnSpc>
            </a:pPr>
            <a:r>
              <a:rPr lang="en-US" dirty="0"/>
              <a:t>No dose reductions due to </a:t>
            </a:r>
            <a:br>
              <a:rPr lang="en-US" dirty="0"/>
            </a:br>
            <a:r>
              <a:rPr lang="en-US" dirty="0"/>
              <a:t>treatment-emergent AEs reported</a:t>
            </a:r>
          </a:p>
        </p:txBody>
      </p:sp>
      <p:sp>
        <p:nvSpPr>
          <p:cNvPr id="8" name="Content Placeholder 7">
            <a:extLst>
              <a:ext uri="{FF2B5EF4-FFF2-40B4-BE49-F238E27FC236}">
                <a16:creationId xmlns:a16="http://schemas.microsoft.com/office/drawing/2014/main" id="{5C14F120-4236-8B99-C22F-22005E64B060}"/>
              </a:ext>
            </a:extLst>
          </p:cNvPr>
          <p:cNvSpPr>
            <a:spLocks noGrp="1"/>
          </p:cNvSpPr>
          <p:nvPr>
            <p:ph sz="quarter" idx="10"/>
          </p:nvPr>
        </p:nvSpPr>
        <p:spPr>
          <a:xfrm>
            <a:off x="1712199" y="6302375"/>
            <a:ext cx="7812290" cy="327025"/>
          </a:xfrm>
        </p:spPr>
        <p:txBody>
          <a:bodyPr/>
          <a:lstStyle/>
          <a:p>
            <a:pPr algn="ctr"/>
            <a:r>
              <a:rPr lang="en-US" dirty="0"/>
              <a:t>Hurvitz. SABCS 2023. </a:t>
            </a:r>
            <a:r>
              <a:rPr lang="en-US" dirty="0" err="1"/>
              <a:t>Abstr</a:t>
            </a:r>
            <a:r>
              <a:rPr lang="en-US" dirty="0"/>
              <a:t> PO3-05-08. </a:t>
            </a:r>
          </a:p>
        </p:txBody>
      </p:sp>
      <p:graphicFrame>
        <p:nvGraphicFramePr>
          <p:cNvPr id="7" name="Group 3">
            <a:extLst>
              <a:ext uri="{FF2B5EF4-FFF2-40B4-BE49-F238E27FC236}">
                <a16:creationId xmlns:a16="http://schemas.microsoft.com/office/drawing/2014/main" id="{DD0C4F43-9553-38F6-83AC-39AE4D788E4C}"/>
              </a:ext>
            </a:extLst>
          </p:cNvPr>
          <p:cNvGraphicFramePr>
            <a:graphicFrameLocks/>
          </p:cNvGraphicFramePr>
          <p:nvPr>
            <p:extLst>
              <p:ext uri="{D42A27DB-BD31-4B8C-83A1-F6EECF244321}">
                <p14:modId xmlns:p14="http://schemas.microsoft.com/office/powerpoint/2010/main" val="1147846693"/>
              </p:ext>
            </p:extLst>
          </p:nvPr>
        </p:nvGraphicFramePr>
        <p:xfrm>
          <a:off x="5269464" y="1691576"/>
          <a:ext cx="6690759" cy="3474848"/>
        </p:xfrm>
        <a:graphic>
          <a:graphicData uri="http://schemas.openxmlformats.org/drawingml/2006/table">
            <a:tbl>
              <a:tblPr/>
              <a:tblGrid>
                <a:gridCol w="2576946">
                  <a:extLst>
                    <a:ext uri="{9D8B030D-6E8A-4147-A177-3AD203B41FA5}">
                      <a16:colId xmlns:a16="http://schemas.microsoft.com/office/drawing/2014/main" val="20000"/>
                    </a:ext>
                  </a:extLst>
                </a:gridCol>
                <a:gridCol w="1371271">
                  <a:extLst>
                    <a:ext uri="{9D8B030D-6E8A-4147-A177-3AD203B41FA5}">
                      <a16:colId xmlns:a16="http://schemas.microsoft.com/office/drawing/2014/main" val="20002"/>
                    </a:ext>
                  </a:extLst>
                </a:gridCol>
                <a:gridCol w="1371271">
                  <a:extLst>
                    <a:ext uri="{9D8B030D-6E8A-4147-A177-3AD203B41FA5}">
                      <a16:colId xmlns:a16="http://schemas.microsoft.com/office/drawing/2014/main" val="3430120438"/>
                    </a:ext>
                  </a:extLst>
                </a:gridCol>
                <a:gridCol w="1371271">
                  <a:extLst>
                    <a:ext uri="{9D8B030D-6E8A-4147-A177-3AD203B41FA5}">
                      <a16:colId xmlns:a16="http://schemas.microsoft.com/office/drawing/2014/main" val="2693134053"/>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bg1"/>
                          </a:solidFill>
                          <a:effectLst/>
                          <a:latin typeface="+mn-lt"/>
                        </a:rPr>
                        <a:t>Treatment-Related AEs in ≥10% of Patients, n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mn-lt"/>
                        </a:rPr>
                        <a:t>Grade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mn-lt"/>
                        </a:rPr>
                        <a:t>Grade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mn-lt"/>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dirty="0">
                          <a:ln>
                            <a:noFill/>
                          </a:ln>
                          <a:solidFill>
                            <a:schemeClr val="bg2">
                              <a:lumMod val="10000"/>
                            </a:schemeClr>
                          </a:solidFill>
                          <a:effectLst/>
                          <a:latin typeface="+mn-lt"/>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12 (34.3)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15 (42.9)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2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33577931"/>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dirty="0">
                          <a:ln>
                            <a:noFill/>
                          </a:ln>
                          <a:solidFill>
                            <a:schemeClr val="bg2">
                              <a:lumMod val="10000"/>
                            </a:schemeClr>
                          </a:solidFill>
                          <a:effectLst/>
                          <a:latin typeface="+mn-lt"/>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8 (22.9)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7 (20.0)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926337717"/>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a:ln>
                            <a:noFill/>
                          </a:ln>
                          <a:solidFill>
                            <a:schemeClr val="bg2">
                              <a:lumMod val="10000"/>
                            </a:schemeClr>
                          </a:solidFill>
                          <a:effectLst/>
                          <a:latin typeface="+mn-lt"/>
                        </a:rPr>
                        <a:t>Hot flush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7 (20.0)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96378858"/>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dirty="0">
                          <a:ln>
                            <a:noFill/>
                          </a:ln>
                          <a:solidFill>
                            <a:schemeClr val="bg2">
                              <a:lumMod val="10000"/>
                            </a:schemeClr>
                          </a:solidFill>
                          <a:effectLst/>
                          <a:latin typeface="+mn-lt"/>
                        </a:rPr>
                        <a:t>Arthralgia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4 (11.4)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744571495"/>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a:ln>
                            <a:noFill/>
                          </a:ln>
                          <a:solidFill>
                            <a:schemeClr val="bg2">
                              <a:lumMod val="10000"/>
                            </a:schemeClr>
                          </a:solidFill>
                          <a:effectLst/>
                          <a:latin typeface="+mn-lt"/>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3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3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75692370"/>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dirty="0">
                          <a:ln>
                            <a:noFill/>
                          </a:ln>
                          <a:solidFill>
                            <a:schemeClr val="bg2">
                              <a:lumMod val="10000"/>
                            </a:schemeClr>
                          </a:solidFill>
                          <a:effectLst/>
                          <a:latin typeface="+mn-lt"/>
                        </a:rPr>
                        <a:t>ALP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3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28418837"/>
                  </a:ext>
                </a:extLst>
              </a:tr>
              <a:tr h="0">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a:ln>
                            <a:noFill/>
                          </a:ln>
                          <a:solidFill>
                            <a:schemeClr val="bg2">
                              <a:lumMod val="10000"/>
                            </a:schemeClr>
                          </a:solidFill>
                          <a:effectLst/>
                          <a:latin typeface="+mn-lt"/>
                        </a:rPr>
                        <a:t>AST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3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1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24528280"/>
                  </a:ext>
                </a:extLst>
              </a:tr>
            </a:tbl>
          </a:graphicData>
        </a:graphic>
      </p:graphicFrame>
    </p:spTree>
    <p:extLst>
      <p:ext uri="{BB962C8B-B14F-4D97-AF65-F5344CB8AC3E}">
        <p14:creationId xmlns:p14="http://schemas.microsoft.com/office/powerpoint/2010/main" val="36807684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0F401-5DCD-BE03-9F48-530CB35017E0}"/>
              </a:ext>
            </a:extLst>
          </p:cNvPr>
          <p:cNvSpPr>
            <a:spLocks noGrp="1"/>
          </p:cNvSpPr>
          <p:nvPr>
            <p:ph type="title"/>
          </p:nvPr>
        </p:nvSpPr>
        <p:spPr>
          <a:xfrm>
            <a:off x="231078" y="531006"/>
            <a:ext cx="11740260" cy="502445"/>
          </a:xfrm>
        </p:spPr>
        <p:txBody>
          <a:bodyPr/>
          <a:lstStyle/>
          <a:p>
            <a:r>
              <a:rPr lang="en-US" dirty="0"/>
              <a:t>VERITAC Part C Results: Vepdegestrant + Palbociclib in ER+/HER2- Advanced BC</a:t>
            </a:r>
          </a:p>
        </p:txBody>
      </p:sp>
      <p:sp>
        <p:nvSpPr>
          <p:cNvPr id="4" name="Content Placeholder 3">
            <a:extLst>
              <a:ext uri="{FF2B5EF4-FFF2-40B4-BE49-F238E27FC236}">
                <a16:creationId xmlns:a16="http://schemas.microsoft.com/office/drawing/2014/main" id="{2CAC27A0-BBF2-B29E-9C03-BE6474502530}"/>
              </a:ext>
            </a:extLst>
          </p:cNvPr>
          <p:cNvSpPr>
            <a:spLocks noGrp="1"/>
          </p:cNvSpPr>
          <p:nvPr>
            <p:ph idx="1"/>
          </p:nvPr>
        </p:nvSpPr>
        <p:spPr>
          <a:xfrm>
            <a:off x="231775" y="1335088"/>
            <a:ext cx="11739563" cy="1360611"/>
          </a:xfrm>
        </p:spPr>
        <p:txBody>
          <a:bodyPr/>
          <a:lstStyle/>
          <a:p>
            <a:pPr>
              <a:lnSpc>
                <a:spcPct val="100000"/>
              </a:lnSpc>
            </a:pPr>
            <a:r>
              <a:rPr lang="en-US" dirty="0"/>
              <a:t>Phase </a:t>
            </a:r>
            <a:r>
              <a:rPr lang="en-US" dirty="0" err="1"/>
              <a:t>Ib</a:t>
            </a:r>
            <a:r>
              <a:rPr lang="en-US" dirty="0"/>
              <a:t> cohort with of </a:t>
            </a:r>
            <a:r>
              <a:rPr lang="en-US" dirty="0" err="1"/>
              <a:t>vepdegestrant</a:t>
            </a:r>
            <a:r>
              <a:rPr lang="en-US" dirty="0"/>
              <a:t> + palbociclib in patients with ER+/HER2- breast cancer after previous ET with or without CDK4/6i</a:t>
            </a:r>
          </a:p>
          <a:p>
            <a:pPr lvl="2">
              <a:lnSpc>
                <a:spcPct val="100000"/>
              </a:lnSpc>
            </a:pPr>
            <a:r>
              <a:rPr lang="en-US" dirty="0"/>
              <a:t>87% received previous CDK4/6i</a:t>
            </a:r>
          </a:p>
        </p:txBody>
      </p:sp>
      <p:sp>
        <p:nvSpPr>
          <p:cNvPr id="5" name="Content Placeholder 4">
            <a:extLst>
              <a:ext uri="{FF2B5EF4-FFF2-40B4-BE49-F238E27FC236}">
                <a16:creationId xmlns:a16="http://schemas.microsoft.com/office/drawing/2014/main" id="{BC3EDC6C-4009-11D2-CA68-DE668871C604}"/>
              </a:ext>
            </a:extLst>
          </p:cNvPr>
          <p:cNvSpPr>
            <a:spLocks noGrp="1"/>
          </p:cNvSpPr>
          <p:nvPr>
            <p:ph sz="quarter" idx="10"/>
          </p:nvPr>
        </p:nvSpPr>
        <p:spPr>
          <a:xfrm>
            <a:off x="1712199" y="6302375"/>
            <a:ext cx="7812290" cy="327025"/>
          </a:xfrm>
        </p:spPr>
        <p:txBody>
          <a:bodyPr/>
          <a:lstStyle/>
          <a:p>
            <a:pPr algn="ctr"/>
            <a:r>
              <a:rPr lang="en-US" dirty="0"/>
              <a:t>Hamilton. ESMO Breast 2024. </a:t>
            </a:r>
            <a:r>
              <a:rPr lang="en-US" dirty="0" err="1"/>
              <a:t>Abstr</a:t>
            </a:r>
            <a:r>
              <a:rPr lang="en-US" dirty="0"/>
              <a:t> 218P.</a:t>
            </a:r>
          </a:p>
        </p:txBody>
      </p:sp>
      <p:graphicFrame>
        <p:nvGraphicFramePr>
          <p:cNvPr id="9" name="Group 32">
            <a:extLst>
              <a:ext uri="{FF2B5EF4-FFF2-40B4-BE49-F238E27FC236}">
                <a16:creationId xmlns:a16="http://schemas.microsoft.com/office/drawing/2014/main" id="{A4410B15-4342-5B56-0A2C-B549F1659B6D}"/>
              </a:ext>
            </a:extLst>
          </p:cNvPr>
          <p:cNvGraphicFramePr>
            <a:graphicFrameLocks noGrp="1"/>
          </p:cNvGraphicFramePr>
          <p:nvPr>
            <p:extLst>
              <p:ext uri="{D42A27DB-BD31-4B8C-83A1-F6EECF244321}">
                <p14:modId xmlns:p14="http://schemas.microsoft.com/office/powerpoint/2010/main" val="3296141286"/>
              </p:ext>
            </p:extLst>
          </p:nvPr>
        </p:nvGraphicFramePr>
        <p:xfrm>
          <a:off x="8509001" y="3097037"/>
          <a:ext cx="3454401" cy="1828864"/>
        </p:xfrm>
        <a:graphic>
          <a:graphicData uri="http://schemas.openxmlformats.org/drawingml/2006/table">
            <a:tbl>
              <a:tblPr/>
              <a:tblGrid>
                <a:gridCol w="1193799">
                  <a:extLst>
                    <a:ext uri="{9D8B030D-6E8A-4147-A177-3AD203B41FA5}">
                      <a16:colId xmlns:a16="http://schemas.microsoft.com/office/drawing/2014/main" val="20000"/>
                    </a:ext>
                  </a:extLst>
                </a:gridCol>
                <a:gridCol w="1176867">
                  <a:extLst>
                    <a:ext uri="{9D8B030D-6E8A-4147-A177-3AD203B41FA5}">
                      <a16:colId xmlns:a16="http://schemas.microsoft.com/office/drawing/2014/main" val="20001"/>
                    </a:ext>
                  </a:extLst>
                </a:gridCol>
                <a:gridCol w="1083735">
                  <a:extLst>
                    <a:ext uri="{9D8B030D-6E8A-4147-A177-3AD203B41FA5}">
                      <a16:colId xmlns:a16="http://schemas.microsoft.com/office/drawing/2014/main" val="587160035"/>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Outcome</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All Patients</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46)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1" u="none" strike="noStrike" cap="none" normalizeH="0" baseline="0" dirty="0">
                          <a:ln>
                            <a:noFill/>
                          </a:ln>
                          <a:solidFill>
                            <a:schemeClr val="bg1"/>
                          </a:solidFill>
                          <a:effectLst/>
                          <a:latin typeface="Poppins" pitchFamily="2" charset="77"/>
                          <a:cs typeface="Poppins" pitchFamily="2" charset="77"/>
                        </a:rPr>
                        <a:t>ESR1m</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29)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133419429"/>
                  </a:ext>
                </a:extLst>
              </a:tr>
              <a:tr h="28448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CBR, %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63.0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(47.5-76.8)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72.4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(52.8-87.3)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8448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ORR, %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41.9*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(24.5-60.9)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47.1</a:t>
                      </a:r>
                      <a:r>
                        <a:rPr kumimoji="0" lang="en-US" sz="1200" b="0" i="0" u="none" strike="noStrike" cap="none" normalizeH="0" baseline="30000" dirty="0">
                          <a:ln>
                            <a:noFill/>
                          </a:ln>
                          <a:solidFill>
                            <a:schemeClr val="tx1"/>
                          </a:solidFill>
                          <a:effectLst/>
                          <a:latin typeface="Poppins" pitchFamily="2" charset="77"/>
                          <a:cs typeface="Poppins" pitchFamily="2" charset="77"/>
                        </a:rPr>
                        <a:t>†</a:t>
                      </a:r>
                      <a:r>
                        <a:rPr kumimoji="0" lang="en-US" sz="1200" b="0" i="0" u="none" strike="noStrike" cap="none" normalizeH="0" baseline="0" dirty="0">
                          <a:ln>
                            <a:noFill/>
                          </a:ln>
                          <a:solidFill>
                            <a:schemeClr val="tx1"/>
                          </a:solidFill>
                          <a:effectLst/>
                          <a:latin typeface="Poppins" pitchFamily="2" charset="77"/>
                          <a:cs typeface="Poppins" pitchFamily="2" charset="77"/>
                        </a:rPr>
                        <a: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(23.0-72.2)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90887048"/>
                  </a:ext>
                </a:extLst>
              </a:tr>
              <a:tr h="28448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a:t>
                      </a:r>
                      <a:r>
                        <a:rPr kumimoji="0" lang="en-US" sz="1200" b="0" i="0" u="none" strike="noStrike" cap="none" normalizeH="0" baseline="0" dirty="0" err="1">
                          <a:ln>
                            <a:noFill/>
                          </a:ln>
                          <a:solidFill>
                            <a:schemeClr val="tx1"/>
                          </a:solidFill>
                          <a:effectLst/>
                          <a:latin typeface="Poppins" pitchFamily="2" charset="77"/>
                          <a:cs typeface="Poppins" pitchFamily="2" charset="77"/>
                        </a:rPr>
                        <a:t>mo</a:t>
                      </a:r>
                      <a:r>
                        <a:rPr kumimoji="0" lang="en-US" sz="1200" b="0" i="0" u="none" strike="noStrike" cap="none" normalizeH="0" baseline="0" dirty="0">
                          <a:ln>
                            <a:noFill/>
                          </a:ln>
                          <a:solidFill>
                            <a:schemeClr val="tx1"/>
                          </a:solidFill>
                          <a:effectLst/>
                          <a:latin typeface="Poppins" pitchFamily="2" charset="77"/>
                          <a:cs typeface="Poppins" pitchFamily="2" charset="77"/>
                        </a:rPr>
                        <a:t>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11.2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(8.2-16.5)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13.7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(8.2-NR)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35342567"/>
                  </a:ext>
                </a:extLst>
              </a:tr>
            </a:tbl>
          </a:graphicData>
        </a:graphic>
      </p:graphicFrame>
      <p:sp>
        <p:nvSpPr>
          <p:cNvPr id="10" name="TextBox 9">
            <a:extLst>
              <a:ext uri="{FF2B5EF4-FFF2-40B4-BE49-F238E27FC236}">
                <a16:creationId xmlns:a16="http://schemas.microsoft.com/office/drawing/2014/main" id="{EEB9F0F6-5F3A-4D41-8C1A-CAC2AE9190D8}"/>
              </a:ext>
            </a:extLst>
          </p:cNvPr>
          <p:cNvSpPr txBox="1"/>
          <p:nvPr/>
        </p:nvSpPr>
        <p:spPr bwMode="auto">
          <a:xfrm>
            <a:off x="1274929" y="2658257"/>
            <a:ext cx="72135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lgn="ctr">
              <a:buNone/>
            </a:pPr>
            <a:r>
              <a:rPr lang="en-US" b="1" dirty="0">
                <a:latin typeface="Poppins" pitchFamily="2" charset="77"/>
                <a:cs typeface="Poppins" pitchFamily="2" charset="77"/>
              </a:rPr>
              <a:t>Response</a:t>
            </a:r>
          </a:p>
        </p:txBody>
      </p:sp>
      <p:sp>
        <p:nvSpPr>
          <p:cNvPr id="29" name="TextBox 28">
            <a:extLst>
              <a:ext uri="{FF2B5EF4-FFF2-40B4-BE49-F238E27FC236}">
                <a16:creationId xmlns:a16="http://schemas.microsoft.com/office/drawing/2014/main" id="{DC3F1218-5ED6-338D-41B7-EFB5CA8A8548}"/>
              </a:ext>
            </a:extLst>
          </p:cNvPr>
          <p:cNvSpPr txBox="1"/>
          <p:nvPr/>
        </p:nvSpPr>
        <p:spPr bwMode="auto">
          <a:xfrm>
            <a:off x="738132" y="3035891"/>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latin typeface="Poppins" pitchFamily="2" charset="77"/>
                <a:cs typeface="Poppins" pitchFamily="2" charset="77"/>
              </a:rPr>
              <a:t>100</a:t>
            </a:r>
          </a:p>
        </p:txBody>
      </p:sp>
      <p:sp>
        <p:nvSpPr>
          <p:cNvPr id="30" name="TextBox 29">
            <a:extLst>
              <a:ext uri="{FF2B5EF4-FFF2-40B4-BE49-F238E27FC236}">
                <a16:creationId xmlns:a16="http://schemas.microsoft.com/office/drawing/2014/main" id="{D060F192-BBEB-1AC0-EF25-DFCF12962BF2}"/>
              </a:ext>
            </a:extLst>
          </p:cNvPr>
          <p:cNvSpPr txBox="1"/>
          <p:nvPr/>
        </p:nvSpPr>
        <p:spPr bwMode="auto">
          <a:xfrm>
            <a:off x="738132" y="3316505"/>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80</a:t>
            </a:r>
          </a:p>
        </p:txBody>
      </p:sp>
      <p:sp>
        <p:nvSpPr>
          <p:cNvPr id="31" name="TextBox 30">
            <a:extLst>
              <a:ext uri="{FF2B5EF4-FFF2-40B4-BE49-F238E27FC236}">
                <a16:creationId xmlns:a16="http://schemas.microsoft.com/office/drawing/2014/main" id="{165CA317-0AE5-C166-8A93-259B6FB5D333}"/>
              </a:ext>
            </a:extLst>
          </p:cNvPr>
          <p:cNvSpPr txBox="1"/>
          <p:nvPr/>
        </p:nvSpPr>
        <p:spPr bwMode="auto">
          <a:xfrm>
            <a:off x="738132" y="3597119"/>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60</a:t>
            </a:r>
          </a:p>
        </p:txBody>
      </p:sp>
      <p:sp>
        <p:nvSpPr>
          <p:cNvPr id="32" name="TextBox 31">
            <a:extLst>
              <a:ext uri="{FF2B5EF4-FFF2-40B4-BE49-F238E27FC236}">
                <a16:creationId xmlns:a16="http://schemas.microsoft.com/office/drawing/2014/main" id="{468C9897-6ACF-0F40-B308-41ADA7AFDF43}"/>
              </a:ext>
            </a:extLst>
          </p:cNvPr>
          <p:cNvSpPr txBox="1"/>
          <p:nvPr/>
        </p:nvSpPr>
        <p:spPr bwMode="auto">
          <a:xfrm>
            <a:off x="738132" y="3877733"/>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40</a:t>
            </a:r>
          </a:p>
        </p:txBody>
      </p:sp>
      <p:sp>
        <p:nvSpPr>
          <p:cNvPr id="33" name="TextBox 32">
            <a:extLst>
              <a:ext uri="{FF2B5EF4-FFF2-40B4-BE49-F238E27FC236}">
                <a16:creationId xmlns:a16="http://schemas.microsoft.com/office/drawing/2014/main" id="{7A7849EF-6FBD-B304-0015-E7B9BEA891D4}"/>
              </a:ext>
            </a:extLst>
          </p:cNvPr>
          <p:cNvSpPr txBox="1"/>
          <p:nvPr/>
        </p:nvSpPr>
        <p:spPr bwMode="auto">
          <a:xfrm>
            <a:off x="738132" y="4158347"/>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20</a:t>
            </a:r>
          </a:p>
        </p:txBody>
      </p:sp>
      <p:sp>
        <p:nvSpPr>
          <p:cNvPr id="34" name="TextBox 33">
            <a:extLst>
              <a:ext uri="{FF2B5EF4-FFF2-40B4-BE49-F238E27FC236}">
                <a16:creationId xmlns:a16="http://schemas.microsoft.com/office/drawing/2014/main" id="{D7612829-889A-1D83-BA47-4CB75E4809E6}"/>
              </a:ext>
            </a:extLst>
          </p:cNvPr>
          <p:cNvSpPr txBox="1"/>
          <p:nvPr/>
        </p:nvSpPr>
        <p:spPr bwMode="auto">
          <a:xfrm>
            <a:off x="738132" y="4438961"/>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0</a:t>
            </a:r>
          </a:p>
        </p:txBody>
      </p:sp>
      <p:sp>
        <p:nvSpPr>
          <p:cNvPr id="35" name="TextBox 34">
            <a:extLst>
              <a:ext uri="{FF2B5EF4-FFF2-40B4-BE49-F238E27FC236}">
                <a16:creationId xmlns:a16="http://schemas.microsoft.com/office/drawing/2014/main" id="{7E27D4D0-DC20-C4A8-F6BF-8F2257CDA659}"/>
              </a:ext>
            </a:extLst>
          </p:cNvPr>
          <p:cNvSpPr txBox="1"/>
          <p:nvPr/>
        </p:nvSpPr>
        <p:spPr bwMode="auto">
          <a:xfrm>
            <a:off x="738132" y="4719575"/>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-20</a:t>
            </a:r>
          </a:p>
        </p:txBody>
      </p:sp>
      <p:sp>
        <p:nvSpPr>
          <p:cNvPr id="36" name="TextBox 35">
            <a:extLst>
              <a:ext uri="{FF2B5EF4-FFF2-40B4-BE49-F238E27FC236}">
                <a16:creationId xmlns:a16="http://schemas.microsoft.com/office/drawing/2014/main" id="{71F0B448-127E-B57C-480A-B74522A67DAA}"/>
              </a:ext>
            </a:extLst>
          </p:cNvPr>
          <p:cNvSpPr txBox="1"/>
          <p:nvPr/>
        </p:nvSpPr>
        <p:spPr bwMode="auto">
          <a:xfrm>
            <a:off x="738132" y="5000189"/>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-40</a:t>
            </a:r>
          </a:p>
        </p:txBody>
      </p:sp>
      <p:sp>
        <p:nvSpPr>
          <p:cNvPr id="37" name="TextBox 36">
            <a:extLst>
              <a:ext uri="{FF2B5EF4-FFF2-40B4-BE49-F238E27FC236}">
                <a16:creationId xmlns:a16="http://schemas.microsoft.com/office/drawing/2014/main" id="{AA6D2BA4-D152-AD19-30C2-9702FD89F8C0}"/>
              </a:ext>
            </a:extLst>
          </p:cNvPr>
          <p:cNvSpPr txBox="1"/>
          <p:nvPr/>
        </p:nvSpPr>
        <p:spPr bwMode="auto">
          <a:xfrm>
            <a:off x="738132" y="5280803"/>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-60</a:t>
            </a:r>
          </a:p>
        </p:txBody>
      </p:sp>
      <p:sp>
        <p:nvSpPr>
          <p:cNvPr id="38" name="TextBox 37">
            <a:extLst>
              <a:ext uri="{FF2B5EF4-FFF2-40B4-BE49-F238E27FC236}">
                <a16:creationId xmlns:a16="http://schemas.microsoft.com/office/drawing/2014/main" id="{DCC3027B-FE6F-2C02-8EB0-3F6A40BBE7F8}"/>
              </a:ext>
            </a:extLst>
          </p:cNvPr>
          <p:cNvSpPr txBox="1"/>
          <p:nvPr/>
        </p:nvSpPr>
        <p:spPr bwMode="auto">
          <a:xfrm>
            <a:off x="738132" y="5561417"/>
            <a:ext cx="549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-80</a:t>
            </a:r>
          </a:p>
        </p:txBody>
      </p:sp>
      <p:sp>
        <p:nvSpPr>
          <p:cNvPr id="39" name="TextBox 38">
            <a:extLst>
              <a:ext uri="{FF2B5EF4-FFF2-40B4-BE49-F238E27FC236}">
                <a16:creationId xmlns:a16="http://schemas.microsoft.com/office/drawing/2014/main" id="{5F54A8FB-F14B-E22F-27B4-0BAE3FCB6F01}"/>
              </a:ext>
            </a:extLst>
          </p:cNvPr>
          <p:cNvSpPr txBox="1"/>
          <p:nvPr/>
        </p:nvSpPr>
        <p:spPr bwMode="auto">
          <a:xfrm>
            <a:off x="666415" y="5842028"/>
            <a:ext cx="6208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latin typeface="Poppins" pitchFamily="2" charset="77"/>
                <a:cs typeface="Poppins" pitchFamily="2" charset="77"/>
              </a:rPr>
              <a:t>-100</a:t>
            </a:r>
          </a:p>
        </p:txBody>
      </p:sp>
      <p:sp>
        <p:nvSpPr>
          <p:cNvPr id="40" name="TextBox 39">
            <a:extLst>
              <a:ext uri="{FF2B5EF4-FFF2-40B4-BE49-F238E27FC236}">
                <a16:creationId xmlns:a16="http://schemas.microsoft.com/office/drawing/2014/main" id="{56530FAC-46B8-821C-B557-12581D78A6C2}"/>
              </a:ext>
            </a:extLst>
          </p:cNvPr>
          <p:cNvSpPr txBox="1"/>
          <p:nvPr/>
        </p:nvSpPr>
        <p:spPr bwMode="auto">
          <a:xfrm rot="16200000">
            <a:off x="-1138376" y="4295399"/>
            <a:ext cx="342792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rgbClr val="161616">
                    <a:lumMod val="75000"/>
                    <a:lumOff val="25000"/>
                  </a:srgbClr>
                </a:solidFill>
                <a:latin typeface="Poppins Medium" panose="00000600000000000000" pitchFamily="2" charset="0"/>
                <a:cs typeface="Poppins Medium" panose="00000600000000000000" pitchFamily="2" charset="0"/>
              </a:rPr>
              <a:t>Best % Change in Target Lesion Diameter From Baseline</a:t>
            </a:r>
          </a:p>
        </p:txBody>
      </p:sp>
      <p:sp>
        <p:nvSpPr>
          <p:cNvPr id="42" name="TextBox 41">
            <a:extLst>
              <a:ext uri="{FF2B5EF4-FFF2-40B4-BE49-F238E27FC236}">
                <a16:creationId xmlns:a16="http://schemas.microsoft.com/office/drawing/2014/main" id="{83A54F36-E7B5-CF9D-B595-A8ABB0732092}"/>
              </a:ext>
            </a:extLst>
          </p:cNvPr>
          <p:cNvSpPr txBox="1"/>
          <p:nvPr/>
        </p:nvSpPr>
        <p:spPr bwMode="auto">
          <a:xfrm rot="16200000">
            <a:off x="119789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PD</a:t>
            </a:r>
          </a:p>
        </p:txBody>
      </p:sp>
      <p:sp>
        <p:nvSpPr>
          <p:cNvPr id="43" name="TextBox 42">
            <a:extLst>
              <a:ext uri="{FF2B5EF4-FFF2-40B4-BE49-F238E27FC236}">
                <a16:creationId xmlns:a16="http://schemas.microsoft.com/office/drawing/2014/main" id="{81ED2829-C24B-7202-1F0C-21ADB126EAC9}"/>
              </a:ext>
            </a:extLst>
          </p:cNvPr>
          <p:cNvSpPr txBox="1"/>
          <p:nvPr/>
        </p:nvSpPr>
        <p:spPr bwMode="auto">
          <a:xfrm rot="16200000">
            <a:off x="142713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PD</a:t>
            </a:r>
          </a:p>
        </p:txBody>
      </p:sp>
      <p:sp>
        <p:nvSpPr>
          <p:cNvPr id="44" name="TextBox 43">
            <a:extLst>
              <a:ext uri="{FF2B5EF4-FFF2-40B4-BE49-F238E27FC236}">
                <a16:creationId xmlns:a16="http://schemas.microsoft.com/office/drawing/2014/main" id="{5A4E36ED-03A6-AB60-1526-C1CFD60D82BD}"/>
              </a:ext>
            </a:extLst>
          </p:cNvPr>
          <p:cNvSpPr txBox="1"/>
          <p:nvPr/>
        </p:nvSpPr>
        <p:spPr bwMode="auto">
          <a:xfrm rot="16200000">
            <a:off x="165637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PD</a:t>
            </a:r>
          </a:p>
        </p:txBody>
      </p:sp>
      <p:sp>
        <p:nvSpPr>
          <p:cNvPr id="45" name="TextBox 44">
            <a:extLst>
              <a:ext uri="{FF2B5EF4-FFF2-40B4-BE49-F238E27FC236}">
                <a16:creationId xmlns:a16="http://schemas.microsoft.com/office/drawing/2014/main" id="{91F59EFC-07F0-6557-B856-05434DF5A69D}"/>
              </a:ext>
            </a:extLst>
          </p:cNvPr>
          <p:cNvSpPr txBox="1"/>
          <p:nvPr/>
        </p:nvSpPr>
        <p:spPr bwMode="auto">
          <a:xfrm rot="16200000">
            <a:off x="188561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46" name="TextBox 45">
            <a:extLst>
              <a:ext uri="{FF2B5EF4-FFF2-40B4-BE49-F238E27FC236}">
                <a16:creationId xmlns:a16="http://schemas.microsoft.com/office/drawing/2014/main" id="{2EC4FBD2-C8DE-7022-2923-F37B8A97C6F5}"/>
              </a:ext>
            </a:extLst>
          </p:cNvPr>
          <p:cNvSpPr txBox="1"/>
          <p:nvPr/>
        </p:nvSpPr>
        <p:spPr bwMode="auto">
          <a:xfrm rot="16200000">
            <a:off x="211485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47" name="TextBox 46">
            <a:extLst>
              <a:ext uri="{FF2B5EF4-FFF2-40B4-BE49-F238E27FC236}">
                <a16:creationId xmlns:a16="http://schemas.microsoft.com/office/drawing/2014/main" id="{C0E8AD2B-7C6E-0919-9499-6E40E90FDFE4}"/>
              </a:ext>
            </a:extLst>
          </p:cNvPr>
          <p:cNvSpPr txBox="1"/>
          <p:nvPr/>
        </p:nvSpPr>
        <p:spPr bwMode="auto">
          <a:xfrm rot="16200000">
            <a:off x="234409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48" name="TextBox 47">
            <a:extLst>
              <a:ext uri="{FF2B5EF4-FFF2-40B4-BE49-F238E27FC236}">
                <a16:creationId xmlns:a16="http://schemas.microsoft.com/office/drawing/2014/main" id="{C9730C81-BCC7-0067-23EE-9F3294961B8E}"/>
              </a:ext>
            </a:extLst>
          </p:cNvPr>
          <p:cNvSpPr txBox="1"/>
          <p:nvPr/>
        </p:nvSpPr>
        <p:spPr bwMode="auto">
          <a:xfrm rot="16200000">
            <a:off x="257333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49" name="TextBox 48">
            <a:extLst>
              <a:ext uri="{FF2B5EF4-FFF2-40B4-BE49-F238E27FC236}">
                <a16:creationId xmlns:a16="http://schemas.microsoft.com/office/drawing/2014/main" id="{656B753D-89C9-4B45-4237-775A7A6F4C0F}"/>
              </a:ext>
            </a:extLst>
          </p:cNvPr>
          <p:cNvSpPr txBox="1"/>
          <p:nvPr/>
        </p:nvSpPr>
        <p:spPr bwMode="auto">
          <a:xfrm rot="16200000">
            <a:off x="280257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PD</a:t>
            </a:r>
          </a:p>
        </p:txBody>
      </p:sp>
      <p:sp>
        <p:nvSpPr>
          <p:cNvPr id="50" name="TextBox 49">
            <a:extLst>
              <a:ext uri="{FF2B5EF4-FFF2-40B4-BE49-F238E27FC236}">
                <a16:creationId xmlns:a16="http://schemas.microsoft.com/office/drawing/2014/main" id="{3A3FA0DB-5DA4-CFF1-929C-6751D1D74157}"/>
              </a:ext>
            </a:extLst>
          </p:cNvPr>
          <p:cNvSpPr txBox="1"/>
          <p:nvPr/>
        </p:nvSpPr>
        <p:spPr bwMode="auto">
          <a:xfrm rot="16200000">
            <a:off x="303181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1" name="TextBox 50">
            <a:extLst>
              <a:ext uri="{FF2B5EF4-FFF2-40B4-BE49-F238E27FC236}">
                <a16:creationId xmlns:a16="http://schemas.microsoft.com/office/drawing/2014/main" id="{5D6ABB54-5566-8A88-12EB-59EDE17D467F}"/>
              </a:ext>
            </a:extLst>
          </p:cNvPr>
          <p:cNvSpPr txBox="1"/>
          <p:nvPr/>
        </p:nvSpPr>
        <p:spPr bwMode="auto">
          <a:xfrm rot="16200000">
            <a:off x="3261055"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2" name="TextBox 51">
            <a:extLst>
              <a:ext uri="{FF2B5EF4-FFF2-40B4-BE49-F238E27FC236}">
                <a16:creationId xmlns:a16="http://schemas.microsoft.com/office/drawing/2014/main" id="{75E76678-4C56-85D6-E962-287A88681348}"/>
              </a:ext>
            </a:extLst>
          </p:cNvPr>
          <p:cNvSpPr txBox="1"/>
          <p:nvPr/>
        </p:nvSpPr>
        <p:spPr bwMode="auto">
          <a:xfrm rot="16200000">
            <a:off x="3490299" y="4673213"/>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3" name="TextBox 52">
            <a:extLst>
              <a:ext uri="{FF2B5EF4-FFF2-40B4-BE49-F238E27FC236}">
                <a16:creationId xmlns:a16="http://schemas.microsoft.com/office/drawing/2014/main" id="{AC5294EA-5124-0C63-CC7E-8535E926B94C}"/>
              </a:ext>
            </a:extLst>
          </p:cNvPr>
          <p:cNvSpPr txBox="1"/>
          <p:nvPr/>
        </p:nvSpPr>
        <p:spPr bwMode="auto">
          <a:xfrm rot="16200000">
            <a:off x="3704172"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4" name="TextBox 53">
            <a:extLst>
              <a:ext uri="{FF2B5EF4-FFF2-40B4-BE49-F238E27FC236}">
                <a16:creationId xmlns:a16="http://schemas.microsoft.com/office/drawing/2014/main" id="{467B18AD-523C-D293-7980-11D68BE7D019}"/>
              </a:ext>
            </a:extLst>
          </p:cNvPr>
          <p:cNvSpPr txBox="1"/>
          <p:nvPr/>
        </p:nvSpPr>
        <p:spPr bwMode="auto">
          <a:xfrm rot="16200000">
            <a:off x="3931795"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5" name="TextBox 54">
            <a:extLst>
              <a:ext uri="{FF2B5EF4-FFF2-40B4-BE49-F238E27FC236}">
                <a16:creationId xmlns:a16="http://schemas.microsoft.com/office/drawing/2014/main" id="{0EE5DC3F-D68C-941D-AB29-4C99EA454662}"/>
              </a:ext>
            </a:extLst>
          </p:cNvPr>
          <p:cNvSpPr txBox="1"/>
          <p:nvPr/>
        </p:nvSpPr>
        <p:spPr bwMode="auto">
          <a:xfrm rot="16200000">
            <a:off x="4159418"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PD</a:t>
            </a:r>
          </a:p>
        </p:txBody>
      </p:sp>
      <p:sp>
        <p:nvSpPr>
          <p:cNvPr id="56" name="TextBox 55">
            <a:extLst>
              <a:ext uri="{FF2B5EF4-FFF2-40B4-BE49-F238E27FC236}">
                <a16:creationId xmlns:a16="http://schemas.microsoft.com/office/drawing/2014/main" id="{CA3629DD-045A-3BBC-86D7-BDF5010C89E9}"/>
              </a:ext>
            </a:extLst>
          </p:cNvPr>
          <p:cNvSpPr txBox="1"/>
          <p:nvPr/>
        </p:nvSpPr>
        <p:spPr bwMode="auto">
          <a:xfrm rot="16200000">
            <a:off x="4387041"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7" name="TextBox 56">
            <a:extLst>
              <a:ext uri="{FF2B5EF4-FFF2-40B4-BE49-F238E27FC236}">
                <a16:creationId xmlns:a16="http://schemas.microsoft.com/office/drawing/2014/main" id="{B258086E-B3CB-C7EE-47A1-A35304D528DA}"/>
              </a:ext>
            </a:extLst>
          </p:cNvPr>
          <p:cNvSpPr txBox="1"/>
          <p:nvPr/>
        </p:nvSpPr>
        <p:spPr bwMode="auto">
          <a:xfrm rot="16200000">
            <a:off x="4614664"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PD</a:t>
            </a:r>
          </a:p>
        </p:txBody>
      </p:sp>
      <p:sp>
        <p:nvSpPr>
          <p:cNvPr id="58" name="TextBox 57">
            <a:extLst>
              <a:ext uri="{FF2B5EF4-FFF2-40B4-BE49-F238E27FC236}">
                <a16:creationId xmlns:a16="http://schemas.microsoft.com/office/drawing/2014/main" id="{12EDAFD8-9421-D60C-7A14-7E7C88CC7483}"/>
              </a:ext>
            </a:extLst>
          </p:cNvPr>
          <p:cNvSpPr txBox="1"/>
          <p:nvPr/>
        </p:nvSpPr>
        <p:spPr bwMode="auto">
          <a:xfrm rot="16200000">
            <a:off x="4842287"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59" name="TextBox 58">
            <a:extLst>
              <a:ext uri="{FF2B5EF4-FFF2-40B4-BE49-F238E27FC236}">
                <a16:creationId xmlns:a16="http://schemas.microsoft.com/office/drawing/2014/main" id="{D791626A-D318-3922-4C35-159DD8D36C41}"/>
              </a:ext>
            </a:extLst>
          </p:cNvPr>
          <p:cNvSpPr txBox="1"/>
          <p:nvPr/>
        </p:nvSpPr>
        <p:spPr bwMode="auto">
          <a:xfrm rot="16200000">
            <a:off x="5069910"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latin typeface="Poppins" pitchFamily="2" charset="77"/>
                <a:cs typeface="Poppins" pitchFamily="2" charset="77"/>
              </a:rPr>
              <a:t>SD</a:t>
            </a:r>
          </a:p>
        </p:txBody>
      </p:sp>
      <p:sp>
        <p:nvSpPr>
          <p:cNvPr id="60" name="TextBox 59">
            <a:extLst>
              <a:ext uri="{FF2B5EF4-FFF2-40B4-BE49-F238E27FC236}">
                <a16:creationId xmlns:a16="http://schemas.microsoft.com/office/drawing/2014/main" id="{7A52058C-5CD1-6293-CF45-BCA299E2DFA0}"/>
              </a:ext>
            </a:extLst>
          </p:cNvPr>
          <p:cNvSpPr txBox="1"/>
          <p:nvPr/>
        </p:nvSpPr>
        <p:spPr bwMode="auto">
          <a:xfrm rot="16200000">
            <a:off x="5297533"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1" name="TextBox 60">
            <a:extLst>
              <a:ext uri="{FF2B5EF4-FFF2-40B4-BE49-F238E27FC236}">
                <a16:creationId xmlns:a16="http://schemas.microsoft.com/office/drawing/2014/main" id="{6432148E-7D17-CD1E-E3F7-D9229B7CC581}"/>
              </a:ext>
            </a:extLst>
          </p:cNvPr>
          <p:cNvSpPr txBox="1"/>
          <p:nvPr/>
        </p:nvSpPr>
        <p:spPr bwMode="auto">
          <a:xfrm rot="16200000">
            <a:off x="5525156"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2" name="TextBox 61">
            <a:extLst>
              <a:ext uri="{FF2B5EF4-FFF2-40B4-BE49-F238E27FC236}">
                <a16:creationId xmlns:a16="http://schemas.microsoft.com/office/drawing/2014/main" id="{75827E7D-22DC-DDF2-1113-131AA6BC6E4D}"/>
              </a:ext>
            </a:extLst>
          </p:cNvPr>
          <p:cNvSpPr txBox="1"/>
          <p:nvPr/>
        </p:nvSpPr>
        <p:spPr bwMode="auto">
          <a:xfrm rot="16200000">
            <a:off x="5752779"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3" name="TextBox 62">
            <a:extLst>
              <a:ext uri="{FF2B5EF4-FFF2-40B4-BE49-F238E27FC236}">
                <a16:creationId xmlns:a16="http://schemas.microsoft.com/office/drawing/2014/main" id="{1C2F6B1B-73E5-B48F-C316-03B813DD6E0B}"/>
              </a:ext>
            </a:extLst>
          </p:cNvPr>
          <p:cNvSpPr txBox="1"/>
          <p:nvPr/>
        </p:nvSpPr>
        <p:spPr bwMode="auto">
          <a:xfrm rot="16200000">
            <a:off x="5980402"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4" name="TextBox 63">
            <a:extLst>
              <a:ext uri="{FF2B5EF4-FFF2-40B4-BE49-F238E27FC236}">
                <a16:creationId xmlns:a16="http://schemas.microsoft.com/office/drawing/2014/main" id="{11F9A086-A286-1E4C-6BE9-1C428B05EB65}"/>
              </a:ext>
            </a:extLst>
          </p:cNvPr>
          <p:cNvSpPr txBox="1"/>
          <p:nvPr/>
        </p:nvSpPr>
        <p:spPr bwMode="auto">
          <a:xfrm rot="16200000">
            <a:off x="6208025"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5" name="TextBox 64">
            <a:extLst>
              <a:ext uri="{FF2B5EF4-FFF2-40B4-BE49-F238E27FC236}">
                <a16:creationId xmlns:a16="http://schemas.microsoft.com/office/drawing/2014/main" id="{1D7A7776-91A2-C263-4B7A-C460D0BDB0F9}"/>
              </a:ext>
            </a:extLst>
          </p:cNvPr>
          <p:cNvSpPr txBox="1"/>
          <p:nvPr/>
        </p:nvSpPr>
        <p:spPr bwMode="auto">
          <a:xfrm rot="16200000">
            <a:off x="6435648"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6" name="TextBox 65">
            <a:extLst>
              <a:ext uri="{FF2B5EF4-FFF2-40B4-BE49-F238E27FC236}">
                <a16:creationId xmlns:a16="http://schemas.microsoft.com/office/drawing/2014/main" id="{BF7541FB-65EE-E1E1-98E0-8FA10C621E4C}"/>
              </a:ext>
            </a:extLst>
          </p:cNvPr>
          <p:cNvSpPr txBox="1"/>
          <p:nvPr/>
        </p:nvSpPr>
        <p:spPr bwMode="auto">
          <a:xfrm rot="16200000">
            <a:off x="6663271"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7" name="TextBox 66">
            <a:extLst>
              <a:ext uri="{FF2B5EF4-FFF2-40B4-BE49-F238E27FC236}">
                <a16:creationId xmlns:a16="http://schemas.microsoft.com/office/drawing/2014/main" id="{94B23183-5686-991F-AA59-DB78E6A6859A}"/>
              </a:ext>
            </a:extLst>
          </p:cNvPr>
          <p:cNvSpPr txBox="1"/>
          <p:nvPr/>
        </p:nvSpPr>
        <p:spPr bwMode="auto">
          <a:xfrm rot="16200000">
            <a:off x="6890894"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8" name="TextBox 67">
            <a:extLst>
              <a:ext uri="{FF2B5EF4-FFF2-40B4-BE49-F238E27FC236}">
                <a16:creationId xmlns:a16="http://schemas.microsoft.com/office/drawing/2014/main" id="{786FE5E1-DFCB-5F39-87B2-1BBFDF7E6F25}"/>
              </a:ext>
            </a:extLst>
          </p:cNvPr>
          <p:cNvSpPr txBox="1"/>
          <p:nvPr/>
        </p:nvSpPr>
        <p:spPr bwMode="auto">
          <a:xfrm rot="16200000">
            <a:off x="7118517"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69" name="TextBox 68">
            <a:extLst>
              <a:ext uri="{FF2B5EF4-FFF2-40B4-BE49-F238E27FC236}">
                <a16:creationId xmlns:a16="http://schemas.microsoft.com/office/drawing/2014/main" id="{DBA85D80-42B4-6C84-C4FF-D7D27B436DC0}"/>
              </a:ext>
            </a:extLst>
          </p:cNvPr>
          <p:cNvSpPr txBox="1"/>
          <p:nvPr/>
        </p:nvSpPr>
        <p:spPr bwMode="auto">
          <a:xfrm rot="16200000">
            <a:off x="7346140"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70" name="TextBox 69">
            <a:extLst>
              <a:ext uri="{FF2B5EF4-FFF2-40B4-BE49-F238E27FC236}">
                <a16:creationId xmlns:a16="http://schemas.microsoft.com/office/drawing/2014/main" id="{DC496AFA-29B8-F3DE-0AF6-E9813C1FBD1F}"/>
              </a:ext>
            </a:extLst>
          </p:cNvPr>
          <p:cNvSpPr txBox="1"/>
          <p:nvPr/>
        </p:nvSpPr>
        <p:spPr bwMode="auto">
          <a:xfrm rot="16200000">
            <a:off x="7573763"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71" name="TextBox 70">
            <a:extLst>
              <a:ext uri="{FF2B5EF4-FFF2-40B4-BE49-F238E27FC236}">
                <a16:creationId xmlns:a16="http://schemas.microsoft.com/office/drawing/2014/main" id="{0ABEBAE2-6D44-2EF7-C576-A5F22155FBB2}"/>
              </a:ext>
            </a:extLst>
          </p:cNvPr>
          <p:cNvSpPr txBox="1"/>
          <p:nvPr/>
        </p:nvSpPr>
        <p:spPr bwMode="auto">
          <a:xfrm rot="16200000">
            <a:off x="7801386"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72" name="TextBox 71">
            <a:extLst>
              <a:ext uri="{FF2B5EF4-FFF2-40B4-BE49-F238E27FC236}">
                <a16:creationId xmlns:a16="http://schemas.microsoft.com/office/drawing/2014/main" id="{3475EDF3-1FB0-C720-E2F2-2450C1076824}"/>
              </a:ext>
            </a:extLst>
          </p:cNvPr>
          <p:cNvSpPr txBox="1"/>
          <p:nvPr/>
        </p:nvSpPr>
        <p:spPr bwMode="auto">
          <a:xfrm rot="16200000">
            <a:off x="8029003" y="4209609"/>
            <a:ext cx="549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a:latin typeface="Poppins" pitchFamily="2" charset="77"/>
                <a:cs typeface="Poppins" pitchFamily="2" charset="77"/>
              </a:rPr>
              <a:t>PR</a:t>
            </a:r>
          </a:p>
        </p:txBody>
      </p:sp>
      <p:sp>
        <p:nvSpPr>
          <p:cNvPr id="78" name="5-Point Star 77">
            <a:extLst>
              <a:ext uri="{FF2B5EF4-FFF2-40B4-BE49-F238E27FC236}">
                <a16:creationId xmlns:a16="http://schemas.microsoft.com/office/drawing/2014/main" id="{A639D94F-6451-D5E0-AA10-F950311BD1C1}"/>
              </a:ext>
            </a:extLst>
          </p:cNvPr>
          <p:cNvSpPr/>
          <p:nvPr/>
        </p:nvSpPr>
        <p:spPr bwMode="auto">
          <a:xfrm>
            <a:off x="3442913" y="4420883"/>
            <a:ext cx="129348" cy="129348"/>
          </a:xfrm>
          <a:prstGeom prst="star5">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grpSp>
        <p:nvGrpSpPr>
          <p:cNvPr id="125" name="Group 124">
            <a:extLst>
              <a:ext uri="{FF2B5EF4-FFF2-40B4-BE49-F238E27FC236}">
                <a16:creationId xmlns:a16="http://schemas.microsoft.com/office/drawing/2014/main" id="{3B8A3ECD-06CF-709D-4CDC-C9CCCB253B49}"/>
              </a:ext>
            </a:extLst>
          </p:cNvPr>
          <p:cNvGrpSpPr/>
          <p:nvPr/>
        </p:nvGrpSpPr>
        <p:grpSpPr>
          <a:xfrm>
            <a:off x="2095646" y="4164748"/>
            <a:ext cx="6280417" cy="1994005"/>
            <a:chOff x="2095646" y="4164748"/>
            <a:chExt cx="6280417" cy="1994005"/>
          </a:xfrm>
        </p:grpSpPr>
        <p:sp>
          <p:nvSpPr>
            <p:cNvPr id="74" name="5-Point Star 73">
              <a:extLst>
                <a:ext uri="{FF2B5EF4-FFF2-40B4-BE49-F238E27FC236}">
                  <a16:creationId xmlns:a16="http://schemas.microsoft.com/office/drawing/2014/main" id="{9804AA34-E88B-A738-9DB2-879FCA2C6B07}"/>
                </a:ext>
              </a:extLst>
            </p:cNvPr>
            <p:cNvSpPr/>
            <p:nvPr/>
          </p:nvSpPr>
          <p:spPr bwMode="auto">
            <a:xfrm>
              <a:off x="2095646" y="4164748"/>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75" name="5-Point Star 74">
              <a:extLst>
                <a:ext uri="{FF2B5EF4-FFF2-40B4-BE49-F238E27FC236}">
                  <a16:creationId xmlns:a16="http://schemas.microsoft.com/office/drawing/2014/main" id="{96B85BDE-7135-0993-79FE-7A6DF6310AA4}"/>
                </a:ext>
              </a:extLst>
            </p:cNvPr>
            <p:cNvSpPr/>
            <p:nvPr/>
          </p:nvSpPr>
          <p:spPr bwMode="auto">
            <a:xfrm>
              <a:off x="2317203" y="4194204"/>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76" name="5-Point Star 75">
              <a:extLst>
                <a:ext uri="{FF2B5EF4-FFF2-40B4-BE49-F238E27FC236}">
                  <a16:creationId xmlns:a16="http://schemas.microsoft.com/office/drawing/2014/main" id="{98DB3150-9FD1-7166-859E-03A3664E3AB3}"/>
                </a:ext>
              </a:extLst>
            </p:cNvPr>
            <p:cNvSpPr/>
            <p:nvPr/>
          </p:nvSpPr>
          <p:spPr bwMode="auto">
            <a:xfrm>
              <a:off x="2761596" y="4269763"/>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77" name="5-Point Star 76">
              <a:extLst>
                <a:ext uri="{FF2B5EF4-FFF2-40B4-BE49-F238E27FC236}">
                  <a16:creationId xmlns:a16="http://schemas.microsoft.com/office/drawing/2014/main" id="{30004609-CFDC-1097-CEA9-FAA1185B5905}"/>
                </a:ext>
              </a:extLst>
            </p:cNvPr>
            <p:cNvSpPr/>
            <p:nvPr/>
          </p:nvSpPr>
          <p:spPr bwMode="auto">
            <a:xfrm>
              <a:off x="2998519" y="4291534"/>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79" name="5-Point Star 78">
              <a:extLst>
                <a:ext uri="{FF2B5EF4-FFF2-40B4-BE49-F238E27FC236}">
                  <a16:creationId xmlns:a16="http://schemas.microsoft.com/office/drawing/2014/main" id="{205E9AC0-F462-CC29-AF7E-570D472FF29F}"/>
                </a:ext>
              </a:extLst>
            </p:cNvPr>
            <p:cNvSpPr/>
            <p:nvPr/>
          </p:nvSpPr>
          <p:spPr bwMode="auto">
            <a:xfrm>
              <a:off x="3234164" y="4419602"/>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0" name="5-Point Star 79">
              <a:extLst>
                <a:ext uri="{FF2B5EF4-FFF2-40B4-BE49-F238E27FC236}">
                  <a16:creationId xmlns:a16="http://schemas.microsoft.com/office/drawing/2014/main" id="{20E75957-A06B-5BE3-6F0E-08EBCCCFCE60}"/>
                </a:ext>
              </a:extLst>
            </p:cNvPr>
            <p:cNvSpPr/>
            <p:nvPr/>
          </p:nvSpPr>
          <p:spPr bwMode="auto">
            <a:xfrm>
              <a:off x="4148564" y="4742332"/>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1" name="5-Point Star 80">
              <a:extLst>
                <a:ext uri="{FF2B5EF4-FFF2-40B4-BE49-F238E27FC236}">
                  <a16:creationId xmlns:a16="http://schemas.microsoft.com/office/drawing/2014/main" id="{5DAAACE6-FE3E-8A0F-2606-1311FC14CD02}"/>
                </a:ext>
              </a:extLst>
            </p:cNvPr>
            <p:cNvSpPr/>
            <p:nvPr/>
          </p:nvSpPr>
          <p:spPr bwMode="auto">
            <a:xfrm>
              <a:off x="4600642" y="4771787"/>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2" name="5-Point Star 81">
              <a:extLst>
                <a:ext uri="{FF2B5EF4-FFF2-40B4-BE49-F238E27FC236}">
                  <a16:creationId xmlns:a16="http://schemas.microsoft.com/office/drawing/2014/main" id="{C6DD0CBB-2167-B621-8339-FE23A527D8EA}"/>
                </a:ext>
              </a:extLst>
            </p:cNvPr>
            <p:cNvSpPr/>
            <p:nvPr/>
          </p:nvSpPr>
          <p:spPr bwMode="auto">
            <a:xfrm>
              <a:off x="4822198" y="4816611"/>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3" name="5-Point Star 82">
              <a:extLst>
                <a:ext uri="{FF2B5EF4-FFF2-40B4-BE49-F238E27FC236}">
                  <a16:creationId xmlns:a16="http://schemas.microsoft.com/office/drawing/2014/main" id="{0CE138AB-4DE0-E719-EBAA-52B11911BEC6}"/>
                </a:ext>
              </a:extLst>
            </p:cNvPr>
            <p:cNvSpPr/>
            <p:nvPr/>
          </p:nvSpPr>
          <p:spPr bwMode="auto">
            <a:xfrm>
              <a:off x="5965838" y="5245636"/>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4" name="5-Point Star 83">
              <a:extLst>
                <a:ext uri="{FF2B5EF4-FFF2-40B4-BE49-F238E27FC236}">
                  <a16:creationId xmlns:a16="http://schemas.microsoft.com/office/drawing/2014/main" id="{9B55F6C7-B5D9-5D5E-A0F8-0A0BBB545D92}"/>
                </a:ext>
              </a:extLst>
            </p:cNvPr>
            <p:cNvSpPr/>
            <p:nvPr/>
          </p:nvSpPr>
          <p:spPr bwMode="auto">
            <a:xfrm>
              <a:off x="6640753" y="5351932"/>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5" name="5-Point Star 84">
              <a:extLst>
                <a:ext uri="{FF2B5EF4-FFF2-40B4-BE49-F238E27FC236}">
                  <a16:creationId xmlns:a16="http://schemas.microsoft.com/office/drawing/2014/main" id="{9777D097-E8C9-7221-7AD8-6BDFC4430A5C}"/>
                </a:ext>
              </a:extLst>
            </p:cNvPr>
            <p:cNvSpPr/>
            <p:nvPr/>
          </p:nvSpPr>
          <p:spPr bwMode="auto">
            <a:xfrm>
              <a:off x="6869993" y="5396756"/>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6" name="5-Point Star 85">
              <a:extLst>
                <a:ext uri="{FF2B5EF4-FFF2-40B4-BE49-F238E27FC236}">
                  <a16:creationId xmlns:a16="http://schemas.microsoft.com/office/drawing/2014/main" id="{3C99B739-7289-E719-9753-FD6C36BA36E1}"/>
                </a:ext>
              </a:extLst>
            </p:cNvPr>
            <p:cNvSpPr/>
            <p:nvPr/>
          </p:nvSpPr>
          <p:spPr bwMode="auto">
            <a:xfrm>
              <a:off x="7329754" y="5495367"/>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7" name="5-Point Star 86">
              <a:extLst>
                <a:ext uri="{FF2B5EF4-FFF2-40B4-BE49-F238E27FC236}">
                  <a16:creationId xmlns:a16="http://schemas.microsoft.com/office/drawing/2014/main" id="{6A2981B0-B4A8-09E5-81B9-14EBF1512C9B}"/>
                </a:ext>
              </a:extLst>
            </p:cNvPr>
            <p:cNvSpPr/>
            <p:nvPr/>
          </p:nvSpPr>
          <p:spPr bwMode="auto">
            <a:xfrm>
              <a:off x="7551311" y="5617031"/>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8" name="5-Point Star 87">
              <a:extLst>
                <a:ext uri="{FF2B5EF4-FFF2-40B4-BE49-F238E27FC236}">
                  <a16:creationId xmlns:a16="http://schemas.microsoft.com/office/drawing/2014/main" id="{894A2DE2-0EA6-390C-97EA-98CC82BDECBB}"/>
                </a:ext>
              </a:extLst>
            </p:cNvPr>
            <p:cNvSpPr/>
            <p:nvPr/>
          </p:nvSpPr>
          <p:spPr bwMode="auto">
            <a:xfrm>
              <a:off x="7788235" y="5638802"/>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89" name="5-Point Star 88">
              <a:extLst>
                <a:ext uri="{FF2B5EF4-FFF2-40B4-BE49-F238E27FC236}">
                  <a16:creationId xmlns:a16="http://schemas.microsoft.com/office/drawing/2014/main" id="{A70DC435-C9DA-A5D1-24E7-131972FC253C}"/>
                </a:ext>
              </a:extLst>
            </p:cNvPr>
            <p:cNvSpPr/>
            <p:nvPr/>
          </p:nvSpPr>
          <p:spPr bwMode="auto">
            <a:xfrm>
              <a:off x="8025159" y="5875727"/>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0" name="5-Point Star 89">
              <a:extLst>
                <a:ext uri="{FF2B5EF4-FFF2-40B4-BE49-F238E27FC236}">
                  <a16:creationId xmlns:a16="http://schemas.microsoft.com/office/drawing/2014/main" id="{05A6D9A6-5D50-C37A-80AD-FB2B0A098FC3}"/>
                </a:ext>
              </a:extLst>
            </p:cNvPr>
            <p:cNvSpPr/>
            <p:nvPr/>
          </p:nvSpPr>
          <p:spPr bwMode="auto">
            <a:xfrm>
              <a:off x="8246715" y="6029405"/>
              <a:ext cx="129348" cy="129348"/>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grpSp>
      <p:grpSp>
        <p:nvGrpSpPr>
          <p:cNvPr id="124" name="Group 123">
            <a:extLst>
              <a:ext uri="{FF2B5EF4-FFF2-40B4-BE49-F238E27FC236}">
                <a16:creationId xmlns:a16="http://schemas.microsoft.com/office/drawing/2014/main" id="{6FC7481C-4AE0-4F71-0359-C1BE63FB2A29}"/>
              </a:ext>
            </a:extLst>
          </p:cNvPr>
          <p:cNvGrpSpPr/>
          <p:nvPr/>
        </p:nvGrpSpPr>
        <p:grpSpPr>
          <a:xfrm>
            <a:off x="3785433" y="3010162"/>
            <a:ext cx="4954805" cy="1169551"/>
            <a:chOff x="3785433" y="3010162"/>
            <a:chExt cx="4954805" cy="1169551"/>
          </a:xfrm>
        </p:grpSpPr>
        <p:sp>
          <p:nvSpPr>
            <p:cNvPr id="41" name="TextBox 40">
              <a:extLst>
                <a:ext uri="{FF2B5EF4-FFF2-40B4-BE49-F238E27FC236}">
                  <a16:creationId xmlns:a16="http://schemas.microsoft.com/office/drawing/2014/main" id="{32C23A49-7E6D-2690-7DF1-C580B4E20BC6}"/>
                </a:ext>
              </a:extLst>
            </p:cNvPr>
            <p:cNvSpPr txBox="1"/>
            <p:nvPr/>
          </p:nvSpPr>
          <p:spPr bwMode="auto">
            <a:xfrm>
              <a:off x="3901971" y="3010162"/>
              <a:ext cx="4838267"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ts val="1600"/>
                </a:spcBef>
              </a:pPr>
              <a:r>
                <a:rPr lang="en-US" sz="1400" b="0" dirty="0">
                  <a:latin typeface="Poppins" pitchFamily="2" charset="77"/>
                  <a:cs typeface="Poppins" pitchFamily="2" charset="77"/>
                </a:rPr>
                <a:t>Vepdegestrant 180 mg QD + palbociclib (n = 1)</a:t>
              </a:r>
              <a:br>
                <a:rPr lang="en-US" sz="1400" b="0" dirty="0">
                  <a:latin typeface="Poppins" pitchFamily="2" charset="77"/>
                  <a:cs typeface="Poppins" pitchFamily="2" charset="77"/>
                </a:rPr>
              </a:br>
              <a:r>
                <a:rPr lang="en-US" sz="1400" b="0" dirty="0">
                  <a:latin typeface="Poppins" pitchFamily="2" charset="77"/>
                  <a:cs typeface="Poppins" pitchFamily="2" charset="77"/>
                </a:rPr>
                <a:t>Vepdegestrant 200 mg QD + palbociclib (n = 15)</a:t>
              </a:r>
              <a:br>
                <a:rPr lang="en-US" sz="1400" b="0" dirty="0">
                  <a:latin typeface="Poppins" pitchFamily="2" charset="77"/>
                  <a:cs typeface="Poppins" pitchFamily="2" charset="77"/>
                </a:rPr>
              </a:br>
              <a:r>
                <a:rPr lang="en-US" sz="1400" b="0" dirty="0">
                  <a:latin typeface="Poppins" pitchFamily="2" charset="77"/>
                  <a:cs typeface="Poppins" pitchFamily="2" charset="77"/>
                </a:rPr>
                <a:t>Vepdegestrant 400 mg QD + palbociclib (n = 1)</a:t>
              </a:r>
              <a:br>
                <a:rPr lang="en-US" sz="1400" b="0" dirty="0">
                  <a:latin typeface="Poppins" pitchFamily="2" charset="77"/>
                  <a:cs typeface="Poppins" pitchFamily="2" charset="77"/>
                </a:rPr>
              </a:br>
              <a:r>
                <a:rPr lang="en-US" sz="1400" b="0" dirty="0">
                  <a:latin typeface="Poppins" pitchFamily="2" charset="77"/>
                  <a:cs typeface="Poppins" pitchFamily="2" charset="77"/>
                </a:rPr>
                <a:t>Vepdegestrant 500 mg QD + palbociclib (n = 14)</a:t>
              </a:r>
              <a:br>
                <a:rPr lang="en-US" sz="1400" dirty="0">
                  <a:latin typeface="Poppins" pitchFamily="2" charset="77"/>
                  <a:cs typeface="Poppins" pitchFamily="2" charset="77"/>
                </a:rPr>
              </a:br>
              <a:r>
                <a:rPr lang="en-US" sz="1400" b="0" i="1" dirty="0">
                  <a:latin typeface="Poppins" pitchFamily="2" charset="77"/>
                  <a:cs typeface="Poppins" pitchFamily="2" charset="77"/>
                </a:rPr>
                <a:t>ESR1</a:t>
              </a:r>
              <a:r>
                <a:rPr lang="en-US" sz="1400" b="0" dirty="0">
                  <a:latin typeface="Poppins" pitchFamily="2" charset="77"/>
                  <a:cs typeface="Poppins" pitchFamily="2" charset="77"/>
                </a:rPr>
                <a:t> mutation</a:t>
              </a:r>
            </a:p>
          </p:txBody>
        </p:sp>
        <p:sp>
          <p:nvSpPr>
            <p:cNvPr id="73" name="5-Point Star 72">
              <a:extLst>
                <a:ext uri="{FF2B5EF4-FFF2-40B4-BE49-F238E27FC236}">
                  <a16:creationId xmlns:a16="http://schemas.microsoft.com/office/drawing/2014/main" id="{30E36845-0846-0F6A-F038-37D9DCC1EAD3}"/>
                </a:ext>
              </a:extLst>
            </p:cNvPr>
            <p:cNvSpPr/>
            <p:nvPr/>
          </p:nvSpPr>
          <p:spPr bwMode="auto">
            <a:xfrm>
              <a:off x="3787094" y="3931345"/>
              <a:ext cx="145997" cy="145997"/>
            </a:xfrm>
            <a:prstGeom prst="star5">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2" name="Rectangle 91">
              <a:extLst>
                <a:ext uri="{FF2B5EF4-FFF2-40B4-BE49-F238E27FC236}">
                  <a16:creationId xmlns:a16="http://schemas.microsoft.com/office/drawing/2014/main" id="{8D27CB59-F4F3-C055-820D-959CCAB68297}"/>
                </a:ext>
              </a:extLst>
            </p:cNvPr>
            <p:cNvSpPr/>
            <p:nvPr/>
          </p:nvSpPr>
          <p:spPr bwMode="auto">
            <a:xfrm>
              <a:off x="3785433" y="3092123"/>
              <a:ext cx="146304" cy="146304"/>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3" name="Rectangle 92">
              <a:extLst>
                <a:ext uri="{FF2B5EF4-FFF2-40B4-BE49-F238E27FC236}">
                  <a16:creationId xmlns:a16="http://schemas.microsoft.com/office/drawing/2014/main" id="{80F4DEA9-9188-D632-8533-57A286738600}"/>
                </a:ext>
              </a:extLst>
            </p:cNvPr>
            <p:cNvSpPr/>
            <p:nvPr/>
          </p:nvSpPr>
          <p:spPr bwMode="auto">
            <a:xfrm>
              <a:off x="3785433" y="3301514"/>
              <a:ext cx="146304" cy="146304"/>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4" name="Rectangle 93">
              <a:extLst>
                <a:ext uri="{FF2B5EF4-FFF2-40B4-BE49-F238E27FC236}">
                  <a16:creationId xmlns:a16="http://schemas.microsoft.com/office/drawing/2014/main" id="{AC0F3D87-9B38-F5AC-36F9-E87E0F2F58E9}"/>
                </a:ext>
              </a:extLst>
            </p:cNvPr>
            <p:cNvSpPr/>
            <p:nvPr/>
          </p:nvSpPr>
          <p:spPr bwMode="auto">
            <a:xfrm>
              <a:off x="3785433" y="3510905"/>
              <a:ext cx="146304" cy="146304"/>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5" name="Rectangle 94">
              <a:extLst>
                <a:ext uri="{FF2B5EF4-FFF2-40B4-BE49-F238E27FC236}">
                  <a16:creationId xmlns:a16="http://schemas.microsoft.com/office/drawing/2014/main" id="{94D0D9A7-BC1A-A6D2-8859-653FDF4417A7}"/>
                </a:ext>
              </a:extLst>
            </p:cNvPr>
            <p:cNvSpPr/>
            <p:nvPr/>
          </p:nvSpPr>
          <p:spPr bwMode="auto">
            <a:xfrm>
              <a:off x="3785433" y="3720295"/>
              <a:ext cx="146304" cy="14630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grpSp>
      <p:sp>
        <p:nvSpPr>
          <p:cNvPr id="96" name="Rectangle 95">
            <a:extLst>
              <a:ext uri="{FF2B5EF4-FFF2-40B4-BE49-F238E27FC236}">
                <a16:creationId xmlns:a16="http://schemas.microsoft.com/office/drawing/2014/main" id="{3C272F90-3460-FED7-9055-3F9499439B44}"/>
              </a:ext>
            </a:extLst>
          </p:cNvPr>
          <p:cNvSpPr/>
          <p:nvPr/>
        </p:nvSpPr>
        <p:spPr bwMode="auto">
          <a:xfrm>
            <a:off x="1381031" y="4058452"/>
            <a:ext cx="176732" cy="5353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7" name="Rectangle 96">
            <a:extLst>
              <a:ext uri="{FF2B5EF4-FFF2-40B4-BE49-F238E27FC236}">
                <a16:creationId xmlns:a16="http://schemas.microsoft.com/office/drawing/2014/main" id="{12A6890F-0CAB-29FA-73C1-8C534E6CEAE8}"/>
              </a:ext>
            </a:extLst>
          </p:cNvPr>
          <p:cNvSpPr/>
          <p:nvPr/>
        </p:nvSpPr>
        <p:spPr bwMode="auto">
          <a:xfrm>
            <a:off x="1610271" y="4324350"/>
            <a:ext cx="176732" cy="26942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99" name="Rectangle 98">
            <a:extLst>
              <a:ext uri="{FF2B5EF4-FFF2-40B4-BE49-F238E27FC236}">
                <a16:creationId xmlns:a16="http://schemas.microsoft.com/office/drawing/2014/main" id="{ABF0F3BC-DED6-9229-EDD3-5242AAAE710A}"/>
              </a:ext>
            </a:extLst>
          </p:cNvPr>
          <p:cNvSpPr/>
          <p:nvPr/>
        </p:nvSpPr>
        <p:spPr bwMode="auto">
          <a:xfrm>
            <a:off x="2068751" y="4349750"/>
            <a:ext cx="176732" cy="24402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0" name="Rectangle 99">
            <a:extLst>
              <a:ext uri="{FF2B5EF4-FFF2-40B4-BE49-F238E27FC236}">
                <a16:creationId xmlns:a16="http://schemas.microsoft.com/office/drawing/2014/main" id="{1B87C6FF-F239-276C-1502-D2576FC2193C}"/>
              </a:ext>
            </a:extLst>
          </p:cNvPr>
          <p:cNvSpPr/>
          <p:nvPr/>
        </p:nvSpPr>
        <p:spPr bwMode="auto">
          <a:xfrm>
            <a:off x="2297991" y="4375150"/>
            <a:ext cx="176732" cy="21862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1" name="Rectangle 100">
            <a:extLst>
              <a:ext uri="{FF2B5EF4-FFF2-40B4-BE49-F238E27FC236}">
                <a16:creationId xmlns:a16="http://schemas.microsoft.com/office/drawing/2014/main" id="{7A1442F4-0CF6-9458-600B-9EAA63DF7A9E}"/>
              </a:ext>
            </a:extLst>
          </p:cNvPr>
          <p:cNvSpPr/>
          <p:nvPr/>
        </p:nvSpPr>
        <p:spPr bwMode="auto">
          <a:xfrm>
            <a:off x="2527231" y="4445000"/>
            <a:ext cx="176732" cy="1487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5" name="Rectangle 104">
            <a:extLst>
              <a:ext uri="{FF2B5EF4-FFF2-40B4-BE49-F238E27FC236}">
                <a16:creationId xmlns:a16="http://schemas.microsoft.com/office/drawing/2014/main" id="{12D81EA1-C138-348D-84B3-F473AD8B2F1C}"/>
              </a:ext>
            </a:extLst>
          </p:cNvPr>
          <p:cNvSpPr/>
          <p:nvPr/>
        </p:nvSpPr>
        <p:spPr bwMode="auto">
          <a:xfrm>
            <a:off x="4123253" y="4591050"/>
            <a:ext cx="176732" cy="1125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6" name="Rectangle 105">
            <a:extLst>
              <a:ext uri="{FF2B5EF4-FFF2-40B4-BE49-F238E27FC236}">
                <a16:creationId xmlns:a16="http://schemas.microsoft.com/office/drawing/2014/main" id="{EF82E806-148A-6C77-EB2F-71D704688244}"/>
              </a:ext>
            </a:extLst>
          </p:cNvPr>
          <p:cNvSpPr/>
          <p:nvPr/>
        </p:nvSpPr>
        <p:spPr bwMode="auto">
          <a:xfrm>
            <a:off x="4350850" y="4591050"/>
            <a:ext cx="176732" cy="1125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9" name="Rectangle 108">
            <a:extLst>
              <a:ext uri="{FF2B5EF4-FFF2-40B4-BE49-F238E27FC236}">
                <a16:creationId xmlns:a16="http://schemas.microsoft.com/office/drawing/2014/main" id="{5B433DF4-1C2D-6DEB-8989-03AE2B97D306}"/>
              </a:ext>
            </a:extLst>
          </p:cNvPr>
          <p:cNvSpPr/>
          <p:nvPr/>
        </p:nvSpPr>
        <p:spPr bwMode="auto">
          <a:xfrm>
            <a:off x="5033641" y="4591050"/>
            <a:ext cx="176732" cy="30306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0" name="Rectangle 109">
            <a:extLst>
              <a:ext uri="{FF2B5EF4-FFF2-40B4-BE49-F238E27FC236}">
                <a16:creationId xmlns:a16="http://schemas.microsoft.com/office/drawing/2014/main" id="{6ED9ADDB-76D6-082B-3862-A59AC6E86B75}"/>
              </a:ext>
            </a:extLst>
          </p:cNvPr>
          <p:cNvSpPr/>
          <p:nvPr/>
        </p:nvSpPr>
        <p:spPr bwMode="auto">
          <a:xfrm>
            <a:off x="5261238" y="4591050"/>
            <a:ext cx="176732" cy="47625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1" name="Rectangle 110">
            <a:extLst>
              <a:ext uri="{FF2B5EF4-FFF2-40B4-BE49-F238E27FC236}">
                <a16:creationId xmlns:a16="http://schemas.microsoft.com/office/drawing/2014/main" id="{C88E4B70-1E3E-82A2-3B86-1A6C651EB58E}"/>
              </a:ext>
            </a:extLst>
          </p:cNvPr>
          <p:cNvSpPr/>
          <p:nvPr/>
        </p:nvSpPr>
        <p:spPr bwMode="auto">
          <a:xfrm>
            <a:off x="5488835" y="4591049"/>
            <a:ext cx="176732" cy="4901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2" name="Rectangle 111">
            <a:extLst>
              <a:ext uri="{FF2B5EF4-FFF2-40B4-BE49-F238E27FC236}">
                <a16:creationId xmlns:a16="http://schemas.microsoft.com/office/drawing/2014/main" id="{39D07D1F-2F0F-819F-B996-0A136F81E3E6}"/>
              </a:ext>
            </a:extLst>
          </p:cNvPr>
          <p:cNvSpPr/>
          <p:nvPr/>
        </p:nvSpPr>
        <p:spPr bwMode="auto">
          <a:xfrm>
            <a:off x="5716432" y="4591049"/>
            <a:ext cx="176732" cy="53859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5" name="Rectangle 114">
            <a:extLst>
              <a:ext uri="{FF2B5EF4-FFF2-40B4-BE49-F238E27FC236}">
                <a16:creationId xmlns:a16="http://schemas.microsoft.com/office/drawing/2014/main" id="{F4769412-7BC7-F360-9456-6B21618698D2}"/>
              </a:ext>
            </a:extLst>
          </p:cNvPr>
          <p:cNvSpPr/>
          <p:nvPr/>
        </p:nvSpPr>
        <p:spPr bwMode="auto">
          <a:xfrm>
            <a:off x="6399223" y="4591049"/>
            <a:ext cx="176732" cy="69792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21" name="Rectangle 120">
            <a:extLst>
              <a:ext uri="{FF2B5EF4-FFF2-40B4-BE49-F238E27FC236}">
                <a16:creationId xmlns:a16="http://schemas.microsoft.com/office/drawing/2014/main" id="{9CA7F117-B3F5-A3D3-C6D7-E03691589D88}"/>
              </a:ext>
            </a:extLst>
          </p:cNvPr>
          <p:cNvSpPr/>
          <p:nvPr/>
        </p:nvSpPr>
        <p:spPr bwMode="auto">
          <a:xfrm>
            <a:off x="7764805" y="4591050"/>
            <a:ext cx="176732" cy="100965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grpSp>
        <p:nvGrpSpPr>
          <p:cNvPr id="126" name="Group 125">
            <a:extLst>
              <a:ext uri="{FF2B5EF4-FFF2-40B4-BE49-F238E27FC236}">
                <a16:creationId xmlns:a16="http://schemas.microsoft.com/office/drawing/2014/main" id="{9DF93A30-D8C1-F3D0-2E2B-4289439D797B}"/>
              </a:ext>
            </a:extLst>
          </p:cNvPr>
          <p:cNvGrpSpPr/>
          <p:nvPr/>
        </p:nvGrpSpPr>
        <p:grpSpPr>
          <a:xfrm>
            <a:off x="1839511" y="4324350"/>
            <a:ext cx="6557227" cy="1671204"/>
            <a:chOff x="1839511" y="4324350"/>
            <a:chExt cx="6557227" cy="1671204"/>
          </a:xfrm>
        </p:grpSpPr>
        <p:sp>
          <p:nvSpPr>
            <p:cNvPr id="98" name="Rectangle 97">
              <a:extLst>
                <a:ext uri="{FF2B5EF4-FFF2-40B4-BE49-F238E27FC236}">
                  <a16:creationId xmlns:a16="http://schemas.microsoft.com/office/drawing/2014/main" id="{B2E6190C-39BC-075B-E68B-5A864514C1B4}"/>
                </a:ext>
              </a:extLst>
            </p:cNvPr>
            <p:cNvSpPr/>
            <p:nvPr/>
          </p:nvSpPr>
          <p:spPr bwMode="auto">
            <a:xfrm>
              <a:off x="1839511" y="4324350"/>
              <a:ext cx="176732" cy="26942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2" name="Rectangle 101">
              <a:extLst>
                <a:ext uri="{FF2B5EF4-FFF2-40B4-BE49-F238E27FC236}">
                  <a16:creationId xmlns:a16="http://schemas.microsoft.com/office/drawing/2014/main" id="{F1C1E0EC-F46A-35B4-A30D-C03842B34EF5}"/>
                </a:ext>
              </a:extLst>
            </p:cNvPr>
            <p:cNvSpPr/>
            <p:nvPr/>
          </p:nvSpPr>
          <p:spPr bwMode="auto">
            <a:xfrm>
              <a:off x="2756471" y="4448174"/>
              <a:ext cx="176732" cy="14559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3" name="Rectangle 102">
              <a:extLst>
                <a:ext uri="{FF2B5EF4-FFF2-40B4-BE49-F238E27FC236}">
                  <a16:creationId xmlns:a16="http://schemas.microsoft.com/office/drawing/2014/main" id="{AA73FCFD-FFFE-8F06-C942-66D0614F0F25}"/>
                </a:ext>
              </a:extLst>
            </p:cNvPr>
            <p:cNvSpPr/>
            <p:nvPr/>
          </p:nvSpPr>
          <p:spPr bwMode="auto">
            <a:xfrm>
              <a:off x="2985714" y="4476750"/>
              <a:ext cx="176732" cy="11702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4" name="Rectangle 103">
              <a:extLst>
                <a:ext uri="{FF2B5EF4-FFF2-40B4-BE49-F238E27FC236}">
                  <a16:creationId xmlns:a16="http://schemas.microsoft.com/office/drawing/2014/main" id="{46F2DFBB-A680-4C65-8E96-41F131C99626}"/>
                </a:ext>
              </a:extLst>
            </p:cNvPr>
            <p:cNvSpPr/>
            <p:nvPr/>
          </p:nvSpPr>
          <p:spPr bwMode="auto">
            <a:xfrm>
              <a:off x="3895656" y="4591050"/>
              <a:ext cx="176732" cy="744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7" name="Rectangle 106">
              <a:extLst>
                <a:ext uri="{FF2B5EF4-FFF2-40B4-BE49-F238E27FC236}">
                  <a16:creationId xmlns:a16="http://schemas.microsoft.com/office/drawing/2014/main" id="{7D86089A-EA60-98F5-F112-D80E39DAC5C6}"/>
                </a:ext>
              </a:extLst>
            </p:cNvPr>
            <p:cNvSpPr/>
            <p:nvPr/>
          </p:nvSpPr>
          <p:spPr bwMode="auto">
            <a:xfrm>
              <a:off x="4578447" y="4591049"/>
              <a:ext cx="176732" cy="15759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08" name="Rectangle 107">
              <a:extLst>
                <a:ext uri="{FF2B5EF4-FFF2-40B4-BE49-F238E27FC236}">
                  <a16:creationId xmlns:a16="http://schemas.microsoft.com/office/drawing/2014/main" id="{BA5E7954-2143-86BE-3FDD-470FBDF89EE5}"/>
                </a:ext>
              </a:extLst>
            </p:cNvPr>
            <p:cNvSpPr/>
            <p:nvPr/>
          </p:nvSpPr>
          <p:spPr bwMode="auto">
            <a:xfrm>
              <a:off x="4806044" y="4591049"/>
              <a:ext cx="176732" cy="20262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3" name="Rectangle 112">
              <a:extLst>
                <a:ext uri="{FF2B5EF4-FFF2-40B4-BE49-F238E27FC236}">
                  <a16:creationId xmlns:a16="http://schemas.microsoft.com/office/drawing/2014/main" id="{1E7DBCE5-4DAC-9AE9-27A2-8CEE4E2124CE}"/>
                </a:ext>
              </a:extLst>
            </p:cNvPr>
            <p:cNvSpPr/>
            <p:nvPr/>
          </p:nvSpPr>
          <p:spPr bwMode="auto">
            <a:xfrm>
              <a:off x="5944029" y="4591049"/>
              <a:ext cx="176732" cy="61825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4" name="Rectangle 113">
              <a:extLst>
                <a:ext uri="{FF2B5EF4-FFF2-40B4-BE49-F238E27FC236}">
                  <a16:creationId xmlns:a16="http://schemas.microsoft.com/office/drawing/2014/main" id="{FB18C334-6FBE-2DCD-431F-D998A24081E6}"/>
                </a:ext>
              </a:extLst>
            </p:cNvPr>
            <p:cNvSpPr/>
            <p:nvPr/>
          </p:nvSpPr>
          <p:spPr bwMode="auto">
            <a:xfrm>
              <a:off x="6171626" y="4591049"/>
              <a:ext cx="176732" cy="65289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6" name="Rectangle 115">
              <a:extLst>
                <a:ext uri="{FF2B5EF4-FFF2-40B4-BE49-F238E27FC236}">
                  <a16:creationId xmlns:a16="http://schemas.microsoft.com/office/drawing/2014/main" id="{159DEDF6-C802-6840-3654-C8E5A5CEACAA}"/>
                </a:ext>
              </a:extLst>
            </p:cNvPr>
            <p:cNvSpPr/>
            <p:nvPr/>
          </p:nvSpPr>
          <p:spPr bwMode="auto">
            <a:xfrm>
              <a:off x="6626820" y="4591049"/>
              <a:ext cx="176732" cy="7152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7" name="Rectangle 116">
              <a:extLst>
                <a:ext uri="{FF2B5EF4-FFF2-40B4-BE49-F238E27FC236}">
                  <a16:creationId xmlns:a16="http://schemas.microsoft.com/office/drawing/2014/main" id="{9B640A0E-C50B-4059-3A77-8B71AF5DF046}"/>
                </a:ext>
              </a:extLst>
            </p:cNvPr>
            <p:cNvSpPr/>
            <p:nvPr/>
          </p:nvSpPr>
          <p:spPr bwMode="auto">
            <a:xfrm>
              <a:off x="6854417" y="4591049"/>
              <a:ext cx="176732" cy="75680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8" name="Rectangle 117">
              <a:extLst>
                <a:ext uri="{FF2B5EF4-FFF2-40B4-BE49-F238E27FC236}">
                  <a16:creationId xmlns:a16="http://schemas.microsoft.com/office/drawing/2014/main" id="{0A17B704-1D4F-1A1F-A576-3ADD471A3D04}"/>
                </a:ext>
              </a:extLst>
            </p:cNvPr>
            <p:cNvSpPr/>
            <p:nvPr/>
          </p:nvSpPr>
          <p:spPr bwMode="auto">
            <a:xfrm>
              <a:off x="7082014" y="4591050"/>
              <a:ext cx="176732" cy="7983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19" name="Rectangle 118">
              <a:extLst>
                <a:ext uri="{FF2B5EF4-FFF2-40B4-BE49-F238E27FC236}">
                  <a16:creationId xmlns:a16="http://schemas.microsoft.com/office/drawing/2014/main" id="{16F71B8D-DBFF-5C2F-9955-97E419CE518C}"/>
                </a:ext>
              </a:extLst>
            </p:cNvPr>
            <p:cNvSpPr/>
            <p:nvPr/>
          </p:nvSpPr>
          <p:spPr bwMode="auto">
            <a:xfrm>
              <a:off x="7309611" y="4591049"/>
              <a:ext cx="176732" cy="87110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20" name="Rectangle 119">
              <a:extLst>
                <a:ext uri="{FF2B5EF4-FFF2-40B4-BE49-F238E27FC236}">
                  <a16:creationId xmlns:a16="http://schemas.microsoft.com/office/drawing/2014/main" id="{5E561C63-1BCB-536A-A07F-7680912D8635}"/>
                </a:ext>
              </a:extLst>
            </p:cNvPr>
            <p:cNvSpPr/>
            <p:nvPr/>
          </p:nvSpPr>
          <p:spPr bwMode="auto">
            <a:xfrm>
              <a:off x="7537208" y="4591049"/>
              <a:ext cx="176732" cy="99925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sp>
          <p:nvSpPr>
            <p:cNvPr id="122" name="Rectangle 121">
              <a:extLst>
                <a:ext uri="{FF2B5EF4-FFF2-40B4-BE49-F238E27FC236}">
                  <a16:creationId xmlns:a16="http://schemas.microsoft.com/office/drawing/2014/main" id="{0A7B39D0-D0A6-8E3C-A939-B95D92F4B436}"/>
                </a:ext>
              </a:extLst>
            </p:cNvPr>
            <p:cNvSpPr/>
            <p:nvPr/>
          </p:nvSpPr>
          <p:spPr bwMode="auto">
            <a:xfrm>
              <a:off x="8220006" y="4591049"/>
              <a:ext cx="176732" cy="140450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grpSp>
      <p:sp>
        <p:nvSpPr>
          <p:cNvPr id="123" name="Rectangle 122">
            <a:extLst>
              <a:ext uri="{FF2B5EF4-FFF2-40B4-BE49-F238E27FC236}">
                <a16:creationId xmlns:a16="http://schemas.microsoft.com/office/drawing/2014/main" id="{630C39FD-4D36-A594-B3F7-212267CF3038}"/>
              </a:ext>
            </a:extLst>
          </p:cNvPr>
          <p:cNvSpPr/>
          <p:nvPr/>
        </p:nvSpPr>
        <p:spPr bwMode="auto">
          <a:xfrm>
            <a:off x="7992402" y="4591049"/>
            <a:ext cx="176732" cy="12521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200" b="0">
              <a:latin typeface="Poppins" pitchFamily="2" charset="77"/>
              <a:cs typeface="Poppins" pitchFamily="2" charset="77"/>
            </a:endParaRPr>
          </a:p>
        </p:txBody>
      </p:sp>
      <p:grpSp>
        <p:nvGrpSpPr>
          <p:cNvPr id="91" name="Group 90">
            <a:extLst>
              <a:ext uri="{FF2B5EF4-FFF2-40B4-BE49-F238E27FC236}">
                <a16:creationId xmlns:a16="http://schemas.microsoft.com/office/drawing/2014/main" id="{85F5ED7C-4065-AF8D-80A9-0D395115976F}"/>
              </a:ext>
            </a:extLst>
          </p:cNvPr>
          <p:cNvGrpSpPr/>
          <p:nvPr/>
        </p:nvGrpSpPr>
        <p:grpSpPr>
          <a:xfrm>
            <a:off x="1235034" y="3181190"/>
            <a:ext cx="7190974" cy="2827724"/>
            <a:chOff x="1045029" y="3181190"/>
            <a:chExt cx="7190974" cy="2827724"/>
          </a:xfrm>
        </p:grpSpPr>
        <p:cxnSp>
          <p:nvCxnSpPr>
            <p:cNvPr id="11" name="Straight Connector 10">
              <a:extLst>
                <a:ext uri="{FF2B5EF4-FFF2-40B4-BE49-F238E27FC236}">
                  <a16:creationId xmlns:a16="http://schemas.microsoft.com/office/drawing/2014/main" id="{2C8C4502-CFF5-A8F1-6644-7ECDA77D5439}"/>
                </a:ext>
              </a:extLst>
            </p:cNvPr>
            <p:cNvCxnSpPr>
              <a:cxnSpLocks/>
            </p:cNvCxnSpPr>
            <p:nvPr/>
          </p:nvCxnSpPr>
          <p:spPr bwMode="auto">
            <a:xfrm>
              <a:off x="1114185" y="3181190"/>
              <a:ext cx="0" cy="2827724"/>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23EEF5A-955D-9A38-DE38-C87692D1781E}"/>
                </a:ext>
              </a:extLst>
            </p:cNvPr>
            <p:cNvCxnSpPr>
              <a:cxnSpLocks/>
            </p:cNvCxnSpPr>
            <p:nvPr/>
          </p:nvCxnSpPr>
          <p:spPr bwMode="auto">
            <a:xfrm flipH="1" flipV="1">
              <a:off x="1045029" y="31888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F0CDB853-0F10-8F06-4436-A2BBF1C341A3}"/>
                </a:ext>
              </a:extLst>
            </p:cNvPr>
            <p:cNvCxnSpPr>
              <a:cxnSpLocks/>
            </p:cNvCxnSpPr>
            <p:nvPr/>
          </p:nvCxnSpPr>
          <p:spPr bwMode="auto">
            <a:xfrm flipH="1" flipV="1">
              <a:off x="1045029" y="346959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1479D35-CD41-DACA-3C9B-9107CC19D48E}"/>
                </a:ext>
              </a:extLst>
            </p:cNvPr>
            <p:cNvCxnSpPr>
              <a:cxnSpLocks/>
            </p:cNvCxnSpPr>
            <p:nvPr/>
          </p:nvCxnSpPr>
          <p:spPr bwMode="auto">
            <a:xfrm flipH="1" flipV="1">
              <a:off x="1045029" y="375032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A92F6CC-C2D2-E262-2C03-DBE4D8DC5B5C}"/>
                </a:ext>
              </a:extLst>
            </p:cNvPr>
            <p:cNvCxnSpPr>
              <a:cxnSpLocks/>
            </p:cNvCxnSpPr>
            <p:nvPr/>
          </p:nvCxnSpPr>
          <p:spPr bwMode="auto">
            <a:xfrm flipH="1" flipV="1">
              <a:off x="1045029" y="4031043"/>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C253441B-4466-CDCF-43BC-CEA1560A8D9F}"/>
                </a:ext>
              </a:extLst>
            </p:cNvPr>
            <p:cNvCxnSpPr>
              <a:cxnSpLocks/>
            </p:cNvCxnSpPr>
            <p:nvPr/>
          </p:nvCxnSpPr>
          <p:spPr bwMode="auto">
            <a:xfrm flipH="1" flipV="1">
              <a:off x="1045029" y="431176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767F708-81D8-7BEC-F357-109540F92148}"/>
                </a:ext>
              </a:extLst>
            </p:cNvPr>
            <p:cNvCxnSpPr>
              <a:cxnSpLocks/>
            </p:cNvCxnSpPr>
            <p:nvPr/>
          </p:nvCxnSpPr>
          <p:spPr bwMode="auto">
            <a:xfrm flipH="1" flipV="1">
              <a:off x="1045029" y="459248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AD49DCE-AFE0-6293-D75F-E5BA512C549B}"/>
                </a:ext>
              </a:extLst>
            </p:cNvPr>
            <p:cNvCxnSpPr>
              <a:cxnSpLocks/>
            </p:cNvCxnSpPr>
            <p:nvPr/>
          </p:nvCxnSpPr>
          <p:spPr bwMode="auto">
            <a:xfrm flipH="1" flipV="1">
              <a:off x="1045029" y="487321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76BCE6D9-8ADE-7539-1952-301CAA401B8A}"/>
                </a:ext>
              </a:extLst>
            </p:cNvPr>
            <p:cNvCxnSpPr>
              <a:cxnSpLocks/>
            </p:cNvCxnSpPr>
            <p:nvPr/>
          </p:nvCxnSpPr>
          <p:spPr bwMode="auto">
            <a:xfrm flipH="1" flipV="1">
              <a:off x="1045029" y="515393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E2D5F120-17DE-0445-4EF0-B612F05216B0}"/>
                </a:ext>
              </a:extLst>
            </p:cNvPr>
            <p:cNvCxnSpPr>
              <a:cxnSpLocks/>
            </p:cNvCxnSpPr>
            <p:nvPr/>
          </p:nvCxnSpPr>
          <p:spPr bwMode="auto">
            <a:xfrm flipH="1" flipV="1">
              <a:off x="1045029" y="543465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EDFE452-E349-457C-E7FD-1E7C7BC34018}"/>
                </a:ext>
              </a:extLst>
            </p:cNvPr>
            <p:cNvCxnSpPr>
              <a:cxnSpLocks/>
            </p:cNvCxnSpPr>
            <p:nvPr/>
          </p:nvCxnSpPr>
          <p:spPr bwMode="auto">
            <a:xfrm flipH="1" flipV="1">
              <a:off x="1045029" y="5715381"/>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46B1AEF-B137-4FC4-AA97-04E17ED74025}"/>
                </a:ext>
              </a:extLst>
            </p:cNvPr>
            <p:cNvCxnSpPr>
              <a:cxnSpLocks/>
            </p:cNvCxnSpPr>
            <p:nvPr/>
          </p:nvCxnSpPr>
          <p:spPr bwMode="auto">
            <a:xfrm flipH="1" flipV="1">
              <a:off x="1045029" y="599610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4F2A8E2-1692-4FB8-E542-F5974C1CEB31}"/>
                </a:ext>
              </a:extLst>
            </p:cNvPr>
            <p:cNvCxnSpPr>
              <a:cxnSpLocks/>
            </p:cNvCxnSpPr>
            <p:nvPr/>
          </p:nvCxnSpPr>
          <p:spPr bwMode="auto">
            <a:xfrm>
              <a:off x="1106501" y="4592489"/>
              <a:ext cx="7115415" cy="0"/>
            </a:xfrm>
            <a:prstGeom prst="line">
              <a:avLst/>
            </a:prstGeom>
            <a:noFill/>
            <a:ln w="12700" cap="flat" cmpd="sng" algn="ctr">
              <a:solidFill>
                <a:schemeClr val="tx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FB0C511-5B67-D361-29F8-90A682A2952A}"/>
                </a:ext>
              </a:extLst>
            </p:cNvPr>
            <p:cNvCxnSpPr>
              <a:cxnSpLocks/>
            </p:cNvCxnSpPr>
            <p:nvPr/>
          </p:nvCxnSpPr>
          <p:spPr bwMode="auto">
            <a:xfrm>
              <a:off x="1120588" y="5006146"/>
              <a:ext cx="7115415" cy="0"/>
            </a:xfrm>
            <a:prstGeom prst="line">
              <a:avLst/>
            </a:prstGeom>
            <a:noFill/>
            <a:ln w="12700" cap="flat" cmpd="sng" algn="ctr">
              <a:solidFill>
                <a:schemeClr val="tx1"/>
              </a:solidFill>
              <a:prstDash val="sysDot"/>
              <a:round/>
              <a:headEnd type="none" w="med" len="med"/>
              <a:tailEnd type="none" w="med" len="med"/>
            </a:ln>
            <a:effectLst/>
          </p:spPr>
        </p:cxnSp>
      </p:grpSp>
      <p:sp>
        <p:nvSpPr>
          <p:cNvPr id="3" name="TextBox 2">
            <a:extLst>
              <a:ext uri="{FF2B5EF4-FFF2-40B4-BE49-F238E27FC236}">
                <a16:creationId xmlns:a16="http://schemas.microsoft.com/office/drawing/2014/main" id="{0BA7D6DB-4072-EE58-7D62-C076D34CA066}"/>
              </a:ext>
            </a:extLst>
          </p:cNvPr>
          <p:cNvSpPr txBox="1"/>
          <p:nvPr/>
        </p:nvSpPr>
        <p:spPr bwMode="auto">
          <a:xfrm>
            <a:off x="8483315" y="4965640"/>
            <a:ext cx="25318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baseline="30000" dirty="0">
                <a:latin typeface="Poppins" pitchFamily="2" charset="77"/>
                <a:cs typeface="Poppins" pitchFamily="2" charset="77"/>
              </a:rPr>
              <a:t>*</a:t>
            </a:r>
            <a:r>
              <a:rPr lang="en-US" sz="1200" b="0" dirty="0">
                <a:latin typeface="Poppins" pitchFamily="2" charset="77"/>
                <a:cs typeface="Poppins" pitchFamily="2" charset="77"/>
              </a:rPr>
              <a:t>31 evaluable patients.</a:t>
            </a:r>
          </a:p>
          <a:p>
            <a:pPr algn="l">
              <a:lnSpc>
                <a:spcPct val="100000"/>
              </a:lnSpc>
              <a:spcAft>
                <a:spcPct val="0"/>
              </a:spcAft>
              <a:buClrTx/>
              <a:buFontTx/>
              <a:buNone/>
            </a:pPr>
            <a:r>
              <a:rPr lang="en-US" sz="1200" b="0" baseline="30000" dirty="0">
                <a:latin typeface="Poppins" pitchFamily="2" charset="77"/>
                <a:cs typeface="Poppins" pitchFamily="2" charset="77"/>
              </a:rPr>
              <a:t>†</a:t>
            </a:r>
            <a:r>
              <a:rPr lang="en-US" sz="1200" b="0" dirty="0">
                <a:latin typeface="Poppins" pitchFamily="2" charset="77"/>
                <a:cs typeface="Poppins" pitchFamily="2" charset="77"/>
              </a:rPr>
              <a:t>17 evaluable patients.</a:t>
            </a:r>
          </a:p>
        </p:txBody>
      </p:sp>
    </p:spTree>
    <p:extLst>
      <p:ext uri="{BB962C8B-B14F-4D97-AF65-F5344CB8AC3E}">
        <p14:creationId xmlns:p14="http://schemas.microsoft.com/office/powerpoint/2010/main" val="2797053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335F6-CA8A-6B00-5307-891A2E2B46E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5768850-A534-768E-5453-B5ED86D8E914}"/>
              </a:ext>
            </a:extLst>
          </p:cNvPr>
          <p:cNvSpPr>
            <a:spLocks noGrp="1"/>
          </p:cNvSpPr>
          <p:nvPr>
            <p:ph type="title"/>
          </p:nvPr>
        </p:nvSpPr>
        <p:spPr>
          <a:xfrm>
            <a:off x="231078" y="531006"/>
            <a:ext cx="11740260" cy="502445"/>
          </a:xfrm>
        </p:spPr>
        <p:txBody>
          <a:bodyPr/>
          <a:lstStyle/>
          <a:p>
            <a:r>
              <a:rPr lang="en-US" dirty="0"/>
              <a:t>VERITAC Part C Results: Safety With Vepdegestrant + Palbociclib in ER+/HER2- Advanced BC</a:t>
            </a:r>
          </a:p>
        </p:txBody>
      </p:sp>
      <p:sp>
        <p:nvSpPr>
          <p:cNvPr id="7" name="Content Placeholder 6">
            <a:extLst>
              <a:ext uri="{FF2B5EF4-FFF2-40B4-BE49-F238E27FC236}">
                <a16:creationId xmlns:a16="http://schemas.microsoft.com/office/drawing/2014/main" id="{F503D199-D18F-91BD-C448-9AFFD10024C7}"/>
              </a:ext>
            </a:extLst>
          </p:cNvPr>
          <p:cNvSpPr>
            <a:spLocks noGrp="1"/>
          </p:cNvSpPr>
          <p:nvPr>
            <p:ph sz="quarter" idx="10"/>
          </p:nvPr>
        </p:nvSpPr>
        <p:spPr>
          <a:xfrm>
            <a:off x="1712199" y="6302375"/>
            <a:ext cx="7812290" cy="327025"/>
          </a:xfrm>
        </p:spPr>
        <p:txBody>
          <a:bodyPr/>
          <a:lstStyle/>
          <a:p>
            <a:pPr algn="ctr"/>
            <a:r>
              <a:rPr lang="en-US" dirty="0"/>
              <a:t>Hamilton. ESMO Breast 2024. </a:t>
            </a:r>
            <a:r>
              <a:rPr lang="en-US" dirty="0" err="1"/>
              <a:t>Abstr</a:t>
            </a:r>
            <a:r>
              <a:rPr lang="en-US" dirty="0"/>
              <a:t> 218P.</a:t>
            </a:r>
          </a:p>
        </p:txBody>
      </p:sp>
      <p:graphicFrame>
        <p:nvGraphicFramePr>
          <p:cNvPr id="2" name="Group 32">
            <a:extLst>
              <a:ext uri="{FF2B5EF4-FFF2-40B4-BE49-F238E27FC236}">
                <a16:creationId xmlns:a16="http://schemas.microsoft.com/office/drawing/2014/main" id="{A49530D6-45B3-8FD3-7689-10E084796173}"/>
              </a:ext>
            </a:extLst>
          </p:cNvPr>
          <p:cNvGraphicFramePr>
            <a:graphicFrameLocks noGrp="1"/>
          </p:cNvGraphicFramePr>
          <p:nvPr>
            <p:extLst>
              <p:ext uri="{D42A27DB-BD31-4B8C-83A1-F6EECF244321}">
                <p14:modId xmlns:p14="http://schemas.microsoft.com/office/powerpoint/2010/main" val="3302606501"/>
              </p:ext>
            </p:extLst>
          </p:nvPr>
        </p:nvGraphicFramePr>
        <p:xfrm>
          <a:off x="228600" y="1484520"/>
          <a:ext cx="11734800" cy="3200528"/>
        </p:xfrm>
        <a:graphic>
          <a:graphicData uri="http://schemas.openxmlformats.org/drawingml/2006/table">
            <a:tbl>
              <a:tblPr/>
              <a:tblGrid>
                <a:gridCol w="5178993">
                  <a:extLst>
                    <a:ext uri="{9D8B030D-6E8A-4147-A177-3AD203B41FA5}">
                      <a16:colId xmlns:a16="http://schemas.microsoft.com/office/drawing/2014/main" val="20000"/>
                    </a:ext>
                  </a:extLst>
                </a:gridCol>
                <a:gridCol w="2451086">
                  <a:extLst>
                    <a:ext uri="{9D8B030D-6E8A-4147-A177-3AD203B41FA5}">
                      <a16:colId xmlns:a16="http://schemas.microsoft.com/office/drawing/2014/main" val="20001"/>
                    </a:ext>
                  </a:extLst>
                </a:gridCol>
                <a:gridCol w="2085573">
                  <a:extLst>
                    <a:ext uri="{9D8B030D-6E8A-4147-A177-3AD203B41FA5}">
                      <a16:colId xmlns:a16="http://schemas.microsoft.com/office/drawing/2014/main" val="587160035"/>
                    </a:ext>
                  </a:extLst>
                </a:gridCol>
                <a:gridCol w="2019148">
                  <a:extLst>
                    <a:ext uri="{9D8B030D-6E8A-4147-A177-3AD203B41FA5}">
                      <a16:colId xmlns:a16="http://schemas.microsoft.com/office/drawing/2014/main" val="204081499"/>
                    </a:ext>
                  </a:extLst>
                </a:gridCol>
              </a:tblGrid>
              <a:tr h="30121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Treatment-Emergent AEs, n (%)</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All Patients</a:t>
                      </a:r>
                      <a:br>
                        <a:rPr kumimoji="0" lang="en-US" sz="1800" b="1" i="0"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46)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200 mg QD </a:t>
                      </a:r>
                      <a:br>
                        <a:rPr kumimoji="0" lang="en-US" sz="1800" b="1" i="0"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21)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500 mg QD </a:t>
                      </a:r>
                      <a:br>
                        <a:rPr kumimoji="0" lang="en-US" sz="1800" b="1" i="0"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4133419429"/>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 46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21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20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43 (93)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19 (90)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19 (95)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90887048"/>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Grade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35342567"/>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Leading to </a:t>
                      </a:r>
                      <a:r>
                        <a:rPr kumimoji="0" lang="en-US" sz="1800" b="0" i="0" u="none" strike="noStrike" cap="none" normalizeH="0" baseline="0" dirty="0" err="1">
                          <a:ln>
                            <a:noFill/>
                          </a:ln>
                          <a:solidFill>
                            <a:schemeClr val="tx1"/>
                          </a:solidFill>
                          <a:effectLst/>
                          <a:latin typeface="Poppins" pitchFamily="2" charset="77"/>
                          <a:cs typeface="Poppins" pitchFamily="2" charset="77"/>
                        </a:rPr>
                        <a:t>vepdegestrant</a:t>
                      </a:r>
                      <a:r>
                        <a:rPr kumimoji="0" lang="en-US" sz="1800" b="0" i="0" u="none" strike="noStrike" cap="none" normalizeH="0" baseline="0" dirty="0">
                          <a:ln>
                            <a:noFill/>
                          </a:ln>
                          <a:solidFill>
                            <a:schemeClr val="tx1"/>
                          </a:solidFill>
                          <a:effectLst/>
                          <a:latin typeface="Poppins" pitchFamily="2" charset="77"/>
                          <a:cs typeface="Poppins" pitchFamily="2" charset="77"/>
                        </a:rPr>
                        <a:t> dose reduction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5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766611345"/>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Leading to </a:t>
                      </a:r>
                      <a:r>
                        <a:rPr kumimoji="0" lang="en-US" sz="1800" b="0" i="0" u="none" strike="noStrike" cap="none" normalizeH="0" baseline="0" dirty="0" err="1">
                          <a:ln>
                            <a:noFill/>
                          </a:ln>
                          <a:solidFill>
                            <a:schemeClr val="tx1"/>
                          </a:solidFill>
                          <a:effectLst/>
                          <a:latin typeface="Poppins" pitchFamily="2" charset="77"/>
                          <a:cs typeface="Poppins" pitchFamily="2" charset="77"/>
                        </a:rPr>
                        <a:t>vepdegestrant</a:t>
                      </a:r>
                      <a:r>
                        <a:rPr kumimoji="0" lang="en-US" sz="1800" b="0" i="0" u="none" strike="noStrike" cap="none" normalizeH="0" baseline="0" dirty="0">
                          <a:ln>
                            <a:noFill/>
                          </a:ln>
                          <a:solidFill>
                            <a:schemeClr val="tx1"/>
                          </a:solidFill>
                          <a:effectLst/>
                          <a:latin typeface="Poppins" pitchFamily="2" charset="77"/>
                          <a:cs typeface="Poppins" pitchFamily="2" charset="77"/>
                        </a:rPr>
                        <a:t> discontinuation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 7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5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477570551"/>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Leading to palbociclib dose reduction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36 (78)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16 (76)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16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11865716"/>
                  </a:ext>
                </a:extLst>
              </a:tr>
              <a:tr h="172127">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a:ln>
                            <a:noFill/>
                          </a:ln>
                          <a:solidFill>
                            <a:schemeClr val="tx1"/>
                          </a:solidFill>
                          <a:effectLst/>
                          <a:latin typeface="Poppins" pitchFamily="2" charset="77"/>
                          <a:cs typeface="Poppins" pitchFamily="2" charset="77"/>
                        </a:rPr>
                        <a:t>Leading to palbociclib discontinuation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10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7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48908105"/>
                  </a:ext>
                </a:extLst>
              </a:tr>
            </a:tbl>
          </a:graphicData>
        </a:graphic>
      </p:graphicFrame>
    </p:spTree>
    <p:extLst>
      <p:ext uri="{BB962C8B-B14F-4D97-AF65-F5344CB8AC3E}">
        <p14:creationId xmlns:p14="http://schemas.microsoft.com/office/powerpoint/2010/main" val="24180572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8FE9C-D4F9-8D45-4649-F74472320B5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D5FCE49-5E1B-28A9-8F94-D29865C399AA}"/>
              </a:ext>
            </a:extLst>
          </p:cNvPr>
          <p:cNvSpPr>
            <a:spLocks noGrp="1"/>
          </p:cNvSpPr>
          <p:nvPr>
            <p:ph type="title"/>
          </p:nvPr>
        </p:nvSpPr>
        <p:spPr>
          <a:xfrm>
            <a:off x="231078" y="531006"/>
            <a:ext cx="11740260" cy="502445"/>
          </a:xfrm>
        </p:spPr>
        <p:txBody>
          <a:bodyPr/>
          <a:lstStyle/>
          <a:p>
            <a:r>
              <a:rPr lang="en-US" dirty="0"/>
              <a:t>VERITAC Part C Results: Safety</a:t>
            </a:r>
          </a:p>
        </p:txBody>
      </p:sp>
      <p:sp>
        <p:nvSpPr>
          <p:cNvPr id="5" name="Content Placeholder 4">
            <a:extLst>
              <a:ext uri="{FF2B5EF4-FFF2-40B4-BE49-F238E27FC236}">
                <a16:creationId xmlns:a16="http://schemas.microsoft.com/office/drawing/2014/main" id="{C5E457EA-332C-8DEF-B481-0D50812BDFB4}"/>
              </a:ext>
            </a:extLst>
          </p:cNvPr>
          <p:cNvSpPr>
            <a:spLocks noGrp="1"/>
          </p:cNvSpPr>
          <p:nvPr>
            <p:ph sz="quarter" idx="10"/>
          </p:nvPr>
        </p:nvSpPr>
        <p:spPr>
          <a:xfrm>
            <a:off x="1712199" y="6302375"/>
            <a:ext cx="7812290" cy="327025"/>
          </a:xfrm>
        </p:spPr>
        <p:txBody>
          <a:bodyPr/>
          <a:lstStyle/>
          <a:p>
            <a:pPr algn="ctr"/>
            <a:r>
              <a:rPr lang="en-US" dirty="0"/>
              <a:t>Hamilton. ESMO Breast 2024. </a:t>
            </a:r>
            <a:r>
              <a:rPr lang="en-US" dirty="0" err="1"/>
              <a:t>Abstr</a:t>
            </a:r>
            <a:r>
              <a:rPr lang="en-US" dirty="0"/>
              <a:t> 218P.</a:t>
            </a:r>
          </a:p>
        </p:txBody>
      </p:sp>
      <p:graphicFrame>
        <p:nvGraphicFramePr>
          <p:cNvPr id="7" name="Group 3">
            <a:extLst>
              <a:ext uri="{FF2B5EF4-FFF2-40B4-BE49-F238E27FC236}">
                <a16:creationId xmlns:a16="http://schemas.microsoft.com/office/drawing/2014/main" id="{8A499AAF-3D12-BDA2-26FE-24E817FB0F2B}"/>
              </a:ext>
            </a:extLst>
          </p:cNvPr>
          <p:cNvGraphicFramePr>
            <a:graphicFrameLocks/>
          </p:cNvGraphicFramePr>
          <p:nvPr>
            <p:extLst>
              <p:ext uri="{D42A27DB-BD31-4B8C-83A1-F6EECF244321}">
                <p14:modId xmlns:p14="http://schemas.microsoft.com/office/powerpoint/2010/main" val="3662826248"/>
              </p:ext>
            </p:extLst>
          </p:nvPr>
        </p:nvGraphicFramePr>
        <p:xfrm>
          <a:off x="228600" y="1340864"/>
          <a:ext cx="11734801" cy="4663712"/>
        </p:xfrm>
        <a:graphic>
          <a:graphicData uri="http://schemas.openxmlformats.org/drawingml/2006/table">
            <a:tbl>
              <a:tblPr/>
              <a:tblGrid>
                <a:gridCol w="2345267">
                  <a:extLst>
                    <a:ext uri="{9D8B030D-6E8A-4147-A177-3AD203B41FA5}">
                      <a16:colId xmlns:a16="http://schemas.microsoft.com/office/drawing/2014/main" val="20000"/>
                    </a:ext>
                  </a:extLst>
                </a:gridCol>
                <a:gridCol w="1083733">
                  <a:extLst>
                    <a:ext uri="{9D8B030D-6E8A-4147-A177-3AD203B41FA5}">
                      <a16:colId xmlns:a16="http://schemas.microsoft.com/office/drawing/2014/main" val="20002"/>
                    </a:ext>
                  </a:extLst>
                </a:gridCol>
                <a:gridCol w="1041400">
                  <a:extLst>
                    <a:ext uri="{9D8B030D-6E8A-4147-A177-3AD203B41FA5}">
                      <a16:colId xmlns:a16="http://schemas.microsoft.com/office/drawing/2014/main" val="3430120438"/>
                    </a:ext>
                  </a:extLst>
                </a:gridCol>
                <a:gridCol w="1007533">
                  <a:extLst>
                    <a:ext uri="{9D8B030D-6E8A-4147-A177-3AD203B41FA5}">
                      <a16:colId xmlns:a16="http://schemas.microsoft.com/office/drawing/2014/main" val="2693134053"/>
                    </a:ext>
                  </a:extLst>
                </a:gridCol>
                <a:gridCol w="1092200">
                  <a:extLst>
                    <a:ext uri="{9D8B030D-6E8A-4147-A177-3AD203B41FA5}">
                      <a16:colId xmlns:a16="http://schemas.microsoft.com/office/drawing/2014/main" val="2771221966"/>
                    </a:ext>
                  </a:extLst>
                </a:gridCol>
                <a:gridCol w="1041400">
                  <a:extLst>
                    <a:ext uri="{9D8B030D-6E8A-4147-A177-3AD203B41FA5}">
                      <a16:colId xmlns:a16="http://schemas.microsoft.com/office/drawing/2014/main" val="2493718559"/>
                    </a:ext>
                  </a:extLst>
                </a:gridCol>
                <a:gridCol w="1024467">
                  <a:extLst>
                    <a:ext uri="{9D8B030D-6E8A-4147-A177-3AD203B41FA5}">
                      <a16:colId xmlns:a16="http://schemas.microsoft.com/office/drawing/2014/main" val="1294671824"/>
                    </a:ext>
                  </a:extLst>
                </a:gridCol>
                <a:gridCol w="1126067">
                  <a:extLst>
                    <a:ext uri="{9D8B030D-6E8A-4147-A177-3AD203B41FA5}">
                      <a16:colId xmlns:a16="http://schemas.microsoft.com/office/drawing/2014/main" val="3119073005"/>
                    </a:ext>
                  </a:extLst>
                </a:gridCol>
                <a:gridCol w="982133">
                  <a:extLst>
                    <a:ext uri="{9D8B030D-6E8A-4147-A177-3AD203B41FA5}">
                      <a16:colId xmlns:a16="http://schemas.microsoft.com/office/drawing/2014/main" val="3042927108"/>
                    </a:ext>
                  </a:extLst>
                </a:gridCol>
                <a:gridCol w="990601">
                  <a:extLst>
                    <a:ext uri="{9D8B030D-6E8A-4147-A177-3AD203B41FA5}">
                      <a16:colId xmlns:a16="http://schemas.microsoft.com/office/drawing/2014/main" val="618384154"/>
                    </a:ext>
                  </a:extLst>
                </a:gridCol>
              </a:tblGrid>
              <a:tr h="15202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mn-lt"/>
                        </a:rPr>
                        <a:t>Treatment-Related AEs in ≥10% of 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Total (N = 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200 mg QD (n =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500 mg QD (n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461029450"/>
                  </a:ext>
                </a:extLst>
              </a:tr>
              <a:tr h="202688">
                <a:tc vMerge="1">
                  <a:txBody>
                    <a:bodyPr/>
                    <a:lstStyle/>
                    <a:p>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mn-lt"/>
                        </a:rPr>
                        <a:t>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dirty="0">
                          <a:ln>
                            <a:noFill/>
                          </a:ln>
                          <a:solidFill>
                            <a:schemeClr val="tx1"/>
                          </a:solidFill>
                          <a:effectLst/>
                          <a:latin typeface="+mn-lt"/>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46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22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20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10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8 (38)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20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9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10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33577931"/>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dirty="0">
                          <a:ln>
                            <a:noFill/>
                          </a:ln>
                          <a:solidFill>
                            <a:schemeClr val="tx1"/>
                          </a:solidFill>
                          <a:effectLst/>
                          <a:latin typeface="+mn-lt"/>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29 (63)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3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13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13 (65)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926337717"/>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Decreased platelets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23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3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11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10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96378858"/>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dirty="0">
                          <a:ln>
                            <a:noFill/>
                          </a:ln>
                          <a:solidFill>
                            <a:schemeClr val="tx1"/>
                          </a:solidFill>
                          <a:effectLst/>
                          <a:latin typeface="+mn-lt"/>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16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7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7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744571495"/>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Decreased WBCs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12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5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 (10)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5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75692370"/>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dirty="0">
                          <a:ln>
                            <a:noFill/>
                          </a:ln>
                          <a:solidFill>
                            <a:schemeClr val="tx1"/>
                          </a:solidFill>
                          <a:effectLst/>
                          <a:latin typeface="+mn-lt"/>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11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5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6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28418837"/>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QT prolongation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11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4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6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24528280"/>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dirty="0">
                          <a:ln>
                            <a:noFill/>
                          </a:ln>
                          <a:solidFill>
                            <a:schemeClr val="tx1"/>
                          </a:solidFill>
                          <a:effectLst/>
                          <a:latin typeface="+mn-lt"/>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11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7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268806499"/>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8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4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8457988"/>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dirty="0">
                          <a:ln>
                            <a:noFill/>
                          </a:ln>
                          <a:solidFill>
                            <a:schemeClr val="tx1"/>
                          </a:solidFill>
                          <a:effectLst/>
                          <a:latin typeface="+mn-lt"/>
                        </a:rPr>
                        <a:t>Hot flush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8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 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4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52834487"/>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Alopecia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6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3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01647065"/>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Arthralgia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6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3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3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35303955"/>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Increased AST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3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57006364"/>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3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264757314"/>
                  </a:ext>
                </a:extLst>
              </a:tr>
              <a:tr h="152025">
                <a:tc>
                  <a:txBody>
                    <a:bodyPr/>
                    <a:lstStyle/>
                    <a:p>
                      <a:pPr marL="9525" marR="0" lvl="1" indent="4763" algn="l" defTabSz="914400" rtl="0" eaLnBrk="1" fontAlgn="base" latinLnBrk="0" hangingPunct="1">
                        <a:lnSpc>
                          <a:spcPct val="100000"/>
                        </a:lnSpc>
                        <a:spcBef>
                          <a:spcPct val="0"/>
                        </a:spcBef>
                        <a:spcAft>
                          <a:spcPct val="0"/>
                        </a:spcAft>
                        <a:buClr>
                          <a:srgbClr val="000000"/>
                        </a:buClr>
                        <a:buSzPct val="120000"/>
                        <a:buFontTx/>
                        <a:buNone/>
                        <a:tabLst/>
                      </a:pPr>
                      <a:r>
                        <a:rPr kumimoji="0" lang="en-US" sz="1200" b="0" i="0" u="none" strike="noStrike" cap="none" normalizeH="0" baseline="0">
                          <a:ln>
                            <a:noFill/>
                          </a:ln>
                          <a:solidFill>
                            <a:schemeClr val="tx1"/>
                          </a:solidFill>
                          <a:effectLst/>
                          <a:latin typeface="+mn-lt"/>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3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167493485"/>
                  </a:ext>
                </a:extLst>
              </a:tr>
            </a:tbl>
          </a:graphicData>
        </a:graphic>
      </p:graphicFrame>
    </p:spTree>
    <p:extLst>
      <p:ext uri="{BB962C8B-B14F-4D97-AF65-F5344CB8AC3E}">
        <p14:creationId xmlns:p14="http://schemas.microsoft.com/office/powerpoint/2010/main" val="2360833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231078" y="260163"/>
            <a:ext cx="11740260" cy="1044132"/>
          </a:xfrm>
        </p:spPr>
        <p:txBody>
          <a:bodyPr/>
          <a:lstStyle/>
          <a:p>
            <a:r>
              <a:rPr lang="en-US" dirty="0"/>
              <a:t>VERITAC-2 </a:t>
            </a:r>
            <a:r>
              <a:rPr lang="en-US" altLang="en-US" dirty="0"/>
              <a:t>Update</a:t>
            </a:r>
            <a:r>
              <a:rPr lang="en-US" dirty="0"/>
              <a:t>: Phase III Study of Vepdegestrant vs Fulvestrant in ER+/HER2- Advanced BC</a:t>
            </a:r>
            <a:endParaRPr lang="en-US" altLang="en-US" dirty="0"/>
          </a:p>
        </p:txBody>
      </p:sp>
      <p:sp>
        <p:nvSpPr>
          <p:cNvPr id="21" name="Content Placeholder 20">
            <a:extLst>
              <a:ext uri="{FF2B5EF4-FFF2-40B4-BE49-F238E27FC236}">
                <a16:creationId xmlns:a16="http://schemas.microsoft.com/office/drawing/2014/main" id="{A818D1F9-4B91-F910-3AA8-4CF0A59B331C}"/>
              </a:ext>
            </a:extLst>
          </p:cNvPr>
          <p:cNvSpPr>
            <a:spLocks noGrp="1"/>
          </p:cNvSpPr>
          <p:nvPr>
            <p:ph idx="1"/>
          </p:nvPr>
        </p:nvSpPr>
        <p:spPr>
          <a:xfrm>
            <a:off x="231078" y="1335023"/>
            <a:ext cx="11740260" cy="4754880"/>
          </a:xfrm>
        </p:spPr>
        <p:txBody>
          <a:bodyPr/>
          <a:lstStyle/>
          <a:p>
            <a:pPr lvl="0"/>
            <a:r>
              <a:rPr lang="en-US" altLang="en-US" sz="2000" dirty="0"/>
              <a:t>International, open-label, randomized phase III study </a:t>
            </a:r>
          </a:p>
          <a:p>
            <a:pPr lvl="0"/>
            <a:endParaRPr lang="en-US" altLang="en-US" sz="2000" dirty="0"/>
          </a:p>
          <a:p>
            <a:pPr lvl="0"/>
            <a:endParaRPr lang="en-US" altLang="en-US" sz="2000" dirty="0"/>
          </a:p>
          <a:p>
            <a:pPr lvl="0"/>
            <a:endParaRPr lang="en-US" altLang="en-US" sz="2000" dirty="0"/>
          </a:p>
          <a:p>
            <a:pPr lvl="0"/>
            <a:endParaRPr lang="en-US" altLang="en-US" sz="2000" dirty="0"/>
          </a:p>
          <a:p>
            <a:pPr marL="0" lvl="0" indent="0">
              <a:buNone/>
            </a:pPr>
            <a:br>
              <a:rPr lang="en-US" altLang="en-US" sz="2000" dirty="0"/>
            </a:br>
            <a:endParaRPr lang="en-US" altLang="en-US" sz="2000" dirty="0"/>
          </a:p>
          <a:p>
            <a:pPr lvl="0"/>
            <a:r>
              <a:rPr lang="en-US" altLang="en-US" sz="2000" b="1" dirty="0"/>
              <a:t>Primary endpoint: </a:t>
            </a:r>
            <a:r>
              <a:rPr lang="en-US" altLang="en-US" sz="2000" dirty="0"/>
              <a:t>PFS by BICR in all patients and ESR1m population</a:t>
            </a:r>
          </a:p>
          <a:p>
            <a:pPr lvl="0"/>
            <a:r>
              <a:rPr lang="en-US" altLang="en-US" sz="2000" b="1" dirty="0"/>
              <a:t>Key secondary endpoints: </a:t>
            </a:r>
            <a:r>
              <a:rPr lang="en-US" altLang="en-US" sz="2000" dirty="0"/>
              <a:t>OS, CBR and ORR by BICR, safety</a:t>
            </a:r>
          </a:p>
          <a:p>
            <a:pPr lvl="0"/>
            <a:r>
              <a:rPr lang="en-US" altLang="en-US" sz="2000" b="1" dirty="0"/>
              <a:t>Subgroup analyses: </a:t>
            </a:r>
            <a:r>
              <a:rPr lang="en-US" altLang="en-US" sz="2000" dirty="0"/>
              <a:t>PFS subgroups by BICR</a:t>
            </a:r>
          </a:p>
        </p:txBody>
      </p:sp>
      <p:sp>
        <p:nvSpPr>
          <p:cNvPr id="18" name="Content Placeholder 17">
            <a:extLst>
              <a:ext uri="{FF2B5EF4-FFF2-40B4-BE49-F238E27FC236}">
                <a16:creationId xmlns:a16="http://schemas.microsoft.com/office/drawing/2014/main" id="{989CAA2E-E480-0078-7F10-743384788737}"/>
              </a:ext>
            </a:extLst>
          </p:cNvPr>
          <p:cNvSpPr>
            <a:spLocks noGrp="1"/>
          </p:cNvSpPr>
          <p:nvPr>
            <p:ph sz="quarter" idx="10"/>
          </p:nvPr>
        </p:nvSpPr>
        <p:spPr>
          <a:xfrm>
            <a:off x="1712199" y="6302375"/>
            <a:ext cx="7812290" cy="327025"/>
          </a:xfrm>
        </p:spPr>
        <p:txBody>
          <a:bodyPr/>
          <a:lstStyle/>
          <a:p>
            <a:r>
              <a:rPr lang="en-US" altLang="en-US" dirty="0"/>
              <a:t>Hamilton. ASCO 2025. </a:t>
            </a:r>
            <a:r>
              <a:rPr lang="en-US" altLang="en-US" dirty="0" err="1"/>
              <a:t>Abstr</a:t>
            </a:r>
            <a:r>
              <a:rPr lang="en-US" altLang="en-US" dirty="0"/>
              <a:t> LBA1000. Campone. NEJM. 2025;393:556. Hamilton. SABCS2025. </a:t>
            </a:r>
            <a:r>
              <a:rPr lang="en-US" altLang="en-US" dirty="0" err="1"/>
              <a:t>Abstr</a:t>
            </a:r>
            <a:r>
              <a:rPr lang="en-US" altLang="en-US" dirty="0"/>
              <a:t> PD10-03.</a:t>
            </a:r>
          </a:p>
        </p:txBody>
      </p:sp>
      <p:grpSp>
        <p:nvGrpSpPr>
          <p:cNvPr id="25" name="Group 24">
            <a:extLst>
              <a:ext uri="{FF2B5EF4-FFF2-40B4-BE49-F238E27FC236}">
                <a16:creationId xmlns:a16="http://schemas.microsoft.com/office/drawing/2014/main" id="{E6DB2784-C4FE-B3A7-7257-DE14480DEF5B}"/>
              </a:ext>
            </a:extLst>
          </p:cNvPr>
          <p:cNvGrpSpPr/>
          <p:nvPr/>
        </p:nvGrpSpPr>
        <p:grpSpPr>
          <a:xfrm>
            <a:off x="440266" y="1693013"/>
            <a:ext cx="8801101" cy="2642820"/>
            <a:chOff x="448733" y="1743813"/>
            <a:chExt cx="8801101" cy="2642820"/>
          </a:xfrm>
        </p:grpSpPr>
        <p:sp>
          <p:nvSpPr>
            <p:cNvPr id="5" name="Text Box 45">
              <a:extLst>
                <a:ext uri="{FF2B5EF4-FFF2-40B4-BE49-F238E27FC236}">
                  <a16:creationId xmlns:a16="http://schemas.microsoft.com/office/drawing/2014/main" id="{66587F15-DCA8-5C6E-FEDC-59F3F37F04B5}"/>
                </a:ext>
              </a:extLst>
            </p:cNvPr>
            <p:cNvSpPr txBox="1">
              <a:spLocks noChangeArrowheads="1"/>
            </p:cNvSpPr>
            <p:nvPr/>
          </p:nvSpPr>
          <p:spPr bwMode="auto">
            <a:xfrm>
              <a:off x="448733" y="2613431"/>
              <a:ext cx="414020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1400" b="0" dirty="0">
                  <a:solidFill>
                    <a:schemeClr val="tx1"/>
                  </a:solidFill>
                  <a:latin typeface="Poppins" pitchFamily="2" charset="77"/>
                  <a:cs typeface="Poppins" pitchFamily="2" charset="77"/>
                </a:rPr>
                <a:t>Adults </a:t>
              </a: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with ER+/HER2- advanced or metastatic BC</a:t>
              </a:r>
              <a:r>
                <a:rPr lang="en-GB" altLang="en-US" sz="1400" b="0" dirty="0">
                  <a:solidFill>
                    <a:schemeClr val="tx1"/>
                  </a:solidFill>
                  <a:latin typeface="Poppins" pitchFamily="2" charset="77"/>
                  <a:cs typeface="Poppins" pitchFamily="2" charset="77"/>
                </a:rPr>
                <a:t>;</a:t>
              </a: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 1 prior line of CDK4/6i + ET and ≤1 additional line of ET; most recent ET given for ≥6 mo before disease progression; no prior chemotherapy in advanced/</a:t>
              </a:r>
              <a:b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b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metastatic setting; no prior SERD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(N = 624)</a:t>
              </a:r>
              <a:endParaRPr kumimoji="0" lang="en-US"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endParaRPr>
            </a:p>
          </p:txBody>
        </p:sp>
        <p:sp>
          <p:nvSpPr>
            <p:cNvPr id="8" name="Rectangle 49">
              <a:extLst>
                <a:ext uri="{FF2B5EF4-FFF2-40B4-BE49-F238E27FC236}">
                  <a16:creationId xmlns:a16="http://schemas.microsoft.com/office/drawing/2014/main" id="{DBBCFA4F-67C7-4E07-66D2-4153EAEAE158}"/>
                </a:ext>
              </a:extLst>
            </p:cNvPr>
            <p:cNvSpPr>
              <a:spLocks noChangeArrowheads="1"/>
            </p:cNvSpPr>
            <p:nvPr/>
          </p:nvSpPr>
          <p:spPr bwMode="auto">
            <a:xfrm>
              <a:off x="5458884" y="2400931"/>
              <a:ext cx="3790950"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Vepdegestrant </a:t>
              </a:r>
              <a:r>
                <a:rPr kumimoji="0" lang="en-US" altLang="en-US" sz="1400" i="0" u="none" strike="noStrike" kern="1200" cap="none" spc="0" normalizeH="0" baseline="0" noProof="0" dirty="0">
                  <a:ln>
                    <a:noFill/>
                  </a:ln>
                  <a:solidFill>
                    <a:schemeClr val="bg2"/>
                  </a:solidFill>
                  <a:effectLst/>
                  <a:uLnTx/>
                  <a:uFillTx/>
                  <a:latin typeface="Poppins" pitchFamily="2" charset="77"/>
                  <a:cs typeface="Poppins" pitchFamily="2" charset="77"/>
                </a:rPr>
                <a:t>200 mg PO QD</a:t>
              </a:r>
              <a:b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altLang="en-US" sz="1400" i="0" u="none" strike="noStrike" kern="1200" cap="none" spc="0" normalizeH="0" baseline="0" noProof="0" dirty="0">
                  <a:ln>
                    <a:noFill/>
                  </a:ln>
                  <a:solidFill>
                    <a:schemeClr val="bg2"/>
                  </a:solidFill>
                  <a:effectLst/>
                  <a:uLnTx/>
                  <a:uFillTx/>
                  <a:latin typeface="Poppins" pitchFamily="2" charset="77"/>
                  <a:cs typeface="Poppins" pitchFamily="2" charset="77"/>
                </a:rPr>
                <a:t>(n = </a:t>
              </a:r>
              <a:r>
                <a:rPr lang="en-US" altLang="en-US" sz="1400" dirty="0">
                  <a:solidFill>
                    <a:schemeClr val="bg2"/>
                  </a:solidFill>
                  <a:latin typeface="Poppins" pitchFamily="2" charset="77"/>
                  <a:cs typeface="Poppins" pitchFamily="2" charset="77"/>
                </a:rPr>
                <a:t>313</a:t>
              </a:r>
              <a:r>
                <a:rPr kumimoji="0" lang="en-US" altLang="en-US" sz="1400" i="0" u="none" strike="noStrike" kern="1200" cap="none" spc="0" normalizeH="0" baseline="0" noProof="0" dirty="0">
                  <a:ln>
                    <a:noFill/>
                  </a:ln>
                  <a:solidFill>
                    <a:schemeClr val="bg2"/>
                  </a:solidFill>
                  <a:effectLst/>
                  <a:uLnTx/>
                  <a:uFillTx/>
                  <a:latin typeface="Poppins" pitchFamily="2" charset="77"/>
                  <a:cs typeface="Poppins" pitchFamily="2" charset="77"/>
                </a:rPr>
                <a:t>)</a:t>
              </a:r>
            </a:p>
          </p:txBody>
        </p:sp>
        <p:sp>
          <p:nvSpPr>
            <p:cNvPr id="9" name="Rectangle 50">
              <a:extLst>
                <a:ext uri="{FF2B5EF4-FFF2-40B4-BE49-F238E27FC236}">
                  <a16:creationId xmlns:a16="http://schemas.microsoft.com/office/drawing/2014/main" id="{67240DBC-2555-08C7-AAE0-5FFB3510C39B}"/>
                </a:ext>
              </a:extLst>
            </p:cNvPr>
            <p:cNvSpPr>
              <a:spLocks noChangeArrowheads="1"/>
            </p:cNvSpPr>
            <p:nvPr/>
          </p:nvSpPr>
          <p:spPr bwMode="auto">
            <a:xfrm>
              <a:off x="5458884" y="3345494"/>
              <a:ext cx="3790950" cy="704088"/>
            </a:xfrm>
            <a:prstGeom prst="rect">
              <a:avLst/>
            </a:prstGeom>
            <a:solidFill>
              <a:schemeClr val="accent6"/>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Fulvestrant </a:t>
              </a:r>
              <a:r>
                <a:rPr kumimoji="0" lang="en-US" altLang="en-US" sz="1400" i="0" u="none" strike="noStrike" kern="1200" cap="none" spc="0" normalizeH="0" baseline="0" noProof="0" dirty="0">
                  <a:ln>
                    <a:noFill/>
                  </a:ln>
                  <a:solidFill>
                    <a:schemeClr val="bg2"/>
                  </a:solidFill>
                  <a:effectLst/>
                  <a:uLnTx/>
                  <a:uFillTx/>
                  <a:latin typeface="Poppins" pitchFamily="2" charset="77"/>
                  <a:cs typeface="Poppins" pitchFamily="2" charset="77"/>
                </a:rPr>
                <a:t>500 mg IM* </a:t>
              </a:r>
              <a:br>
                <a:rPr kumimoji="0" lang="en-US" altLang="en-US" sz="140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en-US" altLang="en-US" sz="1400" i="0" u="none" strike="noStrike" kern="1200" cap="none" spc="0" normalizeH="0" baseline="0" noProof="0" dirty="0">
                  <a:ln>
                    <a:noFill/>
                  </a:ln>
                  <a:solidFill>
                    <a:schemeClr val="bg2"/>
                  </a:solidFill>
                  <a:effectLst/>
                  <a:uLnTx/>
                  <a:uFillTx/>
                  <a:latin typeface="Poppins" pitchFamily="2" charset="77"/>
                  <a:cs typeface="Poppins" pitchFamily="2" charset="77"/>
                </a:rPr>
                <a:t>(n = 311)</a:t>
              </a:r>
            </a:p>
          </p:txBody>
        </p:sp>
        <p:sp>
          <p:nvSpPr>
            <p:cNvPr id="11" name="Line 53">
              <a:extLst>
                <a:ext uri="{FF2B5EF4-FFF2-40B4-BE49-F238E27FC236}">
                  <a16:creationId xmlns:a16="http://schemas.microsoft.com/office/drawing/2014/main" id="{75767362-3E02-1AEA-34FC-665B36FAA111}"/>
                </a:ext>
              </a:extLst>
            </p:cNvPr>
            <p:cNvSpPr>
              <a:spLocks noChangeShapeType="1"/>
            </p:cNvSpPr>
            <p:nvPr/>
          </p:nvSpPr>
          <p:spPr bwMode="auto">
            <a:xfrm>
              <a:off x="4722284" y="3353432"/>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sp>
          <p:nvSpPr>
            <p:cNvPr id="12" name="Line 54">
              <a:extLst>
                <a:ext uri="{FF2B5EF4-FFF2-40B4-BE49-F238E27FC236}">
                  <a16:creationId xmlns:a16="http://schemas.microsoft.com/office/drawing/2014/main" id="{1ACE6DA5-3996-4BE9-3F02-DCE138763A36}"/>
                </a:ext>
              </a:extLst>
            </p:cNvPr>
            <p:cNvSpPr>
              <a:spLocks noChangeShapeType="1"/>
            </p:cNvSpPr>
            <p:nvPr/>
          </p:nvSpPr>
          <p:spPr bwMode="auto">
            <a:xfrm flipV="1">
              <a:off x="4722284" y="2753356"/>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sp>
          <p:nvSpPr>
            <p:cNvPr id="13" name="TextBox 12">
              <a:extLst>
                <a:ext uri="{FF2B5EF4-FFF2-40B4-BE49-F238E27FC236}">
                  <a16:creationId xmlns:a16="http://schemas.microsoft.com/office/drawing/2014/main" id="{6913B00B-2B3E-5CE9-EE68-A900E5BA06F9}"/>
                </a:ext>
              </a:extLst>
            </p:cNvPr>
            <p:cNvSpPr txBox="1"/>
            <p:nvPr/>
          </p:nvSpPr>
          <p:spPr bwMode="auto">
            <a:xfrm>
              <a:off x="5452532" y="4078856"/>
              <a:ext cx="37160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latin typeface="Poppins" pitchFamily="2" charset="77"/>
                  <a:cs typeface="Poppins" pitchFamily="2" charset="77"/>
                </a:rPr>
                <a:t>*Day 1 and 15 of cycle 1; Day 1 thereafter.</a:t>
              </a:r>
            </a:p>
          </p:txBody>
        </p:sp>
        <p:sp>
          <p:nvSpPr>
            <p:cNvPr id="14" name="Line 52">
              <a:extLst>
                <a:ext uri="{FF2B5EF4-FFF2-40B4-BE49-F238E27FC236}">
                  <a16:creationId xmlns:a16="http://schemas.microsoft.com/office/drawing/2014/main" id="{1380F475-5240-F19D-CBB5-C68C1CE32753}"/>
                </a:ext>
              </a:extLst>
            </p:cNvPr>
            <p:cNvSpPr>
              <a:spLocks noChangeShapeType="1"/>
            </p:cNvSpPr>
            <p:nvPr/>
          </p:nvSpPr>
          <p:spPr bwMode="auto">
            <a:xfrm>
              <a:off x="4911643" y="2299023"/>
              <a:ext cx="0" cy="464651"/>
            </a:xfrm>
            <a:prstGeom prst="line">
              <a:avLst/>
            </a:prstGeom>
            <a:noFill/>
            <a:ln w="28575">
              <a:solidFill>
                <a:schemeClr val="tx1"/>
              </a:solidFill>
              <a:prstDash val="sysDot"/>
              <a:miter lim="800000"/>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sp>
          <p:nvSpPr>
            <p:cNvPr id="15" name="TextBox 14">
              <a:extLst>
                <a:ext uri="{FF2B5EF4-FFF2-40B4-BE49-F238E27FC236}">
                  <a16:creationId xmlns:a16="http://schemas.microsoft.com/office/drawing/2014/main" id="{CDFE1D9F-0D6E-23C4-5395-2403574E1427}"/>
                </a:ext>
              </a:extLst>
            </p:cNvPr>
            <p:cNvSpPr txBox="1"/>
            <p:nvPr/>
          </p:nvSpPr>
          <p:spPr bwMode="auto">
            <a:xfrm>
              <a:off x="2939886" y="1743813"/>
              <a:ext cx="39435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latin typeface="Poppins" pitchFamily="2" charset="77"/>
                  <a:cs typeface="Poppins" pitchFamily="2" charset="77"/>
                </a:rPr>
                <a:t>Stratified by </a:t>
              </a:r>
              <a:r>
                <a:rPr lang="en-US" sz="1400" b="0" dirty="0">
                  <a:latin typeface="Poppins" pitchFamily="2" charset="77"/>
                  <a:cs typeface="Poppins" pitchFamily="2" charset="77"/>
                </a:rPr>
                <a:t>ESR1 </a:t>
              </a:r>
              <a:r>
                <a:rPr lang="en-US" sz="1400" b="0" i="1" dirty="0">
                  <a:latin typeface="Poppins" pitchFamily="2" charset="77"/>
                  <a:cs typeface="Poppins" pitchFamily="2" charset="77"/>
                </a:rPr>
                <a:t>mutation (yes vs no) and visceral disease (yes vs no)</a:t>
              </a:r>
              <a:endParaRPr lang="en-US" sz="1400" b="0" dirty="0">
                <a:latin typeface="Poppins" pitchFamily="2" charset="77"/>
                <a:cs typeface="Poppins" pitchFamily="2" charset="77"/>
              </a:endParaRPr>
            </a:p>
          </p:txBody>
        </p:sp>
      </p:grpSp>
      <p:sp>
        <p:nvSpPr>
          <p:cNvPr id="2" name="Rectangle 1">
            <a:extLst>
              <a:ext uri="{FF2B5EF4-FFF2-40B4-BE49-F238E27FC236}">
                <a16:creationId xmlns:a16="http://schemas.microsoft.com/office/drawing/2014/main" id="{825161E1-ADD7-FA4E-3C38-BD0461648ED4}"/>
              </a:ext>
            </a:extLst>
          </p:cNvPr>
          <p:cNvSpPr/>
          <p:nvPr/>
        </p:nvSpPr>
        <p:spPr bwMode="auto">
          <a:xfrm>
            <a:off x="504613" y="5416792"/>
            <a:ext cx="5726854" cy="492940"/>
          </a:xfrm>
          <a:prstGeom prst="rect">
            <a:avLst/>
          </a:prstGeom>
          <a:noFill/>
          <a:ln w="1270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TextBox 9">
            <a:extLst>
              <a:ext uri="{FF2B5EF4-FFF2-40B4-BE49-F238E27FC236}">
                <a16:creationId xmlns:a16="http://schemas.microsoft.com/office/drawing/2014/main" id="{576F3EE3-D29F-5B50-5AFD-EC25A6AFBAB3}"/>
              </a:ext>
            </a:extLst>
          </p:cNvPr>
          <p:cNvSpPr txBox="1"/>
          <p:nvPr/>
        </p:nvSpPr>
        <p:spPr bwMode="auto">
          <a:xfrm>
            <a:off x="6252649" y="5490731"/>
            <a:ext cx="12715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i="1" dirty="0">
                <a:solidFill>
                  <a:schemeClr val="accent1"/>
                </a:solidFill>
                <a:latin typeface="Poppins" pitchFamily="2" charset="77"/>
                <a:cs typeface="Poppins" pitchFamily="2" charset="77"/>
              </a:rPr>
              <a:t>This report</a:t>
            </a:r>
          </a:p>
        </p:txBody>
      </p:sp>
    </p:spTree>
    <p:extLst>
      <p:ext uri="{BB962C8B-B14F-4D97-AF65-F5344CB8AC3E}">
        <p14:creationId xmlns:p14="http://schemas.microsoft.com/office/powerpoint/2010/main" val="15394976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FBB93-5CF2-6893-964A-E30892A35FC6}"/>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2D00F453-DE00-B7CD-123A-FD8F80949D13}"/>
              </a:ext>
            </a:extLst>
          </p:cNvPr>
          <p:cNvSpPr>
            <a:spLocks noGrp="1" noChangeArrowheads="1"/>
          </p:cNvSpPr>
          <p:nvPr>
            <p:ph type="title"/>
          </p:nvPr>
        </p:nvSpPr>
        <p:spPr>
          <a:xfrm>
            <a:off x="231078" y="531006"/>
            <a:ext cx="11740260" cy="502445"/>
          </a:xfrm>
        </p:spPr>
        <p:txBody>
          <a:bodyPr/>
          <a:lstStyle/>
          <a:p>
            <a:r>
              <a:rPr lang="en-US" dirty="0"/>
              <a:t>VERITAC-2: Baseline Characteristics</a:t>
            </a:r>
            <a:endParaRPr lang="en-US" altLang="en-US" dirty="0"/>
          </a:p>
        </p:txBody>
      </p:sp>
      <p:sp>
        <p:nvSpPr>
          <p:cNvPr id="10" name="Content Placeholder 9">
            <a:extLst>
              <a:ext uri="{FF2B5EF4-FFF2-40B4-BE49-F238E27FC236}">
                <a16:creationId xmlns:a16="http://schemas.microsoft.com/office/drawing/2014/main" id="{BF6F16B2-CEC9-D90B-E7A1-7BCA4A82F5F4}"/>
              </a:ext>
            </a:extLst>
          </p:cNvPr>
          <p:cNvSpPr>
            <a:spLocks noGrp="1"/>
          </p:cNvSpPr>
          <p:nvPr>
            <p:ph sz="quarter" idx="10"/>
          </p:nvPr>
        </p:nvSpPr>
        <p:spPr>
          <a:xfrm>
            <a:off x="3098799" y="6126957"/>
            <a:ext cx="6425689" cy="502444"/>
          </a:xfrm>
        </p:spPr>
        <p:txBody>
          <a:bodyPr/>
          <a:lstStyle/>
          <a:p>
            <a:r>
              <a:rPr lang="en-US" altLang="en-US" dirty="0"/>
              <a:t>Hamilton. ASCO 2025. </a:t>
            </a:r>
            <a:r>
              <a:rPr lang="en-US" altLang="en-US" dirty="0" err="1"/>
              <a:t>Abstr</a:t>
            </a:r>
            <a:r>
              <a:rPr lang="en-US" altLang="en-US" dirty="0"/>
              <a:t> LBA1000. Campone. NEJM. 2025;393:556.</a:t>
            </a:r>
          </a:p>
        </p:txBody>
      </p:sp>
      <p:graphicFrame>
        <p:nvGraphicFramePr>
          <p:cNvPr id="2" name="Group 3">
            <a:extLst>
              <a:ext uri="{FF2B5EF4-FFF2-40B4-BE49-F238E27FC236}">
                <a16:creationId xmlns:a16="http://schemas.microsoft.com/office/drawing/2014/main" id="{83FB4A11-C943-51B2-D46D-014C5111FCEE}"/>
              </a:ext>
            </a:extLst>
          </p:cNvPr>
          <p:cNvGraphicFramePr>
            <a:graphicFrameLocks/>
          </p:cNvGraphicFramePr>
          <p:nvPr/>
        </p:nvGraphicFramePr>
        <p:xfrm>
          <a:off x="228599" y="1333500"/>
          <a:ext cx="5799669" cy="4114800"/>
        </p:xfrm>
        <a:graphic>
          <a:graphicData uri="http://schemas.openxmlformats.org/drawingml/2006/table">
            <a:tbl>
              <a:tblPr/>
              <a:tblGrid>
                <a:gridCol w="1784514">
                  <a:extLst>
                    <a:ext uri="{9D8B030D-6E8A-4147-A177-3AD203B41FA5}">
                      <a16:colId xmlns:a16="http://schemas.microsoft.com/office/drawing/2014/main" val="20000"/>
                    </a:ext>
                  </a:extLst>
                </a:gridCol>
                <a:gridCol w="1112235">
                  <a:extLst>
                    <a:ext uri="{9D8B030D-6E8A-4147-A177-3AD203B41FA5}">
                      <a16:colId xmlns:a16="http://schemas.microsoft.com/office/drawing/2014/main" val="20001"/>
                    </a:ext>
                  </a:extLst>
                </a:gridCol>
                <a:gridCol w="967640">
                  <a:extLst>
                    <a:ext uri="{9D8B030D-6E8A-4147-A177-3AD203B41FA5}">
                      <a16:colId xmlns:a16="http://schemas.microsoft.com/office/drawing/2014/main" val="3924473303"/>
                    </a:ext>
                  </a:extLst>
                </a:gridCol>
                <a:gridCol w="967640">
                  <a:extLst>
                    <a:ext uri="{9D8B030D-6E8A-4147-A177-3AD203B41FA5}">
                      <a16:colId xmlns:a16="http://schemas.microsoft.com/office/drawing/2014/main" val="285126025"/>
                    </a:ext>
                  </a:extLst>
                </a:gridCol>
                <a:gridCol w="967640">
                  <a:extLst>
                    <a:ext uri="{9D8B030D-6E8A-4147-A177-3AD203B41FA5}">
                      <a16:colId xmlns:a16="http://schemas.microsoft.com/office/drawing/2014/main" val="3271372673"/>
                    </a:ext>
                  </a:extLst>
                </a:gridCol>
              </a:tblGrid>
              <a:tr h="17635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bg1"/>
                          </a:solidFill>
                          <a:effectLst/>
                          <a:latin typeface="Poppins" pitchFamily="2" charset="77"/>
                          <a:cs typeface="Poppins" pitchFamily="2" charset="77"/>
                        </a:rPr>
                        <a:t>Characteristic, %</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Patients With </a:t>
                      </a:r>
                      <a:r>
                        <a:rPr kumimoji="0" lang="en-US" sz="1200" b="1" i="1" u="none" strike="noStrike" cap="none" normalizeH="0" baseline="0" dirty="0">
                          <a:ln>
                            <a:noFill/>
                          </a:ln>
                          <a:solidFill>
                            <a:schemeClr val="bg1"/>
                          </a:solidFill>
                          <a:effectLst/>
                          <a:latin typeface="Poppins" pitchFamily="2" charset="77"/>
                          <a:cs typeface="Poppins" pitchFamily="2" charset="77"/>
                        </a:rPr>
                        <a:t>ESR1</a:t>
                      </a:r>
                      <a:r>
                        <a:rPr kumimoji="0" lang="en-US" sz="1200" b="1" i="0" u="none" strike="noStrike" cap="none" normalizeH="0" baseline="0" dirty="0">
                          <a:ln>
                            <a:noFill/>
                          </a:ln>
                          <a:solidFill>
                            <a:schemeClr val="bg1"/>
                          </a:solidFill>
                          <a:effectLst/>
                          <a:latin typeface="Poppins" pitchFamily="2" charset="77"/>
                          <a:cs typeface="Poppins" pitchFamily="2" charset="77"/>
                        </a:rPr>
                        <a:t>m</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All Patients</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9392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(n = 136)</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(n = 134)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Vep</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(n = 313)</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Fulv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(n = 311)</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855155311"/>
                  </a:ext>
                </a:extLst>
              </a:tr>
              <a:tr h="2939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Median age, yr (range)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60 </a:t>
                      </a:r>
                      <a:b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b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(26-87)</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60 </a:t>
                      </a:r>
                      <a:b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b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(34-85)</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60 </a:t>
                      </a:r>
                      <a:b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b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(26-89)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60 </a:t>
                      </a:r>
                      <a:b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b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(28-85)</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763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Female, %</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763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Postmenopausal, %</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607262284"/>
                  </a:ext>
                </a:extLst>
              </a:tr>
              <a:tr h="7233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Race,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Unknown/NR</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51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12</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1763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ECOG PS 0/1, %</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57/43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57/43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61/39</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64/36</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25783668"/>
                  </a:ext>
                </a:extLst>
              </a:tr>
              <a:tr h="1763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Poppins" pitchFamily="2" charset="77"/>
                          <a:cs typeface="Poppins" pitchFamily="2" charset="77"/>
                        </a:rPr>
                        <a:t>ESR1</a:t>
                      </a: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m, %</a:t>
                      </a:r>
                      <a:endParaRPr kumimoji="0" lang="en-US" sz="1200" b="0" i="1" u="none" strike="noStrike" cap="none" normalizeH="0" baseline="0" dirty="0">
                        <a:ln>
                          <a:noFill/>
                        </a:ln>
                        <a:solidFill>
                          <a:schemeClr val="bg2">
                            <a:lumMod val="10000"/>
                          </a:schemeClr>
                        </a:solidFill>
                        <a:effectLst/>
                        <a:latin typeface="Poppins" pitchFamily="2" charset="77"/>
                        <a:cs typeface="Poppins" pitchFamily="2" charset="77"/>
                      </a:endParaRP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43</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43</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77817674"/>
                  </a:ext>
                </a:extLst>
              </a:tr>
              <a:tr h="5290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Sites of disease,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Visceral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Liver metastasis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Bone only</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18</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29239139"/>
                  </a:ext>
                </a:extLst>
              </a:tr>
            </a:tbl>
          </a:graphicData>
        </a:graphic>
      </p:graphicFrame>
      <p:graphicFrame>
        <p:nvGraphicFramePr>
          <p:cNvPr id="3" name="Group 3">
            <a:extLst>
              <a:ext uri="{FF2B5EF4-FFF2-40B4-BE49-F238E27FC236}">
                <a16:creationId xmlns:a16="http://schemas.microsoft.com/office/drawing/2014/main" id="{BDBEF4D5-A1DB-BCFF-44E1-370CB3CF64DB}"/>
              </a:ext>
            </a:extLst>
          </p:cNvPr>
          <p:cNvGraphicFramePr>
            <a:graphicFrameLocks/>
          </p:cNvGraphicFramePr>
          <p:nvPr/>
        </p:nvGraphicFramePr>
        <p:xfrm>
          <a:off x="6173226" y="1336159"/>
          <a:ext cx="5798113" cy="3474816"/>
        </p:xfrm>
        <a:graphic>
          <a:graphicData uri="http://schemas.openxmlformats.org/drawingml/2006/table">
            <a:tbl>
              <a:tblPr/>
              <a:tblGrid>
                <a:gridCol w="1932824">
                  <a:extLst>
                    <a:ext uri="{9D8B030D-6E8A-4147-A177-3AD203B41FA5}">
                      <a16:colId xmlns:a16="http://schemas.microsoft.com/office/drawing/2014/main" val="20000"/>
                    </a:ext>
                  </a:extLst>
                </a:gridCol>
                <a:gridCol w="933956">
                  <a:extLst>
                    <a:ext uri="{9D8B030D-6E8A-4147-A177-3AD203B41FA5}">
                      <a16:colId xmlns:a16="http://schemas.microsoft.com/office/drawing/2014/main" val="20001"/>
                    </a:ext>
                  </a:extLst>
                </a:gridCol>
                <a:gridCol w="1017100">
                  <a:extLst>
                    <a:ext uri="{9D8B030D-6E8A-4147-A177-3AD203B41FA5}">
                      <a16:colId xmlns:a16="http://schemas.microsoft.com/office/drawing/2014/main" val="3924473303"/>
                    </a:ext>
                  </a:extLst>
                </a:gridCol>
                <a:gridCol w="937122">
                  <a:extLst>
                    <a:ext uri="{9D8B030D-6E8A-4147-A177-3AD203B41FA5}">
                      <a16:colId xmlns:a16="http://schemas.microsoft.com/office/drawing/2014/main" val="285126025"/>
                    </a:ext>
                  </a:extLst>
                </a:gridCol>
                <a:gridCol w="977111">
                  <a:extLst>
                    <a:ext uri="{9D8B030D-6E8A-4147-A177-3AD203B41FA5}">
                      <a16:colId xmlns:a16="http://schemas.microsoft.com/office/drawing/2014/main" val="3271372673"/>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bg1"/>
                          </a:solidFill>
                          <a:effectLst/>
                          <a:latin typeface="Poppins" pitchFamily="2" charset="77"/>
                          <a:cs typeface="Poppins" pitchFamily="2" charset="77"/>
                        </a:rPr>
                        <a:t>Characteristic,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Patients With </a:t>
                      </a:r>
                      <a:r>
                        <a:rPr kumimoji="0" lang="en-US" sz="1200" b="1" i="1" u="none" strike="noStrike" cap="none" normalizeH="0" baseline="0" dirty="0">
                          <a:ln>
                            <a:noFill/>
                          </a:ln>
                          <a:solidFill>
                            <a:schemeClr val="bg1"/>
                          </a:solidFill>
                          <a:effectLst/>
                          <a:latin typeface="Poppins" pitchFamily="2" charset="77"/>
                          <a:cs typeface="Poppins" pitchFamily="2" charset="77"/>
                        </a:rPr>
                        <a:t>ESR1</a:t>
                      </a:r>
                      <a:r>
                        <a:rPr kumimoji="0" lang="en-US" sz="1200" b="1" i="0" u="none" strike="noStrike" cap="none" normalizeH="0" baseline="0" dirty="0">
                          <a:ln>
                            <a:noFill/>
                          </a:ln>
                          <a:solidFill>
                            <a:schemeClr val="bg1"/>
                          </a:solidFill>
                          <a:effectLst/>
                          <a:latin typeface="Poppins" pitchFamily="2" charset="77"/>
                          <a:cs typeface="Poppins" pitchFamily="2" charset="77"/>
                        </a:rPr>
                        <a:t>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All 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8959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(n = 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(n = 134)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Vep</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(n = 313)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Fulv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bg1"/>
                          </a:solidFill>
                          <a:effectLst/>
                          <a:latin typeface="Poppins" pitchFamily="2" charset="77"/>
                          <a:cs typeface="Poppins" pitchFamily="2" charset="77"/>
                        </a:rPr>
                        <a:t>(n = 311)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85515531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Measurable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11653900"/>
                  </a:ext>
                </a:extLst>
              </a:tr>
              <a:tr h="2654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Prior lines of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18</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18</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23</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25919359"/>
                  </a:ext>
                </a:extLst>
              </a:tr>
              <a:tr h="341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Prior endocrine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AI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SERM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35327886"/>
                  </a:ext>
                </a:extLst>
              </a:tr>
              <a:tr h="4171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Prior CDK4/6i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Palbociclib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Ribociclib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Abemaciclib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Poppins" pitchFamily="2" charset="77"/>
                          <a:ea typeface="+mn-ea"/>
                          <a:cs typeface="Poppins" pitchFamily="2" charset="77"/>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89140585"/>
                  </a:ext>
                </a:extLst>
              </a:tr>
            </a:tbl>
          </a:graphicData>
        </a:graphic>
      </p:graphicFrame>
    </p:spTree>
    <p:extLst>
      <p:ext uri="{BB962C8B-B14F-4D97-AF65-F5344CB8AC3E}">
        <p14:creationId xmlns:p14="http://schemas.microsoft.com/office/powerpoint/2010/main" val="32827529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73E70-7781-90C0-1DA8-69B89703F74E}"/>
            </a:ext>
          </a:extLst>
        </p:cNvPr>
        <p:cNvGrpSpPr/>
        <p:nvPr/>
      </p:nvGrpSpPr>
      <p:grpSpPr>
        <a:xfrm>
          <a:off x="0" y="0"/>
          <a:ext cx="0" cy="0"/>
          <a:chOff x="0" y="0"/>
          <a:chExt cx="0" cy="0"/>
        </a:xfrm>
      </p:grpSpPr>
      <p:grpSp>
        <p:nvGrpSpPr>
          <p:cNvPr id="9550" name="Group 9549">
            <a:extLst>
              <a:ext uri="{FF2B5EF4-FFF2-40B4-BE49-F238E27FC236}">
                <a16:creationId xmlns:a16="http://schemas.microsoft.com/office/drawing/2014/main" id="{9AF614FD-97A7-5AC5-4CD4-206AB77FE22D}"/>
              </a:ext>
            </a:extLst>
          </p:cNvPr>
          <p:cNvGrpSpPr/>
          <p:nvPr/>
        </p:nvGrpSpPr>
        <p:grpSpPr>
          <a:xfrm>
            <a:off x="7550150" y="3473449"/>
            <a:ext cx="3638550" cy="1835658"/>
            <a:chOff x="7550150" y="3473449"/>
            <a:chExt cx="3638550" cy="1835658"/>
          </a:xfrm>
        </p:grpSpPr>
        <p:grpSp>
          <p:nvGrpSpPr>
            <p:cNvPr id="9511" name="Group 9510">
              <a:extLst>
                <a:ext uri="{FF2B5EF4-FFF2-40B4-BE49-F238E27FC236}">
                  <a16:creationId xmlns:a16="http://schemas.microsoft.com/office/drawing/2014/main" id="{C98C001D-4AA8-D76C-CDA9-0658FD94EFBD}"/>
                </a:ext>
              </a:extLst>
            </p:cNvPr>
            <p:cNvGrpSpPr/>
            <p:nvPr/>
          </p:nvGrpSpPr>
          <p:grpSpPr>
            <a:xfrm>
              <a:off x="7550150" y="3533775"/>
              <a:ext cx="3638550" cy="1774825"/>
              <a:chOff x="7550150" y="3533775"/>
              <a:chExt cx="3638550" cy="1774825"/>
            </a:xfrm>
          </p:grpSpPr>
          <p:sp>
            <p:nvSpPr>
              <p:cNvPr id="9509" name="Freeform 9508">
                <a:extLst>
                  <a:ext uri="{FF2B5EF4-FFF2-40B4-BE49-F238E27FC236}">
                    <a16:creationId xmlns:a16="http://schemas.microsoft.com/office/drawing/2014/main" id="{7CAD2161-9FCB-FA33-ED03-0B1078852100}"/>
                  </a:ext>
                </a:extLst>
              </p:cNvPr>
              <p:cNvSpPr/>
              <p:nvPr/>
            </p:nvSpPr>
            <p:spPr>
              <a:xfrm>
                <a:off x="7864475" y="3740150"/>
                <a:ext cx="3324225" cy="1568450"/>
              </a:xfrm>
              <a:custGeom>
                <a:avLst/>
                <a:gdLst>
                  <a:gd name="csX0" fmla="*/ 3324225 w 3324225"/>
                  <a:gd name="csY0" fmla="*/ 1568450 h 1568450"/>
                  <a:gd name="csX1" fmla="*/ 3028950 w 3324225"/>
                  <a:gd name="csY1" fmla="*/ 1568450 h 1568450"/>
                  <a:gd name="csX2" fmla="*/ 3028950 w 3324225"/>
                  <a:gd name="csY2" fmla="*/ 1482725 h 1568450"/>
                  <a:gd name="csX3" fmla="*/ 2679700 w 3324225"/>
                  <a:gd name="csY3" fmla="*/ 1482725 h 1568450"/>
                  <a:gd name="csX4" fmla="*/ 2679700 w 3324225"/>
                  <a:gd name="csY4" fmla="*/ 1425575 h 1568450"/>
                  <a:gd name="csX5" fmla="*/ 2679700 w 3324225"/>
                  <a:gd name="csY5" fmla="*/ 1425575 h 1568450"/>
                  <a:gd name="csX6" fmla="*/ 2651125 w 3324225"/>
                  <a:gd name="csY6" fmla="*/ 1425575 h 1568450"/>
                  <a:gd name="csX7" fmla="*/ 2651125 w 3324225"/>
                  <a:gd name="csY7" fmla="*/ 1387475 h 1568450"/>
                  <a:gd name="csX8" fmla="*/ 2098675 w 3324225"/>
                  <a:gd name="csY8" fmla="*/ 1387475 h 1568450"/>
                  <a:gd name="csX9" fmla="*/ 2098675 w 3324225"/>
                  <a:gd name="csY9" fmla="*/ 1343025 h 1568450"/>
                  <a:gd name="csX10" fmla="*/ 2060575 w 3324225"/>
                  <a:gd name="csY10" fmla="*/ 1343025 h 1568450"/>
                  <a:gd name="csX11" fmla="*/ 2060575 w 3324225"/>
                  <a:gd name="csY11" fmla="*/ 1314450 h 1568450"/>
                  <a:gd name="csX12" fmla="*/ 2032000 w 3324225"/>
                  <a:gd name="csY12" fmla="*/ 1314450 h 1568450"/>
                  <a:gd name="csX13" fmla="*/ 2032000 w 3324225"/>
                  <a:gd name="csY13" fmla="*/ 1314450 h 1568450"/>
                  <a:gd name="csX14" fmla="*/ 2032000 w 3324225"/>
                  <a:gd name="csY14" fmla="*/ 1295400 h 1568450"/>
                  <a:gd name="csX15" fmla="*/ 1949450 w 3324225"/>
                  <a:gd name="csY15" fmla="*/ 1295400 h 1568450"/>
                  <a:gd name="csX16" fmla="*/ 1949450 w 3324225"/>
                  <a:gd name="csY16" fmla="*/ 1266825 h 1568450"/>
                  <a:gd name="csX17" fmla="*/ 1949450 w 3324225"/>
                  <a:gd name="csY17" fmla="*/ 1266825 h 1568450"/>
                  <a:gd name="csX18" fmla="*/ 1917700 w 3324225"/>
                  <a:gd name="csY18" fmla="*/ 1266825 h 1568450"/>
                  <a:gd name="csX19" fmla="*/ 1917700 w 3324225"/>
                  <a:gd name="csY19" fmla="*/ 1238250 h 1568450"/>
                  <a:gd name="csX20" fmla="*/ 1838325 w 3324225"/>
                  <a:gd name="csY20" fmla="*/ 1238250 h 1568450"/>
                  <a:gd name="csX21" fmla="*/ 1838325 w 3324225"/>
                  <a:gd name="csY21" fmla="*/ 1238250 h 1568450"/>
                  <a:gd name="csX22" fmla="*/ 1838325 w 3324225"/>
                  <a:gd name="csY22" fmla="*/ 1212850 h 1568450"/>
                  <a:gd name="csX23" fmla="*/ 1663700 w 3324225"/>
                  <a:gd name="csY23" fmla="*/ 1212850 h 1568450"/>
                  <a:gd name="csX24" fmla="*/ 1663700 w 3324225"/>
                  <a:gd name="csY24" fmla="*/ 1168400 h 1568450"/>
                  <a:gd name="csX25" fmla="*/ 1314450 w 3324225"/>
                  <a:gd name="csY25" fmla="*/ 1168400 h 1568450"/>
                  <a:gd name="csX26" fmla="*/ 1314450 w 3324225"/>
                  <a:gd name="csY26" fmla="*/ 1149350 h 1568450"/>
                  <a:gd name="csX27" fmla="*/ 1250950 w 3324225"/>
                  <a:gd name="csY27" fmla="*/ 1149350 h 1568450"/>
                  <a:gd name="csX28" fmla="*/ 1250950 w 3324225"/>
                  <a:gd name="csY28" fmla="*/ 1114425 h 1568450"/>
                  <a:gd name="csX29" fmla="*/ 1216025 w 3324225"/>
                  <a:gd name="csY29" fmla="*/ 1114425 h 1568450"/>
                  <a:gd name="csX30" fmla="*/ 1216025 w 3324225"/>
                  <a:gd name="csY30" fmla="*/ 1050925 h 1568450"/>
                  <a:gd name="csX31" fmla="*/ 958850 w 3324225"/>
                  <a:gd name="csY31" fmla="*/ 1050925 h 1568450"/>
                  <a:gd name="csX32" fmla="*/ 958850 w 3324225"/>
                  <a:gd name="csY32" fmla="*/ 1047750 h 1568450"/>
                  <a:gd name="csX33" fmla="*/ 901700 w 3324225"/>
                  <a:gd name="csY33" fmla="*/ 1047750 h 1568450"/>
                  <a:gd name="csX34" fmla="*/ 901700 w 3324225"/>
                  <a:gd name="csY34" fmla="*/ 1035050 h 1568450"/>
                  <a:gd name="csX35" fmla="*/ 850900 w 3324225"/>
                  <a:gd name="csY35" fmla="*/ 1035050 h 1568450"/>
                  <a:gd name="csX36" fmla="*/ 850900 w 3324225"/>
                  <a:gd name="csY36" fmla="*/ 993775 h 1568450"/>
                  <a:gd name="csX37" fmla="*/ 822325 w 3324225"/>
                  <a:gd name="csY37" fmla="*/ 993775 h 1568450"/>
                  <a:gd name="csX38" fmla="*/ 822325 w 3324225"/>
                  <a:gd name="csY38" fmla="*/ 942975 h 1568450"/>
                  <a:gd name="csX39" fmla="*/ 793750 w 3324225"/>
                  <a:gd name="csY39" fmla="*/ 942975 h 1568450"/>
                  <a:gd name="csX40" fmla="*/ 793750 w 3324225"/>
                  <a:gd name="csY40" fmla="*/ 904875 h 1568450"/>
                  <a:gd name="csX41" fmla="*/ 660400 w 3324225"/>
                  <a:gd name="csY41" fmla="*/ 904875 h 1568450"/>
                  <a:gd name="csX42" fmla="*/ 660400 w 3324225"/>
                  <a:gd name="csY42" fmla="*/ 879475 h 1568450"/>
                  <a:gd name="csX43" fmla="*/ 482600 w 3324225"/>
                  <a:gd name="csY43" fmla="*/ 879475 h 1568450"/>
                  <a:gd name="csX44" fmla="*/ 482600 w 3324225"/>
                  <a:gd name="csY44" fmla="*/ 854075 h 1568450"/>
                  <a:gd name="csX45" fmla="*/ 425450 w 3324225"/>
                  <a:gd name="csY45" fmla="*/ 854075 h 1568450"/>
                  <a:gd name="csX46" fmla="*/ 425450 w 3324225"/>
                  <a:gd name="csY46" fmla="*/ 771525 h 1568450"/>
                  <a:gd name="csX47" fmla="*/ 425450 w 3324225"/>
                  <a:gd name="csY47" fmla="*/ 771525 h 1568450"/>
                  <a:gd name="csX48" fmla="*/ 403225 w 3324225"/>
                  <a:gd name="csY48" fmla="*/ 771525 h 1568450"/>
                  <a:gd name="csX49" fmla="*/ 403225 w 3324225"/>
                  <a:gd name="csY49" fmla="*/ 742950 h 1568450"/>
                  <a:gd name="csX50" fmla="*/ 374650 w 3324225"/>
                  <a:gd name="csY50" fmla="*/ 742950 h 1568450"/>
                  <a:gd name="csX51" fmla="*/ 374650 w 3324225"/>
                  <a:gd name="csY51" fmla="*/ 692150 h 1568450"/>
                  <a:gd name="csX52" fmla="*/ 317500 w 3324225"/>
                  <a:gd name="csY52" fmla="*/ 692150 h 1568450"/>
                  <a:gd name="csX53" fmla="*/ 317500 w 3324225"/>
                  <a:gd name="csY53" fmla="*/ 679450 h 1568450"/>
                  <a:gd name="csX54" fmla="*/ 257175 w 3324225"/>
                  <a:gd name="csY54" fmla="*/ 679450 h 1568450"/>
                  <a:gd name="csX55" fmla="*/ 257175 w 3324225"/>
                  <a:gd name="csY55" fmla="*/ 660400 h 1568450"/>
                  <a:gd name="csX56" fmla="*/ 177800 w 3324225"/>
                  <a:gd name="csY56" fmla="*/ 660400 h 1568450"/>
                  <a:gd name="csX57" fmla="*/ 177800 w 3324225"/>
                  <a:gd name="csY57" fmla="*/ 641350 h 1568450"/>
                  <a:gd name="csX58" fmla="*/ 123825 w 3324225"/>
                  <a:gd name="csY58" fmla="*/ 641350 h 1568450"/>
                  <a:gd name="csX59" fmla="*/ 123825 w 3324225"/>
                  <a:gd name="csY59" fmla="*/ 612775 h 1568450"/>
                  <a:gd name="csX60" fmla="*/ 44450 w 3324225"/>
                  <a:gd name="csY60" fmla="*/ 612775 h 1568450"/>
                  <a:gd name="csX61" fmla="*/ 44450 w 3324225"/>
                  <a:gd name="csY61" fmla="*/ 574675 h 1568450"/>
                  <a:gd name="csX62" fmla="*/ 31750 w 3324225"/>
                  <a:gd name="csY62" fmla="*/ 574675 h 1568450"/>
                  <a:gd name="csX63" fmla="*/ 31750 w 3324225"/>
                  <a:gd name="csY63" fmla="*/ 368300 h 1568450"/>
                  <a:gd name="csX64" fmla="*/ 31750 w 3324225"/>
                  <a:gd name="csY64" fmla="*/ 368300 h 1568450"/>
                  <a:gd name="csX65" fmla="*/ 31750 w 3324225"/>
                  <a:gd name="csY65" fmla="*/ 158750 h 1568450"/>
                  <a:gd name="csX66" fmla="*/ 0 w 3324225"/>
                  <a:gd name="csY66" fmla="*/ 158750 h 1568450"/>
                  <a:gd name="csX67" fmla="*/ 0 w 3324225"/>
                  <a:gd name="csY67" fmla="*/ 0 h 15684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3324225" h="1568450">
                    <a:moveTo>
                      <a:pt x="3324225" y="1568450"/>
                    </a:moveTo>
                    <a:lnTo>
                      <a:pt x="3028950" y="1568450"/>
                    </a:lnTo>
                    <a:lnTo>
                      <a:pt x="3028950" y="1482725"/>
                    </a:lnTo>
                    <a:lnTo>
                      <a:pt x="2679700" y="1482725"/>
                    </a:lnTo>
                    <a:lnTo>
                      <a:pt x="2679700" y="1425575"/>
                    </a:lnTo>
                    <a:lnTo>
                      <a:pt x="2679700" y="1425575"/>
                    </a:lnTo>
                    <a:lnTo>
                      <a:pt x="2651125" y="1425575"/>
                    </a:lnTo>
                    <a:lnTo>
                      <a:pt x="2651125" y="1387475"/>
                    </a:lnTo>
                    <a:lnTo>
                      <a:pt x="2098675" y="1387475"/>
                    </a:lnTo>
                    <a:lnTo>
                      <a:pt x="2098675" y="1343025"/>
                    </a:lnTo>
                    <a:lnTo>
                      <a:pt x="2060575" y="1343025"/>
                    </a:lnTo>
                    <a:lnTo>
                      <a:pt x="2060575" y="1314450"/>
                    </a:lnTo>
                    <a:lnTo>
                      <a:pt x="2032000" y="1314450"/>
                    </a:lnTo>
                    <a:lnTo>
                      <a:pt x="2032000" y="1314450"/>
                    </a:lnTo>
                    <a:lnTo>
                      <a:pt x="2032000" y="1295400"/>
                    </a:lnTo>
                    <a:lnTo>
                      <a:pt x="1949450" y="1295400"/>
                    </a:lnTo>
                    <a:lnTo>
                      <a:pt x="1949450" y="1266825"/>
                    </a:lnTo>
                    <a:lnTo>
                      <a:pt x="1949450" y="1266825"/>
                    </a:lnTo>
                    <a:lnTo>
                      <a:pt x="1917700" y="1266825"/>
                    </a:lnTo>
                    <a:lnTo>
                      <a:pt x="1917700" y="1238250"/>
                    </a:lnTo>
                    <a:lnTo>
                      <a:pt x="1838325" y="1238250"/>
                    </a:lnTo>
                    <a:lnTo>
                      <a:pt x="1838325" y="1238250"/>
                    </a:lnTo>
                    <a:lnTo>
                      <a:pt x="1838325" y="1212850"/>
                    </a:lnTo>
                    <a:lnTo>
                      <a:pt x="1663700" y="1212850"/>
                    </a:lnTo>
                    <a:lnTo>
                      <a:pt x="1663700" y="1168400"/>
                    </a:lnTo>
                    <a:lnTo>
                      <a:pt x="1314450" y="1168400"/>
                    </a:lnTo>
                    <a:lnTo>
                      <a:pt x="1314450" y="1149350"/>
                    </a:lnTo>
                    <a:lnTo>
                      <a:pt x="1250950" y="1149350"/>
                    </a:lnTo>
                    <a:lnTo>
                      <a:pt x="1250950" y="1114425"/>
                    </a:lnTo>
                    <a:lnTo>
                      <a:pt x="1216025" y="1114425"/>
                    </a:lnTo>
                    <a:lnTo>
                      <a:pt x="1216025" y="1050925"/>
                    </a:lnTo>
                    <a:lnTo>
                      <a:pt x="958850" y="1050925"/>
                    </a:lnTo>
                    <a:lnTo>
                      <a:pt x="958850" y="1047750"/>
                    </a:lnTo>
                    <a:lnTo>
                      <a:pt x="901700" y="1047750"/>
                    </a:lnTo>
                    <a:lnTo>
                      <a:pt x="901700" y="1035050"/>
                    </a:lnTo>
                    <a:lnTo>
                      <a:pt x="850900" y="1035050"/>
                    </a:lnTo>
                    <a:lnTo>
                      <a:pt x="850900" y="993775"/>
                    </a:lnTo>
                    <a:lnTo>
                      <a:pt x="822325" y="993775"/>
                    </a:lnTo>
                    <a:lnTo>
                      <a:pt x="822325" y="942975"/>
                    </a:lnTo>
                    <a:lnTo>
                      <a:pt x="793750" y="942975"/>
                    </a:lnTo>
                    <a:lnTo>
                      <a:pt x="793750" y="904875"/>
                    </a:lnTo>
                    <a:lnTo>
                      <a:pt x="660400" y="904875"/>
                    </a:lnTo>
                    <a:lnTo>
                      <a:pt x="660400" y="879475"/>
                    </a:lnTo>
                    <a:lnTo>
                      <a:pt x="482600" y="879475"/>
                    </a:lnTo>
                    <a:lnTo>
                      <a:pt x="482600" y="854075"/>
                    </a:lnTo>
                    <a:lnTo>
                      <a:pt x="425450" y="854075"/>
                    </a:lnTo>
                    <a:lnTo>
                      <a:pt x="425450" y="771525"/>
                    </a:lnTo>
                    <a:lnTo>
                      <a:pt x="425450" y="771525"/>
                    </a:lnTo>
                    <a:lnTo>
                      <a:pt x="403225" y="771525"/>
                    </a:lnTo>
                    <a:lnTo>
                      <a:pt x="403225" y="742950"/>
                    </a:lnTo>
                    <a:lnTo>
                      <a:pt x="374650" y="742950"/>
                    </a:lnTo>
                    <a:lnTo>
                      <a:pt x="374650" y="692150"/>
                    </a:lnTo>
                    <a:lnTo>
                      <a:pt x="317500" y="692150"/>
                    </a:lnTo>
                    <a:lnTo>
                      <a:pt x="317500" y="679450"/>
                    </a:lnTo>
                    <a:lnTo>
                      <a:pt x="257175" y="679450"/>
                    </a:lnTo>
                    <a:lnTo>
                      <a:pt x="257175" y="660400"/>
                    </a:lnTo>
                    <a:lnTo>
                      <a:pt x="177800" y="660400"/>
                    </a:lnTo>
                    <a:lnTo>
                      <a:pt x="177800" y="641350"/>
                    </a:lnTo>
                    <a:lnTo>
                      <a:pt x="123825" y="641350"/>
                    </a:lnTo>
                    <a:lnTo>
                      <a:pt x="123825" y="612775"/>
                    </a:lnTo>
                    <a:lnTo>
                      <a:pt x="44450" y="612775"/>
                    </a:lnTo>
                    <a:lnTo>
                      <a:pt x="44450" y="574675"/>
                    </a:lnTo>
                    <a:lnTo>
                      <a:pt x="31750" y="574675"/>
                    </a:lnTo>
                    <a:lnTo>
                      <a:pt x="31750" y="368300"/>
                    </a:lnTo>
                    <a:lnTo>
                      <a:pt x="31750" y="368300"/>
                    </a:lnTo>
                    <a:lnTo>
                      <a:pt x="31750" y="158750"/>
                    </a:lnTo>
                    <a:lnTo>
                      <a:pt x="0" y="15875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10" name="Freeform 9509">
                <a:extLst>
                  <a:ext uri="{FF2B5EF4-FFF2-40B4-BE49-F238E27FC236}">
                    <a16:creationId xmlns:a16="http://schemas.microsoft.com/office/drawing/2014/main" id="{9A56027C-ED34-EB0D-A0B9-524F8F94B022}"/>
                  </a:ext>
                </a:extLst>
              </p:cNvPr>
              <p:cNvSpPr/>
              <p:nvPr/>
            </p:nvSpPr>
            <p:spPr>
              <a:xfrm>
                <a:off x="7550150" y="3533775"/>
                <a:ext cx="304800" cy="215900"/>
              </a:xfrm>
              <a:custGeom>
                <a:avLst/>
                <a:gdLst>
                  <a:gd name="csX0" fmla="*/ 0 w 304800"/>
                  <a:gd name="csY0" fmla="*/ 0 h 215900"/>
                  <a:gd name="csX1" fmla="*/ 95250 w 304800"/>
                  <a:gd name="csY1" fmla="*/ 0 h 215900"/>
                  <a:gd name="csX2" fmla="*/ 95250 w 304800"/>
                  <a:gd name="csY2" fmla="*/ 15875 h 215900"/>
                  <a:gd name="csX3" fmla="*/ 146050 w 304800"/>
                  <a:gd name="csY3" fmla="*/ 15875 h 215900"/>
                  <a:gd name="csX4" fmla="*/ 146050 w 304800"/>
                  <a:gd name="csY4" fmla="*/ 15875 h 215900"/>
                  <a:gd name="csX5" fmla="*/ 146050 w 304800"/>
                  <a:gd name="csY5" fmla="*/ 41275 h 215900"/>
                  <a:gd name="csX6" fmla="*/ 187325 w 304800"/>
                  <a:gd name="csY6" fmla="*/ 41275 h 215900"/>
                  <a:gd name="csX7" fmla="*/ 187325 w 304800"/>
                  <a:gd name="csY7" fmla="*/ 41275 h 215900"/>
                  <a:gd name="csX8" fmla="*/ 187325 w 304800"/>
                  <a:gd name="csY8" fmla="*/ 63500 h 215900"/>
                  <a:gd name="csX9" fmla="*/ 225425 w 304800"/>
                  <a:gd name="csY9" fmla="*/ 63500 h 215900"/>
                  <a:gd name="csX10" fmla="*/ 225425 w 304800"/>
                  <a:gd name="csY10" fmla="*/ 92075 h 215900"/>
                  <a:gd name="csX11" fmla="*/ 276225 w 304800"/>
                  <a:gd name="csY11" fmla="*/ 92075 h 215900"/>
                  <a:gd name="csX12" fmla="*/ 276225 w 304800"/>
                  <a:gd name="csY12" fmla="*/ 130175 h 215900"/>
                  <a:gd name="csX13" fmla="*/ 276225 w 304800"/>
                  <a:gd name="csY13" fmla="*/ 130175 h 215900"/>
                  <a:gd name="csX14" fmla="*/ 304800 w 304800"/>
                  <a:gd name="csY14" fmla="*/ 130175 h 215900"/>
                  <a:gd name="csX15" fmla="*/ 304800 w 304800"/>
                  <a:gd name="csY15" fmla="*/ 215900 h 215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04800" h="215900">
                    <a:moveTo>
                      <a:pt x="0" y="0"/>
                    </a:moveTo>
                    <a:lnTo>
                      <a:pt x="95250" y="0"/>
                    </a:lnTo>
                    <a:lnTo>
                      <a:pt x="95250" y="15875"/>
                    </a:lnTo>
                    <a:lnTo>
                      <a:pt x="146050" y="15875"/>
                    </a:lnTo>
                    <a:lnTo>
                      <a:pt x="146050" y="15875"/>
                    </a:lnTo>
                    <a:lnTo>
                      <a:pt x="146050" y="41275"/>
                    </a:lnTo>
                    <a:lnTo>
                      <a:pt x="187325" y="41275"/>
                    </a:lnTo>
                    <a:lnTo>
                      <a:pt x="187325" y="41275"/>
                    </a:lnTo>
                    <a:lnTo>
                      <a:pt x="187325" y="63500"/>
                    </a:lnTo>
                    <a:lnTo>
                      <a:pt x="225425" y="63500"/>
                    </a:lnTo>
                    <a:lnTo>
                      <a:pt x="225425" y="92075"/>
                    </a:lnTo>
                    <a:lnTo>
                      <a:pt x="276225" y="92075"/>
                    </a:lnTo>
                    <a:lnTo>
                      <a:pt x="276225" y="130175"/>
                    </a:lnTo>
                    <a:lnTo>
                      <a:pt x="276225" y="130175"/>
                    </a:lnTo>
                    <a:lnTo>
                      <a:pt x="304800" y="130175"/>
                    </a:lnTo>
                    <a:lnTo>
                      <a:pt x="304800" y="21590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512" name="Straight Connector 9511">
              <a:extLst>
                <a:ext uri="{FF2B5EF4-FFF2-40B4-BE49-F238E27FC236}">
                  <a16:creationId xmlns:a16="http://schemas.microsoft.com/office/drawing/2014/main" id="{96EAD414-5BFF-8A08-30A1-6B311956B942}"/>
                </a:ext>
              </a:extLst>
            </p:cNvPr>
            <p:cNvCxnSpPr>
              <a:cxnSpLocks/>
            </p:cNvCxnSpPr>
            <p:nvPr/>
          </p:nvCxnSpPr>
          <p:spPr>
            <a:xfrm flipV="1">
              <a:off x="7635875" y="34734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3" name="Straight Connector 9512">
              <a:extLst>
                <a:ext uri="{FF2B5EF4-FFF2-40B4-BE49-F238E27FC236}">
                  <a16:creationId xmlns:a16="http://schemas.microsoft.com/office/drawing/2014/main" id="{358A3F2A-4839-EE63-39C1-0C5835ABFA94}"/>
                </a:ext>
              </a:extLst>
            </p:cNvPr>
            <p:cNvCxnSpPr>
              <a:cxnSpLocks/>
            </p:cNvCxnSpPr>
            <p:nvPr/>
          </p:nvCxnSpPr>
          <p:spPr>
            <a:xfrm flipV="1">
              <a:off x="7731125" y="35147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4" name="Straight Connector 9513">
              <a:extLst>
                <a:ext uri="{FF2B5EF4-FFF2-40B4-BE49-F238E27FC236}">
                  <a16:creationId xmlns:a16="http://schemas.microsoft.com/office/drawing/2014/main" id="{A5704DCE-0360-16CA-152B-A9E83D5ACBA8}"/>
                </a:ext>
              </a:extLst>
            </p:cNvPr>
            <p:cNvCxnSpPr>
              <a:cxnSpLocks/>
            </p:cNvCxnSpPr>
            <p:nvPr/>
          </p:nvCxnSpPr>
          <p:spPr>
            <a:xfrm flipV="1">
              <a:off x="7908925" y="42544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5" name="Straight Connector 9514">
              <a:extLst>
                <a:ext uri="{FF2B5EF4-FFF2-40B4-BE49-F238E27FC236}">
                  <a16:creationId xmlns:a16="http://schemas.microsoft.com/office/drawing/2014/main" id="{5A69BB73-20C1-F801-390F-457EAA01B36E}"/>
                </a:ext>
              </a:extLst>
            </p:cNvPr>
            <p:cNvCxnSpPr>
              <a:cxnSpLocks/>
            </p:cNvCxnSpPr>
            <p:nvPr/>
          </p:nvCxnSpPr>
          <p:spPr>
            <a:xfrm flipV="1">
              <a:off x="7931150" y="42894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6" name="Straight Connector 9515">
              <a:extLst>
                <a:ext uri="{FF2B5EF4-FFF2-40B4-BE49-F238E27FC236}">
                  <a16:creationId xmlns:a16="http://schemas.microsoft.com/office/drawing/2014/main" id="{C40F5ADC-C9F3-B271-3F70-747368DDDC73}"/>
                </a:ext>
              </a:extLst>
            </p:cNvPr>
            <p:cNvCxnSpPr>
              <a:cxnSpLocks/>
            </p:cNvCxnSpPr>
            <p:nvPr/>
          </p:nvCxnSpPr>
          <p:spPr>
            <a:xfrm flipV="1">
              <a:off x="7985125" y="43084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7" name="Straight Connector 9516">
              <a:extLst>
                <a:ext uri="{FF2B5EF4-FFF2-40B4-BE49-F238E27FC236}">
                  <a16:creationId xmlns:a16="http://schemas.microsoft.com/office/drawing/2014/main" id="{9D46A5A6-21E5-B20D-E292-C361607C387D}"/>
                </a:ext>
              </a:extLst>
            </p:cNvPr>
            <p:cNvCxnSpPr>
              <a:cxnSpLocks/>
            </p:cNvCxnSpPr>
            <p:nvPr/>
          </p:nvCxnSpPr>
          <p:spPr>
            <a:xfrm flipV="1">
              <a:off x="8089900" y="43402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8" name="Straight Connector 9517">
              <a:extLst>
                <a:ext uri="{FF2B5EF4-FFF2-40B4-BE49-F238E27FC236}">
                  <a16:creationId xmlns:a16="http://schemas.microsoft.com/office/drawing/2014/main" id="{9FDE6656-E360-1539-FCDA-95AEBD914AE0}"/>
                </a:ext>
              </a:extLst>
            </p:cNvPr>
            <p:cNvCxnSpPr>
              <a:cxnSpLocks/>
            </p:cNvCxnSpPr>
            <p:nvPr/>
          </p:nvCxnSpPr>
          <p:spPr>
            <a:xfrm flipV="1">
              <a:off x="8245475" y="43878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19" name="Straight Connector 9518">
              <a:extLst>
                <a:ext uri="{FF2B5EF4-FFF2-40B4-BE49-F238E27FC236}">
                  <a16:creationId xmlns:a16="http://schemas.microsoft.com/office/drawing/2014/main" id="{575F154F-7DCD-1ADB-140D-30BD9A26F0FD}"/>
                </a:ext>
              </a:extLst>
            </p:cNvPr>
            <p:cNvCxnSpPr>
              <a:cxnSpLocks/>
            </p:cNvCxnSpPr>
            <p:nvPr/>
          </p:nvCxnSpPr>
          <p:spPr>
            <a:xfrm flipV="1">
              <a:off x="8264525" y="4422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0" name="Straight Connector 9519">
              <a:extLst>
                <a:ext uri="{FF2B5EF4-FFF2-40B4-BE49-F238E27FC236}">
                  <a16:creationId xmlns:a16="http://schemas.microsoft.com/office/drawing/2014/main" id="{7AC77B6D-3B4A-B369-97A1-9A6B134BFF84}"/>
                </a:ext>
              </a:extLst>
            </p:cNvPr>
            <p:cNvCxnSpPr>
              <a:cxnSpLocks/>
            </p:cNvCxnSpPr>
            <p:nvPr/>
          </p:nvCxnSpPr>
          <p:spPr>
            <a:xfrm flipV="1">
              <a:off x="8315325" y="45307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1" name="Straight Connector 9520">
              <a:extLst>
                <a:ext uri="{FF2B5EF4-FFF2-40B4-BE49-F238E27FC236}">
                  <a16:creationId xmlns:a16="http://schemas.microsoft.com/office/drawing/2014/main" id="{BD5634F1-6E15-650C-5D91-4CC2601D9470}"/>
                </a:ext>
              </a:extLst>
            </p:cNvPr>
            <p:cNvCxnSpPr>
              <a:cxnSpLocks/>
            </p:cNvCxnSpPr>
            <p:nvPr/>
          </p:nvCxnSpPr>
          <p:spPr>
            <a:xfrm flipV="1">
              <a:off x="8604250" y="45846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2" name="Straight Connector 9521">
              <a:extLst>
                <a:ext uri="{FF2B5EF4-FFF2-40B4-BE49-F238E27FC236}">
                  <a16:creationId xmlns:a16="http://schemas.microsoft.com/office/drawing/2014/main" id="{8FB2B295-32E5-BB12-345F-42A4FC78B6EE}"/>
                </a:ext>
              </a:extLst>
            </p:cNvPr>
            <p:cNvCxnSpPr>
              <a:cxnSpLocks/>
            </p:cNvCxnSpPr>
            <p:nvPr/>
          </p:nvCxnSpPr>
          <p:spPr>
            <a:xfrm flipV="1">
              <a:off x="8623300" y="45846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3" name="Straight Connector 9522">
              <a:extLst>
                <a:ext uri="{FF2B5EF4-FFF2-40B4-BE49-F238E27FC236}">
                  <a16:creationId xmlns:a16="http://schemas.microsoft.com/office/drawing/2014/main" id="{F17EB45F-5442-DE04-5D28-6221A8C9FA71}"/>
                </a:ext>
              </a:extLst>
            </p:cNvPr>
            <p:cNvCxnSpPr>
              <a:cxnSpLocks/>
            </p:cNvCxnSpPr>
            <p:nvPr/>
          </p:nvCxnSpPr>
          <p:spPr>
            <a:xfrm flipV="1">
              <a:off x="8667750" y="46037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4" name="Straight Connector 9523">
              <a:extLst>
                <a:ext uri="{FF2B5EF4-FFF2-40B4-BE49-F238E27FC236}">
                  <a16:creationId xmlns:a16="http://schemas.microsoft.com/office/drawing/2014/main" id="{DEF04B58-D104-F545-1429-6CD9F1D713ED}"/>
                </a:ext>
              </a:extLst>
            </p:cNvPr>
            <p:cNvCxnSpPr>
              <a:cxnSpLocks/>
            </p:cNvCxnSpPr>
            <p:nvPr/>
          </p:nvCxnSpPr>
          <p:spPr>
            <a:xfrm flipV="1">
              <a:off x="8651875" y="46037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5" name="Straight Connector 9524">
              <a:extLst>
                <a:ext uri="{FF2B5EF4-FFF2-40B4-BE49-F238E27FC236}">
                  <a16:creationId xmlns:a16="http://schemas.microsoft.com/office/drawing/2014/main" id="{09674F0D-72F1-F878-F5BE-58F1DF5D444F}"/>
                </a:ext>
              </a:extLst>
            </p:cNvPr>
            <p:cNvCxnSpPr>
              <a:cxnSpLocks/>
            </p:cNvCxnSpPr>
            <p:nvPr/>
          </p:nvCxnSpPr>
          <p:spPr>
            <a:xfrm flipV="1">
              <a:off x="8810625" y="47275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6" name="Straight Connector 9525">
              <a:extLst>
                <a:ext uri="{FF2B5EF4-FFF2-40B4-BE49-F238E27FC236}">
                  <a16:creationId xmlns:a16="http://schemas.microsoft.com/office/drawing/2014/main" id="{33072FA0-FF81-9652-C33E-2AFAF1CDA7D8}"/>
                </a:ext>
              </a:extLst>
            </p:cNvPr>
            <p:cNvCxnSpPr>
              <a:cxnSpLocks/>
            </p:cNvCxnSpPr>
            <p:nvPr/>
          </p:nvCxnSpPr>
          <p:spPr>
            <a:xfrm flipV="1">
              <a:off x="8766175" y="47116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7" name="Straight Connector 9526">
              <a:extLst>
                <a:ext uri="{FF2B5EF4-FFF2-40B4-BE49-F238E27FC236}">
                  <a16:creationId xmlns:a16="http://schemas.microsoft.com/office/drawing/2014/main" id="{BAF29E8B-D0D2-0565-EE21-B61EB1A7C654}"/>
                </a:ext>
              </a:extLst>
            </p:cNvPr>
            <p:cNvCxnSpPr>
              <a:cxnSpLocks/>
            </p:cNvCxnSpPr>
            <p:nvPr/>
          </p:nvCxnSpPr>
          <p:spPr>
            <a:xfrm flipV="1">
              <a:off x="8709025" y="4673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8" name="Straight Connector 9527">
              <a:extLst>
                <a:ext uri="{FF2B5EF4-FFF2-40B4-BE49-F238E27FC236}">
                  <a16:creationId xmlns:a16="http://schemas.microsoft.com/office/drawing/2014/main" id="{05557A84-7A23-1187-9D1C-72A9240005DF}"/>
                </a:ext>
              </a:extLst>
            </p:cNvPr>
            <p:cNvCxnSpPr>
              <a:cxnSpLocks/>
            </p:cNvCxnSpPr>
            <p:nvPr/>
          </p:nvCxnSpPr>
          <p:spPr>
            <a:xfrm flipV="1">
              <a:off x="8724900" y="4673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29" name="Straight Connector 9528">
              <a:extLst>
                <a:ext uri="{FF2B5EF4-FFF2-40B4-BE49-F238E27FC236}">
                  <a16:creationId xmlns:a16="http://schemas.microsoft.com/office/drawing/2014/main" id="{99BE4B10-A2A8-314A-2020-535AA4904639}"/>
                </a:ext>
              </a:extLst>
            </p:cNvPr>
            <p:cNvCxnSpPr>
              <a:cxnSpLocks/>
            </p:cNvCxnSpPr>
            <p:nvPr/>
          </p:nvCxnSpPr>
          <p:spPr>
            <a:xfrm flipV="1">
              <a:off x="8912225" y="47307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0" name="Straight Connector 9529">
              <a:extLst>
                <a:ext uri="{FF2B5EF4-FFF2-40B4-BE49-F238E27FC236}">
                  <a16:creationId xmlns:a16="http://schemas.microsoft.com/office/drawing/2014/main" id="{5296000D-A2A9-3069-501D-DC84FF50B18C}"/>
                </a:ext>
              </a:extLst>
            </p:cNvPr>
            <p:cNvCxnSpPr>
              <a:cxnSpLocks/>
            </p:cNvCxnSpPr>
            <p:nvPr/>
          </p:nvCxnSpPr>
          <p:spPr>
            <a:xfrm flipV="1">
              <a:off x="8988425" y="47275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1" name="Straight Connector 9530">
              <a:extLst>
                <a:ext uri="{FF2B5EF4-FFF2-40B4-BE49-F238E27FC236}">
                  <a16:creationId xmlns:a16="http://schemas.microsoft.com/office/drawing/2014/main" id="{0D0F3000-20F4-1F61-AC9B-B84C77151CBD}"/>
                </a:ext>
              </a:extLst>
            </p:cNvPr>
            <p:cNvCxnSpPr>
              <a:cxnSpLocks/>
            </p:cNvCxnSpPr>
            <p:nvPr/>
          </p:nvCxnSpPr>
          <p:spPr>
            <a:xfrm flipV="1">
              <a:off x="9134475" y="48291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2" name="Straight Connector 9531">
              <a:extLst>
                <a:ext uri="{FF2B5EF4-FFF2-40B4-BE49-F238E27FC236}">
                  <a16:creationId xmlns:a16="http://schemas.microsoft.com/office/drawing/2014/main" id="{A9C63882-B2B4-4205-D511-79191993C9B0}"/>
                </a:ext>
              </a:extLst>
            </p:cNvPr>
            <p:cNvCxnSpPr>
              <a:cxnSpLocks/>
            </p:cNvCxnSpPr>
            <p:nvPr/>
          </p:nvCxnSpPr>
          <p:spPr>
            <a:xfrm flipV="1">
              <a:off x="9172575" y="48291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3" name="Straight Connector 9532">
              <a:extLst>
                <a:ext uri="{FF2B5EF4-FFF2-40B4-BE49-F238E27FC236}">
                  <a16:creationId xmlns:a16="http://schemas.microsoft.com/office/drawing/2014/main" id="{4F71BE9F-402A-CBCB-1F28-BA306B612BBD}"/>
                </a:ext>
              </a:extLst>
            </p:cNvPr>
            <p:cNvCxnSpPr>
              <a:cxnSpLocks/>
            </p:cNvCxnSpPr>
            <p:nvPr/>
          </p:nvCxnSpPr>
          <p:spPr>
            <a:xfrm flipV="1">
              <a:off x="9144000" y="48291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4" name="Straight Connector 9533">
              <a:extLst>
                <a:ext uri="{FF2B5EF4-FFF2-40B4-BE49-F238E27FC236}">
                  <a16:creationId xmlns:a16="http://schemas.microsoft.com/office/drawing/2014/main" id="{131AC7DC-C823-9ACA-7A9C-6858CBC44007}"/>
                </a:ext>
              </a:extLst>
            </p:cNvPr>
            <p:cNvCxnSpPr>
              <a:cxnSpLocks/>
            </p:cNvCxnSpPr>
            <p:nvPr/>
          </p:nvCxnSpPr>
          <p:spPr>
            <a:xfrm flipV="1">
              <a:off x="9051925" y="47275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5" name="Straight Connector 9534">
              <a:extLst>
                <a:ext uri="{FF2B5EF4-FFF2-40B4-BE49-F238E27FC236}">
                  <a16:creationId xmlns:a16="http://schemas.microsoft.com/office/drawing/2014/main" id="{54A1BF99-8006-E8B2-1CD0-A2A6A685993A}"/>
                </a:ext>
              </a:extLst>
            </p:cNvPr>
            <p:cNvCxnSpPr>
              <a:cxnSpLocks/>
            </p:cNvCxnSpPr>
            <p:nvPr/>
          </p:nvCxnSpPr>
          <p:spPr>
            <a:xfrm flipV="1">
              <a:off x="9070975" y="47275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6" name="Straight Connector 9535">
              <a:extLst>
                <a:ext uri="{FF2B5EF4-FFF2-40B4-BE49-F238E27FC236}">
                  <a16:creationId xmlns:a16="http://schemas.microsoft.com/office/drawing/2014/main" id="{1ACA4A37-6BB4-3A00-CB22-B78F091D1070}"/>
                </a:ext>
              </a:extLst>
            </p:cNvPr>
            <p:cNvCxnSpPr>
              <a:cxnSpLocks/>
            </p:cNvCxnSpPr>
            <p:nvPr/>
          </p:nvCxnSpPr>
          <p:spPr>
            <a:xfrm flipV="1">
              <a:off x="9099550" y="47878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7" name="Straight Connector 9536">
              <a:extLst>
                <a:ext uri="{FF2B5EF4-FFF2-40B4-BE49-F238E27FC236}">
                  <a16:creationId xmlns:a16="http://schemas.microsoft.com/office/drawing/2014/main" id="{E532C05B-F714-C3A9-4962-7F2540EE4C5D}"/>
                </a:ext>
              </a:extLst>
            </p:cNvPr>
            <p:cNvCxnSpPr>
              <a:cxnSpLocks/>
            </p:cNvCxnSpPr>
            <p:nvPr/>
          </p:nvCxnSpPr>
          <p:spPr>
            <a:xfrm flipV="1">
              <a:off x="9486900" y="48482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8" name="Straight Connector 9537">
              <a:extLst>
                <a:ext uri="{FF2B5EF4-FFF2-40B4-BE49-F238E27FC236}">
                  <a16:creationId xmlns:a16="http://schemas.microsoft.com/office/drawing/2014/main" id="{F809F551-25DF-68AF-A1A0-14A15C1B545E}"/>
                </a:ext>
              </a:extLst>
            </p:cNvPr>
            <p:cNvCxnSpPr>
              <a:cxnSpLocks/>
            </p:cNvCxnSpPr>
            <p:nvPr/>
          </p:nvCxnSpPr>
          <p:spPr>
            <a:xfrm flipV="1">
              <a:off x="9521825" y="48577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39" name="Straight Connector 9538">
              <a:extLst>
                <a:ext uri="{FF2B5EF4-FFF2-40B4-BE49-F238E27FC236}">
                  <a16:creationId xmlns:a16="http://schemas.microsoft.com/office/drawing/2014/main" id="{24CAF44B-4EA3-1CE5-E66D-82CE62FD4EC3}"/>
                </a:ext>
              </a:extLst>
            </p:cNvPr>
            <p:cNvCxnSpPr>
              <a:cxnSpLocks/>
            </p:cNvCxnSpPr>
            <p:nvPr/>
          </p:nvCxnSpPr>
          <p:spPr>
            <a:xfrm flipV="1">
              <a:off x="9547225" y="48926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0" name="Straight Connector 9539">
              <a:extLst>
                <a:ext uri="{FF2B5EF4-FFF2-40B4-BE49-F238E27FC236}">
                  <a16:creationId xmlns:a16="http://schemas.microsoft.com/office/drawing/2014/main" id="{D5E08CC7-F1AF-19FC-EA9F-3D7D5484B413}"/>
                </a:ext>
              </a:extLst>
            </p:cNvPr>
            <p:cNvCxnSpPr>
              <a:cxnSpLocks/>
            </p:cNvCxnSpPr>
            <p:nvPr/>
          </p:nvCxnSpPr>
          <p:spPr>
            <a:xfrm flipV="1">
              <a:off x="9817100" y="49561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1" name="Straight Connector 9540">
              <a:extLst>
                <a:ext uri="{FF2B5EF4-FFF2-40B4-BE49-F238E27FC236}">
                  <a16:creationId xmlns:a16="http://schemas.microsoft.com/office/drawing/2014/main" id="{97489041-59E1-4835-3B41-E60B63B65FB8}"/>
                </a:ext>
              </a:extLst>
            </p:cNvPr>
            <p:cNvCxnSpPr>
              <a:cxnSpLocks/>
            </p:cNvCxnSpPr>
            <p:nvPr/>
          </p:nvCxnSpPr>
          <p:spPr>
            <a:xfrm flipV="1">
              <a:off x="9852025" y="49656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2" name="Straight Connector 9541">
              <a:extLst>
                <a:ext uri="{FF2B5EF4-FFF2-40B4-BE49-F238E27FC236}">
                  <a16:creationId xmlns:a16="http://schemas.microsoft.com/office/drawing/2014/main" id="{3253473C-7255-7D13-551A-4114FEE80FBE}"/>
                </a:ext>
              </a:extLst>
            </p:cNvPr>
            <p:cNvCxnSpPr>
              <a:cxnSpLocks/>
            </p:cNvCxnSpPr>
            <p:nvPr/>
          </p:nvCxnSpPr>
          <p:spPr>
            <a:xfrm flipV="1">
              <a:off x="9886950" y="49720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3" name="Straight Connector 9542">
              <a:extLst>
                <a:ext uri="{FF2B5EF4-FFF2-40B4-BE49-F238E27FC236}">
                  <a16:creationId xmlns:a16="http://schemas.microsoft.com/office/drawing/2014/main" id="{A296D602-1504-798E-8F13-8FA8E85D3309}"/>
                </a:ext>
              </a:extLst>
            </p:cNvPr>
            <p:cNvCxnSpPr>
              <a:cxnSpLocks/>
            </p:cNvCxnSpPr>
            <p:nvPr/>
          </p:nvCxnSpPr>
          <p:spPr>
            <a:xfrm flipV="1">
              <a:off x="9979025" y="5060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4" name="Straight Connector 9543">
              <a:extLst>
                <a:ext uri="{FF2B5EF4-FFF2-40B4-BE49-F238E27FC236}">
                  <a16:creationId xmlns:a16="http://schemas.microsoft.com/office/drawing/2014/main" id="{1D4235FF-8CFE-8901-5795-9E7A853059E2}"/>
                </a:ext>
              </a:extLst>
            </p:cNvPr>
            <p:cNvCxnSpPr>
              <a:cxnSpLocks/>
            </p:cNvCxnSpPr>
            <p:nvPr/>
          </p:nvCxnSpPr>
          <p:spPr>
            <a:xfrm flipV="1">
              <a:off x="9915525" y="50133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5" name="Straight Connector 9544">
              <a:extLst>
                <a:ext uri="{FF2B5EF4-FFF2-40B4-BE49-F238E27FC236}">
                  <a16:creationId xmlns:a16="http://schemas.microsoft.com/office/drawing/2014/main" id="{F946E712-BE63-777D-E3B7-1B51945EC190}"/>
                </a:ext>
              </a:extLst>
            </p:cNvPr>
            <p:cNvCxnSpPr>
              <a:cxnSpLocks/>
            </p:cNvCxnSpPr>
            <p:nvPr/>
          </p:nvCxnSpPr>
          <p:spPr>
            <a:xfrm flipV="1">
              <a:off x="9931400" y="50133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6" name="Straight Connector 9545">
              <a:extLst>
                <a:ext uri="{FF2B5EF4-FFF2-40B4-BE49-F238E27FC236}">
                  <a16:creationId xmlns:a16="http://schemas.microsoft.com/office/drawing/2014/main" id="{2D416595-2B09-2DC3-3688-54BEFD194AC3}"/>
                </a:ext>
              </a:extLst>
            </p:cNvPr>
            <p:cNvCxnSpPr>
              <a:cxnSpLocks/>
            </p:cNvCxnSpPr>
            <p:nvPr/>
          </p:nvCxnSpPr>
          <p:spPr>
            <a:xfrm flipV="1">
              <a:off x="9940925" y="50133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7" name="Straight Connector 9546">
              <a:extLst>
                <a:ext uri="{FF2B5EF4-FFF2-40B4-BE49-F238E27FC236}">
                  <a16:creationId xmlns:a16="http://schemas.microsoft.com/office/drawing/2014/main" id="{3187B91D-B818-91AB-C550-8A49204EB346}"/>
                </a:ext>
              </a:extLst>
            </p:cNvPr>
            <p:cNvCxnSpPr>
              <a:cxnSpLocks/>
            </p:cNvCxnSpPr>
            <p:nvPr/>
          </p:nvCxnSpPr>
          <p:spPr>
            <a:xfrm flipV="1">
              <a:off x="10617200" y="51625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8" name="Straight Connector 9547">
              <a:extLst>
                <a:ext uri="{FF2B5EF4-FFF2-40B4-BE49-F238E27FC236}">
                  <a16:creationId xmlns:a16="http://schemas.microsoft.com/office/drawing/2014/main" id="{34D29E57-8B17-69D5-5746-328EC186137E}"/>
                </a:ext>
              </a:extLst>
            </p:cNvPr>
            <p:cNvCxnSpPr>
              <a:cxnSpLocks/>
            </p:cNvCxnSpPr>
            <p:nvPr/>
          </p:nvCxnSpPr>
          <p:spPr>
            <a:xfrm flipV="1">
              <a:off x="11179175" y="5245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549" name="Straight Connector 9548">
              <a:extLst>
                <a:ext uri="{FF2B5EF4-FFF2-40B4-BE49-F238E27FC236}">
                  <a16:creationId xmlns:a16="http://schemas.microsoft.com/office/drawing/2014/main" id="{C907C516-EE7F-2308-87A4-EC92511CA922}"/>
                </a:ext>
              </a:extLst>
            </p:cNvPr>
            <p:cNvCxnSpPr>
              <a:cxnSpLocks/>
            </p:cNvCxnSpPr>
            <p:nvPr/>
          </p:nvCxnSpPr>
          <p:spPr>
            <a:xfrm flipV="1">
              <a:off x="11153775" y="5245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9508" name="Group 9507">
            <a:extLst>
              <a:ext uri="{FF2B5EF4-FFF2-40B4-BE49-F238E27FC236}">
                <a16:creationId xmlns:a16="http://schemas.microsoft.com/office/drawing/2014/main" id="{724ABD01-7559-ADDC-2572-1AEA49F25CEE}"/>
              </a:ext>
            </a:extLst>
          </p:cNvPr>
          <p:cNvGrpSpPr/>
          <p:nvPr/>
        </p:nvGrpSpPr>
        <p:grpSpPr>
          <a:xfrm>
            <a:off x="7454900" y="3435349"/>
            <a:ext cx="3829050" cy="1584833"/>
            <a:chOff x="7454900" y="3435349"/>
            <a:chExt cx="3829050" cy="1584833"/>
          </a:xfrm>
        </p:grpSpPr>
        <p:grpSp>
          <p:nvGrpSpPr>
            <p:cNvPr id="9474" name="Group 9473">
              <a:extLst>
                <a:ext uri="{FF2B5EF4-FFF2-40B4-BE49-F238E27FC236}">
                  <a16:creationId xmlns:a16="http://schemas.microsoft.com/office/drawing/2014/main" id="{5303BD33-6C04-88A5-5D40-9361D0CC86C0}"/>
                </a:ext>
              </a:extLst>
            </p:cNvPr>
            <p:cNvGrpSpPr/>
            <p:nvPr/>
          </p:nvGrpSpPr>
          <p:grpSpPr>
            <a:xfrm>
              <a:off x="7454900" y="3495675"/>
              <a:ext cx="3829050" cy="1520825"/>
              <a:chOff x="7454900" y="3495675"/>
              <a:chExt cx="3829050" cy="1520825"/>
            </a:xfrm>
          </p:grpSpPr>
          <p:sp>
            <p:nvSpPr>
              <p:cNvPr id="9472" name="Freeform 9471">
                <a:extLst>
                  <a:ext uri="{FF2B5EF4-FFF2-40B4-BE49-F238E27FC236}">
                    <a16:creationId xmlns:a16="http://schemas.microsoft.com/office/drawing/2014/main" id="{AADFF71D-27F4-0879-9387-55585C235FAE}"/>
                  </a:ext>
                </a:extLst>
              </p:cNvPr>
              <p:cNvSpPr/>
              <p:nvPr/>
            </p:nvSpPr>
            <p:spPr>
              <a:xfrm>
                <a:off x="7861300" y="3787775"/>
                <a:ext cx="3422650" cy="1228725"/>
              </a:xfrm>
              <a:custGeom>
                <a:avLst/>
                <a:gdLst>
                  <a:gd name="csX0" fmla="*/ 3422650 w 3422650"/>
                  <a:gd name="csY0" fmla="*/ 1228725 h 1228725"/>
                  <a:gd name="csX1" fmla="*/ 2711450 w 3422650"/>
                  <a:gd name="csY1" fmla="*/ 1228725 h 1228725"/>
                  <a:gd name="csX2" fmla="*/ 2711450 w 3422650"/>
                  <a:gd name="csY2" fmla="*/ 1162050 h 1228725"/>
                  <a:gd name="csX3" fmla="*/ 2286000 w 3422650"/>
                  <a:gd name="csY3" fmla="*/ 1162050 h 1228725"/>
                  <a:gd name="csX4" fmla="*/ 2286000 w 3422650"/>
                  <a:gd name="csY4" fmla="*/ 1127125 h 1228725"/>
                  <a:gd name="csX5" fmla="*/ 2101850 w 3422650"/>
                  <a:gd name="csY5" fmla="*/ 1127125 h 1228725"/>
                  <a:gd name="csX6" fmla="*/ 2101850 w 3422650"/>
                  <a:gd name="csY6" fmla="*/ 1108075 h 1228725"/>
                  <a:gd name="csX7" fmla="*/ 2101850 w 3422650"/>
                  <a:gd name="csY7" fmla="*/ 1108075 h 1228725"/>
                  <a:gd name="csX8" fmla="*/ 2073275 w 3422650"/>
                  <a:gd name="csY8" fmla="*/ 1108075 h 1228725"/>
                  <a:gd name="csX9" fmla="*/ 2073275 w 3422650"/>
                  <a:gd name="csY9" fmla="*/ 1047750 h 1228725"/>
                  <a:gd name="csX10" fmla="*/ 1651000 w 3422650"/>
                  <a:gd name="csY10" fmla="*/ 1047750 h 1228725"/>
                  <a:gd name="csX11" fmla="*/ 1651000 w 3422650"/>
                  <a:gd name="csY11" fmla="*/ 1035050 h 1228725"/>
                  <a:gd name="csX12" fmla="*/ 1355725 w 3422650"/>
                  <a:gd name="csY12" fmla="*/ 1035050 h 1228725"/>
                  <a:gd name="csX13" fmla="*/ 1355725 w 3422650"/>
                  <a:gd name="csY13" fmla="*/ 1012825 h 1228725"/>
                  <a:gd name="csX14" fmla="*/ 1260475 w 3422650"/>
                  <a:gd name="csY14" fmla="*/ 1012825 h 1228725"/>
                  <a:gd name="csX15" fmla="*/ 1260475 w 3422650"/>
                  <a:gd name="csY15" fmla="*/ 965200 h 1228725"/>
                  <a:gd name="csX16" fmla="*/ 1247775 w 3422650"/>
                  <a:gd name="csY16" fmla="*/ 965200 h 1228725"/>
                  <a:gd name="csX17" fmla="*/ 1247775 w 3422650"/>
                  <a:gd name="csY17" fmla="*/ 923925 h 1228725"/>
                  <a:gd name="csX18" fmla="*/ 1231900 w 3422650"/>
                  <a:gd name="csY18" fmla="*/ 923925 h 1228725"/>
                  <a:gd name="csX19" fmla="*/ 1231900 w 3422650"/>
                  <a:gd name="csY19" fmla="*/ 892175 h 1228725"/>
                  <a:gd name="csX20" fmla="*/ 850900 w 3422650"/>
                  <a:gd name="csY20" fmla="*/ 892175 h 1228725"/>
                  <a:gd name="csX21" fmla="*/ 850900 w 3422650"/>
                  <a:gd name="csY21" fmla="*/ 844550 h 1228725"/>
                  <a:gd name="csX22" fmla="*/ 819150 w 3422650"/>
                  <a:gd name="csY22" fmla="*/ 844550 h 1228725"/>
                  <a:gd name="csX23" fmla="*/ 819150 w 3422650"/>
                  <a:gd name="csY23" fmla="*/ 815975 h 1228725"/>
                  <a:gd name="csX24" fmla="*/ 819150 w 3422650"/>
                  <a:gd name="csY24" fmla="*/ 815975 h 1228725"/>
                  <a:gd name="csX25" fmla="*/ 796925 w 3422650"/>
                  <a:gd name="csY25" fmla="*/ 793750 h 1228725"/>
                  <a:gd name="csX26" fmla="*/ 708025 w 3422650"/>
                  <a:gd name="csY26" fmla="*/ 793750 h 1228725"/>
                  <a:gd name="csX27" fmla="*/ 708025 w 3422650"/>
                  <a:gd name="csY27" fmla="*/ 781050 h 1228725"/>
                  <a:gd name="csX28" fmla="*/ 622300 w 3422650"/>
                  <a:gd name="csY28" fmla="*/ 781050 h 1228725"/>
                  <a:gd name="csX29" fmla="*/ 622300 w 3422650"/>
                  <a:gd name="csY29" fmla="*/ 765175 h 1228725"/>
                  <a:gd name="csX30" fmla="*/ 466725 w 3422650"/>
                  <a:gd name="csY30" fmla="*/ 765175 h 1228725"/>
                  <a:gd name="csX31" fmla="*/ 466725 w 3422650"/>
                  <a:gd name="csY31" fmla="*/ 765175 h 1228725"/>
                  <a:gd name="csX32" fmla="*/ 466725 w 3422650"/>
                  <a:gd name="csY32" fmla="*/ 733425 h 1228725"/>
                  <a:gd name="csX33" fmla="*/ 466725 w 3422650"/>
                  <a:gd name="csY33" fmla="*/ 733425 h 1228725"/>
                  <a:gd name="csX34" fmla="*/ 447675 w 3422650"/>
                  <a:gd name="csY34" fmla="*/ 733425 h 1228725"/>
                  <a:gd name="csX35" fmla="*/ 447675 w 3422650"/>
                  <a:gd name="csY35" fmla="*/ 692150 h 1228725"/>
                  <a:gd name="csX36" fmla="*/ 431800 w 3422650"/>
                  <a:gd name="csY36" fmla="*/ 692150 h 1228725"/>
                  <a:gd name="csX37" fmla="*/ 431800 w 3422650"/>
                  <a:gd name="csY37" fmla="*/ 625475 h 1228725"/>
                  <a:gd name="csX38" fmla="*/ 419100 w 3422650"/>
                  <a:gd name="csY38" fmla="*/ 625475 h 1228725"/>
                  <a:gd name="csX39" fmla="*/ 419100 w 3422650"/>
                  <a:gd name="csY39" fmla="*/ 574675 h 1228725"/>
                  <a:gd name="csX40" fmla="*/ 403225 w 3422650"/>
                  <a:gd name="csY40" fmla="*/ 574675 h 1228725"/>
                  <a:gd name="csX41" fmla="*/ 403225 w 3422650"/>
                  <a:gd name="csY41" fmla="*/ 536575 h 1228725"/>
                  <a:gd name="csX42" fmla="*/ 403225 w 3422650"/>
                  <a:gd name="csY42" fmla="*/ 536575 h 1228725"/>
                  <a:gd name="csX43" fmla="*/ 377825 w 3422650"/>
                  <a:gd name="csY43" fmla="*/ 536575 h 1228725"/>
                  <a:gd name="csX44" fmla="*/ 377825 w 3422650"/>
                  <a:gd name="csY44" fmla="*/ 504825 h 1228725"/>
                  <a:gd name="csX45" fmla="*/ 206375 w 3422650"/>
                  <a:gd name="csY45" fmla="*/ 504825 h 1228725"/>
                  <a:gd name="csX46" fmla="*/ 206375 w 3422650"/>
                  <a:gd name="csY46" fmla="*/ 476250 h 1228725"/>
                  <a:gd name="csX47" fmla="*/ 92075 w 3422650"/>
                  <a:gd name="csY47" fmla="*/ 476250 h 1228725"/>
                  <a:gd name="csX48" fmla="*/ 92075 w 3422650"/>
                  <a:gd name="csY48" fmla="*/ 447675 h 1228725"/>
                  <a:gd name="csX49" fmla="*/ 92075 w 3422650"/>
                  <a:gd name="csY49" fmla="*/ 447675 h 1228725"/>
                  <a:gd name="csX50" fmla="*/ 63500 w 3422650"/>
                  <a:gd name="csY50" fmla="*/ 447675 h 1228725"/>
                  <a:gd name="csX51" fmla="*/ 63500 w 3422650"/>
                  <a:gd name="csY51" fmla="*/ 412750 h 1228725"/>
                  <a:gd name="csX52" fmla="*/ 41275 w 3422650"/>
                  <a:gd name="csY52" fmla="*/ 412750 h 1228725"/>
                  <a:gd name="csX53" fmla="*/ 41275 w 3422650"/>
                  <a:gd name="csY53" fmla="*/ 320675 h 1228725"/>
                  <a:gd name="csX54" fmla="*/ 22225 w 3422650"/>
                  <a:gd name="csY54" fmla="*/ 320675 h 1228725"/>
                  <a:gd name="csX55" fmla="*/ 22225 w 3422650"/>
                  <a:gd name="csY55" fmla="*/ 152400 h 1228725"/>
                  <a:gd name="csX56" fmla="*/ 12700 w 3422650"/>
                  <a:gd name="csY56" fmla="*/ 152400 h 1228725"/>
                  <a:gd name="csX57" fmla="*/ 12700 w 3422650"/>
                  <a:gd name="csY57" fmla="*/ 69850 h 1228725"/>
                  <a:gd name="csX58" fmla="*/ 0 w 3422650"/>
                  <a:gd name="csY58" fmla="*/ 69850 h 1228725"/>
                  <a:gd name="csX59" fmla="*/ 0 w 3422650"/>
                  <a:gd name="csY59" fmla="*/ 0 h 1228725"/>
                  <a:gd name="csX0" fmla="*/ 3422650 w 3422650"/>
                  <a:gd name="csY0" fmla="*/ 1228725 h 1228725"/>
                  <a:gd name="csX1" fmla="*/ 2711450 w 3422650"/>
                  <a:gd name="csY1" fmla="*/ 1228725 h 1228725"/>
                  <a:gd name="csX2" fmla="*/ 2711450 w 3422650"/>
                  <a:gd name="csY2" fmla="*/ 1162050 h 1228725"/>
                  <a:gd name="csX3" fmla="*/ 2286000 w 3422650"/>
                  <a:gd name="csY3" fmla="*/ 1162050 h 1228725"/>
                  <a:gd name="csX4" fmla="*/ 2286000 w 3422650"/>
                  <a:gd name="csY4" fmla="*/ 1127125 h 1228725"/>
                  <a:gd name="csX5" fmla="*/ 2101850 w 3422650"/>
                  <a:gd name="csY5" fmla="*/ 1127125 h 1228725"/>
                  <a:gd name="csX6" fmla="*/ 2101850 w 3422650"/>
                  <a:gd name="csY6" fmla="*/ 1108075 h 1228725"/>
                  <a:gd name="csX7" fmla="*/ 2101850 w 3422650"/>
                  <a:gd name="csY7" fmla="*/ 1108075 h 1228725"/>
                  <a:gd name="csX8" fmla="*/ 2073275 w 3422650"/>
                  <a:gd name="csY8" fmla="*/ 1108075 h 1228725"/>
                  <a:gd name="csX9" fmla="*/ 2073275 w 3422650"/>
                  <a:gd name="csY9" fmla="*/ 1047750 h 1228725"/>
                  <a:gd name="csX10" fmla="*/ 1651000 w 3422650"/>
                  <a:gd name="csY10" fmla="*/ 1047750 h 1228725"/>
                  <a:gd name="csX11" fmla="*/ 1651000 w 3422650"/>
                  <a:gd name="csY11" fmla="*/ 1035050 h 1228725"/>
                  <a:gd name="csX12" fmla="*/ 1355725 w 3422650"/>
                  <a:gd name="csY12" fmla="*/ 1035050 h 1228725"/>
                  <a:gd name="csX13" fmla="*/ 1355725 w 3422650"/>
                  <a:gd name="csY13" fmla="*/ 1012825 h 1228725"/>
                  <a:gd name="csX14" fmla="*/ 1260475 w 3422650"/>
                  <a:gd name="csY14" fmla="*/ 1012825 h 1228725"/>
                  <a:gd name="csX15" fmla="*/ 1260475 w 3422650"/>
                  <a:gd name="csY15" fmla="*/ 965200 h 1228725"/>
                  <a:gd name="csX16" fmla="*/ 1247775 w 3422650"/>
                  <a:gd name="csY16" fmla="*/ 965200 h 1228725"/>
                  <a:gd name="csX17" fmla="*/ 1247775 w 3422650"/>
                  <a:gd name="csY17" fmla="*/ 923925 h 1228725"/>
                  <a:gd name="csX18" fmla="*/ 1231900 w 3422650"/>
                  <a:gd name="csY18" fmla="*/ 923925 h 1228725"/>
                  <a:gd name="csX19" fmla="*/ 1231900 w 3422650"/>
                  <a:gd name="csY19" fmla="*/ 892175 h 1228725"/>
                  <a:gd name="csX20" fmla="*/ 850900 w 3422650"/>
                  <a:gd name="csY20" fmla="*/ 892175 h 1228725"/>
                  <a:gd name="csX21" fmla="*/ 850900 w 3422650"/>
                  <a:gd name="csY21" fmla="*/ 844550 h 1228725"/>
                  <a:gd name="csX22" fmla="*/ 819150 w 3422650"/>
                  <a:gd name="csY22" fmla="*/ 844550 h 1228725"/>
                  <a:gd name="csX23" fmla="*/ 819150 w 3422650"/>
                  <a:gd name="csY23" fmla="*/ 815975 h 1228725"/>
                  <a:gd name="csX24" fmla="*/ 800100 w 3422650"/>
                  <a:gd name="csY24" fmla="*/ 822325 h 1228725"/>
                  <a:gd name="csX25" fmla="*/ 796925 w 3422650"/>
                  <a:gd name="csY25" fmla="*/ 793750 h 1228725"/>
                  <a:gd name="csX26" fmla="*/ 708025 w 3422650"/>
                  <a:gd name="csY26" fmla="*/ 793750 h 1228725"/>
                  <a:gd name="csX27" fmla="*/ 708025 w 3422650"/>
                  <a:gd name="csY27" fmla="*/ 781050 h 1228725"/>
                  <a:gd name="csX28" fmla="*/ 622300 w 3422650"/>
                  <a:gd name="csY28" fmla="*/ 781050 h 1228725"/>
                  <a:gd name="csX29" fmla="*/ 622300 w 3422650"/>
                  <a:gd name="csY29" fmla="*/ 765175 h 1228725"/>
                  <a:gd name="csX30" fmla="*/ 466725 w 3422650"/>
                  <a:gd name="csY30" fmla="*/ 765175 h 1228725"/>
                  <a:gd name="csX31" fmla="*/ 466725 w 3422650"/>
                  <a:gd name="csY31" fmla="*/ 765175 h 1228725"/>
                  <a:gd name="csX32" fmla="*/ 466725 w 3422650"/>
                  <a:gd name="csY32" fmla="*/ 733425 h 1228725"/>
                  <a:gd name="csX33" fmla="*/ 466725 w 3422650"/>
                  <a:gd name="csY33" fmla="*/ 733425 h 1228725"/>
                  <a:gd name="csX34" fmla="*/ 447675 w 3422650"/>
                  <a:gd name="csY34" fmla="*/ 733425 h 1228725"/>
                  <a:gd name="csX35" fmla="*/ 447675 w 3422650"/>
                  <a:gd name="csY35" fmla="*/ 692150 h 1228725"/>
                  <a:gd name="csX36" fmla="*/ 431800 w 3422650"/>
                  <a:gd name="csY36" fmla="*/ 692150 h 1228725"/>
                  <a:gd name="csX37" fmla="*/ 431800 w 3422650"/>
                  <a:gd name="csY37" fmla="*/ 625475 h 1228725"/>
                  <a:gd name="csX38" fmla="*/ 419100 w 3422650"/>
                  <a:gd name="csY38" fmla="*/ 625475 h 1228725"/>
                  <a:gd name="csX39" fmla="*/ 419100 w 3422650"/>
                  <a:gd name="csY39" fmla="*/ 574675 h 1228725"/>
                  <a:gd name="csX40" fmla="*/ 403225 w 3422650"/>
                  <a:gd name="csY40" fmla="*/ 574675 h 1228725"/>
                  <a:gd name="csX41" fmla="*/ 403225 w 3422650"/>
                  <a:gd name="csY41" fmla="*/ 536575 h 1228725"/>
                  <a:gd name="csX42" fmla="*/ 403225 w 3422650"/>
                  <a:gd name="csY42" fmla="*/ 536575 h 1228725"/>
                  <a:gd name="csX43" fmla="*/ 377825 w 3422650"/>
                  <a:gd name="csY43" fmla="*/ 536575 h 1228725"/>
                  <a:gd name="csX44" fmla="*/ 377825 w 3422650"/>
                  <a:gd name="csY44" fmla="*/ 504825 h 1228725"/>
                  <a:gd name="csX45" fmla="*/ 206375 w 3422650"/>
                  <a:gd name="csY45" fmla="*/ 504825 h 1228725"/>
                  <a:gd name="csX46" fmla="*/ 206375 w 3422650"/>
                  <a:gd name="csY46" fmla="*/ 476250 h 1228725"/>
                  <a:gd name="csX47" fmla="*/ 92075 w 3422650"/>
                  <a:gd name="csY47" fmla="*/ 476250 h 1228725"/>
                  <a:gd name="csX48" fmla="*/ 92075 w 3422650"/>
                  <a:gd name="csY48" fmla="*/ 447675 h 1228725"/>
                  <a:gd name="csX49" fmla="*/ 92075 w 3422650"/>
                  <a:gd name="csY49" fmla="*/ 447675 h 1228725"/>
                  <a:gd name="csX50" fmla="*/ 63500 w 3422650"/>
                  <a:gd name="csY50" fmla="*/ 447675 h 1228725"/>
                  <a:gd name="csX51" fmla="*/ 63500 w 3422650"/>
                  <a:gd name="csY51" fmla="*/ 412750 h 1228725"/>
                  <a:gd name="csX52" fmla="*/ 41275 w 3422650"/>
                  <a:gd name="csY52" fmla="*/ 412750 h 1228725"/>
                  <a:gd name="csX53" fmla="*/ 41275 w 3422650"/>
                  <a:gd name="csY53" fmla="*/ 320675 h 1228725"/>
                  <a:gd name="csX54" fmla="*/ 22225 w 3422650"/>
                  <a:gd name="csY54" fmla="*/ 320675 h 1228725"/>
                  <a:gd name="csX55" fmla="*/ 22225 w 3422650"/>
                  <a:gd name="csY55" fmla="*/ 152400 h 1228725"/>
                  <a:gd name="csX56" fmla="*/ 12700 w 3422650"/>
                  <a:gd name="csY56" fmla="*/ 152400 h 1228725"/>
                  <a:gd name="csX57" fmla="*/ 12700 w 3422650"/>
                  <a:gd name="csY57" fmla="*/ 69850 h 1228725"/>
                  <a:gd name="csX58" fmla="*/ 0 w 3422650"/>
                  <a:gd name="csY58" fmla="*/ 69850 h 1228725"/>
                  <a:gd name="csX59" fmla="*/ 0 w 3422650"/>
                  <a:gd name="csY59" fmla="*/ 0 h 1228725"/>
                  <a:gd name="csX0" fmla="*/ 3422650 w 3422650"/>
                  <a:gd name="csY0" fmla="*/ 1228725 h 1228725"/>
                  <a:gd name="csX1" fmla="*/ 2711450 w 3422650"/>
                  <a:gd name="csY1" fmla="*/ 1228725 h 1228725"/>
                  <a:gd name="csX2" fmla="*/ 2711450 w 3422650"/>
                  <a:gd name="csY2" fmla="*/ 1162050 h 1228725"/>
                  <a:gd name="csX3" fmla="*/ 2286000 w 3422650"/>
                  <a:gd name="csY3" fmla="*/ 1162050 h 1228725"/>
                  <a:gd name="csX4" fmla="*/ 2286000 w 3422650"/>
                  <a:gd name="csY4" fmla="*/ 1127125 h 1228725"/>
                  <a:gd name="csX5" fmla="*/ 2101850 w 3422650"/>
                  <a:gd name="csY5" fmla="*/ 1127125 h 1228725"/>
                  <a:gd name="csX6" fmla="*/ 2101850 w 3422650"/>
                  <a:gd name="csY6" fmla="*/ 1108075 h 1228725"/>
                  <a:gd name="csX7" fmla="*/ 2101850 w 3422650"/>
                  <a:gd name="csY7" fmla="*/ 1108075 h 1228725"/>
                  <a:gd name="csX8" fmla="*/ 2073275 w 3422650"/>
                  <a:gd name="csY8" fmla="*/ 1108075 h 1228725"/>
                  <a:gd name="csX9" fmla="*/ 2073275 w 3422650"/>
                  <a:gd name="csY9" fmla="*/ 1047750 h 1228725"/>
                  <a:gd name="csX10" fmla="*/ 1651000 w 3422650"/>
                  <a:gd name="csY10" fmla="*/ 1047750 h 1228725"/>
                  <a:gd name="csX11" fmla="*/ 1651000 w 3422650"/>
                  <a:gd name="csY11" fmla="*/ 1035050 h 1228725"/>
                  <a:gd name="csX12" fmla="*/ 1355725 w 3422650"/>
                  <a:gd name="csY12" fmla="*/ 1035050 h 1228725"/>
                  <a:gd name="csX13" fmla="*/ 1355725 w 3422650"/>
                  <a:gd name="csY13" fmla="*/ 1012825 h 1228725"/>
                  <a:gd name="csX14" fmla="*/ 1260475 w 3422650"/>
                  <a:gd name="csY14" fmla="*/ 1012825 h 1228725"/>
                  <a:gd name="csX15" fmla="*/ 1260475 w 3422650"/>
                  <a:gd name="csY15" fmla="*/ 965200 h 1228725"/>
                  <a:gd name="csX16" fmla="*/ 1247775 w 3422650"/>
                  <a:gd name="csY16" fmla="*/ 965200 h 1228725"/>
                  <a:gd name="csX17" fmla="*/ 1247775 w 3422650"/>
                  <a:gd name="csY17" fmla="*/ 923925 h 1228725"/>
                  <a:gd name="csX18" fmla="*/ 1231900 w 3422650"/>
                  <a:gd name="csY18" fmla="*/ 923925 h 1228725"/>
                  <a:gd name="csX19" fmla="*/ 1231900 w 3422650"/>
                  <a:gd name="csY19" fmla="*/ 892175 h 1228725"/>
                  <a:gd name="csX20" fmla="*/ 850900 w 3422650"/>
                  <a:gd name="csY20" fmla="*/ 892175 h 1228725"/>
                  <a:gd name="csX21" fmla="*/ 850900 w 3422650"/>
                  <a:gd name="csY21" fmla="*/ 844550 h 1228725"/>
                  <a:gd name="csX22" fmla="*/ 819150 w 3422650"/>
                  <a:gd name="csY22" fmla="*/ 844550 h 1228725"/>
                  <a:gd name="csX23" fmla="*/ 819150 w 3422650"/>
                  <a:gd name="csY23" fmla="*/ 825500 h 1228725"/>
                  <a:gd name="csX24" fmla="*/ 800100 w 3422650"/>
                  <a:gd name="csY24" fmla="*/ 822325 h 1228725"/>
                  <a:gd name="csX25" fmla="*/ 796925 w 3422650"/>
                  <a:gd name="csY25" fmla="*/ 793750 h 1228725"/>
                  <a:gd name="csX26" fmla="*/ 708025 w 3422650"/>
                  <a:gd name="csY26" fmla="*/ 793750 h 1228725"/>
                  <a:gd name="csX27" fmla="*/ 708025 w 3422650"/>
                  <a:gd name="csY27" fmla="*/ 781050 h 1228725"/>
                  <a:gd name="csX28" fmla="*/ 622300 w 3422650"/>
                  <a:gd name="csY28" fmla="*/ 781050 h 1228725"/>
                  <a:gd name="csX29" fmla="*/ 622300 w 3422650"/>
                  <a:gd name="csY29" fmla="*/ 765175 h 1228725"/>
                  <a:gd name="csX30" fmla="*/ 466725 w 3422650"/>
                  <a:gd name="csY30" fmla="*/ 765175 h 1228725"/>
                  <a:gd name="csX31" fmla="*/ 466725 w 3422650"/>
                  <a:gd name="csY31" fmla="*/ 765175 h 1228725"/>
                  <a:gd name="csX32" fmla="*/ 466725 w 3422650"/>
                  <a:gd name="csY32" fmla="*/ 733425 h 1228725"/>
                  <a:gd name="csX33" fmla="*/ 466725 w 3422650"/>
                  <a:gd name="csY33" fmla="*/ 733425 h 1228725"/>
                  <a:gd name="csX34" fmla="*/ 447675 w 3422650"/>
                  <a:gd name="csY34" fmla="*/ 733425 h 1228725"/>
                  <a:gd name="csX35" fmla="*/ 447675 w 3422650"/>
                  <a:gd name="csY35" fmla="*/ 692150 h 1228725"/>
                  <a:gd name="csX36" fmla="*/ 431800 w 3422650"/>
                  <a:gd name="csY36" fmla="*/ 692150 h 1228725"/>
                  <a:gd name="csX37" fmla="*/ 431800 w 3422650"/>
                  <a:gd name="csY37" fmla="*/ 625475 h 1228725"/>
                  <a:gd name="csX38" fmla="*/ 419100 w 3422650"/>
                  <a:gd name="csY38" fmla="*/ 625475 h 1228725"/>
                  <a:gd name="csX39" fmla="*/ 419100 w 3422650"/>
                  <a:gd name="csY39" fmla="*/ 574675 h 1228725"/>
                  <a:gd name="csX40" fmla="*/ 403225 w 3422650"/>
                  <a:gd name="csY40" fmla="*/ 574675 h 1228725"/>
                  <a:gd name="csX41" fmla="*/ 403225 w 3422650"/>
                  <a:gd name="csY41" fmla="*/ 536575 h 1228725"/>
                  <a:gd name="csX42" fmla="*/ 403225 w 3422650"/>
                  <a:gd name="csY42" fmla="*/ 536575 h 1228725"/>
                  <a:gd name="csX43" fmla="*/ 377825 w 3422650"/>
                  <a:gd name="csY43" fmla="*/ 536575 h 1228725"/>
                  <a:gd name="csX44" fmla="*/ 377825 w 3422650"/>
                  <a:gd name="csY44" fmla="*/ 504825 h 1228725"/>
                  <a:gd name="csX45" fmla="*/ 206375 w 3422650"/>
                  <a:gd name="csY45" fmla="*/ 504825 h 1228725"/>
                  <a:gd name="csX46" fmla="*/ 206375 w 3422650"/>
                  <a:gd name="csY46" fmla="*/ 476250 h 1228725"/>
                  <a:gd name="csX47" fmla="*/ 92075 w 3422650"/>
                  <a:gd name="csY47" fmla="*/ 476250 h 1228725"/>
                  <a:gd name="csX48" fmla="*/ 92075 w 3422650"/>
                  <a:gd name="csY48" fmla="*/ 447675 h 1228725"/>
                  <a:gd name="csX49" fmla="*/ 92075 w 3422650"/>
                  <a:gd name="csY49" fmla="*/ 447675 h 1228725"/>
                  <a:gd name="csX50" fmla="*/ 63500 w 3422650"/>
                  <a:gd name="csY50" fmla="*/ 447675 h 1228725"/>
                  <a:gd name="csX51" fmla="*/ 63500 w 3422650"/>
                  <a:gd name="csY51" fmla="*/ 412750 h 1228725"/>
                  <a:gd name="csX52" fmla="*/ 41275 w 3422650"/>
                  <a:gd name="csY52" fmla="*/ 412750 h 1228725"/>
                  <a:gd name="csX53" fmla="*/ 41275 w 3422650"/>
                  <a:gd name="csY53" fmla="*/ 320675 h 1228725"/>
                  <a:gd name="csX54" fmla="*/ 22225 w 3422650"/>
                  <a:gd name="csY54" fmla="*/ 320675 h 1228725"/>
                  <a:gd name="csX55" fmla="*/ 22225 w 3422650"/>
                  <a:gd name="csY55" fmla="*/ 152400 h 1228725"/>
                  <a:gd name="csX56" fmla="*/ 12700 w 3422650"/>
                  <a:gd name="csY56" fmla="*/ 152400 h 1228725"/>
                  <a:gd name="csX57" fmla="*/ 12700 w 3422650"/>
                  <a:gd name="csY57" fmla="*/ 69850 h 1228725"/>
                  <a:gd name="csX58" fmla="*/ 0 w 3422650"/>
                  <a:gd name="csY58" fmla="*/ 69850 h 1228725"/>
                  <a:gd name="csX59" fmla="*/ 0 w 3422650"/>
                  <a:gd name="csY59" fmla="*/ 0 h 1228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3422650" h="1228725">
                    <a:moveTo>
                      <a:pt x="3422650" y="1228725"/>
                    </a:moveTo>
                    <a:lnTo>
                      <a:pt x="2711450" y="1228725"/>
                    </a:lnTo>
                    <a:lnTo>
                      <a:pt x="2711450" y="1162050"/>
                    </a:lnTo>
                    <a:lnTo>
                      <a:pt x="2286000" y="1162050"/>
                    </a:lnTo>
                    <a:lnTo>
                      <a:pt x="2286000" y="1127125"/>
                    </a:lnTo>
                    <a:lnTo>
                      <a:pt x="2101850" y="1127125"/>
                    </a:lnTo>
                    <a:lnTo>
                      <a:pt x="2101850" y="1108075"/>
                    </a:lnTo>
                    <a:lnTo>
                      <a:pt x="2101850" y="1108075"/>
                    </a:lnTo>
                    <a:lnTo>
                      <a:pt x="2073275" y="1108075"/>
                    </a:lnTo>
                    <a:lnTo>
                      <a:pt x="2073275" y="1047750"/>
                    </a:lnTo>
                    <a:lnTo>
                      <a:pt x="1651000" y="1047750"/>
                    </a:lnTo>
                    <a:lnTo>
                      <a:pt x="1651000" y="1035050"/>
                    </a:lnTo>
                    <a:lnTo>
                      <a:pt x="1355725" y="1035050"/>
                    </a:lnTo>
                    <a:lnTo>
                      <a:pt x="1355725" y="1012825"/>
                    </a:lnTo>
                    <a:lnTo>
                      <a:pt x="1260475" y="1012825"/>
                    </a:lnTo>
                    <a:lnTo>
                      <a:pt x="1260475" y="965200"/>
                    </a:lnTo>
                    <a:lnTo>
                      <a:pt x="1247775" y="965200"/>
                    </a:lnTo>
                    <a:lnTo>
                      <a:pt x="1247775" y="923925"/>
                    </a:lnTo>
                    <a:lnTo>
                      <a:pt x="1231900" y="923925"/>
                    </a:lnTo>
                    <a:lnTo>
                      <a:pt x="1231900" y="892175"/>
                    </a:lnTo>
                    <a:lnTo>
                      <a:pt x="850900" y="892175"/>
                    </a:lnTo>
                    <a:lnTo>
                      <a:pt x="850900" y="844550"/>
                    </a:lnTo>
                    <a:lnTo>
                      <a:pt x="819150" y="844550"/>
                    </a:lnTo>
                    <a:lnTo>
                      <a:pt x="819150" y="825500"/>
                    </a:lnTo>
                    <a:lnTo>
                      <a:pt x="800100" y="822325"/>
                    </a:lnTo>
                    <a:lnTo>
                      <a:pt x="796925" y="793750"/>
                    </a:lnTo>
                    <a:lnTo>
                      <a:pt x="708025" y="793750"/>
                    </a:lnTo>
                    <a:lnTo>
                      <a:pt x="708025" y="781050"/>
                    </a:lnTo>
                    <a:lnTo>
                      <a:pt x="622300" y="781050"/>
                    </a:lnTo>
                    <a:lnTo>
                      <a:pt x="622300" y="765175"/>
                    </a:lnTo>
                    <a:lnTo>
                      <a:pt x="466725" y="765175"/>
                    </a:lnTo>
                    <a:lnTo>
                      <a:pt x="466725" y="765175"/>
                    </a:lnTo>
                    <a:lnTo>
                      <a:pt x="466725" y="733425"/>
                    </a:lnTo>
                    <a:lnTo>
                      <a:pt x="466725" y="733425"/>
                    </a:lnTo>
                    <a:lnTo>
                      <a:pt x="447675" y="733425"/>
                    </a:lnTo>
                    <a:lnTo>
                      <a:pt x="447675" y="692150"/>
                    </a:lnTo>
                    <a:lnTo>
                      <a:pt x="431800" y="692150"/>
                    </a:lnTo>
                    <a:lnTo>
                      <a:pt x="431800" y="625475"/>
                    </a:lnTo>
                    <a:lnTo>
                      <a:pt x="419100" y="625475"/>
                    </a:lnTo>
                    <a:lnTo>
                      <a:pt x="419100" y="574675"/>
                    </a:lnTo>
                    <a:lnTo>
                      <a:pt x="403225" y="574675"/>
                    </a:lnTo>
                    <a:lnTo>
                      <a:pt x="403225" y="536575"/>
                    </a:lnTo>
                    <a:lnTo>
                      <a:pt x="403225" y="536575"/>
                    </a:lnTo>
                    <a:lnTo>
                      <a:pt x="377825" y="536575"/>
                    </a:lnTo>
                    <a:lnTo>
                      <a:pt x="377825" y="504825"/>
                    </a:lnTo>
                    <a:lnTo>
                      <a:pt x="206375" y="504825"/>
                    </a:lnTo>
                    <a:lnTo>
                      <a:pt x="206375" y="476250"/>
                    </a:lnTo>
                    <a:lnTo>
                      <a:pt x="92075" y="476250"/>
                    </a:lnTo>
                    <a:lnTo>
                      <a:pt x="92075" y="447675"/>
                    </a:lnTo>
                    <a:lnTo>
                      <a:pt x="92075" y="447675"/>
                    </a:lnTo>
                    <a:lnTo>
                      <a:pt x="63500" y="447675"/>
                    </a:lnTo>
                    <a:lnTo>
                      <a:pt x="63500" y="412750"/>
                    </a:lnTo>
                    <a:lnTo>
                      <a:pt x="41275" y="412750"/>
                    </a:lnTo>
                    <a:lnTo>
                      <a:pt x="41275" y="320675"/>
                    </a:lnTo>
                    <a:lnTo>
                      <a:pt x="22225" y="320675"/>
                    </a:lnTo>
                    <a:lnTo>
                      <a:pt x="22225" y="152400"/>
                    </a:lnTo>
                    <a:lnTo>
                      <a:pt x="12700" y="152400"/>
                    </a:lnTo>
                    <a:lnTo>
                      <a:pt x="12700" y="69850"/>
                    </a:lnTo>
                    <a:lnTo>
                      <a:pt x="0" y="6985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73" name="Freeform 9472">
                <a:extLst>
                  <a:ext uri="{FF2B5EF4-FFF2-40B4-BE49-F238E27FC236}">
                    <a16:creationId xmlns:a16="http://schemas.microsoft.com/office/drawing/2014/main" id="{C5B214ED-CE11-BFE1-4BB4-71A5759BE06C}"/>
                  </a:ext>
                </a:extLst>
              </p:cNvPr>
              <p:cNvSpPr/>
              <p:nvPr/>
            </p:nvSpPr>
            <p:spPr>
              <a:xfrm>
                <a:off x="7454900" y="3495675"/>
                <a:ext cx="406400" cy="301625"/>
              </a:xfrm>
              <a:custGeom>
                <a:avLst/>
                <a:gdLst>
                  <a:gd name="csX0" fmla="*/ 0 w 406400"/>
                  <a:gd name="csY0" fmla="*/ 0 h 301625"/>
                  <a:gd name="csX1" fmla="*/ 107950 w 406400"/>
                  <a:gd name="csY1" fmla="*/ 0 h 301625"/>
                  <a:gd name="csX2" fmla="*/ 107950 w 406400"/>
                  <a:gd name="csY2" fmla="*/ 22225 h 301625"/>
                  <a:gd name="csX3" fmla="*/ 238125 w 406400"/>
                  <a:gd name="csY3" fmla="*/ 22225 h 301625"/>
                  <a:gd name="csX4" fmla="*/ 238125 w 406400"/>
                  <a:gd name="csY4" fmla="*/ 66675 h 301625"/>
                  <a:gd name="csX5" fmla="*/ 320675 w 406400"/>
                  <a:gd name="csY5" fmla="*/ 66675 h 301625"/>
                  <a:gd name="csX6" fmla="*/ 320675 w 406400"/>
                  <a:gd name="csY6" fmla="*/ 66675 h 301625"/>
                  <a:gd name="csX7" fmla="*/ 320675 w 406400"/>
                  <a:gd name="csY7" fmla="*/ 95250 h 301625"/>
                  <a:gd name="csX8" fmla="*/ 358775 w 406400"/>
                  <a:gd name="csY8" fmla="*/ 95250 h 301625"/>
                  <a:gd name="csX9" fmla="*/ 358775 w 406400"/>
                  <a:gd name="csY9" fmla="*/ 184150 h 301625"/>
                  <a:gd name="csX10" fmla="*/ 358775 w 406400"/>
                  <a:gd name="csY10" fmla="*/ 184150 h 301625"/>
                  <a:gd name="csX11" fmla="*/ 384175 w 406400"/>
                  <a:gd name="csY11" fmla="*/ 184150 h 301625"/>
                  <a:gd name="csX12" fmla="*/ 384175 w 406400"/>
                  <a:gd name="csY12" fmla="*/ 247650 h 301625"/>
                  <a:gd name="csX13" fmla="*/ 393700 w 406400"/>
                  <a:gd name="csY13" fmla="*/ 247650 h 301625"/>
                  <a:gd name="csX14" fmla="*/ 393700 w 406400"/>
                  <a:gd name="csY14" fmla="*/ 301625 h 301625"/>
                  <a:gd name="csX15" fmla="*/ 406400 w 406400"/>
                  <a:gd name="csY15" fmla="*/ 301625 h 301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06400" h="301625">
                    <a:moveTo>
                      <a:pt x="0" y="0"/>
                    </a:moveTo>
                    <a:lnTo>
                      <a:pt x="107950" y="0"/>
                    </a:lnTo>
                    <a:lnTo>
                      <a:pt x="107950" y="22225"/>
                    </a:lnTo>
                    <a:lnTo>
                      <a:pt x="238125" y="22225"/>
                    </a:lnTo>
                    <a:lnTo>
                      <a:pt x="238125" y="66675"/>
                    </a:lnTo>
                    <a:lnTo>
                      <a:pt x="320675" y="66675"/>
                    </a:lnTo>
                    <a:lnTo>
                      <a:pt x="320675" y="66675"/>
                    </a:lnTo>
                    <a:lnTo>
                      <a:pt x="320675" y="95250"/>
                    </a:lnTo>
                    <a:lnTo>
                      <a:pt x="358775" y="95250"/>
                    </a:lnTo>
                    <a:lnTo>
                      <a:pt x="358775" y="184150"/>
                    </a:lnTo>
                    <a:lnTo>
                      <a:pt x="358775" y="184150"/>
                    </a:lnTo>
                    <a:lnTo>
                      <a:pt x="384175" y="184150"/>
                    </a:lnTo>
                    <a:lnTo>
                      <a:pt x="384175" y="247650"/>
                    </a:lnTo>
                    <a:lnTo>
                      <a:pt x="393700" y="247650"/>
                    </a:lnTo>
                    <a:lnTo>
                      <a:pt x="393700" y="301625"/>
                    </a:lnTo>
                    <a:lnTo>
                      <a:pt x="406400" y="301625"/>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475" name="Straight Connector 9474">
              <a:extLst>
                <a:ext uri="{FF2B5EF4-FFF2-40B4-BE49-F238E27FC236}">
                  <a16:creationId xmlns:a16="http://schemas.microsoft.com/office/drawing/2014/main" id="{8651C63C-8A2A-53CD-E2BF-4362EBBF3189}"/>
                </a:ext>
              </a:extLst>
            </p:cNvPr>
            <p:cNvCxnSpPr>
              <a:cxnSpLocks/>
            </p:cNvCxnSpPr>
            <p:nvPr/>
          </p:nvCxnSpPr>
          <p:spPr>
            <a:xfrm flipV="1">
              <a:off x="7470775" y="34353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76" name="Straight Connector 9475">
              <a:extLst>
                <a:ext uri="{FF2B5EF4-FFF2-40B4-BE49-F238E27FC236}">
                  <a16:creationId xmlns:a16="http://schemas.microsoft.com/office/drawing/2014/main" id="{AF361325-01C3-2FC2-F975-6C3848EBA9CC}"/>
                </a:ext>
              </a:extLst>
            </p:cNvPr>
            <p:cNvCxnSpPr>
              <a:cxnSpLocks/>
            </p:cNvCxnSpPr>
            <p:nvPr/>
          </p:nvCxnSpPr>
          <p:spPr>
            <a:xfrm flipV="1">
              <a:off x="8089900" y="4216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77" name="Straight Connector 9476">
              <a:extLst>
                <a:ext uri="{FF2B5EF4-FFF2-40B4-BE49-F238E27FC236}">
                  <a16:creationId xmlns:a16="http://schemas.microsoft.com/office/drawing/2014/main" id="{1B7CF8C4-77E8-77D0-59A9-E7FA76B5F02E}"/>
                </a:ext>
              </a:extLst>
            </p:cNvPr>
            <p:cNvCxnSpPr>
              <a:cxnSpLocks/>
            </p:cNvCxnSpPr>
            <p:nvPr/>
          </p:nvCxnSpPr>
          <p:spPr>
            <a:xfrm flipV="1">
              <a:off x="7832725" y="35655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78" name="Straight Connector 9477">
              <a:extLst>
                <a:ext uri="{FF2B5EF4-FFF2-40B4-BE49-F238E27FC236}">
                  <a16:creationId xmlns:a16="http://schemas.microsoft.com/office/drawing/2014/main" id="{5DEC3D53-3EA5-0757-C93C-F5962D99FA68}"/>
                </a:ext>
              </a:extLst>
            </p:cNvPr>
            <p:cNvCxnSpPr>
              <a:cxnSpLocks/>
            </p:cNvCxnSpPr>
            <p:nvPr/>
          </p:nvCxnSpPr>
          <p:spPr>
            <a:xfrm flipV="1">
              <a:off x="8185150" y="42290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79" name="Straight Connector 9478">
              <a:extLst>
                <a:ext uri="{FF2B5EF4-FFF2-40B4-BE49-F238E27FC236}">
                  <a16:creationId xmlns:a16="http://schemas.microsoft.com/office/drawing/2014/main" id="{6CA0A17E-8B15-58BB-7F15-54B688B01474}"/>
                </a:ext>
              </a:extLst>
            </p:cNvPr>
            <p:cNvCxnSpPr>
              <a:cxnSpLocks/>
            </p:cNvCxnSpPr>
            <p:nvPr/>
          </p:nvCxnSpPr>
          <p:spPr>
            <a:xfrm flipV="1">
              <a:off x="8121650" y="42259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0" name="Straight Connector 9479">
              <a:extLst>
                <a:ext uri="{FF2B5EF4-FFF2-40B4-BE49-F238E27FC236}">
                  <a16:creationId xmlns:a16="http://schemas.microsoft.com/office/drawing/2014/main" id="{2F63DF2E-E386-68FE-F9CC-3A8E5801CBEA}"/>
                </a:ext>
              </a:extLst>
            </p:cNvPr>
            <p:cNvCxnSpPr>
              <a:cxnSpLocks/>
            </p:cNvCxnSpPr>
            <p:nvPr/>
          </p:nvCxnSpPr>
          <p:spPr>
            <a:xfrm flipV="1">
              <a:off x="8242300" y="42354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1" name="Straight Connector 9480">
              <a:extLst>
                <a:ext uri="{FF2B5EF4-FFF2-40B4-BE49-F238E27FC236}">
                  <a16:creationId xmlns:a16="http://schemas.microsoft.com/office/drawing/2014/main" id="{C83A50E2-A02D-EDD4-A102-2BBC04A9301A}"/>
                </a:ext>
              </a:extLst>
            </p:cNvPr>
            <p:cNvCxnSpPr>
              <a:cxnSpLocks/>
            </p:cNvCxnSpPr>
            <p:nvPr/>
          </p:nvCxnSpPr>
          <p:spPr>
            <a:xfrm flipV="1">
              <a:off x="8382000" y="44926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2" name="Straight Connector 9481">
              <a:extLst>
                <a:ext uri="{FF2B5EF4-FFF2-40B4-BE49-F238E27FC236}">
                  <a16:creationId xmlns:a16="http://schemas.microsoft.com/office/drawing/2014/main" id="{28884E9E-4D8C-235B-4380-582ACABD24B7}"/>
                </a:ext>
              </a:extLst>
            </p:cNvPr>
            <p:cNvCxnSpPr>
              <a:cxnSpLocks/>
            </p:cNvCxnSpPr>
            <p:nvPr/>
          </p:nvCxnSpPr>
          <p:spPr>
            <a:xfrm flipV="1">
              <a:off x="8350250" y="44830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3" name="Straight Connector 9482">
              <a:extLst>
                <a:ext uri="{FF2B5EF4-FFF2-40B4-BE49-F238E27FC236}">
                  <a16:creationId xmlns:a16="http://schemas.microsoft.com/office/drawing/2014/main" id="{DF78A72D-18DB-2714-4CFF-489C35D16B1D}"/>
                </a:ext>
              </a:extLst>
            </p:cNvPr>
            <p:cNvCxnSpPr>
              <a:cxnSpLocks/>
            </p:cNvCxnSpPr>
            <p:nvPr/>
          </p:nvCxnSpPr>
          <p:spPr>
            <a:xfrm flipV="1">
              <a:off x="8636000" y="45211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4" name="Straight Connector 9483">
              <a:extLst>
                <a:ext uri="{FF2B5EF4-FFF2-40B4-BE49-F238E27FC236}">
                  <a16:creationId xmlns:a16="http://schemas.microsoft.com/office/drawing/2014/main" id="{40D4682C-238A-6833-7E96-C41C2822A9A0}"/>
                </a:ext>
              </a:extLst>
            </p:cNvPr>
            <p:cNvCxnSpPr>
              <a:cxnSpLocks/>
            </p:cNvCxnSpPr>
            <p:nvPr/>
          </p:nvCxnSpPr>
          <p:spPr>
            <a:xfrm flipV="1">
              <a:off x="8734425" y="46132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5" name="Straight Connector 9484">
              <a:extLst>
                <a:ext uri="{FF2B5EF4-FFF2-40B4-BE49-F238E27FC236}">
                  <a16:creationId xmlns:a16="http://schemas.microsoft.com/office/drawing/2014/main" id="{0D211F49-EFA8-8D19-E7D4-013E970A664E}"/>
                </a:ext>
              </a:extLst>
            </p:cNvPr>
            <p:cNvCxnSpPr>
              <a:cxnSpLocks/>
            </p:cNvCxnSpPr>
            <p:nvPr/>
          </p:nvCxnSpPr>
          <p:spPr>
            <a:xfrm flipV="1">
              <a:off x="8861425" y="46196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6" name="Straight Connector 9485">
              <a:extLst>
                <a:ext uri="{FF2B5EF4-FFF2-40B4-BE49-F238E27FC236}">
                  <a16:creationId xmlns:a16="http://schemas.microsoft.com/office/drawing/2014/main" id="{566A7A83-83CA-1FDD-F0D1-A231341DAE0C}"/>
                </a:ext>
              </a:extLst>
            </p:cNvPr>
            <p:cNvCxnSpPr>
              <a:cxnSpLocks/>
            </p:cNvCxnSpPr>
            <p:nvPr/>
          </p:nvCxnSpPr>
          <p:spPr>
            <a:xfrm flipV="1">
              <a:off x="9061450" y="46196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7" name="Straight Connector 9486">
              <a:extLst>
                <a:ext uri="{FF2B5EF4-FFF2-40B4-BE49-F238E27FC236}">
                  <a16:creationId xmlns:a16="http://schemas.microsoft.com/office/drawing/2014/main" id="{D429DB13-80C8-F93F-10C0-52691166EECB}"/>
                </a:ext>
              </a:extLst>
            </p:cNvPr>
            <p:cNvCxnSpPr>
              <a:cxnSpLocks/>
            </p:cNvCxnSpPr>
            <p:nvPr/>
          </p:nvCxnSpPr>
          <p:spPr>
            <a:xfrm flipV="1">
              <a:off x="9083675" y="46291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8" name="Straight Connector 9487">
              <a:extLst>
                <a:ext uri="{FF2B5EF4-FFF2-40B4-BE49-F238E27FC236}">
                  <a16:creationId xmlns:a16="http://schemas.microsoft.com/office/drawing/2014/main" id="{64E4B3B5-C3B9-CCD3-CE0F-26CB6B02F641}"/>
                </a:ext>
              </a:extLst>
            </p:cNvPr>
            <p:cNvCxnSpPr>
              <a:cxnSpLocks/>
            </p:cNvCxnSpPr>
            <p:nvPr/>
          </p:nvCxnSpPr>
          <p:spPr>
            <a:xfrm flipV="1">
              <a:off x="9153525" y="47402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89" name="Straight Connector 9488">
              <a:extLst>
                <a:ext uri="{FF2B5EF4-FFF2-40B4-BE49-F238E27FC236}">
                  <a16:creationId xmlns:a16="http://schemas.microsoft.com/office/drawing/2014/main" id="{12A10E57-C054-0BAF-9F6A-ECED86101674}"/>
                </a:ext>
              </a:extLst>
            </p:cNvPr>
            <p:cNvCxnSpPr>
              <a:cxnSpLocks/>
            </p:cNvCxnSpPr>
            <p:nvPr/>
          </p:nvCxnSpPr>
          <p:spPr>
            <a:xfrm flipV="1">
              <a:off x="9467850" y="4759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0" name="Straight Connector 9489">
              <a:extLst>
                <a:ext uri="{FF2B5EF4-FFF2-40B4-BE49-F238E27FC236}">
                  <a16:creationId xmlns:a16="http://schemas.microsoft.com/office/drawing/2014/main" id="{DFB4BFD7-1923-A2A1-2DDC-412CC13E9D6A}"/>
                </a:ext>
              </a:extLst>
            </p:cNvPr>
            <p:cNvCxnSpPr>
              <a:cxnSpLocks/>
            </p:cNvCxnSpPr>
            <p:nvPr/>
          </p:nvCxnSpPr>
          <p:spPr>
            <a:xfrm flipV="1">
              <a:off x="9509125" y="47624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1" name="Straight Connector 9490">
              <a:extLst>
                <a:ext uri="{FF2B5EF4-FFF2-40B4-BE49-F238E27FC236}">
                  <a16:creationId xmlns:a16="http://schemas.microsoft.com/office/drawing/2014/main" id="{924BCFA8-9EB1-CA16-E397-E85EF8C34F70}"/>
                </a:ext>
              </a:extLst>
            </p:cNvPr>
            <p:cNvCxnSpPr>
              <a:cxnSpLocks/>
            </p:cNvCxnSpPr>
            <p:nvPr/>
          </p:nvCxnSpPr>
          <p:spPr>
            <a:xfrm flipV="1">
              <a:off x="9578975" y="4765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2" name="Straight Connector 9491">
              <a:extLst>
                <a:ext uri="{FF2B5EF4-FFF2-40B4-BE49-F238E27FC236}">
                  <a16:creationId xmlns:a16="http://schemas.microsoft.com/office/drawing/2014/main" id="{10E79D7D-1324-1115-310B-EED501C2A2C4}"/>
                </a:ext>
              </a:extLst>
            </p:cNvPr>
            <p:cNvCxnSpPr>
              <a:cxnSpLocks/>
            </p:cNvCxnSpPr>
            <p:nvPr/>
          </p:nvCxnSpPr>
          <p:spPr>
            <a:xfrm flipV="1">
              <a:off x="9531350" y="4768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3" name="Straight Connector 9492">
              <a:extLst>
                <a:ext uri="{FF2B5EF4-FFF2-40B4-BE49-F238E27FC236}">
                  <a16:creationId xmlns:a16="http://schemas.microsoft.com/office/drawing/2014/main" id="{9310C7A7-0C24-33D3-128A-FA11A514AF28}"/>
                </a:ext>
              </a:extLst>
            </p:cNvPr>
            <p:cNvCxnSpPr>
              <a:cxnSpLocks/>
            </p:cNvCxnSpPr>
            <p:nvPr/>
          </p:nvCxnSpPr>
          <p:spPr>
            <a:xfrm flipV="1">
              <a:off x="9547225" y="4768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4" name="Straight Connector 9493">
              <a:extLst>
                <a:ext uri="{FF2B5EF4-FFF2-40B4-BE49-F238E27FC236}">
                  <a16:creationId xmlns:a16="http://schemas.microsoft.com/office/drawing/2014/main" id="{63458536-6E03-5772-C526-2A4C8EC34630}"/>
                </a:ext>
              </a:extLst>
            </p:cNvPr>
            <p:cNvCxnSpPr>
              <a:cxnSpLocks/>
            </p:cNvCxnSpPr>
            <p:nvPr/>
          </p:nvCxnSpPr>
          <p:spPr>
            <a:xfrm flipV="1">
              <a:off x="9623425" y="4768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5" name="Straight Connector 9494">
              <a:extLst>
                <a:ext uri="{FF2B5EF4-FFF2-40B4-BE49-F238E27FC236}">
                  <a16:creationId xmlns:a16="http://schemas.microsoft.com/office/drawing/2014/main" id="{BA6E2643-9B4A-CBB3-81FD-4EDFF42FB830}"/>
                </a:ext>
              </a:extLst>
            </p:cNvPr>
            <p:cNvCxnSpPr>
              <a:cxnSpLocks/>
            </p:cNvCxnSpPr>
            <p:nvPr/>
          </p:nvCxnSpPr>
          <p:spPr>
            <a:xfrm flipV="1">
              <a:off x="9731375" y="47751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6" name="Straight Connector 9495">
              <a:extLst>
                <a:ext uri="{FF2B5EF4-FFF2-40B4-BE49-F238E27FC236}">
                  <a16:creationId xmlns:a16="http://schemas.microsoft.com/office/drawing/2014/main" id="{B5FB1EF3-3C98-6995-75A1-2288B94634BB}"/>
                </a:ext>
              </a:extLst>
            </p:cNvPr>
            <p:cNvCxnSpPr>
              <a:cxnSpLocks/>
            </p:cNvCxnSpPr>
            <p:nvPr/>
          </p:nvCxnSpPr>
          <p:spPr>
            <a:xfrm flipV="1">
              <a:off x="9925050" y="47751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7" name="Straight Connector 9496">
              <a:extLst>
                <a:ext uri="{FF2B5EF4-FFF2-40B4-BE49-F238E27FC236}">
                  <a16:creationId xmlns:a16="http://schemas.microsoft.com/office/drawing/2014/main" id="{9F9E0B06-2D40-C518-F04F-C74797A23A09}"/>
                </a:ext>
              </a:extLst>
            </p:cNvPr>
            <p:cNvCxnSpPr>
              <a:cxnSpLocks/>
            </p:cNvCxnSpPr>
            <p:nvPr/>
          </p:nvCxnSpPr>
          <p:spPr>
            <a:xfrm flipV="1">
              <a:off x="9893300" y="47751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8" name="Straight Connector 9497">
              <a:extLst>
                <a:ext uri="{FF2B5EF4-FFF2-40B4-BE49-F238E27FC236}">
                  <a16:creationId xmlns:a16="http://schemas.microsoft.com/office/drawing/2014/main" id="{E95630D6-EFED-EDCD-1A02-03AD3FA94556}"/>
                </a:ext>
              </a:extLst>
            </p:cNvPr>
            <p:cNvCxnSpPr>
              <a:cxnSpLocks/>
            </p:cNvCxnSpPr>
            <p:nvPr/>
          </p:nvCxnSpPr>
          <p:spPr>
            <a:xfrm flipV="1">
              <a:off x="10306050" y="48894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99" name="Straight Connector 9498">
              <a:extLst>
                <a:ext uri="{FF2B5EF4-FFF2-40B4-BE49-F238E27FC236}">
                  <a16:creationId xmlns:a16="http://schemas.microsoft.com/office/drawing/2014/main" id="{000472FC-1CEE-E8A5-0D47-04F52787289B}"/>
                </a:ext>
              </a:extLst>
            </p:cNvPr>
            <p:cNvCxnSpPr>
              <a:cxnSpLocks/>
            </p:cNvCxnSpPr>
            <p:nvPr/>
          </p:nvCxnSpPr>
          <p:spPr>
            <a:xfrm flipV="1">
              <a:off x="10334625" y="48894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0" name="Straight Connector 9499">
              <a:extLst>
                <a:ext uri="{FF2B5EF4-FFF2-40B4-BE49-F238E27FC236}">
                  <a16:creationId xmlns:a16="http://schemas.microsoft.com/office/drawing/2014/main" id="{177800D0-30EC-4CE6-0475-4E2AF9C6EE09}"/>
                </a:ext>
              </a:extLst>
            </p:cNvPr>
            <p:cNvCxnSpPr>
              <a:cxnSpLocks/>
            </p:cNvCxnSpPr>
            <p:nvPr/>
          </p:nvCxnSpPr>
          <p:spPr>
            <a:xfrm flipV="1">
              <a:off x="10506075" y="4886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1" name="Straight Connector 9500">
              <a:extLst>
                <a:ext uri="{FF2B5EF4-FFF2-40B4-BE49-F238E27FC236}">
                  <a16:creationId xmlns:a16="http://schemas.microsoft.com/office/drawing/2014/main" id="{FCF48BBD-AFD0-BC34-4BDD-BEF11FD11971}"/>
                </a:ext>
              </a:extLst>
            </p:cNvPr>
            <p:cNvCxnSpPr>
              <a:cxnSpLocks/>
            </p:cNvCxnSpPr>
            <p:nvPr/>
          </p:nvCxnSpPr>
          <p:spPr>
            <a:xfrm flipV="1">
              <a:off x="10525125" y="4886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2" name="Straight Connector 9501">
              <a:extLst>
                <a:ext uri="{FF2B5EF4-FFF2-40B4-BE49-F238E27FC236}">
                  <a16:creationId xmlns:a16="http://schemas.microsoft.com/office/drawing/2014/main" id="{A8F26E94-43E1-15E7-15B5-5E4768CECC63}"/>
                </a:ext>
              </a:extLst>
            </p:cNvPr>
            <p:cNvCxnSpPr>
              <a:cxnSpLocks/>
            </p:cNvCxnSpPr>
            <p:nvPr/>
          </p:nvCxnSpPr>
          <p:spPr>
            <a:xfrm flipV="1">
              <a:off x="10556875" y="4886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3" name="Straight Connector 9502">
              <a:extLst>
                <a:ext uri="{FF2B5EF4-FFF2-40B4-BE49-F238E27FC236}">
                  <a16:creationId xmlns:a16="http://schemas.microsoft.com/office/drawing/2014/main" id="{89DF1532-A012-3179-1F0C-CA67F8533FB1}"/>
                </a:ext>
              </a:extLst>
            </p:cNvPr>
            <p:cNvCxnSpPr>
              <a:cxnSpLocks/>
            </p:cNvCxnSpPr>
            <p:nvPr/>
          </p:nvCxnSpPr>
          <p:spPr>
            <a:xfrm flipV="1">
              <a:off x="10639425" y="49529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4" name="Straight Connector 9503">
              <a:extLst>
                <a:ext uri="{FF2B5EF4-FFF2-40B4-BE49-F238E27FC236}">
                  <a16:creationId xmlns:a16="http://schemas.microsoft.com/office/drawing/2014/main" id="{27FA545B-3357-8109-DDBE-7736B20B93F5}"/>
                </a:ext>
              </a:extLst>
            </p:cNvPr>
            <p:cNvCxnSpPr>
              <a:cxnSpLocks/>
            </p:cNvCxnSpPr>
            <p:nvPr/>
          </p:nvCxnSpPr>
          <p:spPr>
            <a:xfrm flipV="1">
              <a:off x="10760075" y="49529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5" name="Straight Connector 9504">
              <a:extLst>
                <a:ext uri="{FF2B5EF4-FFF2-40B4-BE49-F238E27FC236}">
                  <a16:creationId xmlns:a16="http://schemas.microsoft.com/office/drawing/2014/main" id="{34B7B426-17F5-E4CE-C91B-88C410288F22}"/>
                </a:ext>
              </a:extLst>
            </p:cNvPr>
            <p:cNvCxnSpPr>
              <a:cxnSpLocks/>
            </p:cNvCxnSpPr>
            <p:nvPr/>
          </p:nvCxnSpPr>
          <p:spPr>
            <a:xfrm flipV="1">
              <a:off x="11122025" y="49529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6" name="Straight Connector 9505">
              <a:extLst>
                <a:ext uri="{FF2B5EF4-FFF2-40B4-BE49-F238E27FC236}">
                  <a16:creationId xmlns:a16="http://schemas.microsoft.com/office/drawing/2014/main" id="{92DA03BF-6535-D0C3-ACFB-8368BF42AE16}"/>
                </a:ext>
              </a:extLst>
            </p:cNvPr>
            <p:cNvCxnSpPr>
              <a:cxnSpLocks/>
            </p:cNvCxnSpPr>
            <p:nvPr/>
          </p:nvCxnSpPr>
          <p:spPr>
            <a:xfrm flipV="1">
              <a:off x="11169650" y="49529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07" name="Straight Connector 9506">
              <a:extLst>
                <a:ext uri="{FF2B5EF4-FFF2-40B4-BE49-F238E27FC236}">
                  <a16:creationId xmlns:a16="http://schemas.microsoft.com/office/drawing/2014/main" id="{E82640AD-ED54-4663-100F-2DB940E79DFA}"/>
                </a:ext>
              </a:extLst>
            </p:cNvPr>
            <p:cNvCxnSpPr>
              <a:cxnSpLocks/>
            </p:cNvCxnSpPr>
            <p:nvPr/>
          </p:nvCxnSpPr>
          <p:spPr>
            <a:xfrm flipV="1">
              <a:off x="11261725" y="4956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218" name="Rectangle 2">
            <a:extLst>
              <a:ext uri="{FF2B5EF4-FFF2-40B4-BE49-F238E27FC236}">
                <a16:creationId xmlns:a16="http://schemas.microsoft.com/office/drawing/2014/main" id="{E8B15ABA-DFFE-CA70-73A4-D9DD3EDECA7C}"/>
              </a:ext>
            </a:extLst>
          </p:cNvPr>
          <p:cNvSpPr>
            <a:spLocks noGrp="1" noChangeArrowheads="1"/>
          </p:cNvSpPr>
          <p:nvPr>
            <p:ph type="title"/>
          </p:nvPr>
        </p:nvSpPr>
        <p:spPr>
          <a:xfrm>
            <a:off x="231078" y="531006"/>
            <a:ext cx="11740260" cy="502445"/>
          </a:xfrm>
        </p:spPr>
        <p:txBody>
          <a:bodyPr/>
          <a:lstStyle/>
          <a:p>
            <a:r>
              <a:rPr lang="en-US" dirty="0"/>
              <a:t>VERITAC-2: PFS by BICR</a:t>
            </a:r>
            <a:endParaRPr lang="en-US" altLang="en-US" dirty="0"/>
          </a:p>
        </p:txBody>
      </p:sp>
      <p:sp>
        <p:nvSpPr>
          <p:cNvPr id="4" name="Content Placeholder 3">
            <a:extLst>
              <a:ext uri="{FF2B5EF4-FFF2-40B4-BE49-F238E27FC236}">
                <a16:creationId xmlns:a16="http://schemas.microsoft.com/office/drawing/2014/main" id="{C9DE239F-938C-2F07-1452-AF8FCD1FA48F}"/>
              </a:ext>
            </a:extLst>
          </p:cNvPr>
          <p:cNvSpPr>
            <a:spLocks noGrp="1"/>
          </p:cNvSpPr>
          <p:nvPr>
            <p:ph sz="quarter" idx="10"/>
          </p:nvPr>
        </p:nvSpPr>
        <p:spPr>
          <a:xfrm>
            <a:off x="1712199" y="6302375"/>
            <a:ext cx="7812290" cy="327025"/>
          </a:xfrm>
        </p:spPr>
        <p:txBody>
          <a:bodyPr/>
          <a:lstStyle/>
          <a:p>
            <a:r>
              <a:rPr lang="en-US" altLang="en-US" dirty="0"/>
              <a:t>Hamilton. ASCO 2025. </a:t>
            </a:r>
            <a:r>
              <a:rPr lang="en-US" altLang="en-US" dirty="0" err="1"/>
              <a:t>Abstr</a:t>
            </a:r>
            <a:r>
              <a:rPr lang="en-US" altLang="en-US" dirty="0"/>
              <a:t> LBA1000. </a:t>
            </a:r>
            <a:r>
              <a:rPr lang="en-US" altLang="en-US" dirty="0" err="1"/>
              <a:t>Campone</a:t>
            </a:r>
            <a:r>
              <a:rPr lang="en-US" altLang="en-US" dirty="0"/>
              <a:t>. NEJM. 2025;393:556.</a:t>
            </a:r>
          </a:p>
        </p:txBody>
      </p:sp>
      <p:sp>
        <p:nvSpPr>
          <p:cNvPr id="6" name="TextBox 5">
            <a:extLst>
              <a:ext uri="{FF2B5EF4-FFF2-40B4-BE49-F238E27FC236}">
                <a16:creationId xmlns:a16="http://schemas.microsoft.com/office/drawing/2014/main" id="{BD63B909-F65A-E5EB-DD57-54080135B7FE}"/>
              </a:ext>
            </a:extLst>
          </p:cNvPr>
          <p:cNvSpPr txBox="1"/>
          <p:nvPr/>
        </p:nvSpPr>
        <p:spPr bwMode="auto">
          <a:xfrm>
            <a:off x="6641980" y="1258903"/>
            <a:ext cx="5156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All Patients</a:t>
            </a:r>
          </a:p>
        </p:txBody>
      </p:sp>
      <p:sp>
        <p:nvSpPr>
          <p:cNvPr id="7" name="TextBox 6">
            <a:extLst>
              <a:ext uri="{FF2B5EF4-FFF2-40B4-BE49-F238E27FC236}">
                <a16:creationId xmlns:a16="http://schemas.microsoft.com/office/drawing/2014/main" id="{FC59CBB4-1353-91F9-7299-D6DE21E22348}"/>
              </a:ext>
            </a:extLst>
          </p:cNvPr>
          <p:cNvSpPr txBox="1"/>
          <p:nvPr/>
        </p:nvSpPr>
        <p:spPr bwMode="auto">
          <a:xfrm>
            <a:off x="702733" y="1258903"/>
            <a:ext cx="51985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Patients With </a:t>
            </a:r>
            <a:r>
              <a:rPr lang="en-US" sz="1600" b="1" i="1" dirty="0">
                <a:latin typeface="Poppins" pitchFamily="2" charset="77"/>
                <a:cs typeface="Poppins" pitchFamily="2" charset="77"/>
              </a:rPr>
              <a:t>ESR1</a:t>
            </a:r>
            <a:r>
              <a:rPr lang="en-US" sz="1600" b="1" dirty="0">
                <a:latin typeface="Poppins" pitchFamily="2" charset="77"/>
                <a:cs typeface="Poppins" pitchFamily="2" charset="77"/>
              </a:rPr>
              <a:t>m</a:t>
            </a:r>
          </a:p>
        </p:txBody>
      </p:sp>
      <p:graphicFrame>
        <p:nvGraphicFramePr>
          <p:cNvPr id="9" name="Group 3">
            <a:extLst>
              <a:ext uri="{FF2B5EF4-FFF2-40B4-BE49-F238E27FC236}">
                <a16:creationId xmlns:a16="http://schemas.microsoft.com/office/drawing/2014/main" id="{86E2ED83-365E-63B7-7CCD-8BFCBA777C0D}"/>
              </a:ext>
            </a:extLst>
          </p:cNvPr>
          <p:cNvGraphicFramePr>
            <a:graphicFrameLocks/>
          </p:cNvGraphicFramePr>
          <p:nvPr>
            <p:extLst>
              <p:ext uri="{D42A27DB-BD31-4B8C-83A1-F6EECF244321}">
                <p14:modId xmlns:p14="http://schemas.microsoft.com/office/powerpoint/2010/main" val="3215008308"/>
              </p:ext>
            </p:extLst>
          </p:nvPr>
        </p:nvGraphicFramePr>
        <p:xfrm>
          <a:off x="694267" y="1583296"/>
          <a:ext cx="5223932" cy="1737440"/>
        </p:xfrm>
        <a:graphic>
          <a:graphicData uri="http://schemas.openxmlformats.org/drawingml/2006/table">
            <a:tbl>
              <a:tblPr/>
              <a:tblGrid>
                <a:gridCol w="2414577">
                  <a:extLst>
                    <a:ext uri="{9D8B030D-6E8A-4147-A177-3AD203B41FA5}">
                      <a16:colId xmlns:a16="http://schemas.microsoft.com/office/drawing/2014/main" val="20000"/>
                    </a:ext>
                  </a:extLst>
                </a:gridCol>
                <a:gridCol w="1501626">
                  <a:extLst>
                    <a:ext uri="{9D8B030D-6E8A-4147-A177-3AD203B41FA5}">
                      <a16:colId xmlns:a16="http://schemas.microsoft.com/office/drawing/2014/main" val="20001"/>
                    </a:ext>
                  </a:extLst>
                </a:gridCol>
                <a:gridCol w="1307729">
                  <a:extLst>
                    <a:ext uri="{9D8B030D-6E8A-4147-A177-3AD203B41FA5}">
                      <a16:colId xmlns:a16="http://schemas.microsoft.com/office/drawing/2014/main" val="3924473303"/>
                    </a:ext>
                  </a:extLst>
                </a:gridCol>
              </a:tblGrid>
              <a:tr h="14036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bg1"/>
                          </a:solidFill>
                          <a:effectLst/>
                          <a:latin typeface="Poppins" pitchFamily="2" charset="77"/>
                          <a:cs typeface="Poppins" pitchFamily="2" charset="77"/>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f/u, mo</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7.4</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6.0</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n (%)</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79 (58)</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95 (71)</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mo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5.0 (3.7-7.4)</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2.1 (1.9-3.5)</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649885547"/>
                  </a:ext>
                </a:extLst>
              </a:tr>
              <a:tr h="14036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Stratified 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0.57 (0.42-0.77)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2-sided </a:t>
                      </a:r>
                      <a:r>
                        <a:rPr kumimoji="0" lang="en-US" sz="1200" b="0" i="1" u="none" strike="noStrike" cap="none" normalizeH="0" baseline="0" dirty="0">
                          <a:ln>
                            <a:noFill/>
                          </a:ln>
                          <a:solidFill>
                            <a:schemeClr val="tx1"/>
                          </a:solidFill>
                          <a:effectLst/>
                          <a:latin typeface="Poppins" pitchFamily="2" charset="77"/>
                          <a:cs typeface="Poppins" pitchFamily="2" charset="77"/>
                        </a:rPr>
                        <a:t>P </a:t>
                      </a:r>
                      <a:r>
                        <a:rPr kumimoji="0" lang="en-US" sz="1200" b="0" i="0" u="none" strike="noStrike" cap="none" normalizeH="0" baseline="0" dirty="0">
                          <a:ln>
                            <a:noFill/>
                          </a:ln>
                          <a:solidFill>
                            <a:schemeClr val="tx1"/>
                          </a:solidFill>
                          <a:effectLst/>
                          <a:latin typeface="Poppins" pitchFamily="2" charset="77"/>
                          <a:cs typeface="Poppins" pitchFamily="2" charset="77"/>
                        </a:rPr>
                        <a:t>&lt;.001</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86483612"/>
                  </a:ext>
                </a:extLst>
              </a:tr>
            </a:tbl>
          </a:graphicData>
        </a:graphic>
      </p:graphicFrame>
      <p:graphicFrame>
        <p:nvGraphicFramePr>
          <p:cNvPr id="10" name="Group 3">
            <a:extLst>
              <a:ext uri="{FF2B5EF4-FFF2-40B4-BE49-F238E27FC236}">
                <a16:creationId xmlns:a16="http://schemas.microsoft.com/office/drawing/2014/main" id="{B016ED25-DD14-FBFB-2C36-A3E1C942886F}"/>
              </a:ext>
            </a:extLst>
          </p:cNvPr>
          <p:cNvGraphicFramePr>
            <a:graphicFrameLocks/>
          </p:cNvGraphicFramePr>
          <p:nvPr>
            <p:extLst>
              <p:ext uri="{D42A27DB-BD31-4B8C-83A1-F6EECF244321}">
                <p14:modId xmlns:p14="http://schemas.microsoft.com/office/powerpoint/2010/main" val="4147041765"/>
              </p:ext>
            </p:extLst>
          </p:nvPr>
        </p:nvGraphicFramePr>
        <p:xfrm>
          <a:off x="6646191" y="1583296"/>
          <a:ext cx="5151989" cy="1737440"/>
        </p:xfrm>
        <a:graphic>
          <a:graphicData uri="http://schemas.openxmlformats.org/drawingml/2006/table">
            <a:tbl>
              <a:tblPr/>
              <a:tblGrid>
                <a:gridCol w="2421539">
                  <a:extLst>
                    <a:ext uri="{9D8B030D-6E8A-4147-A177-3AD203B41FA5}">
                      <a16:colId xmlns:a16="http://schemas.microsoft.com/office/drawing/2014/main" val="20000"/>
                    </a:ext>
                  </a:extLst>
                </a:gridCol>
                <a:gridCol w="1440730">
                  <a:extLst>
                    <a:ext uri="{9D8B030D-6E8A-4147-A177-3AD203B41FA5}">
                      <a16:colId xmlns:a16="http://schemas.microsoft.com/office/drawing/2014/main" val="20001"/>
                    </a:ext>
                  </a:extLst>
                </a:gridCol>
                <a:gridCol w="1289720">
                  <a:extLst>
                    <a:ext uri="{9D8B030D-6E8A-4147-A177-3AD203B41FA5}">
                      <a16:colId xmlns:a16="http://schemas.microsoft.com/office/drawing/2014/main" val="3924473303"/>
                    </a:ext>
                  </a:extLst>
                </a:gridCol>
              </a:tblGrid>
              <a:tr h="2272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bg1"/>
                          </a:solidFill>
                          <a:effectLst/>
                          <a:latin typeface="Poppins" pitchFamily="2" charset="77"/>
                          <a:cs typeface="Poppins" pitchFamily="2" charset="77"/>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313)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311)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363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f/u, mo</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7.4</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7.2</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363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n (%)</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186 (59)</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198 (64)</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363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mo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3.7 (3.6-5.3)</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3.6 (2.2-3.8)</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649885547"/>
                  </a:ext>
                </a:extLst>
              </a:tr>
              <a:tr h="2272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Stratified 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0.83 (0.68-1.02)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2-sided </a:t>
                      </a:r>
                      <a:r>
                        <a:rPr kumimoji="0" lang="en-US" sz="1200" b="0" i="1" u="none" strike="noStrike" cap="none" normalizeH="0" baseline="0" dirty="0">
                          <a:ln>
                            <a:noFill/>
                          </a:ln>
                          <a:solidFill>
                            <a:schemeClr val="tx1"/>
                          </a:solidFill>
                          <a:effectLst/>
                          <a:latin typeface="Poppins" pitchFamily="2" charset="77"/>
                          <a:cs typeface="Poppins" pitchFamily="2" charset="77"/>
                        </a:rPr>
                        <a:t>P</a:t>
                      </a:r>
                      <a:r>
                        <a:rPr kumimoji="0" lang="en-US" sz="1200" b="0" i="0" u="none" strike="noStrike" cap="none" normalizeH="0" baseline="0" dirty="0">
                          <a:ln>
                            <a:noFill/>
                          </a:ln>
                          <a:solidFill>
                            <a:schemeClr val="tx1"/>
                          </a:solidFill>
                          <a:effectLst/>
                          <a:latin typeface="Poppins" pitchFamily="2" charset="77"/>
                          <a:cs typeface="Poppins" pitchFamily="2" charset="77"/>
                        </a:rPr>
                        <a:t> = .07</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86483612"/>
                  </a:ext>
                </a:extLst>
              </a:tr>
            </a:tbl>
          </a:graphicData>
        </a:graphic>
      </p:graphicFrame>
      <p:grpSp>
        <p:nvGrpSpPr>
          <p:cNvPr id="9471" name="Group 9470">
            <a:extLst>
              <a:ext uri="{FF2B5EF4-FFF2-40B4-BE49-F238E27FC236}">
                <a16:creationId xmlns:a16="http://schemas.microsoft.com/office/drawing/2014/main" id="{9BA43F0C-0D25-3057-DB05-05EFF9673E7A}"/>
              </a:ext>
            </a:extLst>
          </p:cNvPr>
          <p:cNvGrpSpPr/>
          <p:nvPr/>
        </p:nvGrpSpPr>
        <p:grpSpPr>
          <a:xfrm>
            <a:off x="228595" y="3392787"/>
            <a:ext cx="6016081" cy="2929176"/>
            <a:chOff x="228595" y="3392787"/>
            <a:chExt cx="6016081" cy="2929176"/>
          </a:xfrm>
        </p:grpSpPr>
        <p:grpSp>
          <p:nvGrpSpPr>
            <p:cNvPr id="9337" name="Group 9336">
              <a:extLst>
                <a:ext uri="{FF2B5EF4-FFF2-40B4-BE49-F238E27FC236}">
                  <a16:creationId xmlns:a16="http://schemas.microsoft.com/office/drawing/2014/main" id="{F1258851-D485-1C5D-516C-9C76201F9E66}"/>
                </a:ext>
              </a:extLst>
            </p:cNvPr>
            <p:cNvGrpSpPr/>
            <p:nvPr/>
          </p:nvGrpSpPr>
          <p:grpSpPr>
            <a:xfrm>
              <a:off x="1746250" y="3492500"/>
              <a:ext cx="3448050" cy="1949450"/>
              <a:chOff x="1746250" y="3492500"/>
              <a:chExt cx="3448050" cy="1949450"/>
            </a:xfrm>
          </p:grpSpPr>
          <p:cxnSp>
            <p:nvCxnSpPr>
              <p:cNvPr id="9308" name="Straight Connector 9307">
                <a:extLst>
                  <a:ext uri="{FF2B5EF4-FFF2-40B4-BE49-F238E27FC236}">
                    <a16:creationId xmlns:a16="http://schemas.microsoft.com/office/drawing/2014/main" id="{B6F92ABF-C20F-EC8B-C700-D31B1F1E3A28}"/>
                  </a:ext>
                </a:extLst>
              </p:cNvPr>
              <p:cNvCxnSpPr>
                <a:cxnSpLocks/>
              </p:cNvCxnSpPr>
              <p:nvPr/>
            </p:nvCxnSpPr>
            <p:spPr>
              <a:xfrm flipV="1">
                <a:off x="4225925" y="50704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1" name="Straight Connector 9310">
                <a:extLst>
                  <a:ext uri="{FF2B5EF4-FFF2-40B4-BE49-F238E27FC236}">
                    <a16:creationId xmlns:a16="http://schemas.microsoft.com/office/drawing/2014/main" id="{4853A3F1-6BFF-8676-F723-E5FDFAFFC60A}"/>
                  </a:ext>
                </a:extLst>
              </p:cNvPr>
              <p:cNvCxnSpPr>
                <a:cxnSpLocks/>
              </p:cNvCxnSpPr>
              <p:nvPr/>
            </p:nvCxnSpPr>
            <p:spPr>
              <a:xfrm flipV="1">
                <a:off x="4171950" y="50704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21" name="Straight Connector 9320">
                <a:extLst>
                  <a:ext uri="{FF2B5EF4-FFF2-40B4-BE49-F238E27FC236}">
                    <a16:creationId xmlns:a16="http://schemas.microsoft.com/office/drawing/2014/main" id="{98A1DAEB-245A-EAB2-6B90-7736BA58131D}"/>
                  </a:ext>
                </a:extLst>
              </p:cNvPr>
              <p:cNvCxnSpPr>
                <a:cxnSpLocks/>
              </p:cNvCxnSpPr>
              <p:nvPr/>
            </p:nvCxnSpPr>
            <p:spPr>
              <a:xfrm flipV="1">
                <a:off x="2387600" y="4498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9323" name="Freeform 9322">
                <a:extLst>
                  <a:ext uri="{FF2B5EF4-FFF2-40B4-BE49-F238E27FC236}">
                    <a16:creationId xmlns:a16="http://schemas.microsoft.com/office/drawing/2014/main" id="{5845AF2A-5667-142D-5626-EB29EDEBE655}"/>
                  </a:ext>
                </a:extLst>
              </p:cNvPr>
              <p:cNvSpPr/>
              <p:nvPr/>
            </p:nvSpPr>
            <p:spPr>
              <a:xfrm>
                <a:off x="1746250" y="3492500"/>
                <a:ext cx="3448050" cy="1949450"/>
              </a:xfrm>
              <a:custGeom>
                <a:avLst/>
                <a:gdLst>
                  <a:gd name="csX0" fmla="*/ 3448050 w 3448050"/>
                  <a:gd name="csY0" fmla="*/ 1949450 h 1949450"/>
                  <a:gd name="csX1" fmla="*/ 3448050 w 3448050"/>
                  <a:gd name="csY1" fmla="*/ 1631950 h 1949450"/>
                  <a:gd name="csX2" fmla="*/ 1670050 w 3448050"/>
                  <a:gd name="csY2" fmla="*/ 1631950 h 1949450"/>
                  <a:gd name="csX3" fmla="*/ 1670050 w 3448050"/>
                  <a:gd name="csY3" fmla="*/ 1597025 h 1949450"/>
                  <a:gd name="csX4" fmla="*/ 1628775 w 3448050"/>
                  <a:gd name="csY4" fmla="*/ 1597025 h 1949450"/>
                  <a:gd name="csX5" fmla="*/ 1628775 w 3448050"/>
                  <a:gd name="csY5" fmla="*/ 1555750 h 1949450"/>
                  <a:gd name="csX6" fmla="*/ 1352550 w 3448050"/>
                  <a:gd name="csY6" fmla="*/ 1555750 h 1949450"/>
                  <a:gd name="csX7" fmla="*/ 1352550 w 3448050"/>
                  <a:gd name="csY7" fmla="*/ 1555750 h 1949450"/>
                  <a:gd name="csX8" fmla="*/ 1352550 w 3448050"/>
                  <a:gd name="csY8" fmla="*/ 1555750 h 1949450"/>
                  <a:gd name="csX9" fmla="*/ 1352550 w 3448050"/>
                  <a:gd name="csY9" fmla="*/ 1533525 h 1949450"/>
                  <a:gd name="csX10" fmla="*/ 1308100 w 3448050"/>
                  <a:gd name="csY10" fmla="*/ 1533525 h 1949450"/>
                  <a:gd name="csX11" fmla="*/ 1308100 w 3448050"/>
                  <a:gd name="csY11" fmla="*/ 1492250 h 1949450"/>
                  <a:gd name="csX12" fmla="*/ 1266825 w 3448050"/>
                  <a:gd name="csY12" fmla="*/ 1492250 h 1949450"/>
                  <a:gd name="csX13" fmla="*/ 1266825 w 3448050"/>
                  <a:gd name="csY13" fmla="*/ 1476375 h 1949450"/>
                  <a:gd name="csX14" fmla="*/ 1266825 w 3448050"/>
                  <a:gd name="csY14" fmla="*/ 1476375 h 1949450"/>
                  <a:gd name="csX15" fmla="*/ 1244600 w 3448050"/>
                  <a:gd name="csY15" fmla="*/ 1476375 h 1949450"/>
                  <a:gd name="csX16" fmla="*/ 1244600 w 3448050"/>
                  <a:gd name="csY16" fmla="*/ 1422400 h 1949450"/>
                  <a:gd name="csX17" fmla="*/ 1212850 w 3448050"/>
                  <a:gd name="csY17" fmla="*/ 1422400 h 1949450"/>
                  <a:gd name="csX18" fmla="*/ 1212850 w 3448050"/>
                  <a:gd name="csY18" fmla="*/ 1381125 h 1949450"/>
                  <a:gd name="csX19" fmla="*/ 1076325 w 3448050"/>
                  <a:gd name="csY19" fmla="*/ 1381125 h 1949450"/>
                  <a:gd name="csX20" fmla="*/ 1076325 w 3448050"/>
                  <a:gd name="csY20" fmla="*/ 1362075 h 1949450"/>
                  <a:gd name="csX21" fmla="*/ 895350 w 3448050"/>
                  <a:gd name="csY21" fmla="*/ 1362075 h 1949450"/>
                  <a:gd name="csX22" fmla="*/ 895350 w 3448050"/>
                  <a:gd name="csY22" fmla="*/ 1349375 h 1949450"/>
                  <a:gd name="csX23" fmla="*/ 857250 w 3448050"/>
                  <a:gd name="csY23" fmla="*/ 1349375 h 1949450"/>
                  <a:gd name="csX24" fmla="*/ 857250 w 3448050"/>
                  <a:gd name="csY24" fmla="*/ 1320800 h 1949450"/>
                  <a:gd name="csX25" fmla="*/ 844550 w 3448050"/>
                  <a:gd name="csY25" fmla="*/ 1320800 h 1949450"/>
                  <a:gd name="csX26" fmla="*/ 844550 w 3448050"/>
                  <a:gd name="csY26" fmla="*/ 1250950 h 1949450"/>
                  <a:gd name="csX27" fmla="*/ 815975 w 3448050"/>
                  <a:gd name="csY27" fmla="*/ 1250950 h 1949450"/>
                  <a:gd name="csX28" fmla="*/ 815975 w 3448050"/>
                  <a:gd name="csY28" fmla="*/ 1219200 h 1949450"/>
                  <a:gd name="csX29" fmla="*/ 809625 w 3448050"/>
                  <a:gd name="csY29" fmla="*/ 1212850 h 1949450"/>
                  <a:gd name="csX30" fmla="*/ 809625 w 3448050"/>
                  <a:gd name="csY30" fmla="*/ 1155700 h 1949450"/>
                  <a:gd name="csX31" fmla="*/ 784225 w 3448050"/>
                  <a:gd name="csY31" fmla="*/ 1155700 h 1949450"/>
                  <a:gd name="csX32" fmla="*/ 784225 w 3448050"/>
                  <a:gd name="csY32" fmla="*/ 1136650 h 1949450"/>
                  <a:gd name="csX33" fmla="*/ 720725 w 3448050"/>
                  <a:gd name="csY33" fmla="*/ 1136650 h 1949450"/>
                  <a:gd name="csX34" fmla="*/ 720725 w 3448050"/>
                  <a:gd name="csY34" fmla="*/ 1111250 h 1949450"/>
                  <a:gd name="csX35" fmla="*/ 673100 w 3448050"/>
                  <a:gd name="csY35" fmla="*/ 1111250 h 1949450"/>
                  <a:gd name="csX36" fmla="*/ 673100 w 3448050"/>
                  <a:gd name="csY36" fmla="*/ 1111250 h 1949450"/>
                  <a:gd name="csX37" fmla="*/ 673100 w 3448050"/>
                  <a:gd name="csY37" fmla="*/ 1085850 h 1949450"/>
                  <a:gd name="csX38" fmla="*/ 644525 w 3448050"/>
                  <a:gd name="csY38" fmla="*/ 1085850 h 1949450"/>
                  <a:gd name="csX39" fmla="*/ 641350 w 3448050"/>
                  <a:gd name="csY39" fmla="*/ 1082675 h 1949450"/>
                  <a:gd name="csX40" fmla="*/ 641350 w 3448050"/>
                  <a:gd name="csY40" fmla="*/ 1066800 h 1949450"/>
                  <a:gd name="csX41" fmla="*/ 600075 w 3448050"/>
                  <a:gd name="csY41" fmla="*/ 1066800 h 1949450"/>
                  <a:gd name="csX42" fmla="*/ 600075 w 3448050"/>
                  <a:gd name="csY42" fmla="*/ 1066800 h 1949450"/>
                  <a:gd name="csX43" fmla="*/ 600075 w 3448050"/>
                  <a:gd name="csY43" fmla="*/ 1041400 h 1949450"/>
                  <a:gd name="csX44" fmla="*/ 514350 w 3448050"/>
                  <a:gd name="csY44" fmla="*/ 1041400 h 1949450"/>
                  <a:gd name="csX45" fmla="*/ 514350 w 3448050"/>
                  <a:gd name="csY45" fmla="*/ 1031875 h 1949450"/>
                  <a:gd name="csX46" fmla="*/ 476250 w 3448050"/>
                  <a:gd name="csY46" fmla="*/ 1031875 h 1949450"/>
                  <a:gd name="csX47" fmla="*/ 476250 w 3448050"/>
                  <a:gd name="csY47" fmla="*/ 984250 h 1949450"/>
                  <a:gd name="csX48" fmla="*/ 450850 w 3448050"/>
                  <a:gd name="csY48" fmla="*/ 984250 h 1949450"/>
                  <a:gd name="csX49" fmla="*/ 450850 w 3448050"/>
                  <a:gd name="csY49" fmla="*/ 923925 h 1949450"/>
                  <a:gd name="csX50" fmla="*/ 444500 w 3448050"/>
                  <a:gd name="csY50" fmla="*/ 923925 h 1949450"/>
                  <a:gd name="csX51" fmla="*/ 444500 w 3448050"/>
                  <a:gd name="csY51" fmla="*/ 860425 h 1949450"/>
                  <a:gd name="csX52" fmla="*/ 431800 w 3448050"/>
                  <a:gd name="csY52" fmla="*/ 860425 h 1949450"/>
                  <a:gd name="csX53" fmla="*/ 431800 w 3448050"/>
                  <a:gd name="csY53" fmla="*/ 752475 h 1949450"/>
                  <a:gd name="csX54" fmla="*/ 422275 w 3448050"/>
                  <a:gd name="csY54" fmla="*/ 752475 h 1949450"/>
                  <a:gd name="csX55" fmla="*/ 422275 w 3448050"/>
                  <a:gd name="csY55" fmla="*/ 530225 h 1949450"/>
                  <a:gd name="csX56" fmla="*/ 406400 w 3448050"/>
                  <a:gd name="csY56" fmla="*/ 530225 h 1949450"/>
                  <a:gd name="csX57" fmla="*/ 406400 w 3448050"/>
                  <a:gd name="csY57" fmla="*/ 428625 h 1949450"/>
                  <a:gd name="csX58" fmla="*/ 393700 w 3448050"/>
                  <a:gd name="csY58" fmla="*/ 428625 h 1949450"/>
                  <a:gd name="csX59" fmla="*/ 393700 w 3448050"/>
                  <a:gd name="csY59" fmla="*/ 288925 h 1949450"/>
                  <a:gd name="csX60" fmla="*/ 387350 w 3448050"/>
                  <a:gd name="csY60" fmla="*/ 288925 h 1949450"/>
                  <a:gd name="csX61" fmla="*/ 387350 w 3448050"/>
                  <a:gd name="csY61" fmla="*/ 158750 h 1949450"/>
                  <a:gd name="csX62" fmla="*/ 355600 w 3448050"/>
                  <a:gd name="csY62" fmla="*/ 158750 h 1949450"/>
                  <a:gd name="csX63" fmla="*/ 355600 w 3448050"/>
                  <a:gd name="csY63" fmla="*/ 127000 h 1949450"/>
                  <a:gd name="csX64" fmla="*/ 320675 w 3448050"/>
                  <a:gd name="csY64" fmla="*/ 127000 h 1949450"/>
                  <a:gd name="csX65" fmla="*/ 320675 w 3448050"/>
                  <a:gd name="csY65" fmla="*/ 111125 h 1949450"/>
                  <a:gd name="csX66" fmla="*/ 288925 w 3448050"/>
                  <a:gd name="csY66" fmla="*/ 111125 h 1949450"/>
                  <a:gd name="csX67" fmla="*/ 288925 w 3448050"/>
                  <a:gd name="csY67" fmla="*/ 82550 h 1949450"/>
                  <a:gd name="csX68" fmla="*/ 231775 w 3448050"/>
                  <a:gd name="csY68" fmla="*/ 82550 h 1949450"/>
                  <a:gd name="csX69" fmla="*/ 231775 w 3448050"/>
                  <a:gd name="csY69" fmla="*/ 50800 h 1949450"/>
                  <a:gd name="csX70" fmla="*/ 130175 w 3448050"/>
                  <a:gd name="csY70" fmla="*/ 50800 h 1949450"/>
                  <a:gd name="csX71" fmla="*/ 130175 w 3448050"/>
                  <a:gd name="csY71" fmla="*/ 31750 h 1949450"/>
                  <a:gd name="csX72" fmla="*/ 101600 w 3448050"/>
                  <a:gd name="csY72" fmla="*/ 31750 h 1949450"/>
                  <a:gd name="csX73" fmla="*/ 101600 w 3448050"/>
                  <a:gd name="csY73" fmla="*/ 0 h 1949450"/>
                  <a:gd name="csX74" fmla="*/ 0 w 3448050"/>
                  <a:gd name="csY74" fmla="*/ 0 h 19494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Lst>
                <a:rect l="l" t="t" r="r" b="b"/>
                <a:pathLst>
                  <a:path w="3448050" h="1949450">
                    <a:moveTo>
                      <a:pt x="3448050" y="1949450"/>
                    </a:moveTo>
                    <a:lnTo>
                      <a:pt x="3448050" y="1631950"/>
                    </a:lnTo>
                    <a:lnTo>
                      <a:pt x="1670050" y="1631950"/>
                    </a:lnTo>
                    <a:lnTo>
                      <a:pt x="1670050" y="1597025"/>
                    </a:lnTo>
                    <a:lnTo>
                      <a:pt x="1628775" y="1597025"/>
                    </a:lnTo>
                    <a:lnTo>
                      <a:pt x="1628775" y="1555750"/>
                    </a:lnTo>
                    <a:lnTo>
                      <a:pt x="1352550" y="1555750"/>
                    </a:lnTo>
                    <a:lnTo>
                      <a:pt x="1352550" y="1555750"/>
                    </a:lnTo>
                    <a:lnTo>
                      <a:pt x="1352550" y="1555750"/>
                    </a:lnTo>
                    <a:lnTo>
                      <a:pt x="1352550" y="1533525"/>
                    </a:lnTo>
                    <a:lnTo>
                      <a:pt x="1308100" y="1533525"/>
                    </a:lnTo>
                    <a:lnTo>
                      <a:pt x="1308100" y="1492250"/>
                    </a:lnTo>
                    <a:lnTo>
                      <a:pt x="1266825" y="1492250"/>
                    </a:lnTo>
                    <a:lnTo>
                      <a:pt x="1266825" y="1476375"/>
                    </a:lnTo>
                    <a:lnTo>
                      <a:pt x="1266825" y="1476375"/>
                    </a:lnTo>
                    <a:lnTo>
                      <a:pt x="1244600" y="1476375"/>
                    </a:lnTo>
                    <a:lnTo>
                      <a:pt x="1244600" y="1422400"/>
                    </a:lnTo>
                    <a:lnTo>
                      <a:pt x="1212850" y="1422400"/>
                    </a:lnTo>
                    <a:lnTo>
                      <a:pt x="1212850" y="1381125"/>
                    </a:lnTo>
                    <a:lnTo>
                      <a:pt x="1076325" y="1381125"/>
                    </a:lnTo>
                    <a:lnTo>
                      <a:pt x="1076325" y="1362075"/>
                    </a:lnTo>
                    <a:lnTo>
                      <a:pt x="895350" y="1362075"/>
                    </a:lnTo>
                    <a:lnTo>
                      <a:pt x="895350" y="1349375"/>
                    </a:lnTo>
                    <a:lnTo>
                      <a:pt x="857250" y="1349375"/>
                    </a:lnTo>
                    <a:lnTo>
                      <a:pt x="857250" y="1320800"/>
                    </a:lnTo>
                    <a:lnTo>
                      <a:pt x="844550" y="1320800"/>
                    </a:lnTo>
                    <a:lnTo>
                      <a:pt x="844550" y="1250950"/>
                    </a:lnTo>
                    <a:lnTo>
                      <a:pt x="815975" y="1250950"/>
                    </a:lnTo>
                    <a:lnTo>
                      <a:pt x="815975" y="1219200"/>
                    </a:lnTo>
                    <a:lnTo>
                      <a:pt x="809625" y="1212850"/>
                    </a:lnTo>
                    <a:lnTo>
                      <a:pt x="809625" y="1155700"/>
                    </a:lnTo>
                    <a:lnTo>
                      <a:pt x="784225" y="1155700"/>
                    </a:lnTo>
                    <a:lnTo>
                      <a:pt x="784225" y="1136650"/>
                    </a:lnTo>
                    <a:lnTo>
                      <a:pt x="720725" y="1136650"/>
                    </a:lnTo>
                    <a:lnTo>
                      <a:pt x="720725" y="1111250"/>
                    </a:lnTo>
                    <a:lnTo>
                      <a:pt x="673100" y="1111250"/>
                    </a:lnTo>
                    <a:lnTo>
                      <a:pt x="673100" y="1111250"/>
                    </a:lnTo>
                    <a:lnTo>
                      <a:pt x="673100" y="1085850"/>
                    </a:lnTo>
                    <a:lnTo>
                      <a:pt x="644525" y="1085850"/>
                    </a:lnTo>
                    <a:lnTo>
                      <a:pt x="641350" y="1082675"/>
                    </a:lnTo>
                    <a:lnTo>
                      <a:pt x="641350" y="1066800"/>
                    </a:lnTo>
                    <a:lnTo>
                      <a:pt x="600075" y="1066800"/>
                    </a:lnTo>
                    <a:lnTo>
                      <a:pt x="600075" y="1066800"/>
                    </a:lnTo>
                    <a:lnTo>
                      <a:pt x="600075" y="1041400"/>
                    </a:lnTo>
                    <a:lnTo>
                      <a:pt x="514350" y="1041400"/>
                    </a:lnTo>
                    <a:lnTo>
                      <a:pt x="514350" y="1031875"/>
                    </a:lnTo>
                    <a:lnTo>
                      <a:pt x="476250" y="1031875"/>
                    </a:lnTo>
                    <a:lnTo>
                      <a:pt x="476250" y="984250"/>
                    </a:lnTo>
                    <a:lnTo>
                      <a:pt x="450850" y="984250"/>
                    </a:lnTo>
                    <a:lnTo>
                      <a:pt x="450850" y="923925"/>
                    </a:lnTo>
                    <a:lnTo>
                      <a:pt x="444500" y="923925"/>
                    </a:lnTo>
                    <a:lnTo>
                      <a:pt x="444500" y="860425"/>
                    </a:lnTo>
                    <a:lnTo>
                      <a:pt x="431800" y="860425"/>
                    </a:lnTo>
                    <a:lnTo>
                      <a:pt x="431800" y="752475"/>
                    </a:lnTo>
                    <a:lnTo>
                      <a:pt x="422275" y="752475"/>
                    </a:lnTo>
                    <a:lnTo>
                      <a:pt x="422275" y="530225"/>
                    </a:lnTo>
                    <a:lnTo>
                      <a:pt x="406400" y="530225"/>
                    </a:lnTo>
                    <a:lnTo>
                      <a:pt x="406400" y="428625"/>
                    </a:lnTo>
                    <a:lnTo>
                      <a:pt x="393700" y="428625"/>
                    </a:lnTo>
                    <a:lnTo>
                      <a:pt x="393700" y="288925"/>
                    </a:lnTo>
                    <a:lnTo>
                      <a:pt x="387350" y="288925"/>
                    </a:lnTo>
                    <a:lnTo>
                      <a:pt x="387350" y="158750"/>
                    </a:lnTo>
                    <a:lnTo>
                      <a:pt x="355600" y="158750"/>
                    </a:lnTo>
                    <a:lnTo>
                      <a:pt x="355600" y="127000"/>
                    </a:lnTo>
                    <a:lnTo>
                      <a:pt x="320675" y="127000"/>
                    </a:lnTo>
                    <a:lnTo>
                      <a:pt x="320675" y="111125"/>
                    </a:lnTo>
                    <a:lnTo>
                      <a:pt x="288925" y="111125"/>
                    </a:lnTo>
                    <a:lnTo>
                      <a:pt x="288925" y="82550"/>
                    </a:lnTo>
                    <a:lnTo>
                      <a:pt x="231775" y="82550"/>
                    </a:lnTo>
                    <a:lnTo>
                      <a:pt x="231775" y="50800"/>
                    </a:lnTo>
                    <a:lnTo>
                      <a:pt x="130175" y="50800"/>
                    </a:lnTo>
                    <a:lnTo>
                      <a:pt x="130175" y="31750"/>
                    </a:lnTo>
                    <a:lnTo>
                      <a:pt x="101600" y="31750"/>
                    </a:lnTo>
                    <a:lnTo>
                      <a:pt x="101600"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324" name="Straight Connector 9323">
                <a:extLst>
                  <a:ext uri="{FF2B5EF4-FFF2-40B4-BE49-F238E27FC236}">
                    <a16:creationId xmlns:a16="http://schemas.microsoft.com/office/drawing/2014/main" id="{3EC841B7-FF50-7F47-E5D1-056711448657}"/>
                  </a:ext>
                </a:extLst>
              </p:cNvPr>
              <p:cNvCxnSpPr>
                <a:cxnSpLocks/>
              </p:cNvCxnSpPr>
              <p:nvPr/>
            </p:nvCxnSpPr>
            <p:spPr>
              <a:xfrm flipV="1">
                <a:off x="2540000" y="46513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25" name="Straight Connector 9324">
                <a:extLst>
                  <a:ext uri="{FF2B5EF4-FFF2-40B4-BE49-F238E27FC236}">
                    <a16:creationId xmlns:a16="http://schemas.microsoft.com/office/drawing/2014/main" id="{BEE1A78B-67CD-9597-81B7-4B581895585C}"/>
                  </a:ext>
                </a:extLst>
              </p:cNvPr>
              <p:cNvCxnSpPr>
                <a:cxnSpLocks/>
              </p:cNvCxnSpPr>
              <p:nvPr/>
            </p:nvCxnSpPr>
            <p:spPr>
              <a:xfrm flipV="1">
                <a:off x="2533650" y="45783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26" name="Straight Connector 9325">
                <a:extLst>
                  <a:ext uri="{FF2B5EF4-FFF2-40B4-BE49-F238E27FC236}">
                    <a16:creationId xmlns:a16="http://schemas.microsoft.com/office/drawing/2014/main" id="{0DF5914C-FBE9-43CE-C77C-02343BC7B071}"/>
                  </a:ext>
                </a:extLst>
              </p:cNvPr>
              <p:cNvCxnSpPr>
                <a:cxnSpLocks/>
              </p:cNvCxnSpPr>
              <p:nvPr/>
            </p:nvCxnSpPr>
            <p:spPr>
              <a:xfrm flipV="1">
                <a:off x="2943225" y="48132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27" name="Straight Connector 9326">
                <a:extLst>
                  <a:ext uri="{FF2B5EF4-FFF2-40B4-BE49-F238E27FC236}">
                    <a16:creationId xmlns:a16="http://schemas.microsoft.com/office/drawing/2014/main" id="{76D977A4-23E9-0EAA-7C79-F581CD008F95}"/>
                  </a:ext>
                </a:extLst>
              </p:cNvPr>
              <p:cNvCxnSpPr>
                <a:cxnSpLocks/>
              </p:cNvCxnSpPr>
              <p:nvPr/>
            </p:nvCxnSpPr>
            <p:spPr>
              <a:xfrm flipV="1">
                <a:off x="3101975" y="49752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28" name="Straight Connector 9327">
                <a:extLst>
                  <a:ext uri="{FF2B5EF4-FFF2-40B4-BE49-F238E27FC236}">
                    <a16:creationId xmlns:a16="http://schemas.microsoft.com/office/drawing/2014/main" id="{8AE070CD-50F7-9D36-8CC5-488D894708B3}"/>
                  </a:ext>
                </a:extLst>
              </p:cNvPr>
              <p:cNvCxnSpPr>
                <a:cxnSpLocks/>
              </p:cNvCxnSpPr>
              <p:nvPr/>
            </p:nvCxnSpPr>
            <p:spPr>
              <a:xfrm flipV="1">
                <a:off x="3219450" y="4991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29" name="Straight Connector 9328">
                <a:extLst>
                  <a:ext uri="{FF2B5EF4-FFF2-40B4-BE49-F238E27FC236}">
                    <a16:creationId xmlns:a16="http://schemas.microsoft.com/office/drawing/2014/main" id="{86B55584-81CC-10B3-F0A0-8E8287B1C24D}"/>
                  </a:ext>
                </a:extLst>
              </p:cNvPr>
              <p:cNvCxnSpPr>
                <a:cxnSpLocks/>
              </p:cNvCxnSpPr>
              <p:nvPr/>
            </p:nvCxnSpPr>
            <p:spPr>
              <a:xfrm flipV="1">
                <a:off x="3438525" y="5060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0" name="Straight Connector 9329">
                <a:extLst>
                  <a:ext uri="{FF2B5EF4-FFF2-40B4-BE49-F238E27FC236}">
                    <a16:creationId xmlns:a16="http://schemas.microsoft.com/office/drawing/2014/main" id="{EB9C6963-2E31-90EC-6281-F74CC2F9D9B8}"/>
                  </a:ext>
                </a:extLst>
              </p:cNvPr>
              <p:cNvCxnSpPr>
                <a:cxnSpLocks/>
              </p:cNvCxnSpPr>
              <p:nvPr/>
            </p:nvCxnSpPr>
            <p:spPr>
              <a:xfrm flipV="1">
                <a:off x="3784600" y="50672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1" name="Straight Connector 9330">
                <a:extLst>
                  <a:ext uri="{FF2B5EF4-FFF2-40B4-BE49-F238E27FC236}">
                    <a16:creationId xmlns:a16="http://schemas.microsoft.com/office/drawing/2014/main" id="{556ADD58-D933-159B-51C4-5A24B0E9EE56}"/>
                  </a:ext>
                </a:extLst>
              </p:cNvPr>
              <p:cNvCxnSpPr>
                <a:cxnSpLocks/>
              </p:cNvCxnSpPr>
              <p:nvPr/>
            </p:nvCxnSpPr>
            <p:spPr>
              <a:xfrm flipV="1">
                <a:off x="4235450" y="5060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2" name="Straight Connector 9331">
                <a:extLst>
                  <a:ext uri="{FF2B5EF4-FFF2-40B4-BE49-F238E27FC236}">
                    <a16:creationId xmlns:a16="http://schemas.microsoft.com/office/drawing/2014/main" id="{379E58D2-D3A2-4FE3-87FE-675735D0637F}"/>
                  </a:ext>
                </a:extLst>
              </p:cNvPr>
              <p:cNvCxnSpPr>
                <a:cxnSpLocks/>
              </p:cNvCxnSpPr>
              <p:nvPr/>
            </p:nvCxnSpPr>
            <p:spPr>
              <a:xfrm flipV="1">
                <a:off x="4216400" y="5060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3" name="Straight Connector 9332">
                <a:extLst>
                  <a:ext uri="{FF2B5EF4-FFF2-40B4-BE49-F238E27FC236}">
                    <a16:creationId xmlns:a16="http://schemas.microsoft.com/office/drawing/2014/main" id="{5176AEA9-B4F9-7862-015F-DF9C6DCD7DA8}"/>
                  </a:ext>
                </a:extLst>
              </p:cNvPr>
              <p:cNvCxnSpPr>
                <a:cxnSpLocks/>
              </p:cNvCxnSpPr>
              <p:nvPr/>
            </p:nvCxnSpPr>
            <p:spPr>
              <a:xfrm flipV="1">
                <a:off x="4121150" y="5060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4" name="Straight Connector 9333">
                <a:extLst>
                  <a:ext uri="{FF2B5EF4-FFF2-40B4-BE49-F238E27FC236}">
                    <a16:creationId xmlns:a16="http://schemas.microsoft.com/office/drawing/2014/main" id="{29201F80-1BD5-2E51-D1FD-DCF2B602C46D}"/>
                  </a:ext>
                </a:extLst>
              </p:cNvPr>
              <p:cNvCxnSpPr>
                <a:cxnSpLocks/>
              </p:cNvCxnSpPr>
              <p:nvPr/>
            </p:nvCxnSpPr>
            <p:spPr>
              <a:xfrm flipV="1">
                <a:off x="4152900" y="50641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5" name="Straight Connector 9334">
                <a:extLst>
                  <a:ext uri="{FF2B5EF4-FFF2-40B4-BE49-F238E27FC236}">
                    <a16:creationId xmlns:a16="http://schemas.microsoft.com/office/drawing/2014/main" id="{8A87BD6E-6BD2-3B90-8609-B2DA8E1EC42E}"/>
                  </a:ext>
                </a:extLst>
              </p:cNvPr>
              <p:cNvCxnSpPr>
                <a:cxnSpLocks/>
              </p:cNvCxnSpPr>
              <p:nvPr/>
            </p:nvCxnSpPr>
            <p:spPr>
              <a:xfrm flipV="1">
                <a:off x="4187825" y="50641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336" name="Straight Connector 9335">
                <a:extLst>
                  <a:ext uri="{FF2B5EF4-FFF2-40B4-BE49-F238E27FC236}">
                    <a16:creationId xmlns:a16="http://schemas.microsoft.com/office/drawing/2014/main" id="{DF1B83B2-5596-89DD-6371-3DB0BE3D4F53}"/>
                  </a:ext>
                </a:extLst>
              </p:cNvPr>
              <p:cNvCxnSpPr>
                <a:cxnSpLocks/>
              </p:cNvCxnSpPr>
              <p:nvPr/>
            </p:nvCxnSpPr>
            <p:spPr>
              <a:xfrm flipV="1">
                <a:off x="4168775" y="50672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9322" name="Group 9321">
              <a:extLst>
                <a:ext uri="{FF2B5EF4-FFF2-40B4-BE49-F238E27FC236}">
                  <a16:creationId xmlns:a16="http://schemas.microsoft.com/office/drawing/2014/main" id="{4D5C563E-F445-A202-0B3B-3845A303E071}"/>
                </a:ext>
              </a:extLst>
            </p:cNvPr>
            <p:cNvGrpSpPr/>
            <p:nvPr/>
          </p:nvGrpSpPr>
          <p:grpSpPr>
            <a:xfrm>
              <a:off x="1736725" y="3432174"/>
              <a:ext cx="3841750" cy="1559433"/>
              <a:chOff x="1736725" y="3432174"/>
              <a:chExt cx="3841750" cy="1559433"/>
            </a:xfrm>
          </p:grpSpPr>
          <p:sp>
            <p:nvSpPr>
              <p:cNvPr id="9293" name="Freeform 9292">
                <a:extLst>
                  <a:ext uri="{FF2B5EF4-FFF2-40B4-BE49-F238E27FC236}">
                    <a16:creationId xmlns:a16="http://schemas.microsoft.com/office/drawing/2014/main" id="{86E54292-C74A-0E34-6408-E592168EDD79}"/>
                  </a:ext>
                </a:extLst>
              </p:cNvPr>
              <p:cNvSpPr/>
              <p:nvPr/>
            </p:nvSpPr>
            <p:spPr>
              <a:xfrm>
                <a:off x="1736725" y="3498850"/>
                <a:ext cx="3841750" cy="1489075"/>
              </a:xfrm>
              <a:custGeom>
                <a:avLst/>
                <a:gdLst>
                  <a:gd name="csX0" fmla="*/ 3841750 w 3841750"/>
                  <a:gd name="csY0" fmla="*/ 1489075 h 1489075"/>
                  <a:gd name="csX1" fmla="*/ 3124200 w 3841750"/>
                  <a:gd name="csY1" fmla="*/ 1489075 h 1489075"/>
                  <a:gd name="csX2" fmla="*/ 3124200 w 3841750"/>
                  <a:gd name="csY2" fmla="*/ 1384300 h 1489075"/>
                  <a:gd name="csX3" fmla="*/ 2505075 w 3841750"/>
                  <a:gd name="csY3" fmla="*/ 1384300 h 1489075"/>
                  <a:gd name="csX4" fmla="*/ 2505075 w 3841750"/>
                  <a:gd name="csY4" fmla="*/ 1327150 h 1489075"/>
                  <a:gd name="csX5" fmla="*/ 2082800 w 3841750"/>
                  <a:gd name="csY5" fmla="*/ 1327150 h 1489075"/>
                  <a:gd name="csX6" fmla="*/ 2082800 w 3841750"/>
                  <a:gd name="csY6" fmla="*/ 1301750 h 1489075"/>
                  <a:gd name="csX7" fmla="*/ 1689100 w 3841750"/>
                  <a:gd name="csY7" fmla="*/ 1301750 h 1489075"/>
                  <a:gd name="csX8" fmla="*/ 1689100 w 3841750"/>
                  <a:gd name="csY8" fmla="*/ 1238250 h 1489075"/>
                  <a:gd name="csX9" fmla="*/ 1682750 w 3841750"/>
                  <a:gd name="csY9" fmla="*/ 1238250 h 1489075"/>
                  <a:gd name="csX10" fmla="*/ 1682750 w 3841750"/>
                  <a:gd name="csY10" fmla="*/ 1193800 h 1489075"/>
                  <a:gd name="csX11" fmla="*/ 1666875 w 3841750"/>
                  <a:gd name="csY11" fmla="*/ 1193800 h 1489075"/>
                  <a:gd name="csX12" fmla="*/ 1666875 w 3841750"/>
                  <a:gd name="csY12" fmla="*/ 1133475 h 1489075"/>
                  <a:gd name="csX13" fmla="*/ 1660525 w 3841750"/>
                  <a:gd name="csY13" fmla="*/ 1133475 h 1489075"/>
                  <a:gd name="csX14" fmla="*/ 1660525 w 3841750"/>
                  <a:gd name="csY14" fmla="*/ 1104900 h 1489075"/>
                  <a:gd name="csX15" fmla="*/ 1657350 w 3841750"/>
                  <a:gd name="csY15" fmla="*/ 1108075 h 1489075"/>
                  <a:gd name="csX16" fmla="*/ 1657350 w 3841750"/>
                  <a:gd name="csY16" fmla="*/ 1069975 h 1489075"/>
                  <a:gd name="csX17" fmla="*/ 1263650 w 3841750"/>
                  <a:gd name="csY17" fmla="*/ 1069975 h 1489075"/>
                  <a:gd name="csX18" fmla="*/ 1263650 w 3841750"/>
                  <a:gd name="csY18" fmla="*/ 1038225 h 1489075"/>
                  <a:gd name="csX19" fmla="*/ 1203325 w 3841750"/>
                  <a:gd name="csY19" fmla="*/ 1038225 h 1489075"/>
                  <a:gd name="csX20" fmla="*/ 1203325 w 3841750"/>
                  <a:gd name="csY20" fmla="*/ 1006475 h 1489075"/>
                  <a:gd name="csX21" fmla="*/ 1123950 w 3841750"/>
                  <a:gd name="csY21" fmla="*/ 1006475 h 1489075"/>
                  <a:gd name="csX22" fmla="*/ 1123950 w 3841750"/>
                  <a:gd name="csY22" fmla="*/ 987425 h 1489075"/>
                  <a:gd name="csX23" fmla="*/ 1031875 w 3841750"/>
                  <a:gd name="csY23" fmla="*/ 987425 h 1489075"/>
                  <a:gd name="csX24" fmla="*/ 1031875 w 3841750"/>
                  <a:gd name="csY24" fmla="*/ 965200 h 1489075"/>
                  <a:gd name="csX25" fmla="*/ 860425 w 3841750"/>
                  <a:gd name="csY25" fmla="*/ 965200 h 1489075"/>
                  <a:gd name="csX26" fmla="*/ 860425 w 3841750"/>
                  <a:gd name="csY26" fmla="*/ 917575 h 1489075"/>
                  <a:gd name="csX27" fmla="*/ 860425 w 3841750"/>
                  <a:gd name="csY27" fmla="*/ 908050 h 1489075"/>
                  <a:gd name="csX28" fmla="*/ 860425 w 3841750"/>
                  <a:gd name="csY28" fmla="*/ 850900 h 1489075"/>
                  <a:gd name="csX29" fmla="*/ 847725 w 3841750"/>
                  <a:gd name="csY29" fmla="*/ 850900 h 1489075"/>
                  <a:gd name="csX30" fmla="*/ 847725 w 3841750"/>
                  <a:gd name="csY30" fmla="*/ 787400 h 1489075"/>
                  <a:gd name="csX31" fmla="*/ 825500 w 3841750"/>
                  <a:gd name="csY31" fmla="*/ 787400 h 1489075"/>
                  <a:gd name="csX32" fmla="*/ 825500 w 3841750"/>
                  <a:gd name="csY32" fmla="*/ 787400 h 1489075"/>
                  <a:gd name="csX33" fmla="*/ 825500 w 3841750"/>
                  <a:gd name="csY33" fmla="*/ 762000 h 1489075"/>
                  <a:gd name="csX34" fmla="*/ 825500 w 3841750"/>
                  <a:gd name="csY34" fmla="*/ 762000 h 1489075"/>
                  <a:gd name="csX35" fmla="*/ 793750 w 3841750"/>
                  <a:gd name="csY35" fmla="*/ 762000 h 1489075"/>
                  <a:gd name="csX36" fmla="*/ 793750 w 3841750"/>
                  <a:gd name="csY36" fmla="*/ 742950 h 1489075"/>
                  <a:gd name="csX37" fmla="*/ 635000 w 3841750"/>
                  <a:gd name="csY37" fmla="*/ 742950 h 1489075"/>
                  <a:gd name="csX38" fmla="*/ 635000 w 3841750"/>
                  <a:gd name="csY38" fmla="*/ 704850 h 1489075"/>
                  <a:gd name="csX39" fmla="*/ 495300 w 3841750"/>
                  <a:gd name="csY39" fmla="*/ 704850 h 1489075"/>
                  <a:gd name="csX40" fmla="*/ 495300 w 3841750"/>
                  <a:gd name="csY40" fmla="*/ 660400 h 1489075"/>
                  <a:gd name="csX41" fmla="*/ 482600 w 3841750"/>
                  <a:gd name="csY41" fmla="*/ 660400 h 1489075"/>
                  <a:gd name="csX42" fmla="*/ 482600 w 3841750"/>
                  <a:gd name="csY42" fmla="*/ 625475 h 1489075"/>
                  <a:gd name="csX43" fmla="*/ 469900 w 3841750"/>
                  <a:gd name="csY43" fmla="*/ 625475 h 1489075"/>
                  <a:gd name="csX44" fmla="*/ 469900 w 3841750"/>
                  <a:gd name="csY44" fmla="*/ 596900 h 1489075"/>
                  <a:gd name="csX45" fmla="*/ 457200 w 3841750"/>
                  <a:gd name="csY45" fmla="*/ 596900 h 1489075"/>
                  <a:gd name="csX46" fmla="*/ 457200 w 3841750"/>
                  <a:gd name="csY46" fmla="*/ 530225 h 1489075"/>
                  <a:gd name="csX47" fmla="*/ 441325 w 3841750"/>
                  <a:gd name="csY47" fmla="*/ 530225 h 1489075"/>
                  <a:gd name="csX48" fmla="*/ 441325 w 3841750"/>
                  <a:gd name="csY48" fmla="*/ 361950 h 1489075"/>
                  <a:gd name="csX49" fmla="*/ 425450 w 3841750"/>
                  <a:gd name="csY49" fmla="*/ 361950 h 1489075"/>
                  <a:gd name="csX50" fmla="*/ 425450 w 3841750"/>
                  <a:gd name="csY50" fmla="*/ 257175 h 1489075"/>
                  <a:gd name="csX51" fmla="*/ 415925 w 3841750"/>
                  <a:gd name="csY51" fmla="*/ 257175 h 1489075"/>
                  <a:gd name="csX52" fmla="*/ 415925 w 3841750"/>
                  <a:gd name="csY52" fmla="*/ 215900 h 1489075"/>
                  <a:gd name="csX53" fmla="*/ 400050 w 3841750"/>
                  <a:gd name="csY53" fmla="*/ 215900 h 1489075"/>
                  <a:gd name="csX54" fmla="*/ 400050 w 3841750"/>
                  <a:gd name="csY54" fmla="*/ 174625 h 1489075"/>
                  <a:gd name="csX55" fmla="*/ 387350 w 3841750"/>
                  <a:gd name="csY55" fmla="*/ 174625 h 1489075"/>
                  <a:gd name="csX56" fmla="*/ 387350 w 3841750"/>
                  <a:gd name="csY56" fmla="*/ 92075 h 1489075"/>
                  <a:gd name="csX57" fmla="*/ 358775 w 3841750"/>
                  <a:gd name="csY57" fmla="*/ 92075 h 1489075"/>
                  <a:gd name="csX58" fmla="*/ 358775 w 3841750"/>
                  <a:gd name="csY58" fmla="*/ 85725 h 1489075"/>
                  <a:gd name="csX59" fmla="*/ 330200 w 3841750"/>
                  <a:gd name="csY59" fmla="*/ 85725 h 1489075"/>
                  <a:gd name="csX60" fmla="*/ 330200 w 3841750"/>
                  <a:gd name="csY60" fmla="*/ 47625 h 1489075"/>
                  <a:gd name="csX61" fmla="*/ 250825 w 3841750"/>
                  <a:gd name="csY61" fmla="*/ 47625 h 1489075"/>
                  <a:gd name="csX62" fmla="*/ 250825 w 3841750"/>
                  <a:gd name="csY62" fmla="*/ 47625 h 1489075"/>
                  <a:gd name="csX63" fmla="*/ 250825 w 3841750"/>
                  <a:gd name="csY63" fmla="*/ 19050 h 1489075"/>
                  <a:gd name="csX64" fmla="*/ 136525 w 3841750"/>
                  <a:gd name="csY64" fmla="*/ 19050 h 1489075"/>
                  <a:gd name="csX65" fmla="*/ 136525 w 3841750"/>
                  <a:gd name="csY65" fmla="*/ 0 h 1489075"/>
                  <a:gd name="csX66" fmla="*/ 0 w 3841750"/>
                  <a:gd name="csY66" fmla="*/ 0 h 14890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3841750" h="1489075">
                    <a:moveTo>
                      <a:pt x="3841750" y="1489075"/>
                    </a:moveTo>
                    <a:lnTo>
                      <a:pt x="3124200" y="1489075"/>
                    </a:lnTo>
                    <a:lnTo>
                      <a:pt x="3124200" y="1384300"/>
                    </a:lnTo>
                    <a:lnTo>
                      <a:pt x="2505075" y="1384300"/>
                    </a:lnTo>
                    <a:lnTo>
                      <a:pt x="2505075" y="1327150"/>
                    </a:lnTo>
                    <a:lnTo>
                      <a:pt x="2082800" y="1327150"/>
                    </a:lnTo>
                    <a:lnTo>
                      <a:pt x="2082800" y="1301750"/>
                    </a:lnTo>
                    <a:lnTo>
                      <a:pt x="1689100" y="1301750"/>
                    </a:lnTo>
                    <a:lnTo>
                      <a:pt x="1689100" y="1238250"/>
                    </a:lnTo>
                    <a:lnTo>
                      <a:pt x="1682750" y="1238250"/>
                    </a:lnTo>
                    <a:lnTo>
                      <a:pt x="1682750" y="1193800"/>
                    </a:lnTo>
                    <a:lnTo>
                      <a:pt x="1666875" y="1193800"/>
                    </a:lnTo>
                    <a:lnTo>
                      <a:pt x="1666875" y="1133475"/>
                    </a:lnTo>
                    <a:lnTo>
                      <a:pt x="1660525" y="1133475"/>
                    </a:lnTo>
                    <a:lnTo>
                      <a:pt x="1660525" y="1104900"/>
                    </a:lnTo>
                    <a:lnTo>
                      <a:pt x="1657350" y="1108075"/>
                    </a:lnTo>
                    <a:lnTo>
                      <a:pt x="1657350" y="1069975"/>
                    </a:lnTo>
                    <a:lnTo>
                      <a:pt x="1263650" y="1069975"/>
                    </a:lnTo>
                    <a:lnTo>
                      <a:pt x="1263650" y="1038225"/>
                    </a:lnTo>
                    <a:lnTo>
                      <a:pt x="1203325" y="1038225"/>
                    </a:lnTo>
                    <a:lnTo>
                      <a:pt x="1203325" y="1006475"/>
                    </a:lnTo>
                    <a:lnTo>
                      <a:pt x="1123950" y="1006475"/>
                    </a:lnTo>
                    <a:lnTo>
                      <a:pt x="1123950" y="987425"/>
                    </a:lnTo>
                    <a:lnTo>
                      <a:pt x="1031875" y="987425"/>
                    </a:lnTo>
                    <a:lnTo>
                      <a:pt x="1031875" y="965200"/>
                    </a:lnTo>
                    <a:lnTo>
                      <a:pt x="860425" y="965200"/>
                    </a:lnTo>
                    <a:lnTo>
                      <a:pt x="860425" y="917575"/>
                    </a:lnTo>
                    <a:lnTo>
                      <a:pt x="860425" y="908050"/>
                    </a:lnTo>
                    <a:lnTo>
                      <a:pt x="860425" y="850900"/>
                    </a:lnTo>
                    <a:lnTo>
                      <a:pt x="847725" y="850900"/>
                    </a:lnTo>
                    <a:lnTo>
                      <a:pt x="847725" y="787400"/>
                    </a:lnTo>
                    <a:lnTo>
                      <a:pt x="825500" y="787400"/>
                    </a:lnTo>
                    <a:lnTo>
                      <a:pt x="825500" y="787400"/>
                    </a:lnTo>
                    <a:lnTo>
                      <a:pt x="825500" y="762000"/>
                    </a:lnTo>
                    <a:lnTo>
                      <a:pt x="825500" y="762000"/>
                    </a:lnTo>
                    <a:lnTo>
                      <a:pt x="793750" y="762000"/>
                    </a:lnTo>
                    <a:lnTo>
                      <a:pt x="793750" y="742950"/>
                    </a:lnTo>
                    <a:lnTo>
                      <a:pt x="635000" y="742950"/>
                    </a:lnTo>
                    <a:lnTo>
                      <a:pt x="635000" y="704850"/>
                    </a:lnTo>
                    <a:lnTo>
                      <a:pt x="495300" y="704850"/>
                    </a:lnTo>
                    <a:lnTo>
                      <a:pt x="495300" y="660400"/>
                    </a:lnTo>
                    <a:lnTo>
                      <a:pt x="482600" y="660400"/>
                    </a:lnTo>
                    <a:lnTo>
                      <a:pt x="482600" y="625475"/>
                    </a:lnTo>
                    <a:lnTo>
                      <a:pt x="469900" y="625475"/>
                    </a:lnTo>
                    <a:lnTo>
                      <a:pt x="469900" y="596900"/>
                    </a:lnTo>
                    <a:lnTo>
                      <a:pt x="457200" y="596900"/>
                    </a:lnTo>
                    <a:lnTo>
                      <a:pt x="457200" y="530225"/>
                    </a:lnTo>
                    <a:lnTo>
                      <a:pt x="441325" y="530225"/>
                    </a:lnTo>
                    <a:lnTo>
                      <a:pt x="441325" y="361950"/>
                    </a:lnTo>
                    <a:lnTo>
                      <a:pt x="425450" y="361950"/>
                    </a:lnTo>
                    <a:lnTo>
                      <a:pt x="425450" y="257175"/>
                    </a:lnTo>
                    <a:lnTo>
                      <a:pt x="415925" y="257175"/>
                    </a:lnTo>
                    <a:lnTo>
                      <a:pt x="415925" y="215900"/>
                    </a:lnTo>
                    <a:lnTo>
                      <a:pt x="400050" y="215900"/>
                    </a:lnTo>
                    <a:lnTo>
                      <a:pt x="400050" y="174625"/>
                    </a:lnTo>
                    <a:lnTo>
                      <a:pt x="387350" y="174625"/>
                    </a:lnTo>
                    <a:lnTo>
                      <a:pt x="387350" y="92075"/>
                    </a:lnTo>
                    <a:lnTo>
                      <a:pt x="358775" y="92075"/>
                    </a:lnTo>
                    <a:lnTo>
                      <a:pt x="358775" y="85725"/>
                    </a:lnTo>
                    <a:lnTo>
                      <a:pt x="330200" y="85725"/>
                    </a:lnTo>
                    <a:lnTo>
                      <a:pt x="330200" y="47625"/>
                    </a:lnTo>
                    <a:lnTo>
                      <a:pt x="250825" y="47625"/>
                    </a:lnTo>
                    <a:lnTo>
                      <a:pt x="250825" y="47625"/>
                    </a:lnTo>
                    <a:lnTo>
                      <a:pt x="250825" y="19050"/>
                    </a:lnTo>
                    <a:lnTo>
                      <a:pt x="136525" y="19050"/>
                    </a:lnTo>
                    <a:lnTo>
                      <a:pt x="136525"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94" name="Straight Connector 9293">
                <a:extLst>
                  <a:ext uri="{FF2B5EF4-FFF2-40B4-BE49-F238E27FC236}">
                    <a16:creationId xmlns:a16="http://schemas.microsoft.com/office/drawing/2014/main" id="{1CDCB70A-4A80-9259-5353-CF7754C811B8}"/>
                  </a:ext>
                </a:extLst>
              </p:cNvPr>
              <p:cNvCxnSpPr>
                <a:cxnSpLocks/>
              </p:cNvCxnSpPr>
              <p:nvPr/>
            </p:nvCxnSpPr>
            <p:spPr>
              <a:xfrm flipV="1">
                <a:off x="1762125" y="3432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95" name="Straight Connector 9294">
                <a:extLst>
                  <a:ext uri="{FF2B5EF4-FFF2-40B4-BE49-F238E27FC236}">
                    <a16:creationId xmlns:a16="http://schemas.microsoft.com/office/drawing/2014/main" id="{05724E36-5F10-169A-0548-DAA8F197A23D}"/>
                  </a:ext>
                </a:extLst>
              </p:cNvPr>
              <p:cNvCxnSpPr>
                <a:cxnSpLocks/>
              </p:cNvCxnSpPr>
              <p:nvPr/>
            </p:nvCxnSpPr>
            <p:spPr>
              <a:xfrm flipV="1">
                <a:off x="2540000" y="41782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96" name="Straight Connector 9295">
                <a:extLst>
                  <a:ext uri="{FF2B5EF4-FFF2-40B4-BE49-F238E27FC236}">
                    <a16:creationId xmlns:a16="http://schemas.microsoft.com/office/drawing/2014/main" id="{3771145D-F7ED-54CD-8B3E-8D014437058C}"/>
                  </a:ext>
                </a:extLst>
              </p:cNvPr>
              <p:cNvCxnSpPr>
                <a:cxnSpLocks/>
              </p:cNvCxnSpPr>
              <p:nvPr/>
            </p:nvCxnSpPr>
            <p:spPr>
              <a:xfrm flipV="1">
                <a:off x="2568575" y="42005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97" name="Straight Connector 9296">
                <a:extLst>
                  <a:ext uri="{FF2B5EF4-FFF2-40B4-BE49-F238E27FC236}">
                    <a16:creationId xmlns:a16="http://schemas.microsoft.com/office/drawing/2014/main" id="{7D44F699-7A1C-C91D-B6EE-ED3B1AD21A05}"/>
                  </a:ext>
                </a:extLst>
              </p:cNvPr>
              <p:cNvCxnSpPr>
                <a:cxnSpLocks/>
              </p:cNvCxnSpPr>
              <p:nvPr/>
            </p:nvCxnSpPr>
            <p:spPr>
              <a:xfrm flipV="1">
                <a:off x="2949575" y="44449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98" name="Straight Connector 9297">
                <a:extLst>
                  <a:ext uri="{FF2B5EF4-FFF2-40B4-BE49-F238E27FC236}">
                    <a16:creationId xmlns:a16="http://schemas.microsoft.com/office/drawing/2014/main" id="{CDA58CA7-A91F-ACDE-AFE0-2BCD4149A744}"/>
                  </a:ext>
                </a:extLst>
              </p:cNvPr>
              <p:cNvCxnSpPr>
                <a:cxnSpLocks/>
              </p:cNvCxnSpPr>
              <p:nvPr/>
            </p:nvCxnSpPr>
            <p:spPr>
              <a:xfrm flipV="1">
                <a:off x="3168650" y="45084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99" name="Straight Connector 9298">
                <a:extLst>
                  <a:ext uri="{FF2B5EF4-FFF2-40B4-BE49-F238E27FC236}">
                    <a16:creationId xmlns:a16="http://schemas.microsoft.com/office/drawing/2014/main" id="{EC009354-AEEB-7033-7F42-D5929AFE5FAB}"/>
                  </a:ext>
                </a:extLst>
              </p:cNvPr>
              <p:cNvCxnSpPr>
                <a:cxnSpLocks/>
              </p:cNvCxnSpPr>
              <p:nvPr/>
            </p:nvCxnSpPr>
            <p:spPr>
              <a:xfrm flipV="1">
                <a:off x="2984500" y="44735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0" name="Straight Connector 9299">
                <a:extLst>
                  <a:ext uri="{FF2B5EF4-FFF2-40B4-BE49-F238E27FC236}">
                    <a16:creationId xmlns:a16="http://schemas.microsoft.com/office/drawing/2014/main" id="{00CB094E-64BB-2AD7-EE89-828413767EAD}"/>
                  </a:ext>
                </a:extLst>
              </p:cNvPr>
              <p:cNvCxnSpPr>
                <a:cxnSpLocks/>
              </p:cNvCxnSpPr>
              <p:nvPr/>
            </p:nvCxnSpPr>
            <p:spPr>
              <a:xfrm flipV="1">
                <a:off x="2994025" y="44926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1" name="Straight Connector 9300">
                <a:extLst>
                  <a:ext uri="{FF2B5EF4-FFF2-40B4-BE49-F238E27FC236}">
                    <a16:creationId xmlns:a16="http://schemas.microsoft.com/office/drawing/2014/main" id="{130558E7-76D5-E97F-C0CD-729142D0EF1D}"/>
                  </a:ext>
                </a:extLst>
              </p:cNvPr>
              <p:cNvCxnSpPr>
                <a:cxnSpLocks/>
              </p:cNvCxnSpPr>
              <p:nvPr/>
            </p:nvCxnSpPr>
            <p:spPr>
              <a:xfrm flipV="1">
                <a:off x="3016250" y="4511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2" name="Straight Connector 9301">
                <a:extLst>
                  <a:ext uri="{FF2B5EF4-FFF2-40B4-BE49-F238E27FC236}">
                    <a16:creationId xmlns:a16="http://schemas.microsoft.com/office/drawing/2014/main" id="{7EAA29AB-700B-F94F-EE64-37ACDD5CC45B}"/>
                  </a:ext>
                </a:extLst>
              </p:cNvPr>
              <p:cNvCxnSpPr>
                <a:cxnSpLocks/>
              </p:cNvCxnSpPr>
              <p:nvPr/>
            </p:nvCxnSpPr>
            <p:spPr>
              <a:xfrm flipV="1">
                <a:off x="3044825" y="4514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3" name="Straight Connector 9302">
                <a:extLst>
                  <a:ext uri="{FF2B5EF4-FFF2-40B4-BE49-F238E27FC236}">
                    <a16:creationId xmlns:a16="http://schemas.microsoft.com/office/drawing/2014/main" id="{22542C40-FE60-33FD-E88B-8FD2A257505E}"/>
                  </a:ext>
                </a:extLst>
              </p:cNvPr>
              <p:cNvCxnSpPr>
                <a:cxnSpLocks/>
              </p:cNvCxnSpPr>
              <p:nvPr/>
            </p:nvCxnSpPr>
            <p:spPr>
              <a:xfrm flipV="1">
                <a:off x="3355975" y="4514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4" name="Straight Connector 9303">
                <a:extLst>
                  <a:ext uri="{FF2B5EF4-FFF2-40B4-BE49-F238E27FC236}">
                    <a16:creationId xmlns:a16="http://schemas.microsoft.com/office/drawing/2014/main" id="{CA499D3C-0D9A-E597-D183-85A617E0A76F}"/>
                  </a:ext>
                </a:extLst>
              </p:cNvPr>
              <p:cNvCxnSpPr>
                <a:cxnSpLocks/>
              </p:cNvCxnSpPr>
              <p:nvPr/>
            </p:nvCxnSpPr>
            <p:spPr>
              <a:xfrm flipV="1">
                <a:off x="3378200" y="4514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5" name="Straight Connector 9304">
                <a:extLst>
                  <a:ext uri="{FF2B5EF4-FFF2-40B4-BE49-F238E27FC236}">
                    <a16:creationId xmlns:a16="http://schemas.microsoft.com/office/drawing/2014/main" id="{5ECA3165-F453-0D56-D6B9-FC4478C8691D}"/>
                  </a:ext>
                </a:extLst>
              </p:cNvPr>
              <p:cNvCxnSpPr>
                <a:cxnSpLocks/>
              </p:cNvCxnSpPr>
              <p:nvPr/>
            </p:nvCxnSpPr>
            <p:spPr>
              <a:xfrm flipV="1">
                <a:off x="3778250" y="47339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6" name="Straight Connector 9305">
                <a:extLst>
                  <a:ext uri="{FF2B5EF4-FFF2-40B4-BE49-F238E27FC236}">
                    <a16:creationId xmlns:a16="http://schemas.microsoft.com/office/drawing/2014/main" id="{E721ABF3-264D-5527-2AE2-952D0AAB38C8}"/>
                  </a:ext>
                </a:extLst>
              </p:cNvPr>
              <p:cNvCxnSpPr>
                <a:cxnSpLocks/>
              </p:cNvCxnSpPr>
              <p:nvPr/>
            </p:nvCxnSpPr>
            <p:spPr>
              <a:xfrm flipV="1">
                <a:off x="3921125" y="4765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7" name="Straight Connector 9306">
                <a:extLst>
                  <a:ext uri="{FF2B5EF4-FFF2-40B4-BE49-F238E27FC236}">
                    <a16:creationId xmlns:a16="http://schemas.microsoft.com/office/drawing/2014/main" id="{9D174983-4A75-3373-B8F4-2AE7911BEFFC}"/>
                  </a:ext>
                </a:extLst>
              </p:cNvPr>
              <p:cNvCxnSpPr>
                <a:cxnSpLocks/>
              </p:cNvCxnSpPr>
              <p:nvPr/>
            </p:nvCxnSpPr>
            <p:spPr>
              <a:xfrm flipV="1">
                <a:off x="3841750" y="4765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09" name="Straight Connector 9308">
                <a:extLst>
                  <a:ext uri="{FF2B5EF4-FFF2-40B4-BE49-F238E27FC236}">
                    <a16:creationId xmlns:a16="http://schemas.microsoft.com/office/drawing/2014/main" id="{E3A86A4C-604C-2A2C-E8E2-936D4E249266}"/>
                  </a:ext>
                </a:extLst>
              </p:cNvPr>
              <p:cNvCxnSpPr>
                <a:cxnSpLocks/>
              </p:cNvCxnSpPr>
              <p:nvPr/>
            </p:nvCxnSpPr>
            <p:spPr>
              <a:xfrm flipV="1">
                <a:off x="3867150" y="4765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0" name="Straight Connector 9309">
                <a:extLst>
                  <a:ext uri="{FF2B5EF4-FFF2-40B4-BE49-F238E27FC236}">
                    <a16:creationId xmlns:a16="http://schemas.microsoft.com/office/drawing/2014/main" id="{A3FF3CD0-0186-2188-1A92-241CF380A9AA}"/>
                  </a:ext>
                </a:extLst>
              </p:cNvPr>
              <p:cNvCxnSpPr>
                <a:cxnSpLocks/>
              </p:cNvCxnSpPr>
              <p:nvPr/>
            </p:nvCxnSpPr>
            <p:spPr>
              <a:xfrm flipV="1">
                <a:off x="4194175" y="4765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2" name="Straight Connector 9311">
                <a:extLst>
                  <a:ext uri="{FF2B5EF4-FFF2-40B4-BE49-F238E27FC236}">
                    <a16:creationId xmlns:a16="http://schemas.microsoft.com/office/drawing/2014/main" id="{0FB6B34B-8251-A30B-D613-07C2932457E7}"/>
                  </a:ext>
                </a:extLst>
              </p:cNvPr>
              <p:cNvCxnSpPr>
                <a:cxnSpLocks/>
              </p:cNvCxnSpPr>
              <p:nvPr/>
            </p:nvCxnSpPr>
            <p:spPr>
              <a:xfrm flipV="1">
                <a:off x="4235450" y="47656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3" name="Straight Connector 9312">
                <a:extLst>
                  <a:ext uri="{FF2B5EF4-FFF2-40B4-BE49-F238E27FC236}">
                    <a16:creationId xmlns:a16="http://schemas.microsoft.com/office/drawing/2014/main" id="{9D2C6C18-E32F-3CE0-4B46-BDA0C5C7C3BC}"/>
                  </a:ext>
                </a:extLst>
              </p:cNvPr>
              <p:cNvCxnSpPr>
                <a:cxnSpLocks/>
              </p:cNvCxnSpPr>
              <p:nvPr/>
            </p:nvCxnSpPr>
            <p:spPr>
              <a:xfrm flipV="1">
                <a:off x="4603750" y="48164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4" name="Straight Connector 9313">
                <a:extLst>
                  <a:ext uri="{FF2B5EF4-FFF2-40B4-BE49-F238E27FC236}">
                    <a16:creationId xmlns:a16="http://schemas.microsoft.com/office/drawing/2014/main" id="{13CDFD79-3B75-0C31-C192-8B48C2DEE51D}"/>
                  </a:ext>
                </a:extLst>
              </p:cNvPr>
              <p:cNvCxnSpPr>
                <a:cxnSpLocks/>
              </p:cNvCxnSpPr>
              <p:nvPr/>
            </p:nvCxnSpPr>
            <p:spPr>
              <a:xfrm flipV="1">
                <a:off x="4638675" y="48196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5" name="Straight Connector 9314">
                <a:extLst>
                  <a:ext uri="{FF2B5EF4-FFF2-40B4-BE49-F238E27FC236}">
                    <a16:creationId xmlns:a16="http://schemas.microsoft.com/office/drawing/2014/main" id="{333D3678-CC40-3538-B4CD-88E64D536774}"/>
                  </a:ext>
                </a:extLst>
              </p:cNvPr>
              <p:cNvCxnSpPr>
                <a:cxnSpLocks/>
              </p:cNvCxnSpPr>
              <p:nvPr/>
            </p:nvCxnSpPr>
            <p:spPr>
              <a:xfrm flipV="1">
                <a:off x="4803775" y="48164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6" name="Straight Connector 9315">
                <a:extLst>
                  <a:ext uri="{FF2B5EF4-FFF2-40B4-BE49-F238E27FC236}">
                    <a16:creationId xmlns:a16="http://schemas.microsoft.com/office/drawing/2014/main" id="{F0CEE588-5774-C3AD-F635-B7A8D079DEF5}"/>
                  </a:ext>
                </a:extLst>
              </p:cNvPr>
              <p:cNvCxnSpPr>
                <a:cxnSpLocks/>
              </p:cNvCxnSpPr>
              <p:nvPr/>
            </p:nvCxnSpPr>
            <p:spPr>
              <a:xfrm flipV="1">
                <a:off x="4857750" y="48132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7" name="Straight Connector 9316">
                <a:extLst>
                  <a:ext uri="{FF2B5EF4-FFF2-40B4-BE49-F238E27FC236}">
                    <a16:creationId xmlns:a16="http://schemas.microsoft.com/office/drawing/2014/main" id="{DE1743F8-2F66-2724-D64A-3E6553D10434}"/>
                  </a:ext>
                </a:extLst>
              </p:cNvPr>
              <p:cNvCxnSpPr>
                <a:cxnSpLocks/>
              </p:cNvCxnSpPr>
              <p:nvPr/>
            </p:nvCxnSpPr>
            <p:spPr>
              <a:xfrm flipV="1">
                <a:off x="4892675" y="4921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8" name="Straight Connector 9317">
                <a:extLst>
                  <a:ext uri="{FF2B5EF4-FFF2-40B4-BE49-F238E27FC236}">
                    <a16:creationId xmlns:a16="http://schemas.microsoft.com/office/drawing/2014/main" id="{63592B8C-7513-E67C-4D3E-B03C87BDFD4D}"/>
                  </a:ext>
                </a:extLst>
              </p:cNvPr>
              <p:cNvCxnSpPr>
                <a:cxnSpLocks/>
              </p:cNvCxnSpPr>
              <p:nvPr/>
            </p:nvCxnSpPr>
            <p:spPr>
              <a:xfrm flipV="1">
                <a:off x="5067300" y="49244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19" name="Straight Connector 9318">
                <a:extLst>
                  <a:ext uri="{FF2B5EF4-FFF2-40B4-BE49-F238E27FC236}">
                    <a16:creationId xmlns:a16="http://schemas.microsoft.com/office/drawing/2014/main" id="{B6442D40-3B5E-2639-0424-22D2C73420E3}"/>
                  </a:ext>
                </a:extLst>
              </p:cNvPr>
              <p:cNvCxnSpPr>
                <a:cxnSpLocks/>
              </p:cNvCxnSpPr>
              <p:nvPr/>
            </p:nvCxnSpPr>
            <p:spPr>
              <a:xfrm flipV="1">
                <a:off x="5435600" y="49275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20" name="Straight Connector 9319">
                <a:extLst>
                  <a:ext uri="{FF2B5EF4-FFF2-40B4-BE49-F238E27FC236}">
                    <a16:creationId xmlns:a16="http://schemas.microsoft.com/office/drawing/2014/main" id="{AD2ABF00-1F8F-A731-0C80-72F3A42EC9A7}"/>
                  </a:ext>
                </a:extLst>
              </p:cNvPr>
              <p:cNvCxnSpPr>
                <a:cxnSpLocks/>
              </p:cNvCxnSpPr>
              <p:nvPr/>
            </p:nvCxnSpPr>
            <p:spPr>
              <a:xfrm flipV="1">
                <a:off x="5568950" y="49275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8" name="TextBox 27">
              <a:extLst>
                <a:ext uri="{FF2B5EF4-FFF2-40B4-BE49-F238E27FC236}">
                  <a16:creationId xmlns:a16="http://schemas.microsoft.com/office/drawing/2014/main" id="{85694C94-224A-47A1-C397-A9BDFE6DA224}"/>
                </a:ext>
              </a:extLst>
            </p:cNvPr>
            <p:cNvSpPr txBox="1"/>
            <p:nvPr/>
          </p:nvSpPr>
          <p:spPr>
            <a:xfrm>
              <a:off x="2324678" y="3811138"/>
              <a:ext cx="1621681" cy="203830"/>
            </a:xfrm>
            <a:prstGeom prst="rect">
              <a:avLst/>
            </a:prstGeom>
          </p:spPr>
          <p:txBody>
            <a:bodyPr vert="horz" wrap="square" lIns="0" tIns="0" rIns="0" bIns="0" rtlCol="0">
              <a:noAutofit/>
            </a:bodyPr>
            <a:lstStyle/>
            <a:p>
              <a:pPr algn="ctr"/>
              <a:r>
                <a:rPr lang="en-US" sz="1200" dirty="0"/>
                <a:t>6-mo PFS (95% CI): </a:t>
              </a:r>
            </a:p>
          </p:txBody>
        </p:sp>
        <p:grpSp>
          <p:nvGrpSpPr>
            <p:cNvPr id="29" name="Group 28">
              <a:extLst>
                <a:ext uri="{FF2B5EF4-FFF2-40B4-BE49-F238E27FC236}">
                  <a16:creationId xmlns:a16="http://schemas.microsoft.com/office/drawing/2014/main" id="{9F8660CD-6D2E-A223-16C0-CB011721965A}"/>
                </a:ext>
              </a:extLst>
            </p:cNvPr>
            <p:cNvGrpSpPr/>
            <p:nvPr/>
          </p:nvGrpSpPr>
          <p:grpSpPr>
            <a:xfrm>
              <a:off x="4725779" y="3505242"/>
              <a:ext cx="1518897" cy="387725"/>
              <a:chOff x="4013736" y="3337093"/>
              <a:chExt cx="1819175" cy="455261"/>
            </a:xfrm>
          </p:grpSpPr>
          <p:sp>
            <p:nvSpPr>
              <p:cNvPr id="9234" name="TextBox 9233">
                <a:extLst>
                  <a:ext uri="{FF2B5EF4-FFF2-40B4-BE49-F238E27FC236}">
                    <a16:creationId xmlns:a16="http://schemas.microsoft.com/office/drawing/2014/main" id="{FE881829-89E1-76DC-14F1-5DBBD8473EF0}"/>
                  </a:ext>
                </a:extLst>
              </p:cNvPr>
              <p:cNvSpPr txBox="1"/>
              <p:nvPr/>
            </p:nvSpPr>
            <p:spPr>
              <a:xfrm>
                <a:off x="4314615" y="3337093"/>
                <a:ext cx="1518296" cy="455261"/>
              </a:xfrm>
              <a:prstGeom prst="rect">
                <a:avLst/>
              </a:prstGeom>
            </p:spPr>
            <p:txBody>
              <a:bodyPr vert="horz" wrap="square" lIns="0" tIns="0" rIns="0" bIns="0" rtlCol="0">
                <a:noAutofit/>
              </a:bodyPr>
              <a:lstStyle/>
              <a:p>
                <a:r>
                  <a:rPr lang="en-US" sz="1200" dirty="0"/>
                  <a:t>Vepdegestrant</a:t>
                </a:r>
                <a:br>
                  <a:rPr lang="en-US" sz="1200" dirty="0"/>
                </a:br>
                <a:r>
                  <a:rPr lang="en-US" sz="1200" dirty="0"/>
                  <a:t>Fulvestrant</a:t>
                </a:r>
              </a:p>
            </p:txBody>
          </p:sp>
          <p:cxnSp>
            <p:nvCxnSpPr>
              <p:cNvPr id="9235" name="Straight Connector 9234">
                <a:extLst>
                  <a:ext uri="{FF2B5EF4-FFF2-40B4-BE49-F238E27FC236}">
                    <a16:creationId xmlns:a16="http://schemas.microsoft.com/office/drawing/2014/main" id="{3EC70AE0-0464-4736-C6B7-9DA64DDC9E2C}"/>
                  </a:ext>
                </a:extLst>
              </p:cNvPr>
              <p:cNvCxnSpPr>
                <a:cxnSpLocks/>
              </p:cNvCxnSpPr>
              <p:nvPr/>
            </p:nvCxnSpPr>
            <p:spPr>
              <a:xfrm flipH="1">
                <a:off x="4013736" y="3436218"/>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36" name="Straight Connector 9235">
                <a:extLst>
                  <a:ext uri="{FF2B5EF4-FFF2-40B4-BE49-F238E27FC236}">
                    <a16:creationId xmlns:a16="http://schemas.microsoft.com/office/drawing/2014/main" id="{78F380F3-07CE-E047-1866-E29FA4925C19}"/>
                  </a:ext>
                </a:extLst>
              </p:cNvPr>
              <p:cNvCxnSpPr>
                <a:cxnSpLocks/>
              </p:cNvCxnSpPr>
              <p:nvPr/>
            </p:nvCxnSpPr>
            <p:spPr>
              <a:xfrm flipH="1">
                <a:off x="4013736" y="3655995"/>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30" name="TextBox 29">
              <a:extLst>
                <a:ext uri="{FF2B5EF4-FFF2-40B4-BE49-F238E27FC236}">
                  <a16:creationId xmlns:a16="http://schemas.microsoft.com/office/drawing/2014/main" id="{F64CE669-BFD3-DA22-F046-70DCEDCB9F19}"/>
                </a:ext>
              </a:extLst>
            </p:cNvPr>
            <p:cNvSpPr txBox="1"/>
            <p:nvPr/>
          </p:nvSpPr>
          <p:spPr>
            <a:xfrm>
              <a:off x="1590031" y="5928853"/>
              <a:ext cx="286008" cy="306023"/>
            </a:xfrm>
            <a:prstGeom prst="rect">
              <a:avLst/>
            </a:prstGeom>
          </p:spPr>
          <p:txBody>
            <a:bodyPr vert="horz" wrap="square" lIns="0" tIns="0" rIns="0" bIns="0" rtlCol="0">
              <a:noAutofit/>
            </a:bodyPr>
            <a:lstStyle/>
            <a:p>
              <a:pPr algn="ctr"/>
              <a:r>
                <a:rPr lang="en-US" sz="1100" dirty="0"/>
                <a:t>136</a:t>
              </a:r>
              <a:br>
                <a:rPr lang="en-US" sz="1100" dirty="0"/>
              </a:br>
              <a:r>
                <a:rPr lang="en-US" sz="1100" dirty="0"/>
                <a:t>134</a:t>
              </a:r>
            </a:p>
          </p:txBody>
        </p:sp>
        <p:sp>
          <p:nvSpPr>
            <p:cNvPr id="31" name="TextBox 30">
              <a:extLst>
                <a:ext uri="{FF2B5EF4-FFF2-40B4-BE49-F238E27FC236}">
                  <a16:creationId xmlns:a16="http://schemas.microsoft.com/office/drawing/2014/main" id="{FF0053B3-E140-A3F8-364D-2293EA8A2F6B}"/>
                </a:ext>
              </a:extLst>
            </p:cNvPr>
            <p:cNvSpPr txBox="1"/>
            <p:nvPr/>
          </p:nvSpPr>
          <p:spPr>
            <a:xfrm>
              <a:off x="2041859" y="5928853"/>
              <a:ext cx="286008" cy="306023"/>
            </a:xfrm>
            <a:prstGeom prst="rect">
              <a:avLst/>
            </a:prstGeom>
          </p:spPr>
          <p:txBody>
            <a:bodyPr vert="horz" wrap="square" lIns="0" tIns="0" rIns="0" bIns="0" rtlCol="0">
              <a:noAutofit/>
            </a:bodyPr>
            <a:lstStyle/>
            <a:p>
              <a:pPr algn="ctr"/>
              <a:r>
                <a:rPr lang="en-US" sz="1100" dirty="0"/>
                <a:t>87</a:t>
              </a:r>
              <a:br>
                <a:rPr lang="en-US" sz="1100" dirty="0"/>
              </a:br>
              <a:r>
                <a:rPr lang="en-US" sz="1100" dirty="0"/>
                <a:t>62</a:t>
              </a:r>
            </a:p>
          </p:txBody>
        </p:sp>
        <p:sp>
          <p:nvSpPr>
            <p:cNvPr id="32" name="TextBox 31">
              <a:extLst>
                <a:ext uri="{FF2B5EF4-FFF2-40B4-BE49-F238E27FC236}">
                  <a16:creationId xmlns:a16="http://schemas.microsoft.com/office/drawing/2014/main" id="{DCDAC2C7-2E7B-4EB6-6919-930FE6E9F18E}"/>
                </a:ext>
              </a:extLst>
            </p:cNvPr>
            <p:cNvSpPr txBox="1"/>
            <p:nvPr/>
          </p:nvSpPr>
          <p:spPr>
            <a:xfrm>
              <a:off x="2719601" y="5928853"/>
              <a:ext cx="286008" cy="306023"/>
            </a:xfrm>
            <a:prstGeom prst="rect">
              <a:avLst/>
            </a:prstGeom>
          </p:spPr>
          <p:txBody>
            <a:bodyPr vert="horz" wrap="square" lIns="0" tIns="0" rIns="0" bIns="0" rtlCol="0">
              <a:noAutofit/>
            </a:bodyPr>
            <a:lstStyle/>
            <a:p>
              <a:pPr algn="ctr"/>
              <a:r>
                <a:rPr lang="en-US" sz="1100" dirty="0"/>
                <a:t>53</a:t>
              </a:r>
              <a:br>
                <a:rPr lang="en-US" sz="1100" dirty="0"/>
              </a:br>
              <a:r>
                <a:rPr lang="en-US" sz="1100" dirty="0"/>
                <a:t>29</a:t>
              </a:r>
            </a:p>
          </p:txBody>
        </p:sp>
        <p:sp>
          <p:nvSpPr>
            <p:cNvPr id="33" name="TextBox 32">
              <a:extLst>
                <a:ext uri="{FF2B5EF4-FFF2-40B4-BE49-F238E27FC236}">
                  <a16:creationId xmlns:a16="http://schemas.microsoft.com/office/drawing/2014/main" id="{0C9272B1-4DDF-4742-A441-9CB89BFD4B44}"/>
                </a:ext>
              </a:extLst>
            </p:cNvPr>
            <p:cNvSpPr txBox="1"/>
            <p:nvPr/>
          </p:nvSpPr>
          <p:spPr>
            <a:xfrm>
              <a:off x="3623257" y="5928853"/>
              <a:ext cx="286008" cy="306023"/>
            </a:xfrm>
            <a:prstGeom prst="rect">
              <a:avLst/>
            </a:prstGeom>
          </p:spPr>
          <p:txBody>
            <a:bodyPr vert="horz" wrap="square" lIns="0" tIns="0" rIns="0" bIns="0" rtlCol="0">
              <a:noAutofit/>
            </a:bodyPr>
            <a:lstStyle/>
            <a:p>
              <a:pPr algn="ctr"/>
              <a:r>
                <a:rPr lang="en-US" sz="1100" dirty="0"/>
                <a:t>22</a:t>
              </a:r>
              <a:br>
                <a:rPr lang="en-US" sz="1100" dirty="0"/>
              </a:br>
              <a:r>
                <a:rPr lang="en-US" sz="1100" dirty="0"/>
                <a:t>8</a:t>
              </a:r>
            </a:p>
          </p:txBody>
        </p:sp>
        <p:sp>
          <p:nvSpPr>
            <p:cNvPr id="34" name="TextBox 33">
              <a:extLst>
                <a:ext uri="{FF2B5EF4-FFF2-40B4-BE49-F238E27FC236}">
                  <a16:creationId xmlns:a16="http://schemas.microsoft.com/office/drawing/2014/main" id="{FBAA4468-782B-D862-5494-CF79906201F5}"/>
                </a:ext>
              </a:extLst>
            </p:cNvPr>
            <p:cNvSpPr txBox="1"/>
            <p:nvPr/>
          </p:nvSpPr>
          <p:spPr>
            <a:xfrm>
              <a:off x="4526913" y="5928853"/>
              <a:ext cx="286008" cy="306023"/>
            </a:xfrm>
            <a:prstGeom prst="rect">
              <a:avLst/>
            </a:prstGeom>
          </p:spPr>
          <p:txBody>
            <a:bodyPr vert="horz" wrap="square" lIns="0" tIns="0" rIns="0" bIns="0" rtlCol="0">
              <a:noAutofit/>
            </a:bodyPr>
            <a:lstStyle/>
            <a:p>
              <a:pPr algn="ctr"/>
              <a:r>
                <a:rPr lang="en-US" sz="1100" dirty="0"/>
                <a:t>8</a:t>
              </a:r>
              <a:br>
                <a:rPr lang="en-US" sz="1100" dirty="0"/>
              </a:br>
              <a:r>
                <a:rPr lang="en-US" sz="1100" dirty="0"/>
                <a:t>1</a:t>
              </a:r>
            </a:p>
          </p:txBody>
        </p:sp>
        <p:sp>
          <p:nvSpPr>
            <p:cNvPr id="35" name="TextBox 34">
              <a:extLst>
                <a:ext uri="{FF2B5EF4-FFF2-40B4-BE49-F238E27FC236}">
                  <a16:creationId xmlns:a16="http://schemas.microsoft.com/office/drawing/2014/main" id="{20D32A60-4931-9EFE-306B-7559642C2418}"/>
                </a:ext>
              </a:extLst>
            </p:cNvPr>
            <p:cNvSpPr txBox="1"/>
            <p:nvPr/>
          </p:nvSpPr>
          <p:spPr>
            <a:xfrm>
              <a:off x="4752827" y="5928853"/>
              <a:ext cx="286008" cy="306023"/>
            </a:xfrm>
            <a:prstGeom prst="rect">
              <a:avLst/>
            </a:prstGeom>
          </p:spPr>
          <p:txBody>
            <a:bodyPr vert="horz" wrap="square" lIns="0" tIns="0" rIns="0" bIns="0" rtlCol="0">
              <a:noAutofit/>
            </a:bodyPr>
            <a:lstStyle/>
            <a:p>
              <a:pPr algn="ctr"/>
              <a:r>
                <a:rPr lang="en-US" sz="1100" dirty="0"/>
                <a:t>4</a:t>
              </a:r>
              <a:br>
                <a:rPr lang="en-US" sz="1100" dirty="0"/>
              </a:br>
              <a:r>
                <a:rPr lang="en-US" sz="1100" dirty="0"/>
                <a:t>1</a:t>
              </a:r>
            </a:p>
          </p:txBody>
        </p:sp>
        <p:sp>
          <p:nvSpPr>
            <p:cNvPr id="36" name="TextBox 35">
              <a:extLst>
                <a:ext uri="{FF2B5EF4-FFF2-40B4-BE49-F238E27FC236}">
                  <a16:creationId xmlns:a16="http://schemas.microsoft.com/office/drawing/2014/main" id="{477E0C75-73B5-1C26-AE3A-1B64E1E96EEC}"/>
                </a:ext>
              </a:extLst>
            </p:cNvPr>
            <p:cNvSpPr txBox="1"/>
            <p:nvPr/>
          </p:nvSpPr>
          <p:spPr>
            <a:xfrm>
              <a:off x="4978741" y="5928853"/>
              <a:ext cx="286008" cy="306023"/>
            </a:xfrm>
            <a:prstGeom prst="rect">
              <a:avLst/>
            </a:prstGeom>
          </p:spPr>
          <p:txBody>
            <a:bodyPr vert="horz" wrap="square" lIns="0" tIns="0" rIns="0" bIns="0" rtlCol="0">
              <a:noAutofit/>
            </a:bodyPr>
            <a:lstStyle/>
            <a:p>
              <a:pPr algn="ctr"/>
              <a:r>
                <a:rPr lang="en-US" sz="1100" dirty="0"/>
                <a:t>3</a:t>
              </a:r>
              <a:br>
                <a:rPr lang="en-US" sz="1100" dirty="0"/>
              </a:br>
              <a:r>
                <a:rPr lang="en-US" sz="1100" dirty="0"/>
                <a:t>1</a:t>
              </a:r>
            </a:p>
          </p:txBody>
        </p:sp>
        <p:sp>
          <p:nvSpPr>
            <p:cNvPr id="37" name="TextBox 36">
              <a:extLst>
                <a:ext uri="{FF2B5EF4-FFF2-40B4-BE49-F238E27FC236}">
                  <a16:creationId xmlns:a16="http://schemas.microsoft.com/office/drawing/2014/main" id="{B6B89869-DE73-353B-F975-1ACF4D4559DD}"/>
                </a:ext>
              </a:extLst>
            </p:cNvPr>
            <p:cNvSpPr txBox="1"/>
            <p:nvPr/>
          </p:nvSpPr>
          <p:spPr>
            <a:xfrm>
              <a:off x="5204655" y="5928853"/>
              <a:ext cx="286008" cy="306023"/>
            </a:xfrm>
            <a:prstGeom prst="rect">
              <a:avLst/>
            </a:prstGeom>
          </p:spPr>
          <p:txBody>
            <a:bodyPr vert="horz" wrap="square" lIns="0" tIns="0" rIns="0" bIns="0" rtlCol="0">
              <a:noAutofit/>
            </a:bodyPr>
            <a:lstStyle/>
            <a:p>
              <a:pPr algn="ctr"/>
              <a:r>
                <a:rPr lang="en-US" sz="1100" dirty="0"/>
                <a:t>3</a:t>
              </a:r>
              <a:br>
                <a:rPr lang="en-US" sz="1100" dirty="0"/>
              </a:br>
              <a:r>
                <a:rPr lang="en-US" sz="1100" dirty="0"/>
                <a:t>0</a:t>
              </a:r>
            </a:p>
          </p:txBody>
        </p:sp>
        <p:sp>
          <p:nvSpPr>
            <p:cNvPr id="38" name="TextBox 37">
              <a:extLst>
                <a:ext uri="{FF2B5EF4-FFF2-40B4-BE49-F238E27FC236}">
                  <a16:creationId xmlns:a16="http://schemas.microsoft.com/office/drawing/2014/main" id="{31A6BBEC-C712-3092-4039-2FB26A0203A9}"/>
                </a:ext>
              </a:extLst>
            </p:cNvPr>
            <p:cNvSpPr txBox="1"/>
            <p:nvPr/>
          </p:nvSpPr>
          <p:spPr>
            <a:xfrm>
              <a:off x="5430569" y="5928853"/>
              <a:ext cx="286008" cy="306023"/>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sp>
          <p:nvSpPr>
            <p:cNvPr id="39" name="TextBox 38">
              <a:extLst>
                <a:ext uri="{FF2B5EF4-FFF2-40B4-BE49-F238E27FC236}">
                  <a16:creationId xmlns:a16="http://schemas.microsoft.com/office/drawing/2014/main" id="{9251BBC0-A854-6FB5-F110-F27A093DCBCB}"/>
                </a:ext>
              </a:extLst>
            </p:cNvPr>
            <p:cNvSpPr txBox="1"/>
            <p:nvPr/>
          </p:nvSpPr>
          <p:spPr>
            <a:xfrm>
              <a:off x="5656477" y="5928853"/>
              <a:ext cx="286008" cy="306023"/>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sp>
          <p:nvSpPr>
            <p:cNvPr id="9256" name="TextBox 9255">
              <a:extLst>
                <a:ext uri="{FF2B5EF4-FFF2-40B4-BE49-F238E27FC236}">
                  <a16:creationId xmlns:a16="http://schemas.microsoft.com/office/drawing/2014/main" id="{2B6917D6-859A-9096-3954-46BC30A0B906}"/>
                </a:ext>
              </a:extLst>
            </p:cNvPr>
            <p:cNvSpPr txBox="1"/>
            <p:nvPr/>
          </p:nvSpPr>
          <p:spPr>
            <a:xfrm>
              <a:off x="228595" y="5759901"/>
              <a:ext cx="1339554" cy="562062"/>
            </a:xfrm>
            <a:prstGeom prst="rect">
              <a:avLst/>
            </a:prstGeom>
          </p:spPr>
          <p:txBody>
            <a:bodyPr vert="horz" wrap="square" lIns="0" tIns="0" rIns="0" bIns="0" rtlCol="0">
              <a:noAutofit/>
            </a:bodyPr>
            <a:lstStyle/>
            <a:p>
              <a:pPr algn="r"/>
              <a:r>
                <a:rPr lang="en-US" sz="1100" b="1" dirty="0"/>
                <a:t>No. at risk</a:t>
              </a:r>
              <a:br>
                <a:rPr lang="en-US" sz="1100" dirty="0"/>
              </a:br>
              <a:r>
                <a:rPr lang="en-US" sz="1100" dirty="0">
                  <a:solidFill>
                    <a:schemeClr val="accent1"/>
                  </a:solidFill>
                </a:rPr>
                <a:t>Vepdegestrant</a:t>
              </a:r>
              <a:br>
                <a:rPr lang="en-US" sz="1100" dirty="0"/>
              </a:br>
              <a:r>
                <a:rPr lang="en-US" sz="1100" dirty="0">
                  <a:solidFill>
                    <a:schemeClr val="accent6"/>
                  </a:solidFill>
                </a:rPr>
                <a:t>Fulvestrant</a:t>
              </a:r>
            </a:p>
          </p:txBody>
        </p:sp>
        <p:sp>
          <p:nvSpPr>
            <p:cNvPr id="9257" name="TextBox 9256">
              <a:extLst>
                <a:ext uri="{FF2B5EF4-FFF2-40B4-BE49-F238E27FC236}">
                  <a16:creationId xmlns:a16="http://schemas.microsoft.com/office/drawing/2014/main" id="{B6D0AD54-D793-EA33-6689-E1A9A7C44EAC}"/>
                </a:ext>
              </a:extLst>
            </p:cNvPr>
            <p:cNvSpPr txBox="1"/>
            <p:nvPr/>
          </p:nvSpPr>
          <p:spPr>
            <a:xfrm>
              <a:off x="2597394" y="4027706"/>
              <a:ext cx="1076249" cy="383872"/>
            </a:xfrm>
            <a:prstGeom prst="rect">
              <a:avLst/>
            </a:prstGeom>
          </p:spPr>
          <p:txBody>
            <a:bodyPr vert="horz" wrap="square" lIns="0" tIns="0" rIns="0" bIns="0" rtlCol="0">
              <a:noAutofit/>
            </a:bodyPr>
            <a:lstStyle/>
            <a:p>
              <a:pPr algn="ctr"/>
              <a:r>
                <a:rPr lang="en-US" sz="1200" dirty="0">
                  <a:solidFill>
                    <a:schemeClr val="accent1"/>
                  </a:solidFill>
                </a:rPr>
                <a:t>42%</a:t>
              </a:r>
              <a:br>
                <a:rPr lang="en-US" sz="1200" dirty="0">
                  <a:solidFill>
                    <a:schemeClr val="accent1"/>
                  </a:solidFill>
                </a:rPr>
              </a:br>
              <a:r>
                <a:rPr lang="en-US" sz="1200" dirty="0">
                  <a:solidFill>
                    <a:schemeClr val="accent1"/>
                  </a:solidFill>
                </a:rPr>
                <a:t>(36.1-53.9)</a:t>
              </a:r>
            </a:p>
          </p:txBody>
        </p:sp>
        <p:sp>
          <p:nvSpPr>
            <p:cNvPr id="9258" name="TextBox 9257">
              <a:extLst>
                <a:ext uri="{FF2B5EF4-FFF2-40B4-BE49-F238E27FC236}">
                  <a16:creationId xmlns:a16="http://schemas.microsoft.com/office/drawing/2014/main" id="{7FB64C8F-3194-BE7F-9EE5-768E448E1CC9}"/>
                </a:ext>
              </a:extLst>
            </p:cNvPr>
            <p:cNvSpPr txBox="1"/>
            <p:nvPr/>
          </p:nvSpPr>
          <p:spPr>
            <a:xfrm>
              <a:off x="2132174" y="5006275"/>
              <a:ext cx="1076249" cy="383872"/>
            </a:xfrm>
            <a:prstGeom prst="rect">
              <a:avLst/>
            </a:prstGeom>
          </p:spPr>
          <p:txBody>
            <a:bodyPr vert="horz" wrap="square" lIns="0" tIns="0" rIns="0" bIns="0" rtlCol="0">
              <a:noAutofit/>
            </a:bodyPr>
            <a:lstStyle/>
            <a:p>
              <a:pPr algn="ctr"/>
              <a:r>
                <a:rPr lang="en-US" sz="1200" dirty="0">
                  <a:solidFill>
                    <a:schemeClr val="accent6"/>
                  </a:solidFill>
                </a:rPr>
                <a:t>22.7%</a:t>
              </a:r>
              <a:br>
                <a:rPr lang="en-US" sz="1200" dirty="0">
                  <a:solidFill>
                    <a:schemeClr val="accent6"/>
                  </a:solidFill>
                </a:rPr>
              </a:br>
              <a:r>
                <a:rPr lang="en-US" sz="1200" dirty="0">
                  <a:solidFill>
                    <a:schemeClr val="accent6"/>
                  </a:solidFill>
                </a:rPr>
                <a:t>(15.1-31.2)</a:t>
              </a:r>
            </a:p>
          </p:txBody>
        </p:sp>
        <p:grpSp>
          <p:nvGrpSpPr>
            <p:cNvPr id="9270" name="Group 9269">
              <a:extLst>
                <a:ext uri="{FF2B5EF4-FFF2-40B4-BE49-F238E27FC236}">
                  <a16:creationId xmlns:a16="http://schemas.microsoft.com/office/drawing/2014/main" id="{0F52051F-088E-C08F-9251-7A81B637DA4B}"/>
                </a:ext>
              </a:extLst>
            </p:cNvPr>
            <p:cNvGrpSpPr/>
            <p:nvPr/>
          </p:nvGrpSpPr>
          <p:grpSpPr>
            <a:xfrm>
              <a:off x="1678688" y="3488451"/>
              <a:ext cx="4115611" cy="2019281"/>
              <a:chOff x="1678688" y="3488451"/>
              <a:chExt cx="4115611" cy="2019281"/>
            </a:xfrm>
          </p:grpSpPr>
          <p:cxnSp>
            <p:nvCxnSpPr>
              <p:cNvPr id="9250" name="Straight Connector 9249">
                <a:extLst>
                  <a:ext uri="{FF2B5EF4-FFF2-40B4-BE49-F238E27FC236}">
                    <a16:creationId xmlns:a16="http://schemas.microsoft.com/office/drawing/2014/main" id="{080C11A3-BFD0-9CBB-F078-94B4CD24DFD7}"/>
                  </a:ext>
                </a:extLst>
              </p:cNvPr>
              <p:cNvCxnSpPr>
                <a:cxnSpLocks/>
              </p:cNvCxnSpPr>
              <p:nvPr/>
            </p:nvCxnSpPr>
            <p:spPr>
              <a:xfrm flipH="1">
                <a:off x="1678688" y="3488451"/>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1" name="Straight Connector 9250">
                <a:extLst>
                  <a:ext uri="{FF2B5EF4-FFF2-40B4-BE49-F238E27FC236}">
                    <a16:creationId xmlns:a16="http://schemas.microsoft.com/office/drawing/2014/main" id="{2AA928D3-A01C-6FE8-9BF7-BF34855A975A}"/>
                  </a:ext>
                </a:extLst>
              </p:cNvPr>
              <p:cNvCxnSpPr>
                <a:cxnSpLocks/>
              </p:cNvCxnSpPr>
              <p:nvPr/>
            </p:nvCxnSpPr>
            <p:spPr>
              <a:xfrm flipH="1">
                <a:off x="1678688" y="3882302"/>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2" name="Straight Connector 9251">
                <a:extLst>
                  <a:ext uri="{FF2B5EF4-FFF2-40B4-BE49-F238E27FC236}">
                    <a16:creationId xmlns:a16="http://schemas.microsoft.com/office/drawing/2014/main" id="{F6FDAC8E-69AA-C450-C203-5157A80262F5}"/>
                  </a:ext>
                </a:extLst>
              </p:cNvPr>
              <p:cNvCxnSpPr>
                <a:cxnSpLocks/>
              </p:cNvCxnSpPr>
              <p:nvPr/>
            </p:nvCxnSpPr>
            <p:spPr>
              <a:xfrm flipH="1">
                <a:off x="1678688" y="4276154"/>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3" name="Straight Connector 9252">
                <a:extLst>
                  <a:ext uri="{FF2B5EF4-FFF2-40B4-BE49-F238E27FC236}">
                    <a16:creationId xmlns:a16="http://schemas.microsoft.com/office/drawing/2014/main" id="{76DF15A8-79D7-CC22-C193-835C0F3D0D8D}"/>
                  </a:ext>
                </a:extLst>
              </p:cNvPr>
              <p:cNvCxnSpPr>
                <a:cxnSpLocks/>
              </p:cNvCxnSpPr>
              <p:nvPr/>
            </p:nvCxnSpPr>
            <p:spPr>
              <a:xfrm flipH="1">
                <a:off x="1678688" y="4670005"/>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4" name="Straight Connector 9253">
                <a:extLst>
                  <a:ext uri="{FF2B5EF4-FFF2-40B4-BE49-F238E27FC236}">
                    <a16:creationId xmlns:a16="http://schemas.microsoft.com/office/drawing/2014/main" id="{CC64B080-507B-14C6-9B1A-516C0A144AF7}"/>
                  </a:ext>
                </a:extLst>
              </p:cNvPr>
              <p:cNvCxnSpPr>
                <a:cxnSpLocks/>
              </p:cNvCxnSpPr>
              <p:nvPr/>
            </p:nvCxnSpPr>
            <p:spPr>
              <a:xfrm flipH="1">
                <a:off x="1678688" y="5063856"/>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5" name="Straight Connector 9254">
                <a:extLst>
                  <a:ext uri="{FF2B5EF4-FFF2-40B4-BE49-F238E27FC236}">
                    <a16:creationId xmlns:a16="http://schemas.microsoft.com/office/drawing/2014/main" id="{DBB64247-BCA8-8054-5D5E-82FCF20C3D77}"/>
                  </a:ext>
                </a:extLst>
              </p:cNvPr>
              <p:cNvCxnSpPr>
                <a:cxnSpLocks/>
              </p:cNvCxnSpPr>
              <p:nvPr/>
            </p:nvCxnSpPr>
            <p:spPr>
              <a:xfrm flipH="1">
                <a:off x="1678688" y="5457707"/>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269" name="Group 9268">
                <a:extLst>
                  <a:ext uri="{FF2B5EF4-FFF2-40B4-BE49-F238E27FC236}">
                    <a16:creationId xmlns:a16="http://schemas.microsoft.com/office/drawing/2014/main" id="{40D0FED9-8508-8182-A202-2AC5F1AE5C64}"/>
                  </a:ext>
                </a:extLst>
              </p:cNvPr>
              <p:cNvGrpSpPr/>
              <p:nvPr/>
            </p:nvGrpSpPr>
            <p:grpSpPr>
              <a:xfrm>
                <a:off x="1731252" y="3488451"/>
                <a:ext cx="4063047" cy="2019281"/>
                <a:chOff x="1731252" y="3488451"/>
                <a:chExt cx="4063047" cy="2019281"/>
              </a:xfrm>
            </p:grpSpPr>
            <p:cxnSp>
              <p:nvCxnSpPr>
                <p:cNvPr id="9248" name="Straight Connector 9247">
                  <a:extLst>
                    <a:ext uri="{FF2B5EF4-FFF2-40B4-BE49-F238E27FC236}">
                      <a16:creationId xmlns:a16="http://schemas.microsoft.com/office/drawing/2014/main" id="{8CC1C27A-C994-9B5E-2140-C1FCBBBF7547}"/>
                    </a:ext>
                  </a:extLst>
                </p:cNvPr>
                <p:cNvCxnSpPr>
                  <a:cxnSpLocks/>
                </p:cNvCxnSpPr>
                <p:nvPr/>
              </p:nvCxnSpPr>
              <p:spPr>
                <a:xfrm>
                  <a:off x="1731252" y="5457707"/>
                  <a:ext cx="40630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9" name="Straight Connector 9248">
                  <a:extLst>
                    <a:ext uri="{FF2B5EF4-FFF2-40B4-BE49-F238E27FC236}">
                      <a16:creationId xmlns:a16="http://schemas.microsoft.com/office/drawing/2014/main" id="{11ADECF5-260E-C7E4-7246-528D5FDC3E4C}"/>
                    </a:ext>
                  </a:extLst>
                </p:cNvPr>
                <p:cNvCxnSpPr>
                  <a:cxnSpLocks/>
                </p:cNvCxnSpPr>
                <p:nvPr/>
              </p:nvCxnSpPr>
              <p:spPr>
                <a:xfrm flipV="1">
                  <a:off x="1733868" y="3488451"/>
                  <a:ext cx="0" cy="19782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38" name="Straight Connector 9237">
                  <a:extLst>
                    <a:ext uri="{FF2B5EF4-FFF2-40B4-BE49-F238E27FC236}">
                      <a16:creationId xmlns:a16="http://schemas.microsoft.com/office/drawing/2014/main" id="{088D84DE-F7E6-9957-457F-6A63430E9C1F}"/>
                    </a:ext>
                  </a:extLst>
                </p:cNvPr>
                <p:cNvCxnSpPr>
                  <a:cxnSpLocks/>
                </p:cNvCxnSpPr>
                <p:nvPr/>
              </p:nvCxnSpPr>
              <p:spPr>
                <a:xfrm rot="5400000" flipH="1">
                  <a:off x="170661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39" name="Straight Connector 9238">
                  <a:extLst>
                    <a:ext uri="{FF2B5EF4-FFF2-40B4-BE49-F238E27FC236}">
                      <a16:creationId xmlns:a16="http://schemas.microsoft.com/office/drawing/2014/main" id="{21FD899D-A870-79DE-4140-37188C07387B}"/>
                    </a:ext>
                  </a:extLst>
                </p:cNvPr>
                <p:cNvCxnSpPr>
                  <a:cxnSpLocks/>
                </p:cNvCxnSpPr>
                <p:nvPr/>
              </p:nvCxnSpPr>
              <p:spPr>
                <a:xfrm rot="5400000" flipH="1">
                  <a:off x="2382614"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0" name="Straight Connector 9239">
                  <a:extLst>
                    <a:ext uri="{FF2B5EF4-FFF2-40B4-BE49-F238E27FC236}">
                      <a16:creationId xmlns:a16="http://schemas.microsoft.com/office/drawing/2014/main" id="{EF1F63A9-B748-6883-F26B-97A1E4E331D3}"/>
                    </a:ext>
                  </a:extLst>
                </p:cNvPr>
                <p:cNvCxnSpPr>
                  <a:cxnSpLocks/>
                </p:cNvCxnSpPr>
                <p:nvPr/>
              </p:nvCxnSpPr>
              <p:spPr>
                <a:xfrm rot="5400000" flipH="1">
                  <a:off x="328395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1" name="Straight Connector 9240">
                  <a:extLst>
                    <a:ext uri="{FF2B5EF4-FFF2-40B4-BE49-F238E27FC236}">
                      <a16:creationId xmlns:a16="http://schemas.microsoft.com/office/drawing/2014/main" id="{5777C3C0-EB7C-E9B7-F6DF-47761CE4E8B9}"/>
                    </a:ext>
                  </a:extLst>
                </p:cNvPr>
                <p:cNvCxnSpPr>
                  <a:cxnSpLocks/>
                </p:cNvCxnSpPr>
                <p:nvPr/>
              </p:nvCxnSpPr>
              <p:spPr>
                <a:xfrm rot="5400000" flipH="1">
                  <a:off x="418528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2" name="Straight Connector 9241">
                  <a:extLst>
                    <a:ext uri="{FF2B5EF4-FFF2-40B4-BE49-F238E27FC236}">
                      <a16:creationId xmlns:a16="http://schemas.microsoft.com/office/drawing/2014/main" id="{D2DD7A66-0A5E-CF6A-BBCC-86567E8450DE}"/>
                    </a:ext>
                  </a:extLst>
                </p:cNvPr>
                <p:cNvCxnSpPr>
                  <a:cxnSpLocks/>
                </p:cNvCxnSpPr>
                <p:nvPr/>
              </p:nvCxnSpPr>
              <p:spPr>
                <a:xfrm rot="5400000" flipH="1">
                  <a:off x="4635954"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3" name="Straight Connector 9242">
                  <a:extLst>
                    <a:ext uri="{FF2B5EF4-FFF2-40B4-BE49-F238E27FC236}">
                      <a16:creationId xmlns:a16="http://schemas.microsoft.com/office/drawing/2014/main" id="{AFF4C82A-CBA4-BB32-298C-4C5B76193362}"/>
                    </a:ext>
                  </a:extLst>
                </p:cNvPr>
                <p:cNvCxnSpPr>
                  <a:cxnSpLocks/>
                </p:cNvCxnSpPr>
                <p:nvPr/>
              </p:nvCxnSpPr>
              <p:spPr>
                <a:xfrm rot="5400000" flipH="1">
                  <a:off x="4861288"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4" name="Straight Connector 9243">
                  <a:extLst>
                    <a:ext uri="{FF2B5EF4-FFF2-40B4-BE49-F238E27FC236}">
                      <a16:creationId xmlns:a16="http://schemas.microsoft.com/office/drawing/2014/main" id="{D5EFB703-F116-B081-DBFB-1EA20EBD3E64}"/>
                    </a:ext>
                  </a:extLst>
                </p:cNvPr>
                <p:cNvCxnSpPr>
                  <a:cxnSpLocks/>
                </p:cNvCxnSpPr>
                <p:nvPr/>
              </p:nvCxnSpPr>
              <p:spPr>
                <a:xfrm rot="5400000" flipH="1">
                  <a:off x="508662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5" name="Straight Connector 9244">
                  <a:extLst>
                    <a:ext uri="{FF2B5EF4-FFF2-40B4-BE49-F238E27FC236}">
                      <a16:creationId xmlns:a16="http://schemas.microsoft.com/office/drawing/2014/main" id="{B03D454A-E6EB-48D8-83FC-68348387DD52}"/>
                    </a:ext>
                  </a:extLst>
                </p:cNvPr>
                <p:cNvCxnSpPr>
                  <a:cxnSpLocks/>
                </p:cNvCxnSpPr>
                <p:nvPr/>
              </p:nvCxnSpPr>
              <p:spPr>
                <a:xfrm rot="5400000" flipH="1">
                  <a:off x="531195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6" name="Straight Connector 9245">
                  <a:extLst>
                    <a:ext uri="{FF2B5EF4-FFF2-40B4-BE49-F238E27FC236}">
                      <a16:creationId xmlns:a16="http://schemas.microsoft.com/office/drawing/2014/main" id="{1AC4E3AA-CBD6-174D-17D0-B6E58318CA0E}"/>
                    </a:ext>
                  </a:extLst>
                </p:cNvPr>
                <p:cNvCxnSpPr>
                  <a:cxnSpLocks/>
                </p:cNvCxnSpPr>
                <p:nvPr/>
              </p:nvCxnSpPr>
              <p:spPr>
                <a:xfrm rot="5400000" flipH="1">
                  <a:off x="553729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47" name="Straight Connector 9246">
                  <a:extLst>
                    <a:ext uri="{FF2B5EF4-FFF2-40B4-BE49-F238E27FC236}">
                      <a16:creationId xmlns:a16="http://schemas.microsoft.com/office/drawing/2014/main" id="{FEA44C04-BDC9-8771-9AAB-2BA83A21443E}"/>
                    </a:ext>
                  </a:extLst>
                </p:cNvPr>
                <p:cNvCxnSpPr>
                  <a:cxnSpLocks/>
                </p:cNvCxnSpPr>
                <p:nvPr/>
              </p:nvCxnSpPr>
              <p:spPr>
                <a:xfrm rot="5400000" flipH="1">
                  <a:off x="5762621"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9" name="Straight Connector 9258">
                  <a:extLst>
                    <a:ext uri="{FF2B5EF4-FFF2-40B4-BE49-F238E27FC236}">
                      <a16:creationId xmlns:a16="http://schemas.microsoft.com/office/drawing/2014/main" id="{EDF43F07-5594-CC2C-169D-80374C9548F4}"/>
                    </a:ext>
                  </a:extLst>
                </p:cNvPr>
                <p:cNvCxnSpPr>
                  <a:cxnSpLocks/>
                </p:cNvCxnSpPr>
                <p:nvPr/>
              </p:nvCxnSpPr>
              <p:spPr>
                <a:xfrm rot="5400000" flipH="1">
                  <a:off x="193194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0" name="Straight Connector 9259">
                  <a:extLst>
                    <a:ext uri="{FF2B5EF4-FFF2-40B4-BE49-F238E27FC236}">
                      <a16:creationId xmlns:a16="http://schemas.microsoft.com/office/drawing/2014/main" id="{259309F7-3FB1-D4E9-B8EC-77FEA63CEBCA}"/>
                    </a:ext>
                  </a:extLst>
                </p:cNvPr>
                <p:cNvCxnSpPr>
                  <a:cxnSpLocks/>
                </p:cNvCxnSpPr>
                <p:nvPr/>
              </p:nvCxnSpPr>
              <p:spPr>
                <a:xfrm rot="5400000" flipH="1">
                  <a:off x="215728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1" name="Straight Connector 9260">
                  <a:extLst>
                    <a:ext uri="{FF2B5EF4-FFF2-40B4-BE49-F238E27FC236}">
                      <a16:creationId xmlns:a16="http://schemas.microsoft.com/office/drawing/2014/main" id="{F76FBDB3-05E3-CAA4-3D00-485D294CF8BE}"/>
                    </a:ext>
                  </a:extLst>
                </p:cNvPr>
                <p:cNvCxnSpPr>
                  <a:cxnSpLocks/>
                </p:cNvCxnSpPr>
                <p:nvPr/>
              </p:nvCxnSpPr>
              <p:spPr>
                <a:xfrm rot="5400000" flipH="1">
                  <a:off x="2607948"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2" name="Straight Connector 9261">
                  <a:extLst>
                    <a:ext uri="{FF2B5EF4-FFF2-40B4-BE49-F238E27FC236}">
                      <a16:creationId xmlns:a16="http://schemas.microsoft.com/office/drawing/2014/main" id="{95E9CEDF-1599-AD60-7454-D6D2A6AC0CC1}"/>
                    </a:ext>
                  </a:extLst>
                </p:cNvPr>
                <p:cNvCxnSpPr>
                  <a:cxnSpLocks/>
                </p:cNvCxnSpPr>
                <p:nvPr/>
              </p:nvCxnSpPr>
              <p:spPr>
                <a:xfrm rot="5400000" flipH="1">
                  <a:off x="283328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3" name="Straight Connector 9262">
                  <a:extLst>
                    <a:ext uri="{FF2B5EF4-FFF2-40B4-BE49-F238E27FC236}">
                      <a16:creationId xmlns:a16="http://schemas.microsoft.com/office/drawing/2014/main" id="{B47B81DB-7620-5E0E-0C4C-6C4A2C076B81}"/>
                    </a:ext>
                  </a:extLst>
                </p:cNvPr>
                <p:cNvCxnSpPr>
                  <a:cxnSpLocks/>
                </p:cNvCxnSpPr>
                <p:nvPr/>
              </p:nvCxnSpPr>
              <p:spPr>
                <a:xfrm rot="5400000" flipH="1">
                  <a:off x="305861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4" name="Straight Connector 9263">
                  <a:extLst>
                    <a:ext uri="{FF2B5EF4-FFF2-40B4-BE49-F238E27FC236}">
                      <a16:creationId xmlns:a16="http://schemas.microsoft.com/office/drawing/2014/main" id="{FBD382F7-DF1A-E1B4-2219-E20B4EB35805}"/>
                    </a:ext>
                  </a:extLst>
                </p:cNvPr>
                <p:cNvCxnSpPr>
                  <a:cxnSpLocks/>
                </p:cNvCxnSpPr>
                <p:nvPr/>
              </p:nvCxnSpPr>
              <p:spPr>
                <a:xfrm rot="5400000" flipH="1">
                  <a:off x="3509284"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5" name="Straight Connector 9264">
                  <a:extLst>
                    <a:ext uri="{FF2B5EF4-FFF2-40B4-BE49-F238E27FC236}">
                      <a16:creationId xmlns:a16="http://schemas.microsoft.com/office/drawing/2014/main" id="{9454899C-861A-DF55-961B-5372872761EF}"/>
                    </a:ext>
                  </a:extLst>
                </p:cNvPr>
                <p:cNvCxnSpPr>
                  <a:cxnSpLocks/>
                </p:cNvCxnSpPr>
                <p:nvPr/>
              </p:nvCxnSpPr>
              <p:spPr>
                <a:xfrm rot="5400000" flipH="1">
                  <a:off x="3734618"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6" name="Straight Connector 9265">
                  <a:extLst>
                    <a:ext uri="{FF2B5EF4-FFF2-40B4-BE49-F238E27FC236}">
                      <a16:creationId xmlns:a16="http://schemas.microsoft.com/office/drawing/2014/main" id="{B24AB153-2D9D-6AAB-133F-CC76FC6C35EB}"/>
                    </a:ext>
                  </a:extLst>
                </p:cNvPr>
                <p:cNvCxnSpPr>
                  <a:cxnSpLocks/>
                </p:cNvCxnSpPr>
                <p:nvPr/>
              </p:nvCxnSpPr>
              <p:spPr>
                <a:xfrm rot="5400000" flipH="1">
                  <a:off x="395995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8" name="Straight Connector 9267">
                  <a:extLst>
                    <a:ext uri="{FF2B5EF4-FFF2-40B4-BE49-F238E27FC236}">
                      <a16:creationId xmlns:a16="http://schemas.microsoft.com/office/drawing/2014/main" id="{0F3EF897-5684-F3FB-2820-3498CD85672A}"/>
                    </a:ext>
                  </a:extLst>
                </p:cNvPr>
                <p:cNvCxnSpPr>
                  <a:cxnSpLocks/>
                </p:cNvCxnSpPr>
                <p:nvPr/>
              </p:nvCxnSpPr>
              <p:spPr>
                <a:xfrm rot="5400000" flipH="1">
                  <a:off x="441062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8" name="TextBox 7">
              <a:extLst>
                <a:ext uri="{FF2B5EF4-FFF2-40B4-BE49-F238E27FC236}">
                  <a16:creationId xmlns:a16="http://schemas.microsoft.com/office/drawing/2014/main" id="{345CF01E-D425-2B95-C8C4-4C0109885E1F}"/>
                </a:ext>
              </a:extLst>
            </p:cNvPr>
            <p:cNvSpPr txBox="1"/>
            <p:nvPr/>
          </p:nvSpPr>
          <p:spPr>
            <a:xfrm>
              <a:off x="1299769" y="3392787"/>
              <a:ext cx="361642" cy="203830"/>
            </a:xfrm>
            <a:prstGeom prst="rect">
              <a:avLst/>
            </a:prstGeom>
          </p:spPr>
          <p:txBody>
            <a:bodyPr vert="horz" wrap="square" lIns="0" tIns="0" rIns="0" bIns="0" rtlCol="0">
              <a:noAutofit/>
            </a:bodyPr>
            <a:lstStyle/>
            <a:p>
              <a:pPr algn="r"/>
              <a:r>
                <a:rPr lang="en-US" sz="1200" dirty="0"/>
                <a:t>100</a:t>
              </a:r>
            </a:p>
          </p:txBody>
        </p:sp>
        <p:sp>
          <p:nvSpPr>
            <p:cNvPr id="11" name="TextBox 10">
              <a:extLst>
                <a:ext uri="{FF2B5EF4-FFF2-40B4-BE49-F238E27FC236}">
                  <a16:creationId xmlns:a16="http://schemas.microsoft.com/office/drawing/2014/main" id="{0441E798-5890-5E9C-A46D-159E452CA3F0}"/>
                </a:ext>
              </a:extLst>
            </p:cNvPr>
            <p:cNvSpPr txBox="1"/>
            <p:nvPr/>
          </p:nvSpPr>
          <p:spPr>
            <a:xfrm>
              <a:off x="1299769" y="3786536"/>
              <a:ext cx="361642" cy="203830"/>
            </a:xfrm>
            <a:prstGeom prst="rect">
              <a:avLst/>
            </a:prstGeom>
          </p:spPr>
          <p:txBody>
            <a:bodyPr vert="horz" wrap="square" lIns="0" tIns="0" rIns="0" bIns="0" rtlCol="0">
              <a:noAutofit/>
            </a:bodyPr>
            <a:lstStyle/>
            <a:p>
              <a:pPr algn="r"/>
              <a:r>
                <a:rPr lang="en-US" sz="1200" dirty="0"/>
                <a:t>80</a:t>
              </a:r>
            </a:p>
          </p:txBody>
        </p:sp>
        <p:sp>
          <p:nvSpPr>
            <p:cNvPr id="12" name="TextBox 11">
              <a:extLst>
                <a:ext uri="{FF2B5EF4-FFF2-40B4-BE49-F238E27FC236}">
                  <a16:creationId xmlns:a16="http://schemas.microsoft.com/office/drawing/2014/main" id="{7F9D4686-07C2-FE01-90CB-D10B14218771}"/>
                </a:ext>
              </a:extLst>
            </p:cNvPr>
            <p:cNvSpPr txBox="1"/>
            <p:nvPr/>
          </p:nvSpPr>
          <p:spPr>
            <a:xfrm>
              <a:off x="1299769" y="4180284"/>
              <a:ext cx="361642" cy="203830"/>
            </a:xfrm>
            <a:prstGeom prst="rect">
              <a:avLst/>
            </a:prstGeom>
          </p:spPr>
          <p:txBody>
            <a:bodyPr vert="horz" wrap="square" lIns="0" tIns="0" rIns="0" bIns="0" rtlCol="0">
              <a:noAutofit/>
            </a:bodyPr>
            <a:lstStyle/>
            <a:p>
              <a:pPr algn="r"/>
              <a:r>
                <a:rPr lang="en-US" sz="1200" dirty="0"/>
                <a:t>60</a:t>
              </a:r>
            </a:p>
          </p:txBody>
        </p:sp>
        <p:sp>
          <p:nvSpPr>
            <p:cNvPr id="13" name="TextBox 12">
              <a:extLst>
                <a:ext uri="{FF2B5EF4-FFF2-40B4-BE49-F238E27FC236}">
                  <a16:creationId xmlns:a16="http://schemas.microsoft.com/office/drawing/2014/main" id="{CE380893-EA28-A694-04DF-53118B97404E}"/>
                </a:ext>
              </a:extLst>
            </p:cNvPr>
            <p:cNvSpPr txBox="1"/>
            <p:nvPr/>
          </p:nvSpPr>
          <p:spPr>
            <a:xfrm>
              <a:off x="1299769" y="4574032"/>
              <a:ext cx="361642" cy="203830"/>
            </a:xfrm>
            <a:prstGeom prst="rect">
              <a:avLst/>
            </a:prstGeom>
          </p:spPr>
          <p:txBody>
            <a:bodyPr vert="horz" wrap="square" lIns="0" tIns="0" rIns="0" bIns="0" rtlCol="0">
              <a:noAutofit/>
            </a:bodyPr>
            <a:lstStyle/>
            <a:p>
              <a:pPr algn="r"/>
              <a:r>
                <a:rPr lang="en-US" sz="1200" dirty="0"/>
                <a:t>40</a:t>
              </a:r>
            </a:p>
          </p:txBody>
        </p:sp>
        <p:sp>
          <p:nvSpPr>
            <p:cNvPr id="14" name="TextBox 13">
              <a:extLst>
                <a:ext uri="{FF2B5EF4-FFF2-40B4-BE49-F238E27FC236}">
                  <a16:creationId xmlns:a16="http://schemas.microsoft.com/office/drawing/2014/main" id="{19E5AF59-11EB-A3F6-927D-8159E562DE6D}"/>
                </a:ext>
              </a:extLst>
            </p:cNvPr>
            <p:cNvSpPr txBox="1"/>
            <p:nvPr/>
          </p:nvSpPr>
          <p:spPr>
            <a:xfrm>
              <a:off x="1299769" y="4967781"/>
              <a:ext cx="361642" cy="203830"/>
            </a:xfrm>
            <a:prstGeom prst="rect">
              <a:avLst/>
            </a:prstGeom>
          </p:spPr>
          <p:txBody>
            <a:bodyPr vert="horz" wrap="square" lIns="0" tIns="0" rIns="0" bIns="0" rtlCol="0">
              <a:noAutofit/>
            </a:bodyPr>
            <a:lstStyle/>
            <a:p>
              <a:pPr algn="r"/>
              <a:r>
                <a:rPr lang="en-US" sz="1200" dirty="0"/>
                <a:t>20</a:t>
              </a:r>
            </a:p>
          </p:txBody>
        </p:sp>
        <p:sp>
          <p:nvSpPr>
            <p:cNvPr id="15" name="TextBox 14">
              <a:extLst>
                <a:ext uri="{FF2B5EF4-FFF2-40B4-BE49-F238E27FC236}">
                  <a16:creationId xmlns:a16="http://schemas.microsoft.com/office/drawing/2014/main" id="{8A1F41D9-4715-1DEF-6574-05302A969B96}"/>
                </a:ext>
              </a:extLst>
            </p:cNvPr>
            <p:cNvSpPr txBox="1"/>
            <p:nvPr/>
          </p:nvSpPr>
          <p:spPr>
            <a:xfrm>
              <a:off x="1299769" y="5361527"/>
              <a:ext cx="361642" cy="203830"/>
            </a:xfrm>
            <a:prstGeom prst="rect">
              <a:avLst/>
            </a:prstGeom>
          </p:spPr>
          <p:txBody>
            <a:bodyPr vert="horz" wrap="square" lIns="0" tIns="0" rIns="0" bIns="0" rtlCol="0">
              <a:noAutofit/>
            </a:bodyPr>
            <a:lstStyle/>
            <a:p>
              <a:pPr algn="r"/>
              <a:r>
                <a:rPr lang="en-US" sz="1200" dirty="0"/>
                <a:t>0</a:t>
              </a:r>
            </a:p>
          </p:txBody>
        </p:sp>
        <p:sp>
          <p:nvSpPr>
            <p:cNvPr id="16" name="TextBox 15">
              <a:extLst>
                <a:ext uri="{FF2B5EF4-FFF2-40B4-BE49-F238E27FC236}">
                  <a16:creationId xmlns:a16="http://schemas.microsoft.com/office/drawing/2014/main" id="{DA3D6A7D-517E-CC7A-5C66-3CFE301D1A78}"/>
                </a:ext>
              </a:extLst>
            </p:cNvPr>
            <p:cNvSpPr txBox="1"/>
            <p:nvPr/>
          </p:nvSpPr>
          <p:spPr>
            <a:xfrm rot="16200000">
              <a:off x="274830" y="4394320"/>
              <a:ext cx="2008360" cy="199830"/>
            </a:xfrm>
            <a:prstGeom prst="rect">
              <a:avLst/>
            </a:prstGeom>
          </p:spPr>
          <p:txBody>
            <a:bodyPr vert="horz" wrap="square" lIns="0" tIns="0" rIns="0" bIns="0" rtlCol="0">
              <a:noAutofit/>
            </a:bodyPr>
            <a:lstStyle/>
            <a:p>
              <a:pPr algn="ctr"/>
              <a:r>
                <a:rPr lang="en-US" sz="14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17" name="TextBox 16">
              <a:extLst>
                <a:ext uri="{FF2B5EF4-FFF2-40B4-BE49-F238E27FC236}">
                  <a16:creationId xmlns:a16="http://schemas.microsoft.com/office/drawing/2014/main" id="{8140C969-6385-1367-0AF0-7CFD18AB8B91}"/>
                </a:ext>
              </a:extLst>
            </p:cNvPr>
            <p:cNvSpPr txBox="1"/>
            <p:nvPr/>
          </p:nvSpPr>
          <p:spPr>
            <a:xfrm>
              <a:off x="1733741" y="5692364"/>
              <a:ext cx="4050390" cy="203830"/>
            </a:xfrm>
            <a:prstGeom prst="rect">
              <a:avLst/>
            </a:prstGeom>
          </p:spPr>
          <p:txBody>
            <a:bodyPr vert="horz" wrap="square" lIns="0" tIns="0" rIns="0" bIns="0" rtlCol="0">
              <a:noAutofit/>
            </a:bodyPr>
            <a:lstStyle/>
            <a:p>
              <a:pPr algn="ctr"/>
              <a:r>
                <a:rPr lang="en-US" sz="14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8" name="TextBox 17">
              <a:extLst>
                <a:ext uri="{FF2B5EF4-FFF2-40B4-BE49-F238E27FC236}">
                  <a16:creationId xmlns:a16="http://schemas.microsoft.com/office/drawing/2014/main" id="{C050AA78-FED2-389B-6A3B-E39CE999B2B1}"/>
                </a:ext>
              </a:extLst>
            </p:cNvPr>
            <p:cNvSpPr txBox="1"/>
            <p:nvPr/>
          </p:nvSpPr>
          <p:spPr>
            <a:xfrm>
              <a:off x="5622063" y="5515092"/>
              <a:ext cx="361642" cy="203830"/>
            </a:xfrm>
            <a:prstGeom prst="rect">
              <a:avLst/>
            </a:prstGeom>
          </p:spPr>
          <p:txBody>
            <a:bodyPr vert="horz" wrap="square" lIns="0" tIns="0" rIns="0" bIns="0" rtlCol="0">
              <a:noAutofit/>
            </a:bodyPr>
            <a:lstStyle/>
            <a:p>
              <a:pPr algn="ctr"/>
              <a:r>
                <a:rPr lang="en-US" sz="1200" dirty="0"/>
                <a:t>18</a:t>
              </a:r>
            </a:p>
          </p:txBody>
        </p:sp>
        <p:sp>
          <p:nvSpPr>
            <p:cNvPr id="19" name="TextBox 18">
              <a:extLst>
                <a:ext uri="{FF2B5EF4-FFF2-40B4-BE49-F238E27FC236}">
                  <a16:creationId xmlns:a16="http://schemas.microsoft.com/office/drawing/2014/main" id="{579388A8-A5A6-791C-E481-5D32A63D43D6}"/>
                </a:ext>
              </a:extLst>
            </p:cNvPr>
            <p:cNvSpPr txBox="1"/>
            <p:nvPr/>
          </p:nvSpPr>
          <p:spPr>
            <a:xfrm>
              <a:off x="1554259" y="5515092"/>
              <a:ext cx="361642" cy="203830"/>
            </a:xfrm>
            <a:prstGeom prst="rect">
              <a:avLst/>
            </a:prstGeom>
          </p:spPr>
          <p:txBody>
            <a:bodyPr vert="horz" wrap="square" lIns="0" tIns="0" rIns="0" bIns="0" rtlCol="0">
              <a:noAutofit/>
            </a:bodyPr>
            <a:lstStyle/>
            <a:p>
              <a:pPr algn="ctr"/>
              <a:r>
                <a:rPr lang="en-US" sz="1200" dirty="0"/>
                <a:t>0</a:t>
              </a:r>
            </a:p>
          </p:txBody>
        </p:sp>
        <p:sp>
          <p:nvSpPr>
            <p:cNvPr id="20" name="TextBox 19">
              <a:extLst>
                <a:ext uri="{FF2B5EF4-FFF2-40B4-BE49-F238E27FC236}">
                  <a16:creationId xmlns:a16="http://schemas.microsoft.com/office/drawing/2014/main" id="{C2DA2D90-66BA-1CA7-950D-9E694E318880}"/>
                </a:ext>
              </a:extLst>
            </p:cNvPr>
            <p:cNvSpPr txBox="1"/>
            <p:nvPr/>
          </p:nvSpPr>
          <p:spPr>
            <a:xfrm>
              <a:off x="2006237" y="5515092"/>
              <a:ext cx="361642" cy="203830"/>
            </a:xfrm>
            <a:prstGeom prst="rect">
              <a:avLst/>
            </a:prstGeom>
          </p:spPr>
          <p:txBody>
            <a:bodyPr vert="horz" wrap="square" lIns="0" tIns="0" rIns="0" bIns="0" rtlCol="0">
              <a:noAutofit/>
            </a:bodyPr>
            <a:lstStyle/>
            <a:p>
              <a:pPr algn="ctr"/>
              <a:r>
                <a:rPr lang="en-US" sz="1200" dirty="0"/>
                <a:t>2</a:t>
              </a:r>
            </a:p>
          </p:txBody>
        </p:sp>
        <p:sp>
          <p:nvSpPr>
            <p:cNvPr id="21" name="TextBox 20">
              <a:extLst>
                <a:ext uri="{FF2B5EF4-FFF2-40B4-BE49-F238E27FC236}">
                  <a16:creationId xmlns:a16="http://schemas.microsoft.com/office/drawing/2014/main" id="{958EF811-9A03-61DE-7A90-1953E9F29A2A}"/>
                </a:ext>
              </a:extLst>
            </p:cNvPr>
            <p:cNvSpPr txBox="1"/>
            <p:nvPr/>
          </p:nvSpPr>
          <p:spPr>
            <a:xfrm>
              <a:off x="2458215" y="5515092"/>
              <a:ext cx="361642" cy="203830"/>
            </a:xfrm>
            <a:prstGeom prst="rect">
              <a:avLst/>
            </a:prstGeom>
          </p:spPr>
          <p:txBody>
            <a:bodyPr vert="horz" wrap="square" lIns="0" tIns="0" rIns="0" bIns="0" rtlCol="0">
              <a:noAutofit/>
            </a:bodyPr>
            <a:lstStyle/>
            <a:p>
              <a:pPr algn="ctr"/>
              <a:r>
                <a:rPr lang="en-US" sz="1200" dirty="0"/>
                <a:t>4</a:t>
              </a:r>
            </a:p>
          </p:txBody>
        </p:sp>
        <p:sp>
          <p:nvSpPr>
            <p:cNvPr id="22" name="TextBox 21">
              <a:extLst>
                <a:ext uri="{FF2B5EF4-FFF2-40B4-BE49-F238E27FC236}">
                  <a16:creationId xmlns:a16="http://schemas.microsoft.com/office/drawing/2014/main" id="{4B062B53-17D5-8D12-C32C-EAA5DC3A1AFC}"/>
                </a:ext>
              </a:extLst>
            </p:cNvPr>
            <p:cNvSpPr txBox="1"/>
            <p:nvPr/>
          </p:nvSpPr>
          <p:spPr>
            <a:xfrm>
              <a:off x="2910193" y="5515092"/>
              <a:ext cx="361642" cy="203830"/>
            </a:xfrm>
            <a:prstGeom prst="rect">
              <a:avLst/>
            </a:prstGeom>
          </p:spPr>
          <p:txBody>
            <a:bodyPr vert="horz" wrap="square" lIns="0" tIns="0" rIns="0" bIns="0" rtlCol="0">
              <a:noAutofit/>
            </a:bodyPr>
            <a:lstStyle/>
            <a:p>
              <a:pPr algn="ctr"/>
              <a:r>
                <a:rPr lang="en-US" sz="1200" dirty="0"/>
                <a:t>6</a:t>
              </a:r>
            </a:p>
          </p:txBody>
        </p:sp>
        <p:sp>
          <p:nvSpPr>
            <p:cNvPr id="23" name="TextBox 22">
              <a:extLst>
                <a:ext uri="{FF2B5EF4-FFF2-40B4-BE49-F238E27FC236}">
                  <a16:creationId xmlns:a16="http://schemas.microsoft.com/office/drawing/2014/main" id="{7A0D9322-FC72-7410-C27D-2FA7D63B654D}"/>
                </a:ext>
              </a:extLst>
            </p:cNvPr>
            <p:cNvSpPr txBox="1"/>
            <p:nvPr/>
          </p:nvSpPr>
          <p:spPr>
            <a:xfrm>
              <a:off x="3362171" y="5515092"/>
              <a:ext cx="361642" cy="203830"/>
            </a:xfrm>
            <a:prstGeom prst="rect">
              <a:avLst/>
            </a:prstGeom>
          </p:spPr>
          <p:txBody>
            <a:bodyPr vert="horz" wrap="square" lIns="0" tIns="0" rIns="0" bIns="0" rtlCol="0">
              <a:noAutofit/>
            </a:bodyPr>
            <a:lstStyle/>
            <a:p>
              <a:pPr algn="ctr"/>
              <a:r>
                <a:rPr lang="en-US" sz="1200" dirty="0"/>
                <a:t>8</a:t>
              </a:r>
            </a:p>
          </p:txBody>
        </p:sp>
        <p:sp>
          <p:nvSpPr>
            <p:cNvPr id="24" name="TextBox 23">
              <a:extLst>
                <a:ext uri="{FF2B5EF4-FFF2-40B4-BE49-F238E27FC236}">
                  <a16:creationId xmlns:a16="http://schemas.microsoft.com/office/drawing/2014/main" id="{9D1A1234-2544-99D3-7DF1-F6E882645BE6}"/>
                </a:ext>
              </a:extLst>
            </p:cNvPr>
            <p:cNvSpPr txBox="1"/>
            <p:nvPr/>
          </p:nvSpPr>
          <p:spPr>
            <a:xfrm>
              <a:off x="3814149" y="5515092"/>
              <a:ext cx="361642" cy="203830"/>
            </a:xfrm>
            <a:prstGeom prst="rect">
              <a:avLst/>
            </a:prstGeom>
          </p:spPr>
          <p:txBody>
            <a:bodyPr vert="horz" wrap="square" lIns="0" tIns="0" rIns="0" bIns="0" rtlCol="0">
              <a:noAutofit/>
            </a:bodyPr>
            <a:lstStyle/>
            <a:p>
              <a:pPr algn="ctr"/>
              <a:r>
                <a:rPr lang="en-US" sz="1200" dirty="0"/>
                <a:t>10</a:t>
              </a:r>
            </a:p>
          </p:txBody>
        </p:sp>
        <p:sp>
          <p:nvSpPr>
            <p:cNvPr id="25" name="TextBox 24">
              <a:extLst>
                <a:ext uri="{FF2B5EF4-FFF2-40B4-BE49-F238E27FC236}">
                  <a16:creationId xmlns:a16="http://schemas.microsoft.com/office/drawing/2014/main" id="{ECBFE5D6-8E3F-A195-C43C-89D025D389EF}"/>
                </a:ext>
              </a:extLst>
            </p:cNvPr>
            <p:cNvSpPr txBox="1"/>
            <p:nvPr/>
          </p:nvSpPr>
          <p:spPr>
            <a:xfrm>
              <a:off x="4266127" y="5515092"/>
              <a:ext cx="361642" cy="203830"/>
            </a:xfrm>
            <a:prstGeom prst="rect">
              <a:avLst/>
            </a:prstGeom>
          </p:spPr>
          <p:txBody>
            <a:bodyPr vert="horz" wrap="square" lIns="0" tIns="0" rIns="0" bIns="0" rtlCol="0">
              <a:noAutofit/>
            </a:bodyPr>
            <a:lstStyle/>
            <a:p>
              <a:pPr algn="ctr"/>
              <a:r>
                <a:rPr lang="en-US" sz="1200" dirty="0"/>
                <a:t>12</a:t>
              </a:r>
            </a:p>
          </p:txBody>
        </p:sp>
        <p:sp>
          <p:nvSpPr>
            <p:cNvPr id="26" name="TextBox 25">
              <a:extLst>
                <a:ext uri="{FF2B5EF4-FFF2-40B4-BE49-F238E27FC236}">
                  <a16:creationId xmlns:a16="http://schemas.microsoft.com/office/drawing/2014/main" id="{5FC33470-DE0B-3B76-FA6D-8EF77C723959}"/>
                </a:ext>
              </a:extLst>
            </p:cNvPr>
            <p:cNvSpPr txBox="1"/>
            <p:nvPr/>
          </p:nvSpPr>
          <p:spPr>
            <a:xfrm>
              <a:off x="4718105" y="5515092"/>
              <a:ext cx="361642" cy="203830"/>
            </a:xfrm>
            <a:prstGeom prst="rect">
              <a:avLst/>
            </a:prstGeom>
          </p:spPr>
          <p:txBody>
            <a:bodyPr vert="horz" wrap="square" lIns="0" tIns="0" rIns="0" bIns="0" rtlCol="0">
              <a:noAutofit/>
            </a:bodyPr>
            <a:lstStyle/>
            <a:p>
              <a:pPr algn="ctr"/>
              <a:r>
                <a:rPr lang="en-US" sz="1200" dirty="0"/>
                <a:t>14</a:t>
              </a:r>
            </a:p>
          </p:txBody>
        </p:sp>
        <p:sp>
          <p:nvSpPr>
            <p:cNvPr id="27" name="TextBox 26">
              <a:extLst>
                <a:ext uri="{FF2B5EF4-FFF2-40B4-BE49-F238E27FC236}">
                  <a16:creationId xmlns:a16="http://schemas.microsoft.com/office/drawing/2014/main" id="{34B4C7DD-F164-54A2-05A3-F374F841EBBB}"/>
                </a:ext>
              </a:extLst>
            </p:cNvPr>
            <p:cNvSpPr txBox="1"/>
            <p:nvPr/>
          </p:nvSpPr>
          <p:spPr>
            <a:xfrm>
              <a:off x="5170083" y="5515092"/>
              <a:ext cx="361642" cy="203830"/>
            </a:xfrm>
            <a:prstGeom prst="rect">
              <a:avLst/>
            </a:prstGeom>
          </p:spPr>
          <p:txBody>
            <a:bodyPr vert="horz" wrap="square" lIns="0" tIns="0" rIns="0" bIns="0" rtlCol="0">
              <a:noAutofit/>
            </a:bodyPr>
            <a:lstStyle/>
            <a:p>
              <a:pPr algn="ctr"/>
              <a:r>
                <a:rPr lang="en-US" sz="1200" dirty="0"/>
                <a:t>16</a:t>
              </a:r>
            </a:p>
          </p:txBody>
        </p:sp>
        <p:sp>
          <p:nvSpPr>
            <p:cNvPr id="9271" name="TextBox 9270">
              <a:extLst>
                <a:ext uri="{FF2B5EF4-FFF2-40B4-BE49-F238E27FC236}">
                  <a16:creationId xmlns:a16="http://schemas.microsoft.com/office/drawing/2014/main" id="{0390D951-B32C-9C4E-4EAB-127ED47D2FB9}"/>
                </a:ext>
              </a:extLst>
            </p:cNvPr>
            <p:cNvSpPr txBox="1"/>
            <p:nvPr/>
          </p:nvSpPr>
          <p:spPr>
            <a:xfrm>
              <a:off x="1780248" y="5515092"/>
              <a:ext cx="361642" cy="203830"/>
            </a:xfrm>
            <a:prstGeom prst="rect">
              <a:avLst/>
            </a:prstGeom>
          </p:spPr>
          <p:txBody>
            <a:bodyPr vert="horz" wrap="square" lIns="0" tIns="0" rIns="0" bIns="0" rtlCol="0">
              <a:noAutofit/>
            </a:bodyPr>
            <a:lstStyle/>
            <a:p>
              <a:pPr algn="ctr"/>
              <a:r>
                <a:rPr lang="en-US" sz="1200" dirty="0"/>
                <a:t>1</a:t>
              </a:r>
            </a:p>
          </p:txBody>
        </p:sp>
        <p:sp>
          <p:nvSpPr>
            <p:cNvPr id="9273" name="TextBox 9272">
              <a:extLst>
                <a:ext uri="{FF2B5EF4-FFF2-40B4-BE49-F238E27FC236}">
                  <a16:creationId xmlns:a16="http://schemas.microsoft.com/office/drawing/2014/main" id="{57A4B3FB-0C4E-DBF0-3807-180A28C0396B}"/>
                </a:ext>
              </a:extLst>
            </p:cNvPr>
            <p:cNvSpPr txBox="1"/>
            <p:nvPr/>
          </p:nvSpPr>
          <p:spPr>
            <a:xfrm>
              <a:off x="2232226" y="5515092"/>
              <a:ext cx="361642" cy="203830"/>
            </a:xfrm>
            <a:prstGeom prst="rect">
              <a:avLst/>
            </a:prstGeom>
          </p:spPr>
          <p:txBody>
            <a:bodyPr vert="horz" wrap="square" lIns="0" tIns="0" rIns="0" bIns="0" rtlCol="0">
              <a:noAutofit/>
            </a:bodyPr>
            <a:lstStyle/>
            <a:p>
              <a:pPr algn="ctr"/>
              <a:r>
                <a:rPr lang="en-US" sz="1200" dirty="0"/>
                <a:t>3</a:t>
              </a:r>
            </a:p>
          </p:txBody>
        </p:sp>
        <p:sp>
          <p:nvSpPr>
            <p:cNvPr id="9274" name="TextBox 9273">
              <a:extLst>
                <a:ext uri="{FF2B5EF4-FFF2-40B4-BE49-F238E27FC236}">
                  <a16:creationId xmlns:a16="http://schemas.microsoft.com/office/drawing/2014/main" id="{9C9D9F50-EAD4-0FA8-D727-85A2773F5E5B}"/>
                </a:ext>
              </a:extLst>
            </p:cNvPr>
            <p:cNvSpPr txBox="1"/>
            <p:nvPr/>
          </p:nvSpPr>
          <p:spPr>
            <a:xfrm>
              <a:off x="2684204" y="5515092"/>
              <a:ext cx="361642" cy="203830"/>
            </a:xfrm>
            <a:prstGeom prst="rect">
              <a:avLst/>
            </a:prstGeom>
          </p:spPr>
          <p:txBody>
            <a:bodyPr vert="horz" wrap="square" lIns="0" tIns="0" rIns="0" bIns="0" rtlCol="0">
              <a:noAutofit/>
            </a:bodyPr>
            <a:lstStyle/>
            <a:p>
              <a:pPr algn="ctr"/>
              <a:r>
                <a:rPr lang="en-US" sz="1200" dirty="0"/>
                <a:t>5</a:t>
              </a:r>
            </a:p>
          </p:txBody>
        </p:sp>
        <p:sp>
          <p:nvSpPr>
            <p:cNvPr id="9275" name="TextBox 9274">
              <a:extLst>
                <a:ext uri="{FF2B5EF4-FFF2-40B4-BE49-F238E27FC236}">
                  <a16:creationId xmlns:a16="http://schemas.microsoft.com/office/drawing/2014/main" id="{63FF1B5B-7FDF-62DB-6C63-2F50507F96B9}"/>
                </a:ext>
              </a:extLst>
            </p:cNvPr>
            <p:cNvSpPr txBox="1"/>
            <p:nvPr/>
          </p:nvSpPr>
          <p:spPr>
            <a:xfrm>
              <a:off x="3136182" y="5515092"/>
              <a:ext cx="361642" cy="203830"/>
            </a:xfrm>
            <a:prstGeom prst="rect">
              <a:avLst/>
            </a:prstGeom>
          </p:spPr>
          <p:txBody>
            <a:bodyPr vert="horz" wrap="square" lIns="0" tIns="0" rIns="0" bIns="0" rtlCol="0">
              <a:noAutofit/>
            </a:bodyPr>
            <a:lstStyle/>
            <a:p>
              <a:pPr algn="ctr"/>
              <a:r>
                <a:rPr lang="en-US" sz="1200" dirty="0"/>
                <a:t>7</a:t>
              </a:r>
            </a:p>
          </p:txBody>
        </p:sp>
        <p:sp>
          <p:nvSpPr>
            <p:cNvPr id="9276" name="TextBox 9275">
              <a:extLst>
                <a:ext uri="{FF2B5EF4-FFF2-40B4-BE49-F238E27FC236}">
                  <a16:creationId xmlns:a16="http://schemas.microsoft.com/office/drawing/2014/main" id="{0181613F-D26D-CAE9-39D2-938CE78D96B8}"/>
                </a:ext>
              </a:extLst>
            </p:cNvPr>
            <p:cNvSpPr txBox="1"/>
            <p:nvPr/>
          </p:nvSpPr>
          <p:spPr>
            <a:xfrm>
              <a:off x="4040138" y="5515092"/>
              <a:ext cx="361642" cy="203830"/>
            </a:xfrm>
            <a:prstGeom prst="rect">
              <a:avLst/>
            </a:prstGeom>
          </p:spPr>
          <p:txBody>
            <a:bodyPr vert="horz" wrap="square" lIns="0" tIns="0" rIns="0" bIns="0" rtlCol="0">
              <a:noAutofit/>
            </a:bodyPr>
            <a:lstStyle/>
            <a:p>
              <a:pPr algn="ctr"/>
              <a:r>
                <a:rPr lang="en-US" sz="1200" dirty="0"/>
                <a:t>11</a:t>
              </a:r>
            </a:p>
          </p:txBody>
        </p:sp>
        <p:sp>
          <p:nvSpPr>
            <p:cNvPr id="9277" name="TextBox 9276">
              <a:extLst>
                <a:ext uri="{FF2B5EF4-FFF2-40B4-BE49-F238E27FC236}">
                  <a16:creationId xmlns:a16="http://schemas.microsoft.com/office/drawing/2014/main" id="{8222229E-6D4B-21E8-75F4-EE7DF2D53296}"/>
                </a:ext>
              </a:extLst>
            </p:cNvPr>
            <p:cNvSpPr txBox="1"/>
            <p:nvPr/>
          </p:nvSpPr>
          <p:spPr>
            <a:xfrm>
              <a:off x="4492116" y="5515092"/>
              <a:ext cx="361642" cy="203830"/>
            </a:xfrm>
            <a:prstGeom prst="rect">
              <a:avLst/>
            </a:prstGeom>
          </p:spPr>
          <p:txBody>
            <a:bodyPr vert="horz" wrap="square" lIns="0" tIns="0" rIns="0" bIns="0" rtlCol="0">
              <a:noAutofit/>
            </a:bodyPr>
            <a:lstStyle/>
            <a:p>
              <a:pPr algn="ctr"/>
              <a:r>
                <a:rPr lang="en-US" sz="1200" dirty="0"/>
                <a:t>13</a:t>
              </a:r>
            </a:p>
          </p:txBody>
        </p:sp>
        <p:sp>
          <p:nvSpPr>
            <p:cNvPr id="9278" name="TextBox 9277">
              <a:extLst>
                <a:ext uri="{FF2B5EF4-FFF2-40B4-BE49-F238E27FC236}">
                  <a16:creationId xmlns:a16="http://schemas.microsoft.com/office/drawing/2014/main" id="{D0B8D3E6-9ACD-A926-9347-D552BA0284EC}"/>
                </a:ext>
              </a:extLst>
            </p:cNvPr>
            <p:cNvSpPr txBox="1"/>
            <p:nvPr/>
          </p:nvSpPr>
          <p:spPr>
            <a:xfrm>
              <a:off x="4944094" y="5515092"/>
              <a:ext cx="361642" cy="203830"/>
            </a:xfrm>
            <a:prstGeom prst="rect">
              <a:avLst/>
            </a:prstGeom>
          </p:spPr>
          <p:txBody>
            <a:bodyPr vert="horz" wrap="square" lIns="0" tIns="0" rIns="0" bIns="0" rtlCol="0">
              <a:noAutofit/>
            </a:bodyPr>
            <a:lstStyle/>
            <a:p>
              <a:pPr algn="ctr"/>
              <a:r>
                <a:rPr lang="en-US" sz="1200" dirty="0"/>
                <a:t>15</a:t>
              </a:r>
            </a:p>
          </p:txBody>
        </p:sp>
        <p:sp>
          <p:nvSpPr>
            <p:cNvPr id="9279" name="TextBox 9278">
              <a:extLst>
                <a:ext uri="{FF2B5EF4-FFF2-40B4-BE49-F238E27FC236}">
                  <a16:creationId xmlns:a16="http://schemas.microsoft.com/office/drawing/2014/main" id="{2F07D2CE-7979-5B0A-C171-636AF1B1578E}"/>
                </a:ext>
              </a:extLst>
            </p:cNvPr>
            <p:cNvSpPr txBox="1"/>
            <p:nvPr/>
          </p:nvSpPr>
          <p:spPr>
            <a:xfrm>
              <a:off x="5396072" y="5515092"/>
              <a:ext cx="361642" cy="203830"/>
            </a:xfrm>
            <a:prstGeom prst="rect">
              <a:avLst/>
            </a:prstGeom>
          </p:spPr>
          <p:txBody>
            <a:bodyPr vert="horz" wrap="square" lIns="0" tIns="0" rIns="0" bIns="0" rtlCol="0">
              <a:noAutofit/>
            </a:bodyPr>
            <a:lstStyle/>
            <a:p>
              <a:pPr algn="ctr"/>
              <a:r>
                <a:rPr lang="en-US" sz="1200" dirty="0"/>
                <a:t>17</a:t>
              </a:r>
            </a:p>
          </p:txBody>
        </p:sp>
        <p:sp>
          <p:nvSpPr>
            <p:cNvPr id="9280" name="TextBox 9279">
              <a:extLst>
                <a:ext uri="{FF2B5EF4-FFF2-40B4-BE49-F238E27FC236}">
                  <a16:creationId xmlns:a16="http://schemas.microsoft.com/office/drawing/2014/main" id="{52E498B0-9515-EE84-4DD6-9501A9A598F1}"/>
                </a:ext>
              </a:extLst>
            </p:cNvPr>
            <p:cNvSpPr txBox="1"/>
            <p:nvPr/>
          </p:nvSpPr>
          <p:spPr>
            <a:xfrm>
              <a:off x="3588160" y="5515092"/>
              <a:ext cx="361642" cy="203830"/>
            </a:xfrm>
            <a:prstGeom prst="rect">
              <a:avLst/>
            </a:prstGeom>
          </p:spPr>
          <p:txBody>
            <a:bodyPr vert="horz" wrap="square" lIns="0" tIns="0" rIns="0" bIns="0" rtlCol="0">
              <a:noAutofit/>
            </a:bodyPr>
            <a:lstStyle/>
            <a:p>
              <a:pPr algn="ctr"/>
              <a:r>
                <a:rPr lang="en-US" sz="1200" dirty="0"/>
                <a:t>9</a:t>
              </a:r>
            </a:p>
          </p:txBody>
        </p:sp>
        <p:sp>
          <p:nvSpPr>
            <p:cNvPr id="9282" name="TextBox 9281">
              <a:extLst>
                <a:ext uri="{FF2B5EF4-FFF2-40B4-BE49-F238E27FC236}">
                  <a16:creationId xmlns:a16="http://schemas.microsoft.com/office/drawing/2014/main" id="{67517C09-534E-2F38-B8AE-9471C4F6D56E}"/>
                </a:ext>
              </a:extLst>
            </p:cNvPr>
            <p:cNvSpPr txBox="1"/>
            <p:nvPr/>
          </p:nvSpPr>
          <p:spPr>
            <a:xfrm>
              <a:off x="1815945" y="5928853"/>
              <a:ext cx="286008" cy="306023"/>
            </a:xfrm>
            <a:prstGeom prst="rect">
              <a:avLst/>
            </a:prstGeom>
          </p:spPr>
          <p:txBody>
            <a:bodyPr vert="horz" wrap="square" lIns="0" tIns="0" rIns="0" bIns="0" rtlCol="0">
              <a:noAutofit/>
            </a:bodyPr>
            <a:lstStyle/>
            <a:p>
              <a:pPr algn="ctr"/>
              <a:r>
                <a:rPr lang="en-US" sz="1100" dirty="0"/>
                <a:t>134</a:t>
              </a:r>
              <a:br>
                <a:rPr lang="en-US" sz="1100" dirty="0"/>
              </a:br>
              <a:r>
                <a:rPr lang="en-US" sz="1100" dirty="0"/>
                <a:t>125</a:t>
              </a:r>
            </a:p>
          </p:txBody>
        </p:sp>
        <p:sp>
          <p:nvSpPr>
            <p:cNvPr id="9283" name="TextBox 9282">
              <a:extLst>
                <a:ext uri="{FF2B5EF4-FFF2-40B4-BE49-F238E27FC236}">
                  <a16:creationId xmlns:a16="http://schemas.microsoft.com/office/drawing/2014/main" id="{29CF983C-BD6B-393E-25EB-712081EA146F}"/>
                </a:ext>
              </a:extLst>
            </p:cNvPr>
            <p:cNvSpPr txBox="1"/>
            <p:nvPr/>
          </p:nvSpPr>
          <p:spPr>
            <a:xfrm>
              <a:off x="2267773" y="5928853"/>
              <a:ext cx="286008" cy="306023"/>
            </a:xfrm>
            <a:prstGeom prst="rect">
              <a:avLst/>
            </a:prstGeom>
          </p:spPr>
          <p:txBody>
            <a:bodyPr vert="horz" wrap="square" lIns="0" tIns="0" rIns="0" bIns="0" rtlCol="0">
              <a:noAutofit/>
            </a:bodyPr>
            <a:lstStyle/>
            <a:p>
              <a:pPr algn="ctr"/>
              <a:r>
                <a:rPr lang="en-US" sz="1100" dirty="0"/>
                <a:t>78</a:t>
              </a:r>
              <a:br>
                <a:rPr lang="en-US" sz="1100" dirty="0"/>
              </a:br>
              <a:r>
                <a:rPr lang="en-US" sz="1100" dirty="0"/>
                <a:t>52</a:t>
              </a:r>
            </a:p>
          </p:txBody>
        </p:sp>
        <p:sp>
          <p:nvSpPr>
            <p:cNvPr id="9284" name="TextBox 9283">
              <a:extLst>
                <a:ext uri="{FF2B5EF4-FFF2-40B4-BE49-F238E27FC236}">
                  <a16:creationId xmlns:a16="http://schemas.microsoft.com/office/drawing/2014/main" id="{9E452FED-823D-1DEB-8B87-CA7D0DFF5C49}"/>
                </a:ext>
              </a:extLst>
            </p:cNvPr>
            <p:cNvSpPr txBox="1"/>
            <p:nvPr/>
          </p:nvSpPr>
          <p:spPr>
            <a:xfrm>
              <a:off x="2493687" y="5928853"/>
              <a:ext cx="286008" cy="306023"/>
            </a:xfrm>
            <a:prstGeom prst="rect">
              <a:avLst/>
            </a:prstGeom>
          </p:spPr>
          <p:txBody>
            <a:bodyPr vert="horz" wrap="square" lIns="0" tIns="0" rIns="0" bIns="0" rtlCol="0">
              <a:noAutofit/>
            </a:bodyPr>
            <a:lstStyle/>
            <a:p>
              <a:pPr algn="ctr"/>
              <a:r>
                <a:rPr lang="en-US" sz="1100" dirty="0"/>
                <a:t>55</a:t>
              </a:r>
              <a:br>
                <a:rPr lang="en-US" sz="1100" dirty="0"/>
              </a:br>
              <a:r>
                <a:rPr lang="en-US" sz="1100" dirty="0"/>
                <a:t>30</a:t>
              </a:r>
            </a:p>
          </p:txBody>
        </p:sp>
        <p:sp>
          <p:nvSpPr>
            <p:cNvPr id="9285" name="TextBox 9284">
              <a:extLst>
                <a:ext uri="{FF2B5EF4-FFF2-40B4-BE49-F238E27FC236}">
                  <a16:creationId xmlns:a16="http://schemas.microsoft.com/office/drawing/2014/main" id="{689E853D-84C7-F0ED-A7A2-4B85F9697483}"/>
                </a:ext>
              </a:extLst>
            </p:cNvPr>
            <p:cNvSpPr txBox="1"/>
            <p:nvPr/>
          </p:nvSpPr>
          <p:spPr>
            <a:xfrm>
              <a:off x="2945515" y="5928853"/>
              <a:ext cx="286008" cy="306023"/>
            </a:xfrm>
            <a:prstGeom prst="rect">
              <a:avLst/>
            </a:prstGeom>
          </p:spPr>
          <p:txBody>
            <a:bodyPr vert="horz" wrap="square" lIns="0" tIns="0" rIns="0" bIns="0" rtlCol="0">
              <a:noAutofit/>
            </a:bodyPr>
            <a:lstStyle/>
            <a:p>
              <a:pPr algn="ctr"/>
              <a:r>
                <a:rPr lang="en-US" sz="1100" dirty="0"/>
                <a:t>38</a:t>
              </a:r>
              <a:br>
                <a:rPr lang="en-US" sz="1100" dirty="0"/>
              </a:br>
              <a:r>
                <a:rPr lang="en-US" sz="1100" dirty="0"/>
                <a:t>15</a:t>
              </a:r>
            </a:p>
          </p:txBody>
        </p:sp>
        <p:sp>
          <p:nvSpPr>
            <p:cNvPr id="9286" name="TextBox 9285">
              <a:extLst>
                <a:ext uri="{FF2B5EF4-FFF2-40B4-BE49-F238E27FC236}">
                  <a16:creationId xmlns:a16="http://schemas.microsoft.com/office/drawing/2014/main" id="{6B1EA2E1-B573-0F17-8C79-D2EEDB0876CF}"/>
                </a:ext>
              </a:extLst>
            </p:cNvPr>
            <p:cNvSpPr txBox="1"/>
            <p:nvPr/>
          </p:nvSpPr>
          <p:spPr>
            <a:xfrm>
              <a:off x="3171429" y="5928853"/>
              <a:ext cx="286008" cy="306023"/>
            </a:xfrm>
            <a:prstGeom prst="rect">
              <a:avLst/>
            </a:prstGeom>
          </p:spPr>
          <p:txBody>
            <a:bodyPr vert="horz" wrap="square" lIns="0" tIns="0" rIns="0" bIns="0" rtlCol="0">
              <a:noAutofit/>
            </a:bodyPr>
            <a:lstStyle/>
            <a:p>
              <a:pPr algn="ctr"/>
              <a:r>
                <a:rPr lang="en-US" sz="1100" dirty="0"/>
                <a:t>37</a:t>
              </a:r>
              <a:br>
                <a:rPr lang="en-US" sz="1100" dirty="0"/>
              </a:br>
              <a:r>
                <a:rPr lang="en-US" sz="1100" dirty="0"/>
                <a:t>12</a:t>
              </a:r>
            </a:p>
          </p:txBody>
        </p:sp>
        <p:sp>
          <p:nvSpPr>
            <p:cNvPr id="9287" name="TextBox 9286">
              <a:extLst>
                <a:ext uri="{FF2B5EF4-FFF2-40B4-BE49-F238E27FC236}">
                  <a16:creationId xmlns:a16="http://schemas.microsoft.com/office/drawing/2014/main" id="{AE89B37B-1EA4-AA29-AED9-D11B5ECE5A58}"/>
                </a:ext>
              </a:extLst>
            </p:cNvPr>
            <p:cNvSpPr txBox="1"/>
            <p:nvPr/>
          </p:nvSpPr>
          <p:spPr>
            <a:xfrm>
              <a:off x="3397343" y="5928853"/>
              <a:ext cx="286008" cy="306023"/>
            </a:xfrm>
            <a:prstGeom prst="rect">
              <a:avLst/>
            </a:prstGeom>
          </p:spPr>
          <p:txBody>
            <a:bodyPr vert="horz" wrap="square" lIns="0" tIns="0" rIns="0" bIns="0" rtlCol="0">
              <a:noAutofit/>
            </a:bodyPr>
            <a:lstStyle/>
            <a:p>
              <a:pPr algn="ctr"/>
              <a:r>
                <a:rPr lang="en-US" sz="1100" dirty="0"/>
                <a:t>22</a:t>
              </a:r>
              <a:br>
                <a:rPr lang="en-US" sz="1100" dirty="0"/>
              </a:br>
              <a:r>
                <a:rPr lang="en-US" sz="1100" dirty="0"/>
                <a:t>8</a:t>
              </a:r>
            </a:p>
          </p:txBody>
        </p:sp>
        <p:sp>
          <p:nvSpPr>
            <p:cNvPr id="9288" name="TextBox 9287">
              <a:extLst>
                <a:ext uri="{FF2B5EF4-FFF2-40B4-BE49-F238E27FC236}">
                  <a16:creationId xmlns:a16="http://schemas.microsoft.com/office/drawing/2014/main" id="{31F25F00-5B86-CC92-7724-792AB4CD3B57}"/>
                </a:ext>
              </a:extLst>
            </p:cNvPr>
            <p:cNvSpPr txBox="1"/>
            <p:nvPr/>
          </p:nvSpPr>
          <p:spPr>
            <a:xfrm>
              <a:off x="3849171" y="5928853"/>
              <a:ext cx="286008" cy="306023"/>
            </a:xfrm>
            <a:prstGeom prst="rect">
              <a:avLst/>
            </a:prstGeom>
          </p:spPr>
          <p:txBody>
            <a:bodyPr vert="horz" wrap="square" lIns="0" tIns="0" rIns="0" bIns="0" rtlCol="0">
              <a:noAutofit/>
            </a:bodyPr>
            <a:lstStyle/>
            <a:p>
              <a:pPr algn="ctr"/>
              <a:r>
                <a:rPr lang="en-US" sz="1100" dirty="0"/>
                <a:t>15</a:t>
              </a:r>
              <a:br>
                <a:rPr lang="en-US" sz="1100" dirty="0"/>
              </a:br>
              <a:r>
                <a:rPr lang="en-US" sz="1100" dirty="0"/>
                <a:t>7</a:t>
              </a:r>
            </a:p>
          </p:txBody>
        </p:sp>
        <p:sp>
          <p:nvSpPr>
            <p:cNvPr id="9289" name="TextBox 9288">
              <a:extLst>
                <a:ext uri="{FF2B5EF4-FFF2-40B4-BE49-F238E27FC236}">
                  <a16:creationId xmlns:a16="http://schemas.microsoft.com/office/drawing/2014/main" id="{E2B59575-537F-3DA6-40DA-50731C600A65}"/>
                </a:ext>
              </a:extLst>
            </p:cNvPr>
            <p:cNvSpPr txBox="1"/>
            <p:nvPr/>
          </p:nvSpPr>
          <p:spPr>
            <a:xfrm>
              <a:off x="4075085" y="5928853"/>
              <a:ext cx="286008" cy="306023"/>
            </a:xfrm>
            <a:prstGeom prst="rect">
              <a:avLst/>
            </a:prstGeom>
          </p:spPr>
          <p:txBody>
            <a:bodyPr vert="horz" wrap="square" lIns="0" tIns="0" rIns="0" bIns="0" rtlCol="0">
              <a:noAutofit/>
            </a:bodyPr>
            <a:lstStyle/>
            <a:p>
              <a:pPr algn="ctr"/>
              <a:r>
                <a:rPr lang="en-US" sz="1100" dirty="0"/>
                <a:t>14</a:t>
              </a:r>
              <a:br>
                <a:rPr lang="en-US" sz="1100" dirty="0"/>
              </a:br>
              <a:r>
                <a:rPr lang="en-US" sz="1100" dirty="0"/>
                <a:t>2</a:t>
              </a:r>
            </a:p>
          </p:txBody>
        </p:sp>
        <p:sp>
          <p:nvSpPr>
            <p:cNvPr id="9290" name="TextBox 9289">
              <a:extLst>
                <a:ext uri="{FF2B5EF4-FFF2-40B4-BE49-F238E27FC236}">
                  <a16:creationId xmlns:a16="http://schemas.microsoft.com/office/drawing/2014/main" id="{D88AB845-B17B-DDF9-9454-A6EA5DCA01D1}"/>
                </a:ext>
              </a:extLst>
            </p:cNvPr>
            <p:cNvSpPr txBox="1"/>
            <p:nvPr/>
          </p:nvSpPr>
          <p:spPr>
            <a:xfrm>
              <a:off x="4300999" y="5928853"/>
              <a:ext cx="286008" cy="306023"/>
            </a:xfrm>
            <a:prstGeom prst="rect">
              <a:avLst/>
            </a:prstGeom>
          </p:spPr>
          <p:txBody>
            <a:bodyPr vert="horz" wrap="square" lIns="0" tIns="0" rIns="0" bIns="0" rtlCol="0">
              <a:noAutofit/>
            </a:bodyPr>
            <a:lstStyle/>
            <a:p>
              <a:pPr algn="ctr"/>
              <a:r>
                <a:rPr lang="en-US" sz="1100" dirty="0"/>
                <a:t>10</a:t>
              </a:r>
              <a:br>
                <a:rPr lang="en-US" sz="1100" dirty="0"/>
              </a:br>
              <a:r>
                <a:rPr lang="en-US" sz="1100" dirty="0"/>
                <a:t>1</a:t>
              </a:r>
            </a:p>
          </p:txBody>
        </p:sp>
        <p:cxnSp>
          <p:nvCxnSpPr>
            <p:cNvPr id="9292" name="Straight Connector 9291">
              <a:extLst>
                <a:ext uri="{FF2B5EF4-FFF2-40B4-BE49-F238E27FC236}">
                  <a16:creationId xmlns:a16="http://schemas.microsoft.com/office/drawing/2014/main" id="{C87EE3C0-10CC-494F-0FB6-EC0F19A49245}"/>
                </a:ext>
              </a:extLst>
            </p:cNvPr>
            <p:cNvCxnSpPr/>
            <p:nvPr/>
          </p:nvCxnSpPr>
          <p:spPr>
            <a:xfrm flipV="1">
              <a:off x="3088105" y="4427621"/>
              <a:ext cx="0" cy="1018674"/>
            </a:xfrm>
            <a:prstGeom prst="line">
              <a:avLst/>
            </a:prstGeom>
            <a:ln w="127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9343" name="Group 9342">
            <a:extLst>
              <a:ext uri="{FF2B5EF4-FFF2-40B4-BE49-F238E27FC236}">
                <a16:creationId xmlns:a16="http://schemas.microsoft.com/office/drawing/2014/main" id="{DBE7B3A8-6ABF-28C7-E037-A0B7AC485820}"/>
              </a:ext>
            </a:extLst>
          </p:cNvPr>
          <p:cNvGrpSpPr/>
          <p:nvPr/>
        </p:nvGrpSpPr>
        <p:grpSpPr>
          <a:xfrm>
            <a:off x="10444503" y="3500888"/>
            <a:ext cx="1518897" cy="387725"/>
            <a:chOff x="4013736" y="3337093"/>
            <a:chExt cx="1819175" cy="455261"/>
          </a:xfrm>
        </p:grpSpPr>
        <p:sp>
          <p:nvSpPr>
            <p:cNvPr id="9424" name="TextBox 9423">
              <a:extLst>
                <a:ext uri="{FF2B5EF4-FFF2-40B4-BE49-F238E27FC236}">
                  <a16:creationId xmlns:a16="http://schemas.microsoft.com/office/drawing/2014/main" id="{9CDB4C06-EB49-04C2-2087-2F0E19672CB6}"/>
                </a:ext>
              </a:extLst>
            </p:cNvPr>
            <p:cNvSpPr txBox="1"/>
            <p:nvPr/>
          </p:nvSpPr>
          <p:spPr>
            <a:xfrm>
              <a:off x="4314615" y="3337093"/>
              <a:ext cx="1518296" cy="455261"/>
            </a:xfrm>
            <a:prstGeom prst="rect">
              <a:avLst/>
            </a:prstGeom>
          </p:spPr>
          <p:txBody>
            <a:bodyPr vert="horz" wrap="square" lIns="0" tIns="0" rIns="0" bIns="0" rtlCol="0">
              <a:noAutofit/>
            </a:bodyPr>
            <a:lstStyle/>
            <a:p>
              <a:r>
                <a:rPr lang="en-US" sz="1200" dirty="0"/>
                <a:t>Vepdegestrant</a:t>
              </a:r>
              <a:br>
                <a:rPr lang="en-US" sz="1200" dirty="0"/>
              </a:br>
              <a:r>
                <a:rPr lang="en-US" sz="1200" dirty="0"/>
                <a:t>Fulvestrant</a:t>
              </a:r>
            </a:p>
          </p:txBody>
        </p:sp>
        <p:cxnSp>
          <p:nvCxnSpPr>
            <p:cNvPr id="9425" name="Straight Connector 9424">
              <a:extLst>
                <a:ext uri="{FF2B5EF4-FFF2-40B4-BE49-F238E27FC236}">
                  <a16:creationId xmlns:a16="http://schemas.microsoft.com/office/drawing/2014/main" id="{6F410E75-AF95-FC6F-2A73-4AD792287AC6}"/>
                </a:ext>
              </a:extLst>
            </p:cNvPr>
            <p:cNvCxnSpPr>
              <a:cxnSpLocks/>
            </p:cNvCxnSpPr>
            <p:nvPr/>
          </p:nvCxnSpPr>
          <p:spPr>
            <a:xfrm flipH="1">
              <a:off x="4013736" y="3436218"/>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26" name="Straight Connector 9425">
              <a:extLst>
                <a:ext uri="{FF2B5EF4-FFF2-40B4-BE49-F238E27FC236}">
                  <a16:creationId xmlns:a16="http://schemas.microsoft.com/office/drawing/2014/main" id="{06B5AB5A-D0DD-8211-F651-98F376079649}"/>
                </a:ext>
              </a:extLst>
            </p:cNvPr>
            <p:cNvCxnSpPr>
              <a:cxnSpLocks/>
            </p:cNvCxnSpPr>
            <p:nvPr/>
          </p:nvCxnSpPr>
          <p:spPr>
            <a:xfrm flipH="1">
              <a:off x="4013736" y="3655995"/>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9344" name="TextBox 9343">
            <a:extLst>
              <a:ext uri="{FF2B5EF4-FFF2-40B4-BE49-F238E27FC236}">
                <a16:creationId xmlns:a16="http://schemas.microsoft.com/office/drawing/2014/main" id="{F29BC890-3717-D384-5495-37B86CF4F6C8}"/>
              </a:ext>
            </a:extLst>
          </p:cNvPr>
          <p:cNvSpPr txBox="1"/>
          <p:nvPr/>
        </p:nvSpPr>
        <p:spPr>
          <a:xfrm>
            <a:off x="7308755" y="5928853"/>
            <a:ext cx="286008" cy="306023"/>
          </a:xfrm>
          <a:prstGeom prst="rect">
            <a:avLst/>
          </a:prstGeom>
        </p:spPr>
        <p:txBody>
          <a:bodyPr vert="horz" wrap="square" lIns="0" tIns="0" rIns="0" bIns="0" rtlCol="0">
            <a:noAutofit/>
          </a:bodyPr>
          <a:lstStyle/>
          <a:p>
            <a:pPr algn="ctr"/>
            <a:r>
              <a:rPr lang="en-US" sz="1100" dirty="0"/>
              <a:t>313</a:t>
            </a:r>
            <a:br>
              <a:rPr lang="en-US" sz="1100" dirty="0"/>
            </a:br>
            <a:r>
              <a:rPr lang="en-US" sz="1100" dirty="0"/>
              <a:t>311</a:t>
            </a:r>
          </a:p>
        </p:txBody>
      </p:sp>
      <p:sp>
        <p:nvSpPr>
          <p:cNvPr id="9345" name="TextBox 9344">
            <a:extLst>
              <a:ext uri="{FF2B5EF4-FFF2-40B4-BE49-F238E27FC236}">
                <a16:creationId xmlns:a16="http://schemas.microsoft.com/office/drawing/2014/main" id="{DC71F0EB-FD85-6378-6505-F9A89D9B8D0C}"/>
              </a:ext>
            </a:extLst>
          </p:cNvPr>
          <p:cNvSpPr txBox="1"/>
          <p:nvPr/>
        </p:nvSpPr>
        <p:spPr>
          <a:xfrm>
            <a:off x="7767355" y="5928853"/>
            <a:ext cx="286008" cy="306023"/>
          </a:xfrm>
          <a:prstGeom prst="rect">
            <a:avLst/>
          </a:prstGeom>
        </p:spPr>
        <p:txBody>
          <a:bodyPr vert="horz" wrap="square" lIns="0" tIns="0" rIns="0" bIns="0" rtlCol="0">
            <a:noAutofit/>
          </a:bodyPr>
          <a:lstStyle/>
          <a:p>
            <a:pPr algn="ctr"/>
            <a:r>
              <a:rPr lang="en-US" sz="1100" dirty="0"/>
              <a:t>189</a:t>
            </a:r>
            <a:br>
              <a:rPr lang="en-US" sz="1100" dirty="0"/>
            </a:br>
            <a:r>
              <a:rPr lang="en-US" sz="1100" dirty="0"/>
              <a:t>162</a:t>
            </a:r>
          </a:p>
        </p:txBody>
      </p:sp>
      <p:sp>
        <p:nvSpPr>
          <p:cNvPr id="9346" name="TextBox 9345">
            <a:extLst>
              <a:ext uri="{FF2B5EF4-FFF2-40B4-BE49-F238E27FC236}">
                <a16:creationId xmlns:a16="http://schemas.microsoft.com/office/drawing/2014/main" id="{A2AB7D70-9C26-E1DF-F4DF-8AA145CF5F54}"/>
              </a:ext>
            </a:extLst>
          </p:cNvPr>
          <p:cNvSpPr txBox="1"/>
          <p:nvPr/>
        </p:nvSpPr>
        <p:spPr>
          <a:xfrm>
            <a:off x="8667137" y="5928853"/>
            <a:ext cx="286008" cy="306023"/>
          </a:xfrm>
          <a:prstGeom prst="rect">
            <a:avLst/>
          </a:prstGeom>
        </p:spPr>
        <p:txBody>
          <a:bodyPr vert="horz" wrap="square" lIns="0" tIns="0" rIns="0" bIns="0" rtlCol="0">
            <a:noAutofit/>
          </a:bodyPr>
          <a:lstStyle/>
          <a:p>
            <a:pPr algn="ctr"/>
            <a:r>
              <a:rPr lang="en-US" sz="1100" dirty="0"/>
              <a:t>74</a:t>
            </a:r>
            <a:br>
              <a:rPr lang="en-US" sz="1100" dirty="0"/>
            </a:br>
            <a:r>
              <a:rPr lang="en-US" sz="1100" dirty="0"/>
              <a:t>58</a:t>
            </a:r>
          </a:p>
        </p:txBody>
      </p:sp>
      <p:sp>
        <p:nvSpPr>
          <p:cNvPr id="9347" name="TextBox 9346">
            <a:extLst>
              <a:ext uri="{FF2B5EF4-FFF2-40B4-BE49-F238E27FC236}">
                <a16:creationId xmlns:a16="http://schemas.microsoft.com/office/drawing/2014/main" id="{9FA6C8F1-298D-1FB7-D570-E51A86B21322}"/>
              </a:ext>
            </a:extLst>
          </p:cNvPr>
          <p:cNvSpPr txBox="1"/>
          <p:nvPr/>
        </p:nvSpPr>
        <p:spPr>
          <a:xfrm>
            <a:off x="9572725" y="5928853"/>
            <a:ext cx="286008" cy="306023"/>
          </a:xfrm>
          <a:prstGeom prst="rect">
            <a:avLst/>
          </a:prstGeom>
        </p:spPr>
        <p:txBody>
          <a:bodyPr vert="horz" wrap="square" lIns="0" tIns="0" rIns="0" bIns="0" rtlCol="0">
            <a:noAutofit/>
          </a:bodyPr>
          <a:lstStyle/>
          <a:p>
            <a:pPr algn="ctr"/>
            <a:r>
              <a:rPr lang="en-US" sz="1100" dirty="0"/>
              <a:t>28</a:t>
            </a:r>
            <a:br>
              <a:rPr lang="en-US" sz="1100" dirty="0"/>
            </a:br>
            <a:r>
              <a:rPr lang="en-US" sz="1100" dirty="0"/>
              <a:t>23</a:t>
            </a:r>
          </a:p>
        </p:txBody>
      </p:sp>
      <p:sp>
        <p:nvSpPr>
          <p:cNvPr id="9348" name="TextBox 9347">
            <a:extLst>
              <a:ext uri="{FF2B5EF4-FFF2-40B4-BE49-F238E27FC236}">
                <a16:creationId xmlns:a16="http://schemas.microsoft.com/office/drawing/2014/main" id="{6F18CB38-5FC0-B345-A285-3A2FB38BA069}"/>
              </a:ext>
            </a:extLst>
          </p:cNvPr>
          <p:cNvSpPr txBox="1"/>
          <p:nvPr/>
        </p:nvSpPr>
        <p:spPr>
          <a:xfrm>
            <a:off x="10478313" y="5928853"/>
            <a:ext cx="286008" cy="306023"/>
          </a:xfrm>
          <a:prstGeom prst="rect">
            <a:avLst/>
          </a:prstGeom>
        </p:spPr>
        <p:txBody>
          <a:bodyPr vert="horz" wrap="square" lIns="0" tIns="0" rIns="0" bIns="0" rtlCol="0">
            <a:noAutofit/>
          </a:bodyPr>
          <a:lstStyle/>
          <a:p>
            <a:pPr algn="ctr"/>
            <a:r>
              <a:rPr lang="en-US" sz="1100" dirty="0"/>
              <a:t>6</a:t>
            </a:r>
            <a:br>
              <a:rPr lang="en-US" sz="1100" dirty="0"/>
            </a:br>
            <a:r>
              <a:rPr lang="en-US" sz="1100" dirty="0"/>
              <a:t>4</a:t>
            </a:r>
          </a:p>
        </p:txBody>
      </p:sp>
      <p:sp>
        <p:nvSpPr>
          <p:cNvPr id="9349" name="TextBox 9348">
            <a:extLst>
              <a:ext uri="{FF2B5EF4-FFF2-40B4-BE49-F238E27FC236}">
                <a16:creationId xmlns:a16="http://schemas.microsoft.com/office/drawing/2014/main" id="{78211832-BF65-F7C8-1E12-45E7746AD6A1}"/>
              </a:ext>
            </a:extLst>
          </p:cNvPr>
          <p:cNvSpPr txBox="1"/>
          <p:nvPr/>
        </p:nvSpPr>
        <p:spPr>
          <a:xfrm>
            <a:off x="10704710" y="5928853"/>
            <a:ext cx="286008" cy="306023"/>
          </a:xfrm>
          <a:prstGeom prst="rect">
            <a:avLst/>
          </a:prstGeom>
        </p:spPr>
        <p:txBody>
          <a:bodyPr vert="horz" wrap="square" lIns="0" tIns="0" rIns="0" bIns="0" rtlCol="0">
            <a:noAutofit/>
          </a:bodyPr>
          <a:lstStyle/>
          <a:p>
            <a:pPr algn="ctr"/>
            <a:r>
              <a:rPr lang="en-US" sz="1100" dirty="0"/>
              <a:t>4</a:t>
            </a:r>
            <a:br>
              <a:rPr lang="en-US" sz="1100" dirty="0"/>
            </a:br>
            <a:r>
              <a:rPr lang="en-US" sz="1100" dirty="0"/>
              <a:t>3</a:t>
            </a:r>
          </a:p>
        </p:txBody>
      </p:sp>
      <p:sp>
        <p:nvSpPr>
          <p:cNvPr id="9350" name="TextBox 9349">
            <a:extLst>
              <a:ext uri="{FF2B5EF4-FFF2-40B4-BE49-F238E27FC236}">
                <a16:creationId xmlns:a16="http://schemas.microsoft.com/office/drawing/2014/main" id="{D4384C13-D464-1AB3-30C5-6C78E7734CF0}"/>
              </a:ext>
            </a:extLst>
          </p:cNvPr>
          <p:cNvSpPr txBox="1"/>
          <p:nvPr/>
        </p:nvSpPr>
        <p:spPr>
          <a:xfrm>
            <a:off x="10931107" y="5928853"/>
            <a:ext cx="286008" cy="306023"/>
          </a:xfrm>
          <a:prstGeom prst="rect">
            <a:avLst/>
          </a:prstGeom>
        </p:spPr>
        <p:txBody>
          <a:bodyPr vert="horz" wrap="square" lIns="0" tIns="0" rIns="0" bIns="0" rtlCol="0">
            <a:noAutofit/>
          </a:bodyPr>
          <a:lstStyle/>
          <a:p>
            <a:pPr algn="ctr"/>
            <a:r>
              <a:rPr lang="en-US" sz="1100" dirty="0"/>
              <a:t>4</a:t>
            </a:r>
            <a:br>
              <a:rPr lang="en-US" sz="1100" dirty="0"/>
            </a:br>
            <a:r>
              <a:rPr lang="en-US" sz="1100" dirty="0"/>
              <a:t>2</a:t>
            </a:r>
          </a:p>
        </p:txBody>
      </p:sp>
      <p:sp>
        <p:nvSpPr>
          <p:cNvPr id="9352" name="TextBox 9351">
            <a:extLst>
              <a:ext uri="{FF2B5EF4-FFF2-40B4-BE49-F238E27FC236}">
                <a16:creationId xmlns:a16="http://schemas.microsoft.com/office/drawing/2014/main" id="{3920E0EA-CC1C-2599-1FD6-4FC841B46A3C}"/>
              </a:ext>
            </a:extLst>
          </p:cNvPr>
          <p:cNvSpPr txBox="1"/>
          <p:nvPr/>
        </p:nvSpPr>
        <p:spPr>
          <a:xfrm>
            <a:off x="11157504" y="5928853"/>
            <a:ext cx="286008" cy="306023"/>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sp>
        <p:nvSpPr>
          <p:cNvPr id="9353" name="TextBox 9352">
            <a:extLst>
              <a:ext uri="{FF2B5EF4-FFF2-40B4-BE49-F238E27FC236}">
                <a16:creationId xmlns:a16="http://schemas.microsoft.com/office/drawing/2014/main" id="{B94565C4-AC3C-6248-0494-584D7A0FB72B}"/>
              </a:ext>
            </a:extLst>
          </p:cNvPr>
          <p:cNvSpPr txBox="1"/>
          <p:nvPr/>
        </p:nvSpPr>
        <p:spPr>
          <a:xfrm>
            <a:off x="11383909" y="5928853"/>
            <a:ext cx="286008" cy="306023"/>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sp>
        <p:nvSpPr>
          <p:cNvPr id="9354" name="TextBox 9353">
            <a:extLst>
              <a:ext uri="{FF2B5EF4-FFF2-40B4-BE49-F238E27FC236}">
                <a16:creationId xmlns:a16="http://schemas.microsoft.com/office/drawing/2014/main" id="{8580CA61-129B-676B-B066-CA0AC28C4390}"/>
              </a:ext>
            </a:extLst>
          </p:cNvPr>
          <p:cNvSpPr txBox="1"/>
          <p:nvPr/>
        </p:nvSpPr>
        <p:spPr>
          <a:xfrm>
            <a:off x="5956028" y="5759901"/>
            <a:ext cx="1339554" cy="562062"/>
          </a:xfrm>
          <a:prstGeom prst="rect">
            <a:avLst/>
          </a:prstGeom>
        </p:spPr>
        <p:txBody>
          <a:bodyPr vert="horz" wrap="square" lIns="0" tIns="0" rIns="0" bIns="0" rtlCol="0">
            <a:noAutofit/>
          </a:bodyPr>
          <a:lstStyle/>
          <a:p>
            <a:pPr algn="r"/>
            <a:r>
              <a:rPr lang="en-US" sz="1100" b="1" dirty="0"/>
              <a:t>No. at risk</a:t>
            </a:r>
            <a:br>
              <a:rPr lang="en-US" sz="1100" dirty="0"/>
            </a:br>
            <a:r>
              <a:rPr lang="en-US" sz="1100" dirty="0">
                <a:solidFill>
                  <a:schemeClr val="accent1"/>
                </a:solidFill>
              </a:rPr>
              <a:t>Vepdegestrant</a:t>
            </a:r>
            <a:br>
              <a:rPr lang="en-US" sz="1100" dirty="0"/>
            </a:br>
            <a:r>
              <a:rPr lang="en-US" sz="1100" dirty="0">
                <a:solidFill>
                  <a:schemeClr val="accent6"/>
                </a:solidFill>
              </a:rPr>
              <a:t>Fulvestrant</a:t>
            </a:r>
          </a:p>
        </p:txBody>
      </p:sp>
      <p:grpSp>
        <p:nvGrpSpPr>
          <p:cNvPr id="9357" name="Group 9356">
            <a:extLst>
              <a:ext uri="{FF2B5EF4-FFF2-40B4-BE49-F238E27FC236}">
                <a16:creationId xmlns:a16="http://schemas.microsoft.com/office/drawing/2014/main" id="{A45085F1-8E2A-FA0E-AB90-75821A39000B}"/>
              </a:ext>
            </a:extLst>
          </p:cNvPr>
          <p:cNvGrpSpPr/>
          <p:nvPr/>
        </p:nvGrpSpPr>
        <p:grpSpPr>
          <a:xfrm>
            <a:off x="7397412" y="3484097"/>
            <a:ext cx="4115611" cy="2019281"/>
            <a:chOff x="1678688" y="3488451"/>
            <a:chExt cx="4115611" cy="2019281"/>
          </a:xfrm>
        </p:grpSpPr>
        <p:cxnSp>
          <p:nvCxnSpPr>
            <p:cNvPr id="9396" name="Straight Connector 9395">
              <a:extLst>
                <a:ext uri="{FF2B5EF4-FFF2-40B4-BE49-F238E27FC236}">
                  <a16:creationId xmlns:a16="http://schemas.microsoft.com/office/drawing/2014/main" id="{73754397-02BC-3EBF-B5B7-54FC340F0E01}"/>
                </a:ext>
              </a:extLst>
            </p:cNvPr>
            <p:cNvCxnSpPr>
              <a:cxnSpLocks/>
            </p:cNvCxnSpPr>
            <p:nvPr/>
          </p:nvCxnSpPr>
          <p:spPr>
            <a:xfrm flipH="1">
              <a:off x="1678688" y="3488451"/>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97" name="Straight Connector 9396">
              <a:extLst>
                <a:ext uri="{FF2B5EF4-FFF2-40B4-BE49-F238E27FC236}">
                  <a16:creationId xmlns:a16="http://schemas.microsoft.com/office/drawing/2014/main" id="{4F70F6D9-889E-C28B-AD64-6510564E9514}"/>
                </a:ext>
              </a:extLst>
            </p:cNvPr>
            <p:cNvCxnSpPr>
              <a:cxnSpLocks/>
            </p:cNvCxnSpPr>
            <p:nvPr/>
          </p:nvCxnSpPr>
          <p:spPr>
            <a:xfrm flipH="1">
              <a:off x="1678688" y="3882302"/>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98" name="Straight Connector 9397">
              <a:extLst>
                <a:ext uri="{FF2B5EF4-FFF2-40B4-BE49-F238E27FC236}">
                  <a16:creationId xmlns:a16="http://schemas.microsoft.com/office/drawing/2014/main" id="{185C3AEE-E5DE-2999-0BE0-E4A8B15E4ED3}"/>
                </a:ext>
              </a:extLst>
            </p:cNvPr>
            <p:cNvCxnSpPr>
              <a:cxnSpLocks/>
            </p:cNvCxnSpPr>
            <p:nvPr/>
          </p:nvCxnSpPr>
          <p:spPr>
            <a:xfrm flipH="1">
              <a:off x="1678688" y="4276154"/>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99" name="Straight Connector 9398">
              <a:extLst>
                <a:ext uri="{FF2B5EF4-FFF2-40B4-BE49-F238E27FC236}">
                  <a16:creationId xmlns:a16="http://schemas.microsoft.com/office/drawing/2014/main" id="{89EA611D-32EC-7EBE-CCA0-31BBC7C1EC65}"/>
                </a:ext>
              </a:extLst>
            </p:cNvPr>
            <p:cNvCxnSpPr>
              <a:cxnSpLocks/>
            </p:cNvCxnSpPr>
            <p:nvPr/>
          </p:nvCxnSpPr>
          <p:spPr>
            <a:xfrm flipH="1">
              <a:off x="1678688" y="4670005"/>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0" name="Straight Connector 9399">
              <a:extLst>
                <a:ext uri="{FF2B5EF4-FFF2-40B4-BE49-F238E27FC236}">
                  <a16:creationId xmlns:a16="http://schemas.microsoft.com/office/drawing/2014/main" id="{3CCAD8D3-7E68-6E2A-3DA6-AC3483F9E41B}"/>
                </a:ext>
              </a:extLst>
            </p:cNvPr>
            <p:cNvCxnSpPr>
              <a:cxnSpLocks/>
            </p:cNvCxnSpPr>
            <p:nvPr/>
          </p:nvCxnSpPr>
          <p:spPr>
            <a:xfrm flipH="1">
              <a:off x="1678688" y="5063856"/>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1" name="Straight Connector 9400">
              <a:extLst>
                <a:ext uri="{FF2B5EF4-FFF2-40B4-BE49-F238E27FC236}">
                  <a16:creationId xmlns:a16="http://schemas.microsoft.com/office/drawing/2014/main" id="{621421B2-4D95-3953-8CD2-817D47DE0FEC}"/>
                </a:ext>
              </a:extLst>
            </p:cNvPr>
            <p:cNvCxnSpPr>
              <a:cxnSpLocks/>
            </p:cNvCxnSpPr>
            <p:nvPr/>
          </p:nvCxnSpPr>
          <p:spPr>
            <a:xfrm flipH="1">
              <a:off x="1678688" y="5457707"/>
              <a:ext cx="5344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402" name="Group 9401">
              <a:extLst>
                <a:ext uri="{FF2B5EF4-FFF2-40B4-BE49-F238E27FC236}">
                  <a16:creationId xmlns:a16="http://schemas.microsoft.com/office/drawing/2014/main" id="{C5BC29CD-DEB8-BF27-4D22-F9F88618DFF6}"/>
                </a:ext>
              </a:extLst>
            </p:cNvPr>
            <p:cNvGrpSpPr/>
            <p:nvPr/>
          </p:nvGrpSpPr>
          <p:grpSpPr>
            <a:xfrm>
              <a:off x="1731252" y="3488451"/>
              <a:ext cx="4063047" cy="2019281"/>
              <a:chOff x="1731252" y="3488451"/>
              <a:chExt cx="4063047" cy="2019281"/>
            </a:xfrm>
          </p:grpSpPr>
          <p:cxnSp>
            <p:nvCxnSpPr>
              <p:cNvPr id="9403" name="Straight Connector 9402">
                <a:extLst>
                  <a:ext uri="{FF2B5EF4-FFF2-40B4-BE49-F238E27FC236}">
                    <a16:creationId xmlns:a16="http://schemas.microsoft.com/office/drawing/2014/main" id="{7259DE7C-1D4E-43DF-F772-372BA461CB00}"/>
                  </a:ext>
                </a:extLst>
              </p:cNvPr>
              <p:cNvCxnSpPr>
                <a:cxnSpLocks/>
              </p:cNvCxnSpPr>
              <p:nvPr/>
            </p:nvCxnSpPr>
            <p:spPr>
              <a:xfrm>
                <a:off x="1731252" y="5457707"/>
                <a:ext cx="40630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4" name="Straight Connector 9403">
                <a:extLst>
                  <a:ext uri="{FF2B5EF4-FFF2-40B4-BE49-F238E27FC236}">
                    <a16:creationId xmlns:a16="http://schemas.microsoft.com/office/drawing/2014/main" id="{127F4DD1-4BB6-209C-890E-A67EE40B864E}"/>
                  </a:ext>
                </a:extLst>
              </p:cNvPr>
              <p:cNvCxnSpPr>
                <a:cxnSpLocks/>
              </p:cNvCxnSpPr>
              <p:nvPr/>
            </p:nvCxnSpPr>
            <p:spPr>
              <a:xfrm flipV="1">
                <a:off x="1733868" y="3488451"/>
                <a:ext cx="0" cy="19782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5" name="Straight Connector 9404">
                <a:extLst>
                  <a:ext uri="{FF2B5EF4-FFF2-40B4-BE49-F238E27FC236}">
                    <a16:creationId xmlns:a16="http://schemas.microsoft.com/office/drawing/2014/main" id="{0B90A3FD-B028-C510-66DB-0AD0666F7A53}"/>
                  </a:ext>
                </a:extLst>
              </p:cNvPr>
              <p:cNvCxnSpPr>
                <a:cxnSpLocks/>
              </p:cNvCxnSpPr>
              <p:nvPr/>
            </p:nvCxnSpPr>
            <p:spPr>
              <a:xfrm rot="5400000" flipH="1">
                <a:off x="170661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6" name="Straight Connector 9405">
                <a:extLst>
                  <a:ext uri="{FF2B5EF4-FFF2-40B4-BE49-F238E27FC236}">
                    <a16:creationId xmlns:a16="http://schemas.microsoft.com/office/drawing/2014/main" id="{2B91343D-2870-F966-5E28-4C9588652852}"/>
                  </a:ext>
                </a:extLst>
              </p:cNvPr>
              <p:cNvCxnSpPr>
                <a:cxnSpLocks/>
              </p:cNvCxnSpPr>
              <p:nvPr/>
            </p:nvCxnSpPr>
            <p:spPr>
              <a:xfrm rot="5400000" flipH="1">
                <a:off x="2382614"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7" name="Straight Connector 9406">
                <a:extLst>
                  <a:ext uri="{FF2B5EF4-FFF2-40B4-BE49-F238E27FC236}">
                    <a16:creationId xmlns:a16="http://schemas.microsoft.com/office/drawing/2014/main" id="{B09E480C-A81B-217B-7BC3-5BE4C55C0D54}"/>
                  </a:ext>
                </a:extLst>
              </p:cNvPr>
              <p:cNvCxnSpPr>
                <a:cxnSpLocks/>
              </p:cNvCxnSpPr>
              <p:nvPr/>
            </p:nvCxnSpPr>
            <p:spPr>
              <a:xfrm rot="5400000" flipH="1">
                <a:off x="328395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8" name="Straight Connector 9407">
                <a:extLst>
                  <a:ext uri="{FF2B5EF4-FFF2-40B4-BE49-F238E27FC236}">
                    <a16:creationId xmlns:a16="http://schemas.microsoft.com/office/drawing/2014/main" id="{9C8C61D8-50AE-7AB1-C68E-768F6C151E6D}"/>
                  </a:ext>
                </a:extLst>
              </p:cNvPr>
              <p:cNvCxnSpPr>
                <a:cxnSpLocks/>
              </p:cNvCxnSpPr>
              <p:nvPr/>
            </p:nvCxnSpPr>
            <p:spPr>
              <a:xfrm rot="5400000" flipH="1">
                <a:off x="418528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09" name="Straight Connector 9408">
                <a:extLst>
                  <a:ext uri="{FF2B5EF4-FFF2-40B4-BE49-F238E27FC236}">
                    <a16:creationId xmlns:a16="http://schemas.microsoft.com/office/drawing/2014/main" id="{F831B953-6779-8D5E-56E6-1775572C15BF}"/>
                  </a:ext>
                </a:extLst>
              </p:cNvPr>
              <p:cNvCxnSpPr>
                <a:cxnSpLocks/>
              </p:cNvCxnSpPr>
              <p:nvPr/>
            </p:nvCxnSpPr>
            <p:spPr>
              <a:xfrm rot="5400000" flipH="1">
                <a:off x="4635954"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0" name="Straight Connector 9409">
                <a:extLst>
                  <a:ext uri="{FF2B5EF4-FFF2-40B4-BE49-F238E27FC236}">
                    <a16:creationId xmlns:a16="http://schemas.microsoft.com/office/drawing/2014/main" id="{0AA66529-859F-AF6F-6D01-382A2E1D397F}"/>
                  </a:ext>
                </a:extLst>
              </p:cNvPr>
              <p:cNvCxnSpPr>
                <a:cxnSpLocks/>
              </p:cNvCxnSpPr>
              <p:nvPr/>
            </p:nvCxnSpPr>
            <p:spPr>
              <a:xfrm rot="5400000" flipH="1">
                <a:off x="4861288"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1" name="Straight Connector 9410">
                <a:extLst>
                  <a:ext uri="{FF2B5EF4-FFF2-40B4-BE49-F238E27FC236}">
                    <a16:creationId xmlns:a16="http://schemas.microsoft.com/office/drawing/2014/main" id="{551B768B-76B4-BD56-F27D-5C92EA3EEA36}"/>
                  </a:ext>
                </a:extLst>
              </p:cNvPr>
              <p:cNvCxnSpPr>
                <a:cxnSpLocks/>
              </p:cNvCxnSpPr>
              <p:nvPr/>
            </p:nvCxnSpPr>
            <p:spPr>
              <a:xfrm rot="5400000" flipH="1">
                <a:off x="508662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2" name="Straight Connector 9411">
                <a:extLst>
                  <a:ext uri="{FF2B5EF4-FFF2-40B4-BE49-F238E27FC236}">
                    <a16:creationId xmlns:a16="http://schemas.microsoft.com/office/drawing/2014/main" id="{0E596F1A-6559-429A-3AF0-46C52170330F}"/>
                  </a:ext>
                </a:extLst>
              </p:cNvPr>
              <p:cNvCxnSpPr>
                <a:cxnSpLocks/>
              </p:cNvCxnSpPr>
              <p:nvPr/>
            </p:nvCxnSpPr>
            <p:spPr>
              <a:xfrm rot="5400000" flipH="1">
                <a:off x="531195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3" name="Straight Connector 9412">
                <a:extLst>
                  <a:ext uri="{FF2B5EF4-FFF2-40B4-BE49-F238E27FC236}">
                    <a16:creationId xmlns:a16="http://schemas.microsoft.com/office/drawing/2014/main" id="{DE97AF2A-7769-D1C5-D890-C75B7B4FEC5C}"/>
                  </a:ext>
                </a:extLst>
              </p:cNvPr>
              <p:cNvCxnSpPr>
                <a:cxnSpLocks/>
              </p:cNvCxnSpPr>
              <p:nvPr/>
            </p:nvCxnSpPr>
            <p:spPr>
              <a:xfrm rot="5400000" flipH="1">
                <a:off x="553729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4" name="Straight Connector 9413">
                <a:extLst>
                  <a:ext uri="{FF2B5EF4-FFF2-40B4-BE49-F238E27FC236}">
                    <a16:creationId xmlns:a16="http://schemas.microsoft.com/office/drawing/2014/main" id="{7FE9DBB5-B23C-FDE2-4D12-11349FA79CEB}"/>
                  </a:ext>
                </a:extLst>
              </p:cNvPr>
              <p:cNvCxnSpPr>
                <a:cxnSpLocks/>
              </p:cNvCxnSpPr>
              <p:nvPr/>
            </p:nvCxnSpPr>
            <p:spPr>
              <a:xfrm rot="5400000" flipH="1">
                <a:off x="5762621"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5" name="Straight Connector 9414">
                <a:extLst>
                  <a:ext uri="{FF2B5EF4-FFF2-40B4-BE49-F238E27FC236}">
                    <a16:creationId xmlns:a16="http://schemas.microsoft.com/office/drawing/2014/main" id="{B29E2173-C1B5-2E5D-2751-5B53E8F90938}"/>
                  </a:ext>
                </a:extLst>
              </p:cNvPr>
              <p:cNvCxnSpPr>
                <a:cxnSpLocks/>
              </p:cNvCxnSpPr>
              <p:nvPr/>
            </p:nvCxnSpPr>
            <p:spPr>
              <a:xfrm rot="5400000" flipH="1">
                <a:off x="193194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6" name="Straight Connector 9415">
                <a:extLst>
                  <a:ext uri="{FF2B5EF4-FFF2-40B4-BE49-F238E27FC236}">
                    <a16:creationId xmlns:a16="http://schemas.microsoft.com/office/drawing/2014/main" id="{1B159C9E-87B3-F422-3E5D-9892EBC43F0D}"/>
                  </a:ext>
                </a:extLst>
              </p:cNvPr>
              <p:cNvCxnSpPr>
                <a:cxnSpLocks/>
              </p:cNvCxnSpPr>
              <p:nvPr/>
            </p:nvCxnSpPr>
            <p:spPr>
              <a:xfrm rot="5400000" flipH="1">
                <a:off x="215728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7" name="Straight Connector 9416">
                <a:extLst>
                  <a:ext uri="{FF2B5EF4-FFF2-40B4-BE49-F238E27FC236}">
                    <a16:creationId xmlns:a16="http://schemas.microsoft.com/office/drawing/2014/main" id="{4ED6A84A-7340-8EB8-9632-96B6AF8BC771}"/>
                  </a:ext>
                </a:extLst>
              </p:cNvPr>
              <p:cNvCxnSpPr>
                <a:cxnSpLocks/>
              </p:cNvCxnSpPr>
              <p:nvPr/>
            </p:nvCxnSpPr>
            <p:spPr>
              <a:xfrm rot="5400000" flipH="1">
                <a:off x="2607948"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8" name="Straight Connector 9417">
                <a:extLst>
                  <a:ext uri="{FF2B5EF4-FFF2-40B4-BE49-F238E27FC236}">
                    <a16:creationId xmlns:a16="http://schemas.microsoft.com/office/drawing/2014/main" id="{2F8EED6E-A8E1-F589-6C44-6B39C70CADEF}"/>
                  </a:ext>
                </a:extLst>
              </p:cNvPr>
              <p:cNvCxnSpPr>
                <a:cxnSpLocks/>
              </p:cNvCxnSpPr>
              <p:nvPr/>
            </p:nvCxnSpPr>
            <p:spPr>
              <a:xfrm rot="5400000" flipH="1">
                <a:off x="283328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19" name="Straight Connector 9418">
                <a:extLst>
                  <a:ext uri="{FF2B5EF4-FFF2-40B4-BE49-F238E27FC236}">
                    <a16:creationId xmlns:a16="http://schemas.microsoft.com/office/drawing/2014/main" id="{B158033E-0A31-B119-82FB-C1C2FC6BEDE4}"/>
                  </a:ext>
                </a:extLst>
              </p:cNvPr>
              <p:cNvCxnSpPr>
                <a:cxnSpLocks/>
              </p:cNvCxnSpPr>
              <p:nvPr/>
            </p:nvCxnSpPr>
            <p:spPr>
              <a:xfrm rot="5400000" flipH="1">
                <a:off x="3058616"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20" name="Straight Connector 9419">
                <a:extLst>
                  <a:ext uri="{FF2B5EF4-FFF2-40B4-BE49-F238E27FC236}">
                    <a16:creationId xmlns:a16="http://schemas.microsoft.com/office/drawing/2014/main" id="{E17B535B-470A-B810-A973-E5BE540B47AC}"/>
                  </a:ext>
                </a:extLst>
              </p:cNvPr>
              <p:cNvCxnSpPr>
                <a:cxnSpLocks/>
              </p:cNvCxnSpPr>
              <p:nvPr/>
            </p:nvCxnSpPr>
            <p:spPr>
              <a:xfrm rot="5400000" flipH="1">
                <a:off x="3509284"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21" name="Straight Connector 9420">
                <a:extLst>
                  <a:ext uri="{FF2B5EF4-FFF2-40B4-BE49-F238E27FC236}">
                    <a16:creationId xmlns:a16="http://schemas.microsoft.com/office/drawing/2014/main" id="{D2456849-3E8F-1DEE-E3E6-209276521677}"/>
                  </a:ext>
                </a:extLst>
              </p:cNvPr>
              <p:cNvCxnSpPr>
                <a:cxnSpLocks/>
              </p:cNvCxnSpPr>
              <p:nvPr/>
            </p:nvCxnSpPr>
            <p:spPr>
              <a:xfrm rot="5400000" flipH="1">
                <a:off x="3734618"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22" name="Straight Connector 9421">
                <a:extLst>
                  <a:ext uri="{FF2B5EF4-FFF2-40B4-BE49-F238E27FC236}">
                    <a16:creationId xmlns:a16="http://schemas.microsoft.com/office/drawing/2014/main" id="{3C76FA29-277D-061F-F7DA-A930F552343D}"/>
                  </a:ext>
                </a:extLst>
              </p:cNvPr>
              <p:cNvCxnSpPr>
                <a:cxnSpLocks/>
              </p:cNvCxnSpPr>
              <p:nvPr/>
            </p:nvCxnSpPr>
            <p:spPr>
              <a:xfrm rot="5400000" flipH="1">
                <a:off x="3959952"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23" name="Straight Connector 9422">
                <a:extLst>
                  <a:ext uri="{FF2B5EF4-FFF2-40B4-BE49-F238E27FC236}">
                    <a16:creationId xmlns:a16="http://schemas.microsoft.com/office/drawing/2014/main" id="{66170378-E9B7-B19C-D6DA-B39400346C45}"/>
                  </a:ext>
                </a:extLst>
              </p:cNvPr>
              <p:cNvCxnSpPr>
                <a:cxnSpLocks/>
              </p:cNvCxnSpPr>
              <p:nvPr/>
            </p:nvCxnSpPr>
            <p:spPr>
              <a:xfrm rot="5400000" flipH="1">
                <a:off x="4410620" y="5480476"/>
                <a:ext cx="545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9369" name="TextBox 9368">
            <a:extLst>
              <a:ext uri="{FF2B5EF4-FFF2-40B4-BE49-F238E27FC236}">
                <a16:creationId xmlns:a16="http://schemas.microsoft.com/office/drawing/2014/main" id="{07896AA7-BEE5-9BD1-3604-DB485634B3CB}"/>
              </a:ext>
            </a:extLst>
          </p:cNvPr>
          <p:cNvSpPr txBox="1"/>
          <p:nvPr/>
        </p:nvSpPr>
        <p:spPr>
          <a:xfrm>
            <a:off x="7018493" y="3388433"/>
            <a:ext cx="361642" cy="203830"/>
          </a:xfrm>
          <a:prstGeom prst="rect">
            <a:avLst/>
          </a:prstGeom>
        </p:spPr>
        <p:txBody>
          <a:bodyPr vert="horz" wrap="square" lIns="0" tIns="0" rIns="0" bIns="0" rtlCol="0">
            <a:noAutofit/>
          </a:bodyPr>
          <a:lstStyle/>
          <a:p>
            <a:pPr algn="r"/>
            <a:r>
              <a:rPr lang="en-US" sz="1200" dirty="0"/>
              <a:t>100</a:t>
            </a:r>
          </a:p>
        </p:txBody>
      </p:sp>
      <p:sp>
        <p:nvSpPr>
          <p:cNvPr id="9370" name="TextBox 9369">
            <a:extLst>
              <a:ext uri="{FF2B5EF4-FFF2-40B4-BE49-F238E27FC236}">
                <a16:creationId xmlns:a16="http://schemas.microsoft.com/office/drawing/2014/main" id="{A1B00E77-2900-9A7D-E64C-2B886EF77127}"/>
              </a:ext>
            </a:extLst>
          </p:cNvPr>
          <p:cNvSpPr txBox="1"/>
          <p:nvPr/>
        </p:nvSpPr>
        <p:spPr>
          <a:xfrm>
            <a:off x="7018493" y="3782182"/>
            <a:ext cx="361642" cy="203830"/>
          </a:xfrm>
          <a:prstGeom prst="rect">
            <a:avLst/>
          </a:prstGeom>
        </p:spPr>
        <p:txBody>
          <a:bodyPr vert="horz" wrap="square" lIns="0" tIns="0" rIns="0" bIns="0" rtlCol="0">
            <a:noAutofit/>
          </a:bodyPr>
          <a:lstStyle/>
          <a:p>
            <a:pPr algn="r"/>
            <a:r>
              <a:rPr lang="en-US" sz="1200" dirty="0"/>
              <a:t>80</a:t>
            </a:r>
          </a:p>
        </p:txBody>
      </p:sp>
      <p:sp>
        <p:nvSpPr>
          <p:cNvPr id="9371" name="TextBox 9370">
            <a:extLst>
              <a:ext uri="{FF2B5EF4-FFF2-40B4-BE49-F238E27FC236}">
                <a16:creationId xmlns:a16="http://schemas.microsoft.com/office/drawing/2014/main" id="{E3114C03-D8E9-BF27-3DBF-CFD006D4CFE9}"/>
              </a:ext>
            </a:extLst>
          </p:cNvPr>
          <p:cNvSpPr txBox="1"/>
          <p:nvPr/>
        </p:nvSpPr>
        <p:spPr>
          <a:xfrm>
            <a:off x="7018493" y="4175930"/>
            <a:ext cx="361642" cy="203830"/>
          </a:xfrm>
          <a:prstGeom prst="rect">
            <a:avLst/>
          </a:prstGeom>
        </p:spPr>
        <p:txBody>
          <a:bodyPr vert="horz" wrap="square" lIns="0" tIns="0" rIns="0" bIns="0" rtlCol="0">
            <a:noAutofit/>
          </a:bodyPr>
          <a:lstStyle/>
          <a:p>
            <a:pPr algn="r"/>
            <a:r>
              <a:rPr lang="en-US" sz="1200" dirty="0"/>
              <a:t>60</a:t>
            </a:r>
          </a:p>
        </p:txBody>
      </p:sp>
      <p:sp>
        <p:nvSpPr>
          <p:cNvPr id="9372" name="TextBox 9371">
            <a:extLst>
              <a:ext uri="{FF2B5EF4-FFF2-40B4-BE49-F238E27FC236}">
                <a16:creationId xmlns:a16="http://schemas.microsoft.com/office/drawing/2014/main" id="{A19D2EBA-1D83-B44B-2D4F-706FFADA20BA}"/>
              </a:ext>
            </a:extLst>
          </p:cNvPr>
          <p:cNvSpPr txBox="1"/>
          <p:nvPr/>
        </p:nvSpPr>
        <p:spPr>
          <a:xfrm>
            <a:off x="7018493" y="4569678"/>
            <a:ext cx="361642" cy="203830"/>
          </a:xfrm>
          <a:prstGeom prst="rect">
            <a:avLst/>
          </a:prstGeom>
        </p:spPr>
        <p:txBody>
          <a:bodyPr vert="horz" wrap="square" lIns="0" tIns="0" rIns="0" bIns="0" rtlCol="0">
            <a:noAutofit/>
          </a:bodyPr>
          <a:lstStyle/>
          <a:p>
            <a:pPr algn="r"/>
            <a:r>
              <a:rPr lang="en-US" sz="1200" dirty="0"/>
              <a:t>40</a:t>
            </a:r>
          </a:p>
        </p:txBody>
      </p:sp>
      <p:sp>
        <p:nvSpPr>
          <p:cNvPr id="9373" name="TextBox 9372">
            <a:extLst>
              <a:ext uri="{FF2B5EF4-FFF2-40B4-BE49-F238E27FC236}">
                <a16:creationId xmlns:a16="http://schemas.microsoft.com/office/drawing/2014/main" id="{03BEFED4-C840-9551-633A-69886DC23F30}"/>
              </a:ext>
            </a:extLst>
          </p:cNvPr>
          <p:cNvSpPr txBox="1"/>
          <p:nvPr/>
        </p:nvSpPr>
        <p:spPr>
          <a:xfrm>
            <a:off x="7018493" y="4963427"/>
            <a:ext cx="361642" cy="203830"/>
          </a:xfrm>
          <a:prstGeom prst="rect">
            <a:avLst/>
          </a:prstGeom>
        </p:spPr>
        <p:txBody>
          <a:bodyPr vert="horz" wrap="square" lIns="0" tIns="0" rIns="0" bIns="0" rtlCol="0">
            <a:noAutofit/>
          </a:bodyPr>
          <a:lstStyle/>
          <a:p>
            <a:pPr algn="r"/>
            <a:r>
              <a:rPr lang="en-US" sz="1200" dirty="0"/>
              <a:t>20</a:t>
            </a:r>
          </a:p>
        </p:txBody>
      </p:sp>
      <p:sp>
        <p:nvSpPr>
          <p:cNvPr id="9374" name="TextBox 9373">
            <a:extLst>
              <a:ext uri="{FF2B5EF4-FFF2-40B4-BE49-F238E27FC236}">
                <a16:creationId xmlns:a16="http://schemas.microsoft.com/office/drawing/2014/main" id="{F0C8CD6A-5154-773C-D326-83F3CB8AF9B3}"/>
              </a:ext>
            </a:extLst>
          </p:cNvPr>
          <p:cNvSpPr txBox="1"/>
          <p:nvPr/>
        </p:nvSpPr>
        <p:spPr>
          <a:xfrm>
            <a:off x="7018493" y="5357173"/>
            <a:ext cx="361642" cy="203830"/>
          </a:xfrm>
          <a:prstGeom prst="rect">
            <a:avLst/>
          </a:prstGeom>
        </p:spPr>
        <p:txBody>
          <a:bodyPr vert="horz" wrap="square" lIns="0" tIns="0" rIns="0" bIns="0" rtlCol="0">
            <a:noAutofit/>
          </a:bodyPr>
          <a:lstStyle/>
          <a:p>
            <a:pPr algn="r"/>
            <a:r>
              <a:rPr lang="en-US" sz="1200" dirty="0"/>
              <a:t>0</a:t>
            </a:r>
          </a:p>
        </p:txBody>
      </p:sp>
      <p:sp>
        <p:nvSpPr>
          <p:cNvPr id="9375" name="TextBox 9374">
            <a:extLst>
              <a:ext uri="{FF2B5EF4-FFF2-40B4-BE49-F238E27FC236}">
                <a16:creationId xmlns:a16="http://schemas.microsoft.com/office/drawing/2014/main" id="{99F5CD6B-1658-AF94-D5E8-9E9DFAB1834B}"/>
              </a:ext>
            </a:extLst>
          </p:cNvPr>
          <p:cNvSpPr txBox="1"/>
          <p:nvPr/>
        </p:nvSpPr>
        <p:spPr>
          <a:xfrm rot="16200000">
            <a:off x="5993554" y="4389966"/>
            <a:ext cx="2008360" cy="199830"/>
          </a:xfrm>
          <a:prstGeom prst="rect">
            <a:avLst/>
          </a:prstGeom>
        </p:spPr>
        <p:txBody>
          <a:bodyPr vert="horz" wrap="square" lIns="0" tIns="0" rIns="0" bIns="0" rtlCol="0">
            <a:noAutofit/>
          </a:bodyPr>
          <a:lstStyle/>
          <a:p>
            <a:pPr algn="ctr"/>
            <a:r>
              <a:rPr lang="en-US" sz="14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9376" name="TextBox 9375">
            <a:extLst>
              <a:ext uri="{FF2B5EF4-FFF2-40B4-BE49-F238E27FC236}">
                <a16:creationId xmlns:a16="http://schemas.microsoft.com/office/drawing/2014/main" id="{0A1B1423-C322-C380-FAD3-23607363380B}"/>
              </a:ext>
            </a:extLst>
          </p:cNvPr>
          <p:cNvSpPr txBox="1"/>
          <p:nvPr/>
        </p:nvSpPr>
        <p:spPr>
          <a:xfrm>
            <a:off x="7452465" y="5688010"/>
            <a:ext cx="4050390" cy="203830"/>
          </a:xfrm>
          <a:prstGeom prst="rect">
            <a:avLst/>
          </a:prstGeom>
        </p:spPr>
        <p:txBody>
          <a:bodyPr vert="horz" wrap="square" lIns="0" tIns="0" rIns="0" bIns="0" rtlCol="0">
            <a:noAutofit/>
          </a:bodyPr>
          <a:lstStyle/>
          <a:p>
            <a:pPr algn="ctr"/>
            <a:r>
              <a:rPr lang="en-US" sz="14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9377" name="TextBox 9376">
            <a:extLst>
              <a:ext uri="{FF2B5EF4-FFF2-40B4-BE49-F238E27FC236}">
                <a16:creationId xmlns:a16="http://schemas.microsoft.com/office/drawing/2014/main" id="{6BCA1E6E-725A-9D33-6094-F0F648AB8843}"/>
              </a:ext>
            </a:extLst>
          </p:cNvPr>
          <p:cNvSpPr txBox="1"/>
          <p:nvPr/>
        </p:nvSpPr>
        <p:spPr>
          <a:xfrm>
            <a:off x="11340787" y="5510738"/>
            <a:ext cx="361642" cy="203830"/>
          </a:xfrm>
          <a:prstGeom prst="rect">
            <a:avLst/>
          </a:prstGeom>
        </p:spPr>
        <p:txBody>
          <a:bodyPr vert="horz" wrap="square" lIns="0" tIns="0" rIns="0" bIns="0" rtlCol="0">
            <a:noAutofit/>
          </a:bodyPr>
          <a:lstStyle/>
          <a:p>
            <a:pPr algn="ctr"/>
            <a:r>
              <a:rPr lang="en-US" sz="1200" dirty="0"/>
              <a:t>18</a:t>
            </a:r>
          </a:p>
        </p:txBody>
      </p:sp>
      <p:sp>
        <p:nvSpPr>
          <p:cNvPr id="9378" name="TextBox 9377">
            <a:extLst>
              <a:ext uri="{FF2B5EF4-FFF2-40B4-BE49-F238E27FC236}">
                <a16:creationId xmlns:a16="http://schemas.microsoft.com/office/drawing/2014/main" id="{5FB15853-DA49-0716-2D24-8621BB962BDD}"/>
              </a:ext>
            </a:extLst>
          </p:cNvPr>
          <p:cNvSpPr txBox="1"/>
          <p:nvPr/>
        </p:nvSpPr>
        <p:spPr>
          <a:xfrm>
            <a:off x="7272983" y="5510738"/>
            <a:ext cx="361642" cy="203830"/>
          </a:xfrm>
          <a:prstGeom prst="rect">
            <a:avLst/>
          </a:prstGeom>
        </p:spPr>
        <p:txBody>
          <a:bodyPr vert="horz" wrap="square" lIns="0" tIns="0" rIns="0" bIns="0" rtlCol="0">
            <a:noAutofit/>
          </a:bodyPr>
          <a:lstStyle/>
          <a:p>
            <a:pPr algn="ctr"/>
            <a:r>
              <a:rPr lang="en-US" sz="1200" dirty="0"/>
              <a:t>0</a:t>
            </a:r>
          </a:p>
        </p:txBody>
      </p:sp>
      <p:sp>
        <p:nvSpPr>
          <p:cNvPr id="9379" name="TextBox 9378">
            <a:extLst>
              <a:ext uri="{FF2B5EF4-FFF2-40B4-BE49-F238E27FC236}">
                <a16:creationId xmlns:a16="http://schemas.microsoft.com/office/drawing/2014/main" id="{70A89551-5E8B-B23D-FC88-205C13AD9158}"/>
              </a:ext>
            </a:extLst>
          </p:cNvPr>
          <p:cNvSpPr txBox="1"/>
          <p:nvPr/>
        </p:nvSpPr>
        <p:spPr>
          <a:xfrm>
            <a:off x="7724961" y="5510738"/>
            <a:ext cx="361642" cy="203830"/>
          </a:xfrm>
          <a:prstGeom prst="rect">
            <a:avLst/>
          </a:prstGeom>
        </p:spPr>
        <p:txBody>
          <a:bodyPr vert="horz" wrap="square" lIns="0" tIns="0" rIns="0" bIns="0" rtlCol="0">
            <a:noAutofit/>
          </a:bodyPr>
          <a:lstStyle/>
          <a:p>
            <a:pPr algn="ctr"/>
            <a:r>
              <a:rPr lang="en-US" sz="1200" dirty="0"/>
              <a:t>2</a:t>
            </a:r>
          </a:p>
        </p:txBody>
      </p:sp>
      <p:sp>
        <p:nvSpPr>
          <p:cNvPr id="9380" name="TextBox 9379">
            <a:extLst>
              <a:ext uri="{FF2B5EF4-FFF2-40B4-BE49-F238E27FC236}">
                <a16:creationId xmlns:a16="http://schemas.microsoft.com/office/drawing/2014/main" id="{53B9FD2A-7A57-60D4-A5C9-8A8658AB4C03}"/>
              </a:ext>
            </a:extLst>
          </p:cNvPr>
          <p:cNvSpPr txBox="1"/>
          <p:nvPr/>
        </p:nvSpPr>
        <p:spPr>
          <a:xfrm>
            <a:off x="8176939" y="5510738"/>
            <a:ext cx="361642" cy="203830"/>
          </a:xfrm>
          <a:prstGeom prst="rect">
            <a:avLst/>
          </a:prstGeom>
        </p:spPr>
        <p:txBody>
          <a:bodyPr vert="horz" wrap="square" lIns="0" tIns="0" rIns="0" bIns="0" rtlCol="0">
            <a:noAutofit/>
          </a:bodyPr>
          <a:lstStyle/>
          <a:p>
            <a:pPr algn="ctr"/>
            <a:r>
              <a:rPr lang="en-US" sz="1200" dirty="0"/>
              <a:t>4</a:t>
            </a:r>
          </a:p>
        </p:txBody>
      </p:sp>
      <p:sp>
        <p:nvSpPr>
          <p:cNvPr id="9381" name="TextBox 9380">
            <a:extLst>
              <a:ext uri="{FF2B5EF4-FFF2-40B4-BE49-F238E27FC236}">
                <a16:creationId xmlns:a16="http://schemas.microsoft.com/office/drawing/2014/main" id="{250E2444-042E-D3AC-D6FA-529CB54C4EE6}"/>
              </a:ext>
            </a:extLst>
          </p:cNvPr>
          <p:cNvSpPr txBox="1"/>
          <p:nvPr/>
        </p:nvSpPr>
        <p:spPr>
          <a:xfrm>
            <a:off x="8628917" y="5510738"/>
            <a:ext cx="361642" cy="203830"/>
          </a:xfrm>
          <a:prstGeom prst="rect">
            <a:avLst/>
          </a:prstGeom>
        </p:spPr>
        <p:txBody>
          <a:bodyPr vert="horz" wrap="square" lIns="0" tIns="0" rIns="0" bIns="0" rtlCol="0">
            <a:noAutofit/>
          </a:bodyPr>
          <a:lstStyle/>
          <a:p>
            <a:pPr algn="ctr"/>
            <a:r>
              <a:rPr lang="en-US" sz="1200" dirty="0"/>
              <a:t>6</a:t>
            </a:r>
          </a:p>
        </p:txBody>
      </p:sp>
      <p:sp>
        <p:nvSpPr>
          <p:cNvPr id="9382" name="TextBox 9381">
            <a:extLst>
              <a:ext uri="{FF2B5EF4-FFF2-40B4-BE49-F238E27FC236}">
                <a16:creationId xmlns:a16="http://schemas.microsoft.com/office/drawing/2014/main" id="{B9A3C602-983B-F38B-CEA6-06FA78CF8FFF}"/>
              </a:ext>
            </a:extLst>
          </p:cNvPr>
          <p:cNvSpPr txBox="1"/>
          <p:nvPr/>
        </p:nvSpPr>
        <p:spPr>
          <a:xfrm>
            <a:off x="9080895" y="5510738"/>
            <a:ext cx="361642" cy="203830"/>
          </a:xfrm>
          <a:prstGeom prst="rect">
            <a:avLst/>
          </a:prstGeom>
        </p:spPr>
        <p:txBody>
          <a:bodyPr vert="horz" wrap="square" lIns="0" tIns="0" rIns="0" bIns="0" rtlCol="0">
            <a:noAutofit/>
          </a:bodyPr>
          <a:lstStyle/>
          <a:p>
            <a:pPr algn="ctr"/>
            <a:r>
              <a:rPr lang="en-US" sz="1200" dirty="0"/>
              <a:t>8</a:t>
            </a:r>
          </a:p>
        </p:txBody>
      </p:sp>
      <p:sp>
        <p:nvSpPr>
          <p:cNvPr id="9383" name="TextBox 9382">
            <a:extLst>
              <a:ext uri="{FF2B5EF4-FFF2-40B4-BE49-F238E27FC236}">
                <a16:creationId xmlns:a16="http://schemas.microsoft.com/office/drawing/2014/main" id="{FAC0C716-F0AC-05DA-3CDA-166B1BC66FE2}"/>
              </a:ext>
            </a:extLst>
          </p:cNvPr>
          <p:cNvSpPr txBox="1"/>
          <p:nvPr/>
        </p:nvSpPr>
        <p:spPr>
          <a:xfrm>
            <a:off x="9532873" y="5510738"/>
            <a:ext cx="361642" cy="203830"/>
          </a:xfrm>
          <a:prstGeom prst="rect">
            <a:avLst/>
          </a:prstGeom>
        </p:spPr>
        <p:txBody>
          <a:bodyPr vert="horz" wrap="square" lIns="0" tIns="0" rIns="0" bIns="0" rtlCol="0">
            <a:noAutofit/>
          </a:bodyPr>
          <a:lstStyle/>
          <a:p>
            <a:pPr algn="ctr"/>
            <a:r>
              <a:rPr lang="en-US" sz="1200" dirty="0"/>
              <a:t>10</a:t>
            </a:r>
          </a:p>
        </p:txBody>
      </p:sp>
      <p:sp>
        <p:nvSpPr>
          <p:cNvPr id="9384" name="TextBox 9383">
            <a:extLst>
              <a:ext uri="{FF2B5EF4-FFF2-40B4-BE49-F238E27FC236}">
                <a16:creationId xmlns:a16="http://schemas.microsoft.com/office/drawing/2014/main" id="{0F18C279-A3FF-D0B7-6ADB-6E10323E0AC4}"/>
              </a:ext>
            </a:extLst>
          </p:cNvPr>
          <p:cNvSpPr txBox="1"/>
          <p:nvPr/>
        </p:nvSpPr>
        <p:spPr>
          <a:xfrm>
            <a:off x="9984851" y="5510738"/>
            <a:ext cx="361642" cy="203830"/>
          </a:xfrm>
          <a:prstGeom prst="rect">
            <a:avLst/>
          </a:prstGeom>
        </p:spPr>
        <p:txBody>
          <a:bodyPr vert="horz" wrap="square" lIns="0" tIns="0" rIns="0" bIns="0" rtlCol="0">
            <a:noAutofit/>
          </a:bodyPr>
          <a:lstStyle/>
          <a:p>
            <a:pPr algn="ctr"/>
            <a:r>
              <a:rPr lang="en-US" sz="1200" dirty="0"/>
              <a:t>12</a:t>
            </a:r>
          </a:p>
        </p:txBody>
      </p:sp>
      <p:sp>
        <p:nvSpPr>
          <p:cNvPr id="9385" name="TextBox 9384">
            <a:extLst>
              <a:ext uri="{FF2B5EF4-FFF2-40B4-BE49-F238E27FC236}">
                <a16:creationId xmlns:a16="http://schemas.microsoft.com/office/drawing/2014/main" id="{2A0D3F28-EE9A-3C03-595B-3D03B9488BBF}"/>
              </a:ext>
            </a:extLst>
          </p:cNvPr>
          <p:cNvSpPr txBox="1"/>
          <p:nvPr/>
        </p:nvSpPr>
        <p:spPr>
          <a:xfrm>
            <a:off x="10436829" y="5510738"/>
            <a:ext cx="361642" cy="203830"/>
          </a:xfrm>
          <a:prstGeom prst="rect">
            <a:avLst/>
          </a:prstGeom>
        </p:spPr>
        <p:txBody>
          <a:bodyPr vert="horz" wrap="square" lIns="0" tIns="0" rIns="0" bIns="0" rtlCol="0">
            <a:noAutofit/>
          </a:bodyPr>
          <a:lstStyle/>
          <a:p>
            <a:pPr algn="ctr"/>
            <a:r>
              <a:rPr lang="en-US" sz="1200" dirty="0"/>
              <a:t>14</a:t>
            </a:r>
          </a:p>
        </p:txBody>
      </p:sp>
      <p:sp>
        <p:nvSpPr>
          <p:cNvPr id="9386" name="TextBox 9385">
            <a:extLst>
              <a:ext uri="{FF2B5EF4-FFF2-40B4-BE49-F238E27FC236}">
                <a16:creationId xmlns:a16="http://schemas.microsoft.com/office/drawing/2014/main" id="{917D2F8E-D672-DF21-51E2-9C5A00654174}"/>
              </a:ext>
            </a:extLst>
          </p:cNvPr>
          <p:cNvSpPr txBox="1"/>
          <p:nvPr/>
        </p:nvSpPr>
        <p:spPr>
          <a:xfrm>
            <a:off x="10888807" y="5510738"/>
            <a:ext cx="361642" cy="203830"/>
          </a:xfrm>
          <a:prstGeom prst="rect">
            <a:avLst/>
          </a:prstGeom>
        </p:spPr>
        <p:txBody>
          <a:bodyPr vert="horz" wrap="square" lIns="0" tIns="0" rIns="0" bIns="0" rtlCol="0">
            <a:noAutofit/>
          </a:bodyPr>
          <a:lstStyle/>
          <a:p>
            <a:pPr algn="ctr"/>
            <a:r>
              <a:rPr lang="en-US" sz="1200" dirty="0"/>
              <a:t>16</a:t>
            </a:r>
          </a:p>
        </p:txBody>
      </p:sp>
      <p:sp>
        <p:nvSpPr>
          <p:cNvPr id="9387" name="TextBox 9386">
            <a:extLst>
              <a:ext uri="{FF2B5EF4-FFF2-40B4-BE49-F238E27FC236}">
                <a16:creationId xmlns:a16="http://schemas.microsoft.com/office/drawing/2014/main" id="{3D09657A-468E-9DFD-9E6D-C653E9EC600C}"/>
              </a:ext>
            </a:extLst>
          </p:cNvPr>
          <p:cNvSpPr txBox="1"/>
          <p:nvPr/>
        </p:nvSpPr>
        <p:spPr>
          <a:xfrm>
            <a:off x="7498972" y="5510738"/>
            <a:ext cx="361642" cy="203830"/>
          </a:xfrm>
          <a:prstGeom prst="rect">
            <a:avLst/>
          </a:prstGeom>
        </p:spPr>
        <p:txBody>
          <a:bodyPr vert="horz" wrap="square" lIns="0" tIns="0" rIns="0" bIns="0" rtlCol="0">
            <a:noAutofit/>
          </a:bodyPr>
          <a:lstStyle/>
          <a:p>
            <a:pPr algn="ctr"/>
            <a:r>
              <a:rPr lang="en-US" sz="1200" dirty="0"/>
              <a:t>1</a:t>
            </a:r>
          </a:p>
        </p:txBody>
      </p:sp>
      <p:sp>
        <p:nvSpPr>
          <p:cNvPr id="9388" name="TextBox 9387">
            <a:extLst>
              <a:ext uri="{FF2B5EF4-FFF2-40B4-BE49-F238E27FC236}">
                <a16:creationId xmlns:a16="http://schemas.microsoft.com/office/drawing/2014/main" id="{1076BD2A-E3D4-1932-353B-175657E41E15}"/>
              </a:ext>
            </a:extLst>
          </p:cNvPr>
          <p:cNvSpPr txBox="1"/>
          <p:nvPr/>
        </p:nvSpPr>
        <p:spPr>
          <a:xfrm>
            <a:off x="7950950" y="5510738"/>
            <a:ext cx="361642" cy="203830"/>
          </a:xfrm>
          <a:prstGeom prst="rect">
            <a:avLst/>
          </a:prstGeom>
        </p:spPr>
        <p:txBody>
          <a:bodyPr vert="horz" wrap="square" lIns="0" tIns="0" rIns="0" bIns="0" rtlCol="0">
            <a:noAutofit/>
          </a:bodyPr>
          <a:lstStyle/>
          <a:p>
            <a:pPr algn="ctr"/>
            <a:r>
              <a:rPr lang="en-US" sz="1200" dirty="0"/>
              <a:t>3</a:t>
            </a:r>
          </a:p>
        </p:txBody>
      </p:sp>
      <p:sp>
        <p:nvSpPr>
          <p:cNvPr id="9389" name="TextBox 9388">
            <a:extLst>
              <a:ext uri="{FF2B5EF4-FFF2-40B4-BE49-F238E27FC236}">
                <a16:creationId xmlns:a16="http://schemas.microsoft.com/office/drawing/2014/main" id="{A62120FC-EBC2-5188-3EA7-DBA1AC669070}"/>
              </a:ext>
            </a:extLst>
          </p:cNvPr>
          <p:cNvSpPr txBox="1"/>
          <p:nvPr/>
        </p:nvSpPr>
        <p:spPr>
          <a:xfrm>
            <a:off x="8402928" y="5510738"/>
            <a:ext cx="361642" cy="203830"/>
          </a:xfrm>
          <a:prstGeom prst="rect">
            <a:avLst/>
          </a:prstGeom>
        </p:spPr>
        <p:txBody>
          <a:bodyPr vert="horz" wrap="square" lIns="0" tIns="0" rIns="0" bIns="0" rtlCol="0">
            <a:noAutofit/>
          </a:bodyPr>
          <a:lstStyle/>
          <a:p>
            <a:pPr algn="ctr"/>
            <a:r>
              <a:rPr lang="en-US" sz="1200" dirty="0"/>
              <a:t>5</a:t>
            </a:r>
          </a:p>
        </p:txBody>
      </p:sp>
      <p:sp>
        <p:nvSpPr>
          <p:cNvPr id="9390" name="TextBox 9389">
            <a:extLst>
              <a:ext uri="{FF2B5EF4-FFF2-40B4-BE49-F238E27FC236}">
                <a16:creationId xmlns:a16="http://schemas.microsoft.com/office/drawing/2014/main" id="{1C7823F7-0F5A-CFA2-FDCB-0E36E4861E44}"/>
              </a:ext>
            </a:extLst>
          </p:cNvPr>
          <p:cNvSpPr txBox="1"/>
          <p:nvPr/>
        </p:nvSpPr>
        <p:spPr>
          <a:xfrm>
            <a:off x="8854906" y="5510738"/>
            <a:ext cx="361642" cy="203830"/>
          </a:xfrm>
          <a:prstGeom prst="rect">
            <a:avLst/>
          </a:prstGeom>
        </p:spPr>
        <p:txBody>
          <a:bodyPr vert="horz" wrap="square" lIns="0" tIns="0" rIns="0" bIns="0" rtlCol="0">
            <a:noAutofit/>
          </a:bodyPr>
          <a:lstStyle/>
          <a:p>
            <a:pPr algn="ctr"/>
            <a:r>
              <a:rPr lang="en-US" sz="1200" dirty="0"/>
              <a:t>7</a:t>
            </a:r>
          </a:p>
        </p:txBody>
      </p:sp>
      <p:sp>
        <p:nvSpPr>
          <p:cNvPr id="9391" name="TextBox 9390">
            <a:extLst>
              <a:ext uri="{FF2B5EF4-FFF2-40B4-BE49-F238E27FC236}">
                <a16:creationId xmlns:a16="http://schemas.microsoft.com/office/drawing/2014/main" id="{263A483F-E6DC-FA1E-4C65-0E435FF21BD5}"/>
              </a:ext>
            </a:extLst>
          </p:cNvPr>
          <p:cNvSpPr txBox="1"/>
          <p:nvPr/>
        </p:nvSpPr>
        <p:spPr>
          <a:xfrm>
            <a:off x="9758862" y="5510738"/>
            <a:ext cx="361642" cy="203830"/>
          </a:xfrm>
          <a:prstGeom prst="rect">
            <a:avLst/>
          </a:prstGeom>
        </p:spPr>
        <p:txBody>
          <a:bodyPr vert="horz" wrap="square" lIns="0" tIns="0" rIns="0" bIns="0" rtlCol="0">
            <a:noAutofit/>
          </a:bodyPr>
          <a:lstStyle/>
          <a:p>
            <a:pPr algn="ctr"/>
            <a:r>
              <a:rPr lang="en-US" sz="1200" dirty="0"/>
              <a:t>11</a:t>
            </a:r>
          </a:p>
        </p:txBody>
      </p:sp>
      <p:sp>
        <p:nvSpPr>
          <p:cNvPr id="9392" name="TextBox 9391">
            <a:extLst>
              <a:ext uri="{FF2B5EF4-FFF2-40B4-BE49-F238E27FC236}">
                <a16:creationId xmlns:a16="http://schemas.microsoft.com/office/drawing/2014/main" id="{097D619C-19A6-5F2C-8423-459BFD6586A9}"/>
              </a:ext>
            </a:extLst>
          </p:cNvPr>
          <p:cNvSpPr txBox="1"/>
          <p:nvPr/>
        </p:nvSpPr>
        <p:spPr>
          <a:xfrm>
            <a:off x="10210840" y="5510738"/>
            <a:ext cx="361642" cy="203830"/>
          </a:xfrm>
          <a:prstGeom prst="rect">
            <a:avLst/>
          </a:prstGeom>
        </p:spPr>
        <p:txBody>
          <a:bodyPr vert="horz" wrap="square" lIns="0" tIns="0" rIns="0" bIns="0" rtlCol="0">
            <a:noAutofit/>
          </a:bodyPr>
          <a:lstStyle/>
          <a:p>
            <a:pPr algn="ctr"/>
            <a:r>
              <a:rPr lang="en-US" sz="1200" dirty="0"/>
              <a:t>13</a:t>
            </a:r>
          </a:p>
        </p:txBody>
      </p:sp>
      <p:sp>
        <p:nvSpPr>
          <p:cNvPr id="9393" name="TextBox 9392">
            <a:extLst>
              <a:ext uri="{FF2B5EF4-FFF2-40B4-BE49-F238E27FC236}">
                <a16:creationId xmlns:a16="http://schemas.microsoft.com/office/drawing/2014/main" id="{97A323EB-9B31-830A-7C09-8BF5FDC99432}"/>
              </a:ext>
            </a:extLst>
          </p:cNvPr>
          <p:cNvSpPr txBox="1"/>
          <p:nvPr/>
        </p:nvSpPr>
        <p:spPr>
          <a:xfrm>
            <a:off x="10662818" y="5510738"/>
            <a:ext cx="361642" cy="203830"/>
          </a:xfrm>
          <a:prstGeom prst="rect">
            <a:avLst/>
          </a:prstGeom>
        </p:spPr>
        <p:txBody>
          <a:bodyPr vert="horz" wrap="square" lIns="0" tIns="0" rIns="0" bIns="0" rtlCol="0">
            <a:noAutofit/>
          </a:bodyPr>
          <a:lstStyle/>
          <a:p>
            <a:pPr algn="ctr"/>
            <a:r>
              <a:rPr lang="en-US" sz="1200" dirty="0"/>
              <a:t>15</a:t>
            </a:r>
          </a:p>
        </p:txBody>
      </p:sp>
      <p:sp>
        <p:nvSpPr>
          <p:cNvPr id="9394" name="TextBox 9393">
            <a:extLst>
              <a:ext uri="{FF2B5EF4-FFF2-40B4-BE49-F238E27FC236}">
                <a16:creationId xmlns:a16="http://schemas.microsoft.com/office/drawing/2014/main" id="{CFE7C0C6-83A7-CA70-4EE3-C8C189FF2080}"/>
              </a:ext>
            </a:extLst>
          </p:cNvPr>
          <p:cNvSpPr txBox="1"/>
          <p:nvPr/>
        </p:nvSpPr>
        <p:spPr>
          <a:xfrm>
            <a:off x="11114796" y="5510738"/>
            <a:ext cx="361642" cy="203830"/>
          </a:xfrm>
          <a:prstGeom prst="rect">
            <a:avLst/>
          </a:prstGeom>
        </p:spPr>
        <p:txBody>
          <a:bodyPr vert="horz" wrap="square" lIns="0" tIns="0" rIns="0" bIns="0" rtlCol="0">
            <a:noAutofit/>
          </a:bodyPr>
          <a:lstStyle/>
          <a:p>
            <a:pPr algn="ctr"/>
            <a:r>
              <a:rPr lang="en-US" sz="1200" dirty="0"/>
              <a:t>17</a:t>
            </a:r>
          </a:p>
        </p:txBody>
      </p:sp>
      <p:sp>
        <p:nvSpPr>
          <p:cNvPr id="9395" name="TextBox 9394">
            <a:extLst>
              <a:ext uri="{FF2B5EF4-FFF2-40B4-BE49-F238E27FC236}">
                <a16:creationId xmlns:a16="http://schemas.microsoft.com/office/drawing/2014/main" id="{62BAE7BF-E566-173B-3D34-5A54F4872C07}"/>
              </a:ext>
            </a:extLst>
          </p:cNvPr>
          <p:cNvSpPr txBox="1"/>
          <p:nvPr/>
        </p:nvSpPr>
        <p:spPr>
          <a:xfrm>
            <a:off x="9306884" y="5510738"/>
            <a:ext cx="361642" cy="203830"/>
          </a:xfrm>
          <a:prstGeom prst="rect">
            <a:avLst/>
          </a:prstGeom>
        </p:spPr>
        <p:txBody>
          <a:bodyPr vert="horz" wrap="square" lIns="0" tIns="0" rIns="0" bIns="0" rtlCol="0">
            <a:noAutofit/>
          </a:bodyPr>
          <a:lstStyle/>
          <a:p>
            <a:pPr algn="ctr"/>
            <a:r>
              <a:rPr lang="en-US" sz="1200" dirty="0"/>
              <a:t>9</a:t>
            </a:r>
          </a:p>
        </p:txBody>
      </p:sp>
      <p:sp>
        <p:nvSpPr>
          <p:cNvPr id="9359" name="TextBox 9358">
            <a:extLst>
              <a:ext uri="{FF2B5EF4-FFF2-40B4-BE49-F238E27FC236}">
                <a16:creationId xmlns:a16="http://schemas.microsoft.com/office/drawing/2014/main" id="{A845B198-E632-AB4F-9DF6-17BA156BF3E5}"/>
              </a:ext>
            </a:extLst>
          </p:cNvPr>
          <p:cNvSpPr txBox="1"/>
          <p:nvPr/>
        </p:nvSpPr>
        <p:spPr>
          <a:xfrm>
            <a:off x="7538055" y="5928853"/>
            <a:ext cx="286008" cy="306023"/>
          </a:xfrm>
          <a:prstGeom prst="rect">
            <a:avLst/>
          </a:prstGeom>
        </p:spPr>
        <p:txBody>
          <a:bodyPr vert="horz" wrap="square" lIns="0" tIns="0" rIns="0" bIns="0" rtlCol="0">
            <a:noAutofit/>
          </a:bodyPr>
          <a:lstStyle/>
          <a:p>
            <a:pPr algn="ctr"/>
            <a:r>
              <a:rPr lang="en-US" sz="1100" dirty="0"/>
              <a:t>306</a:t>
            </a:r>
            <a:br>
              <a:rPr lang="en-US" sz="1100" dirty="0"/>
            </a:br>
            <a:r>
              <a:rPr lang="en-US" sz="1100" dirty="0"/>
              <a:t>292</a:t>
            </a:r>
          </a:p>
        </p:txBody>
      </p:sp>
      <p:sp>
        <p:nvSpPr>
          <p:cNvPr id="9360" name="TextBox 9359">
            <a:extLst>
              <a:ext uri="{FF2B5EF4-FFF2-40B4-BE49-F238E27FC236}">
                <a16:creationId xmlns:a16="http://schemas.microsoft.com/office/drawing/2014/main" id="{97F5BEBC-E50A-097D-A611-5FCE11EA30BA}"/>
              </a:ext>
            </a:extLst>
          </p:cNvPr>
          <p:cNvSpPr txBox="1"/>
          <p:nvPr/>
        </p:nvSpPr>
        <p:spPr>
          <a:xfrm>
            <a:off x="8214343" y="5928853"/>
            <a:ext cx="286008" cy="306023"/>
          </a:xfrm>
          <a:prstGeom prst="rect">
            <a:avLst/>
          </a:prstGeom>
        </p:spPr>
        <p:txBody>
          <a:bodyPr vert="horz" wrap="square" lIns="0" tIns="0" rIns="0" bIns="0" rtlCol="0">
            <a:noAutofit/>
          </a:bodyPr>
          <a:lstStyle/>
          <a:p>
            <a:pPr algn="ctr"/>
            <a:r>
              <a:rPr lang="en-US" sz="1100" dirty="0"/>
              <a:t>113</a:t>
            </a:r>
            <a:br>
              <a:rPr lang="en-US" sz="1100" dirty="0"/>
            </a:br>
            <a:r>
              <a:rPr lang="en-US" sz="1100" dirty="0"/>
              <a:t>101</a:t>
            </a:r>
          </a:p>
        </p:txBody>
      </p:sp>
      <p:sp>
        <p:nvSpPr>
          <p:cNvPr id="9361" name="TextBox 9360">
            <a:extLst>
              <a:ext uri="{FF2B5EF4-FFF2-40B4-BE49-F238E27FC236}">
                <a16:creationId xmlns:a16="http://schemas.microsoft.com/office/drawing/2014/main" id="{943C3EFA-DD2F-5627-344E-824905D3DC00}"/>
              </a:ext>
            </a:extLst>
          </p:cNvPr>
          <p:cNvSpPr txBox="1"/>
          <p:nvPr/>
        </p:nvSpPr>
        <p:spPr>
          <a:xfrm>
            <a:off x="8440740" y="5928853"/>
            <a:ext cx="286008" cy="306023"/>
          </a:xfrm>
          <a:prstGeom prst="rect">
            <a:avLst/>
          </a:prstGeom>
        </p:spPr>
        <p:txBody>
          <a:bodyPr vert="horz" wrap="square" lIns="0" tIns="0" rIns="0" bIns="0" rtlCol="0">
            <a:noAutofit/>
          </a:bodyPr>
          <a:lstStyle/>
          <a:p>
            <a:pPr algn="ctr"/>
            <a:r>
              <a:rPr lang="en-US" sz="1100" dirty="0"/>
              <a:t>108</a:t>
            </a:r>
            <a:br>
              <a:rPr lang="en-US" sz="1100" dirty="0"/>
            </a:br>
            <a:r>
              <a:rPr lang="en-US" sz="1100" dirty="0"/>
              <a:t>98</a:t>
            </a:r>
          </a:p>
        </p:txBody>
      </p:sp>
      <p:sp>
        <p:nvSpPr>
          <p:cNvPr id="9362" name="TextBox 9361">
            <a:extLst>
              <a:ext uri="{FF2B5EF4-FFF2-40B4-BE49-F238E27FC236}">
                <a16:creationId xmlns:a16="http://schemas.microsoft.com/office/drawing/2014/main" id="{D41B7182-4635-6E53-3AE5-7E2866AC79BD}"/>
              </a:ext>
            </a:extLst>
          </p:cNvPr>
          <p:cNvSpPr txBox="1"/>
          <p:nvPr/>
        </p:nvSpPr>
        <p:spPr>
          <a:xfrm>
            <a:off x="8893534" y="5928853"/>
            <a:ext cx="286008" cy="306023"/>
          </a:xfrm>
          <a:prstGeom prst="rect">
            <a:avLst/>
          </a:prstGeom>
        </p:spPr>
        <p:txBody>
          <a:bodyPr vert="horz" wrap="square" lIns="0" tIns="0" rIns="0" bIns="0" rtlCol="0">
            <a:noAutofit/>
          </a:bodyPr>
          <a:lstStyle/>
          <a:p>
            <a:pPr algn="ctr"/>
            <a:r>
              <a:rPr lang="en-US" sz="1100" dirty="0"/>
              <a:t>72</a:t>
            </a:r>
            <a:br>
              <a:rPr lang="en-US" sz="1100" dirty="0"/>
            </a:br>
            <a:r>
              <a:rPr lang="en-US" sz="1100" dirty="0"/>
              <a:t>54</a:t>
            </a:r>
          </a:p>
        </p:txBody>
      </p:sp>
      <p:sp>
        <p:nvSpPr>
          <p:cNvPr id="9363" name="TextBox 9362">
            <a:extLst>
              <a:ext uri="{FF2B5EF4-FFF2-40B4-BE49-F238E27FC236}">
                <a16:creationId xmlns:a16="http://schemas.microsoft.com/office/drawing/2014/main" id="{CC1A5167-8D0D-9B64-A1C0-4237BD00E169}"/>
              </a:ext>
            </a:extLst>
          </p:cNvPr>
          <p:cNvSpPr txBox="1"/>
          <p:nvPr/>
        </p:nvSpPr>
        <p:spPr>
          <a:xfrm>
            <a:off x="9119931" y="5928853"/>
            <a:ext cx="286008" cy="306023"/>
          </a:xfrm>
          <a:prstGeom prst="rect">
            <a:avLst/>
          </a:prstGeom>
        </p:spPr>
        <p:txBody>
          <a:bodyPr vert="horz" wrap="square" lIns="0" tIns="0" rIns="0" bIns="0" rtlCol="0">
            <a:noAutofit/>
          </a:bodyPr>
          <a:lstStyle/>
          <a:p>
            <a:pPr algn="ctr"/>
            <a:r>
              <a:rPr lang="en-US" sz="1100" dirty="0"/>
              <a:t>46</a:t>
            </a:r>
            <a:br>
              <a:rPr lang="en-US" sz="1100" dirty="0"/>
            </a:br>
            <a:r>
              <a:rPr lang="en-US" sz="1100" dirty="0"/>
              <a:t>36</a:t>
            </a:r>
          </a:p>
        </p:txBody>
      </p:sp>
      <p:sp>
        <p:nvSpPr>
          <p:cNvPr id="9364" name="TextBox 9363">
            <a:extLst>
              <a:ext uri="{FF2B5EF4-FFF2-40B4-BE49-F238E27FC236}">
                <a16:creationId xmlns:a16="http://schemas.microsoft.com/office/drawing/2014/main" id="{82D516CC-E549-1ABA-85CA-377F261CE59E}"/>
              </a:ext>
            </a:extLst>
          </p:cNvPr>
          <p:cNvSpPr txBox="1"/>
          <p:nvPr/>
        </p:nvSpPr>
        <p:spPr>
          <a:xfrm>
            <a:off x="9346328" y="5928853"/>
            <a:ext cx="286008" cy="306023"/>
          </a:xfrm>
          <a:prstGeom prst="rect">
            <a:avLst/>
          </a:prstGeom>
        </p:spPr>
        <p:txBody>
          <a:bodyPr vert="horz" wrap="square" lIns="0" tIns="0" rIns="0" bIns="0" rtlCol="0">
            <a:noAutofit/>
          </a:bodyPr>
          <a:lstStyle/>
          <a:p>
            <a:pPr algn="ctr"/>
            <a:r>
              <a:rPr lang="en-US" sz="1100" dirty="0"/>
              <a:t>46</a:t>
            </a:r>
            <a:br>
              <a:rPr lang="en-US" sz="1100" dirty="0"/>
            </a:br>
            <a:r>
              <a:rPr lang="en-US" sz="1100" dirty="0"/>
              <a:t>36</a:t>
            </a:r>
          </a:p>
        </p:txBody>
      </p:sp>
      <p:sp>
        <p:nvSpPr>
          <p:cNvPr id="9365" name="TextBox 9364">
            <a:extLst>
              <a:ext uri="{FF2B5EF4-FFF2-40B4-BE49-F238E27FC236}">
                <a16:creationId xmlns:a16="http://schemas.microsoft.com/office/drawing/2014/main" id="{E9440598-0E28-F77F-6816-74FC01C711B3}"/>
              </a:ext>
            </a:extLst>
          </p:cNvPr>
          <p:cNvSpPr txBox="1"/>
          <p:nvPr/>
        </p:nvSpPr>
        <p:spPr>
          <a:xfrm>
            <a:off x="9799122" y="5928853"/>
            <a:ext cx="286008" cy="306023"/>
          </a:xfrm>
          <a:prstGeom prst="rect">
            <a:avLst/>
          </a:prstGeom>
        </p:spPr>
        <p:txBody>
          <a:bodyPr vert="horz" wrap="square" lIns="0" tIns="0" rIns="0" bIns="0" rtlCol="0">
            <a:noAutofit/>
          </a:bodyPr>
          <a:lstStyle/>
          <a:p>
            <a:pPr algn="ctr"/>
            <a:r>
              <a:rPr lang="en-US" sz="1100" dirty="0"/>
              <a:t>24</a:t>
            </a:r>
            <a:br>
              <a:rPr lang="en-US" sz="1100" dirty="0"/>
            </a:br>
            <a:r>
              <a:rPr lang="en-US" sz="1100" dirty="0"/>
              <a:t>12</a:t>
            </a:r>
          </a:p>
        </p:txBody>
      </p:sp>
      <p:sp>
        <p:nvSpPr>
          <p:cNvPr id="9366" name="TextBox 9365">
            <a:extLst>
              <a:ext uri="{FF2B5EF4-FFF2-40B4-BE49-F238E27FC236}">
                <a16:creationId xmlns:a16="http://schemas.microsoft.com/office/drawing/2014/main" id="{91181FE9-B497-E4FE-DEFE-16CFABC64877}"/>
              </a:ext>
            </a:extLst>
          </p:cNvPr>
          <p:cNvSpPr txBox="1"/>
          <p:nvPr/>
        </p:nvSpPr>
        <p:spPr>
          <a:xfrm>
            <a:off x="10025519" y="5928853"/>
            <a:ext cx="286008" cy="306023"/>
          </a:xfrm>
          <a:prstGeom prst="rect">
            <a:avLst/>
          </a:prstGeom>
        </p:spPr>
        <p:txBody>
          <a:bodyPr vert="horz" wrap="square" lIns="0" tIns="0" rIns="0" bIns="0" rtlCol="0">
            <a:noAutofit/>
          </a:bodyPr>
          <a:lstStyle/>
          <a:p>
            <a:pPr algn="ctr"/>
            <a:r>
              <a:rPr lang="en-US" sz="1100" dirty="0"/>
              <a:t>15</a:t>
            </a:r>
            <a:br>
              <a:rPr lang="en-US" sz="1100" dirty="0"/>
            </a:br>
            <a:r>
              <a:rPr lang="en-US" sz="1100" dirty="0"/>
              <a:t>7</a:t>
            </a:r>
          </a:p>
        </p:txBody>
      </p:sp>
      <p:sp>
        <p:nvSpPr>
          <p:cNvPr id="9367" name="TextBox 9366">
            <a:extLst>
              <a:ext uri="{FF2B5EF4-FFF2-40B4-BE49-F238E27FC236}">
                <a16:creationId xmlns:a16="http://schemas.microsoft.com/office/drawing/2014/main" id="{EA4CE740-A09E-EB02-F84F-D95B95B3E628}"/>
              </a:ext>
            </a:extLst>
          </p:cNvPr>
          <p:cNvSpPr txBox="1"/>
          <p:nvPr/>
        </p:nvSpPr>
        <p:spPr>
          <a:xfrm>
            <a:off x="10251916" y="5928853"/>
            <a:ext cx="286008" cy="306023"/>
          </a:xfrm>
          <a:prstGeom prst="rect">
            <a:avLst/>
          </a:prstGeom>
        </p:spPr>
        <p:txBody>
          <a:bodyPr vert="horz" wrap="square" lIns="0" tIns="0" rIns="0" bIns="0" rtlCol="0">
            <a:noAutofit/>
          </a:bodyPr>
          <a:lstStyle/>
          <a:p>
            <a:pPr algn="ctr"/>
            <a:r>
              <a:rPr lang="en-US" sz="1100" dirty="0"/>
              <a:t>12</a:t>
            </a:r>
            <a:br>
              <a:rPr lang="en-US" sz="1100" dirty="0"/>
            </a:br>
            <a:r>
              <a:rPr lang="en-US" sz="1100" dirty="0"/>
              <a:t>7</a:t>
            </a:r>
          </a:p>
        </p:txBody>
      </p:sp>
      <p:sp>
        <p:nvSpPr>
          <p:cNvPr id="9470" name="TextBox 9469">
            <a:extLst>
              <a:ext uri="{FF2B5EF4-FFF2-40B4-BE49-F238E27FC236}">
                <a16:creationId xmlns:a16="http://schemas.microsoft.com/office/drawing/2014/main" id="{E0DDB57F-CDD0-6C59-BA24-0A6893B820A7}"/>
              </a:ext>
            </a:extLst>
          </p:cNvPr>
          <p:cNvSpPr txBox="1"/>
          <p:nvPr/>
        </p:nvSpPr>
        <p:spPr>
          <a:xfrm>
            <a:off x="7996655" y="5928853"/>
            <a:ext cx="286008" cy="306023"/>
          </a:xfrm>
          <a:prstGeom prst="rect">
            <a:avLst/>
          </a:prstGeom>
        </p:spPr>
        <p:txBody>
          <a:bodyPr vert="horz" wrap="square" lIns="0" tIns="0" rIns="0" bIns="0" rtlCol="0">
            <a:noAutofit/>
          </a:bodyPr>
          <a:lstStyle/>
          <a:p>
            <a:pPr algn="ctr"/>
            <a:r>
              <a:rPr lang="en-US" sz="1100" dirty="0"/>
              <a:t>168</a:t>
            </a:r>
            <a:br>
              <a:rPr lang="en-US" sz="1100" dirty="0"/>
            </a:br>
            <a:r>
              <a:rPr lang="en-US" sz="1100" dirty="0"/>
              <a:t>143</a:t>
            </a:r>
          </a:p>
        </p:txBody>
      </p:sp>
    </p:spTree>
    <p:extLst>
      <p:ext uri="{BB962C8B-B14F-4D97-AF65-F5344CB8AC3E}">
        <p14:creationId xmlns:p14="http://schemas.microsoft.com/office/powerpoint/2010/main" val="11489161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5A18F-3A33-48AA-2607-CE37B8897958}"/>
              </a:ext>
            </a:extLst>
          </p:cNvPr>
          <p:cNvSpPr>
            <a:spLocks noGrp="1"/>
          </p:cNvSpPr>
          <p:nvPr>
            <p:ph type="title"/>
          </p:nvPr>
        </p:nvSpPr>
        <p:spPr>
          <a:xfrm>
            <a:off x="231775" y="259778"/>
            <a:ext cx="11739563" cy="1044132"/>
          </a:xfrm>
        </p:spPr>
        <p:txBody>
          <a:bodyPr/>
          <a:lstStyle/>
          <a:p>
            <a:r>
              <a:rPr lang="en-US" dirty="0"/>
              <a:t>VERITAC-2 </a:t>
            </a:r>
            <a:r>
              <a:rPr lang="en-US" altLang="en-US" dirty="0"/>
              <a:t>Update</a:t>
            </a:r>
            <a:r>
              <a:rPr lang="en-US" dirty="0"/>
              <a:t>: BICR-Assessed PFS by Menopausal Status (</a:t>
            </a:r>
            <a:r>
              <a:rPr lang="en-US" i="1" dirty="0"/>
              <a:t>ESR1</a:t>
            </a:r>
            <a:r>
              <a:rPr lang="en-US" dirty="0"/>
              <a:t>m Population)</a:t>
            </a:r>
          </a:p>
        </p:txBody>
      </p:sp>
      <p:sp>
        <p:nvSpPr>
          <p:cNvPr id="7" name="Content Placeholder 6">
            <a:extLst>
              <a:ext uri="{FF2B5EF4-FFF2-40B4-BE49-F238E27FC236}">
                <a16:creationId xmlns:a16="http://schemas.microsoft.com/office/drawing/2014/main" id="{A313D4C3-E92D-BEAA-E9F6-AE306A419396}"/>
              </a:ext>
            </a:extLst>
          </p:cNvPr>
          <p:cNvSpPr>
            <a:spLocks noGrp="1"/>
          </p:cNvSpPr>
          <p:nvPr>
            <p:ph sz="quarter" idx="10"/>
          </p:nvPr>
        </p:nvSpPr>
        <p:spPr>
          <a:xfrm>
            <a:off x="1712199" y="6302375"/>
            <a:ext cx="7812290" cy="327025"/>
          </a:xfrm>
        </p:spPr>
        <p:txBody>
          <a:bodyPr/>
          <a:lstStyle/>
          <a:p>
            <a:pPr algn="ctr"/>
            <a:r>
              <a:rPr lang="en-US" altLang="en-US" dirty="0"/>
              <a:t>Hamilton. SABCS2025. </a:t>
            </a:r>
            <a:r>
              <a:rPr lang="en-US" altLang="en-US" dirty="0" err="1"/>
              <a:t>Abstr</a:t>
            </a:r>
            <a:r>
              <a:rPr lang="en-US" altLang="en-US" dirty="0"/>
              <a:t> PD10-03.</a:t>
            </a:r>
          </a:p>
        </p:txBody>
      </p:sp>
      <p:graphicFrame>
        <p:nvGraphicFramePr>
          <p:cNvPr id="4" name="Group 3">
            <a:extLst>
              <a:ext uri="{FF2B5EF4-FFF2-40B4-BE49-F238E27FC236}">
                <a16:creationId xmlns:a16="http://schemas.microsoft.com/office/drawing/2014/main" id="{BD805665-195C-109C-7768-102026158EE4}"/>
              </a:ext>
            </a:extLst>
          </p:cNvPr>
          <p:cNvGraphicFramePr>
            <a:graphicFrameLocks/>
          </p:cNvGraphicFramePr>
          <p:nvPr/>
        </p:nvGraphicFramePr>
        <p:xfrm>
          <a:off x="694267" y="4962144"/>
          <a:ext cx="5342466" cy="1133856"/>
        </p:xfrm>
        <a:graphic>
          <a:graphicData uri="http://schemas.openxmlformats.org/drawingml/2006/table">
            <a:tbl>
              <a:tblPr/>
              <a:tblGrid>
                <a:gridCol w="1340443">
                  <a:extLst>
                    <a:ext uri="{9D8B030D-6E8A-4147-A177-3AD203B41FA5}">
                      <a16:colId xmlns:a16="http://schemas.microsoft.com/office/drawing/2014/main" val="20000"/>
                    </a:ext>
                  </a:extLst>
                </a:gridCol>
                <a:gridCol w="2110518">
                  <a:extLst>
                    <a:ext uri="{9D8B030D-6E8A-4147-A177-3AD203B41FA5}">
                      <a16:colId xmlns:a16="http://schemas.microsoft.com/office/drawing/2014/main" val="20001"/>
                    </a:ext>
                  </a:extLst>
                </a:gridCol>
                <a:gridCol w="1891505">
                  <a:extLst>
                    <a:ext uri="{9D8B030D-6E8A-4147-A177-3AD203B41FA5}">
                      <a16:colId xmlns:a16="http://schemas.microsoft.com/office/drawing/2014/main" val="3924473303"/>
                    </a:ext>
                  </a:extLst>
                </a:gridCol>
              </a:tblGrid>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bg1"/>
                        </a:solidFill>
                        <a:effectLst/>
                        <a:latin typeface="Poppins" pitchFamily="2" charset="77"/>
                        <a:cs typeface="Poppins" pitchFamily="2" charset="77"/>
                      </a:endParaRP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28)</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28)</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50</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4.5</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(3.7-NE)</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(1.9-3.7)</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aphicFrame>
        <p:nvGraphicFramePr>
          <p:cNvPr id="8" name="Group 3">
            <a:extLst>
              <a:ext uri="{FF2B5EF4-FFF2-40B4-BE49-F238E27FC236}">
                <a16:creationId xmlns:a16="http://schemas.microsoft.com/office/drawing/2014/main" id="{E6040826-1DC6-61E5-2CCA-772C16684036}"/>
              </a:ext>
            </a:extLst>
          </p:cNvPr>
          <p:cNvGraphicFramePr>
            <a:graphicFrameLocks/>
          </p:cNvGraphicFramePr>
          <p:nvPr/>
        </p:nvGraphicFramePr>
        <p:xfrm>
          <a:off x="6891244" y="4962144"/>
          <a:ext cx="4970555" cy="1133856"/>
        </p:xfrm>
        <a:graphic>
          <a:graphicData uri="http://schemas.openxmlformats.org/drawingml/2006/table">
            <a:tbl>
              <a:tblPr/>
              <a:tblGrid>
                <a:gridCol w="2656807">
                  <a:extLst>
                    <a:ext uri="{9D8B030D-6E8A-4147-A177-3AD203B41FA5}">
                      <a16:colId xmlns:a16="http://schemas.microsoft.com/office/drawing/2014/main" val="20001"/>
                    </a:ext>
                  </a:extLst>
                </a:gridCol>
                <a:gridCol w="2313748">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108)</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=106)</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60</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(3.6-7.4)</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(1.9-3.5)</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pSp>
        <p:nvGrpSpPr>
          <p:cNvPr id="22" name="Group 21">
            <a:extLst>
              <a:ext uri="{FF2B5EF4-FFF2-40B4-BE49-F238E27FC236}">
                <a16:creationId xmlns:a16="http://schemas.microsoft.com/office/drawing/2014/main" id="{B75DD1B3-DEB9-1FB3-2869-43966A7F1BF1}"/>
              </a:ext>
            </a:extLst>
          </p:cNvPr>
          <p:cNvGrpSpPr/>
          <p:nvPr/>
        </p:nvGrpSpPr>
        <p:grpSpPr>
          <a:xfrm>
            <a:off x="100668" y="1333500"/>
            <a:ext cx="6144523" cy="3598332"/>
            <a:chOff x="100668" y="1333500"/>
            <a:chExt cx="6144523" cy="3598332"/>
          </a:xfrm>
        </p:grpSpPr>
        <p:sp>
          <p:nvSpPr>
            <p:cNvPr id="3" name="TextBox 2">
              <a:extLst>
                <a:ext uri="{FF2B5EF4-FFF2-40B4-BE49-F238E27FC236}">
                  <a16:creationId xmlns:a16="http://schemas.microsoft.com/office/drawing/2014/main" id="{5AD5150A-A02E-ACBF-B0F7-78AB73C4DF3A}"/>
                </a:ext>
              </a:extLst>
            </p:cNvPr>
            <p:cNvSpPr txBox="1"/>
            <p:nvPr/>
          </p:nvSpPr>
          <p:spPr bwMode="auto">
            <a:xfrm>
              <a:off x="1140903" y="1333500"/>
              <a:ext cx="47733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Poppins" pitchFamily="2" charset="77"/>
                  <a:cs typeface="Poppins" pitchFamily="2" charset="77"/>
                </a:rPr>
                <a:t>Premenopausal or Perimenopausal</a:t>
              </a:r>
            </a:p>
          </p:txBody>
        </p:sp>
        <p:grpSp>
          <p:nvGrpSpPr>
            <p:cNvPr id="29" name="Group 28">
              <a:extLst>
                <a:ext uri="{FF2B5EF4-FFF2-40B4-BE49-F238E27FC236}">
                  <a16:creationId xmlns:a16="http://schemas.microsoft.com/office/drawing/2014/main" id="{E9424FF4-6A61-2135-D3B1-B006ACE20DCF}"/>
                </a:ext>
              </a:extLst>
            </p:cNvPr>
            <p:cNvGrpSpPr/>
            <p:nvPr/>
          </p:nvGrpSpPr>
          <p:grpSpPr>
            <a:xfrm>
              <a:off x="1089095" y="1692166"/>
              <a:ext cx="4930705" cy="2322786"/>
              <a:chOff x="1089095" y="1692166"/>
              <a:chExt cx="4930705" cy="2322786"/>
            </a:xfrm>
          </p:grpSpPr>
          <p:cxnSp>
            <p:nvCxnSpPr>
              <p:cNvPr id="19" name="Straight Connector 18">
                <a:extLst>
                  <a:ext uri="{FF2B5EF4-FFF2-40B4-BE49-F238E27FC236}">
                    <a16:creationId xmlns:a16="http://schemas.microsoft.com/office/drawing/2014/main" id="{90028617-A3C5-EBF8-09CD-EDCE1DD3C51F}"/>
                  </a:ext>
                </a:extLst>
              </p:cNvPr>
              <p:cNvCxnSpPr>
                <a:cxnSpLocks/>
              </p:cNvCxnSpPr>
              <p:nvPr/>
            </p:nvCxnSpPr>
            <p:spPr>
              <a:xfrm>
                <a:off x="1135117" y="4004441"/>
                <a:ext cx="488468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332E57-F612-E293-CEC6-A3C7DE0F8C2B}"/>
                  </a:ext>
                </a:extLst>
              </p:cNvPr>
              <p:cNvCxnSpPr/>
              <p:nvPr/>
            </p:nvCxnSpPr>
            <p:spPr>
              <a:xfrm flipV="1">
                <a:off x="1156138" y="1692166"/>
                <a:ext cx="0" cy="2322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B377A55-A8D5-DE56-D574-00234D49EBF3}"/>
                  </a:ext>
                </a:extLst>
              </p:cNvPr>
              <p:cNvCxnSpPr>
                <a:cxnSpLocks/>
              </p:cNvCxnSpPr>
              <p:nvPr/>
            </p:nvCxnSpPr>
            <p:spPr>
              <a:xfrm flipH="1">
                <a:off x="1089095" y="169216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8F3BF79-5323-5645-A12B-2AB639483362}"/>
                  </a:ext>
                </a:extLst>
              </p:cNvPr>
              <p:cNvCxnSpPr>
                <a:cxnSpLocks/>
              </p:cNvCxnSpPr>
              <p:nvPr/>
            </p:nvCxnSpPr>
            <p:spPr>
              <a:xfrm flipH="1">
                <a:off x="1089095" y="215462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8A38604-EF9D-1C56-BF69-C12D9BC28118}"/>
                  </a:ext>
                </a:extLst>
              </p:cNvPr>
              <p:cNvCxnSpPr>
                <a:cxnSpLocks/>
              </p:cNvCxnSpPr>
              <p:nvPr/>
            </p:nvCxnSpPr>
            <p:spPr>
              <a:xfrm flipH="1">
                <a:off x="1089095" y="261707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1C8A32-75DC-220C-5769-A3D352B1E1FE}"/>
                  </a:ext>
                </a:extLst>
              </p:cNvPr>
              <p:cNvCxnSpPr>
                <a:cxnSpLocks/>
              </p:cNvCxnSpPr>
              <p:nvPr/>
            </p:nvCxnSpPr>
            <p:spPr>
              <a:xfrm flipH="1">
                <a:off x="1089095" y="307953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C4FFD37-D468-3896-83EF-7D992742BD4E}"/>
                  </a:ext>
                </a:extLst>
              </p:cNvPr>
              <p:cNvCxnSpPr>
                <a:cxnSpLocks/>
              </p:cNvCxnSpPr>
              <p:nvPr/>
            </p:nvCxnSpPr>
            <p:spPr>
              <a:xfrm flipH="1">
                <a:off x="1089095" y="354198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F93775A-B994-0AE7-2540-F76CB0D6C495}"/>
                  </a:ext>
                </a:extLst>
              </p:cNvPr>
              <p:cNvCxnSpPr>
                <a:cxnSpLocks/>
              </p:cNvCxnSpPr>
              <p:nvPr/>
            </p:nvCxnSpPr>
            <p:spPr>
              <a:xfrm flipH="1">
                <a:off x="1089095" y="400444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0" name="Straight Connector 29">
              <a:extLst>
                <a:ext uri="{FF2B5EF4-FFF2-40B4-BE49-F238E27FC236}">
                  <a16:creationId xmlns:a16="http://schemas.microsoft.com/office/drawing/2014/main" id="{330A067D-B7B8-543E-14EC-C0EF9DF083C6}"/>
                </a:ext>
              </a:extLst>
            </p:cNvPr>
            <p:cNvCxnSpPr>
              <a:cxnSpLocks/>
            </p:cNvCxnSpPr>
            <p:nvPr/>
          </p:nvCxnSpPr>
          <p:spPr>
            <a:xfrm rot="5400000" flipH="1">
              <a:off x="112222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394B63F-955D-6E28-6C5E-FD6E4F894C6B}"/>
                </a:ext>
              </a:extLst>
            </p:cNvPr>
            <p:cNvCxnSpPr>
              <a:cxnSpLocks/>
            </p:cNvCxnSpPr>
            <p:nvPr/>
          </p:nvCxnSpPr>
          <p:spPr>
            <a:xfrm rot="5400000" flipH="1">
              <a:off x="166209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E5F8ECE-6AFE-C0ED-DB1D-BA37DCC7EF61}"/>
                </a:ext>
              </a:extLst>
            </p:cNvPr>
            <p:cNvCxnSpPr>
              <a:cxnSpLocks/>
            </p:cNvCxnSpPr>
            <p:nvPr/>
          </p:nvCxnSpPr>
          <p:spPr>
            <a:xfrm rot="5400000" flipH="1">
              <a:off x="220196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7E1257F-643F-70E8-42CB-7CB4D55A1648}"/>
                </a:ext>
              </a:extLst>
            </p:cNvPr>
            <p:cNvCxnSpPr>
              <a:cxnSpLocks/>
            </p:cNvCxnSpPr>
            <p:nvPr/>
          </p:nvCxnSpPr>
          <p:spPr>
            <a:xfrm rot="5400000" flipH="1">
              <a:off x="274183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3E58AF-A8A1-C895-89DC-C6312A7F0622}"/>
                </a:ext>
              </a:extLst>
            </p:cNvPr>
            <p:cNvCxnSpPr>
              <a:cxnSpLocks/>
            </p:cNvCxnSpPr>
            <p:nvPr/>
          </p:nvCxnSpPr>
          <p:spPr>
            <a:xfrm rot="5400000" flipH="1">
              <a:off x="3281698"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8DF8DF3-1B25-6A3C-A395-02E358C3A4D9}"/>
                </a:ext>
              </a:extLst>
            </p:cNvPr>
            <p:cNvCxnSpPr>
              <a:cxnSpLocks/>
            </p:cNvCxnSpPr>
            <p:nvPr/>
          </p:nvCxnSpPr>
          <p:spPr>
            <a:xfrm rot="5400000" flipH="1">
              <a:off x="382156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FA15CE1-50BD-B97D-A157-15149947256F}"/>
                </a:ext>
              </a:extLst>
            </p:cNvPr>
            <p:cNvCxnSpPr>
              <a:cxnSpLocks/>
            </p:cNvCxnSpPr>
            <p:nvPr/>
          </p:nvCxnSpPr>
          <p:spPr>
            <a:xfrm rot="5400000" flipH="1">
              <a:off x="436143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96E365C-177B-2420-55A4-FF6252DB681E}"/>
                </a:ext>
              </a:extLst>
            </p:cNvPr>
            <p:cNvCxnSpPr>
              <a:cxnSpLocks/>
            </p:cNvCxnSpPr>
            <p:nvPr/>
          </p:nvCxnSpPr>
          <p:spPr>
            <a:xfrm rot="5400000" flipH="1">
              <a:off x="490130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0046756-88E4-42EE-8D9C-900B2B6C306B}"/>
                </a:ext>
              </a:extLst>
            </p:cNvPr>
            <p:cNvCxnSpPr>
              <a:cxnSpLocks/>
            </p:cNvCxnSpPr>
            <p:nvPr/>
          </p:nvCxnSpPr>
          <p:spPr>
            <a:xfrm rot="5400000" flipH="1">
              <a:off x="544117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334F234-3597-7FC1-4F6C-C510B60A19D3}"/>
                </a:ext>
              </a:extLst>
            </p:cNvPr>
            <p:cNvCxnSpPr>
              <a:cxnSpLocks/>
            </p:cNvCxnSpPr>
            <p:nvPr/>
          </p:nvCxnSpPr>
          <p:spPr>
            <a:xfrm rot="5400000" flipH="1">
              <a:off x="5981041"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9B4B43A6-22FF-D2DB-3E90-54C0B7D9A99A}"/>
                </a:ext>
              </a:extLst>
            </p:cNvPr>
            <p:cNvSpPr txBox="1"/>
            <p:nvPr/>
          </p:nvSpPr>
          <p:spPr>
            <a:xfrm>
              <a:off x="635266" y="1579839"/>
              <a:ext cx="433137" cy="239335"/>
            </a:xfrm>
            <a:prstGeom prst="rect">
              <a:avLst/>
            </a:prstGeom>
          </p:spPr>
          <p:txBody>
            <a:bodyPr vert="horz" wrap="square" lIns="0" tIns="0" rIns="0" bIns="0" rtlCol="0">
              <a:noAutofit/>
            </a:bodyPr>
            <a:lstStyle/>
            <a:p>
              <a:pPr algn="r"/>
              <a:r>
                <a:rPr lang="en-US" sz="1600" dirty="0"/>
                <a:t>100</a:t>
              </a:r>
            </a:p>
          </p:txBody>
        </p:sp>
        <p:sp>
          <p:nvSpPr>
            <p:cNvPr id="42" name="TextBox 41">
              <a:extLst>
                <a:ext uri="{FF2B5EF4-FFF2-40B4-BE49-F238E27FC236}">
                  <a16:creationId xmlns:a16="http://schemas.microsoft.com/office/drawing/2014/main" id="{2319270D-6C57-B671-408F-E2A2E1CEB247}"/>
                </a:ext>
              </a:extLst>
            </p:cNvPr>
            <p:cNvSpPr txBox="1"/>
            <p:nvPr/>
          </p:nvSpPr>
          <p:spPr>
            <a:xfrm>
              <a:off x="635266" y="2042173"/>
              <a:ext cx="433137" cy="239335"/>
            </a:xfrm>
            <a:prstGeom prst="rect">
              <a:avLst/>
            </a:prstGeom>
          </p:spPr>
          <p:txBody>
            <a:bodyPr vert="horz" wrap="square" lIns="0" tIns="0" rIns="0" bIns="0" rtlCol="0">
              <a:noAutofit/>
            </a:bodyPr>
            <a:lstStyle/>
            <a:p>
              <a:pPr algn="r"/>
              <a:r>
                <a:rPr lang="en-US" sz="1600" dirty="0"/>
                <a:t>80</a:t>
              </a:r>
            </a:p>
          </p:txBody>
        </p:sp>
        <p:sp>
          <p:nvSpPr>
            <p:cNvPr id="43" name="TextBox 42">
              <a:extLst>
                <a:ext uri="{FF2B5EF4-FFF2-40B4-BE49-F238E27FC236}">
                  <a16:creationId xmlns:a16="http://schemas.microsoft.com/office/drawing/2014/main" id="{342F03FE-200E-B01D-C4B4-F2AAA28F8A92}"/>
                </a:ext>
              </a:extLst>
            </p:cNvPr>
            <p:cNvSpPr txBox="1"/>
            <p:nvPr/>
          </p:nvSpPr>
          <p:spPr>
            <a:xfrm>
              <a:off x="635266" y="2504507"/>
              <a:ext cx="433137" cy="239335"/>
            </a:xfrm>
            <a:prstGeom prst="rect">
              <a:avLst/>
            </a:prstGeom>
          </p:spPr>
          <p:txBody>
            <a:bodyPr vert="horz" wrap="square" lIns="0" tIns="0" rIns="0" bIns="0" rtlCol="0">
              <a:noAutofit/>
            </a:bodyPr>
            <a:lstStyle/>
            <a:p>
              <a:pPr algn="r"/>
              <a:r>
                <a:rPr lang="en-US" sz="1600" dirty="0"/>
                <a:t>60</a:t>
              </a:r>
            </a:p>
          </p:txBody>
        </p:sp>
        <p:sp>
          <p:nvSpPr>
            <p:cNvPr id="44" name="TextBox 43">
              <a:extLst>
                <a:ext uri="{FF2B5EF4-FFF2-40B4-BE49-F238E27FC236}">
                  <a16:creationId xmlns:a16="http://schemas.microsoft.com/office/drawing/2014/main" id="{6981FEF1-1B67-0D49-DB01-9B342BD8D4B1}"/>
                </a:ext>
              </a:extLst>
            </p:cNvPr>
            <p:cNvSpPr txBox="1"/>
            <p:nvPr/>
          </p:nvSpPr>
          <p:spPr>
            <a:xfrm>
              <a:off x="635266" y="2966841"/>
              <a:ext cx="433137" cy="239335"/>
            </a:xfrm>
            <a:prstGeom prst="rect">
              <a:avLst/>
            </a:prstGeom>
          </p:spPr>
          <p:txBody>
            <a:bodyPr vert="horz" wrap="square" lIns="0" tIns="0" rIns="0" bIns="0" rtlCol="0">
              <a:noAutofit/>
            </a:bodyPr>
            <a:lstStyle/>
            <a:p>
              <a:pPr algn="r"/>
              <a:r>
                <a:rPr lang="en-US" sz="1600" dirty="0"/>
                <a:t>40</a:t>
              </a:r>
            </a:p>
          </p:txBody>
        </p:sp>
        <p:sp>
          <p:nvSpPr>
            <p:cNvPr id="45" name="TextBox 44">
              <a:extLst>
                <a:ext uri="{FF2B5EF4-FFF2-40B4-BE49-F238E27FC236}">
                  <a16:creationId xmlns:a16="http://schemas.microsoft.com/office/drawing/2014/main" id="{E297C662-0E35-47BD-3E11-4652CC411E7F}"/>
                </a:ext>
              </a:extLst>
            </p:cNvPr>
            <p:cNvSpPr txBox="1"/>
            <p:nvPr/>
          </p:nvSpPr>
          <p:spPr>
            <a:xfrm>
              <a:off x="635266" y="3429175"/>
              <a:ext cx="433137" cy="239335"/>
            </a:xfrm>
            <a:prstGeom prst="rect">
              <a:avLst/>
            </a:prstGeom>
          </p:spPr>
          <p:txBody>
            <a:bodyPr vert="horz" wrap="square" lIns="0" tIns="0" rIns="0" bIns="0" rtlCol="0">
              <a:noAutofit/>
            </a:bodyPr>
            <a:lstStyle/>
            <a:p>
              <a:pPr algn="r"/>
              <a:r>
                <a:rPr lang="en-US" sz="1600" dirty="0"/>
                <a:t>20</a:t>
              </a:r>
            </a:p>
          </p:txBody>
        </p:sp>
        <p:sp>
          <p:nvSpPr>
            <p:cNvPr id="46" name="TextBox 45">
              <a:extLst>
                <a:ext uri="{FF2B5EF4-FFF2-40B4-BE49-F238E27FC236}">
                  <a16:creationId xmlns:a16="http://schemas.microsoft.com/office/drawing/2014/main" id="{03BEB889-FA46-CE7E-77E3-B6C90AA68AD2}"/>
                </a:ext>
              </a:extLst>
            </p:cNvPr>
            <p:cNvSpPr txBox="1"/>
            <p:nvPr/>
          </p:nvSpPr>
          <p:spPr>
            <a:xfrm>
              <a:off x="635266" y="3891507"/>
              <a:ext cx="433137" cy="239335"/>
            </a:xfrm>
            <a:prstGeom prst="rect">
              <a:avLst/>
            </a:prstGeom>
          </p:spPr>
          <p:txBody>
            <a:bodyPr vert="horz" wrap="square" lIns="0" tIns="0" rIns="0" bIns="0" rtlCol="0">
              <a:noAutofit/>
            </a:bodyPr>
            <a:lstStyle/>
            <a:p>
              <a:pPr algn="r"/>
              <a:r>
                <a:rPr lang="en-US" sz="1600" dirty="0"/>
                <a:t>0</a:t>
              </a:r>
            </a:p>
          </p:txBody>
        </p:sp>
        <p:sp>
          <p:nvSpPr>
            <p:cNvPr id="47" name="TextBox 46">
              <a:extLst>
                <a:ext uri="{FF2B5EF4-FFF2-40B4-BE49-F238E27FC236}">
                  <a16:creationId xmlns:a16="http://schemas.microsoft.com/office/drawing/2014/main" id="{D6C50219-5C50-A3C9-FE0B-02B80C07581C}"/>
                </a:ext>
              </a:extLst>
            </p:cNvPr>
            <p:cNvSpPr txBox="1"/>
            <p:nvPr/>
          </p:nvSpPr>
          <p:spPr>
            <a:xfrm rot="16200000">
              <a:off x="-568692" y="2753476"/>
              <a:ext cx="2358190"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48" name="TextBox 47">
              <a:extLst>
                <a:ext uri="{FF2B5EF4-FFF2-40B4-BE49-F238E27FC236}">
                  <a16:creationId xmlns:a16="http://schemas.microsoft.com/office/drawing/2014/main" id="{C7DEF58A-DB1A-6A46-2329-47DA2D2AD379}"/>
                </a:ext>
              </a:extLst>
            </p:cNvPr>
            <p:cNvSpPr txBox="1"/>
            <p:nvPr/>
          </p:nvSpPr>
          <p:spPr>
            <a:xfrm>
              <a:off x="1155032" y="4279971"/>
              <a:ext cx="4851131"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49" name="TextBox 48">
              <a:extLst>
                <a:ext uri="{FF2B5EF4-FFF2-40B4-BE49-F238E27FC236}">
                  <a16:creationId xmlns:a16="http://schemas.microsoft.com/office/drawing/2014/main" id="{D14E934E-5433-A845-3FA9-C3AD85EAEC9B}"/>
                </a:ext>
              </a:extLst>
            </p:cNvPr>
            <p:cNvSpPr txBox="1"/>
            <p:nvPr/>
          </p:nvSpPr>
          <p:spPr>
            <a:xfrm>
              <a:off x="5812054" y="4071821"/>
              <a:ext cx="433137" cy="239335"/>
            </a:xfrm>
            <a:prstGeom prst="rect">
              <a:avLst/>
            </a:prstGeom>
          </p:spPr>
          <p:txBody>
            <a:bodyPr vert="horz" wrap="square" lIns="0" tIns="0" rIns="0" bIns="0" rtlCol="0">
              <a:noAutofit/>
            </a:bodyPr>
            <a:lstStyle/>
            <a:p>
              <a:pPr algn="ctr"/>
              <a:r>
                <a:rPr lang="en-US" sz="1600" dirty="0"/>
                <a:t>18</a:t>
              </a:r>
            </a:p>
          </p:txBody>
        </p:sp>
        <p:sp>
          <p:nvSpPr>
            <p:cNvPr id="50" name="TextBox 49">
              <a:extLst>
                <a:ext uri="{FF2B5EF4-FFF2-40B4-BE49-F238E27FC236}">
                  <a16:creationId xmlns:a16="http://schemas.microsoft.com/office/drawing/2014/main" id="{36A30E29-23AE-A560-EEA1-6D99925773BD}"/>
                </a:ext>
              </a:extLst>
            </p:cNvPr>
            <p:cNvSpPr txBox="1"/>
            <p:nvPr/>
          </p:nvSpPr>
          <p:spPr>
            <a:xfrm>
              <a:off x="940067" y="4071821"/>
              <a:ext cx="433137" cy="239335"/>
            </a:xfrm>
            <a:prstGeom prst="rect">
              <a:avLst/>
            </a:prstGeom>
          </p:spPr>
          <p:txBody>
            <a:bodyPr vert="horz" wrap="square" lIns="0" tIns="0" rIns="0" bIns="0" rtlCol="0">
              <a:noAutofit/>
            </a:bodyPr>
            <a:lstStyle/>
            <a:p>
              <a:pPr algn="ctr"/>
              <a:r>
                <a:rPr lang="en-US" sz="1600" dirty="0"/>
                <a:t>0</a:t>
              </a:r>
            </a:p>
          </p:txBody>
        </p:sp>
        <p:sp>
          <p:nvSpPr>
            <p:cNvPr id="51" name="TextBox 50">
              <a:extLst>
                <a:ext uri="{FF2B5EF4-FFF2-40B4-BE49-F238E27FC236}">
                  <a16:creationId xmlns:a16="http://schemas.microsoft.com/office/drawing/2014/main" id="{A0BE11A7-2517-C581-DC9A-187BADADE2F6}"/>
                </a:ext>
              </a:extLst>
            </p:cNvPr>
            <p:cNvSpPr txBox="1"/>
            <p:nvPr/>
          </p:nvSpPr>
          <p:spPr>
            <a:xfrm>
              <a:off x="1481399" y="4071821"/>
              <a:ext cx="433137" cy="239335"/>
            </a:xfrm>
            <a:prstGeom prst="rect">
              <a:avLst/>
            </a:prstGeom>
          </p:spPr>
          <p:txBody>
            <a:bodyPr vert="horz" wrap="square" lIns="0" tIns="0" rIns="0" bIns="0" rtlCol="0">
              <a:noAutofit/>
            </a:bodyPr>
            <a:lstStyle/>
            <a:p>
              <a:pPr algn="ctr"/>
              <a:r>
                <a:rPr lang="en-US" sz="1600" dirty="0"/>
                <a:t>2</a:t>
              </a:r>
            </a:p>
          </p:txBody>
        </p:sp>
        <p:sp>
          <p:nvSpPr>
            <p:cNvPr id="52" name="TextBox 51">
              <a:extLst>
                <a:ext uri="{FF2B5EF4-FFF2-40B4-BE49-F238E27FC236}">
                  <a16:creationId xmlns:a16="http://schemas.microsoft.com/office/drawing/2014/main" id="{8993EAB5-5101-1FE7-CDFF-68EA425D6BB9}"/>
                </a:ext>
              </a:extLst>
            </p:cNvPr>
            <p:cNvSpPr txBox="1"/>
            <p:nvPr/>
          </p:nvSpPr>
          <p:spPr>
            <a:xfrm>
              <a:off x="2022731" y="4071821"/>
              <a:ext cx="433137" cy="239335"/>
            </a:xfrm>
            <a:prstGeom prst="rect">
              <a:avLst/>
            </a:prstGeom>
          </p:spPr>
          <p:txBody>
            <a:bodyPr vert="horz" wrap="square" lIns="0" tIns="0" rIns="0" bIns="0" rtlCol="0">
              <a:noAutofit/>
            </a:bodyPr>
            <a:lstStyle/>
            <a:p>
              <a:pPr algn="ctr"/>
              <a:r>
                <a:rPr lang="en-US" sz="1600" dirty="0"/>
                <a:t>4</a:t>
              </a:r>
            </a:p>
          </p:txBody>
        </p:sp>
        <p:sp>
          <p:nvSpPr>
            <p:cNvPr id="53" name="TextBox 52">
              <a:extLst>
                <a:ext uri="{FF2B5EF4-FFF2-40B4-BE49-F238E27FC236}">
                  <a16:creationId xmlns:a16="http://schemas.microsoft.com/office/drawing/2014/main" id="{CAF5FF3D-D471-7769-A56E-367EFE97B52E}"/>
                </a:ext>
              </a:extLst>
            </p:cNvPr>
            <p:cNvSpPr txBox="1"/>
            <p:nvPr/>
          </p:nvSpPr>
          <p:spPr>
            <a:xfrm>
              <a:off x="2564063" y="4071821"/>
              <a:ext cx="433137" cy="239335"/>
            </a:xfrm>
            <a:prstGeom prst="rect">
              <a:avLst/>
            </a:prstGeom>
          </p:spPr>
          <p:txBody>
            <a:bodyPr vert="horz" wrap="square" lIns="0" tIns="0" rIns="0" bIns="0" rtlCol="0">
              <a:noAutofit/>
            </a:bodyPr>
            <a:lstStyle/>
            <a:p>
              <a:pPr algn="ctr"/>
              <a:r>
                <a:rPr lang="en-US" sz="1600" dirty="0"/>
                <a:t>6</a:t>
              </a:r>
            </a:p>
          </p:txBody>
        </p:sp>
        <p:sp>
          <p:nvSpPr>
            <p:cNvPr id="54" name="TextBox 53">
              <a:extLst>
                <a:ext uri="{FF2B5EF4-FFF2-40B4-BE49-F238E27FC236}">
                  <a16:creationId xmlns:a16="http://schemas.microsoft.com/office/drawing/2014/main" id="{8902F0DB-2D1F-3733-D56B-418E1FB8F6C6}"/>
                </a:ext>
              </a:extLst>
            </p:cNvPr>
            <p:cNvSpPr txBox="1"/>
            <p:nvPr/>
          </p:nvSpPr>
          <p:spPr>
            <a:xfrm>
              <a:off x="3105395" y="4071821"/>
              <a:ext cx="433137" cy="239335"/>
            </a:xfrm>
            <a:prstGeom prst="rect">
              <a:avLst/>
            </a:prstGeom>
          </p:spPr>
          <p:txBody>
            <a:bodyPr vert="horz" wrap="square" lIns="0" tIns="0" rIns="0" bIns="0" rtlCol="0">
              <a:noAutofit/>
            </a:bodyPr>
            <a:lstStyle/>
            <a:p>
              <a:pPr algn="ctr"/>
              <a:r>
                <a:rPr lang="en-US" sz="1600" dirty="0"/>
                <a:t>8</a:t>
              </a:r>
            </a:p>
          </p:txBody>
        </p:sp>
        <p:sp>
          <p:nvSpPr>
            <p:cNvPr id="55" name="TextBox 54">
              <a:extLst>
                <a:ext uri="{FF2B5EF4-FFF2-40B4-BE49-F238E27FC236}">
                  <a16:creationId xmlns:a16="http://schemas.microsoft.com/office/drawing/2014/main" id="{4F4D4B88-131F-A9BC-8DD4-30E3E72F7A90}"/>
                </a:ext>
              </a:extLst>
            </p:cNvPr>
            <p:cNvSpPr txBox="1"/>
            <p:nvPr/>
          </p:nvSpPr>
          <p:spPr>
            <a:xfrm>
              <a:off x="3646727" y="4071821"/>
              <a:ext cx="433137" cy="239335"/>
            </a:xfrm>
            <a:prstGeom prst="rect">
              <a:avLst/>
            </a:prstGeom>
          </p:spPr>
          <p:txBody>
            <a:bodyPr vert="horz" wrap="square" lIns="0" tIns="0" rIns="0" bIns="0" rtlCol="0">
              <a:noAutofit/>
            </a:bodyPr>
            <a:lstStyle/>
            <a:p>
              <a:pPr algn="ctr"/>
              <a:r>
                <a:rPr lang="en-US" sz="1600" dirty="0"/>
                <a:t>10</a:t>
              </a:r>
            </a:p>
          </p:txBody>
        </p:sp>
        <p:sp>
          <p:nvSpPr>
            <p:cNvPr id="56" name="TextBox 55">
              <a:extLst>
                <a:ext uri="{FF2B5EF4-FFF2-40B4-BE49-F238E27FC236}">
                  <a16:creationId xmlns:a16="http://schemas.microsoft.com/office/drawing/2014/main" id="{CE73ADE3-9729-421B-A474-0695A15CD008}"/>
                </a:ext>
              </a:extLst>
            </p:cNvPr>
            <p:cNvSpPr txBox="1"/>
            <p:nvPr/>
          </p:nvSpPr>
          <p:spPr>
            <a:xfrm>
              <a:off x="4188059" y="4071821"/>
              <a:ext cx="433137" cy="239335"/>
            </a:xfrm>
            <a:prstGeom prst="rect">
              <a:avLst/>
            </a:prstGeom>
          </p:spPr>
          <p:txBody>
            <a:bodyPr vert="horz" wrap="square" lIns="0" tIns="0" rIns="0" bIns="0" rtlCol="0">
              <a:noAutofit/>
            </a:bodyPr>
            <a:lstStyle/>
            <a:p>
              <a:pPr algn="ctr"/>
              <a:r>
                <a:rPr lang="en-US" sz="1600" dirty="0"/>
                <a:t>12</a:t>
              </a:r>
            </a:p>
          </p:txBody>
        </p:sp>
        <p:sp>
          <p:nvSpPr>
            <p:cNvPr id="57" name="TextBox 56">
              <a:extLst>
                <a:ext uri="{FF2B5EF4-FFF2-40B4-BE49-F238E27FC236}">
                  <a16:creationId xmlns:a16="http://schemas.microsoft.com/office/drawing/2014/main" id="{2D5280B0-D8F6-9D73-DFFE-2D800A97EE51}"/>
                </a:ext>
              </a:extLst>
            </p:cNvPr>
            <p:cNvSpPr txBox="1"/>
            <p:nvPr/>
          </p:nvSpPr>
          <p:spPr>
            <a:xfrm>
              <a:off x="4729391" y="4071821"/>
              <a:ext cx="433137" cy="239335"/>
            </a:xfrm>
            <a:prstGeom prst="rect">
              <a:avLst/>
            </a:prstGeom>
          </p:spPr>
          <p:txBody>
            <a:bodyPr vert="horz" wrap="square" lIns="0" tIns="0" rIns="0" bIns="0" rtlCol="0">
              <a:noAutofit/>
            </a:bodyPr>
            <a:lstStyle/>
            <a:p>
              <a:pPr algn="ctr"/>
              <a:r>
                <a:rPr lang="en-US" sz="1600" dirty="0"/>
                <a:t>14</a:t>
              </a:r>
            </a:p>
          </p:txBody>
        </p:sp>
        <p:sp>
          <p:nvSpPr>
            <p:cNvPr id="58" name="TextBox 57">
              <a:extLst>
                <a:ext uri="{FF2B5EF4-FFF2-40B4-BE49-F238E27FC236}">
                  <a16:creationId xmlns:a16="http://schemas.microsoft.com/office/drawing/2014/main" id="{9FB5E081-92EC-4AB2-726E-3B6341E725C2}"/>
                </a:ext>
              </a:extLst>
            </p:cNvPr>
            <p:cNvSpPr txBox="1"/>
            <p:nvPr/>
          </p:nvSpPr>
          <p:spPr>
            <a:xfrm>
              <a:off x="5270723" y="4071821"/>
              <a:ext cx="433137" cy="239335"/>
            </a:xfrm>
            <a:prstGeom prst="rect">
              <a:avLst/>
            </a:prstGeom>
          </p:spPr>
          <p:txBody>
            <a:bodyPr vert="horz" wrap="square" lIns="0" tIns="0" rIns="0" bIns="0" rtlCol="0">
              <a:noAutofit/>
            </a:bodyPr>
            <a:lstStyle/>
            <a:p>
              <a:pPr algn="ctr"/>
              <a:r>
                <a:rPr lang="en-US" sz="1600" dirty="0"/>
                <a:t>16</a:t>
              </a:r>
            </a:p>
          </p:txBody>
        </p:sp>
        <p:sp>
          <p:nvSpPr>
            <p:cNvPr id="59" name="TextBox 58">
              <a:extLst>
                <a:ext uri="{FF2B5EF4-FFF2-40B4-BE49-F238E27FC236}">
                  <a16:creationId xmlns:a16="http://schemas.microsoft.com/office/drawing/2014/main" id="{00C86F05-6172-D8E0-5179-9E7FB6F06A86}"/>
                </a:ext>
              </a:extLst>
            </p:cNvPr>
            <p:cNvSpPr txBox="1"/>
            <p:nvPr/>
          </p:nvSpPr>
          <p:spPr>
            <a:xfrm>
              <a:off x="2391165" y="2202916"/>
              <a:ext cx="3037483" cy="239335"/>
            </a:xfrm>
            <a:prstGeom prst="rect">
              <a:avLst/>
            </a:prstGeom>
          </p:spPr>
          <p:txBody>
            <a:bodyPr vert="horz" wrap="square" lIns="0" tIns="0" rIns="0" bIns="0" rtlCol="0">
              <a:noAutofit/>
            </a:bodyPr>
            <a:lstStyle/>
            <a:p>
              <a:pPr algn="ctr"/>
              <a:r>
                <a:rPr lang="en-US" sz="1600" dirty="0"/>
                <a:t>HR: 0.48 (95% CI: 0.24-0.95)</a:t>
              </a:r>
            </a:p>
          </p:txBody>
        </p:sp>
        <p:sp>
          <p:nvSpPr>
            <p:cNvPr id="60" name="TextBox 59">
              <a:extLst>
                <a:ext uri="{FF2B5EF4-FFF2-40B4-BE49-F238E27FC236}">
                  <a16:creationId xmlns:a16="http://schemas.microsoft.com/office/drawing/2014/main" id="{7C2FA518-F4D9-0487-A00B-8337E9D663E6}"/>
                </a:ext>
              </a:extLst>
            </p:cNvPr>
            <p:cNvSpPr txBox="1"/>
            <p:nvPr/>
          </p:nvSpPr>
          <p:spPr>
            <a:xfrm>
              <a:off x="4612998" y="3529597"/>
              <a:ext cx="1518296" cy="455261"/>
            </a:xfrm>
            <a:prstGeom prst="rect">
              <a:avLst/>
            </a:prstGeom>
          </p:spPr>
          <p:txBody>
            <a:bodyPr vert="horz" wrap="square" lIns="0" tIns="0" rIns="0" bIns="0" rtlCol="0">
              <a:noAutofit/>
            </a:bodyPr>
            <a:lstStyle/>
            <a:p>
              <a:r>
                <a:rPr lang="en-US" sz="1400" dirty="0"/>
                <a:t>Vepdegestrant</a:t>
              </a:r>
              <a:br>
                <a:rPr lang="en-US" sz="1400" dirty="0"/>
              </a:br>
              <a:r>
                <a:rPr lang="en-US" sz="1400" dirty="0"/>
                <a:t>Fulvestrant</a:t>
              </a:r>
            </a:p>
          </p:txBody>
        </p:sp>
        <p:cxnSp>
          <p:nvCxnSpPr>
            <p:cNvPr id="62" name="Straight Connector 61">
              <a:extLst>
                <a:ext uri="{FF2B5EF4-FFF2-40B4-BE49-F238E27FC236}">
                  <a16:creationId xmlns:a16="http://schemas.microsoft.com/office/drawing/2014/main" id="{A9D73594-706A-C744-E8C9-4661BBC9812F}"/>
                </a:ext>
              </a:extLst>
            </p:cNvPr>
            <p:cNvCxnSpPr>
              <a:cxnSpLocks/>
            </p:cNvCxnSpPr>
            <p:nvPr/>
          </p:nvCxnSpPr>
          <p:spPr>
            <a:xfrm flipH="1">
              <a:off x="4312119" y="3628722"/>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1B97286-2A42-887D-47EB-43FB8A413127}"/>
                </a:ext>
              </a:extLst>
            </p:cNvPr>
            <p:cNvCxnSpPr>
              <a:cxnSpLocks/>
            </p:cNvCxnSpPr>
            <p:nvPr/>
          </p:nvCxnSpPr>
          <p:spPr>
            <a:xfrm flipH="1">
              <a:off x="4312119" y="3848499"/>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BB23293-6C02-5E9D-406B-10242076AC5A}"/>
                </a:ext>
              </a:extLst>
            </p:cNvPr>
            <p:cNvSpPr txBox="1"/>
            <p:nvPr/>
          </p:nvSpPr>
          <p:spPr>
            <a:xfrm>
              <a:off x="100668" y="4369770"/>
              <a:ext cx="906012" cy="562062"/>
            </a:xfrm>
            <a:prstGeom prst="rect">
              <a:avLst/>
            </a:prstGeom>
          </p:spPr>
          <p:txBody>
            <a:bodyPr vert="horz" wrap="square" lIns="0" tIns="0" rIns="0" bIns="0" rtlCol="0">
              <a:noAutofit/>
            </a:bodyPr>
            <a:lstStyle/>
            <a:p>
              <a:pPr algn="r"/>
              <a:r>
                <a:rPr lang="en-US" sz="1200" b="1" dirty="0"/>
                <a:t>No. at risk</a:t>
              </a:r>
              <a:br>
                <a:rPr lang="en-US" sz="1200" dirty="0"/>
              </a:br>
              <a:r>
                <a:rPr lang="en-US" sz="1200" dirty="0" err="1">
                  <a:solidFill>
                    <a:schemeClr val="accent1"/>
                  </a:solidFill>
                </a:rPr>
                <a:t>Vepdeg</a:t>
              </a:r>
              <a:br>
                <a:rPr lang="en-US" sz="1200" dirty="0"/>
              </a:br>
              <a:r>
                <a:rPr lang="en-US" sz="1200" dirty="0" err="1">
                  <a:solidFill>
                    <a:schemeClr val="accent6"/>
                  </a:solidFill>
                </a:rPr>
                <a:t>Fulv</a:t>
              </a:r>
              <a:endParaRPr lang="en-US" sz="1200" dirty="0">
                <a:solidFill>
                  <a:schemeClr val="accent6"/>
                </a:solidFill>
              </a:endParaRPr>
            </a:p>
          </p:txBody>
        </p:sp>
        <p:sp>
          <p:nvSpPr>
            <p:cNvPr id="10" name="TextBox 9">
              <a:extLst>
                <a:ext uri="{FF2B5EF4-FFF2-40B4-BE49-F238E27FC236}">
                  <a16:creationId xmlns:a16="http://schemas.microsoft.com/office/drawing/2014/main" id="{06E9161F-80C9-6A0C-714B-6A6E73D8E3F7}"/>
                </a:ext>
              </a:extLst>
            </p:cNvPr>
            <p:cNvSpPr txBox="1"/>
            <p:nvPr/>
          </p:nvSpPr>
          <p:spPr>
            <a:xfrm>
              <a:off x="982911" y="4564115"/>
              <a:ext cx="342550" cy="359328"/>
            </a:xfrm>
            <a:prstGeom prst="rect">
              <a:avLst/>
            </a:prstGeom>
          </p:spPr>
          <p:txBody>
            <a:bodyPr vert="horz" wrap="square" lIns="0" tIns="0" rIns="0" bIns="0" rtlCol="0">
              <a:noAutofit/>
            </a:bodyPr>
            <a:lstStyle/>
            <a:p>
              <a:pPr algn="ctr"/>
              <a:r>
                <a:rPr lang="en-US" sz="1200" dirty="0"/>
                <a:t>28</a:t>
              </a:r>
              <a:br>
                <a:rPr lang="en-US" sz="1200" dirty="0"/>
              </a:br>
              <a:r>
                <a:rPr lang="en-US" sz="1200" dirty="0"/>
                <a:t>28</a:t>
              </a:r>
            </a:p>
          </p:txBody>
        </p:sp>
        <p:sp>
          <p:nvSpPr>
            <p:cNvPr id="11" name="TextBox 10">
              <a:extLst>
                <a:ext uri="{FF2B5EF4-FFF2-40B4-BE49-F238E27FC236}">
                  <a16:creationId xmlns:a16="http://schemas.microsoft.com/office/drawing/2014/main" id="{7650C2DA-FF7B-DA18-DD96-5300F260F213}"/>
                </a:ext>
              </a:extLst>
            </p:cNvPr>
            <p:cNvSpPr txBox="1"/>
            <p:nvPr/>
          </p:nvSpPr>
          <p:spPr>
            <a:xfrm>
              <a:off x="1523601" y="4564115"/>
              <a:ext cx="342550" cy="359328"/>
            </a:xfrm>
            <a:prstGeom prst="rect">
              <a:avLst/>
            </a:prstGeom>
          </p:spPr>
          <p:txBody>
            <a:bodyPr vert="horz" wrap="square" lIns="0" tIns="0" rIns="0" bIns="0" rtlCol="0">
              <a:noAutofit/>
            </a:bodyPr>
            <a:lstStyle/>
            <a:p>
              <a:pPr algn="ctr"/>
              <a:r>
                <a:rPr lang="en-US" sz="1200" dirty="0"/>
                <a:t>19</a:t>
              </a:r>
              <a:br>
                <a:rPr lang="en-US" sz="1200" dirty="0"/>
              </a:br>
              <a:r>
                <a:rPr lang="en-US" sz="1200" dirty="0"/>
                <a:t>14</a:t>
              </a:r>
            </a:p>
          </p:txBody>
        </p:sp>
        <p:sp>
          <p:nvSpPr>
            <p:cNvPr id="12" name="TextBox 11">
              <a:extLst>
                <a:ext uri="{FF2B5EF4-FFF2-40B4-BE49-F238E27FC236}">
                  <a16:creationId xmlns:a16="http://schemas.microsoft.com/office/drawing/2014/main" id="{2A984547-1E21-A50B-4CC8-03A1C12BB7C1}"/>
                </a:ext>
              </a:extLst>
            </p:cNvPr>
            <p:cNvSpPr txBox="1"/>
            <p:nvPr/>
          </p:nvSpPr>
          <p:spPr>
            <a:xfrm>
              <a:off x="2064291" y="4564115"/>
              <a:ext cx="342550" cy="359328"/>
            </a:xfrm>
            <a:prstGeom prst="rect">
              <a:avLst/>
            </a:prstGeom>
          </p:spPr>
          <p:txBody>
            <a:bodyPr vert="horz" wrap="square" lIns="0" tIns="0" rIns="0" bIns="0" rtlCol="0">
              <a:noAutofit/>
            </a:bodyPr>
            <a:lstStyle/>
            <a:p>
              <a:pPr algn="ctr"/>
              <a:r>
                <a:rPr lang="en-US" sz="1200" dirty="0"/>
                <a:t>11</a:t>
              </a:r>
              <a:br>
                <a:rPr lang="en-US" sz="1200" dirty="0"/>
              </a:br>
              <a:r>
                <a:rPr lang="en-US" sz="1200" dirty="0"/>
                <a:t>5</a:t>
              </a:r>
            </a:p>
          </p:txBody>
        </p:sp>
        <p:sp>
          <p:nvSpPr>
            <p:cNvPr id="13" name="TextBox 12">
              <a:extLst>
                <a:ext uri="{FF2B5EF4-FFF2-40B4-BE49-F238E27FC236}">
                  <a16:creationId xmlns:a16="http://schemas.microsoft.com/office/drawing/2014/main" id="{6D2C8BBB-AD84-528E-DEC5-8D281E1308CC}"/>
                </a:ext>
              </a:extLst>
            </p:cNvPr>
            <p:cNvSpPr txBox="1"/>
            <p:nvPr/>
          </p:nvSpPr>
          <p:spPr>
            <a:xfrm>
              <a:off x="2604981" y="4564115"/>
              <a:ext cx="342550" cy="359328"/>
            </a:xfrm>
            <a:prstGeom prst="rect">
              <a:avLst/>
            </a:prstGeom>
          </p:spPr>
          <p:txBody>
            <a:bodyPr vert="horz" wrap="square" lIns="0" tIns="0" rIns="0" bIns="0" rtlCol="0">
              <a:noAutofit/>
            </a:bodyPr>
            <a:lstStyle/>
            <a:p>
              <a:pPr algn="ctr"/>
              <a:r>
                <a:rPr lang="en-US" sz="1200" dirty="0"/>
                <a:t>5</a:t>
              </a:r>
              <a:br>
                <a:rPr lang="en-US" sz="1200" dirty="0"/>
              </a:br>
              <a:r>
                <a:rPr lang="en-US" sz="1200" dirty="0"/>
                <a:t>2</a:t>
              </a:r>
            </a:p>
          </p:txBody>
        </p:sp>
        <p:sp>
          <p:nvSpPr>
            <p:cNvPr id="14" name="TextBox 13">
              <a:extLst>
                <a:ext uri="{FF2B5EF4-FFF2-40B4-BE49-F238E27FC236}">
                  <a16:creationId xmlns:a16="http://schemas.microsoft.com/office/drawing/2014/main" id="{7021862F-646D-2452-5197-CDBF91B1D361}"/>
                </a:ext>
              </a:extLst>
            </p:cNvPr>
            <p:cNvSpPr txBox="1"/>
            <p:nvPr/>
          </p:nvSpPr>
          <p:spPr>
            <a:xfrm>
              <a:off x="3145671" y="4564115"/>
              <a:ext cx="342550" cy="359328"/>
            </a:xfrm>
            <a:prstGeom prst="rect">
              <a:avLst/>
            </a:prstGeom>
          </p:spPr>
          <p:txBody>
            <a:bodyPr vert="horz" wrap="square" lIns="0" tIns="0" rIns="0" bIns="0" rtlCol="0">
              <a:noAutofit/>
            </a:bodyPr>
            <a:lstStyle/>
            <a:p>
              <a:pPr algn="ctr"/>
              <a:r>
                <a:rPr lang="en-US" sz="1200" dirty="0"/>
                <a:t>4</a:t>
              </a:r>
              <a:br>
                <a:rPr lang="en-US" sz="1200" dirty="0"/>
              </a:br>
              <a:r>
                <a:rPr lang="en-US" sz="1200" dirty="0"/>
                <a:t>1</a:t>
              </a:r>
            </a:p>
          </p:txBody>
        </p:sp>
        <p:sp>
          <p:nvSpPr>
            <p:cNvPr id="15" name="TextBox 14">
              <a:extLst>
                <a:ext uri="{FF2B5EF4-FFF2-40B4-BE49-F238E27FC236}">
                  <a16:creationId xmlns:a16="http://schemas.microsoft.com/office/drawing/2014/main" id="{63729D4B-C8E6-C54F-6AC7-6F4822F35AC6}"/>
                </a:ext>
              </a:extLst>
            </p:cNvPr>
            <p:cNvSpPr txBox="1"/>
            <p:nvPr/>
          </p:nvSpPr>
          <p:spPr>
            <a:xfrm>
              <a:off x="3686361" y="4564115"/>
              <a:ext cx="342550" cy="359328"/>
            </a:xfrm>
            <a:prstGeom prst="rect">
              <a:avLst/>
            </a:prstGeom>
          </p:spPr>
          <p:txBody>
            <a:bodyPr vert="horz" wrap="square" lIns="0" tIns="0" rIns="0" bIns="0" rtlCol="0">
              <a:noAutofit/>
            </a:bodyPr>
            <a:lstStyle/>
            <a:p>
              <a:pPr algn="ctr"/>
              <a:r>
                <a:rPr lang="en-US" sz="1200" dirty="0"/>
                <a:t>3</a:t>
              </a:r>
            </a:p>
            <a:p>
              <a:pPr algn="ctr"/>
              <a:r>
                <a:rPr lang="en-US" sz="1200" dirty="0"/>
                <a:t>1</a:t>
              </a:r>
            </a:p>
          </p:txBody>
        </p:sp>
        <p:sp>
          <p:nvSpPr>
            <p:cNvPr id="16" name="TextBox 15">
              <a:extLst>
                <a:ext uri="{FF2B5EF4-FFF2-40B4-BE49-F238E27FC236}">
                  <a16:creationId xmlns:a16="http://schemas.microsoft.com/office/drawing/2014/main" id="{FB2028C9-446B-CDC4-3979-6E0B3C3A543C}"/>
                </a:ext>
              </a:extLst>
            </p:cNvPr>
            <p:cNvSpPr txBox="1"/>
            <p:nvPr/>
          </p:nvSpPr>
          <p:spPr>
            <a:xfrm>
              <a:off x="4227051" y="4564115"/>
              <a:ext cx="342550" cy="359328"/>
            </a:xfrm>
            <a:prstGeom prst="rect">
              <a:avLst/>
            </a:prstGeom>
          </p:spPr>
          <p:txBody>
            <a:bodyPr vert="horz" wrap="square" lIns="0" tIns="0" rIns="0" bIns="0" rtlCol="0">
              <a:noAutofit/>
            </a:bodyPr>
            <a:lstStyle/>
            <a:p>
              <a:pPr algn="ctr"/>
              <a:r>
                <a:rPr lang="en-US" sz="1200" dirty="0"/>
                <a:t>1</a:t>
              </a:r>
              <a:br>
                <a:rPr lang="en-US" sz="1200" dirty="0"/>
              </a:br>
              <a:r>
                <a:rPr lang="en-US" sz="1200" dirty="0"/>
                <a:t>0</a:t>
              </a:r>
            </a:p>
          </p:txBody>
        </p:sp>
        <p:sp>
          <p:nvSpPr>
            <p:cNvPr id="17" name="TextBox 16">
              <a:extLst>
                <a:ext uri="{FF2B5EF4-FFF2-40B4-BE49-F238E27FC236}">
                  <a16:creationId xmlns:a16="http://schemas.microsoft.com/office/drawing/2014/main" id="{98D35D55-91A9-1385-B187-3989569F247D}"/>
                </a:ext>
              </a:extLst>
            </p:cNvPr>
            <p:cNvSpPr txBox="1"/>
            <p:nvPr/>
          </p:nvSpPr>
          <p:spPr>
            <a:xfrm>
              <a:off x="4767744" y="4564115"/>
              <a:ext cx="342550" cy="359328"/>
            </a:xfrm>
            <a:prstGeom prst="rect">
              <a:avLst/>
            </a:prstGeom>
          </p:spPr>
          <p:txBody>
            <a:bodyPr vert="horz" wrap="square" lIns="0" tIns="0" rIns="0" bIns="0" rtlCol="0">
              <a:noAutofit/>
            </a:bodyPr>
            <a:lstStyle/>
            <a:p>
              <a:pPr algn="ctr"/>
              <a:r>
                <a:rPr lang="en-US" sz="1200" dirty="0"/>
                <a:t>0</a:t>
              </a:r>
              <a:br>
                <a:rPr lang="en-US" sz="1200" dirty="0"/>
              </a:br>
              <a:r>
                <a:rPr lang="en-US" sz="1200" dirty="0"/>
                <a:t>0</a:t>
              </a:r>
            </a:p>
          </p:txBody>
        </p:sp>
        <p:sp>
          <p:nvSpPr>
            <p:cNvPr id="20" name="Freeform 19">
              <a:extLst>
                <a:ext uri="{FF2B5EF4-FFF2-40B4-BE49-F238E27FC236}">
                  <a16:creationId xmlns:a16="http://schemas.microsoft.com/office/drawing/2014/main" id="{AC8BD765-C341-F99D-4318-AD71AB08B946}"/>
                </a:ext>
              </a:extLst>
            </p:cNvPr>
            <p:cNvSpPr/>
            <p:nvPr/>
          </p:nvSpPr>
          <p:spPr>
            <a:xfrm>
              <a:off x="1470025" y="1689100"/>
              <a:ext cx="2606675" cy="1968500"/>
            </a:xfrm>
            <a:custGeom>
              <a:avLst/>
              <a:gdLst>
                <a:gd name="csX0" fmla="*/ 2606675 w 2606675"/>
                <a:gd name="csY0" fmla="*/ 1968500 h 1968500"/>
                <a:gd name="csX1" fmla="*/ 1133475 w 2606675"/>
                <a:gd name="csY1" fmla="*/ 1968500 h 1968500"/>
                <a:gd name="csX2" fmla="*/ 1133475 w 2606675"/>
                <a:gd name="csY2" fmla="*/ 1854200 h 1968500"/>
                <a:gd name="csX3" fmla="*/ 958850 w 2606675"/>
                <a:gd name="csY3" fmla="*/ 1854200 h 1968500"/>
                <a:gd name="csX4" fmla="*/ 958850 w 2606675"/>
                <a:gd name="csY4" fmla="*/ 1739900 h 1968500"/>
                <a:gd name="csX5" fmla="*/ 698500 w 2606675"/>
                <a:gd name="csY5" fmla="*/ 1739900 h 1968500"/>
                <a:gd name="csX6" fmla="*/ 698500 w 2606675"/>
                <a:gd name="csY6" fmla="*/ 1619250 h 1968500"/>
                <a:gd name="csX7" fmla="*/ 682625 w 2606675"/>
                <a:gd name="csY7" fmla="*/ 1619250 h 1968500"/>
                <a:gd name="csX8" fmla="*/ 682625 w 2606675"/>
                <a:gd name="csY8" fmla="*/ 1495425 h 1968500"/>
                <a:gd name="csX9" fmla="*/ 638175 w 2606675"/>
                <a:gd name="csY9" fmla="*/ 1495425 h 1968500"/>
                <a:gd name="csX10" fmla="*/ 638175 w 2606675"/>
                <a:gd name="csY10" fmla="*/ 1384300 h 1968500"/>
                <a:gd name="csX11" fmla="*/ 625475 w 2606675"/>
                <a:gd name="csY11" fmla="*/ 1384300 h 1968500"/>
                <a:gd name="csX12" fmla="*/ 625475 w 2606675"/>
                <a:gd name="csY12" fmla="*/ 1282700 h 1968500"/>
                <a:gd name="csX13" fmla="*/ 279400 w 2606675"/>
                <a:gd name="csY13" fmla="*/ 1282700 h 1968500"/>
                <a:gd name="csX14" fmla="*/ 279400 w 2606675"/>
                <a:gd name="csY14" fmla="*/ 1184275 h 1968500"/>
                <a:gd name="csX15" fmla="*/ 244475 w 2606675"/>
                <a:gd name="csY15" fmla="*/ 1184275 h 1968500"/>
                <a:gd name="csX16" fmla="*/ 244475 w 2606675"/>
                <a:gd name="csY16" fmla="*/ 1092200 h 1968500"/>
                <a:gd name="csX17" fmla="*/ 244475 w 2606675"/>
                <a:gd name="csY17" fmla="*/ 1092200 h 1968500"/>
                <a:gd name="csX18" fmla="*/ 219075 w 2606675"/>
                <a:gd name="csY18" fmla="*/ 1092200 h 1968500"/>
                <a:gd name="csX19" fmla="*/ 219075 w 2606675"/>
                <a:gd name="csY19" fmla="*/ 1000125 h 1968500"/>
                <a:gd name="csX20" fmla="*/ 212725 w 2606675"/>
                <a:gd name="csY20" fmla="*/ 993775 h 1968500"/>
                <a:gd name="csX21" fmla="*/ 212725 w 2606675"/>
                <a:gd name="csY21" fmla="*/ 806450 h 1968500"/>
                <a:gd name="csX22" fmla="*/ 184150 w 2606675"/>
                <a:gd name="csY22" fmla="*/ 806450 h 1968500"/>
                <a:gd name="csX23" fmla="*/ 184150 w 2606675"/>
                <a:gd name="csY23" fmla="*/ 625475 h 1968500"/>
                <a:gd name="csX24" fmla="*/ 171450 w 2606675"/>
                <a:gd name="csY24" fmla="*/ 625475 h 1968500"/>
                <a:gd name="csX25" fmla="*/ 171450 w 2606675"/>
                <a:gd name="csY25" fmla="*/ 536575 h 1968500"/>
                <a:gd name="csX26" fmla="*/ 161925 w 2606675"/>
                <a:gd name="csY26" fmla="*/ 536575 h 1968500"/>
                <a:gd name="csX27" fmla="*/ 161925 w 2606675"/>
                <a:gd name="csY27" fmla="*/ 361950 h 1968500"/>
                <a:gd name="csX28" fmla="*/ 123825 w 2606675"/>
                <a:gd name="csY28" fmla="*/ 361950 h 1968500"/>
                <a:gd name="csX29" fmla="*/ 123825 w 2606675"/>
                <a:gd name="csY29" fmla="*/ 177800 h 1968500"/>
                <a:gd name="csX30" fmla="*/ 44450 w 2606675"/>
                <a:gd name="csY30" fmla="*/ 177800 h 1968500"/>
                <a:gd name="csX31" fmla="*/ 44450 w 2606675"/>
                <a:gd name="csY31" fmla="*/ 92075 h 1968500"/>
                <a:gd name="csX32" fmla="*/ 0 w 2606675"/>
                <a:gd name="csY32" fmla="*/ 92075 h 1968500"/>
                <a:gd name="csX33" fmla="*/ 0 w 2606675"/>
                <a:gd name="csY33" fmla="*/ 0 h 1968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2606675" h="1968500">
                  <a:moveTo>
                    <a:pt x="2606675" y="1968500"/>
                  </a:moveTo>
                  <a:lnTo>
                    <a:pt x="1133475" y="1968500"/>
                  </a:lnTo>
                  <a:lnTo>
                    <a:pt x="1133475" y="1854200"/>
                  </a:lnTo>
                  <a:lnTo>
                    <a:pt x="958850" y="1854200"/>
                  </a:lnTo>
                  <a:lnTo>
                    <a:pt x="958850" y="1739900"/>
                  </a:lnTo>
                  <a:lnTo>
                    <a:pt x="698500" y="1739900"/>
                  </a:lnTo>
                  <a:lnTo>
                    <a:pt x="698500" y="1619250"/>
                  </a:lnTo>
                  <a:lnTo>
                    <a:pt x="682625" y="1619250"/>
                  </a:lnTo>
                  <a:lnTo>
                    <a:pt x="682625" y="1495425"/>
                  </a:lnTo>
                  <a:lnTo>
                    <a:pt x="638175" y="1495425"/>
                  </a:lnTo>
                  <a:lnTo>
                    <a:pt x="638175" y="1384300"/>
                  </a:lnTo>
                  <a:lnTo>
                    <a:pt x="625475" y="1384300"/>
                  </a:lnTo>
                  <a:lnTo>
                    <a:pt x="625475" y="1282700"/>
                  </a:lnTo>
                  <a:lnTo>
                    <a:pt x="279400" y="1282700"/>
                  </a:lnTo>
                  <a:lnTo>
                    <a:pt x="279400" y="1184275"/>
                  </a:lnTo>
                  <a:lnTo>
                    <a:pt x="244475" y="1184275"/>
                  </a:lnTo>
                  <a:lnTo>
                    <a:pt x="244475" y="1092200"/>
                  </a:lnTo>
                  <a:lnTo>
                    <a:pt x="244475" y="1092200"/>
                  </a:lnTo>
                  <a:lnTo>
                    <a:pt x="219075" y="1092200"/>
                  </a:lnTo>
                  <a:lnTo>
                    <a:pt x="219075" y="1000125"/>
                  </a:lnTo>
                  <a:lnTo>
                    <a:pt x="212725" y="993775"/>
                  </a:lnTo>
                  <a:lnTo>
                    <a:pt x="212725" y="806450"/>
                  </a:lnTo>
                  <a:lnTo>
                    <a:pt x="184150" y="806450"/>
                  </a:lnTo>
                  <a:lnTo>
                    <a:pt x="184150" y="625475"/>
                  </a:lnTo>
                  <a:lnTo>
                    <a:pt x="171450" y="625475"/>
                  </a:lnTo>
                  <a:lnTo>
                    <a:pt x="171450" y="536575"/>
                  </a:lnTo>
                  <a:lnTo>
                    <a:pt x="161925" y="536575"/>
                  </a:lnTo>
                  <a:lnTo>
                    <a:pt x="161925" y="361950"/>
                  </a:lnTo>
                  <a:lnTo>
                    <a:pt x="123825" y="361950"/>
                  </a:lnTo>
                  <a:lnTo>
                    <a:pt x="123825" y="177800"/>
                  </a:lnTo>
                  <a:lnTo>
                    <a:pt x="44450" y="177800"/>
                  </a:lnTo>
                  <a:lnTo>
                    <a:pt x="44450" y="92075"/>
                  </a:lnTo>
                  <a:lnTo>
                    <a:pt x="0" y="92075"/>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a:extLst>
                <a:ext uri="{FF2B5EF4-FFF2-40B4-BE49-F238E27FC236}">
                  <a16:creationId xmlns:a16="http://schemas.microsoft.com/office/drawing/2014/main" id="{64F6955B-6452-15D0-BFB2-ADBD90855511}"/>
                </a:ext>
              </a:extLst>
            </p:cNvPr>
            <p:cNvSpPr/>
            <p:nvPr/>
          </p:nvSpPr>
          <p:spPr>
            <a:xfrm>
              <a:off x="1152525" y="1689100"/>
              <a:ext cx="3670300" cy="1419225"/>
            </a:xfrm>
            <a:custGeom>
              <a:avLst/>
              <a:gdLst>
                <a:gd name="csX0" fmla="*/ 3670300 w 3670300"/>
                <a:gd name="csY0" fmla="*/ 1419225 h 1419225"/>
                <a:gd name="csX1" fmla="*/ 1489075 w 3670300"/>
                <a:gd name="csY1" fmla="*/ 1419225 h 1419225"/>
                <a:gd name="csX2" fmla="*/ 1489075 w 3670300"/>
                <a:gd name="csY2" fmla="*/ 1292225 h 1419225"/>
                <a:gd name="csX3" fmla="*/ 1441450 w 3670300"/>
                <a:gd name="csY3" fmla="*/ 1292225 h 1419225"/>
                <a:gd name="csX4" fmla="*/ 1441450 w 3670300"/>
                <a:gd name="csY4" fmla="*/ 1162050 h 1419225"/>
                <a:gd name="csX5" fmla="*/ 1225550 w 3670300"/>
                <a:gd name="csY5" fmla="*/ 1162050 h 1419225"/>
                <a:gd name="csX6" fmla="*/ 1225550 w 3670300"/>
                <a:gd name="csY6" fmla="*/ 1054100 h 1419225"/>
                <a:gd name="csX7" fmla="*/ 1012825 w 3670300"/>
                <a:gd name="csY7" fmla="*/ 1054100 h 1419225"/>
                <a:gd name="csX8" fmla="*/ 1012825 w 3670300"/>
                <a:gd name="csY8" fmla="*/ 933450 h 1419225"/>
                <a:gd name="csX9" fmla="*/ 1009650 w 3670300"/>
                <a:gd name="csY9" fmla="*/ 930275 h 1419225"/>
                <a:gd name="csX10" fmla="*/ 1009650 w 3670300"/>
                <a:gd name="csY10" fmla="*/ 819150 h 1419225"/>
                <a:gd name="csX11" fmla="*/ 1009650 w 3670300"/>
                <a:gd name="csY11" fmla="*/ 819150 h 1419225"/>
                <a:gd name="csX12" fmla="*/ 984250 w 3670300"/>
                <a:gd name="csY12" fmla="*/ 819150 h 1419225"/>
                <a:gd name="csX13" fmla="*/ 984250 w 3670300"/>
                <a:gd name="csY13" fmla="*/ 717550 h 1419225"/>
                <a:gd name="csX14" fmla="*/ 942975 w 3670300"/>
                <a:gd name="csY14" fmla="*/ 717550 h 1419225"/>
                <a:gd name="csX15" fmla="*/ 942975 w 3670300"/>
                <a:gd name="csY15" fmla="*/ 615950 h 1419225"/>
                <a:gd name="csX16" fmla="*/ 581025 w 3670300"/>
                <a:gd name="csY16" fmla="*/ 615950 h 1419225"/>
                <a:gd name="csX17" fmla="*/ 581025 w 3670300"/>
                <a:gd name="csY17" fmla="*/ 520700 h 1419225"/>
                <a:gd name="csX18" fmla="*/ 520700 w 3670300"/>
                <a:gd name="csY18" fmla="*/ 520700 h 1419225"/>
                <a:gd name="csX19" fmla="*/ 520700 w 3670300"/>
                <a:gd name="csY19" fmla="*/ 425450 h 1419225"/>
                <a:gd name="csX20" fmla="*/ 504825 w 3670300"/>
                <a:gd name="csY20" fmla="*/ 425450 h 1419225"/>
                <a:gd name="csX21" fmla="*/ 504825 w 3670300"/>
                <a:gd name="csY21" fmla="*/ 333375 h 1419225"/>
                <a:gd name="csX22" fmla="*/ 460375 w 3670300"/>
                <a:gd name="csY22" fmla="*/ 333375 h 1419225"/>
                <a:gd name="csX23" fmla="*/ 460375 w 3670300"/>
                <a:gd name="csY23" fmla="*/ 295275 h 1419225"/>
                <a:gd name="csX24" fmla="*/ 460375 w 3670300"/>
                <a:gd name="csY24" fmla="*/ 295275 h 1419225"/>
                <a:gd name="csX25" fmla="*/ 444500 w 3670300"/>
                <a:gd name="csY25" fmla="*/ 295275 h 1419225"/>
                <a:gd name="csX26" fmla="*/ 444500 w 3670300"/>
                <a:gd name="csY26" fmla="*/ 238125 h 1419225"/>
                <a:gd name="csX27" fmla="*/ 434975 w 3670300"/>
                <a:gd name="csY27" fmla="*/ 238125 h 1419225"/>
                <a:gd name="csX28" fmla="*/ 434975 w 3670300"/>
                <a:gd name="csY28" fmla="*/ 0 h 1419225"/>
                <a:gd name="csX29" fmla="*/ 0 w 3670300"/>
                <a:gd name="csY29" fmla="*/ 0 h 14192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3670300" h="1419225">
                  <a:moveTo>
                    <a:pt x="3670300" y="1419225"/>
                  </a:moveTo>
                  <a:lnTo>
                    <a:pt x="1489075" y="1419225"/>
                  </a:lnTo>
                  <a:lnTo>
                    <a:pt x="1489075" y="1292225"/>
                  </a:lnTo>
                  <a:lnTo>
                    <a:pt x="1441450" y="1292225"/>
                  </a:lnTo>
                  <a:lnTo>
                    <a:pt x="1441450" y="1162050"/>
                  </a:lnTo>
                  <a:lnTo>
                    <a:pt x="1225550" y="1162050"/>
                  </a:lnTo>
                  <a:lnTo>
                    <a:pt x="1225550" y="1054100"/>
                  </a:lnTo>
                  <a:lnTo>
                    <a:pt x="1012825" y="1054100"/>
                  </a:lnTo>
                  <a:lnTo>
                    <a:pt x="1012825" y="933450"/>
                  </a:lnTo>
                  <a:lnTo>
                    <a:pt x="1009650" y="930275"/>
                  </a:lnTo>
                  <a:lnTo>
                    <a:pt x="1009650" y="819150"/>
                  </a:lnTo>
                  <a:lnTo>
                    <a:pt x="1009650" y="819150"/>
                  </a:lnTo>
                  <a:lnTo>
                    <a:pt x="984250" y="819150"/>
                  </a:lnTo>
                  <a:lnTo>
                    <a:pt x="984250" y="717550"/>
                  </a:lnTo>
                  <a:lnTo>
                    <a:pt x="942975" y="717550"/>
                  </a:lnTo>
                  <a:lnTo>
                    <a:pt x="942975" y="615950"/>
                  </a:lnTo>
                  <a:lnTo>
                    <a:pt x="581025" y="615950"/>
                  </a:lnTo>
                  <a:lnTo>
                    <a:pt x="581025" y="520700"/>
                  </a:lnTo>
                  <a:lnTo>
                    <a:pt x="520700" y="520700"/>
                  </a:lnTo>
                  <a:lnTo>
                    <a:pt x="520700" y="425450"/>
                  </a:lnTo>
                  <a:lnTo>
                    <a:pt x="504825" y="425450"/>
                  </a:lnTo>
                  <a:lnTo>
                    <a:pt x="504825" y="333375"/>
                  </a:lnTo>
                  <a:lnTo>
                    <a:pt x="460375" y="333375"/>
                  </a:lnTo>
                  <a:lnTo>
                    <a:pt x="460375" y="295275"/>
                  </a:lnTo>
                  <a:lnTo>
                    <a:pt x="460375" y="295275"/>
                  </a:lnTo>
                  <a:lnTo>
                    <a:pt x="444500" y="295275"/>
                  </a:lnTo>
                  <a:lnTo>
                    <a:pt x="444500" y="238125"/>
                  </a:lnTo>
                  <a:lnTo>
                    <a:pt x="434975" y="238125"/>
                  </a:lnTo>
                  <a:lnTo>
                    <a:pt x="434975"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1" name="Straight Connector 60">
              <a:extLst>
                <a:ext uri="{FF2B5EF4-FFF2-40B4-BE49-F238E27FC236}">
                  <a16:creationId xmlns:a16="http://schemas.microsoft.com/office/drawing/2014/main" id="{B38F0FF4-02AA-D4E5-9367-0F5F8E06C229}"/>
                </a:ext>
              </a:extLst>
            </p:cNvPr>
            <p:cNvCxnSpPr>
              <a:cxnSpLocks/>
            </p:cNvCxnSpPr>
            <p:nvPr/>
          </p:nvCxnSpPr>
          <p:spPr>
            <a:xfrm flipV="1">
              <a:off x="1155700" y="16351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AB0B1F4-C792-09A6-DD63-E6492781E8C7}"/>
                </a:ext>
              </a:extLst>
            </p:cNvPr>
            <p:cNvCxnSpPr>
              <a:cxnSpLocks/>
            </p:cNvCxnSpPr>
            <p:nvPr/>
          </p:nvCxnSpPr>
          <p:spPr>
            <a:xfrm flipV="1">
              <a:off x="2089150" y="22510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915739A3-61C3-06F8-159E-2B96509F4488}"/>
                </a:ext>
              </a:extLst>
            </p:cNvPr>
            <p:cNvCxnSpPr>
              <a:cxnSpLocks/>
            </p:cNvCxnSpPr>
            <p:nvPr/>
          </p:nvCxnSpPr>
          <p:spPr>
            <a:xfrm flipV="1">
              <a:off x="2692400" y="3051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9BEFCCA-4FD2-1CAE-FEE3-8FAC6F16D79C}"/>
                </a:ext>
              </a:extLst>
            </p:cNvPr>
            <p:cNvCxnSpPr>
              <a:cxnSpLocks/>
            </p:cNvCxnSpPr>
            <p:nvPr/>
          </p:nvCxnSpPr>
          <p:spPr>
            <a:xfrm flipV="1">
              <a:off x="2587625" y="2797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54DA4BD-195D-FC95-BBEC-BDAC5C21F47B}"/>
                </a:ext>
              </a:extLst>
            </p:cNvPr>
            <p:cNvCxnSpPr>
              <a:cxnSpLocks/>
            </p:cNvCxnSpPr>
            <p:nvPr/>
          </p:nvCxnSpPr>
          <p:spPr>
            <a:xfrm flipV="1">
              <a:off x="2130425" y="2346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651E780-3BAB-23AA-8049-EE65175FDA93}"/>
                </a:ext>
              </a:extLst>
            </p:cNvPr>
            <p:cNvCxnSpPr>
              <a:cxnSpLocks/>
            </p:cNvCxnSpPr>
            <p:nvPr/>
          </p:nvCxnSpPr>
          <p:spPr>
            <a:xfrm flipV="1">
              <a:off x="3101975" y="3051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C1387E26-ACD6-EA18-7767-30AA934E2DAB}"/>
                </a:ext>
              </a:extLst>
            </p:cNvPr>
            <p:cNvCxnSpPr>
              <a:cxnSpLocks/>
            </p:cNvCxnSpPr>
            <p:nvPr/>
          </p:nvCxnSpPr>
          <p:spPr>
            <a:xfrm flipV="1">
              <a:off x="4079875" y="3051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0B6A1F39-6FC0-128F-070E-A20EC9648D9D}"/>
                </a:ext>
              </a:extLst>
            </p:cNvPr>
            <p:cNvCxnSpPr>
              <a:cxnSpLocks/>
            </p:cNvCxnSpPr>
            <p:nvPr/>
          </p:nvCxnSpPr>
          <p:spPr>
            <a:xfrm flipV="1">
              <a:off x="4143375" y="3051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E971A88-0A48-2609-CB91-D80A759CC9A5}"/>
                </a:ext>
              </a:extLst>
            </p:cNvPr>
            <p:cNvCxnSpPr>
              <a:cxnSpLocks/>
            </p:cNvCxnSpPr>
            <p:nvPr/>
          </p:nvCxnSpPr>
          <p:spPr>
            <a:xfrm flipV="1">
              <a:off x="4806950" y="3051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DDF2577F-4913-5A51-4165-4B5CC5401FB3}"/>
                </a:ext>
              </a:extLst>
            </p:cNvPr>
            <p:cNvCxnSpPr>
              <a:cxnSpLocks/>
            </p:cNvCxnSpPr>
            <p:nvPr/>
          </p:nvCxnSpPr>
          <p:spPr>
            <a:xfrm flipV="1">
              <a:off x="3756025" y="30511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9C777E2-7FC4-DB89-635C-BE2959CB43CA}"/>
                </a:ext>
              </a:extLst>
            </p:cNvPr>
            <p:cNvCxnSpPr>
              <a:cxnSpLocks/>
            </p:cNvCxnSpPr>
            <p:nvPr/>
          </p:nvCxnSpPr>
          <p:spPr>
            <a:xfrm flipV="1">
              <a:off x="2091101" y="2920180"/>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09F8353E-5C5D-756D-2A8C-02ECF229C16C}"/>
                </a:ext>
              </a:extLst>
            </p:cNvPr>
            <p:cNvCxnSpPr>
              <a:cxnSpLocks/>
            </p:cNvCxnSpPr>
            <p:nvPr/>
          </p:nvCxnSpPr>
          <p:spPr>
            <a:xfrm flipV="1">
              <a:off x="2646173" y="3601086"/>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E65CE91F-1350-B15D-5352-7AAF5B919519}"/>
                </a:ext>
              </a:extLst>
            </p:cNvPr>
            <p:cNvCxnSpPr>
              <a:cxnSpLocks/>
            </p:cNvCxnSpPr>
            <p:nvPr/>
          </p:nvCxnSpPr>
          <p:spPr>
            <a:xfrm flipV="1">
              <a:off x="4073699" y="3601086"/>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75F42E6-1DF8-4322-2758-532D04E0EE36}"/>
                </a:ext>
              </a:extLst>
            </p:cNvPr>
            <p:cNvCxnSpPr>
              <a:cxnSpLocks/>
            </p:cNvCxnSpPr>
            <p:nvPr/>
          </p:nvCxnSpPr>
          <p:spPr>
            <a:xfrm flipV="1">
              <a:off x="3148114" y="3601086"/>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8DCB076F-47FF-4D05-32BF-A16588DA488B}"/>
              </a:ext>
            </a:extLst>
          </p:cNvPr>
          <p:cNvGrpSpPr/>
          <p:nvPr/>
        </p:nvGrpSpPr>
        <p:grpSpPr>
          <a:xfrm>
            <a:off x="6350917" y="1333500"/>
            <a:ext cx="5754456" cy="3588339"/>
            <a:chOff x="6350917" y="1333500"/>
            <a:chExt cx="5754456" cy="3588339"/>
          </a:xfrm>
        </p:grpSpPr>
        <p:sp>
          <p:nvSpPr>
            <p:cNvPr id="6" name="TextBox 5">
              <a:extLst>
                <a:ext uri="{FF2B5EF4-FFF2-40B4-BE49-F238E27FC236}">
                  <a16:creationId xmlns:a16="http://schemas.microsoft.com/office/drawing/2014/main" id="{893FE32B-10E1-2C5D-A857-D3833717E281}"/>
                </a:ext>
              </a:extLst>
            </p:cNvPr>
            <p:cNvSpPr txBox="1"/>
            <p:nvPr/>
          </p:nvSpPr>
          <p:spPr bwMode="auto">
            <a:xfrm>
              <a:off x="7018866" y="1333500"/>
              <a:ext cx="48175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Poppins" pitchFamily="2" charset="77"/>
                  <a:cs typeface="Poppins" pitchFamily="2" charset="77"/>
                </a:rPr>
                <a:t>Postmenopausal</a:t>
              </a:r>
            </a:p>
          </p:txBody>
        </p:sp>
        <p:grpSp>
          <p:nvGrpSpPr>
            <p:cNvPr id="107" name="Group 106">
              <a:extLst>
                <a:ext uri="{FF2B5EF4-FFF2-40B4-BE49-F238E27FC236}">
                  <a16:creationId xmlns:a16="http://schemas.microsoft.com/office/drawing/2014/main" id="{8587CB58-933E-1BCE-F35A-4454E71EA0E6}"/>
                </a:ext>
              </a:extLst>
            </p:cNvPr>
            <p:cNvGrpSpPr/>
            <p:nvPr/>
          </p:nvGrpSpPr>
          <p:grpSpPr>
            <a:xfrm>
              <a:off x="6949277" y="1690562"/>
              <a:ext cx="4929246" cy="2371013"/>
              <a:chOff x="1089095" y="1692166"/>
              <a:chExt cx="4929246" cy="2371013"/>
            </a:xfrm>
          </p:grpSpPr>
          <p:grpSp>
            <p:nvGrpSpPr>
              <p:cNvPr id="108" name="Group 107">
                <a:extLst>
                  <a:ext uri="{FF2B5EF4-FFF2-40B4-BE49-F238E27FC236}">
                    <a16:creationId xmlns:a16="http://schemas.microsoft.com/office/drawing/2014/main" id="{4B0B860C-C269-5EDC-2FD0-0D805A48DDE3}"/>
                  </a:ext>
                </a:extLst>
              </p:cNvPr>
              <p:cNvGrpSpPr/>
              <p:nvPr/>
            </p:nvGrpSpPr>
            <p:grpSpPr>
              <a:xfrm>
                <a:off x="1089095" y="1692166"/>
                <a:ext cx="4929246" cy="2322786"/>
                <a:chOff x="1089095" y="1692166"/>
                <a:chExt cx="4929246" cy="2322786"/>
              </a:xfrm>
            </p:grpSpPr>
            <p:cxnSp>
              <p:nvCxnSpPr>
                <p:cNvPr id="119" name="Straight Connector 118">
                  <a:extLst>
                    <a:ext uri="{FF2B5EF4-FFF2-40B4-BE49-F238E27FC236}">
                      <a16:creationId xmlns:a16="http://schemas.microsoft.com/office/drawing/2014/main" id="{289CA9A7-861F-7A9E-3845-D64D72BA0D53}"/>
                    </a:ext>
                  </a:extLst>
                </p:cNvPr>
                <p:cNvCxnSpPr>
                  <a:cxnSpLocks/>
                </p:cNvCxnSpPr>
                <p:nvPr/>
              </p:nvCxnSpPr>
              <p:spPr>
                <a:xfrm>
                  <a:off x="1152051" y="4004441"/>
                  <a:ext cx="48662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E186D039-D9FB-14DF-6DA0-1DE666DF35AC}"/>
                    </a:ext>
                  </a:extLst>
                </p:cNvPr>
                <p:cNvCxnSpPr/>
                <p:nvPr/>
              </p:nvCxnSpPr>
              <p:spPr>
                <a:xfrm flipV="1">
                  <a:off x="1156138" y="1692166"/>
                  <a:ext cx="0" cy="2322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C4A473EF-6FD1-559A-102D-AD20F9802BDE}"/>
                    </a:ext>
                  </a:extLst>
                </p:cNvPr>
                <p:cNvCxnSpPr>
                  <a:cxnSpLocks/>
                </p:cNvCxnSpPr>
                <p:nvPr/>
              </p:nvCxnSpPr>
              <p:spPr>
                <a:xfrm flipH="1">
                  <a:off x="1089095" y="169216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DCE03D9E-A769-14F2-41E4-D420A2DE07E7}"/>
                    </a:ext>
                  </a:extLst>
                </p:cNvPr>
                <p:cNvCxnSpPr>
                  <a:cxnSpLocks/>
                </p:cNvCxnSpPr>
                <p:nvPr/>
              </p:nvCxnSpPr>
              <p:spPr>
                <a:xfrm flipH="1">
                  <a:off x="1089095" y="215462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FAF0F3A9-593C-C23A-F14B-5CDBD031AFA2}"/>
                    </a:ext>
                  </a:extLst>
                </p:cNvPr>
                <p:cNvCxnSpPr>
                  <a:cxnSpLocks/>
                </p:cNvCxnSpPr>
                <p:nvPr/>
              </p:nvCxnSpPr>
              <p:spPr>
                <a:xfrm flipH="1">
                  <a:off x="1089095" y="261707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6B2C3F45-8355-70C1-2DC9-A1507A3A51C1}"/>
                    </a:ext>
                  </a:extLst>
                </p:cNvPr>
                <p:cNvCxnSpPr>
                  <a:cxnSpLocks/>
                </p:cNvCxnSpPr>
                <p:nvPr/>
              </p:nvCxnSpPr>
              <p:spPr>
                <a:xfrm flipH="1">
                  <a:off x="1089095" y="307953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C09695FB-BF74-2F83-CF3D-7A594D41DFAE}"/>
                    </a:ext>
                  </a:extLst>
                </p:cNvPr>
                <p:cNvCxnSpPr>
                  <a:cxnSpLocks/>
                </p:cNvCxnSpPr>
                <p:nvPr/>
              </p:nvCxnSpPr>
              <p:spPr>
                <a:xfrm flipH="1">
                  <a:off x="1089095" y="354198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756DA117-C7D4-B932-C8CE-5555BB6C1E59}"/>
                    </a:ext>
                  </a:extLst>
                </p:cNvPr>
                <p:cNvCxnSpPr>
                  <a:cxnSpLocks/>
                </p:cNvCxnSpPr>
                <p:nvPr/>
              </p:nvCxnSpPr>
              <p:spPr>
                <a:xfrm flipH="1">
                  <a:off x="1089095" y="400444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9" name="Straight Connector 108">
                <a:extLst>
                  <a:ext uri="{FF2B5EF4-FFF2-40B4-BE49-F238E27FC236}">
                    <a16:creationId xmlns:a16="http://schemas.microsoft.com/office/drawing/2014/main" id="{6C8F3D8C-8C37-B040-50CA-1689313CE424}"/>
                  </a:ext>
                </a:extLst>
              </p:cNvPr>
              <p:cNvCxnSpPr>
                <a:cxnSpLocks/>
              </p:cNvCxnSpPr>
              <p:nvPr/>
            </p:nvCxnSpPr>
            <p:spPr>
              <a:xfrm rot="5400000" flipH="1">
                <a:off x="112222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E2B3ED4B-4B37-EFAB-84A8-411300D172E2}"/>
                  </a:ext>
                </a:extLst>
              </p:cNvPr>
              <p:cNvCxnSpPr>
                <a:cxnSpLocks/>
              </p:cNvCxnSpPr>
              <p:nvPr/>
            </p:nvCxnSpPr>
            <p:spPr>
              <a:xfrm rot="5400000" flipH="1">
                <a:off x="166209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D7DFC15B-1A85-C3D8-B424-F6DC85A66A7C}"/>
                  </a:ext>
                </a:extLst>
              </p:cNvPr>
              <p:cNvCxnSpPr>
                <a:cxnSpLocks/>
              </p:cNvCxnSpPr>
              <p:nvPr/>
            </p:nvCxnSpPr>
            <p:spPr>
              <a:xfrm rot="5400000" flipH="1">
                <a:off x="220196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71258168-645E-A155-9F35-60D0536E8291}"/>
                  </a:ext>
                </a:extLst>
              </p:cNvPr>
              <p:cNvCxnSpPr>
                <a:cxnSpLocks/>
              </p:cNvCxnSpPr>
              <p:nvPr/>
            </p:nvCxnSpPr>
            <p:spPr>
              <a:xfrm rot="5400000" flipH="1">
                <a:off x="274183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D53B9A2E-588D-B6B4-34F2-63991FE576CF}"/>
                  </a:ext>
                </a:extLst>
              </p:cNvPr>
              <p:cNvCxnSpPr>
                <a:cxnSpLocks/>
              </p:cNvCxnSpPr>
              <p:nvPr/>
            </p:nvCxnSpPr>
            <p:spPr>
              <a:xfrm rot="5400000" flipH="1">
                <a:off x="3281698"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A5EFEA19-1899-8A8B-58F8-C4733886B8A1}"/>
                  </a:ext>
                </a:extLst>
              </p:cNvPr>
              <p:cNvCxnSpPr>
                <a:cxnSpLocks/>
              </p:cNvCxnSpPr>
              <p:nvPr/>
            </p:nvCxnSpPr>
            <p:spPr>
              <a:xfrm rot="5400000" flipH="1">
                <a:off x="382156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87178738-F5AE-5BC5-2920-61ED181F35B3}"/>
                  </a:ext>
                </a:extLst>
              </p:cNvPr>
              <p:cNvCxnSpPr>
                <a:cxnSpLocks/>
              </p:cNvCxnSpPr>
              <p:nvPr/>
            </p:nvCxnSpPr>
            <p:spPr>
              <a:xfrm rot="5400000" flipH="1">
                <a:off x="436143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F682FF4A-5363-35E7-5251-19CB66943141}"/>
                  </a:ext>
                </a:extLst>
              </p:cNvPr>
              <p:cNvCxnSpPr>
                <a:cxnSpLocks/>
              </p:cNvCxnSpPr>
              <p:nvPr/>
            </p:nvCxnSpPr>
            <p:spPr>
              <a:xfrm rot="5400000" flipH="1">
                <a:off x="490130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6713153-B942-797E-19FB-E94597D48B39}"/>
                  </a:ext>
                </a:extLst>
              </p:cNvPr>
              <p:cNvCxnSpPr>
                <a:cxnSpLocks/>
              </p:cNvCxnSpPr>
              <p:nvPr/>
            </p:nvCxnSpPr>
            <p:spPr>
              <a:xfrm rot="5400000" flipH="1">
                <a:off x="544117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9A132010-0A88-148E-1907-071961FDC59E}"/>
                  </a:ext>
                </a:extLst>
              </p:cNvPr>
              <p:cNvCxnSpPr>
                <a:cxnSpLocks/>
              </p:cNvCxnSpPr>
              <p:nvPr/>
            </p:nvCxnSpPr>
            <p:spPr>
              <a:xfrm rot="5400000" flipH="1">
                <a:off x="5981041"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7" name="TextBox 126">
              <a:extLst>
                <a:ext uri="{FF2B5EF4-FFF2-40B4-BE49-F238E27FC236}">
                  <a16:creationId xmlns:a16="http://schemas.microsoft.com/office/drawing/2014/main" id="{402DEBF8-A239-0F35-F12B-4039F839CE7B}"/>
                </a:ext>
              </a:extLst>
            </p:cNvPr>
            <p:cNvSpPr txBox="1"/>
            <p:nvPr/>
          </p:nvSpPr>
          <p:spPr>
            <a:xfrm>
              <a:off x="6495448" y="1578235"/>
              <a:ext cx="433137" cy="239335"/>
            </a:xfrm>
            <a:prstGeom prst="rect">
              <a:avLst/>
            </a:prstGeom>
          </p:spPr>
          <p:txBody>
            <a:bodyPr vert="horz" wrap="square" lIns="0" tIns="0" rIns="0" bIns="0" rtlCol="0">
              <a:noAutofit/>
            </a:bodyPr>
            <a:lstStyle/>
            <a:p>
              <a:pPr algn="r"/>
              <a:r>
                <a:rPr lang="en-US" sz="1600" dirty="0"/>
                <a:t>100</a:t>
              </a:r>
            </a:p>
          </p:txBody>
        </p:sp>
        <p:sp>
          <p:nvSpPr>
            <p:cNvPr id="128" name="TextBox 127">
              <a:extLst>
                <a:ext uri="{FF2B5EF4-FFF2-40B4-BE49-F238E27FC236}">
                  <a16:creationId xmlns:a16="http://schemas.microsoft.com/office/drawing/2014/main" id="{87BCA9F5-EEC4-1A9A-972E-206BF30131C4}"/>
                </a:ext>
              </a:extLst>
            </p:cNvPr>
            <p:cNvSpPr txBox="1"/>
            <p:nvPr/>
          </p:nvSpPr>
          <p:spPr>
            <a:xfrm>
              <a:off x="6495448" y="2040569"/>
              <a:ext cx="433137" cy="239335"/>
            </a:xfrm>
            <a:prstGeom prst="rect">
              <a:avLst/>
            </a:prstGeom>
          </p:spPr>
          <p:txBody>
            <a:bodyPr vert="horz" wrap="square" lIns="0" tIns="0" rIns="0" bIns="0" rtlCol="0">
              <a:noAutofit/>
            </a:bodyPr>
            <a:lstStyle/>
            <a:p>
              <a:pPr algn="r"/>
              <a:r>
                <a:rPr lang="en-US" sz="1600" dirty="0"/>
                <a:t>80</a:t>
              </a:r>
            </a:p>
          </p:txBody>
        </p:sp>
        <p:sp>
          <p:nvSpPr>
            <p:cNvPr id="129" name="TextBox 128">
              <a:extLst>
                <a:ext uri="{FF2B5EF4-FFF2-40B4-BE49-F238E27FC236}">
                  <a16:creationId xmlns:a16="http://schemas.microsoft.com/office/drawing/2014/main" id="{BBF9630E-8D63-4542-A952-6CA4A1ADFBE1}"/>
                </a:ext>
              </a:extLst>
            </p:cNvPr>
            <p:cNvSpPr txBox="1"/>
            <p:nvPr/>
          </p:nvSpPr>
          <p:spPr>
            <a:xfrm>
              <a:off x="6495448" y="2502903"/>
              <a:ext cx="433137" cy="239335"/>
            </a:xfrm>
            <a:prstGeom prst="rect">
              <a:avLst/>
            </a:prstGeom>
          </p:spPr>
          <p:txBody>
            <a:bodyPr vert="horz" wrap="square" lIns="0" tIns="0" rIns="0" bIns="0" rtlCol="0">
              <a:noAutofit/>
            </a:bodyPr>
            <a:lstStyle/>
            <a:p>
              <a:pPr algn="r"/>
              <a:r>
                <a:rPr lang="en-US" sz="1600" dirty="0"/>
                <a:t>60</a:t>
              </a:r>
            </a:p>
          </p:txBody>
        </p:sp>
        <p:sp>
          <p:nvSpPr>
            <p:cNvPr id="130" name="TextBox 129">
              <a:extLst>
                <a:ext uri="{FF2B5EF4-FFF2-40B4-BE49-F238E27FC236}">
                  <a16:creationId xmlns:a16="http://schemas.microsoft.com/office/drawing/2014/main" id="{A32ACC31-8A0D-A483-F93D-BD48F6D84383}"/>
                </a:ext>
              </a:extLst>
            </p:cNvPr>
            <p:cNvSpPr txBox="1"/>
            <p:nvPr/>
          </p:nvSpPr>
          <p:spPr>
            <a:xfrm>
              <a:off x="6495448" y="2965237"/>
              <a:ext cx="433137" cy="239335"/>
            </a:xfrm>
            <a:prstGeom prst="rect">
              <a:avLst/>
            </a:prstGeom>
          </p:spPr>
          <p:txBody>
            <a:bodyPr vert="horz" wrap="square" lIns="0" tIns="0" rIns="0" bIns="0" rtlCol="0">
              <a:noAutofit/>
            </a:bodyPr>
            <a:lstStyle/>
            <a:p>
              <a:pPr algn="r"/>
              <a:r>
                <a:rPr lang="en-US" sz="1600" dirty="0"/>
                <a:t>40</a:t>
              </a:r>
            </a:p>
          </p:txBody>
        </p:sp>
        <p:sp>
          <p:nvSpPr>
            <p:cNvPr id="131" name="TextBox 130">
              <a:extLst>
                <a:ext uri="{FF2B5EF4-FFF2-40B4-BE49-F238E27FC236}">
                  <a16:creationId xmlns:a16="http://schemas.microsoft.com/office/drawing/2014/main" id="{6D689543-85A2-223F-C4DA-84E28F39C3F5}"/>
                </a:ext>
              </a:extLst>
            </p:cNvPr>
            <p:cNvSpPr txBox="1"/>
            <p:nvPr/>
          </p:nvSpPr>
          <p:spPr>
            <a:xfrm>
              <a:off x="6495448" y="3427571"/>
              <a:ext cx="433137" cy="239335"/>
            </a:xfrm>
            <a:prstGeom prst="rect">
              <a:avLst/>
            </a:prstGeom>
          </p:spPr>
          <p:txBody>
            <a:bodyPr vert="horz" wrap="square" lIns="0" tIns="0" rIns="0" bIns="0" rtlCol="0">
              <a:noAutofit/>
            </a:bodyPr>
            <a:lstStyle/>
            <a:p>
              <a:pPr algn="r"/>
              <a:r>
                <a:rPr lang="en-US" sz="1600" dirty="0"/>
                <a:t>20</a:t>
              </a:r>
            </a:p>
          </p:txBody>
        </p:sp>
        <p:sp>
          <p:nvSpPr>
            <p:cNvPr id="132" name="TextBox 131">
              <a:extLst>
                <a:ext uri="{FF2B5EF4-FFF2-40B4-BE49-F238E27FC236}">
                  <a16:creationId xmlns:a16="http://schemas.microsoft.com/office/drawing/2014/main" id="{D2D3EC4C-6012-346E-FE8C-164730FA1ACB}"/>
                </a:ext>
              </a:extLst>
            </p:cNvPr>
            <p:cNvSpPr txBox="1"/>
            <p:nvPr/>
          </p:nvSpPr>
          <p:spPr>
            <a:xfrm>
              <a:off x="6495448" y="3889903"/>
              <a:ext cx="433137" cy="239335"/>
            </a:xfrm>
            <a:prstGeom prst="rect">
              <a:avLst/>
            </a:prstGeom>
          </p:spPr>
          <p:txBody>
            <a:bodyPr vert="horz" wrap="square" lIns="0" tIns="0" rIns="0" bIns="0" rtlCol="0">
              <a:noAutofit/>
            </a:bodyPr>
            <a:lstStyle/>
            <a:p>
              <a:pPr algn="r"/>
              <a:r>
                <a:rPr lang="en-US" sz="1600" dirty="0"/>
                <a:t>0</a:t>
              </a:r>
            </a:p>
          </p:txBody>
        </p:sp>
        <p:sp>
          <p:nvSpPr>
            <p:cNvPr id="133" name="TextBox 132">
              <a:extLst>
                <a:ext uri="{FF2B5EF4-FFF2-40B4-BE49-F238E27FC236}">
                  <a16:creationId xmlns:a16="http://schemas.microsoft.com/office/drawing/2014/main" id="{23CDAADC-7A75-FBB5-B286-74A455D6D6A3}"/>
                </a:ext>
              </a:extLst>
            </p:cNvPr>
            <p:cNvSpPr txBox="1"/>
            <p:nvPr/>
          </p:nvSpPr>
          <p:spPr>
            <a:xfrm rot="16200000">
              <a:off x="5291490" y="2751872"/>
              <a:ext cx="2358190"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134" name="TextBox 133">
              <a:extLst>
                <a:ext uri="{FF2B5EF4-FFF2-40B4-BE49-F238E27FC236}">
                  <a16:creationId xmlns:a16="http://schemas.microsoft.com/office/drawing/2014/main" id="{35F9B729-2F23-B858-CA9E-24385FCCAF06}"/>
                </a:ext>
              </a:extLst>
            </p:cNvPr>
            <p:cNvSpPr txBox="1"/>
            <p:nvPr/>
          </p:nvSpPr>
          <p:spPr>
            <a:xfrm>
              <a:off x="7015214" y="4278367"/>
              <a:ext cx="4851131"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35" name="TextBox 134">
              <a:extLst>
                <a:ext uri="{FF2B5EF4-FFF2-40B4-BE49-F238E27FC236}">
                  <a16:creationId xmlns:a16="http://schemas.microsoft.com/office/drawing/2014/main" id="{09D83D15-18BD-2F10-EB70-B52D06D08789}"/>
                </a:ext>
              </a:extLst>
            </p:cNvPr>
            <p:cNvSpPr txBox="1"/>
            <p:nvPr/>
          </p:nvSpPr>
          <p:spPr>
            <a:xfrm>
              <a:off x="11672236" y="4070217"/>
              <a:ext cx="433137" cy="239335"/>
            </a:xfrm>
            <a:prstGeom prst="rect">
              <a:avLst/>
            </a:prstGeom>
          </p:spPr>
          <p:txBody>
            <a:bodyPr vert="horz" wrap="square" lIns="0" tIns="0" rIns="0" bIns="0" rtlCol="0">
              <a:noAutofit/>
            </a:bodyPr>
            <a:lstStyle/>
            <a:p>
              <a:pPr algn="ctr"/>
              <a:r>
                <a:rPr lang="en-US" sz="1600" dirty="0"/>
                <a:t>18</a:t>
              </a:r>
            </a:p>
          </p:txBody>
        </p:sp>
        <p:sp>
          <p:nvSpPr>
            <p:cNvPr id="136" name="TextBox 135">
              <a:extLst>
                <a:ext uri="{FF2B5EF4-FFF2-40B4-BE49-F238E27FC236}">
                  <a16:creationId xmlns:a16="http://schemas.microsoft.com/office/drawing/2014/main" id="{CCBE0206-0844-00FD-68E5-A6FD8B8B42ED}"/>
                </a:ext>
              </a:extLst>
            </p:cNvPr>
            <p:cNvSpPr txBox="1"/>
            <p:nvPr/>
          </p:nvSpPr>
          <p:spPr>
            <a:xfrm>
              <a:off x="6800249" y="4070217"/>
              <a:ext cx="433137" cy="239335"/>
            </a:xfrm>
            <a:prstGeom prst="rect">
              <a:avLst/>
            </a:prstGeom>
          </p:spPr>
          <p:txBody>
            <a:bodyPr vert="horz" wrap="square" lIns="0" tIns="0" rIns="0" bIns="0" rtlCol="0">
              <a:noAutofit/>
            </a:bodyPr>
            <a:lstStyle/>
            <a:p>
              <a:pPr algn="ctr"/>
              <a:r>
                <a:rPr lang="en-US" sz="1600" dirty="0"/>
                <a:t>0</a:t>
              </a:r>
            </a:p>
          </p:txBody>
        </p:sp>
        <p:sp>
          <p:nvSpPr>
            <p:cNvPr id="137" name="TextBox 136">
              <a:extLst>
                <a:ext uri="{FF2B5EF4-FFF2-40B4-BE49-F238E27FC236}">
                  <a16:creationId xmlns:a16="http://schemas.microsoft.com/office/drawing/2014/main" id="{1F344FAC-38FC-5B3A-321B-87C2F170440F}"/>
                </a:ext>
              </a:extLst>
            </p:cNvPr>
            <p:cNvSpPr txBox="1"/>
            <p:nvPr/>
          </p:nvSpPr>
          <p:spPr>
            <a:xfrm>
              <a:off x="7341581" y="4070217"/>
              <a:ext cx="433137" cy="239335"/>
            </a:xfrm>
            <a:prstGeom prst="rect">
              <a:avLst/>
            </a:prstGeom>
          </p:spPr>
          <p:txBody>
            <a:bodyPr vert="horz" wrap="square" lIns="0" tIns="0" rIns="0" bIns="0" rtlCol="0">
              <a:noAutofit/>
            </a:bodyPr>
            <a:lstStyle/>
            <a:p>
              <a:pPr algn="ctr"/>
              <a:r>
                <a:rPr lang="en-US" sz="1600" dirty="0"/>
                <a:t>2</a:t>
              </a:r>
            </a:p>
          </p:txBody>
        </p:sp>
        <p:sp>
          <p:nvSpPr>
            <p:cNvPr id="138" name="TextBox 137">
              <a:extLst>
                <a:ext uri="{FF2B5EF4-FFF2-40B4-BE49-F238E27FC236}">
                  <a16:creationId xmlns:a16="http://schemas.microsoft.com/office/drawing/2014/main" id="{36384B2A-D19C-54DB-C79E-79482B5207C9}"/>
                </a:ext>
              </a:extLst>
            </p:cNvPr>
            <p:cNvSpPr txBox="1"/>
            <p:nvPr/>
          </p:nvSpPr>
          <p:spPr>
            <a:xfrm>
              <a:off x="7882913" y="4070217"/>
              <a:ext cx="433137" cy="239335"/>
            </a:xfrm>
            <a:prstGeom prst="rect">
              <a:avLst/>
            </a:prstGeom>
          </p:spPr>
          <p:txBody>
            <a:bodyPr vert="horz" wrap="square" lIns="0" tIns="0" rIns="0" bIns="0" rtlCol="0">
              <a:noAutofit/>
            </a:bodyPr>
            <a:lstStyle/>
            <a:p>
              <a:pPr algn="ctr"/>
              <a:r>
                <a:rPr lang="en-US" sz="1600" dirty="0"/>
                <a:t>4</a:t>
              </a:r>
            </a:p>
          </p:txBody>
        </p:sp>
        <p:sp>
          <p:nvSpPr>
            <p:cNvPr id="139" name="TextBox 138">
              <a:extLst>
                <a:ext uri="{FF2B5EF4-FFF2-40B4-BE49-F238E27FC236}">
                  <a16:creationId xmlns:a16="http://schemas.microsoft.com/office/drawing/2014/main" id="{F724D9AD-EB57-05E5-0986-EBCEE73E5DC2}"/>
                </a:ext>
              </a:extLst>
            </p:cNvPr>
            <p:cNvSpPr txBox="1"/>
            <p:nvPr/>
          </p:nvSpPr>
          <p:spPr>
            <a:xfrm>
              <a:off x="8424245" y="4070217"/>
              <a:ext cx="433137" cy="239335"/>
            </a:xfrm>
            <a:prstGeom prst="rect">
              <a:avLst/>
            </a:prstGeom>
          </p:spPr>
          <p:txBody>
            <a:bodyPr vert="horz" wrap="square" lIns="0" tIns="0" rIns="0" bIns="0" rtlCol="0">
              <a:noAutofit/>
            </a:bodyPr>
            <a:lstStyle/>
            <a:p>
              <a:pPr algn="ctr"/>
              <a:r>
                <a:rPr lang="en-US" sz="1600" dirty="0"/>
                <a:t>6</a:t>
              </a:r>
            </a:p>
          </p:txBody>
        </p:sp>
        <p:sp>
          <p:nvSpPr>
            <p:cNvPr id="140" name="TextBox 139">
              <a:extLst>
                <a:ext uri="{FF2B5EF4-FFF2-40B4-BE49-F238E27FC236}">
                  <a16:creationId xmlns:a16="http://schemas.microsoft.com/office/drawing/2014/main" id="{3745D030-873A-E7F3-30BB-3703197A02B6}"/>
                </a:ext>
              </a:extLst>
            </p:cNvPr>
            <p:cNvSpPr txBox="1"/>
            <p:nvPr/>
          </p:nvSpPr>
          <p:spPr>
            <a:xfrm>
              <a:off x="8965577" y="4070217"/>
              <a:ext cx="433137" cy="239335"/>
            </a:xfrm>
            <a:prstGeom prst="rect">
              <a:avLst/>
            </a:prstGeom>
          </p:spPr>
          <p:txBody>
            <a:bodyPr vert="horz" wrap="square" lIns="0" tIns="0" rIns="0" bIns="0" rtlCol="0">
              <a:noAutofit/>
            </a:bodyPr>
            <a:lstStyle/>
            <a:p>
              <a:pPr algn="ctr"/>
              <a:r>
                <a:rPr lang="en-US" sz="1600" dirty="0"/>
                <a:t>8</a:t>
              </a:r>
            </a:p>
          </p:txBody>
        </p:sp>
        <p:sp>
          <p:nvSpPr>
            <p:cNvPr id="141" name="TextBox 140">
              <a:extLst>
                <a:ext uri="{FF2B5EF4-FFF2-40B4-BE49-F238E27FC236}">
                  <a16:creationId xmlns:a16="http://schemas.microsoft.com/office/drawing/2014/main" id="{57DEAFB8-CBBA-B6D8-88BB-D145CD5980BD}"/>
                </a:ext>
              </a:extLst>
            </p:cNvPr>
            <p:cNvSpPr txBox="1"/>
            <p:nvPr/>
          </p:nvSpPr>
          <p:spPr>
            <a:xfrm>
              <a:off x="9506909" y="4070217"/>
              <a:ext cx="433137" cy="239335"/>
            </a:xfrm>
            <a:prstGeom prst="rect">
              <a:avLst/>
            </a:prstGeom>
          </p:spPr>
          <p:txBody>
            <a:bodyPr vert="horz" wrap="square" lIns="0" tIns="0" rIns="0" bIns="0" rtlCol="0">
              <a:noAutofit/>
            </a:bodyPr>
            <a:lstStyle/>
            <a:p>
              <a:pPr algn="ctr"/>
              <a:r>
                <a:rPr lang="en-US" sz="1600" dirty="0"/>
                <a:t>10</a:t>
              </a:r>
            </a:p>
          </p:txBody>
        </p:sp>
        <p:sp>
          <p:nvSpPr>
            <p:cNvPr id="142" name="TextBox 141">
              <a:extLst>
                <a:ext uri="{FF2B5EF4-FFF2-40B4-BE49-F238E27FC236}">
                  <a16:creationId xmlns:a16="http://schemas.microsoft.com/office/drawing/2014/main" id="{79E4221C-5597-E773-E5A1-3E783DC27A20}"/>
                </a:ext>
              </a:extLst>
            </p:cNvPr>
            <p:cNvSpPr txBox="1"/>
            <p:nvPr/>
          </p:nvSpPr>
          <p:spPr>
            <a:xfrm>
              <a:off x="10048241" y="4070217"/>
              <a:ext cx="433137" cy="239335"/>
            </a:xfrm>
            <a:prstGeom prst="rect">
              <a:avLst/>
            </a:prstGeom>
          </p:spPr>
          <p:txBody>
            <a:bodyPr vert="horz" wrap="square" lIns="0" tIns="0" rIns="0" bIns="0" rtlCol="0">
              <a:noAutofit/>
            </a:bodyPr>
            <a:lstStyle/>
            <a:p>
              <a:pPr algn="ctr"/>
              <a:r>
                <a:rPr lang="en-US" sz="1600" dirty="0"/>
                <a:t>12</a:t>
              </a:r>
            </a:p>
          </p:txBody>
        </p:sp>
        <p:sp>
          <p:nvSpPr>
            <p:cNvPr id="143" name="TextBox 142">
              <a:extLst>
                <a:ext uri="{FF2B5EF4-FFF2-40B4-BE49-F238E27FC236}">
                  <a16:creationId xmlns:a16="http://schemas.microsoft.com/office/drawing/2014/main" id="{63B733F6-FE71-86DA-7B97-23B84B5793FC}"/>
                </a:ext>
              </a:extLst>
            </p:cNvPr>
            <p:cNvSpPr txBox="1"/>
            <p:nvPr/>
          </p:nvSpPr>
          <p:spPr>
            <a:xfrm>
              <a:off x="10589573" y="4070217"/>
              <a:ext cx="433137" cy="239335"/>
            </a:xfrm>
            <a:prstGeom prst="rect">
              <a:avLst/>
            </a:prstGeom>
          </p:spPr>
          <p:txBody>
            <a:bodyPr vert="horz" wrap="square" lIns="0" tIns="0" rIns="0" bIns="0" rtlCol="0">
              <a:noAutofit/>
            </a:bodyPr>
            <a:lstStyle/>
            <a:p>
              <a:pPr algn="ctr"/>
              <a:r>
                <a:rPr lang="en-US" sz="1600" dirty="0"/>
                <a:t>14</a:t>
              </a:r>
            </a:p>
          </p:txBody>
        </p:sp>
        <p:sp>
          <p:nvSpPr>
            <p:cNvPr id="144" name="TextBox 143">
              <a:extLst>
                <a:ext uri="{FF2B5EF4-FFF2-40B4-BE49-F238E27FC236}">
                  <a16:creationId xmlns:a16="http://schemas.microsoft.com/office/drawing/2014/main" id="{57930B34-0BD9-75A3-8623-48FFA6B8241D}"/>
                </a:ext>
              </a:extLst>
            </p:cNvPr>
            <p:cNvSpPr txBox="1"/>
            <p:nvPr/>
          </p:nvSpPr>
          <p:spPr>
            <a:xfrm>
              <a:off x="11130905" y="4070217"/>
              <a:ext cx="433137" cy="239335"/>
            </a:xfrm>
            <a:prstGeom prst="rect">
              <a:avLst/>
            </a:prstGeom>
          </p:spPr>
          <p:txBody>
            <a:bodyPr vert="horz" wrap="square" lIns="0" tIns="0" rIns="0" bIns="0" rtlCol="0">
              <a:noAutofit/>
            </a:bodyPr>
            <a:lstStyle/>
            <a:p>
              <a:pPr algn="ctr"/>
              <a:r>
                <a:rPr lang="en-US" sz="1600" dirty="0"/>
                <a:t>16</a:t>
              </a:r>
            </a:p>
          </p:txBody>
        </p:sp>
        <p:sp>
          <p:nvSpPr>
            <p:cNvPr id="145" name="TextBox 144">
              <a:extLst>
                <a:ext uri="{FF2B5EF4-FFF2-40B4-BE49-F238E27FC236}">
                  <a16:creationId xmlns:a16="http://schemas.microsoft.com/office/drawing/2014/main" id="{87DAD452-F03F-68D2-09CE-33C53525B90F}"/>
                </a:ext>
              </a:extLst>
            </p:cNvPr>
            <p:cNvSpPr txBox="1"/>
            <p:nvPr/>
          </p:nvSpPr>
          <p:spPr>
            <a:xfrm>
              <a:off x="8251347" y="2201312"/>
              <a:ext cx="3037483" cy="239335"/>
            </a:xfrm>
            <a:prstGeom prst="rect">
              <a:avLst/>
            </a:prstGeom>
          </p:spPr>
          <p:txBody>
            <a:bodyPr vert="horz" wrap="square" lIns="0" tIns="0" rIns="0" bIns="0" rtlCol="0">
              <a:noAutofit/>
            </a:bodyPr>
            <a:lstStyle/>
            <a:p>
              <a:pPr algn="ctr"/>
              <a:r>
                <a:rPr lang="en-US" sz="1600" dirty="0"/>
                <a:t>HR: 0.60 (95% CI: 0.43-0.85)</a:t>
              </a:r>
            </a:p>
          </p:txBody>
        </p:sp>
        <p:grpSp>
          <p:nvGrpSpPr>
            <p:cNvPr id="146" name="Group 145">
              <a:extLst>
                <a:ext uri="{FF2B5EF4-FFF2-40B4-BE49-F238E27FC236}">
                  <a16:creationId xmlns:a16="http://schemas.microsoft.com/office/drawing/2014/main" id="{0F657B26-D11C-E3E9-C5CC-361507B613C7}"/>
                </a:ext>
              </a:extLst>
            </p:cNvPr>
            <p:cNvGrpSpPr/>
            <p:nvPr/>
          </p:nvGrpSpPr>
          <p:grpSpPr>
            <a:xfrm>
              <a:off x="7130717" y="3527993"/>
              <a:ext cx="1819175" cy="455261"/>
              <a:chOff x="4013736" y="3337093"/>
              <a:chExt cx="1819175" cy="455261"/>
            </a:xfrm>
          </p:grpSpPr>
          <p:sp>
            <p:nvSpPr>
              <p:cNvPr id="147" name="TextBox 146">
                <a:extLst>
                  <a:ext uri="{FF2B5EF4-FFF2-40B4-BE49-F238E27FC236}">
                    <a16:creationId xmlns:a16="http://schemas.microsoft.com/office/drawing/2014/main" id="{C06942DD-6141-82BB-C3D5-04C9FB28E275}"/>
                  </a:ext>
                </a:extLst>
              </p:cNvPr>
              <p:cNvSpPr txBox="1"/>
              <p:nvPr/>
            </p:nvSpPr>
            <p:spPr>
              <a:xfrm>
                <a:off x="4314615" y="3337093"/>
                <a:ext cx="1518296" cy="455261"/>
              </a:xfrm>
              <a:prstGeom prst="rect">
                <a:avLst/>
              </a:prstGeom>
            </p:spPr>
            <p:txBody>
              <a:bodyPr vert="horz" wrap="square" lIns="0" tIns="0" rIns="0" bIns="0" rtlCol="0">
                <a:noAutofit/>
              </a:bodyPr>
              <a:lstStyle/>
              <a:p>
                <a:r>
                  <a:rPr lang="en-US" sz="1400" dirty="0"/>
                  <a:t>Vepdegestrant</a:t>
                </a:r>
                <a:br>
                  <a:rPr lang="en-US" sz="1400" dirty="0"/>
                </a:br>
                <a:r>
                  <a:rPr lang="en-US" sz="1400" dirty="0"/>
                  <a:t>Fulvestrant</a:t>
                </a:r>
              </a:p>
            </p:txBody>
          </p:sp>
          <p:cxnSp>
            <p:nvCxnSpPr>
              <p:cNvPr id="148" name="Straight Connector 147">
                <a:extLst>
                  <a:ext uri="{FF2B5EF4-FFF2-40B4-BE49-F238E27FC236}">
                    <a16:creationId xmlns:a16="http://schemas.microsoft.com/office/drawing/2014/main" id="{3CF6E847-E9BC-097D-AEC3-4DD5DB61E927}"/>
                  </a:ext>
                </a:extLst>
              </p:cNvPr>
              <p:cNvCxnSpPr>
                <a:cxnSpLocks/>
              </p:cNvCxnSpPr>
              <p:nvPr/>
            </p:nvCxnSpPr>
            <p:spPr>
              <a:xfrm flipH="1">
                <a:off x="4013736" y="3436218"/>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8F223694-3BF3-B514-1F18-BDD103739996}"/>
                  </a:ext>
                </a:extLst>
              </p:cNvPr>
              <p:cNvCxnSpPr>
                <a:cxnSpLocks/>
              </p:cNvCxnSpPr>
              <p:nvPr/>
            </p:nvCxnSpPr>
            <p:spPr>
              <a:xfrm flipH="1">
                <a:off x="4013736" y="3655995"/>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99" name="TextBox 98">
              <a:extLst>
                <a:ext uri="{FF2B5EF4-FFF2-40B4-BE49-F238E27FC236}">
                  <a16:creationId xmlns:a16="http://schemas.microsoft.com/office/drawing/2014/main" id="{5EEA5A7E-5F1B-1DCE-B32F-B514EA8E717C}"/>
                </a:ext>
              </a:extLst>
            </p:cNvPr>
            <p:cNvSpPr txBox="1"/>
            <p:nvPr/>
          </p:nvSpPr>
          <p:spPr>
            <a:xfrm>
              <a:off x="6843093" y="4562511"/>
              <a:ext cx="342550" cy="359328"/>
            </a:xfrm>
            <a:prstGeom prst="rect">
              <a:avLst/>
            </a:prstGeom>
          </p:spPr>
          <p:txBody>
            <a:bodyPr vert="horz" wrap="square" lIns="0" tIns="0" rIns="0" bIns="0" rtlCol="0">
              <a:noAutofit/>
            </a:bodyPr>
            <a:lstStyle/>
            <a:p>
              <a:pPr algn="ctr"/>
              <a:r>
                <a:rPr lang="en-US" sz="1200" dirty="0"/>
                <a:t>108</a:t>
              </a:r>
              <a:br>
                <a:rPr lang="en-US" sz="1200" dirty="0"/>
              </a:br>
              <a:r>
                <a:rPr lang="en-US" sz="1200" dirty="0"/>
                <a:t>106</a:t>
              </a:r>
            </a:p>
          </p:txBody>
        </p:sp>
        <p:sp>
          <p:nvSpPr>
            <p:cNvPr id="100" name="TextBox 99">
              <a:extLst>
                <a:ext uri="{FF2B5EF4-FFF2-40B4-BE49-F238E27FC236}">
                  <a16:creationId xmlns:a16="http://schemas.microsoft.com/office/drawing/2014/main" id="{03B94818-6A68-7EC2-E6ED-C0B5D8A3217E}"/>
                </a:ext>
              </a:extLst>
            </p:cNvPr>
            <p:cNvSpPr txBox="1"/>
            <p:nvPr/>
          </p:nvSpPr>
          <p:spPr>
            <a:xfrm>
              <a:off x="7374837" y="4562511"/>
              <a:ext cx="342550" cy="359328"/>
            </a:xfrm>
            <a:prstGeom prst="rect">
              <a:avLst/>
            </a:prstGeom>
          </p:spPr>
          <p:txBody>
            <a:bodyPr vert="horz" wrap="square" lIns="0" tIns="0" rIns="0" bIns="0" rtlCol="0">
              <a:noAutofit/>
            </a:bodyPr>
            <a:lstStyle/>
            <a:p>
              <a:pPr algn="ctr"/>
              <a:r>
                <a:rPr lang="en-US" sz="1200" dirty="0"/>
                <a:t>68</a:t>
              </a:r>
              <a:br>
                <a:rPr lang="en-US" sz="1200" dirty="0"/>
              </a:br>
              <a:r>
                <a:rPr lang="en-US" sz="1200" dirty="0"/>
                <a:t>48</a:t>
              </a:r>
            </a:p>
          </p:txBody>
        </p:sp>
        <p:sp>
          <p:nvSpPr>
            <p:cNvPr id="101" name="TextBox 100">
              <a:extLst>
                <a:ext uri="{FF2B5EF4-FFF2-40B4-BE49-F238E27FC236}">
                  <a16:creationId xmlns:a16="http://schemas.microsoft.com/office/drawing/2014/main" id="{EE0AE355-7044-5250-E6F8-A850ADB6DC67}"/>
                </a:ext>
              </a:extLst>
            </p:cNvPr>
            <p:cNvSpPr txBox="1"/>
            <p:nvPr/>
          </p:nvSpPr>
          <p:spPr>
            <a:xfrm>
              <a:off x="7917164" y="4562511"/>
              <a:ext cx="342550" cy="359328"/>
            </a:xfrm>
            <a:prstGeom prst="rect">
              <a:avLst/>
            </a:prstGeom>
          </p:spPr>
          <p:txBody>
            <a:bodyPr vert="horz" wrap="square" lIns="0" tIns="0" rIns="0" bIns="0" rtlCol="0">
              <a:noAutofit/>
            </a:bodyPr>
            <a:lstStyle/>
            <a:p>
              <a:pPr algn="ctr"/>
              <a:r>
                <a:rPr lang="en-US" sz="1200" dirty="0"/>
                <a:t>44</a:t>
              </a:r>
              <a:br>
                <a:rPr lang="en-US" sz="1200" dirty="0"/>
              </a:br>
              <a:r>
                <a:rPr lang="en-US" sz="1200" dirty="0"/>
                <a:t>25</a:t>
              </a:r>
            </a:p>
          </p:txBody>
        </p:sp>
        <p:sp>
          <p:nvSpPr>
            <p:cNvPr id="102" name="TextBox 101">
              <a:extLst>
                <a:ext uri="{FF2B5EF4-FFF2-40B4-BE49-F238E27FC236}">
                  <a16:creationId xmlns:a16="http://schemas.microsoft.com/office/drawing/2014/main" id="{B52590F1-B31D-D289-7D19-E1A48B3482D4}"/>
                </a:ext>
              </a:extLst>
            </p:cNvPr>
            <p:cNvSpPr txBox="1"/>
            <p:nvPr/>
          </p:nvSpPr>
          <p:spPr>
            <a:xfrm>
              <a:off x="8459491" y="4562511"/>
              <a:ext cx="342550" cy="359328"/>
            </a:xfrm>
            <a:prstGeom prst="rect">
              <a:avLst/>
            </a:prstGeom>
          </p:spPr>
          <p:txBody>
            <a:bodyPr vert="horz" wrap="square" lIns="0" tIns="0" rIns="0" bIns="0" rtlCol="0">
              <a:noAutofit/>
            </a:bodyPr>
            <a:lstStyle/>
            <a:p>
              <a:pPr algn="ctr"/>
              <a:r>
                <a:rPr lang="en-US" sz="1200" dirty="0"/>
                <a:t>33</a:t>
              </a:r>
              <a:br>
                <a:rPr lang="en-US" sz="1200" dirty="0"/>
              </a:br>
              <a:r>
                <a:rPr lang="en-US" sz="1200" dirty="0"/>
                <a:t>13</a:t>
              </a:r>
            </a:p>
          </p:txBody>
        </p:sp>
        <p:sp>
          <p:nvSpPr>
            <p:cNvPr id="103" name="TextBox 102">
              <a:extLst>
                <a:ext uri="{FF2B5EF4-FFF2-40B4-BE49-F238E27FC236}">
                  <a16:creationId xmlns:a16="http://schemas.microsoft.com/office/drawing/2014/main" id="{909B5A44-CB8B-80FF-1B1C-157A76B52481}"/>
                </a:ext>
              </a:extLst>
            </p:cNvPr>
            <p:cNvSpPr txBox="1"/>
            <p:nvPr/>
          </p:nvSpPr>
          <p:spPr>
            <a:xfrm>
              <a:off x="9001818" y="4562511"/>
              <a:ext cx="342550" cy="359328"/>
            </a:xfrm>
            <a:prstGeom prst="rect">
              <a:avLst/>
            </a:prstGeom>
          </p:spPr>
          <p:txBody>
            <a:bodyPr vert="horz" wrap="square" lIns="0" tIns="0" rIns="0" bIns="0" rtlCol="0">
              <a:noAutofit/>
            </a:bodyPr>
            <a:lstStyle/>
            <a:p>
              <a:pPr algn="ctr"/>
              <a:r>
                <a:rPr lang="en-US" sz="1200" dirty="0"/>
                <a:t>18</a:t>
              </a:r>
              <a:br>
                <a:rPr lang="en-US" sz="1200" dirty="0"/>
              </a:br>
              <a:r>
                <a:rPr lang="en-US" sz="1200" dirty="0"/>
                <a:t>7</a:t>
              </a:r>
            </a:p>
          </p:txBody>
        </p:sp>
        <p:sp>
          <p:nvSpPr>
            <p:cNvPr id="104" name="TextBox 103">
              <a:extLst>
                <a:ext uri="{FF2B5EF4-FFF2-40B4-BE49-F238E27FC236}">
                  <a16:creationId xmlns:a16="http://schemas.microsoft.com/office/drawing/2014/main" id="{A551B7EE-68CC-6D8D-B36C-D793326129FE}"/>
                </a:ext>
              </a:extLst>
            </p:cNvPr>
            <p:cNvSpPr txBox="1"/>
            <p:nvPr/>
          </p:nvSpPr>
          <p:spPr>
            <a:xfrm>
              <a:off x="9544145" y="4562511"/>
              <a:ext cx="342550" cy="359328"/>
            </a:xfrm>
            <a:prstGeom prst="rect">
              <a:avLst/>
            </a:prstGeom>
          </p:spPr>
          <p:txBody>
            <a:bodyPr vert="horz" wrap="square" lIns="0" tIns="0" rIns="0" bIns="0" rtlCol="0">
              <a:noAutofit/>
            </a:bodyPr>
            <a:lstStyle/>
            <a:p>
              <a:pPr algn="ctr"/>
              <a:r>
                <a:rPr lang="en-US" sz="1200" dirty="0"/>
                <a:t>12</a:t>
              </a:r>
              <a:br>
                <a:rPr lang="en-US" sz="1200" dirty="0"/>
              </a:br>
              <a:r>
                <a:rPr lang="en-US" sz="1200" dirty="0"/>
                <a:t>6</a:t>
              </a:r>
            </a:p>
          </p:txBody>
        </p:sp>
        <p:sp>
          <p:nvSpPr>
            <p:cNvPr id="105" name="TextBox 104">
              <a:extLst>
                <a:ext uri="{FF2B5EF4-FFF2-40B4-BE49-F238E27FC236}">
                  <a16:creationId xmlns:a16="http://schemas.microsoft.com/office/drawing/2014/main" id="{C886766B-0F4D-A91B-8AC9-4345B9FB5543}"/>
                </a:ext>
              </a:extLst>
            </p:cNvPr>
            <p:cNvSpPr txBox="1"/>
            <p:nvPr/>
          </p:nvSpPr>
          <p:spPr>
            <a:xfrm>
              <a:off x="10086472" y="4562511"/>
              <a:ext cx="342550" cy="359328"/>
            </a:xfrm>
            <a:prstGeom prst="rect">
              <a:avLst/>
            </a:prstGeom>
          </p:spPr>
          <p:txBody>
            <a:bodyPr vert="horz" wrap="square" lIns="0" tIns="0" rIns="0" bIns="0" rtlCol="0">
              <a:noAutofit/>
            </a:bodyPr>
            <a:lstStyle/>
            <a:p>
              <a:pPr algn="ctr"/>
              <a:r>
                <a:rPr lang="en-US" sz="1200" dirty="0"/>
                <a:t>9</a:t>
              </a:r>
              <a:br>
                <a:rPr lang="en-US" sz="1200" dirty="0"/>
              </a:br>
              <a:r>
                <a:rPr lang="en-US" sz="1200" dirty="0"/>
                <a:t>1</a:t>
              </a:r>
            </a:p>
          </p:txBody>
        </p:sp>
        <p:sp>
          <p:nvSpPr>
            <p:cNvPr id="106" name="TextBox 105">
              <a:extLst>
                <a:ext uri="{FF2B5EF4-FFF2-40B4-BE49-F238E27FC236}">
                  <a16:creationId xmlns:a16="http://schemas.microsoft.com/office/drawing/2014/main" id="{6A0C5525-B8D8-C007-D4B7-C13DB140B99F}"/>
                </a:ext>
              </a:extLst>
            </p:cNvPr>
            <p:cNvSpPr txBox="1"/>
            <p:nvPr/>
          </p:nvSpPr>
          <p:spPr>
            <a:xfrm>
              <a:off x="10628799" y="4562511"/>
              <a:ext cx="342550" cy="359328"/>
            </a:xfrm>
            <a:prstGeom prst="rect">
              <a:avLst/>
            </a:prstGeom>
          </p:spPr>
          <p:txBody>
            <a:bodyPr vert="horz" wrap="square" lIns="0" tIns="0" rIns="0" bIns="0" rtlCol="0">
              <a:noAutofit/>
            </a:bodyPr>
            <a:lstStyle/>
            <a:p>
              <a:pPr algn="ctr"/>
              <a:r>
                <a:rPr lang="en-US" sz="1200" dirty="0"/>
                <a:t>4</a:t>
              </a:r>
              <a:br>
                <a:rPr lang="en-US" sz="1200" dirty="0"/>
              </a:br>
              <a:r>
                <a:rPr lang="en-US" sz="1200" dirty="0"/>
                <a:t>1</a:t>
              </a:r>
            </a:p>
          </p:txBody>
        </p:sp>
        <p:sp>
          <p:nvSpPr>
            <p:cNvPr id="202" name="TextBox 201">
              <a:extLst>
                <a:ext uri="{FF2B5EF4-FFF2-40B4-BE49-F238E27FC236}">
                  <a16:creationId xmlns:a16="http://schemas.microsoft.com/office/drawing/2014/main" id="{C66199A9-65A9-787E-3384-59EB0EBCFFA0}"/>
                </a:ext>
              </a:extLst>
            </p:cNvPr>
            <p:cNvSpPr txBox="1"/>
            <p:nvPr/>
          </p:nvSpPr>
          <p:spPr>
            <a:xfrm>
              <a:off x="11171126" y="4562511"/>
              <a:ext cx="342550" cy="359328"/>
            </a:xfrm>
            <a:prstGeom prst="rect">
              <a:avLst/>
            </a:prstGeom>
          </p:spPr>
          <p:txBody>
            <a:bodyPr vert="horz" wrap="square" lIns="0" tIns="0" rIns="0" bIns="0" rtlCol="0">
              <a:noAutofit/>
            </a:bodyPr>
            <a:lstStyle/>
            <a:p>
              <a:pPr algn="ctr"/>
              <a:r>
                <a:rPr lang="en-US" sz="1200" dirty="0"/>
                <a:t>3</a:t>
              </a:r>
              <a:br>
                <a:rPr lang="en-US" sz="1200" dirty="0"/>
              </a:br>
              <a:r>
                <a:rPr lang="en-US" sz="1200" dirty="0"/>
                <a:t>0</a:t>
              </a:r>
            </a:p>
          </p:txBody>
        </p:sp>
        <p:sp>
          <p:nvSpPr>
            <p:cNvPr id="203" name="TextBox 202">
              <a:extLst>
                <a:ext uri="{FF2B5EF4-FFF2-40B4-BE49-F238E27FC236}">
                  <a16:creationId xmlns:a16="http://schemas.microsoft.com/office/drawing/2014/main" id="{5BE4F7D6-9796-6BED-4B75-9825BAC9EF27}"/>
                </a:ext>
              </a:extLst>
            </p:cNvPr>
            <p:cNvSpPr txBox="1"/>
            <p:nvPr/>
          </p:nvSpPr>
          <p:spPr>
            <a:xfrm>
              <a:off x="11713454" y="4562511"/>
              <a:ext cx="342550" cy="359328"/>
            </a:xfrm>
            <a:prstGeom prst="rect">
              <a:avLst/>
            </a:prstGeom>
          </p:spPr>
          <p:txBody>
            <a:bodyPr vert="horz" wrap="square" lIns="0" tIns="0" rIns="0" bIns="0" rtlCol="0">
              <a:noAutofit/>
            </a:bodyPr>
            <a:lstStyle/>
            <a:p>
              <a:pPr algn="ctr"/>
              <a:r>
                <a:rPr lang="en-US" sz="1200" dirty="0"/>
                <a:t>0</a:t>
              </a:r>
              <a:br>
                <a:rPr lang="en-US" sz="1200" dirty="0"/>
              </a:br>
              <a:r>
                <a:rPr lang="en-US" sz="1200" dirty="0"/>
                <a:t>0</a:t>
              </a:r>
            </a:p>
          </p:txBody>
        </p:sp>
        <p:grpSp>
          <p:nvGrpSpPr>
            <p:cNvPr id="173" name="Group 172">
              <a:extLst>
                <a:ext uri="{FF2B5EF4-FFF2-40B4-BE49-F238E27FC236}">
                  <a16:creationId xmlns:a16="http://schemas.microsoft.com/office/drawing/2014/main" id="{583B801C-7AE4-E946-5E75-6EE75CF5F816}"/>
                </a:ext>
              </a:extLst>
            </p:cNvPr>
            <p:cNvGrpSpPr/>
            <p:nvPr/>
          </p:nvGrpSpPr>
          <p:grpSpPr>
            <a:xfrm>
              <a:off x="7026203" y="1640303"/>
              <a:ext cx="4139102" cy="2359529"/>
              <a:chOff x="7026203" y="1640303"/>
              <a:chExt cx="4139102" cy="2359529"/>
            </a:xfrm>
          </p:grpSpPr>
          <p:cxnSp>
            <p:nvCxnSpPr>
              <p:cNvPr id="152" name="Straight Connector 151">
                <a:extLst>
                  <a:ext uri="{FF2B5EF4-FFF2-40B4-BE49-F238E27FC236}">
                    <a16:creationId xmlns:a16="http://schemas.microsoft.com/office/drawing/2014/main" id="{FB7C06D6-10B9-9E7C-8E01-BCEAC7976638}"/>
                  </a:ext>
                </a:extLst>
              </p:cNvPr>
              <p:cNvCxnSpPr>
                <a:cxnSpLocks/>
              </p:cNvCxnSpPr>
              <p:nvPr/>
            </p:nvCxnSpPr>
            <p:spPr>
              <a:xfrm flipV="1">
                <a:off x="7026203" y="16403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56" name="Group 155">
                <a:extLst>
                  <a:ext uri="{FF2B5EF4-FFF2-40B4-BE49-F238E27FC236}">
                    <a16:creationId xmlns:a16="http://schemas.microsoft.com/office/drawing/2014/main" id="{102E6C8D-ACD5-F22E-D100-F7033E4CC0C0}"/>
                  </a:ext>
                </a:extLst>
              </p:cNvPr>
              <p:cNvGrpSpPr/>
              <p:nvPr/>
            </p:nvGrpSpPr>
            <p:grpSpPr>
              <a:xfrm>
                <a:off x="7032625" y="1689100"/>
                <a:ext cx="4132680" cy="2310732"/>
                <a:chOff x="7032625" y="1689100"/>
                <a:chExt cx="4132680" cy="2310732"/>
              </a:xfrm>
            </p:grpSpPr>
            <p:sp>
              <p:nvSpPr>
                <p:cNvPr id="153" name="Freeform 152">
                  <a:extLst>
                    <a:ext uri="{FF2B5EF4-FFF2-40B4-BE49-F238E27FC236}">
                      <a16:creationId xmlns:a16="http://schemas.microsoft.com/office/drawing/2014/main" id="{1504BD84-6DA1-0635-8211-6A6D31E4D7FF}"/>
                    </a:ext>
                  </a:extLst>
                </p:cNvPr>
                <p:cNvSpPr/>
                <p:nvPr/>
              </p:nvSpPr>
              <p:spPr>
                <a:xfrm>
                  <a:off x="7550484" y="2737853"/>
                  <a:ext cx="3614821" cy="1261979"/>
                </a:xfrm>
                <a:custGeom>
                  <a:avLst/>
                  <a:gdLst>
                    <a:gd name="csX0" fmla="*/ 3614821 w 3614821"/>
                    <a:gd name="csY0" fmla="*/ 1261979 h 1261979"/>
                    <a:gd name="csX1" fmla="*/ 3614821 w 3614821"/>
                    <a:gd name="csY1" fmla="*/ 860926 h 1261979"/>
                    <a:gd name="csX2" fmla="*/ 1459832 w 3614821"/>
                    <a:gd name="csY2" fmla="*/ 860926 h 1261979"/>
                    <a:gd name="csX3" fmla="*/ 1459832 w 3614821"/>
                    <a:gd name="csY3" fmla="*/ 802105 h 1261979"/>
                    <a:gd name="csX4" fmla="*/ 1459832 w 3614821"/>
                    <a:gd name="csY4" fmla="*/ 802105 h 1261979"/>
                    <a:gd name="csX5" fmla="*/ 1459832 w 3614821"/>
                    <a:gd name="csY5" fmla="*/ 802105 h 1261979"/>
                    <a:gd name="csX6" fmla="*/ 1417053 w 3614821"/>
                    <a:gd name="csY6" fmla="*/ 802105 h 1261979"/>
                    <a:gd name="csX7" fmla="*/ 1417053 w 3614821"/>
                    <a:gd name="csY7" fmla="*/ 748631 h 1261979"/>
                    <a:gd name="csX8" fmla="*/ 1090863 w 3614821"/>
                    <a:gd name="csY8" fmla="*/ 748631 h 1261979"/>
                    <a:gd name="csX9" fmla="*/ 1090863 w 3614821"/>
                    <a:gd name="csY9" fmla="*/ 748631 h 1261979"/>
                    <a:gd name="csX10" fmla="*/ 1090863 w 3614821"/>
                    <a:gd name="csY10" fmla="*/ 748631 h 1261979"/>
                    <a:gd name="csX11" fmla="*/ 1090863 w 3614821"/>
                    <a:gd name="csY11" fmla="*/ 695158 h 1261979"/>
                    <a:gd name="csX12" fmla="*/ 1037390 w 3614821"/>
                    <a:gd name="csY12" fmla="*/ 695158 h 1261979"/>
                    <a:gd name="csX13" fmla="*/ 1037390 w 3614821"/>
                    <a:gd name="csY13" fmla="*/ 695158 h 1261979"/>
                    <a:gd name="csX14" fmla="*/ 1037390 w 3614821"/>
                    <a:gd name="csY14" fmla="*/ 663073 h 1261979"/>
                    <a:gd name="csX15" fmla="*/ 967874 w 3614821"/>
                    <a:gd name="csY15" fmla="*/ 663073 h 1261979"/>
                    <a:gd name="csX16" fmla="*/ 967874 w 3614821"/>
                    <a:gd name="csY16" fmla="*/ 636336 h 1261979"/>
                    <a:gd name="csX17" fmla="*/ 962527 w 3614821"/>
                    <a:gd name="csY17" fmla="*/ 630989 h 1261979"/>
                    <a:gd name="csX18" fmla="*/ 962527 w 3614821"/>
                    <a:gd name="csY18" fmla="*/ 561473 h 1261979"/>
                    <a:gd name="csX19" fmla="*/ 941137 w 3614821"/>
                    <a:gd name="csY19" fmla="*/ 561473 h 1261979"/>
                    <a:gd name="csX20" fmla="*/ 941137 w 3614821"/>
                    <a:gd name="csY20" fmla="*/ 513347 h 1261979"/>
                    <a:gd name="csX21" fmla="*/ 529390 w 3614821"/>
                    <a:gd name="csY21" fmla="*/ 513347 h 1261979"/>
                    <a:gd name="csX22" fmla="*/ 529390 w 3614821"/>
                    <a:gd name="csY22" fmla="*/ 491958 h 1261979"/>
                    <a:gd name="csX23" fmla="*/ 470569 w 3614821"/>
                    <a:gd name="csY23" fmla="*/ 491958 h 1261979"/>
                    <a:gd name="csX24" fmla="*/ 470569 w 3614821"/>
                    <a:gd name="csY24" fmla="*/ 411747 h 1261979"/>
                    <a:gd name="csX25" fmla="*/ 454527 w 3614821"/>
                    <a:gd name="csY25" fmla="*/ 411747 h 1261979"/>
                    <a:gd name="csX26" fmla="*/ 454527 w 3614821"/>
                    <a:gd name="csY26" fmla="*/ 411747 h 1261979"/>
                    <a:gd name="csX27" fmla="*/ 422442 w 3614821"/>
                    <a:gd name="csY27" fmla="*/ 379662 h 1261979"/>
                    <a:gd name="csX28" fmla="*/ 422442 w 3614821"/>
                    <a:gd name="csY28" fmla="*/ 315494 h 1261979"/>
                    <a:gd name="csX29" fmla="*/ 406400 w 3614821"/>
                    <a:gd name="csY29" fmla="*/ 315494 h 1261979"/>
                    <a:gd name="csX30" fmla="*/ 406400 w 3614821"/>
                    <a:gd name="csY30" fmla="*/ 288758 h 1261979"/>
                    <a:gd name="csX31" fmla="*/ 336884 w 3614821"/>
                    <a:gd name="csY31" fmla="*/ 288758 h 1261979"/>
                    <a:gd name="csX32" fmla="*/ 336884 w 3614821"/>
                    <a:gd name="csY32" fmla="*/ 262021 h 1261979"/>
                    <a:gd name="csX33" fmla="*/ 267369 w 3614821"/>
                    <a:gd name="csY33" fmla="*/ 262021 h 1261979"/>
                    <a:gd name="csX34" fmla="*/ 267369 w 3614821"/>
                    <a:gd name="csY34" fmla="*/ 224589 h 1261979"/>
                    <a:gd name="csX35" fmla="*/ 251327 w 3614821"/>
                    <a:gd name="csY35" fmla="*/ 224589 h 1261979"/>
                    <a:gd name="csX36" fmla="*/ 251327 w 3614821"/>
                    <a:gd name="csY36" fmla="*/ 224589 h 1261979"/>
                    <a:gd name="csX37" fmla="*/ 251327 w 3614821"/>
                    <a:gd name="csY37" fmla="*/ 187158 h 1261979"/>
                    <a:gd name="csX38" fmla="*/ 181811 w 3614821"/>
                    <a:gd name="csY38" fmla="*/ 187158 h 1261979"/>
                    <a:gd name="csX39" fmla="*/ 181811 w 3614821"/>
                    <a:gd name="csY39" fmla="*/ 160421 h 1261979"/>
                    <a:gd name="csX40" fmla="*/ 42779 w 3614821"/>
                    <a:gd name="csY40" fmla="*/ 160421 h 1261979"/>
                    <a:gd name="csX41" fmla="*/ 42779 w 3614821"/>
                    <a:gd name="csY41" fmla="*/ 144379 h 1261979"/>
                    <a:gd name="csX42" fmla="*/ 37431 w 3614821"/>
                    <a:gd name="csY42" fmla="*/ 139031 h 1261979"/>
                    <a:gd name="csX43" fmla="*/ 37431 w 3614821"/>
                    <a:gd name="csY43" fmla="*/ 139031 h 1261979"/>
                    <a:gd name="csX44" fmla="*/ 37431 w 3614821"/>
                    <a:gd name="csY44" fmla="*/ 101600 h 1261979"/>
                    <a:gd name="csX45" fmla="*/ 0 w 3614821"/>
                    <a:gd name="csY45" fmla="*/ 101600 h 1261979"/>
                    <a:gd name="csX46" fmla="*/ 0 w 3614821"/>
                    <a:gd name="csY46" fmla="*/ 0 h 1261979"/>
                    <a:gd name="csX0" fmla="*/ 3614821 w 3614821"/>
                    <a:gd name="csY0" fmla="*/ 1261979 h 1261979"/>
                    <a:gd name="csX1" fmla="*/ 3614821 w 3614821"/>
                    <a:gd name="csY1" fmla="*/ 860926 h 1261979"/>
                    <a:gd name="csX2" fmla="*/ 1459832 w 3614821"/>
                    <a:gd name="csY2" fmla="*/ 860926 h 1261979"/>
                    <a:gd name="csX3" fmla="*/ 1459832 w 3614821"/>
                    <a:gd name="csY3" fmla="*/ 802105 h 1261979"/>
                    <a:gd name="csX4" fmla="*/ 1459832 w 3614821"/>
                    <a:gd name="csY4" fmla="*/ 802105 h 1261979"/>
                    <a:gd name="csX5" fmla="*/ 1459832 w 3614821"/>
                    <a:gd name="csY5" fmla="*/ 802105 h 1261979"/>
                    <a:gd name="csX6" fmla="*/ 1417053 w 3614821"/>
                    <a:gd name="csY6" fmla="*/ 802105 h 1261979"/>
                    <a:gd name="csX7" fmla="*/ 1417053 w 3614821"/>
                    <a:gd name="csY7" fmla="*/ 748631 h 1261979"/>
                    <a:gd name="csX8" fmla="*/ 1090863 w 3614821"/>
                    <a:gd name="csY8" fmla="*/ 748631 h 1261979"/>
                    <a:gd name="csX9" fmla="*/ 1090863 w 3614821"/>
                    <a:gd name="csY9" fmla="*/ 748631 h 1261979"/>
                    <a:gd name="csX10" fmla="*/ 1090863 w 3614821"/>
                    <a:gd name="csY10" fmla="*/ 748631 h 1261979"/>
                    <a:gd name="csX11" fmla="*/ 1090863 w 3614821"/>
                    <a:gd name="csY11" fmla="*/ 695158 h 1261979"/>
                    <a:gd name="csX12" fmla="*/ 1037390 w 3614821"/>
                    <a:gd name="csY12" fmla="*/ 695158 h 1261979"/>
                    <a:gd name="csX13" fmla="*/ 1037390 w 3614821"/>
                    <a:gd name="csY13" fmla="*/ 695158 h 1261979"/>
                    <a:gd name="csX14" fmla="*/ 1037390 w 3614821"/>
                    <a:gd name="csY14" fmla="*/ 663073 h 1261979"/>
                    <a:gd name="csX15" fmla="*/ 967874 w 3614821"/>
                    <a:gd name="csY15" fmla="*/ 663073 h 1261979"/>
                    <a:gd name="csX16" fmla="*/ 967874 w 3614821"/>
                    <a:gd name="csY16" fmla="*/ 636336 h 1261979"/>
                    <a:gd name="csX17" fmla="*/ 962527 w 3614821"/>
                    <a:gd name="csY17" fmla="*/ 630989 h 1261979"/>
                    <a:gd name="csX18" fmla="*/ 962527 w 3614821"/>
                    <a:gd name="csY18" fmla="*/ 561473 h 1261979"/>
                    <a:gd name="csX19" fmla="*/ 941137 w 3614821"/>
                    <a:gd name="csY19" fmla="*/ 561473 h 1261979"/>
                    <a:gd name="csX20" fmla="*/ 941137 w 3614821"/>
                    <a:gd name="csY20" fmla="*/ 513347 h 1261979"/>
                    <a:gd name="csX21" fmla="*/ 529390 w 3614821"/>
                    <a:gd name="csY21" fmla="*/ 513347 h 1261979"/>
                    <a:gd name="csX22" fmla="*/ 529390 w 3614821"/>
                    <a:gd name="csY22" fmla="*/ 491958 h 1261979"/>
                    <a:gd name="csX23" fmla="*/ 470569 w 3614821"/>
                    <a:gd name="csY23" fmla="*/ 491958 h 1261979"/>
                    <a:gd name="csX24" fmla="*/ 470569 w 3614821"/>
                    <a:gd name="csY24" fmla="*/ 411747 h 1261979"/>
                    <a:gd name="csX25" fmla="*/ 454527 w 3614821"/>
                    <a:gd name="csY25" fmla="*/ 411747 h 1261979"/>
                    <a:gd name="csX26" fmla="*/ 454527 w 3614821"/>
                    <a:gd name="csY26" fmla="*/ 383172 h 1261979"/>
                    <a:gd name="csX27" fmla="*/ 422442 w 3614821"/>
                    <a:gd name="csY27" fmla="*/ 379662 h 1261979"/>
                    <a:gd name="csX28" fmla="*/ 422442 w 3614821"/>
                    <a:gd name="csY28" fmla="*/ 315494 h 1261979"/>
                    <a:gd name="csX29" fmla="*/ 406400 w 3614821"/>
                    <a:gd name="csY29" fmla="*/ 315494 h 1261979"/>
                    <a:gd name="csX30" fmla="*/ 406400 w 3614821"/>
                    <a:gd name="csY30" fmla="*/ 288758 h 1261979"/>
                    <a:gd name="csX31" fmla="*/ 336884 w 3614821"/>
                    <a:gd name="csY31" fmla="*/ 288758 h 1261979"/>
                    <a:gd name="csX32" fmla="*/ 336884 w 3614821"/>
                    <a:gd name="csY32" fmla="*/ 262021 h 1261979"/>
                    <a:gd name="csX33" fmla="*/ 267369 w 3614821"/>
                    <a:gd name="csY33" fmla="*/ 262021 h 1261979"/>
                    <a:gd name="csX34" fmla="*/ 267369 w 3614821"/>
                    <a:gd name="csY34" fmla="*/ 224589 h 1261979"/>
                    <a:gd name="csX35" fmla="*/ 251327 w 3614821"/>
                    <a:gd name="csY35" fmla="*/ 224589 h 1261979"/>
                    <a:gd name="csX36" fmla="*/ 251327 w 3614821"/>
                    <a:gd name="csY36" fmla="*/ 224589 h 1261979"/>
                    <a:gd name="csX37" fmla="*/ 251327 w 3614821"/>
                    <a:gd name="csY37" fmla="*/ 187158 h 1261979"/>
                    <a:gd name="csX38" fmla="*/ 181811 w 3614821"/>
                    <a:gd name="csY38" fmla="*/ 187158 h 1261979"/>
                    <a:gd name="csX39" fmla="*/ 181811 w 3614821"/>
                    <a:gd name="csY39" fmla="*/ 160421 h 1261979"/>
                    <a:gd name="csX40" fmla="*/ 42779 w 3614821"/>
                    <a:gd name="csY40" fmla="*/ 160421 h 1261979"/>
                    <a:gd name="csX41" fmla="*/ 42779 w 3614821"/>
                    <a:gd name="csY41" fmla="*/ 144379 h 1261979"/>
                    <a:gd name="csX42" fmla="*/ 37431 w 3614821"/>
                    <a:gd name="csY42" fmla="*/ 139031 h 1261979"/>
                    <a:gd name="csX43" fmla="*/ 37431 w 3614821"/>
                    <a:gd name="csY43" fmla="*/ 139031 h 1261979"/>
                    <a:gd name="csX44" fmla="*/ 37431 w 3614821"/>
                    <a:gd name="csY44" fmla="*/ 101600 h 1261979"/>
                    <a:gd name="csX45" fmla="*/ 0 w 3614821"/>
                    <a:gd name="csY45" fmla="*/ 101600 h 1261979"/>
                    <a:gd name="csX46" fmla="*/ 0 w 3614821"/>
                    <a:gd name="csY46" fmla="*/ 0 h 12619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Lst>
                  <a:rect l="l" t="t" r="r" b="b"/>
                  <a:pathLst>
                    <a:path w="3614821" h="1261979">
                      <a:moveTo>
                        <a:pt x="3614821" y="1261979"/>
                      </a:moveTo>
                      <a:lnTo>
                        <a:pt x="3614821" y="860926"/>
                      </a:lnTo>
                      <a:lnTo>
                        <a:pt x="1459832" y="860926"/>
                      </a:lnTo>
                      <a:lnTo>
                        <a:pt x="1459832" y="802105"/>
                      </a:lnTo>
                      <a:lnTo>
                        <a:pt x="1459832" y="802105"/>
                      </a:lnTo>
                      <a:lnTo>
                        <a:pt x="1459832" y="802105"/>
                      </a:lnTo>
                      <a:lnTo>
                        <a:pt x="1417053" y="802105"/>
                      </a:lnTo>
                      <a:lnTo>
                        <a:pt x="1417053" y="748631"/>
                      </a:lnTo>
                      <a:lnTo>
                        <a:pt x="1090863" y="748631"/>
                      </a:lnTo>
                      <a:lnTo>
                        <a:pt x="1090863" y="748631"/>
                      </a:lnTo>
                      <a:lnTo>
                        <a:pt x="1090863" y="748631"/>
                      </a:lnTo>
                      <a:lnTo>
                        <a:pt x="1090863" y="695158"/>
                      </a:lnTo>
                      <a:lnTo>
                        <a:pt x="1037390" y="695158"/>
                      </a:lnTo>
                      <a:lnTo>
                        <a:pt x="1037390" y="695158"/>
                      </a:lnTo>
                      <a:lnTo>
                        <a:pt x="1037390" y="663073"/>
                      </a:lnTo>
                      <a:lnTo>
                        <a:pt x="967874" y="663073"/>
                      </a:lnTo>
                      <a:lnTo>
                        <a:pt x="967874" y="636336"/>
                      </a:lnTo>
                      <a:lnTo>
                        <a:pt x="962527" y="630989"/>
                      </a:lnTo>
                      <a:lnTo>
                        <a:pt x="962527" y="561473"/>
                      </a:lnTo>
                      <a:lnTo>
                        <a:pt x="941137" y="561473"/>
                      </a:lnTo>
                      <a:lnTo>
                        <a:pt x="941137" y="513347"/>
                      </a:lnTo>
                      <a:lnTo>
                        <a:pt x="529390" y="513347"/>
                      </a:lnTo>
                      <a:lnTo>
                        <a:pt x="529390" y="491958"/>
                      </a:lnTo>
                      <a:lnTo>
                        <a:pt x="470569" y="491958"/>
                      </a:lnTo>
                      <a:lnTo>
                        <a:pt x="470569" y="411747"/>
                      </a:lnTo>
                      <a:lnTo>
                        <a:pt x="454527" y="411747"/>
                      </a:lnTo>
                      <a:lnTo>
                        <a:pt x="454527" y="383172"/>
                      </a:lnTo>
                      <a:lnTo>
                        <a:pt x="422442" y="379662"/>
                      </a:lnTo>
                      <a:lnTo>
                        <a:pt x="422442" y="315494"/>
                      </a:lnTo>
                      <a:lnTo>
                        <a:pt x="406400" y="315494"/>
                      </a:lnTo>
                      <a:lnTo>
                        <a:pt x="406400" y="288758"/>
                      </a:lnTo>
                      <a:lnTo>
                        <a:pt x="336884" y="288758"/>
                      </a:lnTo>
                      <a:lnTo>
                        <a:pt x="336884" y="262021"/>
                      </a:lnTo>
                      <a:lnTo>
                        <a:pt x="267369" y="262021"/>
                      </a:lnTo>
                      <a:lnTo>
                        <a:pt x="267369" y="224589"/>
                      </a:lnTo>
                      <a:lnTo>
                        <a:pt x="251327" y="224589"/>
                      </a:lnTo>
                      <a:lnTo>
                        <a:pt x="251327" y="224589"/>
                      </a:lnTo>
                      <a:lnTo>
                        <a:pt x="251327" y="187158"/>
                      </a:lnTo>
                      <a:lnTo>
                        <a:pt x="181811" y="187158"/>
                      </a:lnTo>
                      <a:lnTo>
                        <a:pt x="181811" y="160421"/>
                      </a:lnTo>
                      <a:lnTo>
                        <a:pt x="42779" y="160421"/>
                      </a:lnTo>
                      <a:lnTo>
                        <a:pt x="42779" y="144379"/>
                      </a:lnTo>
                      <a:lnTo>
                        <a:pt x="37431" y="139031"/>
                      </a:lnTo>
                      <a:lnTo>
                        <a:pt x="37431" y="139031"/>
                      </a:lnTo>
                      <a:lnTo>
                        <a:pt x="37431" y="101600"/>
                      </a:lnTo>
                      <a:lnTo>
                        <a:pt x="0" y="10160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Freeform 153">
                  <a:extLst>
                    <a:ext uri="{FF2B5EF4-FFF2-40B4-BE49-F238E27FC236}">
                      <a16:creationId xmlns:a16="http://schemas.microsoft.com/office/drawing/2014/main" id="{D78D69DC-74BA-B859-83D1-338B1DEC3E01}"/>
                    </a:ext>
                  </a:extLst>
                </p:cNvPr>
                <p:cNvSpPr/>
                <p:nvPr/>
              </p:nvSpPr>
              <p:spPr>
                <a:xfrm>
                  <a:off x="7032625" y="1689100"/>
                  <a:ext cx="419100" cy="241300"/>
                </a:xfrm>
                <a:custGeom>
                  <a:avLst/>
                  <a:gdLst>
                    <a:gd name="csX0" fmla="*/ 0 w 419100"/>
                    <a:gd name="csY0" fmla="*/ 0 h 241300"/>
                    <a:gd name="csX1" fmla="*/ 76200 w 419100"/>
                    <a:gd name="csY1" fmla="*/ 0 h 241300"/>
                    <a:gd name="csX2" fmla="*/ 76200 w 419100"/>
                    <a:gd name="csY2" fmla="*/ 28575 h 241300"/>
                    <a:gd name="csX3" fmla="*/ 120650 w 419100"/>
                    <a:gd name="csY3" fmla="*/ 28575 h 241300"/>
                    <a:gd name="csX4" fmla="*/ 120650 w 419100"/>
                    <a:gd name="csY4" fmla="*/ 44450 h 241300"/>
                    <a:gd name="csX5" fmla="*/ 206375 w 419100"/>
                    <a:gd name="csY5" fmla="*/ 44450 h 241300"/>
                    <a:gd name="csX6" fmla="*/ 206375 w 419100"/>
                    <a:gd name="csY6" fmla="*/ 73025 h 241300"/>
                    <a:gd name="csX7" fmla="*/ 260350 w 419100"/>
                    <a:gd name="csY7" fmla="*/ 73025 h 241300"/>
                    <a:gd name="csX8" fmla="*/ 260350 w 419100"/>
                    <a:gd name="csY8" fmla="*/ 85725 h 241300"/>
                    <a:gd name="csX9" fmla="*/ 298450 w 419100"/>
                    <a:gd name="csY9" fmla="*/ 85725 h 241300"/>
                    <a:gd name="csX10" fmla="*/ 298450 w 419100"/>
                    <a:gd name="csY10" fmla="*/ 114300 h 241300"/>
                    <a:gd name="csX11" fmla="*/ 374650 w 419100"/>
                    <a:gd name="csY11" fmla="*/ 114300 h 241300"/>
                    <a:gd name="csX12" fmla="*/ 374650 w 419100"/>
                    <a:gd name="csY12" fmla="*/ 127000 h 241300"/>
                    <a:gd name="csX13" fmla="*/ 387350 w 419100"/>
                    <a:gd name="csY13" fmla="*/ 127000 h 241300"/>
                    <a:gd name="csX14" fmla="*/ 387350 w 419100"/>
                    <a:gd name="csY14" fmla="*/ 187325 h 241300"/>
                    <a:gd name="csX15" fmla="*/ 419100 w 419100"/>
                    <a:gd name="csY15" fmla="*/ 187325 h 241300"/>
                    <a:gd name="csX16" fmla="*/ 419100 w 419100"/>
                    <a:gd name="csY16" fmla="*/ 241300 h 2413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19100" h="241300">
                      <a:moveTo>
                        <a:pt x="0" y="0"/>
                      </a:moveTo>
                      <a:lnTo>
                        <a:pt x="76200" y="0"/>
                      </a:lnTo>
                      <a:lnTo>
                        <a:pt x="76200" y="28575"/>
                      </a:lnTo>
                      <a:lnTo>
                        <a:pt x="120650" y="28575"/>
                      </a:lnTo>
                      <a:lnTo>
                        <a:pt x="120650" y="44450"/>
                      </a:lnTo>
                      <a:lnTo>
                        <a:pt x="206375" y="44450"/>
                      </a:lnTo>
                      <a:lnTo>
                        <a:pt x="206375" y="73025"/>
                      </a:lnTo>
                      <a:lnTo>
                        <a:pt x="260350" y="73025"/>
                      </a:lnTo>
                      <a:lnTo>
                        <a:pt x="260350" y="85725"/>
                      </a:lnTo>
                      <a:lnTo>
                        <a:pt x="298450" y="85725"/>
                      </a:lnTo>
                      <a:lnTo>
                        <a:pt x="298450" y="114300"/>
                      </a:lnTo>
                      <a:lnTo>
                        <a:pt x="374650" y="114300"/>
                      </a:lnTo>
                      <a:lnTo>
                        <a:pt x="374650" y="127000"/>
                      </a:lnTo>
                      <a:lnTo>
                        <a:pt x="387350" y="127000"/>
                      </a:lnTo>
                      <a:lnTo>
                        <a:pt x="387350" y="187325"/>
                      </a:lnTo>
                      <a:lnTo>
                        <a:pt x="419100" y="187325"/>
                      </a:lnTo>
                      <a:lnTo>
                        <a:pt x="419100" y="24130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Freeform 154">
                  <a:extLst>
                    <a:ext uri="{FF2B5EF4-FFF2-40B4-BE49-F238E27FC236}">
                      <a16:creationId xmlns:a16="http://schemas.microsoft.com/office/drawing/2014/main" id="{84A81794-FEEB-DFE9-517C-9B6AA623BD0A}"/>
                    </a:ext>
                  </a:extLst>
                </p:cNvPr>
                <p:cNvSpPr/>
                <p:nvPr/>
              </p:nvSpPr>
              <p:spPr>
                <a:xfrm>
                  <a:off x="7461251" y="1898650"/>
                  <a:ext cx="88900" cy="857250"/>
                </a:xfrm>
                <a:custGeom>
                  <a:avLst/>
                  <a:gdLst>
                    <a:gd name="csX0" fmla="*/ 0 w 92075"/>
                    <a:gd name="csY0" fmla="*/ 0 h 857250"/>
                    <a:gd name="csX1" fmla="*/ 0 w 92075"/>
                    <a:gd name="csY1" fmla="*/ 53975 h 857250"/>
                    <a:gd name="csX2" fmla="*/ 9525 w 92075"/>
                    <a:gd name="csY2" fmla="*/ 53975 h 857250"/>
                    <a:gd name="csX3" fmla="*/ 9525 w 92075"/>
                    <a:gd name="csY3" fmla="*/ 168275 h 857250"/>
                    <a:gd name="csX4" fmla="*/ 15875 w 92075"/>
                    <a:gd name="csY4" fmla="*/ 168275 h 857250"/>
                    <a:gd name="csX5" fmla="*/ 15875 w 92075"/>
                    <a:gd name="csY5" fmla="*/ 254000 h 857250"/>
                    <a:gd name="csX6" fmla="*/ 22225 w 92075"/>
                    <a:gd name="csY6" fmla="*/ 260350 h 857250"/>
                    <a:gd name="csX7" fmla="*/ 22225 w 92075"/>
                    <a:gd name="csY7" fmla="*/ 317500 h 857250"/>
                    <a:gd name="csX8" fmla="*/ 31750 w 92075"/>
                    <a:gd name="csY8" fmla="*/ 327025 h 857250"/>
                    <a:gd name="csX9" fmla="*/ 31750 w 92075"/>
                    <a:gd name="csY9" fmla="*/ 406400 h 857250"/>
                    <a:gd name="csX10" fmla="*/ 57150 w 92075"/>
                    <a:gd name="csY10" fmla="*/ 406400 h 857250"/>
                    <a:gd name="csX11" fmla="*/ 57150 w 92075"/>
                    <a:gd name="csY11" fmla="*/ 517525 h 857250"/>
                    <a:gd name="csX12" fmla="*/ 63500 w 92075"/>
                    <a:gd name="csY12" fmla="*/ 523875 h 857250"/>
                    <a:gd name="csX13" fmla="*/ 63500 w 92075"/>
                    <a:gd name="csY13" fmla="*/ 688975 h 857250"/>
                    <a:gd name="csX14" fmla="*/ 69850 w 92075"/>
                    <a:gd name="csY14" fmla="*/ 695325 h 857250"/>
                    <a:gd name="csX15" fmla="*/ 69850 w 92075"/>
                    <a:gd name="csY15" fmla="*/ 828675 h 857250"/>
                    <a:gd name="csX16" fmla="*/ 69850 w 92075"/>
                    <a:gd name="csY16" fmla="*/ 828675 h 857250"/>
                    <a:gd name="csX17" fmla="*/ 92075 w 92075"/>
                    <a:gd name="csY17" fmla="*/ 828675 h 857250"/>
                    <a:gd name="csX18" fmla="*/ 92075 w 92075"/>
                    <a:gd name="csY18" fmla="*/ 857250 h 8572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92075" h="857250">
                      <a:moveTo>
                        <a:pt x="0" y="0"/>
                      </a:moveTo>
                      <a:lnTo>
                        <a:pt x="0" y="53975"/>
                      </a:lnTo>
                      <a:lnTo>
                        <a:pt x="9525" y="53975"/>
                      </a:lnTo>
                      <a:lnTo>
                        <a:pt x="9525" y="168275"/>
                      </a:lnTo>
                      <a:lnTo>
                        <a:pt x="15875" y="168275"/>
                      </a:lnTo>
                      <a:lnTo>
                        <a:pt x="15875" y="254000"/>
                      </a:lnTo>
                      <a:lnTo>
                        <a:pt x="22225" y="260350"/>
                      </a:lnTo>
                      <a:lnTo>
                        <a:pt x="22225" y="317500"/>
                      </a:lnTo>
                      <a:lnTo>
                        <a:pt x="31750" y="327025"/>
                      </a:lnTo>
                      <a:lnTo>
                        <a:pt x="31750" y="406400"/>
                      </a:lnTo>
                      <a:lnTo>
                        <a:pt x="57150" y="406400"/>
                      </a:lnTo>
                      <a:lnTo>
                        <a:pt x="57150" y="517525"/>
                      </a:lnTo>
                      <a:lnTo>
                        <a:pt x="63500" y="523875"/>
                      </a:lnTo>
                      <a:lnTo>
                        <a:pt x="63500" y="688975"/>
                      </a:lnTo>
                      <a:lnTo>
                        <a:pt x="69850" y="695325"/>
                      </a:lnTo>
                      <a:lnTo>
                        <a:pt x="69850" y="828675"/>
                      </a:lnTo>
                      <a:lnTo>
                        <a:pt x="69850" y="828675"/>
                      </a:lnTo>
                      <a:lnTo>
                        <a:pt x="92075" y="828675"/>
                      </a:lnTo>
                      <a:lnTo>
                        <a:pt x="92075" y="85725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57" name="Straight Connector 156">
                <a:extLst>
                  <a:ext uri="{FF2B5EF4-FFF2-40B4-BE49-F238E27FC236}">
                    <a16:creationId xmlns:a16="http://schemas.microsoft.com/office/drawing/2014/main" id="{F685C4CA-13C3-4B86-5A04-CCC3C1B5719D}"/>
                  </a:ext>
                </a:extLst>
              </p:cNvPr>
              <p:cNvCxnSpPr>
                <a:cxnSpLocks/>
              </p:cNvCxnSpPr>
              <p:nvPr/>
            </p:nvCxnSpPr>
            <p:spPr>
              <a:xfrm flipV="1">
                <a:off x="7788203" y="28722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8CDEAC7E-9EC1-CCC9-3A05-A0D05F6036FB}"/>
                  </a:ext>
                </a:extLst>
              </p:cNvPr>
              <p:cNvCxnSpPr>
                <a:cxnSpLocks/>
              </p:cNvCxnSpPr>
              <p:nvPr/>
            </p:nvCxnSpPr>
            <p:spPr>
              <a:xfrm flipV="1">
                <a:off x="8042203" y="31706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0BAAA5DB-AB19-2458-9A47-BE9F5DA2EA14}"/>
                  </a:ext>
                </a:extLst>
              </p:cNvPr>
              <p:cNvCxnSpPr>
                <a:cxnSpLocks/>
              </p:cNvCxnSpPr>
              <p:nvPr/>
            </p:nvCxnSpPr>
            <p:spPr>
              <a:xfrm flipV="1">
                <a:off x="7483403" y="20975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2DFA5855-0F84-5E62-4635-EE136F608929}"/>
                  </a:ext>
                </a:extLst>
              </p:cNvPr>
              <p:cNvCxnSpPr>
                <a:cxnSpLocks/>
              </p:cNvCxnSpPr>
              <p:nvPr/>
            </p:nvCxnSpPr>
            <p:spPr>
              <a:xfrm flipV="1">
                <a:off x="7994578" y="305952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A39C1FD7-0A08-9656-DA49-D94019A40739}"/>
                  </a:ext>
                </a:extLst>
              </p:cNvPr>
              <p:cNvCxnSpPr>
                <a:cxnSpLocks/>
              </p:cNvCxnSpPr>
              <p:nvPr/>
            </p:nvCxnSpPr>
            <p:spPr>
              <a:xfrm flipV="1">
                <a:off x="7962828" y="29896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39519133-3180-E882-A984-28E2A8ACD2D6}"/>
                  </a:ext>
                </a:extLst>
              </p:cNvPr>
              <p:cNvCxnSpPr>
                <a:cxnSpLocks/>
              </p:cNvCxnSpPr>
              <p:nvPr/>
            </p:nvCxnSpPr>
            <p:spPr>
              <a:xfrm flipV="1">
                <a:off x="8454953" y="32024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65E9BFC1-AAB2-3F0E-AE2F-0B40FF721523}"/>
                  </a:ext>
                </a:extLst>
              </p:cNvPr>
              <p:cNvCxnSpPr>
                <a:cxnSpLocks/>
              </p:cNvCxnSpPr>
              <p:nvPr/>
            </p:nvCxnSpPr>
            <p:spPr>
              <a:xfrm flipV="1">
                <a:off x="8480353" y="32024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BB8443A5-C731-3C32-2598-1BFE9CA1ADB8}"/>
                  </a:ext>
                </a:extLst>
              </p:cNvPr>
              <p:cNvCxnSpPr>
                <a:cxnSpLocks/>
              </p:cNvCxnSpPr>
              <p:nvPr/>
            </p:nvCxnSpPr>
            <p:spPr>
              <a:xfrm flipV="1">
                <a:off x="8639103" y="33929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62FB627B-11D6-DA06-0396-541120FF3E77}"/>
                  </a:ext>
                </a:extLst>
              </p:cNvPr>
              <p:cNvCxnSpPr>
                <a:cxnSpLocks/>
              </p:cNvCxnSpPr>
              <p:nvPr/>
            </p:nvCxnSpPr>
            <p:spPr>
              <a:xfrm flipV="1">
                <a:off x="8772453" y="34373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8A793C1E-A22C-21C5-EF1B-6034CC78D076}"/>
                  </a:ext>
                </a:extLst>
              </p:cNvPr>
              <p:cNvCxnSpPr>
                <a:cxnSpLocks/>
              </p:cNvCxnSpPr>
              <p:nvPr/>
            </p:nvCxnSpPr>
            <p:spPr>
              <a:xfrm flipV="1">
                <a:off x="9045503" y="35389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1193EC4E-1D0B-EDB9-C539-EB8572E1FE4D}"/>
                  </a:ext>
                </a:extLst>
              </p:cNvPr>
              <p:cNvCxnSpPr>
                <a:cxnSpLocks/>
              </p:cNvCxnSpPr>
              <p:nvPr/>
            </p:nvCxnSpPr>
            <p:spPr>
              <a:xfrm flipV="1">
                <a:off x="9461428" y="354212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57F9C6BD-7C52-C4FA-3484-178237B143A9}"/>
                  </a:ext>
                </a:extLst>
              </p:cNvPr>
              <p:cNvCxnSpPr>
                <a:cxnSpLocks/>
              </p:cNvCxnSpPr>
              <p:nvPr/>
            </p:nvCxnSpPr>
            <p:spPr>
              <a:xfrm flipV="1">
                <a:off x="9867828" y="35389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BF8701D5-1622-6FBA-2634-8312ABD7A972}"/>
                  </a:ext>
                </a:extLst>
              </p:cNvPr>
              <p:cNvCxnSpPr>
                <a:cxnSpLocks/>
              </p:cNvCxnSpPr>
              <p:nvPr/>
            </p:nvCxnSpPr>
            <p:spPr>
              <a:xfrm flipV="1">
                <a:off x="10004353" y="35389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2AAA7F7C-6FA0-E43E-D685-29188C5E2BEE}"/>
                  </a:ext>
                </a:extLst>
              </p:cNvPr>
              <p:cNvCxnSpPr>
                <a:cxnSpLocks/>
              </p:cNvCxnSpPr>
              <p:nvPr/>
            </p:nvCxnSpPr>
            <p:spPr>
              <a:xfrm flipV="1">
                <a:off x="9902753" y="35389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E116BA68-C6CC-9E3D-B2FF-3A104B71A4F5}"/>
                  </a:ext>
                </a:extLst>
              </p:cNvPr>
              <p:cNvCxnSpPr>
                <a:cxnSpLocks/>
              </p:cNvCxnSpPr>
              <p:nvPr/>
            </p:nvCxnSpPr>
            <p:spPr>
              <a:xfrm flipV="1">
                <a:off x="9947203" y="35389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1BA52B0E-A12A-D549-8BC9-4104F7882B76}"/>
                  </a:ext>
                </a:extLst>
              </p:cNvPr>
              <p:cNvCxnSpPr>
                <a:cxnSpLocks/>
              </p:cNvCxnSpPr>
              <p:nvPr/>
            </p:nvCxnSpPr>
            <p:spPr>
              <a:xfrm flipV="1">
                <a:off x="9982128" y="353895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51" name="Group 150">
              <a:extLst>
                <a:ext uri="{FF2B5EF4-FFF2-40B4-BE49-F238E27FC236}">
                  <a16:creationId xmlns:a16="http://schemas.microsoft.com/office/drawing/2014/main" id="{6872CB4F-E407-736C-AD2E-841482D95F30}"/>
                </a:ext>
              </a:extLst>
            </p:cNvPr>
            <p:cNvGrpSpPr/>
            <p:nvPr/>
          </p:nvGrpSpPr>
          <p:grpSpPr>
            <a:xfrm>
              <a:off x="7024977" y="1693628"/>
              <a:ext cx="4595854" cy="1779363"/>
              <a:chOff x="7024977" y="1693628"/>
              <a:chExt cx="4595854" cy="1779363"/>
            </a:xfrm>
          </p:grpSpPr>
          <p:sp>
            <p:nvSpPr>
              <p:cNvPr id="82" name="Freeform 81">
                <a:extLst>
                  <a:ext uri="{FF2B5EF4-FFF2-40B4-BE49-F238E27FC236}">
                    <a16:creationId xmlns:a16="http://schemas.microsoft.com/office/drawing/2014/main" id="{B836EC2C-613D-A0F8-9E89-121CC88F4B37}"/>
                  </a:ext>
                </a:extLst>
              </p:cNvPr>
              <p:cNvSpPr/>
              <p:nvPr/>
            </p:nvSpPr>
            <p:spPr>
              <a:xfrm>
                <a:off x="7024977" y="1693628"/>
                <a:ext cx="4595854" cy="1773141"/>
              </a:xfrm>
              <a:custGeom>
                <a:avLst/>
                <a:gdLst>
                  <a:gd name="csX0" fmla="*/ 4595854 w 4595854"/>
                  <a:gd name="csY0" fmla="*/ 1773141 h 1773141"/>
                  <a:gd name="csX1" fmla="*/ 3749040 w 4595854"/>
                  <a:gd name="csY1" fmla="*/ 1773141 h 1773141"/>
                  <a:gd name="csX2" fmla="*/ 3749040 w 4595854"/>
                  <a:gd name="csY2" fmla="*/ 1661822 h 1773141"/>
                  <a:gd name="csX3" fmla="*/ 2989691 w 4595854"/>
                  <a:gd name="csY3" fmla="*/ 1661822 h 1773141"/>
                  <a:gd name="csX4" fmla="*/ 2989691 w 4595854"/>
                  <a:gd name="csY4" fmla="*/ 1594236 h 1773141"/>
                  <a:gd name="csX5" fmla="*/ 2476832 w 4595854"/>
                  <a:gd name="csY5" fmla="*/ 1594236 h 1773141"/>
                  <a:gd name="csX6" fmla="*/ 2476832 w 4595854"/>
                  <a:gd name="csY6" fmla="*/ 1542553 h 1773141"/>
                  <a:gd name="csX7" fmla="*/ 1999753 w 4595854"/>
                  <a:gd name="csY7" fmla="*/ 1542553 h 1773141"/>
                  <a:gd name="csX8" fmla="*/ 1999753 w 4595854"/>
                  <a:gd name="csY8" fmla="*/ 1467015 h 1773141"/>
                  <a:gd name="csX9" fmla="*/ 1983851 w 4595854"/>
                  <a:gd name="csY9" fmla="*/ 1467015 h 1773141"/>
                  <a:gd name="csX10" fmla="*/ 1983851 w 4595854"/>
                  <a:gd name="csY10" fmla="*/ 1387502 h 1773141"/>
                  <a:gd name="csX11" fmla="*/ 1979875 w 4595854"/>
                  <a:gd name="csY11" fmla="*/ 1387502 h 1773141"/>
                  <a:gd name="csX12" fmla="*/ 1979875 w 4595854"/>
                  <a:gd name="csY12" fmla="*/ 1311965 h 1773141"/>
                  <a:gd name="csX13" fmla="*/ 1967948 w 4595854"/>
                  <a:gd name="csY13" fmla="*/ 1311965 h 1773141"/>
                  <a:gd name="csX14" fmla="*/ 1967948 w 4595854"/>
                  <a:gd name="csY14" fmla="*/ 1272209 h 1773141"/>
                  <a:gd name="csX15" fmla="*/ 1959997 w 4595854"/>
                  <a:gd name="csY15" fmla="*/ 1272209 h 1773141"/>
                  <a:gd name="csX16" fmla="*/ 1959997 w 4595854"/>
                  <a:gd name="csY16" fmla="*/ 1236428 h 1773141"/>
                  <a:gd name="csX17" fmla="*/ 1494846 w 4595854"/>
                  <a:gd name="csY17" fmla="*/ 1236428 h 1773141"/>
                  <a:gd name="csX18" fmla="*/ 1494846 w 4595854"/>
                  <a:gd name="csY18" fmla="*/ 1208598 h 1773141"/>
                  <a:gd name="csX19" fmla="*/ 1427260 w 4595854"/>
                  <a:gd name="csY19" fmla="*/ 1208598 h 1773141"/>
                  <a:gd name="csX20" fmla="*/ 1427260 w 4595854"/>
                  <a:gd name="csY20" fmla="*/ 1184744 h 1773141"/>
                  <a:gd name="csX21" fmla="*/ 1327868 w 4595854"/>
                  <a:gd name="csY21" fmla="*/ 1184744 h 1773141"/>
                  <a:gd name="csX22" fmla="*/ 1327868 w 4595854"/>
                  <a:gd name="csY22" fmla="*/ 1148963 h 1773141"/>
                  <a:gd name="csX23" fmla="*/ 1005840 w 4595854"/>
                  <a:gd name="csY23" fmla="*/ 1148963 h 1773141"/>
                  <a:gd name="csX24" fmla="*/ 1005840 w 4595854"/>
                  <a:gd name="csY24" fmla="*/ 1129085 h 1773141"/>
                  <a:gd name="csX25" fmla="*/ 1001864 w 4595854"/>
                  <a:gd name="csY25" fmla="*/ 1125109 h 1773141"/>
                  <a:gd name="csX26" fmla="*/ 1001864 w 4595854"/>
                  <a:gd name="csY26" fmla="*/ 1025718 h 1773141"/>
                  <a:gd name="csX27" fmla="*/ 985962 w 4595854"/>
                  <a:gd name="csY27" fmla="*/ 1025718 h 1773141"/>
                  <a:gd name="csX28" fmla="*/ 985962 w 4595854"/>
                  <a:gd name="csY28" fmla="*/ 974035 h 1773141"/>
                  <a:gd name="csX29" fmla="*/ 978011 w 4595854"/>
                  <a:gd name="csY29" fmla="*/ 974035 h 1773141"/>
                  <a:gd name="csX30" fmla="*/ 978011 w 4595854"/>
                  <a:gd name="csY30" fmla="*/ 934278 h 1773141"/>
                  <a:gd name="csX31" fmla="*/ 763326 w 4595854"/>
                  <a:gd name="csY31" fmla="*/ 934278 h 1773141"/>
                  <a:gd name="csX32" fmla="*/ 763326 w 4595854"/>
                  <a:gd name="csY32" fmla="*/ 914400 h 1773141"/>
                  <a:gd name="csX33" fmla="*/ 755374 w 4595854"/>
                  <a:gd name="csY33" fmla="*/ 914400 h 1773141"/>
                  <a:gd name="csX34" fmla="*/ 755374 w 4595854"/>
                  <a:gd name="csY34" fmla="*/ 882595 h 1773141"/>
                  <a:gd name="csX35" fmla="*/ 560567 w 4595854"/>
                  <a:gd name="csY35" fmla="*/ 882595 h 1773141"/>
                  <a:gd name="csX36" fmla="*/ 560567 w 4595854"/>
                  <a:gd name="csY36" fmla="*/ 826935 h 1773141"/>
                  <a:gd name="csX37" fmla="*/ 548640 w 4595854"/>
                  <a:gd name="csY37" fmla="*/ 826935 h 1773141"/>
                  <a:gd name="csX38" fmla="*/ 548640 w 4595854"/>
                  <a:gd name="csY38" fmla="*/ 783203 h 1773141"/>
                  <a:gd name="csX39" fmla="*/ 528762 w 4595854"/>
                  <a:gd name="csY39" fmla="*/ 783203 h 1773141"/>
                  <a:gd name="csX40" fmla="*/ 528762 w 4595854"/>
                  <a:gd name="csY40" fmla="*/ 723569 h 1773141"/>
                  <a:gd name="csX41" fmla="*/ 516835 w 4595854"/>
                  <a:gd name="csY41" fmla="*/ 723569 h 1773141"/>
                  <a:gd name="csX42" fmla="*/ 516835 w 4595854"/>
                  <a:gd name="csY42" fmla="*/ 632129 h 1773141"/>
                  <a:gd name="csX43" fmla="*/ 500933 w 4595854"/>
                  <a:gd name="csY43" fmla="*/ 632129 h 1773141"/>
                  <a:gd name="csX44" fmla="*/ 500933 w 4595854"/>
                  <a:gd name="csY44" fmla="*/ 469127 h 1773141"/>
                  <a:gd name="csX45" fmla="*/ 492981 w 4595854"/>
                  <a:gd name="csY45" fmla="*/ 469127 h 1773141"/>
                  <a:gd name="csX46" fmla="*/ 492981 w 4595854"/>
                  <a:gd name="csY46" fmla="*/ 373711 h 1773141"/>
                  <a:gd name="csX47" fmla="*/ 473103 w 4595854"/>
                  <a:gd name="csY47" fmla="*/ 373711 h 1773141"/>
                  <a:gd name="csX48" fmla="*/ 473103 w 4595854"/>
                  <a:gd name="csY48" fmla="*/ 278295 h 1773141"/>
                  <a:gd name="csX49" fmla="*/ 465152 w 4595854"/>
                  <a:gd name="csY49" fmla="*/ 278295 h 1773141"/>
                  <a:gd name="csX50" fmla="*/ 465152 w 4595854"/>
                  <a:gd name="csY50" fmla="*/ 238539 h 1773141"/>
                  <a:gd name="csX51" fmla="*/ 457200 w 4595854"/>
                  <a:gd name="csY51" fmla="*/ 238539 h 1773141"/>
                  <a:gd name="csX52" fmla="*/ 457200 w 4595854"/>
                  <a:gd name="csY52" fmla="*/ 178904 h 1773141"/>
                  <a:gd name="csX53" fmla="*/ 445273 w 4595854"/>
                  <a:gd name="csY53" fmla="*/ 178904 h 1773141"/>
                  <a:gd name="csX54" fmla="*/ 445273 w 4595854"/>
                  <a:gd name="csY54" fmla="*/ 123245 h 1773141"/>
                  <a:gd name="csX55" fmla="*/ 409493 w 4595854"/>
                  <a:gd name="csY55" fmla="*/ 123245 h 1773141"/>
                  <a:gd name="csX56" fmla="*/ 409493 w 4595854"/>
                  <a:gd name="csY56" fmla="*/ 103367 h 1773141"/>
                  <a:gd name="csX57" fmla="*/ 369736 w 4595854"/>
                  <a:gd name="csY57" fmla="*/ 103367 h 1773141"/>
                  <a:gd name="csX58" fmla="*/ 369736 w 4595854"/>
                  <a:gd name="csY58" fmla="*/ 63610 h 1773141"/>
                  <a:gd name="csX59" fmla="*/ 270345 w 4595854"/>
                  <a:gd name="csY59" fmla="*/ 63610 h 1773141"/>
                  <a:gd name="csX60" fmla="*/ 270345 w 4595854"/>
                  <a:gd name="csY60" fmla="*/ 11927 h 1773141"/>
                  <a:gd name="csX61" fmla="*/ 139148 w 4595854"/>
                  <a:gd name="csY61" fmla="*/ 11927 h 1773141"/>
                  <a:gd name="csX62" fmla="*/ 139148 w 4595854"/>
                  <a:gd name="csY62" fmla="*/ 0 h 1773141"/>
                  <a:gd name="csX63" fmla="*/ 0 w 4595854"/>
                  <a:gd name="csY63" fmla="*/ 0 h 17731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4595854" h="1773141">
                    <a:moveTo>
                      <a:pt x="4595854" y="1773141"/>
                    </a:moveTo>
                    <a:lnTo>
                      <a:pt x="3749040" y="1773141"/>
                    </a:lnTo>
                    <a:lnTo>
                      <a:pt x="3749040" y="1661822"/>
                    </a:lnTo>
                    <a:lnTo>
                      <a:pt x="2989691" y="1661822"/>
                    </a:lnTo>
                    <a:lnTo>
                      <a:pt x="2989691" y="1594236"/>
                    </a:lnTo>
                    <a:lnTo>
                      <a:pt x="2476832" y="1594236"/>
                    </a:lnTo>
                    <a:lnTo>
                      <a:pt x="2476832" y="1542553"/>
                    </a:lnTo>
                    <a:lnTo>
                      <a:pt x="1999753" y="1542553"/>
                    </a:lnTo>
                    <a:lnTo>
                      <a:pt x="1999753" y="1467015"/>
                    </a:lnTo>
                    <a:lnTo>
                      <a:pt x="1983851" y="1467015"/>
                    </a:lnTo>
                    <a:lnTo>
                      <a:pt x="1983851" y="1387502"/>
                    </a:lnTo>
                    <a:lnTo>
                      <a:pt x="1979875" y="1387502"/>
                    </a:lnTo>
                    <a:lnTo>
                      <a:pt x="1979875" y="1311965"/>
                    </a:lnTo>
                    <a:lnTo>
                      <a:pt x="1967948" y="1311965"/>
                    </a:lnTo>
                    <a:lnTo>
                      <a:pt x="1967948" y="1272209"/>
                    </a:lnTo>
                    <a:lnTo>
                      <a:pt x="1959997" y="1272209"/>
                    </a:lnTo>
                    <a:lnTo>
                      <a:pt x="1959997" y="1236428"/>
                    </a:lnTo>
                    <a:lnTo>
                      <a:pt x="1494846" y="1236428"/>
                    </a:lnTo>
                    <a:lnTo>
                      <a:pt x="1494846" y="1208598"/>
                    </a:lnTo>
                    <a:lnTo>
                      <a:pt x="1427260" y="1208598"/>
                    </a:lnTo>
                    <a:lnTo>
                      <a:pt x="1427260" y="1184744"/>
                    </a:lnTo>
                    <a:lnTo>
                      <a:pt x="1327868" y="1184744"/>
                    </a:lnTo>
                    <a:lnTo>
                      <a:pt x="1327868" y="1148963"/>
                    </a:lnTo>
                    <a:lnTo>
                      <a:pt x="1005840" y="1148963"/>
                    </a:lnTo>
                    <a:lnTo>
                      <a:pt x="1005840" y="1129085"/>
                    </a:lnTo>
                    <a:lnTo>
                      <a:pt x="1001864" y="1125109"/>
                    </a:lnTo>
                    <a:lnTo>
                      <a:pt x="1001864" y="1025718"/>
                    </a:lnTo>
                    <a:lnTo>
                      <a:pt x="985962" y="1025718"/>
                    </a:lnTo>
                    <a:lnTo>
                      <a:pt x="985962" y="974035"/>
                    </a:lnTo>
                    <a:lnTo>
                      <a:pt x="978011" y="974035"/>
                    </a:lnTo>
                    <a:lnTo>
                      <a:pt x="978011" y="934278"/>
                    </a:lnTo>
                    <a:lnTo>
                      <a:pt x="763326" y="934278"/>
                    </a:lnTo>
                    <a:lnTo>
                      <a:pt x="763326" y="914400"/>
                    </a:lnTo>
                    <a:lnTo>
                      <a:pt x="755374" y="914400"/>
                    </a:lnTo>
                    <a:lnTo>
                      <a:pt x="755374" y="882595"/>
                    </a:lnTo>
                    <a:lnTo>
                      <a:pt x="560567" y="882595"/>
                    </a:lnTo>
                    <a:lnTo>
                      <a:pt x="560567" y="826935"/>
                    </a:lnTo>
                    <a:lnTo>
                      <a:pt x="548640" y="826935"/>
                    </a:lnTo>
                    <a:lnTo>
                      <a:pt x="548640" y="783203"/>
                    </a:lnTo>
                    <a:lnTo>
                      <a:pt x="528762" y="783203"/>
                    </a:lnTo>
                    <a:lnTo>
                      <a:pt x="528762" y="723569"/>
                    </a:lnTo>
                    <a:lnTo>
                      <a:pt x="516835" y="723569"/>
                    </a:lnTo>
                    <a:lnTo>
                      <a:pt x="516835" y="632129"/>
                    </a:lnTo>
                    <a:lnTo>
                      <a:pt x="500933" y="632129"/>
                    </a:lnTo>
                    <a:lnTo>
                      <a:pt x="500933" y="469127"/>
                    </a:lnTo>
                    <a:lnTo>
                      <a:pt x="492981" y="469127"/>
                    </a:lnTo>
                    <a:lnTo>
                      <a:pt x="492981" y="373711"/>
                    </a:lnTo>
                    <a:lnTo>
                      <a:pt x="473103" y="373711"/>
                    </a:lnTo>
                    <a:lnTo>
                      <a:pt x="473103" y="278295"/>
                    </a:lnTo>
                    <a:lnTo>
                      <a:pt x="465152" y="278295"/>
                    </a:lnTo>
                    <a:lnTo>
                      <a:pt x="465152" y="238539"/>
                    </a:lnTo>
                    <a:lnTo>
                      <a:pt x="457200" y="238539"/>
                    </a:lnTo>
                    <a:lnTo>
                      <a:pt x="457200" y="178904"/>
                    </a:lnTo>
                    <a:lnTo>
                      <a:pt x="445273" y="178904"/>
                    </a:lnTo>
                    <a:lnTo>
                      <a:pt x="445273" y="123245"/>
                    </a:lnTo>
                    <a:lnTo>
                      <a:pt x="409493" y="123245"/>
                    </a:lnTo>
                    <a:lnTo>
                      <a:pt x="409493" y="103367"/>
                    </a:lnTo>
                    <a:lnTo>
                      <a:pt x="369736" y="103367"/>
                    </a:lnTo>
                    <a:lnTo>
                      <a:pt x="369736" y="63610"/>
                    </a:lnTo>
                    <a:lnTo>
                      <a:pt x="270345" y="63610"/>
                    </a:lnTo>
                    <a:lnTo>
                      <a:pt x="270345" y="11927"/>
                    </a:lnTo>
                    <a:lnTo>
                      <a:pt x="139148" y="11927"/>
                    </a:lnTo>
                    <a:lnTo>
                      <a:pt x="139148"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0" name="Group 149">
                <a:extLst>
                  <a:ext uri="{FF2B5EF4-FFF2-40B4-BE49-F238E27FC236}">
                    <a16:creationId xmlns:a16="http://schemas.microsoft.com/office/drawing/2014/main" id="{CF0C4C7D-21A7-36DF-CAA0-1C46CA381B8D}"/>
                  </a:ext>
                </a:extLst>
              </p:cNvPr>
              <p:cNvGrpSpPr/>
              <p:nvPr/>
            </p:nvGrpSpPr>
            <p:grpSpPr>
              <a:xfrm>
                <a:off x="7967566" y="2563495"/>
                <a:ext cx="3650974" cy="909496"/>
                <a:chOff x="7967566" y="2563495"/>
                <a:chExt cx="3650974" cy="909496"/>
              </a:xfrm>
            </p:grpSpPr>
            <p:cxnSp>
              <p:nvCxnSpPr>
                <p:cNvPr id="83" name="Straight Connector 82">
                  <a:extLst>
                    <a:ext uri="{FF2B5EF4-FFF2-40B4-BE49-F238E27FC236}">
                      <a16:creationId xmlns:a16="http://schemas.microsoft.com/office/drawing/2014/main" id="{CE15FDA0-8275-A933-2180-813346FE3F23}"/>
                    </a:ext>
                  </a:extLst>
                </p:cNvPr>
                <p:cNvCxnSpPr>
                  <a:cxnSpLocks/>
                </p:cNvCxnSpPr>
                <p:nvPr/>
              </p:nvCxnSpPr>
              <p:spPr>
                <a:xfrm flipV="1">
                  <a:off x="7967566" y="256349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F3A478C1-7287-0692-893F-3CD5081B849D}"/>
                    </a:ext>
                  </a:extLst>
                </p:cNvPr>
                <p:cNvCxnSpPr>
                  <a:cxnSpLocks/>
                </p:cNvCxnSpPr>
                <p:nvPr/>
              </p:nvCxnSpPr>
              <p:spPr>
                <a:xfrm flipV="1">
                  <a:off x="8704387" y="287492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E6711DEF-AF45-F6C8-1108-D6BBC461B6D9}"/>
                    </a:ext>
                  </a:extLst>
                </p:cNvPr>
                <p:cNvCxnSpPr>
                  <a:cxnSpLocks/>
                </p:cNvCxnSpPr>
                <p:nvPr/>
              </p:nvCxnSpPr>
              <p:spPr>
                <a:xfrm flipV="1">
                  <a:off x="8479100" y="2840466"/>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04079DF6-9DE2-1966-46E2-589596409698}"/>
                    </a:ext>
                  </a:extLst>
                </p:cNvPr>
                <p:cNvCxnSpPr>
                  <a:cxnSpLocks/>
                </p:cNvCxnSpPr>
                <p:nvPr/>
              </p:nvCxnSpPr>
              <p:spPr>
                <a:xfrm flipV="1">
                  <a:off x="8464522" y="283781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A38A769-282B-BC6E-51AD-4C8844C9EA57}"/>
                    </a:ext>
                  </a:extLst>
                </p:cNvPr>
                <p:cNvCxnSpPr>
                  <a:cxnSpLocks/>
                </p:cNvCxnSpPr>
                <p:nvPr/>
              </p:nvCxnSpPr>
              <p:spPr>
                <a:xfrm flipV="1">
                  <a:off x="8958828" y="287492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EF577C3-AE1C-CF7B-3C8B-C70D4B9E6814}"/>
                    </a:ext>
                  </a:extLst>
                </p:cNvPr>
                <p:cNvCxnSpPr>
                  <a:cxnSpLocks/>
                </p:cNvCxnSpPr>
                <p:nvPr/>
              </p:nvCxnSpPr>
              <p:spPr>
                <a:xfrm flipV="1">
                  <a:off x="8512231" y="284576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1EB5A3C-D655-C96F-75D5-9F4E936C681E}"/>
                    </a:ext>
                  </a:extLst>
                </p:cNvPr>
                <p:cNvCxnSpPr>
                  <a:cxnSpLocks/>
                </p:cNvCxnSpPr>
                <p:nvPr/>
              </p:nvCxnSpPr>
              <p:spPr>
                <a:xfrm flipV="1">
                  <a:off x="9455785" y="317707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63D2F17E-2023-2221-68D9-08E813AAD337}"/>
                    </a:ext>
                  </a:extLst>
                </p:cNvPr>
                <p:cNvCxnSpPr>
                  <a:cxnSpLocks/>
                </p:cNvCxnSpPr>
                <p:nvPr/>
              </p:nvCxnSpPr>
              <p:spPr>
                <a:xfrm flipV="1">
                  <a:off x="10005751" y="323803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9845992C-9742-1A64-F046-2678207D87AA}"/>
                    </a:ext>
                  </a:extLst>
                </p:cNvPr>
                <p:cNvCxnSpPr>
                  <a:cxnSpLocks/>
                </p:cNvCxnSpPr>
                <p:nvPr/>
              </p:nvCxnSpPr>
              <p:spPr>
                <a:xfrm flipV="1">
                  <a:off x="9533973" y="322345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4EA82FD5-64F5-D5DD-69C3-0652305658EE}"/>
                    </a:ext>
                  </a:extLst>
                </p:cNvPr>
                <p:cNvCxnSpPr>
                  <a:cxnSpLocks/>
                </p:cNvCxnSpPr>
                <p:nvPr/>
              </p:nvCxnSpPr>
              <p:spPr>
                <a:xfrm flipV="1">
                  <a:off x="9555177" y="322477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9DE3443-701B-0B8F-5EC7-8C2C0EB891C2}"/>
                    </a:ext>
                  </a:extLst>
                </p:cNvPr>
                <p:cNvCxnSpPr>
                  <a:cxnSpLocks/>
                </p:cNvCxnSpPr>
                <p:nvPr/>
              </p:nvCxnSpPr>
              <p:spPr>
                <a:xfrm flipV="1">
                  <a:off x="10451024" y="329766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4BFD3568-D7C6-A988-2470-3CD652901848}"/>
                    </a:ext>
                  </a:extLst>
                </p:cNvPr>
                <p:cNvCxnSpPr>
                  <a:cxnSpLocks/>
                </p:cNvCxnSpPr>
                <p:nvPr/>
              </p:nvCxnSpPr>
              <p:spPr>
                <a:xfrm flipV="1">
                  <a:off x="10508008" y="3298990"/>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49A6672-C234-664C-E4FD-E6C15147D27D}"/>
                    </a:ext>
                  </a:extLst>
                </p:cNvPr>
                <p:cNvCxnSpPr>
                  <a:cxnSpLocks/>
                </p:cNvCxnSpPr>
                <p:nvPr/>
              </p:nvCxnSpPr>
              <p:spPr>
                <a:xfrm flipV="1">
                  <a:off x="10759799" y="330031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C8EDE1FD-0C78-F136-6D75-9F5A79028CDC}"/>
                    </a:ext>
                  </a:extLst>
                </p:cNvPr>
                <p:cNvCxnSpPr>
                  <a:cxnSpLocks/>
                </p:cNvCxnSpPr>
                <p:nvPr/>
              </p:nvCxnSpPr>
              <p:spPr>
                <a:xfrm flipV="1">
                  <a:off x="10999663" y="340898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D2A92009-9211-1FE3-2BFE-DCBB32D82674}"/>
                    </a:ext>
                  </a:extLst>
                </p:cNvPr>
                <p:cNvCxnSpPr>
                  <a:cxnSpLocks/>
                </p:cNvCxnSpPr>
                <p:nvPr/>
              </p:nvCxnSpPr>
              <p:spPr>
                <a:xfrm flipV="1">
                  <a:off x="11450238" y="340898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C4DF2012-1EE2-ADF7-745D-D6BFD832DE16}"/>
                    </a:ext>
                  </a:extLst>
                </p:cNvPr>
                <p:cNvCxnSpPr>
                  <a:cxnSpLocks/>
                </p:cNvCxnSpPr>
                <p:nvPr/>
              </p:nvCxnSpPr>
              <p:spPr>
                <a:xfrm flipV="1">
                  <a:off x="11618540" y="340898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2501068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E7F23-FE99-799A-1267-737E5ABCABD7}"/>
            </a:ext>
          </a:extLst>
        </p:cNvPr>
        <p:cNvGrpSpPr/>
        <p:nvPr/>
      </p:nvGrpSpPr>
      <p:grpSpPr>
        <a:xfrm>
          <a:off x="0" y="0"/>
          <a:ext cx="0" cy="0"/>
          <a:chOff x="0" y="0"/>
          <a:chExt cx="0" cy="0"/>
        </a:xfrm>
      </p:grpSpPr>
      <p:grpSp>
        <p:nvGrpSpPr>
          <p:cNvPr id="262" name="Group 261">
            <a:extLst>
              <a:ext uri="{FF2B5EF4-FFF2-40B4-BE49-F238E27FC236}">
                <a16:creationId xmlns:a16="http://schemas.microsoft.com/office/drawing/2014/main" id="{78784DC1-CC03-43A6-3293-941D9C874B85}"/>
              </a:ext>
            </a:extLst>
          </p:cNvPr>
          <p:cNvGrpSpPr/>
          <p:nvPr/>
        </p:nvGrpSpPr>
        <p:grpSpPr>
          <a:xfrm>
            <a:off x="8515350" y="1787525"/>
            <a:ext cx="2889250" cy="2174875"/>
            <a:chOff x="8515350" y="1787525"/>
            <a:chExt cx="2889250" cy="2174875"/>
          </a:xfrm>
        </p:grpSpPr>
        <p:sp>
          <p:nvSpPr>
            <p:cNvPr id="251" name="Freeform 250">
              <a:extLst>
                <a:ext uri="{FF2B5EF4-FFF2-40B4-BE49-F238E27FC236}">
                  <a16:creationId xmlns:a16="http://schemas.microsoft.com/office/drawing/2014/main" id="{67555D64-E993-F35A-4E4D-BF402F5B9812}"/>
                </a:ext>
              </a:extLst>
            </p:cNvPr>
            <p:cNvSpPr/>
            <p:nvPr/>
          </p:nvSpPr>
          <p:spPr>
            <a:xfrm>
              <a:off x="8515350" y="1787525"/>
              <a:ext cx="2889250" cy="2174875"/>
            </a:xfrm>
            <a:custGeom>
              <a:avLst/>
              <a:gdLst>
                <a:gd name="csX0" fmla="*/ 2889250 w 2889250"/>
                <a:gd name="csY0" fmla="*/ 2174875 h 2174875"/>
                <a:gd name="csX1" fmla="*/ 2889250 w 2889250"/>
                <a:gd name="csY1" fmla="*/ 1755775 h 2174875"/>
                <a:gd name="csX2" fmla="*/ 1095375 w 2889250"/>
                <a:gd name="csY2" fmla="*/ 1755775 h 2174875"/>
                <a:gd name="csX3" fmla="*/ 1095375 w 2889250"/>
                <a:gd name="csY3" fmla="*/ 1717675 h 2174875"/>
                <a:gd name="csX4" fmla="*/ 1047750 w 2889250"/>
                <a:gd name="csY4" fmla="*/ 1717675 h 2174875"/>
                <a:gd name="csX5" fmla="*/ 1047750 w 2889250"/>
                <a:gd name="csY5" fmla="*/ 1657350 h 2174875"/>
                <a:gd name="csX6" fmla="*/ 1000125 w 2889250"/>
                <a:gd name="csY6" fmla="*/ 1657350 h 2174875"/>
                <a:gd name="csX7" fmla="*/ 1000125 w 2889250"/>
                <a:gd name="csY7" fmla="*/ 1609725 h 2174875"/>
                <a:gd name="csX8" fmla="*/ 1000125 w 2889250"/>
                <a:gd name="csY8" fmla="*/ 1536700 h 2174875"/>
                <a:gd name="csX9" fmla="*/ 971550 w 2889250"/>
                <a:gd name="csY9" fmla="*/ 1536700 h 2174875"/>
                <a:gd name="csX10" fmla="*/ 971550 w 2889250"/>
                <a:gd name="csY10" fmla="*/ 1492250 h 2174875"/>
                <a:gd name="csX11" fmla="*/ 971550 w 2889250"/>
                <a:gd name="csY11" fmla="*/ 1492250 h 2174875"/>
                <a:gd name="csX12" fmla="*/ 971550 w 2889250"/>
                <a:gd name="csY12" fmla="*/ 1457325 h 2174875"/>
                <a:gd name="csX13" fmla="*/ 698500 w 2889250"/>
                <a:gd name="csY13" fmla="*/ 1457325 h 2174875"/>
                <a:gd name="csX14" fmla="*/ 698500 w 2889250"/>
                <a:gd name="csY14" fmla="*/ 1431925 h 2174875"/>
                <a:gd name="csX15" fmla="*/ 657225 w 2889250"/>
                <a:gd name="csY15" fmla="*/ 1431925 h 2174875"/>
                <a:gd name="csX16" fmla="*/ 657225 w 2889250"/>
                <a:gd name="csY16" fmla="*/ 1327150 h 2174875"/>
                <a:gd name="csX17" fmla="*/ 635000 w 2889250"/>
                <a:gd name="csY17" fmla="*/ 1327150 h 2174875"/>
                <a:gd name="csX18" fmla="*/ 635000 w 2889250"/>
                <a:gd name="csY18" fmla="*/ 1285875 h 2174875"/>
                <a:gd name="csX19" fmla="*/ 622300 w 2889250"/>
                <a:gd name="csY19" fmla="*/ 1285875 h 2174875"/>
                <a:gd name="csX20" fmla="*/ 622300 w 2889250"/>
                <a:gd name="csY20" fmla="*/ 1241425 h 2174875"/>
                <a:gd name="csX21" fmla="*/ 612775 w 2889250"/>
                <a:gd name="csY21" fmla="*/ 1241425 h 2174875"/>
                <a:gd name="csX22" fmla="*/ 612775 w 2889250"/>
                <a:gd name="csY22" fmla="*/ 1181100 h 2174875"/>
                <a:gd name="csX23" fmla="*/ 600075 w 2889250"/>
                <a:gd name="csY23" fmla="*/ 1181100 h 2174875"/>
                <a:gd name="csX24" fmla="*/ 600075 w 2889250"/>
                <a:gd name="csY24" fmla="*/ 1181100 h 2174875"/>
                <a:gd name="csX25" fmla="*/ 600075 w 2889250"/>
                <a:gd name="csY25" fmla="*/ 1152525 h 2174875"/>
                <a:gd name="csX26" fmla="*/ 539750 w 2889250"/>
                <a:gd name="csY26" fmla="*/ 1152525 h 2174875"/>
                <a:gd name="csX27" fmla="*/ 539750 w 2889250"/>
                <a:gd name="csY27" fmla="*/ 1123950 h 2174875"/>
                <a:gd name="csX28" fmla="*/ 495300 w 2889250"/>
                <a:gd name="csY28" fmla="*/ 1123950 h 2174875"/>
                <a:gd name="csX29" fmla="*/ 495300 w 2889250"/>
                <a:gd name="csY29" fmla="*/ 1095375 h 2174875"/>
                <a:gd name="csX30" fmla="*/ 339725 w 2889250"/>
                <a:gd name="csY30" fmla="*/ 1095375 h 2174875"/>
                <a:gd name="csX31" fmla="*/ 339725 w 2889250"/>
                <a:gd name="csY31" fmla="*/ 1060450 h 2174875"/>
                <a:gd name="csX32" fmla="*/ 317500 w 2889250"/>
                <a:gd name="csY32" fmla="*/ 1060450 h 2174875"/>
                <a:gd name="csX33" fmla="*/ 317500 w 2889250"/>
                <a:gd name="csY33" fmla="*/ 958850 h 2174875"/>
                <a:gd name="csX34" fmla="*/ 307975 w 2889250"/>
                <a:gd name="csY34" fmla="*/ 958850 h 2174875"/>
                <a:gd name="csX35" fmla="*/ 307975 w 2889250"/>
                <a:gd name="csY35" fmla="*/ 844550 h 2174875"/>
                <a:gd name="csX36" fmla="*/ 292100 w 2889250"/>
                <a:gd name="csY36" fmla="*/ 844550 h 2174875"/>
                <a:gd name="csX37" fmla="*/ 292100 w 2889250"/>
                <a:gd name="csY37" fmla="*/ 622300 h 2174875"/>
                <a:gd name="csX38" fmla="*/ 285750 w 2889250"/>
                <a:gd name="csY38" fmla="*/ 622300 h 2174875"/>
                <a:gd name="csX39" fmla="*/ 285750 w 2889250"/>
                <a:gd name="csY39" fmla="*/ 409575 h 2174875"/>
                <a:gd name="csX40" fmla="*/ 263525 w 2889250"/>
                <a:gd name="csY40" fmla="*/ 409575 h 2174875"/>
                <a:gd name="csX41" fmla="*/ 263525 w 2889250"/>
                <a:gd name="csY41" fmla="*/ 358775 h 2174875"/>
                <a:gd name="csX42" fmla="*/ 254000 w 2889250"/>
                <a:gd name="csY42" fmla="*/ 358775 h 2174875"/>
                <a:gd name="csX43" fmla="*/ 254000 w 2889250"/>
                <a:gd name="csY43" fmla="*/ 171450 h 2174875"/>
                <a:gd name="csX44" fmla="*/ 231775 w 2889250"/>
                <a:gd name="csY44" fmla="*/ 171450 h 2174875"/>
                <a:gd name="csX45" fmla="*/ 231775 w 2889250"/>
                <a:gd name="csY45" fmla="*/ 136525 h 2174875"/>
                <a:gd name="csX46" fmla="*/ 190500 w 2889250"/>
                <a:gd name="csY46" fmla="*/ 136525 h 2174875"/>
                <a:gd name="csX47" fmla="*/ 190500 w 2889250"/>
                <a:gd name="csY47" fmla="*/ 101600 h 2174875"/>
                <a:gd name="csX48" fmla="*/ 155575 w 2889250"/>
                <a:gd name="csY48" fmla="*/ 101600 h 2174875"/>
                <a:gd name="csX49" fmla="*/ 155575 w 2889250"/>
                <a:gd name="csY49" fmla="*/ 79375 h 2174875"/>
                <a:gd name="csX50" fmla="*/ 123825 w 2889250"/>
                <a:gd name="csY50" fmla="*/ 79375 h 2174875"/>
                <a:gd name="csX51" fmla="*/ 123825 w 2889250"/>
                <a:gd name="csY51" fmla="*/ 79375 h 2174875"/>
                <a:gd name="csX52" fmla="*/ 98425 w 2889250"/>
                <a:gd name="csY52" fmla="*/ 53975 h 2174875"/>
                <a:gd name="csX53" fmla="*/ 98425 w 2889250"/>
                <a:gd name="csY53" fmla="*/ 28575 h 2174875"/>
                <a:gd name="csX54" fmla="*/ 0 w 2889250"/>
                <a:gd name="csY54" fmla="*/ 28575 h 2174875"/>
                <a:gd name="csX55" fmla="*/ 0 w 2889250"/>
                <a:gd name="csY55" fmla="*/ 0 h 2174875"/>
                <a:gd name="csX0" fmla="*/ 2889250 w 2889250"/>
                <a:gd name="csY0" fmla="*/ 2174875 h 2174875"/>
                <a:gd name="csX1" fmla="*/ 2889250 w 2889250"/>
                <a:gd name="csY1" fmla="*/ 1755775 h 2174875"/>
                <a:gd name="csX2" fmla="*/ 1095375 w 2889250"/>
                <a:gd name="csY2" fmla="*/ 1755775 h 2174875"/>
                <a:gd name="csX3" fmla="*/ 1095375 w 2889250"/>
                <a:gd name="csY3" fmla="*/ 1717675 h 2174875"/>
                <a:gd name="csX4" fmla="*/ 1047750 w 2889250"/>
                <a:gd name="csY4" fmla="*/ 1717675 h 2174875"/>
                <a:gd name="csX5" fmla="*/ 1047750 w 2889250"/>
                <a:gd name="csY5" fmla="*/ 1657350 h 2174875"/>
                <a:gd name="csX6" fmla="*/ 1000125 w 2889250"/>
                <a:gd name="csY6" fmla="*/ 1657350 h 2174875"/>
                <a:gd name="csX7" fmla="*/ 1000125 w 2889250"/>
                <a:gd name="csY7" fmla="*/ 1609725 h 2174875"/>
                <a:gd name="csX8" fmla="*/ 1000125 w 2889250"/>
                <a:gd name="csY8" fmla="*/ 1536700 h 2174875"/>
                <a:gd name="csX9" fmla="*/ 971550 w 2889250"/>
                <a:gd name="csY9" fmla="*/ 1536700 h 2174875"/>
                <a:gd name="csX10" fmla="*/ 971550 w 2889250"/>
                <a:gd name="csY10" fmla="*/ 1492250 h 2174875"/>
                <a:gd name="csX11" fmla="*/ 971550 w 2889250"/>
                <a:gd name="csY11" fmla="*/ 1492250 h 2174875"/>
                <a:gd name="csX12" fmla="*/ 971550 w 2889250"/>
                <a:gd name="csY12" fmla="*/ 1457325 h 2174875"/>
                <a:gd name="csX13" fmla="*/ 698500 w 2889250"/>
                <a:gd name="csY13" fmla="*/ 1457325 h 2174875"/>
                <a:gd name="csX14" fmla="*/ 698500 w 2889250"/>
                <a:gd name="csY14" fmla="*/ 1431925 h 2174875"/>
                <a:gd name="csX15" fmla="*/ 657225 w 2889250"/>
                <a:gd name="csY15" fmla="*/ 1431925 h 2174875"/>
                <a:gd name="csX16" fmla="*/ 657225 w 2889250"/>
                <a:gd name="csY16" fmla="*/ 1327150 h 2174875"/>
                <a:gd name="csX17" fmla="*/ 635000 w 2889250"/>
                <a:gd name="csY17" fmla="*/ 1327150 h 2174875"/>
                <a:gd name="csX18" fmla="*/ 635000 w 2889250"/>
                <a:gd name="csY18" fmla="*/ 1285875 h 2174875"/>
                <a:gd name="csX19" fmla="*/ 622300 w 2889250"/>
                <a:gd name="csY19" fmla="*/ 1285875 h 2174875"/>
                <a:gd name="csX20" fmla="*/ 622300 w 2889250"/>
                <a:gd name="csY20" fmla="*/ 1241425 h 2174875"/>
                <a:gd name="csX21" fmla="*/ 612775 w 2889250"/>
                <a:gd name="csY21" fmla="*/ 1241425 h 2174875"/>
                <a:gd name="csX22" fmla="*/ 612775 w 2889250"/>
                <a:gd name="csY22" fmla="*/ 1181100 h 2174875"/>
                <a:gd name="csX23" fmla="*/ 600075 w 2889250"/>
                <a:gd name="csY23" fmla="*/ 1181100 h 2174875"/>
                <a:gd name="csX24" fmla="*/ 600075 w 2889250"/>
                <a:gd name="csY24" fmla="*/ 1181100 h 2174875"/>
                <a:gd name="csX25" fmla="*/ 600075 w 2889250"/>
                <a:gd name="csY25" fmla="*/ 1152525 h 2174875"/>
                <a:gd name="csX26" fmla="*/ 539750 w 2889250"/>
                <a:gd name="csY26" fmla="*/ 1152525 h 2174875"/>
                <a:gd name="csX27" fmla="*/ 539750 w 2889250"/>
                <a:gd name="csY27" fmla="*/ 1123950 h 2174875"/>
                <a:gd name="csX28" fmla="*/ 495300 w 2889250"/>
                <a:gd name="csY28" fmla="*/ 1123950 h 2174875"/>
                <a:gd name="csX29" fmla="*/ 495300 w 2889250"/>
                <a:gd name="csY29" fmla="*/ 1095375 h 2174875"/>
                <a:gd name="csX30" fmla="*/ 339725 w 2889250"/>
                <a:gd name="csY30" fmla="*/ 1095375 h 2174875"/>
                <a:gd name="csX31" fmla="*/ 339725 w 2889250"/>
                <a:gd name="csY31" fmla="*/ 1060450 h 2174875"/>
                <a:gd name="csX32" fmla="*/ 317500 w 2889250"/>
                <a:gd name="csY32" fmla="*/ 1060450 h 2174875"/>
                <a:gd name="csX33" fmla="*/ 317500 w 2889250"/>
                <a:gd name="csY33" fmla="*/ 958850 h 2174875"/>
                <a:gd name="csX34" fmla="*/ 307975 w 2889250"/>
                <a:gd name="csY34" fmla="*/ 958850 h 2174875"/>
                <a:gd name="csX35" fmla="*/ 307975 w 2889250"/>
                <a:gd name="csY35" fmla="*/ 844550 h 2174875"/>
                <a:gd name="csX36" fmla="*/ 292100 w 2889250"/>
                <a:gd name="csY36" fmla="*/ 844550 h 2174875"/>
                <a:gd name="csX37" fmla="*/ 292100 w 2889250"/>
                <a:gd name="csY37" fmla="*/ 622300 h 2174875"/>
                <a:gd name="csX38" fmla="*/ 285750 w 2889250"/>
                <a:gd name="csY38" fmla="*/ 622300 h 2174875"/>
                <a:gd name="csX39" fmla="*/ 285750 w 2889250"/>
                <a:gd name="csY39" fmla="*/ 409575 h 2174875"/>
                <a:gd name="csX40" fmla="*/ 263525 w 2889250"/>
                <a:gd name="csY40" fmla="*/ 409575 h 2174875"/>
                <a:gd name="csX41" fmla="*/ 263525 w 2889250"/>
                <a:gd name="csY41" fmla="*/ 358775 h 2174875"/>
                <a:gd name="csX42" fmla="*/ 254000 w 2889250"/>
                <a:gd name="csY42" fmla="*/ 358775 h 2174875"/>
                <a:gd name="csX43" fmla="*/ 254000 w 2889250"/>
                <a:gd name="csY43" fmla="*/ 171450 h 2174875"/>
                <a:gd name="csX44" fmla="*/ 231775 w 2889250"/>
                <a:gd name="csY44" fmla="*/ 171450 h 2174875"/>
                <a:gd name="csX45" fmla="*/ 231775 w 2889250"/>
                <a:gd name="csY45" fmla="*/ 136525 h 2174875"/>
                <a:gd name="csX46" fmla="*/ 190500 w 2889250"/>
                <a:gd name="csY46" fmla="*/ 136525 h 2174875"/>
                <a:gd name="csX47" fmla="*/ 190500 w 2889250"/>
                <a:gd name="csY47" fmla="*/ 101600 h 2174875"/>
                <a:gd name="csX48" fmla="*/ 155575 w 2889250"/>
                <a:gd name="csY48" fmla="*/ 101600 h 2174875"/>
                <a:gd name="csX49" fmla="*/ 155575 w 2889250"/>
                <a:gd name="csY49" fmla="*/ 79375 h 2174875"/>
                <a:gd name="csX50" fmla="*/ 123825 w 2889250"/>
                <a:gd name="csY50" fmla="*/ 79375 h 2174875"/>
                <a:gd name="csX51" fmla="*/ 123825 w 2889250"/>
                <a:gd name="csY51" fmla="*/ 57150 h 2174875"/>
                <a:gd name="csX52" fmla="*/ 98425 w 2889250"/>
                <a:gd name="csY52" fmla="*/ 53975 h 2174875"/>
                <a:gd name="csX53" fmla="*/ 98425 w 2889250"/>
                <a:gd name="csY53" fmla="*/ 28575 h 2174875"/>
                <a:gd name="csX54" fmla="*/ 0 w 2889250"/>
                <a:gd name="csY54" fmla="*/ 28575 h 2174875"/>
                <a:gd name="csX55" fmla="*/ 0 w 2889250"/>
                <a:gd name="csY55" fmla="*/ 0 h 21748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2889250" h="2174875">
                  <a:moveTo>
                    <a:pt x="2889250" y="2174875"/>
                  </a:moveTo>
                  <a:lnTo>
                    <a:pt x="2889250" y="1755775"/>
                  </a:lnTo>
                  <a:lnTo>
                    <a:pt x="1095375" y="1755775"/>
                  </a:lnTo>
                  <a:lnTo>
                    <a:pt x="1095375" y="1717675"/>
                  </a:lnTo>
                  <a:lnTo>
                    <a:pt x="1047750" y="1717675"/>
                  </a:lnTo>
                  <a:lnTo>
                    <a:pt x="1047750" y="1657350"/>
                  </a:lnTo>
                  <a:lnTo>
                    <a:pt x="1000125" y="1657350"/>
                  </a:lnTo>
                  <a:lnTo>
                    <a:pt x="1000125" y="1609725"/>
                  </a:lnTo>
                  <a:lnTo>
                    <a:pt x="1000125" y="1536700"/>
                  </a:lnTo>
                  <a:lnTo>
                    <a:pt x="971550" y="1536700"/>
                  </a:lnTo>
                  <a:lnTo>
                    <a:pt x="971550" y="1492250"/>
                  </a:lnTo>
                  <a:lnTo>
                    <a:pt x="971550" y="1492250"/>
                  </a:lnTo>
                  <a:lnTo>
                    <a:pt x="971550" y="1457325"/>
                  </a:lnTo>
                  <a:lnTo>
                    <a:pt x="698500" y="1457325"/>
                  </a:lnTo>
                  <a:lnTo>
                    <a:pt x="698500" y="1431925"/>
                  </a:lnTo>
                  <a:lnTo>
                    <a:pt x="657225" y="1431925"/>
                  </a:lnTo>
                  <a:lnTo>
                    <a:pt x="657225" y="1327150"/>
                  </a:lnTo>
                  <a:lnTo>
                    <a:pt x="635000" y="1327150"/>
                  </a:lnTo>
                  <a:lnTo>
                    <a:pt x="635000" y="1285875"/>
                  </a:lnTo>
                  <a:lnTo>
                    <a:pt x="622300" y="1285875"/>
                  </a:lnTo>
                  <a:lnTo>
                    <a:pt x="622300" y="1241425"/>
                  </a:lnTo>
                  <a:lnTo>
                    <a:pt x="612775" y="1241425"/>
                  </a:lnTo>
                  <a:lnTo>
                    <a:pt x="612775" y="1181100"/>
                  </a:lnTo>
                  <a:lnTo>
                    <a:pt x="600075" y="1181100"/>
                  </a:lnTo>
                  <a:lnTo>
                    <a:pt x="600075" y="1181100"/>
                  </a:lnTo>
                  <a:lnTo>
                    <a:pt x="600075" y="1152525"/>
                  </a:lnTo>
                  <a:lnTo>
                    <a:pt x="539750" y="1152525"/>
                  </a:lnTo>
                  <a:lnTo>
                    <a:pt x="539750" y="1123950"/>
                  </a:lnTo>
                  <a:lnTo>
                    <a:pt x="495300" y="1123950"/>
                  </a:lnTo>
                  <a:lnTo>
                    <a:pt x="495300" y="1095375"/>
                  </a:lnTo>
                  <a:lnTo>
                    <a:pt x="339725" y="1095375"/>
                  </a:lnTo>
                  <a:lnTo>
                    <a:pt x="339725" y="1060450"/>
                  </a:lnTo>
                  <a:lnTo>
                    <a:pt x="317500" y="1060450"/>
                  </a:lnTo>
                  <a:lnTo>
                    <a:pt x="317500" y="958850"/>
                  </a:lnTo>
                  <a:lnTo>
                    <a:pt x="307975" y="958850"/>
                  </a:lnTo>
                  <a:lnTo>
                    <a:pt x="307975" y="844550"/>
                  </a:lnTo>
                  <a:lnTo>
                    <a:pt x="292100" y="844550"/>
                  </a:lnTo>
                  <a:lnTo>
                    <a:pt x="292100" y="622300"/>
                  </a:lnTo>
                  <a:lnTo>
                    <a:pt x="285750" y="622300"/>
                  </a:lnTo>
                  <a:lnTo>
                    <a:pt x="285750" y="409575"/>
                  </a:lnTo>
                  <a:lnTo>
                    <a:pt x="263525" y="409575"/>
                  </a:lnTo>
                  <a:lnTo>
                    <a:pt x="263525" y="358775"/>
                  </a:lnTo>
                  <a:lnTo>
                    <a:pt x="254000" y="358775"/>
                  </a:lnTo>
                  <a:lnTo>
                    <a:pt x="254000" y="171450"/>
                  </a:lnTo>
                  <a:lnTo>
                    <a:pt x="231775" y="171450"/>
                  </a:lnTo>
                  <a:lnTo>
                    <a:pt x="231775" y="136525"/>
                  </a:lnTo>
                  <a:lnTo>
                    <a:pt x="190500" y="136525"/>
                  </a:lnTo>
                  <a:lnTo>
                    <a:pt x="190500" y="101600"/>
                  </a:lnTo>
                  <a:lnTo>
                    <a:pt x="155575" y="101600"/>
                  </a:lnTo>
                  <a:lnTo>
                    <a:pt x="155575" y="79375"/>
                  </a:lnTo>
                  <a:lnTo>
                    <a:pt x="123825" y="79375"/>
                  </a:lnTo>
                  <a:lnTo>
                    <a:pt x="123825" y="57150"/>
                  </a:lnTo>
                  <a:lnTo>
                    <a:pt x="98425" y="53975"/>
                  </a:lnTo>
                  <a:lnTo>
                    <a:pt x="98425" y="28575"/>
                  </a:lnTo>
                  <a:lnTo>
                    <a:pt x="0" y="28575"/>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1" name="Group 260">
              <a:extLst>
                <a:ext uri="{FF2B5EF4-FFF2-40B4-BE49-F238E27FC236}">
                  <a16:creationId xmlns:a16="http://schemas.microsoft.com/office/drawing/2014/main" id="{C28934CA-9D9B-92EB-FC78-2049C594D465}"/>
                </a:ext>
              </a:extLst>
            </p:cNvPr>
            <p:cNvGrpSpPr/>
            <p:nvPr/>
          </p:nvGrpSpPr>
          <p:grpSpPr>
            <a:xfrm>
              <a:off x="8997950" y="2832099"/>
              <a:ext cx="1565275" cy="714883"/>
              <a:chOff x="8997950" y="2832099"/>
              <a:chExt cx="1565275" cy="714883"/>
            </a:xfrm>
          </p:grpSpPr>
          <p:cxnSp>
            <p:nvCxnSpPr>
              <p:cNvPr id="250" name="Straight Connector 249">
                <a:extLst>
                  <a:ext uri="{FF2B5EF4-FFF2-40B4-BE49-F238E27FC236}">
                    <a16:creationId xmlns:a16="http://schemas.microsoft.com/office/drawing/2014/main" id="{6057C105-BAC2-8653-4203-B01CC38FD13C}"/>
                  </a:ext>
                </a:extLst>
              </p:cNvPr>
              <p:cNvCxnSpPr>
                <a:cxnSpLocks/>
              </p:cNvCxnSpPr>
              <p:nvPr/>
            </p:nvCxnSpPr>
            <p:spPr>
              <a:xfrm flipV="1">
                <a:off x="8997950" y="2832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7A677235-E51E-D919-23F7-3A33BCBA7213}"/>
                  </a:ext>
                </a:extLst>
              </p:cNvPr>
              <p:cNvCxnSpPr>
                <a:cxnSpLocks/>
              </p:cNvCxnSpPr>
              <p:nvPr/>
            </p:nvCxnSpPr>
            <p:spPr>
              <a:xfrm flipV="1">
                <a:off x="9477375" y="32035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9E3328EB-79E2-ACE4-D925-4018BCA4E059}"/>
                  </a:ext>
                </a:extLst>
              </p:cNvPr>
              <p:cNvCxnSpPr>
                <a:cxnSpLocks/>
              </p:cNvCxnSpPr>
              <p:nvPr/>
            </p:nvCxnSpPr>
            <p:spPr>
              <a:xfrm flipV="1">
                <a:off x="970597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DC7159F4-AB6A-7778-F2F8-353B666CDF8F}"/>
                  </a:ext>
                </a:extLst>
              </p:cNvPr>
              <p:cNvCxnSpPr>
                <a:cxnSpLocks/>
              </p:cNvCxnSpPr>
              <p:nvPr/>
            </p:nvCxnSpPr>
            <p:spPr>
              <a:xfrm flipV="1">
                <a:off x="9509125" y="32607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83B5A43D-5138-1C96-1889-AB19186A8D7A}"/>
                  </a:ext>
                </a:extLst>
              </p:cNvPr>
              <p:cNvCxnSpPr>
                <a:cxnSpLocks/>
              </p:cNvCxnSpPr>
              <p:nvPr/>
            </p:nvCxnSpPr>
            <p:spPr>
              <a:xfrm flipV="1">
                <a:off x="9874250"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0AF45D4E-F7A0-EDCF-0988-9E7F6A458BA2}"/>
                  </a:ext>
                </a:extLst>
              </p:cNvPr>
              <p:cNvCxnSpPr>
                <a:cxnSpLocks/>
              </p:cNvCxnSpPr>
              <p:nvPr/>
            </p:nvCxnSpPr>
            <p:spPr>
              <a:xfrm flipV="1">
                <a:off x="989647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490401D6-354A-DD91-353F-1B30DF743C5B}"/>
                  </a:ext>
                </a:extLst>
              </p:cNvPr>
              <p:cNvCxnSpPr>
                <a:cxnSpLocks/>
              </p:cNvCxnSpPr>
              <p:nvPr/>
            </p:nvCxnSpPr>
            <p:spPr>
              <a:xfrm flipV="1">
                <a:off x="10191750"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5F4A0CF3-D210-FF18-C360-3472BAFB43DE}"/>
                  </a:ext>
                </a:extLst>
              </p:cNvPr>
              <p:cNvCxnSpPr>
                <a:cxnSpLocks/>
              </p:cNvCxnSpPr>
              <p:nvPr/>
            </p:nvCxnSpPr>
            <p:spPr>
              <a:xfrm flipV="1">
                <a:off x="1048702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FD79590A-BDD9-9E77-322F-FE20AA6C9DCD}"/>
                  </a:ext>
                </a:extLst>
              </p:cNvPr>
              <p:cNvCxnSpPr>
                <a:cxnSpLocks/>
              </p:cNvCxnSpPr>
              <p:nvPr/>
            </p:nvCxnSpPr>
            <p:spPr>
              <a:xfrm flipV="1">
                <a:off x="10541000"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21E3A67E-969F-7957-71B2-44F82EE9473B}"/>
                  </a:ext>
                </a:extLst>
              </p:cNvPr>
              <p:cNvCxnSpPr>
                <a:cxnSpLocks/>
              </p:cNvCxnSpPr>
              <p:nvPr/>
            </p:nvCxnSpPr>
            <p:spPr>
              <a:xfrm flipV="1">
                <a:off x="1056322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grpSp>
        <p:nvGrpSpPr>
          <p:cNvPr id="249" name="Group 248">
            <a:extLst>
              <a:ext uri="{FF2B5EF4-FFF2-40B4-BE49-F238E27FC236}">
                <a16:creationId xmlns:a16="http://schemas.microsoft.com/office/drawing/2014/main" id="{66D3CCE4-8DD3-02D4-311A-FAB972BEC972}"/>
              </a:ext>
            </a:extLst>
          </p:cNvPr>
          <p:cNvGrpSpPr/>
          <p:nvPr/>
        </p:nvGrpSpPr>
        <p:grpSpPr>
          <a:xfrm>
            <a:off x="4756150" y="1790699"/>
            <a:ext cx="2946400" cy="2174875"/>
            <a:chOff x="4756150" y="1790699"/>
            <a:chExt cx="2946400" cy="2174875"/>
          </a:xfrm>
        </p:grpSpPr>
        <p:sp>
          <p:nvSpPr>
            <p:cNvPr id="220" name="Freeform 219">
              <a:extLst>
                <a:ext uri="{FF2B5EF4-FFF2-40B4-BE49-F238E27FC236}">
                  <a16:creationId xmlns:a16="http://schemas.microsoft.com/office/drawing/2014/main" id="{6CA56C40-31DE-5AF7-9FC8-2787EAFF2FA4}"/>
                </a:ext>
              </a:extLst>
            </p:cNvPr>
            <p:cNvSpPr/>
            <p:nvPr/>
          </p:nvSpPr>
          <p:spPr>
            <a:xfrm>
              <a:off x="4756150" y="1790699"/>
              <a:ext cx="2946400" cy="2174875"/>
            </a:xfrm>
            <a:custGeom>
              <a:avLst/>
              <a:gdLst>
                <a:gd name="csX0" fmla="*/ 2946400 w 2946400"/>
                <a:gd name="csY0" fmla="*/ 2178050 h 2178050"/>
                <a:gd name="csX1" fmla="*/ 2946400 w 2946400"/>
                <a:gd name="csY1" fmla="*/ 1797050 h 2178050"/>
                <a:gd name="csX2" fmla="*/ 1387475 w 2946400"/>
                <a:gd name="csY2" fmla="*/ 1797050 h 2178050"/>
                <a:gd name="csX3" fmla="*/ 1387475 w 2946400"/>
                <a:gd name="csY3" fmla="*/ 1752600 h 2178050"/>
                <a:gd name="csX4" fmla="*/ 1162050 w 2946400"/>
                <a:gd name="csY4" fmla="*/ 1752600 h 2178050"/>
                <a:gd name="csX5" fmla="*/ 1162050 w 2946400"/>
                <a:gd name="csY5" fmla="*/ 1720850 h 2178050"/>
                <a:gd name="csX6" fmla="*/ 1114425 w 2946400"/>
                <a:gd name="csY6" fmla="*/ 1720850 h 2178050"/>
                <a:gd name="csX7" fmla="*/ 1114425 w 2946400"/>
                <a:gd name="csY7" fmla="*/ 1679575 h 2178050"/>
                <a:gd name="csX8" fmla="*/ 1063625 w 2946400"/>
                <a:gd name="csY8" fmla="*/ 1679575 h 2178050"/>
                <a:gd name="csX9" fmla="*/ 1063625 w 2946400"/>
                <a:gd name="csY9" fmla="*/ 1641475 h 2178050"/>
                <a:gd name="csX10" fmla="*/ 1060450 w 2946400"/>
                <a:gd name="csY10" fmla="*/ 1641475 h 2178050"/>
                <a:gd name="csX11" fmla="*/ 1060450 w 2946400"/>
                <a:gd name="csY11" fmla="*/ 1587500 h 2178050"/>
                <a:gd name="csX12" fmla="*/ 1060450 w 2946400"/>
                <a:gd name="csY12" fmla="*/ 1587500 h 2178050"/>
                <a:gd name="csX13" fmla="*/ 1060450 w 2946400"/>
                <a:gd name="csY13" fmla="*/ 1587500 h 2178050"/>
                <a:gd name="csX14" fmla="*/ 1028700 w 2946400"/>
                <a:gd name="csY14" fmla="*/ 1587500 h 2178050"/>
                <a:gd name="csX15" fmla="*/ 1028700 w 2946400"/>
                <a:gd name="csY15" fmla="*/ 1527175 h 2178050"/>
                <a:gd name="csX16" fmla="*/ 758825 w 2946400"/>
                <a:gd name="csY16" fmla="*/ 1527175 h 2178050"/>
                <a:gd name="csX17" fmla="*/ 758825 w 2946400"/>
                <a:gd name="csY17" fmla="*/ 1498600 h 2178050"/>
                <a:gd name="csX18" fmla="*/ 727075 w 2946400"/>
                <a:gd name="csY18" fmla="*/ 1498600 h 2178050"/>
                <a:gd name="csX19" fmla="*/ 727075 w 2946400"/>
                <a:gd name="csY19" fmla="*/ 1485900 h 2178050"/>
                <a:gd name="csX20" fmla="*/ 711200 w 2946400"/>
                <a:gd name="csY20" fmla="*/ 1485900 h 2178050"/>
                <a:gd name="csX21" fmla="*/ 711200 w 2946400"/>
                <a:gd name="csY21" fmla="*/ 1365250 h 2178050"/>
                <a:gd name="csX22" fmla="*/ 692150 w 2946400"/>
                <a:gd name="csY22" fmla="*/ 1365250 h 2178050"/>
                <a:gd name="csX23" fmla="*/ 692150 w 2946400"/>
                <a:gd name="csY23" fmla="*/ 1330325 h 2178050"/>
                <a:gd name="csX24" fmla="*/ 679450 w 2946400"/>
                <a:gd name="csY24" fmla="*/ 1330325 h 2178050"/>
                <a:gd name="csX25" fmla="*/ 679450 w 2946400"/>
                <a:gd name="csY25" fmla="*/ 1235075 h 2178050"/>
                <a:gd name="csX26" fmla="*/ 666750 w 2946400"/>
                <a:gd name="csY26" fmla="*/ 1235075 h 2178050"/>
                <a:gd name="csX27" fmla="*/ 666750 w 2946400"/>
                <a:gd name="csY27" fmla="*/ 1216025 h 2178050"/>
                <a:gd name="csX28" fmla="*/ 606425 w 2946400"/>
                <a:gd name="csY28" fmla="*/ 1216025 h 2178050"/>
                <a:gd name="csX29" fmla="*/ 606425 w 2946400"/>
                <a:gd name="csY29" fmla="*/ 1190625 h 2178050"/>
                <a:gd name="csX30" fmla="*/ 555625 w 2946400"/>
                <a:gd name="csY30" fmla="*/ 1190625 h 2178050"/>
                <a:gd name="csX31" fmla="*/ 555625 w 2946400"/>
                <a:gd name="csY31" fmla="*/ 1165225 h 2178050"/>
                <a:gd name="csX32" fmla="*/ 403225 w 2946400"/>
                <a:gd name="csY32" fmla="*/ 1165225 h 2178050"/>
                <a:gd name="csX33" fmla="*/ 403225 w 2946400"/>
                <a:gd name="csY33" fmla="*/ 1108075 h 2178050"/>
                <a:gd name="csX34" fmla="*/ 384175 w 2946400"/>
                <a:gd name="csY34" fmla="*/ 1108075 h 2178050"/>
                <a:gd name="csX35" fmla="*/ 384175 w 2946400"/>
                <a:gd name="csY35" fmla="*/ 1009650 h 2178050"/>
                <a:gd name="csX36" fmla="*/ 368300 w 2946400"/>
                <a:gd name="csY36" fmla="*/ 1009650 h 2178050"/>
                <a:gd name="csX37" fmla="*/ 368300 w 2946400"/>
                <a:gd name="csY37" fmla="*/ 923925 h 2178050"/>
                <a:gd name="csX38" fmla="*/ 355600 w 2946400"/>
                <a:gd name="csY38" fmla="*/ 923925 h 2178050"/>
                <a:gd name="csX39" fmla="*/ 355600 w 2946400"/>
                <a:gd name="csY39" fmla="*/ 749300 h 2178050"/>
                <a:gd name="csX40" fmla="*/ 352425 w 2946400"/>
                <a:gd name="csY40" fmla="*/ 746125 h 2178050"/>
                <a:gd name="csX41" fmla="*/ 352425 w 2946400"/>
                <a:gd name="csY41" fmla="*/ 644525 h 2178050"/>
                <a:gd name="csX42" fmla="*/ 339725 w 2946400"/>
                <a:gd name="csY42" fmla="*/ 644525 h 2178050"/>
                <a:gd name="csX43" fmla="*/ 339725 w 2946400"/>
                <a:gd name="csY43" fmla="*/ 527050 h 2178050"/>
                <a:gd name="csX44" fmla="*/ 330200 w 2946400"/>
                <a:gd name="csY44" fmla="*/ 527050 h 2178050"/>
                <a:gd name="csX45" fmla="*/ 330200 w 2946400"/>
                <a:gd name="csY45" fmla="*/ 422275 h 2178050"/>
                <a:gd name="csX46" fmla="*/ 317500 w 2946400"/>
                <a:gd name="csY46" fmla="*/ 422275 h 2178050"/>
                <a:gd name="csX47" fmla="*/ 317500 w 2946400"/>
                <a:gd name="csY47" fmla="*/ 238125 h 2178050"/>
                <a:gd name="csX48" fmla="*/ 292100 w 2946400"/>
                <a:gd name="csY48" fmla="*/ 238125 h 2178050"/>
                <a:gd name="csX49" fmla="*/ 292100 w 2946400"/>
                <a:gd name="csY49" fmla="*/ 200025 h 2178050"/>
                <a:gd name="csX50" fmla="*/ 273050 w 2946400"/>
                <a:gd name="csY50" fmla="*/ 200025 h 2178050"/>
                <a:gd name="csX51" fmla="*/ 273050 w 2946400"/>
                <a:gd name="csY51" fmla="*/ 152400 h 2178050"/>
                <a:gd name="csX52" fmla="*/ 254000 w 2946400"/>
                <a:gd name="csY52" fmla="*/ 152400 h 2178050"/>
                <a:gd name="csX53" fmla="*/ 254000 w 2946400"/>
                <a:gd name="csY53" fmla="*/ 133350 h 2178050"/>
                <a:gd name="csX54" fmla="*/ 222250 w 2946400"/>
                <a:gd name="csY54" fmla="*/ 133350 h 2178050"/>
                <a:gd name="csX55" fmla="*/ 222250 w 2946400"/>
                <a:gd name="csY55" fmla="*/ 98425 h 2178050"/>
                <a:gd name="csX56" fmla="*/ 190500 w 2946400"/>
                <a:gd name="csY56" fmla="*/ 98425 h 2178050"/>
                <a:gd name="csX57" fmla="*/ 190500 w 2946400"/>
                <a:gd name="csY57" fmla="*/ 76200 h 2178050"/>
                <a:gd name="csX58" fmla="*/ 158750 w 2946400"/>
                <a:gd name="csY58" fmla="*/ 76200 h 2178050"/>
                <a:gd name="csX59" fmla="*/ 158750 w 2946400"/>
                <a:gd name="csY59" fmla="*/ 60325 h 2178050"/>
                <a:gd name="csX60" fmla="*/ 88900 w 2946400"/>
                <a:gd name="csY60" fmla="*/ 60325 h 2178050"/>
                <a:gd name="csX61" fmla="*/ 88900 w 2946400"/>
                <a:gd name="csY61" fmla="*/ 34925 h 2178050"/>
                <a:gd name="csX62" fmla="*/ 60325 w 2946400"/>
                <a:gd name="csY62" fmla="*/ 34925 h 2178050"/>
                <a:gd name="csX63" fmla="*/ 60325 w 2946400"/>
                <a:gd name="csY63" fmla="*/ 34925 h 2178050"/>
                <a:gd name="csX64" fmla="*/ 60325 w 2946400"/>
                <a:gd name="csY64" fmla="*/ 0 h 2178050"/>
                <a:gd name="csX65" fmla="*/ 0 w 2946400"/>
                <a:gd name="csY65" fmla="*/ 0 h 21780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2946400" h="2178050">
                  <a:moveTo>
                    <a:pt x="2946400" y="2178050"/>
                  </a:moveTo>
                  <a:lnTo>
                    <a:pt x="2946400" y="1797050"/>
                  </a:lnTo>
                  <a:lnTo>
                    <a:pt x="1387475" y="1797050"/>
                  </a:lnTo>
                  <a:lnTo>
                    <a:pt x="1387475" y="1752600"/>
                  </a:lnTo>
                  <a:lnTo>
                    <a:pt x="1162050" y="1752600"/>
                  </a:lnTo>
                  <a:lnTo>
                    <a:pt x="1162050" y="1720850"/>
                  </a:lnTo>
                  <a:lnTo>
                    <a:pt x="1114425" y="1720850"/>
                  </a:lnTo>
                  <a:lnTo>
                    <a:pt x="1114425" y="1679575"/>
                  </a:lnTo>
                  <a:lnTo>
                    <a:pt x="1063625" y="1679575"/>
                  </a:lnTo>
                  <a:lnTo>
                    <a:pt x="1063625" y="1641475"/>
                  </a:lnTo>
                  <a:lnTo>
                    <a:pt x="1060450" y="1641475"/>
                  </a:lnTo>
                  <a:lnTo>
                    <a:pt x="1060450" y="1587500"/>
                  </a:lnTo>
                  <a:lnTo>
                    <a:pt x="1060450" y="1587500"/>
                  </a:lnTo>
                  <a:lnTo>
                    <a:pt x="1060450" y="1587500"/>
                  </a:lnTo>
                  <a:lnTo>
                    <a:pt x="1028700" y="1587500"/>
                  </a:lnTo>
                  <a:lnTo>
                    <a:pt x="1028700" y="1527175"/>
                  </a:lnTo>
                  <a:lnTo>
                    <a:pt x="758825" y="1527175"/>
                  </a:lnTo>
                  <a:lnTo>
                    <a:pt x="758825" y="1498600"/>
                  </a:lnTo>
                  <a:lnTo>
                    <a:pt x="727075" y="1498600"/>
                  </a:lnTo>
                  <a:lnTo>
                    <a:pt x="727075" y="1485900"/>
                  </a:lnTo>
                  <a:lnTo>
                    <a:pt x="711200" y="1485900"/>
                  </a:lnTo>
                  <a:lnTo>
                    <a:pt x="711200" y="1365250"/>
                  </a:lnTo>
                  <a:lnTo>
                    <a:pt x="692150" y="1365250"/>
                  </a:lnTo>
                  <a:lnTo>
                    <a:pt x="692150" y="1330325"/>
                  </a:lnTo>
                  <a:lnTo>
                    <a:pt x="679450" y="1330325"/>
                  </a:lnTo>
                  <a:lnTo>
                    <a:pt x="679450" y="1235075"/>
                  </a:lnTo>
                  <a:lnTo>
                    <a:pt x="666750" y="1235075"/>
                  </a:lnTo>
                  <a:lnTo>
                    <a:pt x="666750" y="1216025"/>
                  </a:lnTo>
                  <a:lnTo>
                    <a:pt x="606425" y="1216025"/>
                  </a:lnTo>
                  <a:lnTo>
                    <a:pt x="606425" y="1190625"/>
                  </a:lnTo>
                  <a:lnTo>
                    <a:pt x="555625" y="1190625"/>
                  </a:lnTo>
                  <a:lnTo>
                    <a:pt x="555625" y="1165225"/>
                  </a:lnTo>
                  <a:lnTo>
                    <a:pt x="403225" y="1165225"/>
                  </a:lnTo>
                  <a:lnTo>
                    <a:pt x="403225" y="1108075"/>
                  </a:lnTo>
                  <a:lnTo>
                    <a:pt x="384175" y="1108075"/>
                  </a:lnTo>
                  <a:lnTo>
                    <a:pt x="384175" y="1009650"/>
                  </a:lnTo>
                  <a:lnTo>
                    <a:pt x="368300" y="1009650"/>
                  </a:lnTo>
                  <a:lnTo>
                    <a:pt x="368300" y="923925"/>
                  </a:lnTo>
                  <a:lnTo>
                    <a:pt x="355600" y="923925"/>
                  </a:lnTo>
                  <a:lnTo>
                    <a:pt x="355600" y="749300"/>
                  </a:lnTo>
                  <a:lnTo>
                    <a:pt x="352425" y="746125"/>
                  </a:lnTo>
                  <a:lnTo>
                    <a:pt x="352425" y="644525"/>
                  </a:lnTo>
                  <a:lnTo>
                    <a:pt x="339725" y="644525"/>
                  </a:lnTo>
                  <a:lnTo>
                    <a:pt x="339725" y="527050"/>
                  </a:lnTo>
                  <a:lnTo>
                    <a:pt x="330200" y="527050"/>
                  </a:lnTo>
                  <a:lnTo>
                    <a:pt x="330200" y="422275"/>
                  </a:lnTo>
                  <a:lnTo>
                    <a:pt x="317500" y="422275"/>
                  </a:lnTo>
                  <a:lnTo>
                    <a:pt x="317500" y="238125"/>
                  </a:lnTo>
                  <a:lnTo>
                    <a:pt x="292100" y="238125"/>
                  </a:lnTo>
                  <a:lnTo>
                    <a:pt x="292100" y="200025"/>
                  </a:lnTo>
                  <a:lnTo>
                    <a:pt x="273050" y="200025"/>
                  </a:lnTo>
                  <a:lnTo>
                    <a:pt x="273050" y="152400"/>
                  </a:lnTo>
                  <a:lnTo>
                    <a:pt x="254000" y="152400"/>
                  </a:lnTo>
                  <a:lnTo>
                    <a:pt x="254000" y="133350"/>
                  </a:lnTo>
                  <a:lnTo>
                    <a:pt x="222250" y="133350"/>
                  </a:lnTo>
                  <a:lnTo>
                    <a:pt x="222250" y="98425"/>
                  </a:lnTo>
                  <a:lnTo>
                    <a:pt x="190500" y="98425"/>
                  </a:lnTo>
                  <a:lnTo>
                    <a:pt x="190500" y="76200"/>
                  </a:lnTo>
                  <a:lnTo>
                    <a:pt x="158750" y="76200"/>
                  </a:lnTo>
                  <a:lnTo>
                    <a:pt x="158750" y="60325"/>
                  </a:lnTo>
                  <a:lnTo>
                    <a:pt x="88900" y="60325"/>
                  </a:lnTo>
                  <a:lnTo>
                    <a:pt x="88900" y="34925"/>
                  </a:lnTo>
                  <a:lnTo>
                    <a:pt x="60325" y="34925"/>
                  </a:lnTo>
                  <a:lnTo>
                    <a:pt x="60325" y="34925"/>
                  </a:lnTo>
                  <a:lnTo>
                    <a:pt x="6032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8" name="Straight Connector 237">
              <a:extLst>
                <a:ext uri="{FF2B5EF4-FFF2-40B4-BE49-F238E27FC236}">
                  <a16:creationId xmlns:a16="http://schemas.microsoft.com/office/drawing/2014/main" id="{3F15A0DC-0888-C615-102A-9A0763049ED2}"/>
                </a:ext>
              </a:extLst>
            </p:cNvPr>
            <p:cNvCxnSpPr>
              <a:cxnSpLocks/>
            </p:cNvCxnSpPr>
            <p:nvPr/>
          </p:nvCxnSpPr>
          <p:spPr>
            <a:xfrm flipV="1">
              <a:off x="5295900" y="2901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891C4E94-39A9-7424-ED02-6214F09BBB3F}"/>
                </a:ext>
              </a:extLst>
            </p:cNvPr>
            <p:cNvCxnSpPr>
              <a:cxnSpLocks/>
            </p:cNvCxnSpPr>
            <p:nvPr/>
          </p:nvCxnSpPr>
          <p:spPr>
            <a:xfrm flipV="1">
              <a:off x="5775325" y="32734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A5EF0320-C318-96C4-00FE-0A24C1157ED5}"/>
                </a:ext>
              </a:extLst>
            </p:cNvPr>
            <p:cNvCxnSpPr>
              <a:cxnSpLocks/>
            </p:cNvCxnSpPr>
            <p:nvPr/>
          </p:nvCxnSpPr>
          <p:spPr>
            <a:xfrm flipV="1">
              <a:off x="5803900" y="33146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A3C0D9FE-DEA3-986B-1D2A-FF3DD60AA780}"/>
                </a:ext>
              </a:extLst>
            </p:cNvPr>
            <p:cNvCxnSpPr>
              <a:cxnSpLocks/>
            </p:cNvCxnSpPr>
            <p:nvPr/>
          </p:nvCxnSpPr>
          <p:spPr>
            <a:xfrm flipV="1">
              <a:off x="6003925" y="34861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DDE903A5-EBB9-5BE6-BC4D-2A05F59BE724}"/>
                </a:ext>
              </a:extLst>
            </p:cNvPr>
            <p:cNvCxnSpPr>
              <a:cxnSpLocks/>
            </p:cNvCxnSpPr>
            <p:nvPr/>
          </p:nvCxnSpPr>
          <p:spPr>
            <a:xfrm flipV="1">
              <a:off x="6178550" y="35242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AEAAC5FC-8179-5F4B-EEB2-788628010EE3}"/>
                </a:ext>
              </a:extLst>
            </p:cNvPr>
            <p:cNvCxnSpPr>
              <a:cxnSpLocks/>
            </p:cNvCxnSpPr>
            <p:nvPr/>
          </p:nvCxnSpPr>
          <p:spPr>
            <a:xfrm flipV="1">
              <a:off x="6203950" y="35242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022990C5-34BA-4496-BA0D-4F058661D1F1}"/>
                </a:ext>
              </a:extLst>
            </p:cNvPr>
            <p:cNvCxnSpPr>
              <a:cxnSpLocks/>
            </p:cNvCxnSpPr>
            <p:nvPr/>
          </p:nvCxnSpPr>
          <p:spPr>
            <a:xfrm flipV="1">
              <a:off x="6489700" y="3530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9FBD8D60-B85F-448E-089F-38A5A7C7F0C1}"/>
                </a:ext>
              </a:extLst>
            </p:cNvPr>
            <p:cNvCxnSpPr>
              <a:cxnSpLocks/>
            </p:cNvCxnSpPr>
            <p:nvPr/>
          </p:nvCxnSpPr>
          <p:spPr>
            <a:xfrm flipV="1">
              <a:off x="6784975" y="3533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99C87914-4463-71A1-2760-6EF0A142A893}"/>
                </a:ext>
              </a:extLst>
            </p:cNvPr>
            <p:cNvCxnSpPr>
              <a:cxnSpLocks/>
            </p:cNvCxnSpPr>
            <p:nvPr/>
          </p:nvCxnSpPr>
          <p:spPr>
            <a:xfrm flipV="1">
              <a:off x="6873875" y="3530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2BC06EB0-C816-B2FE-21FA-B291418F6ED5}"/>
                </a:ext>
              </a:extLst>
            </p:cNvPr>
            <p:cNvCxnSpPr>
              <a:cxnSpLocks/>
            </p:cNvCxnSpPr>
            <p:nvPr/>
          </p:nvCxnSpPr>
          <p:spPr>
            <a:xfrm flipV="1">
              <a:off x="6810375" y="3533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4DAEB378-EAC7-2342-3C5A-EDEFB1ABA28E}"/>
                </a:ext>
              </a:extLst>
            </p:cNvPr>
            <p:cNvCxnSpPr>
              <a:cxnSpLocks/>
            </p:cNvCxnSpPr>
            <p:nvPr/>
          </p:nvCxnSpPr>
          <p:spPr>
            <a:xfrm flipV="1">
              <a:off x="6842125" y="3533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C6278555-FA36-971F-AB18-4CA03F66EF05}"/>
              </a:ext>
            </a:extLst>
          </p:cNvPr>
          <p:cNvSpPr>
            <a:spLocks noGrp="1"/>
          </p:cNvSpPr>
          <p:nvPr>
            <p:ph type="title"/>
          </p:nvPr>
        </p:nvSpPr>
        <p:spPr/>
        <p:txBody>
          <a:bodyPr/>
          <a:lstStyle/>
          <a:p>
            <a:r>
              <a:rPr lang="en-US" dirty="0"/>
              <a:t>VERITAC-2: BICR-Assessed PFS by Duration of Prior CDK4/6i (</a:t>
            </a:r>
            <a:r>
              <a:rPr lang="en-US" i="1" dirty="0"/>
              <a:t>ESR1</a:t>
            </a:r>
            <a:r>
              <a:rPr lang="en-US" dirty="0"/>
              <a:t>m Population) </a:t>
            </a:r>
          </a:p>
        </p:txBody>
      </p:sp>
      <p:sp>
        <p:nvSpPr>
          <p:cNvPr id="6" name="Content Placeholder 5">
            <a:extLst>
              <a:ext uri="{FF2B5EF4-FFF2-40B4-BE49-F238E27FC236}">
                <a16:creationId xmlns:a16="http://schemas.microsoft.com/office/drawing/2014/main" id="{DA1FF078-3AB0-596B-EF63-5BB26FC9AD46}"/>
              </a:ext>
            </a:extLst>
          </p:cNvPr>
          <p:cNvSpPr>
            <a:spLocks noGrp="1"/>
          </p:cNvSpPr>
          <p:nvPr>
            <p:ph sz="quarter" idx="10"/>
          </p:nvPr>
        </p:nvSpPr>
        <p:spPr/>
        <p:txBody>
          <a:bodyPr/>
          <a:lstStyle/>
          <a:p>
            <a:pPr algn="ctr"/>
            <a:r>
              <a:rPr lang="en-US" altLang="en-US" dirty="0"/>
              <a:t>Hamilton. SABCS2025. </a:t>
            </a:r>
            <a:r>
              <a:rPr lang="en-US" altLang="en-US" dirty="0" err="1"/>
              <a:t>Abstr</a:t>
            </a:r>
            <a:r>
              <a:rPr lang="en-US" altLang="en-US" dirty="0"/>
              <a:t> PD10-03.</a:t>
            </a:r>
          </a:p>
        </p:txBody>
      </p:sp>
      <p:graphicFrame>
        <p:nvGraphicFramePr>
          <p:cNvPr id="3" name="Group 3">
            <a:extLst>
              <a:ext uri="{FF2B5EF4-FFF2-40B4-BE49-F238E27FC236}">
                <a16:creationId xmlns:a16="http://schemas.microsoft.com/office/drawing/2014/main" id="{B5B2D583-02D5-288A-69C0-640721D97BDD}"/>
              </a:ext>
            </a:extLst>
          </p:cNvPr>
          <p:cNvGraphicFramePr>
            <a:graphicFrameLocks/>
          </p:cNvGraphicFramePr>
          <p:nvPr>
            <p:extLst>
              <p:ext uri="{D42A27DB-BD31-4B8C-83A1-F6EECF244321}">
                <p14:modId xmlns:p14="http://schemas.microsoft.com/office/powerpoint/2010/main" val="2288350595"/>
              </p:ext>
            </p:extLst>
          </p:nvPr>
        </p:nvGraphicFramePr>
        <p:xfrm>
          <a:off x="228600" y="4962144"/>
          <a:ext cx="4292029" cy="1133856"/>
        </p:xfrm>
        <a:graphic>
          <a:graphicData uri="http://schemas.openxmlformats.org/drawingml/2006/table">
            <a:tbl>
              <a:tblPr/>
              <a:tblGrid>
                <a:gridCol w="1293084">
                  <a:extLst>
                    <a:ext uri="{9D8B030D-6E8A-4147-A177-3AD203B41FA5}">
                      <a16:colId xmlns:a16="http://schemas.microsoft.com/office/drawing/2014/main" val="20000"/>
                    </a:ext>
                  </a:extLst>
                </a:gridCol>
                <a:gridCol w="1507896">
                  <a:extLst>
                    <a:ext uri="{9D8B030D-6E8A-4147-A177-3AD203B41FA5}">
                      <a16:colId xmlns:a16="http://schemas.microsoft.com/office/drawing/2014/main" val="20001"/>
                    </a:ext>
                  </a:extLst>
                </a:gridCol>
                <a:gridCol w="1491049">
                  <a:extLst>
                    <a:ext uri="{9D8B030D-6E8A-4147-A177-3AD203B41FA5}">
                      <a16:colId xmlns:a16="http://schemas.microsoft.com/office/drawing/2014/main" val="3924473303"/>
                    </a:ext>
                  </a:extLst>
                </a:gridCol>
              </a:tblGrid>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bg1"/>
                        </a:solidFill>
                        <a:effectLst/>
                        <a:latin typeface="Poppins" pitchFamily="2" charset="77"/>
                        <a:cs typeface="Poppins" pitchFamily="2" charset="77"/>
                      </a:endParaRP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31)</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22)</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68</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68</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3.6</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(1.8-7.4)</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(1.9-4.8)</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5" name="TextBox 4">
            <a:extLst>
              <a:ext uri="{FF2B5EF4-FFF2-40B4-BE49-F238E27FC236}">
                <a16:creationId xmlns:a16="http://schemas.microsoft.com/office/drawing/2014/main" id="{90FD5565-274C-EEBE-E4DB-035A30C8C0DB}"/>
              </a:ext>
            </a:extLst>
          </p:cNvPr>
          <p:cNvSpPr txBox="1"/>
          <p:nvPr/>
        </p:nvSpPr>
        <p:spPr bwMode="auto">
          <a:xfrm>
            <a:off x="1045910" y="1400002"/>
            <a:ext cx="33999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&lt;12 Mo</a:t>
            </a:r>
          </a:p>
        </p:txBody>
      </p:sp>
      <p:grpSp>
        <p:nvGrpSpPr>
          <p:cNvPr id="74" name="Group 73">
            <a:extLst>
              <a:ext uri="{FF2B5EF4-FFF2-40B4-BE49-F238E27FC236}">
                <a16:creationId xmlns:a16="http://schemas.microsoft.com/office/drawing/2014/main" id="{529220D4-BEA6-E6C2-3863-FFBB5F41083E}"/>
              </a:ext>
            </a:extLst>
          </p:cNvPr>
          <p:cNvGrpSpPr/>
          <p:nvPr/>
        </p:nvGrpSpPr>
        <p:grpSpPr>
          <a:xfrm>
            <a:off x="992013" y="1796144"/>
            <a:ext cx="47253" cy="2234076"/>
            <a:chOff x="1043383" y="1796144"/>
            <a:chExt cx="47253" cy="2234076"/>
          </a:xfrm>
        </p:grpSpPr>
        <p:cxnSp>
          <p:nvCxnSpPr>
            <p:cNvPr id="67" name="Straight Connector 66">
              <a:extLst>
                <a:ext uri="{FF2B5EF4-FFF2-40B4-BE49-F238E27FC236}">
                  <a16:creationId xmlns:a16="http://schemas.microsoft.com/office/drawing/2014/main" id="{C93079B7-903C-FECE-0FF4-2ADC5226FFC0}"/>
                </a:ext>
              </a:extLst>
            </p:cNvPr>
            <p:cNvCxnSpPr>
              <a:cxnSpLocks/>
            </p:cNvCxnSpPr>
            <p:nvPr/>
          </p:nvCxnSpPr>
          <p:spPr>
            <a:xfrm flipV="1">
              <a:off x="1090635" y="1796144"/>
              <a:ext cx="0" cy="21886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4709B9-2855-075A-1A40-329866BAD8DA}"/>
                </a:ext>
              </a:extLst>
            </p:cNvPr>
            <p:cNvCxnSpPr>
              <a:cxnSpLocks/>
            </p:cNvCxnSpPr>
            <p:nvPr/>
          </p:nvCxnSpPr>
          <p:spPr>
            <a:xfrm flipH="1">
              <a:off x="1043383" y="1796144"/>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B55CCE0-E3D2-D2BB-8F3B-36520520291E}"/>
                </a:ext>
              </a:extLst>
            </p:cNvPr>
            <p:cNvCxnSpPr>
              <a:cxnSpLocks/>
            </p:cNvCxnSpPr>
            <p:nvPr/>
          </p:nvCxnSpPr>
          <p:spPr>
            <a:xfrm flipH="1">
              <a:off x="1043383" y="2231890"/>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A9E716F-D502-428E-6564-13A8FD1FE769}"/>
                </a:ext>
              </a:extLst>
            </p:cNvPr>
            <p:cNvCxnSpPr>
              <a:cxnSpLocks/>
            </p:cNvCxnSpPr>
            <p:nvPr/>
          </p:nvCxnSpPr>
          <p:spPr>
            <a:xfrm flipH="1">
              <a:off x="1043383" y="2667636"/>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923C59E-EEA6-890A-8FEF-1D375F9FB1EC}"/>
                </a:ext>
              </a:extLst>
            </p:cNvPr>
            <p:cNvCxnSpPr>
              <a:cxnSpLocks/>
            </p:cNvCxnSpPr>
            <p:nvPr/>
          </p:nvCxnSpPr>
          <p:spPr>
            <a:xfrm flipH="1">
              <a:off x="1043383" y="3103383"/>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B5C9B659-3A9B-E206-3FCB-549212FEDC50}"/>
                </a:ext>
              </a:extLst>
            </p:cNvPr>
            <p:cNvCxnSpPr>
              <a:cxnSpLocks/>
            </p:cNvCxnSpPr>
            <p:nvPr/>
          </p:nvCxnSpPr>
          <p:spPr>
            <a:xfrm flipH="1">
              <a:off x="1043383" y="3539129"/>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25C6402-D5F7-C6AC-3C05-CD0C492F699B}"/>
                </a:ext>
              </a:extLst>
            </p:cNvPr>
            <p:cNvCxnSpPr>
              <a:cxnSpLocks/>
            </p:cNvCxnSpPr>
            <p:nvPr/>
          </p:nvCxnSpPr>
          <p:spPr>
            <a:xfrm flipH="1">
              <a:off x="1043383" y="3974875"/>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F88C8A9-6B05-2AAA-6BEE-86864F3ADEE3}"/>
                </a:ext>
              </a:extLst>
            </p:cNvPr>
            <p:cNvCxnSpPr>
              <a:cxnSpLocks/>
            </p:cNvCxnSpPr>
            <p:nvPr/>
          </p:nvCxnSpPr>
          <p:spPr>
            <a:xfrm rot="5400000" flipH="1">
              <a:off x="106048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3EF81663-E34F-29DE-097F-30674F51D47E}"/>
              </a:ext>
            </a:extLst>
          </p:cNvPr>
          <p:cNvGrpSpPr/>
          <p:nvPr/>
        </p:nvGrpSpPr>
        <p:grpSpPr>
          <a:xfrm>
            <a:off x="1024918" y="3969909"/>
            <a:ext cx="3492502" cy="60311"/>
            <a:chOff x="1076288" y="3969909"/>
            <a:chExt cx="3492502" cy="60311"/>
          </a:xfrm>
        </p:grpSpPr>
        <p:cxnSp>
          <p:nvCxnSpPr>
            <p:cNvPr id="66" name="Straight Connector 65">
              <a:extLst>
                <a:ext uri="{FF2B5EF4-FFF2-40B4-BE49-F238E27FC236}">
                  <a16:creationId xmlns:a16="http://schemas.microsoft.com/office/drawing/2014/main" id="{3EC23DDF-A306-0A58-EB79-F0F52DEA8813}"/>
                </a:ext>
              </a:extLst>
            </p:cNvPr>
            <p:cNvCxnSpPr>
              <a:cxnSpLocks/>
            </p:cNvCxnSpPr>
            <p:nvPr/>
          </p:nvCxnSpPr>
          <p:spPr>
            <a:xfrm>
              <a:off x="1076288" y="3974875"/>
              <a:ext cx="349250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1721744-9D57-DE34-501D-5690633C2157}"/>
                </a:ext>
              </a:extLst>
            </p:cNvPr>
            <p:cNvCxnSpPr>
              <a:cxnSpLocks/>
            </p:cNvCxnSpPr>
            <p:nvPr/>
          </p:nvCxnSpPr>
          <p:spPr>
            <a:xfrm rot="5400000" flipH="1">
              <a:off x="1445798"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B9E0C9D-5A5A-7063-702A-7E9FE8B23B13}"/>
                </a:ext>
              </a:extLst>
            </p:cNvPr>
            <p:cNvCxnSpPr>
              <a:cxnSpLocks/>
            </p:cNvCxnSpPr>
            <p:nvPr/>
          </p:nvCxnSpPr>
          <p:spPr>
            <a:xfrm rot="5400000" flipH="1">
              <a:off x="1831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070AEAB-0A3F-79D1-B2B8-CD28F1C602CB}"/>
                </a:ext>
              </a:extLst>
            </p:cNvPr>
            <p:cNvCxnSpPr>
              <a:cxnSpLocks/>
            </p:cNvCxnSpPr>
            <p:nvPr/>
          </p:nvCxnSpPr>
          <p:spPr>
            <a:xfrm rot="5400000" flipH="1">
              <a:off x="2217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CC5DBE2-5003-9A3C-87AE-EAAA09BCAFC0}"/>
                </a:ext>
              </a:extLst>
            </p:cNvPr>
            <p:cNvCxnSpPr>
              <a:cxnSpLocks/>
            </p:cNvCxnSpPr>
            <p:nvPr/>
          </p:nvCxnSpPr>
          <p:spPr>
            <a:xfrm rot="5400000" flipH="1">
              <a:off x="2603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69FE92E-7502-8AC1-235E-739BCF6CD0B5}"/>
                </a:ext>
              </a:extLst>
            </p:cNvPr>
            <p:cNvCxnSpPr>
              <a:cxnSpLocks/>
            </p:cNvCxnSpPr>
            <p:nvPr/>
          </p:nvCxnSpPr>
          <p:spPr>
            <a:xfrm rot="5400000" flipH="1">
              <a:off x="2989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F515180-DC2F-751C-134A-F376E600FE0F}"/>
                </a:ext>
              </a:extLst>
            </p:cNvPr>
            <p:cNvCxnSpPr>
              <a:cxnSpLocks/>
            </p:cNvCxnSpPr>
            <p:nvPr/>
          </p:nvCxnSpPr>
          <p:spPr>
            <a:xfrm rot="5400000" flipH="1">
              <a:off x="3375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4616A28-4E83-4675-EC3D-2BD3DEFA6266}"/>
                </a:ext>
              </a:extLst>
            </p:cNvPr>
            <p:cNvCxnSpPr>
              <a:cxnSpLocks/>
            </p:cNvCxnSpPr>
            <p:nvPr/>
          </p:nvCxnSpPr>
          <p:spPr>
            <a:xfrm rot="5400000" flipH="1">
              <a:off x="3761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02A0F8-7508-74F8-C302-F3A670F0EDAA}"/>
                </a:ext>
              </a:extLst>
            </p:cNvPr>
            <p:cNvCxnSpPr>
              <a:cxnSpLocks/>
            </p:cNvCxnSpPr>
            <p:nvPr/>
          </p:nvCxnSpPr>
          <p:spPr>
            <a:xfrm rot="5400000" flipH="1">
              <a:off x="4147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4572F6B-F133-15F4-1993-5EF621B6F66C}"/>
                </a:ext>
              </a:extLst>
            </p:cNvPr>
            <p:cNvCxnSpPr>
              <a:cxnSpLocks/>
            </p:cNvCxnSpPr>
            <p:nvPr/>
          </p:nvCxnSpPr>
          <p:spPr>
            <a:xfrm rot="5400000" flipH="1">
              <a:off x="4533804"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TextBox 18">
            <a:extLst>
              <a:ext uri="{FF2B5EF4-FFF2-40B4-BE49-F238E27FC236}">
                <a16:creationId xmlns:a16="http://schemas.microsoft.com/office/drawing/2014/main" id="{F9A337B7-12F3-3FC5-F54C-AD04C05808B5}"/>
              </a:ext>
            </a:extLst>
          </p:cNvPr>
          <p:cNvSpPr txBox="1"/>
          <p:nvPr/>
        </p:nvSpPr>
        <p:spPr>
          <a:xfrm>
            <a:off x="667529" y="1690305"/>
            <a:ext cx="309689" cy="225512"/>
          </a:xfrm>
          <a:prstGeom prst="rect">
            <a:avLst/>
          </a:prstGeom>
        </p:spPr>
        <p:txBody>
          <a:bodyPr vert="horz" wrap="square" lIns="0" tIns="0" rIns="0" bIns="0" rtlCol="0" anchor="ctr">
            <a:noAutofit/>
          </a:bodyPr>
          <a:lstStyle/>
          <a:p>
            <a:pPr algn="r"/>
            <a:r>
              <a:rPr lang="en-US" sz="1400" dirty="0"/>
              <a:t>100</a:t>
            </a:r>
          </a:p>
        </p:txBody>
      </p:sp>
      <p:sp>
        <p:nvSpPr>
          <p:cNvPr id="20" name="TextBox 19">
            <a:extLst>
              <a:ext uri="{FF2B5EF4-FFF2-40B4-BE49-F238E27FC236}">
                <a16:creationId xmlns:a16="http://schemas.microsoft.com/office/drawing/2014/main" id="{7E173334-F821-159B-585A-51B48DED9EC5}"/>
              </a:ext>
            </a:extLst>
          </p:cNvPr>
          <p:cNvSpPr txBox="1"/>
          <p:nvPr/>
        </p:nvSpPr>
        <p:spPr>
          <a:xfrm>
            <a:off x="667529" y="2125937"/>
            <a:ext cx="309689" cy="225512"/>
          </a:xfrm>
          <a:prstGeom prst="rect">
            <a:avLst/>
          </a:prstGeom>
        </p:spPr>
        <p:txBody>
          <a:bodyPr vert="horz" wrap="square" lIns="0" tIns="0" rIns="0" bIns="0" rtlCol="0" anchor="ctr">
            <a:noAutofit/>
          </a:bodyPr>
          <a:lstStyle/>
          <a:p>
            <a:pPr algn="r"/>
            <a:r>
              <a:rPr lang="en-US" sz="1400" dirty="0"/>
              <a:t>80</a:t>
            </a:r>
          </a:p>
        </p:txBody>
      </p:sp>
      <p:sp>
        <p:nvSpPr>
          <p:cNvPr id="21" name="TextBox 20">
            <a:extLst>
              <a:ext uri="{FF2B5EF4-FFF2-40B4-BE49-F238E27FC236}">
                <a16:creationId xmlns:a16="http://schemas.microsoft.com/office/drawing/2014/main" id="{7FCEEE6A-7157-A91E-92DE-878D6E6822AC}"/>
              </a:ext>
            </a:extLst>
          </p:cNvPr>
          <p:cNvSpPr txBox="1"/>
          <p:nvPr/>
        </p:nvSpPr>
        <p:spPr>
          <a:xfrm>
            <a:off x="667529" y="2561569"/>
            <a:ext cx="309689" cy="225512"/>
          </a:xfrm>
          <a:prstGeom prst="rect">
            <a:avLst/>
          </a:prstGeom>
        </p:spPr>
        <p:txBody>
          <a:bodyPr vert="horz" wrap="square" lIns="0" tIns="0" rIns="0" bIns="0" rtlCol="0" anchor="ctr">
            <a:noAutofit/>
          </a:bodyPr>
          <a:lstStyle/>
          <a:p>
            <a:pPr algn="r"/>
            <a:r>
              <a:rPr lang="en-US" sz="1400" dirty="0"/>
              <a:t>60</a:t>
            </a:r>
          </a:p>
        </p:txBody>
      </p:sp>
      <p:sp>
        <p:nvSpPr>
          <p:cNvPr id="22" name="TextBox 21">
            <a:extLst>
              <a:ext uri="{FF2B5EF4-FFF2-40B4-BE49-F238E27FC236}">
                <a16:creationId xmlns:a16="http://schemas.microsoft.com/office/drawing/2014/main" id="{D1628A17-2DDD-CCB6-BBDC-9289C5EF7DC6}"/>
              </a:ext>
            </a:extLst>
          </p:cNvPr>
          <p:cNvSpPr txBox="1"/>
          <p:nvPr/>
        </p:nvSpPr>
        <p:spPr>
          <a:xfrm>
            <a:off x="667529" y="2997201"/>
            <a:ext cx="309689" cy="225512"/>
          </a:xfrm>
          <a:prstGeom prst="rect">
            <a:avLst/>
          </a:prstGeom>
        </p:spPr>
        <p:txBody>
          <a:bodyPr vert="horz" wrap="square" lIns="0" tIns="0" rIns="0" bIns="0" rtlCol="0" anchor="ctr">
            <a:noAutofit/>
          </a:bodyPr>
          <a:lstStyle/>
          <a:p>
            <a:pPr algn="r"/>
            <a:r>
              <a:rPr lang="en-US" sz="1400" dirty="0"/>
              <a:t>40</a:t>
            </a:r>
          </a:p>
        </p:txBody>
      </p:sp>
      <p:sp>
        <p:nvSpPr>
          <p:cNvPr id="23" name="TextBox 22">
            <a:extLst>
              <a:ext uri="{FF2B5EF4-FFF2-40B4-BE49-F238E27FC236}">
                <a16:creationId xmlns:a16="http://schemas.microsoft.com/office/drawing/2014/main" id="{F386ABBF-85D7-0990-3B0F-3F4A8D273805}"/>
              </a:ext>
            </a:extLst>
          </p:cNvPr>
          <p:cNvSpPr txBox="1"/>
          <p:nvPr/>
        </p:nvSpPr>
        <p:spPr>
          <a:xfrm>
            <a:off x="667529" y="3432833"/>
            <a:ext cx="309689" cy="225512"/>
          </a:xfrm>
          <a:prstGeom prst="rect">
            <a:avLst/>
          </a:prstGeom>
        </p:spPr>
        <p:txBody>
          <a:bodyPr vert="horz" wrap="square" lIns="0" tIns="0" rIns="0" bIns="0" rtlCol="0" anchor="ctr">
            <a:noAutofit/>
          </a:bodyPr>
          <a:lstStyle/>
          <a:p>
            <a:pPr algn="r"/>
            <a:r>
              <a:rPr lang="en-US" sz="1400" dirty="0"/>
              <a:t>20</a:t>
            </a:r>
          </a:p>
        </p:txBody>
      </p:sp>
      <p:sp>
        <p:nvSpPr>
          <p:cNvPr id="24" name="TextBox 23">
            <a:extLst>
              <a:ext uri="{FF2B5EF4-FFF2-40B4-BE49-F238E27FC236}">
                <a16:creationId xmlns:a16="http://schemas.microsoft.com/office/drawing/2014/main" id="{033A755E-E916-8F25-6803-5F0F1F3D0951}"/>
              </a:ext>
            </a:extLst>
          </p:cNvPr>
          <p:cNvSpPr txBox="1"/>
          <p:nvPr/>
        </p:nvSpPr>
        <p:spPr>
          <a:xfrm>
            <a:off x="667529" y="3868463"/>
            <a:ext cx="309689" cy="225512"/>
          </a:xfrm>
          <a:prstGeom prst="rect">
            <a:avLst/>
          </a:prstGeom>
        </p:spPr>
        <p:txBody>
          <a:bodyPr vert="horz" wrap="square" lIns="0" tIns="0" rIns="0" bIns="0" rtlCol="0" anchor="ctr">
            <a:noAutofit/>
          </a:bodyPr>
          <a:lstStyle/>
          <a:p>
            <a:pPr algn="r"/>
            <a:r>
              <a:rPr lang="en-US" sz="1400" dirty="0"/>
              <a:t>0</a:t>
            </a:r>
          </a:p>
        </p:txBody>
      </p:sp>
      <p:sp>
        <p:nvSpPr>
          <p:cNvPr id="25" name="TextBox 24">
            <a:extLst>
              <a:ext uri="{FF2B5EF4-FFF2-40B4-BE49-F238E27FC236}">
                <a16:creationId xmlns:a16="http://schemas.microsoft.com/office/drawing/2014/main" id="{9D6442E5-478F-2D6B-2FAD-DA760E2C5551}"/>
              </a:ext>
            </a:extLst>
          </p:cNvPr>
          <p:cNvSpPr txBox="1"/>
          <p:nvPr/>
        </p:nvSpPr>
        <p:spPr>
          <a:xfrm rot="16200000">
            <a:off x="-564329" y="2764494"/>
            <a:ext cx="2248547" cy="277404"/>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26" name="TextBox 25">
            <a:extLst>
              <a:ext uri="{FF2B5EF4-FFF2-40B4-BE49-F238E27FC236}">
                <a16:creationId xmlns:a16="http://schemas.microsoft.com/office/drawing/2014/main" id="{19917D4A-B25C-EDBB-77FF-AE37BE06EE82}"/>
              </a:ext>
            </a:extLst>
          </p:cNvPr>
          <p:cNvSpPr txBox="1"/>
          <p:nvPr/>
        </p:nvSpPr>
        <p:spPr>
          <a:xfrm>
            <a:off x="1039157" y="4251118"/>
            <a:ext cx="3468512" cy="225512"/>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27" name="TextBox 26">
            <a:extLst>
              <a:ext uri="{FF2B5EF4-FFF2-40B4-BE49-F238E27FC236}">
                <a16:creationId xmlns:a16="http://schemas.microsoft.com/office/drawing/2014/main" id="{274CC55B-3D1A-BF2D-997C-511EFAF2386E}"/>
              </a:ext>
            </a:extLst>
          </p:cNvPr>
          <p:cNvSpPr txBox="1"/>
          <p:nvPr/>
        </p:nvSpPr>
        <p:spPr>
          <a:xfrm>
            <a:off x="4368883" y="4038364"/>
            <a:ext cx="309689" cy="225512"/>
          </a:xfrm>
          <a:prstGeom prst="rect">
            <a:avLst/>
          </a:prstGeom>
        </p:spPr>
        <p:txBody>
          <a:bodyPr vert="horz" wrap="square" lIns="0" tIns="0" rIns="0" bIns="0" rtlCol="0">
            <a:noAutofit/>
          </a:bodyPr>
          <a:lstStyle/>
          <a:p>
            <a:pPr algn="ctr"/>
            <a:r>
              <a:rPr lang="en-US" sz="1400" dirty="0"/>
              <a:t>18</a:t>
            </a:r>
          </a:p>
        </p:txBody>
      </p:sp>
      <p:sp>
        <p:nvSpPr>
          <p:cNvPr id="28" name="TextBox 27">
            <a:extLst>
              <a:ext uri="{FF2B5EF4-FFF2-40B4-BE49-F238E27FC236}">
                <a16:creationId xmlns:a16="http://schemas.microsoft.com/office/drawing/2014/main" id="{E9C33D29-F0BF-CA79-CD96-3894B8728323}"/>
              </a:ext>
            </a:extLst>
          </p:cNvPr>
          <p:cNvSpPr txBox="1"/>
          <p:nvPr/>
        </p:nvSpPr>
        <p:spPr>
          <a:xfrm>
            <a:off x="885459" y="4038364"/>
            <a:ext cx="309689" cy="225512"/>
          </a:xfrm>
          <a:prstGeom prst="rect">
            <a:avLst/>
          </a:prstGeom>
        </p:spPr>
        <p:txBody>
          <a:bodyPr vert="horz" wrap="square" lIns="0" tIns="0" rIns="0" bIns="0" rtlCol="0">
            <a:noAutofit/>
          </a:bodyPr>
          <a:lstStyle/>
          <a:p>
            <a:pPr algn="ctr"/>
            <a:r>
              <a:rPr lang="en-US" sz="1400" dirty="0"/>
              <a:t>0</a:t>
            </a:r>
          </a:p>
        </p:txBody>
      </p:sp>
      <p:sp>
        <p:nvSpPr>
          <p:cNvPr id="29" name="TextBox 28">
            <a:extLst>
              <a:ext uri="{FF2B5EF4-FFF2-40B4-BE49-F238E27FC236}">
                <a16:creationId xmlns:a16="http://schemas.microsoft.com/office/drawing/2014/main" id="{0FDD8F37-C2F6-D87D-BC86-AAA619A6118B}"/>
              </a:ext>
            </a:extLst>
          </p:cNvPr>
          <p:cNvSpPr txBox="1"/>
          <p:nvPr/>
        </p:nvSpPr>
        <p:spPr>
          <a:xfrm>
            <a:off x="1272506" y="4038364"/>
            <a:ext cx="309689" cy="225512"/>
          </a:xfrm>
          <a:prstGeom prst="rect">
            <a:avLst/>
          </a:prstGeom>
        </p:spPr>
        <p:txBody>
          <a:bodyPr vert="horz" wrap="square" lIns="0" tIns="0" rIns="0" bIns="0" rtlCol="0">
            <a:noAutofit/>
          </a:bodyPr>
          <a:lstStyle/>
          <a:p>
            <a:pPr algn="ctr"/>
            <a:r>
              <a:rPr lang="en-US" sz="1400" dirty="0"/>
              <a:t>2</a:t>
            </a:r>
          </a:p>
        </p:txBody>
      </p:sp>
      <p:sp>
        <p:nvSpPr>
          <p:cNvPr id="30" name="TextBox 29">
            <a:extLst>
              <a:ext uri="{FF2B5EF4-FFF2-40B4-BE49-F238E27FC236}">
                <a16:creationId xmlns:a16="http://schemas.microsoft.com/office/drawing/2014/main" id="{FD8BC27C-25B3-C6A1-10B3-79675582A45A}"/>
              </a:ext>
            </a:extLst>
          </p:cNvPr>
          <p:cNvSpPr txBox="1"/>
          <p:nvPr/>
        </p:nvSpPr>
        <p:spPr>
          <a:xfrm>
            <a:off x="1659554" y="4038364"/>
            <a:ext cx="309689" cy="225512"/>
          </a:xfrm>
          <a:prstGeom prst="rect">
            <a:avLst/>
          </a:prstGeom>
        </p:spPr>
        <p:txBody>
          <a:bodyPr vert="horz" wrap="square" lIns="0" tIns="0" rIns="0" bIns="0" rtlCol="0">
            <a:noAutofit/>
          </a:bodyPr>
          <a:lstStyle/>
          <a:p>
            <a:pPr algn="ctr"/>
            <a:r>
              <a:rPr lang="en-US" sz="1400" dirty="0"/>
              <a:t>4</a:t>
            </a:r>
          </a:p>
        </p:txBody>
      </p:sp>
      <p:sp>
        <p:nvSpPr>
          <p:cNvPr id="31" name="TextBox 30">
            <a:extLst>
              <a:ext uri="{FF2B5EF4-FFF2-40B4-BE49-F238E27FC236}">
                <a16:creationId xmlns:a16="http://schemas.microsoft.com/office/drawing/2014/main" id="{92CAB66D-3075-DD1B-855A-8D7A84397B01}"/>
              </a:ext>
            </a:extLst>
          </p:cNvPr>
          <p:cNvSpPr txBox="1"/>
          <p:nvPr/>
        </p:nvSpPr>
        <p:spPr>
          <a:xfrm>
            <a:off x="2046601" y="4038364"/>
            <a:ext cx="309689" cy="225512"/>
          </a:xfrm>
          <a:prstGeom prst="rect">
            <a:avLst/>
          </a:prstGeom>
        </p:spPr>
        <p:txBody>
          <a:bodyPr vert="horz" wrap="square" lIns="0" tIns="0" rIns="0" bIns="0" rtlCol="0">
            <a:noAutofit/>
          </a:bodyPr>
          <a:lstStyle/>
          <a:p>
            <a:pPr algn="ctr"/>
            <a:r>
              <a:rPr lang="en-US" sz="1400" dirty="0"/>
              <a:t>6</a:t>
            </a:r>
          </a:p>
        </p:txBody>
      </p:sp>
      <p:sp>
        <p:nvSpPr>
          <p:cNvPr id="32" name="TextBox 31">
            <a:extLst>
              <a:ext uri="{FF2B5EF4-FFF2-40B4-BE49-F238E27FC236}">
                <a16:creationId xmlns:a16="http://schemas.microsoft.com/office/drawing/2014/main" id="{7251EDA0-4F62-E175-F2D5-D066019F1E8C}"/>
              </a:ext>
            </a:extLst>
          </p:cNvPr>
          <p:cNvSpPr txBox="1"/>
          <p:nvPr/>
        </p:nvSpPr>
        <p:spPr>
          <a:xfrm>
            <a:off x="2433648" y="4038364"/>
            <a:ext cx="309689" cy="225512"/>
          </a:xfrm>
          <a:prstGeom prst="rect">
            <a:avLst/>
          </a:prstGeom>
        </p:spPr>
        <p:txBody>
          <a:bodyPr vert="horz" wrap="square" lIns="0" tIns="0" rIns="0" bIns="0" rtlCol="0">
            <a:noAutofit/>
          </a:bodyPr>
          <a:lstStyle/>
          <a:p>
            <a:pPr algn="ctr"/>
            <a:r>
              <a:rPr lang="en-US" sz="1400" dirty="0"/>
              <a:t>8</a:t>
            </a:r>
          </a:p>
        </p:txBody>
      </p:sp>
      <p:sp>
        <p:nvSpPr>
          <p:cNvPr id="33" name="TextBox 32">
            <a:extLst>
              <a:ext uri="{FF2B5EF4-FFF2-40B4-BE49-F238E27FC236}">
                <a16:creationId xmlns:a16="http://schemas.microsoft.com/office/drawing/2014/main" id="{FF729F71-90F0-A574-A838-70166AA0074A}"/>
              </a:ext>
            </a:extLst>
          </p:cNvPr>
          <p:cNvSpPr txBox="1"/>
          <p:nvPr/>
        </p:nvSpPr>
        <p:spPr>
          <a:xfrm>
            <a:off x="2820695" y="4038364"/>
            <a:ext cx="309689" cy="225512"/>
          </a:xfrm>
          <a:prstGeom prst="rect">
            <a:avLst/>
          </a:prstGeom>
        </p:spPr>
        <p:txBody>
          <a:bodyPr vert="horz" wrap="square" lIns="0" tIns="0" rIns="0" bIns="0" rtlCol="0">
            <a:noAutofit/>
          </a:bodyPr>
          <a:lstStyle/>
          <a:p>
            <a:pPr algn="ctr"/>
            <a:r>
              <a:rPr lang="en-US" sz="1400" dirty="0"/>
              <a:t>10</a:t>
            </a:r>
          </a:p>
        </p:txBody>
      </p:sp>
      <p:sp>
        <p:nvSpPr>
          <p:cNvPr id="34" name="TextBox 33">
            <a:extLst>
              <a:ext uri="{FF2B5EF4-FFF2-40B4-BE49-F238E27FC236}">
                <a16:creationId xmlns:a16="http://schemas.microsoft.com/office/drawing/2014/main" id="{A7F818EF-9F9F-7F73-F9A6-7CAC077A6CC1}"/>
              </a:ext>
            </a:extLst>
          </p:cNvPr>
          <p:cNvSpPr txBox="1"/>
          <p:nvPr/>
        </p:nvSpPr>
        <p:spPr>
          <a:xfrm>
            <a:off x="3207742" y="4038364"/>
            <a:ext cx="309689" cy="225512"/>
          </a:xfrm>
          <a:prstGeom prst="rect">
            <a:avLst/>
          </a:prstGeom>
        </p:spPr>
        <p:txBody>
          <a:bodyPr vert="horz" wrap="square" lIns="0" tIns="0" rIns="0" bIns="0" rtlCol="0">
            <a:noAutofit/>
          </a:bodyPr>
          <a:lstStyle/>
          <a:p>
            <a:pPr algn="ctr"/>
            <a:r>
              <a:rPr lang="en-US" sz="1400" dirty="0"/>
              <a:t>12</a:t>
            </a:r>
          </a:p>
        </p:txBody>
      </p:sp>
      <p:sp>
        <p:nvSpPr>
          <p:cNvPr id="35" name="TextBox 34">
            <a:extLst>
              <a:ext uri="{FF2B5EF4-FFF2-40B4-BE49-F238E27FC236}">
                <a16:creationId xmlns:a16="http://schemas.microsoft.com/office/drawing/2014/main" id="{0F11DF8A-2D6E-C120-98DF-A93F5590441E}"/>
              </a:ext>
            </a:extLst>
          </p:cNvPr>
          <p:cNvSpPr txBox="1"/>
          <p:nvPr/>
        </p:nvSpPr>
        <p:spPr>
          <a:xfrm>
            <a:off x="3594789" y="4038364"/>
            <a:ext cx="309689" cy="225512"/>
          </a:xfrm>
          <a:prstGeom prst="rect">
            <a:avLst/>
          </a:prstGeom>
        </p:spPr>
        <p:txBody>
          <a:bodyPr vert="horz" wrap="square" lIns="0" tIns="0" rIns="0" bIns="0" rtlCol="0">
            <a:noAutofit/>
          </a:bodyPr>
          <a:lstStyle/>
          <a:p>
            <a:pPr algn="ctr"/>
            <a:r>
              <a:rPr lang="en-US" sz="1400" dirty="0"/>
              <a:t>14</a:t>
            </a:r>
          </a:p>
        </p:txBody>
      </p:sp>
      <p:sp>
        <p:nvSpPr>
          <p:cNvPr id="36" name="TextBox 35">
            <a:extLst>
              <a:ext uri="{FF2B5EF4-FFF2-40B4-BE49-F238E27FC236}">
                <a16:creationId xmlns:a16="http://schemas.microsoft.com/office/drawing/2014/main" id="{49CA2D64-22BB-0BCA-46EB-DC145C124644}"/>
              </a:ext>
            </a:extLst>
          </p:cNvPr>
          <p:cNvSpPr txBox="1"/>
          <p:nvPr/>
        </p:nvSpPr>
        <p:spPr>
          <a:xfrm>
            <a:off x="3981837" y="4038364"/>
            <a:ext cx="309689" cy="225512"/>
          </a:xfrm>
          <a:prstGeom prst="rect">
            <a:avLst/>
          </a:prstGeom>
        </p:spPr>
        <p:txBody>
          <a:bodyPr vert="horz" wrap="square" lIns="0" tIns="0" rIns="0" bIns="0" rtlCol="0">
            <a:noAutofit/>
          </a:bodyPr>
          <a:lstStyle/>
          <a:p>
            <a:pPr algn="ctr"/>
            <a:r>
              <a:rPr lang="en-US" sz="1400" dirty="0"/>
              <a:t>16</a:t>
            </a:r>
          </a:p>
        </p:txBody>
      </p:sp>
      <p:sp>
        <p:nvSpPr>
          <p:cNvPr id="37" name="TextBox 36">
            <a:extLst>
              <a:ext uri="{FF2B5EF4-FFF2-40B4-BE49-F238E27FC236}">
                <a16:creationId xmlns:a16="http://schemas.microsoft.com/office/drawing/2014/main" id="{D9CE0266-1021-57F6-7394-78E9EEF4F04B}"/>
              </a:ext>
            </a:extLst>
          </p:cNvPr>
          <p:cNvSpPr txBox="1"/>
          <p:nvPr/>
        </p:nvSpPr>
        <p:spPr>
          <a:xfrm>
            <a:off x="1906354" y="1847375"/>
            <a:ext cx="2464648" cy="454035"/>
          </a:xfrm>
          <a:prstGeom prst="rect">
            <a:avLst/>
          </a:prstGeom>
        </p:spPr>
        <p:txBody>
          <a:bodyPr vert="horz" wrap="square" lIns="0" tIns="0" rIns="0" bIns="0" rtlCol="0">
            <a:noAutofit/>
          </a:bodyPr>
          <a:lstStyle/>
          <a:p>
            <a:pPr algn="ctr"/>
            <a:r>
              <a:rPr lang="en-US" sz="1400" dirty="0"/>
              <a:t>HR: 0.94 </a:t>
            </a:r>
            <a:br>
              <a:rPr lang="en-US" sz="1400" dirty="0"/>
            </a:br>
            <a:r>
              <a:rPr lang="en-US" sz="1400" dirty="0"/>
              <a:t>(95% CI: 0.48-1.84)</a:t>
            </a:r>
          </a:p>
        </p:txBody>
      </p:sp>
      <p:grpSp>
        <p:nvGrpSpPr>
          <p:cNvPr id="76" name="Group 75">
            <a:extLst>
              <a:ext uri="{FF2B5EF4-FFF2-40B4-BE49-F238E27FC236}">
                <a16:creationId xmlns:a16="http://schemas.microsoft.com/office/drawing/2014/main" id="{DCAAF352-E368-3A4D-CC81-B9EF153BC583}"/>
              </a:ext>
            </a:extLst>
          </p:cNvPr>
          <p:cNvGrpSpPr/>
          <p:nvPr/>
        </p:nvGrpSpPr>
        <p:grpSpPr>
          <a:xfrm>
            <a:off x="1107771" y="3602272"/>
            <a:ext cx="1440319" cy="387841"/>
            <a:chOff x="3347813" y="3552394"/>
            <a:chExt cx="1440319" cy="387841"/>
          </a:xfrm>
        </p:grpSpPr>
        <p:sp>
          <p:nvSpPr>
            <p:cNvPr id="38" name="TextBox 37">
              <a:extLst>
                <a:ext uri="{FF2B5EF4-FFF2-40B4-BE49-F238E27FC236}">
                  <a16:creationId xmlns:a16="http://schemas.microsoft.com/office/drawing/2014/main" id="{C0D7718D-AA42-85A5-8B45-25C2165CE9C4}"/>
                </a:ext>
              </a:extLst>
            </p:cNvPr>
            <p:cNvSpPr txBox="1"/>
            <p:nvPr/>
          </p:nvSpPr>
          <p:spPr>
            <a:xfrm>
              <a:off x="3579564" y="3552394"/>
              <a:ext cx="1208568" cy="387841"/>
            </a:xfrm>
            <a:prstGeom prst="rect">
              <a:avLst/>
            </a:prstGeom>
          </p:spPr>
          <p:txBody>
            <a:bodyPr vert="horz" wrap="square" lIns="0" tIns="0" rIns="0" bIns="0" rtlCol="0">
              <a:noAutofit/>
            </a:bodyPr>
            <a:lstStyle/>
            <a:p>
              <a:r>
                <a:rPr lang="en-US" sz="1100" dirty="0"/>
                <a:t>Vepdegestrant</a:t>
              </a:r>
              <a:br>
                <a:rPr lang="en-US" sz="1100" dirty="0"/>
              </a:br>
              <a:r>
                <a:rPr lang="en-US" sz="1100" dirty="0"/>
                <a:t>Fulvestrant</a:t>
              </a:r>
            </a:p>
          </p:txBody>
        </p:sp>
        <p:cxnSp>
          <p:nvCxnSpPr>
            <p:cNvPr id="39" name="Straight Connector 38">
              <a:extLst>
                <a:ext uri="{FF2B5EF4-FFF2-40B4-BE49-F238E27FC236}">
                  <a16:creationId xmlns:a16="http://schemas.microsoft.com/office/drawing/2014/main" id="{CF8DEF22-CBFB-FBBD-A428-697BA4701A13}"/>
                </a:ext>
              </a:extLst>
            </p:cNvPr>
            <p:cNvCxnSpPr>
              <a:cxnSpLocks/>
            </p:cNvCxnSpPr>
            <p:nvPr/>
          </p:nvCxnSpPr>
          <p:spPr>
            <a:xfrm flipH="1">
              <a:off x="3347814" y="3620856"/>
              <a:ext cx="1858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EC35D9C-CD3C-F839-E9D8-E596CD896B45}"/>
                </a:ext>
              </a:extLst>
            </p:cNvPr>
            <p:cNvCxnSpPr>
              <a:cxnSpLocks/>
            </p:cNvCxnSpPr>
            <p:nvPr/>
          </p:nvCxnSpPr>
          <p:spPr>
            <a:xfrm flipH="1">
              <a:off x="3347813" y="3803000"/>
              <a:ext cx="1858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41" name="TextBox 40">
            <a:extLst>
              <a:ext uri="{FF2B5EF4-FFF2-40B4-BE49-F238E27FC236}">
                <a16:creationId xmlns:a16="http://schemas.microsoft.com/office/drawing/2014/main" id="{33A89B6B-6E17-5207-9830-4F4486854514}"/>
              </a:ext>
            </a:extLst>
          </p:cNvPr>
          <p:cNvSpPr txBox="1"/>
          <p:nvPr/>
        </p:nvSpPr>
        <p:spPr>
          <a:xfrm>
            <a:off x="82192" y="4377296"/>
            <a:ext cx="809329" cy="529600"/>
          </a:xfrm>
          <a:prstGeom prst="rect">
            <a:avLst/>
          </a:prstGeom>
        </p:spPr>
        <p:txBody>
          <a:bodyPr vert="horz" wrap="square" lIns="0" tIns="0" rIns="0" bIns="0" rtlCol="0">
            <a:noAutofit/>
          </a:bodyPr>
          <a:lstStyle/>
          <a:p>
            <a:pPr algn="r"/>
            <a:r>
              <a:rPr lang="en-US" sz="1100" b="1" dirty="0"/>
              <a:t>No. at risk</a:t>
            </a:r>
            <a:br>
              <a:rPr lang="en-US" sz="1100" dirty="0"/>
            </a:br>
            <a:r>
              <a:rPr lang="en-US" sz="1100" dirty="0" err="1">
                <a:solidFill>
                  <a:schemeClr val="accent1"/>
                </a:solidFill>
              </a:rPr>
              <a:t>Vepdeg</a:t>
            </a:r>
            <a:br>
              <a:rPr lang="en-US" sz="1100" dirty="0"/>
            </a:br>
            <a:r>
              <a:rPr lang="en-US" sz="1100" dirty="0" err="1">
                <a:solidFill>
                  <a:schemeClr val="accent6"/>
                </a:solidFill>
              </a:rPr>
              <a:t>Fulv</a:t>
            </a:r>
            <a:endParaRPr lang="en-US" sz="1100" dirty="0">
              <a:solidFill>
                <a:schemeClr val="accent6"/>
              </a:solidFill>
            </a:endParaRPr>
          </a:p>
        </p:txBody>
      </p:sp>
      <p:sp>
        <p:nvSpPr>
          <p:cNvPr id="42" name="TextBox 41">
            <a:extLst>
              <a:ext uri="{FF2B5EF4-FFF2-40B4-BE49-F238E27FC236}">
                <a16:creationId xmlns:a16="http://schemas.microsoft.com/office/drawing/2014/main" id="{815A821F-9753-0ECD-0EF5-493DFA4885BC}"/>
              </a:ext>
            </a:extLst>
          </p:cNvPr>
          <p:cNvSpPr txBox="1"/>
          <p:nvPr/>
        </p:nvSpPr>
        <p:spPr>
          <a:xfrm>
            <a:off x="916092" y="4543790"/>
            <a:ext cx="244920" cy="338575"/>
          </a:xfrm>
          <a:prstGeom prst="rect">
            <a:avLst/>
          </a:prstGeom>
        </p:spPr>
        <p:txBody>
          <a:bodyPr vert="horz" wrap="square" lIns="0" tIns="0" rIns="0" bIns="0" rtlCol="0">
            <a:noAutofit/>
          </a:bodyPr>
          <a:lstStyle/>
          <a:p>
            <a:pPr algn="ctr"/>
            <a:r>
              <a:rPr lang="en-US" sz="1100" dirty="0"/>
              <a:t>31</a:t>
            </a:r>
            <a:br>
              <a:rPr lang="en-US" sz="1100" dirty="0"/>
            </a:br>
            <a:r>
              <a:rPr lang="en-US" sz="1100" dirty="0"/>
              <a:t>22</a:t>
            </a:r>
          </a:p>
        </p:txBody>
      </p:sp>
      <p:sp>
        <p:nvSpPr>
          <p:cNvPr id="43" name="TextBox 42">
            <a:extLst>
              <a:ext uri="{FF2B5EF4-FFF2-40B4-BE49-F238E27FC236}">
                <a16:creationId xmlns:a16="http://schemas.microsoft.com/office/drawing/2014/main" id="{5DE7EE52-3EC7-017C-3666-C4BFDDCB3058}"/>
              </a:ext>
            </a:extLst>
          </p:cNvPr>
          <p:cNvSpPr txBox="1"/>
          <p:nvPr/>
        </p:nvSpPr>
        <p:spPr>
          <a:xfrm>
            <a:off x="1300868" y="4543790"/>
            <a:ext cx="244920" cy="338575"/>
          </a:xfrm>
          <a:prstGeom prst="rect">
            <a:avLst/>
          </a:prstGeom>
        </p:spPr>
        <p:txBody>
          <a:bodyPr vert="horz" wrap="square" lIns="0" tIns="0" rIns="0" bIns="0" rtlCol="0">
            <a:noAutofit/>
          </a:bodyPr>
          <a:lstStyle/>
          <a:p>
            <a:pPr algn="ctr"/>
            <a:r>
              <a:rPr lang="en-US" sz="1100" dirty="0"/>
              <a:t>15</a:t>
            </a:r>
            <a:br>
              <a:rPr lang="en-US" sz="1100" dirty="0"/>
            </a:br>
            <a:r>
              <a:rPr lang="en-US" sz="1100" dirty="0"/>
              <a:t>11</a:t>
            </a:r>
          </a:p>
        </p:txBody>
      </p:sp>
      <p:sp>
        <p:nvSpPr>
          <p:cNvPr id="44" name="TextBox 43">
            <a:extLst>
              <a:ext uri="{FF2B5EF4-FFF2-40B4-BE49-F238E27FC236}">
                <a16:creationId xmlns:a16="http://schemas.microsoft.com/office/drawing/2014/main" id="{EAAF87F1-EAC4-5267-263B-4FE8A1D28EA8}"/>
              </a:ext>
            </a:extLst>
          </p:cNvPr>
          <p:cNvSpPr txBox="1"/>
          <p:nvPr/>
        </p:nvSpPr>
        <p:spPr>
          <a:xfrm>
            <a:off x="1685644" y="4543790"/>
            <a:ext cx="244920" cy="338575"/>
          </a:xfrm>
          <a:prstGeom prst="rect">
            <a:avLst/>
          </a:prstGeom>
        </p:spPr>
        <p:txBody>
          <a:bodyPr vert="horz" wrap="square" lIns="0" tIns="0" rIns="0" bIns="0" rtlCol="0">
            <a:noAutofit/>
          </a:bodyPr>
          <a:lstStyle/>
          <a:p>
            <a:pPr algn="ctr"/>
            <a:r>
              <a:rPr lang="en-US" sz="1100" dirty="0"/>
              <a:t>9</a:t>
            </a:r>
            <a:br>
              <a:rPr lang="en-US" sz="1100" dirty="0"/>
            </a:br>
            <a:r>
              <a:rPr lang="en-US" sz="1100" dirty="0"/>
              <a:t>5</a:t>
            </a:r>
          </a:p>
        </p:txBody>
      </p:sp>
      <p:sp>
        <p:nvSpPr>
          <p:cNvPr id="45" name="TextBox 44">
            <a:extLst>
              <a:ext uri="{FF2B5EF4-FFF2-40B4-BE49-F238E27FC236}">
                <a16:creationId xmlns:a16="http://schemas.microsoft.com/office/drawing/2014/main" id="{537B939E-32CB-1168-72B6-3ACD6118ED2A}"/>
              </a:ext>
            </a:extLst>
          </p:cNvPr>
          <p:cNvSpPr txBox="1"/>
          <p:nvPr/>
        </p:nvSpPr>
        <p:spPr>
          <a:xfrm>
            <a:off x="2070420" y="4543790"/>
            <a:ext cx="244920" cy="338575"/>
          </a:xfrm>
          <a:prstGeom prst="rect">
            <a:avLst/>
          </a:prstGeom>
        </p:spPr>
        <p:txBody>
          <a:bodyPr vert="horz" wrap="square" lIns="0" tIns="0" rIns="0" bIns="0" rtlCol="0">
            <a:noAutofit/>
          </a:bodyPr>
          <a:lstStyle/>
          <a:p>
            <a:pPr algn="ctr"/>
            <a:r>
              <a:rPr lang="en-US" sz="1100" dirty="0"/>
              <a:t>8</a:t>
            </a:r>
            <a:br>
              <a:rPr lang="en-US" sz="1100" dirty="0"/>
            </a:br>
            <a:r>
              <a:rPr lang="en-US" sz="1100" dirty="0"/>
              <a:t>3</a:t>
            </a:r>
          </a:p>
        </p:txBody>
      </p:sp>
      <p:sp>
        <p:nvSpPr>
          <p:cNvPr id="46" name="TextBox 45">
            <a:extLst>
              <a:ext uri="{FF2B5EF4-FFF2-40B4-BE49-F238E27FC236}">
                <a16:creationId xmlns:a16="http://schemas.microsoft.com/office/drawing/2014/main" id="{CF6DC368-D55A-5BE9-01AC-8A4E5C76DD59}"/>
              </a:ext>
            </a:extLst>
          </p:cNvPr>
          <p:cNvSpPr txBox="1"/>
          <p:nvPr/>
        </p:nvSpPr>
        <p:spPr>
          <a:xfrm>
            <a:off x="2455196" y="4543790"/>
            <a:ext cx="244920" cy="338575"/>
          </a:xfrm>
          <a:prstGeom prst="rect">
            <a:avLst/>
          </a:prstGeom>
        </p:spPr>
        <p:txBody>
          <a:bodyPr vert="horz" wrap="square" lIns="0" tIns="0" rIns="0" bIns="0" rtlCol="0">
            <a:noAutofit/>
          </a:bodyPr>
          <a:lstStyle/>
          <a:p>
            <a:pPr algn="ctr"/>
            <a:r>
              <a:rPr lang="en-US" sz="1100" dirty="0"/>
              <a:t>5</a:t>
            </a:r>
          </a:p>
          <a:p>
            <a:pPr algn="ctr"/>
            <a:r>
              <a:rPr lang="en-US" sz="1100" dirty="0"/>
              <a:t>1</a:t>
            </a:r>
          </a:p>
        </p:txBody>
      </p:sp>
      <p:sp>
        <p:nvSpPr>
          <p:cNvPr id="47" name="TextBox 46">
            <a:extLst>
              <a:ext uri="{FF2B5EF4-FFF2-40B4-BE49-F238E27FC236}">
                <a16:creationId xmlns:a16="http://schemas.microsoft.com/office/drawing/2014/main" id="{B2E6EC7F-E7B1-61A5-0026-0EA8ADB2C0C8}"/>
              </a:ext>
            </a:extLst>
          </p:cNvPr>
          <p:cNvSpPr txBox="1"/>
          <p:nvPr/>
        </p:nvSpPr>
        <p:spPr>
          <a:xfrm>
            <a:off x="2839972" y="4543790"/>
            <a:ext cx="244920" cy="338575"/>
          </a:xfrm>
          <a:prstGeom prst="rect">
            <a:avLst/>
          </a:prstGeom>
        </p:spPr>
        <p:txBody>
          <a:bodyPr vert="horz" wrap="square" lIns="0" tIns="0" rIns="0" bIns="0" rtlCol="0">
            <a:noAutofit/>
          </a:bodyPr>
          <a:lstStyle/>
          <a:p>
            <a:pPr algn="ctr"/>
            <a:r>
              <a:rPr lang="en-US" sz="1100" dirty="0"/>
              <a:t>3</a:t>
            </a:r>
          </a:p>
          <a:p>
            <a:pPr algn="ctr"/>
            <a:r>
              <a:rPr lang="en-US" sz="1100" dirty="0"/>
              <a:t>1</a:t>
            </a:r>
          </a:p>
        </p:txBody>
      </p:sp>
      <p:sp>
        <p:nvSpPr>
          <p:cNvPr id="48" name="TextBox 47">
            <a:extLst>
              <a:ext uri="{FF2B5EF4-FFF2-40B4-BE49-F238E27FC236}">
                <a16:creationId xmlns:a16="http://schemas.microsoft.com/office/drawing/2014/main" id="{4F43391D-9AEE-E49A-C264-DFDD102CBD91}"/>
              </a:ext>
            </a:extLst>
          </p:cNvPr>
          <p:cNvSpPr txBox="1"/>
          <p:nvPr/>
        </p:nvSpPr>
        <p:spPr>
          <a:xfrm>
            <a:off x="3224748" y="4543790"/>
            <a:ext cx="244920" cy="338575"/>
          </a:xfrm>
          <a:prstGeom prst="rect">
            <a:avLst/>
          </a:prstGeom>
        </p:spPr>
        <p:txBody>
          <a:bodyPr vert="horz" wrap="square" lIns="0" tIns="0" rIns="0" bIns="0" rtlCol="0">
            <a:noAutofit/>
          </a:bodyPr>
          <a:lstStyle/>
          <a:p>
            <a:pPr algn="ctr"/>
            <a:r>
              <a:rPr lang="en-US" sz="1100" dirty="0"/>
              <a:t>3</a:t>
            </a:r>
            <a:br>
              <a:rPr lang="en-US" sz="1100" dirty="0"/>
            </a:br>
            <a:r>
              <a:rPr lang="en-US" sz="1100" dirty="0"/>
              <a:t>0</a:t>
            </a:r>
          </a:p>
        </p:txBody>
      </p:sp>
      <p:sp>
        <p:nvSpPr>
          <p:cNvPr id="49" name="TextBox 48">
            <a:extLst>
              <a:ext uri="{FF2B5EF4-FFF2-40B4-BE49-F238E27FC236}">
                <a16:creationId xmlns:a16="http://schemas.microsoft.com/office/drawing/2014/main" id="{6A994BE7-B99D-F3DE-D9EA-F326C3CCC798}"/>
              </a:ext>
            </a:extLst>
          </p:cNvPr>
          <p:cNvSpPr txBox="1"/>
          <p:nvPr/>
        </p:nvSpPr>
        <p:spPr>
          <a:xfrm>
            <a:off x="3609524" y="4543790"/>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graphicFrame>
        <p:nvGraphicFramePr>
          <p:cNvPr id="78" name="Group 3">
            <a:extLst>
              <a:ext uri="{FF2B5EF4-FFF2-40B4-BE49-F238E27FC236}">
                <a16:creationId xmlns:a16="http://schemas.microsoft.com/office/drawing/2014/main" id="{BB7DAFC7-8FF9-BD68-55A0-87C7276652AB}"/>
              </a:ext>
            </a:extLst>
          </p:cNvPr>
          <p:cNvGraphicFramePr>
            <a:graphicFrameLocks/>
          </p:cNvGraphicFramePr>
          <p:nvPr>
            <p:extLst>
              <p:ext uri="{D42A27DB-BD31-4B8C-83A1-F6EECF244321}">
                <p14:modId xmlns:p14="http://schemas.microsoft.com/office/powerpoint/2010/main" val="984296169"/>
              </p:ext>
            </p:extLst>
          </p:nvPr>
        </p:nvGraphicFramePr>
        <p:xfrm>
          <a:off x="4736387" y="4962144"/>
          <a:ext cx="3493213" cy="1133856"/>
        </p:xfrm>
        <a:graphic>
          <a:graphicData uri="http://schemas.openxmlformats.org/drawingml/2006/table">
            <a:tbl>
              <a:tblPr/>
              <a:tblGrid>
                <a:gridCol w="1756418">
                  <a:extLst>
                    <a:ext uri="{9D8B030D-6E8A-4147-A177-3AD203B41FA5}">
                      <a16:colId xmlns:a16="http://schemas.microsoft.com/office/drawing/2014/main" val="20001"/>
                    </a:ext>
                  </a:extLst>
                </a:gridCol>
                <a:gridCol w="1736795">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105)</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112)</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55</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5.5</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(13.7-7.4)</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(1.9-3.5)</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79" name="TextBox 78">
            <a:extLst>
              <a:ext uri="{FF2B5EF4-FFF2-40B4-BE49-F238E27FC236}">
                <a16:creationId xmlns:a16="http://schemas.microsoft.com/office/drawing/2014/main" id="{898BB774-9C7A-106C-5FF9-B3A41174E288}"/>
              </a:ext>
            </a:extLst>
          </p:cNvPr>
          <p:cNvSpPr txBox="1"/>
          <p:nvPr/>
        </p:nvSpPr>
        <p:spPr bwMode="auto">
          <a:xfrm>
            <a:off x="4750557" y="1400002"/>
            <a:ext cx="33999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≥12 Mo</a:t>
            </a:r>
          </a:p>
        </p:txBody>
      </p:sp>
      <p:grpSp>
        <p:nvGrpSpPr>
          <p:cNvPr id="80" name="Group 79">
            <a:extLst>
              <a:ext uri="{FF2B5EF4-FFF2-40B4-BE49-F238E27FC236}">
                <a16:creationId xmlns:a16="http://schemas.microsoft.com/office/drawing/2014/main" id="{5FE10E6C-A023-4AB5-B223-04DEABD6D66A}"/>
              </a:ext>
            </a:extLst>
          </p:cNvPr>
          <p:cNvGrpSpPr/>
          <p:nvPr/>
        </p:nvGrpSpPr>
        <p:grpSpPr>
          <a:xfrm>
            <a:off x="4696660" y="1796144"/>
            <a:ext cx="47253" cy="2234076"/>
            <a:chOff x="1043383" y="1796144"/>
            <a:chExt cx="47253" cy="2234076"/>
          </a:xfrm>
        </p:grpSpPr>
        <p:cxnSp>
          <p:nvCxnSpPr>
            <p:cNvPr id="81" name="Straight Connector 80">
              <a:extLst>
                <a:ext uri="{FF2B5EF4-FFF2-40B4-BE49-F238E27FC236}">
                  <a16:creationId xmlns:a16="http://schemas.microsoft.com/office/drawing/2014/main" id="{48C5A05A-C4B3-2434-DE62-2756B8C81D8F}"/>
                </a:ext>
              </a:extLst>
            </p:cNvPr>
            <p:cNvCxnSpPr>
              <a:cxnSpLocks/>
            </p:cNvCxnSpPr>
            <p:nvPr/>
          </p:nvCxnSpPr>
          <p:spPr>
            <a:xfrm flipV="1">
              <a:off x="1090635" y="1796144"/>
              <a:ext cx="0" cy="21886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C1D4E4C-BE0C-CC68-E2B3-03E33EFF2FF6}"/>
                </a:ext>
              </a:extLst>
            </p:cNvPr>
            <p:cNvCxnSpPr>
              <a:cxnSpLocks/>
            </p:cNvCxnSpPr>
            <p:nvPr/>
          </p:nvCxnSpPr>
          <p:spPr>
            <a:xfrm flipH="1">
              <a:off x="1043383" y="1796144"/>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A0D2ED6-32E3-41E0-4945-E74B4CB239C7}"/>
                </a:ext>
              </a:extLst>
            </p:cNvPr>
            <p:cNvCxnSpPr>
              <a:cxnSpLocks/>
            </p:cNvCxnSpPr>
            <p:nvPr/>
          </p:nvCxnSpPr>
          <p:spPr>
            <a:xfrm flipH="1">
              <a:off x="1043383" y="2231890"/>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7E9D385-B251-3D1F-7441-37DA8FE2A38D}"/>
                </a:ext>
              </a:extLst>
            </p:cNvPr>
            <p:cNvCxnSpPr>
              <a:cxnSpLocks/>
            </p:cNvCxnSpPr>
            <p:nvPr/>
          </p:nvCxnSpPr>
          <p:spPr>
            <a:xfrm flipH="1">
              <a:off x="1043383" y="2667636"/>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3C793765-6434-6FD9-6D8E-788C585BEDEF}"/>
                </a:ext>
              </a:extLst>
            </p:cNvPr>
            <p:cNvCxnSpPr>
              <a:cxnSpLocks/>
            </p:cNvCxnSpPr>
            <p:nvPr/>
          </p:nvCxnSpPr>
          <p:spPr>
            <a:xfrm flipH="1">
              <a:off x="1043383" y="3103383"/>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9BA230E-49DE-337D-C1B3-DD652F58E0D3}"/>
                </a:ext>
              </a:extLst>
            </p:cNvPr>
            <p:cNvCxnSpPr>
              <a:cxnSpLocks/>
            </p:cNvCxnSpPr>
            <p:nvPr/>
          </p:nvCxnSpPr>
          <p:spPr>
            <a:xfrm flipH="1">
              <a:off x="1043383" y="3539129"/>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320A120F-2CF7-5B55-7581-83C6D54E1B39}"/>
                </a:ext>
              </a:extLst>
            </p:cNvPr>
            <p:cNvCxnSpPr>
              <a:cxnSpLocks/>
            </p:cNvCxnSpPr>
            <p:nvPr/>
          </p:nvCxnSpPr>
          <p:spPr>
            <a:xfrm flipH="1">
              <a:off x="1043383" y="3974875"/>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CF4D4FCA-EAD6-2F91-B947-8E3C647432B5}"/>
                </a:ext>
              </a:extLst>
            </p:cNvPr>
            <p:cNvCxnSpPr>
              <a:cxnSpLocks/>
            </p:cNvCxnSpPr>
            <p:nvPr/>
          </p:nvCxnSpPr>
          <p:spPr>
            <a:xfrm rot="5400000" flipH="1">
              <a:off x="106048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oup 88">
            <a:extLst>
              <a:ext uri="{FF2B5EF4-FFF2-40B4-BE49-F238E27FC236}">
                <a16:creationId xmlns:a16="http://schemas.microsoft.com/office/drawing/2014/main" id="{025301BE-A684-60C5-5680-0FE5C5D1198B}"/>
              </a:ext>
            </a:extLst>
          </p:cNvPr>
          <p:cNvGrpSpPr/>
          <p:nvPr/>
        </p:nvGrpSpPr>
        <p:grpSpPr>
          <a:xfrm>
            <a:off x="4729565" y="3969909"/>
            <a:ext cx="3492502" cy="60311"/>
            <a:chOff x="1076288" y="3969909"/>
            <a:chExt cx="3492502" cy="60311"/>
          </a:xfrm>
        </p:grpSpPr>
        <p:cxnSp>
          <p:nvCxnSpPr>
            <p:cNvPr id="90" name="Straight Connector 89">
              <a:extLst>
                <a:ext uri="{FF2B5EF4-FFF2-40B4-BE49-F238E27FC236}">
                  <a16:creationId xmlns:a16="http://schemas.microsoft.com/office/drawing/2014/main" id="{F31E84DD-B7C8-D875-9128-6FA6DFF10318}"/>
                </a:ext>
              </a:extLst>
            </p:cNvPr>
            <p:cNvCxnSpPr>
              <a:cxnSpLocks/>
            </p:cNvCxnSpPr>
            <p:nvPr/>
          </p:nvCxnSpPr>
          <p:spPr>
            <a:xfrm>
              <a:off x="1076288" y="3974875"/>
              <a:ext cx="349250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A1F11BFA-97D8-5030-2EEE-06AB253B70A6}"/>
                </a:ext>
              </a:extLst>
            </p:cNvPr>
            <p:cNvCxnSpPr>
              <a:cxnSpLocks/>
            </p:cNvCxnSpPr>
            <p:nvPr/>
          </p:nvCxnSpPr>
          <p:spPr>
            <a:xfrm rot="5400000" flipH="1">
              <a:off x="1445798"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9DFE4BE2-DB72-3614-DBB6-BD2AD3A873FB}"/>
                </a:ext>
              </a:extLst>
            </p:cNvPr>
            <p:cNvCxnSpPr>
              <a:cxnSpLocks/>
            </p:cNvCxnSpPr>
            <p:nvPr/>
          </p:nvCxnSpPr>
          <p:spPr>
            <a:xfrm rot="5400000" flipH="1">
              <a:off x="1831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9D77AFB4-A880-F9A5-43DE-B2787BBDFEA1}"/>
                </a:ext>
              </a:extLst>
            </p:cNvPr>
            <p:cNvCxnSpPr>
              <a:cxnSpLocks/>
            </p:cNvCxnSpPr>
            <p:nvPr/>
          </p:nvCxnSpPr>
          <p:spPr>
            <a:xfrm rot="5400000" flipH="1">
              <a:off x="2217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FB332300-3794-CCCE-7B2A-4F93D50821E2}"/>
                </a:ext>
              </a:extLst>
            </p:cNvPr>
            <p:cNvCxnSpPr>
              <a:cxnSpLocks/>
            </p:cNvCxnSpPr>
            <p:nvPr/>
          </p:nvCxnSpPr>
          <p:spPr>
            <a:xfrm rot="5400000" flipH="1">
              <a:off x="2603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EBD230B-95D8-ABC3-4A6B-68802D561936}"/>
                </a:ext>
              </a:extLst>
            </p:cNvPr>
            <p:cNvCxnSpPr>
              <a:cxnSpLocks/>
            </p:cNvCxnSpPr>
            <p:nvPr/>
          </p:nvCxnSpPr>
          <p:spPr>
            <a:xfrm rot="5400000" flipH="1">
              <a:off x="2989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D5C7C1F4-4B54-6B28-398C-1502106E26D5}"/>
                </a:ext>
              </a:extLst>
            </p:cNvPr>
            <p:cNvCxnSpPr>
              <a:cxnSpLocks/>
            </p:cNvCxnSpPr>
            <p:nvPr/>
          </p:nvCxnSpPr>
          <p:spPr>
            <a:xfrm rot="5400000" flipH="1">
              <a:off x="3375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0B93CC5D-0F09-9E4C-6960-B8C3A5F66B4F}"/>
                </a:ext>
              </a:extLst>
            </p:cNvPr>
            <p:cNvCxnSpPr>
              <a:cxnSpLocks/>
            </p:cNvCxnSpPr>
            <p:nvPr/>
          </p:nvCxnSpPr>
          <p:spPr>
            <a:xfrm rot="5400000" flipH="1">
              <a:off x="3761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3585875D-6FFD-714A-25B1-E4610BCF1DE7}"/>
                </a:ext>
              </a:extLst>
            </p:cNvPr>
            <p:cNvCxnSpPr>
              <a:cxnSpLocks/>
            </p:cNvCxnSpPr>
            <p:nvPr/>
          </p:nvCxnSpPr>
          <p:spPr>
            <a:xfrm rot="5400000" flipH="1">
              <a:off x="4147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CD5F7D65-B4FD-E213-2B1E-E54DE59F372F}"/>
                </a:ext>
              </a:extLst>
            </p:cNvPr>
            <p:cNvCxnSpPr>
              <a:cxnSpLocks/>
            </p:cNvCxnSpPr>
            <p:nvPr/>
          </p:nvCxnSpPr>
          <p:spPr>
            <a:xfrm rot="5400000" flipH="1">
              <a:off x="4533804"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7" name="TextBox 106">
            <a:extLst>
              <a:ext uri="{FF2B5EF4-FFF2-40B4-BE49-F238E27FC236}">
                <a16:creationId xmlns:a16="http://schemas.microsoft.com/office/drawing/2014/main" id="{BD1F0E4C-6D08-2BE6-BB82-2FD0BD421454}"/>
              </a:ext>
            </a:extLst>
          </p:cNvPr>
          <p:cNvSpPr txBox="1"/>
          <p:nvPr/>
        </p:nvSpPr>
        <p:spPr>
          <a:xfrm>
            <a:off x="4743804" y="4251118"/>
            <a:ext cx="3468512" cy="225512"/>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08" name="TextBox 107">
            <a:extLst>
              <a:ext uri="{FF2B5EF4-FFF2-40B4-BE49-F238E27FC236}">
                <a16:creationId xmlns:a16="http://schemas.microsoft.com/office/drawing/2014/main" id="{12301AA2-670E-63B3-B858-646689256919}"/>
              </a:ext>
            </a:extLst>
          </p:cNvPr>
          <p:cNvSpPr txBox="1"/>
          <p:nvPr/>
        </p:nvSpPr>
        <p:spPr>
          <a:xfrm>
            <a:off x="8073530" y="4038364"/>
            <a:ext cx="309689" cy="225512"/>
          </a:xfrm>
          <a:prstGeom prst="rect">
            <a:avLst/>
          </a:prstGeom>
        </p:spPr>
        <p:txBody>
          <a:bodyPr vert="horz" wrap="square" lIns="0" tIns="0" rIns="0" bIns="0" rtlCol="0">
            <a:noAutofit/>
          </a:bodyPr>
          <a:lstStyle/>
          <a:p>
            <a:pPr algn="ctr"/>
            <a:r>
              <a:rPr lang="en-US" sz="1400" dirty="0"/>
              <a:t>18</a:t>
            </a:r>
          </a:p>
        </p:txBody>
      </p:sp>
      <p:sp>
        <p:nvSpPr>
          <p:cNvPr id="109" name="TextBox 108">
            <a:extLst>
              <a:ext uri="{FF2B5EF4-FFF2-40B4-BE49-F238E27FC236}">
                <a16:creationId xmlns:a16="http://schemas.microsoft.com/office/drawing/2014/main" id="{C2BCB60F-59E0-8053-3067-4670F48DB9FF}"/>
              </a:ext>
            </a:extLst>
          </p:cNvPr>
          <p:cNvSpPr txBox="1"/>
          <p:nvPr/>
        </p:nvSpPr>
        <p:spPr>
          <a:xfrm>
            <a:off x="4590106" y="4038364"/>
            <a:ext cx="309689" cy="225512"/>
          </a:xfrm>
          <a:prstGeom prst="rect">
            <a:avLst/>
          </a:prstGeom>
        </p:spPr>
        <p:txBody>
          <a:bodyPr vert="horz" wrap="square" lIns="0" tIns="0" rIns="0" bIns="0" rtlCol="0">
            <a:noAutofit/>
          </a:bodyPr>
          <a:lstStyle/>
          <a:p>
            <a:pPr algn="ctr"/>
            <a:r>
              <a:rPr lang="en-US" sz="1400" dirty="0"/>
              <a:t>0</a:t>
            </a:r>
          </a:p>
        </p:txBody>
      </p:sp>
      <p:sp>
        <p:nvSpPr>
          <p:cNvPr id="110" name="TextBox 109">
            <a:extLst>
              <a:ext uri="{FF2B5EF4-FFF2-40B4-BE49-F238E27FC236}">
                <a16:creationId xmlns:a16="http://schemas.microsoft.com/office/drawing/2014/main" id="{DFCD63B6-C3A9-FB8B-C439-C4BAB4B336E9}"/>
              </a:ext>
            </a:extLst>
          </p:cNvPr>
          <p:cNvSpPr txBox="1"/>
          <p:nvPr/>
        </p:nvSpPr>
        <p:spPr>
          <a:xfrm>
            <a:off x="4977153" y="4038364"/>
            <a:ext cx="309689" cy="225512"/>
          </a:xfrm>
          <a:prstGeom prst="rect">
            <a:avLst/>
          </a:prstGeom>
        </p:spPr>
        <p:txBody>
          <a:bodyPr vert="horz" wrap="square" lIns="0" tIns="0" rIns="0" bIns="0" rtlCol="0">
            <a:noAutofit/>
          </a:bodyPr>
          <a:lstStyle/>
          <a:p>
            <a:pPr algn="ctr"/>
            <a:r>
              <a:rPr lang="en-US" sz="1400" dirty="0"/>
              <a:t>2</a:t>
            </a:r>
          </a:p>
        </p:txBody>
      </p:sp>
      <p:sp>
        <p:nvSpPr>
          <p:cNvPr id="111" name="TextBox 110">
            <a:extLst>
              <a:ext uri="{FF2B5EF4-FFF2-40B4-BE49-F238E27FC236}">
                <a16:creationId xmlns:a16="http://schemas.microsoft.com/office/drawing/2014/main" id="{737F7820-869A-FEA0-8C18-B4D164452791}"/>
              </a:ext>
            </a:extLst>
          </p:cNvPr>
          <p:cNvSpPr txBox="1"/>
          <p:nvPr/>
        </p:nvSpPr>
        <p:spPr>
          <a:xfrm>
            <a:off x="5364201" y="4038364"/>
            <a:ext cx="309689" cy="225512"/>
          </a:xfrm>
          <a:prstGeom prst="rect">
            <a:avLst/>
          </a:prstGeom>
        </p:spPr>
        <p:txBody>
          <a:bodyPr vert="horz" wrap="square" lIns="0" tIns="0" rIns="0" bIns="0" rtlCol="0">
            <a:noAutofit/>
          </a:bodyPr>
          <a:lstStyle/>
          <a:p>
            <a:pPr algn="ctr"/>
            <a:r>
              <a:rPr lang="en-US" sz="1400" dirty="0"/>
              <a:t>4</a:t>
            </a:r>
          </a:p>
        </p:txBody>
      </p:sp>
      <p:sp>
        <p:nvSpPr>
          <p:cNvPr id="112" name="TextBox 111">
            <a:extLst>
              <a:ext uri="{FF2B5EF4-FFF2-40B4-BE49-F238E27FC236}">
                <a16:creationId xmlns:a16="http://schemas.microsoft.com/office/drawing/2014/main" id="{5A2858F3-193E-B6A5-820D-4CA8ADFA1B85}"/>
              </a:ext>
            </a:extLst>
          </p:cNvPr>
          <p:cNvSpPr txBox="1"/>
          <p:nvPr/>
        </p:nvSpPr>
        <p:spPr>
          <a:xfrm>
            <a:off x="5751248" y="4038364"/>
            <a:ext cx="309689" cy="225512"/>
          </a:xfrm>
          <a:prstGeom prst="rect">
            <a:avLst/>
          </a:prstGeom>
        </p:spPr>
        <p:txBody>
          <a:bodyPr vert="horz" wrap="square" lIns="0" tIns="0" rIns="0" bIns="0" rtlCol="0">
            <a:noAutofit/>
          </a:bodyPr>
          <a:lstStyle/>
          <a:p>
            <a:pPr algn="ctr"/>
            <a:r>
              <a:rPr lang="en-US" sz="1400" dirty="0"/>
              <a:t>6</a:t>
            </a:r>
          </a:p>
        </p:txBody>
      </p:sp>
      <p:sp>
        <p:nvSpPr>
          <p:cNvPr id="113" name="TextBox 112">
            <a:extLst>
              <a:ext uri="{FF2B5EF4-FFF2-40B4-BE49-F238E27FC236}">
                <a16:creationId xmlns:a16="http://schemas.microsoft.com/office/drawing/2014/main" id="{5F8DE903-E87B-CC97-6986-04D1A58984BB}"/>
              </a:ext>
            </a:extLst>
          </p:cNvPr>
          <p:cNvSpPr txBox="1"/>
          <p:nvPr/>
        </p:nvSpPr>
        <p:spPr>
          <a:xfrm>
            <a:off x="6138295" y="4038364"/>
            <a:ext cx="309689" cy="225512"/>
          </a:xfrm>
          <a:prstGeom prst="rect">
            <a:avLst/>
          </a:prstGeom>
        </p:spPr>
        <p:txBody>
          <a:bodyPr vert="horz" wrap="square" lIns="0" tIns="0" rIns="0" bIns="0" rtlCol="0">
            <a:noAutofit/>
          </a:bodyPr>
          <a:lstStyle/>
          <a:p>
            <a:pPr algn="ctr"/>
            <a:r>
              <a:rPr lang="en-US" sz="1400" dirty="0"/>
              <a:t>8</a:t>
            </a:r>
          </a:p>
        </p:txBody>
      </p:sp>
      <p:sp>
        <p:nvSpPr>
          <p:cNvPr id="114" name="TextBox 113">
            <a:extLst>
              <a:ext uri="{FF2B5EF4-FFF2-40B4-BE49-F238E27FC236}">
                <a16:creationId xmlns:a16="http://schemas.microsoft.com/office/drawing/2014/main" id="{6A9EFAC0-9C82-E1BB-180C-2A7D8B5E1B19}"/>
              </a:ext>
            </a:extLst>
          </p:cNvPr>
          <p:cNvSpPr txBox="1"/>
          <p:nvPr/>
        </p:nvSpPr>
        <p:spPr>
          <a:xfrm>
            <a:off x="6525342" y="4038364"/>
            <a:ext cx="309689" cy="225512"/>
          </a:xfrm>
          <a:prstGeom prst="rect">
            <a:avLst/>
          </a:prstGeom>
        </p:spPr>
        <p:txBody>
          <a:bodyPr vert="horz" wrap="square" lIns="0" tIns="0" rIns="0" bIns="0" rtlCol="0">
            <a:noAutofit/>
          </a:bodyPr>
          <a:lstStyle/>
          <a:p>
            <a:pPr algn="ctr"/>
            <a:r>
              <a:rPr lang="en-US" sz="1400" dirty="0"/>
              <a:t>10</a:t>
            </a:r>
          </a:p>
        </p:txBody>
      </p:sp>
      <p:sp>
        <p:nvSpPr>
          <p:cNvPr id="115" name="TextBox 114">
            <a:extLst>
              <a:ext uri="{FF2B5EF4-FFF2-40B4-BE49-F238E27FC236}">
                <a16:creationId xmlns:a16="http://schemas.microsoft.com/office/drawing/2014/main" id="{89F1E996-F327-0E74-2227-BF2B363E195E}"/>
              </a:ext>
            </a:extLst>
          </p:cNvPr>
          <p:cNvSpPr txBox="1"/>
          <p:nvPr/>
        </p:nvSpPr>
        <p:spPr>
          <a:xfrm>
            <a:off x="6912389" y="4038364"/>
            <a:ext cx="309689" cy="225512"/>
          </a:xfrm>
          <a:prstGeom prst="rect">
            <a:avLst/>
          </a:prstGeom>
        </p:spPr>
        <p:txBody>
          <a:bodyPr vert="horz" wrap="square" lIns="0" tIns="0" rIns="0" bIns="0" rtlCol="0">
            <a:noAutofit/>
          </a:bodyPr>
          <a:lstStyle/>
          <a:p>
            <a:pPr algn="ctr"/>
            <a:r>
              <a:rPr lang="en-US" sz="1400" dirty="0"/>
              <a:t>12</a:t>
            </a:r>
          </a:p>
        </p:txBody>
      </p:sp>
      <p:sp>
        <p:nvSpPr>
          <p:cNvPr id="116" name="TextBox 115">
            <a:extLst>
              <a:ext uri="{FF2B5EF4-FFF2-40B4-BE49-F238E27FC236}">
                <a16:creationId xmlns:a16="http://schemas.microsoft.com/office/drawing/2014/main" id="{058D23C2-4C7F-781D-FA87-9FDA52E16544}"/>
              </a:ext>
            </a:extLst>
          </p:cNvPr>
          <p:cNvSpPr txBox="1"/>
          <p:nvPr/>
        </p:nvSpPr>
        <p:spPr>
          <a:xfrm>
            <a:off x="7299436" y="4038364"/>
            <a:ext cx="309689" cy="225512"/>
          </a:xfrm>
          <a:prstGeom prst="rect">
            <a:avLst/>
          </a:prstGeom>
        </p:spPr>
        <p:txBody>
          <a:bodyPr vert="horz" wrap="square" lIns="0" tIns="0" rIns="0" bIns="0" rtlCol="0">
            <a:noAutofit/>
          </a:bodyPr>
          <a:lstStyle/>
          <a:p>
            <a:pPr algn="ctr"/>
            <a:r>
              <a:rPr lang="en-US" sz="1400" dirty="0"/>
              <a:t>14</a:t>
            </a:r>
          </a:p>
        </p:txBody>
      </p:sp>
      <p:sp>
        <p:nvSpPr>
          <p:cNvPr id="117" name="TextBox 116">
            <a:extLst>
              <a:ext uri="{FF2B5EF4-FFF2-40B4-BE49-F238E27FC236}">
                <a16:creationId xmlns:a16="http://schemas.microsoft.com/office/drawing/2014/main" id="{9A6524A4-F4DD-D9EB-D8AE-DFE92ACCA6A5}"/>
              </a:ext>
            </a:extLst>
          </p:cNvPr>
          <p:cNvSpPr txBox="1"/>
          <p:nvPr/>
        </p:nvSpPr>
        <p:spPr>
          <a:xfrm>
            <a:off x="7686484" y="4038364"/>
            <a:ext cx="309689" cy="225512"/>
          </a:xfrm>
          <a:prstGeom prst="rect">
            <a:avLst/>
          </a:prstGeom>
        </p:spPr>
        <p:txBody>
          <a:bodyPr vert="horz" wrap="square" lIns="0" tIns="0" rIns="0" bIns="0" rtlCol="0">
            <a:noAutofit/>
          </a:bodyPr>
          <a:lstStyle/>
          <a:p>
            <a:pPr algn="ctr"/>
            <a:r>
              <a:rPr lang="en-US" sz="1400" dirty="0"/>
              <a:t>16</a:t>
            </a:r>
          </a:p>
        </p:txBody>
      </p:sp>
      <p:sp>
        <p:nvSpPr>
          <p:cNvPr id="118" name="TextBox 117">
            <a:extLst>
              <a:ext uri="{FF2B5EF4-FFF2-40B4-BE49-F238E27FC236}">
                <a16:creationId xmlns:a16="http://schemas.microsoft.com/office/drawing/2014/main" id="{13BAD0D3-E35E-FF9E-6DED-7735E950429D}"/>
              </a:ext>
            </a:extLst>
          </p:cNvPr>
          <p:cNvSpPr txBox="1"/>
          <p:nvPr/>
        </p:nvSpPr>
        <p:spPr>
          <a:xfrm>
            <a:off x="5611001" y="1847375"/>
            <a:ext cx="2464648" cy="454035"/>
          </a:xfrm>
          <a:prstGeom prst="rect">
            <a:avLst/>
          </a:prstGeom>
        </p:spPr>
        <p:txBody>
          <a:bodyPr vert="horz" wrap="square" lIns="0" tIns="0" rIns="0" bIns="0" rtlCol="0">
            <a:noAutofit/>
          </a:bodyPr>
          <a:lstStyle/>
          <a:p>
            <a:pPr algn="ctr"/>
            <a:r>
              <a:rPr lang="en-US" sz="1400" dirty="0"/>
              <a:t>HR: 0.51 </a:t>
            </a:r>
            <a:br>
              <a:rPr lang="en-US" sz="1400" dirty="0"/>
            </a:br>
            <a:r>
              <a:rPr lang="en-US" sz="1400" dirty="0"/>
              <a:t>(95% CI: 0.37-0.73)</a:t>
            </a:r>
          </a:p>
        </p:txBody>
      </p:sp>
      <p:sp>
        <p:nvSpPr>
          <p:cNvPr id="125" name="TextBox 124">
            <a:extLst>
              <a:ext uri="{FF2B5EF4-FFF2-40B4-BE49-F238E27FC236}">
                <a16:creationId xmlns:a16="http://schemas.microsoft.com/office/drawing/2014/main" id="{71705376-30A4-EF56-C308-F0D79F2FCCF9}"/>
              </a:ext>
            </a:extLst>
          </p:cNvPr>
          <p:cNvSpPr txBox="1"/>
          <p:nvPr/>
        </p:nvSpPr>
        <p:spPr>
          <a:xfrm>
            <a:off x="4620739" y="4543790"/>
            <a:ext cx="244920" cy="338575"/>
          </a:xfrm>
          <a:prstGeom prst="rect">
            <a:avLst/>
          </a:prstGeom>
        </p:spPr>
        <p:txBody>
          <a:bodyPr vert="horz" wrap="square" lIns="0" tIns="0" rIns="0" bIns="0" rtlCol="0">
            <a:noAutofit/>
          </a:bodyPr>
          <a:lstStyle/>
          <a:p>
            <a:pPr algn="ctr"/>
            <a:r>
              <a:rPr lang="en-US" sz="1100" dirty="0"/>
              <a:t>105</a:t>
            </a:r>
            <a:br>
              <a:rPr lang="en-US" sz="1100" dirty="0"/>
            </a:br>
            <a:r>
              <a:rPr lang="en-US" sz="1100" dirty="0"/>
              <a:t>112</a:t>
            </a:r>
          </a:p>
        </p:txBody>
      </p:sp>
      <p:sp>
        <p:nvSpPr>
          <p:cNvPr id="126" name="TextBox 125">
            <a:extLst>
              <a:ext uri="{FF2B5EF4-FFF2-40B4-BE49-F238E27FC236}">
                <a16:creationId xmlns:a16="http://schemas.microsoft.com/office/drawing/2014/main" id="{80F4D614-6AF8-6FBE-B07C-D51F5CDCA501}"/>
              </a:ext>
            </a:extLst>
          </p:cNvPr>
          <p:cNvSpPr txBox="1"/>
          <p:nvPr/>
        </p:nvSpPr>
        <p:spPr>
          <a:xfrm>
            <a:off x="5007009" y="4543790"/>
            <a:ext cx="244920" cy="338575"/>
          </a:xfrm>
          <a:prstGeom prst="rect">
            <a:avLst/>
          </a:prstGeom>
        </p:spPr>
        <p:txBody>
          <a:bodyPr vert="horz" wrap="square" lIns="0" tIns="0" rIns="0" bIns="0" rtlCol="0">
            <a:noAutofit/>
          </a:bodyPr>
          <a:lstStyle/>
          <a:p>
            <a:pPr algn="ctr"/>
            <a:r>
              <a:rPr lang="en-US" sz="1100" dirty="0"/>
              <a:t>72</a:t>
            </a:r>
            <a:br>
              <a:rPr lang="en-US" sz="1100" dirty="0"/>
            </a:br>
            <a:r>
              <a:rPr lang="en-US" sz="1100" dirty="0"/>
              <a:t>51</a:t>
            </a:r>
          </a:p>
        </p:txBody>
      </p:sp>
      <p:sp>
        <p:nvSpPr>
          <p:cNvPr id="127" name="TextBox 126">
            <a:extLst>
              <a:ext uri="{FF2B5EF4-FFF2-40B4-BE49-F238E27FC236}">
                <a16:creationId xmlns:a16="http://schemas.microsoft.com/office/drawing/2014/main" id="{0175D922-3DE5-81D8-1DD4-78A2BDE8F420}"/>
              </a:ext>
            </a:extLst>
          </p:cNvPr>
          <p:cNvSpPr txBox="1"/>
          <p:nvPr/>
        </p:nvSpPr>
        <p:spPr>
          <a:xfrm>
            <a:off x="5393279" y="4543790"/>
            <a:ext cx="244920" cy="338575"/>
          </a:xfrm>
          <a:prstGeom prst="rect">
            <a:avLst/>
          </a:prstGeom>
        </p:spPr>
        <p:txBody>
          <a:bodyPr vert="horz" wrap="square" lIns="0" tIns="0" rIns="0" bIns="0" rtlCol="0">
            <a:noAutofit/>
          </a:bodyPr>
          <a:lstStyle/>
          <a:p>
            <a:pPr algn="ctr"/>
            <a:r>
              <a:rPr lang="en-US" sz="1100" dirty="0"/>
              <a:t>46</a:t>
            </a:r>
            <a:br>
              <a:rPr lang="en-US" sz="1100" dirty="0"/>
            </a:br>
            <a:r>
              <a:rPr lang="en-US" sz="1100" dirty="0"/>
              <a:t>25</a:t>
            </a:r>
          </a:p>
        </p:txBody>
      </p:sp>
      <p:sp>
        <p:nvSpPr>
          <p:cNvPr id="128" name="TextBox 127">
            <a:extLst>
              <a:ext uri="{FF2B5EF4-FFF2-40B4-BE49-F238E27FC236}">
                <a16:creationId xmlns:a16="http://schemas.microsoft.com/office/drawing/2014/main" id="{0886CC6F-884E-F2E2-4945-C35735CD1CEF}"/>
              </a:ext>
            </a:extLst>
          </p:cNvPr>
          <p:cNvSpPr txBox="1"/>
          <p:nvPr/>
        </p:nvSpPr>
        <p:spPr>
          <a:xfrm>
            <a:off x="5779549" y="4543790"/>
            <a:ext cx="244920" cy="338575"/>
          </a:xfrm>
          <a:prstGeom prst="rect">
            <a:avLst/>
          </a:prstGeom>
        </p:spPr>
        <p:txBody>
          <a:bodyPr vert="horz" wrap="square" lIns="0" tIns="0" rIns="0" bIns="0" rtlCol="0">
            <a:noAutofit/>
          </a:bodyPr>
          <a:lstStyle/>
          <a:p>
            <a:pPr algn="ctr"/>
            <a:r>
              <a:rPr lang="en-US" sz="1100" dirty="0"/>
              <a:t>30</a:t>
            </a:r>
            <a:br>
              <a:rPr lang="en-US" sz="1100" dirty="0"/>
            </a:br>
            <a:r>
              <a:rPr lang="en-US" sz="1100" dirty="0"/>
              <a:t>12</a:t>
            </a:r>
          </a:p>
        </p:txBody>
      </p:sp>
      <p:sp>
        <p:nvSpPr>
          <p:cNvPr id="129" name="TextBox 128">
            <a:extLst>
              <a:ext uri="{FF2B5EF4-FFF2-40B4-BE49-F238E27FC236}">
                <a16:creationId xmlns:a16="http://schemas.microsoft.com/office/drawing/2014/main" id="{0CD4906F-D4A3-7454-3516-8E20403E63D6}"/>
              </a:ext>
            </a:extLst>
          </p:cNvPr>
          <p:cNvSpPr txBox="1"/>
          <p:nvPr/>
        </p:nvSpPr>
        <p:spPr>
          <a:xfrm>
            <a:off x="6165819" y="4543790"/>
            <a:ext cx="244920" cy="338575"/>
          </a:xfrm>
          <a:prstGeom prst="rect">
            <a:avLst/>
          </a:prstGeom>
        </p:spPr>
        <p:txBody>
          <a:bodyPr vert="horz" wrap="square" lIns="0" tIns="0" rIns="0" bIns="0" rtlCol="0">
            <a:noAutofit/>
          </a:bodyPr>
          <a:lstStyle/>
          <a:p>
            <a:pPr algn="ctr"/>
            <a:r>
              <a:rPr lang="en-US" sz="1100" dirty="0"/>
              <a:t>17</a:t>
            </a:r>
            <a:br>
              <a:rPr lang="en-US" sz="1100" dirty="0"/>
            </a:br>
            <a:r>
              <a:rPr lang="en-US" sz="1100" dirty="0"/>
              <a:t>7</a:t>
            </a:r>
          </a:p>
        </p:txBody>
      </p:sp>
      <p:sp>
        <p:nvSpPr>
          <p:cNvPr id="130" name="TextBox 129">
            <a:extLst>
              <a:ext uri="{FF2B5EF4-FFF2-40B4-BE49-F238E27FC236}">
                <a16:creationId xmlns:a16="http://schemas.microsoft.com/office/drawing/2014/main" id="{B9007006-17CB-6E39-2D58-6EF9618EF95D}"/>
              </a:ext>
            </a:extLst>
          </p:cNvPr>
          <p:cNvSpPr txBox="1"/>
          <p:nvPr/>
        </p:nvSpPr>
        <p:spPr>
          <a:xfrm>
            <a:off x="6552089" y="4543790"/>
            <a:ext cx="244920" cy="338575"/>
          </a:xfrm>
          <a:prstGeom prst="rect">
            <a:avLst/>
          </a:prstGeom>
        </p:spPr>
        <p:txBody>
          <a:bodyPr vert="horz" wrap="square" lIns="0" tIns="0" rIns="0" bIns="0" rtlCol="0">
            <a:noAutofit/>
          </a:bodyPr>
          <a:lstStyle/>
          <a:p>
            <a:pPr algn="ctr"/>
            <a:r>
              <a:rPr lang="en-US" sz="1100" dirty="0"/>
              <a:t>12</a:t>
            </a:r>
            <a:br>
              <a:rPr lang="en-US" sz="1100" dirty="0"/>
            </a:br>
            <a:r>
              <a:rPr lang="en-US" sz="1100" dirty="0"/>
              <a:t>6</a:t>
            </a:r>
          </a:p>
        </p:txBody>
      </p:sp>
      <p:sp>
        <p:nvSpPr>
          <p:cNvPr id="131" name="TextBox 130">
            <a:extLst>
              <a:ext uri="{FF2B5EF4-FFF2-40B4-BE49-F238E27FC236}">
                <a16:creationId xmlns:a16="http://schemas.microsoft.com/office/drawing/2014/main" id="{A4F2FCB1-EE75-A921-E6EB-4E725E65BCE1}"/>
              </a:ext>
            </a:extLst>
          </p:cNvPr>
          <p:cNvSpPr txBox="1"/>
          <p:nvPr/>
        </p:nvSpPr>
        <p:spPr>
          <a:xfrm>
            <a:off x="6938359" y="4543790"/>
            <a:ext cx="244920" cy="338575"/>
          </a:xfrm>
          <a:prstGeom prst="rect">
            <a:avLst/>
          </a:prstGeom>
        </p:spPr>
        <p:txBody>
          <a:bodyPr vert="horz" wrap="square" lIns="0" tIns="0" rIns="0" bIns="0" rtlCol="0">
            <a:noAutofit/>
          </a:bodyPr>
          <a:lstStyle/>
          <a:p>
            <a:pPr algn="ctr"/>
            <a:r>
              <a:rPr lang="en-US" sz="1100" dirty="0"/>
              <a:t>7</a:t>
            </a:r>
            <a:br>
              <a:rPr lang="en-US" sz="1100" dirty="0"/>
            </a:br>
            <a:r>
              <a:rPr lang="en-US" sz="1100" dirty="0"/>
              <a:t>1</a:t>
            </a:r>
          </a:p>
        </p:txBody>
      </p:sp>
      <p:sp>
        <p:nvSpPr>
          <p:cNvPr id="132" name="TextBox 131">
            <a:extLst>
              <a:ext uri="{FF2B5EF4-FFF2-40B4-BE49-F238E27FC236}">
                <a16:creationId xmlns:a16="http://schemas.microsoft.com/office/drawing/2014/main" id="{B0CDAD59-5436-4B0F-5A5E-57D5DDB25527}"/>
              </a:ext>
            </a:extLst>
          </p:cNvPr>
          <p:cNvSpPr txBox="1"/>
          <p:nvPr/>
        </p:nvSpPr>
        <p:spPr>
          <a:xfrm>
            <a:off x="7324629" y="4543790"/>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1</a:t>
            </a:r>
          </a:p>
        </p:txBody>
      </p:sp>
      <p:sp>
        <p:nvSpPr>
          <p:cNvPr id="133" name="TextBox 132">
            <a:extLst>
              <a:ext uri="{FF2B5EF4-FFF2-40B4-BE49-F238E27FC236}">
                <a16:creationId xmlns:a16="http://schemas.microsoft.com/office/drawing/2014/main" id="{FF0ADB06-6327-DD47-7768-3EB5C29A1238}"/>
              </a:ext>
            </a:extLst>
          </p:cNvPr>
          <p:cNvSpPr txBox="1"/>
          <p:nvPr/>
        </p:nvSpPr>
        <p:spPr>
          <a:xfrm>
            <a:off x="7710899" y="4543790"/>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sp>
        <p:nvSpPr>
          <p:cNvPr id="134" name="TextBox 133">
            <a:extLst>
              <a:ext uri="{FF2B5EF4-FFF2-40B4-BE49-F238E27FC236}">
                <a16:creationId xmlns:a16="http://schemas.microsoft.com/office/drawing/2014/main" id="{E698246F-95F2-2463-37FF-4D8B9BB89AF7}"/>
              </a:ext>
            </a:extLst>
          </p:cNvPr>
          <p:cNvSpPr txBox="1"/>
          <p:nvPr/>
        </p:nvSpPr>
        <p:spPr>
          <a:xfrm>
            <a:off x="8097171" y="4543790"/>
            <a:ext cx="244920" cy="338575"/>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graphicFrame>
        <p:nvGraphicFramePr>
          <p:cNvPr id="135" name="Group 3">
            <a:extLst>
              <a:ext uri="{FF2B5EF4-FFF2-40B4-BE49-F238E27FC236}">
                <a16:creationId xmlns:a16="http://schemas.microsoft.com/office/drawing/2014/main" id="{7C5082E3-FBB3-B992-69E1-1C5FAE5C82BF}"/>
              </a:ext>
            </a:extLst>
          </p:cNvPr>
          <p:cNvGraphicFramePr>
            <a:graphicFrameLocks/>
          </p:cNvGraphicFramePr>
          <p:nvPr>
            <p:extLst>
              <p:ext uri="{D42A27DB-BD31-4B8C-83A1-F6EECF244321}">
                <p14:modId xmlns:p14="http://schemas.microsoft.com/office/powerpoint/2010/main" val="4198517510"/>
              </p:ext>
            </p:extLst>
          </p:nvPr>
        </p:nvGraphicFramePr>
        <p:xfrm>
          <a:off x="8445357" y="4953831"/>
          <a:ext cx="3477402" cy="1133856"/>
        </p:xfrm>
        <a:graphic>
          <a:graphicData uri="http://schemas.openxmlformats.org/drawingml/2006/table">
            <a:tbl>
              <a:tblPr/>
              <a:tblGrid>
                <a:gridCol w="1748468">
                  <a:extLst>
                    <a:ext uri="{9D8B030D-6E8A-4147-A177-3AD203B41FA5}">
                      <a16:colId xmlns:a16="http://schemas.microsoft.com/office/drawing/2014/main" val="20001"/>
                    </a:ext>
                  </a:extLst>
                </a:gridCol>
                <a:gridCol w="1728934">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77)</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87)</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49</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70</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(4.5-13.9)</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(1.9-3.6)</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136" name="TextBox 135">
            <a:extLst>
              <a:ext uri="{FF2B5EF4-FFF2-40B4-BE49-F238E27FC236}">
                <a16:creationId xmlns:a16="http://schemas.microsoft.com/office/drawing/2014/main" id="{E4E211EF-71CA-AFA7-79AE-A29E0D21A336}"/>
              </a:ext>
            </a:extLst>
          </p:cNvPr>
          <p:cNvSpPr txBox="1"/>
          <p:nvPr/>
        </p:nvSpPr>
        <p:spPr bwMode="auto">
          <a:xfrm>
            <a:off x="8448382" y="1391689"/>
            <a:ext cx="33999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≥18 Mo</a:t>
            </a:r>
          </a:p>
        </p:txBody>
      </p:sp>
      <p:grpSp>
        <p:nvGrpSpPr>
          <p:cNvPr id="137" name="Group 136">
            <a:extLst>
              <a:ext uri="{FF2B5EF4-FFF2-40B4-BE49-F238E27FC236}">
                <a16:creationId xmlns:a16="http://schemas.microsoft.com/office/drawing/2014/main" id="{C23232C9-9446-BE4C-902E-D6D313E48D04}"/>
              </a:ext>
            </a:extLst>
          </p:cNvPr>
          <p:cNvGrpSpPr/>
          <p:nvPr/>
        </p:nvGrpSpPr>
        <p:grpSpPr>
          <a:xfrm>
            <a:off x="8394485" y="1787831"/>
            <a:ext cx="47253" cy="2234076"/>
            <a:chOff x="1043383" y="1796144"/>
            <a:chExt cx="47253" cy="2234076"/>
          </a:xfrm>
        </p:grpSpPr>
        <p:cxnSp>
          <p:nvCxnSpPr>
            <p:cNvPr id="138" name="Straight Connector 137">
              <a:extLst>
                <a:ext uri="{FF2B5EF4-FFF2-40B4-BE49-F238E27FC236}">
                  <a16:creationId xmlns:a16="http://schemas.microsoft.com/office/drawing/2014/main" id="{831A58B0-B918-5444-2011-F766B2ECE4DA}"/>
                </a:ext>
              </a:extLst>
            </p:cNvPr>
            <p:cNvCxnSpPr>
              <a:cxnSpLocks/>
            </p:cNvCxnSpPr>
            <p:nvPr/>
          </p:nvCxnSpPr>
          <p:spPr>
            <a:xfrm flipV="1">
              <a:off x="1090635" y="1796144"/>
              <a:ext cx="0" cy="21886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CB554FA5-0617-5D4D-E6A7-402893F123C2}"/>
                </a:ext>
              </a:extLst>
            </p:cNvPr>
            <p:cNvCxnSpPr>
              <a:cxnSpLocks/>
            </p:cNvCxnSpPr>
            <p:nvPr/>
          </p:nvCxnSpPr>
          <p:spPr>
            <a:xfrm flipH="1">
              <a:off x="1043383" y="1796144"/>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D95875FF-35D0-2DF5-365C-367C31A31220}"/>
                </a:ext>
              </a:extLst>
            </p:cNvPr>
            <p:cNvCxnSpPr>
              <a:cxnSpLocks/>
            </p:cNvCxnSpPr>
            <p:nvPr/>
          </p:nvCxnSpPr>
          <p:spPr>
            <a:xfrm flipH="1">
              <a:off x="1043383" y="2231890"/>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409F2495-F17B-8F66-379D-8ED6A1B27B7F}"/>
                </a:ext>
              </a:extLst>
            </p:cNvPr>
            <p:cNvCxnSpPr>
              <a:cxnSpLocks/>
            </p:cNvCxnSpPr>
            <p:nvPr/>
          </p:nvCxnSpPr>
          <p:spPr>
            <a:xfrm flipH="1">
              <a:off x="1043383" y="2667636"/>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136649F-B8D6-6D6A-0494-F3D3525B276E}"/>
                </a:ext>
              </a:extLst>
            </p:cNvPr>
            <p:cNvCxnSpPr>
              <a:cxnSpLocks/>
            </p:cNvCxnSpPr>
            <p:nvPr/>
          </p:nvCxnSpPr>
          <p:spPr>
            <a:xfrm flipH="1">
              <a:off x="1043383" y="3103383"/>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57951473-2832-F749-68E6-616C54E0EE7B}"/>
                </a:ext>
              </a:extLst>
            </p:cNvPr>
            <p:cNvCxnSpPr>
              <a:cxnSpLocks/>
            </p:cNvCxnSpPr>
            <p:nvPr/>
          </p:nvCxnSpPr>
          <p:spPr>
            <a:xfrm flipH="1">
              <a:off x="1043383" y="3539129"/>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DEAC34F0-1CAE-3462-465C-9EFC0AF7F5F8}"/>
                </a:ext>
              </a:extLst>
            </p:cNvPr>
            <p:cNvCxnSpPr>
              <a:cxnSpLocks/>
            </p:cNvCxnSpPr>
            <p:nvPr/>
          </p:nvCxnSpPr>
          <p:spPr>
            <a:xfrm flipH="1">
              <a:off x="1043383" y="3974875"/>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4CD998B3-2483-AC0B-67A1-D78AC1C0F14F}"/>
                </a:ext>
              </a:extLst>
            </p:cNvPr>
            <p:cNvCxnSpPr>
              <a:cxnSpLocks/>
            </p:cNvCxnSpPr>
            <p:nvPr/>
          </p:nvCxnSpPr>
          <p:spPr>
            <a:xfrm rot="5400000" flipH="1">
              <a:off x="106048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E7627869-B8FB-A930-700C-E8D6A50B0F56}"/>
              </a:ext>
            </a:extLst>
          </p:cNvPr>
          <p:cNvGrpSpPr/>
          <p:nvPr/>
        </p:nvGrpSpPr>
        <p:grpSpPr>
          <a:xfrm>
            <a:off x="8427390" y="3961596"/>
            <a:ext cx="3492502" cy="60311"/>
            <a:chOff x="1076288" y="3969909"/>
            <a:chExt cx="3492502" cy="60311"/>
          </a:xfrm>
        </p:grpSpPr>
        <p:cxnSp>
          <p:nvCxnSpPr>
            <p:cNvPr id="147" name="Straight Connector 146">
              <a:extLst>
                <a:ext uri="{FF2B5EF4-FFF2-40B4-BE49-F238E27FC236}">
                  <a16:creationId xmlns:a16="http://schemas.microsoft.com/office/drawing/2014/main" id="{E1CA0A49-B95B-EE84-A6F5-2AF01AA205E8}"/>
                </a:ext>
              </a:extLst>
            </p:cNvPr>
            <p:cNvCxnSpPr>
              <a:cxnSpLocks/>
            </p:cNvCxnSpPr>
            <p:nvPr/>
          </p:nvCxnSpPr>
          <p:spPr>
            <a:xfrm>
              <a:off x="1076288" y="3974875"/>
              <a:ext cx="349250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BC89AD6D-F046-F060-3BE4-13A39A2A8B96}"/>
                </a:ext>
              </a:extLst>
            </p:cNvPr>
            <p:cNvCxnSpPr>
              <a:cxnSpLocks/>
            </p:cNvCxnSpPr>
            <p:nvPr/>
          </p:nvCxnSpPr>
          <p:spPr>
            <a:xfrm rot="5400000" flipH="1">
              <a:off x="1445798"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448E8EC-329E-6C3A-46A1-3FC36458F190}"/>
                </a:ext>
              </a:extLst>
            </p:cNvPr>
            <p:cNvCxnSpPr>
              <a:cxnSpLocks/>
            </p:cNvCxnSpPr>
            <p:nvPr/>
          </p:nvCxnSpPr>
          <p:spPr>
            <a:xfrm rot="5400000" flipH="1">
              <a:off x="1831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343F17D-A0AC-F68E-C968-889814C9D816}"/>
                </a:ext>
              </a:extLst>
            </p:cNvPr>
            <p:cNvCxnSpPr>
              <a:cxnSpLocks/>
            </p:cNvCxnSpPr>
            <p:nvPr/>
          </p:nvCxnSpPr>
          <p:spPr>
            <a:xfrm rot="5400000" flipH="1">
              <a:off x="2217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043DF64D-4D7E-3DDE-FDB8-89866D728751}"/>
                </a:ext>
              </a:extLst>
            </p:cNvPr>
            <p:cNvCxnSpPr>
              <a:cxnSpLocks/>
            </p:cNvCxnSpPr>
            <p:nvPr/>
          </p:nvCxnSpPr>
          <p:spPr>
            <a:xfrm rot="5400000" flipH="1">
              <a:off x="2603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42FE8D64-E8E4-35D8-494A-3DA53E91CF21}"/>
                </a:ext>
              </a:extLst>
            </p:cNvPr>
            <p:cNvCxnSpPr>
              <a:cxnSpLocks/>
            </p:cNvCxnSpPr>
            <p:nvPr/>
          </p:nvCxnSpPr>
          <p:spPr>
            <a:xfrm rot="5400000" flipH="1">
              <a:off x="2989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508F6361-25CA-E651-8C14-D4B45F794C48}"/>
                </a:ext>
              </a:extLst>
            </p:cNvPr>
            <p:cNvCxnSpPr>
              <a:cxnSpLocks/>
            </p:cNvCxnSpPr>
            <p:nvPr/>
          </p:nvCxnSpPr>
          <p:spPr>
            <a:xfrm rot="5400000" flipH="1">
              <a:off x="3375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411F5B68-D7F8-182B-4080-67D0120437BE}"/>
                </a:ext>
              </a:extLst>
            </p:cNvPr>
            <p:cNvCxnSpPr>
              <a:cxnSpLocks/>
            </p:cNvCxnSpPr>
            <p:nvPr/>
          </p:nvCxnSpPr>
          <p:spPr>
            <a:xfrm rot="5400000" flipH="1">
              <a:off x="3761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B79AB30-50A0-0782-B8D5-7EC134BE7B68}"/>
                </a:ext>
              </a:extLst>
            </p:cNvPr>
            <p:cNvCxnSpPr>
              <a:cxnSpLocks/>
            </p:cNvCxnSpPr>
            <p:nvPr/>
          </p:nvCxnSpPr>
          <p:spPr>
            <a:xfrm rot="5400000" flipH="1">
              <a:off x="4147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A6FDBB5D-24E2-1DAE-7197-568E2F68897E}"/>
                </a:ext>
              </a:extLst>
            </p:cNvPr>
            <p:cNvCxnSpPr>
              <a:cxnSpLocks/>
            </p:cNvCxnSpPr>
            <p:nvPr/>
          </p:nvCxnSpPr>
          <p:spPr>
            <a:xfrm rot="5400000" flipH="1">
              <a:off x="4533804"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4" name="TextBox 163">
            <a:extLst>
              <a:ext uri="{FF2B5EF4-FFF2-40B4-BE49-F238E27FC236}">
                <a16:creationId xmlns:a16="http://schemas.microsoft.com/office/drawing/2014/main" id="{3311E570-C1E8-E47D-9E8A-8FAA39863337}"/>
              </a:ext>
            </a:extLst>
          </p:cNvPr>
          <p:cNvSpPr txBox="1"/>
          <p:nvPr/>
        </p:nvSpPr>
        <p:spPr>
          <a:xfrm>
            <a:off x="8441629" y="4242805"/>
            <a:ext cx="3468512" cy="225512"/>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65" name="TextBox 164">
            <a:extLst>
              <a:ext uri="{FF2B5EF4-FFF2-40B4-BE49-F238E27FC236}">
                <a16:creationId xmlns:a16="http://schemas.microsoft.com/office/drawing/2014/main" id="{3730E8BA-12D5-BFD6-C6FC-6815438AB277}"/>
              </a:ext>
            </a:extLst>
          </p:cNvPr>
          <p:cNvSpPr txBox="1"/>
          <p:nvPr/>
        </p:nvSpPr>
        <p:spPr>
          <a:xfrm>
            <a:off x="11771355" y="4030051"/>
            <a:ext cx="309689" cy="225512"/>
          </a:xfrm>
          <a:prstGeom prst="rect">
            <a:avLst/>
          </a:prstGeom>
        </p:spPr>
        <p:txBody>
          <a:bodyPr vert="horz" wrap="square" lIns="0" tIns="0" rIns="0" bIns="0" rtlCol="0">
            <a:noAutofit/>
          </a:bodyPr>
          <a:lstStyle/>
          <a:p>
            <a:pPr algn="ctr"/>
            <a:r>
              <a:rPr lang="en-US" sz="1400" dirty="0"/>
              <a:t>18</a:t>
            </a:r>
          </a:p>
        </p:txBody>
      </p:sp>
      <p:sp>
        <p:nvSpPr>
          <p:cNvPr id="166" name="TextBox 165">
            <a:extLst>
              <a:ext uri="{FF2B5EF4-FFF2-40B4-BE49-F238E27FC236}">
                <a16:creationId xmlns:a16="http://schemas.microsoft.com/office/drawing/2014/main" id="{584BCE97-1E92-31DF-AD80-157998EBCD20}"/>
              </a:ext>
            </a:extLst>
          </p:cNvPr>
          <p:cNvSpPr txBox="1"/>
          <p:nvPr/>
        </p:nvSpPr>
        <p:spPr>
          <a:xfrm>
            <a:off x="8287931" y="4030051"/>
            <a:ext cx="309689" cy="225512"/>
          </a:xfrm>
          <a:prstGeom prst="rect">
            <a:avLst/>
          </a:prstGeom>
        </p:spPr>
        <p:txBody>
          <a:bodyPr vert="horz" wrap="square" lIns="0" tIns="0" rIns="0" bIns="0" rtlCol="0">
            <a:noAutofit/>
          </a:bodyPr>
          <a:lstStyle/>
          <a:p>
            <a:pPr algn="ctr"/>
            <a:r>
              <a:rPr lang="en-US" sz="1400" dirty="0"/>
              <a:t>0</a:t>
            </a:r>
          </a:p>
        </p:txBody>
      </p:sp>
      <p:sp>
        <p:nvSpPr>
          <p:cNvPr id="167" name="TextBox 166">
            <a:extLst>
              <a:ext uri="{FF2B5EF4-FFF2-40B4-BE49-F238E27FC236}">
                <a16:creationId xmlns:a16="http://schemas.microsoft.com/office/drawing/2014/main" id="{C5864035-7131-C3DD-1313-B5E05C73A544}"/>
              </a:ext>
            </a:extLst>
          </p:cNvPr>
          <p:cNvSpPr txBox="1"/>
          <p:nvPr/>
        </p:nvSpPr>
        <p:spPr>
          <a:xfrm>
            <a:off x="8674978" y="4030051"/>
            <a:ext cx="309689" cy="225512"/>
          </a:xfrm>
          <a:prstGeom prst="rect">
            <a:avLst/>
          </a:prstGeom>
        </p:spPr>
        <p:txBody>
          <a:bodyPr vert="horz" wrap="square" lIns="0" tIns="0" rIns="0" bIns="0" rtlCol="0">
            <a:noAutofit/>
          </a:bodyPr>
          <a:lstStyle/>
          <a:p>
            <a:pPr algn="ctr"/>
            <a:r>
              <a:rPr lang="en-US" sz="1400" dirty="0"/>
              <a:t>2</a:t>
            </a:r>
          </a:p>
        </p:txBody>
      </p:sp>
      <p:sp>
        <p:nvSpPr>
          <p:cNvPr id="168" name="TextBox 167">
            <a:extLst>
              <a:ext uri="{FF2B5EF4-FFF2-40B4-BE49-F238E27FC236}">
                <a16:creationId xmlns:a16="http://schemas.microsoft.com/office/drawing/2014/main" id="{771116E5-2133-D9E2-0EDF-E3BE3D82DC1F}"/>
              </a:ext>
            </a:extLst>
          </p:cNvPr>
          <p:cNvSpPr txBox="1"/>
          <p:nvPr/>
        </p:nvSpPr>
        <p:spPr>
          <a:xfrm>
            <a:off x="9062026" y="4030051"/>
            <a:ext cx="309689" cy="225512"/>
          </a:xfrm>
          <a:prstGeom prst="rect">
            <a:avLst/>
          </a:prstGeom>
        </p:spPr>
        <p:txBody>
          <a:bodyPr vert="horz" wrap="square" lIns="0" tIns="0" rIns="0" bIns="0" rtlCol="0">
            <a:noAutofit/>
          </a:bodyPr>
          <a:lstStyle/>
          <a:p>
            <a:pPr algn="ctr"/>
            <a:r>
              <a:rPr lang="en-US" sz="1400" dirty="0"/>
              <a:t>4</a:t>
            </a:r>
          </a:p>
        </p:txBody>
      </p:sp>
      <p:sp>
        <p:nvSpPr>
          <p:cNvPr id="169" name="TextBox 168">
            <a:extLst>
              <a:ext uri="{FF2B5EF4-FFF2-40B4-BE49-F238E27FC236}">
                <a16:creationId xmlns:a16="http://schemas.microsoft.com/office/drawing/2014/main" id="{D34A4383-3BC7-4A32-417B-E014457CB9A9}"/>
              </a:ext>
            </a:extLst>
          </p:cNvPr>
          <p:cNvSpPr txBox="1"/>
          <p:nvPr/>
        </p:nvSpPr>
        <p:spPr>
          <a:xfrm>
            <a:off x="9449073" y="4030051"/>
            <a:ext cx="309689" cy="225512"/>
          </a:xfrm>
          <a:prstGeom prst="rect">
            <a:avLst/>
          </a:prstGeom>
        </p:spPr>
        <p:txBody>
          <a:bodyPr vert="horz" wrap="square" lIns="0" tIns="0" rIns="0" bIns="0" rtlCol="0">
            <a:noAutofit/>
          </a:bodyPr>
          <a:lstStyle/>
          <a:p>
            <a:pPr algn="ctr"/>
            <a:r>
              <a:rPr lang="en-US" sz="1400" dirty="0"/>
              <a:t>6</a:t>
            </a:r>
          </a:p>
        </p:txBody>
      </p:sp>
      <p:sp>
        <p:nvSpPr>
          <p:cNvPr id="170" name="TextBox 169">
            <a:extLst>
              <a:ext uri="{FF2B5EF4-FFF2-40B4-BE49-F238E27FC236}">
                <a16:creationId xmlns:a16="http://schemas.microsoft.com/office/drawing/2014/main" id="{8DA74E86-C85D-EDD8-91F1-F5786703FA1D}"/>
              </a:ext>
            </a:extLst>
          </p:cNvPr>
          <p:cNvSpPr txBox="1"/>
          <p:nvPr/>
        </p:nvSpPr>
        <p:spPr>
          <a:xfrm>
            <a:off x="9836120" y="4030051"/>
            <a:ext cx="309689" cy="225512"/>
          </a:xfrm>
          <a:prstGeom prst="rect">
            <a:avLst/>
          </a:prstGeom>
        </p:spPr>
        <p:txBody>
          <a:bodyPr vert="horz" wrap="square" lIns="0" tIns="0" rIns="0" bIns="0" rtlCol="0">
            <a:noAutofit/>
          </a:bodyPr>
          <a:lstStyle/>
          <a:p>
            <a:pPr algn="ctr"/>
            <a:r>
              <a:rPr lang="en-US" sz="1400" dirty="0"/>
              <a:t>8</a:t>
            </a:r>
          </a:p>
        </p:txBody>
      </p:sp>
      <p:sp>
        <p:nvSpPr>
          <p:cNvPr id="171" name="TextBox 170">
            <a:extLst>
              <a:ext uri="{FF2B5EF4-FFF2-40B4-BE49-F238E27FC236}">
                <a16:creationId xmlns:a16="http://schemas.microsoft.com/office/drawing/2014/main" id="{832E4A49-0B9F-15BF-4E03-8DD9D5192648}"/>
              </a:ext>
            </a:extLst>
          </p:cNvPr>
          <p:cNvSpPr txBox="1"/>
          <p:nvPr/>
        </p:nvSpPr>
        <p:spPr>
          <a:xfrm>
            <a:off x="10223167" y="4030051"/>
            <a:ext cx="309689" cy="225512"/>
          </a:xfrm>
          <a:prstGeom prst="rect">
            <a:avLst/>
          </a:prstGeom>
        </p:spPr>
        <p:txBody>
          <a:bodyPr vert="horz" wrap="square" lIns="0" tIns="0" rIns="0" bIns="0" rtlCol="0">
            <a:noAutofit/>
          </a:bodyPr>
          <a:lstStyle/>
          <a:p>
            <a:pPr algn="ctr"/>
            <a:r>
              <a:rPr lang="en-US" sz="1400" dirty="0"/>
              <a:t>10</a:t>
            </a:r>
          </a:p>
        </p:txBody>
      </p:sp>
      <p:sp>
        <p:nvSpPr>
          <p:cNvPr id="172" name="TextBox 171">
            <a:extLst>
              <a:ext uri="{FF2B5EF4-FFF2-40B4-BE49-F238E27FC236}">
                <a16:creationId xmlns:a16="http://schemas.microsoft.com/office/drawing/2014/main" id="{2078A77D-8B4A-2D0B-FB84-8B410ABAB64B}"/>
              </a:ext>
            </a:extLst>
          </p:cNvPr>
          <p:cNvSpPr txBox="1"/>
          <p:nvPr/>
        </p:nvSpPr>
        <p:spPr>
          <a:xfrm>
            <a:off x="10610214" y="4030051"/>
            <a:ext cx="309689" cy="225512"/>
          </a:xfrm>
          <a:prstGeom prst="rect">
            <a:avLst/>
          </a:prstGeom>
        </p:spPr>
        <p:txBody>
          <a:bodyPr vert="horz" wrap="square" lIns="0" tIns="0" rIns="0" bIns="0" rtlCol="0">
            <a:noAutofit/>
          </a:bodyPr>
          <a:lstStyle/>
          <a:p>
            <a:pPr algn="ctr"/>
            <a:r>
              <a:rPr lang="en-US" sz="1400" dirty="0"/>
              <a:t>12</a:t>
            </a:r>
          </a:p>
        </p:txBody>
      </p:sp>
      <p:sp>
        <p:nvSpPr>
          <p:cNvPr id="173" name="TextBox 172">
            <a:extLst>
              <a:ext uri="{FF2B5EF4-FFF2-40B4-BE49-F238E27FC236}">
                <a16:creationId xmlns:a16="http://schemas.microsoft.com/office/drawing/2014/main" id="{176AA982-7927-3CE8-3511-AF40A599E8FF}"/>
              </a:ext>
            </a:extLst>
          </p:cNvPr>
          <p:cNvSpPr txBox="1"/>
          <p:nvPr/>
        </p:nvSpPr>
        <p:spPr>
          <a:xfrm>
            <a:off x="10997261" y="4030051"/>
            <a:ext cx="309689" cy="225512"/>
          </a:xfrm>
          <a:prstGeom prst="rect">
            <a:avLst/>
          </a:prstGeom>
        </p:spPr>
        <p:txBody>
          <a:bodyPr vert="horz" wrap="square" lIns="0" tIns="0" rIns="0" bIns="0" rtlCol="0">
            <a:noAutofit/>
          </a:bodyPr>
          <a:lstStyle/>
          <a:p>
            <a:pPr algn="ctr"/>
            <a:r>
              <a:rPr lang="en-US" sz="1400" dirty="0"/>
              <a:t>14</a:t>
            </a:r>
          </a:p>
        </p:txBody>
      </p:sp>
      <p:sp>
        <p:nvSpPr>
          <p:cNvPr id="174" name="TextBox 173">
            <a:extLst>
              <a:ext uri="{FF2B5EF4-FFF2-40B4-BE49-F238E27FC236}">
                <a16:creationId xmlns:a16="http://schemas.microsoft.com/office/drawing/2014/main" id="{FCD691DC-B541-E134-6630-BEB6AB6816BD}"/>
              </a:ext>
            </a:extLst>
          </p:cNvPr>
          <p:cNvSpPr txBox="1"/>
          <p:nvPr/>
        </p:nvSpPr>
        <p:spPr>
          <a:xfrm>
            <a:off x="11384309" y="4030051"/>
            <a:ext cx="309689" cy="225512"/>
          </a:xfrm>
          <a:prstGeom prst="rect">
            <a:avLst/>
          </a:prstGeom>
        </p:spPr>
        <p:txBody>
          <a:bodyPr vert="horz" wrap="square" lIns="0" tIns="0" rIns="0" bIns="0" rtlCol="0">
            <a:noAutofit/>
          </a:bodyPr>
          <a:lstStyle/>
          <a:p>
            <a:pPr algn="ctr"/>
            <a:r>
              <a:rPr lang="en-US" sz="1400" dirty="0"/>
              <a:t>16</a:t>
            </a:r>
          </a:p>
        </p:txBody>
      </p:sp>
      <p:sp>
        <p:nvSpPr>
          <p:cNvPr id="175" name="TextBox 174">
            <a:extLst>
              <a:ext uri="{FF2B5EF4-FFF2-40B4-BE49-F238E27FC236}">
                <a16:creationId xmlns:a16="http://schemas.microsoft.com/office/drawing/2014/main" id="{1F7C56E1-FA3F-68AC-DD23-235981490AC4}"/>
              </a:ext>
            </a:extLst>
          </p:cNvPr>
          <p:cNvSpPr txBox="1"/>
          <p:nvPr/>
        </p:nvSpPr>
        <p:spPr>
          <a:xfrm>
            <a:off x="9308826" y="1839062"/>
            <a:ext cx="2464648" cy="454035"/>
          </a:xfrm>
          <a:prstGeom prst="rect">
            <a:avLst/>
          </a:prstGeom>
        </p:spPr>
        <p:txBody>
          <a:bodyPr vert="horz" wrap="square" lIns="0" tIns="0" rIns="0" bIns="0" rtlCol="0">
            <a:noAutofit/>
          </a:bodyPr>
          <a:lstStyle/>
          <a:p>
            <a:pPr algn="ctr"/>
            <a:r>
              <a:rPr lang="en-US" sz="1400" dirty="0"/>
              <a:t>HR: 0.45 </a:t>
            </a:r>
            <a:br>
              <a:rPr lang="en-US" sz="1400" dirty="0"/>
            </a:br>
            <a:r>
              <a:rPr lang="en-US" sz="1400" dirty="0"/>
              <a:t>(95% CI: 0.30-0.69)</a:t>
            </a:r>
          </a:p>
        </p:txBody>
      </p:sp>
      <p:sp>
        <p:nvSpPr>
          <p:cNvPr id="180" name="TextBox 179">
            <a:extLst>
              <a:ext uri="{FF2B5EF4-FFF2-40B4-BE49-F238E27FC236}">
                <a16:creationId xmlns:a16="http://schemas.microsoft.com/office/drawing/2014/main" id="{7C45632A-64CA-7F11-1214-96FB96138BCA}"/>
              </a:ext>
            </a:extLst>
          </p:cNvPr>
          <p:cNvSpPr txBox="1"/>
          <p:nvPr/>
        </p:nvSpPr>
        <p:spPr>
          <a:xfrm>
            <a:off x="8318564" y="4535477"/>
            <a:ext cx="244920" cy="338575"/>
          </a:xfrm>
          <a:prstGeom prst="rect">
            <a:avLst/>
          </a:prstGeom>
        </p:spPr>
        <p:txBody>
          <a:bodyPr vert="horz" wrap="square" lIns="0" tIns="0" rIns="0" bIns="0" rtlCol="0">
            <a:noAutofit/>
          </a:bodyPr>
          <a:lstStyle/>
          <a:p>
            <a:pPr algn="ctr"/>
            <a:r>
              <a:rPr lang="en-US" sz="1100" dirty="0"/>
              <a:t>77</a:t>
            </a:r>
            <a:br>
              <a:rPr lang="en-US" sz="1100" dirty="0"/>
            </a:br>
            <a:r>
              <a:rPr lang="en-US" sz="1100" dirty="0"/>
              <a:t>87</a:t>
            </a:r>
          </a:p>
        </p:txBody>
      </p:sp>
      <p:sp>
        <p:nvSpPr>
          <p:cNvPr id="181" name="TextBox 180">
            <a:extLst>
              <a:ext uri="{FF2B5EF4-FFF2-40B4-BE49-F238E27FC236}">
                <a16:creationId xmlns:a16="http://schemas.microsoft.com/office/drawing/2014/main" id="{16464640-D47C-EE25-8830-E1C9124F0EA5}"/>
              </a:ext>
            </a:extLst>
          </p:cNvPr>
          <p:cNvSpPr txBox="1"/>
          <p:nvPr/>
        </p:nvSpPr>
        <p:spPr>
          <a:xfrm>
            <a:off x="8704834" y="4535477"/>
            <a:ext cx="244920" cy="338575"/>
          </a:xfrm>
          <a:prstGeom prst="rect">
            <a:avLst/>
          </a:prstGeom>
        </p:spPr>
        <p:txBody>
          <a:bodyPr vert="horz" wrap="square" lIns="0" tIns="0" rIns="0" bIns="0" rtlCol="0">
            <a:noAutofit/>
          </a:bodyPr>
          <a:lstStyle/>
          <a:p>
            <a:pPr algn="ctr"/>
            <a:r>
              <a:rPr lang="en-US" sz="1100" dirty="0"/>
              <a:t>54</a:t>
            </a:r>
            <a:br>
              <a:rPr lang="en-US" sz="1100" dirty="0"/>
            </a:br>
            <a:r>
              <a:rPr lang="en-US" sz="1100" dirty="0"/>
              <a:t>41</a:t>
            </a:r>
          </a:p>
        </p:txBody>
      </p:sp>
      <p:sp>
        <p:nvSpPr>
          <p:cNvPr id="182" name="TextBox 181">
            <a:extLst>
              <a:ext uri="{FF2B5EF4-FFF2-40B4-BE49-F238E27FC236}">
                <a16:creationId xmlns:a16="http://schemas.microsoft.com/office/drawing/2014/main" id="{A4BCCAB7-66B1-F6F7-7181-CE7C5C8E185D}"/>
              </a:ext>
            </a:extLst>
          </p:cNvPr>
          <p:cNvSpPr txBox="1"/>
          <p:nvPr/>
        </p:nvSpPr>
        <p:spPr>
          <a:xfrm>
            <a:off x="9091104" y="4535477"/>
            <a:ext cx="244920" cy="338575"/>
          </a:xfrm>
          <a:prstGeom prst="rect">
            <a:avLst/>
          </a:prstGeom>
        </p:spPr>
        <p:txBody>
          <a:bodyPr vert="horz" wrap="square" lIns="0" tIns="0" rIns="0" bIns="0" rtlCol="0">
            <a:noAutofit/>
          </a:bodyPr>
          <a:lstStyle/>
          <a:p>
            <a:pPr algn="ctr"/>
            <a:r>
              <a:rPr lang="en-US" sz="1100" dirty="0"/>
              <a:t>39</a:t>
            </a:r>
            <a:br>
              <a:rPr lang="en-US" sz="1100" dirty="0"/>
            </a:br>
            <a:r>
              <a:rPr lang="en-US" sz="1100" dirty="0"/>
              <a:t>21</a:t>
            </a:r>
          </a:p>
        </p:txBody>
      </p:sp>
      <p:sp>
        <p:nvSpPr>
          <p:cNvPr id="183" name="TextBox 182">
            <a:extLst>
              <a:ext uri="{FF2B5EF4-FFF2-40B4-BE49-F238E27FC236}">
                <a16:creationId xmlns:a16="http://schemas.microsoft.com/office/drawing/2014/main" id="{C6BAD4A5-B1AC-8A3E-F839-E1B76D196200}"/>
              </a:ext>
            </a:extLst>
          </p:cNvPr>
          <p:cNvSpPr txBox="1"/>
          <p:nvPr/>
        </p:nvSpPr>
        <p:spPr>
          <a:xfrm>
            <a:off x="9477374" y="4535477"/>
            <a:ext cx="244920" cy="338575"/>
          </a:xfrm>
          <a:prstGeom prst="rect">
            <a:avLst/>
          </a:prstGeom>
        </p:spPr>
        <p:txBody>
          <a:bodyPr vert="horz" wrap="square" lIns="0" tIns="0" rIns="0" bIns="0" rtlCol="0">
            <a:noAutofit/>
          </a:bodyPr>
          <a:lstStyle/>
          <a:p>
            <a:pPr algn="ctr"/>
            <a:r>
              <a:rPr lang="en-US" sz="1100" dirty="0"/>
              <a:t>26</a:t>
            </a:r>
            <a:br>
              <a:rPr lang="en-US" sz="1100" dirty="0"/>
            </a:br>
            <a:r>
              <a:rPr lang="en-US" sz="1100" dirty="0"/>
              <a:t>10</a:t>
            </a:r>
          </a:p>
        </p:txBody>
      </p:sp>
      <p:sp>
        <p:nvSpPr>
          <p:cNvPr id="184" name="TextBox 183">
            <a:extLst>
              <a:ext uri="{FF2B5EF4-FFF2-40B4-BE49-F238E27FC236}">
                <a16:creationId xmlns:a16="http://schemas.microsoft.com/office/drawing/2014/main" id="{0F3D0302-A29C-7D91-8D2A-D78DAC2FF0B3}"/>
              </a:ext>
            </a:extLst>
          </p:cNvPr>
          <p:cNvSpPr txBox="1"/>
          <p:nvPr/>
        </p:nvSpPr>
        <p:spPr>
          <a:xfrm>
            <a:off x="9863644" y="4535477"/>
            <a:ext cx="244920" cy="338575"/>
          </a:xfrm>
          <a:prstGeom prst="rect">
            <a:avLst/>
          </a:prstGeom>
        </p:spPr>
        <p:txBody>
          <a:bodyPr vert="horz" wrap="square" lIns="0" tIns="0" rIns="0" bIns="0" rtlCol="0">
            <a:noAutofit/>
          </a:bodyPr>
          <a:lstStyle/>
          <a:p>
            <a:pPr algn="ctr"/>
            <a:r>
              <a:rPr lang="en-US" sz="1100" dirty="0"/>
              <a:t>17</a:t>
            </a:r>
            <a:br>
              <a:rPr lang="en-US" sz="1100" dirty="0"/>
            </a:br>
            <a:r>
              <a:rPr lang="en-US" sz="1100" dirty="0"/>
              <a:t>6</a:t>
            </a:r>
          </a:p>
        </p:txBody>
      </p:sp>
      <p:sp>
        <p:nvSpPr>
          <p:cNvPr id="185" name="TextBox 184">
            <a:extLst>
              <a:ext uri="{FF2B5EF4-FFF2-40B4-BE49-F238E27FC236}">
                <a16:creationId xmlns:a16="http://schemas.microsoft.com/office/drawing/2014/main" id="{6AB23400-1EA6-0796-74CF-39B0B5B1101E}"/>
              </a:ext>
            </a:extLst>
          </p:cNvPr>
          <p:cNvSpPr txBox="1"/>
          <p:nvPr/>
        </p:nvSpPr>
        <p:spPr>
          <a:xfrm>
            <a:off x="10249914" y="4535477"/>
            <a:ext cx="244920" cy="338575"/>
          </a:xfrm>
          <a:prstGeom prst="rect">
            <a:avLst/>
          </a:prstGeom>
        </p:spPr>
        <p:txBody>
          <a:bodyPr vert="horz" wrap="square" lIns="0" tIns="0" rIns="0" bIns="0" rtlCol="0">
            <a:noAutofit/>
          </a:bodyPr>
          <a:lstStyle/>
          <a:p>
            <a:pPr algn="ctr"/>
            <a:r>
              <a:rPr lang="en-US" sz="1100" dirty="0"/>
              <a:t>12</a:t>
            </a:r>
            <a:br>
              <a:rPr lang="en-US" sz="1100" dirty="0"/>
            </a:br>
            <a:r>
              <a:rPr lang="en-US" sz="1100" dirty="0"/>
              <a:t>5</a:t>
            </a:r>
          </a:p>
        </p:txBody>
      </p:sp>
      <p:sp>
        <p:nvSpPr>
          <p:cNvPr id="186" name="TextBox 185">
            <a:extLst>
              <a:ext uri="{FF2B5EF4-FFF2-40B4-BE49-F238E27FC236}">
                <a16:creationId xmlns:a16="http://schemas.microsoft.com/office/drawing/2014/main" id="{582A25DA-2516-1902-DBC9-3FDAA28C4E99}"/>
              </a:ext>
            </a:extLst>
          </p:cNvPr>
          <p:cNvSpPr txBox="1"/>
          <p:nvPr/>
        </p:nvSpPr>
        <p:spPr>
          <a:xfrm>
            <a:off x="10636184" y="4535477"/>
            <a:ext cx="244920" cy="338575"/>
          </a:xfrm>
          <a:prstGeom prst="rect">
            <a:avLst/>
          </a:prstGeom>
        </p:spPr>
        <p:txBody>
          <a:bodyPr vert="horz" wrap="square" lIns="0" tIns="0" rIns="0" bIns="0" rtlCol="0">
            <a:noAutofit/>
          </a:bodyPr>
          <a:lstStyle/>
          <a:p>
            <a:pPr algn="ctr"/>
            <a:r>
              <a:rPr lang="en-US" sz="1100" dirty="0"/>
              <a:t>7</a:t>
            </a:r>
            <a:br>
              <a:rPr lang="en-US" sz="1100" dirty="0"/>
            </a:br>
            <a:r>
              <a:rPr lang="en-US" sz="1100" dirty="0"/>
              <a:t>1</a:t>
            </a:r>
          </a:p>
        </p:txBody>
      </p:sp>
      <p:sp>
        <p:nvSpPr>
          <p:cNvPr id="187" name="TextBox 186">
            <a:extLst>
              <a:ext uri="{FF2B5EF4-FFF2-40B4-BE49-F238E27FC236}">
                <a16:creationId xmlns:a16="http://schemas.microsoft.com/office/drawing/2014/main" id="{D5BBAA66-9D81-C660-A55E-C9C26C7A3CCC}"/>
              </a:ext>
            </a:extLst>
          </p:cNvPr>
          <p:cNvSpPr txBox="1"/>
          <p:nvPr/>
        </p:nvSpPr>
        <p:spPr>
          <a:xfrm>
            <a:off x="11022454" y="4535477"/>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1</a:t>
            </a:r>
          </a:p>
        </p:txBody>
      </p:sp>
      <p:sp>
        <p:nvSpPr>
          <p:cNvPr id="188" name="TextBox 187">
            <a:extLst>
              <a:ext uri="{FF2B5EF4-FFF2-40B4-BE49-F238E27FC236}">
                <a16:creationId xmlns:a16="http://schemas.microsoft.com/office/drawing/2014/main" id="{EBF2099F-EC02-144C-BFC0-3DD0647BC092}"/>
              </a:ext>
            </a:extLst>
          </p:cNvPr>
          <p:cNvSpPr txBox="1"/>
          <p:nvPr/>
        </p:nvSpPr>
        <p:spPr>
          <a:xfrm>
            <a:off x="11408724" y="4535477"/>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sp>
        <p:nvSpPr>
          <p:cNvPr id="189" name="TextBox 188">
            <a:extLst>
              <a:ext uri="{FF2B5EF4-FFF2-40B4-BE49-F238E27FC236}">
                <a16:creationId xmlns:a16="http://schemas.microsoft.com/office/drawing/2014/main" id="{F322BFF4-8D2C-CD40-A75E-DDE7F7EC8BCD}"/>
              </a:ext>
            </a:extLst>
          </p:cNvPr>
          <p:cNvSpPr txBox="1"/>
          <p:nvPr/>
        </p:nvSpPr>
        <p:spPr>
          <a:xfrm>
            <a:off x="11794996" y="4535477"/>
            <a:ext cx="244920" cy="338575"/>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sp>
        <p:nvSpPr>
          <p:cNvPr id="190" name="TextBox 189">
            <a:extLst>
              <a:ext uri="{FF2B5EF4-FFF2-40B4-BE49-F238E27FC236}">
                <a16:creationId xmlns:a16="http://schemas.microsoft.com/office/drawing/2014/main" id="{7DD8EDFC-E848-C1A0-35D7-6FF306D79ECC}"/>
              </a:ext>
            </a:extLst>
          </p:cNvPr>
          <p:cNvSpPr txBox="1"/>
          <p:nvPr/>
        </p:nvSpPr>
        <p:spPr>
          <a:xfrm>
            <a:off x="3994300" y="4543790"/>
            <a:ext cx="244920" cy="338575"/>
          </a:xfrm>
          <a:prstGeom prst="rect">
            <a:avLst/>
          </a:prstGeom>
        </p:spPr>
        <p:txBody>
          <a:bodyPr vert="horz" wrap="square" lIns="0" tIns="0" rIns="0" bIns="0" rtlCol="0">
            <a:noAutofit/>
          </a:bodyPr>
          <a:lstStyle/>
          <a:p>
            <a:pPr algn="ctr"/>
            <a:r>
              <a:rPr lang="en-US" sz="1100" dirty="0"/>
              <a:t>1</a:t>
            </a:r>
            <a:br>
              <a:rPr lang="en-US" sz="1100" dirty="0"/>
            </a:br>
            <a:r>
              <a:rPr lang="en-US" sz="1100" dirty="0"/>
              <a:t>0</a:t>
            </a:r>
          </a:p>
        </p:txBody>
      </p:sp>
      <p:sp>
        <p:nvSpPr>
          <p:cNvPr id="191" name="TextBox 190">
            <a:extLst>
              <a:ext uri="{FF2B5EF4-FFF2-40B4-BE49-F238E27FC236}">
                <a16:creationId xmlns:a16="http://schemas.microsoft.com/office/drawing/2014/main" id="{B20D2F41-6B2F-5DFD-BEEF-76FE49F14AA4}"/>
              </a:ext>
            </a:extLst>
          </p:cNvPr>
          <p:cNvSpPr txBox="1"/>
          <p:nvPr/>
        </p:nvSpPr>
        <p:spPr>
          <a:xfrm>
            <a:off x="4379074" y="4543790"/>
            <a:ext cx="244920" cy="338575"/>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sp>
        <p:nvSpPr>
          <p:cNvPr id="193" name="Freeform 192">
            <a:extLst>
              <a:ext uri="{FF2B5EF4-FFF2-40B4-BE49-F238E27FC236}">
                <a16:creationId xmlns:a16="http://schemas.microsoft.com/office/drawing/2014/main" id="{C81842FE-74DB-5438-ED5C-E58D72C031D7}"/>
              </a:ext>
            </a:extLst>
          </p:cNvPr>
          <p:cNvSpPr/>
          <p:nvPr/>
        </p:nvSpPr>
        <p:spPr>
          <a:xfrm>
            <a:off x="1047750" y="1790700"/>
            <a:ext cx="2120900" cy="1882775"/>
          </a:xfrm>
          <a:custGeom>
            <a:avLst/>
            <a:gdLst>
              <a:gd name="csX0" fmla="*/ 2120900 w 2120900"/>
              <a:gd name="csY0" fmla="*/ 1882775 h 1882775"/>
              <a:gd name="csX1" fmla="*/ 1412875 w 2120900"/>
              <a:gd name="csY1" fmla="*/ 1882775 h 1882775"/>
              <a:gd name="csX2" fmla="*/ 1412875 w 2120900"/>
              <a:gd name="csY2" fmla="*/ 1574800 h 1882775"/>
              <a:gd name="csX3" fmla="*/ 908050 w 2120900"/>
              <a:gd name="csY3" fmla="*/ 1574800 h 1882775"/>
              <a:gd name="csX4" fmla="*/ 908050 w 2120900"/>
              <a:gd name="csY4" fmla="*/ 1425575 h 1882775"/>
              <a:gd name="csX5" fmla="*/ 565150 w 2120900"/>
              <a:gd name="csY5" fmla="*/ 1425575 h 1882775"/>
              <a:gd name="csX6" fmla="*/ 565150 w 2120900"/>
              <a:gd name="csY6" fmla="*/ 1308100 h 1882775"/>
              <a:gd name="csX7" fmla="*/ 549275 w 2120900"/>
              <a:gd name="csY7" fmla="*/ 1308100 h 1882775"/>
              <a:gd name="csX8" fmla="*/ 549275 w 2120900"/>
              <a:gd name="csY8" fmla="*/ 1203325 h 1882775"/>
              <a:gd name="csX9" fmla="*/ 495300 w 2120900"/>
              <a:gd name="csY9" fmla="*/ 1203325 h 1882775"/>
              <a:gd name="csX10" fmla="*/ 495300 w 2120900"/>
              <a:gd name="csY10" fmla="*/ 1101725 h 1882775"/>
              <a:gd name="csX11" fmla="*/ 419100 w 2120900"/>
              <a:gd name="csY11" fmla="*/ 1101725 h 1882775"/>
              <a:gd name="csX12" fmla="*/ 419100 w 2120900"/>
              <a:gd name="csY12" fmla="*/ 984250 h 1882775"/>
              <a:gd name="csX13" fmla="*/ 368300 w 2120900"/>
              <a:gd name="csY13" fmla="*/ 984250 h 1882775"/>
              <a:gd name="csX14" fmla="*/ 368300 w 2120900"/>
              <a:gd name="csY14" fmla="*/ 869950 h 1882775"/>
              <a:gd name="csX15" fmla="*/ 368300 w 2120900"/>
              <a:gd name="csY15" fmla="*/ 768350 h 1882775"/>
              <a:gd name="csX16" fmla="*/ 361950 w 2120900"/>
              <a:gd name="csY16" fmla="*/ 768350 h 1882775"/>
              <a:gd name="csX17" fmla="*/ 361950 w 2120900"/>
              <a:gd name="csY17" fmla="*/ 225425 h 1882775"/>
              <a:gd name="csX18" fmla="*/ 349250 w 2120900"/>
              <a:gd name="csY18" fmla="*/ 225425 h 1882775"/>
              <a:gd name="csX19" fmla="*/ 349250 w 2120900"/>
              <a:gd name="csY19" fmla="*/ 111125 h 1882775"/>
              <a:gd name="csX20" fmla="*/ 330200 w 2120900"/>
              <a:gd name="csY20" fmla="*/ 111125 h 1882775"/>
              <a:gd name="csX21" fmla="*/ 330200 w 2120900"/>
              <a:gd name="csY21" fmla="*/ 0 h 1882775"/>
              <a:gd name="csX22" fmla="*/ 0 w 2120900"/>
              <a:gd name="csY22" fmla="*/ 0 h 1882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2120900" h="1882775">
                <a:moveTo>
                  <a:pt x="2120900" y="1882775"/>
                </a:moveTo>
                <a:lnTo>
                  <a:pt x="1412875" y="1882775"/>
                </a:lnTo>
                <a:lnTo>
                  <a:pt x="1412875" y="1574800"/>
                </a:lnTo>
                <a:lnTo>
                  <a:pt x="908050" y="1574800"/>
                </a:lnTo>
                <a:lnTo>
                  <a:pt x="908050" y="1425575"/>
                </a:lnTo>
                <a:lnTo>
                  <a:pt x="565150" y="1425575"/>
                </a:lnTo>
                <a:lnTo>
                  <a:pt x="565150" y="1308100"/>
                </a:lnTo>
                <a:lnTo>
                  <a:pt x="549275" y="1308100"/>
                </a:lnTo>
                <a:lnTo>
                  <a:pt x="549275" y="1203325"/>
                </a:lnTo>
                <a:lnTo>
                  <a:pt x="495300" y="1203325"/>
                </a:lnTo>
                <a:lnTo>
                  <a:pt x="495300" y="1101725"/>
                </a:lnTo>
                <a:lnTo>
                  <a:pt x="419100" y="1101725"/>
                </a:lnTo>
                <a:lnTo>
                  <a:pt x="419100" y="984250"/>
                </a:lnTo>
                <a:lnTo>
                  <a:pt x="368300" y="984250"/>
                </a:lnTo>
                <a:lnTo>
                  <a:pt x="368300" y="869950"/>
                </a:lnTo>
                <a:lnTo>
                  <a:pt x="368300" y="768350"/>
                </a:lnTo>
                <a:lnTo>
                  <a:pt x="361950" y="768350"/>
                </a:lnTo>
                <a:lnTo>
                  <a:pt x="361950" y="225425"/>
                </a:lnTo>
                <a:lnTo>
                  <a:pt x="349250" y="225425"/>
                </a:lnTo>
                <a:lnTo>
                  <a:pt x="349250" y="111125"/>
                </a:lnTo>
                <a:lnTo>
                  <a:pt x="330200" y="111125"/>
                </a:lnTo>
                <a:lnTo>
                  <a:pt x="330200"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Freeform 191">
            <a:extLst>
              <a:ext uri="{FF2B5EF4-FFF2-40B4-BE49-F238E27FC236}">
                <a16:creationId xmlns:a16="http://schemas.microsoft.com/office/drawing/2014/main" id="{D9033CE3-8DF2-6B6D-5026-7238F57289B7}"/>
              </a:ext>
            </a:extLst>
          </p:cNvPr>
          <p:cNvSpPr/>
          <p:nvPr/>
        </p:nvSpPr>
        <p:spPr>
          <a:xfrm>
            <a:off x="1044575" y="1797050"/>
            <a:ext cx="3279775" cy="1587500"/>
          </a:xfrm>
          <a:custGeom>
            <a:avLst/>
            <a:gdLst>
              <a:gd name="csX0" fmla="*/ 3279775 w 3279775"/>
              <a:gd name="csY0" fmla="*/ 1593850 h 1593850"/>
              <a:gd name="csX1" fmla="*/ 1422400 w 3279775"/>
              <a:gd name="csY1" fmla="*/ 1593850 h 1593850"/>
              <a:gd name="csX2" fmla="*/ 1422400 w 3279775"/>
              <a:gd name="csY2" fmla="*/ 1463675 h 1593850"/>
              <a:gd name="csX3" fmla="*/ 1063625 w 3279775"/>
              <a:gd name="csY3" fmla="*/ 1463675 h 1593850"/>
              <a:gd name="csX4" fmla="*/ 1063625 w 3279775"/>
              <a:gd name="csY4" fmla="*/ 1368425 h 1593850"/>
              <a:gd name="csX5" fmla="*/ 714375 w 3279775"/>
              <a:gd name="csY5" fmla="*/ 1368425 h 1593850"/>
              <a:gd name="csX6" fmla="*/ 714375 w 3279775"/>
              <a:gd name="csY6" fmla="*/ 1292225 h 1593850"/>
              <a:gd name="csX7" fmla="*/ 708025 w 3279775"/>
              <a:gd name="csY7" fmla="*/ 1292225 h 1593850"/>
              <a:gd name="csX8" fmla="*/ 708025 w 3279775"/>
              <a:gd name="csY8" fmla="*/ 1149350 h 1593850"/>
              <a:gd name="csX9" fmla="*/ 701675 w 3279775"/>
              <a:gd name="csY9" fmla="*/ 1143000 h 1593850"/>
              <a:gd name="csX10" fmla="*/ 701675 w 3279775"/>
              <a:gd name="csY10" fmla="*/ 1060450 h 1593850"/>
              <a:gd name="csX11" fmla="*/ 377825 w 3279775"/>
              <a:gd name="csY11" fmla="*/ 1060450 h 1593850"/>
              <a:gd name="csX12" fmla="*/ 377825 w 3279775"/>
              <a:gd name="csY12" fmla="*/ 987425 h 1593850"/>
              <a:gd name="csX13" fmla="*/ 371475 w 3279775"/>
              <a:gd name="csY13" fmla="*/ 987425 h 1593850"/>
              <a:gd name="csX14" fmla="*/ 371475 w 3279775"/>
              <a:gd name="csY14" fmla="*/ 914400 h 1593850"/>
              <a:gd name="csX15" fmla="*/ 358775 w 3279775"/>
              <a:gd name="csY15" fmla="*/ 914400 h 1593850"/>
              <a:gd name="csX16" fmla="*/ 358775 w 3279775"/>
              <a:gd name="csY16" fmla="*/ 781050 h 1593850"/>
              <a:gd name="csX17" fmla="*/ 342900 w 3279775"/>
              <a:gd name="csY17" fmla="*/ 781050 h 1593850"/>
              <a:gd name="csX18" fmla="*/ 342900 w 3279775"/>
              <a:gd name="csY18" fmla="*/ 635000 h 1593850"/>
              <a:gd name="csX19" fmla="*/ 333375 w 3279775"/>
              <a:gd name="csY19" fmla="*/ 635000 h 1593850"/>
              <a:gd name="csX20" fmla="*/ 333375 w 3279775"/>
              <a:gd name="csY20" fmla="*/ 355600 h 1593850"/>
              <a:gd name="csX21" fmla="*/ 317500 w 3279775"/>
              <a:gd name="csY21" fmla="*/ 355600 h 1593850"/>
              <a:gd name="csX22" fmla="*/ 317500 w 3279775"/>
              <a:gd name="csY22" fmla="*/ 142875 h 1593850"/>
              <a:gd name="csX23" fmla="*/ 190500 w 3279775"/>
              <a:gd name="csY23" fmla="*/ 142875 h 1593850"/>
              <a:gd name="csX24" fmla="*/ 190500 w 3279775"/>
              <a:gd name="csY24" fmla="*/ 60325 h 1593850"/>
              <a:gd name="csX25" fmla="*/ 101600 w 3279775"/>
              <a:gd name="csY25" fmla="*/ 60325 h 1593850"/>
              <a:gd name="csX26" fmla="*/ 101600 w 3279775"/>
              <a:gd name="csY26" fmla="*/ 0 h 1593850"/>
              <a:gd name="csX27" fmla="*/ 0 w 3279775"/>
              <a:gd name="csY27" fmla="*/ 0 h 15938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3279775" h="1593850">
                <a:moveTo>
                  <a:pt x="3279775" y="1593850"/>
                </a:moveTo>
                <a:lnTo>
                  <a:pt x="1422400" y="1593850"/>
                </a:lnTo>
                <a:lnTo>
                  <a:pt x="1422400" y="1463675"/>
                </a:lnTo>
                <a:lnTo>
                  <a:pt x="1063625" y="1463675"/>
                </a:lnTo>
                <a:lnTo>
                  <a:pt x="1063625" y="1368425"/>
                </a:lnTo>
                <a:lnTo>
                  <a:pt x="714375" y="1368425"/>
                </a:lnTo>
                <a:lnTo>
                  <a:pt x="714375" y="1292225"/>
                </a:lnTo>
                <a:lnTo>
                  <a:pt x="708025" y="1292225"/>
                </a:lnTo>
                <a:lnTo>
                  <a:pt x="708025" y="1149350"/>
                </a:lnTo>
                <a:lnTo>
                  <a:pt x="701675" y="1143000"/>
                </a:lnTo>
                <a:lnTo>
                  <a:pt x="701675" y="1060450"/>
                </a:lnTo>
                <a:lnTo>
                  <a:pt x="377825" y="1060450"/>
                </a:lnTo>
                <a:lnTo>
                  <a:pt x="377825" y="987425"/>
                </a:lnTo>
                <a:lnTo>
                  <a:pt x="371475" y="987425"/>
                </a:lnTo>
                <a:lnTo>
                  <a:pt x="371475" y="914400"/>
                </a:lnTo>
                <a:lnTo>
                  <a:pt x="358775" y="914400"/>
                </a:lnTo>
                <a:lnTo>
                  <a:pt x="358775" y="781050"/>
                </a:lnTo>
                <a:lnTo>
                  <a:pt x="342900" y="781050"/>
                </a:lnTo>
                <a:lnTo>
                  <a:pt x="342900" y="635000"/>
                </a:lnTo>
                <a:lnTo>
                  <a:pt x="333375" y="635000"/>
                </a:lnTo>
                <a:lnTo>
                  <a:pt x="333375" y="355600"/>
                </a:lnTo>
                <a:lnTo>
                  <a:pt x="317500" y="355600"/>
                </a:lnTo>
                <a:lnTo>
                  <a:pt x="317500" y="142875"/>
                </a:lnTo>
                <a:lnTo>
                  <a:pt x="190500" y="142875"/>
                </a:lnTo>
                <a:lnTo>
                  <a:pt x="190500" y="60325"/>
                </a:lnTo>
                <a:lnTo>
                  <a:pt x="101600" y="60325"/>
                </a:lnTo>
                <a:lnTo>
                  <a:pt x="1016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1" name="Group 200">
            <a:extLst>
              <a:ext uri="{FF2B5EF4-FFF2-40B4-BE49-F238E27FC236}">
                <a16:creationId xmlns:a16="http://schemas.microsoft.com/office/drawing/2014/main" id="{B0C5206E-EE93-BB07-A6F6-E393B91231EB}"/>
              </a:ext>
            </a:extLst>
          </p:cNvPr>
          <p:cNvGrpSpPr/>
          <p:nvPr/>
        </p:nvGrpSpPr>
        <p:grpSpPr>
          <a:xfrm>
            <a:off x="1044575" y="1746249"/>
            <a:ext cx="3270250" cy="1651508"/>
            <a:chOff x="1044575" y="1746249"/>
            <a:chExt cx="3270250" cy="1651508"/>
          </a:xfrm>
        </p:grpSpPr>
        <p:cxnSp>
          <p:nvCxnSpPr>
            <p:cNvPr id="194" name="Straight Connector 193">
              <a:extLst>
                <a:ext uri="{FF2B5EF4-FFF2-40B4-BE49-F238E27FC236}">
                  <a16:creationId xmlns:a16="http://schemas.microsoft.com/office/drawing/2014/main" id="{AA55E55E-B498-5C6E-2489-35D708C74F51}"/>
                </a:ext>
              </a:extLst>
            </p:cNvPr>
            <p:cNvCxnSpPr>
              <a:cxnSpLocks/>
            </p:cNvCxnSpPr>
            <p:nvPr/>
          </p:nvCxnSpPr>
          <p:spPr>
            <a:xfrm flipV="1">
              <a:off x="1044575" y="1746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0BF35E75-D404-F871-52D8-64AAEB9AEDEB}"/>
                </a:ext>
              </a:extLst>
            </p:cNvPr>
            <p:cNvCxnSpPr>
              <a:cxnSpLocks/>
            </p:cNvCxnSpPr>
            <p:nvPr/>
          </p:nvCxnSpPr>
          <p:spPr>
            <a:xfrm flipV="1">
              <a:off x="2251075" y="3200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16045671-341E-1778-65EE-0013D64BF8AC}"/>
                </a:ext>
              </a:extLst>
            </p:cNvPr>
            <p:cNvCxnSpPr>
              <a:cxnSpLocks/>
            </p:cNvCxnSpPr>
            <p:nvPr/>
          </p:nvCxnSpPr>
          <p:spPr>
            <a:xfrm flipV="1">
              <a:off x="2428875" y="32035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52B14ED7-1B52-E559-5249-FFFF6E91EF16}"/>
                </a:ext>
              </a:extLst>
            </p:cNvPr>
            <p:cNvCxnSpPr>
              <a:cxnSpLocks/>
            </p:cNvCxnSpPr>
            <p:nvPr/>
          </p:nvCxnSpPr>
          <p:spPr>
            <a:xfrm flipV="1">
              <a:off x="2841625" y="3327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2333D2E0-61BE-2A78-8A34-A251B997ABDC}"/>
                </a:ext>
              </a:extLst>
            </p:cNvPr>
            <p:cNvCxnSpPr>
              <a:cxnSpLocks/>
            </p:cNvCxnSpPr>
            <p:nvPr/>
          </p:nvCxnSpPr>
          <p:spPr>
            <a:xfrm flipV="1">
              <a:off x="3492500" y="3327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CFF366F8-DD2F-3A41-7934-A3E918988EBC}"/>
                </a:ext>
              </a:extLst>
            </p:cNvPr>
            <p:cNvCxnSpPr>
              <a:cxnSpLocks/>
            </p:cNvCxnSpPr>
            <p:nvPr/>
          </p:nvCxnSpPr>
          <p:spPr>
            <a:xfrm flipV="1">
              <a:off x="3886200" y="3327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4CBD8267-8340-55F9-A46A-1F92FDDB0031}"/>
                </a:ext>
              </a:extLst>
            </p:cNvPr>
            <p:cNvCxnSpPr>
              <a:cxnSpLocks/>
            </p:cNvCxnSpPr>
            <p:nvPr/>
          </p:nvCxnSpPr>
          <p:spPr>
            <a:xfrm flipV="1">
              <a:off x="4314825" y="33337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08" name="Group 207">
            <a:extLst>
              <a:ext uri="{FF2B5EF4-FFF2-40B4-BE49-F238E27FC236}">
                <a16:creationId xmlns:a16="http://schemas.microsoft.com/office/drawing/2014/main" id="{CFD28EB2-B16C-6B4D-4E19-A639A03EEA33}"/>
              </a:ext>
            </a:extLst>
          </p:cNvPr>
          <p:cNvGrpSpPr/>
          <p:nvPr/>
        </p:nvGrpSpPr>
        <p:grpSpPr>
          <a:xfrm>
            <a:off x="1752600" y="3149599"/>
            <a:ext cx="1406525" cy="537083"/>
            <a:chOff x="1752600" y="3149599"/>
            <a:chExt cx="1406525" cy="537083"/>
          </a:xfrm>
        </p:grpSpPr>
        <p:cxnSp>
          <p:nvCxnSpPr>
            <p:cNvPr id="202" name="Straight Connector 201">
              <a:extLst>
                <a:ext uri="{FF2B5EF4-FFF2-40B4-BE49-F238E27FC236}">
                  <a16:creationId xmlns:a16="http://schemas.microsoft.com/office/drawing/2014/main" id="{A342C023-7000-3047-55ED-AEDEB3BF0B11}"/>
                </a:ext>
              </a:extLst>
            </p:cNvPr>
            <p:cNvCxnSpPr>
              <a:cxnSpLocks/>
            </p:cNvCxnSpPr>
            <p:nvPr/>
          </p:nvCxnSpPr>
          <p:spPr>
            <a:xfrm flipV="1">
              <a:off x="3159125" y="36226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D910AFAF-86FA-4975-9C7A-57761C9EBA9B}"/>
                </a:ext>
              </a:extLst>
            </p:cNvPr>
            <p:cNvCxnSpPr>
              <a:cxnSpLocks/>
            </p:cNvCxnSpPr>
            <p:nvPr/>
          </p:nvCxnSpPr>
          <p:spPr>
            <a:xfrm flipV="1">
              <a:off x="2085975" y="33115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8B240D5B-577F-804C-F3CE-63914F0AE523}"/>
                </a:ext>
              </a:extLst>
            </p:cNvPr>
            <p:cNvCxnSpPr>
              <a:cxnSpLocks/>
            </p:cNvCxnSpPr>
            <p:nvPr/>
          </p:nvCxnSpPr>
          <p:spPr>
            <a:xfrm flipV="1">
              <a:off x="2203450" y="33115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4ACC03B0-F660-D8B2-404B-19BA36073C6C}"/>
                </a:ext>
              </a:extLst>
            </p:cNvPr>
            <p:cNvCxnSpPr>
              <a:cxnSpLocks/>
            </p:cNvCxnSpPr>
            <p:nvPr/>
          </p:nvCxnSpPr>
          <p:spPr>
            <a:xfrm flipV="1">
              <a:off x="1752600" y="3149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2E57BA5C-A741-A015-18F4-3907E0D327DF}"/>
                </a:ext>
              </a:extLst>
            </p:cNvPr>
            <p:cNvCxnSpPr>
              <a:cxnSpLocks/>
            </p:cNvCxnSpPr>
            <p:nvPr/>
          </p:nvCxnSpPr>
          <p:spPr>
            <a:xfrm flipV="1">
              <a:off x="1774825" y="3149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09" name="Group 208">
            <a:extLst>
              <a:ext uri="{FF2B5EF4-FFF2-40B4-BE49-F238E27FC236}">
                <a16:creationId xmlns:a16="http://schemas.microsoft.com/office/drawing/2014/main" id="{8DD51F9D-0C03-3E70-6363-2A7CA1C3E42C}"/>
              </a:ext>
            </a:extLst>
          </p:cNvPr>
          <p:cNvGrpSpPr/>
          <p:nvPr/>
        </p:nvGrpSpPr>
        <p:grpSpPr>
          <a:xfrm>
            <a:off x="4842957" y="3605043"/>
            <a:ext cx="1440319" cy="387841"/>
            <a:chOff x="3347813" y="3552394"/>
            <a:chExt cx="1440319" cy="387841"/>
          </a:xfrm>
        </p:grpSpPr>
        <p:sp>
          <p:nvSpPr>
            <p:cNvPr id="210" name="TextBox 209">
              <a:extLst>
                <a:ext uri="{FF2B5EF4-FFF2-40B4-BE49-F238E27FC236}">
                  <a16:creationId xmlns:a16="http://schemas.microsoft.com/office/drawing/2014/main" id="{23B3EFC9-070A-0389-0FE9-74E3A4CAFD70}"/>
                </a:ext>
              </a:extLst>
            </p:cNvPr>
            <p:cNvSpPr txBox="1"/>
            <p:nvPr/>
          </p:nvSpPr>
          <p:spPr>
            <a:xfrm>
              <a:off x="3579564" y="3552394"/>
              <a:ext cx="1208568" cy="387841"/>
            </a:xfrm>
            <a:prstGeom prst="rect">
              <a:avLst/>
            </a:prstGeom>
          </p:spPr>
          <p:txBody>
            <a:bodyPr vert="horz" wrap="square" lIns="0" tIns="0" rIns="0" bIns="0" rtlCol="0">
              <a:noAutofit/>
            </a:bodyPr>
            <a:lstStyle/>
            <a:p>
              <a:r>
                <a:rPr lang="en-US" sz="1100" dirty="0"/>
                <a:t>Vepdegestrant</a:t>
              </a:r>
              <a:br>
                <a:rPr lang="en-US" sz="1100" dirty="0"/>
              </a:br>
              <a:r>
                <a:rPr lang="en-US" sz="1100" dirty="0"/>
                <a:t>Fulvestrant</a:t>
              </a:r>
            </a:p>
          </p:txBody>
        </p:sp>
        <p:cxnSp>
          <p:nvCxnSpPr>
            <p:cNvPr id="211" name="Straight Connector 210">
              <a:extLst>
                <a:ext uri="{FF2B5EF4-FFF2-40B4-BE49-F238E27FC236}">
                  <a16:creationId xmlns:a16="http://schemas.microsoft.com/office/drawing/2014/main" id="{FA71A839-CA08-C678-88B9-F8CF48B73100}"/>
                </a:ext>
              </a:extLst>
            </p:cNvPr>
            <p:cNvCxnSpPr>
              <a:cxnSpLocks/>
            </p:cNvCxnSpPr>
            <p:nvPr/>
          </p:nvCxnSpPr>
          <p:spPr>
            <a:xfrm flipH="1">
              <a:off x="3347814" y="3620856"/>
              <a:ext cx="1858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CE42D8AD-6CDE-2B60-2E0F-81829FF0EB5E}"/>
                </a:ext>
              </a:extLst>
            </p:cNvPr>
            <p:cNvCxnSpPr>
              <a:cxnSpLocks/>
            </p:cNvCxnSpPr>
            <p:nvPr/>
          </p:nvCxnSpPr>
          <p:spPr>
            <a:xfrm flipH="1">
              <a:off x="3347813" y="3803000"/>
              <a:ext cx="1858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13" name="Group 212">
            <a:extLst>
              <a:ext uri="{FF2B5EF4-FFF2-40B4-BE49-F238E27FC236}">
                <a16:creationId xmlns:a16="http://schemas.microsoft.com/office/drawing/2014/main" id="{CEE1E8C0-A7E3-6E8D-5CE9-2FDA0554E2B2}"/>
              </a:ext>
            </a:extLst>
          </p:cNvPr>
          <p:cNvGrpSpPr/>
          <p:nvPr/>
        </p:nvGrpSpPr>
        <p:grpSpPr>
          <a:xfrm>
            <a:off x="8544891" y="3607814"/>
            <a:ext cx="1440319" cy="387841"/>
            <a:chOff x="3347813" y="3552394"/>
            <a:chExt cx="1440319" cy="387841"/>
          </a:xfrm>
        </p:grpSpPr>
        <p:sp>
          <p:nvSpPr>
            <p:cNvPr id="214" name="TextBox 213">
              <a:extLst>
                <a:ext uri="{FF2B5EF4-FFF2-40B4-BE49-F238E27FC236}">
                  <a16:creationId xmlns:a16="http://schemas.microsoft.com/office/drawing/2014/main" id="{C67B49F6-4D51-162D-E649-1A610E9EAED1}"/>
                </a:ext>
              </a:extLst>
            </p:cNvPr>
            <p:cNvSpPr txBox="1"/>
            <p:nvPr/>
          </p:nvSpPr>
          <p:spPr>
            <a:xfrm>
              <a:off x="3579564" y="3552394"/>
              <a:ext cx="1208568" cy="387841"/>
            </a:xfrm>
            <a:prstGeom prst="rect">
              <a:avLst/>
            </a:prstGeom>
          </p:spPr>
          <p:txBody>
            <a:bodyPr vert="horz" wrap="square" lIns="0" tIns="0" rIns="0" bIns="0" rtlCol="0">
              <a:noAutofit/>
            </a:bodyPr>
            <a:lstStyle/>
            <a:p>
              <a:r>
                <a:rPr lang="en-US" sz="1100" dirty="0"/>
                <a:t>Vepdegestrant</a:t>
              </a:r>
              <a:br>
                <a:rPr lang="en-US" sz="1100" dirty="0"/>
              </a:br>
              <a:r>
                <a:rPr lang="en-US" sz="1100" dirty="0"/>
                <a:t>Fulvestrant</a:t>
              </a:r>
            </a:p>
          </p:txBody>
        </p:sp>
        <p:cxnSp>
          <p:nvCxnSpPr>
            <p:cNvPr id="215" name="Straight Connector 214">
              <a:extLst>
                <a:ext uri="{FF2B5EF4-FFF2-40B4-BE49-F238E27FC236}">
                  <a16:creationId xmlns:a16="http://schemas.microsoft.com/office/drawing/2014/main" id="{7FF6051E-7CE8-9C70-4AEB-287C04A7C8AE}"/>
                </a:ext>
              </a:extLst>
            </p:cNvPr>
            <p:cNvCxnSpPr>
              <a:cxnSpLocks/>
            </p:cNvCxnSpPr>
            <p:nvPr/>
          </p:nvCxnSpPr>
          <p:spPr>
            <a:xfrm flipH="1">
              <a:off x="3347814" y="3620856"/>
              <a:ext cx="1858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F1955F0A-D81E-440B-FB40-AF9E63A22EFD}"/>
                </a:ext>
              </a:extLst>
            </p:cNvPr>
            <p:cNvCxnSpPr>
              <a:cxnSpLocks/>
            </p:cNvCxnSpPr>
            <p:nvPr/>
          </p:nvCxnSpPr>
          <p:spPr>
            <a:xfrm flipH="1">
              <a:off x="3347813" y="3803000"/>
              <a:ext cx="1858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37" name="Group 236">
            <a:extLst>
              <a:ext uri="{FF2B5EF4-FFF2-40B4-BE49-F238E27FC236}">
                <a16:creationId xmlns:a16="http://schemas.microsoft.com/office/drawing/2014/main" id="{116C8E91-3D37-1451-41BB-A4248A25A805}"/>
              </a:ext>
            </a:extLst>
          </p:cNvPr>
          <p:cNvGrpSpPr/>
          <p:nvPr/>
        </p:nvGrpSpPr>
        <p:grpSpPr>
          <a:xfrm>
            <a:off x="4740275" y="1739899"/>
            <a:ext cx="3295650" cy="1762633"/>
            <a:chOff x="4740275" y="1739899"/>
            <a:chExt cx="3295650" cy="1762633"/>
          </a:xfrm>
        </p:grpSpPr>
        <p:grpSp>
          <p:nvGrpSpPr>
            <p:cNvPr id="219" name="Group 218">
              <a:extLst>
                <a:ext uri="{FF2B5EF4-FFF2-40B4-BE49-F238E27FC236}">
                  <a16:creationId xmlns:a16="http://schemas.microsoft.com/office/drawing/2014/main" id="{4BC408BF-DFC2-995B-F731-89BFB730B4C6}"/>
                </a:ext>
              </a:extLst>
            </p:cNvPr>
            <p:cNvGrpSpPr/>
            <p:nvPr/>
          </p:nvGrpSpPr>
          <p:grpSpPr>
            <a:xfrm>
              <a:off x="4740275" y="1790700"/>
              <a:ext cx="3295650" cy="1698625"/>
              <a:chOff x="4740275" y="1790700"/>
              <a:chExt cx="3295650" cy="1698625"/>
            </a:xfrm>
          </p:grpSpPr>
          <p:sp>
            <p:nvSpPr>
              <p:cNvPr id="218" name="Freeform 217">
                <a:extLst>
                  <a:ext uri="{FF2B5EF4-FFF2-40B4-BE49-F238E27FC236}">
                    <a16:creationId xmlns:a16="http://schemas.microsoft.com/office/drawing/2014/main" id="{9D84FB1B-3E08-953B-F7CF-785DCDDFF19F}"/>
                  </a:ext>
                </a:extLst>
              </p:cNvPr>
              <p:cNvSpPr/>
              <p:nvPr/>
            </p:nvSpPr>
            <p:spPr>
              <a:xfrm>
                <a:off x="4740275" y="1790700"/>
                <a:ext cx="1454150" cy="1333500"/>
              </a:xfrm>
              <a:custGeom>
                <a:avLst/>
                <a:gdLst>
                  <a:gd name="csX0" fmla="*/ 0 w 1454150"/>
                  <a:gd name="csY0" fmla="*/ 0 h 1333500"/>
                  <a:gd name="csX1" fmla="*/ 212725 w 1454150"/>
                  <a:gd name="csY1" fmla="*/ 0 h 1333500"/>
                  <a:gd name="csX2" fmla="*/ 212725 w 1454150"/>
                  <a:gd name="csY2" fmla="*/ 25400 h 1333500"/>
                  <a:gd name="csX3" fmla="*/ 273050 w 1454150"/>
                  <a:gd name="csY3" fmla="*/ 25400 h 1333500"/>
                  <a:gd name="csX4" fmla="*/ 273050 w 1454150"/>
                  <a:gd name="csY4" fmla="*/ 66675 h 1333500"/>
                  <a:gd name="csX5" fmla="*/ 288925 w 1454150"/>
                  <a:gd name="csY5" fmla="*/ 66675 h 1333500"/>
                  <a:gd name="csX6" fmla="*/ 288925 w 1454150"/>
                  <a:gd name="csY6" fmla="*/ 82550 h 1333500"/>
                  <a:gd name="csX7" fmla="*/ 320675 w 1454150"/>
                  <a:gd name="csY7" fmla="*/ 82550 h 1333500"/>
                  <a:gd name="csX8" fmla="*/ 320675 w 1454150"/>
                  <a:gd name="csY8" fmla="*/ 149225 h 1333500"/>
                  <a:gd name="csX9" fmla="*/ 336550 w 1454150"/>
                  <a:gd name="csY9" fmla="*/ 149225 h 1333500"/>
                  <a:gd name="csX10" fmla="*/ 336550 w 1454150"/>
                  <a:gd name="csY10" fmla="*/ 231775 h 1333500"/>
                  <a:gd name="csX11" fmla="*/ 355600 w 1454150"/>
                  <a:gd name="csY11" fmla="*/ 231775 h 1333500"/>
                  <a:gd name="csX12" fmla="*/ 355600 w 1454150"/>
                  <a:gd name="csY12" fmla="*/ 279400 h 1333500"/>
                  <a:gd name="csX13" fmla="*/ 368300 w 1454150"/>
                  <a:gd name="csY13" fmla="*/ 279400 h 1333500"/>
                  <a:gd name="csX14" fmla="*/ 368300 w 1454150"/>
                  <a:gd name="csY14" fmla="*/ 336550 h 1333500"/>
                  <a:gd name="csX15" fmla="*/ 374650 w 1454150"/>
                  <a:gd name="csY15" fmla="*/ 336550 h 1333500"/>
                  <a:gd name="csX16" fmla="*/ 374650 w 1454150"/>
                  <a:gd name="csY16" fmla="*/ 450850 h 1333500"/>
                  <a:gd name="csX17" fmla="*/ 384175 w 1454150"/>
                  <a:gd name="csY17" fmla="*/ 460375 h 1333500"/>
                  <a:gd name="csX18" fmla="*/ 384175 w 1454150"/>
                  <a:gd name="csY18" fmla="*/ 555625 h 1333500"/>
                  <a:gd name="csX19" fmla="*/ 396875 w 1454150"/>
                  <a:gd name="csY19" fmla="*/ 555625 h 1333500"/>
                  <a:gd name="csX20" fmla="*/ 396875 w 1454150"/>
                  <a:gd name="csY20" fmla="*/ 603250 h 1333500"/>
                  <a:gd name="csX21" fmla="*/ 409575 w 1454150"/>
                  <a:gd name="csY21" fmla="*/ 603250 h 1333500"/>
                  <a:gd name="csX22" fmla="*/ 409575 w 1454150"/>
                  <a:gd name="csY22" fmla="*/ 666750 h 1333500"/>
                  <a:gd name="csX23" fmla="*/ 422275 w 1454150"/>
                  <a:gd name="csY23" fmla="*/ 666750 h 1333500"/>
                  <a:gd name="csX24" fmla="*/ 422275 w 1454150"/>
                  <a:gd name="csY24" fmla="*/ 717550 h 1333500"/>
                  <a:gd name="csX25" fmla="*/ 555625 w 1454150"/>
                  <a:gd name="csY25" fmla="*/ 717550 h 1333500"/>
                  <a:gd name="csX26" fmla="*/ 555625 w 1454150"/>
                  <a:gd name="csY26" fmla="*/ 758825 h 1333500"/>
                  <a:gd name="csX27" fmla="*/ 688975 w 1454150"/>
                  <a:gd name="csY27" fmla="*/ 758825 h 1333500"/>
                  <a:gd name="csX28" fmla="*/ 688975 w 1454150"/>
                  <a:gd name="csY28" fmla="*/ 777875 h 1333500"/>
                  <a:gd name="csX29" fmla="*/ 688975 w 1454150"/>
                  <a:gd name="csY29" fmla="*/ 777875 h 1333500"/>
                  <a:gd name="csX30" fmla="*/ 723900 w 1454150"/>
                  <a:gd name="csY30" fmla="*/ 777875 h 1333500"/>
                  <a:gd name="csX31" fmla="*/ 723900 w 1454150"/>
                  <a:gd name="csY31" fmla="*/ 904875 h 1333500"/>
                  <a:gd name="csX32" fmla="*/ 733425 w 1454150"/>
                  <a:gd name="csY32" fmla="*/ 904875 h 1333500"/>
                  <a:gd name="csX33" fmla="*/ 733425 w 1454150"/>
                  <a:gd name="csY33" fmla="*/ 971550 h 1333500"/>
                  <a:gd name="csX34" fmla="*/ 892175 w 1454150"/>
                  <a:gd name="csY34" fmla="*/ 971550 h 1333500"/>
                  <a:gd name="csX35" fmla="*/ 892175 w 1454150"/>
                  <a:gd name="csY35" fmla="*/ 996950 h 1333500"/>
                  <a:gd name="csX36" fmla="*/ 962025 w 1454150"/>
                  <a:gd name="csY36" fmla="*/ 996950 h 1333500"/>
                  <a:gd name="csX37" fmla="*/ 962025 w 1454150"/>
                  <a:gd name="csY37" fmla="*/ 1025525 h 1333500"/>
                  <a:gd name="csX38" fmla="*/ 1035050 w 1454150"/>
                  <a:gd name="csY38" fmla="*/ 1025525 h 1333500"/>
                  <a:gd name="csX39" fmla="*/ 1035050 w 1454150"/>
                  <a:gd name="csY39" fmla="*/ 1063625 h 1333500"/>
                  <a:gd name="csX40" fmla="*/ 1041400 w 1454150"/>
                  <a:gd name="csY40" fmla="*/ 1063625 h 1333500"/>
                  <a:gd name="csX41" fmla="*/ 1041400 w 1454150"/>
                  <a:gd name="csY41" fmla="*/ 1092200 h 1333500"/>
                  <a:gd name="csX42" fmla="*/ 1089025 w 1454150"/>
                  <a:gd name="csY42" fmla="*/ 1092200 h 1333500"/>
                  <a:gd name="csX43" fmla="*/ 1089025 w 1454150"/>
                  <a:gd name="csY43" fmla="*/ 1120775 h 1333500"/>
                  <a:gd name="csX44" fmla="*/ 1406525 w 1454150"/>
                  <a:gd name="csY44" fmla="*/ 1120775 h 1333500"/>
                  <a:gd name="csX45" fmla="*/ 1406525 w 1454150"/>
                  <a:gd name="csY45" fmla="*/ 1162050 h 1333500"/>
                  <a:gd name="csX46" fmla="*/ 1416050 w 1454150"/>
                  <a:gd name="csY46" fmla="*/ 1162050 h 1333500"/>
                  <a:gd name="csX47" fmla="*/ 1416050 w 1454150"/>
                  <a:gd name="csY47" fmla="*/ 1196975 h 1333500"/>
                  <a:gd name="csX48" fmla="*/ 1425575 w 1454150"/>
                  <a:gd name="csY48" fmla="*/ 1196975 h 1333500"/>
                  <a:gd name="csX49" fmla="*/ 1425575 w 1454150"/>
                  <a:gd name="csY49" fmla="*/ 1279525 h 1333500"/>
                  <a:gd name="csX50" fmla="*/ 1441450 w 1454150"/>
                  <a:gd name="csY50" fmla="*/ 1279525 h 1333500"/>
                  <a:gd name="csX51" fmla="*/ 1441450 w 1454150"/>
                  <a:gd name="csY51" fmla="*/ 1333500 h 1333500"/>
                  <a:gd name="csX52" fmla="*/ 1454150 w 1454150"/>
                  <a:gd name="csY52" fmla="*/ 1333500 h 1333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Lst>
                <a:rect l="l" t="t" r="r" b="b"/>
                <a:pathLst>
                  <a:path w="1454150" h="1333500">
                    <a:moveTo>
                      <a:pt x="0" y="0"/>
                    </a:moveTo>
                    <a:lnTo>
                      <a:pt x="212725" y="0"/>
                    </a:lnTo>
                    <a:lnTo>
                      <a:pt x="212725" y="25400"/>
                    </a:lnTo>
                    <a:lnTo>
                      <a:pt x="273050" y="25400"/>
                    </a:lnTo>
                    <a:lnTo>
                      <a:pt x="273050" y="66675"/>
                    </a:lnTo>
                    <a:lnTo>
                      <a:pt x="288925" y="66675"/>
                    </a:lnTo>
                    <a:lnTo>
                      <a:pt x="288925" y="82550"/>
                    </a:lnTo>
                    <a:lnTo>
                      <a:pt x="320675" y="82550"/>
                    </a:lnTo>
                    <a:lnTo>
                      <a:pt x="320675" y="149225"/>
                    </a:lnTo>
                    <a:lnTo>
                      <a:pt x="336550" y="149225"/>
                    </a:lnTo>
                    <a:lnTo>
                      <a:pt x="336550" y="231775"/>
                    </a:lnTo>
                    <a:lnTo>
                      <a:pt x="355600" y="231775"/>
                    </a:lnTo>
                    <a:lnTo>
                      <a:pt x="355600" y="279400"/>
                    </a:lnTo>
                    <a:lnTo>
                      <a:pt x="368300" y="279400"/>
                    </a:lnTo>
                    <a:lnTo>
                      <a:pt x="368300" y="336550"/>
                    </a:lnTo>
                    <a:lnTo>
                      <a:pt x="374650" y="336550"/>
                    </a:lnTo>
                    <a:lnTo>
                      <a:pt x="374650" y="450850"/>
                    </a:lnTo>
                    <a:lnTo>
                      <a:pt x="384175" y="460375"/>
                    </a:lnTo>
                    <a:lnTo>
                      <a:pt x="384175" y="555625"/>
                    </a:lnTo>
                    <a:lnTo>
                      <a:pt x="396875" y="555625"/>
                    </a:lnTo>
                    <a:lnTo>
                      <a:pt x="396875" y="603250"/>
                    </a:lnTo>
                    <a:lnTo>
                      <a:pt x="409575" y="603250"/>
                    </a:lnTo>
                    <a:lnTo>
                      <a:pt x="409575" y="666750"/>
                    </a:lnTo>
                    <a:lnTo>
                      <a:pt x="422275" y="666750"/>
                    </a:lnTo>
                    <a:lnTo>
                      <a:pt x="422275" y="717550"/>
                    </a:lnTo>
                    <a:lnTo>
                      <a:pt x="555625" y="717550"/>
                    </a:lnTo>
                    <a:lnTo>
                      <a:pt x="555625" y="758825"/>
                    </a:lnTo>
                    <a:lnTo>
                      <a:pt x="688975" y="758825"/>
                    </a:lnTo>
                    <a:lnTo>
                      <a:pt x="688975" y="777875"/>
                    </a:lnTo>
                    <a:lnTo>
                      <a:pt x="688975" y="777875"/>
                    </a:lnTo>
                    <a:lnTo>
                      <a:pt x="723900" y="777875"/>
                    </a:lnTo>
                    <a:lnTo>
                      <a:pt x="723900" y="904875"/>
                    </a:lnTo>
                    <a:lnTo>
                      <a:pt x="733425" y="904875"/>
                    </a:lnTo>
                    <a:lnTo>
                      <a:pt x="733425" y="971550"/>
                    </a:lnTo>
                    <a:lnTo>
                      <a:pt x="892175" y="971550"/>
                    </a:lnTo>
                    <a:lnTo>
                      <a:pt x="892175" y="996950"/>
                    </a:lnTo>
                    <a:lnTo>
                      <a:pt x="962025" y="996950"/>
                    </a:lnTo>
                    <a:lnTo>
                      <a:pt x="962025" y="1025525"/>
                    </a:lnTo>
                    <a:lnTo>
                      <a:pt x="1035050" y="1025525"/>
                    </a:lnTo>
                    <a:lnTo>
                      <a:pt x="1035050" y="1063625"/>
                    </a:lnTo>
                    <a:lnTo>
                      <a:pt x="1041400" y="1063625"/>
                    </a:lnTo>
                    <a:lnTo>
                      <a:pt x="1041400" y="1092200"/>
                    </a:lnTo>
                    <a:lnTo>
                      <a:pt x="1089025" y="1092200"/>
                    </a:lnTo>
                    <a:lnTo>
                      <a:pt x="1089025" y="1120775"/>
                    </a:lnTo>
                    <a:lnTo>
                      <a:pt x="1406525" y="1120775"/>
                    </a:lnTo>
                    <a:lnTo>
                      <a:pt x="1406525" y="1162050"/>
                    </a:lnTo>
                    <a:lnTo>
                      <a:pt x="1416050" y="1162050"/>
                    </a:lnTo>
                    <a:lnTo>
                      <a:pt x="1416050" y="1196975"/>
                    </a:lnTo>
                    <a:lnTo>
                      <a:pt x="1425575" y="1196975"/>
                    </a:lnTo>
                    <a:lnTo>
                      <a:pt x="1425575" y="1279525"/>
                    </a:lnTo>
                    <a:lnTo>
                      <a:pt x="1441450" y="1279525"/>
                    </a:lnTo>
                    <a:lnTo>
                      <a:pt x="1441450" y="1333500"/>
                    </a:lnTo>
                    <a:lnTo>
                      <a:pt x="1454150" y="133350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Freeform 216">
                <a:extLst>
                  <a:ext uri="{FF2B5EF4-FFF2-40B4-BE49-F238E27FC236}">
                    <a16:creationId xmlns:a16="http://schemas.microsoft.com/office/drawing/2014/main" id="{3FC37C71-C123-C2E4-8B6F-7964F258566A}"/>
                  </a:ext>
                </a:extLst>
              </p:cNvPr>
              <p:cNvSpPr/>
              <p:nvPr/>
            </p:nvSpPr>
            <p:spPr>
              <a:xfrm>
                <a:off x="6194425" y="3111500"/>
                <a:ext cx="1841500" cy="377825"/>
              </a:xfrm>
              <a:custGeom>
                <a:avLst/>
                <a:gdLst>
                  <a:gd name="csX0" fmla="*/ 1841500 w 1841500"/>
                  <a:gd name="csY0" fmla="*/ 377825 h 377825"/>
                  <a:gd name="csX1" fmla="*/ 1231900 w 1841500"/>
                  <a:gd name="csY1" fmla="*/ 377825 h 377825"/>
                  <a:gd name="csX2" fmla="*/ 1231900 w 1841500"/>
                  <a:gd name="csY2" fmla="*/ 209550 h 377825"/>
                  <a:gd name="csX3" fmla="*/ 688975 w 1841500"/>
                  <a:gd name="csY3" fmla="*/ 209550 h 377825"/>
                  <a:gd name="csX4" fmla="*/ 688975 w 1841500"/>
                  <a:gd name="csY4" fmla="*/ 133350 h 377825"/>
                  <a:gd name="csX5" fmla="*/ 323850 w 1841500"/>
                  <a:gd name="csY5" fmla="*/ 133350 h 377825"/>
                  <a:gd name="csX6" fmla="*/ 323850 w 1841500"/>
                  <a:gd name="csY6" fmla="*/ 88900 h 377825"/>
                  <a:gd name="csX7" fmla="*/ 0 w 1841500"/>
                  <a:gd name="csY7" fmla="*/ 88900 h 377825"/>
                  <a:gd name="csX8" fmla="*/ 0 w 1841500"/>
                  <a:gd name="csY8" fmla="*/ 0 h 3778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841500" h="377825">
                    <a:moveTo>
                      <a:pt x="1841500" y="377825"/>
                    </a:moveTo>
                    <a:lnTo>
                      <a:pt x="1231900" y="377825"/>
                    </a:lnTo>
                    <a:lnTo>
                      <a:pt x="1231900" y="209550"/>
                    </a:lnTo>
                    <a:lnTo>
                      <a:pt x="688975" y="209550"/>
                    </a:lnTo>
                    <a:lnTo>
                      <a:pt x="688975" y="133350"/>
                    </a:lnTo>
                    <a:lnTo>
                      <a:pt x="323850" y="133350"/>
                    </a:lnTo>
                    <a:lnTo>
                      <a:pt x="323850" y="88900"/>
                    </a:lnTo>
                    <a:lnTo>
                      <a:pt x="0" y="8890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6" name="Group 235">
              <a:extLst>
                <a:ext uri="{FF2B5EF4-FFF2-40B4-BE49-F238E27FC236}">
                  <a16:creationId xmlns:a16="http://schemas.microsoft.com/office/drawing/2014/main" id="{9198F3B2-0EC5-5C77-84F4-64DC8F0DC41A}"/>
                </a:ext>
              </a:extLst>
            </p:cNvPr>
            <p:cNvGrpSpPr/>
            <p:nvPr/>
          </p:nvGrpSpPr>
          <p:grpSpPr>
            <a:xfrm>
              <a:off x="4762500" y="1739899"/>
              <a:ext cx="3263900" cy="1762633"/>
              <a:chOff x="4762500" y="1739899"/>
              <a:chExt cx="3263900" cy="1762633"/>
            </a:xfrm>
          </p:grpSpPr>
          <p:cxnSp>
            <p:nvCxnSpPr>
              <p:cNvPr id="221" name="Straight Connector 220">
                <a:extLst>
                  <a:ext uri="{FF2B5EF4-FFF2-40B4-BE49-F238E27FC236}">
                    <a16:creationId xmlns:a16="http://schemas.microsoft.com/office/drawing/2014/main" id="{21DA7565-A43C-4743-2F9B-2E8BC08D42D8}"/>
                  </a:ext>
                </a:extLst>
              </p:cNvPr>
              <p:cNvCxnSpPr>
                <a:cxnSpLocks/>
              </p:cNvCxnSpPr>
              <p:nvPr/>
            </p:nvCxnSpPr>
            <p:spPr>
              <a:xfrm flipV="1">
                <a:off x="4762500" y="17398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44391C52-360D-4DE5-92DD-4D708334AFCF}"/>
                  </a:ext>
                </a:extLst>
              </p:cNvPr>
              <p:cNvCxnSpPr>
                <a:cxnSpLocks/>
              </p:cNvCxnSpPr>
              <p:nvPr/>
            </p:nvCxnSpPr>
            <p:spPr>
              <a:xfrm flipV="1">
                <a:off x="6492875" y="3143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30FEB6FF-990D-D6BE-7F2C-E65D146FAFA3}"/>
                  </a:ext>
                </a:extLst>
              </p:cNvPr>
              <p:cNvCxnSpPr>
                <a:cxnSpLocks/>
              </p:cNvCxnSpPr>
              <p:nvPr/>
            </p:nvCxnSpPr>
            <p:spPr>
              <a:xfrm flipV="1">
                <a:off x="5429250" y="25018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3EE4604F-F15F-B710-9CE2-3F5FC62C3ED4}"/>
                  </a:ext>
                </a:extLst>
              </p:cNvPr>
              <p:cNvCxnSpPr>
                <a:cxnSpLocks/>
              </p:cNvCxnSpPr>
              <p:nvPr/>
            </p:nvCxnSpPr>
            <p:spPr>
              <a:xfrm flipV="1">
                <a:off x="6137275" y="2863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ACDD4B53-242F-7C83-4962-8D9D69083C1D}"/>
                  </a:ext>
                </a:extLst>
              </p:cNvPr>
              <p:cNvCxnSpPr>
                <a:cxnSpLocks/>
              </p:cNvCxnSpPr>
              <p:nvPr/>
            </p:nvCxnSpPr>
            <p:spPr>
              <a:xfrm flipV="1">
                <a:off x="5857875" y="2854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5D609082-74C0-FDF0-9215-FA7636E943F4}"/>
                  </a:ext>
                </a:extLst>
              </p:cNvPr>
              <p:cNvCxnSpPr>
                <a:cxnSpLocks/>
              </p:cNvCxnSpPr>
              <p:nvPr/>
            </p:nvCxnSpPr>
            <p:spPr>
              <a:xfrm flipV="1">
                <a:off x="6616700" y="31940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35502AF8-C08D-DB2A-48FC-CD6E2D0F1F2B}"/>
                  </a:ext>
                </a:extLst>
              </p:cNvPr>
              <p:cNvCxnSpPr>
                <a:cxnSpLocks/>
              </p:cNvCxnSpPr>
              <p:nvPr/>
            </p:nvCxnSpPr>
            <p:spPr>
              <a:xfrm flipV="1">
                <a:off x="6848475" y="31940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EB6AE575-2683-7C68-D93F-553B7B87E16B}"/>
                  </a:ext>
                </a:extLst>
              </p:cNvPr>
              <p:cNvCxnSpPr>
                <a:cxnSpLocks/>
              </p:cNvCxnSpPr>
              <p:nvPr/>
            </p:nvCxnSpPr>
            <p:spPr>
              <a:xfrm flipV="1">
                <a:off x="6880225" y="31940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61F4975B-9B51-C14A-6454-071ACCCD9A6E}"/>
                  </a:ext>
                </a:extLst>
              </p:cNvPr>
              <p:cNvCxnSpPr>
                <a:cxnSpLocks/>
              </p:cNvCxnSpPr>
              <p:nvPr/>
            </p:nvCxnSpPr>
            <p:spPr>
              <a:xfrm flipV="1">
                <a:off x="7235825" y="3270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D63457CB-70CA-21FC-8A24-61B374C73D0B}"/>
                  </a:ext>
                </a:extLst>
              </p:cNvPr>
              <p:cNvCxnSpPr>
                <a:cxnSpLocks/>
              </p:cNvCxnSpPr>
              <p:nvPr/>
            </p:nvCxnSpPr>
            <p:spPr>
              <a:xfrm flipV="1">
                <a:off x="7912100" y="34385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6F6A115C-F944-2816-2C39-81A6A580F116}"/>
                  </a:ext>
                </a:extLst>
              </p:cNvPr>
              <p:cNvCxnSpPr>
                <a:cxnSpLocks/>
              </p:cNvCxnSpPr>
              <p:nvPr/>
            </p:nvCxnSpPr>
            <p:spPr>
              <a:xfrm flipV="1">
                <a:off x="8026400" y="34385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C38187C9-CC8C-2EEF-4BD7-1ED62BB2096B}"/>
                  </a:ext>
                </a:extLst>
              </p:cNvPr>
              <p:cNvCxnSpPr>
                <a:cxnSpLocks/>
              </p:cNvCxnSpPr>
              <p:nvPr/>
            </p:nvCxnSpPr>
            <p:spPr>
              <a:xfrm flipV="1">
                <a:off x="7369175" y="3270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258A2788-FEF8-CDEC-1212-76E333A0B28B}"/>
                  </a:ext>
                </a:extLst>
              </p:cNvPr>
              <p:cNvCxnSpPr>
                <a:cxnSpLocks/>
              </p:cNvCxnSpPr>
              <p:nvPr/>
            </p:nvCxnSpPr>
            <p:spPr>
              <a:xfrm flipV="1">
                <a:off x="7416800" y="3270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56F86BC9-5B15-1AFB-AD39-F38DF51B44DA}"/>
                  </a:ext>
                </a:extLst>
              </p:cNvPr>
              <p:cNvCxnSpPr>
                <a:cxnSpLocks/>
              </p:cNvCxnSpPr>
              <p:nvPr/>
            </p:nvCxnSpPr>
            <p:spPr>
              <a:xfrm flipV="1">
                <a:off x="6543675" y="31876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grpSp>
        <p:nvGrpSpPr>
          <p:cNvPr id="279" name="Group 278">
            <a:extLst>
              <a:ext uri="{FF2B5EF4-FFF2-40B4-BE49-F238E27FC236}">
                <a16:creationId xmlns:a16="http://schemas.microsoft.com/office/drawing/2014/main" id="{B6D6A695-F25D-0FBE-3B29-C025E01BCEB1}"/>
              </a:ext>
            </a:extLst>
          </p:cNvPr>
          <p:cNvGrpSpPr/>
          <p:nvPr/>
        </p:nvGrpSpPr>
        <p:grpSpPr>
          <a:xfrm>
            <a:off x="8447649" y="1783080"/>
            <a:ext cx="3288323" cy="1565097"/>
            <a:chOff x="8447649" y="1783080"/>
            <a:chExt cx="3288323" cy="1565097"/>
          </a:xfrm>
        </p:grpSpPr>
        <p:cxnSp>
          <p:nvCxnSpPr>
            <p:cNvPr id="263" name="Straight Connector 262">
              <a:extLst>
                <a:ext uri="{FF2B5EF4-FFF2-40B4-BE49-F238E27FC236}">
                  <a16:creationId xmlns:a16="http://schemas.microsoft.com/office/drawing/2014/main" id="{77FD5856-F3E1-A111-57F6-F288C6D1FF0A}"/>
                </a:ext>
              </a:extLst>
            </p:cNvPr>
            <p:cNvCxnSpPr>
              <a:cxnSpLocks/>
            </p:cNvCxnSpPr>
            <p:nvPr/>
          </p:nvCxnSpPr>
          <p:spPr>
            <a:xfrm flipV="1">
              <a:off x="9125975" y="242017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66" name="Group 265">
              <a:extLst>
                <a:ext uri="{FF2B5EF4-FFF2-40B4-BE49-F238E27FC236}">
                  <a16:creationId xmlns:a16="http://schemas.microsoft.com/office/drawing/2014/main" id="{93C1B326-A337-6150-C0F3-F21F8B77D011}"/>
                </a:ext>
              </a:extLst>
            </p:cNvPr>
            <p:cNvGrpSpPr/>
            <p:nvPr/>
          </p:nvGrpSpPr>
          <p:grpSpPr>
            <a:xfrm>
              <a:off x="8447649" y="1783080"/>
              <a:ext cx="3288323" cy="1554480"/>
              <a:chOff x="8447649" y="1783080"/>
              <a:chExt cx="3288323" cy="1554480"/>
            </a:xfrm>
          </p:grpSpPr>
          <p:sp>
            <p:nvSpPr>
              <p:cNvPr id="264" name="Freeform 263">
                <a:extLst>
                  <a:ext uri="{FF2B5EF4-FFF2-40B4-BE49-F238E27FC236}">
                    <a16:creationId xmlns:a16="http://schemas.microsoft.com/office/drawing/2014/main" id="{8238E6DA-6273-7C36-BE06-B27419C747C8}"/>
                  </a:ext>
                </a:extLst>
              </p:cNvPr>
              <p:cNvSpPr/>
              <p:nvPr/>
            </p:nvSpPr>
            <p:spPr>
              <a:xfrm>
                <a:off x="9165102" y="2507566"/>
                <a:ext cx="2570870" cy="829994"/>
              </a:xfrm>
              <a:custGeom>
                <a:avLst/>
                <a:gdLst>
                  <a:gd name="csX0" fmla="*/ 2570870 w 2570870"/>
                  <a:gd name="csY0" fmla="*/ 829994 h 829994"/>
                  <a:gd name="csX1" fmla="*/ 1965960 w 2570870"/>
                  <a:gd name="csY1" fmla="*/ 829994 h 829994"/>
                  <a:gd name="csX2" fmla="*/ 1965960 w 2570870"/>
                  <a:gd name="csY2" fmla="*/ 618979 h 829994"/>
                  <a:gd name="csX3" fmla="*/ 1417320 w 2570870"/>
                  <a:gd name="csY3" fmla="*/ 618979 h 829994"/>
                  <a:gd name="csX4" fmla="*/ 1417320 w 2570870"/>
                  <a:gd name="csY4" fmla="*/ 524022 h 829994"/>
                  <a:gd name="csX5" fmla="*/ 1055076 w 2570870"/>
                  <a:gd name="csY5" fmla="*/ 524022 h 829994"/>
                  <a:gd name="csX6" fmla="*/ 1055076 w 2570870"/>
                  <a:gd name="csY6" fmla="*/ 460717 h 829994"/>
                  <a:gd name="csX7" fmla="*/ 720969 w 2570870"/>
                  <a:gd name="csY7" fmla="*/ 460717 h 829994"/>
                  <a:gd name="csX8" fmla="*/ 720969 w 2570870"/>
                  <a:gd name="csY8" fmla="*/ 400929 h 829994"/>
                  <a:gd name="csX9" fmla="*/ 710418 w 2570870"/>
                  <a:gd name="csY9" fmla="*/ 400929 h 829994"/>
                  <a:gd name="csX10" fmla="*/ 710418 w 2570870"/>
                  <a:gd name="csY10" fmla="*/ 302456 h 829994"/>
                  <a:gd name="csX11" fmla="*/ 696350 w 2570870"/>
                  <a:gd name="csY11" fmla="*/ 302456 h 829994"/>
                  <a:gd name="csX12" fmla="*/ 696350 w 2570870"/>
                  <a:gd name="csY12" fmla="*/ 249702 h 829994"/>
                  <a:gd name="csX13" fmla="*/ 355209 w 2570870"/>
                  <a:gd name="csY13" fmla="*/ 249702 h 829994"/>
                  <a:gd name="csX14" fmla="*/ 355209 w 2570870"/>
                  <a:gd name="csY14" fmla="*/ 207499 h 829994"/>
                  <a:gd name="csX15" fmla="*/ 316523 w 2570870"/>
                  <a:gd name="csY15" fmla="*/ 207499 h 829994"/>
                  <a:gd name="csX16" fmla="*/ 316523 w 2570870"/>
                  <a:gd name="csY16" fmla="*/ 137160 h 829994"/>
                  <a:gd name="csX17" fmla="*/ 151227 w 2570870"/>
                  <a:gd name="csY17" fmla="*/ 137160 h 829994"/>
                  <a:gd name="csX18" fmla="*/ 151227 w 2570870"/>
                  <a:gd name="csY18" fmla="*/ 105508 h 829994"/>
                  <a:gd name="csX19" fmla="*/ 10550 w 2570870"/>
                  <a:gd name="csY19" fmla="*/ 105508 h 829994"/>
                  <a:gd name="csX20" fmla="*/ 10550 w 2570870"/>
                  <a:gd name="csY20" fmla="*/ 59788 h 829994"/>
                  <a:gd name="csX21" fmla="*/ 0 w 2570870"/>
                  <a:gd name="csY21" fmla="*/ 59788 h 829994"/>
                  <a:gd name="csX22" fmla="*/ 0 w 2570870"/>
                  <a:gd name="csY22" fmla="*/ 0 h 8299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2570870" h="829994">
                    <a:moveTo>
                      <a:pt x="2570870" y="829994"/>
                    </a:moveTo>
                    <a:lnTo>
                      <a:pt x="1965960" y="829994"/>
                    </a:lnTo>
                    <a:lnTo>
                      <a:pt x="1965960" y="618979"/>
                    </a:lnTo>
                    <a:lnTo>
                      <a:pt x="1417320" y="618979"/>
                    </a:lnTo>
                    <a:lnTo>
                      <a:pt x="1417320" y="524022"/>
                    </a:lnTo>
                    <a:lnTo>
                      <a:pt x="1055076" y="524022"/>
                    </a:lnTo>
                    <a:lnTo>
                      <a:pt x="1055076" y="460717"/>
                    </a:lnTo>
                    <a:lnTo>
                      <a:pt x="720969" y="460717"/>
                    </a:lnTo>
                    <a:lnTo>
                      <a:pt x="720969" y="400929"/>
                    </a:lnTo>
                    <a:lnTo>
                      <a:pt x="710418" y="400929"/>
                    </a:lnTo>
                    <a:lnTo>
                      <a:pt x="710418" y="302456"/>
                    </a:lnTo>
                    <a:lnTo>
                      <a:pt x="696350" y="302456"/>
                    </a:lnTo>
                    <a:lnTo>
                      <a:pt x="696350" y="249702"/>
                    </a:lnTo>
                    <a:lnTo>
                      <a:pt x="355209" y="249702"/>
                    </a:lnTo>
                    <a:lnTo>
                      <a:pt x="355209" y="207499"/>
                    </a:lnTo>
                    <a:lnTo>
                      <a:pt x="316523" y="207499"/>
                    </a:lnTo>
                    <a:lnTo>
                      <a:pt x="316523" y="137160"/>
                    </a:lnTo>
                    <a:lnTo>
                      <a:pt x="151227" y="137160"/>
                    </a:lnTo>
                    <a:lnTo>
                      <a:pt x="151227" y="105508"/>
                    </a:lnTo>
                    <a:lnTo>
                      <a:pt x="10550" y="105508"/>
                    </a:lnTo>
                    <a:lnTo>
                      <a:pt x="10550" y="59788"/>
                    </a:lnTo>
                    <a:lnTo>
                      <a:pt x="0" y="59788"/>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Freeform 264">
                <a:extLst>
                  <a:ext uri="{FF2B5EF4-FFF2-40B4-BE49-F238E27FC236}">
                    <a16:creationId xmlns:a16="http://schemas.microsoft.com/office/drawing/2014/main" id="{2B0329B5-E7A6-12D4-AF15-A6D5854C4B08}"/>
                  </a:ext>
                </a:extLst>
              </p:cNvPr>
              <p:cNvSpPr/>
              <p:nvPr/>
            </p:nvSpPr>
            <p:spPr>
              <a:xfrm>
                <a:off x="8447649" y="1783080"/>
                <a:ext cx="717453" cy="735037"/>
              </a:xfrm>
              <a:custGeom>
                <a:avLst/>
                <a:gdLst>
                  <a:gd name="csX0" fmla="*/ 0 w 717453"/>
                  <a:gd name="csY0" fmla="*/ 0 h 735037"/>
                  <a:gd name="csX1" fmla="*/ 196948 w 717453"/>
                  <a:gd name="csY1" fmla="*/ 0 h 735037"/>
                  <a:gd name="csX2" fmla="*/ 196948 w 717453"/>
                  <a:gd name="csY2" fmla="*/ 35169 h 735037"/>
                  <a:gd name="csX3" fmla="*/ 316523 w 717453"/>
                  <a:gd name="csY3" fmla="*/ 35169 h 735037"/>
                  <a:gd name="csX4" fmla="*/ 316523 w 717453"/>
                  <a:gd name="csY4" fmla="*/ 130126 h 735037"/>
                  <a:gd name="csX5" fmla="*/ 341142 w 717453"/>
                  <a:gd name="csY5" fmla="*/ 130126 h 735037"/>
                  <a:gd name="csX6" fmla="*/ 341142 w 717453"/>
                  <a:gd name="csY6" fmla="*/ 196948 h 735037"/>
                  <a:gd name="csX7" fmla="*/ 355209 w 717453"/>
                  <a:gd name="csY7" fmla="*/ 196948 h 735037"/>
                  <a:gd name="csX8" fmla="*/ 355209 w 717453"/>
                  <a:gd name="csY8" fmla="*/ 196948 h 735037"/>
                  <a:gd name="csX9" fmla="*/ 355209 w 717453"/>
                  <a:gd name="csY9" fmla="*/ 393895 h 735037"/>
                  <a:gd name="csX10" fmla="*/ 376311 w 717453"/>
                  <a:gd name="csY10" fmla="*/ 393895 h 735037"/>
                  <a:gd name="csX11" fmla="*/ 376311 w 717453"/>
                  <a:gd name="csY11" fmla="*/ 527538 h 735037"/>
                  <a:gd name="csX12" fmla="*/ 393896 w 717453"/>
                  <a:gd name="csY12" fmla="*/ 527538 h 735037"/>
                  <a:gd name="csX13" fmla="*/ 393896 w 717453"/>
                  <a:gd name="csY13" fmla="*/ 608428 h 735037"/>
                  <a:gd name="csX14" fmla="*/ 404446 w 717453"/>
                  <a:gd name="csY14" fmla="*/ 608428 h 735037"/>
                  <a:gd name="csX15" fmla="*/ 404446 w 717453"/>
                  <a:gd name="csY15" fmla="*/ 699868 h 735037"/>
                  <a:gd name="csX16" fmla="*/ 703385 w 717453"/>
                  <a:gd name="csY16" fmla="*/ 699868 h 735037"/>
                  <a:gd name="csX17" fmla="*/ 703385 w 717453"/>
                  <a:gd name="csY17" fmla="*/ 735037 h 735037"/>
                  <a:gd name="csX18" fmla="*/ 717453 w 717453"/>
                  <a:gd name="csY18" fmla="*/ 735037 h 7350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717453" h="735037">
                    <a:moveTo>
                      <a:pt x="0" y="0"/>
                    </a:moveTo>
                    <a:lnTo>
                      <a:pt x="196948" y="0"/>
                    </a:lnTo>
                    <a:lnTo>
                      <a:pt x="196948" y="35169"/>
                    </a:lnTo>
                    <a:lnTo>
                      <a:pt x="316523" y="35169"/>
                    </a:lnTo>
                    <a:lnTo>
                      <a:pt x="316523" y="130126"/>
                    </a:lnTo>
                    <a:lnTo>
                      <a:pt x="341142" y="130126"/>
                    </a:lnTo>
                    <a:lnTo>
                      <a:pt x="341142" y="196948"/>
                    </a:lnTo>
                    <a:lnTo>
                      <a:pt x="355209" y="196948"/>
                    </a:lnTo>
                    <a:lnTo>
                      <a:pt x="355209" y="196948"/>
                    </a:lnTo>
                    <a:lnTo>
                      <a:pt x="355209" y="393895"/>
                    </a:lnTo>
                    <a:lnTo>
                      <a:pt x="376311" y="393895"/>
                    </a:lnTo>
                    <a:lnTo>
                      <a:pt x="376311" y="527538"/>
                    </a:lnTo>
                    <a:lnTo>
                      <a:pt x="393896" y="527538"/>
                    </a:lnTo>
                    <a:lnTo>
                      <a:pt x="393896" y="608428"/>
                    </a:lnTo>
                    <a:lnTo>
                      <a:pt x="404446" y="608428"/>
                    </a:lnTo>
                    <a:lnTo>
                      <a:pt x="404446" y="699868"/>
                    </a:lnTo>
                    <a:lnTo>
                      <a:pt x="703385" y="699868"/>
                    </a:lnTo>
                    <a:lnTo>
                      <a:pt x="703385" y="735037"/>
                    </a:lnTo>
                    <a:lnTo>
                      <a:pt x="717453" y="735037"/>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67" name="Straight Connector 266">
              <a:extLst>
                <a:ext uri="{FF2B5EF4-FFF2-40B4-BE49-F238E27FC236}">
                  <a16:creationId xmlns:a16="http://schemas.microsoft.com/office/drawing/2014/main" id="{40DBFF0E-ABF6-8EB4-932D-8D473B9FF50C}"/>
                </a:ext>
              </a:extLst>
            </p:cNvPr>
            <p:cNvCxnSpPr>
              <a:cxnSpLocks/>
            </p:cNvCxnSpPr>
            <p:nvPr/>
          </p:nvCxnSpPr>
          <p:spPr>
            <a:xfrm flipV="1">
              <a:off x="9151766" y="242135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6A48C5DB-7B65-FFD7-11A5-98FD43CEF8C7}"/>
                </a:ext>
              </a:extLst>
            </p:cNvPr>
            <p:cNvCxnSpPr>
              <a:cxnSpLocks/>
            </p:cNvCxnSpPr>
            <p:nvPr/>
          </p:nvCxnSpPr>
          <p:spPr>
            <a:xfrm flipV="1">
              <a:off x="9831704" y="270739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AEB332BB-7F35-D5F2-C7D2-25F53A2A1FB0}"/>
                </a:ext>
              </a:extLst>
            </p:cNvPr>
            <p:cNvCxnSpPr>
              <a:cxnSpLocks/>
            </p:cNvCxnSpPr>
            <p:nvPr/>
          </p:nvCxnSpPr>
          <p:spPr>
            <a:xfrm flipV="1">
              <a:off x="10184569" y="291606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ACA80DA7-1D93-B1F4-8262-7ADE1332BCF2}"/>
                </a:ext>
              </a:extLst>
            </p:cNvPr>
            <p:cNvCxnSpPr>
              <a:cxnSpLocks/>
            </p:cNvCxnSpPr>
            <p:nvPr/>
          </p:nvCxnSpPr>
          <p:spPr>
            <a:xfrm flipV="1">
              <a:off x="10245529" y="297350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B0F9BFA3-66DD-36A5-5FA9-2CCE79614B81}"/>
                </a:ext>
              </a:extLst>
            </p:cNvPr>
            <p:cNvCxnSpPr>
              <a:cxnSpLocks/>
            </p:cNvCxnSpPr>
            <p:nvPr/>
          </p:nvCxnSpPr>
          <p:spPr>
            <a:xfrm flipV="1">
              <a:off x="10313523" y="297116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918D0D3E-73C2-66D0-F3F1-3C3F778A2FF6}"/>
                </a:ext>
              </a:extLst>
            </p:cNvPr>
            <p:cNvCxnSpPr>
              <a:cxnSpLocks/>
            </p:cNvCxnSpPr>
            <p:nvPr/>
          </p:nvCxnSpPr>
          <p:spPr>
            <a:xfrm flipV="1">
              <a:off x="10539778" y="2975852"/>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4E691FD7-B00C-AD3B-C000-1DEA5FAD06BE}"/>
                </a:ext>
              </a:extLst>
            </p:cNvPr>
            <p:cNvCxnSpPr>
              <a:cxnSpLocks/>
            </p:cNvCxnSpPr>
            <p:nvPr/>
          </p:nvCxnSpPr>
          <p:spPr>
            <a:xfrm flipV="1">
              <a:off x="10576120" y="297350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F73A02C1-5F5D-BCB8-32D3-9FBEEC7C3115}"/>
                </a:ext>
              </a:extLst>
            </p:cNvPr>
            <p:cNvCxnSpPr>
              <a:cxnSpLocks/>
            </p:cNvCxnSpPr>
            <p:nvPr/>
          </p:nvCxnSpPr>
          <p:spPr>
            <a:xfrm flipV="1">
              <a:off x="10928985" y="306260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7FF9415B-CBAA-6AE0-CCC3-6AB8F2E5F9BC}"/>
                </a:ext>
              </a:extLst>
            </p:cNvPr>
            <p:cNvCxnSpPr>
              <a:cxnSpLocks/>
            </p:cNvCxnSpPr>
            <p:nvPr/>
          </p:nvCxnSpPr>
          <p:spPr>
            <a:xfrm flipV="1">
              <a:off x="11067317" y="306729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6036FD9B-0B13-01F3-2D93-38E74A877A64}"/>
                </a:ext>
              </a:extLst>
            </p:cNvPr>
            <p:cNvCxnSpPr>
              <a:cxnSpLocks/>
            </p:cNvCxnSpPr>
            <p:nvPr/>
          </p:nvCxnSpPr>
          <p:spPr>
            <a:xfrm flipV="1">
              <a:off x="11121243" y="306494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B67D1974-0AEC-E16E-771C-BE1A3BF1FCAC}"/>
                </a:ext>
              </a:extLst>
            </p:cNvPr>
            <p:cNvCxnSpPr>
              <a:cxnSpLocks/>
            </p:cNvCxnSpPr>
            <p:nvPr/>
          </p:nvCxnSpPr>
          <p:spPr>
            <a:xfrm flipV="1">
              <a:off x="11727326" y="328416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D49B1862-BDA6-02B0-9084-D1A5D32FD6F1}"/>
                </a:ext>
              </a:extLst>
            </p:cNvPr>
            <p:cNvCxnSpPr>
              <a:cxnSpLocks/>
            </p:cNvCxnSpPr>
            <p:nvPr/>
          </p:nvCxnSpPr>
          <p:spPr>
            <a:xfrm flipV="1">
              <a:off x="11612440" y="327830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88812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E7F23-FE99-799A-1267-737E5ABCABD7}"/>
            </a:ext>
          </a:extLst>
        </p:cNvPr>
        <p:cNvGrpSpPr/>
        <p:nvPr/>
      </p:nvGrpSpPr>
      <p:grpSpPr>
        <a:xfrm>
          <a:off x="0" y="0"/>
          <a:ext cx="0" cy="0"/>
          <a:chOff x="0" y="0"/>
          <a:chExt cx="0" cy="0"/>
        </a:xfrm>
      </p:grpSpPr>
      <p:grpSp>
        <p:nvGrpSpPr>
          <p:cNvPr id="262" name="Group 261">
            <a:extLst>
              <a:ext uri="{FF2B5EF4-FFF2-40B4-BE49-F238E27FC236}">
                <a16:creationId xmlns:a16="http://schemas.microsoft.com/office/drawing/2014/main" id="{78784DC1-CC03-43A6-3293-941D9C874B85}"/>
              </a:ext>
            </a:extLst>
          </p:cNvPr>
          <p:cNvGrpSpPr/>
          <p:nvPr/>
        </p:nvGrpSpPr>
        <p:grpSpPr>
          <a:xfrm>
            <a:off x="8515350" y="1787525"/>
            <a:ext cx="2889250" cy="2174875"/>
            <a:chOff x="8515350" y="1787525"/>
            <a:chExt cx="2889250" cy="2174875"/>
          </a:xfrm>
        </p:grpSpPr>
        <p:sp>
          <p:nvSpPr>
            <p:cNvPr id="251" name="Freeform 250">
              <a:extLst>
                <a:ext uri="{FF2B5EF4-FFF2-40B4-BE49-F238E27FC236}">
                  <a16:creationId xmlns:a16="http://schemas.microsoft.com/office/drawing/2014/main" id="{67555D64-E993-F35A-4E4D-BF402F5B9812}"/>
                </a:ext>
              </a:extLst>
            </p:cNvPr>
            <p:cNvSpPr/>
            <p:nvPr/>
          </p:nvSpPr>
          <p:spPr>
            <a:xfrm>
              <a:off x="8515350" y="1787525"/>
              <a:ext cx="2889250" cy="2174875"/>
            </a:xfrm>
            <a:custGeom>
              <a:avLst/>
              <a:gdLst>
                <a:gd name="csX0" fmla="*/ 2889250 w 2889250"/>
                <a:gd name="csY0" fmla="*/ 2174875 h 2174875"/>
                <a:gd name="csX1" fmla="*/ 2889250 w 2889250"/>
                <a:gd name="csY1" fmla="*/ 1755775 h 2174875"/>
                <a:gd name="csX2" fmla="*/ 1095375 w 2889250"/>
                <a:gd name="csY2" fmla="*/ 1755775 h 2174875"/>
                <a:gd name="csX3" fmla="*/ 1095375 w 2889250"/>
                <a:gd name="csY3" fmla="*/ 1717675 h 2174875"/>
                <a:gd name="csX4" fmla="*/ 1047750 w 2889250"/>
                <a:gd name="csY4" fmla="*/ 1717675 h 2174875"/>
                <a:gd name="csX5" fmla="*/ 1047750 w 2889250"/>
                <a:gd name="csY5" fmla="*/ 1657350 h 2174875"/>
                <a:gd name="csX6" fmla="*/ 1000125 w 2889250"/>
                <a:gd name="csY6" fmla="*/ 1657350 h 2174875"/>
                <a:gd name="csX7" fmla="*/ 1000125 w 2889250"/>
                <a:gd name="csY7" fmla="*/ 1609725 h 2174875"/>
                <a:gd name="csX8" fmla="*/ 1000125 w 2889250"/>
                <a:gd name="csY8" fmla="*/ 1536700 h 2174875"/>
                <a:gd name="csX9" fmla="*/ 971550 w 2889250"/>
                <a:gd name="csY9" fmla="*/ 1536700 h 2174875"/>
                <a:gd name="csX10" fmla="*/ 971550 w 2889250"/>
                <a:gd name="csY10" fmla="*/ 1492250 h 2174875"/>
                <a:gd name="csX11" fmla="*/ 971550 w 2889250"/>
                <a:gd name="csY11" fmla="*/ 1492250 h 2174875"/>
                <a:gd name="csX12" fmla="*/ 971550 w 2889250"/>
                <a:gd name="csY12" fmla="*/ 1457325 h 2174875"/>
                <a:gd name="csX13" fmla="*/ 698500 w 2889250"/>
                <a:gd name="csY13" fmla="*/ 1457325 h 2174875"/>
                <a:gd name="csX14" fmla="*/ 698500 w 2889250"/>
                <a:gd name="csY14" fmla="*/ 1431925 h 2174875"/>
                <a:gd name="csX15" fmla="*/ 657225 w 2889250"/>
                <a:gd name="csY15" fmla="*/ 1431925 h 2174875"/>
                <a:gd name="csX16" fmla="*/ 657225 w 2889250"/>
                <a:gd name="csY16" fmla="*/ 1327150 h 2174875"/>
                <a:gd name="csX17" fmla="*/ 635000 w 2889250"/>
                <a:gd name="csY17" fmla="*/ 1327150 h 2174875"/>
                <a:gd name="csX18" fmla="*/ 635000 w 2889250"/>
                <a:gd name="csY18" fmla="*/ 1285875 h 2174875"/>
                <a:gd name="csX19" fmla="*/ 622300 w 2889250"/>
                <a:gd name="csY19" fmla="*/ 1285875 h 2174875"/>
                <a:gd name="csX20" fmla="*/ 622300 w 2889250"/>
                <a:gd name="csY20" fmla="*/ 1241425 h 2174875"/>
                <a:gd name="csX21" fmla="*/ 612775 w 2889250"/>
                <a:gd name="csY21" fmla="*/ 1241425 h 2174875"/>
                <a:gd name="csX22" fmla="*/ 612775 w 2889250"/>
                <a:gd name="csY22" fmla="*/ 1181100 h 2174875"/>
                <a:gd name="csX23" fmla="*/ 600075 w 2889250"/>
                <a:gd name="csY23" fmla="*/ 1181100 h 2174875"/>
                <a:gd name="csX24" fmla="*/ 600075 w 2889250"/>
                <a:gd name="csY24" fmla="*/ 1181100 h 2174875"/>
                <a:gd name="csX25" fmla="*/ 600075 w 2889250"/>
                <a:gd name="csY25" fmla="*/ 1152525 h 2174875"/>
                <a:gd name="csX26" fmla="*/ 539750 w 2889250"/>
                <a:gd name="csY26" fmla="*/ 1152525 h 2174875"/>
                <a:gd name="csX27" fmla="*/ 539750 w 2889250"/>
                <a:gd name="csY27" fmla="*/ 1123950 h 2174875"/>
                <a:gd name="csX28" fmla="*/ 495300 w 2889250"/>
                <a:gd name="csY28" fmla="*/ 1123950 h 2174875"/>
                <a:gd name="csX29" fmla="*/ 495300 w 2889250"/>
                <a:gd name="csY29" fmla="*/ 1095375 h 2174875"/>
                <a:gd name="csX30" fmla="*/ 339725 w 2889250"/>
                <a:gd name="csY30" fmla="*/ 1095375 h 2174875"/>
                <a:gd name="csX31" fmla="*/ 339725 w 2889250"/>
                <a:gd name="csY31" fmla="*/ 1060450 h 2174875"/>
                <a:gd name="csX32" fmla="*/ 317500 w 2889250"/>
                <a:gd name="csY32" fmla="*/ 1060450 h 2174875"/>
                <a:gd name="csX33" fmla="*/ 317500 w 2889250"/>
                <a:gd name="csY33" fmla="*/ 958850 h 2174875"/>
                <a:gd name="csX34" fmla="*/ 307975 w 2889250"/>
                <a:gd name="csY34" fmla="*/ 958850 h 2174875"/>
                <a:gd name="csX35" fmla="*/ 307975 w 2889250"/>
                <a:gd name="csY35" fmla="*/ 844550 h 2174875"/>
                <a:gd name="csX36" fmla="*/ 292100 w 2889250"/>
                <a:gd name="csY36" fmla="*/ 844550 h 2174875"/>
                <a:gd name="csX37" fmla="*/ 292100 w 2889250"/>
                <a:gd name="csY37" fmla="*/ 622300 h 2174875"/>
                <a:gd name="csX38" fmla="*/ 285750 w 2889250"/>
                <a:gd name="csY38" fmla="*/ 622300 h 2174875"/>
                <a:gd name="csX39" fmla="*/ 285750 w 2889250"/>
                <a:gd name="csY39" fmla="*/ 409575 h 2174875"/>
                <a:gd name="csX40" fmla="*/ 263525 w 2889250"/>
                <a:gd name="csY40" fmla="*/ 409575 h 2174875"/>
                <a:gd name="csX41" fmla="*/ 263525 w 2889250"/>
                <a:gd name="csY41" fmla="*/ 358775 h 2174875"/>
                <a:gd name="csX42" fmla="*/ 254000 w 2889250"/>
                <a:gd name="csY42" fmla="*/ 358775 h 2174875"/>
                <a:gd name="csX43" fmla="*/ 254000 w 2889250"/>
                <a:gd name="csY43" fmla="*/ 171450 h 2174875"/>
                <a:gd name="csX44" fmla="*/ 231775 w 2889250"/>
                <a:gd name="csY44" fmla="*/ 171450 h 2174875"/>
                <a:gd name="csX45" fmla="*/ 231775 w 2889250"/>
                <a:gd name="csY45" fmla="*/ 136525 h 2174875"/>
                <a:gd name="csX46" fmla="*/ 190500 w 2889250"/>
                <a:gd name="csY46" fmla="*/ 136525 h 2174875"/>
                <a:gd name="csX47" fmla="*/ 190500 w 2889250"/>
                <a:gd name="csY47" fmla="*/ 101600 h 2174875"/>
                <a:gd name="csX48" fmla="*/ 155575 w 2889250"/>
                <a:gd name="csY48" fmla="*/ 101600 h 2174875"/>
                <a:gd name="csX49" fmla="*/ 155575 w 2889250"/>
                <a:gd name="csY49" fmla="*/ 79375 h 2174875"/>
                <a:gd name="csX50" fmla="*/ 123825 w 2889250"/>
                <a:gd name="csY50" fmla="*/ 79375 h 2174875"/>
                <a:gd name="csX51" fmla="*/ 123825 w 2889250"/>
                <a:gd name="csY51" fmla="*/ 79375 h 2174875"/>
                <a:gd name="csX52" fmla="*/ 98425 w 2889250"/>
                <a:gd name="csY52" fmla="*/ 53975 h 2174875"/>
                <a:gd name="csX53" fmla="*/ 98425 w 2889250"/>
                <a:gd name="csY53" fmla="*/ 28575 h 2174875"/>
                <a:gd name="csX54" fmla="*/ 0 w 2889250"/>
                <a:gd name="csY54" fmla="*/ 28575 h 2174875"/>
                <a:gd name="csX55" fmla="*/ 0 w 2889250"/>
                <a:gd name="csY55" fmla="*/ 0 h 2174875"/>
                <a:gd name="csX0" fmla="*/ 2889250 w 2889250"/>
                <a:gd name="csY0" fmla="*/ 2174875 h 2174875"/>
                <a:gd name="csX1" fmla="*/ 2889250 w 2889250"/>
                <a:gd name="csY1" fmla="*/ 1755775 h 2174875"/>
                <a:gd name="csX2" fmla="*/ 1095375 w 2889250"/>
                <a:gd name="csY2" fmla="*/ 1755775 h 2174875"/>
                <a:gd name="csX3" fmla="*/ 1095375 w 2889250"/>
                <a:gd name="csY3" fmla="*/ 1717675 h 2174875"/>
                <a:gd name="csX4" fmla="*/ 1047750 w 2889250"/>
                <a:gd name="csY4" fmla="*/ 1717675 h 2174875"/>
                <a:gd name="csX5" fmla="*/ 1047750 w 2889250"/>
                <a:gd name="csY5" fmla="*/ 1657350 h 2174875"/>
                <a:gd name="csX6" fmla="*/ 1000125 w 2889250"/>
                <a:gd name="csY6" fmla="*/ 1657350 h 2174875"/>
                <a:gd name="csX7" fmla="*/ 1000125 w 2889250"/>
                <a:gd name="csY7" fmla="*/ 1609725 h 2174875"/>
                <a:gd name="csX8" fmla="*/ 1000125 w 2889250"/>
                <a:gd name="csY8" fmla="*/ 1536700 h 2174875"/>
                <a:gd name="csX9" fmla="*/ 971550 w 2889250"/>
                <a:gd name="csY9" fmla="*/ 1536700 h 2174875"/>
                <a:gd name="csX10" fmla="*/ 971550 w 2889250"/>
                <a:gd name="csY10" fmla="*/ 1492250 h 2174875"/>
                <a:gd name="csX11" fmla="*/ 971550 w 2889250"/>
                <a:gd name="csY11" fmla="*/ 1492250 h 2174875"/>
                <a:gd name="csX12" fmla="*/ 971550 w 2889250"/>
                <a:gd name="csY12" fmla="*/ 1457325 h 2174875"/>
                <a:gd name="csX13" fmla="*/ 698500 w 2889250"/>
                <a:gd name="csY13" fmla="*/ 1457325 h 2174875"/>
                <a:gd name="csX14" fmla="*/ 698500 w 2889250"/>
                <a:gd name="csY14" fmla="*/ 1431925 h 2174875"/>
                <a:gd name="csX15" fmla="*/ 657225 w 2889250"/>
                <a:gd name="csY15" fmla="*/ 1431925 h 2174875"/>
                <a:gd name="csX16" fmla="*/ 657225 w 2889250"/>
                <a:gd name="csY16" fmla="*/ 1327150 h 2174875"/>
                <a:gd name="csX17" fmla="*/ 635000 w 2889250"/>
                <a:gd name="csY17" fmla="*/ 1327150 h 2174875"/>
                <a:gd name="csX18" fmla="*/ 635000 w 2889250"/>
                <a:gd name="csY18" fmla="*/ 1285875 h 2174875"/>
                <a:gd name="csX19" fmla="*/ 622300 w 2889250"/>
                <a:gd name="csY19" fmla="*/ 1285875 h 2174875"/>
                <a:gd name="csX20" fmla="*/ 622300 w 2889250"/>
                <a:gd name="csY20" fmla="*/ 1241425 h 2174875"/>
                <a:gd name="csX21" fmla="*/ 612775 w 2889250"/>
                <a:gd name="csY21" fmla="*/ 1241425 h 2174875"/>
                <a:gd name="csX22" fmla="*/ 612775 w 2889250"/>
                <a:gd name="csY22" fmla="*/ 1181100 h 2174875"/>
                <a:gd name="csX23" fmla="*/ 600075 w 2889250"/>
                <a:gd name="csY23" fmla="*/ 1181100 h 2174875"/>
                <a:gd name="csX24" fmla="*/ 600075 w 2889250"/>
                <a:gd name="csY24" fmla="*/ 1181100 h 2174875"/>
                <a:gd name="csX25" fmla="*/ 600075 w 2889250"/>
                <a:gd name="csY25" fmla="*/ 1152525 h 2174875"/>
                <a:gd name="csX26" fmla="*/ 539750 w 2889250"/>
                <a:gd name="csY26" fmla="*/ 1152525 h 2174875"/>
                <a:gd name="csX27" fmla="*/ 539750 w 2889250"/>
                <a:gd name="csY27" fmla="*/ 1123950 h 2174875"/>
                <a:gd name="csX28" fmla="*/ 495300 w 2889250"/>
                <a:gd name="csY28" fmla="*/ 1123950 h 2174875"/>
                <a:gd name="csX29" fmla="*/ 495300 w 2889250"/>
                <a:gd name="csY29" fmla="*/ 1095375 h 2174875"/>
                <a:gd name="csX30" fmla="*/ 339725 w 2889250"/>
                <a:gd name="csY30" fmla="*/ 1095375 h 2174875"/>
                <a:gd name="csX31" fmla="*/ 339725 w 2889250"/>
                <a:gd name="csY31" fmla="*/ 1060450 h 2174875"/>
                <a:gd name="csX32" fmla="*/ 317500 w 2889250"/>
                <a:gd name="csY32" fmla="*/ 1060450 h 2174875"/>
                <a:gd name="csX33" fmla="*/ 317500 w 2889250"/>
                <a:gd name="csY33" fmla="*/ 958850 h 2174875"/>
                <a:gd name="csX34" fmla="*/ 307975 w 2889250"/>
                <a:gd name="csY34" fmla="*/ 958850 h 2174875"/>
                <a:gd name="csX35" fmla="*/ 307975 w 2889250"/>
                <a:gd name="csY35" fmla="*/ 844550 h 2174875"/>
                <a:gd name="csX36" fmla="*/ 292100 w 2889250"/>
                <a:gd name="csY36" fmla="*/ 844550 h 2174875"/>
                <a:gd name="csX37" fmla="*/ 292100 w 2889250"/>
                <a:gd name="csY37" fmla="*/ 622300 h 2174875"/>
                <a:gd name="csX38" fmla="*/ 285750 w 2889250"/>
                <a:gd name="csY38" fmla="*/ 622300 h 2174875"/>
                <a:gd name="csX39" fmla="*/ 285750 w 2889250"/>
                <a:gd name="csY39" fmla="*/ 409575 h 2174875"/>
                <a:gd name="csX40" fmla="*/ 263525 w 2889250"/>
                <a:gd name="csY40" fmla="*/ 409575 h 2174875"/>
                <a:gd name="csX41" fmla="*/ 263525 w 2889250"/>
                <a:gd name="csY41" fmla="*/ 358775 h 2174875"/>
                <a:gd name="csX42" fmla="*/ 254000 w 2889250"/>
                <a:gd name="csY42" fmla="*/ 358775 h 2174875"/>
                <a:gd name="csX43" fmla="*/ 254000 w 2889250"/>
                <a:gd name="csY43" fmla="*/ 171450 h 2174875"/>
                <a:gd name="csX44" fmla="*/ 231775 w 2889250"/>
                <a:gd name="csY44" fmla="*/ 171450 h 2174875"/>
                <a:gd name="csX45" fmla="*/ 231775 w 2889250"/>
                <a:gd name="csY45" fmla="*/ 136525 h 2174875"/>
                <a:gd name="csX46" fmla="*/ 190500 w 2889250"/>
                <a:gd name="csY46" fmla="*/ 136525 h 2174875"/>
                <a:gd name="csX47" fmla="*/ 190500 w 2889250"/>
                <a:gd name="csY47" fmla="*/ 101600 h 2174875"/>
                <a:gd name="csX48" fmla="*/ 155575 w 2889250"/>
                <a:gd name="csY48" fmla="*/ 101600 h 2174875"/>
                <a:gd name="csX49" fmla="*/ 155575 w 2889250"/>
                <a:gd name="csY49" fmla="*/ 79375 h 2174875"/>
                <a:gd name="csX50" fmla="*/ 123825 w 2889250"/>
                <a:gd name="csY50" fmla="*/ 79375 h 2174875"/>
                <a:gd name="csX51" fmla="*/ 123825 w 2889250"/>
                <a:gd name="csY51" fmla="*/ 57150 h 2174875"/>
                <a:gd name="csX52" fmla="*/ 98425 w 2889250"/>
                <a:gd name="csY52" fmla="*/ 53975 h 2174875"/>
                <a:gd name="csX53" fmla="*/ 98425 w 2889250"/>
                <a:gd name="csY53" fmla="*/ 28575 h 2174875"/>
                <a:gd name="csX54" fmla="*/ 0 w 2889250"/>
                <a:gd name="csY54" fmla="*/ 28575 h 2174875"/>
                <a:gd name="csX55" fmla="*/ 0 w 2889250"/>
                <a:gd name="csY55" fmla="*/ 0 h 21748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2889250" h="2174875">
                  <a:moveTo>
                    <a:pt x="2889250" y="2174875"/>
                  </a:moveTo>
                  <a:lnTo>
                    <a:pt x="2889250" y="1755775"/>
                  </a:lnTo>
                  <a:lnTo>
                    <a:pt x="1095375" y="1755775"/>
                  </a:lnTo>
                  <a:lnTo>
                    <a:pt x="1095375" y="1717675"/>
                  </a:lnTo>
                  <a:lnTo>
                    <a:pt x="1047750" y="1717675"/>
                  </a:lnTo>
                  <a:lnTo>
                    <a:pt x="1047750" y="1657350"/>
                  </a:lnTo>
                  <a:lnTo>
                    <a:pt x="1000125" y="1657350"/>
                  </a:lnTo>
                  <a:lnTo>
                    <a:pt x="1000125" y="1609725"/>
                  </a:lnTo>
                  <a:lnTo>
                    <a:pt x="1000125" y="1536700"/>
                  </a:lnTo>
                  <a:lnTo>
                    <a:pt x="971550" y="1536700"/>
                  </a:lnTo>
                  <a:lnTo>
                    <a:pt x="971550" y="1492250"/>
                  </a:lnTo>
                  <a:lnTo>
                    <a:pt x="971550" y="1492250"/>
                  </a:lnTo>
                  <a:lnTo>
                    <a:pt x="971550" y="1457325"/>
                  </a:lnTo>
                  <a:lnTo>
                    <a:pt x="698500" y="1457325"/>
                  </a:lnTo>
                  <a:lnTo>
                    <a:pt x="698500" y="1431925"/>
                  </a:lnTo>
                  <a:lnTo>
                    <a:pt x="657225" y="1431925"/>
                  </a:lnTo>
                  <a:lnTo>
                    <a:pt x="657225" y="1327150"/>
                  </a:lnTo>
                  <a:lnTo>
                    <a:pt x="635000" y="1327150"/>
                  </a:lnTo>
                  <a:lnTo>
                    <a:pt x="635000" y="1285875"/>
                  </a:lnTo>
                  <a:lnTo>
                    <a:pt x="622300" y="1285875"/>
                  </a:lnTo>
                  <a:lnTo>
                    <a:pt x="622300" y="1241425"/>
                  </a:lnTo>
                  <a:lnTo>
                    <a:pt x="612775" y="1241425"/>
                  </a:lnTo>
                  <a:lnTo>
                    <a:pt x="612775" y="1181100"/>
                  </a:lnTo>
                  <a:lnTo>
                    <a:pt x="600075" y="1181100"/>
                  </a:lnTo>
                  <a:lnTo>
                    <a:pt x="600075" y="1181100"/>
                  </a:lnTo>
                  <a:lnTo>
                    <a:pt x="600075" y="1152525"/>
                  </a:lnTo>
                  <a:lnTo>
                    <a:pt x="539750" y="1152525"/>
                  </a:lnTo>
                  <a:lnTo>
                    <a:pt x="539750" y="1123950"/>
                  </a:lnTo>
                  <a:lnTo>
                    <a:pt x="495300" y="1123950"/>
                  </a:lnTo>
                  <a:lnTo>
                    <a:pt x="495300" y="1095375"/>
                  </a:lnTo>
                  <a:lnTo>
                    <a:pt x="339725" y="1095375"/>
                  </a:lnTo>
                  <a:lnTo>
                    <a:pt x="339725" y="1060450"/>
                  </a:lnTo>
                  <a:lnTo>
                    <a:pt x="317500" y="1060450"/>
                  </a:lnTo>
                  <a:lnTo>
                    <a:pt x="317500" y="958850"/>
                  </a:lnTo>
                  <a:lnTo>
                    <a:pt x="307975" y="958850"/>
                  </a:lnTo>
                  <a:lnTo>
                    <a:pt x="307975" y="844550"/>
                  </a:lnTo>
                  <a:lnTo>
                    <a:pt x="292100" y="844550"/>
                  </a:lnTo>
                  <a:lnTo>
                    <a:pt x="292100" y="622300"/>
                  </a:lnTo>
                  <a:lnTo>
                    <a:pt x="285750" y="622300"/>
                  </a:lnTo>
                  <a:lnTo>
                    <a:pt x="285750" y="409575"/>
                  </a:lnTo>
                  <a:lnTo>
                    <a:pt x="263525" y="409575"/>
                  </a:lnTo>
                  <a:lnTo>
                    <a:pt x="263525" y="358775"/>
                  </a:lnTo>
                  <a:lnTo>
                    <a:pt x="254000" y="358775"/>
                  </a:lnTo>
                  <a:lnTo>
                    <a:pt x="254000" y="171450"/>
                  </a:lnTo>
                  <a:lnTo>
                    <a:pt x="231775" y="171450"/>
                  </a:lnTo>
                  <a:lnTo>
                    <a:pt x="231775" y="136525"/>
                  </a:lnTo>
                  <a:lnTo>
                    <a:pt x="190500" y="136525"/>
                  </a:lnTo>
                  <a:lnTo>
                    <a:pt x="190500" y="101600"/>
                  </a:lnTo>
                  <a:lnTo>
                    <a:pt x="155575" y="101600"/>
                  </a:lnTo>
                  <a:lnTo>
                    <a:pt x="155575" y="79375"/>
                  </a:lnTo>
                  <a:lnTo>
                    <a:pt x="123825" y="79375"/>
                  </a:lnTo>
                  <a:lnTo>
                    <a:pt x="123825" y="57150"/>
                  </a:lnTo>
                  <a:lnTo>
                    <a:pt x="98425" y="53975"/>
                  </a:lnTo>
                  <a:lnTo>
                    <a:pt x="98425" y="28575"/>
                  </a:lnTo>
                  <a:lnTo>
                    <a:pt x="0" y="28575"/>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1" name="Group 260">
              <a:extLst>
                <a:ext uri="{FF2B5EF4-FFF2-40B4-BE49-F238E27FC236}">
                  <a16:creationId xmlns:a16="http://schemas.microsoft.com/office/drawing/2014/main" id="{C28934CA-9D9B-92EB-FC78-2049C594D465}"/>
                </a:ext>
              </a:extLst>
            </p:cNvPr>
            <p:cNvGrpSpPr/>
            <p:nvPr/>
          </p:nvGrpSpPr>
          <p:grpSpPr>
            <a:xfrm>
              <a:off x="8997950" y="2832099"/>
              <a:ext cx="1565275" cy="714883"/>
              <a:chOff x="8997950" y="2832099"/>
              <a:chExt cx="1565275" cy="714883"/>
            </a:xfrm>
          </p:grpSpPr>
          <p:cxnSp>
            <p:nvCxnSpPr>
              <p:cNvPr id="250" name="Straight Connector 249">
                <a:extLst>
                  <a:ext uri="{FF2B5EF4-FFF2-40B4-BE49-F238E27FC236}">
                    <a16:creationId xmlns:a16="http://schemas.microsoft.com/office/drawing/2014/main" id="{6057C105-BAC2-8653-4203-B01CC38FD13C}"/>
                  </a:ext>
                </a:extLst>
              </p:cNvPr>
              <p:cNvCxnSpPr>
                <a:cxnSpLocks/>
              </p:cNvCxnSpPr>
              <p:nvPr/>
            </p:nvCxnSpPr>
            <p:spPr>
              <a:xfrm flipV="1">
                <a:off x="8997950" y="2832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7A677235-E51E-D919-23F7-3A33BCBA7213}"/>
                  </a:ext>
                </a:extLst>
              </p:cNvPr>
              <p:cNvCxnSpPr>
                <a:cxnSpLocks/>
              </p:cNvCxnSpPr>
              <p:nvPr/>
            </p:nvCxnSpPr>
            <p:spPr>
              <a:xfrm flipV="1">
                <a:off x="9477375" y="32035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9E3328EB-79E2-ACE4-D925-4018BCA4E059}"/>
                  </a:ext>
                </a:extLst>
              </p:cNvPr>
              <p:cNvCxnSpPr>
                <a:cxnSpLocks/>
              </p:cNvCxnSpPr>
              <p:nvPr/>
            </p:nvCxnSpPr>
            <p:spPr>
              <a:xfrm flipV="1">
                <a:off x="970597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DC7159F4-AB6A-7778-F2F8-353B666CDF8F}"/>
                  </a:ext>
                </a:extLst>
              </p:cNvPr>
              <p:cNvCxnSpPr>
                <a:cxnSpLocks/>
              </p:cNvCxnSpPr>
              <p:nvPr/>
            </p:nvCxnSpPr>
            <p:spPr>
              <a:xfrm flipV="1">
                <a:off x="9509125" y="32607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83B5A43D-5138-1C96-1889-AB19186A8D7A}"/>
                  </a:ext>
                </a:extLst>
              </p:cNvPr>
              <p:cNvCxnSpPr>
                <a:cxnSpLocks/>
              </p:cNvCxnSpPr>
              <p:nvPr/>
            </p:nvCxnSpPr>
            <p:spPr>
              <a:xfrm flipV="1">
                <a:off x="9874250"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0AF45D4E-F7A0-EDCF-0988-9E7F6A458BA2}"/>
                  </a:ext>
                </a:extLst>
              </p:cNvPr>
              <p:cNvCxnSpPr>
                <a:cxnSpLocks/>
              </p:cNvCxnSpPr>
              <p:nvPr/>
            </p:nvCxnSpPr>
            <p:spPr>
              <a:xfrm flipV="1">
                <a:off x="989647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490401D6-354A-DD91-353F-1B30DF743C5B}"/>
                  </a:ext>
                </a:extLst>
              </p:cNvPr>
              <p:cNvCxnSpPr>
                <a:cxnSpLocks/>
              </p:cNvCxnSpPr>
              <p:nvPr/>
            </p:nvCxnSpPr>
            <p:spPr>
              <a:xfrm flipV="1">
                <a:off x="10191750"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5F4A0CF3-D210-FF18-C360-3472BAFB43DE}"/>
                  </a:ext>
                </a:extLst>
              </p:cNvPr>
              <p:cNvCxnSpPr>
                <a:cxnSpLocks/>
              </p:cNvCxnSpPr>
              <p:nvPr/>
            </p:nvCxnSpPr>
            <p:spPr>
              <a:xfrm flipV="1">
                <a:off x="1048702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FD79590A-BDD9-9E77-322F-FE20AA6C9DCD}"/>
                  </a:ext>
                </a:extLst>
              </p:cNvPr>
              <p:cNvCxnSpPr>
                <a:cxnSpLocks/>
              </p:cNvCxnSpPr>
              <p:nvPr/>
            </p:nvCxnSpPr>
            <p:spPr>
              <a:xfrm flipV="1">
                <a:off x="10541000"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21E3A67E-969F-7957-71B2-44F82EE9473B}"/>
                  </a:ext>
                </a:extLst>
              </p:cNvPr>
              <p:cNvCxnSpPr>
                <a:cxnSpLocks/>
              </p:cNvCxnSpPr>
              <p:nvPr/>
            </p:nvCxnSpPr>
            <p:spPr>
              <a:xfrm flipV="1">
                <a:off x="10563225" y="34829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grpSp>
        <p:nvGrpSpPr>
          <p:cNvPr id="249" name="Group 248">
            <a:extLst>
              <a:ext uri="{FF2B5EF4-FFF2-40B4-BE49-F238E27FC236}">
                <a16:creationId xmlns:a16="http://schemas.microsoft.com/office/drawing/2014/main" id="{66D3CCE4-8DD3-02D4-311A-FAB972BEC972}"/>
              </a:ext>
            </a:extLst>
          </p:cNvPr>
          <p:cNvGrpSpPr/>
          <p:nvPr/>
        </p:nvGrpSpPr>
        <p:grpSpPr>
          <a:xfrm>
            <a:off x="4756150" y="1790699"/>
            <a:ext cx="2946400" cy="2174875"/>
            <a:chOff x="4756150" y="1790699"/>
            <a:chExt cx="2946400" cy="2174875"/>
          </a:xfrm>
        </p:grpSpPr>
        <p:sp>
          <p:nvSpPr>
            <p:cNvPr id="220" name="Freeform 219">
              <a:extLst>
                <a:ext uri="{FF2B5EF4-FFF2-40B4-BE49-F238E27FC236}">
                  <a16:creationId xmlns:a16="http://schemas.microsoft.com/office/drawing/2014/main" id="{6CA56C40-31DE-5AF7-9FC8-2787EAFF2FA4}"/>
                </a:ext>
              </a:extLst>
            </p:cNvPr>
            <p:cNvSpPr/>
            <p:nvPr/>
          </p:nvSpPr>
          <p:spPr>
            <a:xfrm>
              <a:off x="4756150" y="1790699"/>
              <a:ext cx="2946400" cy="2174875"/>
            </a:xfrm>
            <a:custGeom>
              <a:avLst/>
              <a:gdLst>
                <a:gd name="csX0" fmla="*/ 2946400 w 2946400"/>
                <a:gd name="csY0" fmla="*/ 2178050 h 2178050"/>
                <a:gd name="csX1" fmla="*/ 2946400 w 2946400"/>
                <a:gd name="csY1" fmla="*/ 1797050 h 2178050"/>
                <a:gd name="csX2" fmla="*/ 1387475 w 2946400"/>
                <a:gd name="csY2" fmla="*/ 1797050 h 2178050"/>
                <a:gd name="csX3" fmla="*/ 1387475 w 2946400"/>
                <a:gd name="csY3" fmla="*/ 1752600 h 2178050"/>
                <a:gd name="csX4" fmla="*/ 1162050 w 2946400"/>
                <a:gd name="csY4" fmla="*/ 1752600 h 2178050"/>
                <a:gd name="csX5" fmla="*/ 1162050 w 2946400"/>
                <a:gd name="csY5" fmla="*/ 1720850 h 2178050"/>
                <a:gd name="csX6" fmla="*/ 1114425 w 2946400"/>
                <a:gd name="csY6" fmla="*/ 1720850 h 2178050"/>
                <a:gd name="csX7" fmla="*/ 1114425 w 2946400"/>
                <a:gd name="csY7" fmla="*/ 1679575 h 2178050"/>
                <a:gd name="csX8" fmla="*/ 1063625 w 2946400"/>
                <a:gd name="csY8" fmla="*/ 1679575 h 2178050"/>
                <a:gd name="csX9" fmla="*/ 1063625 w 2946400"/>
                <a:gd name="csY9" fmla="*/ 1641475 h 2178050"/>
                <a:gd name="csX10" fmla="*/ 1060450 w 2946400"/>
                <a:gd name="csY10" fmla="*/ 1641475 h 2178050"/>
                <a:gd name="csX11" fmla="*/ 1060450 w 2946400"/>
                <a:gd name="csY11" fmla="*/ 1587500 h 2178050"/>
                <a:gd name="csX12" fmla="*/ 1060450 w 2946400"/>
                <a:gd name="csY12" fmla="*/ 1587500 h 2178050"/>
                <a:gd name="csX13" fmla="*/ 1060450 w 2946400"/>
                <a:gd name="csY13" fmla="*/ 1587500 h 2178050"/>
                <a:gd name="csX14" fmla="*/ 1028700 w 2946400"/>
                <a:gd name="csY14" fmla="*/ 1587500 h 2178050"/>
                <a:gd name="csX15" fmla="*/ 1028700 w 2946400"/>
                <a:gd name="csY15" fmla="*/ 1527175 h 2178050"/>
                <a:gd name="csX16" fmla="*/ 758825 w 2946400"/>
                <a:gd name="csY16" fmla="*/ 1527175 h 2178050"/>
                <a:gd name="csX17" fmla="*/ 758825 w 2946400"/>
                <a:gd name="csY17" fmla="*/ 1498600 h 2178050"/>
                <a:gd name="csX18" fmla="*/ 727075 w 2946400"/>
                <a:gd name="csY18" fmla="*/ 1498600 h 2178050"/>
                <a:gd name="csX19" fmla="*/ 727075 w 2946400"/>
                <a:gd name="csY19" fmla="*/ 1485900 h 2178050"/>
                <a:gd name="csX20" fmla="*/ 711200 w 2946400"/>
                <a:gd name="csY20" fmla="*/ 1485900 h 2178050"/>
                <a:gd name="csX21" fmla="*/ 711200 w 2946400"/>
                <a:gd name="csY21" fmla="*/ 1365250 h 2178050"/>
                <a:gd name="csX22" fmla="*/ 692150 w 2946400"/>
                <a:gd name="csY22" fmla="*/ 1365250 h 2178050"/>
                <a:gd name="csX23" fmla="*/ 692150 w 2946400"/>
                <a:gd name="csY23" fmla="*/ 1330325 h 2178050"/>
                <a:gd name="csX24" fmla="*/ 679450 w 2946400"/>
                <a:gd name="csY24" fmla="*/ 1330325 h 2178050"/>
                <a:gd name="csX25" fmla="*/ 679450 w 2946400"/>
                <a:gd name="csY25" fmla="*/ 1235075 h 2178050"/>
                <a:gd name="csX26" fmla="*/ 666750 w 2946400"/>
                <a:gd name="csY26" fmla="*/ 1235075 h 2178050"/>
                <a:gd name="csX27" fmla="*/ 666750 w 2946400"/>
                <a:gd name="csY27" fmla="*/ 1216025 h 2178050"/>
                <a:gd name="csX28" fmla="*/ 606425 w 2946400"/>
                <a:gd name="csY28" fmla="*/ 1216025 h 2178050"/>
                <a:gd name="csX29" fmla="*/ 606425 w 2946400"/>
                <a:gd name="csY29" fmla="*/ 1190625 h 2178050"/>
                <a:gd name="csX30" fmla="*/ 555625 w 2946400"/>
                <a:gd name="csY30" fmla="*/ 1190625 h 2178050"/>
                <a:gd name="csX31" fmla="*/ 555625 w 2946400"/>
                <a:gd name="csY31" fmla="*/ 1165225 h 2178050"/>
                <a:gd name="csX32" fmla="*/ 403225 w 2946400"/>
                <a:gd name="csY32" fmla="*/ 1165225 h 2178050"/>
                <a:gd name="csX33" fmla="*/ 403225 w 2946400"/>
                <a:gd name="csY33" fmla="*/ 1108075 h 2178050"/>
                <a:gd name="csX34" fmla="*/ 384175 w 2946400"/>
                <a:gd name="csY34" fmla="*/ 1108075 h 2178050"/>
                <a:gd name="csX35" fmla="*/ 384175 w 2946400"/>
                <a:gd name="csY35" fmla="*/ 1009650 h 2178050"/>
                <a:gd name="csX36" fmla="*/ 368300 w 2946400"/>
                <a:gd name="csY36" fmla="*/ 1009650 h 2178050"/>
                <a:gd name="csX37" fmla="*/ 368300 w 2946400"/>
                <a:gd name="csY37" fmla="*/ 923925 h 2178050"/>
                <a:gd name="csX38" fmla="*/ 355600 w 2946400"/>
                <a:gd name="csY38" fmla="*/ 923925 h 2178050"/>
                <a:gd name="csX39" fmla="*/ 355600 w 2946400"/>
                <a:gd name="csY39" fmla="*/ 749300 h 2178050"/>
                <a:gd name="csX40" fmla="*/ 352425 w 2946400"/>
                <a:gd name="csY40" fmla="*/ 746125 h 2178050"/>
                <a:gd name="csX41" fmla="*/ 352425 w 2946400"/>
                <a:gd name="csY41" fmla="*/ 644525 h 2178050"/>
                <a:gd name="csX42" fmla="*/ 339725 w 2946400"/>
                <a:gd name="csY42" fmla="*/ 644525 h 2178050"/>
                <a:gd name="csX43" fmla="*/ 339725 w 2946400"/>
                <a:gd name="csY43" fmla="*/ 527050 h 2178050"/>
                <a:gd name="csX44" fmla="*/ 330200 w 2946400"/>
                <a:gd name="csY44" fmla="*/ 527050 h 2178050"/>
                <a:gd name="csX45" fmla="*/ 330200 w 2946400"/>
                <a:gd name="csY45" fmla="*/ 422275 h 2178050"/>
                <a:gd name="csX46" fmla="*/ 317500 w 2946400"/>
                <a:gd name="csY46" fmla="*/ 422275 h 2178050"/>
                <a:gd name="csX47" fmla="*/ 317500 w 2946400"/>
                <a:gd name="csY47" fmla="*/ 238125 h 2178050"/>
                <a:gd name="csX48" fmla="*/ 292100 w 2946400"/>
                <a:gd name="csY48" fmla="*/ 238125 h 2178050"/>
                <a:gd name="csX49" fmla="*/ 292100 w 2946400"/>
                <a:gd name="csY49" fmla="*/ 200025 h 2178050"/>
                <a:gd name="csX50" fmla="*/ 273050 w 2946400"/>
                <a:gd name="csY50" fmla="*/ 200025 h 2178050"/>
                <a:gd name="csX51" fmla="*/ 273050 w 2946400"/>
                <a:gd name="csY51" fmla="*/ 152400 h 2178050"/>
                <a:gd name="csX52" fmla="*/ 254000 w 2946400"/>
                <a:gd name="csY52" fmla="*/ 152400 h 2178050"/>
                <a:gd name="csX53" fmla="*/ 254000 w 2946400"/>
                <a:gd name="csY53" fmla="*/ 133350 h 2178050"/>
                <a:gd name="csX54" fmla="*/ 222250 w 2946400"/>
                <a:gd name="csY54" fmla="*/ 133350 h 2178050"/>
                <a:gd name="csX55" fmla="*/ 222250 w 2946400"/>
                <a:gd name="csY55" fmla="*/ 98425 h 2178050"/>
                <a:gd name="csX56" fmla="*/ 190500 w 2946400"/>
                <a:gd name="csY56" fmla="*/ 98425 h 2178050"/>
                <a:gd name="csX57" fmla="*/ 190500 w 2946400"/>
                <a:gd name="csY57" fmla="*/ 76200 h 2178050"/>
                <a:gd name="csX58" fmla="*/ 158750 w 2946400"/>
                <a:gd name="csY58" fmla="*/ 76200 h 2178050"/>
                <a:gd name="csX59" fmla="*/ 158750 w 2946400"/>
                <a:gd name="csY59" fmla="*/ 60325 h 2178050"/>
                <a:gd name="csX60" fmla="*/ 88900 w 2946400"/>
                <a:gd name="csY60" fmla="*/ 60325 h 2178050"/>
                <a:gd name="csX61" fmla="*/ 88900 w 2946400"/>
                <a:gd name="csY61" fmla="*/ 34925 h 2178050"/>
                <a:gd name="csX62" fmla="*/ 60325 w 2946400"/>
                <a:gd name="csY62" fmla="*/ 34925 h 2178050"/>
                <a:gd name="csX63" fmla="*/ 60325 w 2946400"/>
                <a:gd name="csY63" fmla="*/ 34925 h 2178050"/>
                <a:gd name="csX64" fmla="*/ 60325 w 2946400"/>
                <a:gd name="csY64" fmla="*/ 0 h 2178050"/>
                <a:gd name="csX65" fmla="*/ 0 w 2946400"/>
                <a:gd name="csY65" fmla="*/ 0 h 21780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2946400" h="2178050">
                  <a:moveTo>
                    <a:pt x="2946400" y="2178050"/>
                  </a:moveTo>
                  <a:lnTo>
                    <a:pt x="2946400" y="1797050"/>
                  </a:lnTo>
                  <a:lnTo>
                    <a:pt x="1387475" y="1797050"/>
                  </a:lnTo>
                  <a:lnTo>
                    <a:pt x="1387475" y="1752600"/>
                  </a:lnTo>
                  <a:lnTo>
                    <a:pt x="1162050" y="1752600"/>
                  </a:lnTo>
                  <a:lnTo>
                    <a:pt x="1162050" y="1720850"/>
                  </a:lnTo>
                  <a:lnTo>
                    <a:pt x="1114425" y="1720850"/>
                  </a:lnTo>
                  <a:lnTo>
                    <a:pt x="1114425" y="1679575"/>
                  </a:lnTo>
                  <a:lnTo>
                    <a:pt x="1063625" y="1679575"/>
                  </a:lnTo>
                  <a:lnTo>
                    <a:pt x="1063625" y="1641475"/>
                  </a:lnTo>
                  <a:lnTo>
                    <a:pt x="1060450" y="1641475"/>
                  </a:lnTo>
                  <a:lnTo>
                    <a:pt x="1060450" y="1587500"/>
                  </a:lnTo>
                  <a:lnTo>
                    <a:pt x="1060450" y="1587500"/>
                  </a:lnTo>
                  <a:lnTo>
                    <a:pt x="1060450" y="1587500"/>
                  </a:lnTo>
                  <a:lnTo>
                    <a:pt x="1028700" y="1587500"/>
                  </a:lnTo>
                  <a:lnTo>
                    <a:pt x="1028700" y="1527175"/>
                  </a:lnTo>
                  <a:lnTo>
                    <a:pt x="758825" y="1527175"/>
                  </a:lnTo>
                  <a:lnTo>
                    <a:pt x="758825" y="1498600"/>
                  </a:lnTo>
                  <a:lnTo>
                    <a:pt x="727075" y="1498600"/>
                  </a:lnTo>
                  <a:lnTo>
                    <a:pt x="727075" y="1485900"/>
                  </a:lnTo>
                  <a:lnTo>
                    <a:pt x="711200" y="1485900"/>
                  </a:lnTo>
                  <a:lnTo>
                    <a:pt x="711200" y="1365250"/>
                  </a:lnTo>
                  <a:lnTo>
                    <a:pt x="692150" y="1365250"/>
                  </a:lnTo>
                  <a:lnTo>
                    <a:pt x="692150" y="1330325"/>
                  </a:lnTo>
                  <a:lnTo>
                    <a:pt x="679450" y="1330325"/>
                  </a:lnTo>
                  <a:lnTo>
                    <a:pt x="679450" y="1235075"/>
                  </a:lnTo>
                  <a:lnTo>
                    <a:pt x="666750" y="1235075"/>
                  </a:lnTo>
                  <a:lnTo>
                    <a:pt x="666750" y="1216025"/>
                  </a:lnTo>
                  <a:lnTo>
                    <a:pt x="606425" y="1216025"/>
                  </a:lnTo>
                  <a:lnTo>
                    <a:pt x="606425" y="1190625"/>
                  </a:lnTo>
                  <a:lnTo>
                    <a:pt x="555625" y="1190625"/>
                  </a:lnTo>
                  <a:lnTo>
                    <a:pt x="555625" y="1165225"/>
                  </a:lnTo>
                  <a:lnTo>
                    <a:pt x="403225" y="1165225"/>
                  </a:lnTo>
                  <a:lnTo>
                    <a:pt x="403225" y="1108075"/>
                  </a:lnTo>
                  <a:lnTo>
                    <a:pt x="384175" y="1108075"/>
                  </a:lnTo>
                  <a:lnTo>
                    <a:pt x="384175" y="1009650"/>
                  </a:lnTo>
                  <a:lnTo>
                    <a:pt x="368300" y="1009650"/>
                  </a:lnTo>
                  <a:lnTo>
                    <a:pt x="368300" y="923925"/>
                  </a:lnTo>
                  <a:lnTo>
                    <a:pt x="355600" y="923925"/>
                  </a:lnTo>
                  <a:lnTo>
                    <a:pt x="355600" y="749300"/>
                  </a:lnTo>
                  <a:lnTo>
                    <a:pt x="352425" y="746125"/>
                  </a:lnTo>
                  <a:lnTo>
                    <a:pt x="352425" y="644525"/>
                  </a:lnTo>
                  <a:lnTo>
                    <a:pt x="339725" y="644525"/>
                  </a:lnTo>
                  <a:lnTo>
                    <a:pt x="339725" y="527050"/>
                  </a:lnTo>
                  <a:lnTo>
                    <a:pt x="330200" y="527050"/>
                  </a:lnTo>
                  <a:lnTo>
                    <a:pt x="330200" y="422275"/>
                  </a:lnTo>
                  <a:lnTo>
                    <a:pt x="317500" y="422275"/>
                  </a:lnTo>
                  <a:lnTo>
                    <a:pt x="317500" y="238125"/>
                  </a:lnTo>
                  <a:lnTo>
                    <a:pt x="292100" y="238125"/>
                  </a:lnTo>
                  <a:lnTo>
                    <a:pt x="292100" y="200025"/>
                  </a:lnTo>
                  <a:lnTo>
                    <a:pt x="273050" y="200025"/>
                  </a:lnTo>
                  <a:lnTo>
                    <a:pt x="273050" y="152400"/>
                  </a:lnTo>
                  <a:lnTo>
                    <a:pt x="254000" y="152400"/>
                  </a:lnTo>
                  <a:lnTo>
                    <a:pt x="254000" y="133350"/>
                  </a:lnTo>
                  <a:lnTo>
                    <a:pt x="222250" y="133350"/>
                  </a:lnTo>
                  <a:lnTo>
                    <a:pt x="222250" y="98425"/>
                  </a:lnTo>
                  <a:lnTo>
                    <a:pt x="190500" y="98425"/>
                  </a:lnTo>
                  <a:lnTo>
                    <a:pt x="190500" y="76200"/>
                  </a:lnTo>
                  <a:lnTo>
                    <a:pt x="158750" y="76200"/>
                  </a:lnTo>
                  <a:lnTo>
                    <a:pt x="158750" y="60325"/>
                  </a:lnTo>
                  <a:lnTo>
                    <a:pt x="88900" y="60325"/>
                  </a:lnTo>
                  <a:lnTo>
                    <a:pt x="88900" y="34925"/>
                  </a:lnTo>
                  <a:lnTo>
                    <a:pt x="60325" y="34925"/>
                  </a:lnTo>
                  <a:lnTo>
                    <a:pt x="60325" y="34925"/>
                  </a:lnTo>
                  <a:lnTo>
                    <a:pt x="6032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8" name="Straight Connector 237">
              <a:extLst>
                <a:ext uri="{FF2B5EF4-FFF2-40B4-BE49-F238E27FC236}">
                  <a16:creationId xmlns:a16="http://schemas.microsoft.com/office/drawing/2014/main" id="{3F15A0DC-0888-C615-102A-9A0763049ED2}"/>
                </a:ext>
              </a:extLst>
            </p:cNvPr>
            <p:cNvCxnSpPr>
              <a:cxnSpLocks/>
            </p:cNvCxnSpPr>
            <p:nvPr/>
          </p:nvCxnSpPr>
          <p:spPr>
            <a:xfrm flipV="1">
              <a:off x="5295900" y="29019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891C4E94-39A9-7424-ED02-6214F09BBB3F}"/>
                </a:ext>
              </a:extLst>
            </p:cNvPr>
            <p:cNvCxnSpPr>
              <a:cxnSpLocks/>
            </p:cNvCxnSpPr>
            <p:nvPr/>
          </p:nvCxnSpPr>
          <p:spPr>
            <a:xfrm flipV="1">
              <a:off x="5775325" y="32734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A5EF0320-C318-96C4-00FE-0A24C1157ED5}"/>
                </a:ext>
              </a:extLst>
            </p:cNvPr>
            <p:cNvCxnSpPr>
              <a:cxnSpLocks/>
            </p:cNvCxnSpPr>
            <p:nvPr/>
          </p:nvCxnSpPr>
          <p:spPr>
            <a:xfrm flipV="1">
              <a:off x="5803900" y="33146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A3C0D9FE-DEA3-986B-1D2A-FF3DD60AA780}"/>
                </a:ext>
              </a:extLst>
            </p:cNvPr>
            <p:cNvCxnSpPr>
              <a:cxnSpLocks/>
            </p:cNvCxnSpPr>
            <p:nvPr/>
          </p:nvCxnSpPr>
          <p:spPr>
            <a:xfrm flipV="1">
              <a:off x="6003925" y="34861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DDE903A5-EBB9-5BE6-BC4D-2A05F59BE724}"/>
                </a:ext>
              </a:extLst>
            </p:cNvPr>
            <p:cNvCxnSpPr>
              <a:cxnSpLocks/>
            </p:cNvCxnSpPr>
            <p:nvPr/>
          </p:nvCxnSpPr>
          <p:spPr>
            <a:xfrm flipV="1">
              <a:off x="6178550" y="35242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AEAAC5FC-8179-5F4B-EEB2-788628010EE3}"/>
                </a:ext>
              </a:extLst>
            </p:cNvPr>
            <p:cNvCxnSpPr>
              <a:cxnSpLocks/>
            </p:cNvCxnSpPr>
            <p:nvPr/>
          </p:nvCxnSpPr>
          <p:spPr>
            <a:xfrm flipV="1">
              <a:off x="6203950" y="352424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022990C5-34BA-4496-BA0D-4F058661D1F1}"/>
                </a:ext>
              </a:extLst>
            </p:cNvPr>
            <p:cNvCxnSpPr>
              <a:cxnSpLocks/>
            </p:cNvCxnSpPr>
            <p:nvPr/>
          </p:nvCxnSpPr>
          <p:spPr>
            <a:xfrm flipV="1">
              <a:off x="6489700" y="3530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9FBD8D60-B85F-448E-089F-38A5A7C7F0C1}"/>
                </a:ext>
              </a:extLst>
            </p:cNvPr>
            <p:cNvCxnSpPr>
              <a:cxnSpLocks/>
            </p:cNvCxnSpPr>
            <p:nvPr/>
          </p:nvCxnSpPr>
          <p:spPr>
            <a:xfrm flipV="1">
              <a:off x="6784975" y="3533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99C87914-4463-71A1-2760-6EF0A142A893}"/>
                </a:ext>
              </a:extLst>
            </p:cNvPr>
            <p:cNvCxnSpPr>
              <a:cxnSpLocks/>
            </p:cNvCxnSpPr>
            <p:nvPr/>
          </p:nvCxnSpPr>
          <p:spPr>
            <a:xfrm flipV="1">
              <a:off x="6873875" y="3530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2BC06EB0-C816-B2FE-21FA-B291418F6ED5}"/>
                </a:ext>
              </a:extLst>
            </p:cNvPr>
            <p:cNvCxnSpPr>
              <a:cxnSpLocks/>
            </p:cNvCxnSpPr>
            <p:nvPr/>
          </p:nvCxnSpPr>
          <p:spPr>
            <a:xfrm flipV="1">
              <a:off x="6810375" y="3533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4DAEB378-EAC7-2342-3C5A-EDEFB1ABA28E}"/>
                </a:ext>
              </a:extLst>
            </p:cNvPr>
            <p:cNvCxnSpPr>
              <a:cxnSpLocks/>
            </p:cNvCxnSpPr>
            <p:nvPr/>
          </p:nvCxnSpPr>
          <p:spPr>
            <a:xfrm flipV="1">
              <a:off x="6842125" y="35337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C6278555-FA36-971F-AB18-4CA03F66EF05}"/>
              </a:ext>
            </a:extLst>
          </p:cNvPr>
          <p:cNvSpPr>
            <a:spLocks noGrp="1"/>
          </p:cNvSpPr>
          <p:nvPr>
            <p:ph type="title"/>
          </p:nvPr>
        </p:nvSpPr>
        <p:spPr/>
        <p:txBody>
          <a:bodyPr/>
          <a:lstStyle/>
          <a:p>
            <a:r>
              <a:rPr lang="en-US" dirty="0"/>
              <a:t>VERITAC-2: BICR-Assessed PFS by Duration of Prior CDK4/6i (</a:t>
            </a:r>
            <a:r>
              <a:rPr lang="en-US" i="1" dirty="0"/>
              <a:t>ESR1</a:t>
            </a:r>
            <a:r>
              <a:rPr lang="en-US" dirty="0"/>
              <a:t>m Population) </a:t>
            </a:r>
          </a:p>
        </p:txBody>
      </p:sp>
      <p:sp>
        <p:nvSpPr>
          <p:cNvPr id="6" name="Content Placeholder 5">
            <a:extLst>
              <a:ext uri="{FF2B5EF4-FFF2-40B4-BE49-F238E27FC236}">
                <a16:creationId xmlns:a16="http://schemas.microsoft.com/office/drawing/2014/main" id="{DA1FF078-3AB0-596B-EF63-5BB26FC9AD46}"/>
              </a:ext>
            </a:extLst>
          </p:cNvPr>
          <p:cNvSpPr>
            <a:spLocks noGrp="1"/>
          </p:cNvSpPr>
          <p:nvPr>
            <p:ph sz="quarter" idx="10"/>
          </p:nvPr>
        </p:nvSpPr>
        <p:spPr/>
        <p:txBody>
          <a:bodyPr/>
          <a:lstStyle/>
          <a:p>
            <a:pPr algn="ctr"/>
            <a:r>
              <a:rPr lang="en-US" altLang="en-US" dirty="0"/>
              <a:t>Hamilton. SABCS2025. </a:t>
            </a:r>
            <a:r>
              <a:rPr lang="en-US" altLang="en-US" dirty="0" err="1"/>
              <a:t>Abstr</a:t>
            </a:r>
            <a:r>
              <a:rPr lang="en-US" altLang="en-US" dirty="0"/>
              <a:t> PD10-03.</a:t>
            </a:r>
          </a:p>
        </p:txBody>
      </p:sp>
      <p:graphicFrame>
        <p:nvGraphicFramePr>
          <p:cNvPr id="3" name="Group 3">
            <a:extLst>
              <a:ext uri="{FF2B5EF4-FFF2-40B4-BE49-F238E27FC236}">
                <a16:creationId xmlns:a16="http://schemas.microsoft.com/office/drawing/2014/main" id="{B5B2D583-02D5-288A-69C0-640721D97BDD}"/>
              </a:ext>
            </a:extLst>
          </p:cNvPr>
          <p:cNvGraphicFramePr>
            <a:graphicFrameLocks/>
          </p:cNvGraphicFramePr>
          <p:nvPr/>
        </p:nvGraphicFramePr>
        <p:xfrm>
          <a:off x="228600" y="4962144"/>
          <a:ext cx="4292029" cy="1133856"/>
        </p:xfrm>
        <a:graphic>
          <a:graphicData uri="http://schemas.openxmlformats.org/drawingml/2006/table">
            <a:tbl>
              <a:tblPr/>
              <a:tblGrid>
                <a:gridCol w="1293084">
                  <a:extLst>
                    <a:ext uri="{9D8B030D-6E8A-4147-A177-3AD203B41FA5}">
                      <a16:colId xmlns:a16="http://schemas.microsoft.com/office/drawing/2014/main" val="20000"/>
                    </a:ext>
                  </a:extLst>
                </a:gridCol>
                <a:gridCol w="1507896">
                  <a:extLst>
                    <a:ext uri="{9D8B030D-6E8A-4147-A177-3AD203B41FA5}">
                      <a16:colId xmlns:a16="http://schemas.microsoft.com/office/drawing/2014/main" val="20001"/>
                    </a:ext>
                  </a:extLst>
                </a:gridCol>
                <a:gridCol w="1491049">
                  <a:extLst>
                    <a:ext uri="{9D8B030D-6E8A-4147-A177-3AD203B41FA5}">
                      <a16:colId xmlns:a16="http://schemas.microsoft.com/office/drawing/2014/main" val="3924473303"/>
                    </a:ext>
                  </a:extLst>
                </a:gridCol>
              </a:tblGrid>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bg1"/>
                        </a:solidFill>
                        <a:effectLst/>
                        <a:latin typeface="Poppins" pitchFamily="2" charset="77"/>
                        <a:cs typeface="Poppins" pitchFamily="2" charset="77"/>
                      </a:endParaRP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31)</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22)</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68</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68</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3.6</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(1.8-7.4)</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(1.9-4.8)</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5" name="TextBox 4">
            <a:extLst>
              <a:ext uri="{FF2B5EF4-FFF2-40B4-BE49-F238E27FC236}">
                <a16:creationId xmlns:a16="http://schemas.microsoft.com/office/drawing/2014/main" id="{90FD5565-274C-EEBE-E4DB-035A30C8C0DB}"/>
              </a:ext>
            </a:extLst>
          </p:cNvPr>
          <p:cNvSpPr txBox="1"/>
          <p:nvPr/>
        </p:nvSpPr>
        <p:spPr bwMode="auto">
          <a:xfrm>
            <a:off x="1045910" y="1400002"/>
            <a:ext cx="33999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&lt;12 Mo</a:t>
            </a:r>
          </a:p>
        </p:txBody>
      </p:sp>
      <p:grpSp>
        <p:nvGrpSpPr>
          <p:cNvPr id="74" name="Group 73">
            <a:extLst>
              <a:ext uri="{FF2B5EF4-FFF2-40B4-BE49-F238E27FC236}">
                <a16:creationId xmlns:a16="http://schemas.microsoft.com/office/drawing/2014/main" id="{529220D4-BEA6-E6C2-3863-FFBB5F41083E}"/>
              </a:ext>
            </a:extLst>
          </p:cNvPr>
          <p:cNvGrpSpPr/>
          <p:nvPr/>
        </p:nvGrpSpPr>
        <p:grpSpPr>
          <a:xfrm>
            <a:off x="992013" y="1796144"/>
            <a:ext cx="47253" cy="2234076"/>
            <a:chOff x="1043383" y="1796144"/>
            <a:chExt cx="47253" cy="2234076"/>
          </a:xfrm>
        </p:grpSpPr>
        <p:cxnSp>
          <p:nvCxnSpPr>
            <p:cNvPr id="67" name="Straight Connector 66">
              <a:extLst>
                <a:ext uri="{FF2B5EF4-FFF2-40B4-BE49-F238E27FC236}">
                  <a16:creationId xmlns:a16="http://schemas.microsoft.com/office/drawing/2014/main" id="{C93079B7-903C-FECE-0FF4-2ADC5226FFC0}"/>
                </a:ext>
              </a:extLst>
            </p:cNvPr>
            <p:cNvCxnSpPr>
              <a:cxnSpLocks/>
            </p:cNvCxnSpPr>
            <p:nvPr/>
          </p:nvCxnSpPr>
          <p:spPr>
            <a:xfrm flipV="1">
              <a:off x="1090635" y="1796144"/>
              <a:ext cx="0" cy="21886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4709B9-2855-075A-1A40-329866BAD8DA}"/>
                </a:ext>
              </a:extLst>
            </p:cNvPr>
            <p:cNvCxnSpPr>
              <a:cxnSpLocks/>
            </p:cNvCxnSpPr>
            <p:nvPr/>
          </p:nvCxnSpPr>
          <p:spPr>
            <a:xfrm flipH="1">
              <a:off x="1043383" y="1796144"/>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B55CCE0-E3D2-D2BB-8F3B-36520520291E}"/>
                </a:ext>
              </a:extLst>
            </p:cNvPr>
            <p:cNvCxnSpPr>
              <a:cxnSpLocks/>
            </p:cNvCxnSpPr>
            <p:nvPr/>
          </p:nvCxnSpPr>
          <p:spPr>
            <a:xfrm flipH="1">
              <a:off x="1043383" y="2231890"/>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A9E716F-D502-428E-6564-13A8FD1FE769}"/>
                </a:ext>
              </a:extLst>
            </p:cNvPr>
            <p:cNvCxnSpPr>
              <a:cxnSpLocks/>
            </p:cNvCxnSpPr>
            <p:nvPr/>
          </p:nvCxnSpPr>
          <p:spPr>
            <a:xfrm flipH="1">
              <a:off x="1043383" y="2667636"/>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923C59E-EEA6-890A-8FEF-1D375F9FB1EC}"/>
                </a:ext>
              </a:extLst>
            </p:cNvPr>
            <p:cNvCxnSpPr>
              <a:cxnSpLocks/>
            </p:cNvCxnSpPr>
            <p:nvPr/>
          </p:nvCxnSpPr>
          <p:spPr>
            <a:xfrm flipH="1">
              <a:off x="1043383" y="3103383"/>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B5C9B659-3A9B-E206-3FCB-549212FEDC50}"/>
                </a:ext>
              </a:extLst>
            </p:cNvPr>
            <p:cNvCxnSpPr>
              <a:cxnSpLocks/>
            </p:cNvCxnSpPr>
            <p:nvPr/>
          </p:nvCxnSpPr>
          <p:spPr>
            <a:xfrm flipH="1">
              <a:off x="1043383" y="3539129"/>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25C6402-D5F7-C6AC-3C05-CD0C492F699B}"/>
                </a:ext>
              </a:extLst>
            </p:cNvPr>
            <p:cNvCxnSpPr>
              <a:cxnSpLocks/>
            </p:cNvCxnSpPr>
            <p:nvPr/>
          </p:nvCxnSpPr>
          <p:spPr>
            <a:xfrm flipH="1">
              <a:off x="1043383" y="3974875"/>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F88C8A9-6B05-2AAA-6BEE-86864F3ADEE3}"/>
                </a:ext>
              </a:extLst>
            </p:cNvPr>
            <p:cNvCxnSpPr>
              <a:cxnSpLocks/>
            </p:cNvCxnSpPr>
            <p:nvPr/>
          </p:nvCxnSpPr>
          <p:spPr>
            <a:xfrm rot="5400000" flipH="1">
              <a:off x="106048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3EF81663-E34F-29DE-097F-30674F51D47E}"/>
              </a:ext>
            </a:extLst>
          </p:cNvPr>
          <p:cNvGrpSpPr/>
          <p:nvPr/>
        </p:nvGrpSpPr>
        <p:grpSpPr>
          <a:xfrm>
            <a:off x="1024918" y="3969909"/>
            <a:ext cx="3492502" cy="60311"/>
            <a:chOff x="1076288" y="3969909"/>
            <a:chExt cx="3492502" cy="60311"/>
          </a:xfrm>
        </p:grpSpPr>
        <p:cxnSp>
          <p:nvCxnSpPr>
            <p:cNvPr id="66" name="Straight Connector 65">
              <a:extLst>
                <a:ext uri="{FF2B5EF4-FFF2-40B4-BE49-F238E27FC236}">
                  <a16:creationId xmlns:a16="http://schemas.microsoft.com/office/drawing/2014/main" id="{3EC23DDF-A306-0A58-EB79-F0F52DEA8813}"/>
                </a:ext>
              </a:extLst>
            </p:cNvPr>
            <p:cNvCxnSpPr>
              <a:cxnSpLocks/>
            </p:cNvCxnSpPr>
            <p:nvPr/>
          </p:nvCxnSpPr>
          <p:spPr>
            <a:xfrm>
              <a:off x="1076288" y="3974875"/>
              <a:ext cx="349250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1721744-9D57-DE34-501D-5690633C2157}"/>
                </a:ext>
              </a:extLst>
            </p:cNvPr>
            <p:cNvCxnSpPr>
              <a:cxnSpLocks/>
            </p:cNvCxnSpPr>
            <p:nvPr/>
          </p:nvCxnSpPr>
          <p:spPr>
            <a:xfrm rot="5400000" flipH="1">
              <a:off x="1445798"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B9E0C9D-5A5A-7063-702A-7E9FE8B23B13}"/>
                </a:ext>
              </a:extLst>
            </p:cNvPr>
            <p:cNvCxnSpPr>
              <a:cxnSpLocks/>
            </p:cNvCxnSpPr>
            <p:nvPr/>
          </p:nvCxnSpPr>
          <p:spPr>
            <a:xfrm rot="5400000" flipH="1">
              <a:off x="1831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070AEAB-0A3F-79D1-B2B8-CD28F1C602CB}"/>
                </a:ext>
              </a:extLst>
            </p:cNvPr>
            <p:cNvCxnSpPr>
              <a:cxnSpLocks/>
            </p:cNvCxnSpPr>
            <p:nvPr/>
          </p:nvCxnSpPr>
          <p:spPr>
            <a:xfrm rot="5400000" flipH="1">
              <a:off x="2217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CC5DBE2-5003-9A3C-87AE-EAAA09BCAFC0}"/>
                </a:ext>
              </a:extLst>
            </p:cNvPr>
            <p:cNvCxnSpPr>
              <a:cxnSpLocks/>
            </p:cNvCxnSpPr>
            <p:nvPr/>
          </p:nvCxnSpPr>
          <p:spPr>
            <a:xfrm rot="5400000" flipH="1">
              <a:off x="2603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69FE92E-7502-8AC1-235E-739BCF6CD0B5}"/>
                </a:ext>
              </a:extLst>
            </p:cNvPr>
            <p:cNvCxnSpPr>
              <a:cxnSpLocks/>
            </p:cNvCxnSpPr>
            <p:nvPr/>
          </p:nvCxnSpPr>
          <p:spPr>
            <a:xfrm rot="5400000" flipH="1">
              <a:off x="2989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F515180-DC2F-751C-134A-F376E600FE0F}"/>
                </a:ext>
              </a:extLst>
            </p:cNvPr>
            <p:cNvCxnSpPr>
              <a:cxnSpLocks/>
            </p:cNvCxnSpPr>
            <p:nvPr/>
          </p:nvCxnSpPr>
          <p:spPr>
            <a:xfrm rot="5400000" flipH="1">
              <a:off x="3375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4616A28-4E83-4675-EC3D-2BD3DEFA6266}"/>
                </a:ext>
              </a:extLst>
            </p:cNvPr>
            <p:cNvCxnSpPr>
              <a:cxnSpLocks/>
            </p:cNvCxnSpPr>
            <p:nvPr/>
          </p:nvCxnSpPr>
          <p:spPr>
            <a:xfrm rot="5400000" flipH="1">
              <a:off x="3761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02A0F8-7508-74F8-C302-F3A670F0EDAA}"/>
                </a:ext>
              </a:extLst>
            </p:cNvPr>
            <p:cNvCxnSpPr>
              <a:cxnSpLocks/>
            </p:cNvCxnSpPr>
            <p:nvPr/>
          </p:nvCxnSpPr>
          <p:spPr>
            <a:xfrm rot="5400000" flipH="1">
              <a:off x="4147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4572F6B-F133-15F4-1993-5EF621B6F66C}"/>
                </a:ext>
              </a:extLst>
            </p:cNvPr>
            <p:cNvCxnSpPr>
              <a:cxnSpLocks/>
            </p:cNvCxnSpPr>
            <p:nvPr/>
          </p:nvCxnSpPr>
          <p:spPr>
            <a:xfrm rot="5400000" flipH="1">
              <a:off x="4533804"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TextBox 18">
            <a:extLst>
              <a:ext uri="{FF2B5EF4-FFF2-40B4-BE49-F238E27FC236}">
                <a16:creationId xmlns:a16="http://schemas.microsoft.com/office/drawing/2014/main" id="{F9A337B7-12F3-3FC5-F54C-AD04C05808B5}"/>
              </a:ext>
            </a:extLst>
          </p:cNvPr>
          <p:cNvSpPr txBox="1"/>
          <p:nvPr/>
        </p:nvSpPr>
        <p:spPr>
          <a:xfrm>
            <a:off x="667529" y="1690305"/>
            <a:ext cx="309689" cy="225512"/>
          </a:xfrm>
          <a:prstGeom prst="rect">
            <a:avLst/>
          </a:prstGeom>
        </p:spPr>
        <p:txBody>
          <a:bodyPr vert="horz" wrap="square" lIns="0" tIns="0" rIns="0" bIns="0" rtlCol="0" anchor="ctr">
            <a:noAutofit/>
          </a:bodyPr>
          <a:lstStyle/>
          <a:p>
            <a:pPr algn="r"/>
            <a:r>
              <a:rPr lang="en-US" sz="1400" dirty="0"/>
              <a:t>100</a:t>
            </a:r>
          </a:p>
        </p:txBody>
      </p:sp>
      <p:sp>
        <p:nvSpPr>
          <p:cNvPr id="20" name="TextBox 19">
            <a:extLst>
              <a:ext uri="{FF2B5EF4-FFF2-40B4-BE49-F238E27FC236}">
                <a16:creationId xmlns:a16="http://schemas.microsoft.com/office/drawing/2014/main" id="{7E173334-F821-159B-585A-51B48DED9EC5}"/>
              </a:ext>
            </a:extLst>
          </p:cNvPr>
          <p:cNvSpPr txBox="1"/>
          <p:nvPr/>
        </p:nvSpPr>
        <p:spPr>
          <a:xfrm>
            <a:off x="667529" y="2125937"/>
            <a:ext cx="309689" cy="225512"/>
          </a:xfrm>
          <a:prstGeom prst="rect">
            <a:avLst/>
          </a:prstGeom>
        </p:spPr>
        <p:txBody>
          <a:bodyPr vert="horz" wrap="square" lIns="0" tIns="0" rIns="0" bIns="0" rtlCol="0" anchor="ctr">
            <a:noAutofit/>
          </a:bodyPr>
          <a:lstStyle/>
          <a:p>
            <a:pPr algn="r"/>
            <a:r>
              <a:rPr lang="en-US" sz="1400" dirty="0"/>
              <a:t>80</a:t>
            </a:r>
          </a:p>
        </p:txBody>
      </p:sp>
      <p:sp>
        <p:nvSpPr>
          <p:cNvPr id="21" name="TextBox 20">
            <a:extLst>
              <a:ext uri="{FF2B5EF4-FFF2-40B4-BE49-F238E27FC236}">
                <a16:creationId xmlns:a16="http://schemas.microsoft.com/office/drawing/2014/main" id="{7FCEEE6A-7157-A91E-92DE-878D6E6822AC}"/>
              </a:ext>
            </a:extLst>
          </p:cNvPr>
          <p:cNvSpPr txBox="1"/>
          <p:nvPr/>
        </p:nvSpPr>
        <p:spPr>
          <a:xfrm>
            <a:off x="667529" y="2561569"/>
            <a:ext cx="309689" cy="225512"/>
          </a:xfrm>
          <a:prstGeom prst="rect">
            <a:avLst/>
          </a:prstGeom>
        </p:spPr>
        <p:txBody>
          <a:bodyPr vert="horz" wrap="square" lIns="0" tIns="0" rIns="0" bIns="0" rtlCol="0" anchor="ctr">
            <a:noAutofit/>
          </a:bodyPr>
          <a:lstStyle/>
          <a:p>
            <a:pPr algn="r"/>
            <a:r>
              <a:rPr lang="en-US" sz="1400" dirty="0"/>
              <a:t>60</a:t>
            </a:r>
          </a:p>
        </p:txBody>
      </p:sp>
      <p:sp>
        <p:nvSpPr>
          <p:cNvPr id="22" name="TextBox 21">
            <a:extLst>
              <a:ext uri="{FF2B5EF4-FFF2-40B4-BE49-F238E27FC236}">
                <a16:creationId xmlns:a16="http://schemas.microsoft.com/office/drawing/2014/main" id="{D1628A17-2DDD-CCB6-BBDC-9289C5EF7DC6}"/>
              </a:ext>
            </a:extLst>
          </p:cNvPr>
          <p:cNvSpPr txBox="1"/>
          <p:nvPr/>
        </p:nvSpPr>
        <p:spPr>
          <a:xfrm>
            <a:off x="667529" y="2997201"/>
            <a:ext cx="309689" cy="225512"/>
          </a:xfrm>
          <a:prstGeom prst="rect">
            <a:avLst/>
          </a:prstGeom>
        </p:spPr>
        <p:txBody>
          <a:bodyPr vert="horz" wrap="square" lIns="0" tIns="0" rIns="0" bIns="0" rtlCol="0" anchor="ctr">
            <a:noAutofit/>
          </a:bodyPr>
          <a:lstStyle/>
          <a:p>
            <a:pPr algn="r"/>
            <a:r>
              <a:rPr lang="en-US" sz="1400" dirty="0"/>
              <a:t>40</a:t>
            </a:r>
          </a:p>
        </p:txBody>
      </p:sp>
      <p:sp>
        <p:nvSpPr>
          <p:cNvPr id="23" name="TextBox 22">
            <a:extLst>
              <a:ext uri="{FF2B5EF4-FFF2-40B4-BE49-F238E27FC236}">
                <a16:creationId xmlns:a16="http://schemas.microsoft.com/office/drawing/2014/main" id="{F386ABBF-85D7-0990-3B0F-3F4A8D273805}"/>
              </a:ext>
            </a:extLst>
          </p:cNvPr>
          <p:cNvSpPr txBox="1"/>
          <p:nvPr/>
        </p:nvSpPr>
        <p:spPr>
          <a:xfrm>
            <a:off x="667529" y="3432833"/>
            <a:ext cx="309689" cy="225512"/>
          </a:xfrm>
          <a:prstGeom prst="rect">
            <a:avLst/>
          </a:prstGeom>
        </p:spPr>
        <p:txBody>
          <a:bodyPr vert="horz" wrap="square" lIns="0" tIns="0" rIns="0" bIns="0" rtlCol="0" anchor="ctr">
            <a:noAutofit/>
          </a:bodyPr>
          <a:lstStyle/>
          <a:p>
            <a:pPr algn="r"/>
            <a:r>
              <a:rPr lang="en-US" sz="1400" dirty="0"/>
              <a:t>20</a:t>
            </a:r>
          </a:p>
        </p:txBody>
      </p:sp>
      <p:sp>
        <p:nvSpPr>
          <p:cNvPr id="24" name="TextBox 23">
            <a:extLst>
              <a:ext uri="{FF2B5EF4-FFF2-40B4-BE49-F238E27FC236}">
                <a16:creationId xmlns:a16="http://schemas.microsoft.com/office/drawing/2014/main" id="{033A755E-E916-8F25-6803-5F0F1F3D0951}"/>
              </a:ext>
            </a:extLst>
          </p:cNvPr>
          <p:cNvSpPr txBox="1"/>
          <p:nvPr/>
        </p:nvSpPr>
        <p:spPr>
          <a:xfrm>
            <a:off x="667529" y="3868463"/>
            <a:ext cx="309689" cy="225512"/>
          </a:xfrm>
          <a:prstGeom prst="rect">
            <a:avLst/>
          </a:prstGeom>
        </p:spPr>
        <p:txBody>
          <a:bodyPr vert="horz" wrap="square" lIns="0" tIns="0" rIns="0" bIns="0" rtlCol="0" anchor="ctr">
            <a:noAutofit/>
          </a:bodyPr>
          <a:lstStyle/>
          <a:p>
            <a:pPr algn="r"/>
            <a:r>
              <a:rPr lang="en-US" sz="1400" dirty="0"/>
              <a:t>0</a:t>
            </a:r>
          </a:p>
        </p:txBody>
      </p:sp>
      <p:sp>
        <p:nvSpPr>
          <p:cNvPr id="25" name="TextBox 24">
            <a:extLst>
              <a:ext uri="{FF2B5EF4-FFF2-40B4-BE49-F238E27FC236}">
                <a16:creationId xmlns:a16="http://schemas.microsoft.com/office/drawing/2014/main" id="{9D6442E5-478F-2D6B-2FAD-DA760E2C5551}"/>
              </a:ext>
            </a:extLst>
          </p:cNvPr>
          <p:cNvSpPr txBox="1"/>
          <p:nvPr/>
        </p:nvSpPr>
        <p:spPr>
          <a:xfrm rot="16200000">
            <a:off x="-564329" y="2764494"/>
            <a:ext cx="2248547" cy="277404"/>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26" name="TextBox 25">
            <a:extLst>
              <a:ext uri="{FF2B5EF4-FFF2-40B4-BE49-F238E27FC236}">
                <a16:creationId xmlns:a16="http://schemas.microsoft.com/office/drawing/2014/main" id="{19917D4A-B25C-EDBB-77FF-AE37BE06EE82}"/>
              </a:ext>
            </a:extLst>
          </p:cNvPr>
          <p:cNvSpPr txBox="1"/>
          <p:nvPr/>
        </p:nvSpPr>
        <p:spPr>
          <a:xfrm>
            <a:off x="1039157" y="4251118"/>
            <a:ext cx="3468512" cy="225512"/>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27" name="TextBox 26">
            <a:extLst>
              <a:ext uri="{FF2B5EF4-FFF2-40B4-BE49-F238E27FC236}">
                <a16:creationId xmlns:a16="http://schemas.microsoft.com/office/drawing/2014/main" id="{274CC55B-3D1A-BF2D-997C-511EFAF2386E}"/>
              </a:ext>
            </a:extLst>
          </p:cNvPr>
          <p:cNvSpPr txBox="1"/>
          <p:nvPr/>
        </p:nvSpPr>
        <p:spPr>
          <a:xfrm>
            <a:off x="4368883" y="4038364"/>
            <a:ext cx="309689" cy="225512"/>
          </a:xfrm>
          <a:prstGeom prst="rect">
            <a:avLst/>
          </a:prstGeom>
        </p:spPr>
        <p:txBody>
          <a:bodyPr vert="horz" wrap="square" lIns="0" tIns="0" rIns="0" bIns="0" rtlCol="0">
            <a:noAutofit/>
          </a:bodyPr>
          <a:lstStyle/>
          <a:p>
            <a:pPr algn="ctr"/>
            <a:r>
              <a:rPr lang="en-US" sz="1400" dirty="0"/>
              <a:t>18</a:t>
            </a:r>
          </a:p>
        </p:txBody>
      </p:sp>
      <p:sp>
        <p:nvSpPr>
          <p:cNvPr id="28" name="TextBox 27">
            <a:extLst>
              <a:ext uri="{FF2B5EF4-FFF2-40B4-BE49-F238E27FC236}">
                <a16:creationId xmlns:a16="http://schemas.microsoft.com/office/drawing/2014/main" id="{E9C33D29-F0BF-CA79-CD96-3894B8728323}"/>
              </a:ext>
            </a:extLst>
          </p:cNvPr>
          <p:cNvSpPr txBox="1"/>
          <p:nvPr/>
        </p:nvSpPr>
        <p:spPr>
          <a:xfrm>
            <a:off x="885459" y="4038364"/>
            <a:ext cx="309689" cy="225512"/>
          </a:xfrm>
          <a:prstGeom prst="rect">
            <a:avLst/>
          </a:prstGeom>
        </p:spPr>
        <p:txBody>
          <a:bodyPr vert="horz" wrap="square" lIns="0" tIns="0" rIns="0" bIns="0" rtlCol="0">
            <a:noAutofit/>
          </a:bodyPr>
          <a:lstStyle/>
          <a:p>
            <a:pPr algn="ctr"/>
            <a:r>
              <a:rPr lang="en-US" sz="1400" dirty="0"/>
              <a:t>0</a:t>
            </a:r>
          </a:p>
        </p:txBody>
      </p:sp>
      <p:sp>
        <p:nvSpPr>
          <p:cNvPr id="29" name="TextBox 28">
            <a:extLst>
              <a:ext uri="{FF2B5EF4-FFF2-40B4-BE49-F238E27FC236}">
                <a16:creationId xmlns:a16="http://schemas.microsoft.com/office/drawing/2014/main" id="{0FDD8F37-C2F6-D87D-BC86-AAA619A6118B}"/>
              </a:ext>
            </a:extLst>
          </p:cNvPr>
          <p:cNvSpPr txBox="1"/>
          <p:nvPr/>
        </p:nvSpPr>
        <p:spPr>
          <a:xfrm>
            <a:off x="1272506" y="4038364"/>
            <a:ext cx="309689" cy="225512"/>
          </a:xfrm>
          <a:prstGeom prst="rect">
            <a:avLst/>
          </a:prstGeom>
        </p:spPr>
        <p:txBody>
          <a:bodyPr vert="horz" wrap="square" lIns="0" tIns="0" rIns="0" bIns="0" rtlCol="0">
            <a:noAutofit/>
          </a:bodyPr>
          <a:lstStyle/>
          <a:p>
            <a:pPr algn="ctr"/>
            <a:r>
              <a:rPr lang="en-US" sz="1400" dirty="0"/>
              <a:t>2</a:t>
            </a:r>
          </a:p>
        </p:txBody>
      </p:sp>
      <p:sp>
        <p:nvSpPr>
          <p:cNvPr id="30" name="TextBox 29">
            <a:extLst>
              <a:ext uri="{FF2B5EF4-FFF2-40B4-BE49-F238E27FC236}">
                <a16:creationId xmlns:a16="http://schemas.microsoft.com/office/drawing/2014/main" id="{FD8BC27C-25B3-C6A1-10B3-79675582A45A}"/>
              </a:ext>
            </a:extLst>
          </p:cNvPr>
          <p:cNvSpPr txBox="1"/>
          <p:nvPr/>
        </p:nvSpPr>
        <p:spPr>
          <a:xfrm>
            <a:off x="1659554" y="4038364"/>
            <a:ext cx="309689" cy="225512"/>
          </a:xfrm>
          <a:prstGeom prst="rect">
            <a:avLst/>
          </a:prstGeom>
        </p:spPr>
        <p:txBody>
          <a:bodyPr vert="horz" wrap="square" lIns="0" tIns="0" rIns="0" bIns="0" rtlCol="0">
            <a:noAutofit/>
          </a:bodyPr>
          <a:lstStyle/>
          <a:p>
            <a:pPr algn="ctr"/>
            <a:r>
              <a:rPr lang="en-US" sz="1400" dirty="0"/>
              <a:t>4</a:t>
            </a:r>
          </a:p>
        </p:txBody>
      </p:sp>
      <p:sp>
        <p:nvSpPr>
          <p:cNvPr id="31" name="TextBox 30">
            <a:extLst>
              <a:ext uri="{FF2B5EF4-FFF2-40B4-BE49-F238E27FC236}">
                <a16:creationId xmlns:a16="http://schemas.microsoft.com/office/drawing/2014/main" id="{92CAB66D-3075-DD1B-855A-8D7A84397B01}"/>
              </a:ext>
            </a:extLst>
          </p:cNvPr>
          <p:cNvSpPr txBox="1"/>
          <p:nvPr/>
        </p:nvSpPr>
        <p:spPr>
          <a:xfrm>
            <a:off x="2046601" y="4038364"/>
            <a:ext cx="309689" cy="225512"/>
          </a:xfrm>
          <a:prstGeom prst="rect">
            <a:avLst/>
          </a:prstGeom>
        </p:spPr>
        <p:txBody>
          <a:bodyPr vert="horz" wrap="square" lIns="0" tIns="0" rIns="0" bIns="0" rtlCol="0">
            <a:noAutofit/>
          </a:bodyPr>
          <a:lstStyle/>
          <a:p>
            <a:pPr algn="ctr"/>
            <a:r>
              <a:rPr lang="en-US" sz="1400" dirty="0"/>
              <a:t>6</a:t>
            </a:r>
          </a:p>
        </p:txBody>
      </p:sp>
      <p:sp>
        <p:nvSpPr>
          <p:cNvPr id="32" name="TextBox 31">
            <a:extLst>
              <a:ext uri="{FF2B5EF4-FFF2-40B4-BE49-F238E27FC236}">
                <a16:creationId xmlns:a16="http://schemas.microsoft.com/office/drawing/2014/main" id="{7251EDA0-4F62-E175-F2D5-D066019F1E8C}"/>
              </a:ext>
            </a:extLst>
          </p:cNvPr>
          <p:cNvSpPr txBox="1"/>
          <p:nvPr/>
        </p:nvSpPr>
        <p:spPr>
          <a:xfrm>
            <a:off x="2433648" y="4038364"/>
            <a:ext cx="309689" cy="225512"/>
          </a:xfrm>
          <a:prstGeom prst="rect">
            <a:avLst/>
          </a:prstGeom>
        </p:spPr>
        <p:txBody>
          <a:bodyPr vert="horz" wrap="square" lIns="0" tIns="0" rIns="0" bIns="0" rtlCol="0">
            <a:noAutofit/>
          </a:bodyPr>
          <a:lstStyle/>
          <a:p>
            <a:pPr algn="ctr"/>
            <a:r>
              <a:rPr lang="en-US" sz="1400" dirty="0"/>
              <a:t>8</a:t>
            </a:r>
          </a:p>
        </p:txBody>
      </p:sp>
      <p:sp>
        <p:nvSpPr>
          <p:cNvPr id="33" name="TextBox 32">
            <a:extLst>
              <a:ext uri="{FF2B5EF4-FFF2-40B4-BE49-F238E27FC236}">
                <a16:creationId xmlns:a16="http://schemas.microsoft.com/office/drawing/2014/main" id="{FF729F71-90F0-A574-A838-70166AA0074A}"/>
              </a:ext>
            </a:extLst>
          </p:cNvPr>
          <p:cNvSpPr txBox="1"/>
          <p:nvPr/>
        </p:nvSpPr>
        <p:spPr>
          <a:xfrm>
            <a:off x="2820695" y="4038364"/>
            <a:ext cx="309689" cy="225512"/>
          </a:xfrm>
          <a:prstGeom prst="rect">
            <a:avLst/>
          </a:prstGeom>
        </p:spPr>
        <p:txBody>
          <a:bodyPr vert="horz" wrap="square" lIns="0" tIns="0" rIns="0" bIns="0" rtlCol="0">
            <a:noAutofit/>
          </a:bodyPr>
          <a:lstStyle/>
          <a:p>
            <a:pPr algn="ctr"/>
            <a:r>
              <a:rPr lang="en-US" sz="1400" dirty="0"/>
              <a:t>10</a:t>
            </a:r>
          </a:p>
        </p:txBody>
      </p:sp>
      <p:sp>
        <p:nvSpPr>
          <p:cNvPr id="34" name="TextBox 33">
            <a:extLst>
              <a:ext uri="{FF2B5EF4-FFF2-40B4-BE49-F238E27FC236}">
                <a16:creationId xmlns:a16="http://schemas.microsoft.com/office/drawing/2014/main" id="{A7F818EF-9F9F-7F73-F9A6-7CAC077A6CC1}"/>
              </a:ext>
            </a:extLst>
          </p:cNvPr>
          <p:cNvSpPr txBox="1"/>
          <p:nvPr/>
        </p:nvSpPr>
        <p:spPr>
          <a:xfrm>
            <a:off x="3207742" y="4038364"/>
            <a:ext cx="309689" cy="225512"/>
          </a:xfrm>
          <a:prstGeom prst="rect">
            <a:avLst/>
          </a:prstGeom>
        </p:spPr>
        <p:txBody>
          <a:bodyPr vert="horz" wrap="square" lIns="0" tIns="0" rIns="0" bIns="0" rtlCol="0">
            <a:noAutofit/>
          </a:bodyPr>
          <a:lstStyle/>
          <a:p>
            <a:pPr algn="ctr"/>
            <a:r>
              <a:rPr lang="en-US" sz="1400" dirty="0"/>
              <a:t>12</a:t>
            </a:r>
          </a:p>
        </p:txBody>
      </p:sp>
      <p:sp>
        <p:nvSpPr>
          <p:cNvPr id="35" name="TextBox 34">
            <a:extLst>
              <a:ext uri="{FF2B5EF4-FFF2-40B4-BE49-F238E27FC236}">
                <a16:creationId xmlns:a16="http://schemas.microsoft.com/office/drawing/2014/main" id="{0F11DF8A-2D6E-C120-98DF-A93F5590441E}"/>
              </a:ext>
            </a:extLst>
          </p:cNvPr>
          <p:cNvSpPr txBox="1"/>
          <p:nvPr/>
        </p:nvSpPr>
        <p:spPr>
          <a:xfrm>
            <a:off x="3594789" y="4038364"/>
            <a:ext cx="309689" cy="225512"/>
          </a:xfrm>
          <a:prstGeom prst="rect">
            <a:avLst/>
          </a:prstGeom>
        </p:spPr>
        <p:txBody>
          <a:bodyPr vert="horz" wrap="square" lIns="0" tIns="0" rIns="0" bIns="0" rtlCol="0">
            <a:noAutofit/>
          </a:bodyPr>
          <a:lstStyle/>
          <a:p>
            <a:pPr algn="ctr"/>
            <a:r>
              <a:rPr lang="en-US" sz="1400" dirty="0"/>
              <a:t>14</a:t>
            </a:r>
          </a:p>
        </p:txBody>
      </p:sp>
      <p:sp>
        <p:nvSpPr>
          <p:cNvPr id="36" name="TextBox 35">
            <a:extLst>
              <a:ext uri="{FF2B5EF4-FFF2-40B4-BE49-F238E27FC236}">
                <a16:creationId xmlns:a16="http://schemas.microsoft.com/office/drawing/2014/main" id="{49CA2D64-22BB-0BCA-46EB-DC145C124644}"/>
              </a:ext>
            </a:extLst>
          </p:cNvPr>
          <p:cNvSpPr txBox="1"/>
          <p:nvPr/>
        </p:nvSpPr>
        <p:spPr>
          <a:xfrm>
            <a:off x="3981837" y="4038364"/>
            <a:ext cx="309689" cy="225512"/>
          </a:xfrm>
          <a:prstGeom prst="rect">
            <a:avLst/>
          </a:prstGeom>
        </p:spPr>
        <p:txBody>
          <a:bodyPr vert="horz" wrap="square" lIns="0" tIns="0" rIns="0" bIns="0" rtlCol="0">
            <a:noAutofit/>
          </a:bodyPr>
          <a:lstStyle/>
          <a:p>
            <a:pPr algn="ctr"/>
            <a:r>
              <a:rPr lang="en-US" sz="1400" dirty="0"/>
              <a:t>16</a:t>
            </a:r>
          </a:p>
        </p:txBody>
      </p:sp>
      <p:sp>
        <p:nvSpPr>
          <p:cNvPr id="37" name="TextBox 36">
            <a:extLst>
              <a:ext uri="{FF2B5EF4-FFF2-40B4-BE49-F238E27FC236}">
                <a16:creationId xmlns:a16="http://schemas.microsoft.com/office/drawing/2014/main" id="{D9CE0266-1021-57F6-7394-78E9EEF4F04B}"/>
              </a:ext>
            </a:extLst>
          </p:cNvPr>
          <p:cNvSpPr txBox="1"/>
          <p:nvPr/>
        </p:nvSpPr>
        <p:spPr>
          <a:xfrm>
            <a:off x="1906354" y="1847375"/>
            <a:ext cx="2464648" cy="454035"/>
          </a:xfrm>
          <a:prstGeom prst="rect">
            <a:avLst/>
          </a:prstGeom>
        </p:spPr>
        <p:txBody>
          <a:bodyPr vert="horz" wrap="square" lIns="0" tIns="0" rIns="0" bIns="0" rtlCol="0">
            <a:noAutofit/>
          </a:bodyPr>
          <a:lstStyle/>
          <a:p>
            <a:pPr algn="ctr"/>
            <a:r>
              <a:rPr lang="en-US" sz="1400" dirty="0"/>
              <a:t>HR: 0.94 </a:t>
            </a:r>
            <a:br>
              <a:rPr lang="en-US" sz="1400" dirty="0"/>
            </a:br>
            <a:r>
              <a:rPr lang="en-US" sz="1400" dirty="0"/>
              <a:t>(95% CI: 0.48-1.84)</a:t>
            </a:r>
          </a:p>
        </p:txBody>
      </p:sp>
      <p:grpSp>
        <p:nvGrpSpPr>
          <p:cNvPr id="76" name="Group 75">
            <a:extLst>
              <a:ext uri="{FF2B5EF4-FFF2-40B4-BE49-F238E27FC236}">
                <a16:creationId xmlns:a16="http://schemas.microsoft.com/office/drawing/2014/main" id="{DCAAF352-E368-3A4D-CC81-B9EF153BC583}"/>
              </a:ext>
            </a:extLst>
          </p:cNvPr>
          <p:cNvGrpSpPr/>
          <p:nvPr/>
        </p:nvGrpSpPr>
        <p:grpSpPr>
          <a:xfrm>
            <a:off x="1107771" y="3602272"/>
            <a:ext cx="1440319" cy="387841"/>
            <a:chOff x="3347813" y="3552394"/>
            <a:chExt cx="1440319" cy="387841"/>
          </a:xfrm>
        </p:grpSpPr>
        <p:sp>
          <p:nvSpPr>
            <p:cNvPr id="38" name="TextBox 37">
              <a:extLst>
                <a:ext uri="{FF2B5EF4-FFF2-40B4-BE49-F238E27FC236}">
                  <a16:creationId xmlns:a16="http://schemas.microsoft.com/office/drawing/2014/main" id="{C0D7718D-AA42-85A5-8B45-25C2165CE9C4}"/>
                </a:ext>
              </a:extLst>
            </p:cNvPr>
            <p:cNvSpPr txBox="1"/>
            <p:nvPr/>
          </p:nvSpPr>
          <p:spPr>
            <a:xfrm>
              <a:off x="3579564" y="3552394"/>
              <a:ext cx="1208568" cy="387841"/>
            </a:xfrm>
            <a:prstGeom prst="rect">
              <a:avLst/>
            </a:prstGeom>
          </p:spPr>
          <p:txBody>
            <a:bodyPr vert="horz" wrap="square" lIns="0" tIns="0" rIns="0" bIns="0" rtlCol="0">
              <a:noAutofit/>
            </a:bodyPr>
            <a:lstStyle/>
            <a:p>
              <a:r>
                <a:rPr lang="en-US" sz="1100" dirty="0"/>
                <a:t>Vepdegestrant</a:t>
              </a:r>
              <a:br>
                <a:rPr lang="en-US" sz="1100" dirty="0"/>
              </a:br>
              <a:r>
                <a:rPr lang="en-US" sz="1100" dirty="0"/>
                <a:t>Fulvestrant</a:t>
              </a:r>
            </a:p>
          </p:txBody>
        </p:sp>
        <p:cxnSp>
          <p:nvCxnSpPr>
            <p:cNvPr id="39" name="Straight Connector 38">
              <a:extLst>
                <a:ext uri="{FF2B5EF4-FFF2-40B4-BE49-F238E27FC236}">
                  <a16:creationId xmlns:a16="http://schemas.microsoft.com/office/drawing/2014/main" id="{CF8DEF22-CBFB-FBBD-A428-697BA4701A13}"/>
                </a:ext>
              </a:extLst>
            </p:cNvPr>
            <p:cNvCxnSpPr>
              <a:cxnSpLocks/>
            </p:cNvCxnSpPr>
            <p:nvPr/>
          </p:nvCxnSpPr>
          <p:spPr>
            <a:xfrm flipH="1">
              <a:off x="3347814" y="3620856"/>
              <a:ext cx="1858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EC35D9C-CD3C-F839-E9D8-E596CD896B45}"/>
                </a:ext>
              </a:extLst>
            </p:cNvPr>
            <p:cNvCxnSpPr>
              <a:cxnSpLocks/>
            </p:cNvCxnSpPr>
            <p:nvPr/>
          </p:nvCxnSpPr>
          <p:spPr>
            <a:xfrm flipH="1">
              <a:off x="3347813" y="3803000"/>
              <a:ext cx="1858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41" name="TextBox 40">
            <a:extLst>
              <a:ext uri="{FF2B5EF4-FFF2-40B4-BE49-F238E27FC236}">
                <a16:creationId xmlns:a16="http://schemas.microsoft.com/office/drawing/2014/main" id="{33A89B6B-6E17-5207-9830-4F4486854514}"/>
              </a:ext>
            </a:extLst>
          </p:cNvPr>
          <p:cNvSpPr txBox="1"/>
          <p:nvPr/>
        </p:nvSpPr>
        <p:spPr>
          <a:xfrm>
            <a:off x="82192" y="4377296"/>
            <a:ext cx="809329" cy="529600"/>
          </a:xfrm>
          <a:prstGeom prst="rect">
            <a:avLst/>
          </a:prstGeom>
        </p:spPr>
        <p:txBody>
          <a:bodyPr vert="horz" wrap="square" lIns="0" tIns="0" rIns="0" bIns="0" rtlCol="0">
            <a:noAutofit/>
          </a:bodyPr>
          <a:lstStyle/>
          <a:p>
            <a:pPr algn="r"/>
            <a:r>
              <a:rPr lang="en-US" sz="1100" b="1" dirty="0"/>
              <a:t>No. at risk</a:t>
            </a:r>
            <a:br>
              <a:rPr lang="en-US" sz="1100" dirty="0"/>
            </a:br>
            <a:r>
              <a:rPr lang="en-US" sz="1100" dirty="0" err="1">
                <a:solidFill>
                  <a:schemeClr val="accent1"/>
                </a:solidFill>
              </a:rPr>
              <a:t>Vepdeg</a:t>
            </a:r>
            <a:br>
              <a:rPr lang="en-US" sz="1100" dirty="0"/>
            </a:br>
            <a:r>
              <a:rPr lang="en-US" sz="1100" dirty="0" err="1">
                <a:solidFill>
                  <a:schemeClr val="accent6"/>
                </a:solidFill>
              </a:rPr>
              <a:t>Fulv</a:t>
            </a:r>
            <a:endParaRPr lang="en-US" sz="1100" dirty="0">
              <a:solidFill>
                <a:schemeClr val="accent6"/>
              </a:solidFill>
            </a:endParaRPr>
          </a:p>
        </p:txBody>
      </p:sp>
      <p:sp>
        <p:nvSpPr>
          <p:cNvPr id="42" name="TextBox 41">
            <a:extLst>
              <a:ext uri="{FF2B5EF4-FFF2-40B4-BE49-F238E27FC236}">
                <a16:creationId xmlns:a16="http://schemas.microsoft.com/office/drawing/2014/main" id="{815A821F-9753-0ECD-0EF5-493DFA4885BC}"/>
              </a:ext>
            </a:extLst>
          </p:cNvPr>
          <p:cNvSpPr txBox="1"/>
          <p:nvPr/>
        </p:nvSpPr>
        <p:spPr>
          <a:xfrm>
            <a:off x="916092" y="4543790"/>
            <a:ext cx="244920" cy="338575"/>
          </a:xfrm>
          <a:prstGeom prst="rect">
            <a:avLst/>
          </a:prstGeom>
        </p:spPr>
        <p:txBody>
          <a:bodyPr vert="horz" wrap="square" lIns="0" tIns="0" rIns="0" bIns="0" rtlCol="0">
            <a:noAutofit/>
          </a:bodyPr>
          <a:lstStyle/>
          <a:p>
            <a:pPr algn="ctr"/>
            <a:r>
              <a:rPr lang="en-US" sz="1100" dirty="0"/>
              <a:t>31</a:t>
            </a:r>
            <a:br>
              <a:rPr lang="en-US" sz="1100" dirty="0"/>
            </a:br>
            <a:r>
              <a:rPr lang="en-US" sz="1100" dirty="0"/>
              <a:t>22</a:t>
            </a:r>
          </a:p>
        </p:txBody>
      </p:sp>
      <p:sp>
        <p:nvSpPr>
          <p:cNvPr id="43" name="TextBox 42">
            <a:extLst>
              <a:ext uri="{FF2B5EF4-FFF2-40B4-BE49-F238E27FC236}">
                <a16:creationId xmlns:a16="http://schemas.microsoft.com/office/drawing/2014/main" id="{5DE7EE52-3EC7-017C-3666-C4BFDDCB3058}"/>
              </a:ext>
            </a:extLst>
          </p:cNvPr>
          <p:cNvSpPr txBox="1"/>
          <p:nvPr/>
        </p:nvSpPr>
        <p:spPr>
          <a:xfrm>
            <a:off x="1300868" y="4543790"/>
            <a:ext cx="244920" cy="338575"/>
          </a:xfrm>
          <a:prstGeom prst="rect">
            <a:avLst/>
          </a:prstGeom>
        </p:spPr>
        <p:txBody>
          <a:bodyPr vert="horz" wrap="square" lIns="0" tIns="0" rIns="0" bIns="0" rtlCol="0">
            <a:noAutofit/>
          </a:bodyPr>
          <a:lstStyle/>
          <a:p>
            <a:pPr algn="ctr"/>
            <a:r>
              <a:rPr lang="en-US" sz="1100" dirty="0"/>
              <a:t>15</a:t>
            </a:r>
            <a:br>
              <a:rPr lang="en-US" sz="1100" dirty="0"/>
            </a:br>
            <a:r>
              <a:rPr lang="en-US" sz="1100" dirty="0"/>
              <a:t>11</a:t>
            </a:r>
          </a:p>
        </p:txBody>
      </p:sp>
      <p:sp>
        <p:nvSpPr>
          <p:cNvPr id="44" name="TextBox 43">
            <a:extLst>
              <a:ext uri="{FF2B5EF4-FFF2-40B4-BE49-F238E27FC236}">
                <a16:creationId xmlns:a16="http://schemas.microsoft.com/office/drawing/2014/main" id="{EAAF87F1-EAC4-5267-263B-4FE8A1D28EA8}"/>
              </a:ext>
            </a:extLst>
          </p:cNvPr>
          <p:cNvSpPr txBox="1"/>
          <p:nvPr/>
        </p:nvSpPr>
        <p:spPr>
          <a:xfrm>
            <a:off x="1685644" y="4543790"/>
            <a:ext cx="244920" cy="338575"/>
          </a:xfrm>
          <a:prstGeom prst="rect">
            <a:avLst/>
          </a:prstGeom>
        </p:spPr>
        <p:txBody>
          <a:bodyPr vert="horz" wrap="square" lIns="0" tIns="0" rIns="0" bIns="0" rtlCol="0">
            <a:noAutofit/>
          </a:bodyPr>
          <a:lstStyle/>
          <a:p>
            <a:pPr algn="ctr"/>
            <a:r>
              <a:rPr lang="en-US" sz="1100" dirty="0"/>
              <a:t>9</a:t>
            </a:r>
            <a:br>
              <a:rPr lang="en-US" sz="1100" dirty="0"/>
            </a:br>
            <a:r>
              <a:rPr lang="en-US" sz="1100" dirty="0"/>
              <a:t>5</a:t>
            </a:r>
          </a:p>
        </p:txBody>
      </p:sp>
      <p:sp>
        <p:nvSpPr>
          <p:cNvPr id="45" name="TextBox 44">
            <a:extLst>
              <a:ext uri="{FF2B5EF4-FFF2-40B4-BE49-F238E27FC236}">
                <a16:creationId xmlns:a16="http://schemas.microsoft.com/office/drawing/2014/main" id="{537B939E-32CB-1168-72B6-3ACD6118ED2A}"/>
              </a:ext>
            </a:extLst>
          </p:cNvPr>
          <p:cNvSpPr txBox="1"/>
          <p:nvPr/>
        </p:nvSpPr>
        <p:spPr>
          <a:xfrm>
            <a:off x="2070420" y="4543790"/>
            <a:ext cx="244920" cy="338575"/>
          </a:xfrm>
          <a:prstGeom prst="rect">
            <a:avLst/>
          </a:prstGeom>
        </p:spPr>
        <p:txBody>
          <a:bodyPr vert="horz" wrap="square" lIns="0" tIns="0" rIns="0" bIns="0" rtlCol="0">
            <a:noAutofit/>
          </a:bodyPr>
          <a:lstStyle/>
          <a:p>
            <a:pPr algn="ctr"/>
            <a:r>
              <a:rPr lang="en-US" sz="1100" dirty="0"/>
              <a:t>8</a:t>
            </a:r>
            <a:br>
              <a:rPr lang="en-US" sz="1100" dirty="0"/>
            </a:br>
            <a:r>
              <a:rPr lang="en-US" sz="1100" dirty="0"/>
              <a:t>3</a:t>
            </a:r>
          </a:p>
        </p:txBody>
      </p:sp>
      <p:sp>
        <p:nvSpPr>
          <p:cNvPr id="46" name="TextBox 45">
            <a:extLst>
              <a:ext uri="{FF2B5EF4-FFF2-40B4-BE49-F238E27FC236}">
                <a16:creationId xmlns:a16="http://schemas.microsoft.com/office/drawing/2014/main" id="{CF6DC368-D55A-5BE9-01AC-8A4E5C76DD59}"/>
              </a:ext>
            </a:extLst>
          </p:cNvPr>
          <p:cNvSpPr txBox="1"/>
          <p:nvPr/>
        </p:nvSpPr>
        <p:spPr>
          <a:xfrm>
            <a:off x="2455196" y="4543790"/>
            <a:ext cx="244920" cy="338575"/>
          </a:xfrm>
          <a:prstGeom prst="rect">
            <a:avLst/>
          </a:prstGeom>
        </p:spPr>
        <p:txBody>
          <a:bodyPr vert="horz" wrap="square" lIns="0" tIns="0" rIns="0" bIns="0" rtlCol="0">
            <a:noAutofit/>
          </a:bodyPr>
          <a:lstStyle/>
          <a:p>
            <a:pPr algn="ctr"/>
            <a:r>
              <a:rPr lang="en-US" sz="1100" dirty="0"/>
              <a:t>5</a:t>
            </a:r>
          </a:p>
          <a:p>
            <a:pPr algn="ctr"/>
            <a:r>
              <a:rPr lang="en-US" sz="1100" dirty="0"/>
              <a:t>1</a:t>
            </a:r>
          </a:p>
        </p:txBody>
      </p:sp>
      <p:sp>
        <p:nvSpPr>
          <p:cNvPr id="47" name="TextBox 46">
            <a:extLst>
              <a:ext uri="{FF2B5EF4-FFF2-40B4-BE49-F238E27FC236}">
                <a16:creationId xmlns:a16="http://schemas.microsoft.com/office/drawing/2014/main" id="{B2E6EC7F-E7B1-61A5-0026-0EA8ADB2C0C8}"/>
              </a:ext>
            </a:extLst>
          </p:cNvPr>
          <p:cNvSpPr txBox="1"/>
          <p:nvPr/>
        </p:nvSpPr>
        <p:spPr>
          <a:xfrm>
            <a:off x="2839972" y="4543790"/>
            <a:ext cx="244920" cy="338575"/>
          </a:xfrm>
          <a:prstGeom prst="rect">
            <a:avLst/>
          </a:prstGeom>
        </p:spPr>
        <p:txBody>
          <a:bodyPr vert="horz" wrap="square" lIns="0" tIns="0" rIns="0" bIns="0" rtlCol="0">
            <a:noAutofit/>
          </a:bodyPr>
          <a:lstStyle/>
          <a:p>
            <a:pPr algn="ctr"/>
            <a:r>
              <a:rPr lang="en-US" sz="1100" dirty="0"/>
              <a:t>3</a:t>
            </a:r>
          </a:p>
          <a:p>
            <a:pPr algn="ctr"/>
            <a:r>
              <a:rPr lang="en-US" sz="1100" dirty="0"/>
              <a:t>1</a:t>
            </a:r>
          </a:p>
        </p:txBody>
      </p:sp>
      <p:sp>
        <p:nvSpPr>
          <p:cNvPr id="48" name="TextBox 47">
            <a:extLst>
              <a:ext uri="{FF2B5EF4-FFF2-40B4-BE49-F238E27FC236}">
                <a16:creationId xmlns:a16="http://schemas.microsoft.com/office/drawing/2014/main" id="{4F43391D-9AEE-E49A-C264-DFDD102CBD91}"/>
              </a:ext>
            </a:extLst>
          </p:cNvPr>
          <p:cNvSpPr txBox="1"/>
          <p:nvPr/>
        </p:nvSpPr>
        <p:spPr>
          <a:xfrm>
            <a:off x="3224748" y="4543790"/>
            <a:ext cx="244920" cy="338575"/>
          </a:xfrm>
          <a:prstGeom prst="rect">
            <a:avLst/>
          </a:prstGeom>
        </p:spPr>
        <p:txBody>
          <a:bodyPr vert="horz" wrap="square" lIns="0" tIns="0" rIns="0" bIns="0" rtlCol="0">
            <a:noAutofit/>
          </a:bodyPr>
          <a:lstStyle/>
          <a:p>
            <a:pPr algn="ctr"/>
            <a:r>
              <a:rPr lang="en-US" sz="1100" dirty="0"/>
              <a:t>3</a:t>
            </a:r>
            <a:br>
              <a:rPr lang="en-US" sz="1100" dirty="0"/>
            </a:br>
            <a:r>
              <a:rPr lang="en-US" sz="1100" dirty="0"/>
              <a:t>0</a:t>
            </a:r>
          </a:p>
        </p:txBody>
      </p:sp>
      <p:sp>
        <p:nvSpPr>
          <p:cNvPr id="49" name="TextBox 48">
            <a:extLst>
              <a:ext uri="{FF2B5EF4-FFF2-40B4-BE49-F238E27FC236}">
                <a16:creationId xmlns:a16="http://schemas.microsoft.com/office/drawing/2014/main" id="{6A994BE7-B99D-F3DE-D9EA-F326C3CCC798}"/>
              </a:ext>
            </a:extLst>
          </p:cNvPr>
          <p:cNvSpPr txBox="1"/>
          <p:nvPr/>
        </p:nvSpPr>
        <p:spPr>
          <a:xfrm>
            <a:off x="3609524" y="4543790"/>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graphicFrame>
        <p:nvGraphicFramePr>
          <p:cNvPr id="78" name="Group 3">
            <a:extLst>
              <a:ext uri="{FF2B5EF4-FFF2-40B4-BE49-F238E27FC236}">
                <a16:creationId xmlns:a16="http://schemas.microsoft.com/office/drawing/2014/main" id="{BB7DAFC7-8FF9-BD68-55A0-87C7276652AB}"/>
              </a:ext>
            </a:extLst>
          </p:cNvPr>
          <p:cNvGraphicFramePr>
            <a:graphicFrameLocks/>
          </p:cNvGraphicFramePr>
          <p:nvPr/>
        </p:nvGraphicFramePr>
        <p:xfrm>
          <a:off x="4736387" y="4962144"/>
          <a:ext cx="3493213" cy="1133856"/>
        </p:xfrm>
        <a:graphic>
          <a:graphicData uri="http://schemas.openxmlformats.org/drawingml/2006/table">
            <a:tbl>
              <a:tblPr/>
              <a:tblGrid>
                <a:gridCol w="1756418">
                  <a:extLst>
                    <a:ext uri="{9D8B030D-6E8A-4147-A177-3AD203B41FA5}">
                      <a16:colId xmlns:a16="http://schemas.microsoft.com/office/drawing/2014/main" val="20001"/>
                    </a:ext>
                  </a:extLst>
                </a:gridCol>
                <a:gridCol w="1736795">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105)</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112)</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55</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5.5</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(13.7-7.4)</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(1.9-3.5)</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79" name="TextBox 78">
            <a:extLst>
              <a:ext uri="{FF2B5EF4-FFF2-40B4-BE49-F238E27FC236}">
                <a16:creationId xmlns:a16="http://schemas.microsoft.com/office/drawing/2014/main" id="{898BB774-9C7A-106C-5FF9-B3A41174E288}"/>
              </a:ext>
            </a:extLst>
          </p:cNvPr>
          <p:cNvSpPr txBox="1"/>
          <p:nvPr/>
        </p:nvSpPr>
        <p:spPr bwMode="auto">
          <a:xfrm>
            <a:off x="4750557" y="1400002"/>
            <a:ext cx="33999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≥12 Mo</a:t>
            </a:r>
          </a:p>
        </p:txBody>
      </p:sp>
      <p:grpSp>
        <p:nvGrpSpPr>
          <p:cNvPr id="80" name="Group 79">
            <a:extLst>
              <a:ext uri="{FF2B5EF4-FFF2-40B4-BE49-F238E27FC236}">
                <a16:creationId xmlns:a16="http://schemas.microsoft.com/office/drawing/2014/main" id="{5FE10E6C-A023-4AB5-B223-04DEABD6D66A}"/>
              </a:ext>
            </a:extLst>
          </p:cNvPr>
          <p:cNvGrpSpPr/>
          <p:nvPr/>
        </p:nvGrpSpPr>
        <p:grpSpPr>
          <a:xfrm>
            <a:off x="4696660" y="1796144"/>
            <a:ext cx="47253" cy="2234076"/>
            <a:chOff x="1043383" y="1796144"/>
            <a:chExt cx="47253" cy="2234076"/>
          </a:xfrm>
        </p:grpSpPr>
        <p:cxnSp>
          <p:nvCxnSpPr>
            <p:cNvPr id="81" name="Straight Connector 80">
              <a:extLst>
                <a:ext uri="{FF2B5EF4-FFF2-40B4-BE49-F238E27FC236}">
                  <a16:creationId xmlns:a16="http://schemas.microsoft.com/office/drawing/2014/main" id="{48C5A05A-C4B3-2434-DE62-2756B8C81D8F}"/>
                </a:ext>
              </a:extLst>
            </p:cNvPr>
            <p:cNvCxnSpPr>
              <a:cxnSpLocks/>
            </p:cNvCxnSpPr>
            <p:nvPr/>
          </p:nvCxnSpPr>
          <p:spPr>
            <a:xfrm flipV="1">
              <a:off x="1090635" y="1796144"/>
              <a:ext cx="0" cy="21886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C1D4E4C-BE0C-CC68-E2B3-03E33EFF2FF6}"/>
                </a:ext>
              </a:extLst>
            </p:cNvPr>
            <p:cNvCxnSpPr>
              <a:cxnSpLocks/>
            </p:cNvCxnSpPr>
            <p:nvPr/>
          </p:nvCxnSpPr>
          <p:spPr>
            <a:xfrm flipH="1">
              <a:off x="1043383" y="1796144"/>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A0D2ED6-32E3-41E0-4945-E74B4CB239C7}"/>
                </a:ext>
              </a:extLst>
            </p:cNvPr>
            <p:cNvCxnSpPr>
              <a:cxnSpLocks/>
            </p:cNvCxnSpPr>
            <p:nvPr/>
          </p:nvCxnSpPr>
          <p:spPr>
            <a:xfrm flipH="1">
              <a:off x="1043383" y="2231890"/>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7E9D385-B251-3D1F-7441-37DA8FE2A38D}"/>
                </a:ext>
              </a:extLst>
            </p:cNvPr>
            <p:cNvCxnSpPr>
              <a:cxnSpLocks/>
            </p:cNvCxnSpPr>
            <p:nvPr/>
          </p:nvCxnSpPr>
          <p:spPr>
            <a:xfrm flipH="1">
              <a:off x="1043383" y="2667636"/>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3C793765-6434-6FD9-6D8E-788C585BEDEF}"/>
                </a:ext>
              </a:extLst>
            </p:cNvPr>
            <p:cNvCxnSpPr>
              <a:cxnSpLocks/>
            </p:cNvCxnSpPr>
            <p:nvPr/>
          </p:nvCxnSpPr>
          <p:spPr>
            <a:xfrm flipH="1">
              <a:off x="1043383" y="3103383"/>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9BA230E-49DE-337D-C1B3-DD652F58E0D3}"/>
                </a:ext>
              </a:extLst>
            </p:cNvPr>
            <p:cNvCxnSpPr>
              <a:cxnSpLocks/>
            </p:cNvCxnSpPr>
            <p:nvPr/>
          </p:nvCxnSpPr>
          <p:spPr>
            <a:xfrm flipH="1">
              <a:off x="1043383" y="3539129"/>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320A120F-2CF7-5B55-7581-83C6D54E1B39}"/>
                </a:ext>
              </a:extLst>
            </p:cNvPr>
            <p:cNvCxnSpPr>
              <a:cxnSpLocks/>
            </p:cNvCxnSpPr>
            <p:nvPr/>
          </p:nvCxnSpPr>
          <p:spPr>
            <a:xfrm flipH="1">
              <a:off x="1043383" y="3974875"/>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CF4D4FCA-EAD6-2F91-B947-8E3C647432B5}"/>
                </a:ext>
              </a:extLst>
            </p:cNvPr>
            <p:cNvCxnSpPr>
              <a:cxnSpLocks/>
            </p:cNvCxnSpPr>
            <p:nvPr/>
          </p:nvCxnSpPr>
          <p:spPr>
            <a:xfrm rot="5400000" flipH="1">
              <a:off x="106048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oup 88">
            <a:extLst>
              <a:ext uri="{FF2B5EF4-FFF2-40B4-BE49-F238E27FC236}">
                <a16:creationId xmlns:a16="http://schemas.microsoft.com/office/drawing/2014/main" id="{025301BE-A684-60C5-5680-0FE5C5D1198B}"/>
              </a:ext>
            </a:extLst>
          </p:cNvPr>
          <p:cNvGrpSpPr/>
          <p:nvPr/>
        </p:nvGrpSpPr>
        <p:grpSpPr>
          <a:xfrm>
            <a:off x="4729565" y="3969909"/>
            <a:ext cx="3492502" cy="60311"/>
            <a:chOff x="1076288" y="3969909"/>
            <a:chExt cx="3492502" cy="60311"/>
          </a:xfrm>
        </p:grpSpPr>
        <p:cxnSp>
          <p:nvCxnSpPr>
            <p:cNvPr id="90" name="Straight Connector 89">
              <a:extLst>
                <a:ext uri="{FF2B5EF4-FFF2-40B4-BE49-F238E27FC236}">
                  <a16:creationId xmlns:a16="http://schemas.microsoft.com/office/drawing/2014/main" id="{F31E84DD-B7C8-D875-9128-6FA6DFF10318}"/>
                </a:ext>
              </a:extLst>
            </p:cNvPr>
            <p:cNvCxnSpPr>
              <a:cxnSpLocks/>
            </p:cNvCxnSpPr>
            <p:nvPr/>
          </p:nvCxnSpPr>
          <p:spPr>
            <a:xfrm>
              <a:off x="1076288" y="3974875"/>
              <a:ext cx="349250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A1F11BFA-97D8-5030-2EEE-06AB253B70A6}"/>
                </a:ext>
              </a:extLst>
            </p:cNvPr>
            <p:cNvCxnSpPr>
              <a:cxnSpLocks/>
            </p:cNvCxnSpPr>
            <p:nvPr/>
          </p:nvCxnSpPr>
          <p:spPr>
            <a:xfrm rot="5400000" flipH="1">
              <a:off x="1445798"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9DFE4BE2-DB72-3614-DBB6-BD2AD3A873FB}"/>
                </a:ext>
              </a:extLst>
            </p:cNvPr>
            <p:cNvCxnSpPr>
              <a:cxnSpLocks/>
            </p:cNvCxnSpPr>
            <p:nvPr/>
          </p:nvCxnSpPr>
          <p:spPr>
            <a:xfrm rot="5400000" flipH="1">
              <a:off x="1831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9D77AFB4-A880-F9A5-43DE-B2787BBDFEA1}"/>
                </a:ext>
              </a:extLst>
            </p:cNvPr>
            <p:cNvCxnSpPr>
              <a:cxnSpLocks/>
            </p:cNvCxnSpPr>
            <p:nvPr/>
          </p:nvCxnSpPr>
          <p:spPr>
            <a:xfrm rot="5400000" flipH="1">
              <a:off x="2217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FB332300-3794-CCCE-7B2A-4F93D50821E2}"/>
                </a:ext>
              </a:extLst>
            </p:cNvPr>
            <p:cNvCxnSpPr>
              <a:cxnSpLocks/>
            </p:cNvCxnSpPr>
            <p:nvPr/>
          </p:nvCxnSpPr>
          <p:spPr>
            <a:xfrm rot="5400000" flipH="1">
              <a:off x="2603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EBD230B-95D8-ABC3-4A6B-68802D561936}"/>
                </a:ext>
              </a:extLst>
            </p:cNvPr>
            <p:cNvCxnSpPr>
              <a:cxnSpLocks/>
            </p:cNvCxnSpPr>
            <p:nvPr/>
          </p:nvCxnSpPr>
          <p:spPr>
            <a:xfrm rot="5400000" flipH="1">
              <a:off x="2989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D5C7C1F4-4B54-6B28-398C-1502106E26D5}"/>
                </a:ext>
              </a:extLst>
            </p:cNvPr>
            <p:cNvCxnSpPr>
              <a:cxnSpLocks/>
            </p:cNvCxnSpPr>
            <p:nvPr/>
          </p:nvCxnSpPr>
          <p:spPr>
            <a:xfrm rot="5400000" flipH="1">
              <a:off x="3375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0B93CC5D-0F09-9E4C-6960-B8C3A5F66B4F}"/>
                </a:ext>
              </a:extLst>
            </p:cNvPr>
            <p:cNvCxnSpPr>
              <a:cxnSpLocks/>
            </p:cNvCxnSpPr>
            <p:nvPr/>
          </p:nvCxnSpPr>
          <p:spPr>
            <a:xfrm rot="5400000" flipH="1">
              <a:off x="3761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3585875D-6FFD-714A-25B1-E4610BCF1DE7}"/>
                </a:ext>
              </a:extLst>
            </p:cNvPr>
            <p:cNvCxnSpPr>
              <a:cxnSpLocks/>
            </p:cNvCxnSpPr>
            <p:nvPr/>
          </p:nvCxnSpPr>
          <p:spPr>
            <a:xfrm rot="5400000" flipH="1">
              <a:off x="4147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CD5F7D65-B4FD-E213-2B1E-E54DE59F372F}"/>
                </a:ext>
              </a:extLst>
            </p:cNvPr>
            <p:cNvCxnSpPr>
              <a:cxnSpLocks/>
            </p:cNvCxnSpPr>
            <p:nvPr/>
          </p:nvCxnSpPr>
          <p:spPr>
            <a:xfrm rot="5400000" flipH="1">
              <a:off x="4533804"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7" name="TextBox 106">
            <a:extLst>
              <a:ext uri="{FF2B5EF4-FFF2-40B4-BE49-F238E27FC236}">
                <a16:creationId xmlns:a16="http://schemas.microsoft.com/office/drawing/2014/main" id="{BD1F0E4C-6D08-2BE6-BB82-2FD0BD421454}"/>
              </a:ext>
            </a:extLst>
          </p:cNvPr>
          <p:cNvSpPr txBox="1"/>
          <p:nvPr/>
        </p:nvSpPr>
        <p:spPr>
          <a:xfrm>
            <a:off x="4743804" y="4251118"/>
            <a:ext cx="3468512" cy="225512"/>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08" name="TextBox 107">
            <a:extLst>
              <a:ext uri="{FF2B5EF4-FFF2-40B4-BE49-F238E27FC236}">
                <a16:creationId xmlns:a16="http://schemas.microsoft.com/office/drawing/2014/main" id="{12301AA2-670E-63B3-B858-646689256919}"/>
              </a:ext>
            </a:extLst>
          </p:cNvPr>
          <p:cNvSpPr txBox="1"/>
          <p:nvPr/>
        </p:nvSpPr>
        <p:spPr>
          <a:xfrm>
            <a:off x="8073530" y="4038364"/>
            <a:ext cx="309689" cy="225512"/>
          </a:xfrm>
          <a:prstGeom prst="rect">
            <a:avLst/>
          </a:prstGeom>
        </p:spPr>
        <p:txBody>
          <a:bodyPr vert="horz" wrap="square" lIns="0" tIns="0" rIns="0" bIns="0" rtlCol="0">
            <a:noAutofit/>
          </a:bodyPr>
          <a:lstStyle/>
          <a:p>
            <a:pPr algn="ctr"/>
            <a:r>
              <a:rPr lang="en-US" sz="1400" dirty="0"/>
              <a:t>18</a:t>
            </a:r>
          </a:p>
        </p:txBody>
      </p:sp>
      <p:sp>
        <p:nvSpPr>
          <p:cNvPr id="109" name="TextBox 108">
            <a:extLst>
              <a:ext uri="{FF2B5EF4-FFF2-40B4-BE49-F238E27FC236}">
                <a16:creationId xmlns:a16="http://schemas.microsoft.com/office/drawing/2014/main" id="{C2BCB60F-59E0-8053-3067-4670F48DB9FF}"/>
              </a:ext>
            </a:extLst>
          </p:cNvPr>
          <p:cNvSpPr txBox="1"/>
          <p:nvPr/>
        </p:nvSpPr>
        <p:spPr>
          <a:xfrm>
            <a:off x="4590106" y="4038364"/>
            <a:ext cx="309689" cy="225512"/>
          </a:xfrm>
          <a:prstGeom prst="rect">
            <a:avLst/>
          </a:prstGeom>
        </p:spPr>
        <p:txBody>
          <a:bodyPr vert="horz" wrap="square" lIns="0" tIns="0" rIns="0" bIns="0" rtlCol="0">
            <a:noAutofit/>
          </a:bodyPr>
          <a:lstStyle/>
          <a:p>
            <a:pPr algn="ctr"/>
            <a:r>
              <a:rPr lang="en-US" sz="1400" dirty="0"/>
              <a:t>0</a:t>
            </a:r>
          </a:p>
        </p:txBody>
      </p:sp>
      <p:sp>
        <p:nvSpPr>
          <p:cNvPr id="110" name="TextBox 109">
            <a:extLst>
              <a:ext uri="{FF2B5EF4-FFF2-40B4-BE49-F238E27FC236}">
                <a16:creationId xmlns:a16="http://schemas.microsoft.com/office/drawing/2014/main" id="{DFCD63B6-C3A9-FB8B-C439-C4BAB4B336E9}"/>
              </a:ext>
            </a:extLst>
          </p:cNvPr>
          <p:cNvSpPr txBox="1"/>
          <p:nvPr/>
        </p:nvSpPr>
        <p:spPr>
          <a:xfrm>
            <a:off x="4977153" y="4038364"/>
            <a:ext cx="309689" cy="225512"/>
          </a:xfrm>
          <a:prstGeom prst="rect">
            <a:avLst/>
          </a:prstGeom>
        </p:spPr>
        <p:txBody>
          <a:bodyPr vert="horz" wrap="square" lIns="0" tIns="0" rIns="0" bIns="0" rtlCol="0">
            <a:noAutofit/>
          </a:bodyPr>
          <a:lstStyle/>
          <a:p>
            <a:pPr algn="ctr"/>
            <a:r>
              <a:rPr lang="en-US" sz="1400" dirty="0"/>
              <a:t>2</a:t>
            </a:r>
          </a:p>
        </p:txBody>
      </p:sp>
      <p:sp>
        <p:nvSpPr>
          <p:cNvPr id="111" name="TextBox 110">
            <a:extLst>
              <a:ext uri="{FF2B5EF4-FFF2-40B4-BE49-F238E27FC236}">
                <a16:creationId xmlns:a16="http://schemas.microsoft.com/office/drawing/2014/main" id="{737F7820-869A-FEA0-8C18-B4D164452791}"/>
              </a:ext>
            </a:extLst>
          </p:cNvPr>
          <p:cNvSpPr txBox="1"/>
          <p:nvPr/>
        </p:nvSpPr>
        <p:spPr>
          <a:xfrm>
            <a:off x="5364201" y="4038364"/>
            <a:ext cx="309689" cy="225512"/>
          </a:xfrm>
          <a:prstGeom prst="rect">
            <a:avLst/>
          </a:prstGeom>
        </p:spPr>
        <p:txBody>
          <a:bodyPr vert="horz" wrap="square" lIns="0" tIns="0" rIns="0" bIns="0" rtlCol="0">
            <a:noAutofit/>
          </a:bodyPr>
          <a:lstStyle/>
          <a:p>
            <a:pPr algn="ctr"/>
            <a:r>
              <a:rPr lang="en-US" sz="1400" dirty="0"/>
              <a:t>4</a:t>
            </a:r>
          </a:p>
        </p:txBody>
      </p:sp>
      <p:sp>
        <p:nvSpPr>
          <p:cNvPr id="112" name="TextBox 111">
            <a:extLst>
              <a:ext uri="{FF2B5EF4-FFF2-40B4-BE49-F238E27FC236}">
                <a16:creationId xmlns:a16="http://schemas.microsoft.com/office/drawing/2014/main" id="{5A2858F3-193E-B6A5-820D-4CA8ADFA1B85}"/>
              </a:ext>
            </a:extLst>
          </p:cNvPr>
          <p:cNvSpPr txBox="1"/>
          <p:nvPr/>
        </p:nvSpPr>
        <p:spPr>
          <a:xfrm>
            <a:off x="5751248" y="4038364"/>
            <a:ext cx="309689" cy="225512"/>
          </a:xfrm>
          <a:prstGeom prst="rect">
            <a:avLst/>
          </a:prstGeom>
        </p:spPr>
        <p:txBody>
          <a:bodyPr vert="horz" wrap="square" lIns="0" tIns="0" rIns="0" bIns="0" rtlCol="0">
            <a:noAutofit/>
          </a:bodyPr>
          <a:lstStyle/>
          <a:p>
            <a:pPr algn="ctr"/>
            <a:r>
              <a:rPr lang="en-US" sz="1400" dirty="0"/>
              <a:t>6</a:t>
            </a:r>
          </a:p>
        </p:txBody>
      </p:sp>
      <p:sp>
        <p:nvSpPr>
          <p:cNvPr id="113" name="TextBox 112">
            <a:extLst>
              <a:ext uri="{FF2B5EF4-FFF2-40B4-BE49-F238E27FC236}">
                <a16:creationId xmlns:a16="http://schemas.microsoft.com/office/drawing/2014/main" id="{5F8DE903-E87B-CC97-6986-04D1A58984BB}"/>
              </a:ext>
            </a:extLst>
          </p:cNvPr>
          <p:cNvSpPr txBox="1"/>
          <p:nvPr/>
        </p:nvSpPr>
        <p:spPr>
          <a:xfrm>
            <a:off x="6138295" y="4038364"/>
            <a:ext cx="309689" cy="225512"/>
          </a:xfrm>
          <a:prstGeom prst="rect">
            <a:avLst/>
          </a:prstGeom>
        </p:spPr>
        <p:txBody>
          <a:bodyPr vert="horz" wrap="square" lIns="0" tIns="0" rIns="0" bIns="0" rtlCol="0">
            <a:noAutofit/>
          </a:bodyPr>
          <a:lstStyle/>
          <a:p>
            <a:pPr algn="ctr"/>
            <a:r>
              <a:rPr lang="en-US" sz="1400" dirty="0"/>
              <a:t>8</a:t>
            </a:r>
          </a:p>
        </p:txBody>
      </p:sp>
      <p:sp>
        <p:nvSpPr>
          <p:cNvPr id="114" name="TextBox 113">
            <a:extLst>
              <a:ext uri="{FF2B5EF4-FFF2-40B4-BE49-F238E27FC236}">
                <a16:creationId xmlns:a16="http://schemas.microsoft.com/office/drawing/2014/main" id="{6A9EFAC0-9C82-E1BB-180C-2A7D8B5E1B19}"/>
              </a:ext>
            </a:extLst>
          </p:cNvPr>
          <p:cNvSpPr txBox="1"/>
          <p:nvPr/>
        </p:nvSpPr>
        <p:spPr>
          <a:xfrm>
            <a:off x="6525342" y="4038364"/>
            <a:ext cx="309689" cy="225512"/>
          </a:xfrm>
          <a:prstGeom prst="rect">
            <a:avLst/>
          </a:prstGeom>
        </p:spPr>
        <p:txBody>
          <a:bodyPr vert="horz" wrap="square" lIns="0" tIns="0" rIns="0" bIns="0" rtlCol="0">
            <a:noAutofit/>
          </a:bodyPr>
          <a:lstStyle/>
          <a:p>
            <a:pPr algn="ctr"/>
            <a:r>
              <a:rPr lang="en-US" sz="1400" dirty="0"/>
              <a:t>10</a:t>
            </a:r>
          </a:p>
        </p:txBody>
      </p:sp>
      <p:sp>
        <p:nvSpPr>
          <p:cNvPr id="115" name="TextBox 114">
            <a:extLst>
              <a:ext uri="{FF2B5EF4-FFF2-40B4-BE49-F238E27FC236}">
                <a16:creationId xmlns:a16="http://schemas.microsoft.com/office/drawing/2014/main" id="{89F1E996-F327-0E74-2227-BF2B363E195E}"/>
              </a:ext>
            </a:extLst>
          </p:cNvPr>
          <p:cNvSpPr txBox="1"/>
          <p:nvPr/>
        </p:nvSpPr>
        <p:spPr>
          <a:xfrm>
            <a:off x="6912389" y="4038364"/>
            <a:ext cx="309689" cy="225512"/>
          </a:xfrm>
          <a:prstGeom prst="rect">
            <a:avLst/>
          </a:prstGeom>
        </p:spPr>
        <p:txBody>
          <a:bodyPr vert="horz" wrap="square" lIns="0" tIns="0" rIns="0" bIns="0" rtlCol="0">
            <a:noAutofit/>
          </a:bodyPr>
          <a:lstStyle/>
          <a:p>
            <a:pPr algn="ctr"/>
            <a:r>
              <a:rPr lang="en-US" sz="1400" dirty="0"/>
              <a:t>12</a:t>
            </a:r>
          </a:p>
        </p:txBody>
      </p:sp>
      <p:sp>
        <p:nvSpPr>
          <p:cNvPr id="116" name="TextBox 115">
            <a:extLst>
              <a:ext uri="{FF2B5EF4-FFF2-40B4-BE49-F238E27FC236}">
                <a16:creationId xmlns:a16="http://schemas.microsoft.com/office/drawing/2014/main" id="{058D23C2-4C7F-781D-FA87-9FDA52E16544}"/>
              </a:ext>
            </a:extLst>
          </p:cNvPr>
          <p:cNvSpPr txBox="1"/>
          <p:nvPr/>
        </p:nvSpPr>
        <p:spPr>
          <a:xfrm>
            <a:off x="7299436" y="4038364"/>
            <a:ext cx="309689" cy="225512"/>
          </a:xfrm>
          <a:prstGeom prst="rect">
            <a:avLst/>
          </a:prstGeom>
        </p:spPr>
        <p:txBody>
          <a:bodyPr vert="horz" wrap="square" lIns="0" tIns="0" rIns="0" bIns="0" rtlCol="0">
            <a:noAutofit/>
          </a:bodyPr>
          <a:lstStyle/>
          <a:p>
            <a:pPr algn="ctr"/>
            <a:r>
              <a:rPr lang="en-US" sz="1400" dirty="0"/>
              <a:t>14</a:t>
            </a:r>
          </a:p>
        </p:txBody>
      </p:sp>
      <p:sp>
        <p:nvSpPr>
          <p:cNvPr id="117" name="TextBox 116">
            <a:extLst>
              <a:ext uri="{FF2B5EF4-FFF2-40B4-BE49-F238E27FC236}">
                <a16:creationId xmlns:a16="http://schemas.microsoft.com/office/drawing/2014/main" id="{9A6524A4-F4DD-D9EB-D8AE-DFE92ACCA6A5}"/>
              </a:ext>
            </a:extLst>
          </p:cNvPr>
          <p:cNvSpPr txBox="1"/>
          <p:nvPr/>
        </p:nvSpPr>
        <p:spPr>
          <a:xfrm>
            <a:off x="7686484" y="4038364"/>
            <a:ext cx="309689" cy="225512"/>
          </a:xfrm>
          <a:prstGeom prst="rect">
            <a:avLst/>
          </a:prstGeom>
        </p:spPr>
        <p:txBody>
          <a:bodyPr vert="horz" wrap="square" lIns="0" tIns="0" rIns="0" bIns="0" rtlCol="0">
            <a:noAutofit/>
          </a:bodyPr>
          <a:lstStyle/>
          <a:p>
            <a:pPr algn="ctr"/>
            <a:r>
              <a:rPr lang="en-US" sz="1400" dirty="0"/>
              <a:t>16</a:t>
            </a:r>
          </a:p>
        </p:txBody>
      </p:sp>
      <p:sp>
        <p:nvSpPr>
          <p:cNvPr id="118" name="TextBox 117">
            <a:extLst>
              <a:ext uri="{FF2B5EF4-FFF2-40B4-BE49-F238E27FC236}">
                <a16:creationId xmlns:a16="http://schemas.microsoft.com/office/drawing/2014/main" id="{13BAD0D3-E35E-FF9E-6DED-7735E950429D}"/>
              </a:ext>
            </a:extLst>
          </p:cNvPr>
          <p:cNvSpPr txBox="1"/>
          <p:nvPr/>
        </p:nvSpPr>
        <p:spPr>
          <a:xfrm>
            <a:off x="5611001" y="1847375"/>
            <a:ext cx="2464648" cy="454035"/>
          </a:xfrm>
          <a:prstGeom prst="rect">
            <a:avLst/>
          </a:prstGeom>
        </p:spPr>
        <p:txBody>
          <a:bodyPr vert="horz" wrap="square" lIns="0" tIns="0" rIns="0" bIns="0" rtlCol="0">
            <a:noAutofit/>
          </a:bodyPr>
          <a:lstStyle/>
          <a:p>
            <a:pPr algn="ctr"/>
            <a:r>
              <a:rPr lang="en-US" sz="1400" dirty="0"/>
              <a:t>HR: 0.51 </a:t>
            </a:r>
            <a:br>
              <a:rPr lang="en-US" sz="1400" dirty="0"/>
            </a:br>
            <a:r>
              <a:rPr lang="en-US" sz="1400" dirty="0"/>
              <a:t>(95% CI: 0.37-0.73)</a:t>
            </a:r>
          </a:p>
        </p:txBody>
      </p:sp>
      <p:sp>
        <p:nvSpPr>
          <p:cNvPr id="125" name="TextBox 124">
            <a:extLst>
              <a:ext uri="{FF2B5EF4-FFF2-40B4-BE49-F238E27FC236}">
                <a16:creationId xmlns:a16="http://schemas.microsoft.com/office/drawing/2014/main" id="{71705376-30A4-EF56-C308-F0D79F2FCCF9}"/>
              </a:ext>
            </a:extLst>
          </p:cNvPr>
          <p:cNvSpPr txBox="1"/>
          <p:nvPr/>
        </p:nvSpPr>
        <p:spPr>
          <a:xfrm>
            <a:off x="4620739" y="4543790"/>
            <a:ext cx="244920" cy="338575"/>
          </a:xfrm>
          <a:prstGeom prst="rect">
            <a:avLst/>
          </a:prstGeom>
        </p:spPr>
        <p:txBody>
          <a:bodyPr vert="horz" wrap="square" lIns="0" tIns="0" rIns="0" bIns="0" rtlCol="0">
            <a:noAutofit/>
          </a:bodyPr>
          <a:lstStyle/>
          <a:p>
            <a:pPr algn="ctr"/>
            <a:r>
              <a:rPr lang="en-US" sz="1100" dirty="0"/>
              <a:t>105</a:t>
            </a:r>
            <a:br>
              <a:rPr lang="en-US" sz="1100" dirty="0"/>
            </a:br>
            <a:r>
              <a:rPr lang="en-US" sz="1100" dirty="0"/>
              <a:t>112</a:t>
            </a:r>
          </a:p>
        </p:txBody>
      </p:sp>
      <p:sp>
        <p:nvSpPr>
          <p:cNvPr id="126" name="TextBox 125">
            <a:extLst>
              <a:ext uri="{FF2B5EF4-FFF2-40B4-BE49-F238E27FC236}">
                <a16:creationId xmlns:a16="http://schemas.microsoft.com/office/drawing/2014/main" id="{80F4D614-6AF8-6FBE-B07C-D51F5CDCA501}"/>
              </a:ext>
            </a:extLst>
          </p:cNvPr>
          <p:cNvSpPr txBox="1"/>
          <p:nvPr/>
        </p:nvSpPr>
        <p:spPr>
          <a:xfrm>
            <a:off x="5007009" y="4543790"/>
            <a:ext cx="244920" cy="338575"/>
          </a:xfrm>
          <a:prstGeom prst="rect">
            <a:avLst/>
          </a:prstGeom>
        </p:spPr>
        <p:txBody>
          <a:bodyPr vert="horz" wrap="square" lIns="0" tIns="0" rIns="0" bIns="0" rtlCol="0">
            <a:noAutofit/>
          </a:bodyPr>
          <a:lstStyle/>
          <a:p>
            <a:pPr algn="ctr"/>
            <a:r>
              <a:rPr lang="en-US" sz="1100" dirty="0"/>
              <a:t>72</a:t>
            </a:r>
            <a:br>
              <a:rPr lang="en-US" sz="1100" dirty="0"/>
            </a:br>
            <a:r>
              <a:rPr lang="en-US" sz="1100" dirty="0"/>
              <a:t>51</a:t>
            </a:r>
          </a:p>
        </p:txBody>
      </p:sp>
      <p:sp>
        <p:nvSpPr>
          <p:cNvPr id="127" name="TextBox 126">
            <a:extLst>
              <a:ext uri="{FF2B5EF4-FFF2-40B4-BE49-F238E27FC236}">
                <a16:creationId xmlns:a16="http://schemas.microsoft.com/office/drawing/2014/main" id="{0175D922-3DE5-81D8-1DD4-78A2BDE8F420}"/>
              </a:ext>
            </a:extLst>
          </p:cNvPr>
          <p:cNvSpPr txBox="1"/>
          <p:nvPr/>
        </p:nvSpPr>
        <p:spPr>
          <a:xfrm>
            <a:off x="5393279" y="4543790"/>
            <a:ext cx="244920" cy="338575"/>
          </a:xfrm>
          <a:prstGeom prst="rect">
            <a:avLst/>
          </a:prstGeom>
        </p:spPr>
        <p:txBody>
          <a:bodyPr vert="horz" wrap="square" lIns="0" tIns="0" rIns="0" bIns="0" rtlCol="0">
            <a:noAutofit/>
          </a:bodyPr>
          <a:lstStyle/>
          <a:p>
            <a:pPr algn="ctr"/>
            <a:r>
              <a:rPr lang="en-US" sz="1100" dirty="0"/>
              <a:t>46</a:t>
            </a:r>
            <a:br>
              <a:rPr lang="en-US" sz="1100" dirty="0"/>
            </a:br>
            <a:r>
              <a:rPr lang="en-US" sz="1100" dirty="0"/>
              <a:t>25</a:t>
            </a:r>
          </a:p>
        </p:txBody>
      </p:sp>
      <p:sp>
        <p:nvSpPr>
          <p:cNvPr id="128" name="TextBox 127">
            <a:extLst>
              <a:ext uri="{FF2B5EF4-FFF2-40B4-BE49-F238E27FC236}">
                <a16:creationId xmlns:a16="http://schemas.microsoft.com/office/drawing/2014/main" id="{0886CC6F-884E-F2E2-4945-C35735CD1CEF}"/>
              </a:ext>
            </a:extLst>
          </p:cNvPr>
          <p:cNvSpPr txBox="1"/>
          <p:nvPr/>
        </p:nvSpPr>
        <p:spPr>
          <a:xfrm>
            <a:off x="5779549" y="4543790"/>
            <a:ext cx="244920" cy="338575"/>
          </a:xfrm>
          <a:prstGeom prst="rect">
            <a:avLst/>
          </a:prstGeom>
        </p:spPr>
        <p:txBody>
          <a:bodyPr vert="horz" wrap="square" lIns="0" tIns="0" rIns="0" bIns="0" rtlCol="0">
            <a:noAutofit/>
          </a:bodyPr>
          <a:lstStyle/>
          <a:p>
            <a:pPr algn="ctr"/>
            <a:r>
              <a:rPr lang="en-US" sz="1100" dirty="0"/>
              <a:t>30</a:t>
            </a:r>
            <a:br>
              <a:rPr lang="en-US" sz="1100" dirty="0"/>
            </a:br>
            <a:r>
              <a:rPr lang="en-US" sz="1100" dirty="0"/>
              <a:t>12</a:t>
            </a:r>
          </a:p>
        </p:txBody>
      </p:sp>
      <p:sp>
        <p:nvSpPr>
          <p:cNvPr id="129" name="TextBox 128">
            <a:extLst>
              <a:ext uri="{FF2B5EF4-FFF2-40B4-BE49-F238E27FC236}">
                <a16:creationId xmlns:a16="http://schemas.microsoft.com/office/drawing/2014/main" id="{0CD4906F-D4A3-7454-3516-8E20403E63D6}"/>
              </a:ext>
            </a:extLst>
          </p:cNvPr>
          <p:cNvSpPr txBox="1"/>
          <p:nvPr/>
        </p:nvSpPr>
        <p:spPr>
          <a:xfrm>
            <a:off x="6165819" y="4543790"/>
            <a:ext cx="244920" cy="338575"/>
          </a:xfrm>
          <a:prstGeom prst="rect">
            <a:avLst/>
          </a:prstGeom>
        </p:spPr>
        <p:txBody>
          <a:bodyPr vert="horz" wrap="square" lIns="0" tIns="0" rIns="0" bIns="0" rtlCol="0">
            <a:noAutofit/>
          </a:bodyPr>
          <a:lstStyle/>
          <a:p>
            <a:pPr algn="ctr"/>
            <a:r>
              <a:rPr lang="en-US" sz="1100" dirty="0"/>
              <a:t>17</a:t>
            </a:r>
            <a:br>
              <a:rPr lang="en-US" sz="1100" dirty="0"/>
            </a:br>
            <a:r>
              <a:rPr lang="en-US" sz="1100" dirty="0"/>
              <a:t>7</a:t>
            </a:r>
          </a:p>
        </p:txBody>
      </p:sp>
      <p:sp>
        <p:nvSpPr>
          <p:cNvPr id="130" name="TextBox 129">
            <a:extLst>
              <a:ext uri="{FF2B5EF4-FFF2-40B4-BE49-F238E27FC236}">
                <a16:creationId xmlns:a16="http://schemas.microsoft.com/office/drawing/2014/main" id="{B9007006-17CB-6E39-2D58-6EF9618EF95D}"/>
              </a:ext>
            </a:extLst>
          </p:cNvPr>
          <p:cNvSpPr txBox="1"/>
          <p:nvPr/>
        </p:nvSpPr>
        <p:spPr>
          <a:xfrm>
            <a:off x="6552089" y="4543790"/>
            <a:ext cx="244920" cy="338575"/>
          </a:xfrm>
          <a:prstGeom prst="rect">
            <a:avLst/>
          </a:prstGeom>
        </p:spPr>
        <p:txBody>
          <a:bodyPr vert="horz" wrap="square" lIns="0" tIns="0" rIns="0" bIns="0" rtlCol="0">
            <a:noAutofit/>
          </a:bodyPr>
          <a:lstStyle/>
          <a:p>
            <a:pPr algn="ctr"/>
            <a:r>
              <a:rPr lang="en-US" sz="1100" dirty="0"/>
              <a:t>12</a:t>
            </a:r>
            <a:br>
              <a:rPr lang="en-US" sz="1100" dirty="0"/>
            </a:br>
            <a:r>
              <a:rPr lang="en-US" sz="1100" dirty="0"/>
              <a:t>6</a:t>
            </a:r>
          </a:p>
        </p:txBody>
      </p:sp>
      <p:sp>
        <p:nvSpPr>
          <p:cNvPr id="131" name="TextBox 130">
            <a:extLst>
              <a:ext uri="{FF2B5EF4-FFF2-40B4-BE49-F238E27FC236}">
                <a16:creationId xmlns:a16="http://schemas.microsoft.com/office/drawing/2014/main" id="{A4F2FCB1-EE75-A921-E6EB-4E725E65BCE1}"/>
              </a:ext>
            </a:extLst>
          </p:cNvPr>
          <p:cNvSpPr txBox="1"/>
          <p:nvPr/>
        </p:nvSpPr>
        <p:spPr>
          <a:xfrm>
            <a:off x="6938359" y="4543790"/>
            <a:ext cx="244920" cy="338575"/>
          </a:xfrm>
          <a:prstGeom prst="rect">
            <a:avLst/>
          </a:prstGeom>
        </p:spPr>
        <p:txBody>
          <a:bodyPr vert="horz" wrap="square" lIns="0" tIns="0" rIns="0" bIns="0" rtlCol="0">
            <a:noAutofit/>
          </a:bodyPr>
          <a:lstStyle/>
          <a:p>
            <a:pPr algn="ctr"/>
            <a:r>
              <a:rPr lang="en-US" sz="1100" dirty="0"/>
              <a:t>7</a:t>
            </a:r>
            <a:br>
              <a:rPr lang="en-US" sz="1100" dirty="0"/>
            </a:br>
            <a:r>
              <a:rPr lang="en-US" sz="1100" dirty="0"/>
              <a:t>1</a:t>
            </a:r>
          </a:p>
        </p:txBody>
      </p:sp>
      <p:sp>
        <p:nvSpPr>
          <p:cNvPr id="132" name="TextBox 131">
            <a:extLst>
              <a:ext uri="{FF2B5EF4-FFF2-40B4-BE49-F238E27FC236}">
                <a16:creationId xmlns:a16="http://schemas.microsoft.com/office/drawing/2014/main" id="{B0CDAD59-5436-4B0F-5A5E-57D5DDB25527}"/>
              </a:ext>
            </a:extLst>
          </p:cNvPr>
          <p:cNvSpPr txBox="1"/>
          <p:nvPr/>
        </p:nvSpPr>
        <p:spPr>
          <a:xfrm>
            <a:off x="7324629" y="4543790"/>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1</a:t>
            </a:r>
          </a:p>
        </p:txBody>
      </p:sp>
      <p:sp>
        <p:nvSpPr>
          <p:cNvPr id="133" name="TextBox 132">
            <a:extLst>
              <a:ext uri="{FF2B5EF4-FFF2-40B4-BE49-F238E27FC236}">
                <a16:creationId xmlns:a16="http://schemas.microsoft.com/office/drawing/2014/main" id="{FF0ADB06-6327-DD47-7768-3EB5C29A1238}"/>
              </a:ext>
            </a:extLst>
          </p:cNvPr>
          <p:cNvSpPr txBox="1"/>
          <p:nvPr/>
        </p:nvSpPr>
        <p:spPr>
          <a:xfrm>
            <a:off x="7710899" y="4543790"/>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sp>
        <p:nvSpPr>
          <p:cNvPr id="134" name="TextBox 133">
            <a:extLst>
              <a:ext uri="{FF2B5EF4-FFF2-40B4-BE49-F238E27FC236}">
                <a16:creationId xmlns:a16="http://schemas.microsoft.com/office/drawing/2014/main" id="{E698246F-95F2-2463-37FF-4D8B9BB89AF7}"/>
              </a:ext>
            </a:extLst>
          </p:cNvPr>
          <p:cNvSpPr txBox="1"/>
          <p:nvPr/>
        </p:nvSpPr>
        <p:spPr>
          <a:xfrm>
            <a:off x="8097171" y="4543790"/>
            <a:ext cx="244920" cy="338575"/>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graphicFrame>
        <p:nvGraphicFramePr>
          <p:cNvPr id="135" name="Group 3">
            <a:extLst>
              <a:ext uri="{FF2B5EF4-FFF2-40B4-BE49-F238E27FC236}">
                <a16:creationId xmlns:a16="http://schemas.microsoft.com/office/drawing/2014/main" id="{7C5082E3-FBB3-B992-69E1-1C5FAE5C82BF}"/>
              </a:ext>
            </a:extLst>
          </p:cNvPr>
          <p:cNvGraphicFramePr>
            <a:graphicFrameLocks/>
          </p:cNvGraphicFramePr>
          <p:nvPr/>
        </p:nvGraphicFramePr>
        <p:xfrm>
          <a:off x="8445357" y="4953831"/>
          <a:ext cx="3477402" cy="1133856"/>
        </p:xfrm>
        <a:graphic>
          <a:graphicData uri="http://schemas.openxmlformats.org/drawingml/2006/table">
            <a:tbl>
              <a:tblPr/>
              <a:tblGrid>
                <a:gridCol w="1748468">
                  <a:extLst>
                    <a:ext uri="{9D8B030D-6E8A-4147-A177-3AD203B41FA5}">
                      <a16:colId xmlns:a16="http://schemas.microsoft.com/office/drawing/2014/main" val="20001"/>
                    </a:ext>
                  </a:extLst>
                </a:gridCol>
                <a:gridCol w="1728934">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77)</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87)</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49</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70</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(4.5-13.9)</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2.1</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(1.9-3.6)</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136" name="TextBox 135">
            <a:extLst>
              <a:ext uri="{FF2B5EF4-FFF2-40B4-BE49-F238E27FC236}">
                <a16:creationId xmlns:a16="http://schemas.microsoft.com/office/drawing/2014/main" id="{E4E211EF-71CA-AFA7-79AE-A29E0D21A336}"/>
              </a:ext>
            </a:extLst>
          </p:cNvPr>
          <p:cNvSpPr txBox="1"/>
          <p:nvPr/>
        </p:nvSpPr>
        <p:spPr bwMode="auto">
          <a:xfrm>
            <a:off x="8448382" y="1391689"/>
            <a:ext cx="33999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≥18 Mo</a:t>
            </a:r>
          </a:p>
        </p:txBody>
      </p:sp>
      <p:grpSp>
        <p:nvGrpSpPr>
          <p:cNvPr id="137" name="Group 136">
            <a:extLst>
              <a:ext uri="{FF2B5EF4-FFF2-40B4-BE49-F238E27FC236}">
                <a16:creationId xmlns:a16="http://schemas.microsoft.com/office/drawing/2014/main" id="{C23232C9-9446-BE4C-902E-D6D313E48D04}"/>
              </a:ext>
            </a:extLst>
          </p:cNvPr>
          <p:cNvGrpSpPr/>
          <p:nvPr/>
        </p:nvGrpSpPr>
        <p:grpSpPr>
          <a:xfrm>
            <a:off x="8394485" y="1787831"/>
            <a:ext cx="47253" cy="2234076"/>
            <a:chOff x="1043383" y="1796144"/>
            <a:chExt cx="47253" cy="2234076"/>
          </a:xfrm>
        </p:grpSpPr>
        <p:cxnSp>
          <p:nvCxnSpPr>
            <p:cNvPr id="138" name="Straight Connector 137">
              <a:extLst>
                <a:ext uri="{FF2B5EF4-FFF2-40B4-BE49-F238E27FC236}">
                  <a16:creationId xmlns:a16="http://schemas.microsoft.com/office/drawing/2014/main" id="{831A58B0-B918-5444-2011-F766B2ECE4DA}"/>
                </a:ext>
              </a:extLst>
            </p:cNvPr>
            <p:cNvCxnSpPr>
              <a:cxnSpLocks/>
            </p:cNvCxnSpPr>
            <p:nvPr/>
          </p:nvCxnSpPr>
          <p:spPr>
            <a:xfrm flipV="1">
              <a:off x="1090635" y="1796144"/>
              <a:ext cx="0" cy="218863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CB554FA5-0617-5D4D-E6A7-402893F123C2}"/>
                </a:ext>
              </a:extLst>
            </p:cNvPr>
            <p:cNvCxnSpPr>
              <a:cxnSpLocks/>
            </p:cNvCxnSpPr>
            <p:nvPr/>
          </p:nvCxnSpPr>
          <p:spPr>
            <a:xfrm flipH="1">
              <a:off x="1043383" y="1796144"/>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D95875FF-35D0-2DF5-365C-367C31A31220}"/>
                </a:ext>
              </a:extLst>
            </p:cNvPr>
            <p:cNvCxnSpPr>
              <a:cxnSpLocks/>
            </p:cNvCxnSpPr>
            <p:nvPr/>
          </p:nvCxnSpPr>
          <p:spPr>
            <a:xfrm flipH="1">
              <a:off x="1043383" y="2231890"/>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409F2495-F17B-8F66-379D-8ED6A1B27B7F}"/>
                </a:ext>
              </a:extLst>
            </p:cNvPr>
            <p:cNvCxnSpPr>
              <a:cxnSpLocks/>
            </p:cNvCxnSpPr>
            <p:nvPr/>
          </p:nvCxnSpPr>
          <p:spPr>
            <a:xfrm flipH="1">
              <a:off x="1043383" y="2667636"/>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136649F-B8D6-6D6A-0494-F3D3525B276E}"/>
                </a:ext>
              </a:extLst>
            </p:cNvPr>
            <p:cNvCxnSpPr>
              <a:cxnSpLocks/>
            </p:cNvCxnSpPr>
            <p:nvPr/>
          </p:nvCxnSpPr>
          <p:spPr>
            <a:xfrm flipH="1">
              <a:off x="1043383" y="3103383"/>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57951473-2832-F749-68E6-616C54E0EE7B}"/>
                </a:ext>
              </a:extLst>
            </p:cNvPr>
            <p:cNvCxnSpPr>
              <a:cxnSpLocks/>
            </p:cNvCxnSpPr>
            <p:nvPr/>
          </p:nvCxnSpPr>
          <p:spPr>
            <a:xfrm flipH="1">
              <a:off x="1043383" y="3539129"/>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DEAC34F0-1CAE-3462-465C-9EFC0AF7F5F8}"/>
                </a:ext>
              </a:extLst>
            </p:cNvPr>
            <p:cNvCxnSpPr>
              <a:cxnSpLocks/>
            </p:cNvCxnSpPr>
            <p:nvPr/>
          </p:nvCxnSpPr>
          <p:spPr>
            <a:xfrm flipH="1">
              <a:off x="1043383" y="3974875"/>
              <a:ext cx="4576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4CD998B3-2483-AC0B-67A1-D78AC1C0F14F}"/>
                </a:ext>
              </a:extLst>
            </p:cNvPr>
            <p:cNvCxnSpPr>
              <a:cxnSpLocks/>
            </p:cNvCxnSpPr>
            <p:nvPr/>
          </p:nvCxnSpPr>
          <p:spPr>
            <a:xfrm rot="5400000" flipH="1">
              <a:off x="106048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E7627869-B8FB-A930-700C-E8D6A50B0F56}"/>
              </a:ext>
            </a:extLst>
          </p:cNvPr>
          <p:cNvGrpSpPr/>
          <p:nvPr/>
        </p:nvGrpSpPr>
        <p:grpSpPr>
          <a:xfrm>
            <a:off x="8427390" y="3961596"/>
            <a:ext cx="3492502" cy="60311"/>
            <a:chOff x="1076288" y="3969909"/>
            <a:chExt cx="3492502" cy="60311"/>
          </a:xfrm>
        </p:grpSpPr>
        <p:cxnSp>
          <p:nvCxnSpPr>
            <p:cNvPr id="147" name="Straight Connector 146">
              <a:extLst>
                <a:ext uri="{FF2B5EF4-FFF2-40B4-BE49-F238E27FC236}">
                  <a16:creationId xmlns:a16="http://schemas.microsoft.com/office/drawing/2014/main" id="{E1CA0A49-B95B-EE84-A6F5-2AF01AA205E8}"/>
                </a:ext>
              </a:extLst>
            </p:cNvPr>
            <p:cNvCxnSpPr>
              <a:cxnSpLocks/>
            </p:cNvCxnSpPr>
            <p:nvPr/>
          </p:nvCxnSpPr>
          <p:spPr>
            <a:xfrm>
              <a:off x="1076288" y="3974875"/>
              <a:ext cx="349250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BC89AD6D-F046-F060-3BE4-13A39A2A8B96}"/>
                </a:ext>
              </a:extLst>
            </p:cNvPr>
            <p:cNvCxnSpPr>
              <a:cxnSpLocks/>
            </p:cNvCxnSpPr>
            <p:nvPr/>
          </p:nvCxnSpPr>
          <p:spPr>
            <a:xfrm rot="5400000" flipH="1">
              <a:off x="1445798"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448E8EC-329E-6C3A-46A1-3FC36458F190}"/>
                </a:ext>
              </a:extLst>
            </p:cNvPr>
            <p:cNvCxnSpPr>
              <a:cxnSpLocks/>
            </p:cNvCxnSpPr>
            <p:nvPr/>
          </p:nvCxnSpPr>
          <p:spPr>
            <a:xfrm rot="5400000" flipH="1">
              <a:off x="1831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343F17D-A0AC-F68E-C968-889814C9D816}"/>
                </a:ext>
              </a:extLst>
            </p:cNvPr>
            <p:cNvCxnSpPr>
              <a:cxnSpLocks/>
            </p:cNvCxnSpPr>
            <p:nvPr/>
          </p:nvCxnSpPr>
          <p:spPr>
            <a:xfrm rot="5400000" flipH="1">
              <a:off x="2217799"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043DF64D-4D7E-3DDE-FDB8-89866D728751}"/>
                </a:ext>
              </a:extLst>
            </p:cNvPr>
            <p:cNvCxnSpPr>
              <a:cxnSpLocks/>
            </p:cNvCxnSpPr>
            <p:nvPr/>
          </p:nvCxnSpPr>
          <p:spPr>
            <a:xfrm rot="5400000" flipH="1">
              <a:off x="2603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42FE8D64-E8E4-35D8-494A-3DA53E91CF21}"/>
                </a:ext>
              </a:extLst>
            </p:cNvPr>
            <p:cNvCxnSpPr>
              <a:cxnSpLocks/>
            </p:cNvCxnSpPr>
            <p:nvPr/>
          </p:nvCxnSpPr>
          <p:spPr>
            <a:xfrm rot="5400000" flipH="1">
              <a:off x="2989800"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508F6361-25CA-E651-8C14-D4B45F794C48}"/>
                </a:ext>
              </a:extLst>
            </p:cNvPr>
            <p:cNvCxnSpPr>
              <a:cxnSpLocks/>
            </p:cNvCxnSpPr>
            <p:nvPr/>
          </p:nvCxnSpPr>
          <p:spPr>
            <a:xfrm rot="5400000" flipH="1">
              <a:off x="3375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411F5B68-D7F8-182B-4080-67D0120437BE}"/>
                </a:ext>
              </a:extLst>
            </p:cNvPr>
            <p:cNvCxnSpPr>
              <a:cxnSpLocks/>
            </p:cNvCxnSpPr>
            <p:nvPr/>
          </p:nvCxnSpPr>
          <p:spPr>
            <a:xfrm rot="5400000" flipH="1">
              <a:off x="3761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B79AB30-50A0-0782-B8D5-7EC134BE7B68}"/>
                </a:ext>
              </a:extLst>
            </p:cNvPr>
            <p:cNvCxnSpPr>
              <a:cxnSpLocks/>
            </p:cNvCxnSpPr>
            <p:nvPr/>
          </p:nvCxnSpPr>
          <p:spPr>
            <a:xfrm rot="5400000" flipH="1">
              <a:off x="4147801"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A6FDBB5D-24E2-1DAE-7197-568E2F68897E}"/>
                </a:ext>
              </a:extLst>
            </p:cNvPr>
            <p:cNvCxnSpPr>
              <a:cxnSpLocks/>
            </p:cNvCxnSpPr>
            <p:nvPr/>
          </p:nvCxnSpPr>
          <p:spPr>
            <a:xfrm rot="5400000" flipH="1">
              <a:off x="4533804" y="4000065"/>
              <a:ext cx="603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4" name="TextBox 163">
            <a:extLst>
              <a:ext uri="{FF2B5EF4-FFF2-40B4-BE49-F238E27FC236}">
                <a16:creationId xmlns:a16="http://schemas.microsoft.com/office/drawing/2014/main" id="{3311E570-C1E8-E47D-9E8A-8FAA39863337}"/>
              </a:ext>
            </a:extLst>
          </p:cNvPr>
          <p:cNvSpPr txBox="1"/>
          <p:nvPr/>
        </p:nvSpPr>
        <p:spPr>
          <a:xfrm>
            <a:off x="8441629" y="4242805"/>
            <a:ext cx="3468512" cy="225512"/>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65" name="TextBox 164">
            <a:extLst>
              <a:ext uri="{FF2B5EF4-FFF2-40B4-BE49-F238E27FC236}">
                <a16:creationId xmlns:a16="http://schemas.microsoft.com/office/drawing/2014/main" id="{3730E8BA-12D5-BFD6-C6FC-6815438AB277}"/>
              </a:ext>
            </a:extLst>
          </p:cNvPr>
          <p:cNvSpPr txBox="1"/>
          <p:nvPr/>
        </p:nvSpPr>
        <p:spPr>
          <a:xfrm>
            <a:off x="11771355" y="4030051"/>
            <a:ext cx="309689" cy="225512"/>
          </a:xfrm>
          <a:prstGeom prst="rect">
            <a:avLst/>
          </a:prstGeom>
        </p:spPr>
        <p:txBody>
          <a:bodyPr vert="horz" wrap="square" lIns="0" tIns="0" rIns="0" bIns="0" rtlCol="0">
            <a:noAutofit/>
          </a:bodyPr>
          <a:lstStyle/>
          <a:p>
            <a:pPr algn="ctr"/>
            <a:r>
              <a:rPr lang="en-US" sz="1400" dirty="0"/>
              <a:t>18</a:t>
            </a:r>
          </a:p>
        </p:txBody>
      </p:sp>
      <p:sp>
        <p:nvSpPr>
          <p:cNvPr id="166" name="TextBox 165">
            <a:extLst>
              <a:ext uri="{FF2B5EF4-FFF2-40B4-BE49-F238E27FC236}">
                <a16:creationId xmlns:a16="http://schemas.microsoft.com/office/drawing/2014/main" id="{584BCE97-1E92-31DF-AD80-157998EBCD20}"/>
              </a:ext>
            </a:extLst>
          </p:cNvPr>
          <p:cNvSpPr txBox="1"/>
          <p:nvPr/>
        </p:nvSpPr>
        <p:spPr>
          <a:xfrm>
            <a:off x="8287931" y="4030051"/>
            <a:ext cx="309689" cy="225512"/>
          </a:xfrm>
          <a:prstGeom prst="rect">
            <a:avLst/>
          </a:prstGeom>
        </p:spPr>
        <p:txBody>
          <a:bodyPr vert="horz" wrap="square" lIns="0" tIns="0" rIns="0" bIns="0" rtlCol="0">
            <a:noAutofit/>
          </a:bodyPr>
          <a:lstStyle/>
          <a:p>
            <a:pPr algn="ctr"/>
            <a:r>
              <a:rPr lang="en-US" sz="1400" dirty="0"/>
              <a:t>0</a:t>
            </a:r>
          </a:p>
        </p:txBody>
      </p:sp>
      <p:sp>
        <p:nvSpPr>
          <p:cNvPr id="167" name="TextBox 166">
            <a:extLst>
              <a:ext uri="{FF2B5EF4-FFF2-40B4-BE49-F238E27FC236}">
                <a16:creationId xmlns:a16="http://schemas.microsoft.com/office/drawing/2014/main" id="{C5864035-7131-C3DD-1313-B5E05C73A544}"/>
              </a:ext>
            </a:extLst>
          </p:cNvPr>
          <p:cNvSpPr txBox="1"/>
          <p:nvPr/>
        </p:nvSpPr>
        <p:spPr>
          <a:xfrm>
            <a:off x="8674978" y="4030051"/>
            <a:ext cx="309689" cy="225512"/>
          </a:xfrm>
          <a:prstGeom prst="rect">
            <a:avLst/>
          </a:prstGeom>
        </p:spPr>
        <p:txBody>
          <a:bodyPr vert="horz" wrap="square" lIns="0" tIns="0" rIns="0" bIns="0" rtlCol="0">
            <a:noAutofit/>
          </a:bodyPr>
          <a:lstStyle/>
          <a:p>
            <a:pPr algn="ctr"/>
            <a:r>
              <a:rPr lang="en-US" sz="1400" dirty="0"/>
              <a:t>2</a:t>
            </a:r>
          </a:p>
        </p:txBody>
      </p:sp>
      <p:sp>
        <p:nvSpPr>
          <p:cNvPr id="168" name="TextBox 167">
            <a:extLst>
              <a:ext uri="{FF2B5EF4-FFF2-40B4-BE49-F238E27FC236}">
                <a16:creationId xmlns:a16="http://schemas.microsoft.com/office/drawing/2014/main" id="{771116E5-2133-D9E2-0EDF-E3BE3D82DC1F}"/>
              </a:ext>
            </a:extLst>
          </p:cNvPr>
          <p:cNvSpPr txBox="1"/>
          <p:nvPr/>
        </p:nvSpPr>
        <p:spPr>
          <a:xfrm>
            <a:off x="9062026" y="4030051"/>
            <a:ext cx="309689" cy="225512"/>
          </a:xfrm>
          <a:prstGeom prst="rect">
            <a:avLst/>
          </a:prstGeom>
        </p:spPr>
        <p:txBody>
          <a:bodyPr vert="horz" wrap="square" lIns="0" tIns="0" rIns="0" bIns="0" rtlCol="0">
            <a:noAutofit/>
          </a:bodyPr>
          <a:lstStyle/>
          <a:p>
            <a:pPr algn="ctr"/>
            <a:r>
              <a:rPr lang="en-US" sz="1400" dirty="0"/>
              <a:t>4</a:t>
            </a:r>
          </a:p>
        </p:txBody>
      </p:sp>
      <p:sp>
        <p:nvSpPr>
          <p:cNvPr id="169" name="TextBox 168">
            <a:extLst>
              <a:ext uri="{FF2B5EF4-FFF2-40B4-BE49-F238E27FC236}">
                <a16:creationId xmlns:a16="http://schemas.microsoft.com/office/drawing/2014/main" id="{D34A4383-3BC7-4A32-417B-E014457CB9A9}"/>
              </a:ext>
            </a:extLst>
          </p:cNvPr>
          <p:cNvSpPr txBox="1"/>
          <p:nvPr/>
        </p:nvSpPr>
        <p:spPr>
          <a:xfrm>
            <a:off x="9449073" y="4030051"/>
            <a:ext cx="309689" cy="225512"/>
          </a:xfrm>
          <a:prstGeom prst="rect">
            <a:avLst/>
          </a:prstGeom>
        </p:spPr>
        <p:txBody>
          <a:bodyPr vert="horz" wrap="square" lIns="0" tIns="0" rIns="0" bIns="0" rtlCol="0">
            <a:noAutofit/>
          </a:bodyPr>
          <a:lstStyle/>
          <a:p>
            <a:pPr algn="ctr"/>
            <a:r>
              <a:rPr lang="en-US" sz="1400" dirty="0"/>
              <a:t>6</a:t>
            </a:r>
          </a:p>
        </p:txBody>
      </p:sp>
      <p:sp>
        <p:nvSpPr>
          <p:cNvPr id="170" name="TextBox 169">
            <a:extLst>
              <a:ext uri="{FF2B5EF4-FFF2-40B4-BE49-F238E27FC236}">
                <a16:creationId xmlns:a16="http://schemas.microsoft.com/office/drawing/2014/main" id="{8DA74E86-C85D-EDD8-91F1-F5786703FA1D}"/>
              </a:ext>
            </a:extLst>
          </p:cNvPr>
          <p:cNvSpPr txBox="1"/>
          <p:nvPr/>
        </p:nvSpPr>
        <p:spPr>
          <a:xfrm>
            <a:off x="9836120" y="4030051"/>
            <a:ext cx="309689" cy="225512"/>
          </a:xfrm>
          <a:prstGeom prst="rect">
            <a:avLst/>
          </a:prstGeom>
        </p:spPr>
        <p:txBody>
          <a:bodyPr vert="horz" wrap="square" lIns="0" tIns="0" rIns="0" bIns="0" rtlCol="0">
            <a:noAutofit/>
          </a:bodyPr>
          <a:lstStyle/>
          <a:p>
            <a:pPr algn="ctr"/>
            <a:r>
              <a:rPr lang="en-US" sz="1400" dirty="0"/>
              <a:t>8</a:t>
            </a:r>
          </a:p>
        </p:txBody>
      </p:sp>
      <p:sp>
        <p:nvSpPr>
          <p:cNvPr id="171" name="TextBox 170">
            <a:extLst>
              <a:ext uri="{FF2B5EF4-FFF2-40B4-BE49-F238E27FC236}">
                <a16:creationId xmlns:a16="http://schemas.microsoft.com/office/drawing/2014/main" id="{832E4A49-0B9F-15BF-4E03-8DD9D5192648}"/>
              </a:ext>
            </a:extLst>
          </p:cNvPr>
          <p:cNvSpPr txBox="1"/>
          <p:nvPr/>
        </p:nvSpPr>
        <p:spPr>
          <a:xfrm>
            <a:off x="10223167" y="4030051"/>
            <a:ext cx="309689" cy="225512"/>
          </a:xfrm>
          <a:prstGeom prst="rect">
            <a:avLst/>
          </a:prstGeom>
        </p:spPr>
        <p:txBody>
          <a:bodyPr vert="horz" wrap="square" lIns="0" tIns="0" rIns="0" bIns="0" rtlCol="0">
            <a:noAutofit/>
          </a:bodyPr>
          <a:lstStyle/>
          <a:p>
            <a:pPr algn="ctr"/>
            <a:r>
              <a:rPr lang="en-US" sz="1400" dirty="0"/>
              <a:t>10</a:t>
            </a:r>
          </a:p>
        </p:txBody>
      </p:sp>
      <p:sp>
        <p:nvSpPr>
          <p:cNvPr id="172" name="TextBox 171">
            <a:extLst>
              <a:ext uri="{FF2B5EF4-FFF2-40B4-BE49-F238E27FC236}">
                <a16:creationId xmlns:a16="http://schemas.microsoft.com/office/drawing/2014/main" id="{2078A77D-8B4A-2D0B-FB84-8B410ABAB64B}"/>
              </a:ext>
            </a:extLst>
          </p:cNvPr>
          <p:cNvSpPr txBox="1"/>
          <p:nvPr/>
        </p:nvSpPr>
        <p:spPr>
          <a:xfrm>
            <a:off x="10610214" y="4030051"/>
            <a:ext cx="309689" cy="225512"/>
          </a:xfrm>
          <a:prstGeom prst="rect">
            <a:avLst/>
          </a:prstGeom>
        </p:spPr>
        <p:txBody>
          <a:bodyPr vert="horz" wrap="square" lIns="0" tIns="0" rIns="0" bIns="0" rtlCol="0">
            <a:noAutofit/>
          </a:bodyPr>
          <a:lstStyle/>
          <a:p>
            <a:pPr algn="ctr"/>
            <a:r>
              <a:rPr lang="en-US" sz="1400" dirty="0"/>
              <a:t>12</a:t>
            </a:r>
          </a:p>
        </p:txBody>
      </p:sp>
      <p:sp>
        <p:nvSpPr>
          <p:cNvPr id="173" name="TextBox 172">
            <a:extLst>
              <a:ext uri="{FF2B5EF4-FFF2-40B4-BE49-F238E27FC236}">
                <a16:creationId xmlns:a16="http://schemas.microsoft.com/office/drawing/2014/main" id="{176AA982-7927-3CE8-3511-AF40A599E8FF}"/>
              </a:ext>
            </a:extLst>
          </p:cNvPr>
          <p:cNvSpPr txBox="1"/>
          <p:nvPr/>
        </p:nvSpPr>
        <p:spPr>
          <a:xfrm>
            <a:off x="10997261" y="4030051"/>
            <a:ext cx="309689" cy="225512"/>
          </a:xfrm>
          <a:prstGeom prst="rect">
            <a:avLst/>
          </a:prstGeom>
        </p:spPr>
        <p:txBody>
          <a:bodyPr vert="horz" wrap="square" lIns="0" tIns="0" rIns="0" bIns="0" rtlCol="0">
            <a:noAutofit/>
          </a:bodyPr>
          <a:lstStyle/>
          <a:p>
            <a:pPr algn="ctr"/>
            <a:r>
              <a:rPr lang="en-US" sz="1400" dirty="0"/>
              <a:t>14</a:t>
            </a:r>
          </a:p>
        </p:txBody>
      </p:sp>
      <p:sp>
        <p:nvSpPr>
          <p:cNvPr id="174" name="TextBox 173">
            <a:extLst>
              <a:ext uri="{FF2B5EF4-FFF2-40B4-BE49-F238E27FC236}">
                <a16:creationId xmlns:a16="http://schemas.microsoft.com/office/drawing/2014/main" id="{FCD691DC-B541-E134-6630-BEB6AB6816BD}"/>
              </a:ext>
            </a:extLst>
          </p:cNvPr>
          <p:cNvSpPr txBox="1"/>
          <p:nvPr/>
        </p:nvSpPr>
        <p:spPr>
          <a:xfrm>
            <a:off x="11384309" y="4030051"/>
            <a:ext cx="309689" cy="225512"/>
          </a:xfrm>
          <a:prstGeom prst="rect">
            <a:avLst/>
          </a:prstGeom>
        </p:spPr>
        <p:txBody>
          <a:bodyPr vert="horz" wrap="square" lIns="0" tIns="0" rIns="0" bIns="0" rtlCol="0">
            <a:noAutofit/>
          </a:bodyPr>
          <a:lstStyle/>
          <a:p>
            <a:pPr algn="ctr"/>
            <a:r>
              <a:rPr lang="en-US" sz="1400" dirty="0"/>
              <a:t>16</a:t>
            </a:r>
          </a:p>
        </p:txBody>
      </p:sp>
      <p:sp>
        <p:nvSpPr>
          <p:cNvPr id="175" name="TextBox 174">
            <a:extLst>
              <a:ext uri="{FF2B5EF4-FFF2-40B4-BE49-F238E27FC236}">
                <a16:creationId xmlns:a16="http://schemas.microsoft.com/office/drawing/2014/main" id="{1F7C56E1-FA3F-68AC-DD23-235981490AC4}"/>
              </a:ext>
            </a:extLst>
          </p:cNvPr>
          <p:cNvSpPr txBox="1"/>
          <p:nvPr/>
        </p:nvSpPr>
        <p:spPr>
          <a:xfrm>
            <a:off x="9308826" y="1839062"/>
            <a:ext cx="2464648" cy="454035"/>
          </a:xfrm>
          <a:prstGeom prst="rect">
            <a:avLst/>
          </a:prstGeom>
        </p:spPr>
        <p:txBody>
          <a:bodyPr vert="horz" wrap="square" lIns="0" tIns="0" rIns="0" bIns="0" rtlCol="0">
            <a:noAutofit/>
          </a:bodyPr>
          <a:lstStyle/>
          <a:p>
            <a:pPr algn="ctr"/>
            <a:r>
              <a:rPr lang="en-US" sz="1400" dirty="0"/>
              <a:t>HR: 0.45 </a:t>
            </a:r>
            <a:br>
              <a:rPr lang="en-US" sz="1400" dirty="0"/>
            </a:br>
            <a:r>
              <a:rPr lang="en-US" sz="1400" dirty="0"/>
              <a:t>(95% CI: 0.30-0.69)</a:t>
            </a:r>
          </a:p>
        </p:txBody>
      </p:sp>
      <p:sp>
        <p:nvSpPr>
          <p:cNvPr id="180" name="TextBox 179">
            <a:extLst>
              <a:ext uri="{FF2B5EF4-FFF2-40B4-BE49-F238E27FC236}">
                <a16:creationId xmlns:a16="http://schemas.microsoft.com/office/drawing/2014/main" id="{7C45632A-64CA-7F11-1214-96FB96138BCA}"/>
              </a:ext>
            </a:extLst>
          </p:cNvPr>
          <p:cNvSpPr txBox="1"/>
          <p:nvPr/>
        </p:nvSpPr>
        <p:spPr>
          <a:xfrm>
            <a:off x="8318564" y="4535477"/>
            <a:ext cx="244920" cy="338575"/>
          </a:xfrm>
          <a:prstGeom prst="rect">
            <a:avLst/>
          </a:prstGeom>
        </p:spPr>
        <p:txBody>
          <a:bodyPr vert="horz" wrap="square" lIns="0" tIns="0" rIns="0" bIns="0" rtlCol="0">
            <a:noAutofit/>
          </a:bodyPr>
          <a:lstStyle/>
          <a:p>
            <a:pPr algn="ctr"/>
            <a:r>
              <a:rPr lang="en-US" sz="1100" dirty="0"/>
              <a:t>77</a:t>
            </a:r>
            <a:br>
              <a:rPr lang="en-US" sz="1100" dirty="0"/>
            </a:br>
            <a:r>
              <a:rPr lang="en-US" sz="1100" dirty="0"/>
              <a:t>87</a:t>
            </a:r>
          </a:p>
        </p:txBody>
      </p:sp>
      <p:sp>
        <p:nvSpPr>
          <p:cNvPr id="181" name="TextBox 180">
            <a:extLst>
              <a:ext uri="{FF2B5EF4-FFF2-40B4-BE49-F238E27FC236}">
                <a16:creationId xmlns:a16="http://schemas.microsoft.com/office/drawing/2014/main" id="{16464640-D47C-EE25-8830-E1C9124F0EA5}"/>
              </a:ext>
            </a:extLst>
          </p:cNvPr>
          <p:cNvSpPr txBox="1"/>
          <p:nvPr/>
        </p:nvSpPr>
        <p:spPr>
          <a:xfrm>
            <a:off x="8704834" y="4535477"/>
            <a:ext cx="244920" cy="338575"/>
          </a:xfrm>
          <a:prstGeom prst="rect">
            <a:avLst/>
          </a:prstGeom>
        </p:spPr>
        <p:txBody>
          <a:bodyPr vert="horz" wrap="square" lIns="0" tIns="0" rIns="0" bIns="0" rtlCol="0">
            <a:noAutofit/>
          </a:bodyPr>
          <a:lstStyle/>
          <a:p>
            <a:pPr algn="ctr"/>
            <a:r>
              <a:rPr lang="en-US" sz="1100" dirty="0"/>
              <a:t>54</a:t>
            </a:r>
            <a:br>
              <a:rPr lang="en-US" sz="1100" dirty="0"/>
            </a:br>
            <a:r>
              <a:rPr lang="en-US" sz="1100" dirty="0"/>
              <a:t>41</a:t>
            </a:r>
          </a:p>
        </p:txBody>
      </p:sp>
      <p:sp>
        <p:nvSpPr>
          <p:cNvPr id="182" name="TextBox 181">
            <a:extLst>
              <a:ext uri="{FF2B5EF4-FFF2-40B4-BE49-F238E27FC236}">
                <a16:creationId xmlns:a16="http://schemas.microsoft.com/office/drawing/2014/main" id="{A4BCCAB7-66B1-F6F7-7181-CE7C5C8E185D}"/>
              </a:ext>
            </a:extLst>
          </p:cNvPr>
          <p:cNvSpPr txBox="1"/>
          <p:nvPr/>
        </p:nvSpPr>
        <p:spPr>
          <a:xfrm>
            <a:off x="9091104" y="4535477"/>
            <a:ext cx="244920" cy="338575"/>
          </a:xfrm>
          <a:prstGeom prst="rect">
            <a:avLst/>
          </a:prstGeom>
        </p:spPr>
        <p:txBody>
          <a:bodyPr vert="horz" wrap="square" lIns="0" tIns="0" rIns="0" bIns="0" rtlCol="0">
            <a:noAutofit/>
          </a:bodyPr>
          <a:lstStyle/>
          <a:p>
            <a:pPr algn="ctr"/>
            <a:r>
              <a:rPr lang="en-US" sz="1100" dirty="0"/>
              <a:t>39</a:t>
            </a:r>
            <a:br>
              <a:rPr lang="en-US" sz="1100" dirty="0"/>
            </a:br>
            <a:r>
              <a:rPr lang="en-US" sz="1100" dirty="0"/>
              <a:t>21</a:t>
            </a:r>
          </a:p>
        </p:txBody>
      </p:sp>
      <p:sp>
        <p:nvSpPr>
          <p:cNvPr id="183" name="TextBox 182">
            <a:extLst>
              <a:ext uri="{FF2B5EF4-FFF2-40B4-BE49-F238E27FC236}">
                <a16:creationId xmlns:a16="http://schemas.microsoft.com/office/drawing/2014/main" id="{C6BAD4A5-B1AC-8A3E-F839-E1B76D196200}"/>
              </a:ext>
            </a:extLst>
          </p:cNvPr>
          <p:cNvSpPr txBox="1"/>
          <p:nvPr/>
        </p:nvSpPr>
        <p:spPr>
          <a:xfrm>
            <a:off x="9477374" y="4535477"/>
            <a:ext cx="244920" cy="338575"/>
          </a:xfrm>
          <a:prstGeom prst="rect">
            <a:avLst/>
          </a:prstGeom>
        </p:spPr>
        <p:txBody>
          <a:bodyPr vert="horz" wrap="square" lIns="0" tIns="0" rIns="0" bIns="0" rtlCol="0">
            <a:noAutofit/>
          </a:bodyPr>
          <a:lstStyle/>
          <a:p>
            <a:pPr algn="ctr"/>
            <a:r>
              <a:rPr lang="en-US" sz="1100" dirty="0"/>
              <a:t>26</a:t>
            </a:r>
            <a:br>
              <a:rPr lang="en-US" sz="1100" dirty="0"/>
            </a:br>
            <a:r>
              <a:rPr lang="en-US" sz="1100" dirty="0"/>
              <a:t>10</a:t>
            </a:r>
          </a:p>
        </p:txBody>
      </p:sp>
      <p:sp>
        <p:nvSpPr>
          <p:cNvPr id="184" name="TextBox 183">
            <a:extLst>
              <a:ext uri="{FF2B5EF4-FFF2-40B4-BE49-F238E27FC236}">
                <a16:creationId xmlns:a16="http://schemas.microsoft.com/office/drawing/2014/main" id="{0F3D0302-A29C-7D91-8D2A-D78DAC2FF0B3}"/>
              </a:ext>
            </a:extLst>
          </p:cNvPr>
          <p:cNvSpPr txBox="1"/>
          <p:nvPr/>
        </p:nvSpPr>
        <p:spPr>
          <a:xfrm>
            <a:off x="9863644" y="4535477"/>
            <a:ext cx="244920" cy="338575"/>
          </a:xfrm>
          <a:prstGeom prst="rect">
            <a:avLst/>
          </a:prstGeom>
        </p:spPr>
        <p:txBody>
          <a:bodyPr vert="horz" wrap="square" lIns="0" tIns="0" rIns="0" bIns="0" rtlCol="0">
            <a:noAutofit/>
          </a:bodyPr>
          <a:lstStyle/>
          <a:p>
            <a:pPr algn="ctr"/>
            <a:r>
              <a:rPr lang="en-US" sz="1100" dirty="0"/>
              <a:t>17</a:t>
            </a:r>
            <a:br>
              <a:rPr lang="en-US" sz="1100" dirty="0"/>
            </a:br>
            <a:r>
              <a:rPr lang="en-US" sz="1100" dirty="0"/>
              <a:t>6</a:t>
            </a:r>
          </a:p>
        </p:txBody>
      </p:sp>
      <p:sp>
        <p:nvSpPr>
          <p:cNvPr id="185" name="TextBox 184">
            <a:extLst>
              <a:ext uri="{FF2B5EF4-FFF2-40B4-BE49-F238E27FC236}">
                <a16:creationId xmlns:a16="http://schemas.microsoft.com/office/drawing/2014/main" id="{6AB23400-1EA6-0796-74CF-39B0B5B1101E}"/>
              </a:ext>
            </a:extLst>
          </p:cNvPr>
          <p:cNvSpPr txBox="1"/>
          <p:nvPr/>
        </p:nvSpPr>
        <p:spPr>
          <a:xfrm>
            <a:off x="10249914" y="4535477"/>
            <a:ext cx="244920" cy="338575"/>
          </a:xfrm>
          <a:prstGeom prst="rect">
            <a:avLst/>
          </a:prstGeom>
        </p:spPr>
        <p:txBody>
          <a:bodyPr vert="horz" wrap="square" lIns="0" tIns="0" rIns="0" bIns="0" rtlCol="0">
            <a:noAutofit/>
          </a:bodyPr>
          <a:lstStyle/>
          <a:p>
            <a:pPr algn="ctr"/>
            <a:r>
              <a:rPr lang="en-US" sz="1100" dirty="0"/>
              <a:t>12</a:t>
            </a:r>
            <a:br>
              <a:rPr lang="en-US" sz="1100" dirty="0"/>
            </a:br>
            <a:r>
              <a:rPr lang="en-US" sz="1100" dirty="0"/>
              <a:t>5</a:t>
            </a:r>
          </a:p>
        </p:txBody>
      </p:sp>
      <p:sp>
        <p:nvSpPr>
          <p:cNvPr id="186" name="TextBox 185">
            <a:extLst>
              <a:ext uri="{FF2B5EF4-FFF2-40B4-BE49-F238E27FC236}">
                <a16:creationId xmlns:a16="http://schemas.microsoft.com/office/drawing/2014/main" id="{582A25DA-2516-1902-DBC9-3FDAA28C4E99}"/>
              </a:ext>
            </a:extLst>
          </p:cNvPr>
          <p:cNvSpPr txBox="1"/>
          <p:nvPr/>
        </p:nvSpPr>
        <p:spPr>
          <a:xfrm>
            <a:off x="10636184" y="4535477"/>
            <a:ext cx="244920" cy="338575"/>
          </a:xfrm>
          <a:prstGeom prst="rect">
            <a:avLst/>
          </a:prstGeom>
        </p:spPr>
        <p:txBody>
          <a:bodyPr vert="horz" wrap="square" lIns="0" tIns="0" rIns="0" bIns="0" rtlCol="0">
            <a:noAutofit/>
          </a:bodyPr>
          <a:lstStyle/>
          <a:p>
            <a:pPr algn="ctr"/>
            <a:r>
              <a:rPr lang="en-US" sz="1100" dirty="0"/>
              <a:t>7</a:t>
            </a:r>
            <a:br>
              <a:rPr lang="en-US" sz="1100" dirty="0"/>
            </a:br>
            <a:r>
              <a:rPr lang="en-US" sz="1100" dirty="0"/>
              <a:t>1</a:t>
            </a:r>
          </a:p>
        </p:txBody>
      </p:sp>
      <p:sp>
        <p:nvSpPr>
          <p:cNvPr id="187" name="TextBox 186">
            <a:extLst>
              <a:ext uri="{FF2B5EF4-FFF2-40B4-BE49-F238E27FC236}">
                <a16:creationId xmlns:a16="http://schemas.microsoft.com/office/drawing/2014/main" id="{D5BBAA66-9D81-C660-A55E-C9C26C7A3CCC}"/>
              </a:ext>
            </a:extLst>
          </p:cNvPr>
          <p:cNvSpPr txBox="1"/>
          <p:nvPr/>
        </p:nvSpPr>
        <p:spPr>
          <a:xfrm>
            <a:off x="11022454" y="4535477"/>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1</a:t>
            </a:r>
          </a:p>
        </p:txBody>
      </p:sp>
      <p:sp>
        <p:nvSpPr>
          <p:cNvPr id="188" name="TextBox 187">
            <a:extLst>
              <a:ext uri="{FF2B5EF4-FFF2-40B4-BE49-F238E27FC236}">
                <a16:creationId xmlns:a16="http://schemas.microsoft.com/office/drawing/2014/main" id="{EBF2099F-EC02-144C-BFC0-3DD0647BC092}"/>
              </a:ext>
            </a:extLst>
          </p:cNvPr>
          <p:cNvSpPr txBox="1"/>
          <p:nvPr/>
        </p:nvSpPr>
        <p:spPr>
          <a:xfrm>
            <a:off x="11408724" y="4535477"/>
            <a:ext cx="244920" cy="338575"/>
          </a:xfrm>
          <a:prstGeom prst="rect">
            <a:avLst/>
          </a:prstGeom>
        </p:spPr>
        <p:txBody>
          <a:bodyPr vert="horz" wrap="square" lIns="0" tIns="0" rIns="0" bIns="0" rtlCol="0">
            <a:noAutofit/>
          </a:bodyPr>
          <a:lstStyle/>
          <a:p>
            <a:pPr algn="ctr"/>
            <a:r>
              <a:rPr lang="en-US" sz="1100" dirty="0"/>
              <a:t>2</a:t>
            </a:r>
            <a:br>
              <a:rPr lang="en-US" sz="1100" dirty="0"/>
            </a:br>
            <a:r>
              <a:rPr lang="en-US" sz="1100" dirty="0"/>
              <a:t>0</a:t>
            </a:r>
          </a:p>
        </p:txBody>
      </p:sp>
      <p:sp>
        <p:nvSpPr>
          <p:cNvPr id="189" name="TextBox 188">
            <a:extLst>
              <a:ext uri="{FF2B5EF4-FFF2-40B4-BE49-F238E27FC236}">
                <a16:creationId xmlns:a16="http://schemas.microsoft.com/office/drawing/2014/main" id="{F322BFF4-8D2C-CD40-A75E-DDE7F7EC8BCD}"/>
              </a:ext>
            </a:extLst>
          </p:cNvPr>
          <p:cNvSpPr txBox="1"/>
          <p:nvPr/>
        </p:nvSpPr>
        <p:spPr>
          <a:xfrm>
            <a:off x="11794996" y="4535477"/>
            <a:ext cx="244920" cy="338575"/>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sp>
        <p:nvSpPr>
          <p:cNvPr id="190" name="TextBox 189">
            <a:extLst>
              <a:ext uri="{FF2B5EF4-FFF2-40B4-BE49-F238E27FC236}">
                <a16:creationId xmlns:a16="http://schemas.microsoft.com/office/drawing/2014/main" id="{7DD8EDFC-E848-C1A0-35D7-6FF306D79ECC}"/>
              </a:ext>
            </a:extLst>
          </p:cNvPr>
          <p:cNvSpPr txBox="1"/>
          <p:nvPr/>
        </p:nvSpPr>
        <p:spPr>
          <a:xfrm>
            <a:off x="3994300" y="4543790"/>
            <a:ext cx="244920" cy="338575"/>
          </a:xfrm>
          <a:prstGeom prst="rect">
            <a:avLst/>
          </a:prstGeom>
        </p:spPr>
        <p:txBody>
          <a:bodyPr vert="horz" wrap="square" lIns="0" tIns="0" rIns="0" bIns="0" rtlCol="0">
            <a:noAutofit/>
          </a:bodyPr>
          <a:lstStyle/>
          <a:p>
            <a:pPr algn="ctr"/>
            <a:r>
              <a:rPr lang="en-US" sz="1100" dirty="0"/>
              <a:t>1</a:t>
            </a:r>
            <a:br>
              <a:rPr lang="en-US" sz="1100" dirty="0"/>
            </a:br>
            <a:r>
              <a:rPr lang="en-US" sz="1100" dirty="0"/>
              <a:t>0</a:t>
            </a:r>
          </a:p>
        </p:txBody>
      </p:sp>
      <p:sp>
        <p:nvSpPr>
          <p:cNvPr id="191" name="TextBox 190">
            <a:extLst>
              <a:ext uri="{FF2B5EF4-FFF2-40B4-BE49-F238E27FC236}">
                <a16:creationId xmlns:a16="http://schemas.microsoft.com/office/drawing/2014/main" id="{B20D2F41-6B2F-5DFD-BEEF-76FE49F14AA4}"/>
              </a:ext>
            </a:extLst>
          </p:cNvPr>
          <p:cNvSpPr txBox="1"/>
          <p:nvPr/>
        </p:nvSpPr>
        <p:spPr>
          <a:xfrm>
            <a:off x="4379074" y="4543790"/>
            <a:ext cx="244920" cy="338575"/>
          </a:xfrm>
          <a:prstGeom prst="rect">
            <a:avLst/>
          </a:prstGeom>
        </p:spPr>
        <p:txBody>
          <a:bodyPr vert="horz" wrap="square" lIns="0" tIns="0" rIns="0" bIns="0" rtlCol="0">
            <a:noAutofit/>
          </a:bodyPr>
          <a:lstStyle/>
          <a:p>
            <a:pPr algn="ctr"/>
            <a:r>
              <a:rPr lang="en-US" sz="1100" dirty="0"/>
              <a:t>0</a:t>
            </a:r>
            <a:br>
              <a:rPr lang="en-US" sz="1100" dirty="0"/>
            </a:br>
            <a:r>
              <a:rPr lang="en-US" sz="1100" dirty="0"/>
              <a:t>0</a:t>
            </a:r>
          </a:p>
        </p:txBody>
      </p:sp>
      <p:sp>
        <p:nvSpPr>
          <p:cNvPr id="193" name="Freeform 192">
            <a:extLst>
              <a:ext uri="{FF2B5EF4-FFF2-40B4-BE49-F238E27FC236}">
                <a16:creationId xmlns:a16="http://schemas.microsoft.com/office/drawing/2014/main" id="{C81842FE-74DB-5438-ED5C-E58D72C031D7}"/>
              </a:ext>
            </a:extLst>
          </p:cNvPr>
          <p:cNvSpPr/>
          <p:nvPr/>
        </p:nvSpPr>
        <p:spPr>
          <a:xfrm>
            <a:off x="1047750" y="1790700"/>
            <a:ext cx="2120900" cy="1882775"/>
          </a:xfrm>
          <a:custGeom>
            <a:avLst/>
            <a:gdLst>
              <a:gd name="csX0" fmla="*/ 2120900 w 2120900"/>
              <a:gd name="csY0" fmla="*/ 1882775 h 1882775"/>
              <a:gd name="csX1" fmla="*/ 1412875 w 2120900"/>
              <a:gd name="csY1" fmla="*/ 1882775 h 1882775"/>
              <a:gd name="csX2" fmla="*/ 1412875 w 2120900"/>
              <a:gd name="csY2" fmla="*/ 1574800 h 1882775"/>
              <a:gd name="csX3" fmla="*/ 908050 w 2120900"/>
              <a:gd name="csY3" fmla="*/ 1574800 h 1882775"/>
              <a:gd name="csX4" fmla="*/ 908050 w 2120900"/>
              <a:gd name="csY4" fmla="*/ 1425575 h 1882775"/>
              <a:gd name="csX5" fmla="*/ 565150 w 2120900"/>
              <a:gd name="csY5" fmla="*/ 1425575 h 1882775"/>
              <a:gd name="csX6" fmla="*/ 565150 w 2120900"/>
              <a:gd name="csY6" fmla="*/ 1308100 h 1882775"/>
              <a:gd name="csX7" fmla="*/ 549275 w 2120900"/>
              <a:gd name="csY7" fmla="*/ 1308100 h 1882775"/>
              <a:gd name="csX8" fmla="*/ 549275 w 2120900"/>
              <a:gd name="csY8" fmla="*/ 1203325 h 1882775"/>
              <a:gd name="csX9" fmla="*/ 495300 w 2120900"/>
              <a:gd name="csY9" fmla="*/ 1203325 h 1882775"/>
              <a:gd name="csX10" fmla="*/ 495300 w 2120900"/>
              <a:gd name="csY10" fmla="*/ 1101725 h 1882775"/>
              <a:gd name="csX11" fmla="*/ 419100 w 2120900"/>
              <a:gd name="csY11" fmla="*/ 1101725 h 1882775"/>
              <a:gd name="csX12" fmla="*/ 419100 w 2120900"/>
              <a:gd name="csY12" fmla="*/ 984250 h 1882775"/>
              <a:gd name="csX13" fmla="*/ 368300 w 2120900"/>
              <a:gd name="csY13" fmla="*/ 984250 h 1882775"/>
              <a:gd name="csX14" fmla="*/ 368300 w 2120900"/>
              <a:gd name="csY14" fmla="*/ 869950 h 1882775"/>
              <a:gd name="csX15" fmla="*/ 368300 w 2120900"/>
              <a:gd name="csY15" fmla="*/ 768350 h 1882775"/>
              <a:gd name="csX16" fmla="*/ 361950 w 2120900"/>
              <a:gd name="csY16" fmla="*/ 768350 h 1882775"/>
              <a:gd name="csX17" fmla="*/ 361950 w 2120900"/>
              <a:gd name="csY17" fmla="*/ 225425 h 1882775"/>
              <a:gd name="csX18" fmla="*/ 349250 w 2120900"/>
              <a:gd name="csY18" fmla="*/ 225425 h 1882775"/>
              <a:gd name="csX19" fmla="*/ 349250 w 2120900"/>
              <a:gd name="csY19" fmla="*/ 111125 h 1882775"/>
              <a:gd name="csX20" fmla="*/ 330200 w 2120900"/>
              <a:gd name="csY20" fmla="*/ 111125 h 1882775"/>
              <a:gd name="csX21" fmla="*/ 330200 w 2120900"/>
              <a:gd name="csY21" fmla="*/ 0 h 1882775"/>
              <a:gd name="csX22" fmla="*/ 0 w 2120900"/>
              <a:gd name="csY22" fmla="*/ 0 h 1882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2120900" h="1882775">
                <a:moveTo>
                  <a:pt x="2120900" y="1882775"/>
                </a:moveTo>
                <a:lnTo>
                  <a:pt x="1412875" y="1882775"/>
                </a:lnTo>
                <a:lnTo>
                  <a:pt x="1412875" y="1574800"/>
                </a:lnTo>
                <a:lnTo>
                  <a:pt x="908050" y="1574800"/>
                </a:lnTo>
                <a:lnTo>
                  <a:pt x="908050" y="1425575"/>
                </a:lnTo>
                <a:lnTo>
                  <a:pt x="565150" y="1425575"/>
                </a:lnTo>
                <a:lnTo>
                  <a:pt x="565150" y="1308100"/>
                </a:lnTo>
                <a:lnTo>
                  <a:pt x="549275" y="1308100"/>
                </a:lnTo>
                <a:lnTo>
                  <a:pt x="549275" y="1203325"/>
                </a:lnTo>
                <a:lnTo>
                  <a:pt x="495300" y="1203325"/>
                </a:lnTo>
                <a:lnTo>
                  <a:pt x="495300" y="1101725"/>
                </a:lnTo>
                <a:lnTo>
                  <a:pt x="419100" y="1101725"/>
                </a:lnTo>
                <a:lnTo>
                  <a:pt x="419100" y="984250"/>
                </a:lnTo>
                <a:lnTo>
                  <a:pt x="368300" y="984250"/>
                </a:lnTo>
                <a:lnTo>
                  <a:pt x="368300" y="869950"/>
                </a:lnTo>
                <a:lnTo>
                  <a:pt x="368300" y="768350"/>
                </a:lnTo>
                <a:lnTo>
                  <a:pt x="361950" y="768350"/>
                </a:lnTo>
                <a:lnTo>
                  <a:pt x="361950" y="225425"/>
                </a:lnTo>
                <a:lnTo>
                  <a:pt x="349250" y="225425"/>
                </a:lnTo>
                <a:lnTo>
                  <a:pt x="349250" y="111125"/>
                </a:lnTo>
                <a:lnTo>
                  <a:pt x="330200" y="111125"/>
                </a:lnTo>
                <a:lnTo>
                  <a:pt x="330200"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Freeform 191">
            <a:extLst>
              <a:ext uri="{FF2B5EF4-FFF2-40B4-BE49-F238E27FC236}">
                <a16:creationId xmlns:a16="http://schemas.microsoft.com/office/drawing/2014/main" id="{D9033CE3-8DF2-6B6D-5026-7238F57289B7}"/>
              </a:ext>
            </a:extLst>
          </p:cNvPr>
          <p:cNvSpPr/>
          <p:nvPr/>
        </p:nvSpPr>
        <p:spPr>
          <a:xfrm>
            <a:off x="1044575" y="1797050"/>
            <a:ext cx="3279775" cy="1587500"/>
          </a:xfrm>
          <a:custGeom>
            <a:avLst/>
            <a:gdLst>
              <a:gd name="csX0" fmla="*/ 3279775 w 3279775"/>
              <a:gd name="csY0" fmla="*/ 1593850 h 1593850"/>
              <a:gd name="csX1" fmla="*/ 1422400 w 3279775"/>
              <a:gd name="csY1" fmla="*/ 1593850 h 1593850"/>
              <a:gd name="csX2" fmla="*/ 1422400 w 3279775"/>
              <a:gd name="csY2" fmla="*/ 1463675 h 1593850"/>
              <a:gd name="csX3" fmla="*/ 1063625 w 3279775"/>
              <a:gd name="csY3" fmla="*/ 1463675 h 1593850"/>
              <a:gd name="csX4" fmla="*/ 1063625 w 3279775"/>
              <a:gd name="csY4" fmla="*/ 1368425 h 1593850"/>
              <a:gd name="csX5" fmla="*/ 714375 w 3279775"/>
              <a:gd name="csY5" fmla="*/ 1368425 h 1593850"/>
              <a:gd name="csX6" fmla="*/ 714375 w 3279775"/>
              <a:gd name="csY6" fmla="*/ 1292225 h 1593850"/>
              <a:gd name="csX7" fmla="*/ 708025 w 3279775"/>
              <a:gd name="csY7" fmla="*/ 1292225 h 1593850"/>
              <a:gd name="csX8" fmla="*/ 708025 w 3279775"/>
              <a:gd name="csY8" fmla="*/ 1149350 h 1593850"/>
              <a:gd name="csX9" fmla="*/ 701675 w 3279775"/>
              <a:gd name="csY9" fmla="*/ 1143000 h 1593850"/>
              <a:gd name="csX10" fmla="*/ 701675 w 3279775"/>
              <a:gd name="csY10" fmla="*/ 1060450 h 1593850"/>
              <a:gd name="csX11" fmla="*/ 377825 w 3279775"/>
              <a:gd name="csY11" fmla="*/ 1060450 h 1593850"/>
              <a:gd name="csX12" fmla="*/ 377825 w 3279775"/>
              <a:gd name="csY12" fmla="*/ 987425 h 1593850"/>
              <a:gd name="csX13" fmla="*/ 371475 w 3279775"/>
              <a:gd name="csY13" fmla="*/ 987425 h 1593850"/>
              <a:gd name="csX14" fmla="*/ 371475 w 3279775"/>
              <a:gd name="csY14" fmla="*/ 914400 h 1593850"/>
              <a:gd name="csX15" fmla="*/ 358775 w 3279775"/>
              <a:gd name="csY15" fmla="*/ 914400 h 1593850"/>
              <a:gd name="csX16" fmla="*/ 358775 w 3279775"/>
              <a:gd name="csY16" fmla="*/ 781050 h 1593850"/>
              <a:gd name="csX17" fmla="*/ 342900 w 3279775"/>
              <a:gd name="csY17" fmla="*/ 781050 h 1593850"/>
              <a:gd name="csX18" fmla="*/ 342900 w 3279775"/>
              <a:gd name="csY18" fmla="*/ 635000 h 1593850"/>
              <a:gd name="csX19" fmla="*/ 333375 w 3279775"/>
              <a:gd name="csY19" fmla="*/ 635000 h 1593850"/>
              <a:gd name="csX20" fmla="*/ 333375 w 3279775"/>
              <a:gd name="csY20" fmla="*/ 355600 h 1593850"/>
              <a:gd name="csX21" fmla="*/ 317500 w 3279775"/>
              <a:gd name="csY21" fmla="*/ 355600 h 1593850"/>
              <a:gd name="csX22" fmla="*/ 317500 w 3279775"/>
              <a:gd name="csY22" fmla="*/ 142875 h 1593850"/>
              <a:gd name="csX23" fmla="*/ 190500 w 3279775"/>
              <a:gd name="csY23" fmla="*/ 142875 h 1593850"/>
              <a:gd name="csX24" fmla="*/ 190500 w 3279775"/>
              <a:gd name="csY24" fmla="*/ 60325 h 1593850"/>
              <a:gd name="csX25" fmla="*/ 101600 w 3279775"/>
              <a:gd name="csY25" fmla="*/ 60325 h 1593850"/>
              <a:gd name="csX26" fmla="*/ 101600 w 3279775"/>
              <a:gd name="csY26" fmla="*/ 0 h 1593850"/>
              <a:gd name="csX27" fmla="*/ 0 w 3279775"/>
              <a:gd name="csY27" fmla="*/ 0 h 15938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3279775" h="1593850">
                <a:moveTo>
                  <a:pt x="3279775" y="1593850"/>
                </a:moveTo>
                <a:lnTo>
                  <a:pt x="1422400" y="1593850"/>
                </a:lnTo>
                <a:lnTo>
                  <a:pt x="1422400" y="1463675"/>
                </a:lnTo>
                <a:lnTo>
                  <a:pt x="1063625" y="1463675"/>
                </a:lnTo>
                <a:lnTo>
                  <a:pt x="1063625" y="1368425"/>
                </a:lnTo>
                <a:lnTo>
                  <a:pt x="714375" y="1368425"/>
                </a:lnTo>
                <a:lnTo>
                  <a:pt x="714375" y="1292225"/>
                </a:lnTo>
                <a:lnTo>
                  <a:pt x="708025" y="1292225"/>
                </a:lnTo>
                <a:lnTo>
                  <a:pt x="708025" y="1149350"/>
                </a:lnTo>
                <a:lnTo>
                  <a:pt x="701675" y="1143000"/>
                </a:lnTo>
                <a:lnTo>
                  <a:pt x="701675" y="1060450"/>
                </a:lnTo>
                <a:lnTo>
                  <a:pt x="377825" y="1060450"/>
                </a:lnTo>
                <a:lnTo>
                  <a:pt x="377825" y="987425"/>
                </a:lnTo>
                <a:lnTo>
                  <a:pt x="371475" y="987425"/>
                </a:lnTo>
                <a:lnTo>
                  <a:pt x="371475" y="914400"/>
                </a:lnTo>
                <a:lnTo>
                  <a:pt x="358775" y="914400"/>
                </a:lnTo>
                <a:lnTo>
                  <a:pt x="358775" y="781050"/>
                </a:lnTo>
                <a:lnTo>
                  <a:pt x="342900" y="781050"/>
                </a:lnTo>
                <a:lnTo>
                  <a:pt x="342900" y="635000"/>
                </a:lnTo>
                <a:lnTo>
                  <a:pt x="333375" y="635000"/>
                </a:lnTo>
                <a:lnTo>
                  <a:pt x="333375" y="355600"/>
                </a:lnTo>
                <a:lnTo>
                  <a:pt x="317500" y="355600"/>
                </a:lnTo>
                <a:lnTo>
                  <a:pt x="317500" y="142875"/>
                </a:lnTo>
                <a:lnTo>
                  <a:pt x="190500" y="142875"/>
                </a:lnTo>
                <a:lnTo>
                  <a:pt x="190500" y="60325"/>
                </a:lnTo>
                <a:lnTo>
                  <a:pt x="101600" y="60325"/>
                </a:lnTo>
                <a:lnTo>
                  <a:pt x="1016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1" name="Group 200">
            <a:extLst>
              <a:ext uri="{FF2B5EF4-FFF2-40B4-BE49-F238E27FC236}">
                <a16:creationId xmlns:a16="http://schemas.microsoft.com/office/drawing/2014/main" id="{B0C5206E-EE93-BB07-A6F6-E393B91231EB}"/>
              </a:ext>
            </a:extLst>
          </p:cNvPr>
          <p:cNvGrpSpPr/>
          <p:nvPr/>
        </p:nvGrpSpPr>
        <p:grpSpPr>
          <a:xfrm>
            <a:off x="1044575" y="1746249"/>
            <a:ext cx="3270250" cy="1651508"/>
            <a:chOff x="1044575" y="1746249"/>
            <a:chExt cx="3270250" cy="1651508"/>
          </a:xfrm>
        </p:grpSpPr>
        <p:cxnSp>
          <p:nvCxnSpPr>
            <p:cNvPr id="194" name="Straight Connector 193">
              <a:extLst>
                <a:ext uri="{FF2B5EF4-FFF2-40B4-BE49-F238E27FC236}">
                  <a16:creationId xmlns:a16="http://schemas.microsoft.com/office/drawing/2014/main" id="{AA55E55E-B498-5C6E-2489-35D708C74F51}"/>
                </a:ext>
              </a:extLst>
            </p:cNvPr>
            <p:cNvCxnSpPr>
              <a:cxnSpLocks/>
            </p:cNvCxnSpPr>
            <p:nvPr/>
          </p:nvCxnSpPr>
          <p:spPr>
            <a:xfrm flipV="1">
              <a:off x="1044575" y="1746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0BF35E75-D404-F871-52D8-64AAEB9AEDEB}"/>
                </a:ext>
              </a:extLst>
            </p:cNvPr>
            <p:cNvCxnSpPr>
              <a:cxnSpLocks/>
            </p:cNvCxnSpPr>
            <p:nvPr/>
          </p:nvCxnSpPr>
          <p:spPr>
            <a:xfrm flipV="1">
              <a:off x="2251075" y="3200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16045671-341E-1778-65EE-0013D64BF8AC}"/>
                </a:ext>
              </a:extLst>
            </p:cNvPr>
            <p:cNvCxnSpPr>
              <a:cxnSpLocks/>
            </p:cNvCxnSpPr>
            <p:nvPr/>
          </p:nvCxnSpPr>
          <p:spPr>
            <a:xfrm flipV="1">
              <a:off x="2428875" y="32035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52B14ED7-1B52-E559-5249-FFFF6E91EF16}"/>
                </a:ext>
              </a:extLst>
            </p:cNvPr>
            <p:cNvCxnSpPr>
              <a:cxnSpLocks/>
            </p:cNvCxnSpPr>
            <p:nvPr/>
          </p:nvCxnSpPr>
          <p:spPr>
            <a:xfrm flipV="1">
              <a:off x="2841625" y="3327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2333D2E0-61BE-2A78-8A34-A251B997ABDC}"/>
                </a:ext>
              </a:extLst>
            </p:cNvPr>
            <p:cNvCxnSpPr>
              <a:cxnSpLocks/>
            </p:cNvCxnSpPr>
            <p:nvPr/>
          </p:nvCxnSpPr>
          <p:spPr>
            <a:xfrm flipV="1">
              <a:off x="3492500" y="3327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CFF366F8-DD2F-3A41-7934-A3E918988EBC}"/>
                </a:ext>
              </a:extLst>
            </p:cNvPr>
            <p:cNvCxnSpPr>
              <a:cxnSpLocks/>
            </p:cNvCxnSpPr>
            <p:nvPr/>
          </p:nvCxnSpPr>
          <p:spPr>
            <a:xfrm flipV="1">
              <a:off x="3886200" y="33273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4CBD8267-8340-55F9-A46A-1F92FDDB0031}"/>
                </a:ext>
              </a:extLst>
            </p:cNvPr>
            <p:cNvCxnSpPr>
              <a:cxnSpLocks/>
            </p:cNvCxnSpPr>
            <p:nvPr/>
          </p:nvCxnSpPr>
          <p:spPr>
            <a:xfrm flipV="1">
              <a:off x="4314825" y="33337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08" name="Group 207">
            <a:extLst>
              <a:ext uri="{FF2B5EF4-FFF2-40B4-BE49-F238E27FC236}">
                <a16:creationId xmlns:a16="http://schemas.microsoft.com/office/drawing/2014/main" id="{CFD28EB2-B16C-6B4D-4E19-A639A03EEA33}"/>
              </a:ext>
            </a:extLst>
          </p:cNvPr>
          <p:cNvGrpSpPr/>
          <p:nvPr/>
        </p:nvGrpSpPr>
        <p:grpSpPr>
          <a:xfrm>
            <a:off x="1752600" y="3149599"/>
            <a:ext cx="1406525" cy="537083"/>
            <a:chOff x="1752600" y="3149599"/>
            <a:chExt cx="1406525" cy="537083"/>
          </a:xfrm>
        </p:grpSpPr>
        <p:cxnSp>
          <p:nvCxnSpPr>
            <p:cNvPr id="202" name="Straight Connector 201">
              <a:extLst>
                <a:ext uri="{FF2B5EF4-FFF2-40B4-BE49-F238E27FC236}">
                  <a16:creationId xmlns:a16="http://schemas.microsoft.com/office/drawing/2014/main" id="{A342C023-7000-3047-55ED-AEDEB3BF0B11}"/>
                </a:ext>
              </a:extLst>
            </p:cNvPr>
            <p:cNvCxnSpPr>
              <a:cxnSpLocks/>
            </p:cNvCxnSpPr>
            <p:nvPr/>
          </p:nvCxnSpPr>
          <p:spPr>
            <a:xfrm flipV="1">
              <a:off x="3159125" y="36226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D910AFAF-86FA-4975-9C7A-57761C9EBA9B}"/>
                </a:ext>
              </a:extLst>
            </p:cNvPr>
            <p:cNvCxnSpPr>
              <a:cxnSpLocks/>
            </p:cNvCxnSpPr>
            <p:nvPr/>
          </p:nvCxnSpPr>
          <p:spPr>
            <a:xfrm flipV="1">
              <a:off x="2085975" y="33115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8B240D5B-577F-804C-F3CE-63914F0AE523}"/>
                </a:ext>
              </a:extLst>
            </p:cNvPr>
            <p:cNvCxnSpPr>
              <a:cxnSpLocks/>
            </p:cNvCxnSpPr>
            <p:nvPr/>
          </p:nvCxnSpPr>
          <p:spPr>
            <a:xfrm flipV="1">
              <a:off x="2203450" y="331152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4ACC03B0-F660-D8B2-404B-19BA36073C6C}"/>
                </a:ext>
              </a:extLst>
            </p:cNvPr>
            <p:cNvCxnSpPr>
              <a:cxnSpLocks/>
            </p:cNvCxnSpPr>
            <p:nvPr/>
          </p:nvCxnSpPr>
          <p:spPr>
            <a:xfrm flipV="1">
              <a:off x="1752600" y="3149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2E57BA5C-A741-A015-18F4-3907E0D327DF}"/>
                </a:ext>
              </a:extLst>
            </p:cNvPr>
            <p:cNvCxnSpPr>
              <a:cxnSpLocks/>
            </p:cNvCxnSpPr>
            <p:nvPr/>
          </p:nvCxnSpPr>
          <p:spPr>
            <a:xfrm flipV="1">
              <a:off x="1774825" y="31495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09" name="Group 208">
            <a:extLst>
              <a:ext uri="{FF2B5EF4-FFF2-40B4-BE49-F238E27FC236}">
                <a16:creationId xmlns:a16="http://schemas.microsoft.com/office/drawing/2014/main" id="{8DD51F9D-0C03-3E70-6363-2A7CA1C3E42C}"/>
              </a:ext>
            </a:extLst>
          </p:cNvPr>
          <p:cNvGrpSpPr/>
          <p:nvPr/>
        </p:nvGrpSpPr>
        <p:grpSpPr>
          <a:xfrm>
            <a:off x="4842957" y="3605043"/>
            <a:ext cx="1440319" cy="387841"/>
            <a:chOff x="3347813" y="3552394"/>
            <a:chExt cx="1440319" cy="387841"/>
          </a:xfrm>
        </p:grpSpPr>
        <p:sp>
          <p:nvSpPr>
            <p:cNvPr id="210" name="TextBox 209">
              <a:extLst>
                <a:ext uri="{FF2B5EF4-FFF2-40B4-BE49-F238E27FC236}">
                  <a16:creationId xmlns:a16="http://schemas.microsoft.com/office/drawing/2014/main" id="{23B3EFC9-070A-0389-0FE9-74E3A4CAFD70}"/>
                </a:ext>
              </a:extLst>
            </p:cNvPr>
            <p:cNvSpPr txBox="1"/>
            <p:nvPr/>
          </p:nvSpPr>
          <p:spPr>
            <a:xfrm>
              <a:off x="3579564" y="3552394"/>
              <a:ext cx="1208568" cy="387841"/>
            </a:xfrm>
            <a:prstGeom prst="rect">
              <a:avLst/>
            </a:prstGeom>
          </p:spPr>
          <p:txBody>
            <a:bodyPr vert="horz" wrap="square" lIns="0" tIns="0" rIns="0" bIns="0" rtlCol="0">
              <a:noAutofit/>
            </a:bodyPr>
            <a:lstStyle/>
            <a:p>
              <a:r>
                <a:rPr lang="en-US" sz="1100" dirty="0"/>
                <a:t>Vepdegestrant</a:t>
              </a:r>
              <a:br>
                <a:rPr lang="en-US" sz="1100" dirty="0"/>
              </a:br>
              <a:r>
                <a:rPr lang="en-US" sz="1100" dirty="0"/>
                <a:t>Fulvestrant</a:t>
              </a:r>
            </a:p>
          </p:txBody>
        </p:sp>
        <p:cxnSp>
          <p:nvCxnSpPr>
            <p:cNvPr id="211" name="Straight Connector 210">
              <a:extLst>
                <a:ext uri="{FF2B5EF4-FFF2-40B4-BE49-F238E27FC236}">
                  <a16:creationId xmlns:a16="http://schemas.microsoft.com/office/drawing/2014/main" id="{FA71A839-CA08-C678-88B9-F8CF48B73100}"/>
                </a:ext>
              </a:extLst>
            </p:cNvPr>
            <p:cNvCxnSpPr>
              <a:cxnSpLocks/>
            </p:cNvCxnSpPr>
            <p:nvPr/>
          </p:nvCxnSpPr>
          <p:spPr>
            <a:xfrm flipH="1">
              <a:off x="3347814" y="3620856"/>
              <a:ext cx="1858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CE42D8AD-6CDE-2B60-2E0F-81829FF0EB5E}"/>
                </a:ext>
              </a:extLst>
            </p:cNvPr>
            <p:cNvCxnSpPr>
              <a:cxnSpLocks/>
            </p:cNvCxnSpPr>
            <p:nvPr/>
          </p:nvCxnSpPr>
          <p:spPr>
            <a:xfrm flipH="1">
              <a:off x="3347813" y="3803000"/>
              <a:ext cx="1858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13" name="Group 212">
            <a:extLst>
              <a:ext uri="{FF2B5EF4-FFF2-40B4-BE49-F238E27FC236}">
                <a16:creationId xmlns:a16="http://schemas.microsoft.com/office/drawing/2014/main" id="{CEE1E8C0-A7E3-6E8D-5CE9-2FDA0554E2B2}"/>
              </a:ext>
            </a:extLst>
          </p:cNvPr>
          <p:cNvGrpSpPr/>
          <p:nvPr/>
        </p:nvGrpSpPr>
        <p:grpSpPr>
          <a:xfrm>
            <a:off x="8544891" y="3607814"/>
            <a:ext cx="1440319" cy="387841"/>
            <a:chOff x="3347813" y="3552394"/>
            <a:chExt cx="1440319" cy="387841"/>
          </a:xfrm>
        </p:grpSpPr>
        <p:sp>
          <p:nvSpPr>
            <p:cNvPr id="214" name="TextBox 213">
              <a:extLst>
                <a:ext uri="{FF2B5EF4-FFF2-40B4-BE49-F238E27FC236}">
                  <a16:creationId xmlns:a16="http://schemas.microsoft.com/office/drawing/2014/main" id="{C67B49F6-4D51-162D-E649-1A610E9EAED1}"/>
                </a:ext>
              </a:extLst>
            </p:cNvPr>
            <p:cNvSpPr txBox="1"/>
            <p:nvPr/>
          </p:nvSpPr>
          <p:spPr>
            <a:xfrm>
              <a:off x="3579564" y="3552394"/>
              <a:ext cx="1208568" cy="387841"/>
            </a:xfrm>
            <a:prstGeom prst="rect">
              <a:avLst/>
            </a:prstGeom>
          </p:spPr>
          <p:txBody>
            <a:bodyPr vert="horz" wrap="square" lIns="0" tIns="0" rIns="0" bIns="0" rtlCol="0">
              <a:noAutofit/>
            </a:bodyPr>
            <a:lstStyle/>
            <a:p>
              <a:r>
                <a:rPr lang="en-US" sz="1100" dirty="0"/>
                <a:t>Vepdegestrant</a:t>
              </a:r>
              <a:br>
                <a:rPr lang="en-US" sz="1100" dirty="0"/>
              </a:br>
              <a:r>
                <a:rPr lang="en-US" sz="1100" dirty="0"/>
                <a:t>Fulvestrant</a:t>
              </a:r>
            </a:p>
          </p:txBody>
        </p:sp>
        <p:cxnSp>
          <p:nvCxnSpPr>
            <p:cNvPr id="215" name="Straight Connector 214">
              <a:extLst>
                <a:ext uri="{FF2B5EF4-FFF2-40B4-BE49-F238E27FC236}">
                  <a16:creationId xmlns:a16="http://schemas.microsoft.com/office/drawing/2014/main" id="{7FF6051E-7CE8-9C70-4AEB-287C04A7C8AE}"/>
                </a:ext>
              </a:extLst>
            </p:cNvPr>
            <p:cNvCxnSpPr>
              <a:cxnSpLocks/>
            </p:cNvCxnSpPr>
            <p:nvPr/>
          </p:nvCxnSpPr>
          <p:spPr>
            <a:xfrm flipH="1">
              <a:off x="3347814" y="3620856"/>
              <a:ext cx="1858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F1955F0A-D81E-440B-FB40-AF9E63A22EFD}"/>
                </a:ext>
              </a:extLst>
            </p:cNvPr>
            <p:cNvCxnSpPr>
              <a:cxnSpLocks/>
            </p:cNvCxnSpPr>
            <p:nvPr/>
          </p:nvCxnSpPr>
          <p:spPr>
            <a:xfrm flipH="1">
              <a:off x="3347813" y="3803000"/>
              <a:ext cx="1858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37" name="Group 236">
            <a:extLst>
              <a:ext uri="{FF2B5EF4-FFF2-40B4-BE49-F238E27FC236}">
                <a16:creationId xmlns:a16="http://schemas.microsoft.com/office/drawing/2014/main" id="{116C8E91-3D37-1451-41BB-A4248A25A805}"/>
              </a:ext>
            </a:extLst>
          </p:cNvPr>
          <p:cNvGrpSpPr/>
          <p:nvPr/>
        </p:nvGrpSpPr>
        <p:grpSpPr>
          <a:xfrm>
            <a:off x="4740275" y="1739899"/>
            <a:ext cx="3295650" cy="1762633"/>
            <a:chOff x="4740275" y="1739899"/>
            <a:chExt cx="3295650" cy="1762633"/>
          </a:xfrm>
        </p:grpSpPr>
        <p:grpSp>
          <p:nvGrpSpPr>
            <p:cNvPr id="219" name="Group 218">
              <a:extLst>
                <a:ext uri="{FF2B5EF4-FFF2-40B4-BE49-F238E27FC236}">
                  <a16:creationId xmlns:a16="http://schemas.microsoft.com/office/drawing/2014/main" id="{4BC408BF-DFC2-995B-F731-89BFB730B4C6}"/>
                </a:ext>
              </a:extLst>
            </p:cNvPr>
            <p:cNvGrpSpPr/>
            <p:nvPr/>
          </p:nvGrpSpPr>
          <p:grpSpPr>
            <a:xfrm>
              <a:off x="4740275" y="1790700"/>
              <a:ext cx="3295650" cy="1698625"/>
              <a:chOff x="4740275" y="1790700"/>
              <a:chExt cx="3295650" cy="1698625"/>
            </a:xfrm>
          </p:grpSpPr>
          <p:sp>
            <p:nvSpPr>
              <p:cNvPr id="218" name="Freeform 217">
                <a:extLst>
                  <a:ext uri="{FF2B5EF4-FFF2-40B4-BE49-F238E27FC236}">
                    <a16:creationId xmlns:a16="http://schemas.microsoft.com/office/drawing/2014/main" id="{9D84FB1B-3E08-953B-F7CF-785DCDDFF19F}"/>
                  </a:ext>
                </a:extLst>
              </p:cNvPr>
              <p:cNvSpPr/>
              <p:nvPr/>
            </p:nvSpPr>
            <p:spPr>
              <a:xfrm>
                <a:off x="4740275" y="1790700"/>
                <a:ext cx="1454150" cy="1333500"/>
              </a:xfrm>
              <a:custGeom>
                <a:avLst/>
                <a:gdLst>
                  <a:gd name="csX0" fmla="*/ 0 w 1454150"/>
                  <a:gd name="csY0" fmla="*/ 0 h 1333500"/>
                  <a:gd name="csX1" fmla="*/ 212725 w 1454150"/>
                  <a:gd name="csY1" fmla="*/ 0 h 1333500"/>
                  <a:gd name="csX2" fmla="*/ 212725 w 1454150"/>
                  <a:gd name="csY2" fmla="*/ 25400 h 1333500"/>
                  <a:gd name="csX3" fmla="*/ 273050 w 1454150"/>
                  <a:gd name="csY3" fmla="*/ 25400 h 1333500"/>
                  <a:gd name="csX4" fmla="*/ 273050 w 1454150"/>
                  <a:gd name="csY4" fmla="*/ 66675 h 1333500"/>
                  <a:gd name="csX5" fmla="*/ 288925 w 1454150"/>
                  <a:gd name="csY5" fmla="*/ 66675 h 1333500"/>
                  <a:gd name="csX6" fmla="*/ 288925 w 1454150"/>
                  <a:gd name="csY6" fmla="*/ 82550 h 1333500"/>
                  <a:gd name="csX7" fmla="*/ 320675 w 1454150"/>
                  <a:gd name="csY7" fmla="*/ 82550 h 1333500"/>
                  <a:gd name="csX8" fmla="*/ 320675 w 1454150"/>
                  <a:gd name="csY8" fmla="*/ 149225 h 1333500"/>
                  <a:gd name="csX9" fmla="*/ 336550 w 1454150"/>
                  <a:gd name="csY9" fmla="*/ 149225 h 1333500"/>
                  <a:gd name="csX10" fmla="*/ 336550 w 1454150"/>
                  <a:gd name="csY10" fmla="*/ 231775 h 1333500"/>
                  <a:gd name="csX11" fmla="*/ 355600 w 1454150"/>
                  <a:gd name="csY11" fmla="*/ 231775 h 1333500"/>
                  <a:gd name="csX12" fmla="*/ 355600 w 1454150"/>
                  <a:gd name="csY12" fmla="*/ 279400 h 1333500"/>
                  <a:gd name="csX13" fmla="*/ 368300 w 1454150"/>
                  <a:gd name="csY13" fmla="*/ 279400 h 1333500"/>
                  <a:gd name="csX14" fmla="*/ 368300 w 1454150"/>
                  <a:gd name="csY14" fmla="*/ 336550 h 1333500"/>
                  <a:gd name="csX15" fmla="*/ 374650 w 1454150"/>
                  <a:gd name="csY15" fmla="*/ 336550 h 1333500"/>
                  <a:gd name="csX16" fmla="*/ 374650 w 1454150"/>
                  <a:gd name="csY16" fmla="*/ 450850 h 1333500"/>
                  <a:gd name="csX17" fmla="*/ 384175 w 1454150"/>
                  <a:gd name="csY17" fmla="*/ 460375 h 1333500"/>
                  <a:gd name="csX18" fmla="*/ 384175 w 1454150"/>
                  <a:gd name="csY18" fmla="*/ 555625 h 1333500"/>
                  <a:gd name="csX19" fmla="*/ 396875 w 1454150"/>
                  <a:gd name="csY19" fmla="*/ 555625 h 1333500"/>
                  <a:gd name="csX20" fmla="*/ 396875 w 1454150"/>
                  <a:gd name="csY20" fmla="*/ 603250 h 1333500"/>
                  <a:gd name="csX21" fmla="*/ 409575 w 1454150"/>
                  <a:gd name="csY21" fmla="*/ 603250 h 1333500"/>
                  <a:gd name="csX22" fmla="*/ 409575 w 1454150"/>
                  <a:gd name="csY22" fmla="*/ 666750 h 1333500"/>
                  <a:gd name="csX23" fmla="*/ 422275 w 1454150"/>
                  <a:gd name="csY23" fmla="*/ 666750 h 1333500"/>
                  <a:gd name="csX24" fmla="*/ 422275 w 1454150"/>
                  <a:gd name="csY24" fmla="*/ 717550 h 1333500"/>
                  <a:gd name="csX25" fmla="*/ 555625 w 1454150"/>
                  <a:gd name="csY25" fmla="*/ 717550 h 1333500"/>
                  <a:gd name="csX26" fmla="*/ 555625 w 1454150"/>
                  <a:gd name="csY26" fmla="*/ 758825 h 1333500"/>
                  <a:gd name="csX27" fmla="*/ 688975 w 1454150"/>
                  <a:gd name="csY27" fmla="*/ 758825 h 1333500"/>
                  <a:gd name="csX28" fmla="*/ 688975 w 1454150"/>
                  <a:gd name="csY28" fmla="*/ 777875 h 1333500"/>
                  <a:gd name="csX29" fmla="*/ 688975 w 1454150"/>
                  <a:gd name="csY29" fmla="*/ 777875 h 1333500"/>
                  <a:gd name="csX30" fmla="*/ 723900 w 1454150"/>
                  <a:gd name="csY30" fmla="*/ 777875 h 1333500"/>
                  <a:gd name="csX31" fmla="*/ 723900 w 1454150"/>
                  <a:gd name="csY31" fmla="*/ 904875 h 1333500"/>
                  <a:gd name="csX32" fmla="*/ 733425 w 1454150"/>
                  <a:gd name="csY32" fmla="*/ 904875 h 1333500"/>
                  <a:gd name="csX33" fmla="*/ 733425 w 1454150"/>
                  <a:gd name="csY33" fmla="*/ 971550 h 1333500"/>
                  <a:gd name="csX34" fmla="*/ 892175 w 1454150"/>
                  <a:gd name="csY34" fmla="*/ 971550 h 1333500"/>
                  <a:gd name="csX35" fmla="*/ 892175 w 1454150"/>
                  <a:gd name="csY35" fmla="*/ 996950 h 1333500"/>
                  <a:gd name="csX36" fmla="*/ 962025 w 1454150"/>
                  <a:gd name="csY36" fmla="*/ 996950 h 1333500"/>
                  <a:gd name="csX37" fmla="*/ 962025 w 1454150"/>
                  <a:gd name="csY37" fmla="*/ 1025525 h 1333500"/>
                  <a:gd name="csX38" fmla="*/ 1035050 w 1454150"/>
                  <a:gd name="csY38" fmla="*/ 1025525 h 1333500"/>
                  <a:gd name="csX39" fmla="*/ 1035050 w 1454150"/>
                  <a:gd name="csY39" fmla="*/ 1063625 h 1333500"/>
                  <a:gd name="csX40" fmla="*/ 1041400 w 1454150"/>
                  <a:gd name="csY40" fmla="*/ 1063625 h 1333500"/>
                  <a:gd name="csX41" fmla="*/ 1041400 w 1454150"/>
                  <a:gd name="csY41" fmla="*/ 1092200 h 1333500"/>
                  <a:gd name="csX42" fmla="*/ 1089025 w 1454150"/>
                  <a:gd name="csY42" fmla="*/ 1092200 h 1333500"/>
                  <a:gd name="csX43" fmla="*/ 1089025 w 1454150"/>
                  <a:gd name="csY43" fmla="*/ 1120775 h 1333500"/>
                  <a:gd name="csX44" fmla="*/ 1406525 w 1454150"/>
                  <a:gd name="csY44" fmla="*/ 1120775 h 1333500"/>
                  <a:gd name="csX45" fmla="*/ 1406525 w 1454150"/>
                  <a:gd name="csY45" fmla="*/ 1162050 h 1333500"/>
                  <a:gd name="csX46" fmla="*/ 1416050 w 1454150"/>
                  <a:gd name="csY46" fmla="*/ 1162050 h 1333500"/>
                  <a:gd name="csX47" fmla="*/ 1416050 w 1454150"/>
                  <a:gd name="csY47" fmla="*/ 1196975 h 1333500"/>
                  <a:gd name="csX48" fmla="*/ 1425575 w 1454150"/>
                  <a:gd name="csY48" fmla="*/ 1196975 h 1333500"/>
                  <a:gd name="csX49" fmla="*/ 1425575 w 1454150"/>
                  <a:gd name="csY49" fmla="*/ 1279525 h 1333500"/>
                  <a:gd name="csX50" fmla="*/ 1441450 w 1454150"/>
                  <a:gd name="csY50" fmla="*/ 1279525 h 1333500"/>
                  <a:gd name="csX51" fmla="*/ 1441450 w 1454150"/>
                  <a:gd name="csY51" fmla="*/ 1333500 h 1333500"/>
                  <a:gd name="csX52" fmla="*/ 1454150 w 1454150"/>
                  <a:gd name="csY52" fmla="*/ 1333500 h 1333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Lst>
                <a:rect l="l" t="t" r="r" b="b"/>
                <a:pathLst>
                  <a:path w="1454150" h="1333500">
                    <a:moveTo>
                      <a:pt x="0" y="0"/>
                    </a:moveTo>
                    <a:lnTo>
                      <a:pt x="212725" y="0"/>
                    </a:lnTo>
                    <a:lnTo>
                      <a:pt x="212725" y="25400"/>
                    </a:lnTo>
                    <a:lnTo>
                      <a:pt x="273050" y="25400"/>
                    </a:lnTo>
                    <a:lnTo>
                      <a:pt x="273050" y="66675"/>
                    </a:lnTo>
                    <a:lnTo>
                      <a:pt x="288925" y="66675"/>
                    </a:lnTo>
                    <a:lnTo>
                      <a:pt x="288925" y="82550"/>
                    </a:lnTo>
                    <a:lnTo>
                      <a:pt x="320675" y="82550"/>
                    </a:lnTo>
                    <a:lnTo>
                      <a:pt x="320675" y="149225"/>
                    </a:lnTo>
                    <a:lnTo>
                      <a:pt x="336550" y="149225"/>
                    </a:lnTo>
                    <a:lnTo>
                      <a:pt x="336550" y="231775"/>
                    </a:lnTo>
                    <a:lnTo>
                      <a:pt x="355600" y="231775"/>
                    </a:lnTo>
                    <a:lnTo>
                      <a:pt x="355600" y="279400"/>
                    </a:lnTo>
                    <a:lnTo>
                      <a:pt x="368300" y="279400"/>
                    </a:lnTo>
                    <a:lnTo>
                      <a:pt x="368300" y="336550"/>
                    </a:lnTo>
                    <a:lnTo>
                      <a:pt x="374650" y="336550"/>
                    </a:lnTo>
                    <a:lnTo>
                      <a:pt x="374650" y="450850"/>
                    </a:lnTo>
                    <a:lnTo>
                      <a:pt x="384175" y="460375"/>
                    </a:lnTo>
                    <a:lnTo>
                      <a:pt x="384175" y="555625"/>
                    </a:lnTo>
                    <a:lnTo>
                      <a:pt x="396875" y="555625"/>
                    </a:lnTo>
                    <a:lnTo>
                      <a:pt x="396875" y="603250"/>
                    </a:lnTo>
                    <a:lnTo>
                      <a:pt x="409575" y="603250"/>
                    </a:lnTo>
                    <a:lnTo>
                      <a:pt x="409575" y="666750"/>
                    </a:lnTo>
                    <a:lnTo>
                      <a:pt x="422275" y="666750"/>
                    </a:lnTo>
                    <a:lnTo>
                      <a:pt x="422275" y="717550"/>
                    </a:lnTo>
                    <a:lnTo>
                      <a:pt x="555625" y="717550"/>
                    </a:lnTo>
                    <a:lnTo>
                      <a:pt x="555625" y="758825"/>
                    </a:lnTo>
                    <a:lnTo>
                      <a:pt x="688975" y="758825"/>
                    </a:lnTo>
                    <a:lnTo>
                      <a:pt x="688975" y="777875"/>
                    </a:lnTo>
                    <a:lnTo>
                      <a:pt x="688975" y="777875"/>
                    </a:lnTo>
                    <a:lnTo>
                      <a:pt x="723900" y="777875"/>
                    </a:lnTo>
                    <a:lnTo>
                      <a:pt x="723900" y="904875"/>
                    </a:lnTo>
                    <a:lnTo>
                      <a:pt x="733425" y="904875"/>
                    </a:lnTo>
                    <a:lnTo>
                      <a:pt x="733425" y="971550"/>
                    </a:lnTo>
                    <a:lnTo>
                      <a:pt x="892175" y="971550"/>
                    </a:lnTo>
                    <a:lnTo>
                      <a:pt x="892175" y="996950"/>
                    </a:lnTo>
                    <a:lnTo>
                      <a:pt x="962025" y="996950"/>
                    </a:lnTo>
                    <a:lnTo>
                      <a:pt x="962025" y="1025525"/>
                    </a:lnTo>
                    <a:lnTo>
                      <a:pt x="1035050" y="1025525"/>
                    </a:lnTo>
                    <a:lnTo>
                      <a:pt x="1035050" y="1063625"/>
                    </a:lnTo>
                    <a:lnTo>
                      <a:pt x="1041400" y="1063625"/>
                    </a:lnTo>
                    <a:lnTo>
                      <a:pt x="1041400" y="1092200"/>
                    </a:lnTo>
                    <a:lnTo>
                      <a:pt x="1089025" y="1092200"/>
                    </a:lnTo>
                    <a:lnTo>
                      <a:pt x="1089025" y="1120775"/>
                    </a:lnTo>
                    <a:lnTo>
                      <a:pt x="1406525" y="1120775"/>
                    </a:lnTo>
                    <a:lnTo>
                      <a:pt x="1406525" y="1162050"/>
                    </a:lnTo>
                    <a:lnTo>
                      <a:pt x="1416050" y="1162050"/>
                    </a:lnTo>
                    <a:lnTo>
                      <a:pt x="1416050" y="1196975"/>
                    </a:lnTo>
                    <a:lnTo>
                      <a:pt x="1425575" y="1196975"/>
                    </a:lnTo>
                    <a:lnTo>
                      <a:pt x="1425575" y="1279525"/>
                    </a:lnTo>
                    <a:lnTo>
                      <a:pt x="1441450" y="1279525"/>
                    </a:lnTo>
                    <a:lnTo>
                      <a:pt x="1441450" y="1333500"/>
                    </a:lnTo>
                    <a:lnTo>
                      <a:pt x="1454150" y="133350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Freeform 216">
                <a:extLst>
                  <a:ext uri="{FF2B5EF4-FFF2-40B4-BE49-F238E27FC236}">
                    <a16:creationId xmlns:a16="http://schemas.microsoft.com/office/drawing/2014/main" id="{3FC37C71-C123-C2E4-8B6F-7964F258566A}"/>
                  </a:ext>
                </a:extLst>
              </p:cNvPr>
              <p:cNvSpPr/>
              <p:nvPr/>
            </p:nvSpPr>
            <p:spPr>
              <a:xfrm>
                <a:off x="6194425" y="3111500"/>
                <a:ext cx="1841500" cy="377825"/>
              </a:xfrm>
              <a:custGeom>
                <a:avLst/>
                <a:gdLst>
                  <a:gd name="csX0" fmla="*/ 1841500 w 1841500"/>
                  <a:gd name="csY0" fmla="*/ 377825 h 377825"/>
                  <a:gd name="csX1" fmla="*/ 1231900 w 1841500"/>
                  <a:gd name="csY1" fmla="*/ 377825 h 377825"/>
                  <a:gd name="csX2" fmla="*/ 1231900 w 1841500"/>
                  <a:gd name="csY2" fmla="*/ 209550 h 377825"/>
                  <a:gd name="csX3" fmla="*/ 688975 w 1841500"/>
                  <a:gd name="csY3" fmla="*/ 209550 h 377825"/>
                  <a:gd name="csX4" fmla="*/ 688975 w 1841500"/>
                  <a:gd name="csY4" fmla="*/ 133350 h 377825"/>
                  <a:gd name="csX5" fmla="*/ 323850 w 1841500"/>
                  <a:gd name="csY5" fmla="*/ 133350 h 377825"/>
                  <a:gd name="csX6" fmla="*/ 323850 w 1841500"/>
                  <a:gd name="csY6" fmla="*/ 88900 h 377825"/>
                  <a:gd name="csX7" fmla="*/ 0 w 1841500"/>
                  <a:gd name="csY7" fmla="*/ 88900 h 377825"/>
                  <a:gd name="csX8" fmla="*/ 0 w 1841500"/>
                  <a:gd name="csY8" fmla="*/ 0 h 3778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841500" h="377825">
                    <a:moveTo>
                      <a:pt x="1841500" y="377825"/>
                    </a:moveTo>
                    <a:lnTo>
                      <a:pt x="1231900" y="377825"/>
                    </a:lnTo>
                    <a:lnTo>
                      <a:pt x="1231900" y="209550"/>
                    </a:lnTo>
                    <a:lnTo>
                      <a:pt x="688975" y="209550"/>
                    </a:lnTo>
                    <a:lnTo>
                      <a:pt x="688975" y="133350"/>
                    </a:lnTo>
                    <a:lnTo>
                      <a:pt x="323850" y="133350"/>
                    </a:lnTo>
                    <a:lnTo>
                      <a:pt x="323850" y="88900"/>
                    </a:lnTo>
                    <a:lnTo>
                      <a:pt x="0" y="8890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6" name="Group 235">
              <a:extLst>
                <a:ext uri="{FF2B5EF4-FFF2-40B4-BE49-F238E27FC236}">
                  <a16:creationId xmlns:a16="http://schemas.microsoft.com/office/drawing/2014/main" id="{9198F3B2-0EC5-5C77-84F4-64DC8F0DC41A}"/>
                </a:ext>
              </a:extLst>
            </p:cNvPr>
            <p:cNvGrpSpPr/>
            <p:nvPr/>
          </p:nvGrpSpPr>
          <p:grpSpPr>
            <a:xfrm>
              <a:off x="4762500" y="1739899"/>
              <a:ext cx="3263900" cy="1762633"/>
              <a:chOff x="4762500" y="1739899"/>
              <a:chExt cx="3263900" cy="1762633"/>
            </a:xfrm>
          </p:grpSpPr>
          <p:cxnSp>
            <p:nvCxnSpPr>
              <p:cNvPr id="221" name="Straight Connector 220">
                <a:extLst>
                  <a:ext uri="{FF2B5EF4-FFF2-40B4-BE49-F238E27FC236}">
                    <a16:creationId xmlns:a16="http://schemas.microsoft.com/office/drawing/2014/main" id="{21DA7565-A43C-4743-2F9B-2E8BC08D42D8}"/>
                  </a:ext>
                </a:extLst>
              </p:cNvPr>
              <p:cNvCxnSpPr>
                <a:cxnSpLocks/>
              </p:cNvCxnSpPr>
              <p:nvPr/>
            </p:nvCxnSpPr>
            <p:spPr>
              <a:xfrm flipV="1">
                <a:off x="4762500" y="17398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44391C52-360D-4DE5-92DD-4D708334AFCF}"/>
                  </a:ext>
                </a:extLst>
              </p:cNvPr>
              <p:cNvCxnSpPr>
                <a:cxnSpLocks/>
              </p:cNvCxnSpPr>
              <p:nvPr/>
            </p:nvCxnSpPr>
            <p:spPr>
              <a:xfrm flipV="1">
                <a:off x="6492875" y="3143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30FEB6FF-990D-D6BE-7F2C-E65D146FAFA3}"/>
                  </a:ext>
                </a:extLst>
              </p:cNvPr>
              <p:cNvCxnSpPr>
                <a:cxnSpLocks/>
              </p:cNvCxnSpPr>
              <p:nvPr/>
            </p:nvCxnSpPr>
            <p:spPr>
              <a:xfrm flipV="1">
                <a:off x="5429250" y="25018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3EE4604F-F15F-B710-9CE2-3F5FC62C3ED4}"/>
                  </a:ext>
                </a:extLst>
              </p:cNvPr>
              <p:cNvCxnSpPr>
                <a:cxnSpLocks/>
              </p:cNvCxnSpPr>
              <p:nvPr/>
            </p:nvCxnSpPr>
            <p:spPr>
              <a:xfrm flipV="1">
                <a:off x="6137275" y="28638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ACDD4B53-242F-7C83-4962-8D9D69083C1D}"/>
                  </a:ext>
                </a:extLst>
              </p:cNvPr>
              <p:cNvCxnSpPr>
                <a:cxnSpLocks/>
              </p:cNvCxnSpPr>
              <p:nvPr/>
            </p:nvCxnSpPr>
            <p:spPr>
              <a:xfrm flipV="1">
                <a:off x="5857875" y="28543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5D609082-74C0-FDF0-9215-FA7636E943F4}"/>
                  </a:ext>
                </a:extLst>
              </p:cNvPr>
              <p:cNvCxnSpPr>
                <a:cxnSpLocks/>
              </p:cNvCxnSpPr>
              <p:nvPr/>
            </p:nvCxnSpPr>
            <p:spPr>
              <a:xfrm flipV="1">
                <a:off x="6616700" y="31940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35502AF8-C08D-DB2A-48FC-CD6E2D0F1F2B}"/>
                  </a:ext>
                </a:extLst>
              </p:cNvPr>
              <p:cNvCxnSpPr>
                <a:cxnSpLocks/>
              </p:cNvCxnSpPr>
              <p:nvPr/>
            </p:nvCxnSpPr>
            <p:spPr>
              <a:xfrm flipV="1">
                <a:off x="6848475" y="31940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EB6AE575-2683-7C68-D93F-553B7B87E16B}"/>
                  </a:ext>
                </a:extLst>
              </p:cNvPr>
              <p:cNvCxnSpPr>
                <a:cxnSpLocks/>
              </p:cNvCxnSpPr>
              <p:nvPr/>
            </p:nvCxnSpPr>
            <p:spPr>
              <a:xfrm flipV="1">
                <a:off x="6880225" y="31940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61F4975B-9B51-C14A-6454-071ACCCD9A6E}"/>
                  </a:ext>
                </a:extLst>
              </p:cNvPr>
              <p:cNvCxnSpPr>
                <a:cxnSpLocks/>
              </p:cNvCxnSpPr>
              <p:nvPr/>
            </p:nvCxnSpPr>
            <p:spPr>
              <a:xfrm flipV="1">
                <a:off x="7235825" y="3270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D63457CB-70CA-21FC-8A24-61B374C73D0B}"/>
                  </a:ext>
                </a:extLst>
              </p:cNvPr>
              <p:cNvCxnSpPr>
                <a:cxnSpLocks/>
              </p:cNvCxnSpPr>
              <p:nvPr/>
            </p:nvCxnSpPr>
            <p:spPr>
              <a:xfrm flipV="1">
                <a:off x="7912100" y="34385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6F6A115C-F944-2816-2C39-81A6A580F116}"/>
                  </a:ext>
                </a:extLst>
              </p:cNvPr>
              <p:cNvCxnSpPr>
                <a:cxnSpLocks/>
              </p:cNvCxnSpPr>
              <p:nvPr/>
            </p:nvCxnSpPr>
            <p:spPr>
              <a:xfrm flipV="1">
                <a:off x="8026400" y="34385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C38187C9-CC8C-2EEF-4BD7-1ED62BB2096B}"/>
                  </a:ext>
                </a:extLst>
              </p:cNvPr>
              <p:cNvCxnSpPr>
                <a:cxnSpLocks/>
              </p:cNvCxnSpPr>
              <p:nvPr/>
            </p:nvCxnSpPr>
            <p:spPr>
              <a:xfrm flipV="1">
                <a:off x="7369175" y="3270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258A2788-FEF8-CDEC-1212-76E333A0B28B}"/>
                  </a:ext>
                </a:extLst>
              </p:cNvPr>
              <p:cNvCxnSpPr>
                <a:cxnSpLocks/>
              </p:cNvCxnSpPr>
              <p:nvPr/>
            </p:nvCxnSpPr>
            <p:spPr>
              <a:xfrm flipV="1">
                <a:off x="7416800" y="32702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56F86BC9-5B15-1AFB-AD39-F38DF51B44DA}"/>
                  </a:ext>
                </a:extLst>
              </p:cNvPr>
              <p:cNvCxnSpPr>
                <a:cxnSpLocks/>
              </p:cNvCxnSpPr>
              <p:nvPr/>
            </p:nvCxnSpPr>
            <p:spPr>
              <a:xfrm flipV="1">
                <a:off x="6543675" y="318769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grpSp>
        <p:nvGrpSpPr>
          <p:cNvPr id="279" name="Group 278">
            <a:extLst>
              <a:ext uri="{FF2B5EF4-FFF2-40B4-BE49-F238E27FC236}">
                <a16:creationId xmlns:a16="http://schemas.microsoft.com/office/drawing/2014/main" id="{B6D6A695-F25D-0FBE-3B29-C025E01BCEB1}"/>
              </a:ext>
            </a:extLst>
          </p:cNvPr>
          <p:cNvGrpSpPr/>
          <p:nvPr/>
        </p:nvGrpSpPr>
        <p:grpSpPr>
          <a:xfrm>
            <a:off x="8447649" y="1783080"/>
            <a:ext cx="3288323" cy="1565097"/>
            <a:chOff x="8447649" y="1783080"/>
            <a:chExt cx="3288323" cy="1565097"/>
          </a:xfrm>
        </p:grpSpPr>
        <p:cxnSp>
          <p:nvCxnSpPr>
            <p:cNvPr id="263" name="Straight Connector 262">
              <a:extLst>
                <a:ext uri="{FF2B5EF4-FFF2-40B4-BE49-F238E27FC236}">
                  <a16:creationId xmlns:a16="http://schemas.microsoft.com/office/drawing/2014/main" id="{77FD5856-F3E1-A111-57F6-F288C6D1FF0A}"/>
                </a:ext>
              </a:extLst>
            </p:cNvPr>
            <p:cNvCxnSpPr>
              <a:cxnSpLocks/>
            </p:cNvCxnSpPr>
            <p:nvPr/>
          </p:nvCxnSpPr>
          <p:spPr>
            <a:xfrm flipV="1">
              <a:off x="9125975" y="242017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66" name="Group 265">
              <a:extLst>
                <a:ext uri="{FF2B5EF4-FFF2-40B4-BE49-F238E27FC236}">
                  <a16:creationId xmlns:a16="http://schemas.microsoft.com/office/drawing/2014/main" id="{93C1B326-A337-6150-C0F3-F21F8B77D011}"/>
                </a:ext>
              </a:extLst>
            </p:cNvPr>
            <p:cNvGrpSpPr/>
            <p:nvPr/>
          </p:nvGrpSpPr>
          <p:grpSpPr>
            <a:xfrm>
              <a:off x="8447649" y="1783080"/>
              <a:ext cx="3288323" cy="1554480"/>
              <a:chOff x="8447649" y="1783080"/>
              <a:chExt cx="3288323" cy="1554480"/>
            </a:xfrm>
          </p:grpSpPr>
          <p:sp>
            <p:nvSpPr>
              <p:cNvPr id="264" name="Freeform 263">
                <a:extLst>
                  <a:ext uri="{FF2B5EF4-FFF2-40B4-BE49-F238E27FC236}">
                    <a16:creationId xmlns:a16="http://schemas.microsoft.com/office/drawing/2014/main" id="{8238E6DA-6273-7C36-BE06-B27419C747C8}"/>
                  </a:ext>
                </a:extLst>
              </p:cNvPr>
              <p:cNvSpPr/>
              <p:nvPr/>
            </p:nvSpPr>
            <p:spPr>
              <a:xfrm>
                <a:off x="9165102" y="2507566"/>
                <a:ext cx="2570870" cy="829994"/>
              </a:xfrm>
              <a:custGeom>
                <a:avLst/>
                <a:gdLst>
                  <a:gd name="csX0" fmla="*/ 2570870 w 2570870"/>
                  <a:gd name="csY0" fmla="*/ 829994 h 829994"/>
                  <a:gd name="csX1" fmla="*/ 1965960 w 2570870"/>
                  <a:gd name="csY1" fmla="*/ 829994 h 829994"/>
                  <a:gd name="csX2" fmla="*/ 1965960 w 2570870"/>
                  <a:gd name="csY2" fmla="*/ 618979 h 829994"/>
                  <a:gd name="csX3" fmla="*/ 1417320 w 2570870"/>
                  <a:gd name="csY3" fmla="*/ 618979 h 829994"/>
                  <a:gd name="csX4" fmla="*/ 1417320 w 2570870"/>
                  <a:gd name="csY4" fmla="*/ 524022 h 829994"/>
                  <a:gd name="csX5" fmla="*/ 1055076 w 2570870"/>
                  <a:gd name="csY5" fmla="*/ 524022 h 829994"/>
                  <a:gd name="csX6" fmla="*/ 1055076 w 2570870"/>
                  <a:gd name="csY6" fmla="*/ 460717 h 829994"/>
                  <a:gd name="csX7" fmla="*/ 720969 w 2570870"/>
                  <a:gd name="csY7" fmla="*/ 460717 h 829994"/>
                  <a:gd name="csX8" fmla="*/ 720969 w 2570870"/>
                  <a:gd name="csY8" fmla="*/ 400929 h 829994"/>
                  <a:gd name="csX9" fmla="*/ 710418 w 2570870"/>
                  <a:gd name="csY9" fmla="*/ 400929 h 829994"/>
                  <a:gd name="csX10" fmla="*/ 710418 w 2570870"/>
                  <a:gd name="csY10" fmla="*/ 302456 h 829994"/>
                  <a:gd name="csX11" fmla="*/ 696350 w 2570870"/>
                  <a:gd name="csY11" fmla="*/ 302456 h 829994"/>
                  <a:gd name="csX12" fmla="*/ 696350 w 2570870"/>
                  <a:gd name="csY12" fmla="*/ 249702 h 829994"/>
                  <a:gd name="csX13" fmla="*/ 355209 w 2570870"/>
                  <a:gd name="csY13" fmla="*/ 249702 h 829994"/>
                  <a:gd name="csX14" fmla="*/ 355209 w 2570870"/>
                  <a:gd name="csY14" fmla="*/ 207499 h 829994"/>
                  <a:gd name="csX15" fmla="*/ 316523 w 2570870"/>
                  <a:gd name="csY15" fmla="*/ 207499 h 829994"/>
                  <a:gd name="csX16" fmla="*/ 316523 w 2570870"/>
                  <a:gd name="csY16" fmla="*/ 137160 h 829994"/>
                  <a:gd name="csX17" fmla="*/ 151227 w 2570870"/>
                  <a:gd name="csY17" fmla="*/ 137160 h 829994"/>
                  <a:gd name="csX18" fmla="*/ 151227 w 2570870"/>
                  <a:gd name="csY18" fmla="*/ 105508 h 829994"/>
                  <a:gd name="csX19" fmla="*/ 10550 w 2570870"/>
                  <a:gd name="csY19" fmla="*/ 105508 h 829994"/>
                  <a:gd name="csX20" fmla="*/ 10550 w 2570870"/>
                  <a:gd name="csY20" fmla="*/ 59788 h 829994"/>
                  <a:gd name="csX21" fmla="*/ 0 w 2570870"/>
                  <a:gd name="csY21" fmla="*/ 59788 h 829994"/>
                  <a:gd name="csX22" fmla="*/ 0 w 2570870"/>
                  <a:gd name="csY22" fmla="*/ 0 h 8299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2570870" h="829994">
                    <a:moveTo>
                      <a:pt x="2570870" y="829994"/>
                    </a:moveTo>
                    <a:lnTo>
                      <a:pt x="1965960" y="829994"/>
                    </a:lnTo>
                    <a:lnTo>
                      <a:pt x="1965960" y="618979"/>
                    </a:lnTo>
                    <a:lnTo>
                      <a:pt x="1417320" y="618979"/>
                    </a:lnTo>
                    <a:lnTo>
                      <a:pt x="1417320" y="524022"/>
                    </a:lnTo>
                    <a:lnTo>
                      <a:pt x="1055076" y="524022"/>
                    </a:lnTo>
                    <a:lnTo>
                      <a:pt x="1055076" y="460717"/>
                    </a:lnTo>
                    <a:lnTo>
                      <a:pt x="720969" y="460717"/>
                    </a:lnTo>
                    <a:lnTo>
                      <a:pt x="720969" y="400929"/>
                    </a:lnTo>
                    <a:lnTo>
                      <a:pt x="710418" y="400929"/>
                    </a:lnTo>
                    <a:lnTo>
                      <a:pt x="710418" y="302456"/>
                    </a:lnTo>
                    <a:lnTo>
                      <a:pt x="696350" y="302456"/>
                    </a:lnTo>
                    <a:lnTo>
                      <a:pt x="696350" y="249702"/>
                    </a:lnTo>
                    <a:lnTo>
                      <a:pt x="355209" y="249702"/>
                    </a:lnTo>
                    <a:lnTo>
                      <a:pt x="355209" y="207499"/>
                    </a:lnTo>
                    <a:lnTo>
                      <a:pt x="316523" y="207499"/>
                    </a:lnTo>
                    <a:lnTo>
                      <a:pt x="316523" y="137160"/>
                    </a:lnTo>
                    <a:lnTo>
                      <a:pt x="151227" y="137160"/>
                    </a:lnTo>
                    <a:lnTo>
                      <a:pt x="151227" y="105508"/>
                    </a:lnTo>
                    <a:lnTo>
                      <a:pt x="10550" y="105508"/>
                    </a:lnTo>
                    <a:lnTo>
                      <a:pt x="10550" y="59788"/>
                    </a:lnTo>
                    <a:lnTo>
                      <a:pt x="0" y="59788"/>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Freeform 264">
                <a:extLst>
                  <a:ext uri="{FF2B5EF4-FFF2-40B4-BE49-F238E27FC236}">
                    <a16:creationId xmlns:a16="http://schemas.microsoft.com/office/drawing/2014/main" id="{2B0329B5-E7A6-12D4-AF15-A6D5854C4B08}"/>
                  </a:ext>
                </a:extLst>
              </p:cNvPr>
              <p:cNvSpPr/>
              <p:nvPr/>
            </p:nvSpPr>
            <p:spPr>
              <a:xfrm>
                <a:off x="8447649" y="1783080"/>
                <a:ext cx="717453" cy="735037"/>
              </a:xfrm>
              <a:custGeom>
                <a:avLst/>
                <a:gdLst>
                  <a:gd name="csX0" fmla="*/ 0 w 717453"/>
                  <a:gd name="csY0" fmla="*/ 0 h 735037"/>
                  <a:gd name="csX1" fmla="*/ 196948 w 717453"/>
                  <a:gd name="csY1" fmla="*/ 0 h 735037"/>
                  <a:gd name="csX2" fmla="*/ 196948 w 717453"/>
                  <a:gd name="csY2" fmla="*/ 35169 h 735037"/>
                  <a:gd name="csX3" fmla="*/ 316523 w 717453"/>
                  <a:gd name="csY3" fmla="*/ 35169 h 735037"/>
                  <a:gd name="csX4" fmla="*/ 316523 w 717453"/>
                  <a:gd name="csY4" fmla="*/ 130126 h 735037"/>
                  <a:gd name="csX5" fmla="*/ 341142 w 717453"/>
                  <a:gd name="csY5" fmla="*/ 130126 h 735037"/>
                  <a:gd name="csX6" fmla="*/ 341142 w 717453"/>
                  <a:gd name="csY6" fmla="*/ 196948 h 735037"/>
                  <a:gd name="csX7" fmla="*/ 355209 w 717453"/>
                  <a:gd name="csY7" fmla="*/ 196948 h 735037"/>
                  <a:gd name="csX8" fmla="*/ 355209 w 717453"/>
                  <a:gd name="csY8" fmla="*/ 196948 h 735037"/>
                  <a:gd name="csX9" fmla="*/ 355209 w 717453"/>
                  <a:gd name="csY9" fmla="*/ 393895 h 735037"/>
                  <a:gd name="csX10" fmla="*/ 376311 w 717453"/>
                  <a:gd name="csY10" fmla="*/ 393895 h 735037"/>
                  <a:gd name="csX11" fmla="*/ 376311 w 717453"/>
                  <a:gd name="csY11" fmla="*/ 527538 h 735037"/>
                  <a:gd name="csX12" fmla="*/ 393896 w 717453"/>
                  <a:gd name="csY12" fmla="*/ 527538 h 735037"/>
                  <a:gd name="csX13" fmla="*/ 393896 w 717453"/>
                  <a:gd name="csY13" fmla="*/ 608428 h 735037"/>
                  <a:gd name="csX14" fmla="*/ 404446 w 717453"/>
                  <a:gd name="csY14" fmla="*/ 608428 h 735037"/>
                  <a:gd name="csX15" fmla="*/ 404446 w 717453"/>
                  <a:gd name="csY15" fmla="*/ 699868 h 735037"/>
                  <a:gd name="csX16" fmla="*/ 703385 w 717453"/>
                  <a:gd name="csY16" fmla="*/ 699868 h 735037"/>
                  <a:gd name="csX17" fmla="*/ 703385 w 717453"/>
                  <a:gd name="csY17" fmla="*/ 735037 h 735037"/>
                  <a:gd name="csX18" fmla="*/ 717453 w 717453"/>
                  <a:gd name="csY18" fmla="*/ 735037 h 7350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717453" h="735037">
                    <a:moveTo>
                      <a:pt x="0" y="0"/>
                    </a:moveTo>
                    <a:lnTo>
                      <a:pt x="196948" y="0"/>
                    </a:lnTo>
                    <a:lnTo>
                      <a:pt x="196948" y="35169"/>
                    </a:lnTo>
                    <a:lnTo>
                      <a:pt x="316523" y="35169"/>
                    </a:lnTo>
                    <a:lnTo>
                      <a:pt x="316523" y="130126"/>
                    </a:lnTo>
                    <a:lnTo>
                      <a:pt x="341142" y="130126"/>
                    </a:lnTo>
                    <a:lnTo>
                      <a:pt x="341142" y="196948"/>
                    </a:lnTo>
                    <a:lnTo>
                      <a:pt x="355209" y="196948"/>
                    </a:lnTo>
                    <a:lnTo>
                      <a:pt x="355209" y="196948"/>
                    </a:lnTo>
                    <a:lnTo>
                      <a:pt x="355209" y="393895"/>
                    </a:lnTo>
                    <a:lnTo>
                      <a:pt x="376311" y="393895"/>
                    </a:lnTo>
                    <a:lnTo>
                      <a:pt x="376311" y="527538"/>
                    </a:lnTo>
                    <a:lnTo>
                      <a:pt x="393896" y="527538"/>
                    </a:lnTo>
                    <a:lnTo>
                      <a:pt x="393896" y="608428"/>
                    </a:lnTo>
                    <a:lnTo>
                      <a:pt x="404446" y="608428"/>
                    </a:lnTo>
                    <a:lnTo>
                      <a:pt x="404446" y="699868"/>
                    </a:lnTo>
                    <a:lnTo>
                      <a:pt x="703385" y="699868"/>
                    </a:lnTo>
                    <a:lnTo>
                      <a:pt x="703385" y="735037"/>
                    </a:lnTo>
                    <a:lnTo>
                      <a:pt x="717453" y="735037"/>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67" name="Straight Connector 266">
              <a:extLst>
                <a:ext uri="{FF2B5EF4-FFF2-40B4-BE49-F238E27FC236}">
                  <a16:creationId xmlns:a16="http://schemas.microsoft.com/office/drawing/2014/main" id="{40DBFF0E-ABF6-8EB4-932D-8D473B9FF50C}"/>
                </a:ext>
              </a:extLst>
            </p:cNvPr>
            <p:cNvCxnSpPr>
              <a:cxnSpLocks/>
            </p:cNvCxnSpPr>
            <p:nvPr/>
          </p:nvCxnSpPr>
          <p:spPr>
            <a:xfrm flipV="1">
              <a:off x="9151766" y="242135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6A48C5DB-7B65-FFD7-11A5-98FD43CEF8C7}"/>
                </a:ext>
              </a:extLst>
            </p:cNvPr>
            <p:cNvCxnSpPr>
              <a:cxnSpLocks/>
            </p:cNvCxnSpPr>
            <p:nvPr/>
          </p:nvCxnSpPr>
          <p:spPr>
            <a:xfrm flipV="1">
              <a:off x="9831704" y="270739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AEB332BB-7F35-D5F2-C7D2-25F53A2A1FB0}"/>
                </a:ext>
              </a:extLst>
            </p:cNvPr>
            <p:cNvCxnSpPr>
              <a:cxnSpLocks/>
            </p:cNvCxnSpPr>
            <p:nvPr/>
          </p:nvCxnSpPr>
          <p:spPr>
            <a:xfrm flipV="1">
              <a:off x="10184569" y="291606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ACA80DA7-1D93-B1F4-8262-7ADE1332BCF2}"/>
                </a:ext>
              </a:extLst>
            </p:cNvPr>
            <p:cNvCxnSpPr>
              <a:cxnSpLocks/>
            </p:cNvCxnSpPr>
            <p:nvPr/>
          </p:nvCxnSpPr>
          <p:spPr>
            <a:xfrm flipV="1">
              <a:off x="10245529" y="297350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B0F9BFA3-66DD-36A5-5FA9-2CCE79614B81}"/>
                </a:ext>
              </a:extLst>
            </p:cNvPr>
            <p:cNvCxnSpPr>
              <a:cxnSpLocks/>
            </p:cNvCxnSpPr>
            <p:nvPr/>
          </p:nvCxnSpPr>
          <p:spPr>
            <a:xfrm flipV="1">
              <a:off x="10313523" y="297116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918D0D3E-73C2-66D0-F3F1-3C3F778A2FF6}"/>
                </a:ext>
              </a:extLst>
            </p:cNvPr>
            <p:cNvCxnSpPr>
              <a:cxnSpLocks/>
            </p:cNvCxnSpPr>
            <p:nvPr/>
          </p:nvCxnSpPr>
          <p:spPr>
            <a:xfrm flipV="1">
              <a:off x="10539778" y="2975852"/>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4E691FD7-B00C-AD3B-C000-1DEA5FAD06BE}"/>
                </a:ext>
              </a:extLst>
            </p:cNvPr>
            <p:cNvCxnSpPr>
              <a:cxnSpLocks/>
            </p:cNvCxnSpPr>
            <p:nvPr/>
          </p:nvCxnSpPr>
          <p:spPr>
            <a:xfrm flipV="1">
              <a:off x="10576120" y="297350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F73A02C1-5F5D-BCB8-32D3-9FBEEC7C3115}"/>
                </a:ext>
              </a:extLst>
            </p:cNvPr>
            <p:cNvCxnSpPr>
              <a:cxnSpLocks/>
            </p:cNvCxnSpPr>
            <p:nvPr/>
          </p:nvCxnSpPr>
          <p:spPr>
            <a:xfrm flipV="1">
              <a:off x="10928985" y="306260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7FF9415B-CBAA-6AE0-CCC3-6AB8F2E5F9BC}"/>
                </a:ext>
              </a:extLst>
            </p:cNvPr>
            <p:cNvCxnSpPr>
              <a:cxnSpLocks/>
            </p:cNvCxnSpPr>
            <p:nvPr/>
          </p:nvCxnSpPr>
          <p:spPr>
            <a:xfrm flipV="1">
              <a:off x="11067317" y="306729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6036FD9B-0B13-01F3-2D93-38E74A877A64}"/>
                </a:ext>
              </a:extLst>
            </p:cNvPr>
            <p:cNvCxnSpPr>
              <a:cxnSpLocks/>
            </p:cNvCxnSpPr>
            <p:nvPr/>
          </p:nvCxnSpPr>
          <p:spPr>
            <a:xfrm flipV="1">
              <a:off x="11121243" y="306494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B67D1974-0AEC-E16E-771C-BE1A3BF1FCAC}"/>
                </a:ext>
              </a:extLst>
            </p:cNvPr>
            <p:cNvCxnSpPr>
              <a:cxnSpLocks/>
            </p:cNvCxnSpPr>
            <p:nvPr/>
          </p:nvCxnSpPr>
          <p:spPr>
            <a:xfrm flipV="1">
              <a:off x="11727326" y="328416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D49B1862-BDA6-02B0-9084-D1A5D32FD6F1}"/>
                </a:ext>
              </a:extLst>
            </p:cNvPr>
            <p:cNvCxnSpPr>
              <a:cxnSpLocks/>
            </p:cNvCxnSpPr>
            <p:nvPr/>
          </p:nvCxnSpPr>
          <p:spPr>
            <a:xfrm flipV="1">
              <a:off x="11612440" y="327830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149763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54B51-5938-DD2F-9238-6790D9FD7810}"/>
            </a:ext>
          </a:extLst>
        </p:cNvPr>
        <p:cNvGrpSpPr/>
        <p:nvPr/>
      </p:nvGrpSpPr>
      <p:grpSpPr>
        <a:xfrm>
          <a:off x="0" y="0"/>
          <a:ext cx="0" cy="0"/>
          <a:chOff x="0" y="0"/>
          <a:chExt cx="0" cy="0"/>
        </a:xfrm>
      </p:grpSpPr>
      <p:grpSp>
        <p:nvGrpSpPr>
          <p:cNvPr id="231" name="Group 230">
            <a:extLst>
              <a:ext uri="{FF2B5EF4-FFF2-40B4-BE49-F238E27FC236}">
                <a16:creationId xmlns:a16="http://schemas.microsoft.com/office/drawing/2014/main" id="{3A1D8D3A-0264-5171-A090-B2B1B47DE05D}"/>
              </a:ext>
            </a:extLst>
          </p:cNvPr>
          <p:cNvGrpSpPr/>
          <p:nvPr/>
        </p:nvGrpSpPr>
        <p:grpSpPr>
          <a:xfrm>
            <a:off x="7101191" y="1687749"/>
            <a:ext cx="4046707" cy="2310319"/>
            <a:chOff x="7101191" y="1687749"/>
            <a:chExt cx="4046707" cy="2310319"/>
          </a:xfrm>
        </p:grpSpPr>
        <p:sp>
          <p:nvSpPr>
            <p:cNvPr id="204" name="Freeform 203">
              <a:extLst>
                <a:ext uri="{FF2B5EF4-FFF2-40B4-BE49-F238E27FC236}">
                  <a16:creationId xmlns:a16="http://schemas.microsoft.com/office/drawing/2014/main" id="{A1A34F59-6E57-EABD-6406-B42E14448F0E}"/>
                </a:ext>
              </a:extLst>
            </p:cNvPr>
            <p:cNvSpPr/>
            <p:nvPr/>
          </p:nvSpPr>
          <p:spPr>
            <a:xfrm>
              <a:off x="7101191" y="1687749"/>
              <a:ext cx="4046707" cy="2310319"/>
            </a:xfrm>
            <a:custGeom>
              <a:avLst/>
              <a:gdLst>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58174 h 2310319"/>
                <a:gd name="csX29" fmla="*/ 856035 w 4046707"/>
                <a:gd name="csY29" fmla="*/ 914400 h 2310319"/>
                <a:gd name="csX30" fmla="*/ 841443 w 4046707"/>
                <a:gd name="csY30" fmla="*/ 899808 h 2310319"/>
                <a:gd name="csX31" fmla="*/ 773349 w 4046707"/>
                <a:gd name="csY31" fmla="*/ 899808 h 2310319"/>
                <a:gd name="csX32" fmla="*/ 773349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58174 h 2310319"/>
                <a:gd name="csX29" fmla="*/ 856035 w 4046707"/>
                <a:gd name="csY29" fmla="*/ 914400 h 2310319"/>
                <a:gd name="csX30" fmla="*/ 841443 w 4046707"/>
                <a:gd name="csY30" fmla="*/ 899808 h 2310319"/>
                <a:gd name="csX31" fmla="*/ 749029 w 4046707"/>
                <a:gd name="csY31" fmla="*/ 880353 h 2310319"/>
                <a:gd name="csX32" fmla="*/ 773349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58174 h 2310319"/>
                <a:gd name="csX29" fmla="*/ 856035 w 4046707"/>
                <a:gd name="csY29" fmla="*/ 914400 h 2310319"/>
                <a:gd name="csX30" fmla="*/ 841443 w 4046707"/>
                <a:gd name="csY30" fmla="*/ 885217 h 2310319"/>
                <a:gd name="csX31" fmla="*/ 749029 w 4046707"/>
                <a:gd name="csY31" fmla="*/ 880353 h 2310319"/>
                <a:gd name="csX32" fmla="*/ 773349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58174 h 2310319"/>
                <a:gd name="csX29" fmla="*/ 856035 w 4046707"/>
                <a:gd name="csY29" fmla="*/ 914400 h 2310319"/>
                <a:gd name="csX30" fmla="*/ 841443 w 4046707"/>
                <a:gd name="csY30" fmla="*/ 885217 h 2310319"/>
                <a:gd name="csX31" fmla="*/ 749029 w 4046707"/>
                <a:gd name="csY31" fmla="*/ 880353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58174 h 2310319"/>
                <a:gd name="csX29" fmla="*/ 856035 w 4046707"/>
                <a:gd name="csY29" fmla="*/ 914400 h 2310319"/>
                <a:gd name="csX30" fmla="*/ 841443 w 4046707"/>
                <a:gd name="csY30" fmla="*/ 885217 h 2310319"/>
                <a:gd name="csX31" fmla="*/ 758757 w 4046707"/>
                <a:gd name="csY31" fmla="*/ 885217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58174 h 2310319"/>
                <a:gd name="csX29" fmla="*/ 833810 w 4046707"/>
                <a:gd name="csY29" fmla="*/ 914400 h 2310319"/>
                <a:gd name="csX30" fmla="*/ 841443 w 4046707"/>
                <a:gd name="csY30" fmla="*/ 885217 h 2310319"/>
                <a:gd name="csX31" fmla="*/ 758757 w 4046707"/>
                <a:gd name="csY31" fmla="*/ 885217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9210 w 4046707"/>
                <a:gd name="csY28" fmla="*/ 926424 h 2310319"/>
                <a:gd name="csX29" fmla="*/ 833810 w 4046707"/>
                <a:gd name="csY29" fmla="*/ 914400 h 2310319"/>
                <a:gd name="csX30" fmla="*/ 841443 w 4046707"/>
                <a:gd name="csY30" fmla="*/ 885217 h 2310319"/>
                <a:gd name="csX31" fmla="*/ 758757 w 4046707"/>
                <a:gd name="csY31" fmla="*/ 885217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9210 w 4046707"/>
                <a:gd name="csY28" fmla="*/ 926424 h 2310319"/>
                <a:gd name="csX29" fmla="*/ 833810 w 4046707"/>
                <a:gd name="csY29" fmla="*/ 914400 h 2310319"/>
                <a:gd name="csX30" fmla="*/ 835093 w 4046707"/>
                <a:gd name="csY30" fmla="*/ 882042 h 2310319"/>
                <a:gd name="csX31" fmla="*/ 758757 w 4046707"/>
                <a:gd name="csY31" fmla="*/ 885217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10549 h 2310319"/>
                <a:gd name="csX29" fmla="*/ 833810 w 4046707"/>
                <a:gd name="csY29" fmla="*/ 914400 h 2310319"/>
                <a:gd name="csX30" fmla="*/ 835093 w 4046707"/>
                <a:gd name="csY30" fmla="*/ 882042 h 2310319"/>
                <a:gd name="csX31" fmla="*/ 758757 w 4046707"/>
                <a:gd name="csY31" fmla="*/ 885217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 name="csX0" fmla="*/ 4046707 w 4046707"/>
                <a:gd name="csY0" fmla="*/ 2310319 h 2310319"/>
                <a:gd name="csX1" fmla="*/ 4046707 w 4046707"/>
                <a:gd name="csY1" fmla="*/ 1716932 h 2310319"/>
                <a:gd name="csX2" fmla="*/ 3993205 w 4046707"/>
                <a:gd name="csY2" fmla="*/ 1716932 h 2310319"/>
                <a:gd name="csX3" fmla="*/ 1867711 w 4046707"/>
                <a:gd name="csY3" fmla="*/ 1716932 h 2310319"/>
                <a:gd name="csX4" fmla="*/ 1867711 w 4046707"/>
                <a:gd name="csY4" fmla="*/ 1648838 h 2310319"/>
                <a:gd name="csX5" fmla="*/ 1532107 w 4046707"/>
                <a:gd name="csY5" fmla="*/ 1648838 h 2310319"/>
                <a:gd name="csX6" fmla="*/ 1532107 w 4046707"/>
                <a:gd name="csY6" fmla="*/ 1580745 h 2310319"/>
                <a:gd name="csX7" fmla="*/ 1478605 w 4046707"/>
                <a:gd name="csY7" fmla="*/ 1580745 h 2310319"/>
                <a:gd name="csX8" fmla="*/ 1478605 w 4046707"/>
                <a:gd name="csY8" fmla="*/ 1512651 h 2310319"/>
                <a:gd name="csX9" fmla="*/ 1410511 w 4046707"/>
                <a:gd name="csY9" fmla="*/ 1512651 h 2310319"/>
                <a:gd name="csX10" fmla="*/ 1410511 w 4046707"/>
                <a:gd name="csY10" fmla="*/ 1468877 h 2310319"/>
                <a:gd name="csX11" fmla="*/ 1405647 w 4046707"/>
                <a:gd name="csY11" fmla="*/ 1468877 h 2310319"/>
                <a:gd name="csX12" fmla="*/ 1405647 w 4046707"/>
                <a:gd name="csY12" fmla="*/ 1357008 h 2310319"/>
                <a:gd name="csX13" fmla="*/ 1405647 w 4046707"/>
                <a:gd name="csY13" fmla="*/ 1357008 h 2310319"/>
                <a:gd name="csX14" fmla="*/ 1405647 w 4046707"/>
                <a:gd name="csY14" fmla="*/ 1357008 h 2310319"/>
                <a:gd name="csX15" fmla="*/ 1376464 w 4046707"/>
                <a:gd name="csY15" fmla="*/ 1357008 h 2310319"/>
                <a:gd name="csX16" fmla="*/ 1376464 w 4046707"/>
                <a:gd name="csY16" fmla="*/ 1308370 h 2310319"/>
                <a:gd name="csX17" fmla="*/ 1196503 w 4046707"/>
                <a:gd name="csY17" fmla="*/ 1308370 h 2310319"/>
                <a:gd name="csX18" fmla="*/ 1196503 w 4046707"/>
                <a:gd name="csY18" fmla="*/ 1274323 h 2310319"/>
                <a:gd name="csX19" fmla="*/ 967903 w 4046707"/>
                <a:gd name="csY19" fmla="*/ 1274323 h 2310319"/>
                <a:gd name="csX20" fmla="*/ 967903 w 4046707"/>
                <a:gd name="csY20" fmla="*/ 1230549 h 2310319"/>
                <a:gd name="csX21" fmla="*/ 919264 w 4046707"/>
                <a:gd name="csY21" fmla="*/ 1230549 h 2310319"/>
                <a:gd name="csX22" fmla="*/ 919264 w 4046707"/>
                <a:gd name="csY22" fmla="*/ 1108953 h 2310319"/>
                <a:gd name="csX23" fmla="*/ 894945 w 4046707"/>
                <a:gd name="csY23" fmla="*/ 1108953 h 2310319"/>
                <a:gd name="csX24" fmla="*/ 894945 w 4046707"/>
                <a:gd name="csY24" fmla="*/ 1055451 h 2310319"/>
                <a:gd name="csX25" fmla="*/ 870626 w 4046707"/>
                <a:gd name="csY25" fmla="*/ 1055451 h 2310319"/>
                <a:gd name="csX26" fmla="*/ 870626 w 4046707"/>
                <a:gd name="csY26" fmla="*/ 958174 h 2310319"/>
                <a:gd name="csX27" fmla="*/ 856035 w 4046707"/>
                <a:gd name="csY27" fmla="*/ 958174 h 2310319"/>
                <a:gd name="csX28" fmla="*/ 856035 w 4046707"/>
                <a:gd name="csY28" fmla="*/ 916899 h 2310319"/>
                <a:gd name="csX29" fmla="*/ 833810 w 4046707"/>
                <a:gd name="csY29" fmla="*/ 914400 h 2310319"/>
                <a:gd name="csX30" fmla="*/ 835093 w 4046707"/>
                <a:gd name="csY30" fmla="*/ 882042 h 2310319"/>
                <a:gd name="csX31" fmla="*/ 758757 w 4046707"/>
                <a:gd name="csY31" fmla="*/ 885217 h 2310319"/>
                <a:gd name="csX32" fmla="*/ 753894 w 4046707"/>
                <a:gd name="csY32" fmla="*/ 846306 h 2310319"/>
                <a:gd name="csX33" fmla="*/ 695528 w 4046707"/>
                <a:gd name="csY33" fmla="*/ 846306 h 2310319"/>
                <a:gd name="csX34" fmla="*/ 695528 w 4046707"/>
                <a:gd name="csY34" fmla="*/ 846306 h 2310319"/>
                <a:gd name="csX35" fmla="*/ 695528 w 4046707"/>
                <a:gd name="csY35" fmla="*/ 812260 h 2310319"/>
                <a:gd name="csX36" fmla="*/ 457200 w 4046707"/>
                <a:gd name="csY36" fmla="*/ 812260 h 2310319"/>
                <a:gd name="csX37" fmla="*/ 457200 w 4046707"/>
                <a:gd name="csY37" fmla="*/ 792804 h 2310319"/>
                <a:gd name="csX38" fmla="*/ 437745 w 4046707"/>
                <a:gd name="csY38" fmla="*/ 792804 h 2310319"/>
                <a:gd name="csX39" fmla="*/ 437745 w 4046707"/>
                <a:gd name="csY39" fmla="*/ 744166 h 2310319"/>
                <a:gd name="csX40" fmla="*/ 428018 w 4046707"/>
                <a:gd name="csY40" fmla="*/ 744166 h 2310319"/>
                <a:gd name="csX41" fmla="*/ 428018 w 4046707"/>
                <a:gd name="csY41" fmla="*/ 559340 h 2310319"/>
                <a:gd name="csX42" fmla="*/ 413426 w 4046707"/>
                <a:gd name="csY42" fmla="*/ 559340 h 2310319"/>
                <a:gd name="csX43" fmla="*/ 413426 w 4046707"/>
                <a:gd name="csY43" fmla="*/ 466928 h 2310319"/>
                <a:gd name="csX44" fmla="*/ 398835 w 4046707"/>
                <a:gd name="csY44" fmla="*/ 466928 h 2310319"/>
                <a:gd name="csX45" fmla="*/ 398835 w 4046707"/>
                <a:gd name="csY45" fmla="*/ 277238 h 2310319"/>
                <a:gd name="csX46" fmla="*/ 374515 w 4046707"/>
                <a:gd name="csY46" fmla="*/ 277238 h 2310319"/>
                <a:gd name="csX47" fmla="*/ 374515 w 4046707"/>
                <a:gd name="csY47" fmla="*/ 136187 h 2310319"/>
                <a:gd name="csX48" fmla="*/ 359924 w 4046707"/>
                <a:gd name="csY48" fmla="*/ 136187 h 2310319"/>
                <a:gd name="csX49" fmla="*/ 359924 w 4046707"/>
                <a:gd name="csY49" fmla="*/ 107004 h 2310319"/>
                <a:gd name="csX50" fmla="*/ 286966 w 4046707"/>
                <a:gd name="csY50" fmla="*/ 107004 h 2310319"/>
                <a:gd name="csX51" fmla="*/ 286966 w 4046707"/>
                <a:gd name="csY51" fmla="*/ 72957 h 2310319"/>
                <a:gd name="csX52" fmla="*/ 228600 w 4046707"/>
                <a:gd name="csY52" fmla="*/ 72957 h 2310319"/>
                <a:gd name="csX53" fmla="*/ 228600 w 4046707"/>
                <a:gd name="csY53" fmla="*/ 34047 h 2310319"/>
                <a:gd name="csX54" fmla="*/ 0 w 4046707"/>
                <a:gd name="csY54" fmla="*/ 34047 h 2310319"/>
                <a:gd name="csX55" fmla="*/ 0 w 4046707"/>
                <a:gd name="csY55" fmla="*/ 0 h 23103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4046707" h="2310319">
                  <a:moveTo>
                    <a:pt x="4046707" y="2310319"/>
                  </a:moveTo>
                  <a:lnTo>
                    <a:pt x="4046707" y="1716932"/>
                  </a:lnTo>
                  <a:lnTo>
                    <a:pt x="3993205" y="1716932"/>
                  </a:lnTo>
                  <a:lnTo>
                    <a:pt x="1867711" y="1716932"/>
                  </a:lnTo>
                  <a:lnTo>
                    <a:pt x="1867711" y="1648838"/>
                  </a:lnTo>
                  <a:lnTo>
                    <a:pt x="1532107" y="1648838"/>
                  </a:lnTo>
                  <a:lnTo>
                    <a:pt x="1532107" y="1580745"/>
                  </a:lnTo>
                  <a:lnTo>
                    <a:pt x="1478605" y="1580745"/>
                  </a:lnTo>
                  <a:lnTo>
                    <a:pt x="1478605" y="1512651"/>
                  </a:lnTo>
                  <a:lnTo>
                    <a:pt x="1410511" y="1512651"/>
                  </a:lnTo>
                  <a:lnTo>
                    <a:pt x="1410511" y="1468877"/>
                  </a:lnTo>
                  <a:lnTo>
                    <a:pt x="1405647" y="1468877"/>
                  </a:lnTo>
                  <a:lnTo>
                    <a:pt x="1405647" y="1357008"/>
                  </a:lnTo>
                  <a:lnTo>
                    <a:pt x="1405647" y="1357008"/>
                  </a:lnTo>
                  <a:lnTo>
                    <a:pt x="1405647" y="1357008"/>
                  </a:lnTo>
                  <a:lnTo>
                    <a:pt x="1376464" y="1357008"/>
                  </a:lnTo>
                  <a:lnTo>
                    <a:pt x="1376464" y="1308370"/>
                  </a:lnTo>
                  <a:lnTo>
                    <a:pt x="1196503" y="1308370"/>
                  </a:lnTo>
                  <a:lnTo>
                    <a:pt x="1196503" y="1274323"/>
                  </a:lnTo>
                  <a:lnTo>
                    <a:pt x="967903" y="1274323"/>
                  </a:lnTo>
                  <a:lnTo>
                    <a:pt x="967903" y="1230549"/>
                  </a:lnTo>
                  <a:lnTo>
                    <a:pt x="919264" y="1230549"/>
                  </a:lnTo>
                  <a:lnTo>
                    <a:pt x="919264" y="1108953"/>
                  </a:lnTo>
                  <a:lnTo>
                    <a:pt x="894945" y="1108953"/>
                  </a:lnTo>
                  <a:lnTo>
                    <a:pt x="894945" y="1055451"/>
                  </a:lnTo>
                  <a:lnTo>
                    <a:pt x="870626" y="1055451"/>
                  </a:lnTo>
                  <a:lnTo>
                    <a:pt x="870626" y="958174"/>
                  </a:lnTo>
                  <a:lnTo>
                    <a:pt x="856035" y="958174"/>
                  </a:lnTo>
                  <a:lnTo>
                    <a:pt x="856035" y="916899"/>
                  </a:lnTo>
                  <a:lnTo>
                    <a:pt x="833810" y="914400"/>
                  </a:lnTo>
                  <a:cubicBezTo>
                    <a:pt x="834238" y="903614"/>
                    <a:pt x="834665" y="892828"/>
                    <a:pt x="835093" y="882042"/>
                  </a:cubicBezTo>
                  <a:lnTo>
                    <a:pt x="758757" y="885217"/>
                  </a:lnTo>
                  <a:lnTo>
                    <a:pt x="753894" y="846306"/>
                  </a:lnTo>
                  <a:lnTo>
                    <a:pt x="695528" y="846306"/>
                  </a:lnTo>
                  <a:lnTo>
                    <a:pt x="695528" y="846306"/>
                  </a:lnTo>
                  <a:lnTo>
                    <a:pt x="695528" y="812260"/>
                  </a:lnTo>
                  <a:lnTo>
                    <a:pt x="457200" y="812260"/>
                  </a:lnTo>
                  <a:lnTo>
                    <a:pt x="457200" y="792804"/>
                  </a:lnTo>
                  <a:lnTo>
                    <a:pt x="437745" y="792804"/>
                  </a:lnTo>
                  <a:lnTo>
                    <a:pt x="437745" y="744166"/>
                  </a:lnTo>
                  <a:lnTo>
                    <a:pt x="428018" y="744166"/>
                  </a:lnTo>
                  <a:lnTo>
                    <a:pt x="428018" y="559340"/>
                  </a:lnTo>
                  <a:lnTo>
                    <a:pt x="413426" y="559340"/>
                  </a:lnTo>
                  <a:lnTo>
                    <a:pt x="413426" y="466928"/>
                  </a:lnTo>
                  <a:lnTo>
                    <a:pt x="398835" y="466928"/>
                  </a:lnTo>
                  <a:lnTo>
                    <a:pt x="398835" y="277238"/>
                  </a:lnTo>
                  <a:lnTo>
                    <a:pt x="374515" y="277238"/>
                  </a:lnTo>
                  <a:lnTo>
                    <a:pt x="374515" y="136187"/>
                  </a:lnTo>
                  <a:lnTo>
                    <a:pt x="359924" y="136187"/>
                  </a:lnTo>
                  <a:lnTo>
                    <a:pt x="359924" y="107004"/>
                  </a:lnTo>
                  <a:lnTo>
                    <a:pt x="286966" y="107004"/>
                  </a:lnTo>
                  <a:lnTo>
                    <a:pt x="286966" y="72957"/>
                  </a:lnTo>
                  <a:lnTo>
                    <a:pt x="228600" y="72957"/>
                  </a:lnTo>
                  <a:lnTo>
                    <a:pt x="228600" y="34047"/>
                  </a:lnTo>
                  <a:lnTo>
                    <a:pt x="0" y="34047"/>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21" name="Straight Connector 220">
              <a:extLst>
                <a:ext uri="{FF2B5EF4-FFF2-40B4-BE49-F238E27FC236}">
                  <a16:creationId xmlns:a16="http://schemas.microsoft.com/office/drawing/2014/main" id="{66CD2F1D-5851-AD2F-F39A-3B64A9846497}"/>
                </a:ext>
              </a:extLst>
            </p:cNvPr>
            <p:cNvCxnSpPr>
              <a:cxnSpLocks/>
            </p:cNvCxnSpPr>
            <p:nvPr/>
          </p:nvCxnSpPr>
          <p:spPr>
            <a:xfrm flipV="1">
              <a:off x="7773393" y="24362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74212624-0856-FAF9-D39C-24A3ABF6FDC6}"/>
                </a:ext>
              </a:extLst>
            </p:cNvPr>
            <p:cNvCxnSpPr>
              <a:cxnSpLocks/>
            </p:cNvCxnSpPr>
            <p:nvPr/>
          </p:nvCxnSpPr>
          <p:spPr>
            <a:xfrm flipV="1">
              <a:off x="8467974" y="293643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E9BAC3AB-0243-8415-5C8E-DE4580B60CE7}"/>
                </a:ext>
              </a:extLst>
            </p:cNvPr>
            <p:cNvCxnSpPr>
              <a:cxnSpLocks/>
            </p:cNvCxnSpPr>
            <p:nvPr/>
          </p:nvCxnSpPr>
          <p:spPr>
            <a:xfrm flipV="1">
              <a:off x="8043268" y="28584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F619B08F-ABD6-FD8E-650B-574FE8E06B71}"/>
                </a:ext>
              </a:extLst>
            </p:cNvPr>
            <p:cNvCxnSpPr>
              <a:cxnSpLocks/>
            </p:cNvCxnSpPr>
            <p:nvPr/>
          </p:nvCxnSpPr>
          <p:spPr>
            <a:xfrm flipV="1">
              <a:off x="8633818" y="32109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3E57B39F-DC4A-A08A-B6A4-68378CC5EF3E}"/>
                </a:ext>
              </a:extLst>
            </p:cNvPr>
            <p:cNvCxnSpPr>
              <a:cxnSpLocks/>
            </p:cNvCxnSpPr>
            <p:nvPr/>
          </p:nvCxnSpPr>
          <p:spPr>
            <a:xfrm flipV="1">
              <a:off x="9849843" y="33410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E98CEFCB-FD37-919B-478B-60BD8BA301D5}"/>
                </a:ext>
              </a:extLst>
            </p:cNvPr>
            <p:cNvCxnSpPr>
              <a:cxnSpLocks/>
            </p:cNvCxnSpPr>
            <p:nvPr/>
          </p:nvCxnSpPr>
          <p:spPr>
            <a:xfrm flipV="1">
              <a:off x="9005293" y="333790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6D6EE9C3-F424-96B9-2D4D-75B513C16B52}"/>
                </a:ext>
              </a:extLst>
            </p:cNvPr>
            <p:cNvCxnSpPr>
              <a:cxnSpLocks/>
            </p:cNvCxnSpPr>
            <p:nvPr/>
          </p:nvCxnSpPr>
          <p:spPr>
            <a:xfrm flipV="1">
              <a:off x="9989543" y="33410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FE6EE095-BEF5-C162-CFD3-EE91DBF4B746}"/>
                </a:ext>
              </a:extLst>
            </p:cNvPr>
            <p:cNvCxnSpPr>
              <a:cxnSpLocks/>
            </p:cNvCxnSpPr>
            <p:nvPr/>
          </p:nvCxnSpPr>
          <p:spPr>
            <a:xfrm flipV="1">
              <a:off x="9887943" y="33410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80D61ED0-4559-8A7F-8C14-13EE0E336320}"/>
                </a:ext>
              </a:extLst>
            </p:cNvPr>
            <p:cNvCxnSpPr>
              <a:cxnSpLocks/>
            </p:cNvCxnSpPr>
            <p:nvPr/>
          </p:nvCxnSpPr>
          <p:spPr>
            <a:xfrm flipV="1">
              <a:off x="9935568" y="33410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79569EBB-4BC9-3385-2707-4ABDC0020982}"/>
                </a:ext>
              </a:extLst>
            </p:cNvPr>
            <p:cNvCxnSpPr>
              <a:cxnSpLocks/>
            </p:cNvCxnSpPr>
            <p:nvPr/>
          </p:nvCxnSpPr>
          <p:spPr>
            <a:xfrm flipV="1">
              <a:off x="9967318" y="334107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177" name="Freeform 176">
            <a:extLst>
              <a:ext uri="{FF2B5EF4-FFF2-40B4-BE49-F238E27FC236}">
                <a16:creationId xmlns:a16="http://schemas.microsoft.com/office/drawing/2014/main" id="{B4378121-654C-A1A1-5F37-4BFA7FB7DEBE}"/>
              </a:ext>
            </a:extLst>
          </p:cNvPr>
          <p:cNvSpPr/>
          <p:nvPr/>
        </p:nvSpPr>
        <p:spPr>
          <a:xfrm>
            <a:off x="1165225" y="1698625"/>
            <a:ext cx="2438400" cy="2155825"/>
          </a:xfrm>
          <a:custGeom>
            <a:avLst/>
            <a:gdLst>
              <a:gd name="csX0" fmla="*/ 2438400 w 2438400"/>
              <a:gd name="csY0" fmla="*/ 2155825 h 2155825"/>
              <a:gd name="csX1" fmla="*/ 1984375 w 2438400"/>
              <a:gd name="csY1" fmla="*/ 2155825 h 2155825"/>
              <a:gd name="csX2" fmla="*/ 1984375 w 2438400"/>
              <a:gd name="csY2" fmla="*/ 2079625 h 2155825"/>
              <a:gd name="csX3" fmla="*/ 1447800 w 2438400"/>
              <a:gd name="csY3" fmla="*/ 2079625 h 2155825"/>
              <a:gd name="csX4" fmla="*/ 1447800 w 2438400"/>
              <a:gd name="csY4" fmla="*/ 2016125 h 2155825"/>
              <a:gd name="csX5" fmla="*/ 1016000 w 2438400"/>
              <a:gd name="csY5" fmla="*/ 2016125 h 2155825"/>
              <a:gd name="csX6" fmla="*/ 1016000 w 2438400"/>
              <a:gd name="csY6" fmla="*/ 1971675 h 2155825"/>
              <a:gd name="csX7" fmla="*/ 996950 w 2438400"/>
              <a:gd name="csY7" fmla="*/ 1971675 h 2155825"/>
              <a:gd name="csX8" fmla="*/ 996950 w 2438400"/>
              <a:gd name="csY8" fmla="*/ 1924050 h 2155825"/>
              <a:gd name="csX9" fmla="*/ 939800 w 2438400"/>
              <a:gd name="csY9" fmla="*/ 1924050 h 2155825"/>
              <a:gd name="csX10" fmla="*/ 939800 w 2438400"/>
              <a:gd name="csY10" fmla="*/ 1882775 h 2155825"/>
              <a:gd name="csX11" fmla="*/ 796925 w 2438400"/>
              <a:gd name="csY11" fmla="*/ 1882775 h 2155825"/>
              <a:gd name="csX12" fmla="*/ 796925 w 2438400"/>
              <a:gd name="csY12" fmla="*/ 1838325 h 2155825"/>
              <a:gd name="csX13" fmla="*/ 765175 w 2438400"/>
              <a:gd name="csY13" fmla="*/ 1838325 h 2155825"/>
              <a:gd name="csX14" fmla="*/ 765175 w 2438400"/>
              <a:gd name="csY14" fmla="*/ 1793875 h 2155825"/>
              <a:gd name="csX15" fmla="*/ 695325 w 2438400"/>
              <a:gd name="csY15" fmla="*/ 1793875 h 2155825"/>
              <a:gd name="csX16" fmla="*/ 695325 w 2438400"/>
              <a:gd name="csY16" fmla="*/ 1758950 h 2155825"/>
              <a:gd name="csX17" fmla="*/ 596900 w 2438400"/>
              <a:gd name="csY17" fmla="*/ 1758950 h 2155825"/>
              <a:gd name="csX18" fmla="*/ 596900 w 2438400"/>
              <a:gd name="csY18" fmla="*/ 1708150 h 2155825"/>
              <a:gd name="csX19" fmla="*/ 565150 w 2438400"/>
              <a:gd name="csY19" fmla="*/ 1708150 h 2155825"/>
              <a:gd name="csX20" fmla="*/ 565150 w 2438400"/>
              <a:gd name="csY20" fmla="*/ 1625600 h 2155825"/>
              <a:gd name="csX21" fmla="*/ 558800 w 2438400"/>
              <a:gd name="csY21" fmla="*/ 1625600 h 2155825"/>
              <a:gd name="csX22" fmla="*/ 558800 w 2438400"/>
              <a:gd name="csY22" fmla="*/ 1581150 h 2155825"/>
              <a:gd name="csX23" fmla="*/ 517525 w 2438400"/>
              <a:gd name="csY23" fmla="*/ 1581150 h 2155825"/>
              <a:gd name="csX24" fmla="*/ 517525 w 2438400"/>
              <a:gd name="csY24" fmla="*/ 1327150 h 2155825"/>
              <a:gd name="csX25" fmla="*/ 504825 w 2438400"/>
              <a:gd name="csY25" fmla="*/ 1327150 h 2155825"/>
              <a:gd name="csX26" fmla="*/ 504825 w 2438400"/>
              <a:gd name="csY26" fmla="*/ 1282700 h 2155825"/>
              <a:gd name="csX27" fmla="*/ 498475 w 2438400"/>
              <a:gd name="csY27" fmla="*/ 1282700 h 2155825"/>
              <a:gd name="csX28" fmla="*/ 498475 w 2438400"/>
              <a:gd name="csY28" fmla="*/ 974725 h 2155825"/>
              <a:gd name="csX29" fmla="*/ 485775 w 2438400"/>
              <a:gd name="csY29" fmla="*/ 974725 h 2155825"/>
              <a:gd name="csX30" fmla="*/ 485775 w 2438400"/>
              <a:gd name="csY30" fmla="*/ 889000 h 2155825"/>
              <a:gd name="csX31" fmla="*/ 479425 w 2438400"/>
              <a:gd name="csY31" fmla="*/ 889000 h 2155825"/>
              <a:gd name="csX32" fmla="*/ 479425 w 2438400"/>
              <a:gd name="csY32" fmla="*/ 752475 h 2155825"/>
              <a:gd name="csX33" fmla="*/ 463550 w 2438400"/>
              <a:gd name="csY33" fmla="*/ 752475 h 2155825"/>
              <a:gd name="csX34" fmla="*/ 463550 w 2438400"/>
              <a:gd name="csY34" fmla="*/ 685800 h 2155825"/>
              <a:gd name="csX35" fmla="*/ 454025 w 2438400"/>
              <a:gd name="csY35" fmla="*/ 685800 h 2155825"/>
              <a:gd name="csX36" fmla="*/ 454025 w 2438400"/>
              <a:gd name="csY36" fmla="*/ 593725 h 2155825"/>
              <a:gd name="csX37" fmla="*/ 450850 w 2438400"/>
              <a:gd name="csY37" fmla="*/ 593725 h 2155825"/>
              <a:gd name="csX38" fmla="*/ 450850 w 2438400"/>
              <a:gd name="csY38" fmla="*/ 431800 h 2155825"/>
              <a:gd name="csX39" fmla="*/ 434975 w 2438400"/>
              <a:gd name="csY39" fmla="*/ 431800 h 2155825"/>
              <a:gd name="csX40" fmla="*/ 434975 w 2438400"/>
              <a:gd name="csY40" fmla="*/ 339725 h 2155825"/>
              <a:gd name="csX41" fmla="*/ 428625 w 2438400"/>
              <a:gd name="csY41" fmla="*/ 339725 h 2155825"/>
              <a:gd name="csX42" fmla="*/ 428625 w 2438400"/>
              <a:gd name="csY42" fmla="*/ 301625 h 2155825"/>
              <a:gd name="csX43" fmla="*/ 428625 w 2438400"/>
              <a:gd name="csY43" fmla="*/ 301625 h 2155825"/>
              <a:gd name="csX44" fmla="*/ 396875 w 2438400"/>
              <a:gd name="csY44" fmla="*/ 301625 h 2155825"/>
              <a:gd name="csX45" fmla="*/ 396875 w 2438400"/>
              <a:gd name="csY45" fmla="*/ 212725 h 2155825"/>
              <a:gd name="csX46" fmla="*/ 387350 w 2438400"/>
              <a:gd name="csY46" fmla="*/ 212725 h 2155825"/>
              <a:gd name="csX47" fmla="*/ 387350 w 2438400"/>
              <a:gd name="csY47" fmla="*/ 171450 h 2155825"/>
              <a:gd name="csX48" fmla="*/ 323850 w 2438400"/>
              <a:gd name="csY48" fmla="*/ 171450 h 2155825"/>
              <a:gd name="csX49" fmla="*/ 323850 w 2438400"/>
              <a:gd name="csY49" fmla="*/ 136525 h 2155825"/>
              <a:gd name="csX50" fmla="*/ 257175 w 2438400"/>
              <a:gd name="csY50" fmla="*/ 136525 h 2155825"/>
              <a:gd name="csX51" fmla="*/ 257175 w 2438400"/>
              <a:gd name="csY51" fmla="*/ 88900 h 2155825"/>
              <a:gd name="csX52" fmla="*/ 219075 w 2438400"/>
              <a:gd name="csY52" fmla="*/ 88900 h 2155825"/>
              <a:gd name="csX53" fmla="*/ 219075 w 2438400"/>
              <a:gd name="csY53" fmla="*/ 47625 h 2155825"/>
              <a:gd name="csX54" fmla="*/ 136525 w 2438400"/>
              <a:gd name="csY54" fmla="*/ 47625 h 2155825"/>
              <a:gd name="csX55" fmla="*/ 136525 w 2438400"/>
              <a:gd name="csY55" fmla="*/ 0 h 2155825"/>
              <a:gd name="csX56" fmla="*/ 0 w 2438400"/>
              <a:gd name="csY56" fmla="*/ 0 h 21558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Lst>
            <a:rect l="l" t="t" r="r" b="b"/>
            <a:pathLst>
              <a:path w="2438400" h="2155825">
                <a:moveTo>
                  <a:pt x="2438400" y="2155825"/>
                </a:moveTo>
                <a:lnTo>
                  <a:pt x="1984375" y="2155825"/>
                </a:lnTo>
                <a:lnTo>
                  <a:pt x="1984375" y="2079625"/>
                </a:lnTo>
                <a:lnTo>
                  <a:pt x="1447800" y="2079625"/>
                </a:lnTo>
                <a:lnTo>
                  <a:pt x="1447800" y="2016125"/>
                </a:lnTo>
                <a:lnTo>
                  <a:pt x="1016000" y="2016125"/>
                </a:lnTo>
                <a:lnTo>
                  <a:pt x="1016000" y="1971675"/>
                </a:lnTo>
                <a:lnTo>
                  <a:pt x="996950" y="1971675"/>
                </a:lnTo>
                <a:lnTo>
                  <a:pt x="996950" y="1924050"/>
                </a:lnTo>
                <a:lnTo>
                  <a:pt x="939800" y="1924050"/>
                </a:lnTo>
                <a:lnTo>
                  <a:pt x="939800" y="1882775"/>
                </a:lnTo>
                <a:lnTo>
                  <a:pt x="796925" y="1882775"/>
                </a:lnTo>
                <a:lnTo>
                  <a:pt x="796925" y="1838325"/>
                </a:lnTo>
                <a:lnTo>
                  <a:pt x="765175" y="1838325"/>
                </a:lnTo>
                <a:lnTo>
                  <a:pt x="765175" y="1793875"/>
                </a:lnTo>
                <a:lnTo>
                  <a:pt x="695325" y="1793875"/>
                </a:lnTo>
                <a:lnTo>
                  <a:pt x="695325" y="1758950"/>
                </a:lnTo>
                <a:lnTo>
                  <a:pt x="596900" y="1758950"/>
                </a:lnTo>
                <a:lnTo>
                  <a:pt x="596900" y="1708150"/>
                </a:lnTo>
                <a:lnTo>
                  <a:pt x="565150" y="1708150"/>
                </a:lnTo>
                <a:lnTo>
                  <a:pt x="565150" y="1625600"/>
                </a:lnTo>
                <a:lnTo>
                  <a:pt x="558800" y="1625600"/>
                </a:lnTo>
                <a:lnTo>
                  <a:pt x="558800" y="1581150"/>
                </a:lnTo>
                <a:lnTo>
                  <a:pt x="517525" y="1581150"/>
                </a:lnTo>
                <a:lnTo>
                  <a:pt x="517525" y="1327150"/>
                </a:lnTo>
                <a:lnTo>
                  <a:pt x="504825" y="1327150"/>
                </a:lnTo>
                <a:lnTo>
                  <a:pt x="504825" y="1282700"/>
                </a:lnTo>
                <a:lnTo>
                  <a:pt x="498475" y="1282700"/>
                </a:lnTo>
                <a:lnTo>
                  <a:pt x="498475" y="974725"/>
                </a:lnTo>
                <a:lnTo>
                  <a:pt x="485775" y="974725"/>
                </a:lnTo>
                <a:lnTo>
                  <a:pt x="485775" y="889000"/>
                </a:lnTo>
                <a:lnTo>
                  <a:pt x="479425" y="889000"/>
                </a:lnTo>
                <a:lnTo>
                  <a:pt x="479425" y="752475"/>
                </a:lnTo>
                <a:lnTo>
                  <a:pt x="463550" y="752475"/>
                </a:lnTo>
                <a:lnTo>
                  <a:pt x="463550" y="685800"/>
                </a:lnTo>
                <a:lnTo>
                  <a:pt x="454025" y="685800"/>
                </a:lnTo>
                <a:lnTo>
                  <a:pt x="454025" y="593725"/>
                </a:lnTo>
                <a:lnTo>
                  <a:pt x="450850" y="593725"/>
                </a:lnTo>
                <a:lnTo>
                  <a:pt x="450850" y="431800"/>
                </a:lnTo>
                <a:lnTo>
                  <a:pt x="434975" y="431800"/>
                </a:lnTo>
                <a:lnTo>
                  <a:pt x="434975" y="339725"/>
                </a:lnTo>
                <a:lnTo>
                  <a:pt x="428625" y="339725"/>
                </a:lnTo>
                <a:lnTo>
                  <a:pt x="428625" y="301625"/>
                </a:lnTo>
                <a:lnTo>
                  <a:pt x="428625" y="301625"/>
                </a:lnTo>
                <a:lnTo>
                  <a:pt x="396875" y="301625"/>
                </a:lnTo>
                <a:lnTo>
                  <a:pt x="396875" y="212725"/>
                </a:lnTo>
                <a:lnTo>
                  <a:pt x="387350" y="212725"/>
                </a:lnTo>
                <a:lnTo>
                  <a:pt x="387350" y="171450"/>
                </a:lnTo>
                <a:lnTo>
                  <a:pt x="323850" y="171450"/>
                </a:lnTo>
                <a:lnTo>
                  <a:pt x="323850" y="136525"/>
                </a:lnTo>
                <a:lnTo>
                  <a:pt x="257175" y="136525"/>
                </a:lnTo>
                <a:lnTo>
                  <a:pt x="257175" y="88900"/>
                </a:lnTo>
                <a:lnTo>
                  <a:pt x="219075" y="88900"/>
                </a:lnTo>
                <a:lnTo>
                  <a:pt x="219075" y="47625"/>
                </a:lnTo>
                <a:lnTo>
                  <a:pt x="136525" y="47625"/>
                </a:lnTo>
                <a:lnTo>
                  <a:pt x="13652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397C9B-DDBE-EE55-BC2D-64B03BD659DD}"/>
              </a:ext>
            </a:extLst>
          </p:cNvPr>
          <p:cNvSpPr>
            <a:spLocks noGrp="1"/>
          </p:cNvSpPr>
          <p:nvPr>
            <p:ph type="title"/>
          </p:nvPr>
        </p:nvSpPr>
        <p:spPr>
          <a:xfrm>
            <a:off x="231775" y="259778"/>
            <a:ext cx="11739563" cy="1044132"/>
          </a:xfrm>
        </p:spPr>
        <p:txBody>
          <a:bodyPr/>
          <a:lstStyle/>
          <a:p>
            <a:r>
              <a:rPr lang="en-US" dirty="0"/>
              <a:t>VERITAC-2: BICR-Assessed PFS by Presence of Liver Metastases (</a:t>
            </a:r>
            <a:r>
              <a:rPr lang="en-US" i="1" dirty="0"/>
              <a:t>ESR1</a:t>
            </a:r>
            <a:r>
              <a:rPr lang="en-US" dirty="0"/>
              <a:t>m Population) </a:t>
            </a:r>
          </a:p>
        </p:txBody>
      </p:sp>
      <p:sp>
        <p:nvSpPr>
          <p:cNvPr id="7" name="Content Placeholder 6">
            <a:extLst>
              <a:ext uri="{FF2B5EF4-FFF2-40B4-BE49-F238E27FC236}">
                <a16:creationId xmlns:a16="http://schemas.microsoft.com/office/drawing/2014/main" id="{B544DE60-CE11-292B-741E-331AF8E6B304}"/>
              </a:ext>
            </a:extLst>
          </p:cNvPr>
          <p:cNvSpPr>
            <a:spLocks noGrp="1"/>
          </p:cNvSpPr>
          <p:nvPr>
            <p:ph sz="quarter" idx="10"/>
          </p:nvPr>
        </p:nvSpPr>
        <p:spPr>
          <a:xfrm>
            <a:off x="1712199" y="6302375"/>
            <a:ext cx="7812290" cy="327025"/>
          </a:xfrm>
        </p:spPr>
        <p:txBody>
          <a:bodyPr/>
          <a:lstStyle/>
          <a:p>
            <a:pPr algn="ctr"/>
            <a:r>
              <a:rPr lang="en-US" altLang="en-US" dirty="0"/>
              <a:t>Hamilton. SABCS2025. </a:t>
            </a:r>
            <a:r>
              <a:rPr lang="en-US" altLang="en-US" dirty="0" err="1"/>
              <a:t>Abstr</a:t>
            </a:r>
            <a:r>
              <a:rPr lang="en-US" altLang="en-US" dirty="0"/>
              <a:t> PD10-03.</a:t>
            </a:r>
          </a:p>
        </p:txBody>
      </p:sp>
      <p:graphicFrame>
        <p:nvGraphicFramePr>
          <p:cNvPr id="3" name="Group 3">
            <a:extLst>
              <a:ext uri="{FF2B5EF4-FFF2-40B4-BE49-F238E27FC236}">
                <a16:creationId xmlns:a16="http://schemas.microsoft.com/office/drawing/2014/main" id="{4C607816-589A-F694-675F-0B8C32FFE832}"/>
              </a:ext>
            </a:extLst>
          </p:cNvPr>
          <p:cNvGraphicFramePr>
            <a:graphicFrameLocks/>
          </p:cNvGraphicFramePr>
          <p:nvPr>
            <p:extLst>
              <p:ext uri="{D42A27DB-BD31-4B8C-83A1-F6EECF244321}">
                <p14:modId xmlns:p14="http://schemas.microsoft.com/office/powerpoint/2010/main" val="1073015382"/>
              </p:ext>
            </p:extLst>
          </p:nvPr>
        </p:nvGraphicFramePr>
        <p:xfrm>
          <a:off x="694267" y="4962144"/>
          <a:ext cx="5342466" cy="1133856"/>
        </p:xfrm>
        <a:graphic>
          <a:graphicData uri="http://schemas.openxmlformats.org/drawingml/2006/table">
            <a:tbl>
              <a:tblPr/>
              <a:tblGrid>
                <a:gridCol w="1340443">
                  <a:extLst>
                    <a:ext uri="{9D8B030D-6E8A-4147-A177-3AD203B41FA5}">
                      <a16:colId xmlns:a16="http://schemas.microsoft.com/office/drawing/2014/main" val="20000"/>
                    </a:ext>
                  </a:extLst>
                </a:gridCol>
                <a:gridCol w="2110518">
                  <a:extLst>
                    <a:ext uri="{9D8B030D-6E8A-4147-A177-3AD203B41FA5}">
                      <a16:colId xmlns:a16="http://schemas.microsoft.com/office/drawing/2014/main" val="20001"/>
                    </a:ext>
                  </a:extLst>
                </a:gridCol>
                <a:gridCol w="1891505">
                  <a:extLst>
                    <a:ext uri="{9D8B030D-6E8A-4147-A177-3AD203B41FA5}">
                      <a16:colId xmlns:a16="http://schemas.microsoft.com/office/drawing/2014/main" val="3924473303"/>
                    </a:ext>
                  </a:extLst>
                </a:gridCol>
              </a:tblGrid>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bg1"/>
                        </a:solidFill>
                        <a:effectLst/>
                        <a:latin typeface="Poppins" pitchFamily="2" charset="77"/>
                        <a:cs typeface="Poppins" pitchFamily="2" charset="77"/>
                      </a:endParaRP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63)</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59)</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83</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2.2</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(1.9-5.5)</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1.9</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(1.8-1.9)</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515FF491-3D6B-0758-88D4-0A9402707AF1}"/>
              </a:ext>
            </a:extLst>
          </p:cNvPr>
          <p:cNvSpPr txBox="1"/>
          <p:nvPr/>
        </p:nvSpPr>
        <p:spPr bwMode="auto">
          <a:xfrm>
            <a:off x="7018866" y="1333500"/>
            <a:ext cx="48175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Patients Without Liver Metastases</a:t>
            </a:r>
          </a:p>
        </p:txBody>
      </p:sp>
      <p:graphicFrame>
        <p:nvGraphicFramePr>
          <p:cNvPr id="6" name="Group 3">
            <a:extLst>
              <a:ext uri="{FF2B5EF4-FFF2-40B4-BE49-F238E27FC236}">
                <a16:creationId xmlns:a16="http://schemas.microsoft.com/office/drawing/2014/main" id="{14043A6C-DAD7-1B80-0C9C-72DD7497E891}"/>
              </a:ext>
            </a:extLst>
          </p:cNvPr>
          <p:cNvGraphicFramePr>
            <a:graphicFrameLocks/>
          </p:cNvGraphicFramePr>
          <p:nvPr>
            <p:extLst>
              <p:ext uri="{D42A27DB-BD31-4B8C-83A1-F6EECF244321}">
                <p14:modId xmlns:p14="http://schemas.microsoft.com/office/powerpoint/2010/main" val="3730865117"/>
              </p:ext>
            </p:extLst>
          </p:nvPr>
        </p:nvGraphicFramePr>
        <p:xfrm>
          <a:off x="6891244" y="4962144"/>
          <a:ext cx="4970555" cy="1133856"/>
        </p:xfrm>
        <a:graphic>
          <a:graphicData uri="http://schemas.openxmlformats.org/drawingml/2006/table">
            <a:tbl>
              <a:tblPr/>
              <a:tblGrid>
                <a:gridCol w="2656807">
                  <a:extLst>
                    <a:ext uri="{9D8B030D-6E8A-4147-A177-3AD203B41FA5}">
                      <a16:colId xmlns:a16="http://schemas.microsoft.com/office/drawing/2014/main" val="20001"/>
                    </a:ext>
                  </a:extLst>
                </a:gridCol>
                <a:gridCol w="2313748">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73)</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75)</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47</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61</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7.4</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(3.7-NE)</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(3.4-5.5)</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pSp>
        <p:nvGrpSpPr>
          <p:cNvPr id="8" name="Group 7">
            <a:extLst>
              <a:ext uri="{FF2B5EF4-FFF2-40B4-BE49-F238E27FC236}">
                <a16:creationId xmlns:a16="http://schemas.microsoft.com/office/drawing/2014/main" id="{5D7327F2-8DC7-3CC3-5115-07BA1B12A0F3}"/>
              </a:ext>
            </a:extLst>
          </p:cNvPr>
          <p:cNvGrpSpPr/>
          <p:nvPr/>
        </p:nvGrpSpPr>
        <p:grpSpPr>
          <a:xfrm>
            <a:off x="6949277" y="1690562"/>
            <a:ext cx="4929246" cy="2371013"/>
            <a:chOff x="1089095" y="1692166"/>
            <a:chExt cx="4929246" cy="2371013"/>
          </a:xfrm>
        </p:grpSpPr>
        <p:grpSp>
          <p:nvGrpSpPr>
            <p:cNvPr id="9" name="Group 8">
              <a:extLst>
                <a:ext uri="{FF2B5EF4-FFF2-40B4-BE49-F238E27FC236}">
                  <a16:creationId xmlns:a16="http://schemas.microsoft.com/office/drawing/2014/main" id="{BAAA322B-5916-69D9-720D-23F4BD0FD0C7}"/>
                </a:ext>
              </a:extLst>
            </p:cNvPr>
            <p:cNvGrpSpPr/>
            <p:nvPr/>
          </p:nvGrpSpPr>
          <p:grpSpPr>
            <a:xfrm>
              <a:off x="1089095" y="1692166"/>
              <a:ext cx="4929246" cy="2322786"/>
              <a:chOff x="1089095" y="1692166"/>
              <a:chExt cx="4929246" cy="2322786"/>
            </a:xfrm>
          </p:grpSpPr>
          <p:cxnSp>
            <p:nvCxnSpPr>
              <p:cNvPr id="20" name="Straight Connector 19">
                <a:extLst>
                  <a:ext uri="{FF2B5EF4-FFF2-40B4-BE49-F238E27FC236}">
                    <a16:creationId xmlns:a16="http://schemas.microsoft.com/office/drawing/2014/main" id="{5DA01D47-D264-DBE5-A3A2-8129DA8C2911}"/>
                  </a:ext>
                </a:extLst>
              </p:cNvPr>
              <p:cNvCxnSpPr>
                <a:cxnSpLocks/>
              </p:cNvCxnSpPr>
              <p:nvPr/>
            </p:nvCxnSpPr>
            <p:spPr>
              <a:xfrm>
                <a:off x="1152051" y="4004441"/>
                <a:ext cx="48662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84CACB1-6EF0-3C3F-7E8F-56DF5B5025F8}"/>
                  </a:ext>
                </a:extLst>
              </p:cNvPr>
              <p:cNvCxnSpPr/>
              <p:nvPr/>
            </p:nvCxnSpPr>
            <p:spPr>
              <a:xfrm flipV="1">
                <a:off x="1156138" y="1692166"/>
                <a:ext cx="0" cy="2322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726DE38-6CEE-7226-57AC-0650502059B4}"/>
                  </a:ext>
                </a:extLst>
              </p:cNvPr>
              <p:cNvCxnSpPr>
                <a:cxnSpLocks/>
              </p:cNvCxnSpPr>
              <p:nvPr/>
            </p:nvCxnSpPr>
            <p:spPr>
              <a:xfrm flipH="1">
                <a:off x="1089095" y="169216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FBD80BB-E9D5-A2D1-0A12-2C3A2A2EB07C}"/>
                  </a:ext>
                </a:extLst>
              </p:cNvPr>
              <p:cNvCxnSpPr>
                <a:cxnSpLocks/>
              </p:cNvCxnSpPr>
              <p:nvPr/>
            </p:nvCxnSpPr>
            <p:spPr>
              <a:xfrm flipH="1">
                <a:off x="1089095" y="215462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D7EEBAF-FC9D-45E1-C37F-9A0DBAB9B37B}"/>
                  </a:ext>
                </a:extLst>
              </p:cNvPr>
              <p:cNvCxnSpPr>
                <a:cxnSpLocks/>
              </p:cNvCxnSpPr>
              <p:nvPr/>
            </p:nvCxnSpPr>
            <p:spPr>
              <a:xfrm flipH="1">
                <a:off x="1089095" y="261707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DF6A9BE-ECF4-4592-9BA3-A969D465E848}"/>
                  </a:ext>
                </a:extLst>
              </p:cNvPr>
              <p:cNvCxnSpPr>
                <a:cxnSpLocks/>
              </p:cNvCxnSpPr>
              <p:nvPr/>
            </p:nvCxnSpPr>
            <p:spPr>
              <a:xfrm flipH="1">
                <a:off x="1089095" y="307953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FCE9F9A-283F-70B3-B6E4-CCBB2F4FE00D}"/>
                  </a:ext>
                </a:extLst>
              </p:cNvPr>
              <p:cNvCxnSpPr>
                <a:cxnSpLocks/>
              </p:cNvCxnSpPr>
              <p:nvPr/>
            </p:nvCxnSpPr>
            <p:spPr>
              <a:xfrm flipH="1">
                <a:off x="1089095" y="354198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6EBC703-D7DE-E725-4920-814B5F8D3367}"/>
                  </a:ext>
                </a:extLst>
              </p:cNvPr>
              <p:cNvCxnSpPr>
                <a:cxnSpLocks/>
              </p:cNvCxnSpPr>
              <p:nvPr/>
            </p:nvCxnSpPr>
            <p:spPr>
              <a:xfrm flipH="1">
                <a:off x="1089095" y="400444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 name="Straight Connector 9">
              <a:extLst>
                <a:ext uri="{FF2B5EF4-FFF2-40B4-BE49-F238E27FC236}">
                  <a16:creationId xmlns:a16="http://schemas.microsoft.com/office/drawing/2014/main" id="{55AE6C1A-F450-6162-3D64-E323CF65FDB4}"/>
                </a:ext>
              </a:extLst>
            </p:cNvPr>
            <p:cNvCxnSpPr>
              <a:cxnSpLocks/>
            </p:cNvCxnSpPr>
            <p:nvPr/>
          </p:nvCxnSpPr>
          <p:spPr>
            <a:xfrm rot="5400000" flipH="1">
              <a:off x="112222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FFA7104-137F-D4DD-BB1C-3B5719317651}"/>
                </a:ext>
              </a:extLst>
            </p:cNvPr>
            <p:cNvCxnSpPr>
              <a:cxnSpLocks/>
            </p:cNvCxnSpPr>
            <p:nvPr/>
          </p:nvCxnSpPr>
          <p:spPr>
            <a:xfrm rot="5400000" flipH="1">
              <a:off x="166209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9904A47-55BF-0723-7CFC-32AF8B0114C3}"/>
                </a:ext>
              </a:extLst>
            </p:cNvPr>
            <p:cNvCxnSpPr>
              <a:cxnSpLocks/>
            </p:cNvCxnSpPr>
            <p:nvPr/>
          </p:nvCxnSpPr>
          <p:spPr>
            <a:xfrm rot="5400000" flipH="1">
              <a:off x="220196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0D9C36B-D214-2976-FC3A-9518565FA888}"/>
                </a:ext>
              </a:extLst>
            </p:cNvPr>
            <p:cNvCxnSpPr>
              <a:cxnSpLocks/>
            </p:cNvCxnSpPr>
            <p:nvPr/>
          </p:nvCxnSpPr>
          <p:spPr>
            <a:xfrm rot="5400000" flipH="1">
              <a:off x="274183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EFCDB4A-C7FA-5BEF-0178-52D580FDBE84}"/>
                </a:ext>
              </a:extLst>
            </p:cNvPr>
            <p:cNvCxnSpPr>
              <a:cxnSpLocks/>
            </p:cNvCxnSpPr>
            <p:nvPr/>
          </p:nvCxnSpPr>
          <p:spPr>
            <a:xfrm rot="5400000" flipH="1">
              <a:off x="3281698"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07C87A4-F412-C502-8B4C-C26FE95474B2}"/>
                </a:ext>
              </a:extLst>
            </p:cNvPr>
            <p:cNvCxnSpPr>
              <a:cxnSpLocks/>
            </p:cNvCxnSpPr>
            <p:nvPr/>
          </p:nvCxnSpPr>
          <p:spPr>
            <a:xfrm rot="5400000" flipH="1">
              <a:off x="382156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D905EBD-C0A5-928A-93DF-C6C2FA468FB0}"/>
                </a:ext>
              </a:extLst>
            </p:cNvPr>
            <p:cNvCxnSpPr>
              <a:cxnSpLocks/>
            </p:cNvCxnSpPr>
            <p:nvPr/>
          </p:nvCxnSpPr>
          <p:spPr>
            <a:xfrm rot="5400000" flipH="1">
              <a:off x="436143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1BEB74B-43D8-57DD-5F59-A560A751EB90}"/>
                </a:ext>
              </a:extLst>
            </p:cNvPr>
            <p:cNvCxnSpPr>
              <a:cxnSpLocks/>
            </p:cNvCxnSpPr>
            <p:nvPr/>
          </p:nvCxnSpPr>
          <p:spPr>
            <a:xfrm rot="5400000" flipH="1">
              <a:off x="490130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032D508-FFF7-D3AC-FFC9-329BF197914A}"/>
                </a:ext>
              </a:extLst>
            </p:cNvPr>
            <p:cNvCxnSpPr>
              <a:cxnSpLocks/>
            </p:cNvCxnSpPr>
            <p:nvPr/>
          </p:nvCxnSpPr>
          <p:spPr>
            <a:xfrm rot="5400000" flipH="1">
              <a:off x="544117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41DD29B-F98F-AAE3-9C81-75E2CA684AC8}"/>
                </a:ext>
              </a:extLst>
            </p:cNvPr>
            <p:cNvCxnSpPr>
              <a:cxnSpLocks/>
            </p:cNvCxnSpPr>
            <p:nvPr/>
          </p:nvCxnSpPr>
          <p:spPr>
            <a:xfrm rot="5400000" flipH="1">
              <a:off x="5981041"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8" name="TextBox 27">
            <a:extLst>
              <a:ext uri="{FF2B5EF4-FFF2-40B4-BE49-F238E27FC236}">
                <a16:creationId xmlns:a16="http://schemas.microsoft.com/office/drawing/2014/main" id="{8AF13B74-D229-8E34-74F3-EEE5C3C39E5D}"/>
              </a:ext>
            </a:extLst>
          </p:cNvPr>
          <p:cNvSpPr txBox="1"/>
          <p:nvPr/>
        </p:nvSpPr>
        <p:spPr>
          <a:xfrm>
            <a:off x="6495448" y="1578235"/>
            <a:ext cx="433137" cy="239335"/>
          </a:xfrm>
          <a:prstGeom prst="rect">
            <a:avLst/>
          </a:prstGeom>
        </p:spPr>
        <p:txBody>
          <a:bodyPr vert="horz" wrap="square" lIns="0" tIns="0" rIns="0" bIns="0" rtlCol="0">
            <a:noAutofit/>
          </a:bodyPr>
          <a:lstStyle/>
          <a:p>
            <a:pPr algn="r"/>
            <a:r>
              <a:rPr lang="en-US" sz="1600" dirty="0"/>
              <a:t>100</a:t>
            </a:r>
          </a:p>
        </p:txBody>
      </p:sp>
      <p:sp>
        <p:nvSpPr>
          <p:cNvPr id="29" name="TextBox 28">
            <a:extLst>
              <a:ext uri="{FF2B5EF4-FFF2-40B4-BE49-F238E27FC236}">
                <a16:creationId xmlns:a16="http://schemas.microsoft.com/office/drawing/2014/main" id="{48146E2A-B933-FEA9-0685-159E057F0543}"/>
              </a:ext>
            </a:extLst>
          </p:cNvPr>
          <p:cNvSpPr txBox="1"/>
          <p:nvPr/>
        </p:nvSpPr>
        <p:spPr>
          <a:xfrm>
            <a:off x="6495448" y="2040569"/>
            <a:ext cx="433137" cy="239335"/>
          </a:xfrm>
          <a:prstGeom prst="rect">
            <a:avLst/>
          </a:prstGeom>
        </p:spPr>
        <p:txBody>
          <a:bodyPr vert="horz" wrap="square" lIns="0" tIns="0" rIns="0" bIns="0" rtlCol="0">
            <a:noAutofit/>
          </a:bodyPr>
          <a:lstStyle/>
          <a:p>
            <a:pPr algn="r"/>
            <a:r>
              <a:rPr lang="en-US" sz="1600" dirty="0"/>
              <a:t>80</a:t>
            </a:r>
          </a:p>
        </p:txBody>
      </p:sp>
      <p:sp>
        <p:nvSpPr>
          <p:cNvPr id="30" name="TextBox 29">
            <a:extLst>
              <a:ext uri="{FF2B5EF4-FFF2-40B4-BE49-F238E27FC236}">
                <a16:creationId xmlns:a16="http://schemas.microsoft.com/office/drawing/2014/main" id="{E179A801-D3AF-AAFB-B960-B74DD9176D37}"/>
              </a:ext>
            </a:extLst>
          </p:cNvPr>
          <p:cNvSpPr txBox="1"/>
          <p:nvPr/>
        </p:nvSpPr>
        <p:spPr>
          <a:xfrm>
            <a:off x="6495448" y="2502903"/>
            <a:ext cx="433137" cy="239335"/>
          </a:xfrm>
          <a:prstGeom prst="rect">
            <a:avLst/>
          </a:prstGeom>
        </p:spPr>
        <p:txBody>
          <a:bodyPr vert="horz" wrap="square" lIns="0" tIns="0" rIns="0" bIns="0" rtlCol="0">
            <a:noAutofit/>
          </a:bodyPr>
          <a:lstStyle/>
          <a:p>
            <a:pPr algn="r"/>
            <a:r>
              <a:rPr lang="en-US" sz="1600" dirty="0"/>
              <a:t>60</a:t>
            </a:r>
          </a:p>
        </p:txBody>
      </p:sp>
      <p:sp>
        <p:nvSpPr>
          <p:cNvPr id="31" name="TextBox 30">
            <a:extLst>
              <a:ext uri="{FF2B5EF4-FFF2-40B4-BE49-F238E27FC236}">
                <a16:creationId xmlns:a16="http://schemas.microsoft.com/office/drawing/2014/main" id="{D0FF4F64-C733-FE7B-2D7E-D1754E3FE6B6}"/>
              </a:ext>
            </a:extLst>
          </p:cNvPr>
          <p:cNvSpPr txBox="1"/>
          <p:nvPr/>
        </p:nvSpPr>
        <p:spPr>
          <a:xfrm>
            <a:off x="6495448" y="2965237"/>
            <a:ext cx="433137" cy="239335"/>
          </a:xfrm>
          <a:prstGeom prst="rect">
            <a:avLst/>
          </a:prstGeom>
        </p:spPr>
        <p:txBody>
          <a:bodyPr vert="horz" wrap="square" lIns="0" tIns="0" rIns="0" bIns="0" rtlCol="0">
            <a:noAutofit/>
          </a:bodyPr>
          <a:lstStyle/>
          <a:p>
            <a:pPr algn="r"/>
            <a:r>
              <a:rPr lang="en-US" sz="1600" dirty="0"/>
              <a:t>40</a:t>
            </a:r>
          </a:p>
        </p:txBody>
      </p:sp>
      <p:sp>
        <p:nvSpPr>
          <p:cNvPr id="32" name="TextBox 31">
            <a:extLst>
              <a:ext uri="{FF2B5EF4-FFF2-40B4-BE49-F238E27FC236}">
                <a16:creationId xmlns:a16="http://schemas.microsoft.com/office/drawing/2014/main" id="{70784669-E770-E62A-1D10-04D21B8ADCC2}"/>
              </a:ext>
            </a:extLst>
          </p:cNvPr>
          <p:cNvSpPr txBox="1"/>
          <p:nvPr/>
        </p:nvSpPr>
        <p:spPr>
          <a:xfrm>
            <a:off x="6495448" y="3427571"/>
            <a:ext cx="433137" cy="239335"/>
          </a:xfrm>
          <a:prstGeom prst="rect">
            <a:avLst/>
          </a:prstGeom>
        </p:spPr>
        <p:txBody>
          <a:bodyPr vert="horz" wrap="square" lIns="0" tIns="0" rIns="0" bIns="0" rtlCol="0">
            <a:noAutofit/>
          </a:bodyPr>
          <a:lstStyle/>
          <a:p>
            <a:pPr algn="r"/>
            <a:r>
              <a:rPr lang="en-US" sz="1600" dirty="0"/>
              <a:t>20</a:t>
            </a:r>
          </a:p>
        </p:txBody>
      </p:sp>
      <p:sp>
        <p:nvSpPr>
          <p:cNvPr id="33" name="TextBox 32">
            <a:extLst>
              <a:ext uri="{FF2B5EF4-FFF2-40B4-BE49-F238E27FC236}">
                <a16:creationId xmlns:a16="http://schemas.microsoft.com/office/drawing/2014/main" id="{51256573-8670-35D7-1D59-FEF0D7612F06}"/>
              </a:ext>
            </a:extLst>
          </p:cNvPr>
          <p:cNvSpPr txBox="1"/>
          <p:nvPr/>
        </p:nvSpPr>
        <p:spPr>
          <a:xfrm>
            <a:off x="6495448" y="3889903"/>
            <a:ext cx="433137" cy="239335"/>
          </a:xfrm>
          <a:prstGeom prst="rect">
            <a:avLst/>
          </a:prstGeom>
        </p:spPr>
        <p:txBody>
          <a:bodyPr vert="horz" wrap="square" lIns="0" tIns="0" rIns="0" bIns="0" rtlCol="0">
            <a:noAutofit/>
          </a:bodyPr>
          <a:lstStyle/>
          <a:p>
            <a:pPr algn="r"/>
            <a:r>
              <a:rPr lang="en-US" sz="1600" dirty="0"/>
              <a:t>0</a:t>
            </a:r>
          </a:p>
        </p:txBody>
      </p:sp>
      <p:sp>
        <p:nvSpPr>
          <p:cNvPr id="34" name="TextBox 33">
            <a:extLst>
              <a:ext uri="{FF2B5EF4-FFF2-40B4-BE49-F238E27FC236}">
                <a16:creationId xmlns:a16="http://schemas.microsoft.com/office/drawing/2014/main" id="{C40A3249-4556-AE13-DDAD-DAEA87020D35}"/>
              </a:ext>
            </a:extLst>
          </p:cNvPr>
          <p:cNvSpPr txBox="1"/>
          <p:nvPr/>
        </p:nvSpPr>
        <p:spPr>
          <a:xfrm rot="16200000">
            <a:off x="5291490" y="2751872"/>
            <a:ext cx="2358190"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35" name="TextBox 34">
            <a:extLst>
              <a:ext uri="{FF2B5EF4-FFF2-40B4-BE49-F238E27FC236}">
                <a16:creationId xmlns:a16="http://schemas.microsoft.com/office/drawing/2014/main" id="{3D699B2D-6C0A-805D-75DF-235B6B2B5779}"/>
              </a:ext>
            </a:extLst>
          </p:cNvPr>
          <p:cNvSpPr txBox="1"/>
          <p:nvPr/>
        </p:nvSpPr>
        <p:spPr>
          <a:xfrm>
            <a:off x="7015214" y="4278367"/>
            <a:ext cx="4851131"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36" name="TextBox 35">
            <a:extLst>
              <a:ext uri="{FF2B5EF4-FFF2-40B4-BE49-F238E27FC236}">
                <a16:creationId xmlns:a16="http://schemas.microsoft.com/office/drawing/2014/main" id="{BBF112A6-F746-5D4C-1BE7-98717149A8BF}"/>
              </a:ext>
            </a:extLst>
          </p:cNvPr>
          <p:cNvSpPr txBox="1"/>
          <p:nvPr/>
        </p:nvSpPr>
        <p:spPr>
          <a:xfrm>
            <a:off x="11672236" y="4070217"/>
            <a:ext cx="433137" cy="239335"/>
          </a:xfrm>
          <a:prstGeom prst="rect">
            <a:avLst/>
          </a:prstGeom>
        </p:spPr>
        <p:txBody>
          <a:bodyPr vert="horz" wrap="square" lIns="0" tIns="0" rIns="0" bIns="0" rtlCol="0">
            <a:noAutofit/>
          </a:bodyPr>
          <a:lstStyle/>
          <a:p>
            <a:pPr algn="ctr"/>
            <a:r>
              <a:rPr lang="en-US" sz="1600" dirty="0"/>
              <a:t>18</a:t>
            </a:r>
          </a:p>
        </p:txBody>
      </p:sp>
      <p:sp>
        <p:nvSpPr>
          <p:cNvPr id="37" name="TextBox 36">
            <a:extLst>
              <a:ext uri="{FF2B5EF4-FFF2-40B4-BE49-F238E27FC236}">
                <a16:creationId xmlns:a16="http://schemas.microsoft.com/office/drawing/2014/main" id="{82F3FB73-8F44-5183-20DD-54B0BD5D89EE}"/>
              </a:ext>
            </a:extLst>
          </p:cNvPr>
          <p:cNvSpPr txBox="1"/>
          <p:nvPr/>
        </p:nvSpPr>
        <p:spPr>
          <a:xfrm>
            <a:off x="6800249" y="4070217"/>
            <a:ext cx="433137" cy="239335"/>
          </a:xfrm>
          <a:prstGeom prst="rect">
            <a:avLst/>
          </a:prstGeom>
        </p:spPr>
        <p:txBody>
          <a:bodyPr vert="horz" wrap="square" lIns="0" tIns="0" rIns="0" bIns="0" rtlCol="0">
            <a:noAutofit/>
          </a:bodyPr>
          <a:lstStyle/>
          <a:p>
            <a:pPr algn="ctr"/>
            <a:r>
              <a:rPr lang="en-US" sz="1600" dirty="0"/>
              <a:t>0</a:t>
            </a:r>
          </a:p>
        </p:txBody>
      </p:sp>
      <p:sp>
        <p:nvSpPr>
          <p:cNvPr id="38" name="TextBox 37">
            <a:extLst>
              <a:ext uri="{FF2B5EF4-FFF2-40B4-BE49-F238E27FC236}">
                <a16:creationId xmlns:a16="http://schemas.microsoft.com/office/drawing/2014/main" id="{6A929F7F-CB1C-39FC-19EF-0FFA556D5C60}"/>
              </a:ext>
            </a:extLst>
          </p:cNvPr>
          <p:cNvSpPr txBox="1"/>
          <p:nvPr/>
        </p:nvSpPr>
        <p:spPr>
          <a:xfrm>
            <a:off x="7341581" y="4070217"/>
            <a:ext cx="433137" cy="239335"/>
          </a:xfrm>
          <a:prstGeom prst="rect">
            <a:avLst/>
          </a:prstGeom>
        </p:spPr>
        <p:txBody>
          <a:bodyPr vert="horz" wrap="square" lIns="0" tIns="0" rIns="0" bIns="0" rtlCol="0">
            <a:noAutofit/>
          </a:bodyPr>
          <a:lstStyle/>
          <a:p>
            <a:pPr algn="ctr"/>
            <a:r>
              <a:rPr lang="en-US" sz="1600" dirty="0"/>
              <a:t>2</a:t>
            </a:r>
          </a:p>
        </p:txBody>
      </p:sp>
      <p:sp>
        <p:nvSpPr>
          <p:cNvPr id="39" name="TextBox 38">
            <a:extLst>
              <a:ext uri="{FF2B5EF4-FFF2-40B4-BE49-F238E27FC236}">
                <a16:creationId xmlns:a16="http://schemas.microsoft.com/office/drawing/2014/main" id="{D5486F2C-D6B3-B78C-FB0F-993E03E73AE0}"/>
              </a:ext>
            </a:extLst>
          </p:cNvPr>
          <p:cNvSpPr txBox="1"/>
          <p:nvPr/>
        </p:nvSpPr>
        <p:spPr>
          <a:xfrm>
            <a:off x="7882913" y="4070217"/>
            <a:ext cx="433137" cy="239335"/>
          </a:xfrm>
          <a:prstGeom prst="rect">
            <a:avLst/>
          </a:prstGeom>
        </p:spPr>
        <p:txBody>
          <a:bodyPr vert="horz" wrap="square" lIns="0" tIns="0" rIns="0" bIns="0" rtlCol="0">
            <a:noAutofit/>
          </a:bodyPr>
          <a:lstStyle/>
          <a:p>
            <a:pPr algn="ctr"/>
            <a:r>
              <a:rPr lang="en-US" sz="1600" dirty="0"/>
              <a:t>4</a:t>
            </a:r>
          </a:p>
        </p:txBody>
      </p:sp>
      <p:sp>
        <p:nvSpPr>
          <p:cNvPr id="40" name="TextBox 39">
            <a:extLst>
              <a:ext uri="{FF2B5EF4-FFF2-40B4-BE49-F238E27FC236}">
                <a16:creationId xmlns:a16="http://schemas.microsoft.com/office/drawing/2014/main" id="{7189CE92-9FA5-F216-5D68-95149915803A}"/>
              </a:ext>
            </a:extLst>
          </p:cNvPr>
          <p:cNvSpPr txBox="1"/>
          <p:nvPr/>
        </p:nvSpPr>
        <p:spPr>
          <a:xfrm>
            <a:off x="8424245" y="4070217"/>
            <a:ext cx="433137" cy="239335"/>
          </a:xfrm>
          <a:prstGeom prst="rect">
            <a:avLst/>
          </a:prstGeom>
        </p:spPr>
        <p:txBody>
          <a:bodyPr vert="horz" wrap="square" lIns="0" tIns="0" rIns="0" bIns="0" rtlCol="0">
            <a:noAutofit/>
          </a:bodyPr>
          <a:lstStyle/>
          <a:p>
            <a:pPr algn="ctr"/>
            <a:r>
              <a:rPr lang="en-US" sz="1600" dirty="0"/>
              <a:t>6</a:t>
            </a:r>
          </a:p>
        </p:txBody>
      </p:sp>
      <p:sp>
        <p:nvSpPr>
          <p:cNvPr id="41" name="TextBox 40">
            <a:extLst>
              <a:ext uri="{FF2B5EF4-FFF2-40B4-BE49-F238E27FC236}">
                <a16:creationId xmlns:a16="http://schemas.microsoft.com/office/drawing/2014/main" id="{BBC1D736-6CDD-A27C-DC63-63E48022531A}"/>
              </a:ext>
            </a:extLst>
          </p:cNvPr>
          <p:cNvSpPr txBox="1"/>
          <p:nvPr/>
        </p:nvSpPr>
        <p:spPr>
          <a:xfrm>
            <a:off x="8965577" y="4070217"/>
            <a:ext cx="433137" cy="239335"/>
          </a:xfrm>
          <a:prstGeom prst="rect">
            <a:avLst/>
          </a:prstGeom>
        </p:spPr>
        <p:txBody>
          <a:bodyPr vert="horz" wrap="square" lIns="0" tIns="0" rIns="0" bIns="0" rtlCol="0">
            <a:noAutofit/>
          </a:bodyPr>
          <a:lstStyle/>
          <a:p>
            <a:pPr algn="ctr"/>
            <a:r>
              <a:rPr lang="en-US" sz="1600" dirty="0"/>
              <a:t>8</a:t>
            </a:r>
          </a:p>
        </p:txBody>
      </p:sp>
      <p:sp>
        <p:nvSpPr>
          <p:cNvPr id="42" name="TextBox 41">
            <a:extLst>
              <a:ext uri="{FF2B5EF4-FFF2-40B4-BE49-F238E27FC236}">
                <a16:creationId xmlns:a16="http://schemas.microsoft.com/office/drawing/2014/main" id="{3E0ED938-89C3-DA10-C9A2-461D5D56AF7A}"/>
              </a:ext>
            </a:extLst>
          </p:cNvPr>
          <p:cNvSpPr txBox="1"/>
          <p:nvPr/>
        </p:nvSpPr>
        <p:spPr>
          <a:xfrm>
            <a:off x="9506909" y="4070217"/>
            <a:ext cx="433137" cy="239335"/>
          </a:xfrm>
          <a:prstGeom prst="rect">
            <a:avLst/>
          </a:prstGeom>
        </p:spPr>
        <p:txBody>
          <a:bodyPr vert="horz" wrap="square" lIns="0" tIns="0" rIns="0" bIns="0" rtlCol="0">
            <a:noAutofit/>
          </a:bodyPr>
          <a:lstStyle/>
          <a:p>
            <a:pPr algn="ctr"/>
            <a:r>
              <a:rPr lang="en-US" sz="1600" dirty="0"/>
              <a:t>10</a:t>
            </a:r>
          </a:p>
        </p:txBody>
      </p:sp>
      <p:sp>
        <p:nvSpPr>
          <p:cNvPr id="43" name="TextBox 42">
            <a:extLst>
              <a:ext uri="{FF2B5EF4-FFF2-40B4-BE49-F238E27FC236}">
                <a16:creationId xmlns:a16="http://schemas.microsoft.com/office/drawing/2014/main" id="{EF5A430D-A075-AB62-2734-D39E78406502}"/>
              </a:ext>
            </a:extLst>
          </p:cNvPr>
          <p:cNvSpPr txBox="1"/>
          <p:nvPr/>
        </p:nvSpPr>
        <p:spPr>
          <a:xfrm>
            <a:off x="10048241" y="4070217"/>
            <a:ext cx="433137" cy="239335"/>
          </a:xfrm>
          <a:prstGeom prst="rect">
            <a:avLst/>
          </a:prstGeom>
        </p:spPr>
        <p:txBody>
          <a:bodyPr vert="horz" wrap="square" lIns="0" tIns="0" rIns="0" bIns="0" rtlCol="0">
            <a:noAutofit/>
          </a:bodyPr>
          <a:lstStyle/>
          <a:p>
            <a:pPr algn="ctr"/>
            <a:r>
              <a:rPr lang="en-US" sz="1600" dirty="0"/>
              <a:t>12</a:t>
            </a:r>
          </a:p>
        </p:txBody>
      </p:sp>
      <p:sp>
        <p:nvSpPr>
          <p:cNvPr id="44" name="TextBox 43">
            <a:extLst>
              <a:ext uri="{FF2B5EF4-FFF2-40B4-BE49-F238E27FC236}">
                <a16:creationId xmlns:a16="http://schemas.microsoft.com/office/drawing/2014/main" id="{8F71F3E8-52D2-1D3D-CF17-3806A20CC54D}"/>
              </a:ext>
            </a:extLst>
          </p:cNvPr>
          <p:cNvSpPr txBox="1"/>
          <p:nvPr/>
        </p:nvSpPr>
        <p:spPr>
          <a:xfrm>
            <a:off x="10589573" y="4070217"/>
            <a:ext cx="433137" cy="239335"/>
          </a:xfrm>
          <a:prstGeom prst="rect">
            <a:avLst/>
          </a:prstGeom>
        </p:spPr>
        <p:txBody>
          <a:bodyPr vert="horz" wrap="square" lIns="0" tIns="0" rIns="0" bIns="0" rtlCol="0">
            <a:noAutofit/>
          </a:bodyPr>
          <a:lstStyle/>
          <a:p>
            <a:pPr algn="ctr"/>
            <a:r>
              <a:rPr lang="en-US" sz="1600" dirty="0"/>
              <a:t>14</a:t>
            </a:r>
          </a:p>
        </p:txBody>
      </p:sp>
      <p:sp>
        <p:nvSpPr>
          <p:cNvPr id="45" name="TextBox 44">
            <a:extLst>
              <a:ext uri="{FF2B5EF4-FFF2-40B4-BE49-F238E27FC236}">
                <a16:creationId xmlns:a16="http://schemas.microsoft.com/office/drawing/2014/main" id="{FDC833C7-4B5C-430B-5151-82549759E6E7}"/>
              </a:ext>
            </a:extLst>
          </p:cNvPr>
          <p:cNvSpPr txBox="1"/>
          <p:nvPr/>
        </p:nvSpPr>
        <p:spPr>
          <a:xfrm>
            <a:off x="11130905" y="4070217"/>
            <a:ext cx="433137" cy="239335"/>
          </a:xfrm>
          <a:prstGeom prst="rect">
            <a:avLst/>
          </a:prstGeom>
        </p:spPr>
        <p:txBody>
          <a:bodyPr vert="horz" wrap="square" lIns="0" tIns="0" rIns="0" bIns="0" rtlCol="0">
            <a:noAutofit/>
          </a:bodyPr>
          <a:lstStyle/>
          <a:p>
            <a:pPr algn="ctr"/>
            <a:r>
              <a:rPr lang="en-US" sz="1600" dirty="0"/>
              <a:t>16</a:t>
            </a:r>
          </a:p>
        </p:txBody>
      </p:sp>
      <p:sp>
        <p:nvSpPr>
          <p:cNvPr id="46" name="TextBox 45">
            <a:extLst>
              <a:ext uri="{FF2B5EF4-FFF2-40B4-BE49-F238E27FC236}">
                <a16:creationId xmlns:a16="http://schemas.microsoft.com/office/drawing/2014/main" id="{B27A5871-2900-F291-C877-3EE154FCB938}"/>
              </a:ext>
            </a:extLst>
          </p:cNvPr>
          <p:cNvSpPr txBox="1"/>
          <p:nvPr/>
        </p:nvSpPr>
        <p:spPr>
          <a:xfrm>
            <a:off x="8863164" y="2380606"/>
            <a:ext cx="3037483" cy="239335"/>
          </a:xfrm>
          <a:prstGeom prst="rect">
            <a:avLst/>
          </a:prstGeom>
        </p:spPr>
        <p:txBody>
          <a:bodyPr vert="horz" wrap="square" lIns="0" tIns="0" rIns="0" bIns="0" rtlCol="0">
            <a:noAutofit/>
          </a:bodyPr>
          <a:lstStyle/>
          <a:p>
            <a:pPr algn="r"/>
            <a:r>
              <a:rPr lang="en-US" sz="1600" dirty="0"/>
              <a:t>HR: 0.60 (95% CI: 0.38-0.94)</a:t>
            </a:r>
          </a:p>
        </p:txBody>
      </p:sp>
      <p:grpSp>
        <p:nvGrpSpPr>
          <p:cNvPr id="47" name="Group 46">
            <a:extLst>
              <a:ext uri="{FF2B5EF4-FFF2-40B4-BE49-F238E27FC236}">
                <a16:creationId xmlns:a16="http://schemas.microsoft.com/office/drawing/2014/main" id="{7C198836-9FCB-77A0-6306-1664605E9F00}"/>
              </a:ext>
            </a:extLst>
          </p:cNvPr>
          <p:cNvGrpSpPr/>
          <p:nvPr/>
        </p:nvGrpSpPr>
        <p:grpSpPr>
          <a:xfrm>
            <a:off x="10333380" y="1763141"/>
            <a:ext cx="1819175" cy="455261"/>
            <a:chOff x="4013736" y="3337093"/>
            <a:chExt cx="1819175" cy="455261"/>
          </a:xfrm>
        </p:grpSpPr>
        <p:sp>
          <p:nvSpPr>
            <p:cNvPr id="48" name="TextBox 47">
              <a:extLst>
                <a:ext uri="{FF2B5EF4-FFF2-40B4-BE49-F238E27FC236}">
                  <a16:creationId xmlns:a16="http://schemas.microsoft.com/office/drawing/2014/main" id="{F4DC7576-1AB5-A161-828F-9D383081F968}"/>
                </a:ext>
              </a:extLst>
            </p:cNvPr>
            <p:cNvSpPr txBox="1"/>
            <p:nvPr/>
          </p:nvSpPr>
          <p:spPr>
            <a:xfrm>
              <a:off x="4314615" y="3337093"/>
              <a:ext cx="1518296" cy="455261"/>
            </a:xfrm>
            <a:prstGeom prst="rect">
              <a:avLst/>
            </a:prstGeom>
          </p:spPr>
          <p:txBody>
            <a:bodyPr vert="horz" wrap="square" lIns="0" tIns="0" rIns="0" bIns="0" rtlCol="0">
              <a:noAutofit/>
            </a:bodyPr>
            <a:lstStyle/>
            <a:p>
              <a:r>
                <a:rPr lang="en-US" sz="1400" dirty="0"/>
                <a:t>Vepdegestrant</a:t>
              </a:r>
              <a:br>
                <a:rPr lang="en-US" sz="1400" dirty="0"/>
              </a:br>
              <a:r>
                <a:rPr lang="en-US" sz="1400" dirty="0"/>
                <a:t>Fulvestrant</a:t>
              </a:r>
            </a:p>
          </p:txBody>
        </p:sp>
        <p:cxnSp>
          <p:nvCxnSpPr>
            <p:cNvPr id="49" name="Straight Connector 48">
              <a:extLst>
                <a:ext uri="{FF2B5EF4-FFF2-40B4-BE49-F238E27FC236}">
                  <a16:creationId xmlns:a16="http://schemas.microsoft.com/office/drawing/2014/main" id="{C726CD2C-FA07-5CC4-4EB5-47C5404A3426}"/>
                </a:ext>
              </a:extLst>
            </p:cNvPr>
            <p:cNvCxnSpPr>
              <a:cxnSpLocks/>
            </p:cNvCxnSpPr>
            <p:nvPr/>
          </p:nvCxnSpPr>
          <p:spPr>
            <a:xfrm flipH="1">
              <a:off x="4013736" y="3436218"/>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B48E34B-5DEB-322F-B5D1-2EFF8BBEA76D}"/>
                </a:ext>
              </a:extLst>
            </p:cNvPr>
            <p:cNvCxnSpPr>
              <a:cxnSpLocks/>
            </p:cNvCxnSpPr>
            <p:nvPr/>
          </p:nvCxnSpPr>
          <p:spPr>
            <a:xfrm flipH="1">
              <a:off x="4013736" y="3655995"/>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51" name="TextBox 50">
            <a:extLst>
              <a:ext uri="{FF2B5EF4-FFF2-40B4-BE49-F238E27FC236}">
                <a16:creationId xmlns:a16="http://schemas.microsoft.com/office/drawing/2014/main" id="{B46B4C9B-5A42-CF86-253C-27763DF39A5C}"/>
              </a:ext>
            </a:extLst>
          </p:cNvPr>
          <p:cNvSpPr txBox="1"/>
          <p:nvPr/>
        </p:nvSpPr>
        <p:spPr>
          <a:xfrm>
            <a:off x="6843093" y="4562511"/>
            <a:ext cx="342550" cy="359328"/>
          </a:xfrm>
          <a:prstGeom prst="rect">
            <a:avLst/>
          </a:prstGeom>
        </p:spPr>
        <p:txBody>
          <a:bodyPr vert="horz" wrap="square" lIns="0" tIns="0" rIns="0" bIns="0" rtlCol="0">
            <a:noAutofit/>
          </a:bodyPr>
          <a:lstStyle/>
          <a:p>
            <a:pPr algn="ctr"/>
            <a:r>
              <a:rPr lang="en-US" sz="1200" dirty="0"/>
              <a:t>73</a:t>
            </a:r>
            <a:br>
              <a:rPr lang="en-US" sz="1200" dirty="0"/>
            </a:br>
            <a:r>
              <a:rPr lang="en-US" sz="1200" dirty="0"/>
              <a:t>75</a:t>
            </a:r>
          </a:p>
        </p:txBody>
      </p:sp>
      <p:sp>
        <p:nvSpPr>
          <p:cNvPr id="52" name="TextBox 51">
            <a:extLst>
              <a:ext uri="{FF2B5EF4-FFF2-40B4-BE49-F238E27FC236}">
                <a16:creationId xmlns:a16="http://schemas.microsoft.com/office/drawing/2014/main" id="{4E04E8D9-CD73-EE97-F9EA-445F27241019}"/>
              </a:ext>
            </a:extLst>
          </p:cNvPr>
          <p:cNvSpPr txBox="1"/>
          <p:nvPr/>
        </p:nvSpPr>
        <p:spPr>
          <a:xfrm>
            <a:off x="7374837" y="4562511"/>
            <a:ext cx="342550" cy="359328"/>
          </a:xfrm>
          <a:prstGeom prst="rect">
            <a:avLst/>
          </a:prstGeom>
        </p:spPr>
        <p:txBody>
          <a:bodyPr vert="horz" wrap="square" lIns="0" tIns="0" rIns="0" bIns="0" rtlCol="0">
            <a:noAutofit/>
          </a:bodyPr>
          <a:lstStyle/>
          <a:p>
            <a:pPr algn="ctr"/>
            <a:r>
              <a:rPr lang="en-US" sz="1200" dirty="0"/>
              <a:t>56</a:t>
            </a:r>
            <a:br>
              <a:rPr lang="en-US" sz="1200" dirty="0"/>
            </a:br>
            <a:r>
              <a:rPr lang="en-US" sz="1200" dirty="0"/>
              <a:t>45</a:t>
            </a:r>
          </a:p>
        </p:txBody>
      </p:sp>
      <p:sp>
        <p:nvSpPr>
          <p:cNvPr id="53" name="TextBox 52">
            <a:extLst>
              <a:ext uri="{FF2B5EF4-FFF2-40B4-BE49-F238E27FC236}">
                <a16:creationId xmlns:a16="http://schemas.microsoft.com/office/drawing/2014/main" id="{C945CCB3-A797-51EA-C73D-613C62B31F94}"/>
              </a:ext>
            </a:extLst>
          </p:cNvPr>
          <p:cNvSpPr txBox="1"/>
          <p:nvPr/>
        </p:nvSpPr>
        <p:spPr>
          <a:xfrm>
            <a:off x="7917164" y="4562511"/>
            <a:ext cx="342550" cy="359328"/>
          </a:xfrm>
          <a:prstGeom prst="rect">
            <a:avLst/>
          </a:prstGeom>
        </p:spPr>
        <p:txBody>
          <a:bodyPr vert="horz" wrap="square" lIns="0" tIns="0" rIns="0" bIns="0" rtlCol="0">
            <a:noAutofit/>
          </a:bodyPr>
          <a:lstStyle/>
          <a:p>
            <a:pPr algn="ctr"/>
            <a:r>
              <a:rPr lang="en-US" sz="1200" dirty="0"/>
              <a:t>32</a:t>
            </a:r>
            <a:br>
              <a:rPr lang="en-US" sz="1200" dirty="0"/>
            </a:br>
            <a:r>
              <a:rPr lang="en-US" sz="1200" dirty="0"/>
              <a:t>24</a:t>
            </a:r>
          </a:p>
        </p:txBody>
      </p:sp>
      <p:sp>
        <p:nvSpPr>
          <p:cNvPr id="54" name="TextBox 53">
            <a:extLst>
              <a:ext uri="{FF2B5EF4-FFF2-40B4-BE49-F238E27FC236}">
                <a16:creationId xmlns:a16="http://schemas.microsoft.com/office/drawing/2014/main" id="{F1D4C412-C99F-F06D-4DF1-67CCE9B5DB5D}"/>
              </a:ext>
            </a:extLst>
          </p:cNvPr>
          <p:cNvSpPr txBox="1"/>
          <p:nvPr/>
        </p:nvSpPr>
        <p:spPr>
          <a:xfrm>
            <a:off x="8459491" y="4562511"/>
            <a:ext cx="342550" cy="359328"/>
          </a:xfrm>
          <a:prstGeom prst="rect">
            <a:avLst/>
          </a:prstGeom>
        </p:spPr>
        <p:txBody>
          <a:bodyPr vert="horz" wrap="square" lIns="0" tIns="0" rIns="0" bIns="0" rtlCol="0">
            <a:noAutofit/>
          </a:bodyPr>
          <a:lstStyle/>
          <a:p>
            <a:pPr algn="ctr"/>
            <a:r>
              <a:rPr lang="en-US" sz="1200" dirty="0"/>
              <a:t>22</a:t>
            </a:r>
            <a:br>
              <a:rPr lang="en-US" sz="1200" dirty="0"/>
            </a:br>
            <a:r>
              <a:rPr lang="en-US" sz="1200" dirty="0"/>
              <a:t>11</a:t>
            </a:r>
          </a:p>
        </p:txBody>
      </p:sp>
      <p:sp>
        <p:nvSpPr>
          <p:cNvPr id="55" name="TextBox 54">
            <a:extLst>
              <a:ext uri="{FF2B5EF4-FFF2-40B4-BE49-F238E27FC236}">
                <a16:creationId xmlns:a16="http://schemas.microsoft.com/office/drawing/2014/main" id="{135AF84C-655F-BB72-E040-F5802238E505}"/>
              </a:ext>
            </a:extLst>
          </p:cNvPr>
          <p:cNvSpPr txBox="1"/>
          <p:nvPr/>
        </p:nvSpPr>
        <p:spPr>
          <a:xfrm>
            <a:off x="9001818" y="4562511"/>
            <a:ext cx="342550" cy="359328"/>
          </a:xfrm>
          <a:prstGeom prst="rect">
            <a:avLst/>
          </a:prstGeom>
        </p:spPr>
        <p:txBody>
          <a:bodyPr vert="horz" wrap="square" lIns="0" tIns="0" rIns="0" bIns="0" rtlCol="0">
            <a:noAutofit/>
          </a:bodyPr>
          <a:lstStyle/>
          <a:p>
            <a:pPr algn="ctr"/>
            <a:r>
              <a:rPr lang="en-US" sz="1200" dirty="0"/>
              <a:t>13</a:t>
            </a:r>
            <a:br>
              <a:rPr lang="en-US" sz="1200" dirty="0"/>
            </a:br>
            <a:r>
              <a:rPr lang="en-US" sz="1200" dirty="0"/>
              <a:t>7</a:t>
            </a:r>
          </a:p>
        </p:txBody>
      </p:sp>
      <p:sp>
        <p:nvSpPr>
          <p:cNvPr id="56" name="TextBox 55">
            <a:extLst>
              <a:ext uri="{FF2B5EF4-FFF2-40B4-BE49-F238E27FC236}">
                <a16:creationId xmlns:a16="http://schemas.microsoft.com/office/drawing/2014/main" id="{E4E178C1-EC59-BDCD-E8FB-7CBC8C66D671}"/>
              </a:ext>
            </a:extLst>
          </p:cNvPr>
          <p:cNvSpPr txBox="1"/>
          <p:nvPr/>
        </p:nvSpPr>
        <p:spPr>
          <a:xfrm>
            <a:off x="9544145" y="4562511"/>
            <a:ext cx="342550" cy="359328"/>
          </a:xfrm>
          <a:prstGeom prst="rect">
            <a:avLst/>
          </a:prstGeom>
        </p:spPr>
        <p:txBody>
          <a:bodyPr vert="horz" wrap="square" lIns="0" tIns="0" rIns="0" bIns="0" rtlCol="0">
            <a:noAutofit/>
          </a:bodyPr>
          <a:lstStyle/>
          <a:p>
            <a:pPr algn="ctr"/>
            <a:r>
              <a:rPr lang="en-US" sz="1200" dirty="0"/>
              <a:t>8</a:t>
            </a:r>
            <a:br>
              <a:rPr lang="en-US" sz="1200" dirty="0"/>
            </a:br>
            <a:r>
              <a:rPr lang="en-US" sz="1200" dirty="0"/>
              <a:t>7</a:t>
            </a:r>
          </a:p>
        </p:txBody>
      </p:sp>
      <p:sp>
        <p:nvSpPr>
          <p:cNvPr id="57" name="TextBox 56">
            <a:extLst>
              <a:ext uri="{FF2B5EF4-FFF2-40B4-BE49-F238E27FC236}">
                <a16:creationId xmlns:a16="http://schemas.microsoft.com/office/drawing/2014/main" id="{89049C35-9350-5DD8-4A66-29651C7E691C}"/>
              </a:ext>
            </a:extLst>
          </p:cNvPr>
          <p:cNvSpPr txBox="1"/>
          <p:nvPr/>
        </p:nvSpPr>
        <p:spPr>
          <a:xfrm>
            <a:off x="10086472" y="4562511"/>
            <a:ext cx="342550" cy="359328"/>
          </a:xfrm>
          <a:prstGeom prst="rect">
            <a:avLst/>
          </a:prstGeom>
        </p:spPr>
        <p:txBody>
          <a:bodyPr vert="horz" wrap="square" lIns="0" tIns="0" rIns="0" bIns="0" rtlCol="0">
            <a:noAutofit/>
          </a:bodyPr>
          <a:lstStyle/>
          <a:p>
            <a:pPr algn="ctr"/>
            <a:r>
              <a:rPr lang="en-US" sz="1200" dirty="0"/>
              <a:t>5</a:t>
            </a:r>
            <a:br>
              <a:rPr lang="en-US" sz="1200" dirty="0"/>
            </a:br>
            <a:r>
              <a:rPr lang="en-US" sz="1200" dirty="0"/>
              <a:t>1</a:t>
            </a:r>
          </a:p>
        </p:txBody>
      </p:sp>
      <p:sp>
        <p:nvSpPr>
          <p:cNvPr id="58" name="TextBox 57">
            <a:extLst>
              <a:ext uri="{FF2B5EF4-FFF2-40B4-BE49-F238E27FC236}">
                <a16:creationId xmlns:a16="http://schemas.microsoft.com/office/drawing/2014/main" id="{79694C22-3CCD-CC1B-0FF5-129DD1F27AD7}"/>
              </a:ext>
            </a:extLst>
          </p:cNvPr>
          <p:cNvSpPr txBox="1"/>
          <p:nvPr/>
        </p:nvSpPr>
        <p:spPr>
          <a:xfrm>
            <a:off x="10628799" y="4562511"/>
            <a:ext cx="342550" cy="359328"/>
          </a:xfrm>
          <a:prstGeom prst="rect">
            <a:avLst/>
          </a:prstGeom>
        </p:spPr>
        <p:txBody>
          <a:bodyPr vert="horz" wrap="square" lIns="0" tIns="0" rIns="0" bIns="0" rtlCol="0">
            <a:noAutofit/>
          </a:bodyPr>
          <a:lstStyle/>
          <a:p>
            <a:pPr algn="ctr"/>
            <a:r>
              <a:rPr lang="en-US" sz="1200" dirty="0"/>
              <a:t>2</a:t>
            </a:r>
            <a:br>
              <a:rPr lang="en-US" sz="1200" dirty="0"/>
            </a:br>
            <a:r>
              <a:rPr lang="en-US" sz="1200" dirty="0"/>
              <a:t>1</a:t>
            </a:r>
          </a:p>
        </p:txBody>
      </p:sp>
      <p:sp>
        <p:nvSpPr>
          <p:cNvPr id="59" name="TextBox 58">
            <a:extLst>
              <a:ext uri="{FF2B5EF4-FFF2-40B4-BE49-F238E27FC236}">
                <a16:creationId xmlns:a16="http://schemas.microsoft.com/office/drawing/2014/main" id="{DB132509-1A4B-4634-B82E-3DD6336BD79E}"/>
              </a:ext>
            </a:extLst>
          </p:cNvPr>
          <p:cNvSpPr txBox="1"/>
          <p:nvPr/>
        </p:nvSpPr>
        <p:spPr>
          <a:xfrm>
            <a:off x="11171126" y="4562511"/>
            <a:ext cx="342550" cy="359328"/>
          </a:xfrm>
          <a:prstGeom prst="rect">
            <a:avLst/>
          </a:prstGeom>
        </p:spPr>
        <p:txBody>
          <a:bodyPr vert="horz" wrap="square" lIns="0" tIns="0" rIns="0" bIns="0" rtlCol="0">
            <a:noAutofit/>
          </a:bodyPr>
          <a:lstStyle/>
          <a:p>
            <a:pPr algn="ctr"/>
            <a:r>
              <a:rPr lang="en-US" sz="1200" dirty="0"/>
              <a:t>2</a:t>
            </a:r>
            <a:br>
              <a:rPr lang="en-US" sz="1200" dirty="0"/>
            </a:br>
            <a:r>
              <a:rPr lang="en-US" sz="1200" dirty="0"/>
              <a:t>0</a:t>
            </a:r>
          </a:p>
        </p:txBody>
      </p:sp>
      <p:sp>
        <p:nvSpPr>
          <p:cNvPr id="60" name="TextBox 59">
            <a:extLst>
              <a:ext uri="{FF2B5EF4-FFF2-40B4-BE49-F238E27FC236}">
                <a16:creationId xmlns:a16="http://schemas.microsoft.com/office/drawing/2014/main" id="{3EAE824C-D425-934F-F9A6-AFDF91669209}"/>
              </a:ext>
            </a:extLst>
          </p:cNvPr>
          <p:cNvSpPr txBox="1"/>
          <p:nvPr/>
        </p:nvSpPr>
        <p:spPr>
          <a:xfrm>
            <a:off x="11713454" y="4562511"/>
            <a:ext cx="342550" cy="359328"/>
          </a:xfrm>
          <a:prstGeom prst="rect">
            <a:avLst/>
          </a:prstGeom>
        </p:spPr>
        <p:txBody>
          <a:bodyPr vert="horz" wrap="square" lIns="0" tIns="0" rIns="0" bIns="0" rtlCol="0">
            <a:noAutofit/>
          </a:bodyPr>
          <a:lstStyle/>
          <a:p>
            <a:pPr algn="ctr"/>
            <a:r>
              <a:rPr lang="en-US" sz="1200" dirty="0"/>
              <a:t>0</a:t>
            </a:r>
            <a:br>
              <a:rPr lang="en-US" sz="1200" dirty="0"/>
            </a:br>
            <a:r>
              <a:rPr lang="en-US" sz="1200" dirty="0"/>
              <a:t>0</a:t>
            </a:r>
          </a:p>
        </p:txBody>
      </p:sp>
      <p:sp>
        <p:nvSpPr>
          <p:cNvPr id="62" name="TextBox 61">
            <a:extLst>
              <a:ext uri="{FF2B5EF4-FFF2-40B4-BE49-F238E27FC236}">
                <a16:creationId xmlns:a16="http://schemas.microsoft.com/office/drawing/2014/main" id="{F6C7A85A-F4B4-0032-8A49-25A3F002724E}"/>
              </a:ext>
            </a:extLst>
          </p:cNvPr>
          <p:cNvSpPr txBox="1"/>
          <p:nvPr/>
        </p:nvSpPr>
        <p:spPr bwMode="auto">
          <a:xfrm>
            <a:off x="1140903" y="1333500"/>
            <a:ext cx="47733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Patients With Liver Metastases</a:t>
            </a:r>
          </a:p>
        </p:txBody>
      </p:sp>
      <p:grpSp>
        <p:nvGrpSpPr>
          <p:cNvPr id="63" name="Group 62">
            <a:extLst>
              <a:ext uri="{FF2B5EF4-FFF2-40B4-BE49-F238E27FC236}">
                <a16:creationId xmlns:a16="http://schemas.microsoft.com/office/drawing/2014/main" id="{CC8B07CB-F96F-6C57-DEF9-E6618C90D75C}"/>
              </a:ext>
            </a:extLst>
          </p:cNvPr>
          <p:cNvGrpSpPr/>
          <p:nvPr/>
        </p:nvGrpSpPr>
        <p:grpSpPr>
          <a:xfrm>
            <a:off x="1089095" y="1692166"/>
            <a:ext cx="4930705" cy="2322786"/>
            <a:chOff x="1089095" y="1692166"/>
            <a:chExt cx="4930705" cy="2322786"/>
          </a:xfrm>
        </p:grpSpPr>
        <p:cxnSp>
          <p:nvCxnSpPr>
            <p:cNvPr id="121" name="Straight Connector 120">
              <a:extLst>
                <a:ext uri="{FF2B5EF4-FFF2-40B4-BE49-F238E27FC236}">
                  <a16:creationId xmlns:a16="http://schemas.microsoft.com/office/drawing/2014/main" id="{24FA7E37-67B0-00B6-AB5C-C4DE462E06FD}"/>
                </a:ext>
              </a:extLst>
            </p:cNvPr>
            <p:cNvCxnSpPr>
              <a:cxnSpLocks/>
            </p:cNvCxnSpPr>
            <p:nvPr/>
          </p:nvCxnSpPr>
          <p:spPr>
            <a:xfrm>
              <a:off x="1135117" y="4004441"/>
              <a:ext cx="488468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0AF1D0A-15D7-D1C7-1424-A3B4599F76CB}"/>
                </a:ext>
              </a:extLst>
            </p:cNvPr>
            <p:cNvCxnSpPr/>
            <p:nvPr/>
          </p:nvCxnSpPr>
          <p:spPr>
            <a:xfrm flipV="1">
              <a:off x="1156138" y="1692166"/>
              <a:ext cx="0" cy="2322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6DA892D8-1874-3C24-4741-F2B33A3F03A2}"/>
                </a:ext>
              </a:extLst>
            </p:cNvPr>
            <p:cNvCxnSpPr>
              <a:cxnSpLocks/>
            </p:cNvCxnSpPr>
            <p:nvPr/>
          </p:nvCxnSpPr>
          <p:spPr>
            <a:xfrm flipH="1">
              <a:off x="1089095" y="169216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C05EEA99-35C3-0332-0DE5-7EE44A91361F}"/>
                </a:ext>
              </a:extLst>
            </p:cNvPr>
            <p:cNvCxnSpPr>
              <a:cxnSpLocks/>
            </p:cNvCxnSpPr>
            <p:nvPr/>
          </p:nvCxnSpPr>
          <p:spPr>
            <a:xfrm flipH="1">
              <a:off x="1089095" y="215462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E6D6EC0B-7BA4-D3EA-E909-CF7C85741A23}"/>
                </a:ext>
              </a:extLst>
            </p:cNvPr>
            <p:cNvCxnSpPr>
              <a:cxnSpLocks/>
            </p:cNvCxnSpPr>
            <p:nvPr/>
          </p:nvCxnSpPr>
          <p:spPr>
            <a:xfrm flipH="1">
              <a:off x="1089095" y="261707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76CE95BF-AC3A-0223-4F39-E7A27730D635}"/>
                </a:ext>
              </a:extLst>
            </p:cNvPr>
            <p:cNvCxnSpPr>
              <a:cxnSpLocks/>
            </p:cNvCxnSpPr>
            <p:nvPr/>
          </p:nvCxnSpPr>
          <p:spPr>
            <a:xfrm flipH="1">
              <a:off x="1089095" y="307953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ABDC312D-7908-AC59-F980-32FD89C83287}"/>
                </a:ext>
              </a:extLst>
            </p:cNvPr>
            <p:cNvCxnSpPr>
              <a:cxnSpLocks/>
            </p:cNvCxnSpPr>
            <p:nvPr/>
          </p:nvCxnSpPr>
          <p:spPr>
            <a:xfrm flipH="1">
              <a:off x="1089095" y="354198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DFA69BCC-4DB1-2A08-F5C1-FE5B89742019}"/>
                </a:ext>
              </a:extLst>
            </p:cNvPr>
            <p:cNvCxnSpPr>
              <a:cxnSpLocks/>
            </p:cNvCxnSpPr>
            <p:nvPr/>
          </p:nvCxnSpPr>
          <p:spPr>
            <a:xfrm flipH="1">
              <a:off x="1089095" y="400444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64" name="Straight Connector 63">
            <a:extLst>
              <a:ext uri="{FF2B5EF4-FFF2-40B4-BE49-F238E27FC236}">
                <a16:creationId xmlns:a16="http://schemas.microsoft.com/office/drawing/2014/main" id="{19F96C1C-2548-00A1-B216-BC8D5ADBC041}"/>
              </a:ext>
            </a:extLst>
          </p:cNvPr>
          <p:cNvCxnSpPr>
            <a:cxnSpLocks/>
          </p:cNvCxnSpPr>
          <p:nvPr/>
        </p:nvCxnSpPr>
        <p:spPr>
          <a:xfrm rot="5400000" flipH="1">
            <a:off x="112222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4CFD2C7E-4048-22CF-DB9B-5C005D5243FD}"/>
              </a:ext>
            </a:extLst>
          </p:cNvPr>
          <p:cNvCxnSpPr>
            <a:cxnSpLocks/>
          </p:cNvCxnSpPr>
          <p:nvPr/>
        </p:nvCxnSpPr>
        <p:spPr>
          <a:xfrm rot="5400000" flipH="1">
            <a:off x="166209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C5D0D9E3-AB9E-913C-3148-395698185589}"/>
              </a:ext>
            </a:extLst>
          </p:cNvPr>
          <p:cNvCxnSpPr>
            <a:cxnSpLocks/>
          </p:cNvCxnSpPr>
          <p:nvPr/>
        </p:nvCxnSpPr>
        <p:spPr>
          <a:xfrm rot="5400000" flipH="1">
            <a:off x="220196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5E401CFF-8BE8-8C1C-3EF2-9915B09709DC}"/>
              </a:ext>
            </a:extLst>
          </p:cNvPr>
          <p:cNvCxnSpPr>
            <a:cxnSpLocks/>
          </p:cNvCxnSpPr>
          <p:nvPr/>
        </p:nvCxnSpPr>
        <p:spPr>
          <a:xfrm rot="5400000" flipH="1">
            <a:off x="274183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F69CD16-7B22-32F7-F4D8-DB8BA31C2C7B}"/>
              </a:ext>
            </a:extLst>
          </p:cNvPr>
          <p:cNvCxnSpPr>
            <a:cxnSpLocks/>
          </p:cNvCxnSpPr>
          <p:nvPr/>
        </p:nvCxnSpPr>
        <p:spPr>
          <a:xfrm rot="5400000" flipH="1">
            <a:off x="3281698"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16A4B9E-0E98-5E65-5EDC-50BC3CD43E0E}"/>
              </a:ext>
            </a:extLst>
          </p:cNvPr>
          <p:cNvCxnSpPr>
            <a:cxnSpLocks/>
          </p:cNvCxnSpPr>
          <p:nvPr/>
        </p:nvCxnSpPr>
        <p:spPr>
          <a:xfrm rot="5400000" flipH="1">
            <a:off x="382156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3A66755-DBF9-8FFC-FF18-72411534EAE6}"/>
              </a:ext>
            </a:extLst>
          </p:cNvPr>
          <p:cNvCxnSpPr>
            <a:cxnSpLocks/>
          </p:cNvCxnSpPr>
          <p:nvPr/>
        </p:nvCxnSpPr>
        <p:spPr>
          <a:xfrm rot="5400000" flipH="1">
            <a:off x="436143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DCA56A6-15E6-6E7C-D4D3-2C1C728E848A}"/>
              </a:ext>
            </a:extLst>
          </p:cNvPr>
          <p:cNvCxnSpPr>
            <a:cxnSpLocks/>
          </p:cNvCxnSpPr>
          <p:nvPr/>
        </p:nvCxnSpPr>
        <p:spPr>
          <a:xfrm rot="5400000" flipH="1">
            <a:off x="490130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4FB7210C-5A33-4477-2FD0-794BA23B5C8A}"/>
              </a:ext>
            </a:extLst>
          </p:cNvPr>
          <p:cNvCxnSpPr>
            <a:cxnSpLocks/>
          </p:cNvCxnSpPr>
          <p:nvPr/>
        </p:nvCxnSpPr>
        <p:spPr>
          <a:xfrm rot="5400000" flipH="1">
            <a:off x="544117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DD72F81-A8D7-956E-8F3A-118CFDD038FC}"/>
              </a:ext>
            </a:extLst>
          </p:cNvPr>
          <p:cNvCxnSpPr>
            <a:cxnSpLocks/>
          </p:cNvCxnSpPr>
          <p:nvPr/>
        </p:nvCxnSpPr>
        <p:spPr>
          <a:xfrm rot="5400000" flipH="1">
            <a:off x="5981041"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27B8396C-34B4-3ACE-9B29-829A38514F72}"/>
              </a:ext>
            </a:extLst>
          </p:cNvPr>
          <p:cNvSpPr txBox="1"/>
          <p:nvPr/>
        </p:nvSpPr>
        <p:spPr>
          <a:xfrm>
            <a:off x="635266" y="1579839"/>
            <a:ext cx="433137" cy="239335"/>
          </a:xfrm>
          <a:prstGeom prst="rect">
            <a:avLst/>
          </a:prstGeom>
        </p:spPr>
        <p:txBody>
          <a:bodyPr vert="horz" wrap="square" lIns="0" tIns="0" rIns="0" bIns="0" rtlCol="0">
            <a:noAutofit/>
          </a:bodyPr>
          <a:lstStyle/>
          <a:p>
            <a:pPr algn="r"/>
            <a:r>
              <a:rPr lang="en-US" sz="1600" dirty="0"/>
              <a:t>100</a:t>
            </a:r>
          </a:p>
        </p:txBody>
      </p:sp>
      <p:sp>
        <p:nvSpPr>
          <p:cNvPr id="75" name="TextBox 74">
            <a:extLst>
              <a:ext uri="{FF2B5EF4-FFF2-40B4-BE49-F238E27FC236}">
                <a16:creationId xmlns:a16="http://schemas.microsoft.com/office/drawing/2014/main" id="{949E0464-661B-3B79-6549-768AD7A42D70}"/>
              </a:ext>
            </a:extLst>
          </p:cNvPr>
          <p:cNvSpPr txBox="1"/>
          <p:nvPr/>
        </p:nvSpPr>
        <p:spPr>
          <a:xfrm>
            <a:off x="635266" y="2042173"/>
            <a:ext cx="433137" cy="239335"/>
          </a:xfrm>
          <a:prstGeom prst="rect">
            <a:avLst/>
          </a:prstGeom>
        </p:spPr>
        <p:txBody>
          <a:bodyPr vert="horz" wrap="square" lIns="0" tIns="0" rIns="0" bIns="0" rtlCol="0">
            <a:noAutofit/>
          </a:bodyPr>
          <a:lstStyle/>
          <a:p>
            <a:pPr algn="r"/>
            <a:r>
              <a:rPr lang="en-US" sz="1600" dirty="0"/>
              <a:t>80</a:t>
            </a:r>
          </a:p>
        </p:txBody>
      </p:sp>
      <p:sp>
        <p:nvSpPr>
          <p:cNvPr id="76" name="TextBox 75">
            <a:extLst>
              <a:ext uri="{FF2B5EF4-FFF2-40B4-BE49-F238E27FC236}">
                <a16:creationId xmlns:a16="http://schemas.microsoft.com/office/drawing/2014/main" id="{878F95D8-3C7F-BD18-BDEA-95E6543F2178}"/>
              </a:ext>
            </a:extLst>
          </p:cNvPr>
          <p:cNvSpPr txBox="1"/>
          <p:nvPr/>
        </p:nvSpPr>
        <p:spPr>
          <a:xfrm>
            <a:off x="635266" y="2504507"/>
            <a:ext cx="433137" cy="239335"/>
          </a:xfrm>
          <a:prstGeom prst="rect">
            <a:avLst/>
          </a:prstGeom>
        </p:spPr>
        <p:txBody>
          <a:bodyPr vert="horz" wrap="square" lIns="0" tIns="0" rIns="0" bIns="0" rtlCol="0">
            <a:noAutofit/>
          </a:bodyPr>
          <a:lstStyle/>
          <a:p>
            <a:pPr algn="r"/>
            <a:r>
              <a:rPr lang="en-US" sz="1600" dirty="0"/>
              <a:t>60</a:t>
            </a:r>
          </a:p>
        </p:txBody>
      </p:sp>
      <p:sp>
        <p:nvSpPr>
          <p:cNvPr id="77" name="TextBox 76">
            <a:extLst>
              <a:ext uri="{FF2B5EF4-FFF2-40B4-BE49-F238E27FC236}">
                <a16:creationId xmlns:a16="http://schemas.microsoft.com/office/drawing/2014/main" id="{9BDCA78A-BCD8-A4CB-D18F-9A408C0BC697}"/>
              </a:ext>
            </a:extLst>
          </p:cNvPr>
          <p:cNvSpPr txBox="1"/>
          <p:nvPr/>
        </p:nvSpPr>
        <p:spPr>
          <a:xfrm>
            <a:off x="635266" y="2966841"/>
            <a:ext cx="433137" cy="239335"/>
          </a:xfrm>
          <a:prstGeom prst="rect">
            <a:avLst/>
          </a:prstGeom>
        </p:spPr>
        <p:txBody>
          <a:bodyPr vert="horz" wrap="square" lIns="0" tIns="0" rIns="0" bIns="0" rtlCol="0">
            <a:noAutofit/>
          </a:bodyPr>
          <a:lstStyle/>
          <a:p>
            <a:pPr algn="r"/>
            <a:r>
              <a:rPr lang="en-US" sz="1600" dirty="0"/>
              <a:t>40</a:t>
            </a:r>
          </a:p>
        </p:txBody>
      </p:sp>
      <p:sp>
        <p:nvSpPr>
          <p:cNvPr id="78" name="TextBox 77">
            <a:extLst>
              <a:ext uri="{FF2B5EF4-FFF2-40B4-BE49-F238E27FC236}">
                <a16:creationId xmlns:a16="http://schemas.microsoft.com/office/drawing/2014/main" id="{CE4C03F3-B4B0-8000-3B90-743242D593D7}"/>
              </a:ext>
            </a:extLst>
          </p:cNvPr>
          <p:cNvSpPr txBox="1"/>
          <p:nvPr/>
        </p:nvSpPr>
        <p:spPr>
          <a:xfrm>
            <a:off x="635266" y="3429175"/>
            <a:ext cx="433137" cy="239335"/>
          </a:xfrm>
          <a:prstGeom prst="rect">
            <a:avLst/>
          </a:prstGeom>
        </p:spPr>
        <p:txBody>
          <a:bodyPr vert="horz" wrap="square" lIns="0" tIns="0" rIns="0" bIns="0" rtlCol="0">
            <a:noAutofit/>
          </a:bodyPr>
          <a:lstStyle/>
          <a:p>
            <a:pPr algn="r"/>
            <a:r>
              <a:rPr lang="en-US" sz="1600" dirty="0"/>
              <a:t>20</a:t>
            </a:r>
          </a:p>
        </p:txBody>
      </p:sp>
      <p:sp>
        <p:nvSpPr>
          <p:cNvPr id="79" name="TextBox 78">
            <a:extLst>
              <a:ext uri="{FF2B5EF4-FFF2-40B4-BE49-F238E27FC236}">
                <a16:creationId xmlns:a16="http://schemas.microsoft.com/office/drawing/2014/main" id="{4FE74FC1-07DC-062D-E15E-1CF3D953EE60}"/>
              </a:ext>
            </a:extLst>
          </p:cNvPr>
          <p:cNvSpPr txBox="1"/>
          <p:nvPr/>
        </p:nvSpPr>
        <p:spPr>
          <a:xfrm>
            <a:off x="635266" y="3891507"/>
            <a:ext cx="433137" cy="239335"/>
          </a:xfrm>
          <a:prstGeom prst="rect">
            <a:avLst/>
          </a:prstGeom>
        </p:spPr>
        <p:txBody>
          <a:bodyPr vert="horz" wrap="square" lIns="0" tIns="0" rIns="0" bIns="0" rtlCol="0">
            <a:noAutofit/>
          </a:bodyPr>
          <a:lstStyle/>
          <a:p>
            <a:pPr algn="r"/>
            <a:r>
              <a:rPr lang="en-US" sz="1600" dirty="0"/>
              <a:t>0</a:t>
            </a:r>
          </a:p>
        </p:txBody>
      </p:sp>
      <p:sp>
        <p:nvSpPr>
          <p:cNvPr id="80" name="TextBox 79">
            <a:extLst>
              <a:ext uri="{FF2B5EF4-FFF2-40B4-BE49-F238E27FC236}">
                <a16:creationId xmlns:a16="http://schemas.microsoft.com/office/drawing/2014/main" id="{E9E563A7-2C0B-C31F-B61A-0033A71D7731}"/>
              </a:ext>
            </a:extLst>
          </p:cNvPr>
          <p:cNvSpPr txBox="1"/>
          <p:nvPr/>
        </p:nvSpPr>
        <p:spPr>
          <a:xfrm rot="16200000">
            <a:off x="-568692" y="2753476"/>
            <a:ext cx="2358190"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81" name="TextBox 80">
            <a:extLst>
              <a:ext uri="{FF2B5EF4-FFF2-40B4-BE49-F238E27FC236}">
                <a16:creationId xmlns:a16="http://schemas.microsoft.com/office/drawing/2014/main" id="{828DF957-ED98-2474-4A01-B705D1762E78}"/>
              </a:ext>
            </a:extLst>
          </p:cNvPr>
          <p:cNvSpPr txBox="1"/>
          <p:nvPr/>
        </p:nvSpPr>
        <p:spPr>
          <a:xfrm>
            <a:off x="1155032" y="4279971"/>
            <a:ext cx="4851131"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82" name="TextBox 81">
            <a:extLst>
              <a:ext uri="{FF2B5EF4-FFF2-40B4-BE49-F238E27FC236}">
                <a16:creationId xmlns:a16="http://schemas.microsoft.com/office/drawing/2014/main" id="{9CD0B31E-0F69-1FFD-19C0-C650FFC2605B}"/>
              </a:ext>
            </a:extLst>
          </p:cNvPr>
          <p:cNvSpPr txBox="1"/>
          <p:nvPr/>
        </p:nvSpPr>
        <p:spPr>
          <a:xfrm>
            <a:off x="5812054" y="4071821"/>
            <a:ext cx="433137" cy="239335"/>
          </a:xfrm>
          <a:prstGeom prst="rect">
            <a:avLst/>
          </a:prstGeom>
        </p:spPr>
        <p:txBody>
          <a:bodyPr vert="horz" wrap="square" lIns="0" tIns="0" rIns="0" bIns="0" rtlCol="0">
            <a:noAutofit/>
          </a:bodyPr>
          <a:lstStyle/>
          <a:p>
            <a:pPr algn="ctr"/>
            <a:r>
              <a:rPr lang="en-US" sz="1600" dirty="0"/>
              <a:t>18</a:t>
            </a:r>
          </a:p>
        </p:txBody>
      </p:sp>
      <p:sp>
        <p:nvSpPr>
          <p:cNvPr id="83" name="TextBox 82">
            <a:extLst>
              <a:ext uri="{FF2B5EF4-FFF2-40B4-BE49-F238E27FC236}">
                <a16:creationId xmlns:a16="http://schemas.microsoft.com/office/drawing/2014/main" id="{0FA9B2C1-D300-D2BD-12C4-C44592C51D5C}"/>
              </a:ext>
            </a:extLst>
          </p:cNvPr>
          <p:cNvSpPr txBox="1"/>
          <p:nvPr/>
        </p:nvSpPr>
        <p:spPr>
          <a:xfrm>
            <a:off x="940067" y="4071821"/>
            <a:ext cx="433137" cy="239335"/>
          </a:xfrm>
          <a:prstGeom prst="rect">
            <a:avLst/>
          </a:prstGeom>
        </p:spPr>
        <p:txBody>
          <a:bodyPr vert="horz" wrap="square" lIns="0" tIns="0" rIns="0" bIns="0" rtlCol="0">
            <a:noAutofit/>
          </a:bodyPr>
          <a:lstStyle/>
          <a:p>
            <a:pPr algn="ctr"/>
            <a:r>
              <a:rPr lang="en-US" sz="1600" dirty="0"/>
              <a:t>0</a:t>
            </a:r>
          </a:p>
        </p:txBody>
      </p:sp>
      <p:sp>
        <p:nvSpPr>
          <p:cNvPr id="84" name="TextBox 83">
            <a:extLst>
              <a:ext uri="{FF2B5EF4-FFF2-40B4-BE49-F238E27FC236}">
                <a16:creationId xmlns:a16="http://schemas.microsoft.com/office/drawing/2014/main" id="{9962814C-C173-1CCC-DC32-56B98F00436E}"/>
              </a:ext>
            </a:extLst>
          </p:cNvPr>
          <p:cNvSpPr txBox="1"/>
          <p:nvPr/>
        </p:nvSpPr>
        <p:spPr>
          <a:xfrm>
            <a:off x="1481399" y="4071821"/>
            <a:ext cx="433137" cy="239335"/>
          </a:xfrm>
          <a:prstGeom prst="rect">
            <a:avLst/>
          </a:prstGeom>
        </p:spPr>
        <p:txBody>
          <a:bodyPr vert="horz" wrap="square" lIns="0" tIns="0" rIns="0" bIns="0" rtlCol="0">
            <a:noAutofit/>
          </a:bodyPr>
          <a:lstStyle/>
          <a:p>
            <a:pPr algn="ctr"/>
            <a:r>
              <a:rPr lang="en-US" sz="1600" dirty="0"/>
              <a:t>2</a:t>
            </a:r>
          </a:p>
        </p:txBody>
      </p:sp>
      <p:sp>
        <p:nvSpPr>
          <p:cNvPr id="85" name="TextBox 84">
            <a:extLst>
              <a:ext uri="{FF2B5EF4-FFF2-40B4-BE49-F238E27FC236}">
                <a16:creationId xmlns:a16="http://schemas.microsoft.com/office/drawing/2014/main" id="{6F79818D-CE97-E781-3571-47D4816F18F9}"/>
              </a:ext>
            </a:extLst>
          </p:cNvPr>
          <p:cNvSpPr txBox="1"/>
          <p:nvPr/>
        </p:nvSpPr>
        <p:spPr>
          <a:xfrm>
            <a:off x="2022731" y="4071821"/>
            <a:ext cx="433137" cy="239335"/>
          </a:xfrm>
          <a:prstGeom prst="rect">
            <a:avLst/>
          </a:prstGeom>
        </p:spPr>
        <p:txBody>
          <a:bodyPr vert="horz" wrap="square" lIns="0" tIns="0" rIns="0" bIns="0" rtlCol="0">
            <a:noAutofit/>
          </a:bodyPr>
          <a:lstStyle/>
          <a:p>
            <a:pPr algn="ctr"/>
            <a:r>
              <a:rPr lang="en-US" sz="1600" dirty="0"/>
              <a:t>4</a:t>
            </a:r>
          </a:p>
        </p:txBody>
      </p:sp>
      <p:sp>
        <p:nvSpPr>
          <p:cNvPr id="86" name="TextBox 85">
            <a:extLst>
              <a:ext uri="{FF2B5EF4-FFF2-40B4-BE49-F238E27FC236}">
                <a16:creationId xmlns:a16="http://schemas.microsoft.com/office/drawing/2014/main" id="{FE2449CA-B8B8-1242-834C-AAFDD8C182F6}"/>
              </a:ext>
            </a:extLst>
          </p:cNvPr>
          <p:cNvSpPr txBox="1"/>
          <p:nvPr/>
        </p:nvSpPr>
        <p:spPr>
          <a:xfrm>
            <a:off x="2564063" y="4071821"/>
            <a:ext cx="433137" cy="239335"/>
          </a:xfrm>
          <a:prstGeom prst="rect">
            <a:avLst/>
          </a:prstGeom>
        </p:spPr>
        <p:txBody>
          <a:bodyPr vert="horz" wrap="square" lIns="0" tIns="0" rIns="0" bIns="0" rtlCol="0">
            <a:noAutofit/>
          </a:bodyPr>
          <a:lstStyle/>
          <a:p>
            <a:pPr algn="ctr"/>
            <a:r>
              <a:rPr lang="en-US" sz="1600" dirty="0"/>
              <a:t>6</a:t>
            </a:r>
          </a:p>
        </p:txBody>
      </p:sp>
      <p:sp>
        <p:nvSpPr>
          <p:cNvPr id="87" name="TextBox 86">
            <a:extLst>
              <a:ext uri="{FF2B5EF4-FFF2-40B4-BE49-F238E27FC236}">
                <a16:creationId xmlns:a16="http://schemas.microsoft.com/office/drawing/2014/main" id="{367A9D0E-57CF-2660-06D0-D4BA3D55EA04}"/>
              </a:ext>
            </a:extLst>
          </p:cNvPr>
          <p:cNvSpPr txBox="1"/>
          <p:nvPr/>
        </p:nvSpPr>
        <p:spPr>
          <a:xfrm>
            <a:off x="3105395" y="4071821"/>
            <a:ext cx="433137" cy="239335"/>
          </a:xfrm>
          <a:prstGeom prst="rect">
            <a:avLst/>
          </a:prstGeom>
        </p:spPr>
        <p:txBody>
          <a:bodyPr vert="horz" wrap="square" lIns="0" tIns="0" rIns="0" bIns="0" rtlCol="0">
            <a:noAutofit/>
          </a:bodyPr>
          <a:lstStyle/>
          <a:p>
            <a:pPr algn="ctr"/>
            <a:r>
              <a:rPr lang="en-US" sz="1600" dirty="0"/>
              <a:t>8</a:t>
            </a:r>
          </a:p>
        </p:txBody>
      </p:sp>
      <p:sp>
        <p:nvSpPr>
          <p:cNvPr id="88" name="TextBox 87">
            <a:extLst>
              <a:ext uri="{FF2B5EF4-FFF2-40B4-BE49-F238E27FC236}">
                <a16:creationId xmlns:a16="http://schemas.microsoft.com/office/drawing/2014/main" id="{61580E9E-27EC-E7BB-0500-F056DB695C2F}"/>
              </a:ext>
            </a:extLst>
          </p:cNvPr>
          <p:cNvSpPr txBox="1"/>
          <p:nvPr/>
        </p:nvSpPr>
        <p:spPr>
          <a:xfrm>
            <a:off x="3646727" y="4071821"/>
            <a:ext cx="433137" cy="239335"/>
          </a:xfrm>
          <a:prstGeom prst="rect">
            <a:avLst/>
          </a:prstGeom>
        </p:spPr>
        <p:txBody>
          <a:bodyPr vert="horz" wrap="square" lIns="0" tIns="0" rIns="0" bIns="0" rtlCol="0">
            <a:noAutofit/>
          </a:bodyPr>
          <a:lstStyle/>
          <a:p>
            <a:pPr algn="ctr"/>
            <a:r>
              <a:rPr lang="en-US" sz="1600" dirty="0"/>
              <a:t>10</a:t>
            </a:r>
          </a:p>
        </p:txBody>
      </p:sp>
      <p:sp>
        <p:nvSpPr>
          <p:cNvPr id="89" name="TextBox 88">
            <a:extLst>
              <a:ext uri="{FF2B5EF4-FFF2-40B4-BE49-F238E27FC236}">
                <a16:creationId xmlns:a16="http://schemas.microsoft.com/office/drawing/2014/main" id="{02AC17DF-6E4D-CFA4-E8E3-0E3D1F349E8D}"/>
              </a:ext>
            </a:extLst>
          </p:cNvPr>
          <p:cNvSpPr txBox="1"/>
          <p:nvPr/>
        </p:nvSpPr>
        <p:spPr>
          <a:xfrm>
            <a:off x="4188059" y="4071821"/>
            <a:ext cx="433137" cy="239335"/>
          </a:xfrm>
          <a:prstGeom prst="rect">
            <a:avLst/>
          </a:prstGeom>
        </p:spPr>
        <p:txBody>
          <a:bodyPr vert="horz" wrap="square" lIns="0" tIns="0" rIns="0" bIns="0" rtlCol="0">
            <a:noAutofit/>
          </a:bodyPr>
          <a:lstStyle/>
          <a:p>
            <a:pPr algn="ctr"/>
            <a:r>
              <a:rPr lang="en-US" sz="1600" dirty="0"/>
              <a:t>12</a:t>
            </a:r>
          </a:p>
        </p:txBody>
      </p:sp>
      <p:sp>
        <p:nvSpPr>
          <p:cNvPr id="90" name="TextBox 89">
            <a:extLst>
              <a:ext uri="{FF2B5EF4-FFF2-40B4-BE49-F238E27FC236}">
                <a16:creationId xmlns:a16="http://schemas.microsoft.com/office/drawing/2014/main" id="{C5AE006A-E4EF-E174-48D7-22D33A8F1ACD}"/>
              </a:ext>
            </a:extLst>
          </p:cNvPr>
          <p:cNvSpPr txBox="1"/>
          <p:nvPr/>
        </p:nvSpPr>
        <p:spPr>
          <a:xfrm>
            <a:off x="4729391" y="4071821"/>
            <a:ext cx="433137" cy="239335"/>
          </a:xfrm>
          <a:prstGeom prst="rect">
            <a:avLst/>
          </a:prstGeom>
        </p:spPr>
        <p:txBody>
          <a:bodyPr vert="horz" wrap="square" lIns="0" tIns="0" rIns="0" bIns="0" rtlCol="0">
            <a:noAutofit/>
          </a:bodyPr>
          <a:lstStyle/>
          <a:p>
            <a:pPr algn="ctr"/>
            <a:r>
              <a:rPr lang="en-US" sz="1600" dirty="0"/>
              <a:t>14</a:t>
            </a:r>
          </a:p>
        </p:txBody>
      </p:sp>
      <p:sp>
        <p:nvSpPr>
          <p:cNvPr id="91" name="TextBox 90">
            <a:extLst>
              <a:ext uri="{FF2B5EF4-FFF2-40B4-BE49-F238E27FC236}">
                <a16:creationId xmlns:a16="http://schemas.microsoft.com/office/drawing/2014/main" id="{475273BE-7BF2-434A-C55E-6C71CB2F9424}"/>
              </a:ext>
            </a:extLst>
          </p:cNvPr>
          <p:cNvSpPr txBox="1"/>
          <p:nvPr/>
        </p:nvSpPr>
        <p:spPr>
          <a:xfrm>
            <a:off x="5270723" y="4071821"/>
            <a:ext cx="433137" cy="239335"/>
          </a:xfrm>
          <a:prstGeom prst="rect">
            <a:avLst/>
          </a:prstGeom>
        </p:spPr>
        <p:txBody>
          <a:bodyPr vert="horz" wrap="square" lIns="0" tIns="0" rIns="0" bIns="0" rtlCol="0">
            <a:noAutofit/>
          </a:bodyPr>
          <a:lstStyle/>
          <a:p>
            <a:pPr algn="ctr"/>
            <a:r>
              <a:rPr lang="en-US" sz="1600" dirty="0"/>
              <a:t>16</a:t>
            </a:r>
          </a:p>
        </p:txBody>
      </p:sp>
      <p:sp>
        <p:nvSpPr>
          <p:cNvPr id="92" name="TextBox 91">
            <a:extLst>
              <a:ext uri="{FF2B5EF4-FFF2-40B4-BE49-F238E27FC236}">
                <a16:creationId xmlns:a16="http://schemas.microsoft.com/office/drawing/2014/main" id="{84459D36-9A2C-4525-1DE1-F72B9CFBE980}"/>
              </a:ext>
            </a:extLst>
          </p:cNvPr>
          <p:cNvSpPr txBox="1"/>
          <p:nvPr/>
        </p:nvSpPr>
        <p:spPr>
          <a:xfrm>
            <a:off x="2957131" y="2382210"/>
            <a:ext cx="3037483" cy="239335"/>
          </a:xfrm>
          <a:prstGeom prst="rect">
            <a:avLst/>
          </a:prstGeom>
        </p:spPr>
        <p:txBody>
          <a:bodyPr vert="horz" wrap="square" lIns="0" tIns="0" rIns="0" bIns="0" rtlCol="0">
            <a:noAutofit/>
          </a:bodyPr>
          <a:lstStyle/>
          <a:p>
            <a:pPr algn="r"/>
            <a:r>
              <a:rPr lang="en-US" sz="1600" dirty="0"/>
              <a:t>HR: 0.50 (95% CI: 0.33-0.75)</a:t>
            </a:r>
          </a:p>
        </p:txBody>
      </p:sp>
      <p:grpSp>
        <p:nvGrpSpPr>
          <p:cNvPr id="170" name="Group 169">
            <a:extLst>
              <a:ext uri="{FF2B5EF4-FFF2-40B4-BE49-F238E27FC236}">
                <a16:creationId xmlns:a16="http://schemas.microsoft.com/office/drawing/2014/main" id="{FEB97A52-21A1-4FD9-563B-209DE9775E91}"/>
              </a:ext>
            </a:extLst>
          </p:cNvPr>
          <p:cNvGrpSpPr/>
          <p:nvPr/>
        </p:nvGrpSpPr>
        <p:grpSpPr>
          <a:xfrm>
            <a:off x="4312119" y="1764745"/>
            <a:ext cx="1819175" cy="455261"/>
            <a:chOff x="4312119" y="3529597"/>
            <a:chExt cx="1819175" cy="455261"/>
          </a:xfrm>
        </p:grpSpPr>
        <p:sp>
          <p:nvSpPr>
            <p:cNvPr id="93" name="TextBox 92">
              <a:extLst>
                <a:ext uri="{FF2B5EF4-FFF2-40B4-BE49-F238E27FC236}">
                  <a16:creationId xmlns:a16="http://schemas.microsoft.com/office/drawing/2014/main" id="{63FD699B-962F-2E06-F070-26352A2017F2}"/>
                </a:ext>
              </a:extLst>
            </p:cNvPr>
            <p:cNvSpPr txBox="1"/>
            <p:nvPr/>
          </p:nvSpPr>
          <p:spPr>
            <a:xfrm>
              <a:off x="4612998" y="3529597"/>
              <a:ext cx="1518296" cy="455261"/>
            </a:xfrm>
            <a:prstGeom prst="rect">
              <a:avLst/>
            </a:prstGeom>
          </p:spPr>
          <p:txBody>
            <a:bodyPr vert="horz" wrap="square" lIns="0" tIns="0" rIns="0" bIns="0" rtlCol="0">
              <a:noAutofit/>
            </a:bodyPr>
            <a:lstStyle/>
            <a:p>
              <a:r>
                <a:rPr lang="en-US" sz="1400" dirty="0"/>
                <a:t>Vepdegestrant</a:t>
              </a:r>
              <a:br>
                <a:rPr lang="en-US" sz="1400" dirty="0"/>
              </a:br>
              <a:r>
                <a:rPr lang="en-US" sz="1400" dirty="0"/>
                <a:t>Fulvestrant</a:t>
              </a:r>
            </a:p>
          </p:txBody>
        </p:sp>
        <p:cxnSp>
          <p:nvCxnSpPr>
            <p:cNvPr id="94" name="Straight Connector 93">
              <a:extLst>
                <a:ext uri="{FF2B5EF4-FFF2-40B4-BE49-F238E27FC236}">
                  <a16:creationId xmlns:a16="http://schemas.microsoft.com/office/drawing/2014/main" id="{F3491E9F-9385-BB40-E586-7EF2CEA5C827}"/>
                </a:ext>
              </a:extLst>
            </p:cNvPr>
            <p:cNvCxnSpPr>
              <a:cxnSpLocks/>
            </p:cNvCxnSpPr>
            <p:nvPr/>
          </p:nvCxnSpPr>
          <p:spPr>
            <a:xfrm flipH="1">
              <a:off x="4312119" y="3628722"/>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977B980-F781-CBEE-E0B4-16E995009328}"/>
                </a:ext>
              </a:extLst>
            </p:cNvPr>
            <p:cNvCxnSpPr>
              <a:cxnSpLocks/>
            </p:cNvCxnSpPr>
            <p:nvPr/>
          </p:nvCxnSpPr>
          <p:spPr>
            <a:xfrm flipH="1">
              <a:off x="4312119" y="3848499"/>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96" name="TextBox 95">
            <a:extLst>
              <a:ext uri="{FF2B5EF4-FFF2-40B4-BE49-F238E27FC236}">
                <a16:creationId xmlns:a16="http://schemas.microsoft.com/office/drawing/2014/main" id="{CE7E5FE6-8129-35B9-A78A-3FD3044D403B}"/>
              </a:ext>
            </a:extLst>
          </p:cNvPr>
          <p:cNvSpPr txBox="1"/>
          <p:nvPr/>
        </p:nvSpPr>
        <p:spPr>
          <a:xfrm>
            <a:off x="100668" y="4369770"/>
            <a:ext cx="906012" cy="562062"/>
          </a:xfrm>
          <a:prstGeom prst="rect">
            <a:avLst/>
          </a:prstGeom>
        </p:spPr>
        <p:txBody>
          <a:bodyPr vert="horz" wrap="square" lIns="0" tIns="0" rIns="0" bIns="0" rtlCol="0">
            <a:noAutofit/>
          </a:bodyPr>
          <a:lstStyle/>
          <a:p>
            <a:pPr algn="r"/>
            <a:r>
              <a:rPr lang="en-US" sz="1200" b="1" dirty="0"/>
              <a:t>No. at risk</a:t>
            </a:r>
            <a:br>
              <a:rPr lang="en-US" sz="1200" dirty="0"/>
            </a:br>
            <a:r>
              <a:rPr lang="en-US" sz="1200" dirty="0" err="1">
                <a:solidFill>
                  <a:schemeClr val="accent1"/>
                </a:solidFill>
              </a:rPr>
              <a:t>Vepdeg</a:t>
            </a:r>
            <a:br>
              <a:rPr lang="en-US" sz="1200" dirty="0"/>
            </a:br>
            <a:r>
              <a:rPr lang="en-US" sz="1200" dirty="0" err="1">
                <a:solidFill>
                  <a:schemeClr val="accent6"/>
                </a:solidFill>
              </a:rPr>
              <a:t>Fulv</a:t>
            </a:r>
            <a:endParaRPr lang="en-US" sz="1200" dirty="0">
              <a:solidFill>
                <a:schemeClr val="accent6"/>
              </a:solidFill>
            </a:endParaRPr>
          </a:p>
        </p:txBody>
      </p:sp>
      <p:sp>
        <p:nvSpPr>
          <p:cNvPr id="97" name="TextBox 96">
            <a:extLst>
              <a:ext uri="{FF2B5EF4-FFF2-40B4-BE49-F238E27FC236}">
                <a16:creationId xmlns:a16="http://schemas.microsoft.com/office/drawing/2014/main" id="{1FBEB9F5-AEAF-C96F-9108-24F78E210D7C}"/>
              </a:ext>
            </a:extLst>
          </p:cNvPr>
          <p:cNvSpPr txBox="1"/>
          <p:nvPr/>
        </p:nvSpPr>
        <p:spPr>
          <a:xfrm>
            <a:off x="982911" y="4564115"/>
            <a:ext cx="342550" cy="359328"/>
          </a:xfrm>
          <a:prstGeom prst="rect">
            <a:avLst/>
          </a:prstGeom>
        </p:spPr>
        <p:txBody>
          <a:bodyPr vert="horz" wrap="square" lIns="0" tIns="0" rIns="0" bIns="0" rtlCol="0">
            <a:noAutofit/>
          </a:bodyPr>
          <a:lstStyle/>
          <a:p>
            <a:pPr algn="ctr"/>
            <a:r>
              <a:rPr lang="en-US" sz="1200" dirty="0"/>
              <a:t>63</a:t>
            </a:r>
            <a:br>
              <a:rPr lang="en-US" sz="1200" dirty="0"/>
            </a:br>
            <a:r>
              <a:rPr lang="en-US" sz="1200" dirty="0"/>
              <a:t>59</a:t>
            </a:r>
          </a:p>
        </p:txBody>
      </p:sp>
      <p:sp>
        <p:nvSpPr>
          <p:cNvPr id="98" name="TextBox 97">
            <a:extLst>
              <a:ext uri="{FF2B5EF4-FFF2-40B4-BE49-F238E27FC236}">
                <a16:creationId xmlns:a16="http://schemas.microsoft.com/office/drawing/2014/main" id="{271840EB-6BEA-62C4-11C1-A45A91AF0D3A}"/>
              </a:ext>
            </a:extLst>
          </p:cNvPr>
          <p:cNvSpPr txBox="1"/>
          <p:nvPr/>
        </p:nvSpPr>
        <p:spPr>
          <a:xfrm>
            <a:off x="1521981" y="4564115"/>
            <a:ext cx="342550" cy="359328"/>
          </a:xfrm>
          <a:prstGeom prst="rect">
            <a:avLst/>
          </a:prstGeom>
        </p:spPr>
        <p:txBody>
          <a:bodyPr vert="horz" wrap="square" lIns="0" tIns="0" rIns="0" bIns="0" rtlCol="0">
            <a:noAutofit/>
          </a:bodyPr>
          <a:lstStyle/>
          <a:p>
            <a:pPr algn="ctr"/>
            <a:r>
              <a:rPr lang="en-US" sz="1200" dirty="0"/>
              <a:t>34</a:t>
            </a:r>
            <a:br>
              <a:rPr lang="en-US" sz="1200" dirty="0"/>
            </a:br>
            <a:r>
              <a:rPr lang="en-US" sz="1200" dirty="0"/>
              <a:t>17</a:t>
            </a:r>
          </a:p>
        </p:txBody>
      </p:sp>
      <p:sp>
        <p:nvSpPr>
          <p:cNvPr id="99" name="TextBox 98">
            <a:extLst>
              <a:ext uri="{FF2B5EF4-FFF2-40B4-BE49-F238E27FC236}">
                <a16:creationId xmlns:a16="http://schemas.microsoft.com/office/drawing/2014/main" id="{C0E74E0B-217E-ACF6-02B4-3105D015C770}"/>
              </a:ext>
            </a:extLst>
          </p:cNvPr>
          <p:cNvSpPr txBox="1"/>
          <p:nvPr/>
        </p:nvSpPr>
        <p:spPr>
          <a:xfrm>
            <a:off x="2061051" y="4564115"/>
            <a:ext cx="342550" cy="359328"/>
          </a:xfrm>
          <a:prstGeom prst="rect">
            <a:avLst/>
          </a:prstGeom>
        </p:spPr>
        <p:txBody>
          <a:bodyPr vert="horz" wrap="square" lIns="0" tIns="0" rIns="0" bIns="0" rtlCol="0">
            <a:noAutofit/>
          </a:bodyPr>
          <a:lstStyle/>
          <a:p>
            <a:pPr algn="ctr"/>
            <a:r>
              <a:rPr lang="en-US" sz="1200" dirty="0"/>
              <a:t>23</a:t>
            </a:r>
            <a:br>
              <a:rPr lang="en-US" sz="1200" dirty="0"/>
            </a:br>
            <a:r>
              <a:rPr lang="en-US" sz="1200" dirty="0"/>
              <a:t>6</a:t>
            </a:r>
          </a:p>
        </p:txBody>
      </p:sp>
      <p:sp>
        <p:nvSpPr>
          <p:cNvPr id="100" name="TextBox 99">
            <a:extLst>
              <a:ext uri="{FF2B5EF4-FFF2-40B4-BE49-F238E27FC236}">
                <a16:creationId xmlns:a16="http://schemas.microsoft.com/office/drawing/2014/main" id="{85BB4375-F898-1662-2575-9FD326F817D0}"/>
              </a:ext>
            </a:extLst>
          </p:cNvPr>
          <p:cNvSpPr txBox="1"/>
          <p:nvPr/>
        </p:nvSpPr>
        <p:spPr>
          <a:xfrm>
            <a:off x="2600121" y="4564115"/>
            <a:ext cx="342550" cy="359328"/>
          </a:xfrm>
          <a:prstGeom prst="rect">
            <a:avLst/>
          </a:prstGeom>
        </p:spPr>
        <p:txBody>
          <a:bodyPr vert="horz" wrap="square" lIns="0" tIns="0" rIns="0" bIns="0" rtlCol="0">
            <a:noAutofit/>
          </a:bodyPr>
          <a:lstStyle/>
          <a:p>
            <a:pPr algn="ctr"/>
            <a:r>
              <a:rPr lang="en-US" sz="1200" dirty="0"/>
              <a:t>16</a:t>
            </a:r>
            <a:br>
              <a:rPr lang="en-US" sz="1200" dirty="0"/>
            </a:br>
            <a:r>
              <a:rPr lang="en-US" sz="1200" dirty="0"/>
              <a:t>4</a:t>
            </a:r>
          </a:p>
        </p:txBody>
      </p:sp>
      <p:sp>
        <p:nvSpPr>
          <p:cNvPr id="101" name="TextBox 100">
            <a:extLst>
              <a:ext uri="{FF2B5EF4-FFF2-40B4-BE49-F238E27FC236}">
                <a16:creationId xmlns:a16="http://schemas.microsoft.com/office/drawing/2014/main" id="{9D2B01C5-C153-4A47-A44E-EFB05AD7C975}"/>
              </a:ext>
            </a:extLst>
          </p:cNvPr>
          <p:cNvSpPr txBox="1"/>
          <p:nvPr/>
        </p:nvSpPr>
        <p:spPr>
          <a:xfrm>
            <a:off x="3139191" y="4564115"/>
            <a:ext cx="342550" cy="359328"/>
          </a:xfrm>
          <a:prstGeom prst="rect">
            <a:avLst/>
          </a:prstGeom>
        </p:spPr>
        <p:txBody>
          <a:bodyPr vert="horz" wrap="square" lIns="0" tIns="0" rIns="0" bIns="0" rtlCol="0">
            <a:noAutofit/>
          </a:bodyPr>
          <a:lstStyle/>
          <a:p>
            <a:pPr algn="ctr"/>
            <a:r>
              <a:rPr lang="en-US" sz="1200" dirty="0"/>
              <a:t>9</a:t>
            </a:r>
            <a:br>
              <a:rPr lang="en-US" sz="1200" dirty="0"/>
            </a:br>
            <a:r>
              <a:rPr lang="en-US" sz="1200" dirty="0"/>
              <a:t>1</a:t>
            </a:r>
          </a:p>
        </p:txBody>
      </p:sp>
      <p:sp>
        <p:nvSpPr>
          <p:cNvPr id="102" name="TextBox 101">
            <a:extLst>
              <a:ext uri="{FF2B5EF4-FFF2-40B4-BE49-F238E27FC236}">
                <a16:creationId xmlns:a16="http://schemas.microsoft.com/office/drawing/2014/main" id="{4DC142FB-8F4C-CF1A-3709-0E006A44BA60}"/>
              </a:ext>
            </a:extLst>
          </p:cNvPr>
          <p:cNvSpPr txBox="1"/>
          <p:nvPr/>
        </p:nvSpPr>
        <p:spPr>
          <a:xfrm>
            <a:off x="3678261" y="4564115"/>
            <a:ext cx="342550" cy="359328"/>
          </a:xfrm>
          <a:prstGeom prst="rect">
            <a:avLst/>
          </a:prstGeom>
        </p:spPr>
        <p:txBody>
          <a:bodyPr vert="horz" wrap="square" lIns="0" tIns="0" rIns="0" bIns="0" rtlCol="0">
            <a:noAutofit/>
          </a:bodyPr>
          <a:lstStyle/>
          <a:p>
            <a:pPr algn="ctr"/>
            <a:r>
              <a:rPr lang="en-US" sz="1200" dirty="0"/>
              <a:t>7</a:t>
            </a:r>
            <a:br>
              <a:rPr lang="en-US" sz="1200" dirty="0"/>
            </a:br>
            <a:r>
              <a:rPr lang="en-US" sz="1200" dirty="0"/>
              <a:t>0</a:t>
            </a:r>
          </a:p>
        </p:txBody>
      </p:sp>
      <p:sp>
        <p:nvSpPr>
          <p:cNvPr id="103" name="TextBox 102">
            <a:extLst>
              <a:ext uri="{FF2B5EF4-FFF2-40B4-BE49-F238E27FC236}">
                <a16:creationId xmlns:a16="http://schemas.microsoft.com/office/drawing/2014/main" id="{46095FD4-8235-119B-0DFF-CDFAD40B4EF4}"/>
              </a:ext>
            </a:extLst>
          </p:cNvPr>
          <p:cNvSpPr txBox="1"/>
          <p:nvPr/>
        </p:nvSpPr>
        <p:spPr>
          <a:xfrm>
            <a:off x="4217331" y="4564115"/>
            <a:ext cx="342550" cy="359328"/>
          </a:xfrm>
          <a:prstGeom prst="rect">
            <a:avLst/>
          </a:prstGeom>
        </p:spPr>
        <p:txBody>
          <a:bodyPr vert="horz" wrap="square" lIns="0" tIns="0" rIns="0" bIns="0" rtlCol="0">
            <a:noAutofit/>
          </a:bodyPr>
          <a:lstStyle/>
          <a:p>
            <a:pPr algn="ctr"/>
            <a:r>
              <a:rPr lang="en-US" sz="1200" dirty="0"/>
              <a:t>5</a:t>
            </a:r>
            <a:br>
              <a:rPr lang="en-US" sz="1200" dirty="0"/>
            </a:br>
            <a:r>
              <a:rPr lang="en-US" sz="1200" dirty="0"/>
              <a:t>0</a:t>
            </a:r>
          </a:p>
        </p:txBody>
      </p:sp>
      <p:sp>
        <p:nvSpPr>
          <p:cNvPr id="104" name="TextBox 103">
            <a:extLst>
              <a:ext uri="{FF2B5EF4-FFF2-40B4-BE49-F238E27FC236}">
                <a16:creationId xmlns:a16="http://schemas.microsoft.com/office/drawing/2014/main" id="{D26DC5BD-2474-1213-5776-55F4114B16D4}"/>
              </a:ext>
            </a:extLst>
          </p:cNvPr>
          <p:cNvSpPr txBox="1"/>
          <p:nvPr/>
        </p:nvSpPr>
        <p:spPr>
          <a:xfrm>
            <a:off x="4756401" y="4553955"/>
            <a:ext cx="342550" cy="359328"/>
          </a:xfrm>
          <a:prstGeom prst="rect">
            <a:avLst/>
          </a:prstGeom>
        </p:spPr>
        <p:txBody>
          <a:bodyPr vert="horz" wrap="square" lIns="0" tIns="0" rIns="0" bIns="0" rtlCol="0">
            <a:noAutofit/>
          </a:bodyPr>
          <a:lstStyle/>
          <a:p>
            <a:pPr algn="ctr"/>
            <a:r>
              <a:rPr lang="en-US" sz="1200" dirty="0"/>
              <a:t>2</a:t>
            </a:r>
            <a:br>
              <a:rPr lang="en-US" sz="1200" dirty="0"/>
            </a:br>
            <a:r>
              <a:rPr lang="en-US" sz="1200" dirty="0"/>
              <a:t>0</a:t>
            </a:r>
          </a:p>
        </p:txBody>
      </p:sp>
      <p:sp>
        <p:nvSpPr>
          <p:cNvPr id="171" name="TextBox 170">
            <a:extLst>
              <a:ext uri="{FF2B5EF4-FFF2-40B4-BE49-F238E27FC236}">
                <a16:creationId xmlns:a16="http://schemas.microsoft.com/office/drawing/2014/main" id="{260EA4A0-05AF-4216-4C70-F7FB3A7D9144}"/>
              </a:ext>
            </a:extLst>
          </p:cNvPr>
          <p:cNvSpPr txBox="1"/>
          <p:nvPr/>
        </p:nvSpPr>
        <p:spPr>
          <a:xfrm>
            <a:off x="5295471" y="4553955"/>
            <a:ext cx="342550" cy="359328"/>
          </a:xfrm>
          <a:prstGeom prst="rect">
            <a:avLst/>
          </a:prstGeom>
        </p:spPr>
        <p:txBody>
          <a:bodyPr vert="horz" wrap="square" lIns="0" tIns="0" rIns="0" bIns="0" rtlCol="0">
            <a:noAutofit/>
          </a:bodyPr>
          <a:lstStyle/>
          <a:p>
            <a:pPr algn="ctr"/>
            <a:r>
              <a:rPr lang="en-US" sz="1200" dirty="0"/>
              <a:t>1</a:t>
            </a:r>
          </a:p>
          <a:p>
            <a:pPr algn="ctr"/>
            <a:r>
              <a:rPr lang="en-US" sz="1200" dirty="0"/>
              <a:t>0</a:t>
            </a:r>
          </a:p>
        </p:txBody>
      </p:sp>
      <p:sp>
        <p:nvSpPr>
          <p:cNvPr id="172" name="TextBox 171">
            <a:extLst>
              <a:ext uri="{FF2B5EF4-FFF2-40B4-BE49-F238E27FC236}">
                <a16:creationId xmlns:a16="http://schemas.microsoft.com/office/drawing/2014/main" id="{7F9ADA20-B777-341A-F937-ACDBFF76C824}"/>
              </a:ext>
            </a:extLst>
          </p:cNvPr>
          <p:cNvSpPr txBox="1"/>
          <p:nvPr/>
        </p:nvSpPr>
        <p:spPr>
          <a:xfrm>
            <a:off x="5834544" y="4553955"/>
            <a:ext cx="342550" cy="359328"/>
          </a:xfrm>
          <a:prstGeom prst="rect">
            <a:avLst/>
          </a:prstGeom>
        </p:spPr>
        <p:txBody>
          <a:bodyPr vert="horz" wrap="square" lIns="0" tIns="0" rIns="0" bIns="0" rtlCol="0">
            <a:noAutofit/>
          </a:bodyPr>
          <a:lstStyle/>
          <a:p>
            <a:pPr algn="ctr"/>
            <a:r>
              <a:rPr lang="en-US" sz="1200" dirty="0"/>
              <a:t>0</a:t>
            </a:r>
            <a:br>
              <a:rPr lang="en-US" sz="1200" dirty="0"/>
            </a:br>
            <a:r>
              <a:rPr lang="en-US" sz="1200" dirty="0"/>
              <a:t>0</a:t>
            </a:r>
          </a:p>
        </p:txBody>
      </p:sp>
      <p:grpSp>
        <p:nvGrpSpPr>
          <p:cNvPr id="202" name="Group 201">
            <a:extLst>
              <a:ext uri="{FF2B5EF4-FFF2-40B4-BE49-F238E27FC236}">
                <a16:creationId xmlns:a16="http://schemas.microsoft.com/office/drawing/2014/main" id="{59D35D41-20FE-B943-44AC-423087E81320}"/>
              </a:ext>
            </a:extLst>
          </p:cNvPr>
          <p:cNvGrpSpPr/>
          <p:nvPr/>
        </p:nvGrpSpPr>
        <p:grpSpPr>
          <a:xfrm>
            <a:off x="1300579" y="1735584"/>
            <a:ext cx="2303755" cy="2121798"/>
            <a:chOff x="1300579" y="1735584"/>
            <a:chExt cx="2303755" cy="2121798"/>
          </a:xfrm>
        </p:grpSpPr>
        <p:cxnSp>
          <p:nvCxnSpPr>
            <p:cNvPr id="192" name="Straight Connector 191">
              <a:extLst>
                <a:ext uri="{FF2B5EF4-FFF2-40B4-BE49-F238E27FC236}">
                  <a16:creationId xmlns:a16="http://schemas.microsoft.com/office/drawing/2014/main" id="{4DA6D802-359C-B19A-0409-BD1D14DD82D1}"/>
                </a:ext>
              </a:extLst>
            </p:cNvPr>
            <p:cNvCxnSpPr>
              <a:cxnSpLocks/>
            </p:cNvCxnSpPr>
            <p:nvPr/>
          </p:nvCxnSpPr>
          <p:spPr>
            <a:xfrm flipV="1">
              <a:off x="2913009" y="371495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98" name="Group 197">
              <a:extLst>
                <a:ext uri="{FF2B5EF4-FFF2-40B4-BE49-F238E27FC236}">
                  <a16:creationId xmlns:a16="http://schemas.microsoft.com/office/drawing/2014/main" id="{2EABEBAB-5B30-230E-47C3-36181EF68C83}"/>
                </a:ext>
              </a:extLst>
            </p:cNvPr>
            <p:cNvGrpSpPr/>
            <p:nvPr/>
          </p:nvGrpSpPr>
          <p:grpSpPr>
            <a:xfrm>
              <a:off x="1300579" y="1735584"/>
              <a:ext cx="2303755" cy="2112886"/>
              <a:chOff x="1300579" y="1735584"/>
              <a:chExt cx="2303755" cy="2112886"/>
            </a:xfrm>
          </p:grpSpPr>
          <p:sp>
            <p:nvSpPr>
              <p:cNvPr id="193" name="Freeform 192">
                <a:extLst>
                  <a:ext uri="{FF2B5EF4-FFF2-40B4-BE49-F238E27FC236}">
                    <a16:creationId xmlns:a16="http://schemas.microsoft.com/office/drawing/2014/main" id="{DD76E458-0969-8DC1-0F0B-6F56634FA039}"/>
                  </a:ext>
                </a:extLst>
              </p:cNvPr>
              <p:cNvSpPr/>
              <p:nvPr/>
            </p:nvSpPr>
            <p:spPr>
              <a:xfrm>
                <a:off x="1660124" y="2672179"/>
                <a:ext cx="1944210" cy="1176291"/>
              </a:xfrm>
              <a:custGeom>
                <a:avLst/>
                <a:gdLst>
                  <a:gd name="csX0" fmla="*/ 1944210 w 1944210"/>
                  <a:gd name="csY0" fmla="*/ 1176291 h 1176291"/>
                  <a:gd name="csX1" fmla="*/ 1500326 w 1944210"/>
                  <a:gd name="csY1" fmla="*/ 1176291 h 1176291"/>
                  <a:gd name="csX2" fmla="*/ 1500326 w 1944210"/>
                  <a:gd name="csY2" fmla="*/ 1105270 h 1176291"/>
                  <a:gd name="csX3" fmla="*/ 958789 w 1944210"/>
                  <a:gd name="csY3" fmla="*/ 1105270 h 1176291"/>
                  <a:gd name="csX4" fmla="*/ 958789 w 1944210"/>
                  <a:gd name="csY4" fmla="*/ 1043126 h 1176291"/>
                  <a:gd name="csX5" fmla="*/ 523783 w 1944210"/>
                  <a:gd name="csY5" fmla="*/ 1043126 h 1176291"/>
                  <a:gd name="csX6" fmla="*/ 523783 w 1944210"/>
                  <a:gd name="csY6" fmla="*/ 998738 h 1176291"/>
                  <a:gd name="csX7" fmla="*/ 506027 w 1944210"/>
                  <a:gd name="csY7" fmla="*/ 998738 h 1176291"/>
                  <a:gd name="csX8" fmla="*/ 506027 w 1944210"/>
                  <a:gd name="csY8" fmla="*/ 954349 h 1176291"/>
                  <a:gd name="csX9" fmla="*/ 448323 w 1944210"/>
                  <a:gd name="csY9" fmla="*/ 954349 h 1176291"/>
                  <a:gd name="csX10" fmla="*/ 448323 w 1944210"/>
                  <a:gd name="csY10" fmla="*/ 909961 h 1176291"/>
                  <a:gd name="csX11" fmla="*/ 297402 w 1944210"/>
                  <a:gd name="csY11" fmla="*/ 909961 h 1176291"/>
                  <a:gd name="csX12" fmla="*/ 297402 w 1944210"/>
                  <a:gd name="csY12" fmla="*/ 865572 h 1176291"/>
                  <a:gd name="csX13" fmla="*/ 275208 w 1944210"/>
                  <a:gd name="csY13" fmla="*/ 865572 h 1176291"/>
                  <a:gd name="csX14" fmla="*/ 275208 w 1944210"/>
                  <a:gd name="csY14" fmla="*/ 825623 h 1176291"/>
                  <a:gd name="csX15" fmla="*/ 199748 w 1944210"/>
                  <a:gd name="csY15" fmla="*/ 825623 h 1176291"/>
                  <a:gd name="csX16" fmla="*/ 199748 w 1944210"/>
                  <a:gd name="csY16" fmla="*/ 781235 h 1176291"/>
                  <a:gd name="csX17" fmla="*/ 97655 w 1944210"/>
                  <a:gd name="csY17" fmla="*/ 781235 h 1176291"/>
                  <a:gd name="csX18" fmla="*/ 97655 w 1944210"/>
                  <a:gd name="csY18" fmla="*/ 741285 h 1176291"/>
                  <a:gd name="csX19" fmla="*/ 97655 w 1944210"/>
                  <a:gd name="csY19" fmla="*/ 741285 h 1176291"/>
                  <a:gd name="csX20" fmla="*/ 79900 w 1944210"/>
                  <a:gd name="csY20" fmla="*/ 723530 h 1176291"/>
                  <a:gd name="csX21" fmla="*/ 79900 w 1944210"/>
                  <a:gd name="csY21" fmla="*/ 656947 h 1176291"/>
                  <a:gd name="csX22" fmla="*/ 62144 w 1944210"/>
                  <a:gd name="csY22" fmla="*/ 656947 h 1176291"/>
                  <a:gd name="csX23" fmla="*/ 62144 w 1944210"/>
                  <a:gd name="csY23" fmla="*/ 603681 h 1176291"/>
                  <a:gd name="csX24" fmla="*/ 62144 w 1944210"/>
                  <a:gd name="csY24" fmla="*/ 603681 h 1176291"/>
                  <a:gd name="csX25" fmla="*/ 31072 w 1944210"/>
                  <a:gd name="csY25" fmla="*/ 603681 h 1176291"/>
                  <a:gd name="csX26" fmla="*/ 31072 w 1944210"/>
                  <a:gd name="csY26" fmla="*/ 483833 h 1176291"/>
                  <a:gd name="csX27" fmla="*/ 26633 w 1944210"/>
                  <a:gd name="csY27" fmla="*/ 483833 h 1176291"/>
                  <a:gd name="csX28" fmla="*/ 26633 w 1944210"/>
                  <a:gd name="csY28" fmla="*/ 337351 h 1176291"/>
                  <a:gd name="csX29" fmla="*/ 13317 w 1944210"/>
                  <a:gd name="csY29" fmla="*/ 337351 h 1176291"/>
                  <a:gd name="csX30" fmla="*/ 13317 w 1944210"/>
                  <a:gd name="csY30" fmla="*/ 288524 h 1176291"/>
                  <a:gd name="csX31" fmla="*/ 0 w 1944210"/>
                  <a:gd name="csY31" fmla="*/ 288524 h 1176291"/>
                  <a:gd name="csX32" fmla="*/ 0 w 1944210"/>
                  <a:gd name="csY32" fmla="*/ 0 h 117629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1944210" h="1176291">
                    <a:moveTo>
                      <a:pt x="1944210" y="1176291"/>
                    </a:moveTo>
                    <a:lnTo>
                      <a:pt x="1500326" y="1176291"/>
                    </a:lnTo>
                    <a:lnTo>
                      <a:pt x="1500326" y="1105270"/>
                    </a:lnTo>
                    <a:lnTo>
                      <a:pt x="958789" y="1105270"/>
                    </a:lnTo>
                    <a:lnTo>
                      <a:pt x="958789" y="1043126"/>
                    </a:lnTo>
                    <a:lnTo>
                      <a:pt x="523783" y="1043126"/>
                    </a:lnTo>
                    <a:lnTo>
                      <a:pt x="523783" y="998738"/>
                    </a:lnTo>
                    <a:lnTo>
                      <a:pt x="506027" y="998738"/>
                    </a:lnTo>
                    <a:lnTo>
                      <a:pt x="506027" y="954349"/>
                    </a:lnTo>
                    <a:lnTo>
                      <a:pt x="448323" y="954349"/>
                    </a:lnTo>
                    <a:lnTo>
                      <a:pt x="448323" y="909961"/>
                    </a:lnTo>
                    <a:lnTo>
                      <a:pt x="297402" y="909961"/>
                    </a:lnTo>
                    <a:lnTo>
                      <a:pt x="297402" y="865572"/>
                    </a:lnTo>
                    <a:lnTo>
                      <a:pt x="275208" y="865572"/>
                    </a:lnTo>
                    <a:lnTo>
                      <a:pt x="275208" y="825623"/>
                    </a:lnTo>
                    <a:lnTo>
                      <a:pt x="199748" y="825623"/>
                    </a:lnTo>
                    <a:lnTo>
                      <a:pt x="199748" y="781235"/>
                    </a:lnTo>
                    <a:lnTo>
                      <a:pt x="97655" y="781235"/>
                    </a:lnTo>
                    <a:lnTo>
                      <a:pt x="97655" y="741285"/>
                    </a:lnTo>
                    <a:lnTo>
                      <a:pt x="97655" y="741285"/>
                    </a:lnTo>
                    <a:lnTo>
                      <a:pt x="79900" y="723530"/>
                    </a:lnTo>
                    <a:lnTo>
                      <a:pt x="79900" y="656947"/>
                    </a:lnTo>
                    <a:lnTo>
                      <a:pt x="62144" y="656947"/>
                    </a:lnTo>
                    <a:lnTo>
                      <a:pt x="62144" y="603681"/>
                    </a:lnTo>
                    <a:lnTo>
                      <a:pt x="62144" y="603681"/>
                    </a:lnTo>
                    <a:lnTo>
                      <a:pt x="31072" y="603681"/>
                    </a:lnTo>
                    <a:lnTo>
                      <a:pt x="31072" y="483833"/>
                    </a:lnTo>
                    <a:lnTo>
                      <a:pt x="26633" y="483833"/>
                    </a:lnTo>
                    <a:lnTo>
                      <a:pt x="26633" y="337351"/>
                    </a:lnTo>
                    <a:lnTo>
                      <a:pt x="13317" y="337351"/>
                    </a:lnTo>
                    <a:lnTo>
                      <a:pt x="13317" y="288524"/>
                    </a:lnTo>
                    <a:lnTo>
                      <a:pt x="0" y="288524"/>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Freeform 193">
                <a:extLst>
                  <a:ext uri="{FF2B5EF4-FFF2-40B4-BE49-F238E27FC236}">
                    <a16:creationId xmlns:a16="http://schemas.microsoft.com/office/drawing/2014/main" id="{8D2ADC81-07FF-9DBD-2EA2-C8CF88A509E5}"/>
                  </a:ext>
                </a:extLst>
              </p:cNvPr>
              <p:cNvSpPr/>
              <p:nvPr/>
            </p:nvSpPr>
            <p:spPr>
              <a:xfrm>
                <a:off x="1300579" y="1735584"/>
                <a:ext cx="244136" cy="164237"/>
              </a:xfrm>
              <a:custGeom>
                <a:avLst/>
                <a:gdLst>
                  <a:gd name="csX0" fmla="*/ 0 w 244136"/>
                  <a:gd name="csY0" fmla="*/ 0 h 164237"/>
                  <a:gd name="csX1" fmla="*/ 75460 w 244136"/>
                  <a:gd name="csY1" fmla="*/ 0 h 164237"/>
                  <a:gd name="csX2" fmla="*/ 75460 w 244136"/>
                  <a:gd name="csY2" fmla="*/ 48828 h 164237"/>
                  <a:gd name="csX3" fmla="*/ 128726 w 244136"/>
                  <a:gd name="csY3" fmla="*/ 48828 h 164237"/>
                  <a:gd name="csX4" fmla="*/ 128726 w 244136"/>
                  <a:gd name="csY4" fmla="*/ 88777 h 164237"/>
                  <a:gd name="csX5" fmla="*/ 177553 w 244136"/>
                  <a:gd name="csY5" fmla="*/ 88777 h 164237"/>
                  <a:gd name="csX6" fmla="*/ 177553 w 244136"/>
                  <a:gd name="csY6" fmla="*/ 128727 h 164237"/>
                  <a:gd name="csX7" fmla="*/ 244136 w 244136"/>
                  <a:gd name="csY7" fmla="*/ 128727 h 164237"/>
                  <a:gd name="csX8" fmla="*/ 244136 w 244136"/>
                  <a:gd name="csY8" fmla="*/ 164237 h 1642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44136" h="164237">
                    <a:moveTo>
                      <a:pt x="0" y="0"/>
                    </a:moveTo>
                    <a:lnTo>
                      <a:pt x="75460" y="0"/>
                    </a:lnTo>
                    <a:lnTo>
                      <a:pt x="75460" y="48828"/>
                    </a:lnTo>
                    <a:lnTo>
                      <a:pt x="128726" y="48828"/>
                    </a:lnTo>
                    <a:lnTo>
                      <a:pt x="128726" y="88777"/>
                    </a:lnTo>
                    <a:lnTo>
                      <a:pt x="177553" y="88777"/>
                    </a:lnTo>
                    <a:lnTo>
                      <a:pt x="177553" y="128727"/>
                    </a:lnTo>
                    <a:lnTo>
                      <a:pt x="244136" y="128727"/>
                    </a:lnTo>
                    <a:lnTo>
                      <a:pt x="244136" y="164237"/>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Freeform 196">
                <a:extLst>
                  <a:ext uri="{FF2B5EF4-FFF2-40B4-BE49-F238E27FC236}">
                    <a16:creationId xmlns:a16="http://schemas.microsoft.com/office/drawing/2014/main" id="{73367AB2-A61C-6F22-A168-E344E958AA84}"/>
                  </a:ext>
                </a:extLst>
              </p:cNvPr>
              <p:cNvSpPr/>
              <p:nvPr/>
            </p:nvSpPr>
            <p:spPr>
              <a:xfrm>
                <a:off x="1544715" y="1899821"/>
                <a:ext cx="106532" cy="785674"/>
              </a:xfrm>
              <a:custGeom>
                <a:avLst/>
                <a:gdLst>
                  <a:gd name="csX0" fmla="*/ 106532 w 106532"/>
                  <a:gd name="csY0" fmla="*/ 785674 h 785674"/>
                  <a:gd name="csX1" fmla="*/ 106532 w 106532"/>
                  <a:gd name="csY1" fmla="*/ 696897 h 785674"/>
                  <a:gd name="csX2" fmla="*/ 106532 w 106532"/>
                  <a:gd name="csY2" fmla="*/ 692459 h 785674"/>
                  <a:gd name="csX3" fmla="*/ 106532 w 106532"/>
                  <a:gd name="csY3" fmla="*/ 581488 h 785674"/>
                  <a:gd name="csX4" fmla="*/ 93215 w 106532"/>
                  <a:gd name="csY4" fmla="*/ 568171 h 785674"/>
                  <a:gd name="csX5" fmla="*/ 93215 w 106532"/>
                  <a:gd name="csY5" fmla="*/ 479395 h 785674"/>
                  <a:gd name="csX6" fmla="*/ 79899 w 106532"/>
                  <a:gd name="csY6" fmla="*/ 479395 h 785674"/>
                  <a:gd name="csX7" fmla="*/ 79899 w 106532"/>
                  <a:gd name="csY7" fmla="*/ 408373 h 785674"/>
                  <a:gd name="csX8" fmla="*/ 66582 w 106532"/>
                  <a:gd name="csY8" fmla="*/ 408373 h 785674"/>
                  <a:gd name="csX9" fmla="*/ 66582 w 106532"/>
                  <a:gd name="csY9" fmla="*/ 221942 h 785674"/>
                  <a:gd name="csX10" fmla="*/ 53266 w 106532"/>
                  <a:gd name="csY10" fmla="*/ 221942 h 785674"/>
                  <a:gd name="csX11" fmla="*/ 53266 w 106532"/>
                  <a:gd name="csY11" fmla="*/ 102094 h 785674"/>
                  <a:gd name="csX12" fmla="*/ 53266 w 106532"/>
                  <a:gd name="csY12" fmla="*/ 102094 h 785674"/>
                  <a:gd name="csX13" fmla="*/ 53266 w 106532"/>
                  <a:gd name="csY13" fmla="*/ 102094 h 785674"/>
                  <a:gd name="csX14" fmla="*/ 17755 w 106532"/>
                  <a:gd name="csY14" fmla="*/ 102094 h 785674"/>
                  <a:gd name="csX15" fmla="*/ 17755 w 106532"/>
                  <a:gd name="csY15" fmla="*/ 0 h 785674"/>
                  <a:gd name="csX16" fmla="*/ 0 w 106532"/>
                  <a:gd name="csY16" fmla="*/ 0 h 7856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106532" h="785674">
                    <a:moveTo>
                      <a:pt x="106532" y="785674"/>
                    </a:moveTo>
                    <a:lnTo>
                      <a:pt x="106532" y="696897"/>
                    </a:lnTo>
                    <a:lnTo>
                      <a:pt x="106532" y="692459"/>
                    </a:lnTo>
                    <a:lnTo>
                      <a:pt x="106532" y="581488"/>
                    </a:lnTo>
                    <a:lnTo>
                      <a:pt x="93215" y="568171"/>
                    </a:lnTo>
                    <a:lnTo>
                      <a:pt x="93215" y="479395"/>
                    </a:lnTo>
                    <a:lnTo>
                      <a:pt x="79899" y="479395"/>
                    </a:lnTo>
                    <a:lnTo>
                      <a:pt x="79899" y="408373"/>
                    </a:lnTo>
                    <a:lnTo>
                      <a:pt x="66582" y="408373"/>
                    </a:lnTo>
                    <a:lnTo>
                      <a:pt x="66582" y="221942"/>
                    </a:lnTo>
                    <a:lnTo>
                      <a:pt x="53266" y="221942"/>
                    </a:lnTo>
                    <a:lnTo>
                      <a:pt x="53266" y="102094"/>
                    </a:lnTo>
                    <a:lnTo>
                      <a:pt x="53266" y="102094"/>
                    </a:lnTo>
                    <a:lnTo>
                      <a:pt x="53266" y="102094"/>
                    </a:lnTo>
                    <a:lnTo>
                      <a:pt x="17755" y="102094"/>
                    </a:lnTo>
                    <a:lnTo>
                      <a:pt x="1775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99" name="Straight Connector 198">
              <a:extLst>
                <a:ext uri="{FF2B5EF4-FFF2-40B4-BE49-F238E27FC236}">
                  <a16:creationId xmlns:a16="http://schemas.microsoft.com/office/drawing/2014/main" id="{BA334CFA-FE17-8D2F-F5A6-FEC8D0FDABE6}"/>
                </a:ext>
              </a:extLst>
            </p:cNvPr>
            <p:cNvCxnSpPr>
              <a:cxnSpLocks/>
            </p:cNvCxnSpPr>
            <p:nvPr/>
          </p:nvCxnSpPr>
          <p:spPr>
            <a:xfrm flipV="1">
              <a:off x="2593413" y="3655011"/>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6DFC6B0F-02A5-DF19-3BA0-775AB16D36DD}"/>
                </a:ext>
              </a:extLst>
            </p:cNvPr>
            <p:cNvCxnSpPr>
              <a:cxnSpLocks/>
            </p:cNvCxnSpPr>
            <p:nvPr/>
          </p:nvCxnSpPr>
          <p:spPr>
            <a:xfrm flipV="1">
              <a:off x="3189696" y="379189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C791C55C-5E59-6175-D4DA-47212CDB3135}"/>
                </a:ext>
              </a:extLst>
            </p:cNvPr>
            <p:cNvCxnSpPr>
              <a:cxnSpLocks/>
            </p:cNvCxnSpPr>
            <p:nvPr/>
          </p:nvCxnSpPr>
          <p:spPr>
            <a:xfrm flipV="1">
              <a:off x="3590671" y="379337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91" name="Group 190">
            <a:extLst>
              <a:ext uri="{FF2B5EF4-FFF2-40B4-BE49-F238E27FC236}">
                <a16:creationId xmlns:a16="http://schemas.microsoft.com/office/drawing/2014/main" id="{81046E7F-DD89-3A4F-0C3E-A22A20C12328}"/>
              </a:ext>
            </a:extLst>
          </p:cNvPr>
          <p:cNvGrpSpPr/>
          <p:nvPr/>
        </p:nvGrpSpPr>
        <p:grpSpPr>
          <a:xfrm>
            <a:off x="1152525" y="1644649"/>
            <a:ext cx="4610100" cy="1988834"/>
            <a:chOff x="1152525" y="1644649"/>
            <a:chExt cx="4610100" cy="1988834"/>
          </a:xfrm>
        </p:grpSpPr>
        <p:grpSp>
          <p:nvGrpSpPr>
            <p:cNvPr id="176" name="Group 175">
              <a:extLst>
                <a:ext uri="{FF2B5EF4-FFF2-40B4-BE49-F238E27FC236}">
                  <a16:creationId xmlns:a16="http://schemas.microsoft.com/office/drawing/2014/main" id="{BEBA02C9-FD7A-70C9-B5B2-58B62D3F51D5}"/>
                </a:ext>
              </a:extLst>
            </p:cNvPr>
            <p:cNvGrpSpPr/>
            <p:nvPr/>
          </p:nvGrpSpPr>
          <p:grpSpPr>
            <a:xfrm>
              <a:off x="1152525" y="1692275"/>
              <a:ext cx="4610100" cy="1927225"/>
              <a:chOff x="1152525" y="1692275"/>
              <a:chExt cx="4610100" cy="1927225"/>
            </a:xfrm>
          </p:grpSpPr>
          <p:sp>
            <p:nvSpPr>
              <p:cNvPr id="173" name="Freeform 172">
                <a:extLst>
                  <a:ext uri="{FF2B5EF4-FFF2-40B4-BE49-F238E27FC236}">
                    <a16:creationId xmlns:a16="http://schemas.microsoft.com/office/drawing/2014/main" id="{AF22D812-D0F5-41EC-CE68-9F939FCA159A}"/>
                  </a:ext>
                </a:extLst>
              </p:cNvPr>
              <p:cNvSpPr/>
              <p:nvPr/>
            </p:nvSpPr>
            <p:spPr>
              <a:xfrm>
                <a:off x="2152650" y="2901950"/>
                <a:ext cx="3609975" cy="717550"/>
              </a:xfrm>
              <a:custGeom>
                <a:avLst/>
                <a:gdLst>
                  <a:gd name="csX0" fmla="*/ 3609975 w 3609975"/>
                  <a:gd name="csY0" fmla="*/ 717550 h 717550"/>
                  <a:gd name="csX1" fmla="*/ 2762250 w 3609975"/>
                  <a:gd name="csY1" fmla="*/ 717550 h 717550"/>
                  <a:gd name="csX2" fmla="*/ 2762250 w 3609975"/>
                  <a:gd name="csY2" fmla="*/ 577850 h 717550"/>
                  <a:gd name="csX3" fmla="*/ 1019175 w 3609975"/>
                  <a:gd name="csY3" fmla="*/ 577850 h 717550"/>
                  <a:gd name="csX4" fmla="*/ 1019175 w 3609975"/>
                  <a:gd name="csY4" fmla="*/ 527050 h 717550"/>
                  <a:gd name="csX5" fmla="*/ 1009650 w 3609975"/>
                  <a:gd name="csY5" fmla="*/ 527050 h 717550"/>
                  <a:gd name="csX6" fmla="*/ 1009650 w 3609975"/>
                  <a:gd name="csY6" fmla="*/ 473075 h 717550"/>
                  <a:gd name="csX7" fmla="*/ 1003300 w 3609975"/>
                  <a:gd name="csY7" fmla="*/ 466725 h 717550"/>
                  <a:gd name="csX8" fmla="*/ 1003300 w 3609975"/>
                  <a:gd name="csY8" fmla="*/ 409575 h 717550"/>
                  <a:gd name="csX9" fmla="*/ 981075 w 3609975"/>
                  <a:gd name="csY9" fmla="*/ 409575 h 717550"/>
                  <a:gd name="csX10" fmla="*/ 981075 w 3609975"/>
                  <a:gd name="csY10" fmla="*/ 352425 h 717550"/>
                  <a:gd name="csX11" fmla="*/ 965200 w 3609975"/>
                  <a:gd name="csY11" fmla="*/ 352425 h 717550"/>
                  <a:gd name="csX12" fmla="*/ 965200 w 3609975"/>
                  <a:gd name="csY12" fmla="*/ 301625 h 717550"/>
                  <a:gd name="csX13" fmla="*/ 508000 w 3609975"/>
                  <a:gd name="csY13" fmla="*/ 301625 h 717550"/>
                  <a:gd name="csX14" fmla="*/ 508000 w 3609975"/>
                  <a:gd name="csY14" fmla="*/ 254000 h 717550"/>
                  <a:gd name="csX15" fmla="*/ 498475 w 3609975"/>
                  <a:gd name="csY15" fmla="*/ 254000 h 717550"/>
                  <a:gd name="csX16" fmla="*/ 498475 w 3609975"/>
                  <a:gd name="csY16" fmla="*/ 203200 h 717550"/>
                  <a:gd name="csX17" fmla="*/ 228600 w 3609975"/>
                  <a:gd name="csY17" fmla="*/ 203200 h 717550"/>
                  <a:gd name="csX18" fmla="*/ 228600 w 3609975"/>
                  <a:gd name="csY18" fmla="*/ 168275 h 717550"/>
                  <a:gd name="csX19" fmla="*/ 25400 w 3609975"/>
                  <a:gd name="csY19" fmla="*/ 168275 h 717550"/>
                  <a:gd name="csX20" fmla="*/ 25400 w 3609975"/>
                  <a:gd name="csY20" fmla="*/ 123825 h 717550"/>
                  <a:gd name="csX21" fmla="*/ 9525 w 3609975"/>
                  <a:gd name="csY21" fmla="*/ 123825 h 717550"/>
                  <a:gd name="csX22" fmla="*/ 9525 w 3609975"/>
                  <a:gd name="csY22" fmla="*/ 41275 h 717550"/>
                  <a:gd name="csX23" fmla="*/ 0 w 3609975"/>
                  <a:gd name="csY23" fmla="*/ 41275 h 717550"/>
                  <a:gd name="csX24" fmla="*/ 0 w 3609975"/>
                  <a:gd name="csY24" fmla="*/ 0 h 7175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3609975" h="717550">
                    <a:moveTo>
                      <a:pt x="3609975" y="717550"/>
                    </a:moveTo>
                    <a:lnTo>
                      <a:pt x="2762250" y="717550"/>
                    </a:lnTo>
                    <a:lnTo>
                      <a:pt x="2762250" y="577850"/>
                    </a:lnTo>
                    <a:lnTo>
                      <a:pt x="1019175" y="577850"/>
                    </a:lnTo>
                    <a:lnTo>
                      <a:pt x="1019175" y="527050"/>
                    </a:lnTo>
                    <a:lnTo>
                      <a:pt x="1009650" y="527050"/>
                    </a:lnTo>
                    <a:lnTo>
                      <a:pt x="1009650" y="473075"/>
                    </a:lnTo>
                    <a:lnTo>
                      <a:pt x="1003300" y="466725"/>
                    </a:lnTo>
                    <a:lnTo>
                      <a:pt x="1003300" y="409575"/>
                    </a:lnTo>
                    <a:lnTo>
                      <a:pt x="981075" y="409575"/>
                    </a:lnTo>
                    <a:lnTo>
                      <a:pt x="981075" y="352425"/>
                    </a:lnTo>
                    <a:lnTo>
                      <a:pt x="965200" y="352425"/>
                    </a:lnTo>
                    <a:lnTo>
                      <a:pt x="965200" y="301625"/>
                    </a:lnTo>
                    <a:lnTo>
                      <a:pt x="508000" y="301625"/>
                    </a:lnTo>
                    <a:lnTo>
                      <a:pt x="508000" y="254000"/>
                    </a:lnTo>
                    <a:lnTo>
                      <a:pt x="498475" y="254000"/>
                    </a:lnTo>
                    <a:lnTo>
                      <a:pt x="498475" y="203200"/>
                    </a:lnTo>
                    <a:lnTo>
                      <a:pt x="228600" y="203200"/>
                    </a:lnTo>
                    <a:lnTo>
                      <a:pt x="228600" y="168275"/>
                    </a:lnTo>
                    <a:lnTo>
                      <a:pt x="25400" y="168275"/>
                    </a:lnTo>
                    <a:lnTo>
                      <a:pt x="25400" y="123825"/>
                    </a:lnTo>
                    <a:lnTo>
                      <a:pt x="9525" y="123825"/>
                    </a:lnTo>
                    <a:lnTo>
                      <a:pt x="9525" y="41275"/>
                    </a:lnTo>
                    <a:lnTo>
                      <a:pt x="0" y="41275"/>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Freeform 173">
                <a:extLst>
                  <a:ext uri="{FF2B5EF4-FFF2-40B4-BE49-F238E27FC236}">
                    <a16:creationId xmlns:a16="http://schemas.microsoft.com/office/drawing/2014/main" id="{FB967367-EE8D-1A9A-A353-35CB6F93E24E}"/>
                  </a:ext>
                </a:extLst>
              </p:cNvPr>
              <p:cNvSpPr/>
              <p:nvPr/>
            </p:nvSpPr>
            <p:spPr>
              <a:xfrm>
                <a:off x="1152525" y="1692275"/>
                <a:ext cx="504825" cy="784225"/>
              </a:xfrm>
              <a:custGeom>
                <a:avLst/>
                <a:gdLst>
                  <a:gd name="csX0" fmla="*/ 0 w 504825"/>
                  <a:gd name="csY0" fmla="*/ 0 h 784225"/>
                  <a:gd name="csX1" fmla="*/ 152400 w 504825"/>
                  <a:gd name="csY1" fmla="*/ 0 h 784225"/>
                  <a:gd name="csX2" fmla="*/ 152400 w 504825"/>
                  <a:gd name="csY2" fmla="*/ 41275 h 784225"/>
                  <a:gd name="csX3" fmla="*/ 381000 w 504825"/>
                  <a:gd name="csY3" fmla="*/ 41275 h 784225"/>
                  <a:gd name="csX4" fmla="*/ 381000 w 504825"/>
                  <a:gd name="csY4" fmla="*/ 76200 h 784225"/>
                  <a:gd name="csX5" fmla="*/ 412750 w 504825"/>
                  <a:gd name="csY5" fmla="*/ 76200 h 784225"/>
                  <a:gd name="csX6" fmla="*/ 412750 w 504825"/>
                  <a:gd name="csY6" fmla="*/ 114300 h 784225"/>
                  <a:gd name="csX7" fmla="*/ 447675 w 504825"/>
                  <a:gd name="csY7" fmla="*/ 114300 h 784225"/>
                  <a:gd name="csX8" fmla="*/ 447675 w 504825"/>
                  <a:gd name="csY8" fmla="*/ 263525 h 784225"/>
                  <a:gd name="csX9" fmla="*/ 460375 w 504825"/>
                  <a:gd name="csY9" fmla="*/ 263525 h 784225"/>
                  <a:gd name="csX10" fmla="*/ 460375 w 504825"/>
                  <a:gd name="csY10" fmla="*/ 330200 h 784225"/>
                  <a:gd name="csX11" fmla="*/ 466725 w 504825"/>
                  <a:gd name="csY11" fmla="*/ 330200 h 784225"/>
                  <a:gd name="csX12" fmla="*/ 466725 w 504825"/>
                  <a:gd name="csY12" fmla="*/ 403225 h 784225"/>
                  <a:gd name="csX13" fmla="*/ 479425 w 504825"/>
                  <a:gd name="csY13" fmla="*/ 403225 h 784225"/>
                  <a:gd name="csX14" fmla="*/ 479425 w 504825"/>
                  <a:gd name="csY14" fmla="*/ 488950 h 784225"/>
                  <a:gd name="csX15" fmla="*/ 488950 w 504825"/>
                  <a:gd name="csY15" fmla="*/ 488950 h 784225"/>
                  <a:gd name="csX16" fmla="*/ 488950 w 504825"/>
                  <a:gd name="csY16" fmla="*/ 523875 h 784225"/>
                  <a:gd name="csX17" fmla="*/ 504825 w 504825"/>
                  <a:gd name="csY17" fmla="*/ 523875 h 784225"/>
                  <a:gd name="csX18" fmla="*/ 504825 w 504825"/>
                  <a:gd name="csY18" fmla="*/ 603250 h 784225"/>
                  <a:gd name="csX19" fmla="*/ 504825 w 504825"/>
                  <a:gd name="csY19" fmla="*/ 603250 h 784225"/>
                  <a:gd name="csX20" fmla="*/ 504825 w 504825"/>
                  <a:gd name="csY20" fmla="*/ 784225 h 7842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504825" h="784225">
                    <a:moveTo>
                      <a:pt x="0" y="0"/>
                    </a:moveTo>
                    <a:lnTo>
                      <a:pt x="152400" y="0"/>
                    </a:lnTo>
                    <a:lnTo>
                      <a:pt x="152400" y="41275"/>
                    </a:lnTo>
                    <a:lnTo>
                      <a:pt x="381000" y="41275"/>
                    </a:lnTo>
                    <a:lnTo>
                      <a:pt x="381000" y="76200"/>
                    </a:lnTo>
                    <a:lnTo>
                      <a:pt x="412750" y="76200"/>
                    </a:lnTo>
                    <a:lnTo>
                      <a:pt x="412750" y="114300"/>
                    </a:lnTo>
                    <a:lnTo>
                      <a:pt x="447675" y="114300"/>
                    </a:lnTo>
                    <a:lnTo>
                      <a:pt x="447675" y="263525"/>
                    </a:lnTo>
                    <a:lnTo>
                      <a:pt x="460375" y="263525"/>
                    </a:lnTo>
                    <a:lnTo>
                      <a:pt x="460375" y="330200"/>
                    </a:lnTo>
                    <a:lnTo>
                      <a:pt x="466725" y="330200"/>
                    </a:lnTo>
                    <a:lnTo>
                      <a:pt x="466725" y="403225"/>
                    </a:lnTo>
                    <a:lnTo>
                      <a:pt x="479425" y="403225"/>
                    </a:lnTo>
                    <a:lnTo>
                      <a:pt x="479425" y="488950"/>
                    </a:lnTo>
                    <a:lnTo>
                      <a:pt x="488950" y="488950"/>
                    </a:lnTo>
                    <a:lnTo>
                      <a:pt x="488950" y="523875"/>
                    </a:lnTo>
                    <a:lnTo>
                      <a:pt x="504825" y="523875"/>
                    </a:lnTo>
                    <a:lnTo>
                      <a:pt x="504825" y="603250"/>
                    </a:lnTo>
                    <a:lnTo>
                      <a:pt x="504825" y="603250"/>
                    </a:lnTo>
                    <a:lnTo>
                      <a:pt x="504825" y="784225"/>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Freeform 174">
                <a:extLst>
                  <a:ext uri="{FF2B5EF4-FFF2-40B4-BE49-F238E27FC236}">
                    <a16:creationId xmlns:a16="http://schemas.microsoft.com/office/drawing/2014/main" id="{811A14E5-AB4D-D2AA-B034-D2FB79E444BB}"/>
                  </a:ext>
                </a:extLst>
              </p:cNvPr>
              <p:cNvSpPr/>
              <p:nvPr/>
            </p:nvSpPr>
            <p:spPr>
              <a:xfrm>
                <a:off x="1670050" y="2470150"/>
                <a:ext cx="482600" cy="441325"/>
              </a:xfrm>
              <a:custGeom>
                <a:avLst/>
                <a:gdLst>
                  <a:gd name="csX0" fmla="*/ 0 w 482600"/>
                  <a:gd name="csY0" fmla="*/ 0 h 441325"/>
                  <a:gd name="csX1" fmla="*/ 0 w 482600"/>
                  <a:gd name="csY1" fmla="*/ 92075 h 441325"/>
                  <a:gd name="csX2" fmla="*/ 12700 w 482600"/>
                  <a:gd name="csY2" fmla="*/ 92075 h 441325"/>
                  <a:gd name="csX3" fmla="*/ 12700 w 482600"/>
                  <a:gd name="csY3" fmla="*/ 209550 h 441325"/>
                  <a:gd name="csX4" fmla="*/ 15875 w 482600"/>
                  <a:gd name="csY4" fmla="*/ 212725 h 441325"/>
                  <a:gd name="csX5" fmla="*/ 15875 w 482600"/>
                  <a:gd name="csY5" fmla="*/ 244475 h 441325"/>
                  <a:gd name="csX6" fmla="*/ 31750 w 482600"/>
                  <a:gd name="csY6" fmla="*/ 244475 h 441325"/>
                  <a:gd name="csX7" fmla="*/ 31750 w 482600"/>
                  <a:gd name="csY7" fmla="*/ 279400 h 441325"/>
                  <a:gd name="csX8" fmla="*/ 44450 w 482600"/>
                  <a:gd name="csY8" fmla="*/ 279400 h 441325"/>
                  <a:gd name="csX9" fmla="*/ 44450 w 482600"/>
                  <a:gd name="csY9" fmla="*/ 355600 h 441325"/>
                  <a:gd name="csX10" fmla="*/ 73025 w 482600"/>
                  <a:gd name="csY10" fmla="*/ 355600 h 441325"/>
                  <a:gd name="csX11" fmla="*/ 73025 w 482600"/>
                  <a:gd name="csY11" fmla="*/ 396875 h 441325"/>
                  <a:gd name="csX12" fmla="*/ 473075 w 482600"/>
                  <a:gd name="csY12" fmla="*/ 396875 h 441325"/>
                  <a:gd name="csX13" fmla="*/ 473075 w 482600"/>
                  <a:gd name="csY13" fmla="*/ 441325 h 441325"/>
                  <a:gd name="csX14" fmla="*/ 482600 w 482600"/>
                  <a:gd name="csY14" fmla="*/ 441325 h 4413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482600" h="441325">
                    <a:moveTo>
                      <a:pt x="0" y="0"/>
                    </a:moveTo>
                    <a:lnTo>
                      <a:pt x="0" y="92075"/>
                    </a:lnTo>
                    <a:lnTo>
                      <a:pt x="12700" y="92075"/>
                    </a:lnTo>
                    <a:lnTo>
                      <a:pt x="12700" y="209550"/>
                    </a:lnTo>
                    <a:lnTo>
                      <a:pt x="15875" y="212725"/>
                    </a:lnTo>
                    <a:lnTo>
                      <a:pt x="15875" y="244475"/>
                    </a:lnTo>
                    <a:lnTo>
                      <a:pt x="31750" y="244475"/>
                    </a:lnTo>
                    <a:lnTo>
                      <a:pt x="31750" y="279400"/>
                    </a:lnTo>
                    <a:lnTo>
                      <a:pt x="44450" y="279400"/>
                    </a:lnTo>
                    <a:lnTo>
                      <a:pt x="44450" y="355600"/>
                    </a:lnTo>
                    <a:lnTo>
                      <a:pt x="73025" y="355600"/>
                    </a:lnTo>
                    <a:lnTo>
                      <a:pt x="73025" y="396875"/>
                    </a:lnTo>
                    <a:lnTo>
                      <a:pt x="473075" y="396875"/>
                    </a:lnTo>
                    <a:lnTo>
                      <a:pt x="473075" y="441325"/>
                    </a:lnTo>
                    <a:lnTo>
                      <a:pt x="482600" y="441325"/>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78" name="Straight Connector 177">
              <a:extLst>
                <a:ext uri="{FF2B5EF4-FFF2-40B4-BE49-F238E27FC236}">
                  <a16:creationId xmlns:a16="http://schemas.microsoft.com/office/drawing/2014/main" id="{9E609728-A652-EA4D-F559-B960F95B55FC}"/>
                </a:ext>
              </a:extLst>
            </p:cNvPr>
            <p:cNvCxnSpPr>
              <a:cxnSpLocks/>
            </p:cNvCxnSpPr>
            <p:nvPr/>
          </p:nvCxnSpPr>
          <p:spPr>
            <a:xfrm flipV="1">
              <a:off x="1165225" y="164464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E76615B4-AF1F-3D06-41F9-C4675D38DFE9}"/>
                </a:ext>
              </a:extLst>
            </p:cNvPr>
            <p:cNvCxnSpPr>
              <a:cxnSpLocks/>
            </p:cNvCxnSpPr>
            <p:nvPr/>
          </p:nvCxnSpPr>
          <p:spPr>
            <a:xfrm flipV="1">
              <a:off x="2101850" y="280987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59B7C81D-034C-4D27-8F6B-A816F13D4642}"/>
                </a:ext>
              </a:extLst>
            </p:cNvPr>
            <p:cNvCxnSpPr>
              <a:cxnSpLocks/>
            </p:cNvCxnSpPr>
            <p:nvPr/>
          </p:nvCxnSpPr>
          <p:spPr>
            <a:xfrm flipV="1">
              <a:off x="2597150" y="304482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D48EE120-93B5-9480-C4EC-E55A9DC74745}"/>
                </a:ext>
              </a:extLst>
            </p:cNvPr>
            <p:cNvCxnSpPr>
              <a:cxnSpLocks/>
            </p:cNvCxnSpPr>
            <p:nvPr/>
          </p:nvCxnSpPr>
          <p:spPr>
            <a:xfrm flipV="1">
              <a:off x="2627004" y="304428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39FC6177-861C-D883-C463-7B089C878296}"/>
                </a:ext>
              </a:extLst>
            </p:cNvPr>
            <p:cNvCxnSpPr>
              <a:cxnSpLocks/>
            </p:cNvCxnSpPr>
            <p:nvPr/>
          </p:nvCxnSpPr>
          <p:spPr>
            <a:xfrm flipV="1">
              <a:off x="2706379" y="313953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72205E64-676F-470F-FBD6-E10D4E416FD6}"/>
                </a:ext>
              </a:extLst>
            </p:cNvPr>
            <p:cNvCxnSpPr>
              <a:cxnSpLocks/>
            </p:cNvCxnSpPr>
            <p:nvPr/>
          </p:nvCxnSpPr>
          <p:spPr>
            <a:xfrm flipV="1">
              <a:off x="3112779" y="31427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5D2BE310-6D6E-695A-10B4-EA7F8D11D902}"/>
                </a:ext>
              </a:extLst>
            </p:cNvPr>
            <p:cNvCxnSpPr>
              <a:cxnSpLocks/>
            </p:cNvCxnSpPr>
            <p:nvPr/>
          </p:nvCxnSpPr>
          <p:spPr>
            <a:xfrm flipV="1">
              <a:off x="3684279" y="34221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420A628E-2A3A-C403-D336-C4859C484523}"/>
                </a:ext>
              </a:extLst>
            </p:cNvPr>
            <p:cNvCxnSpPr>
              <a:cxnSpLocks/>
            </p:cNvCxnSpPr>
            <p:nvPr/>
          </p:nvCxnSpPr>
          <p:spPr>
            <a:xfrm flipV="1">
              <a:off x="3761108" y="3423372"/>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87EB718A-BA78-9443-C4CC-5B61E390F3EE}"/>
                </a:ext>
              </a:extLst>
            </p:cNvPr>
            <p:cNvCxnSpPr>
              <a:cxnSpLocks/>
            </p:cNvCxnSpPr>
            <p:nvPr/>
          </p:nvCxnSpPr>
          <p:spPr>
            <a:xfrm flipV="1">
              <a:off x="4091098" y="3428410"/>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7AAB1C12-DF8B-C479-F084-288DFAE87A17}"/>
                </a:ext>
              </a:extLst>
            </p:cNvPr>
            <p:cNvCxnSpPr>
              <a:cxnSpLocks/>
            </p:cNvCxnSpPr>
            <p:nvPr/>
          </p:nvCxnSpPr>
          <p:spPr>
            <a:xfrm flipV="1">
              <a:off x="4164150" y="3429670"/>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95F4ADF8-B5B5-F9F8-4FE6-746AEF43EA21}"/>
                </a:ext>
              </a:extLst>
            </p:cNvPr>
            <p:cNvCxnSpPr>
              <a:cxnSpLocks/>
            </p:cNvCxnSpPr>
            <p:nvPr/>
          </p:nvCxnSpPr>
          <p:spPr>
            <a:xfrm flipV="1">
              <a:off x="4837984" y="342715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641E8400-867A-5B56-7BF4-C0885805FA16}"/>
                </a:ext>
              </a:extLst>
            </p:cNvPr>
            <p:cNvCxnSpPr>
              <a:cxnSpLocks/>
            </p:cNvCxnSpPr>
            <p:nvPr/>
          </p:nvCxnSpPr>
          <p:spPr>
            <a:xfrm flipV="1">
              <a:off x="5141524" y="3556880"/>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DC2D2ADC-0F97-25BD-4AA2-3DF55984F423}"/>
                </a:ext>
              </a:extLst>
            </p:cNvPr>
            <p:cNvCxnSpPr>
              <a:cxnSpLocks/>
            </p:cNvCxnSpPr>
            <p:nvPr/>
          </p:nvCxnSpPr>
          <p:spPr>
            <a:xfrm flipV="1">
              <a:off x="5754903" y="356947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0" name="Group 219">
            <a:extLst>
              <a:ext uri="{FF2B5EF4-FFF2-40B4-BE49-F238E27FC236}">
                <a16:creationId xmlns:a16="http://schemas.microsoft.com/office/drawing/2014/main" id="{E8163FF2-1D78-872F-22A7-CD0088775EC4}"/>
              </a:ext>
            </a:extLst>
          </p:cNvPr>
          <p:cNvGrpSpPr/>
          <p:nvPr/>
        </p:nvGrpSpPr>
        <p:grpSpPr>
          <a:xfrm>
            <a:off x="7028234" y="1697477"/>
            <a:ext cx="4586592" cy="1498262"/>
            <a:chOff x="7028234" y="1697477"/>
            <a:chExt cx="4586592" cy="1498262"/>
          </a:xfrm>
        </p:grpSpPr>
        <p:sp>
          <p:nvSpPr>
            <p:cNvPr id="203" name="Freeform 202">
              <a:extLst>
                <a:ext uri="{FF2B5EF4-FFF2-40B4-BE49-F238E27FC236}">
                  <a16:creationId xmlns:a16="http://schemas.microsoft.com/office/drawing/2014/main" id="{57CDF4A3-FEC6-FD65-F060-288B316238AA}"/>
                </a:ext>
              </a:extLst>
            </p:cNvPr>
            <p:cNvSpPr/>
            <p:nvPr/>
          </p:nvSpPr>
          <p:spPr>
            <a:xfrm>
              <a:off x="7028234" y="1697477"/>
              <a:ext cx="4586592" cy="1483468"/>
            </a:xfrm>
            <a:custGeom>
              <a:avLst/>
              <a:gdLst>
                <a:gd name="csX0" fmla="*/ 4586592 w 4586592"/>
                <a:gd name="csY0" fmla="*/ 1483468 h 1483468"/>
                <a:gd name="csX1" fmla="*/ 2971800 w 4586592"/>
                <a:gd name="csY1" fmla="*/ 1483468 h 1483468"/>
                <a:gd name="csX2" fmla="*/ 2971800 w 4586592"/>
                <a:gd name="csY2" fmla="*/ 1352144 h 1483468"/>
                <a:gd name="csX3" fmla="*/ 2451370 w 4586592"/>
                <a:gd name="csY3" fmla="*/ 1352144 h 1483468"/>
                <a:gd name="csX4" fmla="*/ 2451370 w 4586592"/>
                <a:gd name="csY4" fmla="*/ 1250004 h 1483468"/>
                <a:gd name="csX5" fmla="*/ 1994170 w 4586592"/>
                <a:gd name="csY5" fmla="*/ 1250004 h 1483468"/>
                <a:gd name="csX6" fmla="*/ 1994170 w 4586592"/>
                <a:gd name="csY6" fmla="*/ 1196502 h 1483468"/>
                <a:gd name="csX7" fmla="*/ 1989306 w 4586592"/>
                <a:gd name="csY7" fmla="*/ 1196502 h 1483468"/>
                <a:gd name="csX8" fmla="*/ 1989306 w 4586592"/>
                <a:gd name="csY8" fmla="*/ 1123544 h 1483468"/>
                <a:gd name="csX9" fmla="*/ 1974715 w 4586592"/>
                <a:gd name="csY9" fmla="*/ 1123544 h 1483468"/>
                <a:gd name="csX10" fmla="*/ 1974715 w 4586592"/>
                <a:gd name="csY10" fmla="*/ 1050587 h 1483468"/>
                <a:gd name="csX11" fmla="*/ 1425102 w 4586592"/>
                <a:gd name="csY11" fmla="*/ 1050587 h 1483468"/>
                <a:gd name="csX12" fmla="*/ 1425102 w 4586592"/>
                <a:gd name="csY12" fmla="*/ 963038 h 1483468"/>
                <a:gd name="csX13" fmla="*/ 1322962 w 4586592"/>
                <a:gd name="csY13" fmla="*/ 963038 h 1483468"/>
                <a:gd name="csX14" fmla="*/ 1322962 w 4586592"/>
                <a:gd name="csY14" fmla="*/ 914400 h 1483468"/>
                <a:gd name="csX15" fmla="*/ 992221 w 4586592"/>
                <a:gd name="csY15" fmla="*/ 914400 h 1483468"/>
                <a:gd name="csX16" fmla="*/ 992221 w 4586592"/>
                <a:gd name="csY16" fmla="*/ 821987 h 1483468"/>
                <a:gd name="csX17" fmla="*/ 987357 w 4586592"/>
                <a:gd name="csY17" fmla="*/ 821987 h 1483468"/>
                <a:gd name="csX18" fmla="*/ 987357 w 4586592"/>
                <a:gd name="csY18" fmla="*/ 753893 h 1483468"/>
                <a:gd name="csX19" fmla="*/ 977630 w 4586592"/>
                <a:gd name="csY19" fmla="*/ 753893 h 1483468"/>
                <a:gd name="csX20" fmla="*/ 977630 w 4586592"/>
                <a:gd name="csY20" fmla="*/ 676072 h 1483468"/>
                <a:gd name="csX21" fmla="*/ 967902 w 4586592"/>
                <a:gd name="csY21" fmla="*/ 676072 h 1483468"/>
                <a:gd name="csX22" fmla="*/ 967902 w 4586592"/>
                <a:gd name="csY22" fmla="*/ 676072 h 1483468"/>
                <a:gd name="csX23" fmla="*/ 967902 w 4586592"/>
                <a:gd name="csY23" fmla="*/ 637161 h 1483468"/>
                <a:gd name="csX24" fmla="*/ 924128 w 4586592"/>
                <a:gd name="csY24" fmla="*/ 637161 h 1483468"/>
                <a:gd name="csX25" fmla="*/ 924128 w 4586592"/>
                <a:gd name="csY25" fmla="*/ 598251 h 1483468"/>
                <a:gd name="csX26" fmla="*/ 749030 w 4586592"/>
                <a:gd name="csY26" fmla="*/ 598251 h 1483468"/>
                <a:gd name="csX27" fmla="*/ 749030 w 4586592"/>
                <a:gd name="csY27" fmla="*/ 564204 h 1483468"/>
                <a:gd name="csX28" fmla="*/ 729575 w 4586592"/>
                <a:gd name="csY28" fmla="*/ 564204 h 1483468"/>
                <a:gd name="csX29" fmla="*/ 729575 w 4586592"/>
                <a:gd name="csY29" fmla="*/ 564204 h 1483468"/>
                <a:gd name="csX30" fmla="*/ 729575 w 4586592"/>
                <a:gd name="csY30" fmla="*/ 525293 h 1483468"/>
                <a:gd name="csX31" fmla="*/ 559340 w 4586592"/>
                <a:gd name="csY31" fmla="*/ 525293 h 1483468"/>
                <a:gd name="csX32" fmla="*/ 559340 w 4586592"/>
                <a:gd name="csY32" fmla="*/ 491246 h 1483468"/>
                <a:gd name="csX33" fmla="*/ 559340 w 4586592"/>
                <a:gd name="csY33" fmla="*/ 491246 h 1483468"/>
                <a:gd name="csX34" fmla="*/ 559340 w 4586592"/>
                <a:gd name="csY34" fmla="*/ 491246 h 1483468"/>
                <a:gd name="csX35" fmla="*/ 525294 w 4586592"/>
                <a:gd name="csY35" fmla="*/ 491246 h 1483468"/>
                <a:gd name="csX36" fmla="*/ 525294 w 4586592"/>
                <a:gd name="csY36" fmla="*/ 442608 h 1483468"/>
                <a:gd name="csX37" fmla="*/ 510702 w 4586592"/>
                <a:gd name="csY37" fmla="*/ 442608 h 1483468"/>
                <a:gd name="csX38" fmla="*/ 510702 w 4586592"/>
                <a:gd name="csY38" fmla="*/ 389106 h 1483468"/>
                <a:gd name="csX39" fmla="*/ 481519 w 4586592"/>
                <a:gd name="csY39" fmla="*/ 389106 h 1483468"/>
                <a:gd name="csX40" fmla="*/ 481519 w 4586592"/>
                <a:gd name="csY40" fmla="*/ 301557 h 1483468"/>
                <a:gd name="csX41" fmla="*/ 466928 w 4586592"/>
                <a:gd name="csY41" fmla="*/ 301557 h 1483468"/>
                <a:gd name="csX42" fmla="*/ 466928 w 4586592"/>
                <a:gd name="csY42" fmla="*/ 194553 h 1483468"/>
                <a:gd name="csX43" fmla="*/ 462064 w 4586592"/>
                <a:gd name="csY43" fmla="*/ 189689 h 1483468"/>
                <a:gd name="csX44" fmla="*/ 462064 w 4586592"/>
                <a:gd name="csY44" fmla="*/ 131323 h 1483468"/>
                <a:gd name="csX45" fmla="*/ 432881 w 4586592"/>
                <a:gd name="csY45" fmla="*/ 131323 h 1483468"/>
                <a:gd name="csX46" fmla="*/ 432881 w 4586592"/>
                <a:gd name="csY46" fmla="*/ 97276 h 1483468"/>
                <a:gd name="csX47" fmla="*/ 359923 w 4586592"/>
                <a:gd name="csY47" fmla="*/ 97276 h 1483468"/>
                <a:gd name="csX48" fmla="*/ 359923 w 4586592"/>
                <a:gd name="csY48" fmla="*/ 63229 h 1483468"/>
                <a:gd name="csX49" fmla="*/ 262647 w 4586592"/>
                <a:gd name="csY49" fmla="*/ 63229 h 1483468"/>
                <a:gd name="csX50" fmla="*/ 262647 w 4586592"/>
                <a:gd name="csY50" fmla="*/ 0 h 1483468"/>
                <a:gd name="csX51" fmla="*/ 0 w 4586592"/>
                <a:gd name="csY51" fmla="*/ 0 h 14834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Lst>
              <a:rect l="l" t="t" r="r" b="b"/>
              <a:pathLst>
                <a:path w="4586592" h="1483468">
                  <a:moveTo>
                    <a:pt x="4586592" y="1483468"/>
                  </a:moveTo>
                  <a:lnTo>
                    <a:pt x="2971800" y="1483468"/>
                  </a:lnTo>
                  <a:lnTo>
                    <a:pt x="2971800" y="1352144"/>
                  </a:lnTo>
                  <a:lnTo>
                    <a:pt x="2451370" y="1352144"/>
                  </a:lnTo>
                  <a:lnTo>
                    <a:pt x="2451370" y="1250004"/>
                  </a:lnTo>
                  <a:lnTo>
                    <a:pt x="1994170" y="1250004"/>
                  </a:lnTo>
                  <a:lnTo>
                    <a:pt x="1994170" y="1196502"/>
                  </a:lnTo>
                  <a:lnTo>
                    <a:pt x="1989306" y="1196502"/>
                  </a:lnTo>
                  <a:lnTo>
                    <a:pt x="1989306" y="1123544"/>
                  </a:lnTo>
                  <a:lnTo>
                    <a:pt x="1974715" y="1123544"/>
                  </a:lnTo>
                  <a:lnTo>
                    <a:pt x="1974715" y="1050587"/>
                  </a:lnTo>
                  <a:lnTo>
                    <a:pt x="1425102" y="1050587"/>
                  </a:lnTo>
                  <a:lnTo>
                    <a:pt x="1425102" y="963038"/>
                  </a:lnTo>
                  <a:lnTo>
                    <a:pt x="1322962" y="963038"/>
                  </a:lnTo>
                  <a:lnTo>
                    <a:pt x="1322962" y="914400"/>
                  </a:lnTo>
                  <a:lnTo>
                    <a:pt x="992221" y="914400"/>
                  </a:lnTo>
                  <a:lnTo>
                    <a:pt x="992221" y="821987"/>
                  </a:lnTo>
                  <a:lnTo>
                    <a:pt x="987357" y="821987"/>
                  </a:lnTo>
                  <a:lnTo>
                    <a:pt x="987357" y="753893"/>
                  </a:lnTo>
                  <a:lnTo>
                    <a:pt x="977630" y="753893"/>
                  </a:lnTo>
                  <a:lnTo>
                    <a:pt x="977630" y="676072"/>
                  </a:lnTo>
                  <a:lnTo>
                    <a:pt x="967902" y="676072"/>
                  </a:lnTo>
                  <a:lnTo>
                    <a:pt x="967902" y="676072"/>
                  </a:lnTo>
                  <a:lnTo>
                    <a:pt x="967902" y="637161"/>
                  </a:lnTo>
                  <a:lnTo>
                    <a:pt x="924128" y="637161"/>
                  </a:lnTo>
                  <a:lnTo>
                    <a:pt x="924128" y="598251"/>
                  </a:lnTo>
                  <a:lnTo>
                    <a:pt x="749030" y="598251"/>
                  </a:lnTo>
                  <a:lnTo>
                    <a:pt x="749030" y="564204"/>
                  </a:lnTo>
                  <a:lnTo>
                    <a:pt x="729575" y="564204"/>
                  </a:lnTo>
                  <a:lnTo>
                    <a:pt x="729575" y="564204"/>
                  </a:lnTo>
                  <a:lnTo>
                    <a:pt x="729575" y="525293"/>
                  </a:lnTo>
                  <a:lnTo>
                    <a:pt x="559340" y="525293"/>
                  </a:lnTo>
                  <a:lnTo>
                    <a:pt x="559340" y="491246"/>
                  </a:lnTo>
                  <a:lnTo>
                    <a:pt x="559340" y="491246"/>
                  </a:lnTo>
                  <a:lnTo>
                    <a:pt x="559340" y="491246"/>
                  </a:lnTo>
                  <a:lnTo>
                    <a:pt x="525294" y="491246"/>
                  </a:lnTo>
                  <a:lnTo>
                    <a:pt x="525294" y="442608"/>
                  </a:lnTo>
                  <a:lnTo>
                    <a:pt x="510702" y="442608"/>
                  </a:lnTo>
                  <a:lnTo>
                    <a:pt x="510702" y="389106"/>
                  </a:lnTo>
                  <a:lnTo>
                    <a:pt x="481519" y="389106"/>
                  </a:lnTo>
                  <a:lnTo>
                    <a:pt x="481519" y="301557"/>
                  </a:lnTo>
                  <a:lnTo>
                    <a:pt x="466928" y="301557"/>
                  </a:lnTo>
                  <a:lnTo>
                    <a:pt x="466928" y="194553"/>
                  </a:lnTo>
                  <a:lnTo>
                    <a:pt x="462064" y="189689"/>
                  </a:lnTo>
                  <a:lnTo>
                    <a:pt x="462064" y="131323"/>
                  </a:lnTo>
                  <a:lnTo>
                    <a:pt x="432881" y="131323"/>
                  </a:lnTo>
                  <a:lnTo>
                    <a:pt x="432881" y="97276"/>
                  </a:lnTo>
                  <a:lnTo>
                    <a:pt x="359923" y="97276"/>
                  </a:lnTo>
                  <a:lnTo>
                    <a:pt x="359923" y="63229"/>
                  </a:lnTo>
                  <a:lnTo>
                    <a:pt x="262647" y="63229"/>
                  </a:lnTo>
                  <a:lnTo>
                    <a:pt x="262647"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5" name="Straight Connector 204">
              <a:extLst>
                <a:ext uri="{FF2B5EF4-FFF2-40B4-BE49-F238E27FC236}">
                  <a16:creationId xmlns:a16="http://schemas.microsoft.com/office/drawing/2014/main" id="{CEB06FDA-07B8-8788-6A8B-26FB32E1462C}"/>
                </a:ext>
              </a:extLst>
            </p:cNvPr>
            <p:cNvCxnSpPr>
              <a:cxnSpLocks/>
            </p:cNvCxnSpPr>
            <p:nvPr/>
          </p:nvCxnSpPr>
          <p:spPr>
            <a:xfrm flipV="1">
              <a:off x="7945248" y="224327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1585A90F-723E-B866-8996-01A84152C287}"/>
                </a:ext>
              </a:extLst>
            </p:cNvPr>
            <p:cNvCxnSpPr>
              <a:cxnSpLocks/>
            </p:cNvCxnSpPr>
            <p:nvPr/>
          </p:nvCxnSpPr>
          <p:spPr>
            <a:xfrm flipV="1">
              <a:off x="8501345" y="268750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5C9A192F-CCB2-4C89-FAAB-0B943257E0A6}"/>
                </a:ext>
              </a:extLst>
            </p:cNvPr>
            <p:cNvCxnSpPr>
              <a:cxnSpLocks/>
            </p:cNvCxnSpPr>
            <p:nvPr/>
          </p:nvCxnSpPr>
          <p:spPr>
            <a:xfrm flipV="1">
              <a:off x="8979623" y="26842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88707309-373D-178E-E707-CEEF66CDC632}"/>
                </a:ext>
              </a:extLst>
            </p:cNvPr>
            <p:cNvCxnSpPr>
              <a:cxnSpLocks/>
            </p:cNvCxnSpPr>
            <p:nvPr/>
          </p:nvCxnSpPr>
          <p:spPr>
            <a:xfrm flipV="1">
              <a:off x="8533771" y="2685880"/>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23B1D99A-C5B4-F1B0-D770-0DC1231B008E}"/>
                </a:ext>
              </a:extLst>
            </p:cNvPr>
            <p:cNvCxnSpPr>
              <a:cxnSpLocks/>
            </p:cNvCxnSpPr>
            <p:nvPr/>
          </p:nvCxnSpPr>
          <p:spPr>
            <a:xfrm flipV="1">
              <a:off x="8705627" y="268750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2DF89705-3001-E350-A87E-00C96E6D5F70}"/>
                </a:ext>
              </a:extLst>
            </p:cNvPr>
            <p:cNvCxnSpPr>
              <a:cxnSpLocks/>
            </p:cNvCxnSpPr>
            <p:nvPr/>
          </p:nvCxnSpPr>
          <p:spPr>
            <a:xfrm flipV="1">
              <a:off x="8950440" y="267939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E5A76CAB-69BC-7B15-C1E5-C480EC8697AE}"/>
                </a:ext>
              </a:extLst>
            </p:cNvPr>
            <p:cNvCxnSpPr>
              <a:cxnSpLocks/>
            </p:cNvCxnSpPr>
            <p:nvPr/>
          </p:nvCxnSpPr>
          <p:spPr>
            <a:xfrm flipV="1">
              <a:off x="9433580" y="2885297"/>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6EA8F59B-B2AF-3998-8FBD-75C6D9D536D6}"/>
                </a:ext>
              </a:extLst>
            </p:cNvPr>
            <p:cNvCxnSpPr>
              <a:cxnSpLocks/>
            </p:cNvCxnSpPr>
            <p:nvPr/>
          </p:nvCxnSpPr>
          <p:spPr>
            <a:xfrm flipV="1">
              <a:off x="9517887" y="2979330"/>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13907E95-D64D-B79F-CF9A-45B002517A57}"/>
                </a:ext>
              </a:extLst>
            </p:cNvPr>
            <p:cNvCxnSpPr>
              <a:cxnSpLocks/>
            </p:cNvCxnSpPr>
            <p:nvPr/>
          </p:nvCxnSpPr>
          <p:spPr>
            <a:xfrm flipV="1">
              <a:off x="9991300" y="2985816"/>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E7A905C1-7A94-A983-6582-27A4327C7932}"/>
                </a:ext>
              </a:extLst>
            </p:cNvPr>
            <p:cNvCxnSpPr>
              <a:cxnSpLocks/>
            </p:cNvCxnSpPr>
            <p:nvPr/>
          </p:nvCxnSpPr>
          <p:spPr>
            <a:xfrm flipV="1">
              <a:off x="9540584" y="297770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B477D7F6-C046-05C2-06DD-1395E01954DE}"/>
                </a:ext>
              </a:extLst>
            </p:cNvPr>
            <p:cNvCxnSpPr>
              <a:cxnSpLocks/>
            </p:cNvCxnSpPr>
            <p:nvPr/>
          </p:nvCxnSpPr>
          <p:spPr>
            <a:xfrm flipV="1">
              <a:off x="10437150" y="311551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BDF897E7-954C-1B27-589A-616A95EE678D}"/>
                </a:ext>
              </a:extLst>
            </p:cNvPr>
            <p:cNvCxnSpPr>
              <a:cxnSpLocks/>
            </p:cNvCxnSpPr>
            <p:nvPr/>
          </p:nvCxnSpPr>
          <p:spPr>
            <a:xfrm flipV="1">
              <a:off x="10487409" y="311713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46929A2B-EF99-DA92-3130-B775A8B5052F}"/>
                </a:ext>
              </a:extLst>
            </p:cNvPr>
            <p:cNvCxnSpPr>
              <a:cxnSpLocks/>
            </p:cNvCxnSpPr>
            <p:nvPr/>
          </p:nvCxnSpPr>
          <p:spPr>
            <a:xfrm flipV="1">
              <a:off x="10751678" y="3113897"/>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CDAE4FBA-3163-18EC-1D99-F1AE3BE98876}"/>
                </a:ext>
              </a:extLst>
            </p:cNvPr>
            <p:cNvCxnSpPr>
              <a:cxnSpLocks/>
            </p:cNvCxnSpPr>
            <p:nvPr/>
          </p:nvCxnSpPr>
          <p:spPr>
            <a:xfrm flipV="1">
              <a:off x="11439099" y="3130109"/>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503844A4-AB01-C598-F4DC-5F02D0201E46}"/>
                </a:ext>
              </a:extLst>
            </p:cNvPr>
            <p:cNvCxnSpPr>
              <a:cxnSpLocks/>
            </p:cNvCxnSpPr>
            <p:nvPr/>
          </p:nvCxnSpPr>
          <p:spPr>
            <a:xfrm flipV="1">
              <a:off x="11606091" y="3131731"/>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512983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57617-3ED0-6E94-E660-7F876F56A218}"/>
            </a:ext>
          </a:extLst>
        </p:cNvPr>
        <p:cNvGrpSpPr/>
        <p:nvPr/>
      </p:nvGrpSpPr>
      <p:grpSpPr>
        <a:xfrm>
          <a:off x="0" y="0"/>
          <a:ext cx="0" cy="0"/>
          <a:chOff x="0" y="0"/>
          <a:chExt cx="0" cy="0"/>
        </a:xfrm>
      </p:grpSpPr>
      <p:grpSp>
        <p:nvGrpSpPr>
          <p:cNvPr id="210" name="Group 209">
            <a:extLst>
              <a:ext uri="{FF2B5EF4-FFF2-40B4-BE49-F238E27FC236}">
                <a16:creationId xmlns:a16="http://schemas.microsoft.com/office/drawing/2014/main" id="{4781426B-9EC7-8F9B-1009-D89A814BE613}"/>
              </a:ext>
            </a:extLst>
          </p:cNvPr>
          <p:cNvGrpSpPr/>
          <p:nvPr/>
        </p:nvGrpSpPr>
        <p:grpSpPr>
          <a:xfrm>
            <a:off x="1152525" y="1644113"/>
            <a:ext cx="4137025" cy="2356387"/>
            <a:chOff x="1152525" y="1644113"/>
            <a:chExt cx="4137025" cy="2356387"/>
          </a:xfrm>
        </p:grpSpPr>
        <p:grpSp>
          <p:nvGrpSpPr>
            <p:cNvPr id="186" name="Group 185">
              <a:extLst>
                <a:ext uri="{FF2B5EF4-FFF2-40B4-BE49-F238E27FC236}">
                  <a16:creationId xmlns:a16="http://schemas.microsoft.com/office/drawing/2014/main" id="{B789CEC6-1989-F763-3D96-1C58B90134D2}"/>
                </a:ext>
              </a:extLst>
            </p:cNvPr>
            <p:cNvGrpSpPr/>
            <p:nvPr/>
          </p:nvGrpSpPr>
          <p:grpSpPr>
            <a:xfrm>
              <a:off x="1152525" y="1689100"/>
              <a:ext cx="4137025" cy="2311400"/>
              <a:chOff x="1152525" y="1689100"/>
              <a:chExt cx="4137025" cy="2311400"/>
            </a:xfrm>
          </p:grpSpPr>
          <p:sp>
            <p:nvSpPr>
              <p:cNvPr id="184" name="Freeform 183">
                <a:extLst>
                  <a:ext uri="{FF2B5EF4-FFF2-40B4-BE49-F238E27FC236}">
                    <a16:creationId xmlns:a16="http://schemas.microsoft.com/office/drawing/2014/main" id="{59761291-8645-7C72-18E4-A52ABC2C40DE}"/>
                  </a:ext>
                </a:extLst>
              </p:cNvPr>
              <p:cNvSpPr/>
              <p:nvPr/>
            </p:nvSpPr>
            <p:spPr>
              <a:xfrm>
                <a:off x="2146300" y="3146425"/>
                <a:ext cx="3143250" cy="854075"/>
              </a:xfrm>
              <a:custGeom>
                <a:avLst/>
                <a:gdLst>
                  <a:gd name="csX0" fmla="*/ 3143250 w 3143250"/>
                  <a:gd name="csY0" fmla="*/ 854075 h 854075"/>
                  <a:gd name="csX1" fmla="*/ 3143250 w 3143250"/>
                  <a:gd name="csY1" fmla="*/ 390525 h 854075"/>
                  <a:gd name="csX2" fmla="*/ 574675 w 3143250"/>
                  <a:gd name="csY2" fmla="*/ 390525 h 854075"/>
                  <a:gd name="csX3" fmla="*/ 574675 w 3143250"/>
                  <a:gd name="csY3" fmla="*/ 304800 h 854075"/>
                  <a:gd name="csX4" fmla="*/ 473075 w 3143250"/>
                  <a:gd name="csY4" fmla="*/ 304800 h 854075"/>
                  <a:gd name="csX5" fmla="*/ 473075 w 3143250"/>
                  <a:gd name="csY5" fmla="*/ 250825 h 854075"/>
                  <a:gd name="csX6" fmla="*/ 76200 w 3143250"/>
                  <a:gd name="csY6" fmla="*/ 250825 h 854075"/>
                  <a:gd name="csX7" fmla="*/ 76200 w 3143250"/>
                  <a:gd name="csY7" fmla="*/ 196850 h 854075"/>
                  <a:gd name="csX8" fmla="*/ 34925 w 3143250"/>
                  <a:gd name="csY8" fmla="*/ 196850 h 854075"/>
                  <a:gd name="csX9" fmla="*/ 34925 w 3143250"/>
                  <a:gd name="csY9" fmla="*/ 146050 h 854075"/>
                  <a:gd name="csX10" fmla="*/ 15875 w 3143250"/>
                  <a:gd name="csY10" fmla="*/ 146050 h 854075"/>
                  <a:gd name="csX11" fmla="*/ 15875 w 3143250"/>
                  <a:gd name="csY11" fmla="*/ 47625 h 854075"/>
                  <a:gd name="csX12" fmla="*/ 0 w 3143250"/>
                  <a:gd name="csY12" fmla="*/ 47625 h 854075"/>
                  <a:gd name="csX13" fmla="*/ 0 w 3143250"/>
                  <a:gd name="csY13" fmla="*/ 0 h 8540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143250" h="854075">
                    <a:moveTo>
                      <a:pt x="3143250" y="854075"/>
                    </a:moveTo>
                    <a:lnTo>
                      <a:pt x="3143250" y="390525"/>
                    </a:lnTo>
                    <a:lnTo>
                      <a:pt x="574675" y="390525"/>
                    </a:lnTo>
                    <a:lnTo>
                      <a:pt x="574675" y="304800"/>
                    </a:lnTo>
                    <a:lnTo>
                      <a:pt x="473075" y="304800"/>
                    </a:lnTo>
                    <a:lnTo>
                      <a:pt x="473075" y="250825"/>
                    </a:lnTo>
                    <a:lnTo>
                      <a:pt x="76200" y="250825"/>
                    </a:lnTo>
                    <a:lnTo>
                      <a:pt x="76200" y="196850"/>
                    </a:lnTo>
                    <a:lnTo>
                      <a:pt x="34925" y="196850"/>
                    </a:lnTo>
                    <a:lnTo>
                      <a:pt x="34925" y="146050"/>
                    </a:lnTo>
                    <a:lnTo>
                      <a:pt x="15875" y="146050"/>
                    </a:lnTo>
                    <a:lnTo>
                      <a:pt x="15875" y="47625"/>
                    </a:lnTo>
                    <a:lnTo>
                      <a:pt x="0" y="47625"/>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Freeform 184">
                <a:extLst>
                  <a:ext uri="{FF2B5EF4-FFF2-40B4-BE49-F238E27FC236}">
                    <a16:creationId xmlns:a16="http://schemas.microsoft.com/office/drawing/2014/main" id="{C9FD2E45-33E6-9A8C-846D-BAE937922D29}"/>
                  </a:ext>
                </a:extLst>
              </p:cNvPr>
              <p:cNvSpPr/>
              <p:nvPr/>
            </p:nvSpPr>
            <p:spPr>
              <a:xfrm>
                <a:off x="1152525" y="1689100"/>
                <a:ext cx="974725" cy="1460500"/>
              </a:xfrm>
              <a:custGeom>
                <a:avLst/>
                <a:gdLst>
                  <a:gd name="csX0" fmla="*/ 0 w 974725"/>
                  <a:gd name="csY0" fmla="*/ 0 h 1460500"/>
                  <a:gd name="csX1" fmla="*/ 273050 w 974725"/>
                  <a:gd name="csY1" fmla="*/ 0 h 1460500"/>
                  <a:gd name="csX2" fmla="*/ 273050 w 974725"/>
                  <a:gd name="csY2" fmla="*/ 47625 h 1460500"/>
                  <a:gd name="csX3" fmla="*/ 412750 w 974725"/>
                  <a:gd name="csY3" fmla="*/ 47625 h 1460500"/>
                  <a:gd name="csX4" fmla="*/ 412750 w 974725"/>
                  <a:gd name="csY4" fmla="*/ 95250 h 1460500"/>
                  <a:gd name="csX5" fmla="*/ 454025 w 974725"/>
                  <a:gd name="csY5" fmla="*/ 95250 h 1460500"/>
                  <a:gd name="csX6" fmla="*/ 454025 w 974725"/>
                  <a:gd name="csY6" fmla="*/ 187325 h 1460500"/>
                  <a:gd name="csX7" fmla="*/ 469900 w 974725"/>
                  <a:gd name="csY7" fmla="*/ 187325 h 1460500"/>
                  <a:gd name="csX8" fmla="*/ 469900 w 974725"/>
                  <a:gd name="csY8" fmla="*/ 311150 h 1460500"/>
                  <a:gd name="csX9" fmla="*/ 495300 w 974725"/>
                  <a:gd name="csY9" fmla="*/ 311150 h 1460500"/>
                  <a:gd name="csX10" fmla="*/ 495300 w 974725"/>
                  <a:gd name="csY10" fmla="*/ 492125 h 1460500"/>
                  <a:gd name="csX11" fmla="*/ 504825 w 974725"/>
                  <a:gd name="csY11" fmla="*/ 492125 h 1460500"/>
                  <a:gd name="csX12" fmla="*/ 504825 w 974725"/>
                  <a:gd name="csY12" fmla="*/ 708025 h 1460500"/>
                  <a:gd name="csX13" fmla="*/ 527050 w 974725"/>
                  <a:gd name="csY13" fmla="*/ 708025 h 1460500"/>
                  <a:gd name="csX14" fmla="*/ 527050 w 974725"/>
                  <a:gd name="csY14" fmla="*/ 958850 h 1460500"/>
                  <a:gd name="csX15" fmla="*/ 542925 w 974725"/>
                  <a:gd name="csY15" fmla="*/ 958850 h 1460500"/>
                  <a:gd name="csX16" fmla="*/ 542925 w 974725"/>
                  <a:gd name="csY16" fmla="*/ 1012825 h 1460500"/>
                  <a:gd name="csX17" fmla="*/ 571500 w 974725"/>
                  <a:gd name="csY17" fmla="*/ 1012825 h 1460500"/>
                  <a:gd name="csX18" fmla="*/ 571500 w 974725"/>
                  <a:gd name="csY18" fmla="*/ 1095375 h 1460500"/>
                  <a:gd name="csX19" fmla="*/ 777875 w 974725"/>
                  <a:gd name="csY19" fmla="*/ 1095375 h 1460500"/>
                  <a:gd name="csX20" fmla="*/ 777875 w 974725"/>
                  <a:gd name="csY20" fmla="*/ 1155700 h 1460500"/>
                  <a:gd name="csX21" fmla="*/ 806450 w 974725"/>
                  <a:gd name="csY21" fmla="*/ 1155700 h 1460500"/>
                  <a:gd name="csX22" fmla="*/ 806450 w 974725"/>
                  <a:gd name="csY22" fmla="*/ 1206500 h 1460500"/>
                  <a:gd name="csX23" fmla="*/ 869950 w 974725"/>
                  <a:gd name="csY23" fmla="*/ 1206500 h 1460500"/>
                  <a:gd name="csX24" fmla="*/ 869950 w 974725"/>
                  <a:gd name="csY24" fmla="*/ 1254125 h 1460500"/>
                  <a:gd name="csX25" fmla="*/ 933450 w 974725"/>
                  <a:gd name="csY25" fmla="*/ 1254125 h 1460500"/>
                  <a:gd name="csX26" fmla="*/ 933450 w 974725"/>
                  <a:gd name="csY26" fmla="*/ 1295400 h 1460500"/>
                  <a:gd name="csX27" fmla="*/ 946150 w 974725"/>
                  <a:gd name="csY27" fmla="*/ 1295400 h 1460500"/>
                  <a:gd name="csX28" fmla="*/ 946150 w 974725"/>
                  <a:gd name="csY28" fmla="*/ 1339850 h 1460500"/>
                  <a:gd name="csX29" fmla="*/ 962025 w 974725"/>
                  <a:gd name="csY29" fmla="*/ 1339850 h 1460500"/>
                  <a:gd name="csX30" fmla="*/ 962025 w 974725"/>
                  <a:gd name="csY30" fmla="*/ 1409700 h 1460500"/>
                  <a:gd name="csX31" fmla="*/ 974725 w 974725"/>
                  <a:gd name="csY31" fmla="*/ 1409700 h 1460500"/>
                  <a:gd name="csX32" fmla="*/ 974725 w 974725"/>
                  <a:gd name="csY32" fmla="*/ 1460500 h 1460500"/>
                  <a:gd name="csX33" fmla="*/ 974725 w 974725"/>
                  <a:gd name="csY33" fmla="*/ 1460500 h 1460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974725" h="1460500">
                    <a:moveTo>
                      <a:pt x="0" y="0"/>
                    </a:moveTo>
                    <a:lnTo>
                      <a:pt x="273050" y="0"/>
                    </a:lnTo>
                    <a:lnTo>
                      <a:pt x="273050" y="47625"/>
                    </a:lnTo>
                    <a:lnTo>
                      <a:pt x="412750" y="47625"/>
                    </a:lnTo>
                    <a:lnTo>
                      <a:pt x="412750" y="95250"/>
                    </a:lnTo>
                    <a:lnTo>
                      <a:pt x="454025" y="95250"/>
                    </a:lnTo>
                    <a:lnTo>
                      <a:pt x="454025" y="187325"/>
                    </a:lnTo>
                    <a:lnTo>
                      <a:pt x="469900" y="187325"/>
                    </a:lnTo>
                    <a:lnTo>
                      <a:pt x="469900" y="311150"/>
                    </a:lnTo>
                    <a:lnTo>
                      <a:pt x="495300" y="311150"/>
                    </a:lnTo>
                    <a:lnTo>
                      <a:pt x="495300" y="492125"/>
                    </a:lnTo>
                    <a:lnTo>
                      <a:pt x="504825" y="492125"/>
                    </a:lnTo>
                    <a:lnTo>
                      <a:pt x="504825" y="708025"/>
                    </a:lnTo>
                    <a:lnTo>
                      <a:pt x="527050" y="708025"/>
                    </a:lnTo>
                    <a:lnTo>
                      <a:pt x="527050" y="958850"/>
                    </a:lnTo>
                    <a:lnTo>
                      <a:pt x="542925" y="958850"/>
                    </a:lnTo>
                    <a:lnTo>
                      <a:pt x="542925" y="1012825"/>
                    </a:lnTo>
                    <a:lnTo>
                      <a:pt x="571500" y="1012825"/>
                    </a:lnTo>
                    <a:lnTo>
                      <a:pt x="571500" y="1095375"/>
                    </a:lnTo>
                    <a:lnTo>
                      <a:pt x="777875" y="1095375"/>
                    </a:lnTo>
                    <a:lnTo>
                      <a:pt x="777875" y="1155700"/>
                    </a:lnTo>
                    <a:lnTo>
                      <a:pt x="806450" y="1155700"/>
                    </a:lnTo>
                    <a:lnTo>
                      <a:pt x="806450" y="1206500"/>
                    </a:lnTo>
                    <a:lnTo>
                      <a:pt x="869950" y="1206500"/>
                    </a:lnTo>
                    <a:lnTo>
                      <a:pt x="869950" y="1254125"/>
                    </a:lnTo>
                    <a:lnTo>
                      <a:pt x="933450" y="1254125"/>
                    </a:lnTo>
                    <a:lnTo>
                      <a:pt x="933450" y="1295400"/>
                    </a:lnTo>
                    <a:lnTo>
                      <a:pt x="946150" y="1295400"/>
                    </a:lnTo>
                    <a:lnTo>
                      <a:pt x="946150" y="1339850"/>
                    </a:lnTo>
                    <a:lnTo>
                      <a:pt x="962025" y="1339850"/>
                    </a:lnTo>
                    <a:lnTo>
                      <a:pt x="962025" y="1409700"/>
                    </a:lnTo>
                    <a:lnTo>
                      <a:pt x="974725" y="1409700"/>
                    </a:lnTo>
                    <a:lnTo>
                      <a:pt x="974725" y="1460500"/>
                    </a:lnTo>
                    <a:lnTo>
                      <a:pt x="974725" y="146050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00" name="Straight Connector 199">
              <a:extLst>
                <a:ext uri="{FF2B5EF4-FFF2-40B4-BE49-F238E27FC236}">
                  <a16:creationId xmlns:a16="http://schemas.microsoft.com/office/drawing/2014/main" id="{E43A3B80-6D95-EF56-046D-EEB954DF72F1}"/>
                </a:ext>
              </a:extLst>
            </p:cNvPr>
            <p:cNvCxnSpPr>
              <a:cxnSpLocks/>
            </p:cNvCxnSpPr>
            <p:nvPr/>
          </p:nvCxnSpPr>
          <p:spPr>
            <a:xfrm flipV="1">
              <a:off x="1166504" y="164411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364089BE-AFCB-EA61-2D4E-62EC967BF925}"/>
                </a:ext>
              </a:extLst>
            </p:cNvPr>
            <p:cNvCxnSpPr>
              <a:cxnSpLocks/>
            </p:cNvCxnSpPr>
            <p:nvPr/>
          </p:nvCxnSpPr>
          <p:spPr>
            <a:xfrm flipV="1">
              <a:off x="1925329" y="273313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261FE853-3269-FCC5-80B3-D32EEB8015FD}"/>
                </a:ext>
              </a:extLst>
            </p:cNvPr>
            <p:cNvCxnSpPr>
              <a:cxnSpLocks/>
            </p:cNvCxnSpPr>
            <p:nvPr/>
          </p:nvCxnSpPr>
          <p:spPr>
            <a:xfrm flipV="1">
              <a:off x="2614304" y="334273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73DC6269-175D-E9B6-96DE-2A6D2274C1F5}"/>
                </a:ext>
              </a:extLst>
            </p:cNvPr>
            <p:cNvCxnSpPr>
              <a:cxnSpLocks/>
            </p:cNvCxnSpPr>
            <p:nvPr/>
          </p:nvCxnSpPr>
          <p:spPr>
            <a:xfrm flipV="1">
              <a:off x="2665104" y="339036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DAE301BB-97B5-C779-FD71-8DE2A40A3F54}"/>
                </a:ext>
              </a:extLst>
            </p:cNvPr>
            <p:cNvCxnSpPr>
              <a:cxnSpLocks/>
            </p:cNvCxnSpPr>
            <p:nvPr/>
          </p:nvCxnSpPr>
          <p:spPr>
            <a:xfrm flipV="1">
              <a:off x="2922279" y="3482438"/>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CA743BC1-AF68-CEDF-0E4A-7A9162EB0C11}"/>
                </a:ext>
              </a:extLst>
            </p:cNvPr>
            <p:cNvCxnSpPr>
              <a:cxnSpLocks/>
            </p:cNvCxnSpPr>
            <p:nvPr/>
          </p:nvCxnSpPr>
          <p:spPr>
            <a:xfrm flipV="1">
              <a:off x="3185804" y="348561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74263CFA-6B42-8A4B-9F2E-F99553AB774F}"/>
                </a:ext>
              </a:extLst>
            </p:cNvPr>
            <p:cNvCxnSpPr>
              <a:cxnSpLocks/>
            </p:cNvCxnSpPr>
            <p:nvPr/>
          </p:nvCxnSpPr>
          <p:spPr>
            <a:xfrm flipV="1">
              <a:off x="4046229" y="348561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A620BC29-35EF-C7BE-7784-4FA947E19214}"/>
              </a:ext>
            </a:extLst>
          </p:cNvPr>
          <p:cNvSpPr>
            <a:spLocks noGrp="1"/>
          </p:cNvSpPr>
          <p:nvPr>
            <p:ph type="title"/>
          </p:nvPr>
        </p:nvSpPr>
        <p:spPr>
          <a:xfrm>
            <a:off x="231078" y="260163"/>
            <a:ext cx="11740260" cy="1044132"/>
          </a:xfrm>
        </p:spPr>
        <p:txBody>
          <a:bodyPr/>
          <a:lstStyle/>
          <a:p>
            <a:r>
              <a:rPr lang="en-US" dirty="0"/>
              <a:t>VERITAC-2: BICR-Assessed PFS by </a:t>
            </a:r>
            <a:r>
              <a:rPr lang="en-US" i="1" dirty="0"/>
              <a:t>PI3K/AKT/PTEN </a:t>
            </a:r>
            <a:r>
              <a:rPr lang="en-US" dirty="0"/>
              <a:t>Alteration Status (</a:t>
            </a:r>
            <a:r>
              <a:rPr lang="en-US" i="1" dirty="0"/>
              <a:t>ESR1</a:t>
            </a:r>
            <a:r>
              <a:rPr lang="en-US" dirty="0"/>
              <a:t>m Population) </a:t>
            </a:r>
          </a:p>
        </p:txBody>
      </p:sp>
      <p:sp>
        <p:nvSpPr>
          <p:cNvPr id="6" name="Content Placeholder 5">
            <a:extLst>
              <a:ext uri="{FF2B5EF4-FFF2-40B4-BE49-F238E27FC236}">
                <a16:creationId xmlns:a16="http://schemas.microsoft.com/office/drawing/2014/main" id="{5E821B8C-D284-4DA7-8DB1-76F45959E9C3}"/>
              </a:ext>
            </a:extLst>
          </p:cNvPr>
          <p:cNvSpPr>
            <a:spLocks noGrp="1"/>
          </p:cNvSpPr>
          <p:nvPr>
            <p:ph sz="quarter" idx="10"/>
          </p:nvPr>
        </p:nvSpPr>
        <p:spPr>
          <a:xfrm>
            <a:off x="1712199" y="6302375"/>
            <a:ext cx="7812290" cy="327025"/>
          </a:xfrm>
        </p:spPr>
        <p:txBody>
          <a:bodyPr/>
          <a:lstStyle/>
          <a:p>
            <a:pPr algn="ctr"/>
            <a:r>
              <a:rPr lang="en-US" altLang="en-US" dirty="0"/>
              <a:t>Hamilton. SABCS2025. </a:t>
            </a:r>
            <a:r>
              <a:rPr lang="en-US" altLang="en-US" dirty="0" err="1"/>
              <a:t>Abstr</a:t>
            </a:r>
            <a:r>
              <a:rPr lang="en-US" altLang="en-US" dirty="0"/>
              <a:t> PD10-03.</a:t>
            </a:r>
          </a:p>
        </p:txBody>
      </p:sp>
      <p:graphicFrame>
        <p:nvGraphicFramePr>
          <p:cNvPr id="18" name="Group 3">
            <a:extLst>
              <a:ext uri="{FF2B5EF4-FFF2-40B4-BE49-F238E27FC236}">
                <a16:creationId xmlns:a16="http://schemas.microsoft.com/office/drawing/2014/main" id="{3A61A053-CFF0-DB55-A230-E95D87F08A96}"/>
              </a:ext>
            </a:extLst>
          </p:cNvPr>
          <p:cNvGraphicFramePr>
            <a:graphicFrameLocks/>
          </p:cNvGraphicFramePr>
          <p:nvPr>
            <p:extLst>
              <p:ext uri="{D42A27DB-BD31-4B8C-83A1-F6EECF244321}">
                <p14:modId xmlns:p14="http://schemas.microsoft.com/office/powerpoint/2010/main" val="1186921163"/>
              </p:ext>
            </p:extLst>
          </p:nvPr>
        </p:nvGraphicFramePr>
        <p:xfrm>
          <a:off x="694267" y="4962144"/>
          <a:ext cx="5342466" cy="1133856"/>
        </p:xfrm>
        <a:graphic>
          <a:graphicData uri="http://schemas.openxmlformats.org/drawingml/2006/table">
            <a:tbl>
              <a:tblPr/>
              <a:tblGrid>
                <a:gridCol w="1340443">
                  <a:extLst>
                    <a:ext uri="{9D8B030D-6E8A-4147-A177-3AD203B41FA5}">
                      <a16:colId xmlns:a16="http://schemas.microsoft.com/office/drawing/2014/main" val="20000"/>
                    </a:ext>
                  </a:extLst>
                </a:gridCol>
                <a:gridCol w="2110518">
                  <a:extLst>
                    <a:ext uri="{9D8B030D-6E8A-4147-A177-3AD203B41FA5}">
                      <a16:colId xmlns:a16="http://schemas.microsoft.com/office/drawing/2014/main" val="20001"/>
                    </a:ext>
                  </a:extLst>
                </a:gridCol>
                <a:gridCol w="1891505">
                  <a:extLst>
                    <a:ext uri="{9D8B030D-6E8A-4147-A177-3AD203B41FA5}">
                      <a16:colId xmlns:a16="http://schemas.microsoft.com/office/drawing/2014/main" val="3924473303"/>
                    </a:ext>
                  </a:extLst>
                </a:gridCol>
              </a:tblGrid>
              <a:tr h="293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bg1"/>
                        </a:solidFill>
                        <a:effectLst/>
                        <a:latin typeface="Poppins" pitchFamily="2" charset="77"/>
                        <a:cs typeface="Poppins" pitchFamily="2" charset="77"/>
                      </a:endParaRP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58)</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55)</a:t>
                      </a:r>
                    </a:p>
                  </a:txBody>
                  <a:tcPr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Events, %</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60</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Median PFS </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(95% CI)</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3.7</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(1.9-9.2)</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(1.9-3.6)</a:t>
                      </a:r>
                    </a:p>
                  </a:txBody>
                  <a:tcPr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19" name="TextBox 18">
            <a:extLst>
              <a:ext uri="{FF2B5EF4-FFF2-40B4-BE49-F238E27FC236}">
                <a16:creationId xmlns:a16="http://schemas.microsoft.com/office/drawing/2014/main" id="{45C41CDB-3F32-6E45-C5C1-E018CF900B42}"/>
              </a:ext>
            </a:extLst>
          </p:cNvPr>
          <p:cNvSpPr txBox="1"/>
          <p:nvPr/>
        </p:nvSpPr>
        <p:spPr bwMode="auto">
          <a:xfrm>
            <a:off x="7018866" y="1333500"/>
            <a:ext cx="48175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latin typeface="Poppins" pitchFamily="2" charset="77"/>
                <a:cs typeface="Poppins" pitchFamily="2" charset="77"/>
              </a:rPr>
              <a:t>No </a:t>
            </a:r>
            <a:r>
              <a:rPr lang="en-US" sz="1600" b="1" i="1" dirty="0">
                <a:latin typeface="Poppins" pitchFamily="2" charset="77"/>
                <a:cs typeface="Poppins" pitchFamily="2" charset="77"/>
              </a:rPr>
              <a:t>PIK3CA/AKT1/PTEN </a:t>
            </a:r>
            <a:r>
              <a:rPr lang="en-US" sz="1600" b="1" dirty="0">
                <a:latin typeface="Poppins" pitchFamily="2" charset="77"/>
                <a:cs typeface="Poppins" pitchFamily="2" charset="77"/>
              </a:rPr>
              <a:t>Alteration Detected</a:t>
            </a:r>
          </a:p>
        </p:txBody>
      </p:sp>
      <p:graphicFrame>
        <p:nvGraphicFramePr>
          <p:cNvPr id="20" name="Group 3">
            <a:extLst>
              <a:ext uri="{FF2B5EF4-FFF2-40B4-BE49-F238E27FC236}">
                <a16:creationId xmlns:a16="http://schemas.microsoft.com/office/drawing/2014/main" id="{B0CB6E70-10B9-A114-0336-CDD293489E4F}"/>
              </a:ext>
            </a:extLst>
          </p:cNvPr>
          <p:cNvGraphicFramePr>
            <a:graphicFrameLocks/>
          </p:cNvGraphicFramePr>
          <p:nvPr>
            <p:extLst>
              <p:ext uri="{D42A27DB-BD31-4B8C-83A1-F6EECF244321}">
                <p14:modId xmlns:p14="http://schemas.microsoft.com/office/powerpoint/2010/main" val="2127487067"/>
              </p:ext>
            </p:extLst>
          </p:nvPr>
        </p:nvGraphicFramePr>
        <p:xfrm>
          <a:off x="6891244" y="4962144"/>
          <a:ext cx="4970555" cy="1133856"/>
        </p:xfrm>
        <a:graphic>
          <a:graphicData uri="http://schemas.openxmlformats.org/drawingml/2006/table">
            <a:tbl>
              <a:tblPr/>
              <a:tblGrid>
                <a:gridCol w="2656807">
                  <a:extLst>
                    <a:ext uri="{9D8B030D-6E8A-4147-A177-3AD203B41FA5}">
                      <a16:colId xmlns:a16="http://schemas.microsoft.com/office/drawing/2014/main" val="20001"/>
                    </a:ext>
                  </a:extLst>
                </a:gridCol>
                <a:gridCol w="2313748">
                  <a:extLst>
                    <a:ext uri="{9D8B030D-6E8A-4147-A177-3AD203B41FA5}">
                      <a16:colId xmlns:a16="http://schemas.microsoft.com/office/drawing/2014/main" val="3924473303"/>
                    </a:ext>
                  </a:extLst>
                </a:gridCol>
              </a:tblGrid>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78)</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1"/>
                          </a:solidFill>
                          <a:effectLst/>
                          <a:latin typeface="Poppins" pitchFamily="2" charset="77"/>
                          <a:cs typeface="Poppins" pitchFamily="2" charset="77"/>
                        </a:rPr>
                        <a:t>Fulvestrant </a:t>
                      </a:r>
                      <a:br>
                        <a:rPr kumimoji="0" lang="en-US" sz="1200" b="1" i="0" u="none" strike="noStrike" cap="none" normalizeH="0" baseline="0" dirty="0">
                          <a:ln>
                            <a:noFill/>
                          </a:ln>
                          <a:solidFill>
                            <a:schemeClr val="bg1"/>
                          </a:solidFill>
                          <a:effectLst/>
                          <a:latin typeface="Poppins" pitchFamily="2" charset="77"/>
                          <a:cs typeface="Poppins" pitchFamily="2" charset="77"/>
                        </a:rPr>
                      </a:br>
                      <a:r>
                        <a:rPr kumimoji="0" lang="en-US" sz="1200" b="1" i="0" u="none" strike="noStrike" cap="none" normalizeH="0" baseline="0" dirty="0">
                          <a:ln>
                            <a:noFill/>
                          </a:ln>
                          <a:solidFill>
                            <a:schemeClr val="bg1"/>
                          </a:solidFill>
                          <a:effectLst/>
                          <a:latin typeface="Poppins" pitchFamily="2" charset="77"/>
                          <a:cs typeface="Poppins" pitchFamily="2" charset="77"/>
                        </a:rPr>
                        <a:t>(n = 79)</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17590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56</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71</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9316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(3.7-7.4)</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2.0</a:t>
                      </a:r>
                      <a:br>
                        <a:rPr kumimoji="0" lang="en-US" sz="1200" b="0" i="0" u="none" strike="noStrike" cap="none" normalizeH="0" baseline="0" dirty="0">
                          <a:ln>
                            <a:noFill/>
                          </a:ln>
                          <a:solidFill>
                            <a:schemeClr val="tx1"/>
                          </a:solidFill>
                          <a:effectLst/>
                          <a:latin typeface="Poppins" pitchFamily="2" charset="77"/>
                          <a:cs typeface="Poppins" pitchFamily="2" charset="77"/>
                        </a:rPr>
                      </a:br>
                      <a:r>
                        <a:rPr kumimoji="0" lang="en-US" sz="1200" b="0" i="0" u="none" strike="noStrike" cap="none" normalizeH="0" baseline="0" dirty="0">
                          <a:ln>
                            <a:noFill/>
                          </a:ln>
                          <a:solidFill>
                            <a:schemeClr val="tx1"/>
                          </a:solidFill>
                          <a:effectLst/>
                          <a:latin typeface="Poppins" pitchFamily="2" charset="77"/>
                          <a:cs typeface="Poppins" pitchFamily="2" charset="77"/>
                        </a:rPr>
                        <a:t>(1.9-3.5)</a:t>
                      </a:r>
                    </a:p>
                  </a:txBody>
                  <a:tcPr marL="121699" marR="121699" marT="36576" marB="36576"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pSp>
        <p:nvGrpSpPr>
          <p:cNvPr id="21" name="Group 20">
            <a:extLst>
              <a:ext uri="{FF2B5EF4-FFF2-40B4-BE49-F238E27FC236}">
                <a16:creationId xmlns:a16="http://schemas.microsoft.com/office/drawing/2014/main" id="{D35189A1-7CC4-38EA-4EF5-2C6F396C53FF}"/>
              </a:ext>
            </a:extLst>
          </p:cNvPr>
          <p:cNvGrpSpPr/>
          <p:nvPr/>
        </p:nvGrpSpPr>
        <p:grpSpPr>
          <a:xfrm>
            <a:off x="6949277" y="1690562"/>
            <a:ext cx="4929246" cy="2371013"/>
            <a:chOff x="1089095" y="1692166"/>
            <a:chExt cx="4929246" cy="2371013"/>
          </a:xfrm>
        </p:grpSpPr>
        <p:grpSp>
          <p:nvGrpSpPr>
            <p:cNvPr id="22" name="Group 21">
              <a:extLst>
                <a:ext uri="{FF2B5EF4-FFF2-40B4-BE49-F238E27FC236}">
                  <a16:creationId xmlns:a16="http://schemas.microsoft.com/office/drawing/2014/main" id="{55F3AD6B-BD0B-FD0A-AD72-1ED78D668823}"/>
                </a:ext>
              </a:extLst>
            </p:cNvPr>
            <p:cNvGrpSpPr/>
            <p:nvPr/>
          </p:nvGrpSpPr>
          <p:grpSpPr>
            <a:xfrm>
              <a:off x="1089095" y="1692166"/>
              <a:ext cx="4929246" cy="2322786"/>
              <a:chOff x="1089095" y="1692166"/>
              <a:chExt cx="4929246" cy="2322786"/>
            </a:xfrm>
          </p:grpSpPr>
          <p:cxnSp>
            <p:nvCxnSpPr>
              <p:cNvPr id="33" name="Straight Connector 32">
                <a:extLst>
                  <a:ext uri="{FF2B5EF4-FFF2-40B4-BE49-F238E27FC236}">
                    <a16:creationId xmlns:a16="http://schemas.microsoft.com/office/drawing/2014/main" id="{680099F1-D0FF-8439-894A-0355C1948001}"/>
                  </a:ext>
                </a:extLst>
              </p:cNvPr>
              <p:cNvCxnSpPr>
                <a:cxnSpLocks/>
              </p:cNvCxnSpPr>
              <p:nvPr/>
            </p:nvCxnSpPr>
            <p:spPr>
              <a:xfrm>
                <a:off x="1152051" y="4004441"/>
                <a:ext cx="48662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B855228-1DD8-2F7E-14BF-1292BC090725}"/>
                  </a:ext>
                </a:extLst>
              </p:cNvPr>
              <p:cNvCxnSpPr/>
              <p:nvPr/>
            </p:nvCxnSpPr>
            <p:spPr>
              <a:xfrm flipV="1">
                <a:off x="1156138" y="1692166"/>
                <a:ext cx="0" cy="2322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97AFFFC-CD0F-EFF3-15C9-262AD0A4B422}"/>
                  </a:ext>
                </a:extLst>
              </p:cNvPr>
              <p:cNvCxnSpPr>
                <a:cxnSpLocks/>
              </p:cNvCxnSpPr>
              <p:nvPr/>
            </p:nvCxnSpPr>
            <p:spPr>
              <a:xfrm flipH="1">
                <a:off x="1089095" y="169216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2CF0578-D2B9-0E8F-B0F3-423CFB208737}"/>
                  </a:ext>
                </a:extLst>
              </p:cNvPr>
              <p:cNvCxnSpPr>
                <a:cxnSpLocks/>
              </p:cNvCxnSpPr>
              <p:nvPr/>
            </p:nvCxnSpPr>
            <p:spPr>
              <a:xfrm flipH="1">
                <a:off x="1089095" y="215462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1486041-3C6D-0042-5279-22011D77DDF8}"/>
                  </a:ext>
                </a:extLst>
              </p:cNvPr>
              <p:cNvCxnSpPr>
                <a:cxnSpLocks/>
              </p:cNvCxnSpPr>
              <p:nvPr/>
            </p:nvCxnSpPr>
            <p:spPr>
              <a:xfrm flipH="1">
                <a:off x="1089095" y="261707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1BAD5BC-484B-F9F2-C6C7-E86186BD60D7}"/>
                  </a:ext>
                </a:extLst>
              </p:cNvPr>
              <p:cNvCxnSpPr>
                <a:cxnSpLocks/>
              </p:cNvCxnSpPr>
              <p:nvPr/>
            </p:nvCxnSpPr>
            <p:spPr>
              <a:xfrm flipH="1">
                <a:off x="1089095" y="307953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DF32775-D487-7146-239C-B4716FCD3D7A}"/>
                  </a:ext>
                </a:extLst>
              </p:cNvPr>
              <p:cNvCxnSpPr>
                <a:cxnSpLocks/>
              </p:cNvCxnSpPr>
              <p:nvPr/>
            </p:nvCxnSpPr>
            <p:spPr>
              <a:xfrm flipH="1">
                <a:off x="1089095" y="354198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47ED1F-2329-C15F-6071-D0404674E0A0}"/>
                  </a:ext>
                </a:extLst>
              </p:cNvPr>
              <p:cNvCxnSpPr>
                <a:cxnSpLocks/>
              </p:cNvCxnSpPr>
              <p:nvPr/>
            </p:nvCxnSpPr>
            <p:spPr>
              <a:xfrm flipH="1">
                <a:off x="1089095" y="400444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3" name="Straight Connector 22">
              <a:extLst>
                <a:ext uri="{FF2B5EF4-FFF2-40B4-BE49-F238E27FC236}">
                  <a16:creationId xmlns:a16="http://schemas.microsoft.com/office/drawing/2014/main" id="{A82546DB-2A1B-1046-2EEF-45875058C174}"/>
                </a:ext>
              </a:extLst>
            </p:cNvPr>
            <p:cNvCxnSpPr>
              <a:cxnSpLocks/>
            </p:cNvCxnSpPr>
            <p:nvPr/>
          </p:nvCxnSpPr>
          <p:spPr>
            <a:xfrm rot="5400000" flipH="1">
              <a:off x="112222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6B0DBC-4230-442E-4ABA-8E0CD72CBB4C}"/>
                </a:ext>
              </a:extLst>
            </p:cNvPr>
            <p:cNvCxnSpPr>
              <a:cxnSpLocks/>
            </p:cNvCxnSpPr>
            <p:nvPr/>
          </p:nvCxnSpPr>
          <p:spPr>
            <a:xfrm rot="5400000" flipH="1">
              <a:off x="166209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B22464F-40D7-EBD6-8060-A6C9F70D7E5C}"/>
                </a:ext>
              </a:extLst>
            </p:cNvPr>
            <p:cNvCxnSpPr>
              <a:cxnSpLocks/>
            </p:cNvCxnSpPr>
            <p:nvPr/>
          </p:nvCxnSpPr>
          <p:spPr>
            <a:xfrm rot="5400000" flipH="1">
              <a:off x="220196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332273E-DD91-2E48-D703-D762BB098F7F}"/>
                </a:ext>
              </a:extLst>
            </p:cNvPr>
            <p:cNvCxnSpPr>
              <a:cxnSpLocks/>
            </p:cNvCxnSpPr>
            <p:nvPr/>
          </p:nvCxnSpPr>
          <p:spPr>
            <a:xfrm rot="5400000" flipH="1">
              <a:off x="274183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C0524E5-B125-9A83-D576-57D17A6819D4}"/>
                </a:ext>
              </a:extLst>
            </p:cNvPr>
            <p:cNvCxnSpPr>
              <a:cxnSpLocks/>
            </p:cNvCxnSpPr>
            <p:nvPr/>
          </p:nvCxnSpPr>
          <p:spPr>
            <a:xfrm rot="5400000" flipH="1">
              <a:off x="3281698"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D168144-92EC-327A-6D61-0BE416A4C4DF}"/>
                </a:ext>
              </a:extLst>
            </p:cNvPr>
            <p:cNvCxnSpPr>
              <a:cxnSpLocks/>
            </p:cNvCxnSpPr>
            <p:nvPr/>
          </p:nvCxnSpPr>
          <p:spPr>
            <a:xfrm rot="5400000" flipH="1">
              <a:off x="382156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EA12151-3ADF-CA29-A656-A4C2FE83DBB2}"/>
                </a:ext>
              </a:extLst>
            </p:cNvPr>
            <p:cNvCxnSpPr>
              <a:cxnSpLocks/>
            </p:cNvCxnSpPr>
            <p:nvPr/>
          </p:nvCxnSpPr>
          <p:spPr>
            <a:xfrm rot="5400000" flipH="1">
              <a:off x="436143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531817-D833-85FA-566C-8870D67BEB49}"/>
                </a:ext>
              </a:extLst>
            </p:cNvPr>
            <p:cNvCxnSpPr>
              <a:cxnSpLocks/>
            </p:cNvCxnSpPr>
            <p:nvPr/>
          </p:nvCxnSpPr>
          <p:spPr>
            <a:xfrm rot="5400000" flipH="1">
              <a:off x="490130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054E6A0-D7B7-0C44-D0FA-B14C20377535}"/>
                </a:ext>
              </a:extLst>
            </p:cNvPr>
            <p:cNvCxnSpPr>
              <a:cxnSpLocks/>
            </p:cNvCxnSpPr>
            <p:nvPr/>
          </p:nvCxnSpPr>
          <p:spPr>
            <a:xfrm rot="5400000" flipH="1">
              <a:off x="544117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6277F42-E2BC-412B-4A1B-880630E2E1A2}"/>
                </a:ext>
              </a:extLst>
            </p:cNvPr>
            <p:cNvCxnSpPr>
              <a:cxnSpLocks/>
            </p:cNvCxnSpPr>
            <p:nvPr/>
          </p:nvCxnSpPr>
          <p:spPr>
            <a:xfrm rot="5400000" flipH="1">
              <a:off x="5981041"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1" name="TextBox 40">
            <a:extLst>
              <a:ext uri="{FF2B5EF4-FFF2-40B4-BE49-F238E27FC236}">
                <a16:creationId xmlns:a16="http://schemas.microsoft.com/office/drawing/2014/main" id="{128DAFF3-B296-4EFA-F6B5-87F489BE7C9F}"/>
              </a:ext>
            </a:extLst>
          </p:cNvPr>
          <p:cNvSpPr txBox="1"/>
          <p:nvPr/>
        </p:nvSpPr>
        <p:spPr>
          <a:xfrm>
            <a:off x="6495448" y="1578235"/>
            <a:ext cx="433137" cy="239335"/>
          </a:xfrm>
          <a:prstGeom prst="rect">
            <a:avLst/>
          </a:prstGeom>
        </p:spPr>
        <p:txBody>
          <a:bodyPr vert="horz" wrap="square" lIns="0" tIns="0" rIns="0" bIns="0" rtlCol="0">
            <a:noAutofit/>
          </a:bodyPr>
          <a:lstStyle/>
          <a:p>
            <a:pPr algn="r"/>
            <a:r>
              <a:rPr lang="en-US" sz="1600" dirty="0"/>
              <a:t>100</a:t>
            </a:r>
          </a:p>
        </p:txBody>
      </p:sp>
      <p:sp>
        <p:nvSpPr>
          <p:cNvPr id="42" name="TextBox 41">
            <a:extLst>
              <a:ext uri="{FF2B5EF4-FFF2-40B4-BE49-F238E27FC236}">
                <a16:creationId xmlns:a16="http://schemas.microsoft.com/office/drawing/2014/main" id="{44B2A57D-094A-35DE-4210-9257C2500413}"/>
              </a:ext>
            </a:extLst>
          </p:cNvPr>
          <p:cNvSpPr txBox="1"/>
          <p:nvPr/>
        </p:nvSpPr>
        <p:spPr>
          <a:xfrm>
            <a:off x="6495448" y="2040569"/>
            <a:ext cx="433137" cy="239335"/>
          </a:xfrm>
          <a:prstGeom prst="rect">
            <a:avLst/>
          </a:prstGeom>
        </p:spPr>
        <p:txBody>
          <a:bodyPr vert="horz" wrap="square" lIns="0" tIns="0" rIns="0" bIns="0" rtlCol="0">
            <a:noAutofit/>
          </a:bodyPr>
          <a:lstStyle/>
          <a:p>
            <a:pPr algn="r"/>
            <a:r>
              <a:rPr lang="en-US" sz="1600" dirty="0"/>
              <a:t>80</a:t>
            </a:r>
          </a:p>
        </p:txBody>
      </p:sp>
      <p:sp>
        <p:nvSpPr>
          <p:cNvPr id="43" name="TextBox 42">
            <a:extLst>
              <a:ext uri="{FF2B5EF4-FFF2-40B4-BE49-F238E27FC236}">
                <a16:creationId xmlns:a16="http://schemas.microsoft.com/office/drawing/2014/main" id="{EBFF739D-4944-076B-46C4-EDF993658221}"/>
              </a:ext>
            </a:extLst>
          </p:cNvPr>
          <p:cNvSpPr txBox="1"/>
          <p:nvPr/>
        </p:nvSpPr>
        <p:spPr>
          <a:xfrm>
            <a:off x="6495448" y="2502903"/>
            <a:ext cx="433137" cy="239335"/>
          </a:xfrm>
          <a:prstGeom prst="rect">
            <a:avLst/>
          </a:prstGeom>
        </p:spPr>
        <p:txBody>
          <a:bodyPr vert="horz" wrap="square" lIns="0" tIns="0" rIns="0" bIns="0" rtlCol="0">
            <a:noAutofit/>
          </a:bodyPr>
          <a:lstStyle/>
          <a:p>
            <a:pPr algn="r"/>
            <a:r>
              <a:rPr lang="en-US" sz="1600" dirty="0"/>
              <a:t>60</a:t>
            </a:r>
          </a:p>
        </p:txBody>
      </p:sp>
      <p:sp>
        <p:nvSpPr>
          <p:cNvPr id="44" name="TextBox 43">
            <a:extLst>
              <a:ext uri="{FF2B5EF4-FFF2-40B4-BE49-F238E27FC236}">
                <a16:creationId xmlns:a16="http://schemas.microsoft.com/office/drawing/2014/main" id="{2D1C69DA-0A1A-F0B5-E2AB-B8D51F38E69B}"/>
              </a:ext>
            </a:extLst>
          </p:cNvPr>
          <p:cNvSpPr txBox="1"/>
          <p:nvPr/>
        </p:nvSpPr>
        <p:spPr>
          <a:xfrm>
            <a:off x="6495448" y="2965237"/>
            <a:ext cx="433137" cy="239335"/>
          </a:xfrm>
          <a:prstGeom prst="rect">
            <a:avLst/>
          </a:prstGeom>
        </p:spPr>
        <p:txBody>
          <a:bodyPr vert="horz" wrap="square" lIns="0" tIns="0" rIns="0" bIns="0" rtlCol="0">
            <a:noAutofit/>
          </a:bodyPr>
          <a:lstStyle/>
          <a:p>
            <a:pPr algn="r"/>
            <a:r>
              <a:rPr lang="en-US" sz="1600" dirty="0"/>
              <a:t>40</a:t>
            </a:r>
          </a:p>
        </p:txBody>
      </p:sp>
      <p:sp>
        <p:nvSpPr>
          <p:cNvPr id="45" name="TextBox 44">
            <a:extLst>
              <a:ext uri="{FF2B5EF4-FFF2-40B4-BE49-F238E27FC236}">
                <a16:creationId xmlns:a16="http://schemas.microsoft.com/office/drawing/2014/main" id="{83B10D00-422A-88F8-720C-09F0C0B9E168}"/>
              </a:ext>
            </a:extLst>
          </p:cNvPr>
          <p:cNvSpPr txBox="1"/>
          <p:nvPr/>
        </p:nvSpPr>
        <p:spPr>
          <a:xfrm>
            <a:off x="6495448" y="3427571"/>
            <a:ext cx="433137" cy="239335"/>
          </a:xfrm>
          <a:prstGeom prst="rect">
            <a:avLst/>
          </a:prstGeom>
        </p:spPr>
        <p:txBody>
          <a:bodyPr vert="horz" wrap="square" lIns="0" tIns="0" rIns="0" bIns="0" rtlCol="0">
            <a:noAutofit/>
          </a:bodyPr>
          <a:lstStyle/>
          <a:p>
            <a:pPr algn="r"/>
            <a:r>
              <a:rPr lang="en-US" sz="1600" dirty="0"/>
              <a:t>20</a:t>
            </a:r>
          </a:p>
        </p:txBody>
      </p:sp>
      <p:sp>
        <p:nvSpPr>
          <p:cNvPr id="46" name="TextBox 45">
            <a:extLst>
              <a:ext uri="{FF2B5EF4-FFF2-40B4-BE49-F238E27FC236}">
                <a16:creationId xmlns:a16="http://schemas.microsoft.com/office/drawing/2014/main" id="{5DBDA2A1-AF9B-D8A4-F2F4-485292A3E536}"/>
              </a:ext>
            </a:extLst>
          </p:cNvPr>
          <p:cNvSpPr txBox="1"/>
          <p:nvPr/>
        </p:nvSpPr>
        <p:spPr>
          <a:xfrm>
            <a:off x="6495448" y="3889903"/>
            <a:ext cx="433137" cy="239335"/>
          </a:xfrm>
          <a:prstGeom prst="rect">
            <a:avLst/>
          </a:prstGeom>
        </p:spPr>
        <p:txBody>
          <a:bodyPr vert="horz" wrap="square" lIns="0" tIns="0" rIns="0" bIns="0" rtlCol="0">
            <a:noAutofit/>
          </a:bodyPr>
          <a:lstStyle/>
          <a:p>
            <a:pPr algn="r"/>
            <a:r>
              <a:rPr lang="en-US" sz="1600" dirty="0"/>
              <a:t>0</a:t>
            </a:r>
          </a:p>
        </p:txBody>
      </p:sp>
      <p:sp>
        <p:nvSpPr>
          <p:cNvPr id="47" name="TextBox 46">
            <a:extLst>
              <a:ext uri="{FF2B5EF4-FFF2-40B4-BE49-F238E27FC236}">
                <a16:creationId xmlns:a16="http://schemas.microsoft.com/office/drawing/2014/main" id="{09336768-14FF-3E56-B697-BB9BAEFFF7D7}"/>
              </a:ext>
            </a:extLst>
          </p:cNvPr>
          <p:cNvSpPr txBox="1"/>
          <p:nvPr/>
        </p:nvSpPr>
        <p:spPr>
          <a:xfrm rot="16200000">
            <a:off x="5291490" y="2751872"/>
            <a:ext cx="2358190"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48" name="TextBox 47">
            <a:extLst>
              <a:ext uri="{FF2B5EF4-FFF2-40B4-BE49-F238E27FC236}">
                <a16:creationId xmlns:a16="http://schemas.microsoft.com/office/drawing/2014/main" id="{1C5250E1-6C34-8A7C-92AA-40DFE1216EC2}"/>
              </a:ext>
            </a:extLst>
          </p:cNvPr>
          <p:cNvSpPr txBox="1"/>
          <p:nvPr/>
        </p:nvSpPr>
        <p:spPr>
          <a:xfrm>
            <a:off x="7015214" y="4278367"/>
            <a:ext cx="4851131"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49" name="TextBox 48">
            <a:extLst>
              <a:ext uri="{FF2B5EF4-FFF2-40B4-BE49-F238E27FC236}">
                <a16:creationId xmlns:a16="http://schemas.microsoft.com/office/drawing/2014/main" id="{D6DA0347-41B2-3A2F-7A45-B2CFEB3ABAD8}"/>
              </a:ext>
            </a:extLst>
          </p:cNvPr>
          <p:cNvSpPr txBox="1"/>
          <p:nvPr/>
        </p:nvSpPr>
        <p:spPr>
          <a:xfrm>
            <a:off x="11672236" y="4070217"/>
            <a:ext cx="433137" cy="239335"/>
          </a:xfrm>
          <a:prstGeom prst="rect">
            <a:avLst/>
          </a:prstGeom>
        </p:spPr>
        <p:txBody>
          <a:bodyPr vert="horz" wrap="square" lIns="0" tIns="0" rIns="0" bIns="0" rtlCol="0">
            <a:noAutofit/>
          </a:bodyPr>
          <a:lstStyle/>
          <a:p>
            <a:pPr algn="ctr"/>
            <a:r>
              <a:rPr lang="en-US" sz="1600" dirty="0"/>
              <a:t>18</a:t>
            </a:r>
          </a:p>
        </p:txBody>
      </p:sp>
      <p:sp>
        <p:nvSpPr>
          <p:cNvPr id="50" name="TextBox 49">
            <a:extLst>
              <a:ext uri="{FF2B5EF4-FFF2-40B4-BE49-F238E27FC236}">
                <a16:creationId xmlns:a16="http://schemas.microsoft.com/office/drawing/2014/main" id="{8CB22102-992F-4014-01DE-84BEFC4E14B3}"/>
              </a:ext>
            </a:extLst>
          </p:cNvPr>
          <p:cNvSpPr txBox="1"/>
          <p:nvPr/>
        </p:nvSpPr>
        <p:spPr>
          <a:xfrm>
            <a:off x="6800249" y="4070217"/>
            <a:ext cx="433137" cy="239335"/>
          </a:xfrm>
          <a:prstGeom prst="rect">
            <a:avLst/>
          </a:prstGeom>
        </p:spPr>
        <p:txBody>
          <a:bodyPr vert="horz" wrap="square" lIns="0" tIns="0" rIns="0" bIns="0" rtlCol="0">
            <a:noAutofit/>
          </a:bodyPr>
          <a:lstStyle/>
          <a:p>
            <a:pPr algn="ctr"/>
            <a:r>
              <a:rPr lang="en-US" sz="1600" dirty="0"/>
              <a:t>0</a:t>
            </a:r>
          </a:p>
        </p:txBody>
      </p:sp>
      <p:sp>
        <p:nvSpPr>
          <p:cNvPr id="51" name="TextBox 50">
            <a:extLst>
              <a:ext uri="{FF2B5EF4-FFF2-40B4-BE49-F238E27FC236}">
                <a16:creationId xmlns:a16="http://schemas.microsoft.com/office/drawing/2014/main" id="{125ED09E-19B4-1FB0-1861-1EB1E12172FD}"/>
              </a:ext>
            </a:extLst>
          </p:cNvPr>
          <p:cNvSpPr txBox="1"/>
          <p:nvPr/>
        </p:nvSpPr>
        <p:spPr>
          <a:xfrm>
            <a:off x="7341581" y="4070217"/>
            <a:ext cx="433137" cy="239335"/>
          </a:xfrm>
          <a:prstGeom prst="rect">
            <a:avLst/>
          </a:prstGeom>
        </p:spPr>
        <p:txBody>
          <a:bodyPr vert="horz" wrap="square" lIns="0" tIns="0" rIns="0" bIns="0" rtlCol="0">
            <a:noAutofit/>
          </a:bodyPr>
          <a:lstStyle/>
          <a:p>
            <a:pPr algn="ctr"/>
            <a:r>
              <a:rPr lang="en-US" sz="1600" dirty="0"/>
              <a:t>2</a:t>
            </a:r>
          </a:p>
        </p:txBody>
      </p:sp>
      <p:sp>
        <p:nvSpPr>
          <p:cNvPr id="52" name="TextBox 51">
            <a:extLst>
              <a:ext uri="{FF2B5EF4-FFF2-40B4-BE49-F238E27FC236}">
                <a16:creationId xmlns:a16="http://schemas.microsoft.com/office/drawing/2014/main" id="{F695C6C4-3136-A8B3-8F0C-4714F9E838ED}"/>
              </a:ext>
            </a:extLst>
          </p:cNvPr>
          <p:cNvSpPr txBox="1"/>
          <p:nvPr/>
        </p:nvSpPr>
        <p:spPr>
          <a:xfrm>
            <a:off x="7882913" y="4070217"/>
            <a:ext cx="433137" cy="239335"/>
          </a:xfrm>
          <a:prstGeom prst="rect">
            <a:avLst/>
          </a:prstGeom>
        </p:spPr>
        <p:txBody>
          <a:bodyPr vert="horz" wrap="square" lIns="0" tIns="0" rIns="0" bIns="0" rtlCol="0">
            <a:noAutofit/>
          </a:bodyPr>
          <a:lstStyle/>
          <a:p>
            <a:pPr algn="ctr"/>
            <a:r>
              <a:rPr lang="en-US" sz="1600" dirty="0"/>
              <a:t>4</a:t>
            </a:r>
          </a:p>
        </p:txBody>
      </p:sp>
      <p:sp>
        <p:nvSpPr>
          <p:cNvPr id="53" name="TextBox 52">
            <a:extLst>
              <a:ext uri="{FF2B5EF4-FFF2-40B4-BE49-F238E27FC236}">
                <a16:creationId xmlns:a16="http://schemas.microsoft.com/office/drawing/2014/main" id="{245BD8F5-0904-EB6E-1944-8A26D58DDF08}"/>
              </a:ext>
            </a:extLst>
          </p:cNvPr>
          <p:cNvSpPr txBox="1"/>
          <p:nvPr/>
        </p:nvSpPr>
        <p:spPr>
          <a:xfrm>
            <a:off x="8424245" y="4070217"/>
            <a:ext cx="433137" cy="239335"/>
          </a:xfrm>
          <a:prstGeom prst="rect">
            <a:avLst/>
          </a:prstGeom>
        </p:spPr>
        <p:txBody>
          <a:bodyPr vert="horz" wrap="square" lIns="0" tIns="0" rIns="0" bIns="0" rtlCol="0">
            <a:noAutofit/>
          </a:bodyPr>
          <a:lstStyle/>
          <a:p>
            <a:pPr algn="ctr"/>
            <a:r>
              <a:rPr lang="en-US" sz="1600" dirty="0"/>
              <a:t>6</a:t>
            </a:r>
          </a:p>
        </p:txBody>
      </p:sp>
      <p:sp>
        <p:nvSpPr>
          <p:cNvPr id="54" name="TextBox 53">
            <a:extLst>
              <a:ext uri="{FF2B5EF4-FFF2-40B4-BE49-F238E27FC236}">
                <a16:creationId xmlns:a16="http://schemas.microsoft.com/office/drawing/2014/main" id="{4CE029C7-7869-0EA4-61E9-898060AA5175}"/>
              </a:ext>
            </a:extLst>
          </p:cNvPr>
          <p:cNvSpPr txBox="1"/>
          <p:nvPr/>
        </p:nvSpPr>
        <p:spPr>
          <a:xfrm>
            <a:off x="8965577" y="4070217"/>
            <a:ext cx="433137" cy="239335"/>
          </a:xfrm>
          <a:prstGeom prst="rect">
            <a:avLst/>
          </a:prstGeom>
        </p:spPr>
        <p:txBody>
          <a:bodyPr vert="horz" wrap="square" lIns="0" tIns="0" rIns="0" bIns="0" rtlCol="0">
            <a:noAutofit/>
          </a:bodyPr>
          <a:lstStyle/>
          <a:p>
            <a:pPr algn="ctr"/>
            <a:r>
              <a:rPr lang="en-US" sz="1600" dirty="0"/>
              <a:t>8</a:t>
            </a:r>
          </a:p>
        </p:txBody>
      </p:sp>
      <p:sp>
        <p:nvSpPr>
          <p:cNvPr id="55" name="TextBox 54">
            <a:extLst>
              <a:ext uri="{FF2B5EF4-FFF2-40B4-BE49-F238E27FC236}">
                <a16:creationId xmlns:a16="http://schemas.microsoft.com/office/drawing/2014/main" id="{961E278B-36BD-08F1-FE12-28A24C42E824}"/>
              </a:ext>
            </a:extLst>
          </p:cNvPr>
          <p:cNvSpPr txBox="1"/>
          <p:nvPr/>
        </p:nvSpPr>
        <p:spPr>
          <a:xfrm>
            <a:off x="9506909" y="4070217"/>
            <a:ext cx="433137" cy="239335"/>
          </a:xfrm>
          <a:prstGeom prst="rect">
            <a:avLst/>
          </a:prstGeom>
        </p:spPr>
        <p:txBody>
          <a:bodyPr vert="horz" wrap="square" lIns="0" tIns="0" rIns="0" bIns="0" rtlCol="0">
            <a:noAutofit/>
          </a:bodyPr>
          <a:lstStyle/>
          <a:p>
            <a:pPr algn="ctr"/>
            <a:r>
              <a:rPr lang="en-US" sz="1600" dirty="0"/>
              <a:t>10</a:t>
            </a:r>
          </a:p>
        </p:txBody>
      </p:sp>
      <p:sp>
        <p:nvSpPr>
          <p:cNvPr id="56" name="TextBox 55">
            <a:extLst>
              <a:ext uri="{FF2B5EF4-FFF2-40B4-BE49-F238E27FC236}">
                <a16:creationId xmlns:a16="http://schemas.microsoft.com/office/drawing/2014/main" id="{990DD56F-2193-4D69-24BA-30479FFE6765}"/>
              </a:ext>
            </a:extLst>
          </p:cNvPr>
          <p:cNvSpPr txBox="1"/>
          <p:nvPr/>
        </p:nvSpPr>
        <p:spPr>
          <a:xfrm>
            <a:off x="10048241" y="4070217"/>
            <a:ext cx="433137" cy="239335"/>
          </a:xfrm>
          <a:prstGeom prst="rect">
            <a:avLst/>
          </a:prstGeom>
        </p:spPr>
        <p:txBody>
          <a:bodyPr vert="horz" wrap="square" lIns="0" tIns="0" rIns="0" bIns="0" rtlCol="0">
            <a:noAutofit/>
          </a:bodyPr>
          <a:lstStyle/>
          <a:p>
            <a:pPr algn="ctr"/>
            <a:r>
              <a:rPr lang="en-US" sz="1600" dirty="0"/>
              <a:t>12</a:t>
            </a:r>
          </a:p>
        </p:txBody>
      </p:sp>
      <p:sp>
        <p:nvSpPr>
          <p:cNvPr id="57" name="TextBox 56">
            <a:extLst>
              <a:ext uri="{FF2B5EF4-FFF2-40B4-BE49-F238E27FC236}">
                <a16:creationId xmlns:a16="http://schemas.microsoft.com/office/drawing/2014/main" id="{BA484E1F-C906-3D70-B96E-02EB1E6D4704}"/>
              </a:ext>
            </a:extLst>
          </p:cNvPr>
          <p:cNvSpPr txBox="1"/>
          <p:nvPr/>
        </p:nvSpPr>
        <p:spPr>
          <a:xfrm>
            <a:off x="10589573" y="4070217"/>
            <a:ext cx="433137" cy="239335"/>
          </a:xfrm>
          <a:prstGeom prst="rect">
            <a:avLst/>
          </a:prstGeom>
        </p:spPr>
        <p:txBody>
          <a:bodyPr vert="horz" wrap="square" lIns="0" tIns="0" rIns="0" bIns="0" rtlCol="0">
            <a:noAutofit/>
          </a:bodyPr>
          <a:lstStyle/>
          <a:p>
            <a:pPr algn="ctr"/>
            <a:r>
              <a:rPr lang="en-US" sz="1600" dirty="0"/>
              <a:t>14</a:t>
            </a:r>
          </a:p>
        </p:txBody>
      </p:sp>
      <p:sp>
        <p:nvSpPr>
          <p:cNvPr id="58" name="TextBox 57">
            <a:extLst>
              <a:ext uri="{FF2B5EF4-FFF2-40B4-BE49-F238E27FC236}">
                <a16:creationId xmlns:a16="http://schemas.microsoft.com/office/drawing/2014/main" id="{C337C461-7CDB-407A-5BF2-5F424F2D332B}"/>
              </a:ext>
            </a:extLst>
          </p:cNvPr>
          <p:cNvSpPr txBox="1"/>
          <p:nvPr/>
        </p:nvSpPr>
        <p:spPr>
          <a:xfrm>
            <a:off x="11130905" y="4070217"/>
            <a:ext cx="433137" cy="239335"/>
          </a:xfrm>
          <a:prstGeom prst="rect">
            <a:avLst/>
          </a:prstGeom>
        </p:spPr>
        <p:txBody>
          <a:bodyPr vert="horz" wrap="square" lIns="0" tIns="0" rIns="0" bIns="0" rtlCol="0">
            <a:noAutofit/>
          </a:bodyPr>
          <a:lstStyle/>
          <a:p>
            <a:pPr algn="ctr"/>
            <a:r>
              <a:rPr lang="en-US" sz="1600" dirty="0"/>
              <a:t>16</a:t>
            </a:r>
          </a:p>
        </p:txBody>
      </p:sp>
      <p:sp>
        <p:nvSpPr>
          <p:cNvPr id="59" name="TextBox 58">
            <a:extLst>
              <a:ext uri="{FF2B5EF4-FFF2-40B4-BE49-F238E27FC236}">
                <a16:creationId xmlns:a16="http://schemas.microsoft.com/office/drawing/2014/main" id="{3AA45333-2D7F-696C-72D8-87FA93F2E457}"/>
              </a:ext>
            </a:extLst>
          </p:cNvPr>
          <p:cNvSpPr txBox="1"/>
          <p:nvPr/>
        </p:nvSpPr>
        <p:spPr>
          <a:xfrm>
            <a:off x="8681947" y="2264065"/>
            <a:ext cx="3037483" cy="239335"/>
          </a:xfrm>
          <a:prstGeom prst="rect">
            <a:avLst/>
          </a:prstGeom>
        </p:spPr>
        <p:txBody>
          <a:bodyPr vert="horz" wrap="square" lIns="0" tIns="0" rIns="0" bIns="0" rtlCol="0">
            <a:noAutofit/>
          </a:bodyPr>
          <a:lstStyle/>
          <a:p>
            <a:pPr algn="r"/>
            <a:r>
              <a:rPr lang="en-US" sz="1600" dirty="0"/>
              <a:t>HR: 0.54 (95% CI: 0.36-0.80)</a:t>
            </a:r>
          </a:p>
        </p:txBody>
      </p:sp>
      <p:sp>
        <p:nvSpPr>
          <p:cNvPr id="64" name="TextBox 63">
            <a:extLst>
              <a:ext uri="{FF2B5EF4-FFF2-40B4-BE49-F238E27FC236}">
                <a16:creationId xmlns:a16="http://schemas.microsoft.com/office/drawing/2014/main" id="{E0952C1F-6309-E606-9337-8A2909857FA0}"/>
              </a:ext>
            </a:extLst>
          </p:cNvPr>
          <p:cNvSpPr txBox="1"/>
          <p:nvPr/>
        </p:nvSpPr>
        <p:spPr>
          <a:xfrm>
            <a:off x="6843093" y="4562511"/>
            <a:ext cx="342550" cy="359328"/>
          </a:xfrm>
          <a:prstGeom prst="rect">
            <a:avLst/>
          </a:prstGeom>
        </p:spPr>
        <p:txBody>
          <a:bodyPr vert="horz" wrap="square" lIns="0" tIns="0" rIns="0" bIns="0" rtlCol="0">
            <a:noAutofit/>
          </a:bodyPr>
          <a:lstStyle/>
          <a:p>
            <a:pPr algn="ctr"/>
            <a:r>
              <a:rPr lang="en-US" sz="1200" dirty="0"/>
              <a:t>78</a:t>
            </a:r>
            <a:br>
              <a:rPr lang="en-US" sz="1200" dirty="0"/>
            </a:br>
            <a:r>
              <a:rPr lang="en-US" sz="1200" dirty="0"/>
              <a:t>79</a:t>
            </a:r>
          </a:p>
        </p:txBody>
      </p:sp>
      <p:sp>
        <p:nvSpPr>
          <p:cNvPr id="65" name="TextBox 64">
            <a:extLst>
              <a:ext uri="{FF2B5EF4-FFF2-40B4-BE49-F238E27FC236}">
                <a16:creationId xmlns:a16="http://schemas.microsoft.com/office/drawing/2014/main" id="{AEBB7D64-E1D2-FB78-A7C5-541360F51A36}"/>
              </a:ext>
            </a:extLst>
          </p:cNvPr>
          <p:cNvSpPr txBox="1"/>
          <p:nvPr/>
        </p:nvSpPr>
        <p:spPr>
          <a:xfrm>
            <a:off x="7374837" y="4562511"/>
            <a:ext cx="342550" cy="359328"/>
          </a:xfrm>
          <a:prstGeom prst="rect">
            <a:avLst/>
          </a:prstGeom>
        </p:spPr>
        <p:txBody>
          <a:bodyPr vert="horz" wrap="square" lIns="0" tIns="0" rIns="0" bIns="0" rtlCol="0">
            <a:noAutofit/>
          </a:bodyPr>
          <a:lstStyle/>
          <a:p>
            <a:pPr algn="ctr"/>
            <a:r>
              <a:rPr lang="en-US" sz="1200" dirty="0"/>
              <a:t>55</a:t>
            </a:r>
            <a:br>
              <a:rPr lang="en-US" sz="1200" dirty="0"/>
            </a:br>
            <a:r>
              <a:rPr lang="en-US" sz="1200" dirty="0"/>
              <a:t>35</a:t>
            </a:r>
          </a:p>
        </p:txBody>
      </p:sp>
      <p:sp>
        <p:nvSpPr>
          <p:cNvPr id="66" name="TextBox 65">
            <a:extLst>
              <a:ext uri="{FF2B5EF4-FFF2-40B4-BE49-F238E27FC236}">
                <a16:creationId xmlns:a16="http://schemas.microsoft.com/office/drawing/2014/main" id="{1F6892B2-ECF6-4EFD-FCD4-1F22950682B9}"/>
              </a:ext>
            </a:extLst>
          </p:cNvPr>
          <p:cNvSpPr txBox="1"/>
          <p:nvPr/>
        </p:nvSpPr>
        <p:spPr>
          <a:xfrm>
            <a:off x="7917164" y="4562511"/>
            <a:ext cx="342550" cy="359328"/>
          </a:xfrm>
          <a:prstGeom prst="rect">
            <a:avLst/>
          </a:prstGeom>
        </p:spPr>
        <p:txBody>
          <a:bodyPr vert="horz" wrap="square" lIns="0" tIns="0" rIns="0" bIns="0" rtlCol="0">
            <a:noAutofit/>
          </a:bodyPr>
          <a:lstStyle/>
          <a:p>
            <a:pPr algn="ctr"/>
            <a:r>
              <a:rPr lang="en-US" sz="1200" dirty="0"/>
              <a:t>38</a:t>
            </a:r>
            <a:br>
              <a:rPr lang="en-US" sz="1200" dirty="0"/>
            </a:br>
            <a:r>
              <a:rPr lang="en-US" sz="1200" dirty="0"/>
              <a:t>18</a:t>
            </a:r>
          </a:p>
        </p:txBody>
      </p:sp>
      <p:sp>
        <p:nvSpPr>
          <p:cNvPr id="67" name="TextBox 66">
            <a:extLst>
              <a:ext uri="{FF2B5EF4-FFF2-40B4-BE49-F238E27FC236}">
                <a16:creationId xmlns:a16="http://schemas.microsoft.com/office/drawing/2014/main" id="{E154CACB-D484-C677-A7E3-819BA3D08490}"/>
              </a:ext>
            </a:extLst>
          </p:cNvPr>
          <p:cNvSpPr txBox="1"/>
          <p:nvPr/>
        </p:nvSpPr>
        <p:spPr>
          <a:xfrm>
            <a:off x="8459491" y="4562511"/>
            <a:ext cx="342550" cy="359328"/>
          </a:xfrm>
          <a:prstGeom prst="rect">
            <a:avLst/>
          </a:prstGeom>
        </p:spPr>
        <p:txBody>
          <a:bodyPr vert="horz" wrap="square" lIns="0" tIns="0" rIns="0" bIns="0" rtlCol="0">
            <a:noAutofit/>
          </a:bodyPr>
          <a:lstStyle/>
          <a:p>
            <a:pPr algn="ctr"/>
            <a:r>
              <a:rPr lang="en-US" sz="1200" dirty="0"/>
              <a:t>23</a:t>
            </a:r>
            <a:br>
              <a:rPr lang="en-US" sz="1200" dirty="0"/>
            </a:br>
            <a:r>
              <a:rPr lang="en-US" sz="1200" dirty="0"/>
              <a:t>11</a:t>
            </a:r>
          </a:p>
        </p:txBody>
      </p:sp>
      <p:sp>
        <p:nvSpPr>
          <p:cNvPr id="68" name="TextBox 67">
            <a:extLst>
              <a:ext uri="{FF2B5EF4-FFF2-40B4-BE49-F238E27FC236}">
                <a16:creationId xmlns:a16="http://schemas.microsoft.com/office/drawing/2014/main" id="{FE123AD1-82D5-0812-AD79-B462DE8D3ADD}"/>
              </a:ext>
            </a:extLst>
          </p:cNvPr>
          <p:cNvSpPr txBox="1"/>
          <p:nvPr/>
        </p:nvSpPr>
        <p:spPr>
          <a:xfrm>
            <a:off x="9001818" y="4562511"/>
            <a:ext cx="342550" cy="359328"/>
          </a:xfrm>
          <a:prstGeom prst="rect">
            <a:avLst/>
          </a:prstGeom>
        </p:spPr>
        <p:txBody>
          <a:bodyPr vert="horz" wrap="square" lIns="0" tIns="0" rIns="0" bIns="0" rtlCol="0">
            <a:noAutofit/>
          </a:bodyPr>
          <a:lstStyle/>
          <a:p>
            <a:pPr algn="ctr"/>
            <a:r>
              <a:rPr lang="en-US" sz="1200" dirty="0"/>
              <a:t>13</a:t>
            </a:r>
            <a:br>
              <a:rPr lang="en-US" sz="1200" dirty="0"/>
            </a:br>
            <a:r>
              <a:rPr lang="en-US" sz="1200" dirty="0"/>
              <a:t>6</a:t>
            </a:r>
          </a:p>
        </p:txBody>
      </p:sp>
      <p:sp>
        <p:nvSpPr>
          <p:cNvPr id="69" name="TextBox 68">
            <a:extLst>
              <a:ext uri="{FF2B5EF4-FFF2-40B4-BE49-F238E27FC236}">
                <a16:creationId xmlns:a16="http://schemas.microsoft.com/office/drawing/2014/main" id="{40DE4677-C113-C7B8-20E5-57B80EF75F6D}"/>
              </a:ext>
            </a:extLst>
          </p:cNvPr>
          <p:cNvSpPr txBox="1"/>
          <p:nvPr/>
        </p:nvSpPr>
        <p:spPr>
          <a:xfrm>
            <a:off x="9544145" y="4562511"/>
            <a:ext cx="342550" cy="359328"/>
          </a:xfrm>
          <a:prstGeom prst="rect">
            <a:avLst/>
          </a:prstGeom>
        </p:spPr>
        <p:txBody>
          <a:bodyPr vert="horz" wrap="square" lIns="0" tIns="0" rIns="0" bIns="0" rtlCol="0">
            <a:noAutofit/>
          </a:bodyPr>
          <a:lstStyle/>
          <a:p>
            <a:pPr algn="ctr"/>
            <a:r>
              <a:rPr lang="en-US" sz="1200" dirty="0"/>
              <a:t>8</a:t>
            </a:r>
            <a:br>
              <a:rPr lang="en-US" sz="1200" dirty="0"/>
            </a:br>
            <a:r>
              <a:rPr lang="en-US" sz="1200" dirty="0"/>
              <a:t>5</a:t>
            </a:r>
          </a:p>
        </p:txBody>
      </p:sp>
      <p:sp>
        <p:nvSpPr>
          <p:cNvPr id="70" name="TextBox 69">
            <a:extLst>
              <a:ext uri="{FF2B5EF4-FFF2-40B4-BE49-F238E27FC236}">
                <a16:creationId xmlns:a16="http://schemas.microsoft.com/office/drawing/2014/main" id="{4835467C-13C9-15C5-5786-9D8012BB9014}"/>
              </a:ext>
            </a:extLst>
          </p:cNvPr>
          <p:cNvSpPr txBox="1"/>
          <p:nvPr/>
        </p:nvSpPr>
        <p:spPr>
          <a:xfrm>
            <a:off x="10086472" y="4562511"/>
            <a:ext cx="342550" cy="359328"/>
          </a:xfrm>
          <a:prstGeom prst="rect">
            <a:avLst/>
          </a:prstGeom>
        </p:spPr>
        <p:txBody>
          <a:bodyPr vert="horz" wrap="square" lIns="0" tIns="0" rIns="0" bIns="0" rtlCol="0">
            <a:noAutofit/>
          </a:bodyPr>
          <a:lstStyle/>
          <a:p>
            <a:pPr algn="ctr"/>
            <a:r>
              <a:rPr lang="en-US" sz="1200" dirty="0"/>
              <a:t>6</a:t>
            </a:r>
            <a:br>
              <a:rPr lang="en-US" sz="1200" dirty="0"/>
            </a:br>
            <a:r>
              <a:rPr lang="en-US" sz="1200" dirty="0"/>
              <a:t>0</a:t>
            </a:r>
          </a:p>
        </p:txBody>
      </p:sp>
      <p:sp>
        <p:nvSpPr>
          <p:cNvPr id="71" name="TextBox 70">
            <a:extLst>
              <a:ext uri="{FF2B5EF4-FFF2-40B4-BE49-F238E27FC236}">
                <a16:creationId xmlns:a16="http://schemas.microsoft.com/office/drawing/2014/main" id="{644D2ED2-153D-6BF8-1448-D0BC5C9A3542}"/>
              </a:ext>
            </a:extLst>
          </p:cNvPr>
          <p:cNvSpPr txBox="1"/>
          <p:nvPr/>
        </p:nvSpPr>
        <p:spPr>
          <a:xfrm>
            <a:off x="10628799" y="4562511"/>
            <a:ext cx="342550" cy="359328"/>
          </a:xfrm>
          <a:prstGeom prst="rect">
            <a:avLst/>
          </a:prstGeom>
        </p:spPr>
        <p:txBody>
          <a:bodyPr vert="horz" wrap="square" lIns="0" tIns="0" rIns="0" bIns="0" rtlCol="0">
            <a:noAutofit/>
          </a:bodyPr>
          <a:lstStyle/>
          <a:p>
            <a:pPr algn="ctr"/>
            <a:r>
              <a:rPr lang="en-US" sz="1200" dirty="0"/>
              <a:t>3</a:t>
            </a:r>
            <a:br>
              <a:rPr lang="en-US" sz="1200" dirty="0"/>
            </a:br>
            <a:r>
              <a:rPr lang="en-US" sz="1200" dirty="0"/>
              <a:t>0</a:t>
            </a:r>
          </a:p>
        </p:txBody>
      </p:sp>
      <p:sp>
        <p:nvSpPr>
          <p:cNvPr id="72" name="TextBox 71">
            <a:extLst>
              <a:ext uri="{FF2B5EF4-FFF2-40B4-BE49-F238E27FC236}">
                <a16:creationId xmlns:a16="http://schemas.microsoft.com/office/drawing/2014/main" id="{30D61DD1-D8F5-E187-4645-9B11059F292C}"/>
              </a:ext>
            </a:extLst>
          </p:cNvPr>
          <p:cNvSpPr txBox="1"/>
          <p:nvPr/>
        </p:nvSpPr>
        <p:spPr>
          <a:xfrm>
            <a:off x="11171126" y="4562511"/>
            <a:ext cx="342550" cy="359328"/>
          </a:xfrm>
          <a:prstGeom prst="rect">
            <a:avLst/>
          </a:prstGeom>
        </p:spPr>
        <p:txBody>
          <a:bodyPr vert="horz" wrap="square" lIns="0" tIns="0" rIns="0" bIns="0" rtlCol="0">
            <a:noAutofit/>
          </a:bodyPr>
          <a:lstStyle/>
          <a:p>
            <a:pPr algn="ctr"/>
            <a:r>
              <a:rPr lang="en-US" sz="1200" dirty="0"/>
              <a:t>3</a:t>
            </a:r>
            <a:br>
              <a:rPr lang="en-US" sz="1200" dirty="0"/>
            </a:br>
            <a:r>
              <a:rPr lang="en-US" sz="1200" dirty="0"/>
              <a:t>0</a:t>
            </a:r>
          </a:p>
        </p:txBody>
      </p:sp>
      <p:sp>
        <p:nvSpPr>
          <p:cNvPr id="73" name="TextBox 72">
            <a:extLst>
              <a:ext uri="{FF2B5EF4-FFF2-40B4-BE49-F238E27FC236}">
                <a16:creationId xmlns:a16="http://schemas.microsoft.com/office/drawing/2014/main" id="{88DA8E85-8E3D-6C03-7720-21F115FC42BE}"/>
              </a:ext>
            </a:extLst>
          </p:cNvPr>
          <p:cNvSpPr txBox="1"/>
          <p:nvPr/>
        </p:nvSpPr>
        <p:spPr>
          <a:xfrm>
            <a:off x="11713454" y="4562511"/>
            <a:ext cx="342550" cy="359328"/>
          </a:xfrm>
          <a:prstGeom prst="rect">
            <a:avLst/>
          </a:prstGeom>
        </p:spPr>
        <p:txBody>
          <a:bodyPr vert="horz" wrap="square" lIns="0" tIns="0" rIns="0" bIns="0" rtlCol="0">
            <a:noAutofit/>
          </a:bodyPr>
          <a:lstStyle/>
          <a:p>
            <a:pPr algn="ctr"/>
            <a:r>
              <a:rPr lang="en-US" sz="1200" dirty="0"/>
              <a:t>0</a:t>
            </a:r>
            <a:br>
              <a:rPr lang="en-US" sz="1200" dirty="0"/>
            </a:br>
            <a:r>
              <a:rPr lang="en-US" sz="1200" dirty="0"/>
              <a:t>0</a:t>
            </a:r>
          </a:p>
        </p:txBody>
      </p:sp>
      <p:sp>
        <p:nvSpPr>
          <p:cNvPr id="74" name="TextBox 73">
            <a:extLst>
              <a:ext uri="{FF2B5EF4-FFF2-40B4-BE49-F238E27FC236}">
                <a16:creationId xmlns:a16="http://schemas.microsoft.com/office/drawing/2014/main" id="{98217056-353F-9F84-B474-F8AA473953EC}"/>
              </a:ext>
            </a:extLst>
          </p:cNvPr>
          <p:cNvSpPr txBox="1"/>
          <p:nvPr/>
        </p:nvSpPr>
        <p:spPr bwMode="auto">
          <a:xfrm>
            <a:off x="1140903" y="1333500"/>
            <a:ext cx="47733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i="1" dirty="0">
                <a:latin typeface="Poppins" pitchFamily="2" charset="77"/>
                <a:cs typeface="Poppins" pitchFamily="2" charset="77"/>
              </a:rPr>
              <a:t>PIK3CA/AKT1/PTEN </a:t>
            </a:r>
            <a:r>
              <a:rPr lang="en-US" sz="1600" b="1" dirty="0">
                <a:latin typeface="Poppins" pitchFamily="2" charset="77"/>
                <a:cs typeface="Poppins" pitchFamily="2" charset="77"/>
              </a:rPr>
              <a:t>Alteration Detected</a:t>
            </a:r>
          </a:p>
        </p:txBody>
      </p:sp>
      <p:grpSp>
        <p:nvGrpSpPr>
          <p:cNvPr id="75" name="Group 74">
            <a:extLst>
              <a:ext uri="{FF2B5EF4-FFF2-40B4-BE49-F238E27FC236}">
                <a16:creationId xmlns:a16="http://schemas.microsoft.com/office/drawing/2014/main" id="{712FBB83-F1CA-9F3E-08BF-9F28F585F7D4}"/>
              </a:ext>
            </a:extLst>
          </p:cNvPr>
          <p:cNvGrpSpPr/>
          <p:nvPr/>
        </p:nvGrpSpPr>
        <p:grpSpPr>
          <a:xfrm>
            <a:off x="1089095" y="1692166"/>
            <a:ext cx="4930705" cy="2322786"/>
            <a:chOff x="1089095" y="1692166"/>
            <a:chExt cx="4930705" cy="2322786"/>
          </a:xfrm>
        </p:grpSpPr>
        <p:cxnSp>
          <p:nvCxnSpPr>
            <p:cNvPr id="76" name="Straight Connector 75">
              <a:extLst>
                <a:ext uri="{FF2B5EF4-FFF2-40B4-BE49-F238E27FC236}">
                  <a16:creationId xmlns:a16="http://schemas.microsoft.com/office/drawing/2014/main" id="{CDB14003-4112-4A56-04BC-00B623D1128B}"/>
                </a:ext>
              </a:extLst>
            </p:cNvPr>
            <p:cNvCxnSpPr>
              <a:cxnSpLocks/>
            </p:cNvCxnSpPr>
            <p:nvPr/>
          </p:nvCxnSpPr>
          <p:spPr>
            <a:xfrm>
              <a:off x="1135117" y="4004441"/>
              <a:ext cx="488468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DDA12EDC-04B8-E9A4-8379-1F039DDEED64}"/>
                </a:ext>
              </a:extLst>
            </p:cNvPr>
            <p:cNvCxnSpPr/>
            <p:nvPr/>
          </p:nvCxnSpPr>
          <p:spPr>
            <a:xfrm flipV="1">
              <a:off x="1156138" y="1692166"/>
              <a:ext cx="0" cy="2322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543BEE4F-77C8-3A09-F90C-2CB267645631}"/>
                </a:ext>
              </a:extLst>
            </p:cNvPr>
            <p:cNvCxnSpPr>
              <a:cxnSpLocks/>
            </p:cNvCxnSpPr>
            <p:nvPr/>
          </p:nvCxnSpPr>
          <p:spPr>
            <a:xfrm flipH="1">
              <a:off x="1089095" y="169216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D9C1AA0-AE36-88C9-3EE7-DA30569687EF}"/>
                </a:ext>
              </a:extLst>
            </p:cNvPr>
            <p:cNvCxnSpPr>
              <a:cxnSpLocks/>
            </p:cNvCxnSpPr>
            <p:nvPr/>
          </p:nvCxnSpPr>
          <p:spPr>
            <a:xfrm flipH="1">
              <a:off x="1089095" y="215462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6F535853-80CA-02F6-FC2A-72470E8AD2EF}"/>
                </a:ext>
              </a:extLst>
            </p:cNvPr>
            <p:cNvCxnSpPr>
              <a:cxnSpLocks/>
            </p:cNvCxnSpPr>
            <p:nvPr/>
          </p:nvCxnSpPr>
          <p:spPr>
            <a:xfrm flipH="1">
              <a:off x="1089095" y="261707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C4B82955-45BE-FDD9-E56E-524FD0CEE94E}"/>
                </a:ext>
              </a:extLst>
            </p:cNvPr>
            <p:cNvCxnSpPr>
              <a:cxnSpLocks/>
            </p:cNvCxnSpPr>
            <p:nvPr/>
          </p:nvCxnSpPr>
          <p:spPr>
            <a:xfrm flipH="1">
              <a:off x="1089095" y="307953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22F329F-7FEA-9EB8-099B-0B57E86054F6}"/>
                </a:ext>
              </a:extLst>
            </p:cNvPr>
            <p:cNvCxnSpPr>
              <a:cxnSpLocks/>
            </p:cNvCxnSpPr>
            <p:nvPr/>
          </p:nvCxnSpPr>
          <p:spPr>
            <a:xfrm flipH="1">
              <a:off x="1089095" y="354198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34064310-8748-4BC7-B57B-BE80C58D29D3}"/>
                </a:ext>
              </a:extLst>
            </p:cNvPr>
            <p:cNvCxnSpPr>
              <a:cxnSpLocks/>
            </p:cNvCxnSpPr>
            <p:nvPr/>
          </p:nvCxnSpPr>
          <p:spPr>
            <a:xfrm flipH="1">
              <a:off x="1089095" y="400444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4" name="Straight Connector 83">
            <a:extLst>
              <a:ext uri="{FF2B5EF4-FFF2-40B4-BE49-F238E27FC236}">
                <a16:creationId xmlns:a16="http://schemas.microsoft.com/office/drawing/2014/main" id="{040619A7-A14F-1498-F8EA-7C72029B346D}"/>
              </a:ext>
            </a:extLst>
          </p:cNvPr>
          <p:cNvCxnSpPr>
            <a:cxnSpLocks/>
          </p:cNvCxnSpPr>
          <p:nvPr/>
        </p:nvCxnSpPr>
        <p:spPr>
          <a:xfrm rot="5400000" flipH="1">
            <a:off x="112222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321C13E3-B9C7-4733-33E5-1AF3F113E9F8}"/>
              </a:ext>
            </a:extLst>
          </p:cNvPr>
          <p:cNvCxnSpPr>
            <a:cxnSpLocks/>
          </p:cNvCxnSpPr>
          <p:nvPr/>
        </p:nvCxnSpPr>
        <p:spPr>
          <a:xfrm rot="5400000" flipH="1">
            <a:off x="166209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3903044-3157-D39D-4F9D-F3C39AAA9CDB}"/>
              </a:ext>
            </a:extLst>
          </p:cNvPr>
          <p:cNvCxnSpPr>
            <a:cxnSpLocks/>
          </p:cNvCxnSpPr>
          <p:nvPr/>
        </p:nvCxnSpPr>
        <p:spPr>
          <a:xfrm rot="5400000" flipH="1">
            <a:off x="220196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3D536A8A-45EA-3799-CBD4-1F7EDBEE3E29}"/>
              </a:ext>
            </a:extLst>
          </p:cNvPr>
          <p:cNvCxnSpPr>
            <a:cxnSpLocks/>
          </p:cNvCxnSpPr>
          <p:nvPr/>
        </p:nvCxnSpPr>
        <p:spPr>
          <a:xfrm rot="5400000" flipH="1">
            <a:off x="274183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6D7C717-A5D9-995F-633E-A921EDF97F2F}"/>
              </a:ext>
            </a:extLst>
          </p:cNvPr>
          <p:cNvCxnSpPr>
            <a:cxnSpLocks/>
          </p:cNvCxnSpPr>
          <p:nvPr/>
        </p:nvCxnSpPr>
        <p:spPr>
          <a:xfrm rot="5400000" flipH="1">
            <a:off x="3281698"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EB8059D3-0140-9DB1-9399-9FBD8E00F6E6}"/>
              </a:ext>
            </a:extLst>
          </p:cNvPr>
          <p:cNvCxnSpPr>
            <a:cxnSpLocks/>
          </p:cNvCxnSpPr>
          <p:nvPr/>
        </p:nvCxnSpPr>
        <p:spPr>
          <a:xfrm rot="5400000" flipH="1">
            <a:off x="3821566"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8493C753-8453-DED1-01E5-A9F66428E826}"/>
              </a:ext>
            </a:extLst>
          </p:cNvPr>
          <p:cNvCxnSpPr>
            <a:cxnSpLocks/>
          </p:cNvCxnSpPr>
          <p:nvPr/>
        </p:nvCxnSpPr>
        <p:spPr>
          <a:xfrm rot="5400000" flipH="1">
            <a:off x="4361434"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D050D995-1138-E955-3771-0D2E0AE2B4E8}"/>
              </a:ext>
            </a:extLst>
          </p:cNvPr>
          <p:cNvCxnSpPr>
            <a:cxnSpLocks/>
          </p:cNvCxnSpPr>
          <p:nvPr/>
        </p:nvCxnSpPr>
        <p:spPr>
          <a:xfrm rot="5400000" flipH="1">
            <a:off x="4901302"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09F19BB-25E9-3C44-2510-EC10116CDDD3}"/>
              </a:ext>
            </a:extLst>
          </p:cNvPr>
          <p:cNvCxnSpPr>
            <a:cxnSpLocks/>
          </p:cNvCxnSpPr>
          <p:nvPr/>
        </p:nvCxnSpPr>
        <p:spPr>
          <a:xfrm rot="5400000" flipH="1">
            <a:off x="5441170"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4998C908-8C80-959D-EB55-E52B7303E814}"/>
              </a:ext>
            </a:extLst>
          </p:cNvPr>
          <p:cNvCxnSpPr>
            <a:cxnSpLocks/>
          </p:cNvCxnSpPr>
          <p:nvPr/>
        </p:nvCxnSpPr>
        <p:spPr>
          <a:xfrm rot="5400000" flipH="1">
            <a:off x="5981041" y="403117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4" name="TextBox 93">
            <a:extLst>
              <a:ext uri="{FF2B5EF4-FFF2-40B4-BE49-F238E27FC236}">
                <a16:creationId xmlns:a16="http://schemas.microsoft.com/office/drawing/2014/main" id="{8E219F80-FB83-B31D-C246-7046B1F01381}"/>
              </a:ext>
            </a:extLst>
          </p:cNvPr>
          <p:cNvSpPr txBox="1"/>
          <p:nvPr/>
        </p:nvSpPr>
        <p:spPr>
          <a:xfrm>
            <a:off x="635266" y="1579839"/>
            <a:ext cx="433137" cy="239335"/>
          </a:xfrm>
          <a:prstGeom prst="rect">
            <a:avLst/>
          </a:prstGeom>
        </p:spPr>
        <p:txBody>
          <a:bodyPr vert="horz" wrap="square" lIns="0" tIns="0" rIns="0" bIns="0" rtlCol="0">
            <a:noAutofit/>
          </a:bodyPr>
          <a:lstStyle/>
          <a:p>
            <a:pPr algn="r"/>
            <a:r>
              <a:rPr lang="en-US" sz="1600" dirty="0"/>
              <a:t>100</a:t>
            </a:r>
          </a:p>
        </p:txBody>
      </p:sp>
      <p:sp>
        <p:nvSpPr>
          <p:cNvPr id="95" name="TextBox 94">
            <a:extLst>
              <a:ext uri="{FF2B5EF4-FFF2-40B4-BE49-F238E27FC236}">
                <a16:creationId xmlns:a16="http://schemas.microsoft.com/office/drawing/2014/main" id="{693BDE40-530B-CC66-AD59-95110B4DAE3C}"/>
              </a:ext>
            </a:extLst>
          </p:cNvPr>
          <p:cNvSpPr txBox="1"/>
          <p:nvPr/>
        </p:nvSpPr>
        <p:spPr>
          <a:xfrm>
            <a:off x="635266" y="2042173"/>
            <a:ext cx="433137" cy="239335"/>
          </a:xfrm>
          <a:prstGeom prst="rect">
            <a:avLst/>
          </a:prstGeom>
        </p:spPr>
        <p:txBody>
          <a:bodyPr vert="horz" wrap="square" lIns="0" tIns="0" rIns="0" bIns="0" rtlCol="0">
            <a:noAutofit/>
          </a:bodyPr>
          <a:lstStyle/>
          <a:p>
            <a:pPr algn="r"/>
            <a:r>
              <a:rPr lang="en-US" sz="1600" dirty="0"/>
              <a:t>80</a:t>
            </a:r>
          </a:p>
        </p:txBody>
      </p:sp>
      <p:sp>
        <p:nvSpPr>
          <p:cNvPr id="96" name="TextBox 95">
            <a:extLst>
              <a:ext uri="{FF2B5EF4-FFF2-40B4-BE49-F238E27FC236}">
                <a16:creationId xmlns:a16="http://schemas.microsoft.com/office/drawing/2014/main" id="{BEDB5365-A2BC-4FAC-189E-24885F353B5E}"/>
              </a:ext>
            </a:extLst>
          </p:cNvPr>
          <p:cNvSpPr txBox="1"/>
          <p:nvPr/>
        </p:nvSpPr>
        <p:spPr>
          <a:xfrm>
            <a:off x="635266" y="2504507"/>
            <a:ext cx="433137" cy="239335"/>
          </a:xfrm>
          <a:prstGeom prst="rect">
            <a:avLst/>
          </a:prstGeom>
        </p:spPr>
        <p:txBody>
          <a:bodyPr vert="horz" wrap="square" lIns="0" tIns="0" rIns="0" bIns="0" rtlCol="0">
            <a:noAutofit/>
          </a:bodyPr>
          <a:lstStyle/>
          <a:p>
            <a:pPr algn="r"/>
            <a:r>
              <a:rPr lang="en-US" sz="1600" dirty="0"/>
              <a:t>60</a:t>
            </a:r>
          </a:p>
        </p:txBody>
      </p:sp>
      <p:sp>
        <p:nvSpPr>
          <p:cNvPr id="97" name="TextBox 96">
            <a:extLst>
              <a:ext uri="{FF2B5EF4-FFF2-40B4-BE49-F238E27FC236}">
                <a16:creationId xmlns:a16="http://schemas.microsoft.com/office/drawing/2014/main" id="{8D48D003-4D18-B561-EF95-05D521EAA557}"/>
              </a:ext>
            </a:extLst>
          </p:cNvPr>
          <p:cNvSpPr txBox="1"/>
          <p:nvPr/>
        </p:nvSpPr>
        <p:spPr>
          <a:xfrm>
            <a:off x="635266" y="2966841"/>
            <a:ext cx="433137" cy="239335"/>
          </a:xfrm>
          <a:prstGeom prst="rect">
            <a:avLst/>
          </a:prstGeom>
        </p:spPr>
        <p:txBody>
          <a:bodyPr vert="horz" wrap="square" lIns="0" tIns="0" rIns="0" bIns="0" rtlCol="0">
            <a:noAutofit/>
          </a:bodyPr>
          <a:lstStyle/>
          <a:p>
            <a:pPr algn="r"/>
            <a:r>
              <a:rPr lang="en-US" sz="1600" dirty="0"/>
              <a:t>40</a:t>
            </a:r>
          </a:p>
        </p:txBody>
      </p:sp>
      <p:sp>
        <p:nvSpPr>
          <p:cNvPr id="98" name="TextBox 97">
            <a:extLst>
              <a:ext uri="{FF2B5EF4-FFF2-40B4-BE49-F238E27FC236}">
                <a16:creationId xmlns:a16="http://schemas.microsoft.com/office/drawing/2014/main" id="{27425740-EC9A-2EA2-6C11-D71AA4A9BE74}"/>
              </a:ext>
            </a:extLst>
          </p:cNvPr>
          <p:cNvSpPr txBox="1"/>
          <p:nvPr/>
        </p:nvSpPr>
        <p:spPr>
          <a:xfrm>
            <a:off x="635266" y="3429175"/>
            <a:ext cx="433137" cy="239335"/>
          </a:xfrm>
          <a:prstGeom prst="rect">
            <a:avLst/>
          </a:prstGeom>
        </p:spPr>
        <p:txBody>
          <a:bodyPr vert="horz" wrap="square" lIns="0" tIns="0" rIns="0" bIns="0" rtlCol="0">
            <a:noAutofit/>
          </a:bodyPr>
          <a:lstStyle/>
          <a:p>
            <a:pPr algn="r"/>
            <a:r>
              <a:rPr lang="en-US" sz="1600" dirty="0"/>
              <a:t>20</a:t>
            </a:r>
          </a:p>
        </p:txBody>
      </p:sp>
      <p:sp>
        <p:nvSpPr>
          <p:cNvPr id="99" name="TextBox 98">
            <a:extLst>
              <a:ext uri="{FF2B5EF4-FFF2-40B4-BE49-F238E27FC236}">
                <a16:creationId xmlns:a16="http://schemas.microsoft.com/office/drawing/2014/main" id="{D41D188E-7236-58C5-D6C7-BEE051CD24EC}"/>
              </a:ext>
            </a:extLst>
          </p:cNvPr>
          <p:cNvSpPr txBox="1"/>
          <p:nvPr/>
        </p:nvSpPr>
        <p:spPr>
          <a:xfrm>
            <a:off x="635266" y="3891507"/>
            <a:ext cx="433137" cy="239335"/>
          </a:xfrm>
          <a:prstGeom prst="rect">
            <a:avLst/>
          </a:prstGeom>
        </p:spPr>
        <p:txBody>
          <a:bodyPr vert="horz" wrap="square" lIns="0" tIns="0" rIns="0" bIns="0" rtlCol="0">
            <a:noAutofit/>
          </a:bodyPr>
          <a:lstStyle/>
          <a:p>
            <a:pPr algn="r"/>
            <a:r>
              <a:rPr lang="en-US" sz="1600" dirty="0"/>
              <a:t>0</a:t>
            </a:r>
          </a:p>
        </p:txBody>
      </p:sp>
      <p:sp>
        <p:nvSpPr>
          <p:cNvPr id="100" name="TextBox 99">
            <a:extLst>
              <a:ext uri="{FF2B5EF4-FFF2-40B4-BE49-F238E27FC236}">
                <a16:creationId xmlns:a16="http://schemas.microsoft.com/office/drawing/2014/main" id="{685F13A5-684A-F470-1EE0-2B1486B64D7D}"/>
              </a:ext>
            </a:extLst>
          </p:cNvPr>
          <p:cNvSpPr txBox="1"/>
          <p:nvPr/>
        </p:nvSpPr>
        <p:spPr>
          <a:xfrm rot="16200000">
            <a:off x="-568692" y="2753476"/>
            <a:ext cx="2358190"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PFS (%)</a:t>
            </a:r>
          </a:p>
        </p:txBody>
      </p:sp>
      <p:sp>
        <p:nvSpPr>
          <p:cNvPr id="101" name="TextBox 100">
            <a:extLst>
              <a:ext uri="{FF2B5EF4-FFF2-40B4-BE49-F238E27FC236}">
                <a16:creationId xmlns:a16="http://schemas.microsoft.com/office/drawing/2014/main" id="{80080700-6693-8B0E-7128-AC652FFCC6F4}"/>
              </a:ext>
            </a:extLst>
          </p:cNvPr>
          <p:cNvSpPr txBox="1"/>
          <p:nvPr/>
        </p:nvSpPr>
        <p:spPr>
          <a:xfrm>
            <a:off x="1155032" y="4279971"/>
            <a:ext cx="4851131" cy="239335"/>
          </a:xfrm>
          <a:prstGeom prst="rect">
            <a:avLst/>
          </a:prstGeom>
        </p:spPr>
        <p:txBody>
          <a:bodyPr vert="horz" wrap="square" lIns="0" tIns="0" rIns="0" bIns="0" rtlCol="0">
            <a:noAutofit/>
          </a:bodyPr>
          <a:lstStyle/>
          <a:p>
            <a:pPr algn="ctr"/>
            <a:r>
              <a:rPr lang="en-US" sz="1600" dirty="0">
                <a:solidFill>
                  <a:srgbClr val="161616">
                    <a:lumMod val="75000"/>
                    <a:lumOff val="25000"/>
                  </a:srgbClr>
                </a:solidFill>
                <a:latin typeface="Poppins Medium" panose="00000600000000000000" pitchFamily="2" charset="0"/>
                <a:cs typeface="Poppins Medium" panose="00000600000000000000" pitchFamily="2" charset="0"/>
              </a:rPr>
              <a:t>Mo</a:t>
            </a:r>
          </a:p>
        </p:txBody>
      </p:sp>
      <p:sp>
        <p:nvSpPr>
          <p:cNvPr id="102" name="TextBox 101">
            <a:extLst>
              <a:ext uri="{FF2B5EF4-FFF2-40B4-BE49-F238E27FC236}">
                <a16:creationId xmlns:a16="http://schemas.microsoft.com/office/drawing/2014/main" id="{CC1F260C-646A-B7C2-E3E3-68689E091BE5}"/>
              </a:ext>
            </a:extLst>
          </p:cNvPr>
          <p:cNvSpPr txBox="1"/>
          <p:nvPr/>
        </p:nvSpPr>
        <p:spPr>
          <a:xfrm>
            <a:off x="5812054" y="4071821"/>
            <a:ext cx="433137" cy="239335"/>
          </a:xfrm>
          <a:prstGeom prst="rect">
            <a:avLst/>
          </a:prstGeom>
        </p:spPr>
        <p:txBody>
          <a:bodyPr vert="horz" wrap="square" lIns="0" tIns="0" rIns="0" bIns="0" rtlCol="0">
            <a:noAutofit/>
          </a:bodyPr>
          <a:lstStyle/>
          <a:p>
            <a:pPr algn="ctr"/>
            <a:r>
              <a:rPr lang="en-US" sz="1600" dirty="0"/>
              <a:t>18</a:t>
            </a:r>
          </a:p>
        </p:txBody>
      </p:sp>
      <p:sp>
        <p:nvSpPr>
          <p:cNvPr id="103" name="TextBox 102">
            <a:extLst>
              <a:ext uri="{FF2B5EF4-FFF2-40B4-BE49-F238E27FC236}">
                <a16:creationId xmlns:a16="http://schemas.microsoft.com/office/drawing/2014/main" id="{C2B40314-284C-9A01-A589-3F6D87E1C042}"/>
              </a:ext>
            </a:extLst>
          </p:cNvPr>
          <p:cNvSpPr txBox="1"/>
          <p:nvPr/>
        </p:nvSpPr>
        <p:spPr>
          <a:xfrm>
            <a:off x="940067" y="4071821"/>
            <a:ext cx="433137" cy="239335"/>
          </a:xfrm>
          <a:prstGeom prst="rect">
            <a:avLst/>
          </a:prstGeom>
        </p:spPr>
        <p:txBody>
          <a:bodyPr vert="horz" wrap="square" lIns="0" tIns="0" rIns="0" bIns="0" rtlCol="0">
            <a:noAutofit/>
          </a:bodyPr>
          <a:lstStyle/>
          <a:p>
            <a:pPr algn="ctr"/>
            <a:r>
              <a:rPr lang="en-US" sz="1600" dirty="0"/>
              <a:t>0</a:t>
            </a:r>
          </a:p>
        </p:txBody>
      </p:sp>
      <p:sp>
        <p:nvSpPr>
          <p:cNvPr id="104" name="TextBox 103">
            <a:extLst>
              <a:ext uri="{FF2B5EF4-FFF2-40B4-BE49-F238E27FC236}">
                <a16:creationId xmlns:a16="http://schemas.microsoft.com/office/drawing/2014/main" id="{1B6BA951-8031-0BCC-842B-86A7046E1C43}"/>
              </a:ext>
            </a:extLst>
          </p:cNvPr>
          <p:cNvSpPr txBox="1"/>
          <p:nvPr/>
        </p:nvSpPr>
        <p:spPr>
          <a:xfrm>
            <a:off x="1481399" y="4071821"/>
            <a:ext cx="433137" cy="239335"/>
          </a:xfrm>
          <a:prstGeom prst="rect">
            <a:avLst/>
          </a:prstGeom>
        </p:spPr>
        <p:txBody>
          <a:bodyPr vert="horz" wrap="square" lIns="0" tIns="0" rIns="0" bIns="0" rtlCol="0">
            <a:noAutofit/>
          </a:bodyPr>
          <a:lstStyle/>
          <a:p>
            <a:pPr algn="ctr"/>
            <a:r>
              <a:rPr lang="en-US" sz="1600" dirty="0"/>
              <a:t>2</a:t>
            </a:r>
          </a:p>
        </p:txBody>
      </p:sp>
      <p:sp>
        <p:nvSpPr>
          <p:cNvPr id="105" name="TextBox 104">
            <a:extLst>
              <a:ext uri="{FF2B5EF4-FFF2-40B4-BE49-F238E27FC236}">
                <a16:creationId xmlns:a16="http://schemas.microsoft.com/office/drawing/2014/main" id="{7240FF52-A3CD-ECF4-2DD5-2609D6D9BFB8}"/>
              </a:ext>
            </a:extLst>
          </p:cNvPr>
          <p:cNvSpPr txBox="1"/>
          <p:nvPr/>
        </p:nvSpPr>
        <p:spPr>
          <a:xfrm>
            <a:off x="2022731" y="4071821"/>
            <a:ext cx="433137" cy="239335"/>
          </a:xfrm>
          <a:prstGeom prst="rect">
            <a:avLst/>
          </a:prstGeom>
        </p:spPr>
        <p:txBody>
          <a:bodyPr vert="horz" wrap="square" lIns="0" tIns="0" rIns="0" bIns="0" rtlCol="0">
            <a:noAutofit/>
          </a:bodyPr>
          <a:lstStyle/>
          <a:p>
            <a:pPr algn="ctr"/>
            <a:r>
              <a:rPr lang="en-US" sz="1600" dirty="0"/>
              <a:t>4</a:t>
            </a:r>
          </a:p>
        </p:txBody>
      </p:sp>
      <p:sp>
        <p:nvSpPr>
          <p:cNvPr id="106" name="TextBox 105">
            <a:extLst>
              <a:ext uri="{FF2B5EF4-FFF2-40B4-BE49-F238E27FC236}">
                <a16:creationId xmlns:a16="http://schemas.microsoft.com/office/drawing/2014/main" id="{DE45462E-47A0-729C-A8E7-D4993E675CD2}"/>
              </a:ext>
            </a:extLst>
          </p:cNvPr>
          <p:cNvSpPr txBox="1"/>
          <p:nvPr/>
        </p:nvSpPr>
        <p:spPr>
          <a:xfrm>
            <a:off x="2564063" y="4071821"/>
            <a:ext cx="433137" cy="239335"/>
          </a:xfrm>
          <a:prstGeom prst="rect">
            <a:avLst/>
          </a:prstGeom>
        </p:spPr>
        <p:txBody>
          <a:bodyPr vert="horz" wrap="square" lIns="0" tIns="0" rIns="0" bIns="0" rtlCol="0">
            <a:noAutofit/>
          </a:bodyPr>
          <a:lstStyle/>
          <a:p>
            <a:pPr algn="ctr"/>
            <a:r>
              <a:rPr lang="en-US" sz="1600" dirty="0"/>
              <a:t>6</a:t>
            </a:r>
          </a:p>
        </p:txBody>
      </p:sp>
      <p:sp>
        <p:nvSpPr>
          <p:cNvPr id="107" name="TextBox 106">
            <a:extLst>
              <a:ext uri="{FF2B5EF4-FFF2-40B4-BE49-F238E27FC236}">
                <a16:creationId xmlns:a16="http://schemas.microsoft.com/office/drawing/2014/main" id="{5EBDCE7B-F36F-B732-F5B9-C5360E312744}"/>
              </a:ext>
            </a:extLst>
          </p:cNvPr>
          <p:cNvSpPr txBox="1"/>
          <p:nvPr/>
        </p:nvSpPr>
        <p:spPr>
          <a:xfrm>
            <a:off x="3105395" y="4071821"/>
            <a:ext cx="433137" cy="239335"/>
          </a:xfrm>
          <a:prstGeom prst="rect">
            <a:avLst/>
          </a:prstGeom>
        </p:spPr>
        <p:txBody>
          <a:bodyPr vert="horz" wrap="square" lIns="0" tIns="0" rIns="0" bIns="0" rtlCol="0">
            <a:noAutofit/>
          </a:bodyPr>
          <a:lstStyle/>
          <a:p>
            <a:pPr algn="ctr"/>
            <a:r>
              <a:rPr lang="en-US" sz="1600" dirty="0"/>
              <a:t>8</a:t>
            </a:r>
          </a:p>
        </p:txBody>
      </p:sp>
      <p:sp>
        <p:nvSpPr>
          <p:cNvPr id="108" name="TextBox 107">
            <a:extLst>
              <a:ext uri="{FF2B5EF4-FFF2-40B4-BE49-F238E27FC236}">
                <a16:creationId xmlns:a16="http://schemas.microsoft.com/office/drawing/2014/main" id="{1848C6CA-EF0B-06A8-FCF3-43699FF7A4B7}"/>
              </a:ext>
            </a:extLst>
          </p:cNvPr>
          <p:cNvSpPr txBox="1"/>
          <p:nvPr/>
        </p:nvSpPr>
        <p:spPr>
          <a:xfrm>
            <a:off x="3646727" y="4071821"/>
            <a:ext cx="433137" cy="239335"/>
          </a:xfrm>
          <a:prstGeom prst="rect">
            <a:avLst/>
          </a:prstGeom>
        </p:spPr>
        <p:txBody>
          <a:bodyPr vert="horz" wrap="square" lIns="0" tIns="0" rIns="0" bIns="0" rtlCol="0">
            <a:noAutofit/>
          </a:bodyPr>
          <a:lstStyle/>
          <a:p>
            <a:pPr algn="ctr"/>
            <a:r>
              <a:rPr lang="en-US" sz="1600" dirty="0"/>
              <a:t>10</a:t>
            </a:r>
          </a:p>
        </p:txBody>
      </p:sp>
      <p:sp>
        <p:nvSpPr>
          <p:cNvPr id="109" name="TextBox 108">
            <a:extLst>
              <a:ext uri="{FF2B5EF4-FFF2-40B4-BE49-F238E27FC236}">
                <a16:creationId xmlns:a16="http://schemas.microsoft.com/office/drawing/2014/main" id="{D6BACEC6-D7B9-D4DC-56E5-1DA14DFE948E}"/>
              </a:ext>
            </a:extLst>
          </p:cNvPr>
          <p:cNvSpPr txBox="1"/>
          <p:nvPr/>
        </p:nvSpPr>
        <p:spPr>
          <a:xfrm>
            <a:off x="4188059" y="4071821"/>
            <a:ext cx="433137" cy="239335"/>
          </a:xfrm>
          <a:prstGeom prst="rect">
            <a:avLst/>
          </a:prstGeom>
        </p:spPr>
        <p:txBody>
          <a:bodyPr vert="horz" wrap="square" lIns="0" tIns="0" rIns="0" bIns="0" rtlCol="0">
            <a:noAutofit/>
          </a:bodyPr>
          <a:lstStyle/>
          <a:p>
            <a:pPr algn="ctr"/>
            <a:r>
              <a:rPr lang="en-US" sz="1600" dirty="0"/>
              <a:t>12</a:t>
            </a:r>
          </a:p>
        </p:txBody>
      </p:sp>
      <p:sp>
        <p:nvSpPr>
          <p:cNvPr id="110" name="TextBox 109">
            <a:extLst>
              <a:ext uri="{FF2B5EF4-FFF2-40B4-BE49-F238E27FC236}">
                <a16:creationId xmlns:a16="http://schemas.microsoft.com/office/drawing/2014/main" id="{FC347770-7881-59B7-4C57-D2EAB15B9601}"/>
              </a:ext>
            </a:extLst>
          </p:cNvPr>
          <p:cNvSpPr txBox="1"/>
          <p:nvPr/>
        </p:nvSpPr>
        <p:spPr>
          <a:xfrm>
            <a:off x="4729391" y="4071821"/>
            <a:ext cx="433137" cy="239335"/>
          </a:xfrm>
          <a:prstGeom prst="rect">
            <a:avLst/>
          </a:prstGeom>
        </p:spPr>
        <p:txBody>
          <a:bodyPr vert="horz" wrap="square" lIns="0" tIns="0" rIns="0" bIns="0" rtlCol="0">
            <a:noAutofit/>
          </a:bodyPr>
          <a:lstStyle/>
          <a:p>
            <a:pPr algn="ctr"/>
            <a:r>
              <a:rPr lang="en-US" sz="1600" dirty="0"/>
              <a:t>14</a:t>
            </a:r>
          </a:p>
        </p:txBody>
      </p:sp>
      <p:sp>
        <p:nvSpPr>
          <p:cNvPr id="111" name="TextBox 110">
            <a:extLst>
              <a:ext uri="{FF2B5EF4-FFF2-40B4-BE49-F238E27FC236}">
                <a16:creationId xmlns:a16="http://schemas.microsoft.com/office/drawing/2014/main" id="{33C57709-F6BF-893E-282E-718E17E34768}"/>
              </a:ext>
            </a:extLst>
          </p:cNvPr>
          <p:cNvSpPr txBox="1"/>
          <p:nvPr/>
        </p:nvSpPr>
        <p:spPr>
          <a:xfrm>
            <a:off x="5270723" y="4071821"/>
            <a:ext cx="433137" cy="239335"/>
          </a:xfrm>
          <a:prstGeom prst="rect">
            <a:avLst/>
          </a:prstGeom>
        </p:spPr>
        <p:txBody>
          <a:bodyPr vert="horz" wrap="square" lIns="0" tIns="0" rIns="0" bIns="0" rtlCol="0">
            <a:noAutofit/>
          </a:bodyPr>
          <a:lstStyle/>
          <a:p>
            <a:pPr algn="ctr"/>
            <a:r>
              <a:rPr lang="en-US" sz="1600" dirty="0"/>
              <a:t>16</a:t>
            </a:r>
          </a:p>
        </p:txBody>
      </p:sp>
      <p:sp>
        <p:nvSpPr>
          <p:cNvPr id="112" name="TextBox 111">
            <a:extLst>
              <a:ext uri="{FF2B5EF4-FFF2-40B4-BE49-F238E27FC236}">
                <a16:creationId xmlns:a16="http://schemas.microsoft.com/office/drawing/2014/main" id="{F2F64C92-1CB1-105A-BFAF-DD4240189A35}"/>
              </a:ext>
            </a:extLst>
          </p:cNvPr>
          <p:cNvSpPr txBox="1"/>
          <p:nvPr/>
        </p:nvSpPr>
        <p:spPr>
          <a:xfrm>
            <a:off x="2775914" y="2265669"/>
            <a:ext cx="3037483" cy="239335"/>
          </a:xfrm>
          <a:prstGeom prst="rect">
            <a:avLst/>
          </a:prstGeom>
        </p:spPr>
        <p:txBody>
          <a:bodyPr vert="horz" wrap="square" lIns="0" tIns="0" rIns="0" bIns="0" rtlCol="0">
            <a:noAutofit/>
          </a:bodyPr>
          <a:lstStyle/>
          <a:p>
            <a:pPr algn="r"/>
            <a:r>
              <a:rPr lang="en-US" sz="1600" dirty="0"/>
              <a:t>HR: 0.70 (95% CI: 0.44-1.12)</a:t>
            </a:r>
          </a:p>
        </p:txBody>
      </p:sp>
      <p:sp>
        <p:nvSpPr>
          <p:cNvPr id="117" name="TextBox 116">
            <a:extLst>
              <a:ext uri="{FF2B5EF4-FFF2-40B4-BE49-F238E27FC236}">
                <a16:creationId xmlns:a16="http://schemas.microsoft.com/office/drawing/2014/main" id="{5EB63DE5-AC30-63AC-3E8E-2D03124533C1}"/>
              </a:ext>
            </a:extLst>
          </p:cNvPr>
          <p:cNvSpPr txBox="1"/>
          <p:nvPr/>
        </p:nvSpPr>
        <p:spPr>
          <a:xfrm>
            <a:off x="100668" y="4369770"/>
            <a:ext cx="906012" cy="562062"/>
          </a:xfrm>
          <a:prstGeom prst="rect">
            <a:avLst/>
          </a:prstGeom>
        </p:spPr>
        <p:txBody>
          <a:bodyPr vert="horz" wrap="square" lIns="0" tIns="0" rIns="0" bIns="0" rtlCol="0">
            <a:noAutofit/>
          </a:bodyPr>
          <a:lstStyle/>
          <a:p>
            <a:pPr algn="r"/>
            <a:r>
              <a:rPr lang="en-US" sz="1200" b="1" dirty="0"/>
              <a:t>No. at risk</a:t>
            </a:r>
            <a:br>
              <a:rPr lang="en-US" sz="1200" dirty="0"/>
            </a:br>
            <a:r>
              <a:rPr lang="en-US" sz="1200" dirty="0" err="1">
                <a:solidFill>
                  <a:schemeClr val="accent1"/>
                </a:solidFill>
              </a:rPr>
              <a:t>Vepdeg</a:t>
            </a:r>
            <a:br>
              <a:rPr lang="en-US" sz="1200" dirty="0"/>
            </a:br>
            <a:r>
              <a:rPr lang="en-US" sz="1200" dirty="0" err="1">
                <a:solidFill>
                  <a:schemeClr val="accent6"/>
                </a:solidFill>
              </a:rPr>
              <a:t>Fulv</a:t>
            </a:r>
            <a:endParaRPr lang="en-US" sz="1200" dirty="0">
              <a:solidFill>
                <a:schemeClr val="accent6"/>
              </a:solidFill>
            </a:endParaRPr>
          </a:p>
        </p:txBody>
      </p:sp>
      <p:sp>
        <p:nvSpPr>
          <p:cNvPr id="118" name="TextBox 117">
            <a:extLst>
              <a:ext uri="{FF2B5EF4-FFF2-40B4-BE49-F238E27FC236}">
                <a16:creationId xmlns:a16="http://schemas.microsoft.com/office/drawing/2014/main" id="{A9F3A4BE-C49C-2D8D-C2CF-C9AC554E43C6}"/>
              </a:ext>
            </a:extLst>
          </p:cNvPr>
          <p:cNvSpPr txBox="1"/>
          <p:nvPr/>
        </p:nvSpPr>
        <p:spPr>
          <a:xfrm>
            <a:off x="982911" y="4564115"/>
            <a:ext cx="342550" cy="359328"/>
          </a:xfrm>
          <a:prstGeom prst="rect">
            <a:avLst/>
          </a:prstGeom>
        </p:spPr>
        <p:txBody>
          <a:bodyPr vert="horz" wrap="square" lIns="0" tIns="0" rIns="0" bIns="0" rtlCol="0">
            <a:noAutofit/>
          </a:bodyPr>
          <a:lstStyle/>
          <a:p>
            <a:pPr algn="ctr"/>
            <a:r>
              <a:rPr lang="en-US" sz="1200" dirty="0"/>
              <a:t>58</a:t>
            </a:r>
            <a:br>
              <a:rPr lang="en-US" sz="1200" dirty="0"/>
            </a:br>
            <a:r>
              <a:rPr lang="en-US" sz="1200" dirty="0"/>
              <a:t>55</a:t>
            </a:r>
          </a:p>
        </p:txBody>
      </p:sp>
      <p:sp>
        <p:nvSpPr>
          <p:cNvPr id="119" name="TextBox 118">
            <a:extLst>
              <a:ext uri="{FF2B5EF4-FFF2-40B4-BE49-F238E27FC236}">
                <a16:creationId xmlns:a16="http://schemas.microsoft.com/office/drawing/2014/main" id="{C4C0C496-2FEC-9F33-6E78-19507301823E}"/>
              </a:ext>
            </a:extLst>
          </p:cNvPr>
          <p:cNvSpPr txBox="1"/>
          <p:nvPr/>
        </p:nvSpPr>
        <p:spPr>
          <a:xfrm>
            <a:off x="1521981" y="4564115"/>
            <a:ext cx="342550" cy="359328"/>
          </a:xfrm>
          <a:prstGeom prst="rect">
            <a:avLst/>
          </a:prstGeom>
        </p:spPr>
        <p:txBody>
          <a:bodyPr vert="horz" wrap="square" lIns="0" tIns="0" rIns="0" bIns="0" rtlCol="0">
            <a:noAutofit/>
          </a:bodyPr>
          <a:lstStyle/>
          <a:p>
            <a:pPr algn="ctr"/>
            <a:r>
              <a:rPr lang="en-US" sz="1200" dirty="0"/>
              <a:t>32</a:t>
            </a:r>
            <a:br>
              <a:rPr lang="en-US" sz="1200" dirty="0"/>
            </a:br>
            <a:r>
              <a:rPr lang="en-US" sz="1200" dirty="0"/>
              <a:t>27</a:t>
            </a:r>
          </a:p>
        </p:txBody>
      </p:sp>
      <p:sp>
        <p:nvSpPr>
          <p:cNvPr id="120" name="TextBox 119">
            <a:extLst>
              <a:ext uri="{FF2B5EF4-FFF2-40B4-BE49-F238E27FC236}">
                <a16:creationId xmlns:a16="http://schemas.microsoft.com/office/drawing/2014/main" id="{35F3AC1C-CA27-008A-07DB-AB1C9D8D8400}"/>
              </a:ext>
            </a:extLst>
          </p:cNvPr>
          <p:cNvSpPr txBox="1"/>
          <p:nvPr/>
        </p:nvSpPr>
        <p:spPr>
          <a:xfrm>
            <a:off x="2061051" y="4564115"/>
            <a:ext cx="342550" cy="359328"/>
          </a:xfrm>
          <a:prstGeom prst="rect">
            <a:avLst/>
          </a:prstGeom>
        </p:spPr>
        <p:txBody>
          <a:bodyPr vert="horz" wrap="square" lIns="0" tIns="0" rIns="0" bIns="0" rtlCol="0">
            <a:noAutofit/>
          </a:bodyPr>
          <a:lstStyle/>
          <a:p>
            <a:pPr algn="ctr"/>
            <a:r>
              <a:rPr lang="en-US" sz="1200" dirty="0"/>
              <a:t>22</a:t>
            </a:r>
            <a:br>
              <a:rPr lang="en-US" sz="1200" dirty="0"/>
            </a:br>
            <a:r>
              <a:rPr lang="en-US" sz="1200" dirty="0"/>
              <a:t>12</a:t>
            </a:r>
          </a:p>
        </p:txBody>
      </p:sp>
      <p:sp>
        <p:nvSpPr>
          <p:cNvPr id="121" name="TextBox 120">
            <a:extLst>
              <a:ext uri="{FF2B5EF4-FFF2-40B4-BE49-F238E27FC236}">
                <a16:creationId xmlns:a16="http://schemas.microsoft.com/office/drawing/2014/main" id="{D4C10357-E8A2-4371-05C4-EB67BB93A603}"/>
              </a:ext>
            </a:extLst>
          </p:cNvPr>
          <p:cNvSpPr txBox="1"/>
          <p:nvPr/>
        </p:nvSpPr>
        <p:spPr>
          <a:xfrm>
            <a:off x="2600121" y="4564115"/>
            <a:ext cx="342550" cy="359328"/>
          </a:xfrm>
          <a:prstGeom prst="rect">
            <a:avLst/>
          </a:prstGeom>
        </p:spPr>
        <p:txBody>
          <a:bodyPr vert="horz" wrap="square" lIns="0" tIns="0" rIns="0" bIns="0" rtlCol="0">
            <a:noAutofit/>
          </a:bodyPr>
          <a:lstStyle/>
          <a:p>
            <a:pPr algn="ctr"/>
            <a:r>
              <a:rPr lang="en-US" sz="1200" dirty="0"/>
              <a:t>15</a:t>
            </a:r>
            <a:br>
              <a:rPr lang="en-US" sz="1200" dirty="0"/>
            </a:br>
            <a:r>
              <a:rPr lang="en-US" sz="1200" dirty="0"/>
              <a:t>4</a:t>
            </a:r>
          </a:p>
        </p:txBody>
      </p:sp>
      <p:sp>
        <p:nvSpPr>
          <p:cNvPr id="122" name="TextBox 121">
            <a:extLst>
              <a:ext uri="{FF2B5EF4-FFF2-40B4-BE49-F238E27FC236}">
                <a16:creationId xmlns:a16="http://schemas.microsoft.com/office/drawing/2014/main" id="{DB2BF0AB-572F-1E9D-5B8C-636B1F96818D}"/>
              </a:ext>
            </a:extLst>
          </p:cNvPr>
          <p:cNvSpPr txBox="1"/>
          <p:nvPr/>
        </p:nvSpPr>
        <p:spPr>
          <a:xfrm>
            <a:off x="3139191" y="4564115"/>
            <a:ext cx="342550" cy="359328"/>
          </a:xfrm>
          <a:prstGeom prst="rect">
            <a:avLst/>
          </a:prstGeom>
        </p:spPr>
        <p:txBody>
          <a:bodyPr vert="horz" wrap="square" lIns="0" tIns="0" rIns="0" bIns="0" rtlCol="0">
            <a:noAutofit/>
          </a:bodyPr>
          <a:lstStyle/>
          <a:p>
            <a:pPr algn="ctr"/>
            <a:r>
              <a:rPr lang="en-US" sz="1200" dirty="0"/>
              <a:t>9</a:t>
            </a:r>
            <a:br>
              <a:rPr lang="en-US" sz="1200" dirty="0"/>
            </a:br>
            <a:r>
              <a:rPr lang="en-US" sz="1200" dirty="0"/>
              <a:t>2</a:t>
            </a:r>
          </a:p>
        </p:txBody>
      </p:sp>
      <p:sp>
        <p:nvSpPr>
          <p:cNvPr id="123" name="TextBox 122">
            <a:extLst>
              <a:ext uri="{FF2B5EF4-FFF2-40B4-BE49-F238E27FC236}">
                <a16:creationId xmlns:a16="http://schemas.microsoft.com/office/drawing/2014/main" id="{8ADA14B1-7177-2BBF-2859-F6CE192375CD}"/>
              </a:ext>
            </a:extLst>
          </p:cNvPr>
          <p:cNvSpPr txBox="1"/>
          <p:nvPr/>
        </p:nvSpPr>
        <p:spPr>
          <a:xfrm>
            <a:off x="3678261" y="4564115"/>
            <a:ext cx="342550" cy="359328"/>
          </a:xfrm>
          <a:prstGeom prst="rect">
            <a:avLst/>
          </a:prstGeom>
        </p:spPr>
        <p:txBody>
          <a:bodyPr vert="horz" wrap="square" lIns="0" tIns="0" rIns="0" bIns="0" rtlCol="0">
            <a:noAutofit/>
          </a:bodyPr>
          <a:lstStyle/>
          <a:p>
            <a:pPr algn="ctr"/>
            <a:r>
              <a:rPr lang="en-US" sz="1200" dirty="0"/>
              <a:t>7</a:t>
            </a:r>
            <a:br>
              <a:rPr lang="en-US" sz="1200" dirty="0"/>
            </a:br>
            <a:r>
              <a:rPr lang="en-US" sz="1200" dirty="0"/>
              <a:t>2</a:t>
            </a:r>
          </a:p>
        </p:txBody>
      </p:sp>
      <p:sp>
        <p:nvSpPr>
          <p:cNvPr id="124" name="TextBox 123">
            <a:extLst>
              <a:ext uri="{FF2B5EF4-FFF2-40B4-BE49-F238E27FC236}">
                <a16:creationId xmlns:a16="http://schemas.microsoft.com/office/drawing/2014/main" id="{4E7C1BB4-83A2-6647-4665-79CF8D1634F5}"/>
              </a:ext>
            </a:extLst>
          </p:cNvPr>
          <p:cNvSpPr txBox="1"/>
          <p:nvPr/>
        </p:nvSpPr>
        <p:spPr>
          <a:xfrm>
            <a:off x="4217331" y="4564115"/>
            <a:ext cx="342550" cy="359328"/>
          </a:xfrm>
          <a:prstGeom prst="rect">
            <a:avLst/>
          </a:prstGeom>
        </p:spPr>
        <p:txBody>
          <a:bodyPr vert="horz" wrap="square" lIns="0" tIns="0" rIns="0" bIns="0" rtlCol="0">
            <a:noAutofit/>
          </a:bodyPr>
          <a:lstStyle/>
          <a:p>
            <a:pPr algn="ctr"/>
            <a:r>
              <a:rPr lang="en-US" sz="1200" dirty="0"/>
              <a:t>4</a:t>
            </a:r>
            <a:br>
              <a:rPr lang="en-US" sz="1200" dirty="0"/>
            </a:br>
            <a:r>
              <a:rPr lang="en-US" sz="1200" dirty="0"/>
              <a:t>1</a:t>
            </a:r>
          </a:p>
        </p:txBody>
      </p:sp>
      <p:sp>
        <p:nvSpPr>
          <p:cNvPr id="125" name="TextBox 124">
            <a:extLst>
              <a:ext uri="{FF2B5EF4-FFF2-40B4-BE49-F238E27FC236}">
                <a16:creationId xmlns:a16="http://schemas.microsoft.com/office/drawing/2014/main" id="{21F43994-C872-4D89-3DF3-AE309EF3BCFC}"/>
              </a:ext>
            </a:extLst>
          </p:cNvPr>
          <p:cNvSpPr txBox="1"/>
          <p:nvPr/>
        </p:nvSpPr>
        <p:spPr>
          <a:xfrm>
            <a:off x="4756401" y="4553955"/>
            <a:ext cx="342550" cy="359328"/>
          </a:xfrm>
          <a:prstGeom prst="rect">
            <a:avLst/>
          </a:prstGeom>
        </p:spPr>
        <p:txBody>
          <a:bodyPr vert="horz" wrap="square" lIns="0" tIns="0" rIns="0" bIns="0" rtlCol="0">
            <a:noAutofit/>
          </a:bodyPr>
          <a:lstStyle/>
          <a:p>
            <a:pPr algn="ctr"/>
            <a:r>
              <a:rPr lang="en-US" sz="1200" dirty="0"/>
              <a:t>1</a:t>
            </a:r>
            <a:br>
              <a:rPr lang="en-US" sz="1200" dirty="0"/>
            </a:br>
            <a:r>
              <a:rPr lang="en-US" sz="1200" dirty="0"/>
              <a:t>1</a:t>
            </a:r>
          </a:p>
        </p:txBody>
      </p:sp>
      <p:sp>
        <p:nvSpPr>
          <p:cNvPr id="126" name="TextBox 125">
            <a:extLst>
              <a:ext uri="{FF2B5EF4-FFF2-40B4-BE49-F238E27FC236}">
                <a16:creationId xmlns:a16="http://schemas.microsoft.com/office/drawing/2014/main" id="{9E62C2EB-64D1-AD27-2FE5-A4CDBF39F5E2}"/>
              </a:ext>
            </a:extLst>
          </p:cNvPr>
          <p:cNvSpPr txBox="1"/>
          <p:nvPr/>
        </p:nvSpPr>
        <p:spPr>
          <a:xfrm>
            <a:off x="5295471" y="4553955"/>
            <a:ext cx="342550" cy="359328"/>
          </a:xfrm>
          <a:prstGeom prst="rect">
            <a:avLst/>
          </a:prstGeom>
        </p:spPr>
        <p:txBody>
          <a:bodyPr vert="horz" wrap="square" lIns="0" tIns="0" rIns="0" bIns="0" rtlCol="0">
            <a:noAutofit/>
          </a:bodyPr>
          <a:lstStyle/>
          <a:p>
            <a:pPr algn="ctr"/>
            <a:r>
              <a:rPr lang="en-US" sz="1200" dirty="0"/>
              <a:t>0</a:t>
            </a:r>
          </a:p>
          <a:p>
            <a:pPr algn="ctr"/>
            <a:r>
              <a:rPr lang="en-US" sz="1200" dirty="0"/>
              <a:t>0</a:t>
            </a:r>
          </a:p>
        </p:txBody>
      </p:sp>
      <p:grpSp>
        <p:nvGrpSpPr>
          <p:cNvPr id="172" name="Group 171">
            <a:extLst>
              <a:ext uri="{FF2B5EF4-FFF2-40B4-BE49-F238E27FC236}">
                <a16:creationId xmlns:a16="http://schemas.microsoft.com/office/drawing/2014/main" id="{043957A6-E91D-F4A9-9963-BD4A04E1A912}"/>
              </a:ext>
            </a:extLst>
          </p:cNvPr>
          <p:cNvGrpSpPr/>
          <p:nvPr/>
        </p:nvGrpSpPr>
        <p:grpSpPr>
          <a:xfrm>
            <a:off x="10152163" y="1763141"/>
            <a:ext cx="1819175" cy="455261"/>
            <a:chOff x="4013736" y="3337093"/>
            <a:chExt cx="1819175" cy="455261"/>
          </a:xfrm>
        </p:grpSpPr>
        <p:sp>
          <p:nvSpPr>
            <p:cNvPr id="173" name="TextBox 172">
              <a:extLst>
                <a:ext uri="{FF2B5EF4-FFF2-40B4-BE49-F238E27FC236}">
                  <a16:creationId xmlns:a16="http://schemas.microsoft.com/office/drawing/2014/main" id="{DB1DB2D8-DBEB-4CD6-8EE1-F970D55B0500}"/>
                </a:ext>
              </a:extLst>
            </p:cNvPr>
            <p:cNvSpPr txBox="1"/>
            <p:nvPr/>
          </p:nvSpPr>
          <p:spPr>
            <a:xfrm>
              <a:off x="4314615" y="3337093"/>
              <a:ext cx="1518296" cy="455261"/>
            </a:xfrm>
            <a:prstGeom prst="rect">
              <a:avLst/>
            </a:prstGeom>
          </p:spPr>
          <p:txBody>
            <a:bodyPr vert="horz" wrap="square" lIns="0" tIns="0" rIns="0" bIns="0" rtlCol="0">
              <a:noAutofit/>
            </a:bodyPr>
            <a:lstStyle/>
            <a:p>
              <a:r>
                <a:rPr lang="en-US" sz="1400" dirty="0"/>
                <a:t>Vepdegestrant</a:t>
              </a:r>
              <a:br>
                <a:rPr lang="en-US" sz="1400" dirty="0"/>
              </a:br>
              <a:r>
                <a:rPr lang="en-US" sz="1400" dirty="0"/>
                <a:t>Fulvestrant</a:t>
              </a:r>
            </a:p>
          </p:txBody>
        </p:sp>
        <p:cxnSp>
          <p:nvCxnSpPr>
            <p:cNvPr id="174" name="Straight Connector 173">
              <a:extLst>
                <a:ext uri="{FF2B5EF4-FFF2-40B4-BE49-F238E27FC236}">
                  <a16:creationId xmlns:a16="http://schemas.microsoft.com/office/drawing/2014/main" id="{65F160A6-38D8-3F0E-5F3E-2AC2092625C5}"/>
                </a:ext>
              </a:extLst>
            </p:cNvPr>
            <p:cNvCxnSpPr>
              <a:cxnSpLocks/>
            </p:cNvCxnSpPr>
            <p:nvPr/>
          </p:nvCxnSpPr>
          <p:spPr>
            <a:xfrm flipH="1">
              <a:off x="4013736" y="3436218"/>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BADE33B5-DCC7-85BF-489E-0F6E1D1655CB}"/>
                </a:ext>
              </a:extLst>
            </p:cNvPr>
            <p:cNvCxnSpPr>
              <a:cxnSpLocks/>
            </p:cNvCxnSpPr>
            <p:nvPr/>
          </p:nvCxnSpPr>
          <p:spPr>
            <a:xfrm flipH="1">
              <a:off x="4013736" y="3655995"/>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76" name="Group 175">
            <a:extLst>
              <a:ext uri="{FF2B5EF4-FFF2-40B4-BE49-F238E27FC236}">
                <a16:creationId xmlns:a16="http://schemas.microsoft.com/office/drawing/2014/main" id="{2867563D-7773-0DB1-10A8-5356FFF5070B}"/>
              </a:ext>
            </a:extLst>
          </p:cNvPr>
          <p:cNvGrpSpPr/>
          <p:nvPr/>
        </p:nvGrpSpPr>
        <p:grpSpPr>
          <a:xfrm>
            <a:off x="4130902" y="1764745"/>
            <a:ext cx="1819175" cy="455261"/>
            <a:chOff x="4312119" y="3529597"/>
            <a:chExt cx="1819175" cy="455261"/>
          </a:xfrm>
        </p:grpSpPr>
        <p:sp>
          <p:nvSpPr>
            <p:cNvPr id="177" name="TextBox 176">
              <a:extLst>
                <a:ext uri="{FF2B5EF4-FFF2-40B4-BE49-F238E27FC236}">
                  <a16:creationId xmlns:a16="http://schemas.microsoft.com/office/drawing/2014/main" id="{136E87BA-D3F1-4C1F-4A6E-7D99B8938A4C}"/>
                </a:ext>
              </a:extLst>
            </p:cNvPr>
            <p:cNvSpPr txBox="1"/>
            <p:nvPr/>
          </p:nvSpPr>
          <p:spPr>
            <a:xfrm>
              <a:off x="4612998" y="3529597"/>
              <a:ext cx="1518296" cy="455261"/>
            </a:xfrm>
            <a:prstGeom prst="rect">
              <a:avLst/>
            </a:prstGeom>
          </p:spPr>
          <p:txBody>
            <a:bodyPr vert="horz" wrap="square" lIns="0" tIns="0" rIns="0" bIns="0" rtlCol="0">
              <a:noAutofit/>
            </a:bodyPr>
            <a:lstStyle/>
            <a:p>
              <a:r>
                <a:rPr lang="en-US" sz="1400" dirty="0"/>
                <a:t>Vepdegestrant</a:t>
              </a:r>
              <a:br>
                <a:rPr lang="en-US" sz="1400" dirty="0"/>
              </a:br>
              <a:r>
                <a:rPr lang="en-US" sz="1400" dirty="0"/>
                <a:t>Fulvestrant</a:t>
              </a:r>
            </a:p>
          </p:txBody>
        </p:sp>
        <p:cxnSp>
          <p:nvCxnSpPr>
            <p:cNvPr id="178" name="Straight Connector 177">
              <a:extLst>
                <a:ext uri="{FF2B5EF4-FFF2-40B4-BE49-F238E27FC236}">
                  <a16:creationId xmlns:a16="http://schemas.microsoft.com/office/drawing/2014/main" id="{7B4CD89F-D761-72DA-1C65-71CC77E5558F}"/>
                </a:ext>
              </a:extLst>
            </p:cNvPr>
            <p:cNvCxnSpPr>
              <a:cxnSpLocks/>
            </p:cNvCxnSpPr>
            <p:nvPr/>
          </p:nvCxnSpPr>
          <p:spPr>
            <a:xfrm flipH="1">
              <a:off x="4312119" y="3628722"/>
              <a:ext cx="25988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C66C8123-600E-9BCA-7394-331EF1C7BFB3}"/>
                </a:ext>
              </a:extLst>
            </p:cNvPr>
            <p:cNvCxnSpPr>
              <a:cxnSpLocks/>
            </p:cNvCxnSpPr>
            <p:nvPr/>
          </p:nvCxnSpPr>
          <p:spPr>
            <a:xfrm flipH="1">
              <a:off x="4312119" y="3848499"/>
              <a:ext cx="25988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99" name="Group 198">
            <a:extLst>
              <a:ext uri="{FF2B5EF4-FFF2-40B4-BE49-F238E27FC236}">
                <a16:creationId xmlns:a16="http://schemas.microsoft.com/office/drawing/2014/main" id="{1BEA7264-E32C-9087-70DF-D48A38001C7F}"/>
              </a:ext>
            </a:extLst>
          </p:cNvPr>
          <p:cNvGrpSpPr/>
          <p:nvPr/>
        </p:nvGrpSpPr>
        <p:grpSpPr>
          <a:xfrm>
            <a:off x="1149350" y="1695450"/>
            <a:ext cx="4000500" cy="2006571"/>
            <a:chOff x="1149350" y="1695450"/>
            <a:chExt cx="4000500" cy="2006571"/>
          </a:xfrm>
        </p:grpSpPr>
        <p:grpSp>
          <p:nvGrpSpPr>
            <p:cNvPr id="183" name="Group 182">
              <a:extLst>
                <a:ext uri="{FF2B5EF4-FFF2-40B4-BE49-F238E27FC236}">
                  <a16:creationId xmlns:a16="http://schemas.microsoft.com/office/drawing/2014/main" id="{F46407EC-00F9-3971-CB84-D8845D636FC8}"/>
                </a:ext>
              </a:extLst>
            </p:cNvPr>
            <p:cNvGrpSpPr/>
            <p:nvPr/>
          </p:nvGrpSpPr>
          <p:grpSpPr>
            <a:xfrm>
              <a:off x="1149350" y="1695450"/>
              <a:ext cx="4000500" cy="1993900"/>
              <a:chOff x="1149350" y="1695450"/>
              <a:chExt cx="4000500" cy="1993900"/>
            </a:xfrm>
          </p:grpSpPr>
          <p:sp>
            <p:nvSpPr>
              <p:cNvPr id="181" name="Freeform 180">
                <a:extLst>
                  <a:ext uri="{FF2B5EF4-FFF2-40B4-BE49-F238E27FC236}">
                    <a16:creationId xmlns:a16="http://schemas.microsoft.com/office/drawing/2014/main" id="{B5645245-42EB-881F-8051-C16BEF1865B8}"/>
                  </a:ext>
                </a:extLst>
              </p:cNvPr>
              <p:cNvSpPr/>
              <p:nvPr/>
            </p:nvSpPr>
            <p:spPr>
              <a:xfrm>
                <a:off x="1689100" y="2470150"/>
                <a:ext cx="3460750" cy="1219200"/>
              </a:xfrm>
              <a:custGeom>
                <a:avLst/>
                <a:gdLst>
                  <a:gd name="csX0" fmla="*/ 3460750 w 3460750"/>
                  <a:gd name="csY0" fmla="*/ 1219200 h 1219200"/>
                  <a:gd name="csX1" fmla="*/ 3216275 w 3460750"/>
                  <a:gd name="csY1" fmla="*/ 1219200 h 1219200"/>
                  <a:gd name="csX2" fmla="*/ 3216275 w 3460750"/>
                  <a:gd name="csY2" fmla="*/ 908050 h 1219200"/>
                  <a:gd name="csX3" fmla="*/ 2460625 w 3460750"/>
                  <a:gd name="csY3" fmla="*/ 908050 h 1219200"/>
                  <a:gd name="csX4" fmla="*/ 2460625 w 3460750"/>
                  <a:gd name="csY4" fmla="*/ 790575 h 1219200"/>
                  <a:gd name="csX5" fmla="*/ 1949450 w 3460750"/>
                  <a:gd name="csY5" fmla="*/ 790575 h 1219200"/>
                  <a:gd name="csX6" fmla="*/ 1949450 w 3460750"/>
                  <a:gd name="csY6" fmla="*/ 698500 h 1219200"/>
                  <a:gd name="csX7" fmla="*/ 1476375 w 3460750"/>
                  <a:gd name="csY7" fmla="*/ 698500 h 1219200"/>
                  <a:gd name="csX8" fmla="*/ 1476375 w 3460750"/>
                  <a:gd name="csY8" fmla="*/ 612775 h 1219200"/>
                  <a:gd name="csX9" fmla="*/ 1463675 w 3460750"/>
                  <a:gd name="csY9" fmla="*/ 612775 h 1219200"/>
                  <a:gd name="csX10" fmla="*/ 1463675 w 3460750"/>
                  <a:gd name="csY10" fmla="*/ 530225 h 1219200"/>
                  <a:gd name="csX11" fmla="*/ 974725 w 3460750"/>
                  <a:gd name="csY11" fmla="*/ 530225 h 1219200"/>
                  <a:gd name="csX12" fmla="*/ 974725 w 3460750"/>
                  <a:gd name="csY12" fmla="*/ 463550 h 1219200"/>
                  <a:gd name="csX13" fmla="*/ 904875 w 3460750"/>
                  <a:gd name="csY13" fmla="*/ 463550 h 1219200"/>
                  <a:gd name="csX14" fmla="*/ 904875 w 3460750"/>
                  <a:gd name="csY14" fmla="*/ 409575 h 1219200"/>
                  <a:gd name="csX15" fmla="*/ 485775 w 3460750"/>
                  <a:gd name="csY15" fmla="*/ 409575 h 1219200"/>
                  <a:gd name="csX16" fmla="*/ 485775 w 3460750"/>
                  <a:gd name="csY16" fmla="*/ 361950 h 1219200"/>
                  <a:gd name="csX17" fmla="*/ 466725 w 3460750"/>
                  <a:gd name="csY17" fmla="*/ 361950 h 1219200"/>
                  <a:gd name="csX18" fmla="*/ 466725 w 3460750"/>
                  <a:gd name="csY18" fmla="*/ 263525 h 1219200"/>
                  <a:gd name="csX19" fmla="*/ 447675 w 3460750"/>
                  <a:gd name="csY19" fmla="*/ 263525 h 1219200"/>
                  <a:gd name="csX20" fmla="*/ 447675 w 3460750"/>
                  <a:gd name="csY20" fmla="*/ 222250 h 1219200"/>
                  <a:gd name="csX21" fmla="*/ 31750 w 3460750"/>
                  <a:gd name="csY21" fmla="*/ 222250 h 1219200"/>
                  <a:gd name="csX22" fmla="*/ 31750 w 3460750"/>
                  <a:gd name="csY22" fmla="*/ 130175 h 1219200"/>
                  <a:gd name="csX23" fmla="*/ 9525 w 3460750"/>
                  <a:gd name="csY23" fmla="*/ 130175 h 1219200"/>
                  <a:gd name="csX24" fmla="*/ 9525 w 3460750"/>
                  <a:gd name="csY24" fmla="*/ 92075 h 1219200"/>
                  <a:gd name="csX25" fmla="*/ 0 w 3460750"/>
                  <a:gd name="csY25" fmla="*/ 92075 h 1219200"/>
                  <a:gd name="csX26" fmla="*/ 0 w 3460750"/>
                  <a:gd name="csY26" fmla="*/ 0 h 1219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460750" h="1219200">
                    <a:moveTo>
                      <a:pt x="3460750" y="1219200"/>
                    </a:moveTo>
                    <a:lnTo>
                      <a:pt x="3216275" y="1219200"/>
                    </a:lnTo>
                    <a:lnTo>
                      <a:pt x="3216275" y="908050"/>
                    </a:lnTo>
                    <a:lnTo>
                      <a:pt x="2460625" y="908050"/>
                    </a:lnTo>
                    <a:lnTo>
                      <a:pt x="2460625" y="790575"/>
                    </a:lnTo>
                    <a:lnTo>
                      <a:pt x="1949450" y="790575"/>
                    </a:lnTo>
                    <a:lnTo>
                      <a:pt x="1949450" y="698500"/>
                    </a:lnTo>
                    <a:lnTo>
                      <a:pt x="1476375" y="698500"/>
                    </a:lnTo>
                    <a:lnTo>
                      <a:pt x="1476375" y="612775"/>
                    </a:lnTo>
                    <a:lnTo>
                      <a:pt x="1463675" y="612775"/>
                    </a:lnTo>
                    <a:lnTo>
                      <a:pt x="1463675" y="530225"/>
                    </a:lnTo>
                    <a:lnTo>
                      <a:pt x="974725" y="530225"/>
                    </a:lnTo>
                    <a:lnTo>
                      <a:pt x="974725" y="463550"/>
                    </a:lnTo>
                    <a:lnTo>
                      <a:pt x="904875" y="463550"/>
                    </a:lnTo>
                    <a:lnTo>
                      <a:pt x="904875" y="409575"/>
                    </a:lnTo>
                    <a:lnTo>
                      <a:pt x="485775" y="409575"/>
                    </a:lnTo>
                    <a:lnTo>
                      <a:pt x="485775" y="361950"/>
                    </a:lnTo>
                    <a:lnTo>
                      <a:pt x="466725" y="361950"/>
                    </a:lnTo>
                    <a:lnTo>
                      <a:pt x="466725" y="263525"/>
                    </a:lnTo>
                    <a:lnTo>
                      <a:pt x="447675" y="263525"/>
                    </a:lnTo>
                    <a:lnTo>
                      <a:pt x="447675" y="222250"/>
                    </a:lnTo>
                    <a:lnTo>
                      <a:pt x="31750" y="222250"/>
                    </a:lnTo>
                    <a:lnTo>
                      <a:pt x="31750" y="130175"/>
                    </a:lnTo>
                    <a:lnTo>
                      <a:pt x="9525" y="130175"/>
                    </a:lnTo>
                    <a:lnTo>
                      <a:pt x="9525" y="92075"/>
                    </a:lnTo>
                    <a:lnTo>
                      <a:pt x="0" y="92075"/>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Freeform 181">
                <a:extLst>
                  <a:ext uri="{FF2B5EF4-FFF2-40B4-BE49-F238E27FC236}">
                    <a16:creationId xmlns:a16="http://schemas.microsoft.com/office/drawing/2014/main" id="{F8730CC9-E126-C7AF-182F-22124013E3D0}"/>
                  </a:ext>
                </a:extLst>
              </p:cNvPr>
              <p:cNvSpPr/>
              <p:nvPr/>
            </p:nvSpPr>
            <p:spPr>
              <a:xfrm>
                <a:off x="1149350" y="1695450"/>
                <a:ext cx="533400" cy="784225"/>
              </a:xfrm>
              <a:custGeom>
                <a:avLst/>
                <a:gdLst>
                  <a:gd name="csX0" fmla="*/ 0 w 533400"/>
                  <a:gd name="csY0" fmla="*/ 0 h 784225"/>
                  <a:gd name="csX1" fmla="*/ 152400 w 533400"/>
                  <a:gd name="csY1" fmla="*/ 0 h 784225"/>
                  <a:gd name="csX2" fmla="*/ 152400 w 533400"/>
                  <a:gd name="csY2" fmla="*/ 31750 h 784225"/>
                  <a:gd name="csX3" fmla="*/ 282575 w 533400"/>
                  <a:gd name="csY3" fmla="*/ 31750 h 784225"/>
                  <a:gd name="csX4" fmla="*/ 282575 w 533400"/>
                  <a:gd name="csY4" fmla="*/ 120650 h 784225"/>
                  <a:gd name="csX5" fmla="*/ 454025 w 533400"/>
                  <a:gd name="csY5" fmla="*/ 120650 h 784225"/>
                  <a:gd name="csX6" fmla="*/ 454025 w 533400"/>
                  <a:gd name="csY6" fmla="*/ 193675 h 784225"/>
                  <a:gd name="csX7" fmla="*/ 460375 w 533400"/>
                  <a:gd name="csY7" fmla="*/ 200025 h 784225"/>
                  <a:gd name="csX8" fmla="*/ 460375 w 533400"/>
                  <a:gd name="csY8" fmla="*/ 285750 h 784225"/>
                  <a:gd name="csX9" fmla="*/ 466725 w 533400"/>
                  <a:gd name="csY9" fmla="*/ 285750 h 784225"/>
                  <a:gd name="csX10" fmla="*/ 466725 w 533400"/>
                  <a:gd name="csY10" fmla="*/ 355600 h 784225"/>
                  <a:gd name="csX11" fmla="*/ 482600 w 533400"/>
                  <a:gd name="csY11" fmla="*/ 355600 h 784225"/>
                  <a:gd name="csX12" fmla="*/ 482600 w 533400"/>
                  <a:gd name="csY12" fmla="*/ 444500 h 784225"/>
                  <a:gd name="csX13" fmla="*/ 482600 w 533400"/>
                  <a:gd name="csY13" fmla="*/ 444500 h 784225"/>
                  <a:gd name="csX14" fmla="*/ 482600 w 533400"/>
                  <a:gd name="csY14" fmla="*/ 444500 h 784225"/>
                  <a:gd name="csX15" fmla="*/ 482600 w 533400"/>
                  <a:gd name="csY15" fmla="*/ 444500 h 784225"/>
                  <a:gd name="csX16" fmla="*/ 482600 w 533400"/>
                  <a:gd name="csY16" fmla="*/ 444500 h 784225"/>
                  <a:gd name="csX17" fmla="*/ 504825 w 533400"/>
                  <a:gd name="csY17" fmla="*/ 444500 h 784225"/>
                  <a:gd name="csX18" fmla="*/ 504825 w 533400"/>
                  <a:gd name="csY18" fmla="*/ 488950 h 784225"/>
                  <a:gd name="csX19" fmla="*/ 517525 w 533400"/>
                  <a:gd name="csY19" fmla="*/ 488950 h 784225"/>
                  <a:gd name="csX20" fmla="*/ 517525 w 533400"/>
                  <a:gd name="csY20" fmla="*/ 708025 h 784225"/>
                  <a:gd name="csX21" fmla="*/ 530225 w 533400"/>
                  <a:gd name="csY21" fmla="*/ 708025 h 784225"/>
                  <a:gd name="csX22" fmla="*/ 530225 w 533400"/>
                  <a:gd name="csY22" fmla="*/ 784225 h 784225"/>
                  <a:gd name="csX23" fmla="*/ 533400 w 533400"/>
                  <a:gd name="csY23" fmla="*/ 784225 h 7842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33400" h="784225">
                    <a:moveTo>
                      <a:pt x="0" y="0"/>
                    </a:moveTo>
                    <a:lnTo>
                      <a:pt x="152400" y="0"/>
                    </a:lnTo>
                    <a:lnTo>
                      <a:pt x="152400" y="31750"/>
                    </a:lnTo>
                    <a:lnTo>
                      <a:pt x="282575" y="31750"/>
                    </a:lnTo>
                    <a:lnTo>
                      <a:pt x="282575" y="120650"/>
                    </a:lnTo>
                    <a:lnTo>
                      <a:pt x="454025" y="120650"/>
                    </a:lnTo>
                    <a:lnTo>
                      <a:pt x="454025" y="193675"/>
                    </a:lnTo>
                    <a:lnTo>
                      <a:pt x="460375" y="200025"/>
                    </a:lnTo>
                    <a:lnTo>
                      <a:pt x="460375" y="285750"/>
                    </a:lnTo>
                    <a:lnTo>
                      <a:pt x="466725" y="285750"/>
                    </a:lnTo>
                    <a:lnTo>
                      <a:pt x="466725" y="355600"/>
                    </a:lnTo>
                    <a:lnTo>
                      <a:pt x="482600" y="355600"/>
                    </a:lnTo>
                    <a:lnTo>
                      <a:pt x="482600" y="444500"/>
                    </a:lnTo>
                    <a:lnTo>
                      <a:pt x="482600" y="444500"/>
                    </a:lnTo>
                    <a:lnTo>
                      <a:pt x="482600" y="444500"/>
                    </a:lnTo>
                    <a:lnTo>
                      <a:pt x="482600" y="444500"/>
                    </a:lnTo>
                    <a:lnTo>
                      <a:pt x="482600" y="444500"/>
                    </a:lnTo>
                    <a:lnTo>
                      <a:pt x="504825" y="444500"/>
                    </a:lnTo>
                    <a:lnTo>
                      <a:pt x="504825" y="488950"/>
                    </a:lnTo>
                    <a:lnTo>
                      <a:pt x="517525" y="488950"/>
                    </a:lnTo>
                    <a:lnTo>
                      <a:pt x="517525" y="708025"/>
                    </a:lnTo>
                    <a:lnTo>
                      <a:pt x="530225" y="708025"/>
                    </a:lnTo>
                    <a:lnTo>
                      <a:pt x="530225" y="784225"/>
                    </a:lnTo>
                    <a:lnTo>
                      <a:pt x="533400" y="784225"/>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89" name="Straight Connector 188">
              <a:extLst>
                <a:ext uri="{FF2B5EF4-FFF2-40B4-BE49-F238E27FC236}">
                  <a16:creationId xmlns:a16="http://schemas.microsoft.com/office/drawing/2014/main" id="{5E7098BF-8CA3-6F2D-305E-83CEF244ADDC}"/>
                </a:ext>
              </a:extLst>
            </p:cNvPr>
            <p:cNvCxnSpPr>
              <a:cxnSpLocks/>
            </p:cNvCxnSpPr>
            <p:nvPr/>
          </p:nvCxnSpPr>
          <p:spPr>
            <a:xfrm flipV="1">
              <a:off x="2099954" y="26347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0D1E0D3-E910-5840-B8C6-11FFFF09F55B}"/>
                </a:ext>
              </a:extLst>
            </p:cNvPr>
            <p:cNvCxnSpPr>
              <a:cxnSpLocks/>
            </p:cNvCxnSpPr>
            <p:nvPr/>
          </p:nvCxnSpPr>
          <p:spPr>
            <a:xfrm flipV="1">
              <a:off x="3093729" y="29395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D95E4A59-D1FB-4555-2191-2607D73D64BF}"/>
                </a:ext>
              </a:extLst>
            </p:cNvPr>
            <p:cNvCxnSpPr>
              <a:cxnSpLocks/>
            </p:cNvCxnSpPr>
            <p:nvPr/>
          </p:nvCxnSpPr>
          <p:spPr>
            <a:xfrm flipV="1">
              <a:off x="2652404" y="287283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B5D79939-35EA-C9B6-EA0E-204720C3406E}"/>
                </a:ext>
              </a:extLst>
            </p:cNvPr>
            <p:cNvCxnSpPr>
              <a:cxnSpLocks/>
            </p:cNvCxnSpPr>
            <p:nvPr/>
          </p:nvCxnSpPr>
          <p:spPr>
            <a:xfrm flipV="1">
              <a:off x="2620654" y="287283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3F8E0AF6-1051-23E2-3291-F030E8558948}"/>
                </a:ext>
              </a:extLst>
            </p:cNvPr>
            <p:cNvCxnSpPr>
              <a:cxnSpLocks/>
            </p:cNvCxnSpPr>
            <p:nvPr/>
          </p:nvCxnSpPr>
          <p:spPr>
            <a:xfrm flipV="1">
              <a:off x="3119129" y="29395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76672925-1E91-5C32-4AA6-1787C2812169}"/>
                </a:ext>
              </a:extLst>
            </p:cNvPr>
            <p:cNvCxnSpPr>
              <a:cxnSpLocks/>
            </p:cNvCxnSpPr>
            <p:nvPr/>
          </p:nvCxnSpPr>
          <p:spPr>
            <a:xfrm flipV="1">
              <a:off x="3681104" y="319986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1149F514-A90D-9622-5E83-9617D63C9D31}"/>
                </a:ext>
              </a:extLst>
            </p:cNvPr>
            <p:cNvCxnSpPr>
              <a:cxnSpLocks/>
            </p:cNvCxnSpPr>
            <p:nvPr/>
          </p:nvCxnSpPr>
          <p:spPr>
            <a:xfrm flipV="1">
              <a:off x="4639954" y="33205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253E739D-10CD-FA3C-2E51-A04A91E6FB2F}"/>
                </a:ext>
              </a:extLst>
            </p:cNvPr>
            <p:cNvCxnSpPr>
              <a:cxnSpLocks/>
            </p:cNvCxnSpPr>
            <p:nvPr/>
          </p:nvCxnSpPr>
          <p:spPr>
            <a:xfrm flipV="1">
              <a:off x="4141479" y="320303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8F291EDD-131C-99DA-40CD-17C113F60BF5}"/>
                </a:ext>
              </a:extLst>
            </p:cNvPr>
            <p:cNvCxnSpPr>
              <a:cxnSpLocks/>
            </p:cNvCxnSpPr>
            <p:nvPr/>
          </p:nvCxnSpPr>
          <p:spPr>
            <a:xfrm flipV="1">
              <a:off x="4836804" y="33205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33CEF29E-133A-5A78-2A0E-1F1FEBF9CDE2}"/>
                </a:ext>
              </a:extLst>
            </p:cNvPr>
            <p:cNvCxnSpPr>
              <a:cxnSpLocks/>
            </p:cNvCxnSpPr>
            <p:nvPr/>
          </p:nvCxnSpPr>
          <p:spPr>
            <a:xfrm flipV="1">
              <a:off x="5138429" y="36380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cxnSp>
        <p:nvCxnSpPr>
          <p:cNvPr id="202" name="Straight Connector 201">
            <a:extLst>
              <a:ext uri="{FF2B5EF4-FFF2-40B4-BE49-F238E27FC236}">
                <a16:creationId xmlns:a16="http://schemas.microsoft.com/office/drawing/2014/main" id="{25BA363A-0FD4-F615-3498-190020FABF2E}"/>
              </a:ext>
            </a:extLst>
          </p:cNvPr>
          <p:cNvCxnSpPr>
            <a:cxnSpLocks/>
          </p:cNvCxnSpPr>
          <p:nvPr/>
        </p:nvCxnSpPr>
        <p:spPr>
          <a:xfrm flipV="1">
            <a:off x="2122179" y="297761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4D0F8462-C942-6FB8-29A6-A3A77A5D5581}"/>
              </a:ext>
            </a:extLst>
          </p:cNvPr>
          <p:cNvCxnSpPr>
            <a:cxnSpLocks/>
          </p:cNvCxnSpPr>
          <p:nvPr/>
        </p:nvCxnSpPr>
        <p:spPr>
          <a:xfrm flipV="1">
            <a:off x="1623704" y="210131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5FF85D05-D2B2-9B75-6A11-39BE917CC328}"/>
              </a:ext>
            </a:extLst>
          </p:cNvPr>
          <p:cNvCxnSpPr>
            <a:cxnSpLocks/>
          </p:cNvCxnSpPr>
          <p:nvPr/>
        </p:nvCxnSpPr>
        <p:spPr>
          <a:xfrm flipV="1">
            <a:off x="2150754" y="312366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12" name="Freeform 211">
            <a:extLst>
              <a:ext uri="{FF2B5EF4-FFF2-40B4-BE49-F238E27FC236}">
                <a16:creationId xmlns:a16="http://schemas.microsoft.com/office/drawing/2014/main" id="{5EB3ED02-694E-37B7-5798-C802413FB9BE}"/>
              </a:ext>
            </a:extLst>
          </p:cNvPr>
          <p:cNvSpPr/>
          <p:nvPr/>
        </p:nvSpPr>
        <p:spPr>
          <a:xfrm>
            <a:off x="7010400" y="1692275"/>
            <a:ext cx="514350" cy="488950"/>
          </a:xfrm>
          <a:custGeom>
            <a:avLst/>
            <a:gdLst>
              <a:gd name="csX0" fmla="*/ 0 w 514350"/>
              <a:gd name="csY0" fmla="*/ 0 h 488950"/>
              <a:gd name="csX1" fmla="*/ 374650 w 514350"/>
              <a:gd name="csY1" fmla="*/ 0 h 488950"/>
              <a:gd name="csX2" fmla="*/ 374650 w 514350"/>
              <a:gd name="csY2" fmla="*/ 25400 h 488950"/>
              <a:gd name="csX3" fmla="*/ 387350 w 514350"/>
              <a:gd name="csY3" fmla="*/ 25400 h 488950"/>
              <a:gd name="csX4" fmla="*/ 387350 w 514350"/>
              <a:gd name="csY4" fmla="*/ 63500 h 488950"/>
              <a:gd name="csX5" fmla="*/ 387350 w 514350"/>
              <a:gd name="csY5" fmla="*/ 63500 h 488950"/>
              <a:gd name="csX6" fmla="*/ 419100 w 514350"/>
              <a:gd name="csY6" fmla="*/ 63500 h 488950"/>
              <a:gd name="csX7" fmla="*/ 419100 w 514350"/>
              <a:gd name="csY7" fmla="*/ 85725 h 488950"/>
              <a:gd name="csX8" fmla="*/ 450850 w 514350"/>
              <a:gd name="csY8" fmla="*/ 85725 h 488950"/>
              <a:gd name="csX9" fmla="*/ 450850 w 514350"/>
              <a:gd name="csY9" fmla="*/ 177800 h 488950"/>
              <a:gd name="csX10" fmla="*/ 473075 w 514350"/>
              <a:gd name="csY10" fmla="*/ 177800 h 488950"/>
              <a:gd name="csX11" fmla="*/ 473075 w 514350"/>
              <a:gd name="csY11" fmla="*/ 247650 h 488950"/>
              <a:gd name="csX12" fmla="*/ 492125 w 514350"/>
              <a:gd name="csY12" fmla="*/ 247650 h 488950"/>
              <a:gd name="csX13" fmla="*/ 492125 w 514350"/>
              <a:gd name="csY13" fmla="*/ 304800 h 488950"/>
              <a:gd name="csX14" fmla="*/ 492125 w 514350"/>
              <a:gd name="csY14" fmla="*/ 368300 h 488950"/>
              <a:gd name="csX15" fmla="*/ 508000 w 514350"/>
              <a:gd name="csY15" fmla="*/ 368300 h 488950"/>
              <a:gd name="csX16" fmla="*/ 508000 w 514350"/>
              <a:gd name="csY16" fmla="*/ 419100 h 488950"/>
              <a:gd name="csX17" fmla="*/ 514350 w 514350"/>
              <a:gd name="csY17" fmla="*/ 425450 h 488950"/>
              <a:gd name="csX18" fmla="*/ 514350 w 514350"/>
              <a:gd name="csY18" fmla="*/ 488950 h 4889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14350" h="488950">
                <a:moveTo>
                  <a:pt x="0" y="0"/>
                </a:moveTo>
                <a:lnTo>
                  <a:pt x="374650" y="0"/>
                </a:lnTo>
                <a:lnTo>
                  <a:pt x="374650" y="25400"/>
                </a:lnTo>
                <a:lnTo>
                  <a:pt x="387350" y="25400"/>
                </a:lnTo>
                <a:lnTo>
                  <a:pt x="387350" y="63500"/>
                </a:lnTo>
                <a:lnTo>
                  <a:pt x="387350" y="63500"/>
                </a:lnTo>
                <a:lnTo>
                  <a:pt x="419100" y="63500"/>
                </a:lnTo>
                <a:lnTo>
                  <a:pt x="419100" y="85725"/>
                </a:lnTo>
                <a:lnTo>
                  <a:pt x="450850" y="85725"/>
                </a:lnTo>
                <a:lnTo>
                  <a:pt x="450850" y="177800"/>
                </a:lnTo>
                <a:lnTo>
                  <a:pt x="473075" y="177800"/>
                </a:lnTo>
                <a:lnTo>
                  <a:pt x="473075" y="247650"/>
                </a:lnTo>
                <a:lnTo>
                  <a:pt x="492125" y="247650"/>
                </a:lnTo>
                <a:lnTo>
                  <a:pt x="492125" y="304800"/>
                </a:lnTo>
                <a:lnTo>
                  <a:pt x="492125" y="368300"/>
                </a:lnTo>
                <a:lnTo>
                  <a:pt x="508000" y="368300"/>
                </a:lnTo>
                <a:lnTo>
                  <a:pt x="508000" y="419100"/>
                </a:lnTo>
                <a:lnTo>
                  <a:pt x="514350" y="425450"/>
                </a:lnTo>
                <a:lnTo>
                  <a:pt x="514350" y="48895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4" name="Straight Connector 223">
            <a:extLst>
              <a:ext uri="{FF2B5EF4-FFF2-40B4-BE49-F238E27FC236}">
                <a16:creationId xmlns:a16="http://schemas.microsoft.com/office/drawing/2014/main" id="{67C0D564-5010-7826-195C-D20BF66DAFAF}"/>
              </a:ext>
            </a:extLst>
          </p:cNvPr>
          <p:cNvCxnSpPr>
            <a:cxnSpLocks/>
          </p:cNvCxnSpPr>
          <p:nvPr/>
        </p:nvCxnSpPr>
        <p:spPr>
          <a:xfrm flipV="1">
            <a:off x="7781598" y="2402356"/>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E017FB2D-1030-D6BE-CF35-30C3D62973F2}"/>
              </a:ext>
            </a:extLst>
          </p:cNvPr>
          <p:cNvCxnSpPr>
            <a:cxnSpLocks/>
          </p:cNvCxnSpPr>
          <p:nvPr/>
        </p:nvCxnSpPr>
        <p:spPr>
          <a:xfrm flipV="1">
            <a:off x="7992054" y="3051870"/>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1" name="Group 250">
            <a:extLst>
              <a:ext uri="{FF2B5EF4-FFF2-40B4-BE49-F238E27FC236}">
                <a16:creationId xmlns:a16="http://schemas.microsoft.com/office/drawing/2014/main" id="{AA5C91C1-1716-A65E-B115-3746474CE5AE}"/>
              </a:ext>
            </a:extLst>
          </p:cNvPr>
          <p:cNvGrpSpPr/>
          <p:nvPr/>
        </p:nvGrpSpPr>
        <p:grpSpPr>
          <a:xfrm>
            <a:off x="7118350" y="1698625"/>
            <a:ext cx="2889250" cy="1903482"/>
            <a:chOff x="7118350" y="1698625"/>
            <a:chExt cx="2889250" cy="1903482"/>
          </a:xfrm>
        </p:grpSpPr>
        <p:sp>
          <p:nvSpPr>
            <p:cNvPr id="216" name="Freeform 215">
              <a:extLst>
                <a:ext uri="{FF2B5EF4-FFF2-40B4-BE49-F238E27FC236}">
                  <a16:creationId xmlns:a16="http://schemas.microsoft.com/office/drawing/2014/main" id="{C1E3DF45-F8E9-0F3F-9204-84A0F4D0B549}"/>
                </a:ext>
              </a:extLst>
            </p:cNvPr>
            <p:cNvSpPr/>
            <p:nvPr/>
          </p:nvSpPr>
          <p:spPr>
            <a:xfrm>
              <a:off x="7118350" y="1698625"/>
              <a:ext cx="2889250" cy="1898650"/>
            </a:xfrm>
            <a:custGeom>
              <a:avLst/>
              <a:gdLst>
                <a:gd name="csX0" fmla="*/ 2889250 w 2889250"/>
                <a:gd name="csY0" fmla="*/ 1898650 h 1898650"/>
                <a:gd name="csX1" fmla="*/ 1901825 w 2889250"/>
                <a:gd name="csY1" fmla="*/ 1898650 h 1898650"/>
                <a:gd name="csX2" fmla="*/ 1901825 w 2889250"/>
                <a:gd name="csY2" fmla="*/ 1851025 h 1898650"/>
                <a:gd name="csX3" fmla="*/ 1854200 w 2889250"/>
                <a:gd name="csY3" fmla="*/ 1851025 h 1898650"/>
                <a:gd name="csX4" fmla="*/ 1854200 w 2889250"/>
                <a:gd name="csY4" fmla="*/ 1790700 h 1898650"/>
                <a:gd name="csX5" fmla="*/ 1530350 w 2889250"/>
                <a:gd name="csY5" fmla="*/ 1790700 h 1898650"/>
                <a:gd name="csX6" fmla="*/ 1530350 w 2889250"/>
                <a:gd name="csY6" fmla="*/ 1733550 h 1898650"/>
                <a:gd name="csX7" fmla="*/ 1403350 w 2889250"/>
                <a:gd name="csY7" fmla="*/ 1733550 h 1898650"/>
                <a:gd name="csX8" fmla="*/ 1403350 w 2889250"/>
                <a:gd name="csY8" fmla="*/ 1679575 h 1898650"/>
                <a:gd name="csX9" fmla="*/ 1393825 w 2889250"/>
                <a:gd name="csY9" fmla="*/ 1679575 h 1898650"/>
                <a:gd name="csX10" fmla="*/ 1393825 w 2889250"/>
                <a:gd name="csY10" fmla="*/ 1590675 h 1898650"/>
                <a:gd name="csX11" fmla="*/ 1355725 w 2889250"/>
                <a:gd name="csY11" fmla="*/ 1590675 h 1898650"/>
                <a:gd name="csX12" fmla="*/ 1355725 w 2889250"/>
                <a:gd name="csY12" fmla="*/ 1536700 h 1898650"/>
                <a:gd name="csX13" fmla="*/ 1184275 w 2889250"/>
                <a:gd name="csY13" fmla="*/ 1536700 h 1898650"/>
                <a:gd name="csX14" fmla="*/ 1184275 w 2889250"/>
                <a:gd name="csY14" fmla="*/ 1498600 h 1898650"/>
                <a:gd name="csX15" fmla="*/ 901700 w 2889250"/>
                <a:gd name="csY15" fmla="*/ 1498600 h 1898650"/>
                <a:gd name="csX16" fmla="*/ 901700 w 2889250"/>
                <a:gd name="csY16" fmla="*/ 1425575 h 1898650"/>
                <a:gd name="csX17" fmla="*/ 854075 w 2889250"/>
                <a:gd name="csY17" fmla="*/ 1425575 h 1898650"/>
                <a:gd name="csX18" fmla="*/ 854075 w 2889250"/>
                <a:gd name="csY18" fmla="*/ 1358900 h 1898650"/>
                <a:gd name="csX19" fmla="*/ 695325 w 2889250"/>
                <a:gd name="csY19" fmla="*/ 1358900 h 1898650"/>
                <a:gd name="csX20" fmla="*/ 695325 w 2889250"/>
                <a:gd name="csY20" fmla="*/ 1323975 h 1898650"/>
                <a:gd name="csX21" fmla="*/ 600075 w 2889250"/>
                <a:gd name="csY21" fmla="*/ 1323975 h 1898650"/>
                <a:gd name="csX22" fmla="*/ 600075 w 2889250"/>
                <a:gd name="csY22" fmla="*/ 1292225 h 1898650"/>
                <a:gd name="csX23" fmla="*/ 501650 w 2889250"/>
                <a:gd name="csY23" fmla="*/ 1292225 h 1898650"/>
                <a:gd name="csX24" fmla="*/ 501650 w 2889250"/>
                <a:gd name="csY24" fmla="*/ 1257300 h 1898650"/>
                <a:gd name="csX25" fmla="*/ 460375 w 2889250"/>
                <a:gd name="csY25" fmla="*/ 1257300 h 1898650"/>
                <a:gd name="csX26" fmla="*/ 460375 w 2889250"/>
                <a:gd name="csY26" fmla="*/ 1228725 h 1898650"/>
                <a:gd name="csX27" fmla="*/ 460375 w 2889250"/>
                <a:gd name="csY27" fmla="*/ 1228725 h 1898650"/>
                <a:gd name="csX28" fmla="*/ 438150 w 2889250"/>
                <a:gd name="csY28" fmla="*/ 1228725 h 1898650"/>
                <a:gd name="csX29" fmla="*/ 438150 w 2889250"/>
                <a:gd name="csY29" fmla="*/ 1200150 h 1898650"/>
                <a:gd name="csX30" fmla="*/ 431800 w 2889250"/>
                <a:gd name="csY30" fmla="*/ 1200150 h 1898650"/>
                <a:gd name="csX31" fmla="*/ 431800 w 2889250"/>
                <a:gd name="csY31" fmla="*/ 1139825 h 1898650"/>
                <a:gd name="csX32" fmla="*/ 422275 w 2889250"/>
                <a:gd name="csY32" fmla="*/ 1139825 h 1898650"/>
                <a:gd name="csX33" fmla="*/ 422275 w 2889250"/>
                <a:gd name="csY33" fmla="*/ 1069975 h 1898650"/>
                <a:gd name="csX34" fmla="*/ 412750 w 2889250"/>
                <a:gd name="csY34" fmla="*/ 1069975 h 1898650"/>
                <a:gd name="csX35" fmla="*/ 412750 w 2889250"/>
                <a:gd name="csY35" fmla="*/ 981075 h 1898650"/>
                <a:gd name="csX36" fmla="*/ 409575 w 2889250"/>
                <a:gd name="csY36" fmla="*/ 981075 h 1898650"/>
                <a:gd name="csX37" fmla="*/ 409575 w 2889250"/>
                <a:gd name="csY37" fmla="*/ 790575 h 1898650"/>
                <a:gd name="csX38" fmla="*/ 400050 w 2889250"/>
                <a:gd name="csY38" fmla="*/ 790575 h 1898650"/>
                <a:gd name="csX39" fmla="*/ 400050 w 2889250"/>
                <a:gd name="csY39" fmla="*/ 663575 h 1898650"/>
                <a:gd name="csX40" fmla="*/ 390525 w 2889250"/>
                <a:gd name="csY40" fmla="*/ 663575 h 1898650"/>
                <a:gd name="csX41" fmla="*/ 390525 w 2889250"/>
                <a:gd name="csY41" fmla="*/ 622300 h 1898650"/>
                <a:gd name="csX42" fmla="*/ 377825 w 2889250"/>
                <a:gd name="csY42" fmla="*/ 609600 h 1898650"/>
                <a:gd name="csX43" fmla="*/ 377825 w 2889250"/>
                <a:gd name="csY43" fmla="*/ 546100 h 1898650"/>
                <a:gd name="csX44" fmla="*/ 368300 w 2889250"/>
                <a:gd name="csY44" fmla="*/ 546100 h 1898650"/>
                <a:gd name="csX45" fmla="*/ 368300 w 2889250"/>
                <a:gd name="csY45" fmla="*/ 488950 h 1898650"/>
                <a:gd name="csX46" fmla="*/ 352425 w 2889250"/>
                <a:gd name="csY46" fmla="*/ 488950 h 1898650"/>
                <a:gd name="csX47" fmla="*/ 352425 w 2889250"/>
                <a:gd name="csY47" fmla="*/ 333375 h 1898650"/>
                <a:gd name="csX48" fmla="*/ 339725 w 2889250"/>
                <a:gd name="csY48" fmla="*/ 333375 h 1898650"/>
                <a:gd name="csX49" fmla="*/ 339725 w 2889250"/>
                <a:gd name="csY49" fmla="*/ 241300 h 1898650"/>
                <a:gd name="csX50" fmla="*/ 339725 w 2889250"/>
                <a:gd name="csY50" fmla="*/ 241300 h 1898650"/>
                <a:gd name="csX51" fmla="*/ 307975 w 2889250"/>
                <a:gd name="csY51" fmla="*/ 241300 h 1898650"/>
                <a:gd name="csX52" fmla="*/ 307975 w 2889250"/>
                <a:gd name="csY52" fmla="*/ 209550 h 1898650"/>
                <a:gd name="csX53" fmla="*/ 292100 w 2889250"/>
                <a:gd name="csY53" fmla="*/ 209550 h 1898650"/>
                <a:gd name="csX54" fmla="*/ 292100 w 2889250"/>
                <a:gd name="csY54" fmla="*/ 174625 h 1898650"/>
                <a:gd name="csX55" fmla="*/ 292100 w 2889250"/>
                <a:gd name="csY55" fmla="*/ 174625 h 1898650"/>
                <a:gd name="csX56" fmla="*/ 269875 w 2889250"/>
                <a:gd name="csY56" fmla="*/ 174625 h 1898650"/>
                <a:gd name="csX57" fmla="*/ 269875 w 2889250"/>
                <a:gd name="csY57" fmla="*/ 146050 h 1898650"/>
                <a:gd name="csX58" fmla="*/ 228600 w 2889250"/>
                <a:gd name="csY58" fmla="*/ 146050 h 1898650"/>
                <a:gd name="csX59" fmla="*/ 228600 w 2889250"/>
                <a:gd name="csY59" fmla="*/ 117475 h 1898650"/>
                <a:gd name="csX60" fmla="*/ 206375 w 2889250"/>
                <a:gd name="csY60" fmla="*/ 117475 h 1898650"/>
                <a:gd name="csX61" fmla="*/ 206375 w 2889250"/>
                <a:gd name="csY61" fmla="*/ 85725 h 1898650"/>
                <a:gd name="csX62" fmla="*/ 123825 w 2889250"/>
                <a:gd name="csY62" fmla="*/ 85725 h 1898650"/>
                <a:gd name="csX63" fmla="*/ 123825 w 2889250"/>
                <a:gd name="csY63" fmla="*/ 53975 h 1898650"/>
                <a:gd name="csX64" fmla="*/ 41275 w 2889250"/>
                <a:gd name="csY64" fmla="*/ 53975 h 1898650"/>
                <a:gd name="csX65" fmla="*/ 41275 w 2889250"/>
                <a:gd name="csY65" fmla="*/ 28575 h 1898650"/>
                <a:gd name="csX66" fmla="*/ 0 w 2889250"/>
                <a:gd name="csY66" fmla="*/ 28575 h 1898650"/>
                <a:gd name="csX67" fmla="*/ 0 w 2889250"/>
                <a:gd name="csY67" fmla="*/ 0 h 18986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2889250" h="1898650">
                  <a:moveTo>
                    <a:pt x="2889250" y="1898650"/>
                  </a:moveTo>
                  <a:lnTo>
                    <a:pt x="1901825" y="1898650"/>
                  </a:lnTo>
                  <a:lnTo>
                    <a:pt x="1901825" y="1851025"/>
                  </a:lnTo>
                  <a:lnTo>
                    <a:pt x="1854200" y="1851025"/>
                  </a:lnTo>
                  <a:lnTo>
                    <a:pt x="1854200" y="1790700"/>
                  </a:lnTo>
                  <a:lnTo>
                    <a:pt x="1530350" y="1790700"/>
                  </a:lnTo>
                  <a:lnTo>
                    <a:pt x="1530350" y="1733550"/>
                  </a:lnTo>
                  <a:lnTo>
                    <a:pt x="1403350" y="1733550"/>
                  </a:lnTo>
                  <a:lnTo>
                    <a:pt x="1403350" y="1679575"/>
                  </a:lnTo>
                  <a:lnTo>
                    <a:pt x="1393825" y="1679575"/>
                  </a:lnTo>
                  <a:lnTo>
                    <a:pt x="1393825" y="1590675"/>
                  </a:lnTo>
                  <a:lnTo>
                    <a:pt x="1355725" y="1590675"/>
                  </a:lnTo>
                  <a:lnTo>
                    <a:pt x="1355725" y="1536700"/>
                  </a:lnTo>
                  <a:lnTo>
                    <a:pt x="1184275" y="1536700"/>
                  </a:lnTo>
                  <a:lnTo>
                    <a:pt x="1184275" y="1498600"/>
                  </a:lnTo>
                  <a:lnTo>
                    <a:pt x="901700" y="1498600"/>
                  </a:lnTo>
                  <a:lnTo>
                    <a:pt x="901700" y="1425575"/>
                  </a:lnTo>
                  <a:lnTo>
                    <a:pt x="854075" y="1425575"/>
                  </a:lnTo>
                  <a:lnTo>
                    <a:pt x="854075" y="1358900"/>
                  </a:lnTo>
                  <a:lnTo>
                    <a:pt x="695325" y="1358900"/>
                  </a:lnTo>
                  <a:lnTo>
                    <a:pt x="695325" y="1323975"/>
                  </a:lnTo>
                  <a:lnTo>
                    <a:pt x="600075" y="1323975"/>
                  </a:lnTo>
                  <a:lnTo>
                    <a:pt x="600075" y="1292225"/>
                  </a:lnTo>
                  <a:lnTo>
                    <a:pt x="501650" y="1292225"/>
                  </a:lnTo>
                  <a:lnTo>
                    <a:pt x="501650" y="1257300"/>
                  </a:lnTo>
                  <a:lnTo>
                    <a:pt x="460375" y="1257300"/>
                  </a:lnTo>
                  <a:lnTo>
                    <a:pt x="460375" y="1228725"/>
                  </a:lnTo>
                  <a:lnTo>
                    <a:pt x="460375" y="1228725"/>
                  </a:lnTo>
                  <a:lnTo>
                    <a:pt x="438150" y="1228725"/>
                  </a:lnTo>
                  <a:lnTo>
                    <a:pt x="438150" y="1200150"/>
                  </a:lnTo>
                  <a:lnTo>
                    <a:pt x="431800" y="1200150"/>
                  </a:lnTo>
                  <a:lnTo>
                    <a:pt x="431800" y="1139825"/>
                  </a:lnTo>
                  <a:lnTo>
                    <a:pt x="422275" y="1139825"/>
                  </a:lnTo>
                  <a:lnTo>
                    <a:pt x="422275" y="1069975"/>
                  </a:lnTo>
                  <a:lnTo>
                    <a:pt x="412750" y="1069975"/>
                  </a:lnTo>
                  <a:lnTo>
                    <a:pt x="412750" y="981075"/>
                  </a:lnTo>
                  <a:lnTo>
                    <a:pt x="409575" y="981075"/>
                  </a:lnTo>
                  <a:lnTo>
                    <a:pt x="409575" y="790575"/>
                  </a:lnTo>
                  <a:lnTo>
                    <a:pt x="400050" y="790575"/>
                  </a:lnTo>
                  <a:lnTo>
                    <a:pt x="400050" y="663575"/>
                  </a:lnTo>
                  <a:lnTo>
                    <a:pt x="390525" y="663575"/>
                  </a:lnTo>
                  <a:lnTo>
                    <a:pt x="390525" y="622300"/>
                  </a:lnTo>
                  <a:lnTo>
                    <a:pt x="377825" y="609600"/>
                  </a:lnTo>
                  <a:lnTo>
                    <a:pt x="377825" y="546100"/>
                  </a:lnTo>
                  <a:lnTo>
                    <a:pt x="368300" y="546100"/>
                  </a:lnTo>
                  <a:lnTo>
                    <a:pt x="368300" y="488950"/>
                  </a:lnTo>
                  <a:lnTo>
                    <a:pt x="352425" y="488950"/>
                  </a:lnTo>
                  <a:lnTo>
                    <a:pt x="352425" y="333375"/>
                  </a:lnTo>
                  <a:lnTo>
                    <a:pt x="339725" y="333375"/>
                  </a:lnTo>
                  <a:lnTo>
                    <a:pt x="339725" y="241300"/>
                  </a:lnTo>
                  <a:lnTo>
                    <a:pt x="339725" y="241300"/>
                  </a:lnTo>
                  <a:lnTo>
                    <a:pt x="307975" y="241300"/>
                  </a:lnTo>
                  <a:lnTo>
                    <a:pt x="307975" y="209550"/>
                  </a:lnTo>
                  <a:lnTo>
                    <a:pt x="292100" y="209550"/>
                  </a:lnTo>
                  <a:lnTo>
                    <a:pt x="292100" y="174625"/>
                  </a:lnTo>
                  <a:lnTo>
                    <a:pt x="292100" y="174625"/>
                  </a:lnTo>
                  <a:lnTo>
                    <a:pt x="269875" y="174625"/>
                  </a:lnTo>
                  <a:lnTo>
                    <a:pt x="269875" y="146050"/>
                  </a:lnTo>
                  <a:lnTo>
                    <a:pt x="228600" y="146050"/>
                  </a:lnTo>
                  <a:lnTo>
                    <a:pt x="228600" y="117475"/>
                  </a:lnTo>
                  <a:lnTo>
                    <a:pt x="206375" y="117475"/>
                  </a:lnTo>
                  <a:lnTo>
                    <a:pt x="206375" y="85725"/>
                  </a:lnTo>
                  <a:lnTo>
                    <a:pt x="123825" y="85725"/>
                  </a:lnTo>
                  <a:lnTo>
                    <a:pt x="123825" y="53975"/>
                  </a:lnTo>
                  <a:lnTo>
                    <a:pt x="41275" y="53975"/>
                  </a:lnTo>
                  <a:lnTo>
                    <a:pt x="41275" y="28575"/>
                  </a:lnTo>
                  <a:lnTo>
                    <a:pt x="0" y="28575"/>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0" name="Straight Connector 239">
              <a:extLst>
                <a:ext uri="{FF2B5EF4-FFF2-40B4-BE49-F238E27FC236}">
                  <a16:creationId xmlns:a16="http://schemas.microsoft.com/office/drawing/2014/main" id="{B7875F23-6EAC-B076-CC4D-08F67D58A75F}"/>
                </a:ext>
              </a:extLst>
            </p:cNvPr>
            <p:cNvCxnSpPr>
              <a:cxnSpLocks/>
            </p:cNvCxnSpPr>
            <p:nvPr/>
          </p:nvCxnSpPr>
          <p:spPr>
            <a:xfrm flipV="1">
              <a:off x="7298997" y="1723813"/>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CDEE2F54-1B26-C96E-F63C-71DFCBC4E020}"/>
                </a:ext>
              </a:extLst>
            </p:cNvPr>
            <p:cNvCxnSpPr>
              <a:cxnSpLocks/>
            </p:cNvCxnSpPr>
            <p:nvPr/>
          </p:nvCxnSpPr>
          <p:spPr>
            <a:xfrm flipV="1">
              <a:off x="7963026" y="2990184"/>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8B1948E0-E5AE-D1AB-76AD-FEAEA20975E3}"/>
                </a:ext>
              </a:extLst>
            </p:cNvPr>
            <p:cNvCxnSpPr>
              <a:cxnSpLocks/>
            </p:cNvCxnSpPr>
            <p:nvPr/>
          </p:nvCxnSpPr>
          <p:spPr>
            <a:xfrm flipV="1">
              <a:off x="8645197" y="3378442"/>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7C644B6A-2CC4-8ED6-FFAD-731B95D2E4C3}"/>
                </a:ext>
              </a:extLst>
            </p:cNvPr>
            <p:cNvCxnSpPr>
              <a:cxnSpLocks/>
            </p:cNvCxnSpPr>
            <p:nvPr/>
          </p:nvCxnSpPr>
          <p:spPr>
            <a:xfrm flipV="1">
              <a:off x="8456512" y="31824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3FEF28B5-3799-C4A4-2614-B71929D544D3}"/>
                </a:ext>
              </a:extLst>
            </p:cNvPr>
            <p:cNvCxnSpPr>
              <a:cxnSpLocks/>
            </p:cNvCxnSpPr>
            <p:nvPr/>
          </p:nvCxnSpPr>
          <p:spPr>
            <a:xfrm flipV="1">
              <a:off x="8046483" y="3128070"/>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1E5C9DD7-C572-82E4-65B5-02EBBF63CCF5}"/>
                </a:ext>
              </a:extLst>
            </p:cNvPr>
            <p:cNvCxnSpPr>
              <a:cxnSpLocks/>
            </p:cNvCxnSpPr>
            <p:nvPr/>
          </p:nvCxnSpPr>
          <p:spPr>
            <a:xfrm flipV="1">
              <a:off x="9461625" y="3538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BB1A6B23-029A-0EC0-559A-1ED8DCE5DD21}"/>
                </a:ext>
              </a:extLst>
            </p:cNvPr>
            <p:cNvCxnSpPr>
              <a:cxnSpLocks/>
            </p:cNvCxnSpPr>
            <p:nvPr/>
          </p:nvCxnSpPr>
          <p:spPr>
            <a:xfrm flipV="1">
              <a:off x="9998654" y="3538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6F804307-436E-A5A5-EDC4-6C501E7F19BD}"/>
                </a:ext>
              </a:extLst>
            </p:cNvPr>
            <p:cNvCxnSpPr>
              <a:cxnSpLocks/>
            </p:cNvCxnSpPr>
            <p:nvPr/>
          </p:nvCxnSpPr>
          <p:spPr>
            <a:xfrm flipV="1">
              <a:off x="9860768" y="3538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CF5DB152-D2C8-6629-DDD4-3CC4CB105046}"/>
                </a:ext>
              </a:extLst>
            </p:cNvPr>
            <p:cNvCxnSpPr>
              <a:cxnSpLocks/>
            </p:cNvCxnSpPr>
            <p:nvPr/>
          </p:nvCxnSpPr>
          <p:spPr>
            <a:xfrm flipV="1">
              <a:off x="9944225" y="3538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AC9731E0-7F13-1AC7-AD16-4DBC175C8827}"/>
                </a:ext>
              </a:extLst>
            </p:cNvPr>
            <p:cNvCxnSpPr>
              <a:cxnSpLocks/>
            </p:cNvCxnSpPr>
            <p:nvPr/>
          </p:nvCxnSpPr>
          <p:spPr>
            <a:xfrm flipV="1">
              <a:off x="9976883" y="3538099"/>
              <a:ext cx="0" cy="6400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39" name="Group 238">
            <a:extLst>
              <a:ext uri="{FF2B5EF4-FFF2-40B4-BE49-F238E27FC236}">
                <a16:creationId xmlns:a16="http://schemas.microsoft.com/office/drawing/2014/main" id="{F24DB0DE-AE81-DC9B-E1C2-181ED5053F36}"/>
              </a:ext>
            </a:extLst>
          </p:cNvPr>
          <p:cNvGrpSpPr/>
          <p:nvPr/>
        </p:nvGrpSpPr>
        <p:grpSpPr>
          <a:xfrm>
            <a:off x="7019598" y="1640356"/>
            <a:ext cx="4600902" cy="1613410"/>
            <a:chOff x="7019598" y="1640356"/>
            <a:chExt cx="4600902" cy="1613410"/>
          </a:xfrm>
        </p:grpSpPr>
        <p:grpSp>
          <p:nvGrpSpPr>
            <p:cNvPr id="215" name="Group 214">
              <a:extLst>
                <a:ext uri="{FF2B5EF4-FFF2-40B4-BE49-F238E27FC236}">
                  <a16:creationId xmlns:a16="http://schemas.microsoft.com/office/drawing/2014/main" id="{384EE959-3BB7-D2EB-DCE0-D7794F2BF456}"/>
                </a:ext>
              </a:extLst>
            </p:cNvPr>
            <p:cNvGrpSpPr/>
            <p:nvPr/>
          </p:nvGrpSpPr>
          <p:grpSpPr>
            <a:xfrm>
              <a:off x="7518400" y="2184400"/>
              <a:ext cx="4102100" cy="1066800"/>
              <a:chOff x="7518400" y="2184400"/>
              <a:chExt cx="4102100" cy="1066800"/>
            </a:xfrm>
          </p:grpSpPr>
          <p:sp>
            <p:nvSpPr>
              <p:cNvPr id="211" name="Freeform 210">
                <a:extLst>
                  <a:ext uri="{FF2B5EF4-FFF2-40B4-BE49-F238E27FC236}">
                    <a16:creationId xmlns:a16="http://schemas.microsoft.com/office/drawing/2014/main" id="{EE74D266-227A-6C90-4528-5117B45B6D3E}"/>
                  </a:ext>
                </a:extLst>
              </p:cNvPr>
              <p:cNvSpPr/>
              <p:nvPr/>
            </p:nvSpPr>
            <p:spPr>
              <a:xfrm>
                <a:off x="9029700" y="3194050"/>
                <a:ext cx="2590800" cy="57150"/>
              </a:xfrm>
              <a:custGeom>
                <a:avLst/>
                <a:gdLst>
                  <a:gd name="csX0" fmla="*/ 2590800 w 2590800"/>
                  <a:gd name="csY0" fmla="*/ 57150 h 57150"/>
                  <a:gd name="csX1" fmla="*/ 0 w 2590800"/>
                  <a:gd name="csY1" fmla="*/ 57150 h 57150"/>
                  <a:gd name="csX2" fmla="*/ 0 w 2590800"/>
                  <a:gd name="csY2" fmla="*/ 0 h 57150"/>
                </a:gdLst>
                <a:ahLst/>
                <a:cxnLst>
                  <a:cxn ang="0">
                    <a:pos x="csX0" y="csY0"/>
                  </a:cxn>
                  <a:cxn ang="0">
                    <a:pos x="csX1" y="csY1"/>
                  </a:cxn>
                  <a:cxn ang="0">
                    <a:pos x="csX2" y="csY2"/>
                  </a:cxn>
                </a:cxnLst>
                <a:rect l="l" t="t" r="r" b="b"/>
                <a:pathLst>
                  <a:path w="2590800" h="57150">
                    <a:moveTo>
                      <a:pt x="2590800" y="57150"/>
                    </a:moveTo>
                    <a:lnTo>
                      <a:pt x="0" y="5715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Freeform 212">
                <a:extLst>
                  <a:ext uri="{FF2B5EF4-FFF2-40B4-BE49-F238E27FC236}">
                    <a16:creationId xmlns:a16="http://schemas.microsoft.com/office/drawing/2014/main" id="{0038F705-D67D-9AD5-996B-98966F0EB863}"/>
                  </a:ext>
                </a:extLst>
              </p:cNvPr>
              <p:cNvSpPr/>
              <p:nvPr/>
            </p:nvSpPr>
            <p:spPr>
              <a:xfrm>
                <a:off x="7518400" y="2184400"/>
                <a:ext cx="488950" cy="384175"/>
              </a:xfrm>
              <a:custGeom>
                <a:avLst/>
                <a:gdLst>
                  <a:gd name="csX0" fmla="*/ 0 w 488950"/>
                  <a:gd name="csY0" fmla="*/ 0 h 384175"/>
                  <a:gd name="csX1" fmla="*/ 28575 w 488950"/>
                  <a:gd name="csY1" fmla="*/ 0 h 384175"/>
                  <a:gd name="csX2" fmla="*/ 28575 w 488950"/>
                  <a:gd name="csY2" fmla="*/ 76200 h 384175"/>
                  <a:gd name="csX3" fmla="*/ 41275 w 488950"/>
                  <a:gd name="csY3" fmla="*/ 76200 h 384175"/>
                  <a:gd name="csX4" fmla="*/ 41275 w 488950"/>
                  <a:gd name="csY4" fmla="*/ 139700 h 384175"/>
                  <a:gd name="csX5" fmla="*/ 47625 w 488950"/>
                  <a:gd name="csY5" fmla="*/ 139700 h 384175"/>
                  <a:gd name="csX6" fmla="*/ 47625 w 488950"/>
                  <a:gd name="csY6" fmla="*/ 158750 h 384175"/>
                  <a:gd name="csX7" fmla="*/ 47625 w 488950"/>
                  <a:gd name="csY7" fmla="*/ 158750 h 384175"/>
                  <a:gd name="csX8" fmla="*/ 47625 w 488950"/>
                  <a:gd name="csY8" fmla="*/ 158750 h 384175"/>
                  <a:gd name="csX9" fmla="*/ 69850 w 488950"/>
                  <a:gd name="csY9" fmla="*/ 180975 h 384175"/>
                  <a:gd name="csX10" fmla="*/ 69850 w 488950"/>
                  <a:gd name="csY10" fmla="*/ 180975 h 384175"/>
                  <a:gd name="csX11" fmla="*/ 82550 w 488950"/>
                  <a:gd name="csY11" fmla="*/ 180975 h 384175"/>
                  <a:gd name="csX12" fmla="*/ 82550 w 488950"/>
                  <a:gd name="csY12" fmla="*/ 212725 h 384175"/>
                  <a:gd name="csX13" fmla="*/ 257175 w 488950"/>
                  <a:gd name="csY13" fmla="*/ 212725 h 384175"/>
                  <a:gd name="csX14" fmla="*/ 257175 w 488950"/>
                  <a:gd name="csY14" fmla="*/ 241300 h 384175"/>
                  <a:gd name="csX15" fmla="*/ 263525 w 488950"/>
                  <a:gd name="csY15" fmla="*/ 247650 h 384175"/>
                  <a:gd name="csX16" fmla="*/ 263525 w 488950"/>
                  <a:gd name="csY16" fmla="*/ 282575 h 384175"/>
                  <a:gd name="csX17" fmla="*/ 441325 w 488950"/>
                  <a:gd name="csY17" fmla="*/ 282575 h 384175"/>
                  <a:gd name="csX18" fmla="*/ 441325 w 488950"/>
                  <a:gd name="csY18" fmla="*/ 311150 h 384175"/>
                  <a:gd name="csX19" fmla="*/ 479425 w 488950"/>
                  <a:gd name="csY19" fmla="*/ 311150 h 384175"/>
                  <a:gd name="csX20" fmla="*/ 479425 w 488950"/>
                  <a:gd name="csY20" fmla="*/ 342900 h 384175"/>
                  <a:gd name="csX21" fmla="*/ 488950 w 488950"/>
                  <a:gd name="csY21" fmla="*/ 342900 h 384175"/>
                  <a:gd name="csX22" fmla="*/ 488950 w 488950"/>
                  <a:gd name="csY22" fmla="*/ 384175 h 384175"/>
                  <a:gd name="csX0" fmla="*/ 0 w 488950"/>
                  <a:gd name="csY0" fmla="*/ 0 h 384175"/>
                  <a:gd name="csX1" fmla="*/ 28575 w 488950"/>
                  <a:gd name="csY1" fmla="*/ 0 h 384175"/>
                  <a:gd name="csX2" fmla="*/ 28575 w 488950"/>
                  <a:gd name="csY2" fmla="*/ 76200 h 384175"/>
                  <a:gd name="csX3" fmla="*/ 41275 w 488950"/>
                  <a:gd name="csY3" fmla="*/ 76200 h 384175"/>
                  <a:gd name="csX4" fmla="*/ 41275 w 488950"/>
                  <a:gd name="csY4" fmla="*/ 139700 h 384175"/>
                  <a:gd name="csX5" fmla="*/ 47625 w 488950"/>
                  <a:gd name="csY5" fmla="*/ 139700 h 384175"/>
                  <a:gd name="csX6" fmla="*/ 47625 w 488950"/>
                  <a:gd name="csY6" fmla="*/ 158750 h 384175"/>
                  <a:gd name="csX7" fmla="*/ 47625 w 488950"/>
                  <a:gd name="csY7" fmla="*/ 158750 h 384175"/>
                  <a:gd name="csX8" fmla="*/ 69850 w 488950"/>
                  <a:gd name="csY8" fmla="*/ 161925 h 384175"/>
                  <a:gd name="csX9" fmla="*/ 69850 w 488950"/>
                  <a:gd name="csY9" fmla="*/ 180975 h 384175"/>
                  <a:gd name="csX10" fmla="*/ 69850 w 488950"/>
                  <a:gd name="csY10" fmla="*/ 180975 h 384175"/>
                  <a:gd name="csX11" fmla="*/ 82550 w 488950"/>
                  <a:gd name="csY11" fmla="*/ 180975 h 384175"/>
                  <a:gd name="csX12" fmla="*/ 82550 w 488950"/>
                  <a:gd name="csY12" fmla="*/ 212725 h 384175"/>
                  <a:gd name="csX13" fmla="*/ 257175 w 488950"/>
                  <a:gd name="csY13" fmla="*/ 212725 h 384175"/>
                  <a:gd name="csX14" fmla="*/ 257175 w 488950"/>
                  <a:gd name="csY14" fmla="*/ 241300 h 384175"/>
                  <a:gd name="csX15" fmla="*/ 263525 w 488950"/>
                  <a:gd name="csY15" fmla="*/ 247650 h 384175"/>
                  <a:gd name="csX16" fmla="*/ 263525 w 488950"/>
                  <a:gd name="csY16" fmla="*/ 282575 h 384175"/>
                  <a:gd name="csX17" fmla="*/ 441325 w 488950"/>
                  <a:gd name="csY17" fmla="*/ 282575 h 384175"/>
                  <a:gd name="csX18" fmla="*/ 441325 w 488950"/>
                  <a:gd name="csY18" fmla="*/ 311150 h 384175"/>
                  <a:gd name="csX19" fmla="*/ 479425 w 488950"/>
                  <a:gd name="csY19" fmla="*/ 311150 h 384175"/>
                  <a:gd name="csX20" fmla="*/ 479425 w 488950"/>
                  <a:gd name="csY20" fmla="*/ 342900 h 384175"/>
                  <a:gd name="csX21" fmla="*/ 488950 w 488950"/>
                  <a:gd name="csY21" fmla="*/ 342900 h 384175"/>
                  <a:gd name="csX22" fmla="*/ 488950 w 488950"/>
                  <a:gd name="csY22" fmla="*/ 384175 h 3841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488950" h="384175">
                    <a:moveTo>
                      <a:pt x="0" y="0"/>
                    </a:moveTo>
                    <a:lnTo>
                      <a:pt x="28575" y="0"/>
                    </a:lnTo>
                    <a:lnTo>
                      <a:pt x="28575" y="76200"/>
                    </a:lnTo>
                    <a:lnTo>
                      <a:pt x="41275" y="76200"/>
                    </a:lnTo>
                    <a:lnTo>
                      <a:pt x="41275" y="139700"/>
                    </a:lnTo>
                    <a:lnTo>
                      <a:pt x="47625" y="139700"/>
                    </a:lnTo>
                    <a:lnTo>
                      <a:pt x="47625" y="158750"/>
                    </a:lnTo>
                    <a:lnTo>
                      <a:pt x="47625" y="158750"/>
                    </a:lnTo>
                    <a:lnTo>
                      <a:pt x="69850" y="161925"/>
                    </a:lnTo>
                    <a:lnTo>
                      <a:pt x="69850" y="180975"/>
                    </a:lnTo>
                    <a:lnTo>
                      <a:pt x="69850" y="180975"/>
                    </a:lnTo>
                    <a:lnTo>
                      <a:pt x="82550" y="180975"/>
                    </a:lnTo>
                    <a:lnTo>
                      <a:pt x="82550" y="212725"/>
                    </a:lnTo>
                    <a:lnTo>
                      <a:pt x="257175" y="212725"/>
                    </a:lnTo>
                    <a:lnTo>
                      <a:pt x="257175" y="241300"/>
                    </a:lnTo>
                    <a:lnTo>
                      <a:pt x="263525" y="247650"/>
                    </a:lnTo>
                    <a:lnTo>
                      <a:pt x="263525" y="282575"/>
                    </a:lnTo>
                    <a:lnTo>
                      <a:pt x="441325" y="282575"/>
                    </a:lnTo>
                    <a:lnTo>
                      <a:pt x="441325" y="311150"/>
                    </a:lnTo>
                    <a:lnTo>
                      <a:pt x="479425" y="311150"/>
                    </a:lnTo>
                    <a:lnTo>
                      <a:pt x="479425" y="342900"/>
                    </a:lnTo>
                    <a:lnTo>
                      <a:pt x="488950" y="342900"/>
                    </a:lnTo>
                    <a:lnTo>
                      <a:pt x="488950" y="384175"/>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Freeform 213">
                <a:extLst>
                  <a:ext uri="{FF2B5EF4-FFF2-40B4-BE49-F238E27FC236}">
                    <a16:creationId xmlns:a16="http://schemas.microsoft.com/office/drawing/2014/main" id="{1C772006-8181-82EF-929F-509EE341B014}"/>
                  </a:ext>
                </a:extLst>
              </p:cNvPr>
              <p:cNvSpPr/>
              <p:nvPr/>
            </p:nvSpPr>
            <p:spPr>
              <a:xfrm>
                <a:off x="8020050" y="2555875"/>
                <a:ext cx="1003300" cy="654050"/>
              </a:xfrm>
              <a:custGeom>
                <a:avLst/>
                <a:gdLst>
                  <a:gd name="csX0" fmla="*/ 0 w 1003300"/>
                  <a:gd name="csY0" fmla="*/ 0 h 654050"/>
                  <a:gd name="csX1" fmla="*/ 0 w 1003300"/>
                  <a:gd name="csY1" fmla="*/ 139700 h 654050"/>
                  <a:gd name="csX2" fmla="*/ 9525 w 1003300"/>
                  <a:gd name="csY2" fmla="*/ 149225 h 654050"/>
                  <a:gd name="csX3" fmla="*/ 9525 w 1003300"/>
                  <a:gd name="csY3" fmla="*/ 206375 h 654050"/>
                  <a:gd name="csX4" fmla="*/ 209550 w 1003300"/>
                  <a:gd name="csY4" fmla="*/ 206375 h 654050"/>
                  <a:gd name="csX5" fmla="*/ 209550 w 1003300"/>
                  <a:gd name="csY5" fmla="*/ 247650 h 654050"/>
                  <a:gd name="csX6" fmla="*/ 339725 w 1003300"/>
                  <a:gd name="csY6" fmla="*/ 247650 h 654050"/>
                  <a:gd name="csX7" fmla="*/ 339725 w 1003300"/>
                  <a:gd name="csY7" fmla="*/ 282575 h 654050"/>
                  <a:gd name="csX8" fmla="*/ 434975 w 1003300"/>
                  <a:gd name="csY8" fmla="*/ 282575 h 654050"/>
                  <a:gd name="csX9" fmla="*/ 434975 w 1003300"/>
                  <a:gd name="csY9" fmla="*/ 320675 h 654050"/>
                  <a:gd name="csX10" fmla="*/ 482600 w 1003300"/>
                  <a:gd name="csY10" fmla="*/ 320675 h 654050"/>
                  <a:gd name="csX11" fmla="*/ 482600 w 1003300"/>
                  <a:gd name="csY11" fmla="*/ 368300 h 654050"/>
                  <a:gd name="csX12" fmla="*/ 958850 w 1003300"/>
                  <a:gd name="csY12" fmla="*/ 368300 h 654050"/>
                  <a:gd name="csX13" fmla="*/ 958850 w 1003300"/>
                  <a:gd name="csY13" fmla="*/ 419100 h 654050"/>
                  <a:gd name="csX14" fmla="*/ 965200 w 1003300"/>
                  <a:gd name="csY14" fmla="*/ 425450 h 654050"/>
                  <a:gd name="csX15" fmla="*/ 965200 w 1003300"/>
                  <a:gd name="csY15" fmla="*/ 473075 h 654050"/>
                  <a:gd name="csX16" fmla="*/ 984250 w 1003300"/>
                  <a:gd name="csY16" fmla="*/ 473075 h 654050"/>
                  <a:gd name="csX17" fmla="*/ 984250 w 1003300"/>
                  <a:gd name="csY17" fmla="*/ 590550 h 654050"/>
                  <a:gd name="csX18" fmla="*/ 1003300 w 1003300"/>
                  <a:gd name="csY18" fmla="*/ 590550 h 654050"/>
                  <a:gd name="csX19" fmla="*/ 1003300 w 1003300"/>
                  <a:gd name="csY19" fmla="*/ 654050 h 6540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1003300" h="654050">
                    <a:moveTo>
                      <a:pt x="0" y="0"/>
                    </a:moveTo>
                    <a:lnTo>
                      <a:pt x="0" y="139700"/>
                    </a:lnTo>
                    <a:lnTo>
                      <a:pt x="9525" y="149225"/>
                    </a:lnTo>
                    <a:lnTo>
                      <a:pt x="9525" y="206375"/>
                    </a:lnTo>
                    <a:lnTo>
                      <a:pt x="209550" y="206375"/>
                    </a:lnTo>
                    <a:lnTo>
                      <a:pt x="209550" y="247650"/>
                    </a:lnTo>
                    <a:lnTo>
                      <a:pt x="339725" y="247650"/>
                    </a:lnTo>
                    <a:lnTo>
                      <a:pt x="339725" y="282575"/>
                    </a:lnTo>
                    <a:lnTo>
                      <a:pt x="434975" y="282575"/>
                    </a:lnTo>
                    <a:lnTo>
                      <a:pt x="434975" y="320675"/>
                    </a:lnTo>
                    <a:lnTo>
                      <a:pt x="482600" y="320675"/>
                    </a:lnTo>
                    <a:lnTo>
                      <a:pt x="482600" y="368300"/>
                    </a:lnTo>
                    <a:lnTo>
                      <a:pt x="958850" y="368300"/>
                    </a:lnTo>
                    <a:lnTo>
                      <a:pt x="958850" y="419100"/>
                    </a:lnTo>
                    <a:lnTo>
                      <a:pt x="965200" y="425450"/>
                    </a:lnTo>
                    <a:lnTo>
                      <a:pt x="965200" y="473075"/>
                    </a:lnTo>
                    <a:lnTo>
                      <a:pt x="984250" y="473075"/>
                    </a:lnTo>
                    <a:lnTo>
                      <a:pt x="984250" y="590550"/>
                    </a:lnTo>
                    <a:lnTo>
                      <a:pt x="1003300" y="590550"/>
                    </a:lnTo>
                    <a:lnTo>
                      <a:pt x="1003300" y="65405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19" name="Straight Connector 218">
              <a:extLst>
                <a:ext uri="{FF2B5EF4-FFF2-40B4-BE49-F238E27FC236}">
                  <a16:creationId xmlns:a16="http://schemas.microsoft.com/office/drawing/2014/main" id="{608A6C62-1EBD-A2B9-DF3E-26E0203BB23D}"/>
                </a:ext>
              </a:extLst>
            </p:cNvPr>
            <p:cNvCxnSpPr>
              <a:cxnSpLocks/>
            </p:cNvCxnSpPr>
            <p:nvPr/>
          </p:nvCxnSpPr>
          <p:spPr>
            <a:xfrm flipV="1">
              <a:off x="7019598" y="1640356"/>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EEBB6A07-6D89-DCDF-C591-94B04920653C}"/>
                </a:ext>
              </a:extLst>
            </p:cNvPr>
            <p:cNvCxnSpPr>
              <a:cxnSpLocks/>
            </p:cNvCxnSpPr>
            <p:nvPr/>
          </p:nvCxnSpPr>
          <p:spPr>
            <a:xfrm flipV="1">
              <a:off x="7959398" y="2405984"/>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EDB2324E-76E5-6920-FB6E-74FB13441EFC}"/>
                </a:ext>
              </a:extLst>
            </p:cNvPr>
            <p:cNvCxnSpPr>
              <a:cxnSpLocks/>
            </p:cNvCxnSpPr>
            <p:nvPr/>
          </p:nvCxnSpPr>
          <p:spPr>
            <a:xfrm flipV="1">
              <a:off x="8706883" y="2870442"/>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0FCB0858-4022-F8EA-D311-88653A38D9BE}"/>
                </a:ext>
              </a:extLst>
            </p:cNvPr>
            <p:cNvCxnSpPr>
              <a:cxnSpLocks/>
            </p:cNvCxnSpPr>
            <p:nvPr/>
          </p:nvCxnSpPr>
          <p:spPr>
            <a:xfrm flipV="1">
              <a:off x="8964512" y="2870442"/>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79797F7A-D680-CC4F-989F-865AA900791B}"/>
                </a:ext>
              </a:extLst>
            </p:cNvPr>
            <p:cNvCxnSpPr>
              <a:cxnSpLocks/>
            </p:cNvCxnSpPr>
            <p:nvPr/>
          </p:nvCxnSpPr>
          <p:spPr>
            <a:xfrm flipV="1">
              <a:off x="8456513" y="2790613"/>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B979A49F-5A14-B71B-0AD2-FA6F86F55822}"/>
                </a:ext>
              </a:extLst>
            </p:cNvPr>
            <p:cNvCxnSpPr>
              <a:cxnSpLocks/>
            </p:cNvCxnSpPr>
            <p:nvPr/>
          </p:nvCxnSpPr>
          <p:spPr>
            <a:xfrm flipV="1">
              <a:off x="8529084" y="2859556"/>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C5F438C5-CCDD-1D9A-5BED-657B926EA2A4}"/>
                </a:ext>
              </a:extLst>
            </p:cNvPr>
            <p:cNvCxnSpPr>
              <a:cxnSpLocks/>
            </p:cNvCxnSpPr>
            <p:nvPr/>
          </p:nvCxnSpPr>
          <p:spPr>
            <a:xfrm flipV="1">
              <a:off x="9269312"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961BF93E-36CA-84FF-EB9A-2BABAC096FFC}"/>
                </a:ext>
              </a:extLst>
            </p:cNvPr>
            <p:cNvCxnSpPr>
              <a:cxnSpLocks/>
            </p:cNvCxnSpPr>
            <p:nvPr/>
          </p:nvCxnSpPr>
          <p:spPr>
            <a:xfrm flipV="1">
              <a:off x="8558112" y="2863185"/>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011FA1F8-AE4B-42B3-E66E-9D985B3C7C63}"/>
                </a:ext>
              </a:extLst>
            </p:cNvPr>
            <p:cNvCxnSpPr>
              <a:cxnSpLocks/>
            </p:cNvCxnSpPr>
            <p:nvPr/>
          </p:nvCxnSpPr>
          <p:spPr>
            <a:xfrm flipV="1">
              <a:off x="9439855"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52AD3DFD-2332-B3AD-5909-50B143D57A6C}"/>
                </a:ext>
              </a:extLst>
            </p:cNvPr>
            <p:cNvCxnSpPr>
              <a:cxnSpLocks/>
            </p:cNvCxnSpPr>
            <p:nvPr/>
          </p:nvCxnSpPr>
          <p:spPr>
            <a:xfrm flipV="1">
              <a:off x="9632169"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D9E53354-69E5-69A7-6822-5A698F9EDC8A}"/>
                </a:ext>
              </a:extLst>
            </p:cNvPr>
            <p:cNvCxnSpPr>
              <a:cxnSpLocks/>
            </p:cNvCxnSpPr>
            <p:nvPr/>
          </p:nvCxnSpPr>
          <p:spPr>
            <a:xfrm flipV="1">
              <a:off x="9526941"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EBA200FB-B4AB-B5E8-5E7B-8C074FBF5100}"/>
                </a:ext>
              </a:extLst>
            </p:cNvPr>
            <p:cNvCxnSpPr>
              <a:cxnSpLocks/>
            </p:cNvCxnSpPr>
            <p:nvPr/>
          </p:nvCxnSpPr>
          <p:spPr>
            <a:xfrm flipV="1">
              <a:off x="9552341"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2DA0E078-A4FB-0EA1-7C56-E71F9B753BE6}"/>
                </a:ext>
              </a:extLst>
            </p:cNvPr>
            <p:cNvCxnSpPr>
              <a:cxnSpLocks/>
            </p:cNvCxnSpPr>
            <p:nvPr/>
          </p:nvCxnSpPr>
          <p:spPr>
            <a:xfrm flipV="1">
              <a:off x="9951483"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9D8E4406-DDF5-1011-0E6D-004099F74CE8}"/>
                </a:ext>
              </a:extLst>
            </p:cNvPr>
            <p:cNvCxnSpPr>
              <a:cxnSpLocks/>
            </p:cNvCxnSpPr>
            <p:nvPr/>
          </p:nvCxnSpPr>
          <p:spPr>
            <a:xfrm flipV="1">
              <a:off x="10013169"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96F5D2A5-96CB-F1BD-2FE9-1ABE049E16E3}"/>
                </a:ext>
              </a:extLst>
            </p:cNvPr>
            <p:cNvCxnSpPr>
              <a:cxnSpLocks/>
            </p:cNvCxnSpPr>
            <p:nvPr/>
          </p:nvCxnSpPr>
          <p:spPr>
            <a:xfrm flipV="1">
              <a:off x="10455854"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BBC8C5BB-E65C-D0DA-16A6-F1FB702AA51B}"/>
                </a:ext>
              </a:extLst>
            </p:cNvPr>
            <p:cNvCxnSpPr>
              <a:cxnSpLocks/>
            </p:cNvCxnSpPr>
            <p:nvPr/>
          </p:nvCxnSpPr>
          <p:spPr>
            <a:xfrm flipV="1">
              <a:off x="10753397"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C3622E07-F656-D491-A94A-1123ACD3C607}"/>
                </a:ext>
              </a:extLst>
            </p:cNvPr>
            <p:cNvCxnSpPr>
              <a:cxnSpLocks/>
            </p:cNvCxnSpPr>
            <p:nvPr/>
          </p:nvCxnSpPr>
          <p:spPr>
            <a:xfrm flipV="1">
              <a:off x="10786054"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0A4CF8A1-154A-C070-4191-C9571FC49662}"/>
                </a:ext>
              </a:extLst>
            </p:cNvPr>
            <p:cNvCxnSpPr>
              <a:cxnSpLocks/>
            </p:cNvCxnSpPr>
            <p:nvPr/>
          </p:nvCxnSpPr>
          <p:spPr>
            <a:xfrm flipV="1">
              <a:off x="11609740"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A9ADF933-B65B-A470-9A2E-608FC270F7AF}"/>
                </a:ext>
              </a:extLst>
            </p:cNvPr>
            <p:cNvCxnSpPr>
              <a:cxnSpLocks/>
            </p:cNvCxnSpPr>
            <p:nvPr/>
          </p:nvCxnSpPr>
          <p:spPr>
            <a:xfrm flipV="1">
              <a:off x="11442825" y="3189758"/>
              <a:ext cx="0" cy="640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51481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443F3-33F0-AB04-5260-25D4A3BA15AA}"/>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267663F-A9A5-B44D-8DFE-74A12B127E62}"/>
              </a:ext>
            </a:extLst>
          </p:cNvPr>
          <p:cNvSpPr>
            <a:spLocks noGrp="1"/>
          </p:cNvSpPr>
          <p:nvPr>
            <p:ph sz="quarter" idx="10"/>
          </p:nvPr>
        </p:nvSpPr>
        <p:spPr>
          <a:xfrm>
            <a:off x="3175239" y="6326994"/>
            <a:ext cx="7812290" cy="327025"/>
          </a:xfrm>
        </p:spPr>
        <p:txBody>
          <a:bodyPr/>
          <a:lstStyle/>
          <a:p>
            <a:r>
              <a:rPr lang="en-US" altLang="en-US" dirty="0"/>
              <a:t>Hamilton. ASCO 2025. </a:t>
            </a:r>
            <a:r>
              <a:rPr lang="en-US" altLang="en-US" dirty="0" err="1"/>
              <a:t>Abstr</a:t>
            </a:r>
            <a:r>
              <a:rPr lang="en-US" altLang="en-US" dirty="0"/>
              <a:t> LBA1000. Campone. NEJM. 2025;393:556.</a:t>
            </a:r>
          </a:p>
        </p:txBody>
      </p:sp>
      <p:graphicFrame>
        <p:nvGraphicFramePr>
          <p:cNvPr id="2" name="Group 3">
            <a:extLst>
              <a:ext uri="{FF2B5EF4-FFF2-40B4-BE49-F238E27FC236}">
                <a16:creationId xmlns:a16="http://schemas.microsoft.com/office/drawing/2014/main" id="{5117EDF2-870C-F181-8331-07487CB53D38}"/>
              </a:ext>
            </a:extLst>
          </p:cNvPr>
          <p:cNvGraphicFramePr>
            <a:graphicFrameLocks/>
          </p:cNvGraphicFramePr>
          <p:nvPr/>
        </p:nvGraphicFramePr>
        <p:xfrm>
          <a:off x="228600" y="1333500"/>
          <a:ext cx="11742738" cy="3566160"/>
        </p:xfrm>
        <a:graphic>
          <a:graphicData uri="http://schemas.openxmlformats.org/drawingml/2006/table">
            <a:tbl>
              <a:tblPr/>
              <a:tblGrid>
                <a:gridCol w="2064464">
                  <a:extLst>
                    <a:ext uri="{9D8B030D-6E8A-4147-A177-3AD203B41FA5}">
                      <a16:colId xmlns:a16="http://schemas.microsoft.com/office/drawing/2014/main" val="20000"/>
                    </a:ext>
                  </a:extLst>
                </a:gridCol>
                <a:gridCol w="2740052">
                  <a:extLst>
                    <a:ext uri="{9D8B030D-6E8A-4147-A177-3AD203B41FA5}">
                      <a16:colId xmlns:a16="http://schemas.microsoft.com/office/drawing/2014/main" val="20001"/>
                    </a:ext>
                  </a:extLst>
                </a:gridCol>
                <a:gridCol w="2314077">
                  <a:extLst>
                    <a:ext uri="{9D8B030D-6E8A-4147-A177-3AD203B41FA5}">
                      <a16:colId xmlns:a16="http://schemas.microsoft.com/office/drawing/2014/main" val="3924473303"/>
                    </a:ext>
                  </a:extLst>
                </a:gridCol>
                <a:gridCol w="2453010">
                  <a:extLst>
                    <a:ext uri="{9D8B030D-6E8A-4147-A177-3AD203B41FA5}">
                      <a16:colId xmlns:a16="http://schemas.microsoft.com/office/drawing/2014/main" val="285126025"/>
                    </a:ext>
                  </a:extLst>
                </a:gridCol>
                <a:gridCol w="2171135">
                  <a:extLst>
                    <a:ext uri="{9D8B030D-6E8A-4147-A177-3AD203B41FA5}">
                      <a16:colId xmlns:a16="http://schemas.microsoft.com/office/drawing/2014/main" val="3271372673"/>
                    </a:ext>
                  </a:extLst>
                </a:gridCol>
              </a:tblGrid>
              <a:tr h="18430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1"/>
                          </a:solidFill>
                          <a:effectLst/>
                          <a:latin typeface="Poppins" pitchFamily="2" charset="77"/>
                          <a:cs typeface="Poppins" pitchFamily="2" charset="77"/>
                        </a:rPr>
                        <a:t>Outcome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Patients With </a:t>
                      </a:r>
                      <a:r>
                        <a:rPr kumimoji="0" lang="en-US" sz="1800" b="1" i="1" u="none" strike="noStrike" cap="none" normalizeH="0" baseline="0" dirty="0">
                          <a:ln>
                            <a:noFill/>
                          </a:ln>
                          <a:solidFill>
                            <a:schemeClr val="bg1"/>
                          </a:solidFill>
                          <a:effectLst/>
                          <a:latin typeface="Poppins" pitchFamily="2" charset="77"/>
                          <a:cs typeface="Poppins" pitchFamily="2" charset="77"/>
                        </a:rPr>
                        <a:t>ESR1</a:t>
                      </a:r>
                      <a:r>
                        <a:rPr kumimoji="0" lang="en-US" sz="1800" b="1" i="0" u="none" strike="noStrike" cap="none" normalizeH="0" baseline="0" dirty="0">
                          <a:ln>
                            <a:noFill/>
                          </a:ln>
                          <a:solidFill>
                            <a:schemeClr val="bg1"/>
                          </a:solidFill>
                          <a:effectLst/>
                          <a:latin typeface="Poppins" pitchFamily="2" charset="77"/>
                          <a:cs typeface="Poppins" pitchFamily="2" charset="77"/>
                        </a:rPr>
                        <a:t>m</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All Patients</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22534">
                <a:tc vMerge="1">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Vepdegestrant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(n = 121)</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Fulvestrant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(n = 119)</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bg1"/>
                          </a:solidFill>
                          <a:effectLst/>
                          <a:latin typeface="Poppins" pitchFamily="2" charset="77"/>
                          <a:cs typeface="Poppins" pitchFamily="2" charset="77"/>
                        </a:rPr>
                        <a:t>Vepdegestrant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bg1"/>
                          </a:solidFill>
                          <a:effectLst/>
                          <a:latin typeface="Poppins" pitchFamily="2" charset="77"/>
                          <a:cs typeface="Poppins" pitchFamily="2" charset="77"/>
                        </a:rPr>
                        <a:t>(n = 274)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bg1"/>
                          </a:solidFill>
                          <a:effectLst/>
                          <a:latin typeface="Poppins" pitchFamily="2" charset="77"/>
                          <a:cs typeface="Poppins" pitchFamily="2" charset="77"/>
                        </a:rPr>
                        <a:t>Fulvestrant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bg1"/>
                          </a:solidFill>
                          <a:effectLst/>
                          <a:latin typeface="Poppins" pitchFamily="2" charset="77"/>
                          <a:cs typeface="Poppins" pitchFamily="2" charset="77"/>
                        </a:rPr>
                        <a:t>(n = 272)</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358640339"/>
                  </a:ext>
                </a:extLst>
              </a:tr>
              <a:tr h="184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CBR by BICR</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42.1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20.2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34.3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28.7</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84305">
                <a:tc>
                  <a:txBody>
                    <a:bodyPr/>
                    <a:lstStyle/>
                    <a:p>
                      <a:pPr marL="401638"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OR (95% CI)</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2.88 (1.57-5.39)</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1.29 (</a:t>
                      </a:r>
                      <a:r>
                        <a:rPr lang="en-US" dirty="0">
                          <a:solidFill>
                            <a:schemeClr val="tx1"/>
                          </a:solidFill>
                          <a:latin typeface="Poppins" pitchFamily="2" charset="77"/>
                          <a:cs typeface="Poppins" pitchFamily="2" charset="77"/>
                        </a:rPr>
                        <a:t>0.89</a:t>
                      </a:r>
                      <a:r>
                        <a:rPr kumimoji="0" lang="en-US" sz="1800" b="0" i="0" u="none" strike="noStrike" cap="none" normalizeH="0" baseline="0" dirty="0">
                          <a:ln>
                            <a:noFill/>
                          </a:ln>
                          <a:solidFill>
                            <a:schemeClr val="tx1"/>
                          </a:solidFill>
                          <a:effectLst/>
                          <a:latin typeface="Poppins" pitchFamily="2" charset="77"/>
                          <a:cs typeface="Poppins" pitchFamily="2" charset="77"/>
                        </a:rPr>
                        <a:t>-1.91)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15152712"/>
                  </a:ext>
                </a:extLst>
              </a:tr>
              <a:tr h="184305">
                <a:tc>
                  <a:txBody>
                    <a:bodyPr/>
                    <a:lstStyle/>
                    <a:p>
                      <a:pPr marL="401638"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800" b="0" i="1" u="none" strike="noStrike" kern="1200" cap="none" normalizeH="0" baseline="0" dirty="0">
                          <a:ln>
                            <a:noFill/>
                          </a:ln>
                          <a:solidFill>
                            <a:schemeClr val="tx1"/>
                          </a:solidFill>
                          <a:effectLst/>
                          <a:latin typeface="Poppins" pitchFamily="2" charset="77"/>
                          <a:ea typeface="+mn-ea"/>
                          <a:cs typeface="Poppins" pitchFamily="2" charset="77"/>
                        </a:rPr>
                        <a:t>P</a:t>
                      </a: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 Value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&lt;.001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a:t>
                      </a:r>
                      <a:r>
                        <a:rPr lang="en-US" dirty="0">
                          <a:solidFill>
                            <a:schemeClr val="tx1"/>
                          </a:solidFill>
                          <a:latin typeface="Poppins" pitchFamily="2" charset="77"/>
                          <a:cs typeface="Poppins" pitchFamily="2" charset="77"/>
                        </a:rPr>
                        <a:t>16</a:t>
                      </a:r>
                      <a:endParaRPr kumimoji="0" lang="en-US" sz="1800" b="0" i="0" u="none" strike="noStrike" cap="none" normalizeH="0" baseline="0" dirty="0">
                        <a:ln>
                          <a:noFill/>
                        </a:ln>
                        <a:solidFill>
                          <a:schemeClr val="tx1"/>
                        </a:solidFill>
                        <a:effectLst/>
                        <a:latin typeface="Poppins" pitchFamily="2" charset="77"/>
                        <a:cs typeface="Poppins" pitchFamily="2" charset="77"/>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17383816"/>
                  </a:ext>
                </a:extLst>
              </a:tr>
              <a:tr h="184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ORR by BICR</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18.6 (n = 97)</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4.0 (n = 100)</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10.9 (n = 221)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3.6 (n = 222)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607262284"/>
                  </a:ext>
                </a:extLst>
              </a:tr>
              <a:tr h="184305">
                <a:tc>
                  <a:txBody>
                    <a:bodyPr/>
                    <a:lstStyle/>
                    <a:p>
                      <a:pPr marL="401638"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OR (95% CI)</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5.45 (1.69-22.73)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3.23 (1.38-8.71)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7679795"/>
                  </a:ext>
                </a:extLst>
              </a:tr>
              <a:tr h="184305">
                <a:tc>
                  <a:txBody>
                    <a:bodyPr/>
                    <a:lstStyle/>
                    <a:p>
                      <a:pPr marL="401638"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800" b="0" i="1" u="none" strike="noStrike" kern="1200" cap="none" normalizeH="0" baseline="0" dirty="0">
                          <a:ln>
                            <a:noFill/>
                          </a:ln>
                          <a:solidFill>
                            <a:schemeClr val="tx1"/>
                          </a:solidFill>
                          <a:effectLst/>
                          <a:latin typeface="Poppins" pitchFamily="2" charset="77"/>
                          <a:ea typeface="+mn-ea"/>
                          <a:cs typeface="Poppins" pitchFamily="2" charset="77"/>
                        </a:rPr>
                        <a:t>P</a:t>
                      </a: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 Value</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.001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.003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3298985"/>
                  </a:ext>
                </a:extLst>
              </a:tr>
              <a:tr h="184305">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Deaths,* n</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80</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5090699"/>
                  </a:ext>
                </a:extLst>
              </a:tr>
            </a:tbl>
          </a:graphicData>
        </a:graphic>
      </p:graphicFrame>
      <p:sp>
        <p:nvSpPr>
          <p:cNvPr id="3" name="TextBox 2">
            <a:extLst>
              <a:ext uri="{FF2B5EF4-FFF2-40B4-BE49-F238E27FC236}">
                <a16:creationId xmlns:a16="http://schemas.microsoft.com/office/drawing/2014/main" id="{5B11EF5E-D5B5-6148-7EDA-C9EFA43239EF}"/>
              </a:ext>
            </a:extLst>
          </p:cNvPr>
          <p:cNvSpPr txBox="1"/>
          <p:nvPr/>
        </p:nvSpPr>
        <p:spPr bwMode="auto">
          <a:xfrm>
            <a:off x="228600" y="4963158"/>
            <a:ext cx="27863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latin typeface="Poppins" pitchFamily="2" charset="77"/>
                <a:cs typeface="Poppins" pitchFamily="2" charset="77"/>
              </a:rPr>
              <a:t>*OS data </a:t>
            </a:r>
            <a:r>
              <a:rPr lang="en-US" sz="1400" dirty="0">
                <a:latin typeface="Poppins" pitchFamily="2" charset="77"/>
                <a:cs typeface="Poppins" pitchFamily="2" charset="77"/>
              </a:rPr>
              <a:t>i</a:t>
            </a:r>
            <a:r>
              <a:rPr lang="en-US" sz="1400" b="0" dirty="0">
                <a:latin typeface="Poppins" pitchFamily="2" charset="77"/>
                <a:cs typeface="Poppins" pitchFamily="2" charset="77"/>
              </a:rPr>
              <a:t>mmature at cutoff.</a:t>
            </a:r>
          </a:p>
        </p:txBody>
      </p:sp>
      <p:sp>
        <p:nvSpPr>
          <p:cNvPr id="10" name="Title 9">
            <a:extLst>
              <a:ext uri="{FF2B5EF4-FFF2-40B4-BE49-F238E27FC236}">
                <a16:creationId xmlns:a16="http://schemas.microsoft.com/office/drawing/2014/main" id="{FBB7E26B-D5EE-DD46-0E62-9C7A86DA364B}"/>
              </a:ext>
            </a:extLst>
          </p:cNvPr>
          <p:cNvSpPr>
            <a:spLocks noGrp="1"/>
          </p:cNvSpPr>
          <p:nvPr>
            <p:ph type="title"/>
          </p:nvPr>
        </p:nvSpPr>
        <p:spPr/>
        <p:txBody>
          <a:bodyPr/>
          <a:lstStyle/>
          <a:p>
            <a:r>
              <a:rPr lang="en-US" dirty="0"/>
              <a:t>VERITAC-2: Secondary Endpoints</a:t>
            </a:r>
          </a:p>
        </p:txBody>
      </p:sp>
    </p:spTree>
    <p:extLst>
      <p:ext uri="{BB962C8B-B14F-4D97-AF65-F5344CB8AC3E}">
        <p14:creationId xmlns:p14="http://schemas.microsoft.com/office/powerpoint/2010/main" val="30215064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B8A22-2331-C390-C090-EC4482CB84C4}"/>
            </a:ext>
          </a:extLst>
        </p:cNvPr>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2155FC4D-89C4-900F-85DD-8B4F45602CD4}"/>
              </a:ext>
            </a:extLst>
          </p:cNvPr>
          <p:cNvSpPr>
            <a:spLocks noGrp="1"/>
          </p:cNvSpPr>
          <p:nvPr>
            <p:ph idx="1"/>
          </p:nvPr>
        </p:nvSpPr>
        <p:spPr>
          <a:xfrm>
            <a:off x="231775" y="4701092"/>
            <a:ext cx="8654041" cy="1390146"/>
          </a:xfrm>
        </p:spPr>
        <p:txBody>
          <a:bodyPr/>
          <a:lstStyle/>
          <a:p>
            <a:pPr lvl="1"/>
            <a:r>
              <a:rPr lang="en-US" altLang="en-US" sz="1800" dirty="0"/>
              <a:t>QT prolongation: 10% and 1% of </a:t>
            </a:r>
            <a:r>
              <a:rPr lang="en-US" altLang="en-US" sz="1800" b="1" dirty="0"/>
              <a:t>patients in </a:t>
            </a:r>
            <a:br>
              <a:rPr lang="en-US" altLang="en-US" sz="1800" b="1" dirty="0"/>
            </a:br>
            <a:r>
              <a:rPr lang="en-US" altLang="en-US" sz="1800" dirty="0"/>
              <a:t>vepdegestrant and fulvestrant arms, respectively</a:t>
            </a:r>
          </a:p>
          <a:p>
            <a:pPr lvl="1"/>
            <a:r>
              <a:rPr lang="en-US" altLang="en-US" sz="1800" b="1" dirty="0"/>
              <a:t>QT interval </a:t>
            </a:r>
            <a:r>
              <a:rPr lang="en-US" altLang="en-US" sz="1800" b="1" dirty="0" err="1"/>
              <a:t>substudy</a:t>
            </a:r>
            <a:r>
              <a:rPr lang="en-US" altLang="en-US" sz="1800" b="1" dirty="0"/>
              <a:t> (n = 88): no large QT-prolonging effect</a:t>
            </a:r>
          </a:p>
          <a:p>
            <a:pPr lvl="2">
              <a:buFont typeface="System Font Regular"/>
              <a:buChar char="−"/>
            </a:pPr>
            <a:r>
              <a:rPr lang="en-US" altLang="en-US" sz="1600" dirty="0"/>
              <a:t>Mild increase (11.1 </a:t>
            </a:r>
            <a:r>
              <a:rPr lang="en-US" altLang="en-US" sz="1600" dirty="0" err="1"/>
              <a:t>ms</a:t>
            </a:r>
            <a:r>
              <a:rPr lang="en-US" altLang="en-US" sz="1600" dirty="0"/>
              <a:t>) in mean </a:t>
            </a:r>
            <a:r>
              <a:rPr lang="en-US" altLang="en-US" sz="1600" dirty="0" err="1"/>
              <a:t>QTcF</a:t>
            </a:r>
            <a:r>
              <a:rPr lang="en-US" altLang="en-US" sz="1600" dirty="0"/>
              <a:t> </a:t>
            </a:r>
            <a:r>
              <a:rPr lang="en-US" altLang="en-US" sz="1600" b="1" dirty="0"/>
              <a:t>from BL</a:t>
            </a:r>
            <a:r>
              <a:rPr lang="en-US" altLang="en-US" sz="1600" dirty="0"/>
              <a:t>, with upper 90% CI (13.7 </a:t>
            </a:r>
            <a:r>
              <a:rPr lang="en-US" altLang="en-US" sz="1600" dirty="0" err="1"/>
              <a:t>ms</a:t>
            </a:r>
            <a:r>
              <a:rPr lang="en-US" altLang="en-US" sz="1600" dirty="0"/>
              <a:t>) &lt;20 </a:t>
            </a:r>
            <a:r>
              <a:rPr lang="en-US" altLang="en-US" sz="1600" dirty="0" err="1"/>
              <a:t>ms</a:t>
            </a:r>
            <a:endParaRPr lang="en-US" altLang="en-US" sz="1600" dirty="0"/>
          </a:p>
          <a:p>
            <a:endParaRPr lang="en-US" sz="1800" dirty="0"/>
          </a:p>
        </p:txBody>
      </p:sp>
      <p:sp>
        <p:nvSpPr>
          <p:cNvPr id="9218" name="Rectangle 2">
            <a:extLst>
              <a:ext uri="{FF2B5EF4-FFF2-40B4-BE49-F238E27FC236}">
                <a16:creationId xmlns:a16="http://schemas.microsoft.com/office/drawing/2014/main" id="{395DA4AE-7409-D532-234D-15DA9C1A1A97}"/>
              </a:ext>
            </a:extLst>
          </p:cNvPr>
          <p:cNvSpPr>
            <a:spLocks noGrp="1" noChangeArrowheads="1"/>
          </p:cNvSpPr>
          <p:nvPr>
            <p:ph type="title"/>
          </p:nvPr>
        </p:nvSpPr>
        <p:spPr>
          <a:xfrm>
            <a:off x="231078" y="531006"/>
            <a:ext cx="11740260" cy="502445"/>
          </a:xfrm>
        </p:spPr>
        <p:txBody>
          <a:bodyPr/>
          <a:lstStyle/>
          <a:p>
            <a:r>
              <a:rPr lang="en-US" dirty="0"/>
              <a:t>VERITAC-2: Safety Summary</a:t>
            </a:r>
            <a:endParaRPr lang="en-US" altLang="en-US" dirty="0"/>
          </a:p>
        </p:txBody>
      </p:sp>
      <p:sp>
        <p:nvSpPr>
          <p:cNvPr id="10" name="Content Placeholder 9">
            <a:extLst>
              <a:ext uri="{FF2B5EF4-FFF2-40B4-BE49-F238E27FC236}">
                <a16:creationId xmlns:a16="http://schemas.microsoft.com/office/drawing/2014/main" id="{98372571-4F50-C04D-CCAA-177AED78263E}"/>
              </a:ext>
            </a:extLst>
          </p:cNvPr>
          <p:cNvSpPr>
            <a:spLocks noGrp="1"/>
          </p:cNvSpPr>
          <p:nvPr>
            <p:ph sz="quarter" idx="10"/>
          </p:nvPr>
        </p:nvSpPr>
        <p:spPr>
          <a:xfrm>
            <a:off x="1712199" y="6302375"/>
            <a:ext cx="7812290" cy="327025"/>
          </a:xfrm>
        </p:spPr>
        <p:txBody>
          <a:bodyPr/>
          <a:lstStyle/>
          <a:p>
            <a:pPr algn="ctr"/>
            <a:r>
              <a:rPr lang="en-US" altLang="en-US" dirty="0"/>
              <a:t>Hamilton. ASCO 2025. </a:t>
            </a:r>
            <a:r>
              <a:rPr lang="en-US" altLang="en-US" dirty="0" err="1"/>
              <a:t>Abstr</a:t>
            </a:r>
            <a:r>
              <a:rPr lang="en-US" altLang="en-US" dirty="0"/>
              <a:t> LBA1000. Campone. NEJM. 2025;393:556.</a:t>
            </a:r>
          </a:p>
        </p:txBody>
      </p:sp>
      <p:graphicFrame>
        <p:nvGraphicFramePr>
          <p:cNvPr id="2" name="Group 3">
            <a:extLst>
              <a:ext uri="{FF2B5EF4-FFF2-40B4-BE49-F238E27FC236}">
                <a16:creationId xmlns:a16="http://schemas.microsoft.com/office/drawing/2014/main" id="{F2433C48-BE5F-D4DE-EA36-E1D81C821B78}"/>
              </a:ext>
            </a:extLst>
          </p:cNvPr>
          <p:cNvGraphicFramePr>
            <a:graphicFrameLocks/>
          </p:cNvGraphicFramePr>
          <p:nvPr/>
        </p:nvGraphicFramePr>
        <p:xfrm>
          <a:off x="228599" y="1333500"/>
          <a:ext cx="5838713" cy="3246168"/>
        </p:xfrm>
        <a:graphic>
          <a:graphicData uri="http://schemas.openxmlformats.org/drawingml/2006/table">
            <a:tbl>
              <a:tblPr/>
              <a:tblGrid>
                <a:gridCol w="2453687">
                  <a:extLst>
                    <a:ext uri="{9D8B030D-6E8A-4147-A177-3AD203B41FA5}">
                      <a16:colId xmlns:a16="http://schemas.microsoft.com/office/drawing/2014/main" val="20000"/>
                    </a:ext>
                  </a:extLst>
                </a:gridCol>
                <a:gridCol w="1835926">
                  <a:extLst>
                    <a:ext uri="{9D8B030D-6E8A-4147-A177-3AD203B41FA5}">
                      <a16:colId xmlns:a16="http://schemas.microsoft.com/office/drawing/2014/main" val="20001"/>
                    </a:ext>
                  </a:extLst>
                </a:gridCol>
                <a:gridCol w="1549100">
                  <a:extLst>
                    <a:ext uri="{9D8B030D-6E8A-4147-A177-3AD203B41FA5}">
                      <a16:colId xmlns:a16="http://schemas.microsoft.com/office/drawing/2014/main" val="3924473303"/>
                    </a:ext>
                  </a:extLst>
                </a:gridCol>
              </a:tblGrid>
              <a:tr h="2600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bg1"/>
                          </a:solidFill>
                          <a:effectLst/>
                          <a:latin typeface="Poppins" pitchFamily="2" charset="77"/>
                          <a:cs typeface="Poppins" pitchFamily="2" charset="77"/>
                        </a:rPr>
                        <a:t>AEs,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500" b="1" i="0" u="none" strike="noStrike" cap="none" normalizeH="0" baseline="0" dirty="0">
                          <a:ln>
                            <a:noFill/>
                          </a:ln>
                          <a:solidFill>
                            <a:schemeClr val="bg1"/>
                          </a:solidFill>
                          <a:effectLst/>
                          <a:latin typeface="Poppins" pitchFamily="2" charset="77"/>
                          <a:cs typeface="Poppins" pitchFamily="2" charset="77"/>
                        </a:rPr>
                      </a:br>
                      <a:r>
                        <a:rPr kumimoji="0" lang="en-US" sz="1500" b="1" i="0" u="none" strike="noStrike" cap="none" normalizeH="0" baseline="0" dirty="0">
                          <a:ln>
                            <a:noFill/>
                          </a:ln>
                          <a:solidFill>
                            <a:schemeClr val="bg1"/>
                          </a:solidFill>
                          <a:effectLst/>
                          <a:latin typeface="Poppins" pitchFamily="2" charset="77"/>
                          <a:cs typeface="Poppins" pitchFamily="2" charset="77"/>
                        </a:rPr>
                        <a:t>(n = 312)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bg1"/>
                          </a:solidFill>
                          <a:effectLst/>
                          <a:latin typeface="Poppins" pitchFamily="2" charset="77"/>
                          <a:cs typeface="Poppins" pitchFamily="2" charset="77"/>
                        </a:rPr>
                        <a:t>Fulvestrant </a:t>
                      </a:r>
                      <a:br>
                        <a:rPr kumimoji="0" lang="en-US" sz="1500" b="1" i="0" u="none" strike="noStrike" cap="none" normalizeH="0" baseline="0" dirty="0">
                          <a:ln>
                            <a:noFill/>
                          </a:ln>
                          <a:solidFill>
                            <a:schemeClr val="bg1"/>
                          </a:solidFill>
                          <a:effectLst/>
                          <a:latin typeface="Poppins" pitchFamily="2" charset="77"/>
                          <a:cs typeface="Poppins" pitchFamily="2" charset="77"/>
                        </a:rPr>
                      </a:br>
                      <a:r>
                        <a:rPr kumimoji="0" lang="en-US" sz="1500" b="1" i="0" u="none" strike="noStrike" cap="none" normalizeH="0" baseline="0" dirty="0">
                          <a:ln>
                            <a:noFill/>
                          </a:ln>
                          <a:solidFill>
                            <a:schemeClr val="bg1"/>
                          </a:solidFill>
                          <a:effectLst/>
                          <a:latin typeface="Poppins" pitchFamily="2" charset="77"/>
                          <a:cs typeface="Poppins" pitchFamily="2" charset="77"/>
                        </a:rPr>
                        <a:t>(n = 307)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855155311"/>
                  </a:ext>
                </a:extLst>
              </a:tr>
              <a:tr h="910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TEAEs</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Any</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Grade ≥3</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Serious</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Leading to tx discontinuation</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Leading to dose reduction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3684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TRAEs</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Any</a:t>
                      </a:r>
                    </a:p>
                    <a:p>
                      <a:pPr marL="349250" marR="0" lvl="0" indent="-236538"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graphicFrame>
        <p:nvGraphicFramePr>
          <p:cNvPr id="3" name="Group 3">
            <a:extLst>
              <a:ext uri="{FF2B5EF4-FFF2-40B4-BE49-F238E27FC236}">
                <a16:creationId xmlns:a16="http://schemas.microsoft.com/office/drawing/2014/main" id="{F675A92D-6A15-A42B-471C-2E11F567C0FD}"/>
              </a:ext>
            </a:extLst>
          </p:cNvPr>
          <p:cNvGraphicFramePr>
            <a:graphicFrameLocks/>
          </p:cNvGraphicFramePr>
          <p:nvPr/>
        </p:nvGraphicFramePr>
        <p:xfrm>
          <a:off x="6228678" y="1333500"/>
          <a:ext cx="5734721" cy="3749216"/>
        </p:xfrm>
        <a:graphic>
          <a:graphicData uri="http://schemas.openxmlformats.org/drawingml/2006/table">
            <a:tbl>
              <a:tblPr/>
              <a:tblGrid>
                <a:gridCol w="2409985">
                  <a:extLst>
                    <a:ext uri="{9D8B030D-6E8A-4147-A177-3AD203B41FA5}">
                      <a16:colId xmlns:a16="http://schemas.microsoft.com/office/drawing/2014/main" val="20000"/>
                    </a:ext>
                  </a:extLst>
                </a:gridCol>
                <a:gridCol w="882723">
                  <a:extLst>
                    <a:ext uri="{9D8B030D-6E8A-4147-A177-3AD203B41FA5}">
                      <a16:colId xmlns:a16="http://schemas.microsoft.com/office/drawing/2014/main" val="20001"/>
                    </a:ext>
                  </a:extLst>
                </a:gridCol>
                <a:gridCol w="882723">
                  <a:extLst>
                    <a:ext uri="{9D8B030D-6E8A-4147-A177-3AD203B41FA5}">
                      <a16:colId xmlns:a16="http://schemas.microsoft.com/office/drawing/2014/main" val="3245175305"/>
                    </a:ext>
                  </a:extLst>
                </a:gridCol>
                <a:gridCol w="654642">
                  <a:extLst>
                    <a:ext uri="{9D8B030D-6E8A-4147-A177-3AD203B41FA5}">
                      <a16:colId xmlns:a16="http://schemas.microsoft.com/office/drawing/2014/main" val="3924473303"/>
                    </a:ext>
                  </a:extLst>
                </a:gridCol>
                <a:gridCol w="904648">
                  <a:extLst>
                    <a:ext uri="{9D8B030D-6E8A-4147-A177-3AD203B41FA5}">
                      <a16:colId xmlns:a16="http://schemas.microsoft.com/office/drawing/2014/main" val="3089097970"/>
                    </a:ext>
                  </a:extLst>
                </a:gridCol>
              </a:tblGrid>
              <a:tr h="272413">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500" b="1" i="0" u="none" strike="noStrike" cap="none" normalizeH="0" baseline="0" dirty="0">
                          <a:ln>
                            <a:noFill/>
                          </a:ln>
                          <a:solidFill>
                            <a:schemeClr val="bg1"/>
                          </a:solidFill>
                          <a:effectLst/>
                          <a:latin typeface="Poppins" pitchFamily="2" charset="77"/>
                          <a:cs typeface="Poppins" pitchFamily="2" charset="77"/>
                        </a:rPr>
                        <a:t>TEAEs in &gt;10% of Patients in Either </a:t>
                      </a:r>
                      <a:br>
                        <a:rPr kumimoji="0" lang="en-GB" sz="1500" b="1" i="0" u="none" strike="noStrike" cap="none" normalizeH="0" baseline="0" dirty="0">
                          <a:ln>
                            <a:noFill/>
                          </a:ln>
                          <a:solidFill>
                            <a:schemeClr val="bg1"/>
                          </a:solidFill>
                          <a:effectLst/>
                          <a:latin typeface="Poppins" pitchFamily="2" charset="77"/>
                          <a:cs typeface="Poppins" pitchFamily="2" charset="77"/>
                        </a:rPr>
                      </a:br>
                      <a:r>
                        <a:rPr kumimoji="0" lang="en-GB" sz="1500" b="1" i="0" u="none" strike="noStrike" cap="none" normalizeH="0" baseline="0" dirty="0">
                          <a:ln>
                            <a:noFill/>
                          </a:ln>
                          <a:solidFill>
                            <a:schemeClr val="bg1"/>
                          </a:solidFill>
                          <a:effectLst/>
                          <a:latin typeface="Poppins" pitchFamily="2" charset="77"/>
                          <a:cs typeface="Poppins" pitchFamily="2" charset="77"/>
                        </a:rPr>
                        <a:t>Group,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bg1"/>
                          </a:solidFill>
                          <a:effectLst/>
                          <a:latin typeface="Poppins" pitchFamily="2" charset="77"/>
                          <a:cs typeface="Poppins" pitchFamily="2" charset="77"/>
                        </a:rPr>
                        <a:t>Vepdegestrant </a:t>
                      </a:r>
                      <a:br>
                        <a:rPr kumimoji="0" lang="en-US" sz="1500" b="1" i="0" u="none" strike="noStrike" cap="none" normalizeH="0" baseline="0" dirty="0">
                          <a:ln>
                            <a:noFill/>
                          </a:ln>
                          <a:solidFill>
                            <a:schemeClr val="bg1"/>
                          </a:solidFill>
                          <a:effectLst/>
                          <a:latin typeface="Poppins" pitchFamily="2" charset="77"/>
                          <a:cs typeface="Poppins" pitchFamily="2" charset="77"/>
                        </a:rPr>
                      </a:br>
                      <a:r>
                        <a:rPr kumimoji="0" lang="en-US" sz="1500" b="1" i="0" u="none" strike="noStrike" cap="none" normalizeH="0" baseline="0" dirty="0">
                          <a:ln>
                            <a:noFill/>
                          </a:ln>
                          <a:solidFill>
                            <a:schemeClr val="bg1"/>
                          </a:solidFill>
                          <a:effectLst/>
                          <a:latin typeface="Poppins" pitchFamily="2" charset="77"/>
                          <a:cs typeface="Poppins" pitchFamily="2" charset="77"/>
                        </a:rPr>
                        <a:t>(n = 312)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bg1"/>
                          </a:solidFill>
                          <a:effectLst/>
                          <a:latin typeface="Poppins" pitchFamily="2" charset="77"/>
                          <a:cs typeface="Poppins" pitchFamily="2" charset="77"/>
                        </a:rPr>
                        <a:t>Fulvestrant </a:t>
                      </a:r>
                      <a:br>
                        <a:rPr kumimoji="0" lang="en-US" sz="1500" b="1" i="0" u="none" strike="noStrike" cap="none" normalizeH="0" baseline="0" dirty="0">
                          <a:ln>
                            <a:noFill/>
                          </a:ln>
                          <a:solidFill>
                            <a:schemeClr val="bg1"/>
                          </a:solidFill>
                          <a:effectLst/>
                          <a:latin typeface="Poppins" pitchFamily="2" charset="77"/>
                          <a:cs typeface="Poppins" pitchFamily="2" charset="77"/>
                        </a:rPr>
                      </a:br>
                      <a:r>
                        <a:rPr kumimoji="0" lang="en-US" sz="1500" b="1" i="0" u="none" strike="noStrike" cap="none" normalizeH="0" baseline="0" dirty="0">
                          <a:ln>
                            <a:noFill/>
                          </a:ln>
                          <a:solidFill>
                            <a:schemeClr val="bg1"/>
                          </a:solidFill>
                          <a:effectLst/>
                          <a:latin typeface="Poppins" pitchFamily="2" charset="77"/>
                          <a:cs typeface="Poppins" pitchFamily="2" charset="77"/>
                        </a:rPr>
                        <a:t>(n = 307)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lnL w="12700" cmpd="sng">
                      <a:noFill/>
                      <a:prstDash val="solid"/>
                    </a:lnL>
                  </a:tcPr>
                </a:tc>
                <a:extLst>
                  <a:ext uri="{0D108BD9-81ED-4DB2-BD59-A6C34878D82A}">
                    <a16:rowId xmlns:a16="http://schemas.microsoft.com/office/drawing/2014/main" val="1855155311"/>
                  </a:ext>
                </a:extLst>
              </a:tr>
              <a:tr h="158911">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bg1"/>
                          </a:solidFill>
                          <a:effectLst/>
                          <a:latin typeface="Poppins" pitchFamily="2" charset="77"/>
                          <a:cs typeface="Poppins" pitchFamily="2" charset="77"/>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r>
                        <a:rPr kumimoji="0" lang="en-US" sz="1500" b="1" i="0" u="none" strike="noStrike" cap="none" normalizeH="0" baseline="0" dirty="0">
                          <a:ln>
                            <a:noFill/>
                          </a:ln>
                          <a:solidFill>
                            <a:schemeClr val="bg1"/>
                          </a:solidFill>
                          <a:effectLst/>
                          <a:latin typeface="Poppins" pitchFamily="2" charset="77"/>
                          <a:cs typeface="Poppins" pitchFamily="2" charset="77"/>
                        </a:rPr>
                        <a:t>Gr 3/4</a:t>
                      </a:r>
                      <a:endParaRPr lang="en-US" sz="1500" dirty="0">
                        <a:solidFill>
                          <a:schemeClr val="bg1"/>
                        </a:solidFill>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1" i="0" u="none" strike="noStrike" cap="none" normalizeH="0" baseline="0" dirty="0">
                          <a:ln>
                            <a:noFill/>
                          </a:ln>
                          <a:solidFill>
                            <a:schemeClr val="bg1"/>
                          </a:solidFill>
                          <a:effectLst/>
                          <a:latin typeface="Poppins" pitchFamily="2" charset="77"/>
                          <a:cs typeface="Poppins" pitchFamily="2" charset="77"/>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r>
                        <a:rPr kumimoji="0" lang="en-US" sz="1500" b="1" i="0" u="none" strike="noStrike" cap="none" normalizeH="0" baseline="0" dirty="0">
                          <a:ln>
                            <a:noFill/>
                          </a:ln>
                          <a:solidFill>
                            <a:schemeClr val="bg1"/>
                          </a:solidFill>
                          <a:effectLst/>
                          <a:latin typeface="Poppins" pitchFamily="2" charset="77"/>
                          <a:cs typeface="Poppins" pitchFamily="2" charset="77"/>
                        </a:rPr>
                        <a:t>Gr 3/4</a:t>
                      </a:r>
                      <a:endParaRPr lang="en-US" sz="1500" dirty="0">
                        <a:solidFill>
                          <a:schemeClr val="bg1"/>
                        </a:solidFill>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4221954813"/>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7644520"/>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23903849"/>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90114920"/>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499406178"/>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027352380"/>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Back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83703339"/>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Arthralgia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13660884"/>
                  </a:ext>
                </a:extLst>
              </a:tr>
              <a:tr h="1589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500" b="0" i="0" u="none" strike="noStrike" cap="none" normalizeH="0" baseline="0" dirty="0">
                          <a:ln>
                            <a:noFill/>
                          </a:ln>
                          <a:solidFill>
                            <a:schemeClr val="bg2">
                              <a:lumMod val="10000"/>
                            </a:schemeClr>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2516234"/>
                  </a:ext>
                </a:extLst>
              </a:tr>
            </a:tbl>
          </a:graphicData>
        </a:graphic>
      </p:graphicFrame>
    </p:spTree>
    <p:extLst>
      <p:ext uri="{BB962C8B-B14F-4D97-AF65-F5344CB8AC3E}">
        <p14:creationId xmlns:p14="http://schemas.microsoft.com/office/powerpoint/2010/main" val="14602389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A74D7-FE51-9AD0-981F-8487565EBAF5}"/>
              </a:ext>
            </a:extLst>
          </p:cNvPr>
          <p:cNvSpPr>
            <a:spLocks noGrp="1"/>
          </p:cNvSpPr>
          <p:nvPr>
            <p:ph type="title"/>
          </p:nvPr>
        </p:nvSpPr>
        <p:spPr>
          <a:xfrm>
            <a:off x="231078" y="531006"/>
            <a:ext cx="11740260" cy="502445"/>
          </a:xfrm>
        </p:spPr>
        <p:txBody>
          <a:bodyPr/>
          <a:lstStyle/>
          <a:p>
            <a:r>
              <a:rPr lang="en-US" dirty="0"/>
              <a:t>Related Ongoing Trials</a:t>
            </a:r>
          </a:p>
        </p:txBody>
      </p:sp>
      <p:sp>
        <p:nvSpPr>
          <p:cNvPr id="5" name="Content Placeholder 4">
            <a:extLst>
              <a:ext uri="{FF2B5EF4-FFF2-40B4-BE49-F238E27FC236}">
                <a16:creationId xmlns:a16="http://schemas.microsoft.com/office/drawing/2014/main" id="{F0671BED-F1EB-6048-4D96-81599C67BD5F}"/>
              </a:ext>
            </a:extLst>
          </p:cNvPr>
          <p:cNvSpPr>
            <a:spLocks noGrp="1"/>
          </p:cNvSpPr>
          <p:nvPr>
            <p:ph sz="quarter" idx="10"/>
          </p:nvPr>
        </p:nvSpPr>
        <p:spPr>
          <a:xfrm>
            <a:off x="1712199" y="6302375"/>
            <a:ext cx="7812290" cy="327025"/>
          </a:xfrm>
        </p:spPr>
        <p:txBody>
          <a:bodyPr/>
          <a:lstStyle/>
          <a:p>
            <a:pPr algn="ctr"/>
            <a:r>
              <a:rPr lang="en-US" altLang="en-US" dirty="0" err="1"/>
              <a:t>Clinicaltrials.gov</a:t>
            </a:r>
            <a:r>
              <a:rPr lang="en-US" altLang="en-US" dirty="0"/>
              <a:t>. Yan. SABCS 2025. </a:t>
            </a:r>
            <a:r>
              <a:rPr lang="en-US" altLang="en-US" dirty="0" err="1"/>
              <a:t>Abstr</a:t>
            </a:r>
            <a:r>
              <a:rPr lang="en-US" altLang="en-US" dirty="0"/>
              <a:t> PS5-09-30.</a:t>
            </a:r>
          </a:p>
        </p:txBody>
      </p:sp>
      <p:graphicFrame>
        <p:nvGraphicFramePr>
          <p:cNvPr id="8" name="Content Placeholder 5">
            <a:extLst>
              <a:ext uri="{FF2B5EF4-FFF2-40B4-BE49-F238E27FC236}">
                <a16:creationId xmlns:a16="http://schemas.microsoft.com/office/drawing/2014/main" id="{B87DAE72-B9AF-01F5-5CCD-C41FC1F3A914}"/>
              </a:ext>
            </a:extLst>
          </p:cNvPr>
          <p:cNvGraphicFramePr>
            <a:graphicFrameLocks/>
          </p:cNvGraphicFramePr>
          <p:nvPr>
            <p:extLst>
              <p:ext uri="{D42A27DB-BD31-4B8C-83A1-F6EECF244321}">
                <p14:modId xmlns:p14="http://schemas.microsoft.com/office/powerpoint/2010/main" val="1189091324"/>
              </p:ext>
            </p:extLst>
          </p:nvPr>
        </p:nvGraphicFramePr>
        <p:xfrm>
          <a:off x="228600" y="1333500"/>
          <a:ext cx="11734799" cy="1828800"/>
        </p:xfrm>
        <a:graphic>
          <a:graphicData uri="http://schemas.openxmlformats.org/drawingml/2006/table">
            <a:tbl>
              <a:tblPr firstRow="1" bandRow="1">
                <a:tableStyleId>{93296810-A885-4BE3-A3E7-6D5BEEA58F35}</a:tableStyleId>
              </a:tblPr>
              <a:tblGrid>
                <a:gridCol w="2030506">
                  <a:extLst>
                    <a:ext uri="{9D8B030D-6E8A-4147-A177-3AD203B41FA5}">
                      <a16:colId xmlns:a16="http://schemas.microsoft.com/office/drawing/2014/main" val="2928911949"/>
                    </a:ext>
                  </a:extLst>
                </a:gridCol>
                <a:gridCol w="2592593">
                  <a:extLst>
                    <a:ext uri="{9D8B030D-6E8A-4147-A177-3AD203B41FA5}">
                      <a16:colId xmlns:a16="http://schemas.microsoft.com/office/drawing/2014/main" val="2782983301"/>
                    </a:ext>
                  </a:extLst>
                </a:gridCol>
                <a:gridCol w="2549562">
                  <a:extLst>
                    <a:ext uri="{9D8B030D-6E8A-4147-A177-3AD203B41FA5}">
                      <a16:colId xmlns:a16="http://schemas.microsoft.com/office/drawing/2014/main" val="834845300"/>
                    </a:ext>
                  </a:extLst>
                </a:gridCol>
                <a:gridCol w="2721685">
                  <a:extLst>
                    <a:ext uri="{9D8B030D-6E8A-4147-A177-3AD203B41FA5}">
                      <a16:colId xmlns:a16="http://schemas.microsoft.com/office/drawing/2014/main" val="1683931131"/>
                    </a:ext>
                  </a:extLst>
                </a:gridCol>
                <a:gridCol w="1840453">
                  <a:extLst>
                    <a:ext uri="{9D8B030D-6E8A-4147-A177-3AD203B41FA5}">
                      <a16:colId xmlns:a16="http://schemas.microsoft.com/office/drawing/2014/main" val="1154382011"/>
                    </a:ext>
                  </a:extLst>
                </a:gridCol>
              </a:tblGrid>
              <a:tr h="319088">
                <a:tc>
                  <a:txBody>
                    <a:bodyPr/>
                    <a:lstStyle/>
                    <a:p>
                      <a:r>
                        <a:rPr lang="en-US" sz="1800" dirty="0">
                          <a:latin typeface="Poppins" pitchFamily="2" charset="77"/>
                          <a:cs typeface="Poppins" pitchFamily="2" charset="77"/>
                        </a:rPr>
                        <a:t>Trial Name (NCT#)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r>
                        <a:rPr lang="en-US" sz="1800" dirty="0">
                          <a:latin typeface="Poppins" pitchFamily="2" charset="77"/>
                          <a:cs typeface="Poppins" pitchFamily="2" charset="77"/>
                        </a:rPr>
                        <a:t>Phase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Poppins" pitchFamily="2" charset="77"/>
                          <a:cs typeface="Poppins" pitchFamily="2" charset="77"/>
                        </a:rPr>
                        <a:t>Patient Population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r>
                        <a:rPr lang="en-US" sz="1800" dirty="0">
                          <a:latin typeface="Poppins" pitchFamily="2" charset="77"/>
                          <a:cs typeface="Poppins" pitchFamily="2" charset="77"/>
                        </a:rPr>
                        <a:t>Study Arms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r>
                        <a:rPr lang="en-US" sz="1800" dirty="0">
                          <a:latin typeface="Poppins" pitchFamily="2" charset="77"/>
                          <a:cs typeface="Poppins" pitchFamily="2" charset="77"/>
                        </a:rPr>
                        <a:t>Primary Endpoint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80594629"/>
                  </a:ext>
                </a:extLst>
              </a:tr>
              <a:tr h="370840">
                <a:tc>
                  <a:txBody>
                    <a:bodyPr/>
                    <a:lstStyle/>
                    <a:p>
                      <a:r>
                        <a:rPr lang="en-US" sz="1800" kern="1200" dirty="0">
                          <a:solidFill>
                            <a:schemeClr val="tx1"/>
                          </a:solidFill>
                          <a:latin typeface="Poppins" pitchFamily="2" charset="77"/>
                          <a:ea typeface="+mn-ea"/>
                          <a:cs typeface="Poppins" pitchFamily="2" charset="77"/>
                        </a:rPr>
                        <a:t>C4551001</a:t>
                      </a:r>
                    </a:p>
                    <a:p>
                      <a:r>
                        <a:rPr lang="en-US" sz="1800" kern="1200" dirty="0">
                          <a:solidFill>
                            <a:schemeClr val="tx1"/>
                          </a:solidFill>
                          <a:latin typeface="Poppins" pitchFamily="2" charset="77"/>
                          <a:ea typeface="+mn-ea"/>
                          <a:cs typeface="Poppins" pitchFamily="2" charset="77"/>
                        </a:rPr>
                        <a:t>(NCT04606446)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r>
                        <a:rPr lang="en-US" sz="1800" kern="1200" dirty="0">
                          <a:solidFill>
                            <a:schemeClr val="tx1"/>
                          </a:solidFill>
                          <a:latin typeface="Poppins" pitchFamily="2" charset="77"/>
                          <a:ea typeface="+mn-ea"/>
                          <a:cs typeface="Poppins" pitchFamily="2" charset="77"/>
                        </a:rPr>
                        <a:t>I/ II (dose escalation part 1 and dose expansion part 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r>
                        <a:rPr lang="en-US" sz="1800" kern="1200" dirty="0">
                          <a:solidFill>
                            <a:schemeClr val="tx1"/>
                          </a:solidFill>
                          <a:latin typeface="Poppins" pitchFamily="2" charset="77"/>
                          <a:ea typeface="+mn-ea"/>
                          <a:cs typeface="Poppins" pitchFamily="2" charset="77"/>
                        </a:rPr>
                        <a:t>Advanced or metastatic solid tumors, including breast cancer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r>
                        <a:rPr lang="en-US" sz="1800" kern="1200" dirty="0">
                          <a:solidFill>
                            <a:schemeClr val="tx1"/>
                          </a:solidFill>
                          <a:latin typeface="Poppins" pitchFamily="2" charset="77"/>
                          <a:ea typeface="+mn-ea"/>
                          <a:cs typeface="Poppins" pitchFamily="2" charset="77"/>
                        </a:rPr>
                        <a:t>F-07248144, an oral, selective inhibitor of KAT6A and KAT6B, ± </a:t>
                      </a:r>
                      <a:r>
                        <a:rPr lang="en-US" sz="1800" kern="1200" dirty="0" err="1">
                          <a:solidFill>
                            <a:schemeClr val="tx1"/>
                          </a:solidFill>
                          <a:latin typeface="Poppins" pitchFamily="2" charset="77"/>
                          <a:ea typeface="+mn-ea"/>
                          <a:cs typeface="Poppins" pitchFamily="2" charset="77"/>
                        </a:rPr>
                        <a:t>vepdegestrant</a:t>
                      </a:r>
                      <a:endParaRPr lang="en-US" sz="1800" kern="1200" dirty="0">
                        <a:solidFill>
                          <a:schemeClr val="tx1"/>
                        </a:solidFill>
                        <a:latin typeface="Poppins" pitchFamily="2" charset="77"/>
                        <a:ea typeface="+mn-ea"/>
                        <a:cs typeface="Poppins" pitchFamily="2" charset="77"/>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r>
                        <a:rPr lang="en-US" sz="1800" kern="1200" dirty="0">
                          <a:solidFill>
                            <a:schemeClr val="tx1"/>
                          </a:solidFill>
                          <a:latin typeface="Poppins" pitchFamily="2" charset="77"/>
                          <a:ea typeface="+mn-ea"/>
                          <a:cs typeface="Poppins" pitchFamily="2" charset="77"/>
                        </a:rPr>
                        <a:t>DLTs, safety, tolerability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848106"/>
                  </a:ext>
                </a:extLst>
              </a:tr>
            </a:tbl>
          </a:graphicData>
        </a:graphic>
      </p:graphicFrame>
    </p:spTree>
    <p:extLst>
      <p:ext uri="{BB962C8B-B14F-4D97-AF65-F5344CB8AC3E}">
        <p14:creationId xmlns:p14="http://schemas.microsoft.com/office/powerpoint/2010/main" val="28482577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36ABF-9C0B-9598-D7C6-07CDF2A181D1}"/>
              </a:ext>
            </a:extLst>
          </p:cNvPr>
          <p:cNvSpPr>
            <a:spLocks noGrp="1"/>
          </p:cNvSpPr>
          <p:nvPr>
            <p:ph type="title"/>
          </p:nvPr>
        </p:nvSpPr>
        <p:spPr>
          <a:xfrm>
            <a:off x="231078" y="531006"/>
            <a:ext cx="11740260" cy="502445"/>
          </a:xfrm>
        </p:spPr>
        <p:txBody>
          <a:bodyPr/>
          <a:lstStyle/>
          <a:p>
            <a:r>
              <a:rPr lang="en-US" dirty="0"/>
              <a:t>VERITAC-3: Vepdegestrant + Palbociclib vs Letrozole + Palbociclib in ER+/HER2- Advanced BC</a:t>
            </a:r>
          </a:p>
        </p:txBody>
      </p:sp>
      <p:sp>
        <p:nvSpPr>
          <p:cNvPr id="4" name="Rectangle 3">
            <a:extLst>
              <a:ext uri="{FF2B5EF4-FFF2-40B4-BE49-F238E27FC236}">
                <a16:creationId xmlns:a16="http://schemas.microsoft.com/office/drawing/2014/main" id="{61B0511A-0B55-C9A1-6EFE-4D94EF38F27D}"/>
              </a:ext>
            </a:extLst>
          </p:cNvPr>
          <p:cNvSpPr>
            <a:spLocks noGrp="1" noChangeArrowheads="1"/>
          </p:cNvSpPr>
          <p:nvPr>
            <p:ph idx="1"/>
          </p:nvPr>
        </p:nvSpPr>
        <p:spPr>
          <a:xfrm>
            <a:off x="231775" y="1335088"/>
            <a:ext cx="11289665" cy="4754562"/>
          </a:xfrm>
          <a:ln>
            <a:noFill/>
          </a:ln>
        </p:spPr>
        <p:txBody>
          <a:bodyPr/>
          <a:lstStyle/>
          <a:p>
            <a:pPr>
              <a:lnSpc>
                <a:spcPct val="100000"/>
              </a:lnSpc>
            </a:pPr>
            <a:r>
              <a:rPr lang="en-US" altLang="en-US" sz="2200" dirty="0"/>
              <a:t>Open-label, global, multicenter, randomized, phase III study</a:t>
            </a:r>
          </a:p>
          <a:p>
            <a:pPr lvl="0">
              <a:lnSpc>
                <a:spcPct val="100000"/>
              </a:lnSpc>
            </a:pPr>
            <a:endParaRPr lang="en-US" altLang="en-US" sz="2200" dirty="0"/>
          </a:p>
          <a:p>
            <a:pPr lvl="0">
              <a:lnSpc>
                <a:spcPct val="100000"/>
              </a:lnSpc>
            </a:pPr>
            <a:endParaRPr lang="en-US" altLang="en-US" sz="2200" dirty="0"/>
          </a:p>
          <a:p>
            <a:pPr lvl="0">
              <a:lnSpc>
                <a:spcPct val="100000"/>
              </a:lnSpc>
            </a:pPr>
            <a:endParaRPr lang="en-US" altLang="en-US" sz="2200" dirty="0"/>
          </a:p>
          <a:p>
            <a:pPr lvl="0">
              <a:lnSpc>
                <a:spcPct val="100000"/>
              </a:lnSpc>
            </a:pPr>
            <a:endParaRPr lang="en-US" altLang="en-US" sz="2200" dirty="0"/>
          </a:p>
          <a:p>
            <a:pPr lvl="0">
              <a:lnSpc>
                <a:spcPct val="100000"/>
              </a:lnSpc>
            </a:pPr>
            <a:endParaRPr lang="en-US" altLang="en-US" sz="2200" dirty="0"/>
          </a:p>
          <a:p>
            <a:pPr lvl="0">
              <a:lnSpc>
                <a:spcPct val="100000"/>
              </a:lnSpc>
            </a:pPr>
            <a:r>
              <a:rPr lang="en-US" altLang="en-US" sz="2200" b="1" dirty="0"/>
              <a:t>P</a:t>
            </a:r>
            <a:r>
              <a:rPr lang="en-US" altLang="en-US" sz="2200" b="1" noProof="0" dirty="0" err="1"/>
              <a:t>rimary</a:t>
            </a:r>
            <a:r>
              <a:rPr lang="en-US" altLang="en-US" sz="2200" b="1" noProof="0" dirty="0"/>
              <a:t> endpoint: </a:t>
            </a:r>
            <a:r>
              <a:rPr lang="en-US" altLang="en-US" sz="2200" dirty="0"/>
              <a:t>PFS (by BICR)</a:t>
            </a:r>
            <a:endParaRPr lang="en-US" altLang="en-US" sz="2200" noProof="0" dirty="0"/>
          </a:p>
          <a:p>
            <a:pPr lvl="0">
              <a:lnSpc>
                <a:spcPct val="100000"/>
              </a:lnSpc>
            </a:pPr>
            <a:r>
              <a:rPr lang="en-US" altLang="en-US" sz="2200" b="1" dirty="0"/>
              <a:t>Key s</a:t>
            </a:r>
            <a:r>
              <a:rPr lang="en-US" altLang="en-US" sz="2200" b="1" noProof="0" dirty="0" err="1"/>
              <a:t>econdary</a:t>
            </a:r>
            <a:r>
              <a:rPr lang="en-US" altLang="en-US" sz="2200" b="1" noProof="0" dirty="0"/>
              <a:t> endpoints: </a:t>
            </a:r>
            <a:r>
              <a:rPr lang="en-US" altLang="en-US" sz="2200" noProof="0" dirty="0"/>
              <a:t>ORR, </a:t>
            </a:r>
            <a:r>
              <a:rPr lang="en-US" altLang="en-US" sz="2200" noProof="0" dirty="0" err="1"/>
              <a:t>DoR</a:t>
            </a:r>
            <a:r>
              <a:rPr lang="en-US" altLang="en-US" sz="2200" noProof="0" dirty="0"/>
              <a:t>, CBR, OS, TEAEs, SAEs, lab abnormalities, plasma concentrations of </a:t>
            </a:r>
            <a:r>
              <a:rPr lang="en-US" altLang="en-US" sz="2200" noProof="0" dirty="0" err="1"/>
              <a:t>vepdegestrant</a:t>
            </a:r>
            <a:r>
              <a:rPr lang="en-US" altLang="en-US" sz="2200" noProof="0" dirty="0"/>
              <a:t> + palbociclib, EQ-5D-5L, QLQ-C30, QLQ-BR23, ctDNA changes</a:t>
            </a:r>
          </a:p>
          <a:p>
            <a:pPr>
              <a:lnSpc>
                <a:spcPct val="100000"/>
              </a:lnSpc>
            </a:pPr>
            <a:endParaRPr lang="en-US" altLang="en-US" sz="2200" dirty="0"/>
          </a:p>
        </p:txBody>
      </p:sp>
      <p:sp>
        <p:nvSpPr>
          <p:cNvPr id="11" name="Content Placeholder 10">
            <a:extLst>
              <a:ext uri="{FF2B5EF4-FFF2-40B4-BE49-F238E27FC236}">
                <a16:creationId xmlns:a16="http://schemas.microsoft.com/office/drawing/2014/main" id="{C8786075-0CB1-5995-5630-3E29D615D79E}"/>
              </a:ext>
            </a:extLst>
          </p:cNvPr>
          <p:cNvSpPr>
            <a:spLocks noGrp="1"/>
          </p:cNvSpPr>
          <p:nvPr>
            <p:ph sz="quarter" idx="10"/>
          </p:nvPr>
        </p:nvSpPr>
        <p:spPr>
          <a:xfrm>
            <a:off x="1712199" y="6302375"/>
            <a:ext cx="7812290" cy="327025"/>
          </a:xfrm>
        </p:spPr>
        <p:txBody>
          <a:bodyPr/>
          <a:lstStyle/>
          <a:p>
            <a:pPr algn="ctr"/>
            <a:r>
              <a:rPr lang="en-US" altLang="en-US" dirty="0"/>
              <a:t>NCT05909397. Wander. SABCS. 2023. </a:t>
            </a:r>
            <a:r>
              <a:rPr lang="en-US" altLang="en-US" dirty="0" err="1"/>
              <a:t>Abstr</a:t>
            </a:r>
            <a:r>
              <a:rPr lang="en-US" altLang="en-US" dirty="0"/>
              <a:t> PO2-20-03.</a:t>
            </a:r>
          </a:p>
        </p:txBody>
      </p:sp>
      <p:grpSp>
        <p:nvGrpSpPr>
          <p:cNvPr id="17" name="Group 16">
            <a:extLst>
              <a:ext uri="{FF2B5EF4-FFF2-40B4-BE49-F238E27FC236}">
                <a16:creationId xmlns:a16="http://schemas.microsoft.com/office/drawing/2014/main" id="{5DD2174C-4CFC-8473-5DCC-D82F8A7E2D22}"/>
              </a:ext>
            </a:extLst>
          </p:cNvPr>
          <p:cNvGrpSpPr/>
          <p:nvPr/>
        </p:nvGrpSpPr>
        <p:grpSpPr>
          <a:xfrm>
            <a:off x="505401" y="1855155"/>
            <a:ext cx="10531945" cy="2555480"/>
            <a:chOff x="795857" y="1855155"/>
            <a:chExt cx="10531945" cy="2555480"/>
          </a:xfrm>
        </p:grpSpPr>
        <p:sp>
          <p:nvSpPr>
            <p:cNvPr id="6" name="Text Box 45">
              <a:extLst>
                <a:ext uri="{FF2B5EF4-FFF2-40B4-BE49-F238E27FC236}">
                  <a16:creationId xmlns:a16="http://schemas.microsoft.com/office/drawing/2014/main" id="{5197CB0D-DF09-0A6A-0961-7952F23A1F98}"/>
                </a:ext>
              </a:extLst>
            </p:cNvPr>
            <p:cNvSpPr txBox="1">
              <a:spLocks noChangeArrowheads="1"/>
            </p:cNvSpPr>
            <p:nvPr/>
          </p:nvSpPr>
          <p:spPr bwMode="auto">
            <a:xfrm>
              <a:off x="795857" y="2307998"/>
              <a:ext cx="463709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Patients </a:t>
              </a:r>
              <a:r>
                <a:rPr kumimoji="0" lang="en-GB" altLang="en-US" sz="1400" b="0" i="0" strike="noStrike" kern="1200" cap="none" spc="0" normalizeH="0" baseline="0" noProof="0" dirty="0">
                  <a:ln>
                    <a:noFill/>
                  </a:ln>
                  <a:solidFill>
                    <a:srgbClr val="000000"/>
                  </a:solidFill>
                  <a:effectLst/>
                  <a:uLnTx/>
                  <a:uFillTx/>
                  <a:latin typeface="Poppins" pitchFamily="2" charset="77"/>
                  <a:cs typeface="Poppins" pitchFamily="2" charset="77"/>
                </a:rPr>
                <a:t>with ER+/HER2- locoregionally recurrent or </a:t>
              </a: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metastatic breast cancer</a:t>
              </a:r>
              <a:r>
                <a:rPr kumimoji="0" lang="en-GB" altLang="en-US" sz="1400" b="0" i="0" strike="noStrike" kern="1200" cap="none" spc="0" normalizeH="0" baseline="0" noProof="0" dirty="0">
                  <a:ln>
                    <a:noFill/>
                  </a:ln>
                  <a:solidFill>
                    <a:srgbClr val="000000"/>
                  </a:solidFill>
                  <a:effectLst/>
                  <a:uLnTx/>
                  <a:uFillTx/>
                  <a:latin typeface="Poppins" pitchFamily="2" charset="77"/>
                  <a:cs typeface="Poppins" pitchFamily="2" charset="77"/>
                </a:rPr>
                <a:t> with no prior treatment in the advanced setting; no prior treatment</a:t>
              </a:r>
              <a:r>
                <a:rPr lang="en-GB" altLang="en-US" sz="1400" dirty="0">
                  <a:solidFill>
                    <a:srgbClr val="000000"/>
                  </a:solidFill>
                  <a:latin typeface="Poppins" pitchFamily="2" charset="77"/>
                  <a:cs typeface="Poppins" pitchFamily="2" charset="77"/>
                </a:rPr>
                <a:t> in any setting with CDK4/6i, </a:t>
              </a:r>
              <a:r>
                <a:rPr lang="en-GB" altLang="en-US" sz="1400" dirty="0" err="1">
                  <a:solidFill>
                    <a:srgbClr val="000000"/>
                  </a:solidFill>
                  <a:latin typeface="Poppins" pitchFamily="2" charset="77"/>
                  <a:cs typeface="Poppins" pitchFamily="2" charset="77"/>
                </a:rPr>
                <a:t>vepdegestrant</a:t>
              </a:r>
              <a:r>
                <a:rPr lang="en-GB" altLang="en-US" sz="1400" dirty="0">
                  <a:solidFill>
                    <a:srgbClr val="000000"/>
                  </a:solidFill>
                  <a:latin typeface="Poppins" pitchFamily="2" charset="77"/>
                  <a:cs typeface="Poppins" pitchFamily="2" charset="77"/>
                </a:rPr>
                <a:t>, fulvestrant, </a:t>
              </a:r>
              <a:r>
                <a:rPr lang="en-GB" altLang="en-US" sz="1400" dirty="0" err="1">
                  <a:solidFill>
                    <a:srgbClr val="000000"/>
                  </a:solidFill>
                  <a:latin typeface="Poppins" pitchFamily="2" charset="77"/>
                  <a:cs typeface="Poppins" pitchFamily="2" charset="77"/>
                </a:rPr>
                <a:t>elacestrant</a:t>
              </a:r>
              <a:r>
                <a:rPr lang="en-GB" altLang="en-US" sz="1400" dirty="0">
                  <a:solidFill>
                    <a:srgbClr val="000000"/>
                  </a:solidFill>
                  <a:latin typeface="Poppins" pitchFamily="2" charset="77"/>
                  <a:cs typeface="Poppins" pitchFamily="2" charset="77"/>
                </a:rPr>
                <a:t>, or other investigational ER degraders or antagonists; no disease recurrence during or ≤12 </a:t>
              </a:r>
              <a:r>
                <a:rPr lang="en-GB" altLang="en-US" sz="1400" dirty="0" err="1">
                  <a:solidFill>
                    <a:srgbClr val="000000"/>
                  </a:solidFill>
                  <a:latin typeface="Poppins" pitchFamily="2" charset="77"/>
                  <a:cs typeface="Poppins" pitchFamily="2" charset="77"/>
                </a:rPr>
                <a:t>mo</a:t>
              </a:r>
              <a:r>
                <a:rPr lang="en-GB" altLang="en-US" sz="1400" dirty="0">
                  <a:solidFill>
                    <a:srgbClr val="000000"/>
                  </a:solidFill>
                  <a:latin typeface="Poppins" pitchFamily="2" charset="77"/>
                  <a:cs typeface="Poppins" pitchFamily="2" charset="77"/>
                </a:rPr>
                <a:t> after completing adjuvant endocrine therapy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(N = 1130)</a:t>
              </a:r>
              <a:endPar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9" name="Rectangle 49">
              <a:extLst>
                <a:ext uri="{FF2B5EF4-FFF2-40B4-BE49-F238E27FC236}">
                  <a16:creationId xmlns:a16="http://schemas.microsoft.com/office/drawing/2014/main" id="{AA11388B-49DD-8CBF-DE27-1E4D566888F2}"/>
                </a:ext>
              </a:extLst>
            </p:cNvPr>
            <p:cNvSpPr>
              <a:spLocks noChangeArrowheads="1"/>
            </p:cNvSpPr>
            <p:nvPr/>
          </p:nvSpPr>
          <p:spPr bwMode="auto">
            <a:xfrm>
              <a:off x="6132314" y="1855155"/>
              <a:ext cx="5195488" cy="122066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chemeClr val="bg2"/>
                  </a:solidFill>
                  <a:latin typeface="Poppins" pitchFamily="2" charset="77"/>
                  <a:cs typeface="Poppins" pitchFamily="2" charset="77"/>
                </a:rPr>
                <a:t>Vepdegestrant </a:t>
              </a:r>
              <a:r>
                <a:rPr lang="en-US" altLang="en-US" sz="1600" dirty="0">
                  <a:solidFill>
                    <a:schemeClr val="bg2"/>
                  </a:solidFill>
                  <a:latin typeface="Poppins" pitchFamily="2" charset="77"/>
                  <a:cs typeface="Poppins" pitchFamily="2" charset="77"/>
                </a:rPr>
                <a:t>200 mg QD in</a:t>
              </a: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 </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28-day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cycles</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 </a:t>
              </a:r>
              <a:r>
                <a:rPr lang="en-US" altLang="en-US" sz="1600" dirty="0">
                  <a:solidFill>
                    <a:schemeClr val="bg2"/>
                  </a:solidFill>
                  <a:latin typeface="Poppins" pitchFamily="2" charset="77"/>
                  <a:cs typeface="Poppins" pitchFamily="2" charset="77"/>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chemeClr val="bg2"/>
                  </a:solidFill>
                  <a:latin typeface="Poppins" pitchFamily="2" charset="77"/>
                  <a:cs typeface="Poppins" pitchFamily="2" charset="77"/>
                </a:rPr>
                <a:t>Palbociclib</a:t>
              </a:r>
              <a:r>
                <a:rPr lang="en-US" altLang="en-US" sz="1600" dirty="0">
                  <a:solidFill>
                    <a:schemeClr val="bg2"/>
                  </a:solidFill>
                  <a:latin typeface="Poppins" pitchFamily="2" charset="77"/>
                  <a:cs typeface="Poppins" pitchFamily="2" charset="77"/>
                </a:rPr>
                <a:t> 100 mg QD or 75 mg QD </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for </a:t>
              </a:r>
              <a:b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21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days</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 (7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days</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 off) in 28-day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cycle</a:t>
              </a:r>
              <a:endPar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pt-BR" altLang="en-US" sz="1600" b="0" dirty="0">
                  <a:solidFill>
                    <a:schemeClr val="bg2"/>
                  </a:solidFill>
                  <a:latin typeface="Poppins" pitchFamily="2" charset="77"/>
                  <a:cs typeface="Poppins" pitchFamily="2" charset="77"/>
                </a:rPr>
                <a:t>(</a:t>
              </a:r>
              <a:r>
                <a:rPr lang="pt-BR" altLang="en-US" sz="1600" b="0" dirty="0" err="1">
                  <a:solidFill>
                    <a:schemeClr val="bg2"/>
                  </a:solidFill>
                  <a:latin typeface="Poppins" pitchFamily="2" charset="77"/>
                  <a:cs typeface="Poppins" pitchFamily="2" charset="77"/>
                </a:rPr>
                <a:t>planned</a:t>
              </a:r>
              <a:r>
                <a:rPr lang="pt-BR" altLang="en-US" sz="1600" b="0" dirty="0">
                  <a:solidFill>
                    <a:schemeClr val="bg2"/>
                  </a:solidFill>
                  <a:latin typeface="Poppins" pitchFamily="2" charset="77"/>
                  <a:cs typeface="Poppins" pitchFamily="2" charset="77"/>
                </a:rPr>
                <a:t> n = 565)</a:t>
              </a:r>
              <a:endParaRPr kumimoji="0" lang="en-US" altLang="en-US" sz="1600" b="0" i="0" u="none" strike="noStrike" kern="1200" cap="none" spc="0" normalizeH="0" baseline="30000" noProof="0" dirty="0">
                <a:ln>
                  <a:noFill/>
                </a:ln>
                <a:solidFill>
                  <a:schemeClr val="bg2"/>
                </a:solidFill>
                <a:effectLst/>
                <a:uLnTx/>
                <a:uFillTx/>
                <a:latin typeface="Poppins" pitchFamily="2" charset="77"/>
                <a:cs typeface="Poppins" pitchFamily="2" charset="77"/>
              </a:endParaRPr>
            </a:p>
          </p:txBody>
        </p:sp>
        <p:sp>
          <p:nvSpPr>
            <p:cNvPr id="10" name="Rectangle 50">
              <a:extLst>
                <a:ext uri="{FF2B5EF4-FFF2-40B4-BE49-F238E27FC236}">
                  <a16:creationId xmlns:a16="http://schemas.microsoft.com/office/drawing/2014/main" id="{60003A98-393A-8B95-A543-3F40BB5B7A66}"/>
                </a:ext>
              </a:extLst>
            </p:cNvPr>
            <p:cNvSpPr>
              <a:spLocks noChangeArrowheads="1"/>
            </p:cNvSpPr>
            <p:nvPr/>
          </p:nvSpPr>
          <p:spPr bwMode="auto">
            <a:xfrm>
              <a:off x="6132314" y="3189965"/>
              <a:ext cx="5195488" cy="1220670"/>
            </a:xfrm>
            <a:prstGeom prst="rect">
              <a:avLst/>
            </a:prstGeom>
            <a:solidFill>
              <a:schemeClr val="accent6"/>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chemeClr val="bg2"/>
                  </a:solidFill>
                  <a:latin typeface="Poppins" pitchFamily="2" charset="77"/>
                  <a:cs typeface="Poppins" pitchFamily="2" charset="77"/>
                </a:rPr>
                <a:t>Letrozole</a:t>
              </a:r>
              <a:r>
                <a:rPr lang="en-US" altLang="en-US" sz="1600" dirty="0">
                  <a:solidFill>
                    <a:schemeClr val="bg2"/>
                  </a:solidFill>
                  <a:latin typeface="Poppins" pitchFamily="2" charset="77"/>
                  <a:cs typeface="Poppins" pitchFamily="2" charset="77"/>
                </a:rPr>
                <a:t> QD in</a:t>
              </a: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 </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28-day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cycles</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 </a:t>
              </a:r>
              <a:r>
                <a:rPr lang="en-US" altLang="en-US" sz="1600" dirty="0">
                  <a:solidFill>
                    <a:schemeClr val="bg2"/>
                  </a:solidFill>
                  <a:latin typeface="Poppins" pitchFamily="2" charset="77"/>
                  <a:cs typeface="Poppins" pitchFamily="2" charset="77"/>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chemeClr val="bg2"/>
                  </a:solidFill>
                  <a:latin typeface="Poppins" pitchFamily="2" charset="77"/>
                  <a:cs typeface="Poppins" pitchFamily="2" charset="77"/>
                </a:rPr>
                <a:t>Palbociclib</a:t>
              </a:r>
              <a:r>
                <a:rPr lang="en-US" altLang="en-US" sz="1600" dirty="0">
                  <a:solidFill>
                    <a:schemeClr val="bg2"/>
                  </a:solidFill>
                  <a:latin typeface="Poppins" pitchFamily="2" charset="77"/>
                  <a:cs typeface="Poppins" pitchFamily="2" charset="77"/>
                </a:rPr>
                <a:t> 100 mg QD </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for 21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days</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 (7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days</a:t>
              </a: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 off) </a:t>
              </a:r>
              <a:b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br>
              <a:r>
                <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rPr>
                <a:t>in 28-day </a:t>
              </a:r>
              <a:r>
                <a:rPr kumimoji="0" lang="pt-BR" altLang="en-US" sz="1600" i="0" u="none" strike="noStrike" kern="1200" cap="none" spc="0" normalizeH="0" baseline="0" noProof="0" dirty="0" err="1">
                  <a:ln>
                    <a:noFill/>
                  </a:ln>
                  <a:solidFill>
                    <a:schemeClr val="bg2"/>
                  </a:solidFill>
                  <a:effectLst/>
                  <a:uLnTx/>
                  <a:uFillTx/>
                  <a:latin typeface="Poppins" pitchFamily="2" charset="77"/>
                  <a:cs typeface="Poppins" pitchFamily="2" charset="77"/>
                </a:rPr>
                <a:t>cycle</a:t>
              </a:r>
              <a:endParaRPr kumimoji="0" lang="pt-BR" altLang="en-US" sz="1600" i="0" u="none" strike="noStrike" kern="1200" cap="none" spc="0" normalizeH="0" baseline="0" noProof="0" dirty="0">
                <a:ln>
                  <a:noFill/>
                </a:ln>
                <a:solidFill>
                  <a:schemeClr val="bg2"/>
                </a:solidFill>
                <a:effectLst/>
                <a:uLnTx/>
                <a:uFillTx/>
                <a:latin typeface="Poppins" pitchFamily="2" charset="77"/>
                <a:cs typeface="Poppins" pitchFamily="2" charset="77"/>
              </a:endParaRPr>
            </a:p>
            <a:p>
              <a:pPr algn="ctr" eaLnBrk="0" fontAlgn="base" hangingPunct="0">
                <a:lnSpc>
                  <a:spcPct val="100000"/>
                </a:lnSpc>
                <a:spcBef>
                  <a:spcPct val="0"/>
                </a:spcBef>
                <a:spcAft>
                  <a:spcPct val="0"/>
                </a:spcAft>
                <a:buClrTx/>
                <a:buNone/>
                <a:defRPr/>
              </a:pPr>
              <a:r>
                <a:rPr lang="pt-BR" altLang="en-US" sz="1600" b="0" dirty="0">
                  <a:solidFill>
                    <a:schemeClr val="bg2"/>
                  </a:solidFill>
                  <a:latin typeface="Poppins" pitchFamily="2" charset="77"/>
                  <a:cs typeface="Poppins" pitchFamily="2" charset="77"/>
                </a:rPr>
                <a:t>(</a:t>
              </a:r>
              <a:r>
                <a:rPr lang="pt-BR" altLang="en-US" sz="1600" b="0" dirty="0" err="1">
                  <a:solidFill>
                    <a:schemeClr val="bg2"/>
                  </a:solidFill>
                  <a:latin typeface="Poppins" pitchFamily="2" charset="77"/>
                  <a:cs typeface="Poppins" pitchFamily="2" charset="77"/>
                </a:rPr>
                <a:t>planned</a:t>
              </a:r>
              <a:r>
                <a:rPr lang="pt-BR" altLang="en-US" sz="1600" b="0" dirty="0">
                  <a:solidFill>
                    <a:schemeClr val="bg2"/>
                  </a:solidFill>
                  <a:latin typeface="Poppins" pitchFamily="2" charset="77"/>
                  <a:cs typeface="Poppins" pitchFamily="2" charset="77"/>
                </a:rPr>
                <a:t> n = 565)</a:t>
              </a:r>
              <a:endParaRPr kumimoji="0" lang="en-US" altLang="en-US" sz="1600" b="0" i="0" u="none" strike="noStrike" kern="1200" cap="none" spc="0" normalizeH="0" baseline="30000" noProof="0" dirty="0">
                <a:ln>
                  <a:noFill/>
                </a:ln>
                <a:solidFill>
                  <a:schemeClr val="bg2"/>
                </a:solidFill>
                <a:effectLst/>
                <a:uLnTx/>
                <a:uFillTx/>
                <a:latin typeface="Poppins" pitchFamily="2" charset="77"/>
                <a:cs typeface="Poppins" pitchFamily="2" charset="77"/>
              </a:endParaRPr>
            </a:p>
          </p:txBody>
        </p:sp>
        <p:sp>
          <p:nvSpPr>
            <p:cNvPr id="8" name="Line 54">
              <a:extLst>
                <a:ext uri="{FF2B5EF4-FFF2-40B4-BE49-F238E27FC236}">
                  <a16:creationId xmlns:a16="http://schemas.microsoft.com/office/drawing/2014/main" id="{81F2B7B9-618A-1452-21A7-557E29B966F7}"/>
                </a:ext>
              </a:extLst>
            </p:cNvPr>
            <p:cNvSpPr>
              <a:spLocks noChangeShapeType="1"/>
            </p:cNvSpPr>
            <p:nvPr/>
          </p:nvSpPr>
          <p:spPr bwMode="auto">
            <a:xfrm flipV="1">
              <a:off x="5540188" y="2442466"/>
              <a:ext cx="470935" cy="40830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000000"/>
                </a:solidFill>
                <a:effectLst/>
                <a:uLnTx/>
                <a:uFillTx/>
                <a:latin typeface="Poppins" pitchFamily="2" charset="77"/>
                <a:cs typeface="Poppins" pitchFamily="2" charset="77"/>
              </a:endParaRPr>
            </a:p>
          </p:txBody>
        </p:sp>
        <p:sp>
          <p:nvSpPr>
            <p:cNvPr id="13" name="Line 54">
              <a:extLst>
                <a:ext uri="{FF2B5EF4-FFF2-40B4-BE49-F238E27FC236}">
                  <a16:creationId xmlns:a16="http://schemas.microsoft.com/office/drawing/2014/main" id="{CD20D4BC-23D8-B98F-F26C-089F7E2974A3}"/>
                </a:ext>
              </a:extLst>
            </p:cNvPr>
            <p:cNvSpPr>
              <a:spLocks noChangeShapeType="1"/>
            </p:cNvSpPr>
            <p:nvPr/>
          </p:nvSpPr>
          <p:spPr bwMode="auto">
            <a:xfrm>
              <a:off x="5529431" y="3399416"/>
              <a:ext cx="481692" cy="39835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a:ln>
                  <a:noFill/>
                </a:ln>
                <a:solidFill>
                  <a:srgbClr val="000000"/>
                </a:solidFill>
                <a:effectLst/>
                <a:uLnTx/>
                <a:uFillTx/>
                <a:latin typeface="Poppins" pitchFamily="2" charset="77"/>
                <a:cs typeface="Poppins" pitchFamily="2" charset="77"/>
              </a:endParaRPr>
            </a:p>
          </p:txBody>
        </p:sp>
      </p:grpSp>
    </p:spTree>
    <p:extLst>
      <p:ext uri="{BB962C8B-B14F-4D97-AF65-F5344CB8AC3E}">
        <p14:creationId xmlns:p14="http://schemas.microsoft.com/office/powerpoint/2010/main" val="24181586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DC183-672E-E6CF-7B83-378C956697CC}"/>
              </a:ext>
            </a:extLst>
          </p:cNvPr>
          <p:cNvSpPr>
            <a:spLocks noGrp="1"/>
          </p:cNvSpPr>
          <p:nvPr>
            <p:ph type="title"/>
          </p:nvPr>
        </p:nvSpPr>
        <p:spPr>
          <a:xfrm>
            <a:off x="231078" y="531006"/>
            <a:ext cx="11740260" cy="502445"/>
          </a:xfrm>
        </p:spPr>
        <p:txBody>
          <a:bodyPr/>
          <a:lstStyle/>
          <a:p>
            <a:r>
              <a:rPr lang="en-US" dirty="0"/>
              <a:t>Phase I Study With AC699 in Breast Cancer</a:t>
            </a:r>
          </a:p>
        </p:txBody>
      </p:sp>
      <p:sp>
        <p:nvSpPr>
          <p:cNvPr id="16" name="Content Placeholder 15">
            <a:extLst>
              <a:ext uri="{FF2B5EF4-FFF2-40B4-BE49-F238E27FC236}">
                <a16:creationId xmlns:a16="http://schemas.microsoft.com/office/drawing/2014/main" id="{7524949A-0234-1701-2EC5-D841B4EB79C1}"/>
              </a:ext>
            </a:extLst>
          </p:cNvPr>
          <p:cNvSpPr>
            <a:spLocks noGrp="1"/>
          </p:cNvSpPr>
          <p:nvPr>
            <p:ph idx="1"/>
          </p:nvPr>
        </p:nvSpPr>
        <p:spPr>
          <a:xfrm>
            <a:off x="231078" y="1335023"/>
            <a:ext cx="11740260" cy="4754880"/>
          </a:xfrm>
        </p:spPr>
        <p:txBody>
          <a:bodyPr/>
          <a:lstStyle/>
          <a:p>
            <a:r>
              <a:rPr lang="en-US" altLang="en-US" dirty="0"/>
              <a:t>First-in-human, open-label, 3+3 dose escalation study</a:t>
            </a:r>
          </a:p>
          <a:p>
            <a:endParaRPr lang="en-US" altLang="en-US" dirty="0"/>
          </a:p>
          <a:p>
            <a:endParaRPr lang="en-US" altLang="en-US" dirty="0"/>
          </a:p>
          <a:p>
            <a:endParaRPr lang="en-US" altLang="en-US" dirty="0"/>
          </a:p>
          <a:p>
            <a:endParaRPr lang="en-US" altLang="en-US" dirty="0"/>
          </a:p>
          <a:p>
            <a:endParaRPr lang="en-US" altLang="en-US" dirty="0"/>
          </a:p>
          <a:p>
            <a:endParaRPr lang="en-US" altLang="en-US" dirty="0"/>
          </a:p>
          <a:p>
            <a:pPr lvl="0"/>
            <a:r>
              <a:rPr lang="en-US" altLang="en-US" b="1" dirty="0"/>
              <a:t>Coprimary endpoints: </a:t>
            </a:r>
            <a:r>
              <a:rPr lang="en-US" altLang="en-US" dirty="0"/>
              <a:t>safety and tolerability</a:t>
            </a:r>
          </a:p>
          <a:p>
            <a:pPr lvl="0"/>
            <a:r>
              <a:rPr lang="en-US" altLang="en-US" b="1" dirty="0"/>
              <a:t>Key secondary endpoints: </a:t>
            </a:r>
            <a:r>
              <a:rPr lang="en-US" altLang="en-US" dirty="0"/>
              <a:t>ORR, CBR, </a:t>
            </a:r>
            <a:r>
              <a:rPr lang="en-US" altLang="en-US" dirty="0" err="1"/>
              <a:t>DoR</a:t>
            </a:r>
            <a:r>
              <a:rPr lang="en-US" altLang="en-US" dirty="0"/>
              <a:t>, PK</a:t>
            </a:r>
            <a:endParaRPr lang="en-US" dirty="0"/>
          </a:p>
        </p:txBody>
      </p:sp>
      <p:sp>
        <p:nvSpPr>
          <p:cNvPr id="10" name="Content Placeholder 9">
            <a:extLst>
              <a:ext uri="{FF2B5EF4-FFF2-40B4-BE49-F238E27FC236}">
                <a16:creationId xmlns:a16="http://schemas.microsoft.com/office/drawing/2014/main" id="{D56D561F-065A-9741-3A78-11DA71C13E1A}"/>
              </a:ext>
            </a:extLst>
          </p:cNvPr>
          <p:cNvSpPr>
            <a:spLocks noGrp="1"/>
          </p:cNvSpPr>
          <p:nvPr>
            <p:ph sz="quarter" idx="10"/>
          </p:nvPr>
        </p:nvSpPr>
        <p:spPr>
          <a:xfrm>
            <a:off x="1712199" y="6302375"/>
            <a:ext cx="7812290" cy="327025"/>
          </a:xfrm>
        </p:spPr>
        <p:txBody>
          <a:bodyPr/>
          <a:lstStyle/>
          <a:p>
            <a:pPr algn="ctr"/>
            <a:r>
              <a:rPr lang="en-US" altLang="en-US" dirty="0"/>
              <a:t>NCT05654532. Hamilton. ESMO 2024. </a:t>
            </a:r>
            <a:r>
              <a:rPr lang="en-US" altLang="en-US" dirty="0" err="1"/>
              <a:t>Abstr</a:t>
            </a:r>
            <a:r>
              <a:rPr lang="en-US" altLang="en-US" dirty="0"/>
              <a:t> 6059.</a:t>
            </a:r>
          </a:p>
        </p:txBody>
      </p:sp>
      <p:grpSp>
        <p:nvGrpSpPr>
          <p:cNvPr id="4" name="Group 3">
            <a:extLst>
              <a:ext uri="{FF2B5EF4-FFF2-40B4-BE49-F238E27FC236}">
                <a16:creationId xmlns:a16="http://schemas.microsoft.com/office/drawing/2014/main" id="{299E4ACF-25D9-83A8-15F7-0B95A236977E}"/>
              </a:ext>
            </a:extLst>
          </p:cNvPr>
          <p:cNvGrpSpPr/>
          <p:nvPr/>
        </p:nvGrpSpPr>
        <p:grpSpPr>
          <a:xfrm>
            <a:off x="428441" y="1797955"/>
            <a:ext cx="11542897" cy="3086336"/>
            <a:chOff x="428441" y="1733219"/>
            <a:chExt cx="11542897" cy="3086336"/>
          </a:xfrm>
        </p:grpSpPr>
        <p:sp>
          <p:nvSpPr>
            <p:cNvPr id="6" name="Text Box 45">
              <a:extLst>
                <a:ext uri="{FF2B5EF4-FFF2-40B4-BE49-F238E27FC236}">
                  <a16:creationId xmlns:a16="http://schemas.microsoft.com/office/drawing/2014/main" id="{53D942DB-0A00-1C8A-AC6C-39681CB35180}"/>
                </a:ext>
              </a:extLst>
            </p:cNvPr>
            <p:cNvSpPr txBox="1">
              <a:spLocks noChangeArrowheads="1"/>
            </p:cNvSpPr>
            <p:nvPr/>
          </p:nvSpPr>
          <p:spPr bwMode="auto">
            <a:xfrm>
              <a:off x="428441" y="2509827"/>
              <a:ext cx="4455529"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Male and female (postmenopausal status required) patients with ER+/HER2- advanced or metastatic breast cancer who received </a:t>
              </a:r>
              <a:r>
                <a:rPr kumimoji="0" lang="en-GB" altLang="en-US" sz="1600" b="0" i="0" strike="noStrike" kern="1200" cap="none" spc="0" normalizeH="0" baseline="0" noProof="0" dirty="0">
                  <a:ln>
                    <a:noFill/>
                  </a:ln>
                  <a:solidFill>
                    <a:srgbClr val="000000"/>
                  </a:solidFill>
                  <a:effectLst/>
                  <a:uLnTx/>
                  <a:uFillTx/>
                  <a:latin typeface="Poppins" pitchFamily="2" charset="77"/>
                  <a:cs typeface="Poppins" pitchFamily="2" charset="77"/>
                </a:rPr>
                <a:t>≥2 prior lines of endocrine therapy or ≥1 endocrine therapy if combined with a CDK4/6i</a:t>
              </a:r>
              <a:endPar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(estimated N = 60)</a:t>
              </a:r>
              <a:endParaRPr kumimoji="0" lang="en-US"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nvGrpSpPr>
            <p:cNvPr id="21" name="Group 20">
              <a:extLst>
                <a:ext uri="{FF2B5EF4-FFF2-40B4-BE49-F238E27FC236}">
                  <a16:creationId xmlns:a16="http://schemas.microsoft.com/office/drawing/2014/main" id="{0FE0CD86-E043-079C-5C54-E92B0E62A063}"/>
                </a:ext>
              </a:extLst>
            </p:cNvPr>
            <p:cNvGrpSpPr/>
            <p:nvPr/>
          </p:nvGrpSpPr>
          <p:grpSpPr>
            <a:xfrm>
              <a:off x="4959275" y="2015981"/>
              <a:ext cx="4672738" cy="2803574"/>
              <a:chOff x="5485379" y="2080717"/>
              <a:chExt cx="4146634" cy="2803574"/>
            </a:xfrm>
          </p:grpSpPr>
          <p:sp>
            <p:nvSpPr>
              <p:cNvPr id="7" name="Rectangle 49">
                <a:extLst>
                  <a:ext uri="{FF2B5EF4-FFF2-40B4-BE49-F238E27FC236}">
                    <a16:creationId xmlns:a16="http://schemas.microsoft.com/office/drawing/2014/main" id="{D2F6AF03-6C05-6C8B-B09C-B94AA5ADE8A9}"/>
                  </a:ext>
                </a:extLst>
              </p:cNvPr>
              <p:cNvSpPr>
                <a:spLocks noChangeArrowheads="1"/>
              </p:cNvSpPr>
              <p:nvPr/>
            </p:nvSpPr>
            <p:spPr bwMode="auto">
              <a:xfrm>
                <a:off x="5485379" y="2080717"/>
                <a:ext cx="3060788" cy="503060"/>
              </a:xfrm>
              <a:prstGeom prst="rect">
                <a:avLst/>
              </a:prstGeom>
              <a:solidFill>
                <a:srgbClr val="FDD8C9">
                  <a:alpha val="50196"/>
                </a:srgb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chemeClr val="tx1"/>
                    </a:solidFill>
                    <a:latin typeface="Poppins" pitchFamily="2" charset="77"/>
                    <a:cs typeface="Poppins" pitchFamily="2" charset="77"/>
                  </a:rPr>
                  <a:t>AC699</a:t>
                </a:r>
                <a:r>
                  <a:rPr lang="en-US" altLang="en-US" sz="1600" dirty="0">
                    <a:solidFill>
                      <a:schemeClr val="tx1"/>
                    </a:solidFill>
                    <a:latin typeface="Poppins" pitchFamily="2" charset="77"/>
                    <a:cs typeface="Poppins" pitchFamily="2" charset="77"/>
                  </a:rPr>
                  <a:t> 100 mg QD (n = 4)</a:t>
                </a:r>
                <a:endParaRPr kumimoji="0" lang="en-US" altLang="en-US" sz="1600" b="0" i="0" u="none" strike="noStrike" kern="1200" cap="none" spc="0" normalizeH="0" baseline="30000" noProof="0" dirty="0">
                  <a:ln>
                    <a:noFill/>
                  </a:ln>
                  <a:solidFill>
                    <a:schemeClr val="tx1"/>
                  </a:solidFill>
                  <a:effectLst/>
                  <a:uLnTx/>
                  <a:uFillTx/>
                  <a:latin typeface="Poppins" pitchFamily="2" charset="77"/>
                  <a:cs typeface="Poppins" pitchFamily="2" charset="77"/>
                </a:endParaRPr>
              </a:p>
            </p:txBody>
          </p:sp>
          <p:sp>
            <p:nvSpPr>
              <p:cNvPr id="11" name="Rectangle 49">
                <a:extLst>
                  <a:ext uri="{FF2B5EF4-FFF2-40B4-BE49-F238E27FC236}">
                    <a16:creationId xmlns:a16="http://schemas.microsoft.com/office/drawing/2014/main" id="{66DA2EE8-594A-DF19-511D-59378A933FEE}"/>
                  </a:ext>
                </a:extLst>
              </p:cNvPr>
              <p:cNvSpPr>
                <a:spLocks noChangeArrowheads="1"/>
              </p:cNvSpPr>
              <p:nvPr/>
            </p:nvSpPr>
            <p:spPr bwMode="auto">
              <a:xfrm>
                <a:off x="5756843" y="2655845"/>
                <a:ext cx="3060787" cy="503060"/>
              </a:xfrm>
              <a:prstGeom prst="rect">
                <a:avLst/>
              </a:prstGeom>
              <a:solidFill>
                <a:schemeClr val="accent1">
                  <a:lumMod val="20000"/>
                  <a:lumOff val="8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a:solidFill>
                      <a:schemeClr val="tx1"/>
                    </a:solidFill>
                    <a:latin typeface="Poppins" pitchFamily="2" charset="77"/>
                    <a:cs typeface="Poppins" pitchFamily="2" charset="77"/>
                  </a:rPr>
                  <a:t>AC699</a:t>
                </a:r>
                <a:r>
                  <a:rPr lang="en-US" altLang="en-US" sz="1600">
                    <a:solidFill>
                      <a:schemeClr val="tx1"/>
                    </a:solidFill>
                    <a:latin typeface="Poppins" pitchFamily="2" charset="77"/>
                    <a:cs typeface="Poppins" pitchFamily="2" charset="77"/>
                  </a:rPr>
                  <a:t> 200 mg QD (n = 12)</a:t>
                </a:r>
                <a:endParaRPr kumimoji="0" lang="en-US" altLang="en-US" sz="1600" b="0" i="0" u="none" strike="noStrike" kern="1200" cap="none" spc="0" normalizeH="0" baseline="30000" noProof="0">
                  <a:ln>
                    <a:noFill/>
                  </a:ln>
                  <a:solidFill>
                    <a:schemeClr val="tx1"/>
                  </a:solidFill>
                  <a:effectLst/>
                  <a:uLnTx/>
                  <a:uFillTx/>
                  <a:latin typeface="Poppins" pitchFamily="2" charset="77"/>
                  <a:cs typeface="Poppins" pitchFamily="2" charset="77"/>
                </a:endParaRPr>
              </a:p>
            </p:txBody>
          </p:sp>
          <p:sp>
            <p:nvSpPr>
              <p:cNvPr id="12" name="Rectangle 49">
                <a:extLst>
                  <a:ext uri="{FF2B5EF4-FFF2-40B4-BE49-F238E27FC236}">
                    <a16:creationId xmlns:a16="http://schemas.microsoft.com/office/drawing/2014/main" id="{7848F4C3-825E-E3EF-426E-3EC442152BE6}"/>
                  </a:ext>
                </a:extLst>
              </p:cNvPr>
              <p:cNvSpPr>
                <a:spLocks noChangeArrowheads="1"/>
              </p:cNvSpPr>
              <p:nvPr/>
            </p:nvSpPr>
            <p:spPr bwMode="auto">
              <a:xfrm>
                <a:off x="6028306" y="3230973"/>
                <a:ext cx="3060786" cy="503060"/>
              </a:xfrm>
              <a:prstGeom prst="rect">
                <a:avLst/>
              </a:prstGeom>
              <a:solidFill>
                <a:schemeClr val="accent1">
                  <a:lumMod val="40000"/>
                  <a:lumOff val="6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chemeClr val="tx1"/>
                    </a:solidFill>
                    <a:latin typeface="Poppins" pitchFamily="2" charset="77"/>
                    <a:cs typeface="Poppins" pitchFamily="2" charset="77"/>
                  </a:rPr>
                  <a:t>AC699</a:t>
                </a:r>
                <a:r>
                  <a:rPr lang="en-US" altLang="en-US" sz="1600" dirty="0">
                    <a:solidFill>
                      <a:schemeClr val="tx1"/>
                    </a:solidFill>
                    <a:latin typeface="Poppins" pitchFamily="2" charset="77"/>
                    <a:cs typeface="Poppins" pitchFamily="2" charset="77"/>
                  </a:rPr>
                  <a:t> 300 mg QD (n = 11)</a:t>
                </a:r>
                <a:endParaRPr kumimoji="0" lang="en-US" altLang="en-US" sz="1600" b="0" i="0" u="none" strike="noStrike" kern="1200" cap="none" spc="0" normalizeH="0" baseline="30000" noProof="0" dirty="0">
                  <a:ln>
                    <a:noFill/>
                  </a:ln>
                  <a:solidFill>
                    <a:schemeClr val="tx1"/>
                  </a:solidFill>
                  <a:effectLst/>
                  <a:uLnTx/>
                  <a:uFillTx/>
                  <a:latin typeface="Poppins" pitchFamily="2" charset="77"/>
                  <a:cs typeface="Poppins" pitchFamily="2" charset="77"/>
                </a:endParaRPr>
              </a:p>
            </p:txBody>
          </p:sp>
          <p:sp>
            <p:nvSpPr>
              <p:cNvPr id="13" name="Rectangle 49">
                <a:extLst>
                  <a:ext uri="{FF2B5EF4-FFF2-40B4-BE49-F238E27FC236}">
                    <a16:creationId xmlns:a16="http://schemas.microsoft.com/office/drawing/2014/main" id="{EA944CC2-83DD-54D5-5812-2183BC8E3E4E}"/>
                  </a:ext>
                </a:extLst>
              </p:cNvPr>
              <p:cNvSpPr>
                <a:spLocks noChangeArrowheads="1"/>
              </p:cNvSpPr>
              <p:nvPr/>
            </p:nvSpPr>
            <p:spPr bwMode="auto">
              <a:xfrm>
                <a:off x="6299768" y="3806101"/>
                <a:ext cx="3060785" cy="503060"/>
              </a:xfrm>
              <a:prstGeom prst="rect">
                <a:avLst/>
              </a:prstGeom>
              <a:solidFill>
                <a:schemeClr val="accent1">
                  <a:lumMod val="60000"/>
                  <a:lumOff val="4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a:solidFill>
                      <a:schemeClr val="tx1"/>
                    </a:solidFill>
                    <a:latin typeface="Poppins" pitchFamily="2" charset="77"/>
                    <a:cs typeface="Poppins" pitchFamily="2" charset="77"/>
                  </a:rPr>
                  <a:t>AC699</a:t>
                </a:r>
                <a:r>
                  <a:rPr lang="en-US" altLang="en-US" sz="1600">
                    <a:solidFill>
                      <a:schemeClr val="tx1"/>
                    </a:solidFill>
                    <a:latin typeface="Poppins" pitchFamily="2" charset="77"/>
                    <a:cs typeface="Poppins" pitchFamily="2" charset="77"/>
                  </a:rPr>
                  <a:t> 400 mg QD (n = 4)</a:t>
                </a:r>
                <a:endParaRPr kumimoji="0" lang="en-US" altLang="en-US" sz="1600" b="0" i="0" u="none" strike="noStrike" kern="1200" cap="none" spc="0" normalizeH="0" baseline="30000" noProof="0">
                  <a:ln>
                    <a:noFill/>
                  </a:ln>
                  <a:solidFill>
                    <a:schemeClr val="tx1"/>
                  </a:solidFill>
                  <a:effectLst/>
                  <a:uLnTx/>
                  <a:uFillTx/>
                  <a:latin typeface="Poppins" pitchFamily="2" charset="77"/>
                  <a:cs typeface="Poppins" pitchFamily="2" charset="77"/>
                </a:endParaRPr>
              </a:p>
            </p:txBody>
          </p:sp>
          <p:sp>
            <p:nvSpPr>
              <p:cNvPr id="14" name="Rectangle 49">
                <a:extLst>
                  <a:ext uri="{FF2B5EF4-FFF2-40B4-BE49-F238E27FC236}">
                    <a16:creationId xmlns:a16="http://schemas.microsoft.com/office/drawing/2014/main" id="{F9FE2FEE-EE6F-CE30-590E-C3F3F9836114}"/>
                  </a:ext>
                </a:extLst>
              </p:cNvPr>
              <p:cNvSpPr>
                <a:spLocks noChangeArrowheads="1"/>
              </p:cNvSpPr>
              <p:nvPr/>
            </p:nvSpPr>
            <p:spPr bwMode="auto">
              <a:xfrm>
                <a:off x="6571229" y="4381231"/>
                <a:ext cx="3060784" cy="50306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1" dirty="0">
                    <a:solidFill>
                      <a:srgbClr val="FFFFFF"/>
                    </a:solidFill>
                    <a:latin typeface="Poppins" pitchFamily="2" charset="77"/>
                    <a:cs typeface="Poppins" pitchFamily="2" charset="77"/>
                  </a:rPr>
                  <a:t>AC699</a:t>
                </a:r>
                <a:r>
                  <a:rPr lang="en-US" altLang="en-US" sz="1600" dirty="0">
                    <a:solidFill>
                      <a:srgbClr val="FFFFFF"/>
                    </a:solidFill>
                    <a:latin typeface="Poppins" pitchFamily="2" charset="77"/>
                    <a:cs typeface="Poppins" pitchFamily="2" charset="77"/>
                  </a:rPr>
                  <a:t> 600 mg QD (n = 4)</a:t>
                </a:r>
                <a:endParaRPr kumimoji="0" lang="en-US" altLang="en-US" sz="1600" b="0" i="0" u="none" strike="noStrike" kern="1200" cap="none" spc="0" normalizeH="0" baseline="30000" noProof="0" dirty="0">
                  <a:ln>
                    <a:noFill/>
                  </a:ln>
                  <a:solidFill>
                    <a:srgbClr val="FFFFFF"/>
                  </a:solidFill>
                  <a:effectLst/>
                  <a:uLnTx/>
                  <a:uFillTx/>
                  <a:latin typeface="Poppins" pitchFamily="2" charset="77"/>
                  <a:cs typeface="Poppins" pitchFamily="2" charset="77"/>
                </a:endParaRPr>
              </a:p>
            </p:txBody>
          </p:sp>
        </p:grpSp>
        <p:sp>
          <p:nvSpPr>
            <p:cNvPr id="3" name="TextBox 2">
              <a:extLst>
                <a:ext uri="{FF2B5EF4-FFF2-40B4-BE49-F238E27FC236}">
                  <a16:creationId xmlns:a16="http://schemas.microsoft.com/office/drawing/2014/main" id="{664908AE-1D6A-BE46-FF7A-58F011165CF6}"/>
                </a:ext>
              </a:extLst>
            </p:cNvPr>
            <p:cNvSpPr txBox="1"/>
            <p:nvPr/>
          </p:nvSpPr>
          <p:spPr bwMode="auto">
            <a:xfrm>
              <a:off x="8315661" y="1733219"/>
              <a:ext cx="36556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i="1" dirty="0">
                  <a:latin typeface="Poppins" pitchFamily="2" charset="77"/>
                  <a:cs typeface="Poppins" pitchFamily="2" charset="77"/>
                </a:rPr>
                <a:t>AC699 administered in 28-day cycles</a:t>
              </a:r>
            </a:p>
          </p:txBody>
        </p:sp>
      </p:grpSp>
    </p:spTree>
    <p:extLst>
      <p:ext uri="{BB962C8B-B14F-4D97-AF65-F5344CB8AC3E}">
        <p14:creationId xmlns:p14="http://schemas.microsoft.com/office/powerpoint/2010/main" val="16185815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48D50-2EF7-D562-0150-3CB95CF962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EAC4D3-8395-2725-0080-4189E53BC664}"/>
              </a:ext>
            </a:extLst>
          </p:cNvPr>
          <p:cNvSpPr>
            <a:spLocks noGrp="1"/>
          </p:cNvSpPr>
          <p:nvPr>
            <p:ph type="title"/>
          </p:nvPr>
        </p:nvSpPr>
        <p:spPr>
          <a:xfrm>
            <a:off x="231078" y="531006"/>
            <a:ext cx="11740260" cy="502445"/>
          </a:xfrm>
        </p:spPr>
        <p:txBody>
          <a:bodyPr/>
          <a:lstStyle/>
          <a:p>
            <a:r>
              <a:rPr lang="en-US" dirty="0"/>
              <a:t>Phase I Study With AC699 in Breast Cancer: </a:t>
            </a:r>
            <a:br>
              <a:rPr lang="en-US" dirty="0"/>
            </a:br>
            <a:r>
              <a:rPr lang="en-US" dirty="0"/>
              <a:t>Baseline Characteristics</a:t>
            </a:r>
          </a:p>
        </p:txBody>
      </p:sp>
      <p:sp>
        <p:nvSpPr>
          <p:cNvPr id="6" name="Content Placeholder 5">
            <a:extLst>
              <a:ext uri="{FF2B5EF4-FFF2-40B4-BE49-F238E27FC236}">
                <a16:creationId xmlns:a16="http://schemas.microsoft.com/office/drawing/2014/main" id="{149CEB68-7624-BF37-EED8-0A87203D708A}"/>
              </a:ext>
            </a:extLst>
          </p:cNvPr>
          <p:cNvSpPr>
            <a:spLocks noGrp="1"/>
          </p:cNvSpPr>
          <p:nvPr>
            <p:ph sz="quarter" idx="10"/>
          </p:nvPr>
        </p:nvSpPr>
        <p:spPr>
          <a:xfrm>
            <a:off x="1712199" y="6302375"/>
            <a:ext cx="7812290" cy="327025"/>
          </a:xfrm>
        </p:spPr>
        <p:txBody>
          <a:bodyPr/>
          <a:lstStyle/>
          <a:p>
            <a:pPr algn="ctr"/>
            <a:r>
              <a:rPr lang="en-US" altLang="en-US" dirty="0"/>
              <a:t>NCT05654532. Hamilton. ESMO 2024. Abstr 6059.</a:t>
            </a:r>
          </a:p>
        </p:txBody>
      </p:sp>
      <p:graphicFrame>
        <p:nvGraphicFramePr>
          <p:cNvPr id="5" name="Table 4">
            <a:extLst>
              <a:ext uri="{FF2B5EF4-FFF2-40B4-BE49-F238E27FC236}">
                <a16:creationId xmlns:a16="http://schemas.microsoft.com/office/drawing/2014/main" id="{8529222D-19BE-818C-FD8B-1B47E2AB815E}"/>
              </a:ext>
            </a:extLst>
          </p:cNvPr>
          <p:cNvGraphicFramePr>
            <a:graphicFrameLocks noGrp="1"/>
          </p:cNvGraphicFramePr>
          <p:nvPr>
            <p:extLst>
              <p:ext uri="{D42A27DB-BD31-4B8C-83A1-F6EECF244321}">
                <p14:modId xmlns:p14="http://schemas.microsoft.com/office/powerpoint/2010/main" val="3500010014"/>
              </p:ext>
            </p:extLst>
          </p:nvPr>
        </p:nvGraphicFramePr>
        <p:xfrm>
          <a:off x="503849" y="1602854"/>
          <a:ext cx="5309278" cy="3931920"/>
        </p:xfrm>
        <a:graphic>
          <a:graphicData uri="http://schemas.openxmlformats.org/drawingml/2006/table">
            <a:tbl>
              <a:tblPr firstRow="1" bandRow="1">
                <a:tableStyleId>{5C22544A-7EE6-4342-B048-85BDC9FD1C3A}</a:tableStyleId>
              </a:tblPr>
              <a:tblGrid>
                <a:gridCol w="3918522">
                  <a:extLst>
                    <a:ext uri="{9D8B030D-6E8A-4147-A177-3AD203B41FA5}">
                      <a16:colId xmlns:a16="http://schemas.microsoft.com/office/drawing/2014/main" val="20000"/>
                    </a:ext>
                  </a:extLst>
                </a:gridCol>
                <a:gridCol w="1390756">
                  <a:extLst>
                    <a:ext uri="{9D8B030D-6E8A-4147-A177-3AD203B41FA5}">
                      <a16:colId xmlns:a16="http://schemas.microsoft.com/office/drawing/2014/main" val="20001"/>
                    </a:ext>
                  </a:extLst>
                </a:gridCol>
              </a:tblGrid>
              <a:tr h="320961">
                <a:tc>
                  <a:txBody>
                    <a:bodyPr/>
                    <a:lstStyle/>
                    <a:p>
                      <a:r>
                        <a:rPr dirty="0"/>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dirty="0"/>
                        <a:t>Total </a:t>
                      </a:r>
                      <a:br>
                        <a:rPr lang="en-US" dirty="0"/>
                      </a:br>
                      <a:r>
                        <a:rPr dirty="0"/>
                        <a:t>(</a:t>
                      </a:r>
                      <a:r>
                        <a:rPr lang="en-US" dirty="0"/>
                        <a:t>N </a:t>
                      </a:r>
                      <a:r>
                        <a:rPr dirty="0"/>
                        <a:t>=</a:t>
                      </a:r>
                      <a:r>
                        <a:rPr lang="en-US" dirty="0"/>
                        <a:t> </a:t>
                      </a:r>
                      <a:r>
                        <a:rPr dirty="0"/>
                        <a:t>35)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183406">
                <a:tc>
                  <a:txBody>
                    <a:bodyPr/>
                    <a:lstStyle/>
                    <a:p>
                      <a:r>
                        <a:rPr lang="en-US" dirty="0">
                          <a:solidFill>
                            <a:schemeClr val="tx1"/>
                          </a:solidFill>
                        </a:rPr>
                        <a:t>Median age, yr (range)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60 (41-81)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183406">
                <a:tc>
                  <a:txBody>
                    <a:bodyPr/>
                    <a:lstStyle/>
                    <a:p>
                      <a:r>
                        <a:rPr lang="en-US" dirty="0">
                          <a:solidFill>
                            <a:schemeClr val="tx1"/>
                          </a:solidFill>
                        </a:rPr>
                        <a:t>ECOG PS,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83406">
                <a:tc>
                  <a:txBody>
                    <a:bodyPr/>
                    <a:lstStyle/>
                    <a:p>
                      <a:pPr marL="365760" indent="-182880" algn="l" defTabSz="914400" rtl="0" eaLnBrk="1" latinLnBrk="0" hangingPunct="1">
                        <a:buFont typeface="Arial" panose="020B0604020202020204" pitchFamily="34" charset="0"/>
                        <a:buChar char="•"/>
                      </a:pPr>
                      <a:r>
                        <a:rPr lang="en-US" sz="1800" kern="1200" dirty="0">
                          <a:solidFill>
                            <a:schemeClr val="tx1"/>
                          </a:solidFill>
                          <a:latin typeface="+mn-lt"/>
                          <a:ea typeface="+mn-ea"/>
                          <a:cs typeface="+mn-cs"/>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dirty="0">
                          <a:solidFill>
                            <a:schemeClr val="tx1"/>
                          </a:solidFill>
                        </a:rPr>
                        <a:t>14 (40)</a:t>
                      </a:r>
                      <a:endParaRPr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32541728"/>
                  </a:ext>
                </a:extLst>
              </a:tr>
              <a:tr h="183406">
                <a:tc>
                  <a:txBody>
                    <a:bodyPr/>
                    <a:lstStyle/>
                    <a:p>
                      <a:pPr marL="365760" indent="-182880" algn="l" defTabSz="914400" rtl="0" eaLnBrk="1" latinLnBrk="0" hangingPunct="1">
                        <a:buFont typeface="Arial" panose="020B0604020202020204" pitchFamily="34" charset="0"/>
                        <a:buChar char="•"/>
                      </a:pPr>
                      <a:r>
                        <a:rPr lang="en-US" sz="1800" kern="1200" dirty="0">
                          <a:solidFill>
                            <a:schemeClr val="tx1"/>
                          </a:solidFill>
                          <a:latin typeface="+mn-lt"/>
                          <a:ea typeface="+mn-ea"/>
                          <a:cs typeface="+mn-cs"/>
                        </a:rPr>
                        <a: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dirty="0">
                          <a:solidFill>
                            <a:schemeClr val="tx1"/>
                          </a:solidFill>
                        </a:rPr>
                        <a:t>21 (60) </a:t>
                      </a:r>
                      <a:endParaRPr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0395755"/>
                  </a:ext>
                </a:extLst>
              </a:tr>
              <a:tr h="183406">
                <a:tc>
                  <a:txBody>
                    <a:bodyPr/>
                    <a:lstStyle/>
                    <a:p>
                      <a:r>
                        <a:rPr lang="en-US" i="1" dirty="0">
                          <a:solidFill>
                            <a:schemeClr val="tx1"/>
                          </a:solidFill>
                        </a:rPr>
                        <a:t>ESR1</a:t>
                      </a:r>
                      <a:r>
                        <a:rPr lang="en-US" dirty="0">
                          <a:solidFill>
                            <a:schemeClr val="tx1"/>
                          </a:solidFill>
                        </a:rPr>
                        <a:t> ctDNA baseline status,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5"/>
                  </a:ext>
                </a:extLst>
              </a:tr>
              <a:tr h="183406">
                <a:tc>
                  <a:txBody>
                    <a:bodyPr/>
                    <a:lstStyle/>
                    <a:p>
                      <a:pPr marL="365760" indent="-182880" algn="l" defTabSz="914400" rtl="0" eaLnBrk="1" latinLnBrk="0" hangingPunct="1">
                        <a:buFont typeface="Arial" panose="020B0604020202020204" pitchFamily="34" charset="0"/>
                        <a:buChar char="•"/>
                      </a:pPr>
                      <a:r>
                        <a:rPr lang="en-US" sz="1800" kern="1200" dirty="0">
                          <a:solidFill>
                            <a:schemeClr val="tx1"/>
                          </a:solidFill>
                          <a:latin typeface="+mn-lt"/>
                          <a:ea typeface="+mn-ea"/>
                          <a:cs typeface="+mn-cs"/>
                        </a:rPr>
                        <a:t>Wild type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20 (57)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6"/>
                  </a:ext>
                </a:extLst>
              </a:tr>
              <a:tr h="183406">
                <a:tc>
                  <a:txBody>
                    <a:bodyPr/>
                    <a:lstStyle/>
                    <a:p>
                      <a:pPr marL="365760" indent="-182880" algn="l" defTabSz="914400" rtl="0" eaLnBrk="1" latinLnBrk="0" hangingPunct="1">
                        <a:buFont typeface="Arial" panose="020B0604020202020204" pitchFamily="34" charset="0"/>
                        <a:buChar char="•"/>
                      </a:pPr>
                      <a:r>
                        <a:rPr lang="en-US" sz="1800" kern="1200" dirty="0">
                          <a:solidFill>
                            <a:schemeClr val="tx1"/>
                          </a:solidFill>
                          <a:latin typeface="+mn-lt"/>
                          <a:ea typeface="+mn-ea"/>
                          <a:cs typeface="+mn-cs"/>
                        </a:rPr>
                        <a:t>Mutant (VAF &gt;1%)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11 (32)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7"/>
                  </a:ext>
                </a:extLst>
              </a:tr>
              <a:tr h="183406">
                <a:tc>
                  <a:txBody>
                    <a:bodyPr/>
                    <a:lstStyle/>
                    <a:p>
                      <a:pPr marL="365760" indent="-182880" algn="l" defTabSz="914400" rtl="0" eaLnBrk="1" latinLnBrk="0" hangingPunct="1">
                        <a:buFont typeface="Arial" panose="020B0604020202020204" pitchFamily="34" charset="0"/>
                        <a:buChar char="•"/>
                      </a:pPr>
                      <a:r>
                        <a:rPr lang="en-US" sz="1800" kern="1200" dirty="0">
                          <a:solidFill>
                            <a:schemeClr val="tx1"/>
                          </a:solidFill>
                          <a:latin typeface="+mn-lt"/>
                          <a:ea typeface="+mn-ea"/>
                          <a:cs typeface="+mn-cs"/>
                        </a:rPr>
                        <a:t>Pending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4 (11)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8"/>
                  </a:ext>
                </a:extLst>
              </a:tr>
              <a:tr h="183406">
                <a:tc>
                  <a:txBody>
                    <a:bodyPr/>
                    <a:lstStyle/>
                    <a:p>
                      <a:r>
                        <a:rPr lang="en-US" dirty="0">
                          <a:solidFill>
                            <a:schemeClr val="tx1"/>
                          </a:solidFill>
                        </a:rPr>
                        <a:t>Measurable disease,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28 (80)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bl>
          </a:graphicData>
        </a:graphic>
      </p:graphicFrame>
      <p:graphicFrame>
        <p:nvGraphicFramePr>
          <p:cNvPr id="8" name="Table 7">
            <a:extLst>
              <a:ext uri="{FF2B5EF4-FFF2-40B4-BE49-F238E27FC236}">
                <a16:creationId xmlns:a16="http://schemas.microsoft.com/office/drawing/2014/main" id="{45A21110-F7D3-C670-60E3-EB12A26413B7}"/>
              </a:ext>
            </a:extLst>
          </p:cNvPr>
          <p:cNvGraphicFramePr>
            <a:graphicFrameLocks noGrp="1"/>
          </p:cNvGraphicFramePr>
          <p:nvPr>
            <p:extLst>
              <p:ext uri="{D42A27DB-BD31-4B8C-83A1-F6EECF244321}">
                <p14:modId xmlns:p14="http://schemas.microsoft.com/office/powerpoint/2010/main" val="2301134052"/>
              </p:ext>
            </p:extLst>
          </p:nvPr>
        </p:nvGraphicFramePr>
        <p:xfrm>
          <a:off x="5976851" y="1602854"/>
          <a:ext cx="5853170" cy="3840480"/>
        </p:xfrm>
        <a:graphic>
          <a:graphicData uri="http://schemas.openxmlformats.org/drawingml/2006/table">
            <a:tbl>
              <a:tblPr firstRow="1" bandRow="1">
                <a:tableStyleId>{5C22544A-7EE6-4342-B048-85BDC9FD1C3A}</a:tableStyleId>
              </a:tblPr>
              <a:tblGrid>
                <a:gridCol w="4279431">
                  <a:extLst>
                    <a:ext uri="{9D8B030D-6E8A-4147-A177-3AD203B41FA5}">
                      <a16:colId xmlns:a16="http://schemas.microsoft.com/office/drawing/2014/main" val="20000"/>
                    </a:ext>
                  </a:extLst>
                </a:gridCol>
                <a:gridCol w="1573739">
                  <a:extLst>
                    <a:ext uri="{9D8B030D-6E8A-4147-A177-3AD203B41FA5}">
                      <a16:colId xmlns:a16="http://schemas.microsoft.com/office/drawing/2014/main" val="575317683"/>
                    </a:ext>
                  </a:extLst>
                </a:gridCol>
              </a:tblGrid>
              <a:tr h="254000">
                <a:tc>
                  <a:txBody>
                    <a:bodyPr/>
                    <a:lstStyle/>
                    <a:p>
                      <a:r>
                        <a:rPr dirty="0"/>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dirty="0"/>
                        <a:t>Total </a:t>
                      </a:r>
                      <a:br>
                        <a:rPr lang="en-US" dirty="0"/>
                      </a:br>
                      <a:r>
                        <a:rPr lang="en-US" dirty="0"/>
                        <a:t>(N = 35)</a:t>
                      </a:r>
                      <a:endParaRPr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254000">
                <a:tc>
                  <a:txBody>
                    <a:bodyPr/>
                    <a:lstStyle/>
                    <a:p>
                      <a:r>
                        <a:rPr lang="pt-BR" dirty="0" err="1">
                          <a:solidFill>
                            <a:schemeClr val="tx1"/>
                          </a:solidFill>
                        </a:rPr>
                        <a:t>Median</a:t>
                      </a:r>
                      <a:r>
                        <a:rPr lang="pt-BR" dirty="0">
                          <a:solidFill>
                            <a:schemeClr val="tx1"/>
                          </a:solidFill>
                        </a:rPr>
                        <a:t> prior </a:t>
                      </a:r>
                      <a:r>
                        <a:rPr lang="pt-BR" dirty="0" err="1">
                          <a:solidFill>
                            <a:schemeClr val="tx1"/>
                          </a:solidFill>
                        </a:rPr>
                        <a:t>regimens</a:t>
                      </a:r>
                      <a:r>
                        <a:rPr lang="pt-BR" dirty="0">
                          <a:solidFill>
                            <a:schemeClr val="tx1"/>
                          </a:solidFill>
                        </a:rPr>
                        <a:t>, </a:t>
                      </a:r>
                      <a:r>
                        <a:rPr lang="pt-BR" dirty="0" err="1">
                          <a:solidFill>
                            <a:schemeClr val="tx1"/>
                          </a:solidFill>
                        </a:rPr>
                        <a:t>n</a:t>
                      </a:r>
                      <a:r>
                        <a:rPr lang="pt-BR" dirty="0">
                          <a:solidFill>
                            <a:schemeClr val="tx1"/>
                          </a:solidFill>
                        </a:rPr>
                        <a:t> (range)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dirty="0">
                          <a:solidFill>
                            <a:schemeClr val="tx1"/>
                          </a:solidFill>
                        </a:rPr>
                        <a:t>5 (2-10)</a:t>
                      </a:r>
                      <a:endParaRPr lang="pt-BR"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10"/>
                  </a:ext>
                </a:extLst>
              </a:tr>
              <a:tr h="254000">
                <a:tc>
                  <a:txBody>
                    <a:bodyPr/>
                    <a:lstStyle/>
                    <a:p>
                      <a:r>
                        <a:rPr lang="en-US" dirty="0">
                          <a:solidFill>
                            <a:schemeClr val="tx1"/>
                          </a:solidFill>
                        </a:rPr>
                        <a:t>Prior CDK4/6 inhibitor,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dirty="0">
                          <a:solidFill>
                            <a:schemeClr val="tx1"/>
                          </a:solidFill>
                        </a:rPr>
                        <a:t>35 (100)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254000">
                <a:tc gridSpan="2">
                  <a:txBody>
                    <a:bodyPr/>
                    <a:lstStyle/>
                    <a:p>
                      <a:pPr algn="l"/>
                      <a:r>
                        <a:rPr lang="pt-BR" dirty="0">
                          <a:solidFill>
                            <a:schemeClr val="tx1"/>
                          </a:solidFill>
                        </a:rPr>
                        <a:t>Prior SERD/SERCA/ER </a:t>
                      </a:r>
                      <a:r>
                        <a:rPr lang="pt-BR" dirty="0" err="1">
                          <a:solidFill>
                            <a:schemeClr val="tx1"/>
                          </a:solidFill>
                        </a:rPr>
                        <a:t>chimeric</a:t>
                      </a:r>
                      <a:r>
                        <a:rPr lang="pt-BR" dirty="0">
                          <a:solidFill>
                            <a:schemeClr val="tx1"/>
                          </a:solidFill>
                        </a:rPr>
                        <a:t> </a:t>
                      </a:r>
                      <a:r>
                        <a:rPr lang="pt-BR" dirty="0" err="1">
                          <a:solidFill>
                            <a:schemeClr val="tx1"/>
                          </a:solidFill>
                        </a:rPr>
                        <a:t>degrader</a:t>
                      </a:r>
                      <a:r>
                        <a:rPr lang="pt-BR" dirty="0">
                          <a:solidFill>
                            <a:schemeClr val="tx1"/>
                          </a:solidFill>
                        </a:rPr>
                        <a:t>, </a:t>
                      </a:r>
                      <a:r>
                        <a:rPr lang="pt-BR" dirty="0" err="1">
                          <a:solidFill>
                            <a:schemeClr val="tx1"/>
                          </a:solidFill>
                        </a:rPr>
                        <a:t>n</a:t>
                      </a:r>
                      <a:r>
                        <a:rPr lang="pt-BR" dirty="0">
                          <a:solidFill>
                            <a:schemeClr val="tx1"/>
                          </a:solidFill>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l"/>
                      <a:endParaRPr lang="pt-BR"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12"/>
                  </a:ext>
                </a:extLst>
              </a:tr>
              <a:tr h="254000">
                <a:tc>
                  <a:txBody>
                    <a:bodyPr/>
                    <a:lstStyle/>
                    <a:p>
                      <a:pPr marL="365760" indent="-182880" algn="l" defTabSz="914400" rtl="0" eaLnBrk="1" latinLnBrk="0" hangingPunct="1">
                        <a:buFont typeface="Arial" panose="020B0604020202020204" pitchFamily="34" charset="0"/>
                        <a:buChar char="•"/>
                      </a:pPr>
                      <a:r>
                        <a:rPr sz="1800" kern="1200" dirty="0">
                          <a:solidFill>
                            <a:schemeClr val="tx1"/>
                          </a:solidFill>
                          <a:latin typeface="+mn-lt"/>
                          <a:ea typeface="+mn-ea"/>
                          <a:cs typeface="+mn-cs"/>
                        </a:rPr>
                        <a:t>Prior fulvestrant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182880" indent="0" algn="ctr" defTabSz="914400" rtl="0" eaLnBrk="1" latinLnBrk="0" hangingPunct="1">
                        <a:buFontTx/>
                        <a:buNone/>
                      </a:pPr>
                      <a:r>
                        <a:rPr lang="en-US" dirty="0">
                          <a:solidFill>
                            <a:schemeClr val="tx1"/>
                          </a:solidFill>
                        </a:rPr>
                        <a:t>29 (83)</a:t>
                      </a:r>
                      <a:endParaRPr lang="en-US" sz="1800"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13"/>
                  </a:ext>
                </a:extLst>
              </a:tr>
              <a:tr h="254000">
                <a:tc>
                  <a:txBody>
                    <a:bodyPr/>
                    <a:lstStyle/>
                    <a:p>
                      <a:pPr marL="365760" indent="-182880" algn="l" defTabSz="914400" rtl="0" eaLnBrk="1" latinLnBrk="0" hangingPunct="1">
                        <a:buFont typeface="Arial" panose="020B0604020202020204" pitchFamily="34" charset="0"/>
                        <a:buChar char="•"/>
                      </a:pPr>
                      <a:r>
                        <a:rPr sz="1800" kern="1200" dirty="0">
                          <a:solidFill>
                            <a:schemeClr val="tx1"/>
                          </a:solidFill>
                          <a:latin typeface="+mn-lt"/>
                          <a:ea typeface="+mn-ea"/>
                          <a:cs typeface="+mn-cs"/>
                        </a:rPr>
                        <a:t>Prior novel SERD/SERCA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182880" indent="0" algn="ctr" defTabSz="914400" rtl="0" eaLnBrk="1" latinLnBrk="0" hangingPunct="1">
                        <a:buFontTx/>
                        <a:buNone/>
                      </a:pPr>
                      <a:r>
                        <a:rPr lang="en-US" dirty="0">
                          <a:solidFill>
                            <a:schemeClr val="tx1"/>
                          </a:solidFill>
                        </a:rPr>
                        <a:t>8 (23)</a:t>
                      </a:r>
                      <a:endParaRPr lang="en-US" sz="1800"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14"/>
                  </a:ext>
                </a:extLst>
              </a:tr>
              <a:tr h="254000">
                <a:tc>
                  <a:txBody>
                    <a:bodyPr/>
                    <a:lstStyle/>
                    <a:p>
                      <a:pPr marL="365760" indent="-182880" algn="l" defTabSz="914400" rtl="0" eaLnBrk="1" latinLnBrk="0" hangingPunct="1">
                        <a:buFont typeface="Arial" panose="020B0604020202020204" pitchFamily="34" charset="0"/>
                        <a:buChar char="•"/>
                      </a:pPr>
                      <a:r>
                        <a:rPr sz="1800" kern="1200" dirty="0">
                          <a:solidFill>
                            <a:schemeClr val="tx1"/>
                          </a:solidFill>
                          <a:latin typeface="+mn-lt"/>
                          <a:ea typeface="+mn-ea"/>
                          <a:cs typeface="+mn-cs"/>
                        </a:rPr>
                        <a:t>Prior ER chimeric degrader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182880" indent="0" algn="ctr" defTabSz="914400" rtl="0" eaLnBrk="1" latinLnBrk="0" hangingPunct="1">
                        <a:buFontTx/>
                        <a:buNone/>
                      </a:pPr>
                      <a:r>
                        <a:rPr lang="en-US" dirty="0">
                          <a:solidFill>
                            <a:schemeClr val="tx1"/>
                          </a:solidFill>
                        </a:rPr>
                        <a:t>4 (11)</a:t>
                      </a:r>
                      <a:endParaRPr lang="en-US" sz="1800" kern="1200" dirty="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15"/>
                  </a:ext>
                </a:extLst>
              </a:tr>
              <a:tr h="254000">
                <a:tc>
                  <a:txBody>
                    <a:bodyPr/>
                    <a:lstStyle/>
                    <a:p>
                      <a:r>
                        <a:rPr lang="en-US" dirty="0">
                          <a:solidFill>
                            <a:schemeClr val="tx1"/>
                          </a:solidFill>
                        </a:rPr>
                        <a:t>Prior aromatase inhibitor,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dirty="0">
                          <a:solidFill>
                            <a:schemeClr val="tx1"/>
                          </a:solidFill>
                        </a:rPr>
                        <a:t>32 (91)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6"/>
                  </a:ext>
                </a:extLst>
              </a:tr>
              <a:tr h="254000">
                <a:tc>
                  <a:txBody>
                    <a:bodyPr/>
                    <a:lstStyle/>
                    <a:p>
                      <a:r>
                        <a:rPr lang="en-US" dirty="0">
                          <a:solidFill>
                            <a:schemeClr val="tx1"/>
                          </a:solidFill>
                        </a:rPr>
                        <a:t>Prior chemotherapy in metastatic setting,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dirty="0">
                          <a:solidFill>
                            <a:schemeClr val="tx1"/>
                          </a:solidFill>
                        </a:rPr>
                        <a:t>18 (51)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21188794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5513D-43CB-CA9E-5665-9B1AA1C3D8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4FA03A-6668-6C5C-F5CE-916B48219BFC}"/>
              </a:ext>
            </a:extLst>
          </p:cNvPr>
          <p:cNvSpPr>
            <a:spLocks noGrp="1"/>
          </p:cNvSpPr>
          <p:nvPr>
            <p:ph type="title"/>
          </p:nvPr>
        </p:nvSpPr>
        <p:spPr>
          <a:xfrm>
            <a:off x="231078" y="531006"/>
            <a:ext cx="11740260" cy="502445"/>
          </a:xfrm>
        </p:spPr>
        <p:txBody>
          <a:bodyPr/>
          <a:lstStyle/>
          <a:p>
            <a:r>
              <a:rPr lang="en-US"/>
              <a:t>Phase I Study With AC699 in Breast Cancer: Safety</a:t>
            </a:r>
          </a:p>
        </p:txBody>
      </p:sp>
      <p:sp>
        <p:nvSpPr>
          <p:cNvPr id="3" name="Content Placeholder 2">
            <a:extLst>
              <a:ext uri="{FF2B5EF4-FFF2-40B4-BE49-F238E27FC236}">
                <a16:creationId xmlns:a16="http://schemas.microsoft.com/office/drawing/2014/main" id="{112D2D97-57BC-20DB-6AC1-F59A157EC9FA}"/>
              </a:ext>
            </a:extLst>
          </p:cNvPr>
          <p:cNvSpPr>
            <a:spLocks noGrp="1"/>
          </p:cNvSpPr>
          <p:nvPr>
            <p:ph idx="1"/>
          </p:nvPr>
        </p:nvSpPr>
        <p:spPr>
          <a:xfrm>
            <a:off x="231776" y="1335088"/>
            <a:ext cx="4622858" cy="4754562"/>
          </a:xfrm>
        </p:spPr>
        <p:txBody>
          <a:bodyPr/>
          <a:lstStyle/>
          <a:p>
            <a:r>
              <a:rPr lang="en-US" dirty="0"/>
              <a:t>TEAE: 77% of patients</a:t>
            </a:r>
          </a:p>
          <a:p>
            <a:r>
              <a:rPr lang="en-US" dirty="0"/>
              <a:t>No grade ≥3 related TEAEs</a:t>
            </a:r>
          </a:p>
          <a:p>
            <a:r>
              <a:rPr lang="en-US" dirty="0"/>
              <a:t>No dose limiting toxicities</a:t>
            </a:r>
          </a:p>
          <a:p>
            <a:r>
              <a:rPr lang="en-US" dirty="0"/>
              <a:t>No dose discontinuation or reductions due to any AEs</a:t>
            </a:r>
          </a:p>
          <a:p>
            <a:r>
              <a:rPr lang="en-US" dirty="0"/>
              <a:t>No AC699-related SAEs</a:t>
            </a:r>
          </a:p>
          <a:p>
            <a:pPr lvl="2"/>
            <a:r>
              <a:rPr lang="en-US" dirty="0"/>
              <a:t>8 SAEs experienced by </a:t>
            </a:r>
            <a:br>
              <a:rPr lang="en-US" dirty="0"/>
            </a:br>
            <a:r>
              <a:rPr lang="en-US" dirty="0"/>
              <a:t>6 patients</a:t>
            </a:r>
          </a:p>
        </p:txBody>
      </p:sp>
      <p:sp>
        <p:nvSpPr>
          <p:cNvPr id="8" name="Content Placeholder 7">
            <a:extLst>
              <a:ext uri="{FF2B5EF4-FFF2-40B4-BE49-F238E27FC236}">
                <a16:creationId xmlns:a16="http://schemas.microsoft.com/office/drawing/2014/main" id="{D14B2DA7-ED3A-BB89-E9A7-98EBA88C756E}"/>
              </a:ext>
            </a:extLst>
          </p:cNvPr>
          <p:cNvSpPr>
            <a:spLocks noGrp="1"/>
          </p:cNvSpPr>
          <p:nvPr>
            <p:ph sz="quarter" idx="10"/>
          </p:nvPr>
        </p:nvSpPr>
        <p:spPr>
          <a:xfrm>
            <a:off x="1712199" y="6302375"/>
            <a:ext cx="7812290" cy="327025"/>
          </a:xfrm>
        </p:spPr>
        <p:txBody>
          <a:bodyPr/>
          <a:lstStyle/>
          <a:p>
            <a:r>
              <a:rPr lang="en-US" altLang="en-US" dirty="0"/>
              <a:t>Hamilton. ESMO 2024. </a:t>
            </a:r>
            <a:r>
              <a:rPr lang="en-US" altLang="en-US" dirty="0" err="1"/>
              <a:t>Abstr</a:t>
            </a:r>
            <a:r>
              <a:rPr lang="en-US" altLang="en-US" dirty="0"/>
              <a:t> 6059.</a:t>
            </a:r>
          </a:p>
        </p:txBody>
      </p:sp>
      <p:graphicFrame>
        <p:nvGraphicFramePr>
          <p:cNvPr id="6" name="Table 5">
            <a:extLst>
              <a:ext uri="{FF2B5EF4-FFF2-40B4-BE49-F238E27FC236}">
                <a16:creationId xmlns:a16="http://schemas.microsoft.com/office/drawing/2014/main" id="{FDC408D0-B3A2-DE30-363A-86B999BE83A7}"/>
              </a:ext>
            </a:extLst>
          </p:cNvPr>
          <p:cNvGraphicFramePr>
            <a:graphicFrameLocks noGrp="1"/>
          </p:cNvGraphicFramePr>
          <p:nvPr>
            <p:extLst>
              <p:ext uri="{D42A27DB-BD31-4B8C-83A1-F6EECF244321}">
                <p14:modId xmlns:p14="http://schemas.microsoft.com/office/powerpoint/2010/main" val="619090758"/>
              </p:ext>
            </p:extLst>
          </p:nvPr>
        </p:nvGraphicFramePr>
        <p:xfrm>
          <a:off x="5153891" y="1333500"/>
          <a:ext cx="6817446" cy="3749040"/>
        </p:xfrm>
        <a:graphic>
          <a:graphicData uri="http://schemas.openxmlformats.org/drawingml/2006/table">
            <a:tbl>
              <a:tblPr firstRow="1" bandRow="1">
                <a:tableStyleId>{5C22544A-7EE6-4342-B048-85BDC9FD1C3A}</a:tableStyleId>
              </a:tblPr>
              <a:tblGrid>
                <a:gridCol w="2327564">
                  <a:extLst>
                    <a:ext uri="{9D8B030D-6E8A-4147-A177-3AD203B41FA5}">
                      <a16:colId xmlns:a16="http://schemas.microsoft.com/office/drawing/2014/main" val="20000"/>
                    </a:ext>
                  </a:extLst>
                </a:gridCol>
                <a:gridCol w="1134718">
                  <a:extLst>
                    <a:ext uri="{9D8B030D-6E8A-4147-A177-3AD203B41FA5}">
                      <a16:colId xmlns:a16="http://schemas.microsoft.com/office/drawing/2014/main" val="20001"/>
                    </a:ext>
                  </a:extLst>
                </a:gridCol>
                <a:gridCol w="1112290">
                  <a:extLst>
                    <a:ext uri="{9D8B030D-6E8A-4147-A177-3AD203B41FA5}">
                      <a16:colId xmlns:a16="http://schemas.microsoft.com/office/drawing/2014/main" val="20002"/>
                    </a:ext>
                  </a:extLst>
                </a:gridCol>
                <a:gridCol w="1189893">
                  <a:extLst>
                    <a:ext uri="{9D8B030D-6E8A-4147-A177-3AD203B41FA5}">
                      <a16:colId xmlns:a16="http://schemas.microsoft.com/office/drawing/2014/main" val="20003"/>
                    </a:ext>
                  </a:extLst>
                </a:gridCol>
                <a:gridCol w="1052981">
                  <a:extLst>
                    <a:ext uri="{9D8B030D-6E8A-4147-A177-3AD203B41FA5}">
                      <a16:colId xmlns:a16="http://schemas.microsoft.com/office/drawing/2014/main" val="20004"/>
                    </a:ext>
                  </a:extLst>
                </a:gridCol>
              </a:tblGrid>
              <a:tr h="231607">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lt1"/>
                          </a:solidFill>
                          <a:latin typeface="+mn-lt"/>
                          <a:ea typeface="+mn-ea"/>
                          <a:cs typeface="+mn-cs"/>
                        </a:rPr>
                        <a:t>AEs in ≥10% of Patients, 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gridSpan="2">
                  <a:txBody>
                    <a:bodyPr/>
                    <a:lstStyle/>
                    <a:p>
                      <a:pPr algn="ctr"/>
                      <a:r>
                        <a:rPr lang="en-US" dirty="0"/>
                        <a:t>TEAEs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hMerge="1">
                  <a:txBody>
                    <a:bodyPr/>
                    <a:lstStyle/>
                    <a:p>
                      <a:pPr algn="ctr"/>
                      <a:endParaRPr/>
                    </a:p>
                  </a:txBody>
                  <a:tcPr>
                    <a:solidFill>
                      <a:schemeClr val="accent3"/>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Related TEAEs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hMerge="1">
                  <a:txBody>
                    <a:bodyPr/>
                    <a:lstStyle/>
                    <a:p>
                      <a:pPr algn="ctr"/>
                      <a:endParaRPr/>
                    </a:p>
                  </a:txBody>
                  <a:tcPr>
                    <a:solidFill>
                      <a:schemeClr val="accent3"/>
                    </a:solidFill>
                  </a:tcPr>
                </a:tc>
                <a:extLst>
                  <a:ext uri="{0D108BD9-81ED-4DB2-BD59-A6C34878D82A}">
                    <a16:rowId xmlns:a16="http://schemas.microsoft.com/office/drawing/2014/main" val="3187420518"/>
                  </a:ext>
                </a:extLst>
              </a:tr>
              <a:tr h="405313">
                <a:tc vMerge="1">
                  <a:txBody>
                    <a:bodyPr/>
                    <a:lstStyle/>
                    <a:p>
                      <a:pPr marL="0" algn="ctr" defTabSz="914400" rtl="0" eaLnBrk="1" latinLnBrk="0" hangingPunct="1"/>
                      <a:endParaRPr sz="1800" b="1" kern="1200">
                        <a:solidFill>
                          <a:schemeClr val="lt1"/>
                        </a:solidFill>
                        <a:latin typeface="+mn-lt"/>
                        <a:ea typeface="+mn-ea"/>
                        <a:cs typeface="+mn-cs"/>
                      </a:endParaRPr>
                    </a:p>
                  </a:txBody>
                  <a:tcPr>
                    <a:solidFill>
                      <a:schemeClr val="accent3"/>
                    </a:solidFill>
                  </a:tcPr>
                </a:tc>
                <a:tc>
                  <a:txBody>
                    <a:bodyPr/>
                    <a:lstStyle/>
                    <a:p>
                      <a:pPr marL="0" algn="ctr" defTabSz="914400" rtl="0" eaLnBrk="1" latinLnBrk="0" hangingPunct="1"/>
                      <a:r>
                        <a:rPr sz="1800" b="1" kern="1200">
                          <a:solidFill>
                            <a:schemeClr val="lt1"/>
                          </a:solidFill>
                          <a:latin typeface="+mn-lt"/>
                          <a:ea typeface="+mn-ea"/>
                          <a:cs typeface="+mn-cs"/>
                        </a:rPr>
                        <a:t>All Grades</a:t>
                      </a:r>
                    </a:p>
                  </a:txBody>
                  <a:tcPr anchor="ctr">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marL="0" algn="ctr" defTabSz="914400" rtl="0" eaLnBrk="1" latinLnBrk="0" hangingPunct="1"/>
                      <a:r>
                        <a:rPr sz="1800" b="1" kern="1200" dirty="0">
                          <a:solidFill>
                            <a:schemeClr val="lt1"/>
                          </a:solidFill>
                          <a:latin typeface="+mn-lt"/>
                          <a:ea typeface="+mn-ea"/>
                          <a:cs typeface="+mn-cs"/>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marL="0" algn="ctr" defTabSz="914400" rtl="0" eaLnBrk="1" latinLnBrk="0" hangingPunct="1"/>
                      <a:r>
                        <a:rPr sz="1800" b="1" kern="1200" dirty="0">
                          <a:solidFill>
                            <a:schemeClr val="lt1"/>
                          </a:solidFill>
                          <a:latin typeface="+mn-lt"/>
                          <a:ea typeface="+mn-ea"/>
                          <a:cs typeface="+mn-cs"/>
                        </a:rPr>
                        <a:t>All Grades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marL="0" algn="ctr" defTabSz="914400" rtl="0" eaLnBrk="1" latinLnBrk="0" hangingPunct="1"/>
                      <a:r>
                        <a:rPr sz="1800" b="1" kern="1200" dirty="0">
                          <a:solidFill>
                            <a:schemeClr val="lt1"/>
                          </a:solidFill>
                          <a:latin typeface="+mn-lt"/>
                          <a:ea typeface="+mn-ea"/>
                          <a:cs typeface="+mn-cs"/>
                        </a:rPr>
                        <a:t>Grade ≥3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231607">
                <a:tc>
                  <a:txBody>
                    <a:bodyPr/>
                    <a:lstStyle/>
                    <a:p>
                      <a:r>
                        <a:rPr dirty="0">
                          <a:solidFill>
                            <a:schemeClr val="tx1"/>
                          </a:solidFill>
                        </a:rPr>
                        <a:t>Nausea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6 (17)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4 (11)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31607">
                <a:tc>
                  <a:txBody>
                    <a:bodyPr/>
                    <a:lstStyle/>
                    <a:p>
                      <a:r>
                        <a:rPr dirty="0">
                          <a:solidFill>
                            <a:schemeClr val="tx1"/>
                          </a:solidFill>
                        </a:rPr>
                        <a:t>Dehydration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5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2 (6)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2"/>
                  </a:ext>
                </a:extLst>
              </a:tr>
              <a:tr h="231607">
                <a:tc>
                  <a:txBody>
                    <a:bodyPr/>
                    <a:lstStyle/>
                    <a:p>
                      <a:r>
                        <a:rPr dirty="0">
                          <a:solidFill>
                            <a:schemeClr val="tx1"/>
                          </a:solidFill>
                        </a:rPr>
                        <a:t>Fatigue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5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1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2 (6)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231607">
                <a:tc>
                  <a:txBody>
                    <a:bodyPr/>
                    <a:lstStyle/>
                    <a:p>
                      <a:r>
                        <a:rPr>
                          <a:solidFill>
                            <a:schemeClr val="tx1"/>
                          </a:solidFill>
                        </a:rPr>
                        <a:t>Hot flush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5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5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4"/>
                  </a:ext>
                </a:extLst>
              </a:tr>
              <a:tr h="405313">
                <a:tc>
                  <a:txBody>
                    <a:bodyPr/>
                    <a:lstStyle/>
                    <a:p>
                      <a:r>
                        <a:rPr lang="en-US" dirty="0">
                          <a:solidFill>
                            <a:schemeClr val="tx1"/>
                          </a:solidFill>
                        </a:rPr>
                        <a:t>Decreased neutrophil count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5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1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a:solidFill>
                            <a:schemeClr val="tx1"/>
                          </a:solidFill>
                        </a:rPr>
                        <a:t>3 (9)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405313">
                <a:tc>
                  <a:txBody>
                    <a:bodyPr/>
                    <a:lstStyle/>
                    <a:p>
                      <a:r>
                        <a:rPr>
                          <a:solidFill>
                            <a:schemeClr val="tx1"/>
                          </a:solidFill>
                        </a:rPr>
                        <a:t>Upper respiratory infection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4 (11)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a:solidFill>
                            <a:schemeClr val="tx1"/>
                          </a:solidFill>
                        </a:rPr>
                        <a:t>1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6"/>
                  </a:ext>
                </a:extLst>
              </a:tr>
            </a:tbl>
          </a:graphicData>
        </a:graphic>
      </p:graphicFrame>
      <p:cxnSp>
        <p:nvCxnSpPr>
          <p:cNvPr id="9" name="Straight Connector 8">
            <a:extLst>
              <a:ext uri="{FF2B5EF4-FFF2-40B4-BE49-F238E27FC236}">
                <a16:creationId xmlns:a16="http://schemas.microsoft.com/office/drawing/2014/main" id="{2FF8BD37-ED62-7D7F-7CAD-A11D49BDA9A0}"/>
              </a:ext>
            </a:extLst>
          </p:cNvPr>
          <p:cNvCxnSpPr>
            <a:cxnSpLocks/>
          </p:cNvCxnSpPr>
          <p:nvPr/>
        </p:nvCxnSpPr>
        <p:spPr bwMode="auto">
          <a:xfrm>
            <a:off x="7675067" y="1708720"/>
            <a:ext cx="1901414" cy="0"/>
          </a:xfrm>
          <a:prstGeom prst="line">
            <a:avLst/>
          </a:prstGeom>
          <a:noFill/>
          <a:ln w="19050"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A40B10D-F542-7492-B840-3DDBC2F07980}"/>
              </a:ext>
            </a:extLst>
          </p:cNvPr>
          <p:cNvCxnSpPr>
            <a:cxnSpLocks/>
          </p:cNvCxnSpPr>
          <p:nvPr/>
        </p:nvCxnSpPr>
        <p:spPr bwMode="auto">
          <a:xfrm>
            <a:off x="9878559" y="1708720"/>
            <a:ext cx="2000250" cy="0"/>
          </a:xfrm>
          <a:prstGeom prst="line">
            <a:avLst/>
          </a:prstGeom>
          <a:noFill/>
          <a:ln w="19050"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7638658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93347-DE01-BD68-6E25-FE6AD3F09061}"/>
              </a:ext>
            </a:extLst>
          </p:cNvPr>
          <p:cNvSpPr>
            <a:spLocks noGrp="1"/>
          </p:cNvSpPr>
          <p:nvPr>
            <p:ph type="title"/>
          </p:nvPr>
        </p:nvSpPr>
        <p:spPr>
          <a:xfrm>
            <a:off x="231078" y="531006"/>
            <a:ext cx="11740260" cy="502445"/>
          </a:xfrm>
        </p:spPr>
        <p:txBody>
          <a:bodyPr/>
          <a:lstStyle/>
          <a:p>
            <a:r>
              <a:rPr lang="en-US" dirty="0"/>
              <a:t>Phase I Study With AC699 in Breast Cancer: </a:t>
            </a:r>
            <a:br>
              <a:rPr lang="en-US" dirty="0"/>
            </a:br>
            <a:r>
              <a:rPr lang="en-US" dirty="0"/>
              <a:t>Tumor Change From Baseline</a:t>
            </a:r>
          </a:p>
        </p:txBody>
      </p:sp>
      <p:sp>
        <p:nvSpPr>
          <p:cNvPr id="8" name="Content Placeholder 7">
            <a:extLst>
              <a:ext uri="{FF2B5EF4-FFF2-40B4-BE49-F238E27FC236}">
                <a16:creationId xmlns:a16="http://schemas.microsoft.com/office/drawing/2014/main" id="{7C04C726-280D-5804-0805-F3FC145ED0A4}"/>
              </a:ext>
            </a:extLst>
          </p:cNvPr>
          <p:cNvSpPr>
            <a:spLocks noGrp="1"/>
          </p:cNvSpPr>
          <p:nvPr>
            <p:ph sz="quarter" idx="10"/>
          </p:nvPr>
        </p:nvSpPr>
        <p:spPr>
          <a:xfrm>
            <a:off x="1712199" y="6302375"/>
            <a:ext cx="7812290" cy="327025"/>
          </a:xfrm>
        </p:spPr>
        <p:txBody>
          <a:bodyPr/>
          <a:lstStyle/>
          <a:p>
            <a:pPr algn="ctr"/>
            <a:r>
              <a:rPr lang="en-US" altLang="en-US" dirty="0"/>
              <a:t>Hamilton. ESMO 2024. </a:t>
            </a:r>
            <a:r>
              <a:rPr lang="en-US" altLang="en-US" dirty="0" err="1"/>
              <a:t>Abstr</a:t>
            </a:r>
            <a:r>
              <a:rPr lang="en-US" altLang="en-US" dirty="0"/>
              <a:t> 637P.</a:t>
            </a:r>
          </a:p>
        </p:txBody>
      </p:sp>
      <p:graphicFrame>
        <p:nvGraphicFramePr>
          <p:cNvPr id="3" name="Table 2">
            <a:extLst>
              <a:ext uri="{FF2B5EF4-FFF2-40B4-BE49-F238E27FC236}">
                <a16:creationId xmlns:a16="http://schemas.microsoft.com/office/drawing/2014/main" id="{91705B9C-0A0E-3A8D-F2A3-FE200366BB75}"/>
              </a:ext>
            </a:extLst>
          </p:cNvPr>
          <p:cNvGraphicFramePr>
            <a:graphicFrameLocks noGrp="1"/>
          </p:cNvGraphicFramePr>
          <p:nvPr>
            <p:extLst>
              <p:ext uri="{D42A27DB-BD31-4B8C-83A1-F6EECF244321}">
                <p14:modId xmlns:p14="http://schemas.microsoft.com/office/powerpoint/2010/main" val="1175436559"/>
              </p:ext>
            </p:extLst>
          </p:nvPr>
        </p:nvGraphicFramePr>
        <p:xfrm>
          <a:off x="6924502" y="2024148"/>
          <a:ext cx="4814455" cy="2194560"/>
        </p:xfrm>
        <a:graphic>
          <a:graphicData uri="http://schemas.openxmlformats.org/drawingml/2006/table">
            <a:tbl>
              <a:tblPr firstRow="1" bandRow="1">
                <a:tableStyleId>{5C22544A-7EE6-4342-B048-85BDC9FD1C3A}</a:tableStyleId>
              </a:tblPr>
              <a:tblGrid>
                <a:gridCol w="2168509">
                  <a:extLst>
                    <a:ext uri="{9D8B030D-6E8A-4147-A177-3AD203B41FA5}">
                      <a16:colId xmlns:a16="http://schemas.microsoft.com/office/drawing/2014/main" val="20000"/>
                    </a:ext>
                  </a:extLst>
                </a:gridCol>
                <a:gridCol w="1355317">
                  <a:extLst>
                    <a:ext uri="{9D8B030D-6E8A-4147-A177-3AD203B41FA5}">
                      <a16:colId xmlns:a16="http://schemas.microsoft.com/office/drawing/2014/main" val="20001"/>
                    </a:ext>
                  </a:extLst>
                </a:gridCol>
                <a:gridCol w="1290629">
                  <a:extLst>
                    <a:ext uri="{9D8B030D-6E8A-4147-A177-3AD203B41FA5}">
                      <a16:colId xmlns:a16="http://schemas.microsoft.com/office/drawing/2014/main" val="20002"/>
                    </a:ext>
                  </a:extLst>
                </a:gridCol>
              </a:tblGrid>
              <a:tr h="398146">
                <a:tc>
                  <a:txBody>
                    <a:bodyPr/>
                    <a:lstStyle/>
                    <a:p>
                      <a:r>
                        <a:rPr dirty="0"/>
                        <a:t>Outcome</a:t>
                      </a:r>
                    </a:p>
                  </a:txBody>
                  <a:tcPr marT="91440" marB="9144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dirty="0"/>
                        <a:t>Total </a:t>
                      </a:r>
                      <a:endParaRPr lang="en-US" dirty="0"/>
                    </a:p>
                    <a:p>
                      <a:pPr algn="ctr"/>
                      <a:r>
                        <a:rPr dirty="0"/>
                        <a:t>(</a:t>
                      </a:r>
                      <a:r>
                        <a:rPr lang="en-US" dirty="0"/>
                        <a:t>n </a:t>
                      </a:r>
                      <a:r>
                        <a:rPr dirty="0"/>
                        <a:t>=</a:t>
                      </a:r>
                      <a:r>
                        <a:rPr lang="en-US" dirty="0"/>
                        <a:t> </a:t>
                      </a:r>
                      <a:r>
                        <a:rPr dirty="0"/>
                        <a:t>27)</a:t>
                      </a:r>
                    </a:p>
                  </a:txBody>
                  <a:tcPr marT="91440" marB="9144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i="1" dirty="0"/>
                        <a:t>ESR1</a:t>
                      </a:r>
                      <a:r>
                        <a:rPr dirty="0"/>
                        <a:t> Mutated </a:t>
                      </a:r>
                      <a:endParaRPr lang="en-US" dirty="0"/>
                    </a:p>
                    <a:p>
                      <a:pPr algn="ctr"/>
                      <a:r>
                        <a:rPr dirty="0"/>
                        <a:t>(n</a:t>
                      </a:r>
                      <a:r>
                        <a:rPr lang="en-US" dirty="0"/>
                        <a:t> </a:t>
                      </a:r>
                      <a:r>
                        <a:rPr dirty="0"/>
                        <a:t>=</a:t>
                      </a:r>
                      <a:r>
                        <a:rPr lang="en-US" dirty="0"/>
                        <a:t> </a:t>
                      </a:r>
                      <a:r>
                        <a:rPr dirty="0"/>
                        <a:t>11)</a:t>
                      </a:r>
                    </a:p>
                  </a:txBody>
                  <a:tcPr marT="91440" marB="9144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265430">
                <a:tc>
                  <a:txBody>
                    <a:bodyPr/>
                    <a:lstStyle/>
                    <a:p>
                      <a:r>
                        <a:rPr lang="en-US" dirty="0">
                          <a:solidFill>
                            <a:schemeClr val="tx1"/>
                          </a:solidFill>
                        </a:rPr>
                        <a:t>ORR,* n/N (%)</a:t>
                      </a:r>
                    </a:p>
                  </a:txBody>
                  <a:tcPr marT="91440" marB="9144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5/22</a:t>
                      </a:r>
                      <a:r>
                        <a:rPr lang="en-US" dirty="0">
                          <a:solidFill>
                            <a:schemeClr val="tx1"/>
                          </a:solidFill>
                        </a:rPr>
                        <a:t> (23</a:t>
                      </a:r>
                      <a:r>
                        <a:rPr dirty="0">
                          <a:solidFill>
                            <a:schemeClr val="tx1"/>
                          </a:solidFill>
                        </a:rPr>
                        <a:t>)</a:t>
                      </a:r>
                    </a:p>
                  </a:txBody>
                  <a:tcPr marT="91440" marB="9144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dirty="0">
                          <a:solidFill>
                            <a:schemeClr val="tx1"/>
                          </a:solidFill>
                        </a:rPr>
                        <a:t>5/9</a:t>
                      </a:r>
                      <a:r>
                        <a:rPr lang="en-US" dirty="0">
                          <a:solidFill>
                            <a:schemeClr val="tx1"/>
                          </a:solidFill>
                        </a:rPr>
                        <a:t> (56</a:t>
                      </a:r>
                      <a:r>
                        <a:rPr dirty="0">
                          <a:solidFill>
                            <a:schemeClr val="tx1"/>
                          </a:solidFill>
                        </a:rPr>
                        <a:t>)</a:t>
                      </a:r>
                    </a:p>
                  </a:txBody>
                  <a:tcPr marT="91440" marB="9144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78702">
                <a:tc>
                  <a:txBody>
                    <a:bodyPr/>
                    <a:lstStyle/>
                    <a:p>
                      <a:r>
                        <a:rPr dirty="0">
                          <a:solidFill>
                            <a:schemeClr val="tx1"/>
                          </a:solidFill>
                        </a:rPr>
                        <a:t>Clinical </a:t>
                      </a:r>
                      <a:r>
                        <a:rPr lang="en-US" dirty="0">
                          <a:solidFill>
                            <a:schemeClr val="tx1"/>
                          </a:solidFill>
                        </a:rPr>
                        <a:t>b</a:t>
                      </a:r>
                      <a:r>
                        <a:rPr dirty="0">
                          <a:solidFill>
                            <a:schemeClr val="tx1"/>
                          </a:solidFill>
                        </a:rPr>
                        <a:t>enefit </a:t>
                      </a:r>
                      <a:r>
                        <a:rPr lang="en-US" dirty="0">
                          <a:solidFill>
                            <a:schemeClr val="tx1"/>
                          </a:solidFill>
                        </a:rPr>
                        <a:t>r</a:t>
                      </a:r>
                      <a:r>
                        <a:rPr dirty="0">
                          <a:solidFill>
                            <a:schemeClr val="tx1"/>
                          </a:solidFill>
                        </a:rPr>
                        <a:t>ate</a:t>
                      </a:r>
                      <a:r>
                        <a:rPr lang="en-US" dirty="0">
                          <a:solidFill>
                            <a:schemeClr val="tx1"/>
                          </a:solidFill>
                        </a:rPr>
                        <a:t>, n/N (%)</a:t>
                      </a:r>
                      <a:endParaRPr dirty="0">
                        <a:solidFill>
                          <a:schemeClr val="tx1"/>
                        </a:solidFill>
                      </a:endParaRPr>
                    </a:p>
                  </a:txBody>
                  <a:tcPr marT="91440" marB="9144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8/27</a:t>
                      </a:r>
                      <a:r>
                        <a:rPr lang="en-US" dirty="0">
                          <a:solidFill>
                            <a:schemeClr val="tx1"/>
                          </a:solidFill>
                        </a:rPr>
                        <a:t> (30</a:t>
                      </a:r>
                      <a:r>
                        <a:rPr dirty="0">
                          <a:solidFill>
                            <a:schemeClr val="tx1"/>
                          </a:solidFill>
                        </a:rPr>
                        <a:t>)</a:t>
                      </a:r>
                    </a:p>
                  </a:txBody>
                  <a:tcPr marT="91440" marB="9144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dirty="0">
                          <a:solidFill>
                            <a:schemeClr val="tx1"/>
                          </a:solidFill>
                        </a:rPr>
                        <a:t>6/11</a:t>
                      </a:r>
                      <a:r>
                        <a:rPr lang="en-US" dirty="0">
                          <a:solidFill>
                            <a:schemeClr val="tx1"/>
                          </a:solidFill>
                        </a:rPr>
                        <a:t> (55</a:t>
                      </a:r>
                      <a:r>
                        <a:rPr dirty="0">
                          <a:solidFill>
                            <a:schemeClr val="tx1"/>
                          </a:solidFill>
                        </a:rPr>
                        <a:t>)</a:t>
                      </a:r>
                    </a:p>
                  </a:txBody>
                  <a:tcPr marT="91440" marB="9144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2"/>
                  </a:ext>
                </a:extLst>
              </a:tr>
            </a:tbl>
          </a:graphicData>
        </a:graphic>
      </p:graphicFrame>
      <p:sp>
        <p:nvSpPr>
          <p:cNvPr id="5" name="TextBox 4">
            <a:extLst>
              <a:ext uri="{FF2B5EF4-FFF2-40B4-BE49-F238E27FC236}">
                <a16:creationId xmlns:a16="http://schemas.microsoft.com/office/drawing/2014/main" id="{4BC2C9F0-94F4-6364-804D-D8C4E1B84708}"/>
              </a:ext>
            </a:extLst>
          </p:cNvPr>
          <p:cNvSpPr txBox="1"/>
          <p:nvPr/>
        </p:nvSpPr>
        <p:spPr bwMode="auto">
          <a:xfrm>
            <a:off x="6932815" y="4271915"/>
            <a:ext cx="45907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nSpc>
                <a:spcPct val="100000"/>
              </a:lnSpc>
              <a:spcBef>
                <a:spcPts val="0"/>
              </a:spcBef>
            </a:pPr>
            <a:r>
              <a:rPr lang="en-US" sz="1600" dirty="0"/>
              <a:t>*4 confirmed PRs and 1 unconfirmed PR.</a:t>
            </a:r>
          </a:p>
        </p:txBody>
      </p:sp>
      <p:sp>
        <p:nvSpPr>
          <p:cNvPr id="26" name="TextBox 25">
            <a:extLst>
              <a:ext uri="{FF2B5EF4-FFF2-40B4-BE49-F238E27FC236}">
                <a16:creationId xmlns:a16="http://schemas.microsoft.com/office/drawing/2014/main" id="{55F5D410-35BF-B313-BF93-4B59F1C613BC}"/>
              </a:ext>
            </a:extLst>
          </p:cNvPr>
          <p:cNvSpPr txBox="1"/>
          <p:nvPr/>
        </p:nvSpPr>
        <p:spPr bwMode="auto">
          <a:xfrm>
            <a:off x="1686456" y="1489350"/>
            <a:ext cx="50920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Poppins" pitchFamily="2" charset="77"/>
                <a:cs typeface="Poppins" pitchFamily="2" charset="77"/>
              </a:rPr>
              <a:t>Tumor Change From Baseline</a:t>
            </a:r>
          </a:p>
        </p:txBody>
      </p:sp>
      <p:grpSp>
        <p:nvGrpSpPr>
          <p:cNvPr id="62" name="Group 61">
            <a:extLst>
              <a:ext uri="{FF2B5EF4-FFF2-40B4-BE49-F238E27FC236}">
                <a16:creationId xmlns:a16="http://schemas.microsoft.com/office/drawing/2014/main" id="{A914D657-7C06-CB45-6E3C-4FE5FD6974DA}"/>
              </a:ext>
            </a:extLst>
          </p:cNvPr>
          <p:cNvGrpSpPr/>
          <p:nvPr/>
        </p:nvGrpSpPr>
        <p:grpSpPr>
          <a:xfrm>
            <a:off x="5585343" y="2453470"/>
            <a:ext cx="833503" cy="646331"/>
            <a:chOff x="5820937" y="2640001"/>
            <a:chExt cx="833503" cy="646331"/>
          </a:xfrm>
        </p:grpSpPr>
        <p:sp>
          <p:nvSpPr>
            <p:cNvPr id="25" name="TextBox 24">
              <a:extLst>
                <a:ext uri="{FF2B5EF4-FFF2-40B4-BE49-F238E27FC236}">
                  <a16:creationId xmlns:a16="http://schemas.microsoft.com/office/drawing/2014/main" id="{47145319-0481-D040-08B5-2F535D6B46D1}"/>
                </a:ext>
              </a:extLst>
            </p:cNvPr>
            <p:cNvSpPr txBox="1"/>
            <p:nvPr/>
          </p:nvSpPr>
          <p:spPr bwMode="auto">
            <a:xfrm>
              <a:off x="5974215" y="2640001"/>
              <a:ext cx="680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i="1" dirty="0">
                  <a:latin typeface="Poppins" pitchFamily="2" charset="77"/>
                  <a:cs typeface="Poppins" pitchFamily="2" charset="77"/>
                </a:rPr>
                <a:t>ESR1</a:t>
              </a:r>
              <a:br>
                <a:rPr lang="en-US" b="0" dirty="0">
                  <a:latin typeface="Poppins" pitchFamily="2" charset="77"/>
                  <a:cs typeface="Poppins" pitchFamily="2" charset="77"/>
                </a:rPr>
              </a:br>
              <a:r>
                <a:rPr lang="en-US" b="0" dirty="0">
                  <a:latin typeface="Poppins" pitchFamily="2" charset="77"/>
                  <a:cs typeface="Poppins" pitchFamily="2" charset="77"/>
                </a:rPr>
                <a:t>WT</a:t>
              </a:r>
            </a:p>
          </p:txBody>
        </p:sp>
        <p:sp>
          <p:nvSpPr>
            <p:cNvPr id="27" name="Rectangle 26">
              <a:extLst>
                <a:ext uri="{FF2B5EF4-FFF2-40B4-BE49-F238E27FC236}">
                  <a16:creationId xmlns:a16="http://schemas.microsoft.com/office/drawing/2014/main" id="{1EE1591C-56F5-644D-D57D-DD7C07CF0067}"/>
                </a:ext>
              </a:extLst>
            </p:cNvPr>
            <p:cNvSpPr/>
            <p:nvPr/>
          </p:nvSpPr>
          <p:spPr bwMode="auto">
            <a:xfrm>
              <a:off x="5820937" y="2724073"/>
              <a:ext cx="178419" cy="175244"/>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a:spcBef>
                  <a:spcPct val="35000"/>
                </a:spcBef>
                <a:spcAft>
                  <a:spcPct val="25000"/>
                </a:spcAft>
                <a:buClr>
                  <a:schemeClr val="folHlink"/>
                </a:buClr>
              </a:pPr>
              <a:endParaRPr lang="en-US">
                <a:latin typeface="Poppins" pitchFamily="2" charset="77"/>
                <a:cs typeface="Poppins" pitchFamily="2" charset="77"/>
              </a:endParaRPr>
            </a:p>
          </p:txBody>
        </p:sp>
        <p:sp>
          <p:nvSpPr>
            <p:cNvPr id="28" name="Rectangle 27">
              <a:extLst>
                <a:ext uri="{FF2B5EF4-FFF2-40B4-BE49-F238E27FC236}">
                  <a16:creationId xmlns:a16="http://schemas.microsoft.com/office/drawing/2014/main" id="{A01DD6E0-D962-3DF5-5D8D-4B2AE3B9CCE2}"/>
                </a:ext>
              </a:extLst>
            </p:cNvPr>
            <p:cNvSpPr/>
            <p:nvPr/>
          </p:nvSpPr>
          <p:spPr bwMode="auto">
            <a:xfrm>
              <a:off x="5820937" y="2990824"/>
              <a:ext cx="178419" cy="1752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grpSp>
      <p:sp>
        <p:nvSpPr>
          <p:cNvPr id="29" name="TextBox 28">
            <a:extLst>
              <a:ext uri="{FF2B5EF4-FFF2-40B4-BE49-F238E27FC236}">
                <a16:creationId xmlns:a16="http://schemas.microsoft.com/office/drawing/2014/main" id="{DDBBA262-C5D0-FDAF-960A-863A12B67754}"/>
              </a:ext>
            </a:extLst>
          </p:cNvPr>
          <p:cNvSpPr txBox="1"/>
          <p:nvPr/>
        </p:nvSpPr>
        <p:spPr bwMode="auto">
          <a:xfrm rot="16200000">
            <a:off x="-1121046" y="3788863"/>
            <a:ext cx="36686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rgbClr val="161616">
                    <a:lumMod val="75000"/>
                    <a:lumOff val="25000"/>
                  </a:srgbClr>
                </a:solidFill>
                <a:latin typeface="Poppins Medium" panose="00000600000000000000" pitchFamily="2" charset="0"/>
                <a:cs typeface="Poppins Medium" panose="00000600000000000000" pitchFamily="2" charset="0"/>
              </a:rPr>
              <a:t>Best % Change From Baseline in Sum of Target Lesions</a:t>
            </a:r>
          </a:p>
        </p:txBody>
      </p:sp>
      <p:sp>
        <p:nvSpPr>
          <p:cNvPr id="30" name="TextBox 29">
            <a:extLst>
              <a:ext uri="{FF2B5EF4-FFF2-40B4-BE49-F238E27FC236}">
                <a16:creationId xmlns:a16="http://schemas.microsoft.com/office/drawing/2014/main" id="{0311662F-D831-DB5A-E418-D664EA29C1F6}"/>
              </a:ext>
            </a:extLst>
          </p:cNvPr>
          <p:cNvSpPr txBox="1"/>
          <p:nvPr/>
        </p:nvSpPr>
        <p:spPr bwMode="auto">
          <a:xfrm>
            <a:off x="970493" y="2354866"/>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dirty="0">
                <a:latin typeface="Poppins" pitchFamily="2" charset="77"/>
                <a:cs typeface="Poppins" pitchFamily="2" charset="77"/>
              </a:rPr>
              <a:t>&gt;100</a:t>
            </a:r>
          </a:p>
        </p:txBody>
      </p:sp>
      <p:sp>
        <p:nvSpPr>
          <p:cNvPr id="31" name="TextBox 30">
            <a:extLst>
              <a:ext uri="{FF2B5EF4-FFF2-40B4-BE49-F238E27FC236}">
                <a16:creationId xmlns:a16="http://schemas.microsoft.com/office/drawing/2014/main" id="{7850A1F5-60F4-23A7-D9CF-FB4FAAD51CDE}"/>
              </a:ext>
            </a:extLst>
          </p:cNvPr>
          <p:cNvSpPr txBox="1"/>
          <p:nvPr/>
        </p:nvSpPr>
        <p:spPr bwMode="auto">
          <a:xfrm>
            <a:off x="970493" y="2672939"/>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80</a:t>
            </a:r>
          </a:p>
        </p:txBody>
      </p:sp>
      <p:sp>
        <p:nvSpPr>
          <p:cNvPr id="32" name="TextBox 31">
            <a:extLst>
              <a:ext uri="{FF2B5EF4-FFF2-40B4-BE49-F238E27FC236}">
                <a16:creationId xmlns:a16="http://schemas.microsoft.com/office/drawing/2014/main" id="{BC24BF10-4E6B-C42F-9BBA-DA8D2ABB0812}"/>
              </a:ext>
            </a:extLst>
          </p:cNvPr>
          <p:cNvSpPr txBox="1"/>
          <p:nvPr/>
        </p:nvSpPr>
        <p:spPr bwMode="auto">
          <a:xfrm>
            <a:off x="970493" y="2991012"/>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a:latin typeface="Poppins" pitchFamily="2" charset="77"/>
                <a:cs typeface="Poppins" pitchFamily="2" charset="77"/>
              </a:rPr>
              <a:t>60</a:t>
            </a:r>
            <a:endParaRPr lang="en-US" b="0">
              <a:latin typeface="Poppins" pitchFamily="2" charset="77"/>
              <a:cs typeface="Poppins" pitchFamily="2" charset="77"/>
            </a:endParaRPr>
          </a:p>
        </p:txBody>
      </p:sp>
      <p:sp>
        <p:nvSpPr>
          <p:cNvPr id="33" name="TextBox 32">
            <a:extLst>
              <a:ext uri="{FF2B5EF4-FFF2-40B4-BE49-F238E27FC236}">
                <a16:creationId xmlns:a16="http://schemas.microsoft.com/office/drawing/2014/main" id="{C5E3BD27-6CBA-1231-69D4-DD54CDF50B77}"/>
              </a:ext>
            </a:extLst>
          </p:cNvPr>
          <p:cNvSpPr txBox="1"/>
          <p:nvPr/>
        </p:nvSpPr>
        <p:spPr bwMode="auto">
          <a:xfrm>
            <a:off x="970493" y="3309085"/>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40</a:t>
            </a:r>
          </a:p>
        </p:txBody>
      </p:sp>
      <p:sp>
        <p:nvSpPr>
          <p:cNvPr id="34" name="TextBox 33">
            <a:extLst>
              <a:ext uri="{FF2B5EF4-FFF2-40B4-BE49-F238E27FC236}">
                <a16:creationId xmlns:a16="http://schemas.microsoft.com/office/drawing/2014/main" id="{E754D9B6-60D1-12FC-E121-DF057E152627}"/>
              </a:ext>
            </a:extLst>
          </p:cNvPr>
          <p:cNvSpPr txBox="1"/>
          <p:nvPr/>
        </p:nvSpPr>
        <p:spPr bwMode="auto">
          <a:xfrm>
            <a:off x="970493" y="3627158"/>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20</a:t>
            </a:r>
          </a:p>
        </p:txBody>
      </p:sp>
      <p:sp>
        <p:nvSpPr>
          <p:cNvPr id="35" name="TextBox 34">
            <a:extLst>
              <a:ext uri="{FF2B5EF4-FFF2-40B4-BE49-F238E27FC236}">
                <a16:creationId xmlns:a16="http://schemas.microsoft.com/office/drawing/2014/main" id="{C32379E6-7769-22D3-2E89-5DADB79F638E}"/>
              </a:ext>
            </a:extLst>
          </p:cNvPr>
          <p:cNvSpPr txBox="1"/>
          <p:nvPr/>
        </p:nvSpPr>
        <p:spPr bwMode="auto">
          <a:xfrm>
            <a:off x="970493" y="3945231"/>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0</a:t>
            </a:r>
          </a:p>
        </p:txBody>
      </p:sp>
      <p:sp>
        <p:nvSpPr>
          <p:cNvPr id="36" name="TextBox 35">
            <a:extLst>
              <a:ext uri="{FF2B5EF4-FFF2-40B4-BE49-F238E27FC236}">
                <a16:creationId xmlns:a16="http://schemas.microsoft.com/office/drawing/2014/main" id="{03E98605-97CD-D9A9-53DB-D9B402F210D2}"/>
              </a:ext>
            </a:extLst>
          </p:cNvPr>
          <p:cNvSpPr txBox="1"/>
          <p:nvPr/>
        </p:nvSpPr>
        <p:spPr bwMode="auto">
          <a:xfrm>
            <a:off x="970493" y="4263304"/>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-20</a:t>
            </a:r>
          </a:p>
        </p:txBody>
      </p:sp>
      <p:sp>
        <p:nvSpPr>
          <p:cNvPr id="37" name="TextBox 36">
            <a:extLst>
              <a:ext uri="{FF2B5EF4-FFF2-40B4-BE49-F238E27FC236}">
                <a16:creationId xmlns:a16="http://schemas.microsoft.com/office/drawing/2014/main" id="{1A7DEB0D-534D-E9E0-6401-505B69A276A2}"/>
              </a:ext>
            </a:extLst>
          </p:cNvPr>
          <p:cNvSpPr txBox="1"/>
          <p:nvPr/>
        </p:nvSpPr>
        <p:spPr bwMode="auto">
          <a:xfrm>
            <a:off x="970493" y="4581377"/>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-40</a:t>
            </a:r>
          </a:p>
        </p:txBody>
      </p:sp>
      <p:sp>
        <p:nvSpPr>
          <p:cNvPr id="38" name="TextBox 37">
            <a:extLst>
              <a:ext uri="{FF2B5EF4-FFF2-40B4-BE49-F238E27FC236}">
                <a16:creationId xmlns:a16="http://schemas.microsoft.com/office/drawing/2014/main" id="{A3FB1F65-C4AE-EFA3-6E1B-2E0F79A32470}"/>
              </a:ext>
            </a:extLst>
          </p:cNvPr>
          <p:cNvSpPr txBox="1"/>
          <p:nvPr/>
        </p:nvSpPr>
        <p:spPr bwMode="auto">
          <a:xfrm>
            <a:off x="970493" y="4899450"/>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-60</a:t>
            </a:r>
          </a:p>
        </p:txBody>
      </p:sp>
      <p:sp>
        <p:nvSpPr>
          <p:cNvPr id="39" name="TextBox 38">
            <a:extLst>
              <a:ext uri="{FF2B5EF4-FFF2-40B4-BE49-F238E27FC236}">
                <a16:creationId xmlns:a16="http://schemas.microsoft.com/office/drawing/2014/main" id="{16ACFEF2-6021-B200-01E0-5ED7AB9E07AD}"/>
              </a:ext>
            </a:extLst>
          </p:cNvPr>
          <p:cNvSpPr txBox="1"/>
          <p:nvPr/>
        </p:nvSpPr>
        <p:spPr bwMode="auto">
          <a:xfrm>
            <a:off x="970493" y="5535600"/>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dirty="0">
                <a:latin typeface="Poppins" pitchFamily="2" charset="77"/>
                <a:cs typeface="Poppins" pitchFamily="2" charset="77"/>
              </a:rPr>
              <a:t>-100</a:t>
            </a:r>
          </a:p>
        </p:txBody>
      </p:sp>
      <p:sp>
        <p:nvSpPr>
          <p:cNvPr id="40" name="TextBox 39">
            <a:extLst>
              <a:ext uri="{FF2B5EF4-FFF2-40B4-BE49-F238E27FC236}">
                <a16:creationId xmlns:a16="http://schemas.microsoft.com/office/drawing/2014/main" id="{688CF454-1A9C-61E5-DE48-5F543086289B}"/>
              </a:ext>
            </a:extLst>
          </p:cNvPr>
          <p:cNvSpPr txBox="1"/>
          <p:nvPr/>
        </p:nvSpPr>
        <p:spPr bwMode="auto">
          <a:xfrm>
            <a:off x="970493" y="5217523"/>
            <a:ext cx="68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algn="r">
              <a:lnSpc>
                <a:spcPct val="100000"/>
              </a:lnSpc>
              <a:spcBef>
                <a:spcPct val="50000"/>
              </a:spcBef>
              <a:spcAft>
                <a:spcPct val="0"/>
              </a:spcAft>
              <a:buClrTx/>
              <a:buFontTx/>
              <a:buNone/>
            </a:pPr>
            <a:r>
              <a:rPr lang="en-US" b="0">
                <a:latin typeface="Poppins" pitchFamily="2" charset="77"/>
                <a:cs typeface="Poppins" pitchFamily="2" charset="77"/>
              </a:rPr>
              <a:t>-80</a:t>
            </a:r>
          </a:p>
        </p:txBody>
      </p:sp>
      <p:sp>
        <p:nvSpPr>
          <p:cNvPr id="41" name="Rectangle 40">
            <a:extLst>
              <a:ext uri="{FF2B5EF4-FFF2-40B4-BE49-F238E27FC236}">
                <a16:creationId xmlns:a16="http://schemas.microsoft.com/office/drawing/2014/main" id="{02E3F240-C612-A70D-4FA0-2791A80D5BDA}"/>
              </a:ext>
            </a:extLst>
          </p:cNvPr>
          <p:cNvSpPr/>
          <p:nvPr/>
        </p:nvSpPr>
        <p:spPr bwMode="auto">
          <a:xfrm>
            <a:off x="1744386" y="1727703"/>
            <a:ext cx="184576" cy="23791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2" name="Rectangle 41">
            <a:extLst>
              <a:ext uri="{FF2B5EF4-FFF2-40B4-BE49-F238E27FC236}">
                <a16:creationId xmlns:a16="http://schemas.microsoft.com/office/drawing/2014/main" id="{01A3E771-CA1C-517A-C900-14BBDCD19158}"/>
              </a:ext>
            </a:extLst>
          </p:cNvPr>
          <p:cNvSpPr/>
          <p:nvPr/>
        </p:nvSpPr>
        <p:spPr bwMode="auto">
          <a:xfrm>
            <a:off x="1981797" y="3280335"/>
            <a:ext cx="184576" cy="8265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3" name="Rectangle 42">
            <a:extLst>
              <a:ext uri="{FF2B5EF4-FFF2-40B4-BE49-F238E27FC236}">
                <a16:creationId xmlns:a16="http://schemas.microsoft.com/office/drawing/2014/main" id="{710CA81D-C001-318A-B0BB-281A96E9C6C3}"/>
              </a:ext>
            </a:extLst>
          </p:cNvPr>
          <p:cNvSpPr/>
          <p:nvPr/>
        </p:nvSpPr>
        <p:spPr bwMode="auto">
          <a:xfrm>
            <a:off x="2219208" y="3656193"/>
            <a:ext cx="184576" cy="4506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4" name="Rectangle 43">
            <a:extLst>
              <a:ext uri="{FF2B5EF4-FFF2-40B4-BE49-F238E27FC236}">
                <a16:creationId xmlns:a16="http://schemas.microsoft.com/office/drawing/2014/main" id="{009A9172-21B0-F81D-118A-464727050412}"/>
              </a:ext>
            </a:extLst>
          </p:cNvPr>
          <p:cNvSpPr/>
          <p:nvPr/>
        </p:nvSpPr>
        <p:spPr bwMode="auto">
          <a:xfrm>
            <a:off x="2456619" y="3740339"/>
            <a:ext cx="184576" cy="36652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5" name="Rectangle 44">
            <a:extLst>
              <a:ext uri="{FF2B5EF4-FFF2-40B4-BE49-F238E27FC236}">
                <a16:creationId xmlns:a16="http://schemas.microsoft.com/office/drawing/2014/main" id="{1AB0C390-E28B-6FC3-790D-9DB48C82BAE2}"/>
              </a:ext>
            </a:extLst>
          </p:cNvPr>
          <p:cNvSpPr/>
          <p:nvPr/>
        </p:nvSpPr>
        <p:spPr bwMode="auto">
          <a:xfrm>
            <a:off x="2694030" y="3779609"/>
            <a:ext cx="184576" cy="32725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6" name="Rectangle 45">
            <a:extLst>
              <a:ext uri="{FF2B5EF4-FFF2-40B4-BE49-F238E27FC236}">
                <a16:creationId xmlns:a16="http://schemas.microsoft.com/office/drawing/2014/main" id="{FAFADF63-5E15-C5A5-5CA6-AAA6AAB6287B}"/>
              </a:ext>
            </a:extLst>
          </p:cNvPr>
          <p:cNvSpPr/>
          <p:nvPr/>
        </p:nvSpPr>
        <p:spPr bwMode="auto">
          <a:xfrm>
            <a:off x="2931441" y="3790829"/>
            <a:ext cx="184576" cy="31603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7" name="Rectangle 46">
            <a:extLst>
              <a:ext uri="{FF2B5EF4-FFF2-40B4-BE49-F238E27FC236}">
                <a16:creationId xmlns:a16="http://schemas.microsoft.com/office/drawing/2014/main" id="{C242C53A-14C2-96DF-E971-F9C42DCBC20C}"/>
              </a:ext>
            </a:extLst>
          </p:cNvPr>
          <p:cNvSpPr/>
          <p:nvPr/>
        </p:nvSpPr>
        <p:spPr bwMode="auto">
          <a:xfrm>
            <a:off x="3168852" y="3841317"/>
            <a:ext cx="184576" cy="2655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8" name="Rectangle 47">
            <a:extLst>
              <a:ext uri="{FF2B5EF4-FFF2-40B4-BE49-F238E27FC236}">
                <a16:creationId xmlns:a16="http://schemas.microsoft.com/office/drawing/2014/main" id="{9B6C3208-D34E-C0BE-AD78-68BFCF696091}"/>
              </a:ext>
            </a:extLst>
          </p:cNvPr>
          <p:cNvSpPr/>
          <p:nvPr/>
        </p:nvSpPr>
        <p:spPr bwMode="auto">
          <a:xfrm>
            <a:off x="3406263" y="3942293"/>
            <a:ext cx="184576" cy="164569"/>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49" name="Rectangle 48">
            <a:extLst>
              <a:ext uri="{FF2B5EF4-FFF2-40B4-BE49-F238E27FC236}">
                <a16:creationId xmlns:a16="http://schemas.microsoft.com/office/drawing/2014/main" id="{4B176151-62CA-A27C-1639-5DA7FD321CA0}"/>
              </a:ext>
            </a:extLst>
          </p:cNvPr>
          <p:cNvSpPr/>
          <p:nvPr/>
        </p:nvSpPr>
        <p:spPr bwMode="auto">
          <a:xfrm>
            <a:off x="3643674" y="3947903"/>
            <a:ext cx="184576" cy="1589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0" name="Rectangle 49">
            <a:extLst>
              <a:ext uri="{FF2B5EF4-FFF2-40B4-BE49-F238E27FC236}">
                <a16:creationId xmlns:a16="http://schemas.microsoft.com/office/drawing/2014/main" id="{8F4B994E-0CD5-9D84-39DC-F9C5C69E2054}"/>
              </a:ext>
            </a:extLst>
          </p:cNvPr>
          <p:cNvSpPr/>
          <p:nvPr/>
        </p:nvSpPr>
        <p:spPr bwMode="auto">
          <a:xfrm>
            <a:off x="3881085" y="3975951"/>
            <a:ext cx="184576" cy="130911"/>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2" name="Rectangle 51">
            <a:extLst>
              <a:ext uri="{FF2B5EF4-FFF2-40B4-BE49-F238E27FC236}">
                <a16:creationId xmlns:a16="http://schemas.microsoft.com/office/drawing/2014/main" id="{5C031F95-AB42-ABF5-5B52-A45B6AAB5FE0}"/>
              </a:ext>
            </a:extLst>
          </p:cNvPr>
          <p:cNvSpPr/>
          <p:nvPr/>
        </p:nvSpPr>
        <p:spPr bwMode="auto">
          <a:xfrm>
            <a:off x="4355907" y="4105143"/>
            <a:ext cx="184576" cy="1120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3" name="Rectangle 52">
            <a:extLst>
              <a:ext uri="{FF2B5EF4-FFF2-40B4-BE49-F238E27FC236}">
                <a16:creationId xmlns:a16="http://schemas.microsoft.com/office/drawing/2014/main" id="{B4152BEA-FE7E-1407-0094-18FDB26D01E8}"/>
              </a:ext>
            </a:extLst>
          </p:cNvPr>
          <p:cNvSpPr/>
          <p:nvPr/>
        </p:nvSpPr>
        <p:spPr bwMode="auto">
          <a:xfrm>
            <a:off x="4593318" y="4105143"/>
            <a:ext cx="184576" cy="1681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4" name="Rectangle 53">
            <a:extLst>
              <a:ext uri="{FF2B5EF4-FFF2-40B4-BE49-F238E27FC236}">
                <a16:creationId xmlns:a16="http://schemas.microsoft.com/office/drawing/2014/main" id="{DE054F32-D72E-328A-0603-25F2A3E855A8}"/>
              </a:ext>
            </a:extLst>
          </p:cNvPr>
          <p:cNvSpPr/>
          <p:nvPr/>
        </p:nvSpPr>
        <p:spPr bwMode="auto">
          <a:xfrm>
            <a:off x="4830729" y="4105143"/>
            <a:ext cx="184576" cy="162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5" name="Rectangle 54">
            <a:extLst>
              <a:ext uri="{FF2B5EF4-FFF2-40B4-BE49-F238E27FC236}">
                <a16:creationId xmlns:a16="http://schemas.microsoft.com/office/drawing/2014/main" id="{0CA6A9F8-B28C-FE57-1958-CEC42278AFC1}"/>
              </a:ext>
            </a:extLst>
          </p:cNvPr>
          <p:cNvSpPr/>
          <p:nvPr/>
        </p:nvSpPr>
        <p:spPr bwMode="auto">
          <a:xfrm>
            <a:off x="5068140" y="4105143"/>
            <a:ext cx="184576" cy="274716"/>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6" name="Rectangle 55">
            <a:extLst>
              <a:ext uri="{FF2B5EF4-FFF2-40B4-BE49-F238E27FC236}">
                <a16:creationId xmlns:a16="http://schemas.microsoft.com/office/drawing/2014/main" id="{D408E49F-873B-DD48-78A2-B5A904CB122B}"/>
              </a:ext>
            </a:extLst>
          </p:cNvPr>
          <p:cNvSpPr/>
          <p:nvPr/>
        </p:nvSpPr>
        <p:spPr bwMode="auto">
          <a:xfrm>
            <a:off x="5305551" y="4105143"/>
            <a:ext cx="184576" cy="336424"/>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7" name="Rectangle 56">
            <a:extLst>
              <a:ext uri="{FF2B5EF4-FFF2-40B4-BE49-F238E27FC236}">
                <a16:creationId xmlns:a16="http://schemas.microsoft.com/office/drawing/2014/main" id="{05F2834F-86CC-DEBD-CE5F-F5F94CAE6CD8}"/>
              </a:ext>
            </a:extLst>
          </p:cNvPr>
          <p:cNvSpPr/>
          <p:nvPr/>
        </p:nvSpPr>
        <p:spPr bwMode="auto">
          <a:xfrm>
            <a:off x="5542962" y="4105143"/>
            <a:ext cx="184576" cy="588866"/>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8" name="Rectangle 57">
            <a:extLst>
              <a:ext uri="{FF2B5EF4-FFF2-40B4-BE49-F238E27FC236}">
                <a16:creationId xmlns:a16="http://schemas.microsoft.com/office/drawing/2014/main" id="{CAA73D9A-02D8-C152-A98D-2F83B54FE1CE}"/>
              </a:ext>
            </a:extLst>
          </p:cNvPr>
          <p:cNvSpPr/>
          <p:nvPr/>
        </p:nvSpPr>
        <p:spPr bwMode="auto">
          <a:xfrm>
            <a:off x="5780373" y="4105143"/>
            <a:ext cx="184576" cy="633744"/>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59" name="Rectangle 58">
            <a:extLst>
              <a:ext uri="{FF2B5EF4-FFF2-40B4-BE49-F238E27FC236}">
                <a16:creationId xmlns:a16="http://schemas.microsoft.com/office/drawing/2014/main" id="{E889BB43-30A2-35BF-91E0-0F3042FCAD17}"/>
              </a:ext>
            </a:extLst>
          </p:cNvPr>
          <p:cNvSpPr/>
          <p:nvPr/>
        </p:nvSpPr>
        <p:spPr bwMode="auto">
          <a:xfrm>
            <a:off x="6017784" y="4105143"/>
            <a:ext cx="184576" cy="644964"/>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60" name="Rectangle 59">
            <a:extLst>
              <a:ext uri="{FF2B5EF4-FFF2-40B4-BE49-F238E27FC236}">
                <a16:creationId xmlns:a16="http://schemas.microsoft.com/office/drawing/2014/main" id="{F099BA58-8A81-19A7-0AE4-E5985B6249E2}"/>
              </a:ext>
            </a:extLst>
          </p:cNvPr>
          <p:cNvSpPr/>
          <p:nvPr/>
        </p:nvSpPr>
        <p:spPr bwMode="auto">
          <a:xfrm>
            <a:off x="6255195" y="4105143"/>
            <a:ext cx="184576" cy="723501"/>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sp>
        <p:nvSpPr>
          <p:cNvPr id="61" name="Rectangle 60">
            <a:extLst>
              <a:ext uri="{FF2B5EF4-FFF2-40B4-BE49-F238E27FC236}">
                <a16:creationId xmlns:a16="http://schemas.microsoft.com/office/drawing/2014/main" id="{F6277B12-84F1-A512-85B0-36FA3B6C7626}"/>
              </a:ext>
            </a:extLst>
          </p:cNvPr>
          <p:cNvSpPr/>
          <p:nvPr/>
        </p:nvSpPr>
        <p:spPr bwMode="auto">
          <a:xfrm>
            <a:off x="6492598" y="4105143"/>
            <a:ext cx="184576" cy="964724"/>
          </a:xfrm>
          <a:prstGeom prst="rect">
            <a:avLst/>
          </a:prstGeom>
          <a:pattFill prst="ltUpDiag">
            <a:fgClr>
              <a:schemeClr val="bg1"/>
            </a:fgClr>
            <a:bgClr>
              <a:schemeClr val="accent1"/>
            </a:bgClr>
          </a:patt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a:latin typeface="Poppins" pitchFamily="2" charset="77"/>
              <a:cs typeface="Poppins" pitchFamily="2" charset="77"/>
            </a:endParaRPr>
          </a:p>
        </p:txBody>
      </p:sp>
      <p:grpSp>
        <p:nvGrpSpPr>
          <p:cNvPr id="13" name="Group 12">
            <a:extLst>
              <a:ext uri="{FF2B5EF4-FFF2-40B4-BE49-F238E27FC236}">
                <a16:creationId xmlns:a16="http://schemas.microsoft.com/office/drawing/2014/main" id="{F95191C4-F1B2-9975-F802-307E39E5718B}"/>
              </a:ext>
            </a:extLst>
          </p:cNvPr>
          <p:cNvGrpSpPr/>
          <p:nvPr/>
        </p:nvGrpSpPr>
        <p:grpSpPr>
          <a:xfrm>
            <a:off x="1604357" y="2512064"/>
            <a:ext cx="5174166" cy="3200400"/>
            <a:chOff x="1828800" y="2553629"/>
            <a:chExt cx="5174166" cy="3200400"/>
          </a:xfrm>
        </p:grpSpPr>
        <p:cxnSp>
          <p:nvCxnSpPr>
            <p:cNvPr id="12" name="Straight Connector 11">
              <a:extLst>
                <a:ext uri="{FF2B5EF4-FFF2-40B4-BE49-F238E27FC236}">
                  <a16:creationId xmlns:a16="http://schemas.microsoft.com/office/drawing/2014/main" id="{540916B2-B29F-0582-5C9C-663AE57422F4}"/>
                </a:ext>
              </a:extLst>
            </p:cNvPr>
            <p:cNvCxnSpPr/>
            <p:nvPr/>
          </p:nvCxnSpPr>
          <p:spPr bwMode="auto">
            <a:xfrm flipV="1">
              <a:off x="1898546" y="2553629"/>
              <a:ext cx="0" cy="3200400"/>
            </a:xfrm>
            <a:prstGeom prst="line">
              <a:avLst/>
            </a:prstGeom>
            <a:noFill/>
            <a:ln w="12700"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BDC8A5FC-3A62-CD4B-7176-70BEBC9415FD}"/>
                </a:ext>
              </a:extLst>
            </p:cNvPr>
            <p:cNvCxnSpPr>
              <a:cxnSpLocks/>
            </p:cNvCxnSpPr>
            <p:nvPr/>
          </p:nvCxnSpPr>
          <p:spPr bwMode="auto">
            <a:xfrm flipH="1">
              <a:off x="1828800" y="255646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41240312-C8E2-17C8-E808-5349D6D58BD3}"/>
                </a:ext>
              </a:extLst>
            </p:cNvPr>
            <p:cNvCxnSpPr>
              <a:cxnSpLocks/>
            </p:cNvCxnSpPr>
            <p:nvPr/>
          </p:nvCxnSpPr>
          <p:spPr bwMode="auto">
            <a:xfrm flipH="1">
              <a:off x="1828800" y="288221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D8C0B40E-BC8D-1780-335A-027215A5FFED}"/>
                </a:ext>
              </a:extLst>
            </p:cNvPr>
            <p:cNvCxnSpPr>
              <a:cxnSpLocks/>
            </p:cNvCxnSpPr>
            <p:nvPr/>
          </p:nvCxnSpPr>
          <p:spPr bwMode="auto">
            <a:xfrm flipH="1">
              <a:off x="1828800" y="319965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A1E594B9-F14B-C401-7E1D-029C6863F4B1}"/>
                </a:ext>
              </a:extLst>
            </p:cNvPr>
            <p:cNvCxnSpPr>
              <a:cxnSpLocks/>
            </p:cNvCxnSpPr>
            <p:nvPr/>
          </p:nvCxnSpPr>
          <p:spPr bwMode="auto">
            <a:xfrm flipH="1">
              <a:off x="1828800" y="351709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037D897-46AC-8EAB-F05E-1E0869218EF6}"/>
                </a:ext>
              </a:extLst>
            </p:cNvPr>
            <p:cNvCxnSpPr>
              <a:cxnSpLocks/>
            </p:cNvCxnSpPr>
            <p:nvPr/>
          </p:nvCxnSpPr>
          <p:spPr bwMode="auto">
            <a:xfrm flipH="1">
              <a:off x="1828800" y="574747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A68FDF0-EA27-18BA-B283-CA90A88A9553}"/>
                </a:ext>
              </a:extLst>
            </p:cNvPr>
            <p:cNvCxnSpPr>
              <a:cxnSpLocks/>
            </p:cNvCxnSpPr>
            <p:nvPr/>
          </p:nvCxnSpPr>
          <p:spPr bwMode="auto">
            <a:xfrm flipH="1">
              <a:off x="1828800" y="383453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5B71C3E-C2D9-6D7E-92FF-D9D0481661BC}"/>
                </a:ext>
              </a:extLst>
            </p:cNvPr>
            <p:cNvCxnSpPr>
              <a:cxnSpLocks/>
            </p:cNvCxnSpPr>
            <p:nvPr/>
          </p:nvCxnSpPr>
          <p:spPr bwMode="auto">
            <a:xfrm flipH="1">
              <a:off x="1828800" y="415011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B27D2927-2BC6-1361-20A6-9B9820C1505C}"/>
                </a:ext>
              </a:extLst>
            </p:cNvPr>
            <p:cNvCxnSpPr>
              <a:cxnSpLocks/>
            </p:cNvCxnSpPr>
            <p:nvPr/>
          </p:nvCxnSpPr>
          <p:spPr bwMode="auto">
            <a:xfrm flipH="1">
              <a:off x="1828800" y="446940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9AFE2BB-4591-0C1E-FEC7-E2244C317E41}"/>
                </a:ext>
              </a:extLst>
            </p:cNvPr>
            <p:cNvCxnSpPr>
              <a:cxnSpLocks/>
            </p:cNvCxnSpPr>
            <p:nvPr/>
          </p:nvCxnSpPr>
          <p:spPr bwMode="auto">
            <a:xfrm flipH="1">
              <a:off x="1828800" y="478684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7097ABD6-9C1E-2D01-3979-6794A84B4065}"/>
                </a:ext>
              </a:extLst>
            </p:cNvPr>
            <p:cNvCxnSpPr>
              <a:cxnSpLocks/>
            </p:cNvCxnSpPr>
            <p:nvPr/>
          </p:nvCxnSpPr>
          <p:spPr bwMode="auto">
            <a:xfrm flipH="1">
              <a:off x="1828800" y="510428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D7121FD-C93F-A720-2524-94B060B54893}"/>
                </a:ext>
              </a:extLst>
            </p:cNvPr>
            <p:cNvCxnSpPr>
              <a:cxnSpLocks/>
            </p:cNvCxnSpPr>
            <p:nvPr/>
          </p:nvCxnSpPr>
          <p:spPr bwMode="auto">
            <a:xfrm flipH="1">
              <a:off x="1828800" y="542172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407F1FDA-DC8E-DA49-4AF3-1DBB7971C803}"/>
                </a:ext>
              </a:extLst>
            </p:cNvPr>
            <p:cNvCxnSpPr>
              <a:cxnSpLocks/>
            </p:cNvCxnSpPr>
            <p:nvPr/>
          </p:nvCxnSpPr>
          <p:spPr bwMode="auto">
            <a:xfrm>
              <a:off x="1895708" y="4150112"/>
              <a:ext cx="5107258" cy="0"/>
            </a:xfrm>
            <a:prstGeom prst="line">
              <a:avLst/>
            </a:prstGeom>
            <a:noFill/>
            <a:ln w="12700" cap="flat" cmpd="sng" algn="ctr">
              <a:solidFill>
                <a:schemeClr val="tx1"/>
              </a:solidFill>
              <a:prstDash val="solid"/>
              <a:round/>
              <a:headEnd type="none" w="med" len="med"/>
              <a:tailEnd type="none" w="med" len="med"/>
            </a:ln>
            <a:effectLst/>
          </p:spPr>
        </p:cxnSp>
      </p:grpSp>
    </p:spTree>
    <p:extLst>
      <p:ext uri="{BB962C8B-B14F-4D97-AF65-F5344CB8AC3E}">
        <p14:creationId xmlns:p14="http://schemas.microsoft.com/office/powerpoint/2010/main" val="36583479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8BBA2-4624-CC8C-DDD0-443405721B91}"/>
            </a:ext>
          </a:extLst>
        </p:cNvPr>
        <p:cNvGrpSpPr/>
        <p:nvPr/>
      </p:nvGrpSpPr>
      <p:grpSpPr>
        <a:xfrm>
          <a:off x="0" y="0"/>
          <a:ext cx="0" cy="0"/>
          <a:chOff x="0" y="0"/>
          <a:chExt cx="0" cy="0"/>
        </a:xfrm>
      </p:grpSpPr>
      <p:sp>
        <p:nvSpPr>
          <p:cNvPr id="8195" name="Rectangle 7">
            <a:extLst>
              <a:ext uri="{FF2B5EF4-FFF2-40B4-BE49-F238E27FC236}">
                <a16:creationId xmlns:a16="http://schemas.microsoft.com/office/drawing/2014/main" id="{B8A451C4-AA05-B08E-AD85-D3E5AB71653B}"/>
              </a:ext>
            </a:extLst>
          </p:cNvPr>
          <p:cNvSpPr>
            <a:spLocks noGrp="1" noChangeArrowheads="1"/>
          </p:cNvSpPr>
          <p:nvPr>
            <p:ph type="title"/>
          </p:nvPr>
        </p:nvSpPr>
        <p:spPr/>
        <p:txBody>
          <a:bodyPr>
            <a:normAutofit fontScale="90000"/>
          </a:bodyPr>
          <a:lstStyle/>
          <a:p>
            <a:r>
              <a:rPr lang="en-US" dirty="0"/>
              <a:t>Experts Thoughts for the Future: </a:t>
            </a:r>
            <a:br>
              <a:rPr lang="en-US" dirty="0"/>
            </a:br>
            <a:r>
              <a:rPr lang="en-US" dirty="0"/>
              <a:t>Challenges, Future Perspectives, and Potential Clinical Application of PROTACs </a:t>
            </a:r>
            <a:endParaRPr lang="en-US" altLang="en-US" dirty="0"/>
          </a:p>
        </p:txBody>
      </p:sp>
    </p:spTree>
    <p:extLst>
      <p:ext uri="{BB962C8B-B14F-4D97-AF65-F5344CB8AC3E}">
        <p14:creationId xmlns:p14="http://schemas.microsoft.com/office/powerpoint/2010/main" val="13611110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6545F-7E3C-6CAF-64C4-B161B073AF33}"/>
              </a:ext>
            </a:extLst>
          </p:cNvPr>
          <p:cNvSpPr>
            <a:spLocks noGrp="1"/>
          </p:cNvSpPr>
          <p:nvPr>
            <p:ph type="title"/>
          </p:nvPr>
        </p:nvSpPr>
        <p:spPr>
          <a:xfrm>
            <a:off x="231078" y="531006"/>
            <a:ext cx="11740260" cy="502445"/>
          </a:xfrm>
        </p:spPr>
        <p:txBody>
          <a:bodyPr/>
          <a:lstStyle/>
          <a:p>
            <a:r>
              <a:rPr lang="en-US" dirty="0"/>
              <a:t>What Is Next? </a:t>
            </a:r>
          </a:p>
        </p:txBody>
      </p:sp>
      <p:sp>
        <p:nvSpPr>
          <p:cNvPr id="3" name="Content Placeholder 2">
            <a:extLst>
              <a:ext uri="{FF2B5EF4-FFF2-40B4-BE49-F238E27FC236}">
                <a16:creationId xmlns:a16="http://schemas.microsoft.com/office/drawing/2014/main" id="{483271FB-9220-C879-DCF5-7A994D1FAE8D}"/>
              </a:ext>
            </a:extLst>
          </p:cNvPr>
          <p:cNvSpPr>
            <a:spLocks noGrp="1"/>
          </p:cNvSpPr>
          <p:nvPr>
            <p:ph idx="1"/>
          </p:nvPr>
        </p:nvSpPr>
        <p:spPr>
          <a:xfrm>
            <a:off x="231078" y="1335023"/>
            <a:ext cx="11740260" cy="4754880"/>
          </a:xfrm>
        </p:spPr>
        <p:txBody>
          <a:bodyPr/>
          <a:lstStyle/>
          <a:p>
            <a:pPr lvl="0"/>
            <a:r>
              <a:rPr lang="en-US" dirty="0"/>
              <a:t>Identifying predictive biomarkers for improved patient selection</a:t>
            </a:r>
          </a:p>
          <a:p>
            <a:pPr lvl="2"/>
            <a:r>
              <a:rPr lang="en-US" dirty="0"/>
              <a:t>Need to better define which patients with</a:t>
            </a:r>
            <a:r>
              <a:rPr lang="en-US" i="1" dirty="0"/>
              <a:t> ESR1 </a:t>
            </a:r>
            <a:r>
              <a:rPr lang="en-US" dirty="0"/>
              <a:t>mutation can do well </a:t>
            </a:r>
            <a:br>
              <a:rPr lang="en-US" dirty="0"/>
            </a:br>
            <a:r>
              <a:rPr lang="en-US" dirty="0"/>
              <a:t>long term on single-agent ET (ie, PROTAC or oral SERD)</a:t>
            </a:r>
          </a:p>
          <a:p>
            <a:pPr lvl="2"/>
            <a:r>
              <a:rPr lang="en-US" dirty="0"/>
              <a:t>Would patients benefit more from a combination approach in second line (ie, PROTAC or oral SERD with everolimus, or with CDK4/6 inhibitor)</a:t>
            </a:r>
          </a:p>
          <a:p>
            <a:pPr lvl="3"/>
            <a:r>
              <a:rPr lang="en-US" dirty="0"/>
              <a:t>Combination approaches to combat resistance</a:t>
            </a:r>
          </a:p>
          <a:p>
            <a:pPr lvl="0"/>
            <a:r>
              <a:rPr lang="en-US" dirty="0"/>
              <a:t>Long-term efficacy (OS pending) and safety</a:t>
            </a:r>
          </a:p>
          <a:p>
            <a:pPr lvl="0"/>
            <a:r>
              <a:rPr lang="en-US" dirty="0"/>
              <a:t>Possibilities for improving upon PROTACs trial design vs oral SERDS </a:t>
            </a:r>
          </a:p>
          <a:p>
            <a:endParaRPr lang="en-US" dirty="0"/>
          </a:p>
        </p:txBody>
      </p:sp>
    </p:spTree>
    <p:extLst>
      <p:ext uri="{BB962C8B-B14F-4D97-AF65-F5344CB8AC3E}">
        <p14:creationId xmlns:p14="http://schemas.microsoft.com/office/powerpoint/2010/main" val="38123923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1F4C3-1A92-540D-7341-98C6F0C4C617}"/>
              </a:ext>
            </a:extLst>
          </p:cNvPr>
          <p:cNvSpPr>
            <a:spLocks noGrp="1"/>
          </p:cNvSpPr>
          <p:nvPr>
            <p:ph type="title"/>
          </p:nvPr>
        </p:nvSpPr>
        <p:spPr>
          <a:xfrm>
            <a:off x="231078" y="531006"/>
            <a:ext cx="11740260" cy="502445"/>
          </a:xfrm>
        </p:spPr>
        <p:txBody>
          <a:bodyPr/>
          <a:lstStyle/>
          <a:p>
            <a:r>
              <a:rPr lang="en-US"/>
              <a:t>Possibilities for PROTACs and the Road Ahead</a:t>
            </a:r>
          </a:p>
        </p:txBody>
      </p:sp>
      <p:graphicFrame>
        <p:nvGraphicFramePr>
          <p:cNvPr id="4" name="Diagram 3">
            <a:extLst>
              <a:ext uri="{FF2B5EF4-FFF2-40B4-BE49-F238E27FC236}">
                <a16:creationId xmlns:a16="http://schemas.microsoft.com/office/drawing/2014/main" id="{84D24FBB-62F8-3B8E-B2ED-8FDA7B513F63}"/>
              </a:ext>
            </a:extLst>
          </p:cNvPr>
          <p:cNvGraphicFramePr/>
          <p:nvPr>
            <p:extLst>
              <p:ext uri="{D42A27DB-BD31-4B8C-83A1-F6EECF244321}">
                <p14:modId xmlns:p14="http://schemas.microsoft.com/office/powerpoint/2010/main" val="3116580502"/>
              </p:ext>
            </p:extLst>
          </p:nvPr>
        </p:nvGraphicFramePr>
        <p:xfrm>
          <a:off x="2032000" y="1557867"/>
          <a:ext cx="8128000" cy="4538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50215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098E91A-8609-B4BE-23EA-6D2A1B767192}"/>
              </a:ext>
            </a:extLst>
          </p:cNvPr>
          <p:cNvSpPr>
            <a:spLocks noGrp="1"/>
          </p:cNvSpPr>
          <p:nvPr>
            <p:ph type="title"/>
          </p:nvPr>
        </p:nvSpPr>
        <p:spPr>
          <a:xfrm>
            <a:off x="228600" y="1601674"/>
            <a:ext cx="11118850" cy="569387"/>
          </a:xfrm>
        </p:spPr>
        <p:txBody>
          <a:bodyPr/>
          <a:lstStyle/>
          <a:p>
            <a:r>
              <a:rPr lang="en-US" dirty="0"/>
              <a:t>Final Takeaways</a:t>
            </a:r>
          </a:p>
        </p:txBody>
      </p:sp>
    </p:spTree>
    <p:extLst>
      <p:ext uri="{BB962C8B-B14F-4D97-AF65-F5344CB8AC3E}">
        <p14:creationId xmlns:p14="http://schemas.microsoft.com/office/powerpoint/2010/main" val="14796527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FC494-72B0-DAE1-61EA-62F4B6EF77D7}"/>
              </a:ext>
            </a:extLst>
          </p:cNvPr>
          <p:cNvSpPr>
            <a:spLocks noGrp="1"/>
          </p:cNvSpPr>
          <p:nvPr>
            <p:ph type="title"/>
          </p:nvPr>
        </p:nvSpPr>
        <p:spPr>
          <a:xfrm>
            <a:off x="231078" y="531006"/>
            <a:ext cx="11740260" cy="502445"/>
          </a:xfrm>
        </p:spPr>
        <p:txBody>
          <a:bodyPr/>
          <a:lstStyle/>
          <a:p>
            <a:r>
              <a:rPr lang="en-US" dirty="0"/>
              <a:t>Takeaways 1</a:t>
            </a:r>
          </a:p>
        </p:txBody>
      </p:sp>
      <p:sp>
        <p:nvSpPr>
          <p:cNvPr id="3" name="Content Placeholder 2">
            <a:extLst>
              <a:ext uri="{FF2B5EF4-FFF2-40B4-BE49-F238E27FC236}">
                <a16:creationId xmlns:a16="http://schemas.microsoft.com/office/drawing/2014/main" id="{D4E01194-3A04-69F3-96B8-45E0EAD24F6A}"/>
              </a:ext>
            </a:extLst>
          </p:cNvPr>
          <p:cNvSpPr>
            <a:spLocks noGrp="1"/>
          </p:cNvSpPr>
          <p:nvPr>
            <p:ph idx="1"/>
          </p:nvPr>
        </p:nvSpPr>
        <p:spPr>
          <a:xfrm>
            <a:off x="231078" y="1335023"/>
            <a:ext cx="11740260" cy="4754880"/>
          </a:xfrm>
        </p:spPr>
        <p:txBody>
          <a:bodyPr/>
          <a:lstStyle/>
          <a:p>
            <a:r>
              <a:rPr lang="en-US" dirty="0"/>
              <a:t>Despite progression on standard endocrine therapies, including CDK4/6i, many patients remain endocrine sensitive</a:t>
            </a:r>
          </a:p>
          <a:p>
            <a:r>
              <a:rPr lang="en-US" dirty="0"/>
              <a:t>Novel estrogen-targeting drugs are needed in this space </a:t>
            </a:r>
          </a:p>
          <a:p>
            <a:r>
              <a:rPr lang="en-US" dirty="0"/>
              <a:t>PROTACs degrade the estrogen receptor and are also well designed for potential combinations with targeted agents</a:t>
            </a:r>
          </a:p>
          <a:p>
            <a:endParaRPr lang="en-US" dirty="0"/>
          </a:p>
        </p:txBody>
      </p:sp>
    </p:spTree>
    <p:extLst>
      <p:ext uri="{BB962C8B-B14F-4D97-AF65-F5344CB8AC3E}">
        <p14:creationId xmlns:p14="http://schemas.microsoft.com/office/powerpoint/2010/main" val="35690994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0ACBC-C007-B8F3-0B53-5A6C9632A7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FC6390-9CD3-07DE-07C2-B57C5ABD34B3}"/>
              </a:ext>
            </a:extLst>
          </p:cNvPr>
          <p:cNvSpPr>
            <a:spLocks noGrp="1"/>
          </p:cNvSpPr>
          <p:nvPr>
            <p:ph type="title"/>
          </p:nvPr>
        </p:nvSpPr>
        <p:spPr>
          <a:xfrm>
            <a:off x="231078" y="531006"/>
            <a:ext cx="11740260" cy="502445"/>
          </a:xfrm>
        </p:spPr>
        <p:txBody>
          <a:bodyPr/>
          <a:lstStyle/>
          <a:p>
            <a:r>
              <a:rPr lang="en-US" dirty="0"/>
              <a:t>Takeaways 2</a:t>
            </a:r>
          </a:p>
        </p:txBody>
      </p:sp>
      <p:sp>
        <p:nvSpPr>
          <p:cNvPr id="3" name="Content Placeholder 2">
            <a:extLst>
              <a:ext uri="{FF2B5EF4-FFF2-40B4-BE49-F238E27FC236}">
                <a16:creationId xmlns:a16="http://schemas.microsoft.com/office/drawing/2014/main" id="{1BB83977-30C6-9765-FC46-EC3EA61A220C}"/>
              </a:ext>
            </a:extLst>
          </p:cNvPr>
          <p:cNvSpPr>
            <a:spLocks noGrp="1"/>
          </p:cNvSpPr>
          <p:nvPr>
            <p:ph idx="1"/>
          </p:nvPr>
        </p:nvSpPr>
        <p:spPr>
          <a:xfrm>
            <a:off x="231078" y="1335023"/>
            <a:ext cx="11740260" cy="4754880"/>
          </a:xfrm>
        </p:spPr>
        <p:txBody>
          <a:bodyPr/>
          <a:lstStyle/>
          <a:p>
            <a:r>
              <a:rPr lang="en-US" dirty="0"/>
              <a:t>Vepdegestrant has shown activity both alone and in combination with palbociclib (PFS &gt;11 mo regardless of </a:t>
            </a:r>
            <a:r>
              <a:rPr lang="en-US" i="1" dirty="0"/>
              <a:t>ESR1</a:t>
            </a:r>
            <a:r>
              <a:rPr lang="en-US" dirty="0"/>
              <a:t>m)</a:t>
            </a:r>
          </a:p>
          <a:p>
            <a:r>
              <a:rPr lang="en-US" dirty="0"/>
              <a:t>Novel estrogen degraders are also in development</a:t>
            </a:r>
          </a:p>
          <a:p>
            <a:r>
              <a:rPr lang="en-US" dirty="0"/>
              <a:t>Combination with CDK4/6 inhibitors appears safe and may be used in the first-line setting or beyond</a:t>
            </a:r>
          </a:p>
          <a:p>
            <a:r>
              <a:rPr lang="en-US" dirty="0"/>
              <a:t>Please check the link for updates from ongoing clinical trials and evolving treatment strategies with PROTAC ER degraders for patients with ER+/HER2- mBC</a:t>
            </a:r>
          </a:p>
        </p:txBody>
      </p:sp>
    </p:spTree>
    <p:extLst>
      <p:ext uri="{BB962C8B-B14F-4D97-AF65-F5344CB8AC3E}">
        <p14:creationId xmlns:p14="http://schemas.microsoft.com/office/powerpoint/2010/main" val="27120449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335876"/>
            <a:ext cx="11740260" cy="2144683"/>
          </a:xfrm>
        </p:spPr>
        <p:txBody>
          <a:bodyPr rtlCol="0" anchor="ctr">
            <a:normAutofit/>
          </a:bodyPr>
          <a:lstStyle/>
          <a:p>
            <a:pPr>
              <a:spcBef>
                <a:spcPts val="1000"/>
              </a:spcBef>
              <a:buClr>
                <a:schemeClr val="tx2">
                  <a:lumMod val="20000"/>
                  <a:lumOff val="80000"/>
                </a:schemeClr>
              </a:buClr>
              <a:defRPr/>
            </a:pPr>
            <a:r>
              <a:rPr lang="en-US" sz="1800" dirty="0">
                <a:solidFill>
                  <a:srgbClr val="E1471D"/>
                </a:solidFill>
              </a:rPr>
              <a:t>ClinicalThought commentary </a:t>
            </a:r>
            <a:r>
              <a:rPr lang="en-US" sz="1800" b="0" dirty="0"/>
              <a:t>with key insights on PROTAC ER degraders </a:t>
            </a:r>
          </a:p>
          <a:p>
            <a:pPr>
              <a:spcBef>
                <a:spcPts val="1000"/>
              </a:spcBef>
              <a:buClr>
                <a:schemeClr val="accent6"/>
              </a:buClr>
              <a:defRPr/>
            </a:pPr>
            <a:r>
              <a:rPr lang="en-US" sz="1800" dirty="0">
                <a:solidFill>
                  <a:srgbClr val="E1471D"/>
                </a:solidFill>
              </a:rPr>
              <a:t>On-demand videos </a:t>
            </a:r>
            <a:r>
              <a:rPr lang="en-US" sz="1800" b="0" dirty="0"/>
              <a:t>with more information on PROTAC ER degraders (coming soon!)</a:t>
            </a:r>
          </a:p>
          <a:p>
            <a:pPr>
              <a:spcBef>
                <a:spcPts val="1000"/>
              </a:spcBef>
              <a:buClr>
                <a:schemeClr val="tx2">
                  <a:lumMod val="20000"/>
                  <a:lumOff val="80000"/>
                </a:schemeClr>
              </a:buClr>
              <a:defRPr/>
            </a:pPr>
            <a:r>
              <a:rPr lang="en-US" sz="1800" dirty="0">
                <a:solidFill>
                  <a:srgbClr val="E1471D"/>
                </a:solidFill>
              </a:rPr>
              <a:t>Text modules </a:t>
            </a:r>
            <a:r>
              <a:rPr lang="en-US" sz="1800" b="0" dirty="0"/>
              <a:t>on experts’ takeaways on current data and potential future directions </a:t>
            </a:r>
            <a:br>
              <a:rPr lang="en-US" sz="1800" b="0" dirty="0"/>
            </a:br>
            <a:r>
              <a:rPr lang="en-US" sz="1800" b="0" dirty="0"/>
              <a:t>with PROTAC ER degraders (coming soon)</a:t>
            </a:r>
          </a:p>
          <a:p>
            <a:pPr>
              <a:spcBef>
                <a:spcPts val="1000"/>
              </a:spcBef>
              <a:buClr>
                <a:schemeClr val="tx2">
                  <a:lumMod val="20000"/>
                  <a:lumOff val="80000"/>
                </a:schemeClr>
              </a:buClr>
              <a:defRPr/>
            </a:pPr>
            <a:r>
              <a:rPr lang="en-US" sz="1800" dirty="0">
                <a:solidFill>
                  <a:srgbClr val="E1471D"/>
                </a:solidFill>
              </a:rPr>
              <a:t>Capsule Summaries </a:t>
            </a:r>
            <a:r>
              <a:rPr lang="en-US" sz="1800" b="0" dirty="0"/>
              <a:t>of all the key data from SABCS 2025</a:t>
            </a:r>
            <a:endParaRPr lang="en-US" sz="2200" b="0"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a:xfrm>
            <a:off x="231078" y="1262020"/>
            <a:ext cx="11740260" cy="1204945"/>
          </a:xfrm>
        </p:spPr>
        <p:txBody>
          <a:bodyPr/>
          <a:lstStyle/>
          <a:p>
            <a:r>
              <a:rPr lang="en-US" altLang="en-US" sz="3600" dirty="0"/>
              <a:t>Go Online for More CCO Education </a:t>
            </a:r>
            <a:br>
              <a:rPr lang="en-US" altLang="en-US" sz="3600" dirty="0"/>
            </a:br>
            <a:r>
              <a:rPr lang="en-US" altLang="en-US" sz="3600" dirty="0"/>
              <a:t>on PROTAC ER Degraders for ER+ Breast Cancer!</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p:txBody>
          <a:bodyPr/>
          <a:lstStyle/>
          <a:p>
            <a:pPr marL="0" indent="0">
              <a:buNone/>
            </a:pPr>
            <a:r>
              <a:rPr lang="en-US" sz="2400" b="1" dirty="0">
                <a:solidFill>
                  <a:srgbClr val="00823B"/>
                </a:solidFill>
                <a:hlinkClick r:id="rId3"/>
              </a:rPr>
              <a:t>deceraclinical.com/education</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noFill/>
        <a:ln w="28575">
          <a:solidFill>
            <a:schemeClr val="accent6"/>
          </a:solidFill>
          <a:miter lim="800000"/>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7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8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C4BD5D9FDE4A94587437BF6374974DE" ma:contentTypeVersion="11" ma:contentTypeDescription="Create a new document." ma:contentTypeScope="" ma:versionID="807d15f934da6d575f139565364f48b5">
  <xsd:schema xmlns:xsd="http://www.w3.org/2001/XMLSchema" xmlns:xs="http://www.w3.org/2001/XMLSchema" xmlns:p="http://schemas.microsoft.com/office/2006/metadata/properties" xmlns:ns2="b087a2c4-773d-463f-9bce-8a3f599d8a86" xmlns:ns3="22fd6914-46d4-4c7e-bbad-46e82841b69d" targetNamespace="http://schemas.microsoft.com/office/2006/metadata/properties" ma:root="true" ma:fieldsID="a0aa4e1db32a9ca69238b102f6d72956" ns2:_="" ns3:_="">
    <xsd:import namespace="b087a2c4-773d-463f-9bce-8a3f599d8a8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87a2c4-773d-463f-9bce-8a3f599d8a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087a2c4-773d-463f-9bce-8a3f599d8a86">
      <Terms xmlns="http://schemas.microsoft.com/office/infopath/2007/PartnerControls"/>
    </lcf76f155ced4ddcb4097134ff3c332f>
    <TaxCatchAll xmlns="22fd6914-46d4-4c7e-bbad-46e82841b69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B192B4B-ADB5-495A-8990-D65E1DD758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87a2c4-773d-463f-9bce-8a3f599d8a86"/>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2BF528-79E7-49C7-8398-55B164A86230}">
  <ds:schemaRefs>
    <ds:schemaRef ds:uri="http://schemas.microsoft.com/office/2006/metadata/properties"/>
    <ds:schemaRef ds:uri="b087a2c4-773d-463f-9bce-8a3f599d8a86"/>
    <ds:schemaRef ds:uri="http://schemas.microsoft.com/office/2006/documentManagement/types"/>
    <ds:schemaRef ds:uri="http://purl.org/dc/elements/1.1/"/>
    <ds:schemaRef ds:uri="http://schemas.openxmlformats.org/package/2006/metadata/core-properties"/>
    <ds:schemaRef ds:uri="http://www.w3.org/XML/1998/namespace"/>
    <ds:schemaRef ds:uri="http://purl.org/dc/terms/"/>
    <ds:schemaRef ds:uri="22fd6914-46d4-4c7e-bbad-46e82841b69d"/>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8F0A32BC-8972-4892-8D70-AD9F473B37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Template>
  <TotalTime>3236</TotalTime>
  <Words>10546</Words>
  <Application>Microsoft Office PowerPoint</Application>
  <PresentationFormat>Widescreen</PresentationFormat>
  <Paragraphs>2664</Paragraphs>
  <Slides>58</Slides>
  <Notes>44</Notes>
  <HiddenSlides>0</HiddenSlides>
  <MMClips>0</MMClips>
  <ScaleCrop>false</ScaleCrop>
  <HeadingPairs>
    <vt:vector size="6" baseType="variant">
      <vt:variant>
        <vt:lpstr>Fonts Used</vt:lpstr>
      </vt:variant>
      <vt:variant>
        <vt:i4>15</vt:i4>
      </vt:variant>
      <vt:variant>
        <vt:lpstr>Theme</vt:lpstr>
      </vt:variant>
      <vt:variant>
        <vt:i4>4</vt:i4>
      </vt:variant>
      <vt:variant>
        <vt:lpstr>Slide Titles</vt:lpstr>
      </vt:variant>
      <vt:variant>
        <vt:i4>58</vt:i4>
      </vt:variant>
    </vt:vector>
  </HeadingPairs>
  <TitlesOfParts>
    <vt:vector size="77" baseType="lpstr">
      <vt:lpstr>Arial</vt:lpstr>
      <vt:lpstr>Calibri</vt:lpstr>
      <vt:lpstr>Google Sans</vt:lpstr>
      <vt:lpstr>Newsreader ExtraBold</vt:lpstr>
      <vt:lpstr>Newsreader SemiBold</vt:lpstr>
      <vt:lpstr>Poppins</vt:lpstr>
      <vt:lpstr>Poppins Light</vt:lpstr>
      <vt:lpstr>Poppins Medium</vt:lpstr>
      <vt:lpstr>PT Sans</vt:lpstr>
      <vt:lpstr>Roboto</vt:lpstr>
      <vt:lpstr>System Font Regular</vt:lpstr>
      <vt:lpstr>Times</vt:lpstr>
      <vt:lpstr>Times New Roman</vt:lpstr>
      <vt:lpstr>Verdana</vt:lpstr>
      <vt:lpstr>Wingdings</vt:lpstr>
      <vt:lpstr>5_Office</vt:lpstr>
      <vt:lpstr>7_Office</vt:lpstr>
      <vt:lpstr>8_Office</vt:lpstr>
      <vt:lpstr>4_Office</vt:lpstr>
      <vt:lpstr>Unlocking the Full Potential of PROTAC ER Degraders in ER+/HER2- MBC: Novel Mechanisms, Testing Applications, and Data Insights to Address Unmet Needs </vt:lpstr>
      <vt:lpstr>About These Slides</vt:lpstr>
      <vt:lpstr>Faculty</vt:lpstr>
      <vt:lpstr>Faculty Disclosures</vt:lpstr>
      <vt:lpstr>Learning Objectives</vt:lpstr>
      <vt:lpstr>ER+/HER2- mBC Management Today: Challenges and Opportunities</vt:lpstr>
      <vt:lpstr>Management of HR+/HER2- MBC: Treatment Algorithm</vt:lpstr>
      <vt:lpstr>Summary Data for First-line Combinations of CDK4/6 Inhibitors and ET in HR+/HER2-Breast Cancer: PFS and OS</vt:lpstr>
      <vt:lpstr>Continuing CDK4/6 Inhibition Beyond Progression in HR+/HER2- Breast Cancer: Randomized Trials </vt:lpstr>
      <vt:lpstr>Multiple Heterogenous Potential Mechanisms of Resistance to CDK4/6 Inhibitors </vt:lpstr>
      <vt:lpstr>ESR1 Acquired Mutations: Resistance to AI</vt:lpstr>
      <vt:lpstr>EMERALD: Elacestrant vs Investigator’s Choice SoC ET in ER+/HER2- MBC</vt:lpstr>
      <vt:lpstr>EMERALD: PFS After Previous ET + CDK 4/6 Inhibitors </vt:lpstr>
      <vt:lpstr>EMERALD Subgroup Analysis: PFS by Subgroup in ESR1m Patients With ≥12 Mo of CDK4/6i</vt:lpstr>
      <vt:lpstr>EMBER-3 Update: Imlunestrant ± Abemaciclib vs SoC ET in ER+/HER2- Advanced Breast Cancer </vt:lpstr>
      <vt:lpstr>EMBER-3 Update (SABCS 2025): PFS (Primary Endpoint)</vt:lpstr>
      <vt:lpstr>EMBER-3 Update (SABCS 2025): PFS by Subgroups Imlunestrant + Abemaciclib vs Imlunestrant</vt:lpstr>
      <vt:lpstr>evERA Breast Cancer: Giredestrant + Everolimus vs Exemestane + Everolimus in ER+/HER2- ABC</vt:lpstr>
      <vt:lpstr>evERA Subgroup Analysis: PFS by Investigator in ESR1m and ITT Populations (Coprimary Endpoints)</vt:lpstr>
      <vt:lpstr>Evaluating the Mechanisms of Action of PROTAC ER Degraders and Other Endocrine Therapies</vt:lpstr>
      <vt:lpstr>Mechanism of Action: AI, SERMs, SERDs, PROTACs</vt:lpstr>
      <vt:lpstr>Rationale for Continued Targeting ERs Following Disease Progression</vt:lpstr>
      <vt:lpstr>PROTAC ER Degraders</vt:lpstr>
      <vt:lpstr>PROTAC ER Degraders vs Other ER Inhibitors</vt:lpstr>
      <vt:lpstr>Current and Emerging Clinical Data: Expert Insights to Optimize PROTAC ER Degraders </vt:lpstr>
      <vt:lpstr>Vepdegestrant (ARV-471) Background</vt:lpstr>
      <vt:lpstr>VERITAC: Phase I/II Trial of Vepdegestrant Alone or With Palbociclib in ER+/HER2- Advanced Breast Cancer</vt:lpstr>
      <vt:lpstr>VERITAC Part B: Primary Endpoint Clinical Benefit Rate in Dose Expansion Cohort</vt:lpstr>
      <vt:lpstr>VERITAC: Progression-Free Survival</vt:lpstr>
      <vt:lpstr>VERITAC Updated Phase I Dose Expansion: Efficacy</vt:lpstr>
      <vt:lpstr>VERITAC Updated Phase II Expansion Cohort:  Efficacy With Vepdegestrant 200 mg QD</vt:lpstr>
      <vt:lpstr>VERITAC Updated Phase II Expansion Cohort:  Safety With Vepdegestrant 200 mg QD</vt:lpstr>
      <vt:lpstr>VERITAC Part C Results: Vepdegestrant + Palbociclib in ER+/HER2- Advanced BC</vt:lpstr>
      <vt:lpstr>VERITAC Part C Results: Safety With Vepdegestrant + Palbociclib in ER+/HER2- Advanced BC</vt:lpstr>
      <vt:lpstr>VERITAC Part C Results: Safety</vt:lpstr>
      <vt:lpstr>VERITAC-2 Update: Phase III Study of Vepdegestrant vs Fulvestrant in ER+/HER2- Advanced BC</vt:lpstr>
      <vt:lpstr>VERITAC-2: Baseline Characteristics</vt:lpstr>
      <vt:lpstr>VERITAC-2: PFS by BICR</vt:lpstr>
      <vt:lpstr>VERITAC-2 Update: BICR-Assessed PFS by Menopausal Status (ESR1m Population)</vt:lpstr>
      <vt:lpstr>VERITAC-2: BICR-Assessed PFS by Duration of Prior CDK4/6i (ESR1m Population) </vt:lpstr>
      <vt:lpstr>VERITAC-2: BICR-Assessed PFS by Duration of Prior CDK4/6i (ESR1m Population) </vt:lpstr>
      <vt:lpstr>VERITAC-2: BICR-Assessed PFS by Presence of Liver Metastases (ESR1m Population) </vt:lpstr>
      <vt:lpstr>VERITAC-2: BICR-Assessed PFS by PI3K/AKT/PTEN Alteration Status (ESR1m Population) </vt:lpstr>
      <vt:lpstr>VERITAC-2: Secondary Endpoints</vt:lpstr>
      <vt:lpstr>VERITAC-2: Safety Summary</vt:lpstr>
      <vt:lpstr>Related Ongoing Trials</vt:lpstr>
      <vt:lpstr>VERITAC-3: Vepdegestrant + Palbociclib vs Letrozole + Palbociclib in ER+/HER2- Advanced BC</vt:lpstr>
      <vt:lpstr>Phase I Study With AC699 in Breast Cancer</vt:lpstr>
      <vt:lpstr>Phase I Study With AC699 in Breast Cancer:  Baseline Characteristics</vt:lpstr>
      <vt:lpstr>Phase I Study With AC699 in Breast Cancer: Safety</vt:lpstr>
      <vt:lpstr>Phase I Study With AC699 in Breast Cancer:  Tumor Change From Baseline</vt:lpstr>
      <vt:lpstr>Experts Thoughts for the Future:  Challenges, Future Perspectives, and Potential Clinical Application of PROTACs </vt:lpstr>
      <vt:lpstr>What Is Next? </vt:lpstr>
      <vt:lpstr>Possibilities for PROTACs and the Road Ahead</vt:lpstr>
      <vt:lpstr>Final Takeaways</vt:lpstr>
      <vt:lpstr>Takeaways 1</vt:lpstr>
      <vt:lpstr>Takeaways 2</vt:lpstr>
      <vt:lpstr>Go Online for More CCO Education  on PROTAC ER Degraders for ER+ Breast Cancer!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Unlocking the Full Potential of PROTAC ER Degraders in ER+/HER2- MBC: Novel Mechanisms, Testing Applications, and Data Insights to Address Unmet Needs </dc:title>
  <dc:creator>Davidson, El (NYC-FUB)</dc:creator>
  <cp:lastModifiedBy>Valerie Wenzel</cp:lastModifiedBy>
  <cp:revision>158</cp:revision>
  <dcterms:created xsi:type="dcterms:W3CDTF">2025-10-10T13:11:02Z</dcterms:created>
  <dcterms:modified xsi:type="dcterms:W3CDTF">2026-03-10T12:49:52Z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0x0101004C4BD5D9FDE4A94587437BF6374974DE</vt:lpwstr>
  </property>
  <property fmtid="{D5CDD505-2E9C-101B-9397-08002B2CF9AE}" pid="3" name="MediaServiceImageTags">
    <vt:lpwstr/>
  </property>
  <property fmtid="{D5CDD505-2E9C-101B-9397-08002B2CF9AE}" pid="4" name="_dlc_DocId">
    <vt:lpwstr>56M7VY3CDVN5-387186687-1</vt:lpwstr>
  </property>
  <property fmtid="{D5CDD505-2E9C-101B-9397-08002B2CF9AE}" pid="5" name="_dlc_DocIdItemGuid">
    <vt:lpwstr>f6b19e28-ce23-4e45-8ab9-80e12fd2421e</vt:lpwstr>
  </property>
  <property fmtid="{D5CDD505-2E9C-101B-9397-08002B2CF9AE}" pid="6" name="Tags">
    <vt:lpwstr/>
  </property>
  <property fmtid="{D5CDD505-2E9C-101B-9397-08002B2CF9AE}" pid="7" name="_dlc_DocIdUrl">
    <vt:lpwstr>https://intranet.clinicaloptions.com/mews/oncology/ASH_ALL_Satellite-TU_2016/Template/_layouts/15/DocIdRedir.aspx?ID=56M7VY3CDVN5-387186687-1, 56M7VY3CDVN5-387186687-1</vt:lpwstr>
  </property>
</Properties>
</file>