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0"/>
  </p:notesMasterIdLst>
  <p:handoutMasterIdLst>
    <p:handoutMasterId r:id="rId21"/>
  </p:handoutMasterIdLst>
  <p:sldIdLst>
    <p:sldId id="321" r:id="rId7"/>
    <p:sldId id="558" r:id="rId8"/>
    <p:sldId id="2145706242" r:id="rId9"/>
    <p:sldId id="2145706241" r:id="rId10"/>
    <p:sldId id="548" r:id="rId11"/>
    <p:sldId id="2145706250" r:id="rId12"/>
    <p:sldId id="2145706251" r:id="rId13"/>
    <p:sldId id="2145706252" r:id="rId14"/>
    <p:sldId id="2145706246" r:id="rId15"/>
    <p:sldId id="2145706247" r:id="rId16"/>
    <p:sldId id="2145706248" r:id="rId17"/>
    <p:sldId id="2145706249" r:id="rId18"/>
    <p:sldId id="318"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Jessica Adams" initials="JA" lastIdx="9" clrIdx="15">
    <p:extLst>
      <p:ext uri="{19B8F6BF-5375-455C-9EA6-DF929625EA0E}">
        <p15:presenceInfo xmlns:p15="http://schemas.microsoft.com/office/powerpoint/2012/main" userId="S::jadams@clinicaloptions.com::8f666512-4c33-411f-b97e-b4727ec85362" providerId="AD"/>
      </p:ext>
    </p:extLst>
  </p:cmAuthor>
  <p:cmAuthor id="17" name="htunggal@cealliance.com" initials="h" lastIdx="17" clrIdx="16">
    <p:extLst>
      <p:ext uri="{19B8F6BF-5375-455C-9EA6-DF929625EA0E}">
        <p15:presenceInfo xmlns:p15="http://schemas.microsoft.com/office/powerpoint/2012/main" userId="htunggal@cealliance.com" providerId="None"/>
      </p:ext>
    </p:extLst>
  </p:cmAuthor>
  <p:cmAuthor id="18" name="mbecker@clinicaloptions.com" initials="m" lastIdx="10" clrIdx="17">
    <p:extLst>
      <p:ext uri="{19B8F6BF-5375-455C-9EA6-DF929625EA0E}">
        <p15:presenceInfo xmlns:p15="http://schemas.microsoft.com/office/powerpoint/2012/main" userId="mbecker@clinicaloptions.com" providerId="None"/>
      </p:ext>
    </p:extLst>
  </p:cmAuthor>
  <p:cmAuthor id="19" name="CLINICALOPTIONS\tquill" initials="C" lastIdx="2" clrIdx="18">
    <p:extLst>
      <p:ext uri="{19B8F6BF-5375-455C-9EA6-DF929625EA0E}">
        <p15:presenceInfo xmlns:p15="http://schemas.microsoft.com/office/powerpoint/2012/main" userId="CLINICALOPTIONS\tquill" providerId="None"/>
      </p:ext>
    </p:extLst>
  </p:cmAuthor>
  <p:cmAuthor id="20" name="aboecler@clinicaloptions.com" initials="a" lastIdx="7" clrIdx="19">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7D106A-B954-4644-86A0-8EA56C5FD43B}" v="19" dt="2024-01-31T13:32:59.580"/>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0" autoAdjust="0"/>
    <p:restoredTop sz="85176" autoAdjust="0"/>
  </p:normalViewPr>
  <p:slideViewPr>
    <p:cSldViewPr snapToGrid="0">
      <p:cViewPr varScale="1">
        <p:scale>
          <a:sx n="73" d="100"/>
          <a:sy n="73" d="100"/>
        </p:scale>
        <p:origin x="864" y="6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latin typeface="Arial" panose="020B0604020202020204" pitchFamily="34" charset="0"/>
                <a:cs typeface="Arial" panose="020B0604020202020204" pitchFamily="34" charset="0"/>
              </a:rPr>
              <a:t>ICI, immune checkpoint inhibitor; mCRPC, metastatic castration-resistant prostate cancer; NHT, novel hormonal therapy; TKI, tyrosine kinase inhibitor.</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241784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i="1" dirty="0">
                <a:solidFill>
                  <a:srgbClr val="4D5156"/>
                </a:solidFill>
                <a:effectLst/>
                <a:latin typeface="Arial" panose="020B0604020202020204" pitchFamily="34" charset="0"/>
                <a:cs typeface="Arial" panose="020B0604020202020204" pitchFamily="34" charset="0"/>
              </a:rPr>
              <a:t>BIRC, blinded independent radiology committee; </a:t>
            </a:r>
            <a:r>
              <a:rPr lang="en-IN" sz="1000" b="0" i="1" dirty="0">
                <a:solidFill>
                  <a:srgbClr val="333333"/>
                </a:solidFill>
                <a:effectLst/>
                <a:latin typeface="Arial" panose="020B0604020202020204" pitchFamily="34" charset="0"/>
                <a:cs typeface="Arial" panose="020B0604020202020204" pitchFamily="34" charset="0"/>
              </a:rPr>
              <a:t>ECOG, Eastern Cooperative Oncology Group; ITT, intention-to-treat; LN, lymph node; </a:t>
            </a:r>
            <a:r>
              <a:rPr lang="en-US" sz="1000" i="1" dirty="0">
                <a:latin typeface="Arial" panose="020B0604020202020204" pitchFamily="34" charset="0"/>
                <a:cs typeface="Arial" panose="020B0604020202020204" pitchFamily="34" charset="0"/>
              </a:rPr>
              <a:t>mCRPC, metastatic castration-resistant prostate cancer; mCSPC, metastatic castration-sensitive prostate cancer; mets, metastases; NHT, novel hormonal therapy; </a:t>
            </a:r>
            <a:r>
              <a:rPr lang="en-US" sz="1000" b="0" i="1" kern="0" dirty="0">
                <a:latin typeface="Arial" panose="020B0604020202020204" pitchFamily="34" charset="0"/>
                <a:cs typeface="Arial" panose="020B0604020202020204" pitchFamily="34" charset="0"/>
              </a:rPr>
              <a:t>ORR, overall response rate; </a:t>
            </a:r>
            <a:r>
              <a:rPr lang="en-US" sz="1000" i="1" dirty="0">
                <a:latin typeface="Arial" panose="020B0604020202020204" pitchFamily="34" charset="0"/>
                <a:cs typeface="Arial" panose="020B0604020202020204" pitchFamily="34" charset="0"/>
              </a:rPr>
              <a:t>OS, overall survival; PFS, progression-free survival; PS, performance status; PSA, prostate-specific antigen; RECIST, Response Evaluation Criteria in Solid Tumors.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90A629-77AF-4222-A6A1-2B44E0C759C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549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Atezo, atezolizumab; BIRC, blinded independent radiology committee; Cabo, cabozantinib; </a:t>
            </a:r>
            <a:r>
              <a:rPr lang="en-IN" sz="1200" b="0" i="1" dirty="0">
                <a:solidFill>
                  <a:srgbClr val="333333"/>
                </a:solidFill>
                <a:effectLst/>
                <a:latin typeface="Arial" panose="020B0604020202020204" pitchFamily="34" charset="0"/>
                <a:cs typeface="Arial" panose="020B0604020202020204" pitchFamily="34" charset="0"/>
              </a:rPr>
              <a:t>ECOG, Eastern Cooperative Oncology Group; IQR, interquartile range; </a:t>
            </a:r>
            <a:r>
              <a:rPr lang="en-US" sz="1200" i="1" dirty="0">
                <a:latin typeface="Arial" panose="020B0604020202020204" pitchFamily="34" charset="0"/>
                <a:cs typeface="Arial" panose="020B0604020202020204" pitchFamily="34" charset="0"/>
              </a:rPr>
              <a:t>mCRPC, metastatic castration-resistant prostate cancer; mCSPC, metastatic castration-sensitive prostate cancer; NHT, novel hormonal therapy; PSA, prostate-specific antigen.</a:t>
            </a:r>
          </a:p>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3754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7FDFD-8031-94C2-C2A1-B04AE61AB4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8A27A3-A487-7817-23FB-E7B8A5F889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B40DE8-9E33-5396-205B-6AD98743E576}"/>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Atezo, atezolizumab; BIRC, blinded independent radiology committee; Cabo, cabozantinib</a:t>
            </a:r>
            <a:r>
              <a:rPr lang="en-IN" sz="1200" b="0" i="1" dirty="0">
                <a:solidFill>
                  <a:srgbClr val="333333"/>
                </a:solidFill>
                <a:effectLst/>
                <a:latin typeface="Arial" panose="020B0604020202020204" pitchFamily="34" charset="0"/>
                <a:cs typeface="Arial" panose="020B0604020202020204" pitchFamily="34" charset="0"/>
              </a:rPr>
              <a:t>; ITT, intention-to-treat; PCWG3, </a:t>
            </a:r>
            <a:r>
              <a:rPr lang="en-US" b="0" i="1" dirty="0">
                <a:solidFill>
                  <a:srgbClr val="4D5156"/>
                </a:solidFill>
                <a:effectLst/>
                <a:latin typeface="Google Sans"/>
              </a:rPr>
              <a:t>Prostate Cancer Working Group 3;</a:t>
            </a:r>
            <a:r>
              <a:rPr lang="en-US" b="0" i="0" dirty="0">
                <a:solidFill>
                  <a:srgbClr val="4D5156"/>
                </a:solidFill>
                <a:effectLst/>
                <a:latin typeface="Google Sans"/>
              </a:rPr>
              <a:t> </a:t>
            </a:r>
            <a:r>
              <a:rPr lang="en-US" sz="1200" i="1" dirty="0">
                <a:latin typeface="Arial" panose="020B0604020202020204" pitchFamily="34" charset="0"/>
                <a:cs typeface="Arial" panose="020B0604020202020204" pitchFamily="34" charset="0"/>
              </a:rPr>
              <a:t>PFS, progression-free survival.</a:t>
            </a:r>
          </a:p>
          <a:p>
            <a:endParaRPr lang="en-US" b="0" dirty="0"/>
          </a:p>
        </p:txBody>
      </p:sp>
      <p:sp>
        <p:nvSpPr>
          <p:cNvPr id="4" name="Slide Number Placeholder 3">
            <a:extLst>
              <a:ext uri="{FF2B5EF4-FFF2-40B4-BE49-F238E27FC236}">
                <a16:creationId xmlns:a16="http://schemas.microsoft.com/office/drawing/2014/main" id="{00500B73-4A9E-FB2F-0481-FE89730A3D8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54559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8A66D-3EA5-6A46-BDAC-BC8D51C82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2D8463-12B7-7357-014B-A51722A03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E75EFB-69F0-30DC-7DA7-C868E392A302}"/>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IN" sz="1200" b="0" i="1" dirty="0">
                <a:solidFill>
                  <a:srgbClr val="333333"/>
                </a:solidFill>
                <a:effectLst/>
                <a:latin typeface="Arial" panose="020B0604020202020204" pitchFamily="34" charset="0"/>
                <a:cs typeface="Arial" panose="020B0604020202020204" pitchFamily="34" charset="0"/>
              </a:rPr>
              <a:t>ECOG, Eastern Cooperative Oncology Group; </a:t>
            </a:r>
            <a:r>
              <a:rPr lang="en-US" sz="1200" i="1" dirty="0">
                <a:latin typeface="Arial" panose="020B0604020202020204" pitchFamily="34" charset="0"/>
                <a:cs typeface="Arial" panose="020B0604020202020204" pitchFamily="34" charset="0"/>
              </a:rPr>
              <a:t>mCRPC, metastatic castration-resistant prostate cancer; mCSPC, metastatic castration-sensitive prostate cancer; NHT, novel hormonal therapy; PFS, progression-free survival; PS, performance status.</a:t>
            </a:r>
          </a:p>
          <a:p>
            <a:endParaRPr lang="en-US" b="0" dirty="0"/>
          </a:p>
        </p:txBody>
      </p:sp>
      <p:sp>
        <p:nvSpPr>
          <p:cNvPr id="4" name="Slide Number Placeholder 3">
            <a:extLst>
              <a:ext uri="{FF2B5EF4-FFF2-40B4-BE49-F238E27FC236}">
                <a16:creationId xmlns:a16="http://schemas.microsoft.com/office/drawing/2014/main" id="{7D164DBA-B36C-CF5D-82C4-A65C06D803DE}"/>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151027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F9780-406E-759F-C925-44CED1A75D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2FE8C8-F9A5-1427-1EEC-76F63D0D49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F22BB2-7592-8C3D-93BA-F82E28ECD556}"/>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Atezo, atezolizumab; Cabo, cabozantinib</a:t>
            </a:r>
            <a:r>
              <a:rPr lang="en-IN" sz="1200" b="0" i="1" dirty="0">
                <a:solidFill>
                  <a:srgbClr val="333333"/>
                </a:solidFill>
                <a:effectLst/>
                <a:latin typeface="Arial" panose="020B0604020202020204" pitchFamily="34" charset="0"/>
                <a:cs typeface="Arial" panose="020B0604020202020204" pitchFamily="34" charset="0"/>
              </a:rPr>
              <a:t>; ITT, intention-to-treat; </a:t>
            </a:r>
            <a:r>
              <a:rPr lang="en-US" sz="1200" i="1" dirty="0">
                <a:latin typeface="Arial" panose="020B0604020202020204" pitchFamily="34" charset="0"/>
                <a:cs typeface="Arial" panose="020B0604020202020204" pitchFamily="34" charset="0"/>
              </a:rPr>
              <a:t>NHT, novel hormonal therapy; ORR, overall response rate; OS, overall survival.</a:t>
            </a:r>
          </a:p>
          <a:p>
            <a:endParaRPr lang="en-US" b="0" dirty="0"/>
          </a:p>
        </p:txBody>
      </p:sp>
      <p:sp>
        <p:nvSpPr>
          <p:cNvPr id="4" name="Slide Number Placeholder 3">
            <a:extLst>
              <a:ext uri="{FF2B5EF4-FFF2-40B4-BE49-F238E27FC236}">
                <a16:creationId xmlns:a16="http://schemas.microsoft.com/office/drawing/2014/main" id="{8DB1AA2D-A462-1DD2-6309-C3B4AFE8C5F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72494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Atezo, atezolizumab; Cabo, cabozantinib; </a:t>
            </a:r>
            <a:r>
              <a:rPr lang="en-IN" sz="1200" b="0" i="1" dirty="0">
                <a:solidFill>
                  <a:srgbClr val="333333"/>
                </a:solidFill>
                <a:effectLst/>
                <a:latin typeface="Arial" panose="020B0604020202020204" pitchFamily="34" charset="0"/>
                <a:cs typeface="Arial" panose="020B0604020202020204" pitchFamily="34" charset="0"/>
              </a:rPr>
              <a:t>EORTC-QLQ-C30, European Organization for Research and Treatment of Cancer Quality of Life C30 questionnaire; </a:t>
            </a:r>
            <a:r>
              <a:rPr lang="en-US" sz="1200" b="0" i="1" dirty="0">
                <a:latin typeface="Arial" panose="020B0604020202020204" pitchFamily="34" charset="0"/>
                <a:cs typeface="Arial" panose="020B0604020202020204" pitchFamily="34" charset="0"/>
              </a:rPr>
              <a:t>NE, not evaluable; NHT, novel hormonal therapy; NR, not reached; PSA, prostate-specific antigen.</a:t>
            </a:r>
          </a:p>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33751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AE, adverse event; Atezo, atezolizumab; Cabo, cabozantinib; </a:t>
            </a:r>
            <a:r>
              <a:rPr lang="en-US" sz="1200" b="0" i="1" dirty="0">
                <a:latin typeface="Arial" panose="020B0604020202020204" pitchFamily="34" charset="0"/>
                <a:cs typeface="Arial" panose="020B0604020202020204" pitchFamily="34" charset="0"/>
              </a:rPr>
              <a:t>NA, not applicable; NHT, novel hormonal therapy.</a:t>
            </a:r>
          </a:p>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64179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AE, adverse event; ALT, alanine aminotransferase; AST, </a:t>
            </a:r>
            <a:r>
              <a:rPr kumimoji="0" lang="en-US" sz="12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aspartate aminotransferase;</a:t>
            </a:r>
            <a:r>
              <a:rPr kumimoji="0" lang="en-US" sz="12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a:t>
            </a:r>
            <a:r>
              <a:rPr lang="en-US" sz="1200" b="0" i="1" dirty="0">
                <a:solidFill>
                  <a:srgbClr val="4D5156"/>
                </a:solidFill>
                <a:effectLst/>
                <a:latin typeface="Arial" panose="020B0604020202020204" pitchFamily="34" charset="0"/>
                <a:cs typeface="Arial" panose="020B0604020202020204" pitchFamily="34" charset="0"/>
              </a:rPr>
              <a:t>Atezo, atezolizumab; Cabo, cabozantinib; </a:t>
            </a:r>
            <a:r>
              <a:rPr lang="en-US" sz="1200" b="0" i="1" dirty="0">
                <a:latin typeface="Arial" panose="020B0604020202020204" pitchFamily="34" charset="0"/>
                <a:cs typeface="Arial" panose="020B0604020202020204" pitchFamily="34" charset="0"/>
              </a:rPr>
              <a:t>NHT, novel hormonal therapy.</a:t>
            </a:r>
          </a:p>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136946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latin typeface="Arial" panose="020B0604020202020204" pitchFamily="34" charset="0"/>
                <a:cs typeface="Arial" panose="020B0604020202020204" pitchFamily="34" charset="0"/>
              </a:rPr>
              <a:t>mCRPC, metastatic castration-resistant prostate cancer; NHT, novel hormonal therapy; OS, overall survival; PFS, progression-free survival.</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85355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13</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CONTACT-02: Cabozantinib + Atezolizumab vs </a:t>
            </a:r>
            <a:br>
              <a:rPr lang="en-US" altLang="en-US" sz="4000" dirty="0"/>
            </a:br>
            <a:r>
              <a:rPr lang="en-US" altLang="en-US" sz="4000" dirty="0"/>
              <a:t>Second Novel Hormonal Therapy for Patients With Metastatic Castration-Resistant Prostate Cancer</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Exelixis, Inc.;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ASCO Genitourinary Cancers Symposium, January 25-27, 2024</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B00C9F-FC18-425D-37C8-9422D6D8746D}"/>
              </a:ext>
            </a:extLst>
          </p:cNvPr>
          <p:cNvSpPr>
            <a:spLocks noGrp="1"/>
          </p:cNvSpPr>
          <p:nvPr>
            <p:ph type="title"/>
          </p:nvPr>
        </p:nvSpPr>
        <p:spPr/>
        <p:txBody>
          <a:bodyPr/>
          <a:lstStyle/>
          <a:p>
            <a:r>
              <a:rPr lang="en-US" dirty="0"/>
              <a:t>CONTACT-02: Background</a:t>
            </a:r>
          </a:p>
        </p:txBody>
      </p:sp>
      <p:sp>
        <p:nvSpPr>
          <p:cNvPr id="5" name="Content Placeholder 4">
            <a:extLst>
              <a:ext uri="{FF2B5EF4-FFF2-40B4-BE49-F238E27FC236}">
                <a16:creationId xmlns:a16="http://schemas.microsoft.com/office/drawing/2014/main" id="{F71A7A59-5CA5-5C48-C796-EDC6E82DDAA9}"/>
              </a:ext>
            </a:extLst>
          </p:cNvPr>
          <p:cNvSpPr>
            <a:spLocks noGrp="1"/>
          </p:cNvSpPr>
          <p:nvPr>
            <p:ph idx="1"/>
          </p:nvPr>
        </p:nvSpPr>
        <p:spPr/>
        <p:txBody>
          <a:bodyPr/>
          <a:lstStyle/>
          <a:p>
            <a:r>
              <a:rPr lang="en-US" sz="2200" dirty="0"/>
              <a:t>After progression on first NHT, prognosis is poor and worse for patients with visceral metastases</a:t>
            </a:r>
            <a:r>
              <a:rPr lang="en-US" sz="2200" baseline="30000" dirty="0"/>
              <a:t>1,2</a:t>
            </a:r>
          </a:p>
          <a:p>
            <a:r>
              <a:rPr lang="en-US" sz="2200" dirty="0"/>
              <a:t>Current nontargeted therapy options for mCRPC treatment after first NHT include chemotherapy or second NHT</a:t>
            </a:r>
            <a:r>
              <a:rPr lang="en-US" sz="2200" baseline="30000" dirty="0"/>
              <a:t>3</a:t>
            </a:r>
            <a:endParaRPr lang="en-US" sz="2200" dirty="0"/>
          </a:p>
          <a:p>
            <a:r>
              <a:rPr lang="en-US" sz="2200" dirty="0"/>
              <a:t>Phase III COMET-1 study showed that cabozantinib, a multitargeted TKI, conferred a survival benefit in patients with previously treated mCRPC and visceral metastases</a:t>
            </a:r>
            <a:r>
              <a:rPr lang="en-US" sz="2200" baseline="30000" dirty="0"/>
              <a:t>4</a:t>
            </a:r>
          </a:p>
          <a:p>
            <a:r>
              <a:rPr lang="en-US" sz="2200" dirty="0"/>
              <a:t>Cabozantinib may enhance response to ICI via generating an immune-permissive environment</a:t>
            </a:r>
            <a:r>
              <a:rPr lang="en-US" sz="2200" baseline="30000" dirty="0"/>
              <a:t>5</a:t>
            </a:r>
            <a:r>
              <a:rPr lang="en-US" sz="2200" dirty="0"/>
              <a:t> </a:t>
            </a:r>
          </a:p>
          <a:p>
            <a:r>
              <a:rPr lang="en-US" sz="2200" dirty="0"/>
              <a:t>Phase Ib COSMIC-021 study of cabozantinib + atezolizumab in post-NHT mCRPC found the combination was clinically active with a tolerable safety profile</a:t>
            </a:r>
            <a:r>
              <a:rPr lang="en-US" sz="2200" baseline="30000" dirty="0"/>
              <a:t>6</a:t>
            </a:r>
            <a:r>
              <a:rPr lang="en-US" sz="2200" dirty="0"/>
              <a:t> </a:t>
            </a:r>
            <a:endParaRPr lang="en-US" sz="2200" baseline="30000" dirty="0"/>
          </a:p>
          <a:p>
            <a:r>
              <a:rPr lang="en-US" sz="2200" dirty="0"/>
              <a:t>Current phase III CONTACT-02 study reports the efficacy of cabozantinib + atezolizumab vs second NHT for mCRPC with visceral metastases post first NHT</a:t>
            </a:r>
            <a:r>
              <a:rPr lang="en-US" sz="2200" baseline="30000" dirty="0"/>
              <a:t>7</a:t>
            </a:r>
          </a:p>
          <a:p>
            <a:endParaRPr lang="en-US" sz="2000" dirty="0"/>
          </a:p>
        </p:txBody>
      </p:sp>
      <p:sp>
        <p:nvSpPr>
          <p:cNvPr id="6" name="Text Box 15">
            <a:extLst>
              <a:ext uri="{FF2B5EF4-FFF2-40B4-BE49-F238E27FC236}">
                <a16:creationId xmlns:a16="http://schemas.microsoft.com/office/drawing/2014/main" id="{9E570976-B906-7EA9-5B8A-C99CDBF9BF4F}"/>
              </a:ext>
            </a:extLst>
          </p:cNvPr>
          <p:cNvSpPr txBox="1">
            <a:spLocks noChangeArrowheads="1"/>
          </p:cNvSpPr>
          <p:nvPr/>
        </p:nvSpPr>
        <p:spPr bwMode="auto">
          <a:xfrm>
            <a:off x="444650" y="6193616"/>
            <a:ext cx="8433536"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eaLnBrk="1" hangingPunct="1">
              <a:defRPr/>
            </a:pPr>
            <a:r>
              <a:rPr lang="en-US" altLang="en-US" sz="1200" b="0" spc="-10" dirty="0">
                <a:solidFill>
                  <a:srgbClr val="455560"/>
                </a:solidFill>
                <a:latin typeface="Calibri" panose="020F0502020204030204" pitchFamily="34" charset="0"/>
              </a:rPr>
              <a:t>1. Sayegh. Eur Urol Focus. 2023;9:106.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 Halabi. JCO. 2016;34:1652. 3. Parker. Ann Oncol. 2020;31:1119. </a:t>
            </a:r>
            <a:r>
              <a:rPr lang="en-US" altLang="en-US" sz="1200" b="0" spc="-10" dirty="0">
                <a:solidFill>
                  <a:srgbClr val="455560"/>
                </a:solidFill>
                <a:latin typeface="Calibri" panose="020F0502020204030204" pitchFamily="34" charset="0"/>
              </a:rPr>
              <a:t>4. Smith. JCO. 2016;34:3005. 5. Bergerot. Mol Cancer Ther. 2019;18:2185. 6. Agarwal. Lancet Oncol. 2022;23:899. 7.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68196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dirty="0"/>
              <a:t>CONTACT-02: Study Design</a:t>
            </a:r>
            <a:endParaRPr lang="en-US" altLang="en-US" dirty="0"/>
          </a:p>
        </p:txBody>
      </p:sp>
      <p:sp>
        <p:nvSpPr>
          <p:cNvPr id="26" name="Content Placeholder 25">
            <a:extLst>
              <a:ext uri="{FF2B5EF4-FFF2-40B4-BE49-F238E27FC236}">
                <a16:creationId xmlns:a16="http://schemas.microsoft.com/office/drawing/2014/main" id="{1F63D361-3D63-95B9-C947-E5F1F7BA21F8}"/>
              </a:ext>
            </a:extLst>
          </p:cNvPr>
          <p:cNvSpPr>
            <a:spLocks noGrp="1"/>
          </p:cNvSpPr>
          <p:nvPr>
            <p:ph idx="1"/>
          </p:nvPr>
        </p:nvSpPr>
        <p:spPr/>
        <p:txBody>
          <a:bodyPr/>
          <a:lstStyle/>
          <a:p>
            <a:r>
              <a:rPr lang="en-US" altLang="en-US" sz="2000" dirty="0"/>
              <a:t>Multicenter, randomized, open-label phase III study</a:t>
            </a:r>
          </a:p>
          <a:p>
            <a:endParaRPr lang="en-US" altLang="en-US" sz="2000" dirty="0"/>
          </a:p>
          <a:p>
            <a:endParaRPr lang="en-US" altLang="en-US" sz="2000" dirty="0"/>
          </a:p>
          <a:p>
            <a:endParaRPr lang="en-US" altLang="en-US" sz="2000" dirty="0"/>
          </a:p>
          <a:p>
            <a:endParaRPr lang="en-US" altLang="en-US" sz="2000" dirty="0"/>
          </a:p>
          <a:p>
            <a:endParaRPr lang="en-US" altLang="en-US" sz="2000" dirty="0"/>
          </a:p>
          <a:p>
            <a:endParaRPr lang="en-US" altLang="en-US" sz="2000" dirty="0"/>
          </a:p>
          <a:p>
            <a:endParaRPr lang="en-US" altLang="en-US" sz="2000" b="1" dirty="0"/>
          </a:p>
          <a:p>
            <a:r>
              <a:rPr lang="en-US" altLang="en-US" sz="2000" b="1" dirty="0"/>
              <a:t>Primary endpoints:</a:t>
            </a:r>
            <a:r>
              <a:rPr lang="en-US" altLang="en-US" sz="2000" dirty="0"/>
              <a:t> PFS by RECIST v1.1 by BIRC in PFS ITT population (first 400 patients), OS in ITT</a:t>
            </a:r>
          </a:p>
          <a:p>
            <a:r>
              <a:rPr lang="en-US" altLang="en-US" sz="2000" b="1" dirty="0"/>
              <a:t>Key secondary endpoint:</a:t>
            </a:r>
            <a:r>
              <a:rPr lang="en-US" altLang="en-US" sz="2000" dirty="0"/>
              <a:t> ORR by RECIST v1.1 by BIRC</a:t>
            </a:r>
            <a:endParaRPr lang="en-IN" sz="3200" dirty="0"/>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37334" y="2511166"/>
            <a:ext cx="2568575"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mCRPC with PSA progression and/or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soft tissue disease progression after prior NHT; measurable extrapelvic metastases (visceral or LN);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ECOG PS 0/1</a:t>
            </a:r>
            <a:endParaRPr kumimoji="0" lang="en-GB"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507)</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4024313" y="2616096"/>
            <a:ext cx="3790950" cy="9144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Cabozantinib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40 mg PO QD + </a:t>
            </a:r>
          </a:p>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Atezolizumab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1200 mg IV Q3W</a:t>
            </a:r>
            <a:endPar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4024313" y="3600212"/>
            <a:ext cx="3790950" cy="9144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Second NHT*</a:t>
            </a:r>
            <a:endParaRPr kumimoji="0" lang="en-US" altLang="en-US" sz="18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Enzalutamide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160 mg PO QD or</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Abiraterone</a:t>
            </a:r>
            <a:r>
              <a:rPr kumimoji="0" lang="en-US" altLang="en-US" sz="18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mn-cs"/>
              </a:rPr>
              <a:t>†</a:t>
            </a: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1000 mg PO QD </a:t>
            </a: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287713" y="3706575"/>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3287713" y="3100538"/>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41" name="TextBox 40">
            <a:extLst>
              <a:ext uri="{FF2B5EF4-FFF2-40B4-BE49-F238E27FC236}">
                <a16:creationId xmlns:a16="http://schemas.microsoft.com/office/drawing/2014/main" id="{B7B89503-5EC4-75C9-72BA-2F789AACC3D2}"/>
              </a:ext>
            </a:extLst>
          </p:cNvPr>
          <p:cNvSpPr txBox="1"/>
          <p:nvPr/>
        </p:nvSpPr>
        <p:spPr bwMode="auto">
          <a:xfrm>
            <a:off x="4003293" y="4520764"/>
            <a:ext cx="624169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*Second NHT must differ from previous NHT.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Abiraterone was given in combination with prednisone or </a:t>
            </a:r>
            <a:b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prednisolone 5 mg PO </a:t>
            </a:r>
            <a:r>
              <a:rPr lang="en-US" sz="1400" b="0" dirty="0">
                <a:solidFill>
                  <a:srgbClr val="000000"/>
                </a:solidFill>
                <a:latin typeface="Calibri" panose="020F0502020204030204" pitchFamily="34" charset="0"/>
              </a:rPr>
              <a:t>BID</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2" name="TextBox 3">
            <a:extLst>
              <a:ext uri="{FF2B5EF4-FFF2-40B4-BE49-F238E27FC236}">
                <a16:creationId xmlns:a16="http://schemas.microsoft.com/office/drawing/2014/main" id="{59FBD02E-0EBF-C774-7C3E-E242221E3A22}"/>
              </a:ext>
            </a:extLst>
          </p:cNvPr>
          <p:cNvSpPr txBox="1">
            <a:spLocks noChangeArrowheads="1"/>
          </p:cNvSpPr>
          <p:nvPr/>
        </p:nvSpPr>
        <p:spPr bwMode="auto">
          <a:xfrm>
            <a:off x="1449696" y="1962666"/>
            <a:ext cx="48590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Liver mets (yes/</a:t>
            </a:r>
            <a:r>
              <a:rPr lang="en-US" altLang="en-US" sz="1400" b="0" i="1" dirty="0">
                <a:solidFill>
                  <a:srgbClr val="000000"/>
                </a:solidFill>
                <a:latin typeface="Calibri" panose="020F0502020204030204" pitchFamily="34" charset="0"/>
                <a:cs typeface="Calibri" panose="020F0502020204030204" pitchFamily="34" charset="0"/>
              </a:rPr>
              <a:t>no</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prior docetaxel for mCSPC, disease stage for which first NHT given (mCSPC, M0 CRPC, mCRPC)</a:t>
            </a:r>
          </a:p>
        </p:txBody>
      </p:sp>
      <p:sp>
        <p:nvSpPr>
          <p:cNvPr id="3" name="Text Box 15">
            <a:extLst>
              <a:ext uri="{FF2B5EF4-FFF2-40B4-BE49-F238E27FC236}">
                <a16:creationId xmlns:a16="http://schemas.microsoft.com/office/drawing/2014/main" id="{9DDFB2CF-453A-3A67-0F20-817CBF4CA24F}"/>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cxnSp>
        <p:nvCxnSpPr>
          <p:cNvPr id="7" name="Straight Arrow Connector 6">
            <a:extLst>
              <a:ext uri="{FF2B5EF4-FFF2-40B4-BE49-F238E27FC236}">
                <a16:creationId xmlns:a16="http://schemas.microsoft.com/office/drawing/2014/main" id="{0C26B457-0FBB-6C68-4173-32683A648E87}"/>
              </a:ext>
            </a:extLst>
          </p:cNvPr>
          <p:cNvCxnSpPr/>
          <p:nvPr/>
        </p:nvCxnSpPr>
        <p:spPr bwMode="auto">
          <a:xfrm>
            <a:off x="3511685" y="2511166"/>
            <a:ext cx="0" cy="436320"/>
          </a:xfrm>
          <a:prstGeom prst="straightConnector1">
            <a:avLst/>
          </a:prstGeom>
          <a:noFill/>
          <a:ln w="28575" cap="flat" cmpd="sng" algn="ctr">
            <a:solidFill>
              <a:schemeClr val="bg1"/>
            </a:solidFill>
            <a:prstDash val="sysDot"/>
            <a:round/>
            <a:headEnd type="none" w="med" len="med"/>
            <a:tailEnd type="triangle"/>
          </a:ln>
          <a:effectLst/>
        </p:spPr>
      </p:cxnSp>
      <p:sp>
        <p:nvSpPr>
          <p:cNvPr id="8" name="Text Box 45">
            <a:extLst>
              <a:ext uri="{FF2B5EF4-FFF2-40B4-BE49-F238E27FC236}">
                <a16:creationId xmlns:a16="http://schemas.microsoft.com/office/drawing/2014/main" id="{40D093F1-F9E5-1247-A265-F1F48600F92B}"/>
              </a:ext>
            </a:extLst>
          </p:cNvPr>
          <p:cNvSpPr txBox="1">
            <a:spLocks noChangeArrowheads="1"/>
          </p:cNvSpPr>
          <p:nvPr/>
        </p:nvSpPr>
        <p:spPr bwMode="auto">
          <a:xfrm>
            <a:off x="8540067" y="3204229"/>
            <a:ext cx="286306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US" alt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Loss of clinical benefit or unacceptable toxicity</a:t>
            </a:r>
          </a:p>
        </p:txBody>
      </p:sp>
      <p:cxnSp>
        <p:nvCxnSpPr>
          <p:cNvPr id="12" name="Straight Arrow Connector 11">
            <a:extLst>
              <a:ext uri="{FF2B5EF4-FFF2-40B4-BE49-F238E27FC236}">
                <a16:creationId xmlns:a16="http://schemas.microsoft.com/office/drawing/2014/main" id="{F636875E-4716-912C-0B55-1A0A1069F358}"/>
              </a:ext>
            </a:extLst>
          </p:cNvPr>
          <p:cNvCxnSpPr/>
          <p:nvPr/>
        </p:nvCxnSpPr>
        <p:spPr bwMode="auto">
          <a:xfrm>
            <a:off x="7880415" y="3558172"/>
            <a:ext cx="580583"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771567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CONTACT-02: </a:t>
            </a:r>
            <a:r>
              <a:rPr lang="en-US" dirty="0"/>
              <a:t>Baseline Characteristics</a:t>
            </a:r>
            <a:endParaRPr lang="en-US" altLang="en-US" dirty="0"/>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1651215161"/>
              </p:ext>
            </p:extLst>
          </p:nvPr>
        </p:nvGraphicFramePr>
        <p:xfrm>
          <a:off x="723899" y="1341439"/>
          <a:ext cx="10758304" cy="4828224"/>
        </p:xfrm>
        <a:graphic>
          <a:graphicData uri="http://schemas.openxmlformats.org/drawingml/2006/table">
            <a:tbl>
              <a:tblPr/>
              <a:tblGrid>
                <a:gridCol w="6745680">
                  <a:extLst>
                    <a:ext uri="{9D8B030D-6E8A-4147-A177-3AD203B41FA5}">
                      <a16:colId xmlns:a16="http://schemas.microsoft.com/office/drawing/2014/main" val="20000"/>
                    </a:ext>
                  </a:extLst>
                </a:gridCol>
                <a:gridCol w="2006312">
                  <a:extLst>
                    <a:ext uri="{9D8B030D-6E8A-4147-A177-3AD203B41FA5}">
                      <a16:colId xmlns:a16="http://schemas.microsoft.com/office/drawing/2014/main" val="20001"/>
                    </a:ext>
                  </a:extLst>
                </a:gridCol>
                <a:gridCol w="2006312">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Cabo + Atezo</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Second NHT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(48-91)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(45-89)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Geographic region (North America/Europe/Asia Pacific/Latin America),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9/51/19/21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11/50/19/20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performance status 0/1,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PSA, µg/L (IQR)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34.3 (8.8-97.7)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25.3 (7.1-97.4)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Gleason score ≥8 at diagnosis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0945829"/>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Site of metastasis per BIRC,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Bone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Lymph nodes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Visceral</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88307557"/>
                  </a:ext>
                </a:extLst>
              </a:tr>
              <a:tr h="219284">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Diagnosis with de novo metastatic disease,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43614647"/>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Liver metastasis,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5002698"/>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docetaxel for mCSPC,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4582730"/>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Disease state for which first NHT was given (mCSPC/M0 CRPC/mCRPC),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19/6/74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19/6/75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74165344"/>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duration on first NHT,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12.4 (0.4-81.0)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12.0 (0.1-78.9)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11478129"/>
                  </a:ext>
                </a:extLst>
              </a:tr>
            </a:tbl>
          </a:graphicData>
        </a:graphic>
      </p:graphicFrame>
      <p:sp>
        <p:nvSpPr>
          <p:cNvPr id="3" name="Text Box 15">
            <a:extLst>
              <a:ext uri="{FF2B5EF4-FFF2-40B4-BE49-F238E27FC236}">
                <a16:creationId xmlns:a16="http://schemas.microsoft.com/office/drawing/2014/main" id="{8ABDE527-301D-AD0F-A7EC-4FF81C4B1BAD}"/>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F93C3-2315-B521-F460-D42310E8A772}"/>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4DB7356B-FCF9-81A6-DE29-5ABCDE3DBFFE}"/>
              </a:ext>
            </a:extLst>
          </p:cNvPr>
          <p:cNvSpPr>
            <a:spLocks noGrp="1" noChangeArrowheads="1"/>
          </p:cNvSpPr>
          <p:nvPr>
            <p:ph type="title"/>
          </p:nvPr>
        </p:nvSpPr>
        <p:spPr/>
        <p:txBody>
          <a:bodyPr/>
          <a:lstStyle/>
          <a:p>
            <a:r>
              <a:rPr lang="en-US" altLang="en-US" sz="3600" dirty="0"/>
              <a:t>CONTACT-02: </a:t>
            </a:r>
            <a:r>
              <a:rPr lang="en-US" dirty="0"/>
              <a:t>Progression-Free Survival</a:t>
            </a:r>
            <a:endParaRPr lang="en-US" altLang="en-US" dirty="0"/>
          </a:p>
        </p:txBody>
      </p:sp>
      <p:graphicFrame>
        <p:nvGraphicFramePr>
          <p:cNvPr id="2" name="Group 32">
            <a:extLst>
              <a:ext uri="{FF2B5EF4-FFF2-40B4-BE49-F238E27FC236}">
                <a16:creationId xmlns:a16="http://schemas.microsoft.com/office/drawing/2014/main" id="{D378A2BB-16B7-5680-C4C5-672CD2002368}"/>
              </a:ext>
            </a:extLst>
          </p:cNvPr>
          <p:cNvGraphicFramePr>
            <a:graphicFrameLocks noGrp="1"/>
          </p:cNvGraphicFramePr>
          <p:nvPr>
            <p:extLst>
              <p:ext uri="{D42A27DB-BD31-4B8C-83A1-F6EECF244321}">
                <p14:modId xmlns:p14="http://schemas.microsoft.com/office/powerpoint/2010/main" val="3025430494"/>
              </p:ext>
            </p:extLst>
          </p:nvPr>
        </p:nvGraphicFramePr>
        <p:xfrm>
          <a:off x="723900" y="1603375"/>
          <a:ext cx="10753219" cy="2523840"/>
        </p:xfrm>
        <a:graphic>
          <a:graphicData uri="http://schemas.openxmlformats.org/drawingml/2006/table">
            <a:tbl>
              <a:tblPr/>
              <a:tblGrid>
                <a:gridCol w="2708980">
                  <a:extLst>
                    <a:ext uri="{9D8B030D-6E8A-4147-A177-3AD203B41FA5}">
                      <a16:colId xmlns:a16="http://schemas.microsoft.com/office/drawing/2014/main" val="20000"/>
                    </a:ext>
                  </a:extLst>
                </a:gridCol>
                <a:gridCol w="2681413">
                  <a:extLst>
                    <a:ext uri="{9D8B030D-6E8A-4147-A177-3AD203B41FA5}">
                      <a16:colId xmlns:a16="http://schemas.microsoft.com/office/drawing/2014/main" val="20001"/>
                    </a:ext>
                  </a:extLst>
                </a:gridCol>
                <a:gridCol w="2681413">
                  <a:extLst>
                    <a:ext uri="{9D8B030D-6E8A-4147-A177-3AD203B41FA5}">
                      <a16:colId xmlns:a16="http://schemas.microsoft.com/office/drawing/2014/main" val="1951156210"/>
                    </a:ext>
                  </a:extLst>
                </a:gridCol>
                <a:gridCol w="2681413">
                  <a:extLst>
                    <a:ext uri="{9D8B030D-6E8A-4147-A177-3AD203B41FA5}">
                      <a16:colId xmlns:a16="http://schemas.microsoft.com/office/drawing/2014/main" val="3228738367"/>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Median 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Cabo + Atezo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Second NHT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rowSpan="2">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PFS ITT population per BIRC (primary endpoint),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row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0.65 (0.50-0.84)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.0007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7022876"/>
                  </a:ext>
                </a:extLst>
              </a:tr>
              <a:tr h="0">
                <a:tc vMerge="1">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PFS ITT population per BIRC (primary endpoint), </a:t>
                      </a:r>
                      <a:r>
                        <a:rPr kumimoji="0" lang="en-US" sz="1800" b="0" i="0" u="none" strike="noStrike" cap="none" normalizeH="0" baseline="0" dirty="0" err="1">
                          <a:ln>
                            <a:noFill/>
                          </a:ln>
                          <a:solidFill>
                            <a:schemeClr val="bg2">
                              <a:lumMod val="10000"/>
                            </a:schemeClr>
                          </a:solidFill>
                          <a:effectLst/>
                          <a:latin typeface="Calibri" panose="020F0502020204030204" pitchFamily="34" charset="0"/>
                        </a:rPr>
                        <a:t>mo</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v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0.65 (0.50-0.84)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.0007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rowSpan="2">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ITT population per BIRC,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253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254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row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0.64 (0.50-0.81)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.0002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1973731"/>
                  </a:ext>
                </a:extLst>
              </a:tr>
              <a:tr h="0">
                <a:tc vMerge="1">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ITT population per BIRC, </a:t>
                      </a:r>
                      <a:r>
                        <a:rPr kumimoji="0" lang="en-US" sz="1800" b="0" i="0" u="none" strike="noStrike" kern="1200" cap="none" spc="0" normalizeH="0" baseline="0" noProof="0" dirty="0" err="1">
                          <a:ln>
                            <a:noFill/>
                          </a:ln>
                          <a:solidFill>
                            <a:srgbClr val="455560">
                              <a:lumMod val="10000"/>
                            </a:srgbClr>
                          </a:solidFill>
                          <a:effectLst/>
                          <a:uLnTx/>
                          <a:uFillTx/>
                          <a:latin typeface="Calibri" panose="020F0502020204030204" pitchFamily="34" charset="0"/>
                          <a:ea typeface="+mn-ea"/>
                          <a:cs typeface="+mn-cs"/>
                        </a:rPr>
                        <a:t>mo</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v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0.64 (0.50-0.81)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1" u="none" strike="noStrike" cap="none" normalizeH="0" baseline="0" dirty="0">
                          <a:ln>
                            <a:noFill/>
                          </a:ln>
                          <a:solidFill>
                            <a:schemeClr val="bg2">
                              <a:lumMod val="10000"/>
                            </a:schemeClr>
                          </a:solidFill>
                          <a:effectLst/>
                          <a:latin typeface="Calibri" panose="020F0502020204030204" pitchFamily="34" charset="0"/>
                        </a:rPr>
                        <a:t>P</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 .0002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rowSpan="2">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PFS ITT population per PCWG3,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row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0.62 (0.48-0.81)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84356182"/>
                  </a:ext>
                </a:extLst>
              </a:tr>
              <a:tr h="0">
                <a:tc vMerge="1">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PFS ITT population per PCWG3, </a:t>
                      </a:r>
                      <a:r>
                        <a:rPr kumimoji="0" lang="en-US" sz="1800" b="0" i="0" u="none" strike="noStrike" kern="1200" cap="none" spc="0" normalizeH="0" baseline="0" noProof="0" dirty="0" err="1">
                          <a:ln>
                            <a:noFill/>
                          </a:ln>
                          <a:solidFill>
                            <a:srgbClr val="455560">
                              <a:lumMod val="10000"/>
                            </a:srgbClr>
                          </a:solidFill>
                          <a:effectLst/>
                          <a:uLnTx/>
                          <a:uFillTx/>
                          <a:latin typeface="Calibri" panose="020F0502020204030204" pitchFamily="34" charset="0"/>
                          <a:ea typeface="+mn-ea"/>
                          <a:cs typeface="+mn-cs"/>
                        </a:rPr>
                        <a:t>mo</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v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0.62 (0.48-0.81)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3" name="Text Box 15">
            <a:extLst>
              <a:ext uri="{FF2B5EF4-FFF2-40B4-BE49-F238E27FC236}">
                <a16:creationId xmlns:a16="http://schemas.microsoft.com/office/drawing/2014/main" id="{D8077260-A5DC-845E-0758-664838A25938}"/>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9395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8B08A-8A10-19D0-9C12-1ED91A8D647D}"/>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01BFD9AB-D289-2D22-7B44-D451E049EC44}"/>
              </a:ext>
            </a:extLst>
          </p:cNvPr>
          <p:cNvSpPr>
            <a:spLocks noGrp="1" noChangeArrowheads="1"/>
          </p:cNvSpPr>
          <p:nvPr>
            <p:ph type="title"/>
          </p:nvPr>
        </p:nvSpPr>
        <p:spPr/>
        <p:txBody>
          <a:bodyPr/>
          <a:lstStyle/>
          <a:p>
            <a:r>
              <a:rPr lang="en-US" altLang="en-US" sz="3600" dirty="0"/>
              <a:t>CONTACT-02: </a:t>
            </a:r>
            <a:r>
              <a:rPr lang="en-US" dirty="0"/>
              <a:t>PFS Subgroup Analysis</a:t>
            </a:r>
            <a:endParaRPr lang="en-US" altLang="en-US" dirty="0"/>
          </a:p>
        </p:txBody>
      </p:sp>
      <p:graphicFrame>
        <p:nvGraphicFramePr>
          <p:cNvPr id="2" name="Group 32">
            <a:extLst>
              <a:ext uri="{FF2B5EF4-FFF2-40B4-BE49-F238E27FC236}">
                <a16:creationId xmlns:a16="http://schemas.microsoft.com/office/drawing/2014/main" id="{4BD09CED-E69D-D4BE-BDA6-9318AFB1600A}"/>
              </a:ext>
            </a:extLst>
          </p:cNvPr>
          <p:cNvGraphicFramePr>
            <a:graphicFrameLocks noGrp="1"/>
          </p:cNvGraphicFramePr>
          <p:nvPr>
            <p:extLst>
              <p:ext uri="{D42A27DB-BD31-4B8C-83A1-F6EECF244321}">
                <p14:modId xmlns:p14="http://schemas.microsoft.com/office/powerpoint/2010/main" val="4133484872"/>
              </p:ext>
            </p:extLst>
          </p:nvPr>
        </p:nvGraphicFramePr>
        <p:xfrm>
          <a:off x="723900" y="1603375"/>
          <a:ext cx="5309277" cy="4060032"/>
        </p:xfrm>
        <a:graphic>
          <a:graphicData uri="http://schemas.openxmlformats.org/drawingml/2006/table">
            <a:tbl>
              <a:tblPr/>
              <a:tblGrid>
                <a:gridCol w="1781847">
                  <a:extLst>
                    <a:ext uri="{9D8B030D-6E8A-4147-A177-3AD203B41FA5}">
                      <a16:colId xmlns:a16="http://schemas.microsoft.com/office/drawing/2014/main" val="20000"/>
                    </a:ext>
                  </a:extLst>
                </a:gridCol>
                <a:gridCol w="1763715">
                  <a:extLst>
                    <a:ext uri="{9D8B030D-6E8A-4147-A177-3AD203B41FA5}">
                      <a16:colId xmlns:a16="http://schemas.microsoft.com/office/drawing/2014/main" val="20001"/>
                    </a:ext>
                  </a:extLst>
                </a:gridCol>
                <a:gridCol w="1763715">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Events,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Overall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400/252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0.65 (0.50-0.84)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702985">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Age, yr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&lt;65</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65 to &lt;75</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≥75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82/56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196/126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122/70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1.14 (0.67-1.94)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0.61 (0.43-0.87)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0.55 (0.34-0.88)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84846">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207/130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193/122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0.76 (0.54-1.08)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0.64 (0.44-0.91)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Liver metastasis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99/73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301/179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0.43 (0.27-0.68)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0.79 (0.59-1.06)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docetaxel</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89/57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311/195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0.57 (0.34-0.97)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0.73 (0.55-0.97)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0945829"/>
                  </a:ext>
                </a:extLst>
              </a:tr>
            </a:tbl>
          </a:graphicData>
        </a:graphic>
      </p:graphicFrame>
      <p:sp>
        <p:nvSpPr>
          <p:cNvPr id="3" name="Text Box 15">
            <a:extLst>
              <a:ext uri="{FF2B5EF4-FFF2-40B4-BE49-F238E27FC236}">
                <a16:creationId xmlns:a16="http://schemas.microsoft.com/office/drawing/2014/main" id="{E78FEC3E-5076-09F0-16A9-5B5E5198E5C9}"/>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Group 32">
            <a:extLst>
              <a:ext uri="{FF2B5EF4-FFF2-40B4-BE49-F238E27FC236}">
                <a16:creationId xmlns:a16="http://schemas.microsoft.com/office/drawing/2014/main" id="{A5FF48AB-F597-CCEB-0184-2CE0941CABFC}"/>
              </a:ext>
            </a:extLst>
          </p:cNvPr>
          <p:cNvGraphicFramePr>
            <a:graphicFrameLocks noGrp="1"/>
          </p:cNvGraphicFramePr>
          <p:nvPr>
            <p:extLst>
              <p:ext uri="{D42A27DB-BD31-4B8C-83A1-F6EECF244321}">
                <p14:modId xmlns:p14="http://schemas.microsoft.com/office/powerpoint/2010/main" val="1194693196"/>
              </p:ext>
            </p:extLst>
          </p:nvPr>
        </p:nvGraphicFramePr>
        <p:xfrm>
          <a:off x="6178930" y="1603375"/>
          <a:ext cx="5303274" cy="4188032"/>
        </p:xfrm>
        <a:graphic>
          <a:graphicData uri="http://schemas.openxmlformats.org/drawingml/2006/table">
            <a:tbl>
              <a:tblPr/>
              <a:tblGrid>
                <a:gridCol w="1828800">
                  <a:extLst>
                    <a:ext uri="{9D8B030D-6E8A-4147-A177-3AD203B41FA5}">
                      <a16:colId xmlns:a16="http://schemas.microsoft.com/office/drawing/2014/main" val="20000"/>
                    </a:ext>
                  </a:extLst>
                </a:gridCol>
                <a:gridCol w="1737237">
                  <a:extLst>
                    <a:ext uri="{9D8B030D-6E8A-4147-A177-3AD203B41FA5}">
                      <a16:colId xmlns:a16="http://schemas.microsoft.com/office/drawing/2014/main" val="20001"/>
                    </a:ext>
                  </a:extLst>
                </a:gridCol>
                <a:gridCol w="1737237">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Events, 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First NHT given for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mCSPC</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M0 CRPC</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mCRPC</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74/50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24/15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302/187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0.65 (0.37-1.14)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0.88 (0.32-2.45)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0.69 (0.52-0.93)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702985">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Gleason score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&lt;8</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146/83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235/157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0.88 (0.57-1.36)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0.64 (0.47-0.88)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84846">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Diagnosis with de novo metastatic disease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205/136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194/115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0.79 (0.56-1.10)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0.61 (0.42-0.89)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Bone disease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1"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317/201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83/51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0.67 (0.50-0.88)</a:t>
                      </a:r>
                      <a:br>
                        <a:rPr kumimoji="0" lang="en-US" sz="1600" b="1"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0.73 (0.42-1.29)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22920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15402-CBC3-E80D-0EF8-9A11287D071E}"/>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FB16EC48-7C00-E637-EF45-89C4219B9170}"/>
              </a:ext>
            </a:extLst>
          </p:cNvPr>
          <p:cNvSpPr>
            <a:spLocks noGrp="1" noChangeArrowheads="1"/>
          </p:cNvSpPr>
          <p:nvPr>
            <p:ph type="title"/>
          </p:nvPr>
        </p:nvSpPr>
        <p:spPr/>
        <p:txBody>
          <a:bodyPr/>
          <a:lstStyle/>
          <a:p>
            <a:r>
              <a:rPr lang="en-US" altLang="en-US" sz="3600" dirty="0"/>
              <a:t>CONTACT-02: </a:t>
            </a:r>
            <a:r>
              <a:rPr lang="en-US" dirty="0"/>
              <a:t>Interim OS and Tumor Response</a:t>
            </a:r>
            <a:endParaRPr lang="en-US" altLang="en-US" dirty="0"/>
          </a:p>
        </p:txBody>
      </p:sp>
      <p:graphicFrame>
        <p:nvGraphicFramePr>
          <p:cNvPr id="2" name="Group 32">
            <a:extLst>
              <a:ext uri="{FF2B5EF4-FFF2-40B4-BE49-F238E27FC236}">
                <a16:creationId xmlns:a16="http://schemas.microsoft.com/office/drawing/2014/main" id="{663C5BCF-CBCB-B06A-AD37-5ADA4BB6E5B4}"/>
              </a:ext>
            </a:extLst>
          </p:cNvPr>
          <p:cNvGraphicFramePr>
            <a:graphicFrameLocks noGrp="1"/>
          </p:cNvGraphicFramePr>
          <p:nvPr>
            <p:extLst>
              <p:ext uri="{D42A27DB-BD31-4B8C-83A1-F6EECF244321}">
                <p14:modId xmlns:p14="http://schemas.microsoft.com/office/powerpoint/2010/main" val="3935754109"/>
              </p:ext>
            </p:extLst>
          </p:nvPr>
        </p:nvGraphicFramePr>
        <p:xfrm>
          <a:off x="723900" y="1603375"/>
          <a:ext cx="5301339" cy="3090752"/>
        </p:xfrm>
        <a:graphic>
          <a:graphicData uri="http://schemas.openxmlformats.org/drawingml/2006/table">
            <a:tbl>
              <a:tblPr/>
              <a:tblGrid>
                <a:gridCol w="1479444">
                  <a:extLst>
                    <a:ext uri="{9D8B030D-6E8A-4147-A177-3AD203B41FA5}">
                      <a16:colId xmlns:a16="http://schemas.microsoft.com/office/drawing/2014/main" val="20000"/>
                    </a:ext>
                  </a:extLst>
                </a:gridCol>
                <a:gridCol w="1227136">
                  <a:extLst>
                    <a:ext uri="{9D8B030D-6E8A-4147-A177-3AD203B41FA5}">
                      <a16:colId xmlns:a16="http://schemas.microsoft.com/office/drawing/2014/main" val="1497893050"/>
                    </a:ext>
                  </a:extLst>
                </a:gridCol>
                <a:gridCol w="1227136">
                  <a:extLst>
                    <a:ext uri="{9D8B030D-6E8A-4147-A177-3AD203B41FA5}">
                      <a16:colId xmlns:a16="http://schemas.microsoft.com/office/drawing/2014/main" val="3624052315"/>
                    </a:ext>
                  </a:extLst>
                </a:gridCol>
                <a:gridCol w="1367623">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Cabo + Atezo</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Second NHT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ITT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0.79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(0.58-1.07)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1" u="none" strike="noStrike" cap="none" normalizeH="0" baseline="0" dirty="0">
                          <a:ln>
                            <a:noFill/>
                          </a:ln>
                          <a:solidFill>
                            <a:schemeClr val="bg2">
                              <a:lumMod val="10000"/>
                            </a:schemeClr>
                          </a:solidFill>
                          <a:effectLst/>
                          <a:latin typeface="Calibri" panose="020F0502020204030204" pitchFamily="34" charset="0"/>
                        </a:rPr>
                        <a:t>P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5797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Liver metastasis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(0.35-1.02)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15584">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docetaxel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(0.29-1.08)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Bone metastasis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0.74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(0.54-1.02)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3" name="Text Box 15">
            <a:extLst>
              <a:ext uri="{FF2B5EF4-FFF2-40B4-BE49-F238E27FC236}">
                <a16:creationId xmlns:a16="http://schemas.microsoft.com/office/drawing/2014/main" id="{E07DCA89-0CF7-3425-F68E-376C5C75D213}"/>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5" name="Group 32">
            <a:extLst>
              <a:ext uri="{FF2B5EF4-FFF2-40B4-BE49-F238E27FC236}">
                <a16:creationId xmlns:a16="http://schemas.microsoft.com/office/drawing/2014/main" id="{A7DE0B01-0C30-17EF-1349-599A839AC81D}"/>
              </a:ext>
            </a:extLst>
          </p:cNvPr>
          <p:cNvGraphicFramePr>
            <a:graphicFrameLocks noGrp="1"/>
          </p:cNvGraphicFramePr>
          <p:nvPr>
            <p:extLst>
              <p:ext uri="{D42A27DB-BD31-4B8C-83A1-F6EECF244321}">
                <p14:modId xmlns:p14="http://schemas.microsoft.com/office/powerpoint/2010/main" val="1303390700"/>
              </p:ext>
            </p:extLst>
          </p:nvPr>
        </p:nvGraphicFramePr>
        <p:xfrm>
          <a:off x="6252635" y="1608219"/>
          <a:ext cx="5229569" cy="2834752"/>
        </p:xfrm>
        <a:graphic>
          <a:graphicData uri="http://schemas.openxmlformats.org/drawingml/2006/table">
            <a:tbl>
              <a:tblPr/>
              <a:tblGrid>
                <a:gridCol w="1617131">
                  <a:extLst>
                    <a:ext uri="{9D8B030D-6E8A-4147-A177-3AD203B41FA5}">
                      <a16:colId xmlns:a16="http://schemas.microsoft.com/office/drawing/2014/main" val="20000"/>
                    </a:ext>
                  </a:extLst>
                </a:gridCol>
                <a:gridCol w="1806219">
                  <a:extLst>
                    <a:ext uri="{9D8B030D-6E8A-4147-A177-3AD203B41FA5}">
                      <a16:colId xmlns:a16="http://schemas.microsoft.com/office/drawing/2014/main" val="20001"/>
                    </a:ext>
                  </a:extLst>
                </a:gridCol>
                <a:gridCol w="1806219">
                  <a:extLst>
                    <a:ext uri="{9D8B030D-6E8A-4147-A177-3AD203B41FA5}">
                      <a16:colId xmlns:a16="http://schemas.microsoft.com/office/drawing/2014/main" val="1951156210"/>
                    </a:ext>
                  </a:extLst>
                </a:gridCol>
              </a:tblGrid>
              <a:tr h="200993">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Tumor Response,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Cabo + Atezo</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Second NHT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165)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68041607"/>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Complete response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Partial response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Stable disease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Progressive disease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Not evaluable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0945829"/>
                  </a:ext>
                </a:extLst>
              </a:tr>
            </a:tbl>
          </a:graphicData>
        </a:graphic>
      </p:graphicFrame>
    </p:spTree>
    <p:extLst>
      <p:ext uri="{BB962C8B-B14F-4D97-AF65-F5344CB8AC3E}">
        <p14:creationId xmlns:p14="http://schemas.microsoft.com/office/powerpoint/2010/main" val="4125170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CONTACT-02: </a:t>
            </a:r>
            <a:r>
              <a:rPr lang="en-US" dirty="0"/>
              <a:t>Additional Key Endpoints</a:t>
            </a:r>
            <a:endParaRPr lang="en-US" altLang="en-US" dirty="0"/>
          </a:p>
        </p:txBody>
      </p:sp>
      <p:sp>
        <p:nvSpPr>
          <p:cNvPr id="3" name="Text Box 15">
            <a:extLst>
              <a:ext uri="{FF2B5EF4-FFF2-40B4-BE49-F238E27FC236}">
                <a16:creationId xmlns:a16="http://schemas.microsoft.com/office/drawing/2014/main" id="{8ABDE527-301D-AD0F-A7EC-4FF81C4B1BAD}"/>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Group 32">
            <a:extLst>
              <a:ext uri="{FF2B5EF4-FFF2-40B4-BE49-F238E27FC236}">
                <a16:creationId xmlns:a16="http://schemas.microsoft.com/office/drawing/2014/main" id="{13E61A35-12E9-36A6-76BC-F43BE202A66B}"/>
              </a:ext>
            </a:extLst>
          </p:cNvPr>
          <p:cNvGraphicFramePr>
            <a:graphicFrameLocks noGrp="1"/>
          </p:cNvGraphicFramePr>
          <p:nvPr>
            <p:extLst>
              <p:ext uri="{D42A27DB-BD31-4B8C-83A1-F6EECF244321}">
                <p14:modId xmlns:p14="http://schemas.microsoft.com/office/powerpoint/2010/main" val="251321581"/>
              </p:ext>
            </p:extLst>
          </p:nvPr>
        </p:nvGraphicFramePr>
        <p:xfrm>
          <a:off x="723900" y="1603375"/>
          <a:ext cx="10744201" cy="3511392"/>
        </p:xfrm>
        <a:graphic>
          <a:graphicData uri="http://schemas.openxmlformats.org/drawingml/2006/table">
            <a:tbl>
              <a:tblPr/>
              <a:tblGrid>
                <a:gridCol w="3860425">
                  <a:extLst>
                    <a:ext uri="{9D8B030D-6E8A-4147-A177-3AD203B41FA5}">
                      <a16:colId xmlns:a16="http://schemas.microsoft.com/office/drawing/2014/main" val="20000"/>
                    </a:ext>
                  </a:extLst>
                </a:gridCol>
                <a:gridCol w="2294592">
                  <a:extLst>
                    <a:ext uri="{9D8B030D-6E8A-4147-A177-3AD203B41FA5}">
                      <a16:colId xmlns:a16="http://schemas.microsoft.com/office/drawing/2014/main" val="20001"/>
                    </a:ext>
                  </a:extLst>
                </a:gridCol>
                <a:gridCol w="2294592">
                  <a:extLst>
                    <a:ext uri="{9D8B030D-6E8A-4147-A177-3AD203B41FA5}">
                      <a16:colId xmlns:a16="http://schemas.microsoft.com/office/drawing/2014/main" val="1951156210"/>
                    </a:ext>
                  </a:extLst>
                </a:gridCol>
                <a:gridCol w="2294592">
                  <a:extLst>
                    <a:ext uri="{9D8B030D-6E8A-4147-A177-3AD203B41FA5}">
                      <a16:colId xmlns:a16="http://schemas.microsoft.com/office/drawing/2014/main" val="1612051961"/>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Endpoint,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Cabo + Atezo</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Second NHT</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to chemotherapy,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(17.3-NE)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(11.6-NE)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0.56 (0.39-0.82)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to symptomatic skeletal events,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16.3 (11.5-NE)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13.2 (11.9-22.0)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0.62 (0.33-1.16)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to pain progression,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4.3 (3.1-4.7)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4.3 (3.0-6.3)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1.06 (0.80-1.39)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time to deterioration of EORTC-QLQ-C30 Global Health Status,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ts val="12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186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2.2 (2.1-2.3)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 = 177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2.2 (2.1-2.3)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1.10 (0.85-1.44)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PSA response,*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 (10)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31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0945829"/>
                  </a:ext>
                </a:extLst>
              </a:tr>
            </a:tbl>
          </a:graphicData>
        </a:graphic>
      </p:graphicFrame>
      <p:sp>
        <p:nvSpPr>
          <p:cNvPr id="6" name="TextBox 5">
            <a:extLst>
              <a:ext uri="{FF2B5EF4-FFF2-40B4-BE49-F238E27FC236}">
                <a16:creationId xmlns:a16="http://schemas.microsoft.com/office/drawing/2014/main" id="{3D5BD11E-361C-DB28-59BE-736A35D05B9A}"/>
              </a:ext>
            </a:extLst>
          </p:cNvPr>
          <p:cNvSpPr txBox="1"/>
          <p:nvPr/>
        </p:nvSpPr>
        <p:spPr bwMode="auto">
          <a:xfrm>
            <a:off x="723900" y="5114767"/>
            <a:ext cx="78146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GB" altLang="en-US" sz="1400" b="0" dirty="0">
                <a:solidFill>
                  <a:schemeClr val="bg1"/>
                </a:solidFill>
                <a:latin typeface="Calibri" panose="020F0502020204030204" pitchFamily="34" charset="0"/>
              </a:rPr>
              <a:t>*≥50% PSA decline from baseline post 21 days.</a:t>
            </a:r>
            <a:endParaRPr lang="en-US" alt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0760899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CONTACT-02: </a:t>
            </a:r>
            <a:r>
              <a:rPr lang="en-US" dirty="0"/>
              <a:t>Treatment Exposure and Discontinuation</a:t>
            </a:r>
            <a:endParaRPr lang="en-US" altLang="en-US" dirty="0"/>
          </a:p>
        </p:txBody>
      </p:sp>
      <p:sp>
        <p:nvSpPr>
          <p:cNvPr id="3" name="Text Box 15">
            <a:extLst>
              <a:ext uri="{FF2B5EF4-FFF2-40B4-BE49-F238E27FC236}">
                <a16:creationId xmlns:a16="http://schemas.microsoft.com/office/drawing/2014/main" id="{8ABDE527-301D-AD0F-A7EC-4FF81C4B1BAD}"/>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5890657C-264C-B5EF-CC9D-509F8B3020A4}"/>
              </a:ext>
            </a:extLst>
          </p:cNvPr>
          <p:cNvGraphicFramePr>
            <a:graphicFrameLocks noGrp="1"/>
          </p:cNvGraphicFramePr>
          <p:nvPr>
            <p:extLst>
              <p:ext uri="{D42A27DB-BD31-4B8C-83A1-F6EECF244321}">
                <p14:modId xmlns:p14="http://schemas.microsoft.com/office/powerpoint/2010/main" val="4241022495"/>
              </p:ext>
            </p:extLst>
          </p:nvPr>
        </p:nvGraphicFramePr>
        <p:xfrm>
          <a:off x="723899" y="1603982"/>
          <a:ext cx="10758304" cy="4553824"/>
        </p:xfrm>
        <a:graphic>
          <a:graphicData uri="http://schemas.openxmlformats.org/drawingml/2006/table">
            <a:tbl>
              <a:tblPr/>
              <a:tblGrid>
                <a:gridCol w="6745680">
                  <a:extLst>
                    <a:ext uri="{9D8B030D-6E8A-4147-A177-3AD203B41FA5}">
                      <a16:colId xmlns:a16="http://schemas.microsoft.com/office/drawing/2014/main" val="20000"/>
                    </a:ext>
                  </a:extLst>
                </a:gridCol>
                <a:gridCol w="2006312">
                  <a:extLst>
                    <a:ext uri="{9D8B030D-6E8A-4147-A177-3AD203B41FA5}">
                      <a16:colId xmlns:a16="http://schemas.microsoft.com/office/drawing/2014/main" val="20001"/>
                    </a:ext>
                  </a:extLst>
                </a:gridCol>
                <a:gridCol w="2006312">
                  <a:extLst>
                    <a:ext uri="{9D8B030D-6E8A-4147-A177-3AD203B41FA5}">
                      <a16:colId xmlns:a16="http://schemas.microsoft.com/office/drawing/2014/main" val="1951156210"/>
                    </a:ext>
                  </a:extLst>
                </a:gridCol>
              </a:tblGrid>
              <a:tr h="473607">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Cabo + Atezo</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Second NHT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724012">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duration of exposure to study treatment, mo (range)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Cabo</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Atezo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(0.03-24.8)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4.2 (0.03-24.8)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4.4 (0.03-24.8)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(0.1-27.8)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91998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dose intensity (avg dose administered relative to full dose), % (range)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Cabo</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Atezo</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NHT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 (22-100)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83 (21-100)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100 (50.0-100.8)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77637">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 leading to dose reduction of cabo/NHT,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77637">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 leading to dose hold of cabo/NHT,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77637">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 leading to dose delay of atezo,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30945829"/>
                  </a:ext>
                </a:extLst>
              </a:tr>
              <a:tr h="111595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Treatment-related AE leading to discontinuation,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Any study component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Cabo/NHT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Atezo</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All treatment components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88307557"/>
                  </a:ext>
                </a:extLst>
              </a:tr>
            </a:tbl>
          </a:graphicData>
        </a:graphic>
      </p:graphicFrame>
    </p:spTree>
    <p:extLst>
      <p:ext uri="{BB962C8B-B14F-4D97-AF65-F5344CB8AC3E}">
        <p14:creationId xmlns:p14="http://schemas.microsoft.com/office/powerpoint/2010/main" val="3987824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CONTACT-02: </a:t>
            </a:r>
            <a:r>
              <a:rPr lang="en-US" dirty="0"/>
              <a:t>Adverse Events</a:t>
            </a:r>
            <a:endParaRPr lang="en-US" altLang="en-US" dirty="0"/>
          </a:p>
        </p:txBody>
      </p:sp>
      <p:sp>
        <p:nvSpPr>
          <p:cNvPr id="3" name="Text Box 15">
            <a:extLst>
              <a:ext uri="{FF2B5EF4-FFF2-40B4-BE49-F238E27FC236}">
                <a16:creationId xmlns:a16="http://schemas.microsoft.com/office/drawing/2014/main" id="{8ABDE527-301D-AD0F-A7EC-4FF81C4B1BAD}"/>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5890657C-264C-B5EF-CC9D-509F8B3020A4}"/>
              </a:ext>
            </a:extLst>
          </p:cNvPr>
          <p:cNvGraphicFramePr>
            <a:graphicFrameLocks noGrp="1"/>
          </p:cNvGraphicFramePr>
          <p:nvPr>
            <p:extLst>
              <p:ext uri="{D42A27DB-BD31-4B8C-83A1-F6EECF244321}">
                <p14:modId xmlns:p14="http://schemas.microsoft.com/office/powerpoint/2010/main" val="2379826294"/>
              </p:ext>
            </p:extLst>
          </p:nvPr>
        </p:nvGraphicFramePr>
        <p:xfrm>
          <a:off x="723899" y="1341439"/>
          <a:ext cx="10758306" cy="4889525"/>
        </p:xfrm>
        <a:graphic>
          <a:graphicData uri="http://schemas.openxmlformats.org/drawingml/2006/table">
            <a:tbl>
              <a:tblPr/>
              <a:tblGrid>
                <a:gridCol w="4918618">
                  <a:extLst>
                    <a:ext uri="{9D8B030D-6E8A-4147-A177-3AD203B41FA5}">
                      <a16:colId xmlns:a16="http://schemas.microsoft.com/office/drawing/2014/main" val="20000"/>
                    </a:ext>
                  </a:extLst>
                </a:gridCol>
                <a:gridCol w="1459922">
                  <a:extLst>
                    <a:ext uri="{9D8B030D-6E8A-4147-A177-3AD203B41FA5}">
                      <a16:colId xmlns:a16="http://schemas.microsoft.com/office/drawing/2014/main" val="20001"/>
                    </a:ext>
                  </a:extLst>
                </a:gridCol>
                <a:gridCol w="1459922">
                  <a:extLst>
                    <a:ext uri="{9D8B030D-6E8A-4147-A177-3AD203B41FA5}">
                      <a16:colId xmlns:a16="http://schemas.microsoft.com/office/drawing/2014/main" val="1988714872"/>
                    </a:ext>
                  </a:extLst>
                </a:gridCol>
                <a:gridCol w="1459922">
                  <a:extLst>
                    <a:ext uri="{9D8B030D-6E8A-4147-A177-3AD203B41FA5}">
                      <a16:colId xmlns:a16="http://schemas.microsoft.com/office/drawing/2014/main" val="1951156210"/>
                    </a:ext>
                  </a:extLst>
                </a:gridCol>
                <a:gridCol w="1459922">
                  <a:extLst>
                    <a:ext uri="{9D8B030D-6E8A-4147-A177-3AD203B41FA5}">
                      <a16:colId xmlns:a16="http://schemas.microsoft.com/office/drawing/2014/main" val="330770085"/>
                    </a:ext>
                  </a:extLst>
                </a:gridCol>
              </a:tblGrid>
              <a:tr h="265184">
                <a:tc rowSpan="2">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Cabo + Atezo (n = 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Second NHT (n = 253)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65184">
                <a:tc vMerge="1">
                  <a:txBody>
                    <a:bodyPr/>
                    <a:lstStyle/>
                    <a:p>
                      <a:endParaRPr lang="en-US"/>
                    </a:p>
                  </a:txBody>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927504671"/>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treatment-emergent 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2962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Any treatment-related 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Treatment-related AE leading to discontinuation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Diarrhea</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Decreased appetite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Nausea</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Asthenia</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AST increase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Anemia</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ALT increase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Weight decrease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Hypothyroidism</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Hypertension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Constipation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&lt;1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&lt;1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&lt;1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5 treatment-emergent 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10004"/>
                  </a:ext>
                </a:extLst>
              </a:tr>
              <a:tr h="29417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5 treatment-related 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2330945829"/>
                  </a:ext>
                </a:extLst>
              </a:tr>
            </a:tbl>
          </a:graphicData>
        </a:graphic>
      </p:graphicFrame>
    </p:spTree>
    <p:extLst>
      <p:ext uri="{BB962C8B-B14F-4D97-AF65-F5344CB8AC3E}">
        <p14:creationId xmlns:p14="http://schemas.microsoft.com/office/powerpoint/2010/main" val="17743021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B00C9F-FC18-425D-37C8-9422D6D8746D}"/>
              </a:ext>
            </a:extLst>
          </p:cNvPr>
          <p:cNvSpPr>
            <a:spLocks noGrp="1"/>
          </p:cNvSpPr>
          <p:nvPr>
            <p:ph type="title"/>
          </p:nvPr>
        </p:nvSpPr>
        <p:spPr/>
        <p:txBody>
          <a:bodyPr/>
          <a:lstStyle/>
          <a:p>
            <a:r>
              <a:rPr lang="en-US" dirty="0"/>
              <a:t>CONTACT-02: Investigators’ Conclusions</a:t>
            </a:r>
          </a:p>
        </p:txBody>
      </p:sp>
      <p:sp>
        <p:nvSpPr>
          <p:cNvPr id="5" name="Content Placeholder 4">
            <a:extLst>
              <a:ext uri="{FF2B5EF4-FFF2-40B4-BE49-F238E27FC236}">
                <a16:creationId xmlns:a16="http://schemas.microsoft.com/office/drawing/2014/main" id="{F71A7A59-5CA5-5C48-C796-EDC6E82DDAA9}"/>
              </a:ext>
            </a:extLst>
          </p:cNvPr>
          <p:cNvSpPr>
            <a:spLocks noGrp="1"/>
          </p:cNvSpPr>
          <p:nvPr>
            <p:ph idx="1"/>
          </p:nvPr>
        </p:nvSpPr>
        <p:spPr/>
        <p:txBody>
          <a:bodyPr/>
          <a:lstStyle/>
          <a:p>
            <a:r>
              <a:rPr lang="en-US" sz="2600" dirty="0"/>
              <a:t>Cabozantinib + atezolizumab therapy resulted in a significant improvement in PFS vs second NHT for mCRPC (HR: 0.65; 95% CI: 0.50-0.84; </a:t>
            </a:r>
            <a:r>
              <a:rPr lang="en-US" sz="2600" i="1" dirty="0"/>
              <a:t>P</a:t>
            </a:r>
            <a:r>
              <a:rPr lang="en-US" sz="2600" dirty="0"/>
              <a:t> = .0007)</a:t>
            </a:r>
          </a:p>
          <a:p>
            <a:pPr lvl="1"/>
            <a:r>
              <a:rPr lang="en-US" sz="2400" dirty="0"/>
              <a:t>Benefit was observed in prespecified subgroups including liver metastasis, </a:t>
            </a:r>
            <a:br>
              <a:rPr lang="en-US" sz="2400" dirty="0"/>
            </a:br>
            <a:r>
              <a:rPr lang="en-US" sz="2400" dirty="0"/>
              <a:t>prior docetaxel, and bone disease</a:t>
            </a:r>
          </a:p>
          <a:p>
            <a:r>
              <a:rPr lang="en-US" sz="2600" dirty="0"/>
              <a:t>Interim OS analysis found a trend toward improved OS with cabozantinib + atezolizumab vs second NHT </a:t>
            </a:r>
          </a:p>
          <a:p>
            <a:r>
              <a:rPr lang="en-US" sz="2600" dirty="0"/>
              <a:t>Cabozantinib + atezolizumab safety results were consistent with previous reports and deemed manageable </a:t>
            </a:r>
          </a:p>
          <a:p>
            <a:r>
              <a:rPr lang="en-US" sz="2600" dirty="0"/>
              <a:t>Data support cabozantinib + atezolizumab as a potential treatment option for mCRPC after progression on NHT</a:t>
            </a:r>
          </a:p>
        </p:txBody>
      </p:sp>
      <p:sp>
        <p:nvSpPr>
          <p:cNvPr id="6" name="Text Box 15">
            <a:extLst>
              <a:ext uri="{FF2B5EF4-FFF2-40B4-BE49-F238E27FC236}">
                <a16:creationId xmlns:a16="http://schemas.microsoft.com/office/drawing/2014/main" id="{9E570976-B906-7EA9-5B8A-C99CDBF9BF4F}"/>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Agarwal. ASCO GU 2024. Abstr 18.</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61822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Summary slidesets </a:t>
            </a:r>
            <a:r>
              <a:rPr lang="en-US" sz="2400" b="0" kern="1200" dirty="0"/>
              <a:t>of key studies in:</a:t>
            </a:r>
          </a:p>
          <a:p>
            <a:pPr marL="342900" indent="-342900">
              <a:spcBef>
                <a:spcPts val="600"/>
              </a:spcBef>
              <a:spcAft>
                <a:spcPts val="0"/>
              </a:spcAft>
              <a:buClr>
                <a:schemeClr val="bg2"/>
              </a:buClr>
              <a:buFont typeface="Wingdings" pitchFamily="2" charset="2"/>
              <a:buChar char="§"/>
              <a:defRPr/>
            </a:pPr>
            <a:r>
              <a:rPr lang="en-US" sz="2400" b="0" dirty="0"/>
              <a:t>Bladder cancer</a:t>
            </a:r>
          </a:p>
          <a:p>
            <a:pPr marL="342900" indent="-342900">
              <a:spcBef>
                <a:spcPts val="600"/>
              </a:spcBef>
              <a:spcAft>
                <a:spcPts val="0"/>
              </a:spcAft>
              <a:buClr>
                <a:schemeClr val="bg2"/>
              </a:buClr>
              <a:buFont typeface="Wingdings" pitchFamily="2" charset="2"/>
              <a:buChar char="§"/>
              <a:defRPr/>
            </a:pPr>
            <a:r>
              <a:rPr lang="en-US" sz="2400" b="0" dirty="0"/>
              <a:t>Prostate cancer</a:t>
            </a:r>
          </a:p>
          <a:p>
            <a:pPr marL="342900" indent="-342900">
              <a:spcBef>
                <a:spcPts val="600"/>
              </a:spcBef>
              <a:spcAft>
                <a:spcPts val="0"/>
              </a:spcAft>
              <a:buClr>
                <a:schemeClr val="bg2"/>
              </a:buClr>
              <a:buFont typeface="Wingdings" pitchFamily="2" charset="2"/>
              <a:buChar char="§"/>
              <a:defRPr/>
            </a:pPr>
            <a:r>
              <a:rPr lang="en-US" sz="2400" b="0" dirty="0"/>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effectLst/>
                <a:uLnTx/>
                <a:uFillTx/>
                <a:latin typeface="Calibri" panose="020F0502020204030204" pitchFamily="34" charset="0"/>
                <a:ea typeface="+mn-ea"/>
                <a:cs typeface="+mn-cs"/>
              </a:rPr>
              <a:t>on key studies </a:t>
            </a:r>
            <a:r>
              <a:rPr lang="en-US" sz="2400" b="0" i="1" kern="1200" dirty="0"/>
              <a:t>(c</a:t>
            </a:r>
            <a:r>
              <a:rPr kumimoji="0" lang="en-US" sz="2400" b="0" i="1" u="none" strike="noStrike" kern="1200" cap="none" spc="0" normalizeH="0" baseline="0" noProof="0" dirty="0">
                <a:ln>
                  <a:noFill/>
                </a:ln>
                <a:effectLst/>
                <a:uLnTx/>
                <a:uFillTx/>
                <a:latin typeface="Calibri" panose="020F0502020204030204" pitchFamily="34" charset="0"/>
                <a:ea typeface="+mn-ea"/>
                <a:cs typeface="+mn-cs"/>
              </a:rPr>
              <a:t>oming s</a:t>
            </a:r>
            <a:r>
              <a:rPr lang="en-US" sz="2400" b="0" i="1" kern="1200" dirty="0"/>
              <a:t>oon!)</a:t>
            </a:r>
            <a:endParaRPr kumimoji="0" lang="en-US" sz="2400" b="0" i="1" u="none" strike="noStrike" kern="1200" cap="none" spc="0" normalizeH="0" baseline="0" noProof="0" dirty="0">
              <a:ln>
                <a:noFill/>
              </a:ln>
              <a:effectLst/>
              <a:uLnTx/>
              <a:uFillTx/>
              <a:latin typeface="Calibri" panose="020F0502020204030204" pitchFamily="34" charset="0"/>
              <a:ea typeface="+mn-ea"/>
              <a:cs typeface="+mn-cs"/>
            </a:endParaRPr>
          </a:p>
          <a:p>
            <a:pPr eaLnBrk="1" hangingPunct="1">
              <a:buClr>
                <a:schemeClr val="accent6"/>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F47C22146BD34DA88CDFB7B080B963" ma:contentTypeVersion="1" ma:contentTypeDescription="Create a new document." ma:contentTypeScope="" ma:versionID="dfb5659f4ca056a45818c8f25316797d">
  <xsd:schema xmlns:xsd="http://www.w3.org/2001/XMLSchema" xmlns:xs="http://www.w3.org/2001/XMLSchema" xmlns:p="http://schemas.microsoft.com/office/2006/metadata/properties" xmlns:ns2="d54cbe69-32bd-412a-b004-9152f949605e" xmlns:ns3="d9804053-c4de-4159-b2ed-ee1b0f880590" targetNamespace="http://schemas.microsoft.com/office/2006/metadata/properties" ma:root="true" ma:fieldsID="3832d7b1858c5ddbf637a67fca8c05f1" ns2:_="" ns3:_="">
    <xsd:import namespace="d54cbe69-32bd-412a-b004-9152f949605e"/>
    <xsd:import namespace="d9804053-c4de-4159-b2ed-ee1b0f88059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9804053-c4de-4159-b2ed-ee1b0f88059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56M7VY3CDVN5-10946907-1</_dlc_DocId>
    <_dlc_DocIdUrl xmlns="d54cbe69-32bd-412a-b004-9152f949605e">
      <Url>https://intranet.clinicaloptions.com/mews/oncology/ONC_2024_ASCO_GU_CF_(PRP7069)/Capsule-Slides_Placeholder_1/_layouts/15/DocIdRedir.aspx?ID=56M7VY3CDVN5-10946907-1</Url>
      <Description>56M7VY3CDVN5-10946907-1</Description>
    </_dlc_DocIdUrl>
    <Document_x0020_Category xmlns="d9804053-c4de-4159-b2ed-ee1b0f880590">Conference Capsule Slides</Document_x0020_Category>
  </documentManagement>
</p:properties>
</file>

<file path=customXml/item4.xml><?xml version="1.0" encoding="utf-8"?>
<LongProperties xmlns="http://schemas.microsoft.com/office/2006/metadata/long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541EA51-BB31-4C6C-BA77-D0CE15CA29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d9804053-c4de-4159-b2ed-ee1b0f8805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5BA55BC3-5A03-47C2-8EC3-D964C3B5E779}">
  <ds:schemaRefs>
    <ds:schemaRef ds:uri="http://schemas.openxmlformats.org/package/2006/metadata/core-properties"/>
    <ds:schemaRef ds:uri="http://purl.org/dc/terms/"/>
    <ds:schemaRef ds:uri="http://schemas.microsoft.com/office/2006/metadata/properties"/>
    <ds:schemaRef ds:uri="http://schemas.microsoft.com/office/infopath/2007/PartnerControls"/>
    <ds:schemaRef ds:uri="http://purl.org/dc/elements/1.1/"/>
    <ds:schemaRef ds:uri="d9804053-c4de-4159-b2ed-ee1b0f880590"/>
    <ds:schemaRef ds:uri="http://schemas.microsoft.com/office/2006/documentManagement/types"/>
    <ds:schemaRef ds:uri="d54cbe69-32bd-412a-b004-9152f949605e"/>
    <ds:schemaRef ds:uri="http://www.w3.org/XML/1998/namespace"/>
    <ds:schemaRef ds:uri="http://purl.org/dc/dcmitype/"/>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D85304B7-77F9-460C-B09C-45E7C7FBA315}">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1728</TotalTime>
  <Words>2297</Words>
  <Application>Microsoft Office PowerPoint</Application>
  <PresentationFormat>Widescreen</PresentationFormat>
  <Paragraphs>344</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Google Sans</vt:lpstr>
      <vt:lpstr>Times</vt:lpstr>
      <vt:lpstr>Wingdings</vt:lpstr>
      <vt:lpstr>2022_CCO_Template</vt:lpstr>
      <vt:lpstr>CONTACT-02: Cabozantinib + Atezolizumab vs  Second Novel Hormonal Therapy for Patients With Metastatic Castration-Resistant Prostate Cancer</vt:lpstr>
      <vt:lpstr>About These Slides</vt:lpstr>
      <vt:lpstr>CONTACT-02: Background</vt:lpstr>
      <vt:lpstr>CONTACT-02: Study Design</vt:lpstr>
      <vt:lpstr>CONTACT-02: Baseline Characteristics</vt:lpstr>
      <vt:lpstr>CONTACT-02: Progression-Free Survival</vt:lpstr>
      <vt:lpstr>CONTACT-02: PFS Subgroup Analysis</vt:lpstr>
      <vt:lpstr>CONTACT-02: Interim OS and Tumor Response</vt:lpstr>
      <vt:lpstr>CONTACT-02: Additional Key Endpoints</vt:lpstr>
      <vt:lpstr>CONTACT-02: Treatment Exposure and Discontinuation</vt:lpstr>
      <vt:lpstr>CONTACT-02: Adverse Events</vt:lpstr>
      <vt:lpstr>CONTACT-02: Investigators’ Conclusions</vt:lpstr>
      <vt:lpstr>Go Online for More CCO  Coverage of ASCO GU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CONTACT-02: Cabozantinib + Atezolizumab vs Second Novel Hormonal Therapy for Patients With Metastatic Castration-Resistant Prostate Cancer</dc:title>
  <dc:creator>Preferred User</dc:creator>
  <cp:lastModifiedBy>vwenzel@clinicaloptions.com</cp:lastModifiedBy>
  <cp:revision>36</cp:revision>
  <cp:lastPrinted>2016-09-26T20:21:49Z</cp:lastPrinted>
  <dcterms:created xsi:type="dcterms:W3CDTF">2005-05-27T15:08:01Z</dcterms:created>
  <dcterms:modified xsi:type="dcterms:W3CDTF">2024-01-31T18:46:55Z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249c0f76-fe22-41cc-980e-dc536068c74b</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0x0101008BF47C22146BD34DA88CDFB7B080B963</vt:lpwstr>
  </property>
  <property fmtid="{D5CDD505-2E9C-101B-9397-08002B2CF9AE}" pid="9" name="MediaServiceImageTags">
    <vt:lpwstr/>
  </property>
</Properties>
</file>