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5"/>
  </p:sldMasterIdLst>
  <p:notesMasterIdLst>
    <p:notesMasterId r:id="rId29"/>
  </p:notesMasterIdLst>
  <p:sldIdLst>
    <p:sldId id="321" r:id="rId6"/>
    <p:sldId id="308" r:id="rId7"/>
    <p:sldId id="294" r:id="rId8"/>
    <p:sldId id="296" r:id="rId9"/>
    <p:sldId id="331" r:id="rId10"/>
    <p:sldId id="2141412016" r:id="rId11"/>
    <p:sldId id="339" r:id="rId12"/>
    <p:sldId id="337" r:id="rId13"/>
    <p:sldId id="2141411941" r:id="rId14"/>
    <p:sldId id="2141411990" r:id="rId15"/>
    <p:sldId id="2141412006" r:id="rId16"/>
    <p:sldId id="7035" r:id="rId17"/>
    <p:sldId id="2141412017" r:id="rId18"/>
    <p:sldId id="2141412009" r:id="rId19"/>
    <p:sldId id="2141411991" r:id="rId20"/>
    <p:sldId id="7038" r:id="rId21"/>
    <p:sldId id="2141412018" r:id="rId22"/>
    <p:sldId id="2141411971" r:id="rId23"/>
    <p:sldId id="2141412020" r:id="rId24"/>
    <p:sldId id="2141412014" r:id="rId25"/>
    <p:sldId id="2141412019" r:id="rId26"/>
    <p:sldId id="2141412013" r:id="rId27"/>
    <p:sldId id="31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1" userDrawn="1">
          <p15:clr>
            <a:srgbClr val="A4A3A4"/>
          </p15:clr>
        </p15:guide>
        <p15:guide id="2" pos="7224" userDrawn="1">
          <p15:clr>
            <a:srgbClr val="A4A3A4"/>
          </p15:clr>
        </p15:guide>
        <p15:guide id="3" orient="horz" pos="259" userDrawn="1">
          <p15:clr>
            <a:srgbClr val="A4A3A4"/>
          </p15:clr>
        </p15:guide>
        <p15:guide id="4" orient="horz" pos="1015" userDrawn="1">
          <p15:clr>
            <a:srgbClr val="A4A3A4"/>
          </p15:clr>
        </p15:guide>
        <p15:guide id="5" orient="horz" pos="4147" userDrawn="1">
          <p15:clr>
            <a:srgbClr val="A4A3A4"/>
          </p15:clr>
        </p15:guide>
        <p15:guide id="6" orient="horz" pos="3895" userDrawn="1">
          <p15:clr>
            <a:srgbClr val="A4A3A4"/>
          </p15:clr>
        </p15:guide>
        <p15:guide id="7" orient="horz" pos="4032" userDrawn="1">
          <p15:clr>
            <a:srgbClr val="A4A3A4"/>
          </p15:clr>
        </p15:guide>
        <p15:guide id="8" pos="324" userDrawn="1">
          <p15:clr>
            <a:srgbClr val="A4A3A4"/>
          </p15:clr>
        </p15:guide>
        <p15:guide id="9" pos="7416" userDrawn="1">
          <p15:clr>
            <a:srgbClr val="A4A3A4"/>
          </p15:clr>
        </p15:guide>
        <p15:guide id="10" pos="456" userDrawn="1">
          <p15:clr>
            <a:srgbClr val="A4A3A4"/>
          </p15:clr>
        </p15:guide>
        <p15:guide id="11"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 " initials="MAC" lastIdx="2" clrIdx="6"/>
  <p:cmAuthor id="1" name="Shara Pantry" initials="SP" lastIdx="29" clrIdx="0">
    <p:extLst>
      <p:ext uri="{19B8F6BF-5375-455C-9EA6-DF929625EA0E}">
        <p15:presenceInfo xmlns:p15="http://schemas.microsoft.com/office/powerpoint/2012/main" userId="S::spantry@clinicaloptions.com::b31b0cc1-a6e1-4e53-95b1-b758f73efb3c" providerId="AD"/>
      </p:ext>
    </p:extLst>
  </p:cmAuthor>
  <p:cmAuthor id="8" name="Taryn Gross" initials="TG" lastIdx="2" clrIdx="7"/>
  <p:cmAuthor id="2" name="Gordon Kelley" initials="GK" lastIdx="21" clrIdx="1">
    <p:extLst>
      <p:ext uri="{19B8F6BF-5375-455C-9EA6-DF929625EA0E}">
        <p15:presenceInfo xmlns:p15="http://schemas.microsoft.com/office/powerpoint/2012/main" userId="S::gkelley@clinicaloptions.com::7e3d11cf-7436-4611-80d7-51121a63678e" providerId="AD"/>
      </p:ext>
    </p:extLst>
  </p:cmAuthor>
  <p:cmAuthor id="9" name="LT Fowler" initials="LF" lastIdx="2" clrIdx="8">
    <p:extLst>
      <p:ext uri="{19B8F6BF-5375-455C-9EA6-DF929625EA0E}">
        <p15:presenceInfo xmlns:p15="http://schemas.microsoft.com/office/powerpoint/2012/main" userId="S::lfowler@practicingclinicians.com::bdc4c4d6-9ded-467c-b80c-330a0ea8ffe4" providerId="AD"/>
      </p:ext>
    </p:extLst>
  </p:cmAuthor>
  <p:cmAuthor id="3" name="CLINICALOPTIONS\tquill" initials="C" lastIdx="9" clrIdx="2">
    <p:extLst>
      <p:ext uri="{19B8F6BF-5375-455C-9EA6-DF929625EA0E}">
        <p15:presenceInfo xmlns:p15="http://schemas.microsoft.com/office/powerpoint/2012/main" userId="CLINICALOPTIONS\tquill" providerId="None"/>
      </p:ext>
    </p:extLst>
  </p:cmAuthor>
  <p:cmAuthor id="10" name="Christy Seals" initials="CS" lastIdx="9" clrIdx="9">
    <p:extLst>
      <p:ext uri="{19B8F6BF-5375-455C-9EA6-DF929625EA0E}">
        <p15:presenceInfo xmlns:p15="http://schemas.microsoft.com/office/powerpoint/2012/main" userId="S::cseals@clinicaloptions.com::0852e532-1f9e-4bbf-9b56-be19a9543a31" providerId="AD"/>
      </p:ext>
    </p:extLst>
  </p:cmAuthor>
  <p:cmAuthor id="4" name="spantry@clinicaloptions.com" initials="s" lastIdx="3" clrIdx="3">
    <p:extLst>
      <p:ext uri="{19B8F6BF-5375-455C-9EA6-DF929625EA0E}">
        <p15:presenceInfo xmlns:p15="http://schemas.microsoft.com/office/powerpoint/2012/main" userId="spantry@clinicaloptions.com" providerId="None"/>
      </p:ext>
    </p:extLst>
  </p:cmAuthor>
  <p:cmAuthor id="5" name="Dussadee Royal" initials="DR" lastIdx="3" clrIdx="4">
    <p:extLst>
      <p:ext uri="{19B8F6BF-5375-455C-9EA6-DF929625EA0E}">
        <p15:presenceInfo xmlns:p15="http://schemas.microsoft.com/office/powerpoint/2012/main" userId="S::droyal@clinicaloptions.com::51beead8-6fa0-4b98-aeba-37044af35e17" providerId="AD"/>
      </p:ext>
    </p:extLst>
  </p:cmAuthor>
  <p:cmAuthor id="6" name="Megan Capel" initials="MC" lastIdx="6"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57" autoAdjust="0"/>
    <p:restoredTop sz="79286" autoAdjust="0"/>
  </p:normalViewPr>
  <p:slideViewPr>
    <p:cSldViewPr snapToGrid="0">
      <p:cViewPr varScale="1">
        <p:scale>
          <a:sx n="53" d="100"/>
          <a:sy n="53" d="100"/>
        </p:scale>
        <p:origin x="932" y="36"/>
      </p:cViewPr>
      <p:guideLst>
        <p:guide orient="horz" pos="151"/>
        <p:guide pos="7224"/>
        <p:guide orient="horz" pos="259"/>
        <p:guide orient="horz" pos="1015"/>
        <p:guide orient="horz" pos="4147"/>
        <p:guide orient="horz" pos="3895"/>
        <p:guide orient="horz" pos="4032"/>
        <p:guide pos="324"/>
        <p:guide pos="7416"/>
        <p:guide pos="456"/>
        <p:guide pos="3840"/>
      </p:guideLst>
    </p:cSldViewPr>
  </p:slideViewPr>
  <p:notesTextViewPr>
    <p:cViewPr>
      <p:scale>
        <a:sx n="125" d="100"/>
        <a:sy n="12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09C0C0-C1F4-4E68-A7DB-E4C785C65622}" type="datetimeFigureOut">
              <a:rPr lang="en-US" smtClean="0"/>
              <a:t>5/5/2022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A41A02-141A-4B2C-BDAA-9B90C663B6A6}" type="slidenum">
              <a:rPr lang="en-US" smtClean="0"/>
              <a:t>‹#›</a:t>
            </a:fld>
            <a:endParaRPr lang="en-US" dirty="0"/>
          </a:p>
        </p:txBody>
      </p:sp>
    </p:spTree>
    <p:extLst>
      <p:ext uri="{BB962C8B-B14F-4D97-AF65-F5344CB8AC3E}">
        <p14:creationId xmlns:p14="http://schemas.microsoft.com/office/powerpoint/2010/main" val="2740095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A41A02-141A-4B2C-BDAA-9B90C663B6A6}" type="slidenum">
              <a:rPr lang="en-US" smtClean="0"/>
              <a:t>1</a:t>
            </a:fld>
            <a:endParaRPr lang="en-US" dirty="0"/>
          </a:p>
        </p:txBody>
      </p:sp>
    </p:spTree>
    <p:extLst>
      <p:ext uri="{BB962C8B-B14F-4D97-AF65-F5344CB8AC3E}">
        <p14:creationId xmlns:p14="http://schemas.microsoft.com/office/powerpoint/2010/main" val="2553796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latin typeface="Arial" panose="020B0604020202020204" pitchFamily="34" charset="0"/>
                <a:cs typeface="Arial" panose="020B0604020202020204" pitchFamily="34" charset="0"/>
              </a:rPr>
              <a:t>BTC, biliary tract cancer; DoR, duration of response; ECC, extrahepatic cholangiocarcinoma; ECOG, Eastern Cooperative Oncology Group; GBC, gallbladder cancer; Gem/Cis, gemcitabine and cisplatin; ICC, intrahepatic cholangiocarcinoma; ORR, overall response rate; OS, overall survival; PD, progressive disease; PFS, progression-free survival; PS, performance status.</a:t>
            </a:r>
          </a:p>
          <a:p>
            <a:endParaRPr lang="en-US" i="1" dirty="0">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9793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Gem/Cis, gemcitabine and cisplatin;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1192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latin typeface="Arial" panose="020B0604020202020204" pitchFamily="34" charset="0"/>
                <a:cs typeface="Arial" panose="020B0604020202020204" pitchFamily="34" charset="0"/>
              </a:rPr>
              <a:t>DoR, duration of response; Gem/Cis, gemcitabine and cisplatin; OR, odds ratio; ORR, overall response rate; RECIST, Response Evaluation Criteria in Solid Tumors; Q, quartile.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6567B0-8EE3-0243-AA9A-33AFD458E4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9244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Arial" panose="020B0604020202020204" pitchFamily="34" charset="0"/>
                <a:ea typeface="+mn-ea"/>
                <a:cs typeface="Arial" panose="020B0604020202020204" pitchFamily="34" charset="0"/>
              </a:rPr>
              <a:t>AE, adverse event; </a:t>
            </a:r>
            <a:r>
              <a:rPr lang="en-US" i="1" dirty="0">
                <a:latin typeface="Arial" panose="020B0604020202020204" pitchFamily="34" charset="0"/>
                <a:cs typeface="Arial" panose="020B0604020202020204" pitchFamily="34" charset="0"/>
              </a:rPr>
              <a:t>Gem/Cis, gemcitabine and cisplatin;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1083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a:extLst>
              <a:ext uri="{FF2B5EF4-FFF2-40B4-BE49-F238E27FC236}">
                <a16:creationId xmlns:a16="http://schemas.microsoft.com/office/drawing/2014/main" id="{275D355C-C4E4-4583-9176-A4C53F46540B}"/>
              </a:ext>
            </a:extLst>
          </p:cNvPr>
          <p:cNvSpPr>
            <a:spLocks noGrp="1" noRot="1" noChangeAspect="1" noChangeArrowheads="1" noTextEdit="1"/>
          </p:cNvSpPr>
          <p:nvPr>
            <p:ph type="sldImg"/>
          </p:nvPr>
        </p:nvSpPr>
        <p:spPr>
          <a:ln/>
        </p:spPr>
      </p:sp>
      <p:sp>
        <p:nvSpPr>
          <p:cNvPr id="164867" name="Notes Placeholder 2">
            <a:extLst>
              <a:ext uri="{FF2B5EF4-FFF2-40B4-BE49-F238E27FC236}">
                <a16:creationId xmlns:a16="http://schemas.microsoft.com/office/drawing/2014/main" id="{9DF94725-559A-4D51-AE1A-72C2F7FB7A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i="1" dirty="0">
                <a:latin typeface="Arial" panose="020B0604020202020204" pitchFamily="34" charset="0"/>
                <a:ea typeface="ＭＳ Ｐゴシック" panose="020B0600070205080204" pitchFamily="34" charset="-128"/>
              </a:rPr>
              <a:t>BTC, biliary tract cancer; CGP, comprehensive genomic profiling; CRGA, clinically relevant genomic alteration; dMMR, mismatch repair deficient; GA, genomic alteration; MSI-H, microsatellite instability</a:t>
            </a:r>
            <a:r>
              <a:rPr lang="en-GB" altLang="en-US" i="1" dirty="0">
                <a:latin typeface="Arial" panose="020B0604020202020204" pitchFamily="34" charset="0"/>
                <a:ea typeface="ＭＳ Ｐゴシック" panose="020B0600070205080204" pitchFamily="34" charset="-128"/>
                <a:cs typeface="Arial" panose="020B0604020202020204" pitchFamily="34" charset="0"/>
              </a:rPr>
              <a:t>–</a:t>
            </a:r>
            <a:r>
              <a:rPr lang="en-GB" altLang="en-US" i="1" dirty="0">
                <a:latin typeface="Arial" panose="020B0604020202020204" pitchFamily="34" charset="0"/>
                <a:ea typeface="ＭＳ Ｐゴシック" panose="020B0600070205080204" pitchFamily="34" charset="-128"/>
              </a:rPr>
              <a:t>high; TMB-H, high tumor mutational burden.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DCR, disease control rate; DoR, duration of response; ECOG, Eastern Cooperative Oncology Group; ORR, overall response rate; OS, overall survival; PD, progressive disease; PFS, progression-free survival; 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0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DCR, disease control rate; DoR, duration of response; NE, not estimable; ORR, overall response rate; OS, overall survival; PD, progressive disease; PFS, progression-free survival; PR, partial response; SD, stable disease; TEAE, treatment-emergent adverse event. </a:t>
            </a:r>
          </a:p>
        </p:txBody>
      </p:sp>
      <p:sp>
        <p:nvSpPr>
          <p:cNvPr id="4" name="Slide Number Placeholder 3"/>
          <p:cNvSpPr>
            <a:spLocks noGrp="1"/>
          </p:cNvSpPr>
          <p:nvPr>
            <p:ph type="sldNum" sz="quarter" idx="5"/>
          </p:nvPr>
        </p:nvSpPr>
        <p:spPr/>
        <p:txBody>
          <a:bodyPr/>
          <a:lstStyle/>
          <a:p>
            <a:fld id="{91A41A02-141A-4B2C-BDAA-9B90C663B6A6}" type="slidenum">
              <a:rPr lang="en-US" smtClean="0"/>
              <a:t>11</a:t>
            </a:fld>
            <a:endParaRPr lang="en-US" dirty="0"/>
          </a:p>
        </p:txBody>
      </p:sp>
    </p:spTree>
    <p:extLst>
      <p:ext uri="{BB962C8B-B14F-4D97-AF65-F5344CB8AC3E}">
        <p14:creationId xmlns:p14="http://schemas.microsoft.com/office/powerpoint/2010/main" val="2436095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0" i="1" dirty="0">
                <a:latin typeface="Arial" panose="020B0604020202020204" pitchFamily="34" charset="0"/>
              </a:rPr>
              <a:t>BICR, blinded independent central review; DCR, disease control rate; </a:t>
            </a:r>
            <a:r>
              <a:rPr lang="en-US" b="0" i="1" dirty="0"/>
              <a:t>DoR, duration of response; ORR, overall response rate; OS, overall survival; PFS, progression-free survival; PK, pharmacokinetics; RECIST, Response Evaluation Criteria in Solid Tumors.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8B8CDD2-0CE8-4A0A-BDA0-BBD5126E109E}"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32009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CR, complete response; DCR, disease control rate; DoR, duration of response; ORR, overall response rate; OS, overall survival; PD, progressive disease; PFS, progression-free survival; PR, partial response; SD, stable disease; TTR, time to response.</a:t>
            </a:r>
          </a:p>
          <a:p>
            <a:endParaRPr lang="en-US" dirty="0"/>
          </a:p>
        </p:txBody>
      </p:sp>
      <p:sp>
        <p:nvSpPr>
          <p:cNvPr id="4" name="Slide Number Placeholder 3"/>
          <p:cNvSpPr>
            <a:spLocks noGrp="1"/>
          </p:cNvSpPr>
          <p:nvPr>
            <p:ph type="sldNum" sz="quarter" idx="5"/>
          </p:nvPr>
        </p:nvSpPr>
        <p:spPr/>
        <p:txBody>
          <a:bodyPr/>
          <a:lstStyle/>
          <a:p>
            <a:fld id="{91A41A02-141A-4B2C-BDAA-9B90C663B6A6}" type="slidenum">
              <a:rPr lang="en-US" smtClean="0"/>
              <a:t>13</a:t>
            </a:fld>
            <a:endParaRPr lang="en-US" dirty="0"/>
          </a:p>
        </p:txBody>
      </p:sp>
    </p:spTree>
    <p:extLst>
      <p:ext uri="{BB962C8B-B14F-4D97-AF65-F5344CB8AC3E}">
        <p14:creationId xmlns:p14="http://schemas.microsoft.com/office/powerpoint/2010/main" val="1056554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AST, aspartate aminotransferase; CSR, central serous retinopathy; PPE, palmar</a:t>
            </a:r>
            <a:r>
              <a:rPr lang="en-US" i="1" dirty="0">
                <a:latin typeface="Arial" panose="020B0604020202020204" pitchFamily="34" charset="0"/>
                <a:cs typeface="Arial" panose="020B0604020202020204" pitchFamily="34" charset="0"/>
              </a:rPr>
              <a:t>–</a:t>
            </a:r>
            <a:r>
              <a:rPr lang="en-US" i="1" dirty="0"/>
              <a:t>plantar erythrodysesthesia; RPED, retinal pigment epithelial detachment.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3800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5-FU, 5-fluororacil; ECOG, Eastern Cooperative Oncology Group; IRC, </a:t>
            </a:r>
            <a:r>
              <a:rPr lang="en-US" sz="1800" b="0" i="1" dirty="0">
                <a:effectLst/>
                <a:latin typeface="Segoe UI" panose="020B0502040204020203" pitchFamily="34" charset="0"/>
              </a:rPr>
              <a:t>independent review committee; </a:t>
            </a:r>
            <a:r>
              <a:rPr lang="en-US" b="0" i="1" dirty="0"/>
              <a:t>NGS, next-generation sequencing; ORR, overall response rate; OS, overall survival; PD, pharmacodynamics; PFS, progression-free survival; PK, pharmacokinetics; PS, performance status; QoL, quality of life.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7891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IRC, </a:t>
            </a:r>
            <a:r>
              <a:rPr lang="en-US" sz="1200" b="0" i="1" dirty="0">
                <a:effectLst/>
                <a:latin typeface="Segoe UI" panose="020B0502040204020203" pitchFamily="34" charset="0"/>
              </a:rPr>
              <a:t>independent review committee; </a:t>
            </a:r>
            <a:r>
              <a:rPr lang="en-US" b="0" i="1" dirty="0"/>
              <a:t>OS, overall survival; PFS, progression-free survival; RPSFT, rank-preserving structural failure time.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17929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TEAE, treatment-emergent adverse event.</a:t>
            </a:r>
          </a:p>
        </p:txBody>
      </p:sp>
      <p:sp>
        <p:nvSpPr>
          <p:cNvPr id="4" name="Slide Number Placeholder 3"/>
          <p:cNvSpPr>
            <a:spLocks noGrp="1"/>
          </p:cNvSpPr>
          <p:nvPr>
            <p:ph type="sldNum" sz="quarter" idx="5"/>
          </p:nvPr>
        </p:nvSpPr>
        <p:spPr/>
        <p:txBody>
          <a:bodyPr/>
          <a:lstStyle/>
          <a:p>
            <a:fld id="{91A41A02-141A-4B2C-BDAA-9B90C663B6A6}" type="slidenum">
              <a:rPr lang="en-US" smtClean="0"/>
              <a:t>17</a:t>
            </a:fld>
            <a:endParaRPr lang="en-US" dirty="0"/>
          </a:p>
        </p:txBody>
      </p:sp>
    </p:spTree>
    <p:extLst>
      <p:ext uri="{BB962C8B-B14F-4D97-AF65-F5344CB8AC3E}">
        <p14:creationId xmlns:p14="http://schemas.microsoft.com/office/powerpoint/2010/main" val="2358925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BTC, biliary tract cancer; IRC, independent radiology center; ORR, overall response rate.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51400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BTC, biliary tract cancer; DCR, disease control rate; DoR, duration of response; ECC, extrahepatic cholangiocarcinoma; ICC, intrahepatic cholangiocarcinoma; NA, not available; NE, not estimable; ORR, overall response rate;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88003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b="0" i="1" dirty="0">
                <a:latin typeface="Arial" panose="020B0604020202020204" pitchFamily="34" charset="0"/>
                <a:ea typeface="ＭＳ Ｐゴシック" panose="020B0600070205080204" pitchFamily="34" charset="-128"/>
              </a:rPr>
              <a:t>dMMR, mismatch repair deficient; </a:t>
            </a:r>
            <a:r>
              <a:rPr lang="en-US" b="0" i="1" dirty="0"/>
              <a:t>DoR, duration of response; mDoR, median duration of response; mOS, medial overall survival; mPFS, median progression-free survival; </a:t>
            </a:r>
            <a:r>
              <a:rPr lang="en-GB" altLang="en-US" b="0" i="1" dirty="0">
                <a:latin typeface="Arial" panose="020B0604020202020204" pitchFamily="34" charset="0"/>
                <a:ea typeface="ＭＳ Ｐゴシック" panose="020B0600070205080204" pitchFamily="34" charset="-128"/>
              </a:rPr>
              <a:t>MSI-H, microsatellite instability</a:t>
            </a:r>
            <a:r>
              <a:rPr lang="en-GB" altLang="en-US" b="0" i="1" dirty="0">
                <a:latin typeface="Arial" panose="020B0604020202020204" pitchFamily="34" charset="0"/>
                <a:ea typeface="ＭＳ Ｐゴシック" panose="020B0600070205080204" pitchFamily="34" charset="-128"/>
                <a:cs typeface="Arial" panose="020B0604020202020204" pitchFamily="34" charset="0"/>
              </a:rPr>
              <a:t>–</a:t>
            </a:r>
            <a:r>
              <a:rPr lang="en-GB" altLang="en-US" b="0" i="1" dirty="0">
                <a:latin typeface="Arial" panose="020B0604020202020204" pitchFamily="34" charset="0"/>
                <a:ea typeface="ＭＳ Ｐゴシック" panose="020B0600070205080204" pitchFamily="34" charset="-128"/>
              </a:rPr>
              <a:t>high; </a:t>
            </a:r>
            <a:r>
              <a:rPr lang="en-US" b="0" i="1" dirty="0"/>
              <a:t>ORR, overall response rate; NR, not reached; </a:t>
            </a:r>
            <a:r>
              <a:rPr lang="en-GB" altLang="en-US" b="0" i="1" dirty="0">
                <a:latin typeface="Arial" panose="020B0604020202020204" pitchFamily="34" charset="0"/>
                <a:ea typeface="ＭＳ Ｐゴシック" panose="020B0600070205080204" pitchFamily="34" charset="-128"/>
              </a:rPr>
              <a:t>TMB-H, high tumor mutational burden. </a:t>
            </a:r>
            <a:endParaRPr lang="en-US" b="0" i="1" dirty="0"/>
          </a:p>
        </p:txBody>
      </p:sp>
      <p:sp>
        <p:nvSpPr>
          <p:cNvPr id="4" name="Slide Number Placeholder 3"/>
          <p:cNvSpPr>
            <a:spLocks noGrp="1"/>
          </p:cNvSpPr>
          <p:nvPr>
            <p:ph type="sldNum" sz="quarter" idx="5"/>
          </p:nvPr>
        </p:nvSpPr>
        <p:spPr/>
        <p:txBody>
          <a:bodyPr/>
          <a:lstStyle/>
          <a:p>
            <a:fld id="{91A41A02-141A-4B2C-BDAA-9B90C663B6A6}" type="slidenum">
              <a:rPr lang="en-US" smtClean="0"/>
              <a:t>20</a:t>
            </a:fld>
            <a:endParaRPr lang="en-US" dirty="0"/>
          </a:p>
        </p:txBody>
      </p:sp>
    </p:spTree>
    <p:extLst>
      <p:ext uri="{BB962C8B-B14F-4D97-AF65-F5344CB8AC3E}">
        <p14:creationId xmlns:p14="http://schemas.microsoft.com/office/powerpoint/2010/main" val="10700431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b="0" i="1" dirty="0">
                <a:latin typeface="Arial" panose="020B0604020202020204" pitchFamily="34" charset="0"/>
                <a:ea typeface="ＭＳ Ｐゴシック" panose="020B0600070205080204" pitchFamily="34" charset="-128"/>
              </a:rPr>
              <a:t>DCR, disease control rate; dMMR, mismatch repair deficient; </a:t>
            </a:r>
            <a:r>
              <a:rPr lang="en-US" i="1" dirty="0"/>
              <a:t>DoR, duration of response; NR, not reached; ORR, objective response rate.</a:t>
            </a:r>
          </a:p>
        </p:txBody>
      </p:sp>
      <p:sp>
        <p:nvSpPr>
          <p:cNvPr id="4" name="Slide Number Placeholder 3"/>
          <p:cNvSpPr>
            <a:spLocks noGrp="1"/>
          </p:cNvSpPr>
          <p:nvPr>
            <p:ph type="sldNum" sz="quarter" idx="5"/>
          </p:nvPr>
        </p:nvSpPr>
        <p:spPr/>
        <p:txBody>
          <a:bodyPr/>
          <a:lstStyle/>
          <a:p>
            <a:fld id="{91A41A02-141A-4B2C-BDAA-9B90C663B6A6}" type="slidenum">
              <a:rPr lang="en-US" smtClean="0"/>
              <a:t>21</a:t>
            </a:fld>
            <a:endParaRPr lang="en-US" dirty="0"/>
          </a:p>
        </p:txBody>
      </p:sp>
    </p:spTree>
    <p:extLst>
      <p:ext uri="{BB962C8B-B14F-4D97-AF65-F5344CB8AC3E}">
        <p14:creationId xmlns:p14="http://schemas.microsoft.com/office/powerpoint/2010/main" val="2054000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BL, baseline; CNS, central nervous system; CR, complete response; CRC, colorectal cancer; DoR, duration of response; GIST, gastrointestinal stromal tumor; IFS, infantile fibrosarcoma; NSCLC, non-small-cell lung cancer; ORR, overall response rate; PD, progressive disease; PFS, progression-free survival; PR, partial response; SD, stable disease; SLD, sum of longest diameter.</a:t>
            </a:r>
          </a:p>
        </p:txBody>
      </p:sp>
      <p:sp>
        <p:nvSpPr>
          <p:cNvPr id="4" name="Slide Number Placeholder 3"/>
          <p:cNvSpPr>
            <a:spLocks noGrp="1"/>
          </p:cNvSpPr>
          <p:nvPr>
            <p:ph type="sldNum" sz="quarter" idx="5"/>
          </p:nvPr>
        </p:nvSpPr>
        <p:spPr/>
        <p:txBody>
          <a:bodyPr/>
          <a:lstStyle/>
          <a:p>
            <a:fld id="{F89A471A-59A7-8444-8A8B-C4864159BEB7}" type="slidenum">
              <a:rPr lang="en-US" smtClean="0"/>
              <a:t>22</a:t>
            </a:fld>
            <a:endParaRPr lang="en-US" dirty="0"/>
          </a:p>
        </p:txBody>
      </p:sp>
    </p:spTree>
    <p:extLst>
      <p:ext uri="{BB962C8B-B14F-4D97-AF65-F5344CB8AC3E}">
        <p14:creationId xmlns:p14="http://schemas.microsoft.com/office/powerpoint/2010/main" val="459163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seat, clipart&#10;&#10;Description automatically generated">
            <a:extLst>
              <a:ext uri="{FF2B5EF4-FFF2-40B4-BE49-F238E27FC236}">
                <a16:creationId xmlns:a16="http://schemas.microsoft.com/office/drawing/2014/main" id="{BCFC6F41-4336-4212-99E4-7EE9BFE5EA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14257" y="3663991"/>
            <a:ext cx="6077743" cy="319400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992646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75555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3832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78764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0684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521101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211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8964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3437341"/>
      </p:ext>
    </p:extLst>
  </p:cSld>
  <p:clrMap bg1="dk2" tx1="lt1" bg2="dk1"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hyperlink" Target="http://www.clinicaloptions.com/" TargetMode="Externa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http://www.clinicaloptions.com/" TargetMode="External"/><Relationship Id="rId5" Type="http://schemas.openxmlformats.org/officeDocument/2006/relationships/image" Target="../media/image4.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Application of Precision Medicine Approaches </a:t>
            </a:r>
            <a:br>
              <a:rPr lang="en-US" altLang="en-US" sz="4000" dirty="0"/>
            </a:br>
            <a:r>
              <a:rPr lang="en-US" altLang="en-US" sz="4000" dirty="0"/>
              <a:t>in the Management of Cholangiocarcinoma: Education and Resources to Guide Clinical Practice</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57892"/>
            <a:ext cx="518160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Bayer Healthcare Pharmaceuticals Inc. and Incyte Corporation.</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pic>
        <p:nvPicPr>
          <p:cNvPr id="5" name="Picture 4" descr="A picture containing graphical user interface&#10;&#10;Description automatically generated">
            <a:extLst>
              <a:ext uri="{FF2B5EF4-FFF2-40B4-BE49-F238E27FC236}">
                <a16:creationId xmlns:a16="http://schemas.microsoft.com/office/drawing/2014/main" id="{F394971C-5F8B-4BD9-882E-D9BABFEE2A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288" y="239713"/>
            <a:ext cx="2021881" cy="10793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2" name="Group 1">
            <a:extLst>
              <a:ext uri="{FF2B5EF4-FFF2-40B4-BE49-F238E27FC236}">
                <a16:creationId xmlns:a16="http://schemas.microsoft.com/office/drawing/2014/main" id="{7231FD6C-77AC-441B-8659-B8C17CCBBFFF}"/>
              </a:ext>
            </a:extLst>
          </p:cNvPr>
          <p:cNvGrpSpPr/>
          <p:nvPr/>
        </p:nvGrpSpPr>
        <p:grpSpPr>
          <a:xfrm>
            <a:off x="4156075" y="3332497"/>
            <a:ext cx="3479671" cy="613720"/>
            <a:chOff x="4156075" y="3332497"/>
            <a:chExt cx="3479671" cy="613720"/>
          </a:xfrm>
        </p:grpSpPr>
        <p:pic>
          <p:nvPicPr>
            <p:cNvPr id="10" name="Picture 9" descr="A picture containing text, ax, wheel&#10;&#10;Description automatically generated">
              <a:extLst>
                <a:ext uri="{FF2B5EF4-FFF2-40B4-BE49-F238E27FC236}">
                  <a16:creationId xmlns:a16="http://schemas.microsoft.com/office/drawing/2014/main" id="{F1D6D4D7-827C-42C1-9418-36DA1FEAF2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p:txBody>
          <a:bodyPr/>
          <a:lstStyle/>
          <a:p>
            <a:pPr marL="0" indent="0">
              <a:spcBef>
                <a:spcPts val="0"/>
              </a:spcBef>
              <a:spcAft>
                <a:spcPts val="0"/>
              </a:spcAft>
              <a:buNone/>
            </a:pPr>
            <a:r>
              <a:rPr lang="en-US" altLang="en-US" sz="2600" b="1" dirty="0">
                <a:solidFill>
                  <a:srgbClr val="E1471D"/>
                </a:solidFill>
              </a:rPr>
              <a:t>Christine Chio, PharmD, BCOP</a:t>
            </a:r>
          </a:p>
          <a:p>
            <a:pPr marL="0" indent="0">
              <a:spcBef>
                <a:spcPts val="0"/>
              </a:spcBef>
              <a:spcAft>
                <a:spcPts val="0"/>
              </a:spcAft>
              <a:buNone/>
            </a:pPr>
            <a:r>
              <a:rPr lang="en-US" altLang="en-US" sz="2200" i="1" dirty="0"/>
              <a:t>Clinical Ambulatory GI Oncology Pharmacist</a:t>
            </a:r>
          </a:p>
          <a:p>
            <a:pPr marL="0" indent="0">
              <a:spcBef>
                <a:spcPts val="0"/>
              </a:spcBef>
              <a:spcAft>
                <a:spcPts val="0"/>
              </a:spcAft>
              <a:buNone/>
            </a:pPr>
            <a:r>
              <a:rPr lang="en-US" altLang="en-US" sz="2200" dirty="0"/>
              <a:t>Department of Pharmacy</a:t>
            </a:r>
          </a:p>
          <a:p>
            <a:pPr marL="0" indent="0">
              <a:spcBef>
                <a:spcPts val="0"/>
              </a:spcBef>
              <a:spcAft>
                <a:spcPts val="0"/>
              </a:spcAft>
              <a:buNone/>
            </a:pPr>
            <a:r>
              <a:rPr lang="en-US" altLang="en-US" sz="2200" dirty="0"/>
              <a:t>Massachusetts General Hospital</a:t>
            </a:r>
          </a:p>
          <a:p>
            <a:pPr marL="0" indent="0">
              <a:spcBef>
                <a:spcPts val="0"/>
              </a:spcBef>
              <a:spcAft>
                <a:spcPts val="0"/>
              </a:spcAft>
              <a:buNone/>
            </a:pPr>
            <a:r>
              <a:rPr lang="en-US" altLang="en-US" sz="2200" dirty="0"/>
              <a:t>Boston, Massachusetts</a:t>
            </a:r>
          </a:p>
          <a:p>
            <a:pPr marL="0" indent="0">
              <a:spcBef>
                <a:spcPts val="0"/>
              </a:spcBef>
              <a:spcAft>
                <a:spcPts val="0"/>
              </a:spcAft>
              <a:buNone/>
            </a:pPr>
            <a:endParaRPr lang="en-US" altLang="en-US" sz="2600" dirty="0"/>
          </a:p>
          <a:p>
            <a:pPr marL="0" indent="0">
              <a:spcBef>
                <a:spcPts val="0"/>
              </a:spcBef>
              <a:spcAft>
                <a:spcPts val="0"/>
              </a:spcAft>
              <a:buNone/>
            </a:pPr>
            <a:r>
              <a:rPr lang="en-US" altLang="en-US" sz="2600" b="1" dirty="0">
                <a:solidFill>
                  <a:srgbClr val="E1471D"/>
                </a:solidFill>
              </a:rPr>
              <a:t>Lipika Goyal, MD</a:t>
            </a:r>
          </a:p>
          <a:p>
            <a:pPr marL="0" indent="0">
              <a:spcBef>
                <a:spcPts val="0"/>
              </a:spcBef>
              <a:spcAft>
                <a:spcPts val="0"/>
              </a:spcAft>
              <a:buNone/>
            </a:pPr>
            <a:r>
              <a:rPr lang="en-US" altLang="en-US" sz="2200" i="1" dirty="0"/>
              <a:t>Assistant Professor of Medicine</a:t>
            </a:r>
          </a:p>
          <a:p>
            <a:pPr marL="0" indent="0">
              <a:spcBef>
                <a:spcPts val="0"/>
              </a:spcBef>
              <a:spcAft>
                <a:spcPts val="0"/>
              </a:spcAft>
              <a:buNone/>
            </a:pPr>
            <a:r>
              <a:rPr lang="en-US" altLang="en-US" sz="2200" dirty="0"/>
              <a:t>Division of Hematology/Oncology</a:t>
            </a:r>
          </a:p>
          <a:p>
            <a:pPr marL="0" indent="0">
              <a:spcBef>
                <a:spcPts val="0"/>
              </a:spcBef>
              <a:spcAft>
                <a:spcPts val="0"/>
              </a:spcAft>
              <a:buNone/>
            </a:pPr>
            <a:r>
              <a:rPr lang="en-US" altLang="en-US" sz="2200" dirty="0"/>
              <a:t>Department of Medicine</a:t>
            </a:r>
          </a:p>
          <a:p>
            <a:pPr marL="0" indent="0">
              <a:spcBef>
                <a:spcPts val="0"/>
              </a:spcBef>
              <a:spcAft>
                <a:spcPts val="0"/>
              </a:spcAft>
              <a:buNone/>
            </a:pPr>
            <a:r>
              <a:rPr lang="en-US" altLang="en-US" sz="2200" dirty="0"/>
              <a:t>Harvard Medical School</a:t>
            </a:r>
          </a:p>
          <a:p>
            <a:pPr marL="0" indent="0">
              <a:spcBef>
                <a:spcPts val="0"/>
              </a:spcBef>
              <a:spcAft>
                <a:spcPts val="0"/>
              </a:spcAft>
              <a:buNone/>
            </a:pPr>
            <a:r>
              <a:rPr lang="en-US" altLang="en-US" sz="2200" i="1" dirty="0"/>
              <a:t>Attending Physician</a:t>
            </a:r>
          </a:p>
          <a:p>
            <a:pPr marL="0" indent="0">
              <a:spcBef>
                <a:spcPts val="0"/>
              </a:spcBef>
              <a:spcAft>
                <a:spcPts val="0"/>
              </a:spcAft>
              <a:buNone/>
            </a:pPr>
            <a:r>
              <a:rPr lang="en-US" altLang="en-US" sz="2200" dirty="0"/>
              <a:t>Massachusetts General Hospital </a:t>
            </a:r>
            <a:br>
              <a:rPr lang="en-US" altLang="en-US" sz="2200" dirty="0"/>
            </a:br>
            <a:r>
              <a:rPr lang="en-US" altLang="en-US" sz="2200" dirty="0"/>
              <a:t>Cancer Center</a:t>
            </a:r>
          </a:p>
          <a:p>
            <a:pPr marL="0" indent="0">
              <a:spcBef>
                <a:spcPts val="0"/>
              </a:spcBef>
              <a:spcAft>
                <a:spcPts val="0"/>
              </a:spcAft>
              <a:buNone/>
            </a:pPr>
            <a:r>
              <a:rPr lang="en-US" altLang="en-US" sz="2200" dirty="0"/>
              <a:t>Boston, Massachusetts</a:t>
            </a:r>
          </a:p>
          <a:p>
            <a:pPr marL="0" indent="0">
              <a:buNone/>
            </a:pPr>
            <a:endParaRPr lang="en-US" altLang="en-US" sz="2400" dirty="0"/>
          </a:p>
        </p:txBody>
      </p:sp>
      <p:sp>
        <p:nvSpPr>
          <p:cNvPr id="5" name="Content Placeholder 4">
            <a:extLst>
              <a:ext uri="{FF2B5EF4-FFF2-40B4-BE49-F238E27FC236}">
                <a16:creationId xmlns:a16="http://schemas.microsoft.com/office/drawing/2014/main" id="{D90800E3-BB87-407D-9187-D8960E72349D}"/>
              </a:ext>
            </a:extLst>
          </p:cNvPr>
          <p:cNvSpPr>
            <a:spLocks noGrp="1"/>
          </p:cNvSpPr>
          <p:nvPr>
            <p:ph sz="half" idx="2"/>
          </p:nvPr>
        </p:nvSpPr>
        <p:spPr/>
        <p:txBody>
          <a:bodyPr/>
          <a:lstStyle/>
          <a:p>
            <a:pPr marL="0" indent="0">
              <a:spcBef>
                <a:spcPts val="0"/>
              </a:spcBef>
              <a:spcAft>
                <a:spcPts val="0"/>
              </a:spcAft>
              <a:buNone/>
            </a:pPr>
            <a:r>
              <a:rPr lang="en-US" sz="2600" b="1" dirty="0">
                <a:solidFill>
                  <a:schemeClr val="accent3"/>
                </a:solidFill>
              </a:rPr>
              <a:t>Caroline Kuhlman, NP</a:t>
            </a:r>
          </a:p>
          <a:p>
            <a:pPr marL="0" indent="0">
              <a:spcBef>
                <a:spcPts val="0"/>
              </a:spcBef>
              <a:spcAft>
                <a:spcPts val="0"/>
              </a:spcAft>
              <a:buNone/>
            </a:pPr>
            <a:r>
              <a:rPr lang="en-US" sz="2200" i="1" dirty="0"/>
              <a:t>Nurse Practitioner</a:t>
            </a:r>
            <a:br>
              <a:rPr lang="en-US" sz="2200" dirty="0"/>
            </a:br>
            <a:r>
              <a:rPr lang="en-US" sz="2200" dirty="0"/>
              <a:t>GI Oncology</a:t>
            </a:r>
          </a:p>
          <a:p>
            <a:pPr marL="0" indent="0">
              <a:spcBef>
                <a:spcPts val="0"/>
              </a:spcBef>
              <a:spcAft>
                <a:spcPts val="0"/>
              </a:spcAft>
              <a:buNone/>
            </a:pPr>
            <a:r>
              <a:rPr lang="en-US" sz="2200" dirty="0"/>
              <a:t>Massachusetts General Hospital </a:t>
            </a:r>
            <a:br>
              <a:rPr lang="en-US" sz="2200" dirty="0"/>
            </a:br>
            <a:r>
              <a:rPr lang="en-US" sz="2200" dirty="0"/>
              <a:t>Cancer Center</a:t>
            </a:r>
          </a:p>
          <a:p>
            <a:pPr marL="0" indent="0">
              <a:spcBef>
                <a:spcPts val="0"/>
              </a:spcBef>
              <a:spcAft>
                <a:spcPts val="0"/>
              </a:spcAft>
              <a:buNone/>
            </a:pPr>
            <a:r>
              <a:rPr lang="en-US" sz="2200" dirty="0"/>
              <a:t>Boston, Massachusetts</a:t>
            </a:r>
          </a:p>
          <a:p>
            <a:pPr marL="0" indent="0">
              <a:buNone/>
            </a:pP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b="1" dirty="0">
                <a:solidFill>
                  <a:srgbClr val="E1471D"/>
                </a:solidFill>
              </a:rPr>
              <a:t>Christine Chio, PharmD, BCOP, </a:t>
            </a:r>
            <a:r>
              <a:rPr lang="en-US" dirty="0"/>
              <a:t>has no relevant conflicts of interest to</a:t>
            </a:r>
            <a:r>
              <a:rPr lang="en-US" dirty="0">
                <a:effectLst/>
                <a:latin typeface="Arial" panose="020B0604020202020204" pitchFamily="34" charset="0"/>
                <a:ea typeface="Times New Roman" panose="02020603050405020304" pitchFamily="18" charset="0"/>
                <a:cs typeface="Times New Roman" panose="02020603050405020304" pitchFamily="18" charset="0"/>
              </a:rPr>
              <a:t> </a:t>
            </a:r>
            <a:r>
              <a:rPr lang="en-US" dirty="0"/>
              <a:t>report. </a:t>
            </a:r>
          </a:p>
          <a:p>
            <a:pPr marL="0" indent="0">
              <a:buClr>
                <a:schemeClr val="accent6"/>
              </a:buClr>
              <a:buNone/>
              <a:defRPr/>
            </a:pPr>
            <a:r>
              <a:rPr lang="en-US" b="1" dirty="0">
                <a:solidFill>
                  <a:srgbClr val="E1471D"/>
                </a:solidFill>
              </a:rPr>
              <a:t>Lipika Goyal, MD, </a:t>
            </a:r>
            <a:r>
              <a:rPr lang="en-US" dirty="0">
                <a:cs typeface="Calibri" panose="020F0502020204030204" pitchFamily="34" charset="0"/>
              </a:rPr>
              <a:t>has </a:t>
            </a:r>
            <a:r>
              <a:rPr lang="en-US" dirty="0">
                <a:effectLst/>
                <a:ea typeface="Times New Roman" panose="02020603050405020304" pitchFamily="18" charset="0"/>
                <a:cs typeface="Calibri" panose="020F0502020204030204" pitchFamily="34" charset="0"/>
              </a:rPr>
              <a:t>disclosed that she has received consulting fees from Alentis Therapeutics, Black Diamond, Genentech, H3 Biomedicine, Incyte, Mefial, QED, Servier, Sirtex, and Taiho Oncology.</a:t>
            </a:r>
            <a:endParaRPr lang="en-US" dirty="0">
              <a:cs typeface="Calibri" panose="020F0502020204030204" pitchFamily="34" charset="0"/>
            </a:endParaRPr>
          </a:p>
          <a:p>
            <a:pPr marL="0" indent="0">
              <a:buClr>
                <a:schemeClr val="accent6"/>
              </a:buClr>
              <a:buNone/>
              <a:defRPr/>
            </a:pPr>
            <a:r>
              <a:rPr lang="en-US" b="1" dirty="0">
                <a:solidFill>
                  <a:srgbClr val="E1471D"/>
                </a:solidFill>
              </a:rPr>
              <a:t>Caroline Kuhlman, NP, </a:t>
            </a:r>
            <a:r>
              <a:rPr lang="en-US" dirty="0"/>
              <a:t>has no relevant conflicts of interest to report.</a:t>
            </a:r>
          </a:p>
          <a:p>
            <a:pPr marL="0" indent="0">
              <a:buClr>
                <a:schemeClr val="accent6"/>
              </a:buClr>
              <a:buNone/>
              <a:defRPr/>
            </a:pPr>
            <a:endParaRPr lang="en-US" dirty="0"/>
          </a:p>
          <a:p>
            <a:pPr marL="0" indent="0">
              <a:buNone/>
            </a:pPr>
            <a:endParaRPr lang="en-US"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Durvalumab and Gemcitabine + Cisplatin in </a:t>
            </a:r>
            <a:br>
              <a:rPr lang="en-US" dirty="0"/>
            </a:br>
            <a:r>
              <a:rPr lang="en-US" dirty="0"/>
              <a:t>Patients With Advanced BTC (TOPAZ-1): Study Design</a:t>
            </a:r>
            <a:endParaRPr lang="en-US" altLang="en-US" dirty="0"/>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640505" y="2595109"/>
            <a:ext cx="2980152" cy="25853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Locally advanced or metastatic BTC (ICC, ECC, GBC);</a:t>
            </a: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p</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reviously untreated if unresectable or metastatic at initial diagnosis; recurrent disease &gt;6 mo after curative surgery or adjuvant therapy; ECOG PS 0 or 1</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685)</a:t>
            </a: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4513758" y="2443466"/>
            <a:ext cx="2774135" cy="1269427"/>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Durvalumab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1500 mg Q3W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Gem/Cis*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(up to 8 cycles)</a:t>
            </a: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3663753" y="3019653"/>
            <a:ext cx="661035" cy="40934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4510323" y="3871638"/>
            <a:ext cx="2774135" cy="1093755"/>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Placebo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Q3W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Gem/Cis*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(up to 8 cycles)</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3663751" y="4131325"/>
            <a:ext cx="661036" cy="24312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8" name="Group 17">
            <a:extLst>
              <a:ext uri="{FF2B5EF4-FFF2-40B4-BE49-F238E27FC236}">
                <a16:creationId xmlns:a16="http://schemas.microsoft.com/office/drawing/2014/main" id="{88AFCFA0-82F6-42D8-AEC0-4BC383954BD5}"/>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8AAE0C86-BF72-4D09-98F7-A93C20ADEE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8">
              <a:extLst>
                <a:ext uri="{FF2B5EF4-FFF2-40B4-BE49-F238E27FC236}">
                  <a16:creationId xmlns:a16="http://schemas.microsoft.com/office/drawing/2014/main" id="{152DF1E4-BA0C-4401-ABB0-5235238E30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1" name="Content Placeholder 2">
            <a:extLst>
              <a:ext uri="{FF2B5EF4-FFF2-40B4-BE49-F238E27FC236}">
                <a16:creationId xmlns:a16="http://schemas.microsoft.com/office/drawing/2014/main" id="{FD9872BC-66E8-A942-B780-735E855BA757}"/>
              </a:ext>
            </a:extLst>
          </p:cNvPr>
          <p:cNvSpPr txBox="1">
            <a:spLocks/>
          </p:cNvSpPr>
          <p:nvPr/>
        </p:nvSpPr>
        <p:spPr>
          <a:xfrm>
            <a:off x="617645" y="1522787"/>
            <a:ext cx="11199907" cy="54809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Double-blind, global, multicenter phase III study of durvalumab + Gem/Cis vs placebo + Gem/Cis in BTC</a:t>
            </a:r>
          </a:p>
        </p:txBody>
      </p:sp>
      <p:sp>
        <p:nvSpPr>
          <p:cNvPr id="7" name="TextBox 6">
            <a:extLst>
              <a:ext uri="{FF2B5EF4-FFF2-40B4-BE49-F238E27FC236}">
                <a16:creationId xmlns:a16="http://schemas.microsoft.com/office/drawing/2014/main" id="{4DDB0AA2-B5A2-C94A-81DD-924BFF8DB5C7}"/>
              </a:ext>
            </a:extLst>
          </p:cNvPr>
          <p:cNvSpPr txBox="1"/>
          <p:nvPr/>
        </p:nvSpPr>
        <p:spPr bwMode="auto">
          <a:xfrm>
            <a:off x="2166085" y="1851208"/>
            <a:ext cx="29953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1:1 by disease status, primary tumor location</a:t>
            </a:r>
          </a:p>
        </p:txBody>
      </p:sp>
      <p:sp>
        <p:nvSpPr>
          <p:cNvPr id="10" name="TextBox 9">
            <a:extLst>
              <a:ext uri="{FF2B5EF4-FFF2-40B4-BE49-F238E27FC236}">
                <a16:creationId xmlns:a16="http://schemas.microsoft.com/office/drawing/2014/main" id="{FBA074B0-93DE-6A49-8141-B026C6D3F21A}"/>
              </a:ext>
            </a:extLst>
          </p:cNvPr>
          <p:cNvSpPr txBox="1"/>
          <p:nvPr/>
        </p:nvSpPr>
        <p:spPr bwMode="auto">
          <a:xfrm>
            <a:off x="394961" y="6425490"/>
            <a:ext cx="20210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Oh. ASCO GI 2022. Abstr 378.</a:t>
            </a:r>
          </a:p>
        </p:txBody>
      </p:sp>
      <p:sp>
        <p:nvSpPr>
          <p:cNvPr id="24" name="Line 33">
            <a:extLst>
              <a:ext uri="{FF2B5EF4-FFF2-40B4-BE49-F238E27FC236}">
                <a16:creationId xmlns:a16="http://schemas.microsoft.com/office/drawing/2014/main" id="{B4234612-D468-2744-BBCF-3BCED2462CAE}"/>
              </a:ext>
            </a:extLst>
          </p:cNvPr>
          <p:cNvSpPr>
            <a:spLocks noChangeShapeType="1"/>
          </p:cNvSpPr>
          <p:nvPr/>
        </p:nvSpPr>
        <p:spPr bwMode="auto">
          <a:xfrm>
            <a:off x="7330987" y="3133953"/>
            <a:ext cx="56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5" name="Rectangle 24">
            <a:extLst>
              <a:ext uri="{FF2B5EF4-FFF2-40B4-BE49-F238E27FC236}">
                <a16:creationId xmlns:a16="http://schemas.microsoft.com/office/drawing/2014/main" id="{B6152B6D-2AD0-6348-8A8A-EFA14C58C741}"/>
              </a:ext>
            </a:extLst>
          </p:cNvPr>
          <p:cNvSpPr>
            <a:spLocks noChangeArrowheads="1"/>
          </p:cNvSpPr>
          <p:nvPr/>
        </p:nvSpPr>
        <p:spPr bwMode="auto">
          <a:xfrm>
            <a:off x="7940381" y="2447978"/>
            <a:ext cx="2774133" cy="1264915"/>
          </a:xfrm>
          <a:prstGeom prst="rect">
            <a:avLst/>
          </a:prstGeom>
          <a:solidFill>
            <a:schemeClr val="accent1"/>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Durvalumab</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1500 mg Q4W</a:t>
            </a:r>
          </a:p>
        </p:txBody>
      </p:sp>
      <p:sp>
        <p:nvSpPr>
          <p:cNvPr id="28" name="Rectangle 28">
            <a:extLst>
              <a:ext uri="{FF2B5EF4-FFF2-40B4-BE49-F238E27FC236}">
                <a16:creationId xmlns:a16="http://schemas.microsoft.com/office/drawing/2014/main" id="{BB4F3F83-60DB-4341-BD2C-981291494781}"/>
              </a:ext>
            </a:extLst>
          </p:cNvPr>
          <p:cNvSpPr>
            <a:spLocks noChangeArrowheads="1"/>
          </p:cNvSpPr>
          <p:nvPr/>
        </p:nvSpPr>
        <p:spPr bwMode="auto">
          <a:xfrm>
            <a:off x="7940381" y="3860025"/>
            <a:ext cx="2774133" cy="1093755"/>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Q4W</a:t>
            </a:r>
          </a:p>
        </p:txBody>
      </p:sp>
      <p:sp>
        <p:nvSpPr>
          <p:cNvPr id="22" name="TextBox 21">
            <a:extLst>
              <a:ext uri="{FF2B5EF4-FFF2-40B4-BE49-F238E27FC236}">
                <a16:creationId xmlns:a16="http://schemas.microsoft.com/office/drawing/2014/main" id="{C3F20D37-1D7B-404F-AB79-6C8B9F1B3B00}"/>
              </a:ext>
            </a:extLst>
          </p:cNvPr>
          <p:cNvSpPr txBox="1"/>
          <p:nvPr/>
        </p:nvSpPr>
        <p:spPr bwMode="auto">
          <a:xfrm>
            <a:off x="4411980" y="4986904"/>
            <a:ext cx="70001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*Gem/Cis treatment: gemcitabine 1000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and cisplatin 25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on Days 1 and 8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Q3W administered up to 8 cycles.</a:t>
            </a:r>
          </a:p>
        </p:txBody>
      </p:sp>
      <p:sp>
        <p:nvSpPr>
          <p:cNvPr id="23" name="Line 33">
            <a:extLst>
              <a:ext uri="{FF2B5EF4-FFF2-40B4-BE49-F238E27FC236}">
                <a16:creationId xmlns:a16="http://schemas.microsoft.com/office/drawing/2014/main" id="{37300FB9-78F9-B345-A6C2-01F7E8C62961}"/>
              </a:ext>
            </a:extLst>
          </p:cNvPr>
          <p:cNvSpPr>
            <a:spLocks noChangeShapeType="1"/>
          </p:cNvSpPr>
          <p:nvPr/>
        </p:nvSpPr>
        <p:spPr bwMode="auto">
          <a:xfrm>
            <a:off x="3663754" y="2443466"/>
            <a:ext cx="1" cy="40997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 name="Line 33">
            <a:extLst>
              <a:ext uri="{FF2B5EF4-FFF2-40B4-BE49-F238E27FC236}">
                <a16:creationId xmlns:a16="http://schemas.microsoft.com/office/drawing/2014/main" id="{28D81367-E681-4767-9C89-1A6B50DFB8A0}"/>
              </a:ext>
            </a:extLst>
          </p:cNvPr>
          <p:cNvSpPr>
            <a:spLocks noChangeShapeType="1"/>
          </p:cNvSpPr>
          <p:nvPr/>
        </p:nvSpPr>
        <p:spPr bwMode="auto">
          <a:xfrm>
            <a:off x="7295888" y="4346100"/>
            <a:ext cx="56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9" name="TextBox 28">
            <a:extLst>
              <a:ext uri="{FF2B5EF4-FFF2-40B4-BE49-F238E27FC236}">
                <a16:creationId xmlns:a16="http://schemas.microsoft.com/office/drawing/2014/main" id="{096A35D9-E301-4902-9E30-62FACEDFC73A}"/>
              </a:ext>
            </a:extLst>
          </p:cNvPr>
          <p:cNvSpPr txBox="1"/>
          <p:nvPr/>
        </p:nvSpPr>
        <p:spPr bwMode="auto">
          <a:xfrm>
            <a:off x="10808141" y="3501419"/>
            <a:ext cx="80010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Until PD</a:t>
            </a:r>
          </a:p>
        </p:txBody>
      </p:sp>
      <p:sp>
        <p:nvSpPr>
          <p:cNvPr id="30" name="Line 33">
            <a:extLst>
              <a:ext uri="{FF2B5EF4-FFF2-40B4-BE49-F238E27FC236}">
                <a16:creationId xmlns:a16="http://schemas.microsoft.com/office/drawing/2014/main" id="{45295391-F965-44BF-AE94-615DFCA95B4E}"/>
              </a:ext>
            </a:extLst>
          </p:cNvPr>
          <p:cNvSpPr>
            <a:spLocks noChangeShapeType="1"/>
          </p:cNvSpPr>
          <p:nvPr/>
        </p:nvSpPr>
        <p:spPr bwMode="auto">
          <a:xfrm>
            <a:off x="10443478" y="3782053"/>
            <a:ext cx="56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1" name="TextBox 30">
            <a:extLst>
              <a:ext uri="{FF2B5EF4-FFF2-40B4-BE49-F238E27FC236}">
                <a16:creationId xmlns:a16="http://schemas.microsoft.com/office/drawing/2014/main" id="{CB983ABA-169D-4D09-98D9-A89DE4564959}"/>
              </a:ext>
            </a:extLst>
          </p:cNvPr>
          <p:cNvSpPr txBox="1"/>
          <p:nvPr/>
        </p:nvSpPr>
        <p:spPr bwMode="auto">
          <a:xfrm>
            <a:off x="605177" y="5683314"/>
            <a:ext cx="275466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marR="0" lvl="0" indent="-285750" algn="l" defTabSz="914400" rtl="0" eaLnBrk="1" fontAlgn="auto" latinLnBrk="0" hangingPunct="1">
              <a:lnSpc>
                <a:spcPct val="100000"/>
              </a:lnSpc>
              <a:spcBef>
                <a:spcPts val="0"/>
              </a:spcBef>
              <a:spcAft>
                <a:spcPct val="0"/>
              </a:spcAft>
              <a:buClrTx/>
              <a:buSzTx/>
              <a:buFont typeface="Wingdings"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a:t>
            </a:r>
          </a:p>
        </p:txBody>
      </p:sp>
      <p:sp>
        <p:nvSpPr>
          <p:cNvPr id="32" name="TextBox 31">
            <a:extLst>
              <a:ext uri="{FF2B5EF4-FFF2-40B4-BE49-F238E27FC236}">
                <a16:creationId xmlns:a16="http://schemas.microsoft.com/office/drawing/2014/main" id="{905282A3-13B0-4265-AC2C-BB21ABB880A8}"/>
              </a:ext>
            </a:extLst>
          </p:cNvPr>
          <p:cNvSpPr txBox="1"/>
          <p:nvPr/>
        </p:nvSpPr>
        <p:spPr bwMode="auto">
          <a:xfrm>
            <a:off x="4565821" y="5683314"/>
            <a:ext cx="567634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1" fontAlgn="auto" latinLnBrk="0" hangingPunct="1">
              <a:lnSpc>
                <a:spcPct val="100000"/>
              </a:lnSpc>
              <a:spcBef>
                <a:spcPts val="0"/>
              </a:spcBef>
              <a:spcAft>
                <a:spcPct val="0"/>
              </a:spcAft>
              <a:buClrTx/>
              <a:buSzTx/>
              <a:buFont typeface="Wingdings"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ORR, DoR, efficacy by PD-L1 status, safety</a:t>
            </a:r>
          </a:p>
        </p:txBody>
      </p:sp>
    </p:spTree>
    <p:extLst>
      <p:ext uri="{BB962C8B-B14F-4D97-AF65-F5344CB8AC3E}">
        <p14:creationId xmlns:p14="http://schemas.microsoft.com/office/powerpoint/2010/main" val="2663860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D097-2121-C64D-A788-92047E28E5BB}"/>
              </a:ext>
            </a:extLst>
          </p:cNvPr>
          <p:cNvSpPr>
            <a:spLocks noGrp="1"/>
          </p:cNvSpPr>
          <p:nvPr>
            <p:ph type="title"/>
          </p:nvPr>
        </p:nvSpPr>
        <p:spPr/>
        <p:txBody>
          <a:bodyPr/>
          <a:lstStyle/>
          <a:p>
            <a:r>
              <a:rPr lang="en-US" dirty="0"/>
              <a:t>TOPAZ-1: OS</a:t>
            </a:r>
          </a:p>
        </p:txBody>
      </p:sp>
      <p:sp>
        <p:nvSpPr>
          <p:cNvPr id="21" name="Line 31">
            <a:extLst>
              <a:ext uri="{FF2B5EF4-FFF2-40B4-BE49-F238E27FC236}">
                <a16:creationId xmlns:a16="http://schemas.microsoft.com/office/drawing/2014/main" id="{9A6F8F91-11EC-4591-9976-1D2E912915D9}"/>
              </a:ext>
            </a:extLst>
          </p:cNvPr>
          <p:cNvSpPr>
            <a:spLocks noChangeShapeType="1"/>
          </p:cNvSpPr>
          <p:nvPr/>
        </p:nvSpPr>
        <p:spPr bwMode="auto">
          <a:xfrm flipV="1">
            <a:off x="4241520" y="2836718"/>
            <a:ext cx="0" cy="2128850"/>
          </a:xfrm>
          <a:prstGeom prst="line">
            <a:avLst/>
          </a:prstGeom>
          <a:noFill/>
          <a:ln w="19050">
            <a:solidFill>
              <a:schemeClr val="tx1">
                <a:lumMod val="50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2" name="Line 31">
            <a:extLst>
              <a:ext uri="{FF2B5EF4-FFF2-40B4-BE49-F238E27FC236}">
                <a16:creationId xmlns:a16="http://schemas.microsoft.com/office/drawing/2014/main" id="{0809E11C-3BEF-464A-9F01-7D0276CC6B8D}"/>
              </a:ext>
            </a:extLst>
          </p:cNvPr>
          <p:cNvSpPr>
            <a:spLocks noChangeShapeType="1"/>
          </p:cNvSpPr>
          <p:nvPr/>
        </p:nvSpPr>
        <p:spPr bwMode="auto">
          <a:xfrm flipV="1">
            <a:off x="5997584" y="3526128"/>
            <a:ext cx="0" cy="1439439"/>
          </a:xfrm>
          <a:prstGeom prst="line">
            <a:avLst/>
          </a:prstGeom>
          <a:noFill/>
          <a:ln w="19050">
            <a:solidFill>
              <a:schemeClr val="tx1">
                <a:lumMod val="50000"/>
              </a:schemeClr>
            </a:solidFill>
            <a:prstDash val="sys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 name="Line 31">
            <a:extLst>
              <a:ext uri="{FF2B5EF4-FFF2-40B4-BE49-F238E27FC236}">
                <a16:creationId xmlns:a16="http://schemas.microsoft.com/office/drawing/2014/main" id="{6A5D7D87-1AAD-4706-9705-002E2E121004}"/>
              </a:ext>
            </a:extLst>
          </p:cNvPr>
          <p:cNvSpPr>
            <a:spLocks noChangeShapeType="1"/>
          </p:cNvSpPr>
          <p:nvPr/>
        </p:nvSpPr>
        <p:spPr bwMode="auto">
          <a:xfrm flipV="1">
            <a:off x="7748452" y="4011258"/>
            <a:ext cx="0" cy="954308"/>
          </a:xfrm>
          <a:prstGeom prst="line">
            <a:avLst/>
          </a:prstGeom>
          <a:noFill/>
          <a:ln w="19050">
            <a:solidFill>
              <a:schemeClr val="tx1">
                <a:lumMod val="50000"/>
              </a:schemeClr>
            </a:solidFill>
            <a:prstDash val="sys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4" name="Line 31">
            <a:extLst>
              <a:ext uri="{FF2B5EF4-FFF2-40B4-BE49-F238E27FC236}">
                <a16:creationId xmlns:a16="http://schemas.microsoft.com/office/drawing/2014/main" id="{64753D07-4F94-45CD-9382-30F97E8547C9}"/>
              </a:ext>
            </a:extLst>
          </p:cNvPr>
          <p:cNvSpPr>
            <a:spLocks noChangeShapeType="1"/>
          </p:cNvSpPr>
          <p:nvPr/>
        </p:nvSpPr>
        <p:spPr bwMode="auto">
          <a:xfrm flipV="1">
            <a:off x="9494125" y="4299670"/>
            <a:ext cx="0" cy="665896"/>
          </a:xfrm>
          <a:prstGeom prst="line">
            <a:avLst/>
          </a:prstGeom>
          <a:noFill/>
          <a:ln w="19050">
            <a:solidFill>
              <a:schemeClr val="tx1">
                <a:lumMod val="50000"/>
              </a:schemeClr>
            </a:solidFill>
            <a:prstDash val="sys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25" name="Group 24">
            <a:extLst>
              <a:ext uri="{FF2B5EF4-FFF2-40B4-BE49-F238E27FC236}">
                <a16:creationId xmlns:a16="http://schemas.microsoft.com/office/drawing/2014/main" id="{0118324B-0A21-42F9-987C-E7695BB91093}"/>
              </a:ext>
            </a:extLst>
          </p:cNvPr>
          <p:cNvGrpSpPr/>
          <p:nvPr/>
        </p:nvGrpSpPr>
        <p:grpSpPr>
          <a:xfrm>
            <a:off x="2538805" y="2216727"/>
            <a:ext cx="7598585" cy="2656473"/>
            <a:chOff x="2538805" y="2216727"/>
            <a:chExt cx="7598585" cy="2656473"/>
          </a:xfrm>
        </p:grpSpPr>
        <p:sp>
          <p:nvSpPr>
            <p:cNvPr id="26" name="Oval 25">
              <a:extLst>
                <a:ext uri="{FF2B5EF4-FFF2-40B4-BE49-F238E27FC236}">
                  <a16:creationId xmlns:a16="http://schemas.microsoft.com/office/drawing/2014/main" id="{1A55CD74-2E77-4CF8-9285-6D36AE50534C}"/>
                </a:ext>
              </a:extLst>
            </p:cNvPr>
            <p:cNvSpPr/>
            <p:nvPr/>
          </p:nvSpPr>
          <p:spPr bwMode="auto">
            <a:xfrm>
              <a:off x="2665245" y="221672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 name="Oval 26">
              <a:extLst>
                <a:ext uri="{FF2B5EF4-FFF2-40B4-BE49-F238E27FC236}">
                  <a16:creationId xmlns:a16="http://schemas.microsoft.com/office/drawing/2014/main" id="{7F3CF78D-C523-4890-B674-F99D92F68252}"/>
                </a:ext>
              </a:extLst>
            </p:cNvPr>
            <p:cNvSpPr/>
            <p:nvPr/>
          </p:nvSpPr>
          <p:spPr bwMode="auto">
            <a:xfrm>
              <a:off x="2738607" y="221672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 name="Oval 27">
              <a:extLst>
                <a:ext uri="{FF2B5EF4-FFF2-40B4-BE49-F238E27FC236}">
                  <a16:creationId xmlns:a16="http://schemas.microsoft.com/office/drawing/2014/main" id="{3968E5AB-C91A-4F5C-9698-2B343E9DD4DA}"/>
                </a:ext>
              </a:extLst>
            </p:cNvPr>
            <p:cNvSpPr/>
            <p:nvPr/>
          </p:nvSpPr>
          <p:spPr bwMode="auto">
            <a:xfrm>
              <a:off x="2885330" y="2269128"/>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 name="Oval 28">
              <a:extLst>
                <a:ext uri="{FF2B5EF4-FFF2-40B4-BE49-F238E27FC236}">
                  <a16:creationId xmlns:a16="http://schemas.microsoft.com/office/drawing/2014/main" id="{2B70AE82-1AB3-44BF-A519-2A8F6B8830D3}"/>
                </a:ext>
              </a:extLst>
            </p:cNvPr>
            <p:cNvSpPr/>
            <p:nvPr/>
          </p:nvSpPr>
          <p:spPr bwMode="auto">
            <a:xfrm>
              <a:off x="3315019" y="2379170"/>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 name="Oval 29">
              <a:extLst>
                <a:ext uri="{FF2B5EF4-FFF2-40B4-BE49-F238E27FC236}">
                  <a16:creationId xmlns:a16="http://schemas.microsoft.com/office/drawing/2014/main" id="{06B955C0-E4C5-49AA-A941-993CC1D8910B}"/>
                </a:ext>
              </a:extLst>
            </p:cNvPr>
            <p:cNvSpPr/>
            <p:nvPr/>
          </p:nvSpPr>
          <p:spPr bwMode="auto">
            <a:xfrm>
              <a:off x="3896672" y="261759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Oval 30">
              <a:extLst>
                <a:ext uri="{FF2B5EF4-FFF2-40B4-BE49-F238E27FC236}">
                  <a16:creationId xmlns:a16="http://schemas.microsoft.com/office/drawing/2014/main" id="{33909C0B-22A8-47CE-A1F9-C06B4F89B152}"/>
                </a:ext>
              </a:extLst>
            </p:cNvPr>
            <p:cNvSpPr/>
            <p:nvPr/>
          </p:nvSpPr>
          <p:spPr bwMode="auto">
            <a:xfrm>
              <a:off x="3977894" y="266213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Oval 31">
              <a:extLst>
                <a:ext uri="{FF2B5EF4-FFF2-40B4-BE49-F238E27FC236}">
                  <a16:creationId xmlns:a16="http://schemas.microsoft.com/office/drawing/2014/main" id="{EDDD8643-4A81-4047-84EC-12CCC23DB08C}"/>
                </a:ext>
              </a:extLst>
            </p:cNvPr>
            <p:cNvSpPr/>
            <p:nvPr/>
          </p:nvSpPr>
          <p:spPr bwMode="auto">
            <a:xfrm>
              <a:off x="4685310" y="304990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Oval 32">
              <a:extLst>
                <a:ext uri="{FF2B5EF4-FFF2-40B4-BE49-F238E27FC236}">
                  <a16:creationId xmlns:a16="http://schemas.microsoft.com/office/drawing/2014/main" id="{3C854CBC-82B7-45A1-9C3D-28A18F4EAC3E}"/>
                </a:ext>
              </a:extLst>
            </p:cNvPr>
            <p:cNvSpPr/>
            <p:nvPr/>
          </p:nvSpPr>
          <p:spPr bwMode="auto">
            <a:xfrm>
              <a:off x="4748191" y="308396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Oval 33">
              <a:extLst>
                <a:ext uri="{FF2B5EF4-FFF2-40B4-BE49-F238E27FC236}">
                  <a16:creationId xmlns:a16="http://schemas.microsoft.com/office/drawing/2014/main" id="{AEA6D920-CAFA-464C-ADDC-9C4309C31CDF}"/>
                </a:ext>
              </a:extLst>
            </p:cNvPr>
            <p:cNvSpPr/>
            <p:nvPr/>
          </p:nvSpPr>
          <p:spPr bwMode="auto">
            <a:xfrm>
              <a:off x="4792732" y="313112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Oval 34">
              <a:extLst>
                <a:ext uri="{FF2B5EF4-FFF2-40B4-BE49-F238E27FC236}">
                  <a16:creationId xmlns:a16="http://schemas.microsoft.com/office/drawing/2014/main" id="{30112614-98D1-4247-9907-F530414A484B}"/>
                </a:ext>
              </a:extLst>
            </p:cNvPr>
            <p:cNvSpPr/>
            <p:nvPr/>
          </p:nvSpPr>
          <p:spPr bwMode="auto">
            <a:xfrm>
              <a:off x="4832033" y="314160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Oval 35">
              <a:extLst>
                <a:ext uri="{FF2B5EF4-FFF2-40B4-BE49-F238E27FC236}">
                  <a16:creationId xmlns:a16="http://schemas.microsoft.com/office/drawing/2014/main" id="{FD2C5003-7F4B-4A57-AF68-664F95940200}"/>
                </a:ext>
              </a:extLst>
            </p:cNvPr>
            <p:cNvSpPr/>
            <p:nvPr/>
          </p:nvSpPr>
          <p:spPr bwMode="auto">
            <a:xfrm>
              <a:off x="4879194" y="314160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 name="Oval 36">
              <a:extLst>
                <a:ext uri="{FF2B5EF4-FFF2-40B4-BE49-F238E27FC236}">
                  <a16:creationId xmlns:a16="http://schemas.microsoft.com/office/drawing/2014/main" id="{FCD3A401-C9A2-48B2-8F51-FA51581F7FF1}"/>
                </a:ext>
              </a:extLst>
            </p:cNvPr>
            <p:cNvSpPr/>
            <p:nvPr/>
          </p:nvSpPr>
          <p:spPr bwMode="auto">
            <a:xfrm>
              <a:off x="4936835" y="318090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Oval 37">
              <a:extLst>
                <a:ext uri="{FF2B5EF4-FFF2-40B4-BE49-F238E27FC236}">
                  <a16:creationId xmlns:a16="http://schemas.microsoft.com/office/drawing/2014/main" id="{86166CCB-3EF8-4AB2-AC75-B971C22B70E8}"/>
                </a:ext>
              </a:extLst>
            </p:cNvPr>
            <p:cNvSpPr/>
            <p:nvPr/>
          </p:nvSpPr>
          <p:spPr bwMode="auto">
            <a:xfrm>
              <a:off x="4963036" y="321758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 name="Oval 38">
              <a:extLst>
                <a:ext uri="{FF2B5EF4-FFF2-40B4-BE49-F238E27FC236}">
                  <a16:creationId xmlns:a16="http://schemas.microsoft.com/office/drawing/2014/main" id="{36633749-19AE-448E-89F4-BA5BFE70368E}"/>
                </a:ext>
              </a:extLst>
            </p:cNvPr>
            <p:cNvSpPr/>
            <p:nvPr/>
          </p:nvSpPr>
          <p:spPr bwMode="auto">
            <a:xfrm>
              <a:off x="4994476" y="3251648"/>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Oval 39">
              <a:extLst>
                <a:ext uri="{FF2B5EF4-FFF2-40B4-BE49-F238E27FC236}">
                  <a16:creationId xmlns:a16="http://schemas.microsoft.com/office/drawing/2014/main" id="{F58BE64A-E5F3-4B7D-B0F3-2B052AE515CE}"/>
                </a:ext>
              </a:extLst>
            </p:cNvPr>
            <p:cNvSpPr/>
            <p:nvPr/>
          </p:nvSpPr>
          <p:spPr bwMode="auto">
            <a:xfrm>
              <a:off x="5033777" y="3280469"/>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Oval 40">
              <a:extLst>
                <a:ext uri="{FF2B5EF4-FFF2-40B4-BE49-F238E27FC236}">
                  <a16:creationId xmlns:a16="http://schemas.microsoft.com/office/drawing/2014/main" id="{FA098E75-20F1-416B-A8D4-9CF1EB457E59}"/>
                </a:ext>
              </a:extLst>
            </p:cNvPr>
            <p:cNvSpPr/>
            <p:nvPr/>
          </p:nvSpPr>
          <p:spPr bwMode="auto">
            <a:xfrm>
              <a:off x="5086178" y="3314529"/>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Oval 41">
              <a:extLst>
                <a:ext uri="{FF2B5EF4-FFF2-40B4-BE49-F238E27FC236}">
                  <a16:creationId xmlns:a16="http://schemas.microsoft.com/office/drawing/2014/main" id="{E8A9CC8A-362C-4CFF-BEAE-B0AEC8AD8B12}"/>
                </a:ext>
              </a:extLst>
            </p:cNvPr>
            <p:cNvSpPr/>
            <p:nvPr/>
          </p:nvSpPr>
          <p:spPr bwMode="auto">
            <a:xfrm>
              <a:off x="5159540" y="3338110"/>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 name="Oval 42">
              <a:extLst>
                <a:ext uri="{FF2B5EF4-FFF2-40B4-BE49-F238E27FC236}">
                  <a16:creationId xmlns:a16="http://schemas.microsoft.com/office/drawing/2014/main" id="{E8D2B6CD-F7BF-4755-9998-93F394B30B12}"/>
                </a:ext>
              </a:extLst>
            </p:cNvPr>
            <p:cNvSpPr/>
            <p:nvPr/>
          </p:nvSpPr>
          <p:spPr bwMode="auto">
            <a:xfrm>
              <a:off x="5232902" y="3348590"/>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Oval 43">
              <a:extLst>
                <a:ext uri="{FF2B5EF4-FFF2-40B4-BE49-F238E27FC236}">
                  <a16:creationId xmlns:a16="http://schemas.microsoft.com/office/drawing/2014/main" id="{01CB9805-5F26-4D61-8A29-DF11B881525F}"/>
                </a:ext>
              </a:extLst>
            </p:cNvPr>
            <p:cNvSpPr/>
            <p:nvPr/>
          </p:nvSpPr>
          <p:spPr bwMode="auto">
            <a:xfrm>
              <a:off x="5298403" y="3393131"/>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Oval 44">
              <a:extLst>
                <a:ext uri="{FF2B5EF4-FFF2-40B4-BE49-F238E27FC236}">
                  <a16:creationId xmlns:a16="http://schemas.microsoft.com/office/drawing/2014/main" id="{08FC8372-BA0B-4E91-AC00-4A8A24AC18BB}"/>
                </a:ext>
              </a:extLst>
            </p:cNvPr>
            <p:cNvSpPr/>
            <p:nvPr/>
          </p:nvSpPr>
          <p:spPr bwMode="auto">
            <a:xfrm>
              <a:off x="5408446" y="3408851"/>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Oval 45">
              <a:extLst>
                <a:ext uri="{FF2B5EF4-FFF2-40B4-BE49-F238E27FC236}">
                  <a16:creationId xmlns:a16="http://schemas.microsoft.com/office/drawing/2014/main" id="{BFFEE14B-82C5-4416-9433-EEBA95E8153C}"/>
                </a:ext>
              </a:extLst>
            </p:cNvPr>
            <p:cNvSpPr/>
            <p:nvPr/>
          </p:nvSpPr>
          <p:spPr bwMode="auto">
            <a:xfrm>
              <a:off x="5479188" y="3421952"/>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Oval 46">
              <a:extLst>
                <a:ext uri="{FF2B5EF4-FFF2-40B4-BE49-F238E27FC236}">
                  <a16:creationId xmlns:a16="http://schemas.microsoft.com/office/drawing/2014/main" id="{A76FBD2E-61B3-4347-8609-CBC6F55DB5CF}"/>
                </a:ext>
              </a:extLst>
            </p:cNvPr>
            <p:cNvSpPr/>
            <p:nvPr/>
          </p:nvSpPr>
          <p:spPr bwMode="auto">
            <a:xfrm>
              <a:off x="5555170" y="3419332"/>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Oval 47">
              <a:extLst>
                <a:ext uri="{FF2B5EF4-FFF2-40B4-BE49-F238E27FC236}">
                  <a16:creationId xmlns:a16="http://schemas.microsoft.com/office/drawing/2014/main" id="{186E1979-DD79-4379-8189-F7FED90DAED1}"/>
                </a:ext>
              </a:extLst>
            </p:cNvPr>
            <p:cNvSpPr/>
            <p:nvPr/>
          </p:nvSpPr>
          <p:spPr bwMode="auto">
            <a:xfrm>
              <a:off x="5691413" y="3503173"/>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Oval 48">
              <a:extLst>
                <a:ext uri="{FF2B5EF4-FFF2-40B4-BE49-F238E27FC236}">
                  <a16:creationId xmlns:a16="http://schemas.microsoft.com/office/drawing/2014/main" id="{36EFCC00-B0EA-427B-846F-D36CA0E6A694}"/>
                </a:ext>
              </a:extLst>
            </p:cNvPr>
            <p:cNvSpPr/>
            <p:nvPr/>
          </p:nvSpPr>
          <p:spPr bwMode="auto">
            <a:xfrm>
              <a:off x="5743814" y="3508413"/>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Oval 49">
              <a:extLst>
                <a:ext uri="{FF2B5EF4-FFF2-40B4-BE49-F238E27FC236}">
                  <a16:creationId xmlns:a16="http://schemas.microsoft.com/office/drawing/2014/main" id="{40B796CC-6277-4BB7-A837-BDCEEF815A94}"/>
                </a:ext>
              </a:extLst>
            </p:cNvPr>
            <p:cNvSpPr/>
            <p:nvPr/>
          </p:nvSpPr>
          <p:spPr bwMode="auto">
            <a:xfrm>
              <a:off x="5819796" y="3558194"/>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Oval 50">
              <a:extLst>
                <a:ext uri="{FF2B5EF4-FFF2-40B4-BE49-F238E27FC236}">
                  <a16:creationId xmlns:a16="http://schemas.microsoft.com/office/drawing/2014/main" id="{117279F5-8BB0-485B-8CDF-6C97D9764F84}"/>
                </a:ext>
              </a:extLst>
            </p:cNvPr>
            <p:cNvSpPr/>
            <p:nvPr/>
          </p:nvSpPr>
          <p:spPr bwMode="auto">
            <a:xfrm>
              <a:off x="5885297" y="3587014"/>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Oval 51">
              <a:extLst>
                <a:ext uri="{FF2B5EF4-FFF2-40B4-BE49-F238E27FC236}">
                  <a16:creationId xmlns:a16="http://schemas.microsoft.com/office/drawing/2014/main" id="{526E24E7-86F5-4D02-ACF9-24C5B3795210}"/>
                </a:ext>
              </a:extLst>
            </p:cNvPr>
            <p:cNvSpPr/>
            <p:nvPr/>
          </p:nvSpPr>
          <p:spPr bwMode="auto">
            <a:xfrm>
              <a:off x="5969139" y="360535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Oval 52">
              <a:extLst>
                <a:ext uri="{FF2B5EF4-FFF2-40B4-BE49-F238E27FC236}">
                  <a16:creationId xmlns:a16="http://schemas.microsoft.com/office/drawing/2014/main" id="{07277C00-FF5A-4EB3-8540-A3665F33B567}"/>
                </a:ext>
              </a:extLst>
            </p:cNvPr>
            <p:cNvSpPr/>
            <p:nvPr/>
          </p:nvSpPr>
          <p:spPr bwMode="auto">
            <a:xfrm>
              <a:off x="6039881" y="365513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Oval 53">
              <a:extLst>
                <a:ext uri="{FF2B5EF4-FFF2-40B4-BE49-F238E27FC236}">
                  <a16:creationId xmlns:a16="http://schemas.microsoft.com/office/drawing/2014/main" id="{6628CB14-6065-4E34-803F-C1D2A63EB8AC}"/>
                </a:ext>
              </a:extLst>
            </p:cNvPr>
            <p:cNvSpPr/>
            <p:nvPr/>
          </p:nvSpPr>
          <p:spPr bwMode="auto">
            <a:xfrm>
              <a:off x="6105383" y="370229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Oval 54">
              <a:extLst>
                <a:ext uri="{FF2B5EF4-FFF2-40B4-BE49-F238E27FC236}">
                  <a16:creationId xmlns:a16="http://schemas.microsoft.com/office/drawing/2014/main" id="{3C0E9EB7-F2C2-4D21-8FD6-3F3619E9413C}"/>
                </a:ext>
              </a:extLst>
            </p:cNvPr>
            <p:cNvSpPr/>
            <p:nvPr/>
          </p:nvSpPr>
          <p:spPr bwMode="auto">
            <a:xfrm>
              <a:off x="6168264" y="372849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Oval 55">
              <a:extLst>
                <a:ext uri="{FF2B5EF4-FFF2-40B4-BE49-F238E27FC236}">
                  <a16:creationId xmlns:a16="http://schemas.microsoft.com/office/drawing/2014/main" id="{DB7956CB-0BEA-4698-8675-757DE4557AB0}"/>
                </a:ext>
              </a:extLst>
            </p:cNvPr>
            <p:cNvSpPr/>
            <p:nvPr/>
          </p:nvSpPr>
          <p:spPr bwMode="auto">
            <a:xfrm>
              <a:off x="6223285" y="3796619"/>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Oval 56">
              <a:extLst>
                <a:ext uri="{FF2B5EF4-FFF2-40B4-BE49-F238E27FC236}">
                  <a16:creationId xmlns:a16="http://schemas.microsoft.com/office/drawing/2014/main" id="{E170017B-83CA-49B2-A8E3-5B305EF87292}"/>
                </a:ext>
              </a:extLst>
            </p:cNvPr>
            <p:cNvSpPr/>
            <p:nvPr/>
          </p:nvSpPr>
          <p:spPr bwMode="auto">
            <a:xfrm>
              <a:off x="6296647" y="3796619"/>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Oval 57">
              <a:extLst>
                <a:ext uri="{FF2B5EF4-FFF2-40B4-BE49-F238E27FC236}">
                  <a16:creationId xmlns:a16="http://schemas.microsoft.com/office/drawing/2014/main" id="{5AD3A76F-73CC-47A8-8520-C18F199ABBD3}"/>
                </a:ext>
              </a:extLst>
            </p:cNvPr>
            <p:cNvSpPr/>
            <p:nvPr/>
          </p:nvSpPr>
          <p:spPr bwMode="auto">
            <a:xfrm>
              <a:off x="6375248" y="3809719"/>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Oval 58">
              <a:extLst>
                <a:ext uri="{FF2B5EF4-FFF2-40B4-BE49-F238E27FC236}">
                  <a16:creationId xmlns:a16="http://schemas.microsoft.com/office/drawing/2014/main" id="{F1FC8DB2-9544-4C95-8CBE-B65D46359FB8}"/>
                </a:ext>
              </a:extLst>
            </p:cNvPr>
            <p:cNvSpPr/>
            <p:nvPr/>
          </p:nvSpPr>
          <p:spPr bwMode="auto">
            <a:xfrm>
              <a:off x="6419789" y="3856880"/>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Oval 59">
              <a:extLst>
                <a:ext uri="{FF2B5EF4-FFF2-40B4-BE49-F238E27FC236}">
                  <a16:creationId xmlns:a16="http://schemas.microsoft.com/office/drawing/2014/main" id="{5B72E04A-E272-4740-91C2-08C1BC18ED0A}"/>
                </a:ext>
              </a:extLst>
            </p:cNvPr>
            <p:cNvSpPr/>
            <p:nvPr/>
          </p:nvSpPr>
          <p:spPr bwMode="auto">
            <a:xfrm>
              <a:off x="6474811" y="3885701"/>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Oval 60">
              <a:extLst>
                <a:ext uri="{FF2B5EF4-FFF2-40B4-BE49-F238E27FC236}">
                  <a16:creationId xmlns:a16="http://schemas.microsoft.com/office/drawing/2014/main" id="{4D8C32A8-C078-4F5D-A388-536171425566}"/>
                </a:ext>
              </a:extLst>
            </p:cNvPr>
            <p:cNvSpPr/>
            <p:nvPr/>
          </p:nvSpPr>
          <p:spPr bwMode="auto">
            <a:xfrm>
              <a:off x="6495771" y="3890941"/>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Oval 61">
              <a:extLst>
                <a:ext uri="{FF2B5EF4-FFF2-40B4-BE49-F238E27FC236}">
                  <a16:creationId xmlns:a16="http://schemas.microsoft.com/office/drawing/2014/main" id="{7EADBDED-27FC-4302-8C3D-61743B8A6E44}"/>
                </a:ext>
              </a:extLst>
            </p:cNvPr>
            <p:cNvSpPr/>
            <p:nvPr/>
          </p:nvSpPr>
          <p:spPr bwMode="auto">
            <a:xfrm>
              <a:off x="6566513" y="3896181"/>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Oval 62">
              <a:extLst>
                <a:ext uri="{FF2B5EF4-FFF2-40B4-BE49-F238E27FC236}">
                  <a16:creationId xmlns:a16="http://schemas.microsoft.com/office/drawing/2014/main" id="{B99CD1D5-177A-4D52-AA11-BECCD83D7451}"/>
                </a:ext>
              </a:extLst>
            </p:cNvPr>
            <p:cNvSpPr/>
            <p:nvPr/>
          </p:nvSpPr>
          <p:spPr bwMode="auto">
            <a:xfrm>
              <a:off x="6660835" y="3964303"/>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Oval 63">
              <a:extLst>
                <a:ext uri="{FF2B5EF4-FFF2-40B4-BE49-F238E27FC236}">
                  <a16:creationId xmlns:a16="http://schemas.microsoft.com/office/drawing/2014/main" id="{1D579E50-4D7C-44DA-AD0A-67D919315425}"/>
                </a:ext>
              </a:extLst>
            </p:cNvPr>
            <p:cNvSpPr/>
            <p:nvPr/>
          </p:nvSpPr>
          <p:spPr bwMode="auto">
            <a:xfrm>
              <a:off x="6783978" y="3977404"/>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Oval 64">
              <a:extLst>
                <a:ext uri="{FF2B5EF4-FFF2-40B4-BE49-F238E27FC236}">
                  <a16:creationId xmlns:a16="http://schemas.microsoft.com/office/drawing/2014/main" id="{2D47A02C-86F8-4121-B205-932C313EE9F5}"/>
                </a:ext>
              </a:extLst>
            </p:cNvPr>
            <p:cNvSpPr/>
            <p:nvPr/>
          </p:nvSpPr>
          <p:spPr bwMode="auto">
            <a:xfrm>
              <a:off x="6838999" y="4003604"/>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Oval 65">
              <a:extLst>
                <a:ext uri="{FF2B5EF4-FFF2-40B4-BE49-F238E27FC236}">
                  <a16:creationId xmlns:a16="http://schemas.microsoft.com/office/drawing/2014/main" id="{5261340B-7348-498A-ADC2-5D3EC4A0F132}"/>
                </a:ext>
              </a:extLst>
            </p:cNvPr>
            <p:cNvSpPr/>
            <p:nvPr/>
          </p:nvSpPr>
          <p:spPr bwMode="auto">
            <a:xfrm>
              <a:off x="6904500" y="401408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Oval 66">
              <a:extLst>
                <a:ext uri="{FF2B5EF4-FFF2-40B4-BE49-F238E27FC236}">
                  <a16:creationId xmlns:a16="http://schemas.microsoft.com/office/drawing/2014/main" id="{9B9FAE94-BC7B-4143-8B7F-EAA5FEB75030}"/>
                </a:ext>
              </a:extLst>
            </p:cNvPr>
            <p:cNvSpPr/>
            <p:nvPr/>
          </p:nvSpPr>
          <p:spPr bwMode="auto">
            <a:xfrm>
              <a:off x="6964761" y="404290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Oval 67">
              <a:extLst>
                <a:ext uri="{FF2B5EF4-FFF2-40B4-BE49-F238E27FC236}">
                  <a16:creationId xmlns:a16="http://schemas.microsoft.com/office/drawing/2014/main" id="{499BD28F-466C-4C69-974A-22665CD3B736}"/>
                </a:ext>
              </a:extLst>
            </p:cNvPr>
            <p:cNvSpPr/>
            <p:nvPr/>
          </p:nvSpPr>
          <p:spPr bwMode="auto">
            <a:xfrm>
              <a:off x="7030263" y="406648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Oval 68">
              <a:extLst>
                <a:ext uri="{FF2B5EF4-FFF2-40B4-BE49-F238E27FC236}">
                  <a16:creationId xmlns:a16="http://schemas.microsoft.com/office/drawing/2014/main" id="{9C394E37-514E-4E97-B183-17BA67E2C49E}"/>
                </a:ext>
              </a:extLst>
            </p:cNvPr>
            <p:cNvSpPr/>
            <p:nvPr/>
          </p:nvSpPr>
          <p:spPr bwMode="auto">
            <a:xfrm>
              <a:off x="7087904" y="406648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Oval 69">
              <a:extLst>
                <a:ext uri="{FF2B5EF4-FFF2-40B4-BE49-F238E27FC236}">
                  <a16:creationId xmlns:a16="http://schemas.microsoft.com/office/drawing/2014/main" id="{1847A818-2AE2-4DB3-8594-BE4DD0E696F5}"/>
                </a:ext>
              </a:extLst>
            </p:cNvPr>
            <p:cNvSpPr/>
            <p:nvPr/>
          </p:nvSpPr>
          <p:spPr bwMode="auto">
            <a:xfrm>
              <a:off x="7184846" y="406648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Oval 70">
              <a:extLst>
                <a:ext uri="{FF2B5EF4-FFF2-40B4-BE49-F238E27FC236}">
                  <a16:creationId xmlns:a16="http://schemas.microsoft.com/office/drawing/2014/main" id="{E9A94326-CAC8-48B1-89C5-F7CA31AE99FE}"/>
                </a:ext>
              </a:extLst>
            </p:cNvPr>
            <p:cNvSpPr/>
            <p:nvPr/>
          </p:nvSpPr>
          <p:spPr bwMode="auto">
            <a:xfrm>
              <a:off x="7307989" y="411364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2" name="Oval 71">
              <a:extLst>
                <a:ext uri="{FF2B5EF4-FFF2-40B4-BE49-F238E27FC236}">
                  <a16:creationId xmlns:a16="http://schemas.microsoft.com/office/drawing/2014/main" id="{DEDF07B7-696A-4BF4-BAB4-884E48C184CF}"/>
                </a:ext>
              </a:extLst>
            </p:cNvPr>
            <p:cNvSpPr/>
            <p:nvPr/>
          </p:nvSpPr>
          <p:spPr bwMode="auto">
            <a:xfrm>
              <a:off x="7376111" y="414246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Oval 72">
              <a:extLst>
                <a:ext uri="{FF2B5EF4-FFF2-40B4-BE49-F238E27FC236}">
                  <a16:creationId xmlns:a16="http://schemas.microsoft.com/office/drawing/2014/main" id="{1D0D0753-BE55-48E7-A924-80AED52BA281}"/>
                </a:ext>
              </a:extLst>
            </p:cNvPr>
            <p:cNvSpPr/>
            <p:nvPr/>
          </p:nvSpPr>
          <p:spPr bwMode="auto">
            <a:xfrm>
              <a:off x="7423272" y="414246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4" name="Oval 73">
              <a:extLst>
                <a:ext uri="{FF2B5EF4-FFF2-40B4-BE49-F238E27FC236}">
                  <a16:creationId xmlns:a16="http://schemas.microsoft.com/office/drawing/2014/main" id="{152BD3E4-A3B6-47C8-A8D6-1996531E8678}"/>
                </a:ext>
              </a:extLst>
            </p:cNvPr>
            <p:cNvSpPr/>
            <p:nvPr/>
          </p:nvSpPr>
          <p:spPr bwMode="auto">
            <a:xfrm>
              <a:off x="7488773" y="415818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Oval 74">
              <a:extLst>
                <a:ext uri="{FF2B5EF4-FFF2-40B4-BE49-F238E27FC236}">
                  <a16:creationId xmlns:a16="http://schemas.microsoft.com/office/drawing/2014/main" id="{6E658AAE-64E6-4A5B-A875-B8B0065A7480}"/>
                </a:ext>
              </a:extLst>
            </p:cNvPr>
            <p:cNvSpPr/>
            <p:nvPr/>
          </p:nvSpPr>
          <p:spPr bwMode="auto">
            <a:xfrm>
              <a:off x="7549035" y="416866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Oval 75">
              <a:extLst>
                <a:ext uri="{FF2B5EF4-FFF2-40B4-BE49-F238E27FC236}">
                  <a16:creationId xmlns:a16="http://schemas.microsoft.com/office/drawing/2014/main" id="{9FCD81E3-C10E-4701-8637-1F8149E0ACEE}"/>
                </a:ext>
              </a:extLst>
            </p:cNvPr>
            <p:cNvSpPr/>
            <p:nvPr/>
          </p:nvSpPr>
          <p:spPr bwMode="auto">
            <a:xfrm>
              <a:off x="7609296" y="4218448"/>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Oval 76">
              <a:extLst>
                <a:ext uri="{FF2B5EF4-FFF2-40B4-BE49-F238E27FC236}">
                  <a16:creationId xmlns:a16="http://schemas.microsoft.com/office/drawing/2014/main" id="{88143419-97F4-4296-9450-7CC0DC951766}"/>
                </a:ext>
              </a:extLst>
            </p:cNvPr>
            <p:cNvSpPr/>
            <p:nvPr/>
          </p:nvSpPr>
          <p:spPr bwMode="auto">
            <a:xfrm>
              <a:off x="7682658" y="4218448"/>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8" name="Oval 77">
              <a:extLst>
                <a:ext uri="{FF2B5EF4-FFF2-40B4-BE49-F238E27FC236}">
                  <a16:creationId xmlns:a16="http://schemas.microsoft.com/office/drawing/2014/main" id="{C68055F9-06FB-4990-8FC1-106B2FCDF799}"/>
                </a:ext>
              </a:extLst>
            </p:cNvPr>
            <p:cNvSpPr/>
            <p:nvPr/>
          </p:nvSpPr>
          <p:spPr bwMode="auto">
            <a:xfrm>
              <a:off x="7766500" y="4218448"/>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Oval 78">
              <a:extLst>
                <a:ext uri="{FF2B5EF4-FFF2-40B4-BE49-F238E27FC236}">
                  <a16:creationId xmlns:a16="http://schemas.microsoft.com/office/drawing/2014/main" id="{49EC3500-E9A7-4B92-B2EA-690F94B746A4}"/>
                </a:ext>
              </a:extLst>
            </p:cNvPr>
            <p:cNvSpPr/>
            <p:nvPr/>
          </p:nvSpPr>
          <p:spPr bwMode="auto">
            <a:xfrm>
              <a:off x="7821521" y="4252509"/>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Oval 79">
              <a:extLst>
                <a:ext uri="{FF2B5EF4-FFF2-40B4-BE49-F238E27FC236}">
                  <a16:creationId xmlns:a16="http://schemas.microsoft.com/office/drawing/2014/main" id="{242D6E52-B707-4FC7-9ABB-111F7D1D44D2}"/>
                </a:ext>
              </a:extLst>
            </p:cNvPr>
            <p:cNvSpPr/>
            <p:nvPr/>
          </p:nvSpPr>
          <p:spPr bwMode="auto">
            <a:xfrm>
              <a:off x="7881782" y="4299670"/>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Oval 80">
              <a:extLst>
                <a:ext uri="{FF2B5EF4-FFF2-40B4-BE49-F238E27FC236}">
                  <a16:creationId xmlns:a16="http://schemas.microsoft.com/office/drawing/2014/main" id="{EC0641D4-BC55-4FE6-BC89-3D4B32C5D9C5}"/>
                </a:ext>
              </a:extLst>
            </p:cNvPr>
            <p:cNvSpPr/>
            <p:nvPr/>
          </p:nvSpPr>
          <p:spPr bwMode="auto">
            <a:xfrm>
              <a:off x="7976105" y="4336351"/>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Oval 81">
              <a:extLst>
                <a:ext uri="{FF2B5EF4-FFF2-40B4-BE49-F238E27FC236}">
                  <a16:creationId xmlns:a16="http://schemas.microsoft.com/office/drawing/2014/main" id="{EC5DEAA6-6CD5-41C4-BF45-04F1CF0308BD}"/>
                </a:ext>
              </a:extLst>
            </p:cNvPr>
            <p:cNvSpPr/>
            <p:nvPr/>
          </p:nvSpPr>
          <p:spPr bwMode="auto">
            <a:xfrm>
              <a:off x="8046846" y="4338971"/>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Oval 82">
              <a:extLst>
                <a:ext uri="{FF2B5EF4-FFF2-40B4-BE49-F238E27FC236}">
                  <a16:creationId xmlns:a16="http://schemas.microsoft.com/office/drawing/2014/main" id="{914922FD-90B4-4463-AE32-F960A22B4500}"/>
                </a:ext>
              </a:extLst>
            </p:cNvPr>
            <p:cNvSpPr/>
            <p:nvPr/>
          </p:nvSpPr>
          <p:spPr bwMode="auto">
            <a:xfrm>
              <a:off x="8232870" y="4341591"/>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Oval 83">
              <a:extLst>
                <a:ext uri="{FF2B5EF4-FFF2-40B4-BE49-F238E27FC236}">
                  <a16:creationId xmlns:a16="http://schemas.microsoft.com/office/drawing/2014/main" id="{79C592E7-C1C0-455D-95D6-EF9478351F75}"/>
                </a:ext>
              </a:extLst>
            </p:cNvPr>
            <p:cNvSpPr/>
            <p:nvPr/>
          </p:nvSpPr>
          <p:spPr bwMode="auto">
            <a:xfrm>
              <a:off x="8282651" y="4422813"/>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Oval 84">
              <a:extLst>
                <a:ext uri="{FF2B5EF4-FFF2-40B4-BE49-F238E27FC236}">
                  <a16:creationId xmlns:a16="http://schemas.microsoft.com/office/drawing/2014/main" id="{7B25F33B-003E-47D7-B7BB-02E5EFCCF296}"/>
                </a:ext>
              </a:extLst>
            </p:cNvPr>
            <p:cNvSpPr/>
            <p:nvPr/>
          </p:nvSpPr>
          <p:spPr bwMode="auto">
            <a:xfrm>
              <a:off x="8374353" y="4422813"/>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Oval 85">
              <a:extLst>
                <a:ext uri="{FF2B5EF4-FFF2-40B4-BE49-F238E27FC236}">
                  <a16:creationId xmlns:a16="http://schemas.microsoft.com/office/drawing/2014/main" id="{90D0089D-6773-481C-989F-68EC2CD5D8FB}"/>
                </a:ext>
              </a:extLst>
            </p:cNvPr>
            <p:cNvSpPr/>
            <p:nvPr/>
          </p:nvSpPr>
          <p:spPr bwMode="auto">
            <a:xfrm>
              <a:off x="8649459" y="451189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Oval 86">
              <a:extLst>
                <a:ext uri="{FF2B5EF4-FFF2-40B4-BE49-F238E27FC236}">
                  <a16:creationId xmlns:a16="http://schemas.microsoft.com/office/drawing/2014/main" id="{8CB3E933-8F0C-4B6B-928A-8583F772C24E}"/>
                </a:ext>
              </a:extLst>
            </p:cNvPr>
            <p:cNvSpPr/>
            <p:nvPr/>
          </p:nvSpPr>
          <p:spPr bwMode="auto">
            <a:xfrm>
              <a:off x="8738541" y="451189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Oval 87">
              <a:extLst>
                <a:ext uri="{FF2B5EF4-FFF2-40B4-BE49-F238E27FC236}">
                  <a16:creationId xmlns:a16="http://schemas.microsoft.com/office/drawing/2014/main" id="{84552F2E-DC39-45B1-ACD5-E29FFE88CFD0}"/>
                </a:ext>
              </a:extLst>
            </p:cNvPr>
            <p:cNvSpPr/>
            <p:nvPr/>
          </p:nvSpPr>
          <p:spPr bwMode="auto">
            <a:xfrm>
              <a:off x="8900984" y="4506654"/>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Oval 88">
              <a:extLst>
                <a:ext uri="{FF2B5EF4-FFF2-40B4-BE49-F238E27FC236}">
                  <a16:creationId xmlns:a16="http://schemas.microsoft.com/office/drawing/2014/main" id="{7755003B-4561-4341-B435-67D0C36C07AC}"/>
                </a:ext>
              </a:extLst>
            </p:cNvPr>
            <p:cNvSpPr/>
            <p:nvPr/>
          </p:nvSpPr>
          <p:spPr bwMode="auto">
            <a:xfrm>
              <a:off x="9126309" y="457215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Oval 89">
              <a:extLst>
                <a:ext uri="{FF2B5EF4-FFF2-40B4-BE49-F238E27FC236}">
                  <a16:creationId xmlns:a16="http://schemas.microsoft.com/office/drawing/2014/main" id="{E576BA45-3F64-499C-9871-51FFB89CE9CC}"/>
                </a:ext>
              </a:extLst>
            </p:cNvPr>
            <p:cNvSpPr/>
            <p:nvPr/>
          </p:nvSpPr>
          <p:spPr bwMode="auto">
            <a:xfrm>
              <a:off x="9576959" y="463765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Oval 90">
              <a:extLst>
                <a:ext uri="{FF2B5EF4-FFF2-40B4-BE49-F238E27FC236}">
                  <a16:creationId xmlns:a16="http://schemas.microsoft.com/office/drawing/2014/main" id="{B5A1840E-B521-4D2B-AAAA-EEBDC6B5C284}"/>
                </a:ext>
              </a:extLst>
            </p:cNvPr>
            <p:cNvSpPr/>
            <p:nvPr/>
          </p:nvSpPr>
          <p:spPr bwMode="auto">
            <a:xfrm>
              <a:off x="9838965" y="463765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Oval 91">
              <a:extLst>
                <a:ext uri="{FF2B5EF4-FFF2-40B4-BE49-F238E27FC236}">
                  <a16:creationId xmlns:a16="http://schemas.microsoft.com/office/drawing/2014/main" id="{E62C1CDB-0558-4C75-8A57-A1196AA32807}"/>
                </a:ext>
              </a:extLst>
            </p:cNvPr>
            <p:cNvSpPr/>
            <p:nvPr/>
          </p:nvSpPr>
          <p:spPr bwMode="auto">
            <a:xfrm>
              <a:off x="10045950" y="4781760"/>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Freeform: Shape 92">
              <a:extLst>
                <a:ext uri="{FF2B5EF4-FFF2-40B4-BE49-F238E27FC236}">
                  <a16:creationId xmlns:a16="http://schemas.microsoft.com/office/drawing/2014/main" id="{30368815-8849-47E8-8E00-B0B452E94DC3}"/>
                </a:ext>
              </a:extLst>
            </p:cNvPr>
            <p:cNvSpPr/>
            <p:nvPr/>
          </p:nvSpPr>
          <p:spPr bwMode="auto">
            <a:xfrm>
              <a:off x="2538805" y="2226833"/>
              <a:ext cx="7568004" cy="2603351"/>
            </a:xfrm>
            <a:custGeom>
              <a:avLst/>
              <a:gdLst>
                <a:gd name="connsiteX0" fmla="*/ 0 w 7568004"/>
                <a:gd name="connsiteY0" fmla="*/ 0 h 2603351"/>
                <a:gd name="connsiteX1" fmla="*/ 102197 w 7568004"/>
                <a:gd name="connsiteY1" fmla="*/ 21515 h 2603351"/>
                <a:gd name="connsiteX2" fmla="*/ 172122 w 7568004"/>
                <a:gd name="connsiteY2" fmla="*/ 37652 h 2603351"/>
                <a:gd name="connsiteX3" fmla="*/ 231289 w 7568004"/>
                <a:gd name="connsiteY3" fmla="*/ 32273 h 2603351"/>
                <a:gd name="connsiteX4" fmla="*/ 268941 w 7568004"/>
                <a:gd name="connsiteY4" fmla="*/ 32273 h 2603351"/>
                <a:gd name="connsiteX5" fmla="*/ 392654 w 7568004"/>
                <a:gd name="connsiteY5" fmla="*/ 32273 h 2603351"/>
                <a:gd name="connsiteX6" fmla="*/ 403411 w 7568004"/>
                <a:gd name="connsiteY6" fmla="*/ 91440 h 2603351"/>
                <a:gd name="connsiteX7" fmla="*/ 564776 w 7568004"/>
                <a:gd name="connsiteY7" fmla="*/ 91440 h 2603351"/>
                <a:gd name="connsiteX8" fmla="*/ 564776 w 7568004"/>
                <a:gd name="connsiteY8" fmla="*/ 118334 h 2603351"/>
                <a:gd name="connsiteX9" fmla="*/ 747656 w 7568004"/>
                <a:gd name="connsiteY9" fmla="*/ 118334 h 2603351"/>
                <a:gd name="connsiteX10" fmla="*/ 747656 w 7568004"/>
                <a:gd name="connsiteY10" fmla="*/ 155986 h 2603351"/>
                <a:gd name="connsiteX11" fmla="*/ 785308 w 7568004"/>
                <a:gd name="connsiteY11" fmla="*/ 155986 h 2603351"/>
                <a:gd name="connsiteX12" fmla="*/ 790687 w 7568004"/>
                <a:gd name="connsiteY12" fmla="*/ 161365 h 2603351"/>
                <a:gd name="connsiteX13" fmla="*/ 839096 w 7568004"/>
                <a:gd name="connsiteY13" fmla="*/ 161365 h 2603351"/>
                <a:gd name="connsiteX14" fmla="*/ 839096 w 7568004"/>
                <a:gd name="connsiteY14" fmla="*/ 199016 h 2603351"/>
                <a:gd name="connsiteX15" fmla="*/ 909021 w 7568004"/>
                <a:gd name="connsiteY15" fmla="*/ 215153 h 2603351"/>
                <a:gd name="connsiteX16" fmla="*/ 909021 w 7568004"/>
                <a:gd name="connsiteY16" fmla="*/ 231289 h 2603351"/>
                <a:gd name="connsiteX17" fmla="*/ 935915 w 7568004"/>
                <a:gd name="connsiteY17" fmla="*/ 231289 h 2603351"/>
                <a:gd name="connsiteX18" fmla="*/ 941294 w 7568004"/>
                <a:gd name="connsiteY18" fmla="*/ 247426 h 2603351"/>
                <a:gd name="connsiteX19" fmla="*/ 978946 w 7568004"/>
                <a:gd name="connsiteY19" fmla="*/ 247426 h 2603351"/>
                <a:gd name="connsiteX20" fmla="*/ 978946 w 7568004"/>
                <a:gd name="connsiteY20" fmla="*/ 263562 h 2603351"/>
                <a:gd name="connsiteX21" fmla="*/ 1054249 w 7568004"/>
                <a:gd name="connsiteY21" fmla="*/ 263562 h 2603351"/>
                <a:gd name="connsiteX22" fmla="*/ 1054249 w 7568004"/>
                <a:gd name="connsiteY22" fmla="*/ 301214 h 2603351"/>
                <a:gd name="connsiteX23" fmla="*/ 1097280 w 7568004"/>
                <a:gd name="connsiteY23" fmla="*/ 301214 h 2603351"/>
                <a:gd name="connsiteX24" fmla="*/ 1108037 w 7568004"/>
                <a:gd name="connsiteY24" fmla="*/ 338866 h 2603351"/>
                <a:gd name="connsiteX25" fmla="*/ 1204856 w 7568004"/>
                <a:gd name="connsiteY25" fmla="*/ 338866 h 2603351"/>
                <a:gd name="connsiteX26" fmla="*/ 1204856 w 7568004"/>
                <a:gd name="connsiteY26" fmla="*/ 398033 h 2603351"/>
                <a:gd name="connsiteX27" fmla="*/ 1317811 w 7568004"/>
                <a:gd name="connsiteY27" fmla="*/ 398033 h 2603351"/>
                <a:gd name="connsiteX28" fmla="*/ 1317811 w 7568004"/>
                <a:gd name="connsiteY28" fmla="*/ 435685 h 2603351"/>
                <a:gd name="connsiteX29" fmla="*/ 1398494 w 7568004"/>
                <a:gd name="connsiteY29" fmla="*/ 435685 h 2603351"/>
                <a:gd name="connsiteX30" fmla="*/ 1543722 w 7568004"/>
                <a:gd name="connsiteY30" fmla="*/ 510988 h 2603351"/>
                <a:gd name="connsiteX31" fmla="*/ 1543722 w 7568004"/>
                <a:gd name="connsiteY31" fmla="*/ 554019 h 2603351"/>
                <a:gd name="connsiteX32" fmla="*/ 1619026 w 7568004"/>
                <a:gd name="connsiteY32" fmla="*/ 554019 h 2603351"/>
                <a:gd name="connsiteX33" fmla="*/ 1619026 w 7568004"/>
                <a:gd name="connsiteY33" fmla="*/ 580913 h 2603351"/>
                <a:gd name="connsiteX34" fmla="*/ 1694329 w 7568004"/>
                <a:gd name="connsiteY34" fmla="*/ 580913 h 2603351"/>
                <a:gd name="connsiteX35" fmla="*/ 1694329 w 7568004"/>
                <a:gd name="connsiteY35" fmla="*/ 597049 h 2603351"/>
                <a:gd name="connsiteX36" fmla="*/ 1731981 w 7568004"/>
                <a:gd name="connsiteY36" fmla="*/ 597049 h 2603351"/>
                <a:gd name="connsiteX37" fmla="*/ 1748117 w 7568004"/>
                <a:gd name="connsiteY37" fmla="*/ 650838 h 2603351"/>
                <a:gd name="connsiteX38" fmla="*/ 1791148 w 7568004"/>
                <a:gd name="connsiteY38" fmla="*/ 650838 h 2603351"/>
                <a:gd name="connsiteX39" fmla="*/ 1796527 w 7568004"/>
                <a:gd name="connsiteY39" fmla="*/ 672353 h 2603351"/>
                <a:gd name="connsiteX40" fmla="*/ 1882588 w 7568004"/>
                <a:gd name="connsiteY40" fmla="*/ 672353 h 2603351"/>
                <a:gd name="connsiteX41" fmla="*/ 1882588 w 7568004"/>
                <a:gd name="connsiteY41" fmla="*/ 688489 h 2603351"/>
                <a:gd name="connsiteX42" fmla="*/ 1930997 w 7568004"/>
                <a:gd name="connsiteY42" fmla="*/ 688489 h 2603351"/>
                <a:gd name="connsiteX43" fmla="*/ 1930997 w 7568004"/>
                <a:gd name="connsiteY43" fmla="*/ 731520 h 2603351"/>
                <a:gd name="connsiteX44" fmla="*/ 1963270 w 7568004"/>
                <a:gd name="connsiteY44" fmla="*/ 731520 h 2603351"/>
                <a:gd name="connsiteX45" fmla="*/ 1963270 w 7568004"/>
                <a:gd name="connsiteY45" fmla="*/ 758414 h 2603351"/>
                <a:gd name="connsiteX46" fmla="*/ 2000922 w 7568004"/>
                <a:gd name="connsiteY46" fmla="*/ 774551 h 2603351"/>
                <a:gd name="connsiteX47" fmla="*/ 2011680 w 7568004"/>
                <a:gd name="connsiteY47" fmla="*/ 785309 h 2603351"/>
                <a:gd name="connsiteX48" fmla="*/ 2070847 w 7568004"/>
                <a:gd name="connsiteY48" fmla="*/ 796066 h 2603351"/>
                <a:gd name="connsiteX49" fmla="*/ 2070847 w 7568004"/>
                <a:gd name="connsiteY49" fmla="*/ 849854 h 2603351"/>
                <a:gd name="connsiteX50" fmla="*/ 2189181 w 7568004"/>
                <a:gd name="connsiteY50" fmla="*/ 849854 h 2603351"/>
                <a:gd name="connsiteX51" fmla="*/ 2280621 w 7568004"/>
                <a:gd name="connsiteY51" fmla="*/ 919779 h 2603351"/>
                <a:gd name="connsiteX52" fmla="*/ 2323651 w 7568004"/>
                <a:gd name="connsiteY52" fmla="*/ 968188 h 2603351"/>
                <a:gd name="connsiteX53" fmla="*/ 2388197 w 7568004"/>
                <a:gd name="connsiteY53" fmla="*/ 968188 h 2603351"/>
                <a:gd name="connsiteX54" fmla="*/ 2468880 w 7568004"/>
                <a:gd name="connsiteY54" fmla="*/ 1005840 h 2603351"/>
                <a:gd name="connsiteX55" fmla="*/ 2630244 w 7568004"/>
                <a:gd name="connsiteY55" fmla="*/ 1156447 h 2603351"/>
                <a:gd name="connsiteX56" fmla="*/ 2764715 w 7568004"/>
                <a:gd name="connsiteY56" fmla="*/ 1183341 h 2603351"/>
                <a:gd name="connsiteX57" fmla="*/ 2823882 w 7568004"/>
                <a:gd name="connsiteY57" fmla="*/ 1220993 h 2603351"/>
                <a:gd name="connsiteX58" fmla="*/ 2909943 w 7568004"/>
                <a:gd name="connsiteY58" fmla="*/ 1220993 h 2603351"/>
                <a:gd name="connsiteX59" fmla="*/ 2920701 w 7568004"/>
                <a:gd name="connsiteY59" fmla="*/ 1231751 h 2603351"/>
                <a:gd name="connsiteX60" fmla="*/ 3125096 w 7568004"/>
                <a:gd name="connsiteY60" fmla="*/ 1258645 h 2603351"/>
                <a:gd name="connsiteX61" fmla="*/ 3135854 w 7568004"/>
                <a:gd name="connsiteY61" fmla="*/ 1317812 h 2603351"/>
                <a:gd name="connsiteX62" fmla="*/ 3302597 w 7568004"/>
                <a:gd name="connsiteY62" fmla="*/ 1317812 h 2603351"/>
                <a:gd name="connsiteX63" fmla="*/ 3324113 w 7568004"/>
                <a:gd name="connsiteY63" fmla="*/ 1339328 h 2603351"/>
                <a:gd name="connsiteX64" fmla="*/ 3334870 w 7568004"/>
                <a:gd name="connsiteY64" fmla="*/ 1371600 h 2603351"/>
                <a:gd name="connsiteX65" fmla="*/ 3442447 w 7568004"/>
                <a:gd name="connsiteY65" fmla="*/ 1436146 h 2603351"/>
                <a:gd name="connsiteX66" fmla="*/ 3533887 w 7568004"/>
                <a:gd name="connsiteY66" fmla="*/ 1446903 h 2603351"/>
                <a:gd name="connsiteX67" fmla="*/ 3636084 w 7568004"/>
                <a:gd name="connsiteY67" fmla="*/ 1538343 h 2603351"/>
                <a:gd name="connsiteX68" fmla="*/ 3700630 w 7568004"/>
                <a:gd name="connsiteY68" fmla="*/ 1565238 h 2603351"/>
                <a:gd name="connsiteX69" fmla="*/ 3743661 w 7568004"/>
                <a:gd name="connsiteY69" fmla="*/ 1629783 h 2603351"/>
                <a:gd name="connsiteX70" fmla="*/ 3905026 w 7568004"/>
                <a:gd name="connsiteY70" fmla="*/ 1629783 h 2603351"/>
                <a:gd name="connsiteX71" fmla="*/ 3991087 w 7568004"/>
                <a:gd name="connsiteY71" fmla="*/ 1705087 h 2603351"/>
                <a:gd name="connsiteX72" fmla="*/ 4109421 w 7568004"/>
                <a:gd name="connsiteY72" fmla="*/ 1721223 h 2603351"/>
                <a:gd name="connsiteX73" fmla="*/ 4109421 w 7568004"/>
                <a:gd name="connsiteY73" fmla="*/ 1769633 h 2603351"/>
                <a:gd name="connsiteX74" fmla="*/ 4168588 w 7568004"/>
                <a:gd name="connsiteY74" fmla="*/ 1769633 h 2603351"/>
                <a:gd name="connsiteX75" fmla="*/ 4168588 w 7568004"/>
                <a:gd name="connsiteY75" fmla="*/ 1796527 h 2603351"/>
                <a:gd name="connsiteX76" fmla="*/ 4319195 w 7568004"/>
                <a:gd name="connsiteY76" fmla="*/ 1796527 h 2603351"/>
                <a:gd name="connsiteX77" fmla="*/ 4410635 w 7568004"/>
                <a:gd name="connsiteY77" fmla="*/ 1828800 h 2603351"/>
                <a:gd name="connsiteX78" fmla="*/ 4469802 w 7568004"/>
                <a:gd name="connsiteY78" fmla="*/ 1855694 h 2603351"/>
                <a:gd name="connsiteX79" fmla="*/ 4615030 w 7568004"/>
                <a:gd name="connsiteY79" fmla="*/ 1887967 h 2603351"/>
                <a:gd name="connsiteX80" fmla="*/ 4722607 w 7568004"/>
                <a:gd name="connsiteY80" fmla="*/ 1898725 h 2603351"/>
                <a:gd name="connsiteX81" fmla="*/ 4722607 w 7568004"/>
                <a:gd name="connsiteY81" fmla="*/ 1936376 h 2603351"/>
                <a:gd name="connsiteX82" fmla="*/ 4824804 w 7568004"/>
                <a:gd name="connsiteY82" fmla="*/ 1936376 h 2603351"/>
                <a:gd name="connsiteX83" fmla="*/ 4943139 w 7568004"/>
                <a:gd name="connsiteY83" fmla="*/ 1974028 h 2603351"/>
                <a:gd name="connsiteX84" fmla="*/ 5066851 w 7568004"/>
                <a:gd name="connsiteY84" fmla="*/ 1974028 h 2603351"/>
                <a:gd name="connsiteX85" fmla="*/ 5104503 w 7568004"/>
                <a:gd name="connsiteY85" fmla="*/ 2027816 h 2603351"/>
                <a:gd name="connsiteX86" fmla="*/ 5212080 w 7568004"/>
                <a:gd name="connsiteY86" fmla="*/ 2033195 h 2603351"/>
                <a:gd name="connsiteX87" fmla="*/ 5287383 w 7568004"/>
                <a:gd name="connsiteY87" fmla="*/ 2049332 h 2603351"/>
                <a:gd name="connsiteX88" fmla="*/ 5346550 w 7568004"/>
                <a:gd name="connsiteY88" fmla="*/ 2086983 h 2603351"/>
                <a:gd name="connsiteX89" fmla="*/ 5405717 w 7568004"/>
                <a:gd name="connsiteY89" fmla="*/ 2119256 h 2603351"/>
                <a:gd name="connsiteX90" fmla="*/ 5491779 w 7568004"/>
                <a:gd name="connsiteY90" fmla="*/ 2119256 h 2603351"/>
                <a:gd name="connsiteX91" fmla="*/ 5491779 w 7568004"/>
                <a:gd name="connsiteY91" fmla="*/ 2167666 h 2603351"/>
                <a:gd name="connsiteX92" fmla="*/ 5507915 w 7568004"/>
                <a:gd name="connsiteY92" fmla="*/ 2135393 h 2603351"/>
                <a:gd name="connsiteX93" fmla="*/ 5620870 w 7568004"/>
                <a:gd name="connsiteY93" fmla="*/ 2135393 h 2603351"/>
                <a:gd name="connsiteX94" fmla="*/ 5620870 w 7568004"/>
                <a:gd name="connsiteY94" fmla="*/ 2167666 h 2603351"/>
                <a:gd name="connsiteX95" fmla="*/ 5803750 w 7568004"/>
                <a:gd name="connsiteY95" fmla="*/ 2167666 h 2603351"/>
                <a:gd name="connsiteX96" fmla="*/ 5803750 w 7568004"/>
                <a:gd name="connsiteY96" fmla="*/ 2253727 h 2603351"/>
                <a:gd name="connsiteX97" fmla="*/ 5981251 w 7568004"/>
                <a:gd name="connsiteY97" fmla="*/ 2237591 h 2603351"/>
                <a:gd name="connsiteX98" fmla="*/ 5981251 w 7568004"/>
                <a:gd name="connsiteY98" fmla="*/ 2280621 h 2603351"/>
                <a:gd name="connsiteX99" fmla="*/ 6018903 w 7568004"/>
                <a:gd name="connsiteY99" fmla="*/ 2280621 h 2603351"/>
                <a:gd name="connsiteX100" fmla="*/ 6024282 w 7568004"/>
                <a:gd name="connsiteY100" fmla="*/ 2296758 h 2603351"/>
                <a:gd name="connsiteX101" fmla="*/ 6083449 w 7568004"/>
                <a:gd name="connsiteY101" fmla="*/ 2296758 h 2603351"/>
                <a:gd name="connsiteX102" fmla="*/ 6083449 w 7568004"/>
                <a:gd name="connsiteY102" fmla="*/ 2296758 h 2603351"/>
                <a:gd name="connsiteX103" fmla="*/ 6078070 w 7568004"/>
                <a:gd name="connsiteY103" fmla="*/ 2334409 h 2603351"/>
                <a:gd name="connsiteX104" fmla="*/ 6551407 w 7568004"/>
                <a:gd name="connsiteY104" fmla="*/ 2334409 h 2603351"/>
                <a:gd name="connsiteX105" fmla="*/ 6567543 w 7568004"/>
                <a:gd name="connsiteY105" fmla="*/ 2393576 h 2603351"/>
                <a:gd name="connsiteX106" fmla="*/ 6675120 w 7568004"/>
                <a:gd name="connsiteY106" fmla="*/ 2393576 h 2603351"/>
                <a:gd name="connsiteX107" fmla="*/ 6675120 w 7568004"/>
                <a:gd name="connsiteY107" fmla="*/ 2458122 h 2603351"/>
                <a:gd name="connsiteX108" fmla="*/ 7449670 w 7568004"/>
                <a:gd name="connsiteY108" fmla="*/ 2458122 h 2603351"/>
                <a:gd name="connsiteX109" fmla="*/ 7449670 w 7568004"/>
                <a:gd name="connsiteY109" fmla="*/ 2603351 h 2603351"/>
                <a:gd name="connsiteX110" fmla="*/ 7568004 w 7568004"/>
                <a:gd name="connsiteY110" fmla="*/ 2603351 h 260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7568004" h="2603351">
                  <a:moveTo>
                    <a:pt x="0" y="0"/>
                  </a:moveTo>
                  <a:lnTo>
                    <a:pt x="102197" y="21515"/>
                  </a:lnTo>
                  <a:lnTo>
                    <a:pt x="172122" y="37652"/>
                  </a:lnTo>
                  <a:lnTo>
                    <a:pt x="231289" y="32273"/>
                  </a:lnTo>
                  <a:lnTo>
                    <a:pt x="268941" y="32273"/>
                  </a:lnTo>
                  <a:lnTo>
                    <a:pt x="392654" y="32273"/>
                  </a:lnTo>
                  <a:lnTo>
                    <a:pt x="403411" y="91440"/>
                  </a:lnTo>
                  <a:lnTo>
                    <a:pt x="564776" y="91440"/>
                  </a:lnTo>
                  <a:lnTo>
                    <a:pt x="564776" y="118334"/>
                  </a:lnTo>
                  <a:lnTo>
                    <a:pt x="747656" y="118334"/>
                  </a:lnTo>
                  <a:lnTo>
                    <a:pt x="747656" y="155986"/>
                  </a:lnTo>
                  <a:lnTo>
                    <a:pt x="785308" y="155986"/>
                  </a:lnTo>
                  <a:lnTo>
                    <a:pt x="790687" y="161365"/>
                  </a:lnTo>
                  <a:lnTo>
                    <a:pt x="839096" y="161365"/>
                  </a:lnTo>
                  <a:lnTo>
                    <a:pt x="839096" y="199016"/>
                  </a:lnTo>
                  <a:lnTo>
                    <a:pt x="909021" y="215153"/>
                  </a:lnTo>
                  <a:lnTo>
                    <a:pt x="909021" y="231289"/>
                  </a:lnTo>
                  <a:lnTo>
                    <a:pt x="935915" y="231289"/>
                  </a:lnTo>
                  <a:lnTo>
                    <a:pt x="941294" y="247426"/>
                  </a:lnTo>
                  <a:lnTo>
                    <a:pt x="978946" y="247426"/>
                  </a:lnTo>
                  <a:lnTo>
                    <a:pt x="978946" y="263562"/>
                  </a:lnTo>
                  <a:lnTo>
                    <a:pt x="1054249" y="263562"/>
                  </a:lnTo>
                  <a:lnTo>
                    <a:pt x="1054249" y="301214"/>
                  </a:lnTo>
                  <a:lnTo>
                    <a:pt x="1097280" y="301214"/>
                  </a:lnTo>
                  <a:lnTo>
                    <a:pt x="1108037" y="338866"/>
                  </a:lnTo>
                  <a:lnTo>
                    <a:pt x="1204856" y="338866"/>
                  </a:lnTo>
                  <a:lnTo>
                    <a:pt x="1204856" y="398033"/>
                  </a:lnTo>
                  <a:lnTo>
                    <a:pt x="1317811" y="398033"/>
                  </a:lnTo>
                  <a:lnTo>
                    <a:pt x="1317811" y="435685"/>
                  </a:lnTo>
                  <a:lnTo>
                    <a:pt x="1398494" y="435685"/>
                  </a:lnTo>
                  <a:lnTo>
                    <a:pt x="1543722" y="510988"/>
                  </a:lnTo>
                  <a:lnTo>
                    <a:pt x="1543722" y="554019"/>
                  </a:lnTo>
                  <a:lnTo>
                    <a:pt x="1619026" y="554019"/>
                  </a:lnTo>
                  <a:lnTo>
                    <a:pt x="1619026" y="580913"/>
                  </a:lnTo>
                  <a:lnTo>
                    <a:pt x="1694329" y="580913"/>
                  </a:lnTo>
                  <a:lnTo>
                    <a:pt x="1694329" y="597049"/>
                  </a:lnTo>
                  <a:lnTo>
                    <a:pt x="1731981" y="597049"/>
                  </a:lnTo>
                  <a:lnTo>
                    <a:pt x="1748117" y="650838"/>
                  </a:lnTo>
                  <a:lnTo>
                    <a:pt x="1791148" y="650838"/>
                  </a:lnTo>
                  <a:lnTo>
                    <a:pt x="1796527" y="672353"/>
                  </a:lnTo>
                  <a:lnTo>
                    <a:pt x="1882588" y="672353"/>
                  </a:lnTo>
                  <a:lnTo>
                    <a:pt x="1882588" y="688489"/>
                  </a:lnTo>
                  <a:lnTo>
                    <a:pt x="1930997" y="688489"/>
                  </a:lnTo>
                  <a:lnTo>
                    <a:pt x="1930997" y="731520"/>
                  </a:lnTo>
                  <a:lnTo>
                    <a:pt x="1963270" y="731520"/>
                  </a:lnTo>
                  <a:lnTo>
                    <a:pt x="1963270" y="758414"/>
                  </a:lnTo>
                  <a:lnTo>
                    <a:pt x="2000922" y="774551"/>
                  </a:lnTo>
                  <a:lnTo>
                    <a:pt x="2011680" y="785309"/>
                  </a:lnTo>
                  <a:lnTo>
                    <a:pt x="2070847" y="796066"/>
                  </a:lnTo>
                  <a:lnTo>
                    <a:pt x="2070847" y="849854"/>
                  </a:lnTo>
                  <a:lnTo>
                    <a:pt x="2189181" y="849854"/>
                  </a:lnTo>
                  <a:lnTo>
                    <a:pt x="2280621" y="919779"/>
                  </a:lnTo>
                  <a:lnTo>
                    <a:pt x="2323651" y="968188"/>
                  </a:lnTo>
                  <a:lnTo>
                    <a:pt x="2388197" y="968188"/>
                  </a:lnTo>
                  <a:lnTo>
                    <a:pt x="2468880" y="1005840"/>
                  </a:lnTo>
                  <a:lnTo>
                    <a:pt x="2630244" y="1156447"/>
                  </a:lnTo>
                  <a:lnTo>
                    <a:pt x="2764715" y="1183341"/>
                  </a:lnTo>
                  <a:lnTo>
                    <a:pt x="2823882" y="1220993"/>
                  </a:lnTo>
                  <a:lnTo>
                    <a:pt x="2909943" y="1220993"/>
                  </a:lnTo>
                  <a:lnTo>
                    <a:pt x="2920701" y="1231751"/>
                  </a:lnTo>
                  <a:lnTo>
                    <a:pt x="3125096" y="1258645"/>
                  </a:lnTo>
                  <a:lnTo>
                    <a:pt x="3135854" y="1317812"/>
                  </a:lnTo>
                  <a:lnTo>
                    <a:pt x="3302597" y="1317812"/>
                  </a:lnTo>
                  <a:lnTo>
                    <a:pt x="3324113" y="1339328"/>
                  </a:lnTo>
                  <a:lnTo>
                    <a:pt x="3334870" y="1371600"/>
                  </a:lnTo>
                  <a:lnTo>
                    <a:pt x="3442447" y="1436146"/>
                  </a:lnTo>
                  <a:lnTo>
                    <a:pt x="3533887" y="1446903"/>
                  </a:lnTo>
                  <a:lnTo>
                    <a:pt x="3636084" y="1538343"/>
                  </a:lnTo>
                  <a:lnTo>
                    <a:pt x="3700630" y="1565238"/>
                  </a:lnTo>
                  <a:lnTo>
                    <a:pt x="3743661" y="1629783"/>
                  </a:lnTo>
                  <a:lnTo>
                    <a:pt x="3905026" y="1629783"/>
                  </a:lnTo>
                  <a:lnTo>
                    <a:pt x="3991087" y="1705087"/>
                  </a:lnTo>
                  <a:lnTo>
                    <a:pt x="4109421" y="1721223"/>
                  </a:lnTo>
                  <a:lnTo>
                    <a:pt x="4109421" y="1769633"/>
                  </a:lnTo>
                  <a:lnTo>
                    <a:pt x="4168588" y="1769633"/>
                  </a:lnTo>
                  <a:lnTo>
                    <a:pt x="4168588" y="1796527"/>
                  </a:lnTo>
                  <a:lnTo>
                    <a:pt x="4319195" y="1796527"/>
                  </a:lnTo>
                  <a:lnTo>
                    <a:pt x="4410635" y="1828800"/>
                  </a:lnTo>
                  <a:lnTo>
                    <a:pt x="4469802" y="1855694"/>
                  </a:lnTo>
                  <a:lnTo>
                    <a:pt x="4615030" y="1887967"/>
                  </a:lnTo>
                  <a:lnTo>
                    <a:pt x="4722607" y="1898725"/>
                  </a:lnTo>
                  <a:lnTo>
                    <a:pt x="4722607" y="1936376"/>
                  </a:lnTo>
                  <a:lnTo>
                    <a:pt x="4824804" y="1936376"/>
                  </a:lnTo>
                  <a:lnTo>
                    <a:pt x="4943139" y="1974028"/>
                  </a:lnTo>
                  <a:lnTo>
                    <a:pt x="5066851" y="1974028"/>
                  </a:lnTo>
                  <a:lnTo>
                    <a:pt x="5104503" y="2027816"/>
                  </a:lnTo>
                  <a:lnTo>
                    <a:pt x="5212080" y="2033195"/>
                  </a:lnTo>
                  <a:lnTo>
                    <a:pt x="5287383" y="2049332"/>
                  </a:lnTo>
                  <a:lnTo>
                    <a:pt x="5346550" y="2086983"/>
                  </a:lnTo>
                  <a:lnTo>
                    <a:pt x="5405717" y="2119256"/>
                  </a:lnTo>
                  <a:lnTo>
                    <a:pt x="5491779" y="2119256"/>
                  </a:lnTo>
                  <a:lnTo>
                    <a:pt x="5491779" y="2167666"/>
                  </a:lnTo>
                  <a:lnTo>
                    <a:pt x="5507915" y="2135393"/>
                  </a:lnTo>
                  <a:lnTo>
                    <a:pt x="5620870" y="2135393"/>
                  </a:lnTo>
                  <a:lnTo>
                    <a:pt x="5620870" y="2167666"/>
                  </a:lnTo>
                  <a:lnTo>
                    <a:pt x="5803750" y="2167666"/>
                  </a:lnTo>
                  <a:lnTo>
                    <a:pt x="5803750" y="2253727"/>
                  </a:lnTo>
                  <a:lnTo>
                    <a:pt x="5981251" y="2237591"/>
                  </a:lnTo>
                  <a:lnTo>
                    <a:pt x="5981251" y="2280621"/>
                  </a:lnTo>
                  <a:lnTo>
                    <a:pt x="6018903" y="2280621"/>
                  </a:lnTo>
                  <a:lnTo>
                    <a:pt x="6024282" y="2296758"/>
                  </a:lnTo>
                  <a:lnTo>
                    <a:pt x="6083449" y="2296758"/>
                  </a:lnTo>
                  <a:lnTo>
                    <a:pt x="6083449" y="2296758"/>
                  </a:lnTo>
                  <a:lnTo>
                    <a:pt x="6078070" y="2334409"/>
                  </a:lnTo>
                  <a:lnTo>
                    <a:pt x="6551407" y="2334409"/>
                  </a:lnTo>
                  <a:lnTo>
                    <a:pt x="6567543" y="2393576"/>
                  </a:lnTo>
                  <a:lnTo>
                    <a:pt x="6675120" y="2393576"/>
                  </a:lnTo>
                  <a:lnTo>
                    <a:pt x="6675120" y="2458122"/>
                  </a:lnTo>
                  <a:lnTo>
                    <a:pt x="7449670" y="2458122"/>
                  </a:lnTo>
                  <a:lnTo>
                    <a:pt x="7449670" y="2603351"/>
                  </a:lnTo>
                  <a:lnTo>
                    <a:pt x="7568004" y="2603351"/>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94" name="Group 93">
            <a:extLst>
              <a:ext uri="{FF2B5EF4-FFF2-40B4-BE49-F238E27FC236}">
                <a16:creationId xmlns:a16="http://schemas.microsoft.com/office/drawing/2014/main" id="{C9E9FEE0-EF38-4488-8A5D-D4E528E4FC88}"/>
              </a:ext>
            </a:extLst>
          </p:cNvPr>
          <p:cNvGrpSpPr/>
          <p:nvPr/>
        </p:nvGrpSpPr>
        <p:grpSpPr>
          <a:xfrm>
            <a:off x="2527069" y="2203418"/>
            <a:ext cx="7960133" cy="2124313"/>
            <a:chOff x="2527069" y="2203418"/>
            <a:chExt cx="7960133" cy="2124313"/>
          </a:xfrm>
        </p:grpSpPr>
        <p:sp>
          <p:nvSpPr>
            <p:cNvPr id="95" name="Freeform: Shape 94">
              <a:extLst>
                <a:ext uri="{FF2B5EF4-FFF2-40B4-BE49-F238E27FC236}">
                  <a16:creationId xmlns:a16="http://schemas.microsoft.com/office/drawing/2014/main" id="{7D5E67B9-E3F4-4CC6-9E41-6A7EB136B1E2}"/>
                </a:ext>
              </a:extLst>
            </p:cNvPr>
            <p:cNvSpPr/>
            <p:nvPr/>
          </p:nvSpPr>
          <p:spPr bwMode="auto">
            <a:xfrm>
              <a:off x="2527069" y="2216727"/>
              <a:ext cx="7913716" cy="2072640"/>
            </a:xfrm>
            <a:custGeom>
              <a:avLst/>
              <a:gdLst>
                <a:gd name="connsiteX0" fmla="*/ 0 w 7913716"/>
                <a:gd name="connsiteY0" fmla="*/ 0 h 2072640"/>
                <a:gd name="connsiteX1" fmla="*/ 49876 w 7913716"/>
                <a:gd name="connsiteY1" fmla="*/ 0 h 2072640"/>
                <a:gd name="connsiteX2" fmla="*/ 49876 w 7913716"/>
                <a:gd name="connsiteY2" fmla="*/ 27709 h 2072640"/>
                <a:gd name="connsiteX3" fmla="*/ 99753 w 7913716"/>
                <a:gd name="connsiteY3" fmla="*/ 27709 h 2072640"/>
                <a:gd name="connsiteX4" fmla="*/ 116378 w 7913716"/>
                <a:gd name="connsiteY4" fmla="*/ 38793 h 2072640"/>
                <a:gd name="connsiteX5" fmla="*/ 216131 w 7913716"/>
                <a:gd name="connsiteY5" fmla="*/ 38793 h 2072640"/>
                <a:gd name="connsiteX6" fmla="*/ 216131 w 7913716"/>
                <a:gd name="connsiteY6" fmla="*/ 38793 h 2072640"/>
                <a:gd name="connsiteX7" fmla="*/ 260466 w 7913716"/>
                <a:gd name="connsiteY7" fmla="*/ 72044 h 2072640"/>
                <a:gd name="connsiteX8" fmla="*/ 260466 w 7913716"/>
                <a:gd name="connsiteY8" fmla="*/ 77586 h 2072640"/>
                <a:gd name="connsiteX9" fmla="*/ 315884 w 7913716"/>
                <a:gd name="connsiteY9" fmla="*/ 77586 h 2072640"/>
                <a:gd name="connsiteX10" fmla="*/ 315884 w 7913716"/>
                <a:gd name="connsiteY10" fmla="*/ 94211 h 2072640"/>
                <a:gd name="connsiteX11" fmla="*/ 382386 w 7913716"/>
                <a:gd name="connsiteY11" fmla="*/ 94211 h 2072640"/>
                <a:gd name="connsiteX12" fmla="*/ 399011 w 7913716"/>
                <a:gd name="connsiteY12" fmla="*/ 116378 h 2072640"/>
                <a:gd name="connsiteX13" fmla="*/ 565266 w 7913716"/>
                <a:gd name="connsiteY13" fmla="*/ 116378 h 2072640"/>
                <a:gd name="connsiteX14" fmla="*/ 565266 w 7913716"/>
                <a:gd name="connsiteY14" fmla="*/ 188422 h 2072640"/>
                <a:gd name="connsiteX15" fmla="*/ 604058 w 7913716"/>
                <a:gd name="connsiteY15" fmla="*/ 193964 h 2072640"/>
                <a:gd name="connsiteX16" fmla="*/ 604058 w 7913716"/>
                <a:gd name="connsiteY16" fmla="*/ 193964 h 2072640"/>
                <a:gd name="connsiteX17" fmla="*/ 648393 w 7913716"/>
                <a:gd name="connsiteY17" fmla="*/ 221673 h 2072640"/>
                <a:gd name="connsiteX18" fmla="*/ 648393 w 7913716"/>
                <a:gd name="connsiteY18" fmla="*/ 232757 h 2072640"/>
                <a:gd name="connsiteX19" fmla="*/ 731520 w 7913716"/>
                <a:gd name="connsiteY19" fmla="*/ 232757 h 2072640"/>
                <a:gd name="connsiteX20" fmla="*/ 753687 w 7913716"/>
                <a:gd name="connsiteY20" fmla="*/ 249382 h 2072640"/>
                <a:gd name="connsiteX21" fmla="*/ 798022 w 7913716"/>
                <a:gd name="connsiteY21" fmla="*/ 249382 h 2072640"/>
                <a:gd name="connsiteX22" fmla="*/ 809106 w 7913716"/>
                <a:gd name="connsiteY22" fmla="*/ 260466 h 2072640"/>
                <a:gd name="connsiteX23" fmla="*/ 875607 w 7913716"/>
                <a:gd name="connsiteY23" fmla="*/ 260466 h 2072640"/>
                <a:gd name="connsiteX24" fmla="*/ 886691 w 7913716"/>
                <a:gd name="connsiteY24" fmla="*/ 266008 h 2072640"/>
                <a:gd name="connsiteX25" fmla="*/ 897775 w 7913716"/>
                <a:gd name="connsiteY25" fmla="*/ 266008 h 2072640"/>
                <a:gd name="connsiteX26" fmla="*/ 908858 w 7913716"/>
                <a:gd name="connsiteY26" fmla="*/ 277091 h 2072640"/>
                <a:gd name="connsiteX27" fmla="*/ 936567 w 7913716"/>
                <a:gd name="connsiteY27" fmla="*/ 277091 h 2072640"/>
                <a:gd name="connsiteX28" fmla="*/ 925484 w 7913716"/>
                <a:gd name="connsiteY28" fmla="*/ 293717 h 2072640"/>
                <a:gd name="connsiteX29" fmla="*/ 947651 w 7913716"/>
                <a:gd name="connsiteY29" fmla="*/ 293717 h 2072640"/>
                <a:gd name="connsiteX30" fmla="*/ 958735 w 7913716"/>
                <a:gd name="connsiteY30" fmla="*/ 304801 h 2072640"/>
                <a:gd name="connsiteX31" fmla="*/ 980902 w 7913716"/>
                <a:gd name="connsiteY31" fmla="*/ 310342 h 2072640"/>
                <a:gd name="connsiteX32" fmla="*/ 980902 w 7913716"/>
                <a:gd name="connsiteY32" fmla="*/ 326968 h 2072640"/>
                <a:gd name="connsiteX33" fmla="*/ 980902 w 7913716"/>
                <a:gd name="connsiteY33" fmla="*/ 326968 h 2072640"/>
                <a:gd name="connsiteX34" fmla="*/ 1030778 w 7913716"/>
                <a:gd name="connsiteY34" fmla="*/ 326968 h 2072640"/>
                <a:gd name="connsiteX35" fmla="*/ 1075113 w 7913716"/>
                <a:gd name="connsiteY35" fmla="*/ 349135 h 2072640"/>
                <a:gd name="connsiteX36" fmla="*/ 1091738 w 7913716"/>
                <a:gd name="connsiteY36" fmla="*/ 365760 h 2072640"/>
                <a:gd name="connsiteX37" fmla="*/ 1158240 w 7913716"/>
                <a:gd name="connsiteY37" fmla="*/ 365760 h 2072640"/>
                <a:gd name="connsiteX38" fmla="*/ 1158240 w 7913716"/>
                <a:gd name="connsiteY38" fmla="*/ 399011 h 2072640"/>
                <a:gd name="connsiteX39" fmla="*/ 1185949 w 7913716"/>
                <a:gd name="connsiteY39" fmla="*/ 399011 h 2072640"/>
                <a:gd name="connsiteX40" fmla="*/ 1185949 w 7913716"/>
                <a:gd name="connsiteY40" fmla="*/ 421178 h 2072640"/>
                <a:gd name="connsiteX41" fmla="*/ 1313411 w 7913716"/>
                <a:gd name="connsiteY41" fmla="*/ 421178 h 2072640"/>
                <a:gd name="connsiteX42" fmla="*/ 1302327 w 7913716"/>
                <a:gd name="connsiteY42" fmla="*/ 443346 h 2072640"/>
                <a:gd name="connsiteX43" fmla="*/ 1324495 w 7913716"/>
                <a:gd name="connsiteY43" fmla="*/ 443346 h 2072640"/>
                <a:gd name="connsiteX44" fmla="*/ 1324495 w 7913716"/>
                <a:gd name="connsiteY44" fmla="*/ 459971 h 2072640"/>
                <a:gd name="connsiteX45" fmla="*/ 1346662 w 7913716"/>
                <a:gd name="connsiteY45" fmla="*/ 459971 h 2072640"/>
                <a:gd name="connsiteX46" fmla="*/ 1346662 w 7913716"/>
                <a:gd name="connsiteY46" fmla="*/ 482138 h 2072640"/>
                <a:gd name="connsiteX47" fmla="*/ 1418706 w 7913716"/>
                <a:gd name="connsiteY47" fmla="*/ 482138 h 2072640"/>
                <a:gd name="connsiteX48" fmla="*/ 1435331 w 7913716"/>
                <a:gd name="connsiteY48" fmla="*/ 504306 h 2072640"/>
                <a:gd name="connsiteX49" fmla="*/ 1435331 w 7913716"/>
                <a:gd name="connsiteY49" fmla="*/ 504306 h 2072640"/>
                <a:gd name="connsiteX50" fmla="*/ 1512916 w 7913716"/>
                <a:gd name="connsiteY50" fmla="*/ 509848 h 2072640"/>
                <a:gd name="connsiteX51" fmla="*/ 1512916 w 7913716"/>
                <a:gd name="connsiteY51" fmla="*/ 532015 h 2072640"/>
                <a:gd name="connsiteX52" fmla="*/ 1607127 w 7913716"/>
                <a:gd name="connsiteY52" fmla="*/ 532015 h 2072640"/>
                <a:gd name="connsiteX53" fmla="*/ 1607127 w 7913716"/>
                <a:gd name="connsiteY53" fmla="*/ 554182 h 2072640"/>
                <a:gd name="connsiteX54" fmla="*/ 1651462 w 7913716"/>
                <a:gd name="connsiteY54" fmla="*/ 554182 h 2072640"/>
                <a:gd name="connsiteX55" fmla="*/ 1651462 w 7913716"/>
                <a:gd name="connsiteY55" fmla="*/ 565266 h 2072640"/>
                <a:gd name="connsiteX56" fmla="*/ 1690255 w 7913716"/>
                <a:gd name="connsiteY56" fmla="*/ 559724 h 2072640"/>
                <a:gd name="connsiteX57" fmla="*/ 1690255 w 7913716"/>
                <a:gd name="connsiteY57" fmla="*/ 587433 h 2072640"/>
                <a:gd name="connsiteX58" fmla="*/ 1734589 w 7913716"/>
                <a:gd name="connsiteY58" fmla="*/ 576349 h 2072640"/>
                <a:gd name="connsiteX59" fmla="*/ 1734589 w 7913716"/>
                <a:gd name="connsiteY59" fmla="*/ 592975 h 2072640"/>
                <a:gd name="connsiteX60" fmla="*/ 1790007 w 7913716"/>
                <a:gd name="connsiteY60" fmla="*/ 592975 h 2072640"/>
                <a:gd name="connsiteX61" fmla="*/ 1790007 w 7913716"/>
                <a:gd name="connsiteY61" fmla="*/ 620684 h 2072640"/>
                <a:gd name="connsiteX62" fmla="*/ 1823258 w 7913716"/>
                <a:gd name="connsiteY62" fmla="*/ 626226 h 2072640"/>
                <a:gd name="connsiteX63" fmla="*/ 1839884 w 7913716"/>
                <a:gd name="connsiteY63" fmla="*/ 642852 h 2072640"/>
                <a:gd name="connsiteX64" fmla="*/ 1839884 w 7913716"/>
                <a:gd name="connsiteY64" fmla="*/ 648393 h 2072640"/>
                <a:gd name="connsiteX65" fmla="*/ 1878676 w 7913716"/>
                <a:gd name="connsiteY65" fmla="*/ 653935 h 2072640"/>
                <a:gd name="connsiteX66" fmla="*/ 1878676 w 7913716"/>
                <a:gd name="connsiteY66" fmla="*/ 665018 h 2072640"/>
                <a:gd name="connsiteX67" fmla="*/ 1928553 w 7913716"/>
                <a:gd name="connsiteY67" fmla="*/ 665018 h 2072640"/>
                <a:gd name="connsiteX68" fmla="*/ 1945178 w 7913716"/>
                <a:gd name="connsiteY68" fmla="*/ 681643 h 2072640"/>
                <a:gd name="connsiteX69" fmla="*/ 2017222 w 7913716"/>
                <a:gd name="connsiteY69" fmla="*/ 709353 h 2072640"/>
                <a:gd name="connsiteX70" fmla="*/ 2017222 w 7913716"/>
                <a:gd name="connsiteY70" fmla="*/ 720437 h 2072640"/>
                <a:gd name="connsiteX71" fmla="*/ 2044931 w 7913716"/>
                <a:gd name="connsiteY71" fmla="*/ 720437 h 2072640"/>
                <a:gd name="connsiteX72" fmla="*/ 2094807 w 7913716"/>
                <a:gd name="connsiteY72" fmla="*/ 720437 h 2072640"/>
                <a:gd name="connsiteX73" fmla="*/ 2094807 w 7913716"/>
                <a:gd name="connsiteY73" fmla="*/ 748146 h 2072640"/>
                <a:gd name="connsiteX74" fmla="*/ 2139142 w 7913716"/>
                <a:gd name="connsiteY74" fmla="*/ 748146 h 2072640"/>
                <a:gd name="connsiteX75" fmla="*/ 2150226 w 7913716"/>
                <a:gd name="connsiteY75" fmla="*/ 764771 h 2072640"/>
                <a:gd name="connsiteX76" fmla="*/ 2222269 w 7913716"/>
                <a:gd name="connsiteY76" fmla="*/ 764771 h 2072640"/>
                <a:gd name="connsiteX77" fmla="*/ 2222269 w 7913716"/>
                <a:gd name="connsiteY77" fmla="*/ 798022 h 2072640"/>
                <a:gd name="connsiteX78" fmla="*/ 2261062 w 7913716"/>
                <a:gd name="connsiteY78" fmla="*/ 798022 h 2072640"/>
                <a:gd name="connsiteX79" fmla="*/ 2277687 w 7913716"/>
                <a:gd name="connsiteY79" fmla="*/ 814647 h 2072640"/>
                <a:gd name="connsiteX80" fmla="*/ 2349731 w 7913716"/>
                <a:gd name="connsiteY80" fmla="*/ 814648 h 2072640"/>
                <a:gd name="connsiteX81" fmla="*/ 2349731 w 7913716"/>
                <a:gd name="connsiteY81" fmla="*/ 836815 h 2072640"/>
                <a:gd name="connsiteX82" fmla="*/ 2394066 w 7913716"/>
                <a:gd name="connsiteY82" fmla="*/ 836815 h 2072640"/>
                <a:gd name="connsiteX83" fmla="*/ 2477193 w 7913716"/>
                <a:gd name="connsiteY83" fmla="*/ 836815 h 2072640"/>
                <a:gd name="connsiteX84" fmla="*/ 2493818 w 7913716"/>
                <a:gd name="connsiteY84" fmla="*/ 853440 h 2072640"/>
                <a:gd name="connsiteX85" fmla="*/ 2549236 w 7913716"/>
                <a:gd name="connsiteY85" fmla="*/ 886691 h 2072640"/>
                <a:gd name="connsiteX86" fmla="*/ 2588029 w 7913716"/>
                <a:gd name="connsiteY86" fmla="*/ 914400 h 2072640"/>
                <a:gd name="connsiteX87" fmla="*/ 2682240 w 7913716"/>
                <a:gd name="connsiteY87" fmla="*/ 975360 h 2072640"/>
                <a:gd name="connsiteX88" fmla="*/ 2726575 w 7913716"/>
                <a:gd name="connsiteY88" fmla="*/ 986444 h 2072640"/>
                <a:gd name="connsiteX89" fmla="*/ 2759826 w 7913716"/>
                <a:gd name="connsiteY89" fmla="*/ 986444 h 2072640"/>
                <a:gd name="connsiteX90" fmla="*/ 2759826 w 7913716"/>
                <a:gd name="connsiteY90" fmla="*/ 1030778 h 2072640"/>
                <a:gd name="connsiteX91" fmla="*/ 2759826 w 7913716"/>
                <a:gd name="connsiteY91" fmla="*/ 1030778 h 2072640"/>
                <a:gd name="connsiteX92" fmla="*/ 2809703 w 7913716"/>
                <a:gd name="connsiteY92" fmla="*/ 1080655 h 2072640"/>
                <a:gd name="connsiteX93" fmla="*/ 2892829 w 7913716"/>
                <a:gd name="connsiteY93" fmla="*/ 1075113 h 2072640"/>
                <a:gd name="connsiteX94" fmla="*/ 2892829 w 7913716"/>
                <a:gd name="connsiteY94" fmla="*/ 1097280 h 2072640"/>
                <a:gd name="connsiteX95" fmla="*/ 2959331 w 7913716"/>
                <a:gd name="connsiteY95" fmla="*/ 1097280 h 2072640"/>
                <a:gd name="connsiteX96" fmla="*/ 2959331 w 7913716"/>
                <a:gd name="connsiteY96" fmla="*/ 1152698 h 2072640"/>
                <a:gd name="connsiteX97" fmla="*/ 3097876 w 7913716"/>
                <a:gd name="connsiteY97" fmla="*/ 1169324 h 2072640"/>
                <a:gd name="connsiteX98" fmla="*/ 3097876 w 7913716"/>
                <a:gd name="connsiteY98" fmla="*/ 1202575 h 2072640"/>
                <a:gd name="connsiteX99" fmla="*/ 3169920 w 7913716"/>
                <a:gd name="connsiteY99" fmla="*/ 1202575 h 2072640"/>
                <a:gd name="connsiteX100" fmla="*/ 3169920 w 7913716"/>
                <a:gd name="connsiteY100" fmla="*/ 1202575 h 2072640"/>
                <a:gd name="connsiteX101" fmla="*/ 3247506 w 7913716"/>
                <a:gd name="connsiteY101" fmla="*/ 1202575 h 2072640"/>
                <a:gd name="connsiteX102" fmla="*/ 3247506 w 7913716"/>
                <a:gd name="connsiteY102" fmla="*/ 1241368 h 2072640"/>
                <a:gd name="connsiteX103" fmla="*/ 3336175 w 7913716"/>
                <a:gd name="connsiteY103" fmla="*/ 1230284 h 2072640"/>
                <a:gd name="connsiteX104" fmla="*/ 3336175 w 7913716"/>
                <a:gd name="connsiteY104" fmla="*/ 1246909 h 2072640"/>
                <a:gd name="connsiteX105" fmla="*/ 3458095 w 7913716"/>
                <a:gd name="connsiteY105" fmla="*/ 1246909 h 2072640"/>
                <a:gd name="connsiteX106" fmla="*/ 3568931 w 7913716"/>
                <a:gd name="connsiteY106" fmla="*/ 1263535 h 2072640"/>
                <a:gd name="connsiteX107" fmla="*/ 3568931 w 7913716"/>
                <a:gd name="connsiteY107" fmla="*/ 1307869 h 2072640"/>
                <a:gd name="connsiteX108" fmla="*/ 3668684 w 7913716"/>
                <a:gd name="connsiteY108" fmla="*/ 1307869 h 2072640"/>
                <a:gd name="connsiteX109" fmla="*/ 3668684 w 7913716"/>
                <a:gd name="connsiteY109" fmla="*/ 1407622 h 2072640"/>
                <a:gd name="connsiteX110" fmla="*/ 3862647 w 7913716"/>
                <a:gd name="connsiteY110" fmla="*/ 1407622 h 2072640"/>
                <a:gd name="connsiteX111" fmla="*/ 3862647 w 7913716"/>
                <a:gd name="connsiteY111" fmla="*/ 1451957 h 2072640"/>
                <a:gd name="connsiteX112" fmla="*/ 3906982 w 7913716"/>
                <a:gd name="connsiteY112" fmla="*/ 1451957 h 2072640"/>
                <a:gd name="connsiteX113" fmla="*/ 3906982 w 7913716"/>
                <a:gd name="connsiteY113" fmla="*/ 1496291 h 2072640"/>
                <a:gd name="connsiteX114" fmla="*/ 3962400 w 7913716"/>
                <a:gd name="connsiteY114" fmla="*/ 1496291 h 2072640"/>
                <a:gd name="connsiteX115" fmla="*/ 3962400 w 7913716"/>
                <a:gd name="connsiteY115" fmla="*/ 1518458 h 2072640"/>
                <a:gd name="connsiteX116" fmla="*/ 4023360 w 7913716"/>
                <a:gd name="connsiteY116" fmla="*/ 1518458 h 2072640"/>
                <a:gd name="connsiteX117" fmla="*/ 4023360 w 7913716"/>
                <a:gd name="connsiteY117" fmla="*/ 1551709 h 2072640"/>
                <a:gd name="connsiteX118" fmla="*/ 4239491 w 7913716"/>
                <a:gd name="connsiteY118" fmla="*/ 1551709 h 2072640"/>
                <a:gd name="connsiteX119" fmla="*/ 4239491 w 7913716"/>
                <a:gd name="connsiteY119" fmla="*/ 1584960 h 2072640"/>
                <a:gd name="connsiteX120" fmla="*/ 4283826 w 7913716"/>
                <a:gd name="connsiteY120" fmla="*/ 1584960 h 2072640"/>
                <a:gd name="connsiteX121" fmla="*/ 4294909 w 7913716"/>
                <a:gd name="connsiteY121" fmla="*/ 1634837 h 2072640"/>
                <a:gd name="connsiteX122" fmla="*/ 4572000 w 7913716"/>
                <a:gd name="connsiteY122" fmla="*/ 1618211 h 2072640"/>
                <a:gd name="connsiteX123" fmla="*/ 4572000 w 7913716"/>
                <a:gd name="connsiteY123" fmla="*/ 1651462 h 2072640"/>
                <a:gd name="connsiteX124" fmla="*/ 4688378 w 7913716"/>
                <a:gd name="connsiteY124" fmla="*/ 1651462 h 2072640"/>
                <a:gd name="connsiteX125" fmla="*/ 4716087 w 7913716"/>
                <a:gd name="connsiteY125" fmla="*/ 1679171 h 2072640"/>
                <a:gd name="connsiteX126" fmla="*/ 4760422 w 7913716"/>
                <a:gd name="connsiteY126" fmla="*/ 1684713 h 2072640"/>
                <a:gd name="connsiteX127" fmla="*/ 4760422 w 7913716"/>
                <a:gd name="connsiteY127" fmla="*/ 1706880 h 2072640"/>
                <a:gd name="connsiteX128" fmla="*/ 4821382 w 7913716"/>
                <a:gd name="connsiteY128" fmla="*/ 1717964 h 2072640"/>
                <a:gd name="connsiteX129" fmla="*/ 4821382 w 7913716"/>
                <a:gd name="connsiteY129" fmla="*/ 1751215 h 2072640"/>
                <a:gd name="connsiteX130" fmla="*/ 4898967 w 7913716"/>
                <a:gd name="connsiteY130" fmla="*/ 1751215 h 2072640"/>
                <a:gd name="connsiteX131" fmla="*/ 4910051 w 7913716"/>
                <a:gd name="connsiteY131" fmla="*/ 1762299 h 2072640"/>
                <a:gd name="connsiteX132" fmla="*/ 5065222 w 7913716"/>
                <a:gd name="connsiteY132" fmla="*/ 1762299 h 2072640"/>
                <a:gd name="connsiteX133" fmla="*/ 5065222 w 7913716"/>
                <a:gd name="connsiteY133" fmla="*/ 1795549 h 2072640"/>
                <a:gd name="connsiteX134" fmla="*/ 5297978 w 7913716"/>
                <a:gd name="connsiteY134" fmla="*/ 1795549 h 2072640"/>
                <a:gd name="connsiteX135" fmla="*/ 5297978 w 7913716"/>
                <a:gd name="connsiteY135" fmla="*/ 1828800 h 2072640"/>
                <a:gd name="connsiteX136" fmla="*/ 5453149 w 7913716"/>
                <a:gd name="connsiteY136" fmla="*/ 1828800 h 2072640"/>
                <a:gd name="connsiteX137" fmla="*/ 5453149 w 7913716"/>
                <a:gd name="connsiteY137" fmla="*/ 1889760 h 2072640"/>
                <a:gd name="connsiteX138" fmla="*/ 5552902 w 7913716"/>
                <a:gd name="connsiteY138" fmla="*/ 1889760 h 2072640"/>
                <a:gd name="connsiteX139" fmla="*/ 5586153 w 7913716"/>
                <a:gd name="connsiteY139" fmla="*/ 1923011 h 2072640"/>
                <a:gd name="connsiteX140" fmla="*/ 5824451 w 7913716"/>
                <a:gd name="connsiteY140" fmla="*/ 1928553 h 2072640"/>
                <a:gd name="connsiteX141" fmla="*/ 5824451 w 7913716"/>
                <a:gd name="connsiteY141" fmla="*/ 1945178 h 2072640"/>
                <a:gd name="connsiteX142" fmla="*/ 5874327 w 7913716"/>
                <a:gd name="connsiteY142" fmla="*/ 1945178 h 2072640"/>
                <a:gd name="connsiteX143" fmla="*/ 5890953 w 7913716"/>
                <a:gd name="connsiteY143" fmla="*/ 1961804 h 2072640"/>
                <a:gd name="connsiteX144" fmla="*/ 6362007 w 7913716"/>
                <a:gd name="connsiteY144" fmla="*/ 1961804 h 2072640"/>
                <a:gd name="connsiteX145" fmla="*/ 6362007 w 7913716"/>
                <a:gd name="connsiteY145" fmla="*/ 2022764 h 2072640"/>
                <a:gd name="connsiteX146" fmla="*/ 6633556 w 7913716"/>
                <a:gd name="connsiteY146" fmla="*/ 2022764 h 2072640"/>
                <a:gd name="connsiteX147" fmla="*/ 6633556 w 7913716"/>
                <a:gd name="connsiteY147" fmla="*/ 2072640 h 2072640"/>
                <a:gd name="connsiteX148" fmla="*/ 7902633 w 7913716"/>
                <a:gd name="connsiteY148" fmla="*/ 2072640 h 2072640"/>
                <a:gd name="connsiteX149" fmla="*/ 7886007 w 7913716"/>
                <a:gd name="connsiteY149" fmla="*/ 2072640 h 2072640"/>
                <a:gd name="connsiteX150" fmla="*/ 7913716 w 7913716"/>
                <a:gd name="connsiteY150" fmla="*/ 2072640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7913716" h="2072640">
                  <a:moveTo>
                    <a:pt x="0" y="0"/>
                  </a:moveTo>
                  <a:lnTo>
                    <a:pt x="49876" y="0"/>
                  </a:lnTo>
                  <a:lnTo>
                    <a:pt x="49876" y="27709"/>
                  </a:lnTo>
                  <a:lnTo>
                    <a:pt x="99753" y="27709"/>
                  </a:lnTo>
                  <a:lnTo>
                    <a:pt x="116378" y="38793"/>
                  </a:lnTo>
                  <a:lnTo>
                    <a:pt x="216131" y="38793"/>
                  </a:lnTo>
                  <a:lnTo>
                    <a:pt x="216131" y="38793"/>
                  </a:lnTo>
                  <a:lnTo>
                    <a:pt x="260466" y="72044"/>
                  </a:lnTo>
                  <a:lnTo>
                    <a:pt x="260466" y="77586"/>
                  </a:lnTo>
                  <a:lnTo>
                    <a:pt x="315884" y="77586"/>
                  </a:lnTo>
                  <a:lnTo>
                    <a:pt x="315884" y="94211"/>
                  </a:lnTo>
                  <a:lnTo>
                    <a:pt x="382386" y="94211"/>
                  </a:lnTo>
                  <a:lnTo>
                    <a:pt x="399011" y="116378"/>
                  </a:lnTo>
                  <a:lnTo>
                    <a:pt x="565266" y="116378"/>
                  </a:lnTo>
                  <a:lnTo>
                    <a:pt x="565266" y="188422"/>
                  </a:lnTo>
                  <a:lnTo>
                    <a:pt x="604058" y="193964"/>
                  </a:lnTo>
                  <a:lnTo>
                    <a:pt x="604058" y="193964"/>
                  </a:lnTo>
                  <a:lnTo>
                    <a:pt x="648393" y="221673"/>
                  </a:lnTo>
                  <a:lnTo>
                    <a:pt x="648393" y="232757"/>
                  </a:lnTo>
                  <a:lnTo>
                    <a:pt x="731520" y="232757"/>
                  </a:lnTo>
                  <a:lnTo>
                    <a:pt x="753687" y="249382"/>
                  </a:lnTo>
                  <a:lnTo>
                    <a:pt x="798022" y="249382"/>
                  </a:lnTo>
                  <a:lnTo>
                    <a:pt x="809106" y="260466"/>
                  </a:lnTo>
                  <a:lnTo>
                    <a:pt x="875607" y="260466"/>
                  </a:lnTo>
                  <a:lnTo>
                    <a:pt x="886691" y="266008"/>
                  </a:lnTo>
                  <a:lnTo>
                    <a:pt x="897775" y="266008"/>
                  </a:lnTo>
                  <a:lnTo>
                    <a:pt x="908858" y="277091"/>
                  </a:lnTo>
                  <a:lnTo>
                    <a:pt x="936567" y="277091"/>
                  </a:lnTo>
                  <a:lnTo>
                    <a:pt x="925484" y="293717"/>
                  </a:lnTo>
                  <a:lnTo>
                    <a:pt x="947651" y="293717"/>
                  </a:lnTo>
                  <a:lnTo>
                    <a:pt x="958735" y="304801"/>
                  </a:lnTo>
                  <a:lnTo>
                    <a:pt x="980902" y="310342"/>
                  </a:lnTo>
                  <a:lnTo>
                    <a:pt x="980902" y="326968"/>
                  </a:lnTo>
                  <a:lnTo>
                    <a:pt x="980902" y="326968"/>
                  </a:lnTo>
                  <a:lnTo>
                    <a:pt x="1030778" y="326968"/>
                  </a:lnTo>
                  <a:lnTo>
                    <a:pt x="1075113" y="349135"/>
                  </a:lnTo>
                  <a:lnTo>
                    <a:pt x="1091738" y="365760"/>
                  </a:lnTo>
                  <a:lnTo>
                    <a:pt x="1158240" y="365760"/>
                  </a:lnTo>
                  <a:lnTo>
                    <a:pt x="1158240" y="399011"/>
                  </a:lnTo>
                  <a:lnTo>
                    <a:pt x="1185949" y="399011"/>
                  </a:lnTo>
                  <a:lnTo>
                    <a:pt x="1185949" y="421178"/>
                  </a:lnTo>
                  <a:lnTo>
                    <a:pt x="1313411" y="421178"/>
                  </a:lnTo>
                  <a:lnTo>
                    <a:pt x="1302327" y="443346"/>
                  </a:lnTo>
                  <a:lnTo>
                    <a:pt x="1324495" y="443346"/>
                  </a:lnTo>
                  <a:lnTo>
                    <a:pt x="1324495" y="459971"/>
                  </a:lnTo>
                  <a:lnTo>
                    <a:pt x="1346662" y="459971"/>
                  </a:lnTo>
                  <a:lnTo>
                    <a:pt x="1346662" y="482138"/>
                  </a:lnTo>
                  <a:lnTo>
                    <a:pt x="1418706" y="482138"/>
                  </a:lnTo>
                  <a:lnTo>
                    <a:pt x="1435331" y="504306"/>
                  </a:lnTo>
                  <a:lnTo>
                    <a:pt x="1435331" y="504306"/>
                  </a:lnTo>
                  <a:lnTo>
                    <a:pt x="1512916" y="509848"/>
                  </a:lnTo>
                  <a:lnTo>
                    <a:pt x="1512916" y="532015"/>
                  </a:lnTo>
                  <a:lnTo>
                    <a:pt x="1607127" y="532015"/>
                  </a:lnTo>
                  <a:lnTo>
                    <a:pt x="1607127" y="554182"/>
                  </a:lnTo>
                  <a:lnTo>
                    <a:pt x="1651462" y="554182"/>
                  </a:lnTo>
                  <a:lnTo>
                    <a:pt x="1651462" y="565266"/>
                  </a:lnTo>
                  <a:lnTo>
                    <a:pt x="1690255" y="559724"/>
                  </a:lnTo>
                  <a:lnTo>
                    <a:pt x="1690255" y="587433"/>
                  </a:lnTo>
                  <a:lnTo>
                    <a:pt x="1734589" y="576349"/>
                  </a:lnTo>
                  <a:lnTo>
                    <a:pt x="1734589" y="592975"/>
                  </a:lnTo>
                  <a:lnTo>
                    <a:pt x="1790007" y="592975"/>
                  </a:lnTo>
                  <a:lnTo>
                    <a:pt x="1790007" y="620684"/>
                  </a:lnTo>
                  <a:lnTo>
                    <a:pt x="1823258" y="626226"/>
                  </a:lnTo>
                  <a:lnTo>
                    <a:pt x="1839884" y="642852"/>
                  </a:lnTo>
                  <a:lnTo>
                    <a:pt x="1839884" y="648393"/>
                  </a:lnTo>
                  <a:lnTo>
                    <a:pt x="1878676" y="653935"/>
                  </a:lnTo>
                  <a:lnTo>
                    <a:pt x="1878676" y="665018"/>
                  </a:lnTo>
                  <a:lnTo>
                    <a:pt x="1928553" y="665018"/>
                  </a:lnTo>
                  <a:lnTo>
                    <a:pt x="1945178" y="681643"/>
                  </a:lnTo>
                  <a:lnTo>
                    <a:pt x="2017222" y="709353"/>
                  </a:lnTo>
                  <a:lnTo>
                    <a:pt x="2017222" y="720437"/>
                  </a:lnTo>
                  <a:lnTo>
                    <a:pt x="2044931" y="720437"/>
                  </a:lnTo>
                  <a:lnTo>
                    <a:pt x="2094807" y="720437"/>
                  </a:lnTo>
                  <a:lnTo>
                    <a:pt x="2094807" y="748146"/>
                  </a:lnTo>
                  <a:lnTo>
                    <a:pt x="2139142" y="748146"/>
                  </a:lnTo>
                  <a:lnTo>
                    <a:pt x="2150226" y="764771"/>
                  </a:lnTo>
                  <a:lnTo>
                    <a:pt x="2222269" y="764771"/>
                  </a:lnTo>
                  <a:lnTo>
                    <a:pt x="2222269" y="798022"/>
                  </a:lnTo>
                  <a:lnTo>
                    <a:pt x="2261062" y="798022"/>
                  </a:lnTo>
                  <a:lnTo>
                    <a:pt x="2277687" y="814647"/>
                  </a:lnTo>
                  <a:lnTo>
                    <a:pt x="2349731" y="814648"/>
                  </a:lnTo>
                  <a:lnTo>
                    <a:pt x="2349731" y="836815"/>
                  </a:lnTo>
                  <a:lnTo>
                    <a:pt x="2394066" y="836815"/>
                  </a:lnTo>
                  <a:lnTo>
                    <a:pt x="2477193" y="836815"/>
                  </a:lnTo>
                  <a:lnTo>
                    <a:pt x="2493818" y="853440"/>
                  </a:lnTo>
                  <a:lnTo>
                    <a:pt x="2549236" y="886691"/>
                  </a:lnTo>
                  <a:lnTo>
                    <a:pt x="2588029" y="914400"/>
                  </a:lnTo>
                  <a:lnTo>
                    <a:pt x="2682240" y="975360"/>
                  </a:lnTo>
                  <a:lnTo>
                    <a:pt x="2726575" y="986444"/>
                  </a:lnTo>
                  <a:lnTo>
                    <a:pt x="2759826" y="986444"/>
                  </a:lnTo>
                  <a:lnTo>
                    <a:pt x="2759826" y="1030778"/>
                  </a:lnTo>
                  <a:lnTo>
                    <a:pt x="2759826" y="1030778"/>
                  </a:lnTo>
                  <a:lnTo>
                    <a:pt x="2809703" y="1080655"/>
                  </a:lnTo>
                  <a:lnTo>
                    <a:pt x="2892829" y="1075113"/>
                  </a:lnTo>
                  <a:lnTo>
                    <a:pt x="2892829" y="1097280"/>
                  </a:lnTo>
                  <a:lnTo>
                    <a:pt x="2959331" y="1097280"/>
                  </a:lnTo>
                  <a:lnTo>
                    <a:pt x="2959331" y="1152698"/>
                  </a:lnTo>
                  <a:lnTo>
                    <a:pt x="3097876" y="1169324"/>
                  </a:lnTo>
                  <a:lnTo>
                    <a:pt x="3097876" y="1202575"/>
                  </a:lnTo>
                  <a:lnTo>
                    <a:pt x="3169920" y="1202575"/>
                  </a:lnTo>
                  <a:lnTo>
                    <a:pt x="3169920" y="1202575"/>
                  </a:lnTo>
                  <a:lnTo>
                    <a:pt x="3247506" y="1202575"/>
                  </a:lnTo>
                  <a:lnTo>
                    <a:pt x="3247506" y="1241368"/>
                  </a:lnTo>
                  <a:lnTo>
                    <a:pt x="3336175" y="1230284"/>
                  </a:lnTo>
                  <a:lnTo>
                    <a:pt x="3336175" y="1246909"/>
                  </a:lnTo>
                  <a:lnTo>
                    <a:pt x="3458095" y="1246909"/>
                  </a:lnTo>
                  <a:lnTo>
                    <a:pt x="3568931" y="1263535"/>
                  </a:lnTo>
                  <a:lnTo>
                    <a:pt x="3568931" y="1307869"/>
                  </a:lnTo>
                  <a:lnTo>
                    <a:pt x="3668684" y="1307869"/>
                  </a:lnTo>
                  <a:lnTo>
                    <a:pt x="3668684" y="1407622"/>
                  </a:lnTo>
                  <a:lnTo>
                    <a:pt x="3862647" y="1407622"/>
                  </a:lnTo>
                  <a:lnTo>
                    <a:pt x="3862647" y="1451957"/>
                  </a:lnTo>
                  <a:lnTo>
                    <a:pt x="3906982" y="1451957"/>
                  </a:lnTo>
                  <a:lnTo>
                    <a:pt x="3906982" y="1496291"/>
                  </a:lnTo>
                  <a:lnTo>
                    <a:pt x="3962400" y="1496291"/>
                  </a:lnTo>
                  <a:lnTo>
                    <a:pt x="3962400" y="1518458"/>
                  </a:lnTo>
                  <a:lnTo>
                    <a:pt x="4023360" y="1518458"/>
                  </a:lnTo>
                  <a:lnTo>
                    <a:pt x="4023360" y="1551709"/>
                  </a:lnTo>
                  <a:lnTo>
                    <a:pt x="4239491" y="1551709"/>
                  </a:lnTo>
                  <a:lnTo>
                    <a:pt x="4239491" y="1584960"/>
                  </a:lnTo>
                  <a:lnTo>
                    <a:pt x="4283826" y="1584960"/>
                  </a:lnTo>
                  <a:lnTo>
                    <a:pt x="4294909" y="1634837"/>
                  </a:lnTo>
                  <a:lnTo>
                    <a:pt x="4572000" y="1618211"/>
                  </a:lnTo>
                  <a:lnTo>
                    <a:pt x="4572000" y="1651462"/>
                  </a:lnTo>
                  <a:lnTo>
                    <a:pt x="4688378" y="1651462"/>
                  </a:lnTo>
                  <a:lnTo>
                    <a:pt x="4716087" y="1679171"/>
                  </a:lnTo>
                  <a:lnTo>
                    <a:pt x="4760422" y="1684713"/>
                  </a:lnTo>
                  <a:lnTo>
                    <a:pt x="4760422" y="1706880"/>
                  </a:lnTo>
                  <a:lnTo>
                    <a:pt x="4821382" y="1717964"/>
                  </a:lnTo>
                  <a:lnTo>
                    <a:pt x="4821382" y="1751215"/>
                  </a:lnTo>
                  <a:lnTo>
                    <a:pt x="4898967" y="1751215"/>
                  </a:lnTo>
                  <a:lnTo>
                    <a:pt x="4910051" y="1762299"/>
                  </a:lnTo>
                  <a:lnTo>
                    <a:pt x="5065222" y="1762299"/>
                  </a:lnTo>
                  <a:lnTo>
                    <a:pt x="5065222" y="1795549"/>
                  </a:lnTo>
                  <a:lnTo>
                    <a:pt x="5297978" y="1795549"/>
                  </a:lnTo>
                  <a:lnTo>
                    <a:pt x="5297978" y="1828800"/>
                  </a:lnTo>
                  <a:lnTo>
                    <a:pt x="5453149" y="1828800"/>
                  </a:lnTo>
                  <a:lnTo>
                    <a:pt x="5453149" y="1889760"/>
                  </a:lnTo>
                  <a:lnTo>
                    <a:pt x="5552902" y="1889760"/>
                  </a:lnTo>
                  <a:lnTo>
                    <a:pt x="5586153" y="1923011"/>
                  </a:lnTo>
                  <a:lnTo>
                    <a:pt x="5824451" y="1928553"/>
                  </a:lnTo>
                  <a:lnTo>
                    <a:pt x="5824451" y="1945178"/>
                  </a:lnTo>
                  <a:lnTo>
                    <a:pt x="5874327" y="1945178"/>
                  </a:lnTo>
                  <a:lnTo>
                    <a:pt x="5890953" y="1961804"/>
                  </a:lnTo>
                  <a:lnTo>
                    <a:pt x="6362007" y="1961804"/>
                  </a:lnTo>
                  <a:lnTo>
                    <a:pt x="6362007" y="2022764"/>
                  </a:lnTo>
                  <a:lnTo>
                    <a:pt x="6633556" y="2022764"/>
                  </a:lnTo>
                  <a:lnTo>
                    <a:pt x="6633556" y="2072640"/>
                  </a:lnTo>
                  <a:lnTo>
                    <a:pt x="7902633" y="2072640"/>
                  </a:lnTo>
                  <a:lnTo>
                    <a:pt x="7886007" y="2072640"/>
                  </a:lnTo>
                  <a:lnTo>
                    <a:pt x="7913716" y="207264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6" name="Oval 95">
              <a:extLst>
                <a:ext uri="{FF2B5EF4-FFF2-40B4-BE49-F238E27FC236}">
                  <a16:creationId xmlns:a16="http://schemas.microsoft.com/office/drawing/2014/main" id="{8895E256-A642-449C-8252-61A88CDBF93A}"/>
                </a:ext>
              </a:extLst>
            </p:cNvPr>
            <p:cNvSpPr/>
            <p:nvPr/>
          </p:nvSpPr>
          <p:spPr bwMode="auto">
            <a:xfrm>
              <a:off x="2596316" y="2203418"/>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Oval 96">
              <a:extLst>
                <a:ext uri="{FF2B5EF4-FFF2-40B4-BE49-F238E27FC236}">
                  <a16:creationId xmlns:a16="http://schemas.microsoft.com/office/drawing/2014/main" id="{77580EA8-793D-43CF-905F-CE36415626E2}"/>
                </a:ext>
              </a:extLst>
            </p:cNvPr>
            <p:cNvSpPr/>
            <p:nvPr/>
          </p:nvSpPr>
          <p:spPr bwMode="auto">
            <a:xfrm>
              <a:off x="2973159" y="229548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Oval 97">
              <a:extLst>
                <a:ext uri="{FF2B5EF4-FFF2-40B4-BE49-F238E27FC236}">
                  <a16:creationId xmlns:a16="http://schemas.microsoft.com/office/drawing/2014/main" id="{9C09C67E-122F-4028-BB4D-F2A14899F83A}"/>
                </a:ext>
              </a:extLst>
            </p:cNvPr>
            <p:cNvSpPr/>
            <p:nvPr/>
          </p:nvSpPr>
          <p:spPr bwMode="auto">
            <a:xfrm>
              <a:off x="4735458" y="2975873"/>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Oval 98">
              <a:extLst>
                <a:ext uri="{FF2B5EF4-FFF2-40B4-BE49-F238E27FC236}">
                  <a16:creationId xmlns:a16="http://schemas.microsoft.com/office/drawing/2014/main" id="{CBED3636-457D-4A30-AC7B-90C5CDA1279E}"/>
                </a:ext>
              </a:extLst>
            </p:cNvPr>
            <p:cNvSpPr/>
            <p:nvPr/>
          </p:nvSpPr>
          <p:spPr bwMode="auto">
            <a:xfrm>
              <a:off x="4813043" y="298695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Oval 99">
              <a:extLst>
                <a:ext uri="{FF2B5EF4-FFF2-40B4-BE49-F238E27FC236}">
                  <a16:creationId xmlns:a16="http://schemas.microsoft.com/office/drawing/2014/main" id="{71121673-6557-47C4-ACDE-9689E55FBC5A}"/>
                </a:ext>
              </a:extLst>
            </p:cNvPr>
            <p:cNvSpPr/>
            <p:nvPr/>
          </p:nvSpPr>
          <p:spPr bwMode="auto">
            <a:xfrm>
              <a:off x="4879545" y="299804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Oval 100">
              <a:extLst>
                <a:ext uri="{FF2B5EF4-FFF2-40B4-BE49-F238E27FC236}">
                  <a16:creationId xmlns:a16="http://schemas.microsoft.com/office/drawing/2014/main" id="{27062680-2B61-4377-9255-F73C35991071}"/>
                </a:ext>
              </a:extLst>
            </p:cNvPr>
            <p:cNvSpPr/>
            <p:nvPr/>
          </p:nvSpPr>
          <p:spPr bwMode="auto">
            <a:xfrm>
              <a:off x="4957130" y="3014665"/>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Oval 101">
              <a:extLst>
                <a:ext uri="{FF2B5EF4-FFF2-40B4-BE49-F238E27FC236}">
                  <a16:creationId xmlns:a16="http://schemas.microsoft.com/office/drawing/2014/main" id="{84DCA200-0434-4582-AF3C-03B1980670AC}"/>
                </a:ext>
              </a:extLst>
            </p:cNvPr>
            <p:cNvSpPr/>
            <p:nvPr/>
          </p:nvSpPr>
          <p:spPr bwMode="auto">
            <a:xfrm>
              <a:off x="5034715" y="3058999"/>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Oval 102">
              <a:extLst>
                <a:ext uri="{FF2B5EF4-FFF2-40B4-BE49-F238E27FC236}">
                  <a16:creationId xmlns:a16="http://schemas.microsoft.com/office/drawing/2014/main" id="{FF4DD2CD-88DC-497C-B04F-5D395DB4D6AE}"/>
                </a:ext>
              </a:extLst>
            </p:cNvPr>
            <p:cNvSpPr/>
            <p:nvPr/>
          </p:nvSpPr>
          <p:spPr bwMode="auto">
            <a:xfrm>
              <a:off x="5073508" y="3097792"/>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Oval 103">
              <a:extLst>
                <a:ext uri="{FF2B5EF4-FFF2-40B4-BE49-F238E27FC236}">
                  <a16:creationId xmlns:a16="http://schemas.microsoft.com/office/drawing/2014/main" id="{9DFCFBD3-DB01-4256-A1DE-50B5B02835A2}"/>
                </a:ext>
              </a:extLst>
            </p:cNvPr>
            <p:cNvSpPr/>
            <p:nvPr/>
          </p:nvSpPr>
          <p:spPr bwMode="auto">
            <a:xfrm>
              <a:off x="5123385" y="314212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Oval 104">
              <a:extLst>
                <a:ext uri="{FF2B5EF4-FFF2-40B4-BE49-F238E27FC236}">
                  <a16:creationId xmlns:a16="http://schemas.microsoft.com/office/drawing/2014/main" id="{FB38FF2B-FD30-48EB-96E7-9A795C070555}"/>
                </a:ext>
              </a:extLst>
            </p:cNvPr>
            <p:cNvSpPr/>
            <p:nvPr/>
          </p:nvSpPr>
          <p:spPr bwMode="auto">
            <a:xfrm>
              <a:off x="5156636" y="3164294"/>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 name="Oval 105">
              <a:extLst>
                <a:ext uri="{FF2B5EF4-FFF2-40B4-BE49-F238E27FC236}">
                  <a16:creationId xmlns:a16="http://schemas.microsoft.com/office/drawing/2014/main" id="{1512E5ED-F64D-4EBC-B0E2-A35BF93430C8}"/>
                </a:ext>
              </a:extLst>
            </p:cNvPr>
            <p:cNvSpPr/>
            <p:nvPr/>
          </p:nvSpPr>
          <p:spPr bwMode="auto">
            <a:xfrm>
              <a:off x="5228680" y="3169836"/>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Oval 106">
              <a:extLst>
                <a:ext uri="{FF2B5EF4-FFF2-40B4-BE49-F238E27FC236}">
                  <a16:creationId xmlns:a16="http://schemas.microsoft.com/office/drawing/2014/main" id="{9C5F5694-69CD-4988-B84F-4C3FDFFCCE75}"/>
                </a:ext>
              </a:extLst>
            </p:cNvPr>
            <p:cNvSpPr/>
            <p:nvPr/>
          </p:nvSpPr>
          <p:spPr bwMode="auto">
            <a:xfrm>
              <a:off x="5245306" y="321417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Oval 107">
              <a:extLst>
                <a:ext uri="{FF2B5EF4-FFF2-40B4-BE49-F238E27FC236}">
                  <a16:creationId xmlns:a16="http://schemas.microsoft.com/office/drawing/2014/main" id="{CD34AFD3-E958-4FE8-833D-FF7913BB4096}"/>
                </a:ext>
              </a:extLst>
            </p:cNvPr>
            <p:cNvSpPr/>
            <p:nvPr/>
          </p:nvSpPr>
          <p:spPr bwMode="auto">
            <a:xfrm>
              <a:off x="5289641" y="321417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Oval 108">
              <a:extLst>
                <a:ext uri="{FF2B5EF4-FFF2-40B4-BE49-F238E27FC236}">
                  <a16:creationId xmlns:a16="http://schemas.microsoft.com/office/drawing/2014/main" id="{6D135A97-9A22-41D1-8230-86EA411BD07D}"/>
                </a:ext>
              </a:extLst>
            </p:cNvPr>
            <p:cNvSpPr/>
            <p:nvPr/>
          </p:nvSpPr>
          <p:spPr bwMode="auto">
            <a:xfrm>
              <a:off x="5307748" y="3250385"/>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Oval 109">
              <a:extLst>
                <a:ext uri="{FF2B5EF4-FFF2-40B4-BE49-F238E27FC236}">
                  <a16:creationId xmlns:a16="http://schemas.microsoft.com/office/drawing/2014/main" id="{30A49BEC-A5B1-40EA-B371-4733B3F36007}"/>
                </a:ext>
              </a:extLst>
            </p:cNvPr>
            <p:cNvSpPr/>
            <p:nvPr/>
          </p:nvSpPr>
          <p:spPr bwMode="auto">
            <a:xfrm>
              <a:off x="5362069" y="3250385"/>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Oval 110">
              <a:extLst>
                <a:ext uri="{FF2B5EF4-FFF2-40B4-BE49-F238E27FC236}">
                  <a16:creationId xmlns:a16="http://schemas.microsoft.com/office/drawing/2014/main" id="{45F24EFB-8163-49D6-B7D7-11155A04D517}"/>
                </a:ext>
              </a:extLst>
            </p:cNvPr>
            <p:cNvSpPr/>
            <p:nvPr/>
          </p:nvSpPr>
          <p:spPr bwMode="auto">
            <a:xfrm>
              <a:off x="5425444" y="3250385"/>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Oval 111">
              <a:extLst>
                <a:ext uri="{FF2B5EF4-FFF2-40B4-BE49-F238E27FC236}">
                  <a16:creationId xmlns:a16="http://schemas.microsoft.com/office/drawing/2014/main" id="{5AED343C-B15C-402D-8446-7B40E8B29231}"/>
                </a:ext>
              </a:extLst>
            </p:cNvPr>
            <p:cNvSpPr/>
            <p:nvPr/>
          </p:nvSpPr>
          <p:spPr bwMode="auto">
            <a:xfrm>
              <a:off x="5449587" y="3295653"/>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Oval 112">
              <a:extLst>
                <a:ext uri="{FF2B5EF4-FFF2-40B4-BE49-F238E27FC236}">
                  <a16:creationId xmlns:a16="http://schemas.microsoft.com/office/drawing/2014/main" id="{2C8BB804-F5E1-4A4F-89A9-A75EFF2E39F3}"/>
                </a:ext>
              </a:extLst>
            </p:cNvPr>
            <p:cNvSpPr/>
            <p:nvPr/>
          </p:nvSpPr>
          <p:spPr bwMode="auto">
            <a:xfrm>
              <a:off x="5482783" y="3328849"/>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Oval 113">
              <a:extLst>
                <a:ext uri="{FF2B5EF4-FFF2-40B4-BE49-F238E27FC236}">
                  <a16:creationId xmlns:a16="http://schemas.microsoft.com/office/drawing/2014/main" id="{25C75580-DAC8-4EAC-BA92-180FB21752DF}"/>
                </a:ext>
              </a:extLst>
            </p:cNvPr>
            <p:cNvSpPr/>
            <p:nvPr/>
          </p:nvSpPr>
          <p:spPr bwMode="auto">
            <a:xfrm>
              <a:off x="5561247" y="3328849"/>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Oval 114">
              <a:extLst>
                <a:ext uri="{FF2B5EF4-FFF2-40B4-BE49-F238E27FC236}">
                  <a16:creationId xmlns:a16="http://schemas.microsoft.com/office/drawing/2014/main" id="{A102331C-D245-488B-BFD5-B866C531AF00}"/>
                </a:ext>
              </a:extLst>
            </p:cNvPr>
            <p:cNvSpPr/>
            <p:nvPr/>
          </p:nvSpPr>
          <p:spPr bwMode="auto">
            <a:xfrm>
              <a:off x="5642728" y="3356009"/>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Oval 115">
              <a:extLst>
                <a:ext uri="{FF2B5EF4-FFF2-40B4-BE49-F238E27FC236}">
                  <a16:creationId xmlns:a16="http://schemas.microsoft.com/office/drawing/2014/main" id="{8E903DF0-40A9-4F32-8A40-86D25863D558}"/>
                </a:ext>
              </a:extLst>
            </p:cNvPr>
            <p:cNvSpPr/>
            <p:nvPr/>
          </p:nvSpPr>
          <p:spPr bwMode="auto">
            <a:xfrm>
              <a:off x="5681960" y="338015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Oval 116">
              <a:extLst>
                <a:ext uri="{FF2B5EF4-FFF2-40B4-BE49-F238E27FC236}">
                  <a16:creationId xmlns:a16="http://schemas.microsoft.com/office/drawing/2014/main" id="{D7E0BC53-3E92-45B8-8995-5819A77D7DFD}"/>
                </a:ext>
              </a:extLst>
            </p:cNvPr>
            <p:cNvSpPr/>
            <p:nvPr/>
          </p:nvSpPr>
          <p:spPr bwMode="auto">
            <a:xfrm>
              <a:off x="5721192" y="3398258"/>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Oval 117">
              <a:extLst>
                <a:ext uri="{FF2B5EF4-FFF2-40B4-BE49-F238E27FC236}">
                  <a16:creationId xmlns:a16="http://schemas.microsoft.com/office/drawing/2014/main" id="{C29F2CF8-B770-4945-A26A-458E30D7B40A}"/>
                </a:ext>
              </a:extLst>
            </p:cNvPr>
            <p:cNvSpPr/>
            <p:nvPr/>
          </p:nvSpPr>
          <p:spPr bwMode="auto">
            <a:xfrm>
              <a:off x="5820780" y="3404293"/>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Oval 118">
              <a:extLst>
                <a:ext uri="{FF2B5EF4-FFF2-40B4-BE49-F238E27FC236}">
                  <a16:creationId xmlns:a16="http://schemas.microsoft.com/office/drawing/2014/main" id="{74D86509-4672-4B48-82A9-C7DEBD6E4DDA}"/>
                </a:ext>
              </a:extLst>
            </p:cNvPr>
            <p:cNvSpPr/>
            <p:nvPr/>
          </p:nvSpPr>
          <p:spPr bwMode="auto">
            <a:xfrm>
              <a:off x="5881136" y="343749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Oval 119">
              <a:extLst>
                <a:ext uri="{FF2B5EF4-FFF2-40B4-BE49-F238E27FC236}">
                  <a16:creationId xmlns:a16="http://schemas.microsoft.com/office/drawing/2014/main" id="{E3880BD3-B881-4754-B4BA-C3D09D3C7E5A}"/>
                </a:ext>
              </a:extLst>
            </p:cNvPr>
            <p:cNvSpPr/>
            <p:nvPr/>
          </p:nvSpPr>
          <p:spPr bwMode="auto">
            <a:xfrm>
              <a:off x="5950546" y="343749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Oval 120">
              <a:extLst>
                <a:ext uri="{FF2B5EF4-FFF2-40B4-BE49-F238E27FC236}">
                  <a16:creationId xmlns:a16="http://schemas.microsoft.com/office/drawing/2014/main" id="{511D8011-3C4C-4A69-8053-46E2AB7E0CC7}"/>
                </a:ext>
              </a:extLst>
            </p:cNvPr>
            <p:cNvSpPr/>
            <p:nvPr/>
          </p:nvSpPr>
          <p:spPr bwMode="auto">
            <a:xfrm>
              <a:off x="6010903" y="3443526"/>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Oval 121">
              <a:extLst>
                <a:ext uri="{FF2B5EF4-FFF2-40B4-BE49-F238E27FC236}">
                  <a16:creationId xmlns:a16="http://schemas.microsoft.com/office/drawing/2014/main" id="{8801473C-3C71-4BA6-BBD5-4FA4585BFD42}"/>
                </a:ext>
              </a:extLst>
            </p:cNvPr>
            <p:cNvSpPr/>
            <p:nvPr/>
          </p:nvSpPr>
          <p:spPr bwMode="auto">
            <a:xfrm>
              <a:off x="6044099" y="345258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Oval 122">
              <a:extLst>
                <a:ext uri="{FF2B5EF4-FFF2-40B4-BE49-F238E27FC236}">
                  <a16:creationId xmlns:a16="http://schemas.microsoft.com/office/drawing/2014/main" id="{89A7C8AF-39C5-4880-A969-C1AD9F489D77}"/>
                </a:ext>
              </a:extLst>
            </p:cNvPr>
            <p:cNvSpPr/>
            <p:nvPr/>
          </p:nvSpPr>
          <p:spPr bwMode="auto">
            <a:xfrm>
              <a:off x="6101438" y="3488793"/>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Oval 123">
              <a:extLst>
                <a:ext uri="{FF2B5EF4-FFF2-40B4-BE49-F238E27FC236}">
                  <a16:creationId xmlns:a16="http://schemas.microsoft.com/office/drawing/2014/main" id="{1E0EFFFD-E6AF-4A11-9C91-EA8DDB802714}"/>
                </a:ext>
              </a:extLst>
            </p:cNvPr>
            <p:cNvSpPr/>
            <p:nvPr/>
          </p:nvSpPr>
          <p:spPr bwMode="auto">
            <a:xfrm>
              <a:off x="6179901" y="355216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5" name="Oval 124">
              <a:extLst>
                <a:ext uri="{FF2B5EF4-FFF2-40B4-BE49-F238E27FC236}">
                  <a16:creationId xmlns:a16="http://schemas.microsoft.com/office/drawing/2014/main" id="{901C0F9E-C2B7-4FCF-A210-AB4BC72AF66B}"/>
                </a:ext>
              </a:extLst>
            </p:cNvPr>
            <p:cNvSpPr/>
            <p:nvPr/>
          </p:nvSpPr>
          <p:spPr bwMode="auto">
            <a:xfrm>
              <a:off x="6255347" y="356122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6" name="Oval 125">
              <a:extLst>
                <a:ext uri="{FF2B5EF4-FFF2-40B4-BE49-F238E27FC236}">
                  <a16:creationId xmlns:a16="http://schemas.microsoft.com/office/drawing/2014/main" id="{60CA1B89-026A-4DE6-AF99-09C67112B335}"/>
                </a:ext>
              </a:extLst>
            </p:cNvPr>
            <p:cNvSpPr/>
            <p:nvPr/>
          </p:nvSpPr>
          <p:spPr bwMode="auto">
            <a:xfrm>
              <a:off x="6324526" y="3566709"/>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Oval 126">
              <a:extLst>
                <a:ext uri="{FF2B5EF4-FFF2-40B4-BE49-F238E27FC236}">
                  <a16:creationId xmlns:a16="http://schemas.microsoft.com/office/drawing/2014/main" id="{3CF7C7CC-8954-4ED9-93F7-E4938A373FFC}"/>
                </a:ext>
              </a:extLst>
            </p:cNvPr>
            <p:cNvSpPr/>
            <p:nvPr/>
          </p:nvSpPr>
          <p:spPr bwMode="auto">
            <a:xfrm>
              <a:off x="6358393" y="3631363"/>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Oval 127">
              <a:extLst>
                <a:ext uri="{FF2B5EF4-FFF2-40B4-BE49-F238E27FC236}">
                  <a16:creationId xmlns:a16="http://schemas.microsoft.com/office/drawing/2014/main" id="{F4B65D6F-AD8B-4515-B235-C3124D051392}"/>
                </a:ext>
              </a:extLst>
            </p:cNvPr>
            <p:cNvSpPr/>
            <p:nvPr/>
          </p:nvSpPr>
          <p:spPr bwMode="auto">
            <a:xfrm>
              <a:off x="6432283" y="367138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9" name="Oval 128">
              <a:extLst>
                <a:ext uri="{FF2B5EF4-FFF2-40B4-BE49-F238E27FC236}">
                  <a16:creationId xmlns:a16="http://schemas.microsoft.com/office/drawing/2014/main" id="{573DF110-68C1-4D51-B391-360FA9CD2661}"/>
                </a:ext>
              </a:extLst>
            </p:cNvPr>
            <p:cNvSpPr/>
            <p:nvPr/>
          </p:nvSpPr>
          <p:spPr bwMode="auto">
            <a:xfrm>
              <a:off x="6500016" y="3696018"/>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Oval 129">
              <a:extLst>
                <a:ext uri="{FF2B5EF4-FFF2-40B4-BE49-F238E27FC236}">
                  <a16:creationId xmlns:a16="http://schemas.microsoft.com/office/drawing/2014/main" id="{12A5C8F9-C690-4FFC-899D-E0F852BDFA18}"/>
                </a:ext>
              </a:extLst>
            </p:cNvPr>
            <p:cNvSpPr/>
            <p:nvPr/>
          </p:nvSpPr>
          <p:spPr bwMode="auto">
            <a:xfrm>
              <a:off x="6564671" y="371757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1" name="Oval 130">
              <a:extLst>
                <a:ext uri="{FF2B5EF4-FFF2-40B4-BE49-F238E27FC236}">
                  <a16:creationId xmlns:a16="http://schemas.microsoft.com/office/drawing/2014/main" id="{15A1383F-3ECC-4FD5-B0DB-D90DE71F2186}"/>
                </a:ext>
              </a:extLst>
            </p:cNvPr>
            <p:cNvSpPr/>
            <p:nvPr/>
          </p:nvSpPr>
          <p:spPr bwMode="auto">
            <a:xfrm>
              <a:off x="6626247" y="3729885"/>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2" name="Oval 131">
              <a:extLst>
                <a:ext uri="{FF2B5EF4-FFF2-40B4-BE49-F238E27FC236}">
                  <a16:creationId xmlns:a16="http://schemas.microsoft.com/office/drawing/2014/main" id="{59266F30-77E3-4641-86BE-04DC22ED213A}"/>
                </a:ext>
              </a:extLst>
            </p:cNvPr>
            <p:cNvSpPr/>
            <p:nvPr/>
          </p:nvSpPr>
          <p:spPr bwMode="auto">
            <a:xfrm>
              <a:off x="6687823" y="3732964"/>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3" name="Oval 132">
              <a:extLst>
                <a:ext uri="{FF2B5EF4-FFF2-40B4-BE49-F238E27FC236}">
                  <a16:creationId xmlns:a16="http://schemas.microsoft.com/office/drawing/2014/main" id="{C0D809F9-AFCD-447F-B312-49F9EA722FA8}"/>
                </a:ext>
              </a:extLst>
            </p:cNvPr>
            <p:cNvSpPr/>
            <p:nvPr/>
          </p:nvSpPr>
          <p:spPr bwMode="auto">
            <a:xfrm>
              <a:off x="6740163" y="3754516"/>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 name="Oval 133">
              <a:extLst>
                <a:ext uri="{FF2B5EF4-FFF2-40B4-BE49-F238E27FC236}">
                  <a16:creationId xmlns:a16="http://schemas.microsoft.com/office/drawing/2014/main" id="{FFD615D9-8426-4401-BA3D-2B79B02A5583}"/>
                </a:ext>
              </a:extLst>
            </p:cNvPr>
            <p:cNvSpPr/>
            <p:nvPr/>
          </p:nvSpPr>
          <p:spPr bwMode="auto">
            <a:xfrm>
              <a:off x="6807896" y="3788383"/>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5" name="Oval 134">
              <a:extLst>
                <a:ext uri="{FF2B5EF4-FFF2-40B4-BE49-F238E27FC236}">
                  <a16:creationId xmlns:a16="http://schemas.microsoft.com/office/drawing/2014/main" id="{932C1E7F-01FF-41E2-9592-89E962D36AD1}"/>
                </a:ext>
              </a:extLst>
            </p:cNvPr>
            <p:cNvSpPr/>
            <p:nvPr/>
          </p:nvSpPr>
          <p:spPr bwMode="auto">
            <a:xfrm>
              <a:off x="6906417" y="3800698"/>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6" name="Oval 135">
              <a:extLst>
                <a:ext uri="{FF2B5EF4-FFF2-40B4-BE49-F238E27FC236}">
                  <a16:creationId xmlns:a16="http://schemas.microsoft.com/office/drawing/2014/main" id="{91C6FE43-C026-4106-8D06-8F1E796BD19B}"/>
                </a:ext>
              </a:extLst>
            </p:cNvPr>
            <p:cNvSpPr/>
            <p:nvPr/>
          </p:nvSpPr>
          <p:spPr bwMode="auto">
            <a:xfrm>
              <a:off x="6961835" y="3800698"/>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7" name="Oval 136">
              <a:extLst>
                <a:ext uri="{FF2B5EF4-FFF2-40B4-BE49-F238E27FC236}">
                  <a16:creationId xmlns:a16="http://schemas.microsoft.com/office/drawing/2014/main" id="{CA641713-5056-4C59-BB74-0500D82B93B5}"/>
                </a:ext>
              </a:extLst>
            </p:cNvPr>
            <p:cNvSpPr/>
            <p:nvPr/>
          </p:nvSpPr>
          <p:spPr bwMode="auto">
            <a:xfrm>
              <a:off x="7048041" y="3813013"/>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8" name="Oval 137">
              <a:extLst>
                <a:ext uri="{FF2B5EF4-FFF2-40B4-BE49-F238E27FC236}">
                  <a16:creationId xmlns:a16="http://schemas.microsoft.com/office/drawing/2014/main" id="{613F38F7-FB86-45F3-878E-CD2E49B25FD0}"/>
                </a:ext>
              </a:extLst>
            </p:cNvPr>
            <p:cNvSpPr/>
            <p:nvPr/>
          </p:nvSpPr>
          <p:spPr bwMode="auto">
            <a:xfrm>
              <a:off x="7220453" y="385303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9" name="Oval 138">
              <a:extLst>
                <a:ext uri="{FF2B5EF4-FFF2-40B4-BE49-F238E27FC236}">
                  <a16:creationId xmlns:a16="http://schemas.microsoft.com/office/drawing/2014/main" id="{5FA1428D-5117-4C40-B2F6-CE991901A8A7}"/>
                </a:ext>
              </a:extLst>
            </p:cNvPr>
            <p:cNvSpPr/>
            <p:nvPr/>
          </p:nvSpPr>
          <p:spPr bwMode="auto">
            <a:xfrm>
              <a:off x="7266635" y="389306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0" name="Oval 139">
              <a:extLst>
                <a:ext uri="{FF2B5EF4-FFF2-40B4-BE49-F238E27FC236}">
                  <a16:creationId xmlns:a16="http://schemas.microsoft.com/office/drawing/2014/main" id="{206EEFE7-D1FD-414A-9E0F-D5E3DE3F1654}"/>
                </a:ext>
              </a:extLst>
            </p:cNvPr>
            <p:cNvSpPr/>
            <p:nvPr/>
          </p:nvSpPr>
          <p:spPr bwMode="auto">
            <a:xfrm>
              <a:off x="7289264" y="3925332"/>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1" name="Oval 140">
              <a:extLst>
                <a:ext uri="{FF2B5EF4-FFF2-40B4-BE49-F238E27FC236}">
                  <a16:creationId xmlns:a16="http://schemas.microsoft.com/office/drawing/2014/main" id="{90F0D697-AE88-4F4A-8DAC-D4DCA68B9E82}"/>
                </a:ext>
              </a:extLst>
            </p:cNvPr>
            <p:cNvSpPr/>
            <p:nvPr/>
          </p:nvSpPr>
          <p:spPr bwMode="auto">
            <a:xfrm>
              <a:off x="7350839" y="3934569"/>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2" name="Oval 141">
              <a:extLst>
                <a:ext uri="{FF2B5EF4-FFF2-40B4-BE49-F238E27FC236}">
                  <a16:creationId xmlns:a16="http://schemas.microsoft.com/office/drawing/2014/main" id="{48860293-5413-42CC-916D-02206C6C987E}"/>
                </a:ext>
              </a:extLst>
            </p:cNvPr>
            <p:cNvSpPr/>
            <p:nvPr/>
          </p:nvSpPr>
          <p:spPr bwMode="auto">
            <a:xfrm>
              <a:off x="7427809" y="3934569"/>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 name="Oval 142">
              <a:extLst>
                <a:ext uri="{FF2B5EF4-FFF2-40B4-BE49-F238E27FC236}">
                  <a16:creationId xmlns:a16="http://schemas.microsoft.com/office/drawing/2014/main" id="{F227ED30-F2C1-4BA3-8CB3-3B75F3E2BAB7}"/>
                </a:ext>
              </a:extLst>
            </p:cNvPr>
            <p:cNvSpPr/>
            <p:nvPr/>
          </p:nvSpPr>
          <p:spPr bwMode="auto">
            <a:xfrm>
              <a:off x="7504779" y="3934569"/>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4" name="Oval 143">
              <a:extLst>
                <a:ext uri="{FF2B5EF4-FFF2-40B4-BE49-F238E27FC236}">
                  <a16:creationId xmlns:a16="http://schemas.microsoft.com/office/drawing/2014/main" id="{72A1C843-264D-490C-98E5-8152BCF07D9E}"/>
                </a:ext>
              </a:extLst>
            </p:cNvPr>
            <p:cNvSpPr/>
            <p:nvPr/>
          </p:nvSpPr>
          <p:spPr bwMode="auto">
            <a:xfrm>
              <a:off x="7557118" y="395612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5" name="Oval 144">
              <a:extLst>
                <a:ext uri="{FF2B5EF4-FFF2-40B4-BE49-F238E27FC236}">
                  <a16:creationId xmlns:a16="http://schemas.microsoft.com/office/drawing/2014/main" id="{BB673665-752D-4DA3-AFC1-C73B572E4CD7}"/>
                </a:ext>
              </a:extLst>
            </p:cNvPr>
            <p:cNvSpPr/>
            <p:nvPr/>
          </p:nvSpPr>
          <p:spPr bwMode="auto">
            <a:xfrm>
              <a:off x="7618694" y="395612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6" name="Oval 145">
              <a:extLst>
                <a:ext uri="{FF2B5EF4-FFF2-40B4-BE49-F238E27FC236}">
                  <a16:creationId xmlns:a16="http://schemas.microsoft.com/office/drawing/2014/main" id="{C334D6C6-0925-4CEA-B582-1DBAFA09186C}"/>
                </a:ext>
              </a:extLst>
            </p:cNvPr>
            <p:cNvSpPr/>
            <p:nvPr/>
          </p:nvSpPr>
          <p:spPr bwMode="auto">
            <a:xfrm>
              <a:off x="7692585" y="395612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7" name="Oval 146">
              <a:extLst>
                <a:ext uri="{FF2B5EF4-FFF2-40B4-BE49-F238E27FC236}">
                  <a16:creationId xmlns:a16="http://schemas.microsoft.com/office/drawing/2014/main" id="{317CFAF1-E70D-4666-955E-290E97180B69}"/>
                </a:ext>
              </a:extLst>
            </p:cNvPr>
            <p:cNvSpPr/>
            <p:nvPr/>
          </p:nvSpPr>
          <p:spPr bwMode="auto">
            <a:xfrm>
              <a:off x="7837288" y="3996144"/>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8" name="Oval 147">
              <a:extLst>
                <a:ext uri="{FF2B5EF4-FFF2-40B4-BE49-F238E27FC236}">
                  <a16:creationId xmlns:a16="http://schemas.microsoft.com/office/drawing/2014/main" id="{603EA327-2412-45D0-ADA8-E90FB68E68A3}"/>
                </a:ext>
              </a:extLst>
            </p:cNvPr>
            <p:cNvSpPr/>
            <p:nvPr/>
          </p:nvSpPr>
          <p:spPr bwMode="auto">
            <a:xfrm>
              <a:off x="7898864" y="3996144"/>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9" name="Oval 148">
              <a:extLst>
                <a:ext uri="{FF2B5EF4-FFF2-40B4-BE49-F238E27FC236}">
                  <a16:creationId xmlns:a16="http://schemas.microsoft.com/office/drawing/2014/main" id="{845BDBCE-D87B-4610-800E-B9AE6DEE4C28}"/>
                </a:ext>
              </a:extLst>
            </p:cNvPr>
            <p:cNvSpPr/>
            <p:nvPr/>
          </p:nvSpPr>
          <p:spPr bwMode="auto">
            <a:xfrm>
              <a:off x="7966598" y="4060798"/>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0" name="Oval 149">
              <a:extLst>
                <a:ext uri="{FF2B5EF4-FFF2-40B4-BE49-F238E27FC236}">
                  <a16:creationId xmlns:a16="http://schemas.microsoft.com/office/drawing/2014/main" id="{99D3E990-C29A-414B-BE9C-527A6BED3996}"/>
                </a:ext>
              </a:extLst>
            </p:cNvPr>
            <p:cNvSpPr/>
            <p:nvPr/>
          </p:nvSpPr>
          <p:spPr bwMode="auto">
            <a:xfrm>
              <a:off x="8028173" y="407927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1" name="Oval 150">
              <a:extLst>
                <a:ext uri="{FF2B5EF4-FFF2-40B4-BE49-F238E27FC236}">
                  <a16:creationId xmlns:a16="http://schemas.microsoft.com/office/drawing/2014/main" id="{F2547A8B-1271-4564-B719-03BD509A031F}"/>
                </a:ext>
              </a:extLst>
            </p:cNvPr>
            <p:cNvSpPr/>
            <p:nvPr/>
          </p:nvSpPr>
          <p:spPr bwMode="auto">
            <a:xfrm>
              <a:off x="8117458" y="407927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2" name="Oval 151">
              <a:extLst>
                <a:ext uri="{FF2B5EF4-FFF2-40B4-BE49-F238E27FC236}">
                  <a16:creationId xmlns:a16="http://schemas.microsoft.com/office/drawing/2014/main" id="{FB0A381F-0A2A-431D-9359-890E6ABF7581}"/>
                </a:ext>
              </a:extLst>
            </p:cNvPr>
            <p:cNvSpPr/>
            <p:nvPr/>
          </p:nvSpPr>
          <p:spPr bwMode="auto">
            <a:xfrm>
              <a:off x="8185191" y="407927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3" name="Oval 152">
              <a:extLst>
                <a:ext uri="{FF2B5EF4-FFF2-40B4-BE49-F238E27FC236}">
                  <a16:creationId xmlns:a16="http://schemas.microsoft.com/office/drawing/2014/main" id="{8DF1EAF8-3A1A-45E1-B9AE-B194E7CA4BFA}"/>
                </a:ext>
              </a:extLst>
            </p:cNvPr>
            <p:cNvSpPr/>
            <p:nvPr/>
          </p:nvSpPr>
          <p:spPr bwMode="auto">
            <a:xfrm>
              <a:off x="8249846" y="407927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4" name="Oval 153">
              <a:extLst>
                <a:ext uri="{FF2B5EF4-FFF2-40B4-BE49-F238E27FC236}">
                  <a16:creationId xmlns:a16="http://schemas.microsoft.com/office/drawing/2014/main" id="{EEAB457B-A8F3-4643-9581-6D7555161804}"/>
                </a:ext>
              </a:extLst>
            </p:cNvPr>
            <p:cNvSpPr/>
            <p:nvPr/>
          </p:nvSpPr>
          <p:spPr bwMode="auto">
            <a:xfrm>
              <a:off x="8360682" y="414084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5" name="Oval 154">
              <a:extLst>
                <a:ext uri="{FF2B5EF4-FFF2-40B4-BE49-F238E27FC236}">
                  <a16:creationId xmlns:a16="http://schemas.microsoft.com/office/drawing/2014/main" id="{732C4AF6-0DE6-4485-B9B4-03B4A4578CC8}"/>
                </a:ext>
              </a:extLst>
            </p:cNvPr>
            <p:cNvSpPr/>
            <p:nvPr/>
          </p:nvSpPr>
          <p:spPr bwMode="auto">
            <a:xfrm>
              <a:off x="8594670" y="414084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6" name="Oval 155">
              <a:extLst>
                <a:ext uri="{FF2B5EF4-FFF2-40B4-BE49-F238E27FC236}">
                  <a16:creationId xmlns:a16="http://schemas.microsoft.com/office/drawing/2014/main" id="{3F2A3949-83F8-45C4-94A8-3AA3DF25848B}"/>
                </a:ext>
              </a:extLst>
            </p:cNvPr>
            <p:cNvSpPr/>
            <p:nvPr/>
          </p:nvSpPr>
          <p:spPr bwMode="auto">
            <a:xfrm>
              <a:off x="8659325" y="414084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7" name="Oval 156">
              <a:extLst>
                <a:ext uri="{FF2B5EF4-FFF2-40B4-BE49-F238E27FC236}">
                  <a16:creationId xmlns:a16="http://schemas.microsoft.com/office/drawing/2014/main" id="{B5FB0DCA-54D2-4FAC-B7A0-95029E1DD6EF}"/>
                </a:ext>
              </a:extLst>
            </p:cNvPr>
            <p:cNvSpPr/>
            <p:nvPr/>
          </p:nvSpPr>
          <p:spPr bwMode="auto">
            <a:xfrm>
              <a:off x="8748609" y="414084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8" name="Oval 157">
              <a:extLst>
                <a:ext uri="{FF2B5EF4-FFF2-40B4-BE49-F238E27FC236}">
                  <a16:creationId xmlns:a16="http://schemas.microsoft.com/office/drawing/2014/main" id="{8D8569D3-C361-479E-A469-3CAC76B58DE6}"/>
                </a:ext>
              </a:extLst>
            </p:cNvPr>
            <p:cNvSpPr/>
            <p:nvPr/>
          </p:nvSpPr>
          <p:spPr bwMode="auto">
            <a:xfrm>
              <a:off x="8850209" y="4180872"/>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9" name="Oval 158">
              <a:extLst>
                <a:ext uri="{FF2B5EF4-FFF2-40B4-BE49-F238E27FC236}">
                  <a16:creationId xmlns:a16="http://schemas.microsoft.com/office/drawing/2014/main" id="{703B9B1F-D1E5-4743-9984-C8C6F7874FB7}"/>
                </a:ext>
              </a:extLst>
            </p:cNvPr>
            <p:cNvSpPr/>
            <p:nvPr/>
          </p:nvSpPr>
          <p:spPr bwMode="auto">
            <a:xfrm>
              <a:off x="8924099" y="4180872"/>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0" name="Oval 159">
              <a:extLst>
                <a:ext uri="{FF2B5EF4-FFF2-40B4-BE49-F238E27FC236}">
                  <a16:creationId xmlns:a16="http://schemas.microsoft.com/office/drawing/2014/main" id="{00ECEBEE-9184-478D-99C9-757CBC888892}"/>
                </a:ext>
              </a:extLst>
            </p:cNvPr>
            <p:cNvSpPr/>
            <p:nvPr/>
          </p:nvSpPr>
          <p:spPr bwMode="auto">
            <a:xfrm>
              <a:off x="9047251" y="4180872"/>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1" name="Oval 160">
              <a:extLst>
                <a:ext uri="{FF2B5EF4-FFF2-40B4-BE49-F238E27FC236}">
                  <a16:creationId xmlns:a16="http://schemas.microsoft.com/office/drawing/2014/main" id="{3F276C9B-DC4F-4940-8FF6-B75B71398388}"/>
                </a:ext>
              </a:extLst>
            </p:cNvPr>
            <p:cNvSpPr/>
            <p:nvPr/>
          </p:nvSpPr>
          <p:spPr bwMode="auto">
            <a:xfrm>
              <a:off x="9315106"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2" name="Oval 161">
              <a:extLst>
                <a:ext uri="{FF2B5EF4-FFF2-40B4-BE49-F238E27FC236}">
                  <a16:creationId xmlns:a16="http://schemas.microsoft.com/office/drawing/2014/main" id="{FD221643-158C-43A4-A3A0-0365AF1AB267}"/>
                </a:ext>
              </a:extLst>
            </p:cNvPr>
            <p:cNvSpPr/>
            <p:nvPr/>
          </p:nvSpPr>
          <p:spPr bwMode="auto">
            <a:xfrm>
              <a:off x="9453652"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3" name="Oval 162">
              <a:extLst>
                <a:ext uri="{FF2B5EF4-FFF2-40B4-BE49-F238E27FC236}">
                  <a16:creationId xmlns:a16="http://schemas.microsoft.com/office/drawing/2014/main" id="{5A1ED34D-5F3C-4F11-9041-8BD304E485E3}"/>
                </a:ext>
              </a:extLst>
            </p:cNvPr>
            <p:cNvSpPr/>
            <p:nvPr/>
          </p:nvSpPr>
          <p:spPr bwMode="auto">
            <a:xfrm>
              <a:off x="9629143"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4" name="Oval 163">
              <a:extLst>
                <a:ext uri="{FF2B5EF4-FFF2-40B4-BE49-F238E27FC236}">
                  <a16:creationId xmlns:a16="http://schemas.microsoft.com/office/drawing/2014/main" id="{4EDC34F0-650A-48F8-B60B-B0588C8B056E}"/>
                </a:ext>
              </a:extLst>
            </p:cNvPr>
            <p:cNvSpPr/>
            <p:nvPr/>
          </p:nvSpPr>
          <p:spPr bwMode="auto">
            <a:xfrm>
              <a:off x="9783083"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5" name="Oval 164">
              <a:extLst>
                <a:ext uri="{FF2B5EF4-FFF2-40B4-BE49-F238E27FC236}">
                  <a16:creationId xmlns:a16="http://schemas.microsoft.com/office/drawing/2014/main" id="{1FF59C46-FA1A-4419-BD26-36CB0269E6D2}"/>
                </a:ext>
              </a:extLst>
            </p:cNvPr>
            <p:cNvSpPr/>
            <p:nvPr/>
          </p:nvSpPr>
          <p:spPr bwMode="auto">
            <a:xfrm>
              <a:off x="9823108"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 name="Oval 165">
              <a:extLst>
                <a:ext uri="{FF2B5EF4-FFF2-40B4-BE49-F238E27FC236}">
                  <a16:creationId xmlns:a16="http://schemas.microsoft.com/office/drawing/2014/main" id="{2E0A2C2C-3190-4C54-837F-15445308B85B}"/>
                </a:ext>
              </a:extLst>
            </p:cNvPr>
            <p:cNvSpPr/>
            <p:nvPr/>
          </p:nvSpPr>
          <p:spPr bwMode="auto">
            <a:xfrm>
              <a:off x="9915471"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7" name="Oval 166">
              <a:extLst>
                <a:ext uri="{FF2B5EF4-FFF2-40B4-BE49-F238E27FC236}">
                  <a16:creationId xmlns:a16="http://schemas.microsoft.com/office/drawing/2014/main" id="{9B5C67A4-86FB-4164-A8A5-6D8775B29506}"/>
                </a:ext>
              </a:extLst>
            </p:cNvPr>
            <p:cNvSpPr/>
            <p:nvPr/>
          </p:nvSpPr>
          <p:spPr bwMode="auto">
            <a:xfrm>
              <a:off x="10047858"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8" name="Oval 167">
              <a:extLst>
                <a:ext uri="{FF2B5EF4-FFF2-40B4-BE49-F238E27FC236}">
                  <a16:creationId xmlns:a16="http://schemas.microsoft.com/office/drawing/2014/main" id="{2DE5FE8D-A7EF-4EAA-8F06-4B4AE2FDA643}"/>
                </a:ext>
              </a:extLst>
            </p:cNvPr>
            <p:cNvSpPr/>
            <p:nvPr/>
          </p:nvSpPr>
          <p:spPr bwMode="auto">
            <a:xfrm>
              <a:off x="10103277"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9" name="Oval 168">
              <a:extLst>
                <a:ext uri="{FF2B5EF4-FFF2-40B4-BE49-F238E27FC236}">
                  <a16:creationId xmlns:a16="http://schemas.microsoft.com/office/drawing/2014/main" id="{FB48F767-D34B-41EF-901A-AABA30888C0E}"/>
                </a:ext>
              </a:extLst>
            </p:cNvPr>
            <p:cNvSpPr/>
            <p:nvPr/>
          </p:nvSpPr>
          <p:spPr bwMode="auto">
            <a:xfrm>
              <a:off x="10251059"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0" name="Oval 169">
              <a:extLst>
                <a:ext uri="{FF2B5EF4-FFF2-40B4-BE49-F238E27FC236}">
                  <a16:creationId xmlns:a16="http://schemas.microsoft.com/office/drawing/2014/main" id="{18FCD8A2-A4AC-44C3-9252-4FEE8FB74590}"/>
                </a:ext>
              </a:extLst>
            </p:cNvPr>
            <p:cNvSpPr/>
            <p:nvPr/>
          </p:nvSpPr>
          <p:spPr bwMode="auto">
            <a:xfrm>
              <a:off x="10395762"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71" name="Group 170">
            <a:extLst>
              <a:ext uri="{FF2B5EF4-FFF2-40B4-BE49-F238E27FC236}">
                <a16:creationId xmlns:a16="http://schemas.microsoft.com/office/drawing/2014/main" id="{92D52967-48B7-49E5-889F-22DFF82C9EB8}"/>
              </a:ext>
            </a:extLst>
          </p:cNvPr>
          <p:cNvGrpSpPr/>
          <p:nvPr/>
        </p:nvGrpSpPr>
        <p:grpSpPr>
          <a:xfrm>
            <a:off x="9392911" y="6207927"/>
            <a:ext cx="2488502" cy="454909"/>
            <a:chOff x="9392911" y="6207927"/>
            <a:chExt cx="2488502" cy="454909"/>
          </a:xfrm>
        </p:grpSpPr>
        <p:pic>
          <p:nvPicPr>
            <p:cNvPr id="172" name="Picture 171" descr="A picture containing text, ax, wheel&#10;&#10;Description automatically generated">
              <a:extLst>
                <a:ext uri="{FF2B5EF4-FFF2-40B4-BE49-F238E27FC236}">
                  <a16:creationId xmlns:a16="http://schemas.microsoft.com/office/drawing/2014/main" id="{0E909A11-0D61-427B-8A33-711D65E32F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3" name="Rectangle 172">
              <a:extLst>
                <a:ext uri="{FF2B5EF4-FFF2-40B4-BE49-F238E27FC236}">
                  <a16:creationId xmlns:a16="http://schemas.microsoft.com/office/drawing/2014/main" id="{A1D7F124-97D8-462E-A9FD-2A23B93DFB4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74" name="TextBox 173">
            <a:extLst>
              <a:ext uri="{FF2B5EF4-FFF2-40B4-BE49-F238E27FC236}">
                <a16:creationId xmlns:a16="http://schemas.microsoft.com/office/drawing/2014/main" id="{571CC46F-3E28-426F-BEE8-A9F5E1E01D79}"/>
              </a:ext>
            </a:extLst>
          </p:cNvPr>
          <p:cNvSpPr txBox="1"/>
          <p:nvPr/>
        </p:nvSpPr>
        <p:spPr bwMode="auto">
          <a:xfrm>
            <a:off x="398361" y="6420403"/>
            <a:ext cx="47116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it-IT"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Oh. ASCO GI 2022. Abstr 378.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Reproduced with permission.</a:t>
            </a:r>
          </a:p>
        </p:txBody>
      </p:sp>
      <p:graphicFrame>
        <p:nvGraphicFramePr>
          <p:cNvPr id="175" name="Group 3">
            <a:extLst>
              <a:ext uri="{FF2B5EF4-FFF2-40B4-BE49-F238E27FC236}">
                <a16:creationId xmlns:a16="http://schemas.microsoft.com/office/drawing/2014/main" id="{A8275266-1AE3-4322-BD01-1ED69E62909D}"/>
              </a:ext>
            </a:extLst>
          </p:cNvPr>
          <p:cNvGraphicFramePr>
            <a:graphicFrameLocks/>
          </p:cNvGraphicFramePr>
          <p:nvPr>
            <p:extLst>
              <p:ext uri="{D42A27DB-BD31-4B8C-83A1-F6EECF244321}">
                <p14:modId xmlns:p14="http://schemas.microsoft.com/office/powerpoint/2010/main" val="3052008101"/>
              </p:ext>
            </p:extLst>
          </p:nvPr>
        </p:nvGraphicFramePr>
        <p:xfrm>
          <a:off x="4746977" y="1114766"/>
          <a:ext cx="7011636" cy="1585024"/>
        </p:xfrm>
        <a:graphic>
          <a:graphicData uri="http://schemas.openxmlformats.org/drawingml/2006/table">
            <a:tbl>
              <a:tblPr/>
              <a:tblGrid>
                <a:gridCol w="2253655">
                  <a:extLst>
                    <a:ext uri="{9D8B030D-6E8A-4147-A177-3AD203B41FA5}">
                      <a16:colId xmlns:a16="http://schemas.microsoft.com/office/drawing/2014/main" val="20000"/>
                    </a:ext>
                  </a:extLst>
                </a:gridCol>
                <a:gridCol w="2286466">
                  <a:extLst>
                    <a:ext uri="{9D8B030D-6E8A-4147-A177-3AD203B41FA5}">
                      <a16:colId xmlns:a16="http://schemas.microsoft.com/office/drawing/2014/main" val="20001"/>
                    </a:ext>
                  </a:extLst>
                </a:gridCol>
                <a:gridCol w="2471515">
                  <a:extLst>
                    <a:ext uri="{9D8B030D-6E8A-4147-A177-3AD203B41FA5}">
                      <a16:colId xmlns:a16="http://schemas.microsoft.com/office/drawing/2014/main" val="20002"/>
                    </a:ext>
                  </a:extLst>
                </a:gridCol>
              </a:tblGrid>
              <a:tr h="5421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Durvalumab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344)</a:t>
                      </a:r>
                      <a:endParaRPr lang="en-US"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139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 (11.1-14.0)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 (10.1-12.5)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139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(96.02%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0.80 (0.66-0.97)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139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bl>
          </a:graphicData>
        </a:graphic>
      </p:graphicFrame>
      <p:sp>
        <p:nvSpPr>
          <p:cNvPr id="176" name="TextBox 175">
            <a:extLst>
              <a:ext uri="{FF2B5EF4-FFF2-40B4-BE49-F238E27FC236}">
                <a16:creationId xmlns:a16="http://schemas.microsoft.com/office/drawing/2014/main" id="{9645BD98-0234-4697-86E7-C04D3AD2603E}"/>
              </a:ext>
            </a:extLst>
          </p:cNvPr>
          <p:cNvSpPr txBox="1"/>
          <p:nvPr/>
        </p:nvSpPr>
        <p:spPr bwMode="auto">
          <a:xfrm>
            <a:off x="5992633" y="2899771"/>
            <a:ext cx="914400" cy="64633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12-Mo OS: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54.1%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48.0%</a:t>
            </a:r>
          </a:p>
        </p:txBody>
      </p:sp>
      <p:sp>
        <p:nvSpPr>
          <p:cNvPr id="177" name="Rectangle 176">
            <a:extLst>
              <a:ext uri="{FF2B5EF4-FFF2-40B4-BE49-F238E27FC236}">
                <a16:creationId xmlns:a16="http://schemas.microsoft.com/office/drawing/2014/main" id="{A836F976-C554-4FA8-84DA-4A56090BC1A4}"/>
              </a:ext>
            </a:extLst>
          </p:cNvPr>
          <p:cNvSpPr/>
          <p:nvPr/>
        </p:nvSpPr>
        <p:spPr bwMode="auto">
          <a:xfrm>
            <a:off x="7730836" y="3368087"/>
            <a:ext cx="937260" cy="646331"/>
          </a:xfrm>
          <a:prstGeom prst="rect">
            <a:avLst/>
          </a:prstGeom>
          <a:noFill/>
          <a:ln w="0">
            <a:noFill/>
            <a:miter lim="800000"/>
            <a:headEnd/>
            <a:tailEnd/>
          </a:ln>
        </p:spPr>
        <p:txBody>
          <a:bodyPr rtlCol="0" anchor="b"/>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18-Mo OS:</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35.1%</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25.6%</a:t>
            </a:r>
          </a:p>
        </p:txBody>
      </p:sp>
      <p:sp>
        <p:nvSpPr>
          <p:cNvPr id="178" name="Rectangle 177">
            <a:extLst>
              <a:ext uri="{FF2B5EF4-FFF2-40B4-BE49-F238E27FC236}">
                <a16:creationId xmlns:a16="http://schemas.microsoft.com/office/drawing/2014/main" id="{34228527-3DCD-4B7C-A914-F789B9D6AF6A}"/>
              </a:ext>
            </a:extLst>
          </p:cNvPr>
          <p:cNvSpPr/>
          <p:nvPr/>
        </p:nvSpPr>
        <p:spPr bwMode="auto">
          <a:xfrm>
            <a:off x="9525416" y="3518324"/>
            <a:ext cx="902970" cy="646331"/>
          </a:xfrm>
          <a:prstGeom prst="rect">
            <a:avLst/>
          </a:prstGeom>
          <a:noFill/>
          <a:ln w="0">
            <a:noFill/>
            <a:miter lim="800000"/>
            <a:headEnd/>
            <a:tailEnd/>
          </a:ln>
        </p:spPr>
        <p:txBody>
          <a:bodyPr rtlCol="0" anchor="b"/>
          <a:lstStyle/>
          <a:p>
            <a:pPr marL="0" marR="0" lvl="0" indent="0" algn="ctr" defTabSz="91440" rtl="0" eaLnBrk="1" fontAlgn="auto" latinLnBrk="0" hangingPunct="1">
              <a:lnSpc>
                <a:spcPts val="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24-Mo OS:</a:t>
            </a:r>
          </a:p>
          <a:p>
            <a:pPr marL="0" marR="0" lvl="0" indent="0" algn="ctr" defTabSz="91440" rtl="0" eaLnBrk="1" fontAlgn="auto" latinLnBrk="0" hangingPunct="1">
              <a:lnSpc>
                <a:spcPts val="0"/>
              </a:lnSpc>
              <a:spcBef>
                <a:spcPct val="35000"/>
              </a:spcBef>
              <a:spcAft>
                <a:spcPct val="25000"/>
              </a:spcAft>
              <a:buClr>
                <a:srgbClr val="015873"/>
              </a:buClr>
              <a:buSzTx/>
              <a:buFontTx/>
              <a:buNone/>
              <a:tabLst/>
              <a:defRPr/>
            </a:pPr>
            <a:endPar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endParaRPr>
          </a:p>
          <a:p>
            <a:pPr marL="0" marR="0" lvl="0" indent="0" algn="ctr" defTabSz="91440" rtl="0" eaLnBrk="1" fontAlgn="auto" latinLnBrk="0" hangingPunct="1">
              <a:lnSpc>
                <a:spcPts val="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24.9%</a:t>
            </a:r>
          </a:p>
          <a:p>
            <a:pPr marL="0" marR="0" lvl="0" indent="0" algn="ctr" defTabSz="91440" rtl="0" eaLnBrk="1" fontAlgn="auto" latinLnBrk="0" hangingPunct="1">
              <a:lnSpc>
                <a:spcPts val="0"/>
              </a:lnSpc>
              <a:spcBef>
                <a:spcPct val="35000"/>
              </a:spcBef>
              <a:spcAft>
                <a:spcPct val="25000"/>
              </a:spcAft>
              <a:buClr>
                <a:srgbClr val="015873"/>
              </a:buClr>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ctr" defTabSz="91440" rtl="0" eaLnBrk="1" fontAlgn="auto" latinLnBrk="0" hangingPunct="1">
              <a:lnSpc>
                <a:spcPts val="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10.4%</a:t>
            </a:r>
          </a:p>
        </p:txBody>
      </p:sp>
      <p:sp>
        <p:nvSpPr>
          <p:cNvPr id="179" name="Rectangle 178">
            <a:extLst>
              <a:ext uri="{FF2B5EF4-FFF2-40B4-BE49-F238E27FC236}">
                <a16:creationId xmlns:a16="http://schemas.microsoft.com/office/drawing/2014/main" id="{54204567-342D-4AAB-B480-2CD388DB7E69}"/>
              </a:ext>
            </a:extLst>
          </p:cNvPr>
          <p:cNvSpPr/>
          <p:nvPr/>
        </p:nvSpPr>
        <p:spPr bwMode="auto">
          <a:xfrm>
            <a:off x="2677550" y="3368087"/>
            <a:ext cx="1394460" cy="772760"/>
          </a:xfrm>
          <a:prstGeom prst="rect">
            <a:avLst/>
          </a:prstGeom>
          <a:noFill/>
          <a:ln w="0">
            <a:noFill/>
            <a:miter lim="800000"/>
            <a:headEnd/>
            <a:tailEnd/>
          </a:ln>
        </p:spPr>
        <p:txBody>
          <a:bodyPr rtlCol="0" anchor="t"/>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for Time Up to</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 Mo (95% CI):</a:t>
            </a:r>
          </a:p>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0.91 (0.66-1.26)</a:t>
            </a:r>
          </a:p>
        </p:txBody>
      </p:sp>
      <p:sp>
        <p:nvSpPr>
          <p:cNvPr id="180" name="Rectangle 179">
            <a:extLst>
              <a:ext uri="{FF2B5EF4-FFF2-40B4-BE49-F238E27FC236}">
                <a16:creationId xmlns:a16="http://schemas.microsoft.com/office/drawing/2014/main" id="{65EC866E-8D2D-46F2-8091-C58DB4EAFD40}"/>
              </a:ext>
            </a:extLst>
          </p:cNvPr>
          <p:cNvSpPr/>
          <p:nvPr/>
        </p:nvSpPr>
        <p:spPr bwMode="auto">
          <a:xfrm>
            <a:off x="4447054" y="3890247"/>
            <a:ext cx="1394460" cy="787704"/>
          </a:xfrm>
          <a:prstGeom prst="rect">
            <a:avLst/>
          </a:prstGeom>
          <a:noFill/>
          <a:ln w="0">
            <a:noFill/>
            <a:miter lim="800000"/>
            <a:headEnd/>
            <a:tailEnd/>
          </a:ln>
        </p:spPr>
        <p:txBody>
          <a:bodyPr rtlCol="0" anchor="t"/>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for Time After</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6 Mo (95% CI):</a:t>
            </a:r>
          </a:p>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0.74 (0.58-0.94)</a:t>
            </a:r>
          </a:p>
        </p:txBody>
      </p:sp>
      <p:grpSp>
        <p:nvGrpSpPr>
          <p:cNvPr id="181" name="Group 180">
            <a:extLst>
              <a:ext uri="{FF2B5EF4-FFF2-40B4-BE49-F238E27FC236}">
                <a16:creationId xmlns:a16="http://schemas.microsoft.com/office/drawing/2014/main" id="{EC8CC12B-B6BF-4432-BCC0-E1AD47925B5F}"/>
              </a:ext>
            </a:extLst>
          </p:cNvPr>
          <p:cNvGrpSpPr/>
          <p:nvPr/>
        </p:nvGrpSpPr>
        <p:grpSpPr>
          <a:xfrm>
            <a:off x="1819506" y="2090890"/>
            <a:ext cx="10514398" cy="3447580"/>
            <a:chOff x="6413037" y="2283640"/>
            <a:chExt cx="10514398" cy="3842941"/>
          </a:xfrm>
        </p:grpSpPr>
        <p:sp>
          <p:nvSpPr>
            <p:cNvPr id="182" name="Line 17">
              <a:extLst>
                <a:ext uri="{FF2B5EF4-FFF2-40B4-BE49-F238E27FC236}">
                  <a16:creationId xmlns:a16="http://schemas.microsoft.com/office/drawing/2014/main" id="{92826223-CAB7-42E1-9AC9-883E7F06625F}"/>
                </a:ext>
              </a:extLst>
            </p:cNvPr>
            <p:cNvSpPr>
              <a:spLocks noChangeShapeType="1"/>
            </p:cNvSpPr>
            <p:nvPr/>
          </p:nvSpPr>
          <p:spPr bwMode="auto">
            <a:xfrm>
              <a:off x="7102331" y="2428874"/>
              <a:ext cx="1588" cy="30607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3" name="Line 18">
              <a:extLst>
                <a:ext uri="{FF2B5EF4-FFF2-40B4-BE49-F238E27FC236}">
                  <a16:creationId xmlns:a16="http://schemas.microsoft.com/office/drawing/2014/main" id="{DF8FFC7E-4F47-4C88-8327-8974D74C7CF4}"/>
                </a:ext>
              </a:extLst>
            </p:cNvPr>
            <p:cNvSpPr>
              <a:spLocks noChangeShapeType="1"/>
            </p:cNvSpPr>
            <p:nvPr/>
          </p:nvSpPr>
          <p:spPr bwMode="auto">
            <a:xfrm>
              <a:off x="7023870" y="5489575"/>
              <a:ext cx="730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4" name="Line 20">
              <a:extLst>
                <a:ext uri="{FF2B5EF4-FFF2-40B4-BE49-F238E27FC236}">
                  <a16:creationId xmlns:a16="http://schemas.microsoft.com/office/drawing/2014/main" id="{388F0F23-F29F-4C29-9484-E17B0057485D}"/>
                </a:ext>
              </a:extLst>
            </p:cNvPr>
            <p:cNvSpPr>
              <a:spLocks noChangeShapeType="1"/>
            </p:cNvSpPr>
            <p:nvPr/>
          </p:nvSpPr>
          <p:spPr bwMode="auto">
            <a:xfrm>
              <a:off x="7025935" y="4887913"/>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5" name="Line 22">
              <a:extLst>
                <a:ext uri="{FF2B5EF4-FFF2-40B4-BE49-F238E27FC236}">
                  <a16:creationId xmlns:a16="http://schemas.microsoft.com/office/drawing/2014/main" id="{6A234C44-C5C2-40D7-ABDE-496769BAEFDE}"/>
                </a:ext>
              </a:extLst>
            </p:cNvPr>
            <p:cNvSpPr>
              <a:spLocks noChangeShapeType="1"/>
            </p:cNvSpPr>
            <p:nvPr/>
          </p:nvSpPr>
          <p:spPr bwMode="auto">
            <a:xfrm>
              <a:off x="7025935" y="427355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6" name="Line 24">
              <a:extLst>
                <a:ext uri="{FF2B5EF4-FFF2-40B4-BE49-F238E27FC236}">
                  <a16:creationId xmlns:a16="http://schemas.microsoft.com/office/drawing/2014/main" id="{3D37253C-2F37-4B57-93C1-1887F05306CB}"/>
                </a:ext>
              </a:extLst>
            </p:cNvPr>
            <p:cNvSpPr>
              <a:spLocks noChangeShapeType="1"/>
            </p:cNvSpPr>
            <p:nvPr/>
          </p:nvSpPr>
          <p:spPr bwMode="auto">
            <a:xfrm>
              <a:off x="7025935" y="3670301"/>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7" name="Line 26">
              <a:extLst>
                <a:ext uri="{FF2B5EF4-FFF2-40B4-BE49-F238E27FC236}">
                  <a16:creationId xmlns:a16="http://schemas.microsoft.com/office/drawing/2014/main" id="{ADABA6EE-F9FC-4C07-8D45-331D2E6902E0}"/>
                </a:ext>
              </a:extLst>
            </p:cNvPr>
            <p:cNvSpPr>
              <a:spLocks noChangeShapeType="1"/>
            </p:cNvSpPr>
            <p:nvPr/>
          </p:nvSpPr>
          <p:spPr bwMode="auto">
            <a:xfrm>
              <a:off x="7025935" y="305435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8" name="Line 28">
              <a:extLst>
                <a:ext uri="{FF2B5EF4-FFF2-40B4-BE49-F238E27FC236}">
                  <a16:creationId xmlns:a16="http://schemas.microsoft.com/office/drawing/2014/main" id="{B674B636-0060-45E7-B9B3-701BC9C44A96}"/>
                </a:ext>
              </a:extLst>
            </p:cNvPr>
            <p:cNvSpPr>
              <a:spLocks noChangeShapeType="1"/>
            </p:cNvSpPr>
            <p:nvPr/>
          </p:nvSpPr>
          <p:spPr bwMode="auto">
            <a:xfrm>
              <a:off x="7025936" y="2440988"/>
              <a:ext cx="730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9" name="Line 29">
              <a:extLst>
                <a:ext uri="{FF2B5EF4-FFF2-40B4-BE49-F238E27FC236}">
                  <a16:creationId xmlns:a16="http://schemas.microsoft.com/office/drawing/2014/main" id="{A6D8C90C-0A9A-402E-91C7-6C118595299F}"/>
                </a:ext>
              </a:extLst>
            </p:cNvPr>
            <p:cNvSpPr>
              <a:spLocks noChangeShapeType="1"/>
            </p:cNvSpPr>
            <p:nvPr/>
          </p:nvSpPr>
          <p:spPr bwMode="auto">
            <a:xfrm>
              <a:off x="7098960" y="5489576"/>
              <a:ext cx="874911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0" name="Line 30">
              <a:extLst>
                <a:ext uri="{FF2B5EF4-FFF2-40B4-BE49-F238E27FC236}">
                  <a16:creationId xmlns:a16="http://schemas.microsoft.com/office/drawing/2014/main" id="{82166465-6AE0-4233-A0D0-7ED58E4BA0A0}"/>
                </a:ext>
              </a:extLst>
            </p:cNvPr>
            <p:cNvSpPr>
              <a:spLocks noChangeShapeType="1"/>
            </p:cNvSpPr>
            <p:nvPr/>
          </p:nvSpPr>
          <p:spPr bwMode="auto">
            <a:xfrm flipV="1">
              <a:off x="7108289" y="549751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1" name="Line 31">
              <a:extLst>
                <a:ext uri="{FF2B5EF4-FFF2-40B4-BE49-F238E27FC236}">
                  <a16:creationId xmlns:a16="http://schemas.microsoft.com/office/drawing/2014/main" id="{CFB09482-B425-4DFD-93A1-7F42BE4E383D}"/>
                </a:ext>
              </a:extLst>
            </p:cNvPr>
            <p:cNvSpPr>
              <a:spLocks noChangeShapeType="1"/>
            </p:cNvSpPr>
            <p:nvPr/>
          </p:nvSpPr>
          <p:spPr bwMode="auto">
            <a:xfrm flipV="1">
              <a:off x="7970210"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2" name="Rectangle 35">
              <a:extLst>
                <a:ext uri="{FF2B5EF4-FFF2-40B4-BE49-F238E27FC236}">
                  <a16:creationId xmlns:a16="http://schemas.microsoft.com/office/drawing/2014/main" id="{78BCF969-FC9D-4D67-A069-22446B4BBC57}"/>
                </a:ext>
              </a:extLst>
            </p:cNvPr>
            <p:cNvSpPr>
              <a:spLocks noChangeArrowheads="1"/>
            </p:cNvSpPr>
            <p:nvPr/>
          </p:nvSpPr>
          <p:spPr bwMode="auto">
            <a:xfrm>
              <a:off x="6871653" y="5368722"/>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93" name="Rectangle 37">
              <a:extLst>
                <a:ext uri="{FF2B5EF4-FFF2-40B4-BE49-F238E27FC236}">
                  <a16:creationId xmlns:a16="http://schemas.microsoft.com/office/drawing/2014/main" id="{1C7048B8-6109-4D0A-9CD9-07987BE73676}"/>
                </a:ext>
              </a:extLst>
            </p:cNvPr>
            <p:cNvSpPr>
              <a:spLocks noChangeArrowheads="1"/>
            </p:cNvSpPr>
            <p:nvPr/>
          </p:nvSpPr>
          <p:spPr bwMode="auto">
            <a:xfrm>
              <a:off x="6758088" y="4757533"/>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94" name="Rectangle 39">
              <a:extLst>
                <a:ext uri="{FF2B5EF4-FFF2-40B4-BE49-F238E27FC236}">
                  <a16:creationId xmlns:a16="http://schemas.microsoft.com/office/drawing/2014/main" id="{ADBF9986-5CF9-4939-BFF4-C427662B9439}"/>
                </a:ext>
              </a:extLst>
            </p:cNvPr>
            <p:cNvSpPr>
              <a:spLocks noChangeArrowheads="1"/>
            </p:cNvSpPr>
            <p:nvPr/>
          </p:nvSpPr>
          <p:spPr bwMode="auto">
            <a:xfrm>
              <a:off x="6758088" y="4146345"/>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95" name="Rectangle 41">
              <a:extLst>
                <a:ext uri="{FF2B5EF4-FFF2-40B4-BE49-F238E27FC236}">
                  <a16:creationId xmlns:a16="http://schemas.microsoft.com/office/drawing/2014/main" id="{2A404A19-DFAF-477F-BDA0-BB4C7E6433EB}"/>
                </a:ext>
              </a:extLst>
            </p:cNvPr>
            <p:cNvSpPr>
              <a:spLocks noChangeArrowheads="1"/>
            </p:cNvSpPr>
            <p:nvPr/>
          </p:nvSpPr>
          <p:spPr bwMode="auto">
            <a:xfrm>
              <a:off x="6758088" y="353515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96" name="Rectangle 43">
              <a:extLst>
                <a:ext uri="{FF2B5EF4-FFF2-40B4-BE49-F238E27FC236}">
                  <a16:creationId xmlns:a16="http://schemas.microsoft.com/office/drawing/2014/main" id="{F5604E78-60B9-4D7F-BAD7-C7EF2910C16E}"/>
                </a:ext>
              </a:extLst>
            </p:cNvPr>
            <p:cNvSpPr>
              <a:spLocks noChangeArrowheads="1"/>
            </p:cNvSpPr>
            <p:nvPr/>
          </p:nvSpPr>
          <p:spPr bwMode="auto">
            <a:xfrm>
              <a:off x="6758088" y="2923971"/>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97" name="Rectangle 44">
              <a:extLst>
                <a:ext uri="{FF2B5EF4-FFF2-40B4-BE49-F238E27FC236}">
                  <a16:creationId xmlns:a16="http://schemas.microsoft.com/office/drawing/2014/main" id="{4F34FE29-7E4E-492F-9083-5CCC979262FB}"/>
                </a:ext>
              </a:extLst>
            </p:cNvPr>
            <p:cNvSpPr>
              <a:spLocks noChangeArrowheads="1"/>
            </p:cNvSpPr>
            <p:nvPr/>
          </p:nvSpPr>
          <p:spPr bwMode="auto">
            <a:xfrm>
              <a:off x="6742049" y="2633664"/>
              <a:ext cx="64" cy="30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8" name="Rectangle 45">
              <a:extLst>
                <a:ext uri="{FF2B5EF4-FFF2-40B4-BE49-F238E27FC236}">
                  <a16:creationId xmlns:a16="http://schemas.microsoft.com/office/drawing/2014/main" id="{EB0611A2-19E2-4C9A-9FA3-C1A1CA8F2D0D}"/>
                </a:ext>
              </a:extLst>
            </p:cNvPr>
            <p:cNvSpPr>
              <a:spLocks noChangeArrowheads="1"/>
            </p:cNvSpPr>
            <p:nvPr/>
          </p:nvSpPr>
          <p:spPr bwMode="auto">
            <a:xfrm>
              <a:off x="6637894" y="2312783"/>
              <a:ext cx="35105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99" name="Rectangle 50">
              <a:extLst>
                <a:ext uri="{FF2B5EF4-FFF2-40B4-BE49-F238E27FC236}">
                  <a16:creationId xmlns:a16="http://schemas.microsoft.com/office/drawing/2014/main" id="{1168BEA0-EFBB-445C-B83C-52CC8D157404}"/>
                </a:ext>
              </a:extLst>
            </p:cNvPr>
            <p:cNvSpPr>
              <a:spLocks noChangeArrowheads="1"/>
            </p:cNvSpPr>
            <p:nvPr/>
          </p:nvSpPr>
          <p:spPr bwMode="auto">
            <a:xfrm>
              <a:off x="6919914" y="5850356"/>
              <a:ext cx="10007521"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 From Randomization</a:t>
              </a:r>
            </a:p>
          </p:txBody>
        </p:sp>
        <p:sp>
          <p:nvSpPr>
            <p:cNvPr id="200" name="Rectangle 51">
              <a:extLst>
                <a:ext uri="{FF2B5EF4-FFF2-40B4-BE49-F238E27FC236}">
                  <a16:creationId xmlns:a16="http://schemas.microsoft.com/office/drawing/2014/main" id="{7310EA72-E958-4093-9CA6-9E8C5434871A}"/>
                </a:ext>
              </a:extLst>
            </p:cNvPr>
            <p:cNvSpPr>
              <a:spLocks noChangeArrowheads="1"/>
            </p:cNvSpPr>
            <p:nvPr/>
          </p:nvSpPr>
          <p:spPr bwMode="auto">
            <a:xfrm rot="16200000">
              <a:off x="4899000" y="3797677"/>
              <a:ext cx="3277374"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OS (%)</a:t>
              </a:r>
            </a:p>
          </p:txBody>
        </p:sp>
        <p:sp>
          <p:nvSpPr>
            <p:cNvPr id="201" name="Line 31">
              <a:extLst>
                <a:ext uri="{FF2B5EF4-FFF2-40B4-BE49-F238E27FC236}">
                  <a16:creationId xmlns:a16="http://schemas.microsoft.com/office/drawing/2014/main" id="{585A6C5E-B63E-4805-BF75-FF75CC701FB2}"/>
                </a:ext>
              </a:extLst>
            </p:cNvPr>
            <p:cNvSpPr>
              <a:spLocks noChangeShapeType="1"/>
            </p:cNvSpPr>
            <p:nvPr/>
          </p:nvSpPr>
          <p:spPr bwMode="auto">
            <a:xfrm flipV="1">
              <a:off x="8835051"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2" name="Line 31">
              <a:extLst>
                <a:ext uri="{FF2B5EF4-FFF2-40B4-BE49-F238E27FC236}">
                  <a16:creationId xmlns:a16="http://schemas.microsoft.com/office/drawing/2014/main" id="{35F6E117-3621-439B-A8EF-A5C96938D4C4}"/>
                </a:ext>
              </a:extLst>
            </p:cNvPr>
            <p:cNvSpPr>
              <a:spLocks noChangeShapeType="1"/>
            </p:cNvSpPr>
            <p:nvPr/>
          </p:nvSpPr>
          <p:spPr bwMode="auto">
            <a:xfrm flipV="1">
              <a:off x="10588791"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3" name="Line 31">
              <a:extLst>
                <a:ext uri="{FF2B5EF4-FFF2-40B4-BE49-F238E27FC236}">
                  <a16:creationId xmlns:a16="http://schemas.microsoft.com/office/drawing/2014/main" id="{07E9F716-E58E-4C15-929C-7020C8C81021}"/>
                </a:ext>
              </a:extLst>
            </p:cNvPr>
            <p:cNvSpPr>
              <a:spLocks noChangeShapeType="1"/>
            </p:cNvSpPr>
            <p:nvPr/>
          </p:nvSpPr>
          <p:spPr bwMode="auto">
            <a:xfrm flipV="1">
              <a:off x="11467268"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4" name="Line 31">
              <a:extLst>
                <a:ext uri="{FF2B5EF4-FFF2-40B4-BE49-F238E27FC236}">
                  <a16:creationId xmlns:a16="http://schemas.microsoft.com/office/drawing/2014/main" id="{F939DDF7-63DC-44CE-9E21-498E96672929}"/>
                </a:ext>
              </a:extLst>
            </p:cNvPr>
            <p:cNvSpPr>
              <a:spLocks noChangeShapeType="1"/>
            </p:cNvSpPr>
            <p:nvPr/>
          </p:nvSpPr>
          <p:spPr bwMode="auto">
            <a:xfrm flipV="1">
              <a:off x="14091150"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5" name="Line 31">
              <a:extLst>
                <a:ext uri="{FF2B5EF4-FFF2-40B4-BE49-F238E27FC236}">
                  <a16:creationId xmlns:a16="http://schemas.microsoft.com/office/drawing/2014/main" id="{B06322B0-E431-4424-854F-DE5E301E34A7}"/>
                </a:ext>
              </a:extLst>
            </p:cNvPr>
            <p:cNvSpPr>
              <a:spLocks noChangeShapeType="1"/>
            </p:cNvSpPr>
            <p:nvPr/>
          </p:nvSpPr>
          <p:spPr bwMode="auto">
            <a:xfrm flipV="1">
              <a:off x="14957510"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6" name="Line 31">
              <a:extLst>
                <a:ext uri="{FF2B5EF4-FFF2-40B4-BE49-F238E27FC236}">
                  <a16:creationId xmlns:a16="http://schemas.microsoft.com/office/drawing/2014/main" id="{62CAA910-A5D5-48CC-A52A-D479050CF0BF}"/>
                </a:ext>
              </a:extLst>
            </p:cNvPr>
            <p:cNvSpPr>
              <a:spLocks noChangeShapeType="1"/>
            </p:cNvSpPr>
            <p:nvPr/>
          </p:nvSpPr>
          <p:spPr bwMode="auto">
            <a:xfrm flipV="1">
              <a:off x="15838911"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7" name="Rectangle 35">
              <a:extLst>
                <a:ext uri="{FF2B5EF4-FFF2-40B4-BE49-F238E27FC236}">
                  <a16:creationId xmlns:a16="http://schemas.microsoft.com/office/drawing/2014/main" id="{C0A055E0-1A85-442E-AF2D-616659D9E316}"/>
                </a:ext>
              </a:extLst>
            </p:cNvPr>
            <p:cNvSpPr>
              <a:spLocks noChangeArrowheads="1"/>
            </p:cNvSpPr>
            <p:nvPr/>
          </p:nvSpPr>
          <p:spPr bwMode="auto">
            <a:xfrm>
              <a:off x="7060382" y="5576438"/>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08" name="Rectangle 35">
              <a:extLst>
                <a:ext uri="{FF2B5EF4-FFF2-40B4-BE49-F238E27FC236}">
                  <a16:creationId xmlns:a16="http://schemas.microsoft.com/office/drawing/2014/main" id="{6D8FBD82-7396-4364-8C5F-AFD3DEC028C4}"/>
                </a:ext>
              </a:extLst>
            </p:cNvPr>
            <p:cNvSpPr>
              <a:spLocks noChangeArrowheads="1"/>
            </p:cNvSpPr>
            <p:nvPr/>
          </p:nvSpPr>
          <p:spPr bwMode="auto">
            <a:xfrm>
              <a:off x="7909801" y="5576438"/>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209" name="Rectangle 35">
              <a:extLst>
                <a:ext uri="{FF2B5EF4-FFF2-40B4-BE49-F238E27FC236}">
                  <a16:creationId xmlns:a16="http://schemas.microsoft.com/office/drawing/2014/main" id="{D5ACFBBE-FB9A-43A3-B13D-622D533F3A6A}"/>
                </a:ext>
              </a:extLst>
            </p:cNvPr>
            <p:cNvSpPr>
              <a:spLocks noChangeArrowheads="1"/>
            </p:cNvSpPr>
            <p:nvPr/>
          </p:nvSpPr>
          <p:spPr bwMode="auto">
            <a:xfrm>
              <a:off x="8773702" y="5576438"/>
              <a:ext cx="117019"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10" name="Rectangle 35">
              <a:extLst>
                <a:ext uri="{FF2B5EF4-FFF2-40B4-BE49-F238E27FC236}">
                  <a16:creationId xmlns:a16="http://schemas.microsoft.com/office/drawing/2014/main" id="{EECE76A3-E0E6-4043-BB18-1592D17C6DC2}"/>
                </a:ext>
              </a:extLst>
            </p:cNvPr>
            <p:cNvSpPr>
              <a:spLocks noChangeArrowheads="1"/>
            </p:cNvSpPr>
            <p:nvPr/>
          </p:nvSpPr>
          <p:spPr bwMode="auto">
            <a:xfrm>
              <a:off x="10471772"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11" name="Rectangle 35">
              <a:extLst>
                <a:ext uri="{FF2B5EF4-FFF2-40B4-BE49-F238E27FC236}">
                  <a16:creationId xmlns:a16="http://schemas.microsoft.com/office/drawing/2014/main" id="{8D1194BF-5FDB-4BD9-B81B-8920C410EC63}"/>
                </a:ext>
              </a:extLst>
            </p:cNvPr>
            <p:cNvSpPr>
              <a:spLocks noChangeArrowheads="1"/>
            </p:cNvSpPr>
            <p:nvPr/>
          </p:nvSpPr>
          <p:spPr bwMode="auto">
            <a:xfrm>
              <a:off x="11339263"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212" name="Rectangle 35">
              <a:extLst>
                <a:ext uri="{FF2B5EF4-FFF2-40B4-BE49-F238E27FC236}">
                  <a16:creationId xmlns:a16="http://schemas.microsoft.com/office/drawing/2014/main" id="{8787C912-C54B-442E-97B5-A87ECFCA55FB}"/>
                </a:ext>
              </a:extLst>
            </p:cNvPr>
            <p:cNvSpPr>
              <a:spLocks noChangeArrowheads="1"/>
            </p:cNvSpPr>
            <p:nvPr/>
          </p:nvSpPr>
          <p:spPr bwMode="auto">
            <a:xfrm>
              <a:off x="12217552"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213" name="Rectangle 35">
              <a:extLst>
                <a:ext uri="{FF2B5EF4-FFF2-40B4-BE49-F238E27FC236}">
                  <a16:creationId xmlns:a16="http://schemas.microsoft.com/office/drawing/2014/main" id="{3CACAFA8-9045-44D3-96DA-25D45959DD5C}"/>
                </a:ext>
              </a:extLst>
            </p:cNvPr>
            <p:cNvSpPr>
              <a:spLocks noChangeArrowheads="1"/>
            </p:cNvSpPr>
            <p:nvPr/>
          </p:nvSpPr>
          <p:spPr bwMode="auto">
            <a:xfrm>
              <a:off x="13974131"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214" name="Rectangle 35">
              <a:extLst>
                <a:ext uri="{FF2B5EF4-FFF2-40B4-BE49-F238E27FC236}">
                  <a16:creationId xmlns:a16="http://schemas.microsoft.com/office/drawing/2014/main" id="{8C382A42-5A8F-4D2A-AC07-AD3A20985693}"/>
                </a:ext>
              </a:extLst>
            </p:cNvPr>
            <p:cNvSpPr>
              <a:spLocks noChangeArrowheads="1"/>
            </p:cNvSpPr>
            <p:nvPr/>
          </p:nvSpPr>
          <p:spPr bwMode="auto">
            <a:xfrm>
              <a:off x="15719567"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15" name="Line 31">
              <a:extLst>
                <a:ext uri="{FF2B5EF4-FFF2-40B4-BE49-F238E27FC236}">
                  <a16:creationId xmlns:a16="http://schemas.microsoft.com/office/drawing/2014/main" id="{CB02BFC3-D8CE-490A-B8F8-7EDF6C88F872}"/>
                </a:ext>
              </a:extLst>
            </p:cNvPr>
            <p:cNvSpPr>
              <a:spLocks noChangeShapeType="1"/>
            </p:cNvSpPr>
            <p:nvPr/>
          </p:nvSpPr>
          <p:spPr bwMode="auto">
            <a:xfrm flipV="1">
              <a:off x="13220866"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6" name="Line 31">
              <a:extLst>
                <a:ext uri="{FF2B5EF4-FFF2-40B4-BE49-F238E27FC236}">
                  <a16:creationId xmlns:a16="http://schemas.microsoft.com/office/drawing/2014/main" id="{755B88B9-FE20-4677-A5E9-3FC096235F07}"/>
                </a:ext>
              </a:extLst>
            </p:cNvPr>
            <p:cNvSpPr>
              <a:spLocks noChangeShapeType="1"/>
            </p:cNvSpPr>
            <p:nvPr/>
          </p:nvSpPr>
          <p:spPr bwMode="auto">
            <a:xfrm flipV="1">
              <a:off x="12338550"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7" name="Line 31">
              <a:extLst>
                <a:ext uri="{FF2B5EF4-FFF2-40B4-BE49-F238E27FC236}">
                  <a16:creationId xmlns:a16="http://schemas.microsoft.com/office/drawing/2014/main" id="{328F6908-6E87-480C-9FBC-FD023A8F53FA}"/>
                </a:ext>
              </a:extLst>
            </p:cNvPr>
            <p:cNvSpPr>
              <a:spLocks noChangeShapeType="1"/>
            </p:cNvSpPr>
            <p:nvPr/>
          </p:nvSpPr>
          <p:spPr bwMode="auto">
            <a:xfrm flipV="1">
              <a:off x="9717367"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8" name="Rectangle 35">
              <a:extLst>
                <a:ext uri="{FF2B5EF4-FFF2-40B4-BE49-F238E27FC236}">
                  <a16:creationId xmlns:a16="http://schemas.microsoft.com/office/drawing/2014/main" id="{31EAD5D4-82B4-4BB3-8C3E-C2AB3A80105C}"/>
                </a:ext>
              </a:extLst>
            </p:cNvPr>
            <p:cNvSpPr>
              <a:spLocks noChangeArrowheads="1"/>
            </p:cNvSpPr>
            <p:nvPr/>
          </p:nvSpPr>
          <p:spPr bwMode="auto">
            <a:xfrm>
              <a:off x="9662109" y="5576438"/>
              <a:ext cx="117019"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225" name="Rectangle 35">
              <a:extLst>
                <a:ext uri="{FF2B5EF4-FFF2-40B4-BE49-F238E27FC236}">
                  <a16:creationId xmlns:a16="http://schemas.microsoft.com/office/drawing/2014/main" id="{6F75B3A2-86B2-4609-962D-59FD6630CBFF}"/>
                </a:ext>
              </a:extLst>
            </p:cNvPr>
            <p:cNvSpPr>
              <a:spLocks noChangeArrowheads="1"/>
            </p:cNvSpPr>
            <p:nvPr/>
          </p:nvSpPr>
          <p:spPr bwMode="auto">
            <a:xfrm>
              <a:off x="13116902"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226" name="Rectangle 35">
              <a:extLst>
                <a:ext uri="{FF2B5EF4-FFF2-40B4-BE49-F238E27FC236}">
                  <a16:creationId xmlns:a16="http://schemas.microsoft.com/office/drawing/2014/main" id="{1926120C-03F6-470F-8B86-AA4B39C3B8A6}"/>
                </a:ext>
              </a:extLst>
            </p:cNvPr>
            <p:cNvSpPr>
              <a:spLocks noChangeArrowheads="1"/>
            </p:cNvSpPr>
            <p:nvPr/>
          </p:nvSpPr>
          <p:spPr bwMode="auto">
            <a:xfrm>
              <a:off x="14859741"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grpSp>
      <p:graphicFrame>
        <p:nvGraphicFramePr>
          <p:cNvPr id="219" name="Table 248">
            <a:extLst>
              <a:ext uri="{FF2B5EF4-FFF2-40B4-BE49-F238E27FC236}">
                <a16:creationId xmlns:a16="http://schemas.microsoft.com/office/drawing/2014/main" id="{AFB698F7-1B61-4C21-BA4C-FAD8407DD424}"/>
              </a:ext>
            </a:extLst>
          </p:cNvPr>
          <p:cNvGraphicFramePr>
            <a:graphicFrameLocks noGrp="1"/>
          </p:cNvGraphicFramePr>
          <p:nvPr>
            <p:extLst>
              <p:ext uri="{D42A27DB-BD31-4B8C-83A1-F6EECF244321}">
                <p14:modId xmlns:p14="http://schemas.microsoft.com/office/powerpoint/2010/main" val="510342662"/>
              </p:ext>
            </p:extLst>
          </p:nvPr>
        </p:nvGraphicFramePr>
        <p:xfrm>
          <a:off x="628650" y="5713958"/>
          <a:ext cx="10195559" cy="637494"/>
        </p:xfrm>
        <a:graphic>
          <a:graphicData uri="http://schemas.openxmlformats.org/drawingml/2006/table">
            <a:tbl>
              <a:tblPr firstRow="1" bandRow="1">
                <a:tableStyleId>{5C22544A-7EE6-4342-B048-85BDC9FD1C3A}</a:tableStyleId>
              </a:tblPr>
              <a:tblGrid>
                <a:gridCol w="1461819">
                  <a:extLst>
                    <a:ext uri="{9D8B030D-6E8A-4147-A177-3AD203B41FA5}">
                      <a16:colId xmlns:a16="http://schemas.microsoft.com/office/drawing/2014/main" val="3540796244"/>
                    </a:ext>
                  </a:extLst>
                </a:gridCol>
                <a:gridCol w="873374">
                  <a:extLst>
                    <a:ext uri="{9D8B030D-6E8A-4147-A177-3AD203B41FA5}">
                      <a16:colId xmlns:a16="http://schemas.microsoft.com/office/drawing/2014/main" val="435605923"/>
                    </a:ext>
                  </a:extLst>
                </a:gridCol>
                <a:gridCol w="873374">
                  <a:extLst>
                    <a:ext uri="{9D8B030D-6E8A-4147-A177-3AD203B41FA5}">
                      <a16:colId xmlns:a16="http://schemas.microsoft.com/office/drawing/2014/main" val="179358505"/>
                    </a:ext>
                  </a:extLst>
                </a:gridCol>
                <a:gridCol w="873374">
                  <a:extLst>
                    <a:ext uri="{9D8B030D-6E8A-4147-A177-3AD203B41FA5}">
                      <a16:colId xmlns:a16="http://schemas.microsoft.com/office/drawing/2014/main" val="4014763917"/>
                    </a:ext>
                  </a:extLst>
                </a:gridCol>
                <a:gridCol w="873374">
                  <a:extLst>
                    <a:ext uri="{9D8B030D-6E8A-4147-A177-3AD203B41FA5}">
                      <a16:colId xmlns:a16="http://schemas.microsoft.com/office/drawing/2014/main" val="394164516"/>
                    </a:ext>
                  </a:extLst>
                </a:gridCol>
                <a:gridCol w="873374">
                  <a:extLst>
                    <a:ext uri="{9D8B030D-6E8A-4147-A177-3AD203B41FA5}">
                      <a16:colId xmlns:a16="http://schemas.microsoft.com/office/drawing/2014/main" val="1895000562"/>
                    </a:ext>
                  </a:extLst>
                </a:gridCol>
                <a:gridCol w="873374">
                  <a:extLst>
                    <a:ext uri="{9D8B030D-6E8A-4147-A177-3AD203B41FA5}">
                      <a16:colId xmlns:a16="http://schemas.microsoft.com/office/drawing/2014/main" val="3556688075"/>
                    </a:ext>
                  </a:extLst>
                </a:gridCol>
                <a:gridCol w="873374">
                  <a:extLst>
                    <a:ext uri="{9D8B030D-6E8A-4147-A177-3AD203B41FA5}">
                      <a16:colId xmlns:a16="http://schemas.microsoft.com/office/drawing/2014/main" val="1786364630"/>
                    </a:ext>
                  </a:extLst>
                </a:gridCol>
                <a:gridCol w="873374">
                  <a:extLst>
                    <a:ext uri="{9D8B030D-6E8A-4147-A177-3AD203B41FA5}">
                      <a16:colId xmlns:a16="http://schemas.microsoft.com/office/drawing/2014/main" val="3990945236"/>
                    </a:ext>
                  </a:extLst>
                </a:gridCol>
                <a:gridCol w="873374">
                  <a:extLst>
                    <a:ext uri="{9D8B030D-6E8A-4147-A177-3AD203B41FA5}">
                      <a16:colId xmlns:a16="http://schemas.microsoft.com/office/drawing/2014/main" val="3333434068"/>
                    </a:ext>
                  </a:extLst>
                </a:gridCol>
                <a:gridCol w="873374">
                  <a:extLst>
                    <a:ext uri="{9D8B030D-6E8A-4147-A177-3AD203B41FA5}">
                      <a16:colId xmlns:a16="http://schemas.microsoft.com/office/drawing/2014/main" val="2722667018"/>
                    </a:ext>
                  </a:extLst>
                </a:gridCol>
              </a:tblGrid>
              <a:tr h="212498">
                <a:tc gridSpan="11">
                  <a:txBody>
                    <a:bodyPr/>
                    <a:lstStyle/>
                    <a:p>
                      <a:r>
                        <a:rPr lang="en-US" sz="1200" b="1" dirty="0">
                          <a:solidFill>
                            <a:schemeClr val="bg1"/>
                          </a:solidFill>
                          <a:latin typeface="Calibri" panose="020F0502020204030204" pitchFamily="34" charset="0"/>
                          <a:cs typeface="Calibri" panose="020F0502020204030204" pitchFamily="34" charset="0"/>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979268899"/>
                  </a:ext>
                </a:extLst>
              </a:tr>
              <a:tr h="212498">
                <a:tc>
                  <a:txBody>
                    <a:bodyPr/>
                    <a:lstStyle/>
                    <a:p>
                      <a:r>
                        <a:rPr lang="en-US" sz="1200" b="0" dirty="0">
                          <a:solidFill>
                            <a:schemeClr val="accent1"/>
                          </a:solidFill>
                          <a:latin typeface="Calibri" panose="020F0502020204030204" pitchFamily="34" charset="0"/>
                          <a:cs typeface="Calibri" panose="020F0502020204030204" pitchFamily="34" charset="0"/>
                        </a:rPr>
                        <a:t>Durvalumab + Gem/Cis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5639110"/>
                  </a:ext>
                </a:extLst>
              </a:tr>
              <a:tr h="212498">
                <a:tc>
                  <a:txBody>
                    <a:bodyPr/>
                    <a:lstStyle/>
                    <a:p>
                      <a:r>
                        <a:rPr lang="en-US" sz="1200" b="0" dirty="0">
                          <a:solidFill>
                            <a:schemeClr val="accent3"/>
                          </a:solidFill>
                          <a:latin typeface="Calibri" panose="020F0502020204030204" pitchFamily="34" charset="0"/>
                          <a:cs typeface="Calibri" panose="020F0502020204030204" pitchFamily="34" charset="0"/>
                        </a:rPr>
                        <a:t>Placebo + Gem/Cis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3825459"/>
                  </a:ext>
                </a:extLst>
              </a:tr>
            </a:tbl>
          </a:graphicData>
        </a:graphic>
      </p:graphicFrame>
      <p:sp>
        <p:nvSpPr>
          <p:cNvPr id="220" name="TextBox 219">
            <a:extLst>
              <a:ext uri="{FF2B5EF4-FFF2-40B4-BE49-F238E27FC236}">
                <a16:creationId xmlns:a16="http://schemas.microsoft.com/office/drawing/2014/main" id="{EDBBD7F8-DD72-400B-B101-AD9FC3AE796D}"/>
              </a:ext>
            </a:extLst>
          </p:cNvPr>
          <p:cNvSpPr txBox="1"/>
          <p:nvPr/>
        </p:nvSpPr>
        <p:spPr bwMode="auto">
          <a:xfrm>
            <a:off x="2973159" y="5529292"/>
            <a:ext cx="83534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Durvalumab + Gem/Cis                 Placebo + Gem/Cis</a:t>
            </a:r>
          </a:p>
        </p:txBody>
      </p:sp>
      <p:cxnSp>
        <p:nvCxnSpPr>
          <p:cNvPr id="221" name="Straight Connector 220">
            <a:extLst>
              <a:ext uri="{FF2B5EF4-FFF2-40B4-BE49-F238E27FC236}">
                <a16:creationId xmlns:a16="http://schemas.microsoft.com/office/drawing/2014/main" id="{00796DB2-BAE4-4B70-A620-CE9C8AA32D51}"/>
              </a:ext>
            </a:extLst>
          </p:cNvPr>
          <p:cNvCxnSpPr/>
          <p:nvPr/>
        </p:nvCxnSpPr>
        <p:spPr bwMode="auto">
          <a:xfrm>
            <a:off x="4296722" y="5711621"/>
            <a:ext cx="400518" cy="0"/>
          </a:xfrm>
          <a:prstGeom prst="line">
            <a:avLst/>
          </a:prstGeom>
          <a:noFill/>
          <a:ln w="28575" cap="flat" cmpd="sng" algn="ctr">
            <a:solidFill>
              <a:schemeClr val="accent1"/>
            </a:solidFill>
            <a:prstDash val="solid"/>
            <a:round/>
            <a:headEnd type="none" w="med" len="med"/>
            <a:tailEnd type="none" w="med" len="med"/>
          </a:ln>
          <a:effectLst/>
        </p:spPr>
      </p:cxnSp>
      <p:sp>
        <p:nvSpPr>
          <p:cNvPr id="222" name="Oval 221">
            <a:extLst>
              <a:ext uri="{FF2B5EF4-FFF2-40B4-BE49-F238E27FC236}">
                <a16:creationId xmlns:a16="http://schemas.microsoft.com/office/drawing/2014/main" id="{38A3C9FB-14B6-49B2-B4DF-4DF5213AF972}"/>
              </a:ext>
            </a:extLst>
          </p:cNvPr>
          <p:cNvSpPr/>
          <p:nvPr/>
        </p:nvSpPr>
        <p:spPr bwMode="auto">
          <a:xfrm>
            <a:off x="4462037" y="5669024"/>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23" name="Straight Connector 222">
            <a:extLst>
              <a:ext uri="{FF2B5EF4-FFF2-40B4-BE49-F238E27FC236}">
                <a16:creationId xmlns:a16="http://schemas.microsoft.com/office/drawing/2014/main" id="{4C529D67-2306-46F6-B3ED-0ACD190C87CE}"/>
              </a:ext>
            </a:extLst>
          </p:cNvPr>
          <p:cNvCxnSpPr/>
          <p:nvPr/>
        </p:nvCxnSpPr>
        <p:spPr bwMode="auto">
          <a:xfrm>
            <a:off x="7342293" y="5711621"/>
            <a:ext cx="400518" cy="0"/>
          </a:xfrm>
          <a:prstGeom prst="line">
            <a:avLst/>
          </a:prstGeom>
          <a:noFill/>
          <a:ln w="28575" cap="flat" cmpd="sng" algn="ctr">
            <a:solidFill>
              <a:schemeClr val="accent3"/>
            </a:solidFill>
            <a:prstDash val="solid"/>
            <a:round/>
            <a:headEnd type="none" w="med" len="med"/>
            <a:tailEnd type="none" w="med" len="med"/>
          </a:ln>
          <a:effectLst/>
        </p:spPr>
      </p:cxnSp>
      <p:sp>
        <p:nvSpPr>
          <p:cNvPr id="224" name="Oval 223">
            <a:extLst>
              <a:ext uri="{FF2B5EF4-FFF2-40B4-BE49-F238E27FC236}">
                <a16:creationId xmlns:a16="http://schemas.microsoft.com/office/drawing/2014/main" id="{AAC218B8-E4FD-427A-B991-90C8E525E78F}"/>
              </a:ext>
            </a:extLst>
          </p:cNvPr>
          <p:cNvSpPr/>
          <p:nvPr/>
        </p:nvSpPr>
        <p:spPr bwMode="auto">
          <a:xfrm>
            <a:off x="7507608" y="5669024"/>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33101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11C32-1FB6-4C45-BD17-E9D48457162B}"/>
              </a:ext>
            </a:extLst>
          </p:cNvPr>
          <p:cNvSpPr>
            <a:spLocks noGrp="1"/>
          </p:cNvSpPr>
          <p:nvPr>
            <p:ph type="title"/>
          </p:nvPr>
        </p:nvSpPr>
        <p:spPr/>
        <p:txBody>
          <a:bodyPr wrap="square" anchor="ctr">
            <a:normAutofit/>
          </a:bodyPr>
          <a:lstStyle/>
          <a:p>
            <a:r>
              <a:rPr lang="en-US" dirty="0"/>
              <a:t>TOPAZ-1: Tumor Response </a:t>
            </a:r>
          </a:p>
        </p:txBody>
      </p:sp>
      <p:sp>
        <p:nvSpPr>
          <p:cNvPr id="5" name="Rectangle 4">
            <a:extLst>
              <a:ext uri="{FF2B5EF4-FFF2-40B4-BE49-F238E27FC236}">
                <a16:creationId xmlns:a16="http://schemas.microsoft.com/office/drawing/2014/main" id="{2EA4056E-6D2D-4B4E-998A-058718C8592C}"/>
              </a:ext>
            </a:extLst>
          </p:cNvPr>
          <p:cNvSpPr/>
          <p:nvPr/>
        </p:nvSpPr>
        <p:spPr bwMode="auto">
          <a:xfrm>
            <a:off x="2215698" y="1622417"/>
            <a:ext cx="3426362" cy="775293"/>
          </a:xfrm>
          <a:prstGeom prst="rect">
            <a:avLst/>
          </a:prstGeom>
          <a:noFill/>
          <a:ln w="0">
            <a:noFill/>
            <a:miter lim="800000"/>
            <a:headEnd/>
            <a:tailEnd/>
          </a:ln>
        </p:spPr>
        <p:txBody>
          <a:bodyPr rtlCol="0" anchor="b"/>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 1.60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1.11-2.31;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.011)</a:t>
            </a:r>
          </a:p>
        </p:txBody>
      </p:sp>
      <p:sp>
        <p:nvSpPr>
          <p:cNvPr id="10" name="TextBox 9">
            <a:extLst>
              <a:ext uri="{FF2B5EF4-FFF2-40B4-BE49-F238E27FC236}">
                <a16:creationId xmlns:a16="http://schemas.microsoft.com/office/drawing/2014/main" id="{74B11C1B-0C32-3940-8F9B-A1FCD58BED7A}"/>
              </a:ext>
            </a:extLst>
          </p:cNvPr>
          <p:cNvSpPr txBox="1"/>
          <p:nvPr/>
        </p:nvSpPr>
        <p:spPr bwMode="auto">
          <a:xfrm>
            <a:off x="609759" y="5363836"/>
            <a:ext cx="61249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*By investigator assessments using RECIST v1.1 based on patients in final analysis who had measurable disease at baseline. </a:t>
            </a:r>
          </a:p>
        </p:txBody>
      </p:sp>
      <p:grpSp>
        <p:nvGrpSpPr>
          <p:cNvPr id="16" name="Group 15">
            <a:extLst>
              <a:ext uri="{FF2B5EF4-FFF2-40B4-BE49-F238E27FC236}">
                <a16:creationId xmlns:a16="http://schemas.microsoft.com/office/drawing/2014/main" id="{2417DEDA-58DB-E241-B104-E5B407FA67C8}"/>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5AA993CA-C065-7345-ACAF-BF7C70BC6E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D875ECF3-DEA0-AF4E-8BAC-266F69EBEED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9" name="TextBox 18">
            <a:extLst>
              <a:ext uri="{FF2B5EF4-FFF2-40B4-BE49-F238E27FC236}">
                <a16:creationId xmlns:a16="http://schemas.microsoft.com/office/drawing/2014/main" id="{2CD787BE-2EBF-8E45-9609-4522DB651F17}"/>
              </a:ext>
            </a:extLst>
          </p:cNvPr>
          <p:cNvSpPr txBox="1"/>
          <p:nvPr/>
        </p:nvSpPr>
        <p:spPr bwMode="auto">
          <a:xfrm>
            <a:off x="396434" y="6422884"/>
            <a:ext cx="20563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Oh. ASCO GI 2022. Abstr 378. </a:t>
            </a:r>
          </a:p>
        </p:txBody>
      </p:sp>
      <p:sp>
        <p:nvSpPr>
          <p:cNvPr id="12" name="Rectangle 11">
            <a:extLst>
              <a:ext uri="{FF2B5EF4-FFF2-40B4-BE49-F238E27FC236}">
                <a16:creationId xmlns:a16="http://schemas.microsoft.com/office/drawing/2014/main" id="{653CE804-96E1-4796-BD64-C4BC92E83D15}"/>
              </a:ext>
            </a:extLst>
          </p:cNvPr>
          <p:cNvSpPr/>
          <p:nvPr/>
        </p:nvSpPr>
        <p:spPr bwMode="auto">
          <a:xfrm>
            <a:off x="1460790" y="4747878"/>
            <a:ext cx="2302818" cy="621285"/>
          </a:xfrm>
          <a:prstGeom prst="rect">
            <a:avLst/>
          </a:prstGeom>
          <a:noFill/>
          <a:ln w="0">
            <a:noFill/>
            <a:miter lim="800000"/>
            <a:headEnd/>
            <a:tailEnd/>
          </a:ln>
        </p:spPr>
        <p:txBody>
          <a:bodyPr rtlCol="0" anchor="b"/>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Durvalumab + Gem/Cis</a:t>
            </a:r>
          </a:p>
        </p:txBody>
      </p:sp>
      <p:sp>
        <p:nvSpPr>
          <p:cNvPr id="13" name="Rectangle 12">
            <a:extLst>
              <a:ext uri="{FF2B5EF4-FFF2-40B4-BE49-F238E27FC236}">
                <a16:creationId xmlns:a16="http://schemas.microsoft.com/office/drawing/2014/main" id="{CFBF58B1-A50F-4FDF-A522-9632950A4EE3}"/>
              </a:ext>
            </a:extLst>
          </p:cNvPr>
          <p:cNvSpPr/>
          <p:nvPr/>
        </p:nvSpPr>
        <p:spPr bwMode="auto">
          <a:xfrm>
            <a:off x="3995624" y="4736861"/>
            <a:ext cx="2302818" cy="632663"/>
          </a:xfrm>
          <a:prstGeom prst="rect">
            <a:avLst/>
          </a:prstGeom>
          <a:noFill/>
          <a:ln w="0">
            <a:noFill/>
            <a:miter lim="800000"/>
            <a:headEnd/>
            <a:tailEnd/>
          </a:ln>
        </p:spPr>
        <p:txBody>
          <a:bodyPr rtlCol="0" anchor="b"/>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 +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Gem/Cis</a:t>
            </a:r>
          </a:p>
        </p:txBody>
      </p:sp>
      <p:grpSp>
        <p:nvGrpSpPr>
          <p:cNvPr id="7" name="Group 6">
            <a:extLst>
              <a:ext uri="{FF2B5EF4-FFF2-40B4-BE49-F238E27FC236}">
                <a16:creationId xmlns:a16="http://schemas.microsoft.com/office/drawing/2014/main" id="{A7F5DFBC-9720-4CE0-A0A3-791111E3FAB8}"/>
              </a:ext>
            </a:extLst>
          </p:cNvPr>
          <p:cNvGrpSpPr/>
          <p:nvPr/>
        </p:nvGrpSpPr>
        <p:grpSpPr>
          <a:xfrm>
            <a:off x="979091" y="1765533"/>
            <a:ext cx="418704" cy="3102131"/>
            <a:chOff x="979091" y="1765533"/>
            <a:chExt cx="418704" cy="3102131"/>
          </a:xfrm>
        </p:grpSpPr>
        <p:sp>
          <p:nvSpPr>
            <p:cNvPr id="6" name="TextBox 5">
              <a:extLst>
                <a:ext uri="{FF2B5EF4-FFF2-40B4-BE49-F238E27FC236}">
                  <a16:creationId xmlns:a16="http://schemas.microsoft.com/office/drawing/2014/main" id="{D79ECDAB-5A9E-4D3B-BF10-23D874429061}"/>
                </a:ext>
              </a:extLst>
            </p:cNvPr>
            <p:cNvSpPr txBox="1"/>
            <p:nvPr/>
          </p:nvSpPr>
          <p:spPr bwMode="auto">
            <a:xfrm>
              <a:off x="979091" y="17655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0" name="TextBox 19">
              <a:extLst>
                <a:ext uri="{FF2B5EF4-FFF2-40B4-BE49-F238E27FC236}">
                  <a16:creationId xmlns:a16="http://schemas.microsoft.com/office/drawing/2014/main" id="{B35494DA-4D6C-4012-9959-31C39C41BF89}"/>
                </a:ext>
              </a:extLst>
            </p:cNvPr>
            <p:cNvSpPr txBox="1"/>
            <p:nvPr/>
          </p:nvSpPr>
          <p:spPr bwMode="auto">
            <a:xfrm>
              <a:off x="979091" y="210146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sp>
          <p:nvSpPr>
            <p:cNvPr id="21" name="TextBox 20">
              <a:extLst>
                <a:ext uri="{FF2B5EF4-FFF2-40B4-BE49-F238E27FC236}">
                  <a16:creationId xmlns:a16="http://schemas.microsoft.com/office/drawing/2014/main" id="{FDE01DC1-BDD0-4D8A-BEEA-770854F7C027}"/>
                </a:ext>
              </a:extLst>
            </p:cNvPr>
            <p:cNvSpPr txBox="1"/>
            <p:nvPr/>
          </p:nvSpPr>
          <p:spPr bwMode="auto">
            <a:xfrm>
              <a:off x="979091" y="24714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2" name="TextBox 21">
              <a:extLst>
                <a:ext uri="{FF2B5EF4-FFF2-40B4-BE49-F238E27FC236}">
                  <a16:creationId xmlns:a16="http://schemas.microsoft.com/office/drawing/2014/main" id="{DC13BFAD-06E3-48F6-8876-33E77A7FB10B}"/>
                </a:ext>
              </a:extLst>
            </p:cNvPr>
            <p:cNvSpPr txBox="1"/>
            <p:nvPr/>
          </p:nvSpPr>
          <p:spPr bwMode="auto">
            <a:xfrm>
              <a:off x="979091" y="280737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23" name="TextBox 22">
              <a:extLst>
                <a:ext uri="{FF2B5EF4-FFF2-40B4-BE49-F238E27FC236}">
                  <a16:creationId xmlns:a16="http://schemas.microsoft.com/office/drawing/2014/main" id="{967AD5A3-4A40-4655-A69A-E8FE0AC8DC86}"/>
                </a:ext>
              </a:extLst>
            </p:cNvPr>
            <p:cNvSpPr txBox="1"/>
            <p:nvPr/>
          </p:nvSpPr>
          <p:spPr bwMode="auto">
            <a:xfrm>
              <a:off x="979091" y="31355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4" name="TextBox 23">
              <a:extLst>
                <a:ext uri="{FF2B5EF4-FFF2-40B4-BE49-F238E27FC236}">
                  <a16:creationId xmlns:a16="http://schemas.microsoft.com/office/drawing/2014/main" id="{85C50554-A10E-4373-95FC-7092F0DCDE12}"/>
                </a:ext>
              </a:extLst>
            </p:cNvPr>
            <p:cNvSpPr txBox="1"/>
            <p:nvPr/>
          </p:nvSpPr>
          <p:spPr bwMode="auto">
            <a:xfrm>
              <a:off x="979091" y="34714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25" name="TextBox 24">
              <a:extLst>
                <a:ext uri="{FF2B5EF4-FFF2-40B4-BE49-F238E27FC236}">
                  <a16:creationId xmlns:a16="http://schemas.microsoft.com/office/drawing/2014/main" id="{89945DA4-44BD-4BAB-9453-9360E2634AFD}"/>
                </a:ext>
              </a:extLst>
            </p:cNvPr>
            <p:cNvSpPr txBox="1"/>
            <p:nvPr/>
          </p:nvSpPr>
          <p:spPr bwMode="auto">
            <a:xfrm>
              <a:off x="979091" y="38414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26" name="TextBox 25">
              <a:extLst>
                <a:ext uri="{FF2B5EF4-FFF2-40B4-BE49-F238E27FC236}">
                  <a16:creationId xmlns:a16="http://schemas.microsoft.com/office/drawing/2014/main" id="{5FBB5AB2-0730-450A-8D2C-D9E243004745}"/>
                </a:ext>
              </a:extLst>
            </p:cNvPr>
            <p:cNvSpPr txBox="1"/>
            <p:nvPr/>
          </p:nvSpPr>
          <p:spPr bwMode="auto">
            <a:xfrm>
              <a:off x="1096110" y="41773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27" name="TextBox 26">
              <a:extLst>
                <a:ext uri="{FF2B5EF4-FFF2-40B4-BE49-F238E27FC236}">
                  <a16:creationId xmlns:a16="http://schemas.microsoft.com/office/drawing/2014/main" id="{5875F10E-5DC3-4CE5-8191-06A4F8B71DEF}"/>
                </a:ext>
              </a:extLst>
            </p:cNvPr>
            <p:cNvSpPr txBox="1"/>
            <p:nvPr/>
          </p:nvSpPr>
          <p:spPr bwMode="auto">
            <a:xfrm>
              <a:off x="1096110" y="44983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14" name="Group 13">
            <a:extLst>
              <a:ext uri="{FF2B5EF4-FFF2-40B4-BE49-F238E27FC236}">
                <a16:creationId xmlns:a16="http://schemas.microsoft.com/office/drawing/2014/main" id="{60722E83-B3CC-4E24-94F2-94842E5A131C}"/>
              </a:ext>
            </a:extLst>
          </p:cNvPr>
          <p:cNvGrpSpPr/>
          <p:nvPr/>
        </p:nvGrpSpPr>
        <p:grpSpPr>
          <a:xfrm>
            <a:off x="1335723" y="1943849"/>
            <a:ext cx="112367" cy="2760840"/>
            <a:chOff x="1188443" y="1943849"/>
            <a:chExt cx="754907" cy="2760840"/>
          </a:xfrm>
        </p:grpSpPr>
        <p:cxnSp>
          <p:nvCxnSpPr>
            <p:cNvPr id="11" name="Straight Connector 10">
              <a:extLst>
                <a:ext uri="{FF2B5EF4-FFF2-40B4-BE49-F238E27FC236}">
                  <a16:creationId xmlns:a16="http://schemas.microsoft.com/office/drawing/2014/main" id="{113D8355-AAFD-41EF-A3A0-4A769B2BFFAD}"/>
                </a:ext>
              </a:extLst>
            </p:cNvPr>
            <p:cNvCxnSpPr>
              <a:cxnSpLocks/>
            </p:cNvCxnSpPr>
            <p:nvPr/>
          </p:nvCxnSpPr>
          <p:spPr bwMode="auto">
            <a:xfrm>
              <a:off x="1188443" y="1943849"/>
              <a:ext cx="754907"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ADD965F-A0E4-4B90-AA14-330A98827D3A}"/>
                </a:ext>
              </a:extLst>
            </p:cNvPr>
            <p:cNvCxnSpPr>
              <a:cxnSpLocks/>
            </p:cNvCxnSpPr>
            <p:nvPr/>
          </p:nvCxnSpPr>
          <p:spPr bwMode="auto">
            <a:xfrm>
              <a:off x="1188443" y="2286881"/>
              <a:ext cx="75490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525C8AA-5634-4862-947D-70DF44076FF6}"/>
                </a:ext>
              </a:extLst>
            </p:cNvPr>
            <p:cNvCxnSpPr>
              <a:cxnSpLocks/>
            </p:cNvCxnSpPr>
            <p:nvPr/>
          </p:nvCxnSpPr>
          <p:spPr bwMode="auto">
            <a:xfrm>
              <a:off x="1188443" y="2633964"/>
              <a:ext cx="754907"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AA37587-F4B0-4846-9EE7-A4533E2ABB58}"/>
                </a:ext>
              </a:extLst>
            </p:cNvPr>
            <p:cNvCxnSpPr>
              <a:cxnSpLocks/>
            </p:cNvCxnSpPr>
            <p:nvPr/>
          </p:nvCxnSpPr>
          <p:spPr bwMode="auto">
            <a:xfrm>
              <a:off x="1188443" y="2976996"/>
              <a:ext cx="75490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9263023-483E-4A85-9715-34F54A0930F7}"/>
                </a:ext>
              </a:extLst>
            </p:cNvPr>
            <p:cNvCxnSpPr>
              <a:cxnSpLocks/>
            </p:cNvCxnSpPr>
            <p:nvPr/>
          </p:nvCxnSpPr>
          <p:spPr bwMode="auto">
            <a:xfrm>
              <a:off x="1188443" y="3328881"/>
              <a:ext cx="75490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5E29284-5C1F-4A10-802E-89F1FED29BF1}"/>
                </a:ext>
              </a:extLst>
            </p:cNvPr>
            <p:cNvCxnSpPr>
              <a:cxnSpLocks/>
            </p:cNvCxnSpPr>
            <p:nvPr/>
          </p:nvCxnSpPr>
          <p:spPr bwMode="auto">
            <a:xfrm>
              <a:off x="1188443" y="3671913"/>
              <a:ext cx="75490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15217EA-BB3A-4011-B847-1BD111B0D9BD}"/>
                </a:ext>
              </a:extLst>
            </p:cNvPr>
            <p:cNvCxnSpPr>
              <a:cxnSpLocks/>
            </p:cNvCxnSpPr>
            <p:nvPr/>
          </p:nvCxnSpPr>
          <p:spPr bwMode="auto">
            <a:xfrm>
              <a:off x="1188443" y="4018996"/>
              <a:ext cx="75490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828FFDC-C06F-43CA-9412-7A73F9037D72}"/>
                </a:ext>
              </a:extLst>
            </p:cNvPr>
            <p:cNvCxnSpPr>
              <a:cxnSpLocks/>
            </p:cNvCxnSpPr>
            <p:nvPr/>
          </p:nvCxnSpPr>
          <p:spPr bwMode="auto">
            <a:xfrm>
              <a:off x="1188443" y="4362028"/>
              <a:ext cx="75490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56DA100-E819-489A-A644-7922BCEF0745}"/>
                </a:ext>
              </a:extLst>
            </p:cNvPr>
            <p:cNvCxnSpPr>
              <a:cxnSpLocks/>
            </p:cNvCxnSpPr>
            <p:nvPr/>
          </p:nvCxnSpPr>
          <p:spPr bwMode="auto">
            <a:xfrm>
              <a:off x="1188443" y="4704689"/>
              <a:ext cx="7549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85CD73EA-64BE-4D51-83A9-9FA4A5D88DD9}"/>
              </a:ext>
            </a:extLst>
          </p:cNvPr>
          <p:cNvGrpSpPr/>
          <p:nvPr/>
        </p:nvGrpSpPr>
        <p:grpSpPr>
          <a:xfrm>
            <a:off x="1435391" y="4695883"/>
            <a:ext cx="4850352" cy="104717"/>
            <a:chOff x="2215697" y="4018997"/>
            <a:chExt cx="685693" cy="717866"/>
          </a:xfrm>
        </p:grpSpPr>
        <p:cxnSp>
          <p:nvCxnSpPr>
            <p:cNvPr id="43" name="Straight Connector 42">
              <a:extLst>
                <a:ext uri="{FF2B5EF4-FFF2-40B4-BE49-F238E27FC236}">
                  <a16:creationId xmlns:a16="http://schemas.microsoft.com/office/drawing/2014/main" id="{32D3FF78-13A0-4BBA-81AA-FAC26F84E040}"/>
                </a:ext>
              </a:extLst>
            </p:cNvPr>
            <p:cNvCxnSpPr>
              <a:cxnSpLocks/>
            </p:cNvCxnSpPr>
            <p:nvPr/>
          </p:nvCxnSpPr>
          <p:spPr bwMode="auto">
            <a:xfrm rot="5400000">
              <a:off x="2542457" y="4377930"/>
              <a:ext cx="717866"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6601C34-EF84-454E-AD1B-63E119CE7EF3}"/>
                </a:ext>
              </a:extLst>
            </p:cNvPr>
            <p:cNvCxnSpPr>
              <a:cxnSpLocks/>
            </p:cNvCxnSpPr>
            <p:nvPr/>
          </p:nvCxnSpPr>
          <p:spPr bwMode="auto">
            <a:xfrm rot="5400000">
              <a:off x="2199425" y="4377930"/>
              <a:ext cx="71786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45F42A1-6A39-467E-98DF-5E70F691D236}"/>
                </a:ext>
              </a:extLst>
            </p:cNvPr>
            <p:cNvCxnSpPr>
              <a:cxnSpLocks/>
            </p:cNvCxnSpPr>
            <p:nvPr/>
          </p:nvCxnSpPr>
          <p:spPr bwMode="auto">
            <a:xfrm rot="5400000">
              <a:off x="1856764" y="4377930"/>
              <a:ext cx="717866" cy="0"/>
            </a:xfrm>
            <a:prstGeom prst="line">
              <a:avLst/>
            </a:prstGeom>
            <a:noFill/>
            <a:ln w="28575" cap="flat" cmpd="sng" algn="ctr">
              <a:solidFill>
                <a:schemeClr val="bg1"/>
              </a:solidFill>
              <a:prstDash val="solid"/>
              <a:round/>
              <a:headEnd type="none" w="med" len="med"/>
              <a:tailEnd type="none" w="med" len="med"/>
            </a:ln>
            <a:effectLst/>
          </p:spPr>
        </p:cxnSp>
      </p:grpSp>
      <p:sp>
        <p:nvSpPr>
          <p:cNvPr id="47" name="Freeform: Shape 46">
            <a:extLst>
              <a:ext uri="{FF2B5EF4-FFF2-40B4-BE49-F238E27FC236}">
                <a16:creationId xmlns:a16="http://schemas.microsoft.com/office/drawing/2014/main" id="{7B8A82EC-44C0-49D3-A755-51FD85734AEA}"/>
              </a:ext>
            </a:extLst>
          </p:cNvPr>
          <p:cNvSpPr/>
          <p:nvPr/>
        </p:nvSpPr>
        <p:spPr bwMode="auto">
          <a:xfrm>
            <a:off x="1441450" y="1936750"/>
            <a:ext cx="4857750" cy="2762250"/>
          </a:xfrm>
          <a:custGeom>
            <a:avLst/>
            <a:gdLst>
              <a:gd name="connsiteX0" fmla="*/ 0 w 4857750"/>
              <a:gd name="connsiteY0" fmla="*/ 0 h 2762250"/>
              <a:gd name="connsiteX1" fmla="*/ 0 w 4857750"/>
              <a:gd name="connsiteY1" fmla="*/ 2762250 h 2762250"/>
              <a:gd name="connsiteX2" fmla="*/ 4857750 w 4857750"/>
              <a:gd name="connsiteY2" fmla="*/ 2762250 h 2762250"/>
            </a:gdLst>
            <a:ahLst/>
            <a:cxnLst>
              <a:cxn ang="0">
                <a:pos x="connsiteX0" y="connsiteY0"/>
              </a:cxn>
              <a:cxn ang="0">
                <a:pos x="connsiteX1" y="connsiteY1"/>
              </a:cxn>
              <a:cxn ang="0">
                <a:pos x="connsiteX2" y="connsiteY2"/>
              </a:cxn>
            </a:cxnLst>
            <a:rect l="l" t="t" r="r" b="b"/>
            <a:pathLst>
              <a:path w="4857750" h="2762250">
                <a:moveTo>
                  <a:pt x="0" y="0"/>
                </a:moveTo>
                <a:lnTo>
                  <a:pt x="0" y="2762250"/>
                </a:lnTo>
                <a:lnTo>
                  <a:pt x="4857750" y="27622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8" name="Freeform: Shape 47">
            <a:extLst>
              <a:ext uri="{FF2B5EF4-FFF2-40B4-BE49-F238E27FC236}">
                <a16:creationId xmlns:a16="http://schemas.microsoft.com/office/drawing/2014/main" id="{45D238D5-3E18-446D-AE37-1633ACD36EE7}"/>
              </a:ext>
            </a:extLst>
          </p:cNvPr>
          <p:cNvSpPr/>
          <p:nvPr/>
        </p:nvSpPr>
        <p:spPr bwMode="auto">
          <a:xfrm>
            <a:off x="2724150" y="2444750"/>
            <a:ext cx="2470150" cy="114300"/>
          </a:xfrm>
          <a:custGeom>
            <a:avLst/>
            <a:gdLst>
              <a:gd name="connsiteX0" fmla="*/ 0 w 2470150"/>
              <a:gd name="connsiteY0" fmla="*/ 101600 h 114300"/>
              <a:gd name="connsiteX1" fmla="*/ 0 w 2470150"/>
              <a:gd name="connsiteY1" fmla="*/ 0 h 114300"/>
              <a:gd name="connsiteX2" fmla="*/ 2470150 w 2470150"/>
              <a:gd name="connsiteY2" fmla="*/ 0 h 114300"/>
              <a:gd name="connsiteX3" fmla="*/ 2470150 w 247015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2470150" h="114300">
                <a:moveTo>
                  <a:pt x="0" y="101600"/>
                </a:moveTo>
                <a:lnTo>
                  <a:pt x="0" y="0"/>
                </a:lnTo>
                <a:lnTo>
                  <a:pt x="2470150" y="0"/>
                </a:lnTo>
                <a:lnTo>
                  <a:pt x="2470150" y="1143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9" name="Rectangle 48">
            <a:extLst>
              <a:ext uri="{FF2B5EF4-FFF2-40B4-BE49-F238E27FC236}">
                <a16:creationId xmlns:a16="http://schemas.microsoft.com/office/drawing/2014/main" id="{EB5B2A4C-F5DE-46B7-A18F-27739E172C0B}"/>
              </a:ext>
            </a:extLst>
          </p:cNvPr>
          <p:cNvSpPr/>
          <p:nvPr/>
        </p:nvSpPr>
        <p:spPr bwMode="auto">
          <a:xfrm>
            <a:off x="2076450" y="2840778"/>
            <a:ext cx="1117600" cy="186391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Rectangle 49">
            <a:extLst>
              <a:ext uri="{FF2B5EF4-FFF2-40B4-BE49-F238E27FC236}">
                <a16:creationId xmlns:a16="http://schemas.microsoft.com/office/drawing/2014/main" id="{4DB42853-BAC8-41CF-B3A2-D203FEF706A5}"/>
              </a:ext>
            </a:extLst>
          </p:cNvPr>
          <p:cNvSpPr/>
          <p:nvPr/>
        </p:nvSpPr>
        <p:spPr bwMode="auto">
          <a:xfrm>
            <a:off x="4524459" y="3416300"/>
            <a:ext cx="1117600" cy="1288388"/>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TextBox 55">
            <a:extLst>
              <a:ext uri="{FF2B5EF4-FFF2-40B4-BE49-F238E27FC236}">
                <a16:creationId xmlns:a16="http://schemas.microsoft.com/office/drawing/2014/main" id="{7DA2FD48-A017-4683-9238-F6C65EEF1BEB}"/>
              </a:ext>
            </a:extLst>
          </p:cNvPr>
          <p:cNvSpPr txBox="1"/>
          <p:nvPr/>
        </p:nvSpPr>
        <p:spPr bwMode="auto">
          <a:xfrm>
            <a:off x="2326906" y="2988815"/>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26.7</a:t>
            </a:r>
          </a:p>
        </p:txBody>
      </p:sp>
      <p:sp>
        <p:nvSpPr>
          <p:cNvPr id="57" name="TextBox 56">
            <a:extLst>
              <a:ext uri="{FF2B5EF4-FFF2-40B4-BE49-F238E27FC236}">
                <a16:creationId xmlns:a16="http://schemas.microsoft.com/office/drawing/2014/main" id="{955F7EA7-1839-4C86-A7AC-AA5EA8822C18}"/>
              </a:ext>
            </a:extLst>
          </p:cNvPr>
          <p:cNvSpPr txBox="1"/>
          <p:nvPr/>
        </p:nvSpPr>
        <p:spPr bwMode="auto">
          <a:xfrm>
            <a:off x="4783113" y="3574699"/>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18.7</a:t>
            </a:r>
          </a:p>
        </p:txBody>
      </p:sp>
      <p:sp>
        <p:nvSpPr>
          <p:cNvPr id="55" name="Rectangle 54">
            <a:extLst>
              <a:ext uri="{FF2B5EF4-FFF2-40B4-BE49-F238E27FC236}">
                <a16:creationId xmlns:a16="http://schemas.microsoft.com/office/drawing/2014/main" id="{AA2EB02D-5FAD-4E59-84CD-5693DC924789}"/>
              </a:ext>
            </a:extLst>
          </p:cNvPr>
          <p:cNvSpPr/>
          <p:nvPr/>
        </p:nvSpPr>
        <p:spPr bwMode="auto">
          <a:xfrm rot="16200000">
            <a:off x="-1171548" y="2810369"/>
            <a:ext cx="3426362" cy="775293"/>
          </a:xfrm>
          <a:prstGeom prst="rect">
            <a:avLst/>
          </a:prstGeom>
          <a:noFill/>
          <a:ln w="0">
            <a:noFill/>
            <a:miter lim="800000"/>
            <a:headEnd/>
            <a:tailEnd/>
          </a:ln>
        </p:spPr>
        <p:txBody>
          <a:bodyPr rtlCol="0" anchor="b"/>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a:t>
            </a:r>
          </a:p>
        </p:txBody>
      </p:sp>
      <p:graphicFrame>
        <p:nvGraphicFramePr>
          <p:cNvPr id="51" name="Group 3">
            <a:extLst>
              <a:ext uri="{FF2B5EF4-FFF2-40B4-BE49-F238E27FC236}">
                <a16:creationId xmlns:a16="http://schemas.microsoft.com/office/drawing/2014/main" id="{9362098C-DEA1-4E2F-B162-26C09421D8EB}"/>
              </a:ext>
            </a:extLst>
          </p:cNvPr>
          <p:cNvGraphicFramePr>
            <a:graphicFrameLocks/>
          </p:cNvGraphicFramePr>
          <p:nvPr>
            <p:extLst>
              <p:ext uri="{D42A27DB-BD31-4B8C-83A1-F6EECF244321}">
                <p14:modId xmlns:p14="http://schemas.microsoft.com/office/powerpoint/2010/main" val="2489621121"/>
              </p:ext>
            </p:extLst>
          </p:nvPr>
        </p:nvGraphicFramePr>
        <p:xfrm>
          <a:off x="6549656" y="1622227"/>
          <a:ext cx="4923999" cy="1767888"/>
        </p:xfrm>
        <a:graphic>
          <a:graphicData uri="http://schemas.openxmlformats.org/drawingml/2006/table">
            <a:tbl>
              <a:tblPr/>
              <a:tblGrid>
                <a:gridCol w="2240014">
                  <a:extLst>
                    <a:ext uri="{9D8B030D-6E8A-4147-A177-3AD203B41FA5}">
                      <a16:colId xmlns:a16="http://schemas.microsoft.com/office/drawing/2014/main" val="20000"/>
                    </a:ext>
                  </a:extLst>
                </a:gridCol>
                <a:gridCol w="1417320">
                  <a:extLst>
                    <a:ext uri="{9D8B030D-6E8A-4147-A177-3AD203B41FA5}">
                      <a16:colId xmlns:a16="http://schemas.microsoft.com/office/drawing/2014/main" val="20001"/>
                    </a:ext>
                  </a:extLst>
                </a:gridCol>
                <a:gridCol w="1266665">
                  <a:extLst>
                    <a:ext uri="{9D8B030D-6E8A-4147-A177-3AD203B41FA5}">
                      <a16:colId xmlns:a16="http://schemas.microsoft.com/office/drawing/2014/main" val="3589901034"/>
                    </a:ext>
                  </a:extLst>
                </a:gridCol>
              </a:tblGrid>
              <a:tr h="4926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64)</a:t>
                      </a:r>
                      <a:endParaRPr lang="en-US" sz="14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509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DoR</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(Q1-Q3)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(4.6-17.2)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(3.8-9.0)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48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Remaining in response,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mo</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52" name="TextBox 51">
            <a:extLst>
              <a:ext uri="{FF2B5EF4-FFF2-40B4-BE49-F238E27FC236}">
                <a16:creationId xmlns:a16="http://schemas.microsoft.com/office/drawing/2014/main" id="{5B1BF0B1-0F96-4256-994E-BB56C3D29EEB}"/>
              </a:ext>
            </a:extLst>
          </p:cNvPr>
          <p:cNvSpPr txBox="1"/>
          <p:nvPr/>
        </p:nvSpPr>
        <p:spPr bwMode="auto">
          <a:xfrm>
            <a:off x="6549656" y="3528565"/>
            <a:ext cx="47147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dirty="0">
                <a:ln>
                  <a:noFill/>
                </a:ln>
                <a:solidFill>
                  <a:schemeClr val="bg2">
                    <a:lumMod val="10000"/>
                  </a:schemeClr>
                </a:solidFill>
                <a:effectLst/>
                <a:latin typeface="Calibri" panose="020F0502020204030204" pitchFamily="34" charset="0"/>
              </a:rPr>
              <a:t>DoR analysis was based on patients with an objective response and measurable disease at baseline</a:t>
            </a:r>
          </a:p>
        </p:txBody>
      </p:sp>
    </p:spTree>
    <p:extLst>
      <p:ext uri="{BB962C8B-B14F-4D97-AF65-F5344CB8AC3E}">
        <p14:creationId xmlns:p14="http://schemas.microsoft.com/office/powerpoint/2010/main" val="3440109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D097-2121-C64D-A788-92047E28E5BB}"/>
              </a:ext>
            </a:extLst>
          </p:cNvPr>
          <p:cNvSpPr>
            <a:spLocks noGrp="1"/>
          </p:cNvSpPr>
          <p:nvPr>
            <p:ph type="title"/>
          </p:nvPr>
        </p:nvSpPr>
        <p:spPr/>
        <p:txBody>
          <a:bodyPr/>
          <a:lstStyle/>
          <a:p>
            <a:r>
              <a:rPr lang="en-US" dirty="0"/>
              <a:t>TOPAZ-1: Safety Summary</a:t>
            </a:r>
          </a:p>
        </p:txBody>
      </p:sp>
      <p:graphicFrame>
        <p:nvGraphicFramePr>
          <p:cNvPr id="4" name="Group 3">
            <a:extLst>
              <a:ext uri="{FF2B5EF4-FFF2-40B4-BE49-F238E27FC236}">
                <a16:creationId xmlns:a16="http://schemas.microsoft.com/office/drawing/2014/main" id="{33181676-EFC8-024A-B759-707EA6440FEB}"/>
              </a:ext>
            </a:extLst>
          </p:cNvPr>
          <p:cNvGraphicFramePr>
            <a:graphicFrameLocks/>
          </p:cNvGraphicFramePr>
          <p:nvPr>
            <p:extLst>
              <p:ext uri="{D42A27DB-BD31-4B8C-83A1-F6EECF244321}">
                <p14:modId xmlns:p14="http://schemas.microsoft.com/office/powerpoint/2010/main" val="2357379411"/>
              </p:ext>
            </p:extLst>
          </p:nvPr>
        </p:nvGraphicFramePr>
        <p:xfrm>
          <a:off x="723901" y="1349574"/>
          <a:ext cx="10782300" cy="4816048"/>
        </p:xfrm>
        <a:graphic>
          <a:graphicData uri="http://schemas.openxmlformats.org/drawingml/2006/table">
            <a:tbl>
              <a:tblPr/>
              <a:tblGrid>
                <a:gridCol w="4694441">
                  <a:extLst>
                    <a:ext uri="{9D8B030D-6E8A-4147-A177-3AD203B41FA5}">
                      <a16:colId xmlns:a16="http://schemas.microsoft.com/office/drawing/2014/main" val="20000"/>
                    </a:ext>
                  </a:extLst>
                </a:gridCol>
                <a:gridCol w="3495503">
                  <a:extLst>
                    <a:ext uri="{9D8B030D-6E8A-4147-A177-3AD203B41FA5}">
                      <a16:colId xmlns:a16="http://schemas.microsoft.com/office/drawing/2014/main" val="20001"/>
                    </a:ext>
                  </a:extLst>
                </a:gridCol>
                <a:gridCol w="2592356">
                  <a:extLst>
                    <a:ext uri="{9D8B030D-6E8A-4147-A177-3AD203B41FA5}">
                      <a16:colId xmlns:a16="http://schemas.microsoft.com/office/drawing/2014/main" val="3612428083"/>
                    </a:ext>
                  </a:extLst>
                </a:gridCol>
              </a:tblGrid>
              <a:tr h="3357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Durvalumab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Placebo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342)</a:t>
                      </a:r>
                      <a:endParaRPr lang="en-US" sz="140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184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duration of exposure, mo (range)</a:t>
                      </a:r>
                    </a:p>
                    <a:p>
                      <a:pPr marL="285750" marR="0" lvl="0" indent="-17621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Durvalumab/placebo</a:t>
                      </a:r>
                    </a:p>
                    <a:p>
                      <a:pPr marL="285750" marR="0" lvl="0" indent="-17621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Gemcitabine</a:t>
                      </a:r>
                    </a:p>
                    <a:p>
                      <a:pPr marL="285750" marR="0" lvl="0" indent="-17621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Cisplatin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7.33 (0.1-24.5)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5.19 (0.1-8.3)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5.13 (0.1-8.3)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dirty="0">
                        <a:solidFill>
                          <a:schemeClr val="bg2"/>
                        </a:solidFill>
                        <a:latin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cs typeface="Calibri" panose="020F0502020204030204" pitchFamily="34" charset="0"/>
                        </a:rPr>
                        <a:t>5.77 (0.2-21.5)</a:t>
                      </a:r>
                    </a:p>
                    <a:p>
                      <a:pPr algn="ctr"/>
                      <a:r>
                        <a:rPr lang="en-US" sz="1400" dirty="0">
                          <a:solidFill>
                            <a:schemeClr val="bg1"/>
                          </a:solidFill>
                          <a:latin typeface="Calibri" panose="020F0502020204030204" pitchFamily="34" charset="0"/>
                          <a:cs typeface="Calibri" panose="020F0502020204030204" pitchFamily="34" charset="0"/>
                        </a:rPr>
                        <a:t>5.03 (0.2-8.6)</a:t>
                      </a:r>
                    </a:p>
                    <a:p>
                      <a:pPr algn="ctr"/>
                      <a:r>
                        <a:rPr lang="en-US" sz="1400" dirty="0">
                          <a:solidFill>
                            <a:schemeClr val="bg1"/>
                          </a:solidFill>
                          <a:latin typeface="Calibri" panose="020F0502020204030204" pitchFamily="34" charset="0"/>
                          <a:cs typeface="Calibri" panose="020F0502020204030204" pitchFamily="34" charset="0"/>
                        </a:rPr>
                        <a:t>4.88 (0.2-8.5)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336 (99.4)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338 (98.8)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TRAE,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314 (92.9)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308 (90.1)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grade 3/4 AE, n (%)</a:t>
                      </a:r>
                    </a:p>
                  </a:txBody>
                  <a:tcPr marL="121699" marR="121699" marT="45728" marB="45728" anchor="ctr"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256 (75.7)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266 (77.8)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grade 3/4 TRAE,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212 (62.7)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222 (64.9)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5551911"/>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serious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160 (47.3)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149 (43.6)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79519480"/>
                  </a:ext>
                </a:extLst>
              </a:tr>
              <a:tr h="2153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serious TRAE,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53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59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2737651"/>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AE leading to discontinuation,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44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52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4905278"/>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TRAE leading to discontinuation,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30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39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56124964"/>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AE leading to death,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36454819"/>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TRAE leading to death,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58272861"/>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immune-mediated AE, n (%)</a:t>
                      </a:r>
                    </a:p>
                  </a:txBody>
                  <a:tcPr marL="121699" marR="121699" marT="45728" marB="45728" anchor="ctr"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43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 (4.7)</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16818930"/>
                  </a:ext>
                </a:extLst>
              </a:tr>
            </a:tbl>
          </a:graphicData>
        </a:graphic>
      </p:graphicFrame>
      <p:sp>
        <p:nvSpPr>
          <p:cNvPr id="9" name="TextBox 8">
            <a:extLst>
              <a:ext uri="{FF2B5EF4-FFF2-40B4-BE49-F238E27FC236}">
                <a16:creationId xmlns:a16="http://schemas.microsoft.com/office/drawing/2014/main" id="{EB2F663B-A106-8C44-9823-AF8CD70A427E}"/>
              </a:ext>
            </a:extLst>
          </p:cNvPr>
          <p:cNvSpPr txBox="1"/>
          <p:nvPr/>
        </p:nvSpPr>
        <p:spPr bwMode="auto">
          <a:xfrm>
            <a:off x="406391" y="6424223"/>
            <a:ext cx="20210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Oh. ASCO GI 2022. Abstr 378.</a:t>
            </a:r>
          </a:p>
        </p:txBody>
      </p:sp>
      <p:grpSp>
        <p:nvGrpSpPr>
          <p:cNvPr id="10" name="Group 9">
            <a:extLst>
              <a:ext uri="{FF2B5EF4-FFF2-40B4-BE49-F238E27FC236}">
                <a16:creationId xmlns:a16="http://schemas.microsoft.com/office/drawing/2014/main" id="{A3A751B7-F5DB-487D-9591-86C9C029270F}"/>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A1EBCAF6-5E48-453B-9810-8D92B40B70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EC21F76D-5B8D-41B8-AC3D-DE7D48D677E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927035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1">
            <a:extLst>
              <a:ext uri="{FF2B5EF4-FFF2-40B4-BE49-F238E27FC236}">
                <a16:creationId xmlns:a16="http://schemas.microsoft.com/office/drawing/2014/main" id="{C1F27428-4C36-4F4E-B721-8D156845682E}"/>
              </a:ext>
            </a:extLst>
          </p:cNvPr>
          <p:cNvSpPr>
            <a:spLocks noGrp="1" noChangeArrowheads="1"/>
          </p:cNvSpPr>
          <p:nvPr>
            <p:ph type="title"/>
          </p:nvPr>
        </p:nvSpPr>
        <p:spPr/>
        <p:txBody>
          <a:bodyPr/>
          <a:lstStyle/>
          <a:p>
            <a:pPr eaLnBrk="1" hangingPunct="1"/>
            <a:r>
              <a:rPr lang="en-US" altLang="en-US" dirty="0"/>
              <a:t>Incidence of Select Mutations in </a:t>
            </a:r>
            <a:br>
              <a:rPr lang="en-US" altLang="en-US" dirty="0"/>
            </a:br>
            <a:r>
              <a:rPr lang="en-US" altLang="en-US" dirty="0"/>
              <a:t>Targetable Pathways in Cholangiocarcinoma</a:t>
            </a:r>
            <a:endParaRPr lang="en-GB" altLang="en-US" dirty="0"/>
          </a:p>
        </p:txBody>
      </p:sp>
      <p:sp>
        <p:nvSpPr>
          <p:cNvPr id="3" name="Content Placeholder 2">
            <a:extLst>
              <a:ext uri="{FF2B5EF4-FFF2-40B4-BE49-F238E27FC236}">
                <a16:creationId xmlns:a16="http://schemas.microsoft.com/office/drawing/2014/main" id="{F50B8F82-D3D8-4EC4-BDE9-FF82D9E8A90B}"/>
              </a:ext>
            </a:extLst>
          </p:cNvPr>
          <p:cNvSpPr>
            <a:spLocks noGrp="1"/>
          </p:cNvSpPr>
          <p:nvPr>
            <p:ph idx="1"/>
          </p:nvPr>
        </p:nvSpPr>
        <p:spPr>
          <a:xfrm>
            <a:off x="604675" y="4733853"/>
            <a:ext cx="10877529" cy="1338439"/>
          </a:xfrm>
        </p:spPr>
        <p:txBody>
          <a:bodyPr/>
          <a:lstStyle/>
          <a:p>
            <a:pPr marL="0" indent="0">
              <a:spcBef>
                <a:spcPts val="600"/>
              </a:spcBef>
              <a:buNone/>
            </a:pPr>
            <a:r>
              <a:rPr lang="en-US" sz="2000" dirty="0"/>
              <a:t>Tumor-agnostic aberrations:</a:t>
            </a:r>
          </a:p>
          <a:p>
            <a:pPr>
              <a:spcBef>
                <a:spcPts val="600"/>
              </a:spcBef>
            </a:pPr>
            <a:r>
              <a:rPr lang="en-US" sz="2000" i="1" dirty="0"/>
              <a:t>NTRK</a:t>
            </a:r>
            <a:r>
              <a:rPr lang="en-US" sz="2000" dirty="0"/>
              <a:t> fusions are found in &lt;1% of patients with cholangiocarcinoma</a:t>
            </a:r>
          </a:p>
          <a:p>
            <a:pPr>
              <a:spcBef>
                <a:spcPts val="600"/>
              </a:spcBef>
            </a:pPr>
            <a:r>
              <a:rPr lang="en-US" sz="2000" dirty="0"/>
              <a:t>Prevalence of MSI-H/dMMR tumors in BTC ranges from 1% to 5%</a:t>
            </a:r>
          </a:p>
          <a:p>
            <a:pPr>
              <a:spcBef>
                <a:spcPts val="600"/>
              </a:spcBef>
            </a:pPr>
            <a:r>
              <a:rPr lang="en-US" sz="2000" dirty="0"/>
              <a:t>In BTC, TMB-H tumor prevalence is approximately 4%</a:t>
            </a:r>
          </a:p>
          <a:p>
            <a:endParaRPr lang="en-US" dirty="0"/>
          </a:p>
        </p:txBody>
      </p:sp>
      <p:graphicFrame>
        <p:nvGraphicFramePr>
          <p:cNvPr id="5" name="Table 4">
            <a:extLst>
              <a:ext uri="{FF2B5EF4-FFF2-40B4-BE49-F238E27FC236}">
                <a16:creationId xmlns:a16="http://schemas.microsoft.com/office/drawing/2014/main" id="{FFF0582F-2EBB-4F45-BDAE-A12D9299789C}"/>
              </a:ext>
            </a:extLst>
          </p:cNvPr>
          <p:cNvGraphicFramePr>
            <a:graphicFrameLocks noGrp="1"/>
          </p:cNvGraphicFramePr>
          <p:nvPr>
            <p:extLst>
              <p:ext uri="{D42A27DB-BD31-4B8C-83A1-F6EECF244321}">
                <p14:modId xmlns:p14="http://schemas.microsoft.com/office/powerpoint/2010/main" val="1483070340"/>
              </p:ext>
            </p:extLst>
          </p:nvPr>
        </p:nvGraphicFramePr>
        <p:xfrm>
          <a:off x="723900" y="1601277"/>
          <a:ext cx="10758304" cy="3078480"/>
        </p:xfrm>
        <a:graphic>
          <a:graphicData uri="http://schemas.openxmlformats.org/drawingml/2006/table">
            <a:tbl>
              <a:tblPr/>
              <a:tblGrid>
                <a:gridCol w="5655879">
                  <a:extLst>
                    <a:ext uri="{9D8B030D-6E8A-4147-A177-3AD203B41FA5}">
                      <a16:colId xmlns:a16="http://schemas.microsoft.com/office/drawing/2014/main" val="20000"/>
                    </a:ext>
                  </a:extLst>
                </a:gridCol>
                <a:gridCol w="2540877">
                  <a:extLst>
                    <a:ext uri="{9D8B030D-6E8A-4147-A177-3AD203B41FA5}">
                      <a16:colId xmlns:a16="http://schemas.microsoft.com/office/drawing/2014/main" val="20001"/>
                    </a:ext>
                  </a:extLst>
                </a:gridCol>
                <a:gridCol w="2561548">
                  <a:extLst>
                    <a:ext uri="{9D8B030D-6E8A-4147-A177-3AD203B41FA5}">
                      <a16:colId xmlns:a16="http://schemas.microsoft.com/office/drawing/2014/main" val="20002"/>
                    </a:ext>
                  </a:extLst>
                </a:gridCol>
              </a:tblGrid>
              <a:tr h="675094">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l" defTabSz="6858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FFFFFF"/>
                          </a:solidFill>
                          <a:effectLst/>
                          <a:latin typeface="Calibri" panose="020F0502020204030204" pitchFamily="34" charset="0"/>
                          <a:ea typeface="ＭＳ Ｐゴシック" panose="020B0600070205080204" pitchFamily="34" charset="-128"/>
                          <a:cs typeface="Calibri" panose="020F0502020204030204" pitchFamily="34" charset="0"/>
                        </a:rPr>
                        <a:t>CGP Findings</a:t>
                      </a:r>
                      <a:endParaRPr kumimoji="0" lang="en-US" altLang="en-US" sz="2000" b="1" i="0" u="none" strike="noStrike" cap="none" normalizeH="0" baseline="0" dirty="0">
                        <a:ln>
                          <a:noFill/>
                        </a:ln>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3"/>
                    </a:solidFill>
                  </a:tcPr>
                </a:tc>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ctr" defTabSz="6858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FFFFFF"/>
                          </a:solidFill>
                          <a:effectLst/>
                          <a:latin typeface="Calibri" panose="020F0502020204030204" pitchFamily="34" charset="0"/>
                          <a:ea typeface="ＭＳ Ｐゴシック" panose="020B0600070205080204" pitchFamily="34" charset="-128"/>
                          <a:cs typeface="Calibri" panose="020F0502020204030204" pitchFamily="34" charset="0"/>
                        </a:rPr>
                        <a:t>Intrahepatic Cholangiocarcinoma</a:t>
                      </a:r>
                      <a:endParaRPr kumimoji="0" lang="en-US" altLang="en-US" sz="2000" b="1" i="0" u="none" strike="noStrike" cap="none" normalizeH="0" baseline="0" dirty="0">
                        <a:ln>
                          <a:noFill/>
                        </a:ln>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3"/>
                    </a:solidFill>
                  </a:tcPr>
                </a:tc>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ctr" defTabSz="6858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FFFFFF"/>
                          </a:solidFill>
                          <a:effectLst/>
                          <a:latin typeface="Calibri" panose="020F0502020204030204" pitchFamily="34" charset="0"/>
                          <a:ea typeface="ＭＳ Ｐゴシック" panose="020B0600070205080204" pitchFamily="34" charset="-128"/>
                          <a:cs typeface="Calibri" panose="020F0502020204030204" pitchFamily="34" charset="0"/>
                        </a:rPr>
                        <a:t>Extrahepatic Cholangiocarcinoma</a:t>
                      </a:r>
                      <a:endParaRPr kumimoji="0" lang="en-US" altLang="en-US" sz="2000" b="1" i="0" u="none" strike="noStrike" cap="none" normalizeH="0" baseline="0" dirty="0">
                        <a:ln>
                          <a:noFill/>
                        </a:ln>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81575">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l" defTabSz="6858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Total GA/patient</a:t>
                      </a:r>
                      <a:endParaRPr kumimoji="0" lang="en-US" altLang="en-US" sz="20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ctr" defTabSz="6858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3.6</a:t>
                      </a:r>
                      <a:endParaRPr kumimoji="0" lang="en-US" altLang="en-US" sz="20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ctr" defTabSz="6858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4.4</a:t>
                      </a:r>
                      <a:endParaRPr kumimoji="0" lang="en-US" altLang="en-US" sz="20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81575">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l" defTabSz="6858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CRGA/patient</a:t>
                      </a:r>
                      <a:endParaRPr kumimoji="0" lang="en-US" altLang="en-US" sz="20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ctr" defTabSz="6858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2.0</a:t>
                      </a:r>
                      <a:endParaRPr kumimoji="0" lang="en-US" altLang="en-US" sz="20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ctr" defTabSz="6858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2.1</a:t>
                      </a:r>
                      <a:endParaRPr kumimoji="0" lang="en-US" altLang="en-US" sz="20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81575">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l" defTabSz="685800" rtl="0" eaLnBrk="1" fontAlgn="base" latinLnBrk="0" hangingPunct="1">
                        <a:lnSpc>
                          <a:spcPct val="100000"/>
                        </a:lnSpc>
                        <a:spcBef>
                          <a:spcPct val="0"/>
                        </a:spcBef>
                        <a:spcAft>
                          <a:spcPct val="0"/>
                        </a:spcAft>
                        <a:buClrTx/>
                        <a:buSzTx/>
                        <a:buFontTx/>
                        <a:buNone/>
                        <a:tabLst/>
                      </a:pPr>
                      <a:r>
                        <a:rPr kumimoji="0" lang="en-US" altLang="en-US" sz="2000" b="0" i="1"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ERBB2</a:t>
                      </a: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 amplifications, %</a:t>
                      </a:r>
                      <a:endParaRPr kumimoji="0" lang="en-US" altLang="en-US" sz="20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ctr" defTabSz="6858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3</a:t>
                      </a:r>
                      <a:endParaRPr kumimoji="0" lang="en-US" altLang="en-US" sz="20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ctr" defTabSz="6858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11</a:t>
                      </a:r>
                      <a:endParaRPr kumimoji="0" lang="en-US" altLang="en-US" sz="2000" b="1"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81575">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l" defTabSz="685800" rtl="0" eaLnBrk="1" fontAlgn="base" latinLnBrk="0" hangingPunct="1">
                        <a:lnSpc>
                          <a:spcPct val="100000"/>
                        </a:lnSpc>
                        <a:spcBef>
                          <a:spcPct val="0"/>
                        </a:spcBef>
                        <a:spcAft>
                          <a:spcPct val="0"/>
                        </a:spcAft>
                        <a:buClrTx/>
                        <a:buSzTx/>
                        <a:buFontTx/>
                        <a:buNone/>
                        <a:tabLst/>
                      </a:pPr>
                      <a:r>
                        <a:rPr kumimoji="0" lang="en-US" altLang="en-US" sz="2000" b="0" i="1"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BRAF</a:t>
                      </a: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 substitutions, %</a:t>
                      </a:r>
                      <a:endParaRPr kumimoji="0" lang="en-US" altLang="en-US" sz="20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ctr" defTabSz="6858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5</a:t>
                      </a:r>
                      <a:endParaRPr kumimoji="0" lang="en-US" altLang="en-US" sz="2000" b="1"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ctr" defTabSz="6858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3</a:t>
                      </a:r>
                      <a:endParaRPr kumimoji="0" lang="en-US" altLang="en-US" sz="2000" b="1"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81575">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l" defTabSz="685800" rtl="0" eaLnBrk="1" fontAlgn="base" latinLnBrk="0" hangingPunct="1">
                        <a:lnSpc>
                          <a:spcPct val="100000"/>
                        </a:lnSpc>
                        <a:spcBef>
                          <a:spcPct val="0"/>
                        </a:spcBef>
                        <a:spcAft>
                          <a:spcPct val="0"/>
                        </a:spcAft>
                        <a:buClrTx/>
                        <a:buSzTx/>
                        <a:buFontTx/>
                        <a:buNone/>
                        <a:tabLst/>
                      </a:pPr>
                      <a:r>
                        <a:rPr kumimoji="0" lang="en-US" altLang="en-US" sz="2000" b="0" i="1"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FGFR1-3</a:t>
                      </a: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 fusions and amplifications, %</a:t>
                      </a:r>
                      <a:endParaRPr kumimoji="0" lang="en-US" altLang="en-US" sz="20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ctr" defTabSz="6858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11</a:t>
                      </a:r>
                      <a:endParaRPr kumimoji="0" lang="en-US" altLang="en-US" sz="2000" b="1"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ctr" defTabSz="6858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0</a:t>
                      </a:r>
                      <a:endParaRPr kumimoji="0" lang="en-US" altLang="en-US" sz="20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5"/>
                  </a:ext>
                </a:extLst>
              </a:tr>
              <a:tr h="381575">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l" defTabSz="685800" rtl="0" eaLnBrk="1" fontAlgn="base" latinLnBrk="0" hangingPunct="1">
                        <a:lnSpc>
                          <a:spcPct val="100000"/>
                        </a:lnSpc>
                        <a:spcBef>
                          <a:spcPct val="0"/>
                        </a:spcBef>
                        <a:spcAft>
                          <a:spcPct val="0"/>
                        </a:spcAft>
                        <a:buClrTx/>
                        <a:buSzTx/>
                        <a:buFontTx/>
                        <a:buNone/>
                        <a:tabLst/>
                      </a:pPr>
                      <a:r>
                        <a:rPr kumimoji="0" lang="en-US" altLang="en-US" sz="2000" b="0" i="1"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IDH1/2</a:t>
                      </a: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 substitutions, %</a:t>
                      </a:r>
                      <a:endParaRPr kumimoji="0" lang="en-US" altLang="en-US" sz="20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ctr" defTabSz="6858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20</a:t>
                      </a:r>
                      <a:endParaRPr kumimoji="0" lang="en-US" altLang="en-US" sz="2000" b="1"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76200" defTabSz="685800">
                        <a:spcBef>
                          <a:spcPts val="900"/>
                        </a:spcBef>
                        <a:buClr>
                          <a:schemeClr val="accent1"/>
                        </a:buClr>
                        <a:buFont typeface="Arial" panose="020B0604020202020204" pitchFamily="34" charset="0"/>
                        <a:defRPr sz="1300">
                          <a:solidFill>
                            <a:schemeClr val="tx1"/>
                          </a:solidFill>
                          <a:latin typeface="Arial" panose="020B0604020202020204" pitchFamily="34" charset="0"/>
                        </a:defRPr>
                      </a:lvl1pPr>
                      <a:lvl2pPr marL="342900" defTabSz="685800">
                        <a:spcBef>
                          <a:spcPts val="600"/>
                        </a:spcBef>
                        <a:buFont typeface="Arial" panose="020B0604020202020204" pitchFamily="34" charset="0"/>
                        <a:defRPr sz="1100">
                          <a:solidFill>
                            <a:schemeClr val="tx1"/>
                          </a:solidFill>
                          <a:latin typeface="Arial" panose="020B0604020202020204" pitchFamily="34" charset="0"/>
                        </a:defRPr>
                      </a:lvl2pPr>
                      <a:lvl3pPr marL="685800" defTabSz="685800">
                        <a:spcBef>
                          <a:spcPts val="600"/>
                        </a:spcBef>
                        <a:buClr>
                          <a:schemeClr val="accent1"/>
                        </a:buClr>
                        <a:buFont typeface="Arial" panose="020B0604020202020204" pitchFamily="34" charset="0"/>
                        <a:defRPr sz="1000">
                          <a:solidFill>
                            <a:schemeClr val="tx1"/>
                          </a:solidFill>
                          <a:latin typeface="Arial" panose="020B0604020202020204" pitchFamily="34" charset="0"/>
                        </a:defRPr>
                      </a:lvl3pPr>
                      <a:lvl4pPr marL="1028700" defTabSz="685800">
                        <a:spcBef>
                          <a:spcPts val="450"/>
                        </a:spcBef>
                        <a:buFont typeface="Arial" panose="020B0604020202020204" pitchFamily="34" charset="0"/>
                        <a:defRPr sz="1000">
                          <a:solidFill>
                            <a:schemeClr val="tx1"/>
                          </a:solidFill>
                          <a:latin typeface="Arial" panose="020B0604020202020204" pitchFamily="34" charset="0"/>
                        </a:defRPr>
                      </a:lvl4pPr>
                      <a:lvl5pPr marL="1371600" defTabSz="685800">
                        <a:spcBef>
                          <a:spcPts val="450"/>
                        </a:spcBef>
                        <a:buClr>
                          <a:schemeClr val="accent1"/>
                        </a:buClr>
                        <a:buFont typeface="Arial" panose="020B0604020202020204" pitchFamily="34" charset="0"/>
                        <a:defRPr sz="1000">
                          <a:solidFill>
                            <a:schemeClr val="tx1"/>
                          </a:solidFill>
                          <a:latin typeface="Arial" panose="020B0604020202020204" pitchFamily="34" charset="0"/>
                        </a:defRPr>
                      </a:lvl5pPr>
                      <a:lvl6pPr marL="18288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6pPr>
                      <a:lvl7pPr marL="22860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7pPr>
                      <a:lvl8pPr marL="27432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8pPr>
                      <a:lvl9pPr marL="3200400" indent="1588" defTabSz="685800" fontAlgn="base">
                        <a:spcBef>
                          <a:spcPts val="450"/>
                        </a:spcBef>
                        <a:spcAft>
                          <a:spcPct val="0"/>
                        </a:spcAft>
                        <a:buClr>
                          <a:schemeClr val="accent1"/>
                        </a:buClr>
                        <a:buFont typeface="Arial" panose="020B0604020202020204" pitchFamily="34" charset="0"/>
                        <a:defRPr sz="1000">
                          <a:solidFill>
                            <a:schemeClr val="tx1"/>
                          </a:solidFill>
                          <a:latin typeface="Arial" panose="020B0604020202020204" pitchFamily="34" charset="0"/>
                        </a:defRPr>
                      </a:lvl9pPr>
                    </a:lstStyle>
                    <a:p>
                      <a:pPr marL="76200" marR="0" lvl="0" indent="0" algn="ctr" defTabSz="6858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cs typeface="Calibri" panose="020F0502020204030204" pitchFamily="34" charset="0"/>
                        </a:rPr>
                        <a:t>0</a:t>
                      </a:r>
                      <a:endParaRPr kumimoji="0" lang="en-US" altLang="en-US" sz="20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6"/>
                  </a:ext>
                </a:extLst>
              </a:tr>
            </a:tbl>
          </a:graphicData>
        </a:graphic>
      </p:graphicFrame>
      <p:sp>
        <p:nvSpPr>
          <p:cNvPr id="10" name="Text Box 15">
            <a:extLst>
              <a:ext uri="{FF2B5EF4-FFF2-40B4-BE49-F238E27FC236}">
                <a16:creationId xmlns:a16="http://schemas.microsoft.com/office/drawing/2014/main" id="{B1498835-E701-46B4-A086-9C315725C93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Javle. Cancer. 2016;133:3838. Westphalen. NPJ Precision Oncology;5:69. Shao. JAMA Netw Open. 2020;3:e225109.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E1C1194B-BFB5-4707-BAC4-6CCF46A52C05}"/>
              </a:ext>
            </a:extLst>
          </p:cNvPr>
          <p:cNvSpPr/>
          <p:nvPr/>
        </p:nvSpPr>
        <p:spPr bwMode="auto">
          <a:xfrm>
            <a:off x="9895562" y="3110537"/>
            <a:ext cx="739036" cy="363793"/>
          </a:xfrm>
          <a:prstGeom prst="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6AB16883-2BE5-440A-9126-CD7A4FF84775}"/>
              </a:ext>
            </a:extLst>
          </p:cNvPr>
          <p:cNvSpPr/>
          <p:nvPr/>
        </p:nvSpPr>
        <p:spPr bwMode="auto">
          <a:xfrm>
            <a:off x="7288061" y="3496236"/>
            <a:ext cx="807021" cy="363793"/>
          </a:xfrm>
          <a:prstGeom prst="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560CDB3C-D1B5-4C74-A291-21DA7CD69903}"/>
              </a:ext>
            </a:extLst>
          </p:cNvPr>
          <p:cNvSpPr/>
          <p:nvPr/>
        </p:nvSpPr>
        <p:spPr bwMode="auto">
          <a:xfrm>
            <a:off x="7288060" y="3902947"/>
            <a:ext cx="807021" cy="363793"/>
          </a:xfrm>
          <a:prstGeom prst="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4" name="Group 13">
            <a:extLst>
              <a:ext uri="{FF2B5EF4-FFF2-40B4-BE49-F238E27FC236}">
                <a16:creationId xmlns:a16="http://schemas.microsoft.com/office/drawing/2014/main" id="{FEE12C10-FBC8-472B-87D4-F4846C54788F}"/>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8CB5EC3A-87D7-4B15-8B36-66EAF3E3A9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 name="Rectangle 8">
              <a:extLst>
                <a:ext uri="{FF2B5EF4-FFF2-40B4-BE49-F238E27FC236}">
                  <a16:creationId xmlns:a16="http://schemas.microsoft.com/office/drawing/2014/main" id="{6D6E9DEF-3602-4F25-B233-FD7C6523A12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1" name="Rectangle 10">
            <a:extLst>
              <a:ext uri="{FF2B5EF4-FFF2-40B4-BE49-F238E27FC236}">
                <a16:creationId xmlns:a16="http://schemas.microsoft.com/office/drawing/2014/main" id="{92092817-43EF-4D73-A757-88F06B68E52A}"/>
              </a:ext>
            </a:extLst>
          </p:cNvPr>
          <p:cNvSpPr/>
          <p:nvPr/>
        </p:nvSpPr>
        <p:spPr bwMode="auto">
          <a:xfrm>
            <a:off x="7288060" y="4295050"/>
            <a:ext cx="807021" cy="363793"/>
          </a:xfrm>
          <a:prstGeom prst="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FIGHT-202: Pemigatinib in Previously Treated Cholangiocarcinoma With </a:t>
            </a:r>
            <a:r>
              <a:rPr lang="en-US" i="1" dirty="0"/>
              <a:t>FGFR2</a:t>
            </a:r>
            <a:r>
              <a:rPr lang="en-US" dirty="0"/>
              <a:t> Fusions</a:t>
            </a:r>
            <a:endParaRPr lang="en-US" altLang="en-US" dirty="0"/>
          </a:p>
        </p:txBody>
      </p:sp>
      <p:sp>
        <p:nvSpPr>
          <p:cNvPr id="3" name="Content Placeholder 2">
            <a:extLst>
              <a:ext uri="{FF2B5EF4-FFF2-40B4-BE49-F238E27FC236}">
                <a16:creationId xmlns:a16="http://schemas.microsoft.com/office/drawing/2014/main" id="{6586E4CB-EA89-43A8-8FD9-C5813B572B6D}"/>
              </a:ext>
            </a:extLst>
          </p:cNvPr>
          <p:cNvSpPr>
            <a:spLocks noGrp="1"/>
          </p:cNvSpPr>
          <p:nvPr>
            <p:ph idx="1"/>
          </p:nvPr>
        </p:nvSpPr>
        <p:spPr/>
        <p:txBody>
          <a:bodyPr/>
          <a:lstStyle/>
          <a:p>
            <a:r>
              <a:rPr lang="en-US" sz="2200" dirty="0"/>
              <a:t>A multicenter, open-label, multicohort, single-arm phase II trial</a:t>
            </a:r>
          </a:p>
          <a:p>
            <a:endParaRPr lang="en-US" sz="2200" dirty="0"/>
          </a:p>
          <a:p>
            <a:endParaRPr lang="en-US" sz="2200" dirty="0"/>
          </a:p>
          <a:p>
            <a:endParaRPr lang="en-US" sz="2200" dirty="0"/>
          </a:p>
          <a:p>
            <a:endParaRPr lang="en-US" sz="2200" dirty="0"/>
          </a:p>
          <a:p>
            <a:pPr marL="0" indent="0">
              <a:buNone/>
            </a:pPr>
            <a:br>
              <a:rPr lang="en-US" sz="2200" dirty="0"/>
            </a:br>
            <a:endParaRPr lang="en-US" sz="2200" dirty="0"/>
          </a:p>
          <a:p>
            <a:r>
              <a:rPr lang="en-US" sz="2200" b="1" dirty="0"/>
              <a:t>Primary endpoint: </a:t>
            </a:r>
            <a:r>
              <a:rPr lang="en-US" sz="2200" dirty="0"/>
              <a:t>ORR in cohort A</a:t>
            </a:r>
          </a:p>
          <a:p>
            <a:r>
              <a:rPr lang="en-US" sz="2200" b="1" dirty="0"/>
              <a:t>Key secondary endpoints: </a:t>
            </a:r>
            <a:r>
              <a:rPr lang="en-US" sz="2200" dirty="0"/>
              <a:t>ORR in cohorts B, A + B, and C; DoR; DCR; safety; PFS; </a:t>
            </a:r>
            <a:br>
              <a:rPr lang="en-US" sz="2200" dirty="0"/>
            </a:br>
            <a:r>
              <a:rPr lang="en-US" sz="2200" dirty="0"/>
              <a:t>OS in all cohorts</a:t>
            </a:r>
          </a:p>
          <a:p>
            <a:endParaRPr lang="en-US" sz="2200" dirty="0"/>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63656" y="2556704"/>
            <a:ext cx="3684046"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Adult patients with histologically or cytologically confirmed locally advanced and/or metastatic cholangiocarcinoma and documented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FGF/FGFR2</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status; progressed on or after ≥1 prior line of systemic therapy; ECOG PS ≤2; adequate hepatic/renal function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145)</a:t>
            </a: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4303905" y="2647665"/>
            <a:ext cx="720770" cy="2918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Text Box 15">
            <a:extLst>
              <a:ext uri="{FF2B5EF4-FFF2-40B4-BE49-F238E27FC236}">
                <a16:creationId xmlns:a16="http://schemas.microsoft.com/office/drawing/2014/main" id="{9E9DD22F-93D5-F240-8F73-E1AE3B8D35AC}"/>
              </a:ext>
            </a:extLst>
          </p:cNvPr>
          <p:cNvSpPr txBox="1">
            <a:spLocks noChangeArrowheads="1"/>
          </p:cNvSpPr>
          <p:nvPr/>
        </p:nvSpPr>
        <p:spPr bwMode="auto">
          <a:xfrm>
            <a:off x="424181" y="64148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Abou-Alfa. Lancet Oncol. 2020;21:671. Abou-Alfa. ASCO 2021. Abstr 4086.</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179804" y="2149016"/>
            <a:ext cx="4570123" cy="90794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A (</a:t>
            </a:r>
            <a:r>
              <a:rPr kumimoji="0" lang="en-US" altLang="en-US" sz="1800" b="1" i="1"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FGFR2</a:t>
            </a:r>
            <a:r>
              <a:rPr kumimoji="0" lang="en-US" altLang="en-US" sz="1800" b="1"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Fusions/Rearrangements)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Pemigatinib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13.5 mg QD in 21-day cycles*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108)</a:t>
            </a:r>
          </a:p>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 name="Rectangle 46">
            <a:extLst>
              <a:ext uri="{FF2B5EF4-FFF2-40B4-BE49-F238E27FC236}">
                <a16:creationId xmlns:a16="http://schemas.microsoft.com/office/drawing/2014/main" id="{5B1A86C9-004D-43E1-A916-AF3B3EB48292}"/>
              </a:ext>
            </a:extLst>
          </p:cNvPr>
          <p:cNvSpPr>
            <a:spLocks noChangeArrowheads="1"/>
          </p:cNvSpPr>
          <p:nvPr/>
        </p:nvSpPr>
        <p:spPr bwMode="auto">
          <a:xfrm>
            <a:off x="9981573" y="2902924"/>
            <a:ext cx="19843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intolerable toxicity, consent withdrawal, or investigator decision</a:t>
            </a:r>
          </a:p>
        </p:txBody>
      </p:sp>
      <p:sp>
        <p:nvSpPr>
          <p:cNvPr id="24" name="Line 52">
            <a:extLst>
              <a:ext uri="{FF2B5EF4-FFF2-40B4-BE49-F238E27FC236}">
                <a16:creationId xmlns:a16="http://schemas.microsoft.com/office/drawing/2014/main" id="{BFE0D462-050F-4BAD-88FE-2BC154491993}"/>
              </a:ext>
            </a:extLst>
          </p:cNvPr>
          <p:cNvSpPr>
            <a:spLocks noChangeShapeType="1"/>
          </p:cNvSpPr>
          <p:nvPr/>
        </p:nvSpPr>
        <p:spPr bwMode="auto">
          <a:xfrm>
            <a:off x="9743899" y="350805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Rectangle 49">
            <a:extLst>
              <a:ext uri="{FF2B5EF4-FFF2-40B4-BE49-F238E27FC236}">
                <a16:creationId xmlns:a16="http://schemas.microsoft.com/office/drawing/2014/main" id="{2FC1A647-39FB-4286-AE67-CC27521F5305}"/>
              </a:ext>
            </a:extLst>
          </p:cNvPr>
          <p:cNvSpPr>
            <a:spLocks noChangeArrowheads="1"/>
          </p:cNvSpPr>
          <p:nvPr/>
        </p:nvSpPr>
        <p:spPr bwMode="auto">
          <a:xfrm>
            <a:off x="5179804" y="3107580"/>
            <a:ext cx="4570124" cy="90794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B (Other </a:t>
            </a:r>
            <a:r>
              <a:rPr kumimoji="0" lang="en-US" altLang="en-US" sz="1800" b="1" i="1"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FGF/FGFR </a:t>
            </a:r>
            <a:r>
              <a:rPr kumimoji="0" lang="en-US" altLang="en-US" sz="1800" b="1"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Genetic Alterations)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Pemigatinib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13.5 mg QD in 21-day cycles*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20)</a:t>
            </a:r>
          </a:p>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 name="Rectangle 49">
            <a:extLst>
              <a:ext uri="{FF2B5EF4-FFF2-40B4-BE49-F238E27FC236}">
                <a16:creationId xmlns:a16="http://schemas.microsoft.com/office/drawing/2014/main" id="{4D67A45E-E7B7-4F2A-AF30-509451A0E19E}"/>
              </a:ext>
            </a:extLst>
          </p:cNvPr>
          <p:cNvSpPr>
            <a:spLocks noChangeArrowheads="1"/>
          </p:cNvSpPr>
          <p:nvPr/>
        </p:nvSpPr>
        <p:spPr bwMode="auto">
          <a:xfrm>
            <a:off x="5179804" y="4066144"/>
            <a:ext cx="4570123" cy="907945"/>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C (No </a:t>
            </a:r>
            <a:r>
              <a:rPr kumimoji="0" lang="en-US" altLang="en-US" sz="1800" b="1" i="1"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FGF/FGFR </a:t>
            </a:r>
            <a:r>
              <a:rPr kumimoji="0" lang="en-US" altLang="en-US" sz="1800" b="1"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Genetic Alterations)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Pemigatinib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13.5 mg QD in 21-day cycles*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17)</a:t>
            </a:r>
          </a:p>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 name="Line 54">
            <a:extLst>
              <a:ext uri="{FF2B5EF4-FFF2-40B4-BE49-F238E27FC236}">
                <a16:creationId xmlns:a16="http://schemas.microsoft.com/office/drawing/2014/main" id="{55CA9D4D-7473-4671-BFD1-756FE6163E82}"/>
              </a:ext>
            </a:extLst>
          </p:cNvPr>
          <p:cNvSpPr>
            <a:spLocks noChangeShapeType="1"/>
          </p:cNvSpPr>
          <p:nvPr/>
        </p:nvSpPr>
        <p:spPr bwMode="auto">
          <a:xfrm>
            <a:off x="4303904" y="3555833"/>
            <a:ext cx="813863" cy="60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Line 54">
            <a:extLst>
              <a:ext uri="{FF2B5EF4-FFF2-40B4-BE49-F238E27FC236}">
                <a16:creationId xmlns:a16="http://schemas.microsoft.com/office/drawing/2014/main" id="{69B8F485-10AF-42C1-84FA-AD277D650635}"/>
              </a:ext>
            </a:extLst>
          </p:cNvPr>
          <p:cNvSpPr>
            <a:spLocks noChangeShapeType="1"/>
          </p:cNvSpPr>
          <p:nvPr/>
        </p:nvSpPr>
        <p:spPr bwMode="auto">
          <a:xfrm>
            <a:off x="4303904" y="4006892"/>
            <a:ext cx="720770" cy="39086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7" name="Group 16">
            <a:extLst>
              <a:ext uri="{FF2B5EF4-FFF2-40B4-BE49-F238E27FC236}">
                <a16:creationId xmlns:a16="http://schemas.microsoft.com/office/drawing/2014/main" id="{068D42DA-51F3-467E-803B-F7A6FED9DB7D}"/>
              </a:ext>
            </a:extLst>
          </p:cNvPr>
          <p:cNvGrpSpPr/>
          <p:nvPr/>
        </p:nvGrpSpPr>
        <p:grpSpPr>
          <a:xfrm>
            <a:off x="9392911" y="6207927"/>
            <a:ext cx="2488502" cy="454909"/>
            <a:chOff x="9392911" y="6207927"/>
            <a:chExt cx="2488502" cy="454909"/>
          </a:xfrm>
        </p:grpSpPr>
        <p:pic>
          <p:nvPicPr>
            <p:cNvPr id="22" name="Picture 21" descr="A picture containing text, ax, wheel&#10;&#10;Description automatically generated">
              <a:extLst>
                <a:ext uri="{FF2B5EF4-FFF2-40B4-BE49-F238E27FC236}">
                  <a16:creationId xmlns:a16="http://schemas.microsoft.com/office/drawing/2014/main" id="{64CC5A40-485D-40D3-9D26-C876D7840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5" name="Rectangle 24">
              <a:extLst>
                <a:ext uri="{FF2B5EF4-FFF2-40B4-BE49-F238E27FC236}">
                  <a16:creationId xmlns:a16="http://schemas.microsoft.com/office/drawing/2014/main" id="{B4D2921D-F768-4E91-A611-6BE775EC5DF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 name="TextBox 1">
            <a:extLst>
              <a:ext uri="{FF2B5EF4-FFF2-40B4-BE49-F238E27FC236}">
                <a16:creationId xmlns:a16="http://schemas.microsoft.com/office/drawing/2014/main" id="{D8D1DDE7-8322-525D-CCD4-BA4F55143567}"/>
              </a:ext>
            </a:extLst>
          </p:cNvPr>
          <p:cNvSpPr txBox="1"/>
          <p:nvPr/>
        </p:nvSpPr>
        <p:spPr bwMode="auto">
          <a:xfrm>
            <a:off x="6096000" y="4963115"/>
            <a:ext cx="19782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 weeks on, 1 week off </a:t>
            </a:r>
          </a:p>
        </p:txBody>
      </p:sp>
    </p:spTree>
    <p:extLst>
      <p:ext uri="{BB962C8B-B14F-4D97-AF65-F5344CB8AC3E}">
        <p14:creationId xmlns:p14="http://schemas.microsoft.com/office/powerpoint/2010/main" val="1214353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E7DC-7A7B-4909-B54B-B524DBA2A929}"/>
              </a:ext>
            </a:extLst>
          </p:cNvPr>
          <p:cNvSpPr>
            <a:spLocks noGrp="1"/>
          </p:cNvSpPr>
          <p:nvPr>
            <p:ph type="title"/>
          </p:nvPr>
        </p:nvSpPr>
        <p:spPr/>
        <p:txBody>
          <a:bodyPr/>
          <a:lstStyle/>
          <a:p>
            <a:r>
              <a:rPr lang="en-US" dirty="0"/>
              <a:t>Pemigatinib in Previously Treated Cholangiocarcinoma (FIGHT-202): Updated Safety and Efficacy Results</a:t>
            </a:r>
          </a:p>
        </p:txBody>
      </p:sp>
      <p:graphicFrame>
        <p:nvGraphicFramePr>
          <p:cNvPr id="11" name="Content Placeholder 4">
            <a:extLst>
              <a:ext uri="{FF2B5EF4-FFF2-40B4-BE49-F238E27FC236}">
                <a16:creationId xmlns:a16="http://schemas.microsoft.com/office/drawing/2014/main" id="{064E9CA6-16D6-408B-8DA8-8849068CFC0D}"/>
              </a:ext>
            </a:extLst>
          </p:cNvPr>
          <p:cNvGraphicFramePr>
            <a:graphicFrameLocks noGrp="1"/>
          </p:cNvGraphicFramePr>
          <p:nvPr>
            <p:ph idx="1"/>
            <p:extLst>
              <p:ext uri="{D42A27DB-BD31-4B8C-83A1-F6EECF244321}">
                <p14:modId xmlns:p14="http://schemas.microsoft.com/office/powerpoint/2010/main" val="1573765062"/>
              </p:ext>
            </p:extLst>
          </p:nvPr>
        </p:nvGraphicFramePr>
        <p:xfrm>
          <a:off x="6237819" y="1372687"/>
          <a:ext cx="5244384" cy="3230880"/>
        </p:xfrm>
        <a:graphic>
          <a:graphicData uri="http://schemas.openxmlformats.org/drawingml/2006/table">
            <a:tbl>
              <a:tblPr firstRow="1" bandRow="1">
                <a:tableStyleId>{0E3FDE45-AF77-4B5C-9715-49D594BDF05E}</a:tableStyleId>
              </a:tblPr>
              <a:tblGrid>
                <a:gridCol w="3176375">
                  <a:extLst>
                    <a:ext uri="{9D8B030D-6E8A-4147-A177-3AD203B41FA5}">
                      <a16:colId xmlns:a16="http://schemas.microsoft.com/office/drawing/2014/main" val="3741806511"/>
                    </a:ext>
                  </a:extLst>
                </a:gridCol>
                <a:gridCol w="2068009">
                  <a:extLst>
                    <a:ext uri="{9D8B030D-6E8A-4147-A177-3AD203B41FA5}">
                      <a16:colId xmlns:a16="http://schemas.microsoft.com/office/drawing/2014/main" val="222999309"/>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Efficacy Outcome</a:t>
                      </a: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 Cohort A</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108</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2528136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 n (%)</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37.0 (27.9-46.9)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 (45.4)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(14.8)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(2.8)</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109328677"/>
                  </a:ext>
                </a:extLst>
              </a:tr>
              <a:tr h="1421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DCR, % (95% CI)</a:t>
                      </a:r>
                    </a:p>
                  </a:txBody>
                  <a:tcPr marL="118872" marR="118872"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82.4 (73.9-89.1)</a:t>
                      </a: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6203079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 (95% CI)</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 (5.7-13.1)</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6957192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mo (95% CI)</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 (6.1-10.5)</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7543729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 mo (95% CI)</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17.5 (14.4-23.0)</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19171500"/>
                  </a:ext>
                </a:extLst>
              </a:tr>
            </a:tbl>
          </a:graphicData>
        </a:graphic>
      </p:graphicFrame>
      <p:sp>
        <p:nvSpPr>
          <p:cNvPr id="6" name="Text Box 15">
            <a:extLst>
              <a:ext uri="{FF2B5EF4-FFF2-40B4-BE49-F238E27FC236}">
                <a16:creationId xmlns:a16="http://schemas.microsoft.com/office/drawing/2014/main" id="{B99ABEF7-619C-406E-83F2-00E904A9378E}"/>
              </a:ext>
            </a:extLst>
          </p:cNvPr>
          <p:cNvSpPr txBox="1">
            <a:spLocks noChangeArrowheads="1"/>
          </p:cNvSpPr>
          <p:nvPr/>
        </p:nvSpPr>
        <p:spPr bwMode="auto">
          <a:xfrm>
            <a:off x="420515" y="6414816"/>
            <a:ext cx="78113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Abou-Alfa. ASCO 2021. Abstr 4086.</a:t>
            </a:r>
          </a:p>
        </p:txBody>
      </p:sp>
      <p:grpSp>
        <p:nvGrpSpPr>
          <p:cNvPr id="7" name="Group 6">
            <a:extLst>
              <a:ext uri="{FF2B5EF4-FFF2-40B4-BE49-F238E27FC236}">
                <a16:creationId xmlns:a16="http://schemas.microsoft.com/office/drawing/2014/main" id="{BFD1135C-0C51-41AD-9C4D-B464CA222A2C}"/>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DAD51F60-14BD-4C8F-8399-DF0391355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0ACA5F7-679C-4EAC-89AE-68F56809F5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2" name="Content Placeholder 4">
            <a:extLst>
              <a:ext uri="{FF2B5EF4-FFF2-40B4-BE49-F238E27FC236}">
                <a16:creationId xmlns:a16="http://schemas.microsoft.com/office/drawing/2014/main" id="{890927DD-6ADE-4950-B0AC-2754B18BEB21}"/>
              </a:ext>
            </a:extLst>
          </p:cNvPr>
          <p:cNvGraphicFramePr>
            <a:graphicFrameLocks/>
          </p:cNvGraphicFramePr>
          <p:nvPr>
            <p:extLst>
              <p:ext uri="{D42A27DB-BD31-4B8C-83A1-F6EECF244321}">
                <p14:modId xmlns:p14="http://schemas.microsoft.com/office/powerpoint/2010/main" val="986059364"/>
              </p:ext>
            </p:extLst>
          </p:nvPr>
        </p:nvGraphicFramePr>
        <p:xfrm>
          <a:off x="723900" y="1359628"/>
          <a:ext cx="5372100" cy="5029200"/>
        </p:xfrm>
        <a:graphic>
          <a:graphicData uri="http://schemas.openxmlformats.org/drawingml/2006/table">
            <a:tbl>
              <a:tblPr firstRow="1" bandRow="1">
                <a:tableStyleId>{0E3FDE45-AF77-4B5C-9715-49D594BDF05E}</a:tableStyleId>
              </a:tblPr>
              <a:tblGrid>
                <a:gridCol w="2037948">
                  <a:extLst>
                    <a:ext uri="{9D8B030D-6E8A-4147-A177-3AD203B41FA5}">
                      <a16:colId xmlns:a16="http://schemas.microsoft.com/office/drawing/2014/main" val="3741806511"/>
                    </a:ext>
                  </a:extLst>
                </a:gridCol>
                <a:gridCol w="1667076">
                  <a:extLst>
                    <a:ext uri="{9D8B030D-6E8A-4147-A177-3AD203B41FA5}">
                      <a16:colId xmlns:a16="http://schemas.microsoft.com/office/drawing/2014/main" val="222999309"/>
                    </a:ext>
                  </a:extLst>
                </a:gridCol>
                <a:gridCol w="1667076">
                  <a:extLst>
                    <a:ext uri="{9D8B030D-6E8A-4147-A177-3AD203B41FA5}">
                      <a16:colId xmlns:a16="http://schemas.microsoft.com/office/drawing/2014/main" val="1474341234"/>
                    </a:ext>
                  </a:extLst>
                </a:gridCol>
              </a:tblGrid>
              <a:tr h="29028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TEAE in ≥25%, n (%)</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147</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3625281362"/>
                  </a:ext>
                </a:extLst>
              </a:tr>
              <a:tr h="29028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All Grades</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3/4</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11893510"/>
                  </a:ext>
                </a:extLst>
              </a:tr>
              <a:tr h="29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Hyperphosphatemia</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 (58.5)</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109328677"/>
                  </a:ext>
                </a:extLst>
              </a:tr>
              <a:tr h="29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Alopecia</a:t>
                      </a:r>
                    </a:p>
                  </a:txBody>
                  <a:tcPr marL="118872" marR="118872"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73 (49.7)</a:t>
                      </a: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62030796"/>
                  </a:ext>
                </a:extLst>
              </a:tr>
              <a:tr h="29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 (46.9)</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(3.4)</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69571925"/>
                  </a:ext>
                </a:extLst>
              </a:tr>
              <a:tr h="29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 (43.5)</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(5.4)</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75437291"/>
                  </a:ext>
                </a:extLst>
              </a:tr>
              <a:tr h="29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 (41.5)</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(2.0)</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19171500"/>
                  </a:ext>
                </a:extLst>
              </a:tr>
              <a:tr h="29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Dysgeusia</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(40.8)</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05034519"/>
                  </a:ext>
                </a:extLst>
              </a:tr>
              <a:tr h="29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Stomatitis</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(37.4)</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(6.1)</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86893914"/>
                  </a:ext>
                </a:extLst>
              </a:tr>
              <a:tr h="29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Constipation</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 (36.7)</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(0.7)</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49193872"/>
                  </a:ext>
                </a:extLst>
              </a:tr>
              <a:tr h="29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Decreased appetite</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(34.0)</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(2.0)</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58845065"/>
                  </a:ext>
                </a:extLst>
              </a:tr>
              <a:tr h="29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Dry mouth</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(34.0)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43201348"/>
                  </a:ext>
                </a:extLst>
              </a:tr>
              <a:tr h="29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Vomiting</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(29.3)</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(1.4)</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12491616"/>
                  </a:ext>
                </a:extLst>
              </a:tr>
              <a:tr h="29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Dry eye</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(27.9)</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(0.7)</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77982344"/>
                  </a:ext>
                </a:extLst>
              </a:tr>
              <a:tr h="29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Arthralgia</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 (25.9)</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(6.1)</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7933153"/>
                  </a:ext>
                </a:extLst>
              </a:tr>
            </a:tbl>
          </a:graphicData>
        </a:graphic>
      </p:graphicFrame>
      <p:sp>
        <p:nvSpPr>
          <p:cNvPr id="4" name="TextBox 3">
            <a:extLst>
              <a:ext uri="{FF2B5EF4-FFF2-40B4-BE49-F238E27FC236}">
                <a16:creationId xmlns:a16="http://schemas.microsoft.com/office/drawing/2014/main" id="{9AE009AF-82C3-43B6-8092-E7B2A817DFDA}"/>
              </a:ext>
            </a:extLst>
          </p:cNvPr>
          <p:cNvSpPr txBox="1"/>
          <p:nvPr/>
        </p:nvSpPr>
        <p:spPr bwMode="auto">
          <a:xfrm>
            <a:off x="6237818" y="4700016"/>
            <a:ext cx="5722533" cy="1867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400"/>
              </a:spcBef>
              <a:spcAft>
                <a:spcPct val="0"/>
              </a:spcAft>
              <a:buClrTx/>
              <a:buFont typeface="Wingdings" panose="05000000000000000000" pitchFamily="2" charset="2"/>
              <a:buChar char="§"/>
            </a:pPr>
            <a:r>
              <a:rPr lang="en-US" b="1" dirty="0">
                <a:solidFill>
                  <a:schemeClr val="bg1"/>
                </a:solidFill>
                <a:latin typeface="Calibri" panose="020F0502020204030204" pitchFamily="34" charset="0"/>
              </a:rPr>
              <a:t>Other observed toxicities</a:t>
            </a:r>
          </a:p>
          <a:p>
            <a:pPr marL="742950" lvl="1" indent="-285750">
              <a:spcBef>
                <a:spcPts val="400"/>
              </a:spcBef>
              <a:spcAft>
                <a:spcPct val="0"/>
              </a:spcAft>
              <a:buFont typeface="Calibri" panose="020F0502020204030204" pitchFamily="34" charset="0"/>
              <a:buChar char="–"/>
            </a:pPr>
            <a:r>
              <a:rPr lang="en-US" sz="1600" dirty="0">
                <a:solidFill>
                  <a:schemeClr val="bg1"/>
                </a:solidFill>
                <a:latin typeface="Calibri" panose="020F0502020204030204" pitchFamily="34" charset="0"/>
              </a:rPr>
              <a:t>Nail changes (discoloration, breakage, separation from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nail bed)</a:t>
            </a:r>
          </a:p>
          <a:p>
            <a:pPr marL="742950" lvl="1" indent="-285750">
              <a:spcBef>
                <a:spcPts val="400"/>
              </a:spcBef>
              <a:spcAft>
                <a:spcPct val="0"/>
              </a:spcAft>
              <a:buFont typeface="Calibri" panose="020F0502020204030204" pitchFamily="34" charset="0"/>
              <a:buChar char="–"/>
            </a:pPr>
            <a:r>
              <a:rPr lang="en-US" sz="1600" dirty="0">
                <a:solidFill>
                  <a:schemeClr val="bg1"/>
                </a:solidFill>
                <a:latin typeface="Calibri" panose="020F0502020204030204" pitchFamily="34" charset="0"/>
              </a:rPr>
              <a:t>Ocular disorder (including serious retinal detachment)</a:t>
            </a:r>
          </a:p>
          <a:p>
            <a:pPr marL="742950" lvl="1" indent="-285750">
              <a:spcBef>
                <a:spcPts val="400"/>
              </a:spcBef>
              <a:spcAft>
                <a:spcPct val="0"/>
              </a:spcAft>
              <a:buFont typeface="Calibri" panose="020F0502020204030204" pitchFamily="34" charset="0"/>
              <a:buChar char="–"/>
            </a:pPr>
            <a:r>
              <a:rPr lang="en-US" sz="1600" dirty="0">
                <a:solidFill>
                  <a:schemeClr val="bg1"/>
                </a:solidFill>
                <a:latin typeface="Calibri" panose="020F0502020204030204" pitchFamily="34" charset="0"/>
              </a:rPr>
              <a:t>Hand</a:t>
            </a:r>
            <a:r>
              <a:rPr lang="en-US" sz="1600" dirty="0">
                <a:solidFill>
                  <a:schemeClr val="bg1"/>
                </a:solidFill>
                <a:latin typeface="Arial" panose="020B0604020202020204" pitchFamily="34" charset="0"/>
                <a:cs typeface="Arial" panose="020B0604020202020204" pitchFamily="34" charset="0"/>
              </a:rPr>
              <a:t>–</a:t>
            </a:r>
            <a:r>
              <a:rPr lang="en-US" sz="1600" dirty="0">
                <a:solidFill>
                  <a:schemeClr val="bg1"/>
                </a:solidFill>
                <a:latin typeface="Calibri" panose="020F0502020204030204" pitchFamily="34" charset="0"/>
              </a:rPr>
              <a:t>foot syndrome (late toxicity)</a:t>
            </a:r>
          </a:p>
          <a:p>
            <a:pPr marL="742950" lvl="1" indent="-285750">
              <a:spcBef>
                <a:spcPts val="400"/>
              </a:spcBef>
              <a:spcAft>
                <a:spcPct val="0"/>
              </a:spcAft>
              <a:buFont typeface="Calibri" panose="020F0502020204030204" pitchFamily="34" charset="0"/>
              <a:buChar char="–"/>
            </a:pPr>
            <a:r>
              <a:rPr lang="en-US" sz="1600" dirty="0">
                <a:solidFill>
                  <a:schemeClr val="bg1"/>
                </a:solidFill>
                <a:latin typeface="Calibri" panose="020F0502020204030204" pitchFamily="34" charset="0"/>
              </a:rPr>
              <a:t>GI toxicities</a:t>
            </a:r>
          </a:p>
        </p:txBody>
      </p:sp>
    </p:spTree>
    <p:extLst>
      <p:ext uri="{BB962C8B-B14F-4D97-AF65-F5344CB8AC3E}">
        <p14:creationId xmlns:p14="http://schemas.microsoft.com/office/powerpoint/2010/main" val="3419988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640F2-53AE-4C97-B03D-7EA9AB4CBFAE}"/>
              </a:ext>
            </a:extLst>
          </p:cNvPr>
          <p:cNvSpPr>
            <a:spLocks noGrp="1"/>
          </p:cNvSpPr>
          <p:nvPr>
            <p:ph type="title"/>
          </p:nvPr>
        </p:nvSpPr>
        <p:spPr/>
        <p:txBody>
          <a:bodyPr/>
          <a:lstStyle/>
          <a:p>
            <a:r>
              <a:rPr lang="en-US" dirty="0"/>
              <a:t>Infigratinib for Advanced Cholangiocarcinoma </a:t>
            </a:r>
            <a:br>
              <a:rPr lang="en-US" dirty="0"/>
            </a:br>
            <a:r>
              <a:rPr lang="en-US" dirty="0"/>
              <a:t>With </a:t>
            </a:r>
            <a:r>
              <a:rPr lang="en-US" i="1" dirty="0"/>
              <a:t>FGFR2 </a:t>
            </a:r>
            <a:r>
              <a:rPr lang="en-US" dirty="0"/>
              <a:t>Fusion/Rearrangement</a:t>
            </a:r>
          </a:p>
        </p:txBody>
      </p:sp>
      <p:sp>
        <p:nvSpPr>
          <p:cNvPr id="3" name="Content Placeholder 2">
            <a:extLst>
              <a:ext uri="{FF2B5EF4-FFF2-40B4-BE49-F238E27FC236}">
                <a16:creationId xmlns:a16="http://schemas.microsoft.com/office/drawing/2014/main" id="{5E790A48-8C55-4CB0-BA05-AAF7996B9E2C}"/>
              </a:ext>
            </a:extLst>
          </p:cNvPr>
          <p:cNvSpPr>
            <a:spLocks noGrp="1"/>
          </p:cNvSpPr>
          <p:nvPr>
            <p:ph idx="1"/>
          </p:nvPr>
        </p:nvSpPr>
        <p:spPr>
          <a:xfrm>
            <a:off x="604675" y="1513047"/>
            <a:ext cx="10877529" cy="703262"/>
          </a:xfrm>
        </p:spPr>
        <p:txBody>
          <a:bodyPr/>
          <a:lstStyle/>
          <a:p>
            <a:r>
              <a:rPr lang="en-US" sz="1800" dirty="0"/>
              <a:t>Open-label, single-arm phase II trial</a:t>
            </a:r>
          </a:p>
        </p:txBody>
      </p:sp>
      <p:sp>
        <p:nvSpPr>
          <p:cNvPr id="4" name="Text Box 45">
            <a:extLst>
              <a:ext uri="{FF2B5EF4-FFF2-40B4-BE49-F238E27FC236}">
                <a16:creationId xmlns:a16="http://schemas.microsoft.com/office/drawing/2014/main" id="{694D34CF-B69B-4374-965E-BC82ED43A642}"/>
              </a:ext>
            </a:extLst>
          </p:cNvPr>
          <p:cNvSpPr txBox="1">
            <a:spLocks noChangeArrowheads="1"/>
          </p:cNvSpPr>
          <p:nvPr/>
        </p:nvSpPr>
        <p:spPr bwMode="auto">
          <a:xfrm>
            <a:off x="410961" y="3429212"/>
            <a:ext cx="2568575"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unresectable locally advanced or metastatic cholangiocarcinoma and </a:t>
            </a: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 </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gene fusions or rearrangements who experienced progression on/intolerance to gemcitabine-based chemotherapy</a:t>
            </a:r>
          </a:p>
        </p:txBody>
      </p:sp>
      <p:sp>
        <p:nvSpPr>
          <p:cNvPr id="7" name="Rectangle 49">
            <a:extLst>
              <a:ext uri="{FF2B5EF4-FFF2-40B4-BE49-F238E27FC236}">
                <a16:creationId xmlns:a16="http://schemas.microsoft.com/office/drawing/2014/main" id="{8A353B18-E509-426A-BE27-2AAEA069C634}"/>
              </a:ext>
            </a:extLst>
          </p:cNvPr>
          <p:cNvSpPr>
            <a:spLocks noChangeArrowheads="1"/>
          </p:cNvSpPr>
          <p:nvPr/>
        </p:nvSpPr>
        <p:spPr bwMode="auto">
          <a:xfrm>
            <a:off x="7779569" y="2169428"/>
            <a:ext cx="3040630" cy="12801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Infigratinib 125 mg QD x 21 days for 28-day cycles</a:t>
            </a:r>
          </a:p>
        </p:txBody>
      </p:sp>
      <p:sp>
        <p:nvSpPr>
          <p:cNvPr id="10" name="Line 52">
            <a:extLst>
              <a:ext uri="{FF2B5EF4-FFF2-40B4-BE49-F238E27FC236}">
                <a16:creationId xmlns:a16="http://schemas.microsoft.com/office/drawing/2014/main" id="{2945034C-9B20-4BC9-A663-C65086FFBDC2}"/>
              </a:ext>
            </a:extLst>
          </p:cNvPr>
          <p:cNvSpPr>
            <a:spLocks noChangeShapeType="1"/>
          </p:cNvSpPr>
          <p:nvPr/>
        </p:nvSpPr>
        <p:spPr bwMode="auto">
          <a:xfrm>
            <a:off x="7100006" y="280950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Content Placeholder 2">
            <a:extLst>
              <a:ext uri="{FF2B5EF4-FFF2-40B4-BE49-F238E27FC236}">
                <a16:creationId xmlns:a16="http://schemas.microsoft.com/office/drawing/2014/main" id="{2C96634A-3A2A-457E-A5D2-741D71C858AC}"/>
              </a:ext>
            </a:extLst>
          </p:cNvPr>
          <p:cNvSpPr txBox="1">
            <a:spLocks/>
          </p:cNvSpPr>
          <p:nvPr/>
        </p:nvSpPr>
        <p:spPr bwMode="auto">
          <a:xfrm>
            <a:off x="7779568" y="3786869"/>
            <a:ext cx="3486533" cy="2208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per BICR (RECIST v1.1), DoR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a:t>
            </a:r>
            <a:b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DCR, best overall response, </a:t>
            </a:r>
            <a:b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safety, PK</a:t>
            </a:r>
          </a:p>
        </p:txBody>
      </p:sp>
      <p:sp>
        <p:nvSpPr>
          <p:cNvPr id="14" name="Rectangle 49">
            <a:extLst>
              <a:ext uri="{FF2B5EF4-FFF2-40B4-BE49-F238E27FC236}">
                <a16:creationId xmlns:a16="http://schemas.microsoft.com/office/drawing/2014/main" id="{B3B6A291-4F6E-4F21-9397-7C836A7AD64C}"/>
              </a:ext>
            </a:extLst>
          </p:cNvPr>
          <p:cNvSpPr>
            <a:spLocks noChangeArrowheads="1"/>
          </p:cNvSpPr>
          <p:nvPr/>
        </p:nvSpPr>
        <p:spPr bwMode="auto">
          <a:xfrm>
            <a:off x="3859237" y="2169428"/>
            <a:ext cx="3040630" cy="1280160"/>
          </a:xfrm>
          <a:prstGeom prst="rect">
            <a:avLst/>
          </a:prstGeom>
          <a:solidFill>
            <a:schemeClr val="tx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a:t>
            </a: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FGFR2 </a:t>
            </a: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gene fusions or rearrangements, no prior selective FGFR inhibitors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108)</a:t>
            </a:r>
          </a:p>
        </p:txBody>
      </p:sp>
      <p:sp>
        <p:nvSpPr>
          <p:cNvPr id="15" name="Rectangle 49">
            <a:extLst>
              <a:ext uri="{FF2B5EF4-FFF2-40B4-BE49-F238E27FC236}">
                <a16:creationId xmlns:a16="http://schemas.microsoft.com/office/drawing/2014/main" id="{55694B0A-F835-4EC8-A824-1131FEEF8463}"/>
              </a:ext>
            </a:extLst>
          </p:cNvPr>
          <p:cNvSpPr>
            <a:spLocks noChangeArrowheads="1"/>
          </p:cNvSpPr>
          <p:nvPr/>
        </p:nvSpPr>
        <p:spPr bwMode="auto">
          <a:xfrm>
            <a:off x="3859237" y="3589351"/>
            <a:ext cx="3040630" cy="1280160"/>
          </a:xfrm>
          <a:prstGeom prst="rect">
            <a:avLst/>
          </a:prstGeom>
          <a:solidFill>
            <a:schemeClr val="tx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a:t>
            </a: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FGFR1 </a:t>
            </a:r>
            <a:r>
              <a:rPr kumimoji="0" lang="en-US" altLang="en-US" sz="1400" b="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and</a:t>
            </a: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FGFR3 </a:t>
            </a: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gene fusions or rearrangements and/or </a:t>
            </a: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 </a:t>
            </a: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mutations, no prior selective </a:t>
            </a:r>
            <a:b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 inhibitors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(planned n = 20)</a:t>
            </a:r>
          </a:p>
        </p:txBody>
      </p:sp>
      <p:sp>
        <p:nvSpPr>
          <p:cNvPr id="16" name="Rectangle 49">
            <a:extLst>
              <a:ext uri="{FF2B5EF4-FFF2-40B4-BE49-F238E27FC236}">
                <a16:creationId xmlns:a16="http://schemas.microsoft.com/office/drawing/2014/main" id="{0AA576CF-A502-46F5-9993-7203F5620083}"/>
              </a:ext>
            </a:extLst>
          </p:cNvPr>
          <p:cNvSpPr>
            <a:spLocks noChangeArrowheads="1"/>
          </p:cNvSpPr>
          <p:nvPr/>
        </p:nvSpPr>
        <p:spPr bwMode="auto">
          <a:xfrm>
            <a:off x="3859237" y="5009275"/>
            <a:ext cx="3040630" cy="1280160"/>
          </a:xfrm>
          <a:prstGeom prst="rect">
            <a:avLst/>
          </a:prstGeom>
          <a:solidFill>
            <a:schemeClr val="tx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a:t>
            </a: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FGFR2 </a:t>
            </a: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gene fusions progressing following a selective FGFR inhibitor other than infigratinib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(planned n = 20)</a:t>
            </a:r>
          </a:p>
        </p:txBody>
      </p:sp>
      <p:sp>
        <p:nvSpPr>
          <p:cNvPr id="17" name="Line 52">
            <a:extLst>
              <a:ext uri="{FF2B5EF4-FFF2-40B4-BE49-F238E27FC236}">
                <a16:creationId xmlns:a16="http://schemas.microsoft.com/office/drawing/2014/main" id="{F65DA51B-BBED-4BF1-884D-5F0DF90E07B2}"/>
              </a:ext>
            </a:extLst>
          </p:cNvPr>
          <p:cNvSpPr>
            <a:spLocks noChangeShapeType="1"/>
          </p:cNvSpPr>
          <p:nvPr/>
        </p:nvSpPr>
        <p:spPr bwMode="auto">
          <a:xfrm>
            <a:off x="3179674" y="280950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2">
            <a:extLst>
              <a:ext uri="{FF2B5EF4-FFF2-40B4-BE49-F238E27FC236}">
                <a16:creationId xmlns:a16="http://schemas.microsoft.com/office/drawing/2014/main" id="{B5636A53-43D7-4590-BCBA-82621EFFA9B0}"/>
              </a:ext>
            </a:extLst>
          </p:cNvPr>
          <p:cNvSpPr>
            <a:spLocks noChangeShapeType="1"/>
          </p:cNvSpPr>
          <p:nvPr/>
        </p:nvSpPr>
        <p:spPr bwMode="auto">
          <a:xfrm>
            <a:off x="3179674" y="422943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52">
            <a:extLst>
              <a:ext uri="{FF2B5EF4-FFF2-40B4-BE49-F238E27FC236}">
                <a16:creationId xmlns:a16="http://schemas.microsoft.com/office/drawing/2014/main" id="{78EDDD0E-FC71-44D1-956D-B4E32D17FA22}"/>
              </a:ext>
            </a:extLst>
          </p:cNvPr>
          <p:cNvSpPr>
            <a:spLocks noChangeShapeType="1"/>
          </p:cNvSpPr>
          <p:nvPr/>
        </p:nvSpPr>
        <p:spPr bwMode="auto">
          <a:xfrm>
            <a:off x="3179674" y="564935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BB5AF003-3849-4D2A-950B-4BEE236C4228}"/>
              </a:ext>
            </a:extLst>
          </p:cNvPr>
          <p:cNvSpPr/>
          <p:nvPr/>
        </p:nvSpPr>
        <p:spPr bwMode="auto">
          <a:xfrm>
            <a:off x="3816147" y="2117814"/>
            <a:ext cx="7040880" cy="1377945"/>
          </a:xfrm>
          <a:prstGeom prst="rect">
            <a:avLst/>
          </a:pr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Text Box 11">
            <a:extLst>
              <a:ext uri="{FF2B5EF4-FFF2-40B4-BE49-F238E27FC236}">
                <a16:creationId xmlns:a16="http://schemas.microsoft.com/office/drawing/2014/main" id="{CC5D992D-9820-48E5-A739-D2CC915E4483}"/>
              </a:ext>
            </a:extLst>
          </p:cNvPr>
          <p:cNvSpPr txBox="1">
            <a:spLocks noChangeArrowheads="1"/>
          </p:cNvSpPr>
          <p:nvPr/>
        </p:nvSpPr>
        <p:spPr bwMode="auto">
          <a:xfrm>
            <a:off x="414338" y="64085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Javle. </a:t>
            </a:r>
            <a:r>
              <a:rPr kumimoji="0" lang="sv-SE"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Lancet Gastroenterol Hepatol. 2021;6:803. </a:t>
            </a: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Javle. ASCO GI 2021. Abstr 265.</a:t>
            </a:r>
          </a:p>
        </p:txBody>
      </p:sp>
      <p:sp>
        <p:nvSpPr>
          <p:cNvPr id="25" name="TextBox 24">
            <a:extLst>
              <a:ext uri="{FF2B5EF4-FFF2-40B4-BE49-F238E27FC236}">
                <a16:creationId xmlns:a16="http://schemas.microsoft.com/office/drawing/2014/main" id="{EBC77DD3-8286-4916-825E-926A1ED55149}"/>
              </a:ext>
            </a:extLst>
          </p:cNvPr>
          <p:cNvSpPr txBox="1"/>
          <p:nvPr/>
        </p:nvSpPr>
        <p:spPr bwMode="auto">
          <a:xfrm>
            <a:off x="8436763" y="1753925"/>
            <a:ext cx="17438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Current Analysis</a:t>
            </a:r>
          </a:p>
        </p:txBody>
      </p:sp>
      <p:grpSp>
        <p:nvGrpSpPr>
          <p:cNvPr id="26" name="Group 25">
            <a:extLst>
              <a:ext uri="{FF2B5EF4-FFF2-40B4-BE49-F238E27FC236}">
                <a16:creationId xmlns:a16="http://schemas.microsoft.com/office/drawing/2014/main" id="{58671E1A-344C-4FBB-B404-35892FE0898B}"/>
              </a:ext>
            </a:extLst>
          </p:cNvPr>
          <p:cNvGrpSpPr/>
          <p:nvPr/>
        </p:nvGrpSpPr>
        <p:grpSpPr>
          <a:xfrm>
            <a:off x="9392911" y="6207927"/>
            <a:ext cx="2488502" cy="454909"/>
            <a:chOff x="9392911" y="6207927"/>
            <a:chExt cx="2488502" cy="454909"/>
          </a:xfrm>
        </p:grpSpPr>
        <p:pic>
          <p:nvPicPr>
            <p:cNvPr id="27" name="Picture 26" descr="A picture containing text, ax, wheel&#10;&#10;Description automatically generated">
              <a:extLst>
                <a:ext uri="{FF2B5EF4-FFF2-40B4-BE49-F238E27FC236}">
                  <a16:creationId xmlns:a16="http://schemas.microsoft.com/office/drawing/2014/main" id="{CDD1CF17-6E98-4035-9781-12E5147F91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8" name="Rectangle 27">
              <a:extLst>
                <a:ext uri="{FF2B5EF4-FFF2-40B4-BE49-F238E27FC236}">
                  <a16:creationId xmlns:a16="http://schemas.microsoft.com/office/drawing/2014/main" id="{2E6B5556-E8AB-4530-B337-9C14BB11140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977936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5D294-5F40-4F73-BAE0-5C7B2B9D2567}"/>
              </a:ext>
            </a:extLst>
          </p:cNvPr>
          <p:cNvSpPr>
            <a:spLocks noGrp="1"/>
          </p:cNvSpPr>
          <p:nvPr>
            <p:ph type="title"/>
          </p:nvPr>
        </p:nvSpPr>
        <p:spPr/>
        <p:txBody>
          <a:bodyPr/>
          <a:lstStyle/>
          <a:p>
            <a:r>
              <a:rPr lang="en-US" dirty="0"/>
              <a:t>Infigratinib in Advanced Cholangiocarcinoma </a:t>
            </a:r>
            <a:br>
              <a:rPr lang="en-US" dirty="0"/>
            </a:br>
            <a:r>
              <a:rPr lang="en-US" dirty="0"/>
              <a:t>With </a:t>
            </a:r>
            <a:r>
              <a:rPr lang="en-US" i="1" dirty="0"/>
              <a:t>FGFR2 </a:t>
            </a:r>
            <a:r>
              <a:rPr lang="en-US" dirty="0"/>
              <a:t>Fusion/Rearrangement: Efficacy</a:t>
            </a:r>
          </a:p>
        </p:txBody>
      </p:sp>
      <p:graphicFrame>
        <p:nvGraphicFramePr>
          <p:cNvPr id="4" name="Content Placeholder 4">
            <a:extLst>
              <a:ext uri="{FF2B5EF4-FFF2-40B4-BE49-F238E27FC236}">
                <a16:creationId xmlns:a16="http://schemas.microsoft.com/office/drawing/2014/main" id="{BE14AB86-073B-437D-8039-DFC42DC38158}"/>
              </a:ext>
            </a:extLst>
          </p:cNvPr>
          <p:cNvGraphicFramePr>
            <a:graphicFrameLocks/>
          </p:cNvGraphicFramePr>
          <p:nvPr>
            <p:extLst>
              <p:ext uri="{D42A27DB-BD31-4B8C-83A1-F6EECF244321}">
                <p14:modId xmlns:p14="http://schemas.microsoft.com/office/powerpoint/2010/main" val="411212893"/>
              </p:ext>
            </p:extLst>
          </p:nvPr>
        </p:nvGraphicFramePr>
        <p:xfrm>
          <a:off x="719715" y="1600200"/>
          <a:ext cx="10762488" cy="3657600"/>
        </p:xfrm>
        <a:graphic>
          <a:graphicData uri="http://schemas.openxmlformats.org/drawingml/2006/table">
            <a:tbl>
              <a:tblPr firstRow="1" bandRow="1">
                <a:tableStyleId>{0E3FDE45-AF77-4B5C-9715-49D594BDF05E}</a:tableStyleId>
              </a:tblPr>
              <a:tblGrid>
                <a:gridCol w="6518534">
                  <a:extLst>
                    <a:ext uri="{9D8B030D-6E8A-4147-A177-3AD203B41FA5}">
                      <a16:colId xmlns:a16="http://schemas.microsoft.com/office/drawing/2014/main" val="3741806511"/>
                    </a:ext>
                  </a:extLst>
                </a:gridCol>
                <a:gridCol w="4243954">
                  <a:extLst>
                    <a:ext uri="{9D8B030D-6E8A-4147-A177-3AD203B41FA5}">
                      <a16:colId xmlns:a16="http://schemas.microsoft.com/office/drawing/2014/main" val="222999309"/>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Efficacy Outcome</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Infigratinib (n = 108)</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2528136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Confirmed 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PD, n (%)</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(10)</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10932867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TTR, mo (range)</a:t>
                      </a: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(1.8-3.8)</a:t>
                      </a: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6203079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DCR, % (95% CI)</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84.3 (76.0-90.6)</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6957192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 (range)</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(3.7-9.3)</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7543729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mo (range)</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7.3 (5.6-7.6)</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191715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 mo</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12.2 (10.7-14.9)</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08731265"/>
                  </a:ext>
                </a:extLst>
              </a:tr>
            </a:tbl>
          </a:graphicData>
        </a:graphic>
      </p:graphicFrame>
      <p:sp>
        <p:nvSpPr>
          <p:cNvPr id="5" name="Text Box 15">
            <a:extLst>
              <a:ext uri="{FF2B5EF4-FFF2-40B4-BE49-F238E27FC236}">
                <a16:creationId xmlns:a16="http://schemas.microsoft.com/office/drawing/2014/main" id="{A71E50D2-B92C-4CD8-9DDB-969E3AFDF3F5}"/>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Javle. </a:t>
            </a:r>
            <a:r>
              <a:rPr kumimoji="0" lang="sv-SE"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Lancet Gastroenterol Hepatol. 2021;6:803. </a:t>
            </a: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Javle. ASCO GI 2021. Abstr 265.</a:t>
            </a:r>
          </a:p>
        </p:txBody>
      </p:sp>
      <p:grpSp>
        <p:nvGrpSpPr>
          <p:cNvPr id="6" name="Group 5">
            <a:extLst>
              <a:ext uri="{FF2B5EF4-FFF2-40B4-BE49-F238E27FC236}">
                <a16:creationId xmlns:a16="http://schemas.microsoft.com/office/drawing/2014/main" id="{6BB889F6-75AE-4BE0-857E-676A64D6F7D2}"/>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707DB12D-8818-442C-A56C-8394DA08C2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7">
              <a:extLst>
                <a:ext uri="{FF2B5EF4-FFF2-40B4-BE49-F238E27FC236}">
                  <a16:creationId xmlns:a16="http://schemas.microsoft.com/office/drawing/2014/main" id="{F1D73B85-8455-452C-9FB3-B93AD243CC3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Content Placeholder 3">
            <a:extLst>
              <a:ext uri="{FF2B5EF4-FFF2-40B4-BE49-F238E27FC236}">
                <a16:creationId xmlns:a16="http://schemas.microsoft.com/office/drawing/2014/main" id="{0DC327B8-5E42-43D3-B020-4E545C4A1660}"/>
              </a:ext>
            </a:extLst>
          </p:cNvPr>
          <p:cNvSpPr txBox="1">
            <a:spLocks/>
          </p:cNvSpPr>
          <p:nvPr/>
        </p:nvSpPr>
        <p:spPr>
          <a:xfrm>
            <a:off x="609759" y="5346133"/>
            <a:ext cx="5802207" cy="38673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higher with ≤1 vs ≥2 prior lines (34.0% vs 13.8%).</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90553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11B4-147E-4EA1-A645-F67FB12FC398}"/>
              </a:ext>
            </a:extLst>
          </p:cNvPr>
          <p:cNvSpPr>
            <a:spLocks noGrp="1"/>
          </p:cNvSpPr>
          <p:nvPr>
            <p:ph type="title"/>
          </p:nvPr>
        </p:nvSpPr>
        <p:spPr/>
        <p:txBody>
          <a:bodyPr/>
          <a:lstStyle/>
          <a:p>
            <a:r>
              <a:rPr lang="en-US" dirty="0"/>
              <a:t>Infigratinib in Advanced Cholangiocarcinoma </a:t>
            </a:r>
            <a:br>
              <a:rPr lang="en-US" dirty="0"/>
            </a:br>
            <a:r>
              <a:rPr lang="en-US" dirty="0"/>
              <a:t>With </a:t>
            </a:r>
            <a:r>
              <a:rPr lang="en-US" i="1" dirty="0"/>
              <a:t>FGFR2 </a:t>
            </a:r>
            <a:r>
              <a:rPr lang="en-US" dirty="0"/>
              <a:t>Fusion/Rearrangement: Safety</a:t>
            </a:r>
          </a:p>
        </p:txBody>
      </p:sp>
      <p:sp>
        <p:nvSpPr>
          <p:cNvPr id="9" name="Text Box 15">
            <a:extLst>
              <a:ext uri="{FF2B5EF4-FFF2-40B4-BE49-F238E27FC236}">
                <a16:creationId xmlns:a16="http://schemas.microsoft.com/office/drawing/2014/main" id="{609D8BD1-3DF0-7441-B1E0-0B4AC201B865}"/>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Javle. </a:t>
            </a:r>
            <a:r>
              <a:rPr kumimoji="0" lang="sv-SE"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Lancet Gastroenterol Hepatol. 2021;6:803. </a:t>
            </a: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Javle. ASCO GI 2021. Abstr 265.</a:t>
            </a:r>
          </a:p>
        </p:txBody>
      </p:sp>
      <p:grpSp>
        <p:nvGrpSpPr>
          <p:cNvPr id="11" name="Group 10">
            <a:extLst>
              <a:ext uri="{FF2B5EF4-FFF2-40B4-BE49-F238E27FC236}">
                <a16:creationId xmlns:a16="http://schemas.microsoft.com/office/drawing/2014/main" id="{FC14A8B0-FFDF-4CAC-9F8A-B9D051CB7BA9}"/>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4C6F0596-E4BB-44DC-97AA-6419D75BA4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15">
              <a:extLst>
                <a:ext uri="{FF2B5EF4-FFF2-40B4-BE49-F238E27FC236}">
                  <a16:creationId xmlns:a16="http://schemas.microsoft.com/office/drawing/2014/main" id="{C84E2A8B-C3BF-463A-87AD-1F53E1DFC25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pic>
        <p:nvPicPr>
          <p:cNvPr id="4" name="Picture 3">
            <a:extLst>
              <a:ext uri="{FF2B5EF4-FFF2-40B4-BE49-F238E27FC236}">
                <a16:creationId xmlns:a16="http://schemas.microsoft.com/office/drawing/2014/main" id="{B922BC28-D01E-45B7-9CF0-AB515A0482E0}"/>
              </a:ext>
            </a:extLst>
          </p:cNvPr>
          <p:cNvPicPr>
            <a:picLocks noChangeAspect="1"/>
          </p:cNvPicPr>
          <p:nvPr/>
        </p:nvPicPr>
        <p:blipFill>
          <a:blip r:embed="rId5"/>
          <a:stretch>
            <a:fillRect/>
          </a:stretch>
        </p:blipFill>
        <p:spPr>
          <a:xfrm>
            <a:off x="276072" y="1456085"/>
            <a:ext cx="11482541" cy="4800078"/>
          </a:xfrm>
          <a:prstGeom prst="rect">
            <a:avLst/>
          </a:prstGeom>
        </p:spPr>
      </p:pic>
    </p:spTree>
    <p:extLst>
      <p:ext uri="{BB962C8B-B14F-4D97-AF65-F5344CB8AC3E}">
        <p14:creationId xmlns:p14="http://schemas.microsoft.com/office/powerpoint/2010/main" val="2433228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ClarIDHy: Ivosidenib vs Placebo in Previously </a:t>
            </a:r>
            <a:br>
              <a:rPr lang="en-US" dirty="0"/>
            </a:br>
            <a:r>
              <a:rPr lang="en-US" dirty="0"/>
              <a:t>Treated Cholangiocarcinoma With </a:t>
            </a:r>
            <a:r>
              <a:rPr lang="en-US" i="1" dirty="0"/>
              <a:t>IDH1</a:t>
            </a:r>
            <a:r>
              <a:rPr lang="en-US" dirty="0"/>
              <a:t> Mutation</a:t>
            </a:r>
            <a:endParaRPr lang="en-US" altLang="en-US" dirty="0"/>
          </a:p>
        </p:txBody>
      </p:sp>
      <p:sp>
        <p:nvSpPr>
          <p:cNvPr id="3" name="Content Placeholder 2">
            <a:extLst>
              <a:ext uri="{FF2B5EF4-FFF2-40B4-BE49-F238E27FC236}">
                <a16:creationId xmlns:a16="http://schemas.microsoft.com/office/drawing/2014/main" id="{6586E4CB-EA89-43A8-8FD9-C5813B572B6D}"/>
              </a:ext>
            </a:extLst>
          </p:cNvPr>
          <p:cNvSpPr>
            <a:spLocks noGrp="1"/>
          </p:cNvSpPr>
          <p:nvPr>
            <p:ph idx="1"/>
          </p:nvPr>
        </p:nvSpPr>
        <p:spPr/>
        <p:txBody>
          <a:bodyPr/>
          <a:lstStyle/>
          <a:p>
            <a:r>
              <a:rPr lang="en-US" sz="2200" dirty="0"/>
              <a:t>An international, double-blind, randomized phase III trial</a:t>
            </a:r>
          </a:p>
          <a:p>
            <a:endParaRPr lang="en-US" sz="2200" dirty="0"/>
          </a:p>
          <a:p>
            <a:endParaRPr lang="en-US" sz="2200" dirty="0"/>
          </a:p>
          <a:p>
            <a:endParaRPr lang="en-US" sz="2200" dirty="0"/>
          </a:p>
          <a:p>
            <a:endParaRPr lang="en-US" sz="2200" dirty="0"/>
          </a:p>
          <a:p>
            <a:pPr marL="0" indent="0">
              <a:buNone/>
            </a:pPr>
            <a:br>
              <a:rPr lang="en-US" sz="2200" dirty="0"/>
            </a:br>
            <a:endParaRPr lang="en-US" sz="2200" dirty="0"/>
          </a:p>
          <a:p>
            <a:r>
              <a:rPr lang="en-US" sz="2200" b="1" dirty="0"/>
              <a:t>Primary endpoint: </a:t>
            </a:r>
            <a:r>
              <a:rPr lang="en-US" sz="2200" dirty="0"/>
              <a:t>PFS by blinded IRC</a:t>
            </a:r>
          </a:p>
          <a:p>
            <a:r>
              <a:rPr lang="en-US" sz="2200" b="1" dirty="0"/>
              <a:t>Key secondary endpoints: </a:t>
            </a:r>
            <a:r>
              <a:rPr lang="en-US" sz="2200" dirty="0"/>
              <a:t>PFS by local review, OS, ORR, safety, QoL, PK/PD</a:t>
            </a:r>
          </a:p>
          <a:p>
            <a:endParaRPr lang="en-US" sz="2200" dirty="0"/>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63656" y="2556704"/>
            <a:ext cx="3684046"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Adult patients with histologically confirmed cholangiocarcinoma and centrally confirmed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IDH1</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mutation status by NGS; 1-2 prior therapies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gemcitabine- or 5-FU–containing regimen); ECOG PS 0/1 with adequate hematologic, hepatic, and renal function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187)</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118022" y="2398442"/>
            <a:ext cx="3790950" cy="134461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Ivosidenib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 PO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 28-day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2 days) cycles </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126)</a:t>
            </a:r>
          </a:p>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5104084" y="3983518"/>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61)</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4360165" y="408236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4424285" y="2896916"/>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3D0955BB-E6DA-BF43-8DA3-2046BB46FA91}"/>
              </a:ext>
            </a:extLst>
          </p:cNvPr>
          <p:cNvSpPr txBox="1"/>
          <p:nvPr/>
        </p:nvSpPr>
        <p:spPr bwMode="auto">
          <a:xfrm>
            <a:off x="4590414" y="3554368"/>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cxnSp>
        <p:nvCxnSpPr>
          <p:cNvPr id="17" name="Straight Arrow Connector 16">
            <a:extLst>
              <a:ext uri="{FF2B5EF4-FFF2-40B4-BE49-F238E27FC236}">
                <a16:creationId xmlns:a16="http://schemas.microsoft.com/office/drawing/2014/main" id="{51071667-FD32-094D-918A-ED1E8B8D6AFD}"/>
              </a:ext>
            </a:extLst>
          </p:cNvPr>
          <p:cNvCxnSpPr>
            <a:cxnSpLocks/>
          </p:cNvCxnSpPr>
          <p:nvPr/>
        </p:nvCxnSpPr>
        <p:spPr bwMode="auto">
          <a:xfrm>
            <a:off x="4671315" y="2371560"/>
            <a:ext cx="0" cy="426626"/>
          </a:xfrm>
          <a:prstGeom prst="straightConnector1">
            <a:avLst/>
          </a:prstGeom>
          <a:noFill/>
          <a:ln w="19050" cap="flat" cmpd="sng" algn="ctr">
            <a:solidFill>
              <a:schemeClr val="bg1"/>
            </a:solidFill>
            <a:prstDash val="sysDash"/>
            <a:round/>
            <a:headEnd type="none" w="med" len="med"/>
            <a:tailEnd type="triangle"/>
          </a:ln>
          <a:effectLst/>
        </p:spPr>
      </p:cxnSp>
      <p:sp>
        <p:nvSpPr>
          <p:cNvPr id="5" name="TextBox 4">
            <a:extLst>
              <a:ext uri="{FF2B5EF4-FFF2-40B4-BE49-F238E27FC236}">
                <a16:creationId xmlns:a16="http://schemas.microsoft.com/office/drawing/2014/main" id="{03B860E1-9726-C34B-A4F5-E0190AD436F8}"/>
              </a:ext>
            </a:extLst>
          </p:cNvPr>
          <p:cNvSpPr txBox="1"/>
          <p:nvPr/>
        </p:nvSpPr>
        <p:spPr bwMode="auto">
          <a:xfrm>
            <a:off x="3037791" y="2029175"/>
            <a:ext cx="32670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prior number of therapies</a:t>
            </a:r>
          </a:p>
        </p:txBody>
      </p:sp>
      <p:sp>
        <p:nvSpPr>
          <p:cNvPr id="8" name="TextBox 7">
            <a:extLst>
              <a:ext uri="{FF2B5EF4-FFF2-40B4-BE49-F238E27FC236}">
                <a16:creationId xmlns:a16="http://schemas.microsoft.com/office/drawing/2014/main" id="{6A1F1954-0AD9-2F4F-B878-1D3A0A204493}"/>
              </a:ext>
            </a:extLst>
          </p:cNvPr>
          <p:cNvSpPr txBox="1"/>
          <p:nvPr/>
        </p:nvSpPr>
        <p:spPr bwMode="auto">
          <a:xfrm>
            <a:off x="9240715" y="3159031"/>
            <a:ext cx="253092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Crossover permitted at radiographic disease progression</a:t>
            </a:r>
          </a:p>
        </p:txBody>
      </p:sp>
      <p:sp>
        <p:nvSpPr>
          <p:cNvPr id="22" name="Freeform: Shape 21">
            <a:extLst>
              <a:ext uri="{FF2B5EF4-FFF2-40B4-BE49-F238E27FC236}">
                <a16:creationId xmlns:a16="http://schemas.microsoft.com/office/drawing/2014/main" id="{3E8372F9-ABB9-402B-991F-AAFBA8FDD991}"/>
              </a:ext>
            </a:extLst>
          </p:cNvPr>
          <p:cNvSpPr/>
          <p:nvPr/>
        </p:nvSpPr>
        <p:spPr bwMode="auto">
          <a:xfrm flipV="1">
            <a:off x="9020909" y="3068518"/>
            <a:ext cx="184638" cy="1186961"/>
          </a:xfrm>
          <a:custGeom>
            <a:avLst/>
            <a:gdLst>
              <a:gd name="connsiteX0" fmla="*/ 0 w 184638"/>
              <a:gd name="connsiteY0" fmla="*/ 1186961 h 1186961"/>
              <a:gd name="connsiteX1" fmla="*/ 184638 w 184638"/>
              <a:gd name="connsiteY1" fmla="*/ 1186961 h 1186961"/>
              <a:gd name="connsiteX2" fmla="*/ 184638 w 184638"/>
              <a:gd name="connsiteY2" fmla="*/ 0 h 1186961"/>
              <a:gd name="connsiteX3" fmla="*/ 43961 w 184638"/>
              <a:gd name="connsiteY3" fmla="*/ 0 h 1186961"/>
            </a:gdLst>
            <a:ahLst/>
            <a:cxnLst>
              <a:cxn ang="0">
                <a:pos x="connsiteX0" y="connsiteY0"/>
              </a:cxn>
              <a:cxn ang="0">
                <a:pos x="connsiteX1" y="connsiteY1"/>
              </a:cxn>
              <a:cxn ang="0">
                <a:pos x="connsiteX2" y="connsiteY2"/>
              </a:cxn>
              <a:cxn ang="0">
                <a:pos x="connsiteX3" y="connsiteY3"/>
              </a:cxn>
            </a:cxnLst>
            <a:rect l="l" t="t" r="r" b="b"/>
            <a:pathLst>
              <a:path w="184638" h="1186961">
                <a:moveTo>
                  <a:pt x="0" y="1186961"/>
                </a:moveTo>
                <a:lnTo>
                  <a:pt x="184638" y="1186961"/>
                </a:lnTo>
                <a:lnTo>
                  <a:pt x="184638" y="0"/>
                </a:lnTo>
                <a:lnTo>
                  <a:pt x="43961" y="0"/>
                </a:lnTo>
              </a:path>
            </a:pathLst>
          </a:custGeom>
          <a:noFill/>
          <a:ln w="28575">
            <a:solidFill>
              <a:schemeClr val="bg1"/>
            </a:solidFill>
            <a:prstDash val="sysDash"/>
            <a:miter lim="800000"/>
            <a:headEnd type="triangle" w="med" len="med"/>
            <a:tailEnd type="non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Text Box 15">
            <a:extLst>
              <a:ext uri="{FF2B5EF4-FFF2-40B4-BE49-F238E27FC236}">
                <a16:creationId xmlns:a16="http://schemas.microsoft.com/office/drawing/2014/main" id="{7FE66BCF-DA0C-48AF-8732-BB5D7CFC3F67}"/>
              </a:ext>
            </a:extLst>
          </p:cNvPr>
          <p:cNvSpPr txBox="1">
            <a:spLocks noChangeArrowheads="1"/>
          </p:cNvSpPr>
          <p:nvPr/>
        </p:nvSpPr>
        <p:spPr bwMode="auto">
          <a:xfrm>
            <a:off x="412751" y="64148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Abou-Alfa. Lancet Oncol. 2020;21:796. Zhu. </a:t>
            </a: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JAMA Oncol. 2021;e213836.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8" name="Group 17">
            <a:extLst>
              <a:ext uri="{FF2B5EF4-FFF2-40B4-BE49-F238E27FC236}">
                <a16:creationId xmlns:a16="http://schemas.microsoft.com/office/drawing/2014/main" id="{8081BDDE-0AE2-4E05-8FC6-E1F1CC2DD90D}"/>
              </a:ext>
            </a:extLst>
          </p:cNvPr>
          <p:cNvGrpSpPr/>
          <p:nvPr/>
        </p:nvGrpSpPr>
        <p:grpSpPr>
          <a:xfrm>
            <a:off x="9392911" y="6207927"/>
            <a:ext cx="2488502" cy="454909"/>
            <a:chOff x="9392911" y="6207927"/>
            <a:chExt cx="2488502" cy="454909"/>
          </a:xfrm>
        </p:grpSpPr>
        <p:pic>
          <p:nvPicPr>
            <p:cNvPr id="24" name="Picture 23" descr="A picture containing text, ax, wheel&#10;&#10;Description automatically generated">
              <a:extLst>
                <a:ext uri="{FF2B5EF4-FFF2-40B4-BE49-F238E27FC236}">
                  <a16:creationId xmlns:a16="http://schemas.microsoft.com/office/drawing/2014/main" id="{0E46E734-98BA-48DE-92F5-BBB83B75EE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5" name="Rectangle 24">
              <a:extLst>
                <a:ext uri="{FF2B5EF4-FFF2-40B4-BE49-F238E27FC236}">
                  <a16:creationId xmlns:a16="http://schemas.microsoft.com/office/drawing/2014/main" id="{2CC07A30-3882-40CE-9F9F-5F07EE61F6F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538408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a:xfrm>
            <a:off x="435817" y="203466"/>
            <a:ext cx="10872444" cy="1103313"/>
          </a:xfrm>
        </p:spPr>
        <p:txBody>
          <a:bodyPr/>
          <a:lstStyle/>
          <a:p>
            <a:r>
              <a:rPr lang="en-US" dirty="0"/>
              <a:t>Ivosidenib vs Placebo in </a:t>
            </a:r>
            <a:r>
              <a:rPr lang="en-US" i="1" dirty="0"/>
              <a:t>IDH1</a:t>
            </a:r>
            <a:r>
              <a:rPr lang="en-US" dirty="0"/>
              <a:t>+ Cholangiocarcinoma (ClarIDHy</a:t>
            </a:r>
            <a:r>
              <a:rPr lang="en-US" dirty="0">
                <a:sym typeface="Wingdings" panose="05000000000000000000" pitchFamily="2" charset="2"/>
              </a:rPr>
              <a:t>):</a:t>
            </a:r>
            <a:r>
              <a:rPr lang="en-US" dirty="0"/>
              <a:t> PFS and OS</a:t>
            </a:r>
            <a:endParaRPr lang="en-US" altLang="en-US" dirty="0"/>
          </a:p>
        </p:txBody>
      </p:sp>
      <p:sp>
        <p:nvSpPr>
          <p:cNvPr id="18" name="Text Box 15">
            <a:extLst>
              <a:ext uri="{FF2B5EF4-FFF2-40B4-BE49-F238E27FC236}">
                <a16:creationId xmlns:a16="http://schemas.microsoft.com/office/drawing/2014/main" id="{9E9DD22F-93D5-F240-8F73-E1AE3B8D35AC}"/>
              </a:ext>
            </a:extLst>
          </p:cNvPr>
          <p:cNvSpPr txBox="1">
            <a:spLocks noChangeArrowheads="1"/>
          </p:cNvSpPr>
          <p:nvPr/>
        </p:nvSpPr>
        <p:spPr bwMode="auto">
          <a:xfrm>
            <a:off x="412751" y="640338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Abou-Alfa. Lancet Oncol. 2020;21:796. Zhu. </a:t>
            </a: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JAMA Oncol. 2021;e213836.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3" name="Group 32">
            <a:extLst>
              <a:ext uri="{FF2B5EF4-FFF2-40B4-BE49-F238E27FC236}">
                <a16:creationId xmlns:a16="http://schemas.microsoft.com/office/drawing/2014/main" id="{214D3DB7-FC75-4AA0-B9D7-990373230579}"/>
              </a:ext>
            </a:extLst>
          </p:cNvPr>
          <p:cNvGraphicFramePr>
            <a:graphicFrameLocks noGrp="1"/>
          </p:cNvGraphicFramePr>
          <p:nvPr>
            <p:extLst>
              <p:ext uri="{D42A27DB-BD31-4B8C-83A1-F6EECF244321}">
                <p14:modId xmlns:p14="http://schemas.microsoft.com/office/powerpoint/2010/main" val="3160859910"/>
              </p:ext>
            </p:extLst>
          </p:nvPr>
        </p:nvGraphicFramePr>
        <p:xfrm>
          <a:off x="723899" y="1607985"/>
          <a:ext cx="10584361" cy="4023552"/>
        </p:xfrm>
        <a:graphic>
          <a:graphicData uri="http://schemas.openxmlformats.org/drawingml/2006/table">
            <a:tbl>
              <a:tblPr/>
              <a:tblGrid>
                <a:gridCol w="4203719">
                  <a:extLst>
                    <a:ext uri="{9D8B030D-6E8A-4147-A177-3AD203B41FA5}">
                      <a16:colId xmlns:a16="http://schemas.microsoft.com/office/drawing/2014/main" val="20000"/>
                    </a:ext>
                  </a:extLst>
                </a:gridCol>
                <a:gridCol w="3190321">
                  <a:extLst>
                    <a:ext uri="{9D8B030D-6E8A-4147-A177-3AD203B41FA5}">
                      <a16:colId xmlns:a16="http://schemas.microsoft.com/office/drawing/2014/main" val="20001"/>
                    </a:ext>
                  </a:extLst>
                </a:gridCol>
                <a:gridCol w="3190321">
                  <a:extLst>
                    <a:ext uri="{9D8B030D-6E8A-4147-A177-3AD203B41FA5}">
                      <a16:colId xmlns:a16="http://schemas.microsoft.com/office/drawing/2014/main" val="20002"/>
                    </a:ext>
                  </a:extLst>
                </a:gridCol>
              </a:tblGrid>
              <a:tr h="21111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Ivosidenib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1111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PFS by IRC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75000"/>
                      </a:schemeClr>
                    </a:solidFill>
                  </a:tcPr>
                </a:tc>
                <a:extLst>
                  <a:ext uri="{0D108BD9-81ED-4DB2-BD59-A6C34878D82A}">
                    <a16:rowId xmlns:a16="http://schemas.microsoft.com/office/drawing/2014/main" val="1027252230"/>
                  </a:ext>
                </a:extLst>
              </a:tr>
              <a:tr h="211117">
                <a:tc>
                  <a:txBody>
                    <a:bodyPr/>
                    <a:lstStyle/>
                    <a:p>
                      <a:pPr marL="283464" marR="0" lvl="0" indent="-173736" algn="l" defTabSz="914400" rtl="0" eaLnBrk="1" fontAlgn="base" latinLnBrk="0" hangingPunct="1">
                        <a:lnSpc>
                          <a:spcPct val="100000"/>
                        </a:lnSpc>
                        <a:spcBef>
                          <a:spcPct val="3500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3184674"/>
                  </a:ext>
                </a:extLst>
              </a:tr>
              <a:tr h="211117">
                <a:tc>
                  <a:txBody>
                    <a:bodyPr/>
                    <a:lstStyle/>
                    <a:p>
                      <a:pPr marL="283464" marR="0" lvl="0" indent="-173736" algn="l" defTabSz="914400" rtl="0" eaLnBrk="1" fontAlgn="base" latinLnBrk="0" hangingPunct="1">
                        <a:lnSpc>
                          <a:spcPct val="100000"/>
                        </a:lnSpc>
                        <a:spcBef>
                          <a:spcPct val="3500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6-mo rate,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12128701"/>
                  </a:ext>
                </a:extLst>
              </a:tr>
              <a:tr h="211117">
                <a:tc>
                  <a:txBody>
                    <a:bodyPr/>
                    <a:lstStyle/>
                    <a:p>
                      <a:pPr marL="283464" marR="0" lvl="0" indent="-173736" algn="l" defTabSz="914400" rtl="0" eaLnBrk="1" fontAlgn="base" latinLnBrk="0" hangingPunct="1">
                        <a:lnSpc>
                          <a:spcPct val="100000"/>
                        </a:lnSpc>
                        <a:spcBef>
                          <a:spcPct val="3500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rate,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34528173"/>
                  </a:ext>
                </a:extLst>
              </a:tr>
              <a:tr h="211117">
                <a:tc>
                  <a:txBody>
                    <a:bodyPr/>
                    <a:lstStyle/>
                    <a:p>
                      <a:pPr marL="283464" marR="0" lvl="0" indent="-173736"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0.37 (0.25-0.54;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tc>
                <a:extLst>
                  <a:ext uri="{0D108BD9-81ED-4DB2-BD59-A6C34878D82A}">
                    <a16:rowId xmlns:a16="http://schemas.microsoft.com/office/drawing/2014/main" val="1876135365"/>
                  </a:ext>
                </a:extLst>
              </a:tr>
              <a:tr h="21111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Final 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7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75000"/>
                      </a:schemeClr>
                    </a:solidFill>
                  </a:tcPr>
                </a:tc>
                <a:extLst>
                  <a:ext uri="{0D108BD9-81ED-4DB2-BD59-A6C34878D82A}">
                    <a16:rowId xmlns:a16="http://schemas.microsoft.com/office/drawing/2014/main" val="3330541675"/>
                  </a:ext>
                </a:extLst>
              </a:tr>
              <a:tr h="211117">
                <a:tc>
                  <a:txBody>
                    <a:bodyPr/>
                    <a:lstStyle/>
                    <a:p>
                      <a:pPr marL="283464" marR="0" lvl="0" indent="-173736" algn="l" defTabSz="914400" rtl="0" eaLnBrk="1" fontAlgn="base" latinLnBrk="0" hangingPunct="1">
                        <a:lnSpc>
                          <a:spcPct val="100000"/>
                        </a:lnSpc>
                        <a:spcBef>
                          <a:spcPct val="3500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of events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 (79)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64490388"/>
                  </a:ext>
                </a:extLst>
              </a:tr>
              <a:tr h="211117">
                <a:tc>
                  <a:txBody>
                    <a:bodyPr/>
                    <a:lstStyle/>
                    <a:p>
                      <a:pPr marL="283464" marR="0" lvl="0" indent="-173736" algn="l" defTabSz="914400" rtl="0" eaLnBrk="1" fontAlgn="base" latinLnBrk="0" hangingPunct="1">
                        <a:lnSpc>
                          <a:spcPct val="100000"/>
                        </a:lnSpc>
                        <a:spcBef>
                          <a:spcPct val="3500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35574672"/>
                  </a:ext>
                </a:extLst>
              </a:tr>
              <a:tr h="211117">
                <a:tc>
                  <a:txBody>
                    <a:bodyPr/>
                    <a:lstStyle/>
                    <a:p>
                      <a:pPr marL="283464" marR="0" lvl="0" indent="-173736" algn="l" defTabSz="914400" rtl="0" eaLnBrk="1" fontAlgn="base" latinLnBrk="0" hangingPunct="1">
                        <a:lnSpc>
                          <a:spcPct val="100000"/>
                        </a:lnSpc>
                        <a:spcBef>
                          <a:spcPct val="3500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rate,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50051337"/>
                  </a:ext>
                </a:extLst>
              </a:tr>
              <a:tr h="211117">
                <a:tc>
                  <a:txBody>
                    <a:bodyPr/>
                    <a:lstStyle/>
                    <a:p>
                      <a:pPr marL="283464" marR="0" lvl="0" indent="-173736"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0.79 (0.56-1.12;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tc>
                <a:extLst>
                  <a:ext uri="{0D108BD9-81ED-4DB2-BD59-A6C34878D82A}">
                    <a16:rowId xmlns:a16="http://schemas.microsoft.com/office/drawing/2014/main" val="2315675839"/>
                  </a:ext>
                </a:extLst>
              </a:tr>
              <a:tr h="211117">
                <a:tc>
                  <a:txBody>
                    <a:bodyPr/>
                    <a:lstStyle/>
                    <a:p>
                      <a:pPr marL="283464" marR="0" lvl="0" indent="-173736"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RPSFT-adjusted 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0.49 (0.34-0.70;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1007799311"/>
                  </a:ext>
                </a:extLst>
              </a:tr>
            </a:tbl>
          </a:graphicData>
        </a:graphic>
      </p:graphicFrame>
      <p:sp>
        <p:nvSpPr>
          <p:cNvPr id="6" name="TextBox 5">
            <a:extLst>
              <a:ext uri="{FF2B5EF4-FFF2-40B4-BE49-F238E27FC236}">
                <a16:creationId xmlns:a16="http://schemas.microsoft.com/office/drawing/2014/main" id="{8BBC45BC-8866-4DAE-80CC-5D5A07941860}"/>
              </a:ext>
            </a:extLst>
          </p:cNvPr>
          <p:cNvSpPr txBox="1"/>
          <p:nvPr/>
        </p:nvSpPr>
        <p:spPr bwMode="auto">
          <a:xfrm>
            <a:off x="642889" y="5683687"/>
            <a:ext cx="58521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for placebo after adjustment for crossover (RPSFT model): 5.1 mo</a:t>
            </a:r>
          </a:p>
        </p:txBody>
      </p:sp>
      <p:grpSp>
        <p:nvGrpSpPr>
          <p:cNvPr id="9" name="Group 8">
            <a:extLst>
              <a:ext uri="{FF2B5EF4-FFF2-40B4-BE49-F238E27FC236}">
                <a16:creationId xmlns:a16="http://schemas.microsoft.com/office/drawing/2014/main" id="{CF24660C-75C5-4E03-B0A0-13C9CD39A63E}"/>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15D441E3-7653-4F2C-96F4-6F5E57A04D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F82D9AB5-A97F-4860-B7EA-060E77F9837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512942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735C2-5803-4F54-8377-0CAF5D437586}"/>
              </a:ext>
            </a:extLst>
          </p:cNvPr>
          <p:cNvSpPr>
            <a:spLocks noGrp="1"/>
          </p:cNvSpPr>
          <p:nvPr>
            <p:ph type="title"/>
          </p:nvPr>
        </p:nvSpPr>
        <p:spPr/>
        <p:txBody>
          <a:bodyPr/>
          <a:lstStyle/>
          <a:p>
            <a:r>
              <a:rPr lang="en-US" dirty="0"/>
              <a:t>Ivosidenib vs Placebo in </a:t>
            </a:r>
            <a:r>
              <a:rPr lang="en-US" i="1" dirty="0"/>
              <a:t>IDH1</a:t>
            </a:r>
            <a:r>
              <a:rPr lang="en-US" dirty="0"/>
              <a:t>+ Cholangiocarcinoma (ClarIDHy</a:t>
            </a:r>
            <a:r>
              <a:rPr lang="en-US" dirty="0">
                <a:sym typeface="Wingdings" panose="05000000000000000000" pitchFamily="2" charset="2"/>
              </a:rPr>
              <a:t>):</a:t>
            </a:r>
            <a:r>
              <a:rPr lang="en-US" dirty="0"/>
              <a:t> Safety</a:t>
            </a:r>
          </a:p>
        </p:txBody>
      </p:sp>
      <p:graphicFrame>
        <p:nvGraphicFramePr>
          <p:cNvPr id="4" name="Content Placeholder 4">
            <a:extLst>
              <a:ext uri="{FF2B5EF4-FFF2-40B4-BE49-F238E27FC236}">
                <a16:creationId xmlns:a16="http://schemas.microsoft.com/office/drawing/2014/main" id="{55E0BDE8-01EB-4EDB-8144-CA47140A75EB}"/>
              </a:ext>
            </a:extLst>
          </p:cNvPr>
          <p:cNvGraphicFramePr>
            <a:graphicFrameLocks/>
          </p:cNvGraphicFramePr>
          <p:nvPr>
            <p:extLst>
              <p:ext uri="{D42A27DB-BD31-4B8C-83A1-F6EECF244321}">
                <p14:modId xmlns:p14="http://schemas.microsoft.com/office/powerpoint/2010/main" val="3046226420"/>
              </p:ext>
            </p:extLst>
          </p:nvPr>
        </p:nvGraphicFramePr>
        <p:xfrm>
          <a:off x="719713" y="1611313"/>
          <a:ext cx="10762490" cy="4572000"/>
        </p:xfrm>
        <a:graphic>
          <a:graphicData uri="http://schemas.openxmlformats.org/drawingml/2006/table">
            <a:tbl>
              <a:tblPr firstRow="1" bandRow="1">
                <a:tableStyleId>{0E3FDE45-AF77-4B5C-9715-49D594BDF05E}</a:tableStyleId>
              </a:tblPr>
              <a:tblGrid>
                <a:gridCol w="2152498">
                  <a:extLst>
                    <a:ext uri="{9D8B030D-6E8A-4147-A177-3AD203B41FA5}">
                      <a16:colId xmlns:a16="http://schemas.microsoft.com/office/drawing/2014/main" val="3741806511"/>
                    </a:ext>
                  </a:extLst>
                </a:gridCol>
                <a:gridCol w="2152498">
                  <a:extLst>
                    <a:ext uri="{9D8B030D-6E8A-4147-A177-3AD203B41FA5}">
                      <a16:colId xmlns:a16="http://schemas.microsoft.com/office/drawing/2014/main" val="222999309"/>
                    </a:ext>
                  </a:extLst>
                </a:gridCol>
                <a:gridCol w="2152498">
                  <a:extLst>
                    <a:ext uri="{9D8B030D-6E8A-4147-A177-3AD203B41FA5}">
                      <a16:colId xmlns:a16="http://schemas.microsoft.com/office/drawing/2014/main" val="3979833394"/>
                    </a:ext>
                  </a:extLst>
                </a:gridCol>
                <a:gridCol w="2152498">
                  <a:extLst>
                    <a:ext uri="{9D8B030D-6E8A-4147-A177-3AD203B41FA5}">
                      <a16:colId xmlns:a16="http://schemas.microsoft.com/office/drawing/2014/main" val="1474341234"/>
                    </a:ext>
                  </a:extLst>
                </a:gridCol>
                <a:gridCol w="2152498">
                  <a:extLst>
                    <a:ext uri="{9D8B030D-6E8A-4147-A177-3AD203B41FA5}">
                      <a16:colId xmlns:a16="http://schemas.microsoft.com/office/drawing/2014/main" val="129219703"/>
                    </a:ext>
                  </a:extLst>
                </a:gridCol>
              </a:tblGrid>
              <a:tr h="293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Any-Grade TEAE, n (%)</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Ivosidenib* (n = 166)</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Grade ≥3</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Placebo (n = 59)</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Grade ≥3</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11893510"/>
                  </a:ext>
                </a:extLst>
              </a:tr>
              <a:tr h="293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 (38)</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(29)</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109328677"/>
                  </a:ext>
                </a:extLst>
              </a:tr>
              <a:tr h="293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txBody>
                  <a:tcPr marL="118872" marR="118872"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(33)</a:t>
                      </a: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(17)</a:t>
                      </a: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62030796"/>
                  </a:ext>
                </a:extLst>
              </a:tr>
              <a:tr h="293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 (29)</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(3)</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(17)</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69571925"/>
                  </a:ext>
                </a:extLst>
              </a:tr>
              <a:tr h="293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Abdominal pain</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 (22)</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(15)</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75437291"/>
                  </a:ext>
                </a:extLst>
              </a:tr>
              <a:tr h="293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Cough</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(22)</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(8)</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19171500"/>
                  </a:ext>
                </a:extLst>
              </a:tr>
              <a:tr h="293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Decreased appetite</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(22)</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(19)</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05034519"/>
                  </a:ext>
                </a:extLst>
              </a:tr>
              <a:tr h="293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Ascites</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(20)</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(9)</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(15)</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(7)</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86893914"/>
                  </a:ext>
                </a:extLst>
              </a:tr>
              <a:tr h="293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Vomiting</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(20)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(19)</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49193872"/>
                  </a:ext>
                </a:extLst>
              </a:tr>
              <a:tr h="293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(18)</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(7)</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(5)</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58845065"/>
                  </a:ext>
                </a:extLst>
              </a:tr>
              <a:tr h="293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Peripheral edema</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(15)</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43201348"/>
                  </a:ext>
                </a:extLst>
              </a:tr>
              <a:tr h="293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Constipation</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(14)</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(19)</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12491616"/>
                  </a:ext>
                </a:extLst>
              </a:tr>
              <a:tr h="293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Asthenia</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(12)</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(14)</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(3)</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77982344"/>
                  </a:ext>
                </a:extLst>
              </a:tr>
              <a:tr h="293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Back pain</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(11)</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(12)</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(3)</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7933153"/>
                  </a:ext>
                </a:extLst>
              </a:tr>
              <a:tr h="293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Pyrexia</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(11)</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61386590"/>
                  </a:ext>
                </a:extLst>
              </a:tr>
            </a:tbl>
          </a:graphicData>
        </a:graphic>
      </p:graphicFrame>
      <p:sp>
        <p:nvSpPr>
          <p:cNvPr id="5" name="TextBox 4">
            <a:extLst>
              <a:ext uri="{FF2B5EF4-FFF2-40B4-BE49-F238E27FC236}">
                <a16:creationId xmlns:a16="http://schemas.microsoft.com/office/drawing/2014/main" id="{BA0B64F2-275F-4C41-BA23-541D392DA461}"/>
              </a:ext>
            </a:extLst>
          </p:cNvPr>
          <p:cNvSpPr txBox="1"/>
          <p:nvPr/>
        </p:nvSpPr>
        <p:spPr bwMode="auto">
          <a:xfrm>
            <a:off x="719713" y="6142492"/>
            <a:ext cx="28011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*Including crossover patients.</a:t>
            </a:r>
          </a:p>
        </p:txBody>
      </p:sp>
      <p:sp>
        <p:nvSpPr>
          <p:cNvPr id="6" name="Text Box 15">
            <a:extLst>
              <a:ext uri="{FF2B5EF4-FFF2-40B4-BE49-F238E27FC236}">
                <a16:creationId xmlns:a16="http://schemas.microsoft.com/office/drawing/2014/main" id="{6FF0A19B-B3BF-466E-A64A-203C37D9E934}"/>
              </a:ext>
            </a:extLst>
          </p:cNvPr>
          <p:cNvSpPr txBox="1">
            <a:spLocks noChangeArrowheads="1"/>
          </p:cNvSpPr>
          <p:nvPr/>
        </p:nvSpPr>
        <p:spPr bwMode="auto">
          <a:xfrm>
            <a:off x="412751" y="64148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Abou-Alfa. Lancet Oncol. 2020;21:796. Zhu. </a:t>
            </a: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JAMA Oncol. 2021;e213836.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21899BE2-E1EB-47FE-9D7D-0538E04CBF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CB43E04-2866-491D-89C2-B569D0463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407960C4-0D99-4080-A668-518F3C38876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306684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Dabrafenib + Trametinib for </a:t>
            </a:r>
            <a:r>
              <a:rPr lang="en-US" i="1" dirty="0"/>
              <a:t>BRAF</a:t>
            </a:r>
            <a:r>
              <a:rPr lang="en-US" dirty="0"/>
              <a:t> V600E</a:t>
            </a:r>
            <a:r>
              <a:rPr lang="en-US" dirty="0">
                <a:latin typeface="Arial" panose="020B0604020202020204" pitchFamily="34" charset="0"/>
                <a:cs typeface="Arial" panose="020B0604020202020204" pitchFamily="34" charset="0"/>
              </a:rPr>
              <a:t>–</a:t>
            </a:r>
            <a:r>
              <a:rPr lang="en-US" dirty="0"/>
              <a:t>Mutated BTC: Tumor Size Change and Response Duration</a:t>
            </a:r>
            <a:endParaRPr lang="en-US" altLang="en-US" dirty="0"/>
          </a:p>
        </p:txBody>
      </p:sp>
      <p:sp>
        <p:nvSpPr>
          <p:cNvPr id="2" name="Content Placeholder 1">
            <a:extLst>
              <a:ext uri="{FF2B5EF4-FFF2-40B4-BE49-F238E27FC236}">
                <a16:creationId xmlns:a16="http://schemas.microsoft.com/office/drawing/2014/main" id="{D024ECD2-8FAD-47D0-9833-C9C78F4D184F}"/>
              </a:ext>
            </a:extLst>
          </p:cNvPr>
          <p:cNvSpPr>
            <a:spLocks noGrp="1"/>
          </p:cNvSpPr>
          <p:nvPr>
            <p:ph idx="1"/>
          </p:nvPr>
        </p:nvSpPr>
        <p:spPr>
          <a:xfrm>
            <a:off x="606131" y="1508679"/>
            <a:ext cx="11273396" cy="4650686"/>
          </a:xfrm>
        </p:spPr>
        <p:txBody>
          <a:bodyPr/>
          <a:lstStyle/>
          <a:p>
            <a:r>
              <a:rPr lang="en-US" sz="2000" dirty="0"/>
              <a:t>Phase II ROAR study in patients with </a:t>
            </a:r>
            <a:r>
              <a:rPr lang="en-US" sz="2000" i="1" dirty="0"/>
              <a:t>BRAF</a:t>
            </a:r>
            <a:r>
              <a:rPr lang="en-US" sz="2000" dirty="0"/>
              <a:t> V600E</a:t>
            </a:r>
            <a:r>
              <a:rPr lang="en-US" sz="2000" dirty="0">
                <a:latin typeface="Arial" panose="020B0604020202020204" pitchFamily="34" charset="0"/>
                <a:cs typeface="Arial" panose="020B0604020202020204" pitchFamily="34" charset="0"/>
              </a:rPr>
              <a:t>–</a:t>
            </a:r>
            <a:r>
              <a:rPr lang="en-US" sz="2000" dirty="0"/>
              <a:t>mutated, unresectable, metastatic locally advanced or recurrent BTC with previous systemic treatment (N = 43)</a:t>
            </a:r>
          </a:p>
        </p:txBody>
      </p:sp>
      <p:sp>
        <p:nvSpPr>
          <p:cNvPr id="18" name="Text Box 15">
            <a:extLst>
              <a:ext uri="{FF2B5EF4-FFF2-40B4-BE49-F238E27FC236}">
                <a16:creationId xmlns:a16="http://schemas.microsoft.com/office/drawing/2014/main" id="{9E9DD22F-93D5-F240-8F73-E1AE3B8D35AC}"/>
              </a:ext>
            </a:extLst>
          </p:cNvPr>
          <p:cNvSpPr txBox="1">
            <a:spLocks noChangeArrowheads="1"/>
          </p:cNvSpPr>
          <p:nvPr/>
        </p:nvSpPr>
        <p:spPr bwMode="auto">
          <a:xfrm>
            <a:off x="424181" y="6414816"/>
            <a:ext cx="897681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Subbiah. Lancet Oncol. 2020;21:1234.</a:t>
            </a:r>
          </a:p>
        </p:txBody>
      </p:sp>
      <p:sp>
        <p:nvSpPr>
          <p:cNvPr id="3" name="Freeform: Shape 2">
            <a:extLst>
              <a:ext uri="{FF2B5EF4-FFF2-40B4-BE49-F238E27FC236}">
                <a16:creationId xmlns:a16="http://schemas.microsoft.com/office/drawing/2014/main" id="{8B03AC76-69C8-4AED-B52D-028FF6C3D571}"/>
              </a:ext>
            </a:extLst>
          </p:cNvPr>
          <p:cNvSpPr/>
          <p:nvPr/>
        </p:nvSpPr>
        <p:spPr bwMode="auto">
          <a:xfrm>
            <a:off x="6433456" y="2512729"/>
            <a:ext cx="4972873" cy="3254107"/>
          </a:xfrm>
          <a:custGeom>
            <a:avLst/>
            <a:gdLst>
              <a:gd name="connsiteX0" fmla="*/ 0 w 4960620"/>
              <a:gd name="connsiteY0" fmla="*/ 0 h 3259183"/>
              <a:gd name="connsiteX1" fmla="*/ 0 w 4960620"/>
              <a:gd name="connsiteY1" fmla="*/ 3259183 h 3259183"/>
              <a:gd name="connsiteX2" fmla="*/ 4960620 w 4960620"/>
              <a:gd name="connsiteY2" fmla="*/ 3259183 h 3259183"/>
            </a:gdLst>
            <a:ahLst/>
            <a:cxnLst>
              <a:cxn ang="0">
                <a:pos x="connsiteX0" y="connsiteY0"/>
              </a:cxn>
              <a:cxn ang="0">
                <a:pos x="connsiteX1" y="connsiteY1"/>
              </a:cxn>
              <a:cxn ang="0">
                <a:pos x="connsiteX2" y="connsiteY2"/>
              </a:cxn>
            </a:cxnLst>
            <a:rect l="l" t="t" r="r" b="b"/>
            <a:pathLst>
              <a:path w="4960620" h="3259183">
                <a:moveTo>
                  <a:pt x="0" y="0"/>
                </a:moveTo>
                <a:lnTo>
                  <a:pt x="0" y="3259183"/>
                </a:lnTo>
                <a:lnTo>
                  <a:pt x="4960620" y="3259183"/>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 name="Straight Connector 6">
            <a:extLst>
              <a:ext uri="{FF2B5EF4-FFF2-40B4-BE49-F238E27FC236}">
                <a16:creationId xmlns:a16="http://schemas.microsoft.com/office/drawing/2014/main" id="{07F6446F-24BC-4CDE-B0B2-C36B41F3C25A}"/>
              </a:ext>
            </a:extLst>
          </p:cNvPr>
          <p:cNvCxnSpPr>
            <a:cxnSpLocks/>
          </p:cNvCxnSpPr>
          <p:nvPr/>
        </p:nvCxnSpPr>
        <p:spPr bwMode="auto">
          <a:xfrm>
            <a:off x="6369319" y="2518535"/>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3431BBAD-490A-495A-81D1-020433AED306}"/>
              </a:ext>
            </a:extLst>
          </p:cNvPr>
          <p:cNvCxnSpPr>
            <a:cxnSpLocks/>
          </p:cNvCxnSpPr>
          <p:nvPr/>
        </p:nvCxnSpPr>
        <p:spPr bwMode="auto">
          <a:xfrm>
            <a:off x="6369319" y="2594078"/>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5E356DA-94B0-468A-AFAF-7C3D7EA2ECED}"/>
              </a:ext>
            </a:extLst>
          </p:cNvPr>
          <p:cNvCxnSpPr>
            <a:cxnSpLocks/>
          </p:cNvCxnSpPr>
          <p:nvPr/>
        </p:nvCxnSpPr>
        <p:spPr bwMode="auto">
          <a:xfrm>
            <a:off x="6369319" y="2669621"/>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0600D6F-4A14-4372-96EA-7C879B30FC00}"/>
              </a:ext>
            </a:extLst>
          </p:cNvPr>
          <p:cNvCxnSpPr>
            <a:cxnSpLocks/>
          </p:cNvCxnSpPr>
          <p:nvPr/>
        </p:nvCxnSpPr>
        <p:spPr bwMode="auto">
          <a:xfrm>
            <a:off x="6369319" y="2745164"/>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DCA6606-36FB-42BD-B2B3-DD7A4BF35043}"/>
              </a:ext>
            </a:extLst>
          </p:cNvPr>
          <p:cNvCxnSpPr>
            <a:cxnSpLocks/>
          </p:cNvCxnSpPr>
          <p:nvPr/>
        </p:nvCxnSpPr>
        <p:spPr bwMode="auto">
          <a:xfrm>
            <a:off x="6369319" y="2820707"/>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2E266F5-F846-42A0-A3DE-BFB4A9004178}"/>
              </a:ext>
            </a:extLst>
          </p:cNvPr>
          <p:cNvCxnSpPr>
            <a:cxnSpLocks/>
          </p:cNvCxnSpPr>
          <p:nvPr/>
        </p:nvCxnSpPr>
        <p:spPr bwMode="auto">
          <a:xfrm>
            <a:off x="6369319" y="2896250"/>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0ED652D-EE38-4089-A947-7E4A79FD05E5}"/>
              </a:ext>
            </a:extLst>
          </p:cNvPr>
          <p:cNvCxnSpPr>
            <a:cxnSpLocks/>
          </p:cNvCxnSpPr>
          <p:nvPr/>
        </p:nvCxnSpPr>
        <p:spPr bwMode="auto">
          <a:xfrm>
            <a:off x="6369319" y="2971793"/>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8DA9A3F-38CC-43EA-A371-5C2F8C1506F9}"/>
              </a:ext>
            </a:extLst>
          </p:cNvPr>
          <p:cNvCxnSpPr>
            <a:cxnSpLocks/>
          </p:cNvCxnSpPr>
          <p:nvPr/>
        </p:nvCxnSpPr>
        <p:spPr bwMode="auto">
          <a:xfrm>
            <a:off x="6369319" y="3047336"/>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B03500A-325F-4925-853C-C276538137E3}"/>
              </a:ext>
            </a:extLst>
          </p:cNvPr>
          <p:cNvCxnSpPr>
            <a:cxnSpLocks/>
          </p:cNvCxnSpPr>
          <p:nvPr/>
        </p:nvCxnSpPr>
        <p:spPr bwMode="auto">
          <a:xfrm>
            <a:off x="6369319" y="3122879"/>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74BCA7C-ACE7-4CB0-86EE-67A56C63A0AF}"/>
              </a:ext>
            </a:extLst>
          </p:cNvPr>
          <p:cNvCxnSpPr>
            <a:cxnSpLocks/>
          </p:cNvCxnSpPr>
          <p:nvPr/>
        </p:nvCxnSpPr>
        <p:spPr bwMode="auto">
          <a:xfrm>
            <a:off x="6369319" y="3198422"/>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093FAAB-FC02-4B21-9123-152AF7600A56}"/>
              </a:ext>
            </a:extLst>
          </p:cNvPr>
          <p:cNvCxnSpPr>
            <a:cxnSpLocks/>
          </p:cNvCxnSpPr>
          <p:nvPr/>
        </p:nvCxnSpPr>
        <p:spPr bwMode="auto">
          <a:xfrm>
            <a:off x="6369319" y="3273965"/>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89AC59A-DE89-4833-A954-DAEB65472E52}"/>
              </a:ext>
            </a:extLst>
          </p:cNvPr>
          <p:cNvCxnSpPr>
            <a:cxnSpLocks/>
          </p:cNvCxnSpPr>
          <p:nvPr/>
        </p:nvCxnSpPr>
        <p:spPr bwMode="auto">
          <a:xfrm>
            <a:off x="6369319" y="3349508"/>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7E81CAC-B8F5-4019-B1BE-B121AED3EBE9}"/>
              </a:ext>
            </a:extLst>
          </p:cNvPr>
          <p:cNvCxnSpPr>
            <a:cxnSpLocks/>
          </p:cNvCxnSpPr>
          <p:nvPr/>
        </p:nvCxnSpPr>
        <p:spPr bwMode="auto">
          <a:xfrm>
            <a:off x="6369319" y="3425051"/>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428B631-0860-442E-A0DD-795CE911539E}"/>
              </a:ext>
            </a:extLst>
          </p:cNvPr>
          <p:cNvCxnSpPr>
            <a:cxnSpLocks/>
          </p:cNvCxnSpPr>
          <p:nvPr/>
        </p:nvCxnSpPr>
        <p:spPr bwMode="auto">
          <a:xfrm>
            <a:off x="6369319" y="3500594"/>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D6DF24F-7B92-40D2-99EA-FE8E962FBD31}"/>
              </a:ext>
            </a:extLst>
          </p:cNvPr>
          <p:cNvCxnSpPr>
            <a:cxnSpLocks/>
          </p:cNvCxnSpPr>
          <p:nvPr/>
        </p:nvCxnSpPr>
        <p:spPr bwMode="auto">
          <a:xfrm>
            <a:off x="6369319" y="3576137"/>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29FEF08-5DBF-487C-B407-2125FAF79B89}"/>
              </a:ext>
            </a:extLst>
          </p:cNvPr>
          <p:cNvCxnSpPr>
            <a:cxnSpLocks/>
          </p:cNvCxnSpPr>
          <p:nvPr/>
        </p:nvCxnSpPr>
        <p:spPr bwMode="auto">
          <a:xfrm>
            <a:off x="6369319" y="3651680"/>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87CB412-3206-42A0-BEA2-54C24D038ECE}"/>
              </a:ext>
            </a:extLst>
          </p:cNvPr>
          <p:cNvCxnSpPr>
            <a:cxnSpLocks/>
          </p:cNvCxnSpPr>
          <p:nvPr/>
        </p:nvCxnSpPr>
        <p:spPr bwMode="auto">
          <a:xfrm>
            <a:off x="6369319" y="3727223"/>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F0B37A6-4E17-4E9E-877D-33714901AF5E}"/>
              </a:ext>
            </a:extLst>
          </p:cNvPr>
          <p:cNvCxnSpPr>
            <a:cxnSpLocks/>
          </p:cNvCxnSpPr>
          <p:nvPr/>
        </p:nvCxnSpPr>
        <p:spPr bwMode="auto">
          <a:xfrm>
            <a:off x="6369319" y="3802766"/>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E9C90A2-ADD4-464E-A72C-7D150F08E460}"/>
              </a:ext>
            </a:extLst>
          </p:cNvPr>
          <p:cNvCxnSpPr>
            <a:cxnSpLocks/>
          </p:cNvCxnSpPr>
          <p:nvPr/>
        </p:nvCxnSpPr>
        <p:spPr bwMode="auto">
          <a:xfrm>
            <a:off x="6369319" y="3878309"/>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1713972-210F-4C13-83CB-831B40922E37}"/>
              </a:ext>
            </a:extLst>
          </p:cNvPr>
          <p:cNvCxnSpPr>
            <a:cxnSpLocks/>
          </p:cNvCxnSpPr>
          <p:nvPr/>
        </p:nvCxnSpPr>
        <p:spPr bwMode="auto">
          <a:xfrm>
            <a:off x="6369319" y="3953852"/>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D911AF8-1FD0-4B5A-A6D1-101AAB816DD6}"/>
              </a:ext>
            </a:extLst>
          </p:cNvPr>
          <p:cNvCxnSpPr>
            <a:cxnSpLocks/>
          </p:cNvCxnSpPr>
          <p:nvPr/>
        </p:nvCxnSpPr>
        <p:spPr bwMode="auto">
          <a:xfrm>
            <a:off x="6369319" y="4029395"/>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0233B33-2F7D-455E-8B17-8CC442858EC2}"/>
              </a:ext>
            </a:extLst>
          </p:cNvPr>
          <p:cNvCxnSpPr>
            <a:cxnSpLocks/>
          </p:cNvCxnSpPr>
          <p:nvPr/>
        </p:nvCxnSpPr>
        <p:spPr bwMode="auto">
          <a:xfrm>
            <a:off x="6369319" y="4104938"/>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AC408B0-926E-4E34-A12F-5FEC6138917C}"/>
              </a:ext>
            </a:extLst>
          </p:cNvPr>
          <p:cNvCxnSpPr>
            <a:cxnSpLocks/>
          </p:cNvCxnSpPr>
          <p:nvPr/>
        </p:nvCxnSpPr>
        <p:spPr bwMode="auto">
          <a:xfrm>
            <a:off x="6369319" y="4180481"/>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0FC6F6D-2E42-43C4-BDCC-98F144BC6F39}"/>
              </a:ext>
            </a:extLst>
          </p:cNvPr>
          <p:cNvCxnSpPr>
            <a:cxnSpLocks/>
          </p:cNvCxnSpPr>
          <p:nvPr/>
        </p:nvCxnSpPr>
        <p:spPr bwMode="auto">
          <a:xfrm>
            <a:off x="6369319" y="4256024"/>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1C93759-ADEB-41C2-AEEA-F5A0CB532569}"/>
              </a:ext>
            </a:extLst>
          </p:cNvPr>
          <p:cNvCxnSpPr>
            <a:cxnSpLocks/>
          </p:cNvCxnSpPr>
          <p:nvPr/>
        </p:nvCxnSpPr>
        <p:spPr bwMode="auto">
          <a:xfrm>
            <a:off x="6369319" y="4331567"/>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804A809-C82F-4465-8C44-942DA90E5E63}"/>
              </a:ext>
            </a:extLst>
          </p:cNvPr>
          <p:cNvCxnSpPr>
            <a:cxnSpLocks/>
          </p:cNvCxnSpPr>
          <p:nvPr/>
        </p:nvCxnSpPr>
        <p:spPr bwMode="auto">
          <a:xfrm>
            <a:off x="6369319" y="4407110"/>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A2B2AB9-E2FA-4421-BCAE-4FF165026240}"/>
              </a:ext>
            </a:extLst>
          </p:cNvPr>
          <p:cNvCxnSpPr>
            <a:cxnSpLocks/>
          </p:cNvCxnSpPr>
          <p:nvPr/>
        </p:nvCxnSpPr>
        <p:spPr bwMode="auto">
          <a:xfrm>
            <a:off x="6369319" y="4482653"/>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3224692-A80B-4CB0-811F-E3346E9F32F2}"/>
              </a:ext>
            </a:extLst>
          </p:cNvPr>
          <p:cNvCxnSpPr>
            <a:cxnSpLocks/>
          </p:cNvCxnSpPr>
          <p:nvPr/>
        </p:nvCxnSpPr>
        <p:spPr bwMode="auto">
          <a:xfrm>
            <a:off x="6369319" y="4558196"/>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9F6B81A-F447-448D-8340-0725136DFA00}"/>
              </a:ext>
            </a:extLst>
          </p:cNvPr>
          <p:cNvCxnSpPr>
            <a:cxnSpLocks/>
          </p:cNvCxnSpPr>
          <p:nvPr/>
        </p:nvCxnSpPr>
        <p:spPr bwMode="auto">
          <a:xfrm>
            <a:off x="6369319" y="4633739"/>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4DEADB2-96D2-4CBD-BA08-EB05B2CF85C2}"/>
              </a:ext>
            </a:extLst>
          </p:cNvPr>
          <p:cNvCxnSpPr>
            <a:cxnSpLocks/>
          </p:cNvCxnSpPr>
          <p:nvPr/>
        </p:nvCxnSpPr>
        <p:spPr bwMode="auto">
          <a:xfrm>
            <a:off x="6369319" y="4709282"/>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BBDEC5E-DD05-4DD3-B183-498208C1F144}"/>
              </a:ext>
            </a:extLst>
          </p:cNvPr>
          <p:cNvCxnSpPr>
            <a:cxnSpLocks/>
          </p:cNvCxnSpPr>
          <p:nvPr/>
        </p:nvCxnSpPr>
        <p:spPr bwMode="auto">
          <a:xfrm>
            <a:off x="6369319" y="4784825"/>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1ED5022-BA03-4046-B15F-6ED9DAC18A55}"/>
              </a:ext>
            </a:extLst>
          </p:cNvPr>
          <p:cNvCxnSpPr>
            <a:cxnSpLocks/>
          </p:cNvCxnSpPr>
          <p:nvPr/>
        </p:nvCxnSpPr>
        <p:spPr bwMode="auto">
          <a:xfrm>
            <a:off x="6369319" y="4860368"/>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ACCB835-6251-4CC9-AA09-B86582D782A3}"/>
              </a:ext>
            </a:extLst>
          </p:cNvPr>
          <p:cNvCxnSpPr>
            <a:cxnSpLocks/>
          </p:cNvCxnSpPr>
          <p:nvPr/>
        </p:nvCxnSpPr>
        <p:spPr bwMode="auto">
          <a:xfrm>
            <a:off x="6369319" y="4935911"/>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D26249D-D2DE-41C9-8994-5D1AC163F3EB}"/>
              </a:ext>
            </a:extLst>
          </p:cNvPr>
          <p:cNvCxnSpPr>
            <a:cxnSpLocks/>
          </p:cNvCxnSpPr>
          <p:nvPr/>
        </p:nvCxnSpPr>
        <p:spPr bwMode="auto">
          <a:xfrm>
            <a:off x="6369319" y="5011454"/>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57334990-BBD0-47AE-A4BF-3F85BB1C13BF}"/>
              </a:ext>
            </a:extLst>
          </p:cNvPr>
          <p:cNvCxnSpPr>
            <a:cxnSpLocks/>
          </p:cNvCxnSpPr>
          <p:nvPr/>
        </p:nvCxnSpPr>
        <p:spPr bwMode="auto">
          <a:xfrm>
            <a:off x="6369319" y="5086997"/>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62BF008-04C0-472A-A5F0-7314A1DF1FFB}"/>
              </a:ext>
            </a:extLst>
          </p:cNvPr>
          <p:cNvCxnSpPr>
            <a:cxnSpLocks/>
          </p:cNvCxnSpPr>
          <p:nvPr/>
        </p:nvCxnSpPr>
        <p:spPr bwMode="auto">
          <a:xfrm>
            <a:off x="6369319" y="5162540"/>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859E0A9-EC5C-4C4B-B22A-718DD9B31CB4}"/>
              </a:ext>
            </a:extLst>
          </p:cNvPr>
          <p:cNvCxnSpPr>
            <a:cxnSpLocks/>
          </p:cNvCxnSpPr>
          <p:nvPr/>
        </p:nvCxnSpPr>
        <p:spPr bwMode="auto">
          <a:xfrm>
            <a:off x="6369319" y="5238083"/>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0AEFBD5-9BFD-4A4F-8DD0-669EA49ED009}"/>
              </a:ext>
            </a:extLst>
          </p:cNvPr>
          <p:cNvCxnSpPr>
            <a:cxnSpLocks/>
          </p:cNvCxnSpPr>
          <p:nvPr/>
        </p:nvCxnSpPr>
        <p:spPr bwMode="auto">
          <a:xfrm>
            <a:off x="6369319" y="5313626"/>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84AD1AB-CFE0-40C1-B45C-B3B01377DFCF}"/>
              </a:ext>
            </a:extLst>
          </p:cNvPr>
          <p:cNvCxnSpPr>
            <a:cxnSpLocks/>
          </p:cNvCxnSpPr>
          <p:nvPr/>
        </p:nvCxnSpPr>
        <p:spPr bwMode="auto">
          <a:xfrm>
            <a:off x="6369319" y="5389169"/>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2FE5032-C369-4D82-827C-546767BA0309}"/>
              </a:ext>
            </a:extLst>
          </p:cNvPr>
          <p:cNvCxnSpPr>
            <a:cxnSpLocks/>
          </p:cNvCxnSpPr>
          <p:nvPr/>
        </p:nvCxnSpPr>
        <p:spPr bwMode="auto">
          <a:xfrm>
            <a:off x="6369319" y="5464712"/>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47694A26-9485-4D0B-A145-D776BB07F687}"/>
              </a:ext>
            </a:extLst>
          </p:cNvPr>
          <p:cNvCxnSpPr>
            <a:cxnSpLocks/>
          </p:cNvCxnSpPr>
          <p:nvPr/>
        </p:nvCxnSpPr>
        <p:spPr bwMode="auto">
          <a:xfrm>
            <a:off x="6369319" y="5540255"/>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B2196F2-70D3-4F02-8F69-6A78A131F9B3}"/>
              </a:ext>
            </a:extLst>
          </p:cNvPr>
          <p:cNvCxnSpPr>
            <a:cxnSpLocks/>
          </p:cNvCxnSpPr>
          <p:nvPr/>
        </p:nvCxnSpPr>
        <p:spPr bwMode="auto">
          <a:xfrm>
            <a:off x="6369319" y="5615798"/>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BB16348-BA3F-4BAF-BB41-91A4E89ED0D0}"/>
              </a:ext>
            </a:extLst>
          </p:cNvPr>
          <p:cNvCxnSpPr>
            <a:cxnSpLocks/>
          </p:cNvCxnSpPr>
          <p:nvPr/>
        </p:nvCxnSpPr>
        <p:spPr bwMode="auto">
          <a:xfrm>
            <a:off x="6369319" y="5691341"/>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EE487BD-D2F2-457D-99F9-6BB2D31B448C}"/>
              </a:ext>
            </a:extLst>
          </p:cNvPr>
          <p:cNvCxnSpPr>
            <a:cxnSpLocks/>
          </p:cNvCxnSpPr>
          <p:nvPr/>
        </p:nvCxnSpPr>
        <p:spPr bwMode="auto">
          <a:xfrm>
            <a:off x="6369319" y="5766873"/>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CF9859F-FDF3-4982-BE76-12B3D793051A}"/>
              </a:ext>
            </a:extLst>
          </p:cNvPr>
          <p:cNvCxnSpPr>
            <a:cxnSpLocks/>
          </p:cNvCxnSpPr>
          <p:nvPr/>
        </p:nvCxnSpPr>
        <p:spPr bwMode="auto">
          <a:xfrm>
            <a:off x="6439831"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2A24519-43AE-4E9A-8C90-3480B93F46FF}"/>
              </a:ext>
            </a:extLst>
          </p:cNvPr>
          <p:cNvCxnSpPr>
            <a:cxnSpLocks/>
          </p:cNvCxnSpPr>
          <p:nvPr/>
        </p:nvCxnSpPr>
        <p:spPr bwMode="auto">
          <a:xfrm>
            <a:off x="6688085"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9C6D27C-789B-41A4-9262-03198AF928C7}"/>
              </a:ext>
            </a:extLst>
          </p:cNvPr>
          <p:cNvCxnSpPr>
            <a:cxnSpLocks/>
          </p:cNvCxnSpPr>
          <p:nvPr/>
        </p:nvCxnSpPr>
        <p:spPr bwMode="auto">
          <a:xfrm>
            <a:off x="6936339"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67484B5-8AC4-4136-9605-1197FDDE1369}"/>
              </a:ext>
            </a:extLst>
          </p:cNvPr>
          <p:cNvCxnSpPr>
            <a:cxnSpLocks/>
          </p:cNvCxnSpPr>
          <p:nvPr/>
        </p:nvCxnSpPr>
        <p:spPr bwMode="auto">
          <a:xfrm>
            <a:off x="7184593"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7E03942-C723-4D1E-A27F-0C1B9AE8BBC9}"/>
              </a:ext>
            </a:extLst>
          </p:cNvPr>
          <p:cNvCxnSpPr>
            <a:cxnSpLocks/>
          </p:cNvCxnSpPr>
          <p:nvPr/>
        </p:nvCxnSpPr>
        <p:spPr bwMode="auto">
          <a:xfrm>
            <a:off x="7432847"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02D8816-32BA-45AE-9480-5F9F9891E47B}"/>
              </a:ext>
            </a:extLst>
          </p:cNvPr>
          <p:cNvCxnSpPr>
            <a:cxnSpLocks/>
          </p:cNvCxnSpPr>
          <p:nvPr/>
        </p:nvCxnSpPr>
        <p:spPr bwMode="auto">
          <a:xfrm>
            <a:off x="7681101"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BBF0BA2-D46B-449D-967C-FA9826DACF86}"/>
              </a:ext>
            </a:extLst>
          </p:cNvPr>
          <p:cNvCxnSpPr>
            <a:cxnSpLocks/>
          </p:cNvCxnSpPr>
          <p:nvPr/>
        </p:nvCxnSpPr>
        <p:spPr bwMode="auto">
          <a:xfrm>
            <a:off x="7929355"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92B0887-7126-4219-8320-80C603D88F86}"/>
              </a:ext>
            </a:extLst>
          </p:cNvPr>
          <p:cNvCxnSpPr>
            <a:cxnSpLocks/>
          </p:cNvCxnSpPr>
          <p:nvPr/>
        </p:nvCxnSpPr>
        <p:spPr bwMode="auto">
          <a:xfrm>
            <a:off x="8177609"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DFB3378-A0E4-41B1-B00A-C5AF6DC9D165}"/>
              </a:ext>
            </a:extLst>
          </p:cNvPr>
          <p:cNvCxnSpPr>
            <a:cxnSpLocks/>
          </p:cNvCxnSpPr>
          <p:nvPr/>
        </p:nvCxnSpPr>
        <p:spPr bwMode="auto">
          <a:xfrm>
            <a:off x="8425863"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1E989F8-9898-454D-BFC1-DACD1BE623BB}"/>
              </a:ext>
            </a:extLst>
          </p:cNvPr>
          <p:cNvCxnSpPr>
            <a:cxnSpLocks/>
          </p:cNvCxnSpPr>
          <p:nvPr/>
        </p:nvCxnSpPr>
        <p:spPr bwMode="auto">
          <a:xfrm>
            <a:off x="8674117"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367322B-49C9-41EA-AED7-C72592EA1133}"/>
              </a:ext>
            </a:extLst>
          </p:cNvPr>
          <p:cNvCxnSpPr>
            <a:cxnSpLocks/>
          </p:cNvCxnSpPr>
          <p:nvPr/>
        </p:nvCxnSpPr>
        <p:spPr bwMode="auto">
          <a:xfrm>
            <a:off x="8922371"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D72124F2-9CEE-4CDC-9AEB-14C46E85C984}"/>
              </a:ext>
            </a:extLst>
          </p:cNvPr>
          <p:cNvCxnSpPr>
            <a:cxnSpLocks/>
          </p:cNvCxnSpPr>
          <p:nvPr/>
        </p:nvCxnSpPr>
        <p:spPr bwMode="auto">
          <a:xfrm>
            <a:off x="9170625"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C037A21C-743F-4D67-A373-FA3D75F6FB24}"/>
              </a:ext>
            </a:extLst>
          </p:cNvPr>
          <p:cNvCxnSpPr>
            <a:cxnSpLocks/>
          </p:cNvCxnSpPr>
          <p:nvPr/>
        </p:nvCxnSpPr>
        <p:spPr bwMode="auto">
          <a:xfrm>
            <a:off x="9418879"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EB58CD4-4DF2-490D-A675-3655168594C7}"/>
              </a:ext>
            </a:extLst>
          </p:cNvPr>
          <p:cNvCxnSpPr>
            <a:cxnSpLocks/>
          </p:cNvCxnSpPr>
          <p:nvPr/>
        </p:nvCxnSpPr>
        <p:spPr bwMode="auto">
          <a:xfrm>
            <a:off x="9667133"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328EAB35-5BA2-4366-BCC1-252017AFEDF9}"/>
              </a:ext>
            </a:extLst>
          </p:cNvPr>
          <p:cNvCxnSpPr>
            <a:cxnSpLocks/>
          </p:cNvCxnSpPr>
          <p:nvPr/>
        </p:nvCxnSpPr>
        <p:spPr bwMode="auto">
          <a:xfrm>
            <a:off x="9915387"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50E66892-5913-4B7D-A347-5F83A07443AA}"/>
              </a:ext>
            </a:extLst>
          </p:cNvPr>
          <p:cNvCxnSpPr>
            <a:cxnSpLocks/>
          </p:cNvCxnSpPr>
          <p:nvPr/>
        </p:nvCxnSpPr>
        <p:spPr bwMode="auto">
          <a:xfrm>
            <a:off x="10163641"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6FC19CB-60B8-4A5B-926E-3A2057C9723B}"/>
              </a:ext>
            </a:extLst>
          </p:cNvPr>
          <p:cNvCxnSpPr>
            <a:cxnSpLocks/>
          </p:cNvCxnSpPr>
          <p:nvPr/>
        </p:nvCxnSpPr>
        <p:spPr bwMode="auto">
          <a:xfrm>
            <a:off x="10411895"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E4E6ED3-5C6F-4695-A7D3-94A74FBC6289}"/>
              </a:ext>
            </a:extLst>
          </p:cNvPr>
          <p:cNvCxnSpPr>
            <a:cxnSpLocks/>
          </p:cNvCxnSpPr>
          <p:nvPr/>
        </p:nvCxnSpPr>
        <p:spPr bwMode="auto">
          <a:xfrm>
            <a:off x="10660149"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5351E007-EFE2-41F5-B91C-6F34658F7B13}"/>
              </a:ext>
            </a:extLst>
          </p:cNvPr>
          <p:cNvCxnSpPr>
            <a:cxnSpLocks/>
          </p:cNvCxnSpPr>
          <p:nvPr/>
        </p:nvCxnSpPr>
        <p:spPr bwMode="auto">
          <a:xfrm>
            <a:off x="10908403"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ED78674-1790-4A5E-927A-228CCA35A205}"/>
              </a:ext>
            </a:extLst>
          </p:cNvPr>
          <p:cNvCxnSpPr>
            <a:cxnSpLocks/>
          </p:cNvCxnSpPr>
          <p:nvPr/>
        </p:nvCxnSpPr>
        <p:spPr bwMode="auto">
          <a:xfrm>
            <a:off x="11156657" y="5766574"/>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FD5E1D17-03C0-41E8-BBD5-C2F78D970A98}"/>
              </a:ext>
            </a:extLst>
          </p:cNvPr>
          <p:cNvCxnSpPr>
            <a:cxnSpLocks/>
          </p:cNvCxnSpPr>
          <p:nvPr/>
        </p:nvCxnSpPr>
        <p:spPr bwMode="auto">
          <a:xfrm>
            <a:off x="11404912" y="5766574"/>
            <a:ext cx="0" cy="64120"/>
          </a:xfrm>
          <a:prstGeom prst="line">
            <a:avLst/>
          </a:prstGeom>
          <a:noFill/>
          <a:ln w="28575" cap="flat" cmpd="sng" algn="ctr">
            <a:solidFill>
              <a:schemeClr val="bg1"/>
            </a:solidFill>
            <a:prstDash val="solid"/>
            <a:round/>
            <a:headEnd type="none" w="med" len="med"/>
            <a:tailEnd type="none" w="med" len="med"/>
          </a:ln>
          <a:effectLst/>
        </p:spPr>
      </p:cxnSp>
      <p:sp>
        <p:nvSpPr>
          <p:cNvPr id="80" name="TextBox 79">
            <a:extLst>
              <a:ext uri="{FF2B5EF4-FFF2-40B4-BE49-F238E27FC236}">
                <a16:creationId xmlns:a16="http://schemas.microsoft.com/office/drawing/2014/main" id="{BA3C667D-A0B6-40F2-BBBE-0783AF207F25}"/>
              </a:ext>
            </a:extLst>
          </p:cNvPr>
          <p:cNvSpPr txBox="1"/>
          <p:nvPr/>
        </p:nvSpPr>
        <p:spPr bwMode="auto">
          <a:xfrm>
            <a:off x="6306157" y="5749945"/>
            <a:ext cx="3378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3" name="TextBox 82">
            <a:extLst>
              <a:ext uri="{FF2B5EF4-FFF2-40B4-BE49-F238E27FC236}">
                <a16:creationId xmlns:a16="http://schemas.microsoft.com/office/drawing/2014/main" id="{C4AFE505-7C0B-45B0-9E67-B8CE8F650CFC}"/>
              </a:ext>
            </a:extLst>
          </p:cNvPr>
          <p:cNvSpPr txBox="1"/>
          <p:nvPr/>
        </p:nvSpPr>
        <p:spPr bwMode="auto">
          <a:xfrm>
            <a:off x="6498355" y="5749945"/>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84" name="TextBox 83">
            <a:extLst>
              <a:ext uri="{FF2B5EF4-FFF2-40B4-BE49-F238E27FC236}">
                <a16:creationId xmlns:a16="http://schemas.microsoft.com/office/drawing/2014/main" id="{EA0C211A-80C9-46B4-B7F6-1DD556C81426}"/>
              </a:ext>
            </a:extLst>
          </p:cNvPr>
          <p:cNvSpPr txBox="1"/>
          <p:nvPr/>
        </p:nvSpPr>
        <p:spPr bwMode="auto">
          <a:xfrm>
            <a:off x="6754620" y="5749945"/>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85" name="TextBox 84">
            <a:extLst>
              <a:ext uri="{FF2B5EF4-FFF2-40B4-BE49-F238E27FC236}">
                <a16:creationId xmlns:a16="http://schemas.microsoft.com/office/drawing/2014/main" id="{9D7FD626-0740-4C1C-B95B-7DE8DE767F81}"/>
              </a:ext>
            </a:extLst>
          </p:cNvPr>
          <p:cNvSpPr txBox="1"/>
          <p:nvPr/>
        </p:nvSpPr>
        <p:spPr bwMode="auto">
          <a:xfrm>
            <a:off x="6993412" y="5749945"/>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86" name="TextBox 85">
            <a:extLst>
              <a:ext uri="{FF2B5EF4-FFF2-40B4-BE49-F238E27FC236}">
                <a16:creationId xmlns:a16="http://schemas.microsoft.com/office/drawing/2014/main" id="{DED54F7E-F8CC-4B4D-B74E-18872EBBDCDB}"/>
              </a:ext>
            </a:extLst>
          </p:cNvPr>
          <p:cNvSpPr txBox="1"/>
          <p:nvPr/>
        </p:nvSpPr>
        <p:spPr bwMode="auto">
          <a:xfrm>
            <a:off x="7245309" y="5749945"/>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87" name="TextBox 86">
            <a:extLst>
              <a:ext uri="{FF2B5EF4-FFF2-40B4-BE49-F238E27FC236}">
                <a16:creationId xmlns:a16="http://schemas.microsoft.com/office/drawing/2014/main" id="{740B607E-0F2C-49C7-AF35-DC065BA3B610}"/>
              </a:ext>
            </a:extLst>
          </p:cNvPr>
          <p:cNvSpPr txBox="1"/>
          <p:nvPr/>
        </p:nvSpPr>
        <p:spPr bwMode="auto">
          <a:xfrm>
            <a:off x="7501574" y="5749945"/>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88" name="TextBox 87">
            <a:extLst>
              <a:ext uri="{FF2B5EF4-FFF2-40B4-BE49-F238E27FC236}">
                <a16:creationId xmlns:a16="http://schemas.microsoft.com/office/drawing/2014/main" id="{A49AFD38-285B-4E09-84F0-B441828E84C1}"/>
              </a:ext>
            </a:extLst>
          </p:cNvPr>
          <p:cNvSpPr txBox="1"/>
          <p:nvPr/>
        </p:nvSpPr>
        <p:spPr bwMode="auto">
          <a:xfrm>
            <a:off x="7760751" y="5749945"/>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89" name="TextBox 88">
            <a:extLst>
              <a:ext uri="{FF2B5EF4-FFF2-40B4-BE49-F238E27FC236}">
                <a16:creationId xmlns:a16="http://schemas.microsoft.com/office/drawing/2014/main" id="{943E5337-C2AD-42D8-ACEC-ED107A62DA84}"/>
              </a:ext>
            </a:extLst>
          </p:cNvPr>
          <p:cNvSpPr txBox="1"/>
          <p:nvPr/>
        </p:nvSpPr>
        <p:spPr bwMode="auto">
          <a:xfrm>
            <a:off x="7993719" y="5749945"/>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90" name="TextBox 89">
            <a:extLst>
              <a:ext uri="{FF2B5EF4-FFF2-40B4-BE49-F238E27FC236}">
                <a16:creationId xmlns:a16="http://schemas.microsoft.com/office/drawing/2014/main" id="{A6F4C540-CD02-4AF1-83A0-AEAF48AA37BC}"/>
              </a:ext>
            </a:extLst>
          </p:cNvPr>
          <p:cNvSpPr txBox="1"/>
          <p:nvPr/>
        </p:nvSpPr>
        <p:spPr bwMode="auto">
          <a:xfrm>
            <a:off x="8248528" y="5749945"/>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1" name="TextBox 90">
            <a:extLst>
              <a:ext uri="{FF2B5EF4-FFF2-40B4-BE49-F238E27FC236}">
                <a16:creationId xmlns:a16="http://schemas.microsoft.com/office/drawing/2014/main" id="{A0BD976F-A283-4501-AD94-34C997B6B719}"/>
              </a:ext>
            </a:extLst>
          </p:cNvPr>
          <p:cNvSpPr txBox="1"/>
          <p:nvPr/>
        </p:nvSpPr>
        <p:spPr bwMode="auto">
          <a:xfrm>
            <a:off x="8487320" y="5749945"/>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92" name="TextBox 91">
            <a:extLst>
              <a:ext uri="{FF2B5EF4-FFF2-40B4-BE49-F238E27FC236}">
                <a16:creationId xmlns:a16="http://schemas.microsoft.com/office/drawing/2014/main" id="{06160B8B-577C-4A3E-8531-6A2F64729A6D}"/>
              </a:ext>
            </a:extLst>
          </p:cNvPr>
          <p:cNvSpPr txBox="1"/>
          <p:nvPr/>
        </p:nvSpPr>
        <p:spPr bwMode="auto">
          <a:xfrm>
            <a:off x="8682430" y="5749945"/>
            <a:ext cx="5183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3" name="TextBox 92">
            <a:extLst>
              <a:ext uri="{FF2B5EF4-FFF2-40B4-BE49-F238E27FC236}">
                <a16:creationId xmlns:a16="http://schemas.microsoft.com/office/drawing/2014/main" id="{E5CD9C95-3D1E-4A33-92CC-ACAD8C20ED17}"/>
              </a:ext>
            </a:extLst>
          </p:cNvPr>
          <p:cNvSpPr txBox="1"/>
          <p:nvPr/>
        </p:nvSpPr>
        <p:spPr bwMode="auto">
          <a:xfrm>
            <a:off x="8943063" y="5749945"/>
            <a:ext cx="5183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110</a:t>
            </a:r>
          </a:p>
        </p:txBody>
      </p:sp>
      <p:sp>
        <p:nvSpPr>
          <p:cNvPr id="94" name="TextBox 93">
            <a:extLst>
              <a:ext uri="{FF2B5EF4-FFF2-40B4-BE49-F238E27FC236}">
                <a16:creationId xmlns:a16="http://schemas.microsoft.com/office/drawing/2014/main" id="{5B1D0809-A53B-482B-A57F-DBB86165BB71}"/>
              </a:ext>
            </a:extLst>
          </p:cNvPr>
          <p:cNvSpPr txBox="1"/>
          <p:nvPr/>
        </p:nvSpPr>
        <p:spPr bwMode="auto">
          <a:xfrm>
            <a:off x="9194960" y="5749945"/>
            <a:ext cx="5183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p:txBody>
      </p:sp>
      <p:sp>
        <p:nvSpPr>
          <p:cNvPr id="95" name="TextBox 94">
            <a:extLst>
              <a:ext uri="{FF2B5EF4-FFF2-40B4-BE49-F238E27FC236}">
                <a16:creationId xmlns:a16="http://schemas.microsoft.com/office/drawing/2014/main" id="{A2F9E541-94DF-48B6-96F5-884BCC34028B}"/>
              </a:ext>
            </a:extLst>
          </p:cNvPr>
          <p:cNvSpPr txBox="1"/>
          <p:nvPr/>
        </p:nvSpPr>
        <p:spPr bwMode="auto">
          <a:xfrm>
            <a:off x="9458505" y="5749945"/>
            <a:ext cx="416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130</a:t>
            </a:r>
          </a:p>
        </p:txBody>
      </p:sp>
      <p:sp>
        <p:nvSpPr>
          <p:cNvPr id="96" name="TextBox 95">
            <a:extLst>
              <a:ext uri="{FF2B5EF4-FFF2-40B4-BE49-F238E27FC236}">
                <a16:creationId xmlns:a16="http://schemas.microsoft.com/office/drawing/2014/main" id="{AD06EAB5-349E-46DB-9A4A-DF0CF0758F8F}"/>
              </a:ext>
            </a:extLst>
          </p:cNvPr>
          <p:cNvSpPr txBox="1"/>
          <p:nvPr/>
        </p:nvSpPr>
        <p:spPr bwMode="auto">
          <a:xfrm>
            <a:off x="9703122" y="5749945"/>
            <a:ext cx="416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140</a:t>
            </a:r>
          </a:p>
        </p:txBody>
      </p:sp>
      <p:sp>
        <p:nvSpPr>
          <p:cNvPr id="97" name="TextBox 96">
            <a:extLst>
              <a:ext uri="{FF2B5EF4-FFF2-40B4-BE49-F238E27FC236}">
                <a16:creationId xmlns:a16="http://schemas.microsoft.com/office/drawing/2014/main" id="{19BF8754-4760-4346-8892-08F6303337FD}"/>
              </a:ext>
            </a:extLst>
          </p:cNvPr>
          <p:cNvSpPr txBox="1"/>
          <p:nvPr/>
        </p:nvSpPr>
        <p:spPr bwMode="auto">
          <a:xfrm>
            <a:off x="9947739" y="5749945"/>
            <a:ext cx="416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98" name="TextBox 97">
            <a:extLst>
              <a:ext uri="{FF2B5EF4-FFF2-40B4-BE49-F238E27FC236}">
                <a16:creationId xmlns:a16="http://schemas.microsoft.com/office/drawing/2014/main" id="{0E021BE9-F6DD-480A-A164-5B5AD93B6C5B}"/>
              </a:ext>
            </a:extLst>
          </p:cNvPr>
          <p:cNvSpPr txBox="1"/>
          <p:nvPr/>
        </p:nvSpPr>
        <p:spPr bwMode="auto">
          <a:xfrm>
            <a:off x="10196724" y="5749945"/>
            <a:ext cx="416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160</a:t>
            </a:r>
          </a:p>
        </p:txBody>
      </p:sp>
      <p:sp>
        <p:nvSpPr>
          <p:cNvPr id="99" name="TextBox 98">
            <a:extLst>
              <a:ext uri="{FF2B5EF4-FFF2-40B4-BE49-F238E27FC236}">
                <a16:creationId xmlns:a16="http://schemas.microsoft.com/office/drawing/2014/main" id="{D415329B-4F00-4357-A870-F70977FD0A59}"/>
              </a:ext>
            </a:extLst>
          </p:cNvPr>
          <p:cNvSpPr txBox="1"/>
          <p:nvPr/>
        </p:nvSpPr>
        <p:spPr bwMode="auto">
          <a:xfrm>
            <a:off x="10444253" y="5749945"/>
            <a:ext cx="416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170</a:t>
            </a:r>
          </a:p>
        </p:txBody>
      </p:sp>
      <p:sp>
        <p:nvSpPr>
          <p:cNvPr id="100" name="TextBox 99">
            <a:extLst>
              <a:ext uri="{FF2B5EF4-FFF2-40B4-BE49-F238E27FC236}">
                <a16:creationId xmlns:a16="http://schemas.microsoft.com/office/drawing/2014/main" id="{6933572A-47FF-4155-84E2-F3F91241FC34}"/>
              </a:ext>
            </a:extLst>
          </p:cNvPr>
          <p:cNvSpPr txBox="1"/>
          <p:nvPr/>
        </p:nvSpPr>
        <p:spPr bwMode="auto">
          <a:xfrm>
            <a:off x="10685958" y="5749945"/>
            <a:ext cx="416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180</a:t>
            </a:r>
          </a:p>
        </p:txBody>
      </p:sp>
      <p:sp>
        <p:nvSpPr>
          <p:cNvPr id="101" name="TextBox 100">
            <a:extLst>
              <a:ext uri="{FF2B5EF4-FFF2-40B4-BE49-F238E27FC236}">
                <a16:creationId xmlns:a16="http://schemas.microsoft.com/office/drawing/2014/main" id="{BDB3BD86-2E94-428D-8AAC-3EEC60B91EEC}"/>
              </a:ext>
            </a:extLst>
          </p:cNvPr>
          <p:cNvSpPr txBox="1"/>
          <p:nvPr/>
        </p:nvSpPr>
        <p:spPr bwMode="auto">
          <a:xfrm>
            <a:off x="10942223" y="5749945"/>
            <a:ext cx="416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190</a:t>
            </a:r>
          </a:p>
        </p:txBody>
      </p:sp>
      <p:sp>
        <p:nvSpPr>
          <p:cNvPr id="102" name="TextBox 101">
            <a:extLst>
              <a:ext uri="{FF2B5EF4-FFF2-40B4-BE49-F238E27FC236}">
                <a16:creationId xmlns:a16="http://schemas.microsoft.com/office/drawing/2014/main" id="{54E30C86-7C86-4938-8E2D-4B91F1DA4696}"/>
              </a:ext>
            </a:extLst>
          </p:cNvPr>
          <p:cNvSpPr txBox="1"/>
          <p:nvPr/>
        </p:nvSpPr>
        <p:spPr bwMode="auto">
          <a:xfrm>
            <a:off x="11198488" y="5749945"/>
            <a:ext cx="416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82" name="TextBox 81">
            <a:extLst>
              <a:ext uri="{FF2B5EF4-FFF2-40B4-BE49-F238E27FC236}">
                <a16:creationId xmlns:a16="http://schemas.microsoft.com/office/drawing/2014/main" id="{A9AF9A4E-E406-4CAE-AA3C-63F7B639F762}"/>
              </a:ext>
            </a:extLst>
          </p:cNvPr>
          <p:cNvSpPr txBox="1"/>
          <p:nvPr/>
        </p:nvSpPr>
        <p:spPr bwMode="auto">
          <a:xfrm>
            <a:off x="7179365" y="5961084"/>
            <a:ext cx="40949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Since Treatment Initiation (Wk)</a:t>
            </a:r>
          </a:p>
        </p:txBody>
      </p:sp>
      <p:sp>
        <p:nvSpPr>
          <p:cNvPr id="103" name="Rectangle 102">
            <a:extLst>
              <a:ext uri="{FF2B5EF4-FFF2-40B4-BE49-F238E27FC236}">
                <a16:creationId xmlns:a16="http://schemas.microsoft.com/office/drawing/2014/main" id="{C56E6433-B1ED-4037-B6E2-793AD84A2357}"/>
              </a:ext>
            </a:extLst>
          </p:cNvPr>
          <p:cNvSpPr/>
          <p:nvPr/>
        </p:nvSpPr>
        <p:spPr bwMode="auto">
          <a:xfrm>
            <a:off x="4365008" y="2706757"/>
            <a:ext cx="155713" cy="1258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Rectangle 104">
            <a:extLst>
              <a:ext uri="{FF2B5EF4-FFF2-40B4-BE49-F238E27FC236}">
                <a16:creationId xmlns:a16="http://schemas.microsoft.com/office/drawing/2014/main" id="{1533E7ED-FEFD-4730-8B80-4E6158046944}"/>
              </a:ext>
            </a:extLst>
          </p:cNvPr>
          <p:cNvSpPr/>
          <p:nvPr/>
        </p:nvSpPr>
        <p:spPr bwMode="auto">
          <a:xfrm>
            <a:off x="4365008" y="2908985"/>
            <a:ext cx="155713" cy="1258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F6793B55-7D6B-45A5-83C5-0047D4A24DB4}"/>
              </a:ext>
            </a:extLst>
          </p:cNvPr>
          <p:cNvSpPr/>
          <p:nvPr/>
        </p:nvSpPr>
        <p:spPr bwMode="auto">
          <a:xfrm>
            <a:off x="4365008" y="3130317"/>
            <a:ext cx="155713" cy="1258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BF9C65BE-4744-42A9-90F2-84EF0DC79339}"/>
              </a:ext>
            </a:extLst>
          </p:cNvPr>
          <p:cNvSpPr/>
          <p:nvPr/>
        </p:nvSpPr>
        <p:spPr bwMode="auto">
          <a:xfrm>
            <a:off x="4365008" y="3335358"/>
            <a:ext cx="155713" cy="1258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54" name="Group 153">
            <a:extLst>
              <a:ext uri="{FF2B5EF4-FFF2-40B4-BE49-F238E27FC236}">
                <a16:creationId xmlns:a16="http://schemas.microsoft.com/office/drawing/2014/main" id="{C2AFCF51-FC24-40FA-82C6-4F48191E61E4}"/>
              </a:ext>
            </a:extLst>
          </p:cNvPr>
          <p:cNvGrpSpPr/>
          <p:nvPr/>
        </p:nvGrpSpPr>
        <p:grpSpPr>
          <a:xfrm>
            <a:off x="6439152" y="2545383"/>
            <a:ext cx="3665815" cy="3208043"/>
            <a:chOff x="6439152" y="2545383"/>
            <a:chExt cx="3665815" cy="3208043"/>
          </a:xfrm>
        </p:grpSpPr>
        <p:sp>
          <p:nvSpPr>
            <p:cNvPr id="104" name="Rectangle 103">
              <a:extLst>
                <a:ext uri="{FF2B5EF4-FFF2-40B4-BE49-F238E27FC236}">
                  <a16:creationId xmlns:a16="http://schemas.microsoft.com/office/drawing/2014/main" id="{34F63A08-6534-4B21-8770-3453A56E12DF}"/>
                </a:ext>
              </a:extLst>
            </p:cNvPr>
            <p:cNvSpPr/>
            <p:nvPr/>
          </p:nvSpPr>
          <p:spPr bwMode="auto">
            <a:xfrm>
              <a:off x="6439152" y="2545383"/>
              <a:ext cx="3665815"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Rectangle 108">
              <a:extLst>
                <a:ext uri="{FF2B5EF4-FFF2-40B4-BE49-F238E27FC236}">
                  <a16:creationId xmlns:a16="http://schemas.microsoft.com/office/drawing/2014/main" id="{FE959C5B-3E4F-4CF2-826F-3520441C037D}"/>
                </a:ext>
              </a:extLst>
            </p:cNvPr>
            <p:cNvSpPr/>
            <p:nvPr/>
          </p:nvSpPr>
          <p:spPr bwMode="auto">
            <a:xfrm>
              <a:off x="6439152" y="2620323"/>
              <a:ext cx="3445681"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Rectangle 109">
              <a:extLst>
                <a:ext uri="{FF2B5EF4-FFF2-40B4-BE49-F238E27FC236}">
                  <a16:creationId xmlns:a16="http://schemas.microsoft.com/office/drawing/2014/main" id="{51F21DE9-283B-4D10-BA7D-018FB72E7B62}"/>
                </a:ext>
              </a:extLst>
            </p:cNvPr>
            <p:cNvSpPr/>
            <p:nvPr/>
          </p:nvSpPr>
          <p:spPr bwMode="auto">
            <a:xfrm>
              <a:off x="6439153" y="2695263"/>
              <a:ext cx="3174748"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121D274F-4EBA-4687-A6EA-9C396F0C40D7}"/>
                </a:ext>
              </a:extLst>
            </p:cNvPr>
            <p:cNvSpPr/>
            <p:nvPr/>
          </p:nvSpPr>
          <p:spPr bwMode="auto">
            <a:xfrm>
              <a:off x="6439153" y="2770203"/>
              <a:ext cx="3158872"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Rectangle 111">
              <a:extLst>
                <a:ext uri="{FF2B5EF4-FFF2-40B4-BE49-F238E27FC236}">
                  <a16:creationId xmlns:a16="http://schemas.microsoft.com/office/drawing/2014/main" id="{7140DED2-9FD4-4F01-9DA7-7EBD08F4F14A}"/>
                </a:ext>
              </a:extLst>
            </p:cNvPr>
            <p:cNvSpPr/>
            <p:nvPr/>
          </p:nvSpPr>
          <p:spPr bwMode="auto">
            <a:xfrm>
              <a:off x="6439153" y="2845143"/>
              <a:ext cx="2100539"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6813A9B7-F7A3-4EEF-8CE0-9F2F1E2312F0}"/>
                </a:ext>
              </a:extLst>
            </p:cNvPr>
            <p:cNvSpPr/>
            <p:nvPr/>
          </p:nvSpPr>
          <p:spPr bwMode="auto">
            <a:xfrm>
              <a:off x="6439154" y="2920083"/>
              <a:ext cx="2092072"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B03FDB6E-2AF0-480B-AAA6-3A0DDA7906BA}"/>
                </a:ext>
              </a:extLst>
            </p:cNvPr>
            <p:cNvSpPr/>
            <p:nvPr/>
          </p:nvSpPr>
          <p:spPr bwMode="auto">
            <a:xfrm>
              <a:off x="6439154" y="2995023"/>
              <a:ext cx="2029629"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Rectangle 114">
              <a:extLst>
                <a:ext uri="{FF2B5EF4-FFF2-40B4-BE49-F238E27FC236}">
                  <a16:creationId xmlns:a16="http://schemas.microsoft.com/office/drawing/2014/main" id="{3425EADD-404F-4E92-992C-05FFF5B1D4CB}"/>
                </a:ext>
              </a:extLst>
            </p:cNvPr>
            <p:cNvSpPr/>
            <p:nvPr/>
          </p:nvSpPr>
          <p:spPr bwMode="auto">
            <a:xfrm>
              <a:off x="6439155" y="3069963"/>
              <a:ext cx="1937554"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Rectangle 115">
              <a:extLst>
                <a:ext uri="{FF2B5EF4-FFF2-40B4-BE49-F238E27FC236}">
                  <a16:creationId xmlns:a16="http://schemas.microsoft.com/office/drawing/2014/main" id="{F7FA361F-7CF9-4D6A-A3C7-A2F473479072}"/>
                </a:ext>
              </a:extLst>
            </p:cNvPr>
            <p:cNvSpPr/>
            <p:nvPr/>
          </p:nvSpPr>
          <p:spPr bwMode="auto">
            <a:xfrm>
              <a:off x="6439155" y="3144903"/>
              <a:ext cx="1741762"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Rectangle 116">
              <a:extLst>
                <a:ext uri="{FF2B5EF4-FFF2-40B4-BE49-F238E27FC236}">
                  <a16:creationId xmlns:a16="http://schemas.microsoft.com/office/drawing/2014/main" id="{A88779FB-E2C3-478E-9183-DCDD2FC0E0C0}"/>
                </a:ext>
              </a:extLst>
            </p:cNvPr>
            <p:cNvSpPr/>
            <p:nvPr/>
          </p:nvSpPr>
          <p:spPr bwMode="auto">
            <a:xfrm>
              <a:off x="6439155" y="3219843"/>
              <a:ext cx="1295145"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Rectangle 117">
              <a:extLst>
                <a:ext uri="{FF2B5EF4-FFF2-40B4-BE49-F238E27FC236}">
                  <a16:creationId xmlns:a16="http://schemas.microsoft.com/office/drawing/2014/main" id="{1D36299B-3876-4590-B8C9-B4701E7BEAD3}"/>
                </a:ext>
              </a:extLst>
            </p:cNvPr>
            <p:cNvSpPr/>
            <p:nvPr/>
          </p:nvSpPr>
          <p:spPr bwMode="auto">
            <a:xfrm>
              <a:off x="6439156" y="3294783"/>
              <a:ext cx="1182962"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3EA308DD-0B2C-49AB-8FBD-80FF82FE5522}"/>
                </a:ext>
              </a:extLst>
            </p:cNvPr>
            <p:cNvSpPr/>
            <p:nvPr/>
          </p:nvSpPr>
          <p:spPr bwMode="auto">
            <a:xfrm>
              <a:off x="6439156" y="3369723"/>
              <a:ext cx="1125811"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Rectangle 119">
              <a:extLst>
                <a:ext uri="{FF2B5EF4-FFF2-40B4-BE49-F238E27FC236}">
                  <a16:creationId xmlns:a16="http://schemas.microsoft.com/office/drawing/2014/main" id="{A5613156-7FDA-40E3-B5EB-A7C082D38726}"/>
                </a:ext>
              </a:extLst>
            </p:cNvPr>
            <p:cNvSpPr/>
            <p:nvPr/>
          </p:nvSpPr>
          <p:spPr bwMode="auto">
            <a:xfrm>
              <a:off x="6439156" y="3444663"/>
              <a:ext cx="1125811"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Rectangle 120">
              <a:extLst>
                <a:ext uri="{FF2B5EF4-FFF2-40B4-BE49-F238E27FC236}">
                  <a16:creationId xmlns:a16="http://schemas.microsoft.com/office/drawing/2014/main" id="{D627F6DC-99A2-4670-A1CE-579087E2E99D}"/>
                </a:ext>
              </a:extLst>
            </p:cNvPr>
            <p:cNvSpPr/>
            <p:nvPr/>
          </p:nvSpPr>
          <p:spPr bwMode="auto">
            <a:xfrm>
              <a:off x="6439156" y="3519603"/>
              <a:ext cx="1023755" cy="6343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Rectangle 121">
              <a:extLst>
                <a:ext uri="{FF2B5EF4-FFF2-40B4-BE49-F238E27FC236}">
                  <a16:creationId xmlns:a16="http://schemas.microsoft.com/office/drawing/2014/main" id="{C887A8CD-20BF-4B69-9FAF-A80E54400504}"/>
                </a:ext>
              </a:extLst>
            </p:cNvPr>
            <p:cNvSpPr/>
            <p:nvPr/>
          </p:nvSpPr>
          <p:spPr bwMode="auto">
            <a:xfrm>
              <a:off x="6439156" y="3594543"/>
              <a:ext cx="1012569"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Rectangle 122">
              <a:extLst>
                <a:ext uri="{FF2B5EF4-FFF2-40B4-BE49-F238E27FC236}">
                  <a16:creationId xmlns:a16="http://schemas.microsoft.com/office/drawing/2014/main" id="{2D4A5530-21F6-463E-8264-4D3B88B01269}"/>
                </a:ext>
              </a:extLst>
            </p:cNvPr>
            <p:cNvSpPr/>
            <p:nvPr/>
          </p:nvSpPr>
          <p:spPr bwMode="auto">
            <a:xfrm>
              <a:off x="6439157" y="3669483"/>
              <a:ext cx="997752"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Rectangle 123">
              <a:extLst>
                <a:ext uri="{FF2B5EF4-FFF2-40B4-BE49-F238E27FC236}">
                  <a16:creationId xmlns:a16="http://schemas.microsoft.com/office/drawing/2014/main" id="{D1C184F0-B4CD-4A36-933D-F027E3318B44}"/>
                </a:ext>
              </a:extLst>
            </p:cNvPr>
            <p:cNvSpPr/>
            <p:nvPr/>
          </p:nvSpPr>
          <p:spPr bwMode="auto">
            <a:xfrm>
              <a:off x="6439157" y="3744423"/>
              <a:ext cx="997752"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Rectangle 124">
              <a:extLst>
                <a:ext uri="{FF2B5EF4-FFF2-40B4-BE49-F238E27FC236}">
                  <a16:creationId xmlns:a16="http://schemas.microsoft.com/office/drawing/2014/main" id="{70B26F1A-FABB-4D80-8084-3930A8052FAB}"/>
                </a:ext>
              </a:extLst>
            </p:cNvPr>
            <p:cNvSpPr/>
            <p:nvPr/>
          </p:nvSpPr>
          <p:spPr bwMode="auto">
            <a:xfrm>
              <a:off x="6439157" y="3819363"/>
              <a:ext cx="979760"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Rectangle 125">
              <a:extLst>
                <a:ext uri="{FF2B5EF4-FFF2-40B4-BE49-F238E27FC236}">
                  <a16:creationId xmlns:a16="http://schemas.microsoft.com/office/drawing/2014/main" id="{4A5CCE91-B44C-4E83-AC25-C5AA0D32D2E9}"/>
                </a:ext>
              </a:extLst>
            </p:cNvPr>
            <p:cNvSpPr/>
            <p:nvPr/>
          </p:nvSpPr>
          <p:spPr bwMode="auto">
            <a:xfrm>
              <a:off x="6439157" y="3894303"/>
              <a:ext cx="959651"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Rectangle 126">
              <a:extLst>
                <a:ext uri="{FF2B5EF4-FFF2-40B4-BE49-F238E27FC236}">
                  <a16:creationId xmlns:a16="http://schemas.microsoft.com/office/drawing/2014/main" id="{87CAF90B-B5DF-4D47-90D6-A8CE091A9EB8}"/>
                </a:ext>
              </a:extLst>
            </p:cNvPr>
            <p:cNvSpPr/>
            <p:nvPr/>
          </p:nvSpPr>
          <p:spPr bwMode="auto">
            <a:xfrm>
              <a:off x="6439157" y="3969243"/>
              <a:ext cx="894035"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Rectangle 127">
              <a:extLst>
                <a:ext uri="{FF2B5EF4-FFF2-40B4-BE49-F238E27FC236}">
                  <a16:creationId xmlns:a16="http://schemas.microsoft.com/office/drawing/2014/main" id="{7124F150-47BC-4B26-B07E-284459EDC044}"/>
                </a:ext>
              </a:extLst>
            </p:cNvPr>
            <p:cNvSpPr/>
            <p:nvPr/>
          </p:nvSpPr>
          <p:spPr bwMode="auto">
            <a:xfrm>
              <a:off x="6439157" y="4044183"/>
              <a:ext cx="894035"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Rectangle 128">
              <a:extLst>
                <a:ext uri="{FF2B5EF4-FFF2-40B4-BE49-F238E27FC236}">
                  <a16:creationId xmlns:a16="http://schemas.microsoft.com/office/drawing/2014/main" id="{48D62CC2-37F9-4CBA-AFE0-22AEF4019FF4}"/>
                </a:ext>
              </a:extLst>
            </p:cNvPr>
            <p:cNvSpPr/>
            <p:nvPr/>
          </p:nvSpPr>
          <p:spPr bwMode="auto">
            <a:xfrm>
              <a:off x="6439158" y="4119123"/>
              <a:ext cx="803018"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Rectangle 129">
              <a:extLst>
                <a:ext uri="{FF2B5EF4-FFF2-40B4-BE49-F238E27FC236}">
                  <a16:creationId xmlns:a16="http://schemas.microsoft.com/office/drawing/2014/main" id="{85A81267-7ECD-46D2-81CB-3A001F3E12EC}"/>
                </a:ext>
              </a:extLst>
            </p:cNvPr>
            <p:cNvSpPr/>
            <p:nvPr/>
          </p:nvSpPr>
          <p:spPr bwMode="auto">
            <a:xfrm>
              <a:off x="6439158" y="4194063"/>
              <a:ext cx="803018"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Rectangle 130">
              <a:extLst>
                <a:ext uri="{FF2B5EF4-FFF2-40B4-BE49-F238E27FC236}">
                  <a16:creationId xmlns:a16="http://schemas.microsoft.com/office/drawing/2014/main" id="{67FCDA2D-BBB1-4A74-B7AC-E2B4FDBC78D7}"/>
                </a:ext>
              </a:extLst>
            </p:cNvPr>
            <p:cNvSpPr/>
            <p:nvPr/>
          </p:nvSpPr>
          <p:spPr bwMode="auto">
            <a:xfrm>
              <a:off x="6439158" y="4269003"/>
              <a:ext cx="787142"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Rectangle 131">
              <a:extLst>
                <a:ext uri="{FF2B5EF4-FFF2-40B4-BE49-F238E27FC236}">
                  <a16:creationId xmlns:a16="http://schemas.microsoft.com/office/drawing/2014/main" id="{FED4C704-A92F-4B9C-BF21-7CD08361B510}"/>
                </a:ext>
              </a:extLst>
            </p:cNvPr>
            <p:cNvSpPr/>
            <p:nvPr/>
          </p:nvSpPr>
          <p:spPr bwMode="auto">
            <a:xfrm>
              <a:off x="6439158" y="4343943"/>
              <a:ext cx="787142"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40AA8501-9711-400F-819C-0631C81398EF}"/>
                </a:ext>
              </a:extLst>
            </p:cNvPr>
            <p:cNvSpPr/>
            <p:nvPr/>
          </p:nvSpPr>
          <p:spPr bwMode="auto">
            <a:xfrm>
              <a:off x="6439158" y="4418883"/>
              <a:ext cx="686600"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5C9A8DC6-014D-42EF-ABCC-961DE6583578}"/>
                </a:ext>
              </a:extLst>
            </p:cNvPr>
            <p:cNvSpPr/>
            <p:nvPr/>
          </p:nvSpPr>
          <p:spPr bwMode="auto">
            <a:xfrm>
              <a:off x="6439158" y="4493823"/>
              <a:ext cx="617809"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Rectangle 134">
              <a:extLst>
                <a:ext uri="{FF2B5EF4-FFF2-40B4-BE49-F238E27FC236}">
                  <a16:creationId xmlns:a16="http://schemas.microsoft.com/office/drawing/2014/main" id="{50319EE5-1489-4E81-A77A-23AD649C9D9C}"/>
                </a:ext>
              </a:extLst>
            </p:cNvPr>
            <p:cNvSpPr/>
            <p:nvPr/>
          </p:nvSpPr>
          <p:spPr bwMode="auto">
            <a:xfrm>
              <a:off x="6439159" y="4568763"/>
              <a:ext cx="601934"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Rectangle 135">
              <a:extLst>
                <a:ext uri="{FF2B5EF4-FFF2-40B4-BE49-F238E27FC236}">
                  <a16:creationId xmlns:a16="http://schemas.microsoft.com/office/drawing/2014/main" id="{47B16A23-36CA-4A87-A3AE-E182CBB1F0D3}"/>
                </a:ext>
              </a:extLst>
            </p:cNvPr>
            <p:cNvSpPr/>
            <p:nvPr/>
          </p:nvSpPr>
          <p:spPr bwMode="auto">
            <a:xfrm>
              <a:off x="6439159" y="4643703"/>
              <a:ext cx="601934"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id="{881FBB8E-C35E-425C-9EB0-0271C0F02E0B}"/>
                </a:ext>
              </a:extLst>
            </p:cNvPr>
            <p:cNvSpPr/>
            <p:nvPr/>
          </p:nvSpPr>
          <p:spPr bwMode="auto">
            <a:xfrm>
              <a:off x="6439159" y="4718643"/>
              <a:ext cx="595583"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09DF94E1-2CE2-4B43-A61F-242D72459C6B}"/>
                </a:ext>
              </a:extLst>
            </p:cNvPr>
            <p:cNvSpPr/>
            <p:nvPr/>
          </p:nvSpPr>
          <p:spPr bwMode="auto">
            <a:xfrm>
              <a:off x="6439160" y="4793583"/>
              <a:ext cx="561716"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Rectangle 138">
              <a:extLst>
                <a:ext uri="{FF2B5EF4-FFF2-40B4-BE49-F238E27FC236}">
                  <a16:creationId xmlns:a16="http://schemas.microsoft.com/office/drawing/2014/main" id="{3954DEF3-4B68-4F80-88EE-384D553540E5}"/>
                </a:ext>
              </a:extLst>
            </p:cNvPr>
            <p:cNvSpPr/>
            <p:nvPr/>
          </p:nvSpPr>
          <p:spPr bwMode="auto">
            <a:xfrm>
              <a:off x="6439160" y="4868523"/>
              <a:ext cx="547957"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Rectangle 139">
              <a:extLst>
                <a:ext uri="{FF2B5EF4-FFF2-40B4-BE49-F238E27FC236}">
                  <a16:creationId xmlns:a16="http://schemas.microsoft.com/office/drawing/2014/main" id="{FE22F737-B21F-4B21-A41C-932F3A16F940}"/>
                </a:ext>
              </a:extLst>
            </p:cNvPr>
            <p:cNvSpPr/>
            <p:nvPr/>
          </p:nvSpPr>
          <p:spPr bwMode="auto">
            <a:xfrm>
              <a:off x="6439160" y="4943463"/>
              <a:ext cx="531023"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Rectangle 140">
              <a:extLst>
                <a:ext uri="{FF2B5EF4-FFF2-40B4-BE49-F238E27FC236}">
                  <a16:creationId xmlns:a16="http://schemas.microsoft.com/office/drawing/2014/main" id="{3D00770D-0EF0-4D2E-9944-AA3B87C9C709}"/>
                </a:ext>
              </a:extLst>
            </p:cNvPr>
            <p:cNvSpPr/>
            <p:nvPr/>
          </p:nvSpPr>
          <p:spPr bwMode="auto">
            <a:xfrm>
              <a:off x="6439161" y="5018403"/>
              <a:ext cx="516206"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Rectangle 141">
              <a:extLst>
                <a:ext uri="{FF2B5EF4-FFF2-40B4-BE49-F238E27FC236}">
                  <a16:creationId xmlns:a16="http://schemas.microsoft.com/office/drawing/2014/main" id="{E97BA9DD-9D6D-4834-A052-346419D30178}"/>
                </a:ext>
              </a:extLst>
            </p:cNvPr>
            <p:cNvSpPr/>
            <p:nvPr/>
          </p:nvSpPr>
          <p:spPr bwMode="auto">
            <a:xfrm>
              <a:off x="6439161" y="5093343"/>
              <a:ext cx="432597"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Rectangle 142">
              <a:extLst>
                <a:ext uri="{FF2B5EF4-FFF2-40B4-BE49-F238E27FC236}">
                  <a16:creationId xmlns:a16="http://schemas.microsoft.com/office/drawing/2014/main" id="{AD7647F2-B679-4C79-B512-55B7EFF440B9}"/>
                </a:ext>
              </a:extLst>
            </p:cNvPr>
            <p:cNvSpPr/>
            <p:nvPr/>
          </p:nvSpPr>
          <p:spPr bwMode="auto">
            <a:xfrm>
              <a:off x="6439161" y="5168283"/>
              <a:ext cx="432597"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Rectangle 143">
              <a:extLst>
                <a:ext uri="{FF2B5EF4-FFF2-40B4-BE49-F238E27FC236}">
                  <a16:creationId xmlns:a16="http://schemas.microsoft.com/office/drawing/2014/main" id="{0D7828B9-D0A4-44C6-B515-9F65A09D79D1}"/>
                </a:ext>
              </a:extLst>
            </p:cNvPr>
            <p:cNvSpPr/>
            <p:nvPr/>
          </p:nvSpPr>
          <p:spPr bwMode="auto">
            <a:xfrm>
              <a:off x="6439162" y="5243223"/>
              <a:ext cx="410372"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Rectangle 144">
              <a:extLst>
                <a:ext uri="{FF2B5EF4-FFF2-40B4-BE49-F238E27FC236}">
                  <a16:creationId xmlns:a16="http://schemas.microsoft.com/office/drawing/2014/main" id="{82E83A41-2C91-47E7-931A-49C6904D2BB8}"/>
                </a:ext>
              </a:extLst>
            </p:cNvPr>
            <p:cNvSpPr/>
            <p:nvPr/>
          </p:nvSpPr>
          <p:spPr bwMode="auto">
            <a:xfrm>
              <a:off x="6439162" y="5318163"/>
              <a:ext cx="400846"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Rectangle 145">
              <a:extLst>
                <a:ext uri="{FF2B5EF4-FFF2-40B4-BE49-F238E27FC236}">
                  <a16:creationId xmlns:a16="http://schemas.microsoft.com/office/drawing/2014/main" id="{C79284CE-7049-4802-9B55-04D90BF313C2}"/>
                </a:ext>
              </a:extLst>
            </p:cNvPr>
            <p:cNvSpPr/>
            <p:nvPr/>
          </p:nvSpPr>
          <p:spPr bwMode="auto">
            <a:xfrm>
              <a:off x="6439162" y="5393103"/>
              <a:ext cx="300305"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Rectangle 146">
              <a:extLst>
                <a:ext uri="{FF2B5EF4-FFF2-40B4-BE49-F238E27FC236}">
                  <a16:creationId xmlns:a16="http://schemas.microsoft.com/office/drawing/2014/main" id="{FAB0D5F2-0639-4CB4-AA2A-737939B67F98}"/>
                </a:ext>
              </a:extLst>
            </p:cNvPr>
            <p:cNvSpPr/>
            <p:nvPr/>
          </p:nvSpPr>
          <p:spPr bwMode="auto">
            <a:xfrm>
              <a:off x="6439162" y="5468043"/>
              <a:ext cx="205055" cy="6055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Rectangle 147">
              <a:extLst>
                <a:ext uri="{FF2B5EF4-FFF2-40B4-BE49-F238E27FC236}">
                  <a16:creationId xmlns:a16="http://schemas.microsoft.com/office/drawing/2014/main" id="{2A59D8B1-45AE-4567-B2A0-949EF67543A7}"/>
                </a:ext>
              </a:extLst>
            </p:cNvPr>
            <p:cNvSpPr/>
            <p:nvPr/>
          </p:nvSpPr>
          <p:spPr bwMode="auto">
            <a:xfrm>
              <a:off x="6439162" y="5542983"/>
              <a:ext cx="205055" cy="6055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Rectangle 148">
              <a:extLst>
                <a:ext uri="{FF2B5EF4-FFF2-40B4-BE49-F238E27FC236}">
                  <a16:creationId xmlns:a16="http://schemas.microsoft.com/office/drawing/2014/main" id="{230E3B9C-57EB-45C1-91DE-2A33C6ED4E1E}"/>
                </a:ext>
              </a:extLst>
            </p:cNvPr>
            <p:cNvSpPr/>
            <p:nvPr/>
          </p:nvSpPr>
          <p:spPr bwMode="auto">
            <a:xfrm>
              <a:off x="6439162" y="5617923"/>
              <a:ext cx="205055" cy="6055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Rectangle 149">
              <a:extLst>
                <a:ext uri="{FF2B5EF4-FFF2-40B4-BE49-F238E27FC236}">
                  <a16:creationId xmlns:a16="http://schemas.microsoft.com/office/drawing/2014/main" id="{FC685C42-7158-4606-8E77-E6985681B287}"/>
                </a:ext>
              </a:extLst>
            </p:cNvPr>
            <p:cNvSpPr/>
            <p:nvPr/>
          </p:nvSpPr>
          <p:spPr bwMode="auto">
            <a:xfrm>
              <a:off x="6439163" y="5692870"/>
              <a:ext cx="180712"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08" name="Arrow: Right 107">
            <a:extLst>
              <a:ext uri="{FF2B5EF4-FFF2-40B4-BE49-F238E27FC236}">
                <a16:creationId xmlns:a16="http://schemas.microsoft.com/office/drawing/2014/main" id="{5C9D0256-A0A6-4CBD-AE06-2C6475DD7795}"/>
              </a:ext>
            </a:extLst>
          </p:cNvPr>
          <p:cNvSpPr/>
          <p:nvPr/>
        </p:nvSpPr>
        <p:spPr bwMode="auto">
          <a:xfrm>
            <a:off x="7901547" y="4879180"/>
            <a:ext cx="172444" cy="93029"/>
          </a:xfrm>
          <a:prstGeom prst="rightArrow">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Oval 150">
            <a:extLst>
              <a:ext uri="{FF2B5EF4-FFF2-40B4-BE49-F238E27FC236}">
                <a16:creationId xmlns:a16="http://schemas.microsoft.com/office/drawing/2014/main" id="{924F8CC8-FE03-48D4-BAA7-E81D01339AB2}"/>
              </a:ext>
            </a:extLst>
          </p:cNvPr>
          <p:cNvSpPr/>
          <p:nvPr/>
        </p:nvSpPr>
        <p:spPr bwMode="auto">
          <a:xfrm>
            <a:off x="7949196" y="5106879"/>
            <a:ext cx="77146" cy="77146"/>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Isosceles Triangle 151">
            <a:extLst>
              <a:ext uri="{FF2B5EF4-FFF2-40B4-BE49-F238E27FC236}">
                <a16:creationId xmlns:a16="http://schemas.microsoft.com/office/drawing/2014/main" id="{E391BE95-4647-4301-8805-C5A3E6A6DB93}"/>
              </a:ext>
            </a:extLst>
          </p:cNvPr>
          <p:cNvSpPr/>
          <p:nvPr/>
        </p:nvSpPr>
        <p:spPr bwMode="auto">
          <a:xfrm>
            <a:off x="7946928" y="5319563"/>
            <a:ext cx="78961" cy="68070"/>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TextBox 152">
            <a:extLst>
              <a:ext uri="{FF2B5EF4-FFF2-40B4-BE49-F238E27FC236}">
                <a16:creationId xmlns:a16="http://schemas.microsoft.com/office/drawing/2014/main" id="{AAFF15D7-77DD-4855-861B-F0C2F2EE171D}"/>
              </a:ext>
            </a:extLst>
          </p:cNvPr>
          <p:cNvSpPr txBox="1"/>
          <p:nvPr/>
        </p:nvSpPr>
        <p:spPr bwMode="auto">
          <a:xfrm>
            <a:off x="7842555" y="5431945"/>
            <a:ext cx="2155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682E74">
                    <a:lumMod val="40000"/>
                    <a:lumOff val="60000"/>
                  </a:srgbClr>
                </a:solidFill>
                <a:effectLst/>
                <a:uLnTx/>
                <a:uFillTx/>
                <a:latin typeface="Calibri" panose="020F0502020204030204" pitchFamily="34" charset="0"/>
                <a:ea typeface="+mn-ea"/>
                <a:cs typeface="Arial" panose="020B0604020202020204" pitchFamily="34" charset="0"/>
              </a:rPr>
              <a:t>*</a:t>
            </a:r>
          </a:p>
        </p:txBody>
      </p:sp>
      <p:sp>
        <p:nvSpPr>
          <p:cNvPr id="155" name="TextBox 154">
            <a:extLst>
              <a:ext uri="{FF2B5EF4-FFF2-40B4-BE49-F238E27FC236}">
                <a16:creationId xmlns:a16="http://schemas.microsoft.com/office/drawing/2014/main" id="{F1BD7A8B-51B7-48C0-AABA-BA40B7A1C229}"/>
              </a:ext>
            </a:extLst>
          </p:cNvPr>
          <p:cNvSpPr txBox="1"/>
          <p:nvPr/>
        </p:nvSpPr>
        <p:spPr bwMode="auto">
          <a:xfrm>
            <a:off x="6593664" y="5282192"/>
            <a:ext cx="2155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682E74">
                    <a:lumMod val="40000"/>
                    <a:lumOff val="60000"/>
                  </a:srgbClr>
                </a:solidFill>
                <a:effectLst/>
                <a:uLnTx/>
                <a:uFillTx/>
                <a:latin typeface="Calibri" panose="020F0502020204030204" pitchFamily="34" charset="0"/>
                <a:ea typeface="+mn-ea"/>
                <a:cs typeface="Arial" panose="020B0604020202020204" pitchFamily="34" charset="0"/>
              </a:rPr>
              <a:t>*</a:t>
            </a:r>
          </a:p>
        </p:txBody>
      </p:sp>
      <p:sp>
        <p:nvSpPr>
          <p:cNvPr id="157" name="Arrow: Right 156">
            <a:extLst>
              <a:ext uri="{FF2B5EF4-FFF2-40B4-BE49-F238E27FC236}">
                <a16:creationId xmlns:a16="http://schemas.microsoft.com/office/drawing/2014/main" id="{7EA1A3ED-958E-4C0A-AD7C-D476E8E806B2}"/>
              </a:ext>
            </a:extLst>
          </p:cNvPr>
          <p:cNvSpPr/>
          <p:nvPr/>
        </p:nvSpPr>
        <p:spPr bwMode="auto">
          <a:xfrm>
            <a:off x="9611046" y="2676592"/>
            <a:ext cx="119825" cy="93029"/>
          </a:xfrm>
          <a:prstGeom prst="rightArrow">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Arrow: Right 157">
            <a:extLst>
              <a:ext uri="{FF2B5EF4-FFF2-40B4-BE49-F238E27FC236}">
                <a16:creationId xmlns:a16="http://schemas.microsoft.com/office/drawing/2014/main" id="{B7C10A68-4BE1-4782-B3B7-34694D501734}"/>
              </a:ext>
            </a:extLst>
          </p:cNvPr>
          <p:cNvSpPr/>
          <p:nvPr/>
        </p:nvSpPr>
        <p:spPr bwMode="auto">
          <a:xfrm>
            <a:off x="9594165" y="2756777"/>
            <a:ext cx="119825" cy="93029"/>
          </a:xfrm>
          <a:prstGeom prst="rightArrow">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Arrow: Right 158">
            <a:extLst>
              <a:ext uri="{FF2B5EF4-FFF2-40B4-BE49-F238E27FC236}">
                <a16:creationId xmlns:a16="http://schemas.microsoft.com/office/drawing/2014/main" id="{923B2210-5EC7-4FEA-A2BE-DC13E816E721}"/>
              </a:ext>
            </a:extLst>
          </p:cNvPr>
          <p:cNvSpPr/>
          <p:nvPr/>
        </p:nvSpPr>
        <p:spPr bwMode="auto">
          <a:xfrm>
            <a:off x="8532055" y="2904488"/>
            <a:ext cx="119825" cy="93029"/>
          </a:xfrm>
          <a:prstGeom prst="rightArrow">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Arrow: Right 159">
            <a:extLst>
              <a:ext uri="{FF2B5EF4-FFF2-40B4-BE49-F238E27FC236}">
                <a16:creationId xmlns:a16="http://schemas.microsoft.com/office/drawing/2014/main" id="{3FC39A2A-D0F7-427F-AE9D-1AFC7FF997D5}"/>
              </a:ext>
            </a:extLst>
          </p:cNvPr>
          <p:cNvSpPr/>
          <p:nvPr/>
        </p:nvSpPr>
        <p:spPr bwMode="auto">
          <a:xfrm>
            <a:off x="8374497" y="3056419"/>
            <a:ext cx="119825" cy="93029"/>
          </a:xfrm>
          <a:prstGeom prst="rightArrow">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Arrow: Right 160">
            <a:extLst>
              <a:ext uri="{FF2B5EF4-FFF2-40B4-BE49-F238E27FC236}">
                <a16:creationId xmlns:a16="http://schemas.microsoft.com/office/drawing/2014/main" id="{F3C729D2-8CF6-40D6-A888-A19F3C67FD63}"/>
              </a:ext>
            </a:extLst>
          </p:cNvPr>
          <p:cNvSpPr/>
          <p:nvPr/>
        </p:nvSpPr>
        <p:spPr bwMode="auto">
          <a:xfrm>
            <a:off x="7558571" y="3354654"/>
            <a:ext cx="119825" cy="93029"/>
          </a:xfrm>
          <a:prstGeom prst="rightArrow">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Arrow: Right 161">
            <a:extLst>
              <a:ext uri="{FF2B5EF4-FFF2-40B4-BE49-F238E27FC236}">
                <a16:creationId xmlns:a16="http://schemas.microsoft.com/office/drawing/2014/main" id="{EF1172A7-3717-4615-9A9E-2481DA3CFC0B}"/>
              </a:ext>
            </a:extLst>
          </p:cNvPr>
          <p:cNvSpPr/>
          <p:nvPr/>
        </p:nvSpPr>
        <p:spPr bwMode="auto">
          <a:xfrm>
            <a:off x="7415081" y="3800600"/>
            <a:ext cx="119825" cy="93029"/>
          </a:xfrm>
          <a:prstGeom prst="rightArrow">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Arrow: Right 162">
            <a:extLst>
              <a:ext uri="{FF2B5EF4-FFF2-40B4-BE49-F238E27FC236}">
                <a16:creationId xmlns:a16="http://schemas.microsoft.com/office/drawing/2014/main" id="{87D9A4C5-F5B2-4D51-95FE-D6107A44242C}"/>
              </a:ext>
            </a:extLst>
          </p:cNvPr>
          <p:cNvSpPr/>
          <p:nvPr/>
        </p:nvSpPr>
        <p:spPr bwMode="auto">
          <a:xfrm>
            <a:off x="7398200" y="3880785"/>
            <a:ext cx="119825" cy="93029"/>
          </a:xfrm>
          <a:prstGeom prst="rightArrow">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Oval 163">
            <a:extLst>
              <a:ext uri="{FF2B5EF4-FFF2-40B4-BE49-F238E27FC236}">
                <a16:creationId xmlns:a16="http://schemas.microsoft.com/office/drawing/2014/main" id="{5C43DC7C-DBAD-4814-A32F-C94AD75F9EBC}"/>
              </a:ext>
            </a:extLst>
          </p:cNvPr>
          <p:cNvSpPr/>
          <p:nvPr/>
        </p:nvSpPr>
        <p:spPr bwMode="auto">
          <a:xfrm>
            <a:off x="6710742" y="5693194"/>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Oval 164">
            <a:extLst>
              <a:ext uri="{FF2B5EF4-FFF2-40B4-BE49-F238E27FC236}">
                <a16:creationId xmlns:a16="http://schemas.microsoft.com/office/drawing/2014/main" id="{EF78437D-B6AE-4019-87A8-499F7741A3E8}"/>
              </a:ext>
            </a:extLst>
          </p:cNvPr>
          <p:cNvSpPr/>
          <p:nvPr/>
        </p:nvSpPr>
        <p:spPr bwMode="auto">
          <a:xfrm>
            <a:off x="6613675" y="5618636"/>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Oval 165">
            <a:extLst>
              <a:ext uri="{FF2B5EF4-FFF2-40B4-BE49-F238E27FC236}">
                <a16:creationId xmlns:a16="http://schemas.microsoft.com/office/drawing/2014/main" id="{F9D87F4B-FB3D-463E-AA55-AEF92325DE69}"/>
              </a:ext>
            </a:extLst>
          </p:cNvPr>
          <p:cNvSpPr/>
          <p:nvPr/>
        </p:nvSpPr>
        <p:spPr bwMode="auto">
          <a:xfrm>
            <a:off x="6613675" y="5545484"/>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Oval 166">
            <a:extLst>
              <a:ext uri="{FF2B5EF4-FFF2-40B4-BE49-F238E27FC236}">
                <a16:creationId xmlns:a16="http://schemas.microsoft.com/office/drawing/2014/main" id="{2164395C-E823-4FA9-91DE-C19F3B0D2D2C}"/>
              </a:ext>
            </a:extLst>
          </p:cNvPr>
          <p:cNvSpPr/>
          <p:nvPr/>
        </p:nvSpPr>
        <p:spPr bwMode="auto">
          <a:xfrm>
            <a:off x="6613675" y="5470926"/>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Oval 167">
            <a:extLst>
              <a:ext uri="{FF2B5EF4-FFF2-40B4-BE49-F238E27FC236}">
                <a16:creationId xmlns:a16="http://schemas.microsoft.com/office/drawing/2014/main" id="{8A382D8A-88BF-484B-8574-BD89A1DA1D50}"/>
              </a:ext>
            </a:extLst>
          </p:cNvPr>
          <p:cNvSpPr/>
          <p:nvPr/>
        </p:nvSpPr>
        <p:spPr bwMode="auto">
          <a:xfrm>
            <a:off x="6809216" y="5241621"/>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Oval 168">
            <a:extLst>
              <a:ext uri="{FF2B5EF4-FFF2-40B4-BE49-F238E27FC236}">
                <a16:creationId xmlns:a16="http://schemas.microsoft.com/office/drawing/2014/main" id="{5A7B2896-87B2-4E68-B8CD-BB102013729B}"/>
              </a:ext>
            </a:extLst>
          </p:cNvPr>
          <p:cNvSpPr/>
          <p:nvPr/>
        </p:nvSpPr>
        <p:spPr bwMode="auto">
          <a:xfrm>
            <a:off x="6834538" y="5169876"/>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CD52FED0-9D84-4310-8671-6626054D34CF}"/>
              </a:ext>
            </a:extLst>
          </p:cNvPr>
          <p:cNvSpPr/>
          <p:nvPr/>
        </p:nvSpPr>
        <p:spPr bwMode="auto">
          <a:xfrm>
            <a:off x="6868301" y="5096724"/>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Oval 170">
            <a:extLst>
              <a:ext uri="{FF2B5EF4-FFF2-40B4-BE49-F238E27FC236}">
                <a16:creationId xmlns:a16="http://schemas.microsoft.com/office/drawing/2014/main" id="{0BE3DF1D-A803-4DB6-BA47-6139B8115F6B}"/>
              </a:ext>
            </a:extLst>
          </p:cNvPr>
          <p:cNvSpPr/>
          <p:nvPr/>
        </p:nvSpPr>
        <p:spPr bwMode="auto">
          <a:xfrm>
            <a:off x="6803589" y="4868828"/>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Oval 171">
            <a:extLst>
              <a:ext uri="{FF2B5EF4-FFF2-40B4-BE49-F238E27FC236}">
                <a16:creationId xmlns:a16="http://schemas.microsoft.com/office/drawing/2014/main" id="{7F9AC6FF-3572-4C4A-B776-1882F75CBB25}"/>
              </a:ext>
            </a:extLst>
          </p:cNvPr>
          <p:cNvSpPr/>
          <p:nvPr/>
        </p:nvSpPr>
        <p:spPr bwMode="auto">
          <a:xfrm>
            <a:off x="7008978" y="4799896"/>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Oval 172">
            <a:extLst>
              <a:ext uri="{FF2B5EF4-FFF2-40B4-BE49-F238E27FC236}">
                <a16:creationId xmlns:a16="http://schemas.microsoft.com/office/drawing/2014/main" id="{9E1691D7-27D9-4756-867F-9F4A4AE2527C}"/>
              </a:ext>
            </a:extLst>
          </p:cNvPr>
          <p:cNvSpPr/>
          <p:nvPr/>
        </p:nvSpPr>
        <p:spPr bwMode="auto">
          <a:xfrm>
            <a:off x="6999131" y="4718303"/>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Oval 173">
            <a:extLst>
              <a:ext uri="{FF2B5EF4-FFF2-40B4-BE49-F238E27FC236}">
                <a16:creationId xmlns:a16="http://schemas.microsoft.com/office/drawing/2014/main" id="{FD194EB5-4F1C-4915-A121-5279CE09EBC9}"/>
              </a:ext>
            </a:extLst>
          </p:cNvPr>
          <p:cNvSpPr/>
          <p:nvPr/>
        </p:nvSpPr>
        <p:spPr bwMode="auto">
          <a:xfrm>
            <a:off x="7007572" y="4643744"/>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Oval 174">
            <a:extLst>
              <a:ext uri="{FF2B5EF4-FFF2-40B4-BE49-F238E27FC236}">
                <a16:creationId xmlns:a16="http://schemas.microsoft.com/office/drawing/2014/main" id="{1EA6A885-DF36-4F5B-B658-1CDD3404B339}"/>
              </a:ext>
            </a:extLst>
          </p:cNvPr>
          <p:cNvSpPr/>
          <p:nvPr/>
        </p:nvSpPr>
        <p:spPr bwMode="auto">
          <a:xfrm>
            <a:off x="7004759" y="4571999"/>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Oval 175">
            <a:extLst>
              <a:ext uri="{FF2B5EF4-FFF2-40B4-BE49-F238E27FC236}">
                <a16:creationId xmlns:a16="http://schemas.microsoft.com/office/drawing/2014/main" id="{BD10E8C4-28CB-4CB3-BB65-172D02AF5465}"/>
              </a:ext>
            </a:extLst>
          </p:cNvPr>
          <p:cNvSpPr/>
          <p:nvPr/>
        </p:nvSpPr>
        <p:spPr bwMode="auto">
          <a:xfrm>
            <a:off x="7004760" y="4489000"/>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Oval 176">
            <a:extLst>
              <a:ext uri="{FF2B5EF4-FFF2-40B4-BE49-F238E27FC236}">
                <a16:creationId xmlns:a16="http://schemas.microsoft.com/office/drawing/2014/main" id="{C56F9EF0-5023-4619-BC9F-AE4235683244}"/>
              </a:ext>
            </a:extLst>
          </p:cNvPr>
          <p:cNvSpPr/>
          <p:nvPr/>
        </p:nvSpPr>
        <p:spPr bwMode="auto">
          <a:xfrm>
            <a:off x="7191861" y="4341290"/>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Oval 177">
            <a:extLst>
              <a:ext uri="{FF2B5EF4-FFF2-40B4-BE49-F238E27FC236}">
                <a16:creationId xmlns:a16="http://schemas.microsoft.com/office/drawing/2014/main" id="{3AD2522A-1AFD-46E3-850E-A209855D87D7}"/>
              </a:ext>
            </a:extLst>
          </p:cNvPr>
          <p:cNvSpPr/>
          <p:nvPr/>
        </p:nvSpPr>
        <p:spPr bwMode="auto">
          <a:xfrm>
            <a:off x="7443673" y="4270952"/>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Oval 178">
            <a:extLst>
              <a:ext uri="{FF2B5EF4-FFF2-40B4-BE49-F238E27FC236}">
                <a16:creationId xmlns:a16="http://schemas.microsoft.com/office/drawing/2014/main" id="{2DE4FB94-CE6E-4766-82C2-E11D5E7591B8}"/>
              </a:ext>
            </a:extLst>
          </p:cNvPr>
          <p:cNvSpPr/>
          <p:nvPr/>
        </p:nvSpPr>
        <p:spPr bwMode="auto">
          <a:xfrm>
            <a:off x="7194675" y="4189359"/>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Oval 179">
            <a:extLst>
              <a:ext uri="{FF2B5EF4-FFF2-40B4-BE49-F238E27FC236}">
                <a16:creationId xmlns:a16="http://schemas.microsoft.com/office/drawing/2014/main" id="{3486B895-3D35-41BA-9176-C206A2EA9001}"/>
              </a:ext>
            </a:extLst>
          </p:cNvPr>
          <p:cNvSpPr/>
          <p:nvPr/>
        </p:nvSpPr>
        <p:spPr bwMode="auto">
          <a:xfrm>
            <a:off x="7010389" y="4119021"/>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Oval 181">
            <a:extLst>
              <a:ext uri="{FF2B5EF4-FFF2-40B4-BE49-F238E27FC236}">
                <a16:creationId xmlns:a16="http://schemas.microsoft.com/office/drawing/2014/main" id="{F0349570-C8A9-48B8-AFEB-E24295F1074B}"/>
              </a:ext>
            </a:extLst>
          </p:cNvPr>
          <p:cNvSpPr/>
          <p:nvPr/>
        </p:nvSpPr>
        <p:spPr bwMode="auto">
          <a:xfrm>
            <a:off x="7215777" y="4044462"/>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Oval 182">
            <a:extLst>
              <a:ext uri="{FF2B5EF4-FFF2-40B4-BE49-F238E27FC236}">
                <a16:creationId xmlns:a16="http://schemas.microsoft.com/office/drawing/2014/main" id="{99194F9A-E898-4058-A32B-26D108882B46}"/>
              </a:ext>
            </a:extLst>
          </p:cNvPr>
          <p:cNvSpPr/>
          <p:nvPr/>
        </p:nvSpPr>
        <p:spPr bwMode="auto">
          <a:xfrm>
            <a:off x="7215777" y="3968496"/>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Oval 183">
            <a:extLst>
              <a:ext uri="{FF2B5EF4-FFF2-40B4-BE49-F238E27FC236}">
                <a16:creationId xmlns:a16="http://schemas.microsoft.com/office/drawing/2014/main" id="{3F2B6630-54B8-472B-9D3A-A5F2670A9438}"/>
              </a:ext>
            </a:extLst>
          </p:cNvPr>
          <p:cNvSpPr/>
          <p:nvPr/>
        </p:nvSpPr>
        <p:spPr bwMode="auto">
          <a:xfrm>
            <a:off x="7400064" y="3743413"/>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Oval 184">
            <a:extLst>
              <a:ext uri="{FF2B5EF4-FFF2-40B4-BE49-F238E27FC236}">
                <a16:creationId xmlns:a16="http://schemas.microsoft.com/office/drawing/2014/main" id="{81039C0D-9C74-4F2F-BB41-8D782E1291D0}"/>
              </a:ext>
            </a:extLst>
          </p:cNvPr>
          <p:cNvSpPr/>
          <p:nvPr/>
        </p:nvSpPr>
        <p:spPr bwMode="auto">
          <a:xfrm>
            <a:off x="7407098" y="3671668"/>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Oval 185">
            <a:extLst>
              <a:ext uri="{FF2B5EF4-FFF2-40B4-BE49-F238E27FC236}">
                <a16:creationId xmlns:a16="http://schemas.microsoft.com/office/drawing/2014/main" id="{A41C4435-D419-46C3-A540-08D85368426C}"/>
              </a:ext>
            </a:extLst>
          </p:cNvPr>
          <p:cNvSpPr/>
          <p:nvPr/>
        </p:nvSpPr>
        <p:spPr bwMode="auto">
          <a:xfrm>
            <a:off x="7414132" y="3592889"/>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3D283DEE-16D2-461E-A9B0-B71A857D6D4E}"/>
              </a:ext>
            </a:extLst>
          </p:cNvPr>
          <p:cNvSpPr/>
          <p:nvPr/>
        </p:nvSpPr>
        <p:spPr bwMode="auto">
          <a:xfrm>
            <a:off x="7595605" y="3293247"/>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E9CAECD4-4B78-406B-AE53-00E487AC52C2}"/>
              </a:ext>
            </a:extLst>
          </p:cNvPr>
          <p:cNvSpPr/>
          <p:nvPr/>
        </p:nvSpPr>
        <p:spPr bwMode="auto">
          <a:xfrm>
            <a:off x="7414134" y="3519737"/>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Oval 188">
            <a:extLst>
              <a:ext uri="{FF2B5EF4-FFF2-40B4-BE49-F238E27FC236}">
                <a16:creationId xmlns:a16="http://schemas.microsoft.com/office/drawing/2014/main" id="{0CB51F32-D8FE-468A-923E-AE9027580058}"/>
              </a:ext>
            </a:extLst>
          </p:cNvPr>
          <p:cNvSpPr/>
          <p:nvPr/>
        </p:nvSpPr>
        <p:spPr bwMode="auto">
          <a:xfrm>
            <a:off x="7506981" y="3446585"/>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Oval 189">
            <a:extLst>
              <a:ext uri="{FF2B5EF4-FFF2-40B4-BE49-F238E27FC236}">
                <a16:creationId xmlns:a16="http://schemas.microsoft.com/office/drawing/2014/main" id="{731677BD-7AD6-4C18-94E2-94D437DA52C7}"/>
              </a:ext>
            </a:extLst>
          </p:cNvPr>
          <p:cNvSpPr/>
          <p:nvPr/>
        </p:nvSpPr>
        <p:spPr bwMode="auto">
          <a:xfrm>
            <a:off x="7433828" y="3369213"/>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Oval 190">
            <a:extLst>
              <a:ext uri="{FF2B5EF4-FFF2-40B4-BE49-F238E27FC236}">
                <a16:creationId xmlns:a16="http://schemas.microsoft.com/office/drawing/2014/main" id="{FAE339A9-5AEC-4B70-96E3-44BAB83C9416}"/>
              </a:ext>
            </a:extLst>
          </p:cNvPr>
          <p:cNvSpPr/>
          <p:nvPr/>
        </p:nvSpPr>
        <p:spPr bwMode="auto">
          <a:xfrm>
            <a:off x="8135806" y="3144130"/>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Oval 191">
            <a:extLst>
              <a:ext uri="{FF2B5EF4-FFF2-40B4-BE49-F238E27FC236}">
                <a16:creationId xmlns:a16="http://schemas.microsoft.com/office/drawing/2014/main" id="{2649EDAA-A7DC-4C00-B43A-98F2F248A790}"/>
              </a:ext>
            </a:extLst>
          </p:cNvPr>
          <p:cNvSpPr/>
          <p:nvPr/>
        </p:nvSpPr>
        <p:spPr bwMode="auto">
          <a:xfrm>
            <a:off x="8422787" y="2995012"/>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Oval 192">
            <a:extLst>
              <a:ext uri="{FF2B5EF4-FFF2-40B4-BE49-F238E27FC236}">
                <a16:creationId xmlns:a16="http://schemas.microsoft.com/office/drawing/2014/main" id="{D6B30F66-9A7D-4BED-A958-9BE89FA211B6}"/>
              </a:ext>
            </a:extLst>
          </p:cNvPr>
          <p:cNvSpPr/>
          <p:nvPr/>
        </p:nvSpPr>
        <p:spPr bwMode="auto">
          <a:xfrm>
            <a:off x="8508600" y="2844488"/>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Oval 193">
            <a:extLst>
              <a:ext uri="{FF2B5EF4-FFF2-40B4-BE49-F238E27FC236}">
                <a16:creationId xmlns:a16="http://schemas.microsoft.com/office/drawing/2014/main" id="{C480D894-B7D5-421B-B017-0FD849C2BA87}"/>
              </a:ext>
            </a:extLst>
          </p:cNvPr>
          <p:cNvSpPr/>
          <p:nvPr/>
        </p:nvSpPr>
        <p:spPr bwMode="auto">
          <a:xfrm>
            <a:off x="8470618" y="2768523"/>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Oval 194">
            <a:extLst>
              <a:ext uri="{FF2B5EF4-FFF2-40B4-BE49-F238E27FC236}">
                <a16:creationId xmlns:a16="http://schemas.microsoft.com/office/drawing/2014/main" id="{7B7DAFBF-AB0D-482F-A907-0A48C32D91A7}"/>
              </a:ext>
            </a:extLst>
          </p:cNvPr>
          <p:cNvSpPr/>
          <p:nvPr/>
        </p:nvSpPr>
        <p:spPr bwMode="auto">
          <a:xfrm>
            <a:off x="9853473" y="2622219"/>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Oval 195">
            <a:extLst>
              <a:ext uri="{FF2B5EF4-FFF2-40B4-BE49-F238E27FC236}">
                <a16:creationId xmlns:a16="http://schemas.microsoft.com/office/drawing/2014/main" id="{57095895-8963-452D-B535-B7C4C583AE15}"/>
              </a:ext>
            </a:extLst>
          </p:cNvPr>
          <p:cNvSpPr/>
          <p:nvPr/>
        </p:nvSpPr>
        <p:spPr bwMode="auto">
          <a:xfrm>
            <a:off x="9529916" y="2696778"/>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Isosceles Triangle 196">
            <a:extLst>
              <a:ext uri="{FF2B5EF4-FFF2-40B4-BE49-F238E27FC236}">
                <a16:creationId xmlns:a16="http://schemas.microsoft.com/office/drawing/2014/main" id="{E32B88C0-1F04-4C0E-8844-4CF23244977F}"/>
              </a:ext>
            </a:extLst>
          </p:cNvPr>
          <p:cNvSpPr/>
          <p:nvPr/>
        </p:nvSpPr>
        <p:spPr bwMode="auto">
          <a:xfrm>
            <a:off x="6617531" y="4797379"/>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Isosceles Triangle 197">
            <a:extLst>
              <a:ext uri="{FF2B5EF4-FFF2-40B4-BE49-F238E27FC236}">
                <a16:creationId xmlns:a16="http://schemas.microsoft.com/office/drawing/2014/main" id="{471BC3C8-02E1-4BA4-814E-F8BE285E171A}"/>
              </a:ext>
            </a:extLst>
          </p:cNvPr>
          <p:cNvSpPr/>
          <p:nvPr/>
        </p:nvSpPr>
        <p:spPr bwMode="auto">
          <a:xfrm>
            <a:off x="6604653" y="4722682"/>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Isosceles Triangle 198">
            <a:extLst>
              <a:ext uri="{FF2B5EF4-FFF2-40B4-BE49-F238E27FC236}">
                <a16:creationId xmlns:a16="http://schemas.microsoft.com/office/drawing/2014/main" id="{06CDEC6A-3C2D-4241-8437-76CBBCEBB3A4}"/>
              </a:ext>
            </a:extLst>
          </p:cNvPr>
          <p:cNvSpPr/>
          <p:nvPr/>
        </p:nvSpPr>
        <p:spPr bwMode="auto">
          <a:xfrm>
            <a:off x="6604653" y="4646697"/>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Isosceles Triangle 199">
            <a:extLst>
              <a:ext uri="{FF2B5EF4-FFF2-40B4-BE49-F238E27FC236}">
                <a16:creationId xmlns:a16="http://schemas.microsoft.com/office/drawing/2014/main" id="{954957AA-95FB-4CD6-907B-C06D2104683C}"/>
              </a:ext>
            </a:extLst>
          </p:cNvPr>
          <p:cNvSpPr/>
          <p:nvPr/>
        </p:nvSpPr>
        <p:spPr bwMode="auto">
          <a:xfrm>
            <a:off x="6623972" y="4344043"/>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Isosceles Triangle 200">
            <a:extLst>
              <a:ext uri="{FF2B5EF4-FFF2-40B4-BE49-F238E27FC236}">
                <a16:creationId xmlns:a16="http://schemas.microsoft.com/office/drawing/2014/main" id="{3936F09E-953D-4DDA-AD72-3E29441D2B2A}"/>
              </a:ext>
            </a:extLst>
          </p:cNvPr>
          <p:cNvSpPr/>
          <p:nvPr/>
        </p:nvSpPr>
        <p:spPr bwMode="auto">
          <a:xfrm>
            <a:off x="6802988" y="4269345"/>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2" name="Isosceles Triangle 201">
            <a:extLst>
              <a:ext uri="{FF2B5EF4-FFF2-40B4-BE49-F238E27FC236}">
                <a16:creationId xmlns:a16="http://schemas.microsoft.com/office/drawing/2014/main" id="{64D14155-11A2-4261-9FBC-C0AB94533050}"/>
              </a:ext>
            </a:extLst>
          </p:cNvPr>
          <p:cNvSpPr/>
          <p:nvPr/>
        </p:nvSpPr>
        <p:spPr bwMode="auto">
          <a:xfrm>
            <a:off x="6808139" y="4121238"/>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3" name="Isosceles Triangle 202">
            <a:extLst>
              <a:ext uri="{FF2B5EF4-FFF2-40B4-BE49-F238E27FC236}">
                <a16:creationId xmlns:a16="http://schemas.microsoft.com/office/drawing/2014/main" id="{DCDBD3C7-F594-4234-AF1A-2FC514BB2BD2}"/>
              </a:ext>
            </a:extLst>
          </p:cNvPr>
          <p:cNvSpPr/>
          <p:nvPr/>
        </p:nvSpPr>
        <p:spPr bwMode="auto">
          <a:xfrm>
            <a:off x="6618820" y="4045253"/>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Isosceles Triangle 203">
            <a:extLst>
              <a:ext uri="{FF2B5EF4-FFF2-40B4-BE49-F238E27FC236}">
                <a16:creationId xmlns:a16="http://schemas.microsoft.com/office/drawing/2014/main" id="{F38A167D-DFBE-41FD-A2B2-71DCBF40E1BB}"/>
              </a:ext>
            </a:extLst>
          </p:cNvPr>
          <p:cNvSpPr/>
          <p:nvPr/>
        </p:nvSpPr>
        <p:spPr bwMode="auto">
          <a:xfrm>
            <a:off x="6622684" y="3822448"/>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5" name="Isosceles Triangle 204">
            <a:extLst>
              <a:ext uri="{FF2B5EF4-FFF2-40B4-BE49-F238E27FC236}">
                <a16:creationId xmlns:a16="http://schemas.microsoft.com/office/drawing/2014/main" id="{791AE0A5-3DEE-4C32-B8C1-DAEF2EB447DF}"/>
              </a:ext>
            </a:extLst>
          </p:cNvPr>
          <p:cNvSpPr/>
          <p:nvPr/>
        </p:nvSpPr>
        <p:spPr bwMode="auto">
          <a:xfrm>
            <a:off x="6822306" y="3743886"/>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Isosceles Triangle 205">
            <a:extLst>
              <a:ext uri="{FF2B5EF4-FFF2-40B4-BE49-F238E27FC236}">
                <a16:creationId xmlns:a16="http://schemas.microsoft.com/office/drawing/2014/main" id="{08FDFFE0-0A81-4735-A6F5-0FE6386E7861}"/>
              </a:ext>
            </a:extLst>
          </p:cNvPr>
          <p:cNvSpPr/>
          <p:nvPr/>
        </p:nvSpPr>
        <p:spPr bwMode="auto">
          <a:xfrm>
            <a:off x="6613668" y="3671764"/>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Isosceles Triangle 206">
            <a:extLst>
              <a:ext uri="{FF2B5EF4-FFF2-40B4-BE49-F238E27FC236}">
                <a16:creationId xmlns:a16="http://schemas.microsoft.com/office/drawing/2014/main" id="{15F47FA8-1AFE-461C-9C50-41F44DE47CB3}"/>
              </a:ext>
            </a:extLst>
          </p:cNvPr>
          <p:cNvSpPr/>
          <p:nvPr/>
        </p:nvSpPr>
        <p:spPr bwMode="auto">
          <a:xfrm>
            <a:off x="6613668" y="3522369"/>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8" name="Isosceles Triangle 207">
            <a:extLst>
              <a:ext uri="{FF2B5EF4-FFF2-40B4-BE49-F238E27FC236}">
                <a16:creationId xmlns:a16="http://schemas.microsoft.com/office/drawing/2014/main" id="{8F56E7D2-36CF-460C-8D85-F2530EE4D887}"/>
              </a:ext>
            </a:extLst>
          </p:cNvPr>
          <p:cNvSpPr/>
          <p:nvPr/>
        </p:nvSpPr>
        <p:spPr bwMode="auto">
          <a:xfrm>
            <a:off x="6613668" y="3374262"/>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9" name="Isosceles Triangle 208">
            <a:extLst>
              <a:ext uri="{FF2B5EF4-FFF2-40B4-BE49-F238E27FC236}">
                <a16:creationId xmlns:a16="http://schemas.microsoft.com/office/drawing/2014/main" id="{41DCCED7-BF99-4425-BB40-FBBDA1CE0EFE}"/>
              </a:ext>
            </a:extLst>
          </p:cNvPr>
          <p:cNvSpPr/>
          <p:nvPr/>
        </p:nvSpPr>
        <p:spPr bwMode="auto">
          <a:xfrm>
            <a:off x="6613668" y="3294413"/>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0" name="Isosceles Triangle 209">
            <a:extLst>
              <a:ext uri="{FF2B5EF4-FFF2-40B4-BE49-F238E27FC236}">
                <a16:creationId xmlns:a16="http://schemas.microsoft.com/office/drawing/2014/main" id="{3E1AE28A-0498-40DA-8E35-8266D191A2D2}"/>
              </a:ext>
            </a:extLst>
          </p:cNvPr>
          <p:cNvSpPr/>
          <p:nvPr/>
        </p:nvSpPr>
        <p:spPr bwMode="auto">
          <a:xfrm>
            <a:off x="6804275" y="3219716"/>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1" name="Isosceles Triangle 210">
            <a:extLst>
              <a:ext uri="{FF2B5EF4-FFF2-40B4-BE49-F238E27FC236}">
                <a16:creationId xmlns:a16="http://schemas.microsoft.com/office/drawing/2014/main" id="{92DA2D08-EE0B-46EB-9F4A-B1EFD52C25AF}"/>
              </a:ext>
            </a:extLst>
          </p:cNvPr>
          <p:cNvSpPr/>
          <p:nvPr/>
        </p:nvSpPr>
        <p:spPr bwMode="auto">
          <a:xfrm>
            <a:off x="7045110" y="3148882"/>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2" name="Isosceles Triangle 211">
            <a:extLst>
              <a:ext uri="{FF2B5EF4-FFF2-40B4-BE49-F238E27FC236}">
                <a16:creationId xmlns:a16="http://schemas.microsoft.com/office/drawing/2014/main" id="{33943C7D-F35E-4852-973D-AEFFFA9A5B20}"/>
              </a:ext>
            </a:extLst>
          </p:cNvPr>
          <p:cNvSpPr/>
          <p:nvPr/>
        </p:nvSpPr>
        <p:spPr bwMode="auto">
          <a:xfrm>
            <a:off x="6613667" y="3075472"/>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3" name="Isosceles Triangle 212">
            <a:extLst>
              <a:ext uri="{FF2B5EF4-FFF2-40B4-BE49-F238E27FC236}">
                <a16:creationId xmlns:a16="http://schemas.microsoft.com/office/drawing/2014/main" id="{078C28DC-CFC9-4785-8630-255F5EE0B039}"/>
              </a:ext>
            </a:extLst>
          </p:cNvPr>
          <p:cNvSpPr/>
          <p:nvPr/>
        </p:nvSpPr>
        <p:spPr bwMode="auto">
          <a:xfrm>
            <a:off x="6931776" y="2998199"/>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4" name="Isosceles Triangle 213">
            <a:extLst>
              <a:ext uri="{FF2B5EF4-FFF2-40B4-BE49-F238E27FC236}">
                <a16:creationId xmlns:a16="http://schemas.microsoft.com/office/drawing/2014/main" id="{22BCA02B-5AED-4F72-A727-1EECC01B4804}"/>
              </a:ext>
            </a:extLst>
          </p:cNvPr>
          <p:cNvSpPr/>
          <p:nvPr/>
        </p:nvSpPr>
        <p:spPr bwMode="auto">
          <a:xfrm>
            <a:off x="6612379" y="2846228"/>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5" name="Isosceles Triangle 214">
            <a:extLst>
              <a:ext uri="{FF2B5EF4-FFF2-40B4-BE49-F238E27FC236}">
                <a16:creationId xmlns:a16="http://schemas.microsoft.com/office/drawing/2014/main" id="{3A089D59-D1DE-48F3-B31C-42916D42B588}"/>
              </a:ext>
            </a:extLst>
          </p:cNvPr>
          <p:cNvSpPr/>
          <p:nvPr/>
        </p:nvSpPr>
        <p:spPr bwMode="auto">
          <a:xfrm>
            <a:off x="7016775" y="2774106"/>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6" name="Isosceles Triangle 215">
            <a:extLst>
              <a:ext uri="{FF2B5EF4-FFF2-40B4-BE49-F238E27FC236}">
                <a16:creationId xmlns:a16="http://schemas.microsoft.com/office/drawing/2014/main" id="{32A3B097-2B69-4AAE-A88D-AD6783E851DF}"/>
              </a:ext>
            </a:extLst>
          </p:cNvPr>
          <p:cNvSpPr/>
          <p:nvPr/>
        </p:nvSpPr>
        <p:spPr bwMode="auto">
          <a:xfrm>
            <a:off x="6833896" y="2700697"/>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7" name="Isosceles Triangle 216">
            <a:extLst>
              <a:ext uri="{FF2B5EF4-FFF2-40B4-BE49-F238E27FC236}">
                <a16:creationId xmlns:a16="http://schemas.microsoft.com/office/drawing/2014/main" id="{1D7869E9-D02E-44B2-AC1E-F28FDB6DCA01}"/>
              </a:ext>
            </a:extLst>
          </p:cNvPr>
          <p:cNvSpPr/>
          <p:nvPr/>
        </p:nvSpPr>
        <p:spPr bwMode="auto">
          <a:xfrm>
            <a:off x="6613667" y="2624712"/>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8" name="Isosceles Triangle 217">
            <a:extLst>
              <a:ext uri="{FF2B5EF4-FFF2-40B4-BE49-F238E27FC236}">
                <a16:creationId xmlns:a16="http://schemas.microsoft.com/office/drawing/2014/main" id="{57DC2E72-745D-4B49-ADE2-815FB34B7C77}"/>
              </a:ext>
            </a:extLst>
          </p:cNvPr>
          <p:cNvSpPr/>
          <p:nvPr/>
        </p:nvSpPr>
        <p:spPr bwMode="auto">
          <a:xfrm>
            <a:off x="6613667" y="2547439"/>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TextBox 155">
            <a:extLst>
              <a:ext uri="{FF2B5EF4-FFF2-40B4-BE49-F238E27FC236}">
                <a16:creationId xmlns:a16="http://schemas.microsoft.com/office/drawing/2014/main" id="{F86CB3A3-08AD-4140-B051-65C5AAECA989}"/>
              </a:ext>
            </a:extLst>
          </p:cNvPr>
          <p:cNvSpPr txBox="1"/>
          <p:nvPr/>
        </p:nvSpPr>
        <p:spPr bwMode="auto">
          <a:xfrm>
            <a:off x="8035637" y="4775200"/>
            <a:ext cx="354676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Ongoing study treatment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Disease progressed</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First response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discontinuation (AE)</a:t>
            </a:r>
          </a:p>
        </p:txBody>
      </p:sp>
      <p:sp>
        <p:nvSpPr>
          <p:cNvPr id="220" name="TextBox 219">
            <a:extLst>
              <a:ext uri="{FF2B5EF4-FFF2-40B4-BE49-F238E27FC236}">
                <a16:creationId xmlns:a16="http://schemas.microsoft.com/office/drawing/2014/main" id="{75B09AC2-C2C0-4AC7-81F6-B6970927E62F}"/>
              </a:ext>
            </a:extLst>
          </p:cNvPr>
          <p:cNvSpPr txBox="1"/>
          <p:nvPr/>
        </p:nvSpPr>
        <p:spPr bwMode="auto">
          <a:xfrm rot="16200000">
            <a:off x="4591677" y="3960445"/>
            <a:ext cx="3258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a:t>
            </a:r>
          </a:p>
        </p:txBody>
      </p:sp>
      <p:sp>
        <p:nvSpPr>
          <p:cNvPr id="19456" name="TextBox 19455">
            <a:extLst>
              <a:ext uri="{FF2B5EF4-FFF2-40B4-BE49-F238E27FC236}">
                <a16:creationId xmlns:a16="http://schemas.microsoft.com/office/drawing/2014/main" id="{254658FF-47C8-433B-B06F-7603832F2BED}"/>
              </a:ext>
            </a:extLst>
          </p:cNvPr>
          <p:cNvSpPr txBox="1"/>
          <p:nvPr/>
        </p:nvSpPr>
        <p:spPr bwMode="auto">
          <a:xfrm rot="16200000">
            <a:off x="-1328060" y="3781020"/>
            <a:ext cx="361256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Maximum Target Lesion Diameter Reduction From Baseline (%)</a:t>
            </a:r>
          </a:p>
        </p:txBody>
      </p:sp>
      <p:sp>
        <p:nvSpPr>
          <p:cNvPr id="222" name="TextBox 221">
            <a:extLst>
              <a:ext uri="{FF2B5EF4-FFF2-40B4-BE49-F238E27FC236}">
                <a16:creationId xmlns:a16="http://schemas.microsoft.com/office/drawing/2014/main" id="{6D823930-4360-48AD-88AC-0507C53EE2F4}"/>
              </a:ext>
            </a:extLst>
          </p:cNvPr>
          <p:cNvSpPr txBox="1"/>
          <p:nvPr/>
        </p:nvSpPr>
        <p:spPr bwMode="auto">
          <a:xfrm>
            <a:off x="1796171" y="5782667"/>
            <a:ext cx="31538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a:t>
            </a:r>
          </a:p>
        </p:txBody>
      </p:sp>
      <p:sp>
        <p:nvSpPr>
          <p:cNvPr id="19457" name="Freeform: Shape 19456">
            <a:extLst>
              <a:ext uri="{FF2B5EF4-FFF2-40B4-BE49-F238E27FC236}">
                <a16:creationId xmlns:a16="http://schemas.microsoft.com/office/drawing/2014/main" id="{6F921559-AF51-409D-8B05-EEF8BF1A0EE5}"/>
              </a:ext>
            </a:extLst>
          </p:cNvPr>
          <p:cNvSpPr/>
          <p:nvPr/>
        </p:nvSpPr>
        <p:spPr bwMode="auto">
          <a:xfrm>
            <a:off x="1068457" y="2616184"/>
            <a:ext cx="4981914" cy="3143543"/>
          </a:xfrm>
          <a:custGeom>
            <a:avLst/>
            <a:gdLst>
              <a:gd name="connsiteX0" fmla="*/ 0 w 4985396"/>
              <a:gd name="connsiteY0" fmla="*/ 0 h 3148383"/>
              <a:gd name="connsiteX1" fmla="*/ 0 w 4985396"/>
              <a:gd name="connsiteY1" fmla="*/ 3148383 h 3148383"/>
              <a:gd name="connsiteX2" fmla="*/ 4985396 w 4985396"/>
              <a:gd name="connsiteY2" fmla="*/ 3148383 h 3148383"/>
            </a:gdLst>
            <a:ahLst/>
            <a:cxnLst>
              <a:cxn ang="0">
                <a:pos x="connsiteX0" y="connsiteY0"/>
              </a:cxn>
              <a:cxn ang="0">
                <a:pos x="connsiteX1" y="connsiteY1"/>
              </a:cxn>
              <a:cxn ang="0">
                <a:pos x="connsiteX2" y="connsiteY2"/>
              </a:cxn>
            </a:cxnLst>
            <a:rect l="l" t="t" r="r" b="b"/>
            <a:pathLst>
              <a:path w="4985396" h="3148383">
                <a:moveTo>
                  <a:pt x="0" y="0"/>
                </a:moveTo>
                <a:lnTo>
                  <a:pt x="0" y="3148383"/>
                </a:lnTo>
                <a:lnTo>
                  <a:pt x="4985396" y="3148383"/>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9460" name="Straight Connector 19459">
            <a:extLst>
              <a:ext uri="{FF2B5EF4-FFF2-40B4-BE49-F238E27FC236}">
                <a16:creationId xmlns:a16="http://schemas.microsoft.com/office/drawing/2014/main" id="{AD71048E-3D47-4182-A4AA-2C8B16AB9122}"/>
              </a:ext>
            </a:extLst>
          </p:cNvPr>
          <p:cNvCxnSpPr>
            <a:cxnSpLocks/>
          </p:cNvCxnSpPr>
          <p:nvPr/>
        </p:nvCxnSpPr>
        <p:spPr bwMode="auto">
          <a:xfrm>
            <a:off x="998882" y="2613991"/>
            <a:ext cx="81170"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884D9494-8918-4AAB-9793-4B8DF1164C51}"/>
              </a:ext>
            </a:extLst>
          </p:cNvPr>
          <p:cNvCxnSpPr>
            <a:cxnSpLocks/>
          </p:cNvCxnSpPr>
          <p:nvPr/>
        </p:nvCxnSpPr>
        <p:spPr bwMode="auto">
          <a:xfrm>
            <a:off x="998882" y="3313043"/>
            <a:ext cx="81170"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C2D4E1EB-41D1-4496-891C-CCE473F6806A}"/>
              </a:ext>
            </a:extLst>
          </p:cNvPr>
          <p:cNvCxnSpPr>
            <a:cxnSpLocks/>
          </p:cNvCxnSpPr>
          <p:nvPr/>
        </p:nvCxnSpPr>
        <p:spPr bwMode="auto">
          <a:xfrm>
            <a:off x="998882" y="2963517"/>
            <a:ext cx="81170"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F7373D9C-34D7-4428-AA72-110E55F162FE}"/>
              </a:ext>
            </a:extLst>
          </p:cNvPr>
          <p:cNvCxnSpPr>
            <a:cxnSpLocks/>
          </p:cNvCxnSpPr>
          <p:nvPr/>
        </p:nvCxnSpPr>
        <p:spPr bwMode="auto">
          <a:xfrm>
            <a:off x="998882" y="3662569"/>
            <a:ext cx="81170"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EF73D3DA-4813-4EEA-B3C9-E487E8CECDED}"/>
              </a:ext>
            </a:extLst>
          </p:cNvPr>
          <p:cNvCxnSpPr>
            <a:cxnSpLocks/>
          </p:cNvCxnSpPr>
          <p:nvPr/>
        </p:nvCxnSpPr>
        <p:spPr bwMode="auto">
          <a:xfrm>
            <a:off x="998882" y="4361621"/>
            <a:ext cx="81170"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24949DF3-C8E5-418F-9C9A-4E382AAF91F0}"/>
              </a:ext>
            </a:extLst>
          </p:cNvPr>
          <p:cNvCxnSpPr>
            <a:cxnSpLocks/>
          </p:cNvCxnSpPr>
          <p:nvPr/>
        </p:nvCxnSpPr>
        <p:spPr bwMode="auto">
          <a:xfrm>
            <a:off x="998882" y="4711147"/>
            <a:ext cx="81170"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72710535-AE2A-4B96-887A-B3A334FF5A48}"/>
              </a:ext>
            </a:extLst>
          </p:cNvPr>
          <p:cNvCxnSpPr>
            <a:cxnSpLocks/>
          </p:cNvCxnSpPr>
          <p:nvPr/>
        </p:nvCxnSpPr>
        <p:spPr bwMode="auto">
          <a:xfrm>
            <a:off x="998882" y="5060673"/>
            <a:ext cx="81170"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87B51230-56FF-43D1-9C3D-9F178491E547}"/>
              </a:ext>
            </a:extLst>
          </p:cNvPr>
          <p:cNvCxnSpPr>
            <a:cxnSpLocks/>
          </p:cNvCxnSpPr>
          <p:nvPr/>
        </p:nvCxnSpPr>
        <p:spPr bwMode="auto">
          <a:xfrm>
            <a:off x="998882" y="5410199"/>
            <a:ext cx="81170"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EC892EB2-771B-4D02-B0AB-EFB0B3F11142}"/>
              </a:ext>
            </a:extLst>
          </p:cNvPr>
          <p:cNvCxnSpPr>
            <a:cxnSpLocks/>
          </p:cNvCxnSpPr>
          <p:nvPr/>
        </p:nvCxnSpPr>
        <p:spPr bwMode="auto">
          <a:xfrm>
            <a:off x="998882" y="5759725"/>
            <a:ext cx="81170" cy="0"/>
          </a:xfrm>
          <a:prstGeom prst="line">
            <a:avLst/>
          </a:prstGeom>
          <a:noFill/>
          <a:ln w="28575" cap="flat" cmpd="sng" algn="ctr">
            <a:solidFill>
              <a:schemeClr val="bg1"/>
            </a:solidFill>
            <a:prstDash val="solid"/>
            <a:round/>
            <a:headEnd type="none" w="med" len="med"/>
            <a:tailEnd type="none" w="med" len="med"/>
          </a:ln>
          <a:effectLst/>
        </p:spPr>
      </p:cxnSp>
      <p:sp>
        <p:nvSpPr>
          <p:cNvPr id="19465" name="Rectangle 19464">
            <a:extLst>
              <a:ext uri="{FF2B5EF4-FFF2-40B4-BE49-F238E27FC236}">
                <a16:creationId xmlns:a16="http://schemas.microsoft.com/office/drawing/2014/main" id="{AD0C9114-2A62-4C40-91B6-574BE56F3267}"/>
              </a:ext>
            </a:extLst>
          </p:cNvPr>
          <p:cNvSpPr/>
          <p:nvPr/>
        </p:nvSpPr>
        <p:spPr bwMode="auto">
          <a:xfrm>
            <a:off x="1088460" y="2717671"/>
            <a:ext cx="83549" cy="12898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1" name="Rectangle 240">
            <a:extLst>
              <a:ext uri="{FF2B5EF4-FFF2-40B4-BE49-F238E27FC236}">
                <a16:creationId xmlns:a16="http://schemas.microsoft.com/office/drawing/2014/main" id="{E5431617-6474-4EE9-B395-85EE3C5AC2C3}"/>
              </a:ext>
            </a:extLst>
          </p:cNvPr>
          <p:cNvSpPr/>
          <p:nvPr/>
        </p:nvSpPr>
        <p:spPr bwMode="auto">
          <a:xfrm>
            <a:off x="1204307" y="3529955"/>
            <a:ext cx="83549" cy="47755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Rectangle 241">
            <a:extLst>
              <a:ext uri="{FF2B5EF4-FFF2-40B4-BE49-F238E27FC236}">
                <a16:creationId xmlns:a16="http://schemas.microsoft.com/office/drawing/2014/main" id="{E72028AF-1BCB-4B6C-A476-67FC8FCE4528}"/>
              </a:ext>
            </a:extLst>
          </p:cNvPr>
          <p:cNvSpPr/>
          <p:nvPr/>
        </p:nvSpPr>
        <p:spPr bwMode="auto">
          <a:xfrm>
            <a:off x="1320154" y="3601901"/>
            <a:ext cx="83549" cy="40560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3" name="Rectangle 242">
            <a:extLst>
              <a:ext uri="{FF2B5EF4-FFF2-40B4-BE49-F238E27FC236}">
                <a16:creationId xmlns:a16="http://schemas.microsoft.com/office/drawing/2014/main" id="{23566629-54BF-4A1D-BE1F-7A3654F3F212}"/>
              </a:ext>
            </a:extLst>
          </p:cNvPr>
          <p:cNvSpPr/>
          <p:nvPr/>
        </p:nvSpPr>
        <p:spPr bwMode="auto">
          <a:xfrm>
            <a:off x="1436001" y="3961789"/>
            <a:ext cx="83549" cy="457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4" name="Rectangle 243">
            <a:extLst>
              <a:ext uri="{FF2B5EF4-FFF2-40B4-BE49-F238E27FC236}">
                <a16:creationId xmlns:a16="http://schemas.microsoft.com/office/drawing/2014/main" id="{EE17E6B6-C378-4DBF-A616-D0D6BD8B6D3C}"/>
              </a:ext>
            </a:extLst>
          </p:cNvPr>
          <p:cNvSpPr/>
          <p:nvPr/>
        </p:nvSpPr>
        <p:spPr bwMode="auto">
          <a:xfrm>
            <a:off x="1551848" y="4012846"/>
            <a:ext cx="83549" cy="6946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5" name="Rectangle 244">
            <a:extLst>
              <a:ext uri="{FF2B5EF4-FFF2-40B4-BE49-F238E27FC236}">
                <a16:creationId xmlns:a16="http://schemas.microsoft.com/office/drawing/2014/main" id="{36CD734B-3AFE-4F06-BFCF-99C5C3A26166}"/>
              </a:ext>
            </a:extLst>
          </p:cNvPr>
          <p:cNvSpPr/>
          <p:nvPr/>
        </p:nvSpPr>
        <p:spPr bwMode="auto">
          <a:xfrm>
            <a:off x="1667695" y="4012846"/>
            <a:ext cx="83549" cy="22727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6" name="Rectangle 245">
            <a:extLst>
              <a:ext uri="{FF2B5EF4-FFF2-40B4-BE49-F238E27FC236}">
                <a16:creationId xmlns:a16="http://schemas.microsoft.com/office/drawing/2014/main" id="{6CE7AF09-9F30-403A-99B1-FA5C960A4C1F}"/>
              </a:ext>
            </a:extLst>
          </p:cNvPr>
          <p:cNvSpPr/>
          <p:nvPr/>
        </p:nvSpPr>
        <p:spPr bwMode="auto">
          <a:xfrm>
            <a:off x="1783542" y="4012845"/>
            <a:ext cx="83549" cy="24816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7" name="Rectangle 246">
            <a:extLst>
              <a:ext uri="{FF2B5EF4-FFF2-40B4-BE49-F238E27FC236}">
                <a16:creationId xmlns:a16="http://schemas.microsoft.com/office/drawing/2014/main" id="{46C15DD2-B934-412C-949E-695ACFE94511}"/>
              </a:ext>
            </a:extLst>
          </p:cNvPr>
          <p:cNvSpPr/>
          <p:nvPr/>
        </p:nvSpPr>
        <p:spPr bwMode="auto">
          <a:xfrm>
            <a:off x="1899389" y="4012845"/>
            <a:ext cx="83549" cy="26441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8" name="Rectangle 247">
            <a:extLst>
              <a:ext uri="{FF2B5EF4-FFF2-40B4-BE49-F238E27FC236}">
                <a16:creationId xmlns:a16="http://schemas.microsoft.com/office/drawing/2014/main" id="{44DF0120-7F5A-456B-973B-191FDCC9D405}"/>
              </a:ext>
            </a:extLst>
          </p:cNvPr>
          <p:cNvSpPr/>
          <p:nvPr/>
        </p:nvSpPr>
        <p:spPr bwMode="auto">
          <a:xfrm>
            <a:off x="2015236" y="4012844"/>
            <a:ext cx="83549" cy="3293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Rectangle 248">
            <a:extLst>
              <a:ext uri="{FF2B5EF4-FFF2-40B4-BE49-F238E27FC236}">
                <a16:creationId xmlns:a16="http://schemas.microsoft.com/office/drawing/2014/main" id="{39C108B0-30BB-4BBF-8687-9FDD607EE2FC}"/>
              </a:ext>
            </a:extLst>
          </p:cNvPr>
          <p:cNvSpPr/>
          <p:nvPr/>
        </p:nvSpPr>
        <p:spPr bwMode="auto">
          <a:xfrm>
            <a:off x="2131083" y="4012844"/>
            <a:ext cx="83549" cy="3479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Rectangle 249">
            <a:extLst>
              <a:ext uri="{FF2B5EF4-FFF2-40B4-BE49-F238E27FC236}">
                <a16:creationId xmlns:a16="http://schemas.microsoft.com/office/drawing/2014/main" id="{C8EFAD04-CD58-4444-A443-F7E49C67D488}"/>
              </a:ext>
            </a:extLst>
          </p:cNvPr>
          <p:cNvSpPr/>
          <p:nvPr/>
        </p:nvSpPr>
        <p:spPr bwMode="auto">
          <a:xfrm>
            <a:off x="2246930" y="4012843"/>
            <a:ext cx="83549" cy="3572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Rectangle 250">
            <a:extLst>
              <a:ext uri="{FF2B5EF4-FFF2-40B4-BE49-F238E27FC236}">
                <a16:creationId xmlns:a16="http://schemas.microsoft.com/office/drawing/2014/main" id="{2F176F79-2741-4710-AB87-8C4BC45FE679}"/>
              </a:ext>
            </a:extLst>
          </p:cNvPr>
          <p:cNvSpPr/>
          <p:nvPr/>
        </p:nvSpPr>
        <p:spPr bwMode="auto">
          <a:xfrm>
            <a:off x="2362777" y="4012843"/>
            <a:ext cx="83549" cy="4663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Rectangle 251">
            <a:extLst>
              <a:ext uri="{FF2B5EF4-FFF2-40B4-BE49-F238E27FC236}">
                <a16:creationId xmlns:a16="http://schemas.microsoft.com/office/drawing/2014/main" id="{16B033E0-3782-4632-802D-5E79E26FAD22}"/>
              </a:ext>
            </a:extLst>
          </p:cNvPr>
          <p:cNvSpPr/>
          <p:nvPr/>
        </p:nvSpPr>
        <p:spPr bwMode="auto">
          <a:xfrm>
            <a:off x="2478624" y="4012843"/>
            <a:ext cx="83549" cy="48721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Rectangle 252">
            <a:extLst>
              <a:ext uri="{FF2B5EF4-FFF2-40B4-BE49-F238E27FC236}">
                <a16:creationId xmlns:a16="http://schemas.microsoft.com/office/drawing/2014/main" id="{F8B4E720-305D-447C-B948-5D7ED83E075A}"/>
              </a:ext>
            </a:extLst>
          </p:cNvPr>
          <p:cNvSpPr/>
          <p:nvPr/>
        </p:nvSpPr>
        <p:spPr bwMode="auto">
          <a:xfrm>
            <a:off x="2594471" y="4012842"/>
            <a:ext cx="83549" cy="55799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Rectangle 253">
            <a:extLst>
              <a:ext uri="{FF2B5EF4-FFF2-40B4-BE49-F238E27FC236}">
                <a16:creationId xmlns:a16="http://schemas.microsoft.com/office/drawing/2014/main" id="{A1957BDF-E67B-4D72-997B-AA21E2F9B117}"/>
              </a:ext>
            </a:extLst>
          </p:cNvPr>
          <p:cNvSpPr/>
          <p:nvPr/>
        </p:nvSpPr>
        <p:spPr bwMode="auto">
          <a:xfrm>
            <a:off x="2710318" y="4012842"/>
            <a:ext cx="83549" cy="55799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5" name="Rectangle 254">
            <a:extLst>
              <a:ext uri="{FF2B5EF4-FFF2-40B4-BE49-F238E27FC236}">
                <a16:creationId xmlns:a16="http://schemas.microsoft.com/office/drawing/2014/main" id="{19F17445-D578-490C-87AB-59774B6A45D1}"/>
              </a:ext>
            </a:extLst>
          </p:cNvPr>
          <p:cNvSpPr/>
          <p:nvPr/>
        </p:nvSpPr>
        <p:spPr bwMode="auto">
          <a:xfrm>
            <a:off x="2826165" y="4012842"/>
            <a:ext cx="83549" cy="57192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Rectangle 255">
            <a:extLst>
              <a:ext uri="{FF2B5EF4-FFF2-40B4-BE49-F238E27FC236}">
                <a16:creationId xmlns:a16="http://schemas.microsoft.com/office/drawing/2014/main" id="{A355CFFC-F9CD-4170-A9C8-AAC490E2C51C}"/>
              </a:ext>
            </a:extLst>
          </p:cNvPr>
          <p:cNvSpPr/>
          <p:nvPr/>
        </p:nvSpPr>
        <p:spPr bwMode="auto">
          <a:xfrm>
            <a:off x="2942012" y="4012841"/>
            <a:ext cx="83549" cy="59629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8" name="Rectangle 257">
            <a:extLst>
              <a:ext uri="{FF2B5EF4-FFF2-40B4-BE49-F238E27FC236}">
                <a16:creationId xmlns:a16="http://schemas.microsoft.com/office/drawing/2014/main" id="{8880BC69-5234-4736-B241-E0B94A470E77}"/>
              </a:ext>
            </a:extLst>
          </p:cNvPr>
          <p:cNvSpPr/>
          <p:nvPr/>
        </p:nvSpPr>
        <p:spPr bwMode="auto">
          <a:xfrm>
            <a:off x="3057859" y="4012841"/>
            <a:ext cx="83549" cy="64502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9" name="Rectangle 258">
            <a:extLst>
              <a:ext uri="{FF2B5EF4-FFF2-40B4-BE49-F238E27FC236}">
                <a16:creationId xmlns:a16="http://schemas.microsoft.com/office/drawing/2014/main" id="{4498AF20-2163-423F-8651-F1CFA50D1DAA}"/>
              </a:ext>
            </a:extLst>
          </p:cNvPr>
          <p:cNvSpPr/>
          <p:nvPr/>
        </p:nvSpPr>
        <p:spPr bwMode="auto">
          <a:xfrm>
            <a:off x="3173706" y="4012841"/>
            <a:ext cx="83549" cy="6775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Rectangle 259">
            <a:extLst>
              <a:ext uri="{FF2B5EF4-FFF2-40B4-BE49-F238E27FC236}">
                <a16:creationId xmlns:a16="http://schemas.microsoft.com/office/drawing/2014/main" id="{A7B2AFD2-3A03-4C71-A802-11FF2362882E}"/>
              </a:ext>
            </a:extLst>
          </p:cNvPr>
          <p:cNvSpPr/>
          <p:nvPr/>
        </p:nvSpPr>
        <p:spPr bwMode="auto">
          <a:xfrm>
            <a:off x="3289553" y="4012841"/>
            <a:ext cx="83549" cy="69376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1" name="Rectangle 260">
            <a:extLst>
              <a:ext uri="{FF2B5EF4-FFF2-40B4-BE49-F238E27FC236}">
                <a16:creationId xmlns:a16="http://schemas.microsoft.com/office/drawing/2014/main" id="{4D75544A-96D3-4AE1-AFF1-F0ED4CCB1BE5}"/>
              </a:ext>
            </a:extLst>
          </p:cNvPr>
          <p:cNvSpPr/>
          <p:nvPr/>
        </p:nvSpPr>
        <p:spPr bwMode="auto">
          <a:xfrm>
            <a:off x="3405400" y="4012840"/>
            <a:ext cx="83549" cy="71233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Rectangle 261">
            <a:extLst>
              <a:ext uri="{FF2B5EF4-FFF2-40B4-BE49-F238E27FC236}">
                <a16:creationId xmlns:a16="http://schemas.microsoft.com/office/drawing/2014/main" id="{039861E4-6B6D-4494-B49C-883DAC6EF216}"/>
              </a:ext>
            </a:extLst>
          </p:cNvPr>
          <p:cNvSpPr/>
          <p:nvPr/>
        </p:nvSpPr>
        <p:spPr bwMode="auto">
          <a:xfrm>
            <a:off x="3521247" y="4012840"/>
            <a:ext cx="83549" cy="71233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3" name="Rectangle 262">
            <a:extLst>
              <a:ext uri="{FF2B5EF4-FFF2-40B4-BE49-F238E27FC236}">
                <a16:creationId xmlns:a16="http://schemas.microsoft.com/office/drawing/2014/main" id="{8BE6E140-7167-43BC-B459-CE745DC31B0A}"/>
              </a:ext>
            </a:extLst>
          </p:cNvPr>
          <p:cNvSpPr/>
          <p:nvPr/>
        </p:nvSpPr>
        <p:spPr bwMode="auto">
          <a:xfrm>
            <a:off x="3637094" y="4012840"/>
            <a:ext cx="83549" cy="74598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4" name="Rectangle 263">
            <a:extLst>
              <a:ext uri="{FF2B5EF4-FFF2-40B4-BE49-F238E27FC236}">
                <a16:creationId xmlns:a16="http://schemas.microsoft.com/office/drawing/2014/main" id="{B6A42B45-653F-4F09-A2BB-56D141B99043}"/>
              </a:ext>
            </a:extLst>
          </p:cNvPr>
          <p:cNvSpPr/>
          <p:nvPr/>
        </p:nvSpPr>
        <p:spPr bwMode="auto">
          <a:xfrm>
            <a:off x="3752941" y="4012840"/>
            <a:ext cx="83549" cy="7831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5" name="Rectangle 264">
            <a:extLst>
              <a:ext uri="{FF2B5EF4-FFF2-40B4-BE49-F238E27FC236}">
                <a16:creationId xmlns:a16="http://schemas.microsoft.com/office/drawing/2014/main" id="{C49BC920-F7DC-45AB-A31B-753D27B02864}"/>
              </a:ext>
            </a:extLst>
          </p:cNvPr>
          <p:cNvSpPr/>
          <p:nvPr/>
        </p:nvSpPr>
        <p:spPr bwMode="auto">
          <a:xfrm>
            <a:off x="3868788" y="4012840"/>
            <a:ext cx="83549" cy="7831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6" name="Rectangle 265">
            <a:extLst>
              <a:ext uri="{FF2B5EF4-FFF2-40B4-BE49-F238E27FC236}">
                <a16:creationId xmlns:a16="http://schemas.microsoft.com/office/drawing/2014/main" id="{9681474A-1E31-47C7-B316-8A4E249FD941}"/>
              </a:ext>
            </a:extLst>
          </p:cNvPr>
          <p:cNvSpPr/>
          <p:nvPr/>
        </p:nvSpPr>
        <p:spPr bwMode="auto">
          <a:xfrm>
            <a:off x="3984635" y="4012839"/>
            <a:ext cx="83549" cy="7958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7" name="Rectangle 266">
            <a:extLst>
              <a:ext uri="{FF2B5EF4-FFF2-40B4-BE49-F238E27FC236}">
                <a16:creationId xmlns:a16="http://schemas.microsoft.com/office/drawing/2014/main" id="{163D460A-1D53-4E82-92A9-03F70E0A5452}"/>
              </a:ext>
            </a:extLst>
          </p:cNvPr>
          <p:cNvSpPr/>
          <p:nvPr/>
        </p:nvSpPr>
        <p:spPr bwMode="auto">
          <a:xfrm>
            <a:off x="4100482" y="4012839"/>
            <a:ext cx="83549" cy="79588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8" name="Rectangle 267">
            <a:extLst>
              <a:ext uri="{FF2B5EF4-FFF2-40B4-BE49-F238E27FC236}">
                <a16:creationId xmlns:a16="http://schemas.microsoft.com/office/drawing/2014/main" id="{BAF1D3C3-D57A-4B7B-8160-1769B2469840}"/>
              </a:ext>
            </a:extLst>
          </p:cNvPr>
          <p:cNvSpPr/>
          <p:nvPr/>
        </p:nvSpPr>
        <p:spPr bwMode="auto">
          <a:xfrm>
            <a:off x="4216329" y="4012839"/>
            <a:ext cx="83549" cy="81677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9" name="Rectangle 268">
            <a:extLst>
              <a:ext uri="{FF2B5EF4-FFF2-40B4-BE49-F238E27FC236}">
                <a16:creationId xmlns:a16="http://schemas.microsoft.com/office/drawing/2014/main" id="{E708BF47-8648-4534-92D9-A014F05CC5ED}"/>
              </a:ext>
            </a:extLst>
          </p:cNvPr>
          <p:cNvSpPr/>
          <p:nvPr/>
        </p:nvSpPr>
        <p:spPr bwMode="auto">
          <a:xfrm>
            <a:off x="4332176" y="4012839"/>
            <a:ext cx="83549" cy="82837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0" name="Rectangle 269">
            <a:extLst>
              <a:ext uri="{FF2B5EF4-FFF2-40B4-BE49-F238E27FC236}">
                <a16:creationId xmlns:a16="http://schemas.microsoft.com/office/drawing/2014/main" id="{2C8C78BC-AB85-41FD-A1C6-66E8F65CF624}"/>
              </a:ext>
            </a:extLst>
          </p:cNvPr>
          <p:cNvSpPr/>
          <p:nvPr/>
        </p:nvSpPr>
        <p:spPr bwMode="auto">
          <a:xfrm>
            <a:off x="4448023" y="4012839"/>
            <a:ext cx="83549" cy="8887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1" name="Rectangle 270">
            <a:extLst>
              <a:ext uri="{FF2B5EF4-FFF2-40B4-BE49-F238E27FC236}">
                <a16:creationId xmlns:a16="http://schemas.microsoft.com/office/drawing/2014/main" id="{D09DC4F1-A269-4ADF-B255-30D006F410E7}"/>
              </a:ext>
            </a:extLst>
          </p:cNvPr>
          <p:cNvSpPr/>
          <p:nvPr/>
        </p:nvSpPr>
        <p:spPr bwMode="auto">
          <a:xfrm>
            <a:off x="4563870" y="4012838"/>
            <a:ext cx="83549" cy="9536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2" name="Rectangle 271">
            <a:extLst>
              <a:ext uri="{FF2B5EF4-FFF2-40B4-BE49-F238E27FC236}">
                <a16:creationId xmlns:a16="http://schemas.microsoft.com/office/drawing/2014/main" id="{13E83674-1716-45F0-B837-63B246C34728}"/>
              </a:ext>
            </a:extLst>
          </p:cNvPr>
          <p:cNvSpPr/>
          <p:nvPr/>
        </p:nvSpPr>
        <p:spPr bwMode="auto">
          <a:xfrm>
            <a:off x="4679717" y="4012838"/>
            <a:ext cx="83549" cy="9536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3" name="Rectangle 272">
            <a:extLst>
              <a:ext uri="{FF2B5EF4-FFF2-40B4-BE49-F238E27FC236}">
                <a16:creationId xmlns:a16="http://schemas.microsoft.com/office/drawing/2014/main" id="{3B5B4DEE-321A-4552-A075-D845AB874B23}"/>
              </a:ext>
            </a:extLst>
          </p:cNvPr>
          <p:cNvSpPr/>
          <p:nvPr/>
        </p:nvSpPr>
        <p:spPr bwMode="auto">
          <a:xfrm>
            <a:off x="4795564" y="4012838"/>
            <a:ext cx="83549" cy="10384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4" name="Rectangle 273">
            <a:extLst>
              <a:ext uri="{FF2B5EF4-FFF2-40B4-BE49-F238E27FC236}">
                <a16:creationId xmlns:a16="http://schemas.microsoft.com/office/drawing/2014/main" id="{4C7C9690-EB4E-492B-B12E-30A581BB6826}"/>
              </a:ext>
            </a:extLst>
          </p:cNvPr>
          <p:cNvSpPr/>
          <p:nvPr/>
        </p:nvSpPr>
        <p:spPr bwMode="auto">
          <a:xfrm>
            <a:off x="4911411" y="4012838"/>
            <a:ext cx="83549" cy="10384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5" name="Rectangle 274">
            <a:extLst>
              <a:ext uri="{FF2B5EF4-FFF2-40B4-BE49-F238E27FC236}">
                <a16:creationId xmlns:a16="http://schemas.microsoft.com/office/drawing/2014/main" id="{016C3E3D-8D7A-4165-94E0-58E227F6468C}"/>
              </a:ext>
            </a:extLst>
          </p:cNvPr>
          <p:cNvSpPr/>
          <p:nvPr/>
        </p:nvSpPr>
        <p:spPr bwMode="auto">
          <a:xfrm>
            <a:off x="5027258" y="4012837"/>
            <a:ext cx="83549" cy="10523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6" name="Rectangle 275">
            <a:extLst>
              <a:ext uri="{FF2B5EF4-FFF2-40B4-BE49-F238E27FC236}">
                <a16:creationId xmlns:a16="http://schemas.microsoft.com/office/drawing/2014/main" id="{5178FFF4-65F6-4BCA-837E-0F12AD1041AD}"/>
              </a:ext>
            </a:extLst>
          </p:cNvPr>
          <p:cNvSpPr/>
          <p:nvPr/>
        </p:nvSpPr>
        <p:spPr bwMode="auto">
          <a:xfrm>
            <a:off x="5143105" y="4012837"/>
            <a:ext cx="83549" cy="10523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7" name="Rectangle 276">
            <a:extLst>
              <a:ext uri="{FF2B5EF4-FFF2-40B4-BE49-F238E27FC236}">
                <a16:creationId xmlns:a16="http://schemas.microsoft.com/office/drawing/2014/main" id="{E447C8E3-3DC9-48DC-9E46-7EAAE9431D78}"/>
              </a:ext>
            </a:extLst>
          </p:cNvPr>
          <p:cNvSpPr/>
          <p:nvPr/>
        </p:nvSpPr>
        <p:spPr bwMode="auto">
          <a:xfrm>
            <a:off x="5258952" y="4012837"/>
            <a:ext cx="83549" cy="115793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8" name="Rectangle 277">
            <a:extLst>
              <a:ext uri="{FF2B5EF4-FFF2-40B4-BE49-F238E27FC236}">
                <a16:creationId xmlns:a16="http://schemas.microsoft.com/office/drawing/2014/main" id="{9F9D97BC-B837-4422-AD05-17A6561CD6C9}"/>
              </a:ext>
            </a:extLst>
          </p:cNvPr>
          <p:cNvSpPr/>
          <p:nvPr/>
        </p:nvSpPr>
        <p:spPr bwMode="auto">
          <a:xfrm>
            <a:off x="5374799" y="4012837"/>
            <a:ext cx="83549" cy="1212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9" name="Rectangle 278">
            <a:extLst>
              <a:ext uri="{FF2B5EF4-FFF2-40B4-BE49-F238E27FC236}">
                <a16:creationId xmlns:a16="http://schemas.microsoft.com/office/drawing/2014/main" id="{3ACE8993-AA9D-4865-AD2F-6776EEC44816}"/>
              </a:ext>
            </a:extLst>
          </p:cNvPr>
          <p:cNvSpPr/>
          <p:nvPr/>
        </p:nvSpPr>
        <p:spPr bwMode="auto">
          <a:xfrm>
            <a:off x="5490646" y="4012836"/>
            <a:ext cx="83549" cy="12519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0" name="Rectangle 279">
            <a:extLst>
              <a:ext uri="{FF2B5EF4-FFF2-40B4-BE49-F238E27FC236}">
                <a16:creationId xmlns:a16="http://schemas.microsoft.com/office/drawing/2014/main" id="{F495FB30-FF0C-468B-A30F-938335EC1B94}"/>
              </a:ext>
            </a:extLst>
          </p:cNvPr>
          <p:cNvSpPr/>
          <p:nvPr/>
        </p:nvSpPr>
        <p:spPr bwMode="auto">
          <a:xfrm>
            <a:off x="5606493" y="4012836"/>
            <a:ext cx="83549" cy="127397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1" name="Rectangle 280">
            <a:extLst>
              <a:ext uri="{FF2B5EF4-FFF2-40B4-BE49-F238E27FC236}">
                <a16:creationId xmlns:a16="http://schemas.microsoft.com/office/drawing/2014/main" id="{6FDC09AD-188F-442A-A083-9DA95F334BB6}"/>
              </a:ext>
            </a:extLst>
          </p:cNvPr>
          <p:cNvSpPr/>
          <p:nvPr/>
        </p:nvSpPr>
        <p:spPr bwMode="auto">
          <a:xfrm>
            <a:off x="5722340" y="4012836"/>
            <a:ext cx="83549" cy="129718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2" name="Rectangle 281">
            <a:extLst>
              <a:ext uri="{FF2B5EF4-FFF2-40B4-BE49-F238E27FC236}">
                <a16:creationId xmlns:a16="http://schemas.microsoft.com/office/drawing/2014/main" id="{EB1D2225-00A6-45CD-900D-701A17E41633}"/>
              </a:ext>
            </a:extLst>
          </p:cNvPr>
          <p:cNvSpPr/>
          <p:nvPr/>
        </p:nvSpPr>
        <p:spPr bwMode="auto">
          <a:xfrm>
            <a:off x="5838187" y="4012836"/>
            <a:ext cx="83549" cy="12902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4" name="Rectangle 283">
            <a:extLst>
              <a:ext uri="{FF2B5EF4-FFF2-40B4-BE49-F238E27FC236}">
                <a16:creationId xmlns:a16="http://schemas.microsoft.com/office/drawing/2014/main" id="{839BB476-D0DB-48F1-9BF7-D6CA9577B39E}"/>
              </a:ext>
            </a:extLst>
          </p:cNvPr>
          <p:cNvSpPr/>
          <p:nvPr/>
        </p:nvSpPr>
        <p:spPr bwMode="auto">
          <a:xfrm>
            <a:off x="5954046" y="4012835"/>
            <a:ext cx="83549" cy="157916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38" name="Straight Connector 237">
            <a:extLst>
              <a:ext uri="{FF2B5EF4-FFF2-40B4-BE49-F238E27FC236}">
                <a16:creationId xmlns:a16="http://schemas.microsoft.com/office/drawing/2014/main" id="{D4165511-22E0-47DB-8F3D-F5AC8D054480}"/>
              </a:ext>
            </a:extLst>
          </p:cNvPr>
          <p:cNvCxnSpPr>
            <a:cxnSpLocks/>
          </p:cNvCxnSpPr>
          <p:nvPr/>
        </p:nvCxnSpPr>
        <p:spPr bwMode="auto">
          <a:xfrm>
            <a:off x="1099408" y="4381335"/>
            <a:ext cx="4961150" cy="0"/>
          </a:xfrm>
          <a:prstGeom prst="line">
            <a:avLst/>
          </a:prstGeom>
          <a:noFill/>
          <a:ln w="28575" cap="flat" cmpd="sng" algn="ctr">
            <a:solidFill>
              <a:schemeClr val="bg1"/>
            </a:solidFill>
            <a:prstDash val="sysDash"/>
            <a:round/>
            <a:headEnd type="none" w="med" len="med"/>
            <a:tailEnd type="none" w="med" len="med"/>
          </a:ln>
          <a:effectLst/>
        </p:spPr>
      </p:cxnSp>
      <p:cxnSp>
        <p:nvCxnSpPr>
          <p:cNvPr id="230" name="Straight Connector 229">
            <a:extLst>
              <a:ext uri="{FF2B5EF4-FFF2-40B4-BE49-F238E27FC236}">
                <a16:creationId xmlns:a16="http://schemas.microsoft.com/office/drawing/2014/main" id="{820053A1-3662-4E93-B884-0A718758488A}"/>
              </a:ext>
            </a:extLst>
          </p:cNvPr>
          <p:cNvCxnSpPr>
            <a:cxnSpLocks/>
          </p:cNvCxnSpPr>
          <p:nvPr/>
        </p:nvCxnSpPr>
        <p:spPr bwMode="auto">
          <a:xfrm>
            <a:off x="998882" y="4012095"/>
            <a:ext cx="5050077" cy="0"/>
          </a:xfrm>
          <a:prstGeom prst="line">
            <a:avLst/>
          </a:prstGeom>
          <a:noFill/>
          <a:ln w="28575" cap="flat" cmpd="sng" algn="ctr">
            <a:solidFill>
              <a:schemeClr val="bg1"/>
            </a:solidFill>
            <a:prstDash val="sysDash"/>
            <a:round/>
            <a:headEnd type="none" w="med" len="med"/>
            <a:tailEnd type="none" w="med" len="med"/>
          </a:ln>
          <a:effectLst/>
        </p:spPr>
      </p:cxnSp>
      <p:sp>
        <p:nvSpPr>
          <p:cNvPr id="19469" name="TextBox 19468">
            <a:extLst>
              <a:ext uri="{FF2B5EF4-FFF2-40B4-BE49-F238E27FC236}">
                <a16:creationId xmlns:a16="http://schemas.microsoft.com/office/drawing/2014/main" id="{51DE96DF-92D4-4B85-B1CD-9C5359B29956}"/>
              </a:ext>
            </a:extLst>
          </p:cNvPr>
          <p:cNvSpPr txBox="1"/>
          <p:nvPr/>
        </p:nvSpPr>
        <p:spPr bwMode="auto">
          <a:xfrm>
            <a:off x="794968" y="3859141"/>
            <a:ext cx="2929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2" name="TextBox 331">
            <a:extLst>
              <a:ext uri="{FF2B5EF4-FFF2-40B4-BE49-F238E27FC236}">
                <a16:creationId xmlns:a16="http://schemas.microsoft.com/office/drawing/2014/main" id="{06F4F066-9E94-41CD-B933-E1934CA1A872}"/>
              </a:ext>
            </a:extLst>
          </p:cNvPr>
          <p:cNvSpPr txBox="1"/>
          <p:nvPr/>
        </p:nvSpPr>
        <p:spPr bwMode="auto">
          <a:xfrm>
            <a:off x="719138" y="3504578"/>
            <a:ext cx="376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33" name="TextBox 332">
            <a:extLst>
              <a:ext uri="{FF2B5EF4-FFF2-40B4-BE49-F238E27FC236}">
                <a16:creationId xmlns:a16="http://schemas.microsoft.com/office/drawing/2014/main" id="{2E6D18A4-37B8-4488-A3CC-6CDD762BA65D}"/>
              </a:ext>
            </a:extLst>
          </p:cNvPr>
          <p:cNvSpPr txBox="1"/>
          <p:nvPr/>
        </p:nvSpPr>
        <p:spPr bwMode="auto">
          <a:xfrm>
            <a:off x="719138" y="3155614"/>
            <a:ext cx="376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34" name="TextBox 333">
            <a:extLst>
              <a:ext uri="{FF2B5EF4-FFF2-40B4-BE49-F238E27FC236}">
                <a16:creationId xmlns:a16="http://schemas.microsoft.com/office/drawing/2014/main" id="{CD23F4E6-E374-4C2B-81F3-91C3262B3C22}"/>
              </a:ext>
            </a:extLst>
          </p:cNvPr>
          <p:cNvSpPr txBox="1"/>
          <p:nvPr/>
        </p:nvSpPr>
        <p:spPr bwMode="auto">
          <a:xfrm>
            <a:off x="719138" y="2791720"/>
            <a:ext cx="376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35" name="TextBox 334">
            <a:extLst>
              <a:ext uri="{FF2B5EF4-FFF2-40B4-BE49-F238E27FC236}">
                <a16:creationId xmlns:a16="http://schemas.microsoft.com/office/drawing/2014/main" id="{F9E0D5D1-542C-44C9-907C-1ADBC7850E37}"/>
              </a:ext>
            </a:extLst>
          </p:cNvPr>
          <p:cNvSpPr txBox="1"/>
          <p:nvPr/>
        </p:nvSpPr>
        <p:spPr bwMode="auto">
          <a:xfrm>
            <a:off x="719138" y="2448354"/>
            <a:ext cx="376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36" name="TextBox 335">
            <a:extLst>
              <a:ext uri="{FF2B5EF4-FFF2-40B4-BE49-F238E27FC236}">
                <a16:creationId xmlns:a16="http://schemas.microsoft.com/office/drawing/2014/main" id="{A09F018B-9A9B-48FA-937B-A608497CEA2C}"/>
              </a:ext>
            </a:extLst>
          </p:cNvPr>
          <p:cNvSpPr txBox="1"/>
          <p:nvPr/>
        </p:nvSpPr>
        <p:spPr bwMode="auto">
          <a:xfrm>
            <a:off x="653143" y="4200642"/>
            <a:ext cx="505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37" name="TextBox 336">
            <a:extLst>
              <a:ext uri="{FF2B5EF4-FFF2-40B4-BE49-F238E27FC236}">
                <a16:creationId xmlns:a16="http://schemas.microsoft.com/office/drawing/2014/main" id="{8568C268-D852-4D7A-8DBB-EB2F98DF54AF}"/>
              </a:ext>
            </a:extLst>
          </p:cNvPr>
          <p:cNvSpPr txBox="1"/>
          <p:nvPr/>
        </p:nvSpPr>
        <p:spPr bwMode="auto">
          <a:xfrm>
            <a:off x="653143" y="4553339"/>
            <a:ext cx="505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38" name="TextBox 337">
            <a:extLst>
              <a:ext uri="{FF2B5EF4-FFF2-40B4-BE49-F238E27FC236}">
                <a16:creationId xmlns:a16="http://schemas.microsoft.com/office/drawing/2014/main" id="{0741AF3B-55BD-436E-BFC8-41925F099110}"/>
              </a:ext>
            </a:extLst>
          </p:cNvPr>
          <p:cNvSpPr txBox="1"/>
          <p:nvPr/>
        </p:nvSpPr>
        <p:spPr bwMode="auto">
          <a:xfrm>
            <a:off x="653143" y="4887375"/>
            <a:ext cx="505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39" name="TextBox 338">
            <a:extLst>
              <a:ext uri="{FF2B5EF4-FFF2-40B4-BE49-F238E27FC236}">
                <a16:creationId xmlns:a16="http://schemas.microsoft.com/office/drawing/2014/main" id="{F1A1D1EE-693B-4682-983C-D7D49052822C}"/>
              </a:ext>
            </a:extLst>
          </p:cNvPr>
          <p:cNvSpPr txBox="1"/>
          <p:nvPr/>
        </p:nvSpPr>
        <p:spPr bwMode="auto">
          <a:xfrm>
            <a:off x="653143" y="5243804"/>
            <a:ext cx="505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40" name="TextBox 339">
            <a:extLst>
              <a:ext uri="{FF2B5EF4-FFF2-40B4-BE49-F238E27FC236}">
                <a16:creationId xmlns:a16="http://schemas.microsoft.com/office/drawing/2014/main" id="{E2A49461-771A-4F3B-9B18-87C02D022484}"/>
              </a:ext>
            </a:extLst>
          </p:cNvPr>
          <p:cNvSpPr txBox="1"/>
          <p:nvPr/>
        </p:nvSpPr>
        <p:spPr bwMode="auto">
          <a:xfrm>
            <a:off x="565436" y="5607699"/>
            <a:ext cx="552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41" name="TextBox 340">
            <a:extLst>
              <a:ext uri="{FF2B5EF4-FFF2-40B4-BE49-F238E27FC236}">
                <a16:creationId xmlns:a16="http://schemas.microsoft.com/office/drawing/2014/main" id="{05B4160C-30AC-42DA-8B23-05F5A2A16193}"/>
              </a:ext>
            </a:extLst>
          </p:cNvPr>
          <p:cNvSpPr txBox="1"/>
          <p:nvPr/>
        </p:nvSpPr>
        <p:spPr bwMode="auto">
          <a:xfrm>
            <a:off x="4477048" y="2608595"/>
            <a:ext cx="167913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Partial response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Stable disease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Progressive disease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Not evaluable</a:t>
            </a:r>
          </a:p>
        </p:txBody>
      </p:sp>
      <p:sp>
        <p:nvSpPr>
          <p:cNvPr id="342" name="TextBox 341">
            <a:extLst>
              <a:ext uri="{FF2B5EF4-FFF2-40B4-BE49-F238E27FC236}">
                <a16:creationId xmlns:a16="http://schemas.microsoft.com/office/drawing/2014/main" id="{9216D086-6D0D-45E9-B81F-B261AA1A9EF4}"/>
              </a:ext>
            </a:extLst>
          </p:cNvPr>
          <p:cNvSpPr txBox="1"/>
          <p:nvPr/>
        </p:nvSpPr>
        <p:spPr bwMode="auto">
          <a:xfrm>
            <a:off x="4232431" y="2398925"/>
            <a:ext cx="25585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Confirmed Response</a:t>
            </a:r>
          </a:p>
        </p:txBody>
      </p:sp>
      <p:sp>
        <p:nvSpPr>
          <p:cNvPr id="283" name="Oval 282">
            <a:extLst>
              <a:ext uri="{FF2B5EF4-FFF2-40B4-BE49-F238E27FC236}">
                <a16:creationId xmlns:a16="http://schemas.microsoft.com/office/drawing/2014/main" id="{F1D28639-FDF5-4405-8920-C30FE1F729BE}"/>
              </a:ext>
            </a:extLst>
          </p:cNvPr>
          <p:cNvSpPr/>
          <p:nvPr/>
        </p:nvSpPr>
        <p:spPr bwMode="auto">
          <a:xfrm>
            <a:off x="9002985" y="2553396"/>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521432B0-3B61-45EF-8FBA-2CA1DBADED91}"/>
              </a:ext>
            </a:extLst>
          </p:cNvPr>
          <p:cNvSpPr txBox="1"/>
          <p:nvPr/>
        </p:nvSpPr>
        <p:spPr bwMode="auto">
          <a:xfrm>
            <a:off x="1498371" y="2641622"/>
            <a:ext cx="2685316" cy="707886"/>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ORR (per IRC): 47% </a:t>
            </a:r>
            <a:br>
              <a:rPr lang="en-US" sz="2000" b="1" dirty="0">
                <a:solidFill>
                  <a:schemeClr val="bg1"/>
                </a:solidFill>
                <a:latin typeface="Calibri" panose="020F0502020204030204" pitchFamily="34" charset="0"/>
              </a:rPr>
            </a:br>
            <a:r>
              <a:rPr lang="en-US" sz="2000" dirty="0">
                <a:solidFill>
                  <a:schemeClr val="bg1"/>
                </a:solidFill>
                <a:latin typeface="Calibri" panose="020F0502020204030204" pitchFamily="34" charset="0"/>
              </a:rPr>
              <a:t>(95% CI: 31%-62%)</a:t>
            </a:r>
          </a:p>
        </p:txBody>
      </p:sp>
      <p:grpSp>
        <p:nvGrpSpPr>
          <p:cNvPr id="285" name="Group 284">
            <a:extLst>
              <a:ext uri="{FF2B5EF4-FFF2-40B4-BE49-F238E27FC236}">
                <a16:creationId xmlns:a16="http://schemas.microsoft.com/office/drawing/2014/main" id="{A682BD02-AF5C-4129-9EB2-B3457415CCC2}"/>
              </a:ext>
            </a:extLst>
          </p:cNvPr>
          <p:cNvGrpSpPr/>
          <p:nvPr/>
        </p:nvGrpSpPr>
        <p:grpSpPr>
          <a:xfrm>
            <a:off x="9392911" y="6207927"/>
            <a:ext cx="2488502" cy="454909"/>
            <a:chOff x="9392911" y="6207927"/>
            <a:chExt cx="2488502" cy="454909"/>
          </a:xfrm>
        </p:grpSpPr>
        <p:pic>
          <p:nvPicPr>
            <p:cNvPr id="286" name="Picture 285" descr="A picture containing text, ax, wheel&#10;&#10;Description automatically generated">
              <a:extLst>
                <a:ext uri="{FF2B5EF4-FFF2-40B4-BE49-F238E27FC236}">
                  <a16:creationId xmlns:a16="http://schemas.microsoft.com/office/drawing/2014/main" id="{62B000DF-5CA3-4AC2-BE48-8CECDA467A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87" name="Rectangle 286">
              <a:extLst>
                <a:ext uri="{FF2B5EF4-FFF2-40B4-BE49-F238E27FC236}">
                  <a16:creationId xmlns:a16="http://schemas.microsoft.com/office/drawing/2014/main" id="{2206103D-676F-488B-841F-6A9A68D3FCA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322930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a:xfrm>
            <a:off x="609759" y="238127"/>
            <a:ext cx="10943144" cy="1103313"/>
          </a:xfrm>
        </p:spPr>
        <p:txBody>
          <a:bodyPr/>
          <a:lstStyle/>
          <a:p>
            <a:r>
              <a:rPr lang="en-US" dirty="0"/>
              <a:t>MyPathway: Trastuzumab + Pertuzumab for </a:t>
            </a:r>
            <a:br>
              <a:rPr lang="en-US" dirty="0"/>
            </a:br>
            <a:r>
              <a:rPr lang="en-US" i="1" dirty="0"/>
              <a:t>HER2</a:t>
            </a:r>
            <a:r>
              <a:rPr lang="en-US" dirty="0"/>
              <a:t>-Positive BTC</a:t>
            </a:r>
            <a:endParaRPr lang="en-US" altLang="en-US" dirty="0"/>
          </a:p>
        </p:txBody>
      </p:sp>
      <p:sp>
        <p:nvSpPr>
          <p:cNvPr id="2" name="Content Placeholder 1">
            <a:extLst>
              <a:ext uri="{FF2B5EF4-FFF2-40B4-BE49-F238E27FC236}">
                <a16:creationId xmlns:a16="http://schemas.microsoft.com/office/drawing/2014/main" id="{D024ECD2-8FAD-47D0-9833-C9C78F4D184F}"/>
              </a:ext>
            </a:extLst>
          </p:cNvPr>
          <p:cNvSpPr>
            <a:spLocks noGrp="1" noChangeAspect="1"/>
          </p:cNvSpPr>
          <p:nvPr>
            <p:ph idx="1"/>
          </p:nvPr>
        </p:nvSpPr>
        <p:spPr>
          <a:xfrm>
            <a:off x="604675" y="1513047"/>
            <a:ext cx="11273396" cy="1230153"/>
          </a:xfrm>
        </p:spPr>
        <p:txBody>
          <a:bodyPr/>
          <a:lstStyle/>
          <a:p>
            <a:pPr>
              <a:spcBef>
                <a:spcPts val="200"/>
              </a:spcBef>
            </a:pPr>
            <a:r>
              <a:rPr lang="en-US" sz="1800" dirty="0"/>
              <a:t>MyPathway: Phase IIa study of 6 targeted regimens in patients with advanced solid tumors with potentially actionable molecular alterations</a:t>
            </a:r>
            <a:r>
              <a:rPr lang="en-US" sz="1800" baseline="30000" dirty="0"/>
              <a:t>1</a:t>
            </a:r>
            <a:endParaRPr lang="en-US" sz="1800" dirty="0"/>
          </a:p>
          <a:p>
            <a:pPr>
              <a:spcBef>
                <a:spcPts val="200"/>
              </a:spcBef>
            </a:pPr>
            <a:r>
              <a:rPr lang="en-US" sz="1800" dirty="0"/>
              <a:t>Current report: trastuzumab + pertuzumab in cohort with previously treated metastatic BTC and </a:t>
            </a:r>
            <a:r>
              <a:rPr lang="en-US" sz="1800" i="1" dirty="0"/>
              <a:t>HER2</a:t>
            </a:r>
            <a:r>
              <a:rPr lang="en-US" sz="1800" dirty="0"/>
              <a:t> amplification, overexpression, or both (n = 39)</a:t>
            </a:r>
            <a:r>
              <a:rPr lang="en-US" sz="1800" baseline="30000" dirty="0"/>
              <a:t>2</a:t>
            </a:r>
            <a:endParaRPr lang="en-US" sz="1800" dirty="0">
              <a:highlight>
                <a:srgbClr val="00FF00"/>
              </a:highlight>
            </a:endParaRPr>
          </a:p>
        </p:txBody>
      </p:sp>
      <p:sp>
        <p:nvSpPr>
          <p:cNvPr id="18" name="Text Box 15">
            <a:extLst>
              <a:ext uri="{FF2B5EF4-FFF2-40B4-BE49-F238E27FC236}">
                <a16:creationId xmlns:a16="http://schemas.microsoft.com/office/drawing/2014/main" id="{9E9DD22F-93D5-F240-8F73-E1AE3B8D35AC}"/>
              </a:ext>
            </a:extLst>
          </p:cNvPr>
          <p:cNvSpPr txBox="1">
            <a:spLocks noChangeArrowheads="1"/>
          </p:cNvSpPr>
          <p:nvPr/>
        </p:nvSpPr>
        <p:spPr bwMode="auto">
          <a:xfrm>
            <a:off x="404284" y="6396302"/>
            <a:ext cx="897681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NCT02091141. 2. Javle. Lancet Oncol. 2021;22:1290.</a:t>
            </a:r>
          </a:p>
        </p:txBody>
      </p:sp>
      <p:graphicFrame>
        <p:nvGraphicFramePr>
          <p:cNvPr id="11" name="Content Placeholder 4">
            <a:extLst>
              <a:ext uri="{FF2B5EF4-FFF2-40B4-BE49-F238E27FC236}">
                <a16:creationId xmlns:a16="http://schemas.microsoft.com/office/drawing/2014/main" id="{8FEBABC1-1B56-4553-9114-EE68E300B8C6}"/>
              </a:ext>
            </a:extLst>
          </p:cNvPr>
          <p:cNvGraphicFramePr>
            <a:graphicFrameLocks/>
          </p:cNvGraphicFramePr>
          <p:nvPr>
            <p:extLst>
              <p:ext uri="{D42A27DB-BD31-4B8C-83A1-F6EECF244321}">
                <p14:modId xmlns:p14="http://schemas.microsoft.com/office/powerpoint/2010/main" val="3716890168"/>
              </p:ext>
            </p:extLst>
          </p:nvPr>
        </p:nvGraphicFramePr>
        <p:xfrm>
          <a:off x="720725" y="2914807"/>
          <a:ext cx="3736979" cy="2784944"/>
        </p:xfrm>
        <a:graphic>
          <a:graphicData uri="http://schemas.openxmlformats.org/drawingml/2006/table">
            <a:tbl>
              <a:tblPr firstRow="1" bandRow="1">
                <a:tableStyleId>{0E3FDE45-AF77-4B5C-9715-49D594BDF05E}</a:tableStyleId>
              </a:tblPr>
              <a:tblGrid>
                <a:gridCol w="1578529">
                  <a:extLst>
                    <a:ext uri="{9D8B030D-6E8A-4147-A177-3AD203B41FA5}">
                      <a16:colId xmlns:a16="http://schemas.microsoft.com/office/drawing/2014/main" val="3741806511"/>
                    </a:ext>
                  </a:extLst>
                </a:gridCol>
                <a:gridCol w="1079225">
                  <a:extLst>
                    <a:ext uri="{9D8B030D-6E8A-4147-A177-3AD203B41FA5}">
                      <a16:colId xmlns:a16="http://schemas.microsoft.com/office/drawing/2014/main" val="222999309"/>
                    </a:ext>
                  </a:extLst>
                </a:gridCol>
                <a:gridCol w="1079225">
                  <a:extLst>
                    <a:ext uri="{9D8B030D-6E8A-4147-A177-3AD203B41FA5}">
                      <a16:colId xmlns:a16="http://schemas.microsoft.com/office/drawing/2014/main" val="1246438891"/>
                    </a:ext>
                  </a:extLst>
                </a:gridCol>
              </a:tblGrid>
              <a:tr h="4525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Efficacy Outcome</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ICC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7)</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ECC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7)</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25281362"/>
                  </a:ext>
                </a:extLst>
              </a:tr>
              <a:tr h="4075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Confirmed ORR, %</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(29)</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109328677"/>
                  </a:ext>
                </a:extLst>
              </a:tr>
              <a:tr h="2359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DCR, % (95% CI)</a:t>
                      </a:r>
                    </a:p>
                  </a:txBody>
                  <a:tcPr marL="118872" marR="118872"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(29)</a:t>
                      </a:r>
                    </a:p>
                  </a:txBody>
                  <a:tcPr marL="118872" marR="118872"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(71)</a:t>
                      </a:r>
                    </a:p>
                  </a:txBody>
                  <a:tcPr marL="118872" marR="118872" anchor="ctr">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62030796"/>
                  </a:ext>
                </a:extLst>
              </a:tr>
              <a:tr h="4075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 (range)</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(4.2-NE)</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69571925"/>
                  </a:ext>
                </a:extLst>
              </a:tr>
              <a:tr h="4075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mo (range)</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(1.0-5.3)</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(1.3-13.5)</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75437291"/>
                  </a:ext>
                </a:extLst>
              </a:tr>
              <a:tr h="4075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 mo (range)</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(1.2-8.1)</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(2.0-NE)</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19171500"/>
                  </a:ext>
                </a:extLst>
              </a:tr>
            </a:tbl>
          </a:graphicData>
        </a:graphic>
      </p:graphicFrame>
      <p:grpSp>
        <p:nvGrpSpPr>
          <p:cNvPr id="13" name="Group 12">
            <a:extLst>
              <a:ext uri="{FF2B5EF4-FFF2-40B4-BE49-F238E27FC236}">
                <a16:creationId xmlns:a16="http://schemas.microsoft.com/office/drawing/2014/main" id="{673DA838-3D52-4020-A841-6FDC5B524D01}"/>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856A19AB-BB08-41D4-9A02-06F13C5C24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14">
              <a:extLst>
                <a:ext uri="{FF2B5EF4-FFF2-40B4-BE49-F238E27FC236}">
                  <a16:creationId xmlns:a16="http://schemas.microsoft.com/office/drawing/2014/main" id="{5052604D-3573-4EB6-9F17-9CBDB83775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5" name="TextBox 4">
            <a:extLst>
              <a:ext uri="{FF2B5EF4-FFF2-40B4-BE49-F238E27FC236}">
                <a16:creationId xmlns:a16="http://schemas.microsoft.com/office/drawing/2014/main" id="{E940020F-1C72-48AA-9CAE-4E796287FDD0}"/>
              </a:ext>
            </a:extLst>
          </p:cNvPr>
          <p:cNvSpPr txBox="1"/>
          <p:nvPr/>
        </p:nvSpPr>
        <p:spPr bwMode="auto">
          <a:xfrm>
            <a:off x="6096000" y="2669599"/>
            <a:ext cx="46418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Change in Target Lesion Size in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HER2</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BTC</a:t>
            </a:r>
          </a:p>
        </p:txBody>
      </p:sp>
      <p:sp>
        <p:nvSpPr>
          <p:cNvPr id="21" name="TextBox 20">
            <a:extLst>
              <a:ext uri="{FF2B5EF4-FFF2-40B4-BE49-F238E27FC236}">
                <a16:creationId xmlns:a16="http://schemas.microsoft.com/office/drawing/2014/main" id="{06AAD053-3D2B-4D01-96B2-E619311ADD32}"/>
              </a:ext>
            </a:extLst>
          </p:cNvPr>
          <p:cNvSpPr txBox="1"/>
          <p:nvPr/>
        </p:nvSpPr>
        <p:spPr bwMode="auto">
          <a:xfrm rot="16200000">
            <a:off x="3013851" y="4203596"/>
            <a:ext cx="3547188"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Target Lesion Change From Baseline (%)</a:t>
            </a:r>
          </a:p>
        </p:txBody>
      </p:sp>
      <p:sp>
        <p:nvSpPr>
          <p:cNvPr id="26" name="TextBox 25">
            <a:extLst>
              <a:ext uri="{FF2B5EF4-FFF2-40B4-BE49-F238E27FC236}">
                <a16:creationId xmlns:a16="http://schemas.microsoft.com/office/drawing/2014/main" id="{A9C585DB-AB97-4B92-8D2D-8D322578791B}"/>
              </a:ext>
            </a:extLst>
          </p:cNvPr>
          <p:cNvSpPr txBox="1"/>
          <p:nvPr/>
        </p:nvSpPr>
        <p:spPr bwMode="auto">
          <a:xfrm>
            <a:off x="4958231" y="3202342"/>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grpSp>
        <p:nvGrpSpPr>
          <p:cNvPr id="6" name="Group 5">
            <a:extLst>
              <a:ext uri="{FF2B5EF4-FFF2-40B4-BE49-F238E27FC236}">
                <a16:creationId xmlns:a16="http://schemas.microsoft.com/office/drawing/2014/main" id="{40D8A699-F936-4FF4-AE47-D142E505E487}"/>
              </a:ext>
            </a:extLst>
          </p:cNvPr>
          <p:cNvGrpSpPr/>
          <p:nvPr/>
        </p:nvGrpSpPr>
        <p:grpSpPr>
          <a:xfrm>
            <a:off x="4827845" y="2713638"/>
            <a:ext cx="466794" cy="3260134"/>
            <a:chOff x="4834195" y="2719988"/>
            <a:chExt cx="466794" cy="3260134"/>
          </a:xfrm>
        </p:grpSpPr>
        <p:sp>
          <p:nvSpPr>
            <p:cNvPr id="16" name="TextBox 15">
              <a:extLst>
                <a:ext uri="{FF2B5EF4-FFF2-40B4-BE49-F238E27FC236}">
                  <a16:creationId xmlns:a16="http://schemas.microsoft.com/office/drawing/2014/main" id="{1742A945-D224-42AF-B723-F638B49B77B2}"/>
                </a:ext>
              </a:extLst>
            </p:cNvPr>
            <p:cNvSpPr txBox="1"/>
            <p:nvPr/>
          </p:nvSpPr>
          <p:spPr bwMode="auto">
            <a:xfrm>
              <a:off x="5037775" y="3691011"/>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2" name="TextBox 21">
              <a:extLst>
                <a:ext uri="{FF2B5EF4-FFF2-40B4-BE49-F238E27FC236}">
                  <a16:creationId xmlns:a16="http://schemas.microsoft.com/office/drawing/2014/main" id="{7B4FA33A-0836-40FC-AC1A-D65250D1DF77}"/>
                </a:ext>
              </a:extLst>
            </p:cNvPr>
            <p:cNvSpPr txBox="1"/>
            <p:nvPr/>
          </p:nvSpPr>
          <p:spPr bwMode="auto">
            <a:xfrm>
              <a:off x="4959229" y="2719988"/>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23" name="TextBox 22">
              <a:extLst>
                <a:ext uri="{FF2B5EF4-FFF2-40B4-BE49-F238E27FC236}">
                  <a16:creationId xmlns:a16="http://schemas.microsoft.com/office/drawing/2014/main" id="{9BD6A727-39FA-42B7-AE6F-36E3D0DC5C8C}"/>
                </a:ext>
              </a:extLst>
            </p:cNvPr>
            <p:cNvSpPr txBox="1"/>
            <p:nvPr/>
          </p:nvSpPr>
          <p:spPr bwMode="auto">
            <a:xfrm>
              <a:off x="4912741" y="4203333"/>
              <a:ext cx="38824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24" name="TextBox 23">
              <a:extLst>
                <a:ext uri="{FF2B5EF4-FFF2-40B4-BE49-F238E27FC236}">
                  <a16:creationId xmlns:a16="http://schemas.microsoft.com/office/drawing/2014/main" id="{9B503E27-CAA3-47CF-9FA7-E8AF3545876B}"/>
                </a:ext>
              </a:extLst>
            </p:cNvPr>
            <p:cNvSpPr txBox="1"/>
            <p:nvPr/>
          </p:nvSpPr>
          <p:spPr bwMode="auto">
            <a:xfrm>
              <a:off x="4912741" y="5215687"/>
              <a:ext cx="38824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25" name="TextBox 24">
              <a:extLst>
                <a:ext uri="{FF2B5EF4-FFF2-40B4-BE49-F238E27FC236}">
                  <a16:creationId xmlns:a16="http://schemas.microsoft.com/office/drawing/2014/main" id="{D311F9DD-68E1-41C7-B0F7-7BD5FD3E1BF8}"/>
                </a:ext>
              </a:extLst>
            </p:cNvPr>
            <p:cNvSpPr txBox="1"/>
            <p:nvPr/>
          </p:nvSpPr>
          <p:spPr bwMode="auto">
            <a:xfrm>
              <a:off x="4912741" y="4710554"/>
              <a:ext cx="38824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27" name="TextBox 26">
              <a:extLst>
                <a:ext uri="{FF2B5EF4-FFF2-40B4-BE49-F238E27FC236}">
                  <a16:creationId xmlns:a16="http://schemas.microsoft.com/office/drawing/2014/main" id="{1BD89DF4-6882-4A87-9A79-5CE7C5D9AA2C}"/>
                </a:ext>
              </a:extLst>
            </p:cNvPr>
            <p:cNvSpPr txBox="1"/>
            <p:nvPr/>
          </p:nvSpPr>
          <p:spPr bwMode="auto">
            <a:xfrm>
              <a:off x="4834195" y="5721590"/>
              <a:ext cx="46679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grpSp>
        <p:nvGrpSpPr>
          <p:cNvPr id="28" name="Group 27">
            <a:extLst>
              <a:ext uri="{FF2B5EF4-FFF2-40B4-BE49-F238E27FC236}">
                <a16:creationId xmlns:a16="http://schemas.microsoft.com/office/drawing/2014/main" id="{9BA0454A-613F-4744-9514-A9DDA0C6B519}"/>
              </a:ext>
            </a:extLst>
          </p:cNvPr>
          <p:cNvGrpSpPr/>
          <p:nvPr/>
        </p:nvGrpSpPr>
        <p:grpSpPr>
          <a:xfrm>
            <a:off x="5679021" y="5065750"/>
            <a:ext cx="1698730" cy="699679"/>
            <a:chOff x="9738617" y="2568241"/>
            <a:chExt cx="1698730" cy="699679"/>
          </a:xfrm>
        </p:grpSpPr>
        <p:sp>
          <p:nvSpPr>
            <p:cNvPr id="29" name="TextBox 28">
              <a:extLst>
                <a:ext uri="{FF2B5EF4-FFF2-40B4-BE49-F238E27FC236}">
                  <a16:creationId xmlns:a16="http://schemas.microsoft.com/office/drawing/2014/main" id="{E28F8B46-2EBD-4F81-B0F5-621BDAE90757}"/>
                </a:ext>
              </a:extLst>
            </p:cNvPr>
            <p:cNvSpPr txBox="1"/>
            <p:nvPr/>
          </p:nvSpPr>
          <p:spPr bwMode="auto">
            <a:xfrm>
              <a:off x="9827517" y="2568241"/>
              <a:ext cx="1609830" cy="699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90000"/>
                </a:lnSpc>
                <a:spcBef>
                  <a:spcPts val="0"/>
                </a:spcBef>
                <a:spcAft>
                  <a:spcPts val="1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Partial response</a:t>
              </a:r>
            </a:p>
            <a:p>
              <a:pPr marL="0" marR="0" lvl="0" indent="0" algn="l" defTabSz="914400" rtl="0" eaLnBrk="1" fontAlgn="auto" latinLnBrk="0" hangingPunct="1">
                <a:lnSpc>
                  <a:spcPct val="90000"/>
                </a:lnSpc>
                <a:spcBef>
                  <a:spcPts val="0"/>
                </a:spcBef>
                <a:spcAft>
                  <a:spcPts val="1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Stable disease</a:t>
              </a:r>
            </a:p>
            <a:p>
              <a:pPr marL="0" marR="0" lvl="0" indent="0" algn="l" defTabSz="914400" rtl="0" eaLnBrk="1" fontAlgn="auto" latinLnBrk="0" hangingPunct="1">
                <a:lnSpc>
                  <a:spcPct val="90000"/>
                </a:lnSpc>
                <a:spcBef>
                  <a:spcPts val="0"/>
                </a:spcBef>
                <a:spcAft>
                  <a:spcPts val="1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Progressive disease</a:t>
              </a:r>
            </a:p>
          </p:txBody>
        </p:sp>
        <p:sp>
          <p:nvSpPr>
            <p:cNvPr id="30" name="Rectangle 29">
              <a:extLst>
                <a:ext uri="{FF2B5EF4-FFF2-40B4-BE49-F238E27FC236}">
                  <a16:creationId xmlns:a16="http://schemas.microsoft.com/office/drawing/2014/main" id="{6344A646-7EDE-4425-887D-EB396B3B1D7A}"/>
                </a:ext>
              </a:extLst>
            </p:cNvPr>
            <p:cNvSpPr/>
            <p:nvPr/>
          </p:nvSpPr>
          <p:spPr bwMode="auto">
            <a:xfrm>
              <a:off x="9738617" y="2635809"/>
              <a:ext cx="137013" cy="13701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Rectangle 30">
              <a:extLst>
                <a:ext uri="{FF2B5EF4-FFF2-40B4-BE49-F238E27FC236}">
                  <a16:creationId xmlns:a16="http://schemas.microsoft.com/office/drawing/2014/main" id="{EDACF024-3D49-4106-8A8F-0C1C18E5EB1D}"/>
                </a:ext>
              </a:extLst>
            </p:cNvPr>
            <p:cNvSpPr/>
            <p:nvPr/>
          </p:nvSpPr>
          <p:spPr bwMode="auto">
            <a:xfrm>
              <a:off x="9738617" y="2840525"/>
              <a:ext cx="137013" cy="137013"/>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Rectangle 31">
              <a:extLst>
                <a:ext uri="{FF2B5EF4-FFF2-40B4-BE49-F238E27FC236}">
                  <a16:creationId xmlns:a16="http://schemas.microsoft.com/office/drawing/2014/main" id="{60BAB362-C057-4320-8302-562215BA034C}"/>
                </a:ext>
              </a:extLst>
            </p:cNvPr>
            <p:cNvSpPr/>
            <p:nvPr/>
          </p:nvSpPr>
          <p:spPr bwMode="auto">
            <a:xfrm>
              <a:off x="9738617" y="3045242"/>
              <a:ext cx="137013" cy="137013"/>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33" name="Freeform: Shape 32">
            <a:extLst>
              <a:ext uri="{FF2B5EF4-FFF2-40B4-BE49-F238E27FC236}">
                <a16:creationId xmlns:a16="http://schemas.microsoft.com/office/drawing/2014/main" id="{EA758429-3CD8-44DC-86D1-957BC4DBDE47}"/>
              </a:ext>
            </a:extLst>
          </p:cNvPr>
          <p:cNvSpPr/>
          <p:nvPr/>
        </p:nvSpPr>
        <p:spPr bwMode="auto">
          <a:xfrm>
            <a:off x="5288833" y="2815927"/>
            <a:ext cx="6435106" cy="3023714"/>
          </a:xfrm>
          <a:custGeom>
            <a:avLst/>
            <a:gdLst>
              <a:gd name="connsiteX0" fmla="*/ 0 w 8749364"/>
              <a:gd name="connsiteY0" fmla="*/ 0 h 4129238"/>
              <a:gd name="connsiteX1" fmla="*/ 0 w 8749364"/>
              <a:gd name="connsiteY1" fmla="*/ 4129238 h 4129238"/>
              <a:gd name="connsiteX2" fmla="*/ 8749364 w 8749364"/>
              <a:gd name="connsiteY2" fmla="*/ 4129238 h 4129238"/>
            </a:gdLst>
            <a:ahLst/>
            <a:cxnLst>
              <a:cxn ang="0">
                <a:pos x="connsiteX0" y="connsiteY0"/>
              </a:cxn>
              <a:cxn ang="0">
                <a:pos x="connsiteX1" y="connsiteY1"/>
              </a:cxn>
              <a:cxn ang="0">
                <a:pos x="connsiteX2" y="connsiteY2"/>
              </a:cxn>
            </a:cxnLst>
            <a:rect l="l" t="t" r="r" b="b"/>
            <a:pathLst>
              <a:path w="8749364" h="4129238">
                <a:moveTo>
                  <a:pt x="0" y="0"/>
                </a:moveTo>
                <a:lnTo>
                  <a:pt x="0" y="4129238"/>
                </a:lnTo>
                <a:lnTo>
                  <a:pt x="8749364" y="4129238"/>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34" name="Group 33">
            <a:extLst>
              <a:ext uri="{FF2B5EF4-FFF2-40B4-BE49-F238E27FC236}">
                <a16:creationId xmlns:a16="http://schemas.microsoft.com/office/drawing/2014/main" id="{44D5A875-2593-4A63-B2D8-47A5D361BE85}"/>
              </a:ext>
            </a:extLst>
          </p:cNvPr>
          <p:cNvGrpSpPr/>
          <p:nvPr/>
        </p:nvGrpSpPr>
        <p:grpSpPr>
          <a:xfrm>
            <a:off x="9678306" y="5838156"/>
            <a:ext cx="1951670" cy="74212"/>
            <a:chOff x="2732701" y="4502038"/>
            <a:chExt cx="8740955" cy="1290247"/>
          </a:xfrm>
        </p:grpSpPr>
        <p:cxnSp>
          <p:nvCxnSpPr>
            <p:cNvPr id="35" name="Straight Connector 34">
              <a:extLst>
                <a:ext uri="{FF2B5EF4-FFF2-40B4-BE49-F238E27FC236}">
                  <a16:creationId xmlns:a16="http://schemas.microsoft.com/office/drawing/2014/main" id="{7E294EE4-F203-4155-85C2-3893CB21E8DA}"/>
                </a:ext>
              </a:extLst>
            </p:cNvPr>
            <p:cNvCxnSpPr>
              <a:cxnSpLocks/>
            </p:cNvCxnSpPr>
            <p:nvPr/>
          </p:nvCxnSpPr>
          <p:spPr bwMode="auto">
            <a:xfrm>
              <a:off x="2732701"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32E6590-F53F-40EF-8217-AF07C49A7C70}"/>
                </a:ext>
              </a:extLst>
            </p:cNvPr>
            <p:cNvCxnSpPr>
              <a:cxnSpLocks/>
            </p:cNvCxnSpPr>
            <p:nvPr/>
          </p:nvCxnSpPr>
          <p:spPr bwMode="auto">
            <a:xfrm>
              <a:off x="3616597"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9190183-845D-4C98-9E2E-F69DB52A749C}"/>
                </a:ext>
              </a:extLst>
            </p:cNvPr>
            <p:cNvCxnSpPr>
              <a:cxnSpLocks/>
            </p:cNvCxnSpPr>
            <p:nvPr/>
          </p:nvCxnSpPr>
          <p:spPr bwMode="auto">
            <a:xfrm>
              <a:off x="4484432"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F791781-FB6D-474D-923A-17FCA5C67AF2}"/>
                </a:ext>
              </a:extLst>
            </p:cNvPr>
            <p:cNvCxnSpPr>
              <a:cxnSpLocks/>
            </p:cNvCxnSpPr>
            <p:nvPr/>
          </p:nvCxnSpPr>
          <p:spPr bwMode="auto">
            <a:xfrm>
              <a:off x="5368328"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99C7E88-3ACE-47BC-A26D-AF110E325F95}"/>
                </a:ext>
              </a:extLst>
            </p:cNvPr>
            <p:cNvCxnSpPr>
              <a:cxnSpLocks/>
            </p:cNvCxnSpPr>
            <p:nvPr/>
          </p:nvCxnSpPr>
          <p:spPr bwMode="auto">
            <a:xfrm>
              <a:off x="6227440"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22016C7-224C-4976-8C9F-739C966573D7}"/>
                </a:ext>
              </a:extLst>
            </p:cNvPr>
            <p:cNvCxnSpPr>
              <a:cxnSpLocks/>
            </p:cNvCxnSpPr>
            <p:nvPr/>
          </p:nvCxnSpPr>
          <p:spPr bwMode="auto">
            <a:xfrm>
              <a:off x="7111336"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B5E9182-C551-437A-8904-4C60D0618690}"/>
                </a:ext>
              </a:extLst>
            </p:cNvPr>
            <p:cNvCxnSpPr>
              <a:cxnSpLocks/>
            </p:cNvCxnSpPr>
            <p:nvPr/>
          </p:nvCxnSpPr>
          <p:spPr bwMode="auto">
            <a:xfrm>
              <a:off x="7971534"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5F9C445-A50A-4E3F-BED2-F53F422B88DA}"/>
                </a:ext>
              </a:extLst>
            </p:cNvPr>
            <p:cNvCxnSpPr>
              <a:cxnSpLocks/>
            </p:cNvCxnSpPr>
            <p:nvPr/>
          </p:nvCxnSpPr>
          <p:spPr bwMode="auto">
            <a:xfrm>
              <a:off x="8855430"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ED9E222-CA5A-4BD4-976A-58AA5CF10D4A}"/>
                </a:ext>
              </a:extLst>
            </p:cNvPr>
            <p:cNvCxnSpPr>
              <a:cxnSpLocks/>
            </p:cNvCxnSpPr>
            <p:nvPr/>
          </p:nvCxnSpPr>
          <p:spPr bwMode="auto">
            <a:xfrm>
              <a:off x="9714542"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205D7FF-F2FF-4F33-9091-C29194647B3F}"/>
                </a:ext>
              </a:extLst>
            </p:cNvPr>
            <p:cNvCxnSpPr>
              <a:cxnSpLocks/>
            </p:cNvCxnSpPr>
            <p:nvPr/>
          </p:nvCxnSpPr>
          <p:spPr bwMode="auto">
            <a:xfrm>
              <a:off x="10598438"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0B7D91E-9A59-4E46-90AB-B954467245CE}"/>
                </a:ext>
              </a:extLst>
            </p:cNvPr>
            <p:cNvCxnSpPr>
              <a:cxnSpLocks/>
            </p:cNvCxnSpPr>
            <p:nvPr/>
          </p:nvCxnSpPr>
          <p:spPr bwMode="auto">
            <a:xfrm>
              <a:off x="11473656" y="4502038"/>
              <a:ext cx="0" cy="1290247"/>
            </a:xfrm>
            <a:prstGeom prst="line">
              <a:avLst/>
            </a:prstGeom>
            <a:noFill/>
            <a:ln w="28575" cap="flat" cmpd="sng" algn="ctr">
              <a:solidFill>
                <a:schemeClr val="bg1"/>
              </a:solidFill>
              <a:prstDash val="solid"/>
              <a:round/>
              <a:headEnd type="none" w="med" len="med"/>
              <a:tailEnd type="none" w="med" len="med"/>
            </a:ln>
            <a:effectLst/>
          </p:spPr>
        </p:cxnSp>
      </p:grpSp>
      <p:sp>
        <p:nvSpPr>
          <p:cNvPr id="3" name="TextBox 2">
            <a:extLst>
              <a:ext uri="{FF2B5EF4-FFF2-40B4-BE49-F238E27FC236}">
                <a16:creationId xmlns:a16="http://schemas.microsoft.com/office/drawing/2014/main" id="{65B49D77-1BD3-4111-906E-FDB33FFE1FE8}"/>
              </a:ext>
            </a:extLst>
          </p:cNvPr>
          <p:cNvSpPr txBox="1"/>
          <p:nvPr/>
        </p:nvSpPr>
        <p:spPr bwMode="auto">
          <a:xfrm>
            <a:off x="8075303" y="6093023"/>
            <a:ext cx="7907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a:t>
            </a:r>
          </a:p>
        </p:txBody>
      </p:sp>
      <p:grpSp>
        <p:nvGrpSpPr>
          <p:cNvPr id="46" name="Group 45">
            <a:extLst>
              <a:ext uri="{FF2B5EF4-FFF2-40B4-BE49-F238E27FC236}">
                <a16:creationId xmlns:a16="http://schemas.microsoft.com/office/drawing/2014/main" id="{3A7FFAA7-3AB9-4551-8895-5F4197BF7F87}"/>
              </a:ext>
            </a:extLst>
          </p:cNvPr>
          <p:cNvGrpSpPr/>
          <p:nvPr/>
        </p:nvGrpSpPr>
        <p:grpSpPr>
          <a:xfrm>
            <a:off x="5279504" y="5894151"/>
            <a:ext cx="2218576" cy="258532"/>
            <a:chOff x="2273077" y="5733535"/>
            <a:chExt cx="9925520" cy="258532"/>
          </a:xfrm>
        </p:grpSpPr>
        <p:sp>
          <p:nvSpPr>
            <p:cNvPr id="47" name="TextBox 46">
              <a:extLst>
                <a:ext uri="{FF2B5EF4-FFF2-40B4-BE49-F238E27FC236}">
                  <a16:creationId xmlns:a16="http://schemas.microsoft.com/office/drawing/2014/main" id="{02E4AA70-DEC4-4F23-951A-2AC7AD1139EE}"/>
                </a:ext>
              </a:extLst>
            </p:cNvPr>
            <p:cNvSpPr txBox="1"/>
            <p:nvPr/>
          </p:nvSpPr>
          <p:spPr bwMode="auto">
            <a:xfrm>
              <a:off x="2273077" y="5733535"/>
              <a:ext cx="9132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37</a:t>
              </a:r>
            </a:p>
          </p:txBody>
        </p:sp>
        <p:sp>
          <p:nvSpPr>
            <p:cNvPr id="48" name="TextBox 47">
              <a:extLst>
                <a:ext uri="{FF2B5EF4-FFF2-40B4-BE49-F238E27FC236}">
                  <a16:creationId xmlns:a16="http://schemas.microsoft.com/office/drawing/2014/main" id="{4445E49F-D0CC-433D-8AAC-8524C205FC74}"/>
                </a:ext>
              </a:extLst>
            </p:cNvPr>
            <p:cNvSpPr txBox="1"/>
            <p:nvPr/>
          </p:nvSpPr>
          <p:spPr bwMode="auto">
            <a:xfrm>
              <a:off x="3159959" y="5733535"/>
              <a:ext cx="9132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p>
          </p:txBody>
        </p:sp>
        <p:sp>
          <p:nvSpPr>
            <p:cNvPr id="49" name="TextBox 48">
              <a:extLst>
                <a:ext uri="{FF2B5EF4-FFF2-40B4-BE49-F238E27FC236}">
                  <a16:creationId xmlns:a16="http://schemas.microsoft.com/office/drawing/2014/main" id="{3AC65B1C-1590-4F5A-91CF-CD83C1B98727}"/>
                </a:ext>
              </a:extLst>
            </p:cNvPr>
            <p:cNvSpPr txBox="1"/>
            <p:nvPr/>
          </p:nvSpPr>
          <p:spPr bwMode="auto">
            <a:xfrm>
              <a:off x="4036260" y="5733535"/>
              <a:ext cx="9132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50" name="TextBox 49">
              <a:extLst>
                <a:ext uri="{FF2B5EF4-FFF2-40B4-BE49-F238E27FC236}">
                  <a16:creationId xmlns:a16="http://schemas.microsoft.com/office/drawing/2014/main" id="{B8405CA2-62C8-4DB8-BDF0-E763719E8DD3}"/>
                </a:ext>
              </a:extLst>
            </p:cNvPr>
            <p:cNvSpPr txBox="1"/>
            <p:nvPr/>
          </p:nvSpPr>
          <p:spPr bwMode="auto">
            <a:xfrm>
              <a:off x="4912563" y="5733535"/>
              <a:ext cx="9132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51" name="TextBox 50">
              <a:extLst>
                <a:ext uri="{FF2B5EF4-FFF2-40B4-BE49-F238E27FC236}">
                  <a16:creationId xmlns:a16="http://schemas.microsoft.com/office/drawing/2014/main" id="{9075219E-C4A2-4DA0-8F3D-76A1CB42E305}"/>
                </a:ext>
              </a:extLst>
            </p:cNvPr>
            <p:cNvSpPr txBox="1"/>
            <p:nvPr/>
          </p:nvSpPr>
          <p:spPr bwMode="auto">
            <a:xfrm>
              <a:off x="5773049" y="5733535"/>
              <a:ext cx="9132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52" name="TextBox 51">
              <a:extLst>
                <a:ext uri="{FF2B5EF4-FFF2-40B4-BE49-F238E27FC236}">
                  <a16:creationId xmlns:a16="http://schemas.microsoft.com/office/drawing/2014/main" id="{F49109DD-8127-4B97-84BE-75AD3C535245}"/>
                </a:ext>
              </a:extLst>
            </p:cNvPr>
            <p:cNvSpPr txBox="1"/>
            <p:nvPr/>
          </p:nvSpPr>
          <p:spPr bwMode="auto">
            <a:xfrm>
              <a:off x="6650466" y="5733535"/>
              <a:ext cx="9132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p:txBody>
        </p:sp>
        <p:sp>
          <p:nvSpPr>
            <p:cNvPr id="53" name="TextBox 52">
              <a:extLst>
                <a:ext uri="{FF2B5EF4-FFF2-40B4-BE49-F238E27FC236}">
                  <a16:creationId xmlns:a16="http://schemas.microsoft.com/office/drawing/2014/main" id="{79F45BC0-D0AA-4C10-9E40-657DF2605E2C}"/>
                </a:ext>
              </a:extLst>
            </p:cNvPr>
            <p:cNvSpPr txBox="1"/>
            <p:nvPr/>
          </p:nvSpPr>
          <p:spPr bwMode="auto">
            <a:xfrm>
              <a:off x="7527883" y="5733535"/>
              <a:ext cx="9132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t>
              </a:r>
            </a:p>
          </p:txBody>
        </p:sp>
        <p:sp>
          <p:nvSpPr>
            <p:cNvPr id="54" name="TextBox 53">
              <a:extLst>
                <a:ext uri="{FF2B5EF4-FFF2-40B4-BE49-F238E27FC236}">
                  <a16:creationId xmlns:a16="http://schemas.microsoft.com/office/drawing/2014/main" id="{4E043E77-BD0B-4ED8-B89F-78BF5AA5A06F}"/>
                </a:ext>
              </a:extLst>
            </p:cNvPr>
            <p:cNvSpPr txBox="1"/>
            <p:nvPr/>
          </p:nvSpPr>
          <p:spPr bwMode="auto">
            <a:xfrm>
              <a:off x="8404932" y="5733535"/>
              <a:ext cx="9132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sp>
          <p:nvSpPr>
            <p:cNvPr id="55" name="TextBox 54">
              <a:extLst>
                <a:ext uri="{FF2B5EF4-FFF2-40B4-BE49-F238E27FC236}">
                  <a16:creationId xmlns:a16="http://schemas.microsoft.com/office/drawing/2014/main" id="{A1210973-3049-4E7B-AE7B-67FB48DFEEDD}"/>
                </a:ext>
              </a:extLst>
            </p:cNvPr>
            <p:cNvSpPr txBox="1"/>
            <p:nvPr/>
          </p:nvSpPr>
          <p:spPr bwMode="auto">
            <a:xfrm>
              <a:off x="9281980" y="5733535"/>
              <a:ext cx="9132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56" name="TextBox 55">
              <a:extLst>
                <a:ext uri="{FF2B5EF4-FFF2-40B4-BE49-F238E27FC236}">
                  <a16:creationId xmlns:a16="http://schemas.microsoft.com/office/drawing/2014/main" id="{D94DA66E-321F-493B-86D3-798117F97C8C}"/>
                </a:ext>
              </a:extLst>
            </p:cNvPr>
            <p:cNvSpPr txBox="1"/>
            <p:nvPr/>
          </p:nvSpPr>
          <p:spPr bwMode="auto">
            <a:xfrm>
              <a:off x="9882710" y="5733535"/>
              <a:ext cx="1449723"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a:t>
              </a:r>
            </a:p>
          </p:txBody>
        </p:sp>
        <p:sp>
          <p:nvSpPr>
            <p:cNvPr id="57" name="TextBox 56">
              <a:extLst>
                <a:ext uri="{FF2B5EF4-FFF2-40B4-BE49-F238E27FC236}">
                  <a16:creationId xmlns:a16="http://schemas.microsoft.com/office/drawing/2014/main" id="{6FB24ED1-E5B4-48C3-BB78-CF4560F2F04B}"/>
                </a:ext>
              </a:extLst>
            </p:cNvPr>
            <p:cNvSpPr txBox="1"/>
            <p:nvPr/>
          </p:nvSpPr>
          <p:spPr bwMode="auto">
            <a:xfrm>
              <a:off x="10748874" y="5733535"/>
              <a:ext cx="1449723"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grpSp>
      <p:grpSp>
        <p:nvGrpSpPr>
          <p:cNvPr id="71" name="Group 70">
            <a:extLst>
              <a:ext uri="{FF2B5EF4-FFF2-40B4-BE49-F238E27FC236}">
                <a16:creationId xmlns:a16="http://schemas.microsoft.com/office/drawing/2014/main" id="{8385238B-5F10-4CF3-9C39-45A1E961CEAA}"/>
              </a:ext>
            </a:extLst>
          </p:cNvPr>
          <p:cNvGrpSpPr/>
          <p:nvPr/>
        </p:nvGrpSpPr>
        <p:grpSpPr>
          <a:xfrm>
            <a:off x="7360679" y="5889024"/>
            <a:ext cx="2296244" cy="258532"/>
            <a:chOff x="1965228" y="5733535"/>
            <a:chExt cx="10272994" cy="258532"/>
          </a:xfrm>
        </p:grpSpPr>
        <p:sp>
          <p:nvSpPr>
            <p:cNvPr id="72" name="TextBox 71">
              <a:extLst>
                <a:ext uri="{FF2B5EF4-FFF2-40B4-BE49-F238E27FC236}">
                  <a16:creationId xmlns:a16="http://schemas.microsoft.com/office/drawing/2014/main" id="{BEB8A1F7-3555-4C3A-B7E6-26F1B2AA5346}"/>
                </a:ext>
              </a:extLst>
            </p:cNvPr>
            <p:cNvSpPr txBox="1"/>
            <p:nvPr/>
          </p:nvSpPr>
          <p:spPr bwMode="auto">
            <a:xfrm>
              <a:off x="1965228" y="5733535"/>
              <a:ext cx="152897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34</a:t>
              </a:r>
            </a:p>
          </p:txBody>
        </p:sp>
        <p:sp>
          <p:nvSpPr>
            <p:cNvPr id="73" name="TextBox 72">
              <a:extLst>
                <a:ext uri="{FF2B5EF4-FFF2-40B4-BE49-F238E27FC236}">
                  <a16:creationId xmlns:a16="http://schemas.microsoft.com/office/drawing/2014/main" id="{BDCB1855-CC2A-48CC-81B2-BF944EB93344}"/>
                </a:ext>
              </a:extLst>
            </p:cNvPr>
            <p:cNvSpPr txBox="1"/>
            <p:nvPr/>
          </p:nvSpPr>
          <p:spPr bwMode="auto">
            <a:xfrm>
              <a:off x="2852110" y="5733535"/>
              <a:ext cx="152897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74" name="TextBox 73">
              <a:extLst>
                <a:ext uri="{FF2B5EF4-FFF2-40B4-BE49-F238E27FC236}">
                  <a16:creationId xmlns:a16="http://schemas.microsoft.com/office/drawing/2014/main" id="{9ED5F98E-A30C-4458-8201-54EDD949E350}"/>
                </a:ext>
              </a:extLst>
            </p:cNvPr>
            <p:cNvSpPr txBox="1"/>
            <p:nvPr/>
          </p:nvSpPr>
          <p:spPr bwMode="auto">
            <a:xfrm>
              <a:off x="3728412" y="5733535"/>
              <a:ext cx="152897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75" name="TextBox 74">
              <a:extLst>
                <a:ext uri="{FF2B5EF4-FFF2-40B4-BE49-F238E27FC236}">
                  <a16:creationId xmlns:a16="http://schemas.microsoft.com/office/drawing/2014/main" id="{A78CB7F4-00F8-40F9-B630-C9EE6178FBE5}"/>
                </a:ext>
              </a:extLst>
            </p:cNvPr>
            <p:cNvSpPr txBox="1"/>
            <p:nvPr/>
          </p:nvSpPr>
          <p:spPr bwMode="auto">
            <a:xfrm>
              <a:off x="4780414" y="5733535"/>
              <a:ext cx="1177573"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76" name="TextBox 75">
              <a:extLst>
                <a:ext uri="{FF2B5EF4-FFF2-40B4-BE49-F238E27FC236}">
                  <a16:creationId xmlns:a16="http://schemas.microsoft.com/office/drawing/2014/main" id="{A2366779-9F13-4F7E-B895-ECE73C3A7837}"/>
                </a:ext>
              </a:extLst>
            </p:cNvPr>
            <p:cNvSpPr txBox="1"/>
            <p:nvPr/>
          </p:nvSpPr>
          <p:spPr bwMode="auto">
            <a:xfrm>
              <a:off x="5465200" y="5733535"/>
              <a:ext cx="152897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77" name="TextBox 76">
              <a:extLst>
                <a:ext uri="{FF2B5EF4-FFF2-40B4-BE49-F238E27FC236}">
                  <a16:creationId xmlns:a16="http://schemas.microsoft.com/office/drawing/2014/main" id="{56971926-BA10-4D17-9D97-4FF56FDC25AC}"/>
                </a:ext>
              </a:extLst>
            </p:cNvPr>
            <p:cNvSpPr txBox="1"/>
            <p:nvPr/>
          </p:nvSpPr>
          <p:spPr bwMode="auto">
            <a:xfrm>
              <a:off x="6342620" y="5733535"/>
              <a:ext cx="152897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a:t>
              </a:r>
            </a:p>
          </p:txBody>
        </p:sp>
        <p:sp>
          <p:nvSpPr>
            <p:cNvPr id="78" name="TextBox 77">
              <a:extLst>
                <a:ext uri="{FF2B5EF4-FFF2-40B4-BE49-F238E27FC236}">
                  <a16:creationId xmlns:a16="http://schemas.microsoft.com/office/drawing/2014/main" id="{901461A4-EF61-4044-A353-B93866461943}"/>
                </a:ext>
              </a:extLst>
            </p:cNvPr>
            <p:cNvSpPr txBox="1"/>
            <p:nvPr/>
          </p:nvSpPr>
          <p:spPr bwMode="auto">
            <a:xfrm>
              <a:off x="7220035" y="5733535"/>
              <a:ext cx="152897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79" name="TextBox 78">
              <a:extLst>
                <a:ext uri="{FF2B5EF4-FFF2-40B4-BE49-F238E27FC236}">
                  <a16:creationId xmlns:a16="http://schemas.microsoft.com/office/drawing/2014/main" id="{C03084B6-3ACE-45AC-B009-025BEE6F5843}"/>
                </a:ext>
              </a:extLst>
            </p:cNvPr>
            <p:cNvSpPr txBox="1"/>
            <p:nvPr/>
          </p:nvSpPr>
          <p:spPr bwMode="auto">
            <a:xfrm>
              <a:off x="8097084" y="5733535"/>
              <a:ext cx="152897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80" name="TextBox 79">
              <a:extLst>
                <a:ext uri="{FF2B5EF4-FFF2-40B4-BE49-F238E27FC236}">
                  <a16:creationId xmlns:a16="http://schemas.microsoft.com/office/drawing/2014/main" id="{694FB00C-97CD-4CAE-BB32-FDB16EA0CCEF}"/>
                </a:ext>
              </a:extLst>
            </p:cNvPr>
            <p:cNvSpPr txBox="1"/>
            <p:nvPr/>
          </p:nvSpPr>
          <p:spPr bwMode="auto">
            <a:xfrm>
              <a:off x="8974132" y="5733535"/>
              <a:ext cx="152897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81" name="TextBox 80">
              <a:extLst>
                <a:ext uri="{FF2B5EF4-FFF2-40B4-BE49-F238E27FC236}">
                  <a16:creationId xmlns:a16="http://schemas.microsoft.com/office/drawing/2014/main" id="{A5485EDB-787B-4948-AEF3-88A8D45F333E}"/>
                </a:ext>
              </a:extLst>
            </p:cNvPr>
            <p:cNvSpPr txBox="1"/>
            <p:nvPr/>
          </p:nvSpPr>
          <p:spPr bwMode="auto">
            <a:xfrm>
              <a:off x="10018784" y="5733535"/>
              <a:ext cx="1177569"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82" name="TextBox 81">
              <a:extLst>
                <a:ext uri="{FF2B5EF4-FFF2-40B4-BE49-F238E27FC236}">
                  <a16:creationId xmlns:a16="http://schemas.microsoft.com/office/drawing/2014/main" id="{817E9039-5AA7-42C1-8A15-CBF4067E422F}"/>
                </a:ext>
              </a:extLst>
            </p:cNvPr>
            <p:cNvSpPr txBox="1"/>
            <p:nvPr/>
          </p:nvSpPr>
          <p:spPr bwMode="auto">
            <a:xfrm>
              <a:off x="10709248" y="5733535"/>
              <a:ext cx="152897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grpSp>
      <p:grpSp>
        <p:nvGrpSpPr>
          <p:cNvPr id="83" name="Group 82">
            <a:extLst>
              <a:ext uri="{FF2B5EF4-FFF2-40B4-BE49-F238E27FC236}">
                <a16:creationId xmlns:a16="http://schemas.microsoft.com/office/drawing/2014/main" id="{252876C4-695A-4ABF-832E-F8567D033483}"/>
              </a:ext>
            </a:extLst>
          </p:cNvPr>
          <p:cNvGrpSpPr/>
          <p:nvPr/>
        </p:nvGrpSpPr>
        <p:grpSpPr>
          <a:xfrm>
            <a:off x="9503226" y="5889024"/>
            <a:ext cx="2256970" cy="258532"/>
            <a:chOff x="1965228" y="5733535"/>
            <a:chExt cx="10097289" cy="258532"/>
          </a:xfrm>
        </p:grpSpPr>
        <p:sp>
          <p:nvSpPr>
            <p:cNvPr id="84" name="TextBox 83">
              <a:extLst>
                <a:ext uri="{FF2B5EF4-FFF2-40B4-BE49-F238E27FC236}">
                  <a16:creationId xmlns:a16="http://schemas.microsoft.com/office/drawing/2014/main" id="{67EAB0A8-AABD-476B-9DCB-37D6E21DCA6F}"/>
                </a:ext>
              </a:extLst>
            </p:cNvPr>
            <p:cNvSpPr txBox="1"/>
            <p:nvPr/>
          </p:nvSpPr>
          <p:spPr bwMode="auto">
            <a:xfrm>
              <a:off x="1965228" y="5733535"/>
              <a:ext cx="152897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85" name="TextBox 84">
              <a:extLst>
                <a:ext uri="{FF2B5EF4-FFF2-40B4-BE49-F238E27FC236}">
                  <a16:creationId xmlns:a16="http://schemas.microsoft.com/office/drawing/2014/main" id="{E8402415-F9C5-48E9-8CE9-41F169053FF0}"/>
                </a:ext>
              </a:extLst>
            </p:cNvPr>
            <p:cNvSpPr txBox="1"/>
            <p:nvPr/>
          </p:nvSpPr>
          <p:spPr bwMode="auto">
            <a:xfrm>
              <a:off x="3027811" y="5733535"/>
              <a:ext cx="1177569"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86" name="TextBox 85">
              <a:extLst>
                <a:ext uri="{FF2B5EF4-FFF2-40B4-BE49-F238E27FC236}">
                  <a16:creationId xmlns:a16="http://schemas.microsoft.com/office/drawing/2014/main" id="{458C514D-AE53-4FA1-99A5-D720BB97DB7A}"/>
                </a:ext>
              </a:extLst>
            </p:cNvPr>
            <p:cNvSpPr txBox="1"/>
            <p:nvPr/>
          </p:nvSpPr>
          <p:spPr bwMode="auto">
            <a:xfrm>
              <a:off x="3728412" y="5733535"/>
              <a:ext cx="152897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87" name="TextBox 86">
              <a:extLst>
                <a:ext uri="{FF2B5EF4-FFF2-40B4-BE49-F238E27FC236}">
                  <a16:creationId xmlns:a16="http://schemas.microsoft.com/office/drawing/2014/main" id="{9E51211A-1588-476E-BC0F-03D006684F1D}"/>
                </a:ext>
              </a:extLst>
            </p:cNvPr>
            <p:cNvSpPr txBox="1"/>
            <p:nvPr/>
          </p:nvSpPr>
          <p:spPr bwMode="auto">
            <a:xfrm>
              <a:off x="4604713" y="5733535"/>
              <a:ext cx="152897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88" name="TextBox 87">
              <a:extLst>
                <a:ext uri="{FF2B5EF4-FFF2-40B4-BE49-F238E27FC236}">
                  <a16:creationId xmlns:a16="http://schemas.microsoft.com/office/drawing/2014/main" id="{1D2516EE-3780-4BAE-A21E-32600A9FE7F6}"/>
                </a:ext>
              </a:extLst>
            </p:cNvPr>
            <p:cNvSpPr txBox="1"/>
            <p:nvPr/>
          </p:nvSpPr>
          <p:spPr bwMode="auto">
            <a:xfrm>
              <a:off x="5640900" y="5733535"/>
              <a:ext cx="1177569"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89" name="TextBox 88">
              <a:extLst>
                <a:ext uri="{FF2B5EF4-FFF2-40B4-BE49-F238E27FC236}">
                  <a16:creationId xmlns:a16="http://schemas.microsoft.com/office/drawing/2014/main" id="{77AC8E88-B0AF-410A-BD95-D8CA3378A85D}"/>
                </a:ext>
              </a:extLst>
            </p:cNvPr>
            <p:cNvSpPr txBox="1"/>
            <p:nvPr/>
          </p:nvSpPr>
          <p:spPr bwMode="auto">
            <a:xfrm>
              <a:off x="6518320" y="5733535"/>
              <a:ext cx="1177569"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90" name="TextBox 89">
              <a:extLst>
                <a:ext uri="{FF2B5EF4-FFF2-40B4-BE49-F238E27FC236}">
                  <a16:creationId xmlns:a16="http://schemas.microsoft.com/office/drawing/2014/main" id="{87F0E056-0FEC-40B4-9B82-F53EA0DE2197}"/>
                </a:ext>
              </a:extLst>
            </p:cNvPr>
            <p:cNvSpPr txBox="1"/>
            <p:nvPr/>
          </p:nvSpPr>
          <p:spPr bwMode="auto">
            <a:xfrm>
              <a:off x="7395736" y="5733535"/>
              <a:ext cx="1177569"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91" name="TextBox 90">
              <a:extLst>
                <a:ext uri="{FF2B5EF4-FFF2-40B4-BE49-F238E27FC236}">
                  <a16:creationId xmlns:a16="http://schemas.microsoft.com/office/drawing/2014/main" id="{C3D7662C-6AFD-429F-A980-2D80573EB26B}"/>
                </a:ext>
              </a:extLst>
            </p:cNvPr>
            <p:cNvSpPr txBox="1"/>
            <p:nvPr/>
          </p:nvSpPr>
          <p:spPr bwMode="auto">
            <a:xfrm>
              <a:off x="8097084" y="5733535"/>
              <a:ext cx="152897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92" name="TextBox 91">
              <a:extLst>
                <a:ext uri="{FF2B5EF4-FFF2-40B4-BE49-F238E27FC236}">
                  <a16:creationId xmlns:a16="http://schemas.microsoft.com/office/drawing/2014/main" id="{054858CF-25E5-4756-B56D-4BDEA10E024C}"/>
                </a:ext>
              </a:extLst>
            </p:cNvPr>
            <p:cNvSpPr txBox="1"/>
            <p:nvPr/>
          </p:nvSpPr>
          <p:spPr bwMode="auto">
            <a:xfrm>
              <a:off x="9149833" y="5733535"/>
              <a:ext cx="1177569"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93" name="TextBox 92">
              <a:extLst>
                <a:ext uri="{FF2B5EF4-FFF2-40B4-BE49-F238E27FC236}">
                  <a16:creationId xmlns:a16="http://schemas.microsoft.com/office/drawing/2014/main" id="{88E0035A-6DC0-4C9B-B1A7-00D511578D13}"/>
                </a:ext>
              </a:extLst>
            </p:cNvPr>
            <p:cNvSpPr txBox="1"/>
            <p:nvPr/>
          </p:nvSpPr>
          <p:spPr bwMode="auto">
            <a:xfrm>
              <a:off x="10018784" y="5733535"/>
              <a:ext cx="1177569"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94" name="TextBox 93">
              <a:extLst>
                <a:ext uri="{FF2B5EF4-FFF2-40B4-BE49-F238E27FC236}">
                  <a16:creationId xmlns:a16="http://schemas.microsoft.com/office/drawing/2014/main" id="{31A3E25B-F5CC-425F-AD80-6A25B717A0CD}"/>
                </a:ext>
              </a:extLst>
            </p:cNvPr>
            <p:cNvSpPr txBox="1"/>
            <p:nvPr/>
          </p:nvSpPr>
          <p:spPr bwMode="auto">
            <a:xfrm>
              <a:off x="10884948" y="5733535"/>
              <a:ext cx="1177569"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grpSp>
      <p:grpSp>
        <p:nvGrpSpPr>
          <p:cNvPr id="95" name="Group 94">
            <a:extLst>
              <a:ext uri="{FF2B5EF4-FFF2-40B4-BE49-F238E27FC236}">
                <a16:creationId xmlns:a16="http://schemas.microsoft.com/office/drawing/2014/main" id="{B169A3A5-9948-441E-A5B3-46C7AE7222A5}"/>
              </a:ext>
            </a:extLst>
          </p:cNvPr>
          <p:cNvGrpSpPr/>
          <p:nvPr/>
        </p:nvGrpSpPr>
        <p:grpSpPr>
          <a:xfrm>
            <a:off x="7531998" y="5838156"/>
            <a:ext cx="1951670" cy="74212"/>
            <a:chOff x="2732701" y="4502038"/>
            <a:chExt cx="8740955" cy="1290247"/>
          </a:xfrm>
        </p:grpSpPr>
        <p:cxnSp>
          <p:nvCxnSpPr>
            <p:cNvPr id="96" name="Straight Connector 95">
              <a:extLst>
                <a:ext uri="{FF2B5EF4-FFF2-40B4-BE49-F238E27FC236}">
                  <a16:creationId xmlns:a16="http://schemas.microsoft.com/office/drawing/2014/main" id="{73001B85-F8BD-4FDB-BA2B-80E385E902FC}"/>
                </a:ext>
              </a:extLst>
            </p:cNvPr>
            <p:cNvCxnSpPr>
              <a:cxnSpLocks/>
            </p:cNvCxnSpPr>
            <p:nvPr/>
          </p:nvCxnSpPr>
          <p:spPr bwMode="auto">
            <a:xfrm>
              <a:off x="2732701"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DF353C1-08A5-44F1-BF76-FF0A90D5BA69}"/>
                </a:ext>
              </a:extLst>
            </p:cNvPr>
            <p:cNvCxnSpPr>
              <a:cxnSpLocks/>
            </p:cNvCxnSpPr>
            <p:nvPr/>
          </p:nvCxnSpPr>
          <p:spPr bwMode="auto">
            <a:xfrm>
              <a:off x="3616597"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E5E219CE-D893-481B-8138-657AE712506D}"/>
                </a:ext>
              </a:extLst>
            </p:cNvPr>
            <p:cNvCxnSpPr>
              <a:cxnSpLocks/>
            </p:cNvCxnSpPr>
            <p:nvPr/>
          </p:nvCxnSpPr>
          <p:spPr bwMode="auto">
            <a:xfrm>
              <a:off x="4484432"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EC539915-3006-41F9-B52E-12D72C89038E}"/>
                </a:ext>
              </a:extLst>
            </p:cNvPr>
            <p:cNvCxnSpPr>
              <a:cxnSpLocks/>
            </p:cNvCxnSpPr>
            <p:nvPr/>
          </p:nvCxnSpPr>
          <p:spPr bwMode="auto">
            <a:xfrm>
              <a:off x="5368328"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57D7E47A-5061-4AEC-90E5-AC61BE2A136D}"/>
                </a:ext>
              </a:extLst>
            </p:cNvPr>
            <p:cNvCxnSpPr>
              <a:cxnSpLocks/>
            </p:cNvCxnSpPr>
            <p:nvPr/>
          </p:nvCxnSpPr>
          <p:spPr bwMode="auto">
            <a:xfrm>
              <a:off x="6227440"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6D7A9E1A-D157-4FB2-95A9-062A6EFC40B5}"/>
                </a:ext>
              </a:extLst>
            </p:cNvPr>
            <p:cNvCxnSpPr>
              <a:cxnSpLocks/>
            </p:cNvCxnSpPr>
            <p:nvPr/>
          </p:nvCxnSpPr>
          <p:spPr bwMode="auto">
            <a:xfrm>
              <a:off x="7111336"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C539C54-EB0D-46DF-B37A-837FDC94F905}"/>
                </a:ext>
              </a:extLst>
            </p:cNvPr>
            <p:cNvCxnSpPr>
              <a:cxnSpLocks/>
            </p:cNvCxnSpPr>
            <p:nvPr/>
          </p:nvCxnSpPr>
          <p:spPr bwMode="auto">
            <a:xfrm>
              <a:off x="7971534"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1829FB9-4C1B-4E51-B405-24914CBDC405}"/>
                </a:ext>
              </a:extLst>
            </p:cNvPr>
            <p:cNvCxnSpPr>
              <a:cxnSpLocks/>
            </p:cNvCxnSpPr>
            <p:nvPr/>
          </p:nvCxnSpPr>
          <p:spPr bwMode="auto">
            <a:xfrm>
              <a:off x="8855430"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43B826C-D66F-467A-AA0B-B9894F7E16C4}"/>
                </a:ext>
              </a:extLst>
            </p:cNvPr>
            <p:cNvCxnSpPr>
              <a:cxnSpLocks/>
            </p:cNvCxnSpPr>
            <p:nvPr/>
          </p:nvCxnSpPr>
          <p:spPr bwMode="auto">
            <a:xfrm>
              <a:off x="9714542"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650EF4A-0AB9-4620-AA1F-5F39695CA9CE}"/>
                </a:ext>
              </a:extLst>
            </p:cNvPr>
            <p:cNvCxnSpPr>
              <a:cxnSpLocks/>
            </p:cNvCxnSpPr>
            <p:nvPr/>
          </p:nvCxnSpPr>
          <p:spPr bwMode="auto">
            <a:xfrm>
              <a:off x="10598438"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FD8305D8-CAC4-482C-AA3A-BFA78D67D195}"/>
                </a:ext>
              </a:extLst>
            </p:cNvPr>
            <p:cNvCxnSpPr>
              <a:cxnSpLocks/>
            </p:cNvCxnSpPr>
            <p:nvPr/>
          </p:nvCxnSpPr>
          <p:spPr bwMode="auto">
            <a:xfrm>
              <a:off x="11473656" y="4502038"/>
              <a:ext cx="0" cy="1290247"/>
            </a:xfrm>
            <a:prstGeom prst="line">
              <a:avLst/>
            </a:prstGeom>
            <a:noFill/>
            <a:ln w="28575" cap="flat" cmpd="sng" algn="ctr">
              <a:solidFill>
                <a:schemeClr val="bg1"/>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B3CA32C1-18E8-40BF-A964-670225285A4B}"/>
              </a:ext>
            </a:extLst>
          </p:cNvPr>
          <p:cNvGrpSpPr/>
          <p:nvPr/>
        </p:nvGrpSpPr>
        <p:grpSpPr>
          <a:xfrm>
            <a:off x="5386393" y="5838156"/>
            <a:ext cx="1951670" cy="74212"/>
            <a:chOff x="2732701" y="4502038"/>
            <a:chExt cx="8740955" cy="1290247"/>
          </a:xfrm>
        </p:grpSpPr>
        <p:cxnSp>
          <p:nvCxnSpPr>
            <p:cNvPr id="108" name="Straight Connector 107">
              <a:extLst>
                <a:ext uri="{FF2B5EF4-FFF2-40B4-BE49-F238E27FC236}">
                  <a16:creationId xmlns:a16="http://schemas.microsoft.com/office/drawing/2014/main" id="{12ADAA2C-1B01-40EF-84ED-7B235E8CE211}"/>
                </a:ext>
              </a:extLst>
            </p:cNvPr>
            <p:cNvCxnSpPr>
              <a:cxnSpLocks/>
            </p:cNvCxnSpPr>
            <p:nvPr/>
          </p:nvCxnSpPr>
          <p:spPr bwMode="auto">
            <a:xfrm>
              <a:off x="2732701"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D463C987-68F9-4674-B865-D58F8CAC83A8}"/>
                </a:ext>
              </a:extLst>
            </p:cNvPr>
            <p:cNvCxnSpPr>
              <a:cxnSpLocks/>
            </p:cNvCxnSpPr>
            <p:nvPr/>
          </p:nvCxnSpPr>
          <p:spPr bwMode="auto">
            <a:xfrm>
              <a:off x="3616597"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FF602824-767C-47C8-A872-6C058C09BEF9}"/>
                </a:ext>
              </a:extLst>
            </p:cNvPr>
            <p:cNvCxnSpPr>
              <a:cxnSpLocks/>
            </p:cNvCxnSpPr>
            <p:nvPr/>
          </p:nvCxnSpPr>
          <p:spPr bwMode="auto">
            <a:xfrm>
              <a:off x="4484432"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569289DC-1F8A-47A2-8CEA-4B067155E5EE}"/>
                </a:ext>
              </a:extLst>
            </p:cNvPr>
            <p:cNvCxnSpPr>
              <a:cxnSpLocks/>
            </p:cNvCxnSpPr>
            <p:nvPr/>
          </p:nvCxnSpPr>
          <p:spPr bwMode="auto">
            <a:xfrm>
              <a:off x="5368328"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9A595267-02C2-4FE8-8ECB-C9C6CF0E8E8F}"/>
                </a:ext>
              </a:extLst>
            </p:cNvPr>
            <p:cNvCxnSpPr>
              <a:cxnSpLocks/>
            </p:cNvCxnSpPr>
            <p:nvPr/>
          </p:nvCxnSpPr>
          <p:spPr bwMode="auto">
            <a:xfrm>
              <a:off x="6227440"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69118E6D-E4CA-4497-916B-43B1C9F3F4C8}"/>
                </a:ext>
              </a:extLst>
            </p:cNvPr>
            <p:cNvCxnSpPr>
              <a:cxnSpLocks/>
            </p:cNvCxnSpPr>
            <p:nvPr/>
          </p:nvCxnSpPr>
          <p:spPr bwMode="auto">
            <a:xfrm>
              <a:off x="7111336"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F090A14-1234-474F-AD39-D03BD0885320}"/>
                </a:ext>
              </a:extLst>
            </p:cNvPr>
            <p:cNvCxnSpPr>
              <a:cxnSpLocks/>
            </p:cNvCxnSpPr>
            <p:nvPr/>
          </p:nvCxnSpPr>
          <p:spPr bwMode="auto">
            <a:xfrm>
              <a:off x="7971534"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4F3A84D-F129-402B-97B0-61EC7F856F61}"/>
                </a:ext>
              </a:extLst>
            </p:cNvPr>
            <p:cNvCxnSpPr>
              <a:cxnSpLocks/>
            </p:cNvCxnSpPr>
            <p:nvPr/>
          </p:nvCxnSpPr>
          <p:spPr bwMode="auto">
            <a:xfrm>
              <a:off x="8855430"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3E51DDE-5C8D-4349-8493-645955E080DB}"/>
                </a:ext>
              </a:extLst>
            </p:cNvPr>
            <p:cNvCxnSpPr>
              <a:cxnSpLocks/>
            </p:cNvCxnSpPr>
            <p:nvPr/>
          </p:nvCxnSpPr>
          <p:spPr bwMode="auto">
            <a:xfrm>
              <a:off x="9714542"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F9D96B6-E768-473B-8D67-AA804B76B67A}"/>
                </a:ext>
              </a:extLst>
            </p:cNvPr>
            <p:cNvCxnSpPr>
              <a:cxnSpLocks/>
            </p:cNvCxnSpPr>
            <p:nvPr/>
          </p:nvCxnSpPr>
          <p:spPr bwMode="auto">
            <a:xfrm>
              <a:off x="10598438"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8C0A96B6-DCEF-42D7-B1CC-209AD66127D1}"/>
                </a:ext>
              </a:extLst>
            </p:cNvPr>
            <p:cNvCxnSpPr>
              <a:cxnSpLocks/>
            </p:cNvCxnSpPr>
            <p:nvPr/>
          </p:nvCxnSpPr>
          <p:spPr bwMode="auto">
            <a:xfrm>
              <a:off x="11473656" y="4502038"/>
              <a:ext cx="0" cy="1290247"/>
            </a:xfrm>
            <a:prstGeom prst="line">
              <a:avLst/>
            </a:prstGeom>
            <a:noFill/>
            <a:ln w="28575" cap="flat" cmpd="sng" algn="ctr">
              <a:solidFill>
                <a:schemeClr val="bg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7DE61E85-7F53-408C-8D34-A70E10FB49DD}"/>
              </a:ext>
            </a:extLst>
          </p:cNvPr>
          <p:cNvGrpSpPr/>
          <p:nvPr/>
        </p:nvGrpSpPr>
        <p:grpSpPr>
          <a:xfrm rot="5400000">
            <a:off x="3739015" y="4307332"/>
            <a:ext cx="3023714" cy="57264"/>
            <a:chOff x="6227440" y="4502038"/>
            <a:chExt cx="5246216" cy="1290247"/>
          </a:xfrm>
        </p:grpSpPr>
        <p:cxnSp>
          <p:nvCxnSpPr>
            <p:cNvPr id="124" name="Straight Connector 123">
              <a:extLst>
                <a:ext uri="{FF2B5EF4-FFF2-40B4-BE49-F238E27FC236}">
                  <a16:creationId xmlns:a16="http://schemas.microsoft.com/office/drawing/2014/main" id="{C1B5601F-044B-471A-806A-467BB921037D}"/>
                </a:ext>
              </a:extLst>
            </p:cNvPr>
            <p:cNvCxnSpPr>
              <a:cxnSpLocks/>
            </p:cNvCxnSpPr>
            <p:nvPr/>
          </p:nvCxnSpPr>
          <p:spPr bwMode="auto">
            <a:xfrm>
              <a:off x="6227440"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8BBF0062-E463-436F-B100-3802D79F4E82}"/>
                </a:ext>
              </a:extLst>
            </p:cNvPr>
            <p:cNvCxnSpPr>
              <a:cxnSpLocks/>
            </p:cNvCxnSpPr>
            <p:nvPr/>
          </p:nvCxnSpPr>
          <p:spPr bwMode="auto">
            <a:xfrm>
              <a:off x="7111336"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946BA1A-BC71-4AEC-9526-5166C9D4D606}"/>
                </a:ext>
              </a:extLst>
            </p:cNvPr>
            <p:cNvCxnSpPr>
              <a:cxnSpLocks/>
            </p:cNvCxnSpPr>
            <p:nvPr/>
          </p:nvCxnSpPr>
          <p:spPr bwMode="auto">
            <a:xfrm>
              <a:off x="7971534"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04A3530E-551C-4AAB-B5CF-D8EDC47C5C6C}"/>
                </a:ext>
              </a:extLst>
            </p:cNvPr>
            <p:cNvCxnSpPr>
              <a:cxnSpLocks/>
            </p:cNvCxnSpPr>
            <p:nvPr/>
          </p:nvCxnSpPr>
          <p:spPr bwMode="auto">
            <a:xfrm>
              <a:off x="8855430"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2695550B-AF02-46A5-9258-C6CA83AFEC7F}"/>
                </a:ext>
              </a:extLst>
            </p:cNvPr>
            <p:cNvCxnSpPr>
              <a:cxnSpLocks/>
            </p:cNvCxnSpPr>
            <p:nvPr/>
          </p:nvCxnSpPr>
          <p:spPr bwMode="auto">
            <a:xfrm>
              <a:off x="9714542"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6E7AD4BE-332B-4B39-9D43-9241B90A9B17}"/>
                </a:ext>
              </a:extLst>
            </p:cNvPr>
            <p:cNvCxnSpPr>
              <a:cxnSpLocks/>
            </p:cNvCxnSpPr>
            <p:nvPr/>
          </p:nvCxnSpPr>
          <p:spPr bwMode="auto">
            <a:xfrm>
              <a:off x="10598438" y="4502038"/>
              <a:ext cx="0" cy="1290247"/>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98B308C-79BA-4EEE-859D-F4881209F967}"/>
                </a:ext>
              </a:extLst>
            </p:cNvPr>
            <p:cNvCxnSpPr>
              <a:cxnSpLocks/>
            </p:cNvCxnSpPr>
            <p:nvPr/>
          </p:nvCxnSpPr>
          <p:spPr bwMode="auto">
            <a:xfrm>
              <a:off x="11473656" y="4502038"/>
              <a:ext cx="0" cy="1290247"/>
            </a:xfrm>
            <a:prstGeom prst="line">
              <a:avLst/>
            </a:prstGeom>
            <a:noFill/>
            <a:ln w="28575" cap="flat" cmpd="sng" algn="ctr">
              <a:solidFill>
                <a:schemeClr val="bg1"/>
              </a:solidFill>
              <a:prstDash val="solid"/>
              <a:round/>
              <a:headEnd type="none" w="med" len="med"/>
              <a:tailEnd type="none" w="med" len="med"/>
            </a:ln>
            <a:effectLst/>
          </p:spPr>
        </p:cxnSp>
      </p:grpSp>
      <p:sp>
        <p:nvSpPr>
          <p:cNvPr id="131" name="TextBox 130">
            <a:extLst>
              <a:ext uri="{FF2B5EF4-FFF2-40B4-BE49-F238E27FC236}">
                <a16:creationId xmlns:a16="http://schemas.microsoft.com/office/drawing/2014/main" id="{5BE1B997-A4E0-41DB-905D-D4A9D668B062}"/>
              </a:ext>
            </a:extLst>
          </p:cNvPr>
          <p:cNvSpPr txBox="1"/>
          <p:nvPr/>
        </p:nvSpPr>
        <p:spPr bwMode="auto">
          <a:xfrm>
            <a:off x="5381573" y="4853051"/>
            <a:ext cx="189916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90000"/>
              </a:lnSpc>
              <a:spcBef>
                <a:spcPts val="0"/>
              </a:spcBef>
              <a:spcAft>
                <a:spcPts val="1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Overall Response</a:t>
            </a:r>
          </a:p>
        </p:txBody>
      </p:sp>
      <p:cxnSp>
        <p:nvCxnSpPr>
          <p:cNvPr id="8" name="Straight Connector 7">
            <a:extLst>
              <a:ext uri="{FF2B5EF4-FFF2-40B4-BE49-F238E27FC236}">
                <a16:creationId xmlns:a16="http://schemas.microsoft.com/office/drawing/2014/main" id="{69227B2A-BB40-4289-B587-C42C69FC44D9}"/>
              </a:ext>
            </a:extLst>
          </p:cNvPr>
          <p:cNvCxnSpPr/>
          <p:nvPr/>
        </p:nvCxnSpPr>
        <p:spPr bwMode="auto">
          <a:xfrm flipH="1">
            <a:off x="5303968" y="3829335"/>
            <a:ext cx="6463974" cy="0"/>
          </a:xfrm>
          <a:prstGeom prst="line">
            <a:avLst/>
          </a:prstGeom>
          <a:noFill/>
          <a:ln w="28575" cap="flat" cmpd="sng" algn="ctr">
            <a:solidFill>
              <a:schemeClr val="bg1"/>
            </a:solidFill>
            <a:prstDash val="solid"/>
            <a:round/>
            <a:headEnd type="none" w="med" len="med"/>
            <a:tailEnd type="none" w="med" len="med"/>
          </a:ln>
          <a:effectLst/>
        </p:spPr>
      </p:cxnSp>
      <p:sp>
        <p:nvSpPr>
          <p:cNvPr id="132" name="Rectangle 131">
            <a:extLst>
              <a:ext uri="{FF2B5EF4-FFF2-40B4-BE49-F238E27FC236}">
                <a16:creationId xmlns:a16="http://schemas.microsoft.com/office/drawing/2014/main" id="{EB3A1E3A-1A11-4D2C-8747-0DAAE956CE7F}"/>
              </a:ext>
            </a:extLst>
          </p:cNvPr>
          <p:cNvSpPr/>
          <p:nvPr/>
        </p:nvSpPr>
        <p:spPr bwMode="auto">
          <a:xfrm>
            <a:off x="10000774" y="3839255"/>
            <a:ext cx="137013" cy="61625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3" name="Rectangle 132">
            <a:extLst>
              <a:ext uri="{FF2B5EF4-FFF2-40B4-BE49-F238E27FC236}">
                <a16:creationId xmlns:a16="http://schemas.microsoft.com/office/drawing/2014/main" id="{761DA288-95CD-42BA-96A6-4469C2B83DAE}"/>
              </a:ext>
            </a:extLst>
          </p:cNvPr>
          <p:cNvSpPr/>
          <p:nvPr/>
        </p:nvSpPr>
        <p:spPr bwMode="auto">
          <a:xfrm>
            <a:off x="10195583" y="3839254"/>
            <a:ext cx="137013" cy="717927"/>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 name="Rectangle 133">
            <a:extLst>
              <a:ext uri="{FF2B5EF4-FFF2-40B4-BE49-F238E27FC236}">
                <a16:creationId xmlns:a16="http://schemas.microsoft.com/office/drawing/2014/main" id="{4028BCEC-8D5A-41CA-A6A3-9C7A5DA6A53E}"/>
              </a:ext>
            </a:extLst>
          </p:cNvPr>
          <p:cNvSpPr/>
          <p:nvPr/>
        </p:nvSpPr>
        <p:spPr bwMode="auto">
          <a:xfrm>
            <a:off x="10390392" y="3839254"/>
            <a:ext cx="137013" cy="73485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5" name="Rectangle 134">
            <a:extLst>
              <a:ext uri="{FF2B5EF4-FFF2-40B4-BE49-F238E27FC236}">
                <a16:creationId xmlns:a16="http://schemas.microsoft.com/office/drawing/2014/main" id="{2FA9F2E9-D102-4450-A8B6-54EBA605A2C8}"/>
              </a:ext>
            </a:extLst>
          </p:cNvPr>
          <p:cNvSpPr/>
          <p:nvPr/>
        </p:nvSpPr>
        <p:spPr bwMode="auto">
          <a:xfrm>
            <a:off x="10585201" y="3839254"/>
            <a:ext cx="137013" cy="89784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6" name="Rectangle 135">
            <a:extLst>
              <a:ext uri="{FF2B5EF4-FFF2-40B4-BE49-F238E27FC236}">
                <a16:creationId xmlns:a16="http://schemas.microsoft.com/office/drawing/2014/main" id="{6B3E1FB9-55C2-4FAA-8FC3-2B8871B71DC9}"/>
              </a:ext>
            </a:extLst>
          </p:cNvPr>
          <p:cNvSpPr/>
          <p:nvPr/>
        </p:nvSpPr>
        <p:spPr bwMode="auto">
          <a:xfrm>
            <a:off x="10780010" y="3839254"/>
            <a:ext cx="137013" cy="124286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7" name="Rectangle 136">
            <a:extLst>
              <a:ext uri="{FF2B5EF4-FFF2-40B4-BE49-F238E27FC236}">
                <a16:creationId xmlns:a16="http://schemas.microsoft.com/office/drawing/2014/main" id="{BAF7F5B9-3785-4F7F-B459-E18A311BC430}"/>
              </a:ext>
            </a:extLst>
          </p:cNvPr>
          <p:cNvSpPr/>
          <p:nvPr/>
        </p:nvSpPr>
        <p:spPr bwMode="auto">
          <a:xfrm>
            <a:off x="10976206" y="3839253"/>
            <a:ext cx="137013" cy="140372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8" name="Rectangle 137">
            <a:extLst>
              <a:ext uri="{FF2B5EF4-FFF2-40B4-BE49-F238E27FC236}">
                <a16:creationId xmlns:a16="http://schemas.microsoft.com/office/drawing/2014/main" id="{94A48E4A-A087-4686-AA58-A7B021A3B1C4}"/>
              </a:ext>
            </a:extLst>
          </p:cNvPr>
          <p:cNvSpPr/>
          <p:nvPr/>
        </p:nvSpPr>
        <p:spPr bwMode="auto">
          <a:xfrm>
            <a:off x="11168696" y="3839253"/>
            <a:ext cx="137013" cy="1429667"/>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9" name="Rectangle 138">
            <a:extLst>
              <a:ext uri="{FF2B5EF4-FFF2-40B4-BE49-F238E27FC236}">
                <a16:creationId xmlns:a16="http://schemas.microsoft.com/office/drawing/2014/main" id="{3DA3DAAC-49FB-4413-92CD-DAA83A4AC1D7}"/>
              </a:ext>
            </a:extLst>
          </p:cNvPr>
          <p:cNvSpPr/>
          <p:nvPr/>
        </p:nvSpPr>
        <p:spPr bwMode="auto">
          <a:xfrm>
            <a:off x="11361186" y="3839253"/>
            <a:ext cx="137013" cy="1875987"/>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0" name="Rectangle 139">
            <a:extLst>
              <a:ext uri="{FF2B5EF4-FFF2-40B4-BE49-F238E27FC236}">
                <a16:creationId xmlns:a16="http://schemas.microsoft.com/office/drawing/2014/main" id="{42234154-6E0C-40CD-AE34-53739C7A4C10}"/>
              </a:ext>
            </a:extLst>
          </p:cNvPr>
          <p:cNvSpPr/>
          <p:nvPr/>
        </p:nvSpPr>
        <p:spPr bwMode="auto">
          <a:xfrm>
            <a:off x="11560152" y="3839253"/>
            <a:ext cx="137013" cy="1998901"/>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1" name="Rectangle 140">
            <a:extLst>
              <a:ext uri="{FF2B5EF4-FFF2-40B4-BE49-F238E27FC236}">
                <a16:creationId xmlns:a16="http://schemas.microsoft.com/office/drawing/2014/main" id="{6D16B8DF-8915-4B72-8A98-A10FEEE72FDB}"/>
              </a:ext>
            </a:extLst>
          </p:cNvPr>
          <p:cNvSpPr/>
          <p:nvPr/>
        </p:nvSpPr>
        <p:spPr bwMode="auto">
          <a:xfrm>
            <a:off x="9808284" y="3839255"/>
            <a:ext cx="137013" cy="399370"/>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2" name="Rectangle 141">
            <a:extLst>
              <a:ext uri="{FF2B5EF4-FFF2-40B4-BE49-F238E27FC236}">
                <a16:creationId xmlns:a16="http://schemas.microsoft.com/office/drawing/2014/main" id="{8056056B-3D75-429E-B84F-1F8F85CD056C}"/>
              </a:ext>
            </a:extLst>
          </p:cNvPr>
          <p:cNvSpPr/>
          <p:nvPr/>
        </p:nvSpPr>
        <p:spPr bwMode="auto">
          <a:xfrm>
            <a:off x="9609194" y="3839255"/>
            <a:ext cx="137013" cy="33269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 name="Rectangle 142">
            <a:extLst>
              <a:ext uri="{FF2B5EF4-FFF2-40B4-BE49-F238E27FC236}">
                <a16:creationId xmlns:a16="http://schemas.microsoft.com/office/drawing/2014/main" id="{69712185-304B-4D0D-ABDF-12C4E9100265}"/>
              </a:ext>
            </a:extLst>
          </p:cNvPr>
          <p:cNvSpPr/>
          <p:nvPr/>
        </p:nvSpPr>
        <p:spPr bwMode="auto">
          <a:xfrm>
            <a:off x="9415519" y="3839255"/>
            <a:ext cx="137013" cy="33269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4" name="Rectangle 143">
            <a:extLst>
              <a:ext uri="{FF2B5EF4-FFF2-40B4-BE49-F238E27FC236}">
                <a16:creationId xmlns:a16="http://schemas.microsoft.com/office/drawing/2014/main" id="{B5494A4F-2B87-4B8C-BDF6-81589B5450DB}"/>
              </a:ext>
            </a:extLst>
          </p:cNvPr>
          <p:cNvSpPr/>
          <p:nvPr/>
        </p:nvSpPr>
        <p:spPr bwMode="auto">
          <a:xfrm>
            <a:off x="9215494" y="3839256"/>
            <a:ext cx="137013" cy="285810"/>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5" name="Rectangle 144">
            <a:extLst>
              <a:ext uri="{FF2B5EF4-FFF2-40B4-BE49-F238E27FC236}">
                <a16:creationId xmlns:a16="http://schemas.microsoft.com/office/drawing/2014/main" id="{A20C820A-28B6-4D5E-A15F-4A6C32CA791A}"/>
              </a:ext>
            </a:extLst>
          </p:cNvPr>
          <p:cNvSpPr/>
          <p:nvPr/>
        </p:nvSpPr>
        <p:spPr bwMode="auto">
          <a:xfrm>
            <a:off x="9024994" y="3839256"/>
            <a:ext cx="137013" cy="202519"/>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6" name="Rectangle 145">
            <a:extLst>
              <a:ext uri="{FF2B5EF4-FFF2-40B4-BE49-F238E27FC236}">
                <a16:creationId xmlns:a16="http://schemas.microsoft.com/office/drawing/2014/main" id="{035C0B18-1849-4384-BED4-017534528F37}"/>
              </a:ext>
            </a:extLst>
          </p:cNvPr>
          <p:cNvSpPr/>
          <p:nvPr/>
        </p:nvSpPr>
        <p:spPr bwMode="auto">
          <a:xfrm>
            <a:off x="8834494" y="3839257"/>
            <a:ext cx="137013" cy="192994"/>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7" name="Rectangle 146">
            <a:extLst>
              <a:ext uri="{FF2B5EF4-FFF2-40B4-BE49-F238E27FC236}">
                <a16:creationId xmlns:a16="http://schemas.microsoft.com/office/drawing/2014/main" id="{402EEA44-1240-4F4F-9A2E-05C88BCDA488}"/>
              </a:ext>
            </a:extLst>
          </p:cNvPr>
          <p:cNvSpPr/>
          <p:nvPr/>
        </p:nvSpPr>
        <p:spPr bwMode="auto">
          <a:xfrm>
            <a:off x="8634469" y="3839257"/>
            <a:ext cx="137013" cy="123143"/>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8" name="Rectangle 147">
            <a:extLst>
              <a:ext uri="{FF2B5EF4-FFF2-40B4-BE49-F238E27FC236}">
                <a16:creationId xmlns:a16="http://schemas.microsoft.com/office/drawing/2014/main" id="{9AE02D77-8460-49BF-9BFE-2467D680E502}"/>
              </a:ext>
            </a:extLst>
          </p:cNvPr>
          <p:cNvSpPr/>
          <p:nvPr/>
        </p:nvSpPr>
        <p:spPr bwMode="auto">
          <a:xfrm>
            <a:off x="8440794" y="3839258"/>
            <a:ext cx="137013" cy="94568"/>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9" name="Rectangle 148">
            <a:extLst>
              <a:ext uri="{FF2B5EF4-FFF2-40B4-BE49-F238E27FC236}">
                <a16:creationId xmlns:a16="http://schemas.microsoft.com/office/drawing/2014/main" id="{71B600C2-C283-4DB9-BB72-0A5D204FE537}"/>
              </a:ext>
            </a:extLst>
          </p:cNvPr>
          <p:cNvSpPr/>
          <p:nvPr/>
        </p:nvSpPr>
        <p:spPr bwMode="auto">
          <a:xfrm>
            <a:off x="7660846" y="3756608"/>
            <a:ext cx="137013" cy="66447"/>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0" name="Rectangle 149">
            <a:extLst>
              <a:ext uri="{FF2B5EF4-FFF2-40B4-BE49-F238E27FC236}">
                <a16:creationId xmlns:a16="http://schemas.microsoft.com/office/drawing/2014/main" id="{D511E1B3-2C1B-4E4A-9686-A644ACFC498C}"/>
              </a:ext>
            </a:extLst>
          </p:cNvPr>
          <p:cNvSpPr/>
          <p:nvPr/>
        </p:nvSpPr>
        <p:spPr bwMode="auto">
          <a:xfrm>
            <a:off x="7857538" y="3789953"/>
            <a:ext cx="137013" cy="27432"/>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1" name="Rectangle 150">
            <a:extLst>
              <a:ext uri="{FF2B5EF4-FFF2-40B4-BE49-F238E27FC236}">
                <a16:creationId xmlns:a16="http://schemas.microsoft.com/office/drawing/2014/main" id="{C3B83DD8-B49A-46D6-9514-35B47322C536}"/>
              </a:ext>
            </a:extLst>
          </p:cNvPr>
          <p:cNvSpPr/>
          <p:nvPr/>
        </p:nvSpPr>
        <p:spPr bwMode="auto">
          <a:xfrm>
            <a:off x="8054230" y="3801067"/>
            <a:ext cx="137013" cy="18288"/>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2" name="Rectangle 151">
            <a:extLst>
              <a:ext uri="{FF2B5EF4-FFF2-40B4-BE49-F238E27FC236}">
                <a16:creationId xmlns:a16="http://schemas.microsoft.com/office/drawing/2014/main" id="{E5A6213C-1367-4818-96D2-FF4788FCA139}"/>
              </a:ext>
            </a:extLst>
          </p:cNvPr>
          <p:cNvSpPr/>
          <p:nvPr/>
        </p:nvSpPr>
        <p:spPr bwMode="auto">
          <a:xfrm>
            <a:off x="8247145" y="3839717"/>
            <a:ext cx="137013" cy="18288"/>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3" name="Rectangle 152">
            <a:extLst>
              <a:ext uri="{FF2B5EF4-FFF2-40B4-BE49-F238E27FC236}">
                <a16:creationId xmlns:a16="http://schemas.microsoft.com/office/drawing/2014/main" id="{D344B3A5-5211-40BA-A137-66D967F7339F}"/>
              </a:ext>
            </a:extLst>
          </p:cNvPr>
          <p:cNvSpPr/>
          <p:nvPr/>
        </p:nvSpPr>
        <p:spPr bwMode="auto">
          <a:xfrm>
            <a:off x="7469539" y="3724276"/>
            <a:ext cx="137013" cy="98780"/>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4" name="Rectangle 153">
            <a:extLst>
              <a:ext uri="{FF2B5EF4-FFF2-40B4-BE49-F238E27FC236}">
                <a16:creationId xmlns:a16="http://schemas.microsoft.com/office/drawing/2014/main" id="{4D265BD3-2C57-4C9E-9034-F9434CB93661}"/>
              </a:ext>
            </a:extLst>
          </p:cNvPr>
          <p:cNvSpPr/>
          <p:nvPr/>
        </p:nvSpPr>
        <p:spPr bwMode="auto">
          <a:xfrm>
            <a:off x="7273694" y="3698287"/>
            <a:ext cx="137013" cy="124769"/>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5" name="Rectangle 154">
            <a:extLst>
              <a:ext uri="{FF2B5EF4-FFF2-40B4-BE49-F238E27FC236}">
                <a16:creationId xmlns:a16="http://schemas.microsoft.com/office/drawing/2014/main" id="{7F12E093-334C-4D37-B6F6-F2641FC693EC}"/>
              </a:ext>
            </a:extLst>
          </p:cNvPr>
          <p:cNvSpPr/>
          <p:nvPr/>
        </p:nvSpPr>
        <p:spPr bwMode="auto">
          <a:xfrm>
            <a:off x="7078432" y="3665539"/>
            <a:ext cx="137013" cy="157518"/>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6" name="Rectangle 155">
            <a:extLst>
              <a:ext uri="{FF2B5EF4-FFF2-40B4-BE49-F238E27FC236}">
                <a16:creationId xmlns:a16="http://schemas.microsoft.com/office/drawing/2014/main" id="{9005A358-710D-40A6-AB0B-5629D0BF0CE4}"/>
              </a:ext>
            </a:extLst>
          </p:cNvPr>
          <p:cNvSpPr/>
          <p:nvPr/>
        </p:nvSpPr>
        <p:spPr bwMode="auto">
          <a:xfrm>
            <a:off x="6884757" y="3654426"/>
            <a:ext cx="137013" cy="168631"/>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7" name="Rectangle 156">
            <a:extLst>
              <a:ext uri="{FF2B5EF4-FFF2-40B4-BE49-F238E27FC236}">
                <a16:creationId xmlns:a16="http://schemas.microsoft.com/office/drawing/2014/main" id="{71149B48-89C2-4BB8-ABD3-6CD246E6F0D9}"/>
              </a:ext>
            </a:extLst>
          </p:cNvPr>
          <p:cNvSpPr/>
          <p:nvPr/>
        </p:nvSpPr>
        <p:spPr bwMode="auto">
          <a:xfrm>
            <a:off x="6498994" y="3609976"/>
            <a:ext cx="137013" cy="213082"/>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8" name="Rectangle 157">
            <a:extLst>
              <a:ext uri="{FF2B5EF4-FFF2-40B4-BE49-F238E27FC236}">
                <a16:creationId xmlns:a16="http://schemas.microsoft.com/office/drawing/2014/main" id="{B773C0F5-1DD9-4EF8-9B6F-76C281CAFCA2}"/>
              </a:ext>
            </a:extLst>
          </p:cNvPr>
          <p:cNvSpPr/>
          <p:nvPr/>
        </p:nvSpPr>
        <p:spPr bwMode="auto">
          <a:xfrm>
            <a:off x="6692669" y="3626958"/>
            <a:ext cx="137013" cy="196099"/>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9" name="Rectangle 158">
            <a:extLst>
              <a:ext uri="{FF2B5EF4-FFF2-40B4-BE49-F238E27FC236}">
                <a16:creationId xmlns:a16="http://schemas.microsoft.com/office/drawing/2014/main" id="{E557E73C-5E1F-459F-9C32-4C58A285D981}"/>
              </a:ext>
            </a:extLst>
          </p:cNvPr>
          <p:cNvSpPr/>
          <p:nvPr/>
        </p:nvSpPr>
        <p:spPr bwMode="auto">
          <a:xfrm>
            <a:off x="6298969" y="3529013"/>
            <a:ext cx="137013" cy="29404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1" name="Rectangle 160">
            <a:extLst>
              <a:ext uri="{FF2B5EF4-FFF2-40B4-BE49-F238E27FC236}">
                <a16:creationId xmlns:a16="http://schemas.microsoft.com/office/drawing/2014/main" id="{ADA67AF6-3E1F-4609-9978-7A4D1392DB8C}"/>
              </a:ext>
            </a:extLst>
          </p:cNvPr>
          <p:cNvSpPr/>
          <p:nvPr/>
        </p:nvSpPr>
        <p:spPr bwMode="auto">
          <a:xfrm>
            <a:off x="5714278" y="3449376"/>
            <a:ext cx="137013" cy="373682"/>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2" name="Rectangle 161">
            <a:extLst>
              <a:ext uri="{FF2B5EF4-FFF2-40B4-BE49-F238E27FC236}">
                <a16:creationId xmlns:a16="http://schemas.microsoft.com/office/drawing/2014/main" id="{B3F5E09E-82E4-485E-A70A-B06635245ECA}"/>
              </a:ext>
            </a:extLst>
          </p:cNvPr>
          <p:cNvSpPr/>
          <p:nvPr/>
        </p:nvSpPr>
        <p:spPr bwMode="auto">
          <a:xfrm>
            <a:off x="6111644" y="3529013"/>
            <a:ext cx="137013" cy="29404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3" name="Rectangle 162">
            <a:extLst>
              <a:ext uri="{FF2B5EF4-FFF2-40B4-BE49-F238E27FC236}">
                <a16:creationId xmlns:a16="http://schemas.microsoft.com/office/drawing/2014/main" id="{0D0AD57F-325E-40E8-87FB-E71B4836AAE3}"/>
              </a:ext>
            </a:extLst>
          </p:cNvPr>
          <p:cNvSpPr/>
          <p:nvPr/>
        </p:nvSpPr>
        <p:spPr bwMode="auto">
          <a:xfrm>
            <a:off x="5908444" y="3470276"/>
            <a:ext cx="137013" cy="352782"/>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4" name="Rectangle 163">
            <a:extLst>
              <a:ext uri="{FF2B5EF4-FFF2-40B4-BE49-F238E27FC236}">
                <a16:creationId xmlns:a16="http://schemas.microsoft.com/office/drawing/2014/main" id="{E4024994-8622-49C1-8402-28BC77D05D85}"/>
              </a:ext>
            </a:extLst>
          </p:cNvPr>
          <p:cNvSpPr/>
          <p:nvPr/>
        </p:nvSpPr>
        <p:spPr bwMode="auto">
          <a:xfrm>
            <a:off x="5521094" y="3179765"/>
            <a:ext cx="137013" cy="643293"/>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5" name="Rectangle 164">
            <a:extLst>
              <a:ext uri="{FF2B5EF4-FFF2-40B4-BE49-F238E27FC236}">
                <a16:creationId xmlns:a16="http://schemas.microsoft.com/office/drawing/2014/main" id="{D76635FE-50CB-4C1E-BE73-B1B3B89737A9}"/>
              </a:ext>
            </a:extLst>
          </p:cNvPr>
          <p:cNvSpPr/>
          <p:nvPr/>
        </p:nvSpPr>
        <p:spPr bwMode="auto">
          <a:xfrm>
            <a:off x="5330594" y="2972171"/>
            <a:ext cx="137013" cy="850888"/>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896042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AD430-E91A-4ED2-B8E9-BB7C80137D7E}"/>
              </a:ext>
            </a:extLst>
          </p:cNvPr>
          <p:cNvSpPr>
            <a:spLocks noGrp="1"/>
          </p:cNvSpPr>
          <p:nvPr>
            <p:ph type="title"/>
          </p:nvPr>
        </p:nvSpPr>
        <p:spPr/>
        <p:txBody>
          <a:bodyPr/>
          <a:lstStyle/>
          <a:p>
            <a:r>
              <a:rPr lang="en-US" dirty="0"/>
              <a:t>Phase II KEYNOTE-158: Pembrolizumab in </a:t>
            </a:r>
            <a:br>
              <a:rPr lang="en-US" dirty="0"/>
            </a:br>
            <a:r>
              <a:rPr lang="en-US" dirty="0"/>
              <a:t>MSI-H/dMMR and TMB-H Noncolorectal Cancers</a:t>
            </a:r>
          </a:p>
        </p:txBody>
      </p:sp>
      <p:pic>
        <p:nvPicPr>
          <p:cNvPr id="3" name="Picture 2">
            <a:extLst>
              <a:ext uri="{FF2B5EF4-FFF2-40B4-BE49-F238E27FC236}">
                <a16:creationId xmlns:a16="http://schemas.microsoft.com/office/drawing/2014/main" id="{ED2650ED-898E-4AE3-B4C8-D4F8BBC3B732}"/>
              </a:ext>
            </a:extLst>
          </p:cNvPr>
          <p:cNvPicPr>
            <a:picLocks noChangeAspect="1"/>
          </p:cNvPicPr>
          <p:nvPr/>
        </p:nvPicPr>
        <p:blipFill rotWithShape="1">
          <a:blip r:embed="rId3"/>
          <a:srcRect l="3486" t="6267"/>
          <a:stretch/>
        </p:blipFill>
        <p:spPr>
          <a:xfrm>
            <a:off x="609759" y="1999820"/>
            <a:ext cx="5788787" cy="4301608"/>
          </a:xfrm>
          <a:prstGeom prst="rect">
            <a:avLst/>
          </a:prstGeom>
        </p:spPr>
      </p:pic>
      <p:sp>
        <p:nvSpPr>
          <p:cNvPr id="7" name="Text Box 15">
            <a:extLst>
              <a:ext uri="{FF2B5EF4-FFF2-40B4-BE49-F238E27FC236}">
                <a16:creationId xmlns:a16="http://schemas.microsoft.com/office/drawing/2014/main" id="{7DE6AC85-19A0-431C-8D61-EFF38DDED9A8}"/>
              </a:ext>
            </a:extLst>
          </p:cNvPr>
          <p:cNvSpPr txBox="1">
            <a:spLocks noChangeArrowheads="1"/>
          </p:cNvSpPr>
          <p:nvPr/>
        </p:nvSpPr>
        <p:spPr bwMode="auto">
          <a:xfrm>
            <a:off x="416048" y="63925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Marabelle. JCO. 2020;38:1. 2. </a:t>
            </a:r>
            <a:r>
              <a:rPr lang="en-US" altLang="en-US" sz="1200" b="0" spc="-10" dirty="0">
                <a:solidFill>
                  <a:srgbClr val="455560"/>
                </a:solidFill>
                <a:latin typeface="Calibri" panose="020F0502020204030204" pitchFamily="34" charset="0"/>
                <a:cs typeface="Arial" panose="020B0604020202020204" pitchFamily="34" charset="0"/>
              </a:rPr>
              <a:t>Marabelle. Lancet Oncol. 2020;21:1353. 3. Maio. ASCO 2021. Abstr 2565.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166BD40F-56C3-4EE0-B1DA-583B93B1FB9C}"/>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3AA9B6BB-93BE-4CAA-A30E-72CF8A47FC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70BE1265-D67D-4E75-96BD-5278DE786F5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2" name="Table 11">
            <a:extLst>
              <a:ext uri="{FF2B5EF4-FFF2-40B4-BE49-F238E27FC236}">
                <a16:creationId xmlns:a16="http://schemas.microsoft.com/office/drawing/2014/main" id="{C3CEEAAA-F238-42EE-94BB-FD08D66F7B17}"/>
              </a:ext>
            </a:extLst>
          </p:cNvPr>
          <p:cNvGraphicFramePr>
            <a:graphicFrameLocks noGrp="1"/>
          </p:cNvGraphicFramePr>
          <p:nvPr>
            <p:extLst>
              <p:ext uri="{D42A27DB-BD31-4B8C-83A1-F6EECF244321}">
                <p14:modId xmlns:p14="http://schemas.microsoft.com/office/powerpoint/2010/main" val="2489015327"/>
              </p:ext>
            </p:extLst>
          </p:nvPr>
        </p:nvGraphicFramePr>
        <p:xfrm>
          <a:off x="6804660" y="4089526"/>
          <a:ext cx="4663440" cy="1828800"/>
        </p:xfrm>
        <a:graphic>
          <a:graphicData uri="http://schemas.openxmlformats.org/drawingml/2006/table">
            <a:tbl>
              <a:tblPr firstRow="1" bandRow="1">
                <a:tableStyleId>{7DF18680-E054-41AD-8BC1-D1AEF772440D}</a:tableStyleId>
              </a:tblPr>
              <a:tblGrid>
                <a:gridCol w="2331720">
                  <a:extLst>
                    <a:ext uri="{9D8B030D-6E8A-4147-A177-3AD203B41FA5}">
                      <a16:colId xmlns:a16="http://schemas.microsoft.com/office/drawing/2014/main" val="647965281"/>
                    </a:ext>
                  </a:extLst>
                </a:gridCol>
                <a:gridCol w="2331720">
                  <a:extLst>
                    <a:ext uri="{9D8B030D-6E8A-4147-A177-3AD203B41FA5}">
                      <a16:colId xmlns:a16="http://schemas.microsoft.com/office/drawing/2014/main" val="2872757056"/>
                    </a:ext>
                  </a:extLst>
                </a:gridCol>
              </a:tblGrid>
              <a:tr h="347472">
                <a:tc>
                  <a:txBody>
                    <a:bodyPr/>
                    <a:lstStyle/>
                    <a:p>
                      <a:pPr algn="l"/>
                      <a:r>
                        <a:rPr lang="en-US" sz="1800" dirty="0">
                          <a:solidFill>
                            <a:schemeClr val="tx1"/>
                          </a:solidFill>
                          <a:latin typeface="Calibri" panose="020F0502020204030204" pitchFamily="34" charset="0"/>
                          <a:cs typeface="Calibri" panose="020F0502020204030204" pitchFamily="34" charset="0"/>
                        </a:rPr>
                        <a:t>Parameter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dirty="0">
                          <a:solidFill>
                            <a:schemeClr val="tx1"/>
                          </a:solidFill>
                          <a:latin typeface="Calibri" panose="020F0502020204030204" pitchFamily="34" charset="0"/>
                          <a:cs typeface="Calibri" panose="020F0502020204030204" pitchFamily="34" charset="0"/>
                        </a:rPr>
                        <a:t>n = 321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7920108"/>
                  </a:ext>
                </a:extLst>
              </a:tr>
              <a:tr h="347472">
                <a:tc>
                  <a:txBody>
                    <a:bodyPr/>
                    <a:lstStyle/>
                    <a:p>
                      <a:r>
                        <a:rPr lang="en-US" sz="1800" dirty="0">
                          <a:solidFill>
                            <a:schemeClr val="bg1"/>
                          </a:solidFill>
                          <a:latin typeface="Calibri" panose="020F0502020204030204" pitchFamily="34" charset="0"/>
                          <a:cs typeface="Calibri" panose="020F0502020204030204" pitchFamily="34" charset="0"/>
                        </a:rPr>
                        <a:t>ORR, % (95%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30.8 (35.8-36.2)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62591577"/>
                  </a:ext>
                </a:extLst>
              </a:tr>
              <a:tr h="347472">
                <a:tc>
                  <a:txBody>
                    <a:bodyPr/>
                    <a:lstStyle/>
                    <a:p>
                      <a:pPr marL="0" indent="0">
                        <a:buFont typeface="Wingdings" panose="05000000000000000000" pitchFamily="2" charset="2"/>
                        <a:buNone/>
                      </a:pPr>
                      <a:r>
                        <a:rPr lang="en-US" sz="1800" baseline="0" dirty="0">
                          <a:solidFill>
                            <a:schemeClr val="bg1"/>
                          </a:solidFill>
                          <a:latin typeface="Calibri" panose="020F0502020204030204" pitchFamily="34" charset="0"/>
                          <a:cs typeface="Calibri" panose="020F0502020204030204" pitchFamily="34" charset="0"/>
                        </a:rPr>
                        <a:t>DoR ≥36 mo,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70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51916570"/>
                  </a:ext>
                </a:extLst>
              </a:tr>
              <a:tr h="347472">
                <a:tc>
                  <a:txBody>
                    <a:bodyPr/>
                    <a:lstStyle/>
                    <a:p>
                      <a:pPr marL="0" indent="0">
                        <a:buFont typeface="Wingdings" panose="05000000000000000000" pitchFamily="2" charset="2"/>
                        <a:buNone/>
                      </a:pPr>
                      <a:r>
                        <a:rPr lang="en-US" sz="1800" baseline="0" dirty="0">
                          <a:solidFill>
                            <a:schemeClr val="bg1"/>
                          </a:solidFill>
                          <a:latin typeface="Calibri" panose="020F0502020204030204" pitchFamily="34" charset="0"/>
                          <a:cs typeface="Calibri" panose="020F0502020204030204" pitchFamily="34" charset="0"/>
                        </a:rPr>
                        <a:t>mPFS (95%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3.5 (2.3-4.2)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28035162"/>
                  </a:ext>
                </a:extLst>
              </a:tr>
              <a:tr h="347472">
                <a:tc>
                  <a:txBody>
                    <a:bodyPr/>
                    <a:lstStyle/>
                    <a:p>
                      <a:pPr marL="0" indent="0">
                        <a:buFont typeface="Wingdings" panose="05000000000000000000" pitchFamily="2" charset="2"/>
                        <a:buNone/>
                      </a:pPr>
                      <a:r>
                        <a:rPr lang="en-US" sz="1800" baseline="0" dirty="0">
                          <a:solidFill>
                            <a:schemeClr val="bg1"/>
                          </a:solidFill>
                          <a:latin typeface="Calibri" panose="020F0502020204030204" pitchFamily="34" charset="0"/>
                          <a:cs typeface="Calibri" panose="020F0502020204030204" pitchFamily="34" charset="0"/>
                        </a:rPr>
                        <a:t>mOS (95%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20.1 (14.1-27.1)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42274756"/>
                  </a:ext>
                </a:extLst>
              </a:tr>
            </a:tbl>
          </a:graphicData>
        </a:graphic>
      </p:graphicFrame>
      <p:sp>
        <p:nvSpPr>
          <p:cNvPr id="13" name="TextBox 12">
            <a:extLst>
              <a:ext uri="{FF2B5EF4-FFF2-40B4-BE49-F238E27FC236}">
                <a16:creationId xmlns:a16="http://schemas.microsoft.com/office/drawing/2014/main" id="{D76EA189-B27A-416F-A39C-DF9475FED469}"/>
              </a:ext>
            </a:extLst>
          </p:cNvPr>
          <p:cNvSpPr txBox="1"/>
          <p:nvPr/>
        </p:nvSpPr>
        <p:spPr bwMode="auto">
          <a:xfrm>
            <a:off x="1318566" y="1931578"/>
            <a:ext cx="41462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Tumor Size Change From Baseline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(All Tumor Types; n = 233)</a:t>
            </a:r>
          </a:p>
        </p:txBody>
      </p:sp>
      <p:sp>
        <p:nvSpPr>
          <p:cNvPr id="4" name="TextBox 3">
            <a:extLst>
              <a:ext uri="{FF2B5EF4-FFF2-40B4-BE49-F238E27FC236}">
                <a16:creationId xmlns:a16="http://schemas.microsoft.com/office/drawing/2014/main" id="{75569960-9E44-4B46-84B3-5951AE9CB651}"/>
              </a:ext>
            </a:extLst>
          </p:cNvPr>
          <p:cNvSpPr txBox="1"/>
          <p:nvPr/>
        </p:nvSpPr>
        <p:spPr bwMode="auto">
          <a:xfrm>
            <a:off x="2794466" y="2886058"/>
            <a:ext cx="33759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b="1" dirty="0">
                <a:solidFill>
                  <a:schemeClr val="bg1"/>
                </a:solidFill>
                <a:latin typeface="Calibri" panose="020F0502020204030204" pitchFamily="34" charset="0"/>
              </a:rPr>
              <a:t>Investigator-assessed ORR: </a:t>
            </a:r>
            <a:r>
              <a:rPr lang="en-US" b="0" dirty="0">
                <a:solidFill>
                  <a:schemeClr val="bg1"/>
                </a:solidFill>
                <a:latin typeface="Calibri" panose="020F0502020204030204" pitchFamily="34" charset="0"/>
              </a:rPr>
              <a:t>34.3%</a:t>
            </a:r>
          </a:p>
          <a:p>
            <a:pPr algn="l">
              <a:lnSpc>
                <a:spcPct val="100000"/>
              </a:lnSpc>
              <a:spcAft>
                <a:spcPct val="0"/>
              </a:spcAft>
              <a:buClrTx/>
              <a:buFontTx/>
              <a:buNone/>
            </a:pPr>
            <a:r>
              <a:rPr lang="en-US" b="1" dirty="0">
                <a:solidFill>
                  <a:schemeClr val="bg1"/>
                </a:solidFill>
                <a:latin typeface="Calibri" panose="020F0502020204030204" pitchFamily="34" charset="0"/>
              </a:rPr>
              <a:t>mDoR: </a:t>
            </a:r>
            <a:r>
              <a:rPr lang="en-US" dirty="0">
                <a:solidFill>
                  <a:schemeClr val="bg1"/>
                </a:solidFill>
                <a:latin typeface="Calibri" panose="020F0502020204030204" pitchFamily="34" charset="0"/>
              </a:rPr>
              <a:t>NR</a:t>
            </a:r>
          </a:p>
        </p:txBody>
      </p:sp>
      <p:sp>
        <p:nvSpPr>
          <p:cNvPr id="5" name="TextBox 4">
            <a:extLst>
              <a:ext uri="{FF2B5EF4-FFF2-40B4-BE49-F238E27FC236}">
                <a16:creationId xmlns:a16="http://schemas.microsoft.com/office/drawing/2014/main" id="{FC8502B8-F623-4072-AE9F-6AC5B80E095E}"/>
              </a:ext>
            </a:extLst>
          </p:cNvPr>
          <p:cNvSpPr txBox="1"/>
          <p:nvPr/>
        </p:nvSpPr>
        <p:spPr bwMode="auto">
          <a:xfrm>
            <a:off x="1141443" y="5582028"/>
            <a:ext cx="46422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spcAft>
                <a:spcPct val="0"/>
              </a:spcAft>
              <a:buFont typeface="Wingdings" panose="05000000000000000000" pitchFamily="2" charset="2"/>
              <a:buChar char="§"/>
            </a:pPr>
            <a:r>
              <a:rPr lang="en-US" dirty="0">
                <a:solidFill>
                  <a:schemeClr val="bg1"/>
                </a:solidFill>
                <a:latin typeface="Calibri" panose="020F0502020204030204" pitchFamily="34" charset="0"/>
                <a:cs typeface="Calibri" panose="020F0502020204030204" pitchFamily="34" charset="0"/>
              </a:rPr>
              <a:t>ORR in patients with MSI-H/dMMR cholangiocarcinoma (n = 22): 40.9%</a:t>
            </a:r>
            <a:endParaRPr lang="en-US" b="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1E4772B4-813F-4FC4-850F-3A63C656E52D}"/>
              </a:ext>
            </a:extLst>
          </p:cNvPr>
          <p:cNvSpPr txBox="1"/>
          <p:nvPr/>
        </p:nvSpPr>
        <p:spPr bwMode="auto">
          <a:xfrm>
            <a:off x="7713555" y="3692625"/>
            <a:ext cx="2845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Updated Analysis: Cohort K </a:t>
            </a:r>
          </a:p>
        </p:txBody>
      </p:sp>
      <p:sp>
        <p:nvSpPr>
          <p:cNvPr id="11" name="TextBox 10">
            <a:extLst>
              <a:ext uri="{FF2B5EF4-FFF2-40B4-BE49-F238E27FC236}">
                <a16:creationId xmlns:a16="http://schemas.microsoft.com/office/drawing/2014/main" id="{02F8CBF0-47D1-4576-8859-1EBA0AAA3E92}"/>
              </a:ext>
            </a:extLst>
          </p:cNvPr>
          <p:cNvSpPr txBox="1"/>
          <p:nvPr/>
        </p:nvSpPr>
        <p:spPr bwMode="auto">
          <a:xfrm>
            <a:off x="765851" y="1436584"/>
            <a:ext cx="93287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dirty="0">
                <a:solidFill>
                  <a:schemeClr val="bg1"/>
                </a:solidFill>
                <a:latin typeface="Calibri" panose="020F0502020204030204" pitchFamily="34" charset="0"/>
              </a:rPr>
              <a:t>Phase II trial of pembrolizumab in patients with advanced solid tumors </a:t>
            </a:r>
            <a:endParaRPr lang="en-US" sz="2400"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3510A12E-6071-4CD0-96F4-79EE7B354C28}"/>
              </a:ext>
            </a:extLst>
          </p:cNvPr>
          <p:cNvSpPr txBox="1"/>
          <p:nvPr/>
        </p:nvSpPr>
        <p:spPr bwMode="auto">
          <a:xfrm>
            <a:off x="6467126" y="1887496"/>
            <a:ext cx="5204842"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In patients with TMB-H tumors (n = 102):</a:t>
            </a:r>
          </a:p>
          <a:p>
            <a:pPr marL="742950" lvl="1" indent="-285750">
              <a:spcAft>
                <a:spcPct val="0"/>
              </a:spcAft>
              <a:buFont typeface="Calibri" panose="020F0502020204030204" pitchFamily="34" charset="0"/>
              <a:buChar char="–"/>
            </a:pPr>
            <a:r>
              <a:rPr lang="en-US" sz="2000" dirty="0">
                <a:solidFill>
                  <a:schemeClr val="bg1"/>
                </a:solidFill>
                <a:latin typeface="Calibri" panose="020F0502020204030204" pitchFamily="34" charset="0"/>
              </a:rPr>
              <a:t>ORR: 29% </a:t>
            </a:r>
          </a:p>
          <a:p>
            <a:pPr marL="742950" lvl="1" indent="-285750">
              <a:spcAft>
                <a:spcPct val="0"/>
              </a:spcAft>
              <a:buFont typeface="Calibri" panose="020F0502020204030204" pitchFamily="34" charset="0"/>
              <a:buChar char="–"/>
            </a:pPr>
            <a:r>
              <a:rPr lang="en-US" sz="2000" dirty="0" err="1">
                <a:solidFill>
                  <a:schemeClr val="bg1"/>
                </a:solidFill>
                <a:latin typeface="Calibri" panose="020F0502020204030204" pitchFamily="34" charset="0"/>
              </a:rPr>
              <a:t>mDoR</a:t>
            </a:r>
            <a:r>
              <a:rPr lang="en-US" sz="2000" dirty="0">
                <a:solidFill>
                  <a:schemeClr val="bg1"/>
                </a:solidFill>
                <a:latin typeface="Calibri" panose="020F0502020204030204" pitchFamily="34" charset="0"/>
              </a:rPr>
              <a:t>: 33.1%</a:t>
            </a:r>
          </a:p>
          <a:p>
            <a:pPr marL="342900" indent="-342900">
              <a:spcAft>
                <a:spcPct val="0"/>
              </a:spcAft>
              <a:buFont typeface="Wingdings" panose="05000000000000000000" pitchFamily="2" charset="2"/>
              <a:buChar char="§"/>
            </a:pPr>
            <a:r>
              <a:rPr lang="en-US" sz="2200" dirty="0">
                <a:solidFill>
                  <a:schemeClr val="bg1"/>
                </a:solidFill>
                <a:latin typeface="Calibri" panose="020F0502020204030204" pitchFamily="34" charset="0"/>
              </a:rPr>
              <a:t>Cohort K enrolled patients with any </a:t>
            </a:r>
            <a:r>
              <a:rPr lang="en-US" sz="2200" dirty="0" err="1">
                <a:solidFill>
                  <a:schemeClr val="bg1"/>
                </a:solidFill>
                <a:latin typeface="Calibri" panose="020F0502020204030204" pitchFamily="34" charset="0"/>
              </a:rPr>
              <a:t>noncolorectal</a:t>
            </a:r>
            <a:r>
              <a:rPr lang="en-US" sz="2200" dirty="0">
                <a:solidFill>
                  <a:schemeClr val="bg1"/>
                </a:solidFill>
                <a:latin typeface="Calibri" panose="020F0502020204030204" pitchFamily="34" charset="0"/>
              </a:rPr>
              <a:t> solid tumor that is MSI-H</a:t>
            </a:r>
          </a:p>
        </p:txBody>
      </p:sp>
    </p:spTree>
    <p:extLst>
      <p:ext uri="{BB962C8B-B14F-4D97-AF65-F5344CB8AC3E}">
        <p14:creationId xmlns:p14="http://schemas.microsoft.com/office/powerpoint/2010/main" val="8951034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48EAC-9821-45B1-9F9B-B1C92217F798}"/>
              </a:ext>
            </a:extLst>
          </p:cNvPr>
          <p:cNvSpPr>
            <a:spLocks noGrp="1"/>
          </p:cNvSpPr>
          <p:nvPr>
            <p:ph type="title"/>
          </p:nvPr>
        </p:nvSpPr>
        <p:spPr/>
        <p:txBody>
          <a:bodyPr/>
          <a:lstStyle/>
          <a:p>
            <a:r>
              <a:rPr lang="en-US" dirty="0"/>
              <a:t>Phase I GARNET: Dostarlimab in </a:t>
            </a:r>
            <a:br>
              <a:rPr lang="en-US" dirty="0"/>
            </a:br>
            <a:r>
              <a:rPr lang="en-US" dirty="0"/>
              <a:t>Nonendometrial Tumors, Cohort F</a:t>
            </a:r>
          </a:p>
        </p:txBody>
      </p:sp>
      <p:sp>
        <p:nvSpPr>
          <p:cNvPr id="7" name="Content Placeholder 6">
            <a:extLst>
              <a:ext uri="{FF2B5EF4-FFF2-40B4-BE49-F238E27FC236}">
                <a16:creationId xmlns:a16="http://schemas.microsoft.com/office/drawing/2014/main" id="{3A62D12B-9BF2-4C92-AB17-C3A2E51A555D}"/>
              </a:ext>
            </a:extLst>
          </p:cNvPr>
          <p:cNvSpPr>
            <a:spLocks noGrp="1"/>
          </p:cNvSpPr>
          <p:nvPr>
            <p:ph idx="1"/>
          </p:nvPr>
        </p:nvSpPr>
        <p:spPr/>
        <p:txBody>
          <a:bodyPr/>
          <a:lstStyle/>
          <a:p>
            <a:r>
              <a:rPr lang="en-US" dirty="0"/>
              <a:t>Multicohort, open-label phase I trial </a:t>
            </a:r>
          </a:p>
          <a:p>
            <a:r>
              <a:rPr lang="en-US" dirty="0"/>
              <a:t>Cohort F: patients with dMMR solid tumors and progressive disease following therapy with no alternative treatment options</a:t>
            </a:r>
          </a:p>
          <a:p>
            <a:pPr lvl="1"/>
            <a:r>
              <a:rPr lang="en-US" dirty="0"/>
              <a:t> n = 69 evaluable patients with colorectal cancer</a:t>
            </a:r>
          </a:p>
          <a:p>
            <a:pPr lvl="1"/>
            <a:r>
              <a:rPr lang="en-US" dirty="0"/>
              <a:t>n = 37 evaluable patients with noncolorectal cancer </a:t>
            </a:r>
          </a:p>
          <a:p>
            <a:pPr lvl="1"/>
            <a:endParaRPr lang="en-US" dirty="0"/>
          </a:p>
          <a:p>
            <a:pPr lvl="1"/>
            <a:endParaRPr lang="en-US" dirty="0"/>
          </a:p>
          <a:p>
            <a:pPr lvl="1"/>
            <a:endParaRPr lang="en-US" dirty="0"/>
          </a:p>
          <a:p>
            <a:pPr lvl="1"/>
            <a:endParaRPr lang="en-US" dirty="0"/>
          </a:p>
        </p:txBody>
      </p:sp>
      <p:graphicFrame>
        <p:nvGraphicFramePr>
          <p:cNvPr id="3" name="Table 2">
            <a:extLst>
              <a:ext uri="{FF2B5EF4-FFF2-40B4-BE49-F238E27FC236}">
                <a16:creationId xmlns:a16="http://schemas.microsoft.com/office/drawing/2014/main" id="{554DCDB8-A6A6-4A6B-972A-C9B3FFFBFE37}"/>
              </a:ext>
            </a:extLst>
          </p:cNvPr>
          <p:cNvGraphicFramePr>
            <a:graphicFrameLocks noGrp="1"/>
          </p:cNvGraphicFramePr>
          <p:nvPr>
            <p:extLst>
              <p:ext uri="{D42A27DB-BD31-4B8C-83A1-F6EECF244321}">
                <p14:modId xmlns:p14="http://schemas.microsoft.com/office/powerpoint/2010/main" val="277570420"/>
              </p:ext>
            </p:extLst>
          </p:nvPr>
        </p:nvGraphicFramePr>
        <p:xfrm>
          <a:off x="746760" y="4208616"/>
          <a:ext cx="10698480" cy="1828800"/>
        </p:xfrm>
        <a:graphic>
          <a:graphicData uri="http://schemas.openxmlformats.org/drawingml/2006/table">
            <a:tbl>
              <a:tblPr firstRow="1" bandRow="1">
                <a:tableStyleId>{7DF18680-E054-41AD-8BC1-D1AEF772440D}</a:tableStyleId>
              </a:tblPr>
              <a:tblGrid>
                <a:gridCol w="5349240">
                  <a:extLst>
                    <a:ext uri="{9D8B030D-6E8A-4147-A177-3AD203B41FA5}">
                      <a16:colId xmlns:a16="http://schemas.microsoft.com/office/drawing/2014/main" val="647965281"/>
                    </a:ext>
                  </a:extLst>
                </a:gridCol>
                <a:gridCol w="5349240">
                  <a:extLst>
                    <a:ext uri="{9D8B030D-6E8A-4147-A177-3AD203B41FA5}">
                      <a16:colId xmlns:a16="http://schemas.microsoft.com/office/drawing/2014/main" val="2872757056"/>
                    </a:ext>
                  </a:extLst>
                </a:gridCol>
              </a:tblGrid>
              <a:tr h="347472">
                <a:tc>
                  <a:txBody>
                    <a:bodyPr/>
                    <a:lstStyle/>
                    <a:p>
                      <a:pPr algn="l"/>
                      <a:r>
                        <a:rPr lang="en-US" sz="1800" dirty="0">
                          <a:solidFill>
                            <a:schemeClr val="tx1"/>
                          </a:solidFill>
                          <a:latin typeface="Calibri" panose="020F0502020204030204" pitchFamily="34" charset="0"/>
                          <a:cs typeface="Calibri" panose="020F0502020204030204" pitchFamily="34" charset="0"/>
                        </a:rPr>
                        <a:t>Parameter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dirty="0">
                          <a:solidFill>
                            <a:schemeClr val="tx1"/>
                          </a:solidFill>
                          <a:latin typeface="Calibri" panose="020F0502020204030204" pitchFamily="34" charset="0"/>
                          <a:cs typeface="Calibri" panose="020F0502020204030204" pitchFamily="34" charset="0"/>
                        </a:rPr>
                        <a:t>Cohort F (n = 106)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7920108"/>
                  </a:ext>
                </a:extLst>
              </a:tr>
              <a:tr h="347472">
                <a:tc>
                  <a:txBody>
                    <a:bodyPr/>
                    <a:lstStyle/>
                    <a:p>
                      <a:r>
                        <a:rPr lang="en-US" sz="1800" dirty="0">
                          <a:solidFill>
                            <a:schemeClr val="bg1"/>
                          </a:solidFill>
                          <a:latin typeface="Calibri" panose="020F0502020204030204" pitchFamily="34" charset="0"/>
                          <a:cs typeface="Calibri" panose="020F0502020204030204" pitchFamily="34" charset="0"/>
                        </a:rPr>
                        <a:t>Median follow-up, 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16.7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62591577"/>
                  </a:ext>
                </a:extLst>
              </a:tr>
              <a:tr h="347472">
                <a:tc>
                  <a:txBody>
                    <a:bodyPr/>
                    <a:lstStyle/>
                    <a:p>
                      <a:r>
                        <a:rPr lang="en-US" sz="1800" dirty="0">
                          <a:solidFill>
                            <a:schemeClr val="bg1"/>
                          </a:solidFill>
                          <a:latin typeface="Calibri" panose="020F0502020204030204" pitchFamily="34" charset="0"/>
                          <a:cs typeface="Calibri" panose="020F0502020204030204" pitchFamily="34" charset="0"/>
                        </a:rPr>
                        <a:t>ORR, % (95%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38.7 (29.4-48.6)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51916570"/>
                  </a:ext>
                </a:extLst>
              </a:tr>
              <a:tr h="347472">
                <a:tc>
                  <a:txBody>
                    <a:bodyPr/>
                    <a:lstStyle/>
                    <a:p>
                      <a:pPr marL="0" indent="0">
                        <a:buFont typeface="Wingdings" panose="05000000000000000000" pitchFamily="2" charset="2"/>
                        <a:buNone/>
                      </a:pPr>
                      <a:r>
                        <a:rPr lang="en-US" sz="1800" baseline="0" dirty="0">
                          <a:solidFill>
                            <a:schemeClr val="bg1"/>
                          </a:solidFill>
                          <a:latin typeface="Calibri" panose="020F0502020204030204" pitchFamily="34" charset="0"/>
                          <a:cs typeface="Calibri" panose="020F0502020204030204" pitchFamily="34" charset="0"/>
                        </a:rPr>
                        <a:t>DCR, % (95%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63.2 (53.3-72.4)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28035162"/>
                  </a:ext>
                </a:extLst>
              </a:tr>
              <a:tr h="347472">
                <a:tc>
                  <a:txBody>
                    <a:bodyPr/>
                    <a:lstStyle/>
                    <a:p>
                      <a:pPr marL="0" indent="0">
                        <a:buFont typeface="Wingdings" panose="05000000000000000000" pitchFamily="2" charset="2"/>
                        <a:buNone/>
                      </a:pPr>
                      <a:r>
                        <a:rPr lang="en-US" sz="1800" baseline="0" dirty="0">
                          <a:solidFill>
                            <a:schemeClr val="bg1"/>
                          </a:solidFill>
                          <a:latin typeface="Calibri" panose="020F0502020204030204" pitchFamily="34" charset="0"/>
                          <a:cs typeface="Calibri" panose="020F0502020204030204" pitchFamily="34" charset="0"/>
                        </a:rPr>
                        <a:t>Median DoR, 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NR (5.59-30.13+)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42274756"/>
                  </a:ext>
                </a:extLst>
              </a:tr>
            </a:tbl>
          </a:graphicData>
        </a:graphic>
      </p:graphicFrame>
      <p:grpSp>
        <p:nvGrpSpPr>
          <p:cNvPr id="4" name="Group 3">
            <a:extLst>
              <a:ext uri="{FF2B5EF4-FFF2-40B4-BE49-F238E27FC236}">
                <a16:creationId xmlns:a16="http://schemas.microsoft.com/office/drawing/2014/main" id="{8BB7F0DE-A093-40EB-A259-CA57CC1BBE8C}"/>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456DD90C-DB05-41AB-AED3-716BD222BE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FAF40E48-4750-406F-871E-023D050254E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5">
            <a:extLst>
              <a:ext uri="{FF2B5EF4-FFF2-40B4-BE49-F238E27FC236}">
                <a16:creationId xmlns:a16="http://schemas.microsoft.com/office/drawing/2014/main" id="{E36C9A75-362B-4121-AECC-4D16FC364EA8}"/>
              </a:ext>
            </a:extLst>
          </p:cNvPr>
          <p:cNvSpPr txBox="1">
            <a:spLocks noChangeArrowheads="1"/>
          </p:cNvSpPr>
          <p:nvPr/>
        </p:nvSpPr>
        <p:spPr bwMode="auto">
          <a:xfrm>
            <a:off x="416048" y="640396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Berton. ASCO 2021.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2564.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453651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8">
            <a:extLst>
              <a:ext uri="{FF2B5EF4-FFF2-40B4-BE49-F238E27FC236}">
                <a16:creationId xmlns:a16="http://schemas.microsoft.com/office/drawing/2014/main" id="{5AF7F12F-D2AD-7C46-92B5-0439E799F6D0}"/>
              </a:ext>
            </a:extLst>
          </p:cNvPr>
          <p:cNvSpPr txBox="1">
            <a:spLocks/>
          </p:cNvSpPr>
          <p:nvPr/>
        </p:nvSpPr>
        <p:spPr>
          <a:xfrm>
            <a:off x="412751" y="341524"/>
            <a:ext cx="10864734" cy="948410"/>
          </a:xfrm>
          <a:prstGeom prst="rect">
            <a:avLst/>
          </a:prstGeom>
        </p:spPr>
        <p:txBody>
          <a:bodyPr/>
          <a:lstStyle>
            <a:lvl1pPr algn="l" defTabSz="457200" rtl="0" eaLnBrk="1" fontAlgn="base" hangingPunct="1">
              <a:spcBef>
                <a:spcPct val="0"/>
              </a:spcBef>
              <a:spcAft>
                <a:spcPct val="0"/>
              </a:spcAft>
              <a:defRPr sz="3000" b="1" kern="1200">
                <a:solidFill>
                  <a:schemeClr val="tx1"/>
                </a:solidFill>
                <a:latin typeface="Georgia"/>
                <a:ea typeface="ＭＳ Ｐゴシック" charset="0"/>
                <a:cs typeface="Georgia"/>
              </a:defRPr>
            </a:lvl1pPr>
            <a:lvl2pPr algn="l" defTabSz="457200" rtl="0" eaLnBrk="1" fontAlgn="base" hangingPunct="1">
              <a:spcBef>
                <a:spcPct val="0"/>
              </a:spcBef>
              <a:spcAft>
                <a:spcPct val="0"/>
              </a:spcAft>
              <a:defRPr sz="3000" b="1">
                <a:solidFill>
                  <a:schemeClr val="tx1"/>
                </a:solidFill>
                <a:latin typeface="Georgia" charset="0"/>
                <a:ea typeface="ＭＳ Ｐゴシック" charset="0"/>
              </a:defRPr>
            </a:lvl2pPr>
            <a:lvl3pPr algn="l" defTabSz="457200" rtl="0" eaLnBrk="1" fontAlgn="base" hangingPunct="1">
              <a:spcBef>
                <a:spcPct val="0"/>
              </a:spcBef>
              <a:spcAft>
                <a:spcPct val="0"/>
              </a:spcAft>
              <a:defRPr sz="3000" b="1">
                <a:solidFill>
                  <a:schemeClr val="tx1"/>
                </a:solidFill>
                <a:latin typeface="Georgia" charset="0"/>
                <a:ea typeface="ＭＳ Ｐゴシック" charset="0"/>
              </a:defRPr>
            </a:lvl3pPr>
            <a:lvl4pPr algn="l" defTabSz="457200" rtl="0" eaLnBrk="1" fontAlgn="base" hangingPunct="1">
              <a:spcBef>
                <a:spcPct val="0"/>
              </a:spcBef>
              <a:spcAft>
                <a:spcPct val="0"/>
              </a:spcAft>
              <a:defRPr sz="3000" b="1">
                <a:solidFill>
                  <a:schemeClr val="tx1"/>
                </a:solidFill>
                <a:latin typeface="Georgia" charset="0"/>
                <a:ea typeface="ＭＳ Ｐゴシック" charset="0"/>
              </a:defRPr>
            </a:lvl4pPr>
            <a:lvl5pPr algn="l" defTabSz="457200" rtl="0" eaLnBrk="1" fontAlgn="base" hangingPunct="1">
              <a:spcBef>
                <a:spcPct val="0"/>
              </a:spcBef>
              <a:spcAft>
                <a:spcPct val="0"/>
              </a:spcAft>
              <a:defRPr sz="3000" b="1">
                <a:solidFill>
                  <a:schemeClr val="tx1"/>
                </a:solidFill>
                <a:latin typeface="Georgia" charset="0"/>
                <a:ea typeface="ＭＳ Ｐゴシック" charset="0"/>
              </a:defRPr>
            </a:lvl5pPr>
            <a:lvl6pPr marL="457200" algn="l" defTabSz="457200" rtl="0" eaLnBrk="1" fontAlgn="base" hangingPunct="1">
              <a:spcBef>
                <a:spcPct val="0"/>
              </a:spcBef>
              <a:spcAft>
                <a:spcPct val="0"/>
              </a:spcAft>
              <a:defRPr sz="3000" b="1">
                <a:solidFill>
                  <a:schemeClr val="tx1"/>
                </a:solidFill>
                <a:latin typeface="Georgia" charset="0"/>
                <a:ea typeface="ＭＳ Ｐゴシック" charset="0"/>
              </a:defRPr>
            </a:lvl6pPr>
            <a:lvl7pPr marL="914400" algn="l" defTabSz="457200" rtl="0" eaLnBrk="1" fontAlgn="base" hangingPunct="1">
              <a:spcBef>
                <a:spcPct val="0"/>
              </a:spcBef>
              <a:spcAft>
                <a:spcPct val="0"/>
              </a:spcAft>
              <a:defRPr sz="3000" b="1">
                <a:solidFill>
                  <a:schemeClr val="tx1"/>
                </a:solidFill>
                <a:latin typeface="Georgia" charset="0"/>
                <a:ea typeface="ＭＳ Ｐゴシック" charset="0"/>
              </a:defRPr>
            </a:lvl7pPr>
            <a:lvl8pPr marL="1371600" algn="l" defTabSz="457200" rtl="0" eaLnBrk="1" fontAlgn="base" hangingPunct="1">
              <a:spcBef>
                <a:spcPct val="0"/>
              </a:spcBef>
              <a:spcAft>
                <a:spcPct val="0"/>
              </a:spcAft>
              <a:defRPr sz="3000" b="1">
                <a:solidFill>
                  <a:schemeClr val="tx1"/>
                </a:solidFill>
                <a:latin typeface="Georgia" charset="0"/>
                <a:ea typeface="ＭＳ Ｐゴシック" charset="0"/>
              </a:defRPr>
            </a:lvl8pPr>
            <a:lvl9pPr marL="1828800" algn="l" defTabSz="457200" rtl="0" eaLnBrk="1" fontAlgn="base" hangingPunct="1">
              <a:spcBef>
                <a:spcPct val="0"/>
              </a:spcBef>
              <a:spcAft>
                <a:spcPct val="0"/>
              </a:spcAft>
              <a:defRPr sz="3000" b="1">
                <a:solidFill>
                  <a:schemeClr val="tx1"/>
                </a:solidFill>
                <a:latin typeface="Georgia" charset="0"/>
                <a:ea typeface="ＭＳ Ｐゴシック" charset="0"/>
              </a:defRPr>
            </a:lvl9pPr>
          </a:lstStyle>
          <a:p>
            <a:r>
              <a:rPr lang="en-US" sz="3600" dirty="0">
                <a:solidFill>
                  <a:schemeClr val="bg2"/>
                </a:solidFill>
                <a:latin typeface="Calibri" panose="020F0502020204030204" pitchFamily="34" charset="0"/>
                <a:cs typeface="Calibri" panose="020F0502020204030204" pitchFamily="34" charset="0"/>
              </a:rPr>
              <a:t>Activity of TRK Inhibitors in </a:t>
            </a:r>
            <a:r>
              <a:rPr lang="en-US" sz="3600" i="1" dirty="0">
                <a:solidFill>
                  <a:schemeClr val="bg2"/>
                </a:solidFill>
                <a:latin typeface="Calibri" panose="020F0502020204030204" pitchFamily="34" charset="0"/>
                <a:cs typeface="Calibri" panose="020F0502020204030204" pitchFamily="34" charset="0"/>
              </a:rPr>
              <a:t>TRK</a:t>
            </a:r>
            <a:r>
              <a:rPr lang="en-US" sz="3600" dirty="0">
                <a:solidFill>
                  <a:schemeClr val="bg2"/>
                </a:solidFill>
                <a:latin typeface="Calibri" panose="020F0502020204030204" pitchFamily="34" charset="0"/>
                <a:cs typeface="Calibri" panose="020F0502020204030204" pitchFamily="34" charset="0"/>
              </a:rPr>
              <a:t> Fusion–Positive Cancers</a:t>
            </a:r>
          </a:p>
        </p:txBody>
      </p:sp>
      <p:sp>
        <p:nvSpPr>
          <p:cNvPr id="9" name="Text Box 15">
            <a:extLst>
              <a:ext uri="{FF2B5EF4-FFF2-40B4-BE49-F238E27FC236}">
                <a16:creationId xmlns:a16="http://schemas.microsoft.com/office/drawing/2014/main" id="{ED17F744-AD28-4588-9036-A87BCACA5C82}"/>
              </a:ext>
            </a:extLst>
          </p:cNvPr>
          <p:cNvSpPr txBox="1">
            <a:spLocks noChangeArrowheads="1"/>
          </p:cNvSpPr>
          <p:nvPr/>
        </p:nvSpPr>
        <p:spPr bwMode="auto">
          <a:xfrm>
            <a:off x="412751" y="6416636"/>
            <a:ext cx="8900422" cy="258532"/>
          </a:xfrm>
          <a:prstGeom prst="rect">
            <a:avLst/>
          </a:prstGeom>
          <a:noFill/>
          <a:ln>
            <a:noFill/>
          </a:ln>
        </p:spPr>
        <p:txBody>
          <a:bodyPr anchor="b">
            <a:spAutoFit/>
          </a:bodyPr>
          <a:lstStyle>
            <a:defPPr>
              <a:defRPr lang="en-US"/>
            </a:defPPr>
            <a:lvl1pPr marL="0" marR="0" lvl="0" indent="0" defTabSz="457200" eaLnBrk="1" fontAlgn="auto" latinLnBrk="0" hangingPunct="1">
              <a:lnSpc>
                <a:spcPct val="90000"/>
              </a:lnSpc>
              <a:spcBef>
                <a:spcPts val="1000"/>
              </a:spcBef>
              <a:spcAft>
                <a:spcPts val="700"/>
              </a:spcAft>
              <a:buClr>
                <a:srgbClr val="FEFDDE"/>
              </a:buClr>
              <a:buSzTx/>
              <a:buFont typeface="Wingdings" panose="05000000000000000000" pitchFamily="2" charset="2"/>
              <a:buChar char="§"/>
              <a:tabLst/>
              <a:defRPr kumimoji="0" sz="1200" b="0" i="0" u="none" strike="noStrike" cap="none" spc="-10" normalizeH="0" baseline="0">
                <a:ln>
                  <a:noFill/>
                </a:ln>
                <a:solidFill>
                  <a:srgbClr val="455560"/>
                </a:solidFill>
                <a:effectLst/>
                <a:uLnTx/>
                <a:uFillTx/>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4572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pt-BR"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Demetri. Clin Cancer Res. 2022;28:1302. 2. Hong. Lancet Oncol. 2020;21:531.</a:t>
            </a:r>
            <a:endPar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5" name="Group 3">
            <a:extLst>
              <a:ext uri="{FF2B5EF4-FFF2-40B4-BE49-F238E27FC236}">
                <a16:creationId xmlns:a16="http://schemas.microsoft.com/office/drawing/2014/main" id="{822F3A00-C7FE-44FB-8240-3930922EFBF7}"/>
              </a:ext>
            </a:extLst>
          </p:cNvPr>
          <p:cNvGraphicFramePr>
            <a:graphicFrameLocks/>
          </p:cNvGraphicFramePr>
          <p:nvPr/>
        </p:nvGraphicFramePr>
        <p:xfrm>
          <a:off x="333361" y="3949921"/>
          <a:ext cx="3661589" cy="1676480"/>
        </p:xfrm>
        <a:graphic>
          <a:graphicData uri="http://schemas.openxmlformats.org/drawingml/2006/table">
            <a:tbl>
              <a:tblPr/>
              <a:tblGrid>
                <a:gridCol w="2272053">
                  <a:extLst>
                    <a:ext uri="{9D8B030D-6E8A-4147-A177-3AD203B41FA5}">
                      <a16:colId xmlns:a16="http://schemas.microsoft.com/office/drawing/2014/main" val="20000"/>
                    </a:ext>
                  </a:extLst>
                </a:gridCol>
                <a:gridCol w="1389536">
                  <a:extLst>
                    <a:ext uri="{9D8B030D-6E8A-4147-A177-3AD203B41FA5}">
                      <a16:colId xmlns:a16="http://schemas.microsoft.com/office/drawing/2014/main" val="20001"/>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Larotrectinib</a:t>
                      </a:r>
                      <a:r>
                        <a:rPr kumimoji="0" lang="en-GB" sz="1600" b="1" i="0" u="none" strike="noStrike" cap="none" normalizeH="0" baseline="30000" dirty="0">
                          <a:ln>
                            <a:noFill/>
                          </a:ln>
                          <a:solidFill>
                            <a:schemeClr val="tx1"/>
                          </a:solidFill>
                          <a:effectLst/>
                          <a:latin typeface="Calibri" panose="020F0502020204030204" pitchFamily="34" charset="0"/>
                        </a:rPr>
                        <a:t>2</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(72-85)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follow-up,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680461188"/>
                  </a:ext>
                </a:extLst>
              </a:tr>
            </a:tbl>
          </a:graphicData>
        </a:graphic>
      </p:graphicFrame>
      <p:graphicFrame>
        <p:nvGraphicFramePr>
          <p:cNvPr id="16" name="Group 3">
            <a:extLst>
              <a:ext uri="{FF2B5EF4-FFF2-40B4-BE49-F238E27FC236}">
                <a16:creationId xmlns:a16="http://schemas.microsoft.com/office/drawing/2014/main" id="{A1161C0F-1E33-41BA-AE06-8F47288A5B48}"/>
              </a:ext>
            </a:extLst>
          </p:cNvPr>
          <p:cNvGraphicFramePr>
            <a:graphicFrameLocks/>
          </p:cNvGraphicFramePr>
          <p:nvPr/>
        </p:nvGraphicFramePr>
        <p:xfrm>
          <a:off x="333363" y="1421084"/>
          <a:ext cx="3661588" cy="1676480"/>
        </p:xfrm>
        <a:graphic>
          <a:graphicData uri="http://schemas.openxmlformats.org/drawingml/2006/table">
            <a:tbl>
              <a:tblPr/>
              <a:tblGrid>
                <a:gridCol w="2146790">
                  <a:extLst>
                    <a:ext uri="{9D8B030D-6E8A-4147-A177-3AD203B41FA5}">
                      <a16:colId xmlns:a16="http://schemas.microsoft.com/office/drawing/2014/main" val="20000"/>
                    </a:ext>
                  </a:extLst>
                </a:gridCol>
                <a:gridCol w="1514798">
                  <a:extLst>
                    <a:ext uri="{9D8B030D-6E8A-4147-A177-3AD203B41FA5}">
                      <a16:colId xmlns:a16="http://schemas.microsoft.com/office/drawing/2014/main" val="20001"/>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Entrectinib</a:t>
                      </a:r>
                      <a:r>
                        <a:rPr kumimoji="0" lang="en-GB" sz="1600" b="1" i="0" u="none" strike="noStrike" cap="none" normalizeH="0" baseline="30000" dirty="0">
                          <a:ln>
                            <a:noFill/>
                          </a:ln>
                          <a:solidFill>
                            <a:schemeClr val="tx1"/>
                          </a:solidFill>
                          <a:effectLst/>
                          <a:latin typeface="Calibri" panose="020F0502020204030204" pitchFamily="34" charset="0"/>
                        </a:rPr>
                        <a:t>1</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(51.9-69.9)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follow-up,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84335177"/>
                  </a:ext>
                </a:extLst>
              </a:tr>
            </a:tbl>
          </a:graphicData>
        </a:graphic>
      </p:graphicFrame>
      <p:sp>
        <p:nvSpPr>
          <p:cNvPr id="20" name="TextBox 19">
            <a:extLst>
              <a:ext uri="{FF2B5EF4-FFF2-40B4-BE49-F238E27FC236}">
                <a16:creationId xmlns:a16="http://schemas.microsoft.com/office/drawing/2014/main" id="{3607B536-1EC3-4769-B0D2-8526BFB61ED6}"/>
              </a:ext>
            </a:extLst>
          </p:cNvPr>
          <p:cNvSpPr txBox="1"/>
          <p:nvPr/>
        </p:nvSpPr>
        <p:spPr bwMode="auto">
          <a:xfrm>
            <a:off x="370935" y="5652448"/>
            <a:ext cx="3127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Pooled analysis of 3 studies.</a:t>
            </a:r>
          </a:p>
        </p:txBody>
      </p:sp>
      <p:sp>
        <p:nvSpPr>
          <p:cNvPr id="63" name="TextBox 62">
            <a:extLst>
              <a:ext uri="{FF2B5EF4-FFF2-40B4-BE49-F238E27FC236}">
                <a16:creationId xmlns:a16="http://schemas.microsoft.com/office/drawing/2014/main" id="{8740D815-67EB-4247-BC78-6D816100B61F}"/>
              </a:ext>
            </a:extLst>
          </p:cNvPr>
          <p:cNvSpPr txBox="1"/>
          <p:nvPr/>
        </p:nvSpPr>
        <p:spPr bwMode="auto">
          <a:xfrm>
            <a:off x="333361" y="3097564"/>
            <a:ext cx="3127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Pooled analysis of 3 studies.</a:t>
            </a:r>
          </a:p>
        </p:txBody>
      </p:sp>
      <p:sp>
        <p:nvSpPr>
          <p:cNvPr id="14" name="TextBox 13">
            <a:extLst>
              <a:ext uri="{FF2B5EF4-FFF2-40B4-BE49-F238E27FC236}">
                <a16:creationId xmlns:a16="http://schemas.microsoft.com/office/drawing/2014/main" id="{B404BDBD-EE6A-4C75-B366-B026FC6DA6BF}"/>
              </a:ext>
            </a:extLst>
          </p:cNvPr>
          <p:cNvSpPr txBox="1"/>
          <p:nvPr/>
        </p:nvSpPr>
        <p:spPr bwMode="auto">
          <a:xfrm>
            <a:off x="8560110" y="3723841"/>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grpSp>
        <p:nvGrpSpPr>
          <p:cNvPr id="136" name="Group 135">
            <a:extLst>
              <a:ext uri="{FF2B5EF4-FFF2-40B4-BE49-F238E27FC236}">
                <a16:creationId xmlns:a16="http://schemas.microsoft.com/office/drawing/2014/main" id="{DAC6D5F1-AF15-4AAC-9E0A-B824B8CC009F}"/>
              </a:ext>
            </a:extLst>
          </p:cNvPr>
          <p:cNvGrpSpPr/>
          <p:nvPr/>
        </p:nvGrpSpPr>
        <p:grpSpPr>
          <a:xfrm>
            <a:off x="4062043" y="3544677"/>
            <a:ext cx="7196412" cy="2947143"/>
            <a:chOff x="3994951" y="3534044"/>
            <a:chExt cx="7196412" cy="2947143"/>
          </a:xfrm>
        </p:grpSpPr>
        <p:pic>
          <p:nvPicPr>
            <p:cNvPr id="137" name="Picture 136">
              <a:extLst>
                <a:ext uri="{FF2B5EF4-FFF2-40B4-BE49-F238E27FC236}">
                  <a16:creationId xmlns:a16="http://schemas.microsoft.com/office/drawing/2014/main" id="{305231C6-C282-49B1-AED1-2B99DFE9FE4B}"/>
                </a:ext>
              </a:extLst>
            </p:cNvPr>
            <p:cNvPicPr>
              <a:picLocks noChangeAspect="1"/>
            </p:cNvPicPr>
            <p:nvPr/>
          </p:nvPicPr>
          <p:blipFill rotWithShape="1">
            <a:blip r:embed="rId3"/>
            <a:srcRect l="2787"/>
            <a:stretch/>
          </p:blipFill>
          <p:spPr>
            <a:xfrm>
              <a:off x="4355778" y="3586411"/>
              <a:ext cx="6835585" cy="2859024"/>
            </a:xfrm>
            <a:prstGeom prst="rect">
              <a:avLst/>
            </a:prstGeom>
          </p:spPr>
        </p:pic>
        <p:sp>
          <p:nvSpPr>
            <p:cNvPr id="138" name="TextBox 137">
              <a:extLst>
                <a:ext uri="{FF2B5EF4-FFF2-40B4-BE49-F238E27FC236}">
                  <a16:creationId xmlns:a16="http://schemas.microsoft.com/office/drawing/2014/main" id="{69C402EB-56C9-4C44-9F17-13DD07A870C2}"/>
                </a:ext>
              </a:extLst>
            </p:cNvPr>
            <p:cNvSpPr txBox="1"/>
            <p:nvPr/>
          </p:nvSpPr>
          <p:spPr bwMode="auto">
            <a:xfrm>
              <a:off x="4894447" y="3702364"/>
              <a:ext cx="22434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Change in Tumor Size </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With Larotrectinib</a:t>
              </a:r>
            </a:p>
          </p:txBody>
        </p:sp>
        <p:grpSp>
          <p:nvGrpSpPr>
            <p:cNvPr id="139" name="Group 138">
              <a:extLst>
                <a:ext uri="{FF2B5EF4-FFF2-40B4-BE49-F238E27FC236}">
                  <a16:creationId xmlns:a16="http://schemas.microsoft.com/office/drawing/2014/main" id="{A17F6A67-E8A6-45C0-96F5-B6F0328DC7C8}"/>
                </a:ext>
              </a:extLst>
            </p:cNvPr>
            <p:cNvGrpSpPr>
              <a:grpSpLocks noChangeAspect="1"/>
            </p:cNvGrpSpPr>
            <p:nvPr/>
          </p:nvGrpSpPr>
          <p:grpSpPr>
            <a:xfrm>
              <a:off x="3994951" y="3585644"/>
              <a:ext cx="548640" cy="2895543"/>
              <a:chOff x="4936639" y="430942"/>
              <a:chExt cx="698551" cy="3264790"/>
            </a:xfrm>
          </p:grpSpPr>
          <p:sp>
            <p:nvSpPr>
              <p:cNvPr id="156" name="TextBox 155">
                <a:extLst>
                  <a:ext uri="{FF2B5EF4-FFF2-40B4-BE49-F238E27FC236}">
                    <a16:creationId xmlns:a16="http://schemas.microsoft.com/office/drawing/2014/main" id="{8E28A6AF-D581-4C86-BE83-DE0C2295A042}"/>
                  </a:ext>
                </a:extLst>
              </p:cNvPr>
              <p:cNvSpPr txBox="1"/>
              <p:nvPr/>
            </p:nvSpPr>
            <p:spPr bwMode="auto">
              <a:xfrm rot="16200000">
                <a:off x="3687855" y="1748396"/>
                <a:ext cx="3196120" cy="69855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Maximum change in tumor size (%)</a:t>
                </a:r>
              </a:p>
            </p:txBody>
          </p:sp>
          <p:sp>
            <p:nvSpPr>
              <p:cNvPr id="157" name="TextBox 156">
                <a:extLst>
                  <a:ext uri="{FF2B5EF4-FFF2-40B4-BE49-F238E27FC236}">
                    <a16:creationId xmlns:a16="http://schemas.microsoft.com/office/drawing/2014/main" id="{DD2C0C01-1347-474E-8776-42B6DEA6514D}"/>
                  </a:ext>
                </a:extLst>
              </p:cNvPr>
              <p:cNvSpPr txBox="1"/>
              <p:nvPr/>
            </p:nvSpPr>
            <p:spPr bwMode="auto">
              <a:xfrm>
                <a:off x="5278793" y="430942"/>
                <a:ext cx="341760"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158" name="TextBox 157">
                <a:extLst>
                  <a:ext uri="{FF2B5EF4-FFF2-40B4-BE49-F238E27FC236}">
                    <a16:creationId xmlns:a16="http://schemas.microsoft.com/office/drawing/2014/main" id="{8C89DBA3-BA3C-412F-8CC6-5DC62A868776}"/>
                  </a:ext>
                </a:extLst>
              </p:cNvPr>
              <p:cNvSpPr txBox="1"/>
              <p:nvPr/>
            </p:nvSpPr>
            <p:spPr bwMode="auto">
              <a:xfrm>
                <a:off x="5278793" y="628340"/>
                <a:ext cx="341760"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4</a:t>
                </a:r>
                <a:r>
                  <a:rPr lang="en-US" sz="1200" b="0" dirty="0">
                    <a:solidFill>
                      <a:schemeClr val="bg1"/>
                    </a:solidFill>
                    <a:latin typeface="Calibri" panose="020F0502020204030204" pitchFamily="34" charset="0"/>
                  </a:rPr>
                  <a:t>0</a:t>
                </a:r>
              </a:p>
            </p:txBody>
          </p:sp>
          <p:sp>
            <p:nvSpPr>
              <p:cNvPr id="159" name="TextBox 158">
                <a:extLst>
                  <a:ext uri="{FF2B5EF4-FFF2-40B4-BE49-F238E27FC236}">
                    <a16:creationId xmlns:a16="http://schemas.microsoft.com/office/drawing/2014/main" id="{86371305-9F2C-4E21-86F2-8186A1F64A11}"/>
                  </a:ext>
                </a:extLst>
              </p:cNvPr>
              <p:cNvSpPr txBox="1"/>
              <p:nvPr/>
            </p:nvSpPr>
            <p:spPr bwMode="auto">
              <a:xfrm>
                <a:off x="5278793" y="806062"/>
                <a:ext cx="341760"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3</a:t>
                </a:r>
                <a:r>
                  <a:rPr lang="en-US" sz="1200" b="0" dirty="0">
                    <a:solidFill>
                      <a:schemeClr val="bg1"/>
                    </a:solidFill>
                    <a:latin typeface="Calibri" panose="020F0502020204030204" pitchFamily="34" charset="0"/>
                  </a:rPr>
                  <a:t>0</a:t>
                </a:r>
              </a:p>
            </p:txBody>
          </p:sp>
          <p:sp>
            <p:nvSpPr>
              <p:cNvPr id="160" name="TextBox 159">
                <a:extLst>
                  <a:ext uri="{FF2B5EF4-FFF2-40B4-BE49-F238E27FC236}">
                    <a16:creationId xmlns:a16="http://schemas.microsoft.com/office/drawing/2014/main" id="{0F9F3D42-B921-45D1-8E83-63A0D16D1654}"/>
                  </a:ext>
                </a:extLst>
              </p:cNvPr>
              <p:cNvSpPr txBox="1"/>
              <p:nvPr/>
            </p:nvSpPr>
            <p:spPr bwMode="auto">
              <a:xfrm>
                <a:off x="5278793" y="1012634"/>
                <a:ext cx="341760"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0</a:t>
                </a:r>
              </a:p>
            </p:txBody>
          </p:sp>
          <p:sp>
            <p:nvSpPr>
              <p:cNvPr id="161" name="TextBox 160">
                <a:extLst>
                  <a:ext uri="{FF2B5EF4-FFF2-40B4-BE49-F238E27FC236}">
                    <a16:creationId xmlns:a16="http://schemas.microsoft.com/office/drawing/2014/main" id="{0B23931B-D2F2-4979-9FBD-4488914DC1A9}"/>
                  </a:ext>
                </a:extLst>
              </p:cNvPr>
              <p:cNvSpPr txBox="1"/>
              <p:nvPr/>
            </p:nvSpPr>
            <p:spPr bwMode="auto">
              <a:xfrm>
                <a:off x="5278793" y="1217465"/>
                <a:ext cx="341760"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1</a:t>
                </a:r>
                <a:r>
                  <a:rPr lang="en-US" sz="1200" b="0" dirty="0">
                    <a:solidFill>
                      <a:schemeClr val="bg1"/>
                    </a:solidFill>
                    <a:latin typeface="Calibri" panose="020F0502020204030204" pitchFamily="34" charset="0"/>
                  </a:rPr>
                  <a:t>0</a:t>
                </a:r>
              </a:p>
            </p:txBody>
          </p:sp>
          <p:sp>
            <p:nvSpPr>
              <p:cNvPr id="162" name="TextBox 161">
                <a:extLst>
                  <a:ext uri="{FF2B5EF4-FFF2-40B4-BE49-F238E27FC236}">
                    <a16:creationId xmlns:a16="http://schemas.microsoft.com/office/drawing/2014/main" id="{2B67A1C1-EF2D-4F8F-A8C6-D8BF97BD53A9}"/>
                  </a:ext>
                </a:extLst>
              </p:cNvPr>
              <p:cNvSpPr txBox="1"/>
              <p:nvPr/>
            </p:nvSpPr>
            <p:spPr bwMode="auto">
              <a:xfrm>
                <a:off x="5286807" y="1396928"/>
                <a:ext cx="333746"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  0</a:t>
                </a:r>
              </a:p>
            </p:txBody>
          </p:sp>
          <p:sp>
            <p:nvSpPr>
              <p:cNvPr id="163" name="TextBox 162">
                <a:extLst>
                  <a:ext uri="{FF2B5EF4-FFF2-40B4-BE49-F238E27FC236}">
                    <a16:creationId xmlns:a16="http://schemas.microsoft.com/office/drawing/2014/main" id="{9D89B529-5C38-4770-83F9-F9322F300D14}"/>
                  </a:ext>
                </a:extLst>
              </p:cNvPr>
              <p:cNvSpPr txBox="1"/>
              <p:nvPr/>
            </p:nvSpPr>
            <p:spPr bwMode="auto">
              <a:xfrm>
                <a:off x="5222577" y="1604925"/>
                <a:ext cx="388248"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-1</a:t>
                </a:r>
                <a:r>
                  <a:rPr lang="en-US" sz="1200" b="0" dirty="0">
                    <a:solidFill>
                      <a:schemeClr val="bg1"/>
                    </a:solidFill>
                    <a:latin typeface="Calibri" panose="020F0502020204030204" pitchFamily="34" charset="0"/>
                  </a:rPr>
                  <a:t>0</a:t>
                </a:r>
              </a:p>
            </p:txBody>
          </p:sp>
          <p:sp>
            <p:nvSpPr>
              <p:cNvPr id="164" name="TextBox 163">
                <a:extLst>
                  <a:ext uri="{FF2B5EF4-FFF2-40B4-BE49-F238E27FC236}">
                    <a16:creationId xmlns:a16="http://schemas.microsoft.com/office/drawing/2014/main" id="{F6924F14-454E-40F2-90BF-E73B9CBF20CE}"/>
                  </a:ext>
                </a:extLst>
              </p:cNvPr>
              <p:cNvSpPr txBox="1"/>
              <p:nvPr/>
            </p:nvSpPr>
            <p:spPr bwMode="auto">
              <a:xfrm>
                <a:off x="5222577" y="1801682"/>
                <a:ext cx="388248"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0</a:t>
                </a:r>
              </a:p>
            </p:txBody>
          </p:sp>
          <p:sp>
            <p:nvSpPr>
              <p:cNvPr id="165" name="TextBox 164">
                <a:extLst>
                  <a:ext uri="{FF2B5EF4-FFF2-40B4-BE49-F238E27FC236}">
                    <a16:creationId xmlns:a16="http://schemas.microsoft.com/office/drawing/2014/main" id="{49701CBB-4D7D-4731-A10F-2261D78BFDED}"/>
                  </a:ext>
                </a:extLst>
              </p:cNvPr>
              <p:cNvSpPr txBox="1"/>
              <p:nvPr/>
            </p:nvSpPr>
            <p:spPr bwMode="auto">
              <a:xfrm>
                <a:off x="5232305" y="1983770"/>
                <a:ext cx="388248"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-3</a:t>
                </a:r>
                <a:r>
                  <a:rPr lang="en-US" sz="1200" b="0" dirty="0">
                    <a:solidFill>
                      <a:schemeClr val="bg1"/>
                    </a:solidFill>
                    <a:latin typeface="Calibri" panose="020F0502020204030204" pitchFamily="34" charset="0"/>
                  </a:rPr>
                  <a:t>0</a:t>
                </a:r>
              </a:p>
            </p:txBody>
          </p:sp>
          <p:sp>
            <p:nvSpPr>
              <p:cNvPr id="166" name="TextBox 165">
                <a:extLst>
                  <a:ext uri="{FF2B5EF4-FFF2-40B4-BE49-F238E27FC236}">
                    <a16:creationId xmlns:a16="http://schemas.microsoft.com/office/drawing/2014/main" id="{96E71B28-9329-4DC0-90F8-0537C71FF935}"/>
                  </a:ext>
                </a:extLst>
              </p:cNvPr>
              <p:cNvSpPr txBox="1"/>
              <p:nvPr/>
            </p:nvSpPr>
            <p:spPr bwMode="auto">
              <a:xfrm>
                <a:off x="5222577" y="2189809"/>
                <a:ext cx="388248"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-4</a:t>
                </a:r>
                <a:r>
                  <a:rPr lang="en-US" sz="1200" b="0" dirty="0">
                    <a:solidFill>
                      <a:schemeClr val="bg1"/>
                    </a:solidFill>
                    <a:latin typeface="Calibri" panose="020F0502020204030204" pitchFamily="34" charset="0"/>
                  </a:rPr>
                  <a:t>0</a:t>
                </a:r>
              </a:p>
            </p:txBody>
          </p:sp>
          <p:sp>
            <p:nvSpPr>
              <p:cNvPr id="167" name="TextBox 166">
                <a:extLst>
                  <a:ext uri="{FF2B5EF4-FFF2-40B4-BE49-F238E27FC236}">
                    <a16:creationId xmlns:a16="http://schemas.microsoft.com/office/drawing/2014/main" id="{24B56955-B75E-4813-B3FF-72019F357886}"/>
                  </a:ext>
                </a:extLst>
              </p:cNvPr>
              <p:cNvSpPr txBox="1"/>
              <p:nvPr/>
            </p:nvSpPr>
            <p:spPr bwMode="auto">
              <a:xfrm>
                <a:off x="5222577" y="2371897"/>
                <a:ext cx="388248"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168" name="TextBox 167">
                <a:extLst>
                  <a:ext uri="{FF2B5EF4-FFF2-40B4-BE49-F238E27FC236}">
                    <a16:creationId xmlns:a16="http://schemas.microsoft.com/office/drawing/2014/main" id="{3AE2C4F3-0052-4C5E-86AE-053DDE76A518}"/>
                  </a:ext>
                </a:extLst>
              </p:cNvPr>
              <p:cNvSpPr txBox="1"/>
              <p:nvPr/>
            </p:nvSpPr>
            <p:spPr bwMode="auto">
              <a:xfrm>
                <a:off x="5232305" y="2573029"/>
                <a:ext cx="388248"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-6</a:t>
                </a:r>
                <a:r>
                  <a:rPr lang="en-US" sz="1200" b="0" dirty="0">
                    <a:solidFill>
                      <a:schemeClr val="bg1"/>
                    </a:solidFill>
                    <a:latin typeface="Calibri" panose="020F0502020204030204" pitchFamily="34" charset="0"/>
                  </a:rPr>
                  <a:t>0</a:t>
                </a:r>
              </a:p>
            </p:txBody>
          </p:sp>
          <p:sp>
            <p:nvSpPr>
              <p:cNvPr id="169" name="TextBox 168">
                <a:extLst>
                  <a:ext uri="{FF2B5EF4-FFF2-40B4-BE49-F238E27FC236}">
                    <a16:creationId xmlns:a16="http://schemas.microsoft.com/office/drawing/2014/main" id="{ED155695-B386-46EC-832E-E6441D03A336}"/>
                  </a:ext>
                </a:extLst>
              </p:cNvPr>
              <p:cNvSpPr txBox="1"/>
              <p:nvPr/>
            </p:nvSpPr>
            <p:spPr bwMode="auto">
              <a:xfrm>
                <a:off x="5232305" y="2771519"/>
                <a:ext cx="388248"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-7</a:t>
                </a:r>
                <a:r>
                  <a:rPr lang="en-US" sz="1200" b="0" dirty="0">
                    <a:solidFill>
                      <a:schemeClr val="bg1"/>
                    </a:solidFill>
                    <a:latin typeface="Calibri" panose="020F0502020204030204" pitchFamily="34" charset="0"/>
                  </a:rPr>
                  <a:t>0</a:t>
                </a:r>
              </a:p>
            </p:txBody>
          </p:sp>
          <p:sp>
            <p:nvSpPr>
              <p:cNvPr id="170" name="TextBox 169">
                <a:extLst>
                  <a:ext uri="{FF2B5EF4-FFF2-40B4-BE49-F238E27FC236}">
                    <a16:creationId xmlns:a16="http://schemas.microsoft.com/office/drawing/2014/main" id="{7B565B4F-E861-4C4D-B16B-90FB68E83786}"/>
                  </a:ext>
                </a:extLst>
              </p:cNvPr>
              <p:cNvSpPr txBox="1"/>
              <p:nvPr/>
            </p:nvSpPr>
            <p:spPr bwMode="auto">
              <a:xfrm>
                <a:off x="5232305" y="2968325"/>
                <a:ext cx="388248"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-8</a:t>
                </a:r>
                <a:r>
                  <a:rPr lang="en-US" sz="1200" b="0" dirty="0">
                    <a:solidFill>
                      <a:schemeClr val="bg1"/>
                    </a:solidFill>
                    <a:latin typeface="Calibri" panose="020F0502020204030204" pitchFamily="34" charset="0"/>
                  </a:rPr>
                  <a:t>0</a:t>
                </a:r>
              </a:p>
            </p:txBody>
          </p:sp>
          <p:sp>
            <p:nvSpPr>
              <p:cNvPr id="171" name="TextBox 170">
                <a:extLst>
                  <a:ext uri="{FF2B5EF4-FFF2-40B4-BE49-F238E27FC236}">
                    <a16:creationId xmlns:a16="http://schemas.microsoft.com/office/drawing/2014/main" id="{0CA9559C-1C46-495A-80C9-90A0FF6A522E}"/>
                  </a:ext>
                </a:extLst>
              </p:cNvPr>
              <p:cNvSpPr txBox="1"/>
              <p:nvPr/>
            </p:nvSpPr>
            <p:spPr bwMode="auto">
              <a:xfrm>
                <a:off x="5222577" y="3150695"/>
                <a:ext cx="388248"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-9</a:t>
                </a:r>
                <a:r>
                  <a:rPr lang="en-US" sz="1200" b="0" dirty="0">
                    <a:solidFill>
                      <a:schemeClr val="bg1"/>
                    </a:solidFill>
                    <a:latin typeface="Calibri" panose="020F0502020204030204" pitchFamily="34" charset="0"/>
                  </a:rPr>
                  <a:t>0</a:t>
                </a:r>
              </a:p>
            </p:txBody>
          </p:sp>
          <p:sp>
            <p:nvSpPr>
              <p:cNvPr id="172" name="TextBox 171">
                <a:extLst>
                  <a:ext uri="{FF2B5EF4-FFF2-40B4-BE49-F238E27FC236}">
                    <a16:creationId xmlns:a16="http://schemas.microsoft.com/office/drawing/2014/main" id="{AA366ED0-41B6-43C9-9684-DC79BFDC78FF}"/>
                  </a:ext>
                </a:extLst>
              </p:cNvPr>
              <p:cNvSpPr txBox="1"/>
              <p:nvPr/>
            </p:nvSpPr>
            <p:spPr bwMode="auto">
              <a:xfrm>
                <a:off x="5144031" y="3348284"/>
                <a:ext cx="466794"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-10</a:t>
                </a:r>
                <a:r>
                  <a:rPr lang="en-US" sz="1200" b="0" dirty="0">
                    <a:solidFill>
                      <a:schemeClr val="bg1"/>
                    </a:solidFill>
                    <a:latin typeface="Calibri" panose="020F0502020204030204" pitchFamily="34" charset="0"/>
                  </a:rPr>
                  <a:t>0</a:t>
                </a:r>
              </a:p>
            </p:txBody>
          </p:sp>
        </p:grpSp>
        <p:sp>
          <p:nvSpPr>
            <p:cNvPr id="140" name="TextBox 139">
              <a:extLst>
                <a:ext uri="{FF2B5EF4-FFF2-40B4-BE49-F238E27FC236}">
                  <a16:creationId xmlns:a16="http://schemas.microsoft.com/office/drawing/2014/main" id="{2E59278C-F2C2-4DBB-AD0E-F4ED2C0ED8FC}"/>
                </a:ext>
              </a:extLst>
            </p:cNvPr>
            <p:cNvSpPr txBox="1"/>
            <p:nvPr/>
          </p:nvSpPr>
          <p:spPr bwMode="auto">
            <a:xfrm>
              <a:off x="4503925" y="3534044"/>
              <a:ext cx="381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highlight>
                    <a:srgbClr val="FFFFFF"/>
                  </a:highlight>
                  <a:latin typeface="Calibri" panose="020F0502020204030204" pitchFamily="34" charset="0"/>
                </a:rPr>
                <a:t>*</a:t>
              </a:r>
            </a:p>
          </p:txBody>
        </p:sp>
        <p:sp>
          <p:nvSpPr>
            <p:cNvPr id="141" name="TextBox 140">
              <a:extLst>
                <a:ext uri="{FF2B5EF4-FFF2-40B4-BE49-F238E27FC236}">
                  <a16:creationId xmlns:a16="http://schemas.microsoft.com/office/drawing/2014/main" id="{2145566C-C00B-4FE5-A794-8851EE62D3F6}"/>
                </a:ext>
              </a:extLst>
            </p:cNvPr>
            <p:cNvSpPr txBox="1"/>
            <p:nvPr/>
          </p:nvSpPr>
          <p:spPr bwMode="auto">
            <a:xfrm>
              <a:off x="5344092" y="4832992"/>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highlight>
                    <a:srgbClr val="FFFFFF"/>
                  </a:highlight>
                  <a:latin typeface="Calibri" panose="020F0502020204030204" pitchFamily="34" charset="0"/>
                </a:rPr>
                <a:t>†</a:t>
              </a:r>
            </a:p>
          </p:txBody>
        </p:sp>
        <p:sp>
          <p:nvSpPr>
            <p:cNvPr id="142" name="TextBox 141">
              <a:extLst>
                <a:ext uri="{FF2B5EF4-FFF2-40B4-BE49-F238E27FC236}">
                  <a16:creationId xmlns:a16="http://schemas.microsoft.com/office/drawing/2014/main" id="{F5C141BC-339C-4EC7-98FB-14C73271D685}"/>
                </a:ext>
              </a:extLst>
            </p:cNvPr>
            <p:cNvSpPr txBox="1"/>
            <p:nvPr/>
          </p:nvSpPr>
          <p:spPr bwMode="auto">
            <a:xfrm>
              <a:off x="5473599" y="4892494"/>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highlight>
                    <a:srgbClr val="FFFFFF"/>
                  </a:highlight>
                  <a:latin typeface="Calibri" panose="020F0502020204030204" pitchFamily="34" charset="0"/>
                </a:rPr>
                <a:t>†</a:t>
              </a:r>
            </a:p>
          </p:txBody>
        </p:sp>
        <p:sp>
          <p:nvSpPr>
            <p:cNvPr id="143" name="TextBox 142">
              <a:extLst>
                <a:ext uri="{FF2B5EF4-FFF2-40B4-BE49-F238E27FC236}">
                  <a16:creationId xmlns:a16="http://schemas.microsoft.com/office/drawing/2014/main" id="{74EF81BD-707E-40A5-AA2C-9F2B9CCAB4FD}"/>
                </a:ext>
              </a:extLst>
            </p:cNvPr>
            <p:cNvSpPr txBox="1"/>
            <p:nvPr/>
          </p:nvSpPr>
          <p:spPr bwMode="auto">
            <a:xfrm>
              <a:off x="5997541" y="5048852"/>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highlight>
                    <a:srgbClr val="FFFFFF"/>
                  </a:highlight>
                  <a:latin typeface="Calibri" panose="020F0502020204030204" pitchFamily="34" charset="0"/>
                </a:rPr>
                <a:t>†</a:t>
              </a:r>
            </a:p>
          </p:txBody>
        </p:sp>
        <p:sp>
          <p:nvSpPr>
            <p:cNvPr id="144" name="TextBox 143">
              <a:extLst>
                <a:ext uri="{FF2B5EF4-FFF2-40B4-BE49-F238E27FC236}">
                  <a16:creationId xmlns:a16="http://schemas.microsoft.com/office/drawing/2014/main" id="{D7C70DD4-5536-4B39-A3ED-B890DA897A26}"/>
                </a:ext>
              </a:extLst>
            </p:cNvPr>
            <p:cNvSpPr txBox="1"/>
            <p:nvPr/>
          </p:nvSpPr>
          <p:spPr bwMode="auto">
            <a:xfrm>
              <a:off x="6485125" y="5286845"/>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highlight>
                    <a:srgbClr val="FFFFFF"/>
                  </a:highlight>
                  <a:latin typeface="Calibri" panose="020F0502020204030204" pitchFamily="34" charset="0"/>
                </a:rPr>
                <a:t>†</a:t>
              </a:r>
            </a:p>
          </p:txBody>
        </p:sp>
        <p:sp>
          <p:nvSpPr>
            <p:cNvPr id="145" name="TextBox 144">
              <a:extLst>
                <a:ext uri="{FF2B5EF4-FFF2-40B4-BE49-F238E27FC236}">
                  <a16:creationId xmlns:a16="http://schemas.microsoft.com/office/drawing/2014/main" id="{519C580B-F6E8-4725-ADE7-704F22545ED7}"/>
                </a:ext>
              </a:extLst>
            </p:cNvPr>
            <p:cNvSpPr txBox="1"/>
            <p:nvPr/>
          </p:nvSpPr>
          <p:spPr bwMode="auto">
            <a:xfrm>
              <a:off x="6577325" y="5296800"/>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highlight>
                    <a:srgbClr val="FFFFFF"/>
                  </a:highlight>
                  <a:latin typeface="Calibri" panose="020F0502020204030204" pitchFamily="34" charset="0"/>
                </a:rPr>
                <a:t>†</a:t>
              </a:r>
            </a:p>
          </p:txBody>
        </p:sp>
        <p:sp>
          <p:nvSpPr>
            <p:cNvPr id="146" name="TextBox 145">
              <a:extLst>
                <a:ext uri="{FF2B5EF4-FFF2-40B4-BE49-F238E27FC236}">
                  <a16:creationId xmlns:a16="http://schemas.microsoft.com/office/drawing/2014/main" id="{C980CAD8-AC2D-46D3-9ED8-CFA8AF4855CD}"/>
                </a:ext>
              </a:extLst>
            </p:cNvPr>
            <p:cNvSpPr txBox="1"/>
            <p:nvPr/>
          </p:nvSpPr>
          <p:spPr bwMode="auto">
            <a:xfrm>
              <a:off x="6669881" y="5313962"/>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highlight>
                    <a:srgbClr val="FFFFFF"/>
                  </a:highlight>
                  <a:latin typeface="Calibri" panose="020F0502020204030204" pitchFamily="34" charset="0"/>
                </a:rPr>
                <a:t>†</a:t>
              </a:r>
            </a:p>
          </p:txBody>
        </p:sp>
        <p:sp>
          <p:nvSpPr>
            <p:cNvPr id="147" name="TextBox 146">
              <a:extLst>
                <a:ext uri="{FF2B5EF4-FFF2-40B4-BE49-F238E27FC236}">
                  <a16:creationId xmlns:a16="http://schemas.microsoft.com/office/drawing/2014/main" id="{D2E60F2B-AD5C-43AC-9D0C-E92390A91E9F}"/>
                </a:ext>
              </a:extLst>
            </p:cNvPr>
            <p:cNvSpPr txBox="1"/>
            <p:nvPr/>
          </p:nvSpPr>
          <p:spPr bwMode="auto">
            <a:xfrm>
              <a:off x="8299096" y="5650629"/>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highlight>
                    <a:srgbClr val="FFFFFF"/>
                  </a:highlight>
                  <a:latin typeface="Calibri" panose="020F0502020204030204" pitchFamily="34" charset="0"/>
                </a:rPr>
                <a:t>†</a:t>
              </a:r>
            </a:p>
          </p:txBody>
        </p:sp>
        <p:sp>
          <p:nvSpPr>
            <p:cNvPr id="148" name="TextBox 147">
              <a:extLst>
                <a:ext uri="{FF2B5EF4-FFF2-40B4-BE49-F238E27FC236}">
                  <a16:creationId xmlns:a16="http://schemas.microsoft.com/office/drawing/2014/main" id="{20BAD44B-BEC3-450B-8F51-D0D9CFEF3E00}"/>
                </a:ext>
              </a:extLst>
            </p:cNvPr>
            <p:cNvSpPr txBox="1"/>
            <p:nvPr/>
          </p:nvSpPr>
          <p:spPr bwMode="auto">
            <a:xfrm>
              <a:off x="8391127" y="5666557"/>
              <a:ext cx="17642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800" b="0" dirty="0">
                  <a:solidFill>
                    <a:schemeClr val="bg1"/>
                  </a:solidFill>
                  <a:highlight>
                    <a:srgbClr val="FFFFFF"/>
                  </a:highlight>
                  <a:latin typeface="Calibri" panose="020F0502020204030204" pitchFamily="34" charset="0"/>
                </a:rPr>
                <a:t>†</a:t>
              </a:r>
            </a:p>
          </p:txBody>
        </p:sp>
        <p:sp>
          <p:nvSpPr>
            <p:cNvPr id="149" name="TextBox 148">
              <a:extLst>
                <a:ext uri="{FF2B5EF4-FFF2-40B4-BE49-F238E27FC236}">
                  <a16:creationId xmlns:a16="http://schemas.microsoft.com/office/drawing/2014/main" id="{1ED79DDA-6C1C-48B4-B653-9E8412BB2C39}"/>
                </a:ext>
              </a:extLst>
            </p:cNvPr>
            <p:cNvSpPr txBox="1"/>
            <p:nvPr/>
          </p:nvSpPr>
          <p:spPr bwMode="auto">
            <a:xfrm>
              <a:off x="8479337" y="5677118"/>
              <a:ext cx="17642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800" b="0" dirty="0">
                  <a:solidFill>
                    <a:schemeClr val="bg1"/>
                  </a:solidFill>
                  <a:highlight>
                    <a:srgbClr val="FFFFFF"/>
                  </a:highlight>
                  <a:latin typeface="Calibri" panose="020F0502020204030204" pitchFamily="34" charset="0"/>
                </a:rPr>
                <a:t>†</a:t>
              </a:r>
            </a:p>
          </p:txBody>
        </p:sp>
        <p:sp>
          <p:nvSpPr>
            <p:cNvPr id="150" name="TextBox 149">
              <a:extLst>
                <a:ext uri="{FF2B5EF4-FFF2-40B4-BE49-F238E27FC236}">
                  <a16:creationId xmlns:a16="http://schemas.microsoft.com/office/drawing/2014/main" id="{EB99B608-F86D-4257-B332-63FDCB49170B}"/>
                </a:ext>
              </a:extLst>
            </p:cNvPr>
            <p:cNvSpPr txBox="1"/>
            <p:nvPr/>
          </p:nvSpPr>
          <p:spPr bwMode="auto">
            <a:xfrm>
              <a:off x="8697416" y="5751573"/>
              <a:ext cx="17642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800" b="0" dirty="0">
                  <a:solidFill>
                    <a:schemeClr val="bg1"/>
                  </a:solidFill>
                  <a:highlight>
                    <a:srgbClr val="FFFFFF"/>
                  </a:highlight>
                  <a:latin typeface="Calibri" panose="020F0502020204030204" pitchFamily="34" charset="0"/>
                </a:rPr>
                <a:t>†</a:t>
              </a:r>
            </a:p>
          </p:txBody>
        </p:sp>
        <p:sp>
          <p:nvSpPr>
            <p:cNvPr id="151" name="TextBox 150">
              <a:extLst>
                <a:ext uri="{FF2B5EF4-FFF2-40B4-BE49-F238E27FC236}">
                  <a16:creationId xmlns:a16="http://schemas.microsoft.com/office/drawing/2014/main" id="{1564B2DC-F0B9-46E2-BB63-3DBA50C5774D}"/>
                </a:ext>
              </a:extLst>
            </p:cNvPr>
            <p:cNvSpPr txBox="1"/>
            <p:nvPr/>
          </p:nvSpPr>
          <p:spPr bwMode="auto">
            <a:xfrm>
              <a:off x="9046388" y="5945106"/>
              <a:ext cx="17642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800" b="0" dirty="0">
                  <a:solidFill>
                    <a:schemeClr val="bg1"/>
                  </a:solidFill>
                  <a:highlight>
                    <a:srgbClr val="FFFFFF"/>
                  </a:highlight>
                  <a:latin typeface="Calibri" panose="020F0502020204030204" pitchFamily="34" charset="0"/>
                </a:rPr>
                <a:t>†</a:t>
              </a:r>
            </a:p>
          </p:txBody>
        </p:sp>
        <p:sp>
          <p:nvSpPr>
            <p:cNvPr id="152" name="TextBox 151">
              <a:extLst>
                <a:ext uri="{FF2B5EF4-FFF2-40B4-BE49-F238E27FC236}">
                  <a16:creationId xmlns:a16="http://schemas.microsoft.com/office/drawing/2014/main" id="{B8F6227A-9451-44BE-984A-6B09FEE0372E}"/>
                </a:ext>
              </a:extLst>
            </p:cNvPr>
            <p:cNvSpPr txBox="1"/>
            <p:nvPr/>
          </p:nvSpPr>
          <p:spPr bwMode="auto">
            <a:xfrm>
              <a:off x="10327384" y="6139176"/>
              <a:ext cx="17642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800" b="0" dirty="0">
                  <a:solidFill>
                    <a:schemeClr val="bg1"/>
                  </a:solidFill>
                  <a:highlight>
                    <a:srgbClr val="FFFFFF"/>
                  </a:highlight>
                  <a:latin typeface="Calibri" panose="020F0502020204030204" pitchFamily="34" charset="0"/>
                </a:rPr>
                <a:t>‡</a:t>
              </a:r>
            </a:p>
          </p:txBody>
        </p:sp>
        <p:sp>
          <p:nvSpPr>
            <p:cNvPr id="153" name="TextBox 152">
              <a:extLst>
                <a:ext uri="{FF2B5EF4-FFF2-40B4-BE49-F238E27FC236}">
                  <a16:creationId xmlns:a16="http://schemas.microsoft.com/office/drawing/2014/main" id="{11388E3E-9B52-4C14-8652-473EAA569286}"/>
                </a:ext>
              </a:extLst>
            </p:cNvPr>
            <p:cNvSpPr txBox="1"/>
            <p:nvPr/>
          </p:nvSpPr>
          <p:spPr bwMode="auto">
            <a:xfrm>
              <a:off x="10685124" y="6138792"/>
              <a:ext cx="17642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800" b="0" dirty="0">
                  <a:solidFill>
                    <a:schemeClr val="bg1"/>
                  </a:solidFill>
                  <a:highlight>
                    <a:srgbClr val="FFFFFF"/>
                  </a:highlight>
                  <a:latin typeface="Calibri" panose="020F0502020204030204" pitchFamily="34" charset="0"/>
                </a:rPr>
                <a:t>‡</a:t>
              </a:r>
            </a:p>
          </p:txBody>
        </p:sp>
        <p:sp>
          <p:nvSpPr>
            <p:cNvPr id="154" name="TextBox 153">
              <a:extLst>
                <a:ext uri="{FF2B5EF4-FFF2-40B4-BE49-F238E27FC236}">
                  <a16:creationId xmlns:a16="http://schemas.microsoft.com/office/drawing/2014/main" id="{B8289E0C-E702-4851-A850-8928819B4A6A}"/>
                </a:ext>
              </a:extLst>
            </p:cNvPr>
            <p:cNvSpPr txBox="1"/>
            <p:nvPr/>
          </p:nvSpPr>
          <p:spPr bwMode="auto">
            <a:xfrm>
              <a:off x="10770560" y="6136600"/>
              <a:ext cx="17642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800" b="0" dirty="0">
                  <a:solidFill>
                    <a:schemeClr val="bg1"/>
                  </a:solidFill>
                  <a:highlight>
                    <a:srgbClr val="FFFFFF"/>
                  </a:highlight>
                  <a:latin typeface="Calibri" panose="020F0502020204030204" pitchFamily="34" charset="0"/>
                </a:rPr>
                <a:t>‡</a:t>
              </a:r>
            </a:p>
          </p:txBody>
        </p:sp>
        <p:sp>
          <p:nvSpPr>
            <p:cNvPr id="155" name="TextBox 154">
              <a:extLst>
                <a:ext uri="{FF2B5EF4-FFF2-40B4-BE49-F238E27FC236}">
                  <a16:creationId xmlns:a16="http://schemas.microsoft.com/office/drawing/2014/main" id="{C85B37D2-2231-4764-BDA9-8EC236D7C28E}"/>
                </a:ext>
              </a:extLst>
            </p:cNvPr>
            <p:cNvSpPr txBox="1"/>
            <p:nvPr/>
          </p:nvSpPr>
          <p:spPr bwMode="auto">
            <a:xfrm>
              <a:off x="4735356" y="5562181"/>
              <a:ext cx="361411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pPr>
              <a:r>
                <a:rPr lang="en-US" sz="1400" b="0" dirty="0">
                  <a:solidFill>
                    <a:schemeClr val="bg1"/>
                  </a:solidFill>
                  <a:latin typeface="Calibri" panose="020F0502020204030204" pitchFamily="34" charset="0"/>
                </a:rPr>
                <a:t>*Maximum change in tumor size: 93%.</a:t>
              </a:r>
            </a:p>
            <a:p>
              <a:pPr algn="l">
                <a:lnSpc>
                  <a:spcPct val="100000"/>
                </a:lnSpc>
                <a:spcBef>
                  <a:spcPts val="0"/>
                </a:spcBef>
                <a:spcAft>
                  <a:spcPct val="0"/>
                </a:spcAft>
                <a:buClrTx/>
              </a:pPr>
              <a:r>
                <a:rPr lang="en-US" sz="1400" baseline="3000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rPr>
                <a:t>Patients with brain metastases.</a:t>
              </a:r>
            </a:p>
            <a:p>
              <a:pPr algn="l">
                <a:lnSpc>
                  <a:spcPct val="100000"/>
                </a:lnSpc>
                <a:spcBef>
                  <a:spcPts val="0"/>
                </a:spcBef>
                <a:spcAft>
                  <a:spcPct val="0"/>
                </a:spcAft>
                <a:buClrTx/>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Patients with pathological complete response.</a:t>
              </a:r>
            </a:p>
          </p:txBody>
        </p:sp>
      </p:grpSp>
      <p:grpSp>
        <p:nvGrpSpPr>
          <p:cNvPr id="24" name="Group 23">
            <a:extLst>
              <a:ext uri="{FF2B5EF4-FFF2-40B4-BE49-F238E27FC236}">
                <a16:creationId xmlns:a16="http://schemas.microsoft.com/office/drawing/2014/main" id="{187A7585-07BF-4036-99EA-EA12CF42CFC8}"/>
              </a:ext>
            </a:extLst>
          </p:cNvPr>
          <p:cNvGrpSpPr/>
          <p:nvPr/>
        </p:nvGrpSpPr>
        <p:grpSpPr>
          <a:xfrm>
            <a:off x="4052242" y="809716"/>
            <a:ext cx="7173439" cy="2958194"/>
            <a:chOff x="4052242" y="809716"/>
            <a:chExt cx="7173439" cy="2958194"/>
          </a:xfrm>
        </p:grpSpPr>
        <p:pic>
          <p:nvPicPr>
            <p:cNvPr id="66" name="Picture 65">
              <a:extLst>
                <a:ext uri="{FF2B5EF4-FFF2-40B4-BE49-F238E27FC236}">
                  <a16:creationId xmlns:a16="http://schemas.microsoft.com/office/drawing/2014/main" id="{96A40463-1AF0-4B24-97B2-B599FF721DAC}"/>
                </a:ext>
              </a:extLst>
            </p:cNvPr>
            <p:cNvPicPr>
              <a:picLocks noChangeAspect="1"/>
            </p:cNvPicPr>
            <p:nvPr/>
          </p:nvPicPr>
          <p:blipFill rotWithShape="1">
            <a:blip r:embed="rId4"/>
            <a:srcRect t="5682"/>
            <a:stretch/>
          </p:blipFill>
          <p:spPr>
            <a:xfrm>
              <a:off x="4250642" y="1102665"/>
              <a:ext cx="6468378" cy="2506831"/>
            </a:xfrm>
            <a:prstGeom prst="rect">
              <a:avLst/>
            </a:prstGeom>
          </p:spPr>
        </p:pic>
        <p:sp>
          <p:nvSpPr>
            <p:cNvPr id="5" name="Rectangle 4">
              <a:extLst>
                <a:ext uri="{FF2B5EF4-FFF2-40B4-BE49-F238E27FC236}">
                  <a16:creationId xmlns:a16="http://schemas.microsoft.com/office/drawing/2014/main" id="{D0BC37AF-55EE-4DBE-A921-DC1388FD4CCA}"/>
                </a:ext>
              </a:extLst>
            </p:cNvPr>
            <p:cNvSpPr/>
            <p:nvPr/>
          </p:nvSpPr>
          <p:spPr bwMode="auto">
            <a:xfrm>
              <a:off x="4210385" y="1211872"/>
              <a:ext cx="381651" cy="2433796"/>
            </a:xfrm>
            <a:prstGeom prst="rect">
              <a:avLst/>
            </a:prstGeom>
            <a:solidFill>
              <a:schemeClr val="tx1"/>
            </a:solidFill>
            <a:ln w="0">
              <a:solidFill>
                <a:srgbClr val="FFFFFF"/>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extBox 3">
              <a:extLst>
                <a:ext uri="{FF2B5EF4-FFF2-40B4-BE49-F238E27FC236}">
                  <a16:creationId xmlns:a16="http://schemas.microsoft.com/office/drawing/2014/main" id="{8750B101-B513-4456-A555-B53F6B724956}"/>
                </a:ext>
              </a:extLst>
            </p:cNvPr>
            <p:cNvSpPr txBox="1"/>
            <p:nvPr/>
          </p:nvSpPr>
          <p:spPr bwMode="auto">
            <a:xfrm>
              <a:off x="4281106" y="1140801"/>
              <a:ext cx="4579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58" name="TextBox 57">
              <a:extLst>
                <a:ext uri="{FF2B5EF4-FFF2-40B4-BE49-F238E27FC236}">
                  <a16:creationId xmlns:a16="http://schemas.microsoft.com/office/drawing/2014/main" id="{12DBF5B7-BFA2-4D57-91C7-98384E15831D}"/>
                </a:ext>
              </a:extLst>
            </p:cNvPr>
            <p:cNvSpPr txBox="1"/>
            <p:nvPr/>
          </p:nvSpPr>
          <p:spPr bwMode="auto">
            <a:xfrm>
              <a:off x="4355537" y="1408372"/>
              <a:ext cx="4579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75</a:t>
              </a:r>
            </a:p>
          </p:txBody>
        </p:sp>
        <p:sp>
          <p:nvSpPr>
            <p:cNvPr id="67" name="TextBox 66">
              <a:extLst>
                <a:ext uri="{FF2B5EF4-FFF2-40B4-BE49-F238E27FC236}">
                  <a16:creationId xmlns:a16="http://schemas.microsoft.com/office/drawing/2014/main" id="{615243E2-72CA-42FA-87AD-CD0B11E8F0DF}"/>
                </a:ext>
              </a:extLst>
            </p:cNvPr>
            <p:cNvSpPr txBox="1"/>
            <p:nvPr/>
          </p:nvSpPr>
          <p:spPr bwMode="auto">
            <a:xfrm>
              <a:off x="4355537" y="1686247"/>
              <a:ext cx="4579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5</a:t>
              </a:r>
              <a:r>
                <a:rPr lang="en-US" sz="1200" b="0" dirty="0">
                  <a:solidFill>
                    <a:schemeClr val="bg1"/>
                  </a:solidFill>
                  <a:latin typeface="Calibri" panose="020F0502020204030204" pitchFamily="34" charset="0"/>
                </a:rPr>
                <a:t>0</a:t>
              </a:r>
            </a:p>
          </p:txBody>
        </p:sp>
        <p:sp>
          <p:nvSpPr>
            <p:cNvPr id="69" name="TextBox 68">
              <a:extLst>
                <a:ext uri="{FF2B5EF4-FFF2-40B4-BE49-F238E27FC236}">
                  <a16:creationId xmlns:a16="http://schemas.microsoft.com/office/drawing/2014/main" id="{93AE25B7-D806-4CE6-8328-F885CEA28319}"/>
                </a:ext>
              </a:extLst>
            </p:cNvPr>
            <p:cNvSpPr txBox="1"/>
            <p:nvPr/>
          </p:nvSpPr>
          <p:spPr bwMode="auto">
            <a:xfrm>
              <a:off x="4355537" y="1969610"/>
              <a:ext cx="4579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25</a:t>
              </a:r>
              <a:endParaRPr lang="en-US" sz="1200" b="0" dirty="0">
                <a:solidFill>
                  <a:schemeClr val="bg1"/>
                </a:solidFill>
                <a:latin typeface="Calibri" panose="020F0502020204030204" pitchFamily="34" charset="0"/>
              </a:endParaRPr>
            </a:p>
          </p:txBody>
        </p:sp>
        <p:sp>
          <p:nvSpPr>
            <p:cNvPr id="70" name="TextBox 69">
              <a:extLst>
                <a:ext uri="{FF2B5EF4-FFF2-40B4-BE49-F238E27FC236}">
                  <a16:creationId xmlns:a16="http://schemas.microsoft.com/office/drawing/2014/main" id="{54D46E4D-5A7B-4915-908E-C619CD350092}"/>
                </a:ext>
              </a:extLst>
            </p:cNvPr>
            <p:cNvSpPr txBox="1"/>
            <p:nvPr/>
          </p:nvSpPr>
          <p:spPr bwMode="auto">
            <a:xfrm>
              <a:off x="4419335" y="2246499"/>
              <a:ext cx="4579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endParaRPr lang="en-US" sz="1200" b="0" dirty="0">
                <a:solidFill>
                  <a:schemeClr val="bg1"/>
                </a:solidFill>
                <a:latin typeface="Calibri" panose="020F0502020204030204" pitchFamily="34" charset="0"/>
              </a:endParaRPr>
            </a:p>
          </p:txBody>
        </p:sp>
        <p:sp>
          <p:nvSpPr>
            <p:cNvPr id="72" name="TextBox 71">
              <a:extLst>
                <a:ext uri="{FF2B5EF4-FFF2-40B4-BE49-F238E27FC236}">
                  <a16:creationId xmlns:a16="http://schemas.microsoft.com/office/drawing/2014/main" id="{EB50C4DE-2FE7-4D2E-90A5-7CCFEDD1CD7D}"/>
                </a:ext>
              </a:extLst>
            </p:cNvPr>
            <p:cNvSpPr txBox="1"/>
            <p:nvPr/>
          </p:nvSpPr>
          <p:spPr bwMode="auto">
            <a:xfrm>
              <a:off x="4302372" y="2540503"/>
              <a:ext cx="4579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-25</a:t>
              </a:r>
              <a:endParaRPr lang="en-US" sz="1200" b="0" dirty="0">
                <a:solidFill>
                  <a:schemeClr val="bg1"/>
                </a:solidFill>
                <a:latin typeface="Calibri" panose="020F0502020204030204" pitchFamily="34" charset="0"/>
              </a:endParaRPr>
            </a:p>
          </p:txBody>
        </p:sp>
        <p:sp>
          <p:nvSpPr>
            <p:cNvPr id="73" name="TextBox 72">
              <a:extLst>
                <a:ext uri="{FF2B5EF4-FFF2-40B4-BE49-F238E27FC236}">
                  <a16:creationId xmlns:a16="http://schemas.microsoft.com/office/drawing/2014/main" id="{06DC9865-69B0-4B12-935D-C546C72FD8FA}"/>
                </a:ext>
              </a:extLst>
            </p:cNvPr>
            <p:cNvSpPr txBox="1"/>
            <p:nvPr/>
          </p:nvSpPr>
          <p:spPr bwMode="auto">
            <a:xfrm>
              <a:off x="4302372" y="2823866"/>
              <a:ext cx="4579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-5</a:t>
              </a:r>
              <a:r>
                <a:rPr lang="en-US" sz="1200" b="0" dirty="0">
                  <a:solidFill>
                    <a:schemeClr val="bg1"/>
                  </a:solidFill>
                  <a:latin typeface="Calibri" panose="020F0502020204030204" pitchFamily="34" charset="0"/>
                </a:rPr>
                <a:t>0</a:t>
              </a:r>
            </a:p>
          </p:txBody>
        </p:sp>
        <p:sp>
          <p:nvSpPr>
            <p:cNvPr id="74" name="TextBox 73">
              <a:extLst>
                <a:ext uri="{FF2B5EF4-FFF2-40B4-BE49-F238E27FC236}">
                  <a16:creationId xmlns:a16="http://schemas.microsoft.com/office/drawing/2014/main" id="{B6FE8FAA-9AC3-4054-9DEF-4B8FAB11993A}"/>
                </a:ext>
              </a:extLst>
            </p:cNvPr>
            <p:cNvSpPr txBox="1"/>
            <p:nvPr/>
          </p:nvSpPr>
          <p:spPr bwMode="auto">
            <a:xfrm>
              <a:off x="4302372" y="3092354"/>
              <a:ext cx="4579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-75</a:t>
              </a:r>
            </a:p>
          </p:txBody>
        </p:sp>
        <p:sp>
          <p:nvSpPr>
            <p:cNvPr id="75" name="TextBox 74">
              <a:extLst>
                <a:ext uri="{FF2B5EF4-FFF2-40B4-BE49-F238E27FC236}">
                  <a16:creationId xmlns:a16="http://schemas.microsoft.com/office/drawing/2014/main" id="{2C12D340-4FD1-49AF-9ABB-09B2BE9ED17F}"/>
                </a:ext>
              </a:extLst>
            </p:cNvPr>
            <p:cNvSpPr txBox="1"/>
            <p:nvPr/>
          </p:nvSpPr>
          <p:spPr bwMode="auto">
            <a:xfrm>
              <a:off x="4211699" y="3366511"/>
              <a:ext cx="5486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0" name="TextBox 9">
              <a:extLst>
                <a:ext uri="{FF2B5EF4-FFF2-40B4-BE49-F238E27FC236}">
                  <a16:creationId xmlns:a16="http://schemas.microsoft.com/office/drawing/2014/main" id="{2B48830F-DB75-4D64-A833-9561A3397E2C}"/>
                </a:ext>
              </a:extLst>
            </p:cNvPr>
            <p:cNvSpPr txBox="1"/>
            <p:nvPr/>
          </p:nvSpPr>
          <p:spPr bwMode="auto">
            <a:xfrm>
              <a:off x="4739073" y="3027759"/>
              <a:ext cx="24802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*CNS metastases (investigator).</a:t>
              </a:r>
            </a:p>
          </p:txBody>
        </p:sp>
        <p:sp>
          <p:nvSpPr>
            <p:cNvPr id="11" name="Rectangle 10">
              <a:extLst>
                <a:ext uri="{FF2B5EF4-FFF2-40B4-BE49-F238E27FC236}">
                  <a16:creationId xmlns:a16="http://schemas.microsoft.com/office/drawing/2014/main" id="{751F9B5E-E5D7-4583-A7C5-1E9A17636790}"/>
                </a:ext>
              </a:extLst>
            </p:cNvPr>
            <p:cNvSpPr/>
            <p:nvPr/>
          </p:nvSpPr>
          <p:spPr bwMode="auto">
            <a:xfrm>
              <a:off x="4905491" y="1094243"/>
              <a:ext cx="6126189" cy="1112601"/>
            </a:xfrm>
            <a:prstGeom prst="rect">
              <a:avLst/>
            </a:prstGeom>
            <a:solidFill>
              <a:schemeClr val="tx1"/>
            </a:solidFill>
            <a:ln w="0">
              <a:solidFill>
                <a:srgbClr val="FFFFFF"/>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76" name="Picture 75">
              <a:extLst>
                <a:ext uri="{FF2B5EF4-FFF2-40B4-BE49-F238E27FC236}">
                  <a16:creationId xmlns:a16="http://schemas.microsoft.com/office/drawing/2014/main" id="{7D7771CC-E092-4B65-920E-6B336CEB8921}"/>
                </a:ext>
              </a:extLst>
            </p:cNvPr>
            <p:cNvPicPr>
              <a:picLocks noChangeAspect="1"/>
            </p:cNvPicPr>
            <p:nvPr/>
          </p:nvPicPr>
          <p:blipFill rotWithShape="1">
            <a:blip r:embed="rId4"/>
            <a:srcRect l="9780" t="5682" r="3246" b="61535"/>
            <a:stretch/>
          </p:blipFill>
          <p:spPr>
            <a:xfrm>
              <a:off x="5132198" y="1359435"/>
              <a:ext cx="5625765" cy="871323"/>
            </a:xfrm>
            <a:prstGeom prst="rect">
              <a:avLst/>
            </a:prstGeom>
          </p:spPr>
        </p:pic>
        <p:sp>
          <p:nvSpPr>
            <p:cNvPr id="23" name="Rectangle 22">
              <a:extLst>
                <a:ext uri="{FF2B5EF4-FFF2-40B4-BE49-F238E27FC236}">
                  <a16:creationId xmlns:a16="http://schemas.microsoft.com/office/drawing/2014/main" id="{FBAC531A-665D-4BB8-A858-943D2BED3127}"/>
                </a:ext>
              </a:extLst>
            </p:cNvPr>
            <p:cNvSpPr/>
            <p:nvPr/>
          </p:nvSpPr>
          <p:spPr bwMode="auto">
            <a:xfrm>
              <a:off x="5181599" y="2179565"/>
              <a:ext cx="5446355" cy="190642"/>
            </a:xfrm>
            <a:prstGeom prst="rect">
              <a:avLst/>
            </a:prstGeom>
            <a:solidFill>
              <a:schemeClr val="tx1"/>
            </a:solidFill>
            <a:ln w="0">
              <a:solidFill>
                <a:srgbClr val="FFFFFF"/>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TextBox 5">
              <a:extLst>
                <a:ext uri="{FF2B5EF4-FFF2-40B4-BE49-F238E27FC236}">
                  <a16:creationId xmlns:a16="http://schemas.microsoft.com/office/drawing/2014/main" id="{C25A299E-6C48-4441-AFB1-AC005E1A6C92}"/>
                </a:ext>
              </a:extLst>
            </p:cNvPr>
            <p:cNvSpPr txBox="1"/>
            <p:nvPr/>
          </p:nvSpPr>
          <p:spPr bwMode="auto">
            <a:xfrm>
              <a:off x="5411673" y="1028621"/>
              <a:ext cx="58140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Best Improvement From BL in SLD: Entrectinib </a:t>
              </a:r>
            </a:p>
          </p:txBody>
        </p:sp>
        <p:sp>
          <p:nvSpPr>
            <p:cNvPr id="22" name="TextBox 21">
              <a:extLst>
                <a:ext uri="{FF2B5EF4-FFF2-40B4-BE49-F238E27FC236}">
                  <a16:creationId xmlns:a16="http://schemas.microsoft.com/office/drawing/2014/main" id="{5265DDC8-327E-4EE1-88D0-3325AEF47924}"/>
                </a:ext>
              </a:extLst>
            </p:cNvPr>
            <p:cNvSpPr txBox="1"/>
            <p:nvPr/>
          </p:nvSpPr>
          <p:spPr bwMode="auto">
            <a:xfrm flipH="1">
              <a:off x="5234086" y="2182667"/>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77" name="TextBox 76">
              <a:extLst>
                <a:ext uri="{FF2B5EF4-FFF2-40B4-BE49-F238E27FC236}">
                  <a16:creationId xmlns:a16="http://schemas.microsoft.com/office/drawing/2014/main" id="{0B852AE4-F52C-42F3-A4F2-4EAA4119BF5B}"/>
                </a:ext>
              </a:extLst>
            </p:cNvPr>
            <p:cNvSpPr txBox="1"/>
            <p:nvPr/>
          </p:nvSpPr>
          <p:spPr bwMode="auto">
            <a:xfrm flipH="1">
              <a:off x="5568769" y="2185454"/>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78" name="TextBox 77">
              <a:extLst>
                <a:ext uri="{FF2B5EF4-FFF2-40B4-BE49-F238E27FC236}">
                  <a16:creationId xmlns:a16="http://schemas.microsoft.com/office/drawing/2014/main" id="{5BDEA13F-94CD-48F2-9992-841378AE5B76}"/>
                </a:ext>
              </a:extLst>
            </p:cNvPr>
            <p:cNvSpPr txBox="1"/>
            <p:nvPr/>
          </p:nvSpPr>
          <p:spPr bwMode="auto">
            <a:xfrm flipH="1">
              <a:off x="5636106" y="2188997"/>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79" name="TextBox 78">
              <a:extLst>
                <a:ext uri="{FF2B5EF4-FFF2-40B4-BE49-F238E27FC236}">
                  <a16:creationId xmlns:a16="http://schemas.microsoft.com/office/drawing/2014/main" id="{59F0293C-6354-4377-A508-374600D926C0}"/>
                </a:ext>
              </a:extLst>
            </p:cNvPr>
            <p:cNvSpPr txBox="1"/>
            <p:nvPr/>
          </p:nvSpPr>
          <p:spPr bwMode="auto">
            <a:xfrm flipH="1">
              <a:off x="5751838" y="2188997"/>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80" name="TextBox 79">
              <a:extLst>
                <a:ext uri="{FF2B5EF4-FFF2-40B4-BE49-F238E27FC236}">
                  <a16:creationId xmlns:a16="http://schemas.microsoft.com/office/drawing/2014/main" id="{6CFBBB00-D5FE-48D7-B69B-E957AF466E0A}"/>
                </a:ext>
              </a:extLst>
            </p:cNvPr>
            <p:cNvSpPr txBox="1"/>
            <p:nvPr/>
          </p:nvSpPr>
          <p:spPr bwMode="auto">
            <a:xfrm flipH="1">
              <a:off x="5979775" y="2199630"/>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81" name="TextBox 80">
              <a:extLst>
                <a:ext uri="{FF2B5EF4-FFF2-40B4-BE49-F238E27FC236}">
                  <a16:creationId xmlns:a16="http://schemas.microsoft.com/office/drawing/2014/main" id="{F0E650BE-9E84-47DA-A49D-54EF3D7E370E}"/>
                </a:ext>
              </a:extLst>
            </p:cNvPr>
            <p:cNvSpPr txBox="1"/>
            <p:nvPr/>
          </p:nvSpPr>
          <p:spPr bwMode="auto">
            <a:xfrm flipH="1">
              <a:off x="6151398" y="2188997"/>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82" name="TextBox 81">
              <a:extLst>
                <a:ext uri="{FF2B5EF4-FFF2-40B4-BE49-F238E27FC236}">
                  <a16:creationId xmlns:a16="http://schemas.microsoft.com/office/drawing/2014/main" id="{31032B39-4C8B-4045-8BE0-0F57862AA37D}"/>
                </a:ext>
              </a:extLst>
            </p:cNvPr>
            <p:cNvSpPr txBox="1"/>
            <p:nvPr/>
          </p:nvSpPr>
          <p:spPr bwMode="auto">
            <a:xfrm flipH="1">
              <a:off x="6270105" y="2188997"/>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83" name="TextBox 82">
              <a:extLst>
                <a:ext uri="{FF2B5EF4-FFF2-40B4-BE49-F238E27FC236}">
                  <a16:creationId xmlns:a16="http://schemas.microsoft.com/office/drawing/2014/main" id="{81CAB743-B7CC-49EB-906D-5BADACCAF5F2}"/>
                </a:ext>
              </a:extLst>
            </p:cNvPr>
            <p:cNvSpPr txBox="1"/>
            <p:nvPr/>
          </p:nvSpPr>
          <p:spPr bwMode="auto">
            <a:xfrm flipH="1">
              <a:off x="6431264" y="2194251"/>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84" name="TextBox 83">
              <a:extLst>
                <a:ext uri="{FF2B5EF4-FFF2-40B4-BE49-F238E27FC236}">
                  <a16:creationId xmlns:a16="http://schemas.microsoft.com/office/drawing/2014/main" id="{E5EAFA85-495D-4188-9B33-E2D4B57AD6A1}"/>
                </a:ext>
              </a:extLst>
            </p:cNvPr>
            <p:cNvSpPr txBox="1"/>
            <p:nvPr/>
          </p:nvSpPr>
          <p:spPr bwMode="auto">
            <a:xfrm flipH="1">
              <a:off x="6491433" y="2192635"/>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85" name="TextBox 84">
              <a:extLst>
                <a:ext uri="{FF2B5EF4-FFF2-40B4-BE49-F238E27FC236}">
                  <a16:creationId xmlns:a16="http://schemas.microsoft.com/office/drawing/2014/main" id="{75B7C658-4E2E-4B34-A474-B79526276FEB}"/>
                </a:ext>
              </a:extLst>
            </p:cNvPr>
            <p:cNvSpPr txBox="1"/>
            <p:nvPr/>
          </p:nvSpPr>
          <p:spPr bwMode="auto">
            <a:xfrm flipH="1">
              <a:off x="6662347" y="2197734"/>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86" name="TextBox 85">
              <a:extLst>
                <a:ext uri="{FF2B5EF4-FFF2-40B4-BE49-F238E27FC236}">
                  <a16:creationId xmlns:a16="http://schemas.microsoft.com/office/drawing/2014/main" id="{2F179FBB-FA13-4B98-96CA-80837308C3BC}"/>
                </a:ext>
              </a:extLst>
            </p:cNvPr>
            <p:cNvSpPr txBox="1"/>
            <p:nvPr/>
          </p:nvSpPr>
          <p:spPr bwMode="auto">
            <a:xfrm flipH="1">
              <a:off x="7236714" y="2197734"/>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87" name="TextBox 86">
              <a:extLst>
                <a:ext uri="{FF2B5EF4-FFF2-40B4-BE49-F238E27FC236}">
                  <a16:creationId xmlns:a16="http://schemas.microsoft.com/office/drawing/2014/main" id="{E61765A9-DF47-4529-9770-EE9D8D4C6221}"/>
                </a:ext>
              </a:extLst>
            </p:cNvPr>
            <p:cNvSpPr txBox="1"/>
            <p:nvPr/>
          </p:nvSpPr>
          <p:spPr bwMode="auto">
            <a:xfrm flipH="1">
              <a:off x="7403132" y="2195198"/>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88" name="TextBox 87">
              <a:extLst>
                <a:ext uri="{FF2B5EF4-FFF2-40B4-BE49-F238E27FC236}">
                  <a16:creationId xmlns:a16="http://schemas.microsoft.com/office/drawing/2014/main" id="{AA857CAC-AED7-4E62-8EB4-1EECFB70B08C}"/>
                </a:ext>
              </a:extLst>
            </p:cNvPr>
            <p:cNvSpPr txBox="1"/>
            <p:nvPr/>
          </p:nvSpPr>
          <p:spPr bwMode="auto">
            <a:xfrm flipH="1">
              <a:off x="7631069" y="2192635"/>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89" name="TextBox 88">
              <a:extLst>
                <a:ext uri="{FF2B5EF4-FFF2-40B4-BE49-F238E27FC236}">
                  <a16:creationId xmlns:a16="http://schemas.microsoft.com/office/drawing/2014/main" id="{495745D1-5143-4516-B158-E552F4322692}"/>
                </a:ext>
              </a:extLst>
            </p:cNvPr>
            <p:cNvSpPr txBox="1"/>
            <p:nvPr/>
          </p:nvSpPr>
          <p:spPr bwMode="auto">
            <a:xfrm flipH="1">
              <a:off x="7975239" y="2187382"/>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90" name="TextBox 89">
              <a:extLst>
                <a:ext uri="{FF2B5EF4-FFF2-40B4-BE49-F238E27FC236}">
                  <a16:creationId xmlns:a16="http://schemas.microsoft.com/office/drawing/2014/main" id="{A9BCDAC2-A266-4286-B261-69F1C977F520}"/>
                </a:ext>
              </a:extLst>
            </p:cNvPr>
            <p:cNvSpPr txBox="1"/>
            <p:nvPr/>
          </p:nvSpPr>
          <p:spPr bwMode="auto">
            <a:xfrm flipH="1">
              <a:off x="8369284" y="2192635"/>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91" name="TextBox 90">
              <a:extLst>
                <a:ext uri="{FF2B5EF4-FFF2-40B4-BE49-F238E27FC236}">
                  <a16:creationId xmlns:a16="http://schemas.microsoft.com/office/drawing/2014/main" id="{0FC59934-4865-4FBB-B906-10C2D70DD66A}"/>
                </a:ext>
              </a:extLst>
            </p:cNvPr>
            <p:cNvSpPr txBox="1"/>
            <p:nvPr/>
          </p:nvSpPr>
          <p:spPr bwMode="auto">
            <a:xfrm flipH="1">
              <a:off x="8775041" y="2187382"/>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92" name="TextBox 91">
              <a:extLst>
                <a:ext uri="{FF2B5EF4-FFF2-40B4-BE49-F238E27FC236}">
                  <a16:creationId xmlns:a16="http://schemas.microsoft.com/office/drawing/2014/main" id="{2E36210C-FD1C-4BF4-88C9-35C87A6029BF}"/>
                </a:ext>
              </a:extLst>
            </p:cNvPr>
            <p:cNvSpPr txBox="1"/>
            <p:nvPr/>
          </p:nvSpPr>
          <p:spPr bwMode="auto">
            <a:xfrm flipH="1">
              <a:off x="8837880" y="2187382"/>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93" name="TextBox 92">
              <a:extLst>
                <a:ext uri="{FF2B5EF4-FFF2-40B4-BE49-F238E27FC236}">
                  <a16:creationId xmlns:a16="http://schemas.microsoft.com/office/drawing/2014/main" id="{76F49FDA-7021-483B-9943-65141009F1AF}"/>
                </a:ext>
              </a:extLst>
            </p:cNvPr>
            <p:cNvSpPr txBox="1"/>
            <p:nvPr/>
          </p:nvSpPr>
          <p:spPr bwMode="auto">
            <a:xfrm flipH="1">
              <a:off x="8893387" y="2186976"/>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94" name="TextBox 93">
              <a:extLst>
                <a:ext uri="{FF2B5EF4-FFF2-40B4-BE49-F238E27FC236}">
                  <a16:creationId xmlns:a16="http://schemas.microsoft.com/office/drawing/2014/main" id="{7F7F8BBA-E43E-42B8-93B9-EC502B978265}"/>
                </a:ext>
              </a:extLst>
            </p:cNvPr>
            <p:cNvSpPr txBox="1"/>
            <p:nvPr/>
          </p:nvSpPr>
          <p:spPr bwMode="auto">
            <a:xfrm flipH="1">
              <a:off x="9236965" y="2187382"/>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95" name="TextBox 94">
              <a:extLst>
                <a:ext uri="{FF2B5EF4-FFF2-40B4-BE49-F238E27FC236}">
                  <a16:creationId xmlns:a16="http://schemas.microsoft.com/office/drawing/2014/main" id="{BE8E172A-AFE0-451C-832B-7194E6F7272F}"/>
                </a:ext>
              </a:extLst>
            </p:cNvPr>
            <p:cNvSpPr txBox="1"/>
            <p:nvPr/>
          </p:nvSpPr>
          <p:spPr bwMode="auto">
            <a:xfrm flipH="1">
              <a:off x="9913124" y="2192889"/>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96" name="TextBox 95">
              <a:extLst>
                <a:ext uri="{FF2B5EF4-FFF2-40B4-BE49-F238E27FC236}">
                  <a16:creationId xmlns:a16="http://schemas.microsoft.com/office/drawing/2014/main" id="{F36C67B0-78F6-4C54-9810-D5B4F92C2FC2}"/>
                </a:ext>
              </a:extLst>
            </p:cNvPr>
            <p:cNvSpPr txBox="1"/>
            <p:nvPr/>
          </p:nvSpPr>
          <p:spPr bwMode="auto">
            <a:xfrm flipH="1">
              <a:off x="10190960" y="2192623"/>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97" name="TextBox 96">
              <a:extLst>
                <a:ext uri="{FF2B5EF4-FFF2-40B4-BE49-F238E27FC236}">
                  <a16:creationId xmlns:a16="http://schemas.microsoft.com/office/drawing/2014/main" id="{B86975F3-1DD2-4EE2-A3ED-A3D1C2EE7F6D}"/>
                </a:ext>
              </a:extLst>
            </p:cNvPr>
            <p:cNvSpPr txBox="1"/>
            <p:nvPr/>
          </p:nvSpPr>
          <p:spPr bwMode="auto">
            <a:xfrm flipH="1">
              <a:off x="10257480" y="2192623"/>
              <a:ext cx="3816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p:txBody>
        </p:sp>
        <p:sp>
          <p:nvSpPr>
            <p:cNvPr id="2" name="TextBox 1">
              <a:extLst>
                <a:ext uri="{FF2B5EF4-FFF2-40B4-BE49-F238E27FC236}">
                  <a16:creationId xmlns:a16="http://schemas.microsoft.com/office/drawing/2014/main" id="{C8AC55D0-3497-4FBE-9DED-C90FBB1F9A55}"/>
                </a:ext>
              </a:extLst>
            </p:cNvPr>
            <p:cNvSpPr txBox="1"/>
            <p:nvPr/>
          </p:nvSpPr>
          <p:spPr bwMode="auto">
            <a:xfrm rot="16200000">
              <a:off x="2727034" y="2134924"/>
              <a:ext cx="2958194"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Best Improvement From BL in SLD (%)</a:t>
              </a:r>
            </a:p>
          </p:txBody>
        </p:sp>
      </p:grpSp>
      <p:grpSp>
        <p:nvGrpSpPr>
          <p:cNvPr id="17" name="Group 16">
            <a:extLst>
              <a:ext uri="{FF2B5EF4-FFF2-40B4-BE49-F238E27FC236}">
                <a16:creationId xmlns:a16="http://schemas.microsoft.com/office/drawing/2014/main" id="{0728354C-C89C-42A5-80C5-399506BBF170}"/>
              </a:ext>
            </a:extLst>
          </p:cNvPr>
          <p:cNvGrpSpPr/>
          <p:nvPr/>
        </p:nvGrpSpPr>
        <p:grpSpPr>
          <a:xfrm>
            <a:off x="9392911" y="6207927"/>
            <a:ext cx="2488502" cy="454909"/>
            <a:chOff x="9392911" y="6207927"/>
            <a:chExt cx="2488502" cy="454909"/>
          </a:xfrm>
        </p:grpSpPr>
        <p:pic>
          <p:nvPicPr>
            <p:cNvPr id="18" name="Picture 17" descr="A picture containing text, ax, wheel&#10;&#10;Description automatically generated">
              <a:extLst>
                <a:ext uri="{FF2B5EF4-FFF2-40B4-BE49-F238E27FC236}">
                  <a16:creationId xmlns:a16="http://schemas.microsoft.com/office/drawing/2014/main" id="{DAEAFDCC-97B2-40D0-BD5B-BE7EAF2CB0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1" name="Rectangle 8">
              <a:extLst>
                <a:ext uri="{FF2B5EF4-FFF2-40B4-BE49-F238E27FC236}">
                  <a16:creationId xmlns:a16="http://schemas.microsoft.com/office/drawing/2014/main" id="{48AE645C-5B29-45EA-AA9F-E6A5E92C9DC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6"/>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67274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Cholangiocarcinoma!</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Podcast</a:t>
            </a:r>
            <a:r>
              <a:rPr lang="en-US" sz="2200" b="0" dirty="0">
                <a:solidFill>
                  <a:srgbClr val="E1471D"/>
                </a:solidFill>
              </a:rPr>
              <a:t> </a:t>
            </a:r>
            <a:r>
              <a:rPr lang="en-US" sz="2200" b="0" dirty="0"/>
              <a:t>on managing patients with cholangiocarcinoma</a:t>
            </a:r>
          </a:p>
          <a:p>
            <a:pPr>
              <a:buClr>
                <a:schemeClr val="tx2">
                  <a:lumMod val="20000"/>
                  <a:lumOff val="80000"/>
                </a:schemeClr>
              </a:buClr>
              <a:defRPr/>
            </a:pPr>
            <a:r>
              <a:rPr lang="en-US" sz="2200" dirty="0">
                <a:solidFill>
                  <a:srgbClr val="E1471D"/>
                </a:solidFill>
              </a:rPr>
              <a:t>ClinicalThought Commentary </a:t>
            </a:r>
            <a:r>
              <a:rPr lang="en-US" sz="2200" b="0" dirty="0"/>
              <a:t>on new developments in cholangiocarcinoma management</a:t>
            </a:r>
          </a:p>
          <a:p>
            <a:pPr eaLnBrk="1" hangingPunct="1">
              <a:buClr>
                <a:schemeClr val="accent6"/>
              </a:buClr>
              <a:defRPr/>
            </a:pPr>
            <a:r>
              <a:rPr lang="en-US" sz="2200" dirty="0">
                <a:solidFill>
                  <a:srgbClr val="E1471D"/>
                </a:solidFill>
              </a:rPr>
              <a:t>Capsule Summaries </a:t>
            </a:r>
            <a:r>
              <a:rPr lang="en-US" sz="2200" b="0" dirty="0"/>
              <a:t>of key data from conferences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65136c4a-77d2-48a5-b16b-250b97e207d8">Slides - Online (non-CME)-New</Document_x0020_Category>
    <_dlc_DocId xmlns="d54cbe69-32bd-412a-b004-9152f949605e">56M7VY3CDVN5-555464563-6</_dlc_DocId>
    <_dlc_DocIdUrl xmlns="d54cbe69-32bd-412a-b004-9152f949605e">
      <Url>https://intranet.clinicaloptions.com/mews/oncology/ONC_2022_Cholangiocarcinoma_TM_(PRP4530)/CME_CE_CPE–certified_Module_with_Polling__Embedded_Slides/_layouts/15/DocIdRedir.aspx?ID=56M7VY3CDVN5-555464563-6</Url>
      <Description>56M7VY3CDVN5-555464563-6</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FFA43FCA6DBEC4993A97FEDC7DFE66D" ma:contentTypeVersion="1" ma:contentTypeDescription="Create a new document." ma:contentTypeScope="" ma:versionID="8f97b3babc8f243a19bff21c32dddcae">
  <xsd:schema xmlns:xsd="http://www.w3.org/2001/XMLSchema" xmlns:xs="http://www.w3.org/2001/XMLSchema" xmlns:p="http://schemas.microsoft.com/office/2006/metadata/properties" xmlns:ns2="d54cbe69-32bd-412a-b004-9152f949605e" xmlns:ns3="65136c4a-77d2-48a5-b16b-250b97e207d8" targetNamespace="http://schemas.microsoft.com/office/2006/metadata/properties" ma:root="true" ma:fieldsID="72ae9eb6e352ca42d64cada02b6cd967" ns2:_="" ns3:_="">
    <xsd:import namespace="d54cbe69-32bd-412a-b004-9152f949605e"/>
    <xsd:import namespace="65136c4a-77d2-48a5-b16b-250b97e207d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5136c4a-77d2-48a5-b16b-250b97e207d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 New"/>
          <xsd:enumeration value="Slides - Online (non-CME)-New"/>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02F452C-24B4-4CF0-A3D6-2A7027383C26}">
  <ds:schemaRef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d54cbe69-32bd-412a-b004-9152f949605e"/>
    <ds:schemaRef ds:uri="65136c4a-77d2-48a5-b16b-250b97e207d8"/>
    <ds:schemaRef ds:uri="http://purl.org/dc/term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8DBC793-FC7D-4BFC-9CB4-317A4790F1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5136c4a-77d2-48a5-b16b-250b97e207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521A2C-90EB-46ED-B012-5C494D85F3B4}">
  <ds:schemaRefs>
    <ds:schemaRef ds:uri="http://schemas.microsoft.com/sharepoint/v3/contenttype/forms"/>
  </ds:schemaRefs>
</ds:datastoreItem>
</file>

<file path=customXml/itemProps4.xml><?xml version="1.0" encoding="utf-8"?>
<ds:datastoreItem xmlns:ds="http://schemas.openxmlformats.org/officeDocument/2006/customXml" ds:itemID="{2818EEAD-7B41-4F2D-BEF5-E973DF7484C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6013</TotalTime>
  <Words>4444</Words>
  <Application>Microsoft Office PowerPoint</Application>
  <PresentationFormat>Widescreen</PresentationFormat>
  <Paragraphs>837</Paragraphs>
  <Slides>23</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Segoe UI</vt:lpstr>
      <vt:lpstr>Times</vt:lpstr>
      <vt:lpstr>Wingdings</vt:lpstr>
      <vt:lpstr>2017_HTAA_Diabetes</vt:lpstr>
      <vt:lpstr>Application of Precision Medicine Approaches  in the Management of Cholangiocarcinoma: Education and Resources to Guide Clinical Practice</vt:lpstr>
      <vt:lpstr>About These Slides</vt:lpstr>
      <vt:lpstr>Faculty</vt:lpstr>
      <vt:lpstr>Faculty Disclosures</vt:lpstr>
      <vt:lpstr>Durvalumab and Gemcitabine + Cisplatin in  Patients With Advanced BTC (TOPAZ-1): Study Design</vt:lpstr>
      <vt:lpstr>TOPAZ-1: OS</vt:lpstr>
      <vt:lpstr>TOPAZ-1: Tumor Response </vt:lpstr>
      <vt:lpstr>TOPAZ-1: Safety Summary</vt:lpstr>
      <vt:lpstr>Incidence of Select Mutations in  Targetable Pathways in Cholangiocarcinoma</vt:lpstr>
      <vt:lpstr>FIGHT-202: Pemigatinib in Previously Treated Cholangiocarcinoma With FGFR2 Fusions</vt:lpstr>
      <vt:lpstr>Pemigatinib in Previously Treated Cholangiocarcinoma (FIGHT-202): Updated Safety and Efficacy Results</vt:lpstr>
      <vt:lpstr>Infigratinib for Advanced Cholangiocarcinoma  With FGFR2 Fusion/Rearrangement</vt:lpstr>
      <vt:lpstr>Infigratinib in Advanced Cholangiocarcinoma  With FGFR2 Fusion/Rearrangement: Efficacy</vt:lpstr>
      <vt:lpstr>Infigratinib in Advanced Cholangiocarcinoma  With FGFR2 Fusion/Rearrangement: Safety</vt:lpstr>
      <vt:lpstr>ClarIDHy: Ivosidenib vs Placebo in Previously  Treated Cholangiocarcinoma With IDH1 Mutation</vt:lpstr>
      <vt:lpstr>Ivosidenib vs Placebo in IDH1+ Cholangiocarcinoma (ClarIDHy): PFS and OS</vt:lpstr>
      <vt:lpstr>Ivosidenib vs Placebo in IDH1+ Cholangiocarcinoma (ClarIDHy): Safety</vt:lpstr>
      <vt:lpstr>Dabrafenib + Trametinib for BRAF V600E–Mutated BTC: Tumor Size Change and Response Duration</vt:lpstr>
      <vt:lpstr>MyPathway: Trastuzumab + Pertuzumab for  HER2-Positive BTC</vt:lpstr>
      <vt:lpstr>Phase II KEYNOTE-158: Pembrolizumab in  MSI-H/dMMR and TMB-H Noncolorectal Cancers</vt:lpstr>
      <vt:lpstr>Phase I GARNET: Dostarlimab in  Nonendometrial Tumors, Cohort F</vt:lpstr>
      <vt:lpstr>PowerPoint Presentation</vt:lpstr>
      <vt:lpstr>Go Online for More CCO  Coverage of Cholangiocarcinoma!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Durvalumab and Gemcitabine Plus Cisplatin in Patients With Advanced BTC (TOPAZ-1): Study Design</dc:title>
  <dc:creator>Gordon Kelley</dc:creator>
  <cp:lastModifiedBy>Jessica Buckley</cp:lastModifiedBy>
  <cp:revision>35</cp:revision>
  <dcterms:created xsi:type="dcterms:W3CDTF">2022-03-29T13:09:14Z</dcterms:created>
  <dcterms:modified xsi:type="dcterms:W3CDTF">2022-05-05T15:40:16Z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0x0101001FFA43FCA6DBEC4993A97FEDC7DFE66D</vt:lpwstr>
  </property>
  <property fmtid="{D5CDD505-2E9C-101B-9397-08002B2CF9AE}" pid="3" name="_dlc_DocIdItemGuid">
    <vt:lpwstr>154ecd7e-3850-400a-911c-aa1d3db8d560</vt:lpwstr>
  </property>
</Properties>
</file>