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558" r:id="rId8"/>
    <p:sldId id="559" r:id="rId9"/>
    <p:sldId id="561" r:id="rId10"/>
    <p:sldId id="548" r:id="rId11"/>
    <p:sldId id="549" r:id="rId12"/>
    <p:sldId id="567" r:id="rId13"/>
    <p:sldId id="566" r:id="rId14"/>
    <p:sldId id="560"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6" clrIdx="6"/>
  <p:cmAuthor id="2" name="Melanie Couton" initials="MAC" lastIdx="5" clrIdx="3"/>
  <p:cmAuthor id="3" name="ralfieri" initials="ra" lastIdx="2" clrIdx="8"/>
  <p:cmAuthor id="4" name="Megan Capel" initials="MC" lastIdx="11"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2"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Vanessa Carter" initials="VC" lastIdx="6" clrIdx="16">
    <p:extLst>
      <p:ext uri="{19B8F6BF-5375-455C-9EA6-DF929625EA0E}">
        <p15:presenceInfo xmlns:p15="http://schemas.microsoft.com/office/powerpoint/2012/main" userId="S::vcarter@clinicaloptions.com::9ce73b1e-6b1e-4cab-b34f-91637f33dd50" providerId="AD"/>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 id="19" name="clinicaloptions\ldonohue" initials="c" lastIdx="3" clrIdx="18">
    <p:extLst>
      <p:ext uri="{19B8F6BF-5375-455C-9EA6-DF929625EA0E}">
        <p15:presenceInfo xmlns:p15="http://schemas.microsoft.com/office/powerpoint/2012/main" userId="clinicaloptions\ldonohu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2" autoAdjust="0"/>
    <p:restoredTop sz="85076" autoAdjust="0"/>
  </p:normalViewPr>
  <p:slideViewPr>
    <p:cSldViewPr snapToGrid="0">
      <p:cViewPr varScale="1">
        <p:scale>
          <a:sx n="57" d="100"/>
          <a:sy n="57" d="100"/>
        </p:scale>
        <p:origin x="976" y="32"/>
      </p:cViewPr>
      <p:guideLst/>
    </p:cSldViewPr>
  </p:slideViewPr>
  <p:notesTextViewPr>
    <p:cViewPr>
      <p:scale>
        <a:sx n="1" d="1"/>
        <a:sy n="1" d="1"/>
      </p:scale>
      <p:origin x="0" y="0"/>
    </p:cViewPr>
  </p:notesTextViewPr>
  <p:sorterViewPr>
    <p:cViewPr>
      <p:scale>
        <a:sx n="110" d="100"/>
        <a:sy n="11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a:t>LSD-1, Lysine-specific demethylase-1; </a:t>
            </a:r>
            <a:r>
              <a:rPr lang="en-US" sz="1200" i="1" dirty="0"/>
              <a:t>MF, myelofibrosis; MPN, </a:t>
            </a:r>
            <a:r>
              <a:rPr lang="en-US" sz="1200" b="0" i="1" dirty="0">
                <a:solidFill>
                  <a:srgbClr val="202124"/>
                </a:solidFill>
                <a:effectLst/>
                <a:latin typeface="Google Sans"/>
              </a:rPr>
              <a:t>m</a:t>
            </a:r>
            <a:r>
              <a:rPr lang="en-US" b="0" i="1" dirty="0">
                <a:solidFill>
                  <a:srgbClr val="202124"/>
                </a:solidFill>
                <a:effectLst/>
                <a:latin typeface="Google Sans"/>
              </a:rPr>
              <a:t>yeloproliferative neoplasm; PK, pharmacokinetics</a:t>
            </a:r>
            <a:r>
              <a:rPr lang="en-US" sz="1200" i="1" dirty="0"/>
              <a: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668217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adverse event; BID, twice daily; BLCM, below left costal margin; CT, computed tomography; DLT, dose-limiting toxicity; MF, myelofibrosis; MFSAF, myelofibrosis–symptom assessment form; MRI, magnetic resonance imaging; SAE, serious adverse event; SVR, sustained virologic response.</a:t>
            </a: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6942052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ANC, absolute neutrophil count; BLCM, below left costal margin; DIPSS, Dynamic International Prognostic Scoring System; Hb, hemoglobin; HMR, high molecular risk; LDH, lactate dehydrogenase; MF, myelofibrosis; MFSAF, myelofibrosis–symptom assessment form; TSS, total symptom score; WBC, white blood cell.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53754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Ae, adverse event; AESI, adverse event of special interest; MF, myelofibrosis.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857034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Hb, hemoglobin; MF, myelofibrosis; MFSAF, myelofibrosis–symptom assessment form; NR, not reported; </a:t>
            </a:r>
            <a:r>
              <a:rPr lang="en-US" i="1" dirty="0"/>
              <a:t>TSS, total symptom score; VAF, variant allele fraction.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67738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a:t>Hb, hemoglobin; MF, myelofibrosis.</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164447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Study of Bomedemstat Plus Ruxolitinib for Patients With Myelofibrosis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Bomedemstat + Ruxolitinib for MF: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000" dirty="0"/>
              <a:t>Standard of care for patients with high-risk MF is JAK inhibition with ruxolitinib</a:t>
            </a:r>
            <a:r>
              <a:rPr lang="en-US" altLang="en-US" sz="2000" baseline="30000" dirty="0"/>
              <a:t>1-6</a:t>
            </a:r>
            <a:endParaRPr lang="en-US" altLang="en-US" sz="2000" dirty="0"/>
          </a:p>
          <a:p>
            <a:pPr lvl="1">
              <a:spcBef>
                <a:spcPts val="400"/>
              </a:spcBef>
            </a:pPr>
            <a:r>
              <a:rPr lang="en-US" altLang="en-US" sz="1800" dirty="0"/>
              <a:t>Current unmet needs include high rates of discontinuation with JAK inhibitor monotherapy</a:t>
            </a:r>
          </a:p>
          <a:p>
            <a:r>
              <a:rPr lang="en-US" altLang="en-US" sz="2000" dirty="0"/>
              <a:t>LSD1 is overexpressed in MPNs</a:t>
            </a:r>
            <a:r>
              <a:rPr lang="en-US" altLang="en-US" sz="2000" baseline="30000" dirty="0"/>
              <a:t>7-9</a:t>
            </a:r>
            <a:endParaRPr lang="en-US" altLang="en-US" sz="2000" dirty="0"/>
          </a:p>
          <a:p>
            <a:pPr lvl="1"/>
            <a:r>
              <a:rPr lang="en-US" altLang="en-US" sz="1800" dirty="0"/>
              <a:t>Demethylates histone H3K4 and other chromatin-associated proteins; loss of function leads to loss of self-renewal in malignant hematopoietic stem cells</a:t>
            </a:r>
          </a:p>
          <a:p>
            <a:pPr lvl="1">
              <a:spcBef>
                <a:spcPts val="400"/>
              </a:spcBef>
            </a:pPr>
            <a:r>
              <a:rPr lang="en-US" altLang="en-US" sz="1800" dirty="0"/>
              <a:t>Inhibition shown to reduce hallmark MPN symptoms and number of cells with mutations that lead to disease in preclinical models</a:t>
            </a:r>
          </a:p>
          <a:p>
            <a:r>
              <a:rPr lang="en-US" altLang="en-US" sz="2000" dirty="0"/>
              <a:t>Bomedemstat: oral irreversible inhibitor of LSD1 effective as a single agent in patients with MF</a:t>
            </a:r>
            <a:r>
              <a:rPr lang="en-US" altLang="en-US" sz="2000" baseline="30000" dirty="0"/>
              <a:t>10-13</a:t>
            </a:r>
            <a:endParaRPr lang="en-US" altLang="en-US" sz="2000" dirty="0"/>
          </a:p>
          <a:p>
            <a:pPr lvl="1">
              <a:spcBef>
                <a:spcPts val="400"/>
              </a:spcBef>
            </a:pPr>
            <a:r>
              <a:rPr lang="en-US" altLang="en-US" sz="1800" dirty="0"/>
              <a:t>PK and dose-response data allow once-daily dosing</a:t>
            </a:r>
          </a:p>
          <a:p>
            <a:pPr lvl="1">
              <a:spcBef>
                <a:spcPts val="400"/>
              </a:spcBef>
            </a:pPr>
            <a:r>
              <a:rPr lang="en-US" altLang="en-US" sz="1800" dirty="0"/>
              <a:t>No observed penetration across blood–brain barrier</a:t>
            </a:r>
          </a:p>
          <a:p>
            <a:r>
              <a:rPr lang="en-US" altLang="en-US" sz="2000" dirty="0"/>
              <a:t>Current study evaluated the safety and efficacy of bomedemstat + ruxolitinib in patients with MF</a:t>
            </a:r>
            <a:r>
              <a:rPr lang="en-US" altLang="en-US" sz="2000" baseline="30000" dirty="0"/>
              <a:t>14</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5831742"/>
            <a:ext cx="902493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Kvasnicka. Lancet Hematol. 2017;4:e305. 2. Harrison. Ann </a:t>
            </a:r>
            <a:r>
              <a:rPr lang="en-US" altLang="en-US" sz="1200" b="0" dirty="0" err="1">
                <a:solidFill>
                  <a:schemeClr val="bg2"/>
                </a:solidFill>
                <a:latin typeface="Calibri" panose="020F0502020204030204" pitchFamily="34" charset="0"/>
              </a:rPr>
              <a:t>Hematol</a:t>
            </a:r>
            <a:r>
              <a:rPr lang="en-US" altLang="en-US" sz="1200" b="0" dirty="0">
                <a:solidFill>
                  <a:schemeClr val="bg2"/>
                </a:solidFill>
                <a:latin typeface="Calibri" panose="020F0502020204030204" pitchFamily="34" charset="0"/>
              </a:rPr>
              <a:t>. 2020;99:1177. 3. Gupta. JCO Oncology Practice. 2020;16:351.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Newberry. Blood. 2017;130:1125. 5. Palandri. Cancer. 2020;126:1243. 6. Patel. Blood. 2015;26:790. 7. Harris. Cancer Cell. 2012;21:473.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8. Sprussel. Leukemia. 2012;26:2039. 9. Niebel. Blood. 2014;124:151. 10. Gill. Blood. 2021;138:139. 11. Gill. Cells. 2022;11:2107.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12. Petit. Blood. 2022;9717:20. 13. Rienhoff. Expert Opinion </a:t>
            </a:r>
            <a:r>
              <a:rPr lang="en-US" altLang="en-US" sz="1200" b="0" dirty="0" err="1">
                <a:solidFill>
                  <a:schemeClr val="bg2"/>
                </a:solidFill>
                <a:latin typeface="Calibri" panose="020F0502020204030204" pitchFamily="34" charset="0"/>
              </a:rPr>
              <a:t>Investig</a:t>
            </a:r>
            <a:r>
              <a:rPr lang="en-US" altLang="en-US" sz="1200" b="0" dirty="0">
                <a:solidFill>
                  <a:schemeClr val="bg2"/>
                </a:solidFill>
                <a:latin typeface="Calibri" panose="020F0502020204030204" pitchFamily="34" charset="0"/>
              </a:rPr>
              <a:t> Drugs. 2023;32:879. 14. Gill. ASH 2023. Abstr 621.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341440"/>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Open-label, phase II study</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Bomedemstat + Ruxolitinib for MF: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414339" y="1803302"/>
            <a:ext cx="29353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Cohort A</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refractory* to or relapsed</a:t>
            </a:r>
            <a:r>
              <a:rPr lang="en-US" altLang="en-US" sz="1600" b="0" baseline="30000" dirty="0">
                <a:solidFill>
                  <a:schemeClr val="bg1"/>
                </a:solidFill>
                <a:latin typeface="Calibri" panose="020F0502020204030204" pitchFamily="34" charset="0"/>
              </a:rPr>
              <a:t>†</a:t>
            </a:r>
            <a:r>
              <a:rPr lang="en-US" altLang="en-US" sz="1600" b="0" dirty="0">
                <a:solidFill>
                  <a:schemeClr val="bg1"/>
                </a:solidFill>
                <a:latin typeface="Calibri" panose="020F0502020204030204" pitchFamily="34" charset="0"/>
              </a:rPr>
              <a:t> on ruxolitinib</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284915" y="1700469"/>
            <a:ext cx="3851276" cy="95412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Bomedemstat </a:t>
            </a:r>
            <a:r>
              <a:rPr lang="en-US" altLang="en-US" sz="1600" b="0" dirty="0">
                <a:solidFill>
                  <a:schemeClr val="tx1"/>
                </a:solidFill>
                <a:latin typeface="Calibri" panose="020F0502020204030204" pitchFamily="34" charset="0"/>
              </a:rPr>
              <a:t>0.4 mg/kg</a:t>
            </a:r>
            <a:r>
              <a:rPr lang="en-US" altLang="en-US" sz="1600" b="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Ruxolitinib </a:t>
            </a:r>
            <a:r>
              <a:rPr lang="en-US" altLang="en-US" sz="1600" b="0" dirty="0">
                <a:solidFill>
                  <a:schemeClr val="tx1"/>
                </a:solidFill>
                <a:latin typeface="Calibri" panose="020F0502020204030204" pitchFamily="34" charset="0"/>
              </a:rPr>
              <a:t>at prior stable dose</a:t>
            </a:r>
            <a:endParaRPr lang="en-US" altLang="en-US" sz="160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636FAAFD-17FF-527F-120C-7C33486013FC}"/>
              </a:ext>
            </a:extLst>
          </p:cNvPr>
          <p:cNvSpPr txBox="1"/>
          <p:nvPr/>
        </p:nvSpPr>
        <p:spPr bwMode="auto">
          <a:xfrm>
            <a:off x="604675" y="3872586"/>
            <a:ext cx="1098265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altLang="en-US" sz="1400" b="0" dirty="0">
                <a:solidFill>
                  <a:schemeClr val="bg1"/>
                </a:solidFill>
                <a:latin typeface="Calibri" panose="020F0502020204030204" pitchFamily="34" charset="0"/>
              </a:rPr>
              <a:t>*&lt;30% reduction in spleen length or &lt;10% SVR vs baseline after receiving ruxolitinib for ≥12 </a:t>
            </a:r>
            <a:r>
              <a:rPr lang="en-GB" altLang="en-US" sz="1400" b="0" dirty="0" err="1">
                <a:solidFill>
                  <a:schemeClr val="bg1"/>
                </a:solidFill>
                <a:latin typeface="Calibri" panose="020F0502020204030204" pitchFamily="34" charset="0"/>
              </a:rPr>
              <a:t>wk</a:t>
            </a:r>
            <a:r>
              <a:rPr lang="en-GB" altLang="en-US" sz="1400" b="0" dirty="0">
                <a:solidFill>
                  <a:schemeClr val="bg1"/>
                </a:solidFill>
                <a:latin typeface="Calibri" panose="020F0502020204030204" pitchFamily="34" charset="0"/>
              </a:rPr>
              <a:t> and on stable dose for ≥8 wk. </a:t>
            </a:r>
          </a:p>
          <a:p>
            <a:r>
              <a:rPr lang="en-US" altLang="en-US" sz="1400" b="0" baseline="30000" dirty="0">
                <a:solidFill>
                  <a:schemeClr val="bg1"/>
                </a:solidFill>
                <a:latin typeface="Calibri" panose="020F0502020204030204" pitchFamily="34" charset="0"/>
              </a:rPr>
              <a:t>†</a:t>
            </a:r>
            <a:r>
              <a:rPr lang="en-GB" altLang="en-US" sz="1400" b="0" dirty="0">
                <a:solidFill>
                  <a:schemeClr val="bg1"/>
                </a:solidFill>
                <a:latin typeface="Calibri" panose="020F0502020204030204" pitchFamily="34" charset="0"/>
              </a:rPr>
              <a:t>Increase in spleen volume ≥25% by MRI/CT from nadir OR ≥100% in palpable spleen length from baseline of 5-10 cm BLCM OR ≥50% increase in spleen length from baseline spleen length ≥10 cm BLCM. </a:t>
            </a:r>
          </a:p>
          <a:p>
            <a:r>
              <a:rPr lang="en-GB" altLang="en-US" sz="1400" b="0" baseline="30000" dirty="0">
                <a:solidFill>
                  <a:schemeClr val="bg1"/>
                </a:solidFill>
                <a:latin typeface="Calibri" panose="020F0502020204030204" pitchFamily="34" charset="0"/>
              </a:rPr>
              <a:t>‡</a:t>
            </a:r>
            <a:r>
              <a:rPr lang="en-GB" altLang="en-US" sz="1400" b="0" dirty="0">
                <a:solidFill>
                  <a:schemeClr val="bg1"/>
                </a:solidFill>
                <a:latin typeface="Calibri" panose="020F0502020204030204" pitchFamily="34" charset="0"/>
              </a:rPr>
              <a:t>Dose adjustments allowed every 4 </a:t>
            </a:r>
            <a:r>
              <a:rPr lang="en-GB" altLang="en-US" sz="1400" b="0" dirty="0" err="1">
                <a:solidFill>
                  <a:schemeClr val="bg1"/>
                </a:solidFill>
                <a:latin typeface="Calibri" panose="020F0502020204030204" pitchFamily="34" charset="0"/>
              </a:rPr>
              <a:t>wk</a:t>
            </a:r>
            <a:r>
              <a:rPr lang="en-GB" altLang="en-US" sz="1400" b="0" dirty="0">
                <a:solidFill>
                  <a:schemeClr val="bg1"/>
                </a:solidFill>
                <a:latin typeface="Calibri" panose="020F0502020204030204" pitchFamily="34" charset="0"/>
              </a:rPr>
              <a:t> to achieve target platelet count of 50-100 x 10</a:t>
            </a:r>
            <a:r>
              <a:rPr lang="en-GB" altLang="en-US" sz="1400" b="0" baseline="30000" dirty="0">
                <a:solidFill>
                  <a:schemeClr val="bg1"/>
                </a:solidFill>
                <a:latin typeface="Calibri" panose="020F0502020204030204" pitchFamily="34" charset="0"/>
              </a:rPr>
              <a:t>9</a:t>
            </a:r>
            <a:r>
              <a:rPr lang="en-GB" altLang="en-US" sz="1400" b="0" dirty="0">
                <a:solidFill>
                  <a:schemeClr val="bg1"/>
                </a:solidFill>
                <a:latin typeface="Calibri" panose="020F0502020204030204" pitchFamily="34" charset="0"/>
              </a:rPr>
              <a:t>/L (starting Cycle 2 for up titrations); down titrations allowed at any time for patient safety.</a:t>
            </a:r>
          </a:p>
          <a:p>
            <a:r>
              <a:rPr lang="en-US" altLang="en-US" sz="1400" b="0" baseline="30000" dirty="0">
                <a:solidFill>
                  <a:schemeClr val="bg1"/>
                </a:solidFill>
                <a:latin typeface="Calibri" panose="020F0502020204030204" pitchFamily="34" charset="0"/>
              </a:rPr>
              <a:t>§</a:t>
            </a:r>
            <a:r>
              <a:rPr lang="en-GB" altLang="en-US" sz="1400" b="0" dirty="0">
                <a:solidFill>
                  <a:schemeClr val="bg1"/>
                </a:solidFill>
                <a:latin typeface="Calibri" panose="020F0502020204030204" pitchFamily="34" charset="0"/>
              </a:rPr>
              <a:t>MF-related symptoms ≥10 per MFSAF/MPN-SAF TSS or ≥2 symptoms with scores ≥3; splenomegaly with spleen palpated ≥5 cm BLCM.</a:t>
            </a:r>
            <a:endParaRPr lang="en-US" altLang="en-US" sz="1400" b="0" dirty="0">
              <a:solidFill>
                <a:schemeClr val="bg1"/>
              </a:solidFill>
              <a:latin typeface="Calibri" panose="020F0502020204030204" pitchFamily="34" charset="0"/>
            </a:endParaRPr>
          </a:p>
        </p:txBody>
      </p:sp>
      <p:sp>
        <p:nvSpPr>
          <p:cNvPr id="7" name="Line 52">
            <a:extLst>
              <a:ext uri="{FF2B5EF4-FFF2-40B4-BE49-F238E27FC236}">
                <a16:creationId xmlns:a16="http://schemas.microsoft.com/office/drawing/2014/main" id="{4BF4BD23-7A20-1811-5EC9-B5EAE8AEB001}"/>
              </a:ext>
            </a:extLst>
          </p:cNvPr>
          <p:cNvSpPr>
            <a:spLocks noChangeShapeType="1"/>
          </p:cNvSpPr>
          <p:nvPr/>
        </p:nvSpPr>
        <p:spPr bwMode="auto">
          <a:xfrm>
            <a:off x="3576386" y="219043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96A297DA-D66C-FC24-54C8-FDA9B95F6734}"/>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621.</a:t>
            </a:r>
          </a:p>
        </p:txBody>
      </p:sp>
      <p:sp>
        <p:nvSpPr>
          <p:cNvPr id="5" name="Text Box 45">
            <a:extLst>
              <a:ext uri="{FF2B5EF4-FFF2-40B4-BE49-F238E27FC236}">
                <a16:creationId xmlns:a16="http://schemas.microsoft.com/office/drawing/2014/main" id="{BA32CECE-5649-F166-1AEE-A9853797A0FB}"/>
              </a:ext>
            </a:extLst>
          </p:cNvPr>
          <p:cNvSpPr txBox="1">
            <a:spLocks noChangeArrowheads="1"/>
          </p:cNvSpPr>
          <p:nvPr/>
        </p:nvSpPr>
        <p:spPr bwMode="auto">
          <a:xfrm>
            <a:off x="414340" y="2717664"/>
            <a:ext cx="302865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dirty="0">
                <a:solidFill>
                  <a:schemeClr val="bg1"/>
                </a:solidFill>
                <a:latin typeface="Calibri" panose="020F0502020204030204" pitchFamily="34" charset="0"/>
              </a:rPr>
              <a:t>Cohort B</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with JAK inhibitor–naive MF who require treatment and have measurable disease burden</a:t>
            </a:r>
            <a:r>
              <a:rPr lang="en-US" altLang="en-US" sz="1600" b="0" baseline="30000" dirty="0">
                <a:solidFill>
                  <a:schemeClr val="bg1"/>
                </a:solidFill>
                <a:latin typeface="Calibri" panose="020F0502020204030204" pitchFamily="34" charset="0"/>
              </a:rPr>
              <a:t>§</a:t>
            </a:r>
          </a:p>
        </p:txBody>
      </p:sp>
      <p:sp>
        <p:nvSpPr>
          <p:cNvPr id="8" name="Line 52">
            <a:extLst>
              <a:ext uri="{FF2B5EF4-FFF2-40B4-BE49-F238E27FC236}">
                <a16:creationId xmlns:a16="http://schemas.microsoft.com/office/drawing/2014/main" id="{C1FF0CE4-DA7F-6ED6-A141-160F27E2A722}"/>
              </a:ext>
            </a:extLst>
          </p:cNvPr>
          <p:cNvSpPr>
            <a:spLocks noChangeShapeType="1"/>
          </p:cNvSpPr>
          <p:nvPr/>
        </p:nvSpPr>
        <p:spPr bwMode="auto">
          <a:xfrm>
            <a:off x="3576386" y="3311704"/>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Rectangle 49">
            <a:extLst>
              <a:ext uri="{FF2B5EF4-FFF2-40B4-BE49-F238E27FC236}">
                <a16:creationId xmlns:a16="http://schemas.microsoft.com/office/drawing/2014/main" id="{0263C155-4D3A-2DA1-7BDC-70D872F10503}"/>
              </a:ext>
            </a:extLst>
          </p:cNvPr>
          <p:cNvSpPr>
            <a:spLocks noChangeArrowheads="1"/>
          </p:cNvSpPr>
          <p:nvPr/>
        </p:nvSpPr>
        <p:spPr bwMode="auto">
          <a:xfrm>
            <a:off x="4284915" y="2816111"/>
            <a:ext cx="3851276" cy="954127"/>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Bomedemstat </a:t>
            </a:r>
            <a:r>
              <a:rPr lang="en-US" altLang="en-US" sz="1600" b="0" dirty="0">
                <a:solidFill>
                  <a:schemeClr val="tx1"/>
                </a:solidFill>
                <a:latin typeface="Calibri" panose="020F0502020204030204" pitchFamily="34" charset="0"/>
              </a:rPr>
              <a:t>0.4 mg/kg</a:t>
            </a:r>
            <a:r>
              <a:rPr lang="en-US" altLang="en-US" sz="1600" b="0" baseline="30000" dirty="0">
                <a:solidFill>
                  <a:schemeClr val="tx1"/>
                </a:solidFill>
                <a:latin typeface="Calibri" panose="020F0502020204030204" pitchFamily="34" charset="0"/>
              </a:rPr>
              <a:t>‡</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Ruxolitinib </a:t>
            </a:r>
            <a:r>
              <a:rPr lang="en-US" altLang="en-US" sz="1600" b="0" dirty="0">
                <a:solidFill>
                  <a:schemeClr val="tx1"/>
                </a:solidFill>
                <a:latin typeface="Calibri" panose="020F0502020204030204" pitchFamily="34" charset="0"/>
              </a:rPr>
              <a:t>10 mg BID</a:t>
            </a:r>
            <a:endParaRPr lang="en-US" altLang="en-US" sz="1600" dirty="0">
              <a:solidFill>
                <a:schemeClr val="tx1"/>
              </a:solidFill>
              <a:latin typeface="Calibri" panose="020F0502020204030204" pitchFamily="34" charset="0"/>
            </a:endParaRPr>
          </a:p>
        </p:txBody>
      </p:sp>
      <p:sp>
        <p:nvSpPr>
          <p:cNvPr id="4" name="Rectangle 3">
            <a:extLst>
              <a:ext uri="{FF2B5EF4-FFF2-40B4-BE49-F238E27FC236}">
                <a16:creationId xmlns:a16="http://schemas.microsoft.com/office/drawing/2014/main" id="{EBE98964-AAB5-0B03-ACEC-D570231E8337}"/>
              </a:ext>
            </a:extLst>
          </p:cNvPr>
          <p:cNvSpPr txBox="1">
            <a:spLocks noChangeArrowheads="1"/>
          </p:cNvSpPr>
          <p:nvPr/>
        </p:nvSpPr>
        <p:spPr>
          <a:xfrm>
            <a:off x="601546" y="5249657"/>
            <a:ext cx="10877529" cy="121879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endpoint</a:t>
            </a:r>
            <a:r>
              <a:rPr lang="en-US" altLang="en-US" sz="2000" b="0" kern="0" dirty="0"/>
              <a:t>: safety, including DLTs, SAEs, and other AEs</a:t>
            </a:r>
          </a:p>
          <a:p>
            <a:r>
              <a:rPr lang="en-US" altLang="en-US" sz="2000" kern="0" dirty="0"/>
              <a:t>Secondary endpoints</a:t>
            </a:r>
            <a:r>
              <a:rPr lang="en-US" altLang="en-US" sz="2000" b="0" kern="0" dirty="0"/>
              <a:t>: proportion experiencing spleen length reduction by palpation of ≥30% OR SVR ≥35% by MRI or CT by </a:t>
            </a:r>
            <a:r>
              <a:rPr lang="en-US" altLang="en-US" sz="2000" b="0" kern="0" dirty="0" err="1"/>
              <a:t>Wk</a:t>
            </a:r>
            <a:r>
              <a:rPr lang="en-US" altLang="en-US" sz="2000" b="0" kern="0" dirty="0"/>
              <a:t> 24; proportion with ≥50% reduction in symptom burden by MFSAF</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99722"/>
            <a:ext cx="10872444" cy="1103313"/>
          </a:xfrm>
        </p:spPr>
        <p:txBody>
          <a:bodyPr/>
          <a:lstStyle/>
          <a:p>
            <a:r>
              <a:rPr lang="en-US" altLang="en-US" sz="3600" dirty="0"/>
              <a:t>Bomedemstat + Ruxolitinib for MF: </a:t>
            </a:r>
            <a:r>
              <a:rPr lang="en-US" dirty="0"/>
              <a:t>Baseline Characteristics</a:t>
            </a:r>
            <a:endParaRPr lang="en-US" altLang="en-US" dirty="0"/>
          </a:p>
        </p:txBody>
      </p:sp>
      <p:graphicFrame>
        <p:nvGraphicFramePr>
          <p:cNvPr id="2" name="Group 32">
            <a:extLst>
              <a:ext uri="{FF2B5EF4-FFF2-40B4-BE49-F238E27FC236}">
                <a16:creationId xmlns:a16="http://schemas.microsoft.com/office/drawing/2014/main" id="{BCDB66DE-3250-24B8-B91C-479B07180A6C}"/>
              </a:ext>
            </a:extLst>
          </p:cNvPr>
          <p:cNvGraphicFramePr>
            <a:graphicFrameLocks noGrp="1"/>
          </p:cNvGraphicFramePr>
          <p:nvPr>
            <p:extLst>
              <p:ext uri="{D42A27DB-BD31-4B8C-83A1-F6EECF244321}">
                <p14:modId xmlns:p14="http://schemas.microsoft.com/office/powerpoint/2010/main" val="3099674890"/>
              </p:ext>
            </p:extLst>
          </p:nvPr>
        </p:nvGraphicFramePr>
        <p:xfrm>
          <a:off x="520700" y="1255716"/>
          <a:ext cx="5493079" cy="4755040"/>
        </p:xfrm>
        <a:graphic>
          <a:graphicData uri="http://schemas.openxmlformats.org/drawingml/2006/table">
            <a:tbl>
              <a:tblPr/>
              <a:tblGrid>
                <a:gridCol w="3828623">
                  <a:extLst>
                    <a:ext uri="{9D8B030D-6E8A-4147-A177-3AD203B41FA5}">
                      <a16:colId xmlns:a16="http://schemas.microsoft.com/office/drawing/2014/main" val="20000"/>
                    </a:ext>
                  </a:extLst>
                </a:gridCol>
                <a:gridCol w="1664456">
                  <a:extLst>
                    <a:ext uri="{9D8B030D-6E8A-4147-A177-3AD203B41FA5}">
                      <a16:colId xmlns:a16="http://schemas.microsoft.com/office/drawing/2014/main" val="20001"/>
                    </a:ext>
                  </a:extLst>
                </a:gridCol>
              </a:tblGrid>
              <a:tr h="16917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917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(47-81)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691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(45.7)/19 (54.3)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2442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MF classification,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Overt PMF</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Post-PV MF</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Post-ET MF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 (23)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76125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hematologic parameters</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Hb, g/dL (range)</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WBC count, x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(range)</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ANC, x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(range)</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blast, % (range)</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 count, x 10</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(6.7-18.1)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9.77 (1.72-50.78)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(6.7-18.1)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 (49-906)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691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LDH, IU/L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466.5 (166-2174)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0945829"/>
                  </a:ext>
                </a:extLst>
              </a:tr>
              <a:tr h="28758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spleen size, cm BLCM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1730955"/>
                  </a:ext>
                </a:extLst>
              </a:tr>
              <a:tr h="1691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spleen volume, cm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922.4 (254.6-1972)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38787579"/>
                  </a:ext>
                </a:extLst>
              </a:tr>
              <a:tr h="1691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MFSAF-TSS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(0-57)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63068898"/>
                  </a:ext>
                </a:extLst>
              </a:tr>
              <a:tr h="16917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HMR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mutations (n = 29),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02042317"/>
                  </a:ext>
                </a:extLst>
              </a:tr>
            </a:tbl>
          </a:graphicData>
        </a:graphic>
      </p:graphicFrame>
      <p:graphicFrame>
        <p:nvGraphicFramePr>
          <p:cNvPr id="3" name="Group 32">
            <a:extLst>
              <a:ext uri="{FF2B5EF4-FFF2-40B4-BE49-F238E27FC236}">
                <a16:creationId xmlns:a16="http://schemas.microsoft.com/office/drawing/2014/main" id="{5A33360C-B537-08B4-EB65-C20B93847731}"/>
              </a:ext>
            </a:extLst>
          </p:cNvPr>
          <p:cNvGraphicFramePr>
            <a:graphicFrameLocks noGrp="1"/>
          </p:cNvGraphicFramePr>
          <p:nvPr>
            <p:extLst>
              <p:ext uri="{D42A27DB-BD31-4B8C-83A1-F6EECF244321}">
                <p14:modId xmlns:p14="http://schemas.microsoft.com/office/powerpoint/2010/main" val="3619149426"/>
              </p:ext>
            </p:extLst>
          </p:nvPr>
        </p:nvGraphicFramePr>
        <p:xfrm>
          <a:off x="6213316" y="1255715"/>
          <a:ext cx="5565027" cy="4907392"/>
        </p:xfrm>
        <a:graphic>
          <a:graphicData uri="http://schemas.openxmlformats.org/drawingml/2006/table">
            <a:tbl>
              <a:tblPr/>
              <a:tblGrid>
                <a:gridCol w="3736227">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23155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87986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DIPSS,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 1</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 2</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4193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Driver mutations,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JAK2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V617F</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JAK2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exon 12</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CALR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type 1/type 2/other</a:t>
                      </a:r>
                      <a:endParaRPr kumimoji="0" lang="en-US" sz="1400" b="0" i="1"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MPL</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Triple negative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26 (74.2)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(8.6)/2 (5.7)/2 (5.7)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5570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naive,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hydroxyurea</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other 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(56)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362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exposed, n (%)</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daily dose of ruxolitinib, mg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27.5 (10-40)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30945829"/>
                  </a:ext>
                </a:extLst>
              </a:tr>
              <a:tr h="39362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from MF diagnosis to Cycle 1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Day 1,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wk</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76.3 (8.3-668.1)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1430851"/>
                  </a:ext>
                </a:extLst>
              </a:tr>
              <a:tr h="23155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follow-up,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wk</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26.6 (1.3-41.3)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330200"/>
                  </a:ext>
                </a:extLst>
              </a:tr>
            </a:tbl>
          </a:graphicData>
        </a:graphic>
      </p:graphicFrame>
      <p:sp>
        <p:nvSpPr>
          <p:cNvPr id="6" name="Text Box 11">
            <a:extLst>
              <a:ext uri="{FF2B5EF4-FFF2-40B4-BE49-F238E27FC236}">
                <a16:creationId xmlns:a16="http://schemas.microsoft.com/office/drawing/2014/main" id="{93D45030-7FC1-D918-71F8-86F9698CD344}"/>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621.</a:t>
            </a:r>
          </a:p>
        </p:txBody>
      </p:sp>
      <p:sp>
        <p:nvSpPr>
          <p:cNvPr id="7" name="TextBox 6">
            <a:extLst>
              <a:ext uri="{FF2B5EF4-FFF2-40B4-BE49-F238E27FC236}">
                <a16:creationId xmlns:a16="http://schemas.microsoft.com/office/drawing/2014/main" id="{A340BF27-E4F6-7F55-E07B-BCA0597E583E}"/>
              </a:ext>
            </a:extLst>
          </p:cNvPr>
          <p:cNvSpPr txBox="1"/>
          <p:nvPr/>
        </p:nvSpPr>
        <p:spPr bwMode="auto">
          <a:xfrm>
            <a:off x="413657" y="6163398"/>
            <a:ext cx="71350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altLang="en-US" sz="1400" b="0" dirty="0">
                <a:solidFill>
                  <a:schemeClr val="bg1"/>
                </a:solidFill>
                <a:latin typeface="Calibri" panose="020F0502020204030204" pitchFamily="34" charset="0"/>
              </a:rPr>
              <a:t>*Other mutations: </a:t>
            </a:r>
            <a:r>
              <a:rPr lang="en-GB" altLang="en-US" sz="1400" b="0" i="1" dirty="0">
                <a:solidFill>
                  <a:schemeClr val="bg1"/>
                </a:solidFill>
                <a:latin typeface="Calibri" panose="020F0502020204030204" pitchFamily="34" charset="0"/>
              </a:rPr>
              <a:t>ASKL1: </a:t>
            </a:r>
            <a:r>
              <a:rPr lang="en-GB" altLang="en-US" sz="1400" b="0" dirty="0">
                <a:solidFill>
                  <a:schemeClr val="bg1"/>
                </a:solidFill>
                <a:latin typeface="Calibri" panose="020F0502020204030204" pitchFamily="34" charset="0"/>
              </a:rPr>
              <a:t>5 (17%);</a:t>
            </a:r>
            <a:r>
              <a:rPr lang="en-GB" altLang="en-US" sz="1400" b="0" i="1" dirty="0">
                <a:solidFill>
                  <a:schemeClr val="bg1"/>
                </a:solidFill>
                <a:latin typeface="Calibri" panose="020F0502020204030204" pitchFamily="34" charset="0"/>
              </a:rPr>
              <a:t> EZH2: 2</a:t>
            </a:r>
            <a:r>
              <a:rPr lang="en-GB" altLang="en-US" sz="1400" b="0" dirty="0">
                <a:solidFill>
                  <a:schemeClr val="bg1"/>
                </a:solidFill>
                <a:latin typeface="Calibri" panose="020F0502020204030204" pitchFamily="34" charset="0"/>
              </a:rPr>
              <a:t> (7%); </a:t>
            </a:r>
            <a:r>
              <a:rPr lang="en-GB" altLang="en-US" sz="1400" b="0" i="1" dirty="0">
                <a:solidFill>
                  <a:schemeClr val="bg1"/>
                </a:solidFill>
                <a:latin typeface="Calibri" panose="020F0502020204030204" pitchFamily="34" charset="0"/>
              </a:rPr>
              <a:t>IDH1: 2</a:t>
            </a:r>
            <a:r>
              <a:rPr lang="en-GB" altLang="en-US" sz="1400" b="0" dirty="0">
                <a:solidFill>
                  <a:schemeClr val="bg1"/>
                </a:solidFill>
                <a:latin typeface="Calibri" panose="020F0502020204030204" pitchFamily="34" charset="0"/>
              </a:rPr>
              <a:t> (7%); </a:t>
            </a:r>
            <a:r>
              <a:rPr lang="en-GB" altLang="en-US" sz="1400" b="0" i="1" dirty="0">
                <a:solidFill>
                  <a:schemeClr val="bg1"/>
                </a:solidFill>
                <a:latin typeface="Calibri" panose="020F0502020204030204" pitchFamily="34" charset="0"/>
              </a:rPr>
              <a:t>IDH1: 1</a:t>
            </a:r>
            <a:r>
              <a:rPr lang="en-GB" altLang="en-US" sz="1400" b="0" dirty="0">
                <a:solidFill>
                  <a:schemeClr val="bg1"/>
                </a:solidFill>
                <a:latin typeface="Calibri" panose="020F0502020204030204" pitchFamily="34" charset="0"/>
              </a:rPr>
              <a:t> (3%); </a:t>
            </a:r>
            <a:r>
              <a:rPr lang="en-GB" altLang="en-US" sz="1400" b="0" i="1" dirty="0">
                <a:solidFill>
                  <a:schemeClr val="bg1"/>
                </a:solidFill>
                <a:latin typeface="Calibri" panose="020F0502020204030204" pitchFamily="34" charset="0"/>
              </a:rPr>
              <a:t>TP53: 2</a:t>
            </a:r>
            <a:r>
              <a:rPr lang="en-GB" altLang="en-US" sz="1400" b="0" dirty="0">
                <a:solidFill>
                  <a:schemeClr val="bg1"/>
                </a:solidFill>
                <a:latin typeface="Calibri" panose="020F0502020204030204" pitchFamily="34" charset="0"/>
              </a:rPr>
              <a:t> (7%).</a:t>
            </a:r>
            <a:endParaRPr lang="en-US" alt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Bomedemstat + Ruxolitinib for MF: </a:t>
            </a:r>
            <a:r>
              <a:rPr lang="en-US" dirty="0"/>
              <a:t>Safety</a:t>
            </a:r>
            <a:endParaRPr lang="en-US" altLang="en-US" dirty="0"/>
          </a:p>
        </p:txBody>
      </p:sp>
      <p:graphicFrame>
        <p:nvGraphicFramePr>
          <p:cNvPr id="3" name="Group 32">
            <a:extLst>
              <a:ext uri="{FF2B5EF4-FFF2-40B4-BE49-F238E27FC236}">
                <a16:creationId xmlns:a16="http://schemas.microsoft.com/office/drawing/2014/main" id="{AD70A1FF-C5E8-A60F-D254-11C41ADE6F5B}"/>
              </a:ext>
            </a:extLst>
          </p:cNvPr>
          <p:cNvGraphicFramePr>
            <a:graphicFrameLocks noGrp="1"/>
          </p:cNvGraphicFramePr>
          <p:nvPr>
            <p:extLst>
              <p:ext uri="{D42A27DB-BD31-4B8C-83A1-F6EECF244321}">
                <p14:modId xmlns:p14="http://schemas.microsoft.com/office/powerpoint/2010/main" val="2168179228"/>
              </p:ext>
            </p:extLst>
          </p:nvPr>
        </p:nvGraphicFramePr>
        <p:xfrm>
          <a:off x="723900" y="1604790"/>
          <a:ext cx="5372098" cy="4602560"/>
        </p:xfrm>
        <a:graphic>
          <a:graphicData uri="http://schemas.openxmlformats.org/drawingml/2006/table">
            <a:tbl>
              <a:tblPr/>
              <a:tblGrid>
                <a:gridCol w="2590336">
                  <a:extLst>
                    <a:ext uri="{9D8B030D-6E8A-4147-A177-3AD203B41FA5}">
                      <a16:colId xmlns:a16="http://schemas.microsoft.com/office/drawing/2014/main" val="20000"/>
                    </a:ext>
                  </a:extLst>
                </a:gridCol>
                <a:gridCol w="1390881">
                  <a:extLst>
                    <a:ext uri="{9D8B030D-6E8A-4147-A177-3AD203B41FA5}">
                      <a16:colId xmlns:a16="http://schemas.microsoft.com/office/drawing/2014/main" val="20001"/>
                    </a:ext>
                  </a:extLst>
                </a:gridCol>
                <a:gridCol w="1390881">
                  <a:extLst>
                    <a:ext uri="{9D8B030D-6E8A-4147-A177-3AD203B41FA5}">
                      <a16:colId xmlns:a16="http://schemas.microsoft.com/office/drawing/2014/main" val="1390175725"/>
                    </a:ext>
                  </a:extLst>
                </a:gridCol>
              </a:tblGrid>
              <a:tr h="22732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686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Overall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(88.5)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57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(2.85)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(5.71)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(2.85)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(20)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(2.85)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557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Joint 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(11.4)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(5.71)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6 (17.1)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2789763"/>
                  </a:ext>
                </a:extLst>
              </a:tr>
              <a:tr h="557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Heart failure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Liver function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 function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(14.2)</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(22.8)</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(11.4)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 (8.57)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(2.85)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(5.71)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 (5.71)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455542"/>
                  </a:ext>
                </a:extLst>
              </a:tr>
            </a:tbl>
          </a:graphicData>
        </a:graphic>
      </p:graphicFrame>
      <p:sp>
        <p:nvSpPr>
          <p:cNvPr id="6" name="Text Box 11">
            <a:extLst>
              <a:ext uri="{FF2B5EF4-FFF2-40B4-BE49-F238E27FC236}">
                <a16:creationId xmlns:a16="http://schemas.microsoft.com/office/drawing/2014/main" id="{1399A0EF-FE10-07B6-BA38-2A2C380836A6}"/>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621.</a:t>
            </a:r>
          </a:p>
        </p:txBody>
      </p:sp>
      <p:graphicFrame>
        <p:nvGraphicFramePr>
          <p:cNvPr id="7" name="Group 32">
            <a:extLst>
              <a:ext uri="{FF2B5EF4-FFF2-40B4-BE49-F238E27FC236}">
                <a16:creationId xmlns:a16="http://schemas.microsoft.com/office/drawing/2014/main" id="{225E217E-231A-C3CC-0955-CE5B5E811C93}"/>
              </a:ext>
            </a:extLst>
          </p:cNvPr>
          <p:cNvGraphicFramePr>
            <a:graphicFrameLocks noGrp="1"/>
          </p:cNvGraphicFramePr>
          <p:nvPr>
            <p:extLst>
              <p:ext uri="{D42A27DB-BD31-4B8C-83A1-F6EECF244321}">
                <p14:modId xmlns:p14="http://schemas.microsoft.com/office/powerpoint/2010/main" val="3083668658"/>
              </p:ext>
            </p:extLst>
          </p:nvPr>
        </p:nvGraphicFramePr>
        <p:xfrm>
          <a:off x="6191742" y="1604789"/>
          <a:ext cx="5290461" cy="1402112"/>
        </p:xfrm>
        <a:graphic>
          <a:graphicData uri="http://schemas.openxmlformats.org/drawingml/2006/table">
            <a:tbl>
              <a:tblPr/>
              <a:tblGrid>
                <a:gridCol w="3583643">
                  <a:extLst>
                    <a:ext uri="{9D8B030D-6E8A-4147-A177-3AD203B41FA5}">
                      <a16:colId xmlns:a16="http://schemas.microsoft.com/office/drawing/2014/main" val="20000"/>
                    </a:ext>
                  </a:extLst>
                </a:gridCol>
                <a:gridCol w="1706818">
                  <a:extLst>
                    <a:ext uri="{9D8B030D-6E8A-4147-A177-3AD203B41FA5}">
                      <a16:colId xmlns:a16="http://schemas.microsoft.com/office/drawing/2014/main" val="20001"/>
                    </a:ext>
                  </a:extLst>
                </a:gridCol>
              </a:tblGrid>
              <a:tr h="24276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Bomedemstat Dose Reductions/Interruptions,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4939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Cycle 2-3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Cycle 4-6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 (9)</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216220"/>
                  </a:ext>
                </a:extLst>
              </a:tr>
            </a:tbl>
          </a:graphicData>
        </a:graphic>
      </p:graphicFrame>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Bomedemstat + Ruxolitinib for MF: </a:t>
            </a:r>
            <a:r>
              <a:rPr lang="en-US" altLang="en-US" dirty="0"/>
              <a:t>Responses</a:t>
            </a:r>
          </a:p>
        </p:txBody>
      </p:sp>
      <p:sp>
        <p:nvSpPr>
          <p:cNvPr id="2" name="Text Box 11">
            <a:extLst>
              <a:ext uri="{FF2B5EF4-FFF2-40B4-BE49-F238E27FC236}">
                <a16:creationId xmlns:a16="http://schemas.microsoft.com/office/drawing/2014/main" id="{96A297DA-D66C-FC24-54C8-FDA9B95F6734}"/>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621.</a:t>
            </a:r>
          </a:p>
        </p:txBody>
      </p:sp>
      <p:graphicFrame>
        <p:nvGraphicFramePr>
          <p:cNvPr id="4" name="Group 32">
            <a:extLst>
              <a:ext uri="{FF2B5EF4-FFF2-40B4-BE49-F238E27FC236}">
                <a16:creationId xmlns:a16="http://schemas.microsoft.com/office/drawing/2014/main" id="{ECB1DC25-60F0-CD6B-FE56-87B5C7A97070}"/>
              </a:ext>
            </a:extLst>
          </p:cNvPr>
          <p:cNvGraphicFramePr>
            <a:graphicFrameLocks noGrp="1"/>
          </p:cNvGraphicFramePr>
          <p:nvPr>
            <p:extLst>
              <p:ext uri="{D42A27DB-BD31-4B8C-83A1-F6EECF244321}">
                <p14:modId xmlns:p14="http://schemas.microsoft.com/office/powerpoint/2010/main" val="2062884082"/>
              </p:ext>
            </p:extLst>
          </p:nvPr>
        </p:nvGraphicFramePr>
        <p:xfrm>
          <a:off x="723900" y="1602320"/>
          <a:ext cx="10755315" cy="4480672"/>
        </p:xfrm>
        <a:graphic>
          <a:graphicData uri="http://schemas.openxmlformats.org/drawingml/2006/table">
            <a:tbl>
              <a:tblPr/>
              <a:tblGrid>
                <a:gridCol w="5387787">
                  <a:extLst>
                    <a:ext uri="{9D8B030D-6E8A-4147-A177-3AD203B41FA5}">
                      <a16:colId xmlns:a16="http://schemas.microsoft.com/office/drawing/2014/main" val="20000"/>
                    </a:ext>
                  </a:extLst>
                </a:gridCol>
                <a:gridCol w="2683764">
                  <a:extLst>
                    <a:ext uri="{9D8B030D-6E8A-4147-A177-3AD203B41FA5}">
                      <a16:colId xmlns:a16="http://schemas.microsoft.com/office/drawing/2014/main" val="20001"/>
                    </a:ext>
                  </a:extLst>
                </a:gridCol>
                <a:gridCol w="2683764">
                  <a:extLst>
                    <a:ext uri="{9D8B030D-6E8A-4147-A177-3AD203B41FA5}">
                      <a16:colId xmlns:a16="http://schemas.microsoft.com/office/drawing/2014/main" val="1390175725"/>
                    </a:ext>
                  </a:extLst>
                </a:gridCol>
              </a:tblGrid>
              <a:tr h="15151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Result, %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Wk</a:t>
                      </a:r>
                      <a:r>
                        <a:rPr kumimoji="0" lang="en-US" sz="1400" b="1" i="0" u="none" strike="noStrike" cap="none" normalizeH="0" baseline="0" dirty="0">
                          <a:ln>
                            <a:noFill/>
                          </a:ln>
                          <a:solidFill>
                            <a:schemeClr val="tx1"/>
                          </a:solidFill>
                          <a:effectLst/>
                          <a:latin typeface="Calibri" panose="020F0502020204030204" pitchFamily="34" charset="0"/>
                        </a:rPr>
                        <a:t>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err="1">
                          <a:ln>
                            <a:noFill/>
                          </a:ln>
                          <a:solidFill>
                            <a:schemeClr val="tx1"/>
                          </a:solidFill>
                          <a:effectLst/>
                          <a:latin typeface="Calibri" panose="020F0502020204030204" pitchFamily="34" charset="0"/>
                        </a:rPr>
                        <a:t>Wk</a:t>
                      </a:r>
                      <a:r>
                        <a:rPr kumimoji="0" lang="en-US" sz="1400" b="1" i="0" u="none" strike="noStrike" cap="none" normalizeH="0" baseline="0" dirty="0">
                          <a:ln>
                            <a:noFill/>
                          </a:ln>
                          <a:solidFill>
                            <a:schemeClr val="tx1"/>
                          </a:solidFill>
                          <a:effectLst/>
                          <a:latin typeface="Calibri" panose="020F0502020204030204" pitchFamily="34" charset="0"/>
                        </a:rPr>
                        <a:t>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71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TSS reduction (MFSAF)</a:t>
                      </a:r>
                      <a:endParaRPr kumimoji="0" lang="en-US" sz="1400" b="0" i="0" u="none" strike="noStrike" cap="none" normalizeH="0" baseline="-2500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exposed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naive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28.6 (6/21)</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16.7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 (3/15)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33.3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71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reduction in spleen length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exposed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Ruxolitinib</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naive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68.4 (13/19)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83.3 (5/6)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64.3 (9/14)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100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71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reduction in spleen volume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exposed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naive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20 (2/10)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33.3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82789763"/>
                  </a:ext>
                </a:extLst>
              </a:tr>
              <a:tr h="371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Hb stable (±1.0 g/dL change) or improved (&gt;1.0 g/dL change)*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exposed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Ruxolitinib naive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59.9 (13/22)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42.9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56.3 (9/16)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33.3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455542"/>
                  </a:ext>
                </a:extLst>
              </a:tr>
              <a:tr h="3718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Changes in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JAK2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V617F+ MF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Stable/reduced VAF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reductions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79 (15/19)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16 (3/19)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88740172"/>
                  </a:ext>
                </a:extLst>
              </a:tr>
              <a:tr h="2616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Changes in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CALR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MF</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Stable/reduced VAF</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50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11381769"/>
                  </a:ext>
                </a:extLst>
              </a:tr>
            </a:tbl>
          </a:graphicData>
        </a:graphic>
      </p:graphicFrame>
      <p:sp>
        <p:nvSpPr>
          <p:cNvPr id="10" name="TextBox 9">
            <a:extLst>
              <a:ext uri="{FF2B5EF4-FFF2-40B4-BE49-F238E27FC236}">
                <a16:creationId xmlns:a16="http://schemas.microsoft.com/office/drawing/2014/main" id="{A18B8CA0-5EEE-A2DF-98A7-D1430BCDB056}"/>
              </a:ext>
            </a:extLst>
          </p:cNvPr>
          <p:cNvSpPr txBox="1"/>
          <p:nvPr/>
        </p:nvSpPr>
        <p:spPr bwMode="auto">
          <a:xfrm>
            <a:off x="644855" y="6081497"/>
            <a:ext cx="86163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altLang="en-US" sz="1400" b="0" i="1" dirty="0">
                <a:solidFill>
                  <a:schemeClr val="bg1"/>
                </a:solidFill>
                <a:latin typeface="Calibri" panose="020F0502020204030204" pitchFamily="34" charset="0"/>
              </a:rPr>
              <a:t>*</a:t>
            </a:r>
            <a:r>
              <a:rPr lang="en-GB" altLang="en-US" sz="1400" b="0" dirty="0">
                <a:solidFill>
                  <a:schemeClr val="bg1"/>
                </a:solidFill>
                <a:latin typeface="Calibri" panose="020F0502020204030204" pitchFamily="34" charset="0"/>
              </a:rPr>
              <a:t>3/5 patients had reductions in RBC transfusion requirements at </a:t>
            </a:r>
            <a:r>
              <a:rPr lang="en-GB" altLang="en-US" sz="1400" b="0" dirty="0" err="1">
                <a:solidFill>
                  <a:schemeClr val="bg1"/>
                </a:solidFill>
                <a:latin typeface="Calibri" panose="020F0502020204030204" pitchFamily="34" charset="0"/>
              </a:rPr>
              <a:t>Wk</a:t>
            </a:r>
            <a:r>
              <a:rPr lang="en-GB" altLang="en-US" sz="1400" b="0" dirty="0">
                <a:solidFill>
                  <a:schemeClr val="bg1"/>
                </a:solidFill>
                <a:latin typeface="Calibri" panose="020F0502020204030204" pitchFamily="34" charset="0"/>
              </a:rPr>
              <a:t> 24; 1 patient was transfusion-independent.</a:t>
            </a:r>
            <a:endParaRPr lang="en-US" alt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70483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Bomedemstat + Ruxolitinib for MF: Investigator </a:t>
            </a:r>
            <a:r>
              <a:rPr lang="en-US" dirty="0"/>
              <a:t>Conclusions</a:t>
            </a:r>
            <a:endParaRPr lang="en-US" altLang="en-US" dirty="0"/>
          </a:p>
        </p:txBody>
      </p:sp>
      <p:sp>
        <p:nvSpPr>
          <p:cNvPr id="4" name="Rectangle 3">
            <a:extLst>
              <a:ext uri="{FF2B5EF4-FFF2-40B4-BE49-F238E27FC236}">
                <a16:creationId xmlns:a16="http://schemas.microsoft.com/office/drawing/2014/main" id="{28D6D1D0-2A70-3FD9-A840-F13DB26FD5E3}"/>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b="0" kern="0" dirty="0"/>
              <a:t>In a phase II study, bomedemstat + ruxolitinib was safe and well tolerated for patients with </a:t>
            </a:r>
            <a:r>
              <a:rPr lang="en-US" altLang="en-US" b="0" dirty="0">
                <a:solidFill>
                  <a:schemeClr val="bg1"/>
                </a:solidFill>
                <a:latin typeface="Calibri" panose="020F0502020204030204" pitchFamily="34" charset="0"/>
              </a:rPr>
              <a:t>MF refractory to or relapsed on ruxolitinib and for patients with MF that was JAK inhibitor naive</a:t>
            </a:r>
            <a:endParaRPr lang="en-US" altLang="en-US" b="0" kern="0" dirty="0"/>
          </a:p>
          <a:p>
            <a:r>
              <a:rPr lang="en-US" altLang="en-US" b="0" kern="0" dirty="0"/>
              <a:t>The combination demonstrated favorable efficacy for both populations, including splenomegaly, symptom score improvements, and Hb stabilization</a:t>
            </a:r>
          </a:p>
          <a:p>
            <a:r>
              <a:rPr lang="en-US" altLang="en-US" b="0" kern="0" dirty="0"/>
              <a:t>These results support further studies of bomedemstat + ruxolitinib in the first- and second-line settings for patients with MF</a:t>
            </a:r>
          </a:p>
        </p:txBody>
      </p:sp>
      <p:sp>
        <p:nvSpPr>
          <p:cNvPr id="3" name="Text Box 11">
            <a:extLst>
              <a:ext uri="{FF2B5EF4-FFF2-40B4-BE49-F238E27FC236}">
                <a16:creationId xmlns:a16="http://schemas.microsoft.com/office/drawing/2014/main" id="{D6F633CC-A8FA-8380-968B-9390955E59B7}"/>
              </a:ext>
            </a:extLst>
          </p:cNvPr>
          <p:cNvSpPr txBox="1">
            <a:spLocks noChangeArrowheads="1"/>
          </p:cNvSpPr>
          <p:nvPr/>
        </p:nvSpPr>
        <p:spPr bwMode="auto">
          <a:xfrm>
            <a:off x="414339" y="6385740"/>
            <a:ext cx="8272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Gill. ASH 2023. Abstr 621.</a:t>
            </a:r>
          </a:p>
        </p:txBody>
      </p:sp>
    </p:spTree>
    <p:extLst>
      <p:ext uri="{BB962C8B-B14F-4D97-AF65-F5344CB8AC3E}">
        <p14:creationId xmlns:p14="http://schemas.microsoft.com/office/powerpoint/2010/main" val="95242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515CCFDA1F704BA82ACC9EEC4C49B7" ma:contentTypeVersion="1" ma:contentTypeDescription="Create a new document." ma:contentTypeScope="" ma:versionID="ee6dcbaaae75fef48da51d7c054871cb">
  <xsd:schema xmlns:xsd="http://www.w3.org/2001/XMLSchema" xmlns:xs="http://www.w3.org/2001/XMLSchema" xmlns:p="http://schemas.microsoft.com/office/2006/metadata/properties" xmlns:ns2="d54cbe69-32bd-412a-b004-9152f949605e" xmlns:ns3="60277406-52a4-40bd-b055-0f0c3789c395" targetNamespace="http://schemas.microsoft.com/office/2006/metadata/properties" ma:root="true" ma:fieldsID="d6e47e41caf51bf1bf2b0639fb1866d9" ns2:_="" ns3:_="">
    <xsd:import namespace="d54cbe69-32bd-412a-b004-9152f949605e"/>
    <xsd:import namespace="60277406-52a4-40bd-b055-0f0c3789c39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0277406-52a4-40bd-b055-0f0c3789c39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60277406-52a4-40bd-b055-0f0c3789c395">Conference Capsule Slides</Document_x0020_Category>
    <_dlc_DocId xmlns="d54cbe69-32bd-412a-b004-9152f949605e">56M7VY3CDVN5-1963295192-2</_dlc_DocId>
    <_dlc_DocIdUrl xmlns="d54cbe69-32bd-412a-b004-9152f949605e">
      <Url>https://intranet.clinicaloptions.com/mews/oncology/ONC_2023_ASH_CF_(PRP6554)/MPN_621/_layouts/15/DocIdRedir.aspx?ID=56M7VY3CDVN5-1963295192-2</Url>
      <Description>56M7VY3CDVN5-1963295192-2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68440D97-F71E-4D01-8AFE-81360A55EA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0277406-52a4-40bd-b055-0f0c3789c3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E070AA-2AEA-4387-ACD4-5EB649C61D6F}">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schemas.microsoft.com/office/2006/documentManagement/types"/>
    <ds:schemaRef ds:uri="http://www.w3.org/XML/1998/namespace"/>
    <ds:schemaRef ds:uri="http://schemas.microsoft.com/office/2006/metadata/properties"/>
    <ds:schemaRef ds:uri="http://purl.org/dc/terms/"/>
    <ds:schemaRef ds:uri="http://purl.org/dc/dcmitype/"/>
    <ds:schemaRef ds:uri="http://schemas.microsoft.com/office/infopath/2007/PartnerControls"/>
    <ds:schemaRef ds:uri="http://schemas.openxmlformats.org/package/2006/metadata/core-properties"/>
    <ds:schemaRef ds:uri="60277406-52a4-40bd-b055-0f0c3789c395"/>
    <ds:schemaRef ds:uri="http://purl.org/dc/elements/1.1/"/>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2248</TotalTime>
  <Words>1893</Words>
  <Application>Microsoft Office PowerPoint</Application>
  <PresentationFormat>Widescreen</PresentationFormat>
  <Paragraphs>212</Paragraphs>
  <Slides>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Google Sans</vt:lpstr>
      <vt:lpstr>Times</vt:lpstr>
      <vt:lpstr>Wingdings</vt:lpstr>
      <vt:lpstr>2022_CCO_Template</vt:lpstr>
      <vt:lpstr>Phase II Study of Bomedemstat Plus Ruxolitinib for Patients With Myelofibrosis</vt:lpstr>
      <vt:lpstr>About These Slides</vt:lpstr>
      <vt:lpstr>Bomedemstat + Ruxolitinib for MF: Background</vt:lpstr>
      <vt:lpstr>Bomedemstat + Ruxolitinib for MF: Study Design</vt:lpstr>
      <vt:lpstr>Bomedemstat + Ruxolitinib for MF: Baseline Characteristics</vt:lpstr>
      <vt:lpstr>Bomedemstat + Ruxolitinib for MF: Safety</vt:lpstr>
      <vt:lpstr>Bomedemstat + Ruxolitinib for MF: Responses</vt:lpstr>
      <vt:lpstr>Bomedemstat + Ruxolitinib for MF: Investigator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Study of Bomedemstat Plus Ruxolitinib for Patients With Myelofibrosis</dc:title>
  <dc:creator>Preferred User</dc:creator>
  <cp:lastModifiedBy>jbuckley@clinicaloptions.com</cp:lastModifiedBy>
  <cp:revision>80</cp:revision>
  <cp:lastPrinted>2016-09-26T20:21:49Z</cp:lastPrinted>
  <dcterms:created xsi:type="dcterms:W3CDTF">2005-05-27T15:08:01Z</dcterms:created>
  <dcterms:modified xsi:type="dcterms:W3CDTF">2023-12-12T21:46:23Z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efdf5b31-152f-4109-bbf5-3164fb5cfe71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0x01010068515CCFDA1F704BA82ACC9EEC4C49B7</vt:lpwstr>
  </property>
  <property fmtid="{D5CDD505-2E9C-101B-9397-08002B2CF9AE}" pid="9" name="MediaServiceImageTags">
    <vt:lpwstr/>
  </property>
</Properties>
</file>