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7"/>
  </p:notesMasterIdLst>
  <p:sldIdLst>
    <p:sldId id="551" r:id="rId6"/>
    <p:sldId id="308" r:id="rId7"/>
    <p:sldId id="543" r:id="rId8"/>
    <p:sldId id="554" r:id="rId9"/>
    <p:sldId id="544" r:id="rId10"/>
    <p:sldId id="545" r:id="rId11"/>
    <p:sldId id="546" r:id="rId12"/>
    <p:sldId id="555" r:id="rId13"/>
    <p:sldId id="557" r:id="rId14"/>
    <p:sldId id="547" r:id="rId15"/>
    <p:sldId id="55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312" userDrawn="1">
          <p15:clr>
            <a:srgbClr val="A4A3A4"/>
          </p15:clr>
        </p15:guide>
        <p15:guide id="3" pos="456" userDrawn="1">
          <p15:clr>
            <a:srgbClr val="A4A3A4"/>
          </p15:clr>
        </p15:guide>
        <p15:guide id="4" pos="7224" userDrawn="1">
          <p15:clr>
            <a:srgbClr val="A4A3A4"/>
          </p15:clr>
        </p15:guide>
        <p15:guide id="5" pos="7392" userDrawn="1">
          <p15:clr>
            <a:srgbClr val="A4A3A4"/>
          </p15:clr>
        </p15:guide>
        <p15:guide id="6" orient="horz" pos="144" userDrawn="1">
          <p15:clr>
            <a:srgbClr val="A4A3A4"/>
          </p15:clr>
        </p15:guide>
        <p15:guide id="7" orient="horz" pos="240" userDrawn="1">
          <p15:clr>
            <a:srgbClr val="A4A3A4"/>
          </p15:clr>
        </p15:guide>
        <p15:guide id="8" orient="horz" pos="1008" userDrawn="1">
          <p15:clr>
            <a:srgbClr val="A4A3A4"/>
          </p15:clr>
        </p15:guide>
        <p15:guide id="9" orient="horz" pos="3912" userDrawn="1">
          <p15:clr>
            <a:srgbClr val="A4A3A4"/>
          </p15:clr>
        </p15:guide>
        <p15:guide id="10" orient="horz" pos="4032" userDrawn="1">
          <p15:clr>
            <a:srgbClr val="A4A3A4"/>
          </p15:clr>
        </p15:guide>
        <p15:guide id="11" orient="horz" pos="412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15" clrIdx="0"/>
  <p:cmAuthor id="8" name="Mindy Tanzola" initials="MT" lastIdx="2" clrIdx="7">
    <p:extLst>
      <p:ext uri="{19B8F6BF-5375-455C-9EA6-DF929625EA0E}">
        <p15:presenceInfo xmlns:p15="http://schemas.microsoft.com/office/powerpoint/2012/main" userId="S::mindy@scienceink.com::e94da788-77e6-4b26-ae6d-484e8c0095ed" providerId="AD"/>
      </p:ext>
    </p:extLst>
  </p:cmAuthor>
  <p:cmAuthor id="2" name=" " initials="MAC" lastIdx="11" clrIdx="1"/>
  <p:cmAuthor id="9" name="Gordon Kelley" initials="GK" lastIdx="7" clrIdx="8">
    <p:extLst>
      <p:ext uri="{19B8F6BF-5375-455C-9EA6-DF929625EA0E}">
        <p15:presenceInfo xmlns:p15="http://schemas.microsoft.com/office/powerpoint/2012/main" userId="S::gkelley@clinicaloptions.com::7e3d11cf-7436-4611-80d7-51121a63678e" providerId="AD"/>
      </p:ext>
    </p:extLst>
  </p:cmAuthor>
  <p:cmAuthor id="3" name="Andrew Bowser" initials="AB" lastIdx="1" clrIdx="2"/>
  <p:cmAuthor id="10" name="jconstanzo@clinicaloptions.com" initials="j" lastIdx="3" clrIdx="9">
    <p:extLst>
      <p:ext uri="{19B8F6BF-5375-455C-9EA6-DF929625EA0E}">
        <p15:presenceInfo xmlns:p15="http://schemas.microsoft.com/office/powerpoint/2012/main" userId="jconstanzo@clinicaloptions.com" providerId="None"/>
      </p:ext>
    </p:extLst>
  </p:cmAuthor>
  <p:cmAuthor id="4" name="Melanie Couton" initials="MAC" lastIdx="1" clrIdx="3"/>
  <p:cmAuthor id="11" name="CLINICALOPTIONS\tquill" initials="C" lastIdx="4" clrIdx="10">
    <p:extLst>
      <p:ext uri="{19B8F6BF-5375-455C-9EA6-DF929625EA0E}">
        <p15:presenceInfo xmlns:p15="http://schemas.microsoft.com/office/powerpoint/2012/main" userId="CLINICALOPTIONS\tquill" providerId="None"/>
      </p:ext>
    </p:extLst>
  </p:cmAuthor>
  <p:cmAuthor id="5" name="LT Fowler" initials="LF" lastIdx="5" clrIdx="4">
    <p:extLst>
      <p:ext uri="{19B8F6BF-5375-455C-9EA6-DF929625EA0E}">
        <p15:presenceInfo xmlns:p15="http://schemas.microsoft.com/office/powerpoint/2012/main" userId="S::lfowler@practicingclinicians.com::bdc4c4d6-9ded-467c-b80c-330a0ea8ffe4" providerId="AD"/>
      </p:ext>
    </p:extLst>
  </p:cmAuthor>
  <p:cmAuthor id="12" name="Christy Seals" initials="CS" lastIdx="2" clrIdx="11">
    <p:extLst>
      <p:ext uri="{19B8F6BF-5375-455C-9EA6-DF929625EA0E}">
        <p15:presenceInfo xmlns:p15="http://schemas.microsoft.com/office/powerpoint/2012/main" userId="S::cseals@clinicaloptions.com::0852e532-1f9e-4bbf-9b56-be19a9543a31" providerId="AD"/>
      </p:ext>
    </p:extLst>
  </p:cmAuthor>
  <p:cmAuthor id="6" name="Taryn Gross" initials="TG"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398" autoAdjust="0"/>
  </p:normalViewPr>
  <p:slideViewPr>
    <p:cSldViewPr snapToGrid="0">
      <p:cViewPr varScale="1">
        <p:scale>
          <a:sx n="103" d="100"/>
          <a:sy n="103" d="100"/>
        </p:scale>
        <p:origin x="114" y="96"/>
      </p:cViewPr>
      <p:guideLst>
        <p:guide pos="3840"/>
        <p:guide pos="312"/>
        <p:guide pos="456"/>
        <p:guide pos="7224"/>
        <p:guide pos="7392"/>
        <p:guide orient="horz" pos="144"/>
        <p:guide orient="horz" pos="240"/>
        <p:guide orient="horz" pos="1008"/>
        <p:guide orient="horz" pos="3912"/>
        <p:guide orient="horz" pos="4032"/>
        <p:guide orient="horz" pos="4128"/>
      </p:guideLst>
    </p:cSldViewPr>
  </p:slideViewPr>
  <p:notesTextViewPr>
    <p:cViewPr>
      <p:scale>
        <a:sx n="125" d="100"/>
        <a:sy n="125" d="100"/>
      </p:scale>
      <p:origin x="0" y="0"/>
    </p:cViewPr>
  </p:notesTextViewPr>
  <p:sorterViewPr>
    <p:cViewPr>
      <p:scale>
        <a:sx n="100" d="100"/>
        <a:sy n="100" d="100"/>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6/8/2022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24282792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CAV, cyclophosphamide/doxorubicin/vincristine; CT, chemotherapy; OS, overall survival; SCLC, 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3</a:t>
            </a:fld>
            <a:endParaRPr lang="en-US" dirty="0"/>
          </a:p>
        </p:txBody>
      </p:sp>
    </p:spTree>
    <p:extLst>
      <p:ext uri="{BB962C8B-B14F-4D97-AF65-F5344CB8AC3E}">
        <p14:creationId xmlns:p14="http://schemas.microsoft.com/office/powerpoint/2010/main" val="1704213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1" dirty="0"/>
              <a:t>CAV, cyclophosphamide/doxorubicin/vincristine; CNS, central nervous system; CT, </a:t>
            </a:r>
            <a:r>
              <a:rPr lang="en-GB" altLang="en-US" sz="1200" b="0" i="1" dirty="0">
                <a:solidFill>
                  <a:schemeClr val="bg1"/>
                </a:solidFill>
                <a:latin typeface="Calibri" panose="020F0502020204030204" pitchFamily="34" charset="0"/>
                <a:cs typeface="Calibri" panose="020F0502020204030204" pitchFamily="34" charset="0"/>
              </a:rPr>
              <a:t>chemotherapy;</a:t>
            </a:r>
            <a:r>
              <a:rPr lang="en-GB" altLang="en-US" sz="1200" b="0" dirty="0">
                <a:solidFill>
                  <a:schemeClr val="bg1"/>
                </a:solidFill>
                <a:latin typeface="Calibri" panose="020F0502020204030204" pitchFamily="34" charset="0"/>
                <a:cs typeface="Calibri" panose="020F0502020204030204" pitchFamily="34" charset="0"/>
              </a:rPr>
              <a:t> </a:t>
            </a:r>
            <a:r>
              <a:rPr lang="en-US" b="0" i="1" dirty="0"/>
              <a:t>CTFI, chemotherapy-free interval; DoR, duration of response; ECOG, Eastern Cooperative Oncology Group; G-CSF, granulocyte-colony stimulating factor; OS, overall survival; PD, progressive disease; PFS, progression-free survival; PS, performance status; SCLC, 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4</a:t>
            </a:fld>
            <a:endParaRPr lang="en-US" dirty="0"/>
          </a:p>
        </p:txBody>
      </p:sp>
    </p:spTree>
    <p:extLst>
      <p:ext uri="{BB962C8B-B14F-4D97-AF65-F5344CB8AC3E}">
        <p14:creationId xmlns:p14="http://schemas.microsoft.com/office/powerpoint/2010/main" val="1665835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CNS, central nervous system; CR, complete response; CTFI, chemotherapy-free interval; ECOG, Eastern Cooperative Oncology Group; LDH, lactate dehydrogenase; PD, progressive disease; PR, partial response; PS, performance status; SD, stable disease.</a:t>
            </a:r>
          </a:p>
        </p:txBody>
      </p:sp>
      <p:sp>
        <p:nvSpPr>
          <p:cNvPr id="4" name="Slide Number Placeholder 3"/>
          <p:cNvSpPr>
            <a:spLocks noGrp="1"/>
          </p:cNvSpPr>
          <p:nvPr>
            <p:ph type="sldNum" sz="quarter" idx="5"/>
          </p:nvPr>
        </p:nvSpPr>
        <p:spPr/>
        <p:txBody>
          <a:bodyPr/>
          <a:lstStyle/>
          <a:p>
            <a:fld id="{D60ABAA2-6C4E-466F-9BAE-1C454D0B2418}" type="slidenum">
              <a:rPr lang="en-US" smtClean="0"/>
              <a:t>5</a:t>
            </a:fld>
            <a:endParaRPr lang="en-US" dirty="0"/>
          </a:p>
        </p:txBody>
      </p:sp>
    </p:spTree>
    <p:extLst>
      <p:ext uri="{BB962C8B-B14F-4D97-AF65-F5344CB8AC3E}">
        <p14:creationId xmlns:p14="http://schemas.microsoft.com/office/powerpoint/2010/main" val="29263042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IRC, independent review committee.</a:t>
            </a:r>
          </a:p>
        </p:txBody>
      </p:sp>
      <p:sp>
        <p:nvSpPr>
          <p:cNvPr id="4" name="Slide Number Placeholder 3"/>
          <p:cNvSpPr>
            <a:spLocks noGrp="1"/>
          </p:cNvSpPr>
          <p:nvPr>
            <p:ph type="sldNum" sz="quarter" idx="5"/>
          </p:nvPr>
        </p:nvSpPr>
        <p:spPr/>
        <p:txBody>
          <a:bodyPr/>
          <a:lstStyle/>
          <a:p>
            <a:fld id="{D60ABAA2-6C4E-466F-9BAE-1C454D0B2418}" type="slidenum">
              <a:rPr lang="en-US" smtClean="0"/>
              <a:t>6</a:t>
            </a:fld>
            <a:endParaRPr lang="en-US" dirty="0"/>
          </a:p>
        </p:txBody>
      </p:sp>
    </p:spTree>
    <p:extLst>
      <p:ext uri="{BB962C8B-B14F-4D97-AF65-F5344CB8AC3E}">
        <p14:creationId xmlns:p14="http://schemas.microsoft.com/office/powerpoint/2010/main" val="30038012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u="none" dirty="0"/>
              <a:t>CR, complete response; DoR, duration of response; PD, progressive disease; PR, partial response; SD, stable disease.</a:t>
            </a:r>
          </a:p>
        </p:txBody>
      </p:sp>
      <p:sp>
        <p:nvSpPr>
          <p:cNvPr id="4" name="Slide Number Placeholder 3"/>
          <p:cNvSpPr>
            <a:spLocks noGrp="1"/>
          </p:cNvSpPr>
          <p:nvPr>
            <p:ph type="sldNum" sz="quarter" idx="5"/>
          </p:nvPr>
        </p:nvSpPr>
        <p:spPr/>
        <p:txBody>
          <a:bodyPr/>
          <a:lstStyle/>
          <a:p>
            <a:fld id="{D60ABAA2-6C4E-466F-9BAE-1C454D0B2418}" type="slidenum">
              <a:rPr lang="en-US" smtClean="0"/>
              <a:t>7</a:t>
            </a:fld>
            <a:endParaRPr lang="en-US" dirty="0"/>
          </a:p>
        </p:txBody>
      </p:sp>
    </p:spTree>
    <p:extLst>
      <p:ext uri="{BB962C8B-B14F-4D97-AF65-F5344CB8AC3E}">
        <p14:creationId xmlns:p14="http://schemas.microsoft.com/office/powerpoint/2010/main" val="42058612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CTFI, chemotherapy-free interval; OS, overall survival.</a:t>
            </a:r>
          </a:p>
        </p:txBody>
      </p:sp>
      <p:sp>
        <p:nvSpPr>
          <p:cNvPr id="4" name="Slide Number Placeholder 3"/>
          <p:cNvSpPr>
            <a:spLocks noGrp="1"/>
          </p:cNvSpPr>
          <p:nvPr>
            <p:ph type="sldNum" sz="quarter" idx="5"/>
          </p:nvPr>
        </p:nvSpPr>
        <p:spPr/>
        <p:txBody>
          <a:bodyPr/>
          <a:lstStyle/>
          <a:p>
            <a:fld id="{D60ABAA2-6C4E-466F-9BAE-1C454D0B2418}" type="slidenum">
              <a:rPr lang="en-US" smtClean="0"/>
              <a:t>8</a:t>
            </a:fld>
            <a:endParaRPr lang="en-US" dirty="0"/>
          </a:p>
        </p:txBody>
      </p:sp>
    </p:spTree>
    <p:extLst>
      <p:ext uri="{BB962C8B-B14F-4D97-AF65-F5344CB8AC3E}">
        <p14:creationId xmlns:p14="http://schemas.microsoft.com/office/powerpoint/2010/main" val="1894777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TEAE, treatment-emergent adverse event; TRAE, treatment-related adverse event; SAE, serious adverse event.</a:t>
            </a:r>
          </a:p>
        </p:txBody>
      </p:sp>
      <p:sp>
        <p:nvSpPr>
          <p:cNvPr id="4" name="Slide Number Placeholder 3"/>
          <p:cNvSpPr>
            <a:spLocks noGrp="1"/>
          </p:cNvSpPr>
          <p:nvPr>
            <p:ph type="sldNum" sz="quarter" idx="5"/>
          </p:nvPr>
        </p:nvSpPr>
        <p:spPr/>
        <p:txBody>
          <a:bodyPr/>
          <a:lstStyle/>
          <a:p>
            <a:fld id="{D60ABAA2-6C4E-466F-9BAE-1C454D0B2418}" type="slidenum">
              <a:rPr lang="en-US" smtClean="0"/>
              <a:t>9</a:t>
            </a:fld>
            <a:endParaRPr lang="en-US" dirty="0"/>
          </a:p>
        </p:txBody>
      </p:sp>
    </p:spTree>
    <p:extLst>
      <p:ext uri="{BB962C8B-B14F-4D97-AF65-F5344CB8AC3E}">
        <p14:creationId xmlns:p14="http://schemas.microsoft.com/office/powerpoint/2010/main" val="3239405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OS, overall survival; SCLC, 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10</a:t>
            </a:fld>
            <a:endParaRPr lang="en-US" dirty="0"/>
          </a:p>
        </p:txBody>
      </p:sp>
    </p:spTree>
    <p:extLst>
      <p:ext uri="{BB962C8B-B14F-4D97-AF65-F5344CB8AC3E}">
        <p14:creationId xmlns:p14="http://schemas.microsoft.com/office/powerpoint/2010/main" val="31950365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F7CECA02-BF18-5842-3E78-A65534C52BD2}"/>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6C12150F-357A-90F2-EE0D-3481800D7D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0387EC27-9C8D-E338-E46F-14F7BBC6ED4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1E061814-D438-EF38-F224-1AA47813AFA0}"/>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D9643DC7-67B6-733E-0D28-018CFF3A6B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A5BEE987-3F82-03D8-C1C1-147E9FD7F2F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C2E13B58-D276-5E01-A792-5C4F0FF2E48F}"/>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BB388263-0BFB-79A0-A899-EC090E07AD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70D5D964-98DF-7F57-B93D-0F7AE5D65A06}"/>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62F84E1-21AF-F3C2-7B61-0D025CAC4F78}"/>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3AB53BB1-FC6B-9440-4C2C-C9C210EC71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427F2623-8B7F-9E20-A399-7892A8F8910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ATLANTIS: Analysis of Outcomes </a:t>
            </a:r>
            <a:br>
              <a:rPr lang="en-US" altLang="en-US" sz="4000" dirty="0"/>
            </a:br>
            <a:r>
              <a:rPr lang="en-US" altLang="en-US" sz="4000" dirty="0"/>
              <a:t>With Single-Agent Lurbinectedin After Lurbinectedin + Doxorubicin in Relapsed 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1030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panose="020F0502020204030204" pitchFamily="34" charset="0"/>
                <a:ea typeface="+mj-ea"/>
                <a:cs typeface="+mj-cs"/>
              </a:rPr>
              <a:t>CCO Independent Conference Highlights*</a:t>
            </a:r>
            <a:br>
              <a:rPr lang="en-US" sz="2200" b="1" kern="0" dirty="0">
                <a:solidFill>
                  <a:schemeClr val="bg2"/>
                </a:solidFill>
                <a:latin typeface="Calibri" panose="020F0502020204030204" pitchFamily="34" charset="0"/>
                <a:ea typeface="+mj-ea"/>
                <a:cs typeface="+mj-cs"/>
              </a:rPr>
            </a:br>
            <a:r>
              <a:rPr lang="en-US" sz="1600" kern="0" dirty="0">
                <a:solidFill>
                  <a:schemeClr val="bg2"/>
                </a:solidFill>
                <a:latin typeface="Calibri" panose="020F0502020204030204" pitchFamily="34" charset="0"/>
                <a:ea typeface="+mj-ea"/>
                <a:cs typeface="+mj-cs"/>
              </a:rPr>
              <a:t>of the </a:t>
            </a:r>
            <a:r>
              <a:rPr lang="en-US" sz="1600" i="1" kern="0" dirty="0">
                <a:solidFill>
                  <a:schemeClr val="bg2"/>
                </a:solidFill>
                <a:latin typeface="Calibri" panose="020F0502020204030204" pitchFamily="34" charset="0"/>
                <a:ea typeface="+mj-ea"/>
                <a:cs typeface="+mj-cs"/>
              </a:rPr>
              <a:t>2022 ASCO Annual Meeting, June 3-7, 2022, Chicago, Illinois</a:t>
            </a:r>
            <a:endParaRPr lang="en-US" altLang="en-US" sz="1600" kern="0" dirty="0">
              <a:solidFill>
                <a:schemeClr val="bg2"/>
              </a:solidFill>
              <a:latin typeface="Calibri" panose="020F0502020204030204" pitchFamily="34" charset="0"/>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ATLANTIS Analysis of Lurbinectedin Monotherapy: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400" dirty="0"/>
              <a:t>Lurbinectedin: selective inhibitor of oncogenic transcription</a:t>
            </a:r>
            <a:r>
              <a:rPr lang="en-US" altLang="en-US" sz="2400" baseline="30000" dirty="0"/>
              <a:t>1,2</a:t>
            </a:r>
            <a:endParaRPr lang="en-US" altLang="en-US" sz="2400" dirty="0"/>
          </a:p>
          <a:p>
            <a:pPr lvl="1"/>
            <a:r>
              <a:rPr lang="en-US" altLang="en-US" sz="2200" dirty="0"/>
              <a:t>Approved by FDA as a single agent (3.2 mg/m</a:t>
            </a:r>
            <a:r>
              <a:rPr lang="en-US" altLang="en-US" sz="2200" baseline="30000" dirty="0"/>
              <a:t>2 </a:t>
            </a:r>
            <a:r>
              <a:rPr lang="en-US" altLang="en-US" sz="2200" dirty="0"/>
              <a:t>Q3W) for the treatment of adults </a:t>
            </a:r>
            <a:br>
              <a:rPr lang="en-US" altLang="en-US" sz="2200" dirty="0"/>
            </a:br>
            <a:r>
              <a:rPr lang="en-US" altLang="en-US" sz="2200" dirty="0"/>
              <a:t>with metastatic SCLC who had disease progression on or after platinum-based chemotherapy based on results of a phase II trial</a:t>
            </a:r>
          </a:p>
          <a:p>
            <a:r>
              <a:rPr lang="en-US" altLang="en-US" sz="2400" dirty="0"/>
              <a:t>Phase III ATLANTIS trial compared lurbinectedin 2.0 mg/m</a:t>
            </a:r>
            <a:r>
              <a:rPr lang="en-US" altLang="en-US" sz="2400" baseline="30000" dirty="0"/>
              <a:t>2</a:t>
            </a:r>
            <a:r>
              <a:rPr lang="en-US" altLang="en-US" sz="2400" dirty="0"/>
              <a:t> + doxorubicin vs investigator’s choice of CAV or topotecan in relapsed SCLC after 1 prior line of platinum-containing CT</a:t>
            </a:r>
            <a:r>
              <a:rPr lang="en-US" altLang="en-US" sz="2400" baseline="30000" dirty="0"/>
              <a:t>2</a:t>
            </a:r>
          </a:p>
          <a:p>
            <a:pPr lvl="1"/>
            <a:r>
              <a:rPr lang="en-US" altLang="en-US" sz="2000" dirty="0"/>
              <a:t>No OS benefit with the combination vs chemotherapy</a:t>
            </a:r>
          </a:p>
          <a:p>
            <a:pPr lvl="1"/>
            <a:r>
              <a:rPr lang="en-US" altLang="en-US" sz="2000" dirty="0"/>
              <a:t>Patients who completed 10 cycles switched to lurbinectedin monotherapy</a:t>
            </a:r>
          </a:p>
          <a:p>
            <a:r>
              <a:rPr lang="en-US" altLang="en-US" sz="2400" dirty="0"/>
              <a:t>Current post hoc analysis evaluated the efficacy and safety of single-agent lurbinectedin after combination lurbinectedin + doxorubicin in the ATLANTIS trial</a:t>
            </a:r>
            <a:r>
              <a:rPr lang="en-US" altLang="en-US" sz="2400" baseline="30000" dirty="0"/>
              <a:t>3</a:t>
            </a:r>
            <a:r>
              <a:rPr lang="en-US" altLang="en-US" sz="2400" dirty="0"/>
              <a:t> </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Trigo. Lancet Oncol</a:t>
            </a:r>
            <a:r>
              <a:rPr lang="en-US" altLang="en-US" sz="1200" b="0" i="1" spc="-10" dirty="0">
                <a:solidFill>
                  <a:schemeClr val="bg2"/>
                </a:solidFill>
                <a:latin typeface="Calibri" panose="020F0502020204030204" pitchFamily="34" charset="0"/>
              </a:rPr>
              <a:t>. </a:t>
            </a:r>
            <a:r>
              <a:rPr lang="en-US" altLang="en-US" sz="1200" b="0" spc="-10" dirty="0">
                <a:solidFill>
                  <a:schemeClr val="bg2"/>
                </a:solidFill>
                <a:latin typeface="Calibri" panose="020F0502020204030204" pitchFamily="34" charset="0"/>
              </a:rPr>
              <a:t>2020;21:645. 2. Paz-Ares. WCLC 2021. Abstr PL02.03. 3. Navarro. ASCO 2022. Abstr 8524.</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ATLANTIS Analysis of Lurbinectedin Monotherapy: Study Design</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Navarro. ASCO 2022. Abstr 8524.</a:t>
            </a:r>
            <a:endParaRPr lang="en-US" altLang="en-US" sz="1200" b="0" dirty="0">
              <a:solidFill>
                <a:schemeClr val="bg2"/>
              </a:solidFill>
              <a:latin typeface="Calibri" panose="020F0502020204030204" pitchFamily="34" charset="0"/>
            </a:endParaRPr>
          </a:p>
        </p:txBody>
      </p:sp>
      <p:sp>
        <p:nvSpPr>
          <p:cNvPr id="6" name="Content Placeholder 2">
            <a:extLst>
              <a:ext uri="{FF2B5EF4-FFF2-40B4-BE49-F238E27FC236}">
                <a16:creationId xmlns:a16="http://schemas.microsoft.com/office/drawing/2014/main" id="{F0A52E6B-3D96-7E60-E8AA-99AB4A687232}"/>
              </a:ext>
            </a:extLst>
          </p:cNvPr>
          <p:cNvSpPr>
            <a:spLocks noGrp="1"/>
          </p:cNvSpPr>
          <p:nvPr>
            <p:ph idx="1"/>
          </p:nvPr>
        </p:nvSpPr>
        <p:spPr>
          <a:xfrm>
            <a:off x="604675" y="1513047"/>
            <a:ext cx="10877529" cy="611467"/>
          </a:xfrm>
        </p:spPr>
        <p:txBody>
          <a:bodyPr/>
          <a:lstStyle/>
          <a:p>
            <a:r>
              <a:rPr lang="en-US" sz="2400" dirty="0"/>
              <a:t>Multicenter, randomized phase III trial</a:t>
            </a:r>
            <a:endParaRPr lang="en-US" sz="2200" dirty="0"/>
          </a:p>
        </p:txBody>
      </p:sp>
      <p:sp>
        <p:nvSpPr>
          <p:cNvPr id="7" name="Text Box 45">
            <a:extLst>
              <a:ext uri="{FF2B5EF4-FFF2-40B4-BE49-F238E27FC236}">
                <a16:creationId xmlns:a16="http://schemas.microsoft.com/office/drawing/2014/main" id="{CBD5D183-AF0D-F856-D6EE-70E7259F9C90}"/>
              </a:ext>
            </a:extLst>
          </p:cNvPr>
          <p:cNvSpPr txBox="1">
            <a:spLocks noChangeArrowheads="1"/>
          </p:cNvSpPr>
          <p:nvPr/>
        </p:nvSpPr>
        <p:spPr bwMode="auto">
          <a:xfrm>
            <a:off x="677498" y="2879916"/>
            <a:ext cx="2082415"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charset="2"/>
              <a:buChar char="§"/>
              <a:defRPr sz="28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buChar char="–"/>
              <a:defRPr sz="26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buChar char="–"/>
              <a:defRPr sz="24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buChar char="–"/>
              <a:defRPr sz="2200">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buChar char="–"/>
              <a:defRPr sz="20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cs typeface="Calibri" panose="020F0502020204030204" pitchFamily="34" charset="0"/>
              </a:rPr>
              <a:t>Patients ≥18 yr with SCLC with 1 prior line of platinum-based </a:t>
            </a:r>
            <a:br>
              <a:rPr lang="en-GB" altLang="en-US" sz="1600" b="0" dirty="0">
                <a:solidFill>
                  <a:schemeClr val="bg1"/>
                </a:solidFill>
                <a:latin typeface="Calibri" panose="020F0502020204030204" pitchFamily="34" charset="0"/>
                <a:cs typeface="Calibri" panose="020F0502020204030204" pitchFamily="34" charset="0"/>
              </a:rPr>
            </a:br>
            <a:r>
              <a:rPr lang="en-GB" altLang="en-US" sz="1600" b="0" dirty="0">
                <a:solidFill>
                  <a:schemeClr val="bg1"/>
                </a:solidFill>
                <a:latin typeface="Calibri" panose="020F0502020204030204" pitchFamily="34" charset="0"/>
                <a:cs typeface="Calibri" panose="020F0502020204030204" pitchFamily="34" charset="0"/>
              </a:rPr>
              <a:t>CT (PD-1/PD-L1 inhibitors allowed); </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cs typeface="Calibri" panose="020F0502020204030204" pitchFamily="34" charset="0"/>
              </a:rPr>
              <a:t>ECOG PS 0-2; </a:t>
            </a:r>
            <a:br>
              <a:rPr lang="en-GB" altLang="en-US" sz="1600" b="0" dirty="0">
                <a:solidFill>
                  <a:schemeClr val="bg1"/>
                </a:solidFill>
                <a:latin typeface="Calibri" panose="020F0502020204030204" pitchFamily="34" charset="0"/>
                <a:cs typeface="Calibri" panose="020F0502020204030204" pitchFamily="34" charset="0"/>
              </a:rPr>
            </a:br>
            <a:r>
              <a:rPr lang="en-GB" altLang="en-US" sz="1600" b="0" dirty="0">
                <a:solidFill>
                  <a:schemeClr val="bg1"/>
                </a:solidFill>
                <a:latin typeface="Calibri" panose="020F0502020204030204" pitchFamily="34" charset="0"/>
                <a:cs typeface="Calibri" panose="020F0502020204030204" pitchFamily="34" charset="0"/>
              </a:rPr>
              <a:t>CTFI </a:t>
            </a:r>
            <a:r>
              <a:rPr lang="en-GB" altLang="en-US" sz="1600" dirty="0">
                <a:solidFill>
                  <a:schemeClr val="bg1"/>
                </a:solidFill>
                <a:latin typeface="Calibri" panose="020F0502020204030204" pitchFamily="34" charset="0"/>
                <a:cs typeface="Calibri" panose="020F0502020204030204" pitchFamily="34" charset="0"/>
              </a:rPr>
              <a:t>≥</a:t>
            </a:r>
            <a:r>
              <a:rPr lang="en-GB" altLang="en-US" sz="1600" b="0" dirty="0">
                <a:solidFill>
                  <a:schemeClr val="bg1"/>
                </a:solidFill>
                <a:latin typeface="Calibri" panose="020F0502020204030204" pitchFamily="34" charset="0"/>
                <a:cs typeface="Calibri" panose="020F0502020204030204" pitchFamily="34" charset="0"/>
              </a:rPr>
              <a:t>30 days</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cs typeface="Calibri" panose="020F0502020204030204" pitchFamily="34" charset="0"/>
              </a:rPr>
              <a:t>(N = 613)</a:t>
            </a:r>
          </a:p>
        </p:txBody>
      </p:sp>
      <p:sp>
        <p:nvSpPr>
          <p:cNvPr id="8" name="Line 52">
            <a:extLst>
              <a:ext uri="{FF2B5EF4-FFF2-40B4-BE49-F238E27FC236}">
                <a16:creationId xmlns:a16="http://schemas.microsoft.com/office/drawing/2014/main" id="{C20F2C89-F58B-C589-2D31-E0B2E267E707}"/>
              </a:ext>
            </a:extLst>
          </p:cNvPr>
          <p:cNvSpPr>
            <a:spLocks noChangeShapeType="1"/>
          </p:cNvSpPr>
          <p:nvPr/>
        </p:nvSpPr>
        <p:spPr bwMode="auto">
          <a:xfrm flipV="1">
            <a:off x="2863362" y="3397217"/>
            <a:ext cx="433000" cy="19721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Calibri" panose="020F0502020204030204" pitchFamily="34" charset="0"/>
              <a:cs typeface="Calibri" panose="020F0502020204030204" pitchFamily="34" charset="0"/>
            </a:endParaRPr>
          </a:p>
        </p:txBody>
      </p:sp>
      <p:sp>
        <p:nvSpPr>
          <p:cNvPr id="9" name="Line 52">
            <a:extLst>
              <a:ext uri="{FF2B5EF4-FFF2-40B4-BE49-F238E27FC236}">
                <a16:creationId xmlns:a16="http://schemas.microsoft.com/office/drawing/2014/main" id="{5A8C3B42-EA12-4338-88BB-D3293615BAC1}"/>
              </a:ext>
            </a:extLst>
          </p:cNvPr>
          <p:cNvSpPr>
            <a:spLocks noChangeShapeType="1"/>
          </p:cNvSpPr>
          <p:nvPr/>
        </p:nvSpPr>
        <p:spPr bwMode="auto">
          <a:xfrm>
            <a:off x="2879939" y="3874718"/>
            <a:ext cx="433000" cy="19721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Calibri" panose="020F0502020204030204" pitchFamily="34" charset="0"/>
              <a:cs typeface="Calibri" panose="020F0502020204030204" pitchFamily="34" charset="0"/>
            </a:endParaRPr>
          </a:p>
        </p:txBody>
      </p:sp>
      <p:sp>
        <p:nvSpPr>
          <p:cNvPr id="10" name="Rectangle 24">
            <a:extLst>
              <a:ext uri="{FF2B5EF4-FFF2-40B4-BE49-F238E27FC236}">
                <a16:creationId xmlns:a16="http://schemas.microsoft.com/office/drawing/2014/main" id="{3B188A12-D625-1167-F56F-33DFEFC2AB78}"/>
              </a:ext>
            </a:extLst>
          </p:cNvPr>
          <p:cNvSpPr>
            <a:spLocks noChangeArrowheads="1"/>
          </p:cNvSpPr>
          <p:nvPr/>
        </p:nvSpPr>
        <p:spPr bwMode="auto">
          <a:xfrm>
            <a:off x="3544342" y="2630802"/>
            <a:ext cx="3461579" cy="914400"/>
          </a:xfrm>
          <a:prstGeom prst="rect">
            <a:avLst/>
          </a:prstGeom>
          <a:solidFill>
            <a:schemeClr val="accent1"/>
          </a:solidFill>
          <a:ln w="9525">
            <a:noFill/>
            <a:miter lim="800000"/>
            <a:headEnd/>
            <a:tailEnd/>
          </a:ln>
        </p:spPr>
        <p:txBody>
          <a:bodyPr wrap="none" anchor="ctr" anchorCtr="1"/>
          <a:lstStyle/>
          <a:p>
            <a:pPr algn="ctr">
              <a:defRPr/>
            </a:pPr>
            <a:r>
              <a:rPr lang="en-US" b="1" dirty="0">
                <a:latin typeface="Calibri" panose="020F0502020204030204" pitchFamily="34" charset="0"/>
                <a:cs typeface="Calibri" panose="020F0502020204030204" pitchFamily="34" charset="0"/>
              </a:rPr>
              <a:t>Doxorubicin* </a:t>
            </a:r>
            <a:r>
              <a:rPr lang="en-US" b="0" dirty="0">
                <a:latin typeface="Calibri" panose="020F0502020204030204" pitchFamily="34" charset="0"/>
                <a:cs typeface="Calibri" panose="020F0502020204030204" pitchFamily="34" charset="0"/>
              </a:rPr>
              <a:t>40 mg/m</a:t>
            </a:r>
            <a:r>
              <a:rPr lang="en-US" b="0" baseline="30000" dirty="0">
                <a:latin typeface="Calibri" panose="020F0502020204030204" pitchFamily="34" charset="0"/>
                <a:cs typeface="Calibri" panose="020F0502020204030204" pitchFamily="34" charset="0"/>
              </a:rPr>
              <a:t>2</a:t>
            </a:r>
            <a:r>
              <a:rPr lang="en-US" b="0" dirty="0">
                <a:latin typeface="Calibri" panose="020F0502020204030204" pitchFamily="34" charset="0"/>
                <a:cs typeface="Calibri" panose="020F0502020204030204" pitchFamily="34" charset="0"/>
              </a:rPr>
              <a:t> Day 1 </a:t>
            </a:r>
            <a:r>
              <a:rPr lang="en-US" dirty="0">
                <a:latin typeface="Calibri" panose="020F0502020204030204" pitchFamily="34" charset="0"/>
                <a:cs typeface="Calibri" panose="020F0502020204030204" pitchFamily="34" charset="0"/>
              </a:rPr>
              <a:t>+</a:t>
            </a:r>
            <a:br>
              <a:rPr lang="en-US" dirty="0">
                <a:latin typeface="Calibri" panose="020F0502020204030204" pitchFamily="34" charset="0"/>
                <a:cs typeface="Calibri" panose="020F0502020204030204" pitchFamily="34" charset="0"/>
              </a:rPr>
            </a:br>
            <a:r>
              <a:rPr lang="en-US" b="1" dirty="0">
                <a:latin typeface="Calibri" panose="020F0502020204030204" pitchFamily="34" charset="0"/>
                <a:cs typeface="Calibri" panose="020F0502020204030204" pitchFamily="34" charset="0"/>
              </a:rPr>
              <a:t>Lurbinectedin* </a:t>
            </a:r>
            <a:r>
              <a:rPr lang="en-US" b="0" dirty="0">
                <a:latin typeface="Calibri" panose="020F0502020204030204" pitchFamily="34" charset="0"/>
                <a:cs typeface="Calibri" panose="020F0502020204030204" pitchFamily="34" charset="0"/>
              </a:rPr>
              <a:t>2 mg/m</a:t>
            </a:r>
            <a:r>
              <a:rPr lang="en-US" b="0" baseline="30000" dirty="0">
                <a:latin typeface="Calibri" panose="020F0502020204030204" pitchFamily="34" charset="0"/>
                <a:cs typeface="Calibri" panose="020F0502020204030204" pitchFamily="34" charset="0"/>
              </a:rPr>
              <a:t>2</a:t>
            </a:r>
            <a:r>
              <a:rPr lang="en-US" b="0" dirty="0">
                <a:latin typeface="Calibri" panose="020F0502020204030204" pitchFamily="34" charset="0"/>
                <a:cs typeface="Calibri" panose="020F0502020204030204" pitchFamily="34" charset="0"/>
              </a:rPr>
              <a:t> Day 1 Q3W</a:t>
            </a:r>
          </a:p>
          <a:p>
            <a:pPr algn="ctr">
              <a:defRPr/>
            </a:pPr>
            <a:r>
              <a:rPr lang="en-US" dirty="0">
                <a:latin typeface="Calibri" panose="020F0502020204030204" pitchFamily="34" charset="0"/>
                <a:cs typeface="Calibri" panose="020F0502020204030204" pitchFamily="34" charset="0"/>
              </a:rPr>
              <a:t>(n = 307)</a:t>
            </a:r>
          </a:p>
        </p:txBody>
      </p:sp>
      <p:sp>
        <p:nvSpPr>
          <p:cNvPr id="11" name="Rectangle 24">
            <a:extLst>
              <a:ext uri="{FF2B5EF4-FFF2-40B4-BE49-F238E27FC236}">
                <a16:creationId xmlns:a16="http://schemas.microsoft.com/office/drawing/2014/main" id="{56BA2342-300B-47AD-9EA7-085F680D2C19}"/>
              </a:ext>
            </a:extLst>
          </p:cNvPr>
          <p:cNvSpPr>
            <a:spLocks noChangeArrowheads="1"/>
          </p:cNvSpPr>
          <p:nvPr/>
        </p:nvSpPr>
        <p:spPr bwMode="auto">
          <a:xfrm>
            <a:off x="3544341" y="4005798"/>
            <a:ext cx="6419930" cy="914400"/>
          </a:xfrm>
          <a:prstGeom prst="rect">
            <a:avLst/>
          </a:prstGeom>
          <a:solidFill>
            <a:schemeClr val="accent3"/>
          </a:solidFill>
          <a:ln w="9525">
            <a:noFill/>
            <a:miter lim="800000"/>
            <a:headEnd/>
            <a:tailEnd/>
          </a:ln>
        </p:spPr>
        <p:txBody>
          <a:bodyPr wrap="none" anchor="ctr" anchorCtr="1"/>
          <a:lstStyle/>
          <a:p>
            <a:pPr algn="ctr">
              <a:defRPr/>
            </a:pPr>
            <a:r>
              <a:rPr lang="en-US" b="1" dirty="0">
                <a:latin typeface="Calibri" panose="020F0502020204030204" pitchFamily="34" charset="0"/>
                <a:cs typeface="Calibri" panose="020F0502020204030204" pitchFamily="34" charset="0"/>
              </a:rPr>
              <a:t>Topotecan</a:t>
            </a:r>
            <a:r>
              <a:rPr lang="en-US" b="1" dirty="0">
                <a:solidFill>
                  <a:schemeClr val="bg2">
                    <a:lumMod val="10000"/>
                  </a:schemeClr>
                </a:solidFill>
                <a:latin typeface="Calibri" panose="020F0502020204030204" pitchFamily="34" charset="0"/>
                <a:cs typeface="Calibri" panose="020F0502020204030204" pitchFamily="34" charset="0"/>
              </a:rPr>
              <a:t> </a:t>
            </a:r>
            <a:r>
              <a:rPr lang="en-US" b="0" dirty="0">
                <a:latin typeface="Calibri" panose="020F0502020204030204" pitchFamily="34" charset="0"/>
                <a:cs typeface="Calibri" panose="020F0502020204030204" pitchFamily="34" charset="0"/>
              </a:rPr>
              <a:t>1.5 mg/m</a:t>
            </a:r>
            <a:r>
              <a:rPr lang="en-US" b="0" baseline="30000" dirty="0">
                <a:latin typeface="Calibri" panose="020F0502020204030204" pitchFamily="34" charset="0"/>
                <a:cs typeface="Calibri" panose="020F0502020204030204" pitchFamily="34" charset="0"/>
              </a:rPr>
              <a:t>2</a:t>
            </a:r>
            <a:r>
              <a:rPr lang="en-US" b="0" dirty="0">
                <a:latin typeface="Calibri" panose="020F0502020204030204" pitchFamily="34" charset="0"/>
                <a:cs typeface="Calibri" panose="020F0502020204030204" pitchFamily="34" charset="0"/>
              </a:rPr>
              <a:t> Days 1-5 Q3W or</a:t>
            </a:r>
            <a:br>
              <a:rPr lang="en-US" dirty="0">
                <a:latin typeface="Calibri" panose="020F0502020204030204" pitchFamily="34" charset="0"/>
                <a:cs typeface="Calibri" panose="020F0502020204030204" pitchFamily="34" charset="0"/>
              </a:rPr>
            </a:br>
            <a:r>
              <a:rPr lang="en-US" b="1" dirty="0">
                <a:latin typeface="Calibri" panose="020F0502020204030204" pitchFamily="34" charset="0"/>
                <a:cs typeface="Calibri" panose="020F0502020204030204" pitchFamily="34" charset="0"/>
              </a:rPr>
              <a:t>CAV*</a:t>
            </a:r>
            <a:r>
              <a:rPr lang="en-US" dirty="0">
                <a:latin typeface="Calibri" panose="020F0502020204030204" pitchFamily="34" charset="0"/>
                <a:cs typeface="Calibri" panose="020F0502020204030204" pitchFamily="34" charset="0"/>
              </a:rPr>
              <a:t> </a:t>
            </a:r>
            <a:r>
              <a:rPr lang="en-US" b="0" dirty="0">
                <a:latin typeface="Calibri" panose="020F0502020204030204" pitchFamily="34" charset="0"/>
                <a:cs typeface="Calibri" panose="020F0502020204030204" pitchFamily="34" charset="0"/>
              </a:rPr>
              <a:t>Day 1 Q3W</a:t>
            </a:r>
          </a:p>
          <a:p>
            <a:pPr algn="ctr">
              <a:defRPr/>
            </a:pPr>
            <a:r>
              <a:rPr lang="en-US" dirty="0">
                <a:latin typeface="Calibri" panose="020F0502020204030204" pitchFamily="34" charset="0"/>
                <a:cs typeface="Calibri" panose="020F0502020204030204" pitchFamily="34" charset="0"/>
              </a:rPr>
              <a:t>(n = 306)</a:t>
            </a:r>
          </a:p>
        </p:txBody>
      </p:sp>
      <p:sp>
        <p:nvSpPr>
          <p:cNvPr id="12" name="Content Placeholder 2">
            <a:extLst>
              <a:ext uri="{FF2B5EF4-FFF2-40B4-BE49-F238E27FC236}">
                <a16:creationId xmlns:a16="http://schemas.microsoft.com/office/drawing/2014/main" id="{4C7866D7-5ADB-2700-A9C4-4DAEF23E3F56}"/>
              </a:ext>
            </a:extLst>
          </p:cNvPr>
          <p:cNvSpPr txBox="1">
            <a:spLocks/>
          </p:cNvSpPr>
          <p:nvPr/>
        </p:nvSpPr>
        <p:spPr bwMode="auto">
          <a:xfrm>
            <a:off x="604674" y="5426486"/>
            <a:ext cx="10877529" cy="882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1" kern="0" dirty="0"/>
              <a:t>Primary endpoint: </a:t>
            </a:r>
            <a:r>
              <a:rPr lang="en-US" sz="2400" b="0" kern="0" dirty="0"/>
              <a:t>OS</a:t>
            </a:r>
          </a:p>
          <a:p>
            <a:r>
              <a:rPr lang="en-US" sz="2400" b="1" kern="0" dirty="0"/>
              <a:t>Secondary endpoints:</a:t>
            </a:r>
            <a:r>
              <a:rPr lang="en-US" sz="2400" kern="0" dirty="0"/>
              <a:t> </a:t>
            </a:r>
            <a:r>
              <a:rPr lang="en-US" sz="2400" b="0" kern="0" dirty="0"/>
              <a:t>PFS, tumor response, DoR, safety</a:t>
            </a:r>
          </a:p>
        </p:txBody>
      </p:sp>
      <p:sp>
        <p:nvSpPr>
          <p:cNvPr id="13" name="TextBox 12">
            <a:extLst>
              <a:ext uri="{FF2B5EF4-FFF2-40B4-BE49-F238E27FC236}">
                <a16:creationId xmlns:a16="http://schemas.microsoft.com/office/drawing/2014/main" id="{AA56C347-838E-247D-CC7C-DE4397910AF3}"/>
              </a:ext>
            </a:extLst>
          </p:cNvPr>
          <p:cNvSpPr txBox="1"/>
          <p:nvPr/>
        </p:nvSpPr>
        <p:spPr bwMode="auto">
          <a:xfrm>
            <a:off x="10043955" y="3293540"/>
            <a:ext cx="15561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dirty="0">
                <a:solidFill>
                  <a:schemeClr val="bg1"/>
                </a:solidFill>
                <a:latin typeface="Calibri" panose="020F0502020204030204" pitchFamily="34" charset="0"/>
              </a:rPr>
              <a:t>PD or unacceptable toxicity</a:t>
            </a:r>
          </a:p>
        </p:txBody>
      </p:sp>
      <p:sp>
        <p:nvSpPr>
          <p:cNvPr id="14" name="TextBox 13">
            <a:extLst>
              <a:ext uri="{FF2B5EF4-FFF2-40B4-BE49-F238E27FC236}">
                <a16:creationId xmlns:a16="http://schemas.microsoft.com/office/drawing/2014/main" id="{EDEAC32E-1A6F-F824-BF62-18CFD9989B70}"/>
              </a:ext>
            </a:extLst>
          </p:cNvPr>
          <p:cNvSpPr txBox="1"/>
          <p:nvPr/>
        </p:nvSpPr>
        <p:spPr bwMode="auto">
          <a:xfrm>
            <a:off x="767905" y="1990779"/>
            <a:ext cx="66051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ECOG PS (0 vs 1-2), CTFI (≥180 vs 90-179 vs &lt;90 days), CNS involvement </a:t>
            </a:r>
            <a:br>
              <a:rPr lang="en-US" sz="1400" b="0" i="1" dirty="0">
                <a:solidFill>
                  <a:schemeClr val="bg1"/>
                </a:solidFill>
                <a:latin typeface="Calibri" panose="020F0502020204030204" pitchFamily="34" charset="0"/>
              </a:rPr>
            </a:br>
            <a:r>
              <a:rPr lang="en-US" sz="1400" b="0" i="1" dirty="0">
                <a:solidFill>
                  <a:schemeClr val="bg1"/>
                </a:solidFill>
                <a:latin typeface="Calibri" panose="020F0502020204030204" pitchFamily="34" charset="0"/>
              </a:rPr>
              <a:t>(yes vs no), prior PD-1/PD-L1 inhibitor (yes vs no), investigator preference for control arm</a:t>
            </a:r>
          </a:p>
        </p:txBody>
      </p:sp>
      <p:cxnSp>
        <p:nvCxnSpPr>
          <p:cNvPr id="15" name="Straight Arrow Connector 14">
            <a:extLst>
              <a:ext uri="{FF2B5EF4-FFF2-40B4-BE49-F238E27FC236}">
                <a16:creationId xmlns:a16="http://schemas.microsoft.com/office/drawing/2014/main" id="{A17BDF02-6FCA-A0CB-82CF-61266D9E3180}"/>
              </a:ext>
            </a:extLst>
          </p:cNvPr>
          <p:cNvCxnSpPr>
            <a:cxnSpLocks/>
          </p:cNvCxnSpPr>
          <p:nvPr/>
        </p:nvCxnSpPr>
        <p:spPr bwMode="auto">
          <a:xfrm>
            <a:off x="3096439" y="2513999"/>
            <a:ext cx="0" cy="795033"/>
          </a:xfrm>
          <a:prstGeom prst="straightConnector1">
            <a:avLst/>
          </a:prstGeom>
          <a:noFill/>
          <a:ln w="28575" cap="flat" cmpd="sng" algn="ctr">
            <a:solidFill>
              <a:schemeClr val="bg1"/>
            </a:solidFill>
            <a:prstDash val="sysDot"/>
            <a:round/>
            <a:headEnd type="none" w="med" len="med"/>
            <a:tailEnd type="triangle"/>
          </a:ln>
          <a:effectLst/>
        </p:spPr>
      </p:cxnSp>
      <p:cxnSp>
        <p:nvCxnSpPr>
          <p:cNvPr id="16" name="Straight Arrow Connector 15">
            <a:extLst>
              <a:ext uri="{FF2B5EF4-FFF2-40B4-BE49-F238E27FC236}">
                <a16:creationId xmlns:a16="http://schemas.microsoft.com/office/drawing/2014/main" id="{8861C1B2-77F6-53F8-431F-13DE92884EFA}"/>
              </a:ext>
            </a:extLst>
          </p:cNvPr>
          <p:cNvCxnSpPr>
            <a:cxnSpLocks/>
          </p:cNvCxnSpPr>
          <p:nvPr/>
        </p:nvCxnSpPr>
        <p:spPr>
          <a:xfrm>
            <a:off x="9681481" y="3739507"/>
            <a:ext cx="457200" cy="0"/>
          </a:xfrm>
          <a:prstGeom prst="straightConnector1">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sp>
        <p:nvSpPr>
          <p:cNvPr id="17" name="TextBox 16">
            <a:extLst>
              <a:ext uri="{FF2B5EF4-FFF2-40B4-BE49-F238E27FC236}">
                <a16:creationId xmlns:a16="http://schemas.microsoft.com/office/drawing/2014/main" id="{1A94B45E-90E5-7EB9-52B6-169A4E9C6A48}"/>
              </a:ext>
            </a:extLst>
          </p:cNvPr>
          <p:cNvSpPr txBox="1"/>
          <p:nvPr/>
        </p:nvSpPr>
        <p:spPr bwMode="auto">
          <a:xfrm>
            <a:off x="3544342" y="4884239"/>
            <a:ext cx="51356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400" b="0" dirty="0">
                <a:solidFill>
                  <a:schemeClr val="bg1"/>
                </a:solidFill>
                <a:latin typeface="Calibri" panose="020F0502020204030204" pitchFamily="34" charset="0"/>
                <a:cs typeface="Calibri" panose="020F0502020204030204" pitchFamily="34" charset="0"/>
              </a:rPr>
              <a:t>*Maximum 10 cycles of combination therapy. </a:t>
            </a:r>
          </a:p>
          <a:p>
            <a:r>
              <a:rPr lang="en-US" sz="1400" b="0" dirty="0">
                <a:solidFill>
                  <a:schemeClr val="bg1"/>
                </a:solidFill>
                <a:latin typeface="Calibri" panose="020F0502020204030204" pitchFamily="34" charset="0"/>
                <a:cs typeface="Calibri" panose="020F0502020204030204" pitchFamily="34" charset="0"/>
              </a:rPr>
              <a:t>G-CSF prophylaxis mandatory in both arms.</a:t>
            </a:r>
          </a:p>
        </p:txBody>
      </p:sp>
      <p:sp>
        <p:nvSpPr>
          <p:cNvPr id="18" name="Rectangle 24">
            <a:extLst>
              <a:ext uri="{FF2B5EF4-FFF2-40B4-BE49-F238E27FC236}">
                <a16:creationId xmlns:a16="http://schemas.microsoft.com/office/drawing/2014/main" id="{4B3A3EFE-0D00-5030-4E4D-72D72CFACE8D}"/>
              </a:ext>
            </a:extLst>
          </p:cNvPr>
          <p:cNvSpPr>
            <a:spLocks noChangeArrowheads="1"/>
          </p:cNvSpPr>
          <p:nvPr/>
        </p:nvSpPr>
        <p:spPr bwMode="auto">
          <a:xfrm>
            <a:off x="7421574" y="2621838"/>
            <a:ext cx="2502355" cy="914400"/>
          </a:xfrm>
          <a:prstGeom prst="rect">
            <a:avLst/>
          </a:prstGeom>
          <a:solidFill>
            <a:schemeClr val="accent1"/>
          </a:solidFill>
          <a:ln w="9525">
            <a:noFill/>
            <a:miter lim="800000"/>
            <a:headEnd/>
            <a:tailEnd/>
          </a:ln>
        </p:spPr>
        <p:txBody>
          <a:bodyPr wrap="none" anchor="ctr" anchorCtr="1"/>
          <a:lstStyle/>
          <a:p>
            <a:pPr algn="ctr">
              <a:defRPr/>
            </a:pPr>
            <a:r>
              <a:rPr lang="en-US" b="1" dirty="0">
                <a:latin typeface="Calibri" panose="020F0502020204030204" pitchFamily="34" charset="0"/>
                <a:cs typeface="Calibri" panose="020F0502020204030204" pitchFamily="34" charset="0"/>
              </a:rPr>
              <a:t>Lurbinectedin </a:t>
            </a:r>
            <a:r>
              <a:rPr lang="en-US" dirty="0">
                <a:latin typeface="Calibri" panose="020F0502020204030204" pitchFamily="34" charset="0"/>
                <a:cs typeface="Calibri" panose="020F0502020204030204" pitchFamily="34" charset="0"/>
              </a:rPr>
              <a:t>3.2 mg/m</a:t>
            </a:r>
            <a:r>
              <a:rPr lang="en-US" baseline="30000" dirty="0">
                <a:latin typeface="Calibri" panose="020F0502020204030204" pitchFamily="34" charset="0"/>
                <a:cs typeface="Calibri" panose="020F0502020204030204" pitchFamily="34" charset="0"/>
              </a:rPr>
              <a:t>2 </a:t>
            </a:r>
          </a:p>
          <a:p>
            <a:pPr algn="ctr">
              <a:defRPr/>
            </a:pPr>
            <a:r>
              <a:rPr lang="en-US" dirty="0">
                <a:latin typeface="Calibri" panose="020F0502020204030204" pitchFamily="34" charset="0"/>
                <a:cs typeface="Calibri" panose="020F0502020204030204" pitchFamily="34" charset="0"/>
              </a:rPr>
              <a:t>Day 1 Q3W</a:t>
            </a:r>
          </a:p>
          <a:p>
            <a:pPr algn="ctr">
              <a:defRPr/>
            </a:pPr>
            <a:r>
              <a:rPr lang="en-US" dirty="0">
                <a:latin typeface="Calibri" panose="020F0502020204030204" pitchFamily="34" charset="0"/>
                <a:cs typeface="Calibri" panose="020F0502020204030204" pitchFamily="34" charset="0"/>
              </a:rPr>
              <a:t>(n = 50)</a:t>
            </a:r>
          </a:p>
        </p:txBody>
      </p:sp>
      <p:cxnSp>
        <p:nvCxnSpPr>
          <p:cNvPr id="19" name="Straight Arrow Connector 18">
            <a:extLst>
              <a:ext uri="{FF2B5EF4-FFF2-40B4-BE49-F238E27FC236}">
                <a16:creationId xmlns:a16="http://schemas.microsoft.com/office/drawing/2014/main" id="{8789EFDD-FFE5-4E18-F14D-696D0C2962F2}"/>
              </a:ext>
            </a:extLst>
          </p:cNvPr>
          <p:cNvCxnSpPr>
            <a:cxnSpLocks/>
          </p:cNvCxnSpPr>
          <p:nvPr/>
        </p:nvCxnSpPr>
        <p:spPr>
          <a:xfrm>
            <a:off x="7086600" y="3044742"/>
            <a:ext cx="286469" cy="0"/>
          </a:xfrm>
          <a:prstGeom prst="straightConnector1">
            <a:avLst/>
          </a:prstGeom>
          <a:ln w="28575">
            <a:solidFill>
              <a:schemeClr val="bg1"/>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214211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8" y="238127"/>
            <a:ext cx="11112715" cy="1103313"/>
          </a:xfrm>
        </p:spPr>
        <p:txBody>
          <a:bodyPr/>
          <a:lstStyle/>
          <a:p>
            <a:r>
              <a:rPr lang="en-US" dirty="0"/>
              <a:t>ATLANTIS Analysis of Lurbinectedin Monotherapy: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72221"/>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Navarro. ASCO 2022. Abstr 8524.</a:t>
            </a:r>
            <a:endParaRPr lang="en-US" altLang="en-US" sz="1200" b="0" dirty="0">
              <a:solidFill>
                <a:schemeClr val="bg2"/>
              </a:solidFill>
              <a:latin typeface="Calibri" panose="020F0502020204030204" pitchFamily="34" charset="0"/>
            </a:endParaRPr>
          </a:p>
        </p:txBody>
      </p:sp>
      <p:graphicFrame>
        <p:nvGraphicFramePr>
          <p:cNvPr id="7" name="Content Placeholder 5">
            <a:extLst>
              <a:ext uri="{FF2B5EF4-FFF2-40B4-BE49-F238E27FC236}">
                <a16:creationId xmlns:a16="http://schemas.microsoft.com/office/drawing/2014/main" id="{CEE35325-E4CC-B171-4B7A-BF7ECD214945}"/>
              </a:ext>
            </a:extLst>
          </p:cNvPr>
          <p:cNvGraphicFramePr>
            <a:graphicFrameLocks/>
          </p:cNvGraphicFramePr>
          <p:nvPr>
            <p:extLst>
              <p:ext uri="{D42A27DB-BD31-4B8C-83A1-F6EECF244321}">
                <p14:modId xmlns:p14="http://schemas.microsoft.com/office/powerpoint/2010/main" val="1646851167"/>
              </p:ext>
            </p:extLst>
          </p:nvPr>
        </p:nvGraphicFramePr>
        <p:xfrm>
          <a:off x="495300" y="1361536"/>
          <a:ext cx="7820128" cy="4998720"/>
        </p:xfrm>
        <a:graphic>
          <a:graphicData uri="http://schemas.openxmlformats.org/drawingml/2006/table">
            <a:tbl>
              <a:tblPr firstRow="1" bandRow="1">
                <a:tableStyleId>{5C22544A-7EE6-4342-B048-85BDC9FD1C3A}</a:tableStyleId>
              </a:tblPr>
              <a:tblGrid>
                <a:gridCol w="4811216">
                  <a:extLst>
                    <a:ext uri="{9D8B030D-6E8A-4147-A177-3AD203B41FA5}">
                      <a16:colId xmlns:a16="http://schemas.microsoft.com/office/drawing/2014/main" val="20000"/>
                    </a:ext>
                  </a:extLst>
                </a:gridCol>
                <a:gridCol w="3008912">
                  <a:extLst>
                    <a:ext uri="{9D8B030D-6E8A-4147-A177-3AD203B41FA5}">
                      <a16:colId xmlns:a16="http://schemas.microsoft.com/office/drawing/2014/main" val="20001"/>
                    </a:ext>
                  </a:extLst>
                </a:gridCol>
              </a:tblGrid>
              <a:tr h="3298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Parameter</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All Patients (N = 50)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190980">
                <a:tc>
                  <a:txBody>
                    <a:bodyPr/>
                    <a:lstStyle/>
                    <a:p>
                      <a:pPr marL="0" indent="0" algn="l">
                        <a:buFont typeface="Arial" panose="020B0604020202020204" pitchFamily="34" charset="0"/>
                        <a:buNone/>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age, yr (range)</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61.5 (43-77)</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53962061"/>
                  </a:ext>
                </a:extLst>
              </a:tr>
              <a:tr h="190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Aged 50-65 yr/&gt;65 yr, n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31 (62)/18 (36)</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77412028"/>
                  </a:ext>
                </a:extLst>
              </a:tr>
              <a:tr h="190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Male, n (%)</a:t>
                      </a:r>
                      <a:endParaRPr kumimoji="0" lang="en-US" sz="16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31 (62)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7678324"/>
                  </a:ext>
                </a:extLst>
              </a:tr>
              <a:tr h="4687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Not available</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40 (80)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 (20)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996876980"/>
                  </a:ext>
                </a:extLst>
              </a:tr>
              <a:tr h="190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ECOG PS 0/1,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42/58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121027047"/>
                  </a:ext>
                </a:extLst>
              </a:tr>
              <a:tr h="190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Former/current/never smoker,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62/32/6</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578733532"/>
                  </a:ext>
                </a:extLst>
              </a:tr>
              <a:tr h="190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Extensive disease at baseline, n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40 (80)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725888745"/>
                  </a:ext>
                </a:extLst>
              </a:tr>
              <a:tr h="190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CNS involvement, n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(6)</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50712507"/>
                  </a:ext>
                </a:extLst>
              </a:tr>
              <a:tr h="190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Best response to first-line therapy CR/PR/SD/PD,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18/64/12/2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07425005"/>
                  </a:ext>
                </a:extLst>
              </a:tr>
              <a:tr h="4687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CTFI,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&lt;90 days/≥90 days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&lt;180 days/≥180 days</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36/64</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302679382"/>
                  </a:ext>
                </a:extLst>
              </a:tr>
              <a:tr h="190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LDH, U/L (range)</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201 (91-677)</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741102022"/>
                  </a:ext>
                </a:extLst>
              </a:tr>
            </a:tbl>
          </a:graphicData>
        </a:graphic>
      </p:graphicFrame>
      <p:sp>
        <p:nvSpPr>
          <p:cNvPr id="8" name="Text Box 45">
            <a:extLst>
              <a:ext uri="{FF2B5EF4-FFF2-40B4-BE49-F238E27FC236}">
                <a16:creationId xmlns:a16="http://schemas.microsoft.com/office/drawing/2014/main" id="{029D8A2D-452E-3E9D-2A2E-3BE30F48022B}"/>
              </a:ext>
            </a:extLst>
          </p:cNvPr>
          <p:cNvSpPr txBox="1">
            <a:spLocks noChangeArrowheads="1"/>
          </p:cNvSpPr>
          <p:nvPr/>
        </p:nvSpPr>
        <p:spPr bwMode="auto">
          <a:xfrm>
            <a:off x="8363933" y="1471180"/>
            <a:ext cx="3661822" cy="4703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charset="2"/>
              <a:buChar char="§"/>
              <a:defRPr sz="28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buChar char="–"/>
              <a:defRPr sz="26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buChar char="–"/>
              <a:defRPr sz="24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buChar char="–"/>
              <a:defRPr sz="2200">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buChar char="–"/>
              <a:defRPr sz="20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9pPr>
          </a:lstStyle>
          <a:p>
            <a:pPr marL="342900" indent="-342900">
              <a:buClrTx/>
            </a:pPr>
            <a:r>
              <a:rPr lang="en-GB" altLang="en-US" sz="2000" b="0" dirty="0">
                <a:solidFill>
                  <a:schemeClr val="bg1"/>
                </a:solidFill>
                <a:latin typeface="Calibri" panose="020F0502020204030204" pitchFamily="34" charset="0"/>
                <a:cs typeface="Calibri" panose="020F0502020204030204" pitchFamily="34" charset="0"/>
              </a:rPr>
              <a:t>Median number of cycles overall: 15 (range: 11-47)</a:t>
            </a:r>
          </a:p>
          <a:p>
            <a:pPr marL="342900" indent="-342900">
              <a:buClrTx/>
            </a:pPr>
            <a:r>
              <a:rPr lang="en-GB" altLang="en-US" sz="2000" dirty="0">
                <a:solidFill>
                  <a:schemeClr val="bg1"/>
                </a:solidFill>
                <a:latin typeface="Calibri" panose="020F0502020204030204" pitchFamily="34" charset="0"/>
                <a:cs typeface="Calibri" panose="020F0502020204030204" pitchFamily="34" charset="0"/>
              </a:rPr>
              <a:t>Median cycles of lurbinectedin monotherapy: </a:t>
            </a:r>
            <a:br>
              <a:rPr lang="en-GB" altLang="en-US" sz="2000" dirty="0">
                <a:solidFill>
                  <a:schemeClr val="bg1"/>
                </a:solidFill>
                <a:latin typeface="Calibri" panose="020F0502020204030204" pitchFamily="34" charset="0"/>
                <a:cs typeface="Calibri" panose="020F0502020204030204" pitchFamily="34" charset="0"/>
              </a:rPr>
            </a:br>
            <a:r>
              <a:rPr lang="en-GB" altLang="en-US" sz="2000" dirty="0">
                <a:solidFill>
                  <a:schemeClr val="bg1"/>
                </a:solidFill>
                <a:latin typeface="Calibri" panose="020F0502020204030204" pitchFamily="34" charset="0"/>
                <a:cs typeface="Calibri" panose="020F0502020204030204" pitchFamily="34" charset="0"/>
              </a:rPr>
              <a:t>5 (range: 1-37)</a:t>
            </a:r>
          </a:p>
          <a:p>
            <a:pPr marL="342900" indent="-342900">
              <a:buClrTx/>
            </a:pPr>
            <a:r>
              <a:rPr lang="en-GB" altLang="en-US" sz="2000" b="0" dirty="0">
                <a:solidFill>
                  <a:schemeClr val="bg1"/>
                </a:solidFill>
                <a:latin typeface="Calibri" panose="020F0502020204030204" pitchFamily="34" charset="0"/>
                <a:cs typeface="Calibri" panose="020F0502020204030204" pitchFamily="34" charset="0"/>
              </a:rPr>
              <a:t>Patients (n = 48) who completed 10 </a:t>
            </a:r>
            <a:r>
              <a:rPr lang="en-GB" altLang="en-US" sz="2000" dirty="0">
                <a:solidFill>
                  <a:schemeClr val="bg1"/>
                </a:solidFill>
                <a:latin typeface="Calibri" panose="020F0502020204030204" pitchFamily="34" charset="0"/>
                <a:cs typeface="Calibri" panose="020F0502020204030204" pitchFamily="34" charset="0"/>
              </a:rPr>
              <a:t>cycles of combination therapy and switched to monotherapy</a:t>
            </a:r>
          </a:p>
          <a:p>
            <a:pPr marL="1085850" lvl="1" indent="-342900">
              <a:buClrTx/>
            </a:pPr>
            <a:r>
              <a:rPr lang="en-GB" altLang="en-US" sz="1800" b="0" dirty="0">
                <a:solidFill>
                  <a:schemeClr val="bg1"/>
                </a:solidFill>
                <a:latin typeface="Calibri" panose="020F0502020204030204" pitchFamily="34" charset="0"/>
                <a:cs typeface="Calibri" panose="020F0502020204030204" pitchFamily="34" charset="0"/>
              </a:rPr>
              <a:t>ECOG </a:t>
            </a:r>
            <a:r>
              <a:rPr lang="en-GB" altLang="en-US" sz="1800" dirty="0">
                <a:solidFill>
                  <a:schemeClr val="bg1"/>
                </a:solidFill>
                <a:latin typeface="Calibri" panose="020F0502020204030204" pitchFamily="34" charset="0"/>
                <a:cs typeface="Calibri" panose="020F0502020204030204" pitchFamily="34" charset="0"/>
              </a:rPr>
              <a:t>PS 0-2: 100%</a:t>
            </a:r>
          </a:p>
          <a:p>
            <a:pPr marL="1085850" lvl="1" indent="-342900">
              <a:buClrTx/>
            </a:pPr>
            <a:r>
              <a:rPr lang="en-GB" altLang="en-US" sz="1800" b="0" dirty="0">
                <a:solidFill>
                  <a:schemeClr val="bg1"/>
                </a:solidFill>
                <a:latin typeface="Calibri" panose="020F0502020204030204" pitchFamily="34" charset="0"/>
                <a:cs typeface="Calibri" panose="020F0502020204030204" pitchFamily="34" charset="0"/>
              </a:rPr>
              <a:t>Platinum</a:t>
            </a:r>
            <a:r>
              <a:rPr lang="en-GB" altLang="en-US" sz="1800" dirty="0">
                <a:solidFill>
                  <a:schemeClr val="bg1"/>
                </a:solidFill>
                <a:latin typeface="Calibri" panose="020F0502020204030204" pitchFamily="34" charset="0"/>
                <a:cs typeface="Calibri" panose="020F0502020204030204" pitchFamily="34" charset="0"/>
              </a:rPr>
              <a:t>-sensitive disease (96% w/CTFI</a:t>
            </a:r>
            <a:br>
              <a:rPr lang="en-GB" altLang="en-US" sz="1800" dirty="0">
                <a:solidFill>
                  <a:schemeClr val="bg1"/>
                </a:solidFill>
                <a:latin typeface="Calibri" panose="020F0502020204030204" pitchFamily="34" charset="0"/>
                <a:cs typeface="Calibri" panose="020F0502020204030204" pitchFamily="34" charset="0"/>
              </a:rPr>
            </a:b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≥90 days; 64% w/CTFI ≥180 days)</a:t>
            </a:r>
            <a:endParaRPr lang="en-GB" altLang="en-US" sz="18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12126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ATLANTIS Analysis of Lurbinectedin Monotherapy: Changes in Tumor Size</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Navarro. ASCO 2022. Abstr 8524. Reproduced with permission.</a:t>
            </a:r>
            <a:endParaRPr lang="en-US" altLang="en-US" sz="1200" b="0" dirty="0">
              <a:solidFill>
                <a:schemeClr val="bg2"/>
              </a:solidFill>
              <a:latin typeface="Calibri" panose="020F0502020204030204" pitchFamily="34" charset="0"/>
            </a:endParaRPr>
          </a:p>
        </p:txBody>
      </p:sp>
      <p:sp>
        <p:nvSpPr>
          <p:cNvPr id="9" name="TextBox 8">
            <a:extLst>
              <a:ext uri="{FF2B5EF4-FFF2-40B4-BE49-F238E27FC236}">
                <a16:creationId xmlns:a16="http://schemas.microsoft.com/office/drawing/2014/main" id="{8CCA948F-F7BC-94FF-E73B-0C38D7C6D778}"/>
              </a:ext>
            </a:extLst>
          </p:cNvPr>
          <p:cNvSpPr txBox="1"/>
          <p:nvPr/>
        </p:nvSpPr>
        <p:spPr bwMode="auto">
          <a:xfrm>
            <a:off x="609759" y="5398182"/>
            <a:ext cx="1108149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indent="-285750">
              <a:buFont typeface="Wingdings" panose="05000000000000000000" pitchFamily="2" charset="2"/>
              <a:buChar char="§"/>
            </a:pPr>
            <a:r>
              <a:rPr lang="en-US" sz="2000" dirty="0">
                <a:solidFill>
                  <a:schemeClr val="bg1"/>
                </a:solidFill>
                <a:latin typeface="Calibri" panose="020F0502020204030204" pitchFamily="34" charset="0"/>
                <a:cs typeface="Calibri" panose="020F0502020204030204" pitchFamily="34" charset="0"/>
              </a:rPr>
              <a:t>On lurbinectedin monotherapy, 2 patients did not have IRC tumor assessments, and 10 patients had only 1 IRC assessment</a:t>
            </a:r>
            <a:endParaRPr lang="en-US" sz="2000" b="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28D480F8-E674-C8C6-B42F-EB0DFA8B14C5}"/>
              </a:ext>
            </a:extLst>
          </p:cNvPr>
          <p:cNvSpPr txBox="1"/>
          <p:nvPr/>
        </p:nvSpPr>
        <p:spPr bwMode="auto">
          <a:xfrm>
            <a:off x="2534991" y="1501778"/>
            <a:ext cx="712201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Maximum Reduction in Tumor Size</a:t>
            </a:r>
          </a:p>
        </p:txBody>
      </p:sp>
      <p:cxnSp>
        <p:nvCxnSpPr>
          <p:cNvPr id="6" name="Straight Connector 5">
            <a:extLst>
              <a:ext uri="{FF2B5EF4-FFF2-40B4-BE49-F238E27FC236}">
                <a16:creationId xmlns:a16="http://schemas.microsoft.com/office/drawing/2014/main" id="{C0DBD752-B291-DDCB-D470-8EC7B28E8EEF}"/>
              </a:ext>
            </a:extLst>
          </p:cNvPr>
          <p:cNvCxnSpPr>
            <a:cxnSpLocks/>
          </p:cNvCxnSpPr>
          <p:nvPr/>
        </p:nvCxnSpPr>
        <p:spPr bwMode="auto">
          <a:xfrm>
            <a:off x="1778558" y="2136161"/>
            <a:ext cx="0" cy="2687048"/>
          </a:xfrm>
          <a:prstGeom prst="line">
            <a:avLst/>
          </a:prstGeom>
          <a:noFill/>
          <a:ln w="28575" cap="flat" cmpd="sng" algn="ctr">
            <a:solidFill>
              <a:schemeClr val="bg1"/>
            </a:solidFill>
            <a:prstDash val="solid"/>
            <a:round/>
            <a:headEnd type="none" w="med" len="med"/>
            <a:tailEnd type="none" w="med" len="med"/>
          </a:ln>
          <a:effectLst/>
        </p:spPr>
      </p:cxnSp>
      <p:grpSp>
        <p:nvGrpSpPr>
          <p:cNvPr id="27" name="Group 26">
            <a:extLst>
              <a:ext uri="{FF2B5EF4-FFF2-40B4-BE49-F238E27FC236}">
                <a16:creationId xmlns:a16="http://schemas.microsoft.com/office/drawing/2014/main" id="{D4667916-893F-947B-419A-7916E8713E12}"/>
              </a:ext>
            </a:extLst>
          </p:cNvPr>
          <p:cNvGrpSpPr/>
          <p:nvPr/>
        </p:nvGrpSpPr>
        <p:grpSpPr>
          <a:xfrm>
            <a:off x="1689356" y="2143845"/>
            <a:ext cx="99152" cy="2671040"/>
            <a:chOff x="1689356" y="2143845"/>
            <a:chExt cx="99152" cy="2671040"/>
          </a:xfrm>
        </p:grpSpPr>
        <p:cxnSp>
          <p:nvCxnSpPr>
            <p:cNvPr id="12" name="Straight Connector 11">
              <a:extLst>
                <a:ext uri="{FF2B5EF4-FFF2-40B4-BE49-F238E27FC236}">
                  <a16:creationId xmlns:a16="http://schemas.microsoft.com/office/drawing/2014/main" id="{99B84C3D-A03E-2250-8B4F-324DB1657339}"/>
                </a:ext>
              </a:extLst>
            </p:cNvPr>
            <p:cNvCxnSpPr>
              <a:cxnSpLocks/>
            </p:cNvCxnSpPr>
            <p:nvPr/>
          </p:nvCxnSpPr>
          <p:spPr bwMode="auto">
            <a:xfrm>
              <a:off x="1689356" y="2143845"/>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6D03BFC6-CDAE-30DE-B518-8C3693E9A422}"/>
                </a:ext>
              </a:extLst>
            </p:cNvPr>
            <p:cNvCxnSpPr>
              <a:cxnSpLocks/>
            </p:cNvCxnSpPr>
            <p:nvPr/>
          </p:nvCxnSpPr>
          <p:spPr bwMode="auto">
            <a:xfrm>
              <a:off x="1689356" y="2410949"/>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23FFACD-3D22-3840-E9E9-267FF73479F5}"/>
                </a:ext>
              </a:extLst>
            </p:cNvPr>
            <p:cNvCxnSpPr>
              <a:cxnSpLocks/>
            </p:cNvCxnSpPr>
            <p:nvPr/>
          </p:nvCxnSpPr>
          <p:spPr bwMode="auto">
            <a:xfrm>
              <a:off x="1689356" y="2678053"/>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7C37723F-B282-A02D-F90C-47124B1EE218}"/>
                </a:ext>
              </a:extLst>
            </p:cNvPr>
            <p:cNvCxnSpPr>
              <a:cxnSpLocks/>
            </p:cNvCxnSpPr>
            <p:nvPr/>
          </p:nvCxnSpPr>
          <p:spPr bwMode="auto">
            <a:xfrm>
              <a:off x="1689356" y="2945157"/>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4586064D-68F8-A76F-C42A-3CC55478C6A7}"/>
                </a:ext>
              </a:extLst>
            </p:cNvPr>
            <p:cNvCxnSpPr>
              <a:cxnSpLocks/>
            </p:cNvCxnSpPr>
            <p:nvPr/>
          </p:nvCxnSpPr>
          <p:spPr bwMode="auto">
            <a:xfrm>
              <a:off x="1689356" y="3212261"/>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30723CA-C339-84FB-E47D-A12F6DB102D3}"/>
                </a:ext>
              </a:extLst>
            </p:cNvPr>
            <p:cNvCxnSpPr>
              <a:cxnSpLocks/>
            </p:cNvCxnSpPr>
            <p:nvPr/>
          </p:nvCxnSpPr>
          <p:spPr bwMode="auto">
            <a:xfrm>
              <a:off x="1689356" y="3479365"/>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E16229D4-3CD2-D81C-29D0-AA220F4437C9}"/>
                </a:ext>
              </a:extLst>
            </p:cNvPr>
            <p:cNvCxnSpPr>
              <a:cxnSpLocks/>
            </p:cNvCxnSpPr>
            <p:nvPr/>
          </p:nvCxnSpPr>
          <p:spPr bwMode="auto">
            <a:xfrm>
              <a:off x="1689356" y="3746469"/>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ECF9873-532F-45D4-79A0-07D5B1D6A611}"/>
                </a:ext>
              </a:extLst>
            </p:cNvPr>
            <p:cNvCxnSpPr>
              <a:cxnSpLocks/>
            </p:cNvCxnSpPr>
            <p:nvPr/>
          </p:nvCxnSpPr>
          <p:spPr bwMode="auto">
            <a:xfrm>
              <a:off x="1689356" y="4013573"/>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704C9272-1AD2-8AD0-3BFF-D7569D7DD1B8}"/>
                </a:ext>
              </a:extLst>
            </p:cNvPr>
            <p:cNvCxnSpPr>
              <a:cxnSpLocks/>
            </p:cNvCxnSpPr>
            <p:nvPr/>
          </p:nvCxnSpPr>
          <p:spPr bwMode="auto">
            <a:xfrm>
              <a:off x="1689356" y="4280677"/>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13DE333F-886C-A6FC-361A-5D4D60B401F9}"/>
                </a:ext>
              </a:extLst>
            </p:cNvPr>
            <p:cNvCxnSpPr>
              <a:cxnSpLocks/>
            </p:cNvCxnSpPr>
            <p:nvPr/>
          </p:nvCxnSpPr>
          <p:spPr bwMode="auto">
            <a:xfrm>
              <a:off x="1689356" y="4547781"/>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4804B764-4312-BC89-54E0-E9BC497243C9}"/>
                </a:ext>
              </a:extLst>
            </p:cNvPr>
            <p:cNvCxnSpPr>
              <a:cxnSpLocks/>
            </p:cNvCxnSpPr>
            <p:nvPr/>
          </p:nvCxnSpPr>
          <p:spPr bwMode="auto">
            <a:xfrm>
              <a:off x="1689356" y="4814885"/>
              <a:ext cx="99152" cy="0"/>
            </a:xfrm>
            <a:prstGeom prst="line">
              <a:avLst/>
            </a:prstGeom>
            <a:noFill/>
            <a:ln w="28575" cap="flat" cmpd="sng" algn="ctr">
              <a:solidFill>
                <a:schemeClr val="bg1"/>
              </a:solidFill>
              <a:prstDash val="solid"/>
              <a:round/>
              <a:headEnd type="none" w="med" len="med"/>
              <a:tailEnd type="none" w="med" len="med"/>
            </a:ln>
            <a:effectLst/>
          </p:spPr>
        </p:cxnSp>
      </p:grpSp>
      <p:sp>
        <p:nvSpPr>
          <p:cNvPr id="28" name="TextBox 27">
            <a:extLst>
              <a:ext uri="{FF2B5EF4-FFF2-40B4-BE49-F238E27FC236}">
                <a16:creationId xmlns:a16="http://schemas.microsoft.com/office/drawing/2014/main" id="{E2CC9D01-D601-07A5-BB49-642FEFF205CD}"/>
              </a:ext>
            </a:extLst>
          </p:cNvPr>
          <p:cNvSpPr txBox="1"/>
          <p:nvPr/>
        </p:nvSpPr>
        <p:spPr bwMode="auto">
          <a:xfrm>
            <a:off x="1232785" y="1951495"/>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30" name="TextBox 29">
            <a:extLst>
              <a:ext uri="{FF2B5EF4-FFF2-40B4-BE49-F238E27FC236}">
                <a16:creationId xmlns:a16="http://schemas.microsoft.com/office/drawing/2014/main" id="{27E0D479-C07A-FB1B-E82E-AA435D395375}"/>
              </a:ext>
            </a:extLst>
          </p:cNvPr>
          <p:cNvSpPr txBox="1"/>
          <p:nvPr/>
        </p:nvSpPr>
        <p:spPr bwMode="auto">
          <a:xfrm>
            <a:off x="1349805" y="221913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1" name="TextBox 30">
            <a:extLst>
              <a:ext uri="{FF2B5EF4-FFF2-40B4-BE49-F238E27FC236}">
                <a16:creationId xmlns:a16="http://schemas.microsoft.com/office/drawing/2014/main" id="{254006BD-68AB-13DA-ECF0-2EB0BBC6B0C5}"/>
              </a:ext>
            </a:extLst>
          </p:cNvPr>
          <p:cNvSpPr txBox="1"/>
          <p:nvPr/>
        </p:nvSpPr>
        <p:spPr bwMode="auto">
          <a:xfrm>
            <a:off x="1339756" y="248625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2" name="TextBox 31">
            <a:extLst>
              <a:ext uri="{FF2B5EF4-FFF2-40B4-BE49-F238E27FC236}">
                <a16:creationId xmlns:a16="http://schemas.microsoft.com/office/drawing/2014/main" id="{5B9C5399-4486-8AFE-AE61-F6822CD5BC59}"/>
              </a:ext>
            </a:extLst>
          </p:cNvPr>
          <p:cNvSpPr txBox="1"/>
          <p:nvPr/>
        </p:nvSpPr>
        <p:spPr bwMode="auto">
          <a:xfrm>
            <a:off x="1339756" y="2753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3" name="TextBox 32">
            <a:extLst>
              <a:ext uri="{FF2B5EF4-FFF2-40B4-BE49-F238E27FC236}">
                <a16:creationId xmlns:a16="http://schemas.microsoft.com/office/drawing/2014/main" id="{63CB2FB4-57DC-2F43-B634-CC301F9DCAEF}"/>
              </a:ext>
            </a:extLst>
          </p:cNvPr>
          <p:cNvSpPr txBox="1"/>
          <p:nvPr/>
        </p:nvSpPr>
        <p:spPr bwMode="auto">
          <a:xfrm>
            <a:off x="1347540" y="301844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4" name="TextBox 33">
            <a:extLst>
              <a:ext uri="{FF2B5EF4-FFF2-40B4-BE49-F238E27FC236}">
                <a16:creationId xmlns:a16="http://schemas.microsoft.com/office/drawing/2014/main" id="{181019BB-777A-8AF8-D682-637F5C904525}"/>
              </a:ext>
            </a:extLst>
          </p:cNvPr>
          <p:cNvSpPr txBox="1"/>
          <p:nvPr/>
        </p:nvSpPr>
        <p:spPr bwMode="auto">
          <a:xfrm>
            <a:off x="1464559" y="328608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5" name="TextBox 34">
            <a:extLst>
              <a:ext uri="{FF2B5EF4-FFF2-40B4-BE49-F238E27FC236}">
                <a16:creationId xmlns:a16="http://schemas.microsoft.com/office/drawing/2014/main" id="{45097ECB-FB88-5653-D211-5B084F7CED30}"/>
              </a:ext>
            </a:extLst>
          </p:cNvPr>
          <p:cNvSpPr txBox="1"/>
          <p:nvPr/>
        </p:nvSpPr>
        <p:spPr bwMode="auto">
          <a:xfrm>
            <a:off x="1266957" y="3553206"/>
            <a:ext cx="489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6" name="TextBox 35">
            <a:extLst>
              <a:ext uri="{FF2B5EF4-FFF2-40B4-BE49-F238E27FC236}">
                <a16:creationId xmlns:a16="http://schemas.microsoft.com/office/drawing/2014/main" id="{3A749BAC-22C8-E54E-C915-FDC817D2963C}"/>
              </a:ext>
            </a:extLst>
          </p:cNvPr>
          <p:cNvSpPr txBox="1"/>
          <p:nvPr/>
        </p:nvSpPr>
        <p:spPr bwMode="auto">
          <a:xfrm>
            <a:off x="1266959" y="3820848"/>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7" name="TextBox 36">
            <a:extLst>
              <a:ext uri="{FF2B5EF4-FFF2-40B4-BE49-F238E27FC236}">
                <a16:creationId xmlns:a16="http://schemas.microsoft.com/office/drawing/2014/main" id="{80FE519C-EBE7-F0F9-FB65-AF2FC5E801E7}"/>
              </a:ext>
            </a:extLst>
          </p:cNvPr>
          <p:cNvSpPr txBox="1"/>
          <p:nvPr/>
        </p:nvSpPr>
        <p:spPr bwMode="auto">
          <a:xfrm>
            <a:off x="1267057" y="4084646"/>
            <a:ext cx="489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8" name="TextBox 37">
            <a:extLst>
              <a:ext uri="{FF2B5EF4-FFF2-40B4-BE49-F238E27FC236}">
                <a16:creationId xmlns:a16="http://schemas.microsoft.com/office/drawing/2014/main" id="{80AA0301-C25D-E691-4853-ECBF129C8DA9}"/>
              </a:ext>
            </a:extLst>
          </p:cNvPr>
          <p:cNvSpPr txBox="1"/>
          <p:nvPr/>
        </p:nvSpPr>
        <p:spPr bwMode="auto">
          <a:xfrm>
            <a:off x="1257008" y="4351768"/>
            <a:ext cx="489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39" name="TextBox 38">
            <a:extLst>
              <a:ext uri="{FF2B5EF4-FFF2-40B4-BE49-F238E27FC236}">
                <a16:creationId xmlns:a16="http://schemas.microsoft.com/office/drawing/2014/main" id="{D2832ECE-D7FA-C4B8-A940-6BA15119A640}"/>
              </a:ext>
            </a:extLst>
          </p:cNvPr>
          <p:cNvSpPr txBox="1"/>
          <p:nvPr/>
        </p:nvSpPr>
        <p:spPr bwMode="auto">
          <a:xfrm>
            <a:off x="1139990" y="4619410"/>
            <a:ext cx="6062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0" name="TextBox 39">
            <a:extLst>
              <a:ext uri="{FF2B5EF4-FFF2-40B4-BE49-F238E27FC236}">
                <a16:creationId xmlns:a16="http://schemas.microsoft.com/office/drawing/2014/main" id="{4753262E-8CA4-0A15-9DD7-1C1B0583834B}"/>
              </a:ext>
            </a:extLst>
          </p:cNvPr>
          <p:cNvSpPr txBox="1"/>
          <p:nvPr/>
        </p:nvSpPr>
        <p:spPr bwMode="auto">
          <a:xfrm rot="16200000">
            <a:off x="-484657" y="3114998"/>
            <a:ext cx="29733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Percent Change in Tumor Size From Baseline</a:t>
            </a:r>
          </a:p>
        </p:txBody>
      </p:sp>
      <p:sp>
        <p:nvSpPr>
          <p:cNvPr id="41" name="TextBox 40">
            <a:extLst>
              <a:ext uri="{FF2B5EF4-FFF2-40B4-BE49-F238E27FC236}">
                <a16:creationId xmlns:a16="http://schemas.microsoft.com/office/drawing/2014/main" id="{654B07D2-DCB9-601E-02AF-76AE2C439DDC}"/>
              </a:ext>
            </a:extLst>
          </p:cNvPr>
          <p:cNvSpPr txBox="1"/>
          <p:nvPr/>
        </p:nvSpPr>
        <p:spPr bwMode="auto">
          <a:xfrm>
            <a:off x="4618666" y="1944002"/>
            <a:ext cx="66758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ct val="50000"/>
              </a:spcBef>
              <a:spcAft>
                <a:spcPct val="0"/>
              </a:spcAft>
            </a:pPr>
            <a:r>
              <a:rPr lang="en-US" b="0" dirty="0">
                <a:solidFill>
                  <a:schemeClr val="bg1"/>
                </a:solidFill>
                <a:latin typeface="Calibri" panose="020F0502020204030204" pitchFamily="34" charset="0"/>
              </a:rPr>
              <a:t>Maximum % reduction from baseline started on combination therapy</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Maximum % reduction from baseline occurred on monotherapy</a:t>
            </a:r>
          </a:p>
        </p:txBody>
      </p:sp>
      <p:sp>
        <p:nvSpPr>
          <p:cNvPr id="29" name="Rectangle 28">
            <a:extLst>
              <a:ext uri="{FF2B5EF4-FFF2-40B4-BE49-F238E27FC236}">
                <a16:creationId xmlns:a16="http://schemas.microsoft.com/office/drawing/2014/main" id="{467E7578-CE7A-1A38-8573-42848ADB7DCF}"/>
              </a:ext>
            </a:extLst>
          </p:cNvPr>
          <p:cNvSpPr/>
          <p:nvPr/>
        </p:nvSpPr>
        <p:spPr bwMode="auto">
          <a:xfrm>
            <a:off x="4472819" y="2062977"/>
            <a:ext cx="135797" cy="13579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F31FC39C-27C6-C452-006E-9D8B9CF06D59}"/>
              </a:ext>
            </a:extLst>
          </p:cNvPr>
          <p:cNvSpPr/>
          <p:nvPr/>
        </p:nvSpPr>
        <p:spPr bwMode="auto">
          <a:xfrm>
            <a:off x="4480230" y="2338945"/>
            <a:ext cx="135797" cy="13579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89EEFDE7-9F4C-89C4-7F27-E797D6EC9C5F}"/>
              </a:ext>
            </a:extLst>
          </p:cNvPr>
          <p:cNvSpPr/>
          <p:nvPr/>
        </p:nvSpPr>
        <p:spPr bwMode="auto">
          <a:xfrm>
            <a:off x="1877508" y="3468318"/>
            <a:ext cx="172308"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78387CB1-0400-3B7F-F249-EFFEE16CD99C}"/>
              </a:ext>
            </a:extLst>
          </p:cNvPr>
          <p:cNvSpPr/>
          <p:nvPr/>
        </p:nvSpPr>
        <p:spPr bwMode="auto">
          <a:xfrm>
            <a:off x="2073305" y="3468318"/>
            <a:ext cx="172308" cy="274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0DC2C352-C734-748A-831D-19BF8B727D4D}"/>
              </a:ext>
            </a:extLst>
          </p:cNvPr>
          <p:cNvSpPr/>
          <p:nvPr/>
        </p:nvSpPr>
        <p:spPr bwMode="auto">
          <a:xfrm>
            <a:off x="2269102" y="3475587"/>
            <a:ext cx="172308" cy="4771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6DE2ABE9-83E9-817C-5C85-33FC9117F9EB}"/>
              </a:ext>
            </a:extLst>
          </p:cNvPr>
          <p:cNvSpPr/>
          <p:nvPr/>
        </p:nvSpPr>
        <p:spPr bwMode="auto">
          <a:xfrm>
            <a:off x="2464899" y="3482035"/>
            <a:ext cx="172308" cy="7664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9B5E9DF6-A0BF-4292-C5FE-CB6B55904DDA}"/>
              </a:ext>
            </a:extLst>
          </p:cNvPr>
          <p:cNvSpPr/>
          <p:nvPr/>
        </p:nvSpPr>
        <p:spPr bwMode="auto">
          <a:xfrm>
            <a:off x="2660696" y="3482035"/>
            <a:ext cx="172308" cy="9036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F500DF4B-2C6A-6082-70C2-BCEAEB6D67C4}"/>
              </a:ext>
            </a:extLst>
          </p:cNvPr>
          <p:cNvSpPr/>
          <p:nvPr/>
        </p:nvSpPr>
        <p:spPr bwMode="auto">
          <a:xfrm>
            <a:off x="2856493" y="3482036"/>
            <a:ext cx="172308" cy="14101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E0E70209-DD6E-B2CF-55C5-D480937E9D46}"/>
              </a:ext>
            </a:extLst>
          </p:cNvPr>
          <p:cNvSpPr/>
          <p:nvPr/>
        </p:nvSpPr>
        <p:spPr bwMode="auto">
          <a:xfrm>
            <a:off x="3052290" y="3475587"/>
            <a:ext cx="172308" cy="20060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C1F94900-53DD-30D2-809F-BB220DC9D917}"/>
              </a:ext>
            </a:extLst>
          </p:cNvPr>
          <p:cNvSpPr/>
          <p:nvPr/>
        </p:nvSpPr>
        <p:spPr bwMode="auto">
          <a:xfrm>
            <a:off x="3248087" y="3475587"/>
            <a:ext cx="172308" cy="21867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9F7C5ED5-4305-9A95-C65F-E1C96785E9FA}"/>
              </a:ext>
            </a:extLst>
          </p:cNvPr>
          <p:cNvSpPr/>
          <p:nvPr/>
        </p:nvSpPr>
        <p:spPr bwMode="auto">
          <a:xfrm>
            <a:off x="3443884" y="3468318"/>
            <a:ext cx="172308" cy="2814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344940A6-A973-E59B-C7F0-BD38855BFDC8}"/>
              </a:ext>
            </a:extLst>
          </p:cNvPr>
          <p:cNvSpPr/>
          <p:nvPr/>
        </p:nvSpPr>
        <p:spPr bwMode="auto">
          <a:xfrm>
            <a:off x="3639681" y="3466919"/>
            <a:ext cx="172308" cy="2814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F75CAE81-F0B3-BCCC-8011-2DB1D20C5859}"/>
              </a:ext>
            </a:extLst>
          </p:cNvPr>
          <p:cNvSpPr/>
          <p:nvPr/>
        </p:nvSpPr>
        <p:spPr bwMode="auto">
          <a:xfrm>
            <a:off x="3835478" y="3482323"/>
            <a:ext cx="172308" cy="2814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B2648241-7DD1-D675-97FA-F3AF335274C6}"/>
              </a:ext>
            </a:extLst>
          </p:cNvPr>
          <p:cNvSpPr/>
          <p:nvPr/>
        </p:nvSpPr>
        <p:spPr bwMode="auto">
          <a:xfrm>
            <a:off x="4031275" y="3473980"/>
            <a:ext cx="172308" cy="35650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B77A7373-0AB5-8C2C-5090-BFBF8B839D75}"/>
              </a:ext>
            </a:extLst>
          </p:cNvPr>
          <p:cNvSpPr/>
          <p:nvPr/>
        </p:nvSpPr>
        <p:spPr bwMode="auto">
          <a:xfrm>
            <a:off x="4227072" y="3466920"/>
            <a:ext cx="172308" cy="3766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5C76F597-689A-AE64-D4B4-2E415F0426D8}"/>
              </a:ext>
            </a:extLst>
          </p:cNvPr>
          <p:cNvSpPr/>
          <p:nvPr/>
        </p:nvSpPr>
        <p:spPr bwMode="auto">
          <a:xfrm>
            <a:off x="4422869" y="3482034"/>
            <a:ext cx="172308" cy="37667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3B08CAC8-D64A-8AAE-46C4-E786D8582F53}"/>
              </a:ext>
            </a:extLst>
          </p:cNvPr>
          <p:cNvSpPr/>
          <p:nvPr/>
        </p:nvSpPr>
        <p:spPr bwMode="auto">
          <a:xfrm>
            <a:off x="4618666" y="3484877"/>
            <a:ext cx="172308" cy="3766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A9E145FA-F266-8A79-D113-AADF17E5C25B}"/>
              </a:ext>
            </a:extLst>
          </p:cNvPr>
          <p:cNvSpPr/>
          <p:nvPr/>
        </p:nvSpPr>
        <p:spPr bwMode="auto">
          <a:xfrm>
            <a:off x="4814463" y="3479365"/>
            <a:ext cx="172308" cy="39627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A3ED125C-6F44-633F-B36B-80637DB6C2FD}"/>
              </a:ext>
            </a:extLst>
          </p:cNvPr>
          <p:cNvSpPr/>
          <p:nvPr/>
        </p:nvSpPr>
        <p:spPr bwMode="auto">
          <a:xfrm>
            <a:off x="5010260" y="3482034"/>
            <a:ext cx="172308" cy="41557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FA2A4E6F-A182-A7AD-5E16-4642947A633F}"/>
              </a:ext>
            </a:extLst>
          </p:cNvPr>
          <p:cNvSpPr/>
          <p:nvPr/>
        </p:nvSpPr>
        <p:spPr bwMode="auto">
          <a:xfrm>
            <a:off x="5206057" y="3482034"/>
            <a:ext cx="172308" cy="41557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644D656F-921B-3D19-A86E-46E3C8F53509}"/>
              </a:ext>
            </a:extLst>
          </p:cNvPr>
          <p:cNvSpPr/>
          <p:nvPr/>
        </p:nvSpPr>
        <p:spPr bwMode="auto">
          <a:xfrm>
            <a:off x="5401854" y="3466919"/>
            <a:ext cx="172308" cy="45859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4" name="Rectangle 63">
            <a:extLst>
              <a:ext uri="{FF2B5EF4-FFF2-40B4-BE49-F238E27FC236}">
                <a16:creationId xmlns:a16="http://schemas.microsoft.com/office/drawing/2014/main" id="{92840477-3B97-2C73-2BBF-CADFC841255D}"/>
              </a:ext>
            </a:extLst>
          </p:cNvPr>
          <p:cNvSpPr/>
          <p:nvPr/>
        </p:nvSpPr>
        <p:spPr bwMode="auto">
          <a:xfrm>
            <a:off x="5597651" y="3473980"/>
            <a:ext cx="172308" cy="45859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 name="Rectangle 64">
            <a:extLst>
              <a:ext uri="{FF2B5EF4-FFF2-40B4-BE49-F238E27FC236}">
                <a16:creationId xmlns:a16="http://schemas.microsoft.com/office/drawing/2014/main" id="{0CEFC64F-B85F-CC36-9DF4-30E9654370C1}"/>
              </a:ext>
            </a:extLst>
          </p:cNvPr>
          <p:cNvSpPr/>
          <p:nvPr/>
        </p:nvSpPr>
        <p:spPr bwMode="auto">
          <a:xfrm>
            <a:off x="5793448" y="3482034"/>
            <a:ext cx="172308" cy="50450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7" name="Rectangle 66">
            <a:extLst>
              <a:ext uri="{FF2B5EF4-FFF2-40B4-BE49-F238E27FC236}">
                <a16:creationId xmlns:a16="http://schemas.microsoft.com/office/drawing/2014/main" id="{773CBCB4-0896-8798-B0DC-F244F6A44D8A}"/>
              </a:ext>
            </a:extLst>
          </p:cNvPr>
          <p:cNvSpPr/>
          <p:nvPr/>
        </p:nvSpPr>
        <p:spPr bwMode="auto">
          <a:xfrm>
            <a:off x="5989245" y="3480635"/>
            <a:ext cx="172308" cy="50450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95935312-21D9-9805-ABF8-B9BC767AA836}"/>
              </a:ext>
            </a:extLst>
          </p:cNvPr>
          <p:cNvSpPr/>
          <p:nvPr/>
        </p:nvSpPr>
        <p:spPr bwMode="auto">
          <a:xfrm>
            <a:off x="6185042" y="3480635"/>
            <a:ext cx="172308" cy="52363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7DFDB728-F421-CF13-B7E1-00F9ACA89D44}"/>
              </a:ext>
            </a:extLst>
          </p:cNvPr>
          <p:cNvSpPr/>
          <p:nvPr/>
        </p:nvSpPr>
        <p:spPr bwMode="auto">
          <a:xfrm>
            <a:off x="6380839" y="3473980"/>
            <a:ext cx="172308" cy="60352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83177291-29A0-B310-CEAC-F5CB9CC54967}"/>
              </a:ext>
            </a:extLst>
          </p:cNvPr>
          <p:cNvSpPr/>
          <p:nvPr/>
        </p:nvSpPr>
        <p:spPr bwMode="auto">
          <a:xfrm>
            <a:off x="6576636" y="3466919"/>
            <a:ext cx="172308" cy="6643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Rectangle 70">
            <a:extLst>
              <a:ext uri="{FF2B5EF4-FFF2-40B4-BE49-F238E27FC236}">
                <a16:creationId xmlns:a16="http://schemas.microsoft.com/office/drawing/2014/main" id="{79515EB4-199E-E1B0-1193-AB6432DD0698}"/>
              </a:ext>
            </a:extLst>
          </p:cNvPr>
          <p:cNvSpPr/>
          <p:nvPr/>
        </p:nvSpPr>
        <p:spPr bwMode="auto">
          <a:xfrm>
            <a:off x="6772433" y="3473980"/>
            <a:ext cx="172308" cy="68989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2" name="Rectangle 71">
            <a:extLst>
              <a:ext uri="{FF2B5EF4-FFF2-40B4-BE49-F238E27FC236}">
                <a16:creationId xmlns:a16="http://schemas.microsoft.com/office/drawing/2014/main" id="{6A831C93-A798-A2B9-797E-0989EAF3F3F5}"/>
              </a:ext>
            </a:extLst>
          </p:cNvPr>
          <p:cNvSpPr/>
          <p:nvPr/>
        </p:nvSpPr>
        <p:spPr bwMode="auto">
          <a:xfrm>
            <a:off x="6968230" y="3473980"/>
            <a:ext cx="172308" cy="79044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3" name="Rectangle 72">
            <a:extLst>
              <a:ext uri="{FF2B5EF4-FFF2-40B4-BE49-F238E27FC236}">
                <a16:creationId xmlns:a16="http://schemas.microsoft.com/office/drawing/2014/main" id="{76D402E8-E69F-6DDF-45C3-1553DA96B932}"/>
              </a:ext>
            </a:extLst>
          </p:cNvPr>
          <p:cNvSpPr/>
          <p:nvPr/>
        </p:nvSpPr>
        <p:spPr bwMode="auto">
          <a:xfrm>
            <a:off x="7164027" y="3480635"/>
            <a:ext cx="172308" cy="78861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4" name="Rectangle 73">
            <a:extLst>
              <a:ext uri="{FF2B5EF4-FFF2-40B4-BE49-F238E27FC236}">
                <a16:creationId xmlns:a16="http://schemas.microsoft.com/office/drawing/2014/main" id="{1656859D-AEF4-C91F-129C-2CBD1D0C61B2}"/>
              </a:ext>
            </a:extLst>
          </p:cNvPr>
          <p:cNvSpPr/>
          <p:nvPr/>
        </p:nvSpPr>
        <p:spPr bwMode="auto">
          <a:xfrm>
            <a:off x="7359824" y="3480635"/>
            <a:ext cx="172308" cy="797007"/>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5" name="Rectangle 74">
            <a:extLst>
              <a:ext uri="{FF2B5EF4-FFF2-40B4-BE49-F238E27FC236}">
                <a16:creationId xmlns:a16="http://schemas.microsoft.com/office/drawing/2014/main" id="{B8818E63-183C-4FFF-C0FA-D2D2EAF8254B}"/>
              </a:ext>
            </a:extLst>
          </p:cNvPr>
          <p:cNvSpPr/>
          <p:nvPr/>
        </p:nvSpPr>
        <p:spPr bwMode="auto">
          <a:xfrm>
            <a:off x="7555621" y="3466920"/>
            <a:ext cx="172308" cy="85412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6" name="Rectangle 75">
            <a:extLst>
              <a:ext uri="{FF2B5EF4-FFF2-40B4-BE49-F238E27FC236}">
                <a16:creationId xmlns:a16="http://schemas.microsoft.com/office/drawing/2014/main" id="{31A8E48F-4078-02D6-FC17-FFEFFBDD6767}"/>
              </a:ext>
            </a:extLst>
          </p:cNvPr>
          <p:cNvSpPr/>
          <p:nvPr/>
        </p:nvSpPr>
        <p:spPr bwMode="auto">
          <a:xfrm>
            <a:off x="7751418" y="3473981"/>
            <a:ext cx="172308" cy="85290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7" name="Rectangle 76">
            <a:extLst>
              <a:ext uri="{FF2B5EF4-FFF2-40B4-BE49-F238E27FC236}">
                <a16:creationId xmlns:a16="http://schemas.microsoft.com/office/drawing/2014/main" id="{1B398FDB-C7EC-D772-7ECB-75F79CF28406}"/>
              </a:ext>
            </a:extLst>
          </p:cNvPr>
          <p:cNvSpPr/>
          <p:nvPr/>
        </p:nvSpPr>
        <p:spPr bwMode="auto">
          <a:xfrm>
            <a:off x="7947215" y="3480635"/>
            <a:ext cx="172308" cy="85613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8" name="Rectangle 77">
            <a:extLst>
              <a:ext uri="{FF2B5EF4-FFF2-40B4-BE49-F238E27FC236}">
                <a16:creationId xmlns:a16="http://schemas.microsoft.com/office/drawing/2014/main" id="{7F5B2869-A129-AD79-95FF-98CF958E33BA}"/>
              </a:ext>
            </a:extLst>
          </p:cNvPr>
          <p:cNvSpPr/>
          <p:nvPr/>
        </p:nvSpPr>
        <p:spPr bwMode="auto">
          <a:xfrm>
            <a:off x="8143012" y="3481998"/>
            <a:ext cx="172308" cy="85613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9" name="Rectangle 78">
            <a:extLst>
              <a:ext uri="{FF2B5EF4-FFF2-40B4-BE49-F238E27FC236}">
                <a16:creationId xmlns:a16="http://schemas.microsoft.com/office/drawing/2014/main" id="{B0AA36BD-9A2C-EC3F-2220-94F50799DA18}"/>
              </a:ext>
            </a:extLst>
          </p:cNvPr>
          <p:cNvSpPr/>
          <p:nvPr/>
        </p:nvSpPr>
        <p:spPr bwMode="auto">
          <a:xfrm>
            <a:off x="8338809" y="3473980"/>
            <a:ext cx="172308" cy="86743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0" name="Rectangle 79">
            <a:extLst>
              <a:ext uri="{FF2B5EF4-FFF2-40B4-BE49-F238E27FC236}">
                <a16:creationId xmlns:a16="http://schemas.microsoft.com/office/drawing/2014/main" id="{1A90878F-D1B7-C00E-0581-9A38FFA9DA84}"/>
              </a:ext>
            </a:extLst>
          </p:cNvPr>
          <p:cNvSpPr/>
          <p:nvPr/>
        </p:nvSpPr>
        <p:spPr bwMode="auto">
          <a:xfrm>
            <a:off x="8534606" y="3466920"/>
            <a:ext cx="172308" cy="1000868"/>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1" name="Rectangle 80">
            <a:extLst>
              <a:ext uri="{FF2B5EF4-FFF2-40B4-BE49-F238E27FC236}">
                <a16:creationId xmlns:a16="http://schemas.microsoft.com/office/drawing/2014/main" id="{1340816E-C724-3F95-6196-67F394FDEB6F}"/>
              </a:ext>
            </a:extLst>
          </p:cNvPr>
          <p:cNvSpPr/>
          <p:nvPr/>
        </p:nvSpPr>
        <p:spPr bwMode="auto">
          <a:xfrm>
            <a:off x="8730403" y="3480635"/>
            <a:ext cx="172308" cy="100620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2" name="Rectangle 81">
            <a:extLst>
              <a:ext uri="{FF2B5EF4-FFF2-40B4-BE49-F238E27FC236}">
                <a16:creationId xmlns:a16="http://schemas.microsoft.com/office/drawing/2014/main" id="{1F15D78D-1E2C-33D7-CD90-78DD8B454199}"/>
              </a:ext>
            </a:extLst>
          </p:cNvPr>
          <p:cNvSpPr/>
          <p:nvPr/>
        </p:nvSpPr>
        <p:spPr bwMode="auto">
          <a:xfrm>
            <a:off x="8926200" y="3473981"/>
            <a:ext cx="172308" cy="103383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3" name="Rectangle 82">
            <a:extLst>
              <a:ext uri="{FF2B5EF4-FFF2-40B4-BE49-F238E27FC236}">
                <a16:creationId xmlns:a16="http://schemas.microsoft.com/office/drawing/2014/main" id="{88981369-CF2B-AB25-3802-2A7F3267B69D}"/>
              </a:ext>
            </a:extLst>
          </p:cNvPr>
          <p:cNvSpPr/>
          <p:nvPr/>
        </p:nvSpPr>
        <p:spPr bwMode="auto">
          <a:xfrm>
            <a:off x="9121997" y="3480635"/>
            <a:ext cx="172308" cy="104773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4" name="Rectangle 83">
            <a:extLst>
              <a:ext uri="{FF2B5EF4-FFF2-40B4-BE49-F238E27FC236}">
                <a16:creationId xmlns:a16="http://schemas.microsoft.com/office/drawing/2014/main" id="{C379AAA0-7295-7D49-B721-1D165BDE681C}"/>
              </a:ext>
            </a:extLst>
          </p:cNvPr>
          <p:cNvSpPr/>
          <p:nvPr/>
        </p:nvSpPr>
        <p:spPr bwMode="auto">
          <a:xfrm>
            <a:off x="9317794" y="3480635"/>
            <a:ext cx="172308" cy="106585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5" name="Rectangle 84">
            <a:extLst>
              <a:ext uri="{FF2B5EF4-FFF2-40B4-BE49-F238E27FC236}">
                <a16:creationId xmlns:a16="http://schemas.microsoft.com/office/drawing/2014/main" id="{AB20B31B-EA9E-0F50-B94B-D33E76A573DB}"/>
              </a:ext>
            </a:extLst>
          </p:cNvPr>
          <p:cNvSpPr/>
          <p:nvPr/>
        </p:nvSpPr>
        <p:spPr bwMode="auto">
          <a:xfrm>
            <a:off x="9513591" y="3473981"/>
            <a:ext cx="172308" cy="10986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6" name="Rectangle 85">
            <a:extLst>
              <a:ext uri="{FF2B5EF4-FFF2-40B4-BE49-F238E27FC236}">
                <a16:creationId xmlns:a16="http://schemas.microsoft.com/office/drawing/2014/main" id="{D65ECCE1-6CD5-3B14-CC87-53ED391A7E20}"/>
              </a:ext>
            </a:extLst>
          </p:cNvPr>
          <p:cNvSpPr/>
          <p:nvPr/>
        </p:nvSpPr>
        <p:spPr bwMode="auto">
          <a:xfrm>
            <a:off x="9709388" y="3473980"/>
            <a:ext cx="172308" cy="131047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7" name="Rectangle 86">
            <a:extLst>
              <a:ext uri="{FF2B5EF4-FFF2-40B4-BE49-F238E27FC236}">
                <a16:creationId xmlns:a16="http://schemas.microsoft.com/office/drawing/2014/main" id="{3FA0D01E-7CA9-30D8-0DFF-B98E8EC6CCCB}"/>
              </a:ext>
            </a:extLst>
          </p:cNvPr>
          <p:cNvSpPr/>
          <p:nvPr/>
        </p:nvSpPr>
        <p:spPr bwMode="auto">
          <a:xfrm>
            <a:off x="9905185" y="3473979"/>
            <a:ext cx="172308" cy="13094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8" name="Rectangle 87">
            <a:extLst>
              <a:ext uri="{FF2B5EF4-FFF2-40B4-BE49-F238E27FC236}">
                <a16:creationId xmlns:a16="http://schemas.microsoft.com/office/drawing/2014/main" id="{2426ECCA-C255-A5C2-D684-4F512A7D472C}"/>
              </a:ext>
            </a:extLst>
          </p:cNvPr>
          <p:cNvSpPr/>
          <p:nvPr/>
        </p:nvSpPr>
        <p:spPr bwMode="auto">
          <a:xfrm>
            <a:off x="10100982" y="3474038"/>
            <a:ext cx="172308" cy="13094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9" name="Rectangle 88">
            <a:extLst>
              <a:ext uri="{FF2B5EF4-FFF2-40B4-BE49-F238E27FC236}">
                <a16:creationId xmlns:a16="http://schemas.microsoft.com/office/drawing/2014/main" id="{37EEAF53-0D8C-F546-2A18-FE03C96FF935}"/>
              </a:ext>
            </a:extLst>
          </p:cNvPr>
          <p:cNvSpPr/>
          <p:nvPr/>
        </p:nvSpPr>
        <p:spPr bwMode="auto">
          <a:xfrm>
            <a:off x="10296779" y="3473920"/>
            <a:ext cx="172308" cy="13094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0" name="Rectangle 89">
            <a:extLst>
              <a:ext uri="{FF2B5EF4-FFF2-40B4-BE49-F238E27FC236}">
                <a16:creationId xmlns:a16="http://schemas.microsoft.com/office/drawing/2014/main" id="{CA744969-8E4D-93D3-7296-EB4018656D0C}"/>
              </a:ext>
            </a:extLst>
          </p:cNvPr>
          <p:cNvSpPr/>
          <p:nvPr/>
        </p:nvSpPr>
        <p:spPr bwMode="auto">
          <a:xfrm>
            <a:off x="10492576" y="3473979"/>
            <a:ext cx="172308" cy="13094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EF259D6E-417A-3983-4692-96463C551CEB}"/>
              </a:ext>
            </a:extLst>
          </p:cNvPr>
          <p:cNvSpPr/>
          <p:nvPr/>
        </p:nvSpPr>
        <p:spPr bwMode="auto">
          <a:xfrm>
            <a:off x="10688373" y="3473861"/>
            <a:ext cx="172308" cy="130946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01748117-BB9C-5623-D68D-05F7A2FD4DC7}"/>
              </a:ext>
            </a:extLst>
          </p:cNvPr>
          <p:cNvSpPr/>
          <p:nvPr/>
        </p:nvSpPr>
        <p:spPr bwMode="auto">
          <a:xfrm>
            <a:off x="10884163" y="3473920"/>
            <a:ext cx="172308" cy="1309461"/>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8" name="Straight Connector 7">
            <a:extLst>
              <a:ext uri="{FF2B5EF4-FFF2-40B4-BE49-F238E27FC236}">
                <a16:creationId xmlns:a16="http://schemas.microsoft.com/office/drawing/2014/main" id="{BA978B2A-EF29-6CBA-16A3-C7A09437D219}"/>
              </a:ext>
            </a:extLst>
          </p:cNvPr>
          <p:cNvCxnSpPr/>
          <p:nvPr/>
        </p:nvCxnSpPr>
        <p:spPr bwMode="auto">
          <a:xfrm>
            <a:off x="1768509" y="3476672"/>
            <a:ext cx="9385161"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4130216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7"/>
            <a:ext cx="11066932" cy="1103313"/>
          </a:xfrm>
        </p:spPr>
        <p:txBody>
          <a:bodyPr/>
          <a:lstStyle/>
          <a:p>
            <a:r>
              <a:rPr lang="en-US" dirty="0"/>
              <a:t>ATLANTIS Analysis of Lurbinectedin Monotherapy: </a:t>
            </a:r>
            <a:br>
              <a:rPr lang="en-US" dirty="0"/>
            </a:br>
            <a:r>
              <a:rPr lang="en-US" dirty="0"/>
              <a:t>Best Responses and DoR</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Navarro. ASCO 2022. Abstr 8524. Reproduced with permission.</a:t>
            </a:r>
            <a:endParaRPr lang="en-US" altLang="en-US" sz="1200" b="0" dirty="0">
              <a:solidFill>
                <a:schemeClr val="bg2"/>
              </a:solidFill>
              <a:latin typeface="Calibri" panose="020F0502020204030204" pitchFamily="34" charset="0"/>
            </a:endParaRPr>
          </a:p>
        </p:txBody>
      </p:sp>
      <p:graphicFrame>
        <p:nvGraphicFramePr>
          <p:cNvPr id="6" name="Content Placeholder 5">
            <a:extLst>
              <a:ext uri="{FF2B5EF4-FFF2-40B4-BE49-F238E27FC236}">
                <a16:creationId xmlns:a16="http://schemas.microsoft.com/office/drawing/2014/main" id="{BE0C5A0F-7BD6-9F53-6059-F05BC763B543}"/>
              </a:ext>
            </a:extLst>
          </p:cNvPr>
          <p:cNvGraphicFramePr>
            <a:graphicFrameLocks/>
          </p:cNvGraphicFramePr>
          <p:nvPr>
            <p:extLst>
              <p:ext uri="{D42A27DB-BD31-4B8C-83A1-F6EECF244321}">
                <p14:modId xmlns:p14="http://schemas.microsoft.com/office/powerpoint/2010/main" val="212175266"/>
              </p:ext>
            </p:extLst>
          </p:nvPr>
        </p:nvGraphicFramePr>
        <p:xfrm>
          <a:off x="495300" y="1608295"/>
          <a:ext cx="5113422" cy="2072640"/>
        </p:xfrm>
        <a:graphic>
          <a:graphicData uri="http://schemas.openxmlformats.org/drawingml/2006/table">
            <a:tbl>
              <a:tblPr firstRow="1" bandRow="1">
                <a:tableStyleId>{5C22544A-7EE6-4342-B048-85BDC9FD1C3A}</a:tableStyleId>
              </a:tblPr>
              <a:tblGrid>
                <a:gridCol w="1580814">
                  <a:extLst>
                    <a:ext uri="{9D8B030D-6E8A-4147-A177-3AD203B41FA5}">
                      <a16:colId xmlns:a16="http://schemas.microsoft.com/office/drawing/2014/main" val="20000"/>
                    </a:ext>
                  </a:extLst>
                </a:gridCol>
                <a:gridCol w="789410">
                  <a:extLst>
                    <a:ext uri="{9D8B030D-6E8A-4147-A177-3AD203B41FA5}">
                      <a16:colId xmlns:a16="http://schemas.microsoft.com/office/drawing/2014/main" val="20001"/>
                    </a:ext>
                  </a:extLst>
                </a:gridCol>
                <a:gridCol w="986762">
                  <a:extLst>
                    <a:ext uri="{9D8B030D-6E8A-4147-A177-3AD203B41FA5}">
                      <a16:colId xmlns:a16="http://schemas.microsoft.com/office/drawing/2014/main" val="1865885096"/>
                    </a:ext>
                  </a:extLst>
                </a:gridCol>
                <a:gridCol w="953871">
                  <a:extLst>
                    <a:ext uri="{9D8B030D-6E8A-4147-A177-3AD203B41FA5}">
                      <a16:colId xmlns:a16="http://schemas.microsoft.com/office/drawing/2014/main" val="3105537779"/>
                    </a:ext>
                  </a:extLst>
                </a:gridCol>
                <a:gridCol w="802565">
                  <a:extLst>
                    <a:ext uri="{9D8B030D-6E8A-4147-A177-3AD203B41FA5}">
                      <a16:colId xmlns:a16="http://schemas.microsoft.com/office/drawing/2014/main" val="404419870"/>
                    </a:ext>
                  </a:extLst>
                </a:gridCol>
              </a:tblGrid>
              <a:tr h="48426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Best Response to Lurbinectedin + Doxorubicin, n</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gridSpan="4">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Best Response on Lurbinectedin Monotherapy 3.2 mg/m</a:t>
                      </a:r>
                      <a:r>
                        <a:rPr kumimoji="0" lang="en-US" sz="1600" b="1" i="0" u="none" strike="noStrike" kern="1200" cap="none" normalizeH="0" baseline="30000" dirty="0">
                          <a:ln>
                            <a:noFill/>
                          </a:ln>
                          <a:solidFill>
                            <a:schemeClr val="tx1"/>
                          </a:solidFill>
                          <a:effectLst/>
                          <a:latin typeface="Calibri" panose="020F0502020204030204" pitchFamily="34" charset="0"/>
                          <a:ea typeface="+mn-ea"/>
                          <a:cs typeface="+mn-cs"/>
                        </a:rPr>
                        <a:t>2</a:t>
                      </a: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754936953"/>
                  </a:ext>
                </a:extLst>
              </a:tr>
              <a:tr h="407801">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Best Response to Lurbinectedin + </a:t>
                      </a:r>
                      <a:r>
                        <a:rPr kumimoji="0" lang="en-US" sz="1600" b="1" i="0" u="none" strike="noStrike" kern="1200" cap="none" normalizeH="0" baseline="0" dirty="0" err="1">
                          <a:ln>
                            <a:noFill/>
                          </a:ln>
                          <a:solidFill>
                            <a:schemeClr val="tx1"/>
                          </a:solidFill>
                          <a:effectLst/>
                          <a:latin typeface="Calibri" panose="020F0502020204030204" pitchFamily="34" charset="0"/>
                          <a:ea typeface="+mn-ea"/>
                          <a:cs typeface="+mn-cs"/>
                        </a:rPr>
                        <a:t>Docorubicin</a:t>
                      </a: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 n</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CR</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PR</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SD</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PD</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280363">
                <a:tc>
                  <a:txBody>
                    <a:bodyPr/>
                    <a:lstStyle/>
                    <a:p>
                      <a:pPr marL="0" indent="0" algn="l">
                        <a:buFont typeface="Arial" panose="020B0604020202020204" pitchFamily="34" charset="0"/>
                        <a:buNone/>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 (n = 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6380205"/>
                  </a:ext>
                </a:extLst>
              </a:tr>
              <a:tr h="2803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 (n = 26)</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08942814"/>
                  </a:ext>
                </a:extLst>
              </a:tr>
              <a:tr h="2803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SD (n = 19)</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209795529"/>
                  </a:ext>
                </a:extLst>
              </a:tr>
            </a:tbl>
          </a:graphicData>
        </a:graphic>
      </p:graphicFrame>
      <p:sp>
        <p:nvSpPr>
          <p:cNvPr id="2" name="TextBox 1">
            <a:extLst>
              <a:ext uri="{FF2B5EF4-FFF2-40B4-BE49-F238E27FC236}">
                <a16:creationId xmlns:a16="http://schemas.microsoft.com/office/drawing/2014/main" id="{6E5FC818-3BD0-92F8-727C-221DE361AAD0}"/>
              </a:ext>
            </a:extLst>
          </p:cNvPr>
          <p:cNvSpPr txBox="1"/>
          <p:nvPr/>
        </p:nvSpPr>
        <p:spPr bwMode="auto">
          <a:xfrm>
            <a:off x="1061289" y="3873095"/>
            <a:ext cx="48764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dirty="0">
                <a:solidFill>
                  <a:schemeClr val="bg1"/>
                </a:solidFill>
                <a:latin typeface="Calibri" panose="020F0502020204030204" pitchFamily="34" charset="0"/>
              </a:rPr>
              <a:t>Improving Response                Declining Response</a:t>
            </a:r>
          </a:p>
        </p:txBody>
      </p:sp>
      <p:grpSp>
        <p:nvGrpSpPr>
          <p:cNvPr id="14" name="Group 13">
            <a:extLst>
              <a:ext uri="{FF2B5EF4-FFF2-40B4-BE49-F238E27FC236}">
                <a16:creationId xmlns:a16="http://schemas.microsoft.com/office/drawing/2014/main" id="{46BC7913-3D53-5831-706D-2E9A5C77243A}"/>
              </a:ext>
            </a:extLst>
          </p:cNvPr>
          <p:cNvGrpSpPr/>
          <p:nvPr/>
        </p:nvGrpSpPr>
        <p:grpSpPr>
          <a:xfrm>
            <a:off x="3312941" y="4042372"/>
            <a:ext cx="515414" cy="4432"/>
            <a:chOff x="6379358" y="3747614"/>
            <a:chExt cx="852129" cy="4432"/>
          </a:xfrm>
        </p:grpSpPr>
        <p:cxnSp>
          <p:nvCxnSpPr>
            <p:cNvPr id="9" name="Straight Arrow Connector 8">
              <a:extLst>
                <a:ext uri="{FF2B5EF4-FFF2-40B4-BE49-F238E27FC236}">
                  <a16:creationId xmlns:a16="http://schemas.microsoft.com/office/drawing/2014/main" id="{5C5B9E89-B047-968F-134A-C9B13EC6169C}"/>
                </a:ext>
              </a:extLst>
            </p:cNvPr>
            <p:cNvCxnSpPr/>
            <p:nvPr/>
          </p:nvCxnSpPr>
          <p:spPr bwMode="auto">
            <a:xfrm>
              <a:off x="6690575" y="3747614"/>
              <a:ext cx="540912" cy="0"/>
            </a:xfrm>
            <a:prstGeom prst="straightConnector1">
              <a:avLst/>
            </a:prstGeom>
            <a:noFill/>
            <a:ln w="28575"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2E12D718-7215-F092-6F1B-A6CC39F026E5}"/>
                </a:ext>
              </a:extLst>
            </p:cNvPr>
            <p:cNvCxnSpPr>
              <a:cxnSpLocks/>
            </p:cNvCxnSpPr>
            <p:nvPr/>
          </p:nvCxnSpPr>
          <p:spPr bwMode="auto">
            <a:xfrm flipH="1">
              <a:off x="6379358" y="3752046"/>
              <a:ext cx="540890" cy="0"/>
            </a:xfrm>
            <a:prstGeom prst="straightConnector1">
              <a:avLst/>
            </a:prstGeom>
            <a:noFill/>
            <a:ln w="28575" cap="flat" cmpd="sng" algn="ctr">
              <a:solidFill>
                <a:schemeClr val="bg1"/>
              </a:solidFill>
              <a:prstDash val="solid"/>
              <a:round/>
              <a:headEnd type="none" w="med" len="med"/>
              <a:tailEnd type="triangle"/>
            </a:ln>
            <a:effectLst/>
          </p:spPr>
        </p:cxnSp>
      </p:grpSp>
      <p:sp>
        <p:nvSpPr>
          <p:cNvPr id="15" name="TextBox 14">
            <a:extLst>
              <a:ext uri="{FF2B5EF4-FFF2-40B4-BE49-F238E27FC236}">
                <a16:creationId xmlns:a16="http://schemas.microsoft.com/office/drawing/2014/main" id="{8A4EFA84-1C67-98B6-93B6-58EF81C0ECD3}"/>
              </a:ext>
            </a:extLst>
          </p:cNvPr>
          <p:cNvSpPr txBox="1"/>
          <p:nvPr/>
        </p:nvSpPr>
        <p:spPr bwMode="auto">
          <a:xfrm>
            <a:off x="7054003" y="1507930"/>
            <a:ext cx="39611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DoR</a:t>
            </a:r>
          </a:p>
        </p:txBody>
      </p:sp>
      <p:graphicFrame>
        <p:nvGraphicFramePr>
          <p:cNvPr id="17" name="Content Placeholder 5">
            <a:extLst>
              <a:ext uri="{FF2B5EF4-FFF2-40B4-BE49-F238E27FC236}">
                <a16:creationId xmlns:a16="http://schemas.microsoft.com/office/drawing/2014/main" id="{EDF9E52F-6965-D3C3-4710-BAF6DDCF703B}"/>
              </a:ext>
            </a:extLst>
          </p:cNvPr>
          <p:cNvGraphicFramePr>
            <a:graphicFrameLocks/>
          </p:cNvGraphicFramePr>
          <p:nvPr>
            <p:extLst>
              <p:ext uri="{D42A27DB-BD31-4B8C-83A1-F6EECF244321}">
                <p14:modId xmlns:p14="http://schemas.microsoft.com/office/powerpoint/2010/main" val="284792823"/>
              </p:ext>
            </p:extLst>
          </p:nvPr>
        </p:nvGraphicFramePr>
        <p:xfrm>
          <a:off x="6666738" y="4307425"/>
          <a:ext cx="4801362" cy="1584960"/>
        </p:xfrm>
        <a:graphic>
          <a:graphicData uri="http://schemas.openxmlformats.org/drawingml/2006/table">
            <a:tbl>
              <a:tblPr firstRow="1" bandRow="1">
                <a:tableStyleId>{5C22544A-7EE6-4342-B048-85BDC9FD1C3A}</a:tableStyleId>
              </a:tblPr>
              <a:tblGrid>
                <a:gridCol w="3186875">
                  <a:extLst>
                    <a:ext uri="{9D8B030D-6E8A-4147-A177-3AD203B41FA5}">
                      <a16:colId xmlns:a16="http://schemas.microsoft.com/office/drawing/2014/main" val="20000"/>
                    </a:ext>
                  </a:extLst>
                </a:gridCol>
                <a:gridCol w="1614487">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All Patients</a:t>
                      </a:r>
                      <a:b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br>
                      <a:r>
                        <a:rPr kumimoji="0" lang="en-US" sz="1600" b="1" i="0" u="none" strike="noStrike" kern="1200" cap="none" normalizeH="0" baseline="0" dirty="0">
                          <a:ln>
                            <a:noFill/>
                          </a:ln>
                          <a:solidFill>
                            <a:schemeClr val="tx1"/>
                          </a:solidFill>
                          <a:effectLst/>
                          <a:latin typeface="Calibri" panose="020F0502020204030204" pitchFamily="34" charset="0"/>
                          <a:ea typeface="+mn-ea"/>
                          <a:cs typeface="+mn-cs"/>
                        </a:rPr>
                        <a:t>(N = 50)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0">
                <a:tc>
                  <a:txBody>
                    <a:bodyPr/>
                    <a:lstStyle/>
                    <a:p>
                      <a:pPr marL="0" indent="0" algn="l">
                        <a:buFont typeface="Arial" panose="020B0604020202020204" pitchFamily="34" charset="0"/>
                        <a:buNone/>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DoR, mo (95% CI)</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8.3 (7.1-11.0)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63802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Probability of response at 6 mo,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20894281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Probability of response at 12 mo, %</a:t>
                      </a:r>
                      <a:endParaRPr kumimoji="0" lang="en-US" sz="16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31</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209795529"/>
                  </a:ext>
                </a:extLst>
              </a:tr>
            </a:tbl>
          </a:graphicData>
        </a:graphic>
      </p:graphicFrame>
      <p:sp>
        <p:nvSpPr>
          <p:cNvPr id="5" name="Freeform: Shape 4">
            <a:extLst>
              <a:ext uri="{FF2B5EF4-FFF2-40B4-BE49-F238E27FC236}">
                <a16:creationId xmlns:a16="http://schemas.microsoft.com/office/drawing/2014/main" id="{87989E9D-F048-E566-E0F4-EDB25D89DB63}"/>
              </a:ext>
            </a:extLst>
          </p:cNvPr>
          <p:cNvSpPr/>
          <p:nvPr/>
        </p:nvSpPr>
        <p:spPr bwMode="auto">
          <a:xfrm>
            <a:off x="6746132" y="1989253"/>
            <a:ext cx="4858966" cy="1162455"/>
          </a:xfrm>
          <a:custGeom>
            <a:avLst/>
            <a:gdLst>
              <a:gd name="connsiteX0" fmla="*/ 0 w 4858966"/>
              <a:gd name="connsiteY0" fmla="*/ 0 h 1162455"/>
              <a:gd name="connsiteX1" fmla="*/ 0 w 4858966"/>
              <a:gd name="connsiteY1" fmla="*/ 1162455 h 1162455"/>
              <a:gd name="connsiteX2" fmla="*/ 4858966 w 4858966"/>
              <a:gd name="connsiteY2" fmla="*/ 1162455 h 1162455"/>
            </a:gdLst>
            <a:ahLst/>
            <a:cxnLst>
              <a:cxn ang="0">
                <a:pos x="connsiteX0" y="connsiteY0"/>
              </a:cxn>
              <a:cxn ang="0">
                <a:pos x="connsiteX1" y="connsiteY1"/>
              </a:cxn>
              <a:cxn ang="0">
                <a:pos x="connsiteX2" y="connsiteY2"/>
              </a:cxn>
            </a:cxnLst>
            <a:rect l="l" t="t" r="r" b="b"/>
            <a:pathLst>
              <a:path w="4858966" h="1162455">
                <a:moveTo>
                  <a:pt x="0" y="0"/>
                </a:moveTo>
                <a:lnTo>
                  <a:pt x="0" y="1162455"/>
                </a:lnTo>
                <a:lnTo>
                  <a:pt x="4858966" y="1162455"/>
                </a:lnTo>
              </a:path>
            </a:pathLst>
          </a:custGeom>
          <a:noFill/>
          <a:ln w="28575">
            <a:solidFill>
              <a:schemeClr val="bg1"/>
            </a:solidFill>
            <a:miter lim="800000"/>
            <a:headEnd/>
            <a:tailEnd/>
          </a:ln>
        </p:spPr>
        <p:txBody>
          <a:bodyPr rtlCol="0" anchor="ctr"/>
          <a:lstStyle/>
          <a:p>
            <a:pPr algn="ctr"/>
            <a:endParaRPr lang="en-US"/>
          </a:p>
        </p:txBody>
      </p:sp>
      <p:grpSp>
        <p:nvGrpSpPr>
          <p:cNvPr id="18" name="Group 17">
            <a:extLst>
              <a:ext uri="{FF2B5EF4-FFF2-40B4-BE49-F238E27FC236}">
                <a16:creationId xmlns:a16="http://schemas.microsoft.com/office/drawing/2014/main" id="{BFA132AB-0916-90A6-3186-7A5CDFBB819E}"/>
              </a:ext>
            </a:extLst>
          </p:cNvPr>
          <p:cNvGrpSpPr/>
          <p:nvPr/>
        </p:nvGrpSpPr>
        <p:grpSpPr>
          <a:xfrm>
            <a:off x="6670687" y="1989253"/>
            <a:ext cx="75444" cy="1157154"/>
            <a:chOff x="1689356" y="3212261"/>
            <a:chExt cx="99152" cy="1335520"/>
          </a:xfrm>
        </p:grpSpPr>
        <p:cxnSp>
          <p:nvCxnSpPr>
            <p:cNvPr id="23" name="Straight Connector 22">
              <a:extLst>
                <a:ext uri="{FF2B5EF4-FFF2-40B4-BE49-F238E27FC236}">
                  <a16:creationId xmlns:a16="http://schemas.microsoft.com/office/drawing/2014/main" id="{3F98A87E-54A5-49F5-5789-6F3B02B83F08}"/>
                </a:ext>
              </a:extLst>
            </p:cNvPr>
            <p:cNvCxnSpPr>
              <a:cxnSpLocks/>
            </p:cNvCxnSpPr>
            <p:nvPr/>
          </p:nvCxnSpPr>
          <p:spPr bwMode="auto">
            <a:xfrm>
              <a:off x="1689356" y="3212261"/>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16742A5C-4313-37DE-415D-B400D8FCF7A8}"/>
                </a:ext>
              </a:extLst>
            </p:cNvPr>
            <p:cNvCxnSpPr>
              <a:cxnSpLocks/>
            </p:cNvCxnSpPr>
            <p:nvPr/>
          </p:nvCxnSpPr>
          <p:spPr bwMode="auto">
            <a:xfrm>
              <a:off x="1689356" y="3479365"/>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E0C127A-3C61-0C2D-2683-160F15D035D8}"/>
                </a:ext>
              </a:extLst>
            </p:cNvPr>
            <p:cNvCxnSpPr>
              <a:cxnSpLocks/>
            </p:cNvCxnSpPr>
            <p:nvPr/>
          </p:nvCxnSpPr>
          <p:spPr bwMode="auto">
            <a:xfrm>
              <a:off x="1689356" y="3746469"/>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6D5769DC-7DE1-6C7E-3983-F65285B24411}"/>
                </a:ext>
              </a:extLst>
            </p:cNvPr>
            <p:cNvCxnSpPr>
              <a:cxnSpLocks/>
            </p:cNvCxnSpPr>
            <p:nvPr/>
          </p:nvCxnSpPr>
          <p:spPr bwMode="auto">
            <a:xfrm>
              <a:off x="1689356" y="4013573"/>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84A81441-36D1-90C7-D5AC-97940816C987}"/>
                </a:ext>
              </a:extLst>
            </p:cNvPr>
            <p:cNvCxnSpPr>
              <a:cxnSpLocks/>
            </p:cNvCxnSpPr>
            <p:nvPr/>
          </p:nvCxnSpPr>
          <p:spPr bwMode="auto">
            <a:xfrm>
              <a:off x="1689356" y="4280677"/>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2D5A2FE2-4883-8FC7-DE4F-013B5256E4A8}"/>
                </a:ext>
              </a:extLst>
            </p:cNvPr>
            <p:cNvCxnSpPr>
              <a:cxnSpLocks/>
            </p:cNvCxnSpPr>
            <p:nvPr/>
          </p:nvCxnSpPr>
          <p:spPr bwMode="auto">
            <a:xfrm>
              <a:off x="1689356" y="4547781"/>
              <a:ext cx="99152" cy="0"/>
            </a:xfrm>
            <a:prstGeom prst="line">
              <a:avLst/>
            </a:prstGeom>
            <a:noFill/>
            <a:ln w="28575" cap="flat" cmpd="sng" algn="ctr">
              <a:solidFill>
                <a:schemeClr val="bg1"/>
              </a:solidFill>
              <a:prstDash val="solid"/>
              <a:round/>
              <a:headEnd type="none" w="med" len="med"/>
              <a:tailEnd type="none" w="med" len="med"/>
            </a:ln>
            <a:effectLst/>
          </p:spPr>
        </p:cxnSp>
      </p:grpSp>
      <p:grpSp>
        <p:nvGrpSpPr>
          <p:cNvPr id="7" name="Group 6">
            <a:extLst>
              <a:ext uri="{FF2B5EF4-FFF2-40B4-BE49-F238E27FC236}">
                <a16:creationId xmlns:a16="http://schemas.microsoft.com/office/drawing/2014/main" id="{828BD67F-5699-183F-314E-77DFF12FB2BF}"/>
              </a:ext>
            </a:extLst>
          </p:cNvPr>
          <p:cNvGrpSpPr/>
          <p:nvPr/>
        </p:nvGrpSpPr>
        <p:grpSpPr>
          <a:xfrm>
            <a:off x="6197085" y="1798044"/>
            <a:ext cx="535724" cy="1501737"/>
            <a:chOff x="6211676" y="1788370"/>
            <a:chExt cx="535724" cy="1703921"/>
          </a:xfrm>
        </p:grpSpPr>
        <p:sp>
          <p:nvSpPr>
            <p:cNvPr id="42" name="TextBox 41">
              <a:extLst>
                <a:ext uri="{FF2B5EF4-FFF2-40B4-BE49-F238E27FC236}">
                  <a16:creationId xmlns:a16="http://schemas.microsoft.com/office/drawing/2014/main" id="{26FF1725-2154-EAA6-185D-62C6FA0E16D0}"/>
                </a:ext>
              </a:extLst>
            </p:cNvPr>
            <p:cNvSpPr txBox="1"/>
            <p:nvPr/>
          </p:nvSpPr>
          <p:spPr bwMode="auto">
            <a:xfrm>
              <a:off x="6211676" y="178837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3" name="TextBox 42">
              <a:extLst>
                <a:ext uri="{FF2B5EF4-FFF2-40B4-BE49-F238E27FC236}">
                  <a16:creationId xmlns:a16="http://schemas.microsoft.com/office/drawing/2014/main" id="{9893F599-4CC1-F799-0C16-290C57392E3D}"/>
                </a:ext>
              </a:extLst>
            </p:cNvPr>
            <p:cNvSpPr txBox="1"/>
            <p:nvPr/>
          </p:nvSpPr>
          <p:spPr bwMode="auto">
            <a:xfrm>
              <a:off x="6328696" y="205601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4" name="TextBox 43">
              <a:extLst>
                <a:ext uri="{FF2B5EF4-FFF2-40B4-BE49-F238E27FC236}">
                  <a16:creationId xmlns:a16="http://schemas.microsoft.com/office/drawing/2014/main" id="{58CEFF96-A645-B49B-4178-995D10B2A870}"/>
                </a:ext>
              </a:extLst>
            </p:cNvPr>
            <p:cNvSpPr txBox="1"/>
            <p:nvPr/>
          </p:nvSpPr>
          <p:spPr bwMode="auto">
            <a:xfrm>
              <a:off x="6318647" y="23231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5" name="TextBox 44">
              <a:extLst>
                <a:ext uri="{FF2B5EF4-FFF2-40B4-BE49-F238E27FC236}">
                  <a16:creationId xmlns:a16="http://schemas.microsoft.com/office/drawing/2014/main" id="{C9C083A5-9DC9-4460-AD16-EF7E7CAA88DC}"/>
                </a:ext>
              </a:extLst>
            </p:cNvPr>
            <p:cNvSpPr txBox="1"/>
            <p:nvPr/>
          </p:nvSpPr>
          <p:spPr bwMode="auto">
            <a:xfrm>
              <a:off x="6318647" y="259077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6" name="TextBox 45">
              <a:extLst>
                <a:ext uri="{FF2B5EF4-FFF2-40B4-BE49-F238E27FC236}">
                  <a16:creationId xmlns:a16="http://schemas.microsoft.com/office/drawing/2014/main" id="{7BFA08FA-4BB0-22E6-AA3B-CDF0B289D30F}"/>
                </a:ext>
              </a:extLst>
            </p:cNvPr>
            <p:cNvSpPr txBox="1"/>
            <p:nvPr/>
          </p:nvSpPr>
          <p:spPr bwMode="auto">
            <a:xfrm>
              <a:off x="6326431" y="28553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7" name="TextBox 46">
              <a:extLst>
                <a:ext uri="{FF2B5EF4-FFF2-40B4-BE49-F238E27FC236}">
                  <a16:creationId xmlns:a16="http://schemas.microsoft.com/office/drawing/2014/main" id="{217AF661-F9AA-06A8-6708-D5B14F13750E}"/>
                </a:ext>
              </a:extLst>
            </p:cNvPr>
            <p:cNvSpPr txBox="1"/>
            <p:nvPr/>
          </p:nvSpPr>
          <p:spPr bwMode="auto">
            <a:xfrm>
              <a:off x="6443450" y="312295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8" name="Group 7">
            <a:extLst>
              <a:ext uri="{FF2B5EF4-FFF2-40B4-BE49-F238E27FC236}">
                <a16:creationId xmlns:a16="http://schemas.microsoft.com/office/drawing/2014/main" id="{07411163-A613-BFDB-38AB-FAB216A3FF0F}"/>
              </a:ext>
            </a:extLst>
          </p:cNvPr>
          <p:cNvGrpSpPr/>
          <p:nvPr/>
        </p:nvGrpSpPr>
        <p:grpSpPr>
          <a:xfrm>
            <a:off x="6746131" y="3146407"/>
            <a:ext cx="4854103" cy="66226"/>
            <a:chOff x="6780178" y="3136733"/>
            <a:chExt cx="4854103" cy="66226"/>
          </a:xfrm>
        </p:grpSpPr>
        <p:grpSp>
          <p:nvGrpSpPr>
            <p:cNvPr id="30" name="Group 29">
              <a:extLst>
                <a:ext uri="{FF2B5EF4-FFF2-40B4-BE49-F238E27FC236}">
                  <a16:creationId xmlns:a16="http://schemas.microsoft.com/office/drawing/2014/main" id="{53CC2483-863C-955E-C3D8-8C61CFC439AE}"/>
                </a:ext>
              </a:extLst>
            </p:cNvPr>
            <p:cNvGrpSpPr/>
            <p:nvPr/>
          </p:nvGrpSpPr>
          <p:grpSpPr>
            <a:xfrm rot="5400000">
              <a:off x="8955464" y="966751"/>
              <a:ext cx="60922" cy="4411493"/>
              <a:chOff x="1689356" y="2143845"/>
              <a:chExt cx="99152" cy="2671040"/>
            </a:xfrm>
          </p:grpSpPr>
          <p:cxnSp>
            <p:nvCxnSpPr>
              <p:cNvPr id="31" name="Straight Connector 30">
                <a:extLst>
                  <a:ext uri="{FF2B5EF4-FFF2-40B4-BE49-F238E27FC236}">
                    <a16:creationId xmlns:a16="http://schemas.microsoft.com/office/drawing/2014/main" id="{AA629725-3409-EACB-094C-F595884D23DE}"/>
                  </a:ext>
                </a:extLst>
              </p:cNvPr>
              <p:cNvCxnSpPr>
                <a:cxnSpLocks/>
              </p:cNvCxnSpPr>
              <p:nvPr/>
            </p:nvCxnSpPr>
            <p:spPr bwMode="auto">
              <a:xfrm>
                <a:off x="1689356" y="2143845"/>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73192414-4CD9-6C07-F2C5-487BDABF7966}"/>
                  </a:ext>
                </a:extLst>
              </p:cNvPr>
              <p:cNvCxnSpPr>
                <a:cxnSpLocks/>
              </p:cNvCxnSpPr>
              <p:nvPr/>
            </p:nvCxnSpPr>
            <p:spPr bwMode="auto">
              <a:xfrm>
                <a:off x="1689356" y="2410949"/>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9ABB43E5-ACED-EAE7-36A2-CF92A01137FB}"/>
                  </a:ext>
                </a:extLst>
              </p:cNvPr>
              <p:cNvCxnSpPr>
                <a:cxnSpLocks/>
              </p:cNvCxnSpPr>
              <p:nvPr/>
            </p:nvCxnSpPr>
            <p:spPr bwMode="auto">
              <a:xfrm>
                <a:off x="1689356" y="2678053"/>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501C611F-4817-9256-37D1-358C09029D1A}"/>
                  </a:ext>
                </a:extLst>
              </p:cNvPr>
              <p:cNvCxnSpPr>
                <a:cxnSpLocks/>
              </p:cNvCxnSpPr>
              <p:nvPr/>
            </p:nvCxnSpPr>
            <p:spPr bwMode="auto">
              <a:xfrm>
                <a:off x="1689356" y="2945157"/>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555251F6-9AB9-C23E-34F3-017E9E247CAB}"/>
                  </a:ext>
                </a:extLst>
              </p:cNvPr>
              <p:cNvCxnSpPr>
                <a:cxnSpLocks/>
              </p:cNvCxnSpPr>
              <p:nvPr/>
            </p:nvCxnSpPr>
            <p:spPr bwMode="auto">
              <a:xfrm>
                <a:off x="1689356" y="3212261"/>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F548709E-542F-0786-EC13-59DBF76B98B7}"/>
                  </a:ext>
                </a:extLst>
              </p:cNvPr>
              <p:cNvCxnSpPr>
                <a:cxnSpLocks/>
              </p:cNvCxnSpPr>
              <p:nvPr/>
            </p:nvCxnSpPr>
            <p:spPr bwMode="auto">
              <a:xfrm>
                <a:off x="1689356" y="3479365"/>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2F6F9D20-188B-0306-C57A-79FAAD971AD4}"/>
                  </a:ext>
                </a:extLst>
              </p:cNvPr>
              <p:cNvCxnSpPr>
                <a:cxnSpLocks/>
              </p:cNvCxnSpPr>
              <p:nvPr/>
            </p:nvCxnSpPr>
            <p:spPr bwMode="auto">
              <a:xfrm>
                <a:off x="1689356" y="3746469"/>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93B18E4B-146B-F1B0-3121-C1D6473772F4}"/>
                  </a:ext>
                </a:extLst>
              </p:cNvPr>
              <p:cNvCxnSpPr>
                <a:cxnSpLocks/>
              </p:cNvCxnSpPr>
              <p:nvPr/>
            </p:nvCxnSpPr>
            <p:spPr bwMode="auto">
              <a:xfrm>
                <a:off x="1689356" y="4013573"/>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3F4C5657-809A-D64E-A113-7489AED38E99}"/>
                  </a:ext>
                </a:extLst>
              </p:cNvPr>
              <p:cNvCxnSpPr>
                <a:cxnSpLocks/>
              </p:cNvCxnSpPr>
              <p:nvPr/>
            </p:nvCxnSpPr>
            <p:spPr bwMode="auto">
              <a:xfrm>
                <a:off x="1689356" y="4280677"/>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E965178B-7DF9-6D04-6EF1-C0ECC01267A3}"/>
                  </a:ext>
                </a:extLst>
              </p:cNvPr>
              <p:cNvCxnSpPr>
                <a:cxnSpLocks/>
              </p:cNvCxnSpPr>
              <p:nvPr/>
            </p:nvCxnSpPr>
            <p:spPr bwMode="auto">
              <a:xfrm>
                <a:off x="1689356" y="4547781"/>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C285AD58-660A-9C71-72B5-E835EACD3B8D}"/>
                  </a:ext>
                </a:extLst>
              </p:cNvPr>
              <p:cNvCxnSpPr>
                <a:cxnSpLocks/>
              </p:cNvCxnSpPr>
              <p:nvPr/>
            </p:nvCxnSpPr>
            <p:spPr bwMode="auto">
              <a:xfrm>
                <a:off x="1689356" y="4814885"/>
                <a:ext cx="99152" cy="0"/>
              </a:xfrm>
              <a:prstGeom prst="line">
                <a:avLst/>
              </a:prstGeom>
              <a:noFill/>
              <a:ln w="28575" cap="flat" cmpd="sng" algn="ctr">
                <a:solidFill>
                  <a:schemeClr val="bg1"/>
                </a:solidFill>
                <a:prstDash val="solid"/>
                <a:round/>
                <a:headEnd type="none" w="med" len="med"/>
                <a:tailEnd type="none" w="med" len="med"/>
              </a:ln>
              <a:effectLst/>
            </p:spPr>
          </p:cxnSp>
        </p:grpSp>
        <p:cxnSp>
          <p:nvCxnSpPr>
            <p:cNvPr id="48" name="Straight Connector 47">
              <a:extLst>
                <a:ext uri="{FF2B5EF4-FFF2-40B4-BE49-F238E27FC236}">
                  <a16:creationId xmlns:a16="http://schemas.microsoft.com/office/drawing/2014/main" id="{5A3ED498-5326-440E-3DDC-FD05A80CC1E4}"/>
                </a:ext>
              </a:extLst>
            </p:cNvPr>
            <p:cNvCxnSpPr>
              <a:cxnSpLocks/>
            </p:cNvCxnSpPr>
            <p:nvPr/>
          </p:nvCxnSpPr>
          <p:spPr bwMode="auto">
            <a:xfrm rot="5400000">
              <a:off x="11603820" y="3167194"/>
              <a:ext cx="60922" cy="0"/>
            </a:xfrm>
            <a:prstGeom prst="line">
              <a:avLst/>
            </a:prstGeom>
            <a:noFill/>
            <a:ln w="28575" cap="flat" cmpd="sng" algn="ctr">
              <a:solidFill>
                <a:schemeClr val="bg1"/>
              </a:solidFill>
              <a:prstDash val="solid"/>
              <a:round/>
              <a:headEnd type="none" w="med" len="med"/>
              <a:tailEnd type="none" w="med" len="med"/>
            </a:ln>
            <a:effectLst/>
          </p:spPr>
        </p:cxnSp>
      </p:grpSp>
      <p:sp>
        <p:nvSpPr>
          <p:cNvPr id="49" name="TextBox 48">
            <a:extLst>
              <a:ext uri="{FF2B5EF4-FFF2-40B4-BE49-F238E27FC236}">
                <a16:creationId xmlns:a16="http://schemas.microsoft.com/office/drawing/2014/main" id="{17C12EDE-F609-DFDB-CF77-5AF5C6E7E695}"/>
              </a:ext>
            </a:extLst>
          </p:cNvPr>
          <p:cNvSpPr txBox="1"/>
          <p:nvPr/>
        </p:nvSpPr>
        <p:spPr bwMode="auto">
          <a:xfrm>
            <a:off x="6597896" y="31573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0" name="TextBox 49">
            <a:extLst>
              <a:ext uri="{FF2B5EF4-FFF2-40B4-BE49-F238E27FC236}">
                <a16:creationId xmlns:a16="http://schemas.microsoft.com/office/drawing/2014/main" id="{4002CDA1-CFD6-857D-1AF7-B64605DB51C8}"/>
              </a:ext>
            </a:extLst>
          </p:cNvPr>
          <p:cNvSpPr txBox="1"/>
          <p:nvPr/>
        </p:nvSpPr>
        <p:spPr bwMode="auto">
          <a:xfrm>
            <a:off x="7030592" y="31573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51" name="TextBox 50">
            <a:extLst>
              <a:ext uri="{FF2B5EF4-FFF2-40B4-BE49-F238E27FC236}">
                <a16:creationId xmlns:a16="http://schemas.microsoft.com/office/drawing/2014/main" id="{8068DFA7-5FC2-A8F7-985C-2C6F29A41424}"/>
              </a:ext>
            </a:extLst>
          </p:cNvPr>
          <p:cNvSpPr txBox="1"/>
          <p:nvPr/>
        </p:nvSpPr>
        <p:spPr bwMode="auto">
          <a:xfrm>
            <a:off x="7481084" y="31573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52" name="TextBox 51">
            <a:extLst>
              <a:ext uri="{FF2B5EF4-FFF2-40B4-BE49-F238E27FC236}">
                <a16:creationId xmlns:a16="http://schemas.microsoft.com/office/drawing/2014/main" id="{E4D77FE3-818F-E064-513E-F7E28DF624C5}"/>
              </a:ext>
            </a:extLst>
          </p:cNvPr>
          <p:cNvSpPr txBox="1"/>
          <p:nvPr/>
        </p:nvSpPr>
        <p:spPr bwMode="auto">
          <a:xfrm>
            <a:off x="7913780" y="315734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53" name="TextBox 52">
            <a:extLst>
              <a:ext uri="{FF2B5EF4-FFF2-40B4-BE49-F238E27FC236}">
                <a16:creationId xmlns:a16="http://schemas.microsoft.com/office/drawing/2014/main" id="{F19F86BE-2DBC-25FC-33ED-C79B6D1F3778}"/>
              </a:ext>
            </a:extLst>
          </p:cNvPr>
          <p:cNvSpPr txBox="1"/>
          <p:nvPr/>
        </p:nvSpPr>
        <p:spPr bwMode="auto">
          <a:xfrm>
            <a:off x="8301376" y="315734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54" name="TextBox 53">
            <a:extLst>
              <a:ext uri="{FF2B5EF4-FFF2-40B4-BE49-F238E27FC236}">
                <a16:creationId xmlns:a16="http://schemas.microsoft.com/office/drawing/2014/main" id="{3CDA035F-ED99-5689-CF61-657505A1F00F}"/>
              </a:ext>
            </a:extLst>
          </p:cNvPr>
          <p:cNvSpPr txBox="1"/>
          <p:nvPr/>
        </p:nvSpPr>
        <p:spPr bwMode="auto">
          <a:xfrm>
            <a:off x="8734072" y="315734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55" name="TextBox 54">
            <a:extLst>
              <a:ext uri="{FF2B5EF4-FFF2-40B4-BE49-F238E27FC236}">
                <a16:creationId xmlns:a16="http://schemas.microsoft.com/office/drawing/2014/main" id="{7CE90CC2-AE17-6D8C-1BC7-0FB396A52872}"/>
              </a:ext>
            </a:extLst>
          </p:cNvPr>
          <p:cNvSpPr txBox="1"/>
          <p:nvPr/>
        </p:nvSpPr>
        <p:spPr bwMode="auto">
          <a:xfrm>
            <a:off x="9184564" y="315734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56" name="TextBox 55">
            <a:extLst>
              <a:ext uri="{FF2B5EF4-FFF2-40B4-BE49-F238E27FC236}">
                <a16:creationId xmlns:a16="http://schemas.microsoft.com/office/drawing/2014/main" id="{14B8FCE0-0C68-824E-8F1B-495AD2C11206}"/>
              </a:ext>
            </a:extLst>
          </p:cNvPr>
          <p:cNvSpPr txBox="1"/>
          <p:nvPr/>
        </p:nvSpPr>
        <p:spPr bwMode="auto">
          <a:xfrm>
            <a:off x="9617260" y="315734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57" name="TextBox 56">
            <a:extLst>
              <a:ext uri="{FF2B5EF4-FFF2-40B4-BE49-F238E27FC236}">
                <a16:creationId xmlns:a16="http://schemas.microsoft.com/office/drawing/2014/main" id="{D0EBBC7D-6598-DF01-D1F3-9CA572B51AFC}"/>
              </a:ext>
            </a:extLst>
          </p:cNvPr>
          <p:cNvSpPr txBox="1"/>
          <p:nvPr/>
        </p:nvSpPr>
        <p:spPr bwMode="auto">
          <a:xfrm>
            <a:off x="10081744" y="315734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58" name="TextBox 57">
            <a:extLst>
              <a:ext uri="{FF2B5EF4-FFF2-40B4-BE49-F238E27FC236}">
                <a16:creationId xmlns:a16="http://schemas.microsoft.com/office/drawing/2014/main" id="{7E82A094-45C6-2B89-F4A1-8E751C05DAF0}"/>
              </a:ext>
            </a:extLst>
          </p:cNvPr>
          <p:cNvSpPr txBox="1"/>
          <p:nvPr/>
        </p:nvSpPr>
        <p:spPr bwMode="auto">
          <a:xfrm>
            <a:off x="10514440" y="315734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59" name="TextBox 58">
            <a:extLst>
              <a:ext uri="{FF2B5EF4-FFF2-40B4-BE49-F238E27FC236}">
                <a16:creationId xmlns:a16="http://schemas.microsoft.com/office/drawing/2014/main" id="{DD570D9C-3B16-E11C-CED4-168FC5879E4C}"/>
              </a:ext>
            </a:extLst>
          </p:cNvPr>
          <p:cNvSpPr txBox="1"/>
          <p:nvPr/>
        </p:nvSpPr>
        <p:spPr bwMode="auto">
          <a:xfrm>
            <a:off x="10964932" y="315734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60" name="TextBox 59">
            <a:extLst>
              <a:ext uri="{FF2B5EF4-FFF2-40B4-BE49-F238E27FC236}">
                <a16:creationId xmlns:a16="http://schemas.microsoft.com/office/drawing/2014/main" id="{57185C31-6A9B-A053-00FD-726F8D3142CB}"/>
              </a:ext>
            </a:extLst>
          </p:cNvPr>
          <p:cNvSpPr txBox="1"/>
          <p:nvPr/>
        </p:nvSpPr>
        <p:spPr bwMode="auto">
          <a:xfrm>
            <a:off x="11397628" y="315734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61" name="TextBox 60">
            <a:extLst>
              <a:ext uri="{FF2B5EF4-FFF2-40B4-BE49-F238E27FC236}">
                <a16:creationId xmlns:a16="http://schemas.microsoft.com/office/drawing/2014/main" id="{0A99016B-DB0D-37F0-90EC-C870543E085B}"/>
              </a:ext>
            </a:extLst>
          </p:cNvPr>
          <p:cNvSpPr txBox="1"/>
          <p:nvPr/>
        </p:nvSpPr>
        <p:spPr bwMode="auto">
          <a:xfrm rot="16200000">
            <a:off x="5433351" y="2404758"/>
            <a:ext cx="13252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Patients (%)</a:t>
            </a:r>
          </a:p>
        </p:txBody>
      </p:sp>
      <p:sp>
        <p:nvSpPr>
          <p:cNvPr id="62" name="TextBox 61">
            <a:extLst>
              <a:ext uri="{FF2B5EF4-FFF2-40B4-BE49-F238E27FC236}">
                <a16:creationId xmlns:a16="http://schemas.microsoft.com/office/drawing/2014/main" id="{5B0955D2-B725-BFAC-5AF6-BEAD09D4153F}"/>
              </a:ext>
            </a:extLst>
          </p:cNvPr>
          <p:cNvSpPr txBox="1"/>
          <p:nvPr/>
        </p:nvSpPr>
        <p:spPr bwMode="auto">
          <a:xfrm>
            <a:off x="8096140" y="3455374"/>
            <a:ext cx="21132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Mos From Response</a:t>
            </a:r>
          </a:p>
        </p:txBody>
      </p:sp>
      <p:sp>
        <p:nvSpPr>
          <p:cNvPr id="63" name="TextBox 62">
            <a:extLst>
              <a:ext uri="{FF2B5EF4-FFF2-40B4-BE49-F238E27FC236}">
                <a16:creationId xmlns:a16="http://schemas.microsoft.com/office/drawing/2014/main" id="{79391067-7BF1-90D3-717E-21E6942F5466}"/>
              </a:ext>
            </a:extLst>
          </p:cNvPr>
          <p:cNvSpPr txBox="1"/>
          <p:nvPr/>
        </p:nvSpPr>
        <p:spPr bwMode="auto">
          <a:xfrm>
            <a:off x="6531107" y="374718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31</a:t>
            </a:r>
          </a:p>
        </p:txBody>
      </p:sp>
      <p:sp>
        <p:nvSpPr>
          <p:cNvPr id="64" name="TextBox 63">
            <a:extLst>
              <a:ext uri="{FF2B5EF4-FFF2-40B4-BE49-F238E27FC236}">
                <a16:creationId xmlns:a16="http://schemas.microsoft.com/office/drawing/2014/main" id="{85F7B8B2-0903-CCD2-8E6B-3B0DDF041DD2}"/>
              </a:ext>
            </a:extLst>
          </p:cNvPr>
          <p:cNvSpPr txBox="1"/>
          <p:nvPr/>
        </p:nvSpPr>
        <p:spPr bwMode="auto">
          <a:xfrm>
            <a:off x="6963803" y="374718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65" name="TextBox 64">
            <a:extLst>
              <a:ext uri="{FF2B5EF4-FFF2-40B4-BE49-F238E27FC236}">
                <a16:creationId xmlns:a16="http://schemas.microsoft.com/office/drawing/2014/main" id="{3B49B23C-5A58-90DE-9743-FF461D52C92C}"/>
              </a:ext>
            </a:extLst>
          </p:cNvPr>
          <p:cNvSpPr txBox="1"/>
          <p:nvPr/>
        </p:nvSpPr>
        <p:spPr bwMode="auto">
          <a:xfrm>
            <a:off x="7414295" y="374718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66" name="TextBox 65">
            <a:extLst>
              <a:ext uri="{FF2B5EF4-FFF2-40B4-BE49-F238E27FC236}">
                <a16:creationId xmlns:a16="http://schemas.microsoft.com/office/drawing/2014/main" id="{35C99CF7-21C7-696E-FEE8-A23E80380DB6}"/>
              </a:ext>
            </a:extLst>
          </p:cNvPr>
          <p:cNvSpPr txBox="1"/>
          <p:nvPr/>
        </p:nvSpPr>
        <p:spPr bwMode="auto">
          <a:xfrm>
            <a:off x="7846991" y="374718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13</a:t>
            </a:r>
          </a:p>
        </p:txBody>
      </p:sp>
      <p:sp>
        <p:nvSpPr>
          <p:cNvPr id="67" name="TextBox 66">
            <a:extLst>
              <a:ext uri="{FF2B5EF4-FFF2-40B4-BE49-F238E27FC236}">
                <a16:creationId xmlns:a16="http://schemas.microsoft.com/office/drawing/2014/main" id="{19D642C5-0ECD-5CE3-318F-858B9416B4EC}"/>
              </a:ext>
            </a:extLst>
          </p:cNvPr>
          <p:cNvSpPr txBox="1"/>
          <p:nvPr/>
        </p:nvSpPr>
        <p:spPr bwMode="auto">
          <a:xfrm>
            <a:off x="8351605" y="374718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68" name="TextBox 67">
            <a:extLst>
              <a:ext uri="{FF2B5EF4-FFF2-40B4-BE49-F238E27FC236}">
                <a16:creationId xmlns:a16="http://schemas.microsoft.com/office/drawing/2014/main" id="{D8CB8098-6067-0B09-0827-4E6C4260DC9F}"/>
              </a:ext>
            </a:extLst>
          </p:cNvPr>
          <p:cNvSpPr txBox="1"/>
          <p:nvPr/>
        </p:nvSpPr>
        <p:spPr bwMode="auto">
          <a:xfrm>
            <a:off x="8784301" y="374718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69" name="TextBox 68">
            <a:extLst>
              <a:ext uri="{FF2B5EF4-FFF2-40B4-BE49-F238E27FC236}">
                <a16:creationId xmlns:a16="http://schemas.microsoft.com/office/drawing/2014/main" id="{C4357599-50A5-0514-6E23-814E0B032B96}"/>
              </a:ext>
            </a:extLst>
          </p:cNvPr>
          <p:cNvSpPr txBox="1"/>
          <p:nvPr/>
        </p:nvSpPr>
        <p:spPr bwMode="auto">
          <a:xfrm>
            <a:off x="9234793" y="374718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70" name="TextBox 69">
            <a:extLst>
              <a:ext uri="{FF2B5EF4-FFF2-40B4-BE49-F238E27FC236}">
                <a16:creationId xmlns:a16="http://schemas.microsoft.com/office/drawing/2014/main" id="{61A34C54-70EA-9527-EE4F-EED503315B4C}"/>
              </a:ext>
            </a:extLst>
          </p:cNvPr>
          <p:cNvSpPr txBox="1"/>
          <p:nvPr/>
        </p:nvSpPr>
        <p:spPr bwMode="auto">
          <a:xfrm>
            <a:off x="9667489" y="374718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71" name="TextBox 70">
            <a:extLst>
              <a:ext uri="{FF2B5EF4-FFF2-40B4-BE49-F238E27FC236}">
                <a16:creationId xmlns:a16="http://schemas.microsoft.com/office/drawing/2014/main" id="{0699245E-ADA0-2559-568D-1DABDFE294DD}"/>
              </a:ext>
            </a:extLst>
          </p:cNvPr>
          <p:cNvSpPr txBox="1"/>
          <p:nvPr/>
        </p:nvSpPr>
        <p:spPr bwMode="auto">
          <a:xfrm>
            <a:off x="10131973" y="374718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72" name="TextBox 71">
            <a:extLst>
              <a:ext uri="{FF2B5EF4-FFF2-40B4-BE49-F238E27FC236}">
                <a16:creationId xmlns:a16="http://schemas.microsoft.com/office/drawing/2014/main" id="{B861B84C-0E8A-C568-F5E3-E050036CAF26}"/>
              </a:ext>
            </a:extLst>
          </p:cNvPr>
          <p:cNvSpPr txBox="1"/>
          <p:nvPr/>
        </p:nvSpPr>
        <p:spPr bwMode="auto">
          <a:xfrm>
            <a:off x="10564669" y="374718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73" name="TextBox 72">
            <a:extLst>
              <a:ext uri="{FF2B5EF4-FFF2-40B4-BE49-F238E27FC236}">
                <a16:creationId xmlns:a16="http://schemas.microsoft.com/office/drawing/2014/main" id="{A24E4D7F-80B9-ED8E-E276-BD2A8F5A0971}"/>
              </a:ext>
            </a:extLst>
          </p:cNvPr>
          <p:cNvSpPr txBox="1"/>
          <p:nvPr/>
        </p:nvSpPr>
        <p:spPr bwMode="auto">
          <a:xfrm>
            <a:off x="11015161" y="374718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74" name="TextBox 73">
            <a:extLst>
              <a:ext uri="{FF2B5EF4-FFF2-40B4-BE49-F238E27FC236}">
                <a16:creationId xmlns:a16="http://schemas.microsoft.com/office/drawing/2014/main" id="{A1E73B0E-6DF1-D4FE-DB2A-A2EB62943971}"/>
              </a:ext>
            </a:extLst>
          </p:cNvPr>
          <p:cNvSpPr txBox="1"/>
          <p:nvPr/>
        </p:nvSpPr>
        <p:spPr bwMode="auto">
          <a:xfrm>
            <a:off x="11447857" y="3747182"/>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75" name="TextBox 74">
            <a:extLst>
              <a:ext uri="{FF2B5EF4-FFF2-40B4-BE49-F238E27FC236}">
                <a16:creationId xmlns:a16="http://schemas.microsoft.com/office/drawing/2014/main" id="{3741C03D-6E72-5E56-3BE0-A2607BFC2905}"/>
              </a:ext>
            </a:extLst>
          </p:cNvPr>
          <p:cNvSpPr txBox="1"/>
          <p:nvPr/>
        </p:nvSpPr>
        <p:spPr bwMode="auto">
          <a:xfrm>
            <a:off x="5823058" y="3518035"/>
            <a:ext cx="12068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No. at Risk</a:t>
            </a:r>
          </a:p>
        </p:txBody>
      </p:sp>
      <p:sp>
        <p:nvSpPr>
          <p:cNvPr id="10" name="Freeform: Shape 9">
            <a:extLst>
              <a:ext uri="{FF2B5EF4-FFF2-40B4-BE49-F238E27FC236}">
                <a16:creationId xmlns:a16="http://schemas.microsoft.com/office/drawing/2014/main" id="{05325EF4-9016-50E7-0BDD-93CF1DF73972}"/>
              </a:ext>
            </a:extLst>
          </p:cNvPr>
          <p:cNvSpPr/>
          <p:nvPr/>
        </p:nvSpPr>
        <p:spPr bwMode="auto">
          <a:xfrm>
            <a:off x="6744070" y="1991557"/>
            <a:ext cx="4687410" cy="843379"/>
          </a:xfrm>
          <a:custGeom>
            <a:avLst/>
            <a:gdLst>
              <a:gd name="connsiteX0" fmla="*/ 0 w 4687410"/>
              <a:gd name="connsiteY0" fmla="*/ 0 h 843379"/>
              <a:gd name="connsiteX1" fmla="*/ 609600 w 4687410"/>
              <a:gd name="connsiteY1" fmla="*/ 0 h 843379"/>
              <a:gd name="connsiteX2" fmla="*/ 609600 w 4687410"/>
              <a:gd name="connsiteY2" fmla="*/ 76940 h 843379"/>
              <a:gd name="connsiteX3" fmla="*/ 807868 w 4687410"/>
              <a:gd name="connsiteY3" fmla="*/ 76940 h 843379"/>
              <a:gd name="connsiteX4" fmla="*/ 807868 w 4687410"/>
              <a:gd name="connsiteY4" fmla="*/ 115410 h 843379"/>
              <a:gd name="connsiteX5" fmla="*/ 828582 w 4687410"/>
              <a:gd name="connsiteY5" fmla="*/ 115410 h 843379"/>
              <a:gd name="connsiteX6" fmla="*/ 828582 w 4687410"/>
              <a:gd name="connsiteY6" fmla="*/ 156839 h 843379"/>
              <a:gd name="connsiteX7" fmla="*/ 843379 w 4687410"/>
              <a:gd name="connsiteY7" fmla="*/ 156839 h 843379"/>
              <a:gd name="connsiteX8" fmla="*/ 843379 w 4687410"/>
              <a:gd name="connsiteY8" fmla="*/ 189391 h 843379"/>
              <a:gd name="connsiteX9" fmla="*/ 884808 w 4687410"/>
              <a:gd name="connsiteY9" fmla="*/ 189391 h 843379"/>
              <a:gd name="connsiteX10" fmla="*/ 884808 w 4687410"/>
              <a:gd name="connsiteY10" fmla="*/ 230820 h 843379"/>
              <a:gd name="connsiteX11" fmla="*/ 1020932 w 4687410"/>
              <a:gd name="connsiteY11" fmla="*/ 230820 h 843379"/>
              <a:gd name="connsiteX12" fmla="*/ 1020932 w 4687410"/>
              <a:gd name="connsiteY12" fmla="*/ 316637 h 843379"/>
              <a:gd name="connsiteX13" fmla="*/ 1047565 w 4687410"/>
              <a:gd name="connsiteY13" fmla="*/ 316637 h 843379"/>
              <a:gd name="connsiteX14" fmla="*/ 1047565 w 4687410"/>
              <a:gd name="connsiteY14" fmla="*/ 387659 h 843379"/>
              <a:gd name="connsiteX15" fmla="*/ 1071239 w 4687410"/>
              <a:gd name="connsiteY15" fmla="*/ 387659 h 843379"/>
              <a:gd name="connsiteX16" fmla="*/ 1071239 w 4687410"/>
              <a:gd name="connsiteY16" fmla="*/ 435006 h 843379"/>
              <a:gd name="connsiteX17" fmla="*/ 1083076 w 4687410"/>
              <a:gd name="connsiteY17" fmla="*/ 435006 h 843379"/>
              <a:gd name="connsiteX18" fmla="*/ 1083076 w 4687410"/>
              <a:gd name="connsiteY18" fmla="*/ 467558 h 843379"/>
              <a:gd name="connsiteX19" fmla="*/ 1124505 w 4687410"/>
              <a:gd name="connsiteY19" fmla="*/ 467558 h 843379"/>
              <a:gd name="connsiteX20" fmla="*/ 1124505 w 4687410"/>
              <a:gd name="connsiteY20" fmla="*/ 508987 h 843379"/>
              <a:gd name="connsiteX21" fmla="*/ 1189608 w 4687410"/>
              <a:gd name="connsiteY21" fmla="*/ 508987 h 843379"/>
              <a:gd name="connsiteX22" fmla="*/ 1189608 w 4687410"/>
              <a:gd name="connsiteY22" fmla="*/ 544497 h 843379"/>
              <a:gd name="connsiteX23" fmla="*/ 1216241 w 4687410"/>
              <a:gd name="connsiteY23" fmla="*/ 544497 h 843379"/>
              <a:gd name="connsiteX24" fmla="*/ 1216241 w 4687410"/>
              <a:gd name="connsiteY24" fmla="*/ 591845 h 843379"/>
              <a:gd name="connsiteX25" fmla="*/ 1293180 w 4687410"/>
              <a:gd name="connsiteY25" fmla="*/ 591845 h 843379"/>
              <a:gd name="connsiteX26" fmla="*/ 1293180 w 4687410"/>
              <a:gd name="connsiteY26" fmla="*/ 624396 h 843379"/>
              <a:gd name="connsiteX27" fmla="*/ 1399713 w 4687410"/>
              <a:gd name="connsiteY27" fmla="*/ 624396 h 843379"/>
              <a:gd name="connsiteX28" fmla="*/ 1399713 w 4687410"/>
              <a:gd name="connsiteY28" fmla="*/ 674703 h 843379"/>
              <a:gd name="connsiteX29" fmla="*/ 1452979 w 4687410"/>
              <a:gd name="connsiteY29" fmla="*/ 674703 h 843379"/>
              <a:gd name="connsiteX30" fmla="*/ 1452979 w 4687410"/>
              <a:gd name="connsiteY30" fmla="*/ 710214 h 843379"/>
              <a:gd name="connsiteX31" fmla="*/ 1491448 w 4687410"/>
              <a:gd name="connsiteY31" fmla="*/ 710214 h 843379"/>
              <a:gd name="connsiteX32" fmla="*/ 1491448 w 4687410"/>
              <a:gd name="connsiteY32" fmla="*/ 751643 h 843379"/>
              <a:gd name="connsiteX33" fmla="*/ 1621654 w 4687410"/>
              <a:gd name="connsiteY33" fmla="*/ 751643 h 843379"/>
              <a:gd name="connsiteX34" fmla="*/ 1621654 w 4687410"/>
              <a:gd name="connsiteY34" fmla="*/ 796031 h 843379"/>
              <a:gd name="connsiteX35" fmla="*/ 2269724 w 4687410"/>
              <a:gd name="connsiteY35" fmla="*/ 796031 h 843379"/>
              <a:gd name="connsiteX36" fmla="*/ 2269724 w 4687410"/>
              <a:gd name="connsiteY36" fmla="*/ 843379 h 843379"/>
              <a:gd name="connsiteX37" fmla="*/ 4687410 w 4687410"/>
              <a:gd name="connsiteY37" fmla="*/ 843379 h 843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687410" h="843379">
                <a:moveTo>
                  <a:pt x="0" y="0"/>
                </a:moveTo>
                <a:lnTo>
                  <a:pt x="609600" y="0"/>
                </a:lnTo>
                <a:lnTo>
                  <a:pt x="609600" y="76940"/>
                </a:lnTo>
                <a:lnTo>
                  <a:pt x="807868" y="76940"/>
                </a:lnTo>
                <a:lnTo>
                  <a:pt x="807868" y="115410"/>
                </a:lnTo>
                <a:lnTo>
                  <a:pt x="828582" y="115410"/>
                </a:lnTo>
                <a:lnTo>
                  <a:pt x="828582" y="156839"/>
                </a:lnTo>
                <a:lnTo>
                  <a:pt x="843379" y="156839"/>
                </a:lnTo>
                <a:lnTo>
                  <a:pt x="843379" y="189391"/>
                </a:lnTo>
                <a:lnTo>
                  <a:pt x="884808" y="189391"/>
                </a:lnTo>
                <a:lnTo>
                  <a:pt x="884808" y="230820"/>
                </a:lnTo>
                <a:lnTo>
                  <a:pt x="1020932" y="230820"/>
                </a:lnTo>
                <a:lnTo>
                  <a:pt x="1020932" y="316637"/>
                </a:lnTo>
                <a:lnTo>
                  <a:pt x="1047565" y="316637"/>
                </a:lnTo>
                <a:lnTo>
                  <a:pt x="1047565" y="387659"/>
                </a:lnTo>
                <a:lnTo>
                  <a:pt x="1071239" y="387659"/>
                </a:lnTo>
                <a:lnTo>
                  <a:pt x="1071239" y="435006"/>
                </a:lnTo>
                <a:lnTo>
                  <a:pt x="1083076" y="435006"/>
                </a:lnTo>
                <a:lnTo>
                  <a:pt x="1083076" y="467558"/>
                </a:lnTo>
                <a:lnTo>
                  <a:pt x="1124505" y="467558"/>
                </a:lnTo>
                <a:lnTo>
                  <a:pt x="1124505" y="508987"/>
                </a:lnTo>
                <a:lnTo>
                  <a:pt x="1189608" y="508987"/>
                </a:lnTo>
                <a:lnTo>
                  <a:pt x="1189608" y="544497"/>
                </a:lnTo>
                <a:lnTo>
                  <a:pt x="1216241" y="544497"/>
                </a:lnTo>
                <a:lnTo>
                  <a:pt x="1216241" y="591845"/>
                </a:lnTo>
                <a:lnTo>
                  <a:pt x="1293180" y="591845"/>
                </a:lnTo>
                <a:lnTo>
                  <a:pt x="1293180" y="624396"/>
                </a:lnTo>
                <a:lnTo>
                  <a:pt x="1399713" y="624396"/>
                </a:lnTo>
                <a:lnTo>
                  <a:pt x="1399713" y="674703"/>
                </a:lnTo>
                <a:lnTo>
                  <a:pt x="1452979" y="674703"/>
                </a:lnTo>
                <a:lnTo>
                  <a:pt x="1452979" y="710214"/>
                </a:lnTo>
                <a:lnTo>
                  <a:pt x="1491448" y="710214"/>
                </a:lnTo>
                <a:lnTo>
                  <a:pt x="1491448" y="751643"/>
                </a:lnTo>
                <a:lnTo>
                  <a:pt x="1621654" y="751643"/>
                </a:lnTo>
                <a:lnTo>
                  <a:pt x="1621654" y="796031"/>
                </a:lnTo>
                <a:lnTo>
                  <a:pt x="2269724" y="796031"/>
                </a:lnTo>
                <a:lnTo>
                  <a:pt x="2269724" y="843379"/>
                </a:lnTo>
                <a:lnTo>
                  <a:pt x="4687410" y="843379"/>
                </a:lnTo>
              </a:path>
            </a:pathLst>
          </a:custGeom>
          <a:noFill/>
          <a:ln w="28575">
            <a:solidFill>
              <a:schemeClr val="accent1"/>
            </a:solidFill>
            <a:miter lim="800000"/>
            <a:headEnd/>
            <a:tailEnd/>
          </a:ln>
        </p:spPr>
        <p:txBody>
          <a:bodyPr rtlCol="0" anchor="ctr"/>
          <a:lstStyle/>
          <a:p>
            <a:pPr algn="ctr"/>
            <a:endParaRPr lang="en-US"/>
          </a:p>
        </p:txBody>
      </p:sp>
      <p:cxnSp>
        <p:nvCxnSpPr>
          <p:cNvPr id="76" name="Straight Connector 75">
            <a:extLst>
              <a:ext uri="{FF2B5EF4-FFF2-40B4-BE49-F238E27FC236}">
                <a16:creationId xmlns:a16="http://schemas.microsoft.com/office/drawing/2014/main" id="{2A358B4E-2C64-95C9-D890-5008ADC8F5D4}"/>
              </a:ext>
            </a:extLst>
          </p:cNvPr>
          <p:cNvCxnSpPr/>
          <p:nvPr/>
        </p:nvCxnSpPr>
        <p:spPr bwMode="auto">
          <a:xfrm>
            <a:off x="7150223" y="1895242"/>
            <a:ext cx="0" cy="94011"/>
          </a:xfrm>
          <a:prstGeom prst="line">
            <a:avLst/>
          </a:prstGeom>
          <a:noFill/>
          <a:ln w="28575" cap="flat" cmpd="sng" algn="ctr">
            <a:solidFill>
              <a:schemeClr val="accent1"/>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55919ADD-185D-7DEC-DBBD-D287C8D11490}"/>
              </a:ext>
            </a:extLst>
          </p:cNvPr>
          <p:cNvCxnSpPr/>
          <p:nvPr/>
        </p:nvCxnSpPr>
        <p:spPr bwMode="auto">
          <a:xfrm>
            <a:off x="7761302" y="2126673"/>
            <a:ext cx="0" cy="94011"/>
          </a:xfrm>
          <a:prstGeom prst="line">
            <a:avLst/>
          </a:prstGeom>
          <a:noFill/>
          <a:ln w="28575" cap="flat" cmpd="sng" algn="ctr">
            <a:solidFill>
              <a:schemeClr val="accent1"/>
            </a:solidFill>
            <a:prstDash val="solid"/>
            <a:round/>
            <a:headEnd type="none" w="med" len="med"/>
            <a:tailEnd type="none" w="med" len="med"/>
          </a:ln>
          <a:effectLst/>
        </p:spPr>
      </p:cxnSp>
      <p:cxnSp>
        <p:nvCxnSpPr>
          <p:cNvPr id="79" name="Straight Connector 78">
            <a:extLst>
              <a:ext uri="{FF2B5EF4-FFF2-40B4-BE49-F238E27FC236}">
                <a16:creationId xmlns:a16="http://schemas.microsoft.com/office/drawing/2014/main" id="{B86881C2-03DA-2724-9C8C-131411ED5867}"/>
              </a:ext>
            </a:extLst>
          </p:cNvPr>
          <p:cNvCxnSpPr/>
          <p:nvPr/>
        </p:nvCxnSpPr>
        <p:spPr bwMode="auto">
          <a:xfrm>
            <a:off x="9196326" y="2739231"/>
            <a:ext cx="0" cy="94011"/>
          </a:xfrm>
          <a:prstGeom prst="line">
            <a:avLst/>
          </a:prstGeom>
          <a:noFill/>
          <a:ln w="28575" cap="flat" cmpd="sng" algn="ctr">
            <a:solidFill>
              <a:schemeClr val="accent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3DC88679-53D2-4170-C494-F5C198DE2C04}"/>
              </a:ext>
            </a:extLst>
          </p:cNvPr>
          <p:cNvCxnSpPr/>
          <p:nvPr/>
        </p:nvCxnSpPr>
        <p:spPr bwMode="auto">
          <a:xfrm>
            <a:off x="9285302" y="2739231"/>
            <a:ext cx="0" cy="94011"/>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E10EB965-3564-CC28-8320-0A4DC3D924C7}"/>
              </a:ext>
            </a:extLst>
          </p:cNvPr>
          <p:cNvCxnSpPr/>
          <p:nvPr/>
        </p:nvCxnSpPr>
        <p:spPr bwMode="auto">
          <a:xfrm>
            <a:off x="9393766" y="2739232"/>
            <a:ext cx="0" cy="94011"/>
          </a:xfrm>
          <a:prstGeom prst="line">
            <a:avLst/>
          </a:prstGeom>
          <a:noFill/>
          <a:ln w="28575" cap="flat" cmpd="sng" algn="ctr">
            <a:solidFill>
              <a:schemeClr val="accent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E9D75A4F-0D3F-9367-523C-FFC648EED98A}"/>
              </a:ext>
            </a:extLst>
          </p:cNvPr>
          <p:cNvCxnSpPr/>
          <p:nvPr/>
        </p:nvCxnSpPr>
        <p:spPr bwMode="auto">
          <a:xfrm>
            <a:off x="9791329" y="2736735"/>
            <a:ext cx="0" cy="94011"/>
          </a:xfrm>
          <a:prstGeom prst="line">
            <a:avLst/>
          </a:prstGeom>
          <a:noFill/>
          <a:ln w="28575" cap="flat" cmpd="sng" algn="ctr">
            <a:solidFill>
              <a:schemeClr val="accent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6832DEB1-D3C6-363D-2895-8BA7415F852B}"/>
              </a:ext>
            </a:extLst>
          </p:cNvPr>
          <p:cNvCxnSpPr/>
          <p:nvPr/>
        </p:nvCxnSpPr>
        <p:spPr bwMode="auto">
          <a:xfrm>
            <a:off x="10165672" y="2739822"/>
            <a:ext cx="0" cy="94011"/>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F8A8E9AB-1C9B-6809-C99D-F2BBE16594C3}"/>
              </a:ext>
            </a:extLst>
          </p:cNvPr>
          <p:cNvCxnSpPr/>
          <p:nvPr/>
        </p:nvCxnSpPr>
        <p:spPr bwMode="auto">
          <a:xfrm>
            <a:off x="10461595" y="2739694"/>
            <a:ext cx="0" cy="94011"/>
          </a:xfrm>
          <a:prstGeom prst="line">
            <a:avLst/>
          </a:prstGeom>
          <a:noFill/>
          <a:ln w="28575" cap="flat" cmpd="sng" algn="ctr">
            <a:solidFill>
              <a:schemeClr val="accent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84D0BAE6-5B93-9E7F-8CD8-E4E6D417999E}"/>
              </a:ext>
            </a:extLst>
          </p:cNvPr>
          <p:cNvCxnSpPr/>
          <p:nvPr/>
        </p:nvCxnSpPr>
        <p:spPr bwMode="auto">
          <a:xfrm>
            <a:off x="11431480" y="2745611"/>
            <a:ext cx="0" cy="94011"/>
          </a:xfrm>
          <a:prstGeom prst="line">
            <a:avLst/>
          </a:prstGeom>
          <a:noFill/>
          <a:ln w="28575" cap="flat" cmpd="sng" algn="ctr">
            <a:solidFill>
              <a:schemeClr val="accent1"/>
            </a:solidFill>
            <a:prstDash val="solid"/>
            <a:round/>
            <a:headEnd type="none" w="med" len="med"/>
            <a:tailEnd type="none" w="med" len="med"/>
          </a:ln>
          <a:effectLst/>
        </p:spPr>
      </p:cxnSp>
    </p:spTree>
    <p:extLst>
      <p:ext uri="{BB962C8B-B14F-4D97-AF65-F5344CB8AC3E}">
        <p14:creationId xmlns:p14="http://schemas.microsoft.com/office/powerpoint/2010/main" val="2647328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89EF3E9-D03D-9869-CDC6-F8FDD9E399D2}"/>
              </a:ext>
            </a:extLst>
          </p:cNvPr>
          <p:cNvGrpSpPr/>
          <p:nvPr/>
        </p:nvGrpSpPr>
        <p:grpSpPr>
          <a:xfrm>
            <a:off x="2275668" y="4747108"/>
            <a:ext cx="6937357" cy="528174"/>
            <a:chOff x="2265696" y="4747108"/>
            <a:chExt cx="7462775" cy="528174"/>
          </a:xfrm>
        </p:grpSpPr>
        <p:sp>
          <p:nvSpPr>
            <p:cNvPr id="39" name="TextBox 38">
              <a:extLst>
                <a:ext uri="{FF2B5EF4-FFF2-40B4-BE49-F238E27FC236}">
                  <a16:creationId xmlns:a16="http://schemas.microsoft.com/office/drawing/2014/main" id="{207BFE56-9DB0-7624-A709-7E9AEB48B247}"/>
                </a:ext>
              </a:extLst>
            </p:cNvPr>
            <p:cNvSpPr txBox="1"/>
            <p:nvPr/>
          </p:nvSpPr>
          <p:spPr bwMode="auto">
            <a:xfrm>
              <a:off x="2265696" y="4747108"/>
              <a:ext cx="431435"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0" name="TextBox 39">
              <a:extLst>
                <a:ext uri="{FF2B5EF4-FFF2-40B4-BE49-F238E27FC236}">
                  <a16:creationId xmlns:a16="http://schemas.microsoft.com/office/drawing/2014/main" id="{A3F5B824-945A-2A20-1C11-F431A91CEB72}"/>
                </a:ext>
              </a:extLst>
            </p:cNvPr>
            <p:cNvSpPr txBox="1"/>
            <p:nvPr/>
          </p:nvSpPr>
          <p:spPr bwMode="auto">
            <a:xfrm>
              <a:off x="2884485" y="4747108"/>
              <a:ext cx="431435"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41" name="TextBox 40">
              <a:extLst>
                <a:ext uri="{FF2B5EF4-FFF2-40B4-BE49-F238E27FC236}">
                  <a16:creationId xmlns:a16="http://schemas.microsoft.com/office/drawing/2014/main" id="{12950F41-6479-6120-9502-068BBB9C34C5}"/>
                </a:ext>
              </a:extLst>
            </p:cNvPr>
            <p:cNvSpPr txBox="1"/>
            <p:nvPr/>
          </p:nvSpPr>
          <p:spPr bwMode="auto">
            <a:xfrm>
              <a:off x="3528724" y="4747108"/>
              <a:ext cx="431435"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42" name="TextBox 41">
              <a:extLst>
                <a:ext uri="{FF2B5EF4-FFF2-40B4-BE49-F238E27FC236}">
                  <a16:creationId xmlns:a16="http://schemas.microsoft.com/office/drawing/2014/main" id="{E228AA2A-7365-3E51-4A9F-40787D3A6BB4}"/>
                </a:ext>
              </a:extLst>
            </p:cNvPr>
            <p:cNvSpPr txBox="1"/>
            <p:nvPr/>
          </p:nvSpPr>
          <p:spPr bwMode="auto">
            <a:xfrm>
              <a:off x="4147514" y="4747108"/>
              <a:ext cx="431435"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43" name="TextBox 42">
              <a:extLst>
                <a:ext uri="{FF2B5EF4-FFF2-40B4-BE49-F238E27FC236}">
                  <a16:creationId xmlns:a16="http://schemas.microsoft.com/office/drawing/2014/main" id="{E3D5BA6A-7065-99A2-6C53-19EC843DEF6D}"/>
                </a:ext>
              </a:extLst>
            </p:cNvPr>
            <p:cNvSpPr txBox="1"/>
            <p:nvPr/>
          </p:nvSpPr>
          <p:spPr bwMode="auto">
            <a:xfrm>
              <a:off x="4701807" y="4747108"/>
              <a:ext cx="598780"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44" name="TextBox 43">
              <a:extLst>
                <a:ext uri="{FF2B5EF4-FFF2-40B4-BE49-F238E27FC236}">
                  <a16:creationId xmlns:a16="http://schemas.microsoft.com/office/drawing/2014/main" id="{08577EE8-418F-BC14-E375-107CB82742DD}"/>
                </a:ext>
              </a:extLst>
            </p:cNvPr>
            <p:cNvSpPr txBox="1"/>
            <p:nvPr/>
          </p:nvSpPr>
          <p:spPr bwMode="auto">
            <a:xfrm>
              <a:off x="5320596" y="4747108"/>
              <a:ext cx="598780"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45" name="TextBox 44">
              <a:extLst>
                <a:ext uri="{FF2B5EF4-FFF2-40B4-BE49-F238E27FC236}">
                  <a16:creationId xmlns:a16="http://schemas.microsoft.com/office/drawing/2014/main" id="{D28A1A34-CA37-423E-C9E9-6C0B9BC4C7B1}"/>
                </a:ext>
              </a:extLst>
            </p:cNvPr>
            <p:cNvSpPr txBox="1"/>
            <p:nvPr/>
          </p:nvSpPr>
          <p:spPr bwMode="auto">
            <a:xfrm>
              <a:off x="5964835" y="4747108"/>
              <a:ext cx="598780"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46" name="TextBox 45">
              <a:extLst>
                <a:ext uri="{FF2B5EF4-FFF2-40B4-BE49-F238E27FC236}">
                  <a16:creationId xmlns:a16="http://schemas.microsoft.com/office/drawing/2014/main" id="{4E6C1AD3-94A7-AF8F-A27D-6AEA98DD2302}"/>
                </a:ext>
              </a:extLst>
            </p:cNvPr>
            <p:cNvSpPr txBox="1"/>
            <p:nvPr/>
          </p:nvSpPr>
          <p:spPr bwMode="auto">
            <a:xfrm>
              <a:off x="6583625" y="4747108"/>
              <a:ext cx="598780"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47" name="TextBox 46">
              <a:extLst>
                <a:ext uri="{FF2B5EF4-FFF2-40B4-BE49-F238E27FC236}">
                  <a16:creationId xmlns:a16="http://schemas.microsoft.com/office/drawing/2014/main" id="{BFB0EB34-DC0C-3325-256A-10A7DA8FEDC9}"/>
                </a:ext>
              </a:extLst>
            </p:cNvPr>
            <p:cNvSpPr txBox="1"/>
            <p:nvPr/>
          </p:nvSpPr>
          <p:spPr bwMode="auto">
            <a:xfrm>
              <a:off x="7247873" y="4747108"/>
              <a:ext cx="598780"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8" name="TextBox 47">
              <a:extLst>
                <a:ext uri="{FF2B5EF4-FFF2-40B4-BE49-F238E27FC236}">
                  <a16:creationId xmlns:a16="http://schemas.microsoft.com/office/drawing/2014/main" id="{F4BFB6C0-42A3-FD1B-E09E-5E2F9049D2C5}"/>
                </a:ext>
              </a:extLst>
            </p:cNvPr>
            <p:cNvSpPr txBox="1"/>
            <p:nvPr/>
          </p:nvSpPr>
          <p:spPr bwMode="auto">
            <a:xfrm>
              <a:off x="7866663" y="4747108"/>
              <a:ext cx="598780"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49" name="TextBox 48">
              <a:extLst>
                <a:ext uri="{FF2B5EF4-FFF2-40B4-BE49-F238E27FC236}">
                  <a16:creationId xmlns:a16="http://schemas.microsoft.com/office/drawing/2014/main" id="{BF0575C6-1054-4F2A-E936-9B9BFA7A3D8D}"/>
                </a:ext>
              </a:extLst>
            </p:cNvPr>
            <p:cNvSpPr txBox="1"/>
            <p:nvPr/>
          </p:nvSpPr>
          <p:spPr bwMode="auto">
            <a:xfrm>
              <a:off x="8510902" y="4747108"/>
              <a:ext cx="598780"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50" name="TextBox 49">
              <a:extLst>
                <a:ext uri="{FF2B5EF4-FFF2-40B4-BE49-F238E27FC236}">
                  <a16:creationId xmlns:a16="http://schemas.microsoft.com/office/drawing/2014/main" id="{1A0FF56C-80BC-8E7D-31E2-94C4C8015933}"/>
                </a:ext>
              </a:extLst>
            </p:cNvPr>
            <p:cNvSpPr txBox="1"/>
            <p:nvPr/>
          </p:nvSpPr>
          <p:spPr bwMode="auto">
            <a:xfrm>
              <a:off x="9129691" y="4747108"/>
              <a:ext cx="598780"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grpSp>
      <p:grpSp>
        <p:nvGrpSpPr>
          <p:cNvPr id="18" name="Group 17">
            <a:extLst>
              <a:ext uri="{FF2B5EF4-FFF2-40B4-BE49-F238E27FC236}">
                <a16:creationId xmlns:a16="http://schemas.microsoft.com/office/drawing/2014/main" id="{E5BD1200-355A-4281-C470-1DBD3B979F7F}"/>
              </a:ext>
            </a:extLst>
          </p:cNvPr>
          <p:cNvGrpSpPr/>
          <p:nvPr/>
        </p:nvGrpSpPr>
        <p:grpSpPr>
          <a:xfrm>
            <a:off x="1692504" y="2882049"/>
            <a:ext cx="766128" cy="2131236"/>
            <a:chOff x="6211676" y="1788370"/>
            <a:chExt cx="535724" cy="1703921"/>
          </a:xfrm>
        </p:grpSpPr>
        <p:sp>
          <p:nvSpPr>
            <p:cNvPr id="19" name="TextBox 18">
              <a:extLst>
                <a:ext uri="{FF2B5EF4-FFF2-40B4-BE49-F238E27FC236}">
                  <a16:creationId xmlns:a16="http://schemas.microsoft.com/office/drawing/2014/main" id="{4AE48467-11BE-BCD9-9839-29D3DFC69D09}"/>
                </a:ext>
              </a:extLst>
            </p:cNvPr>
            <p:cNvSpPr txBox="1"/>
            <p:nvPr/>
          </p:nvSpPr>
          <p:spPr bwMode="auto">
            <a:xfrm>
              <a:off x="6211676" y="178837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0" name="TextBox 19">
              <a:extLst>
                <a:ext uri="{FF2B5EF4-FFF2-40B4-BE49-F238E27FC236}">
                  <a16:creationId xmlns:a16="http://schemas.microsoft.com/office/drawing/2014/main" id="{2FA31662-19F3-FEBF-B88F-B240F8355D57}"/>
                </a:ext>
              </a:extLst>
            </p:cNvPr>
            <p:cNvSpPr txBox="1"/>
            <p:nvPr/>
          </p:nvSpPr>
          <p:spPr bwMode="auto">
            <a:xfrm>
              <a:off x="6328696" y="205601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1" name="TextBox 20">
              <a:extLst>
                <a:ext uri="{FF2B5EF4-FFF2-40B4-BE49-F238E27FC236}">
                  <a16:creationId xmlns:a16="http://schemas.microsoft.com/office/drawing/2014/main" id="{494D2627-CD49-2531-B1DF-C76328796E6A}"/>
                </a:ext>
              </a:extLst>
            </p:cNvPr>
            <p:cNvSpPr txBox="1"/>
            <p:nvPr/>
          </p:nvSpPr>
          <p:spPr bwMode="auto">
            <a:xfrm>
              <a:off x="6318647" y="2323134"/>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2" name="TextBox 21">
              <a:extLst>
                <a:ext uri="{FF2B5EF4-FFF2-40B4-BE49-F238E27FC236}">
                  <a16:creationId xmlns:a16="http://schemas.microsoft.com/office/drawing/2014/main" id="{BF56EA2A-96FB-27A4-9092-429B47D140A5}"/>
                </a:ext>
              </a:extLst>
            </p:cNvPr>
            <p:cNvSpPr txBox="1"/>
            <p:nvPr/>
          </p:nvSpPr>
          <p:spPr bwMode="auto">
            <a:xfrm>
              <a:off x="6318647" y="259077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3" name="TextBox 22">
              <a:extLst>
                <a:ext uri="{FF2B5EF4-FFF2-40B4-BE49-F238E27FC236}">
                  <a16:creationId xmlns:a16="http://schemas.microsoft.com/office/drawing/2014/main" id="{31E3C505-C69F-D6D0-D97C-F0D188E9709E}"/>
                </a:ext>
              </a:extLst>
            </p:cNvPr>
            <p:cNvSpPr txBox="1"/>
            <p:nvPr/>
          </p:nvSpPr>
          <p:spPr bwMode="auto">
            <a:xfrm>
              <a:off x="6326431" y="285531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4" name="TextBox 23">
              <a:extLst>
                <a:ext uri="{FF2B5EF4-FFF2-40B4-BE49-F238E27FC236}">
                  <a16:creationId xmlns:a16="http://schemas.microsoft.com/office/drawing/2014/main" id="{03CD08C4-5BA6-4403-9E39-5C821155314C}"/>
                </a:ext>
              </a:extLst>
            </p:cNvPr>
            <p:cNvSpPr txBox="1"/>
            <p:nvPr/>
          </p:nvSpPr>
          <p:spPr bwMode="auto">
            <a:xfrm>
              <a:off x="6443450" y="3122959"/>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ATLANTIS Analysis of Lurbinectedin Monotherapy: OS</a:t>
            </a:r>
            <a:endParaRPr lang="en-US" altLang="en-US" dirty="0"/>
          </a:p>
        </p:txBody>
      </p:sp>
      <p:graphicFrame>
        <p:nvGraphicFramePr>
          <p:cNvPr id="9" name="Content Placeholder 5">
            <a:extLst>
              <a:ext uri="{FF2B5EF4-FFF2-40B4-BE49-F238E27FC236}">
                <a16:creationId xmlns:a16="http://schemas.microsoft.com/office/drawing/2014/main" id="{3437131F-7272-96DE-470D-294AF75E4667}"/>
              </a:ext>
            </a:extLst>
          </p:cNvPr>
          <p:cNvGraphicFramePr>
            <a:graphicFrameLocks noGrp="1"/>
          </p:cNvGraphicFramePr>
          <p:nvPr>
            <p:ph sz="half" idx="4294967295"/>
            <p:extLst>
              <p:ext uri="{D42A27DB-BD31-4B8C-83A1-F6EECF244321}">
                <p14:modId xmlns:p14="http://schemas.microsoft.com/office/powerpoint/2010/main" val="2535353369"/>
              </p:ext>
            </p:extLst>
          </p:nvPr>
        </p:nvGraphicFramePr>
        <p:xfrm>
          <a:off x="6518275" y="1230313"/>
          <a:ext cx="5673600" cy="2164080"/>
        </p:xfrm>
        <a:graphic>
          <a:graphicData uri="http://schemas.openxmlformats.org/drawingml/2006/table">
            <a:tbl>
              <a:tblPr firstRow="1" bandRow="1">
                <a:tableStyleId>{5C22544A-7EE6-4342-B048-85BDC9FD1C3A}</a:tableStyleId>
              </a:tblPr>
              <a:tblGrid>
                <a:gridCol w="3921915">
                  <a:extLst>
                    <a:ext uri="{9D8B030D-6E8A-4147-A177-3AD203B41FA5}">
                      <a16:colId xmlns:a16="http://schemas.microsoft.com/office/drawing/2014/main" val="20000"/>
                    </a:ext>
                  </a:extLst>
                </a:gridCol>
                <a:gridCol w="1751685">
                  <a:extLst>
                    <a:ext uri="{9D8B030D-6E8A-4147-A177-3AD203B41FA5}">
                      <a16:colId xmlns:a16="http://schemas.microsoft.com/office/drawing/2014/main" val="20001"/>
                    </a:ext>
                  </a:extLst>
                </a:gridCol>
              </a:tblGrid>
              <a:tr h="1936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kern="1200" cap="none" normalizeH="0" baseline="0" dirty="0">
                        <a:ln>
                          <a:noFill/>
                        </a:ln>
                        <a:solidFill>
                          <a:schemeClr val="tx1"/>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kern="1200" cap="none" normalizeH="0" baseline="0" dirty="0">
                          <a:ln>
                            <a:noFill/>
                          </a:ln>
                          <a:solidFill>
                            <a:schemeClr val="tx1"/>
                          </a:solidFill>
                          <a:effectLst/>
                          <a:latin typeface="Calibri" panose="020F0502020204030204" pitchFamily="34" charset="0"/>
                          <a:ea typeface="+mn-ea"/>
                          <a:cs typeface="+mn-cs"/>
                        </a:rPr>
                        <a:t>All Patients (N = 50)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353179">
                <a:tc>
                  <a:txBody>
                    <a:bodyPr/>
                    <a:lstStyle/>
                    <a:p>
                      <a:pPr marL="0" indent="0" algn="l">
                        <a:buFont typeface="Arial" panose="020B0604020202020204" pitchFamily="34" charset="0"/>
                        <a:buNone/>
                      </a:pPr>
                      <a:r>
                        <a:rPr kumimoji="0" lang="en-US" sz="1400" b="1"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OS, mo (95% CI)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All patients (n = 50)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Patients with CTFI ≥180 days (n = 32)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Patients with CTFI &lt;180 days (n = 18)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20.7 (15.7-24.8)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21.2 (16.8-33.6)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14.2 (11.7-24.8)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5396206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12-mo OS,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7741202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18-mo OS, %</a:t>
                      </a:r>
                      <a:endParaRPr kumimoji="0" lang="en-US" sz="14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53</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767832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24-mo OS,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996876980"/>
                  </a:ext>
                </a:extLst>
              </a:tr>
            </a:tbl>
          </a:graphicData>
        </a:graphic>
      </p:graphicFrame>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Navarro. ASCO 2022. Abstr 8524. Reproduced with permission.</a:t>
            </a:r>
            <a:endParaRPr lang="en-US" altLang="en-US" sz="1200" b="0" dirty="0">
              <a:solidFill>
                <a:schemeClr val="bg2"/>
              </a:solidFill>
              <a:latin typeface="Calibri" panose="020F0502020204030204" pitchFamily="34" charset="0"/>
            </a:endParaRPr>
          </a:p>
        </p:txBody>
      </p:sp>
      <p:sp>
        <p:nvSpPr>
          <p:cNvPr id="10" name="Text Box 45">
            <a:extLst>
              <a:ext uri="{FF2B5EF4-FFF2-40B4-BE49-F238E27FC236}">
                <a16:creationId xmlns:a16="http://schemas.microsoft.com/office/drawing/2014/main" id="{F19804A9-90B2-4ABA-2306-3B74BAD5FE22}"/>
              </a:ext>
            </a:extLst>
          </p:cNvPr>
          <p:cNvSpPr txBox="1">
            <a:spLocks noChangeArrowheads="1"/>
          </p:cNvSpPr>
          <p:nvPr/>
        </p:nvSpPr>
        <p:spPr bwMode="auto">
          <a:xfrm>
            <a:off x="3314994" y="2308952"/>
            <a:ext cx="315310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charset="2"/>
              <a:buChar char="§"/>
              <a:defRPr sz="2800">
                <a:solidFill>
                  <a:srgbClr val="FEFDDE"/>
                </a:solidFill>
                <a:latin typeface="Arial" charset="0"/>
              </a:defRPr>
            </a:lvl1pPr>
            <a:lvl2pPr marL="742950" indent="-285750">
              <a:lnSpc>
                <a:spcPct val="90000"/>
              </a:lnSpc>
              <a:spcBef>
                <a:spcPts val="1000"/>
              </a:spcBef>
              <a:spcAft>
                <a:spcPts val="700"/>
              </a:spcAft>
              <a:buClr>
                <a:srgbClr val="FEFDDE"/>
              </a:buClr>
              <a:buFont typeface="Arial" charset="0"/>
              <a:buChar char="–"/>
              <a:defRPr sz="2600">
                <a:solidFill>
                  <a:srgbClr val="FEFDDE"/>
                </a:solidFill>
                <a:latin typeface="Arial" charset="0"/>
              </a:defRPr>
            </a:lvl2pPr>
            <a:lvl3pPr marL="1143000" indent="-228600">
              <a:lnSpc>
                <a:spcPct val="90000"/>
              </a:lnSpc>
              <a:spcBef>
                <a:spcPts val="1000"/>
              </a:spcBef>
              <a:spcAft>
                <a:spcPts val="700"/>
              </a:spcAft>
              <a:buClr>
                <a:srgbClr val="FEFDDE"/>
              </a:buClr>
              <a:buFont typeface="Arial" charset="0"/>
              <a:buChar char="–"/>
              <a:defRPr sz="2400">
                <a:solidFill>
                  <a:srgbClr val="FEFDDE"/>
                </a:solidFill>
                <a:latin typeface="Arial" charset="0"/>
              </a:defRPr>
            </a:lvl3pPr>
            <a:lvl4pPr marL="1600200" indent="-228600">
              <a:lnSpc>
                <a:spcPct val="90000"/>
              </a:lnSpc>
              <a:spcBef>
                <a:spcPts val="1000"/>
              </a:spcBef>
              <a:spcAft>
                <a:spcPts val="700"/>
              </a:spcAft>
              <a:buClr>
                <a:srgbClr val="FEFDDE"/>
              </a:buClr>
              <a:buFont typeface="Arial" charset="0"/>
              <a:buChar char="–"/>
              <a:defRPr sz="2200">
                <a:solidFill>
                  <a:srgbClr val="FEFDDE"/>
                </a:solidFill>
                <a:latin typeface="Arial" charset="0"/>
              </a:defRPr>
            </a:lvl4pPr>
            <a:lvl5pPr marL="2057400" indent="-228600">
              <a:lnSpc>
                <a:spcPct val="90000"/>
              </a:lnSpc>
              <a:spcBef>
                <a:spcPts val="1000"/>
              </a:spcBef>
              <a:spcAft>
                <a:spcPts val="700"/>
              </a:spcAft>
              <a:buClr>
                <a:srgbClr val="FEFDDE"/>
              </a:buClr>
              <a:buFont typeface="Arial" charset="0"/>
              <a:buChar char="–"/>
              <a:defRPr sz="2000">
                <a:solidFill>
                  <a:srgbClr val="FEFDDE"/>
                </a:solidFill>
                <a:latin typeface="Arial" charset="0"/>
              </a:defRPr>
            </a:lvl5pPr>
            <a:lvl6pPr marL="25146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6pPr>
            <a:lvl7pPr marL="29718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7pPr>
            <a:lvl8pPr marL="34290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8pPr>
            <a:lvl9pPr marL="3886200" indent="-22860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Arial" charset="0"/>
              </a:defRPr>
            </a:lvl9pPr>
          </a:lstStyle>
          <a:p>
            <a:pPr>
              <a:lnSpc>
                <a:spcPct val="100000"/>
              </a:lnSpc>
              <a:spcBef>
                <a:spcPct val="0"/>
              </a:spcBef>
              <a:spcAft>
                <a:spcPct val="0"/>
              </a:spcAft>
              <a:buClrTx/>
              <a:buFontTx/>
              <a:buNone/>
            </a:pPr>
            <a:r>
              <a:rPr lang="en-GB" altLang="en-US" sz="2200" b="1" dirty="0">
                <a:solidFill>
                  <a:schemeClr val="bg1"/>
                </a:solidFill>
                <a:latin typeface="Calibri" panose="020F0502020204030204" pitchFamily="34" charset="0"/>
                <a:cs typeface="Calibri" panose="020F0502020204030204" pitchFamily="34" charset="0"/>
              </a:rPr>
              <a:t>OS From Randomization</a:t>
            </a:r>
          </a:p>
        </p:txBody>
      </p:sp>
      <p:sp>
        <p:nvSpPr>
          <p:cNvPr id="8" name="Freeform: Shape 7">
            <a:extLst>
              <a:ext uri="{FF2B5EF4-FFF2-40B4-BE49-F238E27FC236}">
                <a16:creationId xmlns:a16="http://schemas.microsoft.com/office/drawing/2014/main" id="{0F7B9A80-3C3D-EA4F-1458-0A596D93F2B9}"/>
              </a:ext>
            </a:extLst>
          </p:cNvPr>
          <p:cNvSpPr/>
          <p:nvPr/>
        </p:nvSpPr>
        <p:spPr bwMode="auto">
          <a:xfrm>
            <a:off x="2477685" y="3076651"/>
            <a:ext cx="7029871" cy="1662402"/>
          </a:xfrm>
          <a:custGeom>
            <a:avLst/>
            <a:gdLst>
              <a:gd name="connsiteX0" fmla="*/ 0 w 4858966"/>
              <a:gd name="connsiteY0" fmla="*/ 0 h 1162455"/>
              <a:gd name="connsiteX1" fmla="*/ 0 w 4858966"/>
              <a:gd name="connsiteY1" fmla="*/ 1162455 h 1162455"/>
              <a:gd name="connsiteX2" fmla="*/ 4858966 w 4858966"/>
              <a:gd name="connsiteY2" fmla="*/ 1162455 h 1162455"/>
            </a:gdLst>
            <a:ahLst/>
            <a:cxnLst>
              <a:cxn ang="0">
                <a:pos x="connsiteX0" y="connsiteY0"/>
              </a:cxn>
              <a:cxn ang="0">
                <a:pos x="connsiteX1" y="connsiteY1"/>
              </a:cxn>
              <a:cxn ang="0">
                <a:pos x="connsiteX2" y="connsiteY2"/>
              </a:cxn>
            </a:cxnLst>
            <a:rect l="l" t="t" r="r" b="b"/>
            <a:pathLst>
              <a:path w="4858966" h="1162455">
                <a:moveTo>
                  <a:pt x="0" y="0"/>
                </a:moveTo>
                <a:lnTo>
                  <a:pt x="0" y="1162455"/>
                </a:lnTo>
                <a:lnTo>
                  <a:pt x="4858966" y="1162455"/>
                </a:lnTo>
              </a:path>
            </a:pathLst>
          </a:custGeom>
          <a:noFill/>
          <a:ln w="28575">
            <a:solidFill>
              <a:schemeClr val="bg1"/>
            </a:solidFill>
            <a:miter lim="800000"/>
            <a:headEnd/>
            <a:tailEnd/>
          </a:ln>
        </p:spPr>
        <p:txBody>
          <a:bodyPr rtlCol="0" anchor="ctr"/>
          <a:lstStyle/>
          <a:p>
            <a:pPr algn="ctr"/>
            <a:endParaRPr lang="en-US"/>
          </a:p>
        </p:txBody>
      </p:sp>
      <p:grpSp>
        <p:nvGrpSpPr>
          <p:cNvPr id="11" name="Group 10">
            <a:extLst>
              <a:ext uri="{FF2B5EF4-FFF2-40B4-BE49-F238E27FC236}">
                <a16:creationId xmlns:a16="http://schemas.microsoft.com/office/drawing/2014/main" id="{7F71FA98-362E-C625-1BFE-75DD7E02F855}"/>
              </a:ext>
            </a:extLst>
          </p:cNvPr>
          <p:cNvGrpSpPr/>
          <p:nvPr/>
        </p:nvGrpSpPr>
        <p:grpSpPr>
          <a:xfrm>
            <a:off x="2408968" y="3076651"/>
            <a:ext cx="68715" cy="1662402"/>
            <a:chOff x="1689356" y="3212261"/>
            <a:chExt cx="99152" cy="1335520"/>
          </a:xfrm>
        </p:grpSpPr>
        <p:cxnSp>
          <p:nvCxnSpPr>
            <p:cNvPr id="12" name="Straight Connector 11">
              <a:extLst>
                <a:ext uri="{FF2B5EF4-FFF2-40B4-BE49-F238E27FC236}">
                  <a16:creationId xmlns:a16="http://schemas.microsoft.com/office/drawing/2014/main" id="{579E47A0-41C0-4755-6AAF-06669691D9CB}"/>
                </a:ext>
              </a:extLst>
            </p:cNvPr>
            <p:cNvCxnSpPr>
              <a:cxnSpLocks/>
            </p:cNvCxnSpPr>
            <p:nvPr/>
          </p:nvCxnSpPr>
          <p:spPr bwMode="auto">
            <a:xfrm>
              <a:off x="1689356" y="3212261"/>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967AF035-48E0-36D5-C039-9EB57CB3064C}"/>
                </a:ext>
              </a:extLst>
            </p:cNvPr>
            <p:cNvCxnSpPr>
              <a:cxnSpLocks/>
            </p:cNvCxnSpPr>
            <p:nvPr/>
          </p:nvCxnSpPr>
          <p:spPr bwMode="auto">
            <a:xfrm>
              <a:off x="1689356" y="3479365"/>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2DF50CBE-66C5-C69B-3234-A37D8A9912EE}"/>
                </a:ext>
              </a:extLst>
            </p:cNvPr>
            <p:cNvCxnSpPr>
              <a:cxnSpLocks/>
            </p:cNvCxnSpPr>
            <p:nvPr/>
          </p:nvCxnSpPr>
          <p:spPr bwMode="auto">
            <a:xfrm>
              <a:off x="1689356" y="3746469"/>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BEAFEF37-5D2B-3932-3A97-0C0A1C1CDB9D}"/>
                </a:ext>
              </a:extLst>
            </p:cNvPr>
            <p:cNvCxnSpPr>
              <a:cxnSpLocks/>
            </p:cNvCxnSpPr>
            <p:nvPr/>
          </p:nvCxnSpPr>
          <p:spPr bwMode="auto">
            <a:xfrm>
              <a:off x="1689356" y="4013573"/>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CD6CA290-B887-A389-136A-B1068F96D7F2}"/>
                </a:ext>
              </a:extLst>
            </p:cNvPr>
            <p:cNvCxnSpPr>
              <a:cxnSpLocks/>
            </p:cNvCxnSpPr>
            <p:nvPr/>
          </p:nvCxnSpPr>
          <p:spPr bwMode="auto">
            <a:xfrm>
              <a:off x="1689356" y="4280677"/>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7C8D11CD-B363-B4F5-1C0B-46FC45A8B216}"/>
                </a:ext>
              </a:extLst>
            </p:cNvPr>
            <p:cNvCxnSpPr>
              <a:cxnSpLocks/>
            </p:cNvCxnSpPr>
            <p:nvPr/>
          </p:nvCxnSpPr>
          <p:spPr bwMode="auto">
            <a:xfrm>
              <a:off x="1689356" y="4547781"/>
              <a:ext cx="99152" cy="0"/>
            </a:xfrm>
            <a:prstGeom prst="line">
              <a:avLst/>
            </a:prstGeom>
            <a:noFill/>
            <a:ln w="28575" cap="flat" cmpd="sng" algn="ctr">
              <a:solidFill>
                <a:schemeClr val="bg1"/>
              </a:solidFill>
              <a:prstDash val="solid"/>
              <a:round/>
              <a:headEnd type="none" w="med" len="med"/>
              <a:tailEnd type="none" w="med" len="med"/>
            </a:ln>
            <a:effectLst/>
          </p:spPr>
        </p:cxnSp>
      </p:grpSp>
      <p:sp>
        <p:nvSpPr>
          <p:cNvPr id="51" name="TextBox 50">
            <a:extLst>
              <a:ext uri="{FF2B5EF4-FFF2-40B4-BE49-F238E27FC236}">
                <a16:creationId xmlns:a16="http://schemas.microsoft.com/office/drawing/2014/main" id="{59EEE726-A036-4AFE-970C-31FF44CEF70E}"/>
              </a:ext>
            </a:extLst>
          </p:cNvPr>
          <p:cNvSpPr txBox="1"/>
          <p:nvPr/>
        </p:nvSpPr>
        <p:spPr bwMode="auto">
          <a:xfrm rot="16200000">
            <a:off x="600304" y="3670856"/>
            <a:ext cx="1895282"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Patients (%)</a:t>
            </a:r>
          </a:p>
        </p:txBody>
      </p:sp>
      <p:sp>
        <p:nvSpPr>
          <p:cNvPr id="52" name="TextBox 51">
            <a:extLst>
              <a:ext uri="{FF2B5EF4-FFF2-40B4-BE49-F238E27FC236}">
                <a16:creationId xmlns:a16="http://schemas.microsoft.com/office/drawing/2014/main" id="{C8C1864F-2306-E813-C71B-C0687407E92F}"/>
              </a:ext>
            </a:extLst>
          </p:cNvPr>
          <p:cNvSpPr txBox="1"/>
          <p:nvPr/>
        </p:nvSpPr>
        <p:spPr bwMode="auto">
          <a:xfrm>
            <a:off x="4408303" y="5173320"/>
            <a:ext cx="3022146"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Mos From Response</a:t>
            </a:r>
          </a:p>
        </p:txBody>
      </p:sp>
      <p:sp>
        <p:nvSpPr>
          <p:cNvPr id="65" name="TextBox 64">
            <a:extLst>
              <a:ext uri="{FF2B5EF4-FFF2-40B4-BE49-F238E27FC236}">
                <a16:creationId xmlns:a16="http://schemas.microsoft.com/office/drawing/2014/main" id="{D3D59CE6-22BF-A6D4-35E4-3C821F8AC689}"/>
              </a:ext>
            </a:extLst>
          </p:cNvPr>
          <p:cNvSpPr txBox="1"/>
          <p:nvPr/>
        </p:nvSpPr>
        <p:spPr bwMode="auto">
          <a:xfrm>
            <a:off x="785745" y="5609919"/>
            <a:ext cx="1725918" cy="52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No. at Risk</a:t>
            </a:r>
          </a:p>
        </p:txBody>
      </p:sp>
      <p:sp>
        <p:nvSpPr>
          <p:cNvPr id="76" name="TextBox 75">
            <a:extLst>
              <a:ext uri="{FF2B5EF4-FFF2-40B4-BE49-F238E27FC236}">
                <a16:creationId xmlns:a16="http://schemas.microsoft.com/office/drawing/2014/main" id="{3CFF1419-9999-E0E8-AD13-B070D61A3BF4}"/>
              </a:ext>
            </a:extLst>
          </p:cNvPr>
          <p:cNvSpPr txBox="1"/>
          <p:nvPr/>
        </p:nvSpPr>
        <p:spPr bwMode="auto">
          <a:xfrm>
            <a:off x="9297217" y="477543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grpSp>
        <p:nvGrpSpPr>
          <p:cNvPr id="5" name="Group 4">
            <a:extLst>
              <a:ext uri="{FF2B5EF4-FFF2-40B4-BE49-F238E27FC236}">
                <a16:creationId xmlns:a16="http://schemas.microsoft.com/office/drawing/2014/main" id="{952300BC-2DBD-A7EC-512C-74C29B308652}"/>
              </a:ext>
            </a:extLst>
          </p:cNvPr>
          <p:cNvGrpSpPr/>
          <p:nvPr/>
        </p:nvGrpSpPr>
        <p:grpSpPr>
          <a:xfrm>
            <a:off x="2480196" y="4739328"/>
            <a:ext cx="7026373" cy="78490"/>
            <a:chOff x="2474445" y="4739328"/>
            <a:chExt cx="7026373" cy="78490"/>
          </a:xfrm>
        </p:grpSpPr>
        <p:grpSp>
          <p:nvGrpSpPr>
            <p:cNvPr id="25" name="Group 24">
              <a:extLst>
                <a:ext uri="{FF2B5EF4-FFF2-40B4-BE49-F238E27FC236}">
                  <a16:creationId xmlns:a16="http://schemas.microsoft.com/office/drawing/2014/main" id="{6D7D526E-BC6C-E55B-6FA0-571AA573DF80}"/>
                </a:ext>
              </a:extLst>
            </p:cNvPr>
            <p:cNvGrpSpPr/>
            <p:nvPr/>
          </p:nvGrpSpPr>
          <p:grpSpPr>
            <a:xfrm>
              <a:off x="2474445" y="4739328"/>
              <a:ext cx="6445267" cy="78490"/>
              <a:chOff x="6780178" y="3136733"/>
              <a:chExt cx="4854103" cy="66226"/>
            </a:xfrm>
          </p:grpSpPr>
          <p:grpSp>
            <p:nvGrpSpPr>
              <p:cNvPr id="26" name="Group 25">
                <a:extLst>
                  <a:ext uri="{FF2B5EF4-FFF2-40B4-BE49-F238E27FC236}">
                    <a16:creationId xmlns:a16="http://schemas.microsoft.com/office/drawing/2014/main" id="{C2EEA5BC-CAC0-BFA0-A20B-8225CB026E45}"/>
                  </a:ext>
                </a:extLst>
              </p:cNvPr>
              <p:cNvGrpSpPr/>
              <p:nvPr/>
            </p:nvGrpSpPr>
            <p:grpSpPr>
              <a:xfrm rot="5400000">
                <a:off x="8955464" y="966751"/>
                <a:ext cx="60922" cy="4411493"/>
                <a:chOff x="1689356" y="2143845"/>
                <a:chExt cx="99152" cy="2671040"/>
              </a:xfrm>
            </p:grpSpPr>
            <p:cxnSp>
              <p:nvCxnSpPr>
                <p:cNvPr id="28" name="Straight Connector 27">
                  <a:extLst>
                    <a:ext uri="{FF2B5EF4-FFF2-40B4-BE49-F238E27FC236}">
                      <a16:creationId xmlns:a16="http://schemas.microsoft.com/office/drawing/2014/main" id="{1A9E0374-9DA8-6F6E-DC8C-5EC8E8C9D48D}"/>
                    </a:ext>
                  </a:extLst>
                </p:cNvPr>
                <p:cNvCxnSpPr>
                  <a:cxnSpLocks/>
                </p:cNvCxnSpPr>
                <p:nvPr/>
              </p:nvCxnSpPr>
              <p:spPr bwMode="auto">
                <a:xfrm>
                  <a:off x="1689356" y="2143845"/>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1B69E4D6-DE93-2239-1CD3-804BE842D336}"/>
                    </a:ext>
                  </a:extLst>
                </p:cNvPr>
                <p:cNvCxnSpPr>
                  <a:cxnSpLocks/>
                </p:cNvCxnSpPr>
                <p:nvPr/>
              </p:nvCxnSpPr>
              <p:spPr bwMode="auto">
                <a:xfrm>
                  <a:off x="1689356" y="2410949"/>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BFF76E0D-FC25-9575-4EB2-68D1CE42EB9D}"/>
                    </a:ext>
                  </a:extLst>
                </p:cNvPr>
                <p:cNvCxnSpPr>
                  <a:cxnSpLocks/>
                </p:cNvCxnSpPr>
                <p:nvPr/>
              </p:nvCxnSpPr>
              <p:spPr bwMode="auto">
                <a:xfrm>
                  <a:off x="1689356" y="2678053"/>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C9F638D2-47B2-27B6-3F1B-B697D03DF188}"/>
                    </a:ext>
                  </a:extLst>
                </p:cNvPr>
                <p:cNvCxnSpPr>
                  <a:cxnSpLocks/>
                </p:cNvCxnSpPr>
                <p:nvPr/>
              </p:nvCxnSpPr>
              <p:spPr bwMode="auto">
                <a:xfrm>
                  <a:off x="1689356" y="2945157"/>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E75B6C44-833B-5599-721D-131AE2B4AB6D}"/>
                    </a:ext>
                  </a:extLst>
                </p:cNvPr>
                <p:cNvCxnSpPr>
                  <a:cxnSpLocks/>
                </p:cNvCxnSpPr>
                <p:nvPr/>
              </p:nvCxnSpPr>
              <p:spPr bwMode="auto">
                <a:xfrm>
                  <a:off x="1689356" y="3212261"/>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FAE53F33-AE59-315D-52FB-9CD665001FF9}"/>
                    </a:ext>
                  </a:extLst>
                </p:cNvPr>
                <p:cNvCxnSpPr>
                  <a:cxnSpLocks/>
                </p:cNvCxnSpPr>
                <p:nvPr/>
              </p:nvCxnSpPr>
              <p:spPr bwMode="auto">
                <a:xfrm>
                  <a:off x="1689356" y="3479365"/>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C9B606DC-E1A8-1B33-1E52-8B8159FD0F8D}"/>
                    </a:ext>
                  </a:extLst>
                </p:cNvPr>
                <p:cNvCxnSpPr>
                  <a:cxnSpLocks/>
                </p:cNvCxnSpPr>
                <p:nvPr/>
              </p:nvCxnSpPr>
              <p:spPr bwMode="auto">
                <a:xfrm>
                  <a:off x="1689356" y="3746469"/>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B5FD2C2E-0E12-282B-D7DD-7DD8086E2400}"/>
                    </a:ext>
                  </a:extLst>
                </p:cNvPr>
                <p:cNvCxnSpPr>
                  <a:cxnSpLocks/>
                </p:cNvCxnSpPr>
                <p:nvPr/>
              </p:nvCxnSpPr>
              <p:spPr bwMode="auto">
                <a:xfrm>
                  <a:off x="1689356" y="4013573"/>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B313C96E-E6A5-44F8-68B2-E81AEE47F0E7}"/>
                    </a:ext>
                  </a:extLst>
                </p:cNvPr>
                <p:cNvCxnSpPr>
                  <a:cxnSpLocks/>
                </p:cNvCxnSpPr>
                <p:nvPr/>
              </p:nvCxnSpPr>
              <p:spPr bwMode="auto">
                <a:xfrm>
                  <a:off x="1689356" y="4280677"/>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CB943513-ADEE-F9DA-0A06-2F167BC02D9D}"/>
                    </a:ext>
                  </a:extLst>
                </p:cNvPr>
                <p:cNvCxnSpPr>
                  <a:cxnSpLocks/>
                </p:cNvCxnSpPr>
                <p:nvPr/>
              </p:nvCxnSpPr>
              <p:spPr bwMode="auto">
                <a:xfrm>
                  <a:off x="1689356" y="4547781"/>
                  <a:ext cx="99152"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8B7EC2B8-9476-B29A-BFBC-4AA9722152DD}"/>
                    </a:ext>
                  </a:extLst>
                </p:cNvPr>
                <p:cNvCxnSpPr>
                  <a:cxnSpLocks/>
                </p:cNvCxnSpPr>
                <p:nvPr/>
              </p:nvCxnSpPr>
              <p:spPr bwMode="auto">
                <a:xfrm>
                  <a:off x="1689356" y="4814885"/>
                  <a:ext cx="99152" cy="0"/>
                </a:xfrm>
                <a:prstGeom prst="line">
                  <a:avLst/>
                </a:prstGeom>
                <a:noFill/>
                <a:ln w="28575" cap="flat" cmpd="sng" algn="ctr">
                  <a:solidFill>
                    <a:schemeClr val="bg1"/>
                  </a:solidFill>
                  <a:prstDash val="solid"/>
                  <a:round/>
                  <a:headEnd type="none" w="med" len="med"/>
                  <a:tailEnd type="none" w="med" len="med"/>
                </a:ln>
                <a:effectLst/>
              </p:spPr>
            </p:cxnSp>
          </p:grpSp>
          <p:cxnSp>
            <p:nvCxnSpPr>
              <p:cNvPr id="27" name="Straight Connector 26">
                <a:extLst>
                  <a:ext uri="{FF2B5EF4-FFF2-40B4-BE49-F238E27FC236}">
                    <a16:creationId xmlns:a16="http://schemas.microsoft.com/office/drawing/2014/main" id="{BB2B17BE-5BD9-0030-13AD-D63AE8131E57}"/>
                  </a:ext>
                </a:extLst>
              </p:cNvPr>
              <p:cNvCxnSpPr>
                <a:cxnSpLocks/>
              </p:cNvCxnSpPr>
              <p:nvPr/>
            </p:nvCxnSpPr>
            <p:spPr bwMode="auto">
              <a:xfrm rot="5400000">
                <a:off x="11603820" y="3167194"/>
                <a:ext cx="60922" cy="0"/>
              </a:xfrm>
              <a:prstGeom prst="line">
                <a:avLst/>
              </a:prstGeom>
              <a:noFill/>
              <a:ln w="28575" cap="flat" cmpd="sng" algn="ctr">
                <a:solidFill>
                  <a:schemeClr val="bg1"/>
                </a:solidFill>
                <a:prstDash val="solid"/>
                <a:round/>
                <a:headEnd type="none" w="med" len="med"/>
                <a:tailEnd type="none" w="med" len="med"/>
              </a:ln>
              <a:effectLst/>
            </p:spPr>
          </p:cxnSp>
        </p:grpSp>
        <p:cxnSp>
          <p:nvCxnSpPr>
            <p:cNvPr id="77" name="Straight Connector 76">
              <a:extLst>
                <a:ext uri="{FF2B5EF4-FFF2-40B4-BE49-F238E27FC236}">
                  <a16:creationId xmlns:a16="http://schemas.microsoft.com/office/drawing/2014/main" id="{914DEB2C-A49D-A066-5977-AA1B57761D40}"/>
                </a:ext>
              </a:extLst>
            </p:cNvPr>
            <p:cNvCxnSpPr>
              <a:cxnSpLocks/>
            </p:cNvCxnSpPr>
            <p:nvPr/>
          </p:nvCxnSpPr>
          <p:spPr bwMode="auto">
            <a:xfrm rot="5400000">
              <a:off x="9464716" y="4776557"/>
              <a:ext cx="72204" cy="0"/>
            </a:xfrm>
            <a:prstGeom prst="line">
              <a:avLst/>
            </a:prstGeom>
            <a:noFill/>
            <a:ln w="28575" cap="flat" cmpd="sng" algn="ctr">
              <a:solidFill>
                <a:schemeClr val="bg1"/>
              </a:solidFill>
              <a:prstDash val="solid"/>
              <a:round/>
              <a:headEnd type="none" w="med" len="med"/>
              <a:tailEnd type="none" w="med" len="med"/>
            </a:ln>
            <a:effectLst/>
          </p:spPr>
        </p:cxnSp>
      </p:grpSp>
      <p:grpSp>
        <p:nvGrpSpPr>
          <p:cNvPr id="79" name="Group 78">
            <a:extLst>
              <a:ext uri="{FF2B5EF4-FFF2-40B4-BE49-F238E27FC236}">
                <a16:creationId xmlns:a16="http://schemas.microsoft.com/office/drawing/2014/main" id="{9BEDF18E-0D00-0F6E-1B8E-ECD7014482BA}"/>
              </a:ext>
            </a:extLst>
          </p:cNvPr>
          <p:cNvGrpSpPr/>
          <p:nvPr/>
        </p:nvGrpSpPr>
        <p:grpSpPr>
          <a:xfrm>
            <a:off x="2260220" y="5588054"/>
            <a:ext cx="7390387" cy="371906"/>
            <a:chOff x="2260220" y="5588054"/>
            <a:chExt cx="7390387" cy="371906"/>
          </a:xfrm>
        </p:grpSpPr>
        <p:grpSp>
          <p:nvGrpSpPr>
            <p:cNvPr id="78" name="Group 77">
              <a:extLst>
                <a:ext uri="{FF2B5EF4-FFF2-40B4-BE49-F238E27FC236}">
                  <a16:creationId xmlns:a16="http://schemas.microsoft.com/office/drawing/2014/main" id="{322D5426-F9A7-2EBF-E10B-51F13C088ECA}"/>
                </a:ext>
              </a:extLst>
            </p:cNvPr>
            <p:cNvGrpSpPr/>
            <p:nvPr/>
          </p:nvGrpSpPr>
          <p:grpSpPr>
            <a:xfrm>
              <a:off x="2260220" y="5590628"/>
              <a:ext cx="6805298" cy="369332"/>
              <a:chOff x="2260220" y="5590628"/>
              <a:chExt cx="7319254" cy="369332"/>
            </a:xfrm>
          </p:grpSpPr>
          <p:sp>
            <p:nvSpPr>
              <p:cNvPr id="53" name="TextBox 52">
                <a:extLst>
                  <a:ext uri="{FF2B5EF4-FFF2-40B4-BE49-F238E27FC236}">
                    <a16:creationId xmlns:a16="http://schemas.microsoft.com/office/drawing/2014/main" id="{727A057E-D2C8-5B3C-572B-C8F24AB1E3ED}"/>
                  </a:ext>
                </a:extLst>
              </p:cNvPr>
              <p:cNvSpPr txBox="1"/>
              <p:nvPr/>
            </p:nvSpPr>
            <p:spPr bwMode="auto">
              <a:xfrm>
                <a:off x="2260220" y="559062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54" name="TextBox 53">
                <a:extLst>
                  <a:ext uri="{FF2B5EF4-FFF2-40B4-BE49-F238E27FC236}">
                    <a16:creationId xmlns:a16="http://schemas.microsoft.com/office/drawing/2014/main" id="{7E2E0F56-1921-1A57-DBA5-F8ED844337E0}"/>
                  </a:ext>
                </a:extLst>
              </p:cNvPr>
              <p:cNvSpPr txBox="1"/>
              <p:nvPr/>
            </p:nvSpPr>
            <p:spPr bwMode="auto">
              <a:xfrm>
                <a:off x="2879009" y="559062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55" name="TextBox 54">
                <a:extLst>
                  <a:ext uri="{FF2B5EF4-FFF2-40B4-BE49-F238E27FC236}">
                    <a16:creationId xmlns:a16="http://schemas.microsoft.com/office/drawing/2014/main" id="{11D577BC-B321-85CB-851B-9B71C1CF69DB}"/>
                  </a:ext>
                </a:extLst>
              </p:cNvPr>
              <p:cNvSpPr txBox="1"/>
              <p:nvPr/>
            </p:nvSpPr>
            <p:spPr bwMode="auto">
              <a:xfrm>
                <a:off x="3523249" y="559062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56" name="TextBox 55">
                <a:extLst>
                  <a:ext uri="{FF2B5EF4-FFF2-40B4-BE49-F238E27FC236}">
                    <a16:creationId xmlns:a16="http://schemas.microsoft.com/office/drawing/2014/main" id="{A6B04635-9876-1036-6174-53B44450310E}"/>
                  </a:ext>
                </a:extLst>
              </p:cNvPr>
              <p:cNvSpPr txBox="1"/>
              <p:nvPr/>
            </p:nvSpPr>
            <p:spPr bwMode="auto">
              <a:xfrm>
                <a:off x="4142038" y="5590628"/>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49</a:t>
                </a:r>
              </a:p>
            </p:txBody>
          </p:sp>
          <p:sp>
            <p:nvSpPr>
              <p:cNvPr id="57" name="TextBox 56">
                <a:extLst>
                  <a:ext uri="{FF2B5EF4-FFF2-40B4-BE49-F238E27FC236}">
                    <a16:creationId xmlns:a16="http://schemas.microsoft.com/office/drawing/2014/main" id="{5F96A9F2-38D2-64CF-2F9B-1B5CDABB3B44}"/>
                  </a:ext>
                </a:extLst>
              </p:cNvPr>
              <p:cNvSpPr txBox="1"/>
              <p:nvPr/>
            </p:nvSpPr>
            <p:spPr bwMode="auto">
              <a:xfrm>
                <a:off x="4764192" y="5590628"/>
                <a:ext cx="4503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43</a:t>
                </a:r>
              </a:p>
            </p:txBody>
          </p:sp>
          <p:sp>
            <p:nvSpPr>
              <p:cNvPr id="58" name="TextBox 57">
                <a:extLst>
                  <a:ext uri="{FF2B5EF4-FFF2-40B4-BE49-F238E27FC236}">
                    <a16:creationId xmlns:a16="http://schemas.microsoft.com/office/drawing/2014/main" id="{E5808222-651A-C24B-D813-6D425C93A2AB}"/>
                  </a:ext>
                </a:extLst>
              </p:cNvPr>
              <p:cNvSpPr txBox="1"/>
              <p:nvPr/>
            </p:nvSpPr>
            <p:spPr bwMode="auto">
              <a:xfrm>
                <a:off x="5382980" y="5590628"/>
                <a:ext cx="4503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32</a:t>
                </a:r>
              </a:p>
            </p:txBody>
          </p:sp>
          <p:sp>
            <p:nvSpPr>
              <p:cNvPr id="59" name="TextBox 58">
                <a:extLst>
                  <a:ext uri="{FF2B5EF4-FFF2-40B4-BE49-F238E27FC236}">
                    <a16:creationId xmlns:a16="http://schemas.microsoft.com/office/drawing/2014/main" id="{9785F73A-D826-7608-2620-297E440CD2C2}"/>
                  </a:ext>
                </a:extLst>
              </p:cNvPr>
              <p:cNvSpPr txBox="1"/>
              <p:nvPr/>
            </p:nvSpPr>
            <p:spPr bwMode="auto">
              <a:xfrm>
                <a:off x="6027220" y="5590628"/>
                <a:ext cx="4503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60" name="TextBox 59">
                <a:extLst>
                  <a:ext uri="{FF2B5EF4-FFF2-40B4-BE49-F238E27FC236}">
                    <a16:creationId xmlns:a16="http://schemas.microsoft.com/office/drawing/2014/main" id="{A5DDC677-DEF1-179C-D8AF-8C750CF24551}"/>
                  </a:ext>
                </a:extLst>
              </p:cNvPr>
              <p:cNvSpPr txBox="1"/>
              <p:nvPr/>
            </p:nvSpPr>
            <p:spPr bwMode="auto">
              <a:xfrm>
                <a:off x="6646010" y="5590628"/>
                <a:ext cx="4503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61" name="TextBox 60">
                <a:extLst>
                  <a:ext uri="{FF2B5EF4-FFF2-40B4-BE49-F238E27FC236}">
                    <a16:creationId xmlns:a16="http://schemas.microsoft.com/office/drawing/2014/main" id="{E4E5881D-4992-DDD4-7E57-06A93F336241}"/>
                  </a:ext>
                </a:extLst>
              </p:cNvPr>
              <p:cNvSpPr txBox="1"/>
              <p:nvPr/>
            </p:nvSpPr>
            <p:spPr bwMode="auto">
              <a:xfrm>
                <a:off x="7373187" y="5590628"/>
                <a:ext cx="3244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62" name="TextBox 61">
                <a:extLst>
                  <a:ext uri="{FF2B5EF4-FFF2-40B4-BE49-F238E27FC236}">
                    <a16:creationId xmlns:a16="http://schemas.microsoft.com/office/drawing/2014/main" id="{F1AC2253-AFEE-2B3C-2C72-9147DCA4E547}"/>
                  </a:ext>
                </a:extLst>
              </p:cNvPr>
              <p:cNvSpPr txBox="1"/>
              <p:nvPr/>
            </p:nvSpPr>
            <p:spPr bwMode="auto">
              <a:xfrm>
                <a:off x="7991976" y="5590628"/>
                <a:ext cx="3244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a:t>
                </a:r>
              </a:p>
            </p:txBody>
          </p:sp>
          <p:sp>
            <p:nvSpPr>
              <p:cNvPr id="63" name="TextBox 62">
                <a:extLst>
                  <a:ext uri="{FF2B5EF4-FFF2-40B4-BE49-F238E27FC236}">
                    <a16:creationId xmlns:a16="http://schemas.microsoft.com/office/drawing/2014/main" id="{DE06FE5A-9366-CA9E-65DD-D1DB86895F0F}"/>
                  </a:ext>
                </a:extLst>
              </p:cNvPr>
              <p:cNvSpPr txBox="1"/>
              <p:nvPr/>
            </p:nvSpPr>
            <p:spPr bwMode="auto">
              <a:xfrm>
                <a:off x="8636214" y="5590628"/>
                <a:ext cx="3244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64" name="TextBox 63">
                <a:extLst>
                  <a:ext uri="{FF2B5EF4-FFF2-40B4-BE49-F238E27FC236}">
                    <a16:creationId xmlns:a16="http://schemas.microsoft.com/office/drawing/2014/main" id="{163A52E6-15A3-67AB-FEE1-38DFE654E3AF}"/>
                  </a:ext>
                </a:extLst>
              </p:cNvPr>
              <p:cNvSpPr txBox="1"/>
              <p:nvPr/>
            </p:nvSpPr>
            <p:spPr bwMode="auto">
              <a:xfrm>
                <a:off x="9255004" y="5590628"/>
                <a:ext cx="3244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grpSp>
        <p:sp>
          <p:nvSpPr>
            <p:cNvPr id="80" name="TextBox 79">
              <a:extLst>
                <a:ext uri="{FF2B5EF4-FFF2-40B4-BE49-F238E27FC236}">
                  <a16:creationId xmlns:a16="http://schemas.microsoft.com/office/drawing/2014/main" id="{985379F8-5A25-4F3E-5BE1-75445C7A4479}"/>
                </a:ext>
              </a:extLst>
            </p:cNvPr>
            <p:cNvSpPr txBox="1"/>
            <p:nvPr/>
          </p:nvSpPr>
          <p:spPr bwMode="auto">
            <a:xfrm>
              <a:off x="9348921" y="5588054"/>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82" name="Freeform: Shape 81">
            <a:extLst>
              <a:ext uri="{FF2B5EF4-FFF2-40B4-BE49-F238E27FC236}">
                <a16:creationId xmlns:a16="http://schemas.microsoft.com/office/drawing/2014/main" id="{2B1C3821-7F3D-54CE-2962-DDC55C4F3609}"/>
              </a:ext>
            </a:extLst>
          </p:cNvPr>
          <p:cNvSpPr/>
          <p:nvPr/>
        </p:nvSpPr>
        <p:spPr bwMode="auto">
          <a:xfrm>
            <a:off x="2472906" y="3082506"/>
            <a:ext cx="6556075" cy="1288211"/>
          </a:xfrm>
          <a:custGeom>
            <a:avLst/>
            <a:gdLst>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54702 w 6556075"/>
              <a:gd name="connsiteY24" fmla="*/ 425569 h 1288211"/>
              <a:gd name="connsiteX25" fmla="*/ 2754702 w 6556075"/>
              <a:gd name="connsiteY25" fmla="*/ 494581 h 1288211"/>
              <a:gd name="connsiteX26" fmla="*/ 2817962 w 6556075"/>
              <a:gd name="connsiteY26" fmla="*/ 494581 h 1288211"/>
              <a:gd name="connsiteX27" fmla="*/ 2800709 w 6556075"/>
              <a:gd name="connsiteY27" fmla="*/ 511834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54702 w 6556075"/>
              <a:gd name="connsiteY24" fmla="*/ 460074 h 1288211"/>
              <a:gd name="connsiteX25" fmla="*/ 2754702 w 6556075"/>
              <a:gd name="connsiteY25" fmla="*/ 494581 h 1288211"/>
              <a:gd name="connsiteX26" fmla="*/ 2817962 w 6556075"/>
              <a:gd name="connsiteY26" fmla="*/ 494581 h 1288211"/>
              <a:gd name="connsiteX27" fmla="*/ 2800709 w 6556075"/>
              <a:gd name="connsiteY27" fmla="*/ 511834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54702 w 6556075"/>
              <a:gd name="connsiteY24" fmla="*/ 460074 h 1288211"/>
              <a:gd name="connsiteX25" fmla="*/ 2754702 w 6556075"/>
              <a:gd name="connsiteY25" fmla="*/ 494581 h 1288211"/>
              <a:gd name="connsiteX26" fmla="*/ 2817962 w 6556075"/>
              <a:gd name="connsiteY26" fmla="*/ 494581 h 1288211"/>
              <a:gd name="connsiteX27" fmla="*/ 2800709 w 6556075"/>
              <a:gd name="connsiteY27" fmla="*/ 511834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54702 w 6556075"/>
              <a:gd name="connsiteY24" fmla="*/ 460074 h 1288211"/>
              <a:gd name="connsiteX25" fmla="*/ 2754702 w 6556075"/>
              <a:gd name="connsiteY25" fmla="*/ 494581 h 1288211"/>
              <a:gd name="connsiteX26" fmla="*/ 2817962 w 6556075"/>
              <a:gd name="connsiteY26" fmla="*/ 494581 h 1288211"/>
              <a:gd name="connsiteX27" fmla="*/ 2800709 w 6556075"/>
              <a:gd name="connsiteY27" fmla="*/ 511834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54702 w 6556075"/>
              <a:gd name="connsiteY24" fmla="*/ 460074 h 1288211"/>
              <a:gd name="connsiteX25" fmla="*/ 2754702 w 6556075"/>
              <a:gd name="connsiteY25" fmla="*/ 494581 h 1288211"/>
              <a:gd name="connsiteX26" fmla="*/ 2817962 w 6556075"/>
              <a:gd name="connsiteY26" fmla="*/ 494581 h 1288211"/>
              <a:gd name="connsiteX27" fmla="*/ 2800709 w 6556075"/>
              <a:gd name="connsiteY27" fmla="*/ 511834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54702 w 6556075"/>
              <a:gd name="connsiteY24" fmla="*/ 460074 h 1288211"/>
              <a:gd name="connsiteX25" fmla="*/ 2754702 w 6556075"/>
              <a:gd name="connsiteY25" fmla="*/ 494581 h 1288211"/>
              <a:gd name="connsiteX26" fmla="*/ 2812211 w 6556075"/>
              <a:gd name="connsiteY26" fmla="*/ 488830 h 1288211"/>
              <a:gd name="connsiteX27" fmla="*/ 2800709 w 6556075"/>
              <a:gd name="connsiteY27" fmla="*/ 511834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54702 w 6556075"/>
              <a:gd name="connsiteY24" fmla="*/ 460074 h 1288211"/>
              <a:gd name="connsiteX25" fmla="*/ 2754702 w 6556075"/>
              <a:gd name="connsiteY25" fmla="*/ 494581 h 1288211"/>
              <a:gd name="connsiteX26" fmla="*/ 2805680 w 6556075"/>
              <a:gd name="connsiteY26" fmla="*/ 488830 h 1288211"/>
              <a:gd name="connsiteX27" fmla="*/ 2800709 w 6556075"/>
              <a:gd name="connsiteY27" fmla="*/ 511834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54702 w 6556075"/>
              <a:gd name="connsiteY24" fmla="*/ 460074 h 1288211"/>
              <a:gd name="connsiteX25" fmla="*/ 2754702 w 6556075"/>
              <a:gd name="connsiteY25" fmla="*/ 494581 h 1288211"/>
              <a:gd name="connsiteX26" fmla="*/ 2805680 w 6556075"/>
              <a:gd name="connsiteY26" fmla="*/ 488830 h 1288211"/>
              <a:gd name="connsiteX27" fmla="*/ 2803974 w 6556075"/>
              <a:gd name="connsiteY27" fmla="*/ 515100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48171 w 6556075"/>
              <a:gd name="connsiteY24" fmla="*/ 447011 h 1288211"/>
              <a:gd name="connsiteX25" fmla="*/ 2754702 w 6556075"/>
              <a:gd name="connsiteY25" fmla="*/ 494581 h 1288211"/>
              <a:gd name="connsiteX26" fmla="*/ 2805680 w 6556075"/>
              <a:gd name="connsiteY26" fmla="*/ 488830 h 1288211"/>
              <a:gd name="connsiteX27" fmla="*/ 2803974 w 6556075"/>
              <a:gd name="connsiteY27" fmla="*/ 515100 h 1288211"/>
              <a:gd name="connsiteX28" fmla="*/ 2823712 w 6556075"/>
              <a:gd name="connsiteY28" fmla="*/ 534837 h 1288211"/>
              <a:gd name="connsiteX29" fmla="*/ 2823712 w 6556075"/>
              <a:gd name="connsiteY29" fmla="*/ 534837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48171 w 6556075"/>
              <a:gd name="connsiteY24" fmla="*/ 447011 h 1288211"/>
              <a:gd name="connsiteX25" fmla="*/ 2754702 w 6556075"/>
              <a:gd name="connsiteY25" fmla="*/ 494581 h 1288211"/>
              <a:gd name="connsiteX26" fmla="*/ 2805680 w 6556075"/>
              <a:gd name="connsiteY26" fmla="*/ 488830 h 1288211"/>
              <a:gd name="connsiteX27" fmla="*/ 2803974 w 6556075"/>
              <a:gd name="connsiteY27" fmla="*/ 515100 h 1288211"/>
              <a:gd name="connsiteX28" fmla="*/ 2823712 w 6556075"/>
              <a:gd name="connsiteY28" fmla="*/ 534837 h 1288211"/>
              <a:gd name="connsiteX29" fmla="*/ 2830244 w 6556075"/>
              <a:gd name="connsiteY29" fmla="*/ 525040 h 1288211"/>
              <a:gd name="connsiteX30" fmla="*/ 2823712 w 6556075"/>
              <a:gd name="connsiteY30" fmla="*/ 598098 h 1288211"/>
              <a:gd name="connsiteX31" fmla="*/ 3059502 w 6556075"/>
              <a:gd name="connsiteY31" fmla="*/ 598098 h 1288211"/>
              <a:gd name="connsiteX32" fmla="*/ 3059502 w 6556075"/>
              <a:gd name="connsiteY32" fmla="*/ 626852 h 1288211"/>
              <a:gd name="connsiteX33" fmla="*/ 3128513 w 6556075"/>
              <a:gd name="connsiteY33" fmla="*/ 626852 h 1288211"/>
              <a:gd name="connsiteX34" fmla="*/ 3128513 w 6556075"/>
              <a:gd name="connsiteY34" fmla="*/ 655607 h 1288211"/>
              <a:gd name="connsiteX35" fmla="*/ 3180271 w 6556075"/>
              <a:gd name="connsiteY35" fmla="*/ 655607 h 1288211"/>
              <a:gd name="connsiteX36" fmla="*/ 3180271 w 6556075"/>
              <a:gd name="connsiteY36" fmla="*/ 690113 h 1288211"/>
              <a:gd name="connsiteX37" fmla="*/ 3272286 w 6556075"/>
              <a:gd name="connsiteY37" fmla="*/ 690113 h 1288211"/>
              <a:gd name="connsiteX38" fmla="*/ 3272286 w 6556075"/>
              <a:gd name="connsiteY38" fmla="*/ 690113 h 1288211"/>
              <a:gd name="connsiteX39" fmla="*/ 3272286 w 6556075"/>
              <a:gd name="connsiteY39" fmla="*/ 718868 h 1288211"/>
              <a:gd name="connsiteX40" fmla="*/ 3352800 w 6556075"/>
              <a:gd name="connsiteY40" fmla="*/ 718868 h 1288211"/>
              <a:gd name="connsiteX41" fmla="*/ 3352800 w 6556075"/>
              <a:gd name="connsiteY41" fmla="*/ 782128 h 1288211"/>
              <a:gd name="connsiteX42" fmla="*/ 3720860 w 6556075"/>
              <a:gd name="connsiteY42" fmla="*/ 782128 h 1288211"/>
              <a:gd name="connsiteX43" fmla="*/ 3720860 w 6556075"/>
              <a:gd name="connsiteY43" fmla="*/ 833886 h 1288211"/>
              <a:gd name="connsiteX44" fmla="*/ 4042913 w 6556075"/>
              <a:gd name="connsiteY44" fmla="*/ 833886 h 1288211"/>
              <a:gd name="connsiteX45" fmla="*/ 4042913 w 6556075"/>
              <a:gd name="connsiteY45" fmla="*/ 897147 h 1288211"/>
              <a:gd name="connsiteX46" fmla="*/ 4071668 w 6556075"/>
              <a:gd name="connsiteY46" fmla="*/ 897147 h 1288211"/>
              <a:gd name="connsiteX47" fmla="*/ 4071668 w 6556075"/>
              <a:gd name="connsiteY47" fmla="*/ 937403 h 1288211"/>
              <a:gd name="connsiteX48" fmla="*/ 4146430 w 6556075"/>
              <a:gd name="connsiteY48" fmla="*/ 937403 h 1288211"/>
              <a:gd name="connsiteX49" fmla="*/ 4146430 w 6556075"/>
              <a:gd name="connsiteY49" fmla="*/ 983411 h 1288211"/>
              <a:gd name="connsiteX50" fmla="*/ 4186686 w 6556075"/>
              <a:gd name="connsiteY50" fmla="*/ 983411 h 1288211"/>
              <a:gd name="connsiteX51" fmla="*/ 4186686 w 6556075"/>
              <a:gd name="connsiteY51" fmla="*/ 1040920 h 1288211"/>
              <a:gd name="connsiteX52" fmla="*/ 4848045 w 6556075"/>
              <a:gd name="connsiteY52" fmla="*/ 1040920 h 1288211"/>
              <a:gd name="connsiteX53" fmla="*/ 4848045 w 6556075"/>
              <a:gd name="connsiteY53" fmla="*/ 1104181 h 1288211"/>
              <a:gd name="connsiteX54" fmla="*/ 6556075 w 6556075"/>
              <a:gd name="connsiteY54" fmla="*/ 1104181 h 1288211"/>
              <a:gd name="connsiteX55" fmla="*/ 6556075 w 6556075"/>
              <a:gd name="connsiteY55"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48171 w 6556075"/>
              <a:gd name="connsiteY24" fmla="*/ 447011 h 1288211"/>
              <a:gd name="connsiteX25" fmla="*/ 2754702 w 6556075"/>
              <a:gd name="connsiteY25" fmla="*/ 494581 h 1288211"/>
              <a:gd name="connsiteX26" fmla="*/ 2805680 w 6556075"/>
              <a:gd name="connsiteY26" fmla="*/ 488830 h 1288211"/>
              <a:gd name="connsiteX27" fmla="*/ 2803974 w 6556075"/>
              <a:gd name="connsiteY27" fmla="*/ 515100 h 1288211"/>
              <a:gd name="connsiteX28" fmla="*/ 2823712 w 6556075"/>
              <a:gd name="connsiteY28" fmla="*/ 534837 h 1288211"/>
              <a:gd name="connsiteX29" fmla="*/ 2823712 w 6556075"/>
              <a:gd name="connsiteY29" fmla="*/ 598098 h 1288211"/>
              <a:gd name="connsiteX30" fmla="*/ 3059502 w 6556075"/>
              <a:gd name="connsiteY30" fmla="*/ 598098 h 1288211"/>
              <a:gd name="connsiteX31" fmla="*/ 3059502 w 6556075"/>
              <a:gd name="connsiteY31" fmla="*/ 626852 h 1288211"/>
              <a:gd name="connsiteX32" fmla="*/ 3128513 w 6556075"/>
              <a:gd name="connsiteY32" fmla="*/ 626852 h 1288211"/>
              <a:gd name="connsiteX33" fmla="*/ 3128513 w 6556075"/>
              <a:gd name="connsiteY33" fmla="*/ 655607 h 1288211"/>
              <a:gd name="connsiteX34" fmla="*/ 3180271 w 6556075"/>
              <a:gd name="connsiteY34" fmla="*/ 655607 h 1288211"/>
              <a:gd name="connsiteX35" fmla="*/ 3180271 w 6556075"/>
              <a:gd name="connsiteY35" fmla="*/ 690113 h 1288211"/>
              <a:gd name="connsiteX36" fmla="*/ 3272286 w 6556075"/>
              <a:gd name="connsiteY36" fmla="*/ 690113 h 1288211"/>
              <a:gd name="connsiteX37" fmla="*/ 3272286 w 6556075"/>
              <a:gd name="connsiteY37" fmla="*/ 690113 h 1288211"/>
              <a:gd name="connsiteX38" fmla="*/ 3272286 w 6556075"/>
              <a:gd name="connsiteY38" fmla="*/ 718868 h 1288211"/>
              <a:gd name="connsiteX39" fmla="*/ 3352800 w 6556075"/>
              <a:gd name="connsiteY39" fmla="*/ 718868 h 1288211"/>
              <a:gd name="connsiteX40" fmla="*/ 3352800 w 6556075"/>
              <a:gd name="connsiteY40" fmla="*/ 782128 h 1288211"/>
              <a:gd name="connsiteX41" fmla="*/ 3720860 w 6556075"/>
              <a:gd name="connsiteY41" fmla="*/ 782128 h 1288211"/>
              <a:gd name="connsiteX42" fmla="*/ 3720860 w 6556075"/>
              <a:gd name="connsiteY42" fmla="*/ 833886 h 1288211"/>
              <a:gd name="connsiteX43" fmla="*/ 4042913 w 6556075"/>
              <a:gd name="connsiteY43" fmla="*/ 833886 h 1288211"/>
              <a:gd name="connsiteX44" fmla="*/ 4042913 w 6556075"/>
              <a:gd name="connsiteY44" fmla="*/ 897147 h 1288211"/>
              <a:gd name="connsiteX45" fmla="*/ 4071668 w 6556075"/>
              <a:gd name="connsiteY45" fmla="*/ 897147 h 1288211"/>
              <a:gd name="connsiteX46" fmla="*/ 4071668 w 6556075"/>
              <a:gd name="connsiteY46" fmla="*/ 937403 h 1288211"/>
              <a:gd name="connsiteX47" fmla="*/ 4146430 w 6556075"/>
              <a:gd name="connsiteY47" fmla="*/ 937403 h 1288211"/>
              <a:gd name="connsiteX48" fmla="*/ 4146430 w 6556075"/>
              <a:gd name="connsiteY48" fmla="*/ 983411 h 1288211"/>
              <a:gd name="connsiteX49" fmla="*/ 4186686 w 6556075"/>
              <a:gd name="connsiteY49" fmla="*/ 983411 h 1288211"/>
              <a:gd name="connsiteX50" fmla="*/ 4186686 w 6556075"/>
              <a:gd name="connsiteY50" fmla="*/ 1040920 h 1288211"/>
              <a:gd name="connsiteX51" fmla="*/ 4848045 w 6556075"/>
              <a:gd name="connsiteY51" fmla="*/ 1040920 h 1288211"/>
              <a:gd name="connsiteX52" fmla="*/ 4848045 w 6556075"/>
              <a:gd name="connsiteY52" fmla="*/ 1104181 h 1288211"/>
              <a:gd name="connsiteX53" fmla="*/ 6556075 w 6556075"/>
              <a:gd name="connsiteY53" fmla="*/ 1104181 h 1288211"/>
              <a:gd name="connsiteX54" fmla="*/ 6556075 w 6556075"/>
              <a:gd name="connsiteY54"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48171 w 6556075"/>
              <a:gd name="connsiteY24" fmla="*/ 447011 h 1288211"/>
              <a:gd name="connsiteX25" fmla="*/ 2754702 w 6556075"/>
              <a:gd name="connsiteY25" fmla="*/ 494581 h 1288211"/>
              <a:gd name="connsiteX26" fmla="*/ 2805680 w 6556075"/>
              <a:gd name="connsiteY26" fmla="*/ 488830 h 1288211"/>
              <a:gd name="connsiteX27" fmla="*/ 2803974 w 6556075"/>
              <a:gd name="connsiteY27" fmla="*/ 515100 h 1288211"/>
              <a:gd name="connsiteX28" fmla="*/ 2823712 w 6556075"/>
              <a:gd name="connsiteY28" fmla="*/ 518508 h 1288211"/>
              <a:gd name="connsiteX29" fmla="*/ 2823712 w 6556075"/>
              <a:gd name="connsiteY29" fmla="*/ 598098 h 1288211"/>
              <a:gd name="connsiteX30" fmla="*/ 3059502 w 6556075"/>
              <a:gd name="connsiteY30" fmla="*/ 598098 h 1288211"/>
              <a:gd name="connsiteX31" fmla="*/ 3059502 w 6556075"/>
              <a:gd name="connsiteY31" fmla="*/ 626852 h 1288211"/>
              <a:gd name="connsiteX32" fmla="*/ 3128513 w 6556075"/>
              <a:gd name="connsiteY32" fmla="*/ 626852 h 1288211"/>
              <a:gd name="connsiteX33" fmla="*/ 3128513 w 6556075"/>
              <a:gd name="connsiteY33" fmla="*/ 655607 h 1288211"/>
              <a:gd name="connsiteX34" fmla="*/ 3180271 w 6556075"/>
              <a:gd name="connsiteY34" fmla="*/ 655607 h 1288211"/>
              <a:gd name="connsiteX35" fmla="*/ 3180271 w 6556075"/>
              <a:gd name="connsiteY35" fmla="*/ 690113 h 1288211"/>
              <a:gd name="connsiteX36" fmla="*/ 3272286 w 6556075"/>
              <a:gd name="connsiteY36" fmla="*/ 690113 h 1288211"/>
              <a:gd name="connsiteX37" fmla="*/ 3272286 w 6556075"/>
              <a:gd name="connsiteY37" fmla="*/ 690113 h 1288211"/>
              <a:gd name="connsiteX38" fmla="*/ 3272286 w 6556075"/>
              <a:gd name="connsiteY38" fmla="*/ 718868 h 1288211"/>
              <a:gd name="connsiteX39" fmla="*/ 3352800 w 6556075"/>
              <a:gd name="connsiteY39" fmla="*/ 718868 h 1288211"/>
              <a:gd name="connsiteX40" fmla="*/ 3352800 w 6556075"/>
              <a:gd name="connsiteY40" fmla="*/ 782128 h 1288211"/>
              <a:gd name="connsiteX41" fmla="*/ 3720860 w 6556075"/>
              <a:gd name="connsiteY41" fmla="*/ 782128 h 1288211"/>
              <a:gd name="connsiteX42" fmla="*/ 3720860 w 6556075"/>
              <a:gd name="connsiteY42" fmla="*/ 833886 h 1288211"/>
              <a:gd name="connsiteX43" fmla="*/ 4042913 w 6556075"/>
              <a:gd name="connsiteY43" fmla="*/ 833886 h 1288211"/>
              <a:gd name="connsiteX44" fmla="*/ 4042913 w 6556075"/>
              <a:gd name="connsiteY44" fmla="*/ 897147 h 1288211"/>
              <a:gd name="connsiteX45" fmla="*/ 4071668 w 6556075"/>
              <a:gd name="connsiteY45" fmla="*/ 897147 h 1288211"/>
              <a:gd name="connsiteX46" fmla="*/ 4071668 w 6556075"/>
              <a:gd name="connsiteY46" fmla="*/ 937403 h 1288211"/>
              <a:gd name="connsiteX47" fmla="*/ 4146430 w 6556075"/>
              <a:gd name="connsiteY47" fmla="*/ 937403 h 1288211"/>
              <a:gd name="connsiteX48" fmla="*/ 4146430 w 6556075"/>
              <a:gd name="connsiteY48" fmla="*/ 983411 h 1288211"/>
              <a:gd name="connsiteX49" fmla="*/ 4186686 w 6556075"/>
              <a:gd name="connsiteY49" fmla="*/ 983411 h 1288211"/>
              <a:gd name="connsiteX50" fmla="*/ 4186686 w 6556075"/>
              <a:gd name="connsiteY50" fmla="*/ 1040920 h 1288211"/>
              <a:gd name="connsiteX51" fmla="*/ 4848045 w 6556075"/>
              <a:gd name="connsiteY51" fmla="*/ 1040920 h 1288211"/>
              <a:gd name="connsiteX52" fmla="*/ 4848045 w 6556075"/>
              <a:gd name="connsiteY52" fmla="*/ 1104181 h 1288211"/>
              <a:gd name="connsiteX53" fmla="*/ 6556075 w 6556075"/>
              <a:gd name="connsiteY53" fmla="*/ 1104181 h 1288211"/>
              <a:gd name="connsiteX54" fmla="*/ 6556075 w 6556075"/>
              <a:gd name="connsiteY54"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26566 w 6556075"/>
              <a:gd name="connsiteY3" fmla="*/ 28754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48171 w 6556075"/>
              <a:gd name="connsiteY24" fmla="*/ 447011 h 1288211"/>
              <a:gd name="connsiteX25" fmla="*/ 2754702 w 6556075"/>
              <a:gd name="connsiteY25" fmla="*/ 494581 h 1288211"/>
              <a:gd name="connsiteX26" fmla="*/ 2805680 w 6556075"/>
              <a:gd name="connsiteY26" fmla="*/ 488830 h 1288211"/>
              <a:gd name="connsiteX27" fmla="*/ 2810505 w 6556075"/>
              <a:gd name="connsiteY27" fmla="*/ 515100 h 1288211"/>
              <a:gd name="connsiteX28" fmla="*/ 2823712 w 6556075"/>
              <a:gd name="connsiteY28" fmla="*/ 518508 h 1288211"/>
              <a:gd name="connsiteX29" fmla="*/ 2823712 w 6556075"/>
              <a:gd name="connsiteY29" fmla="*/ 598098 h 1288211"/>
              <a:gd name="connsiteX30" fmla="*/ 3059502 w 6556075"/>
              <a:gd name="connsiteY30" fmla="*/ 598098 h 1288211"/>
              <a:gd name="connsiteX31" fmla="*/ 3059502 w 6556075"/>
              <a:gd name="connsiteY31" fmla="*/ 626852 h 1288211"/>
              <a:gd name="connsiteX32" fmla="*/ 3128513 w 6556075"/>
              <a:gd name="connsiteY32" fmla="*/ 626852 h 1288211"/>
              <a:gd name="connsiteX33" fmla="*/ 3128513 w 6556075"/>
              <a:gd name="connsiteY33" fmla="*/ 655607 h 1288211"/>
              <a:gd name="connsiteX34" fmla="*/ 3180271 w 6556075"/>
              <a:gd name="connsiteY34" fmla="*/ 655607 h 1288211"/>
              <a:gd name="connsiteX35" fmla="*/ 3180271 w 6556075"/>
              <a:gd name="connsiteY35" fmla="*/ 690113 h 1288211"/>
              <a:gd name="connsiteX36" fmla="*/ 3272286 w 6556075"/>
              <a:gd name="connsiteY36" fmla="*/ 690113 h 1288211"/>
              <a:gd name="connsiteX37" fmla="*/ 3272286 w 6556075"/>
              <a:gd name="connsiteY37" fmla="*/ 690113 h 1288211"/>
              <a:gd name="connsiteX38" fmla="*/ 3272286 w 6556075"/>
              <a:gd name="connsiteY38" fmla="*/ 718868 h 1288211"/>
              <a:gd name="connsiteX39" fmla="*/ 3352800 w 6556075"/>
              <a:gd name="connsiteY39" fmla="*/ 718868 h 1288211"/>
              <a:gd name="connsiteX40" fmla="*/ 3352800 w 6556075"/>
              <a:gd name="connsiteY40" fmla="*/ 782128 h 1288211"/>
              <a:gd name="connsiteX41" fmla="*/ 3720860 w 6556075"/>
              <a:gd name="connsiteY41" fmla="*/ 782128 h 1288211"/>
              <a:gd name="connsiteX42" fmla="*/ 3720860 w 6556075"/>
              <a:gd name="connsiteY42" fmla="*/ 833886 h 1288211"/>
              <a:gd name="connsiteX43" fmla="*/ 4042913 w 6556075"/>
              <a:gd name="connsiteY43" fmla="*/ 833886 h 1288211"/>
              <a:gd name="connsiteX44" fmla="*/ 4042913 w 6556075"/>
              <a:gd name="connsiteY44" fmla="*/ 897147 h 1288211"/>
              <a:gd name="connsiteX45" fmla="*/ 4071668 w 6556075"/>
              <a:gd name="connsiteY45" fmla="*/ 897147 h 1288211"/>
              <a:gd name="connsiteX46" fmla="*/ 4071668 w 6556075"/>
              <a:gd name="connsiteY46" fmla="*/ 937403 h 1288211"/>
              <a:gd name="connsiteX47" fmla="*/ 4146430 w 6556075"/>
              <a:gd name="connsiteY47" fmla="*/ 937403 h 1288211"/>
              <a:gd name="connsiteX48" fmla="*/ 4146430 w 6556075"/>
              <a:gd name="connsiteY48" fmla="*/ 983411 h 1288211"/>
              <a:gd name="connsiteX49" fmla="*/ 4186686 w 6556075"/>
              <a:gd name="connsiteY49" fmla="*/ 983411 h 1288211"/>
              <a:gd name="connsiteX50" fmla="*/ 4186686 w 6556075"/>
              <a:gd name="connsiteY50" fmla="*/ 1040920 h 1288211"/>
              <a:gd name="connsiteX51" fmla="*/ 4848045 w 6556075"/>
              <a:gd name="connsiteY51" fmla="*/ 1040920 h 1288211"/>
              <a:gd name="connsiteX52" fmla="*/ 4848045 w 6556075"/>
              <a:gd name="connsiteY52" fmla="*/ 1104181 h 1288211"/>
              <a:gd name="connsiteX53" fmla="*/ 6556075 w 6556075"/>
              <a:gd name="connsiteY53" fmla="*/ 1104181 h 1288211"/>
              <a:gd name="connsiteX54" fmla="*/ 6556075 w 6556075"/>
              <a:gd name="connsiteY54"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75552 w 6556075"/>
              <a:gd name="connsiteY3" fmla="*/ 35285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48171 w 6556075"/>
              <a:gd name="connsiteY24" fmla="*/ 447011 h 1288211"/>
              <a:gd name="connsiteX25" fmla="*/ 2754702 w 6556075"/>
              <a:gd name="connsiteY25" fmla="*/ 494581 h 1288211"/>
              <a:gd name="connsiteX26" fmla="*/ 2805680 w 6556075"/>
              <a:gd name="connsiteY26" fmla="*/ 488830 h 1288211"/>
              <a:gd name="connsiteX27" fmla="*/ 2810505 w 6556075"/>
              <a:gd name="connsiteY27" fmla="*/ 515100 h 1288211"/>
              <a:gd name="connsiteX28" fmla="*/ 2823712 w 6556075"/>
              <a:gd name="connsiteY28" fmla="*/ 518508 h 1288211"/>
              <a:gd name="connsiteX29" fmla="*/ 2823712 w 6556075"/>
              <a:gd name="connsiteY29" fmla="*/ 598098 h 1288211"/>
              <a:gd name="connsiteX30" fmla="*/ 3059502 w 6556075"/>
              <a:gd name="connsiteY30" fmla="*/ 598098 h 1288211"/>
              <a:gd name="connsiteX31" fmla="*/ 3059502 w 6556075"/>
              <a:gd name="connsiteY31" fmla="*/ 626852 h 1288211"/>
              <a:gd name="connsiteX32" fmla="*/ 3128513 w 6556075"/>
              <a:gd name="connsiteY32" fmla="*/ 626852 h 1288211"/>
              <a:gd name="connsiteX33" fmla="*/ 3128513 w 6556075"/>
              <a:gd name="connsiteY33" fmla="*/ 655607 h 1288211"/>
              <a:gd name="connsiteX34" fmla="*/ 3180271 w 6556075"/>
              <a:gd name="connsiteY34" fmla="*/ 655607 h 1288211"/>
              <a:gd name="connsiteX35" fmla="*/ 3180271 w 6556075"/>
              <a:gd name="connsiteY35" fmla="*/ 690113 h 1288211"/>
              <a:gd name="connsiteX36" fmla="*/ 3272286 w 6556075"/>
              <a:gd name="connsiteY36" fmla="*/ 690113 h 1288211"/>
              <a:gd name="connsiteX37" fmla="*/ 3272286 w 6556075"/>
              <a:gd name="connsiteY37" fmla="*/ 690113 h 1288211"/>
              <a:gd name="connsiteX38" fmla="*/ 3272286 w 6556075"/>
              <a:gd name="connsiteY38" fmla="*/ 718868 h 1288211"/>
              <a:gd name="connsiteX39" fmla="*/ 3352800 w 6556075"/>
              <a:gd name="connsiteY39" fmla="*/ 718868 h 1288211"/>
              <a:gd name="connsiteX40" fmla="*/ 3352800 w 6556075"/>
              <a:gd name="connsiteY40" fmla="*/ 782128 h 1288211"/>
              <a:gd name="connsiteX41" fmla="*/ 3720860 w 6556075"/>
              <a:gd name="connsiteY41" fmla="*/ 782128 h 1288211"/>
              <a:gd name="connsiteX42" fmla="*/ 3720860 w 6556075"/>
              <a:gd name="connsiteY42" fmla="*/ 833886 h 1288211"/>
              <a:gd name="connsiteX43" fmla="*/ 4042913 w 6556075"/>
              <a:gd name="connsiteY43" fmla="*/ 833886 h 1288211"/>
              <a:gd name="connsiteX44" fmla="*/ 4042913 w 6556075"/>
              <a:gd name="connsiteY44" fmla="*/ 897147 h 1288211"/>
              <a:gd name="connsiteX45" fmla="*/ 4071668 w 6556075"/>
              <a:gd name="connsiteY45" fmla="*/ 897147 h 1288211"/>
              <a:gd name="connsiteX46" fmla="*/ 4071668 w 6556075"/>
              <a:gd name="connsiteY46" fmla="*/ 937403 h 1288211"/>
              <a:gd name="connsiteX47" fmla="*/ 4146430 w 6556075"/>
              <a:gd name="connsiteY47" fmla="*/ 937403 h 1288211"/>
              <a:gd name="connsiteX48" fmla="*/ 4146430 w 6556075"/>
              <a:gd name="connsiteY48" fmla="*/ 983411 h 1288211"/>
              <a:gd name="connsiteX49" fmla="*/ 4186686 w 6556075"/>
              <a:gd name="connsiteY49" fmla="*/ 983411 h 1288211"/>
              <a:gd name="connsiteX50" fmla="*/ 4186686 w 6556075"/>
              <a:gd name="connsiteY50" fmla="*/ 1040920 h 1288211"/>
              <a:gd name="connsiteX51" fmla="*/ 4848045 w 6556075"/>
              <a:gd name="connsiteY51" fmla="*/ 1040920 h 1288211"/>
              <a:gd name="connsiteX52" fmla="*/ 4848045 w 6556075"/>
              <a:gd name="connsiteY52" fmla="*/ 1104181 h 1288211"/>
              <a:gd name="connsiteX53" fmla="*/ 6556075 w 6556075"/>
              <a:gd name="connsiteY53" fmla="*/ 1104181 h 1288211"/>
              <a:gd name="connsiteX54" fmla="*/ 6556075 w 6556075"/>
              <a:gd name="connsiteY54" fmla="*/ 1288211 h 1288211"/>
              <a:gd name="connsiteX0" fmla="*/ 0 w 6556075"/>
              <a:gd name="connsiteY0" fmla="*/ 0 h 1288211"/>
              <a:gd name="connsiteX1" fmla="*/ 1926566 w 6556075"/>
              <a:gd name="connsiteY1" fmla="*/ 0 h 1288211"/>
              <a:gd name="connsiteX2" fmla="*/ 1926566 w 6556075"/>
              <a:gd name="connsiteY2" fmla="*/ 28754 h 1288211"/>
              <a:gd name="connsiteX3" fmla="*/ 1965755 w 6556075"/>
              <a:gd name="connsiteY3" fmla="*/ 32019 h 1288211"/>
              <a:gd name="connsiteX4" fmla="*/ 1966822 w 6556075"/>
              <a:gd name="connsiteY4" fmla="*/ 69010 h 1288211"/>
              <a:gd name="connsiteX5" fmla="*/ 1995577 w 6556075"/>
              <a:gd name="connsiteY5" fmla="*/ 69010 h 1288211"/>
              <a:gd name="connsiteX6" fmla="*/ 1995577 w 6556075"/>
              <a:gd name="connsiteY6" fmla="*/ 69010 h 1288211"/>
              <a:gd name="connsiteX7" fmla="*/ 1995577 w 6556075"/>
              <a:gd name="connsiteY7" fmla="*/ 97766 h 1288211"/>
              <a:gd name="connsiteX8" fmla="*/ 2024332 w 6556075"/>
              <a:gd name="connsiteY8" fmla="*/ 97766 h 1288211"/>
              <a:gd name="connsiteX9" fmla="*/ 2024332 w 6556075"/>
              <a:gd name="connsiteY9" fmla="*/ 132271 h 1288211"/>
              <a:gd name="connsiteX10" fmla="*/ 2162354 w 6556075"/>
              <a:gd name="connsiteY10" fmla="*/ 132271 h 1288211"/>
              <a:gd name="connsiteX11" fmla="*/ 2162354 w 6556075"/>
              <a:gd name="connsiteY11" fmla="*/ 178279 h 1288211"/>
              <a:gd name="connsiteX12" fmla="*/ 2311879 w 6556075"/>
              <a:gd name="connsiteY12" fmla="*/ 178279 h 1288211"/>
              <a:gd name="connsiteX13" fmla="*/ 2311879 w 6556075"/>
              <a:gd name="connsiteY13" fmla="*/ 212785 h 1288211"/>
              <a:gd name="connsiteX14" fmla="*/ 2409645 w 6556075"/>
              <a:gd name="connsiteY14" fmla="*/ 212785 h 1288211"/>
              <a:gd name="connsiteX15" fmla="*/ 2409645 w 6556075"/>
              <a:gd name="connsiteY15" fmla="*/ 247290 h 1288211"/>
              <a:gd name="connsiteX16" fmla="*/ 2490158 w 6556075"/>
              <a:gd name="connsiteY16" fmla="*/ 247290 h 1288211"/>
              <a:gd name="connsiteX17" fmla="*/ 2490158 w 6556075"/>
              <a:gd name="connsiteY17" fmla="*/ 299049 h 1288211"/>
              <a:gd name="connsiteX18" fmla="*/ 2513162 w 6556075"/>
              <a:gd name="connsiteY18" fmla="*/ 299049 h 1288211"/>
              <a:gd name="connsiteX19" fmla="*/ 2513162 w 6556075"/>
              <a:gd name="connsiteY19" fmla="*/ 345056 h 1288211"/>
              <a:gd name="connsiteX20" fmla="*/ 2599426 w 6556075"/>
              <a:gd name="connsiteY20" fmla="*/ 345056 h 1288211"/>
              <a:gd name="connsiteX21" fmla="*/ 2599426 w 6556075"/>
              <a:gd name="connsiteY21" fmla="*/ 379562 h 1288211"/>
              <a:gd name="connsiteX22" fmla="*/ 2731698 w 6556075"/>
              <a:gd name="connsiteY22" fmla="*/ 379562 h 1288211"/>
              <a:gd name="connsiteX23" fmla="*/ 2731698 w 6556075"/>
              <a:gd name="connsiteY23" fmla="*/ 448573 h 1288211"/>
              <a:gd name="connsiteX24" fmla="*/ 2748171 w 6556075"/>
              <a:gd name="connsiteY24" fmla="*/ 447011 h 1288211"/>
              <a:gd name="connsiteX25" fmla="*/ 2754702 w 6556075"/>
              <a:gd name="connsiteY25" fmla="*/ 494581 h 1288211"/>
              <a:gd name="connsiteX26" fmla="*/ 2805680 w 6556075"/>
              <a:gd name="connsiteY26" fmla="*/ 488830 h 1288211"/>
              <a:gd name="connsiteX27" fmla="*/ 2810505 w 6556075"/>
              <a:gd name="connsiteY27" fmla="*/ 515100 h 1288211"/>
              <a:gd name="connsiteX28" fmla="*/ 2823712 w 6556075"/>
              <a:gd name="connsiteY28" fmla="*/ 518508 h 1288211"/>
              <a:gd name="connsiteX29" fmla="*/ 2823712 w 6556075"/>
              <a:gd name="connsiteY29" fmla="*/ 598098 h 1288211"/>
              <a:gd name="connsiteX30" fmla="*/ 3059502 w 6556075"/>
              <a:gd name="connsiteY30" fmla="*/ 598098 h 1288211"/>
              <a:gd name="connsiteX31" fmla="*/ 3059502 w 6556075"/>
              <a:gd name="connsiteY31" fmla="*/ 626852 h 1288211"/>
              <a:gd name="connsiteX32" fmla="*/ 3128513 w 6556075"/>
              <a:gd name="connsiteY32" fmla="*/ 626852 h 1288211"/>
              <a:gd name="connsiteX33" fmla="*/ 3128513 w 6556075"/>
              <a:gd name="connsiteY33" fmla="*/ 655607 h 1288211"/>
              <a:gd name="connsiteX34" fmla="*/ 3180271 w 6556075"/>
              <a:gd name="connsiteY34" fmla="*/ 655607 h 1288211"/>
              <a:gd name="connsiteX35" fmla="*/ 3180271 w 6556075"/>
              <a:gd name="connsiteY35" fmla="*/ 690113 h 1288211"/>
              <a:gd name="connsiteX36" fmla="*/ 3272286 w 6556075"/>
              <a:gd name="connsiteY36" fmla="*/ 690113 h 1288211"/>
              <a:gd name="connsiteX37" fmla="*/ 3272286 w 6556075"/>
              <a:gd name="connsiteY37" fmla="*/ 690113 h 1288211"/>
              <a:gd name="connsiteX38" fmla="*/ 3272286 w 6556075"/>
              <a:gd name="connsiteY38" fmla="*/ 718868 h 1288211"/>
              <a:gd name="connsiteX39" fmla="*/ 3352800 w 6556075"/>
              <a:gd name="connsiteY39" fmla="*/ 718868 h 1288211"/>
              <a:gd name="connsiteX40" fmla="*/ 3352800 w 6556075"/>
              <a:gd name="connsiteY40" fmla="*/ 782128 h 1288211"/>
              <a:gd name="connsiteX41" fmla="*/ 3720860 w 6556075"/>
              <a:gd name="connsiteY41" fmla="*/ 782128 h 1288211"/>
              <a:gd name="connsiteX42" fmla="*/ 3720860 w 6556075"/>
              <a:gd name="connsiteY42" fmla="*/ 833886 h 1288211"/>
              <a:gd name="connsiteX43" fmla="*/ 4042913 w 6556075"/>
              <a:gd name="connsiteY43" fmla="*/ 833886 h 1288211"/>
              <a:gd name="connsiteX44" fmla="*/ 4042913 w 6556075"/>
              <a:gd name="connsiteY44" fmla="*/ 897147 h 1288211"/>
              <a:gd name="connsiteX45" fmla="*/ 4071668 w 6556075"/>
              <a:gd name="connsiteY45" fmla="*/ 897147 h 1288211"/>
              <a:gd name="connsiteX46" fmla="*/ 4071668 w 6556075"/>
              <a:gd name="connsiteY46" fmla="*/ 937403 h 1288211"/>
              <a:gd name="connsiteX47" fmla="*/ 4146430 w 6556075"/>
              <a:gd name="connsiteY47" fmla="*/ 937403 h 1288211"/>
              <a:gd name="connsiteX48" fmla="*/ 4146430 w 6556075"/>
              <a:gd name="connsiteY48" fmla="*/ 983411 h 1288211"/>
              <a:gd name="connsiteX49" fmla="*/ 4186686 w 6556075"/>
              <a:gd name="connsiteY49" fmla="*/ 983411 h 1288211"/>
              <a:gd name="connsiteX50" fmla="*/ 4186686 w 6556075"/>
              <a:gd name="connsiteY50" fmla="*/ 1040920 h 1288211"/>
              <a:gd name="connsiteX51" fmla="*/ 4848045 w 6556075"/>
              <a:gd name="connsiteY51" fmla="*/ 1040920 h 1288211"/>
              <a:gd name="connsiteX52" fmla="*/ 4848045 w 6556075"/>
              <a:gd name="connsiteY52" fmla="*/ 1104181 h 1288211"/>
              <a:gd name="connsiteX53" fmla="*/ 6556075 w 6556075"/>
              <a:gd name="connsiteY53" fmla="*/ 1104181 h 1288211"/>
              <a:gd name="connsiteX54" fmla="*/ 6556075 w 6556075"/>
              <a:gd name="connsiteY54" fmla="*/ 1288211 h 1288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6556075" h="1288211">
                <a:moveTo>
                  <a:pt x="0" y="0"/>
                </a:moveTo>
                <a:lnTo>
                  <a:pt x="1926566" y="0"/>
                </a:lnTo>
                <a:lnTo>
                  <a:pt x="1926566" y="28754"/>
                </a:lnTo>
                <a:lnTo>
                  <a:pt x="1965755" y="32019"/>
                </a:lnTo>
                <a:cubicBezTo>
                  <a:pt x="1966111" y="44349"/>
                  <a:pt x="1966466" y="56680"/>
                  <a:pt x="1966822" y="69010"/>
                </a:cubicBezTo>
                <a:lnTo>
                  <a:pt x="1995577" y="69010"/>
                </a:lnTo>
                <a:lnTo>
                  <a:pt x="1995577" y="69010"/>
                </a:lnTo>
                <a:lnTo>
                  <a:pt x="1995577" y="97766"/>
                </a:lnTo>
                <a:lnTo>
                  <a:pt x="2024332" y="97766"/>
                </a:lnTo>
                <a:lnTo>
                  <a:pt x="2024332" y="132271"/>
                </a:lnTo>
                <a:lnTo>
                  <a:pt x="2162354" y="132271"/>
                </a:lnTo>
                <a:lnTo>
                  <a:pt x="2162354" y="178279"/>
                </a:lnTo>
                <a:lnTo>
                  <a:pt x="2311879" y="178279"/>
                </a:lnTo>
                <a:lnTo>
                  <a:pt x="2311879" y="212785"/>
                </a:lnTo>
                <a:lnTo>
                  <a:pt x="2409645" y="212785"/>
                </a:lnTo>
                <a:lnTo>
                  <a:pt x="2409645" y="247290"/>
                </a:lnTo>
                <a:lnTo>
                  <a:pt x="2490158" y="247290"/>
                </a:lnTo>
                <a:lnTo>
                  <a:pt x="2490158" y="299049"/>
                </a:lnTo>
                <a:lnTo>
                  <a:pt x="2513162" y="299049"/>
                </a:lnTo>
                <a:lnTo>
                  <a:pt x="2513162" y="345056"/>
                </a:lnTo>
                <a:lnTo>
                  <a:pt x="2599426" y="345056"/>
                </a:lnTo>
                <a:lnTo>
                  <a:pt x="2599426" y="379562"/>
                </a:lnTo>
                <a:lnTo>
                  <a:pt x="2731698" y="379562"/>
                </a:lnTo>
                <a:lnTo>
                  <a:pt x="2731698" y="448573"/>
                </a:lnTo>
                <a:lnTo>
                  <a:pt x="2748171" y="447011"/>
                </a:lnTo>
                <a:lnTo>
                  <a:pt x="2754702" y="494581"/>
                </a:lnTo>
                <a:lnTo>
                  <a:pt x="2805680" y="488830"/>
                </a:lnTo>
                <a:lnTo>
                  <a:pt x="2810505" y="515100"/>
                </a:lnTo>
                <a:lnTo>
                  <a:pt x="2823712" y="518508"/>
                </a:lnTo>
                <a:lnTo>
                  <a:pt x="2823712" y="598098"/>
                </a:lnTo>
                <a:lnTo>
                  <a:pt x="3059502" y="598098"/>
                </a:lnTo>
                <a:lnTo>
                  <a:pt x="3059502" y="626852"/>
                </a:lnTo>
                <a:lnTo>
                  <a:pt x="3128513" y="626852"/>
                </a:lnTo>
                <a:lnTo>
                  <a:pt x="3128513" y="655607"/>
                </a:lnTo>
                <a:lnTo>
                  <a:pt x="3180271" y="655607"/>
                </a:lnTo>
                <a:lnTo>
                  <a:pt x="3180271" y="690113"/>
                </a:lnTo>
                <a:lnTo>
                  <a:pt x="3272286" y="690113"/>
                </a:lnTo>
                <a:lnTo>
                  <a:pt x="3272286" y="690113"/>
                </a:lnTo>
                <a:lnTo>
                  <a:pt x="3272286" y="718868"/>
                </a:lnTo>
                <a:lnTo>
                  <a:pt x="3352800" y="718868"/>
                </a:lnTo>
                <a:lnTo>
                  <a:pt x="3352800" y="782128"/>
                </a:lnTo>
                <a:lnTo>
                  <a:pt x="3720860" y="782128"/>
                </a:lnTo>
                <a:lnTo>
                  <a:pt x="3720860" y="833886"/>
                </a:lnTo>
                <a:lnTo>
                  <a:pt x="4042913" y="833886"/>
                </a:lnTo>
                <a:lnTo>
                  <a:pt x="4042913" y="897147"/>
                </a:lnTo>
                <a:lnTo>
                  <a:pt x="4071668" y="897147"/>
                </a:lnTo>
                <a:lnTo>
                  <a:pt x="4071668" y="937403"/>
                </a:lnTo>
                <a:lnTo>
                  <a:pt x="4146430" y="937403"/>
                </a:lnTo>
                <a:lnTo>
                  <a:pt x="4146430" y="983411"/>
                </a:lnTo>
                <a:lnTo>
                  <a:pt x="4186686" y="983411"/>
                </a:lnTo>
                <a:lnTo>
                  <a:pt x="4186686" y="1040920"/>
                </a:lnTo>
                <a:lnTo>
                  <a:pt x="4848045" y="1040920"/>
                </a:lnTo>
                <a:lnTo>
                  <a:pt x="4848045" y="1104181"/>
                </a:lnTo>
                <a:lnTo>
                  <a:pt x="6556075" y="1104181"/>
                </a:lnTo>
                <a:lnTo>
                  <a:pt x="6556075" y="1288211"/>
                </a:lnTo>
              </a:path>
            </a:pathLst>
          </a:custGeom>
          <a:noFill/>
          <a:ln w="28575">
            <a:solidFill>
              <a:schemeClr val="accent1"/>
            </a:solidFill>
            <a:miter lim="800000"/>
            <a:headEnd/>
            <a:tailEnd/>
          </a:ln>
        </p:spPr>
        <p:txBody>
          <a:bodyPr rtlCol="0" anchor="ctr"/>
          <a:lstStyle/>
          <a:p>
            <a:pPr algn="ctr"/>
            <a:endParaRPr lang="en-US"/>
          </a:p>
        </p:txBody>
      </p:sp>
      <p:grpSp>
        <p:nvGrpSpPr>
          <p:cNvPr id="83" name="Group 82">
            <a:extLst>
              <a:ext uri="{FF2B5EF4-FFF2-40B4-BE49-F238E27FC236}">
                <a16:creationId xmlns:a16="http://schemas.microsoft.com/office/drawing/2014/main" id="{BAA74E6D-363C-A82D-88F1-C64C50B834F3}"/>
              </a:ext>
            </a:extLst>
          </p:cNvPr>
          <p:cNvGrpSpPr/>
          <p:nvPr/>
        </p:nvGrpSpPr>
        <p:grpSpPr>
          <a:xfrm>
            <a:off x="4144445" y="2942208"/>
            <a:ext cx="4785206" cy="1249844"/>
            <a:chOff x="4144445" y="2942208"/>
            <a:chExt cx="4785206" cy="1249844"/>
          </a:xfrm>
        </p:grpSpPr>
        <p:cxnSp>
          <p:nvCxnSpPr>
            <p:cNvPr id="67" name="Straight Connector 66">
              <a:extLst>
                <a:ext uri="{FF2B5EF4-FFF2-40B4-BE49-F238E27FC236}">
                  <a16:creationId xmlns:a16="http://schemas.microsoft.com/office/drawing/2014/main" id="{220531D9-7B04-F4AE-A1D2-BEDAC1119BA9}"/>
                </a:ext>
              </a:extLst>
            </p:cNvPr>
            <p:cNvCxnSpPr/>
            <p:nvPr/>
          </p:nvCxnSpPr>
          <p:spPr bwMode="auto">
            <a:xfrm>
              <a:off x="4144445" y="2942208"/>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AE80FA2E-AE22-A601-3065-CA85BDF34F0E}"/>
                </a:ext>
              </a:extLst>
            </p:cNvPr>
            <p:cNvCxnSpPr/>
            <p:nvPr/>
          </p:nvCxnSpPr>
          <p:spPr bwMode="auto">
            <a:xfrm>
              <a:off x="5841297" y="3720057"/>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8747D531-37C7-DE3D-93F5-C431EDBBD7BB}"/>
                </a:ext>
              </a:extLst>
            </p:cNvPr>
            <p:cNvCxnSpPr/>
            <p:nvPr/>
          </p:nvCxnSpPr>
          <p:spPr bwMode="auto">
            <a:xfrm>
              <a:off x="5887089" y="3720057"/>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93920A39-B323-2B2A-EF5E-AEA6C1E90B21}"/>
                </a:ext>
              </a:extLst>
            </p:cNvPr>
            <p:cNvCxnSpPr/>
            <p:nvPr/>
          </p:nvCxnSpPr>
          <p:spPr bwMode="auto">
            <a:xfrm>
              <a:off x="6090621" y="3726611"/>
              <a:ext cx="0" cy="134443"/>
            </a:xfrm>
            <a:prstGeom prst="line">
              <a:avLst/>
            </a:prstGeom>
            <a:noFill/>
            <a:ln w="38100" cap="flat" cmpd="sng" algn="ctr">
              <a:solidFill>
                <a:schemeClr val="accent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622DA919-7199-114B-0357-3A3A814DA2B2}"/>
                </a:ext>
              </a:extLst>
            </p:cNvPr>
            <p:cNvCxnSpPr/>
            <p:nvPr/>
          </p:nvCxnSpPr>
          <p:spPr bwMode="auto">
            <a:xfrm>
              <a:off x="6249475" y="3773409"/>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102EF27A-8D8E-CE5A-21EB-4281DA1A71A3}"/>
                </a:ext>
              </a:extLst>
            </p:cNvPr>
            <p:cNvCxnSpPr/>
            <p:nvPr/>
          </p:nvCxnSpPr>
          <p:spPr bwMode="auto">
            <a:xfrm>
              <a:off x="6409986" y="3773409"/>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469C44C9-EF4F-8C23-7DEF-75C442D23183}"/>
                </a:ext>
              </a:extLst>
            </p:cNvPr>
            <p:cNvCxnSpPr/>
            <p:nvPr/>
          </p:nvCxnSpPr>
          <p:spPr bwMode="auto">
            <a:xfrm>
              <a:off x="6638732" y="3918610"/>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C6491EB7-3575-176A-DFE7-A82FD9B3AB9A}"/>
                </a:ext>
              </a:extLst>
            </p:cNvPr>
            <p:cNvCxnSpPr/>
            <p:nvPr/>
          </p:nvCxnSpPr>
          <p:spPr bwMode="auto">
            <a:xfrm>
              <a:off x="6675915" y="3987598"/>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41BD559E-E01A-1FE1-3324-CECD4F7B7F31}"/>
                </a:ext>
              </a:extLst>
            </p:cNvPr>
            <p:cNvCxnSpPr/>
            <p:nvPr/>
          </p:nvCxnSpPr>
          <p:spPr bwMode="auto">
            <a:xfrm>
              <a:off x="6723133" y="3990388"/>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E1C37E52-A5B7-A880-4587-7CF0A9D5A64D}"/>
                </a:ext>
              </a:extLst>
            </p:cNvPr>
            <p:cNvCxnSpPr/>
            <p:nvPr/>
          </p:nvCxnSpPr>
          <p:spPr bwMode="auto">
            <a:xfrm>
              <a:off x="6348799" y="3776963"/>
              <a:ext cx="0" cy="134443"/>
            </a:xfrm>
            <a:prstGeom prst="line">
              <a:avLst/>
            </a:prstGeom>
            <a:noFill/>
            <a:ln w="38100" cap="flat" cmpd="sng" algn="ctr">
              <a:solidFill>
                <a:schemeClr val="accent1"/>
              </a:solidFill>
              <a:prstDash val="solid"/>
              <a:round/>
              <a:headEnd type="none" w="med" len="med"/>
              <a:tailEnd type="none" w="med" len="med"/>
            </a:ln>
            <a:effectLst/>
          </p:spPr>
        </p:cxnSp>
        <p:cxnSp>
          <p:nvCxnSpPr>
            <p:cNvPr id="85" name="Straight Connector 84">
              <a:extLst>
                <a:ext uri="{FF2B5EF4-FFF2-40B4-BE49-F238E27FC236}">
                  <a16:creationId xmlns:a16="http://schemas.microsoft.com/office/drawing/2014/main" id="{5970D9CD-C327-D101-9DDF-601B1D9B335D}"/>
                </a:ext>
              </a:extLst>
            </p:cNvPr>
            <p:cNvCxnSpPr/>
            <p:nvPr/>
          </p:nvCxnSpPr>
          <p:spPr bwMode="auto">
            <a:xfrm>
              <a:off x="7397280" y="4049440"/>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2E600C03-1B0C-20DB-13F4-3D7648AC42E9}"/>
                </a:ext>
              </a:extLst>
            </p:cNvPr>
            <p:cNvCxnSpPr/>
            <p:nvPr/>
          </p:nvCxnSpPr>
          <p:spPr bwMode="auto">
            <a:xfrm>
              <a:off x="7828345" y="4057609"/>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18EB6F33-1C8D-C76E-7D00-A35D72A90452}"/>
                </a:ext>
              </a:extLst>
            </p:cNvPr>
            <p:cNvCxnSpPr/>
            <p:nvPr/>
          </p:nvCxnSpPr>
          <p:spPr bwMode="auto">
            <a:xfrm>
              <a:off x="8438978" y="4057609"/>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B9EB8C2B-3905-8105-BB6C-D52BC4DA2BD5}"/>
                </a:ext>
              </a:extLst>
            </p:cNvPr>
            <p:cNvCxnSpPr/>
            <p:nvPr/>
          </p:nvCxnSpPr>
          <p:spPr bwMode="auto">
            <a:xfrm>
              <a:off x="8479421" y="4054818"/>
              <a:ext cx="0" cy="134443"/>
            </a:xfrm>
            <a:prstGeom prst="line">
              <a:avLst/>
            </a:prstGeom>
            <a:noFill/>
            <a:ln w="28575" cap="flat" cmpd="sng" algn="ctr">
              <a:solidFill>
                <a:schemeClr val="accent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00DBD206-74EE-1D64-8B3C-1716591CC26A}"/>
                </a:ext>
              </a:extLst>
            </p:cNvPr>
            <p:cNvCxnSpPr/>
            <p:nvPr/>
          </p:nvCxnSpPr>
          <p:spPr bwMode="auto">
            <a:xfrm>
              <a:off x="8929651" y="4057608"/>
              <a:ext cx="0" cy="134443"/>
            </a:xfrm>
            <a:prstGeom prst="line">
              <a:avLst/>
            </a:prstGeom>
            <a:noFill/>
            <a:ln w="28575" cap="flat"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1746185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ATLANTIS Analysis of Lurbinectedin Monotherapy: Safety Summary</a:t>
            </a:r>
            <a:endParaRPr lang="en-US" altLang="en-US" dirty="0"/>
          </a:p>
        </p:txBody>
      </p:sp>
      <p:graphicFrame>
        <p:nvGraphicFramePr>
          <p:cNvPr id="9" name="Content Placeholder 5">
            <a:extLst>
              <a:ext uri="{FF2B5EF4-FFF2-40B4-BE49-F238E27FC236}">
                <a16:creationId xmlns:a16="http://schemas.microsoft.com/office/drawing/2014/main" id="{3437131F-7272-96DE-470D-294AF75E4667}"/>
              </a:ext>
            </a:extLst>
          </p:cNvPr>
          <p:cNvGraphicFramePr>
            <a:graphicFrameLocks noGrp="1"/>
          </p:cNvGraphicFramePr>
          <p:nvPr>
            <p:ph idx="1"/>
            <p:extLst>
              <p:ext uri="{D42A27DB-BD31-4B8C-83A1-F6EECF244321}">
                <p14:modId xmlns:p14="http://schemas.microsoft.com/office/powerpoint/2010/main" val="405405448"/>
              </p:ext>
            </p:extLst>
          </p:nvPr>
        </p:nvGraphicFramePr>
        <p:xfrm>
          <a:off x="723900" y="1373897"/>
          <a:ext cx="6491686" cy="4663440"/>
        </p:xfrm>
        <a:graphic>
          <a:graphicData uri="http://schemas.openxmlformats.org/drawingml/2006/table">
            <a:tbl>
              <a:tblPr firstRow="1" bandRow="1">
                <a:tableStyleId>{5C22544A-7EE6-4342-B048-85BDC9FD1C3A}</a:tableStyleId>
              </a:tblPr>
              <a:tblGrid>
                <a:gridCol w="3914942">
                  <a:extLst>
                    <a:ext uri="{9D8B030D-6E8A-4147-A177-3AD203B41FA5}">
                      <a16:colId xmlns:a16="http://schemas.microsoft.com/office/drawing/2014/main" val="20000"/>
                    </a:ext>
                  </a:extLst>
                </a:gridCol>
                <a:gridCol w="2576744">
                  <a:extLst>
                    <a:ext uri="{9D8B030D-6E8A-4147-A177-3AD203B41FA5}">
                      <a16:colId xmlns:a16="http://schemas.microsoft.com/office/drawing/2014/main" val="20001"/>
                    </a:ext>
                  </a:extLst>
                </a:gridCol>
              </a:tblGrid>
              <a:tr h="3055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Parameter, n (%)</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kern="1200" cap="none" normalizeH="0" baseline="0" dirty="0">
                          <a:ln>
                            <a:noFill/>
                          </a:ln>
                          <a:solidFill>
                            <a:schemeClr val="tx1"/>
                          </a:solidFill>
                          <a:effectLst/>
                          <a:latin typeface="Calibri" panose="020F0502020204030204" pitchFamily="34" charset="0"/>
                          <a:ea typeface="+mn-ea"/>
                          <a:cs typeface="+mn-cs"/>
                        </a:rPr>
                        <a:t>All Patients (N = 50)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000"/>
                  </a:ext>
                </a:extLst>
              </a:tr>
              <a:tr h="763839">
                <a:tc>
                  <a:txBody>
                    <a:bodyPr/>
                    <a:lstStyle/>
                    <a:p>
                      <a:pPr marL="0" indent="0" algn="l">
                        <a:buFont typeface="Arial" panose="020B0604020202020204" pitchFamily="34" charset="0"/>
                        <a:buNone/>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TEAEs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Any grade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Grade ≥3 TRAEs in ≥2 patients</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44 (88)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(24)</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953962061"/>
                  </a:ext>
                </a:extLst>
              </a:tr>
              <a:tr h="76383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 TEAEs in ≥2 patients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Asthenia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Febrile neutropenia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 (4)</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777412028"/>
                  </a:ext>
                </a:extLst>
              </a:tr>
              <a:tr h="3055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Treatment-related SAE</a:t>
                      </a:r>
                      <a:endParaRPr kumimoji="0" lang="en-US" sz="1800" b="0" i="0" u="none" strike="noStrike" kern="1200" cap="none" normalizeH="0" baseline="30000" dirty="0">
                        <a:ln>
                          <a:noFill/>
                        </a:ln>
                        <a:solidFill>
                          <a:schemeClr val="bg2">
                            <a:lumMod val="10000"/>
                          </a:schemeClr>
                        </a:solidFill>
                        <a:effectLst/>
                        <a:latin typeface="Calibri" panose="020F0502020204030204" pitchFamily="34" charset="0"/>
                        <a:ea typeface="+mn-ea"/>
                        <a:cs typeface="+mn-cs"/>
                      </a:endParaRP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(8)</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67678324"/>
                  </a:ext>
                </a:extLst>
              </a:tr>
              <a:tr h="3055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Discontinuation due to TRAE</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 (2)</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201874723"/>
                  </a:ext>
                </a:extLst>
              </a:tr>
              <a:tr h="14512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 laboratory abnormalities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Lymphopenia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Leukopenia</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 (36)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8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 (10)</a:t>
                      </a:r>
                    </a:p>
                  </a:txBody>
                  <a:tcPr marL="118872" marR="11887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574268664"/>
                  </a:ext>
                </a:extLst>
              </a:tr>
            </a:tbl>
          </a:graphicData>
        </a:graphic>
      </p:graphicFrame>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Navarro. ASCO 2022. Abstr 8524.</a:t>
            </a:r>
            <a:endParaRPr lang="en-US" altLang="en-US" sz="1200" b="0" dirty="0">
              <a:solidFill>
                <a:schemeClr val="bg2"/>
              </a:solidFill>
              <a:latin typeface="Calibri" panose="020F0502020204030204" pitchFamily="34" charset="0"/>
            </a:endParaRPr>
          </a:p>
        </p:txBody>
      </p:sp>
      <p:grpSp>
        <p:nvGrpSpPr>
          <p:cNvPr id="5" name="Group 4">
            <a:extLst>
              <a:ext uri="{FF2B5EF4-FFF2-40B4-BE49-F238E27FC236}">
                <a16:creationId xmlns:a16="http://schemas.microsoft.com/office/drawing/2014/main" id="{5142144B-CB75-B2C8-48CE-1144A2B3CA63}"/>
              </a:ext>
            </a:extLst>
          </p:cNvPr>
          <p:cNvGrpSpPr/>
          <p:nvPr/>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C6F1A793-27AA-D8FC-34E2-52E702C68B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D3A6AEAD-481B-2765-C4EA-DB109260B3DD}"/>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2" name="TextBox 1">
            <a:extLst>
              <a:ext uri="{FF2B5EF4-FFF2-40B4-BE49-F238E27FC236}">
                <a16:creationId xmlns:a16="http://schemas.microsoft.com/office/drawing/2014/main" id="{3734A3E5-3F67-13DB-275A-A59E0CBE761E}"/>
              </a:ext>
            </a:extLst>
          </p:cNvPr>
          <p:cNvSpPr txBox="1"/>
          <p:nvPr/>
        </p:nvSpPr>
        <p:spPr bwMode="auto">
          <a:xfrm>
            <a:off x="918517" y="6012231"/>
            <a:ext cx="98999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*Febrile neutropenia reported in 2 (4%) patients during lurbinectedin monotherapy.</a:t>
            </a:r>
          </a:p>
        </p:txBody>
      </p:sp>
      <p:sp>
        <p:nvSpPr>
          <p:cNvPr id="3" name="TextBox 2">
            <a:extLst>
              <a:ext uri="{FF2B5EF4-FFF2-40B4-BE49-F238E27FC236}">
                <a16:creationId xmlns:a16="http://schemas.microsoft.com/office/drawing/2014/main" id="{F9BE4B80-AA1D-507C-FD56-E1180B27B936}"/>
              </a:ext>
            </a:extLst>
          </p:cNvPr>
          <p:cNvSpPr txBox="1"/>
          <p:nvPr/>
        </p:nvSpPr>
        <p:spPr bwMode="auto">
          <a:xfrm>
            <a:off x="7447658" y="1483797"/>
            <a:ext cx="416245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400" b="0" dirty="0">
                <a:solidFill>
                  <a:schemeClr val="bg1"/>
                </a:solidFill>
                <a:latin typeface="Calibri" panose="020F0502020204030204" pitchFamily="34" charset="0"/>
              </a:rPr>
              <a:t>Grade ≥3 TRAEs were primarily myelosuppression events; asthenia was the only nonhematologic event reported in ≥2 patients</a:t>
            </a:r>
          </a:p>
        </p:txBody>
      </p:sp>
    </p:spTree>
    <p:extLst>
      <p:ext uri="{BB962C8B-B14F-4D97-AF65-F5344CB8AC3E}">
        <p14:creationId xmlns:p14="http://schemas.microsoft.com/office/powerpoint/2010/main" val="899699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ATLANTIS Analysis of Lurbinectedin Monotherapy: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600" dirty="0"/>
              <a:t>In patients with relapsed SCLC who completed 10 cycles of lurbinectedin + doxorubicin and then switched to lurbinectedin monotherapy, responses tended to be maintained or improved</a:t>
            </a:r>
          </a:p>
          <a:p>
            <a:pPr lvl="1"/>
            <a:r>
              <a:rPr lang="en-US" altLang="en-US" sz="2400" dirty="0"/>
              <a:t>Conversions to CR were increased</a:t>
            </a:r>
          </a:p>
          <a:p>
            <a:pPr lvl="1"/>
            <a:r>
              <a:rPr lang="en-US" altLang="en-US" sz="2400" dirty="0"/>
              <a:t>Median OS: 20.7 mo</a:t>
            </a:r>
          </a:p>
          <a:p>
            <a:r>
              <a:rPr lang="en-US" altLang="en-US" sz="2600" dirty="0"/>
              <a:t>Lurbinectedin was well tolerated, and no new safety concerns were identified</a:t>
            </a:r>
          </a:p>
          <a:p>
            <a:r>
              <a:rPr lang="en-US" altLang="en-US" sz="2600" dirty="0"/>
              <a:t>Investigators concluded that the findings align with prior phase II results indicating that lurbinectedin monotherapy is an effective, tolerable option for patients with SCLC that has progressed on or after prior platinum-based therapy</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Navarro. ASCO 2022. Abstr 8524.</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898103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dirty="0">
                <a:solidFill>
                  <a:schemeClr val="bg2"/>
                </a:solidFill>
                <a:latin typeface="Calibri" panose="020F0502020204030204" pitchFamily="34" charset="0"/>
                <a:cs typeface="Arial" panose="020B0604020202020204" pitchFamily="34" charset="0"/>
              </a:rPr>
              <a:t>Breast cancer</a:t>
            </a:r>
            <a:endPar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endParaRP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Document_x0020_Category xmlns="5eaa50bf-b17b-45e0-82e5-87e25b2b75f3">Conference Capsule Slides</Document_x0020_Category>
    <_dlc_DocId xmlns="d54cbe69-32bd-412a-b004-9152f949605e">56M7VY3CDVN5-128469881-2</_dlc_DocId>
    <_dlc_DocIdUrl xmlns="d54cbe69-32bd-412a-b004-9152f949605e">
      <Url>https://intranet.clinicaloptions.com/mews/oncology/ONC_2022_ASCO_CF_(PRP5083)/LUNG_8524_Navarro/_layouts/15/DocIdRedir.aspx?ID=56M7VY3CDVN5-128469881-2</Url>
      <Description>56M7VY3CDVN5-128469881-2</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D4C4B66F0541449A1338ADA9E42C79C" ma:contentTypeVersion="1" ma:contentTypeDescription="Create a new document." ma:contentTypeScope="" ma:versionID="56b62a87f0cd8bc7736a1e9d4112769d">
  <xsd:schema xmlns:xsd="http://www.w3.org/2001/XMLSchema" xmlns:xs="http://www.w3.org/2001/XMLSchema" xmlns:p="http://schemas.microsoft.com/office/2006/metadata/properties" xmlns:ns2="d54cbe69-32bd-412a-b004-9152f949605e" xmlns:ns3="5eaa50bf-b17b-45e0-82e5-87e25b2b75f3" targetNamespace="http://schemas.microsoft.com/office/2006/metadata/properties" ma:root="true" ma:fieldsID="ba271f5d4e279d4cf98916454fbcf51f" ns2:_="" ns3:_="">
    <xsd:import namespace="d54cbe69-32bd-412a-b004-9152f949605e"/>
    <xsd:import namespace="5eaa50bf-b17b-45e0-82e5-87e25b2b75f3"/>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5eaa50bf-b17b-45e0-82e5-87e25b2b75f3"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1FCEE0-B0ED-4344-B80D-FDF10272D5E6}">
  <ds:schemaRefs>
    <ds:schemaRef ds:uri="http://schemas.microsoft.com/office/2006/metadata/properties"/>
    <ds:schemaRef ds:uri="http://www.w3.org/XML/1998/namespace"/>
    <ds:schemaRef ds:uri="http://schemas.microsoft.com/office/2006/documentManagement/types"/>
    <ds:schemaRef ds:uri="http://purl.org/dc/dcmitype/"/>
    <ds:schemaRef ds:uri="http://purl.org/dc/elements/1.1/"/>
    <ds:schemaRef ds:uri="http://schemas.microsoft.com/office/infopath/2007/PartnerControls"/>
    <ds:schemaRef ds:uri="http://schemas.openxmlformats.org/package/2006/metadata/core-properties"/>
    <ds:schemaRef ds:uri="5eaa50bf-b17b-45e0-82e5-87e25b2b75f3"/>
    <ds:schemaRef ds:uri="d54cbe69-32bd-412a-b004-9152f949605e"/>
    <ds:schemaRef ds:uri="http://purl.org/dc/terms/"/>
  </ds:schemaRefs>
</ds:datastoreItem>
</file>

<file path=customXml/itemProps2.xml><?xml version="1.0" encoding="utf-8"?>
<ds:datastoreItem xmlns:ds="http://schemas.openxmlformats.org/officeDocument/2006/customXml" ds:itemID="{38D63437-E432-4C8F-B862-AEC45CD93B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5eaa50bf-b17b-45e0-82e5-87e25b2b75f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1814858-9D0E-40F9-A2E0-78E796BE77B9}">
  <ds:schemaRefs>
    <ds:schemaRef ds:uri="http://schemas.microsoft.com/sharepoint/events"/>
  </ds:schemaRefs>
</ds:datastoreItem>
</file>

<file path=customXml/itemProps4.xml><?xml version="1.0" encoding="utf-8"?>
<ds:datastoreItem xmlns:ds="http://schemas.openxmlformats.org/officeDocument/2006/customXml" ds:itemID="{4876BDCA-5A63-4529-87C4-C14DAA12BCF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559</TotalTime>
  <Words>1723</Words>
  <Application>Microsoft Office PowerPoint</Application>
  <PresentationFormat>Widescreen</PresentationFormat>
  <Paragraphs>283</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ATLANTIS: Analysis of Outcomes  With Single-Agent Lurbinectedin After Lurbinectedin + Doxorubicin in Relapsed SCLC</vt:lpstr>
      <vt:lpstr>About These Slides</vt:lpstr>
      <vt:lpstr>ATLANTIS Analysis of Lurbinectedin Monotherapy: Background</vt:lpstr>
      <vt:lpstr>ATLANTIS Analysis of Lurbinectedin Monotherapy: Study Design</vt:lpstr>
      <vt:lpstr>ATLANTIS Analysis of Lurbinectedin Monotherapy: Baseline Characteristics</vt:lpstr>
      <vt:lpstr>ATLANTIS Analysis of Lurbinectedin Monotherapy: Changes in Tumor Size</vt:lpstr>
      <vt:lpstr>ATLANTIS Analysis of Lurbinectedin Monotherapy:  Best Responses and DoR</vt:lpstr>
      <vt:lpstr>ATLANTIS Analysis of Lurbinectedin Monotherapy: OS</vt:lpstr>
      <vt:lpstr>ATLANTIS Analysis of Lurbinectedin Monotherapy: Safety Summary</vt:lpstr>
      <vt:lpstr>ATLANTIS Analysis of Lurbinectedin Monotherapy: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ATLANTIS: Analysis of Outcomes With Single-Agent Lurbinectedin After Lurbinectedin + Doxorubicin in Relapsed SCLC</dc:title>
  <dc:creator>Timothy Quill</dc:creator>
  <cp:lastModifiedBy>Natalia Kolenko</cp:lastModifiedBy>
  <cp:revision>16</cp:revision>
  <dcterms:created xsi:type="dcterms:W3CDTF">2022-06-02T23:20:10Z</dcterms:created>
  <dcterms:modified xsi:type="dcterms:W3CDTF">2022-06-08T18:46:08Z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0x010100BD4C4B66F0541449A1338ADA9E42C79C</vt:lpwstr>
  </property>
  <property fmtid="{D5CDD505-2E9C-101B-9397-08002B2CF9AE}" pid="3" name="_dlc_DocIdItemGuid">
    <vt:lpwstr>54f70d5f-780d-4beb-a4d6-2c244051f520</vt:lpwstr>
  </property>
</Properties>
</file>