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5"/>
  </p:sldMasterIdLst>
  <p:notesMasterIdLst>
    <p:notesMasterId r:id="rId24"/>
  </p:notesMasterIdLst>
  <p:sldIdLst>
    <p:sldId id="321" r:id="rId6"/>
    <p:sldId id="308" r:id="rId7"/>
    <p:sldId id="294" r:id="rId8"/>
    <p:sldId id="324" r:id="rId9"/>
    <p:sldId id="322" r:id="rId10"/>
    <p:sldId id="283" r:id="rId11"/>
    <p:sldId id="323" r:id="rId12"/>
    <p:sldId id="326" r:id="rId13"/>
    <p:sldId id="339" r:id="rId14"/>
    <p:sldId id="330" r:id="rId15"/>
    <p:sldId id="341" r:id="rId16"/>
    <p:sldId id="344" r:id="rId17"/>
    <p:sldId id="333" r:id="rId18"/>
    <p:sldId id="338" r:id="rId19"/>
    <p:sldId id="336" r:id="rId20"/>
    <p:sldId id="328" r:id="rId21"/>
    <p:sldId id="329" r:id="rId22"/>
    <p:sldId id="318" r:id="rId23"/>
  </p:sldIdLst>
  <p:sldSz cx="12192000" cy="6858000"/>
  <p:notesSz cx="6858000" cy="9144000"/>
  <p:defaultTextStyle>
    <a:defPPr marL="0" marR="0" indent="0" algn="l" defTabSz="121917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defRPr>
    </a:defPPr>
    <a:lvl1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1pPr>
    <a:lvl2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2pPr>
    <a:lvl3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3pPr>
    <a:lvl4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4pPr>
    <a:lvl5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5pPr>
    <a:lvl6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6pPr>
    <a:lvl7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7pPr>
    <a:lvl8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8pPr>
    <a:lvl9pPr marL="0" marR="0" indent="0" algn="l" defTabSz="1217168" rtl="0" fontAlgn="auto" latinLnBrk="0" hangingPunct="0">
      <a:lnSpc>
        <a:spcPct val="100000"/>
      </a:lnSpc>
      <a:spcBef>
        <a:spcPts val="1067"/>
      </a:spcBef>
      <a:spcAft>
        <a:spcPts val="0"/>
      </a:spcAft>
      <a:buClrTx/>
      <a:buSzTx/>
      <a:buFontTx/>
      <a:buNone/>
      <a:tabLst/>
      <a:defRPr kumimoji="0" sz="4800" b="1" i="0" u="none" strike="noStrike" cap="none" spc="0" normalizeH="0" baseline="0">
        <a:ln>
          <a:noFill/>
        </a:ln>
        <a:solidFill>
          <a:srgbClr val="FFFFFF"/>
        </a:solidFill>
        <a:effectLst/>
        <a:uFillTx/>
        <a:latin typeface="+mj-lt"/>
        <a:ea typeface="+mj-ea"/>
        <a:cs typeface="+mj-cs"/>
        <a:sym typeface="Helvetica"/>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52"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gan Cartwright" initials="MC" lastIdx="1" clrIdx="6">
    <p:extLst>
      <p:ext uri="{19B8F6BF-5375-455C-9EA6-DF929625EA0E}">
        <p15:presenceInfo xmlns:p15="http://schemas.microsoft.com/office/powerpoint/2012/main" userId="S::mcartwright@clinicaloptions.com::aaeaf566-570c-41b1-9c90-11c8d9ac162b" providerId="AD"/>
      </p:ext>
    </p:extLst>
  </p:cmAuthor>
  <p:cmAuthor id="1" name="Rachael Andrie" initials="RA" lastIdx="59" clrIdx="0">
    <p:extLst>
      <p:ext uri="{19B8F6BF-5375-455C-9EA6-DF929625EA0E}">
        <p15:presenceInfo xmlns:p15="http://schemas.microsoft.com/office/powerpoint/2012/main" userId="S::randrie@clinicaloptions.com::311027c1-cf79-416d-b346-5f38dcd95c11" providerId="AD"/>
      </p:ext>
    </p:extLst>
  </p:cmAuthor>
  <p:cmAuthor id="8" name="Melanie Couton" initials="MC" lastIdx="3" clrIdx="7">
    <p:extLst>
      <p:ext uri="{19B8F6BF-5375-455C-9EA6-DF929625EA0E}">
        <p15:presenceInfo xmlns:p15="http://schemas.microsoft.com/office/powerpoint/2012/main" userId="ef8730672ba86646" providerId="Windows Live"/>
      </p:ext>
    </p:extLst>
  </p:cmAuthor>
  <p:cmAuthor id="2" name="Megan Capel" initials="MC" lastIdx="6" clrIdx="1"/>
  <p:cmAuthor id="3" name="spantry@clinicaloptions.com" initials="s" lastIdx="24" clrIdx="2">
    <p:extLst>
      <p:ext uri="{19B8F6BF-5375-455C-9EA6-DF929625EA0E}">
        <p15:presenceInfo xmlns:p15="http://schemas.microsoft.com/office/powerpoint/2012/main" userId="spantry@clinicaloptions.com" providerId="None"/>
      </p:ext>
    </p:extLst>
  </p:cmAuthor>
  <p:cmAuthor id="4" name=" " initials="MAC" lastIdx="1" clrIdx="3"/>
  <p:cmAuthor id="5" name="Taryn Gross" initials="TG" lastIdx="1" clrIdx="4"/>
  <p:cmAuthor id="6" name="LT Fowler" initials="LF" lastIdx="1" clrIdx="5">
    <p:extLst>
      <p:ext uri="{19B8F6BF-5375-455C-9EA6-DF929625EA0E}">
        <p15:presenceInfo xmlns:p15="http://schemas.microsoft.com/office/powerpoint/2012/main" userId="S::lfowler@practicingclinicians.com::bdc4c4d6-9ded-467c-b80c-330a0ea8ff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DC1905-B81E-4F3E-B74B-D57BC0903515}" v="17" dt="2022-10-21T15:24:01.654"/>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FFFFFF"/>
        </a:fontRef>
        <a:srgbClr val="FFFFFF"/>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FFE2CD"/>
          </a:solidFill>
        </a:fill>
      </a:tcStyle>
    </a:wholeTbl>
    <a:band2H>
      <a:tcTxStyle/>
      <a:tcStyle>
        <a:tcBdr/>
        <a:fill>
          <a:solidFill>
            <a:srgbClr val="FFF1E8"/>
          </a:solidFill>
        </a:fill>
      </a:tcStyle>
    </a:band2H>
    <a:firstCol>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1"/>
          </a:solidFill>
        </a:fill>
      </a:tcStyle>
    </a:firstCol>
    <a:la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381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1"/>
          </a:solidFill>
        </a:fill>
      </a:tcStyle>
    </a:lastRow>
    <a:fir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381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1"/>
          </a:solidFill>
        </a:fill>
      </a:tcStyle>
    </a:firstRow>
  </a:tblStyle>
  <a:tblStyle styleId="{C7B018BB-80A7-4F77-B60F-C8B233D01FF8}" styleName="">
    <a:tblBg/>
    <a:wholeTbl>
      <a:tcTxStyle b="off" i="off">
        <a:fontRef idx="major">
          <a:srgbClr val="FFFFFF"/>
        </a:fontRef>
        <a:srgbClr val="FFFFFF"/>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D5DBDE"/>
          </a:solidFill>
        </a:fill>
      </a:tcStyle>
    </a:wholeTbl>
    <a:band2H>
      <a:tcTxStyle/>
      <a:tcStyle>
        <a:tcBdr/>
        <a:fill>
          <a:solidFill>
            <a:srgbClr val="EBEEEF"/>
          </a:solidFill>
        </a:fill>
      </a:tcStyle>
    </a:band2H>
    <a:firstCol>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3"/>
          </a:solidFill>
        </a:fill>
      </a:tcStyle>
    </a:firstCol>
    <a:la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381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3"/>
          </a:solidFill>
        </a:fill>
      </a:tcStyle>
    </a:lastRow>
    <a:fir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381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3"/>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F8FFCD"/>
          </a:solidFill>
        </a:fill>
      </a:tcStyle>
    </a:wholeTbl>
    <a:band2H>
      <a:tcTxStyle/>
      <a:tcStyle>
        <a:tcBdr/>
        <a:fill>
          <a:solidFill>
            <a:srgbClr val="FCFFE8"/>
          </a:solidFill>
        </a:fill>
      </a:tcStyle>
    </a:band2H>
    <a:firstCol>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6"/>
          </a:solidFill>
        </a:fill>
      </a:tcStyle>
    </a:firstCol>
    <a:la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381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6"/>
          </a:solidFill>
        </a:fill>
      </a:tcStyle>
    </a:lastRow>
    <a:fir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381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chemeClr val="accent6"/>
          </a:solidFill>
        </a:fill>
      </a:tcStyle>
    </a:firstRow>
  </a:tblStyle>
  <a:tblStyle styleId="{CF821DB8-F4EB-4A41-A1BA-3FCAFE7338EE}" styleName="">
    <a:tblBg/>
    <a:wholeTbl>
      <a:tcTxStyle b="off"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C00000"/>
          </a:solidFill>
        </a:fill>
      </a:tcStyle>
    </a:band2H>
    <a:firstCol>
      <a:tcTxStyle b="on" i="off">
        <a:fontRef idx="major">
          <a:srgbClr val="C00000"/>
        </a:fontRef>
        <a:srgbClr val="C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C00000"/>
          </a:solidFill>
        </a:fill>
      </a:tcStyle>
    </a:lastRow>
    <a:firstRow>
      <a:tcTxStyle b="on" i="off">
        <a:fontRef idx="major">
          <a:srgbClr val="C00000"/>
        </a:fontRef>
        <a:srgbClr val="C00000"/>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FFFFFF"/>
          </a:solidFill>
        </a:fill>
      </a:tcStyle>
    </a:wholeTbl>
    <a:band2H>
      <a:tcTxStyle/>
      <a:tcStyle>
        <a:tcBdr/>
        <a:fill>
          <a:solidFill>
            <a:srgbClr val="FFFFFF"/>
          </a:solidFill>
        </a:fill>
      </a:tcStyle>
    </a:band2H>
    <a:firstCol>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FFFFFF"/>
          </a:solidFill>
        </a:fill>
      </a:tcStyle>
    </a:firstCol>
    <a:la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381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FFFFFF"/>
          </a:solidFill>
        </a:fill>
      </a:tcStyle>
    </a:lastRow>
    <a:fir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381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FFFFFF"/>
          </a:solidFill>
        </a:fill>
      </a:tcStyle>
    </a:firstRow>
  </a:tblStyle>
  <a:tblStyle styleId="{2708684C-4D16-4618-839F-0558EEFCDFE6}" styleName="">
    <a:tblBg/>
    <a:wholeTbl>
      <a:tcTxStyle b="off"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C00000">
              <a:alpha val="20000"/>
            </a:srgbClr>
          </a:solidFill>
        </a:fill>
      </a:tcStyle>
    </a:wholeTbl>
    <a:band2H>
      <a:tcTxStyle/>
      <a:tcStyle>
        <a:tcBdr/>
        <a:fill>
          <a:solidFill>
            <a:srgbClr val="FFFFFF"/>
          </a:solidFill>
        </a:fill>
      </a:tcStyle>
    </a:band2H>
    <a:firstCol>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solidFill>
            <a:srgbClr val="C00000">
              <a:alpha val="20000"/>
            </a:srgbClr>
          </a:solidFill>
        </a:fill>
      </a:tcStyle>
    </a:firstCol>
    <a:la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50800" cap="flat">
              <a:solidFill>
                <a:srgbClr val="C00000"/>
              </a:solidFill>
              <a:prstDash val="solid"/>
              <a:round/>
            </a:ln>
          </a:top>
          <a:bottom>
            <a:ln w="127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noFill/>
        </a:fill>
      </a:tcStyle>
    </a:lastRow>
    <a:firstRow>
      <a:tcTxStyle b="on" i="off">
        <a:fontRef idx="major">
          <a:srgbClr val="C00000"/>
        </a:fontRef>
        <a:srgbClr val="C00000"/>
      </a:tcTxStyle>
      <a:tcStyle>
        <a:tcBdr>
          <a:left>
            <a:ln w="12700" cap="flat">
              <a:solidFill>
                <a:srgbClr val="C00000"/>
              </a:solidFill>
              <a:prstDash val="solid"/>
              <a:round/>
            </a:ln>
          </a:left>
          <a:right>
            <a:ln w="12700" cap="flat">
              <a:solidFill>
                <a:srgbClr val="C00000"/>
              </a:solidFill>
              <a:prstDash val="solid"/>
              <a:round/>
            </a:ln>
          </a:right>
          <a:top>
            <a:ln w="12700" cap="flat">
              <a:solidFill>
                <a:srgbClr val="C00000"/>
              </a:solidFill>
              <a:prstDash val="solid"/>
              <a:round/>
            </a:ln>
          </a:top>
          <a:bottom>
            <a:ln w="25400" cap="flat">
              <a:solidFill>
                <a:srgbClr val="C00000"/>
              </a:solidFill>
              <a:prstDash val="solid"/>
              <a:round/>
            </a:ln>
          </a:bottom>
          <a:insideH>
            <a:ln w="12700" cap="flat">
              <a:solidFill>
                <a:srgbClr val="C00000"/>
              </a:solidFill>
              <a:prstDash val="solid"/>
              <a:round/>
            </a:ln>
          </a:insideH>
          <a:insideV>
            <a:ln w="12700" cap="flat">
              <a:solidFill>
                <a:srgbClr val="C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39" autoAdjust="0"/>
    <p:restoredTop sz="93064" autoAdjust="0"/>
  </p:normalViewPr>
  <p:slideViewPr>
    <p:cSldViewPr snapToGrid="0">
      <p:cViewPr varScale="1">
        <p:scale>
          <a:sx n="105" d="100"/>
          <a:sy n="105" d="100"/>
        </p:scale>
        <p:origin x="438" y="108"/>
      </p:cViewPr>
      <p:guideLst>
        <p:guide orient="horz" pos="1008"/>
        <p:guide pos="3840"/>
        <p:guide orient="horz" pos="264"/>
        <p:guide orient="horz" pos="144"/>
        <p:guide orient="horz" pos="3912"/>
        <p:guide orient="horz" pos="4056"/>
        <p:guide orient="horz" pos="4152"/>
        <p:guide pos="336"/>
        <p:guide pos="456"/>
        <p:guide pos="7248"/>
        <p:guide pos="7392"/>
      </p:guideLst>
    </p:cSldViewPr>
  </p:slideViewPr>
  <p:notesTextViewPr>
    <p:cViewPr>
      <p:scale>
        <a:sx n="1" d="1"/>
        <a:sy n="1" d="1"/>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EADC1905-B81E-4F3E-B74B-D57BC0903515}"/>
    <pc:docChg chg="custSel modSld modMainMaster">
      <pc:chgData name="Jennifer Eimers" userId="e496f3f7-6a48-4339-9b0c-9f426a43f948" providerId="ADAL" clId="{EADC1905-B81E-4F3E-B74B-D57BC0903515}" dt="2022-10-21T15:24:41.929" v="28" actId="1035"/>
      <pc:docMkLst>
        <pc:docMk/>
      </pc:docMkLst>
      <pc:sldChg chg="delSp">
        <pc:chgData name="Jennifer Eimers" userId="e496f3f7-6a48-4339-9b0c-9f426a43f948" providerId="ADAL" clId="{EADC1905-B81E-4F3E-B74B-D57BC0903515}" dt="2022-10-21T15:21:54.140" v="0" actId="478"/>
        <pc:sldMkLst>
          <pc:docMk/>
          <pc:sldMk cId="0" sldId="321"/>
        </pc:sldMkLst>
        <pc:spChg chg="del">
          <ac:chgData name="Jennifer Eimers" userId="e496f3f7-6a48-4339-9b0c-9f426a43f948" providerId="ADAL" clId="{EADC1905-B81E-4F3E-B74B-D57BC0903515}" dt="2022-10-21T15:21:54.140" v="0" actId="478"/>
          <ac:spMkLst>
            <pc:docMk/>
            <pc:sldMk cId="0" sldId="321"/>
            <ac:spMk id="7" creationId="{7DD45807-ED90-402F-BBFD-2C736FFD6749}"/>
          </ac:spMkLst>
        </pc:spChg>
      </pc:sldChg>
      <pc:sldChg chg="modSp mod">
        <pc:chgData name="Jennifer Eimers" userId="e496f3f7-6a48-4339-9b0c-9f426a43f948" providerId="ADAL" clId="{EADC1905-B81E-4F3E-B74B-D57BC0903515}" dt="2022-10-21T15:23:14.671" v="10" actId="14100"/>
        <pc:sldMkLst>
          <pc:docMk/>
          <pc:sldMk cId="3034282633" sldId="322"/>
        </pc:sldMkLst>
        <pc:spChg chg="mod">
          <ac:chgData name="Jennifer Eimers" userId="e496f3f7-6a48-4339-9b0c-9f426a43f948" providerId="ADAL" clId="{EADC1905-B81E-4F3E-B74B-D57BC0903515}" dt="2022-10-21T15:23:14.671" v="10" actId="14100"/>
          <ac:spMkLst>
            <pc:docMk/>
            <pc:sldMk cId="3034282633" sldId="322"/>
            <ac:spMk id="7" creationId="{5C4FE89A-003F-229E-F961-19D08B3A4B54}"/>
          </ac:spMkLst>
        </pc:spChg>
        <pc:spChg chg="mod">
          <ac:chgData name="Jennifer Eimers" userId="e496f3f7-6a48-4339-9b0c-9f426a43f948" providerId="ADAL" clId="{EADC1905-B81E-4F3E-B74B-D57BC0903515}" dt="2022-10-21T15:23:12.475" v="9" actId="14100"/>
          <ac:spMkLst>
            <pc:docMk/>
            <pc:sldMk cId="3034282633" sldId="322"/>
            <ac:spMk id="8" creationId="{46966788-73DF-162D-FE4E-5BF2848D7FDE}"/>
          </ac:spMkLst>
        </pc:spChg>
        <pc:spChg chg="mod">
          <ac:chgData name="Jennifer Eimers" userId="e496f3f7-6a48-4339-9b0c-9f426a43f948" providerId="ADAL" clId="{EADC1905-B81E-4F3E-B74B-D57BC0903515}" dt="2022-10-21T15:23:09.778" v="8" actId="14100"/>
          <ac:spMkLst>
            <pc:docMk/>
            <pc:sldMk cId="3034282633" sldId="322"/>
            <ac:spMk id="9" creationId="{E9B6E97B-759E-DBAF-5DF8-D5CC3B65AA7F}"/>
          </ac:spMkLst>
        </pc:spChg>
      </pc:sldChg>
      <pc:sldChg chg="modSp mod">
        <pc:chgData name="Jennifer Eimers" userId="e496f3f7-6a48-4339-9b0c-9f426a43f948" providerId="ADAL" clId="{EADC1905-B81E-4F3E-B74B-D57BC0903515}" dt="2022-10-21T15:22:56.506" v="5" actId="1037"/>
        <pc:sldMkLst>
          <pc:docMk/>
          <pc:sldMk cId="1304876450" sldId="324"/>
        </pc:sldMkLst>
        <pc:graphicFrameChg chg="mod">
          <ac:chgData name="Jennifer Eimers" userId="e496f3f7-6a48-4339-9b0c-9f426a43f948" providerId="ADAL" clId="{EADC1905-B81E-4F3E-B74B-D57BC0903515}" dt="2022-10-21T15:22:56.506" v="5" actId="1037"/>
          <ac:graphicFrameMkLst>
            <pc:docMk/>
            <pc:sldMk cId="1304876450" sldId="324"/>
            <ac:graphicFrameMk id="4" creationId="{F167E944-FB32-F369-A529-8DEAB0F2CB99}"/>
          </ac:graphicFrameMkLst>
        </pc:graphicFrameChg>
      </pc:sldChg>
      <pc:sldChg chg="modSp mod">
        <pc:chgData name="Jennifer Eimers" userId="e496f3f7-6a48-4339-9b0c-9f426a43f948" providerId="ADAL" clId="{EADC1905-B81E-4F3E-B74B-D57BC0903515}" dt="2022-10-21T15:24:41.929" v="28" actId="1035"/>
        <pc:sldMkLst>
          <pc:docMk/>
          <pc:sldMk cId="4103015272" sldId="338"/>
        </pc:sldMkLst>
        <pc:grpChg chg="mod">
          <ac:chgData name="Jennifer Eimers" userId="e496f3f7-6a48-4339-9b0c-9f426a43f948" providerId="ADAL" clId="{EADC1905-B81E-4F3E-B74B-D57BC0903515}" dt="2022-10-21T15:24:41.929" v="28" actId="1035"/>
          <ac:grpSpMkLst>
            <pc:docMk/>
            <pc:sldMk cId="4103015272" sldId="338"/>
            <ac:grpSpMk id="16" creationId="{DD2C6CA8-5478-9156-B3DA-3567B535F388}"/>
          </ac:grpSpMkLst>
        </pc:grpChg>
        <pc:grpChg chg="mod">
          <ac:chgData name="Jennifer Eimers" userId="e496f3f7-6a48-4339-9b0c-9f426a43f948" providerId="ADAL" clId="{EADC1905-B81E-4F3E-B74B-D57BC0903515}" dt="2022-10-21T15:24:41.929" v="28" actId="1035"/>
          <ac:grpSpMkLst>
            <pc:docMk/>
            <pc:sldMk cId="4103015272" sldId="338"/>
            <ac:grpSpMk id="19" creationId="{0555DDF1-66A2-DEF9-B092-0A157A08B056}"/>
          </ac:grpSpMkLst>
        </pc:grpChg>
      </pc:sldChg>
      <pc:sldChg chg="modSp">
        <pc:chgData name="Jennifer Eimers" userId="e496f3f7-6a48-4339-9b0c-9f426a43f948" providerId="ADAL" clId="{EADC1905-B81E-4F3E-B74B-D57BC0903515}" dt="2022-10-21T15:24:01.653" v="25" actId="1037"/>
        <pc:sldMkLst>
          <pc:docMk/>
          <pc:sldMk cId="1180927448" sldId="341"/>
        </pc:sldMkLst>
        <pc:picChg chg="mod">
          <ac:chgData name="Jennifer Eimers" userId="e496f3f7-6a48-4339-9b0c-9f426a43f948" providerId="ADAL" clId="{EADC1905-B81E-4F3E-B74B-D57BC0903515}" dt="2022-10-21T15:24:01.653" v="25" actId="1037"/>
          <ac:picMkLst>
            <pc:docMk/>
            <pc:sldMk cId="1180927448" sldId="341"/>
            <ac:picMk id="1026" creationId="{7D838BD1-B0F2-90FC-8802-F9FF318979CE}"/>
          </ac:picMkLst>
        </pc:picChg>
      </pc:sldChg>
      <pc:sldMasterChg chg="modSldLayout">
        <pc:chgData name="Jennifer Eimers" userId="e496f3f7-6a48-4339-9b0c-9f426a43f948" providerId="ADAL" clId="{EADC1905-B81E-4F3E-B74B-D57BC0903515}" dt="2022-10-21T15:22:28.634" v="1" actId="478"/>
        <pc:sldMasterMkLst>
          <pc:docMk/>
          <pc:sldMasterMk cId="1082597316" sldId="2147483696"/>
        </pc:sldMasterMkLst>
        <pc:sldLayoutChg chg="delSp mod">
          <pc:chgData name="Jennifer Eimers" userId="e496f3f7-6a48-4339-9b0c-9f426a43f948" providerId="ADAL" clId="{EADC1905-B81E-4F3E-B74B-D57BC0903515}" dt="2022-10-21T15:22:28.634" v="1" actId="478"/>
          <pc:sldLayoutMkLst>
            <pc:docMk/>
            <pc:sldMasterMk cId="1082597316" sldId="2147483696"/>
            <pc:sldLayoutMk cId="4178947785" sldId="2147483697"/>
          </pc:sldLayoutMkLst>
          <pc:picChg chg="del">
            <ac:chgData name="Jennifer Eimers" userId="e496f3f7-6a48-4339-9b0c-9f426a43f948" providerId="ADAL" clId="{EADC1905-B81E-4F3E-B74B-D57BC0903515}" dt="2022-10-21T15:22:28.634" v="1" actId="478"/>
            <ac:picMkLst>
              <pc:docMk/>
              <pc:sldMasterMk cId="1082597316" sldId="2147483696"/>
              <pc:sldLayoutMk cId="4178947785" sldId="2147483697"/>
              <ac:picMk id="3" creationId="{7ADBF396-09AE-48DA-9FCF-3B59BA7BCBA7}"/>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2CE0FA-9B96-439B-A2D0-EC82A12ED9AF}"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US"/>
        </a:p>
      </dgm:t>
    </dgm:pt>
    <dgm:pt modelId="{DC4A1E4A-BEA8-4C2D-8674-AE6E07827C8B}">
      <dgm:prSet phldrT="[Text]" custT="1"/>
      <dgm:spPr>
        <a:solidFill>
          <a:schemeClr val="accent2"/>
        </a:solidFill>
      </dgm:spPr>
      <dgm:t>
        <a:bodyPr/>
        <a:lstStyle/>
        <a:p>
          <a:r>
            <a:rPr lang="en-US" sz="2400" b="1" dirty="0">
              <a:solidFill>
                <a:schemeClr val="tx1"/>
              </a:solidFill>
              <a:latin typeface="Calibri" panose="020F0502020204030204" pitchFamily="34" charset="0"/>
              <a:cs typeface="Calibri" panose="020F0502020204030204" pitchFamily="34" charset="0"/>
            </a:rPr>
            <a:t>Care of Transgender Individuals</a:t>
          </a:r>
        </a:p>
      </dgm:t>
    </dgm:pt>
    <dgm:pt modelId="{4F8C85DA-83D5-42D9-883B-E4751810FEB9}" type="parTrans" cxnId="{4B74C351-48DF-438F-9CCE-6299CB46D44C}">
      <dgm:prSet/>
      <dgm:spPr/>
      <dgm:t>
        <a:bodyPr/>
        <a:lstStyle/>
        <a:p>
          <a:endParaRPr lang="en-US" sz="2400">
            <a:latin typeface="Calibri" panose="020F0502020204030204" pitchFamily="34" charset="0"/>
            <a:cs typeface="Calibri" panose="020F0502020204030204" pitchFamily="34" charset="0"/>
          </a:endParaRPr>
        </a:p>
      </dgm:t>
    </dgm:pt>
    <dgm:pt modelId="{5BE9A1E0-5BD1-4A46-8EAD-7055BED847F3}" type="sibTrans" cxnId="{4B74C351-48DF-438F-9CCE-6299CB46D44C}">
      <dgm:prSet/>
      <dgm:spPr/>
      <dgm:t>
        <a:bodyPr/>
        <a:lstStyle/>
        <a:p>
          <a:endParaRPr lang="en-US" sz="2400">
            <a:latin typeface="Calibri" panose="020F0502020204030204" pitchFamily="34" charset="0"/>
            <a:cs typeface="Calibri" panose="020F0502020204030204" pitchFamily="34" charset="0"/>
          </a:endParaRPr>
        </a:p>
      </dgm:t>
    </dgm:pt>
    <dgm:pt modelId="{70B70AB6-8562-478A-83BB-B564D024EBBA}">
      <dgm:prSet phldrT="[Text]" custT="1"/>
      <dgm:spPr>
        <a:solidFill>
          <a:schemeClr val="accent1"/>
        </a:solidFill>
      </dgm:spPr>
      <dgm:t>
        <a:bodyPr/>
        <a:lstStyle/>
        <a:p>
          <a:r>
            <a:rPr lang="en-US" sz="2400" b="1" dirty="0">
              <a:latin typeface="Calibri" panose="020F0502020204030204" pitchFamily="34" charset="0"/>
              <a:cs typeface="Calibri" panose="020F0502020204030204" pitchFamily="34" charset="0"/>
            </a:rPr>
            <a:t>1. Unique needs</a:t>
          </a:r>
        </a:p>
      </dgm:t>
    </dgm:pt>
    <dgm:pt modelId="{BBD220DA-1262-4A66-AB8E-F4B4C72A181E}" type="parTrans" cxnId="{FC2BB9F2-3417-41CC-9E26-6DFA7D02A5DE}">
      <dgm:prSet/>
      <dgm:spPr/>
      <dgm:t>
        <a:bodyPr/>
        <a:lstStyle/>
        <a:p>
          <a:endParaRPr lang="en-US" sz="2400">
            <a:latin typeface="Calibri" panose="020F0502020204030204" pitchFamily="34" charset="0"/>
            <a:cs typeface="Calibri" panose="020F0502020204030204" pitchFamily="34" charset="0"/>
          </a:endParaRPr>
        </a:p>
      </dgm:t>
    </dgm:pt>
    <dgm:pt modelId="{3DAB31F8-7EEB-46C8-B4F9-1EA5D7C33F2F}" type="sibTrans" cxnId="{FC2BB9F2-3417-41CC-9E26-6DFA7D02A5DE}">
      <dgm:prSet/>
      <dgm:spPr/>
      <dgm:t>
        <a:bodyPr/>
        <a:lstStyle/>
        <a:p>
          <a:endParaRPr lang="en-US" sz="2400">
            <a:latin typeface="Calibri" panose="020F0502020204030204" pitchFamily="34" charset="0"/>
            <a:cs typeface="Calibri" panose="020F0502020204030204" pitchFamily="34" charset="0"/>
          </a:endParaRPr>
        </a:p>
      </dgm:t>
    </dgm:pt>
    <dgm:pt modelId="{D8C6BEC2-5A1E-40F5-B83D-E218ED1AD165}">
      <dgm:prSet phldrT="[Text]" custT="1"/>
      <dgm:spPr/>
      <dgm:t>
        <a:bodyPr/>
        <a:lstStyle/>
        <a:p>
          <a:r>
            <a:rPr lang="en-US" sz="2400" b="1" dirty="0">
              <a:latin typeface="Calibri" panose="020F0502020204030204" pitchFamily="34" charset="0"/>
              <a:cs typeface="Calibri" panose="020F0502020204030204" pitchFamily="34" charset="0"/>
            </a:rPr>
            <a:t>2. Distinct cultural considerations</a:t>
          </a:r>
        </a:p>
      </dgm:t>
    </dgm:pt>
    <dgm:pt modelId="{6772AE21-3DD7-43C6-99A0-2A50F773C62B}" type="parTrans" cxnId="{B0728A75-E255-4AF0-AEC7-3522C8B1D3D2}">
      <dgm:prSet/>
      <dgm:spPr/>
      <dgm:t>
        <a:bodyPr/>
        <a:lstStyle/>
        <a:p>
          <a:endParaRPr lang="en-US" sz="2400">
            <a:latin typeface="Calibri" panose="020F0502020204030204" pitchFamily="34" charset="0"/>
            <a:cs typeface="Calibri" panose="020F0502020204030204" pitchFamily="34" charset="0"/>
          </a:endParaRPr>
        </a:p>
      </dgm:t>
    </dgm:pt>
    <dgm:pt modelId="{CDAA7E66-F3AB-4B95-A863-6B3A3224B735}" type="sibTrans" cxnId="{B0728A75-E255-4AF0-AEC7-3522C8B1D3D2}">
      <dgm:prSet/>
      <dgm:spPr/>
      <dgm:t>
        <a:bodyPr/>
        <a:lstStyle/>
        <a:p>
          <a:endParaRPr lang="en-US" sz="2400">
            <a:latin typeface="Calibri" panose="020F0502020204030204" pitchFamily="34" charset="0"/>
            <a:cs typeface="Calibri" panose="020F0502020204030204" pitchFamily="34" charset="0"/>
          </a:endParaRPr>
        </a:p>
      </dgm:t>
    </dgm:pt>
    <dgm:pt modelId="{D1CB92C2-91DE-4FE4-8BEA-F11A869B924D}">
      <dgm:prSet phldrT="[Text]" custT="1"/>
      <dgm:spPr/>
      <dgm:t>
        <a:bodyPr/>
        <a:lstStyle/>
        <a:p>
          <a:r>
            <a:rPr lang="en-US" sz="2400" b="1" dirty="0">
              <a:latin typeface="Calibri" panose="020F0502020204030204" pitchFamily="34" charset="0"/>
              <a:cs typeface="Calibri" panose="020F0502020204030204" pitchFamily="34" charset="0"/>
            </a:rPr>
            <a:t>3. Appropriate language to use </a:t>
          </a:r>
          <a:br>
            <a:rPr lang="en-US" sz="2400" b="1" dirty="0">
              <a:latin typeface="Calibri" panose="020F0502020204030204" pitchFamily="34" charset="0"/>
              <a:cs typeface="Calibri" panose="020F0502020204030204" pitchFamily="34" charset="0"/>
            </a:rPr>
          </a:br>
          <a:r>
            <a:rPr lang="en-US" sz="2400" b="1" dirty="0">
              <a:latin typeface="Calibri" panose="020F0502020204030204" pitchFamily="34" charset="0"/>
              <a:cs typeface="Calibri" panose="020F0502020204030204" pitchFamily="34" charset="0"/>
            </a:rPr>
            <a:t>in the clinic</a:t>
          </a:r>
        </a:p>
      </dgm:t>
    </dgm:pt>
    <dgm:pt modelId="{0CDD7BB6-61C2-44E9-84BB-6D93B883BE65}" type="parTrans" cxnId="{68FFF507-BB1A-428A-81E9-6C21F96B643C}">
      <dgm:prSet/>
      <dgm:spPr/>
      <dgm:t>
        <a:bodyPr/>
        <a:lstStyle/>
        <a:p>
          <a:endParaRPr lang="en-US" sz="2400">
            <a:latin typeface="Calibri" panose="020F0502020204030204" pitchFamily="34" charset="0"/>
            <a:cs typeface="Calibri" panose="020F0502020204030204" pitchFamily="34" charset="0"/>
          </a:endParaRPr>
        </a:p>
      </dgm:t>
    </dgm:pt>
    <dgm:pt modelId="{D3F667EF-0569-4256-8541-4E32F21FAABD}" type="sibTrans" cxnId="{68FFF507-BB1A-428A-81E9-6C21F96B643C}">
      <dgm:prSet/>
      <dgm:spPr/>
      <dgm:t>
        <a:bodyPr/>
        <a:lstStyle/>
        <a:p>
          <a:endParaRPr lang="en-US" sz="2400">
            <a:latin typeface="Calibri" panose="020F0502020204030204" pitchFamily="34" charset="0"/>
            <a:cs typeface="Calibri" panose="020F0502020204030204" pitchFamily="34" charset="0"/>
          </a:endParaRPr>
        </a:p>
      </dgm:t>
    </dgm:pt>
    <dgm:pt modelId="{65DAB5A7-B1B7-4809-BB47-7D1F48C166C7}">
      <dgm:prSet phldrT="[Text]" custT="1"/>
      <dgm:spPr>
        <a:solidFill>
          <a:schemeClr val="accent6"/>
        </a:solidFill>
      </dgm:spPr>
      <dgm:t>
        <a:bodyPr/>
        <a:lstStyle/>
        <a:p>
          <a:r>
            <a:rPr lang="en-US" sz="2400" b="1" dirty="0">
              <a:latin typeface="Calibri" panose="020F0502020204030204" pitchFamily="34" charset="0"/>
              <a:cs typeface="Calibri" panose="020F0502020204030204" pitchFamily="34" charset="0"/>
            </a:rPr>
            <a:t>4. Special considerations</a:t>
          </a:r>
        </a:p>
      </dgm:t>
    </dgm:pt>
    <dgm:pt modelId="{461CFF2C-9427-43CC-AAD4-598896392DE3}" type="parTrans" cxnId="{E66D79EF-F8A5-49BE-AD02-32E6CD7D3B93}">
      <dgm:prSet/>
      <dgm:spPr/>
      <dgm:t>
        <a:bodyPr/>
        <a:lstStyle/>
        <a:p>
          <a:endParaRPr lang="en-US" sz="2400">
            <a:latin typeface="Calibri" panose="020F0502020204030204" pitchFamily="34" charset="0"/>
            <a:cs typeface="Calibri" panose="020F0502020204030204" pitchFamily="34" charset="0"/>
          </a:endParaRPr>
        </a:p>
      </dgm:t>
    </dgm:pt>
    <dgm:pt modelId="{B7841C5F-32B6-4C7B-93F3-A8C90BFBF380}" type="sibTrans" cxnId="{E66D79EF-F8A5-49BE-AD02-32E6CD7D3B93}">
      <dgm:prSet/>
      <dgm:spPr/>
      <dgm:t>
        <a:bodyPr/>
        <a:lstStyle/>
        <a:p>
          <a:endParaRPr lang="en-US" sz="2400">
            <a:latin typeface="Calibri" panose="020F0502020204030204" pitchFamily="34" charset="0"/>
            <a:cs typeface="Calibri" panose="020F0502020204030204" pitchFamily="34" charset="0"/>
          </a:endParaRPr>
        </a:p>
      </dgm:t>
    </dgm:pt>
    <dgm:pt modelId="{20EF9292-E555-4AB6-A5B0-512A9135D9AA}" type="pres">
      <dgm:prSet presAssocID="{DD2CE0FA-9B96-439B-A2D0-EC82A12ED9AF}" presName="diagram" presStyleCnt="0">
        <dgm:presLayoutVars>
          <dgm:chMax val="1"/>
          <dgm:dir/>
          <dgm:animLvl val="ctr"/>
          <dgm:resizeHandles val="exact"/>
        </dgm:presLayoutVars>
      </dgm:prSet>
      <dgm:spPr/>
    </dgm:pt>
    <dgm:pt modelId="{70CABBF0-E879-4390-B5E2-AB7F35D7E4F2}" type="pres">
      <dgm:prSet presAssocID="{DD2CE0FA-9B96-439B-A2D0-EC82A12ED9AF}" presName="matrix" presStyleCnt="0"/>
      <dgm:spPr/>
    </dgm:pt>
    <dgm:pt modelId="{B735CC83-5119-4C73-92BC-FA5F78428414}" type="pres">
      <dgm:prSet presAssocID="{DD2CE0FA-9B96-439B-A2D0-EC82A12ED9AF}" presName="tile1" presStyleLbl="node1" presStyleIdx="0" presStyleCnt="4"/>
      <dgm:spPr/>
    </dgm:pt>
    <dgm:pt modelId="{2CABF4BE-307D-4BA9-95FB-297CE4656796}" type="pres">
      <dgm:prSet presAssocID="{DD2CE0FA-9B96-439B-A2D0-EC82A12ED9AF}" presName="tile1text" presStyleLbl="node1" presStyleIdx="0" presStyleCnt="4">
        <dgm:presLayoutVars>
          <dgm:chMax val="0"/>
          <dgm:chPref val="0"/>
          <dgm:bulletEnabled val="1"/>
        </dgm:presLayoutVars>
      </dgm:prSet>
      <dgm:spPr/>
    </dgm:pt>
    <dgm:pt modelId="{21D9D637-D002-4179-8D93-61FE22CF1C8D}" type="pres">
      <dgm:prSet presAssocID="{DD2CE0FA-9B96-439B-A2D0-EC82A12ED9AF}" presName="tile2" presStyleLbl="node1" presStyleIdx="1" presStyleCnt="4"/>
      <dgm:spPr/>
    </dgm:pt>
    <dgm:pt modelId="{48E58908-3562-40B8-87A7-6A2EED366443}" type="pres">
      <dgm:prSet presAssocID="{DD2CE0FA-9B96-439B-A2D0-EC82A12ED9AF}" presName="tile2text" presStyleLbl="node1" presStyleIdx="1" presStyleCnt="4">
        <dgm:presLayoutVars>
          <dgm:chMax val="0"/>
          <dgm:chPref val="0"/>
          <dgm:bulletEnabled val="1"/>
        </dgm:presLayoutVars>
      </dgm:prSet>
      <dgm:spPr/>
    </dgm:pt>
    <dgm:pt modelId="{FB4A10A4-2411-435D-8621-7FAFCE3163C1}" type="pres">
      <dgm:prSet presAssocID="{DD2CE0FA-9B96-439B-A2D0-EC82A12ED9AF}" presName="tile3" presStyleLbl="node1" presStyleIdx="2" presStyleCnt="4"/>
      <dgm:spPr/>
    </dgm:pt>
    <dgm:pt modelId="{1AB66340-926E-4086-97D4-4644EEC2232F}" type="pres">
      <dgm:prSet presAssocID="{DD2CE0FA-9B96-439B-A2D0-EC82A12ED9AF}" presName="tile3text" presStyleLbl="node1" presStyleIdx="2" presStyleCnt="4">
        <dgm:presLayoutVars>
          <dgm:chMax val="0"/>
          <dgm:chPref val="0"/>
          <dgm:bulletEnabled val="1"/>
        </dgm:presLayoutVars>
      </dgm:prSet>
      <dgm:spPr/>
    </dgm:pt>
    <dgm:pt modelId="{4AF63E4E-DD22-474B-B1DC-4D677FBBDAC5}" type="pres">
      <dgm:prSet presAssocID="{DD2CE0FA-9B96-439B-A2D0-EC82A12ED9AF}" presName="tile4" presStyleLbl="node1" presStyleIdx="3" presStyleCnt="4"/>
      <dgm:spPr/>
    </dgm:pt>
    <dgm:pt modelId="{EBE4BE29-A19E-4F86-B2CE-88704DF9B4C7}" type="pres">
      <dgm:prSet presAssocID="{DD2CE0FA-9B96-439B-A2D0-EC82A12ED9AF}" presName="tile4text" presStyleLbl="node1" presStyleIdx="3" presStyleCnt="4">
        <dgm:presLayoutVars>
          <dgm:chMax val="0"/>
          <dgm:chPref val="0"/>
          <dgm:bulletEnabled val="1"/>
        </dgm:presLayoutVars>
      </dgm:prSet>
      <dgm:spPr/>
    </dgm:pt>
    <dgm:pt modelId="{1D825BA4-5632-4217-89F4-D9A56A6F0EB3}" type="pres">
      <dgm:prSet presAssocID="{DD2CE0FA-9B96-439B-A2D0-EC82A12ED9AF}" presName="centerTile" presStyleLbl="fgShp" presStyleIdx="0" presStyleCnt="1" custScaleX="125978">
        <dgm:presLayoutVars>
          <dgm:chMax val="0"/>
          <dgm:chPref val="0"/>
        </dgm:presLayoutVars>
      </dgm:prSet>
      <dgm:spPr/>
    </dgm:pt>
  </dgm:ptLst>
  <dgm:cxnLst>
    <dgm:cxn modelId="{68FFF507-BB1A-428A-81E9-6C21F96B643C}" srcId="{DC4A1E4A-BEA8-4C2D-8674-AE6E07827C8B}" destId="{D1CB92C2-91DE-4FE4-8BEA-F11A869B924D}" srcOrd="2" destOrd="0" parTransId="{0CDD7BB6-61C2-44E9-84BB-6D93B883BE65}" sibTransId="{D3F667EF-0569-4256-8541-4E32F21FAABD}"/>
    <dgm:cxn modelId="{0047040D-8393-4ACB-9185-56AD1DE12CC8}" type="presOf" srcId="{70B70AB6-8562-478A-83BB-B564D024EBBA}" destId="{B735CC83-5119-4C73-92BC-FA5F78428414}" srcOrd="0" destOrd="0" presId="urn:microsoft.com/office/officeart/2005/8/layout/matrix1"/>
    <dgm:cxn modelId="{55F9132C-519B-4706-879D-B072C2BCBF55}" type="presOf" srcId="{D8C6BEC2-5A1E-40F5-B83D-E218ED1AD165}" destId="{48E58908-3562-40B8-87A7-6A2EED366443}" srcOrd="1" destOrd="0" presId="urn:microsoft.com/office/officeart/2005/8/layout/matrix1"/>
    <dgm:cxn modelId="{F9FACA39-65D8-4012-9CC9-A6239742D5C7}" type="presOf" srcId="{65DAB5A7-B1B7-4809-BB47-7D1F48C166C7}" destId="{4AF63E4E-DD22-474B-B1DC-4D677FBBDAC5}" srcOrd="0" destOrd="0" presId="urn:microsoft.com/office/officeart/2005/8/layout/matrix1"/>
    <dgm:cxn modelId="{8BC4885C-B8C6-4F24-B135-9CCB6C2D030C}" type="presOf" srcId="{DC4A1E4A-BEA8-4C2D-8674-AE6E07827C8B}" destId="{1D825BA4-5632-4217-89F4-D9A56A6F0EB3}" srcOrd="0" destOrd="0" presId="urn:microsoft.com/office/officeart/2005/8/layout/matrix1"/>
    <dgm:cxn modelId="{8B86DD41-4800-4189-9081-A4F26CA3E05B}" type="presOf" srcId="{70B70AB6-8562-478A-83BB-B564D024EBBA}" destId="{2CABF4BE-307D-4BA9-95FB-297CE4656796}" srcOrd="1" destOrd="0" presId="urn:microsoft.com/office/officeart/2005/8/layout/matrix1"/>
    <dgm:cxn modelId="{7796F641-8D40-431B-AA52-82EBCA7FBEB5}" type="presOf" srcId="{DD2CE0FA-9B96-439B-A2D0-EC82A12ED9AF}" destId="{20EF9292-E555-4AB6-A5B0-512A9135D9AA}" srcOrd="0" destOrd="0" presId="urn:microsoft.com/office/officeart/2005/8/layout/matrix1"/>
    <dgm:cxn modelId="{4B74C351-48DF-438F-9CCE-6299CB46D44C}" srcId="{DD2CE0FA-9B96-439B-A2D0-EC82A12ED9AF}" destId="{DC4A1E4A-BEA8-4C2D-8674-AE6E07827C8B}" srcOrd="0" destOrd="0" parTransId="{4F8C85DA-83D5-42D9-883B-E4751810FEB9}" sibTransId="{5BE9A1E0-5BD1-4A46-8EAD-7055BED847F3}"/>
    <dgm:cxn modelId="{58F98452-7423-4AFD-B65C-45820BC4DF81}" type="presOf" srcId="{D1CB92C2-91DE-4FE4-8BEA-F11A869B924D}" destId="{1AB66340-926E-4086-97D4-4644EEC2232F}" srcOrd="1" destOrd="0" presId="urn:microsoft.com/office/officeart/2005/8/layout/matrix1"/>
    <dgm:cxn modelId="{B0728A75-E255-4AF0-AEC7-3522C8B1D3D2}" srcId="{DC4A1E4A-BEA8-4C2D-8674-AE6E07827C8B}" destId="{D8C6BEC2-5A1E-40F5-B83D-E218ED1AD165}" srcOrd="1" destOrd="0" parTransId="{6772AE21-3DD7-43C6-99A0-2A50F773C62B}" sibTransId="{CDAA7E66-F3AB-4B95-A863-6B3A3224B735}"/>
    <dgm:cxn modelId="{87DA8E7D-9EF5-4DAC-AAC5-D1FB8E1712C7}" type="presOf" srcId="{65DAB5A7-B1B7-4809-BB47-7D1F48C166C7}" destId="{EBE4BE29-A19E-4F86-B2CE-88704DF9B4C7}" srcOrd="1" destOrd="0" presId="urn:microsoft.com/office/officeart/2005/8/layout/matrix1"/>
    <dgm:cxn modelId="{4ED1D180-DB40-44AE-BC9D-727ACFF9986B}" type="presOf" srcId="{D8C6BEC2-5A1E-40F5-B83D-E218ED1AD165}" destId="{21D9D637-D002-4179-8D93-61FE22CF1C8D}" srcOrd="0" destOrd="0" presId="urn:microsoft.com/office/officeart/2005/8/layout/matrix1"/>
    <dgm:cxn modelId="{7F13E5BA-7885-401B-B39C-25ED4BBEC4F4}" type="presOf" srcId="{D1CB92C2-91DE-4FE4-8BEA-F11A869B924D}" destId="{FB4A10A4-2411-435D-8621-7FAFCE3163C1}" srcOrd="0" destOrd="0" presId="urn:microsoft.com/office/officeart/2005/8/layout/matrix1"/>
    <dgm:cxn modelId="{E66D79EF-F8A5-49BE-AD02-32E6CD7D3B93}" srcId="{DC4A1E4A-BEA8-4C2D-8674-AE6E07827C8B}" destId="{65DAB5A7-B1B7-4809-BB47-7D1F48C166C7}" srcOrd="3" destOrd="0" parTransId="{461CFF2C-9427-43CC-AAD4-598896392DE3}" sibTransId="{B7841C5F-32B6-4C7B-93F3-A8C90BFBF380}"/>
    <dgm:cxn modelId="{FC2BB9F2-3417-41CC-9E26-6DFA7D02A5DE}" srcId="{DC4A1E4A-BEA8-4C2D-8674-AE6E07827C8B}" destId="{70B70AB6-8562-478A-83BB-B564D024EBBA}" srcOrd="0" destOrd="0" parTransId="{BBD220DA-1262-4A66-AB8E-F4B4C72A181E}" sibTransId="{3DAB31F8-7EEB-46C8-B4F9-1EA5D7C33F2F}"/>
    <dgm:cxn modelId="{5478C218-B8C5-41EF-8B9C-6E30777CCC60}" type="presParOf" srcId="{20EF9292-E555-4AB6-A5B0-512A9135D9AA}" destId="{70CABBF0-E879-4390-B5E2-AB7F35D7E4F2}" srcOrd="0" destOrd="0" presId="urn:microsoft.com/office/officeart/2005/8/layout/matrix1"/>
    <dgm:cxn modelId="{C3F86EC0-E072-415A-A108-885E7A0573C9}" type="presParOf" srcId="{70CABBF0-E879-4390-B5E2-AB7F35D7E4F2}" destId="{B735CC83-5119-4C73-92BC-FA5F78428414}" srcOrd="0" destOrd="0" presId="urn:microsoft.com/office/officeart/2005/8/layout/matrix1"/>
    <dgm:cxn modelId="{C1AA4B82-5B73-4962-B0AC-7D69C0997CA8}" type="presParOf" srcId="{70CABBF0-E879-4390-B5E2-AB7F35D7E4F2}" destId="{2CABF4BE-307D-4BA9-95FB-297CE4656796}" srcOrd="1" destOrd="0" presId="urn:microsoft.com/office/officeart/2005/8/layout/matrix1"/>
    <dgm:cxn modelId="{AAC32421-476F-437B-A1FB-FBE809A7A98D}" type="presParOf" srcId="{70CABBF0-E879-4390-B5E2-AB7F35D7E4F2}" destId="{21D9D637-D002-4179-8D93-61FE22CF1C8D}" srcOrd="2" destOrd="0" presId="urn:microsoft.com/office/officeart/2005/8/layout/matrix1"/>
    <dgm:cxn modelId="{BC2EF058-B4B4-4A3C-BB63-FE9B1C53B166}" type="presParOf" srcId="{70CABBF0-E879-4390-B5E2-AB7F35D7E4F2}" destId="{48E58908-3562-40B8-87A7-6A2EED366443}" srcOrd="3" destOrd="0" presId="urn:microsoft.com/office/officeart/2005/8/layout/matrix1"/>
    <dgm:cxn modelId="{D186162F-4E5C-4BA5-BAC4-F0363E09EF34}" type="presParOf" srcId="{70CABBF0-E879-4390-B5E2-AB7F35D7E4F2}" destId="{FB4A10A4-2411-435D-8621-7FAFCE3163C1}" srcOrd="4" destOrd="0" presId="urn:microsoft.com/office/officeart/2005/8/layout/matrix1"/>
    <dgm:cxn modelId="{549DE210-72F3-4778-9E3D-A693E582DE87}" type="presParOf" srcId="{70CABBF0-E879-4390-B5E2-AB7F35D7E4F2}" destId="{1AB66340-926E-4086-97D4-4644EEC2232F}" srcOrd="5" destOrd="0" presId="urn:microsoft.com/office/officeart/2005/8/layout/matrix1"/>
    <dgm:cxn modelId="{A55B92B7-BC6E-4AEC-A8EB-B179B9A96E5C}" type="presParOf" srcId="{70CABBF0-E879-4390-B5E2-AB7F35D7E4F2}" destId="{4AF63E4E-DD22-474B-B1DC-4D677FBBDAC5}" srcOrd="6" destOrd="0" presId="urn:microsoft.com/office/officeart/2005/8/layout/matrix1"/>
    <dgm:cxn modelId="{64DAF378-7E2C-4E4B-BB5E-A7715142FB74}" type="presParOf" srcId="{70CABBF0-E879-4390-B5E2-AB7F35D7E4F2}" destId="{EBE4BE29-A19E-4F86-B2CE-88704DF9B4C7}" srcOrd="7" destOrd="0" presId="urn:microsoft.com/office/officeart/2005/8/layout/matrix1"/>
    <dgm:cxn modelId="{D1D605E7-50AF-4C25-89F0-275D6A89068D}" type="presParOf" srcId="{20EF9292-E555-4AB6-A5B0-512A9135D9AA}" destId="{1D825BA4-5632-4217-89F4-D9A56A6F0EB3}"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5CC83-5119-4C73-92BC-FA5F78428414}">
      <dsp:nvSpPr>
        <dsp:cNvPr id="0" name=""/>
        <dsp:cNvSpPr/>
      </dsp:nvSpPr>
      <dsp:spPr>
        <a:xfrm rot="16200000">
          <a:off x="555413" y="-555413"/>
          <a:ext cx="2221653" cy="3332480"/>
        </a:xfrm>
        <a:prstGeom prst="round1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1. Unique needs</a:t>
          </a:r>
        </a:p>
      </dsp:txBody>
      <dsp:txXfrm rot="5400000">
        <a:off x="0" y="0"/>
        <a:ext cx="3332480" cy="1666239"/>
      </dsp:txXfrm>
    </dsp:sp>
    <dsp:sp modelId="{21D9D637-D002-4179-8D93-61FE22CF1C8D}">
      <dsp:nvSpPr>
        <dsp:cNvPr id="0" name=""/>
        <dsp:cNvSpPr/>
      </dsp:nvSpPr>
      <dsp:spPr>
        <a:xfrm>
          <a:off x="3332480" y="0"/>
          <a:ext cx="3332480" cy="2221653"/>
        </a:xfrm>
        <a:prstGeom prst="round1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2. Distinct cultural considerations</a:t>
          </a:r>
        </a:p>
      </dsp:txBody>
      <dsp:txXfrm>
        <a:off x="3332480" y="0"/>
        <a:ext cx="3332480" cy="1666239"/>
      </dsp:txXfrm>
    </dsp:sp>
    <dsp:sp modelId="{FB4A10A4-2411-435D-8621-7FAFCE3163C1}">
      <dsp:nvSpPr>
        <dsp:cNvPr id="0" name=""/>
        <dsp:cNvSpPr/>
      </dsp:nvSpPr>
      <dsp:spPr>
        <a:xfrm rot="10800000">
          <a:off x="0" y="2221653"/>
          <a:ext cx="3332480" cy="2221653"/>
        </a:xfrm>
        <a:prstGeom prst="round1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3. Appropriate language to use </a:t>
          </a:r>
          <a:br>
            <a:rPr lang="en-US" sz="2400" b="1" kern="1200" dirty="0">
              <a:latin typeface="Calibri" panose="020F0502020204030204" pitchFamily="34" charset="0"/>
              <a:cs typeface="Calibri" panose="020F0502020204030204" pitchFamily="34" charset="0"/>
            </a:rPr>
          </a:br>
          <a:r>
            <a:rPr lang="en-US" sz="2400" b="1" kern="1200" dirty="0">
              <a:latin typeface="Calibri" panose="020F0502020204030204" pitchFamily="34" charset="0"/>
              <a:cs typeface="Calibri" panose="020F0502020204030204" pitchFamily="34" charset="0"/>
            </a:rPr>
            <a:t>in the clinic</a:t>
          </a:r>
        </a:p>
      </dsp:txBody>
      <dsp:txXfrm rot="10800000">
        <a:off x="0" y="2777066"/>
        <a:ext cx="3332480" cy="1666239"/>
      </dsp:txXfrm>
    </dsp:sp>
    <dsp:sp modelId="{4AF63E4E-DD22-474B-B1DC-4D677FBBDAC5}">
      <dsp:nvSpPr>
        <dsp:cNvPr id="0" name=""/>
        <dsp:cNvSpPr/>
      </dsp:nvSpPr>
      <dsp:spPr>
        <a:xfrm rot="5400000">
          <a:off x="3887893" y="1666239"/>
          <a:ext cx="2221653" cy="3332480"/>
        </a:xfrm>
        <a:prstGeom prst="round1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Calibri" panose="020F0502020204030204" pitchFamily="34" charset="0"/>
              <a:cs typeface="Calibri" panose="020F0502020204030204" pitchFamily="34" charset="0"/>
            </a:rPr>
            <a:t>4. Special considerations</a:t>
          </a:r>
        </a:p>
      </dsp:txBody>
      <dsp:txXfrm rot="-5400000">
        <a:off x="3332480" y="2777066"/>
        <a:ext cx="3332480" cy="1666239"/>
      </dsp:txXfrm>
    </dsp:sp>
    <dsp:sp modelId="{1D825BA4-5632-4217-89F4-D9A56A6F0EB3}">
      <dsp:nvSpPr>
        <dsp:cNvPr id="0" name=""/>
        <dsp:cNvSpPr/>
      </dsp:nvSpPr>
      <dsp:spPr>
        <a:xfrm>
          <a:off x="2073022" y="1666239"/>
          <a:ext cx="2518914" cy="1110826"/>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Calibri" panose="020F0502020204030204" pitchFamily="34" charset="0"/>
              <a:cs typeface="Calibri" panose="020F0502020204030204" pitchFamily="34" charset="0"/>
            </a:rPr>
            <a:t>Care of Transgender Individuals</a:t>
          </a:r>
        </a:p>
      </dsp:txBody>
      <dsp:txXfrm>
        <a:off x="2127248" y="1720465"/>
        <a:ext cx="2410462" cy="1002374"/>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86" name="Shape 486"/>
          <p:cNvSpPr>
            <a:spLocks noGrp="1" noRot="1" noChangeAspect="1"/>
          </p:cNvSpPr>
          <p:nvPr>
            <p:ph type="sldImg"/>
          </p:nvPr>
        </p:nvSpPr>
        <p:spPr>
          <a:xfrm>
            <a:off x="381000" y="685800"/>
            <a:ext cx="6096000" cy="3429000"/>
          </a:xfrm>
          <a:prstGeom prst="rect">
            <a:avLst/>
          </a:prstGeom>
        </p:spPr>
        <p:txBody>
          <a:bodyPr/>
          <a:lstStyle/>
          <a:p>
            <a:endParaRPr dirty="0"/>
          </a:p>
        </p:txBody>
      </p:sp>
      <p:sp>
        <p:nvSpPr>
          <p:cNvPr id="487" name="Shape 48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867">
        <a:latin typeface="+mn-lt"/>
        <a:ea typeface="+mn-ea"/>
        <a:cs typeface="+mn-cs"/>
        <a:sym typeface="Arial"/>
      </a:defRPr>
    </a:lvl1pPr>
    <a:lvl2pPr indent="304792" latinLnBrk="0">
      <a:defRPr sz="1867">
        <a:latin typeface="+mn-lt"/>
        <a:ea typeface="+mn-ea"/>
        <a:cs typeface="+mn-cs"/>
        <a:sym typeface="Arial"/>
      </a:defRPr>
    </a:lvl2pPr>
    <a:lvl3pPr indent="609585" latinLnBrk="0">
      <a:defRPr sz="1867">
        <a:latin typeface="+mn-lt"/>
        <a:ea typeface="+mn-ea"/>
        <a:cs typeface="+mn-cs"/>
        <a:sym typeface="Arial"/>
      </a:defRPr>
    </a:lvl3pPr>
    <a:lvl4pPr indent="914377" latinLnBrk="0">
      <a:defRPr sz="1867">
        <a:latin typeface="+mn-lt"/>
        <a:ea typeface="+mn-ea"/>
        <a:cs typeface="+mn-cs"/>
        <a:sym typeface="Arial"/>
      </a:defRPr>
    </a:lvl4pPr>
    <a:lvl5pPr indent="1219170" latinLnBrk="0">
      <a:defRPr sz="1867">
        <a:latin typeface="+mn-lt"/>
        <a:ea typeface="+mn-ea"/>
        <a:cs typeface="+mn-cs"/>
        <a:sym typeface="Arial"/>
      </a:defRPr>
    </a:lvl5pPr>
    <a:lvl6pPr indent="1523962" latinLnBrk="0">
      <a:defRPr sz="1867">
        <a:latin typeface="+mn-lt"/>
        <a:ea typeface="+mn-ea"/>
        <a:cs typeface="+mn-cs"/>
        <a:sym typeface="Arial"/>
      </a:defRPr>
    </a:lvl6pPr>
    <a:lvl7pPr indent="1828754" latinLnBrk="0">
      <a:defRPr sz="1867">
        <a:latin typeface="+mn-lt"/>
        <a:ea typeface="+mn-ea"/>
        <a:cs typeface="+mn-cs"/>
        <a:sym typeface="Arial"/>
      </a:defRPr>
    </a:lvl7pPr>
    <a:lvl8pPr indent="2133547" latinLnBrk="0">
      <a:defRPr sz="1867">
        <a:latin typeface="+mn-lt"/>
        <a:ea typeface="+mn-ea"/>
        <a:cs typeface="+mn-cs"/>
        <a:sym typeface="Arial"/>
      </a:defRPr>
    </a:lvl8pPr>
    <a:lvl9pPr indent="2438339" latinLnBrk="0">
      <a:defRPr sz="1867">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dirty="0"/>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 HIV, human immunodeficiency virus.</a:t>
            </a:r>
          </a:p>
        </p:txBody>
      </p:sp>
    </p:spTree>
    <p:extLst>
      <p:ext uri="{BB962C8B-B14F-4D97-AF65-F5344CB8AC3E}">
        <p14:creationId xmlns:p14="http://schemas.microsoft.com/office/powerpoint/2010/main" val="2499338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Tree>
    <p:extLst>
      <p:ext uri="{BB962C8B-B14F-4D97-AF65-F5344CB8AC3E}">
        <p14:creationId xmlns:p14="http://schemas.microsoft.com/office/powerpoint/2010/main" val="2964557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AIDS, acquired immunodeficiency syndrome; HIV, human immunodeficiency virus.</a:t>
            </a:r>
            <a:endParaRPr lang="en-US" dirty="0"/>
          </a:p>
        </p:txBody>
      </p:sp>
    </p:spTree>
    <p:extLst>
      <p:ext uri="{BB962C8B-B14F-4D97-AF65-F5344CB8AC3E}">
        <p14:creationId xmlns:p14="http://schemas.microsoft.com/office/powerpoint/2010/main" val="480038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LGBTQ+, lesbian/gay/bisexual/transgender/queer or questioning/all other gender identities and sexual orientations.</a:t>
            </a:r>
          </a:p>
        </p:txBody>
      </p:sp>
    </p:spTree>
    <p:extLst>
      <p:ext uri="{BB962C8B-B14F-4D97-AF65-F5344CB8AC3E}">
        <p14:creationId xmlns:p14="http://schemas.microsoft.com/office/powerpoint/2010/main" val="2909044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HCP, healthcare professional.</a:t>
            </a:r>
          </a:p>
        </p:txBody>
      </p:sp>
    </p:spTree>
    <p:extLst>
      <p:ext uri="{BB962C8B-B14F-4D97-AF65-F5344CB8AC3E}">
        <p14:creationId xmlns:p14="http://schemas.microsoft.com/office/powerpoint/2010/main" val="1480297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PHQ-2, patient health questionnaire-2.</a:t>
            </a:r>
          </a:p>
        </p:txBody>
      </p:sp>
    </p:spTree>
    <p:extLst>
      <p:ext uri="{BB962C8B-B14F-4D97-AF65-F5344CB8AC3E}">
        <p14:creationId xmlns:p14="http://schemas.microsoft.com/office/powerpoint/2010/main" val="3914555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CME, continuing medical education; HCP, healthcare professional.</a:t>
            </a:r>
          </a:p>
        </p:txBody>
      </p:sp>
    </p:spTree>
    <p:extLst>
      <p:ext uri="{BB962C8B-B14F-4D97-AF65-F5344CB8AC3E}">
        <p14:creationId xmlns:p14="http://schemas.microsoft.com/office/powerpoint/2010/main" val="2750003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US" i="1" dirty="0"/>
              <a:t>LGBTQ+, lesbian/gay/bisexual/transgender/queer or questioning/all other gender identities and sexual orientations.</a:t>
            </a:r>
          </a:p>
        </p:txBody>
      </p:sp>
    </p:spTree>
    <p:extLst>
      <p:ext uri="{BB962C8B-B14F-4D97-AF65-F5344CB8AC3E}">
        <p14:creationId xmlns:p14="http://schemas.microsoft.com/office/powerpoint/2010/main" val="3671674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1"/>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600"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7"/>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3600"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9"/>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1789477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9"/>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7" y="1513047"/>
            <a:ext cx="10877529" cy="4650687"/>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25892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8"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1"/>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600"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048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60" y="238129"/>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29"/>
            <a:ext cx="5309279" cy="4678739"/>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3" y="1510730"/>
            <a:ext cx="5229571" cy="4679463"/>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7087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3" y="1510729"/>
            <a:ext cx="5229571" cy="4665747"/>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9"/>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29"/>
            <a:ext cx="5309279" cy="4678739"/>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5895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61" y="238129"/>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13005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3322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6"/>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8"/>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0"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5"/>
            <a:ext cx="11283951"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8"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1"/>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600"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444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2"/>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600"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2"/>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600"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2597316"/>
      </p:ext>
    </p:extLst>
  </p:cSld>
  <p:clrMap bg1="dk2" tx1="lt1" bg2="dk1"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189" algn="l" rtl="0" eaLnBrk="1" fontAlgn="base" hangingPunct="1">
        <a:spcBef>
          <a:spcPct val="0"/>
        </a:spcBef>
        <a:spcAft>
          <a:spcPct val="0"/>
        </a:spcAft>
        <a:defRPr sz="3500" b="1">
          <a:solidFill>
            <a:schemeClr val="tx2"/>
          </a:solidFill>
          <a:latin typeface="Arial" charset="0"/>
        </a:defRPr>
      </a:lvl6pPr>
      <a:lvl7pPr marL="914377" algn="l" rtl="0" eaLnBrk="1" fontAlgn="base" hangingPunct="1">
        <a:spcBef>
          <a:spcPct val="0"/>
        </a:spcBef>
        <a:spcAft>
          <a:spcPct val="0"/>
        </a:spcAft>
        <a:defRPr sz="3500" b="1">
          <a:solidFill>
            <a:schemeClr val="tx2"/>
          </a:solidFill>
          <a:latin typeface="Arial" charset="0"/>
        </a:defRPr>
      </a:lvl7pPr>
      <a:lvl8pPr marL="1371566" algn="l" rtl="0" eaLnBrk="1" fontAlgn="base" hangingPunct="1">
        <a:spcBef>
          <a:spcPct val="0"/>
        </a:spcBef>
        <a:spcAft>
          <a:spcPct val="0"/>
        </a:spcAft>
        <a:defRPr sz="3500" b="1">
          <a:solidFill>
            <a:schemeClr val="tx2"/>
          </a:solidFill>
          <a:latin typeface="Arial" charset="0"/>
        </a:defRPr>
      </a:lvl8pPr>
      <a:lvl9pPr marL="1828754" algn="l" rtl="0" eaLnBrk="1" fontAlgn="base" hangingPunct="1">
        <a:spcBef>
          <a:spcPct val="0"/>
        </a:spcBef>
        <a:spcAft>
          <a:spcPct val="0"/>
        </a:spcAft>
        <a:defRPr sz="3500" b="1">
          <a:solidFill>
            <a:schemeClr val="tx2"/>
          </a:solidFill>
          <a:latin typeface="Arial" charset="0"/>
        </a:defRPr>
      </a:lvl9pPr>
    </p:titleStyle>
    <p:bodyStyle>
      <a:lvl1pPr marL="342891" indent="-342891"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32" indent="-285744"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2971"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160"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349" indent="-228594"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537"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726"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8914"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103" indent="-228594"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www.clinicaloptions.com/" TargetMode="External"/><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implicit.harvard.edu/implicit/takeatest.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hyperlink" Target="https://en.wikipedia.org/wiki/Marsha_P._Johnson#/media/File:Marsha_P._Johnson,_Joseph_Ratanski_and_Sylvia_Rivera_in_the_1973_NYC_Gay_Pride_Parade_by_Gary_LeGault.jpg" TargetMode="External"/><Relationship Id="rId13"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hyperlink" Target="https://commons.wikimedia.org/wiki/File:Aids_Quilt.jpg" TargetMode="External"/><Relationship Id="rId12"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7.jpeg"/><Relationship Id="rId11" Type="http://schemas.openxmlformats.org/officeDocument/2006/relationships/hyperlink" Target="https://creativecommons.org/licenses/by/3.0/" TargetMode="External"/><Relationship Id="rId5" Type="http://schemas.openxmlformats.org/officeDocument/2006/relationships/image" Target="../media/image6.jpeg"/><Relationship Id="rId10" Type="http://schemas.openxmlformats.org/officeDocument/2006/relationships/hyperlink" Target="https://commons.wikimedia.org/wiki/File:Frank_N._Furter.jpg" TargetMode="External"/><Relationship Id="rId4" Type="http://schemas.openxmlformats.org/officeDocument/2006/relationships/hyperlink" Target="http://www.clinicaloptions.com/" TargetMode="External"/><Relationship Id="rId9" Type="http://schemas.openxmlformats.org/officeDocument/2006/relationships/hyperlink" Target="https://creativecommons.org/licenses/by-sa/4.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hyperlink" Target="http://www.transstudent.org/gender"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600" y="1600200"/>
            <a:ext cx="10871203" cy="2057400"/>
          </a:xfrm>
        </p:spPr>
        <p:txBody>
          <a:bodyPr>
            <a:normAutofit/>
          </a:bodyPr>
          <a:lstStyle/>
          <a:p>
            <a:r>
              <a:rPr lang="en-US" altLang="en-US" sz="4000" dirty="0"/>
              <a:t>Improving Transgender Patient Care: Understanding Bias and Addressing Unique Needs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6" y="6396600"/>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377" eaLnBrk="0" fontAlgn="base">
              <a:buNone/>
            </a:pPr>
            <a:r>
              <a:rPr lang="en-US" sz="1200" b="0" kern="1200" dirty="0">
                <a:solidFill>
                  <a:srgbClr val="000000"/>
                </a:solidFill>
                <a:latin typeface="Calibri" panose="020F0502020204030204" pitchFamily="34" charset="0"/>
                <a:ea typeface="+mn-ea"/>
                <a:cs typeface="Arial" panose="020B0604020202020204" pitchFamily="34" charset="0"/>
              </a:rPr>
              <a:t>Supported by an educational grant from Merck Sharp &amp; Dohme Corp.</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289" y="239714"/>
            <a:ext cx="2021881" cy="1079391"/>
          </a:xfrm>
          <a:prstGeom prst="rect">
            <a:avLst/>
          </a:prstGeom>
        </p:spPr>
      </p:pic>
      <p:sp>
        <p:nvSpPr>
          <p:cNvPr id="8" name="Rectangle 6">
            <a:extLst>
              <a:ext uri="{FF2B5EF4-FFF2-40B4-BE49-F238E27FC236}">
                <a16:creationId xmlns:a16="http://schemas.microsoft.com/office/drawing/2014/main" id="{1ABD518F-7AD7-4B63-8894-32C56CD219FA}"/>
              </a:ext>
            </a:extLst>
          </p:cNvPr>
          <p:cNvSpPr>
            <a:spLocks noGrp="1" noChangeArrowheads="1"/>
          </p:cNvSpPr>
          <p:nvPr>
            <p:ph type="subTitle" idx="1"/>
          </p:nvPr>
        </p:nvSpPr>
        <p:spPr bwMode="invGray">
          <a:xfrm>
            <a:off x="609600" y="4041651"/>
            <a:ext cx="5181600" cy="1120775"/>
          </a:xfrm>
        </p:spPr>
        <p:txBody>
          <a:bodyPr/>
          <a:lstStyle/>
          <a:p>
            <a:pPr>
              <a:spcBef>
                <a:spcPct val="0"/>
              </a:spcBef>
              <a:spcAft>
                <a:spcPct val="0"/>
              </a:spcAft>
            </a:pPr>
            <a:r>
              <a:rPr lang="en-US" dirty="0"/>
              <a:t>Lauren Radziejewski, DNP, APRN</a:t>
            </a:r>
          </a:p>
          <a:p>
            <a:pPr eaLnBrk="1" hangingPunct="1">
              <a:spcBef>
                <a:spcPct val="0"/>
              </a:spcBef>
              <a:spcAft>
                <a:spcPct val="0"/>
              </a:spcAft>
            </a:pPr>
            <a:r>
              <a:rPr lang="en-US" altLang="en-US" sz="1600" b="0" i="1" dirty="0"/>
              <a:t>Medical Director</a:t>
            </a:r>
          </a:p>
          <a:p>
            <a:pPr eaLnBrk="1" hangingPunct="1">
              <a:spcBef>
                <a:spcPct val="0"/>
              </a:spcBef>
              <a:spcAft>
                <a:spcPct val="0"/>
              </a:spcAft>
            </a:pPr>
            <a:r>
              <a:rPr lang="en-US" altLang="en-US" sz="1600" b="0" dirty="0"/>
              <a:t>Galileo Health</a:t>
            </a:r>
          </a:p>
          <a:p>
            <a:pPr eaLnBrk="1" hangingPunct="1">
              <a:spcBef>
                <a:spcPct val="0"/>
              </a:spcBef>
              <a:spcAft>
                <a:spcPct val="0"/>
              </a:spcAft>
            </a:pPr>
            <a:r>
              <a:rPr lang="en-US" altLang="en-US" sz="1600" b="0" dirty="0"/>
              <a:t>New York, New York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b="1" dirty="0">
                <a:solidFill>
                  <a:srgbClr val="E1471D"/>
                </a:solidFill>
              </a:rPr>
              <a:t>Lauren Radziejewski, DNP, APRN</a:t>
            </a:r>
            <a:br>
              <a:rPr lang="en-US" altLang="en-US" b="1" dirty="0">
                <a:solidFill>
                  <a:srgbClr val="E1471D"/>
                </a:solidFill>
              </a:rPr>
            </a:br>
            <a:r>
              <a:rPr lang="en-US" altLang="en-US" sz="2600" i="1" dirty="0"/>
              <a:t>Medical Director</a:t>
            </a:r>
            <a:br>
              <a:rPr lang="en-US" altLang="en-US" sz="2600" i="1" dirty="0"/>
            </a:br>
            <a:r>
              <a:rPr lang="en-US" altLang="en-US" sz="2600" dirty="0"/>
              <a:t>Galileo Health</a:t>
            </a:r>
            <a:br>
              <a:rPr lang="en-US" altLang="en-US" sz="2600" dirty="0"/>
            </a:br>
            <a:r>
              <a:rPr lang="en-US" altLang="en-US" sz="2600" dirty="0"/>
              <a:t>New York, New York</a:t>
            </a:r>
          </a:p>
          <a:p>
            <a:pPr marL="0" indent="0">
              <a:buNone/>
            </a:pPr>
            <a:r>
              <a:rPr lang="en-US" altLang="en-US" sz="2600" b="1" dirty="0">
                <a:solidFill>
                  <a:srgbClr val="E1471D"/>
                </a:solidFill>
              </a:rPr>
              <a:t>Lauren Radziejewski, DNP, APRN, </a:t>
            </a:r>
            <a:r>
              <a:rPr lang="en-US" altLang="en-US" sz="2600" dirty="0"/>
              <a:t>has no relevant conflicts of interest to report.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B3922-98FD-B135-5BDA-9FEB2DDD720E}"/>
              </a:ext>
            </a:extLst>
          </p:cNvPr>
          <p:cNvSpPr>
            <a:spLocks noGrp="1"/>
          </p:cNvSpPr>
          <p:nvPr>
            <p:ph type="title"/>
          </p:nvPr>
        </p:nvSpPr>
        <p:spPr/>
        <p:txBody>
          <a:bodyPr/>
          <a:lstStyle/>
          <a:p>
            <a:r>
              <a:rPr lang="en-US" dirty="0"/>
              <a:t>Care of Transgender Individuals:</a:t>
            </a:r>
            <a:br>
              <a:rPr lang="en-US" dirty="0"/>
            </a:br>
            <a:r>
              <a:rPr lang="en-US" dirty="0"/>
              <a:t>Intersection of 4 Key Elements</a:t>
            </a:r>
          </a:p>
        </p:txBody>
      </p:sp>
      <p:graphicFrame>
        <p:nvGraphicFramePr>
          <p:cNvPr id="4" name="Diagram 3">
            <a:extLst>
              <a:ext uri="{FF2B5EF4-FFF2-40B4-BE49-F238E27FC236}">
                <a16:creationId xmlns:a16="http://schemas.microsoft.com/office/drawing/2014/main" id="{F167E944-FB32-F369-A529-8DEAB0F2CB99}"/>
              </a:ext>
            </a:extLst>
          </p:cNvPr>
          <p:cNvGraphicFramePr>
            <a:graphicFrameLocks noChangeAspect="1"/>
          </p:cNvGraphicFramePr>
          <p:nvPr>
            <p:extLst>
              <p:ext uri="{D42A27DB-BD31-4B8C-83A1-F6EECF244321}">
                <p14:modId xmlns:p14="http://schemas.microsoft.com/office/powerpoint/2010/main" val="3879684304"/>
              </p:ext>
            </p:extLst>
          </p:nvPr>
        </p:nvGraphicFramePr>
        <p:xfrm>
          <a:off x="2763520" y="1583871"/>
          <a:ext cx="6664960" cy="444330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04E42BA5-6D56-FAF2-6B43-80A1EAA4B47D}"/>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9F61D63C-690E-8520-33EB-B03FDEDEB9C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EB3CE453-97B6-CB5D-CACC-8355C656ECE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8"/>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D443E229-D185-78FB-9916-1335C66B1D26}"/>
              </a:ext>
            </a:extLst>
          </p:cNvPr>
          <p:cNvSpPr txBox="1">
            <a:spLocks noChangeArrowheads="1"/>
          </p:cNvSpPr>
          <p:nvPr/>
        </p:nvSpPr>
        <p:spPr bwMode="auto">
          <a:xfrm>
            <a:off x="451411" y="6385740"/>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Vermeir. Healthc Policy. 2018;14:11.</a:t>
            </a:r>
          </a:p>
        </p:txBody>
      </p:sp>
    </p:spTree>
    <p:extLst>
      <p:ext uri="{BB962C8B-B14F-4D97-AF65-F5344CB8AC3E}">
        <p14:creationId xmlns:p14="http://schemas.microsoft.com/office/powerpoint/2010/main" val="1304876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6B44E-EF81-DAF4-59F8-46CD9C607DED}"/>
              </a:ext>
            </a:extLst>
          </p:cNvPr>
          <p:cNvSpPr>
            <a:spLocks noGrp="1"/>
          </p:cNvSpPr>
          <p:nvPr>
            <p:ph type="title"/>
          </p:nvPr>
        </p:nvSpPr>
        <p:spPr/>
        <p:txBody>
          <a:bodyPr/>
          <a:lstStyle/>
          <a:p>
            <a:r>
              <a:rPr lang="en-US" dirty="0"/>
              <a:t>Unique Needs of Transgender Individuals</a:t>
            </a:r>
          </a:p>
        </p:txBody>
      </p:sp>
      <p:grpSp>
        <p:nvGrpSpPr>
          <p:cNvPr id="3" name="Group 2">
            <a:extLst>
              <a:ext uri="{FF2B5EF4-FFF2-40B4-BE49-F238E27FC236}">
                <a16:creationId xmlns:a16="http://schemas.microsoft.com/office/drawing/2014/main" id="{ED064ACF-1501-0B2E-1722-877C9ABDAFA4}"/>
              </a:ext>
            </a:extLst>
          </p:cNvPr>
          <p:cNvGrpSpPr/>
          <p:nvPr/>
        </p:nvGrpSpPr>
        <p:grpSpPr>
          <a:xfrm>
            <a:off x="723900" y="1600200"/>
            <a:ext cx="3291844" cy="4539343"/>
            <a:chOff x="604673" y="1513047"/>
            <a:chExt cx="3291844" cy="4539343"/>
          </a:xfrm>
        </p:grpSpPr>
        <p:sp>
          <p:nvSpPr>
            <p:cNvPr id="7" name="Rectangle 6">
              <a:extLst>
                <a:ext uri="{FF2B5EF4-FFF2-40B4-BE49-F238E27FC236}">
                  <a16:creationId xmlns:a16="http://schemas.microsoft.com/office/drawing/2014/main" id="{5C4FE89A-003F-229E-F961-19D08B3A4B54}"/>
                </a:ext>
              </a:extLst>
            </p:cNvPr>
            <p:cNvSpPr/>
            <p:nvPr/>
          </p:nvSpPr>
          <p:spPr bwMode="auto">
            <a:xfrm>
              <a:off x="604677" y="2389239"/>
              <a:ext cx="3291840" cy="3663151"/>
            </a:xfrm>
            <a:prstGeom prst="rect">
              <a:avLst/>
            </a:prstGeom>
            <a:solidFill>
              <a:schemeClr val="tx1">
                <a:lumMod val="95000"/>
              </a:schemeClr>
            </a:solidFill>
            <a:ln w="0">
              <a:noFill/>
              <a:miter lim="800000"/>
              <a:headEnd/>
              <a:tailEnd/>
            </a:ln>
          </p:spPr>
          <p:txBody>
            <a:bodyPr rtlCol="0" anchor="t"/>
            <a:lstStyle/>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Bias and hate</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Implicit bias</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Microaggressions</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Misinformation</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Denial of care</a:t>
              </a:r>
              <a:endParaRPr lang="en-US" sz="2400" b="0" dirty="0">
                <a:solidFill>
                  <a:schemeClr val="tx1"/>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9222C1BA-34D4-129D-E4D1-E7DA8564EDBB}"/>
                </a:ext>
              </a:extLst>
            </p:cNvPr>
            <p:cNvSpPr/>
            <p:nvPr/>
          </p:nvSpPr>
          <p:spPr bwMode="auto">
            <a:xfrm>
              <a:off x="604673" y="1513047"/>
              <a:ext cx="3291840" cy="876191"/>
            </a:xfrm>
            <a:prstGeom prst="rect">
              <a:avLst/>
            </a:prstGeom>
            <a:solidFill>
              <a:schemeClr val="accent1"/>
            </a:solidFill>
            <a:ln w="0">
              <a:noFill/>
              <a:miter lim="800000"/>
              <a:headEnd/>
              <a:tailEnd/>
            </a:ln>
          </p:spPr>
          <p:txBody>
            <a:bodyPr rtlCol="0" anchor="ctr"/>
            <a:lstStyle/>
            <a:p>
              <a:pPr algn="ctr"/>
              <a:r>
                <a:rPr lang="en-US" sz="2600" dirty="0">
                  <a:latin typeface="Calibri" panose="020F0502020204030204" pitchFamily="34" charset="0"/>
                  <a:cs typeface="Calibri" panose="020F0502020204030204" pitchFamily="34" charset="0"/>
                </a:rPr>
                <a:t>Marginalized Identity</a:t>
              </a:r>
            </a:p>
          </p:txBody>
        </p:sp>
      </p:grpSp>
      <p:grpSp>
        <p:nvGrpSpPr>
          <p:cNvPr id="4" name="Group 3">
            <a:extLst>
              <a:ext uri="{FF2B5EF4-FFF2-40B4-BE49-F238E27FC236}">
                <a16:creationId xmlns:a16="http://schemas.microsoft.com/office/drawing/2014/main" id="{7992E51E-E01C-B8E7-3D42-51AE4B3D4489}"/>
              </a:ext>
            </a:extLst>
          </p:cNvPr>
          <p:cNvGrpSpPr/>
          <p:nvPr/>
        </p:nvGrpSpPr>
        <p:grpSpPr>
          <a:xfrm>
            <a:off x="4315028" y="1600200"/>
            <a:ext cx="3291844" cy="4539343"/>
            <a:chOff x="4519436" y="1513047"/>
            <a:chExt cx="3291844" cy="4539343"/>
          </a:xfrm>
        </p:grpSpPr>
        <p:sp>
          <p:nvSpPr>
            <p:cNvPr id="8" name="Rectangle 7">
              <a:extLst>
                <a:ext uri="{FF2B5EF4-FFF2-40B4-BE49-F238E27FC236}">
                  <a16:creationId xmlns:a16="http://schemas.microsoft.com/office/drawing/2014/main" id="{46966788-73DF-162D-FE4E-5BF2848D7FDE}"/>
                </a:ext>
              </a:extLst>
            </p:cNvPr>
            <p:cNvSpPr/>
            <p:nvPr/>
          </p:nvSpPr>
          <p:spPr bwMode="auto">
            <a:xfrm>
              <a:off x="4519440" y="2389239"/>
              <a:ext cx="3291840" cy="3663151"/>
            </a:xfrm>
            <a:prstGeom prst="rect">
              <a:avLst/>
            </a:prstGeom>
            <a:solidFill>
              <a:schemeClr val="tx1">
                <a:lumMod val="95000"/>
              </a:schemeClr>
            </a:solidFill>
            <a:ln w="0">
              <a:noFill/>
              <a:miter lim="800000"/>
              <a:headEnd/>
              <a:tailEnd/>
            </a:ln>
          </p:spPr>
          <p:txBody>
            <a:bodyPr rtlCol="0" anchor="t"/>
            <a:lstStyle/>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Frequent office visits</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Multiple medications</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Surgery/recovery</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Life disruption</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Comorbidities</a:t>
              </a:r>
            </a:p>
          </p:txBody>
        </p:sp>
        <p:sp>
          <p:nvSpPr>
            <p:cNvPr id="11" name="Rectangle 10">
              <a:extLst>
                <a:ext uri="{FF2B5EF4-FFF2-40B4-BE49-F238E27FC236}">
                  <a16:creationId xmlns:a16="http://schemas.microsoft.com/office/drawing/2014/main" id="{FBCB6619-BA32-DD98-D3E2-714B5C85AFC5}"/>
                </a:ext>
              </a:extLst>
            </p:cNvPr>
            <p:cNvSpPr/>
            <p:nvPr/>
          </p:nvSpPr>
          <p:spPr bwMode="auto">
            <a:xfrm>
              <a:off x="4519436" y="1513047"/>
              <a:ext cx="3291840" cy="876191"/>
            </a:xfrm>
            <a:prstGeom prst="rect">
              <a:avLst/>
            </a:prstGeom>
            <a:solidFill>
              <a:schemeClr val="accent3"/>
            </a:solidFill>
            <a:ln w="0">
              <a:noFill/>
              <a:miter lim="800000"/>
              <a:headEnd/>
              <a:tailEnd/>
            </a:ln>
          </p:spPr>
          <p:txBody>
            <a:bodyPr rtlCol="0" anchor="ctr"/>
            <a:lstStyle/>
            <a:p>
              <a:pPr algn="ctr"/>
              <a:r>
                <a:rPr lang="en-US" sz="2600" dirty="0">
                  <a:latin typeface="Calibri" panose="020F0502020204030204" pitchFamily="34" charset="0"/>
                  <a:cs typeface="Calibri" panose="020F0502020204030204" pitchFamily="34" charset="0"/>
                </a:rPr>
                <a:t>Disease Burden</a:t>
              </a:r>
            </a:p>
          </p:txBody>
        </p:sp>
      </p:grpSp>
      <p:grpSp>
        <p:nvGrpSpPr>
          <p:cNvPr id="5" name="Group 4">
            <a:extLst>
              <a:ext uri="{FF2B5EF4-FFF2-40B4-BE49-F238E27FC236}">
                <a16:creationId xmlns:a16="http://schemas.microsoft.com/office/drawing/2014/main" id="{2B9C73DF-A334-E29D-B0B9-C418B1606C0F}"/>
              </a:ext>
            </a:extLst>
          </p:cNvPr>
          <p:cNvGrpSpPr/>
          <p:nvPr/>
        </p:nvGrpSpPr>
        <p:grpSpPr>
          <a:xfrm>
            <a:off x="7906157" y="1600200"/>
            <a:ext cx="3291840" cy="4539343"/>
            <a:chOff x="8190363" y="1513046"/>
            <a:chExt cx="3291840" cy="4539343"/>
          </a:xfrm>
        </p:grpSpPr>
        <p:sp>
          <p:nvSpPr>
            <p:cNvPr id="9" name="Rectangle 8">
              <a:extLst>
                <a:ext uri="{FF2B5EF4-FFF2-40B4-BE49-F238E27FC236}">
                  <a16:creationId xmlns:a16="http://schemas.microsoft.com/office/drawing/2014/main" id="{E9B6E97B-759E-DBAF-5DF8-D5CC3B65AA7F}"/>
                </a:ext>
              </a:extLst>
            </p:cNvPr>
            <p:cNvSpPr/>
            <p:nvPr/>
          </p:nvSpPr>
          <p:spPr bwMode="auto">
            <a:xfrm>
              <a:off x="8190363" y="2389238"/>
              <a:ext cx="3291840" cy="3663151"/>
            </a:xfrm>
            <a:prstGeom prst="rect">
              <a:avLst/>
            </a:prstGeom>
            <a:solidFill>
              <a:schemeClr val="tx1">
                <a:lumMod val="95000"/>
              </a:schemeClr>
            </a:solidFill>
            <a:ln w="0">
              <a:noFill/>
              <a:miter lim="800000"/>
              <a:headEnd/>
              <a:tailEnd/>
            </a:ln>
          </p:spPr>
          <p:txBody>
            <a:bodyPr rtlCol="0" anchor="t"/>
            <a:lstStyle/>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Unemployment or     underemployment</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Homelessness</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Cost of care</a:t>
              </a:r>
            </a:p>
            <a:p>
              <a:pPr marL="533136" indent="-38099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2400" dirty="0">
                  <a:latin typeface="Calibri" panose="020F0502020204030204" pitchFamily="34" charset="0"/>
                  <a:cs typeface="Calibri" panose="020F0502020204030204" pitchFamily="34" charset="0"/>
                </a:rPr>
                <a:t>Administrative burden associated with changing documentation </a:t>
              </a:r>
              <a:br>
                <a:rPr lang="en-US" sz="2400" dirty="0">
                  <a:latin typeface="Calibri" panose="020F0502020204030204" pitchFamily="34" charset="0"/>
                  <a:cs typeface="Calibri" panose="020F0502020204030204" pitchFamily="34" charset="0"/>
                </a:rPr>
              </a:br>
              <a:r>
                <a:rPr lang="en-US" sz="2400" dirty="0">
                  <a:latin typeface="Calibri" panose="020F0502020204030204" pitchFamily="34" charset="0"/>
                  <a:cs typeface="Calibri" panose="020F0502020204030204" pitchFamily="34" charset="0"/>
                </a:rPr>
                <a:t>(eg, birth certificate)</a:t>
              </a:r>
            </a:p>
          </p:txBody>
        </p:sp>
        <p:sp>
          <p:nvSpPr>
            <p:cNvPr id="12" name="Rectangle 11">
              <a:extLst>
                <a:ext uri="{FF2B5EF4-FFF2-40B4-BE49-F238E27FC236}">
                  <a16:creationId xmlns:a16="http://schemas.microsoft.com/office/drawing/2014/main" id="{CB8469CB-C1A5-5197-B22C-0BAB1FC062F2}"/>
                </a:ext>
              </a:extLst>
            </p:cNvPr>
            <p:cNvSpPr/>
            <p:nvPr/>
          </p:nvSpPr>
          <p:spPr bwMode="auto">
            <a:xfrm>
              <a:off x="8190363" y="1513046"/>
              <a:ext cx="3291840" cy="876191"/>
            </a:xfrm>
            <a:prstGeom prst="rect">
              <a:avLst/>
            </a:prstGeom>
            <a:solidFill>
              <a:schemeClr val="accent4"/>
            </a:solidFill>
            <a:ln w="0">
              <a:noFill/>
              <a:miter lim="800000"/>
              <a:headEnd/>
              <a:tailEnd/>
            </a:ln>
          </p:spPr>
          <p:txBody>
            <a:bodyPr rtlCol="0" anchor="ctr"/>
            <a:lstStyle/>
            <a:p>
              <a:pPr algn="ctr"/>
              <a:r>
                <a:rPr lang="en-US" sz="2600" dirty="0">
                  <a:latin typeface="Calibri" panose="020F0502020204030204" pitchFamily="34" charset="0"/>
                  <a:cs typeface="Calibri" panose="020F0502020204030204" pitchFamily="34" charset="0"/>
                </a:rPr>
                <a:t>Economic Hardship</a:t>
              </a:r>
            </a:p>
          </p:txBody>
        </p:sp>
      </p:grpSp>
      <p:grpSp>
        <p:nvGrpSpPr>
          <p:cNvPr id="14" name="Group 13">
            <a:extLst>
              <a:ext uri="{FF2B5EF4-FFF2-40B4-BE49-F238E27FC236}">
                <a16:creationId xmlns:a16="http://schemas.microsoft.com/office/drawing/2014/main" id="{2294F801-A529-5A7F-65CE-FA29059BCE47}"/>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A1985F3B-C550-F48A-8AD6-8F9924FF6F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954DD1C7-62E4-EA90-1041-AF42348B2F4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18" name="Text Box 11">
            <a:extLst>
              <a:ext uri="{FF2B5EF4-FFF2-40B4-BE49-F238E27FC236}">
                <a16:creationId xmlns:a16="http://schemas.microsoft.com/office/drawing/2014/main" id="{EA1BECC8-7856-53B6-1604-7C7C574992A5}"/>
              </a:ext>
            </a:extLst>
          </p:cNvPr>
          <p:cNvSpPr txBox="1">
            <a:spLocks noChangeArrowheads="1"/>
          </p:cNvSpPr>
          <p:nvPr/>
        </p:nvSpPr>
        <p:spPr bwMode="auto">
          <a:xfrm>
            <a:off x="451411" y="6385740"/>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CDC. Patient-centered care for transgender people: recommended practices for health care settings.</a:t>
            </a:r>
          </a:p>
        </p:txBody>
      </p:sp>
    </p:spTree>
    <p:extLst>
      <p:ext uri="{BB962C8B-B14F-4D97-AF65-F5344CB8AC3E}">
        <p14:creationId xmlns:p14="http://schemas.microsoft.com/office/powerpoint/2010/main" val="3034282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70B95D8-2130-1084-4C79-6A86B04B7116}"/>
              </a:ext>
            </a:extLst>
          </p:cNvPr>
          <p:cNvSpPr>
            <a:spLocks noGrp="1"/>
          </p:cNvSpPr>
          <p:nvPr>
            <p:ph type="title"/>
          </p:nvPr>
        </p:nvSpPr>
        <p:spPr/>
        <p:txBody>
          <a:bodyPr/>
          <a:lstStyle/>
          <a:p>
            <a:r>
              <a:rPr lang="en-US" dirty="0"/>
              <a:t>Homophobia in Public</a:t>
            </a:r>
          </a:p>
        </p:txBody>
      </p:sp>
      <p:sp>
        <p:nvSpPr>
          <p:cNvPr id="3" name="Content Placeholder 2">
            <a:extLst>
              <a:ext uri="{FF2B5EF4-FFF2-40B4-BE49-F238E27FC236}">
                <a16:creationId xmlns:a16="http://schemas.microsoft.com/office/drawing/2014/main" id="{C1A31B03-E7F5-7839-FAFB-ED05081F586D}"/>
              </a:ext>
            </a:extLst>
          </p:cNvPr>
          <p:cNvSpPr>
            <a:spLocks noGrp="1"/>
          </p:cNvSpPr>
          <p:nvPr>
            <p:ph sz="half" idx="1"/>
          </p:nvPr>
        </p:nvSpPr>
        <p:spPr/>
        <p:txBody>
          <a:bodyPr/>
          <a:lstStyle/>
          <a:p>
            <a:r>
              <a:rPr lang="en-US" dirty="0">
                <a:sym typeface="Helvetica"/>
              </a:rPr>
              <a:t>Homophobia exists in an </a:t>
            </a:r>
            <a:br>
              <a:rPr lang="en-US" dirty="0">
                <a:sym typeface="Helvetica"/>
              </a:rPr>
            </a:br>
            <a:r>
              <a:rPr lang="en-US" dirty="0">
                <a:sym typeface="Helvetica"/>
              </a:rPr>
              <a:t>overt form and a passive form</a:t>
            </a:r>
          </a:p>
          <a:p>
            <a:r>
              <a:rPr lang="en-US" dirty="0">
                <a:sym typeface="Helvetica"/>
              </a:rPr>
              <a:t>Experiences outside of the healthcare setting can affect an individual’s feelings and their experience when facing challenges at their doctor’s office</a:t>
            </a:r>
            <a:endParaRPr lang="en-US" dirty="0"/>
          </a:p>
        </p:txBody>
      </p:sp>
      <p:grpSp>
        <p:nvGrpSpPr>
          <p:cNvPr id="5" name="Group 4">
            <a:extLst>
              <a:ext uri="{FF2B5EF4-FFF2-40B4-BE49-F238E27FC236}">
                <a16:creationId xmlns:a16="http://schemas.microsoft.com/office/drawing/2014/main" id="{1CB04665-33E0-6710-4612-C8EDB8C77296}"/>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E4EE0979-4AA0-003E-9352-202B2BC691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 name="Rectangle 7">
              <a:extLst>
                <a:ext uri="{FF2B5EF4-FFF2-40B4-BE49-F238E27FC236}">
                  <a16:creationId xmlns:a16="http://schemas.microsoft.com/office/drawing/2014/main" id="{82D96C24-AAA8-0AAC-3F32-A8908BD4951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2" name="Text Box 11">
            <a:extLst>
              <a:ext uri="{FF2B5EF4-FFF2-40B4-BE49-F238E27FC236}">
                <a16:creationId xmlns:a16="http://schemas.microsoft.com/office/drawing/2014/main" id="{2C025F28-AC18-0188-38D6-F84B4AED8140}"/>
              </a:ext>
            </a:extLst>
          </p:cNvPr>
          <p:cNvSpPr txBox="1">
            <a:spLocks noChangeArrowheads="1"/>
          </p:cNvSpPr>
          <p:nvPr/>
        </p:nvSpPr>
        <p:spPr bwMode="auto">
          <a:xfrm>
            <a:off x="451411" y="6385740"/>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Image courtesy of Lauren Radziejewski, DNP, APRN.</a:t>
            </a:r>
          </a:p>
        </p:txBody>
      </p:sp>
      <p:pic>
        <p:nvPicPr>
          <p:cNvPr id="15" name="Picture 14">
            <a:extLst>
              <a:ext uri="{FF2B5EF4-FFF2-40B4-BE49-F238E27FC236}">
                <a16:creationId xmlns:a16="http://schemas.microsoft.com/office/drawing/2014/main" id="{88019DCA-4924-EBF3-B1B7-D58A318A1A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0496" y="1633451"/>
            <a:ext cx="5361709" cy="4021282"/>
          </a:xfrm>
          <a:prstGeom prst="rect">
            <a:avLst/>
          </a:prstGeom>
          <a:ln w="19050">
            <a:solidFill>
              <a:schemeClr val="bg2"/>
            </a:solidFill>
          </a:ln>
        </p:spPr>
      </p:pic>
    </p:spTree>
    <p:extLst>
      <p:ext uri="{BB962C8B-B14F-4D97-AF65-F5344CB8AC3E}">
        <p14:creationId xmlns:p14="http://schemas.microsoft.com/office/powerpoint/2010/main" val="66994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25E6-4123-927F-4D97-1CBC228D460A}"/>
              </a:ext>
            </a:extLst>
          </p:cNvPr>
          <p:cNvSpPr>
            <a:spLocks noGrp="1"/>
          </p:cNvSpPr>
          <p:nvPr>
            <p:ph type="title"/>
          </p:nvPr>
        </p:nvSpPr>
        <p:spPr/>
        <p:txBody>
          <a:bodyPr/>
          <a:lstStyle/>
          <a:p>
            <a:r>
              <a:rPr lang="en-US" dirty="0"/>
              <a:t>Unique Needs of Transgender Individuals: Statistics</a:t>
            </a:r>
          </a:p>
        </p:txBody>
      </p:sp>
      <p:sp>
        <p:nvSpPr>
          <p:cNvPr id="6" name="Content Placeholder 5">
            <a:extLst>
              <a:ext uri="{FF2B5EF4-FFF2-40B4-BE49-F238E27FC236}">
                <a16:creationId xmlns:a16="http://schemas.microsoft.com/office/drawing/2014/main" id="{A00BA86F-7BFA-EB5F-1972-BE92368241DB}"/>
              </a:ext>
            </a:extLst>
          </p:cNvPr>
          <p:cNvSpPr>
            <a:spLocks noGrp="1"/>
          </p:cNvSpPr>
          <p:nvPr>
            <p:ph idx="1"/>
          </p:nvPr>
        </p:nvSpPr>
        <p:spPr/>
        <p:txBody>
          <a:bodyPr/>
          <a:lstStyle/>
          <a:p>
            <a:r>
              <a:rPr lang="en-US" sz="2000" dirty="0"/>
              <a:t>Reported by 6450 transgender or gender nonconforming individuals surveyed in 2011:</a:t>
            </a:r>
            <a:r>
              <a:rPr lang="en-US" sz="2000" baseline="30000" dirty="0"/>
              <a:t>1</a:t>
            </a:r>
          </a:p>
          <a:p>
            <a:pPr lvl="1"/>
            <a:r>
              <a:rPr lang="en-US" sz="1800" dirty="0"/>
              <a:t>19% have experienced outright refusal to give care in healthcare and 28% verbal harassment in </a:t>
            </a:r>
            <a:br>
              <a:rPr lang="en-US" sz="1800" dirty="0"/>
            </a:br>
            <a:r>
              <a:rPr lang="en-US" sz="1800" dirty="0"/>
              <a:t>medical settings</a:t>
            </a:r>
          </a:p>
          <a:p>
            <a:pPr lvl="1"/>
            <a:r>
              <a:rPr lang="en-US" sz="1800" dirty="0"/>
              <a:t>41% have attempted suicide</a:t>
            </a:r>
          </a:p>
          <a:p>
            <a:pPr lvl="1"/>
            <a:r>
              <a:rPr lang="en-US" sz="1800" dirty="0"/>
              <a:t>26% lost a job because of their gender identity</a:t>
            </a:r>
          </a:p>
          <a:p>
            <a:pPr lvl="1"/>
            <a:r>
              <a:rPr lang="en-US" sz="1800" dirty="0"/>
              <a:t>50% reported harassment at work</a:t>
            </a:r>
          </a:p>
          <a:p>
            <a:pPr lvl="1"/>
            <a:r>
              <a:rPr lang="en-US" sz="1800" dirty="0"/>
              <a:t>19% have experienced homelessness</a:t>
            </a:r>
          </a:p>
          <a:p>
            <a:pPr lvl="1"/>
            <a:r>
              <a:rPr lang="en-US" sz="1800" dirty="0"/>
              <a:t>10% have experienced sexual assault</a:t>
            </a:r>
          </a:p>
          <a:p>
            <a:pPr lvl="1"/>
            <a:r>
              <a:rPr lang="en-US" sz="1800" dirty="0"/>
              <a:t>26% have experienced physical assault or violence</a:t>
            </a:r>
          </a:p>
          <a:p>
            <a:r>
              <a:rPr lang="en-US" sz="2000" dirty="0"/>
              <a:t>Transgender women of color experience a disproportionate rate of HIV infection</a:t>
            </a:r>
            <a:r>
              <a:rPr lang="en-US" sz="2000" baseline="30000" dirty="0"/>
              <a:t>2</a:t>
            </a:r>
          </a:p>
          <a:p>
            <a:endParaRPr lang="en-US" sz="2000" dirty="0"/>
          </a:p>
          <a:p>
            <a:endParaRPr lang="en-US" sz="2000" dirty="0"/>
          </a:p>
        </p:txBody>
      </p:sp>
      <p:sp>
        <p:nvSpPr>
          <p:cNvPr id="12" name="Text Box 11">
            <a:extLst>
              <a:ext uri="{FF2B5EF4-FFF2-40B4-BE49-F238E27FC236}">
                <a16:creationId xmlns:a16="http://schemas.microsoft.com/office/drawing/2014/main" id="{2C001C08-3D29-B3D3-B30C-882D785F2B0A}"/>
              </a:ext>
            </a:extLst>
          </p:cNvPr>
          <p:cNvSpPr txBox="1">
            <a:spLocks noChangeArrowheads="1"/>
          </p:cNvSpPr>
          <p:nvPr/>
        </p:nvSpPr>
        <p:spPr bwMode="auto">
          <a:xfrm>
            <a:off x="451410" y="6201074"/>
            <a:ext cx="89785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Grant. Injustice at every turn a report of the national transgender discrimination survey. 2011. 2. CDC. HIV infection, risk, prevention, and testing behaviors among transgender women—National HIV Behavioral Surveillance, 7 US Cities, 2019-2020. Published April 2021.</a:t>
            </a:r>
          </a:p>
        </p:txBody>
      </p:sp>
      <p:grpSp>
        <p:nvGrpSpPr>
          <p:cNvPr id="13" name="Group 12">
            <a:extLst>
              <a:ext uri="{FF2B5EF4-FFF2-40B4-BE49-F238E27FC236}">
                <a16:creationId xmlns:a16="http://schemas.microsoft.com/office/drawing/2014/main" id="{C76D6505-9A4A-0E27-D10F-02468F4238B6}"/>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0C4CBE89-534E-5CDE-30EB-2ED00E6216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8">
              <a:extLst>
                <a:ext uri="{FF2B5EF4-FFF2-40B4-BE49-F238E27FC236}">
                  <a16:creationId xmlns:a16="http://schemas.microsoft.com/office/drawing/2014/main" id="{2DFC1C6D-B498-CA8B-E70D-83F165EFC6B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66496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7A4628-C2BD-2939-ECED-8A38242FEB57}"/>
              </a:ext>
            </a:extLst>
          </p:cNvPr>
          <p:cNvSpPr>
            <a:spLocks noGrp="1"/>
          </p:cNvSpPr>
          <p:nvPr>
            <p:ph type="title"/>
          </p:nvPr>
        </p:nvSpPr>
        <p:spPr/>
        <p:txBody>
          <a:bodyPr/>
          <a:lstStyle/>
          <a:p>
            <a:r>
              <a:rPr lang="en-US" dirty="0"/>
              <a:t>HCP Self Awareness: </a:t>
            </a:r>
            <a:br>
              <a:rPr lang="en-US" dirty="0"/>
            </a:br>
            <a:r>
              <a:rPr lang="en-US" dirty="0"/>
              <a:t>Understanding and Overcoming Bias</a:t>
            </a:r>
          </a:p>
        </p:txBody>
      </p:sp>
      <p:sp>
        <p:nvSpPr>
          <p:cNvPr id="3" name="Content Placeholder 2">
            <a:extLst>
              <a:ext uri="{FF2B5EF4-FFF2-40B4-BE49-F238E27FC236}">
                <a16:creationId xmlns:a16="http://schemas.microsoft.com/office/drawing/2014/main" id="{46350FC1-19CB-3EEE-318B-9115255D91D0}"/>
              </a:ext>
            </a:extLst>
          </p:cNvPr>
          <p:cNvSpPr>
            <a:spLocks noGrp="1"/>
          </p:cNvSpPr>
          <p:nvPr>
            <p:ph idx="1"/>
          </p:nvPr>
        </p:nvSpPr>
        <p:spPr/>
        <p:txBody>
          <a:bodyPr/>
          <a:lstStyle/>
          <a:p>
            <a:r>
              <a:rPr lang="en-US" sz="1800" dirty="0"/>
              <a:t>It is incumbent upon all HCPs to care for all patients with equal compassion and respect and without regard for their personal attributes </a:t>
            </a:r>
          </a:p>
          <a:p>
            <a:r>
              <a:rPr lang="en-US" sz="1800" b="1" dirty="0"/>
              <a:t>Biases </a:t>
            </a:r>
            <a:r>
              <a:rPr lang="en-US" sz="1800" dirty="0"/>
              <a:t>are preconceived views that favor toward or against individuals, groups, or ideas</a:t>
            </a:r>
          </a:p>
          <a:p>
            <a:pPr lvl="1"/>
            <a:r>
              <a:rPr lang="en-US" sz="1600" dirty="0"/>
              <a:t>We all maintain biases despite our best intentions</a:t>
            </a:r>
          </a:p>
          <a:p>
            <a:r>
              <a:rPr lang="en-US" sz="1800" b="1" dirty="0"/>
              <a:t>Implicit bias: </a:t>
            </a:r>
            <a:r>
              <a:rPr lang="en-US" sz="1800" dirty="0"/>
              <a:t>individuals are not aware of their preference for one group over another; includes evaluations of groups of people that may be favorable or unfavorable</a:t>
            </a:r>
          </a:p>
          <a:p>
            <a:pPr lvl="1">
              <a:spcAft>
                <a:spcPts val="0"/>
              </a:spcAft>
            </a:pPr>
            <a:r>
              <a:rPr lang="en-US" sz="1600" dirty="0"/>
              <a:t>Implicit bias is corrosive and will harm your ability to give equitable care</a:t>
            </a:r>
          </a:p>
          <a:p>
            <a:pPr lvl="1">
              <a:spcAft>
                <a:spcPts val="0"/>
              </a:spcAft>
            </a:pPr>
            <a:r>
              <a:rPr lang="en-US" sz="1600" dirty="0"/>
              <a:t>Learning about one</a:t>
            </a:r>
            <a:r>
              <a:rPr lang="ar-SA" sz="1600" dirty="0"/>
              <a:t>’</a:t>
            </a:r>
            <a:r>
              <a:rPr lang="en-US" sz="1600" dirty="0"/>
              <a:t>s own implicit biases is one method of neutralizing them</a:t>
            </a:r>
          </a:p>
          <a:p>
            <a:pPr lvl="1">
              <a:spcAft>
                <a:spcPts val="0"/>
              </a:spcAft>
            </a:pPr>
            <a:r>
              <a:rPr lang="en-US" sz="1600" dirty="0"/>
              <a:t>Consider taking an implicit bias self assessment: </a:t>
            </a:r>
            <a:r>
              <a:rPr lang="en-US" sz="1600" b="1" dirty="0">
                <a:hlinkClick r:id="rId3"/>
              </a:rPr>
              <a:t>https://implicit.harvard.edu/implicit/takeatest.html</a:t>
            </a:r>
            <a:endParaRPr lang="en-US" sz="1600" b="1" dirty="0"/>
          </a:p>
          <a:p>
            <a:r>
              <a:rPr lang="en-US" sz="1800" b="1" dirty="0"/>
              <a:t>Explicit bias: </a:t>
            </a:r>
            <a:r>
              <a:rPr lang="en-US" sz="1800" dirty="0"/>
              <a:t>individuals have a conscious awareness of their preferences, beliefs, and attitudes about a group of people</a:t>
            </a:r>
          </a:p>
          <a:p>
            <a:r>
              <a:rPr lang="en-US" sz="1800" b="1" dirty="0">
                <a:solidFill>
                  <a:schemeClr val="accent3"/>
                </a:solidFill>
              </a:rPr>
              <a:t>If a provider feels unprepared to care for an individual, it is their ethical responsibility to refer them to an appropriate alternate resource</a:t>
            </a:r>
          </a:p>
          <a:p>
            <a:endParaRPr lang="en-US" sz="1800" dirty="0"/>
          </a:p>
          <a:p>
            <a:endParaRPr lang="en-US" sz="1800" dirty="0"/>
          </a:p>
        </p:txBody>
      </p:sp>
      <p:sp>
        <p:nvSpPr>
          <p:cNvPr id="6" name="Text Box 11">
            <a:extLst>
              <a:ext uri="{FF2B5EF4-FFF2-40B4-BE49-F238E27FC236}">
                <a16:creationId xmlns:a16="http://schemas.microsoft.com/office/drawing/2014/main" id="{72842420-DA9B-50F5-E6B9-EB512E89BCC0}"/>
              </a:ext>
            </a:extLst>
          </p:cNvPr>
          <p:cNvSpPr txBox="1">
            <a:spLocks noChangeArrowheads="1"/>
          </p:cNvSpPr>
          <p:nvPr/>
        </p:nvSpPr>
        <p:spPr bwMode="auto">
          <a:xfrm>
            <a:off x="439054" y="6385740"/>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Vela. Annu Rev Public Health. 2022;43:477. Morrison. J Pediatr Surg. 2022;57:1315. Edgoose. Fam Pract Manag. 2019;26:29.</a:t>
            </a:r>
          </a:p>
        </p:txBody>
      </p:sp>
      <p:grpSp>
        <p:nvGrpSpPr>
          <p:cNvPr id="7" name="Group 6">
            <a:extLst>
              <a:ext uri="{FF2B5EF4-FFF2-40B4-BE49-F238E27FC236}">
                <a16:creationId xmlns:a16="http://schemas.microsoft.com/office/drawing/2014/main" id="{C4CCC284-F010-4AE5-7D50-4070B59C2870}"/>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2A7DB883-7E9B-A3CD-AC05-4430D1BC67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3570AF4B-3517-B847-FAF6-06CD65C0CFA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02907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8B47-AECC-3389-3112-543FD93D9A03}"/>
              </a:ext>
            </a:extLst>
          </p:cNvPr>
          <p:cNvSpPr>
            <a:spLocks noGrp="1"/>
          </p:cNvSpPr>
          <p:nvPr>
            <p:ph type="title"/>
          </p:nvPr>
        </p:nvSpPr>
        <p:spPr/>
        <p:txBody>
          <a:bodyPr/>
          <a:lstStyle/>
          <a:p>
            <a:r>
              <a:rPr lang="en-US" dirty="0"/>
              <a:t>Transgender Cultural Considerations</a:t>
            </a:r>
          </a:p>
        </p:txBody>
      </p:sp>
      <p:grpSp>
        <p:nvGrpSpPr>
          <p:cNvPr id="10" name="Group 9">
            <a:extLst>
              <a:ext uri="{FF2B5EF4-FFF2-40B4-BE49-F238E27FC236}">
                <a16:creationId xmlns:a16="http://schemas.microsoft.com/office/drawing/2014/main" id="{11DE175A-B23F-6332-2E45-7AFD33B5DE23}"/>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423104BB-FA79-8299-4164-0B1613F1E7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315B2944-0694-F102-7083-28B575EBAF5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13" name="Group 12">
            <a:extLst>
              <a:ext uri="{FF2B5EF4-FFF2-40B4-BE49-F238E27FC236}">
                <a16:creationId xmlns:a16="http://schemas.microsoft.com/office/drawing/2014/main" id="{ED3D833E-C4C9-C0C1-E41F-1487E94056B1}"/>
              </a:ext>
            </a:extLst>
          </p:cNvPr>
          <p:cNvGrpSpPr>
            <a:grpSpLocks noChangeAspect="1"/>
          </p:cNvGrpSpPr>
          <p:nvPr/>
        </p:nvGrpSpPr>
        <p:grpSpPr>
          <a:xfrm>
            <a:off x="723900" y="1600200"/>
            <a:ext cx="3200400" cy="2938669"/>
            <a:chOff x="604673" y="1513047"/>
            <a:chExt cx="3694579" cy="3392416"/>
          </a:xfrm>
        </p:grpSpPr>
        <p:sp>
          <p:nvSpPr>
            <p:cNvPr id="14" name="Rectangle 13">
              <a:extLst>
                <a:ext uri="{FF2B5EF4-FFF2-40B4-BE49-F238E27FC236}">
                  <a16:creationId xmlns:a16="http://schemas.microsoft.com/office/drawing/2014/main" id="{A934D36D-DB29-E08F-BB65-A9925C477AF6}"/>
                </a:ext>
              </a:extLst>
            </p:cNvPr>
            <p:cNvSpPr/>
            <p:nvPr/>
          </p:nvSpPr>
          <p:spPr bwMode="auto">
            <a:xfrm>
              <a:off x="604676" y="2266492"/>
              <a:ext cx="3694576" cy="2638971"/>
            </a:xfrm>
            <a:prstGeom prst="rect">
              <a:avLst/>
            </a:prstGeom>
            <a:solidFill>
              <a:schemeClr val="tx1">
                <a:lumMod val="95000"/>
              </a:schemeClr>
            </a:solidFill>
            <a:ln w="0">
              <a:noFill/>
              <a:miter lim="800000"/>
              <a:headEnd/>
              <a:tailEnd/>
            </a:ln>
          </p:spPr>
          <p:txBody>
            <a:bodyPr rtlCol="0" anchor="t"/>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Stonewall</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HIV/AIDS epidemic</a:t>
              </a:r>
            </a:p>
            <a:p>
              <a:pPr marL="285750" lvl="1" indent="-285750">
                <a:spcBef>
                  <a:spcPct val="50000"/>
                </a:spcBef>
                <a:spcAft>
                  <a:spcPct val="0"/>
                </a:spcAft>
                <a:buFont typeface="Wingdings" panose="05000000000000000000" pitchFamily="2" charset="2"/>
                <a:buChar char="§"/>
              </a:pPr>
              <a:r>
                <a:rPr lang="en-US" sz="2000" b="0" dirty="0">
                  <a:solidFill>
                    <a:schemeClr val="bg1"/>
                  </a:solidFill>
                  <a:latin typeface="Calibri" panose="020F0502020204030204" pitchFamily="34" charset="0"/>
                  <a:cs typeface="Calibri" panose="020F0502020204030204" pitchFamily="34" charset="0"/>
                </a:rPr>
                <a:t>Shanti Project (shanti.org)</a:t>
              </a:r>
              <a:endParaRPr lang="en-US" sz="2000" dirty="0">
                <a:latin typeface="Calibri" panose="020F0502020204030204" pitchFamily="34" charset="0"/>
                <a:cs typeface="Calibri" panose="020F0502020204030204" pitchFamily="34" charset="0"/>
              </a:endParaRP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Marriage equality</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Bathroom laws</a:t>
              </a:r>
              <a:endParaRPr lang="en-US" sz="2000" b="0" dirty="0">
                <a:solidFill>
                  <a:schemeClr val="bg1"/>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C0B4D2C4-5A57-AFF6-7CA5-EABC951FE2D6}"/>
                </a:ext>
              </a:extLst>
            </p:cNvPr>
            <p:cNvSpPr/>
            <p:nvPr/>
          </p:nvSpPr>
          <p:spPr bwMode="auto">
            <a:xfrm>
              <a:off x="604673" y="1513047"/>
              <a:ext cx="3694579" cy="759123"/>
            </a:xfrm>
            <a:prstGeom prst="rect">
              <a:avLst/>
            </a:prstGeom>
            <a:solidFill>
              <a:schemeClr val="accent1"/>
            </a:solidFill>
            <a:ln w="0">
              <a:noFill/>
              <a:miter lim="800000"/>
              <a:headEnd/>
              <a:tailEnd/>
            </a:ln>
          </p:spPr>
          <p:txBody>
            <a:bodyPr rtlCol="0" anchor="ctr"/>
            <a:lstStyle/>
            <a:p>
              <a:pPr algn="ctr"/>
              <a:r>
                <a:rPr lang="en-US" sz="2400" dirty="0">
                  <a:latin typeface="Calibri" panose="020F0502020204030204" pitchFamily="34" charset="0"/>
                  <a:cs typeface="Calibri" panose="020F0502020204030204" pitchFamily="34" charset="0"/>
                </a:rPr>
                <a:t>History</a:t>
              </a:r>
            </a:p>
          </p:txBody>
        </p:sp>
      </p:grpSp>
      <p:grpSp>
        <p:nvGrpSpPr>
          <p:cNvPr id="19" name="Group 18">
            <a:extLst>
              <a:ext uri="{FF2B5EF4-FFF2-40B4-BE49-F238E27FC236}">
                <a16:creationId xmlns:a16="http://schemas.microsoft.com/office/drawing/2014/main" id="{7923621A-9C93-FC7E-6573-7833A8DC4EC4}"/>
              </a:ext>
            </a:extLst>
          </p:cNvPr>
          <p:cNvGrpSpPr>
            <a:grpSpLocks noChangeAspect="1"/>
          </p:cNvGrpSpPr>
          <p:nvPr/>
        </p:nvGrpSpPr>
        <p:grpSpPr>
          <a:xfrm>
            <a:off x="4201236" y="1600200"/>
            <a:ext cx="3200400" cy="2025662"/>
            <a:chOff x="4519436" y="1513047"/>
            <a:chExt cx="3291844" cy="2952345"/>
          </a:xfrm>
        </p:grpSpPr>
        <p:sp>
          <p:nvSpPr>
            <p:cNvPr id="20" name="Rectangle 19">
              <a:extLst>
                <a:ext uri="{FF2B5EF4-FFF2-40B4-BE49-F238E27FC236}">
                  <a16:creationId xmlns:a16="http://schemas.microsoft.com/office/drawing/2014/main" id="{A04D619F-0DD0-3D92-01C6-6F74CA4C7BD1}"/>
                </a:ext>
              </a:extLst>
            </p:cNvPr>
            <p:cNvSpPr/>
            <p:nvPr/>
          </p:nvSpPr>
          <p:spPr bwMode="auto">
            <a:xfrm>
              <a:off x="4519440" y="2466324"/>
              <a:ext cx="3291840" cy="1999068"/>
            </a:xfrm>
            <a:prstGeom prst="rect">
              <a:avLst/>
            </a:prstGeom>
            <a:solidFill>
              <a:schemeClr val="tx1">
                <a:lumMod val="95000"/>
              </a:schemeClr>
            </a:solidFill>
            <a:ln w="0">
              <a:noFill/>
              <a:miter lim="800000"/>
              <a:headEnd/>
              <a:tailEnd/>
            </a:ln>
          </p:spPr>
          <p:txBody>
            <a:bodyPr rtlCol="0" anchor="t"/>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Marsha P. Johnson</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Sylvia Rivera</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Janet Mock</a:t>
              </a:r>
            </a:p>
          </p:txBody>
        </p:sp>
        <p:sp>
          <p:nvSpPr>
            <p:cNvPr id="21" name="Rectangle 20">
              <a:extLst>
                <a:ext uri="{FF2B5EF4-FFF2-40B4-BE49-F238E27FC236}">
                  <a16:creationId xmlns:a16="http://schemas.microsoft.com/office/drawing/2014/main" id="{AABD6659-413E-7526-CCEE-3B0F3AAC9BAF}"/>
                </a:ext>
              </a:extLst>
            </p:cNvPr>
            <p:cNvSpPr/>
            <p:nvPr/>
          </p:nvSpPr>
          <p:spPr bwMode="auto">
            <a:xfrm>
              <a:off x="4519436" y="1513047"/>
              <a:ext cx="3291840" cy="958412"/>
            </a:xfrm>
            <a:prstGeom prst="rect">
              <a:avLst/>
            </a:prstGeom>
            <a:solidFill>
              <a:schemeClr val="accent3"/>
            </a:solidFill>
            <a:ln w="0">
              <a:noFill/>
              <a:miter lim="800000"/>
              <a:headEnd/>
              <a:tailEnd/>
            </a:ln>
          </p:spPr>
          <p:txBody>
            <a:bodyPr rtlCol="0" anchor="ctr"/>
            <a:lstStyle/>
            <a:p>
              <a:pPr algn="ctr"/>
              <a:r>
                <a:rPr lang="en-US" sz="2400" dirty="0">
                  <a:latin typeface="Calibri" panose="020F0502020204030204" pitchFamily="34" charset="0"/>
                  <a:cs typeface="Calibri" panose="020F0502020204030204" pitchFamily="34" charset="0"/>
                </a:rPr>
                <a:t>Role</a:t>
              </a:r>
              <a:r>
                <a:rPr lang="en-US" sz="16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Models</a:t>
              </a:r>
            </a:p>
          </p:txBody>
        </p:sp>
      </p:grpSp>
      <p:grpSp>
        <p:nvGrpSpPr>
          <p:cNvPr id="22" name="Group 21">
            <a:extLst>
              <a:ext uri="{FF2B5EF4-FFF2-40B4-BE49-F238E27FC236}">
                <a16:creationId xmlns:a16="http://schemas.microsoft.com/office/drawing/2014/main" id="{0B2B4B39-1D4B-73ED-45B3-E0A9E435A5EA}"/>
              </a:ext>
            </a:extLst>
          </p:cNvPr>
          <p:cNvGrpSpPr>
            <a:grpSpLocks noChangeAspect="1"/>
          </p:cNvGrpSpPr>
          <p:nvPr/>
        </p:nvGrpSpPr>
        <p:grpSpPr>
          <a:xfrm>
            <a:off x="7995911" y="1600200"/>
            <a:ext cx="3200400" cy="1203511"/>
            <a:chOff x="8190363" y="1513046"/>
            <a:chExt cx="3689337" cy="1387375"/>
          </a:xfrm>
        </p:grpSpPr>
        <p:sp>
          <p:nvSpPr>
            <p:cNvPr id="23" name="Rectangle 22">
              <a:extLst>
                <a:ext uri="{FF2B5EF4-FFF2-40B4-BE49-F238E27FC236}">
                  <a16:creationId xmlns:a16="http://schemas.microsoft.com/office/drawing/2014/main" id="{FCEE2771-6CA7-8846-ABF0-236AC8D1972D}"/>
                </a:ext>
              </a:extLst>
            </p:cNvPr>
            <p:cNvSpPr/>
            <p:nvPr/>
          </p:nvSpPr>
          <p:spPr bwMode="auto">
            <a:xfrm>
              <a:off x="8190363" y="2267963"/>
              <a:ext cx="3689337" cy="632458"/>
            </a:xfrm>
            <a:prstGeom prst="rect">
              <a:avLst/>
            </a:prstGeom>
            <a:solidFill>
              <a:schemeClr val="tx1">
                <a:lumMod val="95000"/>
              </a:schemeClr>
            </a:solidFill>
            <a:ln w="0">
              <a:noFill/>
              <a:miter lim="800000"/>
              <a:headEnd/>
              <a:tailEnd/>
            </a:ln>
          </p:spPr>
          <p:txBody>
            <a:bodyPr rtlCol="0" anchor="t"/>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TV/film representations</a:t>
              </a:r>
            </a:p>
            <a:p>
              <a:pPr marL="437896" indent="-285750" defTabSz="608582">
                <a:spcBef>
                  <a:spcPts val="0"/>
                </a:spcBef>
                <a:buSzPct val="100000"/>
                <a:buFont typeface="Wingdings" panose="05000000000000000000" pitchFamily="2" charset="2"/>
                <a:buChar char="§"/>
                <a:defRPr sz="1700" b="0">
                  <a:solidFill>
                    <a:srgbClr val="222222"/>
                  </a:solidFill>
                  <a:latin typeface="+mn-lt"/>
                  <a:ea typeface="+mn-ea"/>
                  <a:cs typeface="+mn-cs"/>
                  <a:sym typeface="Arial"/>
                </a:defRPr>
              </a:pPr>
              <a:endParaRPr lang="en-US" sz="1400" b="0" dirty="0">
                <a:solidFill>
                  <a:schemeClr val="bg1"/>
                </a:solidFill>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396267BD-B237-D460-CC53-959025D8168C}"/>
                </a:ext>
              </a:extLst>
            </p:cNvPr>
            <p:cNvSpPr/>
            <p:nvPr/>
          </p:nvSpPr>
          <p:spPr bwMode="auto">
            <a:xfrm>
              <a:off x="8190363" y="1513046"/>
              <a:ext cx="3689337" cy="759123"/>
            </a:xfrm>
            <a:prstGeom prst="rect">
              <a:avLst/>
            </a:prstGeom>
            <a:solidFill>
              <a:schemeClr val="accent6"/>
            </a:solidFill>
            <a:ln w="0">
              <a:noFill/>
              <a:miter lim="800000"/>
              <a:headEnd/>
              <a:tailEnd/>
            </a:ln>
          </p:spPr>
          <p:txBody>
            <a:bodyPr rtlCol="0" anchor="ctr"/>
            <a:lstStyle/>
            <a:p>
              <a:pPr algn="ctr"/>
              <a:r>
                <a:rPr lang="en-US" sz="2400" dirty="0">
                  <a:latin typeface="Calibri" panose="020F0502020204030204" pitchFamily="34" charset="0"/>
                  <a:cs typeface="Calibri" panose="020F0502020204030204" pitchFamily="34" charset="0"/>
                </a:rPr>
                <a:t>Popular Culture</a:t>
              </a:r>
            </a:p>
          </p:txBody>
        </p:sp>
      </p:grpSp>
      <p:pic>
        <p:nvPicPr>
          <p:cNvPr id="1026" name="Picture 2">
            <a:extLst>
              <a:ext uri="{FF2B5EF4-FFF2-40B4-BE49-F238E27FC236}">
                <a16:creationId xmlns:a16="http://schemas.microsoft.com/office/drawing/2014/main" id="{1E8FA533-933C-41DE-53B3-1CC97D995F8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779" r="40947" b="3558"/>
          <a:stretch/>
        </p:blipFill>
        <p:spPr bwMode="auto">
          <a:xfrm>
            <a:off x="7833449" y="2913790"/>
            <a:ext cx="1086194" cy="299029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8F512FA-4DC7-B2B2-B83C-BB9D5337B7D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15652" y="3840616"/>
            <a:ext cx="3439685" cy="2028869"/>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4" name="Text Box 11">
            <a:extLst>
              <a:ext uri="{FF2B5EF4-FFF2-40B4-BE49-F238E27FC236}">
                <a16:creationId xmlns:a16="http://schemas.microsoft.com/office/drawing/2014/main" id="{FD2A1D02-A5EF-5C7A-A8E3-F97FBECDFE23}"/>
              </a:ext>
            </a:extLst>
          </p:cNvPr>
          <p:cNvSpPr txBox="1">
            <a:spLocks noChangeArrowheads="1"/>
          </p:cNvSpPr>
          <p:nvPr/>
        </p:nvSpPr>
        <p:spPr bwMode="auto">
          <a:xfrm>
            <a:off x="414339" y="6201074"/>
            <a:ext cx="852555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Images from Wikimedia Commons: </a:t>
            </a:r>
            <a:r>
              <a:rPr lang="en-US" altLang="en-US" sz="1200" b="0" dirty="0">
                <a:solidFill>
                  <a:schemeClr val="bg2"/>
                </a:solidFill>
                <a:latin typeface="Calibri" panose="020F0502020204030204" pitchFamily="34" charset="0"/>
                <a:hlinkClick r:id="rId7"/>
              </a:rPr>
              <a:t>left image</a:t>
            </a:r>
            <a:r>
              <a:rPr lang="en-US" altLang="en-US" sz="1200" b="0" dirty="0">
                <a:solidFill>
                  <a:schemeClr val="bg2"/>
                </a:solidFill>
                <a:latin typeface="Calibri" panose="020F0502020204030204" pitchFamily="34" charset="0"/>
              </a:rPr>
              <a:t> under public domain; </a:t>
            </a:r>
            <a:r>
              <a:rPr lang="en-US" altLang="en-US" sz="1200" b="0" dirty="0">
                <a:solidFill>
                  <a:schemeClr val="bg2"/>
                </a:solidFill>
                <a:latin typeface="Calibri" panose="020F0502020204030204" pitchFamily="34" charset="0"/>
                <a:hlinkClick r:id="rId8"/>
              </a:rPr>
              <a:t>center image</a:t>
            </a:r>
            <a:r>
              <a:rPr lang="en-US" altLang="en-US" sz="1200" b="0" dirty="0">
                <a:solidFill>
                  <a:schemeClr val="bg2"/>
                </a:solidFill>
                <a:latin typeface="Calibri" panose="020F0502020204030204" pitchFamily="34" charset="0"/>
              </a:rPr>
              <a:t> licensed under a </a:t>
            </a:r>
            <a:r>
              <a:rPr lang="en-US" altLang="en-US" sz="1200" b="0" dirty="0">
                <a:solidFill>
                  <a:schemeClr val="bg2"/>
                </a:solidFill>
                <a:latin typeface="Calibri" panose="020F0502020204030204" pitchFamily="34" charset="0"/>
                <a:hlinkClick r:id="rId9"/>
              </a:rPr>
              <a:t>Creative Commons Attribution-ShareAlike 4.0 International License</a:t>
            </a:r>
            <a:r>
              <a:rPr lang="en-US" altLang="en-US" sz="1200" b="0" dirty="0">
                <a:solidFill>
                  <a:schemeClr val="bg2"/>
                </a:solidFill>
                <a:latin typeface="Calibri" panose="020F0502020204030204" pitchFamily="34" charset="0"/>
              </a:rPr>
              <a:t>; </a:t>
            </a:r>
            <a:r>
              <a:rPr lang="en-US" altLang="en-US" sz="1200" b="0" dirty="0">
                <a:solidFill>
                  <a:schemeClr val="bg2"/>
                </a:solidFill>
                <a:latin typeface="Calibri" panose="020F0502020204030204" pitchFamily="34" charset="0"/>
                <a:hlinkClick r:id="rId10"/>
              </a:rPr>
              <a:t>right image</a:t>
            </a:r>
            <a:r>
              <a:rPr lang="en-US" altLang="en-US" sz="1200" b="0" dirty="0">
                <a:solidFill>
                  <a:schemeClr val="bg2"/>
                </a:solidFill>
                <a:latin typeface="Calibri" panose="020F0502020204030204" pitchFamily="34" charset="0"/>
              </a:rPr>
              <a:t> licensed under a </a:t>
            </a:r>
            <a:r>
              <a:rPr lang="en-US" altLang="en-US" sz="1200" b="0" dirty="0">
                <a:solidFill>
                  <a:schemeClr val="bg2"/>
                </a:solidFill>
                <a:latin typeface="Calibri" panose="020F0502020204030204" pitchFamily="34" charset="0"/>
                <a:hlinkClick r:id="rId11"/>
              </a:rPr>
              <a:t>Creative Commons Attribution 3.0 Unported License</a:t>
            </a:r>
            <a:r>
              <a:rPr lang="en-US" altLang="en-US" sz="1200" b="0" dirty="0">
                <a:solidFill>
                  <a:schemeClr val="bg2"/>
                </a:solidFill>
                <a:latin typeface="Calibri" panose="020F0502020204030204" pitchFamily="34" charset="0"/>
              </a:rPr>
              <a:t>.</a:t>
            </a:r>
          </a:p>
        </p:txBody>
      </p:sp>
      <p:pic>
        <p:nvPicPr>
          <p:cNvPr id="5" name="Picture 4">
            <a:extLst>
              <a:ext uri="{FF2B5EF4-FFF2-40B4-BE49-F238E27FC236}">
                <a16:creationId xmlns:a16="http://schemas.microsoft.com/office/drawing/2014/main" id="{26B43BB8-0587-7323-F334-6D9F566D9BE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180940" y="4605812"/>
            <a:ext cx="2043129" cy="1537954"/>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04DF974-4E73-037E-2A36-C0BE1D995D2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005333" y="2901243"/>
            <a:ext cx="2399180" cy="3002845"/>
          </a:xfrm>
          <a:prstGeom prst="rect">
            <a:avLst/>
          </a:prstGeom>
          <a:ln>
            <a:solidFill>
              <a:schemeClr val="bg1"/>
            </a:solidFill>
          </a:ln>
        </p:spPr>
      </p:pic>
    </p:spTree>
    <p:extLst>
      <p:ext uri="{BB962C8B-B14F-4D97-AF65-F5344CB8AC3E}">
        <p14:creationId xmlns:p14="http://schemas.microsoft.com/office/powerpoint/2010/main" val="952342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6D8D-CCA6-6DD0-3E13-266D8D0AB36B}"/>
              </a:ext>
            </a:extLst>
          </p:cNvPr>
          <p:cNvSpPr>
            <a:spLocks noGrp="1"/>
          </p:cNvSpPr>
          <p:nvPr>
            <p:ph type="title"/>
          </p:nvPr>
        </p:nvSpPr>
        <p:spPr/>
        <p:txBody>
          <a:bodyPr/>
          <a:lstStyle/>
          <a:p>
            <a:r>
              <a:rPr lang="en-US" dirty="0"/>
              <a:t>Tips for LGBTQ+ Sensitive Care</a:t>
            </a:r>
          </a:p>
        </p:txBody>
      </p:sp>
      <p:sp>
        <p:nvSpPr>
          <p:cNvPr id="3" name="Content Placeholder 2">
            <a:extLst>
              <a:ext uri="{FF2B5EF4-FFF2-40B4-BE49-F238E27FC236}">
                <a16:creationId xmlns:a16="http://schemas.microsoft.com/office/drawing/2014/main" id="{6CAC8CB1-5ADA-3B03-830C-69ADCBB1A231}"/>
              </a:ext>
            </a:extLst>
          </p:cNvPr>
          <p:cNvSpPr>
            <a:spLocks noGrp="1"/>
          </p:cNvSpPr>
          <p:nvPr>
            <p:ph idx="1"/>
          </p:nvPr>
        </p:nvSpPr>
        <p:spPr/>
        <p:txBody>
          <a:bodyPr/>
          <a:lstStyle/>
          <a:p>
            <a:r>
              <a:rPr lang="en-US" dirty="0"/>
              <a:t>Consider the impact that minority stress plays in care interactions</a:t>
            </a:r>
          </a:p>
          <a:p>
            <a:pPr lvl="1"/>
            <a:r>
              <a:rPr lang="en-US" dirty="0"/>
              <a:t>Know where it comes from and how to address it</a:t>
            </a:r>
          </a:p>
          <a:p>
            <a:r>
              <a:rPr lang="en-US" dirty="0"/>
              <a:t>Transmit an atmosphere of acceptance in all areas</a:t>
            </a:r>
          </a:p>
          <a:p>
            <a:pPr lvl="1"/>
            <a:r>
              <a:rPr lang="en-US" dirty="0"/>
              <a:t>Pronoun badges for all staff </a:t>
            </a:r>
          </a:p>
          <a:p>
            <a:pPr lvl="1"/>
            <a:r>
              <a:rPr lang="en-US" dirty="0"/>
              <a:t>Poster near front desk demonstrating support for LBGTQ+ inclusivity</a:t>
            </a:r>
          </a:p>
          <a:p>
            <a:endParaRPr lang="en-US" dirty="0"/>
          </a:p>
        </p:txBody>
      </p:sp>
      <p:grpSp>
        <p:nvGrpSpPr>
          <p:cNvPr id="4" name="Group 3">
            <a:extLst>
              <a:ext uri="{FF2B5EF4-FFF2-40B4-BE49-F238E27FC236}">
                <a16:creationId xmlns:a16="http://schemas.microsoft.com/office/drawing/2014/main" id="{E92271D3-18E8-9D74-8C3E-67F59E8DED33}"/>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DBF7C04-1F40-D292-A717-6CF55F454C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2590E836-B8B3-41B2-B193-B9B562C9F30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3C9486FD-D3DF-CAA5-0304-634FEA19C740}"/>
              </a:ext>
            </a:extLst>
          </p:cNvPr>
          <p:cNvSpPr txBox="1">
            <a:spLocks noChangeArrowheads="1"/>
          </p:cNvSpPr>
          <p:nvPr/>
        </p:nvSpPr>
        <p:spPr bwMode="auto">
          <a:xfrm>
            <a:off x="451411" y="6385740"/>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UCSF. Guidelines for the primary and gender-affirming care of transgender and gender nonbinary people. June 17, 2016.</a:t>
            </a:r>
          </a:p>
        </p:txBody>
      </p:sp>
    </p:spTree>
    <p:extLst>
      <p:ext uri="{BB962C8B-B14F-4D97-AF65-F5344CB8AC3E}">
        <p14:creationId xmlns:p14="http://schemas.microsoft.com/office/powerpoint/2010/main" val="1822538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1FECD08-9AD5-3EC1-D37B-AFC39B6DC5F2}"/>
              </a:ext>
            </a:extLst>
          </p:cNvPr>
          <p:cNvSpPr>
            <a:spLocks noGrp="1"/>
          </p:cNvSpPr>
          <p:nvPr>
            <p:ph type="title"/>
          </p:nvPr>
        </p:nvSpPr>
        <p:spPr/>
        <p:txBody>
          <a:bodyPr/>
          <a:lstStyle/>
          <a:p>
            <a:r>
              <a:rPr lang="en-US" dirty="0"/>
              <a:t>Language Matters: Overview of Key Terminology</a:t>
            </a:r>
          </a:p>
        </p:txBody>
      </p:sp>
      <p:grpSp>
        <p:nvGrpSpPr>
          <p:cNvPr id="31" name="Group 30">
            <a:extLst>
              <a:ext uri="{FF2B5EF4-FFF2-40B4-BE49-F238E27FC236}">
                <a16:creationId xmlns:a16="http://schemas.microsoft.com/office/drawing/2014/main" id="{4F475B30-47FA-B1F6-0A44-193F8F4787E8}"/>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DE3B71B3-7396-803E-5000-C11FEB312C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3" name="Rectangle 32">
              <a:extLst>
                <a:ext uri="{FF2B5EF4-FFF2-40B4-BE49-F238E27FC236}">
                  <a16:creationId xmlns:a16="http://schemas.microsoft.com/office/drawing/2014/main" id="{A27A4EC8-D209-4669-9908-C90EC05DB9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34" name="Text Box 11">
            <a:extLst>
              <a:ext uri="{FF2B5EF4-FFF2-40B4-BE49-F238E27FC236}">
                <a16:creationId xmlns:a16="http://schemas.microsoft.com/office/drawing/2014/main" id="{5A6B3E1B-5A87-1CA8-D1AC-64AA7716AA72}"/>
              </a:ext>
            </a:extLst>
          </p:cNvPr>
          <p:cNvSpPr txBox="1">
            <a:spLocks noChangeArrowheads="1"/>
          </p:cNvSpPr>
          <p:nvPr/>
        </p:nvSpPr>
        <p:spPr bwMode="auto">
          <a:xfrm>
            <a:off x="451410" y="6213431"/>
            <a:ext cx="94649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Labanca. Int J Gynecol Cancer. 2020;30:1990. </a:t>
            </a:r>
          </a:p>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Trans Student Educational Resources, 2015. “The Gender Unicorn.” </a:t>
            </a:r>
            <a:r>
              <a:rPr lang="en-US" altLang="en-US" sz="1200" b="0" dirty="0">
                <a:solidFill>
                  <a:schemeClr val="bg2"/>
                </a:solidFill>
                <a:latin typeface="Calibri" panose="020F0502020204030204" pitchFamily="34" charset="0"/>
                <a:hlinkClick r:id="rId4"/>
              </a:rPr>
              <a:t>http://www.transstudent.org/gender</a:t>
            </a:r>
            <a:r>
              <a:rPr lang="en-US" altLang="en-US" sz="1200" b="0" dirty="0">
                <a:solidFill>
                  <a:schemeClr val="bg2"/>
                </a:solidFill>
                <a:latin typeface="Calibri" panose="020F0502020204030204" pitchFamily="34" charset="0"/>
              </a:rPr>
              <a:t>.  </a:t>
            </a:r>
          </a:p>
        </p:txBody>
      </p:sp>
      <p:graphicFrame>
        <p:nvGraphicFramePr>
          <p:cNvPr id="3" name="Group 3">
            <a:extLst>
              <a:ext uri="{FF2B5EF4-FFF2-40B4-BE49-F238E27FC236}">
                <a16:creationId xmlns:a16="http://schemas.microsoft.com/office/drawing/2014/main" id="{E3BD65C8-DB16-6479-4191-F6B431DC9059}"/>
              </a:ext>
            </a:extLst>
          </p:cNvPr>
          <p:cNvGraphicFramePr>
            <a:graphicFrameLocks/>
          </p:cNvGraphicFramePr>
          <p:nvPr>
            <p:extLst>
              <p:ext uri="{D42A27DB-BD31-4B8C-83A1-F6EECF244321}">
                <p14:modId xmlns:p14="http://schemas.microsoft.com/office/powerpoint/2010/main" val="1936785044"/>
              </p:ext>
            </p:extLst>
          </p:nvPr>
        </p:nvGraphicFramePr>
        <p:xfrm>
          <a:off x="732357" y="1611071"/>
          <a:ext cx="5376672" cy="4328224"/>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Sex Assigned at Birth</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Gender Identity</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Female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Intersex</a:t>
                      </a:r>
                    </a:p>
                  </a:txBody>
                  <a:tcPr marL="121699" marR="121699" marT="45728" marB="45728"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Nonbinary</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Transgender</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Cisgender</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genders</a:t>
                      </a:r>
                    </a:p>
                  </a:txBody>
                  <a:tcPr marL="121699" marR="121699" marT="45728" marB="45728"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Sexual Orientation</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Pronouns</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3"/>
                  </a:ext>
                </a:extLst>
              </a:tr>
              <a:tr h="0">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Gay </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Straight</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Bisexual</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Pansexual</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Asexual (ACE)</a:t>
                      </a:r>
                    </a:p>
                  </a:txBody>
                  <a:tcPr marL="121699" marR="121699" marT="45728" marB="45728"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She/her</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He/him</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They/them</a:t>
                      </a:r>
                    </a:p>
                    <a:p>
                      <a:pPr marL="295275" marR="0" lvl="0" indent="-284163"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Ze/zim</a:t>
                      </a:r>
                    </a:p>
                  </a:txBody>
                  <a:tcPr marL="121699" marR="121699" marT="45728" marB="45728"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pic>
        <p:nvPicPr>
          <p:cNvPr id="1026" name="Picture 2">
            <a:extLst>
              <a:ext uri="{FF2B5EF4-FFF2-40B4-BE49-F238E27FC236}">
                <a16:creationId xmlns:a16="http://schemas.microsoft.com/office/drawing/2014/main" id="{7D838BD1-B0F2-90FC-8802-F9FF318979C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53668" y="1442250"/>
            <a:ext cx="5507656" cy="4255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0927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BC96C5-98EB-83EC-6A99-D4DA8675408B}"/>
              </a:ext>
            </a:extLst>
          </p:cNvPr>
          <p:cNvPicPr>
            <a:picLocks noChangeAspect="1"/>
          </p:cNvPicPr>
          <p:nvPr/>
        </p:nvPicPr>
        <p:blipFill rotWithShape="1">
          <a:blip r:embed="rId2">
            <a:extLst>
              <a:ext uri="{28A0092B-C50C-407E-A947-70E740481C1C}">
                <a14:useLocalDpi xmlns:a14="http://schemas.microsoft.com/office/drawing/2010/main" val="0"/>
              </a:ext>
            </a:extLst>
          </a:blip>
          <a:srcRect t="5003" b="7900"/>
          <a:stretch/>
        </p:blipFill>
        <p:spPr>
          <a:xfrm>
            <a:off x="6710539" y="1952978"/>
            <a:ext cx="4795661" cy="4176889"/>
          </a:xfrm>
          <a:prstGeom prst="rect">
            <a:avLst/>
          </a:prstGeom>
        </p:spPr>
      </p:pic>
      <p:sp>
        <p:nvSpPr>
          <p:cNvPr id="5" name="Title 4">
            <a:extLst>
              <a:ext uri="{FF2B5EF4-FFF2-40B4-BE49-F238E27FC236}">
                <a16:creationId xmlns:a16="http://schemas.microsoft.com/office/drawing/2014/main" id="{81FECD08-9AD5-3EC1-D37B-AFC39B6DC5F2}"/>
              </a:ext>
            </a:extLst>
          </p:cNvPr>
          <p:cNvSpPr>
            <a:spLocks noGrp="1"/>
          </p:cNvSpPr>
          <p:nvPr>
            <p:ph type="title"/>
          </p:nvPr>
        </p:nvSpPr>
        <p:spPr/>
        <p:txBody>
          <a:bodyPr/>
          <a:lstStyle/>
          <a:p>
            <a:r>
              <a:rPr lang="en-US" dirty="0"/>
              <a:t>Best Practices for Pronouns</a:t>
            </a:r>
          </a:p>
        </p:txBody>
      </p:sp>
      <p:sp>
        <p:nvSpPr>
          <p:cNvPr id="2" name="Content Placeholder 1">
            <a:extLst>
              <a:ext uri="{FF2B5EF4-FFF2-40B4-BE49-F238E27FC236}">
                <a16:creationId xmlns:a16="http://schemas.microsoft.com/office/drawing/2014/main" id="{A61E91BA-5EEA-A3E2-EF4E-0E26CCAA9D1E}"/>
              </a:ext>
            </a:extLst>
          </p:cNvPr>
          <p:cNvSpPr>
            <a:spLocks noGrp="1"/>
          </p:cNvSpPr>
          <p:nvPr>
            <p:ph idx="1"/>
          </p:nvPr>
        </p:nvSpPr>
        <p:spPr>
          <a:xfrm>
            <a:off x="604677" y="1513047"/>
            <a:ext cx="5773545" cy="4650687"/>
          </a:xfrm>
        </p:spPr>
        <p:txBody>
          <a:bodyPr/>
          <a:lstStyle/>
          <a:p>
            <a:r>
              <a:rPr lang="en-US" sz="2600" dirty="0"/>
              <a:t>Ask early, ask again</a:t>
            </a:r>
          </a:p>
          <a:p>
            <a:r>
              <a:rPr lang="en-US" sz="2600" dirty="0"/>
              <a:t>Offer multiple opportunities to </a:t>
            </a:r>
            <a:br>
              <a:rPr lang="en-US" sz="2600" dirty="0"/>
            </a:br>
            <a:r>
              <a:rPr lang="en-US" sz="2600" dirty="0"/>
              <a:t>share (on paperwork, portal, etc)</a:t>
            </a:r>
          </a:p>
          <a:p>
            <a:r>
              <a:rPr lang="en-US" sz="2600" dirty="0"/>
              <a:t>Utilize pronouns consistently in </a:t>
            </a:r>
            <a:br>
              <a:rPr lang="en-US" sz="2600" dirty="0"/>
            </a:br>
            <a:r>
              <a:rPr lang="en-US" sz="2600" dirty="0"/>
              <a:t>all documentation</a:t>
            </a:r>
          </a:p>
          <a:p>
            <a:r>
              <a:rPr lang="en-US" sz="2600" dirty="0"/>
              <a:t>Share your own pronouns</a:t>
            </a:r>
          </a:p>
          <a:p>
            <a:r>
              <a:rPr lang="en-US" sz="2600" dirty="0"/>
              <a:t>Display pronouns on or adjacent </a:t>
            </a:r>
            <a:br>
              <a:rPr lang="en-US" sz="2600" dirty="0"/>
            </a:br>
            <a:r>
              <a:rPr lang="en-US" sz="2600" dirty="0"/>
              <a:t>to name badges</a:t>
            </a:r>
          </a:p>
          <a:p>
            <a:r>
              <a:rPr lang="en-US" sz="2600" dirty="0"/>
              <a:t>Place signage stating the importance of honoring pronouns</a:t>
            </a:r>
          </a:p>
        </p:txBody>
      </p:sp>
      <p:grpSp>
        <p:nvGrpSpPr>
          <p:cNvPr id="31" name="Group 30">
            <a:extLst>
              <a:ext uri="{FF2B5EF4-FFF2-40B4-BE49-F238E27FC236}">
                <a16:creationId xmlns:a16="http://schemas.microsoft.com/office/drawing/2014/main" id="{4F475B30-47FA-B1F6-0A44-193F8F4787E8}"/>
              </a:ext>
            </a:extLst>
          </p:cNvPr>
          <p:cNvGrpSpPr/>
          <p:nvPr/>
        </p:nvGrpSpPr>
        <p:grpSpPr>
          <a:xfrm>
            <a:off x="9392911" y="6207927"/>
            <a:ext cx="2488502" cy="454909"/>
            <a:chOff x="9392911" y="6207927"/>
            <a:chExt cx="2488502" cy="454909"/>
          </a:xfrm>
        </p:grpSpPr>
        <p:pic>
          <p:nvPicPr>
            <p:cNvPr id="32" name="Picture 31" descr="A picture containing text, ax, wheel&#10;&#10;Description automatically generated">
              <a:extLst>
                <a:ext uri="{FF2B5EF4-FFF2-40B4-BE49-F238E27FC236}">
                  <a16:creationId xmlns:a16="http://schemas.microsoft.com/office/drawing/2014/main" id="{DE3B71B3-7396-803E-5000-C11FEB312C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3" name="Rectangle 32">
              <a:extLst>
                <a:ext uri="{FF2B5EF4-FFF2-40B4-BE49-F238E27FC236}">
                  <a16:creationId xmlns:a16="http://schemas.microsoft.com/office/drawing/2014/main" id="{A27A4EC8-D209-4669-9908-C90EC05DB97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extBox 2">
            <a:extLst>
              <a:ext uri="{FF2B5EF4-FFF2-40B4-BE49-F238E27FC236}">
                <a16:creationId xmlns:a16="http://schemas.microsoft.com/office/drawing/2014/main" id="{AF4BE57E-3BD2-C58B-DC90-FD097172F207}"/>
              </a:ext>
            </a:extLst>
          </p:cNvPr>
          <p:cNvSpPr txBox="1"/>
          <p:nvPr/>
        </p:nvSpPr>
        <p:spPr bwMode="auto">
          <a:xfrm>
            <a:off x="6953957" y="1479203"/>
            <a:ext cx="43800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Ask Me My Pronouns</a:t>
            </a:r>
          </a:p>
        </p:txBody>
      </p:sp>
    </p:spTree>
    <p:extLst>
      <p:ext uri="{BB962C8B-B14F-4D97-AF65-F5344CB8AC3E}">
        <p14:creationId xmlns:p14="http://schemas.microsoft.com/office/powerpoint/2010/main" val="2861083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0986E-5D0E-9E31-EB59-E503E5906582}"/>
              </a:ext>
            </a:extLst>
          </p:cNvPr>
          <p:cNvSpPr>
            <a:spLocks noGrp="1"/>
          </p:cNvSpPr>
          <p:nvPr>
            <p:ph type="title"/>
          </p:nvPr>
        </p:nvSpPr>
        <p:spPr/>
        <p:txBody>
          <a:bodyPr/>
          <a:lstStyle/>
          <a:p>
            <a:r>
              <a:rPr lang="en-US" dirty="0"/>
              <a:t>What to Do When You Have Made a Mistake</a:t>
            </a:r>
          </a:p>
        </p:txBody>
      </p:sp>
      <p:sp>
        <p:nvSpPr>
          <p:cNvPr id="3" name="Content Placeholder 2">
            <a:extLst>
              <a:ext uri="{FF2B5EF4-FFF2-40B4-BE49-F238E27FC236}">
                <a16:creationId xmlns:a16="http://schemas.microsoft.com/office/drawing/2014/main" id="{7D6F5133-F819-66FD-5099-202DC111C9DF}"/>
              </a:ext>
            </a:extLst>
          </p:cNvPr>
          <p:cNvSpPr>
            <a:spLocks noGrp="1"/>
          </p:cNvSpPr>
          <p:nvPr>
            <p:ph idx="1"/>
          </p:nvPr>
        </p:nvSpPr>
        <p:spPr/>
        <p:txBody>
          <a:bodyPr/>
          <a:lstStyle/>
          <a:p>
            <a:r>
              <a:rPr lang="en-US" sz="2600" dirty="0"/>
              <a:t>Mistakes are inevitable and happen to everyone</a:t>
            </a:r>
          </a:p>
          <a:p>
            <a:pPr lvl="1"/>
            <a:r>
              <a:rPr lang="en-US" sz="2400" dirty="0"/>
              <a:t>Offer a sincere and direct apology</a:t>
            </a:r>
          </a:p>
          <a:p>
            <a:pPr lvl="1"/>
            <a:r>
              <a:rPr lang="en-US" sz="2400" dirty="0"/>
              <a:t>Don’t dwell or try to explain</a:t>
            </a:r>
          </a:p>
          <a:p>
            <a:pPr lvl="1"/>
            <a:r>
              <a:rPr lang="en-US" sz="2400" dirty="0"/>
              <a:t>Move on</a:t>
            </a:r>
          </a:p>
          <a:p>
            <a:r>
              <a:rPr lang="en-US" sz="2600" dirty="0"/>
              <a:t>If the mistake is happening all the time or many times, the HCP needs to reevaluate their own internal feelings and biases</a:t>
            </a:r>
          </a:p>
        </p:txBody>
      </p:sp>
      <p:grpSp>
        <p:nvGrpSpPr>
          <p:cNvPr id="4" name="Group 3">
            <a:extLst>
              <a:ext uri="{FF2B5EF4-FFF2-40B4-BE49-F238E27FC236}">
                <a16:creationId xmlns:a16="http://schemas.microsoft.com/office/drawing/2014/main" id="{D3BC3610-5F92-8977-85AA-9B02EAB8E7E8}"/>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5E1BA3EE-9663-05C9-3CAB-2D79F1AAAA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4E91A09-0FCC-32A9-4740-553BC33DB26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876FE80F-F683-3DD9-34DB-976CF1AD3E3D}"/>
              </a:ext>
            </a:extLst>
          </p:cNvPr>
          <p:cNvSpPr txBox="1">
            <a:spLocks noChangeArrowheads="1"/>
          </p:cNvSpPr>
          <p:nvPr/>
        </p:nvSpPr>
        <p:spPr bwMode="auto">
          <a:xfrm>
            <a:off x="439054" y="6213431"/>
            <a:ext cx="79581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CDC. Patient-centered care for transgender people: recommended practices for health care settings. February 18, 2022.</a:t>
            </a:r>
          </a:p>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UCSF. Guidelines for the primary and gender-affirming care of transgender and gender nonbinary people. June 17, 2016.</a:t>
            </a:r>
          </a:p>
        </p:txBody>
      </p:sp>
    </p:spTree>
    <p:extLst>
      <p:ext uri="{BB962C8B-B14F-4D97-AF65-F5344CB8AC3E}">
        <p14:creationId xmlns:p14="http://schemas.microsoft.com/office/powerpoint/2010/main" val="34702678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BB0A00-91E7-3D95-7FE4-EFC1553BE8B7}"/>
              </a:ext>
            </a:extLst>
          </p:cNvPr>
          <p:cNvSpPr>
            <a:spLocks noGrp="1"/>
          </p:cNvSpPr>
          <p:nvPr>
            <p:ph type="title"/>
          </p:nvPr>
        </p:nvSpPr>
        <p:spPr/>
        <p:txBody>
          <a:bodyPr/>
          <a:lstStyle/>
          <a:p>
            <a:r>
              <a:rPr lang="en-US" dirty="0"/>
              <a:t>Medical History and Physical Exam</a:t>
            </a:r>
          </a:p>
        </p:txBody>
      </p:sp>
      <p:grpSp>
        <p:nvGrpSpPr>
          <p:cNvPr id="13" name="Group 12">
            <a:extLst>
              <a:ext uri="{FF2B5EF4-FFF2-40B4-BE49-F238E27FC236}">
                <a16:creationId xmlns:a16="http://schemas.microsoft.com/office/drawing/2014/main" id="{F1AB62C7-DC18-9C8F-E8AA-3141FEDBD6F9}"/>
              </a:ext>
            </a:extLst>
          </p:cNvPr>
          <p:cNvGrpSpPr/>
          <p:nvPr/>
        </p:nvGrpSpPr>
        <p:grpSpPr>
          <a:xfrm>
            <a:off x="9392911" y="6207927"/>
            <a:ext cx="2488502" cy="454909"/>
            <a:chOff x="9392911" y="6207927"/>
            <a:chExt cx="2488502" cy="454909"/>
          </a:xfrm>
        </p:grpSpPr>
        <p:pic>
          <p:nvPicPr>
            <p:cNvPr id="14" name="Picture 13" descr="A picture containing text, ax, wheel&#10;&#10;Description automatically generated">
              <a:extLst>
                <a:ext uri="{FF2B5EF4-FFF2-40B4-BE49-F238E27FC236}">
                  <a16:creationId xmlns:a16="http://schemas.microsoft.com/office/drawing/2014/main" id="{E80242CA-4965-FF81-1903-CA62C05C90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 name="Rectangle 14">
              <a:extLst>
                <a:ext uri="{FF2B5EF4-FFF2-40B4-BE49-F238E27FC236}">
                  <a16:creationId xmlns:a16="http://schemas.microsoft.com/office/drawing/2014/main" id="{D2C9386E-445B-636A-14B6-E3CE17A0488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
        <p:nvSpPr>
          <p:cNvPr id="3" name="Text Box 11">
            <a:extLst>
              <a:ext uri="{FF2B5EF4-FFF2-40B4-BE49-F238E27FC236}">
                <a16:creationId xmlns:a16="http://schemas.microsoft.com/office/drawing/2014/main" id="{566218D6-0124-BA97-D8D1-A0014D02B74B}"/>
              </a:ext>
            </a:extLst>
          </p:cNvPr>
          <p:cNvSpPr txBox="1">
            <a:spLocks noChangeArrowheads="1"/>
          </p:cNvSpPr>
          <p:nvPr/>
        </p:nvSpPr>
        <p:spPr bwMode="auto">
          <a:xfrm>
            <a:off x="439054" y="6213431"/>
            <a:ext cx="79581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CDC. Patient-centered care for transgender people: recommended practices for health care settings. February 18, 2022.</a:t>
            </a:r>
          </a:p>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UCSF. Guidelines for the primary and gender-affirming care of transgender and gender nonbinary people. June 17, 2016.</a:t>
            </a:r>
          </a:p>
        </p:txBody>
      </p:sp>
      <p:grpSp>
        <p:nvGrpSpPr>
          <p:cNvPr id="16" name="Group 15">
            <a:extLst>
              <a:ext uri="{FF2B5EF4-FFF2-40B4-BE49-F238E27FC236}">
                <a16:creationId xmlns:a16="http://schemas.microsoft.com/office/drawing/2014/main" id="{DD2C6CA8-5478-9156-B3DA-3567B535F388}"/>
              </a:ext>
            </a:extLst>
          </p:cNvPr>
          <p:cNvGrpSpPr/>
          <p:nvPr/>
        </p:nvGrpSpPr>
        <p:grpSpPr>
          <a:xfrm>
            <a:off x="723900" y="1522087"/>
            <a:ext cx="5306427" cy="4650688"/>
            <a:chOff x="604672" y="1513047"/>
            <a:chExt cx="5306427" cy="4650688"/>
          </a:xfrm>
        </p:grpSpPr>
        <p:sp>
          <p:nvSpPr>
            <p:cNvPr id="17" name="Rectangle 16">
              <a:extLst>
                <a:ext uri="{FF2B5EF4-FFF2-40B4-BE49-F238E27FC236}">
                  <a16:creationId xmlns:a16="http://schemas.microsoft.com/office/drawing/2014/main" id="{AD61D577-B2F4-351B-07F7-8E197E3501E1}"/>
                </a:ext>
              </a:extLst>
            </p:cNvPr>
            <p:cNvSpPr/>
            <p:nvPr/>
          </p:nvSpPr>
          <p:spPr bwMode="auto">
            <a:xfrm>
              <a:off x="604677" y="1872341"/>
              <a:ext cx="5306422" cy="4291394"/>
            </a:xfrm>
            <a:prstGeom prst="rect">
              <a:avLst/>
            </a:prstGeom>
            <a:solidFill>
              <a:schemeClr val="tx1">
                <a:lumMod val="95000"/>
              </a:schemeClr>
            </a:solidFill>
            <a:ln w="0">
              <a:noFill/>
              <a:miter lim="800000"/>
              <a:headEnd/>
              <a:tailEnd/>
            </a:ln>
          </p:spPr>
          <p:txBody>
            <a:bodyPr rtlCol="0" anchor="t"/>
            <a:lstStyle/>
            <a:p>
              <a:pPr marL="349250" indent="-19685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1800" dirty="0">
                  <a:latin typeface="Calibri" panose="020F0502020204030204" pitchFamily="34" charset="0"/>
                  <a:cs typeface="Calibri" panose="020F0502020204030204" pitchFamily="34" charset="0"/>
                </a:rPr>
                <a:t>Be mindful to phrase questions in a sex- and gender-neutral way</a:t>
              </a:r>
            </a:p>
            <a:p>
              <a:pPr marL="349250" indent="-19685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1800" dirty="0">
                  <a:latin typeface="Calibri" panose="020F0502020204030204" pitchFamily="34" charset="0"/>
                  <a:cs typeface="Calibri" panose="020F0502020204030204" pitchFamily="34" charset="0"/>
                </a:rPr>
                <a:t>Avoid making sex-/gender-related assumptions about personal details, particularly on forms</a:t>
              </a:r>
            </a:p>
            <a:p>
              <a:pPr marL="731520" indent="-380990" defTabSz="608582">
                <a:spcBef>
                  <a:spcPts val="533"/>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A better alternative is sex neutral intake forms that ask all questions of all people</a:t>
              </a:r>
            </a:p>
            <a:p>
              <a:pPr marL="349250" indent="-196850" defTabSz="608582">
                <a:spcBef>
                  <a:spcPts val="533"/>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1800" dirty="0">
                  <a:latin typeface="Calibri" panose="020F0502020204030204" pitchFamily="34" charset="0"/>
                  <a:cs typeface="Calibri" panose="020F0502020204030204" pitchFamily="34" charset="0"/>
                </a:rPr>
                <a:t>Use an organ-based inventory approach to discussing reproductive organs</a:t>
              </a:r>
            </a:p>
            <a:p>
              <a:pPr marL="731520" indent="-380990" defTabSz="608582">
                <a:spcBef>
                  <a:spcPts val="533"/>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Save discussion about reproductive organs for the end of the appointment </a:t>
              </a:r>
            </a:p>
            <a:p>
              <a:pPr marL="731520" indent="-380990" defTabSz="608582">
                <a:spcBef>
                  <a:spcPts val="533"/>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Be prepared to discuss these topics at a later appointment to allow the patient time to mentally prepare</a:t>
              </a:r>
            </a:p>
            <a:p>
              <a:pPr marL="731520" indent="-380990" defTabSz="608582">
                <a:spcBef>
                  <a:spcPts val="533"/>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Preface questions with a warning statement and ask the patient if they would like to proceed </a:t>
              </a:r>
            </a:p>
          </p:txBody>
        </p:sp>
        <p:sp>
          <p:nvSpPr>
            <p:cNvPr id="18" name="Rectangle 17">
              <a:extLst>
                <a:ext uri="{FF2B5EF4-FFF2-40B4-BE49-F238E27FC236}">
                  <a16:creationId xmlns:a16="http://schemas.microsoft.com/office/drawing/2014/main" id="{52ECB91A-4803-4B2E-3966-AF75DF2C46FA}"/>
                </a:ext>
              </a:extLst>
            </p:cNvPr>
            <p:cNvSpPr/>
            <p:nvPr/>
          </p:nvSpPr>
          <p:spPr bwMode="auto">
            <a:xfrm>
              <a:off x="604672" y="1513047"/>
              <a:ext cx="5306421" cy="359293"/>
            </a:xfrm>
            <a:prstGeom prst="rect">
              <a:avLst/>
            </a:prstGeom>
            <a:solidFill>
              <a:schemeClr val="accent1"/>
            </a:solidFill>
            <a:ln w="0">
              <a:noFill/>
              <a:miter lim="800000"/>
              <a:headEnd/>
              <a:tailEnd/>
            </a:ln>
          </p:spPr>
          <p:txBody>
            <a:bodyPr rtlCol="0" anchor="t"/>
            <a:lstStyle/>
            <a:p>
              <a:pPr algn="ctr"/>
              <a:r>
                <a:rPr lang="en-US" sz="1800" dirty="0">
                  <a:latin typeface="Calibri" panose="020F0502020204030204" pitchFamily="34" charset="0"/>
                  <a:cs typeface="Calibri" panose="020F0502020204030204" pitchFamily="34" charset="0"/>
                </a:rPr>
                <a:t>Taking a Medical History</a:t>
              </a:r>
            </a:p>
          </p:txBody>
        </p:sp>
      </p:grpSp>
      <p:grpSp>
        <p:nvGrpSpPr>
          <p:cNvPr id="19" name="Group 18">
            <a:extLst>
              <a:ext uri="{FF2B5EF4-FFF2-40B4-BE49-F238E27FC236}">
                <a16:creationId xmlns:a16="http://schemas.microsoft.com/office/drawing/2014/main" id="{0555DDF1-66A2-DEF9-B092-0A157A08B056}"/>
              </a:ext>
            </a:extLst>
          </p:cNvPr>
          <p:cNvGrpSpPr/>
          <p:nvPr/>
        </p:nvGrpSpPr>
        <p:grpSpPr>
          <a:xfrm>
            <a:off x="6276630" y="1522088"/>
            <a:ext cx="5229570" cy="4650688"/>
            <a:chOff x="4519432" y="1513048"/>
            <a:chExt cx="3291844" cy="4673873"/>
          </a:xfrm>
        </p:grpSpPr>
        <p:sp>
          <p:nvSpPr>
            <p:cNvPr id="20" name="Rectangle 19">
              <a:extLst>
                <a:ext uri="{FF2B5EF4-FFF2-40B4-BE49-F238E27FC236}">
                  <a16:creationId xmlns:a16="http://schemas.microsoft.com/office/drawing/2014/main" id="{67464DB6-1E7F-8FE6-A0C6-143CDDEBF5D1}"/>
                </a:ext>
              </a:extLst>
            </p:cNvPr>
            <p:cNvSpPr/>
            <p:nvPr/>
          </p:nvSpPr>
          <p:spPr bwMode="auto">
            <a:xfrm>
              <a:off x="4519432" y="1869793"/>
              <a:ext cx="3291840" cy="4317128"/>
            </a:xfrm>
            <a:prstGeom prst="rect">
              <a:avLst/>
            </a:prstGeom>
            <a:solidFill>
              <a:schemeClr val="tx1">
                <a:lumMod val="95000"/>
              </a:schemeClr>
            </a:solidFill>
            <a:ln w="0">
              <a:noFill/>
              <a:miter lim="800000"/>
              <a:headEnd/>
              <a:tailEnd/>
            </a:ln>
          </p:spPr>
          <p:txBody>
            <a:bodyPr rtlCol="0" anchor="t"/>
            <a:lstStyle/>
            <a:p>
              <a:pPr marL="349250" indent="-196850" defTabSz="608582">
                <a:spcBef>
                  <a:spcPts val="0"/>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1800" dirty="0">
                  <a:latin typeface="Calibri" panose="020F0502020204030204" pitchFamily="34" charset="0"/>
                  <a:cs typeface="Calibri" panose="020F0502020204030204" pitchFamily="34" charset="0"/>
                </a:rPr>
                <a:t>Maintain as much modesty as possible</a:t>
              </a:r>
            </a:p>
            <a:p>
              <a:pPr marL="349250" indent="-196850" defTabSz="608582">
                <a:spcBef>
                  <a:spcPts val="0"/>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1800" dirty="0">
                  <a:latin typeface="Calibri" panose="020F0502020204030204" pitchFamily="34" charset="0"/>
                  <a:cs typeface="Calibri" panose="020F0502020204030204" pitchFamily="34" charset="0"/>
                </a:rPr>
                <a:t>Use a trauma-informed approach </a:t>
              </a:r>
            </a:p>
            <a:p>
              <a:pPr marL="731520" lvl="4" indent="-380990" defTabSz="608582">
                <a:spcBef>
                  <a:spcPts val="0"/>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Ask permission to begin the exam; give warning before touching the patient</a:t>
              </a:r>
            </a:p>
            <a:p>
              <a:pPr marL="731520" indent="-380990" defTabSz="608582">
                <a:spcBef>
                  <a:spcPts val="0"/>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Ask the patient to tell you if they feel any physical or emotional discomfort and let them know that you will stop the exam immediately if they feel uncomfortable</a:t>
              </a:r>
            </a:p>
            <a:p>
              <a:pPr marL="349250" indent="-196850" defTabSz="608582">
                <a:spcBef>
                  <a:spcPts val="0"/>
                </a:spcBef>
                <a:buSzPct val="100000"/>
                <a:buFont typeface="Wingdings" panose="05000000000000000000" pitchFamily="2" charset="2"/>
                <a:buChar char="§"/>
                <a:defRPr sz="1700" b="0">
                  <a:solidFill>
                    <a:srgbClr val="222222"/>
                  </a:solidFill>
                  <a:latin typeface="+mn-lt"/>
                  <a:ea typeface="+mn-ea"/>
                  <a:cs typeface="+mn-cs"/>
                  <a:sym typeface="Arial"/>
                </a:defRPr>
              </a:pPr>
              <a:r>
                <a:rPr lang="en-US" sz="1800" dirty="0">
                  <a:latin typeface="Calibri" panose="020F0502020204030204" pitchFamily="34" charset="0"/>
                  <a:cs typeface="Calibri" panose="020F0502020204030204" pitchFamily="34" charset="0"/>
                </a:rPr>
                <a:t>Approach exams of private or sensitive areas with special care</a:t>
              </a:r>
            </a:p>
            <a:p>
              <a:pPr marL="731520" indent="-380990" defTabSz="608582">
                <a:spcBef>
                  <a:spcPts val="0"/>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If possible, schedule exams of private areas as a separate visit to allow the patient time to mentally prepare</a:t>
              </a:r>
            </a:p>
            <a:p>
              <a:pPr marL="731520" indent="-380990" defTabSz="608582">
                <a:spcBef>
                  <a:spcPts val="0"/>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Offer the opportunity to have the exam/procedure done by a different provider</a:t>
              </a:r>
            </a:p>
            <a:p>
              <a:pPr marL="731520" indent="-380990" defTabSz="608582">
                <a:spcBef>
                  <a:spcPts val="0"/>
                </a:spcBef>
                <a:buSzPct val="100000"/>
                <a:buFont typeface="Calibri" panose="020F0502020204030204" pitchFamily="34" charset="0"/>
                <a:buChar char="–"/>
                <a:defRPr sz="1700" b="0">
                  <a:solidFill>
                    <a:srgbClr val="222222"/>
                  </a:solidFill>
                  <a:latin typeface="+mn-lt"/>
                  <a:ea typeface="+mn-ea"/>
                  <a:cs typeface="+mn-cs"/>
                  <a:sym typeface="Arial"/>
                </a:defRPr>
              </a:pPr>
              <a:r>
                <a:rPr lang="en-US" sz="1600" dirty="0">
                  <a:latin typeface="Calibri" panose="020F0502020204030204" pitchFamily="34" charset="0"/>
                  <a:cs typeface="Calibri" panose="020F0502020204030204" pitchFamily="34" charset="0"/>
                </a:rPr>
                <a:t>Consider alternate testing for patients with significant reservations</a:t>
              </a:r>
            </a:p>
          </p:txBody>
        </p:sp>
        <p:sp>
          <p:nvSpPr>
            <p:cNvPr id="21" name="Rectangle 20">
              <a:extLst>
                <a:ext uri="{FF2B5EF4-FFF2-40B4-BE49-F238E27FC236}">
                  <a16:creationId xmlns:a16="http://schemas.microsoft.com/office/drawing/2014/main" id="{170E03D8-A345-7849-FC2B-F95614C45A81}"/>
                </a:ext>
              </a:extLst>
            </p:cNvPr>
            <p:cNvSpPr/>
            <p:nvPr/>
          </p:nvSpPr>
          <p:spPr bwMode="auto">
            <a:xfrm>
              <a:off x="4519436" y="1513048"/>
              <a:ext cx="3291840" cy="353642"/>
            </a:xfrm>
            <a:prstGeom prst="rect">
              <a:avLst/>
            </a:prstGeom>
            <a:solidFill>
              <a:schemeClr val="accent3"/>
            </a:solidFill>
            <a:ln w="0">
              <a:noFill/>
              <a:miter lim="800000"/>
              <a:headEnd/>
              <a:tailEnd/>
            </a:ln>
          </p:spPr>
          <p:txBody>
            <a:bodyPr rtlCol="0" anchor="t"/>
            <a:lstStyle/>
            <a:p>
              <a:pPr algn="ctr"/>
              <a:r>
                <a:rPr lang="en-US" sz="1800" dirty="0">
                  <a:latin typeface="Calibri" panose="020F0502020204030204" pitchFamily="34" charset="0"/>
                  <a:cs typeface="Calibri" panose="020F0502020204030204" pitchFamily="34" charset="0"/>
                </a:rPr>
                <a:t>Best Practices for Physical Exams</a:t>
              </a:r>
            </a:p>
          </p:txBody>
        </p:sp>
      </p:grpSp>
    </p:spTree>
    <p:extLst>
      <p:ext uri="{BB962C8B-B14F-4D97-AF65-F5344CB8AC3E}">
        <p14:creationId xmlns:p14="http://schemas.microsoft.com/office/powerpoint/2010/main" val="4103015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ACD08-2EF8-696A-AFB4-24D80C5A04BE}"/>
              </a:ext>
            </a:extLst>
          </p:cNvPr>
          <p:cNvSpPr>
            <a:spLocks noGrp="1"/>
          </p:cNvSpPr>
          <p:nvPr>
            <p:ph type="title"/>
          </p:nvPr>
        </p:nvSpPr>
        <p:spPr/>
        <p:txBody>
          <a:bodyPr/>
          <a:lstStyle/>
          <a:p>
            <a:r>
              <a:rPr lang="en-US" dirty="0"/>
              <a:t>Psychosocial Support</a:t>
            </a:r>
          </a:p>
        </p:txBody>
      </p:sp>
      <p:sp>
        <p:nvSpPr>
          <p:cNvPr id="3" name="Content Placeholder 2">
            <a:extLst>
              <a:ext uri="{FF2B5EF4-FFF2-40B4-BE49-F238E27FC236}">
                <a16:creationId xmlns:a16="http://schemas.microsoft.com/office/drawing/2014/main" id="{A7E3AB7D-7889-B5C2-D700-30194F4ACD7F}"/>
              </a:ext>
            </a:extLst>
          </p:cNvPr>
          <p:cNvSpPr>
            <a:spLocks noGrp="1"/>
          </p:cNvSpPr>
          <p:nvPr>
            <p:ph sz="half" idx="1"/>
          </p:nvPr>
        </p:nvSpPr>
        <p:spPr>
          <a:xfrm>
            <a:off x="601820" y="1510729"/>
            <a:ext cx="5724839" cy="4678739"/>
          </a:xfrm>
        </p:spPr>
        <p:txBody>
          <a:bodyPr/>
          <a:lstStyle/>
          <a:p>
            <a:r>
              <a:rPr lang="en-US" sz="2000" dirty="0"/>
              <a:t>Rates of depression, anxiety, and attempted suicide are high among transgender individuals</a:t>
            </a:r>
          </a:p>
          <a:p>
            <a:r>
              <a:rPr lang="en-US" sz="2000" dirty="0"/>
              <a:t>Approximately 40% of transgender patients report attempted suicide in their lifetime</a:t>
            </a:r>
          </a:p>
          <a:p>
            <a:r>
              <a:rPr lang="en-US" sz="2000" dirty="0"/>
              <a:t>Patients should be screened for depression/suicidality with each visit </a:t>
            </a:r>
          </a:p>
          <a:p>
            <a:pPr lvl="1"/>
            <a:r>
              <a:rPr lang="en-US" sz="1800" dirty="0"/>
              <a:t>A simple validated screening test for depression (eg, PHQ-2), can be administered with vital signs</a:t>
            </a:r>
          </a:p>
          <a:p>
            <a:pPr lvl="1"/>
            <a:r>
              <a:rPr lang="en-US" sz="1800" dirty="0"/>
              <a:t>Any positives should be discussed further</a:t>
            </a:r>
          </a:p>
          <a:p>
            <a:r>
              <a:rPr lang="en-US" sz="2000" dirty="0"/>
              <a:t>Providers should be ready to address mental health concerns with referral to transgender-competent mental health providers, in-house management, and emergency resources</a:t>
            </a:r>
          </a:p>
          <a:p>
            <a:endParaRPr lang="en-US" sz="2000" dirty="0"/>
          </a:p>
        </p:txBody>
      </p:sp>
      <p:pic>
        <p:nvPicPr>
          <p:cNvPr id="7" name="Content Placeholder 6">
            <a:extLst>
              <a:ext uri="{FF2B5EF4-FFF2-40B4-BE49-F238E27FC236}">
                <a16:creationId xmlns:a16="http://schemas.microsoft.com/office/drawing/2014/main" id="{645A27DF-99C3-CA5A-CA43-8CACF7525730}"/>
              </a:ext>
            </a:extLst>
          </p:cNvPr>
          <p:cNvPicPr>
            <a:picLocks noGrp="1" noChangeAspect="1"/>
          </p:cNvPicPr>
          <p:nvPr>
            <p:ph sz="half" idx="2"/>
          </p:nvPr>
        </p:nvPicPr>
        <p:blipFill>
          <a:blip r:embed="rId3"/>
          <a:stretch>
            <a:fillRect/>
          </a:stretch>
        </p:blipFill>
        <p:spPr>
          <a:xfrm>
            <a:off x="6540951" y="1612557"/>
            <a:ext cx="4589463" cy="4589463"/>
          </a:xfrm>
        </p:spPr>
      </p:pic>
      <p:sp>
        <p:nvSpPr>
          <p:cNvPr id="4" name="Text Box 11">
            <a:extLst>
              <a:ext uri="{FF2B5EF4-FFF2-40B4-BE49-F238E27FC236}">
                <a16:creationId xmlns:a16="http://schemas.microsoft.com/office/drawing/2014/main" id="{90849E99-0C7B-C8BE-48B1-17874B73B9DC}"/>
              </a:ext>
            </a:extLst>
          </p:cNvPr>
          <p:cNvSpPr txBox="1">
            <a:spLocks noChangeArrowheads="1"/>
          </p:cNvSpPr>
          <p:nvPr/>
        </p:nvSpPr>
        <p:spPr bwMode="auto">
          <a:xfrm>
            <a:off x="451411" y="6213431"/>
            <a:ext cx="83997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Witcomb. J Affect Disord. 2018;235:308. James. The report of the 2015 U.S. transgender survey. Washington, DC: National Center for Transgender Equality. 2016. Grant. Injustice at every turn a report of the national transgender discrimination survey. 2011. </a:t>
            </a:r>
          </a:p>
        </p:txBody>
      </p:sp>
      <p:grpSp>
        <p:nvGrpSpPr>
          <p:cNvPr id="8" name="Group 7">
            <a:extLst>
              <a:ext uri="{FF2B5EF4-FFF2-40B4-BE49-F238E27FC236}">
                <a16:creationId xmlns:a16="http://schemas.microsoft.com/office/drawing/2014/main" id="{62BD0FD8-3364-7D49-6A68-B4C66E669135}"/>
              </a:ext>
            </a:extLst>
          </p:cNvPr>
          <p:cNvGrpSpPr/>
          <p:nvPr/>
        </p:nvGrpSpPr>
        <p:grpSpPr>
          <a:xfrm>
            <a:off x="9392911" y="6207927"/>
            <a:ext cx="2488502" cy="454909"/>
            <a:chOff x="9392911" y="6207927"/>
            <a:chExt cx="2488502" cy="454909"/>
          </a:xfrm>
        </p:grpSpPr>
        <p:pic>
          <p:nvPicPr>
            <p:cNvPr id="9" name="Picture 8" descr="A picture containing text, ax, wheel&#10;&#10;Description automatically generated">
              <a:extLst>
                <a:ext uri="{FF2B5EF4-FFF2-40B4-BE49-F238E27FC236}">
                  <a16:creationId xmlns:a16="http://schemas.microsoft.com/office/drawing/2014/main" id="{F98FF9D1-7076-4AED-39C2-A9C0AF7277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0" name="Rectangle 9">
              <a:extLst>
                <a:ext uri="{FF2B5EF4-FFF2-40B4-BE49-F238E27FC236}">
                  <a16:creationId xmlns:a16="http://schemas.microsoft.com/office/drawing/2014/main" id="{3121BB43-02BD-20B3-60E9-2E1357700C1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51081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669A5-FEBC-9031-6A49-107202881402}"/>
              </a:ext>
            </a:extLst>
          </p:cNvPr>
          <p:cNvSpPr>
            <a:spLocks noGrp="1"/>
          </p:cNvSpPr>
          <p:nvPr>
            <p:ph type="title"/>
          </p:nvPr>
        </p:nvSpPr>
        <p:spPr/>
        <p:txBody>
          <a:bodyPr/>
          <a:lstStyle/>
          <a:p>
            <a:r>
              <a:rPr lang="en-US" dirty="0"/>
              <a:t>Training to Increase HCP Awareness</a:t>
            </a:r>
          </a:p>
        </p:txBody>
      </p:sp>
      <p:sp>
        <p:nvSpPr>
          <p:cNvPr id="3" name="Content Placeholder 2">
            <a:extLst>
              <a:ext uri="{FF2B5EF4-FFF2-40B4-BE49-F238E27FC236}">
                <a16:creationId xmlns:a16="http://schemas.microsoft.com/office/drawing/2014/main" id="{7B008E94-6B98-C85C-3B83-92CEE3349DE0}"/>
              </a:ext>
            </a:extLst>
          </p:cNvPr>
          <p:cNvSpPr>
            <a:spLocks noGrp="1"/>
          </p:cNvSpPr>
          <p:nvPr>
            <p:ph idx="1"/>
          </p:nvPr>
        </p:nvSpPr>
        <p:spPr/>
        <p:txBody>
          <a:bodyPr/>
          <a:lstStyle/>
          <a:p>
            <a:r>
              <a:rPr lang="en-US" dirty="0"/>
              <a:t>Experiences with all staff at a medical facility affect patient care</a:t>
            </a:r>
          </a:p>
          <a:p>
            <a:r>
              <a:rPr lang="en-US" dirty="0"/>
              <a:t>Diversity, equity, and inclusion training should be a part of onboarding and annual compliance training</a:t>
            </a:r>
          </a:p>
          <a:p>
            <a:r>
              <a:rPr lang="en-US" dirty="0"/>
              <a:t>Basic transgender/nonbinary competency should be taught to and demonstrated by all forward-facing staff</a:t>
            </a:r>
          </a:p>
          <a:p>
            <a:r>
              <a:rPr lang="en-US" dirty="0"/>
              <a:t>CME opportunities are available for gaining added competency</a:t>
            </a:r>
          </a:p>
          <a:p>
            <a:endParaRPr lang="en-US" dirty="0"/>
          </a:p>
        </p:txBody>
      </p:sp>
      <p:grpSp>
        <p:nvGrpSpPr>
          <p:cNvPr id="4" name="Group 3">
            <a:extLst>
              <a:ext uri="{FF2B5EF4-FFF2-40B4-BE49-F238E27FC236}">
                <a16:creationId xmlns:a16="http://schemas.microsoft.com/office/drawing/2014/main" id="{24F9F7A1-4F73-AAB4-CB87-EE78D133F8B3}"/>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00521A48-E51A-0511-4E37-340EAF2A07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23F3F2CA-B0AA-5577-5311-390966DE0D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7168" rtl="0" eaLnBrk="1" fontAlgn="auto"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rPr>
                <a:t>Slide credit: </a:t>
              </a:r>
              <a:r>
                <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hlinkClick r:id="rId4"/>
                </a:rPr>
                <a:t>clinicaloptions.com</a:t>
              </a:r>
              <a:endPar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endParaRPr>
            </a:p>
          </p:txBody>
        </p:sp>
      </p:grpSp>
      <p:sp>
        <p:nvSpPr>
          <p:cNvPr id="10" name="Text Box 11">
            <a:extLst>
              <a:ext uri="{FF2B5EF4-FFF2-40B4-BE49-F238E27FC236}">
                <a16:creationId xmlns:a16="http://schemas.microsoft.com/office/drawing/2014/main" id="{948BC1EF-C6BD-DC0C-EA81-A0C9E6567471}"/>
              </a:ext>
            </a:extLst>
          </p:cNvPr>
          <p:cNvSpPr txBox="1">
            <a:spLocks noChangeArrowheads="1"/>
          </p:cNvSpPr>
          <p:nvPr/>
        </p:nvSpPr>
        <p:spPr bwMode="auto">
          <a:xfrm>
            <a:off x="414340" y="6385740"/>
            <a:ext cx="79581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7168" rtl="0" eaLnBrk="1" fontAlgn="auto" latinLnBrk="0" hangingPunct="1">
              <a:lnSpc>
                <a:spcPct val="100000"/>
              </a:lnSpc>
              <a:spcBef>
                <a:spcPct val="0"/>
              </a:spcBef>
              <a:spcAft>
                <a:spcPct val="0"/>
              </a:spcAft>
              <a:buClrTx/>
              <a:buSzTx/>
              <a:buFontTx/>
              <a:buNone/>
              <a:tabLst/>
              <a:defRPr/>
            </a:pPr>
            <a:r>
              <a:rPr kumimoji="0" lang="en-US" altLang="en-US" sz="12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rPr>
              <a:t>UCSF. Guidelines for the primary and gender-affirming care of transgender and gender nonbinary people. June 17, 2016.</a:t>
            </a:r>
          </a:p>
        </p:txBody>
      </p:sp>
    </p:spTree>
    <p:extLst>
      <p:ext uri="{BB962C8B-B14F-4D97-AF65-F5344CB8AC3E}">
        <p14:creationId xmlns:p14="http://schemas.microsoft.com/office/powerpoint/2010/main" val="1969041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8DD5F-1C39-8380-1ABB-D93EA82E0C57}"/>
              </a:ext>
            </a:extLst>
          </p:cNvPr>
          <p:cNvSpPr>
            <a:spLocks noGrp="1"/>
          </p:cNvSpPr>
          <p:nvPr>
            <p:ph type="title"/>
          </p:nvPr>
        </p:nvSpPr>
        <p:spPr/>
        <p:txBody>
          <a:bodyPr/>
          <a:lstStyle/>
          <a:p>
            <a:r>
              <a:rPr lang="en-US" dirty="0"/>
              <a:t>Fostering Continued Awareness</a:t>
            </a:r>
          </a:p>
        </p:txBody>
      </p:sp>
      <p:sp>
        <p:nvSpPr>
          <p:cNvPr id="3" name="Content Placeholder 2">
            <a:extLst>
              <a:ext uri="{FF2B5EF4-FFF2-40B4-BE49-F238E27FC236}">
                <a16:creationId xmlns:a16="http://schemas.microsoft.com/office/drawing/2014/main" id="{7C9ADF7F-07DC-00D3-BE39-80608FA0B825}"/>
              </a:ext>
            </a:extLst>
          </p:cNvPr>
          <p:cNvSpPr>
            <a:spLocks noGrp="1"/>
          </p:cNvSpPr>
          <p:nvPr>
            <p:ph idx="1"/>
          </p:nvPr>
        </p:nvSpPr>
        <p:spPr/>
        <p:txBody>
          <a:bodyPr/>
          <a:lstStyle/>
          <a:p>
            <a:r>
              <a:rPr lang="en-US" dirty="0"/>
              <a:t>Documentation of pronouns and preferred name in medical record if patient consents</a:t>
            </a:r>
          </a:p>
          <a:p>
            <a:r>
              <a:rPr lang="en-US" dirty="0"/>
              <a:t>Acknowledge important dates</a:t>
            </a:r>
          </a:p>
          <a:p>
            <a:pPr lvl="1"/>
            <a:r>
              <a:rPr lang="en-US" dirty="0"/>
              <a:t>International Transgender Day of Visibility: March 31 </a:t>
            </a:r>
          </a:p>
          <a:p>
            <a:pPr lvl="1"/>
            <a:r>
              <a:rPr lang="en-US" dirty="0"/>
              <a:t>LGBTQ+ Pride Month: June</a:t>
            </a:r>
          </a:p>
          <a:p>
            <a:pPr lvl="1"/>
            <a:r>
              <a:rPr lang="en-US" dirty="0"/>
              <a:t>Transgender Day of Remembrance: November 20</a:t>
            </a:r>
          </a:p>
          <a:p>
            <a:pPr lvl="1"/>
            <a:r>
              <a:rPr lang="en-US" dirty="0"/>
              <a:t>World AIDS Day: December 1</a:t>
            </a:r>
          </a:p>
          <a:p>
            <a:pPr lvl="1"/>
            <a:endParaRPr lang="en-US" dirty="0"/>
          </a:p>
        </p:txBody>
      </p:sp>
      <p:grpSp>
        <p:nvGrpSpPr>
          <p:cNvPr id="4" name="Group 3">
            <a:extLst>
              <a:ext uri="{FF2B5EF4-FFF2-40B4-BE49-F238E27FC236}">
                <a16:creationId xmlns:a16="http://schemas.microsoft.com/office/drawing/2014/main" id="{60744CE6-115A-14B8-EA15-C566117899A6}"/>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AF181298-ADD2-4B54-2081-8AA336F92A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98DD990B-6284-408E-BF65-C66A2333789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7168" rtl="0" eaLnBrk="1" fontAlgn="auto" latinLnBrk="0" hangingPunct="1">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rPr>
                <a:t>Slide credit: </a:t>
              </a:r>
              <a:r>
                <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hlinkClick r:id="rId4"/>
                </a:rPr>
                <a:t>clinicaloptions.com</a:t>
              </a:r>
              <a:endParaRPr kumimoji="0" lang="en-US" altLang="en-US" sz="1400" b="0" i="0" u="none" strike="noStrike" kern="0" cap="none" spc="0" normalizeH="0" baseline="0" noProof="0" dirty="0">
                <a:ln>
                  <a:noFill/>
                </a:ln>
                <a:solidFill>
                  <a:srgbClr val="455560"/>
                </a:solidFill>
                <a:effectLst/>
                <a:uLnTx/>
                <a:uFillTx/>
                <a:latin typeface="Calibri" panose="020F0502020204030204" pitchFamily="34" charset="0"/>
                <a:ea typeface="+mj-ea"/>
                <a:cs typeface="+mj-cs"/>
                <a:sym typeface="Helvetica"/>
              </a:endParaRPr>
            </a:p>
          </p:txBody>
        </p:sp>
      </p:grpSp>
    </p:spTree>
    <p:extLst>
      <p:ext uri="{BB962C8B-B14F-4D97-AF65-F5344CB8AC3E}">
        <p14:creationId xmlns:p14="http://schemas.microsoft.com/office/powerpoint/2010/main" val="98560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Transgender Care!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Video and audio podcasts </a:t>
            </a:r>
            <a:r>
              <a:rPr lang="en-US" sz="2200" b="0" dirty="0"/>
              <a:t>of transgender patient experiences in the healthcare system</a:t>
            </a:r>
          </a:p>
          <a:p>
            <a:pPr>
              <a:buClr>
                <a:schemeClr val="tx2">
                  <a:lumMod val="20000"/>
                  <a:lumOff val="80000"/>
                </a:schemeClr>
              </a:buClr>
              <a:defRPr/>
            </a:pPr>
            <a:r>
              <a:rPr lang="en-US" sz="2200" dirty="0">
                <a:solidFill>
                  <a:srgbClr val="E1471D"/>
                </a:solidFill>
              </a:rPr>
              <a:t>ClinicalThought commentaries </a:t>
            </a:r>
            <a:r>
              <a:rPr lang="en-US" sz="2200" b="0" dirty="0"/>
              <a:t>with expert insight on optimizing transgender patient care</a:t>
            </a:r>
          </a:p>
          <a:p>
            <a:pPr>
              <a:buClr>
                <a:schemeClr val="tx2">
                  <a:lumMod val="20000"/>
                  <a:lumOff val="80000"/>
                </a:schemeClr>
              </a:buClr>
              <a:defRPr/>
            </a:pPr>
            <a:r>
              <a:rPr lang="en-US" sz="2200" dirty="0">
                <a:solidFill>
                  <a:schemeClr val="accent3"/>
                </a:solidFill>
              </a:rPr>
              <a:t>CME/CE/CPE-certified interactive text modules </a:t>
            </a:r>
            <a:r>
              <a:rPr lang="en-US" sz="2200" b="0" dirty="0"/>
              <a:t>on best practices for transgender healthcare</a:t>
            </a: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CEI Master Title">
  <a:themeElements>
    <a:clrScheme name="CEI Master Title">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CEI Master Title">
      <a:majorFont>
        <a:latin typeface="Helvetica"/>
        <a:ea typeface="Helvetica"/>
        <a:cs typeface="Helvetica"/>
      </a:majorFont>
      <a:minorFont>
        <a:latin typeface="Arial"/>
        <a:ea typeface="Arial"/>
        <a:cs typeface="Arial"/>
      </a:minorFont>
    </a:fontScheme>
    <a:fmtScheme name="CEI Master Tit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00000"/>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8" tIns="45718" rIns="45718" bIns="45718" numCol="1" spcCol="38100" rtlCol="0" anchor="ctr">
        <a:spAutoFit/>
      </a:bodyPr>
      <a:lstStyle>
        <a:defPPr marL="0" marR="0" indent="0" algn="l" defTabSz="912899" rtl="0" fontAlgn="auto" latinLnBrk="0" hangingPunct="0">
          <a:lnSpc>
            <a:spcPct val="100000"/>
          </a:lnSpc>
          <a:spcBef>
            <a:spcPts val="800"/>
          </a:spcBef>
          <a:spcAft>
            <a:spcPts val="0"/>
          </a:spcAft>
          <a:buClrTx/>
          <a:buSzTx/>
          <a:buFontTx/>
          <a:buNone/>
          <a:tabLst/>
          <a:defRPr kumimoji="0" sz="3600" b="1" i="0" u="none" strike="noStrike" cap="none" spc="0" normalizeH="0" baseline="0">
            <a:ln>
              <a:noFill/>
            </a:ln>
            <a:solidFill>
              <a:srgbClr val="FFFFF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2899" rtl="0" fontAlgn="auto" latinLnBrk="0" hangingPunct="0">
          <a:lnSpc>
            <a:spcPct val="100000"/>
          </a:lnSpc>
          <a:spcBef>
            <a:spcPts val="800"/>
          </a:spcBef>
          <a:spcAft>
            <a:spcPts val="0"/>
          </a:spcAft>
          <a:buClrTx/>
          <a:buSzTx/>
          <a:buFontTx/>
          <a:buNone/>
          <a:tabLst/>
          <a:defRPr kumimoji="0" sz="3600" b="1" i="0" u="none" strike="noStrike" cap="none" spc="0" normalizeH="0" baseline="0">
            <a:ln>
              <a:noFill/>
            </a:ln>
            <a:solidFill>
              <a:srgbClr val="FFFFFF"/>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6397ECD7A5B345A60507498DBDE689" ma:contentTypeVersion="1" ma:contentTypeDescription="Create a new document." ma:contentTypeScope="" ma:versionID="242773e33c9476a14dcb9d9d2e6012d9">
  <xsd:schema xmlns:xsd="http://www.w3.org/2001/XMLSchema" xmlns:xs="http://www.w3.org/2001/XMLSchema" xmlns:p="http://schemas.microsoft.com/office/2006/metadata/properties" xmlns:ns2="d54cbe69-32bd-412a-b004-9152f949605e" xmlns:ns3="533bc9f9-5304-48fc-af1c-b692fa3529e5" targetNamespace="http://schemas.microsoft.com/office/2006/metadata/properties" ma:root="true" ma:fieldsID="743cf473d987818884a8c2a33aa48d53" ns2:_="" ns3:_="">
    <xsd:import namespace="d54cbe69-32bd-412a-b004-9152f949605e"/>
    <xsd:import namespace="533bc9f9-5304-48fc-af1c-b692fa3529e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33bc9f9-5304-48fc-af1c-b692fa3529e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 New"/>
          <xsd:enumeration value="Slides - Online (non-CME)-New"/>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533bc9f9-5304-48fc-af1c-b692fa3529e5">Slides - Online (non-CME)-New</Document_x0020_Category>
    <_dlc_DocId xmlns="d54cbe69-32bd-412a-b004-9152f949605e">56M7VY3CDVN5-321266857-7</_dlc_DocId>
    <_dlc_DocIdUrl xmlns="d54cbe69-32bd-412a-b004-9152f949605e">
      <Url>https://intranet.clinicaloptions.com/mews/oncology/ONC_2022_Transgender_Microlearning_TM_(PRP4732)/CME_CE_CPE-Certified_Micro_Synergy__1/_layouts/15/DocIdRedir.aspx?ID=56M7VY3CDVN5-321266857-7</Url>
      <Description>56M7VY3CDVN5-321266857-7</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610611-5E5C-45B4-9C64-71C6501A43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33bc9f9-5304-48fc-af1c-b692fa3529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CB7B61-6562-4D88-88EA-81BC54C99C10}">
  <ds:schemaRefs>
    <ds:schemaRef ds:uri="http://schemas.microsoft.com/sharepoint/events"/>
  </ds:schemaRefs>
</ds:datastoreItem>
</file>

<file path=customXml/itemProps3.xml><?xml version="1.0" encoding="utf-8"?>
<ds:datastoreItem xmlns:ds="http://schemas.openxmlformats.org/officeDocument/2006/customXml" ds:itemID="{7FD098CE-8185-44D4-9FE6-816A9A660EEE}">
  <ds:schemaRefs>
    <ds:schemaRef ds:uri="http://schemas.microsoft.com/office/2006/documentManagement/types"/>
    <ds:schemaRef ds:uri="http://purl.org/dc/dcmitype/"/>
    <ds:schemaRef ds:uri="http://purl.org/dc/elements/1.1/"/>
    <ds:schemaRef ds:uri="http://schemas.microsoft.com/office/2006/metadata/properties"/>
    <ds:schemaRef ds:uri="http://purl.org/dc/terms/"/>
    <ds:schemaRef ds:uri="http://schemas.microsoft.com/office/infopath/2007/PartnerControls"/>
    <ds:schemaRef ds:uri="533bc9f9-5304-48fc-af1c-b692fa3529e5"/>
    <ds:schemaRef ds:uri="http://schemas.openxmlformats.org/package/2006/metadata/core-properties"/>
    <ds:schemaRef ds:uri="d54cbe69-32bd-412a-b004-9152f949605e"/>
    <ds:schemaRef ds:uri="http://www.w3.org/XML/1998/namespace"/>
  </ds:schemaRefs>
</ds:datastoreItem>
</file>

<file path=customXml/itemProps4.xml><?xml version="1.0" encoding="utf-8"?>
<ds:datastoreItem xmlns:ds="http://schemas.openxmlformats.org/officeDocument/2006/customXml" ds:itemID="{410DF416-140A-4600-98B4-79CE543DFA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1871</Words>
  <Application>Microsoft Office PowerPoint</Application>
  <PresentationFormat>Breitbild</PresentationFormat>
  <Paragraphs>202</Paragraphs>
  <Slides>18</Slides>
  <Notes>11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18</vt:i4>
      </vt:variant>
    </vt:vector>
  </HeadingPairs>
  <TitlesOfParts>
    <vt:vector size="24" baseType="lpstr">
      <vt:lpstr>Arial</vt:lpstr>
      <vt:lpstr>Calibri</vt:lpstr>
      <vt:lpstr>Helvetica</vt:lpstr>
      <vt:lpstr>Times</vt:lpstr>
      <vt:lpstr>Wingdings</vt:lpstr>
      <vt:lpstr>2017_HTAA_Diabetes</vt:lpstr>
      <vt:lpstr>Improving Transgender Patient Care: Understanding Bias and Addressing Unique Needs</vt:lpstr>
      <vt:lpstr>About These Slides</vt:lpstr>
      <vt:lpstr>Faculty</vt:lpstr>
      <vt:lpstr>Care of Transgender Individuals: Intersection of 4 Key Elements</vt:lpstr>
      <vt:lpstr>Unique Needs of Transgender Individuals</vt:lpstr>
      <vt:lpstr>Homophobia in Public</vt:lpstr>
      <vt:lpstr>Unique Needs of Transgender Individuals: Statistics</vt:lpstr>
      <vt:lpstr>HCP Self Awareness:  Understanding and Overcoming Bias</vt:lpstr>
      <vt:lpstr>Transgender Cultural Considerations</vt:lpstr>
      <vt:lpstr>Tips for LGBTQ+ Sensitive Care</vt:lpstr>
      <vt:lpstr>Language Matters: Overview of Key Terminology</vt:lpstr>
      <vt:lpstr>Best Practices for Pronouns</vt:lpstr>
      <vt:lpstr>What to Do When You Have Made a Mistake</vt:lpstr>
      <vt:lpstr>Medical History and Physical Exam</vt:lpstr>
      <vt:lpstr>Psychosocial Support</vt:lpstr>
      <vt:lpstr>Training to Increase HCP Awareness</vt:lpstr>
      <vt:lpstr>Fostering Continued Awareness</vt:lpstr>
      <vt:lpstr>Go Online for More CCO  Coverage of Transgender Care!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Transgender Patient Care: Understanding Bias and Addressing Unique Needs</dc:title>
  <dc:creator>Rachael Andrie</dc:creator>
  <cp:lastModifiedBy>Anna M</cp:lastModifiedBy>
  <cp:revision>75</cp:revision>
  <dcterms:modified xsi:type="dcterms:W3CDTF">2022-10-23T11:26:04Z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0x010100A26397ECD7A5B345A60507498DBDE689</vt:lpwstr>
  </property>
  <property fmtid="{D5CDD505-2E9C-101B-9397-08002B2CF9AE}" pid="3" name="_dlc_DocIdItemGuid">
    <vt:lpwstr>043541cb-6b2b-44a1-b6dd-e80bee4a08a6</vt:lpwstr>
  </property>
</Properties>
</file>