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5" r:id="rId5"/>
  </p:sldMasterIdLst>
  <p:notesMasterIdLst>
    <p:notesMasterId r:id="rId26"/>
  </p:notesMasterIdLst>
  <p:sldIdLst>
    <p:sldId id="321" r:id="rId6"/>
    <p:sldId id="308" r:id="rId7"/>
    <p:sldId id="2147483326" r:id="rId8"/>
    <p:sldId id="2147483322" r:id="rId9"/>
    <p:sldId id="2076137071" r:id="rId10"/>
    <p:sldId id="2147474063" r:id="rId11"/>
    <p:sldId id="2141411828" r:id="rId12"/>
    <p:sldId id="2147483328" r:id="rId13"/>
    <p:sldId id="2147475281" r:id="rId14"/>
    <p:sldId id="2147475275" r:id="rId15"/>
    <p:sldId id="2147475290" r:id="rId16"/>
    <p:sldId id="2147483331" r:id="rId17"/>
    <p:sldId id="2147475274" r:id="rId18"/>
    <p:sldId id="2147475288" r:id="rId19"/>
    <p:sldId id="2147481800" r:id="rId20"/>
    <p:sldId id="2147475289" r:id="rId21"/>
    <p:sldId id="2147475291" r:id="rId22"/>
    <p:sldId id="2147483333" r:id="rId23"/>
    <p:sldId id="2147475307" r:id="rId24"/>
    <p:sldId id="2147483327"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harif Morsalin" initials="SM" lastIdx="4" clrIdx="0">
    <p:extLst>
      <p:ext uri="{19B8F6BF-5375-455C-9EA6-DF929625EA0E}">
        <p15:presenceInfo xmlns:p15="http://schemas.microsoft.com/office/powerpoint/2012/main" userId="S::smorsalin@cealliance.com::f8db66a7-63db-4175-bbd5-08cb4e83d437" providerId="AD"/>
      </p:ext>
    </p:extLst>
  </p:cmAuthor>
  <p:cmAuthor id="2" name="Kristen Rosenthal" initials="KR" lastIdx="16" clrIdx="1">
    <p:extLst>
      <p:ext uri="{19B8F6BF-5375-455C-9EA6-DF929625EA0E}">
        <p15:presenceInfo xmlns:p15="http://schemas.microsoft.com/office/powerpoint/2012/main" userId="S::krosenthal@clinicaloptions.com::67a58a6d-22ff-4b03-8f01-10ea3f44af5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23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EBB8F0-E2D2-33FA-B8CB-B9CC2B773AF0}" v="268" dt="2025-08-27T02:39:06.56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1290" autoAdjust="0"/>
  </p:normalViewPr>
  <p:slideViewPr>
    <p:cSldViewPr snapToGrid="0">
      <p:cViewPr varScale="1">
        <p:scale>
          <a:sx n="103" d="100"/>
          <a:sy n="103" d="100"/>
        </p:scale>
        <p:origin x="114" y="102"/>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presProps" Target="presProps.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commentAuthors" Target="commentAuthors.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29CFD1F-C1B1-4EC2-9ECC-B4251CCFB9D7}" type="datetimeFigureOut">
              <a:rPr lang="en-US" smtClean="0"/>
              <a:t>8/27/2025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351937A-6B5B-4C9A-93F7-FEFC7491911A}" type="slidenum">
              <a:rPr lang="en-US" smtClean="0"/>
              <a:t>‹#›</a:t>
            </a:fld>
            <a:endParaRPr lang="en-US"/>
          </a:p>
        </p:txBody>
      </p:sp>
    </p:spTree>
    <p:extLst>
      <p:ext uri="{BB962C8B-B14F-4D97-AF65-F5344CB8AC3E}">
        <p14:creationId xmlns:p14="http://schemas.microsoft.com/office/powerpoint/2010/main" val="39617984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4021362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FDA. A qualified healthcare professional should be consulted before using any therapeutic product discussed. Readers should verify all information and data before treating patients or using any therapies described in these materials.</a:t>
            </a:r>
            <a:endParaRPr lang="en-US" altLang="en-US">
              <a:solidFill>
                <a:srgbClr val="FEFDDE"/>
              </a:solidFill>
              <a:latin typeface="Arial" panose="020B0604020202020204" pitchFamily="34" charset="0"/>
            </a:endParaRPr>
          </a:p>
          <a:p>
            <a:endParaRPr lang="en-US" altLang="en-US">
              <a:latin typeface="Arial" panose="020B0604020202020204" pitchFamily="34" charset="0"/>
            </a:endParaRPr>
          </a:p>
        </p:txBody>
      </p:sp>
    </p:spTree>
    <p:extLst>
      <p:ext uri="{BB962C8B-B14F-4D97-AF65-F5344CB8AC3E}">
        <p14:creationId xmlns:p14="http://schemas.microsoft.com/office/powerpoint/2010/main" val="27071413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7BF4E0-C675-685A-A22E-A71603E6967D}"/>
            </a:ext>
          </a:extLst>
        </p:cNvPr>
        <p:cNvGrpSpPr/>
        <p:nvPr/>
      </p:nvGrpSpPr>
      <p:grpSpPr>
        <a:xfrm>
          <a:off x="0" y="0"/>
          <a:ext cx="0" cy="0"/>
          <a:chOff x="0" y="0"/>
          <a:chExt cx="0" cy="0"/>
        </a:xfrm>
      </p:grpSpPr>
      <p:sp>
        <p:nvSpPr>
          <p:cNvPr id="39938" name="Rectangle 7">
            <a:extLst>
              <a:ext uri="{FF2B5EF4-FFF2-40B4-BE49-F238E27FC236}">
                <a16:creationId xmlns:a16="http://schemas.microsoft.com/office/drawing/2014/main" id="{AC3EEC9A-C282-41F3-F205-86D085DEDA15}"/>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3</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939" name="Rectangle 2">
            <a:extLst>
              <a:ext uri="{FF2B5EF4-FFF2-40B4-BE49-F238E27FC236}">
                <a16:creationId xmlns:a16="http://schemas.microsoft.com/office/drawing/2014/main" id="{055CCEE2-6C04-D3BD-26B7-C488D5637D58}"/>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4FE55432-5E6E-5DF0-7007-A8511DA48CED}"/>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faculty who were involved in the production of these slides.</a:t>
            </a:r>
          </a:p>
        </p:txBody>
      </p:sp>
    </p:spTree>
    <p:extLst>
      <p:ext uri="{BB962C8B-B14F-4D97-AF65-F5344CB8AC3E}">
        <p14:creationId xmlns:p14="http://schemas.microsoft.com/office/powerpoint/2010/main" val="13669559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7">
            <a:extLst>
              <a:ext uri="{FF2B5EF4-FFF2-40B4-BE49-F238E27FC236}">
                <a16:creationId xmlns:a16="http://schemas.microsoft.com/office/drawing/2014/main" id="{57C017C7-DD01-4F77-AB2E-C2B7D560993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9B978B31-E2A9-42F9-87A7-58A14B1A990D}"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4</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39939" name="Rectangle 2">
            <a:extLst>
              <a:ext uri="{FF2B5EF4-FFF2-40B4-BE49-F238E27FC236}">
                <a16:creationId xmlns:a16="http://schemas.microsoft.com/office/drawing/2014/main" id="{E167D70B-CFD7-426A-A2D6-6BEF492415E3}"/>
              </a:ext>
            </a:extLst>
          </p:cNvPr>
          <p:cNvSpPr>
            <a:spLocks noGrp="1" noRot="1" noChangeAspect="1" noChangeArrowheads="1" noTextEdit="1"/>
          </p:cNvSpPr>
          <p:nvPr>
            <p:ph type="sldImg"/>
          </p:nvPr>
        </p:nvSpPr>
        <p:spPr>
          <a:xfrm>
            <a:off x="457200" y="720725"/>
            <a:ext cx="6400800" cy="3600450"/>
          </a:xfrm>
          <a:ln/>
        </p:spPr>
      </p:sp>
      <p:sp>
        <p:nvSpPr>
          <p:cNvPr id="39940" name="Rectangle 3">
            <a:extLst>
              <a:ext uri="{FF2B5EF4-FFF2-40B4-BE49-F238E27FC236}">
                <a16:creationId xmlns:a16="http://schemas.microsoft.com/office/drawing/2014/main" id="{3EDB4D75-9418-4DA4-9621-498D9ED4AAE2}"/>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a:latin typeface="Arial" panose="020B0604020202020204" pitchFamily="34" charset="0"/>
              </a:rPr>
              <a:t>This slide lists the faculty who were involved in the production of these slides.</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862B8B-962B-F637-E7C3-A1E5E7F5EE80}"/>
            </a:ext>
          </a:extLst>
        </p:cNvPr>
        <p:cNvGrpSpPr/>
        <p:nvPr/>
      </p:nvGrpSpPr>
      <p:grpSpPr>
        <a:xfrm>
          <a:off x="0" y="0"/>
          <a:ext cx="0" cy="0"/>
          <a:chOff x="0" y="0"/>
          <a:chExt cx="0" cy="0"/>
        </a:xfrm>
      </p:grpSpPr>
      <p:sp>
        <p:nvSpPr>
          <p:cNvPr id="48130" name="Rectangle 7">
            <a:extLst>
              <a:ext uri="{FF2B5EF4-FFF2-40B4-BE49-F238E27FC236}">
                <a16:creationId xmlns:a16="http://schemas.microsoft.com/office/drawing/2014/main" id="{B436A4C3-F7ED-AE60-7342-C225722C3710}"/>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auto" latinLnBrk="0" hangingPunct="1">
              <a:lnSpc>
                <a:spcPct val="100000"/>
              </a:lnSpc>
              <a:spcBef>
                <a:spcPct val="0"/>
              </a:spcBef>
              <a:spcAft>
                <a:spcPts val="0"/>
              </a:spcAft>
              <a:buClrTx/>
              <a:buSzTx/>
              <a:buFontTx/>
              <a:buNone/>
              <a:tabLst/>
              <a:defRPr/>
            </a:pPr>
            <a:fld id="{5577A2DE-C173-4395-83E9-B5734CC76E7E}" type="slidenum">
              <a:rPr kumimoji="0" lang="en-US" altLang="en-US" sz="1200" b="0" i="0" u="none" strike="noStrike" kern="1200" cap="none" spc="0" normalizeH="0" baseline="0" noProof="0" smtClean="0">
                <a:ln>
                  <a:noFill/>
                </a:ln>
                <a:solidFill>
                  <a:prstClr val="black"/>
                </a:solidFill>
                <a:effectLst/>
                <a:uLnTx/>
                <a:uFillTx/>
                <a:latin typeface="Arial" panose="020B0604020202020204" pitchFamily="34" charset="0"/>
                <a:ea typeface="+mn-ea"/>
                <a:cs typeface="+mn-cs"/>
              </a:rPr>
              <a:pPr marL="0" marR="0" lvl="0" indent="0" algn="r" defTabSz="914400" rtl="0" eaLnBrk="1" fontAlgn="auto" latinLnBrk="0" hangingPunct="1">
                <a:lnSpc>
                  <a:spcPct val="100000"/>
                </a:lnSpc>
                <a:spcBef>
                  <a:spcPct val="0"/>
                </a:spcBef>
                <a:spcAft>
                  <a:spcPts val="0"/>
                </a:spcAft>
                <a:buClrTx/>
                <a:buSzTx/>
                <a:buFontTx/>
                <a:buNone/>
                <a:tabLst/>
                <a:defRPr/>
              </a:pPr>
              <a:t>5</a:t>
            </a:fld>
            <a:endParaRPr kumimoji="0" lang="en-US" altLang="en-US" sz="1200" b="0" i="0" u="none" strike="noStrike" kern="1200" cap="none" spc="0" normalizeH="0" baseline="0" noProof="0">
              <a:ln>
                <a:noFill/>
              </a:ln>
              <a:solidFill>
                <a:prstClr val="black"/>
              </a:solidFill>
              <a:effectLst/>
              <a:uLnTx/>
              <a:uFillTx/>
              <a:latin typeface="Arial" panose="020B0604020202020204" pitchFamily="34" charset="0"/>
              <a:ea typeface="+mn-ea"/>
              <a:cs typeface="+mn-cs"/>
            </a:endParaRPr>
          </a:p>
        </p:txBody>
      </p:sp>
      <p:sp>
        <p:nvSpPr>
          <p:cNvPr id="48131" name="Rectangle 2">
            <a:extLst>
              <a:ext uri="{FF2B5EF4-FFF2-40B4-BE49-F238E27FC236}">
                <a16:creationId xmlns:a16="http://schemas.microsoft.com/office/drawing/2014/main" id="{34609B4B-EDB8-3C7D-E235-8202A5F3BD47}"/>
              </a:ext>
            </a:extLst>
          </p:cNvPr>
          <p:cNvSpPr>
            <a:spLocks noGrp="1" noRot="1" noChangeAspect="1" noChangeArrowheads="1" noTextEdit="1"/>
          </p:cNvSpPr>
          <p:nvPr>
            <p:ph type="sldImg"/>
          </p:nvPr>
        </p:nvSpPr>
        <p:spPr>
          <a:xfrm>
            <a:off x="457200" y="720725"/>
            <a:ext cx="6400800" cy="3600450"/>
          </a:xfrm>
          <a:ln/>
        </p:spPr>
      </p:sp>
      <p:sp>
        <p:nvSpPr>
          <p:cNvPr id="48132" name="Rectangle 3">
            <a:extLst>
              <a:ext uri="{FF2B5EF4-FFF2-40B4-BE49-F238E27FC236}">
                <a16:creationId xmlns:a16="http://schemas.microsoft.com/office/drawing/2014/main" id="{93D5DA29-66B9-F3EC-9630-79AC2A5DEC80}"/>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GB" altLang="en-US">
                <a:latin typeface="Arial" panose="020B0604020202020204" pitchFamily="34" charset="0"/>
              </a:rPr>
              <a:t>This slide summarizes the target audience, goal, and learning objectives for this CME activity.</a:t>
            </a:r>
          </a:p>
          <a:p>
            <a:pPr eaLnBrk="1" hangingPunct="1"/>
            <a:endParaRPr lang="en-US" altLang="en-US">
              <a:latin typeface="Arial" panose="020B0604020202020204" pitchFamily="34" charset="0"/>
            </a:endParaRPr>
          </a:p>
        </p:txBody>
      </p:sp>
    </p:spTree>
    <p:extLst>
      <p:ext uri="{BB962C8B-B14F-4D97-AF65-F5344CB8AC3E}">
        <p14:creationId xmlns:p14="http://schemas.microsoft.com/office/powerpoint/2010/main" val="157786456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ADC, antibody–drug conjugate; mAb, monoclonal antibody.</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29334512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800" i="1" dirty="0">
                <a:latin typeface="Arial" panose="020B0604020202020204" pitchFamily="34" charset="0"/>
                <a:cs typeface="Arial" panose="020B0604020202020204" pitchFamily="34" charset="0"/>
              </a:rPr>
              <a:t>Ab, antibody; ADCC, antibody-dependent cellular cytotoxicity; DM1, maytansinoid emtansine; MMAE, monomethyl auristatin E; Topo, topoisomerase.</a:t>
            </a:r>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7EBEF9DC-33F5-4F39-BFA2-C3EDE0C0945C}" type="slidenum">
              <a:rPr kumimoji="0" 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7</a:t>
            </a:fld>
            <a:endParaRPr kumimoji="0" 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7208670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DCR, disease control rate; DoR, duration of response; EC, endometrial cancer; ECOG, Eastern Cooperative Oncology Group; ORR, overall response rate; OS, overall survival; PFS, progression-free survival; PS, performance status; RECIST, Response Evaluation Criteria in Solid Tumors; T-DXd, trastuzumab deruxtecan; tx, treatment.</a:t>
            </a:r>
            <a:r>
              <a:rPr lang="en-US"/>
              <a:t> </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a:p>
        </p:txBody>
      </p:sp>
    </p:spTree>
    <p:extLst>
      <p:ext uri="{BB962C8B-B14F-4D97-AF65-F5344CB8AC3E}">
        <p14:creationId xmlns:p14="http://schemas.microsoft.com/office/powerpoint/2010/main" val="1473537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41886088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AE, adverse event; ILD, interstitial lung disease; LVD, </a:t>
            </a:r>
            <a:r>
              <a:rPr lang="en-US" sz="1200" b="0" i="1">
                <a:solidFill>
                  <a:schemeClr val="bg1"/>
                </a:solidFill>
                <a:latin typeface="Calibri" panose="020F0502020204030204" pitchFamily="34" charset="0"/>
              </a:rPr>
              <a:t>left ventricular dysfunction; </a:t>
            </a:r>
            <a:r>
              <a:rPr lang="en-US" i="1"/>
              <a:t>TEAE, treatment emergent adverse event.</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10</a:t>
            </a:fld>
            <a:endParaRPr lang="en-US" altLang="en-US"/>
          </a:p>
        </p:txBody>
      </p:sp>
    </p:spTree>
    <p:extLst>
      <p:ext uri="{BB962C8B-B14F-4D97-AF65-F5344CB8AC3E}">
        <p14:creationId xmlns:p14="http://schemas.microsoft.com/office/powerpoint/2010/main" val="5087724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IHC, immunohistochemistry; </a:t>
            </a:r>
            <a:r>
              <a:rPr lang="en-CA" sz="1200" b="0" i="1" kern="1200" dirty="0">
                <a:solidFill>
                  <a:schemeClr val="tx1"/>
                </a:solidFill>
                <a:effectLst/>
                <a:latin typeface="Arial" charset="0"/>
                <a:ea typeface="+mn-ea"/>
                <a:cs typeface="+mn-cs"/>
              </a:rPr>
              <a:t>ORR, overall response rate; OS, overall survival; PFS, progression-free survival; </a:t>
            </a:r>
            <a:r>
              <a:rPr lang="en-US" b="0" i="1" dirty="0"/>
              <a:t>T-DXd, </a:t>
            </a:r>
            <a:r>
              <a:rPr lang="en-US" sz="1200" b="0" i="1" dirty="0"/>
              <a:t>t</a:t>
            </a:r>
            <a:r>
              <a:rPr lang="en-US" altLang="en-US" sz="1200" b="0" i="1" dirty="0"/>
              <a:t>rastuzumab deruxtecan.</a:t>
            </a:r>
            <a:endParaRPr lang="en-US" b="0"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11</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7004376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D32DBE-99AE-0546-B8CD-CFEB6A3C18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3FCB82-DB24-F722-EBF2-E65FF7F5F5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643F24-1559-B85A-7BE8-9051EB3B07D8}"/>
              </a:ext>
            </a:extLst>
          </p:cNvPr>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a:t>CC, cervical cancer; CR, complete response; EC, endometrial cancer; ILD, interstitial lung disease; NE, not evaluable; NR, </a:t>
            </a:r>
            <a:r>
              <a:rPr kumimoji="0" lang="en-US" sz="1200" b="0" i="1" u="none" strike="noStrike" cap="none" normalizeH="0" baseline="0">
                <a:ln>
                  <a:noFill/>
                </a:ln>
                <a:solidFill>
                  <a:schemeClr val="bg2">
                    <a:lumMod val="10000"/>
                  </a:schemeClr>
                </a:solidFill>
                <a:effectLst/>
                <a:latin typeface="Calibri" panose="020F0502020204030204" pitchFamily="34" charset="0"/>
              </a:rPr>
              <a:t>Not reached; </a:t>
            </a:r>
            <a:r>
              <a:rPr lang="en-US" i="1"/>
              <a:t>OC, ovarian cancer; ORR, overall response rate; PD, progressive disease; PR, partial response; SD, stable disease; TEAE, treatment-emergent adverse event.</a:t>
            </a:r>
          </a:p>
        </p:txBody>
      </p:sp>
      <p:sp>
        <p:nvSpPr>
          <p:cNvPr id="4" name="Slide Number Placeholder 3">
            <a:extLst>
              <a:ext uri="{FF2B5EF4-FFF2-40B4-BE49-F238E27FC236}">
                <a16:creationId xmlns:a16="http://schemas.microsoft.com/office/drawing/2014/main" id="{B22C7FC8-4D55-642B-FD63-6C1A30F24231}"/>
              </a:ext>
            </a:extLst>
          </p:cNvPr>
          <p:cNvSpPr>
            <a:spLocks noGrp="1"/>
          </p:cNvSpPr>
          <p:nvPr>
            <p:ph type="sldNum" sz="quarter" idx="5"/>
          </p:nvPr>
        </p:nvSpPr>
        <p:spPr/>
        <p:txBody>
          <a:bodyPr/>
          <a:lstStyle/>
          <a:p>
            <a:pPr>
              <a:defRPr/>
            </a:pPr>
            <a:fld id="{2FB72F01-6714-4A31-8C22-8E0F1B091B56}" type="slidenum">
              <a:rPr lang="en-US" altLang="en-US" smtClean="0"/>
              <a:pPr>
                <a:defRPr/>
              </a:pPr>
              <a:t>12</a:t>
            </a:fld>
            <a:endParaRPr lang="en-US" altLang="en-US"/>
          </a:p>
        </p:txBody>
      </p:sp>
    </p:spTree>
    <p:extLst>
      <p:ext uri="{BB962C8B-B14F-4D97-AF65-F5344CB8AC3E}">
        <p14:creationId xmlns:p14="http://schemas.microsoft.com/office/powerpoint/2010/main" val="195653745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a:t>CR, complete response; DCR, disease control rate; DoR, duration of response; IHC, immunohistochemistry; NE, not estimable; NR, not reached; ORR, overall response rate; OS, overall survival; PD, progressive disease; PFS, progression-free survival; PR, partial response; SD, stable disease; T-DXd, trastuzumab deruxtecan.</a:t>
            </a:r>
            <a:endParaRPr lang="en-US"/>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13</a:t>
            </a:fld>
            <a:endParaRPr lang="en-US" altLang="en-US"/>
          </a:p>
        </p:txBody>
      </p:sp>
    </p:spTree>
    <p:extLst>
      <p:ext uri="{BB962C8B-B14F-4D97-AF65-F5344CB8AC3E}">
        <p14:creationId xmlns:p14="http://schemas.microsoft.com/office/powerpoint/2010/main" val="36754587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i="1"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339FBE3-7C1E-604C-A973-421AC64550EC}"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6824035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ADC, antibody–drug conjugate; AE, adverse event; BTC, biliary tract cancer; ORR, overall response rate; OS, overall survival; PFS, progression-free survival; T-DXd, </a:t>
            </a:r>
            <a:r>
              <a:rPr lang="en-US" sz="1200" i="1" dirty="0">
                <a:solidFill>
                  <a:schemeClr val="bg1"/>
                </a:solidFill>
              </a:rPr>
              <a:t>trastuzumab deruxtecan; WBC, white blood cell.</a:t>
            </a:r>
            <a:endParaRPr kumimoji="0" lang="en-US" altLang="en-US" sz="1200" b="1"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16</a:t>
            </a:fld>
            <a:endParaRPr lang="en-US" altLang="en-US" dirty="0"/>
          </a:p>
        </p:txBody>
      </p:sp>
    </p:spTree>
    <p:extLst>
      <p:ext uri="{BB962C8B-B14F-4D97-AF65-F5344CB8AC3E}">
        <p14:creationId xmlns:p14="http://schemas.microsoft.com/office/powerpoint/2010/main" val="223898419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1L, first line; 2L, second line; 3L, third line; AE adverse event; CRC, colorectal cancer; ILD, interstitial lung disease; mCRC, metastatic colorectal cancer; N/A, not available; PFS, progression-free survival; SoC, standard of care; T-DXd, </a:t>
            </a:r>
            <a:r>
              <a:rPr lang="en-US" sz="1200" i="1" dirty="0">
                <a:solidFill>
                  <a:schemeClr val="bg1"/>
                </a:solidFill>
              </a:rPr>
              <a:t>trastuzumab deruxtecan.</a:t>
            </a:r>
          </a:p>
          <a:p>
            <a:pPr marL="0" marR="0" lvl="0" indent="0" algn="l" defTabSz="914400" rtl="0" eaLnBrk="0" fontAlgn="base" latinLnBrk="0" hangingPunct="0">
              <a:lnSpc>
                <a:spcPct val="100000"/>
              </a:lnSpc>
              <a:spcBef>
                <a:spcPct val="30000"/>
              </a:spcBef>
              <a:spcAft>
                <a:spcPct val="0"/>
              </a:spcAft>
              <a:buClrTx/>
              <a:buSzTx/>
              <a:buFontTx/>
              <a:buNone/>
              <a:tabLst/>
              <a:defRPr/>
            </a:pPr>
            <a:endParaRPr kumimoji="0" lang="en-US" altLang="en-US" sz="12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17</a:t>
            </a:fld>
            <a:endParaRPr lang="en-US" altLang="en-US" dirty="0"/>
          </a:p>
        </p:txBody>
      </p:sp>
    </p:spTree>
    <p:extLst>
      <p:ext uri="{BB962C8B-B14F-4D97-AF65-F5344CB8AC3E}">
        <p14:creationId xmlns:p14="http://schemas.microsoft.com/office/powerpoint/2010/main" val="237926590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1L, first line; 2L, second line; AE, adverse event; AST aspartate aminotransferase; CAPOX, capecitabine/oxaliplatin; CR, complete response; CT, chemotherapy; FP, fluorouracil/cisplatin; GC, gastric cancer; ICI, immune checkpoint inhibitor; ILD, interstitial lung disease; mFOLFOX5, modified fluorouracil/leucovorin/oxaliplatin; ORR, overall response rate; OS, overall survival; PFS, progression-free survival; T-DXd, trastuzumab deruxtecan; TRP, </a:t>
            </a:r>
            <a:r>
              <a:rPr kumimoji="0" lang="en-US" sz="1200" b="0" i="1" u="none" strike="noStrike" cap="none" normalizeH="0" baseline="0" dirty="0">
                <a:ln>
                  <a:noFill/>
                </a:ln>
                <a:solidFill>
                  <a:schemeClr val="bg2">
                    <a:lumMod val="10000"/>
                  </a:schemeClr>
                </a:solidFill>
                <a:effectLst/>
                <a:latin typeface="+mn-lt"/>
              </a:rPr>
              <a:t>trastuzumab/ramucirumab/paclitaxel; tx, treatment; WBC, white blood cell.</a:t>
            </a:r>
            <a:endParaRPr lang="en-US" i="1" dirty="0"/>
          </a:p>
          <a:p>
            <a:endParaRPr lang="en-US" i="1"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18</a:t>
            </a:fld>
            <a:endParaRPr lang="en-US" altLang="en-US" dirty="0"/>
          </a:p>
        </p:txBody>
      </p:sp>
    </p:spTree>
    <p:extLst>
      <p:ext uri="{BB962C8B-B14F-4D97-AF65-F5344CB8AC3E}">
        <p14:creationId xmlns:p14="http://schemas.microsoft.com/office/powerpoint/2010/main" val="307270564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i="1"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2FB72F01-6714-4A31-8C22-8E0F1B091B56}"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19</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1544479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1C6BF8-F56C-2ACE-1159-1721E24BE22A}"/>
            </a:ext>
          </a:extLst>
        </p:cNvPr>
        <p:cNvGrpSpPr/>
        <p:nvPr/>
      </p:nvGrpSpPr>
      <p:grpSpPr>
        <a:xfrm>
          <a:off x="0" y="0"/>
          <a:ext cx="0" cy="0"/>
          <a:chOff x="0" y="0"/>
          <a:chExt cx="0" cy="0"/>
        </a:xfrm>
      </p:grpSpPr>
      <p:sp>
        <p:nvSpPr>
          <p:cNvPr id="63490" name="Rectangle 7">
            <a:extLst>
              <a:ext uri="{FF2B5EF4-FFF2-40B4-BE49-F238E27FC236}">
                <a16:creationId xmlns:a16="http://schemas.microsoft.com/office/drawing/2014/main" id="{FF9D00F4-FD31-84B4-11D5-ED2834DBEB8C}"/>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20</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A246F5EF-9FD6-42F4-0045-DF9A2FC0AC04}"/>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277F78D2-BFFF-C8CE-4CD4-6632CCE736A7}"/>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a:latin typeface="Arial" panose="020B0604020202020204" pitchFamily="34" charset="0"/>
            </a:endParaRPr>
          </a:p>
        </p:txBody>
      </p:sp>
    </p:spTree>
    <p:extLst>
      <p:ext uri="{BB962C8B-B14F-4D97-AF65-F5344CB8AC3E}">
        <p14:creationId xmlns:p14="http://schemas.microsoft.com/office/powerpoint/2010/main" val="382520504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3967005"/>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367409634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579821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21382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0548053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553732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215185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959132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6049881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248007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2482913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5571337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557888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21909075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userDrawn="1">
  <p:cSld name="Content Slide 1">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7" name="Text Placeholder 7"/>
          <p:cNvSpPr>
            <a:spLocks noGrp="1"/>
          </p:cNvSpPr>
          <p:nvPr>
            <p:ph type="body" sz="quarter" idx="13" hasCustomPrompt="1"/>
          </p:nvPr>
        </p:nvSpPr>
        <p:spPr>
          <a:xfrm>
            <a:off x="0" y="6324602"/>
            <a:ext cx="12192000" cy="533399"/>
          </a:xfrm>
          <a:prstGeom prst="rect">
            <a:avLst/>
          </a:prstGeom>
        </p:spPr>
        <p:txBody>
          <a:bodyPr lIns="274320" tIns="137160" rIns="274320" bIns="137160" anchor="b"/>
          <a:lstStyle>
            <a:lvl1pPr marL="0" indent="0">
              <a:buNone/>
              <a:defRPr sz="1400" b="1" baseline="0">
                <a:solidFill>
                  <a:schemeClr val="tx1"/>
                </a:solidFill>
                <a:latin typeface="+mn-lt"/>
                <a:cs typeface="Helvetica" panose="020B0604020202020204" pitchFamily="34" charset="0"/>
              </a:defRPr>
            </a:lvl1pPr>
            <a:lvl2pPr marL="395278" indent="0">
              <a:buNone/>
              <a:defRPr sz="1400" b="1"/>
            </a:lvl2pPr>
            <a:lvl3pPr marL="801668" indent="0">
              <a:buNone/>
              <a:defRPr sz="1400" b="1"/>
            </a:lvl3pPr>
            <a:lvl4pPr marL="1196945" indent="0">
              <a:buNone/>
              <a:defRPr sz="1400" b="1"/>
            </a:lvl4pPr>
            <a:lvl5pPr marL="1601747" indent="0">
              <a:buNone/>
              <a:defRPr sz="1400" b="1"/>
            </a:lvl5pPr>
          </a:lstStyle>
          <a:p>
            <a:pPr lvl="0"/>
            <a:r>
              <a:rPr lang="en-US"/>
              <a:t>Reference.</a:t>
            </a:r>
          </a:p>
        </p:txBody>
      </p:sp>
      <p:sp>
        <p:nvSpPr>
          <p:cNvPr id="8" name="Content Placeholder 3"/>
          <p:cNvSpPr>
            <a:spLocks noGrp="1"/>
          </p:cNvSpPr>
          <p:nvPr>
            <p:ph sz="quarter" idx="14"/>
          </p:nvPr>
        </p:nvSpPr>
        <p:spPr>
          <a:xfrm>
            <a:off x="609600" y="1566751"/>
            <a:ext cx="10972800" cy="4639840"/>
          </a:xfrm>
          <a:prstGeom prst="rect">
            <a:avLst/>
          </a:prstGeo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itle 1">
            <a:extLst>
              <a:ext uri="{FF2B5EF4-FFF2-40B4-BE49-F238E27FC236}">
                <a16:creationId xmlns:a16="http://schemas.microsoft.com/office/drawing/2014/main" id="{1988168C-A2A7-6847-8EE9-F5D27E260C69}"/>
              </a:ext>
            </a:extLst>
          </p:cNvPr>
          <p:cNvSpPr>
            <a:spLocks noGrp="1"/>
          </p:cNvSpPr>
          <p:nvPr>
            <p:ph type="title" hasCustomPrompt="1"/>
          </p:nvPr>
        </p:nvSpPr>
        <p:spPr>
          <a:xfrm>
            <a:off x="0" y="718287"/>
            <a:ext cx="12192000" cy="699351"/>
          </a:xfrm>
          <a:prstGeom prst="rect">
            <a:avLst/>
          </a:prstGeom>
        </p:spPr>
        <p:txBody>
          <a:bodyPr anchor="ctr"/>
          <a:lstStyle>
            <a:lvl1pPr algn="ctr">
              <a:defRPr sz="4000">
                <a:solidFill>
                  <a:srgbClr val="EE3D1F"/>
                </a:solidFill>
              </a:defRPr>
            </a:lvl1pPr>
          </a:lstStyle>
          <a:p>
            <a:r>
              <a:rPr lang="en-US"/>
              <a:t>Click to add title</a:t>
            </a:r>
          </a:p>
        </p:txBody>
      </p:sp>
    </p:spTree>
    <p:extLst>
      <p:ext uri="{BB962C8B-B14F-4D97-AF65-F5344CB8AC3E}">
        <p14:creationId xmlns:p14="http://schemas.microsoft.com/office/powerpoint/2010/main" val="390920425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p:cSld name="Title Slide">
    <p:spTree>
      <p:nvGrpSpPr>
        <p:cNvPr id="1" name=""/>
        <p:cNvGrpSpPr/>
        <p:nvPr/>
      </p:nvGrpSpPr>
      <p:grpSpPr>
        <a:xfrm>
          <a:off x="0" y="0"/>
          <a:ext cx="0" cy="0"/>
          <a:chOff x="0" y="0"/>
          <a:chExt cx="0" cy="0"/>
        </a:xfrm>
      </p:grpSpPr>
      <p:sp>
        <p:nvSpPr>
          <p:cNvPr id="10" name="Rectangle 54"/>
          <p:cNvSpPr>
            <a:spLocks noGrp="1" noChangeArrowheads="1"/>
          </p:cNvSpPr>
          <p:nvPr>
            <p:ph type="subTitle" idx="1"/>
          </p:nvPr>
        </p:nvSpPr>
        <p:spPr>
          <a:xfrm>
            <a:off x="609600" y="4041650"/>
            <a:ext cx="5181600" cy="1120775"/>
          </a:xfrm>
        </p:spPr>
        <p:txBody>
          <a:bodyPr/>
          <a:lstStyle>
            <a:lvl1pPr marL="0" indent="0">
              <a:lnSpc>
                <a:spcPct val="100000"/>
              </a:lnSpc>
              <a:buFont typeface="Wingdings" pitchFamily="2" charset="2"/>
              <a:buNone/>
              <a:defRPr sz="2000" b="1">
                <a:solidFill>
                  <a:schemeClr val="bg2"/>
                </a:solidFill>
              </a:defRPr>
            </a:lvl1pPr>
          </a:lstStyle>
          <a:p>
            <a:r>
              <a:rPr lang="en-US"/>
              <a:t>Click to edit Master subtitle style</a:t>
            </a:r>
          </a:p>
        </p:txBody>
      </p:sp>
      <p:sp>
        <p:nvSpPr>
          <p:cNvPr id="8" name="Rectangle 7">
            <a:extLst>
              <a:ext uri="{FF2B5EF4-FFF2-40B4-BE49-F238E27FC236}">
                <a16:creationId xmlns:a16="http://schemas.microsoft.com/office/drawing/2014/main" id="{02294B36-D511-4E23-A768-EAFA149B5CC7}"/>
              </a:ext>
            </a:extLst>
          </p:cNvPr>
          <p:cNvSpPr/>
          <p:nvPr userDrawn="1"/>
        </p:nvSpPr>
        <p:spPr>
          <a:xfrm>
            <a:off x="1" y="1620838"/>
            <a:ext cx="12192000" cy="2057400"/>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a:p>
        </p:txBody>
      </p:sp>
      <p:cxnSp>
        <p:nvCxnSpPr>
          <p:cNvPr id="9" name="Straight Connector 8">
            <a:extLst>
              <a:ext uri="{FF2B5EF4-FFF2-40B4-BE49-F238E27FC236}">
                <a16:creationId xmlns:a16="http://schemas.microsoft.com/office/drawing/2014/main" id="{A5B42F6D-719A-45C6-BB57-84887368226C}"/>
              </a:ext>
            </a:extLst>
          </p:cNvPr>
          <p:cNvCxnSpPr/>
          <p:nvPr/>
        </p:nvCxnSpPr>
        <p:spPr bwMode="auto">
          <a:xfrm>
            <a:off x="-14291" y="1620838"/>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3" name="Rectangle 55">
            <a:extLst>
              <a:ext uri="{FF2B5EF4-FFF2-40B4-BE49-F238E27FC236}">
                <a16:creationId xmlns:a16="http://schemas.microsoft.com/office/drawing/2014/main" id="{078B106A-3121-420B-B2D9-854FF204BD0F}"/>
              </a:ext>
            </a:extLst>
          </p:cNvPr>
          <p:cNvSpPr>
            <a:spLocks noGrp="1" noChangeArrowheads="1"/>
          </p:cNvSpPr>
          <p:nvPr>
            <p:ph type="ctrTitle"/>
          </p:nvPr>
        </p:nvSpPr>
        <p:spPr bwMode="invGray">
          <a:xfrm>
            <a:off x="609600" y="1600200"/>
            <a:ext cx="11264901" cy="2057400"/>
          </a:xfrm>
          <a:prstGeom prst="rect">
            <a:avLst/>
          </a:prstGeom>
        </p:spPr>
        <p:txBody>
          <a:bodyPr/>
          <a:lstStyle>
            <a:lvl1pPr>
              <a:defRPr sz="4000">
                <a:solidFill>
                  <a:srgbClr val="455560"/>
                </a:solidFill>
              </a:defRPr>
            </a:lvl1pPr>
          </a:lstStyle>
          <a:p>
            <a:r>
              <a:rPr lang="en-US"/>
              <a:t>Click to edit Master title style</a:t>
            </a:r>
          </a:p>
        </p:txBody>
      </p:sp>
      <p:pic>
        <p:nvPicPr>
          <p:cNvPr id="11" name="Picture 10">
            <a:extLst>
              <a:ext uri="{FF2B5EF4-FFF2-40B4-BE49-F238E27FC236}">
                <a16:creationId xmlns:a16="http://schemas.microsoft.com/office/drawing/2014/main" id="{D2C404A3-49E3-6AE3-6316-79D1DE70A53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716132" y="244938"/>
            <a:ext cx="1681179" cy="896629"/>
          </a:xfrm>
          <a:prstGeom prst="rect">
            <a:avLst/>
          </a:prstGeom>
        </p:spPr>
      </p:pic>
      <p:cxnSp>
        <p:nvCxnSpPr>
          <p:cNvPr id="12" name="Straight Connector 11">
            <a:extLst>
              <a:ext uri="{FF2B5EF4-FFF2-40B4-BE49-F238E27FC236}">
                <a16:creationId xmlns:a16="http://schemas.microsoft.com/office/drawing/2014/main" id="{9ACD6CB8-625C-44F5-9B90-77A60BCC4A2E}"/>
              </a:ext>
            </a:extLst>
          </p:cNvPr>
          <p:cNvCxnSpPr/>
          <p:nvPr/>
        </p:nvCxnSpPr>
        <p:spPr bwMode="auto">
          <a:xfrm>
            <a:off x="-14291" y="3662363"/>
            <a:ext cx="12214232" cy="0"/>
          </a:xfrm>
          <a:prstGeom prst="line">
            <a:avLst/>
          </a:prstGeom>
          <a:ln w="12700">
            <a:solidFill>
              <a:schemeClr val="bg2"/>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1194779415"/>
      </p:ext>
    </p:extLst>
  </p:cSld>
  <p:clrMapOvr>
    <a:masterClrMapping/>
  </p:clrMapOvr>
  <p:extLst>
    <p:ext uri="{DCECCB84-F9BA-43D5-87BE-67443E8EF086}">
      <p15:sldGuideLst xmlns:p15="http://schemas.microsoft.com/office/powerpoint/2012/main"/>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6614313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4" name="Group 3">
            <a:extLst>
              <a:ext uri="{FF2B5EF4-FFF2-40B4-BE49-F238E27FC236}">
                <a16:creationId xmlns:a16="http://schemas.microsoft.com/office/drawing/2014/main" id="{9778E9B7-4949-28BD-165C-8A19BAED805F}"/>
              </a:ext>
            </a:extLst>
          </p:cNvPr>
          <p:cNvGrpSpPr/>
          <p:nvPr userDrawn="1"/>
        </p:nvGrpSpPr>
        <p:grpSpPr>
          <a:xfrm>
            <a:off x="8869472" y="6298815"/>
            <a:ext cx="2877113" cy="394353"/>
            <a:chOff x="8869472" y="6298815"/>
            <a:chExt cx="2877113" cy="394353"/>
          </a:xfrm>
        </p:grpSpPr>
        <p:pic>
          <p:nvPicPr>
            <p:cNvPr id="5" name="Picture 4">
              <a:extLst>
                <a:ext uri="{FF2B5EF4-FFF2-40B4-BE49-F238E27FC236}">
                  <a16:creationId xmlns:a16="http://schemas.microsoft.com/office/drawing/2014/main" id="{7E6E1A95-6077-6510-20C5-471AD5466E4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6" name="Rectangle 5">
              <a:extLst>
                <a:ext uri="{FF2B5EF4-FFF2-40B4-BE49-F238E27FC236}">
                  <a16:creationId xmlns:a16="http://schemas.microsoft.com/office/drawing/2014/main" id="{0C6C0729-2E40-00EB-212A-99D70594C81B}"/>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7891823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41A963A4-9BB1-F8FF-4636-271CB689843C}"/>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15489907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7025415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482E1199-B50F-0114-1C29-82C8B63ED0EB}"/>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7F4C4F00-A86F-1C51-F733-91E92FCA18BA}"/>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8" name="Rectangle 7">
              <a:extLst>
                <a:ext uri="{FF2B5EF4-FFF2-40B4-BE49-F238E27FC236}">
                  <a16:creationId xmlns:a16="http://schemas.microsoft.com/office/drawing/2014/main" id="{D20CF191-AD96-1DB9-DF2E-4B2B4833E87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0335010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976663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5FB0C27F-8158-D95C-0270-6C5A18C09C1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1715040-51BB-5EAD-7551-4E1CFE3430FB}"/>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C850B323-4A45-FF99-0514-1788CD0017E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30847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18568171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71FCB4C5-8216-244E-3D93-41E212F40457}"/>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7CB3AFF3-C9AF-6406-A52C-986F17667A3D}"/>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8BE472F0-4C6A-6FBF-3D23-4A0861C31415}"/>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82035682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6710015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103A659D-6BF1-8E0D-2D7B-19BCEFEA43F4}"/>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335B2744-BE30-7F59-641C-E8EE271BFEC4}"/>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E061F54A-476D-1E85-D460-3390FD49765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a:solidFill>
                    <a:srgbClr val="455560"/>
                  </a:solidFill>
                  <a:latin typeface="Calibri" panose="020F0502020204030204" pitchFamily="34" charset="0"/>
                </a:rPr>
                <a:t>Slide credit: </a:t>
              </a:r>
              <a:r>
                <a:rPr lang="en-US" altLang="en-US" sz="1200" b="0">
                  <a:solidFill>
                    <a:schemeClr val="bg2"/>
                  </a:solidFill>
                  <a:latin typeface="Calibri" panose="020F0502020204030204" pitchFamily="34" charset="0"/>
                  <a:hlinkClick r:id="rId3"/>
                </a:rPr>
                <a:t>clinicaloptions.com</a:t>
              </a:r>
              <a:endParaRPr lang="en-US" altLang="en-US" sz="1200" b="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5604683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E31A8939-5D7B-DDA0-442D-AFC6D9C41D08}"/>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8380918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2" Type="http://schemas.openxmlformats.org/officeDocument/2006/relationships/slideLayout" Target="../slideLayouts/slideLayout16.xml"/><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0" Type="http://schemas.openxmlformats.org/officeDocument/2006/relationships/slideLayout" Target="../slideLayouts/slideLayout24.xml"/><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007340729"/>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137649125"/>
      </p:ext>
    </p:extLst>
  </p:cSld>
  <p:clrMap bg1="dk2" tx1="lt1" bg2="dk1" tx2="lt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 id="2147483687" r:id="rId12"/>
    <p:sldLayoutId id="2147483688"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p15:clr>
            <a:srgbClr val="F26B43"/>
          </p15:clr>
        </p15:guide>
        <p15:guide id="2" pos="452">
          <p15:clr>
            <a:srgbClr val="F26B43"/>
          </p15:clr>
        </p15:guide>
        <p15:guide id="3" orient="horz" pos="1008">
          <p15:clr>
            <a:srgbClr val="F26B43"/>
          </p15:clr>
        </p15:guide>
        <p15:guide id="4" orient="horz" pos="4128">
          <p15:clr>
            <a:srgbClr val="F26B43"/>
          </p15:clr>
        </p15:guide>
        <p15:guide id="5" orient="horz" pos="3888">
          <p15:clr>
            <a:srgbClr val="F26B43"/>
          </p15:clr>
        </p15:guide>
        <p15:guide id="6" orient="horz" pos="4032">
          <p15:clr>
            <a:srgbClr val="F26B43"/>
          </p15:clr>
        </p15:guide>
        <p15:guide id="7" pos="312">
          <p15:clr>
            <a:srgbClr val="F26B43"/>
          </p15:clr>
        </p15:guide>
        <p15:guide id="8" pos="7248">
          <p15:clr>
            <a:srgbClr val="F26B43"/>
          </p15:clr>
        </p15:guide>
        <p15:guide id="9" pos="7416">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5.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9.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609599" y="1600200"/>
            <a:ext cx="10871203" cy="2057400"/>
          </a:xfrm>
        </p:spPr>
        <p:txBody>
          <a:bodyPr>
            <a:normAutofit/>
          </a:bodyPr>
          <a:lstStyle/>
          <a:p>
            <a:r>
              <a:rPr lang="en-US" sz="4000" dirty="0"/>
              <a:t>Evaluating Clinical Data With HER2-Targeted ADCs in Genitourinary, Gastrointestinal, and Gynecologic Malignancies</a:t>
            </a:r>
            <a:endParaRPr lang="en-US" altLang="en-US" sz="4000"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13243" y="6368143"/>
            <a:ext cx="546417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ts val="1000"/>
              </a:spcBef>
              <a:spcAft>
                <a:spcPts val="700"/>
              </a:spcAft>
              <a:buClr>
                <a:srgbClr val="FEFDDE"/>
              </a:buClr>
              <a:buSzTx/>
              <a:buFont typeface="Wingdings" panose="05000000000000000000" pitchFamily="2" charset="2"/>
              <a:buNone/>
              <a:tabLst/>
              <a:defRPr/>
            </a:pPr>
            <a:r>
              <a:rPr kumimoji="0" lang="en-US" sz="1200" b="0" i="0" u="none" strike="noStrike" kern="1200" cap="none" spc="0" normalizeH="0" baseline="0" noProof="0" dirty="0">
                <a:ln>
                  <a:noFill/>
                </a:ln>
                <a:solidFill>
                  <a:srgbClr val="181818"/>
                </a:solidFill>
                <a:effectLst/>
                <a:uLnTx/>
                <a:uFillTx/>
                <a:latin typeface="Calibri" panose="020F0502020204030204" pitchFamily="34" charset="0"/>
                <a:ea typeface="+mn-ea"/>
                <a:cs typeface="Calibri" panose="020F0502020204030204" pitchFamily="34" charset="0"/>
              </a:rPr>
              <a:t>Supported by an educational grant from Daiichi Sankyo, Inc.</a:t>
            </a:r>
            <a:endPar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7" name="Text Box 19">
            <a:extLst>
              <a:ext uri="{FF2B5EF4-FFF2-40B4-BE49-F238E27FC236}">
                <a16:creationId xmlns:a16="http://schemas.microsoft.com/office/drawing/2014/main" id="{7DD45807-ED90-402F-BBFD-2C736FFD6749}"/>
              </a:ext>
            </a:extLst>
          </p:cNvPr>
          <p:cNvSpPr txBox="1">
            <a:spLocks noChangeArrowheads="1"/>
          </p:cNvSpPr>
          <p:nvPr/>
        </p:nvSpPr>
        <p:spPr bwMode="auto">
          <a:xfrm>
            <a:off x="6201646" y="1227880"/>
            <a:ext cx="587614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r" defTabSz="914400" rtl="0" eaLnBrk="0" fontAlgn="base" latinLnBrk="0" hangingPunct="0">
              <a:lnSpc>
                <a:spcPct val="100000"/>
              </a:lnSpc>
              <a:spcBef>
                <a:spcPct val="0"/>
              </a:spcBef>
              <a:spcAft>
                <a:spcPct val="0"/>
              </a:spcAft>
              <a:buClrTx/>
              <a:buSzTx/>
              <a:buFont typeface="Arial" panose="020B0604020202020204" pitchFamily="34" charset="0"/>
              <a:buNone/>
              <a:tabLst/>
              <a:defRPr/>
            </a:pPr>
            <a:r>
              <a:rPr kumimoji="0" lang="en-US" altLang="en-US" sz="12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a:t>About These Slides</a:t>
            </a:r>
          </a:p>
        </p:txBody>
      </p:sp>
      <p:grpSp>
        <p:nvGrpSpPr>
          <p:cNvPr id="5" name="Group 4">
            <a:extLst>
              <a:ext uri="{FF2B5EF4-FFF2-40B4-BE49-F238E27FC236}">
                <a16:creationId xmlns:a16="http://schemas.microsoft.com/office/drawing/2014/main" id="{15802EA0-7066-0FD4-5F06-5D6F9D6AC3C8}"/>
              </a:ext>
            </a:extLst>
          </p:cNvPr>
          <p:cNvGrpSpPr/>
          <p:nvPr/>
        </p:nvGrpSpPr>
        <p:grpSpPr>
          <a:xfrm>
            <a:off x="3841029" y="3434848"/>
            <a:ext cx="4509943" cy="615278"/>
            <a:chOff x="4156075" y="3330939"/>
            <a:chExt cx="4509943" cy="615278"/>
          </a:xfrm>
        </p:grpSpPr>
        <p:sp>
          <p:nvSpPr>
            <p:cNvPr id="6" name="Rectangle 7">
              <a:extLst>
                <a:ext uri="{FF2B5EF4-FFF2-40B4-BE49-F238E27FC236}">
                  <a16:creationId xmlns:a16="http://schemas.microsoft.com/office/drawing/2014/main" id="{8EAEEB68-88FA-4BBC-DD94-42D43C039828}"/>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hlinkClick r:id="rId4"/>
                </a:rPr>
                <a:t>clinicaloptions.com</a:t>
              </a:r>
              <a:endParaRPr kumimoji="0" lang="en-US" altLang="en-US" sz="2000" b="0" i="0" u="none" strike="noStrike" kern="1200" cap="none" spc="0" normalizeH="0" baseline="0" noProof="0">
                <a:ln>
                  <a:noFill/>
                </a:ln>
                <a:solidFill>
                  <a:srgbClr val="455560"/>
                </a:solidFill>
                <a:effectLst/>
                <a:uLnTx/>
                <a:uFillTx/>
                <a:latin typeface="Calibri" panose="020F050202020403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0CB2BD58-852D-8A41-2A53-FF439315E243}"/>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extLst>
      <p:ext uri="{BB962C8B-B14F-4D97-AF65-F5344CB8AC3E}">
        <p14:creationId xmlns:p14="http://schemas.microsoft.com/office/powerpoint/2010/main" val="22039445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A01A64-C5D7-DCB4-9561-5AA411D529E4}"/>
            </a:ext>
          </a:extLst>
        </p:cNvPr>
        <p:cNvGrpSpPr/>
        <p:nvPr/>
      </p:nvGrpSpPr>
      <p:grpSpPr>
        <a:xfrm>
          <a:off x="0" y="0"/>
          <a:ext cx="0" cy="0"/>
          <a:chOff x="0" y="0"/>
          <a:chExt cx="0" cy="0"/>
        </a:xfrm>
      </p:grpSpPr>
      <p:sp>
        <p:nvSpPr>
          <p:cNvPr id="38914" name="Rectangle 2">
            <a:extLst>
              <a:ext uri="{FF2B5EF4-FFF2-40B4-BE49-F238E27FC236}">
                <a16:creationId xmlns:a16="http://schemas.microsoft.com/office/drawing/2014/main" id="{CC3B27B5-0869-1515-1E56-E06385F3096D}"/>
              </a:ext>
            </a:extLst>
          </p:cNvPr>
          <p:cNvSpPr>
            <a:spLocks noGrp="1" noChangeArrowheads="1"/>
          </p:cNvSpPr>
          <p:nvPr>
            <p:ph type="title"/>
          </p:nvPr>
        </p:nvSpPr>
        <p:spPr/>
        <p:txBody>
          <a:bodyPr/>
          <a:lstStyle/>
          <a:p>
            <a:pPr eaLnBrk="1" hangingPunct="1"/>
            <a:r>
              <a:rPr lang="en-US" altLang="en-US"/>
              <a:t>Faculty</a:t>
            </a:r>
          </a:p>
        </p:txBody>
      </p:sp>
      <p:sp>
        <p:nvSpPr>
          <p:cNvPr id="2" name="Rectangle 3">
            <a:extLst>
              <a:ext uri="{FF2B5EF4-FFF2-40B4-BE49-F238E27FC236}">
                <a16:creationId xmlns:a16="http://schemas.microsoft.com/office/drawing/2014/main" id="{41B75B62-A83A-1FE8-1577-09968DFFDE58}"/>
              </a:ext>
            </a:extLst>
          </p:cNvPr>
          <p:cNvSpPr txBox="1">
            <a:spLocks noChangeArrowheads="1"/>
          </p:cNvSpPr>
          <p:nvPr/>
        </p:nvSpPr>
        <p:spPr bwMode="auto">
          <a:xfrm>
            <a:off x="6325458" y="1505892"/>
            <a:ext cx="5486240" cy="46506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Catherine Fahey, MD, PhD</a:t>
            </a:r>
            <a:br>
              <a:rPr kumimoji="0" lang="en-US"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Assistant Professor</a:t>
            </a:r>
            <a:br>
              <a:rPr kumimoji="0" lang="en-US" sz="2200" b="0" i="0" u="none" strike="noStrike" kern="1200" cap="none" spc="0" normalizeH="0" baseline="0" noProof="0" dirty="0">
                <a:ln>
                  <a:noFill/>
                </a:ln>
                <a:solidFill>
                  <a:srgbClr val="000000"/>
                </a:solidFill>
                <a:effectLst/>
                <a:uLnTx/>
                <a:uFillTx/>
                <a:latin typeface="Calibri"/>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Division of Oncology</a:t>
            </a:r>
            <a:br>
              <a:rPr kumimoji="0" lang="en-US" sz="2200" b="0" i="0" u="none" strike="noStrike" kern="1200" cap="none" spc="0" normalizeH="0" baseline="0" noProof="0" dirty="0">
                <a:ln>
                  <a:noFill/>
                </a:ln>
                <a:solidFill>
                  <a:srgbClr val="000000"/>
                </a:solidFill>
                <a:effectLst/>
                <a:uLnTx/>
                <a:uFillTx/>
                <a:latin typeface="Calibri"/>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University of North Carolina at Chapel Hill</a:t>
            </a:r>
            <a:br>
              <a:rPr kumimoji="0" lang="en-US" sz="2200" b="0" i="0" u="none" strike="noStrike" kern="1200" cap="none" spc="0" normalizeH="0" baseline="0" noProof="0" dirty="0">
                <a:ln>
                  <a:noFill/>
                </a:ln>
                <a:solidFill>
                  <a:srgbClr val="000000"/>
                </a:solidFill>
                <a:effectLst/>
                <a:uLnTx/>
                <a:uFillTx/>
                <a:latin typeface="Calibri"/>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Chapel Hill, North Carolina</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Catherine Fahey, MD, PhD, </a:t>
            </a:r>
            <a:r>
              <a:rPr kumimoji="0" lang="en-US" altLang="en-US" sz="22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has no relevant financial relationships to disclose.</a:t>
            </a:r>
          </a:p>
        </p:txBody>
      </p:sp>
      <p:sp>
        <p:nvSpPr>
          <p:cNvPr id="3" name="Rectangle 3">
            <a:extLst>
              <a:ext uri="{FF2B5EF4-FFF2-40B4-BE49-F238E27FC236}">
                <a16:creationId xmlns:a16="http://schemas.microsoft.com/office/drawing/2014/main" id="{B0DF5CFE-B420-45F7-54F0-442BA1AF10EF}"/>
              </a:ext>
            </a:extLst>
          </p:cNvPr>
          <p:cNvSpPr txBox="1">
            <a:spLocks noChangeArrowheads="1"/>
          </p:cNvSpPr>
          <p:nvPr/>
        </p:nvSpPr>
        <p:spPr bwMode="auto">
          <a:xfrm>
            <a:off x="609760" y="1500401"/>
            <a:ext cx="5486240" cy="5082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Alexandra Leary, MD, PhD</a:t>
            </a:r>
            <a:br>
              <a:rPr kumimoji="0" lang="en-US" altLang="en-US" sz="24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President, GINECO Group</a:t>
            </a:r>
            <a:br>
              <a:rPr kumimoji="0" lang="en-US" sz="2200" b="0" i="0" u="none" strike="noStrike" kern="1200" cap="none" spc="0" normalizeH="0" baseline="0" noProof="0" dirty="0">
                <a:ln>
                  <a:noFill/>
                </a:ln>
                <a:solidFill>
                  <a:srgbClr val="000000"/>
                </a:solidFill>
                <a:effectLst/>
                <a:uLnTx/>
                <a:uFillTx/>
                <a:latin typeface="Calibri"/>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Co-Director, Department of Medical Oncology</a:t>
            </a:r>
            <a:br>
              <a:rPr kumimoji="0" lang="en-US" sz="2200" b="0" i="0" u="none" strike="noStrike" kern="1200" cap="none" spc="0" normalizeH="0" baseline="0" noProof="0" dirty="0">
                <a:ln>
                  <a:noFill/>
                </a:ln>
                <a:solidFill>
                  <a:srgbClr val="000000"/>
                </a:solidFill>
                <a:effectLst/>
                <a:uLnTx/>
                <a:uFillTx/>
                <a:latin typeface="Calibri"/>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Medical Oncologist Gynecology</a:t>
            </a:r>
            <a:br>
              <a:rPr kumimoji="0" lang="en-US" sz="2200" b="0" i="0" u="none" strike="noStrike" kern="1200" cap="none" spc="0" normalizeH="0" baseline="0" noProof="0" dirty="0">
                <a:ln>
                  <a:noFill/>
                </a:ln>
                <a:solidFill>
                  <a:srgbClr val="000000"/>
                </a:solidFill>
                <a:effectLst/>
                <a:uLnTx/>
                <a:uFillTx/>
                <a:latin typeface="Calibri"/>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Team Leader, Gynecologic Translational Research Lab, INSERM u981</a:t>
            </a:r>
            <a:br>
              <a:rPr kumimoji="0" lang="en-US" sz="2200" b="0" i="0" u="none" strike="noStrike" kern="1200" cap="none" spc="0" normalizeH="0" baseline="0" noProof="0" dirty="0">
                <a:ln>
                  <a:noFill/>
                </a:ln>
                <a:solidFill>
                  <a:srgbClr val="000000"/>
                </a:solidFill>
                <a:effectLst/>
                <a:uLnTx/>
                <a:uFillTx/>
                <a:latin typeface="Calibri"/>
                <a:ea typeface="+mn-ea"/>
                <a:cs typeface="+mn-cs"/>
              </a:rPr>
            </a:br>
            <a:r>
              <a:rPr kumimoji="0" lang="en-US" sz="2200" b="0" i="0" u="none" strike="noStrike" kern="1200" cap="none" spc="0" normalizeH="0" baseline="0" noProof="0" dirty="0" err="1">
                <a:ln>
                  <a:noFill/>
                </a:ln>
                <a:solidFill>
                  <a:srgbClr val="181818"/>
                </a:solidFill>
                <a:effectLst/>
                <a:uLnTx/>
                <a:uFillTx/>
                <a:latin typeface="Calibri"/>
                <a:ea typeface="+mn-ea"/>
                <a:cs typeface="+mn-cs"/>
              </a:rPr>
              <a:t>Institut</a:t>
            </a:r>
            <a:r>
              <a:rPr kumimoji="0" lang="en-US" sz="2200" b="0" i="0" u="none" strike="noStrike" kern="1200" cap="none" spc="0" normalizeH="0" baseline="0" noProof="0" dirty="0">
                <a:ln>
                  <a:noFill/>
                </a:ln>
                <a:solidFill>
                  <a:srgbClr val="181818"/>
                </a:solidFill>
                <a:effectLst/>
                <a:uLnTx/>
                <a:uFillTx/>
                <a:latin typeface="Calibri"/>
                <a:ea typeface="+mn-ea"/>
                <a:cs typeface="+mn-cs"/>
              </a:rPr>
              <a:t> Gustave </a:t>
            </a:r>
            <a:r>
              <a:rPr kumimoji="0" lang="en-US" sz="2200" b="0" i="0" u="none" strike="noStrike" kern="1200" cap="none" spc="0" normalizeH="0" baseline="0" noProof="0" dirty="0" err="1">
                <a:ln>
                  <a:noFill/>
                </a:ln>
                <a:solidFill>
                  <a:srgbClr val="181818"/>
                </a:solidFill>
                <a:effectLst/>
                <a:uLnTx/>
                <a:uFillTx/>
                <a:latin typeface="Calibri"/>
                <a:ea typeface="+mn-ea"/>
                <a:cs typeface="+mn-cs"/>
              </a:rPr>
              <a:t>Roussy</a:t>
            </a:r>
            <a:br>
              <a:rPr kumimoji="0" lang="en-US" sz="2200" b="0" i="0" u="none" strike="noStrike" kern="1200" cap="none" spc="0" normalizeH="0" baseline="0" noProof="0" dirty="0">
                <a:ln>
                  <a:noFill/>
                </a:ln>
                <a:solidFill>
                  <a:srgbClr val="000000"/>
                </a:solidFill>
                <a:effectLst/>
                <a:uLnTx/>
                <a:uFillTx/>
                <a:latin typeface="Calibri"/>
                <a:ea typeface="+mn-ea"/>
                <a:cs typeface="+mn-cs"/>
              </a:rPr>
            </a:br>
            <a:r>
              <a:rPr kumimoji="0" lang="en-US" sz="2200" b="0" i="0" u="none" strike="noStrike" kern="1200" cap="none" spc="0" normalizeH="0" baseline="0" noProof="0" dirty="0">
                <a:ln>
                  <a:noFill/>
                </a:ln>
                <a:solidFill>
                  <a:srgbClr val="181818"/>
                </a:solidFill>
                <a:effectLst/>
                <a:uLnTx/>
                <a:uFillTx/>
                <a:latin typeface="Calibri"/>
                <a:ea typeface="+mn-ea"/>
                <a:cs typeface="+mn-cs"/>
              </a:rPr>
              <a:t>Villejuif, France</a:t>
            </a:r>
          </a:p>
          <a:p>
            <a:pPr marL="0" marR="0" lvl="0" indent="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None/>
              <a:tabLst/>
              <a:defRPr/>
            </a:pPr>
            <a:r>
              <a:rPr kumimoji="0" lang="en-US" altLang="en-US" sz="2200" b="1" i="0" u="none" strike="noStrike" kern="0" cap="none" spc="0" normalizeH="0" baseline="0" noProof="0" dirty="0">
                <a:ln>
                  <a:noFill/>
                </a:ln>
                <a:solidFill>
                  <a:srgbClr val="E1471D"/>
                </a:solidFill>
                <a:effectLst/>
                <a:uLnTx/>
                <a:uFillTx/>
                <a:latin typeface="Calibri" panose="020F0502020204030204" pitchFamily="34" charset="0"/>
                <a:ea typeface="+mn-ea"/>
                <a:cs typeface="+mn-cs"/>
              </a:rPr>
              <a:t>Alexandra Leary, MD, PhD: </a:t>
            </a:r>
            <a:r>
              <a:rPr kumimoji="0" lang="en-US" alt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consultant/advisor/speaker: </a:t>
            </a:r>
            <a:r>
              <a:rPr kumimoji="0" lang="en-US" altLang="en-US" sz="22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AbbVie, AstraZeneca, Daiichi Sankyo, Genmab, GlaxoSmithKline, </a:t>
            </a:r>
            <a:r>
              <a:rPr kumimoji="0" lang="en-US" altLang="en-US" sz="2200" b="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ImmunoGen</a:t>
            </a:r>
            <a:r>
              <a:rPr kumimoji="0" lang="en-US" altLang="en-US" sz="22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 Merck Sharp &amp; Dohme, Pharm&amp;, </a:t>
            </a:r>
            <a:r>
              <a:rPr kumimoji="0" lang="en-US" altLang="en-US" sz="2200" b="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Zentalis</a:t>
            </a:r>
            <a:r>
              <a:rPr kumimoji="0" lang="en-US" altLang="en-US" sz="22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 </a:t>
            </a:r>
            <a:r>
              <a:rPr kumimoji="0" lang="en-US" alt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researcher: </a:t>
            </a:r>
            <a:r>
              <a:rPr kumimoji="0" lang="en-US" altLang="en-US" sz="2200" b="0" u="none" strike="noStrike" kern="0" cap="none" spc="0" normalizeH="0" baseline="0" noProof="0" dirty="0">
                <a:ln>
                  <a:noFill/>
                </a:ln>
                <a:solidFill>
                  <a:srgbClr val="000000"/>
                </a:solidFill>
                <a:effectLst/>
                <a:uLnTx/>
                <a:uFillTx/>
                <a:latin typeface="Calibri" panose="020F0502020204030204" pitchFamily="34" charset="0"/>
                <a:ea typeface="+mn-ea"/>
                <a:cs typeface="+mn-cs"/>
              </a:rPr>
              <a:t>AstraZeneca, </a:t>
            </a:r>
            <a:r>
              <a:rPr kumimoji="0" lang="en-US" altLang="en-US" sz="2200" b="0" u="none" strike="noStrike" kern="0" cap="none" spc="0" normalizeH="0" baseline="0" noProof="0" dirty="0" err="1">
                <a:ln>
                  <a:noFill/>
                </a:ln>
                <a:solidFill>
                  <a:srgbClr val="000000"/>
                </a:solidFill>
                <a:effectLst/>
                <a:uLnTx/>
                <a:uFillTx/>
                <a:latin typeface="Calibri" panose="020F0502020204030204" pitchFamily="34" charset="0"/>
                <a:ea typeface="+mn-ea"/>
                <a:cs typeface="+mn-cs"/>
              </a:rPr>
              <a:t>Zentalis</a:t>
            </a:r>
            <a:r>
              <a:rPr kumimoji="0" lang="en-US" altLang="en-US" sz="2200" b="0" i="1" u="none" strike="noStrike" kern="0" cap="none" spc="0" normalizeH="0" baseline="0" noProof="0" dirty="0">
                <a:ln>
                  <a:noFill/>
                </a:ln>
                <a:solidFill>
                  <a:srgbClr val="000000"/>
                </a:solidFill>
                <a:effectLst/>
                <a:uLnTx/>
                <a:uFillTx/>
                <a:latin typeface="Calibri" panose="020F0502020204030204" pitchFamily="34" charset="0"/>
                <a:ea typeface="+mn-ea"/>
                <a:cs typeface="+mn-cs"/>
              </a:rPr>
              <a:t>.</a:t>
            </a:r>
            <a:endParaRPr kumimoji="0" lang="en-US" altLang="en-US" sz="22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677781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a:extLst>
              <a:ext uri="{FF2B5EF4-FFF2-40B4-BE49-F238E27FC236}">
                <a16:creationId xmlns:a16="http://schemas.microsoft.com/office/drawing/2014/main" id="{658DFBB6-CC88-48B6-9C93-D0B82C392AEF}"/>
              </a:ext>
            </a:extLst>
          </p:cNvPr>
          <p:cNvSpPr>
            <a:spLocks noGrp="1" noChangeArrowheads="1"/>
          </p:cNvSpPr>
          <p:nvPr>
            <p:ph type="title"/>
          </p:nvPr>
        </p:nvSpPr>
        <p:spPr/>
        <p:txBody>
          <a:bodyPr/>
          <a:lstStyle/>
          <a:p>
            <a:pPr eaLnBrk="1" hangingPunct="1"/>
            <a:r>
              <a:rPr lang="en-US" altLang="en-US"/>
              <a:t>Faculty</a:t>
            </a:r>
          </a:p>
        </p:txBody>
      </p:sp>
      <p:sp>
        <p:nvSpPr>
          <p:cNvPr id="38915" name="Rectangle 3">
            <a:extLst>
              <a:ext uri="{FF2B5EF4-FFF2-40B4-BE49-F238E27FC236}">
                <a16:creationId xmlns:a16="http://schemas.microsoft.com/office/drawing/2014/main" id="{EA720D22-EB1C-493A-8B56-A0FAB8B53180}"/>
              </a:ext>
            </a:extLst>
          </p:cNvPr>
          <p:cNvSpPr>
            <a:spLocks noGrp="1" noChangeArrowheads="1"/>
          </p:cNvSpPr>
          <p:nvPr>
            <p:ph idx="1"/>
          </p:nvPr>
        </p:nvSpPr>
        <p:spPr>
          <a:xfrm>
            <a:off x="609759" y="1507446"/>
            <a:ext cx="5748176" cy="4650686"/>
          </a:xfrm>
        </p:spPr>
        <p:txBody>
          <a:bodyPr/>
          <a:lstStyle/>
          <a:p>
            <a:pPr marL="0" indent="0">
              <a:buNone/>
            </a:pPr>
            <a:r>
              <a:rPr lang="en-US" altLang="en-US" sz="2400" b="1" dirty="0">
                <a:solidFill>
                  <a:srgbClr val="E1471D"/>
                </a:solidFill>
              </a:rPr>
              <a:t>Zev A. Wainberg, MD</a:t>
            </a:r>
            <a:br>
              <a:rPr lang="en-US" altLang="en-US" sz="2400" b="1" dirty="0">
                <a:solidFill>
                  <a:schemeClr val="accent3"/>
                </a:solidFill>
              </a:rPr>
            </a:br>
            <a:r>
              <a:rPr lang="en-US" sz="2200" b="0" i="0" dirty="0">
                <a:solidFill>
                  <a:srgbClr val="181818"/>
                </a:solidFill>
                <a:effectLst/>
                <a:latin typeface="+mn-lt"/>
              </a:rPr>
              <a:t>Professor of Medicine and Surgery</a:t>
            </a:r>
            <a:br>
              <a:rPr lang="en-US" sz="2200" b="0" i="0" dirty="0">
                <a:solidFill>
                  <a:srgbClr val="181818"/>
                </a:solidFill>
                <a:effectLst/>
                <a:latin typeface="+mn-lt"/>
              </a:rPr>
            </a:br>
            <a:r>
              <a:rPr lang="en-US" sz="2200" b="0" i="0" dirty="0">
                <a:solidFill>
                  <a:srgbClr val="181818"/>
                </a:solidFill>
                <a:effectLst/>
                <a:latin typeface="+mn-lt"/>
              </a:rPr>
              <a:t>Co-Director of GI Oncology</a:t>
            </a:r>
            <a:br>
              <a:rPr lang="en-US" sz="2200" b="0" i="0" dirty="0">
                <a:solidFill>
                  <a:srgbClr val="181818"/>
                </a:solidFill>
                <a:effectLst/>
                <a:latin typeface="+mn-lt"/>
              </a:rPr>
            </a:br>
            <a:r>
              <a:rPr lang="en-US" sz="2200" b="0" i="0" dirty="0">
                <a:solidFill>
                  <a:srgbClr val="181818"/>
                </a:solidFill>
                <a:effectLst/>
                <a:latin typeface="+mn-lt"/>
              </a:rPr>
              <a:t>Director, Early Phase Clinical Research Program</a:t>
            </a:r>
            <a:br>
              <a:rPr lang="en-US" sz="2200" b="0" i="0" dirty="0">
                <a:solidFill>
                  <a:srgbClr val="181818"/>
                </a:solidFill>
                <a:effectLst/>
                <a:latin typeface="+mn-lt"/>
              </a:rPr>
            </a:br>
            <a:r>
              <a:rPr lang="en-US" sz="2200" b="0" i="0" dirty="0">
                <a:solidFill>
                  <a:srgbClr val="181818"/>
                </a:solidFill>
                <a:effectLst/>
                <a:latin typeface="+mn-lt"/>
              </a:rPr>
              <a:t>Jonsson Comprehensive Cancer Center</a:t>
            </a:r>
            <a:br>
              <a:rPr lang="en-US" sz="2200" b="0" i="0" dirty="0">
                <a:solidFill>
                  <a:srgbClr val="181818"/>
                </a:solidFill>
                <a:effectLst/>
                <a:latin typeface="+mn-lt"/>
              </a:rPr>
            </a:br>
            <a:r>
              <a:rPr lang="en-US" sz="2200" b="0" i="0" dirty="0">
                <a:solidFill>
                  <a:srgbClr val="181818"/>
                </a:solidFill>
                <a:effectLst/>
                <a:latin typeface="+mn-lt"/>
              </a:rPr>
              <a:t>UCLA School of Medicine</a:t>
            </a:r>
            <a:br>
              <a:rPr lang="en-US" sz="2200" b="0" i="0" dirty="0">
                <a:solidFill>
                  <a:srgbClr val="181818"/>
                </a:solidFill>
                <a:effectLst/>
                <a:latin typeface="+mn-lt"/>
              </a:rPr>
            </a:br>
            <a:r>
              <a:rPr lang="en-US" sz="2200" b="0" i="0" dirty="0">
                <a:solidFill>
                  <a:srgbClr val="181818"/>
                </a:solidFill>
                <a:effectLst/>
                <a:latin typeface="+mn-lt"/>
              </a:rPr>
              <a:t>Los Angeles, California </a:t>
            </a:r>
          </a:p>
          <a:p>
            <a:pPr marL="0" indent="0">
              <a:buNone/>
            </a:pPr>
            <a:r>
              <a:rPr lang="en-US" altLang="en-US" sz="2200" b="1" dirty="0">
                <a:solidFill>
                  <a:srgbClr val="E1471D"/>
                </a:solidFill>
              </a:rPr>
              <a:t>Zev A. Wainberg, MD: </a:t>
            </a:r>
            <a:r>
              <a:rPr lang="en-US" altLang="en-US" sz="2200" i="1" kern="0" dirty="0"/>
              <a:t>consultant/advisor/speaker: </a:t>
            </a:r>
            <a:r>
              <a:rPr lang="en-US" altLang="en-US" sz="2200" dirty="0"/>
              <a:t>Alligator, Amgen, Arcus, AstraZeneca, Bayer, BeiGene, Bristol Myers Squibb, Ipsen, Janssen, Jazz, Lilly, Merck, Novartis, Pfizer.</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8D4EC-3042-9A5B-3035-3402D33647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5AC2E36-0682-4EE4-7E55-FB9BDBE49A06}"/>
              </a:ext>
            </a:extLst>
          </p:cNvPr>
          <p:cNvSpPr>
            <a:spLocks noGrp="1"/>
          </p:cNvSpPr>
          <p:nvPr>
            <p:ph type="title"/>
          </p:nvPr>
        </p:nvSpPr>
        <p:spPr/>
        <p:txBody>
          <a:bodyPr/>
          <a:lstStyle/>
          <a:p>
            <a:r>
              <a:rPr lang="en-US" sz="3600" b="1" dirty="0">
                <a:latin typeface="Calibri"/>
                <a:ea typeface="Calibri"/>
                <a:cs typeface="Calibri"/>
              </a:rPr>
              <a:t>Learning Objectives</a:t>
            </a:r>
            <a:endParaRPr lang="en-US"/>
          </a:p>
        </p:txBody>
      </p:sp>
      <p:sp>
        <p:nvSpPr>
          <p:cNvPr id="6" name="Content Placeholder 5">
            <a:extLst>
              <a:ext uri="{FF2B5EF4-FFF2-40B4-BE49-F238E27FC236}">
                <a16:creationId xmlns:a16="http://schemas.microsoft.com/office/drawing/2014/main" id="{8D4C0C71-D143-4D17-C0E1-17F52B48367C}"/>
              </a:ext>
            </a:extLst>
          </p:cNvPr>
          <p:cNvSpPr>
            <a:spLocks noGrp="1"/>
          </p:cNvSpPr>
          <p:nvPr>
            <p:ph idx="1"/>
          </p:nvPr>
        </p:nvSpPr>
        <p:spPr/>
        <p:txBody>
          <a:bodyPr/>
          <a:lstStyle/>
          <a:p>
            <a:pPr>
              <a:spcBef>
                <a:spcPct val="15000"/>
              </a:spcBef>
              <a:buClr>
                <a:schemeClr val="accent6"/>
              </a:buClr>
              <a:buNone/>
              <a:defRPr/>
            </a:pPr>
            <a:r>
              <a:rPr lang="en-US" sz="2600" dirty="0">
                <a:latin typeface="Calibri"/>
                <a:cs typeface="Calibri"/>
              </a:rPr>
              <a:t>At the conclusion of this activity, learners should be able to:</a:t>
            </a:r>
            <a:endParaRPr lang="en-US" sz="2600" dirty="0">
              <a:latin typeface="Calibri"/>
              <a:ea typeface="Calibri"/>
              <a:cs typeface="Calibri"/>
            </a:endParaRPr>
          </a:p>
          <a:p>
            <a:pPr>
              <a:spcBef>
                <a:spcPct val="20000"/>
              </a:spcBef>
              <a:spcAft>
                <a:spcPct val="20000"/>
              </a:spcAft>
              <a:defRPr/>
            </a:pPr>
            <a:r>
              <a:rPr lang="en-US" sz="2400" dirty="0">
                <a:latin typeface="Calibri"/>
                <a:ea typeface="Calibri"/>
                <a:cs typeface="Calibri"/>
              </a:rPr>
              <a:t>Illustrate a clear understanding of the types of HER2 alterations, oncogenic mechanisms, and molecular testing in genitourinary, gastrointestinal, and </a:t>
            </a:r>
            <a:r>
              <a:rPr lang="en-US" sz="2400">
                <a:latin typeface="Calibri"/>
                <a:ea typeface="Calibri"/>
                <a:cs typeface="Calibri"/>
              </a:rPr>
              <a:t>gynecologic </a:t>
            </a:r>
            <a:r>
              <a:rPr lang="en-US" sz="2400" dirty="0">
                <a:latin typeface="Calibri"/>
                <a:ea typeface="Calibri"/>
                <a:cs typeface="Calibri"/>
              </a:rPr>
              <a:t>malignancies. </a:t>
            </a:r>
          </a:p>
          <a:p>
            <a:pPr>
              <a:spcBef>
                <a:spcPct val="20000"/>
              </a:spcBef>
              <a:spcAft>
                <a:spcPct val="20000"/>
              </a:spcAft>
              <a:defRPr/>
            </a:pPr>
            <a:r>
              <a:rPr lang="en-US" sz="2400" dirty="0">
                <a:latin typeface="Calibri"/>
                <a:ea typeface="Calibri"/>
                <a:cs typeface="Calibri"/>
              </a:rPr>
              <a:t>Evaluate clinical data for HER2-targeted ADCs in genitourinary, gastrointestinal, and </a:t>
            </a:r>
            <a:r>
              <a:rPr lang="en-US" sz="2400">
                <a:latin typeface="Calibri"/>
                <a:ea typeface="Calibri"/>
                <a:cs typeface="Calibri"/>
              </a:rPr>
              <a:t>gynecologic</a:t>
            </a:r>
            <a:r>
              <a:rPr lang="en-US" sz="2400" dirty="0">
                <a:latin typeface="Calibri"/>
                <a:ea typeface="Calibri"/>
                <a:cs typeface="Calibri"/>
              </a:rPr>
              <a:t> malignancies and their impact on clinical practice.  </a:t>
            </a:r>
          </a:p>
          <a:p>
            <a:pPr>
              <a:spcBef>
                <a:spcPct val="20000"/>
              </a:spcBef>
              <a:spcAft>
                <a:spcPct val="20000"/>
              </a:spcAft>
              <a:defRPr/>
            </a:pPr>
            <a:r>
              <a:rPr lang="en-US" sz="2400" dirty="0">
                <a:latin typeface="Calibri"/>
                <a:ea typeface="Calibri"/>
                <a:cs typeface="Calibri"/>
              </a:rPr>
              <a:t>Develop strategies to anticipate, monitor, and manage AEs associated with HER2-targeted ADCs in HER2-altered genitourinary, gastrointestinal, and </a:t>
            </a:r>
            <a:r>
              <a:rPr lang="en-US" sz="2400">
                <a:latin typeface="Calibri"/>
                <a:ea typeface="Calibri"/>
                <a:cs typeface="Calibri"/>
              </a:rPr>
              <a:t>gynecologic</a:t>
            </a:r>
            <a:r>
              <a:rPr lang="en-US" sz="2400" dirty="0">
                <a:latin typeface="Calibri"/>
                <a:ea typeface="Calibri"/>
                <a:cs typeface="Calibri"/>
              </a:rPr>
              <a:t> malignancies and identify future applications for ADCs in clinical practice. </a:t>
            </a:r>
          </a:p>
        </p:txBody>
      </p:sp>
    </p:spTree>
    <p:extLst>
      <p:ext uri="{BB962C8B-B14F-4D97-AF65-F5344CB8AC3E}">
        <p14:creationId xmlns:p14="http://schemas.microsoft.com/office/powerpoint/2010/main" val="2561045635"/>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588" name="Group 789">
            <a:extLst>
              <a:ext uri="{FF2B5EF4-FFF2-40B4-BE49-F238E27FC236}">
                <a16:creationId xmlns:a16="http://schemas.microsoft.com/office/drawing/2014/main" id="{B1760E09-EEA8-1E6A-E864-8ECFB5691A51}"/>
              </a:ext>
            </a:extLst>
          </p:cNvPr>
          <p:cNvGrpSpPr>
            <a:grpSpLocks/>
          </p:cNvGrpSpPr>
          <p:nvPr/>
        </p:nvGrpSpPr>
        <p:grpSpPr bwMode="auto">
          <a:xfrm>
            <a:off x="10682928" y="3709066"/>
            <a:ext cx="77444" cy="152030"/>
            <a:chOff x="3102428" y="1938128"/>
            <a:chExt cx="41967" cy="114364"/>
          </a:xfrm>
          <a:solidFill>
            <a:schemeClr val="accent3"/>
          </a:solidFill>
        </p:grpSpPr>
        <p:sp>
          <p:nvSpPr>
            <p:cNvPr id="2589" name="Oval 2588">
              <a:extLst>
                <a:ext uri="{FF2B5EF4-FFF2-40B4-BE49-F238E27FC236}">
                  <a16:creationId xmlns:a16="http://schemas.microsoft.com/office/drawing/2014/main" id="{B43DBE82-BA09-779B-69F5-77A8D9BD8E50}"/>
                </a:ext>
              </a:extLst>
            </p:cNvPr>
            <p:cNvSpPr/>
            <p:nvPr/>
          </p:nvSpPr>
          <p:spPr>
            <a:xfrm>
              <a:off x="3102428" y="1938128"/>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90" name="Straight Connector 2589">
              <a:extLst>
                <a:ext uri="{FF2B5EF4-FFF2-40B4-BE49-F238E27FC236}">
                  <a16:creationId xmlns:a16="http://schemas.microsoft.com/office/drawing/2014/main" id="{11E658E1-71A9-9D41-67DC-EB7F26DA0650}"/>
                </a:ext>
              </a:extLst>
            </p:cNvPr>
            <p:cNvCxnSpPr>
              <a:stCxn id="2589" idx="4"/>
            </p:cNvCxnSpPr>
            <p:nvPr/>
          </p:nvCxnSpPr>
          <p:spPr>
            <a:xfrm>
              <a:off x="3124251" y="1981879"/>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62" name="Group 939">
            <a:extLst>
              <a:ext uri="{FF2B5EF4-FFF2-40B4-BE49-F238E27FC236}">
                <a16:creationId xmlns:a16="http://schemas.microsoft.com/office/drawing/2014/main" id="{8D507DC4-EDAE-D104-98C9-100DADBCCF79}"/>
              </a:ext>
            </a:extLst>
          </p:cNvPr>
          <p:cNvGrpSpPr>
            <a:grpSpLocks/>
          </p:cNvGrpSpPr>
          <p:nvPr/>
        </p:nvGrpSpPr>
        <p:grpSpPr bwMode="auto">
          <a:xfrm rot="21540000" flipV="1">
            <a:off x="10681869" y="3817813"/>
            <a:ext cx="86738" cy="140830"/>
            <a:chOff x="3071638" y="1908975"/>
            <a:chExt cx="47003" cy="105941"/>
          </a:xfrm>
          <a:solidFill>
            <a:schemeClr val="accent3"/>
          </a:solidFill>
        </p:grpSpPr>
        <p:sp>
          <p:nvSpPr>
            <p:cNvPr id="2563" name="Oval 2562">
              <a:extLst>
                <a:ext uri="{FF2B5EF4-FFF2-40B4-BE49-F238E27FC236}">
                  <a16:creationId xmlns:a16="http://schemas.microsoft.com/office/drawing/2014/main" id="{7B29269F-AC40-6279-53F3-270A610BB4F9}"/>
                </a:ext>
              </a:extLst>
            </p:cNvPr>
            <p:cNvSpPr/>
            <p:nvPr/>
          </p:nvSpPr>
          <p:spPr>
            <a:xfrm>
              <a:off x="3071638" y="190897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64" name="Straight Connector 2563">
              <a:extLst>
                <a:ext uri="{FF2B5EF4-FFF2-40B4-BE49-F238E27FC236}">
                  <a16:creationId xmlns:a16="http://schemas.microsoft.com/office/drawing/2014/main" id="{BFD8611C-9C30-346A-4851-05A141AA1143}"/>
                </a:ext>
              </a:extLst>
            </p:cNvPr>
            <p:cNvCxnSpPr>
              <a:stCxn id="2563" idx="4"/>
            </p:cNvCxnSpPr>
            <p:nvPr/>
          </p:nvCxnSpPr>
          <p:spPr>
            <a:xfrm>
              <a:off x="3094369" y="194430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67" name="Group 787">
            <a:extLst>
              <a:ext uri="{FF2B5EF4-FFF2-40B4-BE49-F238E27FC236}">
                <a16:creationId xmlns:a16="http://schemas.microsoft.com/office/drawing/2014/main" id="{27AD7675-7E66-40FE-1B65-24E37928264E}"/>
              </a:ext>
            </a:extLst>
          </p:cNvPr>
          <p:cNvGrpSpPr>
            <a:grpSpLocks/>
          </p:cNvGrpSpPr>
          <p:nvPr/>
        </p:nvGrpSpPr>
        <p:grpSpPr bwMode="auto">
          <a:xfrm>
            <a:off x="10724543" y="3679091"/>
            <a:ext cx="83639" cy="143038"/>
            <a:chOff x="3098562" y="1910752"/>
            <a:chExt cx="45324" cy="107600"/>
          </a:xfrm>
          <a:solidFill>
            <a:schemeClr val="accent3"/>
          </a:solidFill>
        </p:grpSpPr>
        <p:sp>
          <p:nvSpPr>
            <p:cNvPr id="2868" name="Oval 2867">
              <a:extLst>
                <a:ext uri="{FF2B5EF4-FFF2-40B4-BE49-F238E27FC236}">
                  <a16:creationId xmlns:a16="http://schemas.microsoft.com/office/drawing/2014/main" id="{923D64B8-3609-662E-D6DB-4BA20CD0B136}"/>
                </a:ext>
              </a:extLst>
            </p:cNvPr>
            <p:cNvSpPr/>
            <p:nvPr/>
          </p:nvSpPr>
          <p:spPr>
            <a:xfrm>
              <a:off x="3098562" y="191075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869" name="Straight Connector 2868">
              <a:extLst>
                <a:ext uri="{FF2B5EF4-FFF2-40B4-BE49-F238E27FC236}">
                  <a16:creationId xmlns:a16="http://schemas.microsoft.com/office/drawing/2014/main" id="{AE31D950-6FC2-0140-7CD7-9917BBD4254F}"/>
                </a:ext>
              </a:extLst>
            </p:cNvPr>
            <p:cNvCxnSpPr>
              <a:stCxn id="2868" idx="4"/>
            </p:cNvCxnSpPr>
            <p:nvPr/>
          </p:nvCxnSpPr>
          <p:spPr>
            <a:xfrm>
              <a:off x="3120384" y="1954464"/>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70" name="Group 789">
            <a:extLst>
              <a:ext uri="{FF2B5EF4-FFF2-40B4-BE49-F238E27FC236}">
                <a16:creationId xmlns:a16="http://schemas.microsoft.com/office/drawing/2014/main" id="{F42CB956-7971-3D6E-15DB-35652A88A824}"/>
              </a:ext>
            </a:extLst>
          </p:cNvPr>
          <p:cNvGrpSpPr>
            <a:grpSpLocks/>
          </p:cNvGrpSpPr>
          <p:nvPr/>
        </p:nvGrpSpPr>
        <p:grpSpPr bwMode="auto">
          <a:xfrm>
            <a:off x="10792657" y="3664664"/>
            <a:ext cx="77444" cy="152030"/>
            <a:chOff x="3102428" y="1938128"/>
            <a:chExt cx="41967" cy="114364"/>
          </a:xfrm>
          <a:solidFill>
            <a:schemeClr val="accent3"/>
          </a:solidFill>
        </p:grpSpPr>
        <p:sp>
          <p:nvSpPr>
            <p:cNvPr id="2871" name="Oval 2870">
              <a:extLst>
                <a:ext uri="{FF2B5EF4-FFF2-40B4-BE49-F238E27FC236}">
                  <a16:creationId xmlns:a16="http://schemas.microsoft.com/office/drawing/2014/main" id="{2EA09142-966A-F039-BB1F-D10069982487}"/>
                </a:ext>
              </a:extLst>
            </p:cNvPr>
            <p:cNvSpPr/>
            <p:nvPr/>
          </p:nvSpPr>
          <p:spPr>
            <a:xfrm>
              <a:off x="3102428" y="1938128"/>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872" name="Straight Connector 2871">
              <a:extLst>
                <a:ext uri="{FF2B5EF4-FFF2-40B4-BE49-F238E27FC236}">
                  <a16:creationId xmlns:a16="http://schemas.microsoft.com/office/drawing/2014/main" id="{A214F8C9-43AA-098A-072E-24F16210EFCA}"/>
                </a:ext>
              </a:extLst>
            </p:cNvPr>
            <p:cNvCxnSpPr>
              <a:stCxn id="2871" idx="4"/>
            </p:cNvCxnSpPr>
            <p:nvPr/>
          </p:nvCxnSpPr>
          <p:spPr>
            <a:xfrm>
              <a:off x="3124251" y="1981879"/>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73" name="Group 937">
            <a:extLst>
              <a:ext uri="{FF2B5EF4-FFF2-40B4-BE49-F238E27FC236}">
                <a16:creationId xmlns:a16="http://schemas.microsoft.com/office/drawing/2014/main" id="{256121D0-F5B7-3FB2-3BB3-55FE311E693B}"/>
              </a:ext>
            </a:extLst>
          </p:cNvPr>
          <p:cNvGrpSpPr>
            <a:grpSpLocks/>
          </p:cNvGrpSpPr>
          <p:nvPr/>
        </p:nvGrpSpPr>
        <p:grpSpPr bwMode="auto">
          <a:xfrm rot="21540000" flipV="1">
            <a:off x="10557423" y="3827514"/>
            <a:ext cx="77444" cy="154267"/>
            <a:chOff x="3064741" y="1916581"/>
            <a:chExt cx="41967" cy="116051"/>
          </a:xfrm>
          <a:solidFill>
            <a:schemeClr val="accent3"/>
          </a:solidFill>
        </p:grpSpPr>
        <p:sp>
          <p:nvSpPr>
            <p:cNvPr id="2874" name="Oval 2873">
              <a:extLst>
                <a:ext uri="{FF2B5EF4-FFF2-40B4-BE49-F238E27FC236}">
                  <a16:creationId xmlns:a16="http://schemas.microsoft.com/office/drawing/2014/main" id="{5FD44C42-48B8-0E4B-CB35-E4464F006302}"/>
                </a:ext>
              </a:extLst>
            </p:cNvPr>
            <p:cNvSpPr/>
            <p:nvPr/>
          </p:nvSpPr>
          <p:spPr>
            <a:xfrm>
              <a:off x="3064741" y="1916581"/>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875" name="Straight Connector 2874">
              <a:extLst>
                <a:ext uri="{FF2B5EF4-FFF2-40B4-BE49-F238E27FC236}">
                  <a16:creationId xmlns:a16="http://schemas.microsoft.com/office/drawing/2014/main" id="{4416F223-C3C5-96ED-893E-CBA88FEB7291}"/>
                </a:ext>
              </a:extLst>
            </p:cNvPr>
            <p:cNvCxnSpPr>
              <a:stCxn id="2874" idx="4"/>
            </p:cNvCxnSpPr>
            <p:nvPr/>
          </p:nvCxnSpPr>
          <p:spPr>
            <a:xfrm>
              <a:off x="3082539" y="1960338"/>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76" name="Group 939">
            <a:extLst>
              <a:ext uri="{FF2B5EF4-FFF2-40B4-BE49-F238E27FC236}">
                <a16:creationId xmlns:a16="http://schemas.microsoft.com/office/drawing/2014/main" id="{BDCFF8BE-A720-87C0-1C5D-E316BAA7CFAE}"/>
              </a:ext>
            </a:extLst>
          </p:cNvPr>
          <p:cNvGrpSpPr>
            <a:grpSpLocks/>
          </p:cNvGrpSpPr>
          <p:nvPr/>
        </p:nvGrpSpPr>
        <p:grpSpPr bwMode="auto">
          <a:xfrm rot="21540000" flipV="1">
            <a:off x="10785072" y="3837604"/>
            <a:ext cx="86738" cy="140830"/>
            <a:chOff x="3071638" y="1908975"/>
            <a:chExt cx="47003" cy="105941"/>
          </a:xfrm>
          <a:solidFill>
            <a:schemeClr val="accent3"/>
          </a:solidFill>
        </p:grpSpPr>
        <p:sp>
          <p:nvSpPr>
            <p:cNvPr id="2877" name="Oval 2876">
              <a:extLst>
                <a:ext uri="{FF2B5EF4-FFF2-40B4-BE49-F238E27FC236}">
                  <a16:creationId xmlns:a16="http://schemas.microsoft.com/office/drawing/2014/main" id="{7DA7AF46-75A5-29F5-6AA3-8D2989E15E32}"/>
                </a:ext>
              </a:extLst>
            </p:cNvPr>
            <p:cNvSpPr/>
            <p:nvPr/>
          </p:nvSpPr>
          <p:spPr>
            <a:xfrm>
              <a:off x="3071638" y="190897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878" name="Straight Connector 2877">
              <a:extLst>
                <a:ext uri="{FF2B5EF4-FFF2-40B4-BE49-F238E27FC236}">
                  <a16:creationId xmlns:a16="http://schemas.microsoft.com/office/drawing/2014/main" id="{84F5ADB9-B166-1F6C-1943-C282D2B79A7B}"/>
                </a:ext>
              </a:extLst>
            </p:cNvPr>
            <p:cNvCxnSpPr>
              <a:stCxn id="2877" idx="4"/>
            </p:cNvCxnSpPr>
            <p:nvPr/>
          </p:nvCxnSpPr>
          <p:spPr>
            <a:xfrm>
              <a:off x="3094369" y="194430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79" name="Group 787">
            <a:extLst>
              <a:ext uri="{FF2B5EF4-FFF2-40B4-BE49-F238E27FC236}">
                <a16:creationId xmlns:a16="http://schemas.microsoft.com/office/drawing/2014/main" id="{38BE393A-329D-DA0B-E93A-6C4368C6B662}"/>
              </a:ext>
            </a:extLst>
          </p:cNvPr>
          <p:cNvGrpSpPr>
            <a:grpSpLocks/>
          </p:cNvGrpSpPr>
          <p:nvPr/>
        </p:nvGrpSpPr>
        <p:grpSpPr bwMode="auto">
          <a:xfrm>
            <a:off x="10833258" y="3640116"/>
            <a:ext cx="83639" cy="143038"/>
            <a:chOff x="3098562" y="1910752"/>
            <a:chExt cx="45324" cy="107600"/>
          </a:xfrm>
          <a:solidFill>
            <a:schemeClr val="accent3"/>
          </a:solidFill>
        </p:grpSpPr>
        <p:sp>
          <p:nvSpPr>
            <p:cNvPr id="2880" name="Oval 2879">
              <a:extLst>
                <a:ext uri="{FF2B5EF4-FFF2-40B4-BE49-F238E27FC236}">
                  <a16:creationId xmlns:a16="http://schemas.microsoft.com/office/drawing/2014/main" id="{7CE3E9E0-988F-E43B-70EA-EA0CA0FFDBE4}"/>
                </a:ext>
              </a:extLst>
            </p:cNvPr>
            <p:cNvSpPr/>
            <p:nvPr/>
          </p:nvSpPr>
          <p:spPr>
            <a:xfrm>
              <a:off x="3098562" y="191075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881" name="Straight Connector 2880">
              <a:extLst>
                <a:ext uri="{FF2B5EF4-FFF2-40B4-BE49-F238E27FC236}">
                  <a16:creationId xmlns:a16="http://schemas.microsoft.com/office/drawing/2014/main" id="{937DFDEF-73EF-54BF-4C35-86AF01FF1C53}"/>
                </a:ext>
              </a:extLst>
            </p:cNvPr>
            <p:cNvCxnSpPr>
              <a:stCxn id="2880" idx="4"/>
            </p:cNvCxnSpPr>
            <p:nvPr/>
          </p:nvCxnSpPr>
          <p:spPr>
            <a:xfrm>
              <a:off x="3120384" y="1954464"/>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82" name="Group 789">
            <a:extLst>
              <a:ext uri="{FF2B5EF4-FFF2-40B4-BE49-F238E27FC236}">
                <a16:creationId xmlns:a16="http://schemas.microsoft.com/office/drawing/2014/main" id="{C9C0AC9A-D6C1-4E7A-D5C1-63FF4B2FBCB1}"/>
              </a:ext>
            </a:extLst>
          </p:cNvPr>
          <p:cNvGrpSpPr>
            <a:grpSpLocks/>
          </p:cNvGrpSpPr>
          <p:nvPr/>
        </p:nvGrpSpPr>
        <p:grpSpPr bwMode="auto">
          <a:xfrm>
            <a:off x="10887086" y="3594736"/>
            <a:ext cx="77444" cy="152030"/>
            <a:chOff x="3102428" y="1938128"/>
            <a:chExt cx="41967" cy="114364"/>
          </a:xfrm>
          <a:solidFill>
            <a:schemeClr val="accent3"/>
          </a:solidFill>
        </p:grpSpPr>
        <p:sp>
          <p:nvSpPr>
            <p:cNvPr id="2883" name="Oval 2882">
              <a:extLst>
                <a:ext uri="{FF2B5EF4-FFF2-40B4-BE49-F238E27FC236}">
                  <a16:creationId xmlns:a16="http://schemas.microsoft.com/office/drawing/2014/main" id="{722BC95E-19F6-F57E-FCD6-F315A59F4BC8}"/>
                </a:ext>
              </a:extLst>
            </p:cNvPr>
            <p:cNvSpPr/>
            <p:nvPr/>
          </p:nvSpPr>
          <p:spPr>
            <a:xfrm>
              <a:off x="3102428" y="1938128"/>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884" name="Straight Connector 2883">
              <a:extLst>
                <a:ext uri="{FF2B5EF4-FFF2-40B4-BE49-F238E27FC236}">
                  <a16:creationId xmlns:a16="http://schemas.microsoft.com/office/drawing/2014/main" id="{5FA741F4-8B8E-7DAE-3410-DDA4DD69BD3E}"/>
                </a:ext>
              </a:extLst>
            </p:cNvPr>
            <p:cNvCxnSpPr>
              <a:stCxn id="2883" idx="4"/>
            </p:cNvCxnSpPr>
            <p:nvPr/>
          </p:nvCxnSpPr>
          <p:spPr>
            <a:xfrm>
              <a:off x="3124251" y="1981879"/>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85" name="Group 937">
            <a:extLst>
              <a:ext uri="{FF2B5EF4-FFF2-40B4-BE49-F238E27FC236}">
                <a16:creationId xmlns:a16="http://schemas.microsoft.com/office/drawing/2014/main" id="{3F538B64-6E6C-A0B7-5481-E2738EAC0837}"/>
              </a:ext>
            </a:extLst>
          </p:cNvPr>
          <p:cNvGrpSpPr>
            <a:grpSpLocks/>
          </p:cNvGrpSpPr>
          <p:nvPr/>
        </p:nvGrpSpPr>
        <p:grpSpPr bwMode="auto">
          <a:xfrm rot="21540000" flipV="1">
            <a:off x="10837533" y="3795866"/>
            <a:ext cx="77444" cy="154267"/>
            <a:chOff x="3064741" y="1916581"/>
            <a:chExt cx="41967" cy="116051"/>
          </a:xfrm>
          <a:solidFill>
            <a:schemeClr val="accent3"/>
          </a:solidFill>
        </p:grpSpPr>
        <p:sp>
          <p:nvSpPr>
            <p:cNvPr id="2886" name="Oval 2885">
              <a:extLst>
                <a:ext uri="{FF2B5EF4-FFF2-40B4-BE49-F238E27FC236}">
                  <a16:creationId xmlns:a16="http://schemas.microsoft.com/office/drawing/2014/main" id="{6DBA0A76-1BFB-00C4-7011-D33B27D42FB7}"/>
                </a:ext>
              </a:extLst>
            </p:cNvPr>
            <p:cNvSpPr/>
            <p:nvPr/>
          </p:nvSpPr>
          <p:spPr>
            <a:xfrm>
              <a:off x="3064741" y="1916581"/>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887" name="Straight Connector 2886">
              <a:extLst>
                <a:ext uri="{FF2B5EF4-FFF2-40B4-BE49-F238E27FC236}">
                  <a16:creationId xmlns:a16="http://schemas.microsoft.com/office/drawing/2014/main" id="{6FEB7AD2-11D1-9474-2EDF-EE273BC6925C}"/>
                </a:ext>
              </a:extLst>
            </p:cNvPr>
            <p:cNvCxnSpPr>
              <a:stCxn id="2886" idx="4"/>
            </p:cNvCxnSpPr>
            <p:nvPr/>
          </p:nvCxnSpPr>
          <p:spPr>
            <a:xfrm>
              <a:off x="3082539" y="1960338"/>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88" name="Group 939">
            <a:extLst>
              <a:ext uri="{FF2B5EF4-FFF2-40B4-BE49-F238E27FC236}">
                <a16:creationId xmlns:a16="http://schemas.microsoft.com/office/drawing/2014/main" id="{B0B4C8EE-4701-888F-44A7-420C0822A7AA}"/>
              </a:ext>
            </a:extLst>
          </p:cNvPr>
          <p:cNvGrpSpPr>
            <a:grpSpLocks/>
          </p:cNvGrpSpPr>
          <p:nvPr/>
        </p:nvGrpSpPr>
        <p:grpSpPr bwMode="auto">
          <a:xfrm rot="21540000" flipV="1">
            <a:off x="10883897" y="3787329"/>
            <a:ext cx="86738" cy="140830"/>
            <a:chOff x="3071638" y="1908975"/>
            <a:chExt cx="47003" cy="105941"/>
          </a:xfrm>
          <a:solidFill>
            <a:schemeClr val="accent3"/>
          </a:solidFill>
        </p:grpSpPr>
        <p:sp>
          <p:nvSpPr>
            <p:cNvPr id="2889" name="Oval 2888">
              <a:extLst>
                <a:ext uri="{FF2B5EF4-FFF2-40B4-BE49-F238E27FC236}">
                  <a16:creationId xmlns:a16="http://schemas.microsoft.com/office/drawing/2014/main" id="{655B0968-2D73-691D-3BEC-10CE13A40FAB}"/>
                </a:ext>
              </a:extLst>
            </p:cNvPr>
            <p:cNvSpPr/>
            <p:nvPr/>
          </p:nvSpPr>
          <p:spPr>
            <a:xfrm>
              <a:off x="3071638" y="190897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890" name="Straight Connector 2889">
              <a:extLst>
                <a:ext uri="{FF2B5EF4-FFF2-40B4-BE49-F238E27FC236}">
                  <a16:creationId xmlns:a16="http://schemas.microsoft.com/office/drawing/2014/main" id="{97A8443B-E9A1-F9FD-9376-0958D2DEE85F}"/>
                </a:ext>
              </a:extLst>
            </p:cNvPr>
            <p:cNvCxnSpPr>
              <a:stCxn id="2889" idx="4"/>
            </p:cNvCxnSpPr>
            <p:nvPr/>
          </p:nvCxnSpPr>
          <p:spPr>
            <a:xfrm>
              <a:off x="3094369" y="194430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91" name="Group 706">
            <a:extLst>
              <a:ext uri="{FF2B5EF4-FFF2-40B4-BE49-F238E27FC236}">
                <a16:creationId xmlns:a16="http://schemas.microsoft.com/office/drawing/2014/main" id="{B466776B-DF2B-B2E0-921F-BAD5C4673541}"/>
              </a:ext>
            </a:extLst>
          </p:cNvPr>
          <p:cNvGrpSpPr>
            <a:grpSpLocks/>
          </p:cNvGrpSpPr>
          <p:nvPr/>
        </p:nvGrpSpPr>
        <p:grpSpPr bwMode="auto">
          <a:xfrm flipH="1">
            <a:off x="11011313" y="3486444"/>
            <a:ext cx="60274" cy="147506"/>
            <a:chOff x="3097265" y="1910332"/>
            <a:chExt cx="38609" cy="110964"/>
          </a:xfrm>
          <a:solidFill>
            <a:schemeClr val="accent3"/>
          </a:solidFill>
        </p:grpSpPr>
        <p:sp>
          <p:nvSpPr>
            <p:cNvPr id="2892" name="Oval 2891">
              <a:extLst>
                <a:ext uri="{FF2B5EF4-FFF2-40B4-BE49-F238E27FC236}">
                  <a16:creationId xmlns:a16="http://schemas.microsoft.com/office/drawing/2014/main" id="{F29B2081-C409-C2F9-2FDD-484D9DA8F8C0}"/>
                </a:ext>
              </a:extLst>
            </p:cNvPr>
            <p:cNvSpPr/>
            <p:nvPr/>
          </p:nvSpPr>
          <p:spPr>
            <a:xfrm>
              <a:off x="3097265" y="1910332"/>
              <a:ext cx="38609"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893" name="Straight Connector 2892">
              <a:extLst>
                <a:ext uri="{FF2B5EF4-FFF2-40B4-BE49-F238E27FC236}">
                  <a16:creationId xmlns:a16="http://schemas.microsoft.com/office/drawing/2014/main" id="{3741A36C-0B9A-AA2E-877F-F83116789185}"/>
                </a:ext>
              </a:extLst>
            </p:cNvPr>
            <p:cNvCxnSpPr>
              <a:cxnSpLocks/>
              <a:stCxn id="2892" idx="4"/>
            </p:cNvCxnSpPr>
            <p:nvPr/>
          </p:nvCxnSpPr>
          <p:spPr>
            <a:xfrm>
              <a:off x="3114051"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94" name="Group 707">
            <a:extLst>
              <a:ext uri="{FF2B5EF4-FFF2-40B4-BE49-F238E27FC236}">
                <a16:creationId xmlns:a16="http://schemas.microsoft.com/office/drawing/2014/main" id="{521D60CC-EC01-4798-99D3-1BE8E57EC574}"/>
              </a:ext>
            </a:extLst>
          </p:cNvPr>
          <p:cNvGrpSpPr>
            <a:grpSpLocks/>
          </p:cNvGrpSpPr>
          <p:nvPr/>
        </p:nvGrpSpPr>
        <p:grpSpPr bwMode="auto">
          <a:xfrm flipH="1">
            <a:off x="11052954" y="3418320"/>
            <a:ext cx="70757" cy="156445"/>
            <a:chOff x="3098433" y="1903045"/>
            <a:chExt cx="45324" cy="117688"/>
          </a:xfrm>
          <a:solidFill>
            <a:schemeClr val="accent3"/>
          </a:solidFill>
        </p:grpSpPr>
        <p:sp>
          <p:nvSpPr>
            <p:cNvPr id="2895" name="Oval 2894">
              <a:extLst>
                <a:ext uri="{FF2B5EF4-FFF2-40B4-BE49-F238E27FC236}">
                  <a16:creationId xmlns:a16="http://schemas.microsoft.com/office/drawing/2014/main" id="{D48F7ECA-78D5-0843-8019-9CADE6478FC7}"/>
                </a:ext>
              </a:extLst>
            </p:cNvPr>
            <p:cNvSpPr/>
            <p:nvPr/>
          </p:nvSpPr>
          <p:spPr>
            <a:xfrm>
              <a:off x="3098433"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896" name="Straight Connector 2895">
              <a:extLst>
                <a:ext uri="{FF2B5EF4-FFF2-40B4-BE49-F238E27FC236}">
                  <a16:creationId xmlns:a16="http://schemas.microsoft.com/office/drawing/2014/main" id="{0AA85E17-853A-9BB4-1203-54535EFB669A}"/>
                </a:ext>
              </a:extLst>
            </p:cNvPr>
            <p:cNvCxnSpPr>
              <a:cxnSpLocks/>
              <a:stCxn id="2895" idx="4"/>
            </p:cNvCxnSpPr>
            <p:nvPr/>
          </p:nvCxnSpPr>
          <p:spPr>
            <a:xfrm>
              <a:off x="312193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897" name="Group 708">
            <a:extLst>
              <a:ext uri="{FF2B5EF4-FFF2-40B4-BE49-F238E27FC236}">
                <a16:creationId xmlns:a16="http://schemas.microsoft.com/office/drawing/2014/main" id="{B3953983-F6F8-5E03-8731-D89E95ACE1B2}"/>
              </a:ext>
            </a:extLst>
          </p:cNvPr>
          <p:cNvGrpSpPr>
            <a:grpSpLocks/>
          </p:cNvGrpSpPr>
          <p:nvPr/>
        </p:nvGrpSpPr>
        <p:grpSpPr bwMode="auto">
          <a:xfrm flipH="1">
            <a:off x="10964940" y="3501115"/>
            <a:ext cx="73379" cy="156445"/>
            <a:chOff x="3096095" y="1903045"/>
            <a:chExt cx="47003" cy="117688"/>
          </a:xfrm>
          <a:solidFill>
            <a:schemeClr val="accent3"/>
          </a:solidFill>
        </p:grpSpPr>
        <p:sp>
          <p:nvSpPr>
            <p:cNvPr id="2898" name="Oval 2897">
              <a:extLst>
                <a:ext uri="{FF2B5EF4-FFF2-40B4-BE49-F238E27FC236}">
                  <a16:creationId xmlns:a16="http://schemas.microsoft.com/office/drawing/2014/main" id="{B0868C26-F46D-8BA9-8BA8-04E1279007A8}"/>
                </a:ext>
              </a:extLst>
            </p:cNvPr>
            <p:cNvSpPr/>
            <p:nvPr/>
          </p:nvSpPr>
          <p:spPr>
            <a:xfrm>
              <a:off x="3096095" y="1903045"/>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899" name="Straight Connector 2898">
              <a:extLst>
                <a:ext uri="{FF2B5EF4-FFF2-40B4-BE49-F238E27FC236}">
                  <a16:creationId xmlns:a16="http://schemas.microsoft.com/office/drawing/2014/main" id="{2828CA7F-C06C-FD10-CBD5-A2C424E0B3B5}"/>
                </a:ext>
              </a:extLst>
            </p:cNvPr>
            <p:cNvCxnSpPr>
              <a:cxnSpLocks/>
              <a:stCxn id="2898" idx="4"/>
            </p:cNvCxnSpPr>
            <p:nvPr/>
          </p:nvCxnSpPr>
          <p:spPr>
            <a:xfrm>
              <a:off x="312127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900" name="Group 1014">
            <a:extLst>
              <a:ext uri="{FF2B5EF4-FFF2-40B4-BE49-F238E27FC236}">
                <a16:creationId xmlns:a16="http://schemas.microsoft.com/office/drawing/2014/main" id="{13314E2A-814E-0657-9AED-32683F524F90}"/>
              </a:ext>
            </a:extLst>
          </p:cNvPr>
          <p:cNvGrpSpPr>
            <a:grpSpLocks/>
          </p:cNvGrpSpPr>
          <p:nvPr/>
        </p:nvGrpSpPr>
        <p:grpSpPr bwMode="auto">
          <a:xfrm rot="60000" flipH="1" flipV="1">
            <a:off x="11076588" y="3596399"/>
            <a:ext cx="73379" cy="149923"/>
            <a:chOff x="3074152" y="1920534"/>
            <a:chExt cx="47003" cy="112783"/>
          </a:xfrm>
          <a:solidFill>
            <a:schemeClr val="accent3"/>
          </a:solidFill>
        </p:grpSpPr>
        <p:sp>
          <p:nvSpPr>
            <p:cNvPr id="2901" name="Oval 2900">
              <a:extLst>
                <a:ext uri="{FF2B5EF4-FFF2-40B4-BE49-F238E27FC236}">
                  <a16:creationId xmlns:a16="http://schemas.microsoft.com/office/drawing/2014/main" id="{988C836C-C0D1-1C7B-D5D4-5E426AF140F7}"/>
                </a:ext>
              </a:extLst>
            </p:cNvPr>
            <p:cNvSpPr/>
            <p:nvPr/>
          </p:nvSpPr>
          <p:spPr>
            <a:xfrm>
              <a:off x="3074152" y="1920534"/>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02" name="Straight Connector 2901">
              <a:extLst>
                <a:ext uri="{FF2B5EF4-FFF2-40B4-BE49-F238E27FC236}">
                  <a16:creationId xmlns:a16="http://schemas.microsoft.com/office/drawing/2014/main" id="{11F35507-8B48-B8E0-70A7-E2391CA8D0D0}"/>
                </a:ext>
              </a:extLst>
            </p:cNvPr>
            <p:cNvCxnSpPr>
              <a:cxnSpLocks/>
              <a:stCxn id="2901" idx="4"/>
            </p:cNvCxnSpPr>
            <p:nvPr/>
          </p:nvCxnSpPr>
          <p:spPr>
            <a:xfrm>
              <a:off x="3090228" y="1961023"/>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903" name="Group 1015">
            <a:extLst>
              <a:ext uri="{FF2B5EF4-FFF2-40B4-BE49-F238E27FC236}">
                <a16:creationId xmlns:a16="http://schemas.microsoft.com/office/drawing/2014/main" id="{89A89D78-E91D-86CC-5CD8-7D6388FCCAE4}"/>
              </a:ext>
            </a:extLst>
          </p:cNvPr>
          <p:cNvGrpSpPr>
            <a:grpSpLocks/>
          </p:cNvGrpSpPr>
          <p:nvPr/>
        </p:nvGrpSpPr>
        <p:grpSpPr bwMode="auto">
          <a:xfrm rot="60000" flipH="1" flipV="1">
            <a:off x="11018932" y="3664794"/>
            <a:ext cx="65515" cy="147553"/>
            <a:chOff x="3068535" y="1924388"/>
            <a:chExt cx="41966" cy="110999"/>
          </a:xfrm>
          <a:solidFill>
            <a:schemeClr val="accent3"/>
          </a:solidFill>
        </p:grpSpPr>
        <p:sp>
          <p:nvSpPr>
            <p:cNvPr id="2904" name="Oval 2903">
              <a:extLst>
                <a:ext uri="{FF2B5EF4-FFF2-40B4-BE49-F238E27FC236}">
                  <a16:creationId xmlns:a16="http://schemas.microsoft.com/office/drawing/2014/main" id="{8364E9EB-1119-4EA3-29FB-0BCE1F7AD850}"/>
                </a:ext>
              </a:extLst>
            </p:cNvPr>
            <p:cNvSpPr/>
            <p:nvPr/>
          </p:nvSpPr>
          <p:spPr>
            <a:xfrm>
              <a:off x="3068535" y="1924388"/>
              <a:ext cx="41966"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05" name="Straight Connector 2904">
              <a:extLst>
                <a:ext uri="{FF2B5EF4-FFF2-40B4-BE49-F238E27FC236}">
                  <a16:creationId xmlns:a16="http://schemas.microsoft.com/office/drawing/2014/main" id="{26C0BC88-5D1A-8290-F602-EA6A5ECAC8BD}"/>
                </a:ext>
              </a:extLst>
            </p:cNvPr>
            <p:cNvCxnSpPr>
              <a:cxnSpLocks/>
              <a:stCxn id="2904" idx="4"/>
            </p:cNvCxnSpPr>
            <p:nvPr/>
          </p:nvCxnSpPr>
          <p:spPr>
            <a:xfrm>
              <a:off x="3087967" y="1966456"/>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906" name="Group 1016">
            <a:extLst>
              <a:ext uri="{FF2B5EF4-FFF2-40B4-BE49-F238E27FC236}">
                <a16:creationId xmlns:a16="http://schemas.microsoft.com/office/drawing/2014/main" id="{C8B8CF0C-CE42-B0E8-51A6-CF7185D4079C}"/>
              </a:ext>
            </a:extLst>
          </p:cNvPr>
          <p:cNvGrpSpPr>
            <a:grpSpLocks/>
          </p:cNvGrpSpPr>
          <p:nvPr/>
        </p:nvGrpSpPr>
        <p:grpSpPr bwMode="auto">
          <a:xfrm rot="60000" flipH="1" flipV="1">
            <a:off x="11041888" y="3616574"/>
            <a:ext cx="68136" cy="147708"/>
            <a:chOff x="3086142" y="1915761"/>
            <a:chExt cx="43645" cy="111116"/>
          </a:xfrm>
          <a:solidFill>
            <a:schemeClr val="accent3"/>
          </a:solidFill>
        </p:grpSpPr>
        <p:sp>
          <p:nvSpPr>
            <p:cNvPr id="2907" name="Oval 2906">
              <a:extLst>
                <a:ext uri="{FF2B5EF4-FFF2-40B4-BE49-F238E27FC236}">
                  <a16:creationId xmlns:a16="http://schemas.microsoft.com/office/drawing/2014/main" id="{D249C885-5786-5047-8552-AC865FAF5FFF}"/>
                </a:ext>
              </a:extLst>
            </p:cNvPr>
            <p:cNvSpPr/>
            <p:nvPr/>
          </p:nvSpPr>
          <p:spPr>
            <a:xfrm>
              <a:off x="3086142" y="1915761"/>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08" name="Straight Connector 2907">
              <a:extLst>
                <a:ext uri="{FF2B5EF4-FFF2-40B4-BE49-F238E27FC236}">
                  <a16:creationId xmlns:a16="http://schemas.microsoft.com/office/drawing/2014/main" id="{994DA650-18CF-C931-41EA-7FC6EFD816EE}"/>
                </a:ext>
              </a:extLst>
            </p:cNvPr>
            <p:cNvCxnSpPr>
              <a:cxnSpLocks/>
              <a:stCxn id="2907" idx="4"/>
            </p:cNvCxnSpPr>
            <p:nvPr/>
          </p:nvCxnSpPr>
          <p:spPr>
            <a:xfrm>
              <a:off x="3098889" y="1957945"/>
              <a:ext cx="1679"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909" name="Group 1017">
            <a:extLst>
              <a:ext uri="{FF2B5EF4-FFF2-40B4-BE49-F238E27FC236}">
                <a16:creationId xmlns:a16="http://schemas.microsoft.com/office/drawing/2014/main" id="{24B70590-27A5-20BC-C8AF-247FFDB6F6E5}"/>
              </a:ext>
            </a:extLst>
          </p:cNvPr>
          <p:cNvGrpSpPr>
            <a:grpSpLocks/>
          </p:cNvGrpSpPr>
          <p:nvPr/>
        </p:nvGrpSpPr>
        <p:grpSpPr bwMode="auto">
          <a:xfrm rot="60000" flipH="1" flipV="1">
            <a:off x="10928324" y="3763498"/>
            <a:ext cx="62895" cy="145378"/>
            <a:chOff x="3082202" y="1916208"/>
            <a:chExt cx="40288" cy="109363"/>
          </a:xfrm>
          <a:solidFill>
            <a:schemeClr val="accent3"/>
          </a:solidFill>
        </p:grpSpPr>
        <p:sp>
          <p:nvSpPr>
            <p:cNvPr id="2910" name="Oval 2909">
              <a:extLst>
                <a:ext uri="{FF2B5EF4-FFF2-40B4-BE49-F238E27FC236}">
                  <a16:creationId xmlns:a16="http://schemas.microsoft.com/office/drawing/2014/main" id="{C6E3FD2C-EBFA-8A2E-7ADF-18908547C1A1}"/>
                </a:ext>
              </a:extLst>
            </p:cNvPr>
            <p:cNvSpPr/>
            <p:nvPr/>
          </p:nvSpPr>
          <p:spPr>
            <a:xfrm>
              <a:off x="3082202" y="1916208"/>
              <a:ext cx="40288"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11" name="Straight Connector 2910">
              <a:extLst>
                <a:ext uri="{FF2B5EF4-FFF2-40B4-BE49-F238E27FC236}">
                  <a16:creationId xmlns:a16="http://schemas.microsoft.com/office/drawing/2014/main" id="{253974C7-CB7D-58D7-38CA-3EDA462734FF}"/>
                </a:ext>
              </a:extLst>
            </p:cNvPr>
            <p:cNvCxnSpPr>
              <a:cxnSpLocks/>
              <a:stCxn id="2910" idx="4"/>
            </p:cNvCxnSpPr>
            <p:nvPr/>
          </p:nvCxnSpPr>
          <p:spPr>
            <a:xfrm>
              <a:off x="3098248" y="196000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912" name="Group 798">
            <a:extLst>
              <a:ext uri="{FF2B5EF4-FFF2-40B4-BE49-F238E27FC236}">
                <a16:creationId xmlns:a16="http://schemas.microsoft.com/office/drawing/2014/main" id="{599A3268-1DF8-33A8-5E23-AD02D2A93131}"/>
              </a:ext>
            </a:extLst>
          </p:cNvPr>
          <p:cNvGrpSpPr>
            <a:grpSpLocks/>
          </p:cNvGrpSpPr>
          <p:nvPr/>
        </p:nvGrpSpPr>
        <p:grpSpPr bwMode="auto">
          <a:xfrm flipH="1">
            <a:off x="10922732" y="3546113"/>
            <a:ext cx="62895" cy="151980"/>
            <a:chOff x="3097182" y="1903464"/>
            <a:chExt cx="40288" cy="114326"/>
          </a:xfrm>
          <a:solidFill>
            <a:schemeClr val="accent3"/>
          </a:solidFill>
        </p:grpSpPr>
        <p:sp>
          <p:nvSpPr>
            <p:cNvPr id="2913" name="Oval 2912">
              <a:extLst>
                <a:ext uri="{FF2B5EF4-FFF2-40B4-BE49-F238E27FC236}">
                  <a16:creationId xmlns:a16="http://schemas.microsoft.com/office/drawing/2014/main" id="{62E094C0-A366-7E44-7793-E9F627339BC6}"/>
                </a:ext>
              </a:extLst>
            </p:cNvPr>
            <p:cNvSpPr/>
            <p:nvPr/>
          </p:nvSpPr>
          <p:spPr>
            <a:xfrm>
              <a:off x="3097182" y="1903464"/>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14" name="Straight Connector 2913">
              <a:extLst>
                <a:ext uri="{FF2B5EF4-FFF2-40B4-BE49-F238E27FC236}">
                  <a16:creationId xmlns:a16="http://schemas.microsoft.com/office/drawing/2014/main" id="{FAC2063A-30FB-437B-BD48-1717C0FB5401}"/>
                </a:ext>
              </a:extLst>
            </p:cNvPr>
            <p:cNvCxnSpPr>
              <a:stCxn id="2913" idx="4"/>
            </p:cNvCxnSpPr>
            <p:nvPr/>
          </p:nvCxnSpPr>
          <p:spPr>
            <a:xfrm>
              <a:off x="3113969"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915" name="Group 948">
            <a:extLst>
              <a:ext uri="{FF2B5EF4-FFF2-40B4-BE49-F238E27FC236}">
                <a16:creationId xmlns:a16="http://schemas.microsoft.com/office/drawing/2014/main" id="{C01548E4-C80F-81C6-5F28-A2F4BD6EAABF}"/>
              </a:ext>
            </a:extLst>
          </p:cNvPr>
          <p:cNvGrpSpPr>
            <a:grpSpLocks/>
          </p:cNvGrpSpPr>
          <p:nvPr/>
        </p:nvGrpSpPr>
        <p:grpSpPr bwMode="auto">
          <a:xfrm rot="60000" flipH="1" flipV="1">
            <a:off x="10967604" y="3698458"/>
            <a:ext cx="70757" cy="149748"/>
            <a:chOff x="3066683" y="1928823"/>
            <a:chExt cx="45324" cy="112651"/>
          </a:xfrm>
          <a:solidFill>
            <a:schemeClr val="accent3"/>
          </a:solidFill>
        </p:grpSpPr>
        <p:sp>
          <p:nvSpPr>
            <p:cNvPr id="2916" name="Oval 2915">
              <a:extLst>
                <a:ext uri="{FF2B5EF4-FFF2-40B4-BE49-F238E27FC236}">
                  <a16:creationId xmlns:a16="http://schemas.microsoft.com/office/drawing/2014/main" id="{8A0F3FB4-B3BB-D9C9-3735-328DA06E9A33}"/>
                </a:ext>
              </a:extLst>
            </p:cNvPr>
            <p:cNvSpPr/>
            <p:nvPr/>
          </p:nvSpPr>
          <p:spPr>
            <a:xfrm>
              <a:off x="3066683" y="1928823"/>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17" name="Straight Connector 2916">
              <a:extLst>
                <a:ext uri="{FF2B5EF4-FFF2-40B4-BE49-F238E27FC236}">
                  <a16:creationId xmlns:a16="http://schemas.microsoft.com/office/drawing/2014/main" id="{224357E1-D6BD-15C7-88C3-8601E224B96E}"/>
                </a:ext>
              </a:extLst>
            </p:cNvPr>
            <p:cNvCxnSpPr>
              <a:stCxn id="2916" idx="4"/>
            </p:cNvCxnSpPr>
            <p:nvPr/>
          </p:nvCxnSpPr>
          <p:spPr>
            <a:xfrm>
              <a:off x="3089472" y="1970861"/>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919" name="Group 703">
            <a:extLst>
              <a:ext uri="{FF2B5EF4-FFF2-40B4-BE49-F238E27FC236}">
                <a16:creationId xmlns:a16="http://schemas.microsoft.com/office/drawing/2014/main" id="{15B539CA-32D1-3265-4ED6-50106CB8863E}"/>
              </a:ext>
            </a:extLst>
          </p:cNvPr>
          <p:cNvGrpSpPr>
            <a:grpSpLocks/>
          </p:cNvGrpSpPr>
          <p:nvPr/>
        </p:nvGrpSpPr>
        <p:grpSpPr bwMode="auto">
          <a:xfrm>
            <a:off x="11092798" y="3383609"/>
            <a:ext cx="281895" cy="169855"/>
            <a:chOff x="3123758" y="1895338"/>
            <a:chExt cx="152759" cy="127776"/>
          </a:xfrm>
          <a:solidFill>
            <a:schemeClr val="accent3"/>
          </a:solidFill>
        </p:grpSpPr>
        <p:grpSp>
          <p:nvGrpSpPr>
            <p:cNvPr id="2920" name="Group 717">
              <a:extLst>
                <a:ext uri="{FF2B5EF4-FFF2-40B4-BE49-F238E27FC236}">
                  <a16:creationId xmlns:a16="http://schemas.microsoft.com/office/drawing/2014/main" id="{60FD6803-DA22-3C65-361A-0A5329D7A2EB}"/>
                </a:ext>
              </a:extLst>
            </p:cNvPr>
            <p:cNvGrpSpPr>
              <a:grpSpLocks/>
            </p:cNvGrpSpPr>
            <p:nvPr/>
          </p:nvGrpSpPr>
          <p:grpSpPr bwMode="auto">
            <a:xfrm>
              <a:off x="3123758" y="1905426"/>
              <a:ext cx="45324" cy="117688"/>
              <a:chOff x="3097564" y="1903045"/>
              <a:chExt cx="45324" cy="117688"/>
            </a:xfrm>
            <a:grpFill/>
          </p:grpSpPr>
          <p:sp>
            <p:nvSpPr>
              <p:cNvPr id="2930" name="Oval 2929">
                <a:extLst>
                  <a:ext uri="{FF2B5EF4-FFF2-40B4-BE49-F238E27FC236}">
                    <a16:creationId xmlns:a16="http://schemas.microsoft.com/office/drawing/2014/main" id="{C3C78580-F024-4BFA-C86D-15B6A8662F5F}"/>
                  </a:ext>
                </a:extLst>
              </p:cNvPr>
              <p:cNvSpPr/>
              <p:nvPr/>
            </p:nvSpPr>
            <p:spPr>
              <a:xfrm>
                <a:off x="3097564"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31" name="Straight Connector 2930">
                <a:extLst>
                  <a:ext uri="{FF2B5EF4-FFF2-40B4-BE49-F238E27FC236}">
                    <a16:creationId xmlns:a16="http://schemas.microsoft.com/office/drawing/2014/main" id="{891A41B0-C35B-3B5B-24DF-FD3EC65C0ACA}"/>
                  </a:ext>
                </a:extLst>
              </p:cNvPr>
              <p:cNvCxnSpPr>
                <a:cxnSpLocks/>
                <a:stCxn id="2930" idx="4"/>
              </p:cNvCxnSpPr>
              <p:nvPr/>
            </p:nvCxnSpPr>
            <p:spPr>
              <a:xfrm>
                <a:off x="3122743"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921" name="Group 718">
              <a:extLst>
                <a:ext uri="{FF2B5EF4-FFF2-40B4-BE49-F238E27FC236}">
                  <a16:creationId xmlns:a16="http://schemas.microsoft.com/office/drawing/2014/main" id="{2002C661-3E2B-1AAF-3CD1-90380061F77C}"/>
                </a:ext>
              </a:extLst>
            </p:cNvPr>
            <p:cNvGrpSpPr>
              <a:grpSpLocks/>
            </p:cNvGrpSpPr>
            <p:nvPr/>
          </p:nvGrpSpPr>
          <p:grpSpPr bwMode="auto">
            <a:xfrm>
              <a:off x="3192583" y="1905426"/>
              <a:ext cx="45325" cy="117688"/>
              <a:chOff x="3090189" y="1903045"/>
              <a:chExt cx="45325" cy="117688"/>
            </a:xfrm>
            <a:grpFill/>
          </p:grpSpPr>
          <p:sp>
            <p:nvSpPr>
              <p:cNvPr id="2928" name="Oval 2927">
                <a:extLst>
                  <a:ext uri="{FF2B5EF4-FFF2-40B4-BE49-F238E27FC236}">
                    <a16:creationId xmlns:a16="http://schemas.microsoft.com/office/drawing/2014/main" id="{E3B2CD96-A96D-5890-31AC-46025AC77370}"/>
                  </a:ext>
                </a:extLst>
              </p:cNvPr>
              <p:cNvSpPr/>
              <p:nvPr/>
            </p:nvSpPr>
            <p:spPr>
              <a:xfrm>
                <a:off x="3090189" y="1903045"/>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29" name="Straight Connector 2928">
                <a:extLst>
                  <a:ext uri="{FF2B5EF4-FFF2-40B4-BE49-F238E27FC236}">
                    <a16:creationId xmlns:a16="http://schemas.microsoft.com/office/drawing/2014/main" id="{6C257B2B-ECF3-F038-90FE-EDC514BA1E56}"/>
                  </a:ext>
                </a:extLst>
              </p:cNvPr>
              <p:cNvCxnSpPr>
                <a:cxnSpLocks/>
                <a:stCxn id="2928" idx="4"/>
              </p:cNvCxnSpPr>
              <p:nvPr/>
            </p:nvCxnSpPr>
            <p:spPr>
              <a:xfrm>
                <a:off x="3113691"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922" name="Group 719">
              <a:extLst>
                <a:ext uri="{FF2B5EF4-FFF2-40B4-BE49-F238E27FC236}">
                  <a16:creationId xmlns:a16="http://schemas.microsoft.com/office/drawing/2014/main" id="{E1418F6E-7E14-51A4-544D-203EED98A63B}"/>
                </a:ext>
              </a:extLst>
            </p:cNvPr>
            <p:cNvGrpSpPr>
              <a:grpSpLocks/>
            </p:cNvGrpSpPr>
            <p:nvPr/>
          </p:nvGrpSpPr>
          <p:grpSpPr bwMode="auto">
            <a:xfrm>
              <a:off x="3162367" y="1895338"/>
              <a:ext cx="45325" cy="110964"/>
              <a:chOff x="3098073" y="1902482"/>
              <a:chExt cx="45325" cy="110964"/>
            </a:xfrm>
            <a:grpFill/>
          </p:grpSpPr>
          <p:sp>
            <p:nvSpPr>
              <p:cNvPr id="2926" name="Oval 2925">
                <a:extLst>
                  <a:ext uri="{FF2B5EF4-FFF2-40B4-BE49-F238E27FC236}">
                    <a16:creationId xmlns:a16="http://schemas.microsoft.com/office/drawing/2014/main" id="{1B339AEF-C3AE-27F4-FD73-9036B5465E3C}"/>
                  </a:ext>
                </a:extLst>
              </p:cNvPr>
              <p:cNvSpPr/>
              <p:nvPr/>
            </p:nvSpPr>
            <p:spPr>
              <a:xfrm>
                <a:off x="3098073" y="1902482"/>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27" name="Straight Connector 2926">
                <a:extLst>
                  <a:ext uri="{FF2B5EF4-FFF2-40B4-BE49-F238E27FC236}">
                    <a16:creationId xmlns:a16="http://schemas.microsoft.com/office/drawing/2014/main" id="{EB0643F6-F6CB-6504-2AF8-6828BBDFEB56}"/>
                  </a:ext>
                </a:extLst>
              </p:cNvPr>
              <p:cNvCxnSpPr>
                <a:cxnSpLocks/>
                <a:stCxn id="2926" idx="4"/>
              </p:cNvCxnSpPr>
              <p:nvPr/>
            </p:nvCxnSpPr>
            <p:spPr>
              <a:xfrm>
                <a:off x="3121574"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923" name="Group 720">
              <a:extLst>
                <a:ext uri="{FF2B5EF4-FFF2-40B4-BE49-F238E27FC236}">
                  <a16:creationId xmlns:a16="http://schemas.microsoft.com/office/drawing/2014/main" id="{BA8C4A1D-2A8C-AA89-D4C7-D5497EDE21BB}"/>
                </a:ext>
              </a:extLst>
            </p:cNvPr>
            <p:cNvGrpSpPr>
              <a:grpSpLocks/>
            </p:cNvGrpSpPr>
            <p:nvPr/>
          </p:nvGrpSpPr>
          <p:grpSpPr bwMode="auto">
            <a:xfrm>
              <a:off x="3236229" y="1895338"/>
              <a:ext cx="40288" cy="110964"/>
              <a:chOff x="3095735" y="1902482"/>
              <a:chExt cx="40288" cy="110964"/>
            </a:xfrm>
            <a:grpFill/>
          </p:grpSpPr>
          <p:sp>
            <p:nvSpPr>
              <p:cNvPr id="2924" name="Oval 2923">
                <a:extLst>
                  <a:ext uri="{FF2B5EF4-FFF2-40B4-BE49-F238E27FC236}">
                    <a16:creationId xmlns:a16="http://schemas.microsoft.com/office/drawing/2014/main" id="{EBF3AB61-154B-C0E7-0D62-C2AD4C33CC04}"/>
                  </a:ext>
                </a:extLst>
              </p:cNvPr>
              <p:cNvSpPr/>
              <p:nvPr/>
            </p:nvSpPr>
            <p:spPr>
              <a:xfrm>
                <a:off x="3095735" y="1902482"/>
                <a:ext cx="40288"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25" name="Straight Connector 2924">
                <a:extLst>
                  <a:ext uri="{FF2B5EF4-FFF2-40B4-BE49-F238E27FC236}">
                    <a16:creationId xmlns:a16="http://schemas.microsoft.com/office/drawing/2014/main" id="{E6813C0E-84AF-1BED-89C3-48D0C7E339BE}"/>
                  </a:ext>
                </a:extLst>
              </p:cNvPr>
              <p:cNvCxnSpPr>
                <a:cxnSpLocks/>
                <a:stCxn id="2924" idx="4"/>
              </p:cNvCxnSpPr>
              <p:nvPr/>
            </p:nvCxnSpPr>
            <p:spPr>
              <a:xfrm>
                <a:off x="3120915"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934" name="Group 1043">
            <a:extLst>
              <a:ext uri="{FF2B5EF4-FFF2-40B4-BE49-F238E27FC236}">
                <a16:creationId xmlns:a16="http://schemas.microsoft.com/office/drawing/2014/main" id="{06F263BD-A85C-2F6F-02ED-3EBC8C2206AB}"/>
              </a:ext>
            </a:extLst>
          </p:cNvPr>
          <p:cNvGrpSpPr>
            <a:grpSpLocks/>
          </p:cNvGrpSpPr>
          <p:nvPr/>
        </p:nvGrpSpPr>
        <p:grpSpPr bwMode="auto">
          <a:xfrm rot="21540000" flipV="1">
            <a:off x="11153301" y="3553529"/>
            <a:ext cx="80541" cy="147554"/>
            <a:chOff x="3078151" y="1927988"/>
            <a:chExt cx="43645" cy="110999"/>
          </a:xfrm>
          <a:solidFill>
            <a:schemeClr val="accent3"/>
          </a:solidFill>
        </p:grpSpPr>
        <p:sp>
          <p:nvSpPr>
            <p:cNvPr id="2941" name="Oval 2940">
              <a:extLst>
                <a:ext uri="{FF2B5EF4-FFF2-40B4-BE49-F238E27FC236}">
                  <a16:creationId xmlns:a16="http://schemas.microsoft.com/office/drawing/2014/main" id="{C7FDDCA9-3720-92E2-681E-FF87316C9A41}"/>
                </a:ext>
              </a:extLst>
            </p:cNvPr>
            <p:cNvSpPr/>
            <p:nvPr/>
          </p:nvSpPr>
          <p:spPr>
            <a:xfrm>
              <a:off x="3078151" y="1927988"/>
              <a:ext cx="4364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42" name="Straight Connector 2941">
              <a:extLst>
                <a:ext uri="{FF2B5EF4-FFF2-40B4-BE49-F238E27FC236}">
                  <a16:creationId xmlns:a16="http://schemas.microsoft.com/office/drawing/2014/main" id="{4439BD60-B014-9E48-42C9-E0FF3C23A7EB}"/>
                </a:ext>
              </a:extLst>
            </p:cNvPr>
            <p:cNvCxnSpPr>
              <a:cxnSpLocks/>
              <a:stCxn id="2941" idx="4"/>
            </p:cNvCxnSpPr>
            <p:nvPr/>
          </p:nvCxnSpPr>
          <p:spPr>
            <a:xfrm>
              <a:off x="3097584" y="1973417"/>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935" name="Group 1044">
            <a:extLst>
              <a:ext uri="{FF2B5EF4-FFF2-40B4-BE49-F238E27FC236}">
                <a16:creationId xmlns:a16="http://schemas.microsoft.com/office/drawing/2014/main" id="{D2B26159-8CB9-8714-30E2-6B9332CE88D1}"/>
              </a:ext>
            </a:extLst>
          </p:cNvPr>
          <p:cNvGrpSpPr>
            <a:grpSpLocks/>
          </p:cNvGrpSpPr>
          <p:nvPr/>
        </p:nvGrpSpPr>
        <p:grpSpPr bwMode="auto">
          <a:xfrm rot="21540000" flipV="1">
            <a:off x="11119063" y="3580499"/>
            <a:ext cx="65053" cy="147611"/>
            <a:chOff x="3097438" y="1917738"/>
            <a:chExt cx="35252" cy="111042"/>
          </a:xfrm>
          <a:solidFill>
            <a:schemeClr val="accent3"/>
          </a:solidFill>
        </p:grpSpPr>
        <p:sp>
          <p:nvSpPr>
            <p:cNvPr id="2939" name="Oval 2938">
              <a:extLst>
                <a:ext uri="{FF2B5EF4-FFF2-40B4-BE49-F238E27FC236}">
                  <a16:creationId xmlns:a16="http://schemas.microsoft.com/office/drawing/2014/main" id="{1115860E-A9BE-B98B-13A2-23F9E47E54F3}"/>
                </a:ext>
              </a:extLst>
            </p:cNvPr>
            <p:cNvSpPr/>
            <p:nvPr/>
          </p:nvSpPr>
          <p:spPr>
            <a:xfrm>
              <a:off x="3097438" y="1917738"/>
              <a:ext cx="35252"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40" name="Straight Connector 2939">
              <a:extLst>
                <a:ext uri="{FF2B5EF4-FFF2-40B4-BE49-F238E27FC236}">
                  <a16:creationId xmlns:a16="http://schemas.microsoft.com/office/drawing/2014/main" id="{50EE8612-588B-105B-84FC-748B75A4576C}"/>
                </a:ext>
              </a:extLst>
            </p:cNvPr>
            <p:cNvCxnSpPr>
              <a:cxnSpLocks/>
              <a:stCxn id="2939" idx="4"/>
            </p:cNvCxnSpPr>
            <p:nvPr/>
          </p:nvCxnSpPr>
          <p:spPr>
            <a:xfrm>
              <a:off x="3110141" y="1961530"/>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936" name="Group 1045">
            <a:extLst>
              <a:ext uri="{FF2B5EF4-FFF2-40B4-BE49-F238E27FC236}">
                <a16:creationId xmlns:a16="http://schemas.microsoft.com/office/drawing/2014/main" id="{8C44B9DA-43D0-FAB8-1CF2-56BBCB3966A1}"/>
              </a:ext>
            </a:extLst>
          </p:cNvPr>
          <p:cNvGrpSpPr>
            <a:grpSpLocks/>
          </p:cNvGrpSpPr>
          <p:nvPr/>
        </p:nvGrpSpPr>
        <p:grpSpPr bwMode="auto">
          <a:xfrm rot="21540000" flipV="1">
            <a:off x="11220805" y="3570610"/>
            <a:ext cx="83641" cy="147514"/>
            <a:chOff x="3086725" y="1918185"/>
            <a:chExt cx="45325" cy="110970"/>
          </a:xfrm>
          <a:solidFill>
            <a:schemeClr val="accent3"/>
          </a:solidFill>
        </p:grpSpPr>
        <p:sp>
          <p:nvSpPr>
            <p:cNvPr id="2937" name="Oval 2936">
              <a:extLst>
                <a:ext uri="{FF2B5EF4-FFF2-40B4-BE49-F238E27FC236}">
                  <a16:creationId xmlns:a16="http://schemas.microsoft.com/office/drawing/2014/main" id="{AD9EEA04-D047-9DF5-5856-3EBE2EAFF9A3}"/>
                </a:ext>
              </a:extLst>
            </p:cNvPr>
            <p:cNvSpPr/>
            <p:nvPr/>
          </p:nvSpPr>
          <p:spPr>
            <a:xfrm>
              <a:off x="3086725" y="191818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38" name="Straight Connector 2937">
              <a:extLst>
                <a:ext uri="{FF2B5EF4-FFF2-40B4-BE49-F238E27FC236}">
                  <a16:creationId xmlns:a16="http://schemas.microsoft.com/office/drawing/2014/main" id="{F244D04F-5ED4-C103-D0FD-9FDF6F0690FF}"/>
                </a:ext>
              </a:extLst>
            </p:cNvPr>
            <p:cNvCxnSpPr>
              <a:cxnSpLocks/>
              <a:stCxn id="2937" idx="4"/>
            </p:cNvCxnSpPr>
            <p:nvPr/>
          </p:nvCxnSpPr>
          <p:spPr>
            <a:xfrm>
              <a:off x="3109500" y="1961905"/>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945" name="Group 1045">
            <a:extLst>
              <a:ext uri="{FF2B5EF4-FFF2-40B4-BE49-F238E27FC236}">
                <a16:creationId xmlns:a16="http://schemas.microsoft.com/office/drawing/2014/main" id="{2F3CEB11-D723-C887-3298-9BFCD720B2DD}"/>
              </a:ext>
            </a:extLst>
          </p:cNvPr>
          <p:cNvGrpSpPr>
            <a:grpSpLocks/>
          </p:cNvGrpSpPr>
          <p:nvPr/>
        </p:nvGrpSpPr>
        <p:grpSpPr bwMode="auto">
          <a:xfrm rot="21540000" flipV="1">
            <a:off x="11297285" y="3568677"/>
            <a:ext cx="83641" cy="147514"/>
            <a:chOff x="3086725" y="1918185"/>
            <a:chExt cx="45325" cy="110970"/>
          </a:xfrm>
          <a:solidFill>
            <a:schemeClr val="accent3"/>
          </a:solidFill>
        </p:grpSpPr>
        <p:sp>
          <p:nvSpPr>
            <p:cNvPr id="2946" name="Oval 2945">
              <a:extLst>
                <a:ext uri="{FF2B5EF4-FFF2-40B4-BE49-F238E27FC236}">
                  <a16:creationId xmlns:a16="http://schemas.microsoft.com/office/drawing/2014/main" id="{FC47AD2F-5A8B-5D21-F245-54A3B45C34E1}"/>
                </a:ext>
              </a:extLst>
            </p:cNvPr>
            <p:cNvSpPr/>
            <p:nvPr/>
          </p:nvSpPr>
          <p:spPr>
            <a:xfrm>
              <a:off x="3086725" y="191818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947" name="Straight Connector 2946">
              <a:extLst>
                <a:ext uri="{FF2B5EF4-FFF2-40B4-BE49-F238E27FC236}">
                  <a16:creationId xmlns:a16="http://schemas.microsoft.com/office/drawing/2014/main" id="{95486E22-0445-8F9A-9A57-C6207EC4DAC5}"/>
                </a:ext>
              </a:extLst>
            </p:cNvPr>
            <p:cNvCxnSpPr>
              <a:cxnSpLocks/>
              <a:stCxn id="2946" idx="4"/>
            </p:cNvCxnSpPr>
            <p:nvPr/>
          </p:nvCxnSpPr>
          <p:spPr>
            <a:xfrm>
              <a:off x="3109500" y="1961905"/>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 name="Group 648">
            <a:extLst>
              <a:ext uri="{FF2B5EF4-FFF2-40B4-BE49-F238E27FC236}">
                <a16:creationId xmlns:a16="http://schemas.microsoft.com/office/drawing/2014/main" id="{B1BF9DD1-B435-E975-2612-B3E67C6B97CE}"/>
              </a:ext>
            </a:extLst>
          </p:cNvPr>
          <p:cNvGrpSpPr>
            <a:grpSpLocks/>
          </p:cNvGrpSpPr>
          <p:nvPr/>
        </p:nvGrpSpPr>
        <p:grpSpPr bwMode="auto">
          <a:xfrm>
            <a:off x="1241353" y="3388117"/>
            <a:ext cx="576185" cy="183264"/>
            <a:chOff x="3124426" y="1895619"/>
            <a:chExt cx="312235" cy="137863"/>
          </a:xfrm>
          <a:solidFill>
            <a:schemeClr val="accent3"/>
          </a:solidFill>
        </p:grpSpPr>
        <p:grpSp>
          <p:nvGrpSpPr>
            <p:cNvPr id="410" name="Group 649">
              <a:extLst>
                <a:ext uri="{FF2B5EF4-FFF2-40B4-BE49-F238E27FC236}">
                  <a16:creationId xmlns:a16="http://schemas.microsoft.com/office/drawing/2014/main" id="{6CAE7A64-8FA9-22B3-9EF6-4263A525041C}"/>
                </a:ext>
              </a:extLst>
            </p:cNvPr>
            <p:cNvGrpSpPr>
              <a:grpSpLocks/>
            </p:cNvGrpSpPr>
            <p:nvPr/>
          </p:nvGrpSpPr>
          <p:grpSpPr bwMode="auto">
            <a:xfrm>
              <a:off x="3124426" y="1895619"/>
              <a:ext cx="159475" cy="127776"/>
              <a:chOff x="3124426" y="1895619"/>
              <a:chExt cx="159475" cy="127776"/>
            </a:xfrm>
            <a:grpFill/>
          </p:grpSpPr>
          <p:grpSp>
            <p:nvGrpSpPr>
              <p:cNvPr id="424" name="Group 712">
                <a:extLst>
                  <a:ext uri="{FF2B5EF4-FFF2-40B4-BE49-F238E27FC236}">
                    <a16:creationId xmlns:a16="http://schemas.microsoft.com/office/drawing/2014/main" id="{22DE780C-0B73-EB0F-665C-232F41803016}"/>
                  </a:ext>
                </a:extLst>
              </p:cNvPr>
              <p:cNvGrpSpPr>
                <a:grpSpLocks/>
              </p:cNvGrpSpPr>
              <p:nvPr/>
            </p:nvGrpSpPr>
            <p:grpSpPr bwMode="auto">
              <a:xfrm>
                <a:off x="3124426" y="1905706"/>
                <a:ext cx="45325" cy="117689"/>
                <a:chOff x="3098232" y="1903325"/>
                <a:chExt cx="45325" cy="117689"/>
              </a:xfrm>
              <a:grpFill/>
            </p:grpSpPr>
            <p:sp>
              <p:nvSpPr>
                <p:cNvPr id="434" name="Oval 433">
                  <a:extLst>
                    <a:ext uri="{FF2B5EF4-FFF2-40B4-BE49-F238E27FC236}">
                      <a16:creationId xmlns:a16="http://schemas.microsoft.com/office/drawing/2014/main" id="{EAD478F7-4A59-0AB2-8970-6739D76D1B78}"/>
                    </a:ext>
                  </a:extLst>
                </p:cNvPr>
                <p:cNvSpPr/>
                <p:nvPr/>
              </p:nvSpPr>
              <p:spPr>
                <a:xfrm>
                  <a:off x="3098232" y="190332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35" name="Straight Connector 434">
                  <a:extLst>
                    <a:ext uri="{FF2B5EF4-FFF2-40B4-BE49-F238E27FC236}">
                      <a16:creationId xmlns:a16="http://schemas.microsoft.com/office/drawing/2014/main" id="{E8B418B5-08E0-636C-7DF2-7916BCFB8486}"/>
                    </a:ext>
                  </a:extLst>
                </p:cNvPr>
                <p:cNvCxnSpPr>
                  <a:stCxn id="434" idx="4"/>
                </p:cNvCxnSpPr>
                <p:nvPr/>
              </p:nvCxnSpPr>
              <p:spPr>
                <a:xfrm>
                  <a:off x="3121734"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5" name="Group 713">
                <a:extLst>
                  <a:ext uri="{FF2B5EF4-FFF2-40B4-BE49-F238E27FC236}">
                    <a16:creationId xmlns:a16="http://schemas.microsoft.com/office/drawing/2014/main" id="{1597B7A3-C5B6-3BD7-D8E1-0F24BCA845A3}"/>
                  </a:ext>
                </a:extLst>
              </p:cNvPr>
              <p:cNvGrpSpPr>
                <a:grpSpLocks/>
              </p:cNvGrpSpPr>
              <p:nvPr/>
            </p:nvGrpSpPr>
            <p:grpSpPr bwMode="auto">
              <a:xfrm>
                <a:off x="3199968" y="1905706"/>
                <a:ext cx="45324" cy="117689"/>
                <a:chOff x="3097574" y="1903325"/>
                <a:chExt cx="45324" cy="117689"/>
              </a:xfrm>
              <a:grpFill/>
            </p:grpSpPr>
            <p:sp>
              <p:nvSpPr>
                <p:cNvPr id="432" name="Oval 431">
                  <a:extLst>
                    <a:ext uri="{FF2B5EF4-FFF2-40B4-BE49-F238E27FC236}">
                      <a16:creationId xmlns:a16="http://schemas.microsoft.com/office/drawing/2014/main" id="{0C5F3AD8-516F-6358-3DEA-8CE2F3A032B1}"/>
                    </a:ext>
                  </a:extLst>
                </p:cNvPr>
                <p:cNvSpPr/>
                <p:nvPr/>
              </p:nvSpPr>
              <p:spPr>
                <a:xfrm>
                  <a:off x="3097574" y="1903325"/>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33" name="Straight Connector 432">
                  <a:extLst>
                    <a:ext uri="{FF2B5EF4-FFF2-40B4-BE49-F238E27FC236}">
                      <a16:creationId xmlns:a16="http://schemas.microsoft.com/office/drawing/2014/main" id="{5630D9D8-69BB-DA1B-8022-B0C26E6A114C}"/>
                    </a:ext>
                  </a:extLst>
                </p:cNvPr>
                <p:cNvCxnSpPr>
                  <a:stCxn id="432" idx="4"/>
                </p:cNvCxnSpPr>
                <p:nvPr/>
              </p:nvCxnSpPr>
              <p:spPr>
                <a:xfrm>
                  <a:off x="3121075"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6" name="Group 714">
                <a:extLst>
                  <a:ext uri="{FF2B5EF4-FFF2-40B4-BE49-F238E27FC236}">
                    <a16:creationId xmlns:a16="http://schemas.microsoft.com/office/drawing/2014/main" id="{64CB4DEF-6049-F156-7E22-B6EACB79C349}"/>
                  </a:ext>
                </a:extLst>
              </p:cNvPr>
              <p:cNvGrpSpPr>
                <a:grpSpLocks/>
              </p:cNvGrpSpPr>
              <p:nvPr/>
            </p:nvGrpSpPr>
            <p:grpSpPr bwMode="auto">
              <a:xfrm>
                <a:off x="3163036" y="1895619"/>
                <a:ext cx="45324" cy="110964"/>
                <a:chOff x="3098742" y="1902763"/>
                <a:chExt cx="45324" cy="110964"/>
              </a:xfrm>
              <a:grpFill/>
            </p:grpSpPr>
            <p:sp>
              <p:nvSpPr>
                <p:cNvPr id="430" name="Oval 429">
                  <a:extLst>
                    <a:ext uri="{FF2B5EF4-FFF2-40B4-BE49-F238E27FC236}">
                      <a16:creationId xmlns:a16="http://schemas.microsoft.com/office/drawing/2014/main" id="{F26D3943-8D99-61EE-38CD-355BAAEFBCAE}"/>
                    </a:ext>
                  </a:extLst>
                </p:cNvPr>
                <p:cNvSpPr/>
                <p:nvPr/>
              </p:nvSpPr>
              <p:spPr>
                <a:xfrm>
                  <a:off x="3098742" y="1902763"/>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31" name="Straight Connector 430">
                  <a:extLst>
                    <a:ext uri="{FF2B5EF4-FFF2-40B4-BE49-F238E27FC236}">
                      <a16:creationId xmlns:a16="http://schemas.microsoft.com/office/drawing/2014/main" id="{BA1C7E51-6877-1484-3B29-E18E99350B1E}"/>
                    </a:ext>
                  </a:extLst>
                </p:cNvPr>
                <p:cNvCxnSpPr>
                  <a:stCxn id="430" idx="4"/>
                </p:cNvCxnSpPr>
                <p:nvPr/>
              </p:nvCxnSpPr>
              <p:spPr>
                <a:xfrm>
                  <a:off x="3122243"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27" name="Group 715">
                <a:extLst>
                  <a:ext uri="{FF2B5EF4-FFF2-40B4-BE49-F238E27FC236}">
                    <a16:creationId xmlns:a16="http://schemas.microsoft.com/office/drawing/2014/main" id="{4A6DD345-7A5B-6EF1-80CB-05D817CA4367}"/>
                  </a:ext>
                </a:extLst>
              </p:cNvPr>
              <p:cNvGrpSpPr>
                <a:grpSpLocks/>
              </p:cNvGrpSpPr>
              <p:nvPr/>
            </p:nvGrpSpPr>
            <p:grpSpPr bwMode="auto">
              <a:xfrm>
                <a:off x="3238576" y="1895619"/>
                <a:ext cx="45325" cy="110964"/>
                <a:chOff x="3098082" y="1902763"/>
                <a:chExt cx="45325" cy="110964"/>
              </a:xfrm>
              <a:grpFill/>
            </p:grpSpPr>
            <p:sp>
              <p:nvSpPr>
                <p:cNvPr id="428" name="Oval 427">
                  <a:extLst>
                    <a:ext uri="{FF2B5EF4-FFF2-40B4-BE49-F238E27FC236}">
                      <a16:creationId xmlns:a16="http://schemas.microsoft.com/office/drawing/2014/main" id="{2BAEDF41-BF49-4A3F-E2A4-B9B1034AA831}"/>
                    </a:ext>
                  </a:extLst>
                </p:cNvPr>
                <p:cNvSpPr/>
                <p:nvPr/>
              </p:nvSpPr>
              <p:spPr>
                <a:xfrm>
                  <a:off x="3098082" y="1902763"/>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29" name="Straight Connector 428">
                  <a:extLst>
                    <a:ext uri="{FF2B5EF4-FFF2-40B4-BE49-F238E27FC236}">
                      <a16:creationId xmlns:a16="http://schemas.microsoft.com/office/drawing/2014/main" id="{06BC82F4-047E-AF16-47D2-54040C3085A8}"/>
                    </a:ext>
                  </a:extLst>
                </p:cNvPr>
                <p:cNvCxnSpPr>
                  <a:stCxn id="428" idx="4"/>
                </p:cNvCxnSpPr>
                <p:nvPr/>
              </p:nvCxnSpPr>
              <p:spPr>
                <a:xfrm>
                  <a:off x="3121583" y="1948158"/>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411" name="Group 650">
              <a:extLst>
                <a:ext uri="{FF2B5EF4-FFF2-40B4-BE49-F238E27FC236}">
                  <a16:creationId xmlns:a16="http://schemas.microsoft.com/office/drawing/2014/main" id="{D1B0E2DE-143B-2F27-E3EF-C2DDA689E8F9}"/>
                </a:ext>
              </a:extLst>
            </p:cNvPr>
            <p:cNvGrpSpPr>
              <a:grpSpLocks/>
            </p:cNvGrpSpPr>
            <p:nvPr/>
          </p:nvGrpSpPr>
          <p:grpSpPr bwMode="auto">
            <a:xfrm>
              <a:off x="3277187" y="1905706"/>
              <a:ext cx="159474" cy="127776"/>
              <a:chOff x="3124787" y="1896181"/>
              <a:chExt cx="159474" cy="127776"/>
            </a:xfrm>
            <a:grpFill/>
          </p:grpSpPr>
          <p:grpSp>
            <p:nvGrpSpPr>
              <p:cNvPr id="412" name="Group 651">
                <a:extLst>
                  <a:ext uri="{FF2B5EF4-FFF2-40B4-BE49-F238E27FC236}">
                    <a16:creationId xmlns:a16="http://schemas.microsoft.com/office/drawing/2014/main" id="{4B4EDDAB-B137-731D-4130-053F927266BF}"/>
                  </a:ext>
                </a:extLst>
              </p:cNvPr>
              <p:cNvGrpSpPr>
                <a:grpSpLocks/>
              </p:cNvGrpSpPr>
              <p:nvPr/>
            </p:nvGrpSpPr>
            <p:grpSpPr bwMode="auto">
              <a:xfrm>
                <a:off x="3124787" y="1912994"/>
                <a:ext cx="45324" cy="110963"/>
                <a:chOff x="3098593" y="1910613"/>
                <a:chExt cx="45324" cy="110963"/>
              </a:xfrm>
              <a:grpFill/>
            </p:grpSpPr>
            <p:sp>
              <p:nvSpPr>
                <p:cNvPr id="422" name="Oval 421">
                  <a:extLst>
                    <a:ext uri="{FF2B5EF4-FFF2-40B4-BE49-F238E27FC236}">
                      <a16:creationId xmlns:a16="http://schemas.microsoft.com/office/drawing/2014/main" id="{E9658FA1-8662-CAC4-FA8A-853F272C8DEE}"/>
                    </a:ext>
                  </a:extLst>
                </p:cNvPr>
                <p:cNvSpPr/>
                <p:nvPr/>
              </p:nvSpPr>
              <p:spPr>
                <a:xfrm>
                  <a:off x="3098593" y="1910613"/>
                  <a:ext cx="45324"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23" name="Straight Connector 422">
                  <a:extLst>
                    <a:ext uri="{FF2B5EF4-FFF2-40B4-BE49-F238E27FC236}">
                      <a16:creationId xmlns:a16="http://schemas.microsoft.com/office/drawing/2014/main" id="{6D0BD1FB-CF82-E574-E946-19A7446FDC60}"/>
                    </a:ext>
                  </a:extLst>
                </p:cNvPr>
                <p:cNvCxnSpPr>
                  <a:stCxn id="422" idx="4"/>
                </p:cNvCxnSpPr>
                <p:nvPr/>
              </p:nvCxnSpPr>
              <p:spPr>
                <a:xfrm>
                  <a:off x="3122094" y="1949282"/>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3" name="Group 652">
                <a:extLst>
                  <a:ext uri="{FF2B5EF4-FFF2-40B4-BE49-F238E27FC236}">
                    <a16:creationId xmlns:a16="http://schemas.microsoft.com/office/drawing/2014/main" id="{8373BE05-94CB-46E3-517D-B651AF5B71CB}"/>
                  </a:ext>
                </a:extLst>
              </p:cNvPr>
              <p:cNvGrpSpPr>
                <a:grpSpLocks/>
              </p:cNvGrpSpPr>
              <p:nvPr/>
            </p:nvGrpSpPr>
            <p:grpSpPr bwMode="auto">
              <a:xfrm>
                <a:off x="3200327" y="1912994"/>
                <a:ext cx="45325" cy="110963"/>
                <a:chOff x="3097933" y="1910613"/>
                <a:chExt cx="45325" cy="110963"/>
              </a:xfrm>
              <a:grpFill/>
            </p:grpSpPr>
            <p:sp>
              <p:nvSpPr>
                <p:cNvPr id="420" name="Oval 419">
                  <a:extLst>
                    <a:ext uri="{FF2B5EF4-FFF2-40B4-BE49-F238E27FC236}">
                      <a16:creationId xmlns:a16="http://schemas.microsoft.com/office/drawing/2014/main" id="{39FA8C1B-4B8E-1E2D-6D53-9984E64F6103}"/>
                    </a:ext>
                  </a:extLst>
                </p:cNvPr>
                <p:cNvSpPr/>
                <p:nvPr/>
              </p:nvSpPr>
              <p:spPr>
                <a:xfrm>
                  <a:off x="3097933" y="1910613"/>
                  <a:ext cx="45325"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21" name="Straight Connector 420">
                  <a:extLst>
                    <a:ext uri="{FF2B5EF4-FFF2-40B4-BE49-F238E27FC236}">
                      <a16:creationId xmlns:a16="http://schemas.microsoft.com/office/drawing/2014/main" id="{0E837379-5AF6-81A5-A913-C9A49D977246}"/>
                    </a:ext>
                  </a:extLst>
                </p:cNvPr>
                <p:cNvCxnSpPr>
                  <a:stCxn id="420" idx="4"/>
                </p:cNvCxnSpPr>
                <p:nvPr/>
              </p:nvCxnSpPr>
              <p:spPr>
                <a:xfrm>
                  <a:off x="3121434" y="1949282"/>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4" name="Group 653">
                <a:extLst>
                  <a:ext uri="{FF2B5EF4-FFF2-40B4-BE49-F238E27FC236}">
                    <a16:creationId xmlns:a16="http://schemas.microsoft.com/office/drawing/2014/main" id="{E56A3B40-A803-20B2-D9D9-C130B0D0E42B}"/>
                  </a:ext>
                </a:extLst>
              </p:cNvPr>
              <p:cNvGrpSpPr>
                <a:grpSpLocks/>
              </p:cNvGrpSpPr>
              <p:nvPr/>
            </p:nvGrpSpPr>
            <p:grpSpPr bwMode="auto">
              <a:xfrm>
                <a:off x="3170110" y="1896181"/>
                <a:ext cx="38610" cy="117689"/>
                <a:chOff x="3105816" y="1903325"/>
                <a:chExt cx="38610" cy="117689"/>
              </a:xfrm>
              <a:grpFill/>
            </p:grpSpPr>
            <p:sp>
              <p:nvSpPr>
                <p:cNvPr id="418" name="Oval 417">
                  <a:extLst>
                    <a:ext uri="{FF2B5EF4-FFF2-40B4-BE49-F238E27FC236}">
                      <a16:creationId xmlns:a16="http://schemas.microsoft.com/office/drawing/2014/main" id="{F02B2E95-A3FE-6347-2D8A-A26E0B52EF80}"/>
                    </a:ext>
                  </a:extLst>
                </p:cNvPr>
                <p:cNvSpPr/>
                <p:nvPr/>
              </p:nvSpPr>
              <p:spPr>
                <a:xfrm>
                  <a:off x="3105816" y="1903325"/>
                  <a:ext cx="38610"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19" name="Straight Connector 418">
                  <a:extLst>
                    <a:ext uri="{FF2B5EF4-FFF2-40B4-BE49-F238E27FC236}">
                      <a16:creationId xmlns:a16="http://schemas.microsoft.com/office/drawing/2014/main" id="{50ADB08F-BB55-00A8-5B01-D4975A90C176}"/>
                    </a:ext>
                  </a:extLst>
                </p:cNvPr>
                <p:cNvCxnSpPr>
                  <a:stCxn id="418" idx="4"/>
                </p:cNvCxnSpPr>
                <p:nvPr/>
              </p:nvCxnSpPr>
              <p:spPr>
                <a:xfrm>
                  <a:off x="3129318"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15" name="Group 654">
                <a:extLst>
                  <a:ext uri="{FF2B5EF4-FFF2-40B4-BE49-F238E27FC236}">
                    <a16:creationId xmlns:a16="http://schemas.microsoft.com/office/drawing/2014/main" id="{7E769DA7-F737-D334-D2B9-A0408903FB26}"/>
                  </a:ext>
                </a:extLst>
              </p:cNvPr>
              <p:cNvGrpSpPr>
                <a:grpSpLocks/>
              </p:cNvGrpSpPr>
              <p:nvPr/>
            </p:nvGrpSpPr>
            <p:grpSpPr bwMode="auto">
              <a:xfrm>
                <a:off x="3238937" y="1896181"/>
                <a:ext cx="45324" cy="117689"/>
                <a:chOff x="3098443" y="1903325"/>
                <a:chExt cx="45324" cy="117689"/>
              </a:xfrm>
              <a:grpFill/>
            </p:grpSpPr>
            <p:sp>
              <p:nvSpPr>
                <p:cNvPr id="416" name="Oval 415">
                  <a:extLst>
                    <a:ext uri="{FF2B5EF4-FFF2-40B4-BE49-F238E27FC236}">
                      <a16:creationId xmlns:a16="http://schemas.microsoft.com/office/drawing/2014/main" id="{EE4B1699-7935-1668-673D-13F2326A78AD}"/>
                    </a:ext>
                  </a:extLst>
                </p:cNvPr>
                <p:cNvSpPr/>
                <p:nvPr/>
              </p:nvSpPr>
              <p:spPr>
                <a:xfrm>
                  <a:off x="3098443" y="1903325"/>
                  <a:ext cx="45324"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17" name="Straight Connector 416">
                  <a:extLst>
                    <a:ext uri="{FF2B5EF4-FFF2-40B4-BE49-F238E27FC236}">
                      <a16:creationId xmlns:a16="http://schemas.microsoft.com/office/drawing/2014/main" id="{886831B1-BDD1-21BB-F52C-4ECEFC164FD8}"/>
                    </a:ext>
                  </a:extLst>
                </p:cNvPr>
                <p:cNvCxnSpPr>
                  <a:stCxn id="416" idx="4"/>
                </p:cNvCxnSpPr>
                <p:nvPr/>
              </p:nvCxnSpPr>
              <p:spPr>
                <a:xfrm>
                  <a:off x="3121944" y="1948720"/>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 name="Group 675">
            <a:extLst>
              <a:ext uri="{FF2B5EF4-FFF2-40B4-BE49-F238E27FC236}">
                <a16:creationId xmlns:a16="http://schemas.microsoft.com/office/drawing/2014/main" id="{5829F770-AE72-A9AB-C2D6-63567A65CE23}"/>
              </a:ext>
            </a:extLst>
          </p:cNvPr>
          <p:cNvGrpSpPr>
            <a:grpSpLocks/>
          </p:cNvGrpSpPr>
          <p:nvPr/>
        </p:nvGrpSpPr>
        <p:grpSpPr bwMode="auto">
          <a:xfrm>
            <a:off x="1808243" y="3383658"/>
            <a:ext cx="576183" cy="176561"/>
            <a:chOff x="3124443" y="1894638"/>
            <a:chExt cx="312234" cy="132820"/>
          </a:xfrm>
          <a:solidFill>
            <a:schemeClr val="accent3"/>
          </a:solidFill>
        </p:grpSpPr>
        <p:grpSp>
          <p:nvGrpSpPr>
            <p:cNvPr id="384" name="Group 676">
              <a:extLst>
                <a:ext uri="{FF2B5EF4-FFF2-40B4-BE49-F238E27FC236}">
                  <a16:creationId xmlns:a16="http://schemas.microsoft.com/office/drawing/2014/main" id="{5FF19817-F1D6-6848-857E-2A6F654D0333}"/>
                </a:ext>
              </a:extLst>
            </p:cNvPr>
            <p:cNvGrpSpPr>
              <a:grpSpLocks/>
            </p:cNvGrpSpPr>
            <p:nvPr/>
          </p:nvGrpSpPr>
          <p:grpSpPr bwMode="auto">
            <a:xfrm>
              <a:off x="3124443" y="1894638"/>
              <a:ext cx="159474" cy="117688"/>
              <a:chOff x="3124443" y="1894638"/>
              <a:chExt cx="159474" cy="117688"/>
            </a:xfrm>
            <a:grpFill/>
          </p:grpSpPr>
          <p:grpSp>
            <p:nvGrpSpPr>
              <p:cNvPr id="398" name="Group 690">
                <a:extLst>
                  <a:ext uri="{FF2B5EF4-FFF2-40B4-BE49-F238E27FC236}">
                    <a16:creationId xmlns:a16="http://schemas.microsoft.com/office/drawing/2014/main" id="{3ADDECF0-98FB-798F-AD16-3EE8DC0CE634}"/>
                  </a:ext>
                </a:extLst>
              </p:cNvPr>
              <p:cNvGrpSpPr>
                <a:grpSpLocks/>
              </p:cNvGrpSpPr>
              <p:nvPr/>
            </p:nvGrpSpPr>
            <p:grpSpPr bwMode="auto">
              <a:xfrm>
                <a:off x="3124443" y="1904726"/>
                <a:ext cx="48681" cy="107600"/>
                <a:chOff x="3098249" y="1902345"/>
                <a:chExt cx="48681" cy="107600"/>
              </a:xfrm>
              <a:grpFill/>
            </p:grpSpPr>
            <p:sp>
              <p:nvSpPr>
                <p:cNvPr id="408" name="Oval 407">
                  <a:extLst>
                    <a:ext uri="{FF2B5EF4-FFF2-40B4-BE49-F238E27FC236}">
                      <a16:creationId xmlns:a16="http://schemas.microsoft.com/office/drawing/2014/main" id="{A3AE0433-BE31-8161-63A9-2B9819373F2C}"/>
                    </a:ext>
                  </a:extLst>
                </p:cNvPr>
                <p:cNvSpPr/>
                <p:nvPr/>
              </p:nvSpPr>
              <p:spPr>
                <a:xfrm>
                  <a:off x="3098249" y="1902345"/>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09" name="Straight Connector 408">
                  <a:extLst>
                    <a:ext uri="{FF2B5EF4-FFF2-40B4-BE49-F238E27FC236}">
                      <a16:creationId xmlns:a16="http://schemas.microsoft.com/office/drawing/2014/main" id="{F39BBC95-8F75-4DCB-6ECC-2A096700186C}"/>
                    </a:ext>
                  </a:extLst>
                </p:cNvPr>
                <p:cNvCxnSpPr>
                  <a:stCxn id="408" idx="4"/>
                </p:cNvCxnSpPr>
                <p:nvPr/>
              </p:nvCxnSpPr>
              <p:spPr>
                <a:xfrm>
                  <a:off x="3123429"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99" name="Group 691">
                <a:extLst>
                  <a:ext uri="{FF2B5EF4-FFF2-40B4-BE49-F238E27FC236}">
                    <a16:creationId xmlns:a16="http://schemas.microsoft.com/office/drawing/2014/main" id="{A8878214-A6E6-F6CE-04F6-FC0B4483DCD5}"/>
                  </a:ext>
                </a:extLst>
              </p:cNvPr>
              <p:cNvGrpSpPr>
                <a:grpSpLocks/>
              </p:cNvGrpSpPr>
              <p:nvPr/>
            </p:nvGrpSpPr>
            <p:grpSpPr bwMode="auto">
              <a:xfrm>
                <a:off x="3199983" y="1904726"/>
                <a:ext cx="45325" cy="107600"/>
                <a:chOff x="3097589" y="1902345"/>
                <a:chExt cx="45325" cy="107600"/>
              </a:xfrm>
              <a:grpFill/>
            </p:grpSpPr>
            <p:sp>
              <p:nvSpPr>
                <p:cNvPr id="406" name="Oval 405">
                  <a:extLst>
                    <a:ext uri="{FF2B5EF4-FFF2-40B4-BE49-F238E27FC236}">
                      <a16:creationId xmlns:a16="http://schemas.microsoft.com/office/drawing/2014/main" id="{31A9FFAF-8C79-8E67-3711-7149F366E381}"/>
                    </a:ext>
                  </a:extLst>
                </p:cNvPr>
                <p:cNvSpPr/>
                <p:nvPr/>
              </p:nvSpPr>
              <p:spPr>
                <a:xfrm>
                  <a:off x="3097589" y="1902345"/>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07" name="Straight Connector 406">
                  <a:extLst>
                    <a:ext uri="{FF2B5EF4-FFF2-40B4-BE49-F238E27FC236}">
                      <a16:creationId xmlns:a16="http://schemas.microsoft.com/office/drawing/2014/main" id="{FA64EAB4-6A3C-2C3B-7F9A-9B42C2784150}"/>
                    </a:ext>
                  </a:extLst>
                </p:cNvPr>
                <p:cNvCxnSpPr>
                  <a:stCxn id="406" idx="4"/>
                </p:cNvCxnSpPr>
                <p:nvPr/>
              </p:nvCxnSpPr>
              <p:spPr>
                <a:xfrm>
                  <a:off x="3121091" y="1946057"/>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00" name="Group 692">
                <a:extLst>
                  <a:ext uri="{FF2B5EF4-FFF2-40B4-BE49-F238E27FC236}">
                    <a16:creationId xmlns:a16="http://schemas.microsoft.com/office/drawing/2014/main" id="{6A0FB620-F3FD-110A-D330-4908898F27D8}"/>
                  </a:ext>
                </a:extLst>
              </p:cNvPr>
              <p:cNvGrpSpPr>
                <a:grpSpLocks/>
              </p:cNvGrpSpPr>
              <p:nvPr/>
            </p:nvGrpSpPr>
            <p:grpSpPr bwMode="auto">
              <a:xfrm>
                <a:off x="3163052" y="1894638"/>
                <a:ext cx="45325" cy="107601"/>
                <a:chOff x="3098758" y="1901782"/>
                <a:chExt cx="45325" cy="107601"/>
              </a:xfrm>
              <a:grpFill/>
            </p:grpSpPr>
            <p:sp>
              <p:nvSpPr>
                <p:cNvPr id="404" name="Oval 403">
                  <a:extLst>
                    <a:ext uri="{FF2B5EF4-FFF2-40B4-BE49-F238E27FC236}">
                      <a16:creationId xmlns:a16="http://schemas.microsoft.com/office/drawing/2014/main" id="{DFFC35D7-0570-E128-1C49-E5E4CEAC136D}"/>
                    </a:ext>
                  </a:extLst>
                </p:cNvPr>
                <p:cNvSpPr/>
                <p:nvPr/>
              </p:nvSpPr>
              <p:spPr>
                <a:xfrm>
                  <a:off x="3098758" y="1901782"/>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05" name="Straight Connector 404">
                  <a:extLst>
                    <a:ext uri="{FF2B5EF4-FFF2-40B4-BE49-F238E27FC236}">
                      <a16:creationId xmlns:a16="http://schemas.microsoft.com/office/drawing/2014/main" id="{130FDC7D-0038-37B5-2CCA-D0B8F9E9A010}"/>
                    </a:ext>
                  </a:extLst>
                </p:cNvPr>
                <p:cNvCxnSpPr>
                  <a:stCxn id="404" idx="4"/>
                </p:cNvCxnSpPr>
                <p:nvPr/>
              </p:nvCxnSpPr>
              <p:spPr>
                <a:xfrm>
                  <a:off x="3122259" y="1938770"/>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401" name="Group 693">
                <a:extLst>
                  <a:ext uri="{FF2B5EF4-FFF2-40B4-BE49-F238E27FC236}">
                    <a16:creationId xmlns:a16="http://schemas.microsoft.com/office/drawing/2014/main" id="{468B6584-4FD3-747E-9DEC-EFA1C07E95FF}"/>
                  </a:ext>
                </a:extLst>
              </p:cNvPr>
              <p:cNvGrpSpPr>
                <a:grpSpLocks/>
              </p:cNvGrpSpPr>
              <p:nvPr/>
            </p:nvGrpSpPr>
            <p:grpSpPr bwMode="auto">
              <a:xfrm>
                <a:off x="3236914" y="1894638"/>
                <a:ext cx="47003" cy="107601"/>
                <a:chOff x="3096420" y="1901782"/>
                <a:chExt cx="47003" cy="107601"/>
              </a:xfrm>
              <a:grpFill/>
            </p:grpSpPr>
            <p:sp>
              <p:nvSpPr>
                <p:cNvPr id="402" name="Oval 401">
                  <a:extLst>
                    <a:ext uri="{FF2B5EF4-FFF2-40B4-BE49-F238E27FC236}">
                      <a16:creationId xmlns:a16="http://schemas.microsoft.com/office/drawing/2014/main" id="{7132C181-8F1E-6634-5406-BB0B20EAE8B3}"/>
                    </a:ext>
                  </a:extLst>
                </p:cNvPr>
                <p:cNvSpPr/>
                <p:nvPr/>
              </p:nvSpPr>
              <p:spPr>
                <a:xfrm>
                  <a:off x="3096420" y="1901782"/>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403" name="Straight Connector 402">
                  <a:extLst>
                    <a:ext uri="{FF2B5EF4-FFF2-40B4-BE49-F238E27FC236}">
                      <a16:creationId xmlns:a16="http://schemas.microsoft.com/office/drawing/2014/main" id="{CF89B5D9-AD0B-EB59-06A6-01BF9262B7DB}"/>
                    </a:ext>
                  </a:extLst>
                </p:cNvPr>
                <p:cNvCxnSpPr>
                  <a:stCxn id="402" idx="4"/>
                </p:cNvCxnSpPr>
                <p:nvPr/>
              </p:nvCxnSpPr>
              <p:spPr>
                <a:xfrm>
                  <a:off x="3121600" y="19387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385" name="Group 677">
              <a:extLst>
                <a:ext uri="{FF2B5EF4-FFF2-40B4-BE49-F238E27FC236}">
                  <a16:creationId xmlns:a16="http://schemas.microsoft.com/office/drawing/2014/main" id="{FDB99A5E-A51A-5CBB-43C3-23AB950F9322}"/>
                </a:ext>
              </a:extLst>
            </p:cNvPr>
            <p:cNvGrpSpPr>
              <a:grpSpLocks/>
            </p:cNvGrpSpPr>
            <p:nvPr/>
          </p:nvGrpSpPr>
          <p:grpSpPr bwMode="auto">
            <a:xfrm>
              <a:off x="3277203" y="1904726"/>
              <a:ext cx="159474" cy="122732"/>
              <a:chOff x="3124803" y="1895201"/>
              <a:chExt cx="159474" cy="122732"/>
            </a:xfrm>
            <a:grpFill/>
          </p:grpSpPr>
          <p:grpSp>
            <p:nvGrpSpPr>
              <p:cNvPr id="386" name="Group 678">
                <a:extLst>
                  <a:ext uri="{FF2B5EF4-FFF2-40B4-BE49-F238E27FC236}">
                    <a16:creationId xmlns:a16="http://schemas.microsoft.com/office/drawing/2014/main" id="{5BC09246-C0FE-2611-2766-8A26AEAE5317}"/>
                  </a:ext>
                </a:extLst>
              </p:cNvPr>
              <p:cNvGrpSpPr>
                <a:grpSpLocks/>
              </p:cNvGrpSpPr>
              <p:nvPr/>
            </p:nvGrpSpPr>
            <p:grpSpPr bwMode="auto">
              <a:xfrm>
                <a:off x="3124803" y="1905288"/>
                <a:ext cx="48682" cy="112645"/>
                <a:chOff x="3098609" y="1902907"/>
                <a:chExt cx="48682" cy="112645"/>
              </a:xfrm>
              <a:grpFill/>
            </p:grpSpPr>
            <p:sp>
              <p:nvSpPr>
                <p:cNvPr id="396" name="Oval 395">
                  <a:extLst>
                    <a:ext uri="{FF2B5EF4-FFF2-40B4-BE49-F238E27FC236}">
                      <a16:creationId xmlns:a16="http://schemas.microsoft.com/office/drawing/2014/main" id="{C9F68FBC-496C-5DDA-76A0-5EE1A48DE8AF}"/>
                    </a:ext>
                  </a:extLst>
                </p:cNvPr>
                <p:cNvSpPr/>
                <p:nvPr/>
              </p:nvSpPr>
              <p:spPr>
                <a:xfrm>
                  <a:off x="3098609" y="1902907"/>
                  <a:ext cx="48682"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97" name="Straight Connector 396">
                  <a:extLst>
                    <a:ext uri="{FF2B5EF4-FFF2-40B4-BE49-F238E27FC236}">
                      <a16:creationId xmlns:a16="http://schemas.microsoft.com/office/drawing/2014/main" id="{D0EED1A1-FE97-0B8F-9CC5-97BE440F1E39}"/>
                    </a:ext>
                  </a:extLst>
                </p:cNvPr>
                <p:cNvCxnSpPr>
                  <a:stCxn id="396" idx="4"/>
                </p:cNvCxnSpPr>
                <p:nvPr/>
              </p:nvCxnSpPr>
              <p:spPr>
                <a:xfrm>
                  <a:off x="3123789"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87" name="Group 679">
                <a:extLst>
                  <a:ext uri="{FF2B5EF4-FFF2-40B4-BE49-F238E27FC236}">
                    <a16:creationId xmlns:a16="http://schemas.microsoft.com/office/drawing/2014/main" id="{70553201-1D5A-1B1B-8033-8AD3AC754736}"/>
                  </a:ext>
                </a:extLst>
              </p:cNvPr>
              <p:cNvGrpSpPr>
                <a:grpSpLocks/>
              </p:cNvGrpSpPr>
              <p:nvPr/>
            </p:nvGrpSpPr>
            <p:grpSpPr bwMode="auto">
              <a:xfrm>
                <a:off x="3200344" y="1905288"/>
                <a:ext cx="45324" cy="112645"/>
                <a:chOff x="3097950" y="1902907"/>
                <a:chExt cx="45324" cy="112645"/>
              </a:xfrm>
              <a:grpFill/>
            </p:grpSpPr>
            <p:sp>
              <p:nvSpPr>
                <p:cNvPr id="394" name="Oval 393">
                  <a:extLst>
                    <a:ext uri="{FF2B5EF4-FFF2-40B4-BE49-F238E27FC236}">
                      <a16:creationId xmlns:a16="http://schemas.microsoft.com/office/drawing/2014/main" id="{376E85B3-9678-AC3B-719C-C5CDC4471BAF}"/>
                    </a:ext>
                  </a:extLst>
                </p:cNvPr>
                <p:cNvSpPr/>
                <p:nvPr/>
              </p:nvSpPr>
              <p:spPr>
                <a:xfrm>
                  <a:off x="3097950" y="1902907"/>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95" name="Straight Connector 394">
                  <a:extLst>
                    <a:ext uri="{FF2B5EF4-FFF2-40B4-BE49-F238E27FC236}">
                      <a16:creationId xmlns:a16="http://schemas.microsoft.com/office/drawing/2014/main" id="{ACE5DA4C-442B-27A5-9F7E-4AD045713807}"/>
                    </a:ext>
                  </a:extLst>
                </p:cNvPr>
                <p:cNvCxnSpPr>
                  <a:stCxn id="394" idx="4"/>
                </p:cNvCxnSpPr>
                <p:nvPr/>
              </p:nvCxnSpPr>
              <p:spPr>
                <a:xfrm>
                  <a:off x="3121451"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88" name="Group 680">
                <a:extLst>
                  <a:ext uri="{FF2B5EF4-FFF2-40B4-BE49-F238E27FC236}">
                    <a16:creationId xmlns:a16="http://schemas.microsoft.com/office/drawing/2014/main" id="{5C5BBB02-0448-9C4D-29F0-5F6F6CA6ADD2}"/>
                  </a:ext>
                </a:extLst>
              </p:cNvPr>
              <p:cNvGrpSpPr>
                <a:grpSpLocks/>
              </p:cNvGrpSpPr>
              <p:nvPr/>
            </p:nvGrpSpPr>
            <p:grpSpPr bwMode="auto">
              <a:xfrm>
                <a:off x="3170127" y="1895201"/>
                <a:ext cx="38609" cy="107600"/>
                <a:chOff x="3105833" y="1902345"/>
                <a:chExt cx="38609" cy="107600"/>
              </a:xfrm>
              <a:grpFill/>
            </p:grpSpPr>
            <p:sp>
              <p:nvSpPr>
                <p:cNvPr id="392" name="Oval 391">
                  <a:extLst>
                    <a:ext uri="{FF2B5EF4-FFF2-40B4-BE49-F238E27FC236}">
                      <a16:creationId xmlns:a16="http://schemas.microsoft.com/office/drawing/2014/main" id="{E91B2A79-1772-E58A-4335-FDEC147A34F4}"/>
                    </a:ext>
                  </a:extLst>
                </p:cNvPr>
                <p:cNvSpPr/>
                <p:nvPr/>
              </p:nvSpPr>
              <p:spPr>
                <a:xfrm>
                  <a:off x="3105833" y="1902345"/>
                  <a:ext cx="38609"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93" name="Straight Connector 392">
                  <a:extLst>
                    <a:ext uri="{FF2B5EF4-FFF2-40B4-BE49-F238E27FC236}">
                      <a16:creationId xmlns:a16="http://schemas.microsoft.com/office/drawing/2014/main" id="{B4E297A7-021A-3CEE-1DDF-0B1B97FA436D}"/>
                    </a:ext>
                  </a:extLst>
                </p:cNvPr>
                <p:cNvCxnSpPr>
                  <a:stCxn id="392" idx="4"/>
                </p:cNvCxnSpPr>
                <p:nvPr/>
              </p:nvCxnSpPr>
              <p:spPr>
                <a:xfrm>
                  <a:off x="3129334" y="1946057"/>
                  <a:ext cx="1678"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89" name="Group 681">
                <a:extLst>
                  <a:ext uri="{FF2B5EF4-FFF2-40B4-BE49-F238E27FC236}">
                    <a16:creationId xmlns:a16="http://schemas.microsoft.com/office/drawing/2014/main" id="{6212E079-4924-3972-CAC7-A43AB1878C4B}"/>
                  </a:ext>
                </a:extLst>
              </p:cNvPr>
              <p:cNvGrpSpPr>
                <a:grpSpLocks/>
              </p:cNvGrpSpPr>
              <p:nvPr/>
            </p:nvGrpSpPr>
            <p:grpSpPr bwMode="auto">
              <a:xfrm>
                <a:off x="3237274" y="1895201"/>
                <a:ext cx="47003" cy="107600"/>
                <a:chOff x="3096780" y="1902345"/>
                <a:chExt cx="47003" cy="107600"/>
              </a:xfrm>
              <a:grpFill/>
            </p:grpSpPr>
            <p:sp>
              <p:nvSpPr>
                <p:cNvPr id="390" name="Oval 389">
                  <a:extLst>
                    <a:ext uri="{FF2B5EF4-FFF2-40B4-BE49-F238E27FC236}">
                      <a16:creationId xmlns:a16="http://schemas.microsoft.com/office/drawing/2014/main" id="{7935415F-B2C0-4330-4FBC-0091A5A060E4}"/>
                    </a:ext>
                  </a:extLst>
                </p:cNvPr>
                <p:cNvSpPr/>
                <p:nvPr/>
              </p:nvSpPr>
              <p:spPr>
                <a:xfrm>
                  <a:off x="3096780" y="1902345"/>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91" name="Straight Connector 390">
                  <a:extLst>
                    <a:ext uri="{FF2B5EF4-FFF2-40B4-BE49-F238E27FC236}">
                      <a16:creationId xmlns:a16="http://schemas.microsoft.com/office/drawing/2014/main" id="{7DAD5DD8-B71D-DB1F-B0EB-9E78BB371FA2}"/>
                    </a:ext>
                  </a:extLst>
                </p:cNvPr>
                <p:cNvCxnSpPr>
                  <a:stCxn id="390" idx="4"/>
                </p:cNvCxnSpPr>
                <p:nvPr/>
              </p:nvCxnSpPr>
              <p:spPr>
                <a:xfrm>
                  <a:off x="3121960"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6" name="Group 702">
            <a:extLst>
              <a:ext uri="{FF2B5EF4-FFF2-40B4-BE49-F238E27FC236}">
                <a16:creationId xmlns:a16="http://schemas.microsoft.com/office/drawing/2014/main" id="{CCF419C3-1D3A-4F60-7B08-4DE4EC854892}"/>
              </a:ext>
            </a:extLst>
          </p:cNvPr>
          <p:cNvGrpSpPr>
            <a:grpSpLocks/>
          </p:cNvGrpSpPr>
          <p:nvPr/>
        </p:nvGrpSpPr>
        <p:grpSpPr bwMode="auto">
          <a:xfrm>
            <a:off x="2378230" y="3381409"/>
            <a:ext cx="576183" cy="183265"/>
            <a:chOff x="3123758" y="1895338"/>
            <a:chExt cx="312234" cy="137864"/>
          </a:xfrm>
          <a:solidFill>
            <a:schemeClr val="accent3"/>
          </a:solidFill>
        </p:grpSpPr>
        <p:grpSp>
          <p:nvGrpSpPr>
            <p:cNvPr id="358" name="Group 703">
              <a:extLst>
                <a:ext uri="{FF2B5EF4-FFF2-40B4-BE49-F238E27FC236}">
                  <a16:creationId xmlns:a16="http://schemas.microsoft.com/office/drawing/2014/main" id="{2C58CD50-C508-DB0C-FE21-0B46070B2CF6}"/>
                </a:ext>
              </a:extLst>
            </p:cNvPr>
            <p:cNvGrpSpPr>
              <a:grpSpLocks/>
            </p:cNvGrpSpPr>
            <p:nvPr/>
          </p:nvGrpSpPr>
          <p:grpSpPr bwMode="auto">
            <a:xfrm>
              <a:off x="3123758" y="1895338"/>
              <a:ext cx="152759" cy="127776"/>
              <a:chOff x="3123758" y="1895338"/>
              <a:chExt cx="152759" cy="127776"/>
            </a:xfrm>
            <a:grpFill/>
          </p:grpSpPr>
          <p:grpSp>
            <p:nvGrpSpPr>
              <p:cNvPr id="372" name="Group 717">
                <a:extLst>
                  <a:ext uri="{FF2B5EF4-FFF2-40B4-BE49-F238E27FC236}">
                    <a16:creationId xmlns:a16="http://schemas.microsoft.com/office/drawing/2014/main" id="{D18D2EEA-5406-CC72-8180-81DD8953FF2C}"/>
                  </a:ext>
                </a:extLst>
              </p:cNvPr>
              <p:cNvGrpSpPr>
                <a:grpSpLocks/>
              </p:cNvGrpSpPr>
              <p:nvPr/>
            </p:nvGrpSpPr>
            <p:grpSpPr bwMode="auto">
              <a:xfrm>
                <a:off x="3123758" y="1905426"/>
                <a:ext cx="45324" cy="117688"/>
                <a:chOff x="3097564" y="1903045"/>
                <a:chExt cx="45324" cy="117688"/>
              </a:xfrm>
              <a:grpFill/>
            </p:grpSpPr>
            <p:sp>
              <p:nvSpPr>
                <p:cNvPr id="382" name="Oval 381">
                  <a:extLst>
                    <a:ext uri="{FF2B5EF4-FFF2-40B4-BE49-F238E27FC236}">
                      <a16:creationId xmlns:a16="http://schemas.microsoft.com/office/drawing/2014/main" id="{E603CF3F-2647-40D4-BF84-A1F5A876B471}"/>
                    </a:ext>
                  </a:extLst>
                </p:cNvPr>
                <p:cNvSpPr/>
                <p:nvPr/>
              </p:nvSpPr>
              <p:spPr>
                <a:xfrm>
                  <a:off x="3097564"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83" name="Straight Connector 382">
                  <a:extLst>
                    <a:ext uri="{FF2B5EF4-FFF2-40B4-BE49-F238E27FC236}">
                      <a16:creationId xmlns:a16="http://schemas.microsoft.com/office/drawing/2014/main" id="{75F46A9B-E9E6-597E-8824-AF65DFB968E7}"/>
                    </a:ext>
                  </a:extLst>
                </p:cNvPr>
                <p:cNvCxnSpPr>
                  <a:stCxn id="382" idx="4"/>
                </p:cNvCxnSpPr>
                <p:nvPr/>
              </p:nvCxnSpPr>
              <p:spPr>
                <a:xfrm>
                  <a:off x="3122743"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73" name="Group 718">
                <a:extLst>
                  <a:ext uri="{FF2B5EF4-FFF2-40B4-BE49-F238E27FC236}">
                    <a16:creationId xmlns:a16="http://schemas.microsoft.com/office/drawing/2014/main" id="{DDDF091B-FCA6-C732-4384-1EE5EE5CD6E9}"/>
                  </a:ext>
                </a:extLst>
              </p:cNvPr>
              <p:cNvGrpSpPr>
                <a:grpSpLocks/>
              </p:cNvGrpSpPr>
              <p:nvPr/>
            </p:nvGrpSpPr>
            <p:grpSpPr bwMode="auto">
              <a:xfrm>
                <a:off x="3192583" y="1905426"/>
                <a:ext cx="45325" cy="117688"/>
                <a:chOff x="3090189" y="1903045"/>
                <a:chExt cx="45325" cy="117688"/>
              </a:xfrm>
              <a:grpFill/>
            </p:grpSpPr>
            <p:sp>
              <p:nvSpPr>
                <p:cNvPr id="380" name="Oval 379">
                  <a:extLst>
                    <a:ext uri="{FF2B5EF4-FFF2-40B4-BE49-F238E27FC236}">
                      <a16:creationId xmlns:a16="http://schemas.microsoft.com/office/drawing/2014/main" id="{50389C19-784F-CD98-345B-A989123BD232}"/>
                    </a:ext>
                  </a:extLst>
                </p:cNvPr>
                <p:cNvSpPr/>
                <p:nvPr/>
              </p:nvSpPr>
              <p:spPr>
                <a:xfrm>
                  <a:off x="3090189" y="1903045"/>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81" name="Straight Connector 380">
                  <a:extLst>
                    <a:ext uri="{FF2B5EF4-FFF2-40B4-BE49-F238E27FC236}">
                      <a16:creationId xmlns:a16="http://schemas.microsoft.com/office/drawing/2014/main" id="{5C5D5624-ECFF-9F8C-4412-71B0082F66AC}"/>
                    </a:ext>
                  </a:extLst>
                </p:cNvPr>
                <p:cNvCxnSpPr>
                  <a:stCxn id="380" idx="4"/>
                </p:cNvCxnSpPr>
                <p:nvPr/>
              </p:nvCxnSpPr>
              <p:spPr>
                <a:xfrm>
                  <a:off x="3113691"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74" name="Group 719">
                <a:extLst>
                  <a:ext uri="{FF2B5EF4-FFF2-40B4-BE49-F238E27FC236}">
                    <a16:creationId xmlns:a16="http://schemas.microsoft.com/office/drawing/2014/main" id="{A27443A7-2D75-A846-851F-53DA170FADAF}"/>
                  </a:ext>
                </a:extLst>
              </p:cNvPr>
              <p:cNvGrpSpPr>
                <a:grpSpLocks/>
              </p:cNvGrpSpPr>
              <p:nvPr/>
            </p:nvGrpSpPr>
            <p:grpSpPr bwMode="auto">
              <a:xfrm>
                <a:off x="3162367" y="1895338"/>
                <a:ext cx="45325" cy="110964"/>
                <a:chOff x="3098073" y="1902482"/>
                <a:chExt cx="45325" cy="110964"/>
              </a:xfrm>
              <a:grpFill/>
            </p:grpSpPr>
            <p:sp>
              <p:nvSpPr>
                <p:cNvPr id="378" name="Oval 377">
                  <a:extLst>
                    <a:ext uri="{FF2B5EF4-FFF2-40B4-BE49-F238E27FC236}">
                      <a16:creationId xmlns:a16="http://schemas.microsoft.com/office/drawing/2014/main" id="{89C99210-AD1C-6BDA-259B-AC0F36AB5357}"/>
                    </a:ext>
                  </a:extLst>
                </p:cNvPr>
                <p:cNvSpPr/>
                <p:nvPr/>
              </p:nvSpPr>
              <p:spPr>
                <a:xfrm>
                  <a:off x="3098073" y="1902482"/>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79" name="Straight Connector 378">
                  <a:extLst>
                    <a:ext uri="{FF2B5EF4-FFF2-40B4-BE49-F238E27FC236}">
                      <a16:creationId xmlns:a16="http://schemas.microsoft.com/office/drawing/2014/main" id="{129D78C2-A507-53A6-32E9-80708D128E0A}"/>
                    </a:ext>
                  </a:extLst>
                </p:cNvPr>
                <p:cNvCxnSpPr>
                  <a:stCxn id="378" idx="4"/>
                </p:cNvCxnSpPr>
                <p:nvPr/>
              </p:nvCxnSpPr>
              <p:spPr>
                <a:xfrm>
                  <a:off x="3121574"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75" name="Group 720">
                <a:extLst>
                  <a:ext uri="{FF2B5EF4-FFF2-40B4-BE49-F238E27FC236}">
                    <a16:creationId xmlns:a16="http://schemas.microsoft.com/office/drawing/2014/main" id="{335EE5BF-62E6-4E00-CA92-4176E32F3C5F}"/>
                  </a:ext>
                </a:extLst>
              </p:cNvPr>
              <p:cNvGrpSpPr>
                <a:grpSpLocks/>
              </p:cNvGrpSpPr>
              <p:nvPr/>
            </p:nvGrpSpPr>
            <p:grpSpPr bwMode="auto">
              <a:xfrm>
                <a:off x="3236229" y="1895338"/>
                <a:ext cx="40288" cy="110964"/>
                <a:chOff x="3095735" y="1902482"/>
                <a:chExt cx="40288" cy="110964"/>
              </a:xfrm>
              <a:grpFill/>
            </p:grpSpPr>
            <p:sp>
              <p:nvSpPr>
                <p:cNvPr id="376" name="Oval 375">
                  <a:extLst>
                    <a:ext uri="{FF2B5EF4-FFF2-40B4-BE49-F238E27FC236}">
                      <a16:creationId xmlns:a16="http://schemas.microsoft.com/office/drawing/2014/main" id="{B09CB506-89A8-A6E1-939D-3614DBB52355}"/>
                    </a:ext>
                  </a:extLst>
                </p:cNvPr>
                <p:cNvSpPr/>
                <p:nvPr/>
              </p:nvSpPr>
              <p:spPr>
                <a:xfrm>
                  <a:off x="3095735" y="1902482"/>
                  <a:ext cx="40288"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77" name="Straight Connector 376">
                  <a:extLst>
                    <a:ext uri="{FF2B5EF4-FFF2-40B4-BE49-F238E27FC236}">
                      <a16:creationId xmlns:a16="http://schemas.microsoft.com/office/drawing/2014/main" id="{AC00A71C-7693-12F6-4D6F-9C82124E1C88}"/>
                    </a:ext>
                  </a:extLst>
                </p:cNvPr>
                <p:cNvCxnSpPr>
                  <a:stCxn id="376" idx="4"/>
                </p:cNvCxnSpPr>
                <p:nvPr/>
              </p:nvCxnSpPr>
              <p:spPr>
                <a:xfrm>
                  <a:off x="3120915"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359" name="Group 704">
              <a:extLst>
                <a:ext uri="{FF2B5EF4-FFF2-40B4-BE49-F238E27FC236}">
                  <a16:creationId xmlns:a16="http://schemas.microsoft.com/office/drawing/2014/main" id="{D12C3334-C926-F481-F32C-362DF1D91A41}"/>
                </a:ext>
              </a:extLst>
            </p:cNvPr>
            <p:cNvGrpSpPr>
              <a:grpSpLocks/>
            </p:cNvGrpSpPr>
            <p:nvPr/>
          </p:nvGrpSpPr>
          <p:grpSpPr bwMode="auto">
            <a:xfrm>
              <a:off x="3276518" y="1905426"/>
              <a:ext cx="159474" cy="127776"/>
              <a:chOff x="3124118" y="1895901"/>
              <a:chExt cx="159474" cy="127776"/>
            </a:xfrm>
            <a:grpFill/>
          </p:grpSpPr>
          <p:grpSp>
            <p:nvGrpSpPr>
              <p:cNvPr id="360" name="Group 705">
                <a:extLst>
                  <a:ext uri="{FF2B5EF4-FFF2-40B4-BE49-F238E27FC236}">
                    <a16:creationId xmlns:a16="http://schemas.microsoft.com/office/drawing/2014/main" id="{DAA093AB-C375-28B7-C085-C84DBB5C98EB}"/>
                  </a:ext>
                </a:extLst>
              </p:cNvPr>
              <p:cNvGrpSpPr>
                <a:grpSpLocks/>
              </p:cNvGrpSpPr>
              <p:nvPr/>
            </p:nvGrpSpPr>
            <p:grpSpPr bwMode="auto">
              <a:xfrm>
                <a:off x="3124118" y="1912713"/>
                <a:ext cx="48682" cy="110964"/>
                <a:chOff x="3097924" y="1910332"/>
                <a:chExt cx="48682" cy="110964"/>
              </a:xfrm>
              <a:grpFill/>
            </p:grpSpPr>
            <p:sp>
              <p:nvSpPr>
                <p:cNvPr id="370" name="Oval 369">
                  <a:extLst>
                    <a:ext uri="{FF2B5EF4-FFF2-40B4-BE49-F238E27FC236}">
                      <a16:creationId xmlns:a16="http://schemas.microsoft.com/office/drawing/2014/main" id="{1AB2C8C7-DB47-1939-9B3B-4B1A545C5286}"/>
                    </a:ext>
                  </a:extLst>
                </p:cNvPr>
                <p:cNvSpPr/>
                <p:nvPr/>
              </p:nvSpPr>
              <p:spPr>
                <a:xfrm>
                  <a:off x="3097924" y="1910332"/>
                  <a:ext cx="48682"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71" name="Straight Connector 370">
                  <a:extLst>
                    <a:ext uri="{FF2B5EF4-FFF2-40B4-BE49-F238E27FC236}">
                      <a16:creationId xmlns:a16="http://schemas.microsoft.com/office/drawing/2014/main" id="{B95CC7E9-455F-6068-B6B9-560A4CE44B6E}"/>
                    </a:ext>
                  </a:extLst>
                </p:cNvPr>
                <p:cNvCxnSpPr>
                  <a:stCxn id="370" idx="4"/>
                </p:cNvCxnSpPr>
                <p:nvPr/>
              </p:nvCxnSpPr>
              <p:spPr>
                <a:xfrm>
                  <a:off x="3123104"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61" name="Group 706">
                <a:extLst>
                  <a:ext uri="{FF2B5EF4-FFF2-40B4-BE49-F238E27FC236}">
                    <a16:creationId xmlns:a16="http://schemas.microsoft.com/office/drawing/2014/main" id="{D720869F-B6B5-9B2C-3961-0870BB1A06B0}"/>
                  </a:ext>
                </a:extLst>
              </p:cNvPr>
              <p:cNvGrpSpPr>
                <a:grpSpLocks/>
              </p:cNvGrpSpPr>
              <p:nvPr/>
            </p:nvGrpSpPr>
            <p:grpSpPr bwMode="auto">
              <a:xfrm>
                <a:off x="3199659" y="1912713"/>
                <a:ext cx="38609" cy="110964"/>
                <a:chOff x="3097265" y="1910332"/>
                <a:chExt cx="38609" cy="110964"/>
              </a:xfrm>
              <a:grpFill/>
            </p:grpSpPr>
            <p:sp>
              <p:nvSpPr>
                <p:cNvPr id="368" name="Oval 367">
                  <a:extLst>
                    <a:ext uri="{FF2B5EF4-FFF2-40B4-BE49-F238E27FC236}">
                      <a16:creationId xmlns:a16="http://schemas.microsoft.com/office/drawing/2014/main" id="{8A00F3AA-AEBC-A542-750B-6F899FA6D84D}"/>
                    </a:ext>
                  </a:extLst>
                </p:cNvPr>
                <p:cNvSpPr/>
                <p:nvPr/>
              </p:nvSpPr>
              <p:spPr>
                <a:xfrm>
                  <a:off x="3097265" y="1910332"/>
                  <a:ext cx="38609"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69" name="Straight Connector 368">
                  <a:extLst>
                    <a:ext uri="{FF2B5EF4-FFF2-40B4-BE49-F238E27FC236}">
                      <a16:creationId xmlns:a16="http://schemas.microsoft.com/office/drawing/2014/main" id="{465530DA-728D-D26F-FA12-6A823140DEF2}"/>
                    </a:ext>
                  </a:extLst>
                </p:cNvPr>
                <p:cNvCxnSpPr>
                  <a:stCxn id="368" idx="4"/>
                </p:cNvCxnSpPr>
                <p:nvPr/>
              </p:nvCxnSpPr>
              <p:spPr>
                <a:xfrm>
                  <a:off x="3114051"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62" name="Group 707">
                <a:extLst>
                  <a:ext uri="{FF2B5EF4-FFF2-40B4-BE49-F238E27FC236}">
                    <a16:creationId xmlns:a16="http://schemas.microsoft.com/office/drawing/2014/main" id="{FEA7FA8E-0236-93CA-5C35-1EC061D379D7}"/>
                  </a:ext>
                </a:extLst>
              </p:cNvPr>
              <p:cNvGrpSpPr>
                <a:grpSpLocks/>
              </p:cNvGrpSpPr>
              <p:nvPr/>
            </p:nvGrpSpPr>
            <p:grpSpPr bwMode="auto">
              <a:xfrm>
                <a:off x="3162727" y="1895901"/>
                <a:ext cx="45324" cy="117688"/>
                <a:chOff x="3098433" y="1903045"/>
                <a:chExt cx="45324" cy="117688"/>
              </a:xfrm>
              <a:grpFill/>
            </p:grpSpPr>
            <p:sp>
              <p:nvSpPr>
                <p:cNvPr id="366" name="Oval 365">
                  <a:extLst>
                    <a:ext uri="{FF2B5EF4-FFF2-40B4-BE49-F238E27FC236}">
                      <a16:creationId xmlns:a16="http://schemas.microsoft.com/office/drawing/2014/main" id="{C626C02E-5736-229B-421B-973BB45A0246}"/>
                    </a:ext>
                  </a:extLst>
                </p:cNvPr>
                <p:cNvSpPr/>
                <p:nvPr/>
              </p:nvSpPr>
              <p:spPr>
                <a:xfrm>
                  <a:off x="3098433"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67" name="Straight Connector 366">
                  <a:extLst>
                    <a:ext uri="{FF2B5EF4-FFF2-40B4-BE49-F238E27FC236}">
                      <a16:creationId xmlns:a16="http://schemas.microsoft.com/office/drawing/2014/main" id="{47886B08-6E9C-2776-3603-BF432C1101E6}"/>
                    </a:ext>
                  </a:extLst>
                </p:cNvPr>
                <p:cNvCxnSpPr>
                  <a:stCxn id="366" idx="4"/>
                </p:cNvCxnSpPr>
                <p:nvPr/>
              </p:nvCxnSpPr>
              <p:spPr>
                <a:xfrm>
                  <a:off x="312193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63" name="Group 708">
                <a:extLst>
                  <a:ext uri="{FF2B5EF4-FFF2-40B4-BE49-F238E27FC236}">
                    <a16:creationId xmlns:a16="http://schemas.microsoft.com/office/drawing/2014/main" id="{3C01F977-57A3-3409-2897-AB7AC4B6AD1E}"/>
                  </a:ext>
                </a:extLst>
              </p:cNvPr>
              <p:cNvGrpSpPr>
                <a:grpSpLocks/>
              </p:cNvGrpSpPr>
              <p:nvPr/>
            </p:nvGrpSpPr>
            <p:grpSpPr bwMode="auto">
              <a:xfrm>
                <a:off x="3236589" y="1895901"/>
                <a:ext cx="47003" cy="117688"/>
                <a:chOff x="3096095" y="1903045"/>
                <a:chExt cx="47003" cy="117688"/>
              </a:xfrm>
              <a:grpFill/>
            </p:grpSpPr>
            <p:sp>
              <p:nvSpPr>
                <p:cNvPr id="364" name="Oval 363">
                  <a:extLst>
                    <a:ext uri="{FF2B5EF4-FFF2-40B4-BE49-F238E27FC236}">
                      <a16:creationId xmlns:a16="http://schemas.microsoft.com/office/drawing/2014/main" id="{0A8148A1-FA1A-6680-35F6-5D99DBCA7399}"/>
                    </a:ext>
                  </a:extLst>
                </p:cNvPr>
                <p:cNvSpPr/>
                <p:nvPr/>
              </p:nvSpPr>
              <p:spPr>
                <a:xfrm>
                  <a:off x="3096095" y="1903045"/>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65" name="Straight Connector 364">
                  <a:extLst>
                    <a:ext uri="{FF2B5EF4-FFF2-40B4-BE49-F238E27FC236}">
                      <a16:creationId xmlns:a16="http://schemas.microsoft.com/office/drawing/2014/main" id="{90781426-CB10-592F-80A7-B892E480B653}"/>
                    </a:ext>
                  </a:extLst>
                </p:cNvPr>
                <p:cNvCxnSpPr>
                  <a:stCxn id="364" idx="4"/>
                </p:cNvCxnSpPr>
                <p:nvPr/>
              </p:nvCxnSpPr>
              <p:spPr>
                <a:xfrm>
                  <a:off x="312127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7" name="Group 729">
            <a:extLst>
              <a:ext uri="{FF2B5EF4-FFF2-40B4-BE49-F238E27FC236}">
                <a16:creationId xmlns:a16="http://schemas.microsoft.com/office/drawing/2014/main" id="{F9308980-87AE-5235-B3BB-1925BEF6A3D6}"/>
              </a:ext>
            </a:extLst>
          </p:cNvPr>
          <p:cNvGrpSpPr>
            <a:grpSpLocks/>
          </p:cNvGrpSpPr>
          <p:nvPr/>
        </p:nvGrpSpPr>
        <p:grpSpPr bwMode="auto">
          <a:xfrm>
            <a:off x="2945110" y="3379170"/>
            <a:ext cx="576182" cy="167620"/>
            <a:chOff x="3123774" y="1896037"/>
            <a:chExt cx="312234" cy="126095"/>
          </a:xfrm>
          <a:solidFill>
            <a:schemeClr val="accent3"/>
          </a:solidFill>
        </p:grpSpPr>
        <p:grpSp>
          <p:nvGrpSpPr>
            <p:cNvPr id="332" name="Group 730">
              <a:extLst>
                <a:ext uri="{FF2B5EF4-FFF2-40B4-BE49-F238E27FC236}">
                  <a16:creationId xmlns:a16="http://schemas.microsoft.com/office/drawing/2014/main" id="{5CFCD49B-7155-6B90-406C-F2A36D9B9414}"/>
                </a:ext>
              </a:extLst>
            </p:cNvPr>
            <p:cNvGrpSpPr>
              <a:grpSpLocks/>
            </p:cNvGrpSpPr>
            <p:nvPr/>
          </p:nvGrpSpPr>
          <p:grpSpPr bwMode="auto">
            <a:xfrm>
              <a:off x="3123774" y="1896037"/>
              <a:ext cx="152760" cy="116007"/>
              <a:chOff x="3123774" y="1896037"/>
              <a:chExt cx="152760" cy="116007"/>
            </a:xfrm>
            <a:grpFill/>
          </p:grpSpPr>
          <p:grpSp>
            <p:nvGrpSpPr>
              <p:cNvPr id="346" name="Group 744">
                <a:extLst>
                  <a:ext uri="{FF2B5EF4-FFF2-40B4-BE49-F238E27FC236}">
                    <a16:creationId xmlns:a16="http://schemas.microsoft.com/office/drawing/2014/main" id="{B9E34F14-3F53-8E21-C5CA-5548D305515F}"/>
                  </a:ext>
                </a:extLst>
              </p:cNvPr>
              <p:cNvGrpSpPr>
                <a:grpSpLocks/>
              </p:cNvGrpSpPr>
              <p:nvPr/>
            </p:nvGrpSpPr>
            <p:grpSpPr bwMode="auto">
              <a:xfrm>
                <a:off x="3123774" y="1912850"/>
                <a:ext cx="45325" cy="99194"/>
                <a:chOff x="3097580" y="1910469"/>
                <a:chExt cx="45325" cy="99194"/>
              </a:xfrm>
              <a:grpFill/>
            </p:grpSpPr>
            <p:sp>
              <p:nvSpPr>
                <p:cNvPr id="356" name="Oval 355">
                  <a:extLst>
                    <a:ext uri="{FF2B5EF4-FFF2-40B4-BE49-F238E27FC236}">
                      <a16:creationId xmlns:a16="http://schemas.microsoft.com/office/drawing/2014/main" id="{035B7D2D-BA40-CC7E-89BD-DFC1503A4BA4}"/>
                    </a:ext>
                  </a:extLst>
                </p:cNvPr>
                <p:cNvSpPr/>
                <p:nvPr/>
              </p:nvSpPr>
              <p:spPr>
                <a:xfrm>
                  <a:off x="3097580" y="1910469"/>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57" name="Straight Connector 356">
                  <a:extLst>
                    <a:ext uri="{FF2B5EF4-FFF2-40B4-BE49-F238E27FC236}">
                      <a16:creationId xmlns:a16="http://schemas.microsoft.com/office/drawing/2014/main" id="{5FD3A005-E812-B51B-889B-88AE88287C9A}"/>
                    </a:ext>
                  </a:extLst>
                </p:cNvPr>
                <p:cNvCxnSpPr>
                  <a:stCxn id="356" idx="4"/>
                </p:cNvCxnSpPr>
                <p:nvPr/>
              </p:nvCxnSpPr>
              <p:spPr>
                <a:xfrm>
                  <a:off x="3121081"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47" name="Group 745">
                <a:extLst>
                  <a:ext uri="{FF2B5EF4-FFF2-40B4-BE49-F238E27FC236}">
                    <a16:creationId xmlns:a16="http://schemas.microsoft.com/office/drawing/2014/main" id="{90ED11C0-F5EF-06F7-FA08-CE704197F517}"/>
                  </a:ext>
                </a:extLst>
              </p:cNvPr>
              <p:cNvGrpSpPr>
                <a:grpSpLocks/>
              </p:cNvGrpSpPr>
              <p:nvPr/>
            </p:nvGrpSpPr>
            <p:grpSpPr bwMode="auto">
              <a:xfrm>
                <a:off x="3192600" y="1912850"/>
                <a:ext cx="45324" cy="99194"/>
                <a:chOff x="3090206" y="1910469"/>
                <a:chExt cx="45324" cy="99194"/>
              </a:xfrm>
              <a:grpFill/>
            </p:grpSpPr>
            <p:sp>
              <p:nvSpPr>
                <p:cNvPr id="354" name="Oval 353">
                  <a:extLst>
                    <a:ext uri="{FF2B5EF4-FFF2-40B4-BE49-F238E27FC236}">
                      <a16:creationId xmlns:a16="http://schemas.microsoft.com/office/drawing/2014/main" id="{C020F2BA-104A-CC0D-A433-05D04C1E25D1}"/>
                    </a:ext>
                  </a:extLst>
                </p:cNvPr>
                <p:cNvSpPr/>
                <p:nvPr/>
              </p:nvSpPr>
              <p:spPr>
                <a:xfrm>
                  <a:off x="3090206" y="1910469"/>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55" name="Straight Connector 354">
                  <a:extLst>
                    <a:ext uri="{FF2B5EF4-FFF2-40B4-BE49-F238E27FC236}">
                      <a16:creationId xmlns:a16="http://schemas.microsoft.com/office/drawing/2014/main" id="{9445DB41-2278-F301-3526-619DE3D01347}"/>
                    </a:ext>
                  </a:extLst>
                </p:cNvPr>
                <p:cNvCxnSpPr>
                  <a:stCxn id="354" idx="4"/>
                </p:cNvCxnSpPr>
                <p:nvPr/>
              </p:nvCxnSpPr>
              <p:spPr>
                <a:xfrm>
                  <a:off x="3113708"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48" name="Group 746">
                <a:extLst>
                  <a:ext uri="{FF2B5EF4-FFF2-40B4-BE49-F238E27FC236}">
                    <a16:creationId xmlns:a16="http://schemas.microsoft.com/office/drawing/2014/main" id="{1BA443EF-937C-90DB-D151-D333B1C02252}"/>
                  </a:ext>
                </a:extLst>
              </p:cNvPr>
              <p:cNvGrpSpPr>
                <a:grpSpLocks/>
              </p:cNvGrpSpPr>
              <p:nvPr/>
            </p:nvGrpSpPr>
            <p:grpSpPr bwMode="auto">
              <a:xfrm>
                <a:off x="3162384" y="1896037"/>
                <a:ext cx="45324" cy="105920"/>
                <a:chOff x="3098090" y="1903181"/>
                <a:chExt cx="45324" cy="105920"/>
              </a:xfrm>
              <a:grpFill/>
            </p:grpSpPr>
            <p:sp>
              <p:nvSpPr>
                <p:cNvPr id="352" name="Oval 351">
                  <a:extLst>
                    <a:ext uri="{FF2B5EF4-FFF2-40B4-BE49-F238E27FC236}">
                      <a16:creationId xmlns:a16="http://schemas.microsoft.com/office/drawing/2014/main" id="{DDE7E369-D857-ADAD-8825-B9178B65D8D2}"/>
                    </a:ext>
                  </a:extLst>
                </p:cNvPr>
                <p:cNvSpPr/>
                <p:nvPr/>
              </p:nvSpPr>
              <p:spPr>
                <a:xfrm>
                  <a:off x="3098090" y="1903181"/>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53" name="Straight Connector 352">
                  <a:extLst>
                    <a:ext uri="{FF2B5EF4-FFF2-40B4-BE49-F238E27FC236}">
                      <a16:creationId xmlns:a16="http://schemas.microsoft.com/office/drawing/2014/main" id="{669F9ECF-9B1D-5747-F9FA-D833D8970125}"/>
                    </a:ext>
                  </a:extLst>
                </p:cNvPr>
                <p:cNvCxnSpPr>
                  <a:stCxn id="352" idx="4"/>
                </p:cNvCxnSpPr>
                <p:nvPr/>
              </p:nvCxnSpPr>
              <p:spPr>
                <a:xfrm>
                  <a:off x="3121591" y="1946894"/>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49" name="Group 747">
                <a:extLst>
                  <a:ext uri="{FF2B5EF4-FFF2-40B4-BE49-F238E27FC236}">
                    <a16:creationId xmlns:a16="http://schemas.microsoft.com/office/drawing/2014/main" id="{B6E9933D-13BE-BF1A-27AD-0328ACD02E0B}"/>
                  </a:ext>
                </a:extLst>
              </p:cNvPr>
              <p:cNvGrpSpPr>
                <a:grpSpLocks/>
              </p:cNvGrpSpPr>
              <p:nvPr/>
            </p:nvGrpSpPr>
            <p:grpSpPr bwMode="auto">
              <a:xfrm>
                <a:off x="3237924" y="1896037"/>
                <a:ext cx="38610" cy="105920"/>
                <a:chOff x="3097430" y="1903181"/>
                <a:chExt cx="38610" cy="105920"/>
              </a:xfrm>
              <a:grpFill/>
            </p:grpSpPr>
            <p:sp>
              <p:nvSpPr>
                <p:cNvPr id="350" name="Oval 349">
                  <a:extLst>
                    <a:ext uri="{FF2B5EF4-FFF2-40B4-BE49-F238E27FC236}">
                      <a16:creationId xmlns:a16="http://schemas.microsoft.com/office/drawing/2014/main" id="{40BC5F79-9465-E507-49D0-84134174CF8F}"/>
                    </a:ext>
                  </a:extLst>
                </p:cNvPr>
                <p:cNvSpPr/>
                <p:nvPr/>
              </p:nvSpPr>
              <p:spPr>
                <a:xfrm>
                  <a:off x="3097430" y="1903181"/>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51" name="Straight Connector 350">
                  <a:extLst>
                    <a:ext uri="{FF2B5EF4-FFF2-40B4-BE49-F238E27FC236}">
                      <a16:creationId xmlns:a16="http://schemas.microsoft.com/office/drawing/2014/main" id="{3B5858FE-F58E-9BAC-F1BD-FE3D7FE63D60}"/>
                    </a:ext>
                  </a:extLst>
                </p:cNvPr>
                <p:cNvCxnSpPr>
                  <a:stCxn id="350" idx="4"/>
                </p:cNvCxnSpPr>
                <p:nvPr/>
              </p:nvCxnSpPr>
              <p:spPr>
                <a:xfrm>
                  <a:off x="3120931" y="1946894"/>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333" name="Group 731">
              <a:extLst>
                <a:ext uri="{FF2B5EF4-FFF2-40B4-BE49-F238E27FC236}">
                  <a16:creationId xmlns:a16="http://schemas.microsoft.com/office/drawing/2014/main" id="{BC7FB6F7-6496-717B-DCBC-0EAD049AF01C}"/>
                </a:ext>
              </a:extLst>
            </p:cNvPr>
            <p:cNvGrpSpPr>
              <a:grpSpLocks/>
            </p:cNvGrpSpPr>
            <p:nvPr/>
          </p:nvGrpSpPr>
          <p:grpSpPr bwMode="auto">
            <a:xfrm>
              <a:off x="3276534" y="1912850"/>
              <a:ext cx="159474" cy="109282"/>
              <a:chOff x="3124134" y="1903325"/>
              <a:chExt cx="159474" cy="109282"/>
            </a:xfrm>
            <a:grpFill/>
          </p:grpSpPr>
          <p:grpSp>
            <p:nvGrpSpPr>
              <p:cNvPr id="334" name="Group 732">
                <a:extLst>
                  <a:ext uri="{FF2B5EF4-FFF2-40B4-BE49-F238E27FC236}">
                    <a16:creationId xmlns:a16="http://schemas.microsoft.com/office/drawing/2014/main" id="{D8DFFD02-BBE9-F783-A8E6-FDD4566D9AFD}"/>
                  </a:ext>
                </a:extLst>
              </p:cNvPr>
              <p:cNvGrpSpPr>
                <a:grpSpLocks/>
              </p:cNvGrpSpPr>
              <p:nvPr/>
            </p:nvGrpSpPr>
            <p:grpSpPr bwMode="auto">
              <a:xfrm>
                <a:off x="3124134" y="1913412"/>
                <a:ext cx="45324" cy="99195"/>
                <a:chOff x="3097940" y="1911031"/>
                <a:chExt cx="45324" cy="99195"/>
              </a:xfrm>
              <a:grpFill/>
            </p:grpSpPr>
            <p:sp>
              <p:nvSpPr>
                <p:cNvPr id="344" name="Oval 343">
                  <a:extLst>
                    <a:ext uri="{FF2B5EF4-FFF2-40B4-BE49-F238E27FC236}">
                      <a16:creationId xmlns:a16="http://schemas.microsoft.com/office/drawing/2014/main" id="{1BCF7DC4-750F-A183-2E03-5D105025CF52}"/>
                    </a:ext>
                  </a:extLst>
                </p:cNvPr>
                <p:cNvSpPr/>
                <p:nvPr/>
              </p:nvSpPr>
              <p:spPr>
                <a:xfrm>
                  <a:off x="3097940" y="1911031"/>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45" name="Straight Connector 344">
                  <a:extLst>
                    <a:ext uri="{FF2B5EF4-FFF2-40B4-BE49-F238E27FC236}">
                      <a16:creationId xmlns:a16="http://schemas.microsoft.com/office/drawing/2014/main" id="{F01E4F8B-B0F3-286A-4A55-4000670471CB}"/>
                    </a:ext>
                  </a:extLst>
                </p:cNvPr>
                <p:cNvCxnSpPr>
                  <a:stCxn id="344" idx="4"/>
                </p:cNvCxnSpPr>
                <p:nvPr/>
              </p:nvCxnSpPr>
              <p:spPr>
                <a:xfrm>
                  <a:off x="3121442" y="1948019"/>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35" name="Group 733">
                <a:extLst>
                  <a:ext uri="{FF2B5EF4-FFF2-40B4-BE49-F238E27FC236}">
                    <a16:creationId xmlns:a16="http://schemas.microsoft.com/office/drawing/2014/main" id="{AFE82FBB-92A7-C397-BDE8-AB2BBAA4ABD3}"/>
                  </a:ext>
                </a:extLst>
              </p:cNvPr>
              <p:cNvGrpSpPr>
                <a:grpSpLocks/>
              </p:cNvGrpSpPr>
              <p:nvPr/>
            </p:nvGrpSpPr>
            <p:grpSpPr bwMode="auto">
              <a:xfrm>
                <a:off x="3199675" y="1913412"/>
                <a:ext cx="38610" cy="99195"/>
                <a:chOff x="3097281" y="1911031"/>
                <a:chExt cx="38610" cy="99195"/>
              </a:xfrm>
              <a:grpFill/>
            </p:grpSpPr>
            <p:sp>
              <p:nvSpPr>
                <p:cNvPr id="342" name="Oval 341">
                  <a:extLst>
                    <a:ext uri="{FF2B5EF4-FFF2-40B4-BE49-F238E27FC236}">
                      <a16:creationId xmlns:a16="http://schemas.microsoft.com/office/drawing/2014/main" id="{2054B79B-8320-3BCE-7A07-1FF96EE69E16}"/>
                    </a:ext>
                  </a:extLst>
                </p:cNvPr>
                <p:cNvSpPr/>
                <p:nvPr/>
              </p:nvSpPr>
              <p:spPr>
                <a:xfrm>
                  <a:off x="3097281" y="1911031"/>
                  <a:ext cx="38610"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43" name="Straight Connector 342">
                  <a:extLst>
                    <a:ext uri="{FF2B5EF4-FFF2-40B4-BE49-F238E27FC236}">
                      <a16:creationId xmlns:a16="http://schemas.microsoft.com/office/drawing/2014/main" id="{1B70C512-75C1-6669-BF7C-383C339FDC07}"/>
                    </a:ext>
                  </a:extLst>
                </p:cNvPr>
                <p:cNvCxnSpPr>
                  <a:stCxn id="342" idx="4"/>
                </p:cNvCxnSpPr>
                <p:nvPr/>
              </p:nvCxnSpPr>
              <p:spPr>
                <a:xfrm>
                  <a:off x="3114067" y="1948019"/>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36" name="Group 734">
                <a:extLst>
                  <a:ext uri="{FF2B5EF4-FFF2-40B4-BE49-F238E27FC236}">
                    <a16:creationId xmlns:a16="http://schemas.microsoft.com/office/drawing/2014/main" id="{5FA7B4F0-51BD-8007-9724-A836EC12EC97}"/>
                  </a:ext>
                </a:extLst>
              </p:cNvPr>
              <p:cNvGrpSpPr>
                <a:grpSpLocks/>
              </p:cNvGrpSpPr>
              <p:nvPr/>
            </p:nvGrpSpPr>
            <p:grpSpPr bwMode="auto">
              <a:xfrm>
                <a:off x="3162743" y="1903325"/>
                <a:ext cx="45325" cy="99194"/>
                <a:chOff x="3098449" y="1910469"/>
                <a:chExt cx="45325" cy="99194"/>
              </a:xfrm>
              <a:grpFill/>
            </p:grpSpPr>
            <p:sp>
              <p:nvSpPr>
                <p:cNvPr id="340" name="Oval 339">
                  <a:extLst>
                    <a:ext uri="{FF2B5EF4-FFF2-40B4-BE49-F238E27FC236}">
                      <a16:creationId xmlns:a16="http://schemas.microsoft.com/office/drawing/2014/main" id="{EBC499C5-32B2-7C09-856A-11CA3DFB300C}"/>
                    </a:ext>
                  </a:extLst>
                </p:cNvPr>
                <p:cNvSpPr/>
                <p:nvPr/>
              </p:nvSpPr>
              <p:spPr>
                <a:xfrm>
                  <a:off x="3098449" y="1910469"/>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41" name="Straight Connector 340">
                  <a:extLst>
                    <a:ext uri="{FF2B5EF4-FFF2-40B4-BE49-F238E27FC236}">
                      <a16:creationId xmlns:a16="http://schemas.microsoft.com/office/drawing/2014/main" id="{5CCACB16-17FF-EF56-1FD0-1884D9DBDC1F}"/>
                    </a:ext>
                  </a:extLst>
                </p:cNvPr>
                <p:cNvCxnSpPr>
                  <a:stCxn id="340" idx="4"/>
                </p:cNvCxnSpPr>
                <p:nvPr/>
              </p:nvCxnSpPr>
              <p:spPr>
                <a:xfrm>
                  <a:off x="3121950"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337" name="Group 735">
                <a:extLst>
                  <a:ext uri="{FF2B5EF4-FFF2-40B4-BE49-F238E27FC236}">
                    <a16:creationId xmlns:a16="http://schemas.microsoft.com/office/drawing/2014/main" id="{57A13EBC-21AF-E401-3BD8-D9B1402FBCA1}"/>
                  </a:ext>
                </a:extLst>
              </p:cNvPr>
              <p:cNvGrpSpPr>
                <a:grpSpLocks/>
              </p:cNvGrpSpPr>
              <p:nvPr/>
            </p:nvGrpSpPr>
            <p:grpSpPr bwMode="auto">
              <a:xfrm>
                <a:off x="3238284" y="1903325"/>
                <a:ext cx="45324" cy="99194"/>
                <a:chOff x="3097790" y="1910469"/>
                <a:chExt cx="45324" cy="99194"/>
              </a:xfrm>
              <a:grpFill/>
            </p:grpSpPr>
            <p:sp>
              <p:nvSpPr>
                <p:cNvPr id="338" name="Oval 337">
                  <a:extLst>
                    <a:ext uri="{FF2B5EF4-FFF2-40B4-BE49-F238E27FC236}">
                      <a16:creationId xmlns:a16="http://schemas.microsoft.com/office/drawing/2014/main" id="{174D338C-CADC-5E80-3D42-434A08C90DF1}"/>
                    </a:ext>
                  </a:extLst>
                </p:cNvPr>
                <p:cNvSpPr/>
                <p:nvPr/>
              </p:nvSpPr>
              <p:spPr>
                <a:xfrm>
                  <a:off x="3097790" y="1910469"/>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339" name="Straight Connector 338">
                  <a:extLst>
                    <a:ext uri="{FF2B5EF4-FFF2-40B4-BE49-F238E27FC236}">
                      <a16:creationId xmlns:a16="http://schemas.microsoft.com/office/drawing/2014/main" id="{5F6CA4D4-D851-065A-EB94-87DDBF89E816}"/>
                    </a:ext>
                  </a:extLst>
                </p:cNvPr>
                <p:cNvCxnSpPr>
                  <a:stCxn id="338" idx="4"/>
                </p:cNvCxnSpPr>
                <p:nvPr/>
              </p:nvCxnSpPr>
              <p:spPr>
                <a:xfrm>
                  <a:off x="3121292" y="1947456"/>
                  <a:ext cx="0" cy="62207"/>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2" name="Group 874">
            <a:extLst>
              <a:ext uri="{FF2B5EF4-FFF2-40B4-BE49-F238E27FC236}">
                <a16:creationId xmlns:a16="http://schemas.microsoft.com/office/drawing/2014/main" id="{47714A5C-1940-5203-8D12-6496A020F61E}"/>
              </a:ext>
            </a:extLst>
          </p:cNvPr>
          <p:cNvGrpSpPr>
            <a:grpSpLocks/>
          </p:cNvGrpSpPr>
          <p:nvPr/>
        </p:nvGrpSpPr>
        <p:grpSpPr bwMode="auto">
          <a:xfrm rot="21540000" flipV="1">
            <a:off x="1215670" y="3567131"/>
            <a:ext cx="575972" cy="182879"/>
            <a:chOff x="3112346" y="1915728"/>
            <a:chExt cx="312120" cy="137573"/>
          </a:xfrm>
          <a:solidFill>
            <a:schemeClr val="accent3"/>
          </a:solidFill>
        </p:grpSpPr>
        <p:grpSp>
          <p:nvGrpSpPr>
            <p:cNvPr id="202" name="Group 1080">
              <a:extLst>
                <a:ext uri="{FF2B5EF4-FFF2-40B4-BE49-F238E27FC236}">
                  <a16:creationId xmlns:a16="http://schemas.microsoft.com/office/drawing/2014/main" id="{CDBE2B54-A282-CE0C-8360-2835AB5F4216}"/>
                </a:ext>
              </a:extLst>
            </p:cNvPr>
            <p:cNvGrpSpPr>
              <a:grpSpLocks/>
            </p:cNvGrpSpPr>
            <p:nvPr/>
          </p:nvGrpSpPr>
          <p:grpSpPr bwMode="auto">
            <a:xfrm>
              <a:off x="3112346" y="1919875"/>
              <a:ext cx="165995" cy="127486"/>
              <a:chOff x="3112346" y="1919875"/>
              <a:chExt cx="165995" cy="127486"/>
            </a:xfrm>
            <a:grpFill/>
          </p:grpSpPr>
          <p:grpSp>
            <p:nvGrpSpPr>
              <p:cNvPr id="216" name="Group 1094">
                <a:extLst>
                  <a:ext uri="{FF2B5EF4-FFF2-40B4-BE49-F238E27FC236}">
                    <a16:creationId xmlns:a16="http://schemas.microsoft.com/office/drawing/2014/main" id="{2B6E9921-28E5-C2E7-3496-4137F575FB09}"/>
                  </a:ext>
                </a:extLst>
              </p:cNvPr>
              <p:cNvGrpSpPr>
                <a:grpSpLocks/>
              </p:cNvGrpSpPr>
              <p:nvPr/>
            </p:nvGrpSpPr>
            <p:grpSpPr bwMode="auto">
              <a:xfrm>
                <a:off x="3112346" y="1929159"/>
                <a:ext cx="45325" cy="117841"/>
                <a:chOff x="3086152" y="1926778"/>
                <a:chExt cx="45325" cy="117841"/>
              </a:xfrm>
              <a:grpFill/>
            </p:grpSpPr>
            <p:sp>
              <p:nvSpPr>
                <p:cNvPr id="226" name="Oval 225">
                  <a:extLst>
                    <a:ext uri="{FF2B5EF4-FFF2-40B4-BE49-F238E27FC236}">
                      <a16:creationId xmlns:a16="http://schemas.microsoft.com/office/drawing/2014/main" id="{825D17F8-B134-398A-AE63-D406F9BE9FBF}"/>
                    </a:ext>
                  </a:extLst>
                </p:cNvPr>
                <p:cNvSpPr/>
                <p:nvPr/>
              </p:nvSpPr>
              <p:spPr>
                <a:xfrm>
                  <a:off x="3086152" y="1926778"/>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7" name="Straight Connector 226">
                  <a:extLst>
                    <a:ext uri="{FF2B5EF4-FFF2-40B4-BE49-F238E27FC236}">
                      <a16:creationId xmlns:a16="http://schemas.microsoft.com/office/drawing/2014/main" id="{AF00BBFB-9EDC-9027-079A-FCCFAA7298F2}"/>
                    </a:ext>
                  </a:extLst>
                </p:cNvPr>
                <p:cNvCxnSpPr>
                  <a:stCxn id="226" idx="4"/>
                </p:cNvCxnSpPr>
                <p:nvPr/>
              </p:nvCxnSpPr>
              <p:spPr>
                <a:xfrm>
                  <a:off x="3100608" y="1972325"/>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7" name="Group 1095">
                <a:extLst>
                  <a:ext uri="{FF2B5EF4-FFF2-40B4-BE49-F238E27FC236}">
                    <a16:creationId xmlns:a16="http://schemas.microsoft.com/office/drawing/2014/main" id="{D44F4518-C5A3-35A1-B20C-B346B1168157}"/>
                  </a:ext>
                </a:extLst>
              </p:cNvPr>
              <p:cNvGrpSpPr>
                <a:grpSpLocks/>
              </p:cNvGrpSpPr>
              <p:nvPr/>
            </p:nvGrpSpPr>
            <p:grpSpPr bwMode="auto">
              <a:xfrm>
                <a:off x="3186241" y="1929593"/>
                <a:ext cx="40288" cy="117768"/>
                <a:chOff x="3083847" y="1927212"/>
                <a:chExt cx="40288" cy="117768"/>
              </a:xfrm>
              <a:grpFill/>
            </p:grpSpPr>
            <p:sp>
              <p:nvSpPr>
                <p:cNvPr id="224" name="Oval 223">
                  <a:extLst>
                    <a:ext uri="{FF2B5EF4-FFF2-40B4-BE49-F238E27FC236}">
                      <a16:creationId xmlns:a16="http://schemas.microsoft.com/office/drawing/2014/main" id="{07097B42-289D-B659-E921-43BE0392B6E3}"/>
                    </a:ext>
                  </a:extLst>
                </p:cNvPr>
                <p:cNvSpPr/>
                <p:nvPr/>
              </p:nvSpPr>
              <p:spPr>
                <a:xfrm>
                  <a:off x="3083847" y="1927212"/>
                  <a:ext cx="40288"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5" name="Straight Connector 224">
                  <a:extLst>
                    <a:ext uri="{FF2B5EF4-FFF2-40B4-BE49-F238E27FC236}">
                      <a16:creationId xmlns:a16="http://schemas.microsoft.com/office/drawing/2014/main" id="{2025339B-5DD4-CEC8-E8C9-98721FA3AFF2}"/>
                    </a:ext>
                  </a:extLst>
                </p:cNvPr>
                <p:cNvCxnSpPr>
                  <a:stCxn id="224" idx="4"/>
                </p:cNvCxnSpPr>
                <p:nvPr/>
              </p:nvCxnSpPr>
              <p:spPr>
                <a:xfrm>
                  <a:off x="3099967" y="1972685"/>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8" name="Group 1096">
                <a:extLst>
                  <a:ext uri="{FF2B5EF4-FFF2-40B4-BE49-F238E27FC236}">
                    <a16:creationId xmlns:a16="http://schemas.microsoft.com/office/drawing/2014/main" id="{490035E8-60DA-DFA3-9698-47D18E27EF64}"/>
                  </a:ext>
                </a:extLst>
              </p:cNvPr>
              <p:cNvGrpSpPr>
                <a:grpSpLocks/>
              </p:cNvGrpSpPr>
              <p:nvPr/>
            </p:nvGrpSpPr>
            <p:grpSpPr bwMode="auto">
              <a:xfrm>
                <a:off x="3162552" y="1919875"/>
                <a:ext cx="45325" cy="106044"/>
                <a:chOff x="3098258" y="1927019"/>
                <a:chExt cx="45325" cy="106044"/>
              </a:xfrm>
              <a:grpFill/>
            </p:grpSpPr>
            <p:sp>
              <p:nvSpPr>
                <p:cNvPr id="222" name="Oval 221">
                  <a:extLst>
                    <a:ext uri="{FF2B5EF4-FFF2-40B4-BE49-F238E27FC236}">
                      <a16:creationId xmlns:a16="http://schemas.microsoft.com/office/drawing/2014/main" id="{1D5C3D29-264E-72AF-DD5A-F20C9E51D4E1}"/>
                    </a:ext>
                  </a:extLst>
                </p:cNvPr>
                <p:cNvSpPr/>
                <p:nvPr/>
              </p:nvSpPr>
              <p:spPr>
                <a:xfrm>
                  <a:off x="3098258" y="1927019"/>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3" name="Straight Connector 222">
                  <a:extLst>
                    <a:ext uri="{FF2B5EF4-FFF2-40B4-BE49-F238E27FC236}">
                      <a16:creationId xmlns:a16="http://schemas.microsoft.com/office/drawing/2014/main" id="{A7810D7F-BC72-DA83-29A9-9053FEBFD7F7}"/>
                    </a:ext>
                  </a:extLst>
                </p:cNvPr>
                <p:cNvCxnSpPr>
                  <a:stCxn id="222" idx="4"/>
                </p:cNvCxnSpPr>
                <p:nvPr/>
              </p:nvCxnSpPr>
              <p:spPr>
                <a:xfrm>
                  <a:off x="3114188" y="1960769"/>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9" name="Group 1097">
                <a:extLst>
                  <a:ext uri="{FF2B5EF4-FFF2-40B4-BE49-F238E27FC236}">
                    <a16:creationId xmlns:a16="http://schemas.microsoft.com/office/drawing/2014/main" id="{F6378941-E637-8271-6A47-F9469C0DF760}"/>
                  </a:ext>
                </a:extLst>
              </p:cNvPr>
              <p:cNvGrpSpPr>
                <a:grpSpLocks/>
              </p:cNvGrpSpPr>
              <p:nvPr/>
            </p:nvGrpSpPr>
            <p:grpSpPr bwMode="auto">
              <a:xfrm>
                <a:off x="3238053" y="1920279"/>
                <a:ext cx="40288" cy="106059"/>
                <a:chOff x="3097559" y="1927423"/>
                <a:chExt cx="40288" cy="106059"/>
              </a:xfrm>
              <a:grpFill/>
            </p:grpSpPr>
            <p:sp>
              <p:nvSpPr>
                <p:cNvPr id="220" name="Oval 219">
                  <a:extLst>
                    <a:ext uri="{FF2B5EF4-FFF2-40B4-BE49-F238E27FC236}">
                      <a16:creationId xmlns:a16="http://schemas.microsoft.com/office/drawing/2014/main" id="{63546320-387A-95A9-635F-307919A284D3}"/>
                    </a:ext>
                  </a:extLst>
                </p:cNvPr>
                <p:cNvSpPr/>
                <p:nvPr/>
              </p:nvSpPr>
              <p:spPr>
                <a:xfrm>
                  <a:off x="3097559" y="1927423"/>
                  <a:ext cx="40288"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1" name="Straight Connector 220">
                  <a:extLst>
                    <a:ext uri="{FF2B5EF4-FFF2-40B4-BE49-F238E27FC236}">
                      <a16:creationId xmlns:a16="http://schemas.microsoft.com/office/drawing/2014/main" id="{1D919925-AFBD-E41A-F003-5CE1AEDA03B6}"/>
                    </a:ext>
                  </a:extLst>
                </p:cNvPr>
                <p:cNvCxnSpPr>
                  <a:stCxn id="220" idx="4"/>
                </p:cNvCxnSpPr>
                <p:nvPr/>
              </p:nvCxnSpPr>
              <p:spPr>
                <a:xfrm>
                  <a:off x="3110190" y="1961187"/>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03" name="Group 1081">
              <a:extLst>
                <a:ext uri="{FF2B5EF4-FFF2-40B4-BE49-F238E27FC236}">
                  <a16:creationId xmlns:a16="http://schemas.microsoft.com/office/drawing/2014/main" id="{8004FA75-DCD8-C9BD-07C9-0CB46B8C2E0E}"/>
                </a:ext>
              </a:extLst>
            </p:cNvPr>
            <p:cNvGrpSpPr>
              <a:grpSpLocks/>
            </p:cNvGrpSpPr>
            <p:nvPr/>
          </p:nvGrpSpPr>
          <p:grpSpPr bwMode="auto">
            <a:xfrm>
              <a:off x="3253509" y="1915728"/>
              <a:ext cx="170957" cy="137573"/>
              <a:chOff x="3101109" y="1906203"/>
              <a:chExt cx="170957" cy="137573"/>
            </a:xfrm>
            <a:grpFill/>
          </p:grpSpPr>
          <p:grpSp>
            <p:nvGrpSpPr>
              <p:cNvPr id="204" name="Group 1082">
                <a:extLst>
                  <a:ext uri="{FF2B5EF4-FFF2-40B4-BE49-F238E27FC236}">
                    <a16:creationId xmlns:a16="http://schemas.microsoft.com/office/drawing/2014/main" id="{B3602413-568A-4BB9-6C99-5AD757726ADC}"/>
                  </a:ext>
                </a:extLst>
              </p:cNvPr>
              <p:cNvGrpSpPr>
                <a:grpSpLocks/>
              </p:cNvGrpSpPr>
              <p:nvPr/>
            </p:nvGrpSpPr>
            <p:grpSpPr bwMode="auto">
              <a:xfrm>
                <a:off x="3101109" y="1927255"/>
                <a:ext cx="45325" cy="109319"/>
                <a:chOff x="3074915" y="1924874"/>
                <a:chExt cx="45325" cy="109319"/>
              </a:xfrm>
              <a:grpFill/>
            </p:grpSpPr>
            <p:sp>
              <p:nvSpPr>
                <p:cNvPr id="214" name="Oval 213">
                  <a:extLst>
                    <a:ext uri="{FF2B5EF4-FFF2-40B4-BE49-F238E27FC236}">
                      <a16:creationId xmlns:a16="http://schemas.microsoft.com/office/drawing/2014/main" id="{CB9FCFDD-AF2E-85E8-F095-A131BA428864}"/>
                    </a:ext>
                  </a:extLst>
                </p:cNvPr>
                <p:cNvSpPr/>
                <p:nvPr/>
              </p:nvSpPr>
              <p:spPr>
                <a:xfrm>
                  <a:off x="3074915" y="1924874"/>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5" name="Straight Connector 214">
                  <a:extLst>
                    <a:ext uri="{FF2B5EF4-FFF2-40B4-BE49-F238E27FC236}">
                      <a16:creationId xmlns:a16="http://schemas.microsoft.com/office/drawing/2014/main" id="{182A9C9E-F662-8EB8-C733-2167598F699D}"/>
                    </a:ext>
                  </a:extLst>
                </p:cNvPr>
                <p:cNvCxnSpPr>
                  <a:stCxn id="214" idx="4"/>
                </p:cNvCxnSpPr>
                <p:nvPr/>
              </p:nvCxnSpPr>
              <p:spPr>
                <a:xfrm>
                  <a:off x="3095997" y="1968623"/>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5" name="Group 1083">
                <a:extLst>
                  <a:ext uri="{FF2B5EF4-FFF2-40B4-BE49-F238E27FC236}">
                    <a16:creationId xmlns:a16="http://schemas.microsoft.com/office/drawing/2014/main" id="{D4468ED9-5C19-B322-A22E-1A217503EAC4}"/>
                  </a:ext>
                </a:extLst>
              </p:cNvPr>
              <p:cNvGrpSpPr>
                <a:grpSpLocks/>
              </p:cNvGrpSpPr>
              <p:nvPr/>
            </p:nvGrpSpPr>
            <p:grpSpPr bwMode="auto">
              <a:xfrm>
                <a:off x="3176668" y="1927616"/>
                <a:ext cx="45324" cy="116160"/>
                <a:chOff x="3074274" y="1925235"/>
                <a:chExt cx="45324" cy="116160"/>
              </a:xfrm>
              <a:grpFill/>
            </p:grpSpPr>
            <p:sp>
              <p:nvSpPr>
                <p:cNvPr id="212" name="Oval 211">
                  <a:extLst>
                    <a:ext uri="{FF2B5EF4-FFF2-40B4-BE49-F238E27FC236}">
                      <a16:creationId xmlns:a16="http://schemas.microsoft.com/office/drawing/2014/main" id="{F33F0BEE-3723-379A-9B5F-88A61A605EFA}"/>
                    </a:ext>
                  </a:extLst>
                </p:cNvPr>
                <p:cNvSpPr/>
                <p:nvPr/>
              </p:nvSpPr>
              <p:spPr>
                <a:xfrm>
                  <a:off x="3074274" y="192523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3" name="Straight Connector 212">
                  <a:extLst>
                    <a:ext uri="{FF2B5EF4-FFF2-40B4-BE49-F238E27FC236}">
                      <a16:creationId xmlns:a16="http://schemas.microsoft.com/office/drawing/2014/main" id="{8DF960B0-1B3E-4C4D-3739-FA77699072BD}"/>
                    </a:ext>
                  </a:extLst>
                </p:cNvPr>
                <p:cNvCxnSpPr>
                  <a:stCxn id="212" idx="4"/>
                </p:cNvCxnSpPr>
                <p:nvPr/>
              </p:nvCxnSpPr>
              <p:spPr>
                <a:xfrm>
                  <a:off x="3088701" y="1969101"/>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6" name="Group 1084">
                <a:extLst>
                  <a:ext uri="{FF2B5EF4-FFF2-40B4-BE49-F238E27FC236}">
                    <a16:creationId xmlns:a16="http://schemas.microsoft.com/office/drawing/2014/main" id="{172E9C7D-1BCD-E681-987A-FE5484DAA724}"/>
                  </a:ext>
                </a:extLst>
              </p:cNvPr>
              <p:cNvGrpSpPr>
                <a:grpSpLocks/>
              </p:cNvGrpSpPr>
              <p:nvPr/>
            </p:nvGrpSpPr>
            <p:grpSpPr bwMode="auto">
              <a:xfrm>
                <a:off x="3151125" y="1906203"/>
                <a:ext cx="45325" cy="119406"/>
                <a:chOff x="3086831" y="1913347"/>
                <a:chExt cx="45325" cy="119406"/>
              </a:xfrm>
              <a:grpFill/>
            </p:grpSpPr>
            <p:sp>
              <p:nvSpPr>
                <p:cNvPr id="210" name="Oval 209">
                  <a:extLst>
                    <a:ext uri="{FF2B5EF4-FFF2-40B4-BE49-F238E27FC236}">
                      <a16:creationId xmlns:a16="http://schemas.microsoft.com/office/drawing/2014/main" id="{A7BB0099-0D8B-F2F7-95A8-1FE325E5BC0C}"/>
                    </a:ext>
                  </a:extLst>
                </p:cNvPr>
                <p:cNvSpPr/>
                <p:nvPr/>
              </p:nvSpPr>
              <p:spPr>
                <a:xfrm>
                  <a:off x="3086831" y="1913347"/>
                  <a:ext cx="45325" cy="47075"/>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1" name="Straight Connector 210">
                  <a:extLst>
                    <a:ext uri="{FF2B5EF4-FFF2-40B4-BE49-F238E27FC236}">
                      <a16:creationId xmlns:a16="http://schemas.microsoft.com/office/drawing/2014/main" id="{93BE09B9-484F-AE55-76FA-78B7111EAF2E}"/>
                    </a:ext>
                  </a:extLst>
                </p:cNvPr>
                <p:cNvCxnSpPr>
                  <a:stCxn id="210" idx="4"/>
                </p:cNvCxnSpPr>
                <p:nvPr/>
              </p:nvCxnSpPr>
              <p:spPr>
                <a:xfrm>
                  <a:off x="3108015" y="196045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7" name="Group 1085">
                <a:extLst>
                  <a:ext uri="{FF2B5EF4-FFF2-40B4-BE49-F238E27FC236}">
                    <a16:creationId xmlns:a16="http://schemas.microsoft.com/office/drawing/2014/main" id="{28104A6B-38DA-C8D9-3E9C-B2A385C86689}"/>
                  </a:ext>
                </a:extLst>
              </p:cNvPr>
              <p:cNvGrpSpPr>
                <a:grpSpLocks/>
              </p:cNvGrpSpPr>
              <p:nvPr/>
            </p:nvGrpSpPr>
            <p:grpSpPr bwMode="auto">
              <a:xfrm>
                <a:off x="3226742" y="1911607"/>
                <a:ext cx="45324" cy="114449"/>
                <a:chOff x="3086248" y="1918751"/>
                <a:chExt cx="45324" cy="114449"/>
              </a:xfrm>
              <a:grpFill/>
            </p:grpSpPr>
            <p:sp>
              <p:nvSpPr>
                <p:cNvPr id="208" name="Oval 207">
                  <a:extLst>
                    <a:ext uri="{FF2B5EF4-FFF2-40B4-BE49-F238E27FC236}">
                      <a16:creationId xmlns:a16="http://schemas.microsoft.com/office/drawing/2014/main" id="{99B35C17-A582-72E4-6478-76D55BBBD073}"/>
                    </a:ext>
                  </a:extLst>
                </p:cNvPr>
                <p:cNvSpPr/>
                <p:nvPr/>
              </p:nvSpPr>
              <p:spPr>
                <a:xfrm>
                  <a:off x="3086248" y="1918751"/>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9" name="Straight Connector 208">
                  <a:extLst>
                    <a:ext uri="{FF2B5EF4-FFF2-40B4-BE49-F238E27FC236}">
                      <a16:creationId xmlns:a16="http://schemas.microsoft.com/office/drawing/2014/main" id="{88E9D7EF-A0A1-947B-D54B-F1E5AB5582B2}"/>
                    </a:ext>
                  </a:extLst>
                </p:cNvPr>
                <p:cNvCxnSpPr>
                  <a:stCxn id="208" idx="4"/>
                </p:cNvCxnSpPr>
                <p:nvPr/>
              </p:nvCxnSpPr>
              <p:spPr>
                <a:xfrm>
                  <a:off x="3102338" y="1960906"/>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3" name="Group 875">
            <a:extLst>
              <a:ext uri="{FF2B5EF4-FFF2-40B4-BE49-F238E27FC236}">
                <a16:creationId xmlns:a16="http://schemas.microsoft.com/office/drawing/2014/main" id="{7E99A46D-19EA-35B5-9629-493540BB8049}"/>
              </a:ext>
            </a:extLst>
          </p:cNvPr>
          <p:cNvGrpSpPr>
            <a:grpSpLocks/>
          </p:cNvGrpSpPr>
          <p:nvPr/>
        </p:nvGrpSpPr>
        <p:grpSpPr bwMode="auto">
          <a:xfrm rot="21540000" flipV="1">
            <a:off x="1782507" y="3572926"/>
            <a:ext cx="572982" cy="178945"/>
            <a:chOff x="3112272" y="1912321"/>
            <a:chExt cx="310500" cy="134614"/>
          </a:xfrm>
          <a:solidFill>
            <a:schemeClr val="accent3"/>
          </a:solidFill>
        </p:grpSpPr>
        <p:grpSp>
          <p:nvGrpSpPr>
            <p:cNvPr id="176" name="Group 1054">
              <a:extLst>
                <a:ext uri="{FF2B5EF4-FFF2-40B4-BE49-F238E27FC236}">
                  <a16:creationId xmlns:a16="http://schemas.microsoft.com/office/drawing/2014/main" id="{07D13051-34CD-7AB6-63AB-231A20AE06D2}"/>
                </a:ext>
              </a:extLst>
            </p:cNvPr>
            <p:cNvGrpSpPr>
              <a:grpSpLocks/>
            </p:cNvGrpSpPr>
            <p:nvPr/>
          </p:nvGrpSpPr>
          <p:grpSpPr bwMode="auto">
            <a:xfrm>
              <a:off x="3112272" y="1912321"/>
              <a:ext cx="160960" cy="128704"/>
              <a:chOff x="3112272" y="1912321"/>
              <a:chExt cx="160960" cy="128704"/>
            </a:xfrm>
            <a:grpFill/>
          </p:grpSpPr>
          <p:grpSp>
            <p:nvGrpSpPr>
              <p:cNvPr id="190" name="Group 1068">
                <a:extLst>
                  <a:ext uri="{FF2B5EF4-FFF2-40B4-BE49-F238E27FC236}">
                    <a16:creationId xmlns:a16="http://schemas.microsoft.com/office/drawing/2014/main" id="{E9BCF67D-23F1-ACE1-E761-96A8EC6853FA}"/>
                  </a:ext>
                </a:extLst>
              </p:cNvPr>
              <p:cNvGrpSpPr>
                <a:grpSpLocks/>
              </p:cNvGrpSpPr>
              <p:nvPr/>
            </p:nvGrpSpPr>
            <p:grpSpPr bwMode="auto">
              <a:xfrm>
                <a:off x="3112272" y="1924490"/>
                <a:ext cx="45324" cy="114450"/>
                <a:chOff x="3086078" y="1922109"/>
                <a:chExt cx="45324" cy="114450"/>
              </a:xfrm>
              <a:grpFill/>
            </p:grpSpPr>
            <p:sp>
              <p:nvSpPr>
                <p:cNvPr id="200" name="Oval 199">
                  <a:extLst>
                    <a:ext uri="{FF2B5EF4-FFF2-40B4-BE49-F238E27FC236}">
                      <a16:creationId xmlns:a16="http://schemas.microsoft.com/office/drawing/2014/main" id="{70637FB5-54EA-31F7-863F-FAE7C4970E6F}"/>
                    </a:ext>
                  </a:extLst>
                </p:cNvPr>
                <p:cNvSpPr/>
                <p:nvPr/>
              </p:nvSpPr>
              <p:spPr>
                <a:xfrm>
                  <a:off x="3086078" y="1922109"/>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1" name="Straight Connector 200">
                  <a:extLst>
                    <a:ext uri="{FF2B5EF4-FFF2-40B4-BE49-F238E27FC236}">
                      <a16:creationId xmlns:a16="http://schemas.microsoft.com/office/drawing/2014/main" id="{72FF0259-41D7-76F9-BC68-5B921AEA7EB9}"/>
                    </a:ext>
                  </a:extLst>
                </p:cNvPr>
                <p:cNvCxnSpPr>
                  <a:cxnSpLocks/>
                  <a:stCxn id="200" idx="4"/>
                </p:cNvCxnSpPr>
                <p:nvPr/>
              </p:nvCxnSpPr>
              <p:spPr>
                <a:xfrm>
                  <a:off x="3102168" y="1964264"/>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91" name="Group 1069">
                <a:extLst>
                  <a:ext uri="{FF2B5EF4-FFF2-40B4-BE49-F238E27FC236}">
                    <a16:creationId xmlns:a16="http://schemas.microsoft.com/office/drawing/2014/main" id="{BD86CD37-E789-A6A9-5F71-35C85B7D5A50}"/>
                  </a:ext>
                </a:extLst>
              </p:cNvPr>
              <p:cNvGrpSpPr>
                <a:grpSpLocks/>
              </p:cNvGrpSpPr>
              <p:nvPr/>
            </p:nvGrpSpPr>
            <p:grpSpPr bwMode="auto">
              <a:xfrm>
                <a:off x="3186226" y="1931663"/>
                <a:ext cx="38609" cy="109362"/>
                <a:chOff x="3083832" y="1929282"/>
                <a:chExt cx="38609" cy="109362"/>
              </a:xfrm>
              <a:grpFill/>
            </p:grpSpPr>
            <p:sp>
              <p:nvSpPr>
                <p:cNvPr id="198" name="Oval 197">
                  <a:extLst>
                    <a:ext uri="{FF2B5EF4-FFF2-40B4-BE49-F238E27FC236}">
                      <a16:creationId xmlns:a16="http://schemas.microsoft.com/office/drawing/2014/main" id="{1859345E-FE8F-98BF-DBBF-BF69F1B49688}"/>
                    </a:ext>
                  </a:extLst>
                </p:cNvPr>
                <p:cNvSpPr/>
                <p:nvPr/>
              </p:nvSpPr>
              <p:spPr>
                <a:xfrm>
                  <a:off x="3083832" y="1929282"/>
                  <a:ext cx="38609"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99" name="Straight Connector 198">
                  <a:extLst>
                    <a:ext uri="{FF2B5EF4-FFF2-40B4-BE49-F238E27FC236}">
                      <a16:creationId xmlns:a16="http://schemas.microsoft.com/office/drawing/2014/main" id="{B1ED2201-1DE2-1F31-50AF-08E94471FB60}"/>
                    </a:ext>
                  </a:extLst>
                </p:cNvPr>
                <p:cNvCxnSpPr>
                  <a:cxnSpLocks/>
                  <a:stCxn id="198" idx="4"/>
                </p:cNvCxnSpPr>
                <p:nvPr/>
              </p:nvCxnSpPr>
              <p:spPr>
                <a:xfrm>
                  <a:off x="3098214" y="1968031"/>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92" name="Group 1070">
                <a:extLst>
                  <a:ext uri="{FF2B5EF4-FFF2-40B4-BE49-F238E27FC236}">
                    <a16:creationId xmlns:a16="http://schemas.microsoft.com/office/drawing/2014/main" id="{FF1BDF3E-36CB-BFE6-64B4-741D16042008}"/>
                  </a:ext>
                </a:extLst>
              </p:cNvPr>
              <p:cNvGrpSpPr>
                <a:grpSpLocks/>
              </p:cNvGrpSpPr>
              <p:nvPr/>
            </p:nvGrpSpPr>
            <p:grpSpPr bwMode="auto">
              <a:xfrm>
                <a:off x="3162391" y="1913554"/>
                <a:ext cx="41966" cy="105985"/>
                <a:chOff x="3098097" y="1920698"/>
                <a:chExt cx="41966" cy="105985"/>
              </a:xfrm>
              <a:grpFill/>
            </p:grpSpPr>
            <p:sp>
              <p:nvSpPr>
                <p:cNvPr id="196" name="Oval 195">
                  <a:extLst>
                    <a:ext uri="{FF2B5EF4-FFF2-40B4-BE49-F238E27FC236}">
                      <a16:creationId xmlns:a16="http://schemas.microsoft.com/office/drawing/2014/main" id="{5AB0B5E8-21E4-63EB-7F30-60D45FE7A8B7}"/>
                    </a:ext>
                  </a:extLst>
                </p:cNvPr>
                <p:cNvSpPr/>
                <p:nvPr/>
              </p:nvSpPr>
              <p:spPr>
                <a:xfrm>
                  <a:off x="3098097" y="1920698"/>
                  <a:ext cx="41966"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97" name="Straight Connector 196">
                  <a:extLst>
                    <a:ext uri="{FF2B5EF4-FFF2-40B4-BE49-F238E27FC236}">
                      <a16:creationId xmlns:a16="http://schemas.microsoft.com/office/drawing/2014/main" id="{E50EE79D-CF47-59DB-22B8-5EC1C7E5F3B0}"/>
                    </a:ext>
                  </a:extLst>
                </p:cNvPr>
                <p:cNvCxnSpPr>
                  <a:cxnSpLocks/>
                  <a:stCxn id="196" idx="4"/>
                </p:cNvCxnSpPr>
                <p:nvPr/>
              </p:nvCxnSpPr>
              <p:spPr>
                <a:xfrm>
                  <a:off x="3115792" y="19560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93" name="Group 1071">
                <a:extLst>
                  <a:ext uri="{FF2B5EF4-FFF2-40B4-BE49-F238E27FC236}">
                    <a16:creationId xmlns:a16="http://schemas.microsoft.com/office/drawing/2014/main" id="{04C4C7D3-9B78-6956-3D11-669F71A431F8}"/>
                  </a:ext>
                </a:extLst>
              </p:cNvPr>
              <p:cNvGrpSpPr>
                <a:grpSpLocks/>
              </p:cNvGrpSpPr>
              <p:nvPr/>
            </p:nvGrpSpPr>
            <p:grpSpPr bwMode="auto">
              <a:xfrm>
                <a:off x="3234622" y="1912321"/>
                <a:ext cx="38610" cy="107666"/>
                <a:chOff x="3094128" y="1919465"/>
                <a:chExt cx="38610" cy="107666"/>
              </a:xfrm>
              <a:grpFill/>
            </p:grpSpPr>
            <p:sp>
              <p:nvSpPr>
                <p:cNvPr id="194" name="Oval 193">
                  <a:extLst>
                    <a:ext uri="{FF2B5EF4-FFF2-40B4-BE49-F238E27FC236}">
                      <a16:creationId xmlns:a16="http://schemas.microsoft.com/office/drawing/2014/main" id="{9578CCDA-A342-695D-1464-FF8738D95739}"/>
                    </a:ext>
                  </a:extLst>
                </p:cNvPr>
                <p:cNvSpPr/>
                <p:nvPr/>
              </p:nvSpPr>
              <p:spPr>
                <a:xfrm>
                  <a:off x="3094128" y="1919465"/>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95" name="Straight Connector 194">
                  <a:extLst>
                    <a:ext uri="{FF2B5EF4-FFF2-40B4-BE49-F238E27FC236}">
                      <a16:creationId xmlns:a16="http://schemas.microsoft.com/office/drawing/2014/main" id="{3B3D7C38-998F-BF1A-7D46-A23CCA95BCAA}"/>
                    </a:ext>
                  </a:extLst>
                </p:cNvPr>
                <p:cNvCxnSpPr>
                  <a:cxnSpLocks/>
                  <a:stCxn id="194" idx="4"/>
                </p:cNvCxnSpPr>
                <p:nvPr/>
              </p:nvCxnSpPr>
              <p:spPr>
                <a:xfrm>
                  <a:off x="3110160" y="196156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77" name="Group 1055">
              <a:extLst>
                <a:ext uri="{FF2B5EF4-FFF2-40B4-BE49-F238E27FC236}">
                  <a16:creationId xmlns:a16="http://schemas.microsoft.com/office/drawing/2014/main" id="{500CC898-086E-FEEA-DE30-3BA993FFF926}"/>
                </a:ext>
              </a:extLst>
            </p:cNvPr>
            <p:cNvGrpSpPr>
              <a:grpSpLocks/>
            </p:cNvGrpSpPr>
            <p:nvPr/>
          </p:nvGrpSpPr>
          <p:grpSpPr bwMode="auto">
            <a:xfrm>
              <a:off x="3253435" y="1917799"/>
              <a:ext cx="169337" cy="129136"/>
              <a:chOff x="3101035" y="1908274"/>
              <a:chExt cx="169337" cy="129136"/>
            </a:xfrm>
            <a:grpFill/>
          </p:grpSpPr>
          <p:grpSp>
            <p:nvGrpSpPr>
              <p:cNvPr id="178" name="Group 1056">
                <a:extLst>
                  <a:ext uri="{FF2B5EF4-FFF2-40B4-BE49-F238E27FC236}">
                    <a16:creationId xmlns:a16="http://schemas.microsoft.com/office/drawing/2014/main" id="{00324C96-EC37-9C3B-A8C2-248C747A9810}"/>
                  </a:ext>
                </a:extLst>
              </p:cNvPr>
              <p:cNvGrpSpPr>
                <a:grpSpLocks/>
              </p:cNvGrpSpPr>
              <p:nvPr/>
            </p:nvGrpSpPr>
            <p:grpSpPr bwMode="auto">
              <a:xfrm>
                <a:off x="3101035" y="1922572"/>
                <a:ext cx="47003" cy="112665"/>
                <a:chOff x="3074841" y="1920191"/>
                <a:chExt cx="47003" cy="112665"/>
              </a:xfrm>
              <a:grpFill/>
            </p:grpSpPr>
            <p:sp>
              <p:nvSpPr>
                <p:cNvPr id="188" name="Oval 187">
                  <a:extLst>
                    <a:ext uri="{FF2B5EF4-FFF2-40B4-BE49-F238E27FC236}">
                      <a16:creationId xmlns:a16="http://schemas.microsoft.com/office/drawing/2014/main" id="{112D2195-ED36-35FE-E95D-CD5428ADC362}"/>
                    </a:ext>
                  </a:extLst>
                </p:cNvPr>
                <p:cNvSpPr/>
                <p:nvPr/>
              </p:nvSpPr>
              <p:spPr>
                <a:xfrm>
                  <a:off x="3074841" y="1920191"/>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89" name="Straight Connector 188">
                  <a:extLst>
                    <a:ext uri="{FF2B5EF4-FFF2-40B4-BE49-F238E27FC236}">
                      <a16:creationId xmlns:a16="http://schemas.microsoft.com/office/drawing/2014/main" id="{7F908077-1398-43B7-520A-6C155FEBBD0E}"/>
                    </a:ext>
                  </a:extLst>
                </p:cNvPr>
                <p:cNvCxnSpPr>
                  <a:cxnSpLocks/>
                  <a:stCxn id="188" idx="4"/>
                </p:cNvCxnSpPr>
                <p:nvPr/>
              </p:nvCxnSpPr>
              <p:spPr>
                <a:xfrm>
                  <a:off x="3097630" y="196224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79" name="Group 1057">
                <a:extLst>
                  <a:ext uri="{FF2B5EF4-FFF2-40B4-BE49-F238E27FC236}">
                    <a16:creationId xmlns:a16="http://schemas.microsoft.com/office/drawing/2014/main" id="{48609E54-C7D0-5A7F-9554-D50A0506182C}"/>
                  </a:ext>
                </a:extLst>
              </p:cNvPr>
              <p:cNvGrpSpPr>
                <a:grpSpLocks/>
              </p:cNvGrpSpPr>
              <p:nvPr/>
            </p:nvGrpSpPr>
            <p:grpSpPr bwMode="auto">
              <a:xfrm>
                <a:off x="3178301" y="1926294"/>
                <a:ext cx="43645" cy="111116"/>
                <a:chOff x="3075907" y="1923913"/>
                <a:chExt cx="43645" cy="111116"/>
              </a:xfrm>
              <a:grpFill/>
            </p:grpSpPr>
            <p:sp>
              <p:nvSpPr>
                <p:cNvPr id="186" name="Oval 185">
                  <a:extLst>
                    <a:ext uri="{FF2B5EF4-FFF2-40B4-BE49-F238E27FC236}">
                      <a16:creationId xmlns:a16="http://schemas.microsoft.com/office/drawing/2014/main" id="{7939BE31-EC4E-6C9F-9184-2751CC8DEAB9}"/>
                    </a:ext>
                  </a:extLst>
                </p:cNvPr>
                <p:cNvSpPr/>
                <p:nvPr/>
              </p:nvSpPr>
              <p:spPr>
                <a:xfrm>
                  <a:off x="3075907" y="1923913"/>
                  <a:ext cx="4364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87" name="Straight Connector 186">
                  <a:extLst>
                    <a:ext uri="{FF2B5EF4-FFF2-40B4-BE49-F238E27FC236}">
                      <a16:creationId xmlns:a16="http://schemas.microsoft.com/office/drawing/2014/main" id="{E2A0F9E8-0684-661C-DEDB-E583FD7D50F3}"/>
                    </a:ext>
                  </a:extLst>
                </p:cNvPr>
                <p:cNvCxnSpPr>
                  <a:cxnSpLocks/>
                  <a:stCxn id="186" idx="4"/>
                </p:cNvCxnSpPr>
                <p:nvPr/>
              </p:nvCxnSpPr>
              <p:spPr>
                <a:xfrm>
                  <a:off x="3088626" y="196441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80" name="Group 1058">
                <a:extLst>
                  <a:ext uri="{FF2B5EF4-FFF2-40B4-BE49-F238E27FC236}">
                    <a16:creationId xmlns:a16="http://schemas.microsoft.com/office/drawing/2014/main" id="{C36652CD-B9EB-2DD6-57CC-8D0502F0B70E}"/>
                  </a:ext>
                </a:extLst>
              </p:cNvPr>
              <p:cNvGrpSpPr>
                <a:grpSpLocks/>
              </p:cNvGrpSpPr>
              <p:nvPr/>
            </p:nvGrpSpPr>
            <p:grpSpPr bwMode="auto">
              <a:xfrm>
                <a:off x="3151110" y="1908274"/>
                <a:ext cx="43645" cy="110999"/>
                <a:chOff x="3086816" y="1915418"/>
                <a:chExt cx="43645" cy="110999"/>
              </a:xfrm>
              <a:grpFill/>
            </p:grpSpPr>
            <p:sp>
              <p:nvSpPr>
                <p:cNvPr id="184" name="Oval 183">
                  <a:extLst>
                    <a:ext uri="{FF2B5EF4-FFF2-40B4-BE49-F238E27FC236}">
                      <a16:creationId xmlns:a16="http://schemas.microsoft.com/office/drawing/2014/main" id="{A32D2B7A-C7F0-1B3E-4B5C-960D310C3C9B}"/>
                    </a:ext>
                  </a:extLst>
                </p:cNvPr>
                <p:cNvSpPr/>
                <p:nvPr/>
              </p:nvSpPr>
              <p:spPr>
                <a:xfrm>
                  <a:off x="3086816" y="1915418"/>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85" name="Straight Connector 184">
                  <a:extLst>
                    <a:ext uri="{FF2B5EF4-FFF2-40B4-BE49-F238E27FC236}">
                      <a16:creationId xmlns:a16="http://schemas.microsoft.com/office/drawing/2014/main" id="{3DB4D046-C110-59B1-9893-62FC9EE42BF0}"/>
                    </a:ext>
                  </a:extLst>
                </p:cNvPr>
                <p:cNvCxnSpPr>
                  <a:cxnSpLocks/>
                  <a:stCxn id="184" idx="4"/>
                </p:cNvCxnSpPr>
                <p:nvPr/>
              </p:nvCxnSpPr>
              <p:spPr>
                <a:xfrm>
                  <a:off x="3106248" y="1954122"/>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81" name="Group 1059">
                <a:extLst>
                  <a:ext uri="{FF2B5EF4-FFF2-40B4-BE49-F238E27FC236}">
                    <a16:creationId xmlns:a16="http://schemas.microsoft.com/office/drawing/2014/main" id="{59AE404F-3C0F-A398-F20E-4516A0CF36AA}"/>
                  </a:ext>
                </a:extLst>
              </p:cNvPr>
              <p:cNvGrpSpPr>
                <a:grpSpLocks/>
              </p:cNvGrpSpPr>
              <p:nvPr/>
            </p:nvGrpSpPr>
            <p:grpSpPr bwMode="auto">
              <a:xfrm>
                <a:off x="3223369" y="1912025"/>
                <a:ext cx="47003" cy="106028"/>
                <a:chOff x="3082875" y="1919169"/>
                <a:chExt cx="47003" cy="106028"/>
              </a:xfrm>
              <a:grpFill/>
            </p:grpSpPr>
            <p:sp>
              <p:nvSpPr>
                <p:cNvPr id="182" name="Oval 181">
                  <a:extLst>
                    <a:ext uri="{FF2B5EF4-FFF2-40B4-BE49-F238E27FC236}">
                      <a16:creationId xmlns:a16="http://schemas.microsoft.com/office/drawing/2014/main" id="{FB19896F-E1B5-15E8-508A-C6CC14F5A799}"/>
                    </a:ext>
                  </a:extLst>
                </p:cNvPr>
                <p:cNvSpPr/>
                <p:nvPr/>
              </p:nvSpPr>
              <p:spPr>
                <a:xfrm>
                  <a:off x="3082875" y="1919169"/>
                  <a:ext cx="47003"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83" name="Straight Connector 182">
                  <a:extLst>
                    <a:ext uri="{FF2B5EF4-FFF2-40B4-BE49-F238E27FC236}">
                      <a16:creationId xmlns:a16="http://schemas.microsoft.com/office/drawing/2014/main" id="{AE28E909-CB8C-7CCF-5AD1-E5490735397F}"/>
                    </a:ext>
                  </a:extLst>
                </p:cNvPr>
                <p:cNvCxnSpPr>
                  <a:cxnSpLocks/>
                  <a:stCxn id="182" idx="4"/>
                </p:cNvCxnSpPr>
                <p:nvPr/>
              </p:nvCxnSpPr>
              <p:spPr>
                <a:xfrm>
                  <a:off x="3100586" y="1957947"/>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4" name="Group 876">
            <a:extLst>
              <a:ext uri="{FF2B5EF4-FFF2-40B4-BE49-F238E27FC236}">
                <a16:creationId xmlns:a16="http://schemas.microsoft.com/office/drawing/2014/main" id="{B0288C32-B597-E4B7-07CA-47DF7C98016E}"/>
              </a:ext>
            </a:extLst>
          </p:cNvPr>
          <p:cNvGrpSpPr>
            <a:grpSpLocks/>
          </p:cNvGrpSpPr>
          <p:nvPr/>
        </p:nvGrpSpPr>
        <p:grpSpPr bwMode="auto">
          <a:xfrm rot="21540000" flipV="1">
            <a:off x="2346437" y="3569879"/>
            <a:ext cx="566705" cy="181717"/>
            <a:chOff x="3108286" y="1910594"/>
            <a:chExt cx="307098" cy="136699"/>
          </a:xfrm>
          <a:solidFill>
            <a:schemeClr val="accent3"/>
          </a:solidFill>
        </p:grpSpPr>
        <p:grpSp>
          <p:nvGrpSpPr>
            <p:cNvPr id="150" name="Group 1012">
              <a:extLst>
                <a:ext uri="{FF2B5EF4-FFF2-40B4-BE49-F238E27FC236}">
                  <a16:creationId xmlns:a16="http://schemas.microsoft.com/office/drawing/2014/main" id="{76506B27-9C45-7352-6632-FDF60F21E8FC}"/>
                </a:ext>
              </a:extLst>
            </p:cNvPr>
            <p:cNvGrpSpPr>
              <a:grpSpLocks/>
            </p:cNvGrpSpPr>
            <p:nvPr/>
          </p:nvGrpSpPr>
          <p:grpSpPr bwMode="auto">
            <a:xfrm>
              <a:off x="3108286" y="1910594"/>
              <a:ext cx="164258" cy="130774"/>
              <a:chOff x="3108286" y="1910594"/>
              <a:chExt cx="164258" cy="130774"/>
            </a:xfrm>
            <a:grpFill/>
          </p:grpSpPr>
          <p:grpSp>
            <p:nvGrpSpPr>
              <p:cNvPr id="164" name="Group 1042">
                <a:extLst>
                  <a:ext uri="{FF2B5EF4-FFF2-40B4-BE49-F238E27FC236}">
                    <a16:creationId xmlns:a16="http://schemas.microsoft.com/office/drawing/2014/main" id="{F78906B2-13C7-11BE-2320-11266B561DBB}"/>
                  </a:ext>
                </a:extLst>
              </p:cNvPr>
              <p:cNvGrpSpPr>
                <a:grpSpLocks/>
              </p:cNvGrpSpPr>
              <p:nvPr/>
            </p:nvGrpSpPr>
            <p:grpSpPr bwMode="auto">
              <a:xfrm>
                <a:off x="3108286" y="1929965"/>
                <a:ext cx="41966" cy="109318"/>
                <a:chOff x="3082092" y="1927584"/>
                <a:chExt cx="41966" cy="109318"/>
              </a:xfrm>
              <a:grpFill/>
            </p:grpSpPr>
            <p:sp>
              <p:nvSpPr>
                <p:cNvPr id="174" name="Oval 173">
                  <a:extLst>
                    <a:ext uri="{FF2B5EF4-FFF2-40B4-BE49-F238E27FC236}">
                      <a16:creationId xmlns:a16="http://schemas.microsoft.com/office/drawing/2014/main" id="{F6EDD50E-D335-795B-89CA-E1C146ADB188}"/>
                    </a:ext>
                  </a:extLst>
                </p:cNvPr>
                <p:cNvSpPr/>
                <p:nvPr/>
              </p:nvSpPr>
              <p:spPr>
                <a:xfrm>
                  <a:off x="3082092" y="1927584"/>
                  <a:ext cx="41966"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75" name="Straight Connector 174">
                  <a:extLst>
                    <a:ext uri="{FF2B5EF4-FFF2-40B4-BE49-F238E27FC236}">
                      <a16:creationId xmlns:a16="http://schemas.microsoft.com/office/drawing/2014/main" id="{EC5CBA52-4F6F-363B-999D-3B6E7F5DAC4E}"/>
                    </a:ext>
                  </a:extLst>
                </p:cNvPr>
                <p:cNvCxnSpPr>
                  <a:cxnSpLocks/>
                  <a:stCxn id="174" idx="4"/>
                </p:cNvCxnSpPr>
                <p:nvPr/>
              </p:nvCxnSpPr>
              <p:spPr>
                <a:xfrm>
                  <a:off x="3101494" y="1964607"/>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65" name="Group 1043">
                <a:extLst>
                  <a:ext uri="{FF2B5EF4-FFF2-40B4-BE49-F238E27FC236}">
                    <a16:creationId xmlns:a16="http://schemas.microsoft.com/office/drawing/2014/main" id="{FF76F95B-A465-FCBD-13AE-42D9E1B4AD0C}"/>
                  </a:ext>
                </a:extLst>
              </p:cNvPr>
              <p:cNvGrpSpPr>
                <a:grpSpLocks/>
              </p:cNvGrpSpPr>
              <p:nvPr/>
            </p:nvGrpSpPr>
            <p:grpSpPr bwMode="auto">
              <a:xfrm>
                <a:off x="3180545" y="1930369"/>
                <a:ext cx="43645" cy="110999"/>
                <a:chOff x="3078151" y="1927988"/>
                <a:chExt cx="43645" cy="110999"/>
              </a:xfrm>
              <a:grpFill/>
            </p:grpSpPr>
            <p:sp>
              <p:nvSpPr>
                <p:cNvPr id="172" name="Oval 171">
                  <a:extLst>
                    <a:ext uri="{FF2B5EF4-FFF2-40B4-BE49-F238E27FC236}">
                      <a16:creationId xmlns:a16="http://schemas.microsoft.com/office/drawing/2014/main" id="{46D6BCA8-D600-B902-5CC5-F3A82AB25F2C}"/>
                    </a:ext>
                  </a:extLst>
                </p:cNvPr>
                <p:cNvSpPr/>
                <p:nvPr/>
              </p:nvSpPr>
              <p:spPr>
                <a:xfrm>
                  <a:off x="3078151" y="1927988"/>
                  <a:ext cx="4364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73" name="Straight Connector 172">
                  <a:extLst>
                    <a:ext uri="{FF2B5EF4-FFF2-40B4-BE49-F238E27FC236}">
                      <a16:creationId xmlns:a16="http://schemas.microsoft.com/office/drawing/2014/main" id="{79421C37-443D-1128-8491-64E60AD7F17F}"/>
                    </a:ext>
                  </a:extLst>
                </p:cNvPr>
                <p:cNvCxnSpPr>
                  <a:cxnSpLocks/>
                  <a:stCxn id="172" idx="4"/>
                </p:cNvCxnSpPr>
                <p:nvPr/>
              </p:nvCxnSpPr>
              <p:spPr>
                <a:xfrm>
                  <a:off x="3097584" y="1973417"/>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66" name="Group 1044">
                <a:extLst>
                  <a:ext uri="{FF2B5EF4-FFF2-40B4-BE49-F238E27FC236}">
                    <a16:creationId xmlns:a16="http://schemas.microsoft.com/office/drawing/2014/main" id="{64158757-FEDE-20B7-D2CB-9238C34C1191}"/>
                  </a:ext>
                </a:extLst>
              </p:cNvPr>
              <p:cNvGrpSpPr>
                <a:grpSpLocks/>
              </p:cNvGrpSpPr>
              <p:nvPr/>
            </p:nvGrpSpPr>
            <p:grpSpPr bwMode="auto">
              <a:xfrm>
                <a:off x="3161732" y="1910594"/>
                <a:ext cx="35252" cy="111042"/>
                <a:chOff x="3097438" y="1917738"/>
                <a:chExt cx="35252" cy="111042"/>
              </a:xfrm>
              <a:grpFill/>
            </p:grpSpPr>
            <p:sp>
              <p:nvSpPr>
                <p:cNvPr id="170" name="Oval 169">
                  <a:extLst>
                    <a:ext uri="{FF2B5EF4-FFF2-40B4-BE49-F238E27FC236}">
                      <a16:creationId xmlns:a16="http://schemas.microsoft.com/office/drawing/2014/main" id="{9A23FE09-903D-FB42-6477-8C5F3228D07F}"/>
                    </a:ext>
                  </a:extLst>
                </p:cNvPr>
                <p:cNvSpPr/>
                <p:nvPr/>
              </p:nvSpPr>
              <p:spPr>
                <a:xfrm>
                  <a:off x="3097438" y="1917738"/>
                  <a:ext cx="35252"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71" name="Straight Connector 170">
                  <a:extLst>
                    <a:ext uri="{FF2B5EF4-FFF2-40B4-BE49-F238E27FC236}">
                      <a16:creationId xmlns:a16="http://schemas.microsoft.com/office/drawing/2014/main" id="{ADAE785B-1A3D-B13A-EAC5-529504194BAD}"/>
                    </a:ext>
                  </a:extLst>
                </p:cNvPr>
                <p:cNvCxnSpPr>
                  <a:cxnSpLocks/>
                  <a:stCxn id="170" idx="4"/>
                </p:cNvCxnSpPr>
                <p:nvPr/>
              </p:nvCxnSpPr>
              <p:spPr>
                <a:xfrm>
                  <a:off x="3110141" y="1961530"/>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67" name="Group 1045">
                <a:extLst>
                  <a:ext uri="{FF2B5EF4-FFF2-40B4-BE49-F238E27FC236}">
                    <a16:creationId xmlns:a16="http://schemas.microsoft.com/office/drawing/2014/main" id="{5842F2AF-CDC3-1F51-FFC3-DE397546F270}"/>
                  </a:ext>
                </a:extLst>
              </p:cNvPr>
              <p:cNvGrpSpPr>
                <a:grpSpLocks/>
              </p:cNvGrpSpPr>
              <p:nvPr/>
            </p:nvGrpSpPr>
            <p:grpSpPr bwMode="auto">
              <a:xfrm>
                <a:off x="3227219" y="1911041"/>
                <a:ext cx="45325" cy="110970"/>
                <a:chOff x="3086725" y="1918185"/>
                <a:chExt cx="45325" cy="110970"/>
              </a:xfrm>
              <a:grpFill/>
            </p:grpSpPr>
            <p:sp>
              <p:nvSpPr>
                <p:cNvPr id="168" name="Oval 167">
                  <a:extLst>
                    <a:ext uri="{FF2B5EF4-FFF2-40B4-BE49-F238E27FC236}">
                      <a16:creationId xmlns:a16="http://schemas.microsoft.com/office/drawing/2014/main" id="{894A8B5E-3568-087D-8861-DF6BB5649CFF}"/>
                    </a:ext>
                  </a:extLst>
                </p:cNvPr>
                <p:cNvSpPr/>
                <p:nvPr/>
              </p:nvSpPr>
              <p:spPr>
                <a:xfrm>
                  <a:off x="3086725" y="191818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69" name="Straight Connector 168">
                  <a:extLst>
                    <a:ext uri="{FF2B5EF4-FFF2-40B4-BE49-F238E27FC236}">
                      <a16:creationId xmlns:a16="http://schemas.microsoft.com/office/drawing/2014/main" id="{D8653F8E-2891-60D3-946F-963D328D1B12}"/>
                    </a:ext>
                  </a:extLst>
                </p:cNvPr>
                <p:cNvCxnSpPr>
                  <a:cxnSpLocks/>
                  <a:stCxn id="168" idx="4"/>
                </p:cNvCxnSpPr>
                <p:nvPr/>
              </p:nvCxnSpPr>
              <p:spPr>
                <a:xfrm>
                  <a:off x="3109500" y="1961905"/>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51" name="Group 1013">
              <a:extLst>
                <a:ext uri="{FF2B5EF4-FFF2-40B4-BE49-F238E27FC236}">
                  <a16:creationId xmlns:a16="http://schemas.microsoft.com/office/drawing/2014/main" id="{FA73148F-92DF-7949-B7A6-BFD080DDD629}"/>
                </a:ext>
              </a:extLst>
            </p:cNvPr>
            <p:cNvGrpSpPr>
              <a:grpSpLocks/>
            </p:cNvGrpSpPr>
            <p:nvPr/>
          </p:nvGrpSpPr>
          <p:grpSpPr bwMode="auto">
            <a:xfrm>
              <a:off x="3252746" y="1918142"/>
              <a:ext cx="162638" cy="129151"/>
              <a:chOff x="3100346" y="1908617"/>
              <a:chExt cx="162638" cy="129151"/>
            </a:xfrm>
            <a:grpFill/>
          </p:grpSpPr>
          <p:grpSp>
            <p:nvGrpSpPr>
              <p:cNvPr id="152" name="Group 1014">
                <a:extLst>
                  <a:ext uri="{FF2B5EF4-FFF2-40B4-BE49-F238E27FC236}">
                    <a16:creationId xmlns:a16="http://schemas.microsoft.com/office/drawing/2014/main" id="{9C0FFE04-7660-2666-D4D3-507A6159BF3C}"/>
                  </a:ext>
                </a:extLst>
              </p:cNvPr>
              <p:cNvGrpSpPr>
                <a:grpSpLocks/>
              </p:cNvGrpSpPr>
              <p:nvPr/>
            </p:nvGrpSpPr>
            <p:grpSpPr bwMode="auto">
              <a:xfrm>
                <a:off x="3100346" y="1922915"/>
                <a:ext cx="47003" cy="112783"/>
                <a:chOff x="3074152" y="1920534"/>
                <a:chExt cx="47003" cy="112783"/>
              </a:xfrm>
              <a:grpFill/>
            </p:grpSpPr>
            <p:sp>
              <p:nvSpPr>
                <p:cNvPr id="162" name="Oval 161">
                  <a:extLst>
                    <a:ext uri="{FF2B5EF4-FFF2-40B4-BE49-F238E27FC236}">
                      <a16:creationId xmlns:a16="http://schemas.microsoft.com/office/drawing/2014/main" id="{5E8B98B0-E2C6-9443-84E4-149C66FED42A}"/>
                    </a:ext>
                  </a:extLst>
                </p:cNvPr>
                <p:cNvSpPr/>
                <p:nvPr/>
              </p:nvSpPr>
              <p:spPr>
                <a:xfrm>
                  <a:off x="3074152" y="1920534"/>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63" name="Straight Connector 162">
                  <a:extLst>
                    <a:ext uri="{FF2B5EF4-FFF2-40B4-BE49-F238E27FC236}">
                      <a16:creationId xmlns:a16="http://schemas.microsoft.com/office/drawing/2014/main" id="{B0C47D86-817C-4133-3D34-8925EA6BC2D6}"/>
                    </a:ext>
                  </a:extLst>
                </p:cNvPr>
                <p:cNvCxnSpPr>
                  <a:cxnSpLocks/>
                  <a:stCxn id="162" idx="4"/>
                </p:cNvCxnSpPr>
                <p:nvPr/>
              </p:nvCxnSpPr>
              <p:spPr>
                <a:xfrm>
                  <a:off x="3090228" y="1961023"/>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53" name="Group 1015">
                <a:extLst>
                  <a:ext uri="{FF2B5EF4-FFF2-40B4-BE49-F238E27FC236}">
                    <a16:creationId xmlns:a16="http://schemas.microsoft.com/office/drawing/2014/main" id="{1A5DDEF7-DA48-1021-8B0E-4D6ACA6BE2FB}"/>
                  </a:ext>
                </a:extLst>
              </p:cNvPr>
              <p:cNvGrpSpPr>
                <a:grpSpLocks/>
              </p:cNvGrpSpPr>
              <p:nvPr/>
            </p:nvGrpSpPr>
            <p:grpSpPr bwMode="auto">
              <a:xfrm>
                <a:off x="3170929" y="1926769"/>
                <a:ext cx="41966" cy="110999"/>
                <a:chOff x="3068535" y="1924388"/>
                <a:chExt cx="41966" cy="110999"/>
              </a:xfrm>
              <a:grpFill/>
            </p:grpSpPr>
            <p:sp>
              <p:nvSpPr>
                <p:cNvPr id="160" name="Oval 159">
                  <a:extLst>
                    <a:ext uri="{FF2B5EF4-FFF2-40B4-BE49-F238E27FC236}">
                      <a16:creationId xmlns:a16="http://schemas.microsoft.com/office/drawing/2014/main" id="{C5CA5D98-275A-BE05-9B35-17F688D50A2B}"/>
                    </a:ext>
                  </a:extLst>
                </p:cNvPr>
                <p:cNvSpPr/>
                <p:nvPr/>
              </p:nvSpPr>
              <p:spPr>
                <a:xfrm>
                  <a:off x="3068535" y="1924388"/>
                  <a:ext cx="41966"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61" name="Straight Connector 160">
                  <a:extLst>
                    <a:ext uri="{FF2B5EF4-FFF2-40B4-BE49-F238E27FC236}">
                      <a16:creationId xmlns:a16="http://schemas.microsoft.com/office/drawing/2014/main" id="{3643C4BB-164A-2327-DE90-332C4489066F}"/>
                    </a:ext>
                  </a:extLst>
                </p:cNvPr>
                <p:cNvCxnSpPr>
                  <a:cxnSpLocks/>
                  <a:stCxn id="160" idx="4"/>
                </p:cNvCxnSpPr>
                <p:nvPr/>
              </p:nvCxnSpPr>
              <p:spPr>
                <a:xfrm>
                  <a:off x="3087967" y="1966456"/>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54" name="Group 1016">
                <a:extLst>
                  <a:ext uri="{FF2B5EF4-FFF2-40B4-BE49-F238E27FC236}">
                    <a16:creationId xmlns:a16="http://schemas.microsoft.com/office/drawing/2014/main" id="{277ED54A-9DA9-6C2D-78C7-4335F2D89C1F}"/>
                  </a:ext>
                </a:extLst>
              </p:cNvPr>
              <p:cNvGrpSpPr>
                <a:grpSpLocks/>
              </p:cNvGrpSpPr>
              <p:nvPr/>
            </p:nvGrpSpPr>
            <p:grpSpPr bwMode="auto">
              <a:xfrm>
                <a:off x="3150436" y="1908617"/>
                <a:ext cx="43645" cy="111116"/>
                <a:chOff x="3086142" y="1915761"/>
                <a:chExt cx="43645" cy="111116"/>
              </a:xfrm>
              <a:grpFill/>
            </p:grpSpPr>
            <p:sp>
              <p:nvSpPr>
                <p:cNvPr id="158" name="Oval 157">
                  <a:extLst>
                    <a:ext uri="{FF2B5EF4-FFF2-40B4-BE49-F238E27FC236}">
                      <a16:creationId xmlns:a16="http://schemas.microsoft.com/office/drawing/2014/main" id="{6B2CF198-DBC7-DD8A-6923-B8601D785350}"/>
                    </a:ext>
                  </a:extLst>
                </p:cNvPr>
                <p:cNvSpPr/>
                <p:nvPr/>
              </p:nvSpPr>
              <p:spPr>
                <a:xfrm>
                  <a:off x="3086142" y="1915761"/>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59" name="Straight Connector 158">
                  <a:extLst>
                    <a:ext uri="{FF2B5EF4-FFF2-40B4-BE49-F238E27FC236}">
                      <a16:creationId xmlns:a16="http://schemas.microsoft.com/office/drawing/2014/main" id="{7BE67CA4-65AF-5A19-7940-7D616018E53D}"/>
                    </a:ext>
                  </a:extLst>
                </p:cNvPr>
                <p:cNvCxnSpPr>
                  <a:cxnSpLocks/>
                  <a:stCxn id="158" idx="4"/>
                </p:cNvCxnSpPr>
                <p:nvPr/>
              </p:nvCxnSpPr>
              <p:spPr>
                <a:xfrm>
                  <a:off x="3098889" y="1957945"/>
                  <a:ext cx="1679"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55" name="Group 1017">
                <a:extLst>
                  <a:ext uri="{FF2B5EF4-FFF2-40B4-BE49-F238E27FC236}">
                    <a16:creationId xmlns:a16="http://schemas.microsoft.com/office/drawing/2014/main" id="{1D5221BB-4002-AE41-A0A4-924C1676C68B}"/>
                  </a:ext>
                </a:extLst>
              </p:cNvPr>
              <p:cNvGrpSpPr>
                <a:grpSpLocks/>
              </p:cNvGrpSpPr>
              <p:nvPr/>
            </p:nvGrpSpPr>
            <p:grpSpPr bwMode="auto">
              <a:xfrm>
                <a:off x="3222696" y="1909064"/>
                <a:ext cx="40288" cy="109363"/>
                <a:chOff x="3082202" y="1916208"/>
                <a:chExt cx="40288" cy="109363"/>
              </a:xfrm>
              <a:grpFill/>
            </p:grpSpPr>
            <p:sp>
              <p:nvSpPr>
                <p:cNvPr id="156" name="Oval 155">
                  <a:extLst>
                    <a:ext uri="{FF2B5EF4-FFF2-40B4-BE49-F238E27FC236}">
                      <a16:creationId xmlns:a16="http://schemas.microsoft.com/office/drawing/2014/main" id="{8482181B-D2C3-F445-195F-DEBEC035DCE1}"/>
                    </a:ext>
                  </a:extLst>
                </p:cNvPr>
                <p:cNvSpPr/>
                <p:nvPr/>
              </p:nvSpPr>
              <p:spPr>
                <a:xfrm>
                  <a:off x="3082202" y="1916208"/>
                  <a:ext cx="40288"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57" name="Straight Connector 156">
                  <a:extLst>
                    <a:ext uri="{FF2B5EF4-FFF2-40B4-BE49-F238E27FC236}">
                      <a16:creationId xmlns:a16="http://schemas.microsoft.com/office/drawing/2014/main" id="{3682B140-A553-E8C9-8792-65BB7270AA70}"/>
                    </a:ext>
                  </a:extLst>
                </p:cNvPr>
                <p:cNvCxnSpPr>
                  <a:cxnSpLocks/>
                  <a:stCxn id="156" idx="4"/>
                </p:cNvCxnSpPr>
                <p:nvPr/>
              </p:nvCxnSpPr>
              <p:spPr>
                <a:xfrm>
                  <a:off x="3098248" y="196000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5" name="Group 877">
            <a:extLst>
              <a:ext uri="{FF2B5EF4-FFF2-40B4-BE49-F238E27FC236}">
                <a16:creationId xmlns:a16="http://schemas.microsoft.com/office/drawing/2014/main" id="{688BAF0F-E3F8-A7F7-40E9-2C479EBCFA4D}"/>
              </a:ext>
            </a:extLst>
          </p:cNvPr>
          <p:cNvGrpSpPr>
            <a:grpSpLocks/>
          </p:cNvGrpSpPr>
          <p:nvPr/>
        </p:nvGrpSpPr>
        <p:grpSpPr bwMode="auto">
          <a:xfrm rot="21540000" flipV="1">
            <a:off x="2916621" y="3571107"/>
            <a:ext cx="566622" cy="168327"/>
            <a:chOff x="3110110" y="1917677"/>
            <a:chExt cx="307053" cy="126627"/>
          </a:xfrm>
          <a:solidFill>
            <a:schemeClr val="accent3"/>
          </a:solidFill>
        </p:grpSpPr>
        <p:grpSp>
          <p:nvGrpSpPr>
            <p:cNvPr id="124" name="Group 986">
              <a:extLst>
                <a:ext uri="{FF2B5EF4-FFF2-40B4-BE49-F238E27FC236}">
                  <a16:creationId xmlns:a16="http://schemas.microsoft.com/office/drawing/2014/main" id="{D58BA01D-A046-10EF-E39E-CC13C52C0BA7}"/>
                </a:ext>
              </a:extLst>
            </p:cNvPr>
            <p:cNvGrpSpPr>
              <a:grpSpLocks/>
            </p:cNvGrpSpPr>
            <p:nvPr/>
          </p:nvGrpSpPr>
          <p:grpSpPr bwMode="auto">
            <a:xfrm>
              <a:off x="3110110" y="1917677"/>
              <a:ext cx="165935" cy="119005"/>
              <a:chOff x="3110110" y="1917677"/>
              <a:chExt cx="165935" cy="119005"/>
            </a:xfrm>
            <a:grpFill/>
          </p:grpSpPr>
          <p:grpSp>
            <p:nvGrpSpPr>
              <p:cNvPr id="138" name="Group 1000">
                <a:extLst>
                  <a:ext uri="{FF2B5EF4-FFF2-40B4-BE49-F238E27FC236}">
                    <a16:creationId xmlns:a16="http://schemas.microsoft.com/office/drawing/2014/main" id="{8F9E12A1-DA72-67A0-1F5C-929D0C62A4EA}"/>
                  </a:ext>
                </a:extLst>
              </p:cNvPr>
              <p:cNvGrpSpPr>
                <a:grpSpLocks/>
              </p:cNvGrpSpPr>
              <p:nvPr/>
            </p:nvGrpSpPr>
            <p:grpSpPr bwMode="auto">
              <a:xfrm>
                <a:off x="3110110" y="1938729"/>
                <a:ext cx="40288" cy="97594"/>
                <a:chOff x="3083916" y="1936348"/>
                <a:chExt cx="40288" cy="97594"/>
              </a:xfrm>
              <a:grpFill/>
            </p:grpSpPr>
            <p:sp>
              <p:nvSpPr>
                <p:cNvPr id="148" name="Oval 147">
                  <a:extLst>
                    <a:ext uri="{FF2B5EF4-FFF2-40B4-BE49-F238E27FC236}">
                      <a16:creationId xmlns:a16="http://schemas.microsoft.com/office/drawing/2014/main" id="{8C709F7E-A247-06CD-73CD-36986F758FAB}"/>
                    </a:ext>
                  </a:extLst>
                </p:cNvPr>
                <p:cNvSpPr/>
                <p:nvPr/>
              </p:nvSpPr>
              <p:spPr>
                <a:xfrm>
                  <a:off x="3083916" y="1936348"/>
                  <a:ext cx="40288" cy="35306"/>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9" name="Straight Connector 148">
                  <a:extLst>
                    <a:ext uri="{FF2B5EF4-FFF2-40B4-BE49-F238E27FC236}">
                      <a16:creationId xmlns:a16="http://schemas.microsoft.com/office/drawing/2014/main" id="{49B6122F-765A-D8AF-B157-48E3569FE14C}"/>
                    </a:ext>
                  </a:extLst>
                </p:cNvPr>
                <p:cNvCxnSpPr>
                  <a:stCxn id="148" idx="4"/>
                </p:cNvCxnSpPr>
                <p:nvPr/>
              </p:nvCxnSpPr>
              <p:spPr>
                <a:xfrm>
                  <a:off x="3099859" y="197005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39" name="Group 1001">
                <a:extLst>
                  <a:ext uri="{FF2B5EF4-FFF2-40B4-BE49-F238E27FC236}">
                    <a16:creationId xmlns:a16="http://schemas.microsoft.com/office/drawing/2014/main" id="{92876FEE-0C6D-61AC-82D2-6B846BE1E351}"/>
                  </a:ext>
                </a:extLst>
              </p:cNvPr>
              <p:cNvGrpSpPr>
                <a:grpSpLocks/>
              </p:cNvGrpSpPr>
              <p:nvPr/>
            </p:nvGrpSpPr>
            <p:grpSpPr bwMode="auto">
              <a:xfrm>
                <a:off x="3180647" y="1939133"/>
                <a:ext cx="45324" cy="97549"/>
                <a:chOff x="3078253" y="1936752"/>
                <a:chExt cx="45324" cy="97549"/>
              </a:xfrm>
              <a:grpFill/>
            </p:grpSpPr>
            <p:sp>
              <p:nvSpPr>
                <p:cNvPr id="146" name="Oval 145">
                  <a:extLst>
                    <a:ext uri="{FF2B5EF4-FFF2-40B4-BE49-F238E27FC236}">
                      <a16:creationId xmlns:a16="http://schemas.microsoft.com/office/drawing/2014/main" id="{35A5DDD4-FA15-C722-88A5-FB70862F82DF}"/>
                    </a:ext>
                  </a:extLst>
                </p:cNvPr>
                <p:cNvSpPr/>
                <p:nvPr/>
              </p:nvSpPr>
              <p:spPr>
                <a:xfrm>
                  <a:off x="3078253" y="1936752"/>
                  <a:ext cx="45324"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7" name="Straight Connector 146">
                  <a:extLst>
                    <a:ext uri="{FF2B5EF4-FFF2-40B4-BE49-F238E27FC236}">
                      <a16:creationId xmlns:a16="http://schemas.microsoft.com/office/drawing/2014/main" id="{F145A447-76CD-D191-8B66-94AD50E3F126}"/>
                    </a:ext>
                  </a:extLst>
                </p:cNvPr>
                <p:cNvCxnSpPr>
                  <a:stCxn id="146" idx="4"/>
                </p:cNvCxnSpPr>
                <p:nvPr/>
              </p:nvCxnSpPr>
              <p:spPr>
                <a:xfrm>
                  <a:off x="3099233" y="1972095"/>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40" name="Group 1002">
                <a:extLst>
                  <a:ext uri="{FF2B5EF4-FFF2-40B4-BE49-F238E27FC236}">
                    <a16:creationId xmlns:a16="http://schemas.microsoft.com/office/drawing/2014/main" id="{F87F079D-D41E-952F-0556-C2C85F382335}"/>
                  </a:ext>
                </a:extLst>
              </p:cNvPr>
              <p:cNvGrpSpPr>
                <a:grpSpLocks/>
              </p:cNvGrpSpPr>
              <p:nvPr/>
            </p:nvGrpSpPr>
            <p:grpSpPr bwMode="auto">
              <a:xfrm>
                <a:off x="3160125" y="1917677"/>
                <a:ext cx="40288" cy="100986"/>
                <a:chOff x="3095831" y="1924821"/>
                <a:chExt cx="40288" cy="100986"/>
              </a:xfrm>
              <a:grpFill/>
            </p:grpSpPr>
            <p:sp>
              <p:nvSpPr>
                <p:cNvPr id="144" name="Oval 143">
                  <a:extLst>
                    <a:ext uri="{FF2B5EF4-FFF2-40B4-BE49-F238E27FC236}">
                      <a16:creationId xmlns:a16="http://schemas.microsoft.com/office/drawing/2014/main" id="{4AE6A103-F440-9A6D-7FF0-5B7E5C32FCC7}"/>
                    </a:ext>
                  </a:extLst>
                </p:cNvPr>
                <p:cNvSpPr/>
                <p:nvPr/>
              </p:nvSpPr>
              <p:spPr>
                <a:xfrm>
                  <a:off x="3095831" y="1924821"/>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5" name="Straight Connector 144">
                  <a:extLst>
                    <a:ext uri="{FF2B5EF4-FFF2-40B4-BE49-F238E27FC236}">
                      <a16:creationId xmlns:a16="http://schemas.microsoft.com/office/drawing/2014/main" id="{ADC544D4-44A3-5E84-D1C9-49080128D1AB}"/>
                    </a:ext>
                  </a:extLst>
                </p:cNvPr>
                <p:cNvCxnSpPr>
                  <a:stCxn id="144" idx="4"/>
                </p:cNvCxnSpPr>
                <p:nvPr/>
              </p:nvCxnSpPr>
              <p:spPr>
                <a:xfrm>
                  <a:off x="3110126" y="1960237"/>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41" name="Group 1003">
                <a:extLst>
                  <a:ext uri="{FF2B5EF4-FFF2-40B4-BE49-F238E27FC236}">
                    <a16:creationId xmlns:a16="http://schemas.microsoft.com/office/drawing/2014/main" id="{452D0A2C-0D36-32F7-C22A-37A230C8669D}"/>
                  </a:ext>
                </a:extLst>
              </p:cNvPr>
              <p:cNvGrpSpPr>
                <a:grpSpLocks/>
              </p:cNvGrpSpPr>
              <p:nvPr/>
            </p:nvGrpSpPr>
            <p:grpSpPr bwMode="auto">
              <a:xfrm>
                <a:off x="3229042" y="1919777"/>
                <a:ext cx="47003" cy="105970"/>
                <a:chOff x="3088548" y="1926921"/>
                <a:chExt cx="47003" cy="105970"/>
              </a:xfrm>
              <a:grpFill/>
            </p:grpSpPr>
            <p:sp>
              <p:nvSpPr>
                <p:cNvPr id="142" name="Oval 141">
                  <a:extLst>
                    <a:ext uri="{FF2B5EF4-FFF2-40B4-BE49-F238E27FC236}">
                      <a16:creationId xmlns:a16="http://schemas.microsoft.com/office/drawing/2014/main" id="{E09D48DF-11ED-930A-C564-EE4AC7F1DA1B}"/>
                    </a:ext>
                  </a:extLst>
                </p:cNvPr>
                <p:cNvSpPr/>
                <p:nvPr/>
              </p:nvSpPr>
              <p:spPr>
                <a:xfrm>
                  <a:off x="3088548" y="1926921"/>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3" name="Straight Connector 142">
                  <a:extLst>
                    <a:ext uri="{FF2B5EF4-FFF2-40B4-BE49-F238E27FC236}">
                      <a16:creationId xmlns:a16="http://schemas.microsoft.com/office/drawing/2014/main" id="{C2226D0F-E602-9C80-9810-7FAFECDAF3FD}"/>
                    </a:ext>
                  </a:extLst>
                </p:cNvPr>
                <p:cNvCxnSpPr>
                  <a:stCxn id="142" idx="4"/>
                </p:cNvCxnSpPr>
                <p:nvPr/>
              </p:nvCxnSpPr>
              <p:spPr>
                <a:xfrm>
                  <a:off x="3109601" y="1967322"/>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25" name="Group 987">
              <a:extLst>
                <a:ext uri="{FF2B5EF4-FFF2-40B4-BE49-F238E27FC236}">
                  <a16:creationId xmlns:a16="http://schemas.microsoft.com/office/drawing/2014/main" id="{B6496A6A-658A-5725-1F77-1EBAD70A57AB}"/>
                </a:ext>
              </a:extLst>
            </p:cNvPr>
            <p:cNvGrpSpPr>
              <a:grpSpLocks/>
            </p:cNvGrpSpPr>
            <p:nvPr/>
          </p:nvGrpSpPr>
          <p:grpSpPr bwMode="auto">
            <a:xfrm>
              <a:off x="3252921" y="1926905"/>
              <a:ext cx="164242" cy="117399"/>
              <a:chOff x="3100521" y="1917380"/>
              <a:chExt cx="164242" cy="117399"/>
            </a:xfrm>
            <a:grpFill/>
          </p:grpSpPr>
          <p:grpSp>
            <p:nvGrpSpPr>
              <p:cNvPr id="126" name="Group 988">
                <a:extLst>
                  <a:ext uri="{FF2B5EF4-FFF2-40B4-BE49-F238E27FC236}">
                    <a16:creationId xmlns:a16="http://schemas.microsoft.com/office/drawing/2014/main" id="{3FB092F1-F8E7-AFCB-4DFA-57A23D77B07B}"/>
                  </a:ext>
                </a:extLst>
              </p:cNvPr>
              <p:cNvGrpSpPr>
                <a:grpSpLocks/>
              </p:cNvGrpSpPr>
              <p:nvPr/>
            </p:nvGrpSpPr>
            <p:grpSpPr bwMode="auto">
              <a:xfrm>
                <a:off x="3100521" y="1933390"/>
                <a:ext cx="45325" cy="99347"/>
                <a:chOff x="3074327" y="1931009"/>
                <a:chExt cx="45325" cy="99347"/>
              </a:xfrm>
              <a:grpFill/>
            </p:grpSpPr>
            <p:sp>
              <p:nvSpPr>
                <p:cNvPr id="136" name="Oval 135">
                  <a:extLst>
                    <a:ext uri="{FF2B5EF4-FFF2-40B4-BE49-F238E27FC236}">
                      <a16:creationId xmlns:a16="http://schemas.microsoft.com/office/drawing/2014/main" id="{2175A1EA-149D-2089-E9B5-31922462D835}"/>
                    </a:ext>
                  </a:extLst>
                </p:cNvPr>
                <p:cNvSpPr/>
                <p:nvPr/>
              </p:nvSpPr>
              <p:spPr>
                <a:xfrm>
                  <a:off x="3074327" y="1931009"/>
                  <a:ext cx="4532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37" name="Straight Connector 136">
                  <a:extLst>
                    <a:ext uri="{FF2B5EF4-FFF2-40B4-BE49-F238E27FC236}">
                      <a16:creationId xmlns:a16="http://schemas.microsoft.com/office/drawing/2014/main" id="{316B8974-5FCA-EEEA-2810-41A578693561}"/>
                    </a:ext>
                  </a:extLst>
                </p:cNvPr>
                <p:cNvCxnSpPr>
                  <a:stCxn id="136" idx="4"/>
                </p:cNvCxnSpPr>
                <p:nvPr/>
              </p:nvCxnSpPr>
              <p:spPr>
                <a:xfrm>
                  <a:off x="3088607" y="1968150"/>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7" name="Group 989">
                <a:extLst>
                  <a:ext uri="{FF2B5EF4-FFF2-40B4-BE49-F238E27FC236}">
                    <a16:creationId xmlns:a16="http://schemas.microsoft.com/office/drawing/2014/main" id="{A771E217-7674-86E5-3A7F-A04477F3B185}"/>
                  </a:ext>
                </a:extLst>
              </p:cNvPr>
              <p:cNvGrpSpPr>
                <a:grpSpLocks/>
              </p:cNvGrpSpPr>
              <p:nvPr/>
            </p:nvGrpSpPr>
            <p:grpSpPr bwMode="auto">
              <a:xfrm>
                <a:off x="3172738" y="1935519"/>
                <a:ext cx="41966" cy="99260"/>
                <a:chOff x="3070344" y="1933138"/>
                <a:chExt cx="41966" cy="99260"/>
              </a:xfrm>
              <a:grpFill/>
            </p:grpSpPr>
            <p:sp>
              <p:nvSpPr>
                <p:cNvPr id="134" name="Oval 133">
                  <a:extLst>
                    <a:ext uri="{FF2B5EF4-FFF2-40B4-BE49-F238E27FC236}">
                      <a16:creationId xmlns:a16="http://schemas.microsoft.com/office/drawing/2014/main" id="{E6BBB5E7-585E-3AC3-B767-D1449F266F82}"/>
                    </a:ext>
                  </a:extLst>
                </p:cNvPr>
                <p:cNvSpPr/>
                <p:nvPr/>
              </p:nvSpPr>
              <p:spPr>
                <a:xfrm>
                  <a:off x="3070344" y="1933138"/>
                  <a:ext cx="41966"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35" name="Straight Connector 134">
                  <a:extLst>
                    <a:ext uri="{FF2B5EF4-FFF2-40B4-BE49-F238E27FC236}">
                      <a16:creationId xmlns:a16="http://schemas.microsoft.com/office/drawing/2014/main" id="{8C8EA277-FE31-236B-32E1-D1C484D5D4CF}"/>
                    </a:ext>
                  </a:extLst>
                </p:cNvPr>
                <p:cNvCxnSpPr>
                  <a:stCxn id="134" idx="4"/>
                </p:cNvCxnSpPr>
                <p:nvPr/>
              </p:nvCxnSpPr>
              <p:spPr>
                <a:xfrm>
                  <a:off x="3087981" y="1968510"/>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8" name="Group 990">
                <a:extLst>
                  <a:ext uri="{FF2B5EF4-FFF2-40B4-BE49-F238E27FC236}">
                    <a16:creationId xmlns:a16="http://schemas.microsoft.com/office/drawing/2014/main" id="{65089B39-27F0-9922-5D30-571A7A2BCEA1}"/>
                  </a:ext>
                </a:extLst>
              </p:cNvPr>
              <p:cNvGrpSpPr>
                <a:grpSpLocks/>
              </p:cNvGrpSpPr>
              <p:nvPr/>
            </p:nvGrpSpPr>
            <p:grpSpPr bwMode="auto">
              <a:xfrm>
                <a:off x="3150580" y="1917380"/>
                <a:ext cx="45325" cy="97697"/>
                <a:chOff x="3086286" y="1924524"/>
                <a:chExt cx="45325" cy="97697"/>
              </a:xfrm>
              <a:grpFill/>
            </p:grpSpPr>
            <p:sp>
              <p:nvSpPr>
                <p:cNvPr id="132" name="Oval 131">
                  <a:extLst>
                    <a:ext uri="{FF2B5EF4-FFF2-40B4-BE49-F238E27FC236}">
                      <a16:creationId xmlns:a16="http://schemas.microsoft.com/office/drawing/2014/main" id="{5EC1B7C1-99DD-2F7E-2BD9-9789F51B0207}"/>
                    </a:ext>
                  </a:extLst>
                </p:cNvPr>
                <p:cNvSpPr/>
                <p:nvPr/>
              </p:nvSpPr>
              <p:spPr>
                <a:xfrm>
                  <a:off x="3086286" y="1924524"/>
                  <a:ext cx="45325" cy="35307"/>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33" name="Straight Connector 132">
                  <a:extLst>
                    <a:ext uri="{FF2B5EF4-FFF2-40B4-BE49-F238E27FC236}">
                      <a16:creationId xmlns:a16="http://schemas.microsoft.com/office/drawing/2014/main" id="{08D0D1C1-373A-3611-81FE-DCCB2AA1D7BE}"/>
                    </a:ext>
                  </a:extLst>
                </p:cNvPr>
                <p:cNvCxnSpPr>
                  <a:stCxn id="132" idx="4"/>
                </p:cNvCxnSpPr>
                <p:nvPr/>
              </p:nvCxnSpPr>
              <p:spPr>
                <a:xfrm>
                  <a:off x="3098889" y="1960015"/>
                  <a:ext cx="0" cy="62206"/>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9" name="Group 991">
                <a:extLst>
                  <a:ext uri="{FF2B5EF4-FFF2-40B4-BE49-F238E27FC236}">
                    <a16:creationId xmlns:a16="http://schemas.microsoft.com/office/drawing/2014/main" id="{8FC0ED50-C6EB-8077-594B-3CAC81B8EBE7}"/>
                  </a:ext>
                </a:extLst>
              </p:cNvPr>
              <p:cNvGrpSpPr>
                <a:grpSpLocks/>
              </p:cNvGrpSpPr>
              <p:nvPr/>
            </p:nvGrpSpPr>
            <p:grpSpPr bwMode="auto">
              <a:xfrm>
                <a:off x="3226154" y="1917800"/>
                <a:ext cx="38609" cy="102681"/>
                <a:chOff x="3085660" y="1924944"/>
                <a:chExt cx="38609" cy="102681"/>
              </a:xfrm>
              <a:grpFill/>
            </p:grpSpPr>
            <p:sp>
              <p:nvSpPr>
                <p:cNvPr id="130" name="Oval 129">
                  <a:extLst>
                    <a:ext uri="{FF2B5EF4-FFF2-40B4-BE49-F238E27FC236}">
                      <a16:creationId xmlns:a16="http://schemas.microsoft.com/office/drawing/2014/main" id="{38E131C4-64C8-3B95-003D-DE7AF290B2BE}"/>
                    </a:ext>
                  </a:extLst>
                </p:cNvPr>
                <p:cNvSpPr/>
                <p:nvPr/>
              </p:nvSpPr>
              <p:spPr>
                <a:xfrm>
                  <a:off x="3085660" y="1924944"/>
                  <a:ext cx="38609"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31" name="Straight Connector 130">
                  <a:extLst>
                    <a:ext uri="{FF2B5EF4-FFF2-40B4-BE49-F238E27FC236}">
                      <a16:creationId xmlns:a16="http://schemas.microsoft.com/office/drawing/2014/main" id="{82F43EF9-DCBD-6F68-37C6-5D6801BAC268}"/>
                    </a:ext>
                  </a:extLst>
                </p:cNvPr>
                <p:cNvCxnSpPr>
                  <a:stCxn id="130" idx="4"/>
                </p:cNvCxnSpPr>
                <p:nvPr/>
              </p:nvCxnSpPr>
              <p:spPr>
                <a:xfrm>
                  <a:off x="3098305" y="1962056"/>
                  <a:ext cx="0" cy="65569"/>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11" name="Group 927">
            <a:extLst>
              <a:ext uri="{FF2B5EF4-FFF2-40B4-BE49-F238E27FC236}">
                <a16:creationId xmlns:a16="http://schemas.microsoft.com/office/drawing/2014/main" id="{0856D309-21CC-5C68-015A-A897AEDE7F1D}"/>
              </a:ext>
            </a:extLst>
          </p:cNvPr>
          <p:cNvGrpSpPr>
            <a:grpSpLocks/>
          </p:cNvGrpSpPr>
          <p:nvPr/>
        </p:nvGrpSpPr>
        <p:grpSpPr bwMode="auto">
          <a:xfrm>
            <a:off x="3213906" y="3803171"/>
            <a:ext cx="993465" cy="889530"/>
            <a:chOff x="4393241" y="3987050"/>
            <a:chExt cx="1167396" cy="1046444"/>
          </a:xfrm>
        </p:grpSpPr>
        <p:cxnSp>
          <p:nvCxnSpPr>
            <p:cNvPr id="512" name="Straight Connector 511">
              <a:extLst>
                <a:ext uri="{FF2B5EF4-FFF2-40B4-BE49-F238E27FC236}">
                  <a16:creationId xmlns:a16="http://schemas.microsoft.com/office/drawing/2014/main" id="{551F70F6-CCC0-ADA4-A59A-DD731D0E71DA}"/>
                </a:ext>
              </a:extLst>
            </p:cNvPr>
            <p:cNvCxnSpPr/>
            <p:nvPr/>
          </p:nvCxnSpPr>
          <p:spPr>
            <a:xfrm flipH="1" flipV="1">
              <a:off x="4423377" y="4042627"/>
              <a:ext cx="1137260" cy="990867"/>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13" name="Straight Connector 512">
              <a:extLst>
                <a:ext uri="{FF2B5EF4-FFF2-40B4-BE49-F238E27FC236}">
                  <a16:creationId xmlns:a16="http://schemas.microsoft.com/office/drawing/2014/main" id="{853A520D-1FC6-7FF5-1773-06388D5318B1}"/>
                </a:ext>
              </a:extLst>
            </p:cNvPr>
            <p:cNvCxnSpPr/>
            <p:nvPr/>
          </p:nvCxnSpPr>
          <p:spPr>
            <a:xfrm flipH="1">
              <a:off x="4393241" y="3987050"/>
              <a:ext cx="53929" cy="111155"/>
            </a:xfrm>
            <a:prstGeom prst="line">
              <a:avLst/>
            </a:prstGeom>
            <a:ln w="22225" cap="sq">
              <a:solidFill>
                <a:schemeClr val="tx1"/>
              </a:solidFill>
            </a:ln>
          </p:spPr>
          <p:style>
            <a:lnRef idx="1">
              <a:schemeClr val="accent1"/>
            </a:lnRef>
            <a:fillRef idx="0">
              <a:schemeClr val="accent1"/>
            </a:fillRef>
            <a:effectRef idx="0">
              <a:schemeClr val="accent1"/>
            </a:effectRef>
            <a:fontRef idx="minor">
              <a:schemeClr val="tx1"/>
            </a:fontRef>
          </p:style>
        </p:cxnSp>
      </p:grpSp>
      <p:sp>
        <p:nvSpPr>
          <p:cNvPr id="516" name="TextBox 515">
            <a:extLst>
              <a:ext uri="{FF2B5EF4-FFF2-40B4-BE49-F238E27FC236}">
                <a16:creationId xmlns:a16="http://schemas.microsoft.com/office/drawing/2014/main" id="{CBD87620-4411-7652-3828-6E945BBE2B79}"/>
              </a:ext>
            </a:extLst>
          </p:cNvPr>
          <p:cNvSpPr txBox="1"/>
          <p:nvPr/>
        </p:nvSpPr>
        <p:spPr>
          <a:xfrm>
            <a:off x="104566" y="3015962"/>
            <a:ext cx="1243132" cy="338554"/>
          </a:xfrm>
          <a:prstGeom prst="rect">
            <a:avLst/>
          </a:prstGeom>
          <a:noFill/>
        </p:spPr>
        <p:txBody>
          <a:bodyPr wrap="square">
            <a:spAutoFit/>
          </a:bodyPr>
          <a:lstStyle/>
          <a:p>
            <a:pPr algn="ctr" defTabSz="913798">
              <a:defRPr/>
            </a:pPr>
            <a:r>
              <a:rPr lang="en-NZ" sz="1600" b="1" kern="0" dirty="0">
                <a:solidFill>
                  <a:schemeClr val="bg1"/>
                </a:solidFill>
                <a:latin typeface="Calibri" panose="020F0502020204030204" pitchFamily="34" charset="0"/>
                <a:ea typeface="MS PGothic" panose="020B0600070205080204" pitchFamily="34" charset="-128"/>
                <a:cs typeface="Calibri" panose="020F0502020204030204" pitchFamily="34" charset="0"/>
              </a:rPr>
              <a:t>Extracellular</a:t>
            </a:r>
          </a:p>
        </p:txBody>
      </p:sp>
      <p:sp>
        <p:nvSpPr>
          <p:cNvPr id="517" name="TextBox 516">
            <a:extLst>
              <a:ext uri="{FF2B5EF4-FFF2-40B4-BE49-F238E27FC236}">
                <a16:creationId xmlns:a16="http://schemas.microsoft.com/office/drawing/2014/main" id="{BD8B3478-406B-9033-E2EF-2BE0E8336675}"/>
              </a:ext>
            </a:extLst>
          </p:cNvPr>
          <p:cNvSpPr txBox="1"/>
          <p:nvPr/>
        </p:nvSpPr>
        <p:spPr>
          <a:xfrm>
            <a:off x="104566" y="3838154"/>
            <a:ext cx="1225626" cy="338554"/>
          </a:xfrm>
          <a:prstGeom prst="rect">
            <a:avLst/>
          </a:prstGeom>
          <a:noFill/>
        </p:spPr>
        <p:txBody>
          <a:bodyPr wrap="square">
            <a:spAutoFit/>
          </a:bodyPr>
          <a:lstStyle/>
          <a:p>
            <a:pPr algn="ctr" defTabSz="913798">
              <a:defRPr/>
            </a:pPr>
            <a:r>
              <a:rPr lang="en-NZ" sz="1600" b="1" kern="0" dirty="0">
                <a:solidFill>
                  <a:schemeClr val="bg1"/>
                </a:solidFill>
                <a:latin typeface="Calibri" panose="020F0502020204030204" pitchFamily="34" charset="0"/>
                <a:ea typeface="MS PGothic" panose="020B0600070205080204" pitchFamily="34" charset="-128"/>
                <a:cs typeface="Calibri" panose="020F0502020204030204" pitchFamily="34" charset="0"/>
              </a:rPr>
              <a:t>Intracellular</a:t>
            </a:r>
          </a:p>
        </p:txBody>
      </p:sp>
      <p:grpSp>
        <p:nvGrpSpPr>
          <p:cNvPr id="523" name="Group 522">
            <a:extLst>
              <a:ext uri="{FF2B5EF4-FFF2-40B4-BE49-F238E27FC236}">
                <a16:creationId xmlns:a16="http://schemas.microsoft.com/office/drawing/2014/main" id="{633BCB9F-FBCF-0DE1-0DD4-8FB2E0F01DD3}"/>
              </a:ext>
            </a:extLst>
          </p:cNvPr>
          <p:cNvGrpSpPr/>
          <p:nvPr/>
        </p:nvGrpSpPr>
        <p:grpSpPr>
          <a:xfrm>
            <a:off x="3314454" y="3380070"/>
            <a:ext cx="638824" cy="370126"/>
            <a:chOff x="10251200" y="2667338"/>
            <a:chExt cx="750813" cy="435009"/>
          </a:xfrm>
        </p:grpSpPr>
        <p:grpSp>
          <p:nvGrpSpPr>
            <p:cNvPr id="529" name="Group 783">
              <a:extLst>
                <a:ext uri="{FF2B5EF4-FFF2-40B4-BE49-F238E27FC236}">
                  <a16:creationId xmlns:a16="http://schemas.microsoft.com/office/drawing/2014/main" id="{1FBF1B14-24C1-75DA-4708-B7E08D4FB740}"/>
                </a:ext>
              </a:extLst>
            </p:cNvPr>
            <p:cNvGrpSpPr>
              <a:grpSpLocks/>
            </p:cNvGrpSpPr>
            <p:nvPr/>
          </p:nvGrpSpPr>
          <p:grpSpPr bwMode="auto">
            <a:xfrm>
              <a:off x="10321180" y="2667338"/>
              <a:ext cx="680833" cy="248598"/>
              <a:chOff x="3123376" y="1895758"/>
              <a:chExt cx="313913" cy="159115"/>
            </a:xfrm>
            <a:solidFill>
              <a:schemeClr val="accent3"/>
            </a:solidFill>
          </p:grpSpPr>
          <p:grpSp>
            <p:nvGrpSpPr>
              <p:cNvPr id="877" name="Group 784">
                <a:extLst>
                  <a:ext uri="{FF2B5EF4-FFF2-40B4-BE49-F238E27FC236}">
                    <a16:creationId xmlns:a16="http://schemas.microsoft.com/office/drawing/2014/main" id="{D7420E88-A68B-C4C4-9E90-5FAB05F67168}"/>
                  </a:ext>
                </a:extLst>
              </p:cNvPr>
              <p:cNvGrpSpPr>
                <a:grpSpLocks/>
              </p:cNvGrpSpPr>
              <p:nvPr/>
            </p:nvGrpSpPr>
            <p:grpSpPr bwMode="auto">
              <a:xfrm>
                <a:off x="3123376" y="1895758"/>
                <a:ext cx="161153" cy="124413"/>
                <a:chOff x="3123376" y="1895758"/>
                <a:chExt cx="161153" cy="124413"/>
              </a:xfrm>
              <a:grpFill/>
            </p:grpSpPr>
            <p:grpSp>
              <p:nvGrpSpPr>
                <p:cNvPr id="891" name="Group 798">
                  <a:extLst>
                    <a:ext uri="{FF2B5EF4-FFF2-40B4-BE49-F238E27FC236}">
                      <a16:creationId xmlns:a16="http://schemas.microsoft.com/office/drawing/2014/main" id="{96479E55-C1FC-4BA4-2B3A-D9FB9FF81E3C}"/>
                    </a:ext>
                  </a:extLst>
                </p:cNvPr>
                <p:cNvGrpSpPr>
                  <a:grpSpLocks/>
                </p:cNvGrpSpPr>
                <p:nvPr/>
              </p:nvGrpSpPr>
              <p:grpSpPr bwMode="auto">
                <a:xfrm>
                  <a:off x="3123376" y="1905845"/>
                  <a:ext cx="40288" cy="114326"/>
                  <a:chOff x="3097182" y="1903464"/>
                  <a:chExt cx="40288" cy="114326"/>
                </a:xfrm>
                <a:grpFill/>
              </p:grpSpPr>
              <p:sp>
                <p:nvSpPr>
                  <p:cNvPr id="901" name="Oval 900">
                    <a:extLst>
                      <a:ext uri="{FF2B5EF4-FFF2-40B4-BE49-F238E27FC236}">
                        <a16:creationId xmlns:a16="http://schemas.microsoft.com/office/drawing/2014/main" id="{A98E851E-6512-3BFD-0462-D5B1072BE6E1}"/>
                      </a:ext>
                    </a:extLst>
                  </p:cNvPr>
                  <p:cNvSpPr/>
                  <p:nvPr/>
                </p:nvSpPr>
                <p:spPr>
                  <a:xfrm>
                    <a:off x="3097182" y="1903464"/>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02" name="Straight Connector 901">
                    <a:extLst>
                      <a:ext uri="{FF2B5EF4-FFF2-40B4-BE49-F238E27FC236}">
                        <a16:creationId xmlns:a16="http://schemas.microsoft.com/office/drawing/2014/main" id="{165EEB0E-BB76-9F62-9963-57582559DC99}"/>
                      </a:ext>
                    </a:extLst>
                  </p:cNvPr>
                  <p:cNvCxnSpPr>
                    <a:stCxn id="901" idx="4"/>
                  </p:cNvCxnSpPr>
                  <p:nvPr/>
                </p:nvCxnSpPr>
                <p:spPr>
                  <a:xfrm>
                    <a:off x="3113969"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92" name="Group 799">
                  <a:extLst>
                    <a:ext uri="{FF2B5EF4-FFF2-40B4-BE49-F238E27FC236}">
                      <a16:creationId xmlns:a16="http://schemas.microsoft.com/office/drawing/2014/main" id="{ABA890E0-0C2D-C091-A0FA-8B229E44A158}"/>
                    </a:ext>
                  </a:extLst>
                </p:cNvPr>
                <p:cNvGrpSpPr>
                  <a:grpSpLocks/>
                </p:cNvGrpSpPr>
                <p:nvPr/>
              </p:nvGrpSpPr>
              <p:grpSpPr bwMode="auto">
                <a:xfrm>
                  <a:off x="3200596" y="1905845"/>
                  <a:ext cx="45325" cy="114326"/>
                  <a:chOff x="3098202" y="1903464"/>
                  <a:chExt cx="45325" cy="114326"/>
                </a:xfrm>
                <a:grpFill/>
              </p:grpSpPr>
              <p:sp>
                <p:nvSpPr>
                  <p:cNvPr id="899" name="Oval 898">
                    <a:extLst>
                      <a:ext uri="{FF2B5EF4-FFF2-40B4-BE49-F238E27FC236}">
                        <a16:creationId xmlns:a16="http://schemas.microsoft.com/office/drawing/2014/main" id="{12282B47-FAE3-7E2C-A9BD-9588C2ED3F51}"/>
                      </a:ext>
                    </a:extLst>
                  </p:cNvPr>
                  <p:cNvSpPr/>
                  <p:nvPr/>
                </p:nvSpPr>
                <p:spPr>
                  <a:xfrm>
                    <a:off x="3098202"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900" name="Straight Connector 899">
                    <a:extLst>
                      <a:ext uri="{FF2B5EF4-FFF2-40B4-BE49-F238E27FC236}">
                        <a16:creationId xmlns:a16="http://schemas.microsoft.com/office/drawing/2014/main" id="{29858A0C-1765-5515-2DD0-65183AF06AAC}"/>
                      </a:ext>
                    </a:extLst>
                  </p:cNvPr>
                  <p:cNvCxnSpPr>
                    <a:stCxn id="899" idx="4"/>
                  </p:cNvCxnSpPr>
                  <p:nvPr/>
                </p:nvCxnSpPr>
                <p:spPr>
                  <a:xfrm>
                    <a:off x="312002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93" name="Group 800">
                  <a:extLst>
                    <a:ext uri="{FF2B5EF4-FFF2-40B4-BE49-F238E27FC236}">
                      <a16:creationId xmlns:a16="http://schemas.microsoft.com/office/drawing/2014/main" id="{B1A3F14E-E673-AE25-5E17-7C7CD5283C31}"/>
                    </a:ext>
                  </a:extLst>
                </p:cNvPr>
                <p:cNvGrpSpPr>
                  <a:grpSpLocks/>
                </p:cNvGrpSpPr>
                <p:nvPr/>
              </p:nvGrpSpPr>
              <p:grpSpPr bwMode="auto">
                <a:xfrm>
                  <a:off x="3161986" y="1895758"/>
                  <a:ext cx="45324" cy="110962"/>
                  <a:chOff x="3097692" y="1902902"/>
                  <a:chExt cx="45324" cy="110962"/>
                </a:xfrm>
                <a:grpFill/>
              </p:grpSpPr>
              <p:sp>
                <p:nvSpPr>
                  <p:cNvPr id="897" name="Oval 896">
                    <a:extLst>
                      <a:ext uri="{FF2B5EF4-FFF2-40B4-BE49-F238E27FC236}">
                        <a16:creationId xmlns:a16="http://schemas.microsoft.com/office/drawing/2014/main" id="{4034731C-A002-3AB3-C0E8-CCFCFD83D609}"/>
                      </a:ext>
                    </a:extLst>
                  </p:cNvPr>
                  <p:cNvSpPr/>
                  <p:nvPr/>
                </p:nvSpPr>
                <p:spPr>
                  <a:xfrm>
                    <a:off x="3097692" y="190290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98" name="Straight Connector 897">
                    <a:extLst>
                      <a:ext uri="{FF2B5EF4-FFF2-40B4-BE49-F238E27FC236}">
                        <a16:creationId xmlns:a16="http://schemas.microsoft.com/office/drawing/2014/main" id="{9099DA84-0FDC-075D-A022-5D1BDD4D5D53}"/>
                      </a:ext>
                    </a:extLst>
                  </p:cNvPr>
                  <p:cNvCxnSpPr>
                    <a:stCxn id="897" idx="4"/>
                  </p:cNvCxnSpPr>
                  <p:nvPr/>
                </p:nvCxnSpPr>
                <p:spPr>
                  <a:xfrm>
                    <a:off x="3119514" y="1946614"/>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94" name="Group 801">
                  <a:extLst>
                    <a:ext uri="{FF2B5EF4-FFF2-40B4-BE49-F238E27FC236}">
                      <a16:creationId xmlns:a16="http://schemas.microsoft.com/office/drawing/2014/main" id="{02C28346-2CE5-5A45-E7B6-0BF418DCF614}"/>
                    </a:ext>
                  </a:extLst>
                </p:cNvPr>
                <p:cNvGrpSpPr>
                  <a:grpSpLocks/>
                </p:cNvGrpSpPr>
                <p:nvPr/>
              </p:nvGrpSpPr>
              <p:grpSpPr bwMode="auto">
                <a:xfrm>
                  <a:off x="3235848" y="1895758"/>
                  <a:ext cx="48681" cy="110962"/>
                  <a:chOff x="3095354" y="1902902"/>
                  <a:chExt cx="48681" cy="110962"/>
                </a:xfrm>
                <a:grpFill/>
              </p:grpSpPr>
              <p:sp>
                <p:nvSpPr>
                  <p:cNvPr id="895" name="Oval 894">
                    <a:extLst>
                      <a:ext uri="{FF2B5EF4-FFF2-40B4-BE49-F238E27FC236}">
                        <a16:creationId xmlns:a16="http://schemas.microsoft.com/office/drawing/2014/main" id="{82AAACA9-287B-4091-FC14-358333946CC2}"/>
                      </a:ext>
                    </a:extLst>
                  </p:cNvPr>
                  <p:cNvSpPr/>
                  <p:nvPr/>
                </p:nvSpPr>
                <p:spPr>
                  <a:xfrm>
                    <a:off x="3095354" y="1902902"/>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96" name="Straight Connector 895">
                    <a:extLst>
                      <a:ext uri="{FF2B5EF4-FFF2-40B4-BE49-F238E27FC236}">
                        <a16:creationId xmlns:a16="http://schemas.microsoft.com/office/drawing/2014/main" id="{D71E8BA4-6412-C3E8-9362-C98A73FA3CD0}"/>
                      </a:ext>
                    </a:extLst>
                  </p:cNvPr>
                  <p:cNvCxnSpPr>
                    <a:stCxn id="895" idx="4"/>
                  </p:cNvCxnSpPr>
                  <p:nvPr/>
                </p:nvCxnSpPr>
                <p:spPr>
                  <a:xfrm>
                    <a:off x="3120533" y="194661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78" name="Group 785">
                <a:extLst>
                  <a:ext uri="{FF2B5EF4-FFF2-40B4-BE49-F238E27FC236}">
                    <a16:creationId xmlns:a16="http://schemas.microsoft.com/office/drawing/2014/main" id="{B19BEBB2-DCCB-F0EE-CE72-61F31D2DFF6E}"/>
                  </a:ext>
                </a:extLst>
              </p:cNvPr>
              <p:cNvGrpSpPr>
                <a:grpSpLocks/>
              </p:cNvGrpSpPr>
              <p:nvPr/>
            </p:nvGrpSpPr>
            <p:grpSpPr bwMode="auto">
              <a:xfrm>
                <a:off x="3276137" y="1905845"/>
                <a:ext cx="161152" cy="149028"/>
                <a:chOff x="3123737" y="1896320"/>
                <a:chExt cx="161152" cy="149028"/>
              </a:xfrm>
              <a:grpFill/>
            </p:grpSpPr>
            <p:grpSp>
              <p:nvGrpSpPr>
                <p:cNvPr id="879" name="Group 786">
                  <a:extLst>
                    <a:ext uri="{FF2B5EF4-FFF2-40B4-BE49-F238E27FC236}">
                      <a16:creationId xmlns:a16="http://schemas.microsoft.com/office/drawing/2014/main" id="{8B1E3E69-D3EB-AA39-B9DE-8F227217885D}"/>
                    </a:ext>
                  </a:extLst>
                </p:cNvPr>
                <p:cNvGrpSpPr>
                  <a:grpSpLocks/>
                </p:cNvGrpSpPr>
                <p:nvPr/>
              </p:nvGrpSpPr>
              <p:grpSpPr bwMode="auto">
                <a:xfrm>
                  <a:off x="3123737" y="1913133"/>
                  <a:ext cx="43645" cy="107600"/>
                  <a:chOff x="3097543" y="1910752"/>
                  <a:chExt cx="43645" cy="107600"/>
                </a:xfrm>
                <a:grpFill/>
              </p:grpSpPr>
              <p:sp>
                <p:nvSpPr>
                  <p:cNvPr id="889" name="Oval 888">
                    <a:extLst>
                      <a:ext uri="{FF2B5EF4-FFF2-40B4-BE49-F238E27FC236}">
                        <a16:creationId xmlns:a16="http://schemas.microsoft.com/office/drawing/2014/main" id="{C601048A-F0B0-607C-9EBC-C0F553EDDCFF}"/>
                      </a:ext>
                    </a:extLst>
                  </p:cNvPr>
                  <p:cNvSpPr/>
                  <p:nvPr/>
                </p:nvSpPr>
                <p:spPr>
                  <a:xfrm>
                    <a:off x="3097543" y="1910752"/>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90" name="Straight Connector 889">
                    <a:extLst>
                      <a:ext uri="{FF2B5EF4-FFF2-40B4-BE49-F238E27FC236}">
                        <a16:creationId xmlns:a16="http://schemas.microsoft.com/office/drawing/2014/main" id="{46DDAEAB-7A40-9EFB-D39F-F016305A39D2}"/>
                      </a:ext>
                    </a:extLst>
                  </p:cNvPr>
                  <p:cNvCxnSpPr>
                    <a:stCxn id="889" idx="4"/>
                  </p:cNvCxnSpPr>
                  <p:nvPr/>
                </p:nvCxnSpPr>
                <p:spPr>
                  <a:xfrm>
                    <a:off x="3121044" y="195446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80" name="Group 787">
                  <a:extLst>
                    <a:ext uri="{FF2B5EF4-FFF2-40B4-BE49-F238E27FC236}">
                      <a16:creationId xmlns:a16="http://schemas.microsoft.com/office/drawing/2014/main" id="{80E58A52-60DC-676D-624E-420C3B65B02D}"/>
                    </a:ext>
                  </a:extLst>
                </p:cNvPr>
                <p:cNvGrpSpPr>
                  <a:grpSpLocks/>
                </p:cNvGrpSpPr>
                <p:nvPr/>
              </p:nvGrpSpPr>
              <p:grpSpPr bwMode="auto">
                <a:xfrm>
                  <a:off x="3200956" y="1913133"/>
                  <a:ext cx="45324" cy="107600"/>
                  <a:chOff x="3098562" y="1910752"/>
                  <a:chExt cx="45324" cy="107600"/>
                </a:xfrm>
                <a:grpFill/>
              </p:grpSpPr>
              <p:sp>
                <p:nvSpPr>
                  <p:cNvPr id="887" name="Oval 886">
                    <a:extLst>
                      <a:ext uri="{FF2B5EF4-FFF2-40B4-BE49-F238E27FC236}">
                        <a16:creationId xmlns:a16="http://schemas.microsoft.com/office/drawing/2014/main" id="{A1A22C3E-EA8E-0003-744D-25A3E1AFABE5}"/>
                      </a:ext>
                    </a:extLst>
                  </p:cNvPr>
                  <p:cNvSpPr/>
                  <p:nvPr/>
                </p:nvSpPr>
                <p:spPr>
                  <a:xfrm>
                    <a:off x="3098562" y="191075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88" name="Straight Connector 887">
                    <a:extLst>
                      <a:ext uri="{FF2B5EF4-FFF2-40B4-BE49-F238E27FC236}">
                        <a16:creationId xmlns:a16="http://schemas.microsoft.com/office/drawing/2014/main" id="{A7FAFDE8-F7E4-2955-EBA4-1AC4910C0AC6}"/>
                      </a:ext>
                    </a:extLst>
                  </p:cNvPr>
                  <p:cNvCxnSpPr>
                    <a:stCxn id="887" idx="4"/>
                  </p:cNvCxnSpPr>
                  <p:nvPr/>
                </p:nvCxnSpPr>
                <p:spPr>
                  <a:xfrm>
                    <a:off x="3120384" y="1954464"/>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81" name="Group 788">
                  <a:extLst>
                    <a:ext uri="{FF2B5EF4-FFF2-40B4-BE49-F238E27FC236}">
                      <a16:creationId xmlns:a16="http://schemas.microsoft.com/office/drawing/2014/main" id="{61DA3834-EC12-9F48-D809-C2D28F2A29E1}"/>
                    </a:ext>
                  </a:extLst>
                </p:cNvPr>
                <p:cNvGrpSpPr>
                  <a:grpSpLocks/>
                </p:cNvGrpSpPr>
                <p:nvPr/>
              </p:nvGrpSpPr>
              <p:grpSpPr bwMode="auto">
                <a:xfrm>
                  <a:off x="3162345" y="1896320"/>
                  <a:ext cx="45325" cy="114326"/>
                  <a:chOff x="3098051" y="1903464"/>
                  <a:chExt cx="45325" cy="114326"/>
                </a:xfrm>
                <a:grpFill/>
              </p:grpSpPr>
              <p:sp>
                <p:nvSpPr>
                  <p:cNvPr id="885" name="Oval 884">
                    <a:extLst>
                      <a:ext uri="{FF2B5EF4-FFF2-40B4-BE49-F238E27FC236}">
                        <a16:creationId xmlns:a16="http://schemas.microsoft.com/office/drawing/2014/main" id="{950BA585-B2E4-3ED8-6318-E4F665CDC1DF}"/>
                      </a:ext>
                    </a:extLst>
                  </p:cNvPr>
                  <p:cNvSpPr/>
                  <p:nvPr/>
                </p:nvSpPr>
                <p:spPr>
                  <a:xfrm>
                    <a:off x="3098051"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86" name="Straight Connector 885">
                    <a:extLst>
                      <a:ext uri="{FF2B5EF4-FFF2-40B4-BE49-F238E27FC236}">
                        <a16:creationId xmlns:a16="http://schemas.microsoft.com/office/drawing/2014/main" id="{AA71D90B-3F9D-4168-DB0C-C6B96D7859E8}"/>
                      </a:ext>
                    </a:extLst>
                  </p:cNvPr>
                  <p:cNvCxnSpPr>
                    <a:stCxn id="885" idx="4"/>
                  </p:cNvCxnSpPr>
                  <p:nvPr/>
                </p:nvCxnSpPr>
                <p:spPr>
                  <a:xfrm>
                    <a:off x="311987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82" name="Group 789">
                  <a:extLst>
                    <a:ext uri="{FF2B5EF4-FFF2-40B4-BE49-F238E27FC236}">
                      <a16:creationId xmlns:a16="http://schemas.microsoft.com/office/drawing/2014/main" id="{DE4E5838-7FA1-B7E9-139A-29B3148F188E}"/>
                    </a:ext>
                  </a:extLst>
                </p:cNvPr>
                <p:cNvGrpSpPr>
                  <a:grpSpLocks/>
                </p:cNvGrpSpPr>
                <p:nvPr/>
              </p:nvGrpSpPr>
              <p:grpSpPr bwMode="auto">
                <a:xfrm>
                  <a:off x="3242922" y="1930984"/>
                  <a:ext cx="41967" cy="114364"/>
                  <a:chOff x="3102428" y="1938128"/>
                  <a:chExt cx="41967" cy="114364"/>
                </a:xfrm>
                <a:grpFill/>
              </p:grpSpPr>
              <p:sp>
                <p:nvSpPr>
                  <p:cNvPr id="883" name="Oval 882">
                    <a:extLst>
                      <a:ext uri="{FF2B5EF4-FFF2-40B4-BE49-F238E27FC236}">
                        <a16:creationId xmlns:a16="http://schemas.microsoft.com/office/drawing/2014/main" id="{BA1561F7-AD75-3CDB-E91F-F855F0C7ABBE}"/>
                      </a:ext>
                    </a:extLst>
                  </p:cNvPr>
                  <p:cNvSpPr/>
                  <p:nvPr/>
                </p:nvSpPr>
                <p:spPr>
                  <a:xfrm>
                    <a:off x="3102428" y="1938128"/>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84" name="Straight Connector 883">
                    <a:extLst>
                      <a:ext uri="{FF2B5EF4-FFF2-40B4-BE49-F238E27FC236}">
                        <a16:creationId xmlns:a16="http://schemas.microsoft.com/office/drawing/2014/main" id="{C8F9B009-1122-5DA3-7340-FD48FB67D5F0}"/>
                      </a:ext>
                    </a:extLst>
                  </p:cNvPr>
                  <p:cNvCxnSpPr>
                    <a:stCxn id="883" idx="4"/>
                  </p:cNvCxnSpPr>
                  <p:nvPr/>
                </p:nvCxnSpPr>
                <p:spPr>
                  <a:xfrm>
                    <a:off x="3124251" y="1981879"/>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605" name="Group 879">
              <a:extLst>
                <a:ext uri="{FF2B5EF4-FFF2-40B4-BE49-F238E27FC236}">
                  <a16:creationId xmlns:a16="http://schemas.microsoft.com/office/drawing/2014/main" id="{9EADE283-03A4-D83D-E0F7-5709A8806421}"/>
                </a:ext>
              </a:extLst>
            </p:cNvPr>
            <p:cNvGrpSpPr>
              <a:grpSpLocks/>
            </p:cNvGrpSpPr>
            <p:nvPr/>
          </p:nvGrpSpPr>
          <p:grpSpPr bwMode="auto">
            <a:xfrm rot="21540000" flipV="1">
              <a:off x="10251200" y="2883430"/>
              <a:ext cx="691126" cy="218917"/>
              <a:chOff x="3092877" y="1911356"/>
              <a:chExt cx="318658" cy="140120"/>
            </a:xfrm>
            <a:solidFill>
              <a:schemeClr val="accent3"/>
            </a:solidFill>
          </p:grpSpPr>
          <p:grpSp>
            <p:nvGrpSpPr>
              <p:cNvPr id="669" name="Group 934">
                <a:extLst>
                  <a:ext uri="{FF2B5EF4-FFF2-40B4-BE49-F238E27FC236}">
                    <a16:creationId xmlns:a16="http://schemas.microsoft.com/office/drawing/2014/main" id="{5CD34B3E-6B42-9EE7-D0CA-A44A0161C3A2}"/>
                  </a:ext>
                </a:extLst>
              </p:cNvPr>
              <p:cNvGrpSpPr>
                <a:grpSpLocks/>
              </p:cNvGrpSpPr>
              <p:nvPr/>
            </p:nvGrpSpPr>
            <p:grpSpPr bwMode="auto">
              <a:xfrm>
                <a:off x="3092877" y="1918573"/>
                <a:ext cx="176065" cy="127309"/>
                <a:chOff x="3092877" y="1918573"/>
                <a:chExt cx="176065" cy="127309"/>
              </a:xfrm>
              <a:grpFill/>
            </p:grpSpPr>
            <p:grpSp>
              <p:nvGrpSpPr>
                <p:cNvPr id="683" name="Group 948">
                  <a:extLst>
                    <a:ext uri="{FF2B5EF4-FFF2-40B4-BE49-F238E27FC236}">
                      <a16:creationId xmlns:a16="http://schemas.microsoft.com/office/drawing/2014/main" id="{A163BF4C-0370-540A-D6AA-8CF7143ED90B}"/>
                    </a:ext>
                  </a:extLst>
                </p:cNvPr>
                <p:cNvGrpSpPr>
                  <a:grpSpLocks/>
                </p:cNvGrpSpPr>
                <p:nvPr/>
              </p:nvGrpSpPr>
              <p:grpSpPr bwMode="auto">
                <a:xfrm>
                  <a:off x="3092877" y="1931204"/>
                  <a:ext cx="45324" cy="112651"/>
                  <a:chOff x="3066683" y="1928823"/>
                  <a:chExt cx="45324" cy="112651"/>
                </a:xfrm>
                <a:grpFill/>
              </p:grpSpPr>
              <p:sp>
                <p:nvSpPr>
                  <p:cNvPr id="693" name="Oval 692">
                    <a:extLst>
                      <a:ext uri="{FF2B5EF4-FFF2-40B4-BE49-F238E27FC236}">
                        <a16:creationId xmlns:a16="http://schemas.microsoft.com/office/drawing/2014/main" id="{DB8C3240-405A-C2ED-9A62-5CC0264F8A7A}"/>
                      </a:ext>
                    </a:extLst>
                  </p:cNvPr>
                  <p:cNvSpPr/>
                  <p:nvPr/>
                </p:nvSpPr>
                <p:spPr>
                  <a:xfrm>
                    <a:off x="3066683" y="1928823"/>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94" name="Straight Connector 693">
                    <a:extLst>
                      <a:ext uri="{FF2B5EF4-FFF2-40B4-BE49-F238E27FC236}">
                        <a16:creationId xmlns:a16="http://schemas.microsoft.com/office/drawing/2014/main" id="{EC1B9A14-5605-536F-51C7-EFE7FCDE9CB7}"/>
                      </a:ext>
                    </a:extLst>
                  </p:cNvPr>
                  <p:cNvCxnSpPr>
                    <a:stCxn id="693" idx="4"/>
                  </p:cNvCxnSpPr>
                  <p:nvPr/>
                </p:nvCxnSpPr>
                <p:spPr>
                  <a:xfrm>
                    <a:off x="3089472" y="1970861"/>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84" name="Group 949">
                  <a:extLst>
                    <a:ext uri="{FF2B5EF4-FFF2-40B4-BE49-F238E27FC236}">
                      <a16:creationId xmlns:a16="http://schemas.microsoft.com/office/drawing/2014/main" id="{F3557088-E4F3-2E7D-4AE3-9304B046F51F}"/>
                    </a:ext>
                  </a:extLst>
                </p:cNvPr>
                <p:cNvGrpSpPr>
                  <a:grpSpLocks/>
                </p:cNvGrpSpPr>
                <p:nvPr/>
              </p:nvGrpSpPr>
              <p:grpSpPr bwMode="auto">
                <a:xfrm>
                  <a:off x="3176886" y="1938157"/>
                  <a:ext cx="43645" cy="107725"/>
                  <a:chOff x="3074492" y="1935776"/>
                  <a:chExt cx="43645" cy="107725"/>
                </a:xfrm>
                <a:grpFill/>
              </p:grpSpPr>
              <p:sp>
                <p:nvSpPr>
                  <p:cNvPr id="691" name="Oval 690">
                    <a:extLst>
                      <a:ext uri="{FF2B5EF4-FFF2-40B4-BE49-F238E27FC236}">
                        <a16:creationId xmlns:a16="http://schemas.microsoft.com/office/drawing/2014/main" id="{D636B1AE-1540-74A8-71A8-1873BE5BB53F}"/>
                      </a:ext>
                    </a:extLst>
                  </p:cNvPr>
                  <p:cNvSpPr/>
                  <p:nvPr/>
                </p:nvSpPr>
                <p:spPr>
                  <a:xfrm>
                    <a:off x="3074492" y="1935776"/>
                    <a:ext cx="4364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92" name="Straight Connector 691">
                    <a:extLst>
                      <a:ext uri="{FF2B5EF4-FFF2-40B4-BE49-F238E27FC236}">
                        <a16:creationId xmlns:a16="http://schemas.microsoft.com/office/drawing/2014/main" id="{8E6FA75B-9944-8699-09DB-2CA024FED7DF}"/>
                      </a:ext>
                    </a:extLst>
                  </p:cNvPr>
                  <p:cNvCxnSpPr>
                    <a:stCxn id="691" idx="4"/>
                  </p:cNvCxnSpPr>
                  <p:nvPr/>
                </p:nvCxnSpPr>
                <p:spPr>
                  <a:xfrm>
                    <a:off x="3088860" y="1972888"/>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85" name="Group 950">
                  <a:extLst>
                    <a:ext uri="{FF2B5EF4-FFF2-40B4-BE49-F238E27FC236}">
                      <a16:creationId xmlns:a16="http://schemas.microsoft.com/office/drawing/2014/main" id="{A14617BE-08A6-506F-3F7B-1DA16E51F668}"/>
                    </a:ext>
                  </a:extLst>
                </p:cNvPr>
                <p:cNvGrpSpPr>
                  <a:grpSpLocks/>
                </p:cNvGrpSpPr>
                <p:nvPr/>
              </p:nvGrpSpPr>
              <p:grpSpPr bwMode="auto">
                <a:xfrm>
                  <a:off x="3144644" y="1918573"/>
                  <a:ext cx="40288" cy="109317"/>
                  <a:chOff x="3080350" y="1925717"/>
                  <a:chExt cx="40288" cy="109317"/>
                </a:xfrm>
                <a:grpFill/>
              </p:grpSpPr>
              <p:sp>
                <p:nvSpPr>
                  <p:cNvPr id="689" name="Oval 688">
                    <a:extLst>
                      <a:ext uri="{FF2B5EF4-FFF2-40B4-BE49-F238E27FC236}">
                        <a16:creationId xmlns:a16="http://schemas.microsoft.com/office/drawing/2014/main" id="{FAEEEEA8-9202-D974-AC56-905B82F706C1}"/>
                      </a:ext>
                    </a:extLst>
                  </p:cNvPr>
                  <p:cNvSpPr/>
                  <p:nvPr/>
                </p:nvSpPr>
                <p:spPr>
                  <a:xfrm>
                    <a:off x="3080350" y="1925717"/>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90" name="Straight Connector 689">
                    <a:extLst>
                      <a:ext uri="{FF2B5EF4-FFF2-40B4-BE49-F238E27FC236}">
                        <a16:creationId xmlns:a16="http://schemas.microsoft.com/office/drawing/2014/main" id="{1400A104-AC28-1403-875D-00A3EF876A0C}"/>
                      </a:ext>
                    </a:extLst>
                  </p:cNvPr>
                  <p:cNvCxnSpPr>
                    <a:stCxn id="689" idx="4"/>
                  </p:cNvCxnSpPr>
                  <p:nvPr/>
                </p:nvCxnSpPr>
                <p:spPr>
                  <a:xfrm>
                    <a:off x="3098089" y="1962740"/>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86" name="Group 951">
                  <a:extLst>
                    <a:ext uri="{FF2B5EF4-FFF2-40B4-BE49-F238E27FC236}">
                      <a16:creationId xmlns:a16="http://schemas.microsoft.com/office/drawing/2014/main" id="{98130B97-79E1-E9BF-D5C8-FF4240290C04}"/>
                    </a:ext>
                  </a:extLst>
                </p:cNvPr>
                <p:cNvGrpSpPr>
                  <a:grpSpLocks/>
                </p:cNvGrpSpPr>
                <p:nvPr/>
              </p:nvGrpSpPr>
              <p:grpSpPr bwMode="auto">
                <a:xfrm>
                  <a:off x="3223618" y="1920511"/>
                  <a:ext cx="45324" cy="105925"/>
                  <a:chOff x="3083124" y="1927655"/>
                  <a:chExt cx="45324" cy="105925"/>
                </a:xfrm>
                <a:grpFill/>
              </p:grpSpPr>
              <p:sp>
                <p:nvSpPr>
                  <p:cNvPr id="687" name="Oval 686">
                    <a:extLst>
                      <a:ext uri="{FF2B5EF4-FFF2-40B4-BE49-F238E27FC236}">
                        <a16:creationId xmlns:a16="http://schemas.microsoft.com/office/drawing/2014/main" id="{C298D470-F7E2-D2C5-874C-707C0FF68F11}"/>
                      </a:ext>
                    </a:extLst>
                  </p:cNvPr>
                  <p:cNvSpPr/>
                  <p:nvPr/>
                </p:nvSpPr>
                <p:spPr>
                  <a:xfrm>
                    <a:off x="3083124" y="1927655"/>
                    <a:ext cx="45324"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88" name="Straight Connector 687">
                    <a:extLst>
                      <a:ext uri="{FF2B5EF4-FFF2-40B4-BE49-F238E27FC236}">
                        <a16:creationId xmlns:a16="http://schemas.microsoft.com/office/drawing/2014/main" id="{4B583FC0-FA6D-D208-00D1-491A9AFD44E1}"/>
                      </a:ext>
                    </a:extLst>
                  </p:cNvPr>
                  <p:cNvCxnSpPr>
                    <a:stCxn id="687" idx="4"/>
                  </p:cNvCxnSpPr>
                  <p:nvPr/>
                </p:nvCxnSpPr>
                <p:spPr>
                  <a:xfrm>
                    <a:off x="3105884" y="196969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670" name="Group 935">
                <a:extLst>
                  <a:ext uri="{FF2B5EF4-FFF2-40B4-BE49-F238E27FC236}">
                    <a16:creationId xmlns:a16="http://schemas.microsoft.com/office/drawing/2014/main" id="{04694F6C-6907-E28D-748A-6F71C7D86F6F}"/>
                  </a:ext>
                </a:extLst>
              </p:cNvPr>
              <p:cNvGrpSpPr>
                <a:grpSpLocks/>
              </p:cNvGrpSpPr>
              <p:nvPr/>
            </p:nvGrpSpPr>
            <p:grpSpPr bwMode="auto">
              <a:xfrm>
                <a:off x="3242402" y="1911356"/>
                <a:ext cx="169133" cy="140120"/>
                <a:chOff x="3090002" y="1901831"/>
                <a:chExt cx="169133" cy="140120"/>
              </a:xfrm>
              <a:grpFill/>
            </p:grpSpPr>
            <p:grpSp>
              <p:nvGrpSpPr>
                <p:cNvPr id="671" name="Group 936">
                  <a:extLst>
                    <a:ext uri="{FF2B5EF4-FFF2-40B4-BE49-F238E27FC236}">
                      <a16:creationId xmlns:a16="http://schemas.microsoft.com/office/drawing/2014/main" id="{F101FD52-0A1C-F46C-5ED5-08BE3DFB6927}"/>
                    </a:ext>
                  </a:extLst>
                </p:cNvPr>
                <p:cNvGrpSpPr>
                  <a:grpSpLocks/>
                </p:cNvGrpSpPr>
                <p:nvPr/>
              </p:nvGrpSpPr>
              <p:grpSpPr bwMode="auto">
                <a:xfrm>
                  <a:off x="3090002" y="1927517"/>
                  <a:ext cx="40288" cy="114434"/>
                  <a:chOff x="3063808" y="1925136"/>
                  <a:chExt cx="40288" cy="114434"/>
                </a:xfrm>
                <a:grpFill/>
              </p:grpSpPr>
              <p:sp>
                <p:nvSpPr>
                  <p:cNvPr id="681" name="Oval 680">
                    <a:extLst>
                      <a:ext uri="{FF2B5EF4-FFF2-40B4-BE49-F238E27FC236}">
                        <a16:creationId xmlns:a16="http://schemas.microsoft.com/office/drawing/2014/main" id="{68BB80E8-810A-9145-9C3C-9C4B4BD1A184}"/>
                      </a:ext>
                    </a:extLst>
                  </p:cNvPr>
                  <p:cNvSpPr/>
                  <p:nvPr/>
                </p:nvSpPr>
                <p:spPr>
                  <a:xfrm>
                    <a:off x="3063808" y="1925136"/>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82" name="Straight Connector 681">
                    <a:extLst>
                      <a:ext uri="{FF2B5EF4-FFF2-40B4-BE49-F238E27FC236}">
                        <a16:creationId xmlns:a16="http://schemas.microsoft.com/office/drawing/2014/main" id="{CEE96EC3-72E4-3AD4-79B8-47729BDB1695}"/>
                      </a:ext>
                    </a:extLst>
                  </p:cNvPr>
                  <p:cNvCxnSpPr>
                    <a:stCxn id="681" idx="4"/>
                  </p:cNvCxnSpPr>
                  <p:nvPr/>
                </p:nvCxnSpPr>
                <p:spPr>
                  <a:xfrm>
                    <a:off x="3078235" y="196895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72" name="Group 937">
                  <a:extLst>
                    <a:ext uri="{FF2B5EF4-FFF2-40B4-BE49-F238E27FC236}">
                      <a16:creationId xmlns:a16="http://schemas.microsoft.com/office/drawing/2014/main" id="{F02C710C-1A0E-F114-3291-EAAAACD83493}"/>
                    </a:ext>
                  </a:extLst>
                </p:cNvPr>
                <p:cNvGrpSpPr>
                  <a:grpSpLocks/>
                </p:cNvGrpSpPr>
                <p:nvPr/>
              </p:nvGrpSpPr>
              <p:grpSpPr bwMode="auto">
                <a:xfrm>
                  <a:off x="3167135" y="1918962"/>
                  <a:ext cx="41967" cy="116051"/>
                  <a:chOff x="3064741" y="1916581"/>
                  <a:chExt cx="41967" cy="116051"/>
                </a:xfrm>
                <a:grpFill/>
              </p:grpSpPr>
              <p:sp>
                <p:nvSpPr>
                  <p:cNvPr id="679" name="Oval 678">
                    <a:extLst>
                      <a:ext uri="{FF2B5EF4-FFF2-40B4-BE49-F238E27FC236}">
                        <a16:creationId xmlns:a16="http://schemas.microsoft.com/office/drawing/2014/main" id="{E6714CAD-F585-E04B-2109-995A6B210B2E}"/>
                      </a:ext>
                    </a:extLst>
                  </p:cNvPr>
                  <p:cNvSpPr/>
                  <p:nvPr/>
                </p:nvSpPr>
                <p:spPr>
                  <a:xfrm>
                    <a:off x="3064741" y="1916581"/>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80" name="Straight Connector 679">
                    <a:extLst>
                      <a:ext uri="{FF2B5EF4-FFF2-40B4-BE49-F238E27FC236}">
                        <a16:creationId xmlns:a16="http://schemas.microsoft.com/office/drawing/2014/main" id="{A7E9B1E5-7324-D6BD-8FB4-31C85CA6EC0E}"/>
                      </a:ext>
                    </a:extLst>
                  </p:cNvPr>
                  <p:cNvCxnSpPr>
                    <a:stCxn id="679" idx="4"/>
                  </p:cNvCxnSpPr>
                  <p:nvPr/>
                </p:nvCxnSpPr>
                <p:spPr>
                  <a:xfrm>
                    <a:off x="3082539" y="1960338"/>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73" name="Group 938">
                  <a:extLst>
                    <a:ext uri="{FF2B5EF4-FFF2-40B4-BE49-F238E27FC236}">
                      <a16:creationId xmlns:a16="http://schemas.microsoft.com/office/drawing/2014/main" id="{25D446E4-95CC-5745-AB76-1FDB82E77F3F}"/>
                    </a:ext>
                  </a:extLst>
                </p:cNvPr>
                <p:cNvGrpSpPr>
                  <a:grpSpLocks/>
                </p:cNvGrpSpPr>
                <p:nvPr/>
              </p:nvGrpSpPr>
              <p:grpSpPr bwMode="auto">
                <a:xfrm>
                  <a:off x="3130780" y="1910007"/>
                  <a:ext cx="43645" cy="114295"/>
                  <a:chOff x="3066486" y="1917151"/>
                  <a:chExt cx="43645" cy="114295"/>
                </a:xfrm>
                <a:grpFill/>
              </p:grpSpPr>
              <p:sp>
                <p:nvSpPr>
                  <p:cNvPr id="677" name="Oval 676">
                    <a:extLst>
                      <a:ext uri="{FF2B5EF4-FFF2-40B4-BE49-F238E27FC236}">
                        <a16:creationId xmlns:a16="http://schemas.microsoft.com/office/drawing/2014/main" id="{56CD1F74-F778-B7CA-43EA-E13F370C1D98}"/>
                      </a:ext>
                    </a:extLst>
                  </p:cNvPr>
                  <p:cNvSpPr/>
                  <p:nvPr/>
                </p:nvSpPr>
                <p:spPr>
                  <a:xfrm>
                    <a:off x="3066486" y="1917151"/>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78" name="Straight Connector 677">
                    <a:extLst>
                      <a:ext uri="{FF2B5EF4-FFF2-40B4-BE49-F238E27FC236}">
                        <a16:creationId xmlns:a16="http://schemas.microsoft.com/office/drawing/2014/main" id="{669BEC14-6C9A-9E38-C005-98607984D096}"/>
                      </a:ext>
                    </a:extLst>
                  </p:cNvPr>
                  <p:cNvCxnSpPr>
                    <a:cxnSpLocks/>
                  </p:cNvCxnSpPr>
                  <p:nvPr/>
                </p:nvCxnSpPr>
                <p:spPr>
                  <a:xfrm>
                    <a:off x="3086841" y="1960833"/>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74" name="Group 939">
                  <a:extLst>
                    <a:ext uri="{FF2B5EF4-FFF2-40B4-BE49-F238E27FC236}">
                      <a16:creationId xmlns:a16="http://schemas.microsoft.com/office/drawing/2014/main" id="{5A5DBA1E-C680-10DB-84A4-FDC011ADE1CD}"/>
                    </a:ext>
                  </a:extLst>
                </p:cNvPr>
                <p:cNvGrpSpPr>
                  <a:grpSpLocks/>
                </p:cNvGrpSpPr>
                <p:nvPr/>
              </p:nvGrpSpPr>
              <p:grpSpPr bwMode="auto">
                <a:xfrm>
                  <a:off x="3212132" y="1901831"/>
                  <a:ext cx="47003" cy="105941"/>
                  <a:chOff x="3071638" y="1908975"/>
                  <a:chExt cx="47003" cy="105941"/>
                </a:xfrm>
                <a:grpFill/>
              </p:grpSpPr>
              <p:sp>
                <p:nvSpPr>
                  <p:cNvPr id="675" name="Oval 674">
                    <a:extLst>
                      <a:ext uri="{FF2B5EF4-FFF2-40B4-BE49-F238E27FC236}">
                        <a16:creationId xmlns:a16="http://schemas.microsoft.com/office/drawing/2014/main" id="{E67FF9C8-5AD0-57DC-DE27-052DEED84C4D}"/>
                      </a:ext>
                    </a:extLst>
                  </p:cNvPr>
                  <p:cNvSpPr/>
                  <p:nvPr/>
                </p:nvSpPr>
                <p:spPr>
                  <a:xfrm>
                    <a:off x="3071638" y="190897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76" name="Straight Connector 675">
                    <a:extLst>
                      <a:ext uri="{FF2B5EF4-FFF2-40B4-BE49-F238E27FC236}">
                        <a16:creationId xmlns:a16="http://schemas.microsoft.com/office/drawing/2014/main" id="{F92E60CB-35AF-B991-0DDC-7445DA13B9E9}"/>
                      </a:ext>
                    </a:extLst>
                  </p:cNvPr>
                  <p:cNvCxnSpPr>
                    <a:stCxn id="675" idx="4"/>
                  </p:cNvCxnSpPr>
                  <p:nvPr/>
                </p:nvCxnSpPr>
                <p:spPr>
                  <a:xfrm>
                    <a:off x="3094369" y="194430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grpSp>
        <p:nvGrpSpPr>
          <p:cNvPr id="1125" name="Group 783">
            <a:extLst>
              <a:ext uri="{FF2B5EF4-FFF2-40B4-BE49-F238E27FC236}">
                <a16:creationId xmlns:a16="http://schemas.microsoft.com/office/drawing/2014/main" id="{0274FD4B-89BE-DDE8-959E-90C5FD6E2DC5}"/>
              </a:ext>
            </a:extLst>
          </p:cNvPr>
          <p:cNvGrpSpPr>
            <a:grpSpLocks/>
          </p:cNvGrpSpPr>
          <p:nvPr/>
        </p:nvGrpSpPr>
        <p:grpSpPr bwMode="auto">
          <a:xfrm>
            <a:off x="676297" y="3383058"/>
            <a:ext cx="579281" cy="189802"/>
            <a:chOff x="3123376" y="1895758"/>
            <a:chExt cx="313913" cy="142781"/>
          </a:xfrm>
          <a:solidFill>
            <a:schemeClr val="accent3"/>
          </a:solidFill>
        </p:grpSpPr>
        <p:grpSp>
          <p:nvGrpSpPr>
            <p:cNvPr id="1126" name="Group 784">
              <a:extLst>
                <a:ext uri="{FF2B5EF4-FFF2-40B4-BE49-F238E27FC236}">
                  <a16:creationId xmlns:a16="http://schemas.microsoft.com/office/drawing/2014/main" id="{176FC7C4-EC29-31A0-1B74-6DECE9D495B4}"/>
                </a:ext>
              </a:extLst>
            </p:cNvPr>
            <p:cNvGrpSpPr>
              <a:grpSpLocks/>
            </p:cNvGrpSpPr>
            <p:nvPr/>
          </p:nvGrpSpPr>
          <p:grpSpPr bwMode="auto">
            <a:xfrm>
              <a:off x="3123376" y="1895758"/>
              <a:ext cx="161153" cy="142781"/>
              <a:chOff x="3123376" y="1895758"/>
              <a:chExt cx="161153" cy="142781"/>
            </a:xfrm>
            <a:grpFill/>
          </p:grpSpPr>
          <p:grpSp>
            <p:nvGrpSpPr>
              <p:cNvPr id="1140" name="Group 798">
                <a:extLst>
                  <a:ext uri="{FF2B5EF4-FFF2-40B4-BE49-F238E27FC236}">
                    <a16:creationId xmlns:a16="http://schemas.microsoft.com/office/drawing/2014/main" id="{E56A4A28-5819-ED75-171C-1E201F513E87}"/>
                  </a:ext>
                </a:extLst>
              </p:cNvPr>
              <p:cNvGrpSpPr>
                <a:grpSpLocks/>
              </p:cNvGrpSpPr>
              <p:nvPr/>
            </p:nvGrpSpPr>
            <p:grpSpPr bwMode="auto">
              <a:xfrm>
                <a:off x="3123376" y="1924213"/>
                <a:ext cx="40288" cy="114326"/>
                <a:chOff x="3097182" y="1921832"/>
                <a:chExt cx="40288" cy="114326"/>
              </a:xfrm>
              <a:grpFill/>
            </p:grpSpPr>
            <p:sp>
              <p:nvSpPr>
                <p:cNvPr id="1150" name="Oval 1149">
                  <a:extLst>
                    <a:ext uri="{FF2B5EF4-FFF2-40B4-BE49-F238E27FC236}">
                      <a16:creationId xmlns:a16="http://schemas.microsoft.com/office/drawing/2014/main" id="{D954C297-69F9-5761-2351-3DA3F6E56B79}"/>
                    </a:ext>
                  </a:extLst>
                </p:cNvPr>
                <p:cNvSpPr/>
                <p:nvPr/>
              </p:nvSpPr>
              <p:spPr>
                <a:xfrm>
                  <a:off x="3097182" y="1921832"/>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51" name="Straight Connector 1150">
                  <a:extLst>
                    <a:ext uri="{FF2B5EF4-FFF2-40B4-BE49-F238E27FC236}">
                      <a16:creationId xmlns:a16="http://schemas.microsoft.com/office/drawing/2014/main" id="{7316A129-16F4-8F46-39FE-B3D4349C86AD}"/>
                    </a:ext>
                  </a:extLst>
                </p:cNvPr>
                <p:cNvCxnSpPr>
                  <a:stCxn id="1150" idx="4"/>
                </p:cNvCxnSpPr>
                <p:nvPr/>
              </p:nvCxnSpPr>
              <p:spPr>
                <a:xfrm>
                  <a:off x="3113969" y="1965545"/>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41" name="Group 799">
                <a:extLst>
                  <a:ext uri="{FF2B5EF4-FFF2-40B4-BE49-F238E27FC236}">
                    <a16:creationId xmlns:a16="http://schemas.microsoft.com/office/drawing/2014/main" id="{3FA48910-6305-0413-A10C-27CFCA4CB958}"/>
                  </a:ext>
                </a:extLst>
              </p:cNvPr>
              <p:cNvGrpSpPr>
                <a:grpSpLocks/>
              </p:cNvGrpSpPr>
              <p:nvPr/>
            </p:nvGrpSpPr>
            <p:grpSpPr bwMode="auto">
              <a:xfrm>
                <a:off x="3200596" y="1905845"/>
                <a:ext cx="45325" cy="114326"/>
                <a:chOff x="3098202" y="1903464"/>
                <a:chExt cx="45325" cy="114326"/>
              </a:xfrm>
              <a:grpFill/>
            </p:grpSpPr>
            <p:sp>
              <p:nvSpPr>
                <p:cNvPr id="1148" name="Oval 1147">
                  <a:extLst>
                    <a:ext uri="{FF2B5EF4-FFF2-40B4-BE49-F238E27FC236}">
                      <a16:creationId xmlns:a16="http://schemas.microsoft.com/office/drawing/2014/main" id="{F9DDFBF7-032A-C038-5B2E-A0671E2FFEE9}"/>
                    </a:ext>
                  </a:extLst>
                </p:cNvPr>
                <p:cNvSpPr/>
                <p:nvPr/>
              </p:nvSpPr>
              <p:spPr>
                <a:xfrm>
                  <a:off x="3098202"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49" name="Straight Connector 1148">
                  <a:extLst>
                    <a:ext uri="{FF2B5EF4-FFF2-40B4-BE49-F238E27FC236}">
                      <a16:creationId xmlns:a16="http://schemas.microsoft.com/office/drawing/2014/main" id="{AACD0DDD-4972-1C4E-878B-0BA83985C086}"/>
                    </a:ext>
                  </a:extLst>
                </p:cNvPr>
                <p:cNvCxnSpPr>
                  <a:stCxn id="1148" idx="4"/>
                </p:cNvCxnSpPr>
                <p:nvPr/>
              </p:nvCxnSpPr>
              <p:spPr>
                <a:xfrm>
                  <a:off x="312002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42" name="Group 800">
                <a:extLst>
                  <a:ext uri="{FF2B5EF4-FFF2-40B4-BE49-F238E27FC236}">
                    <a16:creationId xmlns:a16="http://schemas.microsoft.com/office/drawing/2014/main" id="{7A1B5B68-B596-9332-8F99-EF56C0CFFC53}"/>
                  </a:ext>
                </a:extLst>
              </p:cNvPr>
              <p:cNvGrpSpPr>
                <a:grpSpLocks/>
              </p:cNvGrpSpPr>
              <p:nvPr/>
            </p:nvGrpSpPr>
            <p:grpSpPr bwMode="auto">
              <a:xfrm>
                <a:off x="3161986" y="1914126"/>
                <a:ext cx="45324" cy="110963"/>
                <a:chOff x="3097692" y="1921270"/>
                <a:chExt cx="45324" cy="110963"/>
              </a:xfrm>
              <a:grpFill/>
            </p:grpSpPr>
            <p:sp>
              <p:nvSpPr>
                <p:cNvPr id="1146" name="Oval 1145">
                  <a:extLst>
                    <a:ext uri="{FF2B5EF4-FFF2-40B4-BE49-F238E27FC236}">
                      <a16:creationId xmlns:a16="http://schemas.microsoft.com/office/drawing/2014/main" id="{09241CE7-D7B7-A17F-08CE-A1E7E3C2DB15}"/>
                    </a:ext>
                  </a:extLst>
                </p:cNvPr>
                <p:cNvSpPr/>
                <p:nvPr/>
              </p:nvSpPr>
              <p:spPr>
                <a:xfrm>
                  <a:off x="3097692" y="1921270"/>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47" name="Straight Connector 1146">
                  <a:extLst>
                    <a:ext uri="{FF2B5EF4-FFF2-40B4-BE49-F238E27FC236}">
                      <a16:creationId xmlns:a16="http://schemas.microsoft.com/office/drawing/2014/main" id="{11F8E419-CCA6-358F-0BCF-31F0A0E3FC76}"/>
                    </a:ext>
                  </a:extLst>
                </p:cNvPr>
                <p:cNvCxnSpPr>
                  <a:stCxn id="1146" idx="4"/>
                </p:cNvCxnSpPr>
                <p:nvPr/>
              </p:nvCxnSpPr>
              <p:spPr>
                <a:xfrm>
                  <a:off x="3119514" y="1964983"/>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43" name="Group 801">
                <a:extLst>
                  <a:ext uri="{FF2B5EF4-FFF2-40B4-BE49-F238E27FC236}">
                    <a16:creationId xmlns:a16="http://schemas.microsoft.com/office/drawing/2014/main" id="{E056318C-C27B-8B77-FE2A-9957B66A4ED8}"/>
                  </a:ext>
                </a:extLst>
              </p:cNvPr>
              <p:cNvGrpSpPr>
                <a:grpSpLocks/>
              </p:cNvGrpSpPr>
              <p:nvPr/>
            </p:nvGrpSpPr>
            <p:grpSpPr bwMode="auto">
              <a:xfrm>
                <a:off x="3235848" y="1895758"/>
                <a:ext cx="48681" cy="110962"/>
                <a:chOff x="3095354" y="1902902"/>
                <a:chExt cx="48681" cy="110962"/>
              </a:xfrm>
              <a:grpFill/>
            </p:grpSpPr>
            <p:sp>
              <p:nvSpPr>
                <p:cNvPr id="1144" name="Oval 1143">
                  <a:extLst>
                    <a:ext uri="{FF2B5EF4-FFF2-40B4-BE49-F238E27FC236}">
                      <a16:creationId xmlns:a16="http://schemas.microsoft.com/office/drawing/2014/main" id="{CBB8E416-D19B-DC5D-A517-2FD6C80FBE46}"/>
                    </a:ext>
                  </a:extLst>
                </p:cNvPr>
                <p:cNvSpPr/>
                <p:nvPr/>
              </p:nvSpPr>
              <p:spPr>
                <a:xfrm>
                  <a:off x="3095354" y="1902902"/>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45" name="Straight Connector 1144">
                  <a:extLst>
                    <a:ext uri="{FF2B5EF4-FFF2-40B4-BE49-F238E27FC236}">
                      <a16:creationId xmlns:a16="http://schemas.microsoft.com/office/drawing/2014/main" id="{FF9DA939-BC66-FBCE-D898-ABEA82E2101F}"/>
                    </a:ext>
                  </a:extLst>
                </p:cNvPr>
                <p:cNvCxnSpPr>
                  <a:stCxn id="1144" idx="4"/>
                </p:cNvCxnSpPr>
                <p:nvPr/>
              </p:nvCxnSpPr>
              <p:spPr>
                <a:xfrm>
                  <a:off x="3120533" y="194661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127" name="Group 785">
              <a:extLst>
                <a:ext uri="{FF2B5EF4-FFF2-40B4-BE49-F238E27FC236}">
                  <a16:creationId xmlns:a16="http://schemas.microsoft.com/office/drawing/2014/main" id="{9B0DEDBA-AED6-A700-39EA-E0A4D9ED3458}"/>
                </a:ext>
              </a:extLst>
            </p:cNvPr>
            <p:cNvGrpSpPr>
              <a:grpSpLocks/>
            </p:cNvGrpSpPr>
            <p:nvPr/>
          </p:nvGrpSpPr>
          <p:grpSpPr bwMode="auto">
            <a:xfrm>
              <a:off x="3276137" y="1905845"/>
              <a:ext cx="161152" cy="124413"/>
              <a:chOff x="3123737" y="1896320"/>
              <a:chExt cx="161152" cy="124413"/>
            </a:xfrm>
            <a:grpFill/>
          </p:grpSpPr>
          <p:grpSp>
            <p:nvGrpSpPr>
              <p:cNvPr id="1128" name="Group 786">
                <a:extLst>
                  <a:ext uri="{FF2B5EF4-FFF2-40B4-BE49-F238E27FC236}">
                    <a16:creationId xmlns:a16="http://schemas.microsoft.com/office/drawing/2014/main" id="{F0703731-C646-304E-63B4-C25A192569C5}"/>
                  </a:ext>
                </a:extLst>
              </p:cNvPr>
              <p:cNvGrpSpPr>
                <a:grpSpLocks/>
              </p:cNvGrpSpPr>
              <p:nvPr/>
            </p:nvGrpSpPr>
            <p:grpSpPr bwMode="auto">
              <a:xfrm>
                <a:off x="3123737" y="1913133"/>
                <a:ext cx="43645" cy="107600"/>
                <a:chOff x="3097543" y="1910752"/>
                <a:chExt cx="43645" cy="107600"/>
              </a:xfrm>
              <a:grpFill/>
            </p:grpSpPr>
            <p:sp>
              <p:nvSpPr>
                <p:cNvPr id="1138" name="Oval 1137">
                  <a:extLst>
                    <a:ext uri="{FF2B5EF4-FFF2-40B4-BE49-F238E27FC236}">
                      <a16:creationId xmlns:a16="http://schemas.microsoft.com/office/drawing/2014/main" id="{0BB719A8-0E30-391B-DBAB-15B5760A9A25}"/>
                    </a:ext>
                  </a:extLst>
                </p:cNvPr>
                <p:cNvSpPr/>
                <p:nvPr/>
              </p:nvSpPr>
              <p:spPr>
                <a:xfrm>
                  <a:off x="3097543" y="1910752"/>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39" name="Straight Connector 1138">
                  <a:extLst>
                    <a:ext uri="{FF2B5EF4-FFF2-40B4-BE49-F238E27FC236}">
                      <a16:creationId xmlns:a16="http://schemas.microsoft.com/office/drawing/2014/main" id="{DC09FFA7-E87B-9778-77BC-70154A625AC0}"/>
                    </a:ext>
                  </a:extLst>
                </p:cNvPr>
                <p:cNvCxnSpPr>
                  <a:stCxn id="1138" idx="4"/>
                </p:cNvCxnSpPr>
                <p:nvPr/>
              </p:nvCxnSpPr>
              <p:spPr>
                <a:xfrm>
                  <a:off x="3121044" y="195446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29" name="Group 787">
                <a:extLst>
                  <a:ext uri="{FF2B5EF4-FFF2-40B4-BE49-F238E27FC236}">
                    <a16:creationId xmlns:a16="http://schemas.microsoft.com/office/drawing/2014/main" id="{BA504FAA-2AAB-4107-BF47-EB33312809E6}"/>
                  </a:ext>
                </a:extLst>
              </p:cNvPr>
              <p:cNvGrpSpPr>
                <a:grpSpLocks/>
              </p:cNvGrpSpPr>
              <p:nvPr/>
            </p:nvGrpSpPr>
            <p:grpSpPr bwMode="auto">
              <a:xfrm>
                <a:off x="3200956" y="1913133"/>
                <a:ext cx="45324" cy="107600"/>
                <a:chOff x="3098562" y="1910752"/>
                <a:chExt cx="45324" cy="107600"/>
              </a:xfrm>
              <a:grpFill/>
            </p:grpSpPr>
            <p:sp>
              <p:nvSpPr>
                <p:cNvPr id="1136" name="Oval 1135">
                  <a:extLst>
                    <a:ext uri="{FF2B5EF4-FFF2-40B4-BE49-F238E27FC236}">
                      <a16:creationId xmlns:a16="http://schemas.microsoft.com/office/drawing/2014/main" id="{C29683EA-DDDA-481E-FD26-AEE00B5DB2FC}"/>
                    </a:ext>
                  </a:extLst>
                </p:cNvPr>
                <p:cNvSpPr/>
                <p:nvPr/>
              </p:nvSpPr>
              <p:spPr>
                <a:xfrm>
                  <a:off x="3098562" y="191075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37" name="Straight Connector 1136">
                  <a:extLst>
                    <a:ext uri="{FF2B5EF4-FFF2-40B4-BE49-F238E27FC236}">
                      <a16:creationId xmlns:a16="http://schemas.microsoft.com/office/drawing/2014/main" id="{528C2D47-C122-114C-6E31-E58045A709BC}"/>
                    </a:ext>
                  </a:extLst>
                </p:cNvPr>
                <p:cNvCxnSpPr>
                  <a:stCxn id="1136" idx="4"/>
                </p:cNvCxnSpPr>
                <p:nvPr/>
              </p:nvCxnSpPr>
              <p:spPr>
                <a:xfrm>
                  <a:off x="3120384" y="1954464"/>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30" name="Group 788">
                <a:extLst>
                  <a:ext uri="{FF2B5EF4-FFF2-40B4-BE49-F238E27FC236}">
                    <a16:creationId xmlns:a16="http://schemas.microsoft.com/office/drawing/2014/main" id="{565DBF41-8968-A061-0374-4CA169582CE6}"/>
                  </a:ext>
                </a:extLst>
              </p:cNvPr>
              <p:cNvGrpSpPr>
                <a:grpSpLocks/>
              </p:cNvGrpSpPr>
              <p:nvPr/>
            </p:nvGrpSpPr>
            <p:grpSpPr bwMode="auto">
              <a:xfrm>
                <a:off x="3162345" y="1896320"/>
                <a:ext cx="45325" cy="114326"/>
                <a:chOff x="3098051" y="1903464"/>
                <a:chExt cx="45325" cy="114326"/>
              </a:xfrm>
              <a:grpFill/>
            </p:grpSpPr>
            <p:sp>
              <p:nvSpPr>
                <p:cNvPr id="1134" name="Oval 1133">
                  <a:extLst>
                    <a:ext uri="{FF2B5EF4-FFF2-40B4-BE49-F238E27FC236}">
                      <a16:creationId xmlns:a16="http://schemas.microsoft.com/office/drawing/2014/main" id="{62DBAD45-04D8-0BE1-BB7E-58ACE5826DC0}"/>
                    </a:ext>
                  </a:extLst>
                </p:cNvPr>
                <p:cNvSpPr/>
                <p:nvPr/>
              </p:nvSpPr>
              <p:spPr>
                <a:xfrm>
                  <a:off x="3098051"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35" name="Straight Connector 1134">
                  <a:extLst>
                    <a:ext uri="{FF2B5EF4-FFF2-40B4-BE49-F238E27FC236}">
                      <a16:creationId xmlns:a16="http://schemas.microsoft.com/office/drawing/2014/main" id="{F081C973-5EBC-4B5B-116B-BB67035A1CEC}"/>
                    </a:ext>
                  </a:extLst>
                </p:cNvPr>
                <p:cNvCxnSpPr>
                  <a:stCxn id="1134" idx="4"/>
                </p:cNvCxnSpPr>
                <p:nvPr/>
              </p:nvCxnSpPr>
              <p:spPr>
                <a:xfrm>
                  <a:off x="311987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31" name="Group 789">
                <a:extLst>
                  <a:ext uri="{FF2B5EF4-FFF2-40B4-BE49-F238E27FC236}">
                    <a16:creationId xmlns:a16="http://schemas.microsoft.com/office/drawing/2014/main" id="{14BE31E2-9C9F-1B4E-B9F7-72E75D15645F}"/>
                  </a:ext>
                </a:extLst>
              </p:cNvPr>
              <p:cNvGrpSpPr>
                <a:grpSpLocks/>
              </p:cNvGrpSpPr>
              <p:nvPr/>
            </p:nvGrpSpPr>
            <p:grpSpPr bwMode="auto">
              <a:xfrm>
                <a:off x="3242922" y="1896320"/>
                <a:ext cx="41967" cy="114326"/>
                <a:chOff x="3102428" y="1903464"/>
                <a:chExt cx="41967" cy="114326"/>
              </a:xfrm>
              <a:grpFill/>
            </p:grpSpPr>
            <p:sp>
              <p:nvSpPr>
                <p:cNvPr id="1132" name="Oval 1131">
                  <a:extLst>
                    <a:ext uri="{FF2B5EF4-FFF2-40B4-BE49-F238E27FC236}">
                      <a16:creationId xmlns:a16="http://schemas.microsoft.com/office/drawing/2014/main" id="{B61CC4F2-5D0E-1802-156C-6AD0C5EE2046}"/>
                    </a:ext>
                  </a:extLst>
                </p:cNvPr>
                <p:cNvSpPr/>
                <p:nvPr/>
              </p:nvSpPr>
              <p:spPr>
                <a:xfrm>
                  <a:off x="3102428" y="1903464"/>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33" name="Straight Connector 1132">
                  <a:extLst>
                    <a:ext uri="{FF2B5EF4-FFF2-40B4-BE49-F238E27FC236}">
                      <a16:creationId xmlns:a16="http://schemas.microsoft.com/office/drawing/2014/main" id="{D747DDB9-6349-A251-3832-64A824782269}"/>
                    </a:ext>
                  </a:extLst>
                </p:cNvPr>
                <p:cNvCxnSpPr>
                  <a:stCxn id="1132" idx="4"/>
                </p:cNvCxnSpPr>
                <p:nvPr/>
              </p:nvCxnSpPr>
              <p:spPr>
                <a:xfrm>
                  <a:off x="3124251"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152" name="Group 879">
            <a:extLst>
              <a:ext uri="{FF2B5EF4-FFF2-40B4-BE49-F238E27FC236}">
                <a16:creationId xmlns:a16="http://schemas.microsoft.com/office/drawing/2014/main" id="{EA92CF39-959C-759C-B2F0-4CA542EA6F35}"/>
              </a:ext>
            </a:extLst>
          </p:cNvPr>
          <p:cNvGrpSpPr>
            <a:grpSpLocks/>
          </p:cNvGrpSpPr>
          <p:nvPr/>
        </p:nvGrpSpPr>
        <p:grpSpPr bwMode="auto">
          <a:xfrm rot="21540000" flipV="1">
            <a:off x="655334" y="3561776"/>
            <a:ext cx="549741" cy="196769"/>
            <a:chOff x="3113817" y="1907074"/>
            <a:chExt cx="297908" cy="148022"/>
          </a:xfrm>
          <a:solidFill>
            <a:schemeClr val="accent3"/>
          </a:solidFill>
        </p:grpSpPr>
        <p:grpSp>
          <p:nvGrpSpPr>
            <p:cNvPr id="1153" name="Group 934">
              <a:extLst>
                <a:ext uri="{FF2B5EF4-FFF2-40B4-BE49-F238E27FC236}">
                  <a16:creationId xmlns:a16="http://schemas.microsoft.com/office/drawing/2014/main" id="{792378BB-4F0C-90F9-B180-00E2AF93A867}"/>
                </a:ext>
              </a:extLst>
            </p:cNvPr>
            <p:cNvGrpSpPr>
              <a:grpSpLocks/>
            </p:cNvGrpSpPr>
            <p:nvPr/>
          </p:nvGrpSpPr>
          <p:grpSpPr bwMode="auto">
            <a:xfrm>
              <a:off x="3113817" y="1907074"/>
              <a:ext cx="155125" cy="138574"/>
              <a:chOff x="3113817" y="1907074"/>
              <a:chExt cx="155125" cy="138574"/>
            </a:xfrm>
            <a:grpFill/>
          </p:grpSpPr>
          <p:grpSp>
            <p:nvGrpSpPr>
              <p:cNvPr id="1167" name="Group 948">
                <a:extLst>
                  <a:ext uri="{FF2B5EF4-FFF2-40B4-BE49-F238E27FC236}">
                    <a16:creationId xmlns:a16="http://schemas.microsoft.com/office/drawing/2014/main" id="{02DF1921-A415-9557-20E8-946542F7AEAE}"/>
                  </a:ext>
                </a:extLst>
              </p:cNvPr>
              <p:cNvGrpSpPr>
                <a:grpSpLocks/>
              </p:cNvGrpSpPr>
              <p:nvPr/>
            </p:nvGrpSpPr>
            <p:grpSpPr bwMode="auto">
              <a:xfrm>
                <a:off x="3113817" y="1907074"/>
                <a:ext cx="45324" cy="112647"/>
                <a:chOff x="3087623" y="1904693"/>
                <a:chExt cx="45324" cy="112647"/>
              </a:xfrm>
              <a:grpFill/>
            </p:grpSpPr>
            <p:sp>
              <p:nvSpPr>
                <p:cNvPr id="1177" name="Oval 1176">
                  <a:extLst>
                    <a:ext uri="{FF2B5EF4-FFF2-40B4-BE49-F238E27FC236}">
                      <a16:creationId xmlns:a16="http://schemas.microsoft.com/office/drawing/2014/main" id="{FAF08E15-6ECC-AAB1-EE12-2847A63A115D}"/>
                    </a:ext>
                  </a:extLst>
                </p:cNvPr>
                <p:cNvSpPr/>
                <p:nvPr/>
              </p:nvSpPr>
              <p:spPr>
                <a:xfrm>
                  <a:off x="3087623" y="1904693"/>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78" name="Straight Connector 1177">
                  <a:extLst>
                    <a:ext uri="{FF2B5EF4-FFF2-40B4-BE49-F238E27FC236}">
                      <a16:creationId xmlns:a16="http://schemas.microsoft.com/office/drawing/2014/main" id="{3E25CFA2-6E69-485C-0787-84C74DB5A8FC}"/>
                    </a:ext>
                  </a:extLst>
                </p:cNvPr>
                <p:cNvCxnSpPr>
                  <a:stCxn id="1177" idx="4"/>
                </p:cNvCxnSpPr>
                <p:nvPr/>
              </p:nvCxnSpPr>
              <p:spPr>
                <a:xfrm>
                  <a:off x="3110469" y="194672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68" name="Group 949">
                <a:extLst>
                  <a:ext uri="{FF2B5EF4-FFF2-40B4-BE49-F238E27FC236}">
                    <a16:creationId xmlns:a16="http://schemas.microsoft.com/office/drawing/2014/main" id="{F2373D27-C5EF-F80C-7873-01CE4DE8A4E9}"/>
                  </a:ext>
                </a:extLst>
              </p:cNvPr>
              <p:cNvGrpSpPr>
                <a:grpSpLocks/>
              </p:cNvGrpSpPr>
              <p:nvPr/>
            </p:nvGrpSpPr>
            <p:grpSpPr bwMode="auto">
              <a:xfrm>
                <a:off x="3180556" y="1938067"/>
                <a:ext cx="43645" cy="107581"/>
                <a:chOff x="3078162" y="1935686"/>
                <a:chExt cx="43645" cy="107581"/>
              </a:xfrm>
              <a:grpFill/>
            </p:grpSpPr>
            <p:sp>
              <p:nvSpPr>
                <p:cNvPr id="1175" name="Oval 1174">
                  <a:extLst>
                    <a:ext uri="{FF2B5EF4-FFF2-40B4-BE49-F238E27FC236}">
                      <a16:creationId xmlns:a16="http://schemas.microsoft.com/office/drawing/2014/main" id="{A72F72FD-9F65-41A6-191C-8808BE895443}"/>
                    </a:ext>
                  </a:extLst>
                </p:cNvPr>
                <p:cNvSpPr/>
                <p:nvPr/>
              </p:nvSpPr>
              <p:spPr>
                <a:xfrm>
                  <a:off x="3078162" y="1935686"/>
                  <a:ext cx="4364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76" name="Straight Connector 1175">
                  <a:extLst>
                    <a:ext uri="{FF2B5EF4-FFF2-40B4-BE49-F238E27FC236}">
                      <a16:creationId xmlns:a16="http://schemas.microsoft.com/office/drawing/2014/main" id="{C6F3720B-CF8A-6944-A24D-366D03997EBE}"/>
                    </a:ext>
                  </a:extLst>
                </p:cNvPr>
                <p:cNvCxnSpPr>
                  <a:cxnSpLocks/>
                </p:cNvCxnSpPr>
                <p:nvPr/>
              </p:nvCxnSpPr>
              <p:spPr>
                <a:xfrm>
                  <a:off x="3098401" y="1972654"/>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69" name="Group 950">
                <a:extLst>
                  <a:ext uri="{FF2B5EF4-FFF2-40B4-BE49-F238E27FC236}">
                    <a16:creationId xmlns:a16="http://schemas.microsoft.com/office/drawing/2014/main" id="{8CD9E244-F79C-6041-B219-256AB8EB81E9}"/>
                  </a:ext>
                </a:extLst>
              </p:cNvPr>
              <p:cNvGrpSpPr>
                <a:grpSpLocks/>
              </p:cNvGrpSpPr>
              <p:nvPr/>
            </p:nvGrpSpPr>
            <p:grpSpPr bwMode="auto">
              <a:xfrm>
                <a:off x="3154186" y="1918339"/>
                <a:ext cx="40288" cy="109317"/>
                <a:chOff x="3089892" y="1925483"/>
                <a:chExt cx="40288" cy="109317"/>
              </a:xfrm>
              <a:grpFill/>
            </p:grpSpPr>
            <p:sp>
              <p:nvSpPr>
                <p:cNvPr id="1173" name="Oval 1172">
                  <a:extLst>
                    <a:ext uri="{FF2B5EF4-FFF2-40B4-BE49-F238E27FC236}">
                      <a16:creationId xmlns:a16="http://schemas.microsoft.com/office/drawing/2014/main" id="{32253D9F-2CD1-9A42-F43D-0D6F9E38D97E}"/>
                    </a:ext>
                  </a:extLst>
                </p:cNvPr>
                <p:cNvSpPr/>
                <p:nvPr/>
              </p:nvSpPr>
              <p:spPr>
                <a:xfrm>
                  <a:off x="3089892" y="1925483"/>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74" name="Straight Connector 1173">
                  <a:extLst>
                    <a:ext uri="{FF2B5EF4-FFF2-40B4-BE49-F238E27FC236}">
                      <a16:creationId xmlns:a16="http://schemas.microsoft.com/office/drawing/2014/main" id="{24E72F5C-975A-9CD1-96C5-D16BCE87B47A}"/>
                    </a:ext>
                  </a:extLst>
                </p:cNvPr>
                <p:cNvCxnSpPr>
                  <a:stCxn id="1173" idx="4"/>
                </p:cNvCxnSpPr>
                <p:nvPr/>
              </p:nvCxnSpPr>
              <p:spPr>
                <a:xfrm>
                  <a:off x="3107633" y="1962506"/>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70" name="Group 951">
                <a:extLst>
                  <a:ext uri="{FF2B5EF4-FFF2-40B4-BE49-F238E27FC236}">
                    <a16:creationId xmlns:a16="http://schemas.microsoft.com/office/drawing/2014/main" id="{B943BC64-9A67-C238-B4F3-538B53AC5170}"/>
                  </a:ext>
                </a:extLst>
              </p:cNvPr>
              <p:cNvGrpSpPr>
                <a:grpSpLocks/>
              </p:cNvGrpSpPr>
              <p:nvPr/>
            </p:nvGrpSpPr>
            <p:grpSpPr bwMode="auto">
              <a:xfrm>
                <a:off x="3223618" y="1920511"/>
                <a:ext cx="45324" cy="105925"/>
                <a:chOff x="3083124" y="1927655"/>
                <a:chExt cx="45324" cy="105925"/>
              </a:xfrm>
              <a:grpFill/>
            </p:grpSpPr>
            <p:sp>
              <p:nvSpPr>
                <p:cNvPr id="1171" name="Oval 1170">
                  <a:extLst>
                    <a:ext uri="{FF2B5EF4-FFF2-40B4-BE49-F238E27FC236}">
                      <a16:creationId xmlns:a16="http://schemas.microsoft.com/office/drawing/2014/main" id="{346F1975-8D65-F3F3-1C59-72DADA60139D}"/>
                    </a:ext>
                  </a:extLst>
                </p:cNvPr>
                <p:cNvSpPr/>
                <p:nvPr/>
              </p:nvSpPr>
              <p:spPr>
                <a:xfrm>
                  <a:off x="3083124" y="1927655"/>
                  <a:ext cx="45324"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72" name="Straight Connector 1171">
                  <a:extLst>
                    <a:ext uri="{FF2B5EF4-FFF2-40B4-BE49-F238E27FC236}">
                      <a16:creationId xmlns:a16="http://schemas.microsoft.com/office/drawing/2014/main" id="{16CA4EA1-6065-BDFE-BAC9-37B8D2EB757A}"/>
                    </a:ext>
                  </a:extLst>
                </p:cNvPr>
                <p:cNvCxnSpPr>
                  <a:stCxn id="1171" idx="4"/>
                </p:cNvCxnSpPr>
                <p:nvPr/>
              </p:nvCxnSpPr>
              <p:spPr>
                <a:xfrm>
                  <a:off x="3105884" y="196969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154" name="Group 935">
              <a:extLst>
                <a:ext uri="{FF2B5EF4-FFF2-40B4-BE49-F238E27FC236}">
                  <a16:creationId xmlns:a16="http://schemas.microsoft.com/office/drawing/2014/main" id="{0ECD8831-F778-FC2D-A1A8-BC51A2B27F1F}"/>
                </a:ext>
              </a:extLst>
            </p:cNvPr>
            <p:cNvGrpSpPr>
              <a:grpSpLocks/>
            </p:cNvGrpSpPr>
            <p:nvPr/>
          </p:nvGrpSpPr>
          <p:grpSpPr bwMode="auto">
            <a:xfrm>
              <a:off x="3242402" y="1919352"/>
              <a:ext cx="169323" cy="135744"/>
              <a:chOff x="3090002" y="1909827"/>
              <a:chExt cx="169323" cy="135744"/>
            </a:xfrm>
            <a:grpFill/>
          </p:grpSpPr>
          <p:grpSp>
            <p:nvGrpSpPr>
              <p:cNvPr id="1155" name="Group 936">
                <a:extLst>
                  <a:ext uri="{FF2B5EF4-FFF2-40B4-BE49-F238E27FC236}">
                    <a16:creationId xmlns:a16="http://schemas.microsoft.com/office/drawing/2014/main" id="{0C5DA51D-A830-C63F-475F-971EC82E72B4}"/>
                  </a:ext>
                </a:extLst>
              </p:cNvPr>
              <p:cNvGrpSpPr>
                <a:grpSpLocks/>
              </p:cNvGrpSpPr>
              <p:nvPr/>
            </p:nvGrpSpPr>
            <p:grpSpPr bwMode="auto">
              <a:xfrm>
                <a:off x="3090002" y="1927517"/>
                <a:ext cx="40288" cy="114434"/>
                <a:chOff x="3063808" y="1925136"/>
                <a:chExt cx="40288" cy="114434"/>
              </a:xfrm>
              <a:grpFill/>
            </p:grpSpPr>
            <p:sp>
              <p:nvSpPr>
                <p:cNvPr id="1165" name="Oval 1164">
                  <a:extLst>
                    <a:ext uri="{FF2B5EF4-FFF2-40B4-BE49-F238E27FC236}">
                      <a16:creationId xmlns:a16="http://schemas.microsoft.com/office/drawing/2014/main" id="{7DD05EE1-3E77-10FA-3E9D-E4089091E90F}"/>
                    </a:ext>
                  </a:extLst>
                </p:cNvPr>
                <p:cNvSpPr/>
                <p:nvPr/>
              </p:nvSpPr>
              <p:spPr>
                <a:xfrm>
                  <a:off x="3063808" y="1925136"/>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66" name="Straight Connector 1165">
                  <a:extLst>
                    <a:ext uri="{FF2B5EF4-FFF2-40B4-BE49-F238E27FC236}">
                      <a16:creationId xmlns:a16="http://schemas.microsoft.com/office/drawing/2014/main" id="{350344BF-85FF-206B-A5C9-48EC214DBFB7}"/>
                    </a:ext>
                  </a:extLst>
                </p:cNvPr>
                <p:cNvCxnSpPr>
                  <a:stCxn id="1165" idx="4"/>
                </p:cNvCxnSpPr>
                <p:nvPr/>
              </p:nvCxnSpPr>
              <p:spPr>
                <a:xfrm>
                  <a:off x="3078235" y="196895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56" name="Group 937">
                <a:extLst>
                  <a:ext uri="{FF2B5EF4-FFF2-40B4-BE49-F238E27FC236}">
                    <a16:creationId xmlns:a16="http://schemas.microsoft.com/office/drawing/2014/main" id="{7700859B-D320-0FCC-485B-339C8E9565DB}"/>
                  </a:ext>
                </a:extLst>
              </p:cNvPr>
              <p:cNvGrpSpPr>
                <a:grpSpLocks/>
              </p:cNvGrpSpPr>
              <p:nvPr/>
            </p:nvGrpSpPr>
            <p:grpSpPr bwMode="auto">
              <a:xfrm>
                <a:off x="3167268" y="1929514"/>
                <a:ext cx="41967" cy="116057"/>
                <a:chOff x="3064874" y="1927133"/>
                <a:chExt cx="41967" cy="116057"/>
              </a:xfrm>
              <a:grpFill/>
            </p:grpSpPr>
            <p:sp>
              <p:nvSpPr>
                <p:cNvPr id="1163" name="Oval 1162">
                  <a:extLst>
                    <a:ext uri="{FF2B5EF4-FFF2-40B4-BE49-F238E27FC236}">
                      <a16:creationId xmlns:a16="http://schemas.microsoft.com/office/drawing/2014/main" id="{C13346E0-674D-D778-CEE2-DAA1934B5164}"/>
                    </a:ext>
                  </a:extLst>
                </p:cNvPr>
                <p:cNvSpPr/>
                <p:nvPr/>
              </p:nvSpPr>
              <p:spPr>
                <a:xfrm>
                  <a:off x="3064874" y="1927133"/>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64" name="Straight Connector 1163">
                  <a:extLst>
                    <a:ext uri="{FF2B5EF4-FFF2-40B4-BE49-F238E27FC236}">
                      <a16:creationId xmlns:a16="http://schemas.microsoft.com/office/drawing/2014/main" id="{9C516364-0513-EF1A-2E1F-0C6FC93EB916}"/>
                    </a:ext>
                  </a:extLst>
                </p:cNvPr>
                <p:cNvCxnSpPr>
                  <a:stCxn id="1163" idx="4"/>
                </p:cNvCxnSpPr>
                <p:nvPr/>
              </p:nvCxnSpPr>
              <p:spPr>
                <a:xfrm>
                  <a:off x="3082672" y="1970896"/>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57" name="Group 938">
                <a:extLst>
                  <a:ext uri="{FF2B5EF4-FFF2-40B4-BE49-F238E27FC236}">
                    <a16:creationId xmlns:a16="http://schemas.microsoft.com/office/drawing/2014/main" id="{BB027CD1-B96C-D572-A383-430449DE3502}"/>
                  </a:ext>
                </a:extLst>
              </p:cNvPr>
              <p:cNvGrpSpPr>
                <a:grpSpLocks/>
              </p:cNvGrpSpPr>
              <p:nvPr/>
            </p:nvGrpSpPr>
            <p:grpSpPr bwMode="auto">
              <a:xfrm>
                <a:off x="3138384" y="1909827"/>
                <a:ext cx="43645" cy="114478"/>
                <a:chOff x="3074090" y="1916971"/>
                <a:chExt cx="43645" cy="114478"/>
              </a:xfrm>
              <a:grpFill/>
            </p:grpSpPr>
            <p:sp>
              <p:nvSpPr>
                <p:cNvPr id="1161" name="Oval 1160">
                  <a:extLst>
                    <a:ext uri="{FF2B5EF4-FFF2-40B4-BE49-F238E27FC236}">
                      <a16:creationId xmlns:a16="http://schemas.microsoft.com/office/drawing/2014/main" id="{39B6BF54-AA4B-6F91-A30E-71B69724272D}"/>
                    </a:ext>
                  </a:extLst>
                </p:cNvPr>
                <p:cNvSpPr/>
                <p:nvPr/>
              </p:nvSpPr>
              <p:spPr>
                <a:xfrm>
                  <a:off x="3074090" y="1916971"/>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62" name="Straight Connector 1161">
                  <a:extLst>
                    <a:ext uri="{FF2B5EF4-FFF2-40B4-BE49-F238E27FC236}">
                      <a16:creationId xmlns:a16="http://schemas.microsoft.com/office/drawing/2014/main" id="{AF88A2E2-F91A-B8AD-7CC4-AD314921E0B3}"/>
                    </a:ext>
                  </a:extLst>
                </p:cNvPr>
                <p:cNvCxnSpPr>
                  <a:stCxn id="1161" idx="4"/>
                </p:cNvCxnSpPr>
                <p:nvPr/>
              </p:nvCxnSpPr>
              <p:spPr>
                <a:xfrm>
                  <a:off x="3086837" y="196083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158" name="Group 939">
                <a:extLst>
                  <a:ext uri="{FF2B5EF4-FFF2-40B4-BE49-F238E27FC236}">
                    <a16:creationId xmlns:a16="http://schemas.microsoft.com/office/drawing/2014/main" id="{70275F26-76E7-6B1A-6443-0B57EAE1F7B4}"/>
                  </a:ext>
                </a:extLst>
              </p:cNvPr>
              <p:cNvGrpSpPr>
                <a:grpSpLocks/>
              </p:cNvGrpSpPr>
              <p:nvPr/>
            </p:nvGrpSpPr>
            <p:grpSpPr bwMode="auto">
              <a:xfrm>
                <a:off x="3212322" y="1916911"/>
                <a:ext cx="47003" cy="105941"/>
                <a:chOff x="3071828" y="1924055"/>
                <a:chExt cx="47003" cy="105941"/>
              </a:xfrm>
              <a:grpFill/>
            </p:grpSpPr>
            <p:sp>
              <p:nvSpPr>
                <p:cNvPr id="1159" name="Oval 1158">
                  <a:extLst>
                    <a:ext uri="{FF2B5EF4-FFF2-40B4-BE49-F238E27FC236}">
                      <a16:creationId xmlns:a16="http://schemas.microsoft.com/office/drawing/2014/main" id="{24559636-7CA0-906A-347B-A05CE74F3AE1}"/>
                    </a:ext>
                  </a:extLst>
                </p:cNvPr>
                <p:cNvSpPr/>
                <p:nvPr/>
              </p:nvSpPr>
              <p:spPr>
                <a:xfrm>
                  <a:off x="3071828" y="192405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160" name="Straight Connector 1159">
                  <a:extLst>
                    <a:ext uri="{FF2B5EF4-FFF2-40B4-BE49-F238E27FC236}">
                      <a16:creationId xmlns:a16="http://schemas.microsoft.com/office/drawing/2014/main" id="{9F6D17CE-460F-4562-C618-B308967CA9C3}"/>
                    </a:ext>
                  </a:extLst>
                </p:cNvPr>
                <p:cNvCxnSpPr>
                  <a:stCxn id="1159" idx="4"/>
                </p:cNvCxnSpPr>
                <p:nvPr/>
              </p:nvCxnSpPr>
              <p:spPr>
                <a:xfrm>
                  <a:off x="3094559" y="195938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576" name="Group 1575">
            <a:extLst>
              <a:ext uri="{FF2B5EF4-FFF2-40B4-BE49-F238E27FC236}">
                <a16:creationId xmlns:a16="http://schemas.microsoft.com/office/drawing/2014/main" id="{CAC77B45-19AE-7AF7-9D77-4B134B36D90C}"/>
              </a:ext>
            </a:extLst>
          </p:cNvPr>
          <p:cNvGrpSpPr/>
          <p:nvPr/>
        </p:nvGrpSpPr>
        <p:grpSpPr>
          <a:xfrm>
            <a:off x="1016459" y="2082623"/>
            <a:ext cx="1157863" cy="2130240"/>
            <a:chOff x="1149359" y="1819275"/>
            <a:chExt cx="1157863" cy="2130240"/>
          </a:xfrm>
        </p:grpSpPr>
        <p:sp>
          <p:nvSpPr>
            <p:cNvPr id="447" name="Freeform 368">
              <a:extLst>
                <a:ext uri="{FF2B5EF4-FFF2-40B4-BE49-F238E27FC236}">
                  <a16:creationId xmlns:a16="http://schemas.microsoft.com/office/drawing/2014/main" id="{1E71A073-DED6-CC76-CCB9-79312527D3CB}"/>
                </a:ext>
              </a:extLst>
            </p:cNvPr>
            <p:cNvSpPr/>
            <p:nvPr/>
          </p:nvSpPr>
          <p:spPr bwMode="auto">
            <a:xfrm rot="18944245" flipH="1">
              <a:off x="1149359" y="2305560"/>
              <a:ext cx="1157863" cy="1431353"/>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latin typeface="Calibri" panose="020F0502020204030204" pitchFamily="34" charset="0"/>
                <a:cs typeface="Calibri" panose="020F0502020204030204" pitchFamily="34" charset="0"/>
              </a:endParaRPr>
            </a:p>
          </p:txBody>
        </p:sp>
        <p:grpSp>
          <p:nvGrpSpPr>
            <p:cNvPr id="1570" name="Group 1569">
              <a:extLst>
                <a:ext uri="{FF2B5EF4-FFF2-40B4-BE49-F238E27FC236}">
                  <a16:creationId xmlns:a16="http://schemas.microsoft.com/office/drawing/2014/main" id="{78F72625-9CD1-798A-1BFB-2B1A4719F140}"/>
                </a:ext>
              </a:extLst>
            </p:cNvPr>
            <p:cNvGrpSpPr/>
            <p:nvPr/>
          </p:nvGrpSpPr>
          <p:grpSpPr>
            <a:xfrm>
              <a:off x="1343141" y="1819275"/>
              <a:ext cx="807402" cy="2130240"/>
              <a:chOff x="1353773" y="1819275"/>
              <a:chExt cx="807402" cy="2130240"/>
            </a:xfrm>
          </p:grpSpPr>
          <p:sp>
            <p:nvSpPr>
              <p:cNvPr id="448" name="Rounded Rectangle 370">
                <a:extLst>
                  <a:ext uri="{FF2B5EF4-FFF2-40B4-BE49-F238E27FC236}">
                    <a16:creationId xmlns:a16="http://schemas.microsoft.com/office/drawing/2014/main" id="{E2524BBA-538B-DBF5-902F-1B34118044EE}"/>
                  </a:ext>
                </a:extLst>
              </p:cNvPr>
              <p:cNvSpPr/>
              <p:nvPr/>
            </p:nvSpPr>
            <p:spPr bwMode="auto">
              <a:xfrm rot="20059622" flipH="1">
                <a:off x="1414257" y="2109296"/>
                <a:ext cx="295874" cy="167513"/>
              </a:xfrm>
              <a:prstGeom prst="roundRect">
                <a:avLst>
                  <a:gd name="adj" fmla="val 43082"/>
                </a:avLst>
              </a:prstGeom>
              <a:solidFill>
                <a:srgbClr val="7FC09D"/>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50" name="Rounded Rectangle 372">
                <a:extLst>
                  <a:ext uri="{FF2B5EF4-FFF2-40B4-BE49-F238E27FC236}">
                    <a16:creationId xmlns:a16="http://schemas.microsoft.com/office/drawing/2014/main" id="{9EBE30C8-E59B-0EAE-354F-11235731D9A2}"/>
                  </a:ext>
                </a:extLst>
              </p:cNvPr>
              <p:cNvSpPr/>
              <p:nvPr/>
            </p:nvSpPr>
            <p:spPr bwMode="auto">
              <a:xfrm rot="4726929" flipH="1">
                <a:off x="1648173" y="2258462"/>
                <a:ext cx="345025" cy="144199"/>
              </a:xfrm>
              <a:prstGeom prst="roundRect">
                <a:avLst>
                  <a:gd name="adj" fmla="val 43082"/>
                </a:avLst>
              </a:prstGeom>
              <a:solidFill>
                <a:srgbClr val="7FC09D"/>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51" name="Rounded Rectangle 373">
                <a:extLst>
                  <a:ext uri="{FF2B5EF4-FFF2-40B4-BE49-F238E27FC236}">
                    <a16:creationId xmlns:a16="http://schemas.microsoft.com/office/drawing/2014/main" id="{AC362377-916D-90AF-5840-2EF2F188FEC2}"/>
                  </a:ext>
                </a:extLst>
              </p:cNvPr>
              <p:cNvSpPr/>
              <p:nvPr/>
            </p:nvSpPr>
            <p:spPr bwMode="auto">
              <a:xfrm rot="1936306" flipH="1">
                <a:off x="1497572" y="2444321"/>
                <a:ext cx="295874" cy="168762"/>
              </a:xfrm>
              <a:prstGeom prst="roundRect">
                <a:avLst>
                  <a:gd name="adj" fmla="val 43082"/>
                </a:avLst>
              </a:prstGeom>
              <a:solidFill>
                <a:srgbClr val="7FC09D"/>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52" name="Rounded Rectangle 374">
                <a:extLst>
                  <a:ext uri="{FF2B5EF4-FFF2-40B4-BE49-F238E27FC236}">
                    <a16:creationId xmlns:a16="http://schemas.microsoft.com/office/drawing/2014/main" id="{23FD99B9-0FC6-676E-544E-76D0F2109124}"/>
                  </a:ext>
                </a:extLst>
              </p:cNvPr>
              <p:cNvSpPr/>
              <p:nvPr/>
            </p:nvSpPr>
            <p:spPr bwMode="auto">
              <a:xfrm rot="3184002" flipH="1">
                <a:off x="1374194" y="2712780"/>
                <a:ext cx="345025" cy="143130"/>
              </a:xfrm>
              <a:prstGeom prst="roundRect">
                <a:avLst>
                  <a:gd name="adj" fmla="val 43082"/>
                </a:avLst>
              </a:prstGeom>
              <a:solidFill>
                <a:srgbClr val="7FC09D"/>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53" name="TextBox 452">
                <a:extLst>
                  <a:ext uri="{FF2B5EF4-FFF2-40B4-BE49-F238E27FC236}">
                    <a16:creationId xmlns:a16="http://schemas.microsoft.com/office/drawing/2014/main" id="{3F493BA6-204B-188A-7785-4368E3D31523}"/>
                  </a:ext>
                </a:extLst>
              </p:cNvPr>
              <p:cNvSpPr txBox="1"/>
              <p:nvPr/>
            </p:nvSpPr>
            <p:spPr bwMode="auto">
              <a:xfrm rot="4004034">
                <a:off x="1452461" y="2095426"/>
                <a:ext cx="216266" cy="186501"/>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454" name="TextBox 453">
                <a:extLst>
                  <a:ext uri="{FF2B5EF4-FFF2-40B4-BE49-F238E27FC236}">
                    <a16:creationId xmlns:a16="http://schemas.microsoft.com/office/drawing/2014/main" id="{A1EF064C-BA62-1FAE-2E86-26DFBF5CD5E7}"/>
                  </a:ext>
                </a:extLst>
              </p:cNvPr>
              <p:cNvSpPr txBox="1"/>
              <p:nvPr/>
            </p:nvSpPr>
            <p:spPr bwMode="auto">
              <a:xfrm rot="20981706">
                <a:off x="1690464" y="2191407"/>
                <a:ext cx="275979"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455" name="TextBox 454">
                <a:extLst>
                  <a:ext uri="{FF2B5EF4-FFF2-40B4-BE49-F238E27FC236}">
                    <a16:creationId xmlns:a16="http://schemas.microsoft.com/office/drawing/2014/main" id="{4356B6FC-5210-6120-922A-793AB67AAF47}"/>
                  </a:ext>
                </a:extLst>
              </p:cNvPr>
              <p:cNvSpPr txBox="1"/>
              <p:nvPr/>
            </p:nvSpPr>
            <p:spPr bwMode="auto">
              <a:xfrm rot="18241679">
                <a:off x="1473168" y="2390117"/>
                <a:ext cx="330533"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456" name="TextBox 455">
                <a:extLst>
                  <a:ext uri="{FF2B5EF4-FFF2-40B4-BE49-F238E27FC236}">
                    <a16:creationId xmlns:a16="http://schemas.microsoft.com/office/drawing/2014/main" id="{2C0B3D27-3A35-8DF4-ED44-4242DE396E2E}"/>
                  </a:ext>
                </a:extLst>
              </p:cNvPr>
              <p:cNvSpPr txBox="1"/>
              <p:nvPr/>
            </p:nvSpPr>
            <p:spPr bwMode="auto">
              <a:xfrm rot="19358488">
                <a:off x="1381008" y="2651563"/>
                <a:ext cx="336391"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457" name="TextBox 456">
                <a:extLst>
                  <a:ext uri="{FF2B5EF4-FFF2-40B4-BE49-F238E27FC236}">
                    <a16:creationId xmlns:a16="http://schemas.microsoft.com/office/drawing/2014/main" id="{D94D5961-B94E-530D-90BA-CDBA8765D67A}"/>
                  </a:ext>
                </a:extLst>
              </p:cNvPr>
              <p:cNvSpPr txBox="1"/>
              <p:nvPr/>
            </p:nvSpPr>
            <p:spPr>
              <a:xfrm>
                <a:off x="1353773" y="1819275"/>
                <a:ext cx="638848" cy="338554"/>
              </a:xfrm>
              <a:prstGeom prst="rect">
                <a:avLst/>
              </a:prstGeom>
              <a:noFill/>
            </p:spPr>
            <p:txBody>
              <a:bodyPr wrap="square">
                <a:spAutoFit/>
              </a:bodyPr>
              <a:lstStyle/>
              <a:p>
                <a:pPr algn="ctr" defTabSz="913798">
                  <a:defRPr/>
                </a:pPr>
                <a:r>
                  <a:rPr lang="en-NZ" sz="16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EGFR</a:t>
                </a:r>
              </a:p>
            </p:txBody>
          </p:sp>
          <p:sp>
            <p:nvSpPr>
              <p:cNvPr id="449" name="Freeform 371">
                <a:extLst>
                  <a:ext uri="{FF2B5EF4-FFF2-40B4-BE49-F238E27FC236}">
                    <a16:creationId xmlns:a16="http://schemas.microsoft.com/office/drawing/2014/main" id="{5F5D90ED-000B-8E02-EAB7-0B3A628AF20B}"/>
                  </a:ext>
                </a:extLst>
              </p:cNvPr>
              <p:cNvSpPr/>
              <p:nvPr/>
            </p:nvSpPr>
            <p:spPr bwMode="auto">
              <a:xfrm rot="1286449" flipH="1">
                <a:off x="1652524" y="3540612"/>
                <a:ext cx="322607" cy="306409"/>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algn="ctr" defTabSz="913798" fontAlgn="base">
                  <a:spcBef>
                    <a:spcPct val="0"/>
                  </a:spcBef>
                  <a:spcAft>
                    <a:spcPct val="0"/>
                  </a:spcAft>
                  <a:defRPr/>
                </a:pPr>
                <a:endParaRPr lang="en-US" sz="3200" b="1" kern="0" dirty="0">
                  <a:solidFill>
                    <a:srgbClr val="1D2E5A"/>
                  </a:solidFill>
                  <a:latin typeface="Calibri" panose="020F0502020204030204" pitchFamily="34" charset="0"/>
                  <a:ea typeface="ＭＳ Ｐゴシック" charset="0"/>
                  <a:cs typeface="Calibri" panose="020F0502020204030204" pitchFamily="34" charset="0"/>
                </a:endParaRPr>
              </a:p>
            </p:txBody>
          </p:sp>
          <p:sp>
            <p:nvSpPr>
              <p:cNvPr id="519" name="TextBox 518">
                <a:extLst>
                  <a:ext uri="{FF2B5EF4-FFF2-40B4-BE49-F238E27FC236}">
                    <a16:creationId xmlns:a16="http://schemas.microsoft.com/office/drawing/2014/main" id="{A8E3A225-D3D0-7D8D-80FA-9CFBF2D139BC}"/>
                  </a:ext>
                </a:extLst>
              </p:cNvPr>
              <p:cNvSpPr txBox="1"/>
              <p:nvPr/>
            </p:nvSpPr>
            <p:spPr>
              <a:xfrm>
                <a:off x="1460618" y="3611041"/>
                <a:ext cx="700557" cy="261870"/>
              </a:xfrm>
              <a:prstGeom prst="rect">
                <a:avLst/>
              </a:prstGeom>
              <a:noFill/>
            </p:spPr>
            <p:txBody>
              <a:bodyPr>
                <a:spAutoFit/>
              </a:bodyPr>
              <a:lstStyle/>
              <a:p>
                <a:pPr algn="ctr" defTabSz="913798">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TK</a:t>
                </a:r>
              </a:p>
            </p:txBody>
          </p:sp>
          <p:sp>
            <p:nvSpPr>
              <p:cNvPr id="534" name="Oval 533">
                <a:extLst>
                  <a:ext uri="{FF2B5EF4-FFF2-40B4-BE49-F238E27FC236}">
                    <a16:creationId xmlns:a16="http://schemas.microsoft.com/office/drawing/2014/main" id="{BF9E50FA-9486-638E-56B0-C7B193D7592C}"/>
                  </a:ext>
                </a:extLst>
              </p:cNvPr>
              <p:cNvSpPr/>
              <p:nvPr/>
            </p:nvSpPr>
            <p:spPr>
              <a:xfrm>
                <a:off x="1613893" y="3704417"/>
                <a:ext cx="76940" cy="769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sp>
            <p:nvSpPr>
              <p:cNvPr id="535" name="Oval 534">
                <a:extLst>
                  <a:ext uri="{FF2B5EF4-FFF2-40B4-BE49-F238E27FC236}">
                    <a16:creationId xmlns:a16="http://schemas.microsoft.com/office/drawing/2014/main" id="{3F134E5B-B31E-EAA2-E26D-AD5AFB5506D6}"/>
                  </a:ext>
                </a:extLst>
              </p:cNvPr>
              <p:cNvSpPr/>
              <p:nvPr/>
            </p:nvSpPr>
            <p:spPr>
              <a:xfrm>
                <a:off x="1942877" y="3701243"/>
                <a:ext cx="76940" cy="769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sp>
            <p:nvSpPr>
              <p:cNvPr id="514" name="Cross 513">
                <a:extLst>
                  <a:ext uri="{FF2B5EF4-FFF2-40B4-BE49-F238E27FC236}">
                    <a16:creationId xmlns:a16="http://schemas.microsoft.com/office/drawing/2014/main" id="{82BD6282-9243-3A9C-EE71-035A6A40DF5F}"/>
                  </a:ext>
                </a:extLst>
              </p:cNvPr>
              <p:cNvSpPr/>
              <p:nvPr/>
            </p:nvSpPr>
            <p:spPr bwMode="auto">
              <a:xfrm rot="2732331">
                <a:off x="1552456" y="3501374"/>
                <a:ext cx="454250" cy="442031"/>
              </a:xfrm>
              <a:prstGeom prst="plus">
                <a:avLst>
                  <a:gd name="adj" fmla="val 44792"/>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grpSp>
        <p:nvGrpSpPr>
          <p:cNvPr id="1573" name="Group 1572">
            <a:extLst>
              <a:ext uri="{FF2B5EF4-FFF2-40B4-BE49-F238E27FC236}">
                <a16:creationId xmlns:a16="http://schemas.microsoft.com/office/drawing/2014/main" id="{4D1B6C16-9C3F-FA3F-D377-5F928387CB4D}"/>
              </a:ext>
            </a:extLst>
          </p:cNvPr>
          <p:cNvGrpSpPr/>
          <p:nvPr/>
        </p:nvGrpSpPr>
        <p:grpSpPr>
          <a:xfrm>
            <a:off x="2250109" y="2082622"/>
            <a:ext cx="1157862" cy="2130241"/>
            <a:chOff x="2494645" y="1819274"/>
            <a:chExt cx="1157862" cy="2130241"/>
          </a:xfrm>
        </p:grpSpPr>
        <p:grpSp>
          <p:nvGrpSpPr>
            <p:cNvPr id="476" name="Group 475">
              <a:extLst>
                <a:ext uri="{FF2B5EF4-FFF2-40B4-BE49-F238E27FC236}">
                  <a16:creationId xmlns:a16="http://schemas.microsoft.com/office/drawing/2014/main" id="{5797DE16-F155-E6AD-4845-C1425D710D62}"/>
                </a:ext>
              </a:extLst>
            </p:cNvPr>
            <p:cNvGrpSpPr/>
            <p:nvPr/>
          </p:nvGrpSpPr>
          <p:grpSpPr>
            <a:xfrm>
              <a:off x="2494645" y="1819274"/>
              <a:ext cx="1157862" cy="2053635"/>
              <a:chOff x="1595429" y="1173399"/>
              <a:chExt cx="1360839" cy="2413644"/>
            </a:xfrm>
          </p:grpSpPr>
          <p:grpSp>
            <p:nvGrpSpPr>
              <p:cNvPr id="477" name="Group 476">
                <a:extLst>
                  <a:ext uri="{FF2B5EF4-FFF2-40B4-BE49-F238E27FC236}">
                    <a16:creationId xmlns:a16="http://schemas.microsoft.com/office/drawing/2014/main" id="{27E64CCB-7865-2541-55A2-1BAB9A4A5CF0}"/>
                  </a:ext>
                </a:extLst>
              </p:cNvPr>
              <p:cNvGrpSpPr/>
              <p:nvPr/>
            </p:nvGrpSpPr>
            <p:grpSpPr>
              <a:xfrm>
                <a:off x="1595429" y="1173399"/>
                <a:ext cx="1360839" cy="2253805"/>
                <a:chOff x="2987536" y="1069747"/>
                <a:chExt cx="1719706" cy="2433604"/>
              </a:xfrm>
            </p:grpSpPr>
            <p:sp>
              <p:nvSpPr>
                <p:cNvPr id="483" name="Freeform 368">
                  <a:extLst>
                    <a:ext uri="{FF2B5EF4-FFF2-40B4-BE49-F238E27FC236}">
                      <a16:creationId xmlns:a16="http://schemas.microsoft.com/office/drawing/2014/main" id="{0C4B5804-157B-6991-69F2-9D384F12AB2F}"/>
                    </a:ext>
                  </a:extLst>
                </p:cNvPr>
                <p:cNvSpPr/>
                <p:nvPr/>
              </p:nvSpPr>
              <p:spPr bwMode="auto">
                <a:xfrm rot="18944245" flipH="1">
                  <a:off x="2987536" y="1686873"/>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latin typeface="Calibri" panose="020F0502020204030204" pitchFamily="34" charset="0"/>
                    <a:cs typeface="Calibri" panose="020F0502020204030204" pitchFamily="34" charset="0"/>
                  </a:endParaRPr>
                </a:p>
              </p:txBody>
            </p:sp>
            <p:sp>
              <p:nvSpPr>
                <p:cNvPr id="484" name="Rounded Rectangle 370">
                  <a:extLst>
                    <a:ext uri="{FF2B5EF4-FFF2-40B4-BE49-F238E27FC236}">
                      <a16:creationId xmlns:a16="http://schemas.microsoft.com/office/drawing/2014/main" id="{235D2863-AB49-0517-2B0E-1144311FAD70}"/>
                    </a:ext>
                  </a:extLst>
                </p:cNvPr>
                <p:cNvSpPr/>
                <p:nvPr/>
              </p:nvSpPr>
              <p:spPr bwMode="auto">
                <a:xfrm rot="20059622" flipH="1">
                  <a:off x="3380974" y="1437802"/>
                  <a:ext cx="439445" cy="212584"/>
                </a:xfrm>
                <a:prstGeom prst="roundRect">
                  <a:avLst>
                    <a:gd name="adj" fmla="val 43082"/>
                  </a:avLst>
                </a:prstGeom>
                <a:solidFill>
                  <a:schemeClr val="accent3">
                    <a:lumMod val="20000"/>
                    <a:lumOff val="80000"/>
                  </a:schemeClr>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85" name="Rounded Rectangle 372">
                  <a:extLst>
                    <a:ext uri="{FF2B5EF4-FFF2-40B4-BE49-F238E27FC236}">
                      <a16:creationId xmlns:a16="http://schemas.microsoft.com/office/drawing/2014/main" id="{1E648692-29BB-01A3-5E05-48325552DF5E}"/>
                    </a:ext>
                  </a:extLst>
                </p:cNvPr>
                <p:cNvSpPr/>
                <p:nvPr/>
              </p:nvSpPr>
              <p:spPr bwMode="auto">
                <a:xfrm rot="4726929" flipH="1">
                  <a:off x="3765689" y="1611517"/>
                  <a:ext cx="437859" cy="214170"/>
                </a:xfrm>
                <a:prstGeom prst="roundRect">
                  <a:avLst>
                    <a:gd name="adj" fmla="val 43082"/>
                  </a:avLst>
                </a:prstGeom>
                <a:solidFill>
                  <a:schemeClr val="accent3">
                    <a:lumMod val="20000"/>
                    <a:lumOff val="80000"/>
                  </a:schemeClr>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86" name="Rounded Rectangle 373">
                  <a:extLst>
                    <a:ext uri="{FF2B5EF4-FFF2-40B4-BE49-F238E27FC236}">
                      <a16:creationId xmlns:a16="http://schemas.microsoft.com/office/drawing/2014/main" id="{1383FD30-2FDA-4474-0F91-E594615E10B3}"/>
                    </a:ext>
                  </a:extLst>
                </p:cNvPr>
                <p:cNvSpPr/>
                <p:nvPr/>
              </p:nvSpPr>
              <p:spPr bwMode="auto">
                <a:xfrm rot="1936306" flipH="1">
                  <a:off x="3504717" y="1862970"/>
                  <a:ext cx="439445" cy="214170"/>
                </a:xfrm>
                <a:prstGeom prst="roundRect">
                  <a:avLst>
                    <a:gd name="adj" fmla="val 43082"/>
                  </a:avLst>
                </a:prstGeom>
                <a:solidFill>
                  <a:schemeClr val="accent3">
                    <a:lumMod val="20000"/>
                    <a:lumOff val="80000"/>
                  </a:schemeClr>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87" name="Rounded Rectangle 374">
                  <a:extLst>
                    <a:ext uri="{FF2B5EF4-FFF2-40B4-BE49-F238E27FC236}">
                      <a16:creationId xmlns:a16="http://schemas.microsoft.com/office/drawing/2014/main" id="{4F80F313-3AB9-20C3-47C8-C5108550F76E}"/>
                    </a:ext>
                  </a:extLst>
                </p:cNvPr>
                <p:cNvSpPr/>
                <p:nvPr/>
              </p:nvSpPr>
              <p:spPr bwMode="auto">
                <a:xfrm rot="3184002" flipH="1">
                  <a:off x="3358764" y="2188190"/>
                  <a:ext cx="437859" cy="212583"/>
                </a:xfrm>
                <a:prstGeom prst="roundRect">
                  <a:avLst>
                    <a:gd name="adj" fmla="val 43082"/>
                  </a:avLst>
                </a:prstGeom>
                <a:solidFill>
                  <a:schemeClr val="accent3">
                    <a:lumMod val="20000"/>
                    <a:lumOff val="80000"/>
                  </a:schemeClr>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88" name="TextBox 487">
                  <a:extLst>
                    <a:ext uri="{FF2B5EF4-FFF2-40B4-BE49-F238E27FC236}">
                      <a16:creationId xmlns:a16="http://schemas.microsoft.com/office/drawing/2014/main" id="{A09FC622-9200-9158-74EF-D8A6016FAC91}"/>
                    </a:ext>
                  </a:extLst>
                </p:cNvPr>
                <p:cNvSpPr txBox="1"/>
                <p:nvPr/>
              </p:nvSpPr>
              <p:spPr bwMode="auto">
                <a:xfrm rot="4004034">
                  <a:off x="3461091" y="1400042"/>
                  <a:ext cx="274455"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492" name="TextBox 491">
                  <a:extLst>
                    <a:ext uri="{FF2B5EF4-FFF2-40B4-BE49-F238E27FC236}">
                      <a16:creationId xmlns:a16="http://schemas.microsoft.com/office/drawing/2014/main" id="{91D6DACD-AB8F-8DBC-0481-7B068A923BD1}"/>
                    </a:ext>
                  </a:extLst>
                </p:cNvPr>
                <p:cNvSpPr txBox="1"/>
                <p:nvPr/>
              </p:nvSpPr>
              <p:spPr>
                <a:xfrm>
                  <a:off x="3291140" y="1069747"/>
                  <a:ext cx="948844" cy="429646"/>
                </a:xfrm>
                <a:prstGeom prst="rect">
                  <a:avLst/>
                </a:prstGeom>
                <a:noFill/>
              </p:spPr>
              <p:txBody>
                <a:bodyPr wrap="square">
                  <a:spAutoFit/>
                </a:bodyPr>
                <a:lstStyle/>
                <a:p>
                  <a:pPr algn="ctr" defTabSz="913798">
                    <a:defRPr/>
                  </a:pPr>
                  <a:r>
                    <a:rPr lang="en-NZ" sz="16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HER3</a:t>
                  </a:r>
                </a:p>
              </p:txBody>
            </p:sp>
          </p:grpSp>
          <p:grpSp>
            <p:nvGrpSpPr>
              <p:cNvPr id="478" name="Group 477">
                <a:extLst>
                  <a:ext uri="{FF2B5EF4-FFF2-40B4-BE49-F238E27FC236}">
                    <a16:creationId xmlns:a16="http://schemas.microsoft.com/office/drawing/2014/main" id="{DF7D871B-A8B7-EDC7-11E7-24B9CFC41C99}"/>
                  </a:ext>
                </a:extLst>
              </p:cNvPr>
              <p:cNvGrpSpPr/>
              <p:nvPr/>
            </p:nvGrpSpPr>
            <p:grpSpPr>
              <a:xfrm>
                <a:off x="1961253" y="3196491"/>
                <a:ext cx="823366" cy="390552"/>
                <a:chOff x="2099033" y="3170712"/>
                <a:chExt cx="823366" cy="390552"/>
              </a:xfrm>
            </p:grpSpPr>
            <p:sp>
              <p:nvSpPr>
                <p:cNvPr id="479" name="Freeform 371">
                  <a:extLst>
                    <a:ext uri="{FF2B5EF4-FFF2-40B4-BE49-F238E27FC236}">
                      <a16:creationId xmlns:a16="http://schemas.microsoft.com/office/drawing/2014/main" id="{6CD3C303-5E85-6F5C-D6DC-476B70DCEC19}"/>
                    </a:ext>
                  </a:extLst>
                </p:cNvPr>
                <p:cNvSpPr/>
                <p:nvPr/>
              </p:nvSpPr>
              <p:spPr bwMode="auto">
                <a:xfrm rot="1286449" flipH="1">
                  <a:off x="2324580" y="3170712"/>
                  <a:ext cx="379161" cy="360123"/>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algn="ctr" defTabSz="913798" fontAlgn="base">
                    <a:spcBef>
                      <a:spcPct val="0"/>
                    </a:spcBef>
                    <a:spcAft>
                      <a:spcPct val="0"/>
                    </a:spcAft>
                    <a:defRPr/>
                  </a:pPr>
                  <a:endParaRPr lang="en-US" sz="3200" b="1" kern="0" dirty="0">
                    <a:solidFill>
                      <a:srgbClr val="1D2E5A"/>
                    </a:solidFill>
                    <a:latin typeface="Calibri" panose="020F0502020204030204" pitchFamily="34" charset="0"/>
                    <a:ea typeface="ＭＳ Ｐゴシック" charset="0"/>
                    <a:cs typeface="Calibri" panose="020F0502020204030204" pitchFamily="34" charset="0"/>
                  </a:endParaRPr>
                </a:p>
              </p:txBody>
            </p:sp>
            <p:sp>
              <p:nvSpPr>
                <p:cNvPr id="480" name="TextBox 479">
                  <a:extLst>
                    <a:ext uri="{FF2B5EF4-FFF2-40B4-BE49-F238E27FC236}">
                      <a16:creationId xmlns:a16="http://schemas.microsoft.com/office/drawing/2014/main" id="{0338F583-F49F-DDA5-5777-034E7E3BDEFC}"/>
                    </a:ext>
                  </a:extLst>
                </p:cNvPr>
                <p:cNvSpPr txBox="1"/>
                <p:nvPr/>
              </p:nvSpPr>
              <p:spPr>
                <a:xfrm>
                  <a:off x="2099033" y="3253487"/>
                  <a:ext cx="823366" cy="307777"/>
                </a:xfrm>
                <a:prstGeom prst="rect">
                  <a:avLst/>
                </a:prstGeom>
                <a:noFill/>
              </p:spPr>
              <p:txBody>
                <a:bodyPr>
                  <a:spAutoFit/>
                </a:bodyPr>
                <a:lstStyle/>
                <a:p>
                  <a:pPr algn="ctr" defTabSz="913798">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TK</a:t>
                  </a:r>
                </a:p>
              </p:txBody>
            </p:sp>
            <p:sp>
              <p:nvSpPr>
                <p:cNvPr id="481" name="Oval 480">
                  <a:extLst>
                    <a:ext uri="{FF2B5EF4-FFF2-40B4-BE49-F238E27FC236}">
                      <a16:creationId xmlns:a16="http://schemas.microsoft.com/office/drawing/2014/main" id="{841069B8-D281-AB14-42A7-C980FBA8C525}"/>
                    </a:ext>
                  </a:extLst>
                </p:cNvPr>
                <p:cNvSpPr/>
                <p:nvPr/>
              </p:nvSpPr>
              <p:spPr>
                <a:xfrm>
                  <a:off x="2279177" y="3363233"/>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sp>
              <p:nvSpPr>
                <p:cNvPr id="482" name="Oval 481">
                  <a:extLst>
                    <a:ext uri="{FF2B5EF4-FFF2-40B4-BE49-F238E27FC236}">
                      <a16:creationId xmlns:a16="http://schemas.microsoft.com/office/drawing/2014/main" id="{BD8E3C03-068B-708F-D0DF-8B51102809C9}"/>
                    </a:ext>
                  </a:extLst>
                </p:cNvPr>
                <p:cNvSpPr/>
                <p:nvPr/>
              </p:nvSpPr>
              <p:spPr>
                <a:xfrm>
                  <a:off x="2665833" y="3359502"/>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grpSp>
        </p:grpSp>
        <p:sp>
          <p:nvSpPr>
            <p:cNvPr id="539" name="TextBox 538">
              <a:extLst>
                <a:ext uri="{FF2B5EF4-FFF2-40B4-BE49-F238E27FC236}">
                  <a16:creationId xmlns:a16="http://schemas.microsoft.com/office/drawing/2014/main" id="{1086F8F6-2246-5FAA-9807-1D3771F40772}"/>
                </a:ext>
              </a:extLst>
            </p:cNvPr>
            <p:cNvSpPr txBox="1"/>
            <p:nvPr/>
          </p:nvSpPr>
          <p:spPr bwMode="auto">
            <a:xfrm rot="20981706">
              <a:off x="3036627" y="2191408"/>
              <a:ext cx="275979"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540" name="TextBox 539">
              <a:extLst>
                <a:ext uri="{FF2B5EF4-FFF2-40B4-BE49-F238E27FC236}">
                  <a16:creationId xmlns:a16="http://schemas.microsoft.com/office/drawing/2014/main" id="{8216F6B2-4B37-40A1-D17E-B487F45FD5C4}"/>
                </a:ext>
              </a:extLst>
            </p:cNvPr>
            <p:cNvSpPr txBox="1"/>
            <p:nvPr/>
          </p:nvSpPr>
          <p:spPr bwMode="auto">
            <a:xfrm rot="18241679">
              <a:off x="2819329" y="2390118"/>
              <a:ext cx="330533"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541" name="TextBox 540">
              <a:extLst>
                <a:ext uri="{FF2B5EF4-FFF2-40B4-BE49-F238E27FC236}">
                  <a16:creationId xmlns:a16="http://schemas.microsoft.com/office/drawing/2014/main" id="{D950204C-3CED-1BBF-0222-44505350007B}"/>
                </a:ext>
              </a:extLst>
            </p:cNvPr>
            <p:cNvSpPr txBox="1"/>
            <p:nvPr/>
          </p:nvSpPr>
          <p:spPr bwMode="auto">
            <a:xfrm rot="19358488">
              <a:off x="2727170" y="2651564"/>
              <a:ext cx="336391"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515" name="Cross 514">
              <a:extLst>
                <a:ext uri="{FF2B5EF4-FFF2-40B4-BE49-F238E27FC236}">
                  <a16:creationId xmlns:a16="http://schemas.microsoft.com/office/drawing/2014/main" id="{DF5A07E7-EFEF-5F3D-DF32-796F6491C7A0}"/>
                </a:ext>
              </a:extLst>
            </p:cNvPr>
            <p:cNvSpPr/>
            <p:nvPr/>
          </p:nvSpPr>
          <p:spPr bwMode="auto">
            <a:xfrm rot="2732331">
              <a:off x="2929439" y="3501374"/>
              <a:ext cx="454250" cy="442031"/>
            </a:xfrm>
            <a:prstGeom prst="plus">
              <a:avLst>
                <a:gd name="adj" fmla="val 44792"/>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72" name="Group 1571">
            <a:extLst>
              <a:ext uri="{FF2B5EF4-FFF2-40B4-BE49-F238E27FC236}">
                <a16:creationId xmlns:a16="http://schemas.microsoft.com/office/drawing/2014/main" id="{7C09F269-ACCD-336B-01BA-072D993440F0}"/>
              </a:ext>
            </a:extLst>
          </p:cNvPr>
          <p:cNvGrpSpPr/>
          <p:nvPr/>
        </p:nvGrpSpPr>
        <p:grpSpPr>
          <a:xfrm>
            <a:off x="1635942" y="2082622"/>
            <a:ext cx="1157862" cy="2130241"/>
            <a:chOff x="1822002" y="1819274"/>
            <a:chExt cx="1157862" cy="2130241"/>
          </a:xfrm>
        </p:grpSpPr>
        <p:grpSp>
          <p:nvGrpSpPr>
            <p:cNvPr id="437" name="Group 436">
              <a:extLst>
                <a:ext uri="{FF2B5EF4-FFF2-40B4-BE49-F238E27FC236}">
                  <a16:creationId xmlns:a16="http://schemas.microsoft.com/office/drawing/2014/main" id="{60671061-6FC5-B817-37F8-5D07D0A73718}"/>
                </a:ext>
              </a:extLst>
            </p:cNvPr>
            <p:cNvGrpSpPr/>
            <p:nvPr/>
          </p:nvGrpSpPr>
          <p:grpSpPr>
            <a:xfrm>
              <a:off x="1822002" y="1819274"/>
              <a:ext cx="1157862" cy="2053635"/>
              <a:chOff x="1595429" y="1173399"/>
              <a:chExt cx="1360839" cy="2413644"/>
            </a:xfrm>
          </p:grpSpPr>
          <p:grpSp>
            <p:nvGrpSpPr>
              <p:cNvPr id="438" name="Group 437">
                <a:extLst>
                  <a:ext uri="{FF2B5EF4-FFF2-40B4-BE49-F238E27FC236}">
                    <a16:creationId xmlns:a16="http://schemas.microsoft.com/office/drawing/2014/main" id="{C38798F8-1306-6A24-A1B6-B028968E2FC8}"/>
                  </a:ext>
                </a:extLst>
              </p:cNvPr>
              <p:cNvGrpSpPr/>
              <p:nvPr/>
            </p:nvGrpSpPr>
            <p:grpSpPr>
              <a:xfrm>
                <a:off x="1595429" y="1173399"/>
                <a:ext cx="1360839" cy="2253805"/>
                <a:chOff x="2987536" y="1069747"/>
                <a:chExt cx="1719706" cy="2433604"/>
              </a:xfrm>
            </p:grpSpPr>
            <p:sp>
              <p:nvSpPr>
                <p:cNvPr id="444" name="Freeform 368">
                  <a:extLst>
                    <a:ext uri="{FF2B5EF4-FFF2-40B4-BE49-F238E27FC236}">
                      <a16:creationId xmlns:a16="http://schemas.microsoft.com/office/drawing/2014/main" id="{F3EF5028-50B4-595E-0D3A-735824A010FF}"/>
                    </a:ext>
                  </a:extLst>
                </p:cNvPr>
                <p:cNvSpPr/>
                <p:nvPr/>
              </p:nvSpPr>
              <p:spPr bwMode="auto">
                <a:xfrm rot="18944245" flipH="1">
                  <a:off x="2987536" y="1686873"/>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latin typeface="Calibri" panose="020F0502020204030204" pitchFamily="34" charset="0"/>
                    <a:cs typeface="Calibri" panose="020F0502020204030204" pitchFamily="34" charset="0"/>
                  </a:endParaRPr>
                </a:p>
              </p:txBody>
            </p:sp>
            <p:sp>
              <p:nvSpPr>
                <p:cNvPr id="445" name="Rounded Rectangle 370">
                  <a:extLst>
                    <a:ext uri="{FF2B5EF4-FFF2-40B4-BE49-F238E27FC236}">
                      <a16:creationId xmlns:a16="http://schemas.microsoft.com/office/drawing/2014/main" id="{9BB0599B-004F-28EB-C289-2577C11C2A4B}"/>
                    </a:ext>
                  </a:extLst>
                </p:cNvPr>
                <p:cNvSpPr/>
                <p:nvPr/>
              </p:nvSpPr>
              <p:spPr bwMode="auto">
                <a:xfrm rot="20059622" flipH="1">
                  <a:off x="3380974" y="1437802"/>
                  <a:ext cx="439445"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46" name="Rounded Rectangle 372">
                  <a:extLst>
                    <a:ext uri="{FF2B5EF4-FFF2-40B4-BE49-F238E27FC236}">
                      <a16:creationId xmlns:a16="http://schemas.microsoft.com/office/drawing/2014/main" id="{B24E48A0-2429-B333-AF7E-170B5CB2CCB8}"/>
                    </a:ext>
                  </a:extLst>
                </p:cNvPr>
                <p:cNvSpPr/>
                <p:nvPr/>
              </p:nvSpPr>
              <p:spPr bwMode="auto">
                <a:xfrm rot="4726929" flipH="1">
                  <a:off x="3743937" y="1643530"/>
                  <a:ext cx="437859" cy="214171"/>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69" name="Rounded Rectangle 373">
                  <a:extLst>
                    <a:ext uri="{FF2B5EF4-FFF2-40B4-BE49-F238E27FC236}">
                      <a16:creationId xmlns:a16="http://schemas.microsoft.com/office/drawing/2014/main" id="{FABCFDDF-BF17-BA0D-DF76-7AC6E3279959}"/>
                    </a:ext>
                  </a:extLst>
                </p:cNvPr>
                <p:cNvSpPr/>
                <p:nvPr/>
              </p:nvSpPr>
              <p:spPr bwMode="auto">
                <a:xfrm rot="1936306" flipH="1">
                  <a:off x="3504717" y="1862970"/>
                  <a:ext cx="439445"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70" name="Rounded Rectangle 374">
                  <a:extLst>
                    <a:ext uri="{FF2B5EF4-FFF2-40B4-BE49-F238E27FC236}">
                      <a16:creationId xmlns:a16="http://schemas.microsoft.com/office/drawing/2014/main" id="{C4E36B3C-2309-0BFC-CAC2-D5AD585EB734}"/>
                    </a:ext>
                  </a:extLst>
                </p:cNvPr>
                <p:cNvSpPr/>
                <p:nvPr/>
              </p:nvSpPr>
              <p:spPr bwMode="auto">
                <a:xfrm rot="3184002" flipH="1">
                  <a:off x="3358764" y="2188190"/>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471" name="TextBox 470">
                  <a:extLst>
                    <a:ext uri="{FF2B5EF4-FFF2-40B4-BE49-F238E27FC236}">
                      <a16:creationId xmlns:a16="http://schemas.microsoft.com/office/drawing/2014/main" id="{D8E1D9A4-7AB3-AC96-0AC4-B5691564FCF5}"/>
                    </a:ext>
                  </a:extLst>
                </p:cNvPr>
                <p:cNvSpPr txBox="1"/>
                <p:nvPr/>
              </p:nvSpPr>
              <p:spPr bwMode="auto">
                <a:xfrm rot="4004034">
                  <a:off x="3461091" y="1400042"/>
                  <a:ext cx="274455"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475" name="TextBox 474">
                  <a:extLst>
                    <a:ext uri="{FF2B5EF4-FFF2-40B4-BE49-F238E27FC236}">
                      <a16:creationId xmlns:a16="http://schemas.microsoft.com/office/drawing/2014/main" id="{541CCFE5-7BF4-9E8D-C6DE-3E36F5C0988F}"/>
                    </a:ext>
                  </a:extLst>
                </p:cNvPr>
                <p:cNvSpPr txBox="1"/>
                <p:nvPr/>
              </p:nvSpPr>
              <p:spPr>
                <a:xfrm>
                  <a:off x="3291140" y="1069747"/>
                  <a:ext cx="948844" cy="429646"/>
                </a:xfrm>
                <a:prstGeom prst="rect">
                  <a:avLst/>
                </a:prstGeom>
                <a:noFill/>
              </p:spPr>
              <p:txBody>
                <a:bodyPr wrap="square">
                  <a:spAutoFit/>
                </a:bodyPr>
                <a:lstStyle/>
                <a:p>
                  <a:pPr algn="ctr" defTabSz="913798">
                    <a:defRPr/>
                  </a:pPr>
                  <a:r>
                    <a:rPr lang="en-NZ" sz="16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HER2</a:t>
                  </a:r>
                </a:p>
              </p:txBody>
            </p:sp>
          </p:grpSp>
          <p:grpSp>
            <p:nvGrpSpPr>
              <p:cNvPr id="439" name="Group 438">
                <a:extLst>
                  <a:ext uri="{FF2B5EF4-FFF2-40B4-BE49-F238E27FC236}">
                    <a16:creationId xmlns:a16="http://schemas.microsoft.com/office/drawing/2014/main" id="{D8F7D973-A453-8B30-3E32-32753DC96E92}"/>
                  </a:ext>
                </a:extLst>
              </p:cNvPr>
              <p:cNvGrpSpPr/>
              <p:nvPr/>
            </p:nvGrpSpPr>
            <p:grpSpPr>
              <a:xfrm>
                <a:off x="1961253" y="3196491"/>
                <a:ext cx="823366" cy="390552"/>
                <a:chOff x="2099033" y="3170712"/>
                <a:chExt cx="823366" cy="390552"/>
              </a:xfrm>
            </p:grpSpPr>
            <p:sp>
              <p:nvSpPr>
                <p:cNvPr id="440" name="Freeform 371">
                  <a:extLst>
                    <a:ext uri="{FF2B5EF4-FFF2-40B4-BE49-F238E27FC236}">
                      <a16:creationId xmlns:a16="http://schemas.microsoft.com/office/drawing/2014/main" id="{605B00E4-99C0-6105-EB9A-71F0F12CE333}"/>
                    </a:ext>
                  </a:extLst>
                </p:cNvPr>
                <p:cNvSpPr/>
                <p:nvPr/>
              </p:nvSpPr>
              <p:spPr bwMode="auto">
                <a:xfrm rot="1286449" flipH="1">
                  <a:off x="2324580" y="3170712"/>
                  <a:ext cx="379161" cy="360123"/>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algn="ctr" defTabSz="913798" fontAlgn="base">
                    <a:spcBef>
                      <a:spcPct val="0"/>
                    </a:spcBef>
                    <a:spcAft>
                      <a:spcPct val="0"/>
                    </a:spcAft>
                    <a:defRPr/>
                  </a:pPr>
                  <a:endParaRPr lang="en-US" sz="3200" b="1" kern="0" dirty="0">
                    <a:solidFill>
                      <a:srgbClr val="1D2E5A"/>
                    </a:solidFill>
                    <a:latin typeface="Calibri" panose="020F0502020204030204" pitchFamily="34" charset="0"/>
                    <a:ea typeface="ＭＳ Ｐゴシック" charset="0"/>
                    <a:cs typeface="Calibri" panose="020F0502020204030204" pitchFamily="34" charset="0"/>
                  </a:endParaRPr>
                </a:p>
              </p:txBody>
            </p:sp>
            <p:sp>
              <p:nvSpPr>
                <p:cNvPr id="441" name="TextBox 440">
                  <a:extLst>
                    <a:ext uri="{FF2B5EF4-FFF2-40B4-BE49-F238E27FC236}">
                      <a16:creationId xmlns:a16="http://schemas.microsoft.com/office/drawing/2014/main" id="{EE16E895-2FCA-9130-441B-4AF62E40F920}"/>
                    </a:ext>
                  </a:extLst>
                </p:cNvPr>
                <p:cNvSpPr txBox="1"/>
                <p:nvPr/>
              </p:nvSpPr>
              <p:spPr>
                <a:xfrm>
                  <a:off x="2099033" y="3253487"/>
                  <a:ext cx="823366" cy="307777"/>
                </a:xfrm>
                <a:prstGeom prst="rect">
                  <a:avLst/>
                </a:prstGeom>
                <a:noFill/>
              </p:spPr>
              <p:txBody>
                <a:bodyPr>
                  <a:spAutoFit/>
                </a:bodyPr>
                <a:lstStyle/>
                <a:p>
                  <a:pPr algn="ctr" defTabSz="913798">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TK</a:t>
                  </a:r>
                </a:p>
              </p:txBody>
            </p:sp>
            <p:sp>
              <p:nvSpPr>
                <p:cNvPr id="442" name="Oval 441">
                  <a:extLst>
                    <a:ext uri="{FF2B5EF4-FFF2-40B4-BE49-F238E27FC236}">
                      <a16:creationId xmlns:a16="http://schemas.microsoft.com/office/drawing/2014/main" id="{0039D885-1B7F-2838-6033-03A6121B25FE}"/>
                    </a:ext>
                  </a:extLst>
                </p:cNvPr>
                <p:cNvSpPr/>
                <p:nvPr/>
              </p:nvSpPr>
              <p:spPr>
                <a:xfrm>
                  <a:off x="2279177" y="3363233"/>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sp>
              <p:nvSpPr>
                <p:cNvPr id="443" name="Oval 442">
                  <a:extLst>
                    <a:ext uri="{FF2B5EF4-FFF2-40B4-BE49-F238E27FC236}">
                      <a16:creationId xmlns:a16="http://schemas.microsoft.com/office/drawing/2014/main" id="{67EE1F02-8213-D440-101C-6A6A3A812D9A}"/>
                    </a:ext>
                  </a:extLst>
                </p:cNvPr>
                <p:cNvSpPr/>
                <p:nvPr/>
              </p:nvSpPr>
              <p:spPr>
                <a:xfrm>
                  <a:off x="2665833" y="3359502"/>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grpSp>
        </p:grpSp>
        <p:sp>
          <p:nvSpPr>
            <p:cNvPr id="536" name="TextBox 535">
              <a:extLst>
                <a:ext uri="{FF2B5EF4-FFF2-40B4-BE49-F238E27FC236}">
                  <a16:creationId xmlns:a16="http://schemas.microsoft.com/office/drawing/2014/main" id="{1C38DE00-4FF4-20F2-FAB2-FD16C7C1601C}"/>
                </a:ext>
              </a:extLst>
            </p:cNvPr>
            <p:cNvSpPr txBox="1"/>
            <p:nvPr/>
          </p:nvSpPr>
          <p:spPr bwMode="auto">
            <a:xfrm rot="20981706">
              <a:off x="2342652" y="2196723"/>
              <a:ext cx="275979"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537" name="TextBox 536">
              <a:extLst>
                <a:ext uri="{FF2B5EF4-FFF2-40B4-BE49-F238E27FC236}">
                  <a16:creationId xmlns:a16="http://schemas.microsoft.com/office/drawing/2014/main" id="{49E99B27-31D0-538B-D42D-1E557757864B}"/>
                </a:ext>
              </a:extLst>
            </p:cNvPr>
            <p:cNvSpPr txBox="1"/>
            <p:nvPr/>
          </p:nvSpPr>
          <p:spPr bwMode="auto">
            <a:xfrm rot="18241679">
              <a:off x="2146619" y="2390117"/>
              <a:ext cx="330533"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538" name="TextBox 537">
              <a:extLst>
                <a:ext uri="{FF2B5EF4-FFF2-40B4-BE49-F238E27FC236}">
                  <a16:creationId xmlns:a16="http://schemas.microsoft.com/office/drawing/2014/main" id="{209CA508-FC18-E292-846E-54DB06AB68A2}"/>
                </a:ext>
              </a:extLst>
            </p:cNvPr>
            <p:cNvSpPr txBox="1"/>
            <p:nvPr/>
          </p:nvSpPr>
          <p:spPr bwMode="auto">
            <a:xfrm rot="19358488">
              <a:off x="2054460" y="2651563"/>
              <a:ext cx="336391"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520" name="Cross 519">
              <a:extLst>
                <a:ext uri="{FF2B5EF4-FFF2-40B4-BE49-F238E27FC236}">
                  <a16:creationId xmlns:a16="http://schemas.microsoft.com/office/drawing/2014/main" id="{85274DBD-7289-3B1A-AED9-C17C6CFF4526}"/>
                </a:ext>
              </a:extLst>
            </p:cNvPr>
            <p:cNvSpPr/>
            <p:nvPr/>
          </p:nvSpPr>
          <p:spPr bwMode="auto">
            <a:xfrm rot="2732331">
              <a:off x="2248396" y="3501374"/>
              <a:ext cx="454250" cy="442031"/>
            </a:xfrm>
            <a:prstGeom prst="plus">
              <a:avLst>
                <a:gd name="adj" fmla="val 44792"/>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1575" name="Group 1574">
            <a:extLst>
              <a:ext uri="{FF2B5EF4-FFF2-40B4-BE49-F238E27FC236}">
                <a16:creationId xmlns:a16="http://schemas.microsoft.com/office/drawing/2014/main" id="{DF093B60-54A4-0CC3-5C99-F1B8BEDCF62F}"/>
              </a:ext>
            </a:extLst>
          </p:cNvPr>
          <p:cNvGrpSpPr/>
          <p:nvPr/>
        </p:nvGrpSpPr>
        <p:grpSpPr>
          <a:xfrm>
            <a:off x="2874908" y="2082622"/>
            <a:ext cx="1157862" cy="2130241"/>
            <a:chOff x="3167288" y="1819274"/>
            <a:chExt cx="1157862" cy="2130241"/>
          </a:xfrm>
        </p:grpSpPr>
        <p:grpSp>
          <p:nvGrpSpPr>
            <p:cNvPr id="493" name="Group 492">
              <a:extLst>
                <a:ext uri="{FF2B5EF4-FFF2-40B4-BE49-F238E27FC236}">
                  <a16:creationId xmlns:a16="http://schemas.microsoft.com/office/drawing/2014/main" id="{A82F7B28-CF2A-A83E-E308-4997DB3C3D75}"/>
                </a:ext>
              </a:extLst>
            </p:cNvPr>
            <p:cNvGrpSpPr/>
            <p:nvPr/>
          </p:nvGrpSpPr>
          <p:grpSpPr>
            <a:xfrm>
              <a:off x="3167288" y="1819274"/>
              <a:ext cx="1157862" cy="2053635"/>
              <a:chOff x="1595429" y="1173399"/>
              <a:chExt cx="1360839" cy="2413644"/>
            </a:xfrm>
          </p:grpSpPr>
          <p:grpSp>
            <p:nvGrpSpPr>
              <p:cNvPr id="494" name="Group 493">
                <a:extLst>
                  <a:ext uri="{FF2B5EF4-FFF2-40B4-BE49-F238E27FC236}">
                    <a16:creationId xmlns:a16="http://schemas.microsoft.com/office/drawing/2014/main" id="{0DCC8A7E-879D-C9FB-8487-DEE29E082B45}"/>
                  </a:ext>
                </a:extLst>
              </p:cNvPr>
              <p:cNvGrpSpPr/>
              <p:nvPr/>
            </p:nvGrpSpPr>
            <p:grpSpPr>
              <a:xfrm>
                <a:off x="1595429" y="1173399"/>
                <a:ext cx="1360839" cy="2253805"/>
                <a:chOff x="2987536" y="1069747"/>
                <a:chExt cx="1719706" cy="2433604"/>
              </a:xfrm>
            </p:grpSpPr>
            <p:sp>
              <p:nvSpPr>
                <p:cNvPr id="500" name="Freeform 368">
                  <a:extLst>
                    <a:ext uri="{FF2B5EF4-FFF2-40B4-BE49-F238E27FC236}">
                      <a16:creationId xmlns:a16="http://schemas.microsoft.com/office/drawing/2014/main" id="{EAD8DE05-2782-94A1-E9AA-61FCE465C4BD}"/>
                    </a:ext>
                  </a:extLst>
                </p:cNvPr>
                <p:cNvSpPr/>
                <p:nvPr/>
              </p:nvSpPr>
              <p:spPr bwMode="auto">
                <a:xfrm rot="18944245" flipH="1">
                  <a:off x="2987536" y="1686873"/>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latin typeface="Calibri" panose="020F0502020204030204" pitchFamily="34" charset="0"/>
                    <a:cs typeface="Calibri" panose="020F0502020204030204" pitchFamily="34" charset="0"/>
                  </a:endParaRPr>
                </a:p>
              </p:txBody>
            </p:sp>
            <p:sp>
              <p:nvSpPr>
                <p:cNvPr id="501" name="Rounded Rectangle 370">
                  <a:extLst>
                    <a:ext uri="{FF2B5EF4-FFF2-40B4-BE49-F238E27FC236}">
                      <a16:creationId xmlns:a16="http://schemas.microsoft.com/office/drawing/2014/main" id="{00C736C4-6400-B2F7-3F05-2DF9D1BB3D46}"/>
                    </a:ext>
                  </a:extLst>
                </p:cNvPr>
                <p:cNvSpPr/>
                <p:nvPr/>
              </p:nvSpPr>
              <p:spPr bwMode="auto">
                <a:xfrm rot="20059622" flipH="1">
                  <a:off x="3380974" y="1437802"/>
                  <a:ext cx="439445" cy="212584"/>
                </a:xfrm>
                <a:prstGeom prst="roundRect">
                  <a:avLst>
                    <a:gd name="adj" fmla="val 43082"/>
                  </a:avLst>
                </a:prstGeom>
                <a:solidFill>
                  <a:schemeClr val="accent5">
                    <a:lumMod val="20000"/>
                    <a:lumOff val="80000"/>
                  </a:schemeClr>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502" name="Rounded Rectangle 372">
                  <a:extLst>
                    <a:ext uri="{FF2B5EF4-FFF2-40B4-BE49-F238E27FC236}">
                      <a16:creationId xmlns:a16="http://schemas.microsoft.com/office/drawing/2014/main" id="{57D8E4EC-E23E-ADF8-17D3-0AE7308DEFB5}"/>
                    </a:ext>
                  </a:extLst>
                </p:cNvPr>
                <p:cNvSpPr/>
                <p:nvPr/>
              </p:nvSpPr>
              <p:spPr bwMode="auto">
                <a:xfrm rot="4726929" flipH="1">
                  <a:off x="3765689" y="1611517"/>
                  <a:ext cx="437859" cy="214170"/>
                </a:xfrm>
                <a:prstGeom prst="roundRect">
                  <a:avLst>
                    <a:gd name="adj" fmla="val 43082"/>
                  </a:avLst>
                </a:prstGeom>
                <a:solidFill>
                  <a:schemeClr val="accent5">
                    <a:lumMod val="20000"/>
                    <a:lumOff val="80000"/>
                  </a:schemeClr>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503" name="Rounded Rectangle 373">
                  <a:extLst>
                    <a:ext uri="{FF2B5EF4-FFF2-40B4-BE49-F238E27FC236}">
                      <a16:creationId xmlns:a16="http://schemas.microsoft.com/office/drawing/2014/main" id="{42248838-EB4E-B94C-1B19-3A478FFC4874}"/>
                    </a:ext>
                  </a:extLst>
                </p:cNvPr>
                <p:cNvSpPr/>
                <p:nvPr/>
              </p:nvSpPr>
              <p:spPr bwMode="auto">
                <a:xfrm rot="1936306" flipH="1">
                  <a:off x="3504717" y="1862970"/>
                  <a:ext cx="439445" cy="214170"/>
                </a:xfrm>
                <a:prstGeom prst="roundRect">
                  <a:avLst>
                    <a:gd name="adj" fmla="val 43082"/>
                  </a:avLst>
                </a:prstGeom>
                <a:solidFill>
                  <a:schemeClr val="accent5">
                    <a:lumMod val="20000"/>
                    <a:lumOff val="80000"/>
                  </a:schemeClr>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504" name="Rounded Rectangle 374">
                  <a:extLst>
                    <a:ext uri="{FF2B5EF4-FFF2-40B4-BE49-F238E27FC236}">
                      <a16:creationId xmlns:a16="http://schemas.microsoft.com/office/drawing/2014/main" id="{F11C5C12-6616-6938-0E2B-34EA6633F6E2}"/>
                    </a:ext>
                  </a:extLst>
                </p:cNvPr>
                <p:cNvSpPr/>
                <p:nvPr/>
              </p:nvSpPr>
              <p:spPr bwMode="auto">
                <a:xfrm rot="3184002" flipH="1">
                  <a:off x="3358764" y="2188190"/>
                  <a:ext cx="437859" cy="212583"/>
                </a:xfrm>
                <a:prstGeom prst="roundRect">
                  <a:avLst>
                    <a:gd name="adj" fmla="val 43082"/>
                  </a:avLst>
                </a:prstGeom>
                <a:solidFill>
                  <a:schemeClr val="accent5">
                    <a:lumMod val="20000"/>
                    <a:lumOff val="80000"/>
                  </a:schemeClr>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505" name="TextBox 504">
                  <a:extLst>
                    <a:ext uri="{FF2B5EF4-FFF2-40B4-BE49-F238E27FC236}">
                      <a16:creationId xmlns:a16="http://schemas.microsoft.com/office/drawing/2014/main" id="{AA31D6A0-4BA5-A032-6D8D-A4C98DDC07E0}"/>
                    </a:ext>
                  </a:extLst>
                </p:cNvPr>
                <p:cNvSpPr txBox="1"/>
                <p:nvPr/>
              </p:nvSpPr>
              <p:spPr bwMode="auto">
                <a:xfrm rot="4004034">
                  <a:off x="3461091" y="1400042"/>
                  <a:ext cx="274455"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510" name="TextBox 509">
                  <a:extLst>
                    <a:ext uri="{FF2B5EF4-FFF2-40B4-BE49-F238E27FC236}">
                      <a16:creationId xmlns:a16="http://schemas.microsoft.com/office/drawing/2014/main" id="{08EB364B-B334-8D82-BFFD-E9A2C328ABBF}"/>
                    </a:ext>
                  </a:extLst>
                </p:cNvPr>
                <p:cNvSpPr txBox="1"/>
                <p:nvPr/>
              </p:nvSpPr>
              <p:spPr>
                <a:xfrm>
                  <a:off x="3291140" y="1069747"/>
                  <a:ext cx="948844" cy="429646"/>
                </a:xfrm>
                <a:prstGeom prst="rect">
                  <a:avLst/>
                </a:prstGeom>
                <a:noFill/>
              </p:spPr>
              <p:txBody>
                <a:bodyPr wrap="square">
                  <a:spAutoFit/>
                </a:bodyPr>
                <a:lstStyle/>
                <a:p>
                  <a:pPr algn="ctr" defTabSz="913798">
                    <a:defRPr/>
                  </a:pPr>
                  <a:r>
                    <a:rPr lang="en-NZ" sz="16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HER4</a:t>
                  </a:r>
                </a:p>
              </p:txBody>
            </p:sp>
          </p:grpSp>
          <p:grpSp>
            <p:nvGrpSpPr>
              <p:cNvPr id="495" name="Group 494">
                <a:extLst>
                  <a:ext uri="{FF2B5EF4-FFF2-40B4-BE49-F238E27FC236}">
                    <a16:creationId xmlns:a16="http://schemas.microsoft.com/office/drawing/2014/main" id="{7B2B2867-8037-F8E4-D604-9ED83220D7E8}"/>
                  </a:ext>
                </a:extLst>
              </p:cNvPr>
              <p:cNvGrpSpPr/>
              <p:nvPr/>
            </p:nvGrpSpPr>
            <p:grpSpPr>
              <a:xfrm>
                <a:off x="1961253" y="3196491"/>
                <a:ext cx="823366" cy="390552"/>
                <a:chOff x="2099033" y="3170712"/>
                <a:chExt cx="823366" cy="390552"/>
              </a:xfrm>
            </p:grpSpPr>
            <p:sp>
              <p:nvSpPr>
                <p:cNvPr id="496" name="Freeform 371">
                  <a:extLst>
                    <a:ext uri="{FF2B5EF4-FFF2-40B4-BE49-F238E27FC236}">
                      <a16:creationId xmlns:a16="http://schemas.microsoft.com/office/drawing/2014/main" id="{019219AC-4CA5-7EF8-3491-7EC5FD0A5777}"/>
                    </a:ext>
                  </a:extLst>
                </p:cNvPr>
                <p:cNvSpPr/>
                <p:nvPr/>
              </p:nvSpPr>
              <p:spPr bwMode="auto">
                <a:xfrm rot="1286449" flipH="1">
                  <a:off x="2324580" y="3170712"/>
                  <a:ext cx="379161" cy="360123"/>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algn="ctr" defTabSz="913798" fontAlgn="base">
                    <a:spcBef>
                      <a:spcPct val="0"/>
                    </a:spcBef>
                    <a:spcAft>
                      <a:spcPct val="0"/>
                    </a:spcAft>
                    <a:defRPr/>
                  </a:pPr>
                  <a:endParaRPr lang="en-US" sz="3200" b="1" kern="0" dirty="0">
                    <a:solidFill>
                      <a:srgbClr val="1D2E5A"/>
                    </a:solidFill>
                    <a:latin typeface="Calibri" panose="020F0502020204030204" pitchFamily="34" charset="0"/>
                    <a:ea typeface="ＭＳ Ｐゴシック" charset="0"/>
                    <a:cs typeface="Calibri" panose="020F0502020204030204" pitchFamily="34" charset="0"/>
                  </a:endParaRPr>
                </a:p>
              </p:txBody>
            </p:sp>
            <p:sp>
              <p:nvSpPr>
                <p:cNvPr id="497" name="TextBox 496">
                  <a:extLst>
                    <a:ext uri="{FF2B5EF4-FFF2-40B4-BE49-F238E27FC236}">
                      <a16:creationId xmlns:a16="http://schemas.microsoft.com/office/drawing/2014/main" id="{57AF8920-4AD9-C6D6-217D-9CC9294A1C84}"/>
                    </a:ext>
                  </a:extLst>
                </p:cNvPr>
                <p:cNvSpPr txBox="1"/>
                <p:nvPr/>
              </p:nvSpPr>
              <p:spPr>
                <a:xfrm>
                  <a:off x="2099033" y="3253487"/>
                  <a:ext cx="823366" cy="307777"/>
                </a:xfrm>
                <a:prstGeom prst="rect">
                  <a:avLst/>
                </a:prstGeom>
                <a:noFill/>
              </p:spPr>
              <p:txBody>
                <a:bodyPr>
                  <a:spAutoFit/>
                </a:bodyPr>
                <a:lstStyle/>
                <a:p>
                  <a:pPr algn="ctr" defTabSz="913798">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TK</a:t>
                  </a:r>
                </a:p>
              </p:txBody>
            </p:sp>
            <p:sp>
              <p:nvSpPr>
                <p:cNvPr id="498" name="Oval 497">
                  <a:extLst>
                    <a:ext uri="{FF2B5EF4-FFF2-40B4-BE49-F238E27FC236}">
                      <a16:creationId xmlns:a16="http://schemas.microsoft.com/office/drawing/2014/main" id="{4F176385-515F-38D8-F185-EF41B4086E14}"/>
                    </a:ext>
                  </a:extLst>
                </p:cNvPr>
                <p:cNvSpPr/>
                <p:nvPr/>
              </p:nvSpPr>
              <p:spPr>
                <a:xfrm>
                  <a:off x="2279177" y="3363233"/>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sp>
              <p:nvSpPr>
                <p:cNvPr id="499" name="Oval 498">
                  <a:extLst>
                    <a:ext uri="{FF2B5EF4-FFF2-40B4-BE49-F238E27FC236}">
                      <a16:creationId xmlns:a16="http://schemas.microsoft.com/office/drawing/2014/main" id="{3592FDC5-1BEC-143D-F77D-24B7EA373051}"/>
                    </a:ext>
                  </a:extLst>
                </p:cNvPr>
                <p:cNvSpPr/>
                <p:nvPr/>
              </p:nvSpPr>
              <p:spPr>
                <a:xfrm>
                  <a:off x="2665833" y="3359502"/>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grpSp>
        </p:grpSp>
        <p:grpSp>
          <p:nvGrpSpPr>
            <p:cNvPr id="1574" name="Group 1573">
              <a:extLst>
                <a:ext uri="{FF2B5EF4-FFF2-40B4-BE49-F238E27FC236}">
                  <a16:creationId xmlns:a16="http://schemas.microsoft.com/office/drawing/2014/main" id="{51A09965-9C68-D05C-BBDC-C13FBAB099F2}"/>
                </a:ext>
              </a:extLst>
            </p:cNvPr>
            <p:cNvGrpSpPr/>
            <p:nvPr/>
          </p:nvGrpSpPr>
          <p:grpSpPr>
            <a:xfrm>
              <a:off x="3410712" y="2191408"/>
              <a:ext cx="623062" cy="1758107"/>
              <a:chOff x="3410712" y="2191408"/>
              <a:chExt cx="623062" cy="1758107"/>
            </a:xfrm>
          </p:grpSpPr>
          <p:sp>
            <p:nvSpPr>
              <p:cNvPr id="542" name="TextBox 541">
                <a:extLst>
                  <a:ext uri="{FF2B5EF4-FFF2-40B4-BE49-F238E27FC236}">
                    <a16:creationId xmlns:a16="http://schemas.microsoft.com/office/drawing/2014/main" id="{D7F06E19-0A7E-7B98-F689-C892F70AFF2D}"/>
                  </a:ext>
                </a:extLst>
              </p:cNvPr>
              <p:cNvSpPr txBox="1"/>
              <p:nvPr/>
            </p:nvSpPr>
            <p:spPr bwMode="auto">
              <a:xfrm rot="20981706">
                <a:off x="3700074" y="2191408"/>
                <a:ext cx="275979"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543" name="TextBox 542">
                <a:extLst>
                  <a:ext uri="{FF2B5EF4-FFF2-40B4-BE49-F238E27FC236}">
                    <a16:creationId xmlns:a16="http://schemas.microsoft.com/office/drawing/2014/main" id="{F276E64E-D2AE-8014-2861-34580EEEBE95}"/>
                  </a:ext>
                </a:extLst>
              </p:cNvPr>
              <p:cNvSpPr txBox="1"/>
              <p:nvPr/>
            </p:nvSpPr>
            <p:spPr bwMode="auto">
              <a:xfrm rot="18241679">
                <a:off x="3502871" y="2390118"/>
                <a:ext cx="330533"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544" name="TextBox 543">
                <a:extLst>
                  <a:ext uri="{FF2B5EF4-FFF2-40B4-BE49-F238E27FC236}">
                    <a16:creationId xmlns:a16="http://schemas.microsoft.com/office/drawing/2014/main" id="{37117E29-A7DE-5289-E476-706F23023C49}"/>
                  </a:ext>
                </a:extLst>
              </p:cNvPr>
              <p:cNvSpPr txBox="1"/>
              <p:nvPr/>
            </p:nvSpPr>
            <p:spPr bwMode="auto">
              <a:xfrm rot="19358488">
                <a:off x="3410712" y="2651564"/>
                <a:ext cx="336391"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521" name="Cross 520">
                <a:extLst>
                  <a:ext uri="{FF2B5EF4-FFF2-40B4-BE49-F238E27FC236}">
                    <a16:creationId xmlns:a16="http://schemas.microsoft.com/office/drawing/2014/main" id="{2377A237-C19D-45A8-937A-0CA994E7581A}"/>
                  </a:ext>
                </a:extLst>
              </p:cNvPr>
              <p:cNvSpPr/>
              <p:nvPr/>
            </p:nvSpPr>
            <p:spPr bwMode="auto">
              <a:xfrm rot="2732331">
                <a:off x="3585634" y="3501374"/>
                <a:ext cx="454250" cy="442031"/>
              </a:xfrm>
              <a:prstGeom prst="plus">
                <a:avLst>
                  <a:gd name="adj" fmla="val 44792"/>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2" name="Title 1">
            <a:extLst>
              <a:ext uri="{FF2B5EF4-FFF2-40B4-BE49-F238E27FC236}">
                <a16:creationId xmlns:a16="http://schemas.microsoft.com/office/drawing/2014/main" id="{7A28652B-9896-5517-D2C8-C14A5AD144B2}"/>
              </a:ext>
            </a:extLst>
          </p:cNvPr>
          <p:cNvSpPr>
            <a:spLocks noGrp="1"/>
          </p:cNvSpPr>
          <p:nvPr>
            <p:ph type="title"/>
          </p:nvPr>
        </p:nvSpPr>
        <p:spPr>
          <a:xfrm>
            <a:off x="609759" y="238127"/>
            <a:ext cx="10872444" cy="1628773"/>
          </a:xfrm>
        </p:spPr>
        <p:txBody>
          <a:bodyPr/>
          <a:lstStyle/>
          <a:p>
            <a:r>
              <a:rPr lang="en-US" dirty="0"/>
              <a:t>Mechanisms for Targeting HER2 in Solid Tumors</a:t>
            </a:r>
            <a:br>
              <a:rPr lang="en-US" dirty="0"/>
            </a:br>
            <a:endParaRPr lang="en-US" dirty="0"/>
          </a:p>
        </p:txBody>
      </p:sp>
      <p:sp>
        <p:nvSpPr>
          <p:cNvPr id="522" name="Text Box 11">
            <a:extLst>
              <a:ext uri="{FF2B5EF4-FFF2-40B4-BE49-F238E27FC236}">
                <a16:creationId xmlns:a16="http://schemas.microsoft.com/office/drawing/2014/main" id="{5753A0F6-64F6-3D22-FFD7-DC0F59D46FAA}"/>
              </a:ext>
            </a:extLst>
          </p:cNvPr>
          <p:cNvSpPr txBox="1">
            <a:spLocks noChangeArrowheads="1"/>
          </p:cNvSpPr>
          <p:nvPr/>
        </p:nvSpPr>
        <p:spPr bwMode="auto">
          <a:xfrm>
            <a:off x="412491" y="638032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da-DK"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Nützinger. Lung Cancer. 2023;186:107385.</a:t>
            </a:r>
          </a:p>
        </p:txBody>
      </p:sp>
      <p:sp>
        <p:nvSpPr>
          <p:cNvPr id="531" name="Lightning Bolt 530">
            <a:extLst>
              <a:ext uri="{FF2B5EF4-FFF2-40B4-BE49-F238E27FC236}">
                <a16:creationId xmlns:a16="http://schemas.microsoft.com/office/drawing/2014/main" id="{9D8CADDB-7C4E-F466-9C46-670E7F3A8774}"/>
              </a:ext>
            </a:extLst>
          </p:cNvPr>
          <p:cNvSpPr/>
          <p:nvPr/>
        </p:nvSpPr>
        <p:spPr bwMode="auto">
          <a:xfrm rot="2509472">
            <a:off x="2106997" y="4294028"/>
            <a:ext cx="914400" cy="914400"/>
          </a:xfrm>
          <a:prstGeom prst="lightningBol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1411" name="Group 676">
            <a:extLst>
              <a:ext uri="{FF2B5EF4-FFF2-40B4-BE49-F238E27FC236}">
                <a16:creationId xmlns:a16="http://schemas.microsoft.com/office/drawing/2014/main" id="{DCEC6DFB-0E3C-70E1-1DC0-74082A271C67}"/>
              </a:ext>
            </a:extLst>
          </p:cNvPr>
          <p:cNvGrpSpPr>
            <a:grpSpLocks/>
          </p:cNvGrpSpPr>
          <p:nvPr/>
        </p:nvGrpSpPr>
        <p:grpSpPr bwMode="auto">
          <a:xfrm>
            <a:off x="4665275" y="3384151"/>
            <a:ext cx="294287" cy="156445"/>
            <a:chOff x="3124443" y="1894638"/>
            <a:chExt cx="159474" cy="117688"/>
          </a:xfrm>
          <a:solidFill>
            <a:schemeClr val="accent3"/>
          </a:solidFill>
        </p:grpSpPr>
        <p:grpSp>
          <p:nvGrpSpPr>
            <p:cNvPr id="1425" name="Group 690">
              <a:extLst>
                <a:ext uri="{FF2B5EF4-FFF2-40B4-BE49-F238E27FC236}">
                  <a16:creationId xmlns:a16="http://schemas.microsoft.com/office/drawing/2014/main" id="{6C5C536F-7378-BF6F-E92C-6181DC262DB8}"/>
                </a:ext>
              </a:extLst>
            </p:cNvPr>
            <p:cNvGrpSpPr>
              <a:grpSpLocks/>
            </p:cNvGrpSpPr>
            <p:nvPr/>
          </p:nvGrpSpPr>
          <p:grpSpPr bwMode="auto">
            <a:xfrm>
              <a:off x="3124443" y="1904726"/>
              <a:ext cx="48681" cy="107600"/>
              <a:chOff x="3098249" y="1902345"/>
              <a:chExt cx="48681" cy="107600"/>
            </a:xfrm>
            <a:grpFill/>
          </p:grpSpPr>
          <p:sp>
            <p:nvSpPr>
              <p:cNvPr id="1435" name="Oval 1434">
                <a:extLst>
                  <a:ext uri="{FF2B5EF4-FFF2-40B4-BE49-F238E27FC236}">
                    <a16:creationId xmlns:a16="http://schemas.microsoft.com/office/drawing/2014/main" id="{231F101A-648F-4458-FA98-9F3FAC9E5972}"/>
                  </a:ext>
                </a:extLst>
              </p:cNvPr>
              <p:cNvSpPr/>
              <p:nvPr/>
            </p:nvSpPr>
            <p:spPr>
              <a:xfrm>
                <a:off x="3098249" y="1902345"/>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36" name="Straight Connector 1435">
                <a:extLst>
                  <a:ext uri="{FF2B5EF4-FFF2-40B4-BE49-F238E27FC236}">
                    <a16:creationId xmlns:a16="http://schemas.microsoft.com/office/drawing/2014/main" id="{56DB64BB-080B-60B7-32F9-4801525A893B}"/>
                  </a:ext>
                </a:extLst>
              </p:cNvPr>
              <p:cNvCxnSpPr>
                <a:stCxn id="1435" idx="4"/>
              </p:cNvCxnSpPr>
              <p:nvPr/>
            </p:nvCxnSpPr>
            <p:spPr>
              <a:xfrm>
                <a:off x="3123429"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426" name="Group 691">
              <a:extLst>
                <a:ext uri="{FF2B5EF4-FFF2-40B4-BE49-F238E27FC236}">
                  <a16:creationId xmlns:a16="http://schemas.microsoft.com/office/drawing/2014/main" id="{C49D475E-E385-35C9-0F82-DA52788BD0CC}"/>
                </a:ext>
              </a:extLst>
            </p:cNvPr>
            <p:cNvGrpSpPr>
              <a:grpSpLocks/>
            </p:cNvGrpSpPr>
            <p:nvPr/>
          </p:nvGrpSpPr>
          <p:grpSpPr bwMode="auto">
            <a:xfrm>
              <a:off x="3199983" y="1904726"/>
              <a:ext cx="45325" cy="107600"/>
              <a:chOff x="3097589" y="1902345"/>
              <a:chExt cx="45325" cy="107600"/>
            </a:xfrm>
            <a:grpFill/>
          </p:grpSpPr>
          <p:sp>
            <p:nvSpPr>
              <p:cNvPr id="1433" name="Oval 1432">
                <a:extLst>
                  <a:ext uri="{FF2B5EF4-FFF2-40B4-BE49-F238E27FC236}">
                    <a16:creationId xmlns:a16="http://schemas.microsoft.com/office/drawing/2014/main" id="{5EF7F1B5-30A5-5A90-85A5-9981B190C7D4}"/>
                  </a:ext>
                </a:extLst>
              </p:cNvPr>
              <p:cNvSpPr/>
              <p:nvPr/>
            </p:nvSpPr>
            <p:spPr>
              <a:xfrm>
                <a:off x="3097589" y="1902345"/>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34" name="Straight Connector 1433">
                <a:extLst>
                  <a:ext uri="{FF2B5EF4-FFF2-40B4-BE49-F238E27FC236}">
                    <a16:creationId xmlns:a16="http://schemas.microsoft.com/office/drawing/2014/main" id="{7E5C05A1-49EB-C5AB-0F53-B928562BEAC3}"/>
                  </a:ext>
                </a:extLst>
              </p:cNvPr>
              <p:cNvCxnSpPr>
                <a:stCxn id="1433" idx="4"/>
              </p:cNvCxnSpPr>
              <p:nvPr/>
            </p:nvCxnSpPr>
            <p:spPr>
              <a:xfrm>
                <a:off x="3121091" y="1946057"/>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427" name="Group 692">
              <a:extLst>
                <a:ext uri="{FF2B5EF4-FFF2-40B4-BE49-F238E27FC236}">
                  <a16:creationId xmlns:a16="http://schemas.microsoft.com/office/drawing/2014/main" id="{29BA23B7-45EF-603E-45EF-4D2966A87193}"/>
                </a:ext>
              </a:extLst>
            </p:cNvPr>
            <p:cNvGrpSpPr>
              <a:grpSpLocks/>
            </p:cNvGrpSpPr>
            <p:nvPr/>
          </p:nvGrpSpPr>
          <p:grpSpPr bwMode="auto">
            <a:xfrm>
              <a:off x="3163052" y="1894638"/>
              <a:ext cx="45325" cy="107601"/>
              <a:chOff x="3098758" y="1901782"/>
              <a:chExt cx="45325" cy="107601"/>
            </a:xfrm>
            <a:grpFill/>
          </p:grpSpPr>
          <p:sp>
            <p:nvSpPr>
              <p:cNvPr id="1431" name="Oval 1430">
                <a:extLst>
                  <a:ext uri="{FF2B5EF4-FFF2-40B4-BE49-F238E27FC236}">
                    <a16:creationId xmlns:a16="http://schemas.microsoft.com/office/drawing/2014/main" id="{05212736-73C3-8B60-DA20-93DE728790FB}"/>
                  </a:ext>
                </a:extLst>
              </p:cNvPr>
              <p:cNvSpPr/>
              <p:nvPr/>
            </p:nvSpPr>
            <p:spPr>
              <a:xfrm>
                <a:off x="3098758" y="1901782"/>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32" name="Straight Connector 1431">
                <a:extLst>
                  <a:ext uri="{FF2B5EF4-FFF2-40B4-BE49-F238E27FC236}">
                    <a16:creationId xmlns:a16="http://schemas.microsoft.com/office/drawing/2014/main" id="{4EB07FD9-68A4-3960-2728-36166FB06732}"/>
                  </a:ext>
                </a:extLst>
              </p:cNvPr>
              <p:cNvCxnSpPr>
                <a:stCxn id="1431" idx="4"/>
              </p:cNvCxnSpPr>
              <p:nvPr/>
            </p:nvCxnSpPr>
            <p:spPr>
              <a:xfrm>
                <a:off x="3122259" y="1938770"/>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428" name="Group 693">
              <a:extLst>
                <a:ext uri="{FF2B5EF4-FFF2-40B4-BE49-F238E27FC236}">
                  <a16:creationId xmlns:a16="http://schemas.microsoft.com/office/drawing/2014/main" id="{5C72C8AD-834A-1013-BD1D-CBD0C5429BB7}"/>
                </a:ext>
              </a:extLst>
            </p:cNvPr>
            <p:cNvGrpSpPr>
              <a:grpSpLocks/>
            </p:cNvGrpSpPr>
            <p:nvPr/>
          </p:nvGrpSpPr>
          <p:grpSpPr bwMode="auto">
            <a:xfrm>
              <a:off x="3236914" y="1894638"/>
              <a:ext cx="47003" cy="107601"/>
              <a:chOff x="3096420" y="1901782"/>
              <a:chExt cx="47003" cy="107601"/>
            </a:xfrm>
            <a:grpFill/>
          </p:grpSpPr>
          <p:sp>
            <p:nvSpPr>
              <p:cNvPr id="1429" name="Oval 1428">
                <a:extLst>
                  <a:ext uri="{FF2B5EF4-FFF2-40B4-BE49-F238E27FC236}">
                    <a16:creationId xmlns:a16="http://schemas.microsoft.com/office/drawing/2014/main" id="{DA7953A6-9D3B-E5E8-D486-B0785E33B7B0}"/>
                  </a:ext>
                </a:extLst>
              </p:cNvPr>
              <p:cNvSpPr/>
              <p:nvPr/>
            </p:nvSpPr>
            <p:spPr>
              <a:xfrm>
                <a:off x="3096420" y="1901782"/>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30" name="Straight Connector 1429">
                <a:extLst>
                  <a:ext uri="{FF2B5EF4-FFF2-40B4-BE49-F238E27FC236}">
                    <a16:creationId xmlns:a16="http://schemas.microsoft.com/office/drawing/2014/main" id="{1CC8975B-3B2E-02ED-44E8-9B9EE834DF2C}"/>
                  </a:ext>
                </a:extLst>
              </p:cNvPr>
              <p:cNvCxnSpPr>
                <a:stCxn id="1429" idx="4"/>
              </p:cNvCxnSpPr>
              <p:nvPr/>
            </p:nvCxnSpPr>
            <p:spPr>
              <a:xfrm>
                <a:off x="3121600" y="19387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412" name="Group 677">
            <a:extLst>
              <a:ext uri="{FF2B5EF4-FFF2-40B4-BE49-F238E27FC236}">
                <a16:creationId xmlns:a16="http://schemas.microsoft.com/office/drawing/2014/main" id="{F7B39A10-EF4F-0661-AA8C-1B76719589D8}"/>
              </a:ext>
            </a:extLst>
          </p:cNvPr>
          <p:cNvGrpSpPr>
            <a:grpSpLocks/>
          </p:cNvGrpSpPr>
          <p:nvPr/>
        </p:nvGrpSpPr>
        <p:grpSpPr bwMode="auto">
          <a:xfrm>
            <a:off x="4947152" y="3397559"/>
            <a:ext cx="294286" cy="163150"/>
            <a:chOff x="3124803" y="1895201"/>
            <a:chExt cx="159474" cy="122732"/>
          </a:xfrm>
          <a:solidFill>
            <a:schemeClr val="accent3"/>
          </a:solidFill>
        </p:grpSpPr>
        <p:grpSp>
          <p:nvGrpSpPr>
            <p:cNvPr id="1413" name="Group 678">
              <a:extLst>
                <a:ext uri="{FF2B5EF4-FFF2-40B4-BE49-F238E27FC236}">
                  <a16:creationId xmlns:a16="http://schemas.microsoft.com/office/drawing/2014/main" id="{28694FE3-021B-50C8-900D-4432C74818FA}"/>
                </a:ext>
              </a:extLst>
            </p:cNvPr>
            <p:cNvGrpSpPr>
              <a:grpSpLocks/>
            </p:cNvGrpSpPr>
            <p:nvPr/>
          </p:nvGrpSpPr>
          <p:grpSpPr bwMode="auto">
            <a:xfrm>
              <a:off x="3124803" y="1905288"/>
              <a:ext cx="48682" cy="112645"/>
              <a:chOff x="3098609" y="1902907"/>
              <a:chExt cx="48682" cy="112645"/>
            </a:xfrm>
            <a:grpFill/>
          </p:grpSpPr>
          <p:sp>
            <p:nvSpPr>
              <p:cNvPr id="1423" name="Oval 1422">
                <a:extLst>
                  <a:ext uri="{FF2B5EF4-FFF2-40B4-BE49-F238E27FC236}">
                    <a16:creationId xmlns:a16="http://schemas.microsoft.com/office/drawing/2014/main" id="{1D9A99C0-7E08-0E79-2E07-741FB4E58BCC}"/>
                  </a:ext>
                </a:extLst>
              </p:cNvPr>
              <p:cNvSpPr/>
              <p:nvPr/>
            </p:nvSpPr>
            <p:spPr>
              <a:xfrm>
                <a:off x="3098609" y="1902907"/>
                <a:ext cx="48682"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24" name="Straight Connector 1423">
                <a:extLst>
                  <a:ext uri="{FF2B5EF4-FFF2-40B4-BE49-F238E27FC236}">
                    <a16:creationId xmlns:a16="http://schemas.microsoft.com/office/drawing/2014/main" id="{0D43F322-B66C-6B7C-63CF-D1E3D5220863}"/>
                  </a:ext>
                </a:extLst>
              </p:cNvPr>
              <p:cNvCxnSpPr>
                <a:stCxn id="1423" idx="4"/>
              </p:cNvCxnSpPr>
              <p:nvPr/>
            </p:nvCxnSpPr>
            <p:spPr>
              <a:xfrm>
                <a:off x="3123789"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414" name="Group 679">
              <a:extLst>
                <a:ext uri="{FF2B5EF4-FFF2-40B4-BE49-F238E27FC236}">
                  <a16:creationId xmlns:a16="http://schemas.microsoft.com/office/drawing/2014/main" id="{79892835-E274-38FB-EA93-A4B75C525EF4}"/>
                </a:ext>
              </a:extLst>
            </p:cNvPr>
            <p:cNvGrpSpPr>
              <a:grpSpLocks/>
            </p:cNvGrpSpPr>
            <p:nvPr/>
          </p:nvGrpSpPr>
          <p:grpSpPr bwMode="auto">
            <a:xfrm>
              <a:off x="3200344" y="1905288"/>
              <a:ext cx="45324" cy="112645"/>
              <a:chOff x="3097950" y="1902907"/>
              <a:chExt cx="45324" cy="112645"/>
            </a:xfrm>
            <a:grpFill/>
          </p:grpSpPr>
          <p:sp>
            <p:nvSpPr>
              <p:cNvPr id="1421" name="Oval 1420">
                <a:extLst>
                  <a:ext uri="{FF2B5EF4-FFF2-40B4-BE49-F238E27FC236}">
                    <a16:creationId xmlns:a16="http://schemas.microsoft.com/office/drawing/2014/main" id="{CF8745A4-4765-D4F5-94F7-351F0B5CCAD6}"/>
                  </a:ext>
                </a:extLst>
              </p:cNvPr>
              <p:cNvSpPr/>
              <p:nvPr/>
            </p:nvSpPr>
            <p:spPr>
              <a:xfrm>
                <a:off x="3097950" y="1902907"/>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22" name="Straight Connector 1421">
                <a:extLst>
                  <a:ext uri="{FF2B5EF4-FFF2-40B4-BE49-F238E27FC236}">
                    <a16:creationId xmlns:a16="http://schemas.microsoft.com/office/drawing/2014/main" id="{105E6698-39B7-E8A3-7167-FF9C9BB3C8AE}"/>
                  </a:ext>
                </a:extLst>
              </p:cNvPr>
              <p:cNvCxnSpPr>
                <a:stCxn id="1421" idx="4"/>
              </p:cNvCxnSpPr>
              <p:nvPr/>
            </p:nvCxnSpPr>
            <p:spPr>
              <a:xfrm>
                <a:off x="3121451"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415" name="Group 680">
              <a:extLst>
                <a:ext uri="{FF2B5EF4-FFF2-40B4-BE49-F238E27FC236}">
                  <a16:creationId xmlns:a16="http://schemas.microsoft.com/office/drawing/2014/main" id="{FDCB1A62-469D-6F93-10D5-EFB7685266AD}"/>
                </a:ext>
              </a:extLst>
            </p:cNvPr>
            <p:cNvGrpSpPr>
              <a:grpSpLocks/>
            </p:cNvGrpSpPr>
            <p:nvPr/>
          </p:nvGrpSpPr>
          <p:grpSpPr bwMode="auto">
            <a:xfrm>
              <a:off x="3170127" y="1895201"/>
              <a:ext cx="38609" cy="107600"/>
              <a:chOff x="3105833" y="1902345"/>
              <a:chExt cx="38609" cy="107600"/>
            </a:xfrm>
            <a:grpFill/>
          </p:grpSpPr>
          <p:sp>
            <p:nvSpPr>
              <p:cNvPr id="1419" name="Oval 1418">
                <a:extLst>
                  <a:ext uri="{FF2B5EF4-FFF2-40B4-BE49-F238E27FC236}">
                    <a16:creationId xmlns:a16="http://schemas.microsoft.com/office/drawing/2014/main" id="{BA334D7A-429A-4BAE-C9A4-3298E2F549E5}"/>
                  </a:ext>
                </a:extLst>
              </p:cNvPr>
              <p:cNvSpPr/>
              <p:nvPr/>
            </p:nvSpPr>
            <p:spPr>
              <a:xfrm>
                <a:off x="3105833" y="1902345"/>
                <a:ext cx="38609"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20" name="Straight Connector 1419">
                <a:extLst>
                  <a:ext uri="{FF2B5EF4-FFF2-40B4-BE49-F238E27FC236}">
                    <a16:creationId xmlns:a16="http://schemas.microsoft.com/office/drawing/2014/main" id="{B3183CC6-A1B7-74DE-BF35-71A30A2A5261}"/>
                  </a:ext>
                </a:extLst>
              </p:cNvPr>
              <p:cNvCxnSpPr>
                <a:stCxn id="1419" idx="4"/>
              </p:cNvCxnSpPr>
              <p:nvPr/>
            </p:nvCxnSpPr>
            <p:spPr>
              <a:xfrm>
                <a:off x="3129334" y="1946057"/>
                <a:ext cx="1678"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416" name="Group 681">
              <a:extLst>
                <a:ext uri="{FF2B5EF4-FFF2-40B4-BE49-F238E27FC236}">
                  <a16:creationId xmlns:a16="http://schemas.microsoft.com/office/drawing/2014/main" id="{D3CA0C58-3270-4855-D62C-14F596EE6200}"/>
                </a:ext>
              </a:extLst>
            </p:cNvPr>
            <p:cNvGrpSpPr>
              <a:grpSpLocks/>
            </p:cNvGrpSpPr>
            <p:nvPr/>
          </p:nvGrpSpPr>
          <p:grpSpPr bwMode="auto">
            <a:xfrm>
              <a:off x="3237274" y="1895201"/>
              <a:ext cx="47003" cy="107600"/>
              <a:chOff x="3096780" y="1902345"/>
              <a:chExt cx="47003" cy="107600"/>
            </a:xfrm>
            <a:grpFill/>
          </p:grpSpPr>
          <p:sp>
            <p:nvSpPr>
              <p:cNvPr id="1417" name="Oval 1416">
                <a:extLst>
                  <a:ext uri="{FF2B5EF4-FFF2-40B4-BE49-F238E27FC236}">
                    <a16:creationId xmlns:a16="http://schemas.microsoft.com/office/drawing/2014/main" id="{1F2182FF-D38B-99A4-677A-89970BAB6EC3}"/>
                  </a:ext>
                </a:extLst>
              </p:cNvPr>
              <p:cNvSpPr/>
              <p:nvPr/>
            </p:nvSpPr>
            <p:spPr>
              <a:xfrm>
                <a:off x="3096780" y="1902345"/>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18" name="Straight Connector 1417">
                <a:extLst>
                  <a:ext uri="{FF2B5EF4-FFF2-40B4-BE49-F238E27FC236}">
                    <a16:creationId xmlns:a16="http://schemas.microsoft.com/office/drawing/2014/main" id="{0DE62468-B1F4-C3BC-5D69-9FB0D5706DD8}"/>
                  </a:ext>
                </a:extLst>
              </p:cNvPr>
              <p:cNvCxnSpPr>
                <a:stCxn id="1417" idx="4"/>
              </p:cNvCxnSpPr>
              <p:nvPr/>
            </p:nvCxnSpPr>
            <p:spPr>
              <a:xfrm>
                <a:off x="3121960"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281" name="Group 1054">
            <a:extLst>
              <a:ext uri="{FF2B5EF4-FFF2-40B4-BE49-F238E27FC236}">
                <a16:creationId xmlns:a16="http://schemas.microsoft.com/office/drawing/2014/main" id="{D7FBD42F-450E-D010-7E14-7C97C12DFADB}"/>
              </a:ext>
            </a:extLst>
          </p:cNvPr>
          <p:cNvGrpSpPr>
            <a:grpSpLocks/>
          </p:cNvGrpSpPr>
          <p:nvPr/>
        </p:nvGrpSpPr>
        <p:grpSpPr bwMode="auto">
          <a:xfrm rot="21540000" flipV="1">
            <a:off x="4639617" y="3583697"/>
            <a:ext cx="297028" cy="171088"/>
            <a:chOff x="3112272" y="1912321"/>
            <a:chExt cx="160960" cy="128704"/>
          </a:xfrm>
          <a:solidFill>
            <a:schemeClr val="accent3"/>
          </a:solidFill>
        </p:grpSpPr>
        <p:grpSp>
          <p:nvGrpSpPr>
            <p:cNvPr id="1295" name="Group 1068">
              <a:extLst>
                <a:ext uri="{FF2B5EF4-FFF2-40B4-BE49-F238E27FC236}">
                  <a16:creationId xmlns:a16="http://schemas.microsoft.com/office/drawing/2014/main" id="{7EDAB19C-FD1F-AFE4-AA17-1632108DD46D}"/>
                </a:ext>
              </a:extLst>
            </p:cNvPr>
            <p:cNvGrpSpPr>
              <a:grpSpLocks/>
            </p:cNvGrpSpPr>
            <p:nvPr/>
          </p:nvGrpSpPr>
          <p:grpSpPr bwMode="auto">
            <a:xfrm>
              <a:off x="3112272" y="1924490"/>
              <a:ext cx="45324" cy="114450"/>
              <a:chOff x="3086078" y="1922109"/>
              <a:chExt cx="45324" cy="114450"/>
            </a:xfrm>
            <a:grpFill/>
          </p:grpSpPr>
          <p:sp>
            <p:nvSpPr>
              <p:cNvPr id="1305" name="Oval 1304">
                <a:extLst>
                  <a:ext uri="{FF2B5EF4-FFF2-40B4-BE49-F238E27FC236}">
                    <a16:creationId xmlns:a16="http://schemas.microsoft.com/office/drawing/2014/main" id="{4939C5FE-A93D-CADE-FCD4-9E251F2CEF4A}"/>
                  </a:ext>
                </a:extLst>
              </p:cNvPr>
              <p:cNvSpPr/>
              <p:nvPr/>
            </p:nvSpPr>
            <p:spPr>
              <a:xfrm>
                <a:off x="3086078" y="1922109"/>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306" name="Straight Connector 1305">
                <a:extLst>
                  <a:ext uri="{FF2B5EF4-FFF2-40B4-BE49-F238E27FC236}">
                    <a16:creationId xmlns:a16="http://schemas.microsoft.com/office/drawing/2014/main" id="{8BE249BC-3805-C66F-68EB-33465B34071B}"/>
                  </a:ext>
                </a:extLst>
              </p:cNvPr>
              <p:cNvCxnSpPr>
                <a:stCxn id="1305" idx="4"/>
              </p:cNvCxnSpPr>
              <p:nvPr/>
            </p:nvCxnSpPr>
            <p:spPr>
              <a:xfrm>
                <a:off x="3102168" y="1964264"/>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96" name="Group 1069">
              <a:extLst>
                <a:ext uri="{FF2B5EF4-FFF2-40B4-BE49-F238E27FC236}">
                  <a16:creationId xmlns:a16="http://schemas.microsoft.com/office/drawing/2014/main" id="{4EFBA97F-F5A6-AA92-B623-99542A9C5CD5}"/>
                </a:ext>
              </a:extLst>
            </p:cNvPr>
            <p:cNvGrpSpPr>
              <a:grpSpLocks/>
            </p:cNvGrpSpPr>
            <p:nvPr/>
          </p:nvGrpSpPr>
          <p:grpSpPr bwMode="auto">
            <a:xfrm>
              <a:off x="3186226" y="1931663"/>
              <a:ext cx="38609" cy="109362"/>
              <a:chOff x="3083832" y="1929282"/>
              <a:chExt cx="38609" cy="109362"/>
            </a:xfrm>
            <a:grpFill/>
          </p:grpSpPr>
          <p:sp>
            <p:nvSpPr>
              <p:cNvPr id="1303" name="Oval 1302">
                <a:extLst>
                  <a:ext uri="{FF2B5EF4-FFF2-40B4-BE49-F238E27FC236}">
                    <a16:creationId xmlns:a16="http://schemas.microsoft.com/office/drawing/2014/main" id="{9E68662C-4E3B-2D46-57E9-C27306D4EF6C}"/>
                  </a:ext>
                </a:extLst>
              </p:cNvPr>
              <p:cNvSpPr/>
              <p:nvPr/>
            </p:nvSpPr>
            <p:spPr>
              <a:xfrm>
                <a:off x="3083832" y="1929282"/>
                <a:ext cx="38609"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304" name="Straight Connector 1303">
                <a:extLst>
                  <a:ext uri="{FF2B5EF4-FFF2-40B4-BE49-F238E27FC236}">
                    <a16:creationId xmlns:a16="http://schemas.microsoft.com/office/drawing/2014/main" id="{15EAD984-B3E4-3445-C870-6EABFCDB2397}"/>
                  </a:ext>
                </a:extLst>
              </p:cNvPr>
              <p:cNvCxnSpPr>
                <a:stCxn id="1303" idx="4"/>
              </p:cNvCxnSpPr>
              <p:nvPr/>
            </p:nvCxnSpPr>
            <p:spPr>
              <a:xfrm>
                <a:off x="3098214" y="1968031"/>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97" name="Group 1070">
              <a:extLst>
                <a:ext uri="{FF2B5EF4-FFF2-40B4-BE49-F238E27FC236}">
                  <a16:creationId xmlns:a16="http://schemas.microsoft.com/office/drawing/2014/main" id="{64144ADB-90E1-7836-5E9F-DC6653A76471}"/>
                </a:ext>
              </a:extLst>
            </p:cNvPr>
            <p:cNvGrpSpPr>
              <a:grpSpLocks/>
            </p:cNvGrpSpPr>
            <p:nvPr/>
          </p:nvGrpSpPr>
          <p:grpSpPr bwMode="auto">
            <a:xfrm>
              <a:off x="3162391" y="1913554"/>
              <a:ext cx="41966" cy="105985"/>
              <a:chOff x="3098097" y="1920698"/>
              <a:chExt cx="41966" cy="105985"/>
            </a:xfrm>
            <a:grpFill/>
          </p:grpSpPr>
          <p:sp>
            <p:nvSpPr>
              <p:cNvPr id="1301" name="Oval 1300">
                <a:extLst>
                  <a:ext uri="{FF2B5EF4-FFF2-40B4-BE49-F238E27FC236}">
                    <a16:creationId xmlns:a16="http://schemas.microsoft.com/office/drawing/2014/main" id="{4EE732BA-055D-7E16-C7DD-F90BA606F98E}"/>
                  </a:ext>
                </a:extLst>
              </p:cNvPr>
              <p:cNvSpPr/>
              <p:nvPr/>
            </p:nvSpPr>
            <p:spPr>
              <a:xfrm>
                <a:off x="3098097" y="1920698"/>
                <a:ext cx="41966"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302" name="Straight Connector 1301">
                <a:extLst>
                  <a:ext uri="{FF2B5EF4-FFF2-40B4-BE49-F238E27FC236}">
                    <a16:creationId xmlns:a16="http://schemas.microsoft.com/office/drawing/2014/main" id="{B083DDFD-C5D2-F4F0-367F-C28513AA3AD2}"/>
                  </a:ext>
                </a:extLst>
              </p:cNvPr>
              <p:cNvCxnSpPr>
                <a:stCxn id="1301" idx="4"/>
              </p:cNvCxnSpPr>
              <p:nvPr/>
            </p:nvCxnSpPr>
            <p:spPr>
              <a:xfrm>
                <a:off x="3115792" y="19560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98" name="Group 1071">
              <a:extLst>
                <a:ext uri="{FF2B5EF4-FFF2-40B4-BE49-F238E27FC236}">
                  <a16:creationId xmlns:a16="http://schemas.microsoft.com/office/drawing/2014/main" id="{F2CB8F71-85A4-07F0-9977-3C16BE8BAD4E}"/>
                </a:ext>
              </a:extLst>
            </p:cNvPr>
            <p:cNvGrpSpPr>
              <a:grpSpLocks/>
            </p:cNvGrpSpPr>
            <p:nvPr/>
          </p:nvGrpSpPr>
          <p:grpSpPr bwMode="auto">
            <a:xfrm>
              <a:off x="3234622" y="1912321"/>
              <a:ext cx="38610" cy="107666"/>
              <a:chOff x="3094128" y="1919465"/>
              <a:chExt cx="38610" cy="107666"/>
            </a:xfrm>
            <a:grpFill/>
          </p:grpSpPr>
          <p:sp>
            <p:nvSpPr>
              <p:cNvPr id="1299" name="Oval 1298">
                <a:extLst>
                  <a:ext uri="{FF2B5EF4-FFF2-40B4-BE49-F238E27FC236}">
                    <a16:creationId xmlns:a16="http://schemas.microsoft.com/office/drawing/2014/main" id="{3C950723-CD41-68A3-40B8-90AECA3EFE55}"/>
                  </a:ext>
                </a:extLst>
              </p:cNvPr>
              <p:cNvSpPr/>
              <p:nvPr/>
            </p:nvSpPr>
            <p:spPr>
              <a:xfrm>
                <a:off x="3094128" y="1919465"/>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300" name="Straight Connector 1299">
                <a:extLst>
                  <a:ext uri="{FF2B5EF4-FFF2-40B4-BE49-F238E27FC236}">
                    <a16:creationId xmlns:a16="http://schemas.microsoft.com/office/drawing/2014/main" id="{2DC4F552-35D1-EA4C-2854-DB8DB4FB565C}"/>
                  </a:ext>
                </a:extLst>
              </p:cNvPr>
              <p:cNvCxnSpPr>
                <a:stCxn id="1299" idx="4"/>
              </p:cNvCxnSpPr>
              <p:nvPr/>
            </p:nvCxnSpPr>
            <p:spPr>
              <a:xfrm>
                <a:off x="3110160" y="196156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282" name="Group 1055">
            <a:extLst>
              <a:ext uri="{FF2B5EF4-FFF2-40B4-BE49-F238E27FC236}">
                <a16:creationId xmlns:a16="http://schemas.microsoft.com/office/drawing/2014/main" id="{8921D121-AD00-4CB2-785F-9C1EDD0CA6AC}"/>
              </a:ext>
            </a:extLst>
          </p:cNvPr>
          <p:cNvGrpSpPr>
            <a:grpSpLocks/>
          </p:cNvGrpSpPr>
          <p:nvPr/>
        </p:nvGrpSpPr>
        <p:grpSpPr bwMode="auto">
          <a:xfrm rot="21540000" flipV="1">
            <a:off x="4899949" y="3571149"/>
            <a:ext cx="312487" cy="171663"/>
            <a:chOff x="3101035" y="1908274"/>
            <a:chExt cx="169337" cy="129136"/>
          </a:xfrm>
          <a:solidFill>
            <a:schemeClr val="accent3"/>
          </a:solidFill>
        </p:grpSpPr>
        <p:grpSp>
          <p:nvGrpSpPr>
            <p:cNvPr id="1283" name="Group 1056">
              <a:extLst>
                <a:ext uri="{FF2B5EF4-FFF2-40B4-BE49-F238E27FC236}">
                  <a16:creationId xmlns:a16="http://schemas.microsoft.com/office/drawing/2014/main" id="{E4E5307B-E5A9-316D-CA88-10F8BBC22DA8}"/>
                </a:ext>
              </a:extLst>
            </p:cNvPr>
            <p:cNvGrpSpPr>
              <a:grpSpLocks/>
            </p:cNvGrpSpPr>
            <p:nvPr/>
          </p:nvGrpSpPr>
          <p:grpSpPr bwMode="auto">
            <a:xfrm>
              <a:off x="3101035" y="1922572"/>
              <a:ext cx="47003" cy="112665"/>
              <a:chOff x="3074841" y="1920191"/>
              <a:chExt cx="47003" cy="112665"/>
            </a:xfrm>
            <a:grpFill/>
          </p:grpSpPr>
          <p:sp>
            <p:nvSpPr>
              <p:cNvPr id="1293" name="Oval 1292">
                <a:extLst>
                  <a:ext uri="{FF2B5EF4-FFF2-40B4-BE49-F238E27FC236}">
                    <a16:creationId xmlns:a16="http://schemas.microsoft.com/office/drawing/2014/main" id="{3783FFA0-17F4-1427-8478-D61C52A3A67D}"/>
                  </a:ext>
                </a:extLst>
              </p:cNvPr>
              <p:cNvSpPr/>
              <p:nvPr/>
            </p:nvSpPr>
            <p:spPr>
              <a:xfrm>
                <a:off x="3074841" y="1920191"/>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294" name="Straight Connector 1293">
                <a:extLst>
                  <a:ext uri="{FF2B5EF4-FFF2-40B4-BE49-F238E27FC236}">
                    <a16:creationId xmlns:a16="http://schemas.microsoft.com/office/drawing/2014/main" id="{4ABBF524-F049-F15F-DE1C-3328151DEF32}"/>
                  </a:ext>
                </a:extLst>
              </p:cNvPr>
              <p:cNvCxnSpPr>
                <a:cxnSpLocks/>
                <a:stCxn id="1293" idx="4"/>
              </p:cNvCxnSpPr>
              <p:nvPr/>
            </p:nvCxnSpPr>
            <p:spPr>
              <a:xfrm>
                <a:off x="3097630" y="196224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84" name="Group 1057">
              <a:extLst>
                <a:ext uri="{FF2B5EF4-FFF2-40B4-BE49-F238E27FC236}">
                  <a16:creationId xmlns:a16="http://schemas.microsoft.com/office/drawing/2014/main" id="{725D7760-18A7-8DC3-90D5-D157C1FE09DF}"/>
                </a:ext>
              </a:extLst>
            </p:cNvPr>
            <p:cNvGrpSpPr>
              <a:grpSpLocks/>
            </p:cNvGrpSpPr>
            <p:nvPr/>
          </p:nvGrpSpPr>
          <p:grpSpPr bwMode="auto">
            <a:xfrm>
              <a:off x="3178301" y="1926294"/>
              <a:ext cx="43645" cy="111116"/>
              <a:chOff x="3075907" y="1923913"/>
              <a:chExt cx="43645" cy="111116"/>
            </a:xfrm>
            <a:grpFill/>
          </p:grpSpPr>
          <p:sp>
            <p:nvSpPr>
              <p:cNvPr id="1291" name="Oval 1290">
                <a:extLst>
                  <a:ext uri="{FF2B5EF4-FFF2-40B4-BE49-F238E27FC236}">
                    <a16:creationId xmlns:a16="http://schemas.microsoft.com/office/drawing/2014/main" id="{0A37902B-4AEB-8810-F4EB-302C6A6AB4CB}"/>
                  </a:ext>
                </a:extLst>
              </p:cNvPr>
              <p:cNvSpPr/>
              <p:nvPr/>
            </p:nvSpPr>
            <p:spPr>
              <a:xfrm>
                <a:off x="3075907" y="1923913"/>
                <a:ext cx="4364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292" name="Straight Connector 1291">
                <a:extLst>
                  <a:ext uri="{FF2B5EF4-FFF2-40B4-BE49-F238E27FC236}">
                    <a16:creationId xmlns:a16="http://schemas.microsoft.com/office/drawing/2014/main" id="{4F280F2C-492C-8136-6C85-E7F59A25D5BC}"/>
                  </a:ext>
                </a:extLst>
              </p:cNvPr>
              <p:cNvCxnSpPr>
                <a:cxnSpLocks/>
                <a:stCxn id="1291" idx="4"/>
              </p:cNvCxnSpPr>
              <p:nvPr/>
            </p:nvCxnSpPr>
            <p:spPr>
              <a:xfrm>
                <a:off x="3088626" y="196441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85" name="Group 1058">
              <a:extLst>
                <a:ext uri="{FF2B5EF4-FFF2-40B4-BE49-F238E27FC236}">
                  <a16:creationId xmlns:a16="http://schemas.microsoft.com/office/drawing/2014/main" id="{7028A957-63AF-00C1-720D-D07675C42951}"/>
                </a:ext>
              </a:extLst>
            </p:cNvPr>
            <p:cNvGrpSpPr>
              <a:grpSpLocks/>
            </p:cNvGrpSpPr>
            <p:nvPr/>
          </p:nvGrpSpPr>
          <p:grpSpPr bwMode="auto">
            <a:xfrm>
              <a:off x="3151110" y="1908274"/>
              <a:ext cx="43645" cy="110999"/>
              <a:chOff x="3086816" y="1915418"/>
              <a:chExt cx="43645" cy="110999"/>
            </a:xfrm>
            <a:grpFill/>
          </p:grpSpPr>
          <p:sp>
            <p:nvSpPr>
              <p:cNvPr id="1289" name="Oval 1288">
                <a:extLst>
                  <a:ext uri="{FF2B5EF4-FFF2-40B4-BE49-F238E27FC236}">
                    <a16:creationId xmlns:a16="http://schemas.microsoft.com/office/drawing/2014/main" id="{068E0C36-4F8F-D7D9-7D33-3721DF4CB752}"/>
                  </a:ext>
                </a:extLst>
              </p:cNvPr>
              <p:cNvSpPr/>
              <p:nvPr/>
            </p:nvSpPr>
            <p:spPr>
              <a:xfrm>
                <a:off x="3086816" y="1915418"/>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290" name="Straight Connector 1289">
                <a:extLst>
                  <a:ext uri="{FF2B5EF4-FFF2-40B4-BE49-F238E27FC236}">
                    <a16:creationId xmlns:a16="http://schemas.microsoft.com/office/drawing/2014/main" id="{565295CB-4F64-A43B-186E-39F7F4866036}"/>
                  </a:ext>
                </a:extLst>
              </p:cNvPr>
              <p:cNvCxnSpPr>
                <a:cxnSpLocks/>
                <a:stCxn id="1289" idx="4"/>
              </p:cNvCxnSpPr>
              <p:nvPr/>
            </p:nvCxnSpPr>
            <p:spPr>
              <a:xfrm>
                <a:off x="3106248" y="1954122"/>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86" name="Group 1059">
              <a:extLst>
                <a:ext uri="{FF2B5EF4-FFF2-40B4-BE49-F238E27FC236}">
                  <a16:creationId xmlns:a16="http://schemas.microsoft.com/office/drawing/2014/main" id="{69C83D3E-0D29-DFCA-F3C4-3B9D4A677DBA}"/>
                </a:ext>
              </a:extLst>
            </p:cNvPr>
            <p:cNvGrpSpPr>
              <a:grpSpLocks/>
            </p:cNvGrpSpPr>
            <p:nvPr/>
          </p:nvGrpSpPr>
          <p:grpSpPr bwMode="auto">
            <a:xfrm>
              <a:off x="3223369" y="1912025"/>
              <a:ext cx="47003" cy="106028"/>
              <a:chOff x="3082875" y="1919169"/>
              <a:chExt cx="47003" cy="106028"/>
            </a:xfrm>
            <a:grpFill/>
          </p:grpSpPr>
          <p:sp>
            <p:nvSpPr>
              <p:cNvPr id="1287" name="Oval 1286">
                <a:extLst>
                  <a:ext uri="{FF2B5EF4-FFF2-40B4-BE49-F238E27FC236}">
                    <a16:creationId xmlns:a16="http://schemas.microsoft.com/office/drawing/2014/main" id="{4F041D52-5D4B-E69F-1A15-A5B2C58BC861}"/>
                  </a:ext>
                </a:extLst>
              </p:cNvPr>
              <p:cNvSpPr/>
              <p:nvPr/>
            </p:nvSpPr>
            <p:spPr>
              <a:xfrm>
                <a:off x="3082875" y="1919169"/>
                <a:ext cx="47003"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288" name="Straight Connector 1287">
                <a:extLst>
                  <a:ext uri="{FF2B5EF4-FFF2-40B4-BE49-F238E27FC236}">
                    <a16:creationId xmlns:a16="http://schemas.microsoft.com/office/drawing/2014/main" id="{C339ACB6-F7B6-2A56-09CF-9CB2B1D6FA86}"/>
                  </a:ext>
                </a:extLst>
              </p:cNvPr>
              <p:cNvCxnSpPr>
                <a:cxnSpLocks/>
                <a:stCxn id="1287" idx="4"/>
              </p:cNvCxnSpPr>
              <p:nvPr/>
            </p:nvCxnSpPr>
            <p:spPr>
              <a:xfrm>
                <a:off x="3100586" y="1957947"/>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sp>
        <p:nvSpPr>
          <p:cNvPr id="1615" name="TextBox 1614">
            <a:extLst>
              <a:ext uri="{FF2B5EF4-FFF2-40B4-BE49-F238E27FC236}">
                <a16:creationId xmlns:a16="http://schemas.microsoft.com/office/drawing/2014/main" id="{95F35921-045F-3726-057A-A13FC13E919E}"/>
              </a:ext>
            </a:extLst>
          </p:cNvPr>
          <p:cNvSpPr txBox="1"/>
          <p:nvPr/>
        </p:nvSpPr>
        <p:spPr>
          <a:xfrm>
            <a:off x="958210" y="1606801"/>
            <a:ext cx="2909083" cy="338554"/>
          </a:xfrm>
          <a:prstGeom prst="rect">
            <a:avLst/>
          </a:prstGeom>
          <a:solidFill>
            <a:schemeClr val="tx2"/>
          </a:solidFill>
        </p:spPr>
        <p:txBody>
          <a:bodyPr wrap="square">
            <a:spAutoFit/>
          </a:bodyPr>
          <a:lstStyle/>
          <a:p>
            <a:pPr algn="ctr" defTabSz="913798">
              <a:defRPr/>
            </a:pPr>
            <a:r>
              <a:rPr lang="en-NZ" sz="1600" b="1" kern="0" dirty="0">
                <a:solidFill>
                  <a:schemeClr val="bg1"/>
                </a:solidFill>
                <a:latin typeface="Calibri" panose="020F0502020204030204" pitchFamily="34" charset="0"/>
                <a:ea typeface="MS PGothic" panose="020B0600070205080204" pitchFamily="34" charset="-128"/>
                <a:cs typeface="Calibri" panose="020F0502020204030204" pitchFamily="34" charset="0"/>
              </a:rPr>
              <a:t>Nonselective, Pan-HER TKIs</a:t>
            </a:r>
          </a:p>
        </p:txBody>
      </p:sp>
      <p:grpSp>
        <p:nvGrpSpPr>
          <p:cNvPr id="2438" name="Group 2437">
            <a:extLst>
              <a:ext uri="{FF2B5EF4-FFF2-40B4-BE49-F238E27FC236}">
                <a16:creationId xmlns:a16="http://schemas.microsoft.com/office/drawing/2014/main" id="{169D46D5-D4C6-6602-1DA9-396CA19F7209}"/>
              </a:ext>
            </a:extLst>
          </p:cNvPr>
          <p:cNvGrpSpPr/>
          <p:nvPr/>
        </p:nvGrpSpPr>
        <p:grpSpPr>
          <a:xfrm>
            <a:off x="3899542" y="1605846"/>
            <a:ext cx="2386130" cy="4514470"/>
            <a:chOff x="4166242" y="1342498"/>
            <a:chExt cx="2386130" cy="4514470"/>
          </a:xfrm>
        </p:grpSpPr>
        <p:grpSp>
          <p:nvGrpSpPr>
            <p:cNvPr id="606" name="Group 783">
              <a:extLst>
                <a:ext uri="{FF2B5EF4-FFF2-40B4-BE49-F238E27FC236}">
                  <a16:creationId xmlns:a16="http://schemas.microsoft.com/office/drawing/2014/main" id="{7F767BBD-430C-E871-36CE-E015C6D1C312}"/>
                </a:ext>
              </a:extLst>
            </p:cNvPr>
            <p:cNvGrpSpPr>
              <a:grpSpLocks/>
            </p:cNvGrpSpPr>
            <p:nvPr/>
          </p:nvGrpSpPr>
          <p:grpSpPr bwMode="auto">
            <a:xfrm>
              <a:off x="4380885" y="3119710"/>
              <a:ext cx="579281" cy="189802"/>
              <a:chOff x="3123376" y="1895758"/>
              <a:chExt cx="313913" cy="142781"/>
            </a:xfrm>
            <a:solidFill>
              <a:schemeClr val="accent3"/>
            </a:solidFill>
          </p:grpSpPr>
          <p:grpSp>
            <p:nvGrpSpPr>
              <p:cNvPr id="652" name="Group 784">
                <a:extLst>
                  <a:ext uri="{FF2B5EF4-FFF2-40B4-BE49-F238E27FC236}">
                    <a16:creationId xmlns:a16="http://schemas.microsoft.com/office/drawing/2014/main" id="{C699A997-0EFD-CD65-7F6E-9BA21B16A274}"/>
                  </a:ext>
                </a:extLst>
              </p:cNvPr>
              <p:cNvGrpSpPr>
                <a:grpSpLocks/>
              </p:cNvGrpSpPr>
              <p:nvPr/>
            </p:nvGrpSpPr>
            <p:grpSpPr bwMode="auto">
              <a:xfrm>
                <a:off x="3123376" y="1895758"/>
                <a:ext cx="161153" cy="142781"/>
                <a:chOff x="3123376" y="1895758"/>
                <a:chExt cx="161153" cy="142781"/>
              </a:xfrm>
              <a:grpFill/>
            </p:grpSpPr>
            <p:grpSp>
              <p:nvGrpSpPr>
                <p:cNvPr id="666" name="Group 798">
                  <a:extLst>
                    <a:ext uri="{FF2B5EF4-FFF2-40B4-BE49-F238E27FC236}">
                      <a16:creationId xmlns:a16="http://schemas.microsoft.com/office/drawing/2014/main" id="{A31852FA-3AE5-436F-429F-9A53996FDA2B}"/>
                    </a:ext>
                  </a:extLst>
                </p:cNvPr>
                <p:cNvGrpSpPr>
                  <a:grpSpLocks/>
                </p:cNvGrpSpPr>
                <p:nvPr/>
              </p:nvGrpSpPr>
              <p:grpSpPr bwMode="auto">
                <a:xfrm>
                  <a:off x="3123376" y="1924213"/>
                  <a:ext cx="40288" cy="114326"/>
                  <a:chOff x="3097182" y="1921832"/>
                  <a:chExt cx="40288" cy="114326"/>
                </a:xfrm>
                <a:grpFill/>
              </p:grpSpPr>
              <p:sp>
                <p:nvSpPr>
                  <p:cNvPr id="832" name="Oval 831">
                    <a:extLst>
                      <a:ext uri="{FF2B5EF4-FFF2-40B4-BE49-F238E27FC236}">
                        <a16:creationId xmlns:a16="http://schemas.microsoft.com/office/drawing/2014/main" id="{917A10EC-C8CA-DCBE-74D9-1F39DC7935BD}"/>
                      </a:ext>
                    </a:extLst>
                  </p:cNvPr>
                  <p:cNvSpPr/>
                  <p:nvPr/>
                </p:nvSpPr>
                <p:spPr>
                  <a:xfrm>
                    <a:off x="3097182" y="1921832"/>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33" name="Straight Connector 832">
                    <a:extLst>
                      <a:ext uri="{FF2B5EF4-FFF2-40B4-BE49-F238E27FC236}">
                        <a16:creationId xmlns:a16="http://schemas.microsoft.com/office/drawing/2014/main" id="{ECD27A70-0529-AD5E-0256-47FCC716B1F6}"/>
                      </a:ext>
                    </a:extLst>
                  </p:cNvPr>
                  <p:cNvCxnSpPr>
                    <a:stCxn id="832" idx="4"/>
                  </p:cNvCxnSpPr>
                  <p:nvPr/>
                </p:nvCxnSpPr>
                <p:spPr>
                  <a:xfrm>
                    <a:off x="3113969" y="1965545"/>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67" name="Group 799">
                  <a:extLst>
                    <a:ext uri="{FF2B5EF4-FFF2-40B4-BE49-F238E27FC236}">
                      <a16:creationId xmlns:a16="http://schemas.microsoft.com/office/drawing/2014/main" id="{38C30704-45F3-C28F-AA23-6695AC71D136}"/>
                    </a:ext>
                  </a:extLst>
                </p:cNvPr>
                <p:cNvGrpSpPr>
                  <a:grpSpLocks/>
                </p:cNvGrpSpPr>
                <p:nvPr/>
              </p:nvGrpSpPr>
              <p:grpSpPr bwMode="auto">
                <a:xfrm>
                  <a:off x="3200596" y="1905845"/>
                  <a:ext cx="45325" cy="114326"/>
                  <a:chOff x="3098202" y="1903464"/>
                  <a:chExt cx="45325" cy="114326"/>
                </a:xfrm>
                <a:grpFill/>
              </p:grpSpPr>
              <p:sp>
                <p:nvSpPr>
                  <p:cNvPr id="830" name="Oval 829">
                    <a:extLst>
                      <a:ext uri="{FF2B5EF4-FFF2-40B4-BE49-F238E27FC236}">
                        <a16:creationId xmlns:a16="http://schemas.microsoft.com/office/drawing/2014/main" id="{3B14182D-E9D9-87F0-DEE7-96E8B32357DE}"/>
                      </a:ext>
                    </a:extLst>
                  </p:cNvPr>
                  <p:cNvSpPr/>
                  <p:nvPr/>
                </p:nvSpPr>
                <p:spPr>
                  <a:xfrm>
                    <a:off x="3098202"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31" name="Straight Connector 830">
                    <a:extLst>
                      <a:ext uri="{FF2B5EF4-FFF2-40B4-BE49-F238E27FC236}">
                        <a16:creationId xmlns:a16="http://schemas.microsoft.com/office/drawing/2014/main" id="{7C3EB648-29DA-FAF9-E559-D1095E13FCB5}"/>
                      </a:ext>
                    </a:extLst>
                  </p:cNvPr>
                  <p:cNvCxnSpPr>
                    <a:stCxn id="830" idx="4"/>
                  </p:cNvCxnSpPr>
                  <p:nvPr/>
                </p:nvCxnSpPr>
                <p:spPr>
                  <a:xfrm>
                    <a:off x="312002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68" name="Group 800">
                  <a:extLst>
                    <a:ext uri="{FF2B5EF4-FFF2-40B4-BE49-F238E27FC236}">
                      <a16:creationId xmlns:a16="http://schemas.microsoft.com/office/drawing/2014/main" id="{93E08AF4-3EF5-8BF1-201B-9EF7774AC4D0}"/>
                    </a:ext>
                  </a:extLst>
                </p:cNvPr>
                <p:cNvGrpSpPr>
                  <a:grpSpLocks/>
                </p:cNvGrpSpPr>
                <p:nvPr/>
              </p:nvGrpSpPr>
              <p:grpSpPr bwMode="auto">
                <a:xfrm>
                  <a:off x="3161986" y="1914126"/>
                  <a:ext cx="45324" cy="110963"/>
                  <a:chOff x="3097692" y="1921270"/>
                  <a:chExt cx="45324" cy="110963"/>
                </a:xfrm>
                <a:grpFill/>
              </p:grpSpPr>
              <p:sp>
                <p:nvSpPr>
                  <p:cNvPr id="828" name="Oval 827">
                    <a:extLst>
                      <a:ext uri="{FF2B5EF4-FFF2-40B4-BE49-F238E27FC236}">
                        <a16:creationId xmlns:a16="http://schemas.microsoft.com/office/drawing/2014/main" id="{8BA7FB23-EB3E-944C-D347-ACE0C27E2041}"/>
                      </a:ext>
                    </a:extLst>
                  </p:cNvPr>
                  <p:cNvSpPr/>
                  <p:nvPr/>
                </p:nvSpPr>
                <p:spPr>
                  <a:xfrm>
                    <a:off x="3097692" y="1921270"/>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29" name="Straight Connector 828">
                    <a:extLst>
                      <a:ext uri="{FF2B5EF4-FFF2-40B4-BE49-F238E27FC236}">
                        <a16:creationId xmlns:a16="http://schemas.microsoft.com/office/drawing/2014/main" id="{6DDA7E80-D1F9-79FD-7988-316BC0360BFD}"/>
                      </a:ext>
                    </a:extLst>
                  </p:cNvPr>
                  <p:cNvCxnSpPr>
                    <a:stCxn id="828" idx="4"/>
                  </p:cNvCxnSpPr>
                  <p:nvPr/>
                </p:nvCxnSpPr>
                <p:spPr>
                  <a:xfrm>
                    <a:off x="3119514" y="1964983"/>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25" name="Group 801">
                  <a:extLst>
                    <a:ext uri="{FF2B5EF4-FFF2-40B4-BE49-F238E27FC236}">
                      <a16:creationId xmlns:a16="http://schemas.microsoft.com/office/drawing/2014/main" id="{484C02F5-443D-7C5F-682D-537D69BE4EA2}"/>
                    </a:ext>
                  </a:extLst>
                </p:cNvPr>
                <p:cNvGrpSpPr>
                  <a:grpSpLocks/>
                </p:cNvGrpSpPr>
                <p:nvPr/>
              </p:nvGrpSpPr>
              <p:grpSpPr bwMode="auto">
                <a:xfrm>
                  <a:off x="3235848" y="1895758"/>
                  <a:ext cx="48681" cy="110962"/>
                  <a:chOff x="3095354" y="1902902"/>
                  <a:chExt cx="48681" cy="110962"/>
                </a:xfrm>
                <a:grpFill/>
              </p:grpSpPr>
              <p:sp>
                <p:nvSpPr>
                  <p:cNvPr id="826" name="Oval 825">
                    <a:extLst>
                      <a:ext uri="{FF2B5EF4-FFF2-40B4-BE49-F238E27FC236}">
                        <a16:creationId xmlns:a16="http://schemas.microsoft.com/office/drawing/2014/main" id="{4D85DAF9-12A3-E1B0-C900-649CD9EFA548}"/>
                      </a:ext>
                    </a:extLst>
                  </p:cNvPr>
                  <p:cNvSpPr/>
                  <p:nvPr/>
                </p:nvSpPr>
                <p:spPr>
                  <a:xfrm>
                    <a:off x="3095354" y="1902902"/>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27" name="Straight Connector 826">
                    <a:extLst>
                      <a:ext uri="{FF2B5EF4-FFF2-40B4-BE49-F238E27FC236}">
                        <a16:creationId xmlns:a16="http://schemas.microsoft.com/office/drawing/2014/main" id="{57690F67-244B-28E7-4626-1D2FD5637DEA}"/>
                      </a:ext>
                    </a:extLst>
                  </p:cNvPr>
                  <p:cNvCxnSpPr>
                    <a:stCxn id="826" idx="4"/>
                  </p:cNvCxnSpPr>
                  <p:nvPr/>
                </p:nvCxnSpPr>
                <p:spPr>
                  <a:xfrm>
                    <a:off x="3120533" y="194661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653" name="Group 785">
                <a:extLst>
                  <a:ext uri="{FF2B5EF4-FFF2-40B4-BE49-F238E27FC236}">
                    <a16:creationId xmlns:a16="http://schemas.microsoft.com/office/drawing/2014/main" id="{4E768A35-F594-76C0-5350-8A2B91A573D1}"/>
                  </a:ext>
                </a:extLst>
              </p:cNvPr>
              <p:cNvGrpSpPr>
                <a:grpSpLocks/>
              </p:cNvGrpSpPr>
              <p:nvPr/>
            </p:nvGrpSpPr>
            <p:grpSpPr bwMode="auto">
              <a:xfrm>
                <a:off x="3276137" y="1905845"/>
                <a:ext cx="161152" cy="124413"/>
                <a:chOff x="3123737" y="1896320"/>
                <a:chExt cx="161152" cy="124413"/>
              </a:xfrm>
              <a:grpFill/>
            </p:grpSpPr>
            <p:grpSp>
              <p:nvGrpSpPr>
                <p:cNvPr id="654" name="Group 786">
                  <a:extLst>
                    <a:ext uri="{FF2B5EF4-FFF2-40B4-BE49-F238E27FC236}">
                      <a16:creationId xmlns:a16="http://schemas.microsoft.com/office/drawing/2014/main" id="{9677683D-A950-A6C2-E099-328B90BEA9FF}"/>
                    </a:ext>
                  </a:extLst>
                </p:cNvPr>
                <p:cNvGrpSpPr>
                  <a:grpSpLocks/>
                </p:cNvGrpSpPr>
                <p:nvPr/>
              </p:nvGrpSpPr>
              <p:grpSpPr bwMode="auto">
                <a:xfrm>
                  <a:off x="3123737" y="1913133"/>
                  <a:ext cx="43645" cy="107600"/>
                  <a:chOff x="3097543" y="1910752"/>
                  <a:chExt cx="43645" cy="107600"/>
                </a:xfrm>
                <a:grpFill/>
              </p:grpSpPr>
              <p:sp>
                <p:nvSpPr>
                  <p:cNvPr id="664" name="Oval 663">
                    <a:extLst>
                      <a:ext uri="{FF2B5EF4-FFF2-40B4-BE49-F238E27FC236}">
                        <a16:creationId xmlns:a16="http://schemas.microsoft.com/office/drawing/2014/main" id="{163C1EC6-F16A-885B-2496-B4680A754BDE}"/>
                      </a:ext>
                    </a:extLst>
                  </p:cNvPr>
                  <p:cNvSpPr/>
                  <p:nvPr/>
                </p:nvSpPr>
                <p:spPr>
                  <a:xfrm>
                    <a:off x="3097543" y="1910752"/>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65" name="Straight Connector 664">
                    <a:extLst>
                      <a:ext uri="{FF2B5EF4-FFF2-40B4-BE49-F238E27FC236}">
                        <a16:creationId xmlns:a16="http://schemas.microsoft.com/office/drawing/2014/main" id="{C5BC87CE-3FC9-E3FC-FCBD-35C78ED5A28D}"/>
                      </a:ext>
                    </a:extLst>
                  </p:cNvPr>
                  <p:cNvCxnSpPr>
                    <a:stCxn id="664" idx="4"/>
                  </p:cNvCxnSpPr>
                  <p:nvPr/>
                </p:nvCxnSpPr>
                <p:spPr>
                  <a:xfrm>
                    <a:off x="3121044" y="195446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55" name="Group 787">
                  <a:extLst>
                    <a:ext uri="{FF2B5EF4-FFF2-40B4-BE49-F238E27FC236}">
                      <a16:creationId xmlns:a16="http://schemas.microsoft.com/office/drawing/2014/main" id="{BC7273D9-659A-12B4-15C1-BC8948F7B6A0}"/>
                    </a:ext>
                  </a:extLst>
                </p:cNvPr>
                <p:cNvGrpSpPr>
                  <a:grpSpLocks/>
                </p:cNvGrpSpPr>
                <p:nvPr/>
              </p:nvGrpSpPr>
              <p:grpSpPr bwMode="auto">
                <a:xfrm>
                  <a:off x="3200956" y="1913133"/>
                  <a:ext cx="45324" cy="107600"/>
                  <a:chOff x="3098562" y="1910752"/>
                  <a:chExt cx="45324" cy="107600"/>
                </a:xfrm>
                <a:grpFill/>
              </p:grpSpPr>
              <p:sp>
                <p:nvSpPr>
                  <p:cNvPr id="662" name="Oval 661">
                    <a:extLst>
                      <a:ext uri="{FF2B5EF4-FFF2-40B4-BE49-F238E27FC236}">
                        <a16:creationId xmlns:a16="http://schemas.microsoft.com/office/drawing/2014/main" id="{4B224789-61C8-4FBE-49F8-6420356BF1E7}"/>
                      </a:ext>
                    </a:extLst>
                  </p:cNvPr>
                  <p:cNvSpPr/>
                  <p:nvPr/>
                </p:nvSpPr>
                <p:spPr>
                  <a:xfrm>
                    <a:off x="3098562" y="191075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63" name="Straight Connector 662">
                    <a:extLst>
                      <a:ext uri="{FF2B5EF4-FFF2-40B4-BE49-F238E27FC236}">
                        <a16:creationId xmlns:a16="http://schemas.microsoft.com/office/drawing/2014/main" id="{57B75354-BB12-693E-8DCE-A5D55CC496E0}"/>
                      </a:ext>
                    </a:extLst>
                  </p:cNvPr>
                  <p:cNvCxnSpPr>
                    <a:stCxn id="662" idx="4"/>
                  </p:cNvCxnSpPr>
                  <p:nvPr/>
                </p:nvCxnSpPr>
                <p:spPr>
                  <a:xfrm>
                    <a:off x="3120384" y="1954464"/>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56" name="Group 788">
                  <a:extLst>
                    <a:ext uri="{FF2B5EF4-FFF2-40B4-BE49-F238E27FC236}">
                      <a16:creationId xmlns:a16="http://schemas.microsoft.com/office/drawing/2014/main" id="{20A43645-043E-FA1E-96BC-C88C5F0BD0B7}"/>
                    </a:ext>
                  </a:extLst>
                </p:cNvPr>
                <p:cNvGrpSpPr>
                  <a:grpSpLocks/>
                </p:cNvGrpSpPr>
                <p:nvPr/>
              </p:nvGrpSpPr>
              <p:grpSpPr bwMode="auto">
                <a:xfrm>
                  <a:off x="3162345" y="1896320"/>
                  <a:ext cx="45325" cy="114326"/>
                  <a:chOff x="3098051" y="1903464"/>
                  <a:chExt cx="45325" cy="114326"/>
                </a:xfrm>
                <a:grpFill/>
              </p:grpSpPr>
              <p:sp>
                <p:nvSpPr>
                  <p:cNvPr id="660" name="Oval 659">
                    <a:extLst>
                      <a:ext uri="{FF2B5EF4-FFF2-40B4-BE49-F238E27FC236}">
                        <a16:creationId xmlns:a16="http://schemas.microsoft.com/office/drawing/2014/main" id="{D5929283-D950-A3EF-EC49-EC270EEE2CB2}"/>
                      </a:ext>
                    </a:extLst>
                  </p:cNvPr>
                  <p:cNvSpPr/>
                  <p:nvPr/>
                </p:nvSpPr>
                <p:spPr>
                  <a:xfrm>
                    <a:off x="3098051"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61" name="Straight Connector 660">
                    <a:extLst>
                      <a:ext uri="{FF2B5EF4-FFF2-40B4-BE49-F238E27FC236}">
                        <a16:creationId xmlns:a16="http://schemas.microsoft.com/office/drawing/2014/main" id="{32497000-FB46-33E4-CD6E-A83D1B59CB5D}"/>
                      </a:ext>
                    </a:extLst>
                  </p:cNvPr>
                  <p:cNvCxnSpPr>
                    <a:stCxn id="660" idx="4"/>
                  </p:cNvCxnSpPr>
                  <p:nvPr/>
                </p:nvCxnSpPr>
                <p:spPr>
                  <a:xfrm>
                    <a:off x="311987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57" name="Group 789">
                  <a:extLst>
                    <a:ext uri="{FF2B5EF4-FFF2-40B4-BE49-F238E27FC236}">
                      <a16:creationId xmlns:a16="http://schemas.microsoft.com/office/drawing/2014/main" id="{D887DBF5-E920-501C-6AC2-B4411C1BEEDA}"/>
                    </a:ext>
                  </a:extLst>
                </p:cNvPr>
                <p:cNvGrpSpPr>
                  <a:grpSpLocks/>
                </p:cNvGrpSpPr>
                <p:nvPr/>
              </p:nvGrpSpPr>
              <p:grpSpPr bwMode="auto">
                <a:xfrm>
                  <a:off x="3242922" y="1896320"/>
                  <a:ext cx="41967" cy="114326"/>
                  <a:chOff x="3102428" y="1903464"/>
                  <a:chExt cx="41967" cy="114326"/>
                </a:xfrm>
                <a:grpFill/>
              </p:grpSpPr>
              <p:sp>
                <p:nvSpPr>
                  <p:cNvPr id="658" name="Oval 657">
                    <a:extLst>
                      <a:ext uri="{FF2B5EF4-FFF2-40B4-BE49-F238E27FC236}">
                        <a16:creationId xmlns:a16="http://schemas.microsoft.com/office/drawing/2014/main" id="{E38A4151-0748-176C-0B93-41CF9D6E435B}"/>
                      </a:ext>
                    </a:extLst>
                  </p:cNvPr>
                  <p:cNvSpPr/>
                  <p:nvPr/>
                </p:nvSpPr>
                <p:spPr>
                  <a:xfrm>
                    <a:off x="3102428" y="1903464"/>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59" name="Straight Connector 658">
                    <a:extLst>
                      <a:ext uri="{FF2B5EF4-FFF2-40B4-BE49-F238E27FC236}">
                        <a16:creationId xmlns:a16="http://schemas.microsoft.com/office/drawing/2014/main" id="{7D2B711B-4373-681B-1F6A-D64FED8CD4B3}"/>
                      </a:ext>
                    </a:extLst>
                  </p:cNvPr>
                  <p:cNvCxnSpPr>
                    <a:stCxn id="658" idx="4"/>
                  </p:cNvCxnSpPr>
                  <p:nvPr/>
                </p:nvCxnSpPr>
                <p:spPr>
                  <a:xfrm>
                    <a:off x="3124251"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607" name="Group 879">
              <a:extLst>
                <a:ext uri="{FF2B5EF4-FFF2-40B4-BE49-F238E27FC236}">
                  <a16:creationId xmlns:a16="http://schemas.microsoft.com/office/drawing/2014/main" id="{58DCBF8A-546E-957A-D75B-2479F9EBB89A}"/>
                </a:ext>
              </a:extLst>
            </p:cNvPr>
            <p:cNvGrpSpPr>
              <a:grpSpLocks/>
            </p:cNvGrpSpPr>
            <p:nvPr/>
          </p:nvGrpSpPr>
          <p:grpSpPr bwMode="auto">
            <a:xfrm rot="21540000" flipV="1">
              <a:off x="4359922" y="3298428"/>
              <a:ext cx="549741" cy="196769"/>
              <a:chOff x="3113817" y="1907074"/>
              <a:chExt cx="297908" cy="148022"/>
            </a:xfrm>
            <a:solidFill>
              <a:schemeClr val="accent3"/>
            </a:solidFill>
          </p:grpSpPr>
          <p:grpSp>
            <p:nvGrpSpPr>
              <p:cNvPr id="626" name="Group 934">
                <a:extLst>
                  <a:ext uri="{FF2B5EF4-FFF2-40B4-BE49-F238E27FC236}">
                    <a16:creationId xmlns:a16="http://schemas.microsoft.com/office/drawing/2014/main" id="{0C6B00D2-0EB9-CE68-49ED-7F335E9C45C2}"/>
                  </a:ext>
                </a:extLst>
              </p:cNvPr>
              <p:cNvGrpSpPr>
                <a:grpSpLocks/>
              </p:cNvGrpSpPr>
              <p:nvPr/>
            </p:nvGrpSpPr>
            <p:grpSpPr bwMode="auto">
              <a:xfrm>
                <a:off x="3113817" y="1907074"/>
                <a:ext cx="155125" cy="138574"/>
                <a:chOff x="3113817" y="1907074"/>
                <a:chExt cx="155125" cy="138574"/>
              </a:xfrm>
              <a:grpFill/>
            </p:grpSpPr>
            <p:grpSp>
              <p:nvGrpSpPr>
                <p:cNvPr id="640" name="Group 948">
                  <a:extLst>
                    <a:ext uri="{FF2B5EF4-FFF2-40B4-BE49-F238E27FC236}">
                      <a16:creationId xmlns:a16="http://schemas.microsoft.com/office/drawing/2014/main" id="{88C7CA15-1053-FBA0-6E9B-F112339A96A1}"/>
                    </a:ext>
                  </a:extLst>
                </p:cNvPr>
                <p:cNvGrpSpPr>
                  <a:grpSpLocks/>
                </p:cNvGrpSpPr>
                <p:nvPr/>
              </p:nvGrpSpPr>
              <p:grpSpPr bwMode="auto">
                <a:xfrm>
                  <a:off x="3113817" y="1907074"/>
                  <a:ext cx="45324" cy="112647"/>
                  <a:chOff x="3087623" y="1904693"/>
                  <a:chExt cx="45324" cy="112647"/>
                </a:xfrm>
                <a:grpFill/>
              </p:grpSpPr>
              <p:sp>
                <p:nvSpPr>
                  <p:cNvPr id="650" name="Oval 649">
                    <a:extLst>
                      <a:ext uri="{FF2B5EF4-FFF2-40B4-BE49-F238E27FC236}">
                        <a16:creationId xmlns:a16="http://schemas.microsoft.com/office/drawing/2014/main" id="{950134EF-187B-5237-E22E-08818D1D087D}"/>
                      </a:ext>
                    </a:extLst>
                  </p:cNvPr>
                  <p:cNvSpPr/>
                  <p:nvPr/>
                </p:nvSpPr>
                <p:spPr>
                  <a:xfrm>
                    <a:off x="3087623" y="1904693"/>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51" name="Straight Connector 650">
                    <a:extLst>
                      <a:ext uri="{FF2B5EF4-FFF2-40B4-BE49-F238E27FC236}">
                        <a16:creationId xmlns:a16="http://schemas.microsoft.com/office/drawing/2014/main" id="{BC02E91E-D390-AB25-1564-99F686634215}"/>
                      </a:ext>
                    </a:extLst>
                  </p:cNvPr>
                  <p:cNvCxnSpPr>
                    <a:stCxn id="650" idx="4"/>
                  </p:cNvCxnSpPr>
                  <p:nvPr/>
                </p:nvCxnSpPr>
                <p:spPr>
                  <a:xfrm>
                    <a:off x="3110469" y="194672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41" name="Group 949">
                  <a:extLst>
                    <a:ext uri="{FF2B5EF4-FFF2-40B4-BE49-F238E27FC236}">
                      <a16:creationId xmlns:a16="http://schemas.microsoft.com/office/drawing/2014/main" id="{0A8B014B-0F68-48FC-6F4F-3FE2A14AD365}"/>
                    </a:ext>
                  </a:extLst>
                </p:cNvPr>
                <p:cNvGrpSpPr>
                  <a:grpSpLocks/>
                </p:cNvGrpSpPr>
                <p:nvPr/>
              </p:nvGrpSpPr>
              <p:grpSpPr bwMode="auto">
                <a:xfrm>
                  <a:off x="3180556" y="1938067"/>
                  <a:ext cx="43645" cy="107581"/>
                  <a:chOff x="3078162" y="1935686"/>
                  <a:chExt cx="43645" cy="107581"/>
                </a:xfrm>
                <a:grpFill/>
              </p:grpSpPr>
              <p:sp>
                <p:nvSpPr>
                  <p:cNvPr id="648" name="Oval 647">
                    <a:extLst>
                      <a:ext uri="{FF2B5EF4-FFF2-40B4-BE49-F238E27FC236}">
                        <a16:creationId xmlns:a16="http://schemas.microsoft.com/office/drawing/2014/main" id="{9E088107-77CF-3D3C-5FFC-B6E3139FDCD4}"/>
                      </a:ext>
                    </a:extLst>
                  </p:cNvPr>
                  <p:cNvSpPr/>
                  <p:nvPr/>
                </p:nvSpPr>
                <p:spPr>
                  <a:xfrm>
                    <a:off x="3078162" y="1935686"/>
                    <a:ext cx="4364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49" name="Straight Connector 648">
                    <a:extLst>
                      <a:ext uri="{FF2B5EF4-FFF2-40B4-BE49-F238E27FC236}">
                        <a16:creationId xmlns:a16="http://schemas.microsoft.com/office/drawing/2014/main" id="{29DF46AC-A6EB-C4CB-A5D1-BB5BAE4A5A8B}"/>
                      </a:ext>
                    </a:extLst>
                  </p:cNvPr>
                  <p:cNvCxnSpPr>
                    <a:cxnSpLocks/>
                  </p:cNvCxnSpPr>
                  <p:nvPr/>
                </p:nvCxnSpPr>
                <p:spPr>
                  <a:xfrm>
                    <a:off x="3098401" y="1972654"/>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42" name="Group 950">
                  <a:extLst>
                    <a:ext uri="{FF2B5EF4-FFF2-40B4-BE49-F238E27FC236}">
                      <a16:creationId xmlns:a16="http://schemas.microsoft.com/office/drawing/2014/main" id="{2D319CB4-A6D3-9D07-F4F7-3E7FB84A55BD}"/>
                    </a:ext>
                  </a:extLst>
                </p:cNvPr>
                <p:cNvGrpSpPr>
                  <a:grpSpLocks/>
                </p:cNvGrpSpPr>
                <p:nvPr/>
              </p:nvGrpSpPr>
              <p:grpSpPr bwMode="auto">
                <a:xfrm>
                  <a:off x="3154186" y="1918339"/>
                  <a:ext cx="40288" cy="109317"/>
                  <a:chOff x="3089892" y="1925483"/>
                  <a:chExt cx="40288" cy="109317"/>
                </a:xfrm>
                <a:grpFill/>
              </p:grpSpPr>
              <p:sp>
                <p:nvSpPr>
                  <p:cNvPr id="646" name="Oval 645">
                    <a:extLst>
                      <a:ext uri="{FF2B5EF4-FFF2-40B4-BE49-F238E27FC236}">
                        <a16:creationId xmlns:a16="http://schemas.microsoft.com/office/drawing/2014/main" id="{80DED4F2-CC63-65CD-95DB-2E202C861475}"/>
                      </a:ext>
                    </a:extLst>
                  </p:cNvPr>
                  <p:cNvSpPr/>
                  <p:nvPr/>
                </p:nvSpPr>
                <p:spPr>
                  <a:xfrm>
                    <a:off x="3089892" y="1925483"/>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47" name="Straight Connector 646">
                    <a:extLst>
                      <a:ext uri="{FF2B5EF4-FFF2-40B4-BE49-F238E27FC236}">
                        <a16:creationId xmlns:a16="http://schemas.microsoft.com/office/drawing/2014/main" id="{A97F535B-C83D-85ED-B7D3-7B12CCDD1121}"/>
                      </a:ext>
                    </a:extLst>
                  </p:cNvPr>
                  <p:cNvCxnSpPr>
                    <a:stCxn id="646" idx="4"/>
                  </p:cNvCxnSpPr>
                  <p:nvPr/>
                </p:nvCxnSpPr>
                <p:spPr>
                  <a:xfrm>
                    <a:off x="3107633" y="1962506"/>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43" name="Group 951">
                  <a:extLst>
                    <a:ext uri="{FF2B5EF4-FFF2-40B4-BE49-F238E27FC236}">
                      <a16:creationId xmlns:a16="http://schemas.microsoft.com/office/drawing/2014/main" id="{29F26C26-F40E-302F-9070-656C3D48154E}"/>
                    </a:ext>
                  </a:extLst>
                </p:cNvPr>
                <p:cNvGrpSpPr>
                  <a:grpSpLocks/>
                </p:cNvGrpSpPr>
                <p:nvPr/>
              </p:nvGrpSpPr>
              <p:grpSpPr bwMode="auto">
                <a:xfrm>
                  <a:off x="3223618" y="1920511"/>
                  <a:ext cx="45324" cy="105925"/>
                  <a:chOff x="3083124" y="1927655"/>
                  <a:chExt cx="45324" cy="105925"/>
                </a:xfrm>
                <a:grpFill/>
              </p:grpSpPr>
              <p:sp>
                <p:nvSpPr>
                  <p:cNvPr id="644" name="Oval 643">
                    <a:extLst>
                      <a:ext uri="{FF2B5EF4-FFF2-40B4-BE49-F238E27FC236}">
                        <a16:creationId xmlns:a16="http://schemas.microsoft.com/office/drawing/2014/main" id="{A5EE277A-1BA2-53C7-17F0-87F799CA6AF7}"/>
                      </a:ext>
                    </a:extLst>
                  </p:cNvPr>
                  <p:cNvSpPr/>
                  <p:nvPr/>
                </p:nvSpPr>
                <p:spPr>
                  <a:xfrm>
                    <a:off x="3083124" y="1927655"/>
                    <a:ext cx="45324"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45" name="Straight Connector 644">
                    <a:extLst>
                      <a:ext uri="{FF2B5EF4-FFF2-40B4-BE49-F238E27FC236}">
                        <a16:creationId xmlns:a16="http://schemas.microsoft.com/office/drawing/2014/main" id="{28D46CA6-BD59-679C-F18A-F1C2B3EDAFCB}"/>
                      </a:ext>
                    </a:extLst>
                  </p:cNvPr>
                  <p:cNvCxnSpPr>
                    <a:stCxn id="644" idx="4"/>
                  </p:cNvCxnSpPr>
                  <p:nvPr/>
                </p:nvCxnSpPr>
                <p:spPr>
                  <a:xfrm>
                    <a:off x="3105884" y="196969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627" name="Group 935">
                <a:extLst>
                  <a:ext uri="{FF2B5EF4-FFF2-40B4-BE49-F238E27FC236}">
                    <a16:creationId xmlns:a16="http://schemas.microsoft.com/office/drawing/2014/main" id="{1F8EE555-1980-795A-FF8B-A2F1258D900A}"/>
                  </a:ext>
                </a:extLst>
              </p:cNvPr>
              <p:cNvGrpSpPr>
                <a:grpSpLocks/>
              </p:cNvGrpSpPr>
              <p:nvPr/>
            </p:nvGrpSpPr>
            <p:grpSpPr bwMode="auto">
              <a:xfrm>
                <a:off x="3242402" y="1919352"/>
                <a:ext cx="169323" cy="135744"/>
                <a:chOff x="3090002" y="1909827"/>
                <a:chExt cx="169323" cy="135744"/>
              </a:xfrm>
              <a:grpFill/>
            </p:grpSpPr>
            <p:grpSp>
              <p:nvGrpSpPr>
                <p:cNvPr id="628" name="Group 936">
                  <a:extLst>
                    <a:ext uri="{FF2B5EF4-FFF2-40B4-BE49-F238E27FC236}">
                      <a16:creationId xmlns:a16="http://schemas.microsoft.com/office/drawing/2014/main" id="{6A9DE407-7294-4732-71F5-67F012821597}"/>
                    </a:ext>
                  </a:extLst>
                </p:cNvPr>
                <p:cNvGrpSpPr>
                  <a:grpSpLocks/>
                </p:cNvGrpSpPr>
                <p:nvPr/>
              </p:nvGrpSpPr>
              <p:grpSpPr bwMode="auto">
                <a:xfrm>
                  <a:off x="3090002" y="1927517"/>
                  <a:ext cx="40288" cy="114434"/>
                  <a:chOff x="3063808" y="1925136"/>
                  <a:chExt cx="40288" cy="114434"/>
                </a:xfrm>
                <a:grpFill/>
              </p:grpSpPr>
              <p:sp>
                <p:nvSpPr>
                  <p:cNvPr id="638" name="Oval 637">
                    <a:extLst>
                      <a:ext uri="{FF2B5EF4-FFF2-40B4-BE49-F238E27FC236}">
                        <a16:creationId xmlns:a16="http://schemas.microsoft.com/office/drawing/2014/main" id="{7D30C46B-B38C-F16D-0F6C-F04930E7F00D}"/>
                      </a:ext>
                    </a:extLst>
                  </p:cNvPr>
                  <p:cNvSpPr/>
                  <p:nvPr/>
                </p:nvSpPr>
                <p:spPr>
                  <a:xfrm>
                    <a:off x="3063808" y="1925136"/>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39" name="Straight Connector 638">
                    <a:extLst>
                      <a:ext uri="{FF2B5EF4-FFF2-40B4-BE49-F238E27FC236}">
                        <a16:creationId xmlns:a16="http://schemas.microsoft.com/office/drawing/2014/main" id="{C209A555-C36A-BC0A-33D6-90A4623BC23C}"/>
                      </a:ext>
                    </a:extLst>
                  </p:cNvPr>
                  <p:cNvCxnSpPr>
                    <a:stCxn id="638" idx="4"/>
                  </p:cNvCxnSpPr>
                  <p:nvPr/>
                </p:nvCxnSpPr>
                <p:spPr>
                  <a:xfrm>
                    <a:off x="3078235" y="196895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29" name="Group 937">
                  <a:extLst>
                    <a:ext uri="{FF2B5EF4-FFF2-40B4-BE49-F238E27FC236}">
                      <a16:creationId xmlns:a16="http://schemas.microsoft.com/office/drawing/2014/main" id="{EE61B622-065C-A948-FEDA-4E2EDF6BC914}"/>
                    </a:ext>
                  </a:extLst>
                </p:cNvPr>
                <p:cNvGrpSpPr>
                  <a:grpSpLocks/>
                </p:cNvGrpSpPr>
                <p:nvPr/>
              </p:nvGrpSpPr>
              <p:grpSpPr bwMode="auto">
                <a:xfrm>
                  <a:off x="3167268" y="1929514"/>
                  <a:ext cx="41967" cy="116057"/>
                  <a:chOff x="3064874" y="1927133"/>
                  <a:chExt cx="41967" cy="116057"/>
                </a:xfrm>
                <a:grpFill/>
              </p:grpSpPr>
              <p:sp>
                <p:nvSpPr>
                  <p:cNvPr id="636" name="Oval 635">
                    <a:extLst>
                      <a:ext uri="{FF2B5EF4-FFF2-40B4-BE49-F238E27FC236}">
                        <a16:creationId xmlns:a16="http://schemas.microsoft.com/office/drawing/2014/main" id="{8F278638-4C4C-65D2-E7F9-208703D19E9E}"/>
                      </a:ext>
                    </a:extLst>
                  </p:cNvPr>
                  <p:cNvSpPr/>
                  <p:nvPr/>
                </p:nvSpPr>
                <p:spPr>
                  <a:xfrm>
                    <a:off x="3064874" y="1927133"/>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37" name="Straight Connector 636">
                    <a:extLst>
                      <a:ext uri="{FF2B5EF4-FFF2-40B4-BE49-F238E27FC236}">
                        <a16:creationId xmlns:a16="http://schemas.microsoft.com/office/drawing/2014/main" id="{78C805D2-2F50-56B8-31FB-92A8CB51DC84}"/>
                      </a:ext>
                    </a:extLst>
                  </p:cNvPr>
                  <p:cNvCxnSpPr>
                    <a:stCxn id="636" idx="4"/>
                  </p:cNvCxnSpPr>
                  <p:nvPr/>
                </p:nvCxnSpPr>
                <p:spPr>
                  <a:xfrm>
                    <a:off x="3082672" y="1970896"/>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30" name="Group 938">
                  <a:extLst>
                    <a:ext uri="{FF2B5EF4-FFF2-40B4-BE49-F238E27FC236}">
                      <a16:creationId xmlns:a16="http://schemas.microsoft.com/office/drawing/2014/main" id="{B870BA2F-7A2A-BB7F-FA53-331D9F5D687B}"/>
                    </a:ext>
                  </a:extLst>
                </p:cNvPr>
                <p:cNvGrpSpPr>
                  <a:grpSpLocks/>
                </p:cNvGrpSpPr>
                <p:nvPr/>
              </p:nvGrpSpPr>
              <p:grpSpPr bwMode="auto">
                <a:xfrm>
                  <a:off x="3138384" y="1909827"/>
                  <a:ext cx="43645" cy="114478"/>
                  <a:chOff x="3074090" y="1916971"/>
                  <a:chExt cx="43645" cy="114478"/>
                </a:xfrm>
                <a:grpFill/>
              </p:grpSpPr>
              <p:sp>
                <p:nvSpPr>
                  <p:cNvPr id="634" name="Oval 633">
                    <a:extLst>
                      <a:ext uri="{FF2B5EF4-FFF2-40B4-BE49-F238E27FC236}">
                        <a16:creationId xmlns:a16="http://schemas.microsoft.com/office/drawing/2014/main" id="{2871D426-D256-FE53-C400-850CB1D3E367}"/>
                      </a:ext>
                    </a:extLst>
                  </p:cNvPr>
                  <p:cNvSpPr/>
                  <p:nvPr/>
                </p:nvSpPr>
                <p:spPr>
                  <a:xfrm>
                    <a:off x="3074090" y="1916971"/>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35" name="Straight Connector 634">
                    <a:extLst>
                      <a:ext uri="{FF2B5EF4-FFF2-40B4-BE49-F238E27FC236}">
                        <a16:creationId xmlns:a16="http://schemas.microsoft.com/office/drawing/2014/main" id="{8960B753-D3E7-F3AC-2253-7903A6D6499A}"/>
                      </a:ext>
                    </a:extLst>
                  </p:cNvPr>
                  <p:cNvCxnSpPr>
                    <a:stCxn id="634" idx="4"/>
                  </p:cNvCxnSpPr>
                  <p:nvPr/>
                </p:nvCxnSpPr>
                <p:spPr>
                  <a:xfrm>
                    <a:off x="3086837" y="196083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631" name="Group 939">
                  <a:extLst>
                    <a:ext uri="{FF2B5EF4-FFF2-40B4-BE49-F238E27FC236}">
                      <a16:creationId xmlns:a16="http://schemas.microsoft.com/office/drawing/2014/main" id="{1825F625-CA26-1AF3-1684-F0374068360D}"/>
                    </a:ext>
                  </a:extLst>
                </p:cNvPr>
                <p:cNvGrpSpPr>
                  <a:grpSpLocks/>
                </p:cNvGrpSpPr>
                <p:nvPr/>
              </p:nvGrpSpPr>
              <p:grpSpPr bwMode="auto">
                <a:xfrm>
                  <a:off x="3212322" y="1916911"/>
                  <a:ext cx="47003" cy="105941"/>
                  <a:chOff x="3071828" y="1924055"/>
                  <a:chExt cx="47003" cy="105941"/>
                </a:xfrm>
                <a:grpFill/>
              </p:grpSpPr>
              <p:sp>
                <p:nvSpPr>
                  <p:cNvPr id="632" name="Oval 631">
                    <a:extLst>
                      <a:ext uri="{FF2B5EF4-FFF2-40B4-BE49-F238E27FC236}">
                        <a16:creationId xmlns:a16="http://schemas.microsoft.com/office/drawing/2014/main" id="{9E3A00E7-F5BC-CF1D-587F-D126D909AB1A}"/>
                      </a:ext>
                    </a:extLst>
                  </p:cNvPr>
                  <p:cNvSpPr/>
                  <p:nvPr/>
                </p:nvSpPr>
                <p:spPr>
                  <a:xfrm>
                    <a:off x="3071828" y="192405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633" name="Straight Connector 632">
                    <a:extLst>
                      <a:ext uri="{FF2B5EF4-FFF2-40B4-BE49-F238E27FC236}">
                        <a16:creationId xmlns:a16="http://schemas.microsoft.com/office/drawing/2014/main" id="{D6D81137-1791-636A-4023-CB8DA02C6731}"/>
                      </a:ext>
                    </a:extLst>
                  </p:cNvPr>
                  <p:cNvCxnSpPr>
                    <a:stCxn id="632" idx="4"/>
                  </p:cNvCxnSpPr>
                  <p:nvPr/>
                </p:nvCxnSpPr>
                <p:spPr>
                  <a:xfrm>
                    <a:off x="3094559" y="195938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437" name="Group 2436">
              <a:extLst>
                <a:ext uri="{FF2B5EF4-FFF2-40B4-BE49-F238E27FC236}">
                  <a16:creationId xmlns:a16="http://schemas.microsoft.com/office/drawing/2014/main" id="{50B37829-042F-7E0C-0B35-14E57BB16D38}"/>
                </a:ext>
              </a:extLst>
            </p:cNvPr>
            <p:cNvGrpSpPr/>
            <p:nvPr/>
          </p:nvGrpSpPr>
          <p:grpSpPr>
            <a:xfrm>
              <a:off x="4166242" y="1823531"/>
              <a:ext cx="2386130" cy="2130241"/>
              <a:chOff x="4260762" y="1823531"/>
              <a:chExt cx="2386130" cy="2130241"/>
            </a:xfrm>
          </p:grpSpPr>
          <p:sp>
            <p:nvSpPr>
              <p:cNvPr id="1473" name="Freeform 368">
                <a:extLst>
                  <a:ext uri="{FF2B5EF4-FFF2-40B4-BE49-F238E27FC236}">
                    <a16:creationId xmlns:a16="http://schemas.microsoft.com/office/drawing/2014/main" id="{33BFD1F4-64CE-4B1E-7979-05A803AEFC99}"/>
                  </a:ext>
                </a:extLst>
              </p:cNvPr>
              <p:cNvSpPr/>
              <p:nvPr/>
            </p:nvSpPr>
            <p:spPr bwMode="auto">
              <a:xfrm rot="18944245" flipH="1">
                <a:off x="4260762" y="2309817"/>
                <a:ext cx="1157863" cy="1431353"/>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latin typeface="Calibri" panose="020F0502020204030204" pitchFamily="34" charset="0"/>
                  <a:cs typeface="Calibri" panose="020F0502020204030204" pitchFamily="34" charset="0"/>
                </a:endParaRPr>
              </a:p>
            </p:txBody>
          </p:sp>
          <p:grpSp>
            <p:nvGrpSpPr>
              <p:cNvPr id="2048" name="Group 2047">
                <a:extLst>
                  <a:ext uri="{FF2B5EF4-FFF2-40B4-BE49-F238E27FC236}">
                    <a16:creationId xmlns:a16="http://schemas.microsoft.com/office/drawing/2014/main" id="{8BC88EFC-BA80-DAB5-0D1E-1A1AF97A5280}"/>
                  </a:ext>
                </a:extLst>
              </p:cNvPr>
              <p:cNvGrpSpPr/>
              <p:nvPr/>
            </p:nvGrpSpPr>
            <p:grpSpPr>
              <a:xfrm>
                <a:off x="4465176" y="1823532"/>
                <a:ext cx="807401" cy="2130240"/>
                <a:chOff x="4465176" y="1823532"/>
                <a:chExt cx="807401" cy="2130240"/>
              </a:xfrm>
            </p:grpSpPr>
            <p:sp>
              <p:nvSpPr>
                <p:cNvPr id="1474" name="Rounded Rectangle 370">
                  <a:extLst>
                    <a:ext uri="{FF2B5EF4-FFF2-40B4-BE49-F238E27FC236}">
                      <a16:creationId xmlns:a16="http://schemas.microsoft.com/office/drawing/2014/main" id="{635E4445-3FD9-EE93-992A-35FC5DDE6BF9}"/>
                    </a:ext>
                  </a:extLst>
                </p:cNvPr>
                <p:cNvSpPr/>
                <p:nvPr/>
              </p:nvSpPr>
              <p:spPr bwMode="auto">
                <a:xfrm rot="20059622" flipH="1">
                  <a:off x="4525660" y="2113553"/>
                  <a:ext cx="295874" cy="16751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475" name="Rounded Rectangle 372">
                  <a:extLst>
                    <a:ext uri="{FF2B5EF4-FFF2-40B4-BE49-F238E27FC236}">
                      <a16:creationId xmlns:a16="http://schemas.microsoft.com/office/drawing/2014/main" id="{B3EC13C1-7924-A75D-D675-13E2C817934C}"/>
                    </a:ext>
                  </a:extLst>
                </p:cNvPr>
                <p:cNvSpPr/>
                <p:nvPr/>
              </p:nvSpPr>
              <p:spPr bwMode="auto">
                <a:xfrm rot="4726929" flipH="1">
                  <a:off x="4759576" y="2262719"/>
                  <a:ext cx="345025" cy="144199"/>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476" name="Rounded Rectangle 373">
                  <a:extLst>
                    <a:ext uri="{FF2B5EF4-FFF2-40B4-BE49-F238E27FC236}">
                      <a16:creationId xmlns:a16="http://schemas.microsoft.com/office/drawing/2014/main" id="{9E39D2B1-6275-B116-8003-64DE1A9EE66A}"/>
                    </a:ext>
                  </a:extLst>
                </p:cNvPr>
                <p:cNvSpPr/>
                <p:nvPr/>
              </p:nvSpPr>
              <p:spPr bwMode="auto">
                <a:xfrm rot="1936306" flipH="1">
                  <a:off x="4608975" y="2448578"/>
                  <a:ext cx="295874" cy="168762"/>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477" name="Rounded Rectangle 374">
                  <a:extLst>
                    <a:ext uri="{FF2B5EF4-FFF2-40B4-BE49-F238E27FC236}">
                      <a16:creationId xmlns:a16="http://schemas.microsoft.com/office/drawing/2014/main" id="{B73E84C0-0025-293D-F160-950EBA96782C}"/>
                    </a:ext>
                  </a:extLst>
                </p:cNvPr>
                <p:cNvSpPr/>
                <p:nvPr/>
              </p:nvSpPr>
              <p:spPr bwMode="auto">
                <a:xfrm rot="3184002" flipH="1">
                  <a:off x="4485597" y="2717037"/>
                  <a:ext cx="345025" cy="14313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478" name="TextBox 1477">
                  <a:extLst>
                    <a:ext uri="{FF2B5EF4-FFF2-40B4-BE49-F238E27FC236}">
                      <a16:creationId xmlns:a16="http://schemas.microsoft.com/office/drawing/2014/main" id="{407832B8-1E10-EC47-CDED-96859010FBA6}"/>
                    </a:ext>
                  </a:extLst>
                </p:cNvPr>
                <p:cNvSpPr txBox="1"/>
                <p:nvPr/>
              </p:nvSpPr>
              <p:spPr bwMode="auto">
                <a:xfrm rot="4004034">
                  <a:off x="4563864" y="2099683"/>
                  <a:ext cx="216266" cy="186501"/>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1479" name="TextBox 1478">
                  <a:extLst>
                    <a:ext uri="{FF2B5EF4-FFF2-40B4-BE49-F238E27FC236}">
                      <a16:creationId xmlns:a16="http://schemas.microsoft.com/office/drawing/2014/main" id="{7EE7AEE2-D723-62F3-46EF-153283705313}"/>
                    </a:ext>
                  </a:extLst>
                </p:cNvPr>
                <p:cNvSpPr txBox="1"/>
                <p:nvPr/>
              </p:nvSpPr>
              <p:spPr bwMode="auto">
                <a:xfrm rot="20981706">
                  <a:off x="4801867" y="2195664"/>
                  <a:ext cx="275979"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1480" name="TextBox 1479">
                  <a:extLst>
                    <a:ext uri="{FF2B5EF4-FFF2-40B4-BE49-F238E27FC236}">
                      <a16:creationId xmlns:a16="http://schemas.microsoft.com/office/drawing/2014/main" id="{43E6F6A6-850C-997D-A88D-63B41D1CDD59}"/>
                    </a:ext>
                  </a:extLst>
                </p:cNvPr>
                <p:cNvSpPr txBox="1"/>
                <p:nvPr/>
              </p:nvSpPr>
              <p:spPr bwMode="auto">
                <a:xfrm rot="18241679">
                  <a:off x="4584571" y="2394374"/>
                  <a:ext cx="330533"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1481" name="TextBox 1480">
                  <a:extLst>
                    <a:ext uri="{FF2B5EF4-FFF2-40B4-BE49-F238E27FC236}">
                      <a16:creationId xmlns:a16="http://schemas.microsoft.com/office/drawing/2014/main" id="{9F18C44B-FDC0-C4C1-E6EB-2332C50E4F7F}"/>
                    </a:ext>
                  </a:extLst>
                </p:cNvPr>
                <p:cNvSpPr txBox="1"/>
                <p:nvPr/>
              </p:nvSpPr>
              <p:spPr bwMode="auto">
                <a:xfrm rot="19358488">
                  <a:off x="4492411" y="2655820"/>
                  <a:ext cx="336391"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1482" name="TextBox 1481">
                  <a:extLst>
                    <a:ext uri="{FF2B5EF4-FFF2-40B4-BE49-F238E27FC236}">
                      <a16:creationId xmlns:a16="http://schemas.microsoft.com/office/drawing/2014/main" id="{2CCAAFBA-57D4-9D97-B9B3-377F43A66B6B}"/>
                    </a:ext>
                  </a:extLst>
                </p:cNvPr>
                <p:cNvSpPr txBox="1"/>
                <p:nvPr/>
              </p:nvSpPr>
              <p:spPr>
                <a:xfrm>
                  <a:off x="4465176" y="1823532"/>
                  <a:ext cx="638848" cy="338554"/>
                </a:xfrm>
                <a:prstGeom prst="rect">
                  <a:avLst/>
                </a:prstGeom>
                <a:noFill/>
              </p:spPr>
              <p:txBody>
                <a:bodyPr wrap="square">
                  <a:spAutoFit/>
                </a:bodyPr>
                <a:lstStyle/>
                <a:p>
                  <a:pPr algn="ctr" defTabSz="913798">
                    <a:defRPr/>
                  </a:pPr>
                  <a:r>
                    <a:rPr lang="en-NZ" sz="16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HER2</a:t>
                  </a:r>
                </a:p>
              </p:txBody>
            </p:sp>
            <p:sp>
              <p:nvSpPr>
                <p:cNvPr id="1469" name="Freeform 371">
                  <a:extLst>
                    <a:ext uri="{FF2B5EF4-FFF2-40B4-BE49-F238E27FC236}">
                      <a16:creationId xmlns:a16="http://schemas.microsoft.com/office/drawing/2014/main" id="{816EB93D-EF77-B4F8-380E-CD06A4DBC8D3}"/>
                    </a:ext>
                  </a:extLst>
                </p:cNvPr>
                <p:cNvSpPr/>
                <p:nvPr/>
              </p:nvSpPr>
              <p:spPr bwMode="auto">
                <a:xfrm rot="1286449" flipH="1">
                  <a:off x="4763926" y="3544870"/>
                  <a:ext cx="322607" cy="306409"/>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algn="ctr" defTabSz="913798" fontAlgn="base">
                    <a:spcBef>
                      <a:spcPct val="0"/>
                    </a:spcBef>
                    <a:spcAft>
                      <a:spcPct val="0"/>
                    </a:spcAft>
                    <a:defRPr/>
                  </a:pPr>
                  <a:endParaRPr lang="en-US" sz="3200" b="1" kern="0" dirty="0">
                    <a:solidFill>
                      <a:srgbClr val="1D2E5A"/>
                    </a:solidFill>
                    <a:latin typeface="Calibri" panose="020F0502020204030204" pitchFamily="34" charset="0"/>
                    <a:ea typeface="ＭＳ Ｐゴシック" charset="0"/>
                    <a:cs typeface="Calibri" panose="020F0502020204030204" pitchFamily="34" charset="0"/>
                  </a:endParaRPr>
                </a:p>
              </p:txBody>
            </p:sp>
            <p:sp>
              <p:nvSpPr>
                <p:cNvPr id="1470" name="TextBox 1469">
                  <a:extLst>
                    <a:ext uri="{FF2B5EF4-FFF2-40B4-BE49-F238E27FC236}">
                      <a16:creationId xmlns:a16="http://schemas.microsoft.com/office/drawing/2014/main" id="{C6516CEF-DE93-CC72-6D62-02249B6D7D78}"/>
                    </a:ext>
                  </a:extLst>
                </p:cNvPr>
                <p:cNvSpPr txBox="1"/>
                <p:nvPr/>
              </p:nvSpPr>
              <p:spPr>
                <a:xfrm>
                  <a:off x="4572020" y="3615299"/>
                  <a:ext cx="700557" cy="261870"/>
                </a:xfrm>
                <a:prstGeom prst="rect">
                  <a:avLst/>
                </a:prstGeom>
                <a:noFill/>
              </p:spPr>
              <p:txBody>
                <a:bodyPr>
                  <a:spAutoFit/>
                </a:bodyPr>
                <a:lstStyle/>
                <a:p>
                  <a:pPr algn="ctr" defTabSz="913798">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TK</a:t>
                  </a:r>
                </a:p>
              </p:txBody>
            </p:sp>
            <p:sp>
              <p:nvSpPr>
                <p:cNvPr id="1471" name="Oval 1470">
                  <a:extLst>
                    <a:ext uri="{FF2B5EF4-FFF2-40B4-BE49-F238E27FC236}">
                      <a16:creationId xmlns:a16="http://schemas.microsoft.com/office/drawing/2014/main" id="{119E1064-F332-132E-34FA-446102A378A1}"/>
                    </a:ext>
                  </a:extLst>
                </p:cNvPr>
                <p:cNvSpPr/>
                <p:nvPr/>
              </p:nvSpPr>
              <p:spPr>
                <a:xfrm>
                  <a:off x="4725295" y="3708675"/>
                  <a:ext cx="76940" cy="769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sp>
              <p:nvSpPr>
                <p:cNvPr id="1472" name="Oval 1471">
                  <a:extLst>
                    <a:ext uri="{FF2B5EF4-FFF2-40B4-BE49-F238E27FC236}">
                      <a16:creationId xmlns:a16="http://schemas.microsoft.com/office/drawing/2014/main" id="{1F80B223-54F0-54D6-4352-917C51C651F5}"/>
                    </a:ext>
                  </a:extLst>
                </p:cNvPr>
                <p:cNvSpPr/>
                <p:nvPr/>
              </p:nvSpPr>
              <p:spPr>
                <a:xfrm>
                  <a:off x="5054279" y="3705501"/>
                  <a:ext cx="76940" cy="769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sp>
              <p:nvSpPr>
                <p:cNvPr id="621" name="Cross 620">
                  <a:extLst>
                    <a:ext uri="{FF2B5EF4-FFF2-40B4-BE49-F238E27FC236}">
                      <a16:creationId xmlns:a16="http://schemas.microsoft.com/office/drawing/2014/main" id="{CA54917A-FC27-5CDE-F69C-C2693F37E5F5}"/>
                    </a:ext>
                  </a:extLst>
                </p:cNvPr>
                <p:cNvSpPr/>
                <p:nvPr/>
              </p:nvSpPr>
              <p:spPr bwMode="auto">
                <a:xfrm rot="2732331">
                  <a:off x="4663859" y="3505631"/>
                  <a:ext cx="454250" cy="442031"/>
                </a:xfrm>
                <a:prstGeom prst="plus">
                  <a:avLst>
                    <a:gd name="adj" fmla="val 44792"/>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49" name="Group 2048">
                <a:extLst>
                  <a:ext uri="{FF2B5EF4-FFF2-40B4-BE49-F238E27FC236}">
                    <a16:creationId xmlns:a16="http://schemas.microsoft.com/office/drawing/2014/main" id="{E2A43D59-2EFB-C8AC-83CD-BC2B2A86E1E7}"/>
                  </a:ext>
                </a:extLst>
              </p:cNvPr>
              <p:cNvGrpSpPr/>
              <p:nvPr/>
            </p:nvGrpSpPr>
            <p:grpSpPr>
              <a:xfrm>
                <a:off x="5489030" y="1823531"/>
                <a:ext cx="1157862" cy="2130241"/>
                <a:chOff x="5614716" y="1823531"/>
                <a:chExt cx="1157862" cy="2130241"/>
              </a:xfrm>
            </p:grpSpPr>
            <p:grpSp>
              <p:nvGrpSpPr>
                <p:cNvPr id="600" name="Group 599">
                  <a:extLst>
                    <a:ext uri="{FF2B5EF4-FFF2-40B4-BE49-F238E27FC236}">
                      <a16:creationId xmlns:a16="http://schemas.microsoft.com/office/drawing/2014/main" id="{30452BCF-8A83-55D2-D76F-C2D3FE82F1E5}"/>
                    </a:ext>
                  </a:extLst>
                </p:cNvPr>
                <p:cNvGrpSpPr/>
                <p:nvPr/>
              </p:nvGrpSpPr>
              <p:grpSpPr>
                <a:xfrm>
                  <a:off x="5968204" y="3126674"/>
                  <a:ext cx="638824" cy="370126"/>
                  <a:chOff x="10251200" y="2667338"/>
                  <a:chExt cx="750813" cy="435009"/>
                </a:xfrm>
              </p:grpSpPr>
              <p:grpSp>
                <p:nvGrpSpPr>
                  <p:cNvPr id="834" name="Group 783">
                    <a:extLst>
                      <a:ext uri="{FF2B5EF4-FFF2-40B4-BE49-F238E27FC236}">
                        <a16:creationId xmlns:a16="http://schemas.microsoft.com/office/drawing/2014/main" id="{89BAF73A-FBA8-5EF6-600C-0AEC14B1DF27}"/>
                      </a:ext>
                    </a:extLst>
                  </p:cNvPr>
                  <p:cNvGrpSpPr>
                    <a:grpSpLocks/>
                  </p:cNvGrpSpPr>
                  <p:nvPr/>
                </p:nvGrpSpPr>
                <p:grpSpPr bwMode="auto">
                  <a:xfrm>
                    <a:off x="10321180" y="2667338"/>
                    <a:ext cx="680833" cy="248598"/>
                    <a:chOff x="3123376" y="1895758"/>
                    <a:chExt cx="313913" cy="159115"/>
                  </a:xfrm>
                  <a:solidFill>
                    <a:schemeClr val="accent3"/>
                  </a:solidFill>
                </p:grpSpPr>
                <p:grpSp>
                  <p:nvGrpSpPr>
                    <p:cNvPr id="862" name="Group 784">
                      <a:extLst>
                        <a:ext uri="{FF2B5EF4-FFF2-40B4-BE49-F238E27FC236}">
                          <a16:creationId xmlns:a16="http://schemas.microsoft.com/office/drawing/2014/main" id="{AA8A65FC-FD82-9956-3D6D-95335727F406}"/>
                        </a:ext>
                      </a:extLst>
                    </p:cNvPr>
                    <p:cNvGrpSpPr>
                      <a:grpSpLocks/>
                    </p:cNvGrpSpPr>
                    <p:nvPr/>
                  </p:nvGrpSpPr>
                  <p:grpSpPr bwMode="auto">
                    <a:xfrm>
                      <a:off x="3123376" y="1895758"/>
                      <a:ext cx="161153" cy="124413"/>
                      <a:chOff x="3123376" y="1895758"/>
                      <a:chExt cx="161153" cy="124413"/>
                    </a:xfrm>
                    <a:grpFill/>
                  </p:grpSpPr>
                  <p:grpSp>
                    <p:nvGrpSpPr>
                      <p:cNvPr id="876" name="Group 798">
                        <a:extLst>
                          <a:ext uri="{FF2B5EF4-FFF2-40B4-BE49-F238E27FC236}">
                            <a16:creationId xmlns:a16="http://schemas.microsoft.com/office/drawing/2014/main" id="{F0A18001-DB26-616B-CD3C-B2FE2E70CD8B}"/>
                          </a:ext>
                        </a:extLst>
                      </p:cNvPr>
                      <p:cNvGrpSpPr>
                        <a:grpSpLocks/>
                      </p:cNvGrpSpPr>
                      <p:nvPr/>
                    </p:nvGrpSpPr>
                    <p:grpSpPr bwMode="auto">
                      <a:xfrm>
                        <a:off x="3123376" y="1905845"/>
                        <a:ext cx="40288" cy="114326"/>
                        <a:chOff x="3097182" y="1903464"/>
                        <a:chExt cx="40288" cy="114326"/>
                      </a:xfrm>
                      <a:grpFill/>
                    </p:grpSpPr>
                    <p:sp>
                      <p:nvSpPr>
                        <p:cNvPr id="1042" name="Oval 1041">
                          <a:extLst>
                            <a:ext uri="{FF2B5EF4-FFF2-40B4-BE49-F238E27FC236}">
                              <a16:creationId xmlns:a16="http://schemas.microsoft.com/office/drawing/2014/main" id="{A9802158-9D2C-535E-D551-81359E483A6A}"/>
                            </a:ext>
                          </a:extLst>
                        </p:cNvPr>
                        <p:cNvSpPr/>
                        <p:nvPr/>
                      </p:nvSpPr>
                      <p:spPr>
                        <a:xfrm>
                          <a:off x="3097182" y="1903464"/>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43" name="Straight Connector 1042">
                          <a:extLst>
                            <a:ext uri="{FF2B5EF4-FFF2-40B4-BE49-F238E27FC236}">
                              <a16:creationId xmlns:a16="http://schemas.microsoft.com/office/drawing/2014/main" id="{DD2055BB-1BFF-834A-8489-8377C92A925F}"/>
                            </a:ext>
                          </a:extLst>
                        </p:cNvPr>
                        <p:cNvCxnSpPr>
                          <a:stCxn id="1042" idx="4"/>
                        </p:cNvCxnSpPr>
                        <p:nvPr/>
                      </p:nvCxnSpPr>
                      <p:spPr>
                        <a:xfrm>
                          <a:off x="3113969"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33" name="Group 799">
                        <a:extLst>
                          <a:ext uri="{FF2B5EF4-FFF2-40B4-BE49-F238E27FC236}">
                            <a16:creationId xmlns:a16="http://schemas.microsoft.com/office/drawing/2014/main" id="{83A99365-DB8D-A4EE-8EC3-9A2AE18F4BAF}"/>
                          </a:ext>
                        </a:extLst>
                      </p:cNvPr>
                      <p:cNvGrpSpPr>
                        <a:grpSpLocks/>
                      </p:cNvGrpSpPr>
                      <p:nvPr/>
                    </p:nvGrpSpPr>
                    <p:grpSpPr bwMode="auto">
                      <a:xfrm>
                        <a:off x="3200596" y="1905845"/>
                        <a:ext cx="45325" cy="114326"/>
                        <a:chOff x="3098202" y="1903464"/>
                        <a:chExt cx="45325" cy="114326"/>
                      </a:xfrm>
                      <a:grpFill/>
                    </p:grpSpPr>
                    <p:sp>
                      <p:nvSpPr>
                        <p:cNvPr id="1040" name="Oval 1039">
                          <a:extLst>
                            <a:ext uri="{FF2B5EF4-FFF2-40B4-BE49-F238E27FC236}">
                              <a16:creationId xmlns:a16="http://schemas.microsoft.com/office/drawing/2014/main" id="{5C7066B7-722B-D243-22C3-9F82D3FC65A5}"/>
                            </a:ext>
                          </a:extLst>
                        </p:cNvPr>
                        <p:cNvSpPr/>
                        <p:nvPr/>
                      </p:nvSpPr>
                      <p:spPr>
                        <a:xfrm>
                          <a:off x="3098202"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41" name="Straight Connector 1040">
                          <a:extLst>
                            <a:ext uri="{FF2B5EF4-FFF2-40B4-BE49-F238E27FC236}">
                              <a16:creationId xmlns:a16="http://schemas.microsoft.com/office/drawing/2014/main" id="{BF106161-3745-110A-1F09-0B187D6C8AF4}"/>
                            </a:ext>
                          </a:extLst>
                        </p:cNvPr>
                        <p:cNvCxnSpPr>
                          <a:stCxn id="1040" idx="4"/>
                        </p:cNvCxnSpPr>
                        <p:nvPr/>
                      </p:nvCxnSpPr>
                      <p:spPr>
                        <a:xfrm>
                          <a:off x="312002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34" name="Group 800">
                        <a:extLst>
                          <a:ext uri="{FF2B5EF4-FFF2-40B4-BE49-F238E27FC236}">
                            <a16:creationId xmlns:a16="http://schemas.microsoft.com/office/drawing/2014/main" id="{82D511E6-B3E9-25C3-5AE8-09C52FA3E232}"/>
                          </a:ext>
                        </a:extLst>
                      </p:cNvPr>
                      <p:cNvGrpSpPr>
                        <a:grpSpLocks/>
                      </p:cNvGrpSpPr>
                      <p:nvPr/>
                    </p:nvGrpSpPr>
                    <p:grpSpPr bwMode="auto">
                      <a:xfrm>
                        <a:off x="3161986" y="1895758"/>
                        <a:ext cx="45324" cy="110962"/>
                        <a:chOff x="3097692" y="1902902"/>
                        <a:chExt cx="45324" cy="110962"/>
                      </a:xfrm>
                      <a:grpFill/>
                    </p:grpSpPr>
                    <p:sp>
                      <p:nvSpPr>
                        <p:cNvPr id="1038" name="Oval 1037">
                          <a:extLst>
                            <a:ext uri="{FF2B5EF4-FFF2-40B4-BE49-F238E27FC236}">
                              <a16:creationId xmlns:a16="http://schemas.microsoft.com/office/drawing/2014/main" id="{141A048F-BE46-6A54-1FD5-AF7C89CB73B9}"/>
                            </a:ext>
                          </a:extLst>
                        </p:cNvPr>
                        <p:cNvSpPr/>
                        <p:nvPr/>
                      </p:nvSpPr>
                      <p:spPr>
                        <a:xfrm>
                          <a:off x="3097692" y="190290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39" name="Straight Connector 1038">
                          <a:extLst>
                            <a:ext uri="{FF2B5EF4-FFF2-40B4-BE49-F238E27FC236}">
                              <a16:creationId xmlns:a16="http://schemas.microsoft.com/office/drawing/2014/main" id="{9799EA90-FFD0-E7BA-A340-35EB81DEBD90}"/>
                            </a:ext>
                          </a:extLst>
                        </p:cNvPr>
                        <p:cNvCxnSpPr>
                          <a:stCxn id="1038" idx="4"/>
                        </p:cNvCxnSpPr>
                        <p:nvPr/>
                      </p:nvCxnSpPr>
                      <p:spPr>
                        <a:xfrm>
                          <a:off x="3119514" y="1946614"/>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035" name="Group 801">
                        <a:extLst>
                          <a:ext uri="{FF2B5EF4-FFF2-40B4-BE49-F238E27FC236}">
                            <a16:creationId xmlns:a16="http://schemas.microsoft.com/office/drawing/2014/main" id="{D0CF3A5A-69BA-C0ED-A0F1-B7D565AADF43}"/>
                          </a:ext>
                        </a:extLst>
                      </p:cNvPr>
                      <p:cNvGrpSpPr>
                        <a:grpSpLocks/>
                      </p:cNvGrpSpPr>
                      <p:nvPr/>
                    </p:nvGrpSpPr>
                    <p:grpSpPr bwMode="auto">
                      <a:xfrm>
                        <a:off x="3235848" y="1895758"/>
                        <a:ext cx="48681" cy="110962"/>
                        <a:chOff x="3095354" y="1902902"/>
                        <a:chExt cx="48681" cy="110962"/>
                      </a:xfrm>
                      <a:grpFill/>
                    </p:grpSpPr>
                    <p:sp>
                      <p:nvSpPr>
                        <p:cNvPr id="1036" name="Oval 1035">
                          <a:extLst>
                            <a:ext uri="{FF2B5EF4-FFF2-40B4-BE49-F238E27FC236}">
                              <a16:creationId xmlns:a16="http://schemas.microsoft.com/office/drawing/2014/main" id="{259C16BF-C9E7-C485-D218-F7782D6D200F}"/>
                            </a:ext>
                          </a:extLst>
                        </p:cNvPr>
                        <p:cNvSpPr/>
                        <p:nvPr/>
                      </p:nvSpPr>
                      <p:spPr>
                        <a:xfrm>
                          <a:off x="3095354" y="1902902"/>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037" name="Straight Connector 1036">
                          <a:extLst>
                            <a:ext uri="{FF2B5EF4-FFF2-40B4-BE49-F238E27FC236}">
                              <a16:creationId xmlns:a16="http://schemas.microsoft.com/office/drawing/2014/main" id="{43B949FE-BB46-6C79-6BE3-A7A71E68BE44}"/>
                            </a:ext>
                          </a:extLst>
                        </p:cNvPr>
                        <p:cNvCxnSpPr>
                          <a:stCxn id="1036" idx="4"/>
                        </p:cNvCxnSpPr>
                        <p:nvPr/>
                      </p:nvCxnSpPr>
                      <p:spPr>
                        <a:xfrm>
                          <a:off x="3120533" y="194661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63" name="Group 785">
                      <a:extLst>
                        <a:ext uri="{FF2B5EF4-FFF2-40B4-BE49-F238E27FC236}">
                          <a16:creationId xmlns:a16="http://schemas.microsoft.com/office/drawing/2014/main" id="{038CE68C-D39D-C9F4-1B32-8834EE7AE4B0}"/>
                        </a:ext>
                      </a:extLst>
                    </p:cNvPr>
                    <p:cNvGrpSpPr>
                      <a:grpSpLocks/>
                    </p:cNvGrpSpPr>
                    <p:nvPr/>
                  </p:nvGrpSpPr>
                  <p:grpSpPr bwMode="auto">
                    <a:xfrm>
                      <a:off x="3276137" y="1905845"/>
                      <a:ext cx="161152" cy="149028"/>
                      <a:chOff x="3123737" y="1896320"/>
                      <a:chExt cx="161152" cy="149028"/>
                    </a:xfrm>
                    <a:grpFill/>
                  </p:grpSpPr>
                  <p:grpSp>
                    <p:nvGrpSpPr>
                      <p:cNvPr id="864" name="Group 786">
                        <a:extLst>
                          <a:ext uri="{FF2B5EF4-FFF2-40B4-BE49-F238E27FC236}">
                            <a16:creationId xmlns:a16="http://schemas.microsoft.com/office/drawing/2014/main" id="{2E9AD3FA-2463-2664-6808-E6AC333E485C}"/>
                          </a:ext>
                        </a:extLst>
                      </p:cNvPr>
                      <p:cNvGrpSpPr>
                        <a:grpSpLocks/>
                      </p:cNvGrpSpPr>
                      <p:nvPr/>
                    </p:nvGrpSpPr>
                    <p:grpSpPr bwMode="auto">
                      <a:xfrm>
                        <a:off x="3123737" y="1913133"/>
                        <a:ext cx="43645" cy="107600"/>
                        <a:chOff x="3097543" y="1910752"/>
                        <a:chExt cx="43645" cy="107600"/>
                      </a:xfrm>
                      <a:grpFill/>
                    </p:grpSpPr>
                    <p:sp>
                      <p:nvSpPr>
                        <p:cNvPr id="874" name="Oval 873">
                          <a:extLst>
                            <a:ext uri="{FF2B5EF4-FFF2-40B4-BE49-F238E27FC236}">
                              <a16:creationId xmlns:a16="http://schemas.microsoft.com/office/drawing/2014/main" id="{88464904-3DF9-6E4C-6E35-5864194A06F6}"/>
                            </a:ext>
                          </a:extLst>
                        </p:cNvPr>
                        <p:cNvSpPr/>
                        <p:nvPr/>
                      </p:nvSpPr>
                      <p:spPr>
                        <a:xfrm>
                          <a:off x="3097543" y="1910752"/>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75" name="Straight Connector 874">
                          <a:extLst>
                            <a:ext uri="{FF2B5EF4-FFF2-40B4-BE49-F238E27FC236}">
                              <a16:creationId xmlns:a16="http://schemas.microsoft.com/office/drawing/2014/main" id="{B20A97AC-A86D-44DA-7C3D-CE5916705F76}"/>
                            </a:ext>
                          </a:extLst>
                        </p:cNvPr>
                        <p:cNvCxnSpPr>
                          <a:stCxn id="874" idx="4"/>
                        </p:cNvCxnSpPr>
                        <p:nvPr/>
                      </p:nvCxnSpPr>
                      <p:spPr>
                        <a:xfrm>
                          <a:off x="3121044" y="195446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65" name="Group 787">
                        <a:extLst>
                          <a:ext uri="{FF2B5EF4-FFF2-40B4-BE49-F238E27FC236}">
                            <a16:creationId xmlns:a16="http://schemas.microsoft.com/office/drawing/2014/main" id="{4B166D24-52A9-1959-83CA-DF22946B3FF1}"/>
                          </a:ext>
                        </a:extLst>
                      </p:cNvPr>
                      <p:cNvGrpSpPr>
                        <a:grpSpLocks/>
                      </p:cNvGrpSpPr>
                      <p:nvPr/>
                    </p:nvGrpSpPr>
                    <p:grpSpPr bwMode="auto">
                      <a:xfrm>
                        <a:off x="3200956" y="1913133"/>
                        <a:ext cx="45324" cy="107600"/>
                        <a:chOff x="3098562" y="1910752"/>
                        <a:chExt cx="45324" cy="107600"/>
                      </a:xfrm>
                      <a:grpFill/>
                    </p:grpSpPr>
                    <p:sp>
                      <p:nvSpPr>
                        <p:cNvPr id="872" name="Oval 871">
                          <a:extLst>
                            <a:ext uri="{FF2B5EF4-FFF2-40B4-BE49-F238E27FC236}">
                              <a16:creationId xmlns:a16="http://schemas.microsoft.com/office/drawing/2014/main" id="{C1F15FA3-1D8C-947F-491C-B32FAA1ABE08}"/>
                            </a:ext>
                          </a:extLst>
                        </p:cNvPr>
                        <p:cNvSpPr/>
                        <p:nvPr/>
                      </p:nvSpPr>
                      <p:spPr>
                        <a:xfrm>
                          <a:off x="3098562" y="191075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73" name="Straight Connector 872">
                          <a:extLst>
                            <a:ext uri="{FF2B5EF4-FFF2-40B4-BE49-F238E27FC236}">
                              <a16:creationId xmlns:a16="http://schemas.microsoft.com/office/drawing/2014/main" id="{7477183F-4C9B-E95F-3E71-EE7934C74945}"/>
                            </a:ext>
                          </a:extLst>
                        </p:cNvPr>
                        <p:cNvCxnSpPr>
                          <a:stCxn id="872" idx="4"/>
                        </p:cNvCxnSpPr>
                        <p:nvPr/>
                      </p:nvCxnSpPr>
                      <p:spPr>
                        <a:xfrm>
                          <a:off x="3120384" y="1954464"/>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66" name="Group 788">
                        <a:extLst>
                          <a:ext uri="{FF2B5EF4-FFF2-40B4-BE49-F238E27FC236}">
                            <a16:creationId xmlns:a16="http://schemas.microsoft.com/office/drawing/2014/main" id="{D31E9F5B-B60E-8753-A966-5F24FEBAB316}"/>
                          </a:ext>
                        </a:extLst>
                      </p:cNvPr>
                      <p:cNvGrpSpPr>
                        <a:grpSpLocks/>
                      </p:cNvGrpSpPr>
                      <p:nvPr/>
                    </p:nvGrpSpPr>
                    <p:grpSpPr bwMode="auto">
                      <a:xfrm>
                        <a:off x="3162345" y="1896320"/>
                        <a:ext cx="45325" cy="114326"/>
                        <a:chOff x="3098051" y="1903464"/>
                        <a:chExt cx="45325" cy="114326"/>
                      </a:xfrm>
                      <a:grpFill/>
                    </p:grpSpPr>
                    <p:sp>
                      <p:nvSpPr>
                        <p:cNvPr id="870" name="Oval 869">
                          <a:extLst>
                            <a:ext uri="{FF2B5EF4-FFF2-40B4-BE49-F238E27FC236}">
                              <a16:creationId xmlns:a16="http://schemas.microsoft.com/office/drawing/2014/main" id="{901A5216-D1C0-0BD9-76E4-67B241FD8CF8}"/>
                            </a:ext>
                          </a:extLst>
                        </p:cNvPr>
                        <p:cNvSpPr/>
                        <p:nvPr/>
                      </p:nvSpPr>
                      <p:spPr>
                        <a:xfrm>
                          <a:off x="3098051"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71" name="Straight Connector 870">
                          <a:extLst>
                            <a:ext uri="{FF2B5EF4-FFF2-40B4-BE49-F238E27FC236}">
                              <a16:creationId xmlns:a16="http://schemas.microsoft.com/office/drawing/2014/main" id="{40DF6958-7F63-C4D7-0960-DCD588B1CAB1}"/>
                            </a:ext>
                          </a:extLst>
                        </p:cNvPr>
                        <p:cNvCxnSpPr>
                          <a:stCxn id="870" idx="4"/>
                        </p:cNvCxnSpPr>
                        <p:nvPr/>
                      </p:nvCxnSpPr>
                      <p:spPr>
                        <a:xfrm>
                          <a:off x="311987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67" name="Group 789">
                        <a:extLst>
                          <a:ext uri="{FF2B5EF4-FFF2-40B4-BE49-F238E27FC236}">
                            <a16:creationId xmlns:a16="http://schemas.microsoft.com/office/drawing/2014/main" id="{77BEC415-CFA4-B556-138C-8D82B485C7B0}"/>
                          </a:ext>
                        </a:extLst>
                      </p:cNvPr>
                      <p:cNvGrpSpPr>
                        <a:grpSpLocks/>
                      </p:cNvGrpSpPr>
                      <p:nvPr/>
                    </p:nvGrpSpPr>
                    <p:grpSpPr bwMode="auto">
                      <a:xfrm>
                        <a:off x="3242922" y="1930984"/>
                        <a:ext cx="41967" cy="114364"/>
                        <a:chOff x="3102428" y="1938128"/>
                        <a:chExt cx="41967" cy="114364"/>
                      </a:xfrm>
                      <a:grpFill/>
                    </p:grpSpPr>
                    <p:sp>
                      <p:nvSpPr>
                        <p:cNvPr id="868" name="Oval 867">
                          <a:extLst>
                            <a:ext uri="{FF2B5EF4-FFF2-40B4-BE49-F238E27FC236}">
                              <a16:creationId xmlns:a16="http://schemas.microsoft.com/office/drawing/2014/main" id="{5A0BE24B-C20E-BAA8-C871-D6DAC52DA4D4}"/>
                            </a:ext>
                          </a:extLst>
                        </p:cNvPr>
                        <p:cNvSpPr/>
                        <p:nvPr/>
                      </p:nvSpPr>
                      <p:spPr>
                        <a:xfrm>
                          <a:off x="3102428" y="1938128"/>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69" name="Straight Connector 868">
                          <a:extLst>
                            <a:ext uri="{FF2B5EF4-FFF2-40B4-BE49-F238E27FC236}">
                              <a16:creationId xmlns:a16="http://schemas.microsoft.com/office/drawing/2014/main" id="{7E1976D9-E436-411B-CD73-9119F133C423}"/>
                            </a:ext>
                          </a:extLst>
                        </p:cNvPr>
                        <p:cNvCxnSpPr>
                          <a:stCxn id="868" idx="4"/>
                        </p:cNvCxnSpPr>
                        <p:nvPr/>
                      </p:nvCxnSpPr>
                      <p:spPr>
                        <a:xfrm>
                          <a:off x="3124251" y="1981879"/>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835" name="Group 879">
                    <a:extLst>
                      <a:ext uri="{FF2B5EF4-FFF2-40B4-BE49-F238E27FC236}">
                        <a16:creationId xmlns:a16="http://schemas.microsoft.com/office/drawing/2014/main" id="{2B5BDDAB-197D-55BE-697B-4C88CADA9466}"/>
                      </a:ext>
                    </a:extLst>
                  </p:cNvPr>
                  <p:cNvGrpSpPr>
                    <a:grpSpLocks/>
                  </p:cNvGrpSpPr>
                  <p:nvPr/>
                </p:nvGrpSpPr>
                <p:grpSpPr bwMode="auto">
                  <a:xfrm rot="21540000" flipV="1">
                    <a:off x="10251200" y="2883430"/>
                    <a:ext cx="691126" cy="218917"/>
                    <a:chOff x="3092877" y="1911356"/>
                    <a:chExt cx="318658" cy="140120"/>
                  </a:xfrm>
                  <a:solidFill>
                    <a:schemeClr val="accent3"/>
                  </a:solidFill>
                </p:grpSpPr>
                <p:grpSp>
                  <p:nvGrpSpPr>
                    <p:cNvPr id="836" name="Group 934">
                      <a:extLst>
                        <a:ext uri="{FF2B5EF4-FFF2-40B4-BE49-F238E27FC236}">
                          <a16:creationId xmlns:a16="http://schemas.microsoft.com/office/drawing/2014/main" id="{B8785806-20AD-4294-848E-9BEA85D140F3}"/>
                        </a:ext>
                      </a:extLst>
                    </p:cNvPr>
                    <p:cNvGrpSpPr>
                      <a:grpSpLocks/>
                    </p:cNvGrpSpPr>
                    <p:nvPr/>
                  </p:nvGrpSpPr>
                  <p:grpSpPr bwMode="auto">
                    <a:xfrm>
                      <a:off x="3092877" y="1918573"/>
                      <a:ext cx="176065" cy="127309"/>
                      <a:chOff x="3092877" y="1918573"/>
                      <a:chExt cx="176065" cy="127309"/>
                    </a:xfrm>
                    <a:grpFill/>
                  </p:grpSpPr>
                  <p:grpSp>
                    <p:nvGrpSpPr>
                      <p:cNvPr id="850" name="Group 948">
                        <a:extLst>
                          <a:ext uri="{FF2B5EF4-FFF2-40B4-BE49-F238E27FC236}">
                            <a16:creationId xmlns:a16="http://schemas.microsoft.com/office/drawing/2014/main" id="{B574EFA6-D383-8089-F07F-CCB0E2C86D7C}"/>
                          </a:ext>
                        </a:extLst>
                      </p:cNvPr>
                      <p:cNvGrpSpPr>
                        <a:grpSpLocks/>
                      </p:cNvGrpSpPr>
                      <p:nvPr/>
                    </p:nvGrpSpPr>
                    <p:grpSpPr bwMode="auto">
                      <a:xfrm>
                        <a:off x="3092877" y="1931204"/>
                        <a:ext cx="45324" cy="112651"/>
                        <a:chOff x="3066683" y="1928823"/>
                        <a:chExt cx="45324" cy="112651"/>
                      </a:xfrm>
                      <a:grpFill/>
                    </p:grpSpPr>
                    <p:sp>
                      <p:nvSpPr>
                        <p:cNvPr id="860" name="Oval 859">
                          <a:extLst>
                            <a:ext uri="{FF2B5EF4-FFF2-40B4-BE49-F238E27FC236}">
                              <a16:creationId xmlns:a16="http://schemas.microsoft.com/office/drawing/2014/main" id="{3690F5C0-5DCC-ED75-FC5D-60B0254126DE}"/>
                            </a:ext>
                          </a:extLst>
                        </p:cNvPr>
                        <p:cNvSpPr/>
                        <p:nvPr/>
                      </p:nvSpPr>
                      <p:spPr>
                        <a:xfrm>
                          <a:off x="3066683" y="1928823"/>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61" name="Straight Connector 860">
                          <a:extLst>
                            <a:ext uri="{FF2B5EF4-FFF2-40B4-BE49-F238E27FC236}">
                              <a16:creationId xmlns:a16="http://schemas.microsoft.com/office/drawing/2014/main" id="{E44808B8-A522-1881-DBB0-6DA9C9930F77}"/>
                            </a:ext>
                          </a:extLst>
                        </p:cNvPr>
                        <p:cNvCxnSpPr>
                          <a:stCxn id="860" idx="4"/>
                        </p:cNvCxnSpPr>
                        <p:nvPr/>
                      </p:nvCxnSpPr>
                      <p:spPr>
                        <a:xfrm>
                          <a:off x="3089472" y="1970861"/>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51" name="Group 949">
                        <a:extLst>
                          <a:ext uri="{FF2B5EF4-FFF2-40B4-BE49-F238E27FC236}">
                            <a16:creationId xmlns:a16="http://schemas.microsoft.com/office/drawing/2014/main" id="{11EC0FF0-390C-DCDC-327A-9D86C451F4E1}"/>
                          </a:ext>
                        </a:extLst>
                      </p:cNvPr>
                      <p:cNvGrpSpPr>
                        <a:grpSpLocks/>
                      </p:cNvGrpSpPr>
                      <p:nvPr/>
                    </p:nvGrpSpPr>
                    <p:grpSpPr bwMode="auto">
                      <a:xfrm>
                        <a:off x="3176886" y="1938157"/>
                        <a:ext cx="43645" cy="107725"/>
                        <a:chOff x="3074492" y="1935776"/>
                        <a:chExt cx="43645" cy="107725"/>
                      </a:xfrm>
                      <a:grpFill/>
                    </p:grpSpPr>
                    <p:sp>
                      <p:nvSpPr>
                        <p:cNvPr id="858" name="Oval 857">
                          <a:extLst>
                            <a:ext uri="{FF2B5EF4-FFF2-40B4-BE49-F238E27FC236}">
                              <a16:creationId xmlns:a16="http://schemas.microsoft.com/office/drawing/2014/main" id="{83EB77F3-3BE0-4EA0-1AE7-B7BF870FE7AD}"/>
                            </a:ext>
                          </a:extLst>
                        </p:cNvPr>
                        <p:cNvSpPr/>
                        <p:nvPr/>
                      </p:nvSpPr>
                      <p:spPr>
                        <a:xfrm>
                          <a:off x="3074492" y="1935776"/>
                          <a:ext cx="4364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59" name="Straight Connector 858">
                          <a:extLst>
                            <a:ext uri="{FF2B5EF4-FFF2-40B4-BE49-F238E27FC236}">
                              <a16:creationId xmlns:a16="http://schemas.microsoft.com/office/drawing/2014/main" id="{366817C0-6CF7-57D1-86D5-B3489FB1F837}"/>
                            </a:ext>
                          </a:extLst>
                        </p:cNvPr>
                        <p:cNvCxnSpPr>
                          <a:stCxn id="858" idx="4"/>
                        </p:cNvCxnSpPr>
                        <p:nvPr/>
                      </p:nvCxnSpPr>
                      <p:spPr>
                        <a:xfrm>
                          <a:off x="3088860" y="1972888"/>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52" name="Group 950">
                        <a:extLst>
                          <a:ext uri="{FF2B5EF4-FFF2-40B4-BE49-F238E27FC236}">
                            <a16:creationId xmlns:a16="http://schemas.microsoft.com/office/drawing/2014/main" id="{32077DCC-51EB-F8F1-A046-ABA17261690E}"/>
                          </a:ext>
                        </a:extLst>
                      </p:cNvPr>
                      <p:cNvGrpSpPr>
                        <a:grpSpLocks/>
                      </p:cNvGrpSpPr>
                      <p:nvPr/>
                    </p:nvGrpSpPr>
                    <p:grpSpPr bwMode="auto">
                      <a:xfrm>
                        <a:off x="3144644" y="1918573"/>
                        <a:ext cx="40288" cy="109317"/>
                        <a:chOff x="3080350" y="1925717"/>
                        <a:chExt cx="40288" cy="109317"/>
                      </a:xfrm>
                      <a:grpFill/>
                    </p:grpSpPr>
                    <p:sp>
                      <p:nvSpPr>
                        <p:cNvPr id="856" name="Oval 855">
                          <a:extLst>
                            <a:ext uri="{FF2B5EF4-FFF2-40B4-BE49-F238E27FC236}">
                              <a16:creationId xmlns:a16="http://schemas.microsoft.com/office/drawing/2014/main" id="{3D4C0B8B-B5C3-AD6E-3D92-EB3637FCAA17}"/>
                            </a:ext>
                          </a:extLst>
                        </p:cNvPr>
                        <p:cNvSpPr/>
                        <p:nvPr/>
                      </p:nvSpPr>
                      <p:spPr>
                        <a:xfrm>
                          <a:off x="3080350" y="1925717"/>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57" name="Straight Connector 856">
                          <a:extLst>
                            <a:ext uri="{FF2B5EF4-FFF2-40B4-BE49-F238E27FC236}">
                              <a16:creationId xmlns:a16="http://schemas.microsoft.com/office/drawing/2014/main" id="{57E79BB4-31AB-D3E8-9288-A65DCE59CD3A}"/>
                            </a:ext>
                          </a:extLst>
                        </p:cNvPr>
                        <p:cNvCxnSpPr>
                          <a:stCxn id="856" idx="4"/>
                        </p:cNvCxnSpPr>
                        <p:nvPr/>
                      </p:nvCxnSpPr>
                      <p:spPr>
                        <a:xfrm>
                          <a:off x="3098089" y="1962740"/>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53" name="Group 951">
                        <a:extLst>
                          <a:ext uri="{FF2B5EF4-FFF2-40B4-BE49-F238E27FC236}">
                            <a16:creationId xmlns:a16="http://schemas.microsoft.com/office/drawing/2014/main" id="{1E353348-101D-4CA9-8037-AE6825C79A71}"/>
                          </a:ext>
                        </a:extLst>
                      </p:cNvPr>
                      <p:cNvGrpSpPr>
                        <a:grpSpLocks/>
                      </p:cNvGrpSpPr>
                      <p:nvPr/>
                    </p:nvGrpSpPr>
                    <p:grpSpPr bwMode="auto">
                      <a:xfrm>
                        <a:off x="3223618" y="1920511"/>
                        <a:ext cx="45324" cy="105925"/>
                        <a:chOff x="3083124" y="1927655"/>
                        <a:chExt cx="45324" cy="105925"/>
                      </a:xfrm>
                      <a:grpFill/>
                    </p:grpSpPr>
                    <p:sp>
                      <p:nvSpPr>
                        <p:cNvPr id="854" name="Oval 853">
                          <a:extLst>
                            <a:ext uri="{FF2B5EF4-FFF2-40B4-BE49-F238E27FC236}">
                              <a16:creationId xmlns:a16="http://schemas.microsoft.com/office/drawing/2014/main" id="{8058FCED-0B96-98FD-2A61-8D90C3C6BB57}"/>
                            </a:ext>
                          </a:extLst>
                        </p:cNvPr>
                        <p:cNvSpPr/>
                        <p:nvPr/>
                      </p:nvSpPr>
                      <p:spPr>
                        <a:xfrm>
                          <a:off x="3083124" y="1927655"/>
                          <a:ext cx="45324"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55" name="Straight Connector 854">
                          <a:extLst>
                            <a:ext uri="{FF2B5EF4-FFF2-40B4-BE49-F238E27FC236}">
                              <a16:creationId xmlns:a16="http://schemas.microsoft.com/office/drawing/2014/main" id="{C438EA91-0486-8B39-59E5-385356048399}"/>
                            </a:ext>
                          </a:extLst>
                        </p:cNvPr>
                        <p:cNvCxnSpPr>
                          <a:stCxn id="854" idx="4"/>
                        </p:cNvCxnSpPr>
                        <p:nvPr/>
                      </p:nvCxnSpPr>
                      <p:spPr>
                        <a:xfrm>
                          <a:off x="3105884" y="196969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837" name="Group 935">
                      <a:extLst>
                        <a:ext uri="{FF2B5EF4-FFF2-40B4-BE49-F238E27FC236}">
                          <a16:creationId xmlns:a16="http://schemas.microsoft.com/office/drawing/2014/main" id="{CF921322-5A5F-1373-E37B-A94B8F4E03C3}"/>
                        </a:ext>
                      </a:extLst>
                    </p:cNvPr>
                    <p:cNvGrpSpPr>
                      <a:grpSpLocks/>
                    </p:cNvGrpSpPr>
                    <p:nvPr/>
                  </p:nvGrpSpPr>
                  <p:grpSpPr bwMode="auto">
                    <a:xfrm>
                      <a:off x="3242402" y="1911356"/>
                      <a:ext cx="169133" cy="140120"/>
                      <a:chOff x="3090002" y="1901831"/>
                      <a:chExt cx="169133" cy="140120"/>
                    </a:xfrm>
                    <a:grpFill/>
                  </p:grpSpPr>
                  <p:grpSp>
                    <p:nvGrpSpPr>
                      <p:cNvPr id="838" name="Group 936">
                        <a:extLst>
                          <a:ext uri="{FF2B5EF4-FFF2-40B4-BE49-F238E27FC236}">
                            <a16:creationId xmlns:a16="http://schemas.microsoft.com/office/drawing/2014/main" id="{751C4C21-FCF1-8EEA-8C32-88C637AB1C1E}"/>
                          </a:ext>
                        </a:extLst>
                      </p:cNvPr>
                      <p:cNvGrpSpPr>
                        <a:grpSpLocks/>
                      </p:cNvGrpSpPr>
                      <p:nvPr/>
                    </p:nvGrpSpPr>
                    <p:grpSpPr bwMode="auto">
                      <a:xfrm>
                        <a:off x="3090002" y="1927517"/>
                        <a:ext cx="40288" cy="114434"/>
                        <a:chOff x="3063808" y="1925136"/>
                        <a:chExt cx="40288" cy="114434"/>
                      </a:xfrm>
                      <a:grpFill/>
                    </p:grpSpPr>
                    <p:sp>
                      <p:nvSpPr>
                        <p:cNvPr id="848" name="Oval 847">
                          <a:extLst>
                            <a:ext uri="{FF2B5EF4-FFF2-40B4-BE49-F238E27FC236}">
                              <a16:creationId xmlns:a16="http://schemas.microsoft.com/office/drawing/2014/main" id="{379AEC22-4E98-C048-EDD3-6C485605DEC1}"/>
                            </a:ext>
                          </a:extLst>
                        </p:cNvPr>
                        <p:cNvSpPr/>
                        <p:nvPr/>
                      </p:nvSpPr>
                      <p:spPr>
                        <a:xfrm>
                          <a:off x="3063808" y="1925136"/>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49" name="Straight Connector 848">
                          <a:extLst>
                            <a:ext uri="{FF2B5EF4-FFF2-40B4-BE49-F238E27FC236}">
                              <a16:creationId xmlns:a16="http://schemas.microsoft.com/office/drawing/2014/main" id="{B1C4AB2A-9ECA-1920-D565-9CC80B8CE879}"/>
                            </a:ext>
                          </a:extLst>
                        </p:cNvPr>
                        <p:cNvCxnSpPr>
                          <a:stCxn id="848" idx="4"/>
                        </p:cNvCxnSpPr>
                        <p:nvPr/>
                      </p:nvCxnSpPr>
                      <p:spPr>
                        <a:xfrm>
                          <a:off x="3078235" y="196895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39" name="Group 937">
                        <a:extLst>
                          <a:ext uri="{FF2B5EF4-FFF2-40B4-BE49-F238E27FC236}">
                            <a16:creationId xmlns:a16="http://schemas.microsoft.com/office/drawing/2014/main" id="{B35CF548-6BAD-0243-D194-742842CB58AA}"/>
                          </a:ext>
                        </a:extLst>
                      </p:cNvPr>
                      <p:cNvGrpSpPr>
                        <a:grpSpLocks/>
                      </p:cNvGrpSpPr>
                      <p:nvPr/>
                    </p:nvGrpSpPr>
                    <p:grpSpPr bwMode="auto">
                      <a:xfrm>
                        <a:off x="3167135" y="1918962"/>
                        <a:ext cx="41967" cy="116051"/>
                        <a:chOff x="3064741" y="1916581"/>
                        <a:chExt cx="41967" cy="116051"/>
                      </a:xfrm>
                      <a:grpFill/>
                    </p:grpSpPr>
                    <p:sp>
                      <p:nvSpPr>
                        <p:cNvPr id="846" name="Oval 845">
                          <a:extLst>
                            <a:ext uri="{FF2B5EF4-FFF2-40B4-BE49-F238E27FC236}">
                              <a16:creationId xmlns:a16="http://schemas.microsoft.com/office/drawing/2014/main" id="{1E7E9C2B-320A-ABBC-28D4-987E5D394AAA}"/>
                            </a:ext>
                          </a:extLst>
                        </p:cNvPr>
                        <p:cNvSpPr/>
                        <p:nvPr/>
                      </p:nvSpPr>
                      <p:spPr>
                        <a:xfrm>
                          <a:off x="3064741" y="1916581"/>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47" name="Straight Connector 846">
                          <a:extLst>
                            <a:ext uri="{FF2B5EF4-FFF2-40B4-BE49-F238E27FC236}">
                              <a16:creationId xmlns:a16="http://schemas.microsoft.com/office/drawing/2014/main" id="{7AAA6D0E-9432-BAF8-9E56-3FA674D28FDB}"/>
                            </a:ext>
                          </a:extLst>
                        </p:cNvPr>
                        <p:cNvCxnSpPr>
                          <a:stCxn id="846" idx="4"/>
                        </p:cNvCxnSpPr>
                        <p:nvPr/>
                      </p:nvCxnSpPr>
                      <p:spPr>
                        <a:xfrm>
                          <a:off x="3082539" y="1960338"/>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40" name="Group 938">
                        <a:extLst>
                          <a:ext uri="{FF2B5EF4-FFF2-40B4-BE49-F238E27FC236}">
                            <a16:creationId xmlns:a16="http://schemas.microsoft.com/office/drawing/2014/main" id="{75023F4A-6AE6-66E3-10B9-63479B5EDF16}"/>
                          </a:ext>
                        </a:extLst>
                      </p:cNvPr>
                      <p:cNvGrpSpPr>
                        <a:grpSpLocks/>
                      </p:cNvGrpSpPr>
                      <p:nvPr/>
                    </p:nvGrpSpPr>
                    <p:grpSpPr bwMode="auto">
                      <a:xfrm>
                        <a:off x="3130780" y="1910007"/>
                        <a:ext cx="43645" cy="114295"/>
                        <a:chOff x="3066486" y="1917151"/>
                        <a:chExt cx="43645" cy="114295"/>
                      </a:xfrm>
                      <a:grpFill/>
                    </p:grpSpPr>
                    <p:sp>
                      <p:nvSpPr>
                        <p:cNvPr id="844" name="Oval 843">
                          <a:extLst>
                            <a:ext uri="{FF2B5EF4-FFF2-40B4-BE49-F238E27FC236}">
                              <a16:creationId xmlns:a16="http://schemas.microsoft.com/office/drawing/2014/main" id="{E0DA8C08-72A6-6EBE-364D-B543252A2A4F}"/>
                            </a:ext>
                          </a:extLst>
                        </p:cNvPr>
                        <p:cNvSpPr/>
                        <p:nvPr/>
                      </p:nvSpPr>
                      <p:spPr>
                        <a:xfrm>
                          <a:off x="3066486" y="1917151"/>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45" name="Straight Connector 844">
                          <a:extLst>
                            <a:ext uri="{FF2B5EF4-FFF2-40B4-BE49-F238E27FC236}">
                              <a16:creationId xmlns:a16="http://schemas.microsoft.com/office/drawing/2014/main" id="{B698B3F1-0F09-9570-7E17-E603E5B07CAE}"/>
                            </a:ext>
                          </a:extLst>
                        </p:cNvPr>
                        <p:cNvCxnSpPr>
                          <a:cxnSpLocks/>
                        </p:cNvCxnSpPr>
                        <p:nvPr/>
                      </p:nvCxnSpPr>
                      <p:spPr>
                        <a:xfrm>
                          <a:off x="3086841" y="1960833"/>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841" name="Group 939">
                        <a:extLst>
                          <a:ext uri="{FF2B5EF4-FFF2-40B4-BE49-F238E27FC236}">
                            <a16:creationId xmlns:a16="http://schemas.microsoft.com/office/drawing/2014/main" id="{91D3AC30-03C1-B5A6-0C71-F01E87C9658F}"/>
                          </a:ext>
                        </a:extLst>
                      </p:cNvPr>
                      <p:cNvGrpSpPr>
                        <a:grpSpLocks/>
                      </p:cNvGrpSpPr>
                      <p:nvPr/>
                    </p:nvGrpSpPr>
                    <p:grpSpPr bwMode="auto">
                      <a:xfrm>
                        <a:off x="3212132" y="1901831"/>
                        <a:ext cx="47003" cy="105941"/>
                        <a:chOff x="3071638" y="1908975"/>
                        <a:chExt cx="47003" cy="105941"/>
                      </a:xfrm>
                      <a:grpFill/>
                    </p:grpSpPr>
                    <p:sp>
                      <p:nvSpPr>
                        <p:cNvPr id="842" name="Oval 841">
                          <a:extLst>
                            <a:ext uri="{FF2B5EF4-FFF2-40B4-BE49-F238E27FC236}">
                              <a16:creationId xmlns:a16="http://schemas.microsoft.com/office/drawing/2014/main" id="{BF61C08F-6D8E-44F2-72C0-78E8465AC34E}"/>
                            </a:ext>
                          </a:extLst>
                        </p:cNvPr>
                        <p:cNvSpPr/>
                        <p:nvPr/>
                      </p:nvSpPr>
                      <p:spPr>
                        <a:xfrm>
                          <a:off x="3071638" y="190897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843" name="Straight Connector 842">
                          <a:extLst>
                            <a:ext uri="{FF2B5EF4-FFF2-40B4-BE49-F238E27FC236}">
                              <a16:creationId xmlns:a16="http://schemas.microsoft.com/office/drawing/2014/main" id="{E78AAC42-8750-8B02-7ADA-670EC8EDC753}"/>
                            </a:ext>
                          </a:extLst>
                        </p:cNvPr>
                        <p:cNvCxnSpPr>
                          <a:stCxn id="842" idx="4"/>
                        </p:cNvCxnSpPr>
                        <p:nvPr/>
                      </p:nvCxnSpPr>
                      <p:spPr>
                        <a:xfrm>
                          <a:off x="3094369" y="194430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grpSp>
              <p:nvGrpSpPr>
                <p:cNvPr id="1464" name="Group 1463">
                  <a:extLst>
                    <a:ext uri="{FF2B5EF4-FFF2-40B4-BE49-F238E27FC236}">
                      <a16:creationId xmlns:a16="http://schemas.microsoft.com/office/drawing/2014/main" id="{E719B70B-A38D-F7EE-423F-D866732BFBAF}"/>
                    </a:ext>
                  </a:extLst>
                </p:cNvPr>
                <p:cNvGrpSpPr/>
                <p:nvPr/>
              </p:nvGrpSpPr>
              <p:grpSpPr>
                <a:xfrm>
                  <a:off x="5614716" y="1823531"/>
                  <a:ext cx="1157862" cy="2053635"/>
                  <a:chOff x="1595429" y="1173399"/>
                  <a:chExt cx="1360839" cy="2413644"/>
                </a:xfrm>
              </p:grpSpPr>
              <p:grpSp>
                <p:nvGrpSpPr>
                  <p:cNvPr id="1505" name="Group 1504">
                    <a:extLst>
                      <a:ext uri="{FF2B5EF4-FFF2-40B4-BE49-F238E27FC236}">
                        <a16:creationId xmlns:a16="http://schemas.microsoft.com/office/drawing/2014/main" id="{2E136191-666C-5378-75EE-6A651D9245E5}"/>
                      </a:ext>
                    </a:extLst>
                  </p:cNvPr>
                  <p:cNvGrpSpPr/>
                  <p:nvPr/>
                </p:nvGrpSpPr>
                <p:grpSpPr>
                  <a:xfrm>
                    <a:off x="1595429" y="1173399"/>
                    <a:ext cx="1360839" cy="2253805"/>
                    <a:chOff x="2987536" y="1069747"/>
                    <a:chExt cx="1719706" cy="2433604"/>
                  </a:xfrm>
                </p:grpSpPr>
                <p:sp>
                  <p:nvSpPr>
                    <p:cNvPr id="1511" name="Freeform 368">
                      <a:extLst>
                        <a:ext uri="{FF2B5EF4-FFF2-40B4-BE49-F238E27FC236}">
                          <a16:creationId xmlns:a16="http://schemas.microsoft.com/office/drawing/2014/main" id="{6AC1A2FB-1704-FBCC-49F7-7DF61178641B}"/>
                        </a:ext>
                      </a:extLst>
                    </p:cNvPr>
                    <p:cNvSpPr/>
                    <p:nvPr/>
                  </p:nvSpPr>
                  <p:spPr bwMode="auto">
                    <a:xfrm rot="18944245" flipH="1">
                      <a:off x="2987536" y="1686873"/>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latin typeface="Calibri" panose="020F0502020204030204" pitchFamily="34" charset="0"/>
                        <a:cs typeface="Calibri" panose="020F0502020204030204" pitchFamily="34" charset="0"/>
                      </a:endParaRPr>
                    </a:p>
                  </p:txBody>
                </p:sp>
                <p:sp>
                  <p:nvSpPr>
                    <p:cNvPr id="1512" name="Rounded Rectangle 370">
                      <a:extLst>
                        <a:ext uri="{FF2B5EF4-FFF2-40B4-BE49-F238E27FC236}">
                          <a16:creationId xmlns:a16="http://schemas.microsoft.com/office/drawing/2014/main" id="{5C4A3318-3B52-E402-017E-CC4D74022941}"/>
                        </a:ext>
                      </a:extLst>
                    </p:cNvPr>
                    <p:cNvSpPr/>
                    <p:nvPr/>
                  </p:nvSpPr>
                  <p:spPr bwMode="auto">
                    <a:xfrm rot="20059622" flipH="1">
                      <a:off x="3380974" y="1437802"/>
                      <a:ext cx="439445"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513" name="Rounded Rectangle 372">
                      <a:extLst>
                        <a:ext uri="{FF2B5EF4-FFF2-40B4-BE49-F238E27FC236}">
                          <a16:creationId xmlns:a16="http://schemas.microsoft.com/office/drawing/2014/main" id="{783A37FE-4666-BA0E-9F48-56C55BFC499A}"/>
                        </a:ext>
                      </a:extLst>
                    </p:cNvPr>
                    <p:cNvSpPr/>
                    <p:nvPr/>
                  </p:nvSpPr>
                  <p:spPr bwMode="auto">
                    <a:xfrm rot="4726929" flipH="1">
                      <a:off x="3765689" y="1611517"/>
                      <a:ext cx="437859"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514" name="Rounded Rectangle 373">
                      <a:extLst>
                        <a:ext uri="{FF2B5EF4-FFF2-40B4-BE49-F238E27FC236}">
                          <a16:creationId xmlns:a16="http://schemas.microsoft.com/office/drawing/2014/main" id="{5085A1EB-F6ED-FC0D-BC0B-78D9A31027B2}"/>
                        </a:ext>
                      </a:extLst>
                    </p:cNvPr>
                    <p:cNvSpPr/>
                    <p:nvPr/>
                  </p:nvSpPr>
                  <p:spPr bwMode="auto">
                    <a:xfrm rot="1936306" flipH="1">
                      <a:off x="3504717" y="1862970"/>
                      <a:ext cx="439445"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515" name="Rounded Rectangle 374">
                      <a:extLst>
                        <a:ext uri="{FF2B5EF4-FFF2-40B4-BE49-F238E27FC236}">
                          <a16:creationId xmlns:a16="http://schemas.microsoft.com/office/drawing/2014/main" id="{638B1BEB-A447-9C45-DA6F-90815C85C72C}"/>
                        </a:ext>
                      </a:extLst>
                    </p:cNvPr>
                    <p:cNvSpPr/>
                    <p:nvPr/>
                  </p:nvSpPr>
                  <p:spPr bwMode="auto">
                    <a:xfrm rot="3184002" flipH="1">
                      <a:off x="3358764" y="2188190"/>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516" name="TextBox 1515">
                      <a:extLst>
                        <a:ext uri="{FF2B5EF4-FFF2-40B4-BE49-F238E27FC236}">
                          <a16:creationId xmlns:a16="http://schemas.microsoft.com/office/drawing/2014/main" id="{9B8728D5-2A50-6D4B-CC5B-139146A63FE6}"/>
                        </a:ext>
                      </a:extLst>
                    </p:cNvPr>
                    <p:cNvSpPr txBox="1"/>
                    <p:nvPr/>
                  </p:nvSpPr>
                  <p:spPr bwMode="auto">
                    <a:xfrm rot="4004034">
                      <a:off x="3461091" y="1400042"/>
                      <a:ext cx="274455"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1517" name="TextBox 1516">
                      <a:extLst>
                        <a:ext uri="{FF2B5EF4-FFF2-40B4-BE49-F238E27FC236}">
                          <a16:creationId xmlns:a16="http://schemas.microsoft.com/office/drawing/2014/main" id="{280E15A7-16C4-B1CA-77F5-5F487722F17F}"/>
                        </a:ext>
                      </a:extLst>
                    </p:cNvPr>
                    <p:cNvSpPr txBox="1"/>
                    <p:nvPr/>
                  </p:nvSpPr>
                  <p:spPr>
                    <a:xfrm>
                      <a:off x="3291140" y="1069747"/>
                      <a:ext cx="948844" cy="429646"/>
                    </a:xfrm>
                    <a:prstGeom prst="rect">
                      <a:avLst/>
                    </a:prstGeom>
                    <a:noFill/>
                  </p:spPr>
                  <p:txBody>
                    <a:bodyPr wrap="square">
                      <a:spAutoFit/>
                    </a:bodyPr>
                    <a:lstStyle/>
                    <a:p>
                      <a:pPr algn="ctr" defTabSz="913798">
                        <a:defRPr/>
                      </a:pPr>
                      <a:r>
                        <a:rPr lang="en-NZ" sz="16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HER2</a:t>
                      </a:r>
                    </a:p>
                  </p:txBody>
                </p:sp>
              </p:grpSp>
              <p:grpSp>
                <p:nvGrpSpPr>
                  <p:cNvPr id="1506" name="Group 1505">
                    <a:extLst>
                      <a:ext uri="{FF2B5EF4-FFF2-40B4-BE49-F238E27FC236}">
                        <a16:creationId xmlns:a16="http://schemas.microsoft.com/office/drawing/2014/main" id="{0C993816-7B5B-E8AC-318B-C2A6CFFB2560}"/>
                      </a:ext>
                    </a:extLst>
                  </p:cNvPr>
                  <p:cNvGrpSpPr/>
                  <p:nvPr/>
                </p:nvGrpSpPr>
                <p:grpSpPr>
                  <a:xfrm>
                    <a:off x="1961253" y="3196491"/>
                    <a:ext cx="823366" cy="390552"/>
                    <a:chOff x="2099033" y="3170712"/>
                    <a:chExt cx="823366" cy="390552"/>
                  </a:xfrm>
                </p:grpSpPr>
                <p:sp>
                  <p:nvSpPr>
                    <p:cNvPr id="1507" name="Freeform 371">
                      <a:extLst>
                        <a:ext uri="{FF2B5EF4-FFF2-40B4-BE49-F238E27FC236}">
                          <a16:creationId xmlns:a16="http://schemas.microsoft.com/office/drawing/2014/main" id="{C95DD111-D65C-C0F3-6832-10F784EB1DA7}"/>
                        </a:ext>
                      </a:extLst>
                    </p:cNvPr>
                    <p:cNvSpPr/>
                    <p:nvPr/>
                  </p:nvSpPr>
                  <p:spPr bwMode="auto">
                    <a:xfrm rot="1286449" flipH="1">
                      <a:off x="2324580" y="3170712"/>
                      <a:ext cx="379161" cy="360123"/>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algn="ctr" defTabSz="913798" fontAlgn="base">
                        <a:spcBef>
                          <a:spcPct val="0"/>
                        </a:spcBef>
                        <a:spcAft>
                          <a:spcPct val="0"/>
                        </a:spcAft>
                        <a:defRPr/>
                      </a:pPr>
                      <a:endParaRPr lang="en-US" sz="3200" b="1" kern="0" dirty="0">
                        <a:solidFill>
                          <a:srgbClr val="1D2E5A"/>
                        </a:solidFill>
                        <a:latin typeface="Calibri" panose="020F0502020204030204" pitchFamily="34" charset="0"/>
                        <a:ea typeface="ＭＳ Ｐゴシック" charset="0"/>
                        <a:cs typeface="Calibri" panose="020F0502020204030204" pitchFamily="34" charset="0"/>
                      </a:endParaRPr>
                    </a:p>
                  </p:txBody>
                </p:sp>
                <p:sp>
                  <p:nvSpPr>
                    <p:cNvPr id="1508" name="TextBox 1507">
                      <a:extLst>
                        <a:ext uri="{FF2B5EF4-FFF2-40B4-BE49-F238E27FC236}">
                          <a16:creationId xmlns:a16="http://schemas.microsoft.com/office/drawing/2014/main" id="{E6627CDD-EA67-1598-BAAC-A6E38F3A6F09}"/>
                        </a:ext>
                      </a:extLst>
                    </p:cNvPr>
                    <p:cNvSpPr txBox="1"/>
                    <p:nvPr/>
                  </p:nvSpPr>
                  <p:spPr>
                    <a:xfrm>
                      <a:off x="2099033" y="3253487"/>
                      <a:ext cx="823366" cy="307777"/>
                    </a:xfrm>
                    <a:prstGeom prst="rect">
                      <a:avLst/>
                    </a:prstGeom>
                    <a:noFill/>
                  </p:spPr>
                  <p:txBody>
                    <a:bodyPr>
                      <a:spAutoFit/>
                    </a:bodyPr>
                    <a:lstStyle/>
                    <a:p>
                      <a:pPr algn="ctr" defTabSz="913798">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TK</a:t>
                      </a:r>
                    </a:p>
                  </p:txBody>
                </p:sp>
                <p:sp>
                  <p:nvSpPr>
                    <p:cNvPr id="1509" name="Oval 1508">
                      <a:extLst>
                        <a:ext uri="{FF2B5EF4-FFF2-40B4-BE49-F238E27FC236}">
                          <a16:creationId xmlns:a16="http://schemas.microsoft.com/office/drawing/2014/main" id="{EDC5F86B-6A5C-5138-DDF6-56DCC1C3C67D}"/>
                        </a:ext>
                      </a:extLst>
                    </p:cNvPr>
                    <p:cNvSpPr/>
                    <p:nvPr/>
                  </p:nvSpPr>
                  <p:spPr>
                    <a:xfrm>
                      <a:off x="2279177" y="3363233"/>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sp>
                  <p:nvSpPr>
                    <p:cNvPr id="1510" name="Oval 1509">
                      <a:extLst>
                        <a:ext uri="{FF2B5EF4-FFF2-40B4-BE49-F238E27FC236}">
                          <a16:creationId xmlns:a16="http://schemas.microsoft.com/office/drawing/2014/main" id="{B41E3255-55F4-B727-E539-5B5BEE0AFA80}"/>
                        </a:ext>
                      </a:extLst>
                    </p:cNvPr>
                    <p:cNvSpPr/>
                    <p:nvPr/>
                  </p:nvSpPr>
                  <p:spPr>
                    <a:xfrm>
                      <a:off x="2665833" y="3359502"/>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grpSp>
            </p:grpSp>
            <p:sp>
              <p:nvSpPr>
                <p:cNvPr id="1486" name="TextBox 1485">
                  <a:extLst>
                    <a:ext uri="{FF2B5EF4-FFF2-40B4-BE49-F238E27FC236}">
                      <a16:creationId xmlns:a16="http://schemas.microsoft.com/office/drawing/2014/main" id="{A1A2FE36-447B-5545-B498-89AB1F241986}"/>
                    </a:ext>
                  </a:extLst>
                </p:cNvPr>
                <p:cNvSpPr txBox="1"/>
                <p:nvPr/>
              </p:nvSpPr>
              <p:spPr bwMode="auto">
                <a:xfrm rot="20981706">
                  <a:off x="6148030" y="2195665"/>
                  <a:ext cx="275979"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1487" name="TextBox 1486">
                  <a:extLst>
                    <a:ext uri="{FF2B5EF4-FFF2-40B4-BE49-F238E27FC236}">
                      <a16:creationId xmlns:a16="http://schemas.microsoft.com/office/drawing/2014/main" id="{2F4F6493-A5D7-7AC4-0FFA-40E1C1F0FEBA}"/>
                    </a:ext>
                  </a:extLst>
                </p:cNvPr>
                <p:cNvSpPr txBox="1"/>
                <p:nvPr/>
              </p:nvSpPr>
              <p:spPr bwMode="auto">
                <a:xfrm rot="18241679">
                  <a:off x="5930732" y="2394375"/>
                  <a:ext cx="330533"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1488" name="TextBox 1487">
                  <a:extLst>
                    <a:ext uri="{FF2B5EF4-FFF2-40B4-BE49-F238E27FC236}">
                      <a16:creationId xmlns:a16="http://schemas.microsoft.com/office/drawing/2014/main" id="{6CCF231F-47D4-1AD1-4BCA-5533BA2B6140}"/>
                    </a:ext>
                  </a:extLst>
                </p:cNvPr>
                <p:cNvSpPr txBox="1"/>
                <p:nvPr/>
              </p:nvSpPr>
              <p:spPr bwMode="auto">
                <a:xfrm rot="19358488">
                  <a:off x="5838573" y="2655821"/>
                  <a:ext cx="336391"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622" name="Cross 621">
                  <a:extLst>
                    <a:ext uri="{FF2B5EF4-FFF2-40B4-BE49-F238E27FC236}">
                      <a16:creationId xmlns:a16="http://schemas.microsoft.com/office/drawing/2014/main" id="{748B27F3-7BCA-5150-8AFA-6D2782C98788}"/>
                    </a:ext>
                  </a:extLst>
                </p:cNvPr>
                <p:cNvSpPr/>
                <p:nvPr/>
              </p:nvSpPr>
              <p:spPr bwMode="auto">
                <a:xfrm rot="2732331">
                  <a:off x="6040842" y="3505631"/>
                  <a:ext cx="454250" cy="442031"/>
                </a:xfrm>
                <a:prstGeom prst="plus">
                  <a:avLst>
                    <a:gd name="adj" fmla="val 44792"/>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nvGrpSpPr>
              <p:cNvPr id="2050" name="Group 2049">
                <a:extLst>
                  <a:ext uri="{FF2B5EF4-FFF2-40B4-BE49-F238E27FC236}">
                    <a16:creationId xmlns:a16="http://schemas.microsoft.com/office/drawing/2014/main" id="{EC810628-04E4-492D-D3E1-CA3B735891F5}"/>
                  </a:ext>
                </a:extLst>
              </p:cNvPr>
              <p:cNvGrpSpPr/>
              <p:nvPr/>
            </p:nvGrpSpPr>
            <p:grpSpPr>
              <a:xfrm>
                <a:off x="4864061" y="1823531"/>
                <a:ext cx="1157862" cy="2130241"/>
                <a:chOff x="4942073" y="1823531"/>
                <a:chExt cx="1157862" cy="2130241"/>
              </a:xfrm>
            </p:grpSpPr>
            <p:grpSp>
              <p:nvGrpSpPr>
                <p:cNvPr id="552" name="Group 702">
                  <a:extLst>
                    <a:ext uri="{FF2B5EF4-FFF2-40B4-BE49-F238E27FC236}">
                      <a16:creationId xmlns:a16="http://schemas.microsoft.com/office/drawing/2014/main" id="{29A57D39-4F6D-8F3F-C34F-F7A1B3EF1EAD}"/>
                    </a:ext>
                  </a:extLst>
                </p:cNvPr>
                <p:cNvGrpSpPr>
                  <a:grpSpLocks/>
                </p:cNvGrpSpPr>
                <p:nvPr/>
              </p:nvGrpSpPr>
              <p:grpSpPr bwMode="auto">
                <a:xfrm>
                  <a:off x="5454316" y="3118560"/>
                  <a:ext cx="576183" cy="183265"/>
                  <a:chOff x="3123758" y="1895338"/>
                  <a:chExt cx="312234" cy="137864"/>
                </a:xfrm>
                <a:solidFill>
                  <a:schemeClr val="accent3"/>
                </a:solidFill>
              </p:grpSpPr>
              <p:grpSp>
                <p:nvGrpSpPr>
                  <p:cNvPr id="1385" name="Group 703">
                    <a:extLst>
                      <a:ext uri="{FF2B5EF4-FFF2-40B4-BE49-F238E27FC236}">
                        <a16:creationId xmlns:a16="http://schemas.microsoft.com/office/drawing/2014/main" id="{CFAD897C-A130-86A3-6473-D2C0389443E8}"/>
                      </a:ext>
                    </a:extLst>
                  </p:cNvPr>
                  <p:cNvGrpSpPr>
                    <a:grpSpLocks/>
                  </p:cNvGrpSpPr>
                  <p:nvPr/>
                </p:nvGrpSpPr>
                <p:grpSpPr bwMode="auto">
                  <a:xfrm>
                    <a:off x="3123758" y="1895338"/>
                    <a:ext cx="152759" cy="127776"/>
                    <a:chOff x="3123758" y="1895338"/>
                    <a:chExt cx="152759" cy="127776"/>
                  </a:xfrm>
                  <a:grpFill/>
                </p:grpSpPr>
                <p:grpSp>
                  <p:nvGrpSpPr>
                    <p:cNvPr id="1399" name="Group 717">
                      <a:extLst>
                        <a:ext uri="{FF2B5EF4-FFF2-40B4-BE49-F238E27FC236}">
                          <a16:creationId xmlns:a16="http://schemas.microsoft.com/office/drawing/2014/main" id="{6F2176B4-6966-4219-A614-83CB2C8286BA}"/>
                        </a:ext>
                      </a:extLst>
                    </p:cNvPr>
                    <p:cNvGrpSpPr>
                      <a:grpSpLocks/>
                    </p:cNvGrpSpPr>
                    <p:nvPr/>
                  </p:nvGrpSpPr>
                  <p:grpSpPr bwMode="auto">
                    <a:xfrm>
                      <a:off x="3123758" y="1905426"/>
                      <a:ext cx="45324" cy="117688"/>
                      <a:chOff x="3097564" y="1903045"/>
                      <a:chExt cx="45324" cy="117688"/>
                    </a:xfrm>
                    <a:grpFill/>
                  </p:grpSpPr>
                  <p:sp>
                    <p:nvSpPr>
                      <p:cNvPr id="1409" name="Oval 1408">
                        <a:extLst>
                          <a:ext uri="{FF2B5EF4-FFF2-40B4-BE49-F238E27FC236}">
                            <a16:creationId xmlns:a16="http://schemas.microsoft.com/office/drawing/2014/main" id="{1417ED01-BE91-75F9-31A2-79871D20B356}"/>
                          </a:ext>
                        </a:extLst>
                      </p:cNvPr>
                      <p:cNvSpPr/>
                      <p:nvPr/>
                    </p:nvSpPr>
                    <p:spPr>
                      <a:xfrm>
                        <a:off x="3097564"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10" name="Straight Connector 1409">
                        <a:extLst>
                          <a:ext uri="{FF2B5EF4-FFF2-40B4-BE49-F238E27FC236}">
                            <a16:creationId xmlns:a16="http://schemas.microsoft.com/office/drawing/2014/main" id="{593ACCD6-47EB-024F-7CE6-642CC7E3A186}"/>
                          </a:ext>
                        </a:extLst>
                      </p:cNvPr>
                      <p:cNvCxnSpPr>
                        <a:stCxn id="1409" idx="4"/>
                      </p:cNvCxnSpPr>
                      <p:nvPr/>
                    </p:nvCxnSpPr>
                    <p:spPr>
                      <a:xfrm>
                        <a:off x="3122743"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401" name="Group 719">
                      <a:extLst>
                        <a:ext uri="{FF2B5EF4-FFF2-40B4-BE49-F238E27FC236}">
                          <a16:creationId xmlns:a16="http://schemas.microsoft.com/office/drawing/2014/main" id="{43B09F27-0F0D-0A39-A15E-1228AB67A72B}"/>
                        </a:ext>
                      </a:extLst>
                    </p:cNvPr>
                    <p:cNvGrpSpPr>
                      <a:grpSpLocks/>
                    </p:cNvGrpSpPr>
                    <p:nvPr/>
                  </p:nvGrpSpPr>
                  <p:grpSpPr bwMode="auto">
                    <a:xfrm>
                      <a:off x="3162367" y="1895338"/>
                      <a:ext cx="45325" cy="110964"/>
                      <a:chOff x="3098073" y="1902482"/>
                      <a:chExt cx="45325" cy="110964"/>
                    </a:xfrm>
                    <a:grpFill/>
                  </p:grpSpPr>
                  <p:sp>
                    <p:nvSpPr>
                      <p:cNvPr id="1405" name="Oval 1404">
                        <a:extLst>
                          <a:ext uri="{FF2B5EF4-FFF2-40B4-BE49-F238E27FC236}">
                            <a16:creationId xmlns:a16="http://schemas.microsoft.com/office/drawing/2014/main" id="{6E3B7B07-3ACA-087B-78C9-7D1E3BEB0232}"/>
                          </a:ext>
                        </a:extLst>
                      </p:cNvPr>
                      <p:cNvSpPr/>
                      <p:nvPr/>
                    </p:nvSpPr>
                    <p:spPr>
                      <a:xfrm>
                        <a:off x="3098073" y="1902482"/>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06" name="Straight Connector 1405">
                        <a:extLst>
                          <a:ext uri="{FF2B5EF4-FFF2-40B4-BE49-F238E27FC236}">
                            <a16:creationId xmlns:a16="http://schemas.microsoft.com/office/drawing/2014/main" id="{44984675-7B81-34C8-F7B5-0F61105021C6}"/>
                          </a:ext>
                        </a:extLst>
                      </p:cNvPr>
                      <p:cNvCxnSpPr>
                        <a:stCxn id="1405" idx="4"/>
                      </p:cNvCxnSpPr>
                      <p:nvPr/>
                    </p:nvCxnSpPr>
                    <p:spPr>
                      <a:xfrm>
                        <a:off x="3121574"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402" name="Group 720">
                      <a:extLst>
                        <a:ext uri="{FF2B5EF4-FFF2-40B4-BE49-F238E27FC236}">
                          <a16:creationId xmlns:a16="http://schemas.microsoft.com/office/drawing/2014/main" id="{166AA466-D929-A2FC-D967-C6610E027FB7}"/>
                        </a:ext>
                      </a:extLst>
                    </p:cNvPr>
                    <p:cNvGrpSpPr>
                      <a:grpSpLocks/>
                    </p:cNvGrpSpPr>
                    <p:nvPr/>
                  </p:nvGrpSpPr>
                  <p:grpSpPr bwMode="auto">
                    <a:xfrm>
                      <a:off x="3236229" y="1895338"/>
                      <a:ext cx="40288" cy="110964"/>
                      <a:chOff x="3095735" y="1902482"/>
                      <a:chExt cx="40288" cy="110964"/>
                    </a:xfrm>
                    <a:grpFill/>
                  </p:grpSpPr>
                  <p:sp>
                    <p:nvSpPr>
                      <p:cNvPr id="1403" name="Oval 1402">
                        <a:extLst>
                          <a:ext uri="{FF2B5EF4-FFF2-40B4-BE49-F238E27FC236}">
                            <a16:creationId xmlns:a16="http://schemas.microsoft.com/office/drawing/2014/main" id="{423FE88F-4A47-F74C-C739-842B646F0DBC}"/>
                          </a:ext>
                        </a:extLst>
                      </p:cNvPr>
                      <p:cNvSpPr/>
                      <p:nvPr/>
                    </p:nvSpPr>
                    <p:spPr>
                      <a:xfrm>
                        <a:off x="3095735" y="1902482"/>
                        <a:ext cx="40288"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404" name="Straight Connector 1403">
                        <a:extLst>
                          <a:ext uri="{FF2B5EF4-FFF2-40B4-BE49-F238E27FC236}">
                            <a16:creationId xmlns:a16="http://schemas.microsoft.com/office/drawing/2014/main" id="{793DDB20-AE4B-5CDE-CF3D-FE38AAC0D063}"/>
                          </a:ext>
                        </a:extLst>
                      </p:cNvPr>
                      <p:cNvCxnSpPr>
                        <a:stCxn id="1403" idx="4"/>
                      </p:cNvCxnSpPr>
                      <p:nvPr/>
                    </p:nvCxnSpPr>
                    <p:spPr>
                      <a:xfrm>
                        <a:off x="3120915"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386" name="Group 704">
                    <a:extLst>
                      <a:ext uri="{FF2B5EF4-FFF2-40B4-BE49-F238E27FC236}">
                        <a16:creationId xmlns:a16="http://schemas.microsoft.com/office/drawing/2014/main" id="{6D255230-AB6A-AB1C-FE67-393D67397455}"/>
                      </a:ext>
                    </a:extLst>
                  </p:cNvPr>
                  <p:cNvGrpSpPr>
                    <a:grpSpLocks/>
                  </p:cNvGrpSpPr>
                  <p:nvPr/>
                </p:nvGrpSpPr>
                <p:grpSpPr bwMode="auto">
                  <a:xfrm>
                    <a:off x="3276518" y="1905426"/>
                    <a:ext cx="159474" cy="127776"/>
                    <a:chOff x="3124118" y="1895901"/>
                    <a:chExt cx="159474" cy="127776"/>
                  </a:xfrm>
                  <a:grpFill/>
                </p:grpSpPr>
                <p:grpSp>
                  <p:nvGrpSpPr>
                    <p:cNvPr id="1387" name="Group 705">
                      <a:extLst>
                        <a:ext uri="{FF2B5EF4-FFF2-40B4-BE49-F238E27FC236}">
                          <a16:creationId xmlns:a16="http://schemas.microsoft.com/office/drawing/2014/main" id="{4C2F21D3-A4BE-BC23-5F1C-A41D3E1883D8}"/>
                        </a:ext>
                      </a:extLst>
                    </p:cNvPr>
                    <p:cNvGrpSpPr>
                      <a:grpSpLocks/>
                    </p:cNvGrpSpPr>
                    <p:nvPr/>
                  </p:nvGrpSpPr>
                  <p:grpSpPr bwMode="auto">
                    <a:xfrm>
                      <a:off x="3124118" y="1912713"/>
                      <a:ext cx="48682" cy="110964"/>
                      <a:chOff x="3097924" y="1910332"/>
                      <a:chExt cx="48682" cy="110964"/>
                    </a:xfrm>
                    <a:grpFill/>
                  </p:grpSpPr>
                  <p:sp>
                    <p:nvSpPr>
                      <p:cNvPr id="1397" name="Oval 1396">
                        <a:extLst>
                          <a:ext uri="{FF2B5EF4-FFF2-40B4-BE49-F238E27FC236}">
                            <a16:creationId xmlns:a16="http://schemas.microsoft.com/office/drawing/2014/main" id="{28C49ED7-88FD-087E-4197-0769579D3B74}"/>
                          </a:ext>
                        </a:extLst>
                      </p:cNvPr>
                      <p:cNvSpPr/>
                      <p:nvPr/>
                    </p:nvSpPr>
                    <p:spPr>
                      <a:xfrm>
                        <a:off x="3097924" y="1910332"/>
                        <a:ext cx="48682"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398" name="Straight Connector 1397">
                        <a:extLst>
                          <a:ext uri="{FF2B5EF4-FFF2-40B4-BE49-F238E27FC236}">
                            <a16:creationId xmlns:a16="http://schemas.microsoft.com/office/drawing/2014/main" id="{4E422886-D74F-D531-5E0E-7EAAB7C15000}"/>
                          </a:ext>
                        </a:extLst>
                      </p:cNvPr>
                      <p:cNvCxnSpPr>
                        <a:stCxn id="1397" idx="4"/>
                      </p:cNvCxnSpPr>
                      <p:nvPr/>
                    </p:nvCxnSpPr>
                    <p:spPr>
                      <a:xfrm>
                        <a:off x="3123104"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388" name="Group 706">
                      <a:extLst>
                        <a:ext uri="{FF2B5EF4-FFF2-40B4-BE49-F238E27FC236}">
                          <a16:creationId xmlns:a16="http://schemas.microsoft.com/office/drawing/2014/main" id="{0B847628-D129-7C6F-C1A7-0EB9329D2FD6}"/>
                        </a:ext>
                      </a:extLst>
                    </p:cNvPr>
                    <p:cNvGrpSpPr>
                      <a:grpSpLocks/>
                    </p:cNvGrpSpPr>
                    <p:nvPr/>
                  </p:nvGrpSpPr>
                  <p:grpSpPr bwMode="auto">
                    <a:xfrm>
                      <a:off x="3199659" y="1912713"/>
                      <a:ext cx="38609" cy="110964"/>
                      <a:chOff x="3097265" y="1910332"/>
                      <a:chExt cx="38609" cy="110964"/>
                    </a:xfrm>
                    <a:grpFill/>
                  </p:grpSpPr>
                  <p:sp>
                    <p:nvSpPr>
                      <p:cNvPr id="1395" name="Oval 1394">
                        <a:extLst>
                          <a:ext uri="{FF2B5EF4-FFF2-40B4-BE49-F238E27FC236}">
                            <a16:creationId xmlns:a16="http://schemas.microsoft.com/office/drawing/2014/main" id="{75F8E12D-4421-704A-9DEB-5AC5A15645AB}"/>
                          </a:ext>
                        </a:extLst>
                      </p:cNvPr>
                      <p:cNvSpPr/>
                      <p:nvPr/>
                    </p:nvSpPr>
                    <p:spPr>
                      <a:xfrm>
                        <a:off x="3097265" y="1910332"/>
                        <a:ext cx="38609"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396" name="Straight Connector 1395">
                        <a:extLst>
                          <a:ext uri="{FF2B5EF4-FFF2-40B4-BE49-F238E27FC236}">
                            <a16:creationId xmlns:a16="http://schemas.microsoft.com/office/drawing/2014/main" id="{D8202BEB-3A8B-D1CE-5B9D-44234E75180F}"/>
                          </a:ext>
                        </a:extLst>
                      </p:cNvPr>
                      <p:cNvCxnSpPr>
                        <a:stCxn id="1395" idx="4"/>
                      </p:cNvCxnSpPr>
                      <p:nvPr/>
                    </p:nvCxnSpPr>
                    <p:spPr>
                      <a:xfrm>
                        <a:off x="3114051"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389" name="Group 707">
                      <a:extLst>
                        <a:ext uri="{FF2B5EF4-FFF2-40B4-BE49-F238E27FC236}">
                          <a16:creationId xmlns:a16="http://schemas.microsoft.com/office/drawing/2014/main" id="{F032FF25-39C0-B521-4631-F15F7492D70A}"/>
                        </a:ext>
                      </a:extLst>
                    </p:cNvPr>
                    <p:cNvGrpSpPr>
                      <a:grpSpLocks/>
                    </p:cNvGrpSpPr>
                    <p:nvPr/>
                  </p:nvGrpSpPr>
                  <p:grpSpPr bwMode="auto">
                    <a:xfrm>
                      <a:off x="3162727" y="1895901"/>
                      <a:ext cx="45324" cy="117688"/>
                      <a:chOff x="3098433" y="1903045"/>
                      <a:chExt cx="45324" cy="117688"/>
                    </a:xfrm>
                    <a:grpFill/>
                  </p:grpSpPr>
                  <p:sp>
                    <p:nvSpPr>
                      <p:cNvPr id="1393" name="Oval 1392">
                        <a:extLst>
                          <a:ext uri="{FF2B5EF4-FFF2-40B4-BE49-F238E27FC236}">
                            <a16:creationId xmlns:a16="http://schemas.microsoft.com/office/drawing/2014/main" id="{82A67508-4E24-53B8-5489-63E8286EED08}"/>
                          </a:ext>
                        </a:extLst>
                      </p:cNvPr>
                      <p:cNvSpPr/>
                      <p:nvPr/>
                    </p:nvSpPr>
                    <p:spPr>
                      <a:xfrm>
                        <a:off x="3098433"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394" name="Straight Connector 1393">
                        <a:extLst>
                          <a:ext uri="{FF2B5EF4-FFF2-40B4-BE49-F238E27FC236}">
                            <a16:creationId xmlns:a16="http://schemas.microsoft.com/office/drawing/2014/main" id="{1940582D-DE8F-F53D-59EC-6AA301EFAE61}"/>
                          </a:ext>
                        </a:extLst>
                      </p:cNvPr>
                      <p:cNvCxnSpPr>
                        <a:stCxn id="1393" idx="4"/>
                      </p:cNvCxnSpPr>
                      <p:nvPr/>
                    </p:nvCxnSpPr>
                    <p:spPr>
                      <a:xfrm>
                        <a:off x="312193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390" name="Group 708">
                      <a:extLst>
                        <a:ext uri="{FF2B5EF4-FFF2-40B4-BE49-F238E27FC236}">
                          <a16:creationId xmlns:a16="http://schemas.microsoft.com/office/drawing/2014/main" id="{4E39ABFB-F240-48BC-623E-134D2ADE6D30}"/>
                        </a:ext>
                      </a:extLst>
                    </p:cNvPr>
                    <p:cNvGrpSpPr>
                      <a:grpSpLocks/>
                    </p:cNvGrpSpPr>
                    <p:nvPr/>
                  </p:nvGrpSpPr>
                  <p:grpSpPr bwMode="auto">
                    <a:xfrm>
                      <a:off x="3236589" y="1895901"/>
                      <a:ext cx="47003" cy="117688"/>
                      <a:chOff x="3096095" y="1903045"/>
                      <a:chExt cx="47003" cy="117688"/>
                    </a:xfrm>
                    <a:grpFill/>
                  </p:grpSpPr>
                  <p:sp>
                    <p:nvSpPr>
                      <p:cNvPr id="1391" name="Oval 1390">
                        <a:extLst>
                          <a:ext uri="{FF2B5EF4-FFF2-40B4-BE49-F238E27FC236}">
                            <a16:creationId xmlns:a16="http://schemas.microsoft.com/office/drawing/2014/main" id="{E1961FB6-BD98-8696-C3D7-8A83B409D219}"/>
                          </a:ext>
                        </a:extLst>
                      </p:cNvPr>
                      <p:cNvSpPr/>
                      <p:nvPr/>
                    </p:nvSpPr>
                    <p:spPr>
                      <a:xfrm>
                        <a:off x="3096095" y="1903045"/>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392" name="Straight Connector 1391">
                        <a:extLst>
                          <a:ext uri="{FF2B5EF4-FFF2-40B4-BE49-F238E27FC236}">
                            <a16:creationId xmlns:a16="http://schemas.microsoft.com/office/drawing/2014/main" id="{8B05AC38-9793-0803-3FEC-49DF07D6715B}"/>
                          </a:ext>
                        </a:extLst>
                      </p:cNvPr>
                      <p:cNvCxnSpPr>
                        <a:stCxn id="1391" idx="4"/>
                      </p:cNvCxnSpPr>
                      <p:nvPr/>
                    </p:nvCxnSpPr>
                    <p:spPr>
                      <a:xfrm>
                        <a:off x="312127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594" name="Group 876">
                  <a:extLst>
                    <a:ext uri="{FF2B5EF4-FFF2-40B4-BE49-F238E27FC236}">
                      <a16:creationId xmlns:a16="http://schemas.microsoft.com/office/drawing/2014/main" id="{C732A140-2067-0D8E-058B-47CA9BF9C82B}"/>
                    </a:ext>
                  </a:extLst>
                </p:cNvPr>
                <p:cNvGrpSpPr>
                  <a:grpSpLocks/>
                </p:cNvGrpSpPr>
                <p:nvPr/>
              </p:nvGrpSpPr>
              <p:grpSpPr bwMode="auto">
                <a:xfrm rot="21540000" flipV="1">
                  <a:off x="5521143" y="3306199"/>
                  <a:ext cx="468078" cy="181715"/>
                  <a:chOff x="3161732" y="1910594"/>
                  <a:chExt cx="253652" cy="136699"/>
                </a:xfrm>
                <a:solidFill>
                  <a:schemeClr val="accent3"/>
                </a:solidFill>
              </p:grpSpPr>
              <p:grpSp>
                <p:nvGrpSpPr>
                  <p:cNvPr id="1255" name="Group 1012">
                    <a:extLst>
                      <a:ext uri="{FF2B5EF4-FFF2-40B4-BE49-F238E27FC236}">
                        <a16:creationId xmlns:a16="http://schemas.microsoft.com/office/drawing/2014/main" id="{3328BD7C-3F2E-F85B-19E3-9833A4B74E49}"/>
                      </a:ext>
                    </a:extLst>
                  </p:cNvPr>
                  <p:cNvGrpSpPr>
                    <a:grpSpLocks/>
                  </p:cNvGrpSpPr>
                  <p:nvPr/>
                </p:nvGrpSpPr>
                <p:grpSpPr bwMode="auto">
                  <a:xfrm>
                    <a:off x="3161732" y="1910594"/>
                    <a:ext cx="110812" cy="111417"/>
                    <a:chOff x="3161732" y="1910594"/>
                    <a:chExt cx="110812" cy="111417"/>
                  </a:xfrm>
                  <a:grpFill/>
                </p:grpSpPr>
                <p:grpSp>
                  <p:nvGrpSpPr>
                    <p:cNvPr id="1271" name="Group 1044">
                      <a:extLst>
                        <a:ext uri="{FF2B5EF4-FFF2-40B4-BE49-F238E27FC236}">
                          <a16:creationId xmlns:a16="http://schemas.microsoft.com/office/drawing/2014/main" id="{01083C22-496D-3664-8A0C-CD918ED98233}"/>
                        </a:ext>
                      </a:extLst>
                    </p:cNvPr>
                    <p:cNvGrpSpPr>
                      <a:grpSpLocks/>
                    </p:cNvGrpSpPr>
                    <p:nvPr/>
                  </p:nvGrpSpPr>
                  <p:grpSpPr bwMode="auto">
                    <a:xfrm>
                      <a:off x="3161732" y="1910594"/>
                      <a:ext cx="35252" cy="111042"/>
                      <a:chOff x="3097438" y="1917738"/>
                      <a:chExt cx="35252" cy="111042"/>
                    </a:xfrm>
                    <a:grpFill/>
                  </p:grpSpPr>
                  <p:sp>
                    <p:nvSpPr>
                      <p:cNvPr id="1275" name="Oval 1274">
                        <a:extLst>
                          <a:ext uri="{FF2B5EF4-FFF2-40B4-BE49-F238E27FC236}">
                            <a16:creationId xmlns:a16="http://schemas.microsoft.com/office/drawing/2014/main" id="{DCC5515E-158C-270F-078C-74C55E86B68A}"/>
                          </a:ext>
                        </a:extLst>
                      </p:cNvPr>
                      <p:cNvSpPr/>
                      <p:nvPr/>
                    </p:nvSpPr>
                    <p:spPr>
                      <a:xfrm>
                        <a:off x="3097438" y="1917738"/>
                        <a:ext cx="35252"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276" name="Straight Connector 1275">
                        <a:extLst>
                          <a:ext uri="{FF2B5EF4-FFF2-40B4-BE49-F238E27FC236}">
                            <a16:creationId xmlns:a16="http://schemas.microsoft.com/office/drawing/2014/main" id="{46014C58-AE3E-FA7E-8038-7CC297D3EB52}"/>
                          </a:ext>
                        </a:extLst>
                      </p:cNvPr>
                      <p:cNvCxnSpPr>
                        <a:stCxn id="1275" idx="4"/>
                      </p:cNvCxnSpPr>
                      <p:nvPr/>
                    </p:nvCxnSpPr>
                    <p:spPr>
                      <a:xfrm>
                        <a:off x="3110141" y="1961530"/>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72" name="Group 1045">
                      <a:extLst>
                        <a:ext uri="{FF2B5EF4-FFF2-40B4-BE49-F238E27FC236}">
                          <a16:creationId xmlns:a16="http://schemas.microsoft.com/office/drawing/2014/main" id="{395908C5-B647-6619-4EEB-83B2A9AD232D}"/>
                        </a:ext>
                      </a:extLst>
                    </p:cNvPr>
                    <p:cNvGrpSpPr>
                      <a:grpSpLocks/>
                    </p:cNvGrpSpPr>
                    <p:nvPr/>
                  </p:nvGrpSpPr>
                  <p:grpSpPr bwMode="auto">
                    <a:xfrm>
                      <a:off x="3227219" y="1911041"/>
                      <a:ext cx="45325" cy="110970"/>
                      <a:chOff x="3086725" y="1918185"/>
                      <a:chExt cx="45325" cy="110970"/>
                    </a:xfrm>
                    <a:grpFill/>
                  </p:grpSpPr>
                  <p:sp>
                    <p:nvSpPr>
                      <p:cNvPr id="1273" name="Oval 1272">
                        <a:extLst>
                          <a:ext uri="{FF2B5EF4-FFF2-40B4-BE49-F238E27FC236}">
                            <a16:creationId xmlns:a16="http://schemas.microsoft.com/office/drawing/2014/main" id="{F1097CB7-5EC7-9D25-EB54-2685E28DA6AF}"/>
                          </a:ext>
                        </a:extLst>
                      </p:cNvPr>
                      <p:cNvSpPr/>
                      <p:nvPr/>
                    </p:nvSpPr>
                    <p:spPr>
                      <a:xfrm>
                        <a:off x="3086725" y="191818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274" name="Straight Connector 1273">
                        <a:extLst>
                          <a:ext uri="{FF2B5EF4-FFF2-40B4-BE49-F238E27FC236}">
                            <a16:creationId xmlns:a16="http://schemas.microsoft.com/office/drawing/2014/main" id="{E920E051-18C4-A53F-B3CB-0225C7202D53}"/>
                          </a:ext>
                        </a:extLst>
                      </p:cNvPr>
                      <p:cNvCxnSpPr>
                        <a:stCxn id="1273" idx="4"/>
                      </p:cNvCxnSpPr>
                      <p:nvPr/>
                    </p:nvCxnSpPr>
                    <p:spPr>
                      <a:xfrm>
                        <a:off x="3109500" y="1961905"/>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256" name="Group 1013">
                    <a:extLst>
                      <a:ext uri="{FF2B5EF4-FFF2-40B4-BE49-F238E27FC236}">
                        <a16:creationId xmlns:a16="http://schemas.microsoft.com/office/drawing/2014/main" id="{30D1B346-86FD-BA23-4D94-C3E7D78521E2}"/>
                      </a:ext>
                    </a:extLst>
                  </p:cNvPr>
                  <p:cNvGrpSpPr>
                    <a:grpSpLocks/>
                  </p:cNvGrpSpPr>
                  <p:nvPr/>
                </p:nvGrpSpPr>
                <p:grpSpPr bwMode="auto">
                  <a:xfrm>
                    <a:off x="3252746" y="1918142"/>
                    <a:ext cx="162638" cy="129151"/>
                    <a:chOff x="3100346" y="1908617"/>
                    <a:chExt cx="162638" cy="129151"/>
                  </a:xfrm>
                  <a:grpFill/>
                </p:grpSpPr>
                <p:grpSp>
                  <p:nvGrpSpPr>
                    <p:cNvPr id="1257" name="Group 1014">
                      <a:extLst>
                        <a:ext uri="{FF2B5EF4-FFF2-40B4-BE49-F238E27FC236}">
                          <a16:creationId xmlns:a16="http://schemas.microsoft.com/office/drawing/2014/main" id="{BFEBE7CC-8724-67DD-BB14-9E1145A45A66}"/>
                        </a:ext>
                      </a:extLst>
                    </p:cNvPr>
                    <p:cNvGrpSpPr>
                      <a:grpSpLocks/>
                    </p:cNvGrpSpPr>
                    <p:nvPr/>
                  </p:nvGrpSpPr>
                  <p:grpSpPr bwMode="auto">
                    <a:xfrm>
                      <a:off x="3100346" y="1922915"/>
                      <a:ext cx="47003" cy="112783"/>
                      <a:chOff x="3074152" y="1920534"/>
                      <a:chExt cx="47003" cy="112783"/>
                    </a:xfrm>
                    <a:grpFill/>
                  </p:grpSpPr>
                  <p:sp>
                    <p:nvSpPr>
                      <p:cNvPr id="1267" name="Oval 1266">
                        <a:extLst>
                          <a:ext uri="{FF2B5EF4-FFF2-40B4-BE49-F238E27FC236}">
                            <a16:creationId xmlns:a16="http://schemas.microsoft.com/office/drawing/2014/main" id="{8361A881-0C3F-2EA7-CB2A-462A59C0BB6B}"/>
                          </a:ext>
                        </a:extLst>
                      </p:cNvPr>
                      <p:cNvSpPr/>
                      <p:nvPr/>
                    </p:nvSpPr>
                    <p:spPr>
                      <a:xfrm>
                        <a:off x="3074152" y="1920534"/>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268" name="Straight Connector 1267">
                        <a:extLst>
                          <a:ext uri="{FF2B5EF4-FFF2-40B4-BE49-F238E27FC236}">
                            <a16:creationId xmlns:a16="http://schemas.microsoft.com/office/drawing/2014/main" id="{3BE121D6-2217-6805-94E0-7E1085DD9C2F}"/>
                          </a:ext>
                        </a:extLst>
                      </p:cNvPr>
                      <p:cNvCxnSpPr>
                        <a:stCxn id="1267" idx="4"/>
                      </p:cNvCxnSpPr>
                      <p:nvPr/>
                    </p:nvCxnSpPr>
                    <p:spPr>
                      <a:xfrm>
                        <a:off x="3090228" y="1961023"/>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58" name="Group 1015">
                      <a:extLst>
                        <a:ext uri="{FF2B5EF4-FFF2-40B4-BE49-F238E27FC236}">
                          <a16:creationId xmlns:a16="http://schemas.microsoft.com/office/drawing/2014/main" id="{4D7A235B-E8E0-D307-EB3B-F4A6BEFE3A93}"/>
                        </a:ext>
                      </a:extLst>
                    </p:cNvPr>
                    <p:cNvGrpSpPr>
                      <a:grpSpLocks/>
                    </p:cNvGrpSpPr>
                    <p:nvPr/>
                  </p:nvGrpSpPr>
                  <p:grpSpPr bwMode="auto">
                    <a:xfrm>
                      <a:off x="3170929" y="1926769"/>
                      <a:ext cx="41966" cy="110999"/>
                      <a:chOff x="3068535" y="1924388"/>
                      <a:chExt cx="41966" cy="110999"/>
                    </a:xfrm>
                    <a:grpFill/>
                  </p:grpSpPr>
                  <p:sp>
                    <p:nvSpPr>
                      <p:cNvPr id="1265" name="Oval 1264">
                        <a:extLst>
                          <a:ext uri="{FF2B5EF4-FFF2-40B4-BE49-F238E27FC236}">
                            <a16:creationId xmlns:a16="http://schemas.microsoft.com/office/drawing/2014/main" id="{59C325C0-5DF7-4DAB-2A12-E6FDEA24D581}"/>
                          </a:ext>
                        </a:extLst>
                      </p:cNvPr>
                      <p:cNvSpPr/>
                      <p:nvPr/>
                    </p:nvSpPr>
                    <p:spPr>
                      <a:xfrm>
                        <a:off x="3068535" y="1924388"/>
                        <a:ext cx="41966"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266" name="Straight Connector 1265">
                        <a:extLst>
                          <a:ext uri="{FF2B5EF4-FFF2-40B4-BE49-F238E27FC236}">
                            <a16:creationId xmlns:a16="http://schemas.microsoft.com/office/drawing/2014/main" id="{BA8FF0E4-3CE6-EBFE-848B-0A0E470648D3}"/>
                          </a:ext>
                        </a:extLst>
                      </p:cNvPr>
                      <p:cNvCxnSpPr>
                        <a:stCxn id="1265" idx="4"/>
                      </p:cNvCxnSpPr>
                      <p:nvPr/>
                    </p:nvCxnSpPr>
                    <p:spPr>
                      <a:xfrm>
                        <a:off x="3087967" y="1966456"/>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59" name="Group 1016">
                      <a:extLst>
                        <a:ext uri="{FF2B5EF4-FFF2-40B4-BE49-F238E27FC236}">
                          <a16:creationId xmlns:a16="http://schemas.microsoft.com/office/drawing/2014/main" id="{CAE18551-E975-4A72-0275-2E36A2F13B5E}"/>
                        </a:ext>
                      </a:extLst>
                    </p:cNvPr>
                    <p:cNvGrpSpPr>
                      <a:grpSpLocks/>
                    </p:cNvGrpSpPr>
                    <p:nvPr/>
                  </p:nvGrpSpPr>
                  <p:grpSpPr bwMode="auto">
                    <a:xfrm>
                      <a:off x="3150436" y="1908617"/>
                      <a:ext cx="43645" cy="111116"/>
                      <a:chOff x="3086142" y="1915761"/>
                      <a:chExt cx="43645" cy="111116"/>
                    </a:xfrm>
                    <a:grpFill/>
                  </p:grpSpPr>
                  <p:sp>
                    <p:nvSpPr>
                      <p:cNvPr id="1263" name="Oval 1262">
                        <a:extLst>
                          <a:ext uri="{FF2B5EF4-FFF2-40B4-BE49-F238E27FC236}">
                            <a16:creationId xmlns:a16="http://schemas.microsoft.com/office/drawing/2014/main" id="{1D2C6658-6593-2743-8841-B6E70A3A076B}"/>
                          </a:ext>
                        </a:extLst>
                      </p:cNvPr>
                      <p:cNvSpPr/>
                      <p:nvPr/>
                    </p:nvSpPr>
                    <p:spPr>
                      <a:xfrm>
                        <a:off x="3086142" y="1915761"/>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264" name="Straight Connector 1263">
                        <a:extLst>
                          <a:ext uri="{FF2B5EF4-FFF2-40B4-BE49-F238E27FC236}">
                            <a16:creationId xmlns:a16="http://schemas.microsoft.com/office/drawing/2014/main" id="{4D1F3292-ABE5-4E96-166A-53AE28008122}"/>
                          </a:ext>
                        </a:extLst>
                      </p:cNvPr>
                      <p:cNvCxnSpPr>
                        <a:stCxn id="1263" idx="4"/>
                      </p:cNvCxnSpPr>
                      <p:nvPr/>
                    </p:nvCxnSpPr>
                    <p:spPr>
                      <a:xfrm>
                        <a:off x="3098889" y="1957945"/>
                        <a:ext cx="1679"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1260" name="Group 1017">
                      <a:extLst>
                        <a:ext uri="{FF2B5EF4-FFF2-40B4-BE49-F238E27FC236}">
                          <a16:creationId xmlns:a16="http://schemas.microsoft.com/office/drawing/2014/main" id="{311291AC-928D-3C5A-70B1-BBD66CE17AC5}"/>
                        </a:ext>
                      </a:extLst>
                    </p:cNvPr>
                    <p:cNvGrpSpPr>
                      <a:grpSpLocks/>
                    </p:cNvGrpSpPr>
                    <p:nvPr/>
                  </p:nvGrpSpPr>
                  <p:grpSpPr bwMode="auto">
                    <a:xfrm>
                      <a:off x="3222696" y="1909064"/>
                      <a:ext cx="40288" cy="109363"/>
                      <a:chOff x="3082202" y="1916208"/>
                      <a:chExt cx="40288" cy="109363"/>
                    </a:xfrm>
                    <a:grpFill/>
                  </p:grpSpPr>
                  <p:sp>
                    <p:nvSpPr>
                      <p:cNvPr id="1261" name="Oval 1260">
                        <a:extLst>
                          <a:ext uri="{FF2B5EF4-FFF2-40B4-BE49-F238E27FC236}">
                            <a16:creationId xmlns:a16="http://schemas.microsoft.com/office/drawing/2014/main" id="{C21811DD-673F-6333-8C0A-5A11E3D3CB03}"/>
                          </a:ext>
                        </a:extLst>
                      </p:cNvPr>
                      <p:cNvSpPr/>
                      <p:nvPr/>
                    </p:nvSpPr>
                    <p:spPr>
                      <a:xfrm>
                        <a:off x="3082202" y="1916208"/>
                        <a:ext cx="40288"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1262" name="Straight Connector 1261">
                        <a:extLst>
                          <a:ext uri="{FF2B5EF4-FFF2-40B4-BE49-F238E27FC236}">
                            <a16:creationId xmlns:a16="http://schemas.microsoft.com/office/drawing/2014/main" id="{CC007172-C776-C1AD-3A8C-68A122C92ADE}"/>
                          </a:ext>
                        </a:extLst>
                      </p:cNvPr>
                      <p:cNvCxnSpPr>
                        <a:stCxn id="1261" idx="4"/>
                      </p:cNvCxnSpPr>
                      <p:nvPr/>
                    </p:nvCxnSpPr>
                    <p:spPr>
                      <a:xfrm>
                        <a:off x="3098248" y="196000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1465" name="Group 1464">
                  <a:extLst>
                    <a:ext uri="{FF2B5EF4-FFF2-40B4-BE49-F238E27FC236}">
                      <a16:creationId xmlns:a16="http://schemas.microsoft.com/office/drawing/2014/main" id="{75BEF1EE-26C4-5ABC-8B5E-624F42FE0D03}"/>
                    </a:ext>
                  </a:extLst>
                </p:cNvPr>
                <p:cNvGrpSpPr/>
                <p:nvPr/>
              </p:nvGrpSpPr>
              <p:grpSpPr>
                <a:xfrm>
                  <a:off x="4942073" y="1823531"/>
                  <a:ext cx="1157862" cy="2053635"/>
                  <a:chOff x="1595429" y="1173399"/>
                  <a:chExt cx="1360839" cy="2413644"/>
                </a:xfrm>
              </p:grpSpPr>
              <p:grpSp>
                <p:nvGrpSpPr>
                  <p:cNvPr id="1492" name="Group 1491">
                    <a:extLst>
                      <a:ext uri="{FF2B5EF4-FFF2-40B4-BE49-F238E27FC236}">
                        <a16:creationId xmlns:a16="http://schemas.microsoft.com/office/drawing/2014/main" id="{C8C9FC43-EA23-C480-7EE6-89AFD5C11CDD}"/>
                      </a:ext>
                    </a:extLst>
                  </p:cNvPr>
                  <p:cNvGrpSpPr/>
                  <p:nvPr/>
                </p:nvGrpSpPr>
                <p:grpSpPr>
                  <a:xfrm>
                    <a:off x="1595429" y="1173399"/>
                    <a:ext cx="1360839" cy="2253805"/>
                    <a:chOff x="2987536" y="1069747"/>
                    <a:chExt cx="1719706" cy="2433604"/>
                  </a:xfrm>
                </p:grpSpPr>
                <p:sp>
                  <p:nvSpPr>
                    <p:cNvPr id="1498" name="Freeform 368">
                      <a:extLst>
                        <a:ext uri="{FF2B5EF4-FFF2-40B4-BE49-F238E27FC236}">
                          <a16:creationId xmlns:a16="http://schemas.microsoft.com/office/drawing/2014/main" id="{1047B1CF-1E5F-8000-73C1-4231DF250282}"/>
                        </a:ext>
                      </a:extLst>
                    </p:cNvPr>
                    <p:cNvSpPr/>
                    <p:nvPr/>
                  </p:nvSpPr>
                  <p:spPr bwMode="auto">
                    <a:xfrm rot="18944245" flipH="1">
                      <a:off x="2987536" y="1686873"/>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latin typeface="Calibri" panose="020F0502020204030204" pitchFamily="34" charset="0"/>
                        <a:cs typeface="Calibri" panose="020F0502020204030204" pitchFamily="34" charset="0"/>
                      </a:endParaRPr>
                    </a:p>
                  </p:txBody>
                </p:sp>
                <p:sp>
                  <p:nvSpPr>
                    <p:cNvPr id="1499" name="Rounded Rectangle 370">
                      <a:extLst>
                        <a:ext uri="{FF2B5EF4-FFF2-40B4-BE49-F238E27FC236}">
                          <a16:creationId xmlns:a16="http://schemas.microsoft.com/office/drawing/2014/main" id="{8203D505-0852-7107-F0B4-E2A93946C906}"/>
                        </a:ext>
                      </a:extLst>
                    </p:cNvPr>
                    <p:cNvSpPr/>
                    <p:nvPr/>
                  </p:nvSpPr>
                  <p:spPr bwMode="auto">
                    <a:xfrm rot="20059622" flipH="1">
                      <a:off x="3380974" y="1437802"/>
                      <a:ext cx="439445"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500" name="Rounded Rectangle 372">
                      <a:extLst>
                        <a:ext uri="{FF2B5EF4-FFF2-40B4-BE49-F238E27FC236}">
                          <a16:creationId xmlns:a16="http://schemas.microsoft.com/office/drawing/2014/main" id="{546A76C4-02A1-6F28-3D55-0F9BA6CBD3E9}"/>
                        </a:ext>
                      </a:extLst>
                    </p:cNvPr>
                    <p:cNvSpPr/>
                    <p:nvPr/>
                  </p:nvSpPr>
                  <p:spPr bwMode="auto">
                    <a:xfrm rot="4726929" flipH="1">
                      <a:off x="3743937" y="1643530"/>
                      <a:ext cx="437859" cy="214171"/>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501" name="Rounded Rectangle 373">
                      <a:extLst>
                        <a:ext uri="{FF2B5EF4-FFF2-40B4-BE49-F238E27FC236}">
                          <a16:creationId xmlns:a16="http://schemas.microsoft.com/office/drawing/2014/main" id="{5E6C685B-D6D1-BA72-6A6E-7F34159D5D0B}"/>
                        </a:ext>
                      </a:extLst>
                    </p:cNvPr>
                    <p:cNvSpPr/>
                    <p:nvPr/>
                  </p:nvSpPr>
                  <p:spPr bwMode="auto">
                    <a:xfrm rot="1936306" flipH="1">
                      <a:off x="3504717" y="1862970"/>
                      <a:ext cx="439445"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502" name="Rounded Rectangle 374">
                      <a:extLst>
                        <a:ext uri="{FF2B5EF4-FFF2-40B4-BE49-F238E27FC236}">
                          <a16:creationId xmlns:a16="http://schemas.microsoft.com/office/drawing/2014/main" id="{2F28EDCD-9388-2C74-E21E-6F412DB283F7}"/>
                        </a:ext>
                      </a:extLst>
                    </p:cNvPr>
                    <p:cNvSpPr/>
                    <p:nvPr/>
                  </p:nvSpPr>
                  <p:spPr bwMode="auto">
                    <a:xfrm rot="3184002" flipH="1">
                      <a:off x="3358764" y="2188190"/>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1503" name="TextBox 1502">
                      <a:extLst>
                        <a:ext uri="{FF2B5EF4-FFF2-40B4-BE49-F238E27FC236}">
                          <a16:creationId xmlns:a16="http://schemas.microsoft.com/office/drawing/2014/main" id="{3DF737A1-8BAD-50F9-8DEB-12D47DF68D30}"/>
                        </a:ext>
                      </a:extLst>
                    </p:cNvPr>
                    <p:cNvSpPr txBox="1"/>
                    <p:nvPr/>
                  </p:nvSpPr>
                  <p:spPr bwMode="auto">
                    <a:xfrm rot="4004034">
                      <a:off x="3461091" y="1400042"/>
                      <a:ext cx="274455"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1504" name="TextBox 1503">
                      <a:extLst>
                        <a:ext uri="{FF2B5EF4-FFF2-40B4-BE49-F238E27FC236}">
                          <a16:creationId xmlns:a16="http://schemas.microsoft.com/office/drawing/2014/main" id="{81586C58-B1FF-EB95-BC30-805E222A57F2}"/>
                        </a:ext>
                      </a:extLst>
                    </p:cNvPr>
                    <p:cNvSpPr txBox="1"/>
                    <p:nvPr/>
                  </p:nvSpPr>
                  <p:spPr>
                    <a:xfrm>
                      <a:off x="3291140" y="1069747"/>
                      <a:ext cx="948844" cy="429646"/>
                    </a:xfrm>
                    <a:prstGeom prst="rect">
                      <a:avLst/>
                    </a:prstGeom>
                    <a:noFill/>
                  </p:spPr>
                  <p:txBody>
                    <a:bodyPr wrap="square">
                      <a:spAutoFit/>
                    </a:bodyPr>
                    <a:lstStyle/>
                    <a:p>
                      <a:pPr algn="ctr" defTabSz="913798">
                        <a:defRPr/>
                      </a:pPr>
                      <a:r>
                        <a:rPr lang="en-NZ" sz="16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HER2</a:t>
                      </a:r>
                    </a:p>
                  </p:txBody>
                </p:sp>
              </p:grpSp>
              <p:grpSp>
                <p:nvGrpSpPr>
                  <p:cNvPr id="1493" name="Group 1492">
                    <a:extLst>
                      <a:ext uri="{FF2B5EF4-FFF2-40B4-BE49-F238E27FC236}">
                        <a16:creationId xmlns:a16="http://schemas.microsoft.com/office/drawing/2014/main" id="{C9B06CEB-B68C-7871-723C-84406C23D41F}"/>
                      </a:ext>
                    </a:extLst>
                  </p:cNvPr>
                  <p:cNvGrpSpPr/>
                  <p:nvPr/>
                </p:nvGrpSpPr>
                <p:grpSpPr>
                  <a:xfrm>
                    <a:off x="1961253" y="3196491"/>
                    <a:ext cx="823366" cy="390552"/>
                    <a:chOff x="2099033" y="3170712"/>
                    <a:chExt cx="823366" cy="390552"/>
                  </a:xfrm>
                </p:grpSpPr>
                <p:sp>
                  <p:nvSpPr>
                    <p:cNvPr id="1494" name="Freeform 371">
                      <a:extLst>
                        <a:ext uri="{FF2B5EF4-FFF2-40B4-BE49-F238E27FC236}">
                          <a16:creationId xmlns:a16="http://schemas.microsoft.com/office/drawing/2014/main" id="{1D52A835-E8F9-DD9A-726C-A415DEEF034A}"/>
                        </a:ext>
                      </a:extLst>
                    </p:cNvPr>
                    <p:cNvSpPr/>
                    <p:nvPr/>
                  </p:nvSpPr>
                  <p:spPr bwMode="auto">
                    <a:xfrm rot="1286449" flipH="1">
                      <a:off x="2324580" y="3170712"/>
                      <a:ext cx="379161" cy="360123"/>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algn="ctr" defTabSz="913798" fontAlgn="base">
                        <a:spcBef>
                          <a:spcPct val="0"/>
                        </a:spcBef>
                        <a:spcAft>
                          <a:spcPct val="0"/>
                        </a:spcAft>
                        <a:defRPr/>
                      </a:pPr>
                      <a:endParaRPr lang="en-US" sz="3200" b="1" kern="0" dirty="0">
                        <a:solidFill>
                          <a:srgbClr val="1D2E5A"/>
                        </a:solidFill>
                        <a:latin typeface="Calibri" panose="020F0502020204030204" pitchFamily="34" charset="0"/>
                        <a:ea typeface="ＭＳ Ｐゴシック" charset="0"/>
                        <a:cs typeface="Calibri" panose="020F0502020204030204" pitchFamily="34" charset="0"/>
                      </a:endParaRPr>
                    </a:p>
                  </p:txBody>
                </p:sp>
                <p:sp>
                  <p:nvSpPr>
                    <p:cNvPr id="1495" name="TextBox 1494">
                      <a:extLst>
                        <a:ext uri="{FF2B5EF4-FFF2-40B4-BE49-F238E27FC236}">
                          <a16:creationId xmlns:a16="http://schemas.microsoft.com/office/drawing/2014/main" id="{32974BBD-FD1B-24C9-058E-C6A2B12D1442}"/>
                        </a:ext>
                      </a:extLst>
                    </p:cNvPr>
                    <p:cNvSpPr txBox="1"/>
                    <p:nvPr/>
                  </p:nvSpPr>
                  <p:spPr>
                    <a:xfrm>
                      <a:off x="2099033" y="3253487"/>
                      <a:ext cx="823366" cy="307777"/>
                    </a:xfrm>
                    <a:prstGeom prst="rect">
                      <a:avLst/>
                    </a:prstGeom>
                    <a:noFill/>
                  </p:spPr>
                  <p:txBody>
                    <a:bodyPr>
                      <a:spAutoFit/>
                    </a:bodyPr>
                    <a:lstStyle/>
                    <a:p>
                      <a:pPr algn="ctr" defTabSz="913798">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TK</a:t>
                      </a:r>
                    </a:p>
                  </p:txBody>
                </p:sp>
                <p:sp>
                  <p:nvSpPr>
                    <p:cNvPr id="1496" name="Oval 1495">
                      <a:extLst>
                        <a:ext uri="{FF2B5EF4-FFF2-40B4-BE49-F238E27FC236}">
                          <a16:creationId xmlns:a16="http://schemas.microsoft.com/office/drawing/2014/main" id="{C32B6EF8-423B-6E32-0DAF-D081D99D382B}"/>
                        </a:ext>
                      </a:extLst>
                    </p:cNvPr>
                    <p:cNvSpPr/>
                    <p:nvPr/>
                  </p:nvSpPr>
                  <p:spPr>
                    <a:xfrm>
                      <a:off x="2279177" y="3363233"/>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sp>
                  <p:nvSpPr>
                    <p:cNvPr id="1497" name="Oval 1496">
                      <a:extLst>
                        <a:ext uri="{FF2B5EF4-FFF2-40B4-BE49-F238E27FC236}">
                          <a16:creationId xmlns:a16="http://schemas.microsoft.com/office/drawing/2014/main" id="{2D83CC49-A597-B02F-88FF-1C46417C5E69}"/>
                        </a:ext>
                      </a:extLst>
                    </p:cNvPr>
                    <p:cNvSpPr/>
                    <p:nvPr/>
                  </p:nvSpPr>
                  <p:spPr>
                    <a:xfrm>
                      <a:off x="2665833" y="3359502"/>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grpSp>
            </p:grpSp>
            <p:sp>
              <p:nvSpPr>
                <p:cNvPr id="1483" name="TextBox 1482">
                  <a:extLst>
                    <a:ext uri="{FF2B5EF4-FFF2-40B4-BE49-F238E27FC236}">
                      <a16:creationId xmlns:a16="http://schemas.microsoft.com/office/drawing/2014/main" id="{880703E9-4DF2-2895-2FCD-C593AC0ED9FE}"/>
                    </a:ext>
                  </a:extLst>
                </p:cNvPr>
                <p:cNvSpPr txBox="1"/>
                <p:nvPr/>
              </p:nvSpPr>
              <p:spPr bwMode="auto">
                <a:xfrm rot="20981706">
                  <a:off x="5466651" y="2195664"/>
                  <a:ext cx="275979"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1484" name="TextBox 1483">
                  <a:extLst>
                    <a:ext uri="{FF2B5EF4-FFF2-40B4-BE49-F238E27FC236}">
                      <a16:creationId xmlns:a16="http://schemas.microsoft.com/office/drawing/2014/main" id="{76E1F002-F0F8-0E0A-8281-93AD129249B8}"/>
                    </a:ext>
                  </a:extLst>
                </p:cNvPr>
                <p:cNvSpPr txBox="1"/>
                <p:nvPr/>
              </p:nvSpPr>
              <p:spPr bwMode="auto">
                <a:xfrm rot="18241679">
                  <a:off x="5258022" y="2394374"/>
                  <a:ext cx="330533"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1485" name="TextBox 1484">
                  <a:extLst>
                    <a:ext uri="{FF2B5EF4-FFF2-40B4-BE49-F238E27FC236}">
                      <a16:creationId xmlns:a16="http://schemas.microsoft.com/office/drawing/2014/main" id="{FE26B3B3-DD11-AE36-F845-B5EC6E86FC0A}"/>
                    </a:ext>
                  </a:extLst>
                </p:cNvPr>
                <p:cNvSpPr txBox="1"/>
                <p:nvPr/>
              </p:nvSpPr>
              <p:spPr bwMode="auto">
                <a:xfrm rot="19358488">
                  <a:off x="5165863" y="2655820"/>
                  <a:ext cx="336391"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623" name="Cross 622">
                  <a:extLst>
                    <a:ext uri="{FF2B5EF4-FFF2-40B4-BE49-F238E27FC236}">
                      <a16:creationId xmlns:a16="http://schemas.microsoft.com/office/drawing/2014/main" id="{5E016103-999E-F536-F0BF-88D3CF7BC55A}"/>
                    </a:ext>
                  </a:extLst>
                </p:cNvPr>
                <p:cNvSpPr/>
                <p:nvPr/>
              </p:nvSpPr>
              <p:spPr bwMode="auto">
                <a:xfrm rot="2732331">
                  <a:off x="5359799" y="3505631"/>
                  <a:ext cx="454250" cy="442031"/>
                </a:xfrm>
                <a:prstGeom prst="plus">
                  <a:avLst>
                    <a:gd name="adj" fmla="val 44792"/>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grpSp>
        <p:sp>
          <p:nvSpPr>
            <p:cNvPr id="1569" name="Lightning Bolt 1568">
              <a:extLst>
                <a:ext uri="{FF2B5EF4-FFF2-40B4-BE49-F238E27FC236}">
                  <a16:creationId xmlns:a16="http://schemas.microsoft.com/office/drawing/2014/main" id="{90091ABF-6ADC-19B0-2E24-21BDEA3375C2}"/>
                </a:ext>
              </a:extLst>
            </p:cNvPr>
            <p:cNvSpPr/>
            <p:nvPr/>
          </p:nvSpPr>
          <p:spPr bwMode="auto">
            <a:xfrm rot="2509472">
              <a:off x="4902107" y="4056763"/>
              <a:ext cx="914400" cy="914400"/>
            </a:xfrm>
            <a:prstGeom prst="lightningBol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577" name="Freeform: Shape 1576">
              <a:extLst>
                <a:ext uri="{FF2B5EF4-FFF2-40B4-BE49-F238E27FC236}">
                  <a16:creationId xmlns:a16="http://schemas.microsoft.com/office/drawing/2014/main" id="{C51DF114-ED2A-432C-D78E-F2CB0DBB7AC2}"/>
                </a:ext>
              </a:extLst>
            </p:cNvPr>
            <p:cNvSpPr/>
            <p:nvPr/>
          </p:nvSpPr>
          <p:spPr bwMode="auto">
            <a:xfrm>
              <a:off x="4384523" y="5333528"/>
              <a:ext cx="1949568" cy="460334"/>
            </a:xfrm>
            <a:custGeom>
              <a:avLst/>
              <a:gdLst>
                <a:gd name="connsiteX0" fmla="*/ 0 w 8086614"/>
                <a:gd name="connsiteY0" fmla="*/ 902995 h 902995"/>
                <a:gd name="connsiteX1" fmla="*/ 457200 w 8086614"/>
                <a:gd name="connsiteY1" fmla="*/ 631775 h 902995"/>
                <a:gd name="connsiteX2" fmla="*/ 1038387 w 8086614"/>
                <a:gd name="connsiteY2" fmla="*/ 407049 h 902995"/>
                <a:gd name="connsiteX3" fmla="*/ 1952787 w 8086614"/>
                <a:gd name="connsiteY3" fmla="*/ 166826 h 902995"/>
                <a:gd name="connsiteX4" fmla="*/ 3060916 w 8086614"/>
                <a:gd name="connsiteY4" fmla="*/ 27341 h 902995"/>
                <a:gd name="connsiteX5" fmla="*/ 4145797 w 8086614"/>
                <a:gd name="connsiteY5" fmla="*/ 4093 h 902995"/>
                <a:gd name="connsiteX6" fmla="*/ 4998204 w 8086614"/>
                <a:gd name="connsiteY6" fmla="*/ 81585 h 902995"/>
                <a:gd name="connsiteX7" fmla="*/ 5912604 w 8086614"/>
                <a:gd name="connsiteY7" fmla="*/ 213321 h 902995"/>
                <a:gd name="connsiteX8" fmla="*/ 6858000 w 8086614"/>
                <a:gd name="connsiteY8" fmla="*/ 391551 h 902995"/>
                <a:gd name="connsiteX9" fmla="*/ 7617417 w 8086614"/>
                <a:gd name="connsiteY9" fmla="*/ 639524 h 902995"/>
                <a:gd name="connsiteX10" fmla="*/ 8028123 w 8086614"/>
                <a:gd name="connsiteY10" fmla="*/ 856500 h 902995"/>
                <a:gd name="connsiteX11" fmla="*/ 8074617 w 8086614"/>
                <a:gd name="connsiteY11" fmla="*/ 902995 h 902995"/>
                <a:gd name="connsiteX0" fmla="*/ 0 w 8086614"/>
                <a:gd name="connsiteY0" fmla="*/ 901169 h 901169"/>
                <a:gd name="connsiteX1" fmla="*/ 457200 w 8086614"/>
                <a:gd name="connsiteY1" fmla="*/ 629949 h 901169"/>
                <a:gd name="connsiteX2" fmla="*/ 1038387 w 8086614"/>
                <a:gd name="connsiteY2" fmla="*/ 405223 h 901169"/>
                <a:gd name="connsiteX3" fmla="*/ 1952787 w 8086614"/>
                <a:gd name="connsiteY3" fmla="*/ 165000 h 901169"/>
                <a:gd name="connsiteX4" fmla="*/ 3060916 w 8086614"/>
                <a:gd name="connsiteY4" fmla="*/ 25515 h 901169"/>
                <a:gd name="connsiteX5" fmla="*/ 4145797 w 8086614"/>
                <a:gd name="connsiteY5" fmla="*/ 2267 h 901169"/>
                <a:gd name="connsiteX6" fmla="*/ 5060197 w 8086614"/>
                <a:gd name="connsiteY6" fmla="*/ 54739 h 901169"/>
                <a:gd name="connsiteX7" fmla="*/ 5912604 w 8086614"/>
                <a:gd name="connsiteY7" fmla="*/ 211495 h 901169"/>
                <a:gd name="connsiteX8" fmla="*/ 6858000 w 8086614"/>
                <a:gd name="connsiteY8" fmla="*/ 389725 h 901169"/>
                <a:gd name="connsiteX9" fmla="*/ 7617417 w 8086614"/>
                <a:gd name="connsiteY9" fmla="*/ 637698 h 901169"/>
                <a:gd name="connsiteX10" fmla="*/ 8028123 w 8086614"/>
                <a:gd name="connsiteY10" fmla="*/ 854674 h 901169"/>
                <a:gd name="connsiteX11" fmla="*/ 8074617 w 8086614"/>
                <a:gd name="connsiteY11" fmla="*/ 901169 h 901169"/>
                <a:gd name="connsiteX0" fmla="*/ 0 w 8086614"/>
                <a:gd name="connsiteY0" fmla="*/ 901169 h 901169"/>
                <a:gd name="connsiteX1" fmla="*/ 457200 w 8086614"/>
                <a:gd name="connsiteY1" fmla="*/ 629949 h 901169"/>
                <a:gd name="connsiteX2" fmla="*/ 1038387 w 8086614"/>
                <a:gd name="connsiteY2" fmla="*/ 405223 h 901169"/>
                <a:gd name="connsiteX3" fmla="*/ 1952787 w 8086614"/>
                <a:gd name="connsiteY3" fmla="*/ 165000 h 901169"/>
                <a:gd name="connsiteX4" fmla="*/ 3060916 w 8086614"/>
                <a:gd name="connsiteY4" fmla="*/ 25515 h 901169"/>
                <a:gd name="connsiteX5" fmla="*/ 4145797 w 8086614"/>
                <a:gd name="connsiteY5" fmla="*/ 2267 h 901169"/>
                <a:gd name="connsiteX6" fmla="*/ 5060197 w 8086614"/>
                <a:gd name="connsiteY6" fmla="*/ 54739 h 901169"/>
                <a:gd name="connsiteX7" fmla="*/ 6044340 w 8086614"/>
                <a:gd name="connsiteY7" fmla="*/ 194815 h 901169"/>
                <a:gd name="connsiteX8" fmla="*/ 6858000 w 8086614"/>
                <a:gd name="connsiteY8" fmla="*/ 389725 h 901169"/>
                <a:gd name="connsiteX9" fmla="*/ 7617417 w 8086614"/>
                <a:gd name="connsiteY9" fmla="*/ 637698 h 901169"/>
                <a:gd name="connsiteX10" fmla="*/ 8028123 w 8086614"/>
                <a:gd name="connsiteY10" fmla="*/ 854674 h 901169"/>
                <a:gd name="connsiteX11" fmla="*/ 8074617 w 8086614"/>
                <a:gd name="connsiteY11" fmla="*/ 901169 h 901169"/>
                <a:gd name="connsiteX0" fmla="*/ 0 w 8086614"/>
                <a:gd name="connsiteY0" fmla="*/ 901169 h 901169"/>
                <a:gd name="connsiteX1" fmla="*/ 457200 w 8086614"/>
                <a:gd name="connsiteY1" fmla="*/ 629949 h 901169"/>
                <a:gd name="connsiteX2" fmla="*/ 1038387 w 8086614"/>
                <a:gd name="connsiteY2" fmla="*/ 405223 h 901169"/>
                <a:gd name="connsiteX3" fmla="*/ 1952787 w 8086614"/>
                <a:gd name="connsiteY3" fmla="*/ 165000 h 901169"/>
                <a:gd name="connsiteX4" fmla="*/ 3060916 w 8086614"/>
                <a:gd name="connsiteY4" fmla="*/ 25515 h 901169"/>
                <a:gd name="connsiteX5" fmla="*/ 4145797 w 8086614"/>
                <a:gd name="connsiteY5" fmla="*/ 2267 h 901169"/>
                <a:gd name="connsiteX6" fmla="*/ 5060197 w 8086614"/>
                <a:gd name="connsiteY6" fmla="*/ 54739 h 901169"/>
                <a:gd name="connsiteX7" fmla="*/ 6044340 w 8086614"/>
                <a:gd name="connsiteY7" fmla="*/ 194815 h 901169"/>
                <a:gd name="connsiteX8" fmla="*/ 6919993 w 8086614"/>
                <a:gd name="connsiteY8" fmla="*/ 373046 h 901169"/>
                <a:gd name="connsiteX9" fmla="*/ 7617417 w 8086614"/>
                <a:gd name="connsiteY9" fmla="*/ 637698 h 901169"/>
                <a:gd name="connsiteX10" fmla="*/ 8028123 w 8086614"/>
                <a:gd name="connsiteY10" fmla="*/ 854674 h 901169"/>
                <a:gd name="connsiteX11" fmla="*/ 8074617 w 8086614"/>
                <a:gd name="connsiteY11" fmla="*/ 901169 h 901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86614" h="901169">
                  <a:moveTo>
                    <a:pt x="0" y="901169"/>
                  </a:moveTo>
                  <a:cubicBezTo>
                    <a:pt x="142068" y="806888"/>
                    <a:pt x="284136" y="712607"/>
                    <a:pt x="457200" y="629949"/>
                  </a:cubicBezTo>
                  <a:cubicBezTo>
                    <a:pt x="630264" y="547291"/>
                    <a:pt x="789123" y="482714"/>
                    <a:pt x="1038387" y="405223"/>
                  </a:cubicBezTo>
                  <a:cubicBezTo>
                    <a:pt x="1287651" y="327732"/>
                    <a:pt x="1615699" y="228285"/>
                    <a:pt x="1952787" y="165000"/>
                  </a:cubicBezTo>
                  <a:cubicBezTo>
                    <a:pt x="2289875" y="101715"/>
                    <a:pt x="2695414" y="52637"/>
                    <a:pt x="3060916" y="25515"/>
                  </a:cubicBezTo>
                  <a:cubicBezTo>
                    <a:pt x="3426418" y="-1607"/>
                    <a:pt x="3812584" y="-2604"/>
                    <a:pt x="4145797" y="2267"/>
                  </a:cubicBezTo>
                  <a:cubicBezTo>
                    <a:pt x="4479010" y="7138"/>
                    <a:pt x="4743773" y="22648"/>
                    <a:pt x="5060197" y="54739"/>
                  </a:cubicBezTo>
                  <a:cubicBezTo>
                    <a:pt x="5376621" y="86830"/>
                    <a:pt x="5734374" y="141764"/>
                    <a:pt x="6044340" y="194815"/>
                  </a:cubicBezTo>
                  <a:cubicBezTo>
                    <a:pt x="6354306" y="247866"/>
                    <a:pt x="6657813" y="299232"/>
                    <a:pt x="6919993" y="373046"/>
                  </a:cubicBezTo>
                  <a:cubicBezTo>
                    <a:pt x="7182173" y="446860"/>
                    <a:pt x="7432729" y="557427"/>
                    <a:pt x="7617417" y="637698"/>
                  </a:cubicBezTo>
                  <a:cubicBezTo>
                    <a:pt x="7802105" y="717969"/>
                    <a:pt x="7951923" y="810762"/>
                    <a:pt x="8028123" y="854674"/>
                  </a:cubicBezTo>
                  <a:cubicBezTo>
                    <a:pt x="8104323" y="898586"/>
                    <a:pt x="8089470" y="899877"/>
                    <a:pt x="8074617" y="901169"/>
                  </a:cubicBezTo>
                </a:path>
              </a:pathLst>
            </a:custGeom>
            <a:noFill/>
            <a:ln w="28575">
              <a:solidFill>
                <a:schemeClr val="bg1">
                  <a:lumMod val="85000"/>
                </a:schemeClr>
              </a:solidFill>
              <a:miter lim="800000"/>
              <a:headEnd/>
              <a:tailEnd/>
            </a:ln>
          </p:spPr>
          <p:txBody>
            <a:bodyPr rtlCol="0" anchor="ctr"/>
            <a:lstStyle/>
            <a:p>
              <a:pPr algn="ctr"/>
              <a:endParaRPr lang="en-US" sz="1600" dirty="0">
                <a:latin typeface="Arial" panose="020B0604020202020204" pitchFamily="34" charset="0"/>
                <a:cs typeface="Arial" panose="020B0604020202020204" pitchFamily="34" charset="0"/>
              </a:endParaRPr>
            </a:p>
          </p:txBody>
        </p:sp>
        <p:grpSp>
          <p:nvGrpSpPr>
            <p:cNvPr id="1578" name="Group 1577">
              <a:extLst>
                <a:ext uri="{FF2B5EF4-FFF2-40B4-BE49-F238E27FC236}">
                  <a16:creationId xmlns:a16="http://schemas.microsoft.com/office/drawing/2014/main" id="{DF6DA016-C36B-9065-82B4-74E676516C8E}"/>
                </a:ext>
              </a:extLst>
            </p:cNvPr>
            <p:cNvGrpSpPr/>
            <p:nvPr/>
          </p:nvGrpSpPr>
          <p:grpSpPr>
            <a:xfrm>
              <a:off x="4603103" y="5618082"/>
              <a:ext cx="1512659" cy="238886"/>
              <a:chOff x="3906344" y="5868988"/>
              <a:chExt cx="2271713" cy="358775"/>
            </a:xfrm>
          </p:grpSpPr>
          <p:sp>
            <p:nvSpPr>
              <p:cNvPr id="1579" name="Rectangle 5">
                <a:extLst>
                  <a:ext uri="{FF2B5EF4-FFF2-40B4-BE49-F238E27FC236}">
                    <a16:creationId xmlns:a16="http://schemas.microsoft.com/office/drawing/2014/main" id="{3B319913-3A92-F79D-C0C8-81A1337CEA59}"/>
                  </a:ext>
                </a:extLst>
              </p:cNvPr>
              <p:cNvSpPr>
                <a:spLocks noChangeArrowheads="1"/>
              </p:cNvSpPr>
              <p:nvPr/>
            </p:nvSpPr>
            <p:spPr bwMode="auto">
              <a:xfrm>
                <a:off x="4385769"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80" name="Rectangle 6">
                <a:extLst>
                  <a:ext uri="{FF2B5EF4-FFF2-40B4-BE49-F238E27FC236}">
                    <a16:creationId xmlns:a16="http://schemas.microsoft.com/office/drawing/2014/main" id="{87341F2A-1C61-0068-2BF6-14D56B818B94}"/>
                  </a:ext>
                </a:extLst>
              </p:cNvPr>
              <p:cNvSpPr>
                <a:spLocks noChangeArrowheads="1"/>
              </p:cNvSpPr>
              <p:nvPr/>
            </p:nvSpPr>
            <p:spPr bwMode="auto">
              <a:xfrm>
                <a:off x="4560394"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81" name="Rectangle 7">
                <a:extLst>
                  <a:ext uri="{FF2B5EF4-FFF2-40B4-BE49-F238E27FC236}">
                    <a16:creationId xmlns:a16="http://schemas.microsoft.com/office/drawing/2014/main" id="{AC939685-F6F6-938E-C08D-FD536E04FACC}"/>
                  </a:ext>
                </a:extLst>
              </p:cNvPr>
              <p:cNvSpPr>
                <a:spLocks noChangeArrowheads="1"/>
              </p:cNvSpPr>
              <p:nvPr/>
            </p:nvSpPr>
            <p:spPr bwMode="auto">
              <a:xfrm>
                <a:off x="4614369"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82" name="Rectangle 8">
                <a:extLst>
                  <a:ext uri="{FF2B5EF4-FFF2-40B4-BE49-F238E27FC236}">
                    <a16:creationId xmlns:a16="http://schemas.microsoft.com/office/drawing/2014/main" id="{06E46B1F-D012-9B16-CCB2-EBBC40B76804}"/>
                  </a:ext>
                </a:extLst>
              </p:cNvPr>
              <p:cNvSpPr>
                <a:spLocks noChangeArrowheads="1"/>
              </p:cNvSpPr>
              <p:nvPr/>
            </p:nvSpPr>
            <p:spPr bwMode="auto">
              <a:xfrm>
                <a:off x="3971432" y="5907088"/>
                <a:ext cx="17463" cy="27781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83" name="Rectangle 9">
                <a:extLst>
                  <a:ext uri="{FF2B5EF4-FFF2-40B4-BE49-F238E27FC236}">
                    <a16:creationId xmlns:a16="http://schemas.microsoft.com/office/drawing/2014/main" id="{4C7C0BB0-3F30-BCF1-30A5-D3561C115526}"/>
                  </a:ext>
                </a:extLst>
              </p:cNvPr>
              <p:cNvSpPr>
                <a:spLocks noChangeArrowheads="1"/>
              </p:cNvSpPr>
              <p:nvPr/>
            </p:nvSpPr>
            <p:spPr bwMode="auto">
              <a:xfrm>
                <a:off x="4026994" y="5935663"/>
                <a:ext cx="17463" cy="22066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84" name="Rectangle 10">
                <a:extLst>
                  <a:ext uri="{FF2B5EF4-FFF2-40B4-BE49-F238E27FC236}">
                    <a16:creationId xmlns:a16="http://schemas.microsoft.com/office/drawing/2014/main" id="{5C7DB9F4-FBF6-0273-8798-88AE83ECFB27}"/>
                  </a:ext>
                </a:extLst>
              </p:cNvPr>
              <p:cNvSpPr>
                <a:spLocks noChangeArrowheads="1"/>
              </p:cNvSpPr>
              <p:nvPr/>
            </p:nvSpPr>
            <p:spPr bwMode="auto">
              <a:xfrm>
                <a:off x="4327032"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85" name="Rectangle 11">
                <a:extLst>
                  <a:ext uri="{FF2B5EF4-FFF2-40B4-BE49-F238E27FC236}">
                    <a16:creationId xmlns:a16="http://schemas.microsoft.com/office/drawing/2014/main" id="{49D3B9CC-A351-C433-D689-D1E28E4EB7C0}"/>
                  </a:ext>
                </a:extLst>
              </p:cNvPr>
              <p:cNvSpPr>
                <a:spLocks noChangeArrowheads="1"/>
              </p:cNvSpPr>
              <p:nvPr/>
            </p:nvSpPr>
            <p:spPr bwMode="auto">
              <a:xfrm>
                <a:off x="4268294"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86" name="Rectangle 12">
                <a:extLst>
                  <a:ext uri="{FF2B5EF4-FFF2-40B4-BE49-F238E27FC236}">
                    <a16:creationId xmlns:a16="http://schemas.microsoft.com/office/drawing/2014/main" id="{D9B51224-706A-14D6-8E85-87FE4DE9BB28}"/>
                  </a:ext>
                </a:extLst>
              </p:cNvPr>
              <p:cNvSpPr>
                <a:spLocks noChangeArrowheads="1"/>
              </p:cNvSpPr>
              <p:nvPr/>
            </p:nvSpPr>
            <p:spPr bwMode="auto">
              <a:xfrm>
                <a:off x="4209557"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87" name="Freeform 13">
                <a:extLst>
                  <a:ext uri="{FF2B5EF4-FFF2-40B4-BE49-F238E27FC236}">
                    <a16:creationId xmlns:a16="http://schemas.microsoft.com/office/drawing/2014/main" id="{257BAB11-B126-6E90-9963-0B3F82AFAC26}"/>
                  </a:ext>
                </a:extLst>
              </p:cNvPr>
              <p:cNvSpPr>
                <a:spLocks/>
              </p:cNvSpPr>
              <p:nvPr/>
            </p:nvSpPr>
            <p:spPr bwMode="auto">
              <a:xfrm>
                <a:off x="3914282" y="5881688"/>
                <a:ext cx="777875" cy="339725"/>
              </a:xfrm>
              <a:custGeom>
                <a:avLst/>
                <a:gdLst>
                  <a:gd name="T0" fmla="*/ 45 w 982"/>
                  <a:gd name="T1" fmla="*/ 71 h 427"/>
                  <a:gd name="T2" fmla="*/ 75 w 982"/>
                  <a:gd name="T3" fmla="*/ 76 h 427"/>
                  <a:gd name="T4" fmla="*/ 125 w 982"/>
                  <a:gd name="T5" fmla="*/ 101 h 427"/>
                  <a:gd name="T6" fmla="*/ 167 w 982"/>
                  <a:gd name="T7" fmla="*/ 140 h 427"/>
                  <a:gd name="T8" fmla="*/ 215 w 982"/>
                  <a:gd name="T9" fmla="*/ 204 h 427"/>
                  <a:gd name="T10" fmla="*/ 257 w 982"/>
                  <a:gd name="T11" fmla="*/ 270 h 427"/>
                  <a:gd name="T12" fmla="*/ 303 w 982"/>
                  <a:gd name="T13" fmla="*/ 329 h 427"/>
                  <a:gd name="T14" fmla="*/ 341 w 982"/>
                  <a:gd name="T15" fmla="*/ 368 h 427"/>
                  <a:gd name="T16" fmla="*/ 384 w 982"/>
                  <a:gd name="T17" fmla="*/ 399 h 427"/>
                  <a:gd name="T18" fmla="*/ 435 w 982"/>
                  <a:gd name="T19" fmla="*/ 419 h 427"/>
                  <a:gd name="T20" fmla="*/ 490 w 982"/>
                  <a:gd name="T21" fmla="*/ 427 h 427"/>
                  <a:gd name="T22" fmla="*/ 529 w 982"/>
                  <a:gd name="T23" fmla="*/ 424 h 427"/>
                  <a:gd name="T24" fmla="*/ 581 w 982"/>
                  <a:gd name="T25" fmla="*/ 407 h 427"/>
                  <a:gd name="T26" fmla="*/ 627 w 982"/>
                  <a:gd name="T27" fmla="*/ 379 h 427"/>
                  <a:gd name="T28" fmla="*/ 667 w 982"/>
                  <a:gd name="T29" fmla="*/ 343 h 427"/>
                  <a:gd name="T30" fmla="*/ 702 w 982"/>
                  <a:gd name="T31" fmla="*/ 301 h 427"/>
                  <a:gd name="T32" fmla="*/ 745 w 982"/>
                  <a:gd name="T33" fmla="*/ 237 h 427"/>
                  <a:gd name="T34" fmla="*/ 801 w 982"/>
                  <a:gd name="T35" fmla="*/ 155 h 427"/>
                  <a:gd name="T36" fmla="*/ 841 w 982"/>
                  <a:gd name="T37" fmla="*/ 112 h 427"/>
                  <a:gd name="T38" fmla="*/ 889 w 982"/>
                  <a:gd name="T39" fmla="*/ 82 h 427"/>
                  <a:gd name="T40" fmla="*/ 927 w 982"/>
                  <a:gd name="T41" fmla="*/ 72 h 427"/>
                  <a:gd name="T42" fmla="*/ 947 w 982"/>
                  <a:gd name="T43" fmla="*/ 70 h 427"/>
                  <a:gd name="T44" fmla="*/ 968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3 w 982"/>
                  <a:gd name="T57" fmla="*/ 13 h 427"/>
                  <a:gd name="T58" fmla="*/ 826 w 982"/>
                  <a:gd name="T59" fmla="*/ 37 h 427"/>
                  <a:gd name="T60" fmla="*/ 784 w 982"/>
                  <a:gd name="T61" fmla="*/ 70 h 427"/>
                  <a:gd name="T62" fmla="*/ 747 w 982"/>
                  <a:gd name="T63" fmla="*/ 110 h 427"/>
                  <a:gd name="T64" fmla="*/ 714 w 982"/>
                  <a:gd name="T65" fmla="*/ 156 h 427"/>
                  <a:gd name="T66" fmla="*/ 649 w 982"/>
                  <a:gd name="T67" fmla="*/ 255 h 427"/>
                  <a:gd name="T68" fmla="*/ 611 w 982"/>
                  <a:gd name="T69" fmla="*/ 301 h 427"/>
                  <a:gd name="T70" fmla="*/ 566 w 982"/>
                  <a:gd name="T71" fmla="*/ 336 h 427"/>
                  <a:gd name="T72" fmla="*/ 531 w 982"/>
                  <a:gd name="T73" fmla="*/ 350 h 427"/>
                  <a:gd name="T74" fmla="*/ 501 w 982"/>
                  <a:gd name="T75" fmla="*/ 355 h 427"/>
                  <a:gd name="T76" fmla="*/ 480 w 982"/>
                  <a:gd name="T77" fmla="*/ 355 h 427"/>
                  <a:gd name="T78" fmla="*/ 450 w 982"/>
                  <a:gd name="T79" fmla="*/ 350 h 427"/>
                  <a:gd name="T80" fmla="*/ 415 w 982"/>
                  <a:gd name="T81" fmla="*/ 336 h 427"/>
                  <a:gd name="T82" fmla="*/ 370 w 982"/>
                  <a:gd name="T83" fmla="*/ 301 h 427"/>
                  <a:gd name="T84" fmla="*/ 331 w 982"/>
                  <a:gd name="T85" fmla="*/ 255 h 427"/>
                  <a:gd name="T86" fmla="*/ 268 w 982"/>
                  <a:gd name="T87" fmla="*/ 156 h 427"/>
                  <a:gd name="T88" fmla="*/ 233 w 982"/>
                  <a:gd name="T89" fmla="*/ 110 h 427"/>
                  <a:gd name="T90" fmla="*/ 196 w 982"/>
                  <a:gd name="T91" fmla="*/ 70 h 427"/>
                  <a:gd name="T92" fmla="*/ 155 w 982"/>
                  <a:gd name="T93" fmla="*/ 37 h 427"/>
                  <a:gd name="T94" fmla="*/ 108 w 982"/>
                  <a:gd name="T95" fmla="*/ 13 h 427"/>
                  <a:gd name="T96" fmla="*/ 54 w 982"/>
                  <a:gd name="T97" fmla="*/ 1 h 427"/>
                  <a:gd name="T98" fmla="*/ 26 w 982"/>
                  <a:gd name="T99" fmla="*/ 0 h 427"/>
                  <a:gd name="T100" fmla="*/ 9 w 982"/>
                  <a:gd name="T101" fmla="*/ 10 h 427"/>
                  <a:gd name="T102" fmla="*/ 0 w 982"/>
                  <a:gd name="T103" fmla="*/ 26 h 427"/>
                  <a:gd name="T104" fmla="*/ 2 w 982"/>
                  <a:gd name="T105" fmla="*/ 46 h 427"/>
                  <a:gd name="T106" fmla="*/ 13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5" y="71"/>
                    </a:lnTo>
                    <a:lnTo>
                      <a:pt x="55" y="72"/>
                    </a:lnTo>
                    <a:lnTo>
                      <a:pt x="64" y="74"/>
                    </a:lnTo>
                    <a:lnTo>
                      <a:pt x="75" y="76"/>
                    </a:lnTo>
                    <a:lnTo>
                      <a:pt x="92" y="82"/>
                    </a:lnTo>
                    <a:lnTo>
                      <a:pt x="110" y="91"/>
                    </a:lnTo>
                    <a:lnTo>
                      <a:pt x="125" y="101"/>
                    </a:lnTo>
                    <a:lnTo>
                      <a:pt x="141" y="112"/>
                    </a:lnTo>
                    <a:lnTo>
                      <a:pt x="154" y="126"/>
                    </a:lnTo>
                    <a:lnTo>
                      <a:pt x="167" y="140"/>
                    </a:lnTo>
                    <a:lnTo>
                      <a:pt x="180" y="155"/>
                    </a:lnTo>
                    <a:lnTo>
                      <a:pt x="192" y="170"/>
                    </a:lnTo>
                    <a:lnTo>
                      <a:pt x="215" y="204"/>
                    </a:lnTo>
                    <a:lnTo>
                      <a:pt x="237" y="237"/>
                    </a:lnTo>
                    <a:lnTo>
                      <a:pt x="257" y="270"/>
                    </a:lnTo>
                    <a:lnTo>
                      <a:pt x="257" y="270"/>
                    </a:lnTo>
                    <a:lnTo>
                      <a:pt x="279" y="301"/>
                    </a:lnTo>
                    <a:lnTo>
                      <a:pt x="290" y="315"/>
                    </a:lnTo>
                    <a:lnTo>
                      <a:pt x="303" y="329"/>
                    </a:lnTo>
                    <a:lnTo>
                      <a:pt x="315" y="343"/>
                    </a:lnTo>
                    <a:lnTo>
                      <a:pt x="327" y="355"/>
                    </a:lnTo>
                    <a:lnTo>
                      <a:pt x="341" y="368"/>
                    </a:lnTo>
                    <a:lnTo>
                      <a:pt x="355" y="379"/>
                    </a:lnTo>
                    <a:lnTo>
                      <a:pt x="370" y="389"/>
                    </a:lnTo>
                    <a:lnTo>
                      <a:pt x="384" y="399"/>
                    </a:lnTo>
                    <a:lnTo>
                      <a:pt x="401" y="407"/>
                    </a:lnTo>
                    <a:lnTo>
                      <a:pt x="417" y="413"/>
                    </a:lnTo>
                    <a:lnTo>
                      <a:pt x="435" y="419"/>
                    </a:lnTo>
                    <a:lnTo>
                      <a:pt x="452" y="424"/>
                    </a:lnTo>
                    <a:lnTo>
                      <a:pt x="471" y="426"/>
                    </a:lnTo>
                    <a:lnTo>
                      <a:pt x="490" y="427"/>
                    </a:lnTo>
                    <a:lnTo>
                      <a:pt x="490" y="427"/>
                    </a:lnTo>
                    <a:lnTo>
                      <a:pt x="510" y="426"/>
                    </a:lnTo>
                    <a:lnTo>
                      <a:pt x="529" y="424"/>
                    </a:lnTo>
                    <a:lnTo>
                      <a:pt x="547" y="419"/>
                    </a:lnTo>
                    <a:lnTo>
                      <a:pt x="565" y="413"/>
                    </a:lnTo>
                    <a:lnTo>
                      <a:pt x="581" y="407"/>
                    </a:lnTo>
                    <a:lnTo>
                      <a:pt x="597" y="399"/>
                    </a:lnTo>
                    <a:lnTo>
                      <a:pt x="612" y="389"/>
                    </a:lnTo>
                    <a:lnTo>
                      <a:pt x="627" y="379"/>
                    </a:lnTo>
                    <a:lnTo>
                      <a:pt x="640" y="368"/>
                    </a:lnTo>
                    <a:lnTo>
                      <a:pt x="653" y="355"/>
                    </a:lnTo>
                    <a:lnTo>
                      <a:pt x="667" y="343"/>
                    </a:lnTo>
                    <a:lnTo>
                      <a:pt x="679" y="329"/>
                    </a:lnTo>
                    <a:lnTo>
                      <a:pt x="691" y="315"/>
                    </a:lnTo>
                    <a:lnTo>
                      <a:pt x="702" y="301"/>
                    </a:lnTo>
                    <a:lnTo>
                      <a:pt x="724" y="270"/>
                    </a:lnTo>
                    <a:lnTo>
                      <a:pt x="724" y="270"/>
                    </a:lnTo>
                    <a:lnTo>
                      <a:pt x="745" y="237"/>
                    </a:lnTo>
                    <a:lnTo>
                      <a:pt x="766" y="204"/>
                    </a:lnTo>
                    <a:lnTo>
                      <a:pt x="789" y="170"/>
                    </a:lnTo>
                    <a:lnTo>
                      <a:pt x="801" y="155"/>
                    </a:lnTo>
                    <a:lnTo>
                      <a:pt x="813" y="140"/>
                    </a:lnTo>
                    <a:lnTo>
                      <a:pt x="827" y="126"/>
                    </a:lnTo>
                    <a:lnTo>
                      <a:pt x="841" y="112"/>
                    </a:lnTo>
                    <a:lnTo>
                      <a:pt x="856" y="101"/>
                    </a:lnTo>
                    <a:lnTo>
                      <a:pt x="872" y="91"/>
                    </a:lnTo>
                    <a:lnTo>
                      <a:pt x="889" y="82"/>
                    </a:lnTo>
                    <a:lnTo>
                      <a:pt x="907" y="76"/>
                    </a:lnTo>
                    <a:lnTo>
                      <a:pt x="917" y="74"/>
                    </a:lnTo>
                    <a:lnTo>
                      <a:pt x="927" y="72"/>
                    </a:lnTo>
                    <a:lnTo>
                      <a:pt x="937" y="71"/>
                    </a:lnTo>
                    <a:lnTo>
                      <a:pt x="947" y="70"/>
                    </a:lnTo>
                    <a:lnTo>
                      <a:pt x="947" y="70"/>
                    </a:lnTo>
                    <a:lnTo>
                      <a:pt x="956" y="69"/>
                    </a:lnTo>
                    <a:lnTo>
                      <a:pt x="962" y="67"/>
                    </a:lnTo>
                    <a:lnTo>
                      <a:pt x="968" y="63"/>
                    </a:lnTo>
                    <a:lnTo>
                      <a:pt x="973" y="59"/>
                    </a:lnTo>
                    <a:lnTo>
                      <a:pt x="976" y="52"/>
                    </a:lnTo>
                    <a:lnTo>
                      <a:pt x="979" y="46"/>
                    </a:lnTo>
                    <a:lnTo>
                      <a:pt x="981" y="40"/>
                    </a:lnTo>
                    <a:lnTo>
                      <a:pt x="982" y="34"/>
                    </a:lnTo>
                    <a:lnTo>
                      <a:pt x="981" y="26"/>
                    </a:lnTo>
                    <a:lnTo>
                      <a:pt x="979" y="20"/>
                    </a:lnTo>
                    <a:lnTo>
                      <a:pt x="976" y="15"/>
                    </a:lnTo>
                    <a:lnTo>
                      <a:pt x="973" y="10"/>
                    </a:lnTo>
                    <a:lnTo>
                      <a:pt x="968" y="5"/>
                    </a:lnTo>
                    <a:lnTo>
                      <a:pt x="962" y="2"/>
                    </a:lnTo>
                    <a:lnTo>
                      <a:pt x="956" y="0"/>
                    </a:lnTo>
                    <a:lnTo>
                      <a:pt x="947" y="0"/>
                    </a:lnTo>
                    <a:lnTo>
                      <a:pt x="947" y="0"/>
                    </a:lnTo>
                    <a:lnTo>
                      <a:pt x="928" y="1"/>
                    </a:lnTo>
                    <a:lnTo>
                      <a:pt x="908" y="4"/>
                    </a:lnTo>
                    <a:lnTo>
                      <a:pt x="891" y="8"/>
                    </a:lnTo>
                    <a:lnTo>
                      <a:pt x="873" y="13"/>
                    </a:lnTo>
                    <a:lnTo>
                      <a:pt x="857" y="20"/>
                    </a:lnTo>
                    <a:lnTo>
                      <a:pt x="841" y="27"/>
                    </a:lnTo>
                    <a:lnTo>
                      <a:pt x="826" y="37"/>
                    </a:lnTo>
                    <a:lnTo>
                      <a:pt x="811" y="47"/>
                    </a:lnTo>
                    <a:lnTo>
                      <a:pt x="798" y="57"/>
                    </a:lnTo>
                    <a:lnTo>
                      <a:pt x="784" y="70"/>
                    </a:lnTo>
                    <a:lnTo>
                      <a:pt x="772" y="82"/>
                    </a:lnTo>
                    <a:lnTo>
                      <a:pt x="760" y="96"/>
                    </a:lnTo>
                    <a:lnTo>
                      <a:pt x="747" y="110"/>
                    </a:lnTo>
                    <a:lnTo>
                      <a:pt x="736" y="125"/>
                    </a:lnTo>
                    <a:lnTo>
                      <a:pt x="714" y="156"/>
                    </a:lnTo>
                    <a:lnTo>
                      <a:pt x="714" y="156"/>
                    </a:lnTo>
                    <a:lnTo>
                      <a:pt x="694" y="188"/>
                    </a:lnTo>
                    <a:lnTo>
                      <a:pt x="672" y="221"/>
                    </a:lnTo>
                    <a:lnTo>
                      <a:pt x="649" y="255"/>
                    </a:lnTo>
                    <a:lnTo>
                      <a:pt x="637" y="271"/>
                    </a:lnTo>
                    <a:lnTo>
                      <a:pt x="625" y="286"/>
                    </a:lnTo>
                    <a:lnTo>
                      <a:pt x="611" y="301"/>
                    </a:lnTo>
                    <a:lnTo>
                      <a:pt x="597" y="314"/>
                    </a:lnTo>
                    <a:lnTo>
                      <a:pt x="582" y="325"/>
                    </a:lnTo>
                    <a:lnTo>
                      <a:pt x="566" y="336"/>
                    </a:lnTo>
                    <a:lnTo>
                      <a:pt x="549" y="344"/>
                    </a:lnTo>
                    <a:lnTo>
                      <a:pt x="540" y="348"/>
                    </a:lnTo>
                    <a:lnTo>
                      <a:pt x="531" y="350"/>
                    </a:lnTo>
                    <a:lnTo>
                      <a:pt x="521" y="352"/>
                    </a:lnTo>
                    <a:lnTo>
                      <a:pt x="511" y="354"/>
                    </a:lnTo>
                    <a:lnTo>
                      <a:pt x="501" y="355"/>
                    </a:lnTo>
                    <a:lnTo>
                      <a:pt x="490" y="355"/>
                    </a:lnTo>
                    <a:lnTo>
                      <a:pt x="490" y="355"/>
                    </a:lnTo>
                    <a:lnTo>
                      <a:pt x="480" y="355"/>
                    </a:lnTo>
                    <a:lnTo>
                      <a:pt x="470" y="354"/>
                    </a:lnTo>
                    <a:lnTo>
                      <a:pt x="460" y="352"/>
                    </a:lnTo>
                    <a:lnTo>
                      <a:pt x="450" y="350"/>
                    </a:lnTo>
                    <a:lnTo>
                      <a:pt x="441" y="348"/>
                    </a:lnTo>
                    <a:lnTo>
                      <a:pt x="433" y="344"/>
                    </a:lnTo>
                    <a:lnTo>
                      <a:pt x="415" y="336"/>
                    </a:lnTo>
                    <a:lnTo>
                      <a:pt x="400" y="325"/>
                    </a:lnTo>
                    <a:lnTo>
                      <a:pt x="384" y="314"/>
                    </a:lnTo>
                    <a:lnTo>
                      <a:pt x="370" y="301"/>
                    </a:lnTo>
                    <a:lnTo>
                      <a:pt x="356" y="286"/>
                    </a:lnTo>
                    <a:lnTo>
                      <a:pt x="344" y="271"/>
                    </a:lnTo>
                    <a:lnTo>
                      <a:pt x="331" y="255"/>
                    </a:lnTo>
                    <a:lnTo>
                      <a:pt x="309" y="221"/>
                    </a:lnTo>
                    <a:lnTo>
                      <a:pt x="288" y="188"/>
                    </a:lnTo>
                    <a:lnTo>
                      <a:pt x="268" y="156"/>
                    </a:lnTo>
                    <a:lnTo>
                      <a:pt x="268" y="156"/>
                    </a:lnTo>
                    <a:lnTo>
                      <a:pt x="245" y="125"/>
                    </a:lnTo>
                    <a:lnTo>
                      <a:pt x="233" y="110"/>
                    </a:lnTo>
                    <a:lnTo>
                      <a:pt x="222" y="96"/>
                    </a:lnTo>
                    <a:lnTo>
                      <a:pt x="210" y="82"/>
                    </a:lnTo>
                    <a:lnTo>
                      <a:pt x="196" y="70"/>
                    </a:lnTo>
                    <a:lnTo>
                      <a:pt x="183" y="57"/>
                    </a:lnTo>
                    <a:lnTo>
                      <a:pt x="170" y="47"/>
                    </a:lnTo>
                    <a:lnTo>
                      <a:pt x="155" y="37"/>
                    </a:lnTo>
                    <a:lnTo>
                      <a:pt x="140" y="27"/>
                    </a:lnTo>
                    <a:lnTo>
                      <a:pt x="124" y="20"/>
                    </a:lnTo>
                    <a:lnTo>
                      <a:pt x="108" y="13"/>
                    </a:lnTo>
                    <a:lnTo>
                      <a:pt x="90" y="8"/>
                    </a:lnTo>
                    <a:lnTo>
                      <a:pt x="73" y="4"/>
                    </a:lnTo>
                    <a:lnTo>
                      <a:pt x="54" y="1"/>
                    </a:lnTo>
                    <a:lnTo>
                      <a:pt x="34" y="0"/>
                    </a:lnTo>
                    <a:lnTo>
                      <a:pt x="34" y="0"/>
                    </a:lnTo>
                    <a:lnTo>
                      <a:pt x="26" y="0"/>
                    </a:lnTo>
                    <a:lnTo>
                      <a:pt x="19" y="2"/>
                    </a:lnTo>
                    <a:lnTo>
                      <a:pt x="13" y="5"/>
                    </a:lnTo>
                    <a:lnTo>
                      <a:pt x="9" y="10"/>
                    </a:lnTo>
                    <a:lnTo>
                      <a:pt x="4" y="15"/>
                    </a:lnTo>
                    <a:lnTo>
                      <a:pt x="2" y="20"/>
                    </a:lnTo>
                    <a:lnTo>
                      <a:pt x="0" y="26"/>
                    </a:lnTo>
                    <a:lnTo>
                      <a:pt x="0" y="34"/>
                    </a:lnTo>
                    <a:lnTo>
                      <a:pt x="0" y="40"/>
                    </a:lnTo>
                    <a:lnTo>
                      <a:pt x="2" y="46"/>
                    </a:lnTo>
                    <a:lnTo>
                      <a:pt x="4" y="52"/>
                    </a:lnTo>
                    <a:lnTo>
                      <a:pt x="9" y="59"/>
                    </a:lnTo>
                    <a:lnTo>
                      <a:pt x="13" y="63"/>
                    </a:lnTo>
                    <a:lnTo>
                      <a:pt x="19" y="67"/>
                    </a:lnTo>
                    <a:lnTo>
                      <a:pt x="26"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88" name="Freeform 14">
                <a:extLst>
                  <a:ext uri="{FF2B5EF4-FFF2-40B4-BE49-F238E27FC236}">
                    <a16:creationId xmlns:a16="http://schemas.microsoft.com/office/drawing/2014/main" id="{D8C44D24-DAA7-A923-BBDF-4D4E88849DCC}"/>
                  </a:ext>
                </a:extLst>
              </p:cNvPr>
              <p:cNvSpPr>
                <a:spLocks noEditPoints="1"/>
              </p:cNvSpPr>
              <p:nvPr/>
            </p:nvSpPr>
            <p:spPr bwMode="auto">
              <a:xfrm>
                <a:off x="3906344" y="5875338"/>
                <a:ext cx="792163" cy="352425"/>
              </a:xfrm>
              <a:custGeom>
                <a:avLst/>
                <a:gdLst>
                  <a:gd name="T0" fmla="*/ 3 w 999"/>
                  <a:gd name="T1" fmla="*/ 26 h 445"/>
                  <a:gd name="T2" fmla="*/ 43 w 999"/>
                  <a:gd name="T3" fmla="*/ 0 h 445"/>
                  <a:gd name="T4" fmla="*/ 141 w 999"/>
                  <a:gd name="T5" fmla="*/ 24 h 445"/>
                  <a:gd name="T6" fmla="*/ 230 w 999"/>
                  <a:gd name="T7" fmla="*/ 92 h 445"/>
                  <a:gd name="T8" fmla="*/ 309 w 999"/>
                  <a:gd name="T9" fmla="*/ 200 h 445"/>
                  <a:gd name="T10" fmla="*/ 376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1 w 999"/>
                  <a:gd name="T23" fmla="*/ 33 h 445"/>
                  <a:gd name="T24" fmla="*/ 956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1 w 999"/>
                  <a:gd name="T41" fmla="*/ 437 h 445"/>
                  <a:gd name="T42" fmla="*/ 458 w 999"/>
                  <a:gd name="T43" fmla="*/ 442 h 445"/>
                  <a:gd name="T44" fmla="*/ 354 w 999"/>
                  <a:gd name="T45" fmla="*/ 393 h 445"/>
                  <a:gd name="T46" fmla="*/ 279 w 999"/>
                  <a:gd name="T47" fmla="*/ 314 h 445"/>
                  <a:gd name="T48" fmla="*/ 197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4 w 999"/>
                  <a:gd name="T75" fmla="*/ 296 h 445"/>
                  <a:gd name="T76" fmla="*/ 269 w 999"/>
                  <a:gd name="T77" fmla="*/ 171 h 445"/>
                  <a:gd name="T78" fmla="*/ 192 w 999"/>
                  <a:gd name="T79" fmla="*/ 79 h 445"/>
                  <a:gd name="T80" fmla="*/ 100 w 999"/>
                  <a:gd name="T81" fmla="*/ 27 h 445"/>
                  <a:gd name="T82" fmla="*/ 31 w 999"/>
                  <a:gd name="T83" fmla="*/ 20 h 445"/>
                  <a:gd name="T84" fmla="*/ 18 w 999"/>
                  <a:gd name="T85" fmla="*/ 43 h 445"/>
                  <a:gd name="T86" fmla="*/ 27 w 999"/>
                  <a:gd name="T87" fmla="*/ 65 h 445"/>
                  <a:gd name="T88" fmla="*/ 79 w 999"/>
                  <a:gd name="T89" fmla="*/ 76 h 445"/>
                  <a:gd name="T90" fmla="*/ 166 w 999"/>
                  <a:gd name="T91" fmla="*/ 126 h 445"/>
                  <a:gd name="T92" fmla="*/ 249 w 999"/>
                  <a:gd name="T93" fmla="*/ 236 h 445"/>
                  <a:gd name="T94" fmla="*/ 325 w 999"/>
                  <a:gd name="T95" fmla="*/ 342 h 445"/>
                  <a:gd name="T96" fmla="*/ 409 w 999"/>
                  <a:gd name="T97" fmla="*/ 407 h 445"/>
                  <a:gd name="T98" fmla="*/ 499 w 999"/>
                  <a:gd name="T99" fmla="*/ 427 h 445"/>
                  <a:gd name="T100" fmla="*/ 607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8" y="7"/>
                    </a:lnTo>
                    <a:lnTo>
                      <a:pt x="25" y="3"/>
                    </a:lnTo>
                    <a:lnTo>
                      <a:pt x="33" y="1"/>
                    </a:lnTo>
                    <a:lnTo>
                      <a:pt x="43" y="0"/>
                    </a:lnTo>
                    <a:lnTo>
                      <a:pt x="43" y="0"/>
                    </a:lnTo>
                    <a:lnTo>
                      <a:pt x="65" y="2"/>
                    </a:lnTo>
                    <a:lnTo>
                      <a:pt x="86" y="5"/>
                    </a:lnTo>
                    <a:lnTo>
                      <a:pt x="105" y="11"/>
                    </a:lnTo>
                    <a:lnTo>
                      <a:pt x="124" y="17"/>
                    </a:lnTo>
                    <a:lnTo>
                      <a:pt x="141" y="24"/>
                    </a:lnTo>
                    <a:lnTo>
                      <a:pt x="159" y="33"/>
                    </a:lnTo>
                    <a:lnTo>
                      <a:pt x="174" y="44"/>
                    </a:lnTo>
                    <a:lnTo>
                      <a:pt x="190" y="54"/>
                    </a:lnTo>
                    <a:lnTo>
                      <a:pt x="204" y="66"/>
                    </a:lnTo>
                    <a:lnTo>
                      <a:pt x="218" y="79"/>
                    </a:lnTo>
                    <a:lnTo>
                      <a:pt x="230" y="92"/>
                    </a:lnTo>
                    <a:lnTo>
                      <a:pt x="241" y="106"/>
                    </a:lnTo>
                    <a:lnTo>
                      <a:pt x="253" y="119"/>
                    </a:lnTo>
                    <a:lnTo>
                      <a:pt x="264" y="133"/>
                    </a:lnTo>
                    <a:lnTo>
                      <a:pt x="284" y="161"/>
                    </a:lnTo>
                    <a:lnTo>
                      <a:pt x="284" y="161"/>
                    </a:lnTo>
                    <a:lnTo>
                      <a:pt x="309" y="200"/>
                    </a:lnTo>
                    <a:lnTo>
                      <a:pt x="309" y="200"/>
                    </a:lnTo>
                    <a:lnTo>
                      <a:pt x="327" y="228"/>
                    </a:lnTo>
                    <a:lnTo>
                      <a:pt x="346" y="256"/>
                    </a:lnTo>
                    <a:lnTo>
                      <a:pt x="355" y="269"/>
                    </a:lnTo>
                    <a:lnTo>
                      <a:pt x="365" y="282"/>
                    </a:lnTo>
                    <a:lnTo>
                      <a:pt x="376"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6" y="335"/>
                    </a:lnTo>
                    <a:lnTo>
                      <a:pt x="588" y="327"/>
                    </a:lnTo>
                    <a:lnTo>
                      <a:pt x="601" y="317"/>
                    </a:lnTo>
                    <a:lnTo>
                      <a:pt x="612" y="306"/>
                    </a:lnTo>
                    <a:lnTo>
                      <a:pt x="623" y="294"/>
                    </a:lnTo>
                    <a:lnTo>
                      <a:pt x="634" y="282"/>
                    </a:lnTo>
                    <a:lnTo>
                      <a:pt x="644" y="269"/>
                    </a:lnTo>
                    <a:lnTo>
                      <a:pt x="654" y="256"/>
                    </a:lnTo>
                    <a:lnTo>
                      <a:pt x="673" y="228"/>
                    </a:lnTo>
                    <a:lnTo>
                      <a:pt x="690" y="200"/>
                    </a:lnTo>
                    <a:lnTo>
                      <a:pt x="690" y="200"/>
                    </a:lnTo>
                    <a:lnTo>
                      <a:pt x="716" y="161"/>
                    </a:lnTo>
                    <a:lnTo>
                      <a:pt x="716" y="161"/>
                    </a:lnTo>
                    <a:lnTo>
                      <a:pt x="736" y="133"/>
                    </a:lnTo>
                    <a:lnTo>
                      <a:pt x="746" y="119"/>
                    </a:lnTo>
                    <a:lnTo>
                      <a:pt x="757" y="106"/>
                    </a:lnTo>
                    <a:lnTo>
                      <a:pt x="769" y="92"/>
                    </a:lnTo>
                    <a:lnTo>
                      <a:pt x="782" y="79"/>
                    </a:lnTo>
                    <a:lnTo>
                      <a:pt x="796" y="66"/>
                    </a:lnTo>
                    <a:lnTo>
                      <a:pt x="810" y="54"/>
                    </a:lnTo>
                    <a:lnTo>
                      <a:pt x="824" y="44"/>
                    </a:lnTo>
                    <a:lnTo>
                      <a:pt x="841" y="33"/>
                    </a:lnTo>
                    <a:lnTo>
                      <a:pt x="857" y="24"/>
                    </a:lnTo>
                    <a:lnTo>
                      <a:pt x="875" y="17"/>
                    </a:lnTo>
                    <a:lnTo>
                      <a:pt x="894" y="11"/>
                    </a:lnTo>
                    <a:lnTo>
                      <a:pt x="913" y="5"/>
                    </a:lnTo>
                    <a:lnTo>
                      <a:pt x="934" y="2"/>
                    </a:lnTo>
                    <a:lnTo>
                      <a:pt x="956" y="0"/>
                    </a:lnTo>
                    <a:lnTo>
                      <a:pt x="956"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3" y="80"/>
                    </a:lnTo>
                    <a:lnTo>
                      <a:pt x="975" y="84"/>
                    </a:lnTo>
                    <a:lnTo>
                      <a:pt x="967" y="87"/>
                    </a:lnTo>
                    <a:lnTo>
                      <a:pt x="956" y="89"/>
                    </a:lnTo>
                    <a:lnTo>
                      <a:pt x="956" y="89"/>
                    </a:lnTo>
                    <a:lnTo>
                      <a:pt x="940" y="90"/>
                    </a:lnTo>
                    <a:lnTo>
                      <a:pt x="923" y="93"/>
                    </a:lnTo>
                    <a:lnTo>
                      <a:pt x="908" y="97"/>
                    </a:lnTo>
                    <a:lnTo>
                      <a:pt x="895" y="104"/>
                    </a:lnTo>
                    <a:lnTo>
                      <a:pt x="880" y="111"/>
                    </a:lnTo>
                    <a:lnTo>
                      <a:pt x="868" y="119"/>
                    </a:lnTo>
                    <a:lnTo>
                      <a:pt x="855" y="130"/>
                    </a:lnTo>
                    <a:lnTo>
                      <a:pt x="844" y="140"/>
                    </a:lnTo>
                    <a:lnTo>
                      <a:pt x="833" y="151"/>
                    </a:lnTo>
                    <a:lnTo>
                      <a:pt x="822" y="164"/>
                    </a:lnTo>
                    <a:lnTo>
                      <a:pt x="812" y="176"/>
                    </a:lnTo>
                    <a:lnTo>
                      <a:pt x="803" y="190"/>
                    </a:lnTo>
                    <a:lnTo>
                      <a:pt x="784" y="217"/>
                    </a:lnTo>
                    <a:lnTo>
                      <a:pt x="766" y="245"/>
                    </a:lnTo>
                    <a:lnTo>
                      <a:pt x="766" y="245"/>
                    </a:lnTo>
                    <a:lnTo>
                      <a:pt x="740" y="285"/>
                    </a:lnTo>
                    <a:lnTo>
                      <a:pt x="740" y="285"/>
                    </a:lnTo>
                    <a:lnTo>
                      <a:pt x="720" y="314"/>
                    </a:lnTo>
                    <a:lnTo>
                      <a:pt x="709" y="327"/>
                    </a:lnTo>
                    <a:lnTo>
                      <a:pt x="698" y="342"/>
                    </a:lnTo>
                    <a:lnTo>
                      <a:pt x="686" y="355"/>
                    </a:lnTo>
                    <a:lnTo>
                      <a:pt x="673" y="368"/>
                    </a:lnTo>
                    <a:lnTo>
                      <a:pt x="659" y="381"/>
                    </a:lnTo>
                    <a:lnTo>
                      <a:pt x="645" y="393"/>
                    </a:lnTo>
                    <a:lnTo>
                      <a:pt x="629" y="405"/>
                    </a:lnTo>
                    <a:lnTo>
                      <a:pt x="614" y="414"/>
                    </a:lnTo>
                    <a:lnTo>
                      <a:pt x="597" y="423"/>
                    </a:lnTo>
                    <a:lnTo>
                      <a:pt x="580" y="431"/>
                    </a:lnTo>
                    <a:lnTo>
                      <a:pt x="561" y="437"/>
                    </a:lnTo>
                    <a:lnTo>
                      <a:pt x="542" y="442"/>
                    </a:lnTo>
                    <a:lnTo>
                      <a:pt x="521" y="444"/>
                    </a:lnTo>
                    <a:lnTo>
                      <a:pt x="499" y="445"/>
                    </a:lnTo>
                    <a:lnTo>
                      <a:pt x="499" y="445"/>
                    </a:lnTo>
                    <a:lnTo>
                      <a:pt x="478" y="444"/>
                    </a:lnTo>
                    <a:lnTo>
                      <a:pt x="458" y="442"/>
                    </a:lnTo>
                    <a:lnTo>
                      <a:pt x="439" y="437"/>
                    </a:lnTo>
                    <a:lnTo>
                      <a:pt x="420" y="431"/>
                    </a:lnTo>
                    <a:lnTo>
                      <a:pt x="402"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6" y="217"/>
                    </a:lnTo>
                    <a:lnTo>
                      <a:pt x="197" y="190"/>
                    </a:lnTo>
                    <a:lnTo>
                      <a:pt x="187" y="176"/>
                    </a:lnTo>
                    <a:lnTo>
                      <a:pt x="176" y="164"/>
                    </a:lnTo>
                    <a:lnTo>
                      <a:pt x="166" y="151"/>
                    </a:lnTo>
                    <a:lnTo>
                      <a:pt x="155" y="140"/>
                    </a:lnTo>
                    <a:lnTo>
                      <a:pt x="143" y="130"/>
                    </a:lnTo>
                    <a:lnTo>
                      <a:pt x="131" y="119"/>
                    </a:lnTo>
                    <a:lnTo>
                      <a:pt x="119" y="111"/>
                    </a:lnTo>
                    <a:lnTo>
                      <a:pt x="105" y="104"/>
                    </a:lnTo>
                    <a:lnTo>
                      <a:pt x="91" y="97"/>
                    </a:lnTo>
                    <a:lnTo>
                      <a:pt x="75" y="93"/>
                    </a:lnTo>
                    <a:lnTo>
                      <a:pt x="60" y="90"/>
                    </a:lnTo>
                    <a:lnTo>
                      <a:pt x="42" y="89"/>
                    </a:lnTo>
                    <a:lnTo>
                      <a:pt x="42" y="89"/>
                    </a:lnTo>
                    <a:lnTo>
                      <a:pt x="42" y="89"/>
                    </a:lnTo>
                    <a:lnTo>
                      <a:pt x="33" y="87"/>
                    </a:lnTo>
                    <a:lnTo>
                      <a:pt x="24" y="84"/>
                    </a:lnTo>
                    <a:lnTo>
                      <a:pt x="17" y="80"/>
                    </a:lnTo>
                    <a:lnTo>
                      <a:pt x="10" y="74"/>
                    </a:lnTo>
                    <a:lnTo>
                      <a:pt x="6" y="67"/>
                    </a:lnTo>
                    <a:lnTo>
                      <a:pt x="3" y="60"/>
                    </a:lnTo>
                    <a:lnTo>
                      <a:pt x="1" y="52"/>
                    </a:lnTo>
                    <a:lnTo>
                      <a:pt x="0" y="44"/>
                    </a:lnTo>
                    <a:lnTo>
                      <a:pt x="0" y="44"/>
                    </a:lnTo>
                    <a:close/>
                    <a:moveTo>
                      <a:pt x="981" y="44"/>
                    </a:moveTo>
                    <a:lnTo>
                      <a:pt x="981" y="44"/>
                    </a:lnTo>
                    <a:lnTo>
                      <a:pt x="981" y="43"/>
                    </a:lnTo>
                    <a:lnTo>
                      <a:pt x="981" y="43"/>
                    </a:lnTo>
                    <a:lnTo>
                      <a:pt x="981" y="39"/>
                    </a:lnTo>
                    <a:lnTo>
                      <a:pt x="980" y="33"/>
                    </a:lnTo>
                    <a:lnTo>
                      <a:pt x="978" y="29"/>
                    </a:lnTo>
                    <a:lnTo>
                      <a:pt x="976"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50" y="143"/>
                    </a:lnTo>
                    <a:lnTo>
                      <a:pt x="731" y="171"/>
                    </a:lnTo>
                    <a:lnTo>
                      <a:pt x="731" y="171"/>
                    </a:lnTo>
                    <a:lnTo>
                      <a:pt x="705" y="210"/>
                    </a:lnTo>
                    <a:lnTo>
                      <a:pt x="705" y="210"/>
                    </a:lnTo>
                    <a:lnTo>
                      <a:pt x="686" y="239"/>
                    </a:lnTo>
                    <a:lnTo>
                      <a:pt x="667" y="268"/>
                    </a:lnTo>
                    <a:lnTo>
                      <a:pt x="656" y="283"/>
                    </a:lnTo>
                    <a:lnTo>
                      <a:pt x="646" y="296"/>
                    </a:lnTo>
                    <a:lnTo>
                      <a:pt x="635" y="308"/>
                    </a:lnTo>
                    <a:lnTo>
                      <a:pt x="622" y="321"/>
                    </a:lnTo>
                    <a:lnTo>
                      <a:pt x="610" y="332"/>
                    </a:lnTo>
                    <a:lnTo>
                      <a:pt x="596" y="343"/>
                    </a:lnTo>
                    <a:lnTo>
                      <a:pt x="583" y="352"/>
                    </a:lnTo>
                    <a:lnTo>
                      <a:pt x="567" y="359"/>
                    </a:lnTo>
                    <a:lnTo>
                      <a:pt x="552" y="366"/>
                    </a:lnTo>
                    <a:lnTo>
                      <a:pt x="536" y="371"/>
                    </a:lnTo>
                    <a:lnTo>
                      <a:pt x="518" y="374"/>
                    </a:lnTo>
                    <a:lnTo>
                      <a:pt x="499" y="375"/>
                    </a:lnTo>
                    <a:lnTo>
                      <a:pt x="499" y="375"/>
                    </a:lnTo>
                    <a:lnTo>
                      <a:pt x="481" y="374"/>
                    </a:lnTo>
                    <a:lnTo>
                      <a:pt x="463" y="371"/>
                    </a:lnTo>
                    <a:lnTo>
                      <a:pt x="447" y="366"/>
                    </a:lnTo>
                    <a:lnTo>
                      <a:pt x="431" y="359"/>
                    </a:lnTo>
                    <a:lnTo>
                      <a:pt x="417" y="352"/>
                    </a:lnTo>
                    <a:lnTo>
                      <a:pt x="402" y="343"/>
                    </a:lnTo>
                    <a:lnTo>
                      <a:pt x="389" y="332"/>
                    </a:lnTo>
                    <a:lnTo>
                      <a:pt x="377" y="321"/>
                    </a:lnTo>
                    <a:lnTo>
                      <a:pt x="365" y="308"/>
                    </a:lnTo>
                    <a:lnTo>
                      <a:pt x="354" y="296"/>
                    </a:lnTo>
                    <a:lnTo>
                      <a:pt x="343" y="283"/>
                    </a:lnTo>
                    <a:lnTo>
                      <a:pt x="332" y="268"/>
                    </a:lnTo>
                    <a:lnTo>
                      <a:pt x="313" y="239"/>
                    </a:lnTo>
                    <a:lnTo>
                      <a:pt x="294" y="209"/>
                    </a:lnTo>
                    <a:lnTo>
                      <a:pt x="294" y="209"/>
                    </a:lnTo>
                    <a:lnTo>
                      <a:pt x="269" y="171"/>
                    </a:lnTo>
                    <a:lnTo>
                      <a:pt x="269" y="171"/>
                    </a:lnTo>
                    <a:lnTo>
                      <a:pt x="250" y="143"/>
                    </a:lnTo>
                    <a:lnTo>
                      <a:pt x="228" y="116"/>
                    </a:lnTo>
                    <a:lnTo>
                      <a:pt x="217" y="104"/>
                    </a:lnTo>
                    <a:lnTo>
                      <a:pt x="204" y="91"/>
                    </a:lnTo>
                    <a:lnTo>
                      <a:pt x="192" y="79"/>
                    </a:lnTo>
                    <a:lnTo>
                      <a:pt x="179" y="67"/>
                    </a:lnTo>
                    <a:lnTo>
                      <a:pt x="164" y="57"/>
                    </a:lnTo>
                    <a:lnTo>
                      <a:pt x="150" y="48"/>
                    </a:lnTo>
                    <a:lnTo>
                      <a:pt x="134" y="40"/>
                    </a:lnTo>
                    <a:lnTo>
                      <a:pt x="118" y="33"/>
                    </a:lnTo>
                    <a:lnTo>
                      <a:pt x="100" y="27"/>
                    </a:lnTo>
                    <a:lnTo>
                      <a:pt x="83" y="22"/>
                    </a:lnTo>
                    <a:lnTo>
                      <a:pt x="63" y="20"/>
                    </a:lnTo>
                    <a:lnTo>
                      <a:pt x="42" y="18"/>
                    </a:lnTo>
                    <a:lnTo>
                      <a:pt x="42" y="18"/>
                    </a:lnTo>
                    <a:lnTo>
                      <a:pt x="36" y="19"/>
                    </a:lnTo>
                    <a:lnTo>
                      <a:pt x="31" y="20"/>
                    </a:lnTo>
                    <a:lnTo>
                      <a:pt x="27" y="22"/>
                    </a:lnTo>
                    <a:lnTo>
                      <a:pt x="24" y="26"/>
                    </a:lnTo>
                    <a:lnTo>
                      <a:pt x="21" y="29"/>
                    </a:lnTo>
                    <a:lnTo>
                      <a:pt x="20" y="33"/>
                    </a:lnTo>
                    <a:lnTo>
                      <a:pt x="18" y="39"/>
                    </a:lnTo>
                    <a:lnTo>
                      <a:pt x="18" y="43"/>
                    </a:lnTo>
                    <a:lnTo>
                      <a:pt x="18" y="43"/>
                    </a:lnTo>
                    <a:lnTo>
                      <a:pt x="18" y="48"/>
                    </a:lnTo>
                    <a:lnTo>
                      <a:pt x="19" y="53"/>
                    </a:lnTo>
                    <a:lnTo>
                      <a:pt x="21" y="57"/>
                    </a:lnTo>
                    <a:lnTo>
                      <a:pt x="24" y="61"/>
                    </a:lnTo>
                    <a:lnTo>
                      <a:pt x="27" y="65"/>
                    </a:lnTo>
                    <a:lnTo>
                      <a:pt x="31" y="69"/>
                    </a:lnTo>
                    <a:lnTo>
                      <a:pt x="37" y="71"/>
                    </a:lnTo>
                    <a:lnTo>
                      <a:pt x="43" y="71"/>
                    </a:lnTo>
                    <a:lnTo>
                      <a:pt x="43" y="71"/>
                    </a:lnTo>
                    <a:lnTo>
                      <a:pt x="62" y="73"/>
                    </a:lnTo>
                    <a:lnTo>
                      <a:pt x="79" y="76"/>
                    </a:lnTo>
                    <a:lnTo>
                      <a:pt x="96" y="81"/>
                    </a:lnTo>
                    <a:lnTo>
                      <a:pt x="111" y="87"/>
                    </a:lnTo>
                    <a:lnTo>
                      <a:pt x="127" y="95"/>
                    </a:lnTo>
                    <a:lnTo>
                      <a:pt x="140" y="105"/>
                    </a:lnTo>
                    <a:lnTo>
                      <a:pt x="154" y="115"/>
                    </a:lnTo>
                    <a:lnTo>
                      <a:pt x="166" y="126"/>
                    </a:lnTo>
                    <a:lnTo>
                      <a:pt x="179" y="139"/>
                    </a:lnTo>
                    <a:lnTo>
                      <a:pt x="190" y="151"/>
                    </a:lnTo>
                    <a:lnTo>
                      <a:pt x="200" y="165"/>
                    </a:lnTo>
                    <a:lnTo>
                      <a:pt x="210" y="179"/>
                    </a:lnTo>
                    <a:lnTo>
                      <a:pt x="230" y="207"/>
                    </a:lnTo>
                    <a:lnTo>
                      <a:pt x="249" y="236"/>
                    </a:lnTo>
                    <a:lnTo>
                      <a:pt x="249" y="236"/>
                    </a:lnTo>
                    <a:lnTo>
                      <a:pt x="273" y="275"/>
                    </a:lnTo>
                    <a:lnTo>
                      <a:pt x="273" y="275"/>
                    </a:lnTo>
                    <a:lnTo>
                      <a:pt x="293" y="302"/>
                    </a:lnTo>
                    <a:lnTo>
                      <a:pt x="314" y="329"/>
                    </a:lnTo>
                    <a:lnTo>
                      <a:pt x="325" y="342"/>
                    </a:lnTo>
                    <a:lnTo>
                      <a:pt x="337" y="355"/>
                    </a:lnTo>
                    <a:lnTo>
                      <a:pt x="350" y="366"/>
                    </a:lnTo>
                    <a:lnTo>
                      <a:pt x="363" y="378"/>
                    </a:lnTo>
                    <a:lnTo>
                      <a:pt x="378" y="388"/>
                    </a:lnTo>
                    <a:lnTo>
                      <a:pt x="393" y="398"/>
                    </a:lnTo>
                    <a:lnTo>
                      <a:pt x="409" y="407"/>
                    </a:lnTo>
                    <a:lnTo>
                      <a:pt x="425" y="414"/>
                    </a:lnTo>
                    <a:lnTo>
                      <a:pt x="443" y="419"/>
                    </a:lnTo>
                    <a:lnTo>
                      <a:pt x="460" y="424"/>
                    </a:lnTo>
                    <a:lnTo>
                      <a:pt x="480" y="426"/>
                    </a:lnTo>
                    <a:lnTo>
                      <a:pt x="499" y="427"/>
                    </a:lnTo>
                    <a:lnTo>
                      <a:pt x="499" y="427"/>
                    </a:lnTo>
                    <a:lnTo>
                      <a:pt x="520" y="426"/>
                    </a:lnTo>
                    <a:lnTo>
                      <a:pt x="539" y="424"/>
                    </a:lnTo>
                    <a:lnTo>
                      <a:pt x="557" y="419"/>
                    </a:lnTo>
                    <a:lnTo>
                      <a:pt x="574" y="414"/>
                    </a:lnTo>
                    <a:lnTo>
                      <a:pt x="590" y="407"/>
                    </a:lnTo>
                    <a:lnTo>
                      <a:pt x="607" y="398"/>
                    </a:lnTo>
                    <a:lnTo>
                      <a:pt x="621" y="388"/>
                    </a:lnTo>
                    <a:lnTo>
                      <a:pt x="636" y="378"/>
                    </a:lnTo>
                    <a:lnTo>
                      <a:pt x="649" y="366"/>
                    </a:lnTo>
                    <a:lnTo>
                      <a:pt x="661" y="355"/>
                    </a:lnTo>
                    <a:lnTo>
                      <a:pt x="674" y="342"/>
                    </a:lnTo>
                    <a:lnTo>
                      <a:pt x="685" y="329"/>
                    </a:lnTo>
                    <a:lnTo>
                      <a:pt x="707" y="302"/>
                    </a:lnTo>
                    <a:lnTo>
                      <a:pt x="725" y="275"/>
                    </a:lnTo>
                    <a:lnTo>
                      <a:pt x="725" y="275"/>
                    </a:lnTo>
                    <a:lnTo>
                      <a:pt x="751" y="236"/>
                    </a:lnTo>
                    <a:lnTo>
                      <a:pt x="751" y="236"/>
                    </a:lnTo>
                    <a:lnTo>
                      <a:pt x="769" y="207"/>
                    </a:lnTo>
                    <a:lnTo>
                      <a:pt x="788" y="178"/>
                    </a:lnTo>
                    <a:lnTo>
                      <a:pt x="799" y="165"/>
                    </a:lnTo>
                    <a:lnTo>
                      <a:pt x="810" y="151"/>
                    </a:lnTo>
                    <a:lnTo>
                      <a:pt x="821" y="139"/>
                    </a:lnTo>
                    <a:lnTo>
                      <a:pt x="833" y="126"/>
                    </a:lnTo>
                    <a:lnTo>
                      <a:pt x="845" y="115"/>
                    </a:lnTo>
                    <a:lnTo>
                      <a:pt x="858" y="105"/>
                    </a:lnTo>
                    <a:lnTo>
                      <a:pt x="873" y="95"/>
                    </a:lnTo>
                    <a:lnTo>
                      <a:pt x="887" y="87"/>
                    </a:lnTo>
                    <a:lnTo>
                      <a:pt x="903" y="81"/>
                    </a:lnTo>
                    <a:lnTo>
                      <a:pt x="919" y="76"/>
                    </a:lnTo>
                    <a:lnTo>
                      <a:pt x="937" y="73"/>
                    </a:lnTo>
                    <a:lnTo>
                      <a:pt x="956" y="71"/>
                    </a:lnTo>
                    <a:lnTo>
                      <a:pt x="956" y="71"/>
                    </a:lnTo>
                    <a:lnTo>
                      <a:pt x="963" y="71"/>
                    </a:lnTo>
                    <a:lnTo>
                      <a:pt x="968"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89" name="Freeform 15">
                <a:extLst>
                  <a:ext uri="{FF2B5EF4-FFF2-40B4-BE49-F238E27FC236}">
                    <a16:creationId xmlns:a16="http://schemas.microsoft.com/office/drawing/2014/main" id="{08F1411D-7D61-9993-3070-94B78769A627}"/>
                  </a:ext>
                </a:extLst>
              </p:cNvPr>
              <p:cNvSpPr>
                <a:spLocks/>
              </p:cNvSpPr>
              <p:nvPr/>
            </p:nvSpPr>
            <p:spPr bwMode="auto">
              <a:xfrm>
                <a:off x="3914282" y="5876926"/>
                <a:ext cx="777875" cy="338138"/>
              </a:xfrm>
              <a:custGeom>
                <a:avLst/>
                <a:gdLst>
                  <a:gd name="T0" fmla="*/ 54 w 982"/>
                  <a:gd name="T1" fmla="*/ 426 h 427"/>
                  <a:gd name="T2" fmla="*/ 108 w 982"/>
                  <a:gd name="T3" fmla="*/ 414 h 427"/>
                  <a:gd name="T4" fmla="*/ 155 w 982"/>
                  <a:gd name="T5" fmla="*/ 390 h 427"/>
                  <a:gd name="T6" fmla="*/ 196 w 982"/>
                  <a:gd name="T7" fmla="*/ 357 h 427"/>
                  <a:gd name="T8" fmla="*/ 233 w 982"/>
                  <a:gd name="T9" fmla="*/ 317 h 427"/>
                  <a:gd name="T10" fmla="*/ 268 w 982"/>
                  <a:gd name="T11" fmla="*/ 271 h 427"/>
                  <a:gd name="T12" fmla="*/ 331 w 982"/>
                  <a:gd name="T13" fmla="*/ 172 h 427"/>
                  <a:gd name="T14" fmla="*/ 370 w 982"/>
                  <a:gd name="T15" fmla="*/ 126 h 427"/>
                  <a:gd name="T16" fmla="*/ 415 w 982"/>
                  <a:gd name="T17" fmla="*/ 90 h 427"/>
                  <a:gd name="T18" fmla="*/ 450 w 982"/>
                  <a:gd name="T19" fmla="*/ 76 h 427"/>
                  <a:gd name="T20" fmla="*/ 480 w 982"/>
                  <a:gd name="T21" fmla="*/ 72 h 427"/>
                  <a:gd name="T22" fmla="*/ 501 w 982"/>
                  <a:gd name="T23" fmla="*/ 72 h 427"/>
                  <a:gd name="T24" fmla="*/ 531 w 982"/>
                  <a:gd name="T25" fmla="*/ 76 h 427"/>
                  <a:gd name="T26" fmla="*/ 566 w 982"/>
                  <a:gd name="T27" fmla="*/ 90 h 427"/>
                  <a:gd name="T28" fmla="*/ 611 w 982"/>
                  <a:gd name="T29" fmla="*/ 126 h 427"/>
                  <a:gd name="T30" fmla="*/ 649 w 982"/>
                  <a:gd name="T31" fmla="*/ 172 h 427"/>
                  <a:gd name="T32" fmla="*/ 714 w 982"/>
                  <a:gd name="T33" fmla="*/ 271 h 427"/>
                  <a:gd name="T34" fmla="*/ 747 w 982"/>
                  <a:gd name="T35" fmla="*/ 317 h 427"/>
                  <a:gd name="T36" fmla="*/ 784 w 982"/>
                  <a:gd name="T37" fmla="*/ 357 h 427"/>
                  <a:gd name="T38" fmla="*/ 826 w 982"/>
                  <a:gd name="T39" fmla="*/ 390 h 427"/>
                  <a:gd name="T40" fmla="*/ 873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8 w 982"/>
                  <a:gd name="T53" fmla="*/ 364 h 427"/>
                  <a:gd name="T54" fmla="*/ 947 w 982"/>
                  <a:gd name="T55" fmla="*/ 357 h 427"/>
                  <a:gd name="T56" fmla="*/ 927 w 982"/>
                  <a:gd name="T57" fmla="*/ 355 h 427"/>
                  <a:gd name="T58" fmla="*/ 889 w 982"/>
                  <a:gd name="T59" fmla="*/ 345 h 427"/>
                  <a:gd name="T60" fmla="*/ 841 w 982"/>
                  <a:gd name="T61" fmla="*/ 314 h 427"/>
                  <a:gd name="T62" fmla="*/ 801 w 982"/>
                  <a:gd name="T63" fmla="*/ 272 h 427"/>
                  <a:gd name="T64" fmla="*/ 745 w 982"/>
                  <a:gd name="T65" fmla="*/ 190 h 427"/>
                  <a:gd name="T66" fmla="*/ 702 w 982"/>
                  <a:gd name="T67" fmla="*/ 126 h 427"/>
                  <a:gd name="T68" fmla="*/ 667 w 982"/>
                  <a:gd name="T69" fmla="*/ 84 h 427"/>
                  <a:gd name="T70" fmla="*/ 627 w 982"/>
                  <a:gd name="T71" fmla="*/ 48 h 427"/>
                  <a:gd name="T72" fmla="*/ 581 w 982"/>
                  <a:gd name="T73" fmla="*/ 20 h 427"/>
                  <a:gd name="T74" fmla="*/ 529 w 982"/>
                  <a:gd name="T75" fmla="*/ 3 h 427"/>
                  <a:gd name="T76" fmla="*/ 490 w 982"/>
                  <a:gd name="T77" fmla="*/ 0 h 427"/>
                  <a:gd name="T78" fmla="*/ 435 w 982"/>
                  <a:gd name="T79" fmla="*/ 8 h 427"/>
                  <a:gd name="T80" fmla="*/ 384 w 982"/>
                  <a:gd name="T81" fmla="*/ 28 h 427"/>
                  <a:gd name="T82" fmla="*/ 341 w 982"/>
                  <a:gd name="T83" fmla="*/ 59 h 427"/>
                  <a:gd name="T84" fmla="*/ 303 w 982"/>
                  <a:gd name="T85" fmla="*/ 98 h 427"/>
                  <a:gd name="T86" fmla="*/ 257 w 982"/>
                  <a:gd name="T87" fmla="*/ 156 h 427"/>
                  <a:gd name="T88" fmla="*/ 215 w 982"/>
                  <a:gd name="T89" fmla="*/ 223 h 427"/>
                  <a:gd name="T90" fmla="*/ 167 w 982"/>
                  <a:gd name="T91" fmla="*/ 287 h 427"/>
                  <a:gd name="T92" fmla="*/ 125 w 982"/>
                  <a:gd name="T93" fmla="*/ 326 h 427"/>
                  <a:gd name="T94" fmla="*/ 75 w 982"/>
                  <a:gd name="T95" fmla="*/ 351 h 427"/>
                  <a:gd name="T96" fmla="*/ 45 w 982"/>
                  <a:gd name="T97" fmla="*/ 356 h 427"/>
                  <a:gd name="T98" fmla="*/ 26 w 982"/>
                  <a:gd name="T99" fmla="*/ 358 h 427"/>
                  <a:gd name="T100" fmla="*/ 9 w 982"/>
                  <a:gd name="T101" fmla="*/ 369 h 427"/>
                  <a:gd name="T102" fmla="*/ 0 w 982"/>
                  <a:gd name="T103" fmla="*/ 386 h 427"/>
                  <a:gd name="T104" fmla="*/ 2 w 982"/>
                  <a:gd name="T105" fmla="*/ 406 h 427"/>
                  <a:gd name="T106" fmla="*/ 13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0" y="419"/>
                    </a:lnTo>
                    <a:lnTo>
                      <a:pt x="108" y="414"/>
                    </a:lnTo>
                    <a:lnTo>
                      <a:pt x="124" y="407"/>
                    </a:lnTo>
                    <a:lnTo>
                      <a:pt x="140" y="399"/>
                    </a:lnTo>
                    <a:lnTo>
                      <a:pt x="155" y="390"/>
                    </a:lnTo>
                    <a:lnTo>
                      <a:pt x="170" y="380"/>
                    </a:lnTo>
                    <a:lnTo>
                      <a:pt x="183" y="369"/>
                    </a:lnTo>
                    <a:lnTo>
                      <a:pt x="196" y="357"/>
                    </a:lnTo>
                    <a:lnTo>
                      <a:pt x="210" y="345"/>
                    </a:lnTo>
                    <a:lnTo>
                      <a:pt x="222" y="331"/>
                    </a:lnTo>
                    <a:lnTo>
                      <a:pt x="233" y="317"/>
                    </a:lnTo>
                    <a:lnTo>
                      <a:pt x="245" y="302"/>
                    </a:lnTo>
                    <a:lnTo>
                      <a:pt x="268" y="271"/>
                    </a:lnTo>
                    <a:lnTo>
                      <a:pt x="268" y="271"/>
                    </a:lnTo>
                    <a:lnTo>
                      <a:pt x="288" y="239"/>
                    </a:lnTo>
                    <a:lnTo>
                      <a:pt x="309" y="205"/>
                    </a:lnTo>
                    <a:lnTo>
                      <a:pt x="331" y="172"/>
                    </a:lnTo>
                    <a:lnTo>
                      <a:pt x="344" y="155"/>
                    </a:lnTo>
                    <a:lnTo>
                      <a:pt x="356" y="140"/>
                    </a:lnTo>
                    <a:lnTo>
                      <a:pt x="370" y="126"/>
                    </a:lnTo>
                    <a:lnTo>
                      <a:pt x="384" y="113"/>
                    </a:lnTo>
                    <a:lnTo>
                      <a:pt x="400" y="101"/>
                    </a:lnTo>
                    <a:lnTo>
                      <a:pt x="415" y="90"/>
                    </a:lnTo>
                    <a:lnTo>
                      <a:pt x="433" y="82"/>
                    </a:lnTo>
                    <a:lnTo>
                      <a:pt x="441" y="79"/>
                    </a:lnTo>
                    <a:lnTo>
                      <a:pt x="450" y="76"/>
                    </a:lnTo>
                    <a:lnTo>
                      <a:pt x="460" y="74"/>
                    </a:lnTo>
                    <a:lnTo>
                      <a:pt x="470" y="73"/>
                    </a:lnTo>
                    <a:lnTo>
                      <a:pt x="480" y="72"/>
                    </a:lnTo>
                    <a:lnTo>
                      <a:pt x="490" y="71"/>
                    </a:lnTo>
                    <a:lnTo>
                      <a:pt x="490" y="71"/>
                    </a:lnTo>
                    <a:lnTo>
                      <a:pt x="501" y="72"/>
                    </a:lnTo>
                    <a:lnTo>
                      <a:pt x="511" y="73"/>
                    </a:lnTo>
                    <a:lnTo>
                      <a:pt x="521" y="74"/>
                    </a:lnTo>
                    <a:lnTo>
                      <a:pt x="531" y="76"/>
                    </a:lnTo>
                    <a:lnTo>
                      <a:pt x="540" y="79"/>
                    </a:lnTo>
                    <a:lnTo>
                      <a:pt x="549" y="82"/>
                    </a:lnTo>
                    <a:lnTo>
                      <a:pt x="566" y="90"/>
                    </a:lnTo>
                    <a:lnTo>
                      <a:pt x="582" y="101"/>
                    </a:lnTo>
                    <a:lnTo>
                      <a:pt x="597" y="113"/>
                    </a:lnTo>
                    <a:lnTo>
                      <a:pt x="611" y="126"/>
                    </a:lnTo>
                    <a:lnTo>
                      <a:pt x="625" y="140"/>
                    </a:lnTo>
                    <a:lnTo>
                      <a:pt x="637" y="155"/>
                    </a:lnTo>
                    <a:lnTo>
                      <a:pt x="649" y="172"/>
                    </a:lnTo>
                    <a:lnTo>
                      <a:pt x="672" y="205"/>
                    </a:lnTo>
                    <a:lnTo>
                      <a:pt x="694" y="239"/>
                    </a:lnTo>
                    <a:lnTo>
                      <a:pt x="714" y="271"/>
                    </a:lnTo>
                    <a:lnTo>
                      <a:pt x="714" y="271"/>
                    </a:lnTo>
                    <a:lnTo>
                      <a:pt x="736" y="302"/>
                    </a:lnTo>
                    <a:lnTo>
                      <a:pt x="747" y="317"/>
                    </a:lnTo>
                    <a:lnTo>
                      <a:pt x="760" y="331"/>
                    </a:lnTo>
                    <a:lnTo>
                      <a:pt x="772" y="345"/>
                    </a:lnTo>
                    <a:lnTo>
                      <a:pt x="784" y="357"/>
                    </a:lnTo>
                    <a:lnTo>
                      <a:pt x="798" y="369"/>
                    </a:lnTo>
                    <a:lnTo>
                      <a:pt x="811" y="380"/>
                    </a:lnTo>
                    <a:lnTo>
                      <a:pt x="826" y="390"/>
                    </a:lnTo>
                    <a:lnTo>
                      <a:pt x="841" y="400"/>
                    </a:lnTo>
                    <a:lnTo>
                      <a:pt x="857" y="407"/>
                    </a:lnTo>
                    <a:lnTo>
                      <a:pt x="873" y="414"/>
                    </a:lnTo>
                    <a:lnTo>
                      <a:pt x="891" y="419"/>
                    </a:lnTo>
                    <a:lnTo>
                      <a:pt x="908" y="423"/>
                    </a:lnTo>
                    <a:lnTo>
                      <a:pt x="928" y="426"/>
                    </a:lnTo>
                    <a:lnTo>
                      <a:pt x="947" y="427"/>
                    </a:lnTo>
                    <a:lnTo>
                      <a:pt x="947" y="427"/>
                    </a:lnTo>
                    <a:lnTo>
                      <a:pt x="956" y="427"/>
                    </a:lnTo>
                    <a:lnTo>
                      <a:pt x="962" y="425"/>
                    </a:lnTo>
                    <a:lnTo>
                      <a:pt x="968" y="421"/>
                    </a:lnTo>
                    <a:lnTo>
                      <a:pt x="973" y="417"/>
                    </a:lnTo>
                    <a:lnTo>
                      <a:pt x="976" y="412"/>
                    </a:lnTo>
                    <a:lnTo>
                      <a:pt x="979" y="406"/>
                    </a:lnTo>
                    <a:lnTo>
                      <a:pt x="981" y="400"/>
                    </a:lnTo>
                    <a:lnTo>
                      <a:pt x="982" y="393"/>
                    </a:lnTo>
                    <a:lnTo>
                      <a:pt x="981" y="386"/>
                    </a:lnTo>
                    <a:lnTo>
                      <a:pt x="979" y="380"/>
                    </a:lnTo>
                    <a:lnTo>
                      <a:pt x="976" y="374"/>
                    </a:lnTo>
                    <a:lnTo>
                      <a:pt x="973" y="369"/>
                    </a:lnTo>
                    <a:lnTo>
                      <a:pt x="968" y="364"/>
                    </a:lnTo>
                    <a:lnTo>
                      <a:pt x="962" y="360"/>
                    </a:lnTo>
                    <a:lnTo>
                      <a:pt x="956" y="358"/>
                    </a:lnTo>
                    <a:lnTo>
                      <a:pt x="947" y="357"/>
                    </a:lnTo>
                    <a:lnTo>
                      <a:pt x="947" y="357"/>
                    </a:lnTo>
                    <a:lnTo>
                      <a:pt x="937" y="356"/>
                    </a:lnTo>
                    <a:lnTo>
                      <a:pt x="927" y="355"/>
                    </a:lnTo>
                    <a:lnTo>
                      <a:pt x="917" y="353"/>
                    </a:lnTo>
                    <a:lnTo>
                      <a:pt x="907" y="351"/>
                    </a:lnTo>
                    <a:lnTo>
                      <a:pt x="889" y="345"/>
                    </a:lnTo>
                    <a:lnTo>
                      <a:pt x="872" y="336"/>
                    </a:lnTo>
                    <a:lnTo>
                      <a:pt x="856" y="326"/>
                    </a:lnTo>
                    <a:lnTo>
                      <a:pt x="841" y="314"/>
                    </a:lnTo>
                    <a:lnTo>
                      <a:pt x="827" y="301"/>
                    </a:lnTo>
                    <a:lnTo>
                      <a:pt x="813" y="287"/>
                    </a:lnTo>
                    <a:lnTo>
                      <a:pt x="801" y="272"/>
                    </a:lnTo>
                    <a:lnTo>
                      <a:pt x="789" y="256"/>
                    </a:lnTo>
                    <a:lnTo>
                      <a:pt x="767" y="223"/>
                    </a:lnTo>
                    <a:lnTo>
                      <a:pt x="745" y="190"/>
                    </a:lnTo>
                    <a:lnTo>
                      <a:pt x="724" y="156"/>
                    </a:lnTo>
                    <a:lnTo>
                      <a:pt x="724" y="156"/>
                    </a:lnTo>
                    <a:lnTo>
                      <a:pt x="702" y="126"/>
                    </a:lnTo>
                    <a:lnTo>
                      <a:pt x="691" y="112"/>
                    </a:lnTo>
                    <a:lnTo>
                      <a:pt x="679" y="98"/>
                    </a:lnTo>
                    <a:lnTo>
                      <a:pt x="667" y="84"/>
                    </a:lnTo>
                    <a:lnTo>
                      <a:pt x="653" y="71"/>
                    </a:lnTo>
                    <a:lnTo>
                      <a:pt x="640" y="59"/>
                    </a:lnTo>
                    <a:lnTo>
                      <a:pt x="627" y="48"/>
                    </a:lnTo>
                    <a:lnTo>
                      <a:pt x="612" y="38"/>
                    </a:lnTo>
                    <a:lnTo>
                      <a:pt x="597" y="28"/>
                    </a:lnTo>
                    <a:lnTo>
                      <a:pt x="581" y="20"/>
                    </a:lnTo>
                    <a:lnTo>
                      <a:pt x="565" y="13"/>
                    </a:lnTo>
                    <a:lnTo>
                      <a:pt x="547" y="8"/>
                    </a:lnTo>
                    <a:lnTo>
                      <a:pt x="529" y="3"/>
                    </a:lnTo>
                    <a:lnTo>
                      <a:pt x="510" y="1"/>
                    </a:lnTo>
                    <a:lnTo>
                      <a:pt x="490" y="0"/>
                    </a:lnTo>
                    <a:lnTo>
                      <a:pt x="490" y="0"/>
                    </a:lnTo>
                    <a:lnTo>
                      <a:pt x="471" y="1"/>
                    </a:lnTo>
                    <a:lnTo>
                      <a:pt x="452" y="3"/>
                    </a:lnTo>
                    <a:lnTo>
                      <a:pt x="435" y="8"/>
                    </a:lnTo>
                    <a:lnTo>
                      <a:pt x="417" y="13"/>
                    </a:lnTo>
                    <a:lnTo>
                      <a:pt x="401" y="20"/>
                    </a:lnTo>
                    <a:lnTo>
                      <a:pt x="384" y="28"/>
                    </a:lnTo>
                    <a:lnTo>
                      <a:pt x="370" y="38"/>
                    </a:lnTo>
                    <a:lnTo>
                      <a:pt x="355" y="48"/>
                    </a:lnTo>
                    <a:lnTo>
                      <a:pt x="341" y="59"/>
                    </a:lnTo>
                    <a:lnTo>
                      <a:pt x="327" y="71"/>
                    </a:lnTo>
                    <a:lnTo>
                      <a:pt x="315" y="84"/>
                    </a:lnTo>
                    <a:lnTo>
                      <a:pt x="303" y="98"/>
                    </a:lnTo>
                    <a:lnTo>
                      <a:pt x="290" y="112"/>
                    </a:lnTo>
                    <a:lnTo>
                      <a:pt x="279" y="126"/>
                    </a:lnTo>
                    <a:lnTo>
                      <a:pt x="257" y="156"/>
                    </a:lnTo>
                    <a:lnTo>
                      <a:pt x="257" y="156"/>
                    </a:lnTo>
                    <a:lnTo>
                      <a:pt x="237" y="190"/>
                    </a:lnTo>
                    <a:lnTo>
                      <a:pt x="215" y="223"/>
                    </a:lnTo>
                    <a:lnTo>
                      <a:pt x="192" y="256"/>
                    </a:lnTo>
                    <a:lnTo>
                      <a:pt x="180" y="272"/>
                    </a:lnTo>
                    <a:lnTo>
                      <a:pt x="167" y="287"/>
                    </a:lnTo>
                    <a:lnTo>
                      <a:pt x="154" y="301"/>
                    </a:lnTo>
                    <a:lnTo>
                      <a:pt x="141" y="314"/>
                    </a:lnTo>
                    <a:lnTo>
                      <a:pt x="125" y="326"/>
                    </a:lnTo>
                    <a:lnTo>
                      <a:pt x="110" y="336"/>
                    </a:lnTo>
                    <a:lnTo>
                      <a:pt x="92" y="345"/>
                    </a:lnTo>
                    <a:lnTo>
                      <a:pt x="75" y="351"/>
                    </a:lnTo>
                    <a:lnTo>
                      <a:pt x="64" y="353"/>
                    </a:lnTo>
                    <a:lnTo>
                      <a:pt x="55" y="355"/>
                    </a:lnTo>
                    <a:lnTo>
                      <a:pt x="45" y="356"/>
                    </a:lnTo>
                    <a:lnTo>
                      <a:pt x="34" y="357"/>
                    </a:lnTo>
                    <a:lnTo>
                      <a:pt x="34" y="357"/>
                    </a:lnTo>
                    <a:lnTo>
                      <a:pt x="26" y="358"/>
                    </a:lnTo>
                    <a:lnTo>
                      <a:pt x="19" y="360"/>
                    </a:lnTo>
                    <a:lnTo>
                      <a:pt x="13" y="364"/>
                    </a:lnTo>
                    <a:lnTo>
                      <a:pt x="9" y="369"/>
                    </a:lnTo>
                    <a:lnTo>
                      <a:pt x="4" y="374"/>
                    </a:lnTo>
                    <a:lnTo>
                      <a:pt x="2" y="380"/>
                    </a:lnTo>
                    <a:lnTo>
                      <a:pt x="0" y="386"/>
                    </a:lnTo>
                    <a:lnTo>
                      <a:pt x="0" y="393"/>
                    </a:lnTo>
                    <a:lnTo>
                      <a:pt x="0" y="400"/>
                    </a:lnTo>
                    <a:lnTo>
                      <a:pt x="2" y="406"/>
                    </a:lnTo>
                    <a:lnTo>
                      <a:pt x="4" y="412"/>
                    </a:lnTo>
                    <a:lnTo>
                      <a:pt x="9" y="417"/>
                    </a:lnTo>
                    <a:lnTo>
                      <a:pt x="13" y="421"/>
                    </a:lnTo>
                    <a:lnTo>
                      <a:pt x="19"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90" name="Freeform 16">
                <a:extLst>
                  <a:ext uri="{FF2B5EF4-FFF2-40B4-BE49-F238E27FC236}">
                    <a16:creationId xmlns:a16="http://schemas.microsoft.com/office/drawing/2014/main" id="{EF2C3295-E94B-6CEC-883D-9E161D19EDDD}"/>
                  </a:ext>
                </a:extLst>
              </p:cNvPr>
              <p:cNvSpPr>
                <a:spLocks noEditPoints="1"/>
              </p:cNvSpPr>
              <p:nvPr/>
            </p:nvSpPr>
            <p:spPr bwMode="auto">
              <a:xfrm>
                <a:off x="3906344" y="5868988"/>
                <a:ext cx="792163" cy="354013"/>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6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6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9 w 999"/>
                  <a:gd name="T51" fmla="*/ 245 h 446"/>
                  <a:gd name="T52" fmla="*/ 241 w 999"/>
                  <a:gd name="T53" fmla="*/ 340 h 446"/>
                  <a:gd name="T54" fmla="*/ 159 w 999"/>
                  <a:gd name="T55" fmla="*/ 413 h 446"/>
                  <a:gd name="T56" fmla="*/ 43 w 999"/>
                  <a:gd name="T57" fmla="*/ 446 h 446"/>
                  <a:gd name="T58" fmla="*/ 22 w 999"/>
                  <a:gd name="T59" fmla="*/ 441 h 446"/>
                  <a:gd name="T60" fmla="*/ 4 w 999"/>
                  <a:gd name="T61" fmla="*/ 421 h 446"/>
                  <a:gd name="T62" fmla="*/ 981 w 999"/>
                  <a:gd name="T63" fmla="*/ 402 h 446"/>
                  <a:gd name="T64" fmla="*/ 965 w 999"/>
                  <a:gd name="T65" fmla="*/ 376 h 446"/>
                  <a:gd name="T66" fmla="*/ 903 w 999"/>
                  <a:gd name="T67" fmla="*/ 365 h 446"/>
                  <a:gd name="T68" fmla="*/ 821 w 999"/>
                  <a:gd name="T69" fmla="*/ 307 h 446"/>
                  <a:gd name="T70" fmla="*/ 751 w 999"/>
                  <a:gd name="T71" fmla="*/ 210 h 446"/>
                  <a:gd name="T72" fmla="*/ 661 w 999"/>
                  <a:gd name="T73" fmla="*/ 91 h 446"/>
                  <a:gd name="T74" fmla="*/ 574 w 999"/>
                  <a:gd name="T75" fmla="*/ 32 h 446"/>
                  <a:gd name="T76" fmla="*/ 480 w 999"/>
                  <a:gd name="T77" fmla="*/ 19 h 446"/>
                  <a:gd name="T78" fmla="*/ 378 w 999"/>
                  <a:gd name="T79" fmla="*/ 57 h 446"/>
                  <a:gd name="T80" fmla="*/ 293 w 999"/>
                  <a:gd name="T81" fmla="*/ 144 h 446"/>
                  <a:gd name="T82" fmla="*/ 210 w 999"/>
                  <a:gd name="T83" fmla="*/ 267 h 446"/>
                  <a:gd name="T84" fmla="*/ 140 w 999"/>
                  <a:gd name="T85" fmla="*/ 341 h 446"/>
                  <a:gd name="T86" fmla="*/ 43 w 999"/>
                  <a:gd name="T87" fmla="*/ 374 h 446"/>
                  <a:gd name="T88" fmla="*/ 22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6 w 999"/>
                  <a:gd name="T107" fmla="*/ 150 h 446"/>
                  <a:gd name="T108" fmla="*/ 731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7" y="366"/>
                    </a:lnTo>
                    <a:lnTo>
                      <a:pt x="21" y="363"/>
                    </a:lnTo>
                    <a:lnTo>
                      <a:pt x="26" y="361"/>
                    </a:lnTo>
                    <a:lnTo>
                      <a:pt x="31" y="359"/>
                    </a:lnTo>
                    <a:lnTo>
                      <a:pt x="37" y="358"/>
                    </a:lnTo>
                    <a:lnTo>
                      <a:pt x="42" y="357"/>
                    </a:lnTo>
                    <a:lnTo>
                      <a:pt x="42" y="357"/>
                    </a:lnTo>
                    <a:lnTo>
                      <a:pt x="60"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7" y="257"/>
                    </a:lnTo>
                    <a:lnTo>
                      <a:pt x="216"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2" y="23"/>
                    </a:lnTo>
                    <a:lnTo>
                      <a:pt x="420" y="14"/>
                    </a:lnTo>
                    <a:lnTo>
                      <a:pt x="439" y="9"/>
                    </a:lnTo>
                    <a:lnTo>
                      <a:pt x="458" y="4"/>
                    </a:lnTo>
                    <a:lnTo>
                      <a:pt x="478" y="1"/>
                    </a:lnTo>
                    <a:lnTo>
                      <a:pt x="499" y="0"/>
                    </a:lnTo>
                    <a:lnTo>
                      <a:pt x="499" y="0"/>
                    </a:lnTo>
                    <a:lnTo>
                      <a:pt x="521" y="1"/>
                    </a:lnTo>
                    <a:lnTo>
                      <a:pt x="542" y="4"/>
                    </a:lnTo>
                    <a:lnTo>
                      <a:pt x="561" y="9"/>
                    </a:lnTo>
                    <a:lnTo>
                      <a:pt x="580" y="14"/>
                    </a:lnTo>
                    <a:lnTo>
                      <a:pt x="597" y="23"/>
                    </a:lnTo>
                    <a:lnTo>
                      <a:pt x="614" y="31"/>
                    </a:lnTo>
                    <a:lnTo>
                      <a:pt x="629" y="41"/>
                    </a:lnTo>
                    <a:lnTo>
                      <a:pt x="645" y="53"/>
                    </a:lnTo>
                    <a:lnTo>
                      <a:pt x="659" y="64"/>
                    </a:lnTo>
                    <a:lnTo>
                      <a:pt x="673" y="78"/>
                    </a:lnTo>
                    <a:lnTo>
                      <a:pt x="686" y="91"/>
                    </a:lnTo>
                    <a:lnTo>
                      <a:pt x="698" y="104"/>
                    </a:lnTo>
                    <a:lnTo>
                      <a:pt x="709" y="118"/>
                    </a:lnTo>
                    <a:lnTo>
                      <a:pt x="720" y="132"/>
                    </a:lnTo>
                    <a:lnTo>
                      <a:pt x="740" y="160"/>
                    </a:lnTo>
                    <a:lnTo>
                      <a:pt x="740" y="160"/>
                    </a:lnTo>
                    <a:lnTo>
                      <a:pt x="766" y="201"/>
                    </a:lnTo>
                    <a:lnTo>
                      <a:pt x="766" y="201"/>
                    </a:lnTo>
                    <a:lnTo>
                      <a:pt x="784" y="229"/>
                    </a:lnTo>
                    <a:lnTo>
                      <a:pt x="803" y="257"/>
                    </a:lnTo>
                    <a:lnTo>
                      <a:pt x="812" y="270"/>
                    </a:lnTo>
                    <a:lnTo>
                      <a:pt x="822" y="282"/>
                    </a:lnTo>
                    <a:lnTo>
                      <a:pt x="833" y="295"/>
                    </a:lnTo>
                    <a:lnTo>
                      <a:pt x="844" y="306"/>
                    </a:lnTo>
                    <a:lnTo>
                      <a:pt x="855" y="317"/>
                    </a:lnTo>
                    <a:lnTo>
                      <a:pt x="868" y="326"/>
                    </a:lnTo>
                    <a:lnTo>
                      <a:pt x="880" y="335"/>
                    </a:lnTo>
                    <a:lnTo>
                      <a:pt x="895" y="342"/>
                    </a:lnTo>
                    <a:lnTo>
                      <a:pt x="908" y="348"/>
                    </a:lnTo>
                    <a:lnTo>
                      <a:pt x="923" y="353"/>
                    </a:lnTo>
                    <a:lnTo>
                      <a:pt x="940" y="356"/>
                    </a:lnTo>
                    <a:lnTo>
                      <a:pt x="956" y="357"/>
                    </a:lnTo>
                    <a:lnTo>
                      <a:pt x="956" y="357"/>
                    </a:lnTo>
                    <a:lnTo>
                      <a:pt x="963" y="358"/>
                    </a:lnTo>
                    <a:lnTo>
                      <a:pt x="968" y="359"/>
                    </a:lnTo>
                    <a:lnTo>
                      <a:pt x="973" y="361"/>
                    </a:lnTo>
                    <a:lnTo>
                      <a:pt x="978" y="363"/>
                    </a:lnTo>
                    <a:lnTo>
                      <a:pt x="983" y="366"/>
                    </a:lnTo>
                    <a:lnTo>
                      <a:pt x="986" y="370"/>
                    </a:lnTo>
                    <a:lnTo>
                      <a:pt x="991" y="374"/>
                    </a:lnTo>
                    <a:lnTo>
                      <a:pt x="994" y="380"/>
                    </a:lnTo>
                    <a:lnTo>
                      <a:pt x="994" y="380"/>
                    </a:lnTo>
                    <a:lnTo>
                      <a:pt x="996" y="385"/>
                    </a:lnTo>
                    <a:lnTo>
                      <a:pt x="998" y="391"/>
                    </a:lnTo>
                    <a:lnTo>
                      <a:pt x="999" y="397"/>
                    </a:lnTo>
                    <a:lnTo>
                      <a:pt x="999" y="403"/>
                    </a:lnTo>
                    <a:lnTo>
                      <a:pt x="999" y="410"/>
                    </a:lnTo>
                    <a:lnTo>
                      <a:pt x="998" y="416"/>
                    </a:lnTo>
                    <a:lnTo>
                      <a:pt x="996" y="421"/>
                    </a:lnTo>
                    <a:lnTo>
                      <a:pt x="993" y="426"/>
                    </a:lnTo>
                    <a:lnTo>
                      <a:pt x="993" y="426"/>
                    </a:lnTo>
                    <a:lnTo>
                      <a:pt x="990" y="431"/>
                    </a:lnTo>
                    <a:lnTo>
                      <a:pt x="985" y="435"/>
                    </a:lnTo>
                    <a:lnTo>
                      <a:pt x="981" y="439"/>
                    </a:lnTo>
                    <a:lnTo>
                      <a:pt x="977" y="441"/>
                    </a:lnTo>
                    <a:lnTo>
                      <a:pt x="972" y="443"/>
                    </a:lnTo>
                    <a:lnTo>
                      <a:pt x="967" y="445"/>
                    </a:lnTo>
                    <a:lnTo>
                      <a:pt x="962" y="445"/>
                    </a:lnTo>
                    <a:lnTo>
                      <a:pt x="956" y="446"/>
                    </a:lnTo>
                    <a:lnTo>
                      <a:pt x="956" y="446"/>
                    </a:lnTo>
                    <a:lnTo>
                      <a:pt x="934" y="444"/>
                    </a:lnTo>
                    <a:lnTo>
                      <a:pt x="913" y="441"/>
                    </a:lnTo>
                    <a:lnTo>
                      <a:pt x="894" y="435"/>
                    </a:lnTo>
                    <a:lnTo>
                      <a:pt x="875" y="429"/>
                    </a:lnTo>
                    <a:lnTo>
                      <a:pt x="857" y="421"/>
                    </a:lnTo>
                    <a:lnTo>
                      <a:pt x="841" y="413"/>
                    </a:lnTo>
                    <a:lnTo>
                      <a:pt x="824" y="402"/>
                    </a:lnTo>
                    <a:lnTo>
                      <a:pt x="810" y="391"/>
                    </a:lnTo>
                    <a:lnTo>
                      <a:pt x="796" y="380"/>
                    </a:lnTo>
                    <a:lnTo>
                      <a:pt x="782" y="367"/>
                    </a:lnTo>
                    <a:lnTo>
                      <a:pt x="769" y="354"/>
                    </a:lnTo>
                    <a:lnTo>
                      <a:pt x="757" y="340"/>
                    </a:lnTo>
                    <a:lnTo>
                      <a:pt x="746" y="327"/>
                    </a:lnTo>
                    <a:lnTo>
                      <a:pt x="736" y="312"/>
                    </a:lnTo>
                    <a:lnTo>
                      <a:pt x="716" y="285"/>
                    </a:lnTo>
                    <a:lnTo>
                      <a:pt x="716" y="285"/>
                    </a:lnTo>
                    <a:lnTo>
                      <a:pt x="690" y="245"/>
                    </a:lnTo>
                    <a:lnTo>
                      <a:pt x="690" y="245"/>
                    </a:lnTo>
                    <a:lnTo>
                      <a:pt x="673" y="217"/>
                    </a:lnTo>
                    <a:lnTo>
                      <a:pt x="654" y="190"/>
                    </a:lnTo>
                    <a:lnTo>
                      <a:pt x="644" y="177"/>
                    </a:lnTo>
                    <a:lnTo>
                      <a:pt x="634" y="163"/>
                    </a:lnTo>
                    <a:lnTo>
                      <a:pt x="623" y="151"/>
                    </a:lnTo>
                    <a:lnTo>
                      <a:pt x="612" y="140"/>
                    </a:lnTo>
                    <a:lnTo>
                      <a:pt x="601" y="129"/>
                    </a:lnTo>
                    <a:lnTo>
                      <a:pt x="588" y="119"/>
                    </a:lnTo>
                    <a:lnTo>
                      <a:pt x="576"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6" y="151"/>
                    </a:lnTo>
                    <a:lnTo>
                      <a:pt x="365" y="163"/>
                    </a:lnTo>
                    <a:lnTo>
                      <a:pt x="355" y="177"/>
                    </a:lnTo>
                    <a:lnTo>
                      <a:pt x="346" y="190"/>
                    </a:lnTo>
                    <a:lnTo>
                      <a:pt x="327" y="217"/>
                    </a:lnTo>
                    <a:lnTo>
                      <a:pt x="309" y="245"/>
                    </a:lnTo>
                    <a:lnTo>
                      <a:pt x="309" y="245"/>
                    </a:lnTo>
                    <a:lnTo>
                      <a:pt x="284" y="285"/>
                    </a:lnTo>
                    <a:lnTo>
                      <a:pt x="284" y="285"/>
                    </a:lnTo>
                    <a:lnTo>
                      <a:pt x="264" y="312"/>
                    </a:lnTo>
                    <a:lnTo>
                      <a:pt x="253" y="327"/>
                    </a:lnTo>
                    <a:lnTo>
                      <a:pt x="241" y="340"/>
                    </a:lnTo>
                    <a:lnTo>
                      <a:pt x="230" y="354"/>
                    </a:lnTo>
                    <a:lnTo>
                      <a:pt x="218" y="367"/>
                    </a:lnTo>
                    <a:lnTo>
                      <a:pt x="204" y="380"/>
                    </a:lnTo>
                    <a:lnTo>
                      <a:pt x="190" y="391"/>
                    </a:lnTo>
                    <a:lnTo>
                      <a:pt x="174" y="402"/>
                    </a:lnTo>
                    <a:lnTo>
                      <a:pt x="159" y="413"/>
                    </a:lnTo>
                    <a:lnTo>
                      <a:pt x="141" y="421"/>
                    </a:lnTo>
                    <a:lnTo>
                      <a:pt x="124" y="429"/>
                    </a:lnTo>
                    <a:lnTo>
                      <a:pt x="105" y="435"/>
                    </a:lnTo>
                    <a:lnTo>
                      <a:pt x="86" y="441"/>
                    </a:lnTo>
                    <a:lnTo>
                      <a:pt x="65" y="444"/>
                    </a:lnTo>
                    <a:lnTo>
                      <a:pt x="43" y="446"/>
                    </a:lnTo>
                    <a:lnTo>
                      <a:pt x="43" y="446"/>
                    </a:lnTo>
                    <a:lnTo>
                      <a:pt x="43" y="446"/>
                    </a:lnTo>
                    <a:lnTo>
                      <a:pt x="37" y="445"/>
                    </a:lnTo>
                    <a:lnTo>
                      <a:pt x="32" y="445"/>
                    </a:lnTo>
                    <a:lnTo>
                      <a:pt x="27" y="443"/>
                    </a:lnTo>
                    <a:lnTo>
                      <a:pt x="22" y="441"/>
                    </a:lnTo>
                    <a:lnTo>
                      <a:pt x="18" y="439"/>
                    </a:lnTo>
                    <a:lnTo>
                      <a:pt x="13" y="435"/>
                    </a:lnTo>
                    <a:lnTo>
                      <a:pt x="9" y="431"/>
                    </a:lnTo>
                    <a:lnTo>
                      <a:pt x="6" y="427"/>
                    </a:lnTo>
                    <a:lnTo>
                      <a:pt x="6" y="427"/>
                    </a:lnTo>
                    <a:lnTo>
                      <a:pt x="4" y="421"/>
                    </a:lnTo>
                    <a:lnTo>
                      <a:pt x="2" y="415"/>
                    </a:lnTo>
                    <a:lnTo>
                      <a:pt x="0" y="409"/>
                    </a:lnTo>
                    <a:lnTo>
                      <a:pt x="0" y="402"/>
                    </a:lnTo>
                    <a:lnTo>
                      <a:pt x="0" y="402"/>
                    </a:lnTo>
                    <a:close/>
                    <a:moveTo>
                      <a:pt x="981" y="402"/>
                    </a:moveTo>
                    <a:lnTo>
                      <a:pt x="981" y="402"/>
                    </a:lnTo>
                    <a:lnTo>
                      <a:pt x="980" y="395"/>
                    </a:lnTo>
                    <a:lnTo>
                      <a:pt x="978" y="388"/>
                    </a:lnTo>
                    <a:lnTo>
                      <a:pt x="978" y="388"/>
                    </a:lnTo>
                    <a:lnTo>
                      <a:pt x="975" y="384"/>
                    </a:lnTo>
                    <a:lnTo>
                      <a:pt x="971" y="380"/>
                    </a:lnTo>
                    <a:lnTo>
                      <a:pt x="965" y="376"/>
                    </a:lnTo>
                    <a:lnTo>
                      <a:pt x="961" y="375"/>
                    </a:lnTo>
                    <a:lnTo>
                      <a:pt x="956" y="374"/>
                    </a:lnTo>
                    <a:lnTo>
                      <a:pt x="956" y="374"/>
                    </a:lnTo>
                    <a:lnTo>
                      <a:pt x="937" y="373"/>
                    </a:lnTo>
                    <a:lnTo>
                      <a:pt x="919" y="370"/>
                    </a:lnTo>
                    <a:lnTo>
                      <a:pt x="903" y="365"/>
                    </a:lnTo>
                    <a:lnTo>
                      <a:pt x="887" y="358"/>
                    </a:lnTo>
                    <a:lnTo>
                      <a:pt x="873" y="351"/>
                    </a:lnTo>
                    <a:lnTo>
                      <a:pt x="858" y="341"/>
                    </a:lnTo>
                    <a:lnTo>
                      <a:pt x="845" y="331"/>
                    </a:lnTo>
                    <a:lnTo>
                      <a:pt x="833" y="320"/>
                    </a:lnTo>
                    <a:lnTo>
                      <a:pt x="821" y="307"/>
                    </a:lnTo>
                    <a:lnTo>
                      <a:pt x="810" y="295"/>
                    </a:lnTo>
                    <a:lnTo>
                      <a:pt x="799" y="281"/>
                    </a:lnTo>
                    <a:lnTo>
                      <a:pt x="788" y="267"/>
                    </a:lnTo>
                    <a:lnTo>
                      <a:pt x="769" y="239"/>
                    </a:lnTo>
                    <a:lnTo>
                      <a:pt x="751" y="210"/>
                    </a:lnTo>
                    <a:lnTo>
                      <a:pt x="751" y="210"/>
                    </a:lnTo>
                    <a:lnTo>
                      <a:pt x="725" y="171"/>
                    </a:lnTo>
                    <a:lnTo>
                      <a:pt x="725" y="171"/>
                    </a:lnTo>
                    <a:lnTo>
                      <a:pt x="707" y="144"/>
                    </a:lnTo>
                    <a:lnTo>
                      <a:pt x="685" y="117"/>
                    </a:lnTo>
                    <a:lnTo>
                      <a:pt x="674" y="103"/>
                    </a:lnTo>
                    <a:lnTo>
                      <a:pt x="661" y="91"/>
                    </a:lnTo>
                    <a:lnTo>
                      <a:pt x="649" y="80"/>
                    </a:lnTo>
                    <a:lnTo>
                      <a:pt x="636" y="68"/>
                    </a:lnTo>
                    <a:lnTo>
                      <a:pt x="621" y="57"/>
                    </a:lnTo>
                    <a:lnTo>
                      <a:pt x="607" y="48"/>
                    </a:lnTo>
                    <a:lnTo>
                      <a:pt x="590" y="39"/>
                    </a:lnTo>
                    <a:lnTo>
                      <a:pt x="574" y="32"/>
                    </a:lnTo>
                    <a:lnTo>
                      <a:pt x="557" y="26"/>
                    </a:lnTo>
                    <a:lnTo>
                      <a:pt x="539" y="22"/>
                    </a:lnTo>
                    <a:lnTo>
                      <a:pt x="520" y="19"/>
                    </a:lnTo>
                    <a:lnTo>
                      <a:pt x="499" y="19"/>
                    </a:lnTo>
                    <a:lnTo>
                      <a:pt x="499" y="19"/>
                    </a:lnTo>
                    <a:lnTo>
                      <a:pt x="480" y="19"/>
                    </a:lnTo>
                    <a:lnTo>
                      <a:pt x="460" y="22"/>
                    </a:lnTo>
                    <a:lnTo>
                      <a:pt x="443" y="26"/>
                    </a:lnTo>
                    <a:lnTo>
                      <a:pt x="425" y="32"/>
                    </a:lnTo>
                    <a:lnTo>
                      <a:pt x="409" y="39"/>
                    </a:lnTo>
                    <a:lnTo>
                      <a:pt x="393" y="48"/>
                    </a:lnTo>
                    <a:lnTo>
                      <a:pt x="378" y="57"/>
                    </a:lnTo>
                    <a:lnTo>
                      <a:pt x="363" y="68"/>
                    </a:lnTo>
                    <a:lnTo>
                      <a:pt x="350" y="80"/>
                    </a:lnTo>
                    <a:lnTo>
                      <a:pt x="337" y="91"/>
                    </a:lnTo>
                    <a:lnTo>
                      <a:pt x="325" y="103"/>
                    </a:lnTo>
                    <a:lnTo>
                      <a:pt x="314" y="117"/>
                    </a:lnTo>
                    <a:lnTo>
                      <a:pt x="293" y="144"/>
                    </a:lnTo>
                    <a:lnTo>
                      <a:pt x="273" y="171"/>
                    </a:lnTo>
                    <a:lnTo>
                      <a:pt x="273" y="171"/>
                    </a:lnTo>
                    <a:lnTo>
                      <a:pt x="249" y="210"/>
                    </a:lnTo>
                    <a:lnTo>
                      <a:pt x="249" y="210"/>
                    </a:lnTo>
                    <a:lnTo>
                      <a:pt x="230" y="239"/>
                    </a:lnTo>
                    <a:lnTo>
                      <a:pt x="210" y="267"/>
                    </a:lnTo>
                    <a:lnTo>
                      <a:pt x="200" y="281"/>
                    </a:lnTo>
                    <a:lnTo>
                      <a:pt x="190" y="295"/>
                    </a:lnTo>
                    <a:lnTo>
                      <a:pt x="179" y="307"/>
                    </a:lnTo>
                    <a:lnTo>
                      <a:pt x="166" y="320"/>
                    </a:lnTo>
                    <a:lnTo>
                      <a:pt x="154" y="331"/>
                    </a:lnTo>
                    <a:lnTo>
                      <a:pt x="140" y="341"/>
                    </a:lnTo>
                    <a:lnTo>
                      <a:pt x="127" y="351"/>
                    </a:lnTo>
                    <a:lnTo>
                      <a:pt x="111" y="358"/>
                    </a:lnTo>
                    <a:lnTo>
                      <a:pt x="96" y="365"/>
                    </a:lnTo>
                    <a:lnTo>
                      <a:pt x="79" y="370"/>
                    </a:lnTo>
                    <a:lnTo>
                      <a:pt x="62" y="373"/>
                    </a:lnTo>
                    <a:lnTo>
                      <a:pt x="43" y="374"/>
                    </a:lnTo>
                    <a:lnTo>
                      <a:pt x="43" y="374"/>
                    </a:lnTo>
                    <a:lnTo>
                      <a:pt x="38" y="375"/>
                    </a:lnTo>
                    <a:lnTo>
                      <a:pt x="35" y="376"/>
                    </a:lnTo>
                    <a:lnTo>
                      <a:pt x="29" y="380"/>
                    </a:lnTo>
                    <a:lnTo>
                      <a:pt x="24" y="384"/>
                    </a:lnTo>
                    <a:lnTo>
                      <a:pt x="22" y="388"/>
                    </a:lnTo>
                    <a:lnTo>
                      <a:pt x="22" y="388"/>
                    </a:lnTo>
                    <a:lnTo>
                      <a:pt x="19" y="395"/>
                    </a:lnTo>
                    <a:lnTo>
                      <a:pt x="18" y="402"/>
                    </a:lnTo>
                    <a:lnTo>
                      <a:pt x="19" y="411"/>
                    </a:lnTo>
                    <a:lnTo>
                      <a:pt x="22" y="418"/>
                    </a:lnTo>
                    <a:lnTo>
                      <a:pt x="22" y="418"/>
                    </a:lnTo>
                    <a:lnTo>
                      <a:pt x="25" y="421"/>
                    </a:lnTo>
                    <a:lnTo>
                      <a:pt x="29" y="424"/>
                    </a:lnTo>
                    <a:lnTo>
                      <a:pt x="35" y="427"/>
                    </a:lnTo>
                    <a:lnTo>
                      <a:pt x="42" y="428"/>
                    </a:lnTo>
                    <a:lnTo>
                      <a:pt x="42" y="428"/>
                    </a:lnTo>
                    <a:lnTo>
                      <a:pt x="42" y="428"/>
                    </a:lnTo>
                    <a:lnTo>
                      <a:pt x="63" y="426"/>
                    </a:lnTo>
                    <a:lnTo>
                      <a:pt x="83" y="423"/>
                    </a:lnTo>
                    <a:lnTo>
                      <a:pt x="100" y="419"/>
                    </a:lnTo>
                    <a:lnTo>
                      <a:pt x="118" y="413"/>
                    </a:lnTo>
                    <a:lnTo>
                      <a:pt x="134" y="405"/>
                    </a:lnTo>
                    <a:lnTo>
                      <a:pt x="150" y="397"/>
                    </a:lnTo>
                    <a:lnTo>
                      <a:pt x="164" y="388"/>
                    </a:lnTo>
                    <a:lnTo>
                      <a:pt x="179" y="378"/>
                    </a:lnTo>
                    <a:lnTo>
                      <a:pt x="192" y="367"/>
                    </a:lnTo>
                    <a:lnTo>
                      <a:pt x="204" y="355"/>
                    </a:lnTo>
                    <a:lnTo>
                      <a:pt x="217" y="342"/>
                    </a:lnTo>
                    <a:lnTo>
                      <a:pt x="228" y="330"/>
                    </a:lnTo>
                    <a:lnTo>
                      <a:pt x="250" y="303"/>
                    </a:lnTo>
                    <a:lnTo>
                      <a:pt x="269" y="275"/>
                    </a:lnTo>
                    <a:lnTo>
                      <a:pt x="269" y="275"/>
                    </a:lnTo>
                    <a:lnTo>
                      <a:pt x="294" y="236"/>
                    </a:lnTo>
                    <a:lnTo>
                      <a:pt x="294" y="236"/>
                    </a:lnTo>
                    <a:lnTo>
                      <a:pt x="313" y="207"/>
                    </a:lnTo>
                    <a:lnTo>
                      <a:pt x="332" y="178"/>
                    </a:lnTo>
                    <a:lnTo>
                      <a:pt x="343" y="163"/>
                    </a:lnTo>
                    <a:lnTo>
                      <a:pt x="354" y="150"/>
                    </a:lnTo>
                    <a:lnTo>
                      <a:pt x="365" y="137"/>
                    </a:lnTo>
                    <a:lnTo>
                      <a:pt x="377" y="124"/>
                    </a:lnTo>
                    <a:lnTo>
                      <a:pt x="389" y="114"/>
                    </a:lnTo>
                    <a:lnTo>
                      <a:pt x="402" y="103"/>
                    </a:lnTo>
                    <a:lnTo>
                      <a:pt x="417" y="94"/>
                    </a:lnTo>
                    <a:lnTo>
                      <a:pt x="431" y="86"/>
                    </a:lnTo>
                    <a:lnTo>
                      <a:pt x="447" y="80"/>
                    </a:lnTo>
                    <a:lnTo>
                      <a:pt x="463" y="76"/>
                    </a:lnTo>
                    <a:lnTo>
                      <a:pt x="481" y="72"/>
                    </a:lnTo>
                    <a:lnTo>
                      <a:pt x="499" y="71"/>
                    </a:lnTo>
                    <a:lnTo>
                      <a:pt x="499" y="71"/>
                    </a:lnTo>
                    <a:lnTo>
                      <a:pt x="518" y="72"/>
                    </a:lnTo>
                    <a:lnTo>
                      <a:pt x="536" y="76"/>
                    </a:lnTo>
                    <a:lnTo>
                      <a:pt x="552" y="80"/>
                    </a:lnTo>
                    <a:lnTo>
                      <a:pt x="567" y="86"/>
                    </a:lnTo>
                    <a:lnTo>
                      <a:pt x="583" y="94"/>
                    </a:lnTo>
                    <a:lnTo>
                      <a:pt x="596" y="103"/>
                    </a:lnTo>
                    <a:lnTo>
                      <a:pt x="610" y="114"/>
                    </a:lnTo>
                    <a:lnTo>
                      <a:pt x="622" y="125"/>
                    </a:lnTo>
                    <a:lnTo>
                      <a:pt x="635" y="137"/>
                    </a:lnTo>
                    <a:lnTo>
                      <a:pt x="646" y="150"/>
                    </a:lnTo>
                    <a:lnTo>
                      <a:pt x="656" y="163"/>
                    </a:lnTo>
                    <a:lnTo>
                      <a:pt x="667" y="178"/>
                    </a:lnTo>
                    <a:lnTo>
                      <a:pt x="686" y="207"/>
                    </a:lnTo>
                    <a:lnTo>
                      <a:pt x="705" y="236"/>
                    </a:lnTo>
                    <a:lnTo>
                      <a:pt x="705" y="236"/>
                    </a:lnTo>
                    <a:lnTo>
                      <a:pt x="731" y="275"/>
                    </a:lnTo>
                    <a:lnTo>
                      <a:pt x="731" y="275"/>
                    </a:lnTo>
                    <a:lnTo>
                      <a:pt x="750"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5" y="427"/>
                    </a:lnTo>
                    <a:lnTo>
                      <a:pt x="970" y="424"/>
                    </a:lnTo>
                    <a:lnTo>
                      <a:pt x="975"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91" name="Rectangle 29">
                <a:extLst>
                  <a:ext uri="{FF2B5EF4-FFF2-40B4-BE49-F238E27FC236}">
                    <a16:creationId xmlns:a16="http://schemas.microsoft.com/office/drawing/2014/main" id="{F3EE4A75-16B3-A6B3-3D4E-CB515B666586}"/>
                  </a:ext>
                </a:extLst>
              </p:cNvPr>
              <p:cNvSpPr>
                <a:spLocks noChangeArrowheads="1"/>
              </p:cNvSpPr>
              <p:nvPr/>
            </p:nvSpPr>
            <p:spPr bwMode="auto">
              <a:xfrm>
                <a:off x="5865319" y="5926138"/>
                <a:ext cx="15875"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92" name="Rectangle 30">
                <a:extLst>
                  <a:ext uri="{FF2B5EF4-FFF2-40B4-BE49-F238E27FC236}">
                    <a16:creationId xmlns:a16="http://schemas.microsoft.com/office/drawing/2014/main" id="{0197AF94-0533-6092-F118-ABD29A983CD7}"/>
                  </a:ext>
                </a:extLst>
              </p:cNvPr>
              <p:cNvSpPr>
                <a:spLocks noChangeArrowheads="1"/>
              </p:cNvSpPr>
              <p:nvPr/>
            </p:nvSpPr>
            <p:spPr bwMode="auto">
              <a:xfrm>
                <a:off x="6038357"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93" name="Rectangle 31">
                <a:extLst>
                  <a:ext uri="{FF2B5EF4-FFF2-40B4-BE49-F238E27FC236}">
                    <a16:creationId xmlns:a16="http://schemas.microsoft.com/office/drawing/2014/main" id="{CBCD8D86-2862-F7A1-3863-8A1CF2FADAA3}"/>
                  </a:ext>
                </a:extLst>
              </p:cNvPr>
              <p:cNvSpPr>
                <a:spLocks noChangeArrowheads="1"/>
              </p:cNvSpPr>
              <p:nvPr/>
            </p:nvSpPr>
            <p:spPr bwMode="auto">
              <a:xfrm>
                <a:off x="6092332"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94" name="Rectangle 32">
                <a:extLst>
                  <a:ext uri="{FF2B5EF4-FFF2-40B4-BE49-F238E27FC236}">
                    <a16:creationId xmlns:a16="http://schemas.microsoft.com/office/drawing/2014/main" id="{7AE5F1A3-78CF-383F-C500-EF23EA6FA5CB}"/>
                  </a:ext>
                </a:extLst>
              </p:cNvPr>
              <p:cNvSpPr>
                <a:spLocks noChangeArrowheads="1"/>
              </p:cNvSpPr>
              <p:nvPr/>
            </p:nvSpPr>
            <p:spPr bwMode="auto">
              <a:xfrm>
                <a:off x="5449394" y="5907088"/>
                <a:ext cx="17463" cy="27781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95" name="Rectangle 33">
                <a:extLst>
                  <a:ext uri="{FF2B5EF4-FFF2-40B4-BE49-F238E27FC236}">
                    <a16:creationId xmlns:a16="http://schemas.microsoft.com/office/drawing/2014/main" id="{7DA8718A-75A6-9ED1-2846-798389BAAB77}"/>
                  </a:ext>
                </a:extLst>
              </p:cNvPr>
              <p:cNvSpPr>
                <a:spLocks noChangeArrowheads="1"/>
              </p:cNvSpPr>
              <p:nvPr/>
            </p:nvSpPr>
            <p:spPr bwMode="auto">
              <a:xfrm>
                <a:off x="5504957" y="5935663"/>
                <a:ext cx="17463" cy="22066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96" name="Rectangle 34">
                <a:extLst>
                  <a:ext uri="{FF2B5EF4-FFF2-40B4-BE49-F238E27FC236}">
                    <a16:creationId xmlns:a16="http://schemas.microsoft.com/office/drawing/2014/main" id="{62313F05-7929-94D9-E160-B57A744EFEE0}"/>
                  </a:ext>
                </a:extLst>
              </p:cNvPr>
              <p:cNvSpPr>
                <a:spLocks noChangeArrowheads="1"/>
              </p:cNvSpPr>
              <p:nvPr/>
            </p:nvSpPr>
            <p:spPr bwMode="auto">
              <a:xfrm>
                <a:off x="5804994"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97" name="Rectangle 35">
                <a:extLst>
                  <a:ext uri="{FF2B5EF4-FFF2-40B4-BE49-F238E27FC236}">
                    <a16:creationId xmlns:a16="http://schemas.microsoft.com/office/drawing/2014/main" id="{E377E8C5-B85E-E4B7-AC48-ECDD0F2E0489}"/>
                  </a:ext>
                </a:extLst>
              </p:cNvPr>
              <p:cNvSpPr>
                <a:spLocks noChangeArrowheads="1"/>
              </p:cNvSpPr>
              <p:nvPr/>
            </p:nvSpPr>
            <p:spPr bwMode="auto">
              <a:xfrm>
                <a:off x="5746257"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98" name="Rectangle 36">
                <a:extLst>
                  <a:ext uri="{FF2B5EF4-FFF2-40B4-BE49-F238E27FC236}">
                    <a16:creationId xmlns:a16="http://schemas.microsoft.com/office/drawing/2014/main" id="{B9263DE2-37C2-BAB2-7A54-21777896D92D}"/>
                  </a:ext>
                </a:extLst>
              </p:cNvPr>
              <p:cNvSpPr>
                <a:spLocks noChangeArrowheads="1"/>
              </p:cNvSpPr>
              <p:nvPr/>
            </p:nvSpPr>
            <p:spPr bwMode="auto">
              <a:xfrm>
                <a:off x="5687519"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599" name="Freeform 37">
                <a:extLst>
                  <a:ext uri="{FF2B5EF4-FFF2-40B4-BE49-F238E27FC236}">
                    <a16:creationId xmlns:a16="http://schemas.microsoft.com/office/drawing/2014/main" id="{54EB7E20-F337-871A-B70D-2126B4E1CAB0}"/>
                  </a:ext>
                </a:extLst>
              </p:cNvPr>
              <p:cNvSpPr>
                <a:spLocks/>
              </p:cNvSpPr>
              <p:nvPr/>
            </p:nvSpPr>
            <p:spPr bwMode="auto">
              <a:xfrm>
                <a:off x="5392244" y="5881688"/>
                <a:ext cx="777875" cy="339725"/>
              </a:xfrm>
              <a:custGeom>
                <a:avLst/>
                <a:gdLst>
                  <a:gd name="T0" fmla="*/ 44 w 981"/>
                  <a:gd name="T1" fmla="*/ 71 h 427"/>
                  <a:gd name="T2" fmla="*/ 74 w 981"/>
                  <a:gd name="T3" fmla="*/ 76 h 427"/>
                  <a:gd name="T4" fmla="*/ 126 w 981"/>
                  <a:gd name="T5" fmla="*/ 101 h 427"/>
                  <a:gd name="T6" fmla="*/ 167 w 981"/>
                  <a:gd name="T7" fmla="*/ 140 h 427"/>
                  <a:gd name="T8" fmla="*/ 214 w 981"/>
                  <a:gd name="T9" fmla="*/ 204 h 427"/>
                  <a:gd name="T10" fmla="*/ 257 w 981"/>
                  <a:gd name="T11" fmla="*/ 270 h 427"/>
                  <a:gd name="T12" fmla="*/ 302 w 981"/>
                  <a:gd name="T13" fmla="*/ 329 h 427"/>
                  <a:gd name="T14" fmla="*/ 340 w 981"/>
                  <a:gd name="T15" fmla="*/ 368 h 427"/>
                  <a:gd name="T16" fmla="*/ 385 w 981"/>
                  <a:gd name="T17" fmla="*/ 399 h 427"/>
                  <a:gd name="T18" fmla="*/ 434 w 981"/>
                  <a:gd name="T19" fmla="*/ 419 h 427"/>
                  <a:gd name="T20" fmla="*/ 490 w 981"/>
                  <a:gd name="T21" fmla="*/ 427 h 427"/>
                  <a:gd name="T22" fmla="*/ 529 w 981"/>
                  <a:gd name="T23" fmla="*/ 424 h 427"/>
                  <a:gd name="T24" fmla="*/ 581 w 981"/>
                  <a:gd name="T25" fmla="*/ 407 h 427"/>
                  <a:gd name="T26" fmla="*/ 626 w 981"/>
                  <a:gd name="T27" fmla="*/ 379 h 427"/>
                  <a:gd name="T28" fmla="*/ 666 w 981"/>
                  <a:gd name="T29" fmla="*/ 343 h 427"/>
                  <a:gd name="T30" fmla="*/ 702 w 981"/>
                  <a:gd name="T31" fmla="*/ 301 h 427"/>
                  <a:gd name="T32" fmla="*/ 745 w 981"/>
                  <a:gd name="T33" fmla="*/ 237 h 427"/>
                  <a:gd name="T34" fmla="*/ 800 w 981"/>
                  <a:gd name="T35" fmla="*/ 155 h 427"/>
                  <a:gd name="T36" fmla="*/ 841 w 981"/>
                  <a:gd name="T37" fmla="*/ 112 h 427"/>
                  <a:gd name="T38" fmla="*/ 888 w 981"/>
                  <a:gd name="T39" fmla="*/ 82 h 427"/>
                  <a:gd name="T40" fmla="*/ 926 w 981"/>
                  <a:gd name="T41" fmla="*/ 72 h 427"/>
                  <a:gd name="T42" fmla="*/ 947 w 981"/>
                  <a:gd name="T43" fmla="*/ 70 h 427"/>
                  <a:gd name="T44" fmla="*/ 968 w 981"/>
                  <a:gd name="T45" fmla="*/ 63 h 427"/>
                  <a:gd name="T46" fmla="*/ 979 w 981"/>
                  <a:gd name="T47" fmla="*/ 46 h 427"/>
                  <a:gd name="T48" fmla="*/ 981 w 981"/>
                  <a:gd name="T49" fmla="*/ 26 h 427"/>
                  <a:gd name="T50" fmla="*/ 973 w 981"/>
                  <a:gd name="T51" fmla="*/ 10 h 427"/>
                  <a:gd name="T52" fmla="*/ 955 w 981"/>
                  <a:gd name="T53" fmla="*/ 0 h 427"/>
                  <a:gd name="T54" fmla="*/ 927 w 981"/>
                  <a:gd name="T55" fmla="*/ 1 h 427"/>
                  <a:gd name="T56" fmla="*/ 874 w 981"/>
                  <a:gd name="T57" fmla="*/ 13 h 427"/>
                  <a:gd name="T58" fmla="*/ 826 w 981"/>
                  <a:gd name="T59" fmla="*/ 37 h 427"/>
                  <a:gd name="T60" fmla="*/ 784 w 981"/>
                  <a:gd name="T61" fmla="*/ 70 h 427"/>
                  <a:gd name="T62" fmla="*/ 748 w 981"/>
                  <a:gd name="T63" fmla="*/ 110 h 427"/>
                  <a:gd name="T64" fmla="*/ 714 w 981"/>
                  <a:gd name="T65" fmla="*/ 156 h 427"/>
                  <a:gd name="T66" fmla="*/ 649 w 981"/>
                  <a:gd name="T67" fmla="*/ 255 h 427"/>
                  <a:gd name="T68" fmla="*/ 611 w 981"/>
                  <a:gd name="T69" fmla="*/ 301 h 427"/>
                  <a:gd name="T70" fmla="*/ 566 w 981"/>
                  <a:gd name="T71" fmla="*/ 336 h 427"/>
                  <a:gd name="T72" fmla="*/ 530 w 981"/>
                  <a:gd name="T73" fmla="*/ 350 h 427"/>
                  <a:gd name="T74" fmla="*/ 501 w 981"/>
                  <a:gd name="T75" fmla="*/ 355 h 427"/>
                  <a:gd name="T76" fmla="*/ 479 w 981"/>
                  <a:gd name="T77" fmla="*/ 355 h 427"/>
                  <a:gd name="T78" fmla="*/ 451 w 981"/>
                  <a:gd name="T79" fmla="*/ 350 h 427"/>
                  <a:gd name="T80" fmla="*/ 414 w 981"/>
                  <a:gd name="T81" fmla="*/ 336 h 427"/>
                  <a:gd name="T82" fmla="*/ 370 w 981"/>
                  <a:gd name="T83" fmla="*/ 301 h 427"/>
                  <a:gd name="T84" fmla="*/ 332 w 981"/>
                  <a:gd name="T85" fmla="*/ 255 h 427"/>
                  <a:gd name="T86" fmla="*/ 267 w 981"/>
                  <a:gd name="T87" fmla="*/ 156 h 427"/>
                  <a:gd name="T88" fmla="*/ 233 w 981"/>
                  <a:gd name="T89" fmla="*/ 110 h 427"/>
                  <a:gd name="T90" fmla="*/ 197 w 981"/>
                  <a:gd name="T91" fmla="*/ 70 h 427"/>
                  <a:gd name="T92" fmla="*/ 154 w 981"/>
                  <a:gd name="T93" fmla="*/ 37 h 427"/>
                  <a:gd name="T94" fmla="*/ 107 w 981"/>
                  <a:gd name="T95" fmla="*/ 13 h 427"/>
                  <a:gd name="T96" fmla="*/ 53 w 981"/>
                  <a:gd name="T97" fmla="*/ 1 h 427"/>
                  <a:gd name="T98" fmla="*/ 25 w 981"/>
                  <a:gd name="T99" fmla="*/ 0 h 427"/>
                  <a:gd name="T100" fmla="*/ 8 w 981"/>
                  <a:gd name="T101" fmla="*/ 10 h 427"/>
                  <a:gd name="T102" fmla="*/ 0 w 981"/>
                  <a:gd name="T103" fmla="*/ 26 h 427"/>
                  <a:gd name="T104" fmla="*/ 2 w 981"/>
                  <a:gd name="T105" fmla="*/ 46 h 427"/>
                  <a:gd name="T106" fmla="*/ 13 w 981"/>
                  <a:gd name="T107" fmla="*/ 63 h 427"/>
                  <a:gd name="T108" fmla="*/ 34 w 981"/>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1" h="427">
                    <a:moveTo>
                      <a:pt x="34" y="70"/>
                    </a:moveTo>
                    <a:lnTo>
                      <a:pt x="34" y="70"/>
                    </a:lnTo>
                    <a:lnTo>
                      <a:pt x="44" y="71"/>
                    </a:lnTo>
                    <a:lnTo>
                      <a:pt x="54" y="72"/>
                    </a:lnTo>
                    <a:lnTo>
                      <a:pt x="65" y="74"/>
                    </a:lnTo>
                    <a:lnTo>
                      <a:pt x="74" y="76"/>
                    </a:lnTo>
                    <a:lnTo>
                      <a:pt x="93" y="82"/>
                    </a:lnTo>
                    <a:lnTo>
                      <a:pt x="109" y="91"/>
                    </a:lnTo>
                    <a:lnTo>
                      <a:pt x="126" y="101"/>
                    </a:lnTo>
                    <a:lnTo>
                      <a:pt x="140" y="112"/>
                    </a:lnTo>
                    <a:lnTo>
                      <a:pt x="154" y="126"/>
                    </a:lnTo>
                    <a:lnTo>
                      <a:pt x="167" y="140"/>
                    </a:lnTo>
                    <a:lnTo>
                      <a:pt x="180" y="155"/>
                    </a:lnTo>
                    <a:lnTo>
                      <a:pt x="192" y="170"/>
                    </a:lnTo>
                    <a:lnTo>
                      <a:pt x="214" y="204"/>
                    </a:lnTo>
                    <a:lnTo>
                      <a:pt x="236" y="237"/>
                    </a:lnTo>
                    <a:lnTo>
                      <a:pt x="257" y="270"/>
                    </a:lnTo>
                    <a:lnTo>
                      <a:pt x="257" y="270"/>
                    </a:lnTo>
                    <a:lnTo>
                      <a:pt x="278" y="301"/>
                    </a:lnTo>
                    <a:lnTo>
                      <a:pt x="290" y="315"/>
                    </a:lnTo>
                    <a:lnTo>
                      <a:pt x="302" y="329"/>
                    </a:lnTo>
                    <a:lnTo>
                      <a:pt x="314" y="343"/>
                    </a:lnTo>
                    <a:lnTo>
                      <a:pt x="327" y="355"/>
                    </a:lnTo>
                    <a:lnTo>
                      <a:pt x="340" y="368"/>
                    </a:lnTo>
                    <a:lnTo>
                      <a:pt x="355" y="379"/>
                    </a:lnTo>
                    <a:lnTo>
                      <a:pt x="369" y="389"/>
                    </a:lnTo>
                    <a:lnTo>
                      <a:pt x="385" y="399"/>
                    </a:lnTo>
                    <a:lnTo>
                      <a:pt x="400" y="407"/>
                    </a:lnTo>
                    <a:lnTo>
                      <a:pt x="417" y="413"/>
                    </a:lnTo>
                    <a:lnTo>
                      <a:pt x="434" y="419"/>
                    </a:lnTo>
                    <a:lnTo>
                      <a:pt x="452" y="424"/>
                    </a:lnTo>
                    <a:lnTo>
                      <a:pt x="470" y="426"/>
                    </a:lnTo>
                    <a:lnTo>
                      <a:pt x="490" y="427"/>
                    </a:lnTo>
                    <a:lnTo>
                      <a:pt x="490" y="427"/>
                    </a:lnTo>
                    <a:lnTo>
                      <a:pt x="509" y="426"/>
                    </a:lnTo>
                    <a:lnTo>
                      <a:pt x="529" y="424"/>
                    </a:lnTo>
                    <a:lnTo>
                      <a:pt x="547" y="419"/>
                    </a:lnTo>
                    <a:lnTo>
                      <a:pt x="564" y="413"/>
                    </a:lnTo>
                    <a:lnTo>
                      <a:pt x="581" y="407"/>
                    </a:lnTo>
                    <a:lnTo>
                      <a:pt x="596" y="399"/>
                    </a:lnTo>
                    <a:lnTo>
                      <a:pt x="612" y="389"/>
                    </a:lnTo>
                    <a:lnTo>
                      <a:pt x="626" y="379"/>
                    </a:lnTo>
                    <a:lnTo>
                      <a:pt x="640" y="368"/>
                    </a:lnTo>
                    <a:lnTo>
                      <a:pt x="654" y="355"/>
                    </a:lnTo>
                    <a:lnTo>
                      <a:pt x="666" y="343"/>
                    </a:lnTo>
                    <a:lnTo>
                      <a:pt x="679" y="329"/>
                    </a:lnTo>
                    <a:lnTo>
                      <a:pt x="690" y="315"/>
                    </a:lnTo>
                    <a:lnTo>
                      <a:pt x="702" y="301"/>
                    </a:lnTo>
                    <a:lnTo>
                      <a:pt x="724" y="270"/>
                    </a:lnTo>
                    <a:lnTo>
                      <a:pt x="724" y="270"/>
                    </a:lnTo>
                    <a:lnTo>
                      <a:pt x="745" y="237"/>
                    </a:lnTo>
                    <a:lnTo>
                      <a:pt x="766" y="204"/>
                    </a:lnTo>
                    <a:lnTo>
                      <a:pt x="789" y="170"/>
                    </a:lnTo>
                    <a:lnTo>
                      <a:pt x="800" y="155"/>
                    </a:lnTo>
                    <a:lnTo>
                      <a:pt x="813" y="140"/>
                    </a:lnTo>
                    <a:lnTo>
                      <a:pt x="826" y="126"/>
                    </a:lnTo>
                    <a:lnTo>
                      <a:pt x="841" y="112"/>
                    </a:lnTo>
                    <a:lnTo>
                      <a:pt x="855" y="101"/>
                    </a:lnTo>
                    <a:lnTo>
                      <a:pt x="872" y="91"/>
                    </a:lnTo>
                    <a:lnTo>
                      <a:pt x="888" y="82"/>
                    </a:lnTo>
                    <a:lnTo>
                      <a:pt x="907" y="76"/>
                    </a:lnTo>
                    <a:lnTo>
                      <a:pt x="916" y="74"/>
                    </a:lnTo>
                    <a:lnTo>
                      <a:pt x="926" y="72"/>
                    </a:lnTo>
                    <a:lnTo>
                      <a:pt x="937" y="71"/>
                    </a:lnTo>
                    <a:lnTo>
                      <a:pt x="947" y="70"/>
                    </a:lnTo>
                    <a:lnTo>
                      <a:pt x="947" y="70"/>
                    </a:lnTo>
                    <a:lnTo>
                      <a:pt x="955" y="69"/>
                    </a:lnTo>
                    <a:lnTo>
                      <a:pt x="962" y="67"/>
                    </a:lnTo>
                    <a:lnTo>
                      <a:pt x="968" y="63"/>
                    </a:lnTo>
                    <a:lnTo>
                      <a:pt x="973" y="59"/>
                    </a:lnTo>
                    <a:lnTo>
                      <a:pt x="976" y="52"/>
                    </a:lnTo>
                    <a:lnTo>
                      <a:pt x="979" y="46"/>
                    </a:lnTo>
                    <a:lnTo>
                      <a:pt x="981" y="40"/>
                    </a:lnTo>
                    <a:lnTo>
                      <a:pt x="981" y="34"/>
                    </a:lnTo>
                    <a:lnTo>
                      <a:pt x="981" y="26"/>
                    </a:lnTo>
                    <a:lnTo>
                      <a:pt x="979" y="20"/>
                    </a:lnTo>
                    <a:lnTo>
                      <a:pt x="977" y="15"/>
                    </a:lnTo>
                    <a:lnTo>
                      <a:pt x="973" y="10"/>
                    </a:lnTo>
                    <a:lnTo>
                      <a:pt x="968" y="5"/>
                    </a:lnTo>
                    <a:lnTo>
                      <a:pt x="962" y="2"/>
                    </a:lnTo>
                    <a:lnTo>
                      <a:pt x="955" y="0"/>
                    </a:lnTo>
                    <a:lnTo>
                      <a:pt x="947" y="0"/>
                    </a:lnTo>
                    <a:lnTo>
                      <a:pt x="947" y="0"/>
                    </a:lnTo>
                    <a:lnTo>
                      <a:pt x="927" y="1"/>
                    </a:lnTo>
                    <a:lnTo>
                      <a:pt x="909" y="4"/>
                    </a:lnTo>
                    <a:lnTo>
                      <a:pt x="890" y="8"/>
                    </a:lnTo>
                    <a:lnTo>
                      <a:pt x="874" y="13"/>
                    </a:lnTo>
                    <a:lnTo>
                      <a:pt x="857" y="20"/>
                    </a:lnTo>
                    <a:lnTo>
                      <a:pt x="841" y="27"/>
                    </a:lnTo>
                    <a:lnTo>
                      <a:pt x="826" y="37"/>
                    </a:lnTo>
                    <a:lnTo>
                      <a:pt x="812" y="47"/>
                    </a:lnTo>
                    <a:lnTo>
                      <a:pt x="797" y="57"/>
                    </a:lnTo>
                    <a:lnTo>
                      <a:pt x="784" y="70"/>
                    </a:lnTo>
                    <a:lnTo>
                      <a:pt x="771" y="82"/>
                    </a:lnTo>
                    <a:lnTo>
                      <a:pt x="759" y="96"/>
                    </a:lnTo>
                    <a:lnTo>
                      <a:pt x="748" y="110"/>
                    </a:lnTo>
                    <a:lnTo>
                      <a:pt x="735" y="125"/>
                    </a:lnTo>
                    <a:lnTo>
                      <a:pt x="714" y="156"/>
                    </a:lnTo>
                    <a:lnTo>
                      <a:pt x="714" y="156"/>
                    </a:lnTo>
                    <a:lnTo>
                      <a:pt x="693" y="188"/>
                    </a:lnTo>
                    <a:lnTo>
                      <a:pt x="671" y="221"/>
                    </a:lnTo>
                    <a:lnTo>
                      <a:pt x="649" y="255"/>
                    </a:lnTo>
                    <a:lnTo>
                      <a:pt x="637" y="271"/>
                    </a:lnTo>
                    <a:lnTo>
                      <a:pt x="624" y="286"/>
                    </a:lnTo>
                    <a:lnTo>
                      <a:pt x="611" y="301"/>
                    </a:lnTo>
                    <a:lnTo>
                      <a:pt x="597" y="314"/>
                    </a:lnTo>
                    <a:lnTo>
                      <a:pt x="582" y="325"/>
                    </a:lnTo>
                    <a:lnTo>
                      <a:pt x="566" y="336"/>
                    </a:lnTo>
                    <a:lnTo>
                      <a:pt x="549" y="344"/>
                    </a:lnTo>
                    <a:lnTo>
                      <a:pt x="539" y="348"/>
                    </a:lnTo>
                    <a:lnTo>
                      <a:pt x="530" y="350"/>
                    </a:lnTo>
                    <a:lnTo>
                      <a:pt x="521" y="352"/>
                    </a:lnTo>
                    <a:lnTo>
                      <a:pt x="511" y="354"/>
                    </a:lnTo>
                    <a:lnTo>
                      <a:pt x="501" y="355"/>
                    </a:lnTo>
                    <a:lnTo>
                      <a:pt x="490" y="355"/>
                    </a:lnTo>
                    <a:lnTo>
                      <a:pt x="490" y="355"/>
                    </a:lnTo>
                    <a:lnTo>
                      <a:pt x="479" y="355"/>
                    </a:lnTo>
                    <a:lnTo>
                      <a:pt x="469" y="354"/>
                    </a:lnTo>
                    <a:lnTo>
                      <a:pt x="460" y="352"/>
                    </a:lnTo>
                    <a:lnTo>
                      <a:pt x="451" y="350"/>
                    </a:lnTo>
                    <a:lnTo>
                      <a:pt x="441" y="348"/>
                    </a:lnTo>
                    <a:lnTo>
                      <a:pt x="432" y="344"/>
                    </a:lnTo>
                    <a:lnTo>
                      <a:pt x="414" y="336"/>
                    </a:lnTo>
                    <a:lnTo>
                      <a:pt x="399" y="325"/>
                    </a:lnTo>
                    <a:lnTo>
                      <a:pt x="384" y="314"/>
                    </a:lnTo>
                    <a:lnTo>
                      <a:pt x="370" y="301"/>
                    </a:lnTo>
                    <a:lnTo>
                      <a:pt x="357" y="286"/>
                    </a:lnTo>
                    <a:lnTo>
                      <a:pt x="343" y="271"/>
                    </a:lnTo>
                    <a:lnTo>
                      <a:pt x="332" y="255"/>
                    </a:lnTo>
                    <a:lnTo>
                      <a:pt x="309" y="221"/>
                    </a:lnTo>
                    <a:lnTo>
                      <a:pt x="288" y="188"/>
                    </a:lnTo>
                    <a:lnTo>
                      <a:pt x="267" y="156"/>
                    </a:lnTo>
                    <a:lnTo>
                      <a:pt x="267" y="156"/>
                    </a:lnTo>
                    <a:lnTo>
                      <a:pt x="245" y="125"/>
                    </a:lnTo>
                    <a:lnTo>
                      <a:pt x="233" y="110"/>
                    </a:lnTo>
                    <a:lnTo>
                      <a:pt x="222" y="96"/>
                    </a:lnTo>
                    <a:lnTo>
                      <a:pt x="209" y="82"/>
                    </a:lnTo>
                    <a:lnTo>
                      <a:pt x="197" y="70"/>
                    </a:lnTo>
                    <a:lnTo>
                      <a:pt x="183" y="57"/>
                    </a:lnTo>
                    <a:lnTo>
                      <a:pt x="169" y="47"/>
                    </a:lnTo>
                    <a:lnTo>
                      <a:pt x="154" y="37"/>
                    </a:lnTo>
                    <a:lnTo>
                      <a:pt x="140" y="27"/>
                    </a:lnTo>
                    <a:lnTo>
                      <a:pt x="124" y="20"/>
                    </a:lnTo>
                    <a:lnTo>
                      <a:pt x="107" y="13"/>
                    </a:lnTo>
                    <a:lnTo>
                      <a:pt x="90" y="8"/>
                    </a:lnTo>
                    <a:lnTo>
                      <a:pt x="72" y="4"/>
                    </a:lnTo>
                    <a:lnTo>
                      <a:pt x="53" y="1"/>
                    </a:lnTo>
                    <a:lnTo>
                      <a:pt x="34" y="0"/>
                    </a:lnTo>
                    <a:lnTo>
                      <a:pt x="34" y="0"/>
                    </a:lnTo>
                    <a:lnTo>
                      <a:pt x="25" y="0"/>
                    </a:lnTo>
                    <a:lnTo>
                      <a:pt x="18" y="2"/>
                    </a:lnTo>
                    <a:lnTo>
                      <a:pt x="13" y="5"/>
                    </a:lnTo>
                    <a:lnTo>
                      <a:pt x="8" y="10"/>
                    </a:lnTo>
                    <a:lnTo>
                      <a:pt x="4" y="15"/>
                    </a:lnTo>
                    <a:lnTo>
                      <a:pt x="2" y="20"/>
                    </a:lnTo>
                    <a:lnTo>
                      <a:pt x="0" y="26"/>
                    </a:lnTo>
                    <a:lnTo>
                      <a:pt x="0" y="34"/>
                    </a:lnTo>
                    <a:lnTo>
                      <a:pt x="0" y="40"/>
                    </a:lnTo>
                    <a:lnTo>
                      <a:pt x="2" y="46"/>
                    </a:lnTo>
                    <a:lnTo>
                      <a:pt x="4" y="52"/>
                    </a:lnTo>
                    <a:lnTo>
                      <a:pt x="8" y="59"/>
                    </a:lnTo>
                    <a:lnTo>
                      <a:pt x="13" y="63"/>
                    </a:lnTo>
                    <a:lnTo>
                      <a:pt x="18" y="67"/>
                    </a:lnTo>
                    <a:lnTo>
                      <a:pt x="25"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00" name="Freeform 38">
                <a:extLst>
                  <a:ext uri="{FF2B5EF4-FFF2-40B4-BE49-F238E27FC236}">
                    <a16:creationId xmlns:a16="http://schemas.microsoft.com/office/drawing/2014/main" id="{7EF9C85D-98D5-3E5A-6408-E973E70D1D1A}"/>
                  </a:ext>
                </a:extLst>
              </p:cNvPr>
              <p:cNvSpPr>
                <a:spLocks noEditPoints="1"/>
              </p:cNvSpPr>
              <p:nvPr/>
            </p:nvSpPr>
            <p:spPr bwMode="auto">
              <a:xfrm>
                <a:off x="5384307" y="5875338"/>
                <a:ext cx="793750" cy="352425"/>
              </a:xfrm>
              <a:custGeom>
                <a:avLst/>
                <a:gdLst>
                  <a:gd name="T0" fmla="*/ 4 w 1000"/>
                  <a:gd name="T1" fmla="*/ 26 h 445"/>
                  <a:gd name="T2" fmla="*/ 44 w 1000"/>
                  <a:gd name="T3" fmla="*/ 0 h 445"/>
                  <a:gd name="T4" fmla="*/ 143 w 1000"/>
                  <a:gd name="T5" fmla="*/ 24 h 445"/>
                  <a:gd name="T6" fmla="*/ 231 w 1000"/>
                  <a:gd name="T7" fmla="*/ 92 h 445"/>
                  <a:gd name="T8" fmla="*/ 310 w 1000"/>
                  <a:gd name="T9" fmla="*/ 200 h 445"/>
                  <a:gd name="T10" fmla="*/ 377 w 1000"/>
                  <a:gd name="T11" fmla="*/ 294 h 445"/>
                  <a:gd name="T12" fmla="*/ 452 w 1000"/>
                  <a:gd name="T13" fmla="*/ 349 h 445"/>
                  <a:gd name="T14" fmla="*/ 533 w 1000"/>
                  <a:gd name="T15" fmla="*/ 353 h 445"/>
                  <a:gd name="T16" fmla="*/ 613 w 1000"/>
                  <a:gd name="T17" fmla="*/ 306 h 445"/>
                  <a:gd name="T18" fmla="*/ 691 w 1000"/>
                  <a:gd name="T19" fmla="*/ 200 h 445"/>
                  <a:gd name="T20" fmla="*/ 758 w 1000"/>
                  <a:gd name="T21" fmla="*/ 106 h 445"/>
                  <a:gd name="T22" fmla="*/ 841 w 1000"/>
                  <a:gd name="T23" fmla="*/ 33 h 445"/>
                  <a:gd name="T24" fmla="*/ 957 w 1000"/>
                  <a:gd name="T25" fmla="*/ 0 h 445"/>
                  <a:gd name="T26" fmla="*/ 993 w 1000"/>
                  <a:gd name="T27" fmla="*/ 19 h 445"/>
                  <a:gd name="T28" fmla="*/ 997 w 1000"/>
                  <a:gd name="T29" fmla="*/ 59 h 445"/>
                  <a:gd name="T30" fmla="*/ 957 w 1000"/>
                  <a:gd name="T31" fmla="*/ 89 h 445"/>
                  <a:gd name="T32" fmla="*/ 882 w 1000"/>
                  <a:gd name="T33" fmla="*/ 111 h 445"/>
                  <a:gd name="T34" fmla="*/ 813 w 1000"/>
                  <a:gd name="T35" fmla="*/ 176 h 445"/>
                  <a:gd name="T36" fmla="*/ 741 w 1000"/>
                  <a:gd name="T37" fmla="*/ 285 h 445"/>
                  <a:gd name="T38" fmla="*/ 660 w 1000"/>
                  <a:gd name="T39" fmla="*/ 381 h 445"/>
                  <a:gd name="T40" fmla="*/ 562 w 1000"/>
                  <a:gd name="T41" fmla="*/ 437 h 445"/>
                  <a:gd name="T42" fmla="*/ 459 w 1000"/>
                  <a:gd name="T43" fmla="*/ 442 h 445"/>
                  <a:gd name="T44" fmla="*/ 355 w 1000"/>
                  <a:gd name="T45" fmla="*/ 393 h 445"/>
                  <a:gd name="T46" fmla="*/ 280 w 1000"/>
                  <a:gd name="T47" fmla="*/ 314 h 445"/>
                  <a:gd name="T48" fmla="*/ 197 w 1000"/>
                  <a:gd name="T49" fmla="*/ 190 h 445"/>
                  <a:gd name="T50" fmla="*/ 132 w 1000"/>
                  <a:gd name="T51" fmla="*/ 119 h 445"/>
                  <a:gd name="T52" fmla="*/ 44 w 1000"/>
                  <a:gd name="T53" fmla="*/ 89 h 445"/>
                  <a:gd name="T54" fmla="*/ 12 w 1000"/>
                  <a:gd name="T55" fmla="*/ 74 h 445"/>
                  <a:gd name="T56" fmla="*/ 983 w 1000"/>
                  <a:gd name="T57" fmla="*/ 44 h 445"/>
                  <a:gd name="T58" fmla="*/ 979 w 1000"/>
                  <a:gd name="T59" fmla="*/ 29 h 445"/>
                  <a:gd name="T60" fmla="*/ 957 w 1000"/>
                  <a:gd name="T61" fmla="*/ 18 h 445"/>
                  <a:gd name="T62" fmla="*/ 851 w 1000"/>
                  <a:gd name="T63" fmla="*/ 48 h 445"/>
                  <a:gd name="T64" fmla="*/ 772 w 1000"/>
                  <a:gd name="T65" fmla="*/ 116 h 445"/>
                  <a:gd name="T66" fmla="*/ 688 w 1000"/>
                  <a:gd name="T67" fmla="*/ 239 h 445"/>
                  <a:gd name="T68" fmla="*/ 610 w 1000"/>
                  <a:gd name="T69" fmla="*/ 332 h 445"/>
                  <a:gd name="T70" fmla="*/ 518 w 1000"/>
                  <a:gd name="T71" fmla="*/ 374 h 445"/>
                  <a:gd name="T72" fmla="*/ 432 w 1000"/>
                  <a:gd name="T73" fmla="*/ 359 h 445"/>
                  <a:gd name="T74" fmla="*/ 354 w 1000"/>
                  <a:gd name="T75" fmla="*/ 296 h 445"/>
                  <a:gd name="T76" fmla="*/ 270 w 1000"/>
                  <a:gd name="T77" fmla="*/ 171 h 445"/>
                  <a:gd name="T78" fmla="*/ 192 w 1000"/>
                  <a:gd name="T79" fmla="*/ 79 h 445"/>
                  <a:gd name="T80" fmla="*/ 102 w 1000"/>
                  <a:gd name="T81" fmla="*/ 27 h 445"/>
                  <a:gd name="T82" fmla="*/ 32 w 1000"/>
                  <a:gd name="T83" fmla="*/ 20 h 445"/>
                  <a:gd name="T84" fmla="*/ 18 w 1000"/>
                  <a:gd name="T85" fmla="*/ 43 h 445"/>
                  <a:gd name="T86" fmla="*/ 27 w 1000"/>
                  <a:gd name="T87" fmla="*/ 65 h 445"/>
                  <a:gd name="T88" fmla="*/ 80 w 1000"/>
                  <a:gd name="T89" fmla="*/ 76 h 445"/>
                  <a:gd name="T90" fmla="*/ 167 w 1000"/>
                  <a:gd name="T91" fmla="*/ 126 h 445"/>
                  <a:gd name="T92" fmla="*/ 249 w 1000"/>
                  <a:gd name="T93" fmla="*/ 236 h 445"/>
                  <a:gd name="T94" fmla="*/ 326 w 1000"/>
                  <a:gd name="T95" fmla="*/ 342 h 445"/>
                  <a:gd name="T96" fmla="*/ 409 w 1000"/>
                  <a:gd name="T97" fmla="*/ 407 h 445"/>
                  <a:gd name="T98" fmla="*/ 500 w 1000"/>
                  <a:gd name="T99" fmla="*/ 427 h 445"/>
                  <a:gd name="T100" fmla="*/ 607 w 1000"/>
                  <a:gd name="T101" fmla="*/ 398 h 445"/>
                  <a:gd name="T102" fmla="*/ 687 w 1000"/>
                  <a:gd name="T103" fmla="*/ 329 h 445"/>
                  <a:gd name="T104" fmla="*/ 770 w 1000"/>
                  <a:gd name="T105" fmla="*/ 207 h 445"/>
                  <a:gd name="T106" fmla="*/ 846 w 1000"/>
                  <a:gd name="T107" fmla="*/ 115 h 445"/>
                  <a:gd name="T108" fmla="*/ 938 w 1000"/>
                  <a:gd name="T109" fmla="*/ 73 h 445"/>
                  <a:gd name="T110" fmla="*/ 977 w 1000"/>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0" h="445">
                    <a:moveTo>
                      <a:pt x="0" y="44"/>
                    </a:moveTo>
                    <a:lnTo>
                      <a:pt x="0" y="44"/>
                    </a:lnTo>
                    <a:lnTo>
                      <a:pt x="0" y="42"/>
                    </a:lnTo>
                    <a:lnTo>
                      <a:pt x="0" y="42"/>
                    </a:lnTo>
                    <a:lnTo>
                      <a:pt x="1" y="34"/>
                    </a:lnTo>
                    <a:lnTo>
                      <a:pt x="4" y="26"/>
                    </a:lnTo>
                    <a:lnTo>
                      <a:pt x="8" y="19"/>
                    </a:lnTo>
                    <a:lnTo>
                      <a:pt x="12" y="13"/>
                    </a:lnTo>
                    <a:lnTo>
                      <a:pt x="18" y="7"/>
                    </a:lnTo>
                    <a:lnTo>
                      <a:pt x="25" y="3"/>
                    </a:lnTo>
                    <a:lnTo>
                      <a:pt x="34" y="1"/>
                    </a:lnTo>
                    <a:lnTo>
                      <a:pt x="44" y="0"/>
                    </a:lnTo>
                    <a:lnTo>
                      <a:pt x="44" y="0"/>
                    </a:lnTo>
                    <a:lnTo>
                      <a:pt x="65" y="2"/>
                    </a:lnTo>
                    <a:lnTo>
                      <a:pt x="86" y="5"/>
                    </a:lnTo>
                    <a:lnTo>
                      <a:pt x="106" y="11"/>
                    </a:lnTo>
                    <a:lnTo>
                      <a:pt x="125" y="17"/>
                    </a:lnTo>
                    <a:lnTo>
                      <a:pt x="143" y="24"/>
                    </a:lnTo>
                    <a:lnTo>
                      <a:pt x="159" y="33"/>
                    </a:lnTo>
                    <a:lnTo>
                      <a:pt x="175" y="44"/>
                    </a:lnTo>
                    <a:lnTo>
                      <a:pt x="190" y="54"/>
                    </a:lnTo>
                    <a:lnTo>
                      <a:pt x="205" y="66"/>
                    </a:lnTo>
                    <a:lnTo>
                      <a:pt x="218" y="79"/>
                    </a:lnTo>
                    <a:lnTo>
                      <a:pt x="231" y="92"/>
                    </a:lnTo>
                    <a:lnTo>
                      <a:pt x="243" y="106"/>
                    </a:lnTo>
                    <a:lnTo>
                      <a:pt x="254" y="119"/>
                    </a:lnTo>
                    <a:lnTo>
                      <a:pt x="265" y="133"/>
                    </a:lnTo>
                    <a:lnTo>
                      <a:pt x="284" y="161"/>
                    </a:lnTo>
                    <a:lnTo>
                      <a:pt x="284" y="161"/>
                    </a:lnTo>
                    <a:lnTo>
                      <a:pt x="310" y="200"/>
                    </a:lnTo>
                    <a:lnTo>
                      <a:pt x="310" y="200"/>
                    </a:lnTo>
                    <a:lnTo>
                      <a:pt x="327" y="228"/>
                    </a:lnTo>
                    <a:lnTo>
                      <a:pt x="346" y="256"/>
                    </a:lnTo>
                    <a:lnTo>
                      <a:pt x="355" y="269"/>
                    </a:lnTo>
                    <a:lnTo>
                      <a:pt x="366" y="282"/>
                    </a:lnTo>
                    <a:lnTo>
                      <a:pt x="377" y="294"/>
                    </a:lnTo>
                    <a:lnTo>
                      <a:pt x="387" y="306"/>
                    </a:lnTo>
                    <a:lnTo>
                      <a:pt x="400" y="317"/>
                    </a:lnTo>
                    <a:lnTo>
                      <a:pt x="412" y="327"/>
                    </a:lnTo>
                    <a:lnTo>
                      <a:pt x="424" y="335"/>
                    </a:lnTo>
                    <a:lnTo>
                      <a:pt x="438" y="343"/>
                    </a:lnTo>
                    <a:lnTo>
                      <a:pt x="452" y="349"/>
                    </a:lnTo>
                    <a:lnTo>
                      <a:pt x="468" y="353"/>
                    </a:lnTo>
                    <a:lnTo>
                      <a:pt x="483" y="356"/>
                    </a:lnTo>
                    <a:lnTo>
                      <a:pt x="500" y="357"/>
                    </a:lnTo>
                    <a:lnTo>
                      <a:pt x="500" y="357"/>
                    </a:lnTo>
                    <a:lnTo>
                      <a:pt x="517" y="356"/>
                    </a:lnTo>
                    <a:lnTo>
                      <a:pt x="533" y="353"/>
                    </a:lnTo>
                    <a:lnTo>
                      <a:pt x="548" y="349"/>
                    </a:lnTo>
                    <a:lnTo>
                      <a:pt x="563" y="343"/>
                    </a:lnTo>
                    <a:lnTo>
                      <a:pt x="576" y="335"/>
                    </a:lnTo>
                    <a:lnTo>
                      <a:pt x="589" y="327"/>
                    </a:lnTo>
                    <a:lnTo>
                      <a:pt x="601" y="317"/>
                    </a:lnTo>
                    <a:lnTo>
                      <a:pt x="613" y="306"/>
                    </a:lnTo>
                    <a:lnTo>
                      <a:pt x="624" y="294"/>
                    </a:lnTo>
                    <a:lnTo>
                      <a:pt x="635" y="282"/>
                    </a:lnTo>
                    <a:lnTo>
                      <a:pt x="645" y="269"/>
                    </a:lnTo>
                    <a:lnTo>
                      <a:pt x="655" y="256"/>
                    </a:lnTo>
                    <a:lnTo>
                      <a:pt x="673" y="228"/>
                    </a:lnTo>
                    <a:lnTo>
                      <a:pt x="691" y="200"/>
                    </a:lnTo>
                    <a:lnTo>
                      <a:pt x="691" y="200"/>
                    </a:lnTo>
                    <a:lnTo>
                      <a:pt x="716" y="161"/>
                    </a:lnTo>
                    <a:lnTo>
                      <a:pt x="716" y="161"/>
                    </a:lnTo>
                    <a:lnTo>
                      <a:pt x="736" y="133"/>
                    </a:lnTo>
                    <a:lnTo>
                      <a:pt x="746" y="119"/>
                    </a:lnTo>
                    <a:lnTo>
                      <a:pt x="758" y="106"/>
                    </a:lnTo>
                    <a:lnTo>
                      <a:pt x="770" y="92"/>
                    </a:lnTo>
                    <a:lnTo>
                      <a:pt x="783" y="79"/>
                    </a:lnTo>
                    <a:lnTo>
                      <a:pt x="796" y="66"/>
                    </a:lnTo>
                    <a:lnTo>
                      <a:pt x="810" y="54"/>
                    </a:lnTo>
                    <a:lnTo>
                      <a:pt x="825" y="44"/>
                    </a:lnTo>
                    <a:lnTo>
                      <a:pt x="841" y="33"/>
                    </a:lnTo>
                    <a:lnTo>
                      <a:pt x="858" y="24"/>
                    </a:lnTo>
                    <a:lnTo>
                      <a:pt x="875" y="17"/>
                    </a:lnTo>
                    <a:lnTo>
                      <a:pt x="895" y="11"/>
                    </a:lnTo>
                    <a:lnTo>
                      <a:pt x="915" y="5"/>
                    </a:lnTo>
                    <a:lnTo>
                      <a:pt x="935" y="2"/>
                    </a:lnTo>
                    <a:lnTo>
                      <a:pt x="957" y="0"/>
                    </a:lnTo>
                    <a:lnTo>
                      <a:pt x="957" y="0"/>
                    </a:lnTo>
                    <a:lnTo>
                      <a:pt x="966" y="1"/>
                    </a:lnTo>
                    <a:lnTo>
                      <a:pt x="975" y="3"/>
                    </a:lnTo>
                    <a:lnTo>
                      <a:pt x="983" y="7"/>
                    </a:lnTo>
                    <a:lnTo>
                      <a:pt x="989" y="13"/>
                    </a:lnTo>
                    <a:lnTo>
                      <a:pt x="993" y="19"/>
                    </a:lnTo>
                    <a:lnTo>
                      <a:pt x="997" y="26"/>
                    </a:lnTo>
                    <a:lnTo>
                      <a:pt x="999" y="34"/>
                    </a:lnTo>
                    <a:lnTo>
                      <a:pt x="1000" y="42"/>
                    </a:lnTo>
                    <a:lnTo>
                      <a:pt x="1000" y="42"/>
                    </a:lnTo>
                    <a:lnTo>
                      <a:pt x="999" y="51"/>
                    </a:lnTo>
                    <a:lnTo>
                      <a:pt x="997" y="59"/>
                    </a:lnTo>
                    <a:lnTo>
                      <a:pt x="994" y="66"/>
                    </a:lnTo>
                    <a:lnTo>
                      <a:pt x="990" y="74"/>
                    </a:lnTo>
                    <a:lnTo>
                      <a:pt x="984" y="80"/>
                    </a:lnTo>
                    <a:lnTo>
                      <a:pt x="977" y="84"/>
                    </a:lnTo>
                    <a:lnTo>
                      <a:pt x="967" y="87"/>
                    </a:lnTo>
                    <a:lnTo>
                      <a:pt x="957" y="89"/>
                    </a:lnTo>
                    <a:lnTo>
                      <a:pt x="957" y="89"/>
                    </a:lnTo>
                    <a:lnTo>
                      <a:pt x="940" y="90"/>
                    </a:lnTo>
                    <a:lnTo>
                      <a:pt x="924" y="93"/>
                    </a:lnTo>
                    <a:lnTo>
                      <a:pt x="909" y="97"/>
                    </a:lnTo>
                    <a:lnTo>
                      <a:pt x="895" y="104"/>
                    </a:lnTo>
                    <a:lnTo>
                      <a:pt x="882" y="111"/>
                    </a:lnTo>
                    <a:lnTo>
                      <a:pt x="868" y="119"/>
                    </a:lnTo>
                    <a:lnTo>
                      <a:pt x="857" y="130"/>
                    </a:lnTo>
                    <a:lnTo>
                      <a:pt x="844" y="140"/>
                    </a:lnTo>
                    <a:lnTo>
                      <a:pt x="834" y="151"/>
                    </a:lnTo>
                    <a:lnTo>
                      <a:pt x="823" y="164"/>
                    </a:lnTo>
                    <a:lnTo>
                      <a:pt x="813" y="176"/>
                    </a:lnTo>
                    <a:lnTo>
                      <a:pt x="803" y="190"/>
                    </a:lnTo>
                    <a:lnTo>
                      <a:pt x="785" y="217"/>
                    </a:lnTo>
                    <a:lnTo>
                      <a:pt x="766" y="245"/>
                    </a:lnTo>
                    <a:lnTo>
                      <a:pt x="766" y="245"/>
                    </a:lnTo>
                    <a:lnTo>
                      <a:pt x="741" y="285"/>
                    </a:lnTo>
                    <a:lnTo>
                      <a:pt x="741" y="285"/>
                    </a:lnTo>
                    <a:lnTo>
                      <a:pt x="721" y="314"/>
                    </a:lnTo>
                    <a:lnTo>
                      <a:pt x="710" y="327"/>
                    </a:lnTo>
                    <a:lnTo>
                      <a:pt x="699" y="342"/>
                    </a:lnTo>
                    <a:lnTo>
                      <a:pt x="687" y="355"/>
                    </a:lnTo>
                    <a:lnTo>
                      <a:pt x="673" y="368"/>
                    </a:lnTo>
                    <a:lnTo>
                      <a:pt x="660" y="381"/>
                    </a:lnTo>
                    <a:lnTo>
                      <a:pt x="645" y="393"/>
                    </a:lnTo>
                    <a:lnTo>
                      <a:pt x="631" y="405"/>
                    </a:lnTo>
                    <a:lnTo>
                      <a:pt x="614" y="414"/>
                    </a:lnTo>
                    <a:lnTo>
                      <a:pt x="598" y="423"/>
                    </a:lnTo>
                    <a:lnTo>
                      <a:pt x="580" y="431"/>
                    </a:lnTo>
                    <a:lnTo>
                      <a:pt x="562" y="437"/>
                    </a:lnTo>
                    <a:lnTo>
                      <a:pt x="542" y="442"/>
                    </a:lnTo>
                    <a:lnTo>
                      <a:pt x="521" y="444"/>
                    </a:lnTo>
                    <a:lnTo>
                      <a:pt x="500" y="445"/>
                    </a:lnTo>
                    <a:lnTo>
                      <a:pt x="500" y="445"/>
                    </a:lnTo>
                    <a:lnTo>
                      <a:pt x="479" y="444"/>
                    </a:lnTo>
                    <a:lnTo>
                      <a:pt x="459" y="442"/>
                    </a:lnTo>
                    <a:lnTo>
                      <a:pt x="439" y="437"/>
                    </a:lnTo>
                    <a:lnTo>
                      <a:pt x="420" y="431"/>
                    </a:lnTo>
                    <a:lnTo>
                      <a:pt x="403" y="423"/>
                    </a:lnTo>
                    <a:lnTo>
                      <a:pt x="386" y="414"/>
                    </a:lnTo>
                    <a:lnTo>
                      <a:pt x="370" y="405"/>
                    </a:lnTo>
                    <a:lnTo>
                      <a:pt x="355" y="393"/>
                    </a:lnTo>
                    <a:lnTo>
                      <a:pt x="341" y="381"/>
                    </a:lnTo>
                    <a:lnTo>
                      <a:pt x="327" y="368"/>
                    </a:lnTo>
                    <a:lnTo>
                      <a:pt x="314" y="355"/>
                    </a:lnTo>
                    <a:lnTo>
                      <a:pt x="302" y="342"/>
                    </a:lnTo>
                    <a:lnTo>
                      <a:pt x="290" y="327"/>
                    </a:lnTo>
                    <a:lnTo>
                      <a:pt x="280" y="314"/>
                    </a:lnTo>
                    <a:lnTo>
                      <a:pt x="259" y="285"/>
                    </a:lnTo>
                    <a:lnTo>
                      <a:pt x="259" y="285"/>
                    </a:lnTo>
                    <a:lnTo>
                      <a:pt x="235" y="245"/>
                    </a:lnTo>
                    <a:lnTo>
                      <a:pt x="235" y="245"/>
                    </a:lnTo>
                    <a:lnTo>
                      <a:pt x="216" y="217"/>
                    </a:lnTo>
                    <a:lnTo>
                      <a:pt x="197" y="190"/>
                    </a:lnTo>
                    <a:lnTo>
                      <a:pt x="187" y="176"/>
                    </a:lnTo>
                    <a:lnTo>
                      <a:pt x="178" y="164"/>
                    </a:lnTo>
                    <a:lnTo>
                      <a:pt x="167" y="151"/>
                    </a:lnTo>
                    <a:lnTo>
                      <a:pt x="156" y="140"/>
                    </a:lnTo>
                    <a:lnTo>
                      <a:pt x="144" y="130"/>
                    </a:lnTo>
                    <a:lnTo>
                      <a:pt x="132" y="119"/>
                    </a:lnTo>
                    <a:lnTo>
                      <a:pt x="119" y="111"/>
                    </a:lnTo>
                    <a:lnTo>
                      <a:pt x="106" y="104"/>
                    </a:lnTo>
                    <a:lnTo>
                      <a:pt x="91" y="97"/>
                    </a:lnTo>
                    <a:lnTo>
                      <a:pt x="77" y="93"/>
                    </a:lnTo>
                    <a:lnTo>
                      <a:pt x="60" y="90"/>
                    </a:lnTo>
                    <a:lnTo>
                      <a:pt x="44" y="89"/>
                    </a:lnTo>
                    <a:lnTo>
                      <a:pt x="44" y="89"/>
                    </a:lnTo>
                    <a:lnTo>
                      <a:pt x="44" y="89"/>
                    </a:lnTo>
                    <a:lnTo>
                      <a:pt x="33" y="87"/>
                    </a:lnTo>
                    <a:lnTo>
                      <a:pt x="25" y="84"/>
                    </a:lnTo>
                    <a:lnTo>
                      <a:pt x="17" y="80"/>
                    </a:lnTo>
                    <a:lnTo>
                      <a:pt x="12" y="74"/>
                    </a:lnTo>
                    <a:lnTo>
                      <a:pt x="7" y="67"/>
                    </a:lnTo>
                    <a:lnTo>
                      <a:pt x="4" y="60"/>
                    </a:lnTo>
                    <a:lnTo>
                      <a:pt x="1" y="52"/>
                    </a:lnTo>
                    <a:lnTo>
                      <a:pt x="0" y="44"/>
                    </a:lnTo>
                    <a:lnTo>
                      <a:pt x="0" y="44"/>
                    </a:lnTo>
                    <a:close/>
                    <a:moveTo>
                      <a:pt x="983" y="44"/>
                    </a:moveTo>
                    <a:lnTo>
                      <a:pt x="983" y="44"/>
                    </a:lnTo>
                    <a:lnTo>
                      <a:pt x="983" y="43"/>
                    </a:lnTo>
                    <a:lnTo>
                      <a:pt x="983" y="43"/>
                    </a:lnTo>
                    <a:lnTo>
                      <a:pt x="982" y="39"/>
                    </a:lnTo>
                    <a:lnTo>
                      <a:pt x="981" y="33"/>
                    </a:lnTo>
                    <a:lnTo>
                      <a:pt x="979" y="29"/>
                    </a:lnTo>
                    <a:lnTo>
                      <a:pt x="977" y="26"/>
                    </a:lnTo>
                    <a:lnTo>
                      <a:pt x="973" y="22"/>
                    </a:lnTo>
                    <a:lnTo>
                      <a:pt x="968" y="20"/>
                    </a:lnTo>
                    <a:lnTo>
                      <a:pt x="963" y="19"/>
                    </a:lnTo>
                    <a:lnTo>
                      <a:pt x="957" y="18"/>
                    </a:lnTo>
                    <a:lnTo>
                      <a:pt x="957" y="18"/>
                    </a:lnTo>
                    <a:lnTo>
                      <a:pt x="937" y="20"/>
                    </a:lnTo>
                    <a:lnTo>
                      <a:pt x="918" y="22"/>
                    </a:lnTo>
                    <a:lnTo>
                      <a:pt x="899" y="27"/>
                    </a:lnTo>
                    <a:lnTo>
                      <a:pt x="883" y="33"/>
                    </a:lnTo>
                    <a:lnTo>
                      <a:pt x="866" y="40"/>
                    </a:lnTo>
                    <a:lnTo>
                      <a:pt x="851" y="48"/>
                    </a:lnTo>
                    <a:lnTo>
                      <a:pt x="835" y="57"/>
                    </a:lnTo>
                    <a:lnTo>
                      <a:pt x="822" y="67"/>
                    </a:lnTo>
                    <a:lnTo>
                      <a:pt x="808" y="79"/>
                    </a:lnTo>
                    <a:lnTo>
                      <a:pt x="795" y="91"/>
                    </a:lnTo>
                    <a:lnTo>
                      <a:pt x="784" y="104"/>
                    </a:lnTo>
                    <a:lnTo>
                      <a:pt x="772" y="116"/>
                    </a:lnTo>
                    <a:lnTo>
                      <a:pt x="751" y="143"/>
                    </a:lnTo>
                    <a:lnTo>
                      <a:pt x="731" y="171"/>
                    </a:lnTo>
                    <a:lnTo>
                      <a:pt x="731" y="171"/>
                    </a:lnTo>
                    <a:lnTo>
                      <a:pt x="706" y="210"/>
                    </a:lnTo>
                    <a:lnTo>
                      <a:pt x="706" y="210"/>
                    </a:lnTo>
                    <a:lnTo>
                      <a:pt x="688" y="239"/>
                    </a:lnTo>
                    <a:lnTo>
                      <a:pt x="668" y="268"/>
                    </a:lnTo>
                    <a:lnTo>
                      <a:pt x="657" y="283"/>
                    </a:lnTo>
                    <a:lnTo>
                      <a:pt x="646" y="296"/>
                    </a:lnTo>
                    <a:lnTo>
                      <a:pt x="635" y="308"/>
                    </a:lnTo>
                    <a:lnTo>
                      <a:pt x="623" y="321"/>
                    </a:lnTo>
                    <a:lnTo>
                      <a:pt x="610" y="332"/>
                    </a:lnTo>
                    <a:lnTo>
                      <a:pt x="597" y="343"/>
                    </a:lnTo>
                    <a:lnTo>
                      <a:pt x="583" y="352"/>
                    </a:lnTo>
                    <a:lnTo>
                      <a:pt x="569" y="359"/>
                    </a:lnTo>
                    <a:lnTo>
                      <a:pt x="552" y="366"/>
                    </a:lnTo>
                    <a:lnTo>
                      <a:pt x="536" y="371"/>
                    </a:lnTo>
                    <a:lnTo>
                      <a:pt x="518" y="374"/>
                    </a:lnTo>
                    <a:lnTo>
                      <a:pt x="500" y="375"/>
                    </a:lnTo>
                    <a:lnTo>
                      <a:pt x="500" y="375"/>
                    </a:lnTo>
                    <a:lnTo>
                      <a:pt x="482" y="374"/>
                    </a:lnTo>
                    <a:lnTo>
                      <a:pt x="465" y="371"/>
                    </a:lnTo>
                    <a:lnTo>
                      <a:pt x="448" y="366"/>
                    </a:lnTo>
                    <a:lnTo>
                      <a:pt x="432" y="359"/>
                    </a:lnTo>
                    <a:lnTo>
                      <a:pt x="417" y="352"/>
                    </a:lnTo>
                    <a:lnTo>
                      <a:pt x="404" y="343"/>
                    </a:lnTo>
                    <a:lnTo>
                      <a:pt x="390" y="332"/>
                    </a:lnTo>
                    <a:lnTo>
                      <a:pt x="378" y="321"/>
                    </a:lnTo>
                    <a:lnTo>
                      <a:pt x="366" y="308"/>
                    </a:lnTo>
                    <a:lnTo>
                      <a:pt x="354" y="296"/>
                    </a:lnTo>
                    <a:lnTo>
                      <a:pt x="343" y="283"/>
                    </a:lnTo>
                    <a:lnTo>
                      <a:pt x="333" y="268"/>
                    </a:lnTo>
                    <a:lnTo>
                      <a:pt x="313" y="239"/>
                    </a:lnTo>
                    <a:lnTo>
                      <a:pt x="294" y="209"/>
                    </a:lnTo>
                    <a:lnTo>
                      <a:pt x="294" y="209"/>
                    </a:lnTo>
                    <a:lnTo>
                      <a:pt x="270" y="171"/>
                    </a:lnTo>
                    <a:lnTo>
                      <a:pt x="270" y="171"/>
                    </a:lnTo>
                    <a:lnTo>
                      <a:pt x="250" y="143"/>
                    </a:lnTo>
                    <a:lnTo>
                      <a:pt x="228" y="116"/>
                    </a:lnTo>
                    <a:lnTo>
                      <a:pt x="217" y="104"/>
                    </a:lnTo>
                    <a:lnTo>
                      <a:pt x="206" y="91"/>
                    </a:lnTo>
                    <a:lnTo>
                      <a:pt x="192" y="79"/>
                    </a:lnTo>
                    <a:lnTo>
                      <a:pt x="179" y="67"/>
                    </a:lnTo>
                    <a:lnTo>
                      <a:pt x="166" y="57"/>
                    </a:lnTo>
                    <a:lnTo>
                      <a:pt x="150" y="48"/>
                    </a:lnTo>
                    <a:lnTo>
                      <a:pt x="135" y="40"/>
                    </a:lnTo>
                    <a:lnTo>
                      <a:pt x="118" y="33"/>
                    </a:lnTo>
                    <a:lnTo>
                      <a:pt x="102" y="27"/>
                    </a:lnTo>
                    <a:lnTo>
                      <a:pt x="83" y="22"/>
                    </a:lnTo>
                    <a:lnTo>
                      <a:pt x="63" y="20"/>
                    </a:lnTo>
                    <a:lnTo>
                      <a:pt x="44" y="18"/>
                    </a:lnTo>
                    <a:lnTo>
                      <a:pt x="44" y="18"/>
                    </a:lnTo>
                    <a:lnTo>
                      <a:pt x="38" y="19"/>
                    </a:lnTo>
                    <a:lnTo>
                      <a:pt x="32" y="20"/>
                    </a:lnTo>
                    <a:lnTo>
                      <a:pt x="27" y="22"/>
                    </a:lnTo>
                    <a:lnTo>
                      <a:pt x="24" y="26"/>
                    </a:lnTo>
                    <a:lnTo>
                      <a:pt x="22" y="29"/>
                    </a:lnTo>
                    <a:lnTo>
                      <a:pt x="20" y="33"/>
                    </a:lnTo>
                    <a:lnTo>
                      <a:pt x="19" y="39"/>
                    </a:lnTo>
                    <a:lnTo>
                      <a:pt x="18" y="43"/>
                    </a:lnTo>
                    <a:lnTo>
                      <a:pt x="18" y="43"/>
                    </a:lnTo>
                    <a:lnTo>
                      <a:pt x="19" y="48"/>
                    </a:lnTo>
                    <a:lnTo>
                      <a:pt x="20" y="53"/>
                    </a:lnTo>
                    <a:lnTo>
                      <a:pt x="21" y="57"/>
                    </a:lnTo>
                    <a:lnTo>
                      <a:pt x="24" y="61"/>
                    </a:lnTo>
                    <a:lnTo>
                      <a:pt x="27" y="65"/>
                    </a:lnTo>
                    <a:lnTo>
                      <a:pt x="32" y="69"/>
                    </a:lnTo>
                    <a:lnTo>
                      <a:pt x="38" y="71"/>
                    </a:lnTo>
                    <a:lnTo>
                      <a:pt x="44" y="71"/>
                    </a:lnTo>
                    <a:lnTo>
                      <a:pt x="44" y="71"/>
                    </a:lnTo>
                    <a:lnTo>
                      <a:pt x="62" y="73"/>
                    </a:lnTo>
                    <a:lnTo>
                      <a:pt x="80" y="76"/>
                    </a:lnTo>
                    <a:lnTo>
                      <a:pt x="96" y="81"/>
                    </a:lnTo>
                    <a:lnTo>
                      <a:pt x="113" y="87"/>
                    </a:lnTo>
                    <a:lnTo>
                      <a:pt x="127" y="95"/>
                    </a:lnTo>
                    <a:lnTo>
                      <a:pt x="142" y="105"/>
                    </a:lnTo>
                    <a:lnTo>
                      <a:pt x="154" y="115"/>
                    </a:lnTo>
                    <a:lnTo>
                      <a:pt x="167" y="126"/>
                    </a:lnTo>
                    <a:lnTo>
                      <a:pt x="179" y="139"/>
                    </a:lnTo>
                    <a:lnTo>
                      <a:pt x="190" y="151"/>
                    </a:lnTo>
                    <a:lnTo>
                      <a:pt x="201" y="165"/>
                    </a:lnTo>
                    <a:lnTo>
                      <a:pt x="211" y="179"/>
                    </a:lnTo>
                    <a:lnTo>
                      <a:pt x="231" y="207"/>
                    </a:lnTo>
                    <a:lnTo>
                      <a:pt x="249" y="236"/>
                    </a:lnTo>
                    <a:lnTo>
                      <a:pt x="249" y="236"/>
                    </a:lnTo>
                    <a:lnTo>
                      <a:pt x="274" y="275"/>
                    </a:lnTo>
                    <a:lnTo>
                      <a:pt x="274" y="275"/>
                    </a:lnTo>
                    <a:lnTo>
                      <a:pt x="293" y="302"/>
                    </a:lnTo>
                    <a:lnTo>
                      <a:pt x="314" y="329"/>
                    </a:lnTo>
                    <a:lnTo>
                      <a:pt x="326" y="342"/>
                    </a:lnTo>
                    <a:lnTo>
                      <a:pt x="338" y="355"/>
                    </a:lnTo>
                    <a:lnTo>
                      <a:pt x="351" y="366"/>
                    </a:lnTo>
                    <a:lnTo>
                      <a:pt x="365" y="378"/>
                    </a:lnTo>
                    <a:lnTo>
                      <a:pt x="379" y="388"/>
                    </a:lnTo>
                    <a:lnTo>
                      <a:pt x="394" y="398"/>
                    </a:lnTo>
                    <a:lnTo>
                      <a:pt x="409" y="407"/>
                    </a:lnTo>
                    <a:lnTo>
                      <a:pt x="426" y="414"/>
                    </a:lnTo>
                    <a:lnTo>
                      <a:pt x="443" y="419"/>
                    </a:lnTo>
                    <a:lnTo>
                      <a:pt x="462" y="424"/>
                    </a:lnTo>
                    <a:lnTo>
                      <a:pt x="480" y="426"/>
                    </a:lnTo>
                    <a:lnTo>
                      <a:pt x="500" y="427"/>
                    </a:lnTo>
                    <a:lnTo>
                      <a:pt x="500" y="427"/>
                    </a:lnTo>
                    <a:lnTo>
                      <a:pt x="520" y="426"/>
                    </a:lnTo>
                    <a:lnTo>
                      <a:pt x="539" y="424"/>
                    </a:lnTo>
                    <a:lnTo>
                      <a:pt x="558" y="419"/>
                    </a:lnTo>
                    <a:lnTo>
                      <a:pt x="575" y="414"/>
                    </a:lnTo>
                    <a:lnTo>
                      <a:pt x="592" y="407"/>
                    </a:lnTo>
                    <a:lnTo>
                      <a:pt x="607" y="398"/>
                    </a:lnTo>
                    <a:lnTo>
                      <a:pt x="622" y="388"/>
                    </a:lnTo>
                    <a:lnTo>
                      <a:pt x="636" y="378"/>
                    </a:lnTo>
                    <a:lnTo>
                      <a:pt x="649" y="366"/>
                    </a:lnTo>
                    <a:lnTo>
                      <a:pt x="663" y="355"/>
                    </a:lnTo>
                    <a:lnTo>
                      <a:pt x="674" y="342"/>
                    </a:lnTo>
                    <a:lnTo>
                      <a:pt x="687" y="329"/>
                    </a:lnTo>
                    <a:lnTo>
                      <a:pt x="707" y="302"/>
                    </a:lnTo>
                    <a:lnTo>
                      <a:pt x="726" y="275"/>
                    </a:lnTo>
                    <a:lnTo>
                      <a:pt x="726" y="275"/>
                    </a:lnTo>
                    <a:lnTo>
                      <a:pt x="752" y="236"/>
                    </a:lnTo>
                    <a:lnTo>
                      <a:pt x="752" y="236"/>
                    </a:lnTo>
                    <a:lnTo>
                      <a:pt x="770" y="207"/>
                    </a:lnTo>
                    <a:lnTo>
                      <a:pt x="790" y="178"/>
                    </a:lnTo>
                    <a:lnTo>
                      <a:pt x="800" y="165"/>
                    </a:lnTo>
                    <a:lnTo>
                      <a:pt x="810" y="151"/>
                    </a:lnTo>
                    <a:lnTo>
                      <a:pt x="822" y="139"/>
                    </a:lnTo>
                    <a:lnTo>
                      <a:pt x="834" y="126"/>
                    </a:lnTo>
                    <a:lnTo>
                      <a:pt x="846" y="115"/>
                    </a:lnTo>
                    <a:lnTo>
                      <a:pt x="859" y="105"/>
                    </a:lnTo>
                    <a:lnTo>
                      <a:pt x="873" y="95"/>
                    </a:lnTo>
                    <a:lnTo>
                      <a:pt x="888" y="87"/>
                    </a:lnTo>
                    <a:lnTo>
                      <a:pt x="904" y="81"/>
                    </a:lnTo>
                    <a:lnTo>
                      <a:pt x="921" y="76"/>
                    </a:lnTo>
                    <a:lnTo>
                      <a:pt x="938" y="73"/>
                    </a:lnTo>
                    <a:lnTo>
                      <a:pt x="957" y="71"/>
                    </a:lnTo>
                    <a:lnTo>
                      <a:pt x="957" y="71"/>
                    </a:lnTo>
                    <a:lnTo>
                      <a:pt x="963" y="71"/>
                    </a:lnTo>
                    <a:lnTo>
                      <a:pt x="968" y="69"/>
                    </a:lnTo>
                    <a:lnTo>
                      <a:pt x="972" y="65"/>
                    </a:lnTo>
                    <a:lnTo>
                      <a:pt x="977" y="62"/>
                    </a:lnTo>
                    <a:lnTo>
                      <a:pt x="979" y="58"/>
                    </a:lnTo>
                    <a:lnTo>
                      <a:pt x="981" y="53"/>
                    </a:lnTo>
                    <a:lnTo>
                      <a:pt x="982" y="49"/>
                    </a:lnTo>
                    <a:lnTo>
                      <a:pt x="983" y="44"/>
                    </a:lnTo>
                    <a:lnTo>
                      <a:pt x="983"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01" name="Freeform 39">
                <a:extLst>
                  <a:ext uri="{FF2B5EF4-FFF2-40B4-BE49-F238E27FC236}">
                    <a16:creationId xmlns:a16="http://schemas.microsoft.com/office/drawing/2014/main" id="{AD88809C-661C-336E-E624-134369EBDA32}"/>
                  </a:ext>
                </a:extLst>
              </p:cNvPr>
              <p:cNvSpPr>
                <a:spLocks/>
              </p:cNvSpPr>
              <p:nvPr/>
            </p:nvSpPr>
            <p:spPr bwMode="auto">
              <a:xfrm>
                <a:off x="5392244" y="5876926"/>
                <a:ext cx="777875" cy="338138"/>
              </a:xfrm>
              <a:custGeom>
                <a:avLst/>
                <a:gdLst>
                  <a:gd name="T0" fmla="*/ 53 w 981"/>
                  <a:gd name="T1" fmla="*/ 426 h 427"/>
                  <a:gd name="T2" fmla="*/ 107 w 981"/>
                  <a:gd name="T3" fmla="*/ 414 h 427"/>
                  <a:gd name="T4" fmla="*/ 154 w 981"/>
                  <a:gd name="T5" fmla="*/ 390 h 427"/>
                  <a:gd name="T6" fmla="*/ 197 w 981"/>
                  <a:gd name="T7" fmla="*/ 357 h 427"/>
                  <a:gd name="T8" fmla="*/ 233 w 981"/>
                  <a:gd name="T9" fmla="*/ 317 h 427"/>
                  <a:gd name="T10" fmla="*/ 267 w 981"/>
                  <a:gd name="T11" fmla="*/ 271 h 427"/>
                  <a:gd name="T12" fmla="*/ 332 w 981"/>
                  <a:gd name="T13" fmla="*/ 172 h 427"/>
                  <a:gd name="T14" fmla="*/ 370 w 981"/>
                  <a:gd name="T15" fmla="*/ 126 h 427"/>
                  <a:gd name="T16" fmla="*/ 414 w 981"/>
                  <a:gd name="T17" fmla="*/ 90 h 427"/>
                  <a:gd name="T18" fmla="*/ 451 w 981"/>
                  <a:gd name="T19" fmla="*/ 76 h 427"/>
                  <a:gd name="T20" fmla="*/ 479 w 981"/>
                  <a:gd name="T21" fmla="*/ 72 h 427"/>
                  <a:gd name="T22" fmla="*/ 501 w 981"/>
                  <a:gd name="T23" fmla="*/ 72 h 427"/>
                  <a:gd name="T24" fmla="*/ 530 w 981"/>
                  <a:gd name="T25" fmla="*/ 76 h 427"/>
                  <a:gd name="T26" fmla="*/ 566 w 981"/>
                  <a:gd name="T27" fmla="*/ 90 h 427"/>
                  <a:gd name="T28" fmla="*/ 611 w 981"/>
                  <a:gd name="T29" fmla="*/ 126 h 427"/>
                  <a:gd name="T30" fmla="*/ 649 w 981"/>
                  <a:gd name="T31" fmla="*/ 172 h 427"/>
                  <a:gd name="T32" fmla="*/ 714 w 981"/>
                  <a:gd name="T33" fmla="*/ 271 h 427"/>
                  <a:gd name="T34" fmla="*/ 748 w 981"/>
                  <a:gd name="T35" fmla="*/ 317 h 427"/>
                  <a:gd name="T36" fmla="*/ 784 w 981"/>
                  <a:gd name="T37" fmla="*/ 357 h 427"/>
                  <a:gd name="T38" fmla="*/ 826 w 981"/>
                  <a:gd name="T39" fmla="*/ 390 h 427"/>
                  <a:gd name="T40" fmla="*/ 874 w 981"/>
                  <a:gd name="T41" fmla="*/ 414 h 427"/>
                  <a:gd name="T42" fmla="*/ 927 w 981"/>
                  <a:gd name="T43" fmla="*/ 426 h 427"/>
                  <a:gd name="T44" fmla="*/ 955 w 981"/>
                  <a:gd name="T45" fmla="*/ 427 h 427"/>
                  <a:gd name="T46" fmla="*/ 973 w 981"/>
                  <a:gd name="T47" fmla="*/ 417 h 427"/>
                  <a:gd name="T48" fmla="*/ 981 w 981"/>
                  <a:gd name="T49" fmla="*/ 400 h 427"/>
                  <a:gd name="T50" fmla="*/ 979 w 981"/>
                  <a:gd name="T51" fmla="*/ 380 h 427"/>
                  <a:gd name="T52" fmla="*/ 968 w 981"/>
                  <a:gd name="T53" fmla="*/ 364 h 427"/>
                  <a:gd name="T54" fmla="*/ 947 w 981"/>
                  <a:gd name="T55" fmla="*/ 357 h 427"/>
                  <a:gd name="T56" fmla="*/ 926 w 981"/>
                  <a:gd name="T57" fmla="*/ 355 h 427"/>
                  <a:gd name="T58" fmla="*/ 888 w 981"/>
                  <a:gd name="T59" fmla="*/ 345 h 427"/>
                  <a:gd name="T60" fmla="*/ 841 w 981"/>
                  <a:gd name="T61" fmla="*/ 314 h 427"/>
                  <a:gd name="T62" fmla="*/ 800 w 981"/>
                  <a:gd name="T63" fmla="*/ 272 h 427"/>
                  <a:gd name="T64" fmla="*/ 745 w 981"/>
                  <a:gd name="T65" fmla="*/ 190 h 427"/>
                  <a:gd name="T66" fmla="*/ 702 w 981"/>
                  <a:gd name="T67" fmla="*/ 126 h 427"/>
                  <a:gd name="T68" fmla="*/ 666 w 981"/>
                  <a:gd name="T69" fmla="*/ 84 h 427"/>
                  <a:gd name="T70" fmla="*/ 626 w 981"/>
                  <a:gd name="T71" fmla="*/ 48 h 427"/>
                  <a:gd name="T72" fmla="*/ 581 w 981"/>
                  <a:gd name="T73" fmla="*/ 20 h 427"/>
                  <a:gd name="T74" fmla="*/ 529 w 981"/>
                  <a:gd name="T75" fmla="*/ 3 h 427"/>
                  <a:gd name="T76" fmla="*/ 490 w 981"/>
                  <a:gd name="T77" fmla="*/ 0 h 427"/>
                  <a:gd name="T78" fmla="*/ 434 w 981"/>
                  <a:gd name="T79" fmla="*/ 8 h 427"/>
                  <a:gd name="T80" fmla="*/ 385 w 981"/>
                  <a:gd name="T81" fmla="*/ 28 h 427"/>
                  <a:gd name="T82" fmla="*/ 340 w 981"/>
                  <a:gd name="T83" fmla="*/ 59 h 427"/>
                  <a:gd name="T84" fmla="*/ 302 w 981"/>
                  <a:gd name="T85" fmla="*/ 98 h 427"/>
                  <a:gd name="T86" fmla="*/ 257 w 981"/>
                  <a:gd name="T87" fmla="*/ 156 h 427"/>
                  <a:gd name="T88" fmla="*/ 214 w 981"/>
                  <a:gd name="T89" fmla="*/ 223 h 427"/>
                  <a:gd name="T90" fmla="*/ 167 w 981"/>
                  <a:gd name="T91" fmla="*/ 287 h 427"/>
                  <a:gd name="T92" fmla="*/ 126 w 981"/>
                  <a:gd name="T93" fmla="*/ 326 h 427"/>
                  <a:gd name="T94" fmla="*/ 74 w 981"/>
                  <a:gd name="T95" fmla="*/ 351 h 427"/>
                  <a:gd name="T96" fmla="*/ 44 w 981"/>
                  <a:gd name="T97" fmla="*/ 356 h 427"/>
                  <a:gd name="T98" fmla="*/ 25 w 981"/>
                  <a:gd name="T99" fmla="*/ 358 h 427"/>
                  <a:gd name="T100" fmla="*/ 8 w 981"/>
                  <a:gd name="T101" fmla="*/ 369 h 427"/>
                  <a:gd name="T102" fmla="*/ 0 w 981"/>
                  <a:gd name="T103" fmla="*/ 386 h 427"/>
                  <a:gd name="T104" fmla="*/ 2 w 981"/>
                  <a:gd name="T105" fmla="*/ 406 h 427"/>
                  <a:gd name="T106" fmla="*/ 13 w 981"/>
                  <a:gd name="T107" fmla="*/ 421 h 427"/>
                  <a:gd name="T108" fmla="*/ 34 w 981"/>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1" h="427">
                    <a:moveTo>
                      <a:pt x="34" y="427"/>
                    </a:moveTo>
                    <a:lnTo>
                      <a:pt x="34" y="427"/>
                    </a:lnTo>
                    <a:lnTo>
                      <a:pt x="53" y="426"/>
                    </a:lnTo>
                    <a:lnTo>
                      <a:pt x="72" y="423"/>
                    </a:lnTo>
                    <a:lnTo>
                      <a:pt x="90" y="419"/>
                    </a:lnTo>
                    <a:lnTo>
                      <a:pt x="107" y="414"/>
                    </a:lnTo>
                    <a:lnTo>
                      <a:pt x="124" y="407"/>
                    </a:lnTo>
                    <a:lnTo>
                      <a:pt x="140" y="399"/>
                    </a:lnTo>
                    <a:lnTo>
                      <a:pt x="154" y="390"/>
                    </a:lnTo>
                    <a:lnTo>
                      <a:pt x="169" y="380"/>
                    </a:lnTo>
                    <a:lnTo>
                      <a:pt x="183" y="369"/>
                    </a:lnTo>
                    <a:lnTo>
                      <a:pt x="197" y="357"/>
                    </a:lnTo>
                    <a:lnTo>
                      <a:pt x="209" y="345"/>
                    </a:lnTo>
                    <a:lnTo>
                      <a:pt x="222" y="331"/>
                    </a:lnTo>
                    <a:lnTo>
                      <a:pt x="233" y="317"/>
                    </a:lnTo>
                    <a:lnTo>
                      <a:pt x="245" y="302"/>
                    </a:lnTo>
                    <a:lnTo>
                      <a:pt x="267" y="271"/>
                    </a:lnTo>
                    <a:lnTo>
                      <a:pt x="267" y="271"/>
                    </a:lnTo>
                    <a:lnTo>
                      <a:pt x="288" y="239"/>
                    </a:lnTo>
                    <a:lnTo>
                      <a:pt x="309" y="205"/>
                    </a:lnTo>
                    <a:lnTo>
                      <a:pt x="332" y="172"/>
                    </a:lnTo>
                    <a:lnTo>
                      <a:pt x="343" y="155"/>
                    </a:lnTo>
                    <a:lnTo>
                      <a:pt x="357" y="140"/>
                    </a:lnTo>
                    <a:lnTo>
                      <a:pt x="370" y="126"/>
                    </a:lnTo>
                    <a:lnTo>
                      <a:pt x="384" y="113"/>
                    </a:lnTo>
                    <a:lnTo>
                      <a:pt x="399" y="101"/>
                    </a:lnTo>
                    <a:lnTo>
                      <a:pt x="414" y="90"/>
                    </a:lnTo>
                    <a:lnTo>
                      <a:pt x="432" y="82"/>
                    </a:lnTo>
                    <a:lnTo>
                      <a:pt x="441" y="79"/>
                    </a:lnTo>
                    <a:lnTo>
                      <a:pt x="451" y="76"/>
                    </a:lnTo>
                    <a:lnTo>
                      <a:pt x="460" y="74"/>
                    </a:lnTo>
                    <a:lnTo>
                      <a:pt x="469" y="73"/>
                    </a:lnTo>
                    <a:lnTo>
                      <a:pt x="479" y="72"/>
                    </a:lnTo>
                    <a:lnTo>
                      <a:pt x="490" y="71"/>
                    </a:lnTo>
                    <a:lnTo>
                      <a:pt x="490" y="71"/>
                    </a:lnTo>
                    <a:lnTo>
                      <a:pt x="501" y="72"/>
                    </a:lnTo>
                    <a:lnTo>
                      <a:pt x="511" y="73"/>
                    </a:lnTo>
                    <a:lnTo>
                      <a:pt x="521" y="74"/>
                    </a:lnTo>
                    <a:lnTo>
                      <a:pt x="530" y="76"/>
                    </a:lnTo>
                    <a:lnTo>
                      <a:pt x="539" y="79"/>
                    </a:lnTo>
                    <a:lnTo>
                      <a:pt x="549" y="82"/>
                    </a:lnTo>
                    <a:lnTo>
                      <a:pt x="566" y="90"/>
                    </a:lnTo>
                    <a:lnTo>
                      <a:pt x="582" y="101"/>
                    </a:lnTo>
                    <a:lnTo>
                      <a:pt x="597" y="113"/>
                    </a:lnTo>
                    <a:lnTo>
                      <a:pt x="611" y="126"/>
                    </a:lnTo>
                    <a:lnTo>
                      <a:pt x="624" y="140"/>
                    </a:lnTo>
                    <a:lnTo>
                      <a:pt x="637" y="155"/>
                    </a:lnTo>
                    <a:lnTo>
                      <a:pt x="649" y="172"/>
                    </a:lnTo>
                    <a:lnTo>
                      <a:pt x="671" y="205"/>
                    </a:lnTo>
                    <a:lnTo>
                      <a:pt x="693" y="239"/>
                    </a:lnTo>
                    <a:lnTo>
                      <a:pt x="714" y="271"/>
                    </a:lnTo>
                    <a:lnTo>
                      <a:pt x="714" y="271"/>
                    </a:lnTo>
                    <a:lnTo>
                      <a:pt x="735" y="302"/>
                    </a:lnTo>
                    <a:lnTo>
                      <a:pt x="748" y="317"/>
                    </a:lnTo>
                    <a:lnTo>
                      <a:pt x="759" y="331"/>
                    </a:lnTo>
                    <a:lnTo>
                      <a:pt x="771" y="345"/>
                    </a:lnTo>
                    <a:lnTo>
                      <a:pt x="784" y="357"/>
                    </a:lnTo>
                    <a:lnTo>
                      <a:pt x="797" y="369"/>
                    </a:lnTo>
                    <a:lnTo>
                      <a:pt x="812" y="380"/>
                    </a:lnTo>
                    <a:lnTo>
                      <a:pt x="826" y="390"/>
                    </a:lnTo>
                    <a:lnTo>
                      <a:pt x="841" y="400"/>
                    </a:lnTo>
                    <a:lnTo>
                      <a:pt x="857" y="407"/>
                    </a:lnTo>
                    <a:lnTo>
                      <a:pt x="874" y="414"/>
                    </a:lnTo>
                    <a:lnTo>
                      <a:pt x="890" y="419"/>
                    </a:lnTo>
                    <a:lnTo>
                      <a:pt x="909" y="423"/>
                    </a:lnTo>
                    <a:lnTo>
                      <a:pt x="927" y="426"/>
                    </a:lnTo>
                    <a:lnTo>
                      <a:pt x="947" y="427"/>
                    </a:lnTo>
                    <a:lnTo>
                      <a:pt x="947" y="427"/>
                    </a:lnTo>
                    <a:lnTo>
                      <a:pt x="955" y="427"/>
                    </a:lnTo>
                    <a:lnTo>
                      <a:pt x="962" y="425"/>
                    </a:lnTo>
                    <a:lnTo>
                      <a:pt x="968" y="421"/>
                    </a:lnTo>
                    <a:lnTo>
                      <a:pt x="973" y="417"/>
                    </a:lnTo>
                    <a:lnTo>
                      <a:pt x="977" y="412"/>
                    </a:lnTo>
                    <a:lnTo>
                      <a:pt x="979" y="406"/>
                    </a:lnTo>
                    <a:lnTo>
                      <a:pt x="981" y="400"/>
                    </a:lnTo>
                    <a:lnTo>
                      <a:pt x="981" y="393"/>
                    </a:lnTo>
                    <a:lnTo>
                      <a:pt x="981" y="386"/>
                    </a:lnTo>
                    <a:lnTo>
                      <a:pt x="979" y="380"/>
                    </a:lnTo>
                    <a:lnTo>
                      <a:pt x="976" y="374"/>
                    </a:lnTo>
                    <a:lnTo>
                      <a:pt x="973" y="369"/>
                    </a:lnTo>
                    <a:lnTo>
                      <a:pt x="968" y="364"/>
                    </a:lnTo>
                    <a:lnTo>
                      <a:pt x="962" y="360"/>
                    </a:lnTo>
                    <a:lnTo>
                      <a:pt x="955" y="358"/>
                    </a:lnTo>
                    <a:lnTo>
                      <a:pt x="947" y="357"/>
                    </a:lnTo>
                    <a:lnTo>
                      <a:pt x="947" y="357"/>
                    </a:lnTo>
                    <a:lnTo>
                      <a:pt x="937" y="356"/>
                    </a:lnTo>
                    <a:lnTo>
                      <a:pt x="926" y="355"/>
                    </a:lnTo>
                    <a:lnTo>
                      <a:pt x="916" y="353"/>
                    </a:lnTo>
                    <a:lnTo>
                      <a:pt x="907" y="351"/>
                    </a:lnTo>
                    <a:lnTo>
                      <a:pt x="888" y="345"/>
                    </a:lnTo>
                    <a:lnTo>
                      <a:pt x="872" y="336"/>
                    </a:lnTo>
                    <a:lnTo>
                      <a:pt x="855" y="326"/>
                    </a:lnTo>
                    <a:lnTo>
                      <a:pt x="841" y="314"/>
                    </a:lnTo>
                    <a:lnTo>
                      <a:pt x="826" y="301"/>
                    </a:lnTo>
                    <a:lnTo>
                      <a:pt x="813" y="287"/>
                    </a:lnTo>
                    <a:lnTo>
                      <a:pt x="800" y="272"/>
                    </a:lnTo>
                    <a:lnTo>
                      <a:pt x="789" y="256"/>
                    </a:lnTo>
                    <a:lnTo>
                      <a:pt x="766" y="223"/>
                    </a:lnTo>
                    <a:lnTo>
                      <a:pt x="745" y="190"/>
                    </a:lnTo>
                    <a:lnTo>
                      <a:pt x="724" y="156"/>
                    </a:lnTo>
                    <a:lnTo>
                      <a:pt x="724" y="156"/>
                    </a:lnTo>
                    <a:lnTo>
                      <a:pt x="702" y="126"/>
                    </a:lnTo>
                    <a:lnTo>
                      <a:pt x="690" y="112"/>
                    </a:lnTo>
                    <a:lnTo>
                      <a:pt x="679" y="98"/>
                    </a:lnTo>
                    <a:lnTo>
                      <a:pt x="666" y="84"/>
                    </a:lnTo>
                    <a:lnTo>
                      <a:pt x="654" y="71"/>
                    </a:lnTo>
                    <a:lnTo>
                      <a:pt x="640" y="59"/>
                    </a:lnTo>
                    <a:lnTo>
                      <a:pt x="626" y="48"/>
                    </a:lnTo>
                    <a:lnTo>
                      <a:pt x="612" y="38"/>
                    </a:lnTo>
                    <a:lnTo>
                      <a:pt x="596" y="28"/>
                    </a:lnTo>
                    <a:lnTo>
                      <a:pt x="581" y="20"/>
                    </a:lnTo>
                    <a:lnTo>
                      <a:pt x="564" y="13"/>
                    </a:lnTo>
                    <a:lnTo>
                      <a:pt x="547" y="8"/>
                    </a:lnTo>
                    <a:lnTo>
                      <a:pt x="529" y="3"/>
                    </a:lnTo>
                    <a:lnTo>
                      <a:pt x="509" y="1"/>
                    </a:lnTo>
                    <a:lnTo>
                      <a:pt x="490" y="0"/>
                    </a:lnTo>
                    <a:lnTo>
                      <a:pt x="490" y="0"/>
                    </a:lnTo>
                    <a:lnTo>
                      <a:pt x="470" y="1"/>
                    </a:lnTo>
                    <a:lnTo>
                      <a:pt x="452" y="3"/>
                    </a:lnTo>
                    <a:lnTo>
                      <a:pt x="434" y="8"/>
                    </a:lnTo>
                    <a:lnTo>
                      <a:pt x="417" y="13"/>
                    </a:lnTo>
                    <a:lnTo>
                      <a:pt x="400" y="20"/>
                    </a:lnTo>
                    <a:lnTo>
                      <a:pt x="385" y="28"/>
                    </a:lnTo>
                    <a:lnTo>
                      <a:pt x="369" y="38"/>
                    </a:lnTo>
                    <a:lnTo>
                      <a:pt x="355" y="48"/>
                    </a:lnTo>
                    <a:lnTo>
                      <a:pt x="340" y="59"/>
                    </a:lnTo>
                    <a:lnTo>
                      <a:pt x="327" y="71"/>
                    </a:lnTo>
                    <a:lnTo>
                      <a:pt x="314" y="84"/>
                    </a:lnTo>
                    <a:lnTo>
                      <a:pt x="302" y="98"/>
                    </a:lnTo>
                    <a:lnTo>
                      <a:pt x="290" y="112"/>
                    </a:lnTo>
                    <a:lnTo>
                      <a:pt x="278" y="126"/>
                    </a:lnTo>
                    <a:lnTo>
                      <a:pt x="257" y="156"/>
                    </a:lnTo>
                    <a:lnTo>
                      <a:pt x="257" y="156"/>
                    </a:lnTo>
                    <a:lnTo>
                      <a:pt x="236" y="190"/>
                    </a:lnTo>
                    <a:lnTo>
                      <a:pt x="214" y="223"/>
                    </a:lnTo>
                    <a:lnTo>
                      <a:pt x="192" y="256"/>
                    </a:lnTo>
                    <a:lnTo>
                      <a:pt x="180" y="272"/>
                    </a:lnTo>
                    <a:lnTo>
                      <a:pt x="167" y="287"/>
                    </a:lnTo>
                    <a:lnTo>
                      <a:pt x="154" y="301"/>
                    </a:lnTo>
                    <a:lnTo>
                      <a:pt x="140" y="314"/>
                    </a:lnTo>
                    <a:lnTo>
                      <a:pt x="126" y="326"/>
                    </a:lnTo>
                    <a:lnTo>
                      <a:pt x="109" y="336"/>
                    </a:lnTo>
                    <a:lnTo>
                      <a:pt x="93" y="345"/>
                    </a:lnTo>
                    <a:lnTo>
                      <a:pt x="74" y="351"/>
                    </a:lnTo>
                    <a:lnTo>
                      <a:pt x="65" y="353"/>
                    </a:lnTo>
                    <a:lnTo>
                      <a:pt x="54" y="355"/>
                    </a:lnTo>
                    <a:lnTo>
                      <a:pt x="44" y="356"/>
                    </a:lnTo>
                    <a:lnTo>
                      <a:pt x="34" y="357"/>
                    </a:lnTo>
                    <a:lnTo>
                      <a:pt x="34" y="357"/>
                    </a:lnTo>
                    <a:lnTo>
                      <a:pt x="25" y="358"/>
                    </a:lnTo>
                    <a:lnTo>
                      <a:pt x="18" y="360"/>
                    </a:lnTo>
                    <a:lnTo>
                      <a:pt x="13" y="364"/>
                    </a:lnTo>
                    <a:lnTo>
                      <a:pt x="8" y="369"/>
                    </a:lnTo>
                    <a:lnTo>
                      <a:pt x="4" y="374"/>
                    </a:lnTo>
                    <a:lnTo>
                      <a:pt x="2" y="380"/>
                    </a:lnTo>
                    <a:lnTo>
                      <a:pt x="0" y="386"/>
                    </a:lnTo>
                    <a:lnTo>
                      <a:pt x="0" y="393"/>
                    </a:lnTo>
                    <a:lnTo>
                      <a:pt x="0" y="400"/>
                    </a:lnTo>
                    <a:lnTo>
                      <a:pt x="2" y="406"/>
                    </a:lnTo>
                    <a:lnTo>
                      <a:pt x="4" y="412"/>
                    </a:lnTo>
                    <a:lnTo>
                      <a:pt x="8" y="417"/>
                    </a:lnTo>
                    <a:lnTo>
                      <a:pt x="13" y="421"/>
                    </a:lnTo>
                    <a:lnTo>
                      <a:pt x="18" y="425"/>
                    </a:lnTo>
                    <a:lnTo>
                      <a:pt x="25"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02" name="Freeform 40">
                <a:extLst>
                  <a:ext uri="{FF2B5EF4-FFF2-40B4-BE49-F238E27FC236}">
                    <a16:creationId xmlns:a16="http://schemas.microsoft.com/office/drawing/2014/main" id="{EB359137-41CD-4F55-82B9-F77FEA2CBEBA}"/>
                  </a:ext>
                </a:extLst>
              </p:cNvPr>
              <p:cNvSpPr>
                <a:spLocks noEditPoints="1"/>
              </p:cNvSpPr>
              <p:nvPr/>
            </p:nvSpPr>
            <p:spPr bwMode="auto">
              <a:xfrm>
                <a:off x="5384307" y="5868988"/>
                <a:ext cx="793750" cy="354013"/>
              </a:xfrm>
              <a:custGeom>
                <a:avLst/>
                <a:gdLst>
                  <a:gd name="T0" fmla="*/ 7 w 1000"/>
                  <a:gd name="T1" fmla="*/ 380 h 446"/>
                  <a:gd name="T2" fmla="*/ 26 w 1000"/>
                  <a:gd name="T3" fmla="*/ 361 h 446"/>
                  <a:gd name="T4" fmla="*/ 77 w 1000"/>
                  <a:gd name="T5" fmla="*/ 353 h 446"/>
                  <a:gd name="T6" fmla="*/ 156 w 1000"/>
                  <a:gd name="T7" fmla="*/ 306 h 446"/>
                  <a:gd name="T8" fmla="*/ 235 w 1000"/>
                  <a:gd name="T9" fmla="*/ 201 h 446"/>
                  <a:gd name="T10" fmla="*/ 302 w 1000"/>
                  <a:gd name="T11" fmla="*/ 104 h 446"/>
                  <a:gd name="T12" fmla="*/ 386 w 1000"/>
                  <a:gd name="T13" fmla="*/ 31 h 446"/>
                  <a:gd name="T14" fmla="*/ 500 w 1000"/>
                  <a:gd name="T15" fmla="*/ 0 h 446"/>
                  <a:gd name="T16" fmla="*/ 598 w 1000"/>
                  <a:gd name="T17" fmla="*/ 23 h 446"/>
                  <a:gd name="T18" fmla="*/ 687 w 1000"/>
                  <a:gd name="T19" fmla="*/ 91 h 446"/>
                  <a:gd name="T20" fmla="*/ 766 w 1000"/>
                  <a:gd name="T21" fmla="*/ 201 h 446"/>
                  <a:gd name="T22" fmla="*/ 834 w 1000"/>
                  <a:gd name="T23" fmla="*/ 295 h 446"/>
                  <a:gd name="T24" fmla="*/ 909 w 1000"/>
                  <a:gd name="T25" fmla="*/ 348 h 446"/>
                  <a:gd name="T26" fmla="*/ 969 w 1000"/>
                  <a:gd name="T27" fmla="*/ 359 h 446"/>
                  <a:gd name="T28" fmla="*/ 994 w 1000"/>
                  <a:gd name="T29" fmla="*/ 380 h 446"/>
                  <a:gd name="T30" fmla="*/ 999 w 1000"/>
                  <a:gd name="T31" fmla="*/ 410 h 446"/>
                  <a:gd name="T32" fmla="*/ 987 w 1000"/>
                  <a:gd name="T33" fmla="*/ 435 h 446"/>
                  <a:gd name="T34" fmla="*/ 957 w 1000"/>
                  <a:gd name="T35" fmla="*/ 446 h 446"/>
                  <a:gd name="T36" fmla="*/ 858 w 1000"/>
                  <a:gd name="T37" fmla="*/ 421 h 446"/>
                  <a:gd name="T38" fmla="*/ 770 w 1000"/>
                  <a:gd name="T39" fmla="*/ 354 h 446"/>
                  <a:gd name="T40" fmla="*/ 691 w 1000"/>
                  <a:gd name="T41" fmla="*/ 245 h 446"/>
                  <a:gd name="T42" fmla="*/ 624 w 1000"/>
                  <a:gd name="T43" fmla="*/ 151 h 446"/>
                  <a:gd name="T44" fmla="*/ 548 w 1000"/>
                  <a:gd name="T45" fmla="*/ 97 h 446"/>
                  <a:gd name="T46" fmla="*/ 468 w 1000"/>
                  <a:gd name="T47" fmla="*/ 93 h 446"/>
                  <a:gd name="T48" fmla="*/ 387 w 1000"/>
                  <a:gd name="T49" fmla="*/ 140 h 446"/>
                  <a:gd name="T50" fmla="*/ 310 w 1000"/>
                  <a:gd name="T51" fmla="*/ 245 h 446"/>
                  <a:gd name="T52" fmla="*/ 243 w 1000"/>
                  <a:gd name="T53" fmla="*/ 340 h 446"/>
                  <a:gd name="T54" fmla="*/ 159 w 1000"/>
                  <a:gd name="T55" fmla="*/ 413 h 446"/>
                  <a:gd name="T56" fmla="*/ 44 w 1000"/>
                  <a:gd name="T57" fmla="*/ 446 h 446"/>
                  <a:gd name="T58" fmla="*/ 22 w 1000"/>
                  <a:gd name="T59" fmla="*/ 441 h 446"/>
                  <a:gd name="T60" fmla="*/ 5 w 1000"/>
                  <a:gd name="T61" fmla="*/ 421 h 446"/>
                  <a:gd name="T62" fmla="*/ 983 w 1000"/>
                  <a:gd name="T63" fmla="*/ 402 h 446"/>
                  <a:gd name="T64" fmla="*/ 965 w 1000"/>
                  <a:gd name="T65" fmla="*/ 376 h 446"/>
                  <a:gd name="T66" fmla="*/ 904 w 1000"/>
                  <a:gd name="T67" fmla="*/ 365 h 446"/>
                  <a:gd name="T68" fmla="*/ 822 w 1000"/>
                  <a:gd name="T69" fmla="*/ 307 h 446"/>
                  <a:gd name="T70" fmla="*/ 752 w 1000"/>
                  <a:gd name="T71" fmla="*/ 210 h 446"/>
                  <a:gd name="T72" fmla="*/ 663 w 1000"/>
                  <a:gd name="T73" fmla="*/ 91 h 446"/>
                  <a:gd name="T74" fmla="*/ 575 w 1000"/>
                  <a:gd name="T75" fmla="*/ 32 h 446"/>
                  <a:gd name="T76" fmla="*/ 480 w 1000"/>
                  <a:gd name="T77" fmla="*/ 19 h 446"/>
                  <a:gd name="T78" fmla="*/ 379 w 1000"/>
                  <a:gd name="T79" fmla="*/ 57 h 446"/>
                  <a:gd name="T80" fmla="*/ 293 w 1000"/>
                  <a:gd name="T81" fmla="*/ 144 h 446"/>
                  <a:gd name="T82" fmla="*/ 211 w 1000"/>
                  <a:gd name="T83" fmla="*/ 267 h 446"/>
                  <a:gd name="T84" fmla="*/ 142 w 1000"/>
                  <a:gd name="T85" fmla="*/ 341 h 446"/>
                  <a:gd name="T86" fmla="*/ 44 w 1000"/>
                  <a:gd name="T87" fmla="*/ 374 h 446"/>
                  <a:gd name="T88" fmla="*/ 22 w 1000"/>
                  <a:gd name="T89" fmla="*/ 388 h 446"/>
                  <a:gd name="T90" fmla="*/ 22 w 1000"/>
                  <a:gd name="T91" fmla="*/ 418 h 446"/>
                  <a:gd name="T92" fmla="*/ 44 w 1000"/>
                  <a:gd name="T93" fmla="*/ 428 h 446"/>
                  <a:gd name="T94" fmla="*/ 150 w 1000"/>
                  <a:gd name="T95" fmla="*/ 397 h 446"/>
                  <a:gd name="T96" fmla="*/ 228 w 1000"/>
                  <a:gd name="T97" fmla="*/ 330 h 446"/>
                  <a:gd name="T98" fmla="*/ 313 w 1000"/>
                  <a:gd name="T99" fmla="*/ 207 h 446"/>
                  <a:gd name="T100" fmla="*/ 390 w 1000"/>
                  <a:gd name="T101" fmla="*/ 114 h 446"/>
                  <a:gd name="T102" fmla="*/ 482 w 1000"/>
                  <a:gd name="T103" fmla="*/ 72 h 446"/>
                  <a:gd name="T104" fmla="*/ 569 w 1000"/>
                  <a:gd name="T105" fmla="*/ 86 h 446"/>
                  <a:gd name="T106" fmla="*/ 646 w 1000"/>
                  <a:gd name="T107" fmla="*/ 150 h 446"/>
                  <a:gd name="T108" fmla="*/ 731 w 1000"/>
                  <a:gd name="T109" fmla="*/ 275 h 446"/>
                  <a:gd name="T110" fmla="*/ 808 w 1000"/>
                  <a:gd name="T111" fmla="*/ 367 h 446"/>
                  <a:gd name="T112" fmla="*/ 899 w 1000"/>
                  <a:gd name="T113" fmla="*/ 419 h 446"/>
                  <a:gd name="T114" fmla="*/ 971 w 1000"/>
                  <a:gd name="T115" fmla="*/ 424 h 446"/>
                  <a:gd name="T116" fmla="*/ 983 w 1000"/>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0" h="446">
                    <a:moveTo>
                      <a:pt x="0" y="402"/>
                    </a:moveTo>
                    <a:lnTo>
                      <a:pt x="0" y="402"/>
                    </a:lnTo>
                    <a:lnTo>
                      <a:pt x="1" y="396"/>
                    </a:lnTo>
                    <a:lnTo>
                      <a:pt x="2" y="390"/>
                    </a:lnTo>
                    <a:lnTo>
                      <a:pt x="4" y="385"/>
                    </a:lnTo>
                    <a:lnTo>
                      <a:pt x="7" y="380"/>
                    </a:lnTo>
                    <a:lnTo>
                      <a:pt x="7" y="380"/>
                    </a:lnTo>
                    <a:lnTo>
                      <a:pt x="10" y="374"/>
                    </a:lnTo>
                    <a:lnTo>
                      <a:pt x="13" y="370"/>
                    </a:lnTo>
                    <a:lnTo>
                      <a:pt x="17" y="366"/>
                    </a:lnTo>
                    <a:lnTo>
                      <a:pt x="21" y="363"/>
                    </a:lnTo>
                    <a:lnTo>
                      <a:pt x="26" y="361"/>
                    </a:lnTo>
                    <a:lnTo>
                      <a:pt x="31" y="359"/>
                    </a:lnTo>
                    <a:lnTo>
                      <a:pt x="38" y="358"/>
                    </a:lnTo>
                    <a:lnTo>
                      <a:pt x="44" y="357"/>
                    </a:lnTo>
                    <a:lnTo>
                      <a:pt x="44" y="357"/>
                    </a:lnTo>
                    <a:lnTo>
                      <a:pt x="60" y="356"/>
                    </a:lnTo>
                    <a:lnTo>
                      <a:pt x="77" y="353"/>
                    </a:lnTo>
                    <a:lnTo>
                      <a:pt x="91" y="348"/>
                    </a:lnTo>
                    <a:lnTo>
                      <a:pt x="106" y="342"/>
                    </a:lnTo>
                    <a:lnTo>
                      <a:pt x="119" y="335"/>
                    </a:lnTo>
                    <a:lnTo>
                      <a:pt x="132" y="326"/>
                    </a:lnTo>
                    <a:lnTo>
                      <a:pt x="144" y="317"/>
                    </a:lnTo>
                    <a:lnTo>
                      <a:pt x="156" y="306"/>
                    </a:lnTo>
                    <a:lnTo>
                      <a:pt x="167" y="295"/>
                    </a:lnTo>
                    <a:lnTo>
                      <a:pt x="178" y="282"/>
                    </a:lnTo>
                    <a:lnTo>
                      <a:pt x="187" y="270"/>
                    </a:lnTo>
                    <a:lnTo>
                      <a:pt x="197" y="257"/>
                    </a:lnTo>
                    <a:lnTo>
                      <a:pt x="216" y="229"/>
                    </a:lnTo>
                    <a:lnTo>
                      <a:pt x="235" y="201"/>
                    </a:lnTo>
                    <a:lnTo>
                      <a:pt x="235" y="201"/>
                    </a:lnTo>
                    <a:lnTo>
                      <a:pt x="259" y="160"/>
                    </a:lnTo>
                    <a:lnTo>
                      <a:pt x="259" y="160"/>
                    </a:lnTo>
                    <a:lnTo>
                      <a:pt x="280" y="132"/>
                    </a:lnTo>
                    <a:lnTo>
                      <a:pt x="290" y="118"/>
                    </a:lnTo>
                    <a:lnTo>
                      <a:pt x="302" y="104"/>
                    </a:lnTo>
                    <a:lnTo>
                      <a:pt x="314" y="91"/>
                    </a:lnTo>
                    <a:lnTo>
                      <a:pt x="327" y="78"/>
                    </a:lnTo>
                    <a:lnTo>
                      <a:pt x="341" y="64"/>
                    </a:lnTo>
                    <a:lnTo>
                      <a:pt x="355" y="53"/>
                    </a:lnTo>
                    <a:lnTo>
                      <a:pt x="370" y="41"/>
                    </a:lnTo>
                    <a:lnTo>
                      <a:pt x="386" y="31"/>
                    </a:lnTo>
                    <a:lnTo>
                      <a:pt x="403" y="23"/>
                    </a:lnTo>
                    <a:lnTo>
                      <a:pt x="420" y="14"/>
                    </a:lnTo>
                    <a:lnTo>
                      <a:pt x="439" y="9"/>
                    </a:lnTo>
                    <a:lnTo>
                      <a:pt x="459" y="4"/>
                    </a:lnTo>
                    <a:lnTo>
                      <a:pt x="479" y="1"/>
                    </a:lnTo>
                    <a:lnTo>
                      <a:pt x="500" y="0"/>
                    </a:lnTo>
                    <a:lnTo>
                      <a:pt x="500" y="0"/>
                    </a:lnTo>
                    <a:lnTo>
                      <a:pt x="521" y="1"/>
                    </a:lnTo>
                    <a:lnTo>
                      <a:pt x="542" y="4"/>
                    </a:lnTo>
                    <a:lnTo>
                      <a:pt x="562" y="9"/>
                    </a:lnTo>
                    <a:lnTo>
                      <a:pt x="580" y="14"/>
                    </a:lnTo>
                    <a:lnTo>
                      <a:pt x="598" y="23"/>
                    </a:lnTo>
                    <a:lnTo>
                      <a:pt x="614" y="31"/>
                    </a:lnTo>
                    <a:lnTo>
                      <a:pt x="631" y="41"/>
                    </a:lnTo>
                    <a:lnTo>
                      <a:pt x="645" y="53"/>
                    </a:lnTo>
                    <a:lnTo>
                      <a:pt x="660" y="64"/>
                    </a:lnTo>
                    <a:lnTo>
                      <a:pt x="673" y="78"/>
                    </a:lnTo>
                    <a:lnTo>
                      <a:pt x="687" y="91"/>
                    </a:lnTo>
                    <a:lnTo>
                      <a:pt x="699" y="104"/>
                    </a:lnTo>
                    <a:lnTo>
                      <a:pt x="710" y="118"/>
                    </a:lnTo>
                    <a:lnTo>
                      <a:pt x="721" y="132"/>
                    </a:lnTo>
                    <a:lnTo>
                      <a:pt x="741" y="160"/>
                    </a:lnTo>
                    <a:lnTo>
                      <a:pt x="741" y="160"/>
                    </a:lnTo>
                    <a:lnTo>
                      <a:pt x="766" y="201"/>
                    </a:lnTo>
                    <a:lnTo>
                      <a:pt x="766" y="201"/>
                    </a:lnTo>
                    <a:lnTo>
                      <a:pt x="785" y="229"/>
                    </a:lnTo>
                    <a:lnTo>
                      <a:pt x="803" y="257"/>
                    </a:lnTo>
                    <a:lnTo>
                      <a:pt x="813" y="270"/>
                    </a:lnTo>
                    <a:lnTo>
                      <a:pt x="823" y="282"/>
                    </a:lnTo>
                    <a:lnTo>
                      <a:pt x="834" y="295"/>
                    </a:lnTo>
                    <a:lnTo>
                      <a:pt x="844" y="306"/>
                    </a:lnTo>
                    <a:lnTo>
                      <a:pt x="857" y="317"/>
                    </a:lnTo>
                    <a:lnTo>
                      <a:pt x="868" y="326"/>
                    </a:lnTo>
                    <a:lnTo>
                      <a:pt x="882" y="335"/>
                    </a:lnTo>
                    <a:lnTo>
                      <a:pt x="895" y="342"/>
                    </a:lnTo>
                    <a:lnTo>
                      <a:pt x="909" y="348"/>
                    </a:lnTo>
                    <a:lnTo>
                      <a:pt x="924" y="353"/>
                    </a:lnTo>
                    <a:lnTo>
                      <a:pt x="940" y="356"/>
                    </a:lnTo>
                    <a:lnTo>
                      <a:pt x="957" y="357"/>
                    </a:lnTo>
                    <a:lnTo>
                      <a:pt x="957" y="357"/>
                    </a:lnTo>
                    <a:lnTo>
                      <a:pt x="963" y="358"/>
                    </a:lnTo>
                    <a:lnTo>
                      <a:pt x="969" y="359"/>
                    </a:lnTo>
                    <a:lnTo>
                      <a:pt x="974" y="361"/>
                    </a:lnTo>
                    <a:lnTo>
                      <a:pt x="979" y="363"/>
                    </a:lnTo>
                    <a:lnTo>
                      <a:pt x="984" y="366"/>
                    </a:lnTo>
                    <a:lnTo>
                      <a:pt x="988" y="370"/>
                    </a:lnTo>
                    <a:lnTo>
                      <a:pt x="991" y="374"/>
                    </a:lnTo>
                    <a:lnTo>
                      <a:pt x="994" y="380"/>
                    </a:lnTo>
                    <a:lnTo>
                      <a:pt x="994" y="380"/>
                    </a:lnTo>
                    <a:lnTo>
                      <a:pt x="997" y="385"/>
                    </a:lnTo>
                    <a:lnTo>
                      <a:pt x="998" y="391"/>
                    </a:lnTo>
                    <a:lnTo>
                      <a:pt x="999" y="397"/>
                    </a:lnTo>
                    <a:lnTo>
                      <a:pt x="1000" y="403"/>
                    </a:lnTo>
                    <a:lnTo>
                      <a:pt x="999" y="410"/>
                    </a:lnTo>
                    <a:lnTo>
                      <a:pt x="998" y="416"/>
                    </a:lnTo>
                    <a:lnTo>
                      <a:pt x="996" y="421"/>
                    </a:lnTo>
                    <a:lnTo>
                      <a:pt x="993" y="426"/>
                    </a:lnTo>
                    <a:lnTo>
                      <a:pt x="993" y="426"/>
                    </a:lnTo>
                    <a:lnTo>
                      <a:pt x="990" y="431"/>
                    </a:lnTo>
                    <a:lnTo>
                      <a:pt x="987" y="435"/>
                    </a:lnTo>
                    <a:lnTo>
                      <a:pt x="983" y="439"/>
                    </a:lnTo>
                    <a:lnTo>
                      <a:pt x="978" y="441"/>
                    </a:lnTo>
                    <a:lnTo>
                      <a:pt x="973" y="443"/>
                    </a:lnTo>
                    <a:lnTo>
                      <a:pt x="968" y="445"/>
                    </a:lnTo>
                    <a:lnTo>
                      <a:pt x="962" y="445"/>
                    </a:lnTo>
                    <a:lnTo>
                      <a:pt x="957" y="446"/>
                    </a:lnTo>
                    <a:lnTo>
                      <a:pt x="957" y="446"/>
                    </a:lnTo>
                    <a:lnTo>
                      <a:pt x="935" y="444"/>
                    </a:lnTo>
                    <a:lnTo>
                      <a:pt x="915" y="441"/>
                    </a:lnTo>
                    <a:lnTo>
                      <a:pt x="895" y="435"/>
                    </a:lnTo>
                    <a:lnTo>
                      <a:pt x="875" y="429"/>
                    </a:lnTo>
                    <a:lnTo>
                      <a:pt x="858" y="421"/>
                    </a:lnTo>
                    <a:lnTo>
                      <a:pt x="841" y="413"/>
                    </a:lnTo>
                    <a:lnTo>
                      <a:pt x="825" y="402"/>
                    </a:lnTo>
                    <a:lnTo>
                      <a:pt x="810" y="391"/>
                    </a:lnTo>
                    <a:lnTo>
                      <a:pt x="796" y="380"/>
                    </a:lnTo>
                    <a:lnTo>
                      <a:pt x="783" y="367"/>
                    </a:lnTo>
                    <a:lnTo>
                      <a:pt x="770" y="354"/>
                    </a:lnTo>
                    <a:lnTo>
                      <a:pt x="758" y="340"/>
                    </a:lnTo>
                    <a:lnTo>
                      <a:pt x="746" y="327"/>
                    </a:lnTo>
                    <a:lnTo>
                      <a:pt x="736" y="312"/>
                    </a:lnTo>
                    <a:lnTo>
                      <a:pt x="716" y="285"/>
                    </a:lnTo>
                    <a:lnTo>
                      <a:pt x="716" y="285"/>
                    </a:lnTo>
                    <a:lnTo>
                      <a:pt x="691" y="245"/>
                    </a:lnTo>
                    <a:lnTo>
                      <a:pt x="691" y="245"/>
                    </a:lnTo>
                    <a:lnTo>
                      <a:pt x="673" y="217"/>
                    </a:lnTo>
                    <a:lnTo>
                      <a:pt x="655" y="190"/>
                    </a:lnTo>
                    <a:lnTo>
                      <a:pt x="645" y="177"/>
                    </a:lnTo>
                    <a:lnTo>
                      <a:pt x="635" y="163"/>
                    </a:lnTo>
                    <a:lnTo>
                      <a:pt x="624" y="151"/>
                    </a:lnTo>
                    <a:lnTo>
                      <a:pt x="613" y="140"/>
                    </a:lnTo>
                    <a:lnTo>
                      <a:pt x="601" y="129"/>
                    </a:lnTo>
                    <a:lnTo>
                      <a:pt x="589" y="119"/>
                    </a:lnTo>
                    <a:lnTo>
                      <a:pt x="576" y="111"/>
                    </a:lnTo>
                    <a:lnTo>
                      <a:pt x="563" y="103"/>
                    </a:lnTo>
                    <a:lnTo>
                      <a:pt x="548" y="97"/>
                    </a:lnTo>
                    <a:lnTo>
                      <a:pt x="533" y="93"/>
                    </a:lnTo>
                    <a:lnTo>
                      <a:pt x="517" y="90"/>
                    </a:lnTo>
                    <a:lnTo>
                      <a:pt x="500" y="89"/>
                    </a:lnTo>
                    <a:lnTo>
                      <a:pt x="500" y="89"/>
                    </a:lnTo>
                    <a:lnTo>
                      <a:pt x="483" y="90"/>
                    </a:lnTo>
                    <a:lnTo>
                      <a:pt x="468" y="93"/>
                    </a:lnTo>
                    <a:lnTo>
                      <a:pt x="452" y="97"/>
                    </a:lnTo>
                    <a:lnTo>
                      <a:pt x="438" y="103"/>
                    </a:lnTo>
                    <a:lnTo>
                      <a:pt x="424" y="111"/>
                    </a:lnTo>
                    <a:lnTo>
                      <a:pt x="412" y="119"/>
                    </a:lnTo>
                    <a:lnTo>
                      <a:pt x="400" y="129"/>
                    </a:lnTo>
                    <a:lnTo>
                      <a:pt x="387" y="140"/>
                    </a:lnTo>
                    <a:lnTo>
                      <a:pt x="377" y="151"/>
                    </a:lnTo>
                    <a:lnTo>
                      <a:pt x="366" y="163"/>
                    </a:lnTo>
                    <a:lnTo>
                      <a:pt x="355" y="177"/>
                    </a:lnTo>
                    <a:lnTo>
                      <a:pt x="346" y="190"/>
                    </a:lnTo>
                    <a:lnTo>
                      <a:pt x="327" y="217"/>
                    </a:lnTo>
                    <a:lnTo>
                      <a:pt x="310" y="245"/>
                    </a:lnTo>
                    <a:lnTo>
                      <a:pt x="310" y="245"/>
                    </a:lnTo>
                    <a:lnTo>
                      <a:pt x="284" y="285"/>
                    </a:lnTo>
                    <a:lnTo>
                      <a:pt x="284" y="285"/>
                    </a:lnTo>
                    <a:lnTo>
                      <a:pt x="265" y="312"/>
                    </a:lnTo>
                    <a:lnTo>
                      <a:pt x="254" y="327"/>
                    </a:lnTo>
                    <a:lnTo>
                      <a:pt x="243" y="340"/>
                    </a:lnTo>
                    <a:lnTo>
                      <a:pt x="231" y="354"/>
                    </a:lnTo>
                    <a:lnTo>
                      <a:pt x="218" y="367"/>
                    </a:lnTo>
                    <a:lnTo>
                      <a:pt x="205" y="380"/>
                    </a:lnTo>
                    <a:lnTo>
                      <a:pt x="190" y="391"/>
                    </a:lnTo>
                    <a:lnTo>
                      <a:pt x="175" y="402"/>
                    </a:lnTo>
                    <a:lnTo>
                      <a:pt x="159" y="413"/>
                    </a:lnTo>
                    <a:lnTo>
                      <a:pt x="143" y="421"/>
                    </a:lnTo>
                    <a:lnTo>
                      <a:pt x="125" y="429"/>
                    </a:lnTo>
                    <a:lnTo>
                      <a:pt x="106" y="435"/>
                    </a:lnTo>
                    <a:lnTo>
                      <a:pt x="86" y="441"/>
                    </a:lnTo>
                    <a:lnTo>
                      <a:pt x="65" y="444"/>
                    </a:lnTo>
                    <a:lnTo>
                      <a:pt x="44" y="446"/>
                    </a:lnTo>
                    <a:lnTo>
                      <a:pt x="44" y="446"/>
                    </a:lnTo>
                    <a:lnTo>
                      <a:pt x="44" y="446"/>
                    </a:lnTo>
                    <a:lnTo>
                      <a:pt x="38" y="445"/>
                    </a:lnTo>
                    <a:lnTo>
                      <a:pt x="32" y="445"/>
                    </a:lnTo>
                    <a:lnTo>
                      <a:pt x="27" y="443"/>
                    </a:lnTo>
                    <a:lnTo>
                      <a:pt x="22" y="441"/>
                    </a:lnTo>
                    <a:lnTo>
                      <a:pt x="18" y="439"/>
                    </a:lnTo>
                    <a:lnTo>
                      <a:pt x="14" y="435"/>
                    </a:lnTo>
                    <a:lnTo>
                      <a:pt x="11" y="431"/>
                    </a:lnTo>
                    <a:lnTo>
                      <a:pt x="8" y="427"/>
                    </a:lnTo>
                    <a:lnTo>
                      <a:pt x="8" y="427"/>
                    </a:lnTo>
                    <a:lnTo>
                      <a:pt x="5" y="421"/>
                    </a:lnTo>
                    <a:lnTo>
                      <a:pt x="2" y="415"/>
                    </a:lnTo>
                    <a:lnTo>
                      <a:pt x="1" y="409"/>
                    </a:lnTo>
                    <a:lnTo>
                      <a:pt x="0" y="402"/>
                    </a:lnTo>
                    <a:lnTo>
                      <a:pt x="0" y="402"/>
                    </a:lnTo>
                    <a:close/>
                    <a:moveTo>
                      <a:pt x="983" y="402"/>
                    </a:moveTo>
                    <a:lnTo>
                      <a:pt x="983" y="402"/>
                    </a:lnTo>
                    <a:lnTo>
                      <a:pt x="982" y="395"/>
                    </a:lnTo>
                    <a:lnTo>
                      <a:pt x="979" y="388"/>
                    </a:lnTo>
                    <a:lnTo>
                      <a:pt x="979" y="388"/>
                    </a:lnTo>
                    <a:lnTo>
                      <a:pt x="975" y="384"/>
                    </a:lnTo>
                    <a:lnTo>
                      <a:pt x="971" y="380"/>
                    </a:lnTo>
                    <a:lnTo>
                      <a:pt x="965" y="376"/>
                    </a:lnTo>
                    <a:lnTo>
                      <a:pt x="961" y="375"/>
                    </a:lnTo>
                    <a:lnTo>
                      <a:pt x="957" y="374"/>
                    </a:lnTo>
                    <a:lnTo>
                      <a:pt x="957" y="374"/>
                    </a:lnTo>
                    <a:lnTo>
                      <a:pt x="938" y="373"/>
                    </a:lnTo>
                    <a:lnTo>
                      <a:pt x="921" y="370"/>
                    </a:lnTo>
                    <a:lnTo>
                      <a:pt x="904" y="365"/>
                    </a:lnTo>
                    <a:lnTo>
                      <a:pt x="888" y="358"/>
                    </a:lnTo>
                    <a:lnTo>
                      <a:pt x="873" y="351"/>
                    </a:lnTo>
                    <a:lnTo>
                      <a:pt x="859" y="341"/>
                    </a:lnTo>
                    <a:lnTo>
                      <a:pt x="846" y="331"/>
                    </a:lnTo>
                    <a:lnTo>
                      <a:pt x="834" y="320"/>
                    </a:lnTo>
                    <a:lnTo>
                      <a:pt x="822" y="307"/>
                    </a:lnTo>
                    <a:lnTo>
                      <a:pt x="810" y="295"/>
                    </a:lnTo>
                    <a:lnTo>
                      <a:pt x="800" y="281"/>
                    </a:lnTo>
                    <a:lnTo>
                      <a:pt x="790" y="267"/>
                    </a:lnTo>
                    <a:lnTo>
                      <a:pt x="770" y="239"/>
                    </a:lnTo>
                    <a:lnTo>
                      <a:pt x="752" y="210"/>
                    </a:lnTo>
                    <a:lnTo>
                      <a:pt x="752" y="210"/>
                    </a:lnTo>
                    <a:lnTo>
                      <a:pt x="726" y="171"/>
                    </a:lnTo>
                    <a:lnTo>
                      <a:pt x="726" y="171"/>
                    </a:lnTo>
                    <a:lnTo>
                      <a:pt x="707" y="144"/>
                    </a:lnTo>
                    <a:lnTo>
                      <a:pt x="687" y="117"/>
                    </a:lnTo>
                    <a:lnTo>
                      <a:pt x="674" y="103"/>
                    </a:lnTo>
                    <a:lnTo>
                      <a:pt x="663" y="91"/>
                    </a:lnTo>
                    <a:lnTo>
                      <a:pt x="649" y="80"/>
                    </a:lnTo>
                    <a:lnTo>
                      <a:pt x="636" y="68"/>
                    </a:lnTo>
                    <a:lnTo>
                      <a:pt x="622" y="57"/>
                    </a:lnTo>
                    <a:lnTo>
                      <a:pt x="607" y="48"/>
                    </a:lnTo>
                    <a:lnTo>
                      <a:pt x="592" y="39"/>
                    </a:lnTo>
                    <a:lnTo>
                      <a:pt x="575" y="32"/>
                    </a:lnTo>
                    <a:lnTo>
                      <a:pt x="558" y="26"/>
                    </a:lnTo>
                    <a:lnTo>
                      <a:pt x="539" y="22"/>
                    </a:lnTo>
                    <a:lnTo>
                      <a:pt x="520" y="19"/>
                    </a:lnTo>
                    <a:lnTo>
                      <a:pt x="500" y="19"/>
                    </a:lnTo>
                    <a:lnTo>
                      <a:pt x="500" y="19"/>
                    </a:lnTo>
                    <a:lnTo>
                      <a:pt x="480" y="19"/>
                    </a:lnTo>
                    <a:lnTo>
                      <a:pt x="462" y="22"/>
                    </a:lnTo>
                    <a:lnTo>
                      <a:pt x="443" y="26"/>
                    </a:lnTo>
                    <a:lnTo>
                      <a:pt x="426" y="32"/>
                    </a:lnTo>
                    <a:lnTo>
                      <a:pt x="409" y="39"/>
                    </a:lnTo>
                    <a:lnTo>
                      <a:pt x="394" y="48"/>
                    </a:lnTo>
                    <a:lnTo>
                      <a:pt x="379" y="57"/>
                    </a:lnTo>
                    <a:lnTo>
                      <a:pt x="365" y="68"/>
                    </a:lnTo>
                    <a:lnTo>
                      <a:pt x="351" y="80"/>
                    </a:lnTo>
                    <a:lnTo>
                      <a:pt x="338" y="91"/>
                    </a:lnTo>
                    <a:lnTo>
                      <a:pt x="326" y="103"/>
                    </a:lnTo>
                    <a:lnTo>
                      <a:pt x="314" y="117"/>
                    </a:lnTo>
                    <a:lnTo>
                      <a:pt x="293" y="144"/>
                    </a:lnTo>
                    <a:lnTo>
                      <a:pt x="274" y="171"/>
                    </a:lnTo>
                    <a:lnTo>
                      <a:pt x="274" y="171"/>
                    </a:lnTo>
                    <a:lnTo>
                      <a:pt x="249" y="210"/>
                    </a:lnTo>
                    <a:lnTo>
                      <a:pt x="249" y="210"/>
                    </a:lnTo>
                    <a:lnTo>
                      <a:pt x="231" y="239"/>
                    </a:lnTo>
                    <a:lnTo>
                      <a:pt x="211" y="267"/>
                    </a:lnTo>
                    <a:lnTo>
                      <a:pt x="201" y="281"/>
                    </a:lnTo>
                    <a:lnTo>
                      <a:pt x="190" y="295"/>
                    </a:lnTo>
                    <a:lnTo>
                      <a:pt x="179" y="307"/>
                    </a:lnTo>
                    <a:lnTo>
                      <a:pt x="167" y="320"/>
                    </a:lnTo>
                    <a:lnTo>
                      <a:pt x="154" y="331"/>
                    </a:lnTo>
                    <a:lnTo>
                      <a:pt x="142" y="341"/>
                    </a:lnTo>
                    <a:lnTo>
                      <a:pt x="127" y="351"/>
                    </a:lnTo>
                    <a:lnTo>
                      <a:pt x="113" y="358"/>
                    </a:lnTo>
                    <a:lnTo>
                      <a:pt x="96" y="365"/>
                    </a:lnTo>
                    <a:lnTo>
                      <a:pt x="80" y="370"/>
                    </a:lnTo>
                    <a:lnTo>
                      <a:pt x="62" y="373"/>
                    </a:lnTo>
                    <a:lnTo>
                      <a:pt x="44" y="374"/>
                    </a:lnTo>
                    <a:lnTo>
                      <a:pt x="44" y="374"/>
                    </a:lnTo>
                    <a:lnTo>
                      <a:pt x="40" y="375"/>
                    </a:lnTo>
                    <a:lnTo>
                      <a:pt x="35" y="376"/>
                    </a:lnTo>
                    <a:lnTo>
                      <a:pt x="29" y="380"/>
                    </a:lnTo>
                    <a:lnTo>
                      <a:pt x="25" y="384"/>
                    </a:lnTo>
                    <a:lnTo>
                      <a:pt x="22" y="388"/>
                    </a:lnTo>
                    <a:lnTo>
                      <a:pt x="22" y="388"/>
                    </a:lnTo>
                    <a:lnTo>
                      <a:pt x="19" y="395"/>
                    </a:lnTo>
                    <a:lnTo>
                      <a:pt x="18" y="402"/>
                    </a:lnTo>
                    <a:lnTo>
                      <a:pt x="19" y="411"/>
                    </a:lnTo>
                    <a:lnTo>
                      <a:pt x="22" y="418"/>
                    </a:lnTo>
                    <a:lnTo>
                      <a:pt x="22" y="418"/>
                    </a:lnTo>
                    <a:lnTo>
                      <a:pt x="25" y="421"/>
                    </a:lnTo>
                    <a:lnTo>
                      <a:pt x="29" y="424"/>
                    </a:lnTo>
                    <a:lnTo>
                      <a:pt x="35" y="427"/>
                    </a:lnTo>
                    <a:lnTo>
                      <a:pt x="44" y="428"/>
                    </a:lnTo>
                    <a:lnTo>
                      <a:pt x="44" y="428"/>
                    </a:lnTo>
                    <a:lnTo>
                      <a:pt x="44" y="428"/>
                    </a:lnTo>
                    <a:lnTo>
                      <a:pt x="63" y="426"/>
                    </a:lnTo>
                    <a:lnTo>
                      <a:pt x="83" y="423"/>
                    </a:lnTo>
                    <a:lnTo>
                      <a:pt x="102" y="419"/>
                    </a:lnTo>
                    <a:lnTo>
                      <a:pt x="118" y="413"/>
                    </a:lnTo>
                    <a:lnTo>
                      <a:pt x="135" y="405"/>
                    </a:lnTo>
                    <a:lnTo>
                      <a:pt x="150" y="397"/>
                    </a:lnTo>
                    <a:lnTo>
                      <a:pt x="166" y="388"/>
                    </a:lnTo>
                    <a:lnTo>
                      <a:pt x="179" y="378"/>
                    </a:lnTo>
                    <a:lnTo>
                      <a:pt x="192" y="367"/>
                    </a:lnTo>
                    <a:lnTo>
                      <a:pt x="206" y="355"/>
                    </a:lnTo>
                    <a:lnTo>
                      <a:pt x="217" y="342"/>
                    </a:lnTo>
                    <a:lnTo>
                      <a:pt x="228" y="330"/>
                    </a:lnTo>
                    <a:lnTo>
                      <a:pt x="250" y="303"/>
                    </a:lnTo>
                    <a:lnTo>
                      <a:pt x="270" y="275"/>
                    </a:lnTo>
                    <a:lnTo>
                      <a:pt x="270" y="275"/>
                    </a:lnTo>
                    <a:lnTo>
                      <a:pt x="294" y="236"/>
                    </a:lnTo>
                    <a:lnTo>
                      <a:pt x="294" y="236"/>
                    </a:lnTo>
                    <a:lnTo>
                      <a:pt x="313" y="207"/>
                    </a:lnTo>
                    <a:lnTo>
                      <a:pt x="333" y="178"/>
                    </a:lnTo>
                    <a:lnTo>
                      <a:pt x="344" y="163"/>
                    </a:lnTo>
                    <a:lnTo>
                      <a:pt x="354" y="150"/>
                    </a:lnTo>
                    <a:lnTo>
                      <a:pt x="366" y="137"/>
                    </a:lnTo>
                    <a:lnTo>
                      <a:pt x="378" y="124"/>
                    </a:lnTo>
                    <a:lnTo>
                      <a:pt x="390" y="114"/>
                    </a:lnTo>
                    <a:lnTo>
                      <a:pt x="404" y="103"/>
                    </a:lnTo>
                    <a:lnTo>
                      <a:pt x="417" y="94"/>
                    </a:lnTo>
                    <a:lnTo>
                      <a:pt x="432" y="86"/>
                    </a:lnTo>
                    <a:lnTo>
                      <a:pt x="448" y="80"/>
                    </a:lnTo>
                    <a:lnTo>
                      <a:pt x="465" y="76"/>
                    </a:lnTo>
                    <a:lnTo>
                      <a:pt x="482" y="72"/>
                    </a:lnTo>
                    <a:lnTo>
                      <a:pt x="500" y="71"/>
                    </a:lnTo>
                    <a:lnTo>
                      <a:pt x="500" y="71"/>
                    </a:lnTo>
                    <a:lnTo>
                      <a:pt x="518" y="72"/>
                    </a:lnTo>
                    <a:lnTo>
                      <a:pt x="536" y="76"/>
                    </a:lnTo>
                    <a:lnTo>
                      <a:pt x="552" y="80"/>
                    </a:lnTo>
                    <a:lnTo>
                      <a:pt x="569" y="86"/>
                    </a:lnTo>
                    <a:lnTo>
                      <a:pt x="583" y="94"/>
                    </a:lnTo>
                    <a:lnTo>
                      <a:pt x="597" y="103"/>
                    </a:lnTo>
                    <a:lnTo>
                      <a:pt x="610" y="114"/>
                    </a:lnTo>
                    <a:lnTo>
                      <a:pt x="623" y="125"/>
                    </a:lnTo>
                    <a:lnTo>
                      <a:pt x="635" y="137"/>
                    </a:lnTo>
                    <a:lnTo>
                      <a:pt x="646" y="150"/>
                    </a:lnTo>
                    <a:lnTo>
                      <a:pt x="657" y="163"/>
                    </a:lnTo>
                    <a:lnTo>
                      <a:pt x="668" y="178"/>
                    </a:lnTo>
                    <a:lnTo>
                      <a:pt x="688" y="207"/>
                    </a:lnTo>
                    <a:lnTo>
                      <a:pt x="706" y="236"/>
                    </a:lnTo>
                    <a:lnTo>
                      <a:pt x="706" y="236"/>
                    </a:lnTo>
                    <a:lnTo>
                      <a:pt x="731" y="275"/>
                    </a:lnTo>
                    <a:lnTo>
                      <a:pt x="731" y="275"/>
                    </a:lnTo>
                    <a:lnTo>
                      <a:pt x="751" y="303"/>
                    </a:lnTo>
                    <a:lnTo>
                      <a:pt x="772" y="330"/>
                    </a:lnTo>
                    <a:lnTo>
                      <a:pt x="784" y="342"/>
                    </a:lnTo>
                    <a:lnTo>
                      <a:pt x="795" y="355"/>
                    </a:lnTo>
                    <a:lnTo>
                      <a:pt x="808" y="367"/>
                    </a:lnTo>
                    <a:lnTo>
                      <a:pt x="822" y="378"/>
                    </a:lnTo>
                    <a:lnTo>
                      <a:pt x="835" y="388"/>
                    </a:lnTo>
                    <a:lnTo>
                      <a:pt x="851" y="397"/>
                    </a:lnTo>
                    <a:lnTo>
                      <a:pt x="866" y="405"/>
                    </a:lnTo>
                    <a:lnTo>
                      <a:pt x="883" y="413"/>
                    </a:lnTo>
                    <a:lnTo>
                      <a:pt x="899" y="419"/>
                    </a:lnTo>
                    <a:lnTo>
                      <a:pt x="918" y="423"/>
                    </a:lnTo>
                    <a:lnTo>
                      <a:pt x="937" y="426"/>
                    </a:lnTo>
                    <a:lnTo>
                      <a:pt x="957" y="428"/>
                    </a:lnTo>
                    <a:lnTo>
                      <a:pt x="957" y="428"/>
                    </a:lnTo>
                    <a:lnTo>
                      <a:pt x="965" y="427"/>
                    </a:lnTo>
                    <a:lnTo>
                      <a:pt x="971" y="424"/>
                    </a:lnTo>
                    <a:lnTo>
                      <a:pt x="975" y="421"/>
                    </a:lnTo>
                    <a:lnTo>
                      <a:pt x="979" y="418"/>
                    </a:lnTo>
                    <a:lnTo>
                      <a:pt x="979" y="418"/>
                    </a:lnTo>
                    <a:lnTo>
                      <a:pt x="982" y="411"/>
                    </a:lnTo>
                    <a:lnTo>
                      <a:pt x="983" y="402"/>
                    </a:lnTo>
                    <a:lnTo>
                      <a:pt x="983"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03" name="Rectangle 41">
                <a:extLst>
                  <a:ext uri="{FF2B5EF4-FFF2-40B4-BE49-F238E27FC236}">
                    <a16:creationId xmlns:a16="http://schemas.microsoft.com/office/drawing/2014/main" id="{2C9AD393-8AAA-E9A2-1A95-D19F65CB6E9A}"/>
                  </a:ext>
                </a:extLst>
              </p:cNvPr>
              <p:cNvSpPr>
                <a:spLocks noChangeArrowheads="1"/>
              </p:cNvSpPr>
              <p:nvPr/>
            </p:nvSpPr>
            <p:spPr bwMode="auto">
              <a:xfrm>
                <a:off x="5130307"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04" name="Rectangle 42">
                <a:extLst>
                  <a:ext uri="{FF2B5EF4-FFF2-40B4-BE49-F238E27FC236}">
                    <a16:creationId xmlns:a16="http://schemas.microsoft.com/office/drawing/2014/main" id="{2B27D933-0203-F90C-BAE0-6664AC2A8462}"/>
                  </a:ext>
                </a:extLst>
              </p:cNvPr>
              <p:cNvSpPr>
                <a:spLocks noChangeArrowheads="1"/>
              </p:cNvSpPr>
              <p:nvPr/>
            </p:nvSpPr>
            <p:spPr bwMode="auto">
              <a:xfrm>
                <a:off x="5303344"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05" name="Rectangle 43">
                <a:extLst>
                  <a:ext uri="{FF2B5EF4-FFF2-40B4-BE49-F238E27FC236}">
                    <a16:creationId xmlns:a16="http://schemas.microsoft.com/office/drawing/2014/main" id="{843F64CD-3C49-1F80-6FE8-EAEEE534986D}"/>
                  </a:ext>
                </a:extLst>
              </p:cNvPr>
              <p:cNvSpPr>
                <a:spLocks noChangeArrowheads="1"/>
              </p:cNvSpPr>
              <p:nvPr/>
            </p:nvSpPr>
            <p:spPr bwMode="auto">
              <a:xfrm>
                <a:off x="5358907"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06" name="Rectangle 44">
                <a:extLst>
                  <a:ext uri="{FF2B5EF4-FFF2-40B4-BE49-F238E27FC236}">
                    <a16:creationId xmlns:a16="http://schemas.microsoft.com/office/drawing/2014/main" id="{E5BE5CD1-61C7-B503-39C5-D4C21BD3CE6D}"/>
                  </a:ext>
                </a:extLst>
              </p:cNvPr>
              <p:cNvSpPr>
                <a:spLocks noChangeArrowheads="1"/>
              </p:cNvSpPr>
              <p:nvPr/>
            </p:nvSpPr>
            <p:spPr bwMode="auto">
              <a:xfrm>
                <a:off x="4715969" y="5907088"/>
                <a:ext cx="17463" cy="27781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07" name="Rectangle 45">
                <a:extLst>
                  <a:ext uri="{FF2B5EF4-FFF2-40B4-BE49-F238E27FC236}">
                    <a16:creationId xmlns:a16="http://schemas.microsoft.com/office/drawing/2014/main" id="{6361F74C-7190-AD33-9E82-278F0AF88F73}"/>
                  </a:ext>
                </a:extLst>
              </p:cNvPr>
              <p:cNvSpPr>
                <a:spLocks noChangeArrowheads="1"/>
              </p:cNvSpPr>
              <p:nvPr/>
            </p:nvSpPr>
            <p:spPr bwMode="auto">
              <a:xfrm>
                <a:off x="4771532" y="5935663"/>
                <a:ext cx="17463" cy="22066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08" name="Rectangle 46">
                <a:extLst>
                  <a:ext uri="{FF2B5EF4-FFF2-40B4-BE49-F238E27FC236}">
                    <a16:creationId xmlns:a16="http://schemas.microsoft.com/office/drawing/2014/main" id="{2780751F-615D-EAA5-776C-2040495B16D6}"/>
                  </a:ext>
                </a:extLst>
              </p:cNvPr>
              <p:cNvSpPr>
                <a:spLocks noChangeArrowheads="1"/>
              </p:cNvSpPr>
              <p:nvPr/>
            </p:nvSpPr>
            <p:spPr bwMode="auto">
              <a:xfrm>
                <a:off x="5071569"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09" name="Rectangle 47">
                <a:extLst>
                  <a:ext uri="{FF2B5EF4-FFF2-40B4-BE49-F238E27FC236}">
                    <a16:creationId xmlns:a16="http://schemas.microsoft.com/office/drawing/2014/main" id="{6244E0A0-71A2-3AB9-613F-56276C3D6850}"/>
                  </a:ext>
                </a:extLst>
              </p:cNvPr>
              <p:cNvSpPr>
                <a:spLocks noChangeArrowheads="1"/>
              </p:cNvSpPr>
              <p:nvPr/>
            </p:nvSpPr>
            <p:spPr bwMode="auto">
              <a:xfrm>
                <a:off x="5012832"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10" name="Rectangle 48">
                <a:extLst>
                  <a:ext uri="{FF2B5EF4-FFF2-40B4-BE49-F238E27FC236}">
                    <a16:creationId xmlns:a16="http://schemas.microsoft.com/office/drawing/2014/main" id="{2E75B2B1-F129-9283-A720-0B021B075199}"/>
                  </a:ext>
                </a:extLst>
              </p:cNvPr>
              <p:cNvSpPr>
                <a:spLocks noChangeArrowheads="1"/>
              </p:cNvSpPr>
              <p:nvPr/>
            </p:nvSpPr>
            <p:spPr bwMode="auto">
              <a:xfrm>
                <a:off x="4954094"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11" name="Freeform 49">
                <a:extLst>
                  <a:ext uri="{FF2B5EF4-FFF2-40B4-BE49-F238E27FC236}">
                    <a16:creationId xmlns:a16="http://schemas.microsoft.com/office/drawing/2014/main" id="{DA402E72-197B-AE7C-3743-9ACA4C4F82EA}"/>
                  </a:ext>
                </a:extLst>
              </p:cNvPr>
              <p:cNvSpPr>
                <a:spLocks/>
              </p:cNvSpPr>
              <p:nvPr/>
            </p:nvSpPr>
            <p:spPr bwMode="auto">
              <a:xfrm>
                <a:off x="4657232" y="5881688"/>
                <a:ext cx="779463" cy="339725"/>
              </a:xfrm>
              <a:custGeom>
                <a:avLst/>
                <a:gdLst>
                  <a:gd name="T0" fmla="*/ 46 w 982"/>
                  <a:gd name="T1" fmla="*/ 71 h 427"/>
                  <a:gd name="T2" fmla="*/ 74 w 982"/>
                  <a:gd name="T3" fmla="*/ 76 h 427"/>
                  <a:gd name="T4" fmla="*/ 126 w 982"/>
                  <a:gd name="T5" fmla="*/ 101 h 427"/>
                  <a:gd name="T6" fmla="*/ 168 w 982"/>
                  <a:gd name="T7" fmla="*/ 140 h 427"/>
                  <a:gd name="T8" fmla="*/ 216 w 982"/>
                  <a:gd name="T9" fmla="*/ 204 h 427"/>
                  <a:gd name="T10" fmla="*/ 258 w 982"/>
                  <a:gd name="T11" fmla="*/ 270 h 427"/>
                  <a:gd name="T12" fmla="*/ 302 w 982"/>
                  <a:gd name="T13" fmla="*/ 329 h 427"/>
                  <a:gd name="T14" fmla="*/ 342 w 982"/>
                  <a:gd name="T15" fmla="*/ 368 h 427"/>
                  <a:gd name="T16" fmla="*/ 385 w 982"/>
                  <a:gd name="T17" fmla="*/ 399 h 427"/>
                  <a:gd name="T18" fmla="*/ 435 w 982"/>
                  <a:gd name="T19" fmla="*/ 419 h 427"/>
                  <a:gd name="T20" fmla="*/ 491 w 982"/>
                  <a:gd name="T21" fmla="*/ 427 h 427"/>
                  <a:gd name="T22" fmla="*/ 529 w 982"/>
                  <a:gd name="T23" fmla="*/ 424 h 427"/>
                  <a:gd name="T24" fmla="*/ 581 w 982"/>
                  <a:gd name="T25" fmla="*/ 407 h 427"/>
                  <a:gd name="T26" fmla="*/ 626 w 982"/>
                  <a:gd name="T27" fmla="*/ 379 h 427"/>
                  <a:gd name="T28" fmla="*/ 667 w 982"/>
                  <a:gd name="T29" fmla="*/ 343 h 427"/>
                  <a:gd name="T30" fmla="*/ 703 w 982"/>
                  <a:gd name="T31" fmla="*/ 301 h 427"/>
                  <a:gd name="T32" fmla="*/ 745 w 982"/>
                  <a:gd name="T33" fmla="*/ 237 h 427"/>
                  <a:gd name="T34" fmla="*/ 802 w 982"/>
                  <a:gd name="T35" fmla="*/ 155 h 427"/>
                  <a:gd name="T36" fmla="*/ 841 w 982"/>
                  <a:gd name="T37" fmla="*/ 112 h 427"/>
                  <a:gd name="T38" fmla="*/ 890 w 982"/>
                  <a:gd name="T39" fmla="*/ 82 h 427"/>
                  <a:gd name="T40" fmla="*/ 927 w 982"/>
                  <a:gd name="T41" fmla="*/ 72 h 427"/>
                  <a:gd name="T42" fmla="*/ 948 w 982"/>
                  <a:gd name="T43" fmla="*/ 70 h 427"/>
                  <a:gd name="T44" fmla="*/ 969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4 w 982"/>
                  <a:gd name="T57" fmla="*/ 13 h 427"/>
                  <a:gd name="T58" fmla="*/ 827 w 982"/>
                  <a:gd name="T59" fmla="*/ 37 h 427"/>
                  <a:gd name="T60" fmla="*/ 785 w 982"/>
                  <a:gd name="T61" fmla="*/ 70 h 427"/>
                  <a:gd name="T62" fmla="*/ 748 w 982"/>
                  <a:gd name="T63" fmla="*/ 110 h 427"/>
                  <a:gd name="T64" fmla="*/ 714 w 982"/>
                  <a:gd name="T65" fmla="*/ 156 h 427"/>
                  <a:gd name="T66" fmla="*/ 650 w 982"/>
                  <a:gd name="T67" fmla="*/ 255 h 427"/>
                  <a:gd name="T68" fmla="*/ 612 w 982"/>
                  <a:gd name="T69" fmla="*/ 301 h 427"/>
                  <a:gd name="T70" fmla="*/ 567 w 982"/>
                  <a:gd name="T71" fmla="*/ 336 h 427"/>
                  <a:gd name="T72" fmla="*/ 532 w 982"/>
                  <a:gd name="T73" fmla="*/ 350 h 427"/>
                  <a:gd name="T74" fmla="*/ 502 w 982"/>
                  <a:gd name="T75" fmla="*/ 355 h 427"/>
                  <a:gd name="T76" fmla="*/ 481 w 982"/>
                  <a:gd name="T77" fmla="*/ 355 h 427"/>
                  <a:gd name="T78" fmla="*/ 451 w 982"/>
                  <a:gd name="T79" fmla="*/ 350 h 427"/>
                  <a:gd name="T80" fmla="*/ 416 w 982"/>
                  <a:gd name="T81" fmla="*/ 336 h 427"/>
                  <a:gd name="T82" fmla="*/ 371 w 982"/>
                  <a:gd name="T83" fmla="*/ 301 h 427"/>
                  <a:gd name="T84" fmla="*/ 332 w 982"/>
                  <a:gd name="T85" fmla="*/ 255 h 427"/>
                  <a:gd name="T86" fmla="*/ 267 w 982"/>
                  <a:gd name="T87" fmla="*/ 156 h 427"/>
                  <a:gd name="T88" fmla="*/ 234 w 982"/>
                  <a:gd name="T89" fmla="*/ 110 h 427"/>
                  <a:gd name="T90" fmla="*/ 197 w 982"/>
                  <a:gd name="T91" fmla="*/ 70 h 427"/>
                  <a:gd name="T92" fmla="*/ 156 w 982"/>
                  <a:gd name="T93" fmla="*/ 37 h 427"/>
                  <a:gd name="T94" fmla="*/ 109 w 982"/>
                  <a:gd name="T95" fmla="*/ 13 h 427"/>
                  <a:gd name="T96" fmla="*/ 54 w 982"/>
                  <a:gd name="T97" fmla="*/ 1 h 427"/>
                  <a:gd name="T98" fmla="*/ 26 w 982"/>
                  <a:gd name="T99" fmla="*/ 0 h 427"/>
                  <a:gd name="T100" fmla="*/ 8 w 982"/>
                  <a:gd name="T101" fmla="*/ 10 h 427"/>
                  <a:gd name="T102" fmla="*/ 1 w 982"/>
                  <a:gd name="T103" fmla="*/ 26 h 427"/>
                  <a:gd name="T104" fmla="*/ 2 w 982"/>
                  <a:gd name="T105" fmla="*/ 46 h 427"/>
                  <a:gd name="T106" fmla="*/ 14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6" y="71"/>
                    </a:lnTo>
                    <a:lnTo>
                      <a:pt x="55" y="72"/>
                    </a:lnTo>
                    <a:lnTo>
                      <a:pt x="65" y="74"/>
                    </a:lnTo>
                    <a:lnTo>
                      <a:pt x="74" y="76"/>
                    </a:lnTo>
                    <a:lnTo>
                      <a:pt x="93" y="82"/>
                    </a:lnTo>
                    <a:lnTo>
                      <a:pt x="111" y="91"/>
                    </a:lnTo>
                    <a:lnTo>
                      <a:pt x="126" y="101"/>
                    </a:lnTo>
                    <a:lnTo>
                      <a:pt x="140" y="112"/>
                    </a:lnTo>
                    <a:lnTo>
                      <a:pt x="155" y="126"/>
                    </a:lnTo>
                    <a:lnTo>
                      <a:pt x="168" y="140"/>
                    </a:lnTo>
                    <a:lnTo>
                      <a:pt x="181" y="155"/>
                    </a:lnTo>
                    <a:lnTo>
                      <a:pt x="193" y="170"/>
                    </a:lnTo>
                    <a:lnTo>
                      <a:pt x="216" y="204"/>
                    </a:lnTo>
                    <a:lnTo>
                      <a:pt x="236" y="237"/>
                    </a:lnTo>
                    <a:lnTo>
                      <a:pt x="258" y="270"/>
                    </a:lnTo>
                    <a:lnTo>
                      <a:pt x="258" y="270"/>
                    </a:lnTo>
                    <a:lnTo>
                      <a:pt x="280" y="301"/>
                    </a:lnTo>
                    <a:lnTo>
                      <a:pt x="291" y="315"/>
                    </a:lnTo>
                    <a:lnTo>
                      <a:pt x="302" y="329"/>
                    </a:lnTo>
                    <a:lnTo>
                      <a:pt x="315" y="343"/>
                    </a:lnTo>
                    <a:lnTo>
                      <a:pt x="328" y="355"/>
                    </a:lnTo>
                    <a:lnTo>
                      <a:pt x="342" y="368"/>
                    </a:lnTo>
                    <a:lnTo>
                      <a:pt x="355" y="379"/>
                    </a:lnTo>
                    <a:lnTo>
                      <a:pt x="370" y="389"/>
                    </a:lnTo>
                    <a:lnTo>
                      <a:pt x="385" y="399"/>
                    </a:lnTo>
                    <a:lnTo>
                      <a:pt x="402" y="407"/>
                    </a:lnTo>
                    <a:lnTo>
                      <a:pt x="418" y="413"/>
                    </a:lnTo>
                    <a:lnTo>
                      <a:pt x="435" y="419"/>
                    </a:lnTo>
                    <a:lnTo>
                      <a:pt x="453" y="424"/>
                    </a:lnTo>
                    <a:lnTo>
                      <a:pt x="472" y="426"/>
                    </a:lnTo>
                    <a:lnTo>
                      <a:pt x="491" y="427"/>
                    </a:lnTo>
                    <a:lnTo>
                      <a:pt x="491" y="427"/>
                    </a:lnTo>
                    <a:lnTo>
                      <a:pt x="511" y="426"/>
                    </a:lnTo>
                    <a:lnTo>
                      <a:pt x="529" y="424"/>
                    </a:lnTo>
                    <a:lnTo>
                      <a:pt x="548" y="419"/>
                    </a:lnTo>
                    <a:lnTo>
                      <a:pt x="565" y="413"/>
                    </a:lnTo>
                    <a:lnTo>
                      <a:pt x="581" y="407"/>
                    </a:lnTo>
                    <a:lnTo>
                      <a:pt x="598" y="399"/>
                    </a:lnTo>
                    <a:lnTo>
                      <a:pt x="612" y="389"/>
                    </a:lnTo>
                    <a:lnTo>
                      <a:pt x="626" y="379"/>
                    </a:lnTo>
                    <a:lnTo>
                      <a:pt x="641" y="368"/>
                    </a:lnTo>
                    <a:lnTo>
                      <a:pt x="654" y="355"/>
                    </a:lnTo>
                    <a:lnTo>
                      <a:pt x="667" y="343"/>
                    </a:lnTo>
                    <a:lnTo>
                      <a:pt x="679" y="329"/>
                    </a:lnTo>
                    <a:lnTo>
                      <a:pt x="691" y="315"/>
                    </a:lnTo>
                    <a:lnTo>
                      <a:pt x="703" y="301"/>
                    </a:lnTo>
                    <a:lnTo>
                      <a:pt x="724" y="270"/>
                    </a:lnTo>
                    <a:lnTo>
                      <a:pt x="724" y="270"/>
                    </a:lnTo>
                    <a:lnTo>
                      <a:pt x="745" y="237"/>
                    </a:lnTo>
                    <a:lnTo>
                      <a:pt x="767" y="204"/>
                    </a:lnTo>
                    <a:lnTo>
                      <a:pt x="790" y="170"/>
                    </a:lnTo>
                    <a:lnTo>
                      <a:pt x="802" y="155"/>
                    </a:lnTo>
                    <a:lnTo>
                      <a:pt x="814" y="140"/>
                    </a:lnTo>
                    <a:lnTo>
                      <a:pt x="828" y="126"/>
                    </a:lnTo>
                    <a:lnTo>
                      <a:pt x="841" y="112"/>
                    </a:lnTo>
                    <a:lnTo>
                      <a:pt x="857" y="101"/>
                    </a:lnTo>
                    <a:lnTo>
                      <a:pt x="872" y="91"/>
                    </a:lnTo>
                    <a:lnTo>
                      <a:pt x="890" y="82"/>
                    </a:lnTo>
                    <a:lnTo>
                      <a:pt x="907" y="76"/>
                    </a:lnTo>
                    <a:lnTo>
                      <a:pt x="917" y="74"/>
                    </a:lnTo>
                    <a:lnTo>
                      <a:pt x="927" y="72"/>
                    </a:lnTo>
                    <a:lnTo>
                      <a:pt x="937" y="71"/>
                    </a:lnTo>
                    <a:lnTo>
                      <a:pt x="948" y="70"/>
                    </a:lnTo>
                    <a:lnTo>
                      <a:pt x="948" y="70"/>
                    </a:lnTo>
                    <a:lnTo>
                      <a:pt x="956" y="69"/>
                    </a:lnTo>
                    <a:lnTo>
                      <a:pt x="963" y="67"/>
                    </a:lnTo>
                    <a:lnTo>
                      <a:pt x="969" y="63"/>
                    </a:lnTo>
                    <a:lnTo>
                      <a:pt x="973" y="59"/>
                    </a:lnTo>
                    <a:lnTo>
                      <a:pt x="977" y="52"/>
                    </a:lnTo>
                    <a:lnTo>
                      <a:pt x="979" y="46"/>
                    </a:lnTo>
                    <a:lnTo>
                      <a:pt x="981" y="40"/>
                    </a:lnTo>
                    <a:lnTo>
                      <a:pt x="982" y="34"/>
                    </a:lnTo>
                    <a:lnTo>
                      <a:pt x="981" y="26"/>
                    </a:lnTo>
                    <a:lnTo>
                      <a:pt x="980" y="20"/>
                    </a:lnTo>
                    <a:lnTo>
                      <a:pt x="977" y="15"/>
                    </a:lnTo>
                    <a:lnTo>
                      <a:pt x="973" y="10"/>
                    </a:lnTo>
                    <a:lnTo>
                      <a:pt x="969" y="5"/>
                    </a:lnTo>
                    <a:lnTo>
                      <a:pt x="963" y="2"/>
                    </a:lnTo>
                    <a:lnTo>
                      <a:pt x="956" y="0"/>
                    </a:lnTo>
                    <a:lnTo>
                      <a:pt x="948" y="0"/>
                    </a:lnTo>
                    <a:lnTo>
                      <a:pt x="948" y="0"/>
                    </a:lnTo>
                    <a:lnTo>
                      <a:pt x="928" y="1"/>
                    </a:lnTo>
                    <a:lnTo>
                      <a:pt x="909" y="4"/>
                    </a:lnTo>
                    <a:lnTo>
                      <a:pt x="892" y="8"/>
                    </a:lnTo>
                    <a:lnTo>
                      <a:pt x="874" y="13"/>
                    </a:lnTo>
                    <a:lnTo>
                      <a:pt x="858" y="20"/>
                    </a:lnTo>
                    <a:lnTo>
                      <a:pt x="842" y="27"/>
                    </a:lnTo>
                    <a:lnTo>
                      <a:pt x="827" y="37"/>
                    </a:lnTo>
                    <a:lnTo>
                      <a:pt x="812" y="47"/>
                    </a:lnTo>
                    <a:lnTo>
                      <a:pt x="799" y="57"/>
                    </a:lnTo>
                    <a:lnTo>
                      <a:pt x="785" y="70"/>
                    </a:lnTo>
                    <a:lnTo>
                      <a:pt x="772" y="82"/>
                    </a:lnTo>
                    <a:lnTo>
                      <a:pt x="760" y="96"/>
                    </a:lnTo>
                    <a:lnTo>
                      <a:pt x="748" y="110"/>
                    </a:lnTo>
                    <a:lnTo>
                      <a:pt x="737" y="125"/>
                    </a:lnTo>
                    <a:lnTo>
                      <a:pt x="714" y="156"/>
                    </a:lnTo>
                    <a:lnTo>
                      <a:pt x="714" y="156"/>
                    </a:lnTo>
                    <a:lnTo>
                      <a:pt x="694" y="188"/>
                    </a:lnTo>
                    <a:lnTo>
                      <a:pt x="673" y="221"/>
                    </a:lnTo>
                    <a:lnTo>
                      <a:pt x="650" y="255"/>
                    </a:lnTo>
                    <a:lnTo>
                      <a:pt x="638" y="271"/>
                    </a:lnTo>
                    <a:lnTo>
                      <a:pt x="625" y="286"/>
                    </a:lnTo>
                    <a:lnTo>
                      <a:pt x="612" y="301"/>
                    </a:lnTo>
                    <a:lnTo>
                      <a:pt x="598" y="314"/>
                    </a:lnTo>
                    <a:lnTo>
                      <a:pt x="582" y="325"/>
                    </a:lnTo>
                    <a:lnTo>
                      <a:pt x="567" y="336"/>
                    </a:lnTo>
                    <a:lnTo>
                      <a:pt x="549" y="344"/>
                    </a:lnTo>
                    <a:lnTo>
                      <a:pt x="541" y="348"/>
                    </a:lnTo>
                    <a:lnTo>
                      <a:pt x="532" y="350"/>
                    </a:lnTo>
                    <a:lnTo>
                      <a:pt x="522" y="352"/>
                    </a:lnTo>
                    <a:lnTo>
                      <a:pt x="512" y="354"/>
                    </a:lnTo>
                    <a:lnTo>
                      <a:pt x="502" y="355"/>
                    </a:lnTo>
                    <a:lnTo>
                      <a:pt x="491" y="355"/>
                    </a:lnTo>
                    <a:lnTo>
                      <a:pt x="491" y="355"/>
                    </a:lnTo>
                    <a:lnTo>
                      <a:pt x="481" y="355"/>
                    </a:lnTo>
                    <a:lnTo>
                      <a:pt x="471" y="354"/>
                    </a:lnTo>
                    <a:lnTo>
                      <a:pt x="460" y="352"/>
                    </a:lnTo>
                    <a:lnTo>
                      <a:pt x="451" y="350"/>
                    </a:lnTo>
                    <a:lnTo>
                      <a:pt x="442" y="348"/>
                    </a:lnTo>
                    <a:lnTo>
                      <a:pt x="432" y="344"/>
                    </a:lnTo>
                    <a:lnTo>
                      <a:pt x="416" y="336"/>
                    </a:lnTo>
                    <a:lnTo>
                      <a:pt x="399" y="325"/>
                    </a:lnTo>
                    <a:lnTo>
                      <a:pt x="385" y="314"/>
                    </a:lnTo>
                    <a:lnTo>
                      <a:pt x="371" y="301"/>
                    </a:lnTo>
                    <a:lnTo>
                      <a:pt x="357" y="286"/>
                    </a:lnTo>
                    <a:lnTo>
                      <a:pt x="345" y="271"/>
                    </a:lnTo>
                    <a:lnTo>
                      <a:pt x="332" y="255"/>
                    </a:lnTo>
                    <a:lnTo>
                      <a:pt x="310" y="221"/>
                    </a:lnTo>
                    <a:lnTo>
                      <a:pt x="288" y="188"/>
                    </a:lnTo>
                    <a:lnTo>
                      <a:pt x="267" y="156"/>
                    </a:lnTo>
                    <a:lnTo>
                      <a:pt x="267" y="156"/>
                    </a:lnTo>
                    <a:lnTo>
                      <a:pt x="246" y="125"/>
                    </a:lnTo>
                    <a:lnTo>
                      <a:pt x="234" y="110"/>
                    </a:lnTo>
                    <a:lnTo>
                      <a:pt x="222" y="96"/>
                    </a:lnTo>
                    <a:lnTo>
                      <a:pt x="210" y="82"/>
                    </a:lnTo>
                    <a:lnTo>
                      <a:pt x="197" y="70"/>
                    </a:lnTo>
                    <a:lnTo>
                      <a:pt x="184" y="57"/>
                    </a:lnTo>
                    <a:lnTo>
                      <a:pt x="170" y="47"/>
                    </a:lnTo>
                    <a:lnTo>
                      <a:pt x="156" y="37"/>
                    </a:lnTo>
                    <a:lnTo>
                      <a:pt x="140" y="27"/>
                    </a:lnTo>
                    <a:lnTo>
                      <a:pt x="125" y="20"/>
                    </a:lnTo>
                    <a:lnTo>
                      <a:pt x="109" y="13"/>
                    </a:lnTo>
                    <a:lnTo>
                      <a:pt x="91" y="8"/>
                    </a:lnTo>
                    <a:lnTo>
                      <a:pt x="73" y="4"/>
                    </a:lnTo>
                    <a:lnTo>
                      <a:pt x="54" y="1"/>
                    </a:lnTo>
                    <a:lnTo>
                      <a:pt x="34" y="0"/>
                    </a:lnTo>
                    <a:lnTo>
                      <a:pt x="34" y="0"/>
                    </a:lnTo>
                    <a:lnTo>
                      <a:pt x="26" y="0"/>
                    </a:lnTo>
                    <a:lnTo>
                      <a:pt x="20" y="2"/>
                    </a:lnTo>
                    <a:lnTo>
                      <a:pt x="14" y="5"/>
                    </a:lnTo>
                    <a:lnTo>
                      <a:pt x="8" y="10"/>
                    </a:lnTo>
                    <a:lnTo>
                      <a:pt x="5" y="15"/>
                    </a:lnTo>
                    <a:lnTo>
                      <a:pt x="2" y="20"/>
                    </a:lnTo>
                    <a:lnTo>
                      <a:pt x="1" y="26"/>
                    </a:lnTo>
                    <a:lnTo>
                      <a:pt x="0" y="34"/>
                    </a:lnTo>
                    <a:lnTo>
                      <a:pt x="1" y="40"/>
                    </a:lnTo>
                    <a:lnTo>
                      <a:pt x="2" y="46"/>
                    </a:lnTo>
                    <a:lnTo>
                      <a:pt x="5" y="52"/>
                    </a:lnTo>
                    <a:lnTo>
                      <a:pt x="8" y="59"/>
                    </a:lnTo>
                    <a:lnTo>
                      <a:pt x="14" y="63"/>
                    </a:lnTo>
                    <a:lnTo>
                      <a:pt x="20" y="67"/>
                    </a:lnTo>
                    <a:lnTo>
                      <a:pt x="27"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12" name="Freeform 50">
                <a:extLst>
                  <a:ext uri="{FF2B5EF4-FFF2-40B4-BE49-F238E27FC236}">
                    <a16:creationId xmlns:a16="http://schemas.microsoft.com/office/drawing/2014/main" id="{A7EC3A90-FEED-9428-9213-F2A7D4E52BC0}"/>
                  </a:ext>
                </a:extLst>
              </p:cNvPr>
              <p:cNvSpPr>
                <a:spLocks noEditPoints="1"/>
              </p:cNvSpPr>
              <p:nvPr/>
            </p:nvSpPr>
            <p:spPr bwMode="auto">
              <a:xfrm>
                <a:off x="4650882" y="5875338"/>
                <a:ext cx="792163" cy="352425"/>
              </a:xfrm>
              <a:custGeom>
                <a:avLst/>
                <a:gdLst>
                  <a:gd name="T0" fmla="*/ 3 w 999"/>
                  <a:gd name="T1" fmla="*/ 26 h 445"/>
                  <a:gd name="T2" fmla="*/ 42 w 999"/>
                  <a:gd name="T3" fmla="*/ 0 h 445"/>
                  <a:gd name="T4" fmla="*/ 141 w 999"/>
                  <a:gd name="T5" fmla="*/ 24 h 445"/>
                  <a:gd name="T6" fmla="*/ 230 w 999"/>
                  <a:gd name="T7" fmla="*/ 92 h 445"/>
                  <a:gd name="T8" fmla="*/ 308 w 999"/>
                  <a:gd name="T9" fmla="*/ 200 h 445"/>
                  <a:gd name="T10" fmla="*/ 375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0 w 999"/>
                  <a:gd name="T23" fmla="*/ 33 h 445"/>
                  <a:gd name="T24" fmla="*/ 955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0 w 999"/>
                  <a:gd name="T41" fmla="*/ 437 h 445"/>
                  <a:gd name="T42" fmla="*/ 457 w 999"/>
                  <a:gd name="T43" fmla="*/ 442 h 445"/>
                  <a:gd name="T44" fmla="*/ 354 w 999"/>
                  <a:gd name="T45" fmla="*/ 393 h 445"/>
                  <a:gd name="T46" fmla="*/ 279 w 999"/>
                  <a:gd name="T47" fmla="*/ 314 h 445"/>
                  <a:gd name="T48" fmla="*/ 196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3 w 999"/>
                  <a:gd name="T75" fmla="*/ 296 h 445"/>
                  <a:gd name="T76" fmla="*/ 268 w 999"/>
                  <a:gd name="T77" fmla="*/ 171 h 445"/>
                  <a:gd name="T78" fmla="*/ 192 w 999"/>
                  <a:gd name="T79" fmla="*/ 79 h 445"/>
                  <a:gd name="T80" fmla="*/ 100 w 999"/>
                  <a:gd name="T81" fmla="*/ 27 h 445"/>
                  <a:gd name="T82" fmla="*/ 31 w 999"/>
                  <a:gd name="T83" fmla="*/ 20 h 445"/>
                  <a:gd name="T84" fmla="*/ 17 w 999"/>
                  <a:gd name="T85" fmla="*/ 43 h 445"/>
                  <a:gd name="T86" fmla="*/ 27 w 999"/>
                  <a:gd name="T87" fmla="*/ 65 h 445"/>
                  <a:gd name="T88" fmla="*/ 79 w 999"/>
                  <a:gd name="T89" fmla="*/ 76 h 445"/>
                  <a:gd name="T90" fmla="*/ 166 w 999"/>
                  <a:gd name="T91" fmla="*/ 126 h 445"/>
                  <a:gd name="T92" fmla="*/ 248 w 999"/>
                  <a:gd name="T93" fmla="*/ 236 h 445"/>
                  <a:gd name="T94" fmla="*/ 325 w 999"/>
                  <a:gd name="T95" fmla="*/ 342 h 445"/>
                  <a:gd name="T96" fmla="*/ 409 w 999"/>
                  <a:gd name="T97" fmla="*/ 407 h 445"/>
                  <a:gd name="T98" fmla="*/ 499 w 999"/>
                  <a:gd name="T99" fmla="*/ 427 h 445"/>
                  <a:gd name="T100" fmla="*/ 606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7" y="7"/>
                    </a:lnTo>
                    <a:lnTo>
                      <a:pt x="25" y="3"/>
                    </a:lnTo>
                    <a:lnTo>
                      <a:pt x="33" y="1"/>
                    </a:lnTo>
                    <a:lnTo>
                      <a:pt x="42" y="0"/>
                    </a:lnTo>
                    <a:lnTo>
                      <a:pt x="42" y="0"/>
                    </a:lnTo>
                    <a:lnTo>
                      <a:pt x="65" y="2"/>
                    </a:lnTo>
                    <a:lnTo>
                      <a:pt x="86" y="5"/>
                    </a:lnTo>
                    <a:lnTo>
                      <a:pt x="105" y="11"/>
                    </a:lnTo>
                    <a:lnTo>
                      <a:pt x="124" y="17"/>
                    </a:lnTo>
                    <a:lnTo>
                      <a:pt x="141" y="24"/>
                    </a:lnTo>
                    <a:lnTo>
                      <a:pt x="158" y="33"/>
                    </a:lnTo>
                    <a:lnTo>
                      <a:pt x="174" y="44"/>
                    </a:lnTo>
                    <a:lnTo>
                      <a:pt x="189" y="54"/>
                    </a:lnTo>
                    <a:lnTo>
                      <a:pt x="203" y="66"/>
                    </a:lnTo>
                    <a:lnTo>
                      <a:pt x="217" y="79"/>
                    </a:lnTo>
                    <a:lnTo>
                      <a:pt x="230" y="92"/>
                    </a:lnTo>
                    <a:lnTo>
                      <a:pt x="241" y="106"/>
                    </a:lnTo>
                    <a:lnTo>
                      <a:pt x="253" y="119"/>
                    </a:lnTo>
                    <a:lnTo>
                      <a:pt x="263" y="133"/>
                    </a:lnTo>
                    <a:lnTo>
                      <a:pt x="283" y="161"/>
                    </a:lnTo>
                    <a:lnTo>
                      <a:pt x="283" y="161"/>
                    </a:lnTo>
                    <a:lnTo>
                      <a:pt x="308" y="200"/>
                    </a:lnTo>
                    <a:lnTo>
                      <a:pt x="308" y="200"/>
                    </a:lnTo>
                    <a:lnTo>
                      <a:pt x="326" y="228"/>
                    </a:lnTo>
                    <a:lnTo>
                      <a:pt x="345" y="256"/>
                    </a:lnTo>
                    <a:lnTo>
                      <a:pt x="355" y="269"/>
                    </a:lnTo>
                    <a:lnTo>
                      <a:pt x="365" y="282"/>
                    </a:lnTo>
                    <a:lnTo>
                      <a:pt x="375"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5" y="335"/>
                    </a:lnTo>
                    <a:lnTo>
                      <a:pt x="588" y="327"/>
                    </a:lnTo>
                    <a:lnTo>
                      <a:pt x="600" y="317"/>
                    </a:lnTo>
                    <a:lnTo>
                      <a:pt x="612" y="306"/>
                    </a:lnTo>
                    <a:lnTo>
                      <a:pt x="623" y="294"/>
                    </a:lnTo>
                    <a:lnTo>
                      <a:pt x="633" y="282"/>
                    </a:lnTo>
                    <a:lnTo>
                      <a:pt x="644" y="269"/>
                    </a:lnTo>
                    <a:lnTo>
                      <a:pt x="653" y="256"/>
                    </a:lnTo>
                    <a:lnTo>
                      <a:pt x="673" y="228"/>
                    </a:lnTo>
                    <a:lnTo>
                      <a:pt x="690" y="200"/>
                    </a:lnTo>
                    <a:lnTo>
                      <a:pt x="690" y="200"/>
                    </a:lnTo>
                    <a:lnTo>
                      <a:pt x="715" y="161"/>
                    </a:lnTo>
                    <a:lnTo>
                      <a:pt x="715" y="161"/>
                    </a:lnTo>
                    <a:lnTo>
                      <a:pt x="735" y="133"/>
                    </a:lnTo>
                    <a:lnTo>
                      <a:pt x="746" y="119"/>
                    </a:lnTo>
                    <a:lnTo>
                      <a:pt x="757" y="106"/>
                    </a:lnTo>
                    <a:lnTo>
                      <a:pt x="769" y="92"/>
                    </a:lnTo>
                    <a:lnTo>
                      <a:pt x="782" y="79"/>
                    </a:lnTo>
                    <a:lnTo>
                      <a:pt x="795" y="66"/>
                    </a:lnTo>
                    <a:lnTo>
                      <a:pt x="809" y="54"/>
                    </a:lnTo>
                    <a:lnTo>
                      <a:pt x="824" y="44"/>
                    </a:lnTo>
                    <a:lnTo>
                      <a:pt x="840" y="33"/>
                    </a:lnTo>
                    <a:lnTo>
                      <a:pt x="857" y="24"/>
                    </a:lnTo>
                    <a:lnTo>
                      <a:pt x="875" y="17"/>
                    </a:lnTo>
                    <a:lnTo>
                      <a:pt x="893" y="11"/>
                    </a:lnTo>
                    <a:lnTo>
                      <a:pt x="913" y="5"/>
                    </a:lnTo>
                    <a:lnTo>
                      <a:pt x="934" y="2"/>
                    </a:lnTo>
                    <a:lnTo>
                      <a:pt x="955" y="0"/>
                    </a:lnTo>
                    <a:lnTo>
                      <a:pt x="955"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2" y="80"/>
                    </a:lnTo>
                    <a:lnTo>
                      <a:pt x="975" y="84"/>
                    </a:lnTo>
                    <a:lnTo>
                      <a:pt x="967" y="87"/>
                    </a:lnTo>
                    <a:lnTo>
                      <a:pt x="956" y="89"/>
                    </a:lnTo>
                    <a:lnTo>
                      <a:pt x="956" y="89"/>
                    </a:lnTo>
                    <a:lnTo>
                      <a:pt x="939" y="90"/>
                    </a:lnTo>
                    <a:lnTo>
                      <a:pt x="923" y="93"/>
                    </a:lnTo>
                    <a:lnTo>
                      <a:pt x="908" y="97"/>
                    </a:lnTo>
                    <a:lnTo>
                      <a:pt x="893" y="104"/>
                    </a:lnTo>
                    <a:lnTo>
                      <a:pt x="880" y="111"/>
                    </a:lnTo>
                    <a:lnTo>
                      <a:pt x="868" y="119"/>
                    </a:lnTo>
                    <a:lnTo>
                      <a:pt x="855" y="130"/>
                    </a:lnTo>
                    <a:lnTo>
                      <a:pt x="844" y="140"/>
                    </a:lnTo>
                    <a:lnTo>
                      <a:pt x="833" y="151"/>
                    </a:lnTo>
                    <a:lnTo>
                      <a:pt x="822" y="164"/>
                    </a:lnTo>
                    <a:lnTo>
                      <a:pt x="812" y="176"/>
                    </a:lnTo>
                    <a:lnTo>
                      <a:pt x="803" y="190"/>
                    </a:lnTo>
                    <a:lnTo>
                      <a:pt x="783" y="217"/>
                    </a:lnTo>
                    <a:lnTo>
                      <a:pt x="766" y="245"/>
                    </a:lnTo>
                    <a:lnTo>
                      <a:pt x="766" y="245"/>
                    </a:lnTo>
                    <a:lnTo>
                      <a:pt x="740" y="285"/>
                    </a:lnTo>
                    <a:lnTo>
                      <a:pt x="740" y="285"/>
                    </a:lnTo>
                    <a:lnTo>
                      <a:pt x="720" y="314"/>
                    </a:lnTo>
                    <a:lnTo>
                      <a:pt x="709" y="327"/>
                    </a:lnTo>
                    <a:lnTo>
                      <a:pt x="697" y="342"/>
                    </a:lnTo>
                    <a:lnTo>
                      <a:pt x="685" y="355"/>
                    </a:lnTo>
                    <a:lnTo>
                      <a:pt x="673" y="368"/>
                    </a:lnTo>
                    <a:lnTo>
                      <a:pt x="659" y="381"/>
                    </a:lnTo>
                    <a:lnTo>
                      <a:pt x="645" y="393"/>
                    </a:lnTo>
                    <a:lnTo>
                      <a:pt x="629" y="405"/>
                    </a:lnTo>
                    <a:lnTo>
                      <a:pt x="614" y="414"/>
                    </a:lnTo>
                    <a:lnTo>
                      <a:pt x="597" y="423"/>
                    </a:lnTo>
                    <a:lnTo>
                      <a:pt x="579" y="431"/>
                    </a:lnTo>
                    <a:lnTo>
                      <a:pt x="560" y="437"/>
                    </a:lnTo>
                    <a:lnTo>
                      <a:pt x="542" y="442"/>
                    </a:lnTo>
                    <a:lnTo>
                      <a:pt x="521" y="444"/>
                    </a:lnTo>
                    <a:lnTo>
                      <a:pt x="499" y="445"/>
                    </a:lnTo>
                    <a:lnTo>
                      <a:pt x="499" y="445"/>
                    </a:lnTo>
                    <a:lnTo>
                      <a:pt x="478" y="444"/>
                    </a:lnTo>
                    <a:lnTo>
                      <a:pt x="457" y="442"/>
                    </a:lnTo>
                    <a:lnTo>
                      <a:pt x="437" y="437"/>
                    </a:lnTo>
                    <a:lnTo>
                      <a:pt x="419" y="431"/>
                    </a:lnTo>
                    <a:lnTo>
                      <a:pt x="401"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5" y="217"/>
                    </a:lnTo>
                    <a:lnTo>
                      <a:pt x="196" y="190"/>
                    </a:lnTo>
                    <a:lnTo>
                      <a:pt x="187" y="176"/>
                    </a:lnTo>
                    <a:lnTo>
                      <a:pt x="176" y="164"/>
                    </a:lnTo>
                    <a:lnTo>
                      <a:pt x="166" y="151"/>
                    </a:lnTo>
                    <a:lnTo>
                      <a:pt x="155" y="140"/>
                    </a:lnTo>
                    <a:lnTo>
                      <a:pt x="143" y="130"/>
                    </a:lnTo>
                    <a:lnTo>
                      <a:pt x="131" y="119"/>
                    </a:lnTo>
                    <a:lnTo>
                      <a:pt x="119" y="111"/>
                    </a:lnTo>
                    <a:lnTo>
                      <a:pt x="105" y="104"/>
                    </a:lnTo>
                    <a:lnTo>
                      <a:pt x="91" y="97"/>
                    </a:lnTo>
                    <a:lnTo>
                      <a:pt x="75" y="93"/>
                    </a:lnTo>
                    <a:lnTo>
                      <a:pt x="59" y="90"/>
                    </a:lnTo>
                    <a:lnTo>
                      <a:pt x="42" y="89"/>
                    </a:lnTo>
                    <a:lnTo>
                      <a:pt x="42" y="89"/>
                    </a:lnTo>
                    <a:lnTo>
                      <a:pt x="42" y="89"/>
                    </a:lnTo>
                    <a:lnTo>
                      <a:pt x="32" y="87"/>
                    </a:lnTo>
                    <a:lnTo>
                      <a:pt x="24" y="84"/>
                    </a:lnTo>
                    <a:lnTo>
                      <a:pt x="16" y="80"/>
                    </a:lnTo>
                    <a:lnTo>
                      <a:pt x="10" y="74"/>
                    </a:lnTo>
                    <a:lnTo>
                      <a:pt x="6" y="67"/>
                    </a:lnTo>
                    <a:lnTo>
                      <a:pt x="2" y="60"/>
                    </a:lnTo>
                    <a:lnTo>
                      <a:pt x="0" y="52"/>
                    </a:lnTo>
                    <a:lnTo>
                      <a:pt x="0" y="44"/>
                    </a:lnTo>
                    <a:lnTo>
                      <a:pt x="0" y="44"/>
                    </a:lnTo>
                    <a:close/>
                    <a:moveTo>
                      <a:pt x="981" y="44"/>
                    </a:moveTo>
                    <a:lnTo>
                      <a:pt x="981" y="44"/>
                    </a:lnTo>
                    <a:lnTo>
                      <a:pt x="981" y="43"/>
                    </a:lnTo>
                    <a:lnTo>
                      <a:pt x="981" y="43"/>
                    </a:lnTo>
                    <a:lnTo>
                      <a:pt x="981" y="39"/>
                    </a:lnTo>
                    <a:lnTo>
                      <a:pt x="980" y="33"/>
                    </a:lnTo>
                    <a:lnTo>
                      <a:pt x="978" y="29"/>
                    </a:lnTo>
                    <a:lnTo>
                      <a:pt x="975"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49" y="143"/>
                    </a:lnTo>
                    <a:lnTo>
                      <a:pt x="730" y="171"/>
                    </a:lnTo>
                    <a:lnTo>
                      <a:pt x="730" y="171"/>
                    </a:lnTo>
                    <a:lnTo>
                      <a:pt x="705" y="210"/>
                    </a:lnTo>
                    <a:lnTo>
                      <a:pt x="705" y="210"/>
                    </a:lnTo>
                    <a:lnTo>
                      <a:pt x="686" y="239"/>
                    </a:lnTo>
                    <a:lnTo>
                      <a:pt x="666" y="268"/>
                    </a:lnTo>
                    <a:lnTo>
                      <a:pt x="656" y="283"/>
                    </a:lnTo>
                    <a:lnTo>
                      <a:pt x="645" y="296"/>
                    </a:lnTo>
                    <a:lnTo>
                      <a:pt x="633" y="308"/>
                    </a:lnTo>
                    <a:lnTo>
                      <a:pt x="622" y="321"/>
                    </a:lnTo>
                    <a:lnTo>
                      <a:pt x="610" y="332"/>
                    </a:lnTo>
                    <a:lnTo>
                      <a:pt x="596" y="343"/>
                    </a:lnTo>
                    <a:lnTo>
                      <a:pt x="582" y="352"/>
                    </a:lnTo>
                    <a:lnTo>
                      <a:pt x="567" y="359"/>
                    </a:lnTo>
                    <a:lnTo>
                      <a:pt x="552" y="366"/>
                    </a:lnTo>
                    <a:lnTo>
                      <a:pt x="535" y="371"/>
                    </a:lnTo>
                    <a:lnTo>
                      <a:pt x="518" y="374"/>
                    </a:lnTo>
                    <a:lnTo>
                      <a:pt x="499" y="375"/>
                    </a:lnTo>
                    <a:lnTo>
                      <a:pt x="499" y="375"/>
                    </a:lnTo>
                    <a:lnTo>
                      <a:pt x="481" y="374"/>
                    </a:lnTo>
                    <a:lnTo>
                      <a:pt x="463" y="371"/>
                    </a:lnTo>
                    <a:lnTo>
                      <a:pt x="447" y="366"/>
                    </a:lnTo>
                    <a:lnTo>
                      <a:pt x="431" y="359"/>
                    </a:lnTo>
                    <a:lnTo>
                      <a:pt x="416" y="352"/>
                    </a:lnTo>
                    <a:lnTo>
                      <a:pt x="402" y="343"/>
                    </a:lnTo>
                    <a:lnTo>
                      <a:pt x="389" y="332"/>
                    </a:lnTo>
                    <a:lnTo>
                      <a:pt x="377" y="321"/>
                    </a:lnTo>
                    <a:lnTo>
                      <a:pt x="364" y="308"/>
                    </a:lnTo>
                    <a:lnTo>
                      <a:pt x="353" y="296"/>
                    </a:lnTo>
                    <a:lnTo>
                      <a:pt x="342" y="283"/>
                    </a:lnTo>
                    <a:lnTo>
                      <a:pt x="332" y="268"/>
                    </a:lnTo>
                    <a:lnTo>
                      <a:pt x="313" y="239"/>
                    </a:lnTo>
                    <a:lnTo>
                      <a:pt x="294" y="209"/>
                    </a:lnTo>
                    <a:lnTo>
                      <a:pt x="294" y="209"/>
                    </a:lnTo>
                    <a:lnTo>
                      <a:pt x="268" y="171"/>
                    </a:lnTo>
                    <a:lnTo>
                      <a:pt x="268" y="171"/>
                    </a:lnTo>
                    <a:lnTo>
                      <a:pt x="249" y="143"/>
                    </a:lnTo>
                    <a:lnTo>
                      <a:pt x="228" y="116"/>
                    </a:lnTo>
                    <a:lnTo>
                      <a:pt x="217" y="104"/>
                    </a:lnTo>
                    <a:lnTo>
                      <a:pt x="204" y="91"/>
                    </a:lnTo>
                    <a:lnTo>
                      <a:pt x="192" y="79"/>
                    </a:lnTo>
                    <a:lnTo>
                      <a:pt x="178" y="67"/>
                    </a:lnTo>
                    <a:lnTo>
                      <a:pt x="164" y="57"/>
                    </a:lnTo>
                    <a:lnTo>
                      <a:pt x="150" y="48"/>
                    </a:lnTo>
                    <a:lnTo>
                      <a:pt x="134" y="40"/>
                    </a:lnTo>
                    <a:lnTo>
                      <a:pt x="118" y="33"/>
                    </a:lnTo>
                    <a:lnTo>
                      <a:pt x="100" y="27"/>
                    </a:lnTo>
                    <a:lnTo>
                      <a:pt x="81" y="22"/>
                    </a:lnTo>
                    <a:lnTo>
                      <a:pt x="63" y="20"/>
                    </a:lnTo>
                    <a:lnTo>
                      <a:pt x="42" y="18"/>
                    </a:lnTo>
                    <a:lnTo>
                      <a:pt x="42" y="18"/>
                    </a:lnTo>
                    <a:lnTo>
                      <a:pt x="36" y="19"/>
                    </a:lnTo>
                    <a:lnTo>
                      <a:pt x="31" y="20"/>
                    </a:lnTo>
                    <a:lnTo>
                      <a:pt x="27" y="22"/>
                    </a:lnTo>
                    <a:lnTo>
                      <a:pt x="24" y="26"/>
                    </a:lnTo>
                    <a:lnTo>
                      <a:pt x="21" y="29"/>
                    </a:lnTo>
                    <a:lnTo>
                      <a:pt x="18" y="33"/>
                    </a:lnTo>
                    <a:lnTo>
                      <a:pt x="17" y="39"/>
                    </a:lnTo>
                    <a:lnTo>
                      <a:pt x="17" y="43"/>
                    </a:lnTo>
                    <a:lnTo>
                      <a:pt x="17" y="43"/>
                    </a:lnTo>
                    <a:lnTo>
                      <a:pt x="17" y="48"/>
                    </a:lnTo>
                    <a:lnTo>
                      <a:pt x="18" y="53"/>
                    </a:lnTo>
                    <a:lnTo>
                      <a:pt x="21" y="57"/>
                    </a:lnTo>
                    <a:lnTo>
                      <a:pt x="23" y="61"/>
                    </a:lnTo>
                    <a:lnTo>
                      <a:pt x="27" y="65"/>
                    </a:lnTo>
                    <a:lnTo>
                      <a:pt x="31" y="69"/>
                    </a:lnTo>
                    <a:lnTo>
                      <a:pt x="36" y="71"/>
                    </a:lnTo>
                    <a:lnTo>
                      <a:pt x="42" y="71"/>
                    </a:lnTo>
                    <a:lnTo>
                      <a:pt x="42" y="71"/>
                    </a:lnTo>
                    <a:lnTo>
                      <a:pt x="62" y="73"/>
                    </a:lnTo>
                    <a:lnTo>
                      <a:pt x="79" y="76"/>
                    </a:lnTo>
                    <a:lnTo>
                      <a:pt x="96" y="81"/>
                    </a:lnTo>
                    <a:lnTo>
                      <a:pt x="111" y="87"/>
                    </a:lnTo>
                    <a:lnTo>
                      <a:pt x="126" y="95"/>
                    </a:lnTo>
                    <a:lnTo>
                      <a:pt x="140" y="105"/>
                    </a:lnTo>
                    <a:lnTo>
                      <a:pt x="154" y="115"/>
                    </a:lnTo>
                    <a:lnTo>
                      <a:pt x="166" y="126"/>
                    </a:lnTo>
                    <a:lnTo>
                      <a:pt x="177" y="139"/>
                    </a:lnTo>
                    <a:lnTo>
                      <a:pt x="189" y="151"/>
                    </a:lnTo>
                    <a:lnTo>
                      <a:pt x="200" y="165"/>
                    </a:lnTo>
                    <a:lnTo>
                      <a:pt x="210" y="179"/>
                    </a:lnTo>
                    <a:lnTo>
                      <a:pt x="230" y="207"/>
                    </a:lnTo>
                    <a:lnTo>
                      <a:pt x="248" y="236"/>
                    </a:lnTo>
                    <a:lnTo>
                      <a:pt x="248" y="236"/>
                    </a:lnTo>
                    <a:lnTo>
                      <a:pt x="273" y="275"/>
                    </a:lnTo>
                    <a:lnTo>
                      <a:pt x="273" y="275"/>
                    </a:lnTo>
                    <a:lnTo>
                      <a:pt x="292" y="302"/>
                    </a:lnTo>
                    <a:lnTo>
                      <a:pt x="314" y="329"/>
                    </a:lnTo>
                    <a:lnTo>
                      <a:pt x="325" y="342"/>
                    </a:lnTo>
                    <a:lnTo>
                      <a:pt x="337" y="355"/>
                    </a:lnTo>
                    <a:lnTo>
                      <a:pt x="350" y="366"/>
                    </a:lnTo>
                    <a:lnTo>
                      <a:pt x="363" y="378"/>
                    </a:lnTo>
                    <a:lnTo>
                      <a:pt x="378" y="388"/>
                    </a:lnTo>
                    <a:lnTo>
                      <a:pt x="392" y="398"/>
                    </a:lnTo>
                    <a:lnTo>
                      <a:pt x="409" y="407"/>
                    </a:lnTo>
                    <a:lnTo>
                      <a:pt x="425" y="414"/>
                    </a:lnTo>
                    <a:lnTo>
                      <a:pt x="442" y="419"/>
                    </a:lnTo>
                    <a:lnTo>
                      <a:pt x="460" y="424"/>
                    </a:lnTo>
                    <a:lnTo>
                      <a:pt x="480" y="426"/>
                    </a:lnTo>
                    <a:lnTo>
                      <a:pt x="499" y="427"/>
                    </a:lnTo>
                    <a:lnTo>
                      <a:pt x="499" y="427"/>
                    </a:lnTo>
                    <a:lnTo>
                      <a:pt x="519" y="426"/>
                    </a:lnTo>
                    <a:lnTo>
                      <a:pt x="539" y="424"/>
                    </a:lnTo>
                    <a:lnTo>
                      <a:pt x="556" y="419"/>
                    </a:lnTo>
                    <a:lnTo>
                      <a:pt x="574" y="414"/>
                    </a:lnTo>
                    <a:lnTo>
                      <a:pt x="590" y="407"/>
                    </a:lnTo>
                    <a:lnTo>
                      <a:pt x="606" y="398"/>
                    </a:lnTo>
                    <a:lnTo>
                      <a:pt x="621" y="388"/>
                    </a:lnTo>
                    <a:lnTo>
                      <a:pt x="636" y="378"/>
                    </a:lnTo>
                    <a:lnTo>
                      <a:pt x="649" y="366"/>
                    </a:lnTo>
                    <a:lnTo>
                      <a:pt x="661" y="355"/>
                    </a:lnTo>
                    <a:lnTo>
                      <a:pt x="674" y="342"/>
                    </a:lnTo>
                    <a:lnTo>
                      <a:pt x="685" y="329"/>
                    </a:lnTo>
                    <a:lnTo>
                      <a:pt x="706" y="302"/>
                    </a:lnTo>
                    <a:lnTo>
                      <a:pt x="725" y="275"/>
                    </a:lnTo>
                    <a:lnTo>
                      <a:pt x="725" y="275"/>
                    </a:lnTo>
                    <a:lnTo>
                      <a:pt x="750" y="236"/>
                    </a:lnTo>
                    <a:lnTo>
                      <a:pt x="750" y="236"/>
                    </a:lnTo>
                    <a:lnTo>
                      <a:pt x="769" y="207"/>
                    </a:lnTo>
                    <a:lnTo>
                      <a:pt x="788" y="178"/>
                    </a:lnTo>
                    <a:lnTo>
                      <a:pt x="799" y="165"/>
                    </a:lnTo>
                    <a:lnTo>
                      <a:pt x="809" y="151"/>
                    </a:lnTo>
                    <a:lnTo>
                      <a:pt x="820" y="139"/>
                    </a:lnTo>
                    <a:lnTo>
                      <a:pt x="833" y="126"/>
                    </a:lnTo>
                    <a:lnTo>
                      <a:pt x="845" y="115"/>
                    </a:lnTo>
                    <a:lnTo>
                      <a:pt x="858" y="105"/>
                    </a:lnTo>
                    <a:lnTo>
                      <a:pt x="872" y="95"/>
                    </a:lnTo>
                    <a:lnTo>
                      <a:pt x="887" y="87"/>
                    </a:lnTo>
                    <a:lnTo>
                      <a:pt x="903" y="81"/>
                    </a:lnTo>
                    <a:lnTo>
                      <a:pt x="919" y="76"/>
                    </a:lnTo>
                    <a:lnTo>
                      <a:pt x="937" y="73"/>
                    </a:lnTo>
                    <a:lnTo>
                      <a:pt x="955" y="71"/>
                    </a:lnTo>
                    <a:lnTo>
                      <a:pt x="955" y="71"/>
                    </a:lnTo>
                    <a:lnTo>
                      <a:pt x="962" y="71"/>
                    </a:lnTo>
                    <a:lnTo>
                      <a:pt x="967"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13" name="Freeform 51">
                <a:extLst>
                  <a:ext uri="{FF2B5EF4-FFF2-40B4-BE49-F238E27FC236}">
                    <a16:creationId xmlns:a16="http://schemas.microsoft.com/office/drawing/2014/main" id="{DDA35389-3DE4-23A6-6E4D-DC7285416D70}"/>
                  </a:ext>
                </a:extLst>
              </p:cNvPr>
              <p:cNvSpPr>
                <a:spLocks/>
              </p:cNvSpPr>
              <p:nvPr/>
            </p:nvSpPr>
            <p:spPr bwMode="auto">
              <a:xfrm>
                <a:off x="4657232" y="5876926"/>
                <a:ext cx="779463" cy="338138"/>
              </a:xfrm>
              <a:custGeom>
                <a:avLst/>
                <a:gdLst>
                  <a:gd name="T0" fmla="*/ 54 w 982"/>
                  <a:gd name="T1" fmla="*/ 426 h 427"/>
                  <a:gd name="T2" fmla="*/ 109 w 982"/>
                  <a:gd name="T3" fmla="*/ 414 h 427"/>
                  <a:gd name="T4" fmla="*/ 156 w 982"/>
                  <a:gd name="T5" fmla="*/ 390 h 427"/>
                  <a:gd name="T6" fmla="*/ 197 w 982"/>
                  <a:gd name="T7" fmla="*/ 357 h 427"/>
                  <a:gd name="T8" fmla="*/ 234 w 982"/>
                  <a:gd name="T9" fmla="*/ 317 h 427"/>
                  <a:gd name="T10" fmla="*/ 267 w 982"/>
                  <a:gd name="T11" fmla="*/ 271 h 427"/>
                  <a:gd name="T12" fmla="*/ 332 w 982"/>
                  <a:gd name="T13" fmla="*/ 172 h 427"/>
                  <a:gd name="T14" fmla="*/ 371 w 982"/>
                  <a:gd name="T15" fmla="*/ 126 h 427"/>
                  <a:gd name="T16" fmla="*/ 416 w 982"/>
                  <a:gd name="T17" fmla="*/ 90 h 427"/>
                  <a:gd name="T18" fmla="*/ 451 w 982"/>
                  <a:gd name="T19" fmla="*/ 76 h 427"/>
                  <a:gd name="T20" fmla="*/ 481 w 982"/>
                  <a:gd name="T21" fmla="*/ 72 h 427"/>
                  <a:gd name="T22" fmla="*/ 502 w 982"/>
                  <a:gd name="T23" fmla="*/ 72 h 427"/>
                  <a:gd name="T24" fmla="*/ 532 w 982"/>
                  <a:gd name="T25" fmla="*/ 76 h 427"/>
                  <a:gd name="T26" fmla="*/ 567 w 982"/>
                  <a:gd name="T27" fmla="*/ 90 h 427"/>
                  <a:gd name="T28" fmla="*/ 612 w 982"/>
                  <a:gd name="T29" fmla="*/ 126 h 427"/>
                  <a:gd name="T30" fmla="*/ 650 w 982"/>
                  <a:gd name="T31" fmla="*/ 172 h 427"/>
                  <a:gd name="T32" fmla="*/ 714 w 982"/>
                  <a:gd name="T33" fmla="*/ 271 h 427"/>
                  <a:gd name="T34" fmla="*/ 748 w 982"/>
                  <a:gd name="T35" fmla="*/ 317 h 427"/>
                  <a:gd name="T36" fmla="*/ 785 w 982"/>
                  <a:gd name="T37" fmla="*/ 357 h 427"/>
                  <a:gd name="T38" fmla="*/ 827 w 982"/>
                  <a:gd name="T39" fmla="*/ 390 h 427"/>
                  <a:gd name="T40" fmla="*/ 874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9 w 982"/>
                  <a:gd name="T53" fmla="*/ 364 h 427"/>
                  <a:gd name="T54" fmla="*/ 948 w 982"/>
                  <a:gd name="T55" fmla="*/ 357 h 427"/>
                  <a:gd name="T56" fmla="*/ 927 w 982"/>
                  <a:gd name="T57" fmla="*/ 355 h 427"/>
                  <a:gd name="T58" fmla="*/ 890 w 982"/>
                  <a:gd name="T59" fmla="*/ 345 h 427"/>
                  <a:gd name="T60" fmla="*/ 841 w 982"/>
                  <a:gd name="T61" fmla="*/ 314 h 427"/>
                  <a:gd name="T62" fmla="*/ 802 w 982"/>
                  <a:gd name="T63" fmla="*/ 272 h 427"/>
                  <a:gd name="T64" fmla="*/ 745 w 982"/>
                  <a:gd name="T65" fmla="*/ 190 h 427"/>
                  <a:gd name="T66" fmla="*/ 703 w 982"/>
                  <a:gd name="T67" fmla="*/ 126 h 427"/>
                  <a:gd name="T68" fmla="*/ 667 w 982"/>
                  <a:gd name="T69" fmla="*/ 84 h 427"/>
                  <a:gd name="T70" fmla="*/ 626 w 982"/>
                  <a:gd name="T71" fmla="*/ 48 h 427"/>
                  <a:gd name="T72" fmla="*/ 581 w 982"/>
                  <a:gd name="T73" fmla="*/ 20 h 427"/>
                  <a:gd name="T74" fmla="*/ 529 w 982"/>
                  <a:gd name="T75" fmla="*/ 3 h 427"/>
                  <a:gd name="T76" fmla="*/ 491 w 982"/>
                  <a:gd name="T77" fmla="*/ 0 h 427"/>
                  <a:gd name="T78" fmla="*/ 435 w 982"/>
                  <a:gd name="T79" fmla="*/ 8 h 427"/>
                  <a:gd name="T80" fmla="*/ 385 w 982"/>
                  <a:gd name="T81" fmla="*/ 28 h 427"/>
                  <a:gd name="T82" fmla="*/ 342 w 982"/>
                  <a:gd name="T83" fmla="*/ 59 h 427"/>
                  <a:gd name="T84" fmla="*/ 302 w 982"/>
                  <a:gd name="T85" fmla="*/ 98 h 427"/>
                  <a:gd name="T86" fmla="*/ 258 w 982"/>
                  <a:gd name="T87" fmla="*/ 156 h 427"/>
                  <a:gd name="T88" fmla="*/ 216 w 982"/>
                  <a:gd name="T89" fmla="*/ 223 h 427"/>
                  <a:gd name="T90" fmla="*/ 168 w 982"/>
                  <a:gd name="T91" fmla="*/ 287 h 427"/>
                  <a:gd name="T92" fmla="*/ 126 w 982"/>
                  <a:gd name="T93" fmla="*/ 326 h 427"/>
                  <a:gd name="T94" fmla="*/ 74 w 982"/>
                  <a:gd name="T95" fmla="*/ 351 h 427"/>
                  <a:gd name="T96" fmla="*/ 46 w 982"/>
                  <a:gd name="T97" fmla="*/ 356 h 427"/>
                  <a:gd name="T98" fmla="*/ 27 w 982"/>
                  <a:gd name="T99" fmla="*/ 358 h 427"/>
                  <a:gd name="T100" fmla="*/ 9 w 982"/>
                  <a:gd name="T101" fmla="*/ 369 h 427"/>
                  <a:gd name="T102" fmla="*/ 1 w 982"/>
                  <a:gd name="T103" fmla="*/ 386 h 427"/>
                  <a:gd name="T104" fmla="*/ 2 w 982"/>
                  <a:gd name="T105" fmla="*/ 406 h 427"/>
                  <a:gd name="T106" fmla="*/ 14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1" y="419"/>
                    </a:lnTo>
                    <a:lnTo>
                      <a:pt x="109" y="414"/>
                    </a:lnTo>
                    <a:lnTo>
                      <a:pt x="125" y="407"/>
                    </a:lnTo>
                    <a:lnTo>
                      <a:pt x="140" y="399"/>
                    </a:lnTo>
                    <a:lnTo>
                      <a:pt x="156" y="390"/>
                    </a:lnTo>
                    <a:lnTo>
                      <a:pt x="170" y="380"/>
                    </a:lnTo>
                    <a:lnTo>
                      <a:pt x="184" y="369"/>
                    </a:lnTo>
                    <a:lnTo>
                      <a:pt x="197" y="357"/>
                    </a:lnTo>
                    <a:lnTo>
                      <a:pt x="210" y="345"/>
                    </a:lnTo>
                    <a:lnTo>
                      <a:pt x="222" y="331"/>
                    </a:lnTo>
                    <a:lnTo>
                      <a:pt x="234" y="317"/>
                    </a:lnTo>
                    <a:lnTo>
                      <a:pt x="246" y="302"/>
                    </a:lnTo>
                    <a:lnTo>
                      <a:pt x="267" y="271"/>
                    </a:lnTo>
                    <a:lnTo>
                      <a:pt x="267" y="271"/>
                    </a:lnTo>
                    <a:lnTo>
                      <a:pt x="288" y="239"/>
                    </a:lnTo>
                    <a:lnTo>
                      <a:pt x="310" y="205"/>
                    </a:lnTo>
                    <a:lnTo>
                      <a:pt x="332" y="172"/>
                    </a:lnTo>
                    <a:lnTo>
                      <a:pt x="345" y="155"/>
                    </a:lnTo>
                    <a:lnTo>
                      <a:pt x="357" y="140"/>
                    </a:lnTo>
                    <a:lnTo>
                      <a:pt x="371" y="126"/>
                    </a:lnTo>
                    <a:lnTo>
                      <a:pt x="385" y="113"/>
                    </a:lnTo>
                    <a:lnTo>
                      <a:pt x="399" y="101"/>
                    </a:lnTo>
                    <a:lnTo>
                      <a:pt x="416" y="90"/>
                    </a:lnTo>
                    <a:lnTo>
                      <a:pt x="432" y="82"/>
                    </a:lnTo>
                    <a:lnTo>
                      <a:pt x="442" y="79"/>
                    </a:lnTo>
                    <a:lnTo>
                      <a:pt x="451" y="76"/>
                    </a:lnTo>
                    <a:lnTo>
                      <a:pt x="460" y="74"/>
                    </a:lnTo>
                    <a:lnTo>
                      <a:pt x="471" y="73"/>
                    </a:lnTo>
                    <a:lnTo>
                      <a:pt x="481" y="72"/>
                    </a:lnTo>
                    <a:lnTo>
                      <a:pt x="491" y="71"/>
                    </a:lnTo>
                    <a:lnTo>
                      <a:pt x="491" y="71"/>
                    </a:lnTo>
                    <a:lnTo>
                      <a:pt x="502" y="72"/>
                    </a:lnTo>
                    <a:lnTo>
                      <a:pt x="512" y="73"/>
                    </a:lnTo>
                    <a:lnTo>
                      <a:pt x="522" y="74"/>
                    </a:lnTo>
                    <a:lnTo>
                      <a:pt x="532" y="76"/>
                    </a:lnTo>
                    <a:lnTo>
                      <a:pt x="541" y="79"/>
                    </a:lnTo>
                    <a:lnTo>
                      <a:pt x="549" y="82"/>
                    </a:lnTo>
                    <a:lnTo>
                      <a:pt x="567" y="90"/>
                    </a:lnTo>
                    <a:lnTo>
                      <a:pt x="582" y="101"/>
                    </a:lnTo>
                    <a:lnTo>
                      <a:pt x="598" y="113"/>
                    </a:lnTo>
                    <a:lnTo>
                      <a:pt x="612" y="126"/>
                    </a:lnTo>
                    <a:lnTo>
                      <a:pt x="625" y="140"/>
                    </a:lnTo>
                    <a:lnTo>
                      <a:pt x="638" y="155"/>
                    </a:lnTo>
                    <a:lnTo>
                      <a:pt x="650" y="172"/>
                    </a:lnTo>
                    <a:lnTo>
                      <a:pt x="673" y="205"/>
                    </a:lnTo>
                    <a:lnTo>
                      <a:pt x="694" y="239"/>
                    </a:lnTo>
                    <a:lnTo>
                      <a:pt x="714" y="271"/>
                    </a:lnTo>
                    <a:lnTo>
                      <a:pt x="714" y="271"/>
                    </a:lnTo>
                    <a:lnTo>
                      <a:pt x="737" y="302"/>
                    </a:lnTo>
                    <a:lnTo>
                      <a:pt x="748" y="317"/>
                    </a:lnTo>
                    <a:lnTo>
                      <a:pt x="760" y="331"/>
                    </a:lnTo>
                    <a:lnTo>
                      <a:pt x="772" y="345"/>
                    </a:lnTo>
                    <a:lnTo>
                      <a:pt x="785" y="357"/>
                    </a:lnTo>
                    <a:lnTo>
                      <a:pt x="799" y="369"/>
                    </a:lnTo>
                    <a:lnTo>
                      <a:pt x="812" y="380"/>
                    </a:lnTo>
                    <a:lnTo>
                      <a:pt x="827" y="390"/>
                    </a:lnTo>
                    <a:lnTo>
                      <a:pt x="842" y="400"/>
                    </a:lnTo>
                    <a:lnTo>
                      <a:pt x="858" y="407"/>
                    </a:lnTo>
                    <a:lnTo>
                      <a:pt x="874" y="414"/>
                    </a:lnTo>
                    <a:lnTo>
                      <a:pt x="892" y="419"/>
                    </a:lnTo>
                    <a:lnTo>
                      <a:pt x="909" y="423"/>
                    </a:lnTo>
                    <a:lnTo>
                      <a:pt x="928" y="426"/>
                    </a:lnTo>
                    <a:lnTo>
                      <a:pt x="948" y="427"/>
                    </a:lnTo>
                    <a:lnTo>
                      <a:pt x="948" y="427"/>
                    </a:lnTo>
                    <a:lnTo>
                      <a:pt x="956" y="427"/>
                    </a:lnTo>
                    <a:lnTo>
                      <a:pt x="963" y="425"/>
                    </a:lnTo>
                    <a:lnTo>
                      <a:pt x="969" y="421"/>
                    </a:lnTo>
                    <a:lnTo>
                      <a:pt x="973" y="417"/>
                    </a:lnTo>
                    <a:lnTo>
                      <a:pt x="977" y="412"/>
                    </a:lnTo>
                    <a:lnTo>
                      <a:pt x="979" y="406"/>
                    </a:lnTo>
                    <a:lnTo>
                      <a:pt x="981" y="400"/>
                    </a:lnTo>
                    <a:lnTo>
                      <a:pt x="982" y="393"/>
                    </a:lnTo>
                    <a:lnTo>
                      <a:pt x="981" y="386"/>
                    </a:lnTo>
                    <a:lnTo>
                      <a:pt x="979" y="380"/>
                    </a:lnTo>
                    <a:lnTo>
                      <a:pt x="977" y="374"/>
                    </a:lnTo>
                    <a:lnTo>
                      <a:pt x="973" y="369"/>
                    </a:lnTo>
                    <a:lnTo>
                      <a:pt x="969" y="364"/>
                    </a:lnTo>
                    <a:lnTo>
                      <a:pt x="963" y="360"/>
                    </a:lnTo>
                    <a:lnTo>
                      <a:pt x="956" y="358"/>
                    </a:lnTo>
                    <a:lnTo>
                      <a:pt x="948" y="357"/>
                    </a:lnTo>
                    <a:lnTo>
                      <a:pt x="948" y="357"/>
                    </a:lnTo>
                    <a:lnTo>
                      <a:pt x="937" y="356"/>
                    </a:lnTo>
                    <a:lnTo>
                      <a:pt x="927" y="355"/>
                    </a:lnTo>
                    <a:lnTo>
                      <a:pt x="917" y="353"/>
                    </a:lnTo>
                    <a:lnTo>
                      <a:pt x="907" y="351"/>
                    </a:lnTo>
                    <a:lnTo>
                      <a:pt x="890" y="345"/>
                    </a:lnTo>
                    <a:lnTo>
                      <a:pt x="872" y="336"/>
                    </a:lnTo>
                    <a:lnTo>
                      <a:pt x="857" y="326"/>
                    </a:lnTo>
                    <a:lnTo>
                      <a:pt x="841" y="314"/>
                    </a:lnTo>
                    <a:lnTo>
                      <a:pt x="828" y="301"/>
                    </a:lnTo>
                    <a:lnTo>
                      <a:pt x="814" y="287"/>
                    </a:lnTo>
                    <a:lnTo>
                      <a:pt x="802" y="272"/>
                    </a:lnTo>
                    <a:lnTo>
                      <a:pt x="790" y="256"/>
                    </a:lnTo>
                    <a:lnTo>
                      <a:pt x="767" y="223"/>
                    </a:lnTo>
                    <a:lnTo>
                      <a:pt x="745" y="190"/>
                    </a:lnTo>
                    <a:lnTo>
                      <a:pt x="724" y="156"/>
                    </a:lnTo>
                    <a:lnTo>
                      <a:pt x="724" y="156"/>
                    </a:lnTo>
                    <a:lnTo>
                      <a:pt x="703" y="126"/>
                    </a:lnTo>
                    <a:lnTo>
                      <a:pt x="691" y="112"/>
                    </a:lnTo>
                    <a:lnTo>
                      <a:pt x="679" y="98"/>
                    </a:lnTo>
                    <a:lnTo>
                      <a:pt x="667" y="84"/>
                    </a:lnTo>
                    <a:lnTo>
                      <a:pt x="654" y="71"/>
                    </a:lnTo>
                    <a:lnTo>
                      <a:pt x="641" y="59"/>
                    </a:lnTo>
                    <a:lnTo>
                      <a:pt x="626" y="48"/>
                    </a:lnTo>
                    <a:lnTo>
                      <a:pt x="612" y="38"/>
                    </a:lnTo>
                    <a:lnTo>
                      <a:pt x="598" y="28"/>
                    </a:lnTo>
                    <a:lnTo>
                      <a:pt x="581" y="20"/>
                    </a:lnTo>
                    <a:lnTo>
                      <a:pt x="565" y="13"/>
                    </a:lnTo>
                    <a:lnTo>
                      <a:pt x="548" y="8"/>
                    </a:lnTo>
                    <a:lnTo>
                      <a:pt x="529" y="3"/>
                    </a:lnTo>
                    <a:lnTo>
                      <a:pt x="511" y="1"/>
                    </a:lnTo>
                    <a:lnTo>
                      <a:pt x="491" y="0"/>
                    </a:lnTo>
                    <a:lnTo>
                      <a:pt x="491" y="0"/>
                    </a:lnTo>
                    <a:lnTo>
                      <a:pt x="472" y="1"/>
                    </a:lnTo>
                    <a:lnTo>
                      <a:pt x="453" y="3"/>
                    </a:lnTo>
                    <a:lnTo>
                      <a:pt x="435" y="8"/>
                    </a:lnTo>
                    <a:lnTo>
                      <a:pt x="418" y="13"/>
                    </a:lnTo>
                    <a:lnTo>
                      <a:pt x="402" y="20"/>
                    </a:lnTo>
                    <a:lnTo>
                      <a:pt x="385" y="28"/>
                    </a:lnTo>
                    <a:lnTo>
                      <a:pt x="370" y="38"/>
                    </a:lnTo>
                    <a:lnTo>
                      <a:pt x="355" y="48"/>
                    </a:lnTo>
                    <a:lnTo>
                      <a:pt x="342" y="59"/>
                    </a:lnTo>
                    <a:lnTo>
                      <a:pt x="328" y="71"/>
                    </a:lnTo>
                    <a:lnTo>
                      <a:pt x="315" y="84"/>
                    </a:lnTo>
                    <a:lnTo>
                      <a:pt x="302" y="98"/>
                    </a:lnTo>
                    <a:lnTo>
                      <a:pt x="291" y="112"/>
                    </a:lnTo>
                    <a:lnTo>
                      <a:pt x="280" y="126"/>
                    </a:lnTo>
                    <a:lnTo>
                      <a:pt x="258" y="156"/>
                    </a:lnTo>
                    <a:lnTo>
                      <a:pt x="258" y="156"/>
                    </a:lnTo>
                    <a:lnTo>
                      <a:pt x="236" y="190"/>
                    </a:lnTo>
                    <a:lnTo>
                      <a:pt x="216" y="223"/>
                    </a:lnTo>
                    <a:lnTo>
                      <a:pt x="193" y="256"/>
                    </a:lnTo>
                    <a:lnTo>
                      <a:pt x="181" y="272"/>
                    </a:lnTo>
                    <a:lnTo>
                      <a:pt x="168" y="287"/>
                    </a:lnTo>
                    <a:lnTo>
                      <a:pt x="155" y="301"/>
                    </a:lnTo>
                    <a:lnTo>
                      <a:pt x="140" y="314"/>
                    </a:lnTo>
                    <a:lnTo>
                      <a:pt x="126" y="326"/>
                    </a:lnTo>
                    <a:lnTo>
                      <a:pt x="111" y="336"/>
                    </a:lnTo>
                    <a:lnTo>
                      <a:pt x="93" y="345"/>
                    </a:lnTo>
                    <a:lnTo>
                      <a:pt x="74" y="351"/>
                    </a:lnTo>
                    <a:lnTo>
                      <a:pt x="65" y="353"/>
                    </a:lnTo>
                    <a:lnTo>
                      <a:pt x="55" y="355"/>
                    </a:lnTo>
                    <a:lnTo>
                      <a:pt x="46" y="356"/>
                    </a:lnTo>
                    <a:lnTo>
                      <a:pt x="34" y="357"/>
                    </a:lnTo>
                    <a:lnTo>
                      <a:pt x="34" y="357"/>
                    </a:lnTo>
                    <a:lnTo>
                      <a:pt x="27" y="358"/>
                    </a:lnTo>
                    <a:lnTo>
                      <a:pt x="20" y="360"/>
                    </a:lnTo>
                    <a:lnTo>
                      <a:pt x="14" y="364"/>
                    </a:lnTo>
                    <a:lnTo>
                      <a:pt x="9" y="369"/>
                    </a:lnTo>
                    <a:lnTo>
                      <a:pt x="5" y="374"/>
                    </a:lnTo>
                    <a:lnTo>
                      <a:pt x="2" y="380"/>
                    </a:lnTo>
                    <a:lnTo>
                      <a:pt x="1" y="386"/>
                    </a:lnTo>
                    <a:lnTo>
                      <a:pt x="0" y="393"/>
                    </a:lnTo>
                    <a:lnTo>
                      <a:pt x="1" y="400"/>
                    </a:lnTo>
                    <a:lnTo>
                      <a:pt x="2" y="406"/>
                    </a:lnTo>
                    <a:lnTo>
                      <a:pt x="5" y="412"/>
                    </a:lnTo>
                    <a:lnTo>
                      <a:pt x="8" y="417"/>
                    </a:lnTo>
                    <a:lnTo>
                      <a:pt x="14" y="421"/>
                    </a:lnTo>
                    <a:lnTo>
                      <a:pt x="20"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1614" name="Freeform 52">
                <a:extLst>
                  <a:ext uri="{FF2B5EF4-FFF2-40B4-BE49-F238E27FC236}">
                    <a16:creationId xmlns:a16="http://schemas.microsoft.com/office/drawing/2014/main" id="{A9D70639-35E1-82B6-FF76-609F66156D40}"/>
                  </a:ext>
                </a:extLst>
              </p:cNvPr>
              <p:cNvSpPr>
                <a:spLocks noEditPoints="1"/>
              </p:cNvSpPr>
              <p:nvPr/>
            </p:nvSpPr>
            <p:spPr bwMode="auto">
              <a:xfrm>
                <a:off x="4650882" y="5868988"/>
                <a:ext cx="792163" cy="354013"/>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5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5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8 w 999"/>
                  <a:gd name="T51" fmla="*/ 245 h 446"/>
                  <a:gd name="T52" fmla="*/ 241 w 999"/>
                  <a:gd name="T53" fmla="*/ 340 h 446"/>
                  <a:gd name="T54" fmla="*/ 158 w 999"/>
                  <a:gd name="T55" fmla="*/ 413 h 446"/>
                  <a:gd name="T56" fmla="*/ 42 w 999"/>
                  <a:gd name="T57" fmla="*/ 446 h 446"/>
                  <a:gd name="T58" fmla="*/ 22 w 999"/>
                  <a:gd name="T59" fmla="*/ 441 h 446"/>
                  <a:gd name="T60" fmla="*/ 3 w 999"/>
                  <a:gd name="T61" fmla="*/ 421 h 446"/>
                  <a:gd name="T62" fmla="*/ 981 w 999"/>
                  <a:gd name="T63" fmla="*/ 402 h 446"/>
                  <a:gd name="T64" fmla="*/ 964 w 999"/>
                  <a:gd name="T65" fmla="*/ 376 h 446"/>
                  <a:gd name="T66" fmla="*/ 903 w 999"/>
                  <a:gd name="T67" fmla="*/ 365 h 446"/>
                  <a:gd name="T68" fmla="*/ 820 w 999"/>
                  <a:gd name="T69" fmla="*/ 307 h 446"/>
                  <a:gd name="T70" fmla="*/ 750 w 999"/>
                  <a:gd name="T71" fmla="*/ 210 h 446"/>
                  <a:gd name="T72" fmla="*/ 661 w 999"/>
                  <a:gd name="T73" fmla="*/ 91 h 446"/>
                  <a:gd name="T74" fmla="*/ 574 w 999"/>
                  <a:gd name="T75" fmla="*/ 32 h 446"/>
                  <a:gd name="T76" fmla="*/ 480 w 999"/>
                  <a:gd name="T77" fmla="*/ 19 h 446"/>
                  <a:gd name="T78" fmla="*/ 378 w 999"/>
                  <a:gd name="T79" fmla="*/ 57 h 446"/>
                  <a:gd name="T80" fmla="*/ 292 w 999"/>
                  <a:gd name="T81" fmla="*/ 144 h 446"/>
                  <a:gd name="T82" fmla="*/ 210 w 999"/>
                  <a:gd name="T83" fmla="*/ 267 h 446"/>
                  <a:gd name="T84" fmla="*/ 140 w 999"/>
                  <a:gd name="T85" fmla="*/ 341 h 446"/>
                  <a:gd name="T86" fmla="*/ 42 w 999"/>
                  <a:gd name="T87" fmla="*/ 374 h 446"/>
                  <a:gd name="T88" fmla="*/ 21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5 w 999"/>
                  <a:gd name="T107" fmla="*/ 150 h 446"/>
                  <a:gd name="T108" fmla="*/ 730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6" y="366"/>
                    </a:lnTo>
                    <a:lnTo>
                      <a:pt x="21" y="363"/>
                    </a:lnTo>
                    <a:lnTo>
                      <a:pt x="26" y="361"/>
                    </a:lnTo>
                    <a:lnTo>
                      <a:pt x="31" y="359"/>
                    </a:lnTo>
                    <a:lnTo>
                      <a:pt x="36" y="358"/>
                    </a:lnTo>
                    <a:lnTo>
                      <a:pt x="42" y="357"/>
                    </a:lnTo>
                    <a:lnTo>
                      <a:pt x="42" y="357"/>
                    </a:lnTo>
                    <a:lnTo>
                      <a:pt x="59"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6" y="257"/>
                    </a:lnTo>
                    <a:lnTo>
                      <a:pt x="215"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1" y="23"/>
                    </a:lnTo>
                    <a:lnTo>
                      <a:pt x="419" y="14"/>
                    </a:lnTo>
                    <a:lnTo>
                      <a:pt x="437" y="9"/>
                    </a:lnTo>
                    <a:lnTo>
                      <a:pt x="457" y="4"/>
                    </a:lnTo>
                    <a:lnTo>
                      <a:pt x="478" y="1"/>
                    </a:lnTo>
                    <a:lnTo>
                      <a:pt x="499" y="0"/>
                    </a:lnTo>
                    <a:lnTo>
                      <a:pt x="499" y="0"/>
                    </a:lnTo>
                    <a:lnTo>
                      <a:pt x="521" y="1"/>
                    </a:lnTo>
                    <a:lnTo>
                      <a:pt x="542" y="4"/>
                    </a:lnTo>
                    <a:lnTo>
                      <a:pt x="560" y="9"/>
                    </a:lnTo>
                    <a:lnTo>
                      <a:pt x="579" y="14"/>
                    </a:lnTo>
                    <a:lnTo>
                      <a:pt x="597" y="23"/>
                    </a:lnTo>
                    <a:lnTo>
                      <a:pt x="614" y="31"/>
                    </a:lnTo>
                    <a:lnTo>
                      <a:pt x="629" y="41"/>
                    </a:lnTo>
                    <a:lnTo>
                      <a:pt x="645" y="53"/>
                    </a:lnTo>
                    <a:lnTo>
                      <a:pt x="659" y="64"/>
                    </a:lnTo>
                    <a:lnTo>
                      <a:pt x="673" y="78"/>
                    </a:lnTo>
                    <a:lnTo>
                      <a:pt x="685" y="91"/>
                    </a:lnTo>
                    <a:lnTo>
                      <a:pt x="697" y="104"/>
                    </a:lnTo>
                    <a:lnTo>
                      <a:pt x="709" y="118"/>
                    </a:lnTo>
                    <a:lnTo>
                      <a:pt x="720" y="132"/>
                    </a:lnTo>
                    <a:lnTo>
                      <a:pt x="740" y="160"/>
                    </a:lnTo>
                    <a:lnTo>
                      <a:pt x="740" y="160"/>
                    </a:lnTo>
                    <a:lnTo>
                      <a:pt x="766" y="201"/>
                    </a:lnTo>
                    <a:lnTo>
                      <a:pt x="766" y="201"/>
                    </a:lnTo>
                    <a:lnTo>
                      <a:pt x="783" y="229"/>
                    </a:lnTo>
                    <a:lnTo>
                      <a:pt x="803" y="257"/>
                    </a:lnTo>
                    <a:lnTo>
                      <a:pt x="812" y="270"/>
                    </a:lnTo>
                    <a:lnTo>
                      <a:pt x="822" y="282"/>
                    </a:lnTo>
                    <a:lnTo>
                      <a:pt x="833" y="295"/>
                    </a:lnTo>
                    <a:lnTo>
                      <a:pt x="844" y="306"/>
                    </a:lnTo>
                    <a:lnTo>
                      <a:pt x="855" y="317"/>
                    </a:lnTo>
                    <a:lnTo>
                      <a:pt x="868" y="326"/>
                    </a:lnTo>
                    <a:lnTo>
                      <a:pt x="880" y="335"/>
                    </a:lnTo>
                    <a:lnTo>
                      <a:pt x="893" y="342"/>
                    </a:lnTo>
                    <a:lnTo>
                      <a:pt x="908" y="348"/>
                    </a:lnTo>
                    <a:lnTo>
                      <a:pt x="923" y="353"/>
                    </a:lnTo>
                    <a:lnTo>
                      <a:pt x="939" y="356"/>
                    </a:lnTo>
                    <a:lnTo>
                      <a:pt x="956" y="357"/>
                    </a:lnTo>
                    <a:lnTo>
                      <a:pt x="956" y="357"/>
                    </a:lnTo>
                    <a:lnTo>
                      <a:pt x="963" y="358"/>
                    </a:lnTo>
                    <a:lnTo>
                      <a:pt x="968" y="359"/>
                    </a:lnTo>
                    <a:lnTo>
                      <a:pt x="973" y="361"/>
                    </a:lnTo>
                    <a:lnTo>
                      <a:pt x="978" y="363"/>
                    </a:lnTo>
                    <a:lnTo>
                      <a:pt x="982" y="366"/>
                    </a:lnTo>
                    <a:lnTo>
                      <a:pt x="986" y="370"/>
                    </a:lnTo>
                    <a:lnTo>
                      <a:pt x="990" y="374"/>
                    </a:lnTo>
                    <a:lnTo>
                      <a:pt x="994" y="380"/>
                    </a:lnTo>
                    <a:lnTo>
                      <a:pt x="994" y="380"/>
                    </a:lnTo>
                    <a:lnTo>
                      <a:pt x="996" y="385"/>
                    </a:lnTo>
                    <a:lnTo>
                      <a:pt x="998" y="391"/>
                    </a:lnTo>
                    <a:lnTo>
                      <a:pt x="999" y="397"/>
                    </a:lnTo>
                    <a:lnTo>
                      <a:pt x="999" y="403"/>
                    </a:lnTo>
                    <a:lnTo>
                      <a:pt x="999" y="410"/>
                    </a:lnTo>
                    <a:lnTo>
                      <a:pt x="997" y="416"/>
                    </a:lnTo>
                    <a:lnTo>
                      <a:pt x="995" y="421"/>
                    </a:lnTo>
                    <a:lnTo>
                      <a:pt x="993" y="426"/>
                    </a:lnTo>
                    <a:lnTo>
                      <a:pt x="993" y="426"/>
                    </a:lnTo>
                    <a:lnTo>
                      <a:pt x="989" y="431"/>
                    </a:lnTo>
                    <a:lnTo>
                      <a:pt x="985" y="435"/>
                    </a:lnTo>
                    <a:lnTo>
                      <a:pt x="981" y="439"/>
                    </a:lnTo>
                    <a:lnTo>
                      <a:pt x="977" y="441"/>
                    </a:lnTo>
                    <a:lnTo>
                      <a:pt x="972" y="443"/>
                    </a:lnTo>
                    <a:lnTo>
                      <a:pt x="967" y="445"/>
                    </a:lnTo>
                    <a:lnTo>
                      <a:pt x="962" y="445"/>
                    </a:lnTo>
                    <a:lnTo>
                      <a:pt x="955" y="446"/>
                    </a:lnTo>
                    <a:lnTo>
                      <a:pt x="955" y="446"/>
                    </a:lnTo>
                    <a:lnTo>
                      <a:pt x="934" y="444"/>
                    </a:lnTo>
                    <a:lnTo>
                      <a:pt x="913" y="441"/>
                    </a:lnTo>
                    <a:lnTo>
                      <a:pt x="893" y="435"/>
                    </a:lnTo>
                    <a:lnTo>
                      <a:pt x="875" y="429"/>
                    </a:lnTo>
                    <a:lnTo>
                      <a:pt x="857" y="421"/>
                    </a:lnTo>
                    <a:lnTo>
                      <a:pt x="840" y="413"/>
                    </a:lnTo>
                    <a:lnTo>
                      <a:pt x="824" y="402"/>
                    </a:lnTo>
                    <a:lnTo>
                      <a:pt x="809" y="391"/>
                    </a:lnTo>
                    <a:lnTo>
                      <a:pt x="795" y="380"/>
                    </a:lnTo>
                    <a:lnTo>
                      <a:pt x="782" y="367"/>
                    </a:lnTo>
                    <a:lnTo>
                      <a:pt x="769" y="354"/>
                    </a:lnTo>
                    <a:lnTo>
                      <a:pt x="757" y="340"/>
                    </a:lnTo>
                    <a:lnTo>
                      <a:pt x="746" y="327"/>
                    </a:lnTo>
                    <a:lnTo>
                      <a:pt x="735" y="312"/>
                    </a:lnTo>
                    <a:lnTo>
                      <a:pt x="715" y="285"/>
                    </a:lnTo>
                    <a:lnTo>
                      <a:pt x="715" y="285"/>
                    </a:lnTo>
                    <a:lnTo>
                      <a:pt x="690" y="245"/>
                    </a:lnTo>
                    <a:lnTo>
                      <a:pt x="690" y="245"/>
                    </a:lnTo>
                    <a:lnTo>
                      <a:pt x="673" y="217"/>
                    </a:lnTo>
                    <a:lnTo>
                      <a:pt x="653" y="190"/>
                    </a:lnTo>
                    <a:lnTo>
                      <a:pt x="644" y="177"/>
                    </a:lnTo>
                    <a:lnTo>
                      <a:pt x="633" y="163"/>
                    </a:lnTo>
                    <a:lnTo>
                      <a:pt x="623" y="151"/>
                    </a:lnTo>
                    <a:lnTo>
                      <a:pt x="612" y="140"/>
                    </a:lnTo>
                    <a:lnTo>
                      <a:pt x="600" y="129"/>
                    </a:lnTo>
                    <a:lnTo>
                      <a:pt x="588" y="119"/>
                    </a:lnTo>
                    <a:lnTo>
                      <a:pt x="575"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5" y="151"/>
                    </a:lnTo>
                    <a:lnTo>
                      <a:pt x="365" y="163"/>
                    </a:lnTo>
                    <a:lnTo>
                      <a:pt x="355" y="177"/>
                    </a:lnTo>
                    <a:lnTo>
                      <a:pt x="345" y="190"/>
                    </a:lnTo>
                    <a:lnTo>
                      <a:pt x="326" y="217"/>
                    </a:lnTo>
                    <a:lnTo>
                      <a:pt x="308" y="245"/>
                    </a:lnTo>
                    <a:lnTo>
                      <a:pt x="308" y="245"/>
                    </a:lnTo>
                    <a:lnTo>
                      <a:pt x="283" y="285"/>
                    </a:lnTo>
                    <a:lnTo>
                      <a:pt x="283" y="285"/>
                    </a:lnTo>
                    <a:lnTo>
                      <a:pt x="263" y="312"/>
                    </a:lnTo>
                    <a:lnTo>
                      <a:pt x="253" y="327"/>
                    </a:lnTo>
                    <a:lnTo>
                      <a:pt x="241" y="340"/>
                    </a:lnTo>
                    <a:lnTo>
                      <a:pt x="230" y="354"/>
                    </a:lnTo>
                    <a:lnTo>
                      <a:pt x="217" y="367"/>
                    </a:lnTo>
                    <a:lnTo>
                      <a:pt x="203" y="380"/>
                    </a:lnTo>
                    <a:lnTo>
                      <a:pt x="189" y="391"/>
                    </a:lnTo>
                    <a:lnTo>
                      <a:pt x="174" y="402"/>
                    </a:lnTo>
                    <a:lnTo>
                      <a:pt x="158" y="413"/>
                    </a:lnTo>
                    <a:lnTo>
                      <a:pt x="141" y="421"/>
                    </a:lnTo>
                    <a:lnTo>
                      <a:pt x="124" y="429"/>
                    </a:lnTo>
                    <a:lnTo>
                      <a:pt x="105" y="435"/>
                    </a:lnTo>
                    <a:lnTo>
                      <a:pt x="86" y="441"/>
                    </a:lnTo>
                    <a:lnTo>
                      <a:pt x="65" y="444"/>
                    </a:lnTo>
                    <a:lnTo>
                      <a:pt x="42" y="446"/>
                    </a:lnTo>
                    <a:lnTo>
                      <a:pt x="42" y="446"/>
                    </a:lnTo>
                    <a:lnTo>
                      <a:pt x="42" y="446"/>
                    </a:lnTo>
                    <a:lnTo>
                      <a:pt x="37" y="445"/>
                    </a:lnTo>
                    <a:lnTo>
                      <a:pt x="32" y="445"/>
                    </a:lnTo>
                    <a:lnTo>
                      <a:pt x="27" y="443"/>
                    </a:lnTo>
                    <a:lnTo>
                      <a:pt x="22" y="441"/>
                    </a:lnTo>
                    <a:lnTo>
                      <a:pt x="17" y="439"/>
                    </a:lnTo>
                    <a:lnTo>
                      <a:pt x="13" y="435"/>
                    </a:lnTo>
                    <a:lnTo>
                      <a:pt x="9" y="431"/>
                    </a:lnTo>
                    <a:lnTo>
                      <a:pt x="6" y="427"/>
                    </a:lnTo>
                    <a:lnTo>
                      <a:pt x="6" y="427"/>
                    </a:lnTo>
                    <a:lnTo>
                      <a:pt x="3" y="421"/>
                    </a:lnTo>
                    <a:lnTo>
                      <a:pt x="1" y="415"/>
                    </a:lnTo>
                    <a:lnTo>
                      <a:pt x="0" y="409"/>
                    </a:lnTo>
                    <a:lnTo>
                      <a:pt x="0" y="402"/>
                    </a:lnTo>
                    <a:lnTo>
                      <a:pt x="0" y="402"/>
                    </a:lnTo>
                    <a:close/>
                    <a:moveTo>
                      <a:pt x="981" y="402"/>
                    </a:moveTo>
                    <a:lnTo>
                      <a:pt x="981" y="402"/>
                    </a:lnTo>
                    <a:lnTo>
                      <a:pt x="980" y="395"/>
                    </a:lnTo>
                    <a:lnTo>
                      <a:pt x="978" y="388"/>
                    </a:lnTo>
                    <a:lnTo>
                      <a:pt x="978" y="388"/>
                    </a:lnTo>
                    <a:lnTo>
                      <a:pt x="975" y="384"/>
                    </a:lnTo>
                    <a:lnTo>
                      <a:pt x="970" y="380"/>
                    </a:lnTo>
                    <a:lnTo>
                      <a:pt x="964" y="376"/>
                    </a:lnTo>
                    <a:lnTo>
                      <a:pt x="961" y="375"/>
                    </a:lnTo>
                    <a:lnTo>
                      <a:pt x="955" y="374"/>
                    </a:lnTo>
                    <a:lnTo>
                      <a:pt x="955" y="374"/>
                    </a:lnTo>
                    <a:lnTo>
                      <a:pt x="937" y="373"/>
                    </a:lnTo>
                    <a:lnTo>
                      <a:pt x="919" y="370"/>
                    </a:lnTo>
                    <a:lnTo>
                      <a:pt x="903" y="365"/>
                    </a:lnTo>
                    <a:lnTo>
                      <a:pt x="887" y="358"/>
                    </a:lnTo>
                    <a:lnTo>
                      <a:pt x="872" y="351"/>
                    </a:lnTo>
                    <a:lnTo>
                      <a:pt x="858" y="341"/>
                    </a:lnTo>
                    <a:lnTo>
                      <a:pt x="845" y="331"/>
                    </a:lnTo>
                    <a:lnTo>
                      <a:pt x="833" y="320"/>
                    </a:lnTo>
                    <a:lnTo>
                      <a:pt x="820" y="307"/>
                    </a:lnTo>
                    <a:lnTo>
                      <a:pt x="809" y="295"/>
                    </a:lnTo>
                    <a:lnTo>
                      <a:pt x="799" y="281"/>
                    </a:lnTo>
                    <a:lnTo>
                      <a:pt x="788" y="267"/>
                    </a:lnTo>
                    <a:lnTo>
                      <a:pt x="769" y="239"/>
                    </a:lnTo>
                    <a:lnTo>
                      <a:pt x="750" y="210"/>
                    </a:lnTo>
                    <a:lnTo>
                      <a:pt x="750" y="210"/>
                    </a:lnTo>
                    <a:lnTo>
                      <a:pt x="725" y="171"/>
                    </a:lnTo>
                    <a:lnTo>
                      <a:pt x="725" y="171"/>
                    </a:lnTo>
                    <a:lnTo>
                      <a:pt x="706" y="144"/>
                    </a:lnTo>
                    <a:lnTo>
                      <a:pt x="685" y="117"/>
                    </a:lnTo>
                    <a:lnTo>
                      <a:pt x="674" y="103"/>
                    </a:lnTo>
                    <a:lnTo>
                      <a:pt x="661" y="91"/>
                    </a:lnTo>
                    <a:lnTo>
                      <a:pt x="649" y="80"/>
                    </a:lnTo>
                    <a:lnTo>
                      <a:pt x="636" y="68"/>
                    </a:lnTo>
                    <a:lnTo>
                      <a:pt x="621" y="57"/>
                    </a:lnTo>
                    <a:lnTo>
                      <a:pt x="606" y="48"/>
                    </a:lnTo>
                    <a:lnTo>
                      <a:pt x="590" y="39"/>
                    </a:lnTo>
                    <a:lnTo>
                      <a:pt x="574" y="32"/>
                    </a:lnTo>
                    <a:lnTo>
                      <a:pt x="556" y="26"/>
                    </a:lnTo>
                    <a:lnTo>
                      <a:pt x="539" y="22"/>
                    </a:lnTo>
                    <a:lnTo>
                      <a:pt x="519" y="19"/>
                    </a:lnTo>
                    <a:lnTo>
                      <a:pt x="499" y="19"/>
                    </a:lnTo>
                    <a:lnTo>
                      <a:pt x="499" y="19"/>
                    </a:lnTo>
                    <a:lnTo>
                      <a:pt x="480" y="19"/>
                    </a:lnTo>
                    <a:lnTo>
                      <a:pt x="460" y="22"/>
                    </a:lnTo>
                    <a:lnTo>
                      <a:pt x="442" y="26"/>
                    </a:lnTo>
                    <a:lnTo>
                      <a:pt x="425" y="32"/>
                    </a:lnTo>
                    <a:lnTo>
                      <a:pt x="409" y="39"/>
                    </a:lnTo>
                    <a:lnTo>
                      <a:pt x="392" y="48"/>
                    </a:lnTo>
                    <a:lnTo>
                      <a:pt x="378" y="57"/>
                    </a:lnTo>
                    <a:lnTo>
                      <a:pt x="363" y="68"/>
                    </a:lnTo>
                    <a:lnTo>
                      <a:pt x="350" y="80"/>
                    </a:lnTo>
                    <a:lnTo>
                      <a:pt x="337" y="91"/>
                    </a:lnTo>
                    <a:lnTo>
                      <a:pt x="325" y="103"/>
                    </a:lnTo>
                    <a:lnTo>
                      <a:pt x="314" y="117"/>
                    </a:lnTo>
                    <a:lnTo>
                      <a:pt x="292" y="144"/>
                    </a:lnTo>
                    <a:lnTo>
                      <a:pt x="273" y="171"/>
                    </a:lnTo>
                    <a:lnTo>
                      <a:pt x="273" y="171"/>
                    </a:lnTo>
                    <a:lnTo>
                      <a:pt x="248" y="210"/>
                    </a:lnTo>
                    <a:lnTo>
                      <a:pt x="248" y="210"/>
                    </a:lnTo>
                    <a:lnTo>
                      <a:pt x="230" y="239"/>
                    </a:lnTo>
                    <a:lnTo>
                      <a:pt x="210" y="267"/>
                    </a:lnTo>
                    <a:lnTo>
                      <a:pt x="200" y="281"/>
                    </a:lnTo>
                    <a:lnTo>
                      <a:pt x="189" y="295"/>
                    </a:lnTo>
                    <a:lnTo>
                      <a:pt x="177" y="307"/>
                    </a:lnTo>
                    <a:lnTo>
                      <a:pt x="166" y="320"/>
                    </a:lnTo>
                    <a:lnTo>
                      <a:pt x="154" y="331"/>
                    </a:lnTo>
                    <a:lnTo>
                      <a:pt x="140" y="341"/>
                    </a:lnTo>
                    <a:lnTo>
                      <a:pt x="126" y="351"/>
                    </a:lnTo>
                    <a:lnTo>
                      <a:pt x="111" y="358"/>
                    </a:lnTo>
                    <a:lnTo>
                      <a:pt x="96" y="365"/>
                    </a:lnTo>
                    <a:lnTo>
                      <a:pt x="79" y="370"/>
                    </a:lnTo>
                    <a:lnTo>
                      <a:pt x="62" y="373"/>
                    </a:lnTo>
                    <a:lnTo>
                      <a:pt x="42" y="374"/>
                    </a:lnTo>
                    <a:lnTo>
                      <a:pt x="42" y="374"/>
                    </a:lnTo>
                    <a:lnTo>
                      <a:pt x="38" y="375"/>
                    </a:lnTo>
                    <a:lnTo>
                      <a:pt x="34" y="376"/>
                    </a:lnTo>
                    <a:lnTo>
                      <a:pt x="28" y="380"/>
                    </a:lnTo>
                    <a:lnTo>
                      <a:pt x="24" y="384"/>
                    </a:lnTo>
                    <a:lnTo>
                      <a:pt x="21" y="388"/>
                    </a:lnTo>
                    <a:lnTo>
                      <a:pt x="21" y="388"/>
                    </a:lnTo>
                    <a:lnTo>
                      <a:pt x="18" y="395"/>
                    </a:lnTo>
                    <a:lnTo>
                      <a:pt x="17" y="402"/>
                    </a:lnTo>
                    <a:lnTo>
                      <a:pt x="18" y="411"/>
                    </a:lnTo>
                    <a:lnTo>
                      <a:pt x="22" y="418"/>
                    </a:lnTo>
                    <a:lnTo>
                      <a:pt x="22" y="418"/>
                    </a:lnTo>
                    <a:lnTo>
                      <a:pt x="24" y="421"/>
                    </a:lnTo>
                    <a:lnTo>
                      <a:pt x="29" y="424"/>
                    </a:lnTo>
                    <a:lnTo>
                      <a:pt x="34" y="427"/>
                    </a:lnTo>
                    <a:lnTo>
                      <a:pt x="42" y="428"/>
                    </a:lnTo>
                    <a:lnTo>
                      <a:pt x="42" y="428"/>
                    </a:lnTo>
                    <a:lnTo>
                      <a:pt x="42" y="428"/>
                    </a:lnTo>
                    <a:lnTo>
                      <a:pt x="63" y="426"/>
                    </a:lnTo>
                    <a:lnTo>
                      <a:pt x="81" y="423"/>
                    </a:lnTo>
                    <a:lnTo>
                      <a:pt x="100" y="419"/>
                    </a:lnTo>
                    <a:lnTo>
                      <a:pt x="118" y="413"/>
                    </a:lnTo>
                    <a:lnTo>
                      <a:pt x="134" y="405"/>
                    </a:lnTo>
                    <a:lnTo>
                      <a:pt x="150" y="397"/>
                    </a:lnTo>
                    <a:lnTo>
                      <a:pt x="164" y="388"/>
                    </a:lnTo>
                    <a:lnTo>
                      <a:pt x="178" y="378"/>
                    </a:lnTo>
                    <a:lnTo>
                      <a:pt x="192" y="367"/>
                    </a:lnTo>
                    <a:lnTo>
                      <a:pt x="204" y="355"/>
                    </a:lnTo>
                    <a:lnTo>
                      <a:pt x="217" y="342"/>
                    </a:lnTo>
                    <a:lnTo>
                      <a:pt x="228" y="330"/>
                    </a:lnTo>
                    <a:lnTo>
                      <a:pt x="249" y="303"/>
                    </a:lnTo>
                    <a:lnTo>
                      <a:pt x="268" y="275"/>
                    </a:lnTo>
                    <a:lnTo>
                      <a:pt x="268" y="275"/>
                    </a:lnTo>
                    <a:lnTo>
                      <a:pt x="294" y="236"/>
                    </a:lnTo>
                    <a:lnTo>
                      <a:pt x="294" y="236"/>
                    </a:lnTo>
                    <a:lnTo>
                      <a:pt x="313" y="207"/>
                    </a:lnTo>
                    <a:lnTo>
                      <a:pt x="332" y="178"/>
                    </a:lnTo>
                    <a:lnTo>
                      <a:pt x="342" y="163"/>
                    </a:lnTo>
                    <a:lnTo>
                      <a:pt x="353" y="150"/>
                    </a:lnTo>
                    <a:lnTo>
                      <a:pt x="364" y="137"/>
                    </a:lnTo>
                    <a:lnTo>
                      <a:pt x="377" y="124"/>
                    </a:lnTo>
                    <a:lnTo>
                      <a:pt x="389" y="114"/>
                    </a:lnTo>
                    <a:lnTo>
                      <a:pt x="402" y="103"/>
                    </a:lnTo>
                    <a:lnTo>
                      <a:pt x="416" y="94"/>
                    </a:lnTo>
                    <a:lnTo>
                      <a:pt x="431" y="86"/>
                    </a:lnTo>
                    <a:lnTo>
                      <a:pt x="447" y="80"/>
                    </a:lnTo>
                    <a:lnTo>
                      <a:pt x="463" y="76"/>
                    </a:lnTo>
                    <a:lnTo>
                      <a:pt x="481" y="72"/>
                    </a:lnTo>
                    <a:lnTo>
                      <a:pt x="499" y="71"/>
                    </a:lnTo>
                    <a:lnTo>
                      <a:pt x="499" y="71"/>
                    </a:lnTo>
                    <a:lnTo>
                      <a:pt x="518" y="72"/>
                    </a:lnTo>
                    <a:lnTo>
                      <a:pt x="535" y="76"/>
                    </a:lnTo>
                    <a:lnTo>
                      <a:pt x="552" y="80"/>
                    </a:lnTo>
                    <a:lnTo>
                      <a:pt x="567" y="86"/>
                    </a:lnTo>
                    <a:lnTo>
                      <a:pt x="582" y="94"/>
                    </a:lnTo>
                    <a:lnTo>
                      <a:pt x="596" y="103"/>
                    </a:lnTo>
                    <a:lnTo>
                      <a:pt x="610" y="114"/>
                    </a:lnTo>
                    <a:lnTo>
                      <a:pt x="622" y="125"/>
                    </a:lnTo>
                    <a:lnTo>
                      <a:pt x="633" y="137"/>
                    </a:lnTo>
                    <a:lnTo>
                      <a:pt x="645" y="150"/>
                    </a:lnTo>
                    <a:lnTo>
                      <a:pt x="656" y="163"/>
                    </a:lnTo>
                    <a:lnTo>
                      <a:pt x="666" y="178"/>
                    </a:lnTo>
                    <a:lnTo>
                      <a:pt x="686" y="207"/>
                    </a:lnTo>
                    <a:lnTo>
                      <a:pt x="705" y="236"/>
                    </a:lnTo>
                    <a:lnTo>
                      <a:pt x="705" y="236"/>
                    </a:lnTo>
                    <a:lnTo>
                      <a:pt x="730" y="275"/>
                    </a:lnTo>
                    <a:lnTo>
                      <a:pt x="730" y="275"/>
                    </a:lnTo>
                    <a:lnTo>
                      <a:pt x="749"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4" y="427"/>
                    </a:lnTo>
                    <a:lnTo>
                      <a:pt x="970" y="424"/>
                    </a:lnTo>
                    <a:lnTo>
                      <a:pt x="974"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1616" name="TextBox 1615">
              <a:extLst>
                <a:ext uri="{FF2B5EF4-FFF2-40B4-BE49-F238E27FC236}">
                  <a16:creationId xmlns:a16="http://schemas.microsoft.com/office/drawing/2014/main" id="{91D5A79E-ABC6-C017-0FCF-F19D4E4AB1D1}"/>
                </a:ext>
              </a:extLst>
            </p:cNvPr>
            <p:cNvSpPr txBox="1"/>
            <p:nvPr/>
          </p:nvSpPr>
          <p:spPr>
            <a:xfrm>
              <a:off x="4435056" y="1342498"/>
              <a:ext cx="1836396" cy="338554"/>
            </a:xfrm>
            <a:prstGeom prst="rect">
              <a:avLst/>
            </a:prstGeom>
            <a:solidFill>
              <a:schemeClr val="tx2"/>
            </a:solidFill>
          </p:spPr>
          <p:txBody>
            <a:bodyPr wrap="square">
              <a:spAutoFit/>
            </a:bodyPr>
            <a:lstStyle/>
            <a:p>
              <a:pPr algn="ctr" defTabSz="913798">
                <a:defRPr/>
              </a:pPr>
              <a:r>
                <a:rPr lang="en-NZ" sz="1600" b="1" kern="0" dirty="0">
                  <a:solidFill>
                    <a:schemeClr val="bg1"/>
                  </a:solidFill>
                  <a:latin typeface="Calibri" panose="020F0502020204030204" pitchFamily="34" charset="0"/>
                  <a:ea typeface="MS PGothic" panose="020B0600070205080204" pitchFamily="34" charset="-128"/>
                  <a:cs typeface="Calibri" panose="020F0502020204030204" pitchFamily="34" charset="0"/>
                </a:rPr>
                <a:t>Selective HER2 TKIs</a:t>
              </a:r>
            </a:p>
          </p:txBody>
        </p:sp>
      </p:grpSp>
      <p:sp>
        <p:nvSpPr>
          <p:cNvPr id="2036" name="TextBox 2035">
            <a:extLst>
              <a:ext uri="{FF2B5EF4-FFF2-40B4-BE49-F238E27FC236}">
                <a16:creationId xmlns:a16="http://schemas.microsoft.com/office/drawing/2014/main" id="{B11F2D21-C765-D908-77E7-0579AB83980C}"/>
              </a:ext>
            </a:extLst>
          </p:cNvPr>
          <p:cNvSpPr txBox="1"/>
          <p:nvPr/>
        </p:nvSpPr>
        <p:spPr>
          <a:xfrm>
            <a:off x="6276612" y="1606752"/>
            <a:ext cx="2146404" cy="338554"/>
          </a:xfrm>
          <a:prstGeom prst="rect">
            <a:avLst/>
          </a:prstGeom>
          <a:solidFill>
            <a:schemeClr val="tx2"/>
          </a:solidFill>
        </p:spPr>
        <p:txBody>
          <a:bodyPr wrap="square">
            <a:spAutoFit/>
          </a:bodyPr>
          <a:lstStyle/>
          <a:p>
            <a:pPr algn="ctr" defTabSz="913798">
              <a:defRPr/>
            </a:pPr>
            <a:r>
              <a:rPr lang="en-NZ" sz="1600" b="1" kern="0" dirty="0">
                <a:solidFill>
                  <a:schemeClr val="bg1"/>
                </a:solidFill>
                <a:latin typeface="Calibri" panose="020F0502020204030204" pitchFamily="34" charset="0"/>
                <a:ea typeface="MS PGothic" panose="020B0600070205080204" pitchFamily="34" charset="-128"/>
                <a:cs typeface="Calibri" panose="020F0502020204030204" pitchFamily="34" charset="0"/>
              </a:rPr>
              <a:t>HER2 mAbs</a:t>
            </a:r>
          </a:p>
        </p:txBody>
      </p:sp>
      <p:sp>
        <p:nvSpPr>
          <p:cNvPr id="2361" name="Freeform: Shape 2360">
            <a:extLst>
              <a:ext uri="{FF2B5EF4-FFF2-40B4-BE49-F238E27FC236}">
                <a16:creationId xmlns:a16="http://schemas.microsoft.com/office/drawing/2014/main" id="{38F1AF88-D036-82B7-2087-DCB68039E071}"/>
              </a:ext>
            </a:extLst>
          </p:cNvPr>
          <p:cNvSpPr/>
          <p:nvPr/>
        </p:nvSpPr>
        <p:spPr bwMode="auto">
          <a:xfrm>
            <a:off x="1560920" y="5596983"/>
            <a:ext cx="1949568" cy="460334"/>
          </a:xfrm>
          <a:custGeom>
            <a:avLst/>
            <a:gdLst>
              <a:gd name="connsiteX0" fmla="*/ 0 w 8086614"/>
              <a:gd name="connsiteY0" fmla="*/ 902995 h 902995"/>
              <a:gd name="connsiteX1" fmla="*/ 457200 w 8086614"/>
              <a:gd name="connsiteY1" fmla="*/ 631775 h 902995"/>
              <a:gd name="connsiteX2" fmla="*/ 1038387 w 8086614"/>
              <a:gd name="connsiteY2" fmla="*/ 407049 h 902995"/>
              <a:gd name="connsiteX3" fmla="*/ 1952787 w 8086614"/>
              <a:gd name="connsiteY3" fmla="*/ 166826 h 902995"/>
              <a:gd name="connsiteX4" fmla="*/ 3060916 w 8086614"/>
              <a:gd name="connsiteY4" fmla="*/ 27341 h 902995"/>
              <a:gd name="connsiteX5" fmla="*/ 4145797 w 8086614"/>
              <a:gd name="connsiteY5" fmla="*/ 4093 h 902995"/>
              <a:gd name="connsiteX6" fmla="*/ 4998204 w 8086614"/>
              <a:gd name="connsiteY6" fmla="*/ 81585 h 902995"/>
              <a:gd name="connsiteX7" fmla="*/ 5912604 w 8086614"/>
              <a:gd name="connsiteY7" fmla="*/ 213321 h 902995"/>
              <a:gd name="connsiteX8" fmla="*/ 6858000 w 8086614"/>
              <a:gd name="connsiteY8" fmla="*/ 391551 h 902995"/>
              <a:gd name="connsiteX9" fmla="*/ 7617417 w 8086614"/>
              <a:gd name="connsiteY9" fmla="*/ 639524 h 902995"/>
              <a:gd name="connsiteX10" fmla="*/ 8028123 w 8086614"/>
              <a:gd name="connsiteY10" fmla="*/ 856500 h 902995"/>
              <a:gd name="connsiteX11" fmla="*/ 8074617 w 8086614"/>
              <a:gd name="connsiteY11" fmla="*/ 902995 h 902995"/>
              <a:gd name="connsiteX0" fmla="*/ 0 w 8086614"/>
              <a:gd name="connsiteY0" fmla="*/ 901169 h 901169"/>
              <a:gd name="connsiteX1" fmla="*/ 457200 w 8086614"/>
              <a:gd name="connsiteY1" fmla="*/ 629949 h 901169"/>
              <a:gd name="connsiteX2" fmla="*/ 1038387 w 8086614"/>
              <a:gd name="connsiteY2" fmla="*/ 405223 h 901169"/>
              <a:gd name="connsiteX3" fmla="*/ 1952787 w 8086614"/>
              <a:gd name="connsiteY3" fmla="*/ 165000 h 901169"/>
              <a:gd name="connsiteX4" fmla="*/ 3060916 w 8086614"/>
              <a:gd name="connsiteY4" fmla="*/ 25515 h 901169"/>
              <a:gd name="connsiteX5" fmla="*/ 4145797 w 8086614"/>
              <a:gd name="connsiteY5" fmla="*/ 2267 h 901169"/>
              <a:gd name="connsiteX6" fmla="*/ 5060197 w 8086614"/>
              <a:gd name="connsiteY6" fmla="*/ 54739 h 901169"/>
              <a:gd name="connsiteX7" fmla="*/ 5912604 w 8086614"/>
              <a:gd name="connsiteY7" fmla="*/ 211495 h 901169"/>
              <a:gd name="connsiteX8" fmla="*/ 6858000 w 8086614"/>
              <a:gd name="connsiteY8" fmla="*/ 389725 h 901169"/>
              <a:gd name="connsiteX9" fmla="*/ 7617417 w 8086614"/>
              <a:gd name="connsiteY9" fmla="*/ 637698 h 901169"/>
              <a:gd name="connsiteX10" fmla="*/ 8028123 w 8086614"/>
              <a:gd name="connsiteY10" fmla="*/ 854674 h 901169"/>
              <a:gd name="connsiteX11" fmla="*/ 8074617 w 8086614"/>
              <a:gd name="connsiteY11" fmla="*/ 901169 h 901169"/>
              <a:gd name="connsiteX0" fmla="*/ 0 w 8086614"/>
              <a:gd name="connsiteY0" fmla="*/ 901169 h 901169"/>
              <a:gd name="connsiteX1" fmla="*/ 457200 w 8086614"/>
              <a:gd name="connsiteY1" fmla="*/ 629949 h 901169"/>
              <a:gd name="connsiteX2" fmla="*/ 1038387 w 8086614"/>
              <a:gd name="connsiteY2" fmla="*/ 405223 h 901169"/>
              <a:gd name="connsiteX3" fmla="*/ 1952787 w 8086614"/>
              <a:gd name="connsiteY3" fmla="*/ 165000 h 901169"/>
              <a:gd name="connsiteX4" fmla="*/ 3060916 w 8086614"/>
              <a:gd name="connsiteY4" fmla="*/ 25515 h 901169"/>
              <a:gd name="connsiteX5" fmla="*/ 4145797 w 8086614"/>
              <a:gd name="connsiteY5" fmla="*/ 2267 h 901169"/>
              <a:gd name="connsiteX6" fmla="*/ 5060197 w 8086614"/>
              <a:gd name="connsiteY6" fmla="*/ 54739 h 901169"/>
              <a:gd name="connsiteX7" fmla="*/ 6044340 w 8086614"/>
              <a:gd name="connsiteY7" fmla="*/ 194815 h 901169"/>
              <a:gd name="connsiteX8" fmla="*/ 6858000 w 8086614"/>
              <a:gd name="connsiteY8" fmla="*/ 389725 h 901169"/>
              <a:gd name="connsiteX9" fmla="*/ 7617417 w 8086614"/>
              <a:gd name="connsiteY9" fmla="*/ 637698 h 901169"/>
              <a:gd name="connsiteX10" fmla="*/ 8028123 w 8086614"/>
              <a:gd name="connsiteY10" fmla="*/ 854674 h 901169"/>
              <a:gd name="connsiteX11" fmla="*/ 8074617 w 8086614"/>
              <a:gd name="connsiteY11" fmla="*/ 901169 h 901169"/>
              <a:gd name="connsiteX0" fmla="*/ 0 w 8086614"/>
              <a:gd name="connsiteY0" fmla="*/ 901169 h 901169"/>
              <a:gd name="connsiteX1" fmla="*/ 457200 w 8086614"/>
              <a:gd name="connsiteY1" fmla="*/ 629949 h 901169"/>
              <a:gd name="connsiteX2" fmla="*/ 1038387 w 8086614"/>
              <a:gd name="connsiteY2" fmla="*/ 405223 h 901169"/>
              <a:gd name="connsiteX3" fmla="*/ 1952787 w 8086614"/>
              <a:gd name="connsiteY3" fmla="*/ 165000 h 901169"/>
              <a:gd name="connsiteX4" fmla="*/ 3060916 w 8086614"/>
              <a:gd name="connsiteY4" fmla="*/ 25515 h 901169"/>
              <a:gd name="connsiteX5" fmla="*/ 4145797 w 8086614"/>
              <a:gd name="connsiteY5" fmla="*/ 2267 h 901169"/>
              <a:gd name="connsiteX6" fmla="*/ 5060197 w 8086614"/>
              <a:gd name="connsiteY6" fmla="*/ 54739 h 901169"/>
              <a:gd name="connsiteX7" fmla="*/ 6044340 w 8086614"/>
              <a:gd name="connsiteY7" fmla="*/ 194815 h 901169"/>
              <a:gd name="connsiteX8" fmla="*/ 6919993 w 8086614"/>
              <a:gd name="connsiteY8" fmla="*/ 373046 h 901169"/>
              <a:gd name="connsiteX9" fmla="*/ 7617417 w 8086614"/>
              <a:gd name="connsiteY9" fmla="*/ 637698 h 901169"/>
              <a:gd name="connsiteX10" fmla="*/ 8028123 w 8086614"/>
              <a:gd name="connsiteY10" fmla="*/ 854674 h 901169"/>
              <a:gd name="connsiteX11" fmla="*/ 8074617 w 8086614"/>
              <a:gd name="connsiteY11" fmla="*/ 901169 h 901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86614" h="901169">
                <a:moveTo>
                  <a:pt x="0" y="901169"/>
                </a:moveTo>
                <a:cubicBezTo>
                  <a:pt x="142068" y="806888"/>
                  <a:pt x="284136" y="712607"/>
                  <a:pt x="457200" y="629949"/>
                </a:cubicBezTo>
                <a:cubicBezTo>
                  <a:pt x="630264" y="547291"/>
                  <a:pt x="789123" y="482714"/>
                  <a:pt x="1038387" y="405223"/>
                </a:cubicBezTo>
                <a:cubicBezTo>
                  <a:pt x="1287651" y="327732"/>
                  <a:pt x="1615699" y="228285"/>
                  <a:pt x="1952787" y="165000"/>
                </a:cubicBezTo>
                <a:cubicBezTo>
                  <a:pt x="2289875" y="101715"/>
                  <a:pt x="2695414" y="52637"/>
                  <a:pt x="3060916" y="25515"/>
                </a:cubicBezTo>
                <a:cubicBezTo>
                  <a:pt x="3426418" y="-1607"/>
                  <a:pt x="3812584" y="-2604"/>
                  <a:pt x="4145797" y="2267"/>
                </a:cubicBezTo>
                <a:cubicBezTo>
                  <a:pt x="4479010" y="7138"/>
                  <a:pt x="4743773" y="22648"/>
                  <a:pt x="5060197" y="54739"/>
                </a:cubicBezTo>
                <a:cubicBezTo>
                  <a:pt x="5376621" y="86830"/>
                  <a:pt x="5734374" y="141764"/>
                  <a:pt x="6044340" y="194815"/>
                </a:cubicBezTo>
                <a:cubicBezTo>
                  <a:pt x="6354306" y="247866"/>
                  <a:pt x="6657813" y="299232"/>
                  <a:pt x="6919993" y="373046"/>
                </a:cubicBezTo>
                <a:cubicBezTo>
                  <a:pt x="7182173" y="446860"/>
                  <a:pt x="7432729" y="557427"/>
                  <a:pt x="7617417" y="637698"/>
                </a:cubicBezTo>
                <a:cubicBezTo>
                  <a:pt x="7802105" y="717969"/>
                  <a:pt x="7951923" y="810762"/>
                  <a:pt x="8028123" y="854674"/>
                </a:cubicBezTo>
                <a:cubicBezTo>
                  <a:pt x="8104323" y="898586"/>
                  <a:pt x="8089470" y="899877"/>
                  <a:pt x="8074617" y="901169"/>
                </a:cubicBezTo>
              </a:path>
            </a:pathLst>
          </a:custGeom>
          <a:noFill/>
          <a:ln w="28575">
            <a:solidFill>
              <a:schemeClr val="bg1">
                <a:lumMod val="85000"/>
              </a:schemeClr>
            </a:solidFill>
            <a:miter lim="800000"/>
            <a:headEnd/>
            <a:tailEnd/>
          </a:ln>
        </p:spPr>
        <p:txBody>
          <a:bodyPr rtlCol="0" anchor="ctr"/>
          <a:lstStyle/>
          <a:p>
            <a:pPr algn="ctr"/>
            <a:endParaRPr lang="en-US" sz="1600" dirty="0">
              <a:latin typeface="Arial" panose="020B0604020202020204" pitchFamily="34" charset="0"/>
              <a:cs typeface="Arial" panose="020B0604020202020204" pitchFamily="34" charset="0"/>
            </a:endParaRPr>
          </a:p>
        </p:txBody>
      </p:sp>
      <p:grpSp>
        <p:nvGrpSpPr>
          <p:cNvPr id="2362" name="Group 2361">
            <a:extLst>
              <a:ext uri="{FF2B5EF4-FFF2-40B4-BE49-F238E27FC236}">
                <a16:creationId xmlns:a16="http://schemas.microsoft.com/office/drawing/2014/main" id="{4334FE4E-072F-46AB-E349-148F9D872458}"/>
              </a:ext>
            </a:extLst>
          </p:cNvPr>
          <p:cNvGrpSpPr/>
          <p:nvPr/>
        </p:nvGrpSpPr>
        <p:grpSpPr>
          <a:xfrm>
            <a:off x="1806793" y="5881537"/>
            <a:ext cx="1512659" cy="238886"/>
            <a:chOff x="3906344" y="5868988"/>
            <a:chExt cx="2271713" cy="358775"/>
          </a:xfrm>
        </p:grpSpPr>
        <p:sp>
          <p:nvSpPr>
            <p:cNvPr id="2363" name="Rectangle 5">
              <a:extLst>
                <a:ext uri="{FF2B5EF4-FFF2-40B4-BE49-F238E27FC236}">
                  <a16:creationId xmlns:a16="http://schemas.microsoft.com/office/drawing/2014/main" id="{68605E90-8BD7-3060-4B6E-C9621DB1B976}"/>
                </a:ext>
              </a:extLst>
            </p:cNvPr>
            <p:cNvSpPr>
              <a:spLocks noChangeArrowheads="1"/>
            </p:cNvSpPr>
            <p:nvPr/>
          </p:nvSpPr>
          <p:spPr bwMode="auto">
            <a:xfrm>
              <a:off x="4385769"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64" name="Rectangle 6">
              <a:extLst>
                <a:ext uri="{FF2B5EF4-FFF2-40B4-BE49-F238E27FC236}">
                  <a16:creationId xmlns:a16="http://schemas.microsoft.com/office/drawing/2014/main" id="{DECDF02B-DC50-5B97-4723-6C8C4B0800CF}"/>
                </a:ext>
              </a:extLst>
            </p:cNvPr>
            <p:cNvSpPr>
              <a:spLocks noChangeArrowheads="1"/>
            </p:cNvSpPr>
            <p:nvPr/>
          </p:nvSpPr>
          <p:spPr bwMode="auto">
            <a:xfrm>
              <a:off x="4560394"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65" name="Rectangle 7">
              <a:extLst>
                <a:ext uri="{FF2B5EF4-FFF2-40B4-BE49-F238E27FC236}">
                  <a16:creationId xmlns:a16="http://schemas.microsoft.com/office/drawing/2014/main" id="{FB7989B0-5342-39BD-68EB-70E8C29770FF}"/>
                </a:ext>
              </a:extLst>
            </p:cNvPr>
            <p:cNvSpPr>
              <a:spLocks noChangeArrowheads="1"/>
            </p:cNvSpPr>
            <p:nvPr/>
          </p:nvSpPr>
          <p:spPr bwMode="auto">
            <a:xfrm>
              <a:off x="4614369"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66" name="Rectangle 8">
              <a:extLst>
                <a:ext uri="{FF2B5EF4-FFF2-40B4-BE49-F238E27FC236}">
                  <a16:creationId xmlns:a16="http://schemas.microsoft.com/office/drawing/2014/main" id="{3001B031-7D2B-C048-1882-1FAFCB03F9D8}"/>
                </a:ext>
              </a:extLst>
            </p:cNvPr>
            <p:cNvSpPr>
              <a:spLocks noChangeArrowheads="1"/>
            </p:cNvSpPr>
            <p:nvPr/>
          </p:nvSpPr>
          <p:spPr bwMode="auto">
            <a:xfrm>
              <a:off x="3971432" y="5907088"/>
              <a:ext cx="17463" cy="27781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67" name="Rectangle 9">
              <a:extLst>
                <a:ext uri="{FF2B5EF4-FFF2-40B4-BE49-F238E27FC236}">
                  <a16:creationId xmlns:a16="http://schemas.microsoft.com/office/drawing/2014/main" id="{AE5A9CDE-DD51-2743-7017-5B847366AC6F}"/>
                </a:ext>
              </a:extLst>
            </p:cNvPr>
            <p:cNvSpPr>
              <a:spLocks noChangeArrowheads="1"/>
            </p:cNvSpPr>
            <p:nvPr/>
          </p:nvSpPr>
          <p:spPr bwMode="auto">
            <a:xfrm>
              <a:off x="4026994" y="5935663"/>
              <a:ext cx="17463" cy="22066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68" name="Rectangle 10">
              <a:extLst>
                <a:ext uri="{FF2B5EF4-FFF2-40B4-BE49-F238E27FC236}">
                  <a16:creationId xmlns:a16="http://schemas.microsoft.com/office/drawing/2014/main" id="{6E26A6CD-C3F2-5E1B-FE04-35330A2DC5F9}"/>
                </a:ext>
              </a:extLst>
            </p:cNvPr>
            <p:cNvSpPr>
              <a:spLocks noChangeArrowheads="1"/>
            </p:cNvSpPr>
            <p:nvPr/>
          </p:nvSpPr>
          <p:spPr bwMode="auto">
            <a:xfrm>
              <a:off x="4327032"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69" name="Rectangle 11">
              <a:extLst>
                <a:ext uri="{FF2B5EF4-FFF2-40B4-BE49-F238E27FC236}">
                  <a16:creationId xmlns:a16="http://schemas.microsoft.com/office/drawing/2014/main" id="{23A21652-8F41-0765-549F-003C2D73A31E}"/>
                </a:ext>
              </a:extLst>
            </p:cNvPr>
            <p:cNvSpPr>
              <a:spLocks noChangeArrowheads="1"/>
            </p:cNvSpPr>
            <p:nvPr/>
          </p:nvSpPr>
          <p:spPr bwMode="auto">
            <a:xfrm>
              <a:off x="4268294"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70" name="Rectangle 12">
              <a:extLst>
                <a:ext uri="{FF2B5EF4-FFF2-40B4-BE49-F238E27FC236}">
                  <a16:creationId xmlns:a16="http://schemas.microsoft.com/office/drawing/2014/main" id="{E0BD05AB-40BB-F027-6CD0-006CFD4A7DAB}"/>
                </a:ext>
              </a:extLst>
            </p:cNvPr>
            <p:cNvSpPr>
              <a:spLocks noChangeArrowheads="1"/>
            </p:cNvSpPr>
            <p:nvPr/>
          </p:nvSpPr>
          <p:spPr bwMode="auto">
            <a:xfrm>
              <a:off x="4209557"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71" name="Freeform 13">
              <a:extLst>
                <a:ext uri="{FF2B5EF4-FFF2-40B4-BE49-F238E27FC236}">
                  <a16:creationId xmlns:a16="http://schemas.microsoft.com/office/drawing/2014/main" id="{EE3D53A9-503B-2A78-A93E-287791245F91}"/>
                </a:ext>
              </a:extLst>
            </p:cNvPr>
            <p:cNvSpPr>
              <a:spLocks/>
            </p:cNvSpPr>
            <p:nvPr/>
          </p:nvSpPr>
          <p:spPr bwMode="auto">
            <a:xfrm>
              <a:off x="3914282" y="5881688"/>
              <a:ext cx="777875" cy="339725"/>
            </a:xfrm>
            <a:custGeom>
              <a:avLst/>
              <a:gdLst>
                <a:gd name="T0" fmla="*/ 45 w 982"/>
                <a:gd name="T1" fmla="*/ 71 h 427"/>
                <a:gd name="T2" fmla="*/ 75 w 982"/>
                <a:gd name="T3" fmla="*/ 76 h 427"/>
                <a:gd name="T4" fmla="*/ 125 w 982"/>
                <a:gd name="T5" fmla="*/ 101 h 427"/>
                <a:gd name="T6" fmla="*/ 167 w 982"/>
                <a:gd name="T7" fmla="*/ 140 h 427"/>
                <a:gd name="T8" fmla="*/ 215 w 982"/>
                <a:gd name="T9" fmla="*/ 204 h 427"/>
                <a:gd name="T10" fmla="*/ 257 w 982"/>
                <a:gd name="T11" fmla="*/ 270 h 427"/>
                <a:gd name="T12" fmla="*/ 303 w 982"/>
                <a:gd name="T13" fmla="*/ 329 h 427"/>
                <a:gd name="T14" fmla="*/ 341 w 982"/>
                <a:gd name="T15" fmla="*/ 368 h 427"/>
                <a:gd name="T16" fmla="*/ 384 w 982"/>
                <a:gd name="T17" fmla="*/ 399 h 427"/>
                <a:gd name="T18" fmla="*/ 435 w 982"/>
                <a:gd name="T19" fmla="*/ 419 h 427"/>
                <a:gd name="T20" fmla="*/ 490 w 982"/>
                <a:gd name="T21" fmla="*/ 427 h 427"/>
                <a:gd name="T22" fmla="*/ 529 w 982"/>
                <a:gd name="T23" fmla="*/ 424 h 427"/>
                <a:gd name="T24" fmla="*/ 581 w 982"/>
                <a:gd name="T25" fmla="*/ 407 h 427"/>
                <a:gd name="T26" fmla="*/ 627 w 982"/>
                <a:gd name="T27" fmla="*/ 379 h 427"/>
                <a:gd name="T28" fmla="*/ 667 w 982"/>
                <a:gd name="T29" fmla="*/ 343 h 427"/>
                <a:gd name="T30" fmla="*/ 702 w 982"/>
                <a:gd name="T31" fmla="*/ 301 h 427"/>
                <a:gd name="T32" fmla="*/ 745 w 982"/>
                <a:gd name="T33" fmla="*/ 237 h 427"/>
                <a:gd name="T34" fmla="*/ 801 w 982"/>
                <a:gd name="T35" fmla="*/ 155 h 427"/>
                <a:gd name="T36" fmla="*/ 841 w 982"/>
                <a:gd name="T37" fmla="*/ 112 h 427"/>
                <a:gd name="T38" fmla="*/ 889 w 982"/>
                <a:gd name="T39" fmla="*/ 82 h 427"/>
                <a:gd name="T40" fmla="*/ 927 w 982"/>
                <a:gd name="T41" fmla="*/ 72 h 427"/>
                <a:gd name="T42" fmla="*/ 947 w 982"/>
                <a:gd name="T43" fmla="*/ 70 h 427"/>
                <a:gd name="T44" fmla="*/ 968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3 w 982"/>
                <a:gd name="T57" fmla="*/ 13 h 427"/>
                <a:gd name="T58" fmla="*/ 826 w 982"/>
                <a:gd name="T59" fmla="*/ 37 h 427"/>
                <a:gd name="T60" fmla="*/ 784 w 982"/>
                <a:gd name="T61" fmla="*/ 70 h 427"/>
                <a:gd name="T62" fmla="*/ 747 w 982"/>
                <a:gd name="T63" fmla="*/ 110 h 427"/>
                <a:gd name="T64" fmla="*/ 714 w 982"/>
                <a:gd name="T65" fmla="*/ 156 h 427"/>
                <a:gd name="T66" fmla="*/ 649 w 982"/>
                <a:gd name="T67" fmla="*/ 255 h 427"/>
                <a:gd name="T68" fmla="*/ 611 w 982"/>
                <a:gd name="T69" fmla="*/ 301 h 427"/>
                <a:gd name="T70" fmla="*/ 566 w 982"/>
                <a:gd name="T71" fmla="*/ 336 h 427"/>
                <a:gd name="T72" fmla="*/ 531 w 982"/>
                <a:gd name="T73" fmla="*/ 350 h 427"/>
                <a:gd name="T74" fmla="*/ 501 w 982"/>
                <a:gd name="T75" fmla="*/ 355 h 427"/>
                <a:gd name="T76" fmla="*/ 480 w 982"/>
                <a:gd name="T77" fmla="*/ 355 h 427"/>
                <a:gd name="T78" fmla="*/ 450 w 982"/>
                <a:gd name="T79" fmla="*/ 350 h 427"/>
                <a:gd name="T80" fmla="*/ 415 w 982"/>
                <a:gd name="T81" fmla="*/ 336 h 427"/>
                <a:gd name="T82" fmla="*/ 370 w 982"/>
                <a:gd name="T83" fmla="*/ 301 h 427"/>
                <a:gd name="T84" fmla="*/ 331 w 982"/>
                <a:gd name="T85" fmla="*/ 255 h 427"/>
                <a:gd name="T86" fmla="*/ 268 w 982"/>
                <a:gd name="T87" fmla="*/ 156 h 427"/>
                <a:gd name="T88" fmla="*/ 233 w 982"/>
                <a:gd name="T89" fmla="*/ 110 h 427"/>
                <a:gd name="T90" fmla="*/ 196 w 982"/>
                <a:gd name="T91" fmla="*/ 70 h 427"/>
                <a:gd name="T92" fmla="*/ 155 w 982"/>
                <a:gd name="T93" fmla="*/ 37 h 427"/>
                <a:gd name="T94" fmla="*/ 108 w 982"/>
                <a:gd name="T95" fmla="*/ 13 h 427"/>
                <a:gd name="T96" fmla="*/ 54 w 982"/>
                <a:gd name="T97" fmla="*/ 1 h 427"/>
                <a:gd name="T98" fmla="*/ 26 w 982"/>
                <a:gd name="T99" fmla="*/ 0 h 427"/>
                <a:gd name="T100" fmla="*/ 9 w 982"/>
                <a:gd name="T101" fmla="*/ 10 h 427"/>
                <a:gd name="T102" fmla="*/ 0 w 982"/>
                <a:gd name="T103" fmla="*/ 26 h 427"/>
                <a:gd name="T104" fmla="*/ 2 w 982"/>
                <a:gd name="T105" fmla="*/ 46 h 427"/>
                <a:gd name="T106" fmla="*/ 13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5" y="71"/>
                  </a:lnTo>
                  <a:lnTo>
                    <a:pt x="55" y="72"/>
                  </a:lnTo>
                  <a:lnTo>
                    <a:pt x="64" y="74"/>
                  </a:lnTo>
                  <a:lnTo>
                    <a:pt x="75" y="76"/>
                  </a:lnTo>
                  <a:lnTo>
                    <a:pt x="92" y="82"/>
                  </a:lnTo>
                  <a:lnTo>
                    <a:pt x="110" y="91"/>
                  </a:lnTo>
                  <a:lnTo>
                    <a:pt x="125" y="101"/>
                  </a:lnTo>
                  <a:lnTo>
                    <a:pt x="141" y="112"/>
                  </a:lnTo>
                  <a:lnTo>
                    <a:pt x="154" y="126"/>
                  </a:lnTo>
                  <a:lnTo>
                    <a:pt x="167" y="140"/>
                  </a:lnTo>
                  <a:lnTo>
                    <a:pt x="180" y="155"/>
                  </a:lnTo>
                  <a:lnTo>
                    <a:pt x="192" y="170"/>
                  </a:lnTo>
                  <a:lnTo>
                    <a:pt x="215" y="204"/>
                  </a:lnTo>
                  <a:lnTo>
                    <a:pt x="237" y="237"/>
                  </a:lnTo>
                  <a:lnTo>
                    <a:pt x="257" y="270"/>
                  </a:lnTo>
                  <a:lnTo>
                    <a:pt x="257" y="270"/>
                  </a:lnTo>
                  <a:lnTo>
                    <a:pt x="279" y="301"/>
                  </a:lnTo>
                  <a:lnTo>
                    <a:pt x="290" y="315"/>
                  </a:lnTo>
                  <a:lnTo>
                    <a:pt x="303" y="329"/>
                  </a:lnTo>
                  <a:lnTo>
                    <a:pt x="315" y="343"/>
                  </a:lnTo>
                  <a:lnTo>
                    <a:pt x="327" y="355"/>
                  </a:lnTo>
                  <a:lnTo>
                    <a:pt x="341" y="368"/>
                  </a:lnTo>
                  <a:lnTo>
                    <a:pt x="355" y="379"/>
                  </a:lnTo>
                  <a:lnTo>
                    <a:pt x="370" y="389"/>
                  </a:lnTo>
                  <a:lnTo>
                    <a:pt x="384" y="399"/>
                  </a:lnTo>
                  <a:lnTo>
                    <a:pt x="401" y="407"/>
                  </a:lnTo>
                  <a:lnTo>
                    <a:pt x="417" y="413"/>
                  </a:lnTo>
                  <a:lnTo>
                    <a:pt x="435" y="419"/>
                  </a:lnTo>
                  <a:lnTo>
                    <a:pt x="452" y="424"/>
                  </a:lnTo>
                  <a:lnTo>
                    <a:pt x="471" y="426"/>
                  </a:lnTo>
                  <a:lnTo>
                    <a:pt x="490" y="427"/>
                  </a:lnTo>
                  <a:lnTo>
                    <a:pt x="490" y="427"/>
                  </a:lnTo>
                  <a:lnTo>
                    <a:pt x="510" y="426"/>
                  </a:lnTo>
                  <a:lnTo>
                    <a:pt x="529" y="424"/>
                  </a:lnTo>
                  <a:lnTo>
                    <a:pt x="547" y="419"/>
                  </a:lnTo>
                  <a:lnTo>
                    <a:pt x="565" y="413"/>
                  </a:lnTo>
                  <a:lnTo>
                    <a:pt x="581" y="407"/>
                  </a:lnTo>
                  <a:lnTo>
                    <a:pt x="597" y="399"/>
                  </a:lnTo>
                  <a:lnTo>
                    <a:pt x="612" y="389"/>
                  </a:lnTo>
                  <a:lnTo>
                    <a:pt x="627" y="379"/>
                  </a:lnTo>
                  <a:lnTo>
                    <a:pt x="640" y="368"/>
                  </a:lnTo>
                  <a:lnTo>
                    <a:pt x="653" y="355"/>
                  </a:lnTo>
                  <a:lnTo>
                    <a:pt x="667" y="343"/>
                  </a:lnTo>
                  <a:lnTo>
                    <a:pt x="679" y="329"/>
                  </a:lnTo>
                  <a:lnTo>
                    <a:pt x="691" y="315"/>
                  </a:lnTo>
                  <a:lnTo>
                    <a:pt x="702" y="301"/>
                  </a:lnTo>
                  <a:lnTo>
                    <a:pt x="724" y="270"/>
                  </a:lnTo>
                  <a:lnTo>
                    <a:pt x="724" y="270"/>
                  </a:lnTo>
                  <a:lnTo>
                    <a:pt x="745" y="237"/>
                  </a:lnTo>
                  <a:lnTo>
                    <a:pt x="766" y="204"/>
                  </a:lnTo>
                  <a:lnTo>
                    <a:pt x="789" y="170"/>
                  </a:lnTo>
                  <a:lnTo>
                    <a:pt x="801" y="155"/>
                  </a:lnTo>
                  <a:lnTo>
                    <a:pt x="813" y="140"/>
                  </a:lnTo>
                  <a:lnTo>
                    <a:pt x="827" y="126"/>
                  </a:lnTo>
                  <a:lnTo>
                    <a:pt x="841" y="112"/>
                  </a:lnTo>
                  <a:lnTo>
                    <a:pt x="856" y="101"/>
                  </a:lnTo>
                  <a:lnTo>
                    <a:pt x="872" y="91"/>
                  </a:lnTo>
                  <a:lnTo>
                    <a:pt x="889" y="82"/>
                  </a:lnTo>
                  <a:lnTo>
                    <a:pt x="907" y="76"/>
                  </a:lnTo>
                  <a:lnTo>
                    <a:pt x="917" y="74"/>
                  </a:lnTo>
                  <a:lnTo>
                    <a:pt x="927" y="72"/>
                  </a:lnTo>
                  <a:lnTo>
                    <a:pt x="937" y="71"/>
                  </a:lnTo>
                  <a:lnTo>
                    <a:pt x="947" y="70"/>
                  </a:lnTo>
                  <a:lnTo>
                    <a:pt x="947" y="70"/>
                  </a:lnTo>
                  <a:lnTo>
                    <a:pt x="956" y="69"/>
                  </a:lnTo>
                  <a:lnTo>
                    <a:pt x="962" y="67"/>
                  </a:lnTo>
                  <a:lnTo>
                    <a:pt x="968" y="63"/>
                  </a:lnTo>
                  <a:lnTo>
                    <a:pt x="973" y="59"/>
                  </a:lnTo>
                  <a:lnTo>
                    <a:pt x="976" y="52"/>
                  </a:lnTo>
                  <a:lnTo>
                    <a:pt x="979" y="46"/>
                  </a:lnTo>
                  <a:lnTo>
                    <a:pt x="981" y="40"/>
                  </a:lnTo>
                  <a:lnTo>
                    <a:pt x="982" y="34"/>
                  </a:lnTo>
                  <a:lnTo>
                    <a:pt x="981" y="26"/>
                  </a:lnTo>
                  <a:lnTo>
                    <a:pt x="979" y="20"/>
                  </a:lnTo>
                  <a:lnTo>
                    <a:pt x="976" y="15"/>
                  </a:lnTo>
                  <a:lnTo>
                    <a:pt x="973" y="10"/>
                  </a:lnTo>
                  <a:lnTo>
                    <a:pt x="968" y="5"/>
                  </a:lnTo>
                  <a:lnTo>
                    <a:pt x="962" y="2"/>
                  </a:lnTo>
                  <a:lnTo>
                    <a:pt x="956" y="0"/>
                  </a:lnTo>
                  <a:lnTo>
                    <a:pt x="947" y="0"/>
                  </a:lnTo>
                  <a:lnTo>
                    <a:pt x="947" y="0"/>
                  </a:lnTo>
                  <a:lnTo>
                    <a:pt x="928" y="1"/>
                  </a:lnTo>
                  <a:lnTo>
                    <a:pt x="908" y="4"/>
                  </a:lnTo>
                  <a:lnTo>
                    <a:pt x="891" y="8"/>
                  </a:lnTo>
                  <a:lnTo>
                    <a:pt x="873" y="13"/>
                  </a:lnTo>
                  <a:lnTo>
                    <a:pt x="857" y="20"/>
                  </a:lnTo>
                  <a:lnTo>
                    <a:pt x="841" y="27"/>
                  </a:lnTo>
                  <a:lnTo>
                    <a:pt x="826" y="37"/>
                  </a:lnTo>
                  <a:lnTo>
                    <a:pt x="811" y="47"/>
                  </a:lnTo>
                  <a:lnTo>
                    <a:pt x="798" y="57"/>
                  </a:lnTo>
                  <a:lnTo>
                    <a:pt x="784" y="70"/>
                  </a:lnTo>
                  <a:lnTo>
                    <a:pt x="772" y="82"/>
                  </a:lnTo>
                  <a:lnTo>
                    <a:pt x="760" y="96"/>
                  </a:lnTo>
                  <a:lnTo>
                    <a:pt x="747" y="110"/>
                  </a:lnTo>
                  <a:lnTo>
                    <a:pt x="736" y="125"/>
                  </a:lnTo>
                  <a:lnTo>
                    <a:pt x="714" y="156"/>
                  </a:lnTo>
                  <a:lnTo>
                    <a:pt x="714" y="156"/>
                  </a:lnTo>
                  <a:lnTo>
                    <a:pt x="694" y="188"/>
                  </a:lnTo>
                  <a:lnTo>
                    <a:pt x="672" y="221"/>
                  </a:lnTo>
                  <a:lnTo>
                    <a:pt x="649" y="255"/>
                  </a:lnTo>
                  <a:lnTo>
                    <a:pt x="637" y="271"/>
                  </a:lnTo>
                  <a:lnTo>
                    <a:pt x="625" y="286"/>
                  </a:lnTo>
                  <a:lnTo>
                    <a:pt x="611" y="301"/>
                  </a:lnTo>
                  <a:lnTo>
                    <a:pt x="597" y="314"/>
                  </a:lnTo>
                  <a:lnTo>
                    <a:pt x="582" y="325"/>
                  </a:lnTo>
                  <a:lnTo>
                    <a:pt x="566" y="336"/>
                  </a:lnTo>
                  <a:lnTo>
                    <a:pt x="549" y="344"/>
                  </a:lnTo>
                  <a:lnTo>
                    <a:pt x="540" y="348"/>
                  </a:lnTo>
                  <a:lnTo>
                    <a:pt x="531" y="350"/>
                  </a:lnTo>
                  <a:lnTo>
                    <a:pt x="521" y="352"/>
                  </a:lnTo>
                  <a:lnTo>
                    <a:pt x="511" y="354"/>
                  </a:lnTo>
                  <a:lnTo>
                    <a:pt x="501" y="355"/>
                  </a:lnTo>
                  <a:lnTo>
                    <a:pt x="490" y="355"/>
                  </a:lnTo>
                  <a:lnTo>
                    <a:pt x="490" y="355"/>
                  </a:lnTo>
                  <a:lnTo>
                    <a:pt x="480" y="355"/>
                  </a:lnTo>
                  <a:lnTo>
                    <a:pt x="470" y="354"/>
                  </a:lnTo>
                  <a:lnTo>
                    <a:pt x="460" y="352"/>
                  </a:lnTo>
                  <a:lnTo>
                    <a:pt x="450" y="350"/>
                  </a:lnTo>
                  <a:lnTo>
                    <a:pt x="441" y="348"/>
                  </a:lnTo>
                  <a:lnTo>
                    <a:pt x="433" y="344"/>
                  </a:lnTo>
                  <a:lnTo>
                    <a:pt x="415" y="336"/>
                  </a:lnTo>
                  <a:lnTo>
                    <a:pt x="400" y="325"/>
                  </a:lnTo>
                  <a:lnTo>
                    <a:pt x="384" y="314"/>
                  </a:lnTo>
                  <a:lnTo>
                    <a:pt x="370" y="301"/>
                  </a:lnTo>
                  <a:lnTo>
                    <a:pt x="356" y="286"/>
                  </a:lnTo>
                  <a:lnTo>
                    <a:pt x="344" y="271"/>
                  </a:lnTo>
                  <a:lnTo>
                    <a:pt x="331" y="255"/>
                  </a:lnTo>
                  <a:lnTo>
                    <a:pt x="309" y="221"/>
                  </a:lnTo>
                  <a:lnTo>
                    <a:pt x="288" y="188"/>
                  </a:lnTo>
                  <a:lnTo>
                    <a:pt x="268" y="156"/>
                  </a:lnTo>
                  <a:lnTo>
                    <a:pt x="268" y="156"/>
                  </a:lnTo>
                  <a:lnTo>
                    <a:pt x="245" y="125"/>
                  </a:lnTo>
                  <a:lnTo>
                    <a:pt x="233" y="110"/>
                  </a:lnTo>
                  <a:lnTo>
                    <a:pt x="222" y="96"/>
                  </a:lnTo>
                  <a:lnTo>
                    <a:pt x="210" y="82"/>
                  </a:lnTo>
                  <a:lnTo>
                    <a:pt x="196" y="70"/>
                  </a:lnTo>
                  <a:lnTo>
                    <a:pt x="183" y="57"/>
                  </a:lnTo>
                  <a:lnTo>
                    <a:pt x="170" y="47"/>
                  </a:lnTo>
                  <a:lnTo>
                    <a:pt x="155" y="37"/>
                  </a:lnTo>
                  <a:lnTo>
                    <a:pt x="140" y="27"/>
                  </a:lnTo>
                  <a:lnTo>
                    <a:pt x="124" y="20"/>
                  </a:lnTo>
                  <a:lnTo>
                    <a:pt x="108" y="13"/>
                  </a:lnTo>
                  <a:lnTo>
                    <a:pt x="90" y="8"/>
                  </a:lnTo>
                  <a:lnTo>
                    <a:pt x="73" y="4"/>
                  </a:lnTo>
                  <a:lnTo>
                    <a:pt x="54" y="1"/>
                  </a:lnTo>
                  <a:lnTo>
                    <a:pt x="34" y="0"/>
                  </a:lnTo>
                  <a:lnTo>
                    <a:pt x="34" y="0"/>
                  </a:lnTo>
                  <a:lnTo>
                    <a:pt x="26" y="0"/>
                  </a:lnTo>
                  <a:lnTo>
                    <a:pt x="19" y="2"/>
                  </a:lnTo>
                  <a:lnTo>
                    <a:pt x="13" y="5"/>
                  </a:lnTo>
                  <a:lnTo>
                    <a:pt x="9" y="10"/>
                  </a:lnTo>
                  <a:lnTo>
                    <a:pt x="4" y="15"/>
                  </a:lnTo>
                  <a:lnTo>
                    <a:pt x="2" y="20"/>
                  </a:lnTo>
                  <a:lnTo>
                    <a:pt x="0" y="26"/>
                  </a:lnTo>
                  <a:lnTo>
                    <a:pt x="0" y="34"/>
                  </a:lnTo>
                  <a:lnTo>
                    <a:pt x="0" y="40"/>
                  </a:lnTo>
                  <a:lnTo>
                    <a:pt x="2" y="46"/>
                  </a:lnTo>
                  <a:lnTo>
                    <a:pt x="4" y="52"/>
                  </a:lnTo>
                  <a:lnTo>
                    <a:pt x="9" y="59"/>
                  </a:lnTo>
                  <a:lnTo>
                    <a:pt x="13" y="63"/>
                  </a:lnTo>
                  <a:lnTo>
                    <a:pt x="19" y="67"/>
                  </a:lnTo>
                  <a:lnTo>
                    <a:pt x="26"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72" name="Freeform 14">
              <a:extLst>
                <a:ext uri="{FF2B5EF4-FFF2-40B4-BE49-F238E27FC236}">
                  <a16:creationId xmlns:a16="http://schemas.microsoft.com/office/drawing/2014/main" id="{EB18557F-4A97-95C9-E7CB-54EE655F95B6}"/>
                </a:ext>
              </a:extLst>
            </p:cNvPr>
            <p:cNvSpPr>
              <a:spLocks noEditPoints="1"/>
            </p:cNvSpPr>
            <p:nvPr/>
          </p:nvSpPr>
          <p:spPr bwMode="auto">
            <a:xfrm>
              <a:off x="3906344" y="5875338"/>
              <a:ext cx="792163" cy="352425"/>
            </a:xfrm>
            <a:custGeom>
              <a:avLst/>
              <a:gdLst>
                <a:gd name="T0" fmla="*/ 3 w 999"/>
                <a:gd name="T1" fmla="*/ 26 h 445"/>
                <a:gd name="T2" fmla="*/ 43 w 999"/>
                <a:gd name="T3" fmla="*/ 0 h 445"/>
                <a:gd name="T4" fmla="*/ 141 w 999"/>
                <a:gd name="T5" fmla="*/ 24 h 445"/>
                <a:gd name="T6" fmla="*/ 230 w 999"/>
                <a:gd name="T7" fmla="*/ 92 h 445"/>
                <a:gd name="T8" fmla="*/ 309 w 999"/>
                <a:gd name="T9" fmla="*/ 200 h 445"/>
                <a:gd name="T10" fmla="*/ 376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1 w 999"/>
                <a:gd name="T23" fmla="*/ 33 h 445"/>
                <a:gd name="T24" fmla="*/ 956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1 w 999"/>
                <a:gd name="T41" fmla="*/ 437 h 445"/>
                <a:gd name="T42" fmla="*/ 458 w 999"/>
                <a:gd name="T43" fmla="*/ 442 h 445"/>
                <a:gd name="T44" fmla="*/ 354 w 999"/>
                <a:gd name="T45" fmla="*/ 393 h 445"/>
                <a:gd name="T46" fmla="*/ 279 w 999"/>
                <a:gd name="T47" fmla="*/ 314 h 445"/>
                <a:gd name="T48" fmla="*/ 197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4 w 999"/>
                <a:gd name="T75" fmla="*/ 296 h 445"/>
                <a:gd name="T76" fmla="*/ 269 w 999"/>
                <a:gd name="T77" fmla="*/ 171 h 445"/>
                <a:gd name="T78" fmla="*/ 192 w 999"/>
                <a:gd name="T79" fmla="*/ 79 h 445"/>
                <a:gd name="T80" fmla="*/ 100 w 999"/>
                <a:gd name="T81" fmla="*/ 27 h 445"/>
                <a:gd name="T82" fmla="*/ 31 w 999"/>
                <a:gd name="T83" fmla="*/ 20 h 445"/>
                <a:gd name="T84" fmla="*/ 18 w 999"/>
                <a:gd name="T85" fmla="*/ 43 h 445"/>
                <a:gd name="T86" fmla="*/ 27 w 999"/>
                <a:gd name="T87" fmla="*/ 65 h 445"/>
                <a:gd name="T88" fmla="*/ 79 w 999"/>
                <a:gd name="T89" fmla="*/ 76 h 445"/>
                <a:gd name="T90" fmla="*/ 166 w 999"/>
                <a:gd name="T91" fmla="*/ 126 h 445"/>
                <a:gd name="T92" fmla="*/ 249 w 999"/>
                <a:gd name="T93" fmla="*/ 236 h 445"/>
                <a:gd name="T94" fmla="*/ 325 w 999"/>
                <a:gd name="T95" fmla="*/ 342 h 445"/>
                <a:gd name="T96" fmla="*/ 409 w 999"/>
                <a:gd name="T97" fmla="*/ 407 h 445"/>
                <a:gd name="T98" fmla="*/ 499 w 999"/>
                <a:gd name="T99" fmla="*/ 427 h 445"/>
                <a:gd name="T100" fmla="*/ 607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8" y="7"/>
                  </a:lnTo>
                  <a:lnTo>
                    <a:pt x="25" y="3"/>
                  </a:lnTo>
                  <a:lnTo>
                    <a:pt x="33" y="1"/>
                  </a:lnTo>
                  <a:lnTo>
                    <a:pt x="43" y="0"/>
                  </a:lnTo>
                  <a:lnTo>
                    <a:pt x="43" y="0"/>
                  </a:lnTo>
                  <a:lnTo>
                    <a:pt x="65" y="2"/>
                  </a:lnTo>
                  <a:lnTo>
                    <a:pt x="86" y="5"/>
                  </a:lnTo>
                  <a:lnTo>
                    <a:pt x="105" y="11"/>
                  </a:lnTo>
                  <a:lnTo>
                    <a:pt x="124" y="17"/>
                  </a:lnTo>
                  <a:lnTo>
                    <a:pt x="141" y="24"/>
                  </a:lnTo>
                  <a:lnTo>
                    <a:pt x="159" y="33"/>
                  </a:lnTo>
                  <a:lnTo>
                    <a:pt x="174" y="44"/>
                  </a:lnTo>
                  <a:lnTo>
                    <a:pt x="190" y="54"/>
                  </a:lnTo>
                  <a:lnTo>
                    <a:pt x="204" y="66"/>
                  </a:lnTo>
                  <a:lnTo>
                    <a:pt x="218" y="79"/>
                  </a:lnTo>
                  <a:lnTo>
                    <a:pt x="230" y="92"/>
                  </a:lnTo>
                  <a:lnTo>
                    <a:pt x="241" y="106"/>
                  </a:lnTo>
                  <a:lnTo>
                    <a:pt x="253" y="119"/>
                  </a:lnTo>
                  <a:lnTo>
                    <a:pt x="264" y="133"/>
                  </a:lnTo>
                  <a:lnTo>
                    <a:pt x="284" y="161"/>
                  </a:lnTo>
                  <a:lnTo>
                    <a:pt x="284" y="161"/>
                  </a:lnTo>
                  <a:lnTo>
                    <a:pt x="309" y="200"/>
                  </a:lnTo>
                  <a:lnTo>
                    <a:pt x="309" y="200"/>
                  </a:lnTo>
                  <a:lnTo>
                    <a:pt x="327" y="228"/>
                  </a:lnTo>
                  <a:lnTo>
                    <a:pt x="346" y="256"/>
                  </a:lnTo>
                  <a:lnTo>
                    <a:pt x="355" y="269"/>
                  </a:lnTo>
                  <a:lnTo>
                    <a:pt x="365" y="282"/>
                  </a:lnTo>
                  <a:lnTo>
                    <a:pt x="376"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6" y="335"/>
                  </a:lnTo>
                  <a:lnTo>
                    <a:pt x="588" y="327"/>
                  </a:lnTo>
                  <a:lnTo>
                    <a:pt x="601" y="317"/>
                  </a:lnTo>
                  <a:lnTo>
                    <a:pt x="612" y="306"/>
                  </a:lnTo>
                  <a:lnTo>
                    <a:pt x="623" y="294"/>
                  </a:lnTo>
                  <a:lnTo>
                    <a:pt x="634" y="282"/>
                  </a:lnTo>
                  <a:lnTo>
                    <a:pt x="644" y="269"/>
                  </a:lnTo>
                  <a:lnTo>
                    <a:pt x="654" y="256"/>
                  </a:lnTo>
                  <a:lnTo>
                    <a:pt x="673" y="228"/>
                  </a:lnTo>
                  <a:lnTo>
                    <a:pt x="690" y="200"/>
                  </a:lnTo>
                  <a:lnTo>
                    <a:pt x="690" y="200"/>
                  </a:lnTo>
                  <a:lnTo>
                    <a:pt x="716" y="161"/>
                  </a:lnTo>
                  <a:lnTo>
                    <a:pt x="716" y="161"/>
                  </a:lnTo>
                  <a:lnTo>
                    <a:pt x="736" y="133"/>
                  </a:lnTo>
                  <a:lnTo>
                    <a:pt x="746" y="119"/>
                  </a:lnTo>
                  <a:lnTo>
                    <a:pt x="757" y="106"/>
                  </a:lnTo>
                  <a:lnTo>
                    <a:pt x="769" y="92"/>
                  </a:lnTo>
                  <a:lnTo>
                    <a:pt x="782" y="79"/>
                  </a:lnTo>
                  <a:lnTo>
                    <a:pt x="796" y="66"/>
                  </a:lnTo>
                  <a:lnTo>
                    <a:pt x="810" y="54"/>
                  </a:lnTo>
                  <a:lnTo>
                    <a:pt x="824" y="44"/>
                  </a:lnTo>
                  <a:lnTo>
                    <a:pt x="841" y="33"/>
                  </a:lnTo>
                  <a:lnTo>
                    <a:pt x="857" y="24"/>
                  </a:lnTo>
                  <a:lnTo>
                    <a:pt x="875" y="17"/>
                  </a:lnTo>
                  <a:lnTo>
                    <a:pt x="894" y="11"/>
                  </a:lnTo>
                  <a:lnTo>
                    <a:pt x="913" y="5"/>
                  </a:lnTo>
                  <a:lnTo>
                    <a:pt x="934" y="2"/>
                  </a:lnTo>
                  <a:lnTo>
                    <a:pt x="956" y="0"/>
                  </a:lnTo>
                  <a:lnTo>
                    <a:pt x="956"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3" y="80"/>
                  </a:lnTo>
                  <a:lnTo>
                    <a:pt x="975" y="84"/>
                  </a:lnTo>
                  <a:lnTo>
                    <a:pt x="967" y="87"/>
                  </a:lnTo>
                  <a:lnTo>
                    <a:pt x="956" y="89"/>
                  </a:lnTo>
                  <a:lnTo>
                    <a:pt x="956" y="89"/>
                  </a:lnTo>
                  <a:lnTo>
                    <a:pt x="940" y="90"/>
                  </a:lnTo>
                  <a:lnTo>
                    <a:pt x="923" y="93"/>
                  </a:lnTo>
                  <a:lnTo>
                    <a:pt x="908" y="97"/>
                  </a:lnTo>
                  <a:lnTo>
                    <a:pt x="895" y="104"/>
                  </a:lnTo>
                  <a:lnTo>
                    <a:pt x="880" y="111"/>
                  </a:lnTo>
                  <a:lnTo>
                    <a:pt x="868" y="119"/>
                  </a:lnTo>
                  <a:lnTo>
                    <a:pt x="855" y="130"/>
                  </a:lnTo>
                  <a:lnTo>
                    <a:pt x="844" y="140"/>
                  </a:lnTo>
                  <a:lnTo>
                    <a:pt x="833" y="151"/>
                  </a:lnTo>
                  <a:lnTo>
                    <a:pt x="822" y="164"/>
                  </a:lnTo>
                  <a:lnTo>
                    <a:pt x="812" y="176"/>
                  </a:lnTo>
                  <a:lnTo>
                    <a:pt x="803" y="190"/>
                  </a:lnTo>
                  <a:lnTo>
                    <a:pt x="784" y="217"/>
                  </a:lnTo>
                  <a:lnTo>
                    <a:pt x="766" y="245"/>
                  </a:lnTo>
                  <a:lnTo>
                    <a:pt x="766" y="245"/>
                  </a:lnTo>
                  <a:lnTo>
                    <a:pt x="740" y="285"/>
                  </a:lnTo>
                  <a:lnTo>
                    <a:pt x="740" y="285"/>
                  </a:lnTo>
                  <a:lnTo>
                    <a:pt x="720" y="314"/>
                  </a:lnTo>
                  <a:lnTo>
                    <a:pt x="709" y="327"/>
                  </a:lnTo>
                  <a:lnTo>
                    <a:pt x="698" y="342"/>
                  </a:lnTo>
                  <a:lnTo>
                    <a:pt x="686" y="355"/>
                  </a:lnTo>
                  <a:lnTo>
                    <a:pt x="673" y="368"/>
                  </a:lnTo>
                  <a:lnTo>
                    <a:pt x="659" y="381"/>
                  </a:lnTo>
                  <a:lnTo>
                    <a:pt x="645" y="393"/>
                  </a:lnTo>
                  <a:lnTo>
                    <a:pt x="629" y="405"/>
                  </a:lnTo>
                  <a:lnTo>
                    <a:pt x="614" y="414"/>
                  </a:lnTo>
                  <a:lnTo>
                    <a:pt x="597" y="423"/>
                  </a:lnTo>
                  <a:lnTo>
                    <a:pt x="580" y="431"/>
                  </a:lnTo>
                  <a:lnTo>
                    <a:pt x="561" y="437"/>
                  </a:lnTo>
                  <a:lnTo>
                    <a:pt x="542" y="442"/>
                  </a:lnTo>
                  <a:lnTo>
                    <a:pt x="521" y="444"/>
                  </a:lnTo>
                  <a:lnTo>
                    <a:pt x="499" y="445"/>
                  </a:lnTo>
                  <a:lnTo>
                    <a:pt x="499" y="445"/>
                  </a:lnTo>
                  <a:lnTo>
                    <a:pt x="478" y="444"/>
                  </a:lnTo>
                  <a:lnTo>
                    <a:pt x="458" y="442"/>
                  </a:lnTo>
                  <a:lnTo>
                    <a:pt x="439" y="437"/>
                  </a:lnTo>
                  <a:lnTo>
                    <a:pt x="420" y="431"/>
                  </a:lnTo>
                  <a:lnTo>
                    <a:pt x="402"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6" y="217"/>
                  </a:lnTo>
                  <a:lnTo>
                    <a:pt x="197" y="190"/>
                  </a:lnTo>
                  <a:lnTo>
                    <a:pt x="187" y="176"/>
                  </a:lnTo>
                  <a:lnTo>
                    <a:pt x="176" y="164"/>
                  </a:lnTo>
                  <a:lnTo>
                    <a:pt x="166" y="151"/>
                  </a:lnTo>
                  <a:lnTo>
                    <a:pt x="155" y="140"/>
                  </a:lnTo>
                  <a:lnTo>
                    <a:pt x="143" y="130"/>
                  </a:lnTo>
                  <a:lnTo>
                    <a:pt x="131" y="119"/>
                  </a:lnTo>
                  <a:lnTo>
                    <a:pt x="119" y="111"/>
                  </a:lnTo>
                  <a:lnTo>
                    <a:pt x="105" y="104"/>
                  </a:lnTo>
                  <a:lnTo>
                    <a:pt x="91" y="97"/>
                  </a:lnTo>
                  <a:lnTo>
                    <a:pt x="75" y="93"/>
                  </a:lnTo>
                  <a:lnTo>
                    <a:pt x="60" y="90"/>
                  </a:lnTo>
                  <a:lnTo>
                    <a:pt x="42" y="89"/>
                  </a:lnTo>
                  <a:lnTo>
                    <a:pt x="42" y="89"/>
                  </a:lnTo>
                  <a:lnTo>
                    <a:pt x="42" y="89"/>
                  </a:lnTo>
                  <a:lnTo>
                    <a:pt x="33" y="87"/>
                  </a:lnTo>
                  <a:lnTo>
                    <a:pt x="24" y="84"/>
                  </a:lnTo>
                  <a:lnTo>
                    <a:pt x="17" y="80"/>
                  </a:lnTo>
                  <a:lnTo>
                    <a:pt x="10" y="74"/>
                  </a:lnTo>
                  <a:lnTo>
                    <a:pt x="6" y="67"/>
                  </a:lnTo>
                  <a:lnTo>
                    <a:pt x="3" y="60"/>
                  </a:lnTo>
                  <a:lnTo>
                    <a:pt x="1" y="52"/>
                  </a:lnTo>
                  <a:lnTo>
                    <a:pt x="0" y="44"/>
                  </a:lnTo>
                  <a:lnTo>
                    <a:pt x="0" y="44"/>
                  </a:lnTo>
                  <a:close/>
                  <a:moveTo>
                    <a:pt x="981" y="44"/>
                  </a:moveTo>
                  <a:lnTo>
                    <a:pt x="981" y="44"/>
                  </a:lnTo>
                  <a:lnTo>
                    <a:pt x="981" y="43"/>
                  </a:lnTo>
                  <a:lnTo>
                    <a:pt x="981" y="43"/>
                  </a:lnTo>
                  <a:lnTo>
                    <a:pt x="981" y="39"/>
                  </a:lnTo>
                  <a:lnTo>
                    <a:pt x="980" y="33"/>
                  </a:lnTo>
                  <a:lnTo>
                    <a:pt x="978" y="29"/>
                  </a:lnTo>
                  <a:lnTo>
                    <a:pt x="976"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50" y="143"/>
                  </a:lnTo>
                  <a:lnTo>
                    <a:pt x="731" y="171"/>
                  </a:lnTo>
                  <a:lnTo>
                    <a:pt x="731" y="171"/>
                  </a:lnTo>
                  <a:lnTo>
                    <a:pt x="705" y="210"/>
                  </a:lnTo>
                  <a:lnTo>
                    <a:pt x="705" y="210"/>
                  </a:lnTo>
                  <a:lnTo>
                    <a:pt x="686" y="239"/>
                  </a:lnTo>
                  <a:lnTo>
                    <a:pt x="667" y="268"/>
                  </a:lnTo>
                  <a:lnTo>
                    <a:pt x="656" y="283"/>
                  </a:lnTo>
                  <a:lnTo>
                    <a:pt x="646" y="296"/>
                  </a:lnTo>
                  <a:lnTo>
                    <a:pt x="635" y="308"/>
                  </a:lnTo>
                  <a:lnTo>
                    <a:pt x="622" y="321"/>
                  </a:lnTo>
                  <a:lnTo>
                    <a:pt x="610" y="332"/>
                  </a:lnTo>
                  <a:lnTo>
                    <a:pt x="596" y="343"/>
                  </a:lnTo>
                  <a:lnTo>
                    <a:pt x="583" y="352"/>
                  </a:lnTo>
                  <a:lnTo>
                    <a:pt x="567" y="359"/>
                  </a:lnTo>
                  <a:lnTo>
                    <a:pt x="552" y="366"/>
                  </a:lnTo>
                  <a:lnTo>
                    <a:pt x="536" y="371"/>
                  </a:lnTo>
                  <a:lnTo>
                    <a:pt x="518" y="374"/>
                  </a:lnTo>
                  <a:lnTo>
                    <a:pt x="499" y="375"/>
                  </a:lnTo>
                  <a:lnTo>
                    <a:pt x="499" y="375"/>
                  </a:lnTo>
                  <a:lnTo>
                    <a:pt x="481" y="374"/>
                  </a:lnTo>
                  <a:lnTo>
                    <a:pt x="463" y="371"/>
                  </a:lnTo>
                  <a:lnTo>
                    <a:pt x="447" y="366"/>
                  </a:lnTo>
                  <a:lnTo>
                    <a:pt x="431" y="359"/>
                  </a:lnTo>
                  <a:lnTo>
                    <a:pt x="417" y="352"/>
                  </a:lnTo>
                  <a:lnTo>
                    <a:pt x="402" y="343"/>
                  </a:lnTo>
                  <a:lnTo>
                    <a:pt x="389" y="332"/>
                  </a:lnTo>
                  <a:lnTo>
                    <a:pt x="377" y="321"/>
                  </a:lnTo>
                  <a:lnTo>
                    <a:pt x="365" y="308"/>
                  </a:lnTo>
                  <a:lnTo>
                    <a:pt x="354" y="296"/>
                  </a:lnTo>
                  <a:lnTo>
                    <a:pt x="343" y="283"/>
                  </a:lnTo>
                  <a:lnTo>
                    <a:pt x="332" y="268"/>
                  </a:lnTo>
                  <a:lnTo>
                    <a:pt x="313" y="239"/>
                  </a:lnTo>
                  <a:lnTo>
                    <a:pt x="294" y="209"/>
                  </a:lnTo>
                  <a:lnTo>
                    <a:pt x="294" y="209"/>
                  </a:lnTo>
                  <a:lnTo>
                    <a:pt x="269" y="171"/>
                  </a:lnTo>
                  <a:lnTo>
                    <a:pt x="269" y="171"/>
                  </a:lnTo>
                  <a:lnTo>
                    <a:pt x="250" y="143"/>
                  </a:lnTo>
                  <a:lnTo>
                    <a:pt x="228" y="116"/>
                  </a:lnTo>
                  <a:lnTo>
                    <a:pt x="217" y="104"/>
                  </a:lnTo>
                  <a:lnTo>
                    <a:pt x="204" y="91"/>
                  </a:lnTo>
                  <a:lnTo>
                    <a:pt x="192" y="79"/>
                  </a:lnTo>
                  <a:lnTo>
                    <a:pt x="179" y="67"/>
                  </a:lnTo>
                  <a:lnTo>
                    <a:pt x="164" y="57"/>
                  </a:lnTo>
                  <a:lnTo>
                    <a:pt x="150" y="48"/>
                  </a:lnTo>
                  <a:lnTo>
                    <a:pt x="134" y="40"/>
                  </a:lnTo>
                  <a:lnTo>
                    <a:pt x="118" y="33"/>
                  </a:lnTo>
                  <a:lnTo>
                    <a:pt x="100" y="27"/>
                  </a:lnTo>
                  <a:lnTo>
                    <a:pt x="83" y="22"/>
                  </a:lnTo>
                  <a:lnTo>
                    <a:pt x="63" y="20"/>
                  </a:lnTo>
                  <a:lnTo>
                    <a:pt x="42" y="18"/>
                  </a:lnTo>
                  <a:lnTo>
                    <a:pt x="42" y="18"/>
                  </a:lnTo>
                  <a:lnTo>
                    <a:pt x="36" y="19"/>
                  </a:lnTo>
                  <a:lnTo>
                    <a:pt x="31" y="20"/>
                  </a:lnTo>
                  <a:lnTo>
                    <a:pt x="27" y="22"/>
                  </a:lnTo>
                  <a:lnTo>
                    <a:pt x="24" y="26"/>
                  </a:lnTo>
                  <a:lnTo>
                    <a:pt x="21" y="29"/>
                  </a:lnTo>
                  <a:lnTo>
                    <a:pt x="20" y="33"/>
                  </a:lnTo>
                  <a:lnTo>
                    <a:pt x="18" y="39"/>
                  </a:lnTo>
                  <a:lnTo>
                    <a:pt x="18" y="43"/>
                  </a:lnTo>
                  <a:lnTo>
                    <a:pt x="18" y="43"/>
                  </a:lnTo>
                  <a:lnTo>
                    <a:pt x="18" y="48"/>
                  </a:lnTo>
                  <a:lnTo>
                    <a:pt x="19" y="53"/>
                  </a:lnTo>
                  <a:lnTo>
                    <a:pt x="21" y="57"/>
                  </a:lnTo>
                  <a:lnTo>
                    <a:pt x="24" y="61"/>
                  </a:lnTo>
                  <a:lnTo>
                    <a:pt x="27" y="65"/>
                  </a:lnTo>
                  <a:lnTo>
                    <a:pt x="31" y="69"/>
                  </a:lnTo>
                  <a:lnTo>
                    <a:pt x="37" y="71"/>
                  </a:lnTo>
                  <a:lnTo>
                    <a:pt x="43" y="71"/>
                  </a:lnTo>
                  <a:lnTo>
                    <a:pt x="43" y="71"/>
                  </a:lnTo>
                  <a:lnTo>
                    <a:pt x="62" y="73"/>
                  </a:lnTo>
                  <a:lnTo>
                    <a:pt x="79" y="76"/>
                  </a:lnTo>
                  <a:lnTo>
                    <a:pt x="96" y="81"/>
                  </a:lnTo>
                  <a:lnTo>
                    <a:pt x="111" y="87"/>
                  </a:lnTo>
                  <a:lnTo>
                    <a:pt x="127" y="95"/>
                  </a:lnTo>
                  <a:lnTo>
                    <a:pt x="140" y="105"/>
                  </a:lnTo>
                  <a:lnTo>
                    <a:pt x="154" y="115"/>
                  </a:lnTo>
                  <a:lnTo>
                    <a:pt x="166" y="126"/>
                  </a:lnTo>
                  <a:lnTo>
                    <a:pt x="179" y="139"/>
                  </a:lnTo>
                  <a:lnTo>
                    <a:pt x="190" y="151"/>
                  </a:lnTo>
                  <a:lnTo>
                    <a:pt x="200" y="165"/>
                  </a:lnTo>
                  <a:lnTo>
                    <a:pt x="210" y="179"/>
                  </a:lnTo>
                  <a:lnTo>
                    <a:pt x="230" y="207"/>
                  </a:lnTo>
                  <a:lnTo>
                    <a:pt x="249" y="236"/>
                  </a:lnTo>
                  <a:lnTo>
                    <a:pt x="249" y="236"/>
                  </a:lnTo>
                  <a:lnTo>
                    <a:pt x="273" y="275"/>
                  </a:lnTo>
                  <a:lnTo>
                    <a:pt x="273" y="275"/>
                  </a:lnTo>
                  <a:lnTo>
                    <a:pt x="293" y="302"/>
                  </a:lnTo>
                  <a:lnTo>
                    <a:pt x="314" y="329"/>
                  </a:lnTo>
                  <a:lnTo>
                    <a:pt x="325" y="342"/>
                  </a:lnTo>
                  <a:lnTo>
                    <a:pt x="337" y="355"/>
                  </a:lnTo>
                  <a:lnTo>
                    <a:pt x="350" y="366"/>
                  </a:lnTo>
                  <a:lnTo>
                    <a:pt x="363" y="378"/>
                  </a:lnTo>
                  <a:lnTo>
                    <a:pt x="378" y="388"/>
                  </a:lnTo>
                  <a:lnTo>
                    <a:pt x="393" y="398"/>
                  </a:lnTo>
                  <a:lnTo>
                    <a:pt x="409" y="407"/>
                  </a:lnTo>
                  <a:lnTo>
                    <a:pt x="425" y="414"/>
                  </a:lnTo>
                  <a:lnTo>
                    <a:pt x="443" y="419"/>
                  </a:lnTo>
                  <a:lnTo>
                    <a:pt x="460" y="424"/>
                  </a:lnTo>
                  <a:lnTo>
                    <a:pt x="480" y="426"/>
                  </a:lnTo>
                  <a:lnTo>
                    <a:pt x="499" y="427"/>
                  </a:lnTo>
                  <a:lnTo>
                    <a:pt x="499" y="427"/>
                  </a:lnTo>
                  <a:lnTo>
                    <a:pt x="520" y="426"/>
                  </a:lnTo>
                  <a:lnTo>
                    <a:pt x="539" y="424"/>
                  </a:lnTo>
                  <a:lnTo>
                    <a:pt x="557" y="419"/>
                  </a:lnTo>
                  <a:lnTo>
                    <a:pt x="574" y="414"/>
                  </a:lnTo>
                  <a:lnTo>
                    <a:pt x="590" y="407"/>
                  </a:lnTo>
                  <a:lnTo>
                    <a:pt x="607" y="398"/>
                  </a:lnTo>
                  <a:lnTo>
                    <a:pt x="621" y="388"/>
                  </a:lnTo>
                  <a:lnTo>
                    <a:pt x="636" y="378"/>
                  </a:lnTo>
                  <a:lnTo>
                    <a:pt x="649" y="366"/>
                  </a:lnTo>
                  <a:lnTo>
                    <a:pt x="661" y="355"/>
                  </a:lnTo>
                  <a:lnTo>
                    <a:pt x="674" y="342"/>
                  </a:lnTo>
                  <a:lnTo>
                    <a:pt x="685" y="329"/>
                  </a:lnTo>
                  <a:lnTo>
                    <a:pt x="707" y="302"/>
                  </a:lnTo>
                  <a:lnTo>
                    <a:pt x="725" y="275"/>
                  </a:lnTo>
                  <a:lnTo>
                    <a:pt x="725" y="275"/>
                  </a:lnTo>
                  <a:lnTo>
                    <a:pt x="751" y="236"/>
                  </a:lnTo>
                  <a:lnTo>
                    <a:pt x="751" y="236"/>
                  </a:lnTo>
                  <a:lnTo>
                    <a:pt x="769" y="207"/>
                  </a:lnTo>
                  <a:lnTo>
                    <a:pt x="788" y="178"/>
                  </a:lnTo>
                  <a:lnTo>
                    <a:pt x="799" y="165"/>
                  </a:lnTo>
                  <a:lnTo>
                    <a:pt x="810" y="151"/>
                  </a:lnTo>
                  <a:lnTo>
                    <a:pt x="821" y="139"/>
                  </a:lnTo>
                  <a:lnTo>
                    <a:pt x="833" y="126"/>
                  </a:lnTo>
                  <a:lnTo>
                    <a:pt x="845" y="115"/>
                  </a:lnTo>
                  <a:lnTo>
                    <a:pt x="858" y="105"/>
                  </a:lnTo>
                  <a:lnTo>
                    <a:pt x="873" y="95"/>
                  </a:lnTo>
                  <a:lnTo>
                    <a:pt x="887" y="87"/>
                  </a:lnTo>
                  <a:lnTo>
                    <a:pt x="903" y="81"/>
                  </a:lnTo>
                  <a:lnTo>
                    <a:pt x="919" y="76"/>
                  </a:lnTo>
                  <a:lnTo>
                    <a:pt x="937" y="73"/>
                  </a:lnTo>
                  <a:lnTo>
                    <a:pt x="956" y="71"/>
                  </a:lnTo>
                  <a:lnTo>
                    <a:pt x="956" y="71"/>
                  </a:lnTo>
                  <a:lnTo>
                    <a:pt x="963" y="71"/>
                  </a:lnTo>
                  <a:lnTo>
                    <a:pt x="968"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73" name="Freeform 15">
              <a:extLst>
                <a:ext uri="{FF2B5EF4-FFF2-40B4-BE49-F238E27FC236}">
                  <a16:creationId xmlns:a16="http://schemas.microsoft.com/office/drawing/2014/main" id="{DA70AA94-D5F6-7411-3FC8-5A6BAF942D41}"/>
                </a:ext>
              </a:extLst>
            </p:cNvPr>
            <p:cNvSpPr>
              <a:spLocks/>
            </p:cNvSpPr>
            <p:nvPr/>
          </p:nvSpPr>
          <p:spPr bwMode="auto">
            <a:xfrm>
              <a:off x="3914282" y="5876926"/>
              <a:ext cx="777875" cy="338138"/>
            </a:xfrm>
            <a:custGeom>
              <a:avLst/>
              <a:gdLst>
                <a:gd name="T0" fmla="*/ 54 w 982"/>
                <a:gd name="T1" fmla="*/ 426 h 427"/>
                <a:gd name="T2" fmla="*/ 108 w 982"/>
                <a:gd name="T3" fmla="*/ 414 h 427"/>
                <a:gd name="T4" fmla="*/ 155 w 982"/>
                <a:gd name="T5" fmla="*/ 390 h 427"/>
                <a:gd name="T6" fmla="*/ 196 w 982"/>
                <a:gd name="T7" fmla="*/ 357 h 427"/>
                <a:gd name="T8" fmla="*/ 233 w 982"/>
                <a:gd name="T9" fmla="*/ 317 h 427"/>
                <a:gd name="T10" fmla="*/ 268 w 982"/>
                <a:gd name="T11" fmla="*/ 271 h 427"/>
                <a:gd name="T12" fmla="*/ 331 w 982"/>
                <a:gd name="T13" fmla="*/ 172 h 427"/>
                <a:gd name="T14" fmla="*/ 370 w 982"/>
                <a:gd name="T15" fmla="*/ 126 h 427"/>
                <a:gd name="T16" fmla="*/ 415 w 982"/>
                <a:gd name="T17" fmla="*/ 90 h 427"/>
                <a:gd name="T18" fmla="*/ 450 w 982"/>
                <a:gd name="T19" fmla="*/ 76 h 427"/>
                <a:gd name="T20" fmla="*/ 480 w 982"/>
                <a:gd name="T21" fmla="*/ 72 h 427"/>
                <a:gd name="T22" fmla="*/ 501 w 982"/>
                <a:gd name="T23" fmla="*/ 72 h 427"/>
                <a:gd name="T24" fmla="*/ 531 w 982"/>
                <a:gd name="T25" fmla="*/ 76 h 427"/>
                <a:gd name="T26" fmla="*/ 566 w 982"/>
                <a:gd name="T27" fmla="*/ 90 h 427"/>
                <a:gd name="T28" fmla="*/ 611 w 982"/>
                <a:gd name="T29" fmla="*/ 126 h 427"/>
                <a:gd name="T30" fmla="*/ 649 w 982"/>
                <a:gd name="T31" fmla="*/ 172 h 427"/>
                <a:gd name="T32" fmla="*/ 714 w 982"/>
                <a:gd name="T33" fmla="*/ 271 h 427"/>
                <a:gd name="T34" fmla="*/ 747 w 982"/>
                <a:gd name="T35" fmla="*/ 317 h 427"/>
                <a:gd name="T36" fmla="*/ 784 w 982"/>
                <a:gd name="T37" fmla="*/ 357 h 427"/>
                <a:gd name="T38" fmla="*/ 826 w 982"/>
                <a:gd name="T39" fmla="*/ 390 h 427"/>
                <a:gd name="T40" fmla="*/ 873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8 w 982"/>
                <a:gd name="T53" fmla="*/ 364 h 427"/>
                <a:gd name="T54" fmla="*/ 947 w 982"/>
                <a:gd name="T55" fmla="*/ 357 h 427"/>
                <a:gd name="T56" fmla="*/ 927 w 982"/>
                <a:gd name="T57" fmla="*/ 355 h 427"/>
                <a:gd name="T58" fmla="*/ 889 w 982"/>
                <a:gd name="T59" fmla="*/ 345 h 427"/>
                <a:gd name="T60" fmla="*/ 841 w 982"/>
                <a:gd name="T61" fmla="*/ 314 h 427"/>
                <a:gd name="T62" fmla="*/ 801 w 982"/>
                <a:gd name="T63" fmla="*/ 272 h 427"/>
                <a:gd name="T64" fmla="*/ 745 w 982"/>
                <a:gd name="T65" fmla="*/ 190 h 427"/>
                <a:gd name="T66" fmla="*/ 702 w 982"/>
                <a:gd name="T67" fmla="*/ 126 h 427"/>
                <a:gd name="T68" fmla="*/ 667 w 982"/>
                <a:gd name="T69" fmla="*/ 84 h 427"/>
                <a:gd name="T70" fmla="*/ 627 w 982"/>
                <a:gd name="T71" fmla="*/ 48 h 427"/>
                <a:gd name="T72" fmla="*/ 581 w 982"/>
                <a:gd name="T73" fmla="*/ 20 h 427"/>
                <a:gd name="T74" fmla="*/ 529 w 982"/>
                <a:gd name="T75" fmla="*/ 3 h 427"/>
                <a:gd name="T76" fmla="*/ 490 w 982"/>
                <a:gd name="T77" fmla="*/ 0 h 427"/>
                <a:gd name="T78" fmla="*/ 435 w 982"/>
                <a:gd name="T79" fmla="*/ 8 h 427"/>
                <a:gd name="T80" fmla="*/ 384 w 982"/>
                <a:gd name="T81" fmla="*/ 28 h 427"/>
                <a:gd name="T82" fmla="*/ 341 w 982"/>
                <a:gd name="T83" fmla="*/ 59 h 427"/>
                <a:gd name="T84" fmla="*/ 303 w 982"/>
                <a:gd name="T85" fmla="*/ 98 h 427"/>
                <a:gd name="T86" fmla="*/ 257 w 982"/>
                <a:gd name="T87" fmla="*/ 156 h 427"/>
                <a:gd name="T88" fmla="*/ 215 w 982"/>
                <a:gd name="T89" fmla="*/ 223 h 427"/>
                <a:gd name="T90" fmla="*/ 167 w 982"/>
                <a:gd name="T91" fmla="*/ 287 h 427"/>
                <a:gd name="T92" fmla="*/ 125 w 982"/>
                <a:gd name="T93" fmla="*/ 326 h 427"/>
                <a:gd name="T94" fmla="*/ 75 w 982"/>
                <a:gd name="T95" fmla="*/ 351 h 427"/>
                <a:gd name="T96" fmla="*/ 45 w 982"/>
                <a:gd name="T97" fmla="*/ 356 h 427"/>
                <a:gd name="T98" fmla="*/ 26 w 982"/>
                <a:gd name="T99" fmla="*/ 358 h 427"/>
                <a:gd name="T100" fmla="*/ 9 w 982"/>
                <a:gd name="T101" fmla="*/ 369 h 427"/>
                <a:gd name="T102" fmla="*/ 0 w 982"/>
                <a:gd name="T103" fmla="*/ 386 h 427"/>
                <a:gd name="T104" fmla="*/ 2 w 982"/>
                <a:gd name="T105" fmla="*/ 406 h 427"/>
                <a:gd name="T106" fmla="*/ 13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0" y="419"/>
                  </a:lnTo>
                  <a:lnTo>
                    <a:pt x="108" y="414"/>
                  </a:lnTo>
                  <a:lnTo>
                    <a:pt x="124" y="407"/>
                  </a:lnTo>
                  <a:lnTo>
                    <a:pt x="140" y="399"/>
                  </a:lnTo>
                  <a:lnTo>
                    <a:pt x="155" y="390"/>
                  </a:lnTo>
                  <a:lnTo>
                    <a:pt x="170" y="380"/>
                  </a:lnTo>
                  <a:lnTo>
                    <a:pt x="183" y="369"/>
                  </a:lnTo>
                  <a:lnTo>
                    <a:pt x="196" y="357"/>
                  </a:lnTo>
                  <a:lnTo>
                    <a:pt x="210" y="345"/>
                  </a:lnTo>
                  <a:lnTo>
                    <a:pt x="222" y="331"/>
                  </a:lnTo>
                  <a:lnTo>
                    <a:pt x="233" y="317"/>
                  </a:lnTo>
                  <a:lnTo>
                    <a:pt x="245" y="302"/>
                  </a:lnTo>
                  <a:lnTo>
                    <a:pt x="268" y="271"/>
                  </a:lnTo>
                  <a:lnTo>
                    <a:pt x="268" y="271"/>
                  </a:lnTo>
                  <a:lnTo>
                    <a:pt x="288" y="239"/>
                  </a:lnTo>
                  <a:lnTo>
                    <a:pt x="309" y="205"/>
                  </a:lnTo>
                  <a:lnTo>
                    <a:pt x="331" y="172"/>
                  </a:lnTo>
                  <a:lnTo>
                    <a:pt x="344" y="155"/>
                  </a:lnTo>
                  <a:lnTo>
                    <a:pt x="356" y="140"/>
                  </a:lnTo>
                  <a:lnTo>
                    <a:pt x="370" y="126"/>
                  </a:lnTo>
                  <a:lnTo>
                    <a:pt x="384" y="113"/>
                  </a:lnTo>
                  <a:lnTo>
                    <a:pt x="400" y="101"/>
                  </a:lnTo>
                  <a:lnTo>
                    <a:pt x="415" y="90"/>
                  </a:lnTo>
                  <a:lnTo>
                    <a:pt x="433" y="82"/>
                  </a:lnTo>
                  <a:lnTo>
                    <a:pt x="441" y="79"/>
                  </a:lnTo>
                  <a:lnTo>
                    <a:pt x="450" y="76"/>
                  </a:lnTo>
                  <a:lnTo>
                    <a:pt x="460" y="74"/>
                  </a:lnTo>
                  <a:lnTo>
                    <a:pt x="470" y="73"/>
                  </a:lnTo>
                  <a:lnTo>
                    <a:pt x="480" y="72"/>
                  </a:lnTo>
                  <a:lnTo>
                    <a:pt x="490" y="71"/>
                  </a:lnTo>
                  <a:lnTo>
                    <a:pt x="490" y="71"/>
                  </a:lnTo>
                  <a:lnTo>
                    <a:pt x="501" y="72"/>
                  </a:lnTo>
                  <a:lnTo>
                    <a:pt x="511" y="73"/>
                  </a:lnTo>
                  <a:lnTo>
                    <a:pt x="521" y="74"/>
                  </a:lnTo>
                  <a:lnTo>
                    <a:pt x="531" y="76"/>
                  </a:lnTo>
                  <a:lnTo>
                    <a:pt x="540" y="79"/>
                  </a:lnTo>
                  <a:lnTo>
                    <a:pt x="549" y="82"/>
                  </a:lnTo>
                  <a:lnTo>
                    <a:pt x="566" y="90"/>
                  </a:lnTo>
                  <a:lnTo>
                    <a:pt x="582" y="101"/>
                  </a:lnTo>
                  <a:lnTo>
                    <a:pt x="597" y="113"/>
                  </a:lnTo>
                  <a:lnTo>
                    <a:pt x="611" y="126"/>
                  </a:lnTo>
                  <a:lnTo>
                    <a:pt x="625" y="140"/>
                  </a:lnTo>
                  <a:lnTo>
                    <a:pt x="637" y="155"/>
                  </a:lnTo>
                  <a:lnTo>
                    <a:pt x="649" y="172"/>
                  </a:lnTo>
                  <a:lnTo>
                    <a:pt x="672" y="205"/>
                  </a:lnTo>
                  <a:lnTo>
                    <a:pt x="694" y="239"/>
                  </a:lnTo>
                  <a:lnTo>
                    <a:pt x="714" y="271"/>
                  </a:lnTo>
                  <a:lnTo>
                    <a:pt x="714" y="271"/>
                  </a:lnTo>
                  <a:lnTo>
                    <a:pt x="736" y="302"/>
                  </a:lnTo>
                  <a:lnTo>
                    <a:pt x="747" y="317"/>
                  </a:lnTo>
                  <a:lnTo>
                    <a:pt x="760" y="331"/>
                  </a:lnTo>
                  <a:lnTo>
                    <a:pt x="772" y="345"/>
                  </a:lnTo>
                  <a:lnTo>
                    <a:pt x="784" y="357"/>
                  </a:lnTo>
                  <a:lnTo>
                    <a:pt x="798" y="369"/>
                  </a:lnTo>
                  <a:lnTo>
                    <a:pt x="811" y="380"/>
                  </a:lnTo>
                  <a:lnTo>
                    <a:pt x="826" y="390"/>
                  </a:lnTo>
                  <a:lnTo>
                    <a:pt x="841" y="400"/>
                  </a:lnTo>
                  <a:lnTo>
                    <a:pt x="857" y="407"/>
                  </a:lnTo>
                  <a:lnTo>
                    <a:pt x="873" y="414"/>
                  </a:lnTo>
                  <a:lnTo>
                    <a:pt x="891" y="419"/>
                  </a:lnTo>
                  <a:lnTo>
                    <a:pt x="908" y="423"/>
                  </a:lnTo>
                  <a:lnTo>
                    <a:pt x="928" y="426"/>
                  </a:lnTo>
                  <a:lnTo>
                    <a:pt x="947" y="427"/>
                  </a:lnTo>
                  <a:lnTo>
                    <a:pt x="947" y="427"/>
                  </a:lnTo>
                  <a:lnTo>
                    <a:pt x="956" y="427"/>
                  </a:lnTo>
                  <a:lnTo>
                    <a:pt x="962" y="425"/>
                  </a:lnTo>
                  <a:lnTo>
                    <a:pt x="968" y="421"/>
                  </a:lnTo>
                  <a:lnTo>
                    <a:pt x="973" y="417"/>
                  </a:lnTo>
                  <a:lnTo>
                    <a:pt x="976" y="412"/>
                  </a:lnTo>
                  <a:lnTo>
                    <a:pt x="979" y="406"/>
                  </a:lnTo>
                  <a:lnTo>
                    <a:pt x="981" y="400"/>
                  </a:lnTo>
                  <a:lnTo>
                    <a:pt x="982" y="393"/>
                  </a:lnTo>
                  <a:lnTo>
                    <a:pt x="981" y="386"/>
                  </a:lnTo>
                  <a:lnTo>
                    <a:pt x="979" y="380"/>
                  </a:lnTo>
                  <a:lnTo>
                    <a:pt x="976" y="374"/>
                  </a:lnTo>
                  <a:lnTo>
                    <a:pt x="973" y="369"/>
                  </a:lnTo>
                  <a:lnTo>
                    <a:pt x="968" y="364"/>
                  </a:lnTo>
                  <a:lnTo>
                    <a:pt x="962" y="360"/>
                  </a:lnTo>
                  <a:lnTo>
                    <a:pt x="956" y="358"/>
                  </a:lnTo>
                  <a:lnTo>
                    <a:pt x="947" y="357"/>
                  </a:lnTo>
                  <a:lnTo>
                    <a:pt x="947" y="357"/>
                  </a:lnTo>
                  <a:lnTo>
                    <a:pt x="937" y="356"/>
                  </a:lnTo>
                  <a:lnTo>
                    <a:pt x="927" y="355"/>
                  </a:lnTo>
                  <a:lnTo>
                    <a:pt x="917" y="353"/>
                  </a:lnTo>
                  <a:lnTo>
                    <a:pt x="907" y="351"/>
                  </a:lnTo>
                  <a:lnTo>
                    <a:pt x="889" y="345"/>
                  </a:lnTo>
                  <a:lnTo>
                    <a:pt x="872" y="336"/>
                  </a:lnTo>
                  <a:lnTo>
                    <a:pt x="856" y="326"/>
                  </a:lnTo>
                  <a:lnTo>
                    <a:pt x="841" y="314"/>
                  </a:lnTo>
                  <a:lnTo>
                    <a:pt x="827" y="301"/>
                  </a:lnTo>
                  <a:lnTo>
                    <a:pt x="813" y="287"/>
                  </a:lnTo>
                  <a:lnTo>
                    <a:pt x="801" y="272"/>
                  </a:lnTo>
                  <a:lnTo>
                    <a:pt x="789" y="256"/>
                  </a:lnTo>
                  <a:lnTo>
                    <a:pt x="767" y="223"/>
                  </a:lnTo>
                  <a:lnTo>
                    <a:pt x="745" y="190"/>
                  </a:lnTo>
                  <a:lnTo>
                    <a:pt x="724" y="156"/>
                  </a:lnTo>
                  <a:lnTo>
                    <a:pt x="724" y="156"/>
                  </a:lnTo>
                  <a:lnTo>
                    <a:pt x="702" y="126"/>
                  </a:lnTo>
                  <a:lnTo>
                    <a:pt x="691" y="112"/>
                  </a:lnTo>
                  <a:lnTo>
                    <a:pt x="679" y="98"/>
                  </a:lnTo>
                  <a:lnTo>
                    <a:pt x="667" y="84"/>
                  </a:lnTo>
                  <a:lnTo>
                    <a:pt x="653" y="71"/>
                  </a:lnTo>
                  <a:lnTo>
                    <a:pt x="640" y="59"/>
                  </a:lnTo>
                  <a:lnTo>
                    <a:pt x="627" y="48"/>
                  </a:lnTo>
                  <a:lnTo>
                    <a:pt x="612" y="38"/>
                  </a:lnTo>
                  <a:lnTo>
                    <a:pt x="597" y="28"/>
                  </a:lnTo>
                  <a:lnTo>
                    <a:pt x="581" y="20"/>
                  </a:lnTo>
                  <a:lnTo>
                    <a:pt x="565" y="13"/>
                  </a:lnTo>
                  <a:lnTo>
                    <a:pt x="547" y="8"/>
                  </a:lnTo>
                  <a:lnTo>
                    <a:pt x="529" y="3"/>
                  </a:lnTo>
                  <a:lnTo>
                    <a:pt x="510" y="1"/>
                  </a:lnTo>
                  <a:lnTo>
                    <a:pt x="490" y="0"/>
                  </a:lnTo>
                  <a:lnTo>
                    <a:pt x="490" y="0"/>
                  </a:lnTo>
                  <a:lnTo>
                    <a:pt x="471" y="1"/>
                  </a:lnTo>
                  <a:lnTo>
                    <a:pt x="452" y="3"/>
                  </a:lnTo>
                  <a:lnTo>
                    <a:pt x="435" y="8"/>
                  </a:lnTo>
                  <a:lnTo>
                    <a:pt x="417" y="13"/>
                  </a:lnTo>
                  <a:lnTo>
                    <a:pt x="401" y="20"/>
                  </a:lnTo>
                  <a:lnTo>
                    <a:pt x="384" y="28"/>
                  </a:lnTo>
                  <a:lnTo>
                    <a:pt x="370" y="38"/>
                  </a:lnTo>
                  <a:lnTo>
                    <a:pt x="355" y="48"/>
                  </a:lnTo>
                  <a:lnTo>
                    <a:pt x="341" y="59"/>
                  </a:lnTo>
                  <a:lnTo>
                    <a:pt x="327" y="71"/>
                  </a:lnTo>
                  <a:lnTo>
                    <a:pt x="315" y="84"/>
                  </a:lnTo>
                  <a:lnTo>
                    <a:pt x="303" y="98"/>
                  </a:lnTo>
                  <a:lnTo>
                    <a:pt x="290" y="112"/>
                  </a:lnTo>
                  <a:lnTo>
                    <a:pt x="279" y="126"/>
                  </a:lnTo>
                  <a:lnTo>
                    <a:pt x="257" y="156"/>
                  </a:lnTo>
                  <a:lnTo>
                    <a:pt x="257" y="156"/>
                  </a:lnTo>
                  <a:lnTo>
                    <a:pt x="237" y="190"/>
                  </a:lnTo>
                  <a:lnTo>
                    <a:pt x="215" y="223"/>
                  </a:lnTo>
                  <a:lnTo>
                    <a:pt x="192" y="256"/>
                  </a:lnTo>
                  <a:lnTo>
                    <a:pt x="180" y="272"/>
                  </a:lnTo>
                  <a:lnTo>
                    <a:pt x="167" y="287"/>
                  </a:lnTo>
                  <a:lnTo>
                    <a:pt x="154" y="301"/>
                  </a:lnTo>
                  <a:lnTo>
                    <a:pt x="141" y="314"/>
                  </a:lnTo>
                  <a:lnTo>
                    <a:pt x="125" y="326"/>
                  </a:lnTo>
                  <a:lnTo>
                    <a:pt x="110" y="336"/>
                  </a:lnTo>
                  <a:lnTo>
                    <a:pt x="92" y="345"/>
                  </a:lnTo>
                  <a:lnTo>
                    <a:pt x="75" y="351"/>
                  </a:lnTo>
                  <a:lnTo>
                    <a:pt x="64" y="353"/>
                  </a:lnTo>
                  <a:lnTo>
                    <a:pt x="55" y="355"/>
                  </a:lnTo>
                  <a:lnTo>
                    <a:pt x="45" y="356"/>
                  </a:lnTo>
                  <a:lnTo>
                    <a:pt x="34" y="357"/>
                  </a:lnTo>
                  <a:lnTo>
                    <a:pt x="34" y="357"/>
                  </a:lnTo>
                  <a:lnTo>
                    <a:pt x="26" y="358"/>
                  </a:lnTo>
                  <a:lnTo>
                    <a:pt x="19" y="360"/>
                  </a:lnTo>
                  <a:lnTo>
                    <a:pt x="13" y="364"/>
                  </a:lnTo>
                  <a:lnTo>
                    <a:pt x="9" y="369"/>
                  </a:lnTo>
                  <a:lnTo>
                    <a:pt x="4" y="374"/>
                  </a:lnTo>
                  <a:lnTo>
                    <a:pt x="2" y="380"/>
                  </a:lnTo>
                  <a:lnTo>
                    <a:pt x="0" y="386"/>
                  </a:lnTo>
                  <a:lnTo>
                    <a:pt x="0" y="393"/>
                  </a:lnTo>
                  <a:lnTo>
                    <a:pt x="0" y="400"/>
                  </a:lnTo>
                  <a:lnTo>
                    <a:pt x="2" y="406"/>
                  </a:lnTo>
                  <a:lnTo>
                    <a:pt x="4" y="412"/>
                  </a:lnTo>
                  <a:lnTo>
                    <a:pt x="9" y="417"/>
                  </a:lnTo>
                  <a:lnTo>
                    <a:pt x="13" y="421"/>
                  </a:lnTo>
                  <a:lnTo>
                    <a:pt x="19"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74" name="Freeform 16">
              <a:extLst>
                <a:ext uri="{FF2B5EF4-FFF2-40B4-BE49-F238E27FC236}">
                  <a16:creationId xmlns:a16="http://schemas.microsoft.com/office/drawing/2014/main" id="{838A7F95-B6AA-5391-05C6-1CFF850A09F4}"/>
                </a:ext>
              </a:extLst>
            </p:cNvPr>
            <p:cNvSpPr>
              <a:spLocks noEditPoints="1"/>
            </p:cNvSpPr>
            <p:nvPr/>
          </p:nvSpPr>
          <p:spPr bwMode="auto">
            <a:xfrm>
              <a:off x="3906344" y="5868988"/>
              <a:ext cx="792163" cy="354013"/>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6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6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9 w 999"/>
                <a:gd name="T51" fmla="*/ 245 h 446"/>
                <a:gd name="T52" fmla="*/ 241 w 999"/>
                <a:gd name="T53" fmla="*/ 340 h 446"/>
                <a:gd name="T54" fmla="*/ 159 w 999"/>
                <a:gd name="T55" fmla="*/ 413 h 446"/>
                <a:gd name="T56" fmla="*/ 43 w 999"/>
                <a:gd name="T57" fmla="*/ 446 h 446"/>
                <a:gd name="T58" fmla="*/ 22 w 999"/>
                <a:gd name="T59" fmla="*/ 441 h 446"/>
                <a:gd name="T60" fmla="*/ 4 w 999"/>
                <a:gd name="T61" fmla="*/ 421 h 446"/>
                <a:gd name="T62" fmla="*/ 981 w 999"/>
                <a:gd name="T63" fmla="*/ 402 h 446"/>
                <a:gd name="T64" fmla="*/ 965 w 999"/>
                <a:gd name="T65" fmla="*/ 376 h 446"/>
                <a:gd name="T66" fmla="*/ 903 w 999"/>
                <a:gd name="T67" fmla="*/ 365 h 446"/>
                <a:gd name="T68" fmla="*/ 821 w 999"/>
                <a:gd name="T69" fmla="*/ 307 h 446"/>
                <a:gd name="T70" fmla="*/ 751 w 999"/>
                <a:gd name="T71" fmla="*/ 210 h 446"/>
                <a:gd name="T72" fmla="*/ 661 w 999"/>
                <a:gd name="T73" fmla="*/ 91 h 446"/>
                <a:gd name="T74" fmla="*/ 574 w 999"/>
                <a:gd name="T75" fmla="*/ 32 h 446"/>
                <a:gd name="T76" fmla="*/ 480 w 999"/>
                <a:gd name="T77" fmla="*/ 19 h 446"/>
                <a:gd name="T78" fmla="*/ 378 w 999"/>
                <a:gd name="T79" fmla="*/ 57 h 446"/>
                <a:gd name="T80" fmla="*/ 293 w 999"/>
                <a:gd name="T81" fmla="*/ 144 h 446"/>
                <a:gd name="T82" fmla="*/ 210 w 999"/>
                <a:gd name="T83" fmla="*/ 267 h 446"/>
                <a:gd name="T84" fmla="*/ 140 w 999"/>
                <a:gd name="T85" fmla="*/ 341 h 446"/>
                <a:gd name="T86" fmla="*/ 43 w 999"/>
                <a:gd name="T87" fmla="*/ 374 h 446"/>
                <a:gd name="T88" fmla="*/ 22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6 w 999"/>
                <a:gd name="T107" fmla="*/ 150 h 446"/>
                <a:gd name="T108" fmla="*/ 731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7" y="366"/>
                  </a:lnTo>
                  <a:lnTo>
                    <a:pt x="21" y="363"/>
                  </a:lnTo>
                  <a:lnTo>
                    <a:pt x="26" y="361"/>
                  </a:lnTo>
                  <a:lnTo>
                    <a:pt x="31" y="359"/>
                  </a:lnTo>
                  <a:lnTo>
                    <a:pt x="37" y="358"/>
                  </a:lnTo>
                  <a:lnTo>
                    <a:pt x="42" y="357"/>
                  </a:lnTo>
                  <a:lnTo>
                    <a:pt x="42" y="357"/>
                  </a:lnTo>
                  <a:lnTo>
                    <a:pt x="60"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7" y="257"/>
                  </a:lnTo>
                  <a:lnTo>
                    <a:pt x="216"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2" y="23"/>
                  </a:lnTo>
                  <a:lnTo>
                    <a:pt x="420" y="14"/>
                  </a:lnTo>
                  <a:lnTo>
                    <a:pt x="439" y="9"/>
                  </a:lnTo>
                  <a:lnTo>
                    <a:pt x="458" y="4"/>
                  </a:lnTo>
                  <a:lnTo>
                    <a:pt x="478" y="1"/>
                  </a:lnTo>
                  <a:lnTo>
                    <a:pt x="499" y="0"/>
                  </a:lnTo>
                  <a:lnTo>
                    <a:pt x="499" y="0"/>
                  </a:lnTo>
                  <a:lnTo>
                    <a:pt x="521" y="1"/>
                  </a:lnTo>
                  <a:lnTo>
                    <a:pt x="542" y="4"/>
                  </a:lnTo>
                  <a:lnTo>
                    <a:pt x="561" y="9"/>
                  </a:lnTo>
                  <a:lnTo>
                    <a:pt x="580" y="14"/>
                  </a:lnTo>
                  <a:lnTo>
                    <a:pt x="597" y="23"/>
                  </a:lnTo>
                  <a:lnTo>
                    <a:pt x="614" y="31"/>
                  </a:lnTo>
                  <a:lnTo>
                    <a:pt x="629" y="41"/>
                  </a:lnTo>
                  <a:lnTo>
                    <a:pt x="645" y="53"/>
                  </a:lnTo>
                  <a:lnTo>
                    <a:pt x="659" y="64"/>
                  </a:lnTo>
                  <a:lnTo>
                    <a:pt x="673" y="78"/>
                  </a:lnTo>
                  <a:lnTo>
                    <a:pt x="686" y="91"/>
                  </a:lnTo>
                  <a:lnTo>
                    <a:pt x="698" y="104"/>
                  </a:lnTo>
                  <a:lnTo>
                    <a:pt x="709" y="118"/>
                  </a:lnTo>
                  <a:lnTo>
                    <a:pt x="720" y="132"/>
                  </a:lnTo>
                  <a:lnTo>
                    <a:pt x="740" y="160"/>
                  </a:lnTo>
                  <a:lnTo>
                    <a:pt x="740" y="160"/>
                  </a:lnTo>
                  <a:lnTo>
                    <a:pt x="766" y="201"/>
                  </a:lnTo>
                  <a:lnTo>
                    <a:pt x="766" y="201"/>
                  </a:lnTo>
                  <a:lnTo>
                    <a:pt x="784" y="229"/>
                  </a:lnTo>
                  <a:lnTo>
                    <a:pt x="803" y="257"/>
                  </a:lnTo>
                  <a:lnTo>
                    <a:pt x="812" y="270"/>
                  </a:lnTo>
                  <a:lnTo>
                    <a:pt x="822" y="282"/>
                  </a:lnTo>
                  <a:lnTo>
                    <a:pt x="833" y="295"/>
                  </a:lnTo>
                  <a:lnTo>
                    <a:pt x="844" y="306"/>
                  </a:lnTo>
                  <a:lnTo>
                    <a:pt x="855" y="317"/>
                  </a:lnTo>
                  <a:lnTo>
                    <a:pt x="868" y="326"/>
                  </a:lnTo>
                  <a:lnTo>
                    <a:pt x="880" y="335"/>
                  </a:lnTo>
                  <a:lnTo>
                    <a:pt x="895" y="342"/>
                  </a:lnTo>
                  <a:lnTo>
                    <a:pt x="908" y="348"/>
                  </a:lnTo>
                  <a:lnTo>
                    <a:pt x="923" y="353"/>
                  </a:lnTo>
                  <a:lnTo>
                    <a:pt x="940" y="356"/>
                  </a:lnTo>
                  <a:lnTo>
                    <a:pt x="956" y="357"/>
                  </a:lnTo>
                  <a:lnTo>
                    <a:pt x="956" y="357"/>
                  </a:lnTo>
                  <a:lnTo>
                    <a:pt x="963" y="358"/>
                  </a:lnTo>
                  <a:lnTo>
                    <a:pt x="968" y="359"/>
                  </a:lnTo>
                  <a:lnTo>
                    <a:pt x="973" y="361"/>
                  </a:lnTo>
                  <a:lnTo>
                    <a:pt x="978" y="363"/>
                  </a:lnTo>
                  <a:lnTo>
                    <a:pt x="983" y="366"/>
                  </a:lnTo>
                  <a:lnTo>
                    <a:pt x="986" y="370"/>
                  </a:lnTo>
                  <a:lnTo>
                    <a:pt x="991" y="374"/>
                  </a:lnTo>
                  <a:lnTo>
                    <a:pt x="994" y="380"/>
                  </a:lnTo>
                  <a:lnTo>
                    <a:pt x="994" y="380"/>
                  </a:lnTo>
                  <a:lnTo>
                    <a:pt x="996" y="385"/>
                  </a:lnTo>
                  <a:lnTo>
                    <a:pt x="998" y="391"/>
                  </a:lnTo>
                  <a:lnTo>
                    <a:pt x="999" y="397"/>
                  </a:lnTo>
                  <a:lnTo>
                    <a:pt x="999" y="403"/>
                  </a:lnTo>
                  <a:lnTo>
                    <a:pt x="999" y="410"/>
                  </a:lnTo>
                  <a:lnTo>
                    <a:pt x="998" y="416"/>
                  </a:lnTo>
                  <a:lnTo>
                    <a:pt x="996" y="421"/>
                  </a:lnTo>
                  <a:lnTo>
                    <a:pt x="993" y="426"/>
                  </a:lnTo>
                  <a:lnTo>
                    <a:pt x="993" y="426"/>
                  </a:lnTo>
                  <a:lnTo>
                    <a:pt x="990" y="431"/>
                  </a:lnTo>
                  <a:lnTo>
                    <a:pt x="985" y="435"/>
                  </a:lnTo>
                  <a:lnTo>
                    <a:pt x="981" y="439"/>
                  </a:lnTo>
                  <a:lnTo>
                    <a:pt x="977" y="441"/>
                  </a:lnTo>
                  <a:lnTo>
                    <a:pt x="972" y="443"/>
                  </a:lnTo>
                  <a:lnTo>
                    <a:pt x="967" y="445"/>
                  </a:lnTo>
                  <a:lnTo>
                    <a:pt x="962" y="445"/>
                  </a:lnTo>
                  <a:lnTo>
                    <a:pt x="956" y="446"/>
                  </a:lnTo>
                  <a:lnTo>
                    <a:pt x="956" y="446"/>
                  </a:lnTo>
                  <a:lnTo>
                    <a:pt x="934" y="444"/>
                  </a:lnTo>
                  <a:lnTo>
                    <a:pt x="913" y="441"/>
                  </a:lnTo>
                  <a:lnTo>
                    <a:pt x="894" y="435"/>
                  </a:lnTo>
                  <a:lnTo>
                    <a:pt x="875" y="429"/>
                  </a:lnTo>
                  <a:lnTo>
                    <a:pt x="857" y="421"/>
                  </a:lnTo>
                  <a:lnTo>
                    <a:pt x="841" y="413"/>
                  </a:lnTo>
                  <a:lnTo>
                    <a:pt x="824" y="402"/>
                  </a:lnTo>
                  <a:lnTo>
                    <a:pt x="810" y="391"/>
                  </a:lnTo>
                  <a:lnTo>
                    <a:pt x="796" y="380"/>
                  </a:lnTo>
                  <a:lnTo>
                    <a:pt x="782" y="367"/>
                  </a:lnTo>
                  <a:lnTo>
                    <a:pt x="769" y="354"/>
                  </a:lnTo>
                  <a:lnTo>
                    <a:pt x="757" y="340"/>
                  </a:lnTo>
                  <a:lnTo>
                    <a:pt x="746" y="327"/>
                  </a:lnTo>
                  <a:lnTo>
                    <a:pt x="736" y="312"/>
                  </a:lnTo>
                  <a:lnTo>
                    <a:pt x="716" y="285"/>
                  </a:lnTo>
                  <a:lnTo>
                    <a:pt x="716" y="285"/>
                  </a:lnTo>
                  <a:lnTo>
                    <a:pt x="690" y="245"/>
                  </a:lnTo>
                  <a:lnTo>
                    <a:pt x="690" y="245"/>
                  </a:lnTo>
                  <a:lnTo>
                    <a:pt x="673" y="217"/>
                  </a:lnTo>
                  <a:lnTo>
                    <a:pt x="654" y="190"/>
                  </a:lnTo>
                  <a:lnTo>
                    <a:pt x="644" y="177"/>
                  </a:lnTo>
                  <a:lnTo>
                    <a:pt x="634" y="163"/>
                  </a:lnTo>
                  <a:lnTo>
                    <a:pt x="623" y="151"/>
                  </a:lnTo>
                  <a:lnTo>
                    <a:pt x="612" y="140"/>
                  </a:lnTo>
                  <a:lnTo>
                    <a:pt x="601" y="129"/>
                  </a:lnTo>
                  <a:lnTo>
                    <a:pt x="588" y="119"/>
                  </a:lnTo>
                  <a:lnTo>
                    <a:pt x="576"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6" y="151"/>
                  </a:lnTo>
                  <a:lnTo>
                    <a:pt x="365" y="163"/>
                  </a:lnTo>
                  <a:lnTo>
                    <a:pt x="355" y="177"/>
                  </a:lnTo>
                  <a:lnTo>
                    <a:pt x="346" y="190"/>
                  </a:lnTo>
                  <a:lnTo>
                    <a:pt x="327" y="217"/>
                  </a:lnTo>
                  <a:lnTo>
                    <a:pt x="309" y="245"/>
                  </a:lnTo>
                  <a:lnTo>
                    <a:pt x="309" y="245"/>
                  </a:lnTo>
                  <a:lnTo>
                    <a:pt x="284" y="285"/>
                  </a:lnTo>
                  <a:lnTo>
                    <a:pt x="284" y="285"/>
                  </a:lnTo>
                  <a:lnTo>
                    <a:pt x="264" y="312"/>
                  </a:lnTo>
                  <a:lnTo>
                    <a:pt x="253" y="327"/>
                  </a:lnTo>
                  <a:lnTo>
                    <a:pt x="241" y="340"/>
                  </a:lnTo>
                  <a:lnTo>
                    <a:pt x="230" y="354"/>
                  </a:lnTo>
                  <a:lnTo>
                    <a:pt x="218" y="367"/>
                  </a:lnTo>
                  <a:lnTo>
                    <a:pt x="204" y="380"/>
                  </a:lnTo>
                  <a:lnTo>
                    <a:pt x="190" y="391"/>
                  </a:lnTo>
                  <a:lnTo>
                    <a:pt x="174" y="402"/>
                  </a:lnTo>
                  <a:lnTo>
                    <a:pt x="159" y="413"/>
                  </a:lnTo>
                  <a:lnTo>
                    <a:pt x="141" y="421"/>
                  </a:lnTo>
                  <a:lnTo>
                    <a:pt x="124" y="429"/>
                  </a:lnTo>
                  <a:lnTo>
                    <a:pt x="105" y="435"/>
                  </a:lnTo>
                  <a:lnTo>
                    <a:pt x="86" y="441"/>
                  </a:lnTo>
                  <a:lnTo>
                    <a:pt x="65" y="444"/>
                  </a:lnTo>
                  <a:lnTo>
                    <a:pt x="43" y="446"/>
                  </a:lnTo>
                  <a:lnTo>
                    <a:pt x="43" y="446"/>
                  </a:lnTo>
                  <a:lnTo>
                    <a:pt x="43" y="446"/>
                  </a:lnTo>
                  <a:lnTo>
                    <a:pt x="37" y="445"/>
                  </a:lnTo>
                  <a:lnTo>
                    <a:pt x="32" y="445"/>
                  </a:lnTo>
                  <a:lnTo>
                    <a:pt x="27" y="443"/>
                  </a:lnTo>
                  <a:lnTo>
                    <a:pt x="22" y="441"/>
                  </a:lnTo>
                  <a:lnTo>
                    <a:pt x="18" y="439"/>
                  </a:lnTo>
                  <a:lnTo>
                    <a:pt x="13" y="435"/>
                  </a:lnTo>
                  <a:lnTo>
                    <a:pt x="9" y="431"/>
                  </a:lnTo>
                  <a:lnTo>
                    <a:pt x="6" y="427"/>
                  </a:lnTo>
                  <a:lnTo>
                    <a:pt x="6" y="427"/>
                  </a:lnTo>
                  <a:lnTo>
                    <a:pt x="4" y="421"/>
                  </a:lnTo>
                  <a:lnTo>
                    <a:pt x="2" y="415"/>
                  </a:lnTo>
                  <a:lnTo>
                    <a:pt x="0" y="409"/>
                  </a:lnTo>
                  <a:lnTo>
                    <a:pt x="0" y="402"/>
                  </a:lnTo>
                  <a:lnTo>
                    <a:pt x="0" y="402"/>
                  </a:lnTo>
                  <a:close/>
                  <a:moveTo>
                    <a:pt x="981" y="402"/>
                  </a:moveTo>
                  <a:lnTo>
                    <a:pt x="981" y="402"/>
                  </a:lnTo>
                  <a:lnTo>
                    <a:pt x="980" y="395"/>
                  </a:lnTo>
                  <a:lnTo>
                    <a:pt x="978" y="388"/>
                  </a:lnTo>
                  <a:lnTo>
                    <a:pt x="978" y="388"/>
                  </a:lnTo>
                  <a:lnTo>
                    <a:pt x="975" y="384"/>
                  </a:lnTo>
                  <a:lnTo>
                    <a:pt x="971" y="380"/>
                  </a:lnTo>
                  <a:lnTo>
                    <a:pt x="965" y="376"/>
                  </a:lnTo>
                  <a:lnTo>
                    <a:pt x="961" y="375"/>
                  </a:lnTo>
                  <a:lnTo>
                    <a:pt x="956" y="374"/>
                  </a:lnTo>
                  <a:lnTo>
                    <a:pt x="956" y="374"/>
                  </a:lnTo>
                  <a:lnTo>
                    <a:pt x="937" y="373"/>
                  </a:lnTo>
                  <a:lnTo>
                    <a:pt x="919" y="370"/>
                  </a:lnTo>
                  <a:lnTo>
                    <a:pt x="903" y="365"/>
                  </a:lnTo>
                  <a:lnTo>
                    <a:pt x="887" y="358"/>
                  </a:lnTo>
                  <a:lnTo>
                    <a:pt x="873" y="351"/>
                  </a:lnTo>
                  <a:lnTo>
                    <a:pt x="858" y="341"/>
                  </a:lnTo>
                  <a:lnTo>
                    <a:pt x="845" y="331"/>
                  </a:lnTo>
                  <a:lnTo>
                    <a:pt x="833" y="320"/>
                  </a:lnTo>
                  <a:lnTo>
                    <a:pt x="821" y="307"/>
                  </a:lnTo>
                  <a:lnTo>
                    <a:pt x="810" y="295"/>
                  </a:lnTo>
                  <a:lnTo>
                    <a:pt x="799" y="281"/>
                  </a:lnTo>
                  <a:lnTo>
                    <a:pt x="788" y="267"/>
                  </a:lnTo>
                  <a:lnTo>
                    <a:pt x="769" y="239"/>
                  </a:lnTo>
                  <a:lnTo>
                    <a:pt x="751" y="210"/>
                  </a:lnTo>
                  <a:lnTo>
                    <a:pt x="751" y="210"/>
                  </a:lnTo>
                  <a:lnTo>
                    <a:pt x="725" y="171"/>
                  </a:lnTo>
                  <a:lnTo>
                    <a:pt x="725" y="171"/>
                  </a:lnTo>
                  <a:lnTo>
                    <a:pt x="707" y="144"/>
                  </a:lnTo>
                  <a:lnTo>
                    <a:pt x="685" y="117"/>
                  </a:lnTo>
                  <a:lnTo>
                    <a:pt x="674" y="103"/>
                  </a:lnTo>
                  <a:lnTo>
                    <a:pt x="661" y="91"/>
                  </a:lnTo>
                  <a:lnTo>
                    <a:pt x="649" y="80"/>
                  </a:lnTo>
                  <a:lnTo>
                    <a:pt x="636" y="68"/>
                  </a:lnTo>
                  <a:lnTo>
                    <a:pt x="621" y="57"/>
                  </a:lnTo>
                  <a:lnTo>
                    <a:pt x="607" y="48"/>
                  </a:lnTo>
                  <a:lnTo>
                    <a:pt x="590" y="39"/>
                  </a:lnTo>
                  <a:lnTo>
                    <a:pt x="574" y="32"/>
                  </a:lnTo>
                  <a:lnTo>
                    <a:pt x="557" y="26"/>
                  </a:lnTo>
                  <a:lnTo>
                    <a:pt x="539" y="22"/>
                  </a:lnTo>
                  <a:lnTo>
                    <a:pt x="520" y="19"/>
                  </a:lnTo>
                  <a:lnTo>
                    <a:pt x="499" y="19"/>
                  </a:lnTo>
                  <a:lnTo>
                    <a:pt x="499" y="19"/>
                  </a:lnTo>
                  <a:lnTo>
                    <a:pt x="480" y="19"/>
                  </a:lnTo>
                  <a:lnTo>
                    <a:pt x="460" y="22"/>
                  </a:lnTo>
                  <a:lnTo>
                    <a:pt x="443" y="26"/>
                  </a:lnTo>
                  <a:lnTo>
                    <a:pt x="425" y="32"/>
                  </a:lnTo>
                  <a:lnTo>
                    <a:pt x="409" y="39"/>
                  </a:lnTo>
                  <a:lnTo>
                    <a:pt x="393" y="48"/>
                  </a:lnTo>
                  <a:lnTo>
                    <a:pt x="378" y="57"/>
                  </a:lnTo>
                  <a:lnTo>
                    <a:pt x="363" y="68"/>
                  </a:lnTo>
                  <a:lnTo>
                    <a:pt x="350" y="80"/>
                  </a:lnTo>
                  <a:lnTo>
                    <a:pt x="337" y="91"/>
                  </a:lnTo>
                  <a:lnTo>
                    <a:pt x="325" y="103"/>
                  </a:lnTo>
                  <a:lnTo>
                    <a:pt x="314" y="117"/>
                  </a:lnTo>
                  <a:lnTo>
                    <a:pt x="293" y="144"/>
                  </a:lnTo>
                  <a:lnTo>
                    <a:pt x="273" y="171"/>
                  </a:lnTo>
                  <a:lnTo>
                    <a:pt x="273" y="171"/>
                  </a:lnTo>
                  <a:lnTo>
                    <a:pt x="249" y="210"/>
                  </a:lnTo>
                  <a:lnTo>
                    <a:pt x="249" y="210"/>
                  </a:lnTo>
                  <a:lnTo>
                    <a:pt x="230" y="239"/>
                  </a:lnTo>
                  <a:lnTo>
                    <a:pt x="210" y="267"/>
                  </a:lnTo>
                  <a:lnTo>
                    <a:pt x="200" y="281"/>
                  </a:lnTo>
                  <a:lnTo>
                    <a:pt x="190" y="295"/>
                  </a:lnTo>
                  <a:lnTo>
                    <a:pt x="179" y="307"/>
                  </a:lnTo>
                  <a:lnTo>
                    <a:pt x="166" y="320"/>
                  </a:lnTo>
                  <a:lnTo>
                    <a:pt x="154" y="331"/>
                  </a:lnTo>
                  <a:lnTo>
                    <a:pt x="140" y="341"/>
                  </a:lnTo>
                  <a:lnTo>
                    <a:pt x="127" y="351"/>
                  </a:lnTo>
                  <a:lnTo>
                    <a:pt x="111" y="358"/>
                  </a:lnTo>
                  <a:lnTo>
                    <a:pt x="96" y="365"/>
                  </a:lnTo>
                  <a:lnTo>
                    <a:pt x="79" y="370"/>
                  </a:lnTo>
                  <a:lnTo>
                    <a:pt x="62" y="373"/>
                  </a:lnTo>
                  <a:lnTo>
                    <a:pt x="43" y="374"/>
                  </a:lnTo>
                  <a:lnTo>
                    <a:pt x="43" y="374"/>
                  </a:lnTo>
                  <a:lnTo>
                    <a:pt x="38" y="375"/>
                  </a:lnTo>
                  <a:lnTo>
                    <a:pt x="35" y="376"/>
                  </a:lnTo>
                  <a:lnTo>
                    <a:pt x="29" y="380"/>
                  </a:lnTo>
                  <a:lnTo>
                    <a:pt x="24" y="384"/>
                  </a:lnTo>
                  <a:lnTo>
                    <a:pt x="22" y="388"/>
                  </a:lnTo>
                  <a:lnTo>
                    <a:pt x="22" y="388"/>
                  </a:lnTo>
                  <a:lnTo>
                    <a:pt x="19" y="395"/>
                  </a:lnTo>
                  <a:lnTo>
                    <a:pt x="18" y="402"/>
                  </a:lnTo>
                  <a:lnTo>
                    <a:pt x="19" y="411"/>
                  </a:lnTo>
                  <a:lnTo>
                    <a:pt x="22" y="418"/>
                  </a:lnTo>
                  <a:lnTo>
                    <a:pt x="22" y="418"/>
                  </a:lnTo>
                  <a:lnTo>
                    <a:pt x="25" y="421"/>
                  </a:lnTo>
                  <a:lnTo>
                    <a:pt x="29" y="424"/>
                  </a:lnTo>
                  <a:lnTo>
                    <a:pt x="35" y="427"/>
                  </a:lnTo>
                  <a:lnTo>
                    <a:pt x="42" y="428"/>
                  </a:lnTo>
                  <a:lnTo>
                    <a:pt x="42" y="428"/>
                  </a:lnTo>
                  <a:lnTo>
                    <a:pt x="42" y="428"/>
                  </a:lnTo>
                  <a:lnTo>
                    <a:pt x="63" y="426"/>
                  </a:lnTo>
                  <a:lnTo>
                    <a:pt x="83" y="423"/>
                  </a:lnTo>
                  <a:lnTo>
                    <a:pt x="100" y="419"/>
                  </a:lnTo>
                  <a:lnTo>
                    <a:pt x="118" y="413"/>
                  </a:lnTo>
                  <a:lnTo>
                    <a:pt x="134" y="405"/>
                  </a:lnTo>
                  <a:lnTo>
                    <a:pt x="150" y="397"/>
                  </a:lnTo>
                  <a:lnTo>
                    <a:pt x="164" y="388"/>
                  </a:lnTo>
                  <a:lnTo>
                    <a:pt x="179" y="378"/>
                  </a:lnTo>
                  <a:lnTo>
                    <a:pt x="192" y="367"/>
                  </a:lnTo>
                  <a:lnTo>
                    <a:pt x="204" y="355"/>
                  </a:lnTo>
                  <a:lnTo>
                    <a:pt x="217" y="342"/>
                  </a:lnTo>
                  <a:lnTo>
                    <a:pt x="228" y="330"/>
                  </a:lnTo>
                  <a:lnTo>
                    <a:pt x="250" y="303"/>
                  </a:lnTo>
                  <a:lnTo>
                    <a:pt x="269" y="275"/>
                  </a:lnTo>
                  <a:lnTo>
                    <a:pt x="269" y="275"/>
                  </a:lnTo>
                  <a:lnTo>
                    <a:pt x="294" y="236"/>
                  </a:lnTo>
                  <a:lnTo>
                    <a:pt x="294" y="236"/>
                  </a:lnTo>
                  <a:lnTo>
                    <a:pt x="313" y="207"/>
                  </a:lnTo>
                  <a:lnTo>
                    <a:pt x="332" y="178"/>
                  </a:lnTo>
                  <a:lnTo>
                    <a:pt x="343" y="163"/>
                  </a:lnTo>
                  <a:lnTo>
                    <a:pt x="354" y="150"/>
                  </a:lnTo>
                  <a:lnTo>
                    <a:pt x="365" y="137"/>
                  </a:lnTo>
                  <a:lnTo>
                    <a:pt x="377" y="124"/>
                  </a:lnTo>
                  <a:lnTo>
                    <a:pt x="389" y="114"/>
                  </a:lnTo>
                  <a:lnTo>
                    <a:pt x="402" y="103"/>
                  </a:lnTo>
                  <a:lnTo>
                    <a:pt x="417" y="94"/>
                  </a:lnTo>
                  <a:lnTo>
                    <a:pt x="431" y="86"/>
                  </a:lnTo>
                  <a:lnTo>
                    <a:pt x="447" y="80"/>
                  </a:lnTo>
                  <a:lnTo>
                    <a:pt x="463" y="76"/>
                  </a:lnTo>
                  <a:lnTo>
                    <a:pt x="481" y="72"/>
                  </a:lnTo>
                  <a:lnTo>
                    <a:pt x="499" y="71"/>
                  </a:lnTo>
                  <a:lnTo>
                    <a:pt x="499" y="71"/>
                  </a:lnTo>
                  <a:lnTo>
                    <a:pt x="518" y="72"/>
                  </a:lnTo>
                  <a:lnTo>
                    <a:pt x="536" y="76"/>
                  </a:lnTo>
                  <a:lnTo>
                    <a:pt x="552" y="80"/>
                  </a:lnTo>
                  <a:lnTo>
                    <a:pt x="567" y="86"/>
                  </a:lnTo>
                  <a:lnTo>
                    <a:pt x="583" y="94"/>
                  </a:lnTo>
                  <a:lnTo>
                    <a:pt x="596" y="103"/>
                  </a:lnTo>
                  <a:lnTo>
                    <a:pt x="610" y="114"/>
                  </a:lnTo>
                  <a:lnTo>
                    <a:pt x="622" y="125"/>
                  </a:lnTo>
                  <a:lnTo>
                    <a:pt x="635" y="137"/>
                  </a:lnTo>
                  <a:lnTo>
                    <a:pt x="646" y="150"/>
                  </a:lnTo>
                  <a:lnTo>
                    <a:pt x="656" y="163"/>
                  </a:lnTo>
                  <a:lnTo>
                    <a:pt x="667" y="178"/>
                  </a:lnTo>
                  <a:lnTo>
                    <a:pt x="686" y="207"/>
                  </a:lnTo>
                  <a:lnTo>
                    <a:pt x="705" y="236"/>
                  </a:lnTo>
                  <a:lnTo>
                    <a:pt x="705" y="236"/>
                  </a:lnTo>
                  <a:lnTo>
                    <a:pt x="731" y="275"/>
                  </a:lnTo>
                  <a:lnTo>
                    <a:pt x="731" y="275"/>
                  </a:lnTo>
                  <a:lnTo>
                    <a:pt x="750"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5" y="427"/>
                  </a:lnTo>
                  <a:lnTo>
                    <a:pt x="970" y="424"/>
                  </a:lnTo>
                  <a:lnTo>
                    <a:pt x="975"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75" name="Rectangle 29">
              <a:extLst>
                <a:ext uri="{FF2B5EF4-FFF2-40B4-BE49-F238E27FC236}">
                  <a16:creationId xmlns:a16="http://schemas.microsoft.com/office/drawing/2014/main" id="{1329F021-D78D-12AE-E87B-08B04E7012E3}"/>
                </a:ext>
              </a:extLst>
            </p:cNvPr>
            <p:cNvSpPr>
              <a:spLocks noChangeArrowheads="1"/>
            </p:cNvSpPr>
            <p:nvPr/>
          </p:nvSpPr>
          <p:spPr bwMode="auto">
            <a:xfrm>
              <a:off x="5865319" y="5926138"/>
              <a:ext cx="15875"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76" name="Rectangle 30">
              <a:extLst>
                <a:ext uri="{FF2B5EF4-FFF2-40B4-BE49-F238E27FC236}">
                  <a16:creationId xmlns:a16="http://schemas.microsoft.com/office/drawing/2014/main" id="{FD4057F6-EB63-8476-6D7A-CD4B8813D6C5}"/>
                </a:ext>
              </a:extLst>
            </p:cNvPr>
            <p:cNvSpPr>
              <a:spLocks noChangeArrowheads="1"/>
            </p:cNvSpPr>
            <p:nvPr/>
          </p:nvSpPr>
          <p:spPr bwMode="auto">
            <a:xfrm>
              <a:off x="6038357"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77" name="Rectangle 31">
              <a:extLst>
                <a:ext uri="{FF2B5EF4-FFF2-40B4-BE49-F238E27FC236}">
                  <a16:creationId xmlns:a16="http://schemas.microsoft.com/office/drawing/2014/main" id="{202ABCF8-136B-E7AE-BE42-AA79D6EC47CC}"/>
                </a:ext>
              </a:extLst>
            </p:cNvPr>
            <p:cNvSpPr>
              <a:spLocks noChangeArrowheads="1"/>
            </p:cNvSpPr>
            <p:nvPr/>
          </p:nvSpPr>
          <p:spPr bwMode="auto">
            <a:xfrm>
              <a:off x="6092332"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78" name="Rectangle 32">
              <a:extLst>
                <a:ext uri="{FF2B5EF4-FFF2-40B4-BE49-F238E27FC236}">
                  <a16:creationId xmlns:a16="http://schemas.microsoft.com/office/drawing/2014/main" id="{ED961BBF-BBE8-D064-D1D2-0F1B38B9BCD2}"/>
                </a:ext>
              </a:extLst>
            </p:cNvPr>
            <p:cNvSpPr>
              <a:spLocks noChangeArrowheads="1"/>
            </p:cNvSpPr>
            <p:nvPr/>
          </p:nvSpPr>
          <p:spPr bwMode="auto">
            <a:xfrm>
              <a:off x="5449394" y="5907088"/>
              <a:ext cx="17463" cy="27781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79" name="Rectangle 33">
              <a:extLst>
                <a:ext uri="{FF2B5EF4-FFF2-40B4-BE49-F238E27FC236}">
                  <a16:creationId xmlns:a16="http://schemas.microsoft.com/office/drawing/2014/main" id="{F69BC494-23E3-4F98-0425-1113169FE0AC}"/>
                </a:ext>
              </a:extLst>
            </p:cNvPr>
            <p:cNvSpPr>
              <a:spLocks noChangeArrowheads="1"/>
            </p:cNvSpPr>
            <p:nvPr/>
          </p:nvSpPr>
          <p:spPr bwMode="auto">
            <a:xfrm>
              <a:off x="5504957" y="5935663"/>
              <a:ext cx="17463" cy="22066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80" name="Rectangle 34">
              <a:extLst>
                <a:ext uri="{FF2B5EF4-FFF2-40B4-BE49-F238E27FC236}">
                  <a16:creationId xmlns:a16="http://schemas.microsoft.com/office/drawing/2014/main" id="{DD854B4A-3AE7-45BF-9131-489BE0D441DF}"/>
                </a:ext>
              </a:extLst>
            </p:cNvPr>
            <p:cNvSpPr>
              <a:spLocks noChangeArrowheads="1"/>
            </p:cNvSpPr>
            <p:nvPr/>
          </p:nvSpPr>
          <p:spPr bwMode="auto">
            <a:xfrm>
              <a:off x="5804994"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81" name="Rectangle 35">
              <a:extLst>
                <a:ext uri="{FF2B5EF4-FFF2-40B4-BE49-F238E27FC236}">
                  <a16:creationId xmlns:a16="http://schemas.microsoft.com/office/drawing/2014/main" id="{CA1AC121-4C2B-7299-B888-ECA7E472D2A4}"/>
                </a:ext>
              </a:extLst>
            </p:cNvPr>
            <p:cNvSpPr>
              <a:spLocks noChangeArrowheads="1"/>
            </p:cNvSpPr>
            <p:nvPr/>
          </p:nvSpPr>
          <p:spPr bwMode="auto">
            <a:xfrm>
              <a:off x="5746257"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82" name="Rectangle 36">
              <a:extLst>
                <a:ext uri="{FF2B5EF4-FFF2-40B4-BE49-F238E27FC236}">
                  <a16:creationId xmlns:a16="http://schemas.microsoft.com/office/drawing/2014/main" id="{B59A898B-95D4-7365-32F3-F4BDE6F3A1C6}"/>
                </a:ext>
              </a:extLst>
            </p:cNvPr>
            <p:cNvSpPr>
              <a:spLocks noChangeArrowheads="1"/>
            </p:cNvSpPr>
            <p:nvPr/>
          </p:nvSpPr>
          <p:spPr bwMode="auto">
            <a:xfrm>
              <a:off x="5687519"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83" name="Freeform 37">
              <a:extLst>
                <a:ext uri="{FF2B5EF4-FFF2-40B4-BE49-F238E27FC236}">
                  <a16:creationId xmlns:a16="http://schemas.microsoft.com/office/drawing/2014/main" id="{A52D6843-FD63-5934-9060-C42A07DEBBB3}"/>
                </a:ext>
              </a:extLst>
            </p:cNvPr>
            <p:cNvSpPr>
              <a:spLocks/>
            </p:cNvSpPr>
            <p:nvPr/>
          </p:nvSpPr>
          <p:spPr bwMode="auto">
            <a:xfrm>
              <a:off x="5392244" y="5881688"/>
              <a:ext cx="777875" cy="339725"/>
            </a:xfrm>
            <a:custGeom>
              <a:avLst/>
              <a:gdLst>
                <a:gd name="T0" fmla="*/ 44 w 981"/>
                <a:gd name="T1" fmla="*/ 71 h 427"/>
                <a:gd name="T2" fmla="*/ 74 w 981"/>
                <a:gd name="T3" fmla="*/ 76 h 427"/>
                <a:gd name="T4" fmla="*/ 126 w 981"/>
                <a:gd name="T5" fmla="*/ 101 h 427"/>
                <a:gd name="T6" fmla="*/ 167 w 981"/>
                <a:gd name="T7" fmla="*/ 140 h 427"/>
                <a:gd name="T8" fmla="*/ 214 w 981"/>
                <a:gd name="T9" fmla="*/ 204 h 427"/>
                <a:gd name="T10" fmla="*/ 257 w 981"/>
                <a:gd name="T11" fmla="*/ 270 h 427"/>
                <a:gd name="T12" fmla="*/ 302 w 981"/>
                <a:gd name="T13" fmla="*/ 329 h 427"/>
                <a:gd name="T14" fmla="*/ 340 w 981"/>
                <a:gd name="T15" fmla="*/ 368 h 427"/>
                <a:gd name="T16" fmla="*/ 385 w 981"/>
                <a:gd name="T17" fmla="*/ 399 h 427"/>
                <a:gd name="T18" fmla="*/ 434 w 981"/>
                <a:gd name="T19" fmla="*/ 419 h 427"/>
                <a:gd name="T20" fmla="*/ 490 w 981"/>
                <a:gd name="T21" fmla="*/ 427 h 427"/>
                <a:gd name="T22" fmla="*/ 529 w 981"/>
                <a:gd name="T23" fmla="*/ 424 h 427"/>
                <a:gd name="T24" fmla="*/ 581 w 981"/>
                <a:gd name="T25" fmla="*/ 407 h 427"/>
                <a:gd name="T26" fmla="*/ 626 w 981"/>
                <a:gd name="T27" fmla="*/ 379 h 427"/>
                <a:gd name="T28" fmla="*/ 666 w 981"/>
                <a:gd name="T29" fmla="*/ 343 h 427"/>
                <a:gd name="T30" fmla="*/ 702 w 981"/>
                <a:gd name="T31" fmla="*/ 301 h 427"/>
                <a:gd name="T32" fmla="*/ 745 w 981"/>
                <a:gd name="T33" fmla="*/ 237 h 427"/>
                <a:gd name="T34" fmla="*/ 800 w 981"/>
                <a:gd name="T35" fmla="*/ 155 h 427"/>
                <a:gd name="T36" fmla="*/ 841 w 981"/>
                <a:gd name="T37" fmla="*/ 112 h 427"/>
                <a:gd name="T38" fmla="*/ 888 w 981"/>
                <a:gd name="T39" fmla="*/ 82 h 427"/>
                <a:gd name="T40" fmla="*/ 926 w 981"/>
                <a:gd name="T41" fmla="*/ 72 h 427"/>
                <a:gd name="T42" fmla="*/ 947 w 981"/>
                <a:gd name="T43" fmla="*/ 70 h 427"/>
                <a:gd name="T44" fmla="*/ 968 w 981"/>
                <a:gd name="T45" fmla="*/ 63 h 427"/>
                <a:gd name="T46" fmla="*/ 979 w 981"/>
                <a:gd name="T47" fmla="*/ 46 h 427"/>
                <a:gd name="T48" fmla="*/ 981 w 981"/>
                <a:gd name="T49" fmla="*/ 26 h 427"/>
                <a:gd name="T50" fmla="*/ 973 w 981"/>
                <a:gd name="T51" fmla="*/ 10 h 427"/>
                <a:gd name="T52" fmla="*/ 955 w 981"/>
                <a:gd name="T53" fmla="*/ 0 h 427"/>
                <a:gd name="T54" fmla="*/ 927 w 981"/>
                <a:gd name="T55" fmla="*/ 1 h 427"/>
                <a:gd name="T56" fmla="*/ 874 w 981"/>
                <a:gd name="T57" fmla="*/ 13 h 427"/>
                <a:gd name="T58" fmla="*/ 826 w 981"/>
                <a:gd name="T59" fmla="*/ 37 h 427"/>
                <a:gd name="T60" fmla="*/ 784 w 981"/>
                <a:gd name="T61" fmla="*/ 70 h 427"/>
                <a:gd name="T62" fmla="*/ 748 w 981"/>
                <a:gd name="T63" fmla="*/ 110 h 427"/>
                <a:gd name="T64" fmla="*/ 714 w 981"/>
                <a:gd name="T65" fmla="*/ 156 h 427"/>
                <a:gd name="T66" fmla="*/ 649 w 981"/>
                <a:gd name="T67" fmla="*/ 255 h 427"/>
                <a:gd name="T68" fmla="*/ 611 w 981"/>
                <a:gd name="T69" fmla="*/ 301 h 427"/>
                <a:gd name="T70" fmla="*/ 566 w 981"/>
                <a:gd name="T71" fmla="*/ 336 h 427"/>
                <a:gd name="T72" fmla="*/ 530 w 981"/>
                <a:gd name="T73" fmla="*/ 350 h 427"/>
                <a:gd name="T74" fmla="*/ 501 w 981"/>
                <a:gd name="T75" fmla="*/ 355 h 427"/>
                <a:gd name="T76" fmla="*/ 479 w 981"/>
                <a:gd name="T77" fmla="*/ 355 h 427"/>
                <a:gd name="T78" fmla="*/ 451 w 981"/>
                <a:gd name="T79" fmla="*/ 350 h 427"/>
                <a:gd name="T80" fmla="*/ 414 w 981"/>
                <a:gd name="T81" fmla="*/ 336 h 427"/>
                <a:gd name="T82" fmla="*/ 370 w 981"/>
                <a:gd name="T83" fmla="*/ 301 h 427"/>
                <a:gd name="T84" fmla="*/ 332 w 981"/>
                <a:gd name="T85" fmla="*/ 255 h 427"/>
                <a:gd name="T86" fmla="*/ 267 w 981"/>
                <a:gd name="T87" fmla="*/ 156 h 427"/>
                <a:gd name="T88" fmla="*/ 233 w 981"/>
                <a:gd name="T89" fmla="*/ 110 h 427"/>
                <a:gd name="T90" fmla="*/ 197 w 981"/>
                <a:gd name="T91" fmla="*/ 70 h 427"/>
                <a:gd name="T92" fmla="*/ 154 w 981"/>
                <a:gd name="T93" fmla="*/ 37 h 427"/>
                <a:gd name="T94" fmla="*/ 107 w 981"/>
                <a:gd name="T95" fmla="*/ 13 h 427"/>
                <a:gd name="T96" fmla="*/ 53 w 981"/>
                <a:gd name="T97" fmla="*/ 1 h 427"/>
                <a:gd name="T98" fmla="*/ 25 w 981"/>
                <a:gd name="T99" fmla="*/ 0 h 427"/>
                <a:gd name="T100" fmla="*/ 8 w 981"/>
                <a:gd name="T101" fmla="*/ 10 h 427"/>
                <a:gd name="T102" fmla="*/ 0 w 981"/>
                <a:gd name="T103" fmla="*/ 26 h 427"/>
                <a:gd name="T104" fmla="*/ 2 w 981"/>
                <a:gd name="T105" fmla="*/ 46 h 427"/>
                <a:gd name="T106" fmla="*/ 13 w 981"/>
                <a:gd name="T107" fmla="*/ 63 h 427"/>
                <a:gd name="T108" fmla="*/ 34 w 981"/>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1" h="427">
                  <a:moveTo>
                    <a:pt x="34" y="70"/>
                  </a:moveTo>
                  <a:lnTo>
                    <a:pt x="34" y="70"/>
                  </a:lnTo>
                  <a:lnTo>
                    <a:pt x="44" y="71"/>
                  </a:lnTo>
                  <a:lnTo>
                    <a:pt x="54" y="72"/>
                  </a:lnTo>
                  <a:lnTo>
                    <a:pt x="65" y="74"/>
                  </a:lnTo>
                  <a:lnTo>
                    <a:pt x="74" y="76"/>
                  </a:lnTo>
                  <a:lnTo>
                    <a:pt x="93" y="82"/>
                  </a:lnTo>
                  <a:lnTo>
                    <a:pt x="109" y="91"/>
                  </a:lnTo>
                  <a:lnTo>
                    <a:pt x="126" y="101"/>
                  </a:lnTo>
                  <a:lnTo>
                    <a:pt x="140" y="112"/>
                  </a:lnTo>
                  <a:lnTo>
                    <a:pt x="154" y="126"/>
                  </a:lnTo>
                  <a:lnTo>
                    <a:pt x="167" y="140"/>
                  </a:lnTo>
                  <a:lnTo>
                    <a:pt x="180" y="155"/>
                  </a:lnTo>
                  <a:lnTo>
                    <a:pt x="192" y="170"/>
                  </a:lnTo>
                  <a:lnTo>
                    <a:pt x="214" y="204"/>
                  </a:lnTo>
                  <a:lnTo>
                    <a:pt x="236" y="237"/>
                  </a:lnTo>
                  <a:lnTo>
                    <a:pt x="257" y="270"/>
                  </a:lnTo>
                  <a:lnTo>
                    <a:pt x="257" y="270"/>
                  </a:lnTo>
                  <a:lnTo>
                    <a:pt x="278" y="301"/>
                  </a:lnTo>
                  <a:lnTo>
                    <a:pt x="290" y="315"/>
                  </a:lnTo>
                  <a:lnTo>
                    <a:pt x="302" y="329"/>
                  </a:lnTo>
                  <a:lnTo>
                    <a:pt x="314" y="343"/>
                  </a:lnTo>
                  <a:lnTo>
                    <a:pt x="327" y="355"/>
                  </a:lnTo>
                  <a:lnTo>
                    <a:pt x="340" y="368"/>
                  </a:lnTo>
                  <a:lnTo>
                    <a:pt x="355" y="379"/>
                  </a:lnTo>
                  <a:lnTo>
                    <a:pt x="369" y="389"/>
                  </a:lnTo>
                  <a:lnTo>
                    <a:pt x="385" y="399"/>
                  </a:lnTo>
                  <a:lnTo>
                    <a:pt x="400" y="407"/>
                  </a:lnTo>
                  <a:lnTo>
                    <a:pt x="417" y="413"/>
                  </a:lnTo>
                  <a:lnTo>
                    <a:pt x="434" y="419"/>
                  </a:lnTo>
                  <a:lnTo>
                    <a:pt x="452" y="424"/>
                  </a:lnTo>
                  <a:lnTo>
                    <a:pt x="470" y="426"/>
                  </a:lnTo>
                  <a:lnTo>
                    <a:pt x="490" y="427"/>
                  </a:lnTo>
                  <a:lnTo>
                    <a:pt x="490" y="427"/>
                  </a:lnTo>
                  <a:lnTo>
                    <a:pt x="509" y="426"/>
                  </a:lnTo>
                  <a:lnTo>
                    <a:pt x="529" y="424"/>
                  </a:lnTo>
                  <a:lnTo>
                    <a:pt x="547" y="419"/>
                  </a:lnTo>
                  <a:lnTo>
                    <a:pt x="564" y="413"/>
                  </a:lnTo>
                  <a:lnTo>
                    <a:pt x="581" y="407"/>
                  </a:lnTo>
                  <a:lnTo>
                    <a:pt x="596" y="399"/>
                  </a:lnTo>
                  <a:lnTo>
                    <a:pt x="612" y="389"/>
                  </a:lnTo>
                  <a:lnTo>
                    <a:pt x="626" y="379"/>
                  </a:lnTo>
                  <a:lnTo>
                    <a:pt x="640" y="368"/>
                  </a:lnTo>
                  <a:lnTo>
                    <a:pt x="654" y="355"/>
                  </a:lnTo>
                  <a:lnTo>
                    <a:pt x="666" y="343"/>
                  </a:lnTo>
                  <a:lnTo>
                    <a:pt x="679" y="329"/>
                  </a:lnTo>
                  <a:lnTo>
                    <a:pt x="690" y="315"/>
                  </a:lnTo>
                  <a:lnTo>
                    <a:pt x="702" y="301"/>
                  </a:lnTo>
                  <a:lnTo>
                    <a:pt x="724" y="270"/>
                  </a:lnTo>
                  <a:lnTo>
                    <a:pt x="724" y="270"/>
                  </a:lnTo>
                  <a:lnTo>
                    <a:pt x="745" y="237"/>
                  </a:lnTo>
                  <a:lnTo>
                    <a:pt x="766" y="204"/>
                  </a:lnTo>
                  <a:lnTo>
                    <a:pt x="789" y="170"/>
                  </a:lnTo>
                  <a:lnTo>
                    <a:pt x="800" y="155"/>
                  </a:lnTo>
                  <a:lnTo>
                    <a:pt x="813" y="140"/>
                  </a:lnTo>
                  <a:lnTo>
                    <a:pt x="826" y="126"/>
                  </a:lnTo>
                  <a:lnTo>
                    <a:pt x="841" y="112"/>
                  </a:lnTo>
                  <a:lnTo>
                    <a:pt x="855" y="101"/>
                  </a:lnTo>
                  <a:lnTo>
                    <a:pt x="872" y="91"/>
                  </a:lnTo>
                  <a:lnTo>
                    <a:pt x="888" y="82"/>
                  </a:lnTo>
                  <a:lnTo>
                    <a:pt x="907" y="76"/>
                  </a:lnTo>
                  <a:lnTo>
                    <a:pt x="916" y="74"/>
                  </a:lnTo>
                  <a:lnTo>
                    <a:pt x="926" y="72"/>
                  </a:lnTo>
                  <a:lnTo>
                    <a:pt x="937" y="71"/>
                  </a:lnTo>
                  <a:lnTo>
                    <a:pt x="947" y="70"/>
                  </a:lnTo>
                  <a:lnTo>
                    <a:pt x="947" y="70"/>
                  </a:lnTo>
                  <a:lnTo>
                    <a:pt x="955" y="69"/>
                  </a:lnTo>
                  <a:lnTo>
                    <a:pt x="962" y="67"/>
                  </a:lnTo>
                  <a:lnTo>
                    <a:pt x="968" y="63"/>
                  </a:lnTo>
                  <a:lnTo>
                    <a:pt x="973" y="59"/>
                  </a:lnTo>
                  <a:lnTo>
                    <a:pt x="976" y="52"/>
                  </a:lnTo>
                  <a:lnTo>
                    <a:pt x="979" y="46"/>
                  </a:lnTo>
                  <a:lnTo>
                    <a:pt x="981" y="40"/>
                  </a:lnTo>
                  <a:lnTo>
                    <a:pt x="981" y="34"/>
                  </a:lnTo>
                  <a:lnTo>
                    <a:pt x="981" y="26"/>
                  </a:lnTo>
                  <a:lnTo>
                    <a:pt x="979" y="20"/>
                  </a:lnTo>
                  <a:lnTo>
                    <a:pt x="977" y="15"/>
                  </a:lnTo>
                  <a:lnTo>
                    <a:pt x="973" y="10"/>
                  </a:lnTo>
                  <a:lnTo>
                    <a:pt x="968" y="5"/>
                  </a:lnTo>
                  <a:lnTo>
                    <a:pt x="962" y="2"/>
                  </a:lnTo>
                  <a:lnTo>
                    <a:pt x="955" y="0"/>
                  </a:lnTo>
                  <a:lnTo>
                    <a:pt x="947" y="0"/>
                  </a:lnTo>
                  <a:lnTo>
                    <a:pt x="947" y="0"/>
                  </a:lnTo>
                  <a:lnTo>
                    <a:pt x="927" y="1"/>
                  </a:lnTo>
                  <a:lnTo>
                    <a:pt x="909" y="4"/>
                  </a:lnTo>
                  <a:lnTo>
                    <a:pt x="890" y="8"/>
                  </a:lnTo>
                  <a:lnTo>
                    <a:pt x="874" y="13"/>
                  </a:lnTo>
                  <a:lnTo>
                    <a:pt x="857" y="20"/>
                  </a:lnTo>
                  <a:lnTo>
                    <a:pt x="841" y="27"/>
                  </a:lnTo>
                  <a:lnTo>
                    <a:pt x="826" y="37"/>
                  </a:lnTo>
                  <a:lnTo>
                    <a:pt x="812" y="47"/>
                  </a:lnTo>
                  <a:lnTo>
                    <a:pt x="797" y="57"/>
                  </a:lnTo>
                  <a:lnTo>
                    <a:pt x="784" y="70"/>
                  </a:lnTo>
                  <a:lnTo>
                    <a:pt x="771" y="82"/>
                  </a:lnTo>
                  <a:lnTo>
                    <a:pt x="759" y="96"/>
                  </a:lnTo>
                  <a:lnTo>
                    <a:pt x="748" y="110"/>
                  </a:lnTo>
                  <a:lnTo>
                    <a:pt x="735" y="125"/>
                  </a:lnTo>
                  <a:lnTo>
                    <a:pt x="714" y="156"/>
                  </a:lnTo>
                  <a:lnTo>
                    <a:pt x="714" y="156"/>
                  </a:lnTo>
                  <a:lnTo>
                    <a:pt x="693" y="188"/>
                  </a:lnTo>
                  <a:lnTo>
                    <a:pt x="671" y="221"/>
                  </a:lnTo>
                  <a:lnTo>
                    <a:pt x="649" y="255"/>
                  </a:lnTo>
                  <a:lnTo>
                    <a:pt x="637" y="271"/>
                  </a:lnTo>
                  <a:lnTo>
                    <a:pt x="624" y="286"/>
                  </a:lnTo>
                  <a:lnTo>
                    <a:pt x="611" y="301"/>
                  </a:lnTo>
                  <a:lnTo>
                    <a:pt x="597" y="314"/>
                  </a:lnTo>
                  <a:lnTo>
                    <a:pt x="582" y="325"/>
                  </a:lnTo>
                  <a:lnTo>
                    <a:pt x="566" y="336"/>
                  </a:lnTo>
                  <a:lnTo>
                    <a:pt x="549" y="344"/>
                  </a:lnTo>
                  <a:lnTo>
                    <a:pt x="539" y="348"/>
                  </a:lnTo>
                  <a:lnTo>
                    <a:pt x="530" y="350"/>
                  </a:lnTo>
                  <a:lnTo>
                    <a:pt x="521" y="352"/>
                  </a:lnTo>
                  <a:lnTo>
                    <a:pt x="511" y="354"/>
                  </a:lnTo>
                  <a:lnTo>
                    <a:pt x="501" y="355"/>
                  </a:lnTo>
                  <a:lnTo>
                    <a:pt x="490" y="355"/>
                  </a:lnTo>
                  <a:lnTo>
                    <a:pt x="490" y="355"/>
                  </a:lnTo>
                  <a:lnTo>
                    <a:pt x="479" y="355"/>
                  </a:lnTo>
                  <a:lnTo>
                    <a:pt x="469" y="354"/>
                  </a:lnTo>
                  <a:lnTo>
                    <a:pt x="460" y="352"/>
                  </a:lnTo>
                  <a:lnTo>
                    <a:pt x="451" y="350"/>
                  </a:lnTo>
                  <a:lnTo>
                    <a:pt x="441" y="348"/>
                  </a:lnTo>
                  <a:lnTo>
                    <a:pt x="432" y="344"/>
                  </a:lnTo>
                  <a:lnTo>
                    <a:pt x="414" y="336"/>
                  </a:lnTo>
                  <a:lnTo>
                    <a:pt x="399" y="325"/>
                  </a:lnTo>
                  <a:lnTo>
                    <a:pt x="384" y="314"/>
                  </a:lnTo>
                  <a:lnTo>
                    <a:pt x="370" y="301"/>
                  </a:lnTo>
                  <a:lnTo>
                    <a:pt x="357" y="286"/>
                  </a:lnTo>
                  <a:lnTo>
                    <a:pt x="343" y="271"/>
                  </a:lnTo>
                  <a:lnTo>
                    <a:pt x="332" y="255"/>
                  </a:lnTo>
                  <a:lnTo>
                    <a:pt x="309" y="221"/>
                  </a:lnTo>
                  <a:lnTo>
                    <a:pt x="288" y="188"/>
                  </a:lnTo>
                  <a:lnTo>
                    <a:pt x="267" y="156"/>
                  </a:lnTo>
                  <a:lnTo>
                    <a:pt x="267" y="156"/>
                  </a:lnTo>
                  <a:lnTo>
                    <a:pt x="245" y="125"/>
                  </a:lnTo>
                  <a:lnTo>
                    <a:pt x="233" y="110"/>
                  </a:lnTo>
                  <a:lnTo>
                    <a:pt x="222" y="96"/>
                  </a:lnTo>
                  <a:lnTo>
                    <a:pt x="209" y="82"/>
                  </a:lnTo>
                  <a:lnTo>
                    <a:pt x="197" y="70"/>
                  </a:lnTo>
                  <a:lnTo>
                    <a:pt x="183" y="57"/>
                  </a:lnTo>
                  <a:lnTo>
                    <a:pt x="169" y="47"/>
                  </a:lnTo>
                  <a:lnTo>
                    <a:pt x="154" y="37"/>
                  </a:lnTo>
                  <a:lnTo>
                    <a:pt x="140" y="27"/>
                  </a:lnTo>
                  <a:lnTo>
                    <a:pt x="124" y="20"/>
                  </a:lnTo>
                  <a:lnTo>
                    <a:pt x="107" y="13"/>
                  </a:lnTo>
                  <a:lnTo>
                    <a:pt x="90" y="8"/>
                  </a:lnTo>
                  <a:lnTo>
                    <a:pt x="72" y="4"/>
                  </a:lnTo>
                  <a:lnTo>
                    <a:pt x="53" y="1"/>
                  </a:lnTo>
                  <a:lnTo>
                    <a:pt x="34" y="0"/>
                  </a:lnTo>
                  <a:lnTo>
                    <a:pt x="34" y="0"/>
                  </a:lnTo>
                  <a:lnTo>
                    <a:pt x="25" y="0"/>
                  </a:lnTo>
                  <a:lnTo>
                    <a:pt x="18" y="2"/>
                  </a:lnTo>
                  <a:lnTo>
                    <a:pt x="13" y="5"/>
                  </a:lnTo>
                  <a:lnTo>
                    <a:pt x="8" y="10"/>
                  </a:lnTo>
                  <a:lnTo>
                    <a:pt x="4" y="15"/>
                  </a:lnTo>
                  <a:lnTo>
                    <a:pt x="2" y="20"/>
                  </a:lnTo>
                  <a:lnTo>
                    <a:pt x="0" y="26"/>
                  </a:lnTo>
                  <a:lnTo>
                    <a:pt x="0" y="34"/>
                  </a:lnTo>
                  <a:lnTo>
                    <a:pt x="0" y="40"/>
                  </a:lnTo>
                  <a:lnTo>
                    <a:pt x="2" y="46"/>
                  </a:lnTo>
                  <a:lnTo>
                    <a:pt x="4" y="52"/>
                  </a:lnTo>
                  <a:lnTo>
                    <a:pt x="8" y="59"/>
                  </a:lnTo>
                  <a:lnTo>
                    <a:pt x="13" y="63"/>
                  </a:lnTo>
                  <a:lnTo>
                    <a:pt x="18" y="67"/>
                  </a:lnTo>
                  <a:lnTo>
                    <a:pt x="25"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84" name="Freeform 38">
              <a:extLst>
                <a:ext uri="{FF2B5EF4-FFF2-40B4-BE49-F238E27FC236}">
                  <a16:creationId xmlns:a16="http://schemas.microsoft.com/office/drawing/2014/main" id="{CC3A8AE5-6759-A459-78D3-F124E303FC16}"/>
                </a:ext>
              </a:extLst>
            </p:cNvPr>
            <p:cNvSpPr>
              <a:spLocks noEditPoints="1"/>
            </p:cNvSpPr>
            <p:nvPr/>
          </p:nvSpPr>
          <p:spPr bwMode="auto">
            <a:xfrm>
              <a:off x="5384307" y="5875338"/>
              <a:ext cx="793750" cy="352425"/>
            </a:xfrm>
            <a:custGeom>
              <a:avLst/>
              <a:gdLst>
                <a:gd name="T0" fmla="*/ 4 w 1000"/>
                <a:gd name="T1" fmla="*/ 26 h 445"/>
                <a:gd name="T2" fmla="*/ 44 w 1000"/>
                <a:gd name="T3" fmla="*/ 0 h 445"/>
                <a:gd name="T4" fmla="*/ 143 w 1000"/>
                <a:gd name="T5" fmla="*/ 24 h 445"/>
                <a:gd name="T6" fmla="*/ 231 w 1000"/>
                <a:gd name="T7" fmla="*/ 92 h 445"/>
                <a:gd name="T8" fmla="*/ 310 w 1000"/>
                <a:gd name="T9" fmla="*/ 200 h 445"/>
                <a:gd name="T10" fmla="*/ 377 w 1000"/>
                <a:gd name="T11" fmla="*/ 294 h 445"/>
                <a:gd name="T12" fmla="*/ 452 w 1000"/>
                <a:gd name="T13" fmla="*/ 349 h 445"/>
                <a:gd name="T14" fmla="*/ 533 w 1000"/>
                <a:gd name="T15" fmla="*/ 353 h 445"/>
                <a:gd name="T16" fmla="*/ 613 w 1000"/>
                <a:gd name="T17" fmla="*/ 306 h 445"/>
                <a:gd name="T18" fmla="*/ 691 w 1000"/>
                <a:gd name="T19" fmla="*/ 200 h 445"/>
                <a:gd name="T20" fmla="*/ 758 w 1000"/>
                <a:gd name="T21" fmla="*/ 106 h 445"/>
                <a:gd name="T22" fmla="*/ 841 w 1000"/>
                <a:gd name="T23" fmla="*/ 33 h 445"/>
                <a:gd name="T24" fmla="*/ 957 w 1000"/>
                <a:gd name="T25" fmla="*/ 0 h 445"/>
                <a:gd name="T26" fmla="*/ 993 w 1000"/>
                <a:gd name="T27" fmla="*/ 19 h 445"/>
                <a:gd name="T28" fmla="*/ 997 w 1000"/>
                <a:gd name="T29" fmla="*/ 59 h 445"/>
                <a:gd name="T30" fmla="*/ 957 w 1000"/>
                <a:gd name="T31" fmla="*/ 89 h 445"/>
                <a:gd name="T32" fmla="*/ 882 w 1000"/>
                <a:gd name="T33" fmla="*/ 111 h 445"/>
                <a:gd name="T34" fmla="*/ 813 w 1000"/>
                <a:gd name="T35" fmla="*/ 176 h 445"/>
                <a:gd name="T36" fmla="*/ 741 w 1000"/>
                <a:gd name="T37" fmla="*/ 285 h 445"/>
                <a:gd name="T38" fmla="*/ 660 w 1000"/>
                <a:gd name="T39" fmla="*/ 381 h 445"/>
                <a:gd name="T40" fmla="*/ 562 w 1000"/>
                <a:gd name="T41" fmla="*/ 437 h 445"/>
                <a:gd name="T42" fmla="*/ 459 w 1000"/>
                <a:gd name="T43" fmla="*/ 442 h 445"/>
                <a:gd name="T44" fmla="*/ 355 w 1000"/>
                <a:gd name="T45" fmla="*/ 393 h 445"/>
                <a:gd name="T46" fmla="*/ 280 w 1000"/>
                <a:gd name="T47" fmla="*/ 314 h 445"/>
                <a:gd name="T48" fmla="*/ 197 w 1000"/>
                <a:gd name="T49" fmla="*/ 190 h 445"/>
                <a:gd name="T50" fmla="*/ 132 w 1000"/>
                <a:gd name="T51" fmla="*/ 119 h 445"/>
                <a:gd name="T52" fmla="*/ 44 w 1000"/>
                <a:gd name="T53" fmla="*/ 89 h 445"/>
                <a:gd name="T54" fmla="*/ 12 w 1000"/>
                <a:gd name="T55" fmla="*/ 74 h 445"/>
                <a:gd name="T56" fmla="*/ 983 w 1000"/>
                <a:gd name="T57" fmla="*/ 44 h 445"/>
                <a:gd name="T58" fmla="*/ 979 w 1000"/>
                <a:gd name="T59" fmla="*/ 29 h 445"/>
                <a:gd name="T60" fmla="*/ 957 w 1000"/>
                <a:gd name="T61" fmla="*/ 18 h 445"/>
                <a:gd name="T62" fmla="*/ 851 w 1000"/>
                <a:gd name="T63" fmla="*/ 48 h 445"/>
                <a:gd name="T64" fmla="*/ 772 w 1000"/>
                <a:gd name="T65" fmla="*/ 116 h 445"/>
                <a:gd name="T66" fmla="*/ 688 w 1000"/>
                <a:gd name="T67" fmla="*/ 239 h 445"/>
                <a:gd name="T68" fmla="*/ 610 w 1000"/>
                <a:gd name="T69" fmla="*/ 332 h 445"/>
                <a:gd name="T70" fmla="*/ 518 w 1000"/>
                <a:gd name="T71" fmla="*/ 374 h 445"/>
                <a:gd name="T72" fmla="*/ 432 w 1000"/>
                <a:gd name="T73" fmla="*/ 359 h 445"/>
                <a:gd name="T74" fmla="*/ 354 w 1000"/>
                <a:gd name="T75" fmla="*/ 296 h 445"/>
                <a:gd name="T76" fmla="*/ 270 w 1000"/>
                <a:gd name="T77" fmla="*/ 171 h 445"/>
                <a:gd name="T78" fmla="*/ 192 w 1000"/>
                <a:gd name="T79" fmla="*/ 79 h 445"/>
                <a:gd name="T80" fmla="*/ 102 w 1000"/>
                <a:gd name="T81" fmla="*/ 27 h 445"/>
                <a:gd name="T82" fmla="*/ 32 w 1000"/>
                <a:gd name="T83" fmla="*/ 20 h 445"/>
                <a:gd name="T84" fmla="*/ 18 w 1000"/>
                <a:gd name="T85" fmla="*/ 43 h 445"/>
                <a:gd name="T86" fmla="*/ 27 w 1000"/>
                <a:gd name="T87" fmla="*/ 65 h 445"/>
                <a:gd name="T88" fmla="*/ 80 w 1000"/>
                <a:gd name="T89" fmla="*/ 76 h 445"/>
                <a:gd name="T90" fmla="*/ 167 w 1000"/>
                <a:gd name="T91" fmla="*/ 126 h 445"/>
                <a:gd name="T92" fmla="*/ 249 w 1000"/>
                <a:gd name="T93" fmla="*/ 236 h 445"/>
                <a:gd name="T94" fmla="*/ 326 w 1000"/>
                <a:gd name="T95" fmla="*/ 342 h 445"/>
                <a:gd name="T96" fmla="*/ 409 w 1000"/>
                <a:gd name="T97" fmla="*/ 407 h 445"/>
                <a:gd name="T98" fmla="*/ 500 w 1000"/>
                <a:gd name="T99" fmla="*/ 427 h 445"/>
                <a:gd name="T100" fmla="*/ 607 w 1000"/>
                <a:gd name="T101" fmla="*/ 398 h 445"/>
                <a:gd name="T102" fmla="*/ 687 w 1000"/>
                <a:gd name="T103" fmla="*/ 329 h 445"/>
                <a:gd name="T104" fmla="*/ 770 w 1000"/>
                <a:gd name="T105" fmla="*/ 207 h 445"/>
                <a:gd name="T106" fmla="*/ 846 w 1000"/>
                <a:gd name="T107" fmla="*/ 115 h 445"/>
                <a:gd name="T108" fmla="*/ 938 w 1000"/>
                <a:gd name="T109" fmla="*/ 73 h 445"/>
                <a:gd name="T110" fmla="*/ 977 w 1000"/>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0" h="445">
                  <a:moveTo>
                    <a:pt x="0" y="44"/>
                  </a:moveTo>
                  <a:lnTo>
                    <a:pt x="0" y="44"/>
                  </a:lnTo>
                  <a:lnTo>
                    <a:pt x="0" y="42"/>
                  </a:lnTo>
                  <a:lnTo>
                    <a:pt x="0" y="42"/>
                  </a:lnTo>
                  <a:lnTo>
                    <a:pt x="1" y="34"/>
                  </a:lnTo>
                  <a:lnTo>
                    <a:pt x="4" y="26"/>
                  </a:lnTo>
                  <a:lnTo>
                    <a:pt x="8" y="19"/>
                  </a:lnTo>
                  <a:lnTo>
                    <a:pt x="12" y="13"/>
                  </a:lnTo>
                  <a:lnTo>
                    <a:pt x="18" y="7"/>
                  </a:lnTo>
                  <a:lnTo>
                    <a:pt x="25" y="3"/>
                  </a:lnTo>
                  <a:lnTo>
                    <a:pt x="34" y="1"/>
                  </a:lnTo>
                  <a:lnTo>
                    <a:pt x="44" y="0"/>
                  </a:lnTo>
                  <a:lnTo>
                    <a:pt x="44" y="0"/>
                  </a:lnTo>
                  <a:lnTo>
                    <a:pt x="65" y="2"/>
                  </a:lnTo>
                  <a:lnTo>
                    <a:pt x="86" y="5"/>
                  </a:lnTo>
                  <a:lnTo>
                    <a:pt x="106" y="11"/>
                  </a:lnTo>
                  <a:lnTo>
                    <a:pt x="125" y="17"/>
                  </a:lnTo>
                  <a:lnTo>
                    <a:pt x="143" y="24"/>
                  </a:lnTo>
                  <a:lnTo>
                    <a:pt x="159" y="33"/>
                  </a:lnTo>
                  <a:lnTo>
                    <a:pt x="175" y="44"/>
                  </a:lnTo>
                  <a:lnTo>
                    <a:pt x="190" y="54"/>
                  </a:lnTo>
                  <a:lnTo>
                    <a:pt x="205" y="66"/>
                  </a:lnTo>
                  <a:lnTo>
                    <a:pt x="218" y="79"/>
                  </a:lnTo>
                  <a:lnTo>
                    <a:pt x="231" y="92"/>
                  </a:lnTo>
                  <a:lnTo>
                    <a:pt x="243" y="106"/>
                  </a:lnTo>
                  <a:lnTo>
                    <a:pt x="254" y="119"/>
                  </a:lnTo>
                  <a:lnTo>
                    <a:pt x="265" y="133"/>
                  </a:lnTo>
                  <a:lnTo>
                    <a:pt x="284" y="161"/>
                  </a:lnTo>
                  <a:lnTo>
                    <a:pt x="284" y="161"/>
                  </a:lnTo>
                  <a:lnTo>
                    <a:pt x="310" y="200"/>
                  </a:lnTo>
                  <a:lnTo>
                    <a:pt x="310" y="200"/>
                  </a:lnTo>
                  <a:lnTo>
                    <a:pt x="327" y="228"/>
                  </a:lnTo>
                  <a:lnTo>
                    <a:pt x="346" y="256"/>
                  </a:lnTo>
                  <a:lnTo>
                    <a:pt x="355" y="269"/>
                  </a:lnTo>
                  <a:lnTo>
                    <a:pt x="366" y="282"/>
                  </a:lnTo>
                  <a:lnTo>
                    <a:pt x="377" y="294"/>
                  </a:lnTo>
                  <a:lnTo>
                    <a:pt x="387" y="306"/>
                  </a:lnTo>
                  <a:lnTo>
                    <a:pt x="400" y="317"/>
                  </a:lnTo>
                  <a:lnTo>
                    <a:pt x="412" y="327"/>
                  </a:lnTo>
                  <a:lnTo>
                    <a:pt x="424" y="335"/>
                  </a:lnTo>
                  <a:lnTo>
                    <a:pt x="438" y="343"/>
                  </a:lnTo>
                  <a:lnTo>
                    <a:pt x="452" y="349"/>
                  </a:lnTo>
                  <a:lnTo>
                    <a:pt x="468" y="353"/>
                  </a:lnTo>
                  <a:lnTo>
                    <a:pt x="483" y="356"/>
                  </a:lnTo>
                  <a:lnTo>
                    <a:pt x="500" y="357"/>
                  </a:lnTo>
                  <a:lnTo>
                    <a:pt x="500" y="357"/>
                  </a:lnTo>
                  <a:lnTo>
                    <a:pt x="517" y="356"/>
                  </a:lnTo>
                  <a:lnTo>
                    <a:pt x="533" y="353"/>
                  </a:lnTo>
                  <a:lnTo>
                    <a:pt x="548" y="349"/>
                  </a:lnTo>
                  <a:lnTo>
                    <a:pt x="563" y="343"/>
                  </a:lnTo>
                  <a:lnTo>
                    <a:pt x="576" y="335"/>
                  </a:lnTo>
                  <a:lnTo>
                    <a:pt x="589" y="327"/>
                  </a:lnTo>
                  <a:lnTo>
                    <a:pt x="601" y="317"/>
                  </a:lnTo>
                  <a:lnTo>
                    <a:pt x="613" y="306"/>
                  </a:lnTo>
                  <a:lnTo>
                    <a:pt x="624" y="294"/>
                  </a:lnTo>
                  <a:lnTo>
                    <a:pt x="635" y="282"/>
                  </a:lnTo>
                  <a:lnTo>
                    <a:pt x="645" y="269"/>
                  </a:lnTo>
                  <a:lnTo>
                    <a:pt x="655" y="256"/>
                  </a:lnTo>
                  <a:lnTo>
                    <a:pt x="673" y="228"/>
                  </a:lnTo>
                  <a:lnTo>
                    <a:pt x="691" y="200"/>
                  </a:lnTo>
                  <a:lnTo>
                    <a:pt x="691" y="200"/>
                  </a:lnTo>
                  <a:lnTo>
                    <a:pt x="716" y="161"/>
                  </a:lnTo>
                  <a:lnTo>
                    <a:pt x="716" y="161"/>
                  </a:lnTo>
                  <a:lnTo>
                    <a:pt x="736" y="133"/>
                  </a:lnTo>
                  <a:lnTo>
                    <a:pt x="746" y="119"/>
                  </a:lnTo>
                  <a:lnTo>
                    <a:pt x="758" y="106"/>
                  </a:lnTo>
                  <a:lnTo>
                    <a:pt x="770" y="92"/>
                  </a:lnTo>
                  <a:lnTo>
                    <a:pt x="783" y="79"/>
                  </a:lnTo>
                  <a:lnTo>
                    <a:pt x="796" y="66"/>
                  </a:lnTo>
                  <a:lnTo>
                    <a:pt x="810" y="54"/>
                  </a:lnTo>
                  <a:lnTo>
                    <a:pt x="825" y="44"/>
                  </a:lnTo>
                  <a:lnTo>
                    <a:pt x="841" y="33"/>
                  </a:lnTo>
                  <a:lnTo>
                    <a:pt x="858" y="24"/>
                  </a:lnTo>
                  <a:lnTo>
                    <a:pt x="875" y="17"/>
                  </a:lnTo>
                  <a:lnTo>
                    <a:pt x="895" y="11"/>
                  </a:lnTo>
                  <a:lnTo>
                    <a:pt x="915" y="5"/>
                  </a:lnTo>
                  <a:lnTo>
                    <a:pt x="935" y="2"/>
                  </a:lnTo>
                  <a:lnTo>
                    <a:pt x="957" y="0"/>
                  </a:lnTo>
                  <a:lnTo>
                    <a:pt x="957" y="0"/>
                  </a:lnTo>
                  <a:lnTo>
                    <a:pt x="966" y="1"/>
                  </a:lnTo>
                  <a:lnTo>
                    <a:pt x="975" y="3"/>
                  </a:lnTo>
                  <a:lnTo>
                    <a:pt x="983" y="7"/>
                  </a:lnTo>
                  <a:lnTo>
                    <a:pt x="989" y="13"/>
                  </a:lnTo>
                  <a:lnTo>
                    <a:pt x="993" y="19"/>
                  </a:lnTo>
                  <a:lnTo>
                    <a:pt x="997" y="26"/>
                  </a:lnTo>
                  <a:lnTo>
                    <a:pt x="999" y="34"/>
                  </a:lnTo>
                  <a:lnTo>
                    <a:pt x="1000" y="42"/>
                  </a:lnTo>
                  <a:lnTo>
                    <a:pt x="1000" y="42"/>
                  </a:lnTo>
                  <a:lnTo>
                    <a:pt x="999" y="51"/>
                  </a:lnTo>
                  <a:lnTo>
                    <a:pt x="997" y="59"/>
                  </a:lnTo>
                  <a:lnTo>
                    <a:pt x="994" y="66"/>
                  </a:lnTo>
                  <a:lnTo>
                    <a:pt x="990" y="74"/>
                  </a:lnTo>
                  <a:lnTo>
                    <a:pt x="984" y="80"/>
                  </a:lnTo>
                  <a:lnTo>
                    <a:pt x="977" y="84"/>
                  </a:lnTo>
                  <a:lnTo>
                    <a:pt x="967" y="87"/>
                  </a:lnTo>
                  <a:lnTo>
                    <a:pt x="957" y="89"/>
                  </a:lnTo>
                  <a:lnTo>
                    <a:pt x="957" y="89"/>
                  </a:lnTo>
                  <a:lnTo>
                    <a:pt x="940" y="90"/>
                  </a:lnTo>
                  <a:lnTo>
                    <a:pt x="924" y="93"/>
                  </a:lnTo>
                  <a:lnTo>
                    <a:pt x="909" y="97"/>
                  </a:lnTo>
                  <a:lnTo>
                    <a:pt x="895" y="104"/>
                  </a:lnTo>
                  <a:lnTo>
                    <a:pt x="882" y="111"/>
                  </a:lnTo>
                  <a:lnTo>
                    <a:pt x="868" y="119"/>
                  </a:lnTo>
                  <a:lnTo>
                    <a:pt x="857" y="130"/>
                  </a:lnTo>
                  <a:lnTo>
                    <a:pt x="844" y="140"/>
                  </a:lnTo>
                  <a:lnTo>
                    <a:pt x="834" y="151"/>
                  </a:lnTo>
                  <a:lnTo>
                    <a:pt x="823" y="164"/>
                  </a:lnTo>
                  <a:lnTo>
                    <a:pt x="813" y="176"/>
                  </a:lnTo>
                  <a:lnTo>
                    <a:pt x="803" y="190"/>
                  </a:lnTo>
                  <a:lnTo>
                    <a:pt x="785" y="217"/>
                  </a:lnTo>
                  <a:lnTo>
                    <a:pt x="766" y="245"/>
                  </a:lnTo>
                  <a:lnTo>
                    <a:pt x="766" y="245"/>
                  </a:lnTo>
                  <a:lnTo>
                    <a:pt x="741" y="285"/>
                  </a:lnTo>
                  <a:lnTo>
                    <a:pt x="741" y="285"/>
                  </a:lnTo>
                  <a:lnTo>
                    <a:pt x="721" y="314"/>
                  </a:lnTo>
                  <a:lnTo>
                    <a:pt x="710" y="327"/>
                  </a:lnTo>
                  <a:lnTo>
                    <a:pt x="699" y="342"/>
                  </a:lnTo>
                  <a:lnTo>
                    <a:pt x="687" y="355"/>
                  </a:lnTo>
                  <a:lnTo>
                    <a:pt x="673" y="368"/>
                  </a:lnTo>
                  <a:lnTo>
                    <a:pt x="660" y="381"/>
                  </a:lnTo>
                  <a:lnTo>
                    <a:pt x="645" y="393"/>
                  </a:lnTo>
                  <a:lnTo>
                    <a:pt x="631" y="405"/>
                  </a:lnTo>
                  <a:lnTo>
                    <a:pt x="614" y="414"/>
                  </a:lnTo>
                  <a:lnTo>
                    <a:pt x="598" y="423"/>
                  </a:lnTo>
                  <a:lnTo>
                    <a:pt x="580" y="431"/>
                  </a:lnTo>
                  <a:lnTo>
                    <a:pt x="562" y="437"/>
                  </a:lnTo>
                  <a:lnTo>
                    <a:pt x="542" y="442"/>
                  </a:lnTo>
                  <a:lnTo>
                    <a:pt x="521" y="444"/>
                  </a:lnTo>
                  <a:lnTo>
                    <a:pt x="500" y="445"/>
                  </a:lnTo>
                  <a:lnTo>
                    <a:pt x="500" y="445"/>
                  </a:lnTo>
                  <a:lnTo>
                    <a:pt x="479" y="444"/>
                  </a:lnTo>
                  <a:lnTo>
                    <a:pt x="459" y="442"/>
                  </a:lnTo>
                  <a:lnTo>
                    <a:pt x="439" y="437"/>
                  </a:lnTo>
                  <a:lnTo>
                    <a:pt x="420" y="431"/>
                  </a:lnTo>
                  <a:lnTo>
                    <a:pt x="403" y="423"/>
                  </a:lnTo>
                  <a:lnTo>
                    <a:pt x="386" y="414"/>
                  </a:lnTo>
                  <a:lnTo>
                    <a:pt x="370" y="405"/>
                  </a:lnTo>
                  <a:lnTo>
                    <a:pt x="355" y="393"/>
                  </a:lnTo>
                  <a:lnTo>
                    <a:pt x="341" y="381"/>
                  </a:lnTo>
                  <a:lnTo>
                    <a:pt x="327" y="368"/>
                  </a:lnTo>
                  <a:lnTo>
                    <a:pt x="314" y="355"/>
                  </a:lnTo>
                  <a:lnTo>
                    <a:pt x="302" y="342"/>
                  </a:lnTo>
                  <a:lnTo>
                    <a:pt x="290" y="327"/>
                  </a:lnTo>
                  <a:lnTo>
                    <a:pt x="280" y="314"/>
                  </a:lnTo>
                  <a:lnTo>
                    <a:pt x="259" y="285"/>
                  </a:lnTo>
                  <a:lnTo>
                    <a:pt x="259" y="285"/>
                  </a:lnTo>
                  <a:lnTo>
                    <a:pt x="235" y="245"/>
                  </a:lnTo>
                  <a:lnTo>
                    <a:pt x="235" y="245"/>
                  </a:lnTo>
                  <a:lnTo>
                    <a:pt x="216" y="217"/>
                  </a:lnTo>
                  <a:lnTo>
                    <a:pt x="197" y="190"/>
                  </a:lnTo>
                  <a:lnTo>
                    <a:pt x="187" y="176"/>
                  </a:lnTo>
                  <a:lnTo>
                    <a:pt x="178" y="164"/>
                  </a:lnTo>
                  <a:lnTo>
                    <a:pt x="167" y="151"/>
                  </a:lnTo>
                  <a:lnTo>
                    <a:pt x="156" y="140"/>
                  </a:lnTo>
                  <a:lnTo>
                    <a:pt x="144" y="130"/>
                  </a:lnTo>
                  <a:lnTo>
                    <a:pt x="132" y="119"/>
                  </a:lnTo>
                  <a:lnTo>
                    <a:pt x="119" y="111"/>
                  </a:lnTo>
                  <a:lnTo>
                    <a:pt x="106" y="104"/>
                  </a:lnTo>
                  <a:lnTo>
                    <a:pt x="91" y="97"/>
                  </a:lnTo>
                  <a:lnTo>
                    <a:pt x="77" y="93"/>
                  </a:lnTo>
                  <a:lnTo>
                    <a:pt x="60" y="90"/>
                  </a:lnTo>
                  <a:lnTo>
                    <a:pt x="44" y="89"/>
                  </a:lnTo>
                  <a:lnTo>
                    <a:pt x="44" y="89"/>
                  </a:lnTo>
                  <a:lnTo>
                    <a:pt x="44" y="89"/>
                  </a:lnTo>
                  <a:lnTo>
                    <a:pt x="33" y="87"/>
                  </a:lnTo>
                  <a:lnTo>
                    <a:pt x="25" y="84"/>
                  </a:lnTo>
                  <a:lnTo>
                    <a:pt x="17" y="80"/>
                  </a:lnTo>
                  <a:lnTo>
                    <a:pt x="12" y="74"/>
                  </a:lnTo>
                  <a:lnTo>
                    <a:pt x="7" y="67"/>
                  </a:lnTo>
                  <a:lnTo>
                    <a:pt x="4" y="60"/>
                  </a:lnTo>
                  <a:lnTo>
                    <a:pt x="1" y="52"/>
                  </a:lnTo>
                  <a:lnTo>
                    <a:pt x="0" y="44"/>
                  </a:lnTo>
                  <a:lnTo>
                    <a:pt x="0" y="44"/>
                  </a:lnTo>
                  <a:close/>
                  <a:moveTo>
                    <a:pt x="983" y="44"/>
                  </a:moveTo>
                  <a:lnTo>
                    <a:pt x="983" y="44"/>
                  </a:lnTo>
                  <a:lnTo>
                    <a:pt x="983" y="43"/>
                  </a:lnTo>
                  <a:lnTo>
                    <a:pt x="983" y="43"/>
                  </a:lnTo>
                  <a:lnTo>
                    <a:pt x="982" y="39"/>
                  </a:lnTo>
                  <a:lnTo>
                    <a:pt x="981" y="33"/>
                  </a:lnTo>
                  <a:lnTo>
                    <a:pt x="979" y="29"/>
                  </a:lnTo>
                  <a:lnTo>
                    <a:pt x="977" y="26"/>
                  </a:lnTo>
                  <a:lnTo>
                    <a:pt x="973" y="22"/>
                  </a:lnTo>
                  <a:lnTo>
                    <a:pt x="968" y="20"/>
                  </a:lnTo>
                  <a:lnTo>
                    <a:pt x="963" y="19"/>
                  </a:lnTo>
                  <a:lnTo>
                    <a:pt x="957" y="18"/>
                  </a:lnTo>
                  <a:lnTo>
                    <a:pt x="957" y="18"/>
                  </a:lnTo>
                  <a:lnTo>
                    <a:pt x="937" y="20"/>
                  </a:lnTo>
                  <a:lnTo>
                    <a:pt x="918" y="22"/>
                  </a:lnTo>
                  <a:lnTo>
                    <a:pt x="899" y="27"/>
                  </a:lnTo>
                  <a:lnTo>
                    <a:pt x="883" y="33"/>
                  </a:lnTo>
                  <a:lnTo>
                    <a:pt x="866" y="40"/>
                  </a:lnTo>
                  <a:lnTo>
                    <a:pt x="851" y="48"/>
                  </a:lnTo>
                  <a:lnTo>
                    <a:pt x="835" y="57"/>
                  </a:lnTo>
                  <a:lnTo>
                    <a:pt x="822" y="67"/>
                  </a:lnTo>
                  <a:lnTo>
                    <a:pt x="808" y="79"/>
                  </a:lnTo>
                  <a:lnTo>
                    <a:pt x="795" y="91"/>
                  </a:lnTo>
                  <a:lnTo>
                    <a:pt x="784" y="104"/>
                  </a:lnTo>
                  <a:lnTo>
                    <a:pt x="772" y="116"/>
                  </a:lnTo>
                  <a:lnTo>
                    <a:pt x="751" y="143"/>
                  </a:lnTo>
                  <a:lnTo>
                    <a:pt x="731" y="171"/>
                  </a:lnTo>
                  <a:lnTo>
                    <a:pt x="731" y="171"/>
                  </a:lnTo>
                  <a:lnTo>
                    <a:pt x="706" y="210"/>
                  </a:lnTo>
                  <a:lnTo>
                    <a:pt x="706" y="210"/>
                  </a:lnTo>
                  <a:lnTo>
                    <a:pt x="688" y="239"/>
                  </a:lnTo>
                  <a:lnTo>
                    <a:pt x="668" y="268"/>
                  </a:lnTo>
                  <a:lnTo>
                    <a:pt x="657" y="283"/>
                  </a:lnTo>
                  <a:lnTo>
                    <a:pt x="646" y="296"/>
                  </a:lnTo>
                  <a:lnTo>
                    <a:pt x="635" y="308"/>
                  </a:lnTo>
                  <a:lnTo>
                    <a:pt x="623" y="321"/>
                  </a:lnTo>
                  <a:lnTo>
                    <a:pt x="610" y="332"/>
                  </a:lnTo>
                  <a:lnTo>
                    <a:pt x="597" y="343"/>
                  </a:lnTo>
                  <a:lnTo>
                    <a:pt x="583" y="352"/>
                  </a:lnTo>
                  <a:lnTo>
                    <a:pt x="569" y="359"/>
                  </a:lnTo>
                  <a:lnTo>
                    <a:pt x="552" y="366"/>
                  </a:lnTo>
                  <a:lnTo>
                    <a:pt x="536" y="371"/>
                  </a:lnTo>
                  <a:lnTo>
                    <a:pt x="518" y="374"/>
                  </a:lnTo>
                  <a:lnTo>
                    <a:pt x="500" y="375"/>
                  </a:lnTo>
                  <a:lnTo>
                    <a:pt x="500" y="375"/>
                  </a:lnTo>
                  <a:lnTo>
                    <a:pt x="482" y="374"/>
                  </a:lnTo>
                  <a:lnTo>
                    <a:pt x="465" y="371"/>
                  </a:lnTo>
                  <a:lnTo>
                    <a:pt x="448" y="366"/>
                  </a:lnTo>
                  <a:lnTo>
                    <a:pt x="432" y="359"/>
                  </a:lnTo>
                  <a:lnTo>
                    <a:pt x="417" y="352"/>
                  </a:lnTo>
                  <a:lnTo>
                    <a:pt x="404" y="343"/>
                  </a:lnTo>
                  <a:lnTo>
                    <a:pt x="390" y="332"/>
                  </a:lnTo>
                  <a:lnTo>
                    <a:pt x="378" y="321"/>
                  </a:lnTo>
                  <a:lnTo>
                    <a:pt x="366" y="308"/>
                  </a:lnTo>
                  <a:lnTo>
                    <a:pt x="354" y="296"/>
                  </a:lnTo>
                  <a:lnTo>
                    <a:pt x="343" y="283"/>
                  </a:lnTo>
                  <a:lnTo>
                    <a:pt x="333" y="268"/>
                  </a:lnTo>
                  <a:lnTo>
                    <a:pt x="313" y="239"/>
                  </a:lnTo>
                  <a:lnTo>
                    <a:pt x="294" y="209"/>
                  </a:lnTo>
                  <a:lnTo>
                    <a:pt x="294" y="209"/>
                  </a:lnTo>
                  <a:lnTo>
                    <a:pt x="270" y="171"/>
                  </a:lnTo>
                  <a:lnTo>
                    <a:pt x="270" y="171"/>
                  </a:lnTo>
                  <a:lnTo>
                    <a:pt x="250" y="143"/>
                  </a:lnTo>
                  <a:lnTo>
                    <a:pt x="228" y="116"/>
                  </a:lnTo>
                  <a:lnTo>
                    <a:pt x="217" y="104"/>
                  </a:lnTo>
                  <a:lnTo>
                    <a:pt x="206" y="91"/>
                  </a:lnTo>
                  <a:lnTo>
                    <a:pt x="192" y="79"/>
                  </a:lnTo>
                  <a:lnTo>
                    <a:pt x="179" y="67"/>
                  </a:lnTo>
                  <a:lnTo>
                    <a:pt x="166" y="57"/>
                  </a:lnTo>
                  <a:lnTo>
                    <a:pt x="150" y="48"/>
                  </a:lnTo>
                  <a:lnTo>
                    <a:pt x="135" y="40"/>
                  </a:lnTo>
                  <a:lnTo>
                    <a:pt x="118" y="33"/>
                  </a:lnTo>
                  <a:lnTo>
                    <a:pt x="102" y="27"/>
                  </a:lnTo>
                  <a:lnTo>
                    <a:pt x="83" y="22"/>
                  </a:lnTo>
                  <a:lnTo>
                    <a:pt x="63" y="20"/>
                  </a:lnTo>
                  <a:lnTo>
                    <a:pt x="44" y="18"/>
                  </a:lnTo>
                  <a:lnTo>
                    <a:pt x="44" y="18"/>
                  </a:lnTo>
                  <a:lnTo>
                    <a:pt x="38" y="19"/>
                  </a:lnTo>
                  <a:lnTo>
                    <a:pt x="32" y="20"/>
                  </a:lnTo>
                  <a:lnTo>
                    <a:pt x="27" y="22"/>
                  </a:lnTo>
                  <a:lnTo>
                    <a:pt x="24" y="26"/>
                  </a:lnTo>
                  <a:lnTo>
                    <a:pt x="22" y="29"/>
                  </a:lnTo>
                  <a:lnTo>
                    <a:pt x="20" y="33"/>
                  </a:lnTo>
                  <a:lnTo>
                    <a:pt x="19" y="39"/>
                  </a:lnTo>
                  <a:lnTo>
                    <a:pt x="18" y="43"/>
                  </a:lnTo>
                  <a:lnTo>
                    <a:pt x="18" y="43"/>
                  </a:lnTo>
                  <a:lnTo>
                    <a:pt x="19" y="48"/>
                  </a:lnTo>
                  <a:lnTo>
                    <a:pt x="20" y="53"/>
                  </a:lnTo>
                  <a:lnTo>
                    <a:pt x="21" y="57"/>
                  </a:lnTo>
                  <a:lnTo>
                    <a:pt x="24" y="61"/>
                  </a:lnTo>
                  <a:lnTo>
                    <a:pt x="27" y="65"/>
                  </a:lnTo>
                  <a:lnTo>
                    <a:pt x="32" y="69"/>
                  </a:lnTo>
                  <a:lnTo>
                    <a:pt x="38" y="71"/>
                  </a:lnTo>
                  <a:lnTo>
                    <a:pt x="44" y="71"/>
                  </a:lnTo>
                  <a:lnTo>
                    <a:pt x="44" y="71"/>
                  </a:lnTo>
                  <a:lnTo>
                    <a:pt x="62" y="73"/>
                  </a:lnTo>
                  <a:lnTo>
                    <a:pt x="80" y="76"/>
                  </a:lnTo>
                  <a:lnTo>
                    <a:pt x="96" y="81"/>
                  </a:lnTo>
                  <a:lnTo>
                    <a:pt x="113" y="87"/>
                  </a:lnTo>
                  <a:lnTo>
                    <a:pt x="127" y="95"/>
                  </a:lnTo>
                  <a:lnTo>
                    <a:pt x="142" y="105"/>
                  </a:lnTo>
                  <a:lnTo>
                    <a:pt x="154" y="115"/>
                  </a:lnTo>
                  <a:lnTo>
                    <a:pt x="167" y="126"/>
                  </a:lnTo>
                  <a:lnTo>
                    <a:pt x="179" y="139"/>
                  </a:lnTo>
                  <a:lnTo>
                    <a:pt x="190" y="151"/>
                  </a:lnTo>
                  <a:lnTo>
                    <a:pt x="201" y="165"/>
                  </a:lnTo>
                  <a:lnTo>
                    <a:pt x="211" y="179"/>
                  </a:lnTo>
                  <a:lnTo>
                    <a:pt x="231" y="207"/>
                  </a:lnTo>
                  <a:lnTo>
                    <a:pt x="249" y="236"/>
                  </a:lnTo>
                  <a:lnTo>
                    <a:pt x="249" y="236"/>
                  </a:lnTo>
                  <a:lnTo>
                    <a:pt x="274" y="275"/>
                  </a:lnTo>
                  <a:lnTo>
                    <a:pt x="274" y="275"/>
                  </a:lnTo>
                  <a:lnTo>
                    <a:pt x="293" y="302"/>
                  </a:lnTo>
                  <a:lnTo>
                    <a:pt x="314" y="329"/>
                  </a:lnTo>
                  <a:lnTo>
                    <a:pt x="326" y="342"/>
                  </a:lnTo>
                  <a:lnTo>
                    <a:pt x="338" y="355"/>
                  </a:lnTo>
                  <a:lnTo>
                    <a:pt x="351" y="366"/>
                  </a:lnTo>
                  <a:lnTo>
                    <a:pt x="365" y="378"/>
                  </a:lnTo>
                  <a:lnTo>
                    <a:pt x="379" y="388"/>
                  </a:lnTo>
                  <a:lnTo>
                    <a:pt x="394" y="398"/>
                  </a:lnTo>
                  <a:lnTo>
                    <a:pt x="409" y="407"/>
                  </a:lnTo>
                  <a:lnTo>
                    <a:pt x="426" y="414"/>
                  </a:lnTo>
                  <a:lnTo>
                    <a:pt x="443" y="419"/>
                  </a:lnTo>
                  <a:lnTo>
                    <a:pt x="462" y="424"/>
                  </a:lnTo>
                  <a:lnTo>
                    <a:pt x="480" y="426"/>
                  </a:lnTo>
                  <a:lnTo>
                    <a:pt x="500" y="427"/>
                  </a:lnTo>
                  <a:lnTo>
                    <a:pt x="500" y="427"/>
                  </a:lnTo>
                  <a:lnTo>
                    <a:pt x="520" y="426"/>
                  </a:lnTo>
                  <a:lnTo>
                    <a:pt x="539" y="424"/>
                  </a:lnTo>
                  <a:lnTo>
                    <a:pt x="558" y="419"/>
                  </a:lnTo>
                  <a:lnTo>
                    <a:pt x="575" y="414"/>
                  </a:lnTo>
                  <a:lnTo>
                    <a:pt x="592" y="407"/>
                  </a:lnTo>
                  <a:lnTo>
                    <a:pt x="607" y="398"/>
                  </a:lnTo>
                  <a:lnTo>
                    <a:pt x="622" y="388"/>
                  </a:lnTo>
                  <a:lnTo>
                    <a:pt x="636" y="378"/>
                  </a:lnTo>
                  <a:lnTo>
                    <a:pt x="649" y="366"/>
                  </a:lnTo>
                  <a:lnTo>
                    <a:pt x="663" y="355"/>
                  </a:lnTo>
                  <a:lnTo>
                    <a:pt x="674" y="342"/>
                  </a:lnTo>
                  <a:lnTo>
                    <a:pt x="687" y="329"/>
                  </a:lnTo>
                  <a:lnTo>
                    <a:pt x="707" y="302"/>
                  </a:lnTo>
                  <a:lnTo>
                    <a:pt x="726" y="275"/>
                  </a:lnTo>
                  <a:lnTo>
                    <a:pt x="726" y="275"/>
                  </a:lnTo>
                  <a:lnTo>
                    <a:pt x="752" y="236"/>
                  </a:lnTo>
                  <a:lnTo>
                    <a:pt x="752" y="236"/>
                  </a:lnTo>
                  <a:lnTo>
                    <a:pt x="770" y="207"/>
                  </a:lnTo>
                  <a:lnTo>
                    <a:pt x="790" y="178"/>
                  </a:lnTo>
                  <a:lnTo>
                    <a:pt x="800" y="165"/>
                  </a:lnTo>
                  <a:lnTo>
                    <a:pt x="810" y="151"/>
                  </a:lnTo>
                  <a:lnTo>
                    <a:pt x="822" y="139"/>
                  </a:lnTo>
                  <a:lnTo>
                    <a:pt x="834" y="126"/>
                  </a:lnTo>
                  <a:lnTo>
                    <a:pt x="846" y="115"/>
                  </a:lnTo>
                  <a:lnTo>
                    <a:pt x="859" y="105"/>
                  </a:lnTo>
                  <a:lnTo>
                    <a:pt x="873" y="95"/>
                  </a:lnTo>
                  <a:lnTo>
                    <a:pt x="888" y="87"/>
                  </a:lnTo>
                  <a:lnTo>
                    <a:pt x="904" y="81"/>
                  </a:lnTo>
                  <a:lnTo>
                    <a:pt x="921" y="76"/>
                  </a:lnTo>
                  <a:lnTo>
                    <a:pt x="938" y="73"/>
                  </a:lnTo>
                  <a:lnTo>
                    <a:pt x="957" y="71"/>
                  </a:lnTo>
                  <a:lnTo>
                    <a:pt x="957" y="71"/>
                  </a:lnTo>
                  <a:lnTo>
                    <a:pt x="963" y="71"/>
                  </a:lnTo>
                  <a:lnTo>
                    <a:pt x="968" y="69"/>
                  </a:lnTo>
                  <a:lnTo>
                    <a:pt x="972" y="65"/>
                  </a:lnTo>
                  <a:lnTo>
                    <a:pt x="977" y="62"/>
                  </a:lnTo>
                  <a:lnTo>
                    <a:pt x="979" y="58"/>
                  </a:lnTo>
                  <a:lnTo>
                    <a:pt x="981" y="53"/>
                  </a:lnTo>
                  <a:lnTo>
                    <a:pt x="982" y="49"/>
                  </a:lnTo>
                  <a:lnTo>
                    <a:pt x="983" y="44"/>
                  </a:lnTo>
                  <a:lnTo>
                    <a:pt x="983"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85" name="Freeform 39">
              <a:extLst>
                <a:ext uri="{FF2B5EF4-FFF2-40B4-BE49-F238E27FC236}">
                  <a16:creationId xmlns:a16="http://schemas.microsoft.com/office/drawing/2014/main" id="{683130CA-2DB7-25B6-F558-6A889C4B5662}"/>
                </a:ext>
              </a:extLst>
            </p:cNvPr>
            <p:cNvSpPr>
              <a:spLocks/>
            </p:cNvSpPr>
            <p:nvPr/>
          </p:nvSpPr>
          <p:spPr bwMode="auto">
            <a:xfrm>
              <a:off x="5392244" y="5876926"/>
              <a:ext cx="777875" cy="338138"/>
            </a:xfrm>
            <a:custGeom>
              <a:avLst/>
              <a:gdLst>
                <a:gd name="T0" fmla="*/ 53 w 981"/>
                <a:gd name="T1" fmla="*/ 426 h 427"/>
                <a:gd name="T2" fmla="*/ 107 w 981"/>
                <a:gd name="T3" fmla="*/ 414 h 427"/>
                <a:gd name="T4" fmla="*/ 154 w 981"/>
                <a:gd name="T5" fmla="*/ 390 h 427"/>
                <a:gd name="T6" fmla="*/ 197 w 981"/>
                <a:gd name="T7" fmla="*/ 357 h 427"/>
                <a:gd name="T8" fmla="*/ 233 w 981"/>
                <a:gd name="T9" fmla="*/ 317 h 427"/>
                <a:gd name="T10" fmla="*/ 267 w 981"/>
                <a:gd name="T11" fmla="*/ 271 h 427"/>
                <a:gd name="T12" fmla="*/ 332 w 981"/>
                <a:gd name="T13" fmla="*/ 172 h 427"/>
                <a:gd name="T14" fmla="*/ 370 w 981"/>
                <a:gd name="T15" fmla="*/ 126 h 427"/>
                <a:gd name="T16" fmla="*/ 414 w 981"/>
                <a:gd name="T17" fmla="*/ 90 h 427"/>
                <a:gd name="T18" fmla="*/ 451 w 981"/>
                <a:gd name="T19" fmla="*/ 76 h 427"/>
                <a:gd name="T20" fmla="*/ 479 w 981"/>
                <a:gd name="T21" fmla="*/ 72 h 427"/>
                <a:gd name="T22" fmla="*/ 501 w 981"/>
                <a:gd name="T23" fmla="*/ 72 h 427"/>
                <a:gd name="T24" fmla="*/ 530 w 981"/>
                <a:gd name="T25" fmla="*/ 76 h 427"/>
                <a:gd name="T26" fmla="*/ 566 w 981"/>
                <a:gd name="T27" fmla="*/ 90 h 427"/>
                <a:gd name="T28" fmla="*/ 611 w 981"/>
                <a:gd name="T29" fmla="*/ 126 h 427"/>
                <a:gd name="T30" fmla="*/ 649 w 981"/>
                <a:gd name="T31" fmla="*/ 172 h 427"/>
                <a:gd name="T32" fmla="*/ 714 w 981"/>
                <a:gd name="T33" fmla="*/ 271 h 427"/>
                <a:gd name="T34" fmla="*/ 748 w 981"/>
                <a:gd name="T35" fmla="*/ 317 h 427"/>
                <a:gd name="T36" fmla="*/ 784 w 981"/>
                <a:gd name="T37" fmla="*/ 357 h 427"/>
                <a:gd name="T38" fmla="*/ 826 w 981"/>
                <a:gd name="T39" fmla="*/ 390 h 427"/>
                <a:gd name="T40" fmla="*/ 874 w 981"/>
                <a:gd name="T41" fmla="*/ 414 h 427"/>
                <a:gd name="T42" fmla="*/ 927 w 981"/>
                <a:gd name="T43" fmla="*/ 426 h 427"/>
                <a:gd name="T44" fmla="*/ 955 w 981"/>
                <a:gd name="T45" fmla="*/ 427 h 427"/>
                <a:gd name="T46" fmla="*/ 973 w 981"/>
                <a:gd name="T47" fmla="*/ 417 h 427"/>
                <a:gd name="T48" fmla="*/ 981 w 981"/>
                <a:gd name="T49" fmla="*/ 400 h 427"/>
                <a:gd name="T50" fmla="*/ 979 w 981"/>
                <a:gd name="T51" fmla="*/ 380 h 427"/>
                <a:gd name="T52" fmla="*/ 968 w 981"/>
                <a:gd name="T53" fmla="*/ 364 h 427"/>
                <a:gd name="T54" fmla="*/ 947 w 981"/>
                <a:gd name="T55" fmla="*/ 357 h 427"/>
                <a:gd name="T56" fmla="*/ 926 w 981"/>
                <a:gd name="T57" fmla="*/ 355 h 427"/>
                <a:gd name="T58" fmla="*/ 888 w 981"/>
                <a:gd name="T59" fmla="*/ 345 h 427"/>
                <a:gd name="T60" fmla="*/ 841 w 981"/>
                <a:gd name="T61" fmla="*/ 314 h 427"/>
                <a:gd name="T62" fmla="*/ 800 w 981"/>
                <a:gd name="T63" fmla="*/ 272 h 427"/>
                <a:gd name="T64" fmla="*/ 745 w 981"/>
                <a:gd name="T65" fmla="*/ 190 h 427"/>
                <a:gd name="T66" fmla="*/ 702 w 981"/>
                <a:gd name="T67" fmla="*/ 126 h 427"/>
                <a:gd name="T68" fmla="*/ 666 w 981"/>
                <a:gd name="T69" fmla="*/ 84 h 427"/>
                <a:gd name="T70" fmla="*/ 626 w 981"/>
                <a:gd name="T71" fmla="*/ 48 h 427"/>
                <a:gd name="T72" fmla="*/ 581 w 981"/>
                <a:gd name="T73" fmla="*/ 20 h 427"/>
                <a:gd name="T74" fmla="*/ 529 w 981"/>
                <a:gd name="T75" fmla="*/ 3 h 427"/>
                <a:gd name="T76" fmla="*/ 490 w 981"/>
                <a:gd name="T77" fmla="*/ 0 h 427"/>
                <a:gd name="T78" fmla="*/ 434 w 981"/>
                <a:gd name="T79" fmla="*/ 8 h 427"/>
                <a:gd name="T80" fmla="*/ 385 w 981"/>
                <a:gd name="T81" fmla="*/ 28 h 427"/>
                <a:gd name="T82" fmla="*/ 340 w 981"/>
                <a:gd name="T83" fmla="*/ 59 h 427"/>
                <a:gd name="T84" fmla="*/ 302 w 981"/>
                <a:gd name="T85" fmla="*/ 98 h 427"/>
                <a:gd name="T86" fmla="*/ 257 w 981"/>
                <a:gd name="T87" fmla="*/ 156 h 427"/>
                <a:gd name="T88" fmla="*/ 214 w 981"/>
                <a:gd name="T89" fmla="*/ 223 h 427"/>
                <a:gd name="T90" fmla="*/ 167 w 981"/>
                <a:gd name="T91" fmla="*/ 287 h 427"/>
                <a:gd name="T92" fmla="*/ 126 w 981"/>
                <a:gd name="T93" fmla="*/ 326 h 427"/>
                <a:gd name="T94" fmla="*/ 74 w 981"/>
                <a:gd name="T95" fmla="*/ 351 h 427"/>
                <a:gd name="T96" fmla="*/ 44 w 981"/>
                <a:gd name="T97" fmla="*/ 356 h 427"/>
                <a:gd name="T98" fmla="*/ 25 w 981"/>
                <a:gd name="T99" fmla="*/ 358 h 427"/>
                <a:gd name="T100" fmla="*/ 8 w 981"/>
                <a:gd name="T101" fmla="*/ 369 h 427"/>
                <a:gd name="T102" fmla="*/ 0 w 981"/>
                <a:gd name="T103" fmla="*/ 386 h 427"/>
                <a:gd name="T104" fmla="*/ 2 w 981"/>
                <a:gd name="T105" fmla="*/ 406 h 427"/>
                <a:gd name="T106" fmla="*/ 13 w 981"/>
                <a:gd name="T107" fmla="*/ 421 h 427"/>
                <a:gd name="T108" fmla="*/ 34 w 981"/>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1" h="427">
                  <a:moveTo>
                    <a:pt x="34" y="427"/>
                  </a:moveTo>
                  <a:lnTo>
                    <a:pt x="34" y="427"/>
                  </a:lnTo>
                  <a:lnTo>
                    <a:pt x="53" y="426"/>
                  </a:lnTo>
                  <a:lnTo>
                    <a:pt x="72" y="423"/>
                  </a:lnTo>
                  <a:lnTo>
                    <a:pt x="90" y="419"/>
                  </a:lnTo>
                  <a:lnTo>
                    <a:pt x="107" y="414"/>
                  </a:lnTo>
                  <a:lnTo>
                    <a:pt x="124" y="407"/>
                  </a:lnTo>
                  <a:lnTo>
                    <a:pt x="140" y="399"/>
                  </a:lnTo>
                  <a:lnTo>
                    <a:pt x="154" y="390"/>
                  </a:lnTo>
                  <a:lnTo>
                    <a:pt x="169" y="380"/>
                  </a:lnTo>
                  <a:lnTo>
                    <a:pt x="183" y="369"/>
                  </a:lnTo>
                  <a:lnTo>
                    <a:pt x="197" y="357"/>
                  </a:lnTo>
                  <a:lnTo>
                    <a:pt x="209" y="345"/>
                  </a:lnTo>
                  <a:lnTo>
                    <a:pt x="222" y="331"/>
                  </a:lnTo>
                  <a:lnTo>
                    <a:pt x="233" y="317"/>
                  </a:lnTo>
                  <a:lnTo>
                    <a:pt x="245" y="302"/>
                  </a:lnTo>
                  <a:lnTo>
                    <a:pt x="267" y="271"/>
                  </a:lnTo>
                  <a:lnTo>
                    <a:pt x="267" y="271"/>
                  </a:lnTo>
                  <a:lnTo>
                    <a:pt x="288" y="239"/>
                  </a:lnTo>
                  <a:lnTo>
                    <a:pt x="309" y="205"/>
                  </a:lnTo>
                  <a:lnTo>
                    <a:pt x="332" y="172"/>
                  </a:lnTo>
                  <a:lnTo>
                    <a:pt x="343" y="155"/>
                  </a:lnTo>
                  <a:lnTo>
                    <a:pt x="357" y="140"/>
                  </a:lnTo>
                  <a:lnTo>
                    <a:pt x="370" y="126"/>
                  </a:lnTo>
                  <a:lnTo>
                    <a:pt x="384" y="113"/>
                  </a:lnTo>
                  <a:lnTo>
                    <a:pt x="399" y="101"/>
                  </a:lnTo>
                  <a:lnTo>
                    <a:pt x="414" y="90"/>
                  </a:lnTo>
                  <a:lnTo>
                    <a:pt x="432" y="82"/>
                  </a:lnTo>
                  <a:lnTo>
                    <a:pt x="441" y="79"/>
                  </a:lnTo>
                  <a:lnTo>
                    <a:pt x="451" y="76"/>
                  </a:lnTo>
                  <a:lnTo>
                    <a:pt x="460" y="74"/>
                  </a:lnTo>
                  <a:lnTo>
                    <a:pt x="469" y="73"/>
                  </a:lnTo>
                  <a:lnTo>
                    <a:pt x="479" y="72"/>
                  </a:lnTo>
                  <a:lnTo>
                    <a:pt x="490" y="71"/>
                  </a:lnTo>
                  <a:lnTo>
                    <a:pt x="490" y="71"/>
                  </a:lnTo>
                  <a:lnTo>
                    <a:pt x="501" y="72"/>
                  </a:lnTo>
                  <a:lnTo>
                    <a:pt x="511" y="73"/>
                  </a:lnTo>
                  <a:lnTo>
                    <a:pt x="521" y="74"/>
                  </a:lnTo>
                  <a:lnTo>
                    <a:pt x="530" y="76"/>
                  </a:lnTo>
                  <a:lnTo>
                    <a:pt x="539" y="79"/>
                  </a:lnTo>
                  <a:lnTo>
                    <a:pt x="549" y="82"/>
                  </a:lnTo>
                  <a:lnTo>
                    <a:pt x="566" y="90"/>
                  </a:lnTo>
                  <a:lnTo>
                    <a:pt x="582" y="101"/>
                  </a:lnTo>
                  <a:lnTo>
                    <a:pt x="597" y="113"/>
                  </a:lnTo>
                  <a:lnTo>
                    <a:pt x="611" y="126"/>
                  </a:lnTo>
                  <a:lnTo>
                    <a:pt x="624" y="140"/>
                  </a:lnTo>
                  <a:lnTo>
                    <a:pt x="637" y="155"/>
                  </a:lnTo>
                  <a:lnTo>
                    <a:pt x="649" y="172"/>
                  </a:lnTo>
                  <a:lnTo>
                    <a:pt x="671" y="205"/>
                  </a:lnTo>
                  <a:lnTo>
                    <a:pt x="693" y="239"/>
                  </a:lnTo>
                  <a:lnTo>
                    <a:pt x="714" y="271"/>
                  </a:lnTo>
                  <a:lnTo>
                    <a:pt x="714" y="271"/>
                  </a:lnTo>
                  <a:lnTo>
                    <a:pt x="735" y="302"/>
                  </a:lnTo>
                  <a:lnTo>
                    <a:pt x="748" y="317"/>
                  </a:lnTo>
                  <a:lnTo>
                    <a:pt x="759" y="331"/>
                  </a:lnTo>
                  <a:lnTo>
                    <a:pt x="771" y="345"/>
                  </a:lnTo>
                  <a:lnTo>
                    <a:pt x="784" y="357"/>
                  </a:lnTo>
                  <a:lnTo>
                    <a:pt x="797" y="369"/>
                  </a:lnTo>
                  <a:lnTo>
                    <a:pt x="812" y="380"/>
                  </a:lnTo>
                  <a:lnTo>
                    <a:pt x="826" y="390"/>
                  </a:lnTo>
                  <a:lnTo>
                    <a:pt x="841" y="400"/>
                  </a:lnTo>
                  <a:lnTo>
                    <a:pt x="857" y="407"/>
                  </a:lnTo>
                  <a:lnTo>
                    <a:pt x="874" y="414"/>
                  </a:lnTo>
                  <a:lnTo>
                    <a:pt x="890" y="419"/>
                  </a:lnTo>
                  <a:lnTo>
                    <a:pt x="909" y="423"/>
                  </a:lnTo>
                  <a:lnTo>
                    <a:pt x="927" y="426"/>
                  </a:lnTo>
                  <a:lnTo>
                    <a:pt x="947" y="427"/>
                  </a:lnTo>
                  <a:lnTo>
                    <a:pt x="947" y="427"/>
                  </a:lnTo>
                  <a:lnTo>
                    <a:pt x="955" y="427"/>
                  </a:lnTo>
                  <a:lnTo>
                    <a:pt x="962" y="425"/>
                  </a:lnTo>
                  <a:lnTo>
                    <a:pt x="968" y="421"/>
                  </a:lnTo>
                  <a:lnTo>
                    <a:pt x="973" y="417"/>
                  </a:lnTo>
                  <a:lnTo>
                    <a:pt x="977" y="412"/>
                  </a:lnTo>
                  <a:lnTo>
                    <a:pt x="979" y="406"/>
                  </a:lnTo>
                  <a:lnTo>
                    <a:pt x="981" y="400"/>
                  </a:lnTo>
                  <a:lnTo>
                    <a:pt x="981" y="393"/>
                  </a:lnTo>
                  <a:lnTo>
                    <a:pt x="981" y="386"/>
                  </a:lnTo>
                  <a:lnTo>
                    <a:pt x="979" y="380"/>
                  </a:lnTo>
                  <a:lnTo>
                    <a:pt x="976" y="374"/>
                  </a:lnTo>
                  <a:lnTo>
                    <a:pt x="973" y="369"/>
                  </a:lnTo>
                  <a:lnTo>
                    <a:pt x="968" y="364"/>
                  </a:lnTo>
                  <a:lnTo>
                    <a:pt x="962" y="360"/>
                  </a:lnTo>
                  <a:lnTo>
                    <a:pt x="955" y="358"/>
                  </a:lnTo>
                  <a:lnTo>
                    <a:pt x="947" y="357"/>
                  </a:lnTo>
                  <a:lnTo>
                    <a:pt x="947" y="357"/>
                  </a:lnTo>
                  <a:lnTo>
                    <a:pt x="937" y="356"/>
                  </a:lnTo>
                  <a:lnTo>
                    <a:pt x="926" y="355"/>
                  </a:lnTo>
                  <a:lnTo>
                    <a:pt x="916" y="353"/>
                  </a:lnTo>
                  <a:lnTo>
                    <a:pt x="907" y="351"/>
                  </a:lnTo>
                  <a:lnTo>
                    <a:pt x="888" y="345"/>
                  </a:lnTo>
                  <a:lnTo>
                    <a:pt x="872" y="336"/>
                  </a:lnTo>
                  <a:lnTo>
                    <a:pt x="855" y="326"/>
                  </a:lnTo>
                  <a:lnTo>
                    <a:pt x="841" y="314"/>
                  </a:lnTo>
                  <a:lnTo>
                    <a:pt x="826" y="301"/>
                  </a:lnTo>
                  <a:lnTo>
                    <a:pt x="813" y="287"/>
                  </a:lnTo>
                  <a:lnTo>
                    <a:pt x="800" y="272"/>
                  </a:lnTo>
                  <a:lnTo>
                    <a:pt x="789" y="256"/>
                  </a:lnTo>
                  <a:lnTo>
                    <a:pt x="766" y="223"/>
                  </a:lnTo>
                  <a:lnTo>
                    <a:pt x="745" y="190"/>
                  </a:lnTo>
                  <a:lnTo>
                    <a:pt x="724" y="156"/>
                  </a:lnTo>
                  <a:lnTo>
                    <a:pt x="724" y="156"/>
                  </a:lnTo>
                  <a:lnTo>
                    <a:pt x="702" y="126"/>
                  </a:lnTo>
                  <a:lnTo>
                    <a:pt x="690" y="112"/>
                  </a:lnTo>
                  <a:lnTo>
                    <a:pt x="679" y="98"/>
                  </a:lnTo>
                  <a:lnTo>
                    <a:pt x="666" y="84"/>
                  </a:lnTo>
                  <a:lnTo>
                    <a:pt x="654" y="71"/>
                  </a:lnTo>
                  <a:lnTo>
                    <a:pt x="640" y="59"/>
                  </a:lnTo>
                  <a:lnTo>
                    <a:pt x="626" y="48"/>
                  </a:lnTo>
                  <a:lnTo>
                    <a:pt x="612" y="38"/>
                  </a:lnTo>
                  <a:lnTo>
                    <a:pt x="596" y="28"/>
                  </a:lnTo>
                  <a:lnTo>
                    <a:pt x="581" y="20"/>
                  </a:lnTo>
                  <a:lnTo>
                    <a:pt x="564" y="13"/>
                  </a:lnTo>
                  <a:lnTo>
                    <a:pt x="547" y="8"/>
                  </a:lnTo>
                  <a:lnTo>
                    <a:pt x="529" y="3"/>
                  </a:lnTo>
                  <a:lnTo>
                    <a:pt x="509" y="1"/>
                  </a:lnTo>
                  <a:lnTo>
                    <a:pt x="490" y="0"/>
                  </a:lnTo>
                  <a:lnTo>
                    <a:pt x="490" y="0"/>
                  </a:lnTo>
                  <a:lnTo>
                    <a:pt x="470" y="1"/>
                  </a:lnTo>
                  <a:lnTo>
                    <a:pt x="452" y="3"/>
                  </a:lnTo>
                  <a:lnTo>
                    <a:pt x="434" y="8"/>
                  </a:lnTo>
                  <a:lnTo>
                    <a:pt x="417" y="13"/>
                  </a:lnTo>
                  <a:lnTo>
                    <a:pt x="400" y="20"/>
                  </a:lnTo>
                  <a:lnTo>
                    <a:pt x="385" y="28"/>
                  </a:lnTo>
                  <a:lnTo>
                    <a:pt x="369" y="38"/>
                  </a:lnTo>
                  <a:lnTo>
                    <a:pt x="355" y="48"/>
                  </a:lnTo>
                  <a:lnTo>
                    <a:pt x="340" y="59"/>
                  </a:lnTo>
                  <a:lnTo>
                    <a:pt x="327" y="71"/>
                  </a:lnTo>
                  <a:lnTo>
                    <a:pt x="314" y="84"/>
                  </a:lnTo>
                  <a:lnTo>
                    <a:pt x="302" y="98"/>
                  </a:lnTo>
                  <a:lnTo>
                    <a:pt x="290" y="112"/>
                  </a:lnTo>
                  <a:lnTo>
                    <a:pt x="278" y="126"/>
                  </a:lnTo>
                  <a:lnTo>
                    <a:pt x="257" y="156"/>
                  </a:lnTo>
                  <a:lnTo>
                    <a:pt x="257" y="156"/>
                  </a:lnTo>
                  <a:lnTo>
                    <a:pt x="236" y="190"/>
                  </a:lnTo>
                  <a:lnTo>
                    <a:pt x="214" y="223"/>
                  </a:lnTo>
                  <a:lnTo>
                    <a:pt x="192" y="256"/>
                  </a:lnTo>
                  <a:lnTo>
                    <a:pt x="180" y="272"/>
                  </a:lnTo>
                  <a:lnTo>
                    <a:pt x="167" y="287"/>
                  </a:lnTo>
                  <a:lnTo>
                    <a:pt x="154" y="301"/>
                  </a:lnTo>
                  <a:lnTo>
                    <a:pt x="140" y="314"/>
                  </a:lnTo>
                  <a:lnTo>
                    <a:pt x="126" y="326"/>
                  </a:lnTo>
                  <a:lnTo>
                    <a:pt x="109" y="336"/>
                  </a:lnTo>
                  <a:lnTo>
                    <a:pt x="93" y="345"/>
                  </a:lnTo>
                  <a:lnTo>
                    <a:pt x="74" y="351"/>
                  </a:lnTo>
                  <a:lnTo>
                    <a:pt x="65" y="353"/>
                  </a:lnTo>
                  <a:lnTo>
                    <a:pt x="54" y="355"/>
                  </a:lnTo>
                  <a:lnTo>
                    <a:pt x="44" y="356"/>
                  </a:lnTo>
                  <a:lnTo>
                    <a:pt x="34" y="357"/>
                  </a:lnTo>
                  <a:lnTo>
                    <a:pt x="34" y="357"/>
                  </a:lnTo>
                  <a:lnTo>
                    <a:pt x="25" y="358"/>
                  </a:lnTo>
                  <a:lnTo>
                    <a:pt x="18" y="360"/>
                  </a:lnTo>
                  <a:lnTo>
                    <a:pt x="13" y="364"/>
                  </a:lnTo>
                  <a:lnTo>
                    <a:pt x="8" y="369"/>
                  </a:lnTo>
                  <a:lnTo>
                    <a:pt x="4" y="374"/>
                  </a:lnTo>
                  <a:lnTo>
                    <a:pt x="2" y="380"/>
                  </a:lnTo>
                  <a:lnTo>
                    <a:pt x="0" y="386"/>
                  </a:lnTo>
                  <a:lnTo>
                    <a:pt x="0" y="393"/>
                  </a:lnTo>
                  <a:lnTo>
                    <a:pt x="0" y="400"/>
                  </a:lnTo>
                  <a:lnTo>
                    <a:pt x="2" y="406"/>
                  </a:lnTo>
                  <a:lnTo>
                    <a:pt x="4" y="412"/>
                  </a:lnTo>
                  <a:lnTo>
                    <a:pt x="8" y="417"/>
                  </a:lnTo>
                  <a:lnTo>
                    <a:pt x="13" y="421"/>
                  </a:lnTo>
                  <a:lnTo>
                    <a:pt x="18" y="425"/>
                  </a:lnTo>
                  <a:lnTo>
                    <a:pt x="25"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86" name="Freeform 40">
              <a:extLst>
                <a:ext uri="{FF2B5EF4-FFF2-40B4-BE49-F238E27FC236}">
                  <a16:creationId xmlns:a16="http://schemas.microsoft.com/office/drawing/2014/main" id="{67BCAA56-399A-6615-B68E-98C1A2AFF131}"/>
                </a:ext>
              </a:extLst>
            </p:cNvPr>
            <p:cNvSpPr>
              <a:spLocks noEditPoints="1"/>
            </p:cNvSpPr>
            <p:nvPr/>
          </p:nvSpPr>
          <p:spPr bwMode="auto">
            <a:xfrm>
              <a:off x="5384307" y="5868988"/>
              <a:ext cx="793750" cy="354013"/>
            </a:xfrm>
            <a:custGeom>
              <a:avLst/>
              <a:gdLst>
                <a:gd name="T0" fmla="*/ 7 w 1000"/>
                <a:gd name="T1" fmla="*/ 380 h 446"/>
                <a:gd name="T2" fmla="*/ 26 w 1000"/>
                <a:gd name="T3" fmla="*/ 361 h 446"/>
                <a:gd name="T4" fmla="*/ 77 w 1000"/>
                <a:gd name="T5" fmla="*/ 353 h 446"/>
                <a:gd name="T6" fmla="*/ 156 w 1000"/>
                <a:gd name="T7" fmla="*/ 306 h 446"/>
                <a:gd name="T8" fmla="*/ 235 w 1000"/>
                <a:gd name="T9" fmla="*/ 201 h 446"/>
                <a:gd name="T10" fmla="*/ 302 w 1000"/>
                <a:gd name="T11" fmla="*/ 104 h 446"/>
                <a:gd name="T12" fmla="*/ 386 w 1000"/>
                <a:gd name="T13" fmla="*/ 31 h 446"/>
                <a:gd name="T14" fmla="*/ 500 w 1000"/>
                <a:gd name="T15" fmla="*/ 0 h 446"/>
                <a:gd name="T16" fmla="*/ 598 w 1000"/>
                <a:gd name="T17" fmla="*/ 23 h 446"/>
                <a:gd name="T18" fmla="*/ 687 w 1000"/>
                <a:gd name="T19" fmla="*/ 91 h 446"/>
                <a:gd name="T20" fmla="*/ 766 w 1000"/>
                <a:gd name="T21" fmla="*/ 201 h 446"/>
                <a:gd name="T22" fmla="*/ 834 w 1000"/>
                <a:gd name="T23" fmla="*/ 295 h 446"/>
                <a:gd name="T24" fmla="*/ 909 w 1000"/>
                <a:gd name="T25" fmla="*/ 348 h 446"/>
                <a:gd name="T26" fmla="*/ 969 w 1000"/>
                <a:gd name="T27" fmla="*/ 359 h 446"/>
                <a:gd name="T28" fmla="*/ 994 w 1000"/>
                <a:gd name="T29" fmla="*/ 380 h 446"/>
                <a:gd name="T30" fmla="*/ 999 w 1000"/>
                <a:gd name="T31" fmla="*/ 410 h 446"/>
                <a:gd name="T32" fmla="*/ 987 w 1000"/>
                <a:gd name="T33" fmla="*/ 435 h 446"/>
                <a:gd name="T34" fmla="*/ 957 w 1000"/>
                <a:gd name="T35" fmla="*/ 446 h 446"/>
                <a:gd name="T36" fmla="*/ 858 w 1000"/>
                <a:gd name="T37" fmla="*/ 421 h 446"/>
                <a:gd name="T38" fmla="*/ 770 w 1000"/>
                <a:gd name="T39" fmla="*/ 354 h 446"/>
                <a:gd name="T40" fmla="*/ 691 w 1000"/>
                <a:gd name="T41" fmla="*/ 245 h 446"/>
                <a:gd name="T42" fmla="*/ 624 w 1000"/>
                <a:gd name="T43" fmla="*/ 151 h 446"/>
                <a:gd name="T44" fmla="*/ 548 w 1000"/>
                <a:gd name="T45" fmla="*/ 97 h 446"/>
                <a:gd name="T46" fmla="*/ 468 w 1000"/>
                <a:gd name="T47" fmla="*/ 93 h 446"/>
                <a:gd name="T48" fmla="*/ 387 w 1000"/>
                <a:gd name="T49" fmla="*/ 140 h 446"/>
                <a:gd name="T50" fmla="*/ 310 w 1000"/>
                <a:gd name="T51" fmla="*/ 245 h 446"/>
                <a:gd name="T52" fmla="*/ 243 w 1000"/>
                <a:gd name="T53" fmla="*/ 340 h 446"/>
                <a:gd name="T54" fmla="*/ 159 w 1000"/>
                <a:gd name="T55" fmla="*/ 413 h 446"/>
                <a:gd name="T56" fmla="*/ 44 w 1000"/>
                <a:gd name="T57" fmla="*/ 446 h 446"/>
                <a:gd name="T58" fmla="*/ 22 w 1000"/>
                <a:gd name="T59" fmla="*/ 441 h 446"/>
                <a:gd name="T60" fmla="*/ 5 w 1000"/>
                <a:gd name="T61" fmla="*/ 421 h 446"/>
                <a:gd name="T62" fmla="*/ 983 w 1000"/>
                <a:gd name="T63" fmla="*/ 402 h 446"/>
                <a:gd name="T64" fmla="*/ 965 w 1000"/>
                <a:gd name="T65" fmla="*/ 376 h 446"/>
                <a:gd name="T66" fmla="*/ 904 w 1000"/>
                <a:gd name="T67" fmla="*/ 365 h 446"/>
                <a:gd name="T68" fmla="*/ 822 w 1000"/>
                <a:gd name="T69" fmla="*/ 307 h 446"/>
                <a:gd name="T70" fmla="*/ 752 w 1000"/>
                <a:gd name="T71" fmla="*/ 210 h 446"/>
                <a:gd name="T72" fmla="*/ 663 w 1000"/>
                <a:gd name="T73" fmla="*/ 91 h 446"/>
                <a:gd name="T74" fmla="*/ 575 w 1000"/>
                <a:gd name="T75" fmla="*/ 32 h 446"/>
                <a:gd name="T76" fmla="*/ 480 w 1000"/>
                <a:gd name="T77" fmla="*/ 19 h 446"/>
                <a:gd name="T78" fmla="*/ 379 w 1000"/>
                <a:gd name="T79" fmla="*/ 57 h 446"/>
                <a:gd name="T80" fmla="*/ 293 w 1000"/>
                <a:gd name="T81" fmla="*/ 144 h 446"/>
                <a:gd name="T82" fmla="*/ 211 w 1000"/>
                <a:gd name="T83" fmla="*/ 267 h 446"/>
                <a:gd name="T84" fmla="*/ 142 w 1000"/>
                <a:gd name="T85" fmla="*/ 341 h 446"/>
                <a:gd name="T86" fmla="*/ 44 w 1000"/>
                <a:gd name="T87" fmla="*/ 374 h 446"/>
                <a:gd name="T88" fmla="*/ 22 w 1000"/>
                <a:gd name="T89" fmla="*/ 388 h 446"/>
                <a:gd name="T90" fmla="*/ 22 w 1000"/>
                <a:gd name="T91" fmla="*/ 418 h 446"/>
                <a:gd name="T92" fmla="*/ 44 w 1000"/>
                <a:gd name="T93" fmla="*/ 428 h 446"/>
                <a:gd name="T94" fmla="*/ 150 w 1000"/>
                <a:gd name="T95" fmla="*/ 397 h 446"/>
                <a:gd name="T96" fmla="*/ 228 w 1000"/>
                <a:gd name="T97" fmla="*/ 330 h 446"/>
                <a:gd name="T98" fmla="*/ 313 w 1000"/>
                <a:gd name="T99" fmla="*/ 207 h 446"/>
                <a:gd name="T100" fmla="*/ 390 w 1000"/>
                <a:gd name="T101" fmla="*/ 114 h 446"/>
                <a:gd name="T102" fmla="*/ 482 w 1000"/>
                <a:gd name="T103" fmla="*/ 72 h 446"/>
                <a:gd name="T104" fmla="*/ 569 w 1000"/>
                <a:gd name="T105" fmla="*/ 86 h 446"/>
                <a:gd name="T106" fmla="*/ 646 w 1000"/>
                <a:gd name="T107" fmla="*/ 150 h 446"/>
                <a:gd name="T108" fmla="*/ 731 w 1000"/>
                <a:gd name="T109" fmla="*/ 275 h 446"/>
                <a:gd name="T110" fmla="*/ 808 w 1000"/>
                <a:gd name="T111" fmla="*/ 367 h 446"/>
                <a:gd name="T112" fmla="*/ 899 w 1000"/>
                <a:gd name="T113" fmla="*/ 419 h 446"/>
                <a:gd name="T114" fmla="*/ 971 w 1000"/>
                <a:gd name="T115" fmla="*/ 424 h 446"/>
                <a:gd name="T116" fmla="*/ 983 w 1000"/>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0" h="446">
                  <a:moveTo>
                    <a:pt x="0" y="402"/>
                  </a:moveTo>
                  <a:lnTo>
                    <a:pt x="0" y="402"/>
                  </a:lnTo>
                  <a:lnTo>
                    <a:pt x="1" y="396"/>
                  </a:lnTo>
                  <a:lnTo>
                    <a:pt x="2" y="390"/>
                  </a:lnTo>
                  <a:lnTo>
                    <a:pt x="4" y="385"/>
                  </a:lnTo>
                  <a:lnTo>
                    <a:pt x="7" y="380"/>
                  </a:lnTo>
                  <a:lnTo>
                    <a:pt x="7" y="380"/>
                  </a:lnTo>
                  <a:lnTo>
                    <a:pt x="10" y="374"/>
                  </a:lnTo>
                  <a:lnTo>
                    <a:pt x="13" y="370"/>
                  </a:lnTo>
                  <a:lnTo>
                    <a:pt x="17" y="366"/>
                  </a:lnTo>
                  <a:lnTo>
                    <a:pt x="21" y="363"/>
                  </a:lnTo>
                  <a:lnTo>
                    <a:pt x="26" y="361"/>
                  </a:lnTo>
                  <a:lnTo>
                    <a:pt x="31" y="359"/>
                  </a:lnTo>
                  <a:lnTo>
                    <a:pt x="38" y="358"/>
                  </a:lnTo>
                  <a:lnTo>
                    <a:pt x="44" y="357"/>
                  </a:lnTo>
                  <a:lnTo>
                    <a:pt x="44" y="357"/>
                  </a:lnTo>
                  <a:lnTo>
                    <a:pt x="60" y="356"/>
                  </a:lnTo>
                  <a:lnTo>
                    <a:pt x="77" y="353"/>
                  </a:lnTo>
                  <a:lnTo>
                    <a:pt x="91" y="348"/>
                  </a:lnTo>
                  <a:lnTo>
                    <a:pt x="106" y="342"/>
                  </a:lnTo>
                  <a:lnTo>
                    <a:pt x="119" y="335"/>
                  </a:lnTo>
                  <a:lnTo>
                    <a:pt x="132" y="326"/>
                  </a:lnTo>
                  <a:lnTo>
                    <a:pt x="144" y="317"/>
                  </a:lnTo>
                  <a:lnTo>
                    <a:pt x="156" y="306"/>
                  </a:lnTo>
                  <a:lnTo>
                    <a:pt x="167" y="295"/>
                  </a:lnTo>
                  <a:lnTo>
                    <a:pt x="178" y="282"/>
                  </a:lnTo>
                  <a:lnTo>
                    <a:pt x="187" y="270"/>
                  </a:lnTo>
                  <a:lnTo>
                    <a:pt x="197" y="257"/>
                  </a:lnTo>
                  <a:lnTo>
                    <a:pt x="216" y="229"/>
                  </a:lnTo>
                  <a:lnTo>
                    <a:pt x="235" y="201"/>
                  </a:lnTo>
                  <a:lnTo>
                    <a:pt x="235" y="201"/>
                  </a:lnTo>
                  <a:lnTo>
                    <a:pt x="259" y="160"/>
                  </a:lnTo>
                  <a:lnTo>
                    <a:pt x="259" y="160"/>
                  </a:lnTo>
                  <a:lnTo>
                    <a:pt x="280" y="132"/>
                  </a:lnTo>
                  <a:lnTo>
                    <a:pt x="290" y="118"/>
                  </a:lnTo>
                  <a:lnTo>
                    <a:pt x="302" y="104"/>
                  </a:lnTo>
                  <a:lnTo>
                    <a:pt x="314" y="91"/>
                  </a:lnTo>
                  <a:lnTo>
                    <a:pt x="327" y="78"/>
                  </a:lnTo>
                  <a:lnTo>
                    <a:pt x="341" y="64"/>
                  </a:lnTo>
                  <a:lnTo>
                    <a:pt x="355" y="53"/>
                  </a:lnTo>
                  <a:lnTo>
                    <a:pt x="370" y="41"/>
                  </a:lnTo>
                  <a:lnTo>
                    <a:pt x="386" y="31"/>
                  </a:lnTo>
                  <a:lnTo>
                    <a:pt x="403" y="23"/>
                  </a:lnTo>
                  <a:lnTo>
                    <a:pt x="420" y="14"/>
                  </a:lnTo>
                  <a:lnTo>
                    <a:pt x="439" y="9"/>
                  </a:lnTo>
                  <a:lnTo>
                    <a:pt x="459" y="4"/>
                  </a:lnTo>
                  <a:lnTo>
                    <a:pt x="479" y="1"/>
                  </a:lnTo>
                  <a:lnTo>
                    <a:pt x="500" y="0"/>
                  </a:lnTo>
                  <a:lnTo>
                    <a:pt x="500" y="0"/>
                  </a:lnTo>
                  <a:lnTo>
                    <a:pt x="521" y="1"/>
                  </a:lnTo>
                  <a:lnTo>
                    <a:pt x="542" y="4"/>
                  </a:lnTo>
                  <a:lnTo>
                    <a:pt x="562" y="9"/>
                  </a:lnTo>
                  <a:lnTo>
                    <a:pt x="580" y="14"/>
                  </a:lnTo>
                  <a:lnTo>
                    <a:pt x="598" y="23"/>
                  </a:lnTo>
                  <a:lnTo>
                    <a:pt x="614" y="31"/>
                  </a:lnTo>
                  <a:lnTo>
                    <a:pt x="631" y="41"/>
                  </a:lnTo>
                  <a:lnTo>
                    <a:pt x="645" y="53"/>
                  </a:lnTo>
                  <a:lnTo>
                    <a:pt x="660" y="64"/>
                  </a:lnTo>
                  <a:lnTo>
                    <a:pt x="673" y="78"/>
                  </a:lnTo>
                  <a:lnTo>
                    <a:pt x="687" y="91"/>
                  </a:lnTo>
                  <a:lnTo>
                    <a:pt x="699" y="104"/>
                  </a:lnTo>
                  <a:lnTo>
                    <a:pt x="710" y="118"/>
                  </a:lnTo>
                  <a:lnTo>
                    <a:pt x="721" y="132"/>
                  </a:lnTo>
                  <a:lnTo>
                    <a:pt x="741" y="160"/>
                  </a:lnTo>
                  <a:lnTo>
                    <a:pt x="741" y="160"/>
                  </a:lnTo>
                  <a:lnTo>
                    <a:pt x="766" y="201"/>
                  </a:lnTo>
                  <a:lnTo>
                    <a:pt x="766" y="201"/>
                  </a:lnTo>
                  <a:lnTo>
                    <a:pt x="785" y="229"/>
                  </a:lnTo>
                  <a:lnTo>
                    <a:pt x="803" y="257"/>
                  </a:lnTo>
                  <a:lnTo>
                    <a:pt x="813" y="270"/>
                  </a:lnTo>
                  <a:lnTo>
                    <a:pt x="823" y="282"/>
                  </a:lnTo>
                  <a:lnTo>
                    <a:pt x="834" y="295"/>
                  </a:lnTo>
                  <a:lnTo>
                    <a:pt x="844" y="306"/>
                  </a:lnTo>
                  <a:lnTo>
                    <a:pt x="857" y="317"/>
                  </a:lnTo>
                  <a:lnTo>
                    <a:pt x="868" y="326"/>
                  </a:lnTo>
                  <a:lnTo>
                    <a:pt x="882" y="335"/>
                  </a:lnTo>
                  <a:lnTo>
                    <a:pt x="895" y="342"/>
                  </a:lnTo>
                  <a:lnTo>
                    <a:pt x="909" y="348"/>
                  </a:lnTo>
                  <a:lnTo>
                    <a:pt x="924" y="353"/>
                  </a:lnTo>
                  <a:lnTo>
                    <a:pt x="940" y="356"/>
                  </a:lnTo>
                  <a:lnTo>
                    <a:pt x="957" y="357"/>
                  </a:lnTo>
                  <a:lnTo>
                    <a:pt x="957" y="357"/>
                  </a:lnTo>
                  <a:lnTo>
                    <a:pt x="963" y="358"/>
                  </a:lnTo>
                  <a:lnTo>
                    <a:pt x="969" y="359"/>
                  </a:lnTo>
                  <a:lnTo>
                    <a:pt x="974" y="361"/>
                  </a:lnTo>
                  <a:lnTo>
                    <a:pt x="979" y="363"/>
                  </a:lnTo>
                  <a:lnTo>
                    <a:pt x="984" y="366"/>
                  </a:lnTo>
                  <a:lnTo>
                    <a:pt x="988" y="370"/>
                  </a:lnTo>
                  <a:lnTo>
                    <a:pt x="991" y="374"/>
                  </a:lnTo>
                  <a:lnTo>
                    <a:pt x="994" y="380"/>
                  </a:lnTo>
                  <a:lnTo>
                    <a:pt x="994" y="380"/>
                  </a:lnTo>
                  <a:lnTo>
                    <a:pt x="997" y="385"/>
                  </a:lnTo>
                  <a:lnTo>
                    <a:pt x="998" y="391"/>
                  </a:lnTo>
                  <a:lnTo>
                    <a:pt x="999" y="397"/>
                  </a:lnTo>
                  <a:lnTo>
                    <a:pt x="1000" y="403"/>
                  </a:lnTo>
                  <a:lnTo>
                    <a:pt x="999" y="410"/>
                  </a:lnTo>
                  <a:lnTo>
                    <a:pt x="998" y="416"/>
                  </a:lnTo>
                  <a:lnTo>
                    <a:pt x="996" y="421"/>
                  </a:lnTo>
                  <a:lnTo>
                    <a:pt x="993" y="426"/>
                  </a:lnTo>
                  <a:lnTo>
                    <a:pt x="993" y="426"/>
                  </a:lnTo>
                  <a:lnTo>
                    <a:pt x="990" y="431"/>
                  </a:lnTo>
                  <a:lnTo>
                    <a:pt x="987" y="435"/>
                  </a:lnTo>
                  <a:lnTo>
                    <a:pt x="983" y="439"/>
                  </a:lnTo>
                  <a:lnTo>
                    <a:pt x="978" y="441"/>
                  </a:lnTo>
                  <a:lnTo>
                    <a:pt x="973" y="443"/>
                  </a:lnTo>
                  <a:lnTo>
                    <a:pt x="968" y="445"/>
                  </a:lnTo>
                  <a:lnTo>
                    <a:pt x="962" y="445"/>
                  </a:lnTo>
                  <a:lnTo>
                    <a:pt x="957" y="446"/>
                  </a:lnTo>
                  <a:lnTo>
                    <a:pt x="957" y="446"/>
                  </a:lnTo>
                  <a:lnTo>
                    <a:pt x="935" y="444"/>
                  </a:lnTo>
                  <a:lnTo>
                    <a:pt x="915" y="441"/>
                  </a:lnTo>
                  <a:lnTo>
                    <a:pt x="895" y="435"/>
                  </a:lnTo>
                  <a:lnTo>
                    <a:pt x="875" y="429"/>
                  </a:lnTo>
                  <a:lnTo>
                    <a:pt x="858" y="421"/>
                  </a:lnTo>
                  <a:lnTo>
                    <a:pt x="841" y="413"/>
                  </a:lnTo>
                  <a:lnTo>
                    <a:pt x="825" y="402"/>
                  </a:lnTo>
                  <a:lnTo>
                    <a:pt x="810" y="391"/>
                  </a:lnTo>
                  <a:lnTo>
                    <a:pt x="796" y="380"/>
                  </a:lnTo>
                  <a:lnTo>
                    <a:pt x="783" y="367"/>
                  </a:lnTo>
                  <a:lnTo>
                    <a:pt x="770" y="354"/>
                  </a:lnTo>
                  <a:lnTo>
                    <a:pt x="758" y="340"/>
                  </a:lnTo>
                  <a:lnTo>
                    <a:pt x="746" y="327"/>
                  </a:lnTo>
                  <a:lnTo>
                    <a:pt x="736" y="312"/>
                  </a:lnTo>
                  <a:lnTo>
                    <a:pt x="716" y="285"/>
                  </a:lnTo>
                  <a:lnTo>
                    <a:pt x="716" y="285"/>
                  </a:lnTo>
                  <a:lnTo>
                    <a:pt x="691" y="245"/>
                  </a:lnTo>
                  <a:lnTo>
                    <a:pt x="691" y="245"/>
                  </a:lnTo>
                  <a:lnTo>
                    <a:pt x="673" y="217"/>
                  </a:lnTo>
                  <a:lnTo>
                    <a:pt x="655" y="190"/>
                  </a:lnTo>
                  <a:lnTo>
                    <a:pt x="645" y="177"/>
                  </a:lnTo>
                  <a:lnTo>
                    <a:pt x="635" y="163"/>
                  </a:lnTo>
                  <a:lnTo>
                    <a:pt x="624" y="151"/>
                  </a:lnTo>
                  <a:lnTo>
                    <a:pt x="613" y="140"/>
                  </a:lnTo>
                  <a:lnTo>
                    <a:pt x="601" y="129"/>
                  </a:lnTo>
                  <a:lnTo>
                    <a:pt x="589" y="119"/>
                  </a:lnTo>
                  <a:lnTo>
                    <a:pt x="576" y="111"/>
                  </a:lnTo>
                  <a:lnTo>
                    <a:pt x="563" y="103"/>
                  </a:lnTo>
                  <a:lnTo>
                    <a:pt x="548" y="97"/>
                  </a:lnTo>
                  <a:lnTo>
                    <a:pt x="533" y="93"/>
                  </a:lnTo>
                  <a:lnTo>
                    <a:pt x="517" y="90"/>
                  </a:lnTo>
                  <a:lnTo>
                    <a:pt x="500" y="89"/>
                  </a:lnTo>
                  <a:lnTo>
                    <a:pt x="500" y="89"/>
                  </a:lnTo>
                  <a:lnTo>
                    <a:pt x="483" y="90"/>
                  </a:lnTo>
                  <a:lnTo>
                    <a:pt x="468" y="93"/>
                  </a:lnTo>
                  <a:lnTo>
                    <a:pt x="452" y="97"/>
                  </a:lnTo>
                  <a:lnTo>
                    <a:pt x="438" y="103"/>
                  </a:lnTo>
                  <a:lnTo>
                    <a:pt x="424" y="111"/>
                  </a:lnTo>
                  <a:lnTo>
                    <a:pt x="412" y="119"/>
                  </a:lnTo>
                  <a:lnTo>
                    <a:pt x="400" y="129"/>
                  </a:lnTo>
                  <a:lnTo>
                    <a:pt x="387" y="140"/>
                  </a:lnTo>
                  <a:lnTo>
                    <a:pt x="377" y="151"/>
                  </a:lnTo>
                  <a:lnTo>
                    <a:pt x="366" y="163"/>
                  </a:lnTo>
                  <a:lnTo>
                    <a:pt x="355" y="177"/>
                  </a:lnTo>
                  <a:lnTo>
                    <a:pt x="346" y="190"/>
                  </a:lnTo>
                  <a:lnTo>
                    <a:pt x="327" y="217"/>
                  </a:lnTo>
                  <a:lnTo>
                    <a:pt x="310" y="245"/>
                  </a:lnTo>
                  <a:lnTo>
                    <a:pt x="310" y="245"/>
                  </a:lnTo>
                  <a:lnTo>
                    <a:pt x="284" y="285"/>
                  </a:lnTo>
                  <a:lnTo>
                    <a:pt x="284" y="285"/>
                  </a:lnTo>
                  <a:lnTo>
                    <a:pt x="265" y="312"/>
                  </a:lnTo>
                  <a:lnTo>
                    <a:pt x="254" y="327"/>
                  </a:lnTo>
                  <a:lnTo>
                    <a:pt x="243" y="340"/>
                  </a:lnTo>
                  <a:lnTo>
                    <a:pt x="231" y="354"/>
                  </a:lnTo>
                  <a:lnTo>
                    <a:pt x="218" y="367"/>
                  </a:lnTo>
                  <a:lnTo>
                    <a:pt x="205" y="380"/>
                  </a:lnTo>
                  <a:lnTo>
                    <a:pt x="190" y="391"/>
                  </a:lnTo>
                  <a:lnTo>
                    <a:pt x="175" y="402"/>
                  </a:lnTo>
                  <a:lnTo>
                    <a:pt x="159" y="413"/>
                  </a:lnTo>
                  <a:lnTo>
                    <a:pt x="143" y="421"/>
                  </a:lnTo>
                  <a:lnTo>
                    <a:pt x="125" y="429"/>
                  </a:lnTo>
                  <a:lnTo>
                    <a:pt x="106" y="435"/>
                  </a:lnTo>
                  <a:lnTo>
                    <a:pt x="86" y="441"/>
                  </a:lnTo>
                  <a:lnTo>
                    <a:pt x="65" y="444"/>
                  </a:lnTo>
                  <a:lnTo>
                    <a:pt x="44" y="446"/>
                  </a:lnTo>
                  <a:lnTo>
                    <a:pt x="44" y="446"/>
                  </a:lnTo>
                  <a:lnTo>
                    <a:pt x="44" y="446"/>
                  </a:lnTo>
                  <a:lnTo>
                    <a:pt x="38" y="445"/>
                  </a:lnTo>
                  <a:lnTo>
                    <a:pt x="32" y="445"/>
                  </a:lnTo>
                  <a:lnTo>
                    <a:pt x="27" y="443"/>
                  </a:lnTo>
                  <a:lnTo>
                    <a:pt x="22" y="441"/>
                  </a:lnTo>
                  <a:lnTo>
                    <a:pt x="18" y="439"/>
                  </a:lnTo>
                  <a:lnTo>
                    <a:pt x="14" y="435"/>
                  </a:lnTo>
                  <a:lnTo>
                    <a:pt x="11" y="431"/>
                  </a:lnTo>
                  <a:lnTo>
                    <a:pt x="8" y="427"/>
                  </a:lnTo>
                  <a:lnTo>
                    <a:pt x="8" y="427"/>
                  </a:lnTo>
                  <a:lnTo>
                    <a:pt x="5" y="421"/>
                  </a:lnTo>
                  <a:lnTo>
                    <a:pt x="2" y="415"/>
                  </a:lnTo>
                  <a:lnTo>
                    <a:pt x="1" y="409"/>
                  </a:lnTo>
                  <a:lnTo>
                    <a:pt x="0" y="402"/>
                  </a:lnTo>
                  <a:lnTo>
                    <a:pt x="0" y="402"/>
                  </a:lnTo>
                  <a:close/>
                  <a:moveTo>
                    <a:pt x="983" y="402"/>
                  </a:moveTo>
                  <a:lnTo>
                    <a:pt x="983" y="402"/>
                  </a:lnTo>
                  <a:lnTo>
                    <a:pt x="982" y="395"/>
                  </a:lnTo>
                  <a:lnTo>
                    <a:pt x="979" y="388"/>
                  </a:lnTo>
                  <a:lnTo>
                    <a:pt x="979" y="388"/>
                  </a:lnTo>
                  <a:lnTo>
                    <a:pt x="975" y="384"/>
                  </a:lnTo>
                  <a:lnTo>
                    <a:pt x="971" y="380"/>
                  </a:lnTo>
                  <a:lnTo>
                    <a:pt x="965" y="376"/>
                  </a:lnTo>
                  <a:lnTo>
                    <a:pt x="961" y="375"/>
                  </a:lnTo>
                  <a:lnTo>
                    <a:pt x="957" y="374"/>
                  </a:lnTo>
                  <a:lnTo>
                    <a:pt x="957" y="374"/>
                  </a:lnTo>
                  <a:lnTo>
                    <a:pt x="938" y="373"/>
                  </a:lnTo>
                  <a:lnTo>
                    <a:pt x="921" y="370"/>
                  </a:lnTo>
                  <a:lnTo>
                    <a:pt x="904" y="365"/>
                  </a:lnTo>
                  <a:lnTo>
                    <a:pt x="888" y="358"/>
                  </a:lnTo>
                  <a:lnTo>
                    <a:pt x="873" y="351"/>
                  </a:lnTo>
                  <a:lnTo>
                    <a:pt x="859" y="341"/>
                  </a:lnTo>
                  <a:lnTo>
                    <a:pt x="846" y="331"/>
                  </a:lnTo>
                  <a:lnTo>
                    <a:pt x="834" y="320"/>
                  </a:lnTo>
                  <a:lnTo>
                    <a:pt x="822" y="307"/>
                  </a:lnTo>
                  <a:lnTo>
                    <a:pt x="810" y="295"/>
                  </a:lnTo>
                  <a:lnTo>
                    <a:pt x="800" y="281"/>
                  </a:lnTo>
                  <a:lnTo>
                    <a:pt x="790" y="267"/>
                  </a:lnTo>
                  <a:lnTo>
                    <a:pt x="770" y="239"/>
                  </a:lnTo>
                  <a:lnTo>
                    <a:pt x="752" y="210"/>
                  </a:lnTo>
                  <a:lnTo>
                    <a:pt x="752" y="210"/>
                  </a:lnTo>
                  <a:lnTo>
                    <a:pt x="726" y="171"/>
                  </a:lnTo>
                  <a:lnTo>
                    <a:pt x="726" y="171"/>
                  </a:lnTo>
                  <a:lnTo>
                    <a:pt x="707" y="144"/>
                  </a:lnTo>
                  <a:lnTo>
                    <a:pt x="687" y="117"/>
                  </a:lnTo>
                  <a:lnTo>
                    <a:pt x="674" y="103"/>
                  </a:lnTo>
                  <a:lnTo>
                    <a:pt x="663" y="91"/>
                  </a:lnTo>
                  <a:lnTo>
                    <a:pt x="649" y="80"/>
                  </a:lnTo>
                  <a:lnTo>
                    <a:pt x="636" y="68"/>
                  </a:lnTo>
                  <a:lnTo>
                    <a:pt x="622" y="57"/>
                  </a:lnTo>
                  <a:lnTo>
                    <a:pt x="607" y="48"/>
                  </a:lnTo>
                  <a:lnTo>
                    <a:pt x="592" y="39"/>
                  </a:lnTo>
                  <a:lnTo>
                    <a:pt x="575" y="32"/>
                  </a:lnTo>
                  <a:lnTo>
                    <a:pt x="558" y="26"/>
                  </a:lnTo>
                  <a:lnTo>
                    <a:pt x="539" y="22"/>
                  </a:lnTo>
                  <a:lnTo>
                    <a:pt x="520" y="19"/>
                  </a:lnTo>
                  <a:lnTo>
                    <a:pt x="500" y="19"/>
                  </a:lnTo>
                  <a:lnTo>
                    <a:pt x="500" y="19"/>
                  </a:lnTo>
                  <a:lnTo>
                    <a:pt x="480" y="19"/>
                  </a:lnTo>
                  <a:lnTo>
                    <a:pt x="462" y="22"/>
                  </a:lnTo>
                  <a:lnTo>
                    <a:pt x="443" y="26"/>
                  </a:lnTo>
                  <a:lnTo>
                    <a:pt x="426" y="32"/>
                  </a:lnTo>
                  <a:lnTo>
                    <a:pt x="409" y="39"/>
                  </a:lnTo>
                  <a:lnTo>
                    <a:pt x="394" y="48"/>
                  </a:lnTo>
                  <a:lnTo>
                    <a:pt x="379" y="57"/>
                  </a:lnTo>
                  <a:lnTo>
                    <a:pt x="365" y="68"/>
                  </a:lnTo>
                  <a:lnTo>
                    <a:pt x="351" y="80"/>
                  </a:lnTo>
                  <a:lnTo>
                    <a:pt x="338" y="91"/>
                  </a:lnTo>
                  <a:lnTo>
                    <a:pt x="326" y="103"/>
                  </a:lnTo>
                  <a:lnTo>
                    <a:pt x="314" y="117"/>
                  </a:lnTo>
                  <a:lnTo>
                    <a:pt x="293" y="144"/>
                  </a:lnTo>
                  <a:lnTo>
                    <a:pt x="274" y="171"/>
                  </a:lnTo>
                  <a:lnTo>
                    <a:pt x="274" y="171"/>
                  </a:lnTo>
                  <a:lnTo>
                    <a:pt x="249" y="210"/>
                  </a:lnTo>
                  <a:lnTo>
                    <a:pt x="249" y="210"/>
                  </a:lnTo>
                  <a:lnTo>
                    <a:pt x="231" y="239"/>
                  </a:lnTo>
                  <a:lnTo>
                    <a:pt x="211" y="267"/>
                  </a:lnTo>
                  <a:lnTo>
                    <a:pt x="201" y="281"/>
                  </a:lnTo>
                  <a:lnTo>
                    <a:pt x="190" y="295"/>
                  </a:lnTo>
                  <a:lnTo>
                    <a:pt x="179" y="307"/>
                  </a:lnTo>
                  <a:lnTo>
                    <a:pt x="167" y="320"/>
                  </a:lnTo>
                  <a:lnTo>
                    <a:pt x="154" y="331"/>
                  </a:lnTo>
                  <a:lnTo>
                    <a:pt x="142" y="341"/>
                  </a:lnTo>
                  <a:lnTo>
                    <a:pt x="127" y="351"/>
                  </a:lnTo>
                  <a:lnTo>
                    <a:pt x="113" y="358"/>
                  </a:lnTo>
                  <a:lnTo>
                    <a:pt x="96" y="365"/>
                  </a:lnTo>
                  <a:lnTo>
                    <a:pt x="80" y="370"/>
                  </a:lnTo>
                  <a:lnTo>
                    <a:pt x="62" y="373"/>
                  </a:lnTo>
                  <a:lnTo>
                    <a:pt x="44" y="374"/>
                  </a:lnTo>
                  <a:lnTo>
                    <a:pt x="44" y="374"/>
                  </a:lnTo>
                  <a:lnTo>
                    <a:pt x="40" y="375"/>
                  </a:lnTo>
                  <a:lnTo>
                    <a:pt x="35" y="376"/>
                  </a:lnTo>
                  <a:lnTo>
                    <a:pt x="29" y="380"/>
                  </a:lnTo>
                  <a:lnTo>
                    <a:pt x="25" y="384"/>
                  </a:lnTo>
                  <a:lnTo>
                    <a:pt x="22" y="388"/>
                  </a:lnTo>
                  <a:lnTo>
                    <a:pt x="22" y="388"/>
                  </a:lnTo>
                  <a:lnTo>
                    <a:pt x="19" y="395"/>
                  </a:lnTo>
                  <a:lnTo>
                    <a:pt x="18" y="402"/>
                  </a:lnTo>
                  <a:lnTo>
                    <a:pt x="19" y="411"/>
                  </a:lnTo>
                  <a:lnTo>
                    <a:pt x="22" y="418"/>
                  </a:lnTo>
                  <a:lnTo>
                    <a:pt x="22" y="418"/>
                  </a:lnTo>
                  <a:lnTo>
                    <a:pt x="25" y="421"/>
                  </a:lnTo>
                  <a:lnTo>
                    <a:pt x="29" y="424"/>
                  </a:lnTo>
                  <a:lnTo>
                    <a:pt x="35" y="427"/>
                  </a:lnTo>
                  <a:lnTo>
                    <a:pt x="44" y="428"/>
                  </a:lnTo>
                  <a:lnTo>
                    <a:pt x="44" y="428"/>
                  </a:lnTo>
                  <a:lnTo>
                    <a:pt x="44" y="428"/>
                  </a:lnTo>
                  <a:lnTo>
                    <a:pt x="63" y="426"/>
                  </a:lnTo>
                  <a:lnTo>
                    <a:pt x="83" y="423"/>
                  </a:lnTo>
                  <a:lnTo>
                    <a:pt x="102" y="419"/>
                  </a:lnTo>
                  <a:lnTo>
                    <a:pt x="118" y="413"/>
                  </a:lnTo>
                  <a:lnTo>
                    <a:pt x="135" y="405"/>
                  </a:lnTo>
                  <a:lnTo>
                    <a:pt x="150" y="397"/>
                  </a:lnTo>
                  <a:lnTo>
                    <a:pt x="166" y="388"/>
                  </a:lnTo>
                  <a:lnTo>
                    <a:pt x="179" y="378"/>
                  </a:lnTo>
                  <a:lnTo>
                    <a:pt x="192" y="367"/>
                  </a:lnTo>
                  <a:lnTo>
                    <a:pt x="206" y="355"/>
                  </a:lnTo>
                  <a:lnTo>
                    <a:pt x="217" y="342"/>
                  </a:lnTo>
                  <a:lnTo>
                    <a:pt x="228" y="330"/>
                  </a:lnTo>
                  <a:lnTo>
                    <a:pt x="250" y="303"/>
                  </a:lnTo>
                  <a:lnTo>
                    <a:pt x="270" y="275"/>
                  </a:lnTo>
                  <a:lnTo>
                    <a:pt x="270" y="275"/>
                  </a:lnTo>
                  <a:lnTo>
                    <a:pt x="294" y="236"/>
                  </a:lnTo>
                  <a:lnTo>
                    <a:pt x="294" y="236"/>
                  </a:lnTo>
                  <a:lnTo>
                    <a:pt x="313" y="207"/>
                  </a:lnTo>
                  <a:lnTo>
                    <a:pt x="333" y="178"/>
                  </a:lnTo>
                  <a:lnTo>
                    <a:pt x="344" y="163"/>
                  </a:lnTo>
                  <a:lnTo>
                    <a:pt x="354" y="150"/>
                  </a:lnTo>
                  <a:lnTo>
                    <a:pt x="366" y="137"/>
                  </a:lnTo>
                  <a:lnTo>
                    <a:pt x="378" y="124"/>
                  </a:lnTo>
                  <a:lnTo>
                    <a:pt x="390" y="114"/>
                  </a:lnTo>
                  <a:lnTo>
                    <a:pt x="404" y="103"/>
                  </a:lnTo>
                  <a:lnTo>
                    <a:pt x="417" y="94"/>
                  </a:lnTo>
                  <a:lnTo>
                    <a:pt x="432" y="86"/>
                  </a:lnTo>
                  <a:lnTo>
                    <a:pt x="448" y="80"/>
                  </a:lnTo>
                  <a:lnTo>
                    <a:pt x="465" y="76"/>
                  </a:lnTo>
                  <a:lnTo>
                    <a:pt x="482" y="72"/>
                  </a:lnTo>
                  <a:lnTo>
                    <a:pt x="500" y="71"/>
                  </a:lnTo>
                  <a:lnTo>
                    <a:pt x="500" y="71"/>
                  </a:lnTo>
                  <a:lnTo>
                    <a:pt x="518" y="72"/>
                  </a:lnTo>
                  <a:lnTo>
                    <a:pt x="536" y="76"/>
                  </a:lnTo>
                  <a:lnTo>
                    <a:pt x="552" y="80"/>
                  </a:lnTo>
                  <a:lnTo>
                    <a:pt x="569" y="86"/>
                  </a:lnTo>
                  <a:lnTo>
                    <a:pt x="583" y="94"/>
                  </a:lnTo>
                  <a:lnTo>
                    <a:pt x="597" y="103"/>
                  </a:lnTo>
                  <a:lnTo>
                    <a:pt x="610" y="114"/>
                  </a:lnTo>
                  <a:lnTo>
                    <a:pt x="623" y="125"/>
                  </a:lnTo>
                  <a:lnTo>
                    <a:pt x="635" y="137"/>
                  </a:lnTo>
                  <a:lnTo>
                    <a:pt x="646" y="150"/>
                  </a:lnTo>
                  <a:lnTo>
                    <a:pt x="657" y="163"/>
                  </a:lnTo>
                  <a:lnTo>
                    <a:pt x="668" y="178"/>
                  </a:lnTo>
                  <a:lnTo>
                    <a:pt x="688" y="207"/>
                  </a:lnTo>
                  <a:lnTo>
                    <a:pt x="706" y="236"/>
                  </a:lnTo>
                  <a:lnTo>
                    <a:pt x="706" y="236"/>
                  </a:lnTo>
                  <a:lnTo>
                    <a:pt x="731" y="275"/>
                  </a:lnTo>
                  <a:lnTo>
                    <a:pt x="731" y="275"/>
                  </a:lnTo>
                  <a:lnTo>
                    <a:pt x="751" y="303"/>
                  </a:lnTo>
                  <a:lnTo>
                    <a:pt x="772" y="330"/>
                  </a:lnTo>
                  <a:lnTo>
                    <a:pt x="784" y="342"/>
                  </a:lnTo>
                  <a:lnTo>
                    <a:pt x="795" y="355"/>
                  </a:lnTo>
                  <a:lnTo>
                    <a:pt x="808" y="367"/>
                  </a:lnTo>
                  <a:lnTo>
                    <a:pt x="822" y="378"/>
                  </a:lnTo>
                  <a:lnTo>
                    <a:pt x="835" y="388"/>
                  </a:lnTo>
                  <a:lnTo>
                    <a:pt x="851" y="397"/>
                  </a:lnTo>
                  <a:lnTo>
                    <a:pt x="866" y="405"/>
                  </a:lnTo>
                  <a:lnTo>
                    <a:pt x="883" y="413"/>
                  </a:lnTo>
                  <a:lnTo>
                    <a:pt x="899" y="419"/>
                  </a:lnTo>
                  <a:lnTo>
                    <a:pt x="918" y="423"/>
                  </a:lnTo>
                  <a:lnTo>
                    <a:pt x="937" y="426"/>
                  </a:lnTo>
                  <a:lnTo>
                    <a:pt x="957" y="428"/>
                  </a:lnTo>
                  <a:lnTo>
                    <a:pt x="957" y="428"/>
                  </a:lnTo>
                  <a:lnTo>
                    <a:pt x="965" y="427"/>
                  </a:lnTo>
                  <a:lnTo>
                    <a:pt x="971" y="424"/>
                  </a:lnTo>
                  <a:lnTo>
                    <a:pt x="975" y="421"/>
                  </a:lnTo>
                  <a:lnTo>
                    <a:pt x="979" y="418"/>
                  </a:lnTo>
                  <a:lnTo>
                    <a:pt x="979" y="418"/>
                  </a:lnTo>
                  <a:lnTo>
                    <a:pt x="982" y="411"/>
                  </a:lnTo>
                  <a:lnTo>
                    <a:pt x="983" y="402"/>
                  </a:lnTo>
                  <a:lnTo>
                    <a:pt x="983"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87" name="Rectangle 41">
              <a:extLst>
                <a:ext uri="{FF2B5EF4-FFF2-40B4-BE49-F238E27FC236}">
                  <a16:creationId xmlns:a16="http://schemas.microsoft.com/office/drawing/2014/main" id="{D16F84CB-5BD6-3F6E-7725-360481650AB0}"/>
                </a:ext>
              </a:extLst>
            </p:cNvPr>
            <p:cNvSpPr>
              <a:spLocks noChangeArrowheads="1"/>
            </p:cNvSpPr>
            <p:nvPr/>
          </p:nvSpPr>
          <p:spPr bwMode="auto">
            <a:xfrm>
              <a:off x="5130307"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88" name="Rectangle 42">
              <a:extLst>
                <a:ext uri="{FF2B5EF4-FFF2-40B4-BE49-F238E27FC236}">
                  <a16:creationId xmlns:a16="http://schemas.microsoft.com/office/drawing/2014/main" id="{1A370D38-C104-3C03-1564-B7AD2F6ABBA4}"/>
                </a:ext>
              </a:extLst>
            </p:cNvPr>
            <p:cNvSpPr>
              <a:spLocks noChangeArrowheads="1"/>
            </p:cNvSpPr>
            <p:nvPr/>
          </p:nvSpPr>
          <p:spPr bwMode="auto">
            <a:xfrm>
              <a:off x="5303344"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89" name="Rectangle 43">
              <a:extLst>
                <a:ext uri="{FF2B5EF4-FFF2-40B4-BE49-F238E27FC236}">
                  <a16:creationId xmlns:a16="http://schemas.microsoft.com/office/drawing/2014/main" id="{681C0B0B-DA33-F651-F78D-502E953F7D91}"/>
                </a:ext>
              </a:extLst>
            </p:cNvPr>
            <p:cNvSpPr>
              <a:spLocks noChangeArrowheads="1"/>
            </p:cNvSpPr>
            <p:nvPr/>
          </p:nvSpPr>
          <p:spPr bwMode="auto">
            <a:xfrm>
              <a:off x="5358907"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90" name="Rectangle 44">
              <a:extLst>
                <a:ext uri="{FF2B5EF4-FFF2-40B4-BE49-F238E27FC236}">
                  <a16:creationId xmlns:a16="http://schemas.microsoft.com/office/drawing/2014/main" id="{1469C050-D381-AD46-3927-C9731C5E9973}"/>
                </a:ext>
              </a:extLst>
            </p:cNvPr>
            <p:cNvSpPr>
              <a:spLocks noChangeArrowheads="1"/>
            </p:cNvSpPr>
            <p:nvPr/>
          </p:nvSpPr>
          <p:spPr bwMode="auto">
            <a:xfrm>
              <a:off x="4715969" y="5907088"/>
              <a:ext cx="17463" cy="27781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91" name="Rectangle 45">
              <a:extLst>
                <a:ext uri="{FF2B5EF4-FFF2-40B4-BE49-F238E27FC236}">
                  <a16:creationId xmlns:a16="http://schemas.microsoft.com/office/drawing/2014/main" id="{844D09DF-18DF-C297-61BE-E8CA154B5063}"/>
                </a:ext>
              </a:extLst>
            </p:cNvPr>
            <p:cNvSpPr>
              <a:spLocks noChangeArrowheads="1"/>
            </p:cNvSpPr>
            <p:nvPr/>
          </p:nvSpPr>
          <p:spPr bwMode="auto">
            <a:xfrm>
              <a:off x="4771532" y="5935663"/>
              <a:ext cx="17463" cy="22066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92" name="Rectangle 46">
              <a:extLst>
                <a:ext uri="{FF2B5EF4-FFF2-40B4-BE49-F238E27FC236}">
                  <a16:creationId xmlns:a16="http://schemas.microsoft.com/office/drawing/2014/main" id="{65A93255-1D6F-3418-1FA2-B7E207A28D9D}"/>
                </a:ext>
              </a:extLst>
            </p:cNvPr>
            <p:cNvSpPr>
              <a:spLocks noChangeArrowheads="1"/>
            </p:cNvSpPr>
            <p:nvPr/>
          </p:nvSpPr>
          <p:spPr bwMode="auto">
            <a:xfrm>
              <a:off x="5071569"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93" name="Rectangle 47">
              <a:extLst>
                <a:ext uri="{FF2B5EF4-FFF2-40B4-BE49-F238E27FC236}">
                  <a16:creationId xmlns:a16="http://schemas.microsoft.com/office/drawing/2014/main" id="{4DF932E1-65B1-3178-38D0-4D5625803A92}"/>
                </a:ext>
              </a:extLst>
            </p:cNvPr>
            <p:cNvSpPr>
              <a:spLocks noChangeArrowheads="1"/>
            </p:cNvSpPr>
            <p:nvPr/>
          </p:nvSpPr>
          <p:spPr bwMode="auto">
            <a:xfrm>
              <a:off x="5012832"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94" name="Rectangle 48">
              <a:extLst>
                <a:ext uri="{FF2B5EF4-FFF2-40B4-BE49-F238E27FC236}">
                  <a16:creationId xmlns:a16="http://schemas.microsoft.com/office/drawing/2014/main" id="{A118BF5A-A95A-D4DC-7497-9C5739BAEDC3}"/>
                </a:ext>
              </a:extLst>
            </p:cNvPr>
            <p:cNvSpPr>
              <a:spLocks noChangeArrowheads="1"/>
            </p:cNvSpPr>
            <p:nvPr/>
          </p:nvSpPr>
          <p:spPr bwMode="auto">
            <a:xfrm>
              <a:off x="4954094"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95" name="Freeform 49">
              <a:extLst>
                <a:ext uri="{FF2B5EF4-FFF2-40B4-BE49-F238E27FC236}">
                  <a16:creationId xmlns:a16="http://schemas.microsoft.com/office/drawing/2014/main" id="{7129D88D-0AF9-B5FC-7FA2-4711603D7542}"/>
                </a:ext>
              </a:extLst>
            </p:cNvPr>
            <p:cNvSpPr>
              <a:spLocks/>
            </p:cNvSpPr>
            <p:nvPr/>
          </p:nvSpPr>
          <p:spPr bwMode="auto">
            <a:xfrm>
              <a:off x="4657232" y="5881688"/>
              <a:ext cx="779463" cy="339725"/>
            </a:xfrm>
            <a:custGeom>
              <a:avLst/>
              <a:gdLst>
                <a:gd name="T0" fmla="*/ 46 w 982"/>
                <a:gd name="T1" fmla="*/ 71 h 427"/>
                <a:gd name="T2" fmla="*/ 74 w 982"/>
                <a:gd name="T3" fmla="*/ 76 h 427"/>
                <a:gd name="T4" fmla="*/ 126 w 982"/>
                <a:gd name="T5" fmla="*/ 101 h 427"/>
                <a:gd name="T6" fmla="*/ 168 w 982"/>
                <a:gd name="T7" fmla="*/ 140 h 427"/>
                <a:gd name="T8" fmla="*/ 216 w 982"/>
                <a:gd name="T9" fmla="*/ 204 h 427"/>
                <a:gd name="T10" fmla="*/ 258 w 982"/>
                <a:gd name="T11" fmla="*/ 270 h 427"/>
                <a:gd name="T12" fmla="*/ 302 w 982"/>
                <a:gd name="T13" fmla="*/ 329 h 427"/>
                <a:gd name="T14" fmla="*/ 342 w 982"/>
                <a:gd name="T15" fmla="*/ 368 h 427"/>
                <a:gd name="T16" fmla="*/ 385 w 982"/>
                <a:gd name="T17" fmla="*/ 399 h 427"/>
                <a:gd name="T18" fmla="*/ 435 w 982"/>
                <a:gd name="T19" fmla="*/ 419 h 427"/>
                <a:gd name="T20" fmla="*/ 491 w 982"/>
                <a:gd name="T21" fmla="*/ 427 h 427"/>
                <a:gd name="T22" fmla="*/ 529 w 982"/>
                <a:gd name="T23" fmla="*/ 424 h 427"/>
                <a:gd name="T24" fmla="*/ 581 w 982"/>
                <a:gd name="T25" fmla="*/ 407 h 427"/>
                <a:gd name="T26" fmla="*/ 626 w 982"/>
                <a:gd name="T27" fmla="*/ 379 h 427"/>
                <a:gd name="T28" fmla="*/ 667 w 982"/>
                <a:gd name="T29" fmla="*/ 343 h 427"/>
                <a:gd name="T30" fmla="*/ 703 w 982"/>
                <a:gd name="T31" fmla="*/ 301 h 427"/>
                <a:gd name="T32" fmla="*/ 745 w 982"/>
                <a:gd name="T33" fmla="*/ 237 h 427"/>
                <a:gd name="T34" fmla="*/ 802 w 982"/>
                <a:gd name="T35" fmla="*/ 155 h 427"/>
                <a:gd name="T36" fmla="*/ 841 w 982"/>
                <a:gd name="T37" fmla="*/ 112 h 427"/>
                <a:gd name="T38" fmla="*/ 890 w 982"/>
                <a:gd name="T39" fmla="*/ 82 h 427"/>
                <a:gd name="T40" fmla="*/ 927 w 982"/>
                <a:gd name="T41" fmla="*/ 72 h 427"/>
                <a:gd name="T42" fmla="*/ 948 w 982"/>
                <a:gd name="T43" fmla="*/ 70 h 427"/>
                <a:gd name="T44" fmla="*/ 969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4 w 982"/>
                <a:gd name="T57" fmla="*/ 13 h 427"/>
                <a:gd name="T58" fmla="*/ 827 w 982"/>
                <a:gd name="T59" fmla="*/ 37 h 427"/>
                <a:gd name="T60" fmla="*/ 785 w 982"/>
                <a:gd name="T61" fmla="*/ 70 h 427"/>
                <a:gd name="T62" fmla="*/ 748 w 982"/>
                <a:gd name="T63" fmla="*/ 110 h 427"/>
                <a:gd name="T64" fmla="*/ 714 w 982"/>
                <a:gd name="T65" fmla="*/ 156 h 427"/>
                <a:gd name="T66" fmla="*/ 650 w 982"/>
                <a:gd name="T67" fmla="*/ 255 h 427"/>
                <a:gd name="T68" fmla="*/ 612 w 982"/>
                <a:gd name="T69" fmla="*/ 301 h 427"/>
                <a:gd name="T70" fmla="*/ 567 w 982"/>
                <a:gd name="T71" fmla="*/ 336 h 427"/>
                <a:gd name="T72" fmla="*/ 532 w 982"/>
                <a:gd name="T73" fmla="*/ 350 h 427"/>
                <a:gd name="T74" fmla="*/ 502 w 982"/>
                <a:gd name="T75" fmla="*/ 355 h 427"/>
                <a:gd name="T76" fmla="*/ 481 w 982"/>
                <a:gd name="T77" fmla="*/ 355 h 427"/>
                <a:gd name="T78" fmla="*/ 451 w 982"/>
                <a:gd name="T79" fmla="*/ 350 h 427"/>
                <a:gd name="T80" fmla="*/ 416 w 982"/>
                <a:gd name="T81" fmla="*/ 336 h 427"/>
                <a:gd name="T82" fmla="*/ 371 w 982"/>
                <a:gd name="T83" fmla="*/ 301 h 427"/>
                <a:gd name="T84" fmla="*/ 332 w 982"/>
                <a:gd name="T85" fmla="*/ 255 h 427"/>
                <a:gd name="T86" fmla="*/ 267 w 982"/>
                <a:gd name="T87" fmla="*/ 156 h 427"/>
                <a:gd name="T88" fmla="*/ 234 w 982"/>
                <a:gd name="T89" fmla="*/ 110 h 427"/>
                <a:gd name="T90" fmla="*/ 197 w 982"/>
                <a:gd name="T91" fmla="*/ 70 h 427"/>
                <a:gd name="T92" fmla="*/ 156 w 982"/>
                <a:gd name="T93" fmla="*/ 37 h 427"/>
                <a:gd name="T94" fmla="*/ 109 w 982"/>
                <a:gd name="T95" fmla="*/ 13 h 427"/>
                <a:gd name="T96" fmla="*/ 54 w 982"/>
                <a:gd name="T97" fmla="*/ 1 h 427"/>
                <a:gd name="T98" fmla="*/ 26 w 982"/>
                <a:gd name="T99" fmla="*/ 0 h 427"/>
                <a:gd name="T100" fmla="*/ 8 w 982"/>
                <a:gd name="T101" fmla="*/ 10 h 427"/>
                <a:gd name="T102" fmla="*/ 1 w 982"/>
                <a:gd name="T103" fmla="*/ 26 h 427"/>
                <a:gd name="T104" fmla="*/ 2 w 982"/>
                <a:gd name="T105" fmla="*/ 46 h 427"/>
                <a:gd name="T106" fmla="*/ 14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6" y="71"/>
                  </a:lnTo>
                  <a:lnTo>
                    <a:pt x="55" y="72"/>
                  </a:lnTo>
                  <a:lnTo>
                    <a:pt x="65" y="74"/>
                  </a:lnTo>
                  <a:lnTo>
                    <a:pt x="74" y="76"/>
                  </a:lnTo>
                  <a:lnTo>
                    <a:pt x="93" y="82"/>
                  </a:lnTo>
                  <a:lnTo>
                    <a:pt x="111" y="91"/>
                  </a:lnTo>
                  <a:lnTo>
                    <a:pt x="126" y="101"/>
                  </a:lnTo>
                  <a:lnTo>
                    <a:pt x="140" y="112"/>
                  </a:lnTo>
                  <a:lnTo>
                    <a:pt x="155" y="126"/>
                  </a:lnTo>
                  <a:lnTo>
                    <a:pt x="168" y="140"/>
                  </a:lnTo>
                  <a:lnTo>
                    <a:pt x="181" y="155"/>
                  </a:lnTo>
                  <a:lnTo>
                    <a:pt x="193" y="170"/>
                  </a:lnTo>
                  <a:lnTo>
                    <a:pt x="216" y="204"/>
                  </a:lnTo>
                  <a:lnTo>
                    <a:pt x="236" y="237"/>
                  </a:lnTo>
                  <a:lnTo>
                    <a:pt x="258" y="270"/>
                  </a:lnTo>
                  <a:lnTo>
                    <a:pt x="258" y="270"/>
                  </a:lnTo>
                  <a:lnTo>
                    <a:pt x="280" y="301"/>
                  </a:lnTo>
                  <a:lnTo>
                    <a:pt x="291" y="315"/>
                  </a:lnTo>
                  <a:lnTo>
                    <a:pt x="302" y="329"/>
                  </a:lnTo>
                  <a:lnTo>
                    <a:pt x="315" y="343"/>
                  </a:lnTo>
                  <a:lnTo>
                    <a:pt x="328" y="355"/>
                  </a:lnTo>
                  <a:lnTo>
                    <a:pt x="342" y="368"/>
                  </a:lnTo>
                  <a:lnTo>
                    <a:pt x="355" y="379"/>
                  </a:lnTo>
                  <a:lnTo>
                    <a:pt x="370" y="389"/>
                  </a:lnTo>
                  <a:lnTo>
                    <a:pt x="385" y="399"/>
                  </a:lnTo>
                  <a:lnTo>
                    <a:pt x="402" y="407"/>
                  </a:lnTo>
                  <a:lnTo>
                    <a:pt x="418" y="413"/>
                  </a:lnTo>
                  <a:lnTo>
                    <a:pt x="435" y="419"/>
                  </a:lnTo>
                  <a:lnTo>
                    <a:pt x="453" y="424"/>
                  </a:lnTo>
                  <a:lnTo>
                    <a:pt x="472" y="426"/>
                  </a:lnTo>
                  <a:lnTo>
                    <a:pt x="491" y="427"/>
                  </a:lnTo>
                  <a:lnTo>
                    <a:pt x="491" y="427"/>
                  </a:lnTo>
                  <a:lnTo>
                    <a:pt x="511" y="426"/>
                  </a:lnTo>
                  <a:lnTo>
                    <a:pt x="529" y="424"/>
                  </a:lnTo>
                  <a:lnTo>
                    <a:pt x="548" y="419"/>
                  </a:lnTo>
                  <a:lnTo>
                    <a:pt x="565" y="413"/>
                  </a:lnTo>
                  <a:lnTo>
                    <a:pt x="581" y="407"/>
                  </a:lnTo>
                  <a:lnTo>
                    <a:pt x="598" y="399"/>
                  </a:lnTo>
                  <a:lnTo>
                    <a:pt x="612" y="389"/>
                  </a:lnTo>
                  <a:lnTo>
                    <a:pt x="626" y="379"/>
                  </a:lnTo>
                  <a:lnTo>
                    <a:pt x="641" y="368"/>
                  </a:lnTo>
                  <a:lnTo>
                    <a:pt x="654" y="355"/>
                  </a:lnTo>
                  <a:lnTo>
                    <a:pt x="667" y="343"/>
                  </a:lnTo>
                  <a:lnTo>
                    <a:pt x="679" y="329"/>
                  </a:lnTo>
                  <a:lnTo>
                    <a:pt x="691" y="315"/>
                  </a:lnTo>
                  <a:lnTo>
                    <a:pt x="703" y="301"/>
                  </a:lnTo>
                  <a:lnTo>
                    <a:pt x="724" y="270"/>
                  </a:lnTo>
                  <a:lnTo>
                    <a:pt x="724" y="270"/>
                  </a:lnTo>
                  <a:lnTo>
                    <a:pt x="745" y="237"/>
                  </a:lnTo>
                  <a:lnTo>
                    <a:pt x="767" y="204"/>
                  </a:lnTo>
                  <a:lnTo>
                    <a:pt x="790" y="170"/>
                  </a:lnTo>
                  <a:lnTo>
                    <a:pt x="802" y="155"/>
                  </a:lnTo>
                  <a:lnTo>
                    <a:pt x="814" y="140"/>
                  </a:lnTo>
                  <a:lnTo>
                    <a:pt x="828" y="126"/>
                  </a:lnTo>
                  <a:lnTo>
                    <a:pt x="841" y="112"/>
                  </a:lnTo>
                  <a:lnTo>
                    <a:pt x="857" y="101"/>
                  </a:lnTo>
                  <a:lnTo>
                    <a:pt x="872" y="91"/>
                  </a:lnTo>
                  <a:lnTo>
                    <a:pt x="890" y="82"/>
                  </a:lnTo>
                  <a:lnTo>
                    <a:pt x="907" y="76"/>
                  </a:lnTo>
                  <a:lnTo>
                    <a:pt x="917" y="74"/>
                  </a:lnTo>
                  <a:lnTo>
                    <a:pt x="927" y="72"/>
                  </a:lnTo>
                  <a:lnTo>
                    <a:pt x="937" y="71"/>
                  </a:lnTo>
                  <a:lnTo>
                    <a:pt x="948" y="70"/>
                  </a:lnTo>
                  <a:lnTo>
                    <a:pt x="948" y="70"/>
                  </a:lnTo>
                  <a:lnTo>
                    <a:pt x="956" y="69"/>
                  </a:lnTo>
                  <a:lnTo>
                    <a:pt x="963" y="67"/>
                  </a:lnTo>
                  <a:lnTo>
                    <a:pt x="969" y="63"/>
                  </a:lnTo>
                  <a:lnTo>
                    <a:pt x="973" y="59"/>
                  </a:lnTo>
                  <a:lnTo>
                    <a:pt x="977" y="52"/>
                  </a:lnTo>
                  <a:lnTo>
                    <a:pt x="979" y="46"/>
                  </a:lnTo>
                  <a:lnTo>
                    <a:pt x="981" y="40"/>
                  </a:lnTo>
                  <a:lnTo>
                    <a:pt x="982" y="34"/>
                  </a:lnTo>
                  <a:lnTo>
                    <a:pt x="981" y="26"/>
                  </a:lnTo>
                  <a:lnTo>
                    <a:pt x="980" y="20"/>
                  </a:lnTo>
                  <a:lnTo>
                    <a:pt x="977" y="15"/>
                  </a:lnTo>
                  <a:lnTo>
                    <a:pt x="973" y="10"/>
                  </a:lnTo>
                  <a:lnTo>
                    <a:pt x="969" y="5"/>
                  </a:lnTo>
                  <a:lnTo>
                    <a:pt x="963" y="2"/>
                  </a:lnTo>
                  <a:lnTo>
                    <a:pt x="956" y="0"/>
                  </a:lnTo>
                  <a:lnTo>
                    <a:pt x="948" y="0"/>
                  </a:lnTo>
                  <a:lnTo>
                    <a:pt x="948" y="0"/>
                  </a:lnTo>
                  <a:lnTo>
                    <a:pt x="928" y="1"/>
                  </a:lnTo>
                  <a:lnTo>
                    <a:pt x="909" y="4"/>
                  </a:lnTo>
                  <a:lnTo>
                    <a:pt x="892" y="8"/>
                  </a:lnTo>
                  <a:lnTo>
                    <a:pt x="874" y="13"/>
                  </a:lnTo>
                  <a:lnTo>
                    <a:pt x="858" y="20"/>
                  </a:lnTo>
                  <a:lnTo>
                    <a:pt x="842" y="27"/>
                  </a:lnTo>
                  <a:lnTo>
                    <a:pt x="827" y="37"/>
                  </a:lnTo>
                  <a:lnTo>
                    <a:pt x="812" y="47"/>
                  </a:lnTo>
                  <a:lnTo>
                    <a:pt x="799" y="57"/>
                  </a:lnTo>
                  <a:lnTo>
                    <a:pt x="785" y="70"/>
                  </a:lnTo>
                  <a:lnTo>
                    <a:pt x="772" y="82"/>
                  </a:lnTo>
                  <a:lnTo>
                    <a:pt x="760" y="96"/>
                  </a:lnTo>
                  <a:lnTo>
                    <a:pt x="748" y="110"/>
                  </a:lnTo>
                  <a:lnTo>
                    <a:pt x="737" y="125"/>
                  </a:lnTo>
                  <a:lnTo>
                    <a:pt x="714" y="156"/>
                  </a:lnTo>
                  <a:lnTo>
                    <a:pt x="714" y="156"/>
                  </a:lnTo>
                  <a:lnTo>
                    <a:pt x="694" y="188"/>
                  </a:lnTo>
                  <a:lnTo>
                    <a:pt x="673" y="221"/>
                  </a:lnTo>
                  <a:lnTo>
                    <a:pt x="650" y="255"/>
                  </a:lnTo>
                  <a:lnTo>
                    <a:pt x="638" y="271"/>
                  </a:lnTo>
                  <a:lnTo>
                    <a:pt x="625" y="286"/>
                  </a:lnTo>
                  <a:lnTo>
                    <a:pt x="612" y="301"/>
                  </a:lnTo>
                  <a:lnTo>
                    <a:pt x="598" y="314"/>
                  </a:lnTo>
                  <a:lnTo>
                    <a:pt x="582" y="325"/>
                  </a:lnTo>
                  <a:lnTo>
                    <a:pt x="567" y="336"/>
                  </a:lnTo>
                  <a:lnTo>
                    <a:pt x="549" y="344"/>
                  </a:lnTo>
                  <a:lnTo>
                    <a:pt x="541" y="348"/>
                  </a:lnTo>
                  <a:lnTo>
                    <a:pt x="532" y="350"/>
                  </a:lnTo>
                  <a:lnTo>
                    <a:pt x="522" y="352"/>
                  </a:lnTo>
                  <a:lnTo>
                    <a:pt x="512" y="354"/>
                  </a:lnTo>
                  <a:lnTo>
                    <a:pt x="502" y="355"/>
                  </a:lnTo>
                  <a:lnTo>
                    <a:pt x="491" y="355"/>
                  </a:lnTo>
                  <a:lnTo>
                    <a:pt x="491" y="355"/>
                  </a:lnTo>
                  <a:lnTo>
                    <a:pt x="481" y="355"/>
                  </a:lnTo>
                  <a:lnTo>
                    <a:pt x="471" y="354"/>
                  </a:lnTo>
                  <a:lnTo>
                    <a:pt x="460" y="352"/>
                  </a:lnTo>
                  <a:lnTo>
                    <a:pt x="451" y="350"/>
                  </a:lnTo>
                  <a:lnTo>
                    <a:pt x="442" y="348"/>
                  </a:lnTo>
                  <a:lnTo>
                    <a:pt x="432" y="344"/>
                  </a:lnTo>
                  <a:lnTo>
                    <a:pt x="416" y="336"/>
                  </a:lnTo>
                  <a:lnTo>
                    <a:pt x="399" y="325"/>
                  </a:lnTo>
                  <a:lnTo>
                    <a:pt x="385" y="314"/>
                  </a:lnTo>
                  <a:lnTo>
                    <a:pt x="371" y="301"/>
                  </a:lnTo>
                  <a:lnTo>
                    <a:pt x="357" y="286"/>
                  </a:lnTo>
                  <a:lnTo>
                    <a:pt x="345" y="271"/>
                  </a:lnTo>
                  <a:lnTo>
                    <a:pt x="332" y="255"/>
                  </a:lnTo>
                  <a:lnTo>
                    <a:pt x="310" y="221"/>
                  </a:lnTo>
                  <a:lnTo>
                    <a:pt x="288" y="188"/>
                  </a:lnTo>
                  <a:lnTo>
                    <a:pt x="267" y="156"/>
                  </a:lnTo>
                  <a:lnTo>
                    <a:pt x="267" y="156"/>
                  </a:lnTo>
                  <a:lnTo>
                    <a:pt x="246" y="125"/>
                  </a:lnTo>
                  <a:lnTo>
                    <a:pt x="234" y="110"/>
                  </a:lnTo>
                  <a:lnTo>
                    <a:pt x="222" y="96"/>
                  </a:lnTo>
                  <a:lnTo>
                    <a:pt x="210" y="82"/>
                  </a:lnTo>
                  <a:lnTo>
                    <a:pt x="197" y="70"/>
                  </a:lnTo>
                  <a:lnTo>
                    <a:pt x="184" y="57"/>
                  </a:lnTo>
                  <a:lnTo>
                    <a:pt x="170" y="47"/>
                  </a:lnTo>
                  <a:lnTo>
                    <a:pt x="156" y="37"/>
                  </a:lnTo>
                  <a:lnTo>
                    <a:pt x="140" y="27"/>
                  </a:lnTo>
                  <a:lnTo>
                    <a:pt x="125" y="20"/>
                  </a:lnTo>
                  <a:lnTo>
                    <a:pt x="109" y="13"/>
                  </a:lnTo>
                  <a:lnTo>
                    <a:pt x="91" y="8"/>
                  </a:lnTo>
                  <a:lnTo>
                    <a:pt x="73" y="4"/>
                  </a:lnTo>
                  <a:lnTo>
                    <a:pt x="54" y="1"/>
                  </a:lnTo>
                  <a:lnTo>
                    <a:pt x="34" y="0"/>
                  </a:lnTo>
                  <a:lnTo>
                    <a:pt x="34" y="0"/>
                  </a:lnTo>
                  <a:lnTo>
                    <a:pt x="26" y="0"/>
                  </a:lnTo>
                  <a:lnTo>
                    <a:pt x="20" y="2"/>
                  </a:lnTo>
                  <a:lnTo>
                    <a:pt x="14" y="5"/>
                  </a:lnTo>
                  <a:lnTo>
                    <a:pt x="8" y="10"/>
                  </a:lnTo>
                  <a:lnTo>
                    <a:pt x="5" y="15"/>
                  </a:lnTo>
                  <a:lnTo>
                    <a:pt x="2" y="20"/>
                  </a:lnTo>
                  <a:lnTo>
                    <a:pt x="1" y="26"/>
                  </a:lnTo>
                  <a:lnTo>
                    <a:pt x="0" y="34"/>
                  </a:lnTo>
                  <a:lnTo>
                    <a:pt x="1" y="40"/>
                  </a:lnTo>
                  <a:lnTo>
                    <a:pt x="2" y="46"/>
                  </a:lnTo>
                  <a:lnTo>
                    <a:pt x="5" y="52"/>
                  </a:lnTo>
                  <a:lnTo>
                    <a:pt x="8" y="59"/>
                  </a:lnTo>
                  <a:lnTo>
                    <a:pt x="14" y="63"/>
                  </a:lnTo>
                  <a:lnTo>
                    <a:pt x="20" y="67"/>
                  </a:lnTo>
                  <a:lnTo>
                    <a:pt x="27"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96" name="Freeform 50">
              <a:extLst>
                <a:ext uri="{FF2B5EF4-FFF2-40B4-BE49-F238E27FC236}">
                  <a16:creationId xmlns:a16="http://schemas.microsoft.com/office/drawing/2014/main" id="{1DA8853C-EF14-3CF3-17E1-1593B89DF4CF}"/>
                </a:ext>
              </a:extLst>
            </p:cNvPr>
            <p:cNvSpPr>
              <a:spLocks noEditPoints="1"/>
            </p:cNvSpPr>
            <p:nvPr/>
          </p:nvSpPr>
          <p:spPr bwMode="auto">
            <a:xfrm>
              <a:off x="4650882" y="5875338"/>
              <a:ext cx="792163" cy="352425"/>
            </a:xfrm>
            <a:custGeom>
              <a:avLst/>
              <a:gdLst>
                <a:gd name="T0" fmla="*/ 3 w 999"/>
                <a:gd name="T1" fmla="*/ 26 h 445"/>
                <a:gd name="T2" fmla="*/ 42 w 999"/>
                <a:gd name="T3" fmla="*/ 0 h 445"/>
                <a:gd name="T4" fmla="*/ 141 w 999"/>
                <a:gd name="T5" fmla="*/ 24 h 445"/>
                <a:gd name="T6" fmla="*/ 230 w 999"/>
                <a:gd name="T7" fmla="*/ 92 h 445"/>
                <a:gd name="T8" fmla="*/ 308 w 999"/>
                <a:gd name="T9" fmla="*/ 200 h 445"/>
                <a:gd name="T10" fmla="*/ 375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0 w 999"/>
                <a:gd name="T23" fmla="*/ 33 h 445"/>
                <a:gd name="T24" fmla="*/ 955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0 w 999"/>
                <a:gd name="T41" fmla="*/ 437 h 445"/>
                <a:gd name="T42" fmla="*/ 457 w 999"/>
                <a:gd name="T43" fmla="*/ 442 h 445"/>
                <a:gd name="T44" fmla="*/ 354 w 999"/>
                <a:gd name="T45" fmla="*/ 393 h 445"/>
                <a:gd name="T46" fmla="*/ 279 w 999"/>
                <a:gd name="T47" fmla="*/ 314 h 445"/>
                <a:gd name="T48" fmla="*/ 196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3 w 999"/>
                <a:gd name="T75" fmla="*/ 296 h 445"/>
                <a:gd name="T76" fmla="*/ 268 w 999"/>
                <a:gd name="T77" fmla="*/ 171 h 445"/>
                <a:gd name="T78" fmla="*/ 192 w 999"/>
                <a:gd name="T79" fmla="*/ 79 h 445"/>
                <a:gd name="T80" fmla="*/ 100 w 999"/>
                <a:gd name="T81" fmla="*/ 27 h 445"/>
                <a:gd name="T82" fmla="*/ 31 w 999"/>
                <a:gd name="T83" fmla="*/ 20 h 445"/>
                <a:gd name="T84" fmla="*/ 17 w 999"/>
                <a:gd name="T85" fmla="*/ 43 h 445"/>
                <a:gd name="T86" fmla="*/ 27 w 999"/>
                <a:gd name="T87" fmla="*/ 65 h 445"/>
                <a:gd name="T88" fmla="*/ 79 w 999"/>
                <a:gd name="T89" fmla="*/ 76 h 445"/>
                <a:gd name="T90" fmla="*/ 166 w 999"/>
                <a:gd name="T91" fmla="*/ 126 h 445"/>
                <a:gd name="T92" fmla="*/ 248 w 999"/>
                <a:gd name="T93" fmla="*/ 236 h 445"/>
                <a:gd name="T94" fmla="*/ 325 w 999"/>
                <a:gd name="T95" fmla="*/ 342 h 445"/>
                <a:gd name="T96" fmla="*/ 409 w 999"/>
                <a:gd name="T97" fmla="*/ 407 h 445"/>
                <a:gd name="T98" fmla="*/ 499 w 999"/>
                <a:gd name="T99" fmla="*/ 427 h 445"/>
                <a:gd name="T100" fmla="*/ 606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7" y="7"/>
                  </a:lnTo>
                  <a:lnTo>
                    <a:pt x="25" y="3"/>
                  </a:lnTo>
                  <a:lnTo>
                    <a:pt x="33" y="1"/>
                  </a:lnTo>
                  <a:lnTo>
                    <a:pt x="42" y="0"/>
                  </a:lnTo>
                  <a:lnTo>
                    <a:pt x="42" y="0"/>
                  </a:lnTo>
                  <a:lnTo>
                    <a:pt x="65" y="2"/>
                  </a:lnTo>
                  <a:lnTo>
                    <a:pt x="86" y="5"/>
                  </a:lnTo>
                  <a:lnTo>
                    <a:pt x="105" y="11"/>
                  </a:lnTo>
                  <a:lnTo>
                    <a:pt x="124" y="17"/>
                  </a:lnTo>
                  <a:lnTo>
                    <a:pt x="141" y="24"/>
                  </a:lnTo>
                  <a:lnTo>
                    <a:pt x="158" y="33"/>
                  </a:lnTo>
                  <a:lnTo>
                    <a:pt x="174" y="44"/>
                  </a:lnTo>
                  <a:lnTo>
                    <a:pt x="189" y="54"/>
                  </a:lnTo>
                  <a:lnTo>
                    <a:pt x="203" y="66"/>
                  </a:lnTo>
                  <a:lnTo>
                    <a:pt x="217" y="79"/>
                  </a:lnTo>
                  <a:lnTo>
                    <a:pt x="230" y="92"/>
                  </a:lnTo>
                  <a:lnTo>
                    <a:pt x="241" y="106"/>
                  </a:lnTo>
                  <a:lnTo>
                    <a:pt x="253" y="119"/>
                  </a:lnTo>
                  <a:lnTo>
                    <a:pt x="263" y="133"/>
                  </a:lnTo>
                  <a:lnTo>
                    <a:pt x="283" y="161"/>
                  </a:lnTo>
                  <a:lnTo>
                    <a:pt x="283" y="161"/>
                  </a:lnTo>
                  <a:lnTo>
                    <a:pt x="308" y="200"/>
                  </a:lnTo>
                  <a:lnTo>
                    <a:pt x="308" y="200"/>
                  </a:lnTo>
                  <a:lnTo>
                    <a:pt x="326" y="228"/>
                  </a:lnTo>
                  <a:lnTo>
                    <a:pt x="345" y="256"/>
                  </a:lnTo>
                  <a:lnTo>
                    <a:pt x="355" y="269"/>
                  </a:lnTo>
                  <a:lnTo>
                    <a:pt x="365" y="282"/>
                  </a:lnTo>
                  <a:lnTo>
                    <a:pt x="375"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5" y="335"/>
                  </a:lnTo>
                  <a:lnTo>
                    <a:pt x="588" y="327"/>
                  </a:lnTo>
                  <a:lnTo>
                    <a:pt x="600" y="317"/>
                  </a:lnTo>
                  <a:lnTo>
                    <a:pt x="612" y="306"/>
                  </a:lnTo>
                  <a:lnTo>
                    <a:pt x="623" y="294"/>
                  </a:lnTo>
                  <a:lnTo>
                    <a:pt x="633" y="282"/>
                  </a:lnTo>
                  <a:lnTo>
                    <a:pt x="644" y="269"/>
                  </a:lnTo>
                  <a:lnTo>
                    <a:pt x="653" y="256"/>
                  </a:lnTo>
                  <a:lnTo>
                    <a:pt x="673" y="228"/>
                  </a:lnTo>
                  <a:lnTo>
                    <a:pt x="690" y="200"/>
                  </a:lnTo>
                  <a:lnTo>
                    <a:pt x="690" y="200"/>
                  </a:lnTo>
                  <a:lnTo>
                    <a:pt x="715" y="161"/>
                  </a:lnTo>
                  <a:lnTo>
                    <a:pt x="715" y="161"/>
                  </a:lnTo>
                  <a:lnTo>
                    <a:pt x="735" y="133"/>
                  </a:lnTo>
                  <a:lnTo>
                    <a:pt x="746" y="119"/>
                  </a:lnTo>
                  <a:lnTo>
                    <a:pt x="757" y="106"/>
                  </a:lnTo>
                  <a:lnTo>
                    <a:pt x="769" y="92"/>
                  </a:lnTo>
                  <a:lnTo>
                    <a:pt x="782" y="79"/>
                  </a:lnTo>
                  <a:lnTo>
                    <a:pt x="795" y="66"/>
                  </a:lnTo>
                  <a:lnTo>
                    <a:pt x="809" y="54"/>
                  </a:lnTo>
                  <a:lnTo>
                    <a:pt x="824" y="44"/>
                  </a:lnTo>
                  <a:lnTo>
                    <a:pt x="840" y="33"/>
                  </a:lnTo>
                  <a:lnTo>
                    <a:pt x="857" y="24"/>
                  </a:lnTo>
                  <a:lnTo>
                    <a:pt x="875" y="17"/>
                  </a:lnTo>
                  <a:lnTo>
                    <a:pt x="893" y="11"/>
                  </a:lnTo>
                  <a:lnTo>
                    <a:pt x="913" y="5"/>
                  </a:lnTo>
                  <a:lnTo>
                    <a:pt x="934" y="2"/>
                  </a:lnTo>
                  <a:lnTo>
                    <a:pt x="955" y="0"/>
                  </a:lnTo>
                  <a:lnTo>
                    <a:pt x="955"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2" y="80"/>
                  </a:lnTo>
                  <a:lnTo>
                    <a:pt x="975" y="84"/>
                  </a:lnTo>
                  <a:lnTo>
                    <a:pt x="967" y="87"/>
                  </a:lnTo>
                  <a:lnTo>
                    <a:pt x="956" y="89"/>
                  </a:lnTo>
                  <a:lnTo>
                    <a:pt x="956" y="89"/>
                  </a:lnTo>
                  <a:lnTo>
                    <a:pt x="939" y="90"/>
                  </a:lnTo>
                  <a:lnTo>
                    <a:pt x="923" y="93"/>
                  </a:lnTo>
                  <a:lnTo>
                    <a:pt x="908" y="97"/>
                  </a:lnTo>
                  <a:lnTo>
                    <a:pt x="893" y="104"/>
                  </a:lnTo>
                  <a:lnTo>
                    <a:pt x="880" y="111"/>
                  </a:lnTo>
                  <a:lnTo>
                    <a:pt x="868" y="119"/>
                  </a:lnTo>
                  <a:lnTo>
                    <a:pt x="855" y="130"/>
                  </a:lnTo>
                  <a:lnTo>
                    <a:pt x="844" y="140"/>
                  </a:lnTo>
                  <a:lnTo>
                    <a:pt x="833" y="151"/>
                  </a:lnTo>
                  <a:lnTo>
                    <a:pt x="822" y="164"/>
                  </a:lnTo>
                  <a:lnTo>
                    <a:pt x="812" y="176"/>
                  </a:lnTo>
                  <a:lnTo>
                    <a:pt x="803" y="190"/>
                  </a:lnTo>
                  <a:lnTo>
                    <a:pt x="783" y="217"/>
                  </a:lnTo>
                  <a:lnTo>
                    <a:pt x="766" y="245"/>
                  </a:lnTo>
                  <a:lnTo>
                    <a:pt x="766" y="245"/>
                  </a:lnTo>
                  <a:lnTo>
                    <a:pt x="740" y="285"/>
                  </a:lnTo>
                  <a:lnTo>
                    <a:pt x="740" y="285"/>
                  </a:lnTo>
                  <a:lnTo>
                    <a:pt x="720" y="314"/>
                  </a:lnTo>
                  <a:lnTo>
                    <a:pt x="709" y="327"/>
                  </a:lnTo>
                  <a:lnTo>
                    <a:pt x="697" y="342"/>
                  </a:lnTo>
                  <a:lnTo>
                    <a:pt x="685" y="355"/>
                  </a:lnTo>
                  <a:lnTo>
                    <a:pt x="673" y="368"/>
                  </a:lnTo>
                  <a:lnTo>
                    <a:pt x="659" y="381"/>
                  </a:lnTo>
                  <a:lnTo>
                    <a:pt x="645" y="393"/>
                  </a:lnTo>
                  <a:lnTo>
                    <a:pt x="629" y="405"/>
                  </a:lnTo>
                  <a:lnTo>
                    <a:pt x="614" y="414"/>
                  </a:lnTo>
                  <a:lnTo>
                    <a:pt x="597" y="423"/>
                  </a:lnTo>
                  <a:lnTo>
                    <a:pt x="579" y="431"/>
                  </a:lnTo>
                  <a:lnTo>
                    <a:pt x="560" y="437"/>
                  </a:lnTo>
                  <a:lnTo>
                    <a:pt x="542" y="442"/>
                  </a:lnTo>
                  <a:lnTo>
                    <a:pt x="521" y="444"/>
                  </a:lnTo>
                  <a:lnTo>
                    <a:pt x="499" y="445"/>
                  </a:lnTo>
                  <a:lnTo>
                    <a:pt x="499" y="445"/>
                  </a:lnTo>
                  <a:lnTo>
                    <a:pt x="478" y="444"/>
                  </a:lnTo>
                  <a:lnTo>
                    <a:pt x="457" y="442"/>
                  </a:lnTo>
                  <a:lnTo>
                    <a:pt x="437" y="437"/>
                  </a:lnTo>
                  <a:lnTo>
                    <a:pt x="419" y="431"/>
                  </a:lnTo>
                  <a:lnTo>
                    <a:pt x="401"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5" y="217"/>
                  </a:lnTo>
                  <a:lnTo>
                    <a:pt x="196" y="190"/>
                  </a:lnTo>
                  <a:lnTo>
                    <a:pt x="187" y="176"/>
                  </a:lnTo>
                  <a:lnTo>
                    <a:pt x="176" y="164"/>
                  </a:lnTo>
                  <a:lnTo>
                    <a:pt x="166" y="151"/>
                  </a:lnTo>
                  <a:lnTo>
                    <a:pt x="155" y="140"/>
                  </a:lnTo>
                  <a:lnTo>
                    <a:pt x="143" y="130"/>
                  </a:lnTo>
                  <a:lnTo>
                    <a:pt x="131" y="119"/>
                  </a:lnTo>
                  <a:lnTo>
                    <a:pt x="119" y="111"/>
                  </a:lnTo>
                  <a:lnTo>
                    <a:pt x="105" y="104"/>
                  </a:lnTo>
                  <a:lnTo>
                    <a:pt x="91" y="97"/>
                  </a:lnTo>
                  <a:lnTo>
                    <a:pt x="75" y="93"/>
                  </a:lnTo>
                  <a:lnTo>
                    <a:pt x="59" y="90"/>
                  </a:lnTo>
                  <a:lnTo>
                    <a:pt x="42" y="89"/>
                  </a:lnTo>
                  <a:lnTo>
                    <a:pt x="42" y="89"/>
                  </a:lnTo>
                  <a:lnTo>
                    <a:pt x="42" y="89"/>
                  </a:lnTo>
                  <a:lnTo>
                    <a:pt x="32" y="87"/>
                  </a:lnTo>
                  <a:lnTo>
                    <a:pt x="24" y="84"/>
                  </a:lnTo>
                  <a:lnTo>
                    <a:pt x="16" y="80"/>
                  </a:lnTo>
                  <a:lnTo>
                    <a:pt x="10" y="74"/>
                  </a:lnTo>
                  <a:lnTo>
                    <a:pt x="6" y="67"/>
                  </a:lnTo>
                  <a:lnTo>
                    <a:pt x="2" y="60"/>
                  </a:lnTo>
                  <a:lnTo>
                    <a:pt x="0" y="52"/>
                  </a:lnTo>
                  <a:lnTo>
                    <a:pt x="0" y="44"/>
                  </a:lnTo>
                  <a:lnTo>
                    <a:pt x="0" y="44"/>
                  </a:lnTo>
                  <a:close/>
                  <a:moveTo>
                    <a:pt x="981" y="44"/>
                  </a:moveTo>
                  <a:lnTo>
                    <a:pt x="981" y="44"/>
                  </a:lnTo>
                  <a:lnTo>
                    <a:pt x="981" y="43"/>
                  </a:lnTo>
                  <a:lnTo>
                    <a:pt x="981" y="43"/>
                  </a:lnTo>
                  <a:lnTo>
                    <a:pt x="981" y="39"/>
                  </a:lnTo>
                  <a:lnTo>
                    <a:pt x="980" y="33"/>
                  </a:lnTo>
                  <a:lnTo>
                    <a:pt x="978" y="29"/>
                  </a:lnTo>
                  <a:lnTo>
                    <a:pt x="975"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49" y="143"/>
                  </a:lnTo>
                  <a:lnTo>
                    <a:pt x="730" y="171"/>
                  </a:lnTo>
                  <a:lnTo>
                    <a:pt x="730" y="171"/>
                  </a:lnTo>
                  <a:lnTo>
                    <a:pt x="705" y="210"/>
                  </a:lnTo>
                  <a:lnTo>
                    <a:pt x="705" y="210"/>
                  </a:lnTo>
                  <a:lnTo>
                    <a:pt x="686" y="239"/>
                  </a:lnTo>
                  <a:lnTo>
                    <a:pt x="666" y="268"/>
                  </a:lnTo>
                  <a:lnTo>
                    <a:pt x="656" y="283"/>
                  </a:lnTo>
                  <a:lnTo>
                    <a:pt x="645" y="296"/>
                  </a:lnTo>
                  <a:lnTo>
                    <a:pt x="633" y="308"/>
                  </a:lnTo>
                  <a:lnTo>
                    <a:pt x="622" y="321"/>
                  </a:lnTo>
                  <a:lnTo>
                    <a:pt x="610" y="332"/>
                  </a:lnTo>
                  <a:lnTo>
                    <a:pt x="596" y="343"/>
                  </a:lnTo>
                  <a:lnTo>
                    <a:pt x="582" y="352"/>
                  </a:lnTo>
                  <a:lnTo>
                    <a:pt x="567" y="359"/>
                  </a:lnTo>
                  <a:lnTo>
                    <a:pt x="552" y="366"/>
                  </a:lnTo>
                  <a:lnTo>
                    <a:pt x="535" y="371"/>
                  </a:lnTo>
                  <a:lnTo>
                    <a:pt x="518" y="374"/>
                  </a:lnTo>
                  <a:lnTo>
                    <a:pt x="499" y="375"/>
                  </a:lnTo>
                  <a:lnTo>
                    <a:pt x="499" y="375"/>
                  </a:lnTo>
                  <a:lnTo>
                    <a:pt x="481" y="374"/>
                  </a:lnTo>
                  <a:lnTo>
                    <a:pt x="463" y="371"/>
                  </a:lnTo>
                  <a:lnTo>
                    <a:pt x="447" y="366"/>
                  </a:lnTo>
                  <a:lnTo>
                    <a:pt x="431" y="359"/>
                  </a:lnTo>
                  <a:lnTo>
                    <a:pt x="416" y="352"/>
                  </a:lnTo>
                  <a:lnTo>
                    <a:pt x="402" y="343"/>
                  </a:lnTo>
                  <a:lnTo>
                    <a:pt x="389" y="332"/>
                  </a:lnTo>
                  <a:lnTo>
                    <a:pt x="377" y="321"/>
                  </a:lnTo>
                  <a:lnTo>
                    <a:pt x="364" y="308"/>
                  </a:lnTo>
                  <a:lnTo>
                    <a:pt x="353" y="296"/>
                  </a:lnTo>
                  <a:lnTo>
                    <a:pt x="342" y="283"/>
                  </a:lnTo>
                  <a:lnTo>
                    <a:pt x="332" y="268"/>
                  </a:lnTo>
                  <a:lnTo>
                    <a:pt x="313" y="239"/>
                  </a:lnTo>
                  <a:lnTo>
                    <a:pt x="294" y="209"/>
                  </a:lnTo>
                  <a:lnTo>
                    <a:pt x="294" y="209"/>
                  </a:lnTo>
                  <a:lnTo>
                    <a:pt x="268" y="171"/>
                  </a:lnTo>
                  <a:lnTo>
                    <a:pt x="268" y="171"/>
                  </a:lnTo>
                  <a:lnTo>
                    <a:pt x="249" y="143"/>
                  </a:lnTo>
                  <a:lnTo>
                    <a:pt x="228" y="116"/>
                  </a:lnTo>
                  <a:lnTo>
                    <a:pt x="217" y="104"/>
                  </a:lnTo>
                  <a:lnTo>
                    <a:pt x="204" y="91"/>
                  </a:lnTo>
                  <a:lnTo>
                    <a:pt x="192" y="79"/>
                  </a:lnTo>
                  <a:lnTo>
                    <a:pt x="178" y="67"/>
                  </a:lnTo>
                  <a:lnTo>
                    <a:pt x="164" y="57"/>
                  </a:lnTo>
                  <a:lnTo>
                    <a:pt x="150" y="48"/>
                  </a:lnTo>
                  <a:lnTo>
                    <a:pt x="134" y="40"/>
                  </a:lnTo>
                  <a:lnTo>
                    <a:pt x="118" y="33"/>
                  </a:lnTo>
                  <a:lnTo>
                    <a:pt x="100" y="27"/>
                  </a:lnTo>
                  <a:lnTo>
                    <a:pt x="81" y="22"/>
                  </a:lnTo>
                  <a:lnTo>
                    <a:pt x="63" y="20"/>
                  </a:lnTo>
                  <a:lnTo>
                    <a:pt x="42" y="18"/>
                  </a:lnTo>
                  <a:lnTo>
                    <a:pt x="42" y="18"/>
                  </a:lnTo>
                  <a:lnTo>
                    <a:pt x="36" y="19"/>
                  </a:lnTo>
                  <a:lnTo>
                    <a:pt x="31" y="20"/>
                  </a:lnTo>
                  <a:lnTo>
                    <a:pt x="27" y="22"/>
                  </a:lnTo>
                  <a:lnTo>
                    <a:pt x="24" y="26"/>
                  </a:lnTo>
                  <a:lnTo>
                    <a:pt x="21" y="29"/>
                  </a:lnTo>
                  <a:lnTo>
                    <a:pt x="18" y="33"/>
                  </a:lnTo>
                  <a:lnTo>
                    <a:pt x="17" y="39"/>
                  </a:lnTo>
                  <a:lnTo>
                    <a:pt x="17" y="43"/>
                  </a:lnTo>
                  <a:lnTo>
                    <a:pt x="17" y="43"/>
                  </a:lnTo>
                  <a:lnTo>
                    <a:pt x="17" y="48"/>
                  </a:lnTo>
                  <a:lnTo>
                    <a:pt x="18" y="53"/>
                  </a:lnTo>
                  <a:lnTo>
                    <a:pt x="21" y="57"/>
                  </a:lnTo>
                  <a:lnTo>
                    <a:pt x="23" y="61"/>
                  </a:lnTo>
                  <a:lnTo>
                    <a:pt x="27" y="65"/>
                  </a:lnTo>
                  <a:lnTo>
                    <a:pt x="31" y="69"/>
                  </a:lnTo>
                  <a:lnTo>
                    <a:pt x="36" y="71"/>
                  </a:lnTo>
                  <a:lnTo>
                    <a:pt x="42" y="71"/>
                  </a:lnTo>
                  <a:lnTo>
                    <a:pt x="42" y="71"/>
                  </a:lnTo>
                  <a:lnTo>
                    <a:pt x="62" y="73"/>
                  </a:lnTo>
                  <a:lnTo>
                    <a:pt x="79" y="76"/>
                  </a:lnTo>
                  <a:lnTo>
                    <a:pt x="96" y="81"/>
                  </a:lnTo>
                  <a:lnTo>
                    <a:pt x="111" y="87"/>
                  </a:lnTo>
                  <a:lnTo>
                    <a:pt x="126" y="95"/>
                  </a:lnTo>
                  <a:lnTo>
                    <a:pt x="140" y="105"/>
                  </a:lnTo>
                  <a:lnTo>
                    <a:pt x="154" y="115"/>
                  </a:lnTo>
                  <a:lnTo>
                    <a:pt x="166" y="126"/>
                  </a:lnTo>
                  <a:lnTo>
                    <a:pt x="177" y="139"/>
                  </a:lnTo>
                  <a:lnTo>
                    <a:pt x="189" y="151"/>
                  </a:lnTo>
                  <a:lnTo>
                    <a:pt x="200" y="165"/>
                  </a:lnTo>
                  <a:lnTo>
                    <a:pt x="210" y="179"/>
                  </a:lnTo>
                  <a:lnTo>
                    <a:pt x="230" y="207"/>
                  </a:lnTo>
                  <a:lnTo>
                    <a:pt x="248" y="236"/>
                  </a:lnTo>
                  <a:lnTo>
                    <a:pt x="248" y="236"/>
                  </a:lnTo>
                  <a:lnTo>
                    <a:pt x="273" y="275"/>
                  </a:lnTo>
                  <a:lnTo>
                    <a:pt x="273" y="275"/>
                  </a:lnTo>
                  <a:lnTo>
                    <a:pt x="292" y="302"/>
                  </a:lnTo>
                  <a:lnTo>
                    <a:pt x="314" y="329"/>
                  </a:lnTo>
                  <a:lnTo>
                    <a:pt x="325" y="342"/>
                  </a:lnTo>
                  <a:lnTo>
                    <a:pt x="337" y="355"/>
                  </a:lnTo>
                  <a:lnTo>
                    <a:pt x="350" y="366"/>
                  </a:lnTo>
                  <a:lnTo>
                    <a:pt x="363" y="378"/>
                  </a:lnTo>
                  <a:lnTo>
                    <a:pt x="378" y="388"/>
                  </a:lnTo>
                  <a:lnTo>
                    <a:pt x="392" y="398"/>
                  </a:lnTo>
                  <a:lnTo>
                    <a:pt x="409" y="407"/>
                  </a:lnTo>
                  <a:lnTo>
                    <a:pt x="425" y="414"/>
                  </a:lnTo>
                  <a:lnTo>
                    <a:pt x="442" y="419"/>
                  </a:lnTo>
                  <a:lnTo>
                    <a:pt x="460" y="424"/>
                  </a:lnTo>
                  <a:lnTo>
                    <a:pt x="480" y="426"/>
                  </a:lnTo>
                  <a:lnTo>
                    <a:pt x="499" y="427"/>
                  </a:lnTo>
                  <a:lnTo>
                    <a:pt x="499" y="427"/>
                  </a:lnTo>
                  <a:lnTo>
                    <a:pt x="519" y="426"/>
                  </a:lnTo>
                  <a:lnTo>
                    <a:pt x="539" y="424"/>
                  </a:lnTo>
                  <a:lnTo>
                    <a:pt x="556" y="419"/>
                  </a:lnTo>
                  <a:lnTo>
                    <a:pt x="574" y="414"/>
                  </a:lnTo>
                  <a:lnTo>
                    <a:pt x="590" y="407"/>
                  </a:lnTo>
                  <a:lnTo>
                    <a:pt x="606" y="398"/>
                  </a:lnTo>
                  <a:lnTo>
                    <a:pt x="621" y="388"/>
                  </a:lnTo>
                  <a:lnTo>
                    <a:pt x="636" y="378"/>
                  </a:lnTo>
                  <a:lnTo>
                    <a:pt x="649" y="366"/>
                  </a:lnTo>
                  <a:lnTo>
                    <a:pt x="661" y="355"/>
                  </a:lnTo>
                  <a:lnTo>
                    <a:pt x="674" y="342"/>
                  </a:lnTo>
                  <a:lnTo>
                    <a:pt x="685" y="329"/>
                  </a:lnTo>
                  <a:lnTo>
                    <a:pt x="706" y="302"/>
                  </a:lnTo>
                  <a:lnTo>
                    <a:pt x="725" y="275"/>
                  </a:lnTo>
                  <a:lnTo>
                    <a:pt x="725" y="275"/>
                  </a:lnTo>
                  <a:lnTo>
                    <a:pt x="750" y="236"/>
                  </a:lnTo>
                  <a:lnTo>
                    <a:pt x="750" y="236"/>
                  </a:lnTo>
                  <a:lnTo>
                    <a:pt x="769" y="207"/>
                  </a:lnTo>
                  <a:lnTo>
                    <a:pt x="788" y="178"/>
                  </a:lnTo>
                  <a:lnTo>
                    <a:pt x="799" y="165"/>
                  </a:lnTo>
                  <a:lnTo>
                    <a:pt x="809" y="151"/>
                  </a:lnTo>
                  <a:lnTo>
                    <a:pt x="820" y="139"/>
                  </a:lnTo>
                  <a:lnTo>
                    <a:pt x="833" y="126"/>
                  </a:lnTo>
                  <a:lnTo>
                    <a:pt x="845" y="115"/>
                  </a:lnTo>
                  <a:lnTo>
                    <a:pt x="858" y="105"/>
                  </a:lnTo>
                  <a:lnTo>
                    <a:pt x="872" y="95"/>
                  </a:lnTo>
                  <a:lnTo>
                    <a:pt x="887" y="87"/>
                  </a:lnTo>
                  <a:lnTo>
                    <a:pt x="903" y="81"/>
                  </a:lnTo>
                  <a:lnTo>
                    <a:pt x="919" y="76"/>
                  </a:lnTo>
                  <a:lnTo>
                    <a:pt x="937" y="73"/>
                  </a:lnTo>
                  <a:lnTo>
                    <a:pt x="955" y="71"/>
                  </a:lnTo>
                  <a:lnTo>
                    <a:pt x="955" y="71"/>
                  </a:lnTo>
                  <a:lnTo>
                    <a:pt x="962" y="71"/>
                  </a:lnTo>
                  <a:lnTo>
                    <a:pt x="967"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97" name="Freeform 51">
              <a:extLst>
                <a:ext uri="{FF2B5EF4-FFF2-40B4-BE49-F238E27FC236}">
                  <a16:creationId xmlns:a16="http://schemas.microsoft.com/office/drawing/2014/main" id="{85727F4A-3B81-5DEA-C918-37B67917341B}"/>
                </a:ext>
              </a:extLst>
            </p:cNvPr>
            <p:cNvSpPr>
              <a:spLocks/>
            </p:cNvSpPr>
            <p:nvPr/>
          </p:nvSpPr>
          <p:spPr bwMode="auto">
            <a:xfrm>
              <a:off x="4657232" y="5876926"/>
              <a:ext cx="779463" cy="338138"/>
            </a:xfrm>
            <a:custGeom>
              <a:avLst/>
              <a:gdLst>
                <a:gd name="T0" fmla="*/ 54 w 982"/>
                <a:gd name="T1" fmla="*/ 426 h 427"/>
                <a:gd name="T2" fmla="*/ 109 w 982"/>
                <a:gd name="T3" fmla="*/ 414 h 427"/>
                <a:gd name="T4" fmla="*/ 156 w 982"/>
                <a:gd name="T5" fmla="*/ 390 h 427"/>
                <a:gd name="T6" fmla="*/ 197 w 982"/>
                <a:gd name="T7" fmla="*/ 357 h 427"/>
                <a:gd name="T8" fmla="*/ 234 w 982"/>
                <a:gd name="T9" fmla="*/ 317 h 427"/>
                <a:gd name="T10" fmla="*/ 267 w 982"/>
                <a:gd name="T11" fmla="*/ 271 h 427"/>
                <a:gd name="T12" fmla="*/ 332 w 982"/>
                <a:gd name="T13" fmla="*/ 172 h 427"/>
                <a:gd name="T14" fmla="*/ 371 w 982"/>
                <a:gd name="T15" fmla="*/ 126 h 427"/>
                <a:gd name="T16" fmla="*/ 416 w 982"/>
                <a:gd name="T17" fmla="*/ 90 h 427"/>
                <a:gd name="T18" fmla="*/ 451 w 982"/>
                <a:gd name="T19" fmla="*/ 76 h 427"/>
                <a:gd name="T20" fmla="*/ 481 w 982"/>
                <a:gd name="T21" fmla="*/ 72 h 427"/>
                <a:gd name="T22" fmla="*/ 502 w 982"/>
                <a:gd name="T23" fmla="*/ 72 h 427"/>
                <a:gd name="T24" fmla="*/ 532 w 982"/>
                <a:gd name="T25" fmla="*/ 76 h 427"/>
                <a:gd name="T26" fmla="*/ 567 w 982"/>
                <a:gd name="T27" fmla="*/ 90 h 427"/>
                <a:gd name="T28" fmla="*/ 612 w 982"/>
                <a:gd name="T29" fmla="*/ 126 h 427"/>
                <a:gd name="T30" fmla="*/ 650 w 982"/>
                <a:gd name="T31" fmla="*/ 172 h 427"/>
                <a:gd name="T32" fmla="*/ 714 w 982"/>
                <a:gd name="T33" fmla="*/ 271 h 427"/>
                <a:gd name="T34" fmla="*/ 748 w 982"/>
                <a:gd name="T35" fmla="*/ 317 h 427"/>
                <a:gd name="T36" fmla="*/ 785 w 982"/>
                <a:gd name="T37" fmla="*/ 357 h 427"/>
                <a:gd name="T38" fmla="*/ 827 w 982"/>
                <a:gd name="T39" fmla="*/ 390 h 427"/>
                <a:gd name="T40" fmla="*/ 874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9 w 982"/>
                <a:gd name="T53" fmla="*/ 364 h 427"/>
                <a:gd name="T54" fmla="*/ 948 w 982"/>
                <a:gd name="T55" fmla="*/ 357 h 427"/>
                <a:gd name="T56" fmla="*/ 927 w 982"/>
                <a:gd name="T57" fmla="*/ 355 h 427"/>
                <a:gd name="T58" fmla="*/ 890 w 982"/>
                <a:gd name="T59" fmla="*/ 345 h 427"/>
                <a:gd name="T60" fmla="*/ 841 w 982"/>
                <a:gd name="T61" fmla="*/ 314 h 427"/>
                <a:gd name="T62" fmla="*/ 802 w 982"/>
                <a:gd name="T63" fmla="*/ 272 h 427"/>
                <a:gd name="T64" fmla="*/ 745 w 982"/>
                <a:gd name="T65" fmla="*/ 190 h 427"/>
                <a:gd name="T66" fmla="*/ 703 w 982"/>
                <a:gd name="T67" fmla="*/ 126 h 427"/>
                <a:gd name="T68" fmla="*/ 667 w 982"/>
                <a:gd name="T69" fmla="*/ 84 h 427"/>
                <a:gd name="T70" fmla="*/ 626 w 982"/>
                <a:gd name="T71" fmla="*/ 48 h 427"/>
                <a:gd name="T72" fmla="*/ 581 w 982"/>
                <a:gd name="T73" fmla="*/ 20 h 427"/>
                <a:gd name="T74" fmla="*/ 529 w 982"/>
                <a:gd name="T75" fmla="*/ 3 h 427"/>
                <a:gd name="T76" fmla="*/ 491 w 982"/>
                <a:gd name="T77" fmla="*/ 0 h 427"/>
                <a:gd name="T78" fmla="*/ 435 w 982"/>
                <a:gd name="T79" fmla="*/ 8 h 427"/>
                <a:gd name="T80" fmla="*/ 385 w 982"/>
                <a:gd name="T81" fmla="*/ 28 h 427"/>
                <a:gd name="T82" fmla="*/ 342 w 982"/>
                <a:gd name="T83" fmla="*/ 59 h 427"/>
                <a:gd name="T84" fmla="*/ 302 w 982"/>
                <a:gd name="T85" fmla="*/ 98 h 427"/>
                <a:gd name="T86" fmla="*/ 258 w 982"/>
                <a:gd name="T87" fmla="*/ 156 h 427"/>
                <a:gd name="T88" fmla="*/ 216 w 982"/>
                <a:gd name="T89" fmla="*/ 223 h 427"/>
                <a:gd name="T90" fmla="*/ 168 w 982"/>
                <a:gd name="T91" fmla="*/ 287 h 427"/>
                <a:gd name="T92" fmla="*/ 126 w 982"/>
                <a:gd name="T93" fmla="*/ 326 h 427"/>
                <a:gd name="T94" fmla="*/ 74 w 982"/>
                <a:gd name="T95" fmla="*/ 351 h 427"/>
                <a:gd name="T96" fmla="*/ 46 w 982"/>
                <a:gd name="T97" fmla="*/ 356 h 427"/>
                <a:gd name="T98" fmla="*/ 27 w 982"/>
                <a:gd name="T99" fmla="*/ 358 h 427"/>
                <a:gd name="T100" fmla="*/ 9 w 982"/>
                <a:gd name="T101" fmla="*/ 369 h 427"/>
                <a:gd name="T102" fmla="*/ 1 w 982"/>
                <a:gd name="T103" fmla="*/ 386 h 427"/>
                <a:gd name="T104" fmla="*/ 2 w 982"/>
                <a:gd name="T105" fmla="*/ 406 h 427"/>
                <a:gd name="T106" fmla="*/ 14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1" y="419"/>
                  </a:lnTo>
                  <a:lnTo>
                    <a:pt x="109" y="414"/>
                  </a:lnTo>
                  <a:lnTo>
                    <a:pt x="125" y="407"/>
                  </a:lnTo>
                  <a:lnTo>
                    <a:pt x="140" y="399"/>
                  </a:lnTo>
                  <a:lnTo>
                    <a:pt x="156" y="390"/>
                  </a:lnTo>
                  <a:lnTo>
                    <a:pt x="170" y="380"/>
                  </a:lnTo>
                  <a:lnTo>
                    <a:pt x="184" y="369"/>
                  </a:lnTo>
                  <a:lnTo>
                    <a:pt x="197" y="357"/>
                  </a:lnTo>
                  <a:lnTo>
                    <a:pt x="210" y="345"/>
                  </a:lnTo>
                  <a:lnTo>
                    <a:pt x="222" y="331"/>
                  </a:lnTo>
                  <a:lnTo>
                    <a:pt x="234" y="317"/>
                  </a:lnTo>
                  <a:lnTo>
                    <a:pt x="246" y="302"/>
                  </a:lnTo>
                  <a:lnTo>
                    <a:pt x="267" y="271"/>
                  </a:lnTo>
                  <a:lnTo>
                    <a:pt x="267" y="271"/>
                  </a:lnTo>
                  <a:lnTo>
                    <a:pt x="288" y="239"/>
                  </a:lnTo>
                  <a:lnTo>
                    <a:pt x="310" y="205"/>
                  </a:lnTo>
                  <a:lnTo>
                    <a:pt x="332" y="172"/>
                  </a:lnTo>
                  <a:lnTo>
                    <a:pt x="345" y="155"/>
                  </a:lnTo>
                  <a:lnTo>
                    <a:pt x="357" y="140"/>
                  </a:lnTo>
                  <a:lnTo>
                    <a:pt x="371" y="126"/>
                  </a:lnTo>
                  <a:lnTo>
                    <a:pt x="385" y="113"/>
                  </a:lnTo>
                  <a:lnTo>
                    <a:pt x="399" y="101"/>
                  </a:lnTo>
                  <a:lnTo>
                    <a:pt x="416" y="90"/>
                  </a:lnTo>
                  <a:lnTo>
                    <a:pt x="432" y="82"/>
                  </a:lnTo>
                  <a:lnTo>
                    <a:pt x="442" y="79"/>
                  </a:lnTo>
                  <a:lnTo>
                    <a:pt x="451" y="76"/>
                  </a:lnTo>
                  <a:lnTo>
                    <a:pt x="460" y="74"/>
                  </a:lnTo>
                  <a:lnTo>
                    <a:pt x="471" y="73"/>
                  </a:lnTo>
                  <a:lnTo>
                    <a:pt x="481" y="72"/>
                  </a:lnTo>
                  <a:lnTo>
                    <a:pt x="491" y="71"/>
                  </a:lnTo>
                  <a:lnTo>
                    <a:pt x="491" y="71"/>
                  </a:lnTo>
                  <a:lnTo>
                    <a:pt x="502" y="72"/>
                  </a:lnTo>
                  <a:lnTo>
                    <a:pt x="512" y="73"/>
                  </a:lnTo>
                  <a:lnTo>
                    <a:pt x="522" y="74"/>
                  </a:lnTo>
                  <a:lnTo>
                    <a:pt x="532" y="76"/>
                  </a:lnTo>
                  <a:lnTo>
                    <a:pt x="541" y="79"/>
                  </a:lnTo>
                  <a:lnTo>
                    <a:pt x="549" y="82"/>
                  </a:lnTo>
                  <a:lnTo>
                    <a:pt x="567" y="90"/>
                  </a:lnTo>
                  <a:lnTo>
                    <a:pt x="582" y="101"/>
                  </a:lnTo>
                  <a:lnTo>
                    <a:pt x="598" y="113"/>
                  </a:lnTo>
                  <a:lnTo>
                    <a:pt x="612" y="126"/>
                  </a:lnTo>
                  <a:lnTo>
                    <a:pt x="625" y="140"/>
                  </a:lnTo>
                  <a:lnTo>
                    <a:pt x="638" y="155"/>
                  </a:lnTo>
                  <a:lnTo>
                    <a:pt x="650" y="172"/>
                  </a:lnTo>
                  <a:lnTo>
                    <a:pt x="673" y="205"/>
                  </a:lnTo>
                  <a:lnTo>
                    <a:pt x="694" y="239"/>
                  </a:lnTo>
                  <a:lnTo>
                    <a:pt x="714" y="271"/>
                  </a:lnTo>
                  <a:lnTo>
                    <a:pt x="714" y="271"/>
                  </a:lnTo>
                  <a:lnTo>
                    <a:pt x="737" y="302"/>
                  </a:lnTo>
                  <a:lnTo>
                    <a:pt x="748" y="317"/>
                  </a:lnTo>
                  <a:lnTo>
                    <a:pt x="760" y="331"/>
                  </a:lnTo>
                  <a:lnTo>
                    <a:pt x="772" y="345"/>
                  </a:lnTo>
                  <a:lnTo>
                    <a:pt x="785" y="357"/>
                  </a:lnTo>
                  <a:lnTo>
                    <a:pt x="799" y="369"/>
                  </a:lnTo>
                  <a:lnTo>
                    <a:pt x="812" y="380"/>
                  </a:lnTo>
                  <a:lnTo>
                    <a:pt x="827" y="390"/>
                  </a:lnTo>
                  <a:lnTo>
                    <a:pt x="842" y="400"/>
                  </a:lnTo>
                  <a:lnTo>
                    <a:pt x="858" y="407"/>
                  </a:lnTo>
                  <a:lnTo>
                    <a:pt x="874" y="414"/>
                  </a:lnTo>
                  <a:lnTo>
                    <a:pt x="892" y="419"/>
                  </a:lnTo>
                  <a:lnTo>
                    <a:pt x="909" y="423"/>
                  </a:lnTo>
                  <a:lnTo>
                    <a:pt x="928" y="426"/>
                  </a:lnTo>
                  <a:lnTo>
                    <a:pt x="948" y="427"/>
                  </a:lnTo>
                  <a:lnTo>
                    <a:pt x="948" y="427"/>
                  </a:lnTo>
                  <a:lnTo>
                    <a:pt x="956" y="427"/>
                  </a:lnTo>
                  <a:lnTo>
                    <a:pt x="963" y="425"/>
                  </a:lnTo>
                  <a:lnTo>
                    <a:pt x="969" y="421"/>
                  </a:lnTo>
                  <a:lnTo>
                    <a:pt x="973" y="417"/>
                  </a:lnTo>
                  <a:lnTo>
                    <a:pt x="977" y="412"/>
                  </a:lnTo>
                  <a:lnTo>
                    <a:pt x="979" y="406"/>
                  </a:lnTo>
                  <a:lnTo>
                    <a:pt x="981" y="400"/>
                  </a:lnTo>
                  <a:lnTo>
                    <a:pt x="982" y="393"/>
                  </a:lnTo>
                  <a:lnTo>
                    <a:pt x="981" y="386"/>
                  </a:lnTo>
                  <a:lnTo>
                    <a:pt x="979" y="380"/>
                  </a:lnTo>
                  <a:lnTo>
                    <a:pt x="977" y="374"/>
                  </a:lnTo>
                  <a:lnTo>
                    <a:pt x="973" y="369"/>
                  </a:lnTo>
                  <a:lnTo>
                    <a:pt x="969" y="364"/>
                  </a:lnTo>
                  <a:lnTo>
                    <a:pt x="963" y="360"/>
                  </a:lnTo>
                  <a:lnTo>
                    <a:pt x="956" y="358"/>
                  </a:lnTo>
                  <a:lnTo>
                    <a:pt x="948" y="357"/>
                  </a:lnTo>
                  <a:lnTo>
                    <a:pt x="948" y="357"/>
                  </a:lnTo>
                  <a:lnTo>
                    <a:pt x="937" y="356"/>
                  </a:lnTo>
                  <a:lnTo>
                    <a:pt x="927" y="355"/>
                  </a:lnTo>
                  <a:lnTo>
                    <a:pt x="917" y="353"/>
                  </a:lnTo>
                  <a:lnTo>
                    <a:pt x="907" y="351"/>
                  </a:lnTo>
                  <a:lnTo>
                    <a:pt x="890" y="345"/>
                  </a:lnTo>
                  <a:lnTo>
                    <a:pt x="872" y="336"/>
                  </a:lnTo>
                  <a:lnTo>
                    <a:pt x="857" y="326"/>
                  </a:lnTo>
                  <a:lnTo>
                    <a:pt x="841" y="314"/>
                  </a:lnTo>
                  <a:lnTo>
                    <a:pt x="828" y="301"/>
                  </a:lnTo>
                  <a:lnTo>
                    <a:pt x="814" y="287"/>
                  </a:lnTo>
                  <a:lnTo>
                    <a:pt x="802" y="272"/>
                  </a:lnTo>
                  <a:lnTo>
                    <a:pt x="790" y="256"/>
                  </a:lnTo>
                  <a:lnTo>
                    <a:pt x="767" y="223"/>
                  </a:lnTo>
                  <a:lnTo>
                    <a:pt x="745" y="190"/>
                  </a:lnTo>
                  <a:lnTo>
                    <a:pt x="724" y="156"/>
                  </a:lnTo>
                  <a:lnTo>
                    <a:pt x="724" y="156"/>
                  </a:lnTo>
                  <a:lnTo>
                    <a:pt x="703" y="126"/>
                  </a:lnTo>
                  <a:lnTo>
                    <a:pt x="691" y="112"/>
                  </a:lnTo>
                  <a:lnTo>
                    <a:pt x="679" y="98"/>
                  </a:lnTo>
                  <a:lnTo>
                    <a:pt x="667" y="84"/>
                  </a:lnTo>
                  <a:lnTo>
                    <a:pt x="654" y="71"/>
                  </a:lnTo>
                  <a:lnTo>
                    <a:pt x="641" y="59"/>
                  </a:lnTo>
                  <a:lnTo>
                    <a:pt x="626" y="48"/>
                  </a:lnTo>
                  <a:lnTo>
                    <a:pt x="612" y="38"/>
                  </a:lnTo>
                  <a:lnTo>
                    <a:pt x="598" y="28"/>
                  </a:lnTo>
                  <a:lnTo>
                    <a:pt x="581" y="20"/>
                  </a:lnTo>
                  <a:lnTo>
                    <a:pt x="565" y="13"/>
                  </a:lnTo>
                  <a:lnTo>
                    <a:pt x="548" y="8"/>
                  </a:lnTo>
                  <a:lnTo>
                    <a:pt x="529" y="3"/>
                  </a:lnTo>
                  <a:lnTo>
                    <a:pt x="511" y="1"/>
                  </a:lnTo>
                  <a:lnTo>
                    <a:pt x="491" y="0"/>
                  </a:lnTo>
                  <a:lnTo>
                    <a:pt x="491" y="0"/>
                  </a:lnTo>
                  <a:lnTo>
                    <a:pt x="472" y="1"/>
                  </a:lnTo>
                  <a:lnTo>
                    <a:pt x="453" y="3"/>
                  </a:lnTo>
                  <a:lnTo>
                    <a:pt x="435" y="8"/>
                  </a:lnTo>
                  <a:lnTo>
                    <a:pt x="418" y="13"/>
                  </a:lnTo>
                  <a:lnTo>
                    <a:pt x="402" y="20"/>
                  </a:lnTo>
                  <a:lnTo>
                    <a:pt x="385" y="28"/>
                  </a:lnTo>
                  <a:lnTo>
                    <a:pt x="370" y="38"/>
                  </a:lnTo>
                  <a:lnTo>
                    <a:pt x="355" y="48"/>
                  </a:lnTo>
                  <a:lnTo>
                    <a:pt x="342" y="59"/>
                  </a:lnTo>
                  <a:lnTo>
                    <a:pt x="328" y="71"/>
                  </a:lnTo>
                  <a:lnTo>
                    <a:pt x="315" y="84"/>
                  </a:lnTo>
                  <a:lnTo>
                    <a:pt x="302" y="98"/>
                  </a:lnTo>
                  <a:lnTo>
                    <a:pt x="291" y="112"/>
                  </a:lnTo>
                  <a:lnTo>
                    <a:pt x="280" y="126"/>
                  </a:lnTo>
                  <a:lnTo>
                    <a:pt x="258" y="156"/>
                  </a:lnTo>
                  <a:lnTo>
                    <a:pt x="258" y="156"/>
                  </a:lnTo>
                  <a:lnTo>
                    <a:pt x="236" y="190"/>
                  </a:lnTo>
                  <a:lnTo>
                    <a:pt x="216" y="223"/>
                  </a:lnTo>
                  <a:lnTo>
                    <a:pt x="193" y="256"/>
                  </a:lnTo>
                  <a:lnTo>
                    <a:pt x="181" y="272"/>
                  </a:lnTo>
                  <a:lnTo>
                    <a:pt x="168" y="287"/>
                  </a:lnTo>
                  <a:lnTo>
                    <a:pt x="155" y="301"/>
                  </a:lnTo>
                  <a:lnTo>
                    <a:pt x="140" y="314"/>
                  </a:lnTo>
                  <a:lnTo>
                    <a:pt x="126" y="326"/>
                  </a:lnTo>
                  <a:lnTo>
                    <a:pt x="111" y="336"/>
                  </a:lnTo>
                  <a:lnTo>
                    <a:pt x="93" y="345"/>
                  </a:lnTo>
                  <a:lnTo>
                    <a:pt x="74" y="351"/>
                  </a:lnTo>
                  <a:lnTo>
                    <a:pt x="65" y="353"/>
                  </a:lnTo>
                  <a:lnTo>
                    <a:pt x="55" y="355"/>
                  </a:lnTo>
                  <a:lnTo>
                    <a:pt x="46" y="356"/>
                  </a:lnTo>
                  <a:lnTo>
                    <a:pt x="34" y="357"/>
                  </a:lnTo>
                  <a:lnTo>
                    <a:pt x="34" y="357"/>
                  </a:lnTo>
                  <a:lnTo>
                    <a:pt x="27" y="358"/>
                  </a:lnTo>
                  <a:lnTo>
                    <a:pt x="20" y="360"/>
                  </a:lnTo>
                  <a:lnTo>
                    <a:pt x="14" y="364"/>
                  </a:lnTo>
                  <a:lnTo>
                    <a:pt x="9" y="369"/>
                  </a:lnTo>
                  <a:lnTo>
                    <a:pt x="5" y="374"/>
                  </a:lnTo>
                  <a:lnTo>
                    <a:pt x="2" y="380"/>
                  </a:lnTo>
                  <a:lnTo>
                    <a:pt x="1" y="386"/>
                  </a:lnTo>
                  <a:lnTo>
                    <a:pt x="0" y="393"/>
                  </a:lnTo>
                  <a:lnTo>
                    <a:pt x="1" y="400"/>
                  </a:lnTo>
                  <a:lnTo>
                    <a:pt x="2" y="406"/>
                  </a:lnTo>
                  <a:lnTo>
                    <a:pt x="5" y="412"/>
                  </a:lnTo>
                  <a:lnTo>
                    <a:pt x="8" y="417"/>
                  </a:lnTo>
                  <a:lnTo>
                    <a:pt x="14" y="421"/>
                  </a:lnTo>
                  <a:lnTo>
                    <a:pt x="20"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398" name="Freeform 52">
              <a:extLst>
                <a:ext uri="{FF2B5EF4-FFF2-40B4-BE49-F238E27FC236}">
                  <a16:creationId xmlns:a16="http://schemas.microsoft.com/office/drawing/2014/main" id="{3FBCB70C-16B0-EF67-D852-58A96E27995A}"/>
                </a:ext>
              </a:extLst>
            </p:cNvPr>
            <p:cNvSpPr>
              <a:spLocks noEditPoints="1"/>
            </p:cNvSpPr>
            <p:nvPr/>
          </p:nvSpPr>
          <p:spPr bwMode="auto">
            <a:xfrm>
              <a:off x="4650882" y="5868988"/>
              <a:ext cx="792163" cy="354013"/>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5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5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8 w 999"/>
                <a:gd name="T51" fmla="*/ 245 h 446"/>
                <a:gd name="T52" fmla="*/ 241 w 999"/>
                <a:gd name="T53" fmla="*/ 340 h 446"/>
                <a:gd name="T54" fmla="*/ 158 w 999"/>
                <a:gd name="T55" fmla="*/ 413 h 446"/>
                <a:gd name="T56" fmla="*/ 42 w 999"/>
                <a:gd name="T57" fmla="*/ 446 h 446"/>
                <a:gd name="T58" fmla="*/ 22 w 999"/>
                <a:gd name="T59" fmla="*/ 441 h 446"/>
                <a:gd name="T60" fmla="*/ 3 w 999"/>
                <a:gd name="T61" fmla="*/ 421 h 446"/>
                <a:gd name="T62" fmla="*/ 981 w 999"/>
                <a:gd name="T63" fmla="*/ 402 h 446"/>
                <a:gd name="T64" fmla="*/ 964 w 999"/>
                <a:gd name="T65" fmla="*/ 376 h 446"/>
                <a:gd name="T66" fmla="*/ 903 w 999"/>
                <a:gd name="T67" fmla="*/ 365 h 446"/>
                <a:gd name="T68" fmla="*/ 820 w 999"/>
                <a:gd name="T69" fmla="*/ 307 h 446"/>
                <a:gd name="T70" fmla="*/ 750 w 999"/>
                <a:gd name="T71" fmla="*/ 210 h 446"/>
                <a:gd name="T72" fmla="*/ 661 w 999"/>
                <a:gd name="T73" fmla="*/ 91 h 446"/>
                <a:gd name="T74" fmla="*/ 574 w 999"/>
                <a:gd name="T75" fmla="*/ 32 h 446"/>
                <a:gd name="T76" fmla="*/ 480 w 999"/>
                <a:gd name="T77" fmla="*/ 19 h 446"/>
                <a:gd name="T78" fmla="*/ 378 w 999"/>
                <a:gd name="T79" fmla="*/ 57 h 446"/>
                <a:gd name="T80" fmla="*/ 292 w 999"/>
                <a:gd name="T81" fmla="*/ 144 h 446"/>
                <a:gd name="T82" fmla="*/ 210 w 999"/>
                <a:gd name="T83" fmla="*/ 267 h 446"/>
                <a:gd name="T84" fmla="*/ 140 w 999"/>
                <a:gd name="T85" fmla="*/ 341 h 446"/>
                <a:gd name="T86" fmla="*/ 42 w 999"/>
                <a:gd name="T87" fmla="*/ 374 h 446"/>
                <a:gd name="T88" fmla="*/ 21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5 w 999"/>
                <a:gd name="T107" fmla="*/ 150 h 446"/>
                <a:gd name="T108" fmla="*/ 730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6" y="366"/>
                  </a:lnTo>
                  <a:lnTo>
                    <a:pt x="21" y="363"/>
                  </a:lnTo>
                  <a:lnTo>
                    <a:pt x="26" y="361"/>
                  </a:lnTo>
                  <a:lnTo>
                    <a:pt x="31" y="359"/>
                  </a:lnTo>
                  <a:lnTo>
                    <a:pt x="36" y="358"/>
                  </a:lnTo>
                  <a:lnTo>
                    <a:pt x="42" y="357"/>
                  </a:lnTo>
                  <a:lnTo>
                    <a:pt x="42" y="357"/>
                  </a:lnTo>
                  <a:lnTo>
                    <a:pt x="59"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6" y="257"/>
                  </a:lnTo>
                  <a:lnTo>
                    <a:pt x="215"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1" y="23"/>
                  </a:lnTo>
                  <a:lnTo>
                    <a:pt x="419" y="14"/>
                  </a:lnTo>
                  <a:lnTo>
                    <a:pt x="437" y="9"/>
                  </a:lnTo>
                  <a:lnTo>
                    <a:pt x="457" y="4"/>
                  </a:lnTo>
                  <a:lnTo>
                    <a:pt x="478" y="1"/>
                  </a:lnTo>
                  <a:lnTo>
                    <a:pt x="499" y="0"/>
                  </a:lnTo>
                  <a:lnTo>
                    <a:pt x="499" y="0"/>
                  </a:lnTo>
                  <a:lnTo>
                    <a:pt x="521" y="1"/>
                  </a:lnTo>
                  <a:lnTo>
                    <a:pt x="542" y="4"/>
                  </a:lnTo>
                  <a:lnTo>
                    <a:pt x="560" y="9"/>
                  </a:lnTo>
                  <a:lnTo>
                    <a:pt x="579" y="14"/>
                  </a:lnTo>
                  <a:lnTo>
                    <a:pt x="597" y="23"/>
                  </a:lnTo>
                  <a:lnTo>
                    <a:pt x="614" y="31"/>
                  </a:lnTo>
                  <a:lnTo>
                    <a:pt x="629" y="41"/>
                  </a:lnTo>
                  <a:lnTo>
                    <a:pt x="645" y="53"/>
                  </a:lnTo>
                  <a:lnTo>
                    <a:pt x="659" y="64"/>
                  </a:lnTo>
                  <a:lnTo>
                    <a:pt x="673" y="78"/>
                  </a:lnTo>
                  <a:lnTo>
                    <a:pt x="685" y="91"/>
                  </a:lnTo>
                  <a:lnTo>
                    <a:pt x="697" y="104"/>
                  </a:lnTo>
                  <a:lnTo>
                    <a:pt x="709" y="118"/>
                  </a:lnTo>
                  <a:lnTo>
                    <a:pt x="720" y="132"/>
                  </a:lnTo>
                  <a:lnTo>
                    <a:pt x="740" y="160"/>
                  </a:lnTo>
                  <a:lnTo>
                    <a:pt x="740" y="160"/>
                  </a:lnTo>
                  <a:lnTo>
                    <a:pt x="766" y="201"/>
                  </a:lnTo>
                  <a:lnTo>
                    <a:pt x="766" y="201"/>
                  </a:lnTo>
                  <a:lnTo>
                    <a:pt x="783" y="229"/>
                  </a:lnTo>
                  <a:lnTo>
                    <a:pt x="803" y="257"/>
                  </a:lnTo>
                  <a:lnTo>
                    <a:pt x="812" y="270"/>
                  </a:lnTo>
                  <a:lnTo>
                    <a:pt x="822" y="282"/>
                  </a:lnTo>
                  <a:lnTo>
                    <a:pt x="833" y="295"/>
                  </a:lnTo>
                  <a:lnTo>
                    <a:pt x="844" y="306"/>
                  </a:lnTo>
                  <a:lnTo>
                    <a:pt x="855" y="317"/>
                  </a:lnTo>
                  <a:lnTo>
                    <a:pt x="868" y="326"/>
                  </a:lnTo>
                  <a:lnTo>
                    <a:pt x="880" y="335"/>
                  </a:lnTo>
                  <a:lnTo>
                    <a:pt x="893" y="342"/>
                  </a:lnTo>
                  <a:lnTo>
                    <a:pt x="908" y="348"/>
                  </a:lnTo>
                  <a:lnTo>
                    <a:pt x="923" y="353"/>
                  </a:lnTo>
                  <a:lnTo>
                    <a:pt x="939" y="356"/>
                  </a:lnTo>
                  <a:lnTo>
                    <a:pt x="956" y="357"/>
                  </a:lnTo>
                  <a:lnTo>
                    <a:pt x="956" y="357"/>
                  </a:lnTo>
                  <a:lnTo>
                    <a:pt x="963" y="358"/>
                  </a:lnTo>
                  <a:lnTo>
                    <a:pt x="968" y="359"/>
                  </a:lnTo>
                  <a:lnTo>
                    <a:pt x="973" y="361"/>
                  </a:lnTo>
                  <a:lnTo>
                    <a:pt x="978" y="363"/>
                  </a:lnTo>
                  <a:lnTo>
                    <a:pt x="982" y="366"/>
                  </a:lnTo>
                  <a:lnTo>
                    <a:pt x="986" y="370"/>
                  </a:lnTo>
                  <a:lnTo>
                    <a:pt x="990" y="374"/>
                  </a:lnTo>
                  <a:lnTo>
                    <a:pt x="994" y="380"/>
                  </a:lnTo>
                  <a:lnTo>
                    <a:pt x="994" y="380"/>
                  </a:lnTo>
                  <a:lnTo>
                    <a:pt x="996" y="385"/>
                  </a:lnTo>
                  <a:lnTo>
                    <a:pt x="998" y="391"/>
                  </a:lnTo>
                  <a:lnTo>
                    <a:pt x="999" y="397"/>
                  </a:lnTo>
                  <a:lnTo>
                    <a:pt x="999" y="403"/>
                  </a:lnTo>
                  <a:lnTo>
                    <a:pt x="999" y="410"/>
                  </a:lnTo>
                  <a:lnTo>
                    <a:pt x="997" y="416"/>
                  </a:lnTo>
                  <a:lnTo>
                    <a:pt x="995" y="421"/>
                  </a:lnTo>
                  <a:lnTo>
                    <a:pt x="993" y="426"/>
                  </a:lnTo>
                  <a:lnTo>
                    <a:pt x="993" y="426"/>
                  </a:lnTo>
                  <a:lnTo>
                    <a:pt x="989" y="431"/>
                  </a:lnTo>
                  <a:lnTo>
                    <a:pt x="985" y="435"/>
                  </a:lnTo>
                  <a:lnTo>
                    <a:pt x="981" y="439"/>
                  </a:lnTo>
                  <a:lnTo>
                    <a:pt x="977" y="441"/>
                  </a:lnTo>
                  <a:lnTo>
                    <a:pt x="972" y="443"/>
                  </a:lnTo>
                  <a:lnTo>
                    <a:pt x="967" y="445"/>
                  </a:lnTo>
                  <a:lnTo>
                    <a:pt x="962" y="445"/>
                  </a:lnTo>
                  <a:lnTo>
                    <a:pt x="955" y="446"/>
                  </a:lnTo>
                  <a:lnTo>
                    <a:pt x="955" y="446"/>
                  </a:lnTo>
                  <a:lnTo>
                    <a:pt x="934" y="444"/>
                  </a:lnTo>
                  <a:lnTo>
                    <a:pt x="913" y="441"/>
                  </a:lnTo>
                  <a:lnTo>
                    <a:pt x="893" y="435"/>
                  </a:lnTo>
                  <a:lnTo>
                    <a:pt x="875" y="429"/>
                  </a:lnTo>
                  <a:lnTo>
                    <a:pt x="857" y="421"/>
                  </a:lnTo>
                  <a:lnTo>
                    <a:pt x="840" y="413"/>
                  </a:lnTo>
                  <a:lnTo>
                    <a:pt x="824" y="402"/>
                  </a:lnTo>
                  <a:lnTo>
                    <a:pt x="809" y="391"/>
                  </a:lnTo>
                  <a:lnTo>
                    <a:pt x="795" y="380"/>
                  </a:lnTo>
                  <a:lnTo>
                    <a:pt x="782" y="367"/>
                  </a:lnTo>
                  <a:lnTo>
                    <a:pt x="769" y="354"/>
                  </a:lnTo>
                  <a:lnTo>
                    <a:pt x="757" y="340"/>
                  </a:lnTo>
                  <a:lnTo>
                    <a:pt x="746" y="327"/>
                  </a:lnTo>
                  <a:lnTo>
                    <a:pt x="735" y="312"/>
                  </a:lnTo>
                  <a:lnTo>
                    <a:pt x="715" y="285"/>
                  </a:lnTo>
                  <a:lnTo>
                    <a:pt x="715" y="285"/>
                  </a:lnTo>
                  <a:lnTo>
                    <a:pt x="690" y="245"/>
                  </a:lnTo>
                  <a:lnTo>
                    <a:pt x="690" y="245"/>
                  </a:lnTo>
                  <a:lnTo>
                    <a:pt x="673" y="217"/>
                  </a:lnTo>
                  <a:lnTo>
                    <a:pt x="653" y="190"/>
                  </a:lnTo>
                  <a:lnTo>
                    <a:pt x="644" y="177"/>
                  </a:lnTo>
                  <a:lnTo>
                    <a:pt x="633" y="163"/>
                  </a:lnTo>
                  <a:lnTo>
                    <a:pt x="623" y="151"/>
                  </a:lnTo>
                  <a:lnTo>
                    <a:pt x="612" y="140"/>
                  </a:lnTo>
                  <a:lnTo>
                    <a:pt x="600" y="129"/>
                  </a:lnTo>
                  <a:lnTo>
                    <a:pt x="588" y="119"/>
                  </a:lnTo>
                  <a:lnTo>
                    <a:pt x="575"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5" y="151"/>
                  </a:lnTo>
                  <a:lnTo>
                    <a:pt x="365" y="163"/>
                  </a:lnTo>
                  <a:lnTo>
                    <a:pt x="355" y="177"/>
                  </a:lnTo>
                  <a:lnTo>
                    <a:pt x="345" y="190"/>
                  </a:lnTo>
                  <a:lnTo>
                    <a:pt x="326" y="217"/>
                  </a:lnTo>
                  <a:lnTo>
                    <a:pt x="308" y="245"/>
                  </a:lnTo>
                  <a:lnTo>
                    <a:pt x="308" y="245"/>
                  </a:lnTo>
                  <a:lnTo>
                    <a:pt x="283" y="285"/>
                  </a:lnTo>
                  <a:lnTo>
                    <a:pt x="283" y="285"/>
                  </a:lnTo>
                  <a:lnTo>
                    <a:pt x="263" y="312"/>
                  </a:lnTo>
                  <a:lnTo>
                    <a:pt x="253" y="327"/>
                  </a:lnTo>
                  <a:lnTo>
                    <a:pt x="241" y="340"/>
                  </a:lnTo>
                  <a:lnTo>
                    <a:pt x="230" y="354"/>
                  </a:lnTo>
                  <a:lnTo>
                    <a:pt x="217" y="367"/>
                  </a:lnTo>
                  <a:lnTo>
                    <a:pt x="203" y="380"/>
                  </a:lnTo>
                  <a:lnTo>
                    <a:pt x="189" y="391"/>
                  </a:lnTo>
                  <a:lnTo>
                    <a:pt x="174" y="402"/>
                  </a:lnTo>
                  <a:lnTo>
                    <a:pt x="158" y="413"/>
                  </a:lnTo>
                  <a:lnTo>
                    <a:pt x="141" y="421"/>
                  </a:lnTo>
                  <a:lnTo>
                    <a:pt x="124" y="429"/>
                  </a:lnTo>
                  <a:lnTo>
                    <a:pt x="105" y="435"/>
                  </a:lnTo>
                  <a:lnTo>
                    <a:pt x="86" y="441"/>
                  </a:lnTo>
                  <a:lnTo>
                    <a:pt x="65" y="444"/>
                  </a:lnTo>
                  <a:lnTo>
                    <a:pt x="42" y="446"/>
                  </a:lnTo>
                  <a:lnTo>
                    <a:pt x="42" y="446"/>
                  </a:lnTo>
                  <a:lnTo>
                    <a:pt x="42" y="446"/>
                  </a:lnTo>
                  <a:lnTo>
                    <a:pt x="37" y="445"/>
                  </a:lnTo>
                  <a:lnTo>
                    <a:pt x="32" y="445"/>
                  </a:lnTo>
                  <a:lnTo>
                    <a:pt x="27" y="443"/>
                  </a:lnTo>
                  <a:lnTo>
                    <a:pt x="22" y="441"/>
                  </a:lnTo>
                  <a:lnTo>
                    <a:pt x="17" y="439"/>
                  </a:lnTo>
                  <a:lnTo>
                    <a:pt x="13" y="435"/>
                  </a:lnTo>
                  <a:lnTo>
                    <a:pt x="9" y="431"/>
                  </a:lnTo>
                  <a:lnTo>
                    <a:pt x="6" y="427"/>
                  </a:lnTo>
                  <a:lnTo>
                    <a:pt x="6" y="427"/>
                  </a:lnTo>
                  <a:lnTo>
                    <a:pt x="3" y="421"/>
                  </a:lnTo>
                  <a:lnTo>
                    <a:pt x="1" y="415"/>
                  </a:lnTo>
                  <a:lnTo>
                    <a:pt x="0" y="409"/>
                  </a:lnTo>
                  <a:lnTo>
                    <a:pt x="0" y="402"/>
                  </a:lnTo>
                  <a:lnTo>
                    <a:pt x="0" y="402"/>
                  </a:lnTo>
                  <a:close/>
                  <a:moveTo>
                    <a:pt x="981" y="402"/>
                  </a:moveTo>
                  <a:lnTo>
                    <a:pt x="981" y="402"/>
                  </a:lnTo>
                  <a:lnTo>
                    <a:pt x="980" y="395"/>
                  </a:lnTo>
                  <a:lnTo>
                    <a:pt x="978" y="388"/>
                  </a:lnTo>
                  <a:lnTo>
                    <a:pt x="978" y="388"/>
                  </a:lnTo>
                  <a:lnTo>
                    <a:pt x="975" y="384"/>
                  </a:lnTo>
                  <a:lnTo>
                    <a:pt x="970" y="380"/>
                  </a:lnTo>
                  <a:lnTo>
                    <a:pt x="964" y="376"/>
                  </a:lnTo>
                  <a:lnTo>
                    <a:pt x="961" y="375"/>
                  </a:lnTo>
                  <a:lnTo>
                    <a:pt x="955" y="374"/>
                  </a:lnTo>
                  <a:lnTo>
                    <a:pt x="955" y="374"/>
                  </a:lnTo>
                  <a:lnTo>
                    <a:pt x="937" y="373"/>
                  </a:lnTo>
                  <a:lnTo>
                    <a:pt x="919" y="370"/>
                  </a:lnTo>
                  <a:lnTo>
                    <a:pt x="903" y="365"/>
                  </a:lnTo>
                  <a:lnTo>
                    <a:pt x="887" y="358"/>
                  </a:lnTo>
                  <a:lnTo>
                    <a:pt x="872" y="351"/>
                  </a:lnTo>
                  <a:lnTo>
                    <a:pt x="858" y="341"/>
                  </a:lnTo>
                  <a:lnTo>
                    <a:pt x="845" y="331"/>
                  </a:lnTo>
                  <a:lnTo>
                    <a:pt x="833" y="320"/>
                  </a:lnTo>
                  <a:lnTo>
                    <a:pt x="820" y="307"/>
                  </a:lnTo>
                  <a:lnTo>
                    <a:pt x="809" y="295"/>
                  </a:lnTo>
                  <a:lnTo>
                    <a:pt x="799" y="281"/>
                  </a:lnTo>
                  <a:lnTo>
                    <a:pt x="788" y="267"/>
                  </a:lnTo>
                  <a:lnTo>
                    <a:pt x="769" y="239"/>
                  </a:lnTo>
                  <a:lnTo>
                    <a:pt x="750" y="210"/>
                  </a:lnTo>
                  <a:lnTo>
                    <a:pt x="750" y="210"/>
                  </a:lnTo>
                  <a:lnTo>
                    <a:pt x="725" y="171"/>
                  </a:lnTo>
                  <a:lnTo>
                    <a:pt x="725" y="171"/>
                  </a:lnTo>
                  <a:lnTo>
                    <a:pt x="706" y="144"/>
                  </a:lnTo>
                  <a:lnTo>
                    <a:pt x="685" y="117"/>
                  </a:lnTo>
                  <a:lnTo>
                    <a:pt x="674" y="103"/>
                  </a:lnTo>
                  <a:lnTo>
                    <a:pt x="661" y="91"/>
                  </a:lnTo>
                  <a:lnTo>
                    <a:pt x="649" y="80"/>
                  </a:lnTo>
                  <a:lnTo>
                    <a:pt x="636" y="68"/>
                  </a:lnTo>
                  <a:lnTo>
                    <a:pt x="621" y="57"/>
                  </a:lnTo>
                  <a:lnTo>
                    <a:pt x="606" y="48"/>
                  </a:lnTo>
                  <a:lnTo>
                    <a:pt x="590" y="39"/>
                  </a:lnTo>
                  <a:lnTo>
                    <a:pt x="574" y="32"/>
                  </a:lnTo>
                  <a:lnTo>
                    <a:pt x="556" y="26"/>
                  </a:lnTo>
                  <a:lnTo>
                    <a:pt x="539" y="22"/>
                  </a:lnTo>
                  <a:lnTo>
                    <a:pt x="519" y="19"/>
                  </a:lnTo>
                  <a:lnTo>
                    <a:pt x="499" y="19"/>
                  </a:lnTo>
                  <a:lnTo>
                    <a:pt x="499" y="19"/>
                  </a:lnTo>
                  <a:lnTo>
                    <a:pt x="480" y="19"/>
                  </a:lnTo>
                  <a:lnTo>
                    <a:pt x="460" y="22"/>
                  </a:lnTo>
                  <a:lnTo>
                    <a:pt x="442" y="26"/>
                  </a:lnTo>
                  <a:lnTo>
                    <a:pt x="425" y="32"/>
                  </a:lnTo>
                  <a:lnTo>
                    <a:pt x="409" y="39"/>
                  </a:lnTo>
                  <a:lnTo>
                    <a:pt x="392" y="48"/>
                  </a:lnTo>
                  <a:lnTo>
                    <a:pt x="378" y="57"/>
                  </a:lnTo>
                  <a:lnTo>
                    <a:pt x="363" y="68"/>
                  </a:lnTo>
                  <a:lnTo>
                    <a:pt x="350" y="80"/>
                  </a:lnTo>
                  <a:lnTo>
                    <a:pt x="337" y="91"/>
                  </a:lnTo>
                  <a:lnTo>
                    <a:pt x="325" y="103"/>
                  </a:lnTo>
                  <a:lnTo>
                    <a:pt x="314" y="117"/>
                  </a:lnTo>
                  <a:lnTo>
                    <a:pt x="292" y="144"/>
                  </a:lnTo>
                  <a:lnTo>
                    <a:pt x="273" y="171"/>
                  </a:lnTo>
                  <a:lnTo>
                    <a:pt x="273" y="171"/>
                  </a:lnTo>
                  <a:lnTo>
                    <a:pt x="248" y="210"/>
                  </a:lnTo>
                  <a:lnTo>
                    <a:pt x="248" y="210"/>
                  </a:lnTo>
                  <a:lnTo>
                    <a:pt x="230" y="239"/>
                  </a:lnTo>
                  <a:lnTo>
                    <a:pt x="210" y="267"/>
                  </a:lnTo>
                  <a:lnTo>
                    <a:pt x="200" y="281"/>
                  </a:lnTo>
                  <a:lnTo>
                    <a:pt x="189" y="295"/>
                  </a:lnTo>
                  <a:lnTo>
                    <a:pt x="177" y="307"/>
                  </a:lnTo>
                  <a:lnTo>
                    <a:pt x="166" y="320"/>
                  </a:lnTo>
                  <a:lnTo>
                    <a:pt x="154" y="331"/>
                  </a:lnTo>
                  <a:lnTo>
                    <a:pt x="140" y="341"/>
                  </a:lnTo>
                  <a:lnTo>
                    <a:pt x="126" y="351"/>
                  </a:lnTo>
                  <a:lnTo>
                    <a:pt x="111" y="358"/>
                  </a:lnTo>
                  <a:lnTo>
                    <a:pt x="96" y="365"/>
                  </a:lnTo>
                  <a:lnTo>
                    <a:pt x="79" y="370"/>
                  </a:lnTo>
                  <a:lnTo>
                    <a:pt x="62" y="373"/>
                  </a:lnTo>
                  <a:lnTo>
                    <a:pt x="42" y="374"/>
                  </a:lnTo>
                  <a:lnTo>
                    <a:pt x="42" y="374"/>
                  </a:lnTo>
                  <a:lnTo>
                    <a:pt x="38" y="375"/>
                  </a:lnTo>
                  <a:lnTo>
                    <a:pt x="34" y="376"/>
                  </a:lnTo>
                  <a:lnTo>
                    <a:pt x="28" y="380"/>
                  </a:lnTo>
                  <a:lnTo>
                    <a:pt x="24" y="384"/>
                  </a:lnTo>
                  <a:lnTo>
                    <a:pt x="21" y="388"/>
                  </a:lnTo>
                  <a:lnTo>
                    <a:pt x="21" y="388"/>
                  </a:lnTo>
                  <a:lnTo>
                    <a:pt x="18" y="395"/>
                  </a:lnTo>
                  <a:lnTo>
                    <a:pt x="17" y="402"/>
                  </a:lnTo>
                  <a:lnTo>
                    <a:pt x="18" y="411"/>
                  </a:lnTo>
                  <a:lnTo>
                    <a:pt x="22" y="418"/>
                  </a:lnTo>
                  <a:lnTo>
                    <a:pt x="22" y="418"/>
                  </a:lnTo>
                  <a:lnTo>
                    <a:pt x="24" y="421"/>
                  </a:lnTo>
                  <a:lnTo>
                    <a:pt x="29" y="424"/>
                  </a:lnTo>
                  <a:lnTo>
                    <a:pt x="34" y="427"/>
                  </a:lnTo>
                  <a:lnTo>
                    <a:pt x="42" y="428"/>
                  </a:lnTo>
                  <a:lnTo>
                    <a:pt x="42" y="428"/>
                  </a:lnTo>
                  <a:lnTo>
                    <a:pt x="42" y="428"/>
                  </a:lnTo>
                  <a:lnTo>
                    <a:pt x="63" y="426"/>
                  </a:lnTo>
                  <a:lnTo>
                    <a:pt x="81" y="423"/>
                  </a:lnTo>
                  <a:lnTo>
                    <a:pt x="100" y="419"/>
                  </a:lnTo>
                  <a:lnTo>
                    <a:pt x="118" y="413"/>
                  </a:lnTo>
                  <a:lnTo>
                    <a:pt x="134" y="405"/>
                  </a:lnTo>
                  <a:lnTo>
                    <a:pt x="150" y="397"/>
                  </a:lnTo>
                  <a:lnTo>
                    <a:pt x="164" y="388"/>
                  </a:lnTo>
                  <a:lnTo>
                    <a:pt x="178" y="378"/>
                  </a:lnTo>
                  <a:lnTo>
                    <a:pt x="192" y="367"/>
                  </a:lnTo>
                  <a:lnTo>
                    <a:pt x="204" y="355"/>
                  </a:lnTo>
                  <a:lnTo>
                    <a:pt x="217" y="342"/>
                  </a:lnTo>
                  <a:lnTo>
                    <a:pt x="228" y="330"/>
                  </a:lnTo>
                  <a:lnTo>
                    <a:pt x="249" y="303"/>
                  </a:lnTo>
                  <a:lnTo>
                    <a:pt x="268" y="275"/>
                  </a:lnTo>
                  <a:lnTo>
                    <a:pt x="268" y="275"/>
                  </a:lnTo>
                  <a:lnTo>
                    <a:pt x="294" y="236"/>
                  </a:lnTo>
                  <a:lnTo>
                    <a:pt x="294" y="236"/>
                  </a:lnTo>
                  <a:lnTo>
                    <a:pt x="313" y="207"/>
                  </a:lnTo>
                  <a:lnTo>
                    <a:pt x="332" y="178"/>
                  </a:lnTo>
                  <a:lnTo>
                    <a:pt x="342" y="163"/>
                  </a:lnTo>
                  <a:lnTo>
                    <a:pt x="353" y="150"/>
                  </a:lnTo>
                  <a:lnTo>
                    <a:pt x="364" y="137"/>
                  </a:lnTo>
                  <a:lnTo>
                    <a:pt x="377" y="124"/>
                  </a:lnTo>
                  <a:lnTo>
                    <a:pt x="389" y="114"/>
                  </a:lnTo>
                  <a:lnTo>
                    <a:pt x="402" y="103"/>
                  </a:lnTo>
                  <a:lnTo>
                    <a:pt x="416" y="94"/>
                  </a:lnTo>
                  <a:lnTo>
                    <a:pt x="431" y="86"/>
                  </a:lnTo>
                  <a:lnTo>
                    <a:pt x="447" y="80"/>
                  </a:lnTo>
                  <a:lnTo>
                    <a:pt x="463" y="76"/>
                  </a:lnTo>
                  <a:lnTo>
                    <a:pt x="481" y="72"/>
                  </a:lnTo>
                  <a:lnTo>
                    <a:pt x="499" y="71"/>
                  </a:lnTo>
                  <a:lnTo>
                    <a:pt x="499" y="71"/>
                  </a:lnTo>
                  <a:lnTo>
                    <a:pt x="518" y="72"/>
                  </a:lnTo>
                  <a:lnTo>
                    <a:pt x="535" y="76"/>
                  </a:lnTo>
                  <a:lnTo>
                    <a:pt x="552" y="80"/>
                  </a:lnTo>
                  <a:lnTo>
                    <a:pt x="567" y="86"/>
                  </a:lnTo>
                  <a:lnTo>
                    <a:pt x="582" y="94"/>
                  </a:lnTo>
                  <a:lnTo>
                    <a:pt x="596" y="103"/>
                  </a:lnTo>
                  <a:lnTo>
                    <a:pt x="610" y="114"/>
                  </a:lnTo>
                  <a:lnTo>
                    <a:pt x="622" y="125"/>
                  </a:lnTo>
                  <a:lnTo>
                    <a:pt x="633" y="137"/>
                  </a:lnTo>
                  <a:lnTo>
                    <a:pt x="645" y="150"/>
                  </a:lnTo>
                  <a:lnTo>
                    <a:pt x="656" y="163"/>
                  </a:lnTo>
                  <a:lnTo>
                    <a:pt x="666" y="178"/>
                  </a:lnTo>
                  <a:lnTo>
                    <a:pt x="686" y="207"/>
                  </a:lnTo>
                  <a:lnTo>
                    <a:pt x="705" y="236"/>
                  </a:lnTo>
                  <a:lnTo>
                    <a:pt x="705" y="236"/>
                  </a:lnTo>
                  <a:lnTo>
                    <a:pt x="730" y="275"/>
                  </a:lnTo>
                  <a:lnTo>
                    <a:pt x="730" y="275"/>
                  </a:lnTo>
                  <a:lnTo>
                    <a:pt x="749"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4" y="427"/>
                  </a:lnTo>
                  <a:lnTo>
                    <a:pt x="970" y="424"/>
                  </a:lnTo>
                  <a:lnTo>
                    <a:pt x="974"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2399" name="Freeform: Shape 2398">
            <a:extLst>
              <a:ext uri="{FF2B5EF4-FFF2-40B4-BE49-F238E27FC236}">
                <a16:creationId xmlns:a16="http://schemas.microsoft.com/office/drawing/2014/main" id="{FB290F2B-2944-BDD2-5D01-ED701E34C3AA}"/>
              </a:ext>
            </a:extLst>
          </p:cNvPr>
          <p:cNvSpPr/>
          <p:nvPr/>
        </p:nvSpPr>
        <p:spPr bwMode="auto">
          <a:xfrm>
            <a:off x="6396399" y="5596983"/>
            <a:ext cx="1949568" cy="460334"/>
          </a:xfrm>
          <a:custGeom>
            <a:avLst/>
            <a:gdLst>
              <a:gd name="connsiteX0" fmla="*/ 0 w 8086614"/>
              <a:gd name="connsiteY0" fmla="*/ 902995 h 902995"/>
              <a:gd name="connsiteX1" fmla="*/ 457200 w 8086614"/>
              <a:gd name="connsiteY1" fmla="*/ 631775 h 902995"/>
              <a:gd name="connsiteX2" fmla="*/ 1038387 w 8086614"/>
              <a:gd name="connsiteY2" fmla="*/ 407049 h 902995"/>
              <a:gd name="connsiteX3" fmla="*/ 1952787 w 8086614"/>
              <a:gd name="connsiteY3" fmla="*/ 166826 h 902995"/>
              <a:gd name="connsiteX4" fmla="*/ 3060916 w 8086614"/>
              <a:gd name="connsiteY4" fmla="*/ 27341 h 902995"/>
              <a:gd name="connsiteX5" fmla="*/ 4145797 w 8086614"/>
              <a:gd name="connsiteY5" fmla="*/ 4093 h 902995"/>
              <a:gd name="connsiteX6" fmla="*/ 4998204 w 8086614"/>
              <a:gd name="connsiteY6" fmla="*/ 81585 h 902995"/>
              <a:gd name="connsiteX7" fmla="*/ 5912604 w 8086614"/>
              <a:gd name="connsiteY7" fmla="*/ 213321 h 902995"/>
              <a:gd name="connsiteX8" fmla="*/ 6858000 w 8086614"/>
              <a:gd name="connsiteY8" fmla="*/ 391551 h 902995"/>
              <a:gd name="connsiteX9" fmla="*/ 7617417 w 8086614"/>
              <a:gd name="connsiteY9" fmla="*/ 639524 h 902995"/>
              <a:gd name="connsiteX10" fmla="*/ 8028123 w 8086614"/>
              <a:gd name="connsiteY10" fmla="*/ 856500 h 902995"/>
              <a:gd name="connsiteX11" fmla="*/ 8074617 w 8086614"/>
              <a:gd name="connsiteY11" fmla="*/ 902995 h 902995"/>
              <a:gd name="connsiteX0" fmla="*/ 0 w 8086614"/>
              <a:gd name="connsiteY0" fmla="*/ 901169 h 901169"/>
              <a:gd name="connsiteX1" fmla="*/ 457200 w 8086614"/>
              <a:gd name="connsiteY1" fmla="*/ 629949 h 901169"/>
              <a:gd name="connsiteX2" fmla="*/ 1038387 w 8086614"/>
              <a:gd name="connsiteY2" fmla="*/ 405223 h 901169"/>
              <a:gd name="connsiteX3" fmla="*/ 1952787 w 8086614"/>
              <a:gd name="connsiteY3" fmla="*/ 165000 h 901169"/>
              <a:gd name="connsiteX4" fmla="*/ 3060916 w 8086614"/>
              <a:gd name="connsiteY4" fmla="*/ 25515 h 901169"/>
              <a:gd name="connsiteX5" fmla="*/ 4145797 w 8086614"/>
              <a:gd name="connsiteY5" fmla="*/ 2267 h 901169"/>
              <a:gd name="connsiteX6" fmla="*/ 5060197 w 8086614"/>
              <a:gd name="connsiteY6" fmla="*/ 54739 h 901169"/>
              <a:gd name="connsiteX7" fmla="*/ 5912604 w 8086614"/>
              <a:gd name="connsiteY7" fmla="*/ 211495 h 901169"/>
              <a:gd name="connsiteX8" fmla="*/ 6858000 w 8086614"/>
              <a:gd name="connsiteY8" fmla="*/ 389725 h 901169"/>
              <a:gd name="connsiteX9" fmla="*/ 7617417 w 8086614"/>
              <a:gd name="connsiteY9" fmla="*/ 637698 h 901169"/>
              <a:gd name="connsiteX10" fmla="*/ 8028123 w 8086614"/>
              <a:gd name="connsiteY10" fmla="*/ 854674 h 901169"/>
              <a:gd name="connsiteX11" fmla="*/ 8074617 w 8086614"/>
              <a:gd name="connsiteY11" fmla="*/ 901169 h 901169"/>
              <a:gd name="connsiteX0" fmla="*/ 0 w 8086614"/>
              <a:gd name="connsiteY0" fmla="*/ 901169 h 901169"/>
              <a:gd name="connsiteX1" fmla="*/ 457200 w 8086614"/>
              <a:gd name="connsiteY1" fmla="*/ 629949 h 901169"/>
              <a:gd name="connsiteX2" fmla="*/ 1038387 w 8086614"/>
              <a:gd name="connsiteY2" fmla="*/ 405223 h 901169"/>
              <a:gd name="connsiteX3" fmla="*/ 1952787 w 8086614"/>
              <a:gd name="connsiteY3" fmla="*/ 165000 h 901169"/>
              <a:gd name="connsiteX4" fmla="*/ 3060916 w 8086614"/>
              <a:gd name="connsiteY4" fmla="*/ 25515 h 901169"/>
              <a:gd name="connsiteX5" fmla="*/ 4145797 w 8086614"/>
              <a:gd name="connsiteY5" fmla="*/ 2267 h 901169"/>
              <a:gd name="connsiteX6" fmla="*/ 5060197 w 8086614"/>
              <a:gd name="connsiteY6" fmla="*/ 54739 h 901169"/>
              <a:gd name="connsiteX7" fmla="*/ 6044340 w 8086614"/>
              <a:gd name="connsiteY7" fmla="*/ 194815 h 901169"/>
              <a:gd name="connsiteX8" fmla="*/ 6858000 w 8086614"/>
              <a:gd name="connsiteY8" fmla="*/ 389725 h 901169"/>
              <a:gd name="connsiteX9" fmla="*/ 7617417 w 8086614"/>
              <a:gd name="connsiteY9" fmla="*/ 637698 h 901169"/>
              <a:gd name="connsiteX10" fmla="*/ 8028123 w 8086614"/>
              <a:gd name="connsiteY10" fmla="*/ 854674 h 901169"/>
              <a:gd name="connsiteX11" fmla="*/ 8074617 w 8086614"/>
              <a:gd name="connsiteY11" fmla="*/ 901169 h 901169"/>
              <a:gd name="connsiteX0" fmla="*/ 0 w 8086614"/>
              <a:gd name="connsiteY0" fmla="*/ 901169 h 901169"/>
              <a:gd name="connsiteX1" fmla="*/ 457200 w 8086614"/>
              <a:gd name="connsiteY1" fmla="*/ 629949 h 901169"/>
              <a:gd name="connsiteX2" fmla="*/ 1038387 w 8086614"/>
              <a:gd name="connsiteY2" fmla="*/ 405223 h 901169"/>
              <a:gd name="connsiteX3" fmla="*/ 1952787 w 8086614"/>
              <a:gd name="connsiteY3" fmla="*/ 165000 h 901169"/>
              <a:gd name="connsiteX4" fmla="*/ 3060916 w 8086614"/>
              <a:gd name="connsiteY4" fmla="*/ 25515 h 901169"/>
              <a:gd name="connsiteX5" fmla="*/ 4145797 w 8086614"/>
              <a:gd name="connsiteY5" fmla="*/ 2267 h 901169"/>
              <a:gd name="connsiteX6" fmla="*/ 5060197 w 8086614"/>
              <a:gd name="connsiteY6" fmla="*/ 54739 h 901169"/>
              <a:gd name="connsiteX7" fmla="*/ 6044340 w 8086614"/>
              <a:gd name="connsiteY7" fmla="*/ 194815 h 901169"/>
              <a:gd name="connsiteX8" fmla="*/ 6919993 w 8086614"/>
              <a:gd name="connsiteY8" fmla="*/ 373046 h 901169"/>
              <a:gd name="connsiteX9" fmla="*/ 7617417 w 8086614"/>
              <a:gd name="connsiteY9" fmla="*/ 637698 h 901169"/>
              <a:gd name="connsiteX10" fmla="*/ 8028123 w 8086614"/>
              <a:gd name="connsiteY10" fmla="*/ 854674 h 901169"/>
              <a:gd name="connsiteX11" fmla="*/ 8074617 w 8086614"/>
              <a:gd name="connsiteY11" fmla="*/ 901169 h 901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86614" h="901169">
                <a:moveTo>
                  <a:pt x="0" y="901169"/>
                </a:moveTo>
                <a:cubicBezTo>
                  <a:pt x="142068" y="806888"/>
                  <a:pt x="284136" y="712607"/>
                  <a:pt x="457200" y="629949"/>
                </a:cubicBezTo>
                <a:cubicBezTo>
                  <a:pt x="630264" y="547291"/>
                  <a:pt x="789123" y="482714"/>
                  <a:pt x="1038387" y="405223"/>
                </a:cubicBezTo>
                <a:cubicBezTo>
                  <a:pt x="1287651" y="327732"/>
                  <a:pt x="1615699" y="228285"/>
                  <a:pt x="1952787" y="165000"/>
                </a:cubicBezTo>
                <a:cubicBezTo>
                  <a:pt x="2289875" y="101715"/>
                  <a:pt x="2695414" y="52637"/>
                  <a:pt x="3060916" y="25515"/>
                </a:cubicBezTo>
                <a:cubicBezTo>
                  <a:pt x="3426418" y="-1607"/>
                  <a:pt x="3812584" y="-2604"/>
                  <a:pt x="4145797" y="2267"/>
                </a:cubicBezTo>
                <a:cubicBezTo>
                  <a:pt x="4479010" y="7138"/>
                  <a:pt x="4743773" y="22648"/>
                  <a:pt x="5060197" y="54739"/>
                </a:cubicBezTo>
                <a:cubicBezTo>
                  <a:pt x="5376621" y="86830"/>
                  <a:pt x="5734374" y="141764"/>
                  <a:pt x="6044340" y="194815"/>
                </a:cubicBezTo>
                <a:cubicBezTo>
                  <a:pt x="6354306" y="247866"/>
                  <a:pt x="6657813" y="299232"/>
                  <a:pt x="6919993" y="373046"/>
                </a:cubicBezTo>
                <a:cubicBezTo>
                  <a:pt x="7182173" y="446860"/>
                  <a:pt x="7432729" y="557427"/>
                  <a:pt x="7617417" y="637698"/>
                </a:cubicBezTo>
                <a:cubicBezTo>
                  <a:pt x="7802105" y="717969"/>
                  <a:pt x="7951923" y="810762"/>
                  <a:pt x="8028123" y="854674"/>
                </a:cubicBezTo>
                <a:cubicBezTo>
                  <a:pt x="8104323" y="898586"/>
                  <a:pt x="8089470" y="899877"/>
                  <a:pt x="8074617" y="901169"/>
                </a:cubicBezTo>
              </a:path>
            </a:pathLst>
          </a:custGeom>
          <a:noFill/>
          <a:ln w="28575">
            <a:solidFill>
              <a:schemeClr val="bg1">
                <a:lumMod val="85000"/>
              </a:schemeClr>
            </a:solidFill>
            <a:miter lim="800000"/>
            <a:headEnd/>
            <a:tailEnd/>
          </a:ln>
        </p:spPr>
        <p:txBody>
          <a:bodyPr rtlCol="0" anchor="ctr"/>
          <a:lstStyle/>
          <a:p>
            <a:pPr algn="ctr"/>
            <a:endParaRPr lang="en-US" sz="1600" dirty="0">
              <a:latin typeface="Arial" panose="020B0604020202020204" pitchFamily="34" charset="0"/>
              <a:cs typeface="Arial" panose="020B0604020202020204" pitchFamily="34" charset="0"/>
            </a:endParaRPr>
          </a:p>
        </p:txBody>
      </p:sp>
      <p:grpSp>
        <p:nvGrpSpPr>
          <p:cNvPr id="2400" name="Group 2399">
            <a:extLst>
              <a:ext uri="{FF2B5EF4-FFF2-40B4-BE49-F238E27FC236}">
                <a16:creationId xmlns:a16="http://schemas.microsoft.com/office/drawing/2014/main" id="{B1617766-3A00-93E7-4656-2A8E7A178234}"/>
              </a:ext>
            </a:extLst>
          </p:cNvPr>
          <p:cNvGrpSpPr/>
          <p:nvPr/>
        </p:nvGrpSpPr>
        <p:grpSpPr>
          <a:xfrm>
            <a:off x="6614979" y="5881537"/>
            <a:ext cx="1512659" cy="238886"/>
            <a:chOff x="3906344" y="5868988"/>
            <a:chExt cx="2271713" cy="358775"/>
          </a:xfrm>
        </p:grpSpPr>
        <p:sp>
          <p:nvSpPr>
            <p:cNvPr id="2401" name="Rectangle 5">
              <a:extLst>
                <a:ext uri="{FF2B5EF4-FFF2-40B4-BE49-F238E27FC236}">
                  <a16:creationId xmlns:a16="http://schemas.microsoft.com/office/drawing/2014/main" id="{DED8F9E9-C7B6-0F7F-0271-D21031B3261F}"/>
                </a:ext>
              </a:extLst>
            </p:cNvPr>
            <p:cNvSpPr>
              <a:spLocks noChangeArrowheads="1"/>
            </p:cNvSpPr>
            <p:nvPr/>
          </p:nvSpPr>
          <p:spPr bwMode="auto">
            <a:xfrm>
              <a:off x="4385769"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02" name="Rectangle 6">
              <a:extLst>
                <a:ext uri="{FF2B5EF4-FFF2-40B4-BE49-F238E27FC236}">
                  <a16:creationId xmlns:a16="http://schemas.microsoft.com/office/drawing/2014/main" id="{CA71F06A-3663-EFF5-A3C6-E433E2642771}"/>
                </a:ext>
              </a:extLst>
            </p:cNvPr>
            <p:cNvSpPr>
              <a:spLocks noChangeArrowheads="1"/>
            </p:cNvSpPr>
            <p:nvPr/>
          </p:nvSpPr>
          <p:spPr bwMode="auto">
            <a:xfrm>
              <a:off x="4560394"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03" name="Rectangle 7">
              <a:extLst>
                <a:ext uri="{FF2B5EF4-FFF2-40B4-BE49-F238E27FC236}">
                  <a16:creationId xmlns:a16="http://schemas.microsoft.com/office/drawing/2014/main" id="{171C3697-6760-4821-9213-E1226D3BDE1D}"/>
                </a:ext>
              </a:extLst>
            </p:cNvPr>
            <p:cNvSpPr>
              <a:spLocks noChangeArrowheads="1"/>
            </p:cNvSpPr>
            <p:nvPr/>
          </p:nvSpPr>
          <p:spPr bwMode="auto">
            <a:xfrm>
              <a:off x="4614369"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04" name="Rectangle 8">
              <a:extLst>
                <a:ext uri="{FF2B5EF4-FFF2-40B4-BE49-F238E27FC236}">
                  <a16:creationId xmlns:a16="http://schemas.microsoft.com/office/drawing/2014/main" id="{87D5933B-F3F8-EB73-24A1-4A04CFDD60F7}"/>
                </a:ext>
              </a:extLst>
            </p:cNvPr>
            <p:cNvSpPr>
              <a:spLocks noChangeArrowheads="1"/>
            </p:cNvSpPr>
            <p:nvPr/>
          </p:nvSpPr>
          <p:spPr bwMode="auto">
            <a:xfrm>
              <a:off x="3971432" y="5907088"/>
              <a:ext cx="17463" cy="27781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05" name="Rectangle 9">
              <a:extLst>
                <a:ext uri="{FF2B5EF4-FFF2-40B4-BE49-F238E27FC236}">
                  <a16:creationId xmlns:a16="http://schemas.microsoft.com/office/drawing/2014/main" id="{61F2AAAF-C9A2-1A48-145A-FE1BF231F14A}"/>
                </a:ext>
              </a:extLst>
            </p:cNvPr>
            <p:cNvSpPr>
              <a:spLocks noChangeArrowheads="1"/>
            </p:cNvSpPr>
            <p:nvPr/>
          </p:nvSpPr>
          <p:spPr bwMode="auto">
            <a:xfrm>
              <a:off x="4026994" y="5935663"/>
              <a:ext cx="17463" cy="22066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06" name="Rectangle 10">
              <a:extLst>
                <a:ext uri="{FF2B5EF4-FFF2-40B4-BE49-F238E27FC236}">
                  <a16:creationId xmlns:a16="http://schemas.microsoft.com/office/drawing/2014/main" id="{BD03CD89-BDAB-9AB3-3A0C-F1F1D86FCBC3}"/>
                </a:ext>
              </a:extLst>
            </p:cNvPr>
            <p:cNvSpPr>
              <a:spLocks noChangeArrowheads="1"/>
            </p:cNvSpPr>
            <p:nvPr/>
          </p:nvSpPr>
          <p:spPr bwMode="auto">
            <a:xfrm>
              <a:off x="4327032"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07" name="Rectangle 11">
              <a:extLst>
                <a:ext uri="{FF2B5EF4-FFF2-40B4-BE49-F238E27FC236}">
                  <a16:creationId xmlns:a16="http://schemas.microsoft.com/office/drawing/2014/main" id="{9A8EE700-2EB8-51AD-C2D1-BB9DBC1205BB}"/>
                </a:ext>
              </a:extLst>
            </p:cNvPr>
            <p:cNvSpPr>
              <a:spLocks noChangeArrowheads="1"/>
            </p:cNvSpPr>
            <p:nvPr/>
          </p:nvSpPr>
          <p:spPr bwMode="auto">
            <a:xfrm>
              <a:off x="4268294"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08" name="Rectangle 12">
              <a:extLst>
                <a:ext uri="{FF2B5EF4-FFF2-40B4-BE49-F238E27FC236}">
                  <a16:creationId xmlns:a16="http://schemas.microsoft.com/office/drawing/2014/main" id="{F9B681FF-FB75-70CE-B816-69E9CF213415}"/>
                </a:ext>
              </a:extLst>
            </p:cNvPr>
            <p:cNvSpPr>
              <a:spLocks noChangeArrowheads="1"/>
            </p:cNvSpPr>
            <p:nvPr/>
          </p:nvSpPr>
          <p:spPr bwMode="auto">
            <a:xfrm>
              <a:off x="4209557"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09" name="Freeform 13">
              <a:extLst>
                <a:ext uri="{FF2B5EF4-FFF2-40B4-BE49-F238E27FC236}">
                  <a16:creationId xmlns:a16="http://schemas.microsoft.com/office/drawing/2014/main" id="{09C324B3-B231-5AA2-2DE0-B1A17432DEF1}"/>
                </a:ext>
              </a:extLst>
            </p:cNvPr>
            <p:cNvSpPr>
              <a:spLocks/>
            </p:cNvSpPr>
            <p:nvPr/>
          </p:nvSpPr>
          <p:spPr bwMode="auto">
            <a:xfrm>
              <a:off x="3914282" y="5881688"/>
              <a:ext cx="777875" cy="339725"/>
            </a:xfrm>
            <a:custGeom>
              <a:avLst/>
              <a:gdLst>
                <a:gd name="T0" fmla="*/ 45 w 982"/>
                <a:gd name="T1" fmla="*/ 71 h 427"/>
                <a:gd name="T2" fmla="*/ 75 w 982"/>
                <a:gd name="T3" fmla="*/ 76 h 427"/>
                <a:gd name="T4" fmla="*/ 125 w 982"/>
                <a:gd name="T5" fmla="*/ 101 h 427"/>
                <a:gd name="T6" fmla="*/ 167 w 982"/>
                <a:gd name="T7" fmla="*/ 140 h 427"/>
                <a:gd name="T8" fmla="*/ 215 w 982"/>
                <a:gd name="T9" fmla="*/ 204 h 427"/>
                <a:gd name="T10" fmla="*/ 257 w 982"/>
                <a:gd name="T11" fmla="*/ 270 h 427"/>
                <a:gd name="T12" fmla="*/ 303 w 982"/>
                <a:gd name="T13" fmla="*/ 329 h 427"/>
                <a:gd name="T14" fmla="*/ 341 w 982"/>
                <a:gd name="T15" fmla="*/ 368 h 427"/>
                <a:gd name="T16" fmla="*/ 384 w 982"/>
                <a:gd name="T17" fmla="*/ 399 h 427"/>
                <a:gd name="T18" fmla="*/ 435 w 982"/>
                <a:gd name="T19" fmla="*/ 419 h 427"/>
                <a:gd name="T20" fmla="*/ 490 w 982"/>
                <a:gd name="T21" fmla="*/ 427 h 427"/>
                <a:gd name="T22" fmla="*/ 529 w 982"/>
                <a:gd name="T23" fmla="*/ 424 h 427"/>
                <a:gd name="T24" fmla="*/ 581 w 982"/>
                <a:gd name="T25" fmla="*/ 407 h 427"/>
                <a:gd name="T26" fmla="*/ 627 w 982"/>
                <a:gd name="T27" fmla="*/ 379 h 427"/>
                <a:gd name="T28" fmla="*/ 667 w 982"/>
                <a:gd name="T29" fmla="*/ 343 h 427"/>
                <a:gd name="T30" fmla="*/ 702 w 982"/>
                <a:gd name="T31" fmla="*/ 301 h 427"/>
                <a:gd name="T32" fmla="*/ 745 w 982"/>
                <a:gd name="T33" fmla="*/ 237 h 427"/>
                <a:gd name="T34" fmla="*/ 801 w 982"/>
                <a:gd name="T35" fmla="*/ 155 h 427"/>
                <a:gd name="T36" fmla="*/ 841 w 982"/>
                <a:gd name="T37" fmla="*/ 112 h 427"/>
                <a:gd name="T38" fmla="*/ 889 w 982"/>
                <a:gd name="T39" fmla="*/ 82 h 427"/>
                <a:gd name="T40" fmla="*/ 927 w 982"/>
                <a:gd name="T41" fmla="*/ 72 h 427"/>
                <a:gd name="T42" fmla="*/ 947 w 982"/>
                <a:gd name="T43" fmla="*/ 70 h 427"/>
                <a:gd name="T44" fmla="*/ 968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3 w 982"/>
                <a:gd name="T57" fmla="*/ 13 h 427"/>
                <a:gd name="T58" fmla="*/ 826 w 982"/>
                <a:gd name="T59" fmla="*/ 37 h 427"/>
                <a:gd name="T60" fmla="*/ 784 w 982"/>
                <a:gd name="T61" fmla="*/ 70 h 427"/>
                <a:gd name="T62" fmla="*/ 747 w 982"/>
                <a:gd name="T63" fmla="*/ 110 h 427"/>
                <a:gd name="T64" fmla="*/ 714 w 982"/>
                <a:gd name="T65" fmla="*/ 156 h 427"/>
                <a:gd name="T66" fmla="*/ 649 w 982"/>
                <a:gd name="T67" fmla="*/ 255 h 427"/>
                <a:gd name="T68" fmla="*/ 611 w 982"/>
                <a:gd name="T69" fmla="*/ 301 h 427"/>
                <a:gd name="T70" fmla="*/ 566 w 982"/>
                <a:gd name="T71" fmla="*/ 336 h 427"/>
                <a:gd name="T72" fmla="*/ 531 w 982"/>
                <a:gd name="T73" fmla="*/ 350 h 427"/>
                <a:gd name="T74" fmla="*/ 501 w 982"/>
                <a:gd name="T75" fmla="*/ 355 h 427"/>
                <a:gd name="T76" fmla="*/ 480 w 982"/>
                <a:gd name="T77" fmla="*/ 355 h 427"/>
                <a:gd name="T78" fmla="*/ 450 w 982"/>
                <a:gd name="T79" fmla="*/ 350 h 427"/>
                <a:gd name="T80" fmla="*/ 415 w 982"/>
                <a:gd name="T81" fmla="*/ 336 h 427"/>
                <a:gd name="T82" fmla="*/ 370 w 982"/>
                <a:gd name="T83" fmla="*/ 301 h 427"/>
                <a:gd name="T84" fmla="*/ 331 w 982"/>
                <a:gd name="T85" fmla="*/ 255 h 427"/>
                <a:gd name="T86" fmla="*/ 268 w 982"/>
                <a:gd name="T87" fmla="*/ 156 h 427"/>
                <a:gd name="T88" fmla="*/ 233 w 982"/>
                <a:gd name="T89" fmla="*/ 110 h 427"/>
                <a:gd name="T90" fmla="*/ 196 w 982"/>
                <a:gd name="T91" fmla="*/ 70 h 427"/>
                <a:gd name="T92" fmla="*/ 155 w 982"/>
                <a:gd name="T93" fmla="*/ 37 h 427"/>
                <a:gd name="T94" fmla="*/ 108 w 982"/>
                <a:gd name="T95" fmla="*/ 13 h 427"/>
                <a:gd name="T96" fmla="*/ 54 w 982"/>
                <a:gd name="T97" fmla="*/ 1 h 427"/>
                <a:gd name="T98" fmla="*/ 26 w 982"/>
                <a:gd name="T99" fmla="*/ 0 h 427"/>
                <a:gd name="T100" fmla="*/ 9 w 982"/>
                <a:gd name="T101" fmla="*/ 10 h 427"/>
                <a:gd name="T102" fmla="*/ 0 w 982"/>
                <a:gd name="T103" fmla="*/ 26 h 427"/>
                <a:gd name="T104" fmla="*/ 2 w 982"/>
                <a:gd name="T105" fmla="*/ 46 h 427"/>
                <a:gd name="T106" fmla="*/ 13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5" y="71"/>
                  </a:lnTo>
                  <a:lnTo>
                    <a:pt x="55" y="72"/>
                  </a:lnTo>
                  <a:lnTo>
                    <a:pt x="64" y="74"/>
                  </a:lnTo>
                  <a:lnTo>
                    <a:pt x="75" y="76"/>
                  </a:lnTo>
                  <a:lnTo>
                    <a:pt x="92" y="82"/>
                  </a:lnTo>
                  <a:lnTo>
                    <a:pt x="110" y="91"/>
                  </a:lnTo>
                  <a:lnTo>
                    <a:pt x="125" y="101"/>
                  </a:lnTo>
                  <a:lnTo>
                    <a:pt x="141" y="112"/>
                  </a:lnTo>
                  <a:lnTo>
                    <a:pt x="154" y="126"/>
                  </a:lnTo>
                  <a:lnTo>
                    <a:pt x="167" y="140"/>
                  </a:lnTo>
                  <a:lnTo>
                    <a:pt x="180" y="155"/>
                  </a:lnTo>
                  <a:lnTo>
                    <a:pt x="192" y="170"/>
                  </a:lnTo>
                  <a:lnTo>
                    <a:pt x="215" y="204"/>
                  </a:lnTo>
                  <a:lnTo>
                    <a:pt x="237" y="237"/>
                  </a:lnTo>
                  <a:lnTo>
                    <a:pt x="257" y="270"/>
                  </a:lnTo>
                  <a:lnTo>
                    <a:pt x="257" y="270"/>
                  </a:lnTo>
                  <a:lnTo>
                    <a:pt x="279" y="301"/>
                  </a:lnTo>
                  <a:lnTo>
                    <a:pt x="290" y="315"/>
                  </a:lnTo>
                  <a:lnTo>
                    <a:pt x="303" y="329"/>
                  </a:lnTo>
                  <a:lnTo>
                    <a:pt x="315" y="343"/>
                  </a:lnTo>
                  <a:lnTo>
                    <a:pt x="327" y="355"/>
                  </a:lnTo>
                  <a:lnTo>
                    <a:pt x="341" y="368"/>
                  </a:lnTo>
                  <a:lnTo>
                    <a:pt x="355" y="379"/>
                  </a:lnTo>
                  <a:lnTo>
                    <a:pt x="370" y="389"/>
                  </a:lnTo>
                  <a:lnTo>
                    <a:pt x="384" y="399"/>
                  </a:lnTo>
                  <a:lnTo>
                    <a:pt x="401" y="407"/>
                  </a:lnTo>
                  <a:lnTo>
                    <a:pt x="417" y="413"/>
                  </a:lnTo>
                  <a:lnTo>
                    <a:pt x="435" y="419"/>
                  </a:lnTo>
                  <a:lnTo>
                    <a:pt x="452" y="424"/>
                  </a:lnTo>
                  <a:lnTo>
                    <a:pt x="471" y="426"/>
                  </a:lnTo>
                  <a:lnTo>
                    <a:pt x="490" y="427"/>
                  </a:lnTo>
                  <a:lnTo>
                    <a:pt x="490" y="427"/>
                  </a:lnTo>
                  <a:lnTo>
                    <a:pt x="510" y="426"/>
                  </a:lnTo>
                  <a:lnTo>
                    <a:pt x="529" y="424"/>
                  </a:lnTo>
                  <a:lnTo>
                    <a:pt x="547" y="419"/>
                  </a:lnTo>
                  <a:lnTo>
                    <a:pt x="565" y="413"/>
                  </a:lnTo>
                  <a:lnTo>
                    <a:pt x="581" y="407"/>
                  </a:lnTo>
                  <a:lnTo>
                    <a:pt x="597" y="399"/>
                  </a:lnTo>
                  <a:lnTo>
                    <a:pt x="612" y="389"/>
                  </a:lnTo>
                  <a:lnTo>
                    <a:pt x="627" y="379"/>
                  </a:lnTo>
                  <a:lnTo>
                    <a:pt x="640" y="368"/>
                  </a:lnTo>
                  <a:lnTo>
                    <a:pt x="653" y="355"/>
                  </a:lnTo>
                  <a:lnTo>
                    <a:pt x="667" y="343"/>
                  </a:lnTo>
                  <a:lnTo>
                    <a:pt x="679" y="329"/>
                  </a:lnTo>
                  <a:lnTo>
                    <a:pt x="691" y="315"/>
                  </a:lnTo>
                  <a:lnTo>
                    <a:pt x="702" y="301"/>
                  </a:lnTo>
                  <a:lnTo>
                    <a:pt x="724" y="270"/>
                  </a:lnTo>
                  <a:lnTo>
                    <a:pt x="724" y="270"/>
                  </a:lnTo>
                  <a:lnTo>
                    <a:pt x="745" y="237"/>
                  </a:lnTo>
                  <a:lnTo>
                    <a:pt x="766" y="204"/>
                  </a:lnTo>
                  <a:lnTo>
                    <a:pt x="789" y="170"/>
                  </a:lnTo>
                  <a:lnTo>
                    <a:pt x="801" y="155"/>
                  </a:lnTo>
                  <a:lnTo>
                    <a:pt x="813" y="140"/>
                  </a:lnTo>
                  <a:lnTo>
                    <a:pt x="827" y="126"/>
                  </a:lnTo>
                  <a:lnTo>
                    <a:pt x="841" y="112"/>
                  </a:lnTo>
                  <a:lnTo>
                    <a:pt x="856" y="101"/>
                  </a:lnTo>
                  <a:lnTo>
                    <a:pt x="872" y="91"/>
                  </a:lnTo>
                  <a:lnTo>
                    <a:pt x="889" y="82"/>
                  </a:lnTo>
                  <a:lnTo>
                    <a:pt x="907" y="76"/>
                  </a:lnTo>
                  <a:lnTo>
                    <a:pt x="917" y="74"/>
                  </a:lnTo>
                  <a:lnTo>
                    <a:pt x="927" y="72"/>
                  </a:lnTo>
                  <a:lnTo>
                    <a:pt x="937" y="71"/>
                  </a:lnTo>
                  <a:lnTo>
                    <a:pt x="947" y="70"/>
                  </a:lnTo>
                  <a:lnTo>
                    <a:pt x="947" y="70"/>
                  </a:lnTo>
                  <a:lnTo>
                    <a:pt x="956" y="69"/>
                  </a:lnTo>
                  <a:lnTo>
                    <a:pt x="962" y="67"/>
                  </a:lnTo>
                  <a:lnTo>
                    <a:pt x="968" y="63"/>
                  </a:lnTo>
                  <a:lnTo>
                    <a:pt x="973" y="59"/>
                  </a:lnTo>
                  <a:lnTo>
                    <a:pt x="976" y="52"/>
                  </a:lnTo>
                  <a:lnTo>
                    <a:pt x="979" y="46"/>
                  </a:lnTo>
                  <a:lnTo>
                    <a:pt x="981" y="40"/>
                  </a:lnTo>
                  <a:lnTo>
                    <a:pt x="982" y="34"/>
                  </a:lnTo>
                  <a:lnTo>
                    <a:pt x="981" y="26"/>
                  </a:lnTo>
                  <a:lnTo>
                    <a:pt x="979" y="20"/>
                  </a:lnTo>
                  <a:lnTo>
                    <a:pt x="976" y="15"/>
                  </a:lnTo>
                  <a:lnTo>
                    <a:pt x="973" y="10"/>
                  </a:lnTo>
                  <a:lnTo>
                    <a:pt x="968" y="5"/>
                  </a:lnTo>
                  <a:lnTo>
                    <a:pt x="962" y="2"/>
                  </a:lnTo>
                  <a:lnTo>
                    <a:pt x="956" y="0"/>
                  </a:lnTo>
                  <a:lnTo>
                    <a:pt x="947" y="0"/>
                  </a:lnTo>
                  <a:lnTo>
                    <a:pt x="947" y="0"/>
                  </a:lnTo>
                  <a:lnTo>
                    <a:pt x="928" y="1"/>
                  </a:lnTo>
                  <a:lnTo>
                    <a:pt x="908" y="4"/>
                  </a:lnTo>
                  <a:lnTo>
                    <a:pt x="891" y="8"/>
                  </a:lnTo>
                  <a:lnTo>
                    <a:pt x="873" y="13"/>
                  </a:lnTo>
                  <a:lnTo>
                    <a:pt x="857" y="20"/>
                  </a:lnTo>
                  <a:lnTo>
                    <a:pt x="841" y="27"/>
                  </a:lnTo>
                  <a:lnTo>
                    <a:pt x="826" y="37"/>
                  </a:lnTo>
                  <a:lnTo>
                    <a:pt x="811" y="47"/>
                  </a:lnTo>
                  <a:lnTo>
                    <a:pt x="798" y="57"/>
                  </a:lnTo>
                  <a:lnTo>
                    <a:pt x="784" y="70"/>
                  </a:lnTo>
                  <a:lnTo>
                    <a:pt x="772" y="82"/>
                  </a:lnTo>
                  <a:lnTo>
                    <a:pt x="760" y="96"/>
                  </a:lnTo>
                  <a:lnTo>
                    <a:pt x="747" y="110"/>
                  </a:lnTo>
                  <a:lnTo>
                    <a:pt x="736" y="125"/>
                  </a:lnTo>
                  <a:lnTo>
                    <a:pt x="714" y="156"/>
                  </a:lnTo>
                  <a:lnTo>
                    <a:pt x="714" y="156"/>
                  </a:lnTo>
                  <a:lnTo>
                    <a:pt x="694" y="188"/>
                  </a:lnTo>
                  <a:lnTo>
                    <a:pt x="672" y="221"/>
                  </a:lnTo>
                  <a:lnTo>
                    <a:pt x="649" y="255"/>
                  </a:lnTo>
                  <a:lnTo>
                    <a:pt x="637" y="271"/>
                  </a:lnTo>
                  <a:lnTo>
                    <a:pt x="625" y="286"/>
                  </a:lnTo>
                  <a:lnTo>
                    <a:pt x="611" y="301"/>
                  </a:lnTo>
                  <a:lnTo>
                    <a:pt x="597" y="314"/>
                  </a:lnTo>
                  <a:lnTo>
                    <a:pt x="582" y="325"/>
                  </a:lnTo>
                  <a:lnTo>
                    <a:pt x="566" y="336"/>
                  </a:lnTo>
                  <a:lnTo>
                    <a:pt x="549" y="344"/>
                  </a:lnTo>
                  <a:lnTo>
                    <a:pt x="540" y="348"/>
                  </a:lnTo>
                  <a:lnTo>
                    <a:pt x="531" y="350"/>
                  </a:lnTo>
                  <a:lnTo>
                    <a:pt x="521" y="352"/>
                  </a:lnTo>
                  <a:lnTo>
                    <a:pt x="511" y="354"/>
                  </a:lnTo>
                  <a:lnTo>
                    <a:pt x="501" y="355"/>
                  </a:lnTo>
                  <a:lnTo>
                    <a:pt x="490" y="355"/>
                  </a:lnTo>
                  <a:lnTo>
                    <a:pt x="490" y="355"/>
                  </a:lnTo>
                  <a:lnTo>
                    <a:pt x="480" y="355"/>
                  </a:lnTo>
                  <a:lnTo>
                    <a:pt x="470" y="354"/>
                  </a:lnTo>
                  <a:lnTo>
                    <a:pt x="460" y="352"/>
                  </a:lnTo>
                  <a:lnTo>
                    <a:pt x="450" y="350"/>
                  </a:lnTo>
                  <a:lnTo>
                    <a:pt x="441" y="348"/>
                  </a:lnTo>
                  <a:lnTo>
                    <a:pt x="433" y="344"/>
                  </a:lnTo>
                  <a:lnTo>
                    <a:pt x="415" y="336"/>
                  </a:lnTo>
                  <a:lnTo>
                    <a:pt x="400" y="325"/>
                  </a:lnTo>
                  <a:lnTo>
                    <a:pt x="384" y="314"/>
                  </a:lnTo>
                  <a:lnTo>
                    <a:pt x="370" y="301"/>
                  </a:lnTo>
                  <a:lnTo>
                    <a:pt x="356" y="286"/>
                  </a:lnTo>
                  <a:lnTo>
                    <a:pt x="344" y="271"/>
                  </a:lnTo>
                  <a:lnTo>
                    <a:pt x="331" y="255"/>
                  </a:lnTo>
                  <a:lnTo>
                    <a:pt x="309" y="221"/>
                  </a:lnTo>
                  <a:lnTo>
                    <a:pt x="288" y="188"/>
                  </a:lnTo>
                  <a:lnTo>
                    <a:pt x="268" y="156"/>
                  </a:lnTo>
                  <a:lnTo>
                    <a:pt x="268" y="156"/>
                  </a:lnTo>
                  <a:lnTo>
                    <a:pt x="245" y="125"/>
                  </a:lnTo>
                  <a:lnTo>
                    <a:pt x="233" y="110"/>
                  </a:lnTo>
                  <a:lnTo>
                    <a:pt x="222" y="96"/>
                  </a:lnTo>
                  <a:lnTo>
                    <a:pt x="210" y="82"/>
                  </a:lnTo>
                  <a:lnTo>
                    <a:pt x="196" y="70"/>
                  </a:lnTo>
                  <a:lnTo>
                    <a:pt x="183" y="57"/>
                  </a:lnTo>
                  <a:lnTo>
                    <a:pt x="170" y="47"/>
                  </a:lnTo>
                  <a:lnTo>
                    <a:pt x="155" y="37"/>
                  </a:lnTo>
                  <a:lnTo>
                    <a:pt x="140" y="27"/>
                  </a:lnTo>
                  <a:lnTo>
                    <a:pt x="124" y="20"/>
                  </a:lnTo>
                  <a:lnTo>
                    <a:pt x="108" y="13"/>
                  </a:lnTo>
                  <a:lnTo>
                    <a:pt x="90" y="8"/>
                  </a:lnTo>
                  <a:lnTo>
                    <a:pt x="73" y="4"/>
                  </a:lnTo>
                  <a:lnTo>
                    <a:pt x="54" y="1"/>
                  </a:lnTo>
                  <a:lnTo>
                    <a:pt x="34" y="0"/>
                  </a:lnTo>
                  <a:lnTo>
                    <a:pt x="34" y="0"/>
                  </a:lnTo>
                  <a:lnTo>
                    <a:pt x="26" y="0"/>
                  </a:lnTo>
                  <a:lnTo>
                    <a:pt x="19" y="2"/>
                  </a:lnTo>
                  <a:lnTo>
                    <a:pt x="13" y="5"/>
                  </a:lnTo>
                  <a:lnTo>
                    <a:pt x="9" y="10"/>
                  </a:lnTo>
                  <a:lnTo>
                    <a:pt x="4" y="15"/>
                  </a:lnTo>
                  <a:lnTo>
                    <a:pt x="2" y="20"/>
                  </a:lnTo>
                  <a:lnTo>
                    <a:pt x="0" y="26"/>
                  </a:lnTo>
                  <a:lnTo>
                    <a:pt x="0" y="34"/>
                  </a:lnTo>
                  <a:lnTo>
                    <a:pt x="0" y="40"/>
                  </a:lnTo>
                  <a:lnTo>
                    <a:pt x="2" y="46"/>
                  </a:lnTo>
                  <a:lnTo>
                    <a:pt x="4" y="52"/>
                  </a:lnTo>
                  <a:lnTo>
                    <a:pt x="9" y="59"/>
                  </a:lnTo>
                  <a:lnTo>
                    <a:pt x="13" y="63"/>
                  </a:lnTo>
                  <a:lnTo>
                    <a:pt x="19" y="67"/>
                  </a:lnTo>
                  <a:lnTo>
                    <a:pt x="26"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10" name="Freeform 14">
              <a:extLst>
                <a:ext uri="{FF2B5EF4-FFF2-40B4-BE49-F238E27FC236}">
                  <a16:creationId xmlns:a16="http://schemas.microsoft.com/office/drawing/2014/main" id="{618118A5-4914-62D0-56F0-656E251019BB}"/>
                </a:ext>
              </a:extLst>
            </p:cNvPr>
            <p:cNvSpPr>
              <a:spLocks noEditPoints="1"/>
            </p:cNvSpPr>
            <p:nvPr/>
          </p:nvSpPr>
          <p:spPr bwMode="auto">
            <a:xfrm>
              <a:off x="3906344" y="5875338"/>
              <a:ext cx="792163" cy="352425"/>
            </a:xfrm>
            <a:custGeom>
              <a:avLst/>
              <a:gdLst>
                <a:gd name="T0" fmla="*/ 3 w 999"/>
                <a:gd name="T1" fmla="*/ 26 h 445"/>
                <a:gd name="T2" fmla="*/ 43 w 999"/>
                <a:gd name="T3" fmla="*/ 0 h 445"/>
                <a:gd name="T4" fmla="*/ 141 w 999"/>
                <a:gd name="T5" fmla="*/ 24 h 445"/>
                <a:gd name="T6" fmla="*/ 230 w 999"/>
                <a:gd name="T7" fmla="*/ 92 h 445"/>
                <a:gd name="T8" fmla="*/ 309 w 999"/>
                <a:gd name="T9" fmla="*/ 200 h 445"/>
                <a:gd name="T10" fmla="*/ 376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1 w 999"/>
                <a:gd name="T23" fmla="*/ 33 h 445"/>
                <a:gd name="T24" fmla="*/ 956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1 w 999"/>
                <a:gd name="T41" fmla="*/ 437 h 445"/>
                <a:gd name="T42" fmla="*/ 458 w 999"/>
                <a:gd name="T43" fmla="*/ 442 h 445"/>
                <a:gd name="T44" fmla="*/ 354 w 999"/>
                <a:gd name="T45" fmla="*/ 393 h 445"/>
                <a:gd name="T46" fmla="*/ 279 w 999"/>
                <a:gd name="T47" fmla="*/ 314 h 445"/>
                <a:gd name="T48" fmla="*/ 197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4 w 999"/>
                <a:gd name="T75" fmla="*/ 296 h 445"/>
                <a:gd name="T76" fmla="*/ 269 w 999"/>
                <a:gd name="T77" fmla="*/ 171 h 445"/>
                <a:gd name="T78" fmla="*/ 192 w 999"/>
                <a:gd name="T79" fmla="*/ 79 h 445"/>
                <a:gd name="T80" fmla="*/ 100 w 999"/>
                <a:gd name="T81" fmla="*/ 27 h 445"/>
                <a:gd name="T82" fmla="*/ 31 w 999"/>
                <a:gd name="T83" fmla="*/ 20 h 445"/>
                <a:gd name="T84" fmla="*/ 18 w 999"/>
                <a:gd name="T85" fmla="*/ 43 h 445"/>
                <a:gd name="T86" fmla="*/ 27 w 999"/>
                <a:gd name="T87" fmla="*/ 65 h 445"/>
                <a:gd name="T88" fmla="*/ 79 w 999"/>
                <a:gd name="T89" fmla="*/ 76 h 445"/>
                <a:gd name="T90" fmla="*/ 166 w 999"/>
                <a:gd name="T91" fmla="*/ 126 h 445"/>
                <a:gd name="T92" fmla="*/ 249 w 999"/>
                <a:gd name="T93" fmla="*/ 236 h 445"/>
                <a:gd name="T94" fmla="*/ 325 w 999"/>
                <a:gd name="T95" fmla="*/ 342 h 445"/>
                <a:gd name="T96" fmla="*/ 409 w 999"/>
                <a:gd name="T97" fmla="*/ 407 h 445"/>
                <a:gd name="T98" fmla="*/ 499 w 999"/>
                <a:gd name="T99" fmla="*/ 427 h 445"/>
                <a:gd name="T100" fmla="*/ 607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8" y="7"/>
                  </a:lnTo>
                  <a:lnTo>
                    <a:pt x="25" y="3"/>
                  </a:lnTo>
                  <a:lnTo>
                    <a:pt x="33" y="1"/>
                  </a:lnTo>
                  <a:lnTo>
                    <a:pt x="43" y="0"/>
                  </a:lnTo>
                  <a:lnTo>
                    <a:pt x="43" y="0"/>
                  </a:lnTo>
                  <a:lnTo>
                    <a:pt x="65" y="2"/>
                  </a:lnTo>
                  <a:lnTo>
                    <a:pt x="86" y="5"/>
                  </a:lnTo>
                  <a:lnTo>
                    <a:pt x="105" y="11"/>
                  </a:lnTo>
                  <a:lnTo>
                    <a:pt x="124" y="17"/>
                  </a:lnTo>
                  <a:lnTo>
                    <a:pt x="141" y="24"/>
                  </a:lnTo>
                  <a:lnTo>
                    <a:pt x="159" y="33"/>
                  </a:lnTo>
                  <a:lnTo>
                    <a:pt x="174" y="44"/>
                  </a:lnTo>
                  <a:lnTo>
                    <a:pt x="190" y="54"/>
                  </a:lnTo>
                  <a:lnTo>
                    <a:pt x="204" y="66"/>
                  </a:lnTo>
                  <a:lnTo>
                    <a:pt x="218" y="79"/>
                  </a:lnTo>
                  <a:lnTo>
                    <a:pt x="230" y="92"/>
                  </a:lnTo>
                  <a:lnTo>
                    <a:pt x="241" y="106"/>
                  </a:lnTo>
                  <a:lnTo>
                    <a:pt x="253" y="119"/>
                  </a:lnTo>
                  <a:lnTo>
                    <a:pt x="264" y="133"/>
                  </a:lnTo>
                  <a:lnTo>
                    <a:pt x="284" y="161"/>
                  </a:lnTo>
                  <a:lnTo>
                    <a:pt x="284" y="161"/>
                  </a:lnTo>
                  <a:lnTo>
                    <a:pt x="309" y="200"/>
                  </a:lnTo>
                  <a:lnTo>
                    <a:pt x="309" y="200"/>
                  </a:lnTo>
                  <a:lnTo>
                    <a:pt x="327" y="228"/>
                  </a:lnTo>
                  <a:lnTo>
                    <a:pt x="346" y="256"/>
                  </a:lnTo>
                  <a:lnTo>
                    <a:pt x="355" y="269"/>
                  </a:lnTo>
                  <a:lnTo>
                    <a:pt x="365" y="282"/>
                  </a:lnTo>
                  <a:lnTo>
                    <a:pt x="376"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6" y="335"/>
                  </a:lnTo>
                  <a:lnTo>
                    <a:pt x="588" y="327"/>
                  </a:lnTo>
                  <a:lnTo>
                    <a:pt x="601" y="317"/>
                  </a:lnTo>
                  <a:lnTo>
                    <a:pt x="612" y="306"/>
                  </a:lnTo>
                  <a:lnTo>
                    <a:pt x="623" y="294"/>
                  </a:lnTo>
                  <a:lnTo>
                    <a:pt x="634" y="282"/>
                  </a:lnTo>
                  <a:lnTo>
                    <a:pt x="644" y="269"/>
                  </a:lnTo>
                  <a:lnTo>
                    <a:pt x="654" y="256"/>
                  </a:lnTo>
                  <a:lnTo>
                    <a:pt x="673" y="228"/>
                  </a:lnTo>
                  <a:lnTo>
                    <a:pt x="690" y="200"/>
                  </a:lnTo>
                  <a:lnTo>
                    <a:pt x="690" y="200"/>
                  </a:lnTo>
                  <a:lnTo>
                    <a:pt x="716" y="161"/>
                  </a:lnTo>
                  <a:lnTo>
                    <a:pt x="716" y="161"/>
                  </a:lnTo>
                  <a:lnTo>
                    <a:pt x="736" y="133"/>
                  </a:lnTo>
                  <a:lnTo>
                    <a:pt x="746" y="119"/>
                  </a:lnTo>
                  <a:lnTo>
                    <a:pt x="757" y="106"/>
                  </a:lnTo>
                  <a:lnTo>
                    <a:pt x="769" y="92"/>
                  </a:lnTo>
                  <a:lnTo>
                    <a:pt x="782" y="79"/>
                  </a:lnTo>
                  <a:lnTo>
                    <a:pt x="796" y="66"/>
                  </a:lnTo>
                  <a:lnTo>
                    <a:pt x="810" y="54"/>
                  </a:lnTo>
                  <a:lnTo>
                    <a:pt x="824" y="44"/>
                  </a:lnTo>
                  <a:lnTo>
                    <a:pt x="841" y="33"/>
                  </a:lnTo>
                  <a:lnTo>
                    <a:pt x="857" y="24"/>
                  </a:lnTo>
                  <a:lnTo>
                    <a:pt x="875" y="17"/>
                  </a:lnTo>
                  <a:lnTo>
                    <a:pt x="894" y="11"/>
                  </a:lnTo>
                  <a:lnTo>
                    <a:pt x="913" y="5"/>
                  </a:lnTo>
                  <a:lnTo>
                    <a:pt x="934" y="2"/>
                  </a:lnTo>
                  <a:lnTo>
                    <a:pt x="956" y="0"/>
                  </a:lnTo>
                  <a:lnTo>
                    <a:pt x="956"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3" y="80"/>
                  </a:lnTo>
                  <a:lnTo>
                    <a:pt x="975" y="84"/>
                  </a:lnTo>
                  <a:lnTo>
                    <a:pt x="967" y="87"/>
                  </a:lnTo>
                  <a:lnTo>
                    <a:pt x="956" y="89"/>
                  </a:lnTo>
                  <a:lnTo>
                    <a:pt x="956" y="89"/>
                  </a:lnTo>
                  <a:lnTo>
                    <a:pt x="940" y="90"/>
                  </a:lnTo>
                  <a:lnTo>
                    <a:pt x="923" y="93"/>
                  </a:lnTo>
                  <a:lnTo>
                    <a:pt x="908" y="97"/>
                  </a:lnTo>
                  <a:lnTo>
                    <a:pt x="895" y="104"/>
                  </a:lnTo>
                  <a:lnTo>
                    <a:pt x="880" y="111"/>
                  </a:lnTo>
                  <a:lnTo>
                    <a:pt x="868" y="119"/>
                  </a:lnTo>
                  <a:lnTo>
                    <a:pt x="855" y="130"/>
                  </a:lnTo>
                  <a:lnTo>
                    <a:pt x="844" y="140"/>
                  </a:lnTo>
                  <a:lnTo>
                    <a:pt x="833" y="151"/>
                  </a:lnTo>
                  <a:lnTo>
                    <a:pt x="822" y="164"/>
                  </a:lnTo>
                  <a:lnTo>
                    <a:pt x="812" y="176"/>
                  </a:lnTo>
                  <a:lnTo>
                    <a:pt x="803" y="190"/>
                  </a:lnTo>
                  <a:lnTo>
                    <a:pt x="784" y="217"/>
                  </a:lnTo>
                  <a:lnTo>
                    <a:pt x="766" y="245"/>
                  </a:lnTo>
                  <a:lnTo>
                    <a:pt x="766" y="245"/>
                  </a:lnTo>
                  <a:lnTo>
                    <a:pt x="740" y="285"/>
                  </a:lnTo>
                  <a:lnTo>
                    <a:pt x="740" y="285"/>
                  </a:lnTo>
                  <a:lnTo>
                    <a:pt x="720" y="314"/>
                  </a:lnTo>
                  <a:lnTo>
                    <a:pt x="709" y="327"/>
                  </a:lnTo>
                  <a:lnTo>
                    <a:pt x="698" y="342"/>
                  </a:lnTo>
                  <a:lnTo>
                    <a:pt x="686" y="355"/>
                  </a:lnTo>
                  <a:lnTo>
                    <a:pt x="673" y="368"/>
                  </a:lnTo>
                  <a:lnTo>
                    <a:pt x="659" y="381"/>
                  </a:lnTo>
                  <a:lnTo>
                    <a:pt x="645" y="393"/>
                  </a:lnTo>
                  <a:lnTo>
                    <a:pt x="629" y="405"/>
                  </a:lnTo>
                  <a:lnTo>
                    <a:pt x="614" y="414"/>
                  </a:lnTo>
                  <a:lnTo>
                    <a:pt x="597" y="423"/>
                  </a:lnTo>
                  <a:lnTo>
                    <a:pt x="580" y="431"/>
                  </a:lnTo>
                  <a:lnTo>
                    <a:pt x="561" y="437"/>
                  </a:lnTo>
                  <a:lnTo>
                    <a:pt x="542" y="442"/>
                  </a:lnTo>
                  <a:lnTo>
                    <a:pt x="521" y="444"/>
                  </a:lnTo>
                  <a:lnTo>
                    <a:pt x="499" y="445"/>
                  </a:lnTo>
                  <a:lnTo>
                    <a:pt x="499" y="445"/>
                  </a:lnTo>
                  <a:lnTo>
                    <a:pt x="478" y="444"/>
                  </a:lnTo>
                  <a:lnTo>
                    <a:pt x="458" y="442"/>
                  </a:lnTo>
                  <a:lnTo>
                    <a:pt x="439" y="437"/>
                  </a:lnTo>
                  <a:lnTo>
                    <a:pt x="420" y="431"/>
                  </a:lnTo>
                  <a:lnTo>
                    <a:pt x="402"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6" y="217"/>
                  </a:lnTo>
                  <a:lnTo>
                    <a:pt x="197" y="190"/>
                  </a:lnTo>
                  <a:lnTo>
                    <a:pt x="187" y="176"/>
                  </a:lnTo>
                  <a:lnTo>
                    <a:pt x="176" y="164"/>
                  </a:lnTo>
                  <a:lnTo>
                    <a:pt x="166" y="151"/>
                  </a:lnTo>
                  <a:lnTo>
                    <a:pt x="155" y="140"/>
                  </a:lnTo>
                  <a:lnTo>
                    <a:pt x="143" y="130"/>
                  </a:lnTo>
                  <a:lnTo>
                    <a:pt x="131" y="119"/>
                  </a:lnTo>
                  <a:lnTo>
                    <a:pt x="119" y="111"/>
                  </a:lnTo>
                  <a:lnTo>
                    <a:pt x="105" y="104"/>
                  </a:lnTo>
                  <a:lnTo>
                    <a:pt x="91" y="97"/>
                  </a:lnTo>
                  <a:lnTo>
                    <a:pt x="75" y="93"/>
                  </a:lnTo>
                  <a:lnTo>
                    <a:pt x="60" y="90"/>
                  </a:lnTo>
                  <a:lnTo>
                    <a:pt x="42" y="89"/>
                  </a:lnTo>
                  <a:lnTo>
                    <a:pt x="42" y="89"/>
                  </a:lnTo>
                  <a:lnTo>
                    <a:pt x="42" y="89"/>
                  </a:lnTo>
                  <a:lnTo>
                    <a:pt x="33" y="87"/>
                  </a:lnTo>
                  <a:lnTo>
                    <a:pt x="24" y="84"/>
                  </a:lnTo>
                  <a:lnTo>
                    <a:pt x="17" y="80"/>
                  </a:lnTo>
                  <a:lnTo>
                    <a:pt x="10" y="74"/>
                  </a:lnTo>
                  <a:lnTo>
                    <a:pt x="6" y="67"/>
                  </a:lnTo>
                  <a:lnTo>
                    <a:pt x="3" y="60"/>
                  </a:lnTo>
                  <a:lnTo>
                    <a:pt x="1" y="52"/>
                  </a:lnTo>
                  <a:lnTo>
                    <a:pt x="0" y="44"/>
                  </a:lnTo>
                  <a:lnTo>
                    <a:pt x="0" y="44"/>
                  </a:lnTo>
                  <a:close/>
                  <a:moveTo>
                    <a:pt x="981" y="44"/>
                  </a:moveTo>
                  <a:lnTo>
                    <a:pt x="981" y="44"/>
                  </a:lnTo>
                  <a:lnTo>
                    <a:pt x="981" y="43"/>
                  </a:lnTo>
                  <a:lnTo>
                    <a:pt x="981" y="43"/>
                  </a:lnTo>
                  <a:lnTo>
                    <a:pt x="981" y="39"/>
                  </a:lnTo>
                  <a:lnTo>
                    <a:pt x="980" y="33"/>
                  </a:lnTo>
                  <a:lnTo>
                    <a:pt x="978" y="29"/>
                  </a:lnTo>
                  <a:lnTo>
                    <a:pt x="976"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50" y="143"/>
                  </a:lnTo>
                  <a:lnTo>
                    <a:pt x="731" y="171"/>
                  </a:lnTo>
                  <a:lnTo>
                    <a:pt x="731" y="171"/>
                  </a:lnTo>
                  <a:lnTo>
                    <a:pt x="705" y="210"/>
                  </a:lnTo>
                  <a:lnTo>
                    <a:pt x="705" y="210"/>
                  </a:lnTo>
                  <a:lnTo>
                    <a:pt x="686" y="239"/>
                  </a:lnTo>
                  <a:lnTo>
                    <a:pt x="667" y="268"/>
                  </a:lnTo>
                  <a:lnTo>
                    <a:pt x="656" y="283"/>
                  </a:lnTo>
                  <a:lnTo>
                    <a:pt x="646" y="296"/>
                  </a:lnTo>
                  <a:lnTo>
                    <a:pt x="635" y="308"/>
                  </a:lnTo>
                  <a:lnTo>
                    <a:pt x="622" y="321"/>
                  </a:lnTo>
                  <a:lnTo>
                    <a:pt x="610" y="332"/>
                  </a:lnTo>
                  <a:lnTo>
                    <a:pt x="596" y="343"/>
                  </a:lnTo>
                  <a:lnTo>
                    <a:pt x="583" y="352"/>
                  </a:lnTo>
                  <a:lnTo>
                    <a:pt x="567" y="359"/>
                  </a:lnTo>
                  <a:lnTo>
                    <a:pt x="552" y="366"/>
                  </a:lnTo>
                  <a:lnTo>
                    <a:pt x="536" y="371"/>
                  </a:lnTo>
                  <a:lnTo>
                    <a:pt x="518" y="374"/>
                  </a:lnTo>
                  <a:lnTo>
                    <a:pt x="499" y="375"/>
                  </a:lnTo>
                  <a:lnTo>
                    <a:pt x="499" y="375"/>
                  </a:lnTo>
                  <a:lnTo>
                    <a:pt x="481" y="374"/>
                  </a:lnTo>
                  <a:lnTo>
                    <a:pt x="463" y="371"/>
                  </a:lnTo>
                  <a:lnTo>
                    <a:pt x="447" y="366"/>
                  </a:lnTo>
                  <a:lnTo>
                    <a:pt x="431" y="359"/>
                  </a:lnTo>
                  <a:lnTo>
                    <a:pt x="417" y="352"/>
                  </a:lnTo>
                  <a:lnTo>
                    <a:pt x="402" y="343"/>
                  </a:lnTo>
                  <a:lnTo>
                    <a:pt x="389" y="332"/>
                  </a:lnTo>
                  <a:lnTo>
                    <a:pt x="377" y="321"/>
                  </a:lnTo>
                  <a:lnTo>
                    <a:pt x="365" y="308"/>
                  </a:lnTo>
                  <a:lnTo>
                    <a:pt x="354" y="296"/>
                  </a:lnTo>
                  <a:lnTo>
                    <a:pt x="343" y="283"/>
                  </a:lnTo>
                  <a:lnTo>
                    <a:pt x="332" y="268"/>
                  </a:lnTo>
                  <a:lnTo>
                    <a:pt x="313" y="239"/>
                  </a:lnTo>
                  <a:lnTo>
                    <a:pt x="294" y="209"/>
                  </a:lnTo>
                  <a:lnTo>
                    <a:pt x="294" y="209"/>
                  </a:lnTo>
                  <a:lnTo>
                    <a:pt x="269" y="171"/>
                  </a:lnTo>
                  <a:lnTo>
                    <a:pt x="269" y="171"/>
                  </a:lnTo>
                  <a:lnTo>
                    <a:pt x="250" y="143"/>
                  </a:lnTo>
                  <a:lnTo>
                    <a:pt x="228" y="116"/>
                  </a:lnTo>
                  <a:lnTo>
                    <a:pt x="217" y="104"/>
                  </a:lnTo>
                  <a:lnTo>
                    <a:pt x="204" y="91"/>
                  </a:lnTo>
                  <a:lnTo>
                    <a:pt x="192" y="79"/>
                  </a:lnTo>
                  <a:lnTo>
                    <a:pt x="179" y="67"/>
                  </a:lnTo>
                  <a:lnTo>
                    <a:pt x="164" y="57"/>
                  </a:lnTo>
                  <a:lnTo>
                    <a:pt x="150" y="48"/>
                  </a:lnTo>
                  <a:lnTo>
                    <a:pt x="134" y="40"/>
                  </a:lnTo>
                  <a:lnTo>
                    <a:pt x="118" y="33"/>
                  </a:lnTo>
                  <a:lnTo>
                    <a:pt x="100" y="27"/>
                  </a:lnTo>
                  <a:lnTo>
                    <a:pt x="83" y="22"/>
                  </a:lnTo>
                  <a:lnTo>
                    <a:pt x="63" y="20"/>
                  </a:lnTo>
                  <a:lnTo>
                    <a:pt x="42" y="18"/>
                  </a:lnTo>
                  <a:lnTo>
                    <a:pt x="42" y="18"/>
                  </a:lnTo>
                  <a:lnTo>
                    <a:pt x="36" y="19"/>
                  </a:lnTo>
                  <a:lnTo>
                    <a:pt x="31" y="20"/>
                  </a:lnTo>
                  <a:lnTo>
                    <a:pt x="27" y="22"/>
                  </a:lnTo>
                  <a:lnTo>
                    <a:pt x="24" y="26"/>
                  </a:lnTo>
                  <a:lnTo>
                    <a:pt x="21" y="29"/>
                  </a:lnTo>
                  <a:lnTo>
                    <a:pt x="20" y="33"/>
                  </a:lnTo>
                  <a:lnTo>
                    <a:pt x="18" y="39"/>
                  </a:lnTo>
                  <a:lnTo>
                    <a:pt x="18" y="43"/>
                  </a:lnTo>
                  <a:lnTo>
                    <a:pt x="18" y="43"/>
                  </a:lnTo>
                  <a:lnTo>
                    <a:pt x="18" y="48"/>
                  </a:lnTo>
                  <a:lnTo>
                    <a:pt x="19" y="53"/>
                  </a:lnTo>
                  <a:lnTo>
                    <a:pt x="21" y="57"/>
                  </a:lnTo>
                  <a:lnTo>
                    <a:pt x="24" y="61"/>
                  </a:lnTo>
                  <a:lnTo>
                    <a:pt x="27" y="65"/>
                  </a:lnTo>
                  <a:lnTo>
                    <a:pt x="31" y="69"/>
                  </a:lnTo>
                  <a:lnTo>
                    <a:pt x="37" y="71"/>
                  </a:lnTo>
                  <a:lnTo>
                    <a:pt x="43" y="71"/>
                  </a:lnTo>
                  <a:lnTo>
                    <a:pt x="43" y="71"/>
                  </a:lnTo>
                  <a:lnTo>
                    <a:pt x="62" y="73"/>
                  </a:lnTo>
                  <a:lnTo>
                    <a:pt x="79" y="76"/>
                  </a:lnTo>
                  <a:lnTo>
                    <a:pt x="96" y="81"/>
                  </a:lnTo>
                  <a:lnTo>
                    <a:pt x="111" y="87"/>
                  </a:lnTo>
                  <a:lnTo>
                    <a:pt x="127" y="95"/>
                  </a:lnTo>
                  <a:lnTo>
                    <a:pt x="140" y="105"/>
                  </a:lnTo>
                  <a:lnTo>
                    <a:pt x="154" y="115"/>
                  </a:lnTo>
                  <a:lnTo>
                    <a:pt x="166" y="126"/>
                  </a:lnTo>
                  <a:lnTo>
                    <a:pt x="179" y="139"/>
                  </a:lnTo>
                  <a:lnTo>
                    <a:pt x="190" y="151"/>
                  </a:lnTo>
                  <a:lnTo>
                    <a:pt x="200" y="165"/>
                  </a:lnTo>
                  <a:lnTo>
                    <a:pt x="210" y="179"/>
                  </a:lnTo>
                  <a:lnTo>
                    <a:pt x="230" y="207"/>
                  </a:lnTo>
                  <a:lnTo>
                    <a:pt x="249" y="236"/>
                  </a:lnTo>
                  <a:lnTo>
                    <a:pt x="249" y="236"/>
                  </a:lnTo>
                  <a:lnTo>
                    <a:pt x="273" y="275"/>
                  </a:lnTo>
                  <a:lnTo>
                    <a:pt x="273" y="275"/>
                  </a:lnTo>
                  <a:lnTo>
                    <a:pt x="293" y="302"/>
                  </a:lnTo>
                  <a:lnTo>
                    <a:pt x="314" y="329"/>
                  </a:lnTo>
                  <a:lnTo>
                    <a:pt x="325" y="342"/>
                  </a:lnTo>
                  <a:lnTo>
                    <a:pt x="337" y="355"/>
                  </a:lnTo>
                  <a:lnTo>
                    <a:pt x="350" y="366"/>
                  </a:lnTo>
                  <a:lnTo>
                    <a:pt x="363" y="378"/>
                  </a:lnTo>
                  <a:lnTo>
                    <a:pt x="378" y="388"/>
                  </a:lnTo>
                  <a:lnTo>
                    <a:pt x="393" y="398"/>
                  </a:lnTo>
                  <a:lnTo>
                    <a:pt x="409" y="407"/>
                  </a:lnTo>
                  <a:lnTo>
                    <a:pt x="425" y="414"/>
                  </a:lnTo>
                  <a:lnTo>
                    <a:pt x="443" y="419"/>
                  </a:lnTo>
                  <a:lnTo>
                    <a:pt x="460" y="424"/>
                  </a:lnTo>
                  <a:lnTo>
                    <a:pt x="480" y="426"/>
                  </a:lnTo>
                  <a:lnTo>
                    <a:pt x="499" y="427"/>
                  </a:lnTo>
                  <a:lnTo>
                    <a:pt x="499" y="427"/>
                  </a:lnTo>
                  <a:lnTo>
                    <a:pt x="520" y="426"/>
                  </a:lnTo>
                  <a:lnTo>
                    <a:pt x="539" y="424"/>
                  </a:lnTo>
                  <a:lnTo>
                    <a:pt x="557" y="419"/>
                  </a:lnTo>
                  <a:lnTo>
                    <a:pt x="574" y="414"/>
                  </a:lnTo>
                  <a:lnTo>
                    <a:pt x="590" y="407"/>
                  </a:lnTo>
                  <a:lnTo>
                    <a:pt x="607" y="398"/>
                  </a:lnTo>
                  <a:lnTo>
                    <a:pt x="621" y="388"/>
                  </a:lnTo>
                  <a:lnTo>
                    <a:pt x="636" y="378"/>
                  </a:lnTo>
                  <a:lnTo>
                    <a:pt x="649" y="366"/>
                  </a:lnTo>
                  <a:lnTo>
                    <a:pt x="661" y="355"/>
                  </a:lnTo>
                  <a:lnTo>
                    <a:pt x="674" y="342"/>
                  </a:lnTo>
                  <a:lnTo>
                    <a:pt x="685" y="329"/>
                  </a:lnTo>
                  <a:lnTo>
                    <a:pt x="707" y="302"/>
                  </a:lnTo>
                  <a:lnTo>
                    <a:pt x="725" y="275"/>
                  </a:lnTo>
                  <a:lnTo>
                    <a:pt x="725" y="275"/>
                  </a:lnTo>
                  <a:lnTo>
                    <a:pt x="751" y="236"/>
                  </a:lnTo>
                  <a:lnTo>
                    <a:pt x="751" y="236"/>
                  </a:lnTo>
                  <a:lnTo>
                    <a:pt x="769" y="207"/>
                  </a:lnTo>
                  <a:lnTo>
                    <a:pt x="788" y="178"/>
                  </a:lnTo>
                  <a:lnTo>
                    <a:pt x="799" y="165"/>
                  </a:lnTo>
                  <a:lnTo>
                    <a:pt x="810" y="151"/>
                  </a:lnTo>
                  <a:lnTo>
                    <a:pt x="821" y="139"/>
                  </a:lnTo>
                  <a:lnTo>
                    <a:pt x="833" y="126"/>
                  </a:lnTo>
                  <a:lnTo>
                    <a:pt x="845" y="115"/>
                  </a:lnTo>
                  <a:lnTo>
                    <a:pt x="858" y="105"/>
                  </a:lnTo>
                  <a:lnTo>
                    <a:pt x="873" y="95"/>
                  </a:lnTo>
                  <a:lnTo>
                    <a:pt x="887" y="87"/>
                  </a:lnTo>
                  <a:lnTo>
                    <a:pt x="903" y="81"/>
                  </a:lnTo>
                  <a:lnTo>
                    <a:pt x="919" y="76"/>
                  </a:lnTo>
                  <a:lnTo>
                    <a:pt x="937" y="73"/>
                  </a:lnTo>
                  <a:lnTo>
                    <a:pt x="956" y="71"/>
                  </a:lnTo>
                  <a:lnTo>
                    <a:pt x="956" y="71"/>
                  </a:lnTo>
                  <a:lnTo>
                    <a:pt x="963" y="71"/>
                  </a:lnTo>
                  <a:lnTo>
                    <a:pt x="968"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11" name="Freeform 15">
              <a:extLst>
                <a:ext uri="{FF2B5EF4-FFF2-40B4-BE49-F238E27FC236}">
                  <a16:creationId xmlns:a16="http://schemas.microsoft.com/office/drawing/2014/main" id="{B1D14175-5997-E148-8145-A5B4DB09BC2C}"/>
                </a:ext>
              </a:extLst>
            </p:cNvPr>
            <p:cNvSpPr>
              <a:spLocks/>
            </p:cNvSpPr>
            <p:nvPr/>
          </p:nvSpPr>
          <p:spPr bwMode="auto">
            <a:xfrm>
              <a:off x="3914282" y="5876926"/>
              <a:ext cx="777875" cy="338138"/>
            </a:xfrm>
            <a:custGeom>
              <a:avLst/>
              <a:gdLst>
                <a:gd name="T0" fmla="*/ 54 w 982"/>
                <a:gd name="T1" fmla="*/ 426 h 427"/>
                <a:gd name="T2" fmla="*/ 108 w 982"/>
                <a:gd name="T3" fmla="*/ 414 h 427"/>
                <a:gd name="T4" fmla="*/ 155 w 982"/>
                <a:gd name="T5" fmla="*/ 390 h 427"/>
                <a:gd name="T6" fmla="*/ 196 w 982"/>
                <a:gd name="T7" fmla="*/ 357 h 427"/>
                <a:gd name="T8" fmla="*/ 233 w 982"/>
                <a:gd name="T9" fmla="*/ 317 h 427"/>
                <a:gd name="T10" fmla="*/ 268 w 982"/>
                <a:gd name="T11" fmla="*/ 271 h 427"/>
                <a:gd name="T12" fmla="*/ 331 w 982"/>
                <a:gd name="T13" fmla="*/ 172 h 427"/>
                <a:gd name="T14" fmla="*/ 370 w 982"/>
                <a:gd name="T15" fmla="*/ 126 h 427"/>
                <a:gd name="T16" fmla="*/ 415 w 982"/>
                <a:gd name="T17" fmla="*/ 90 h 427"/>
                <a:gd name="T18" fmla="*/ 450 w 982"/>
                <a:gd name="T19" fmla="*/ 76 h 427"/>
                <a:gd name="T20" fmla="*/ 480 w 982"/>
                <a:gd name="T21" fmla="*/ 72 h 427"/>
                <a:gd name="T22" fmla="*/ 501 w 982"/>
                <a:gd name="T23" fmla="*/ 72 h 427"/>
                <a:gd name="T24" fmla="*/ 531 w 982"/>
                <a:gd name="T25" fmla="*/ 76 h 427"/>
                <a:gd name="T26" fmla="*/ 566 w 982"/>
                <a:gd name="T27" fmla="*/ 90 h 427"/>
                <a:gd name="T28" fmla="*/ 611 w 982"/>
                <a:gd name="T29" fmla="*/ 126 h 427"/>
                <a:gd name="T30" fmla="*/ 649 w 982"/>
                <a:gd name="T31" fmla="*/ 172 h 427"/>
                <a:gd name="T32" fmla="*/ 714 w 982"/>
                <a:gd name="T33" fmla="*/ 271 h 427"/>
                <a:gd name="T34" fmla="*/ 747 w 982"/>
                <a:gd name="T35" fmla="*/ 317 h 427"/>
                <a:gd name="T36" fmla="*/ 784 w 982"/>
                <a:gd name="T37" fmla="*/ 357 h 427"/>
                <a:gd name="T38" fmla="*/ 826 w 982"/>
                <a:gd name="T39" fmla="*/ 390 h 427"/>
                <a:gd name="T40" fmla="*/ 873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8 w 982"/>
                <a:gd name="T53" fmla="*/ 364 h 427"/>
                <a:gd name="T54" fmla="*/ 947 w 982"/>
                <a:gd name="T55" fmla="*/ 357 h 427"/>
                <a:gd name="T56" fmla="*/ 927 w 982"/>
                <a:gd name="T57" fmla="*/ 355 h 427"/>
                <a:gd name="T58" fmla="*/ 889 w 982"/>
                <a:gd name="T59" fmla="*/ 345 h 427"/>
                <a:gd name="T60" fmla="*/ 841 w 982"/>
                <a:gd name="T61" fmla="*/ 314 h 427"/>
                <a:gd name="T62" fmla="*/ 801 w 982"/>
                <a:gd name="T63" fmla="*/ 272 h 427"/>
                <a:gd name="T64" fmla="*/ 745 w 982"/>
                <a:gd name="T65" fmla="*/ 190 h 427"/>
                <a:gd name="T66" fmla="*/ 702 w 982"/>
                <a:gd name="T67" fmla="*/ 126 h 427"/>
                <a:gd name="T68" fmla="*/ 667 w 982"/>
                <a:gd name="T69" fmla="*/ 84 h 427"/>
                <a:gd name="T70" fmla="*/ 627 w 982"/>
                <a:gd name="T71" fmla="*/ 48 h 427"/>
                <a:gd name="T72" fmla="*/ 581 w 982"/>
                <a:gd name="T73" fmla="*/ 20 h 427"/>
                <a:gd name="T74" fmla="*/ 529 w 982"/>
                <a:gd name="T75" fmla="*/ 3 h 427"/>
                <a:gd name="T76" fmla="*/ 490 w 982"/>
                <a:gd name="T77" fmla="*/ 0 h 427"/>
                <a:gd name="T78" fmla="*/ 435 w 982"/>
                <a:gd name="T79" fmla="*/ 8 h 427"/>
                <a:gd name="T80" fmla="*/ 384 w 982"/>
                <a:gd name="T81" fmla="*/ 28 h 427"/>
                <a:gd name="T82" fmla="*/ 341 w 982"/>
                <a:gd name="T83" fmla="*/ 59 h 427"/>
                <a:gd name="T84" fmla="*/ 303 w 982"/>
                <a:gd name="T85" fmla="*/ 98 h 427"/>
                <a:gd name="T86" fmla="*/ 257 w 982"/>
                <a:gd name="T87" fmla="*/ 156 h 427"/>
                <a:gd name="T88" fmla="*/ 215 w 982"/>
                <a:gd name="T89" fmla="*/ 223 h 427"/>
                <a:gd name="T90" fmla="*/ 167 w 982"/>
                <a:gd name="T91" fmla="*/ 287 h 427"/>
                <a:gd name="T92" fmla="*/ 125 w 982"/>
                <a:gd name="T93" fmla="*/ 326 h 427"/>
                <a:gd name="T94" fmla="*/ 75 w 982"/>
                <a:gd name="T95" fmla="*/ 351 h 427"/>
                <a:gd name="T96" fmla="*/ 45 w 982"/>
                <a:gd name="T97" fmla="*/ 356 h 427"/>
                <a:gd name="T98" fmla="*/ 26 w 982"/>
                <a:gd name="T99" fmla="*/ 358 h 427"/>
                <a:gd name="T100" fmla="*/ 9 w 982"/>
                <a:gd name="T101" fmla="*/ 369 h 427"/>
                <a:gd name="T102" fmla="*/ 0 w 982"/>
                <a:gd name="T103" fmla="*/ 386 h 427"/>
                <a:gd name="T104" fmla="*/ 2 w 982"/>
                <a:gd name="T105" fmla="*/ 406 h 427"/>
                <a:gd name="T106" fmla="*/ 13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0" y="419"/>
                  </a:lnTo>
                  <a:lnTo>
                    <a:pt x="108" y="414"/>
                  </a:lnTo>
                  <a:lnTo>
                    <a:pt x="124" y="407"/>
                  </a:lnTo>
                  <a:lnTo>
                    <a:pt x="140" y="399"/>
                  </a:lnTo>
                  <a:lnTo>
                    <a:pt x="155" y="390"/>
                  </a:lnTo>
                  <a:lnTo>
                    <a:pt x="170" y="380"/>
                  </a:lnTo>
                  <a:lnTo>
                    <a:pt x="183" y="369"/>
                  </a:lnTo>
                  <a:lnTo>
                    <a:pt x="196" y="357"/>
                  </a:lnTo>
                  <a:lnTo>
                    <a:pt x="210" y="345"/>
                  </a:lnTo>
                  <a:lnTo>
                    <a:pt x="222" y="331"/>
                  </a:lnTo>
                  <a:lnTo>
                    <a:pt x="233" y="317"/>
                  </a:lnTo>
                  <a:lnTo>
                    <a:pt x="245" y="302"/>
                  </a:lnTo>
                  <a:lnTo>
                    <a:pt x="268" y="271"/>
                  </a:lnTo>
                  <a:lnTo>
                    <a:pt x="268" y="271"/>
                  </a:lnTo>
                  <a:lnTo>
                    <a:pt x="288" y="239"/>
                  </a:lnTo>
                  <a:lnTo>
                    <a:pt x="309" y="205"/>
                  </a:lnTo>
                  <a:lnTo>
                    <a:pt x="331" y="172"/>
                  </a:lnTo>
                  <a:lnTo>
                    <a:pt x="344" y="155"/>
                  </a:lnTo>
                  <a:lnTo>
                    <a:pt x="356" y="140"/>
                  </a:lnTo>
                  <a:lnTo>
                    <a:pt x="370" y="126"/>
                  </a:lnTo>
                  <a:lnTo>
                    <a:pt x="384" y="113"/>
                  </a:lnTo>
                  <a:lnTo>
                    <a:pt x="400" y="101"/>
                  </a:lnTo>
                  <a:lnTo>
                    <a:pt x="415" y="90"/>
                  </a:lnTo>
                  <a:lnTo>
                    <a:pt x="433" y="82"/>
                  </a:lnTo>
                  <a:lnTo>
                    <a:pt x="441" y="79"/>
                  </a:lnTo>
                  <a:lnTo>
                    <a:pt x="450" y="76"/>
                  </a:lnTo>
                  <a:lnTo>
                    <a:pt x="460" y="74"/>
                  </a:lnTo>
                  <a:lnTo>
                    <a:pt x="470" y="73"/>
                  </a:lnTo>
                  <a:lnTo>
                    <a:pt x="480" y="72"/>
                  </a:lnTo>
                  <a:lnTo>
                    <a:pt x="490" y="71"/>
                  </a:lnTo>
                  <a:lnTo>
                    <a:pt x="490" y="71"/>
                  </a:lnTo>
                  <a:lnTo>
                    <a:pt x="501" y="72"/>
                  </a:lnTo>
                  <a:lnTo>
                    <a:pt x="511" y="73"/>
                  </a:lnTo>
                  <a:lnTo>
                    <a:pt x="521" y="74"/>
                  </a:lnTo>
                  <a:lnTo>
                    <a:pt x="531" y="76"/>
                  </a:lnTo>
                  <a:lnTo>
                    <a:pt x="540" y="79"/>
                  </a:lnTo>
                  <a:lnTo>
                    <a:pt x="549" y="82"/>
                  </a:lnTo>
                  <a:lnTo>
                    <a:pt x="566" y="90"/>
                  </a:lnTo>
                  <a:lnTo>
                    <a:pt x="582" y="101"/>
                  </a:lnTo>
                  <a:lnTo>
                    <a:pt x="597" y="113"/>
                  </a:lnTo>
                  <a:lnTo>
                    <a:pt x="611" y="126"/>
                  </a:lnTo>
                  <a:lnTo>
                    <a:pt x="625" y="140"/>
                  </a:lnTo>
                  <a:lnTo>
                    <a:pt x="637" y="155"/>
                  </a:lnTo>
                  <a:lnTo>
                    <a:pt x="649" y="172"/>
                  </a:lnTo>
                  <a:lnTo>
                    <a:pt x="672" y="205"/>
                  </a:lnTo>
                  <a:lnTo>
                    <a:pt x="694" y="239"/>
                  </a:lnTo>
                  <a:lnTo>
                    <a:pt x="714" y="271"/>
                  </a:lnTo>
                  <a:lnTo>
                    <a:pt x="714" y="271"/>
                  </a:lnTo>
                  <a:lnTo>
                    <a:pt x="736" y="302"/>
                  </a:lnTo>
                  <a:lnTo>
                    <a:pt x="747" y="317"/>
                  </a:lnTo>
                  <a:lnTo>
                    <a:pt x="760" y="331"/>
                  </a:lnTo>
                  <a:lnTo>
                    <a:pt x="772" y="345"/>
                  </a:lnTo>
                  <a:lnTo>
                    <a:pt x="784" y="357"/>
                  </a:lnTo>
                  <a:lnTo>
                    <a:pt x="798" y="369"/>
                  </a:lnTo>
                  <a:lnTo>
                    <a:pt x="811" y="380"/>
                  </a:lnTo>
                  <a:lnTo>
                    <a:pt x="826" y="390"/>
                  </a:lnTo>
                  <a:lnTo>
                    <a:pt x="841" y="400"/>
                  </a:lnTo>
                  <a:lnTo>
                    <a:pt x="857" y="407"/>
                  </a:lnTo>
                  <a:lnTo>
                    <a:pt x="873" y="414"/>
                  </a:lnTo>
                  <a:lnTo>
                    <a:pt x="891" y="419"/>
                  </a:lnTo>
                  <a:lnTo>
                    <a:pt x="908" y="423"/>
                  </a:lnTo>
                  <a:lnTo>
                    <a:pt x="928" y="426"/>
                  </a:lnTo>
                  <a:lnTo>
                    <a:pt x="947" y="427"/>
                  </a:lnTo>
                  <a:lnTo>
                    <a:pt x="947" y="427"/>
                  </a:lnTo>
                  <a:lnTo>
                    <a:pt x="956" y="427"/>
                  </a:lnTo>
                  <a:lnTo>
                    <a:pt x="962" y="425"/>
                  </a:lnTo>
                  <a:lnTo>
                    <a:pt x="968" y="421"/>
                  </a:lnTo>
                  <a:lnTo>
                    <a:pt x="973" y="417"/>
                  </a:lnTo>
                  <a:lnTo>
                    <a:pt x="976" y="412"/>
                  </a:lnTo>
                  <a:lnTo>
                    <a:pt x="979" y="406"/>
                  </a:lnTo>
                  <a:lnTo>
                    <a:pt x="981" y="400"/>
                  </a:lnTo>
                  <a:lnTo>
                    <a:pt x="982" y="393"/>
                  </a:lnTo>
                  <a:lnTo>
                    <a:pt x="981" y="386"/>
                  </a:lnTo>
                  <a:lnTo>
                    <a:pt x="979" y="380"/>
                  </a:lnTo>
                  <a:lnTo>
                    <a:pt x="976" y="374"/>
                  </a:lnTo>
                  <a:lnTo>
                    <a:pt x="973" y="369"/>
                  </a:lnTo>
                  <a:lnTo>
                    <a:pt x="968" y="364"/>
                  </a:lnTo>
                  <a:lnTo>
                    <a:pt x="962" y="360"/>
                  </a:lnTo>
                  <a:lnTo>
                    <a:pt x="956" y="358"/>
                  </a:lnTo>
                  <a:lnTo>
                    <a:pt x="947" y="357"/>
                  </a:lnTo>
                  <a:lnTo>
                    <a:pt x="947" y="357"/>
                  </a:lnTo>
                  <a:lnTo>
                    <a:pt x="937" y="356"/>
                  </a:lnTo>
                  <a:lnTo>
                    <a:pt x="927" y="355"/>
                  </a:lnTo>
                  <a:lnTo>
                    <a:pt x="917" y="353"/>
                  </a:lnTo>
                  <a:lnTo>
                    <a:pt x="907" y="351"/>
                  </a:lnTo>
                  <a:lnTo>
                    <a:pt x="889" y="345"/>
                  </a:lnTo>
                  <a:lnTo>
                    <a:pt x="872" y="336"/>
                  </a:lnTo>
                  <a:lnTo>
                    <a:pt x="856" y="326"/>
                  </a:lnTo>
                  <a:lnTo>
                    <a:pt x="841" y="314"/>
                  </a:lnTo>
                  <a:lnTo>
                    <a:pt x="827" y="301"/>
                  </a:lnTo>
                  <a:lnTo>
                    <a:pt x="813" y="287"/>
                  </a:lnTo>
                  <a:lnTo>
                    <a:pt x="801" y="272"/>
                  </a:lnTo>
                  <a:lnTo>
                    <a:pt x="789" y="256"/>
                  </a:lnTo>
                  <a:lnTo>
                    <a:pt x="767" y="223"/>
                  </a:lnTo>
                  <a:lnTo>
                    <a:pt x="745" y="190"/>
                  </a:lnTo>
                  <a:lnTo>
                    <a:pt x="724" y="156"/>
                  </a:lnTo>
                  <a:lnTo>
                    <a:pt x="724" y="156"/>
                  </a:lnTo>
                  <a:lnTo>
                    <a:pt x="702" y="126"/>
                  </a:lnTo>
                  <a:lnTo>
                    <a:pt x="691" y="112"/>
                  </a:lnTo>
                  <a:lnTo>
                    <a:pt x="679" y="98"/>
                  </a:lnTo>
                  <a:lnTo>
                    <a:pt x="667" y="84"/>
                  </a:lnTo>
                  <a:lnTo>
                    <a:pt x="653" y="71"/>
                  </a:lnTo>
                  <a:lnTo>
                    <a:pt x="640" y="59"/>
                  </a:lnTo>
                  <a:lnTo>
                    <a:pt x="627" y="48"/>
                  </a:lnTo>
                  <a:lnTo>
                    <a:pt x="612" y="38"/>
                  </a:lnTo>
                  <a:lnTo>
                    <a:pt x="597" y="28"/>
                  </a:lnTo>
                  <a:lnTo>
                    <a:pt x="581" y="20"/>
                  </a:lnTo>
                  <a:lnTo>
                    <a:pt x="565" y="13"/>
                  </a:lnTo>
                  <a:lnTo>
                    <a:pt x="547" y="8"/>
                  </a:lnTo>
                  <a:lnTo>
                    <a:pt x="529" y="3"/>
                  </a:lnTo>
                  <a:lnTo>
                    <a:pt x="510" y="1"/>
                  </a:lnTo>
                  <a:lnTo>
                    <a:pt x="490" y="0"/>
                  </a:lnTo>
                  <a:lnTo>
                    <a:pt x="490" y="0"/>
                  </a:lnTo>
                  <a:lnTo>
                    <a:pt x="471" y="1"/>
                  </a:lnTo>
                  <a:lnTo>
                    <a:pt x="452" y="3"/>
                  </a:lnTo>
                  <a:lnTo>
                    <a:pt x="435" y="8"/>
                  </a:lnTo>
                  <a:lnTo>
                    <a:pt x="417" y="13"/>
                  </a:lnTo>
                  <a:lnTo>
                    <a:pt x="401" y="20"/>
                  </a:lnTo>
                  <a:lnTo>
                    <a:pt x="384" y="28"/>
                  </a:lnTo>
                  <a:lnTo>
                    <a:pt x="370" y="38"/>
                  </a:lnTo>
                  <a:lnTo>
                    <a:pt x="355" y="48"/>
                  </a:lnTo>
                  <a:lnTo>
                    <a:pt x="341" y="59"/>
                  </a:lnTo>
                  <a:lnTo>
                    <a:pt x="327" y="71"/>
                  </a:lnTo>
                  <a:lnTo>
                    <a:pt x="315" y="84"/>
                  </a:lnTo>
                  <a:lnTo>
                    <a:pt x="303" y="98"/>
                  </a:lnTo>
                  <a:lnTo>
                    <a:pt x="290" y="112"/>
                  </a:lnTo>
                  <a:lnTo>
                    <a:pt x="279" y="126"/>
                  </a:lnTo>
                  <a:lnTo>
                    <a:pt x="257" y="156"/>
                  </a:lnTo>
                  <a:lnTo>
                    <a:pt x="257" y="156"/>
                  </a:lnTo>
                  <a:lnTo>
                    <a:pt x="237" y="190"/>
                  </a:lnTo>
                  <a:lnTo>
                    <a:pt x="215" y="223"/>
                  </a:lnTo>
                  <a:lnTo>
                    <a:pt x="192" y="256"/>
                  </a:lnTo>
                  <a:lnTo>
                    <a:pt x="180" y="272"/>
                  </a:lnTo>
                  <a:lnTo>
                    <a:pt x="167" y="287"/>
                  </a:lnTo>
                  <a:lnTo>
                    <a:pt x="154" y="301"/>
                  </a:lnTo>
                  <a:lnTo>
                    <a:pt x="141" y="314"/>
                  </a:lnTo>
                  <a:lnTo>
                    <a:pt x="125" y="326"/>
                  </a:lnTo>
                  <a:lnTo>
                    <a:pt x="110" y="336"/>
                  </a:lnTo>
                  <a:lnTo>
                    <a:pt x="92" y="345"/>
                  </a:lnTo>
                  <a:lnTo>
                    <a:pt x="75" y="351"/>
                  </a:lnTo>
                  <a:lnTo>
                    <a:pt x="64" y="353"/>
                  </a:lnTo>
                  <a:lnTo>
                    <a:pt x="55" y="355"/>
                  </a:lnTo>
                  <a:lnTo>
                    <a:pt x="45" y="356"/>
                  </a:lnTo>
                  <a:lnTo>
                    <a:pt x="34" y="357"/>
                  </a:lnTo>
                  <a:lnTo>
                    <a:pt x="34" y="357"/>
                  </a:lnTo>
                  <a:lnTo>
                    <a:pt x="26" y="358"/>
                  </a:lnTo>
                  <a:lnTo>
                    <a:pt x="19" y="360"/>
                  </a:lnTo>
                  <a:lnTo>
                    <a:pt x="13" y="364"/>
                  </a:lnTo>
                  <a:lnTo>
                    <a:pt x="9" y="369"/>
                  </a:lnTo>
                  <a:lnTo>
                    <a:pt x="4" y="374"/>
                  </a:lnTo>
                  <a:lnTo>
                    <a:pt x="2" y="380"/>
                  </a:lnTo>
                  <a:lnTo>
                    <a:pt x="0" y="386"/>
                  </a:lnTo>
                  <a:lnTo>
                    <a:pt x="0" y="393"/>
                  </a:lnTo>
                  <a:lnTo>
                    <a:pt x="0" y="400"/>
                  </a:lnTo>
                  <a:lnTo>
                    <a:pt x="2" y="406"/>
                  </a:lnTo>
                  <a:lnTo>
                    <a:pt x="4" y="412"/>
                  </a:lnTo>
                  <a:lnTo>
                    <a:pt x="9" y="417"/>
                  </a:lnTo>
                  <a:lnTo>
                    <a:pt x="13" y="421"/>
                  </a:lnTo>
                  <a:lnTo>
                    <a:pt x="19"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12" name="Freeform 16">
              <a:extLst>
                <a:ext uri="{FF2B5EF4-FFF2-40B4-BE49-F238E27FC236}">
                  <a16:creationId xmlns:a16="http://schemas.microsoft.com/office/drawing/2014/main" id="{E82F1B55-B5DA-8E2E-8FE8-3EDCA7D2BA3C}"/>
                </a:ext>
              </a:extLst>
            </p:cNvPr>
            <p:cNvSpPr>
              <a:spLocks noEditPoints="1"/>
            </p:cNvSpPr>
            <p:nvPr/>
          </p:nvSpPr>
          <p:spPr bwMode="auto">
            <a:xfrm>
              <a:off x="3906344" y="5868988"/>
              <a:ext cx="792163" cy="354013"/>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6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6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9 w 999"/>
                <a:gd name="T51" fmla="*/ 245 h 446"/>
                <a:gd name="T52" fmla="*/ 241 w 999"/>
                <a:gd name="T53" fmla="*/ 340 h 446"/>
                <a:gd name="T54" fmla="*/ 159 w 999"/>
                <a:gd name="T55" fmla="*/ 413 h 446"/>
                <a:gd name="T56" fmla="*/ 43 w 999"/>
                <a:gd name="T57" fmla="*/ 446 h 446"/>
                <a:gd name="T58" fmla="*/ 22 w 999"/>
                <a:gd name="T59" fmla="*/ 441 h 446"/>
                <a:gd name="T60" fmla="*/ 4 w 999"/>
                <a:gd name="T61" fmla="*/ 421 h 446"/>
                <a:gd name="T62" fmla="*/ 981 w 999"/>
                <a:gd name="T63" fmla="*/ 402 h 446"/>
                <a:gd name="T64" fmla="*/ 965 w 999"/>
                <a:gd name="T65" fmla="*/ 376 h 446"/>
                <a:gd name="T66" fmla="*/ 903 w 999"/>
                <a:gd name="T67" fmla="*/ 365 h 446"/>
                <a:gd name="T68" fmla="*/ 821 w 999"/>
                <a:gd name="T69" fmla="*/ 307 h 446"/>
                <a:gd name="T70" fmla="*/ 751 w 999"/>
                <a:gd name="T71" fmla="*/ 210 h 446"/>
                <a:gd name="T72" fmla="*/ 661 w 999"/>
                <a:gd name="T73" fmla="*/ 91 h 446"/>
                <a:gd name="T74" fmla="*/ 574 w 999"/>
                <a:gd name="T75" fmla="*/ 32 h 446"/>
                <a:gd name="T76" fmla="*/ 480 w 999"/>
                <a:gd name="T77" fmla="*/ 19 h 446"/>
                <a:gd name="T78" fmla="*/ 378 w 999"/>
                <a:gd name="T79" fmla="*/ 57 h 446"/>
                <a:gd name="T80" fmla="*/ 293 w 999"/>
                <a:gd name="T81" fmla="*/ 144 h 446"/>
                <a:gd name="T82" fmla="*/ 210 w 999"/>
                <a:gd name="T83" fmla="*/ 267 h 446"/>
                <a:gd name="T84" fmla="*/ 140 w 999"/>
                <a:gd name="T85" fmla="*/ 341 h 446"/>
                <a:gd name="T86" fmla="*/ 43 w 999"/>
                <a:gd name="T87" fmla="*/ 374 h 446"/>
                <a:gd name="T88" fmla="*/ 22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6 w 999"/>
                <a:gd name="T107" fmla="*/ 150 h 446"/>
                <a:gd name="T108" fmla="*/ 731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7" y="366"/>
                  </a:lnTo>
                  <a:lnTo>
                    <a:pt x="21" y="363"/>
                  </a:lnTo>
                  <a:lnTo>
                    <a:pt x="26" y="361"/>
                  </a:lnTo>
                  <a:lnTo>
                    <a:pt x="31" y="359"/>
                  </a:lnTo>
                  <a:lnTo>
                    <a:pt x="37" y="358"/>
                  </a:lnTo>
                  <a:lnTo>
                    <a:pt x="42" y="357"/>
                  </a:lnTo>
                  <a:lnTo>
                    <a:pt x="42" y="357"/>
                  </a:lnTo>
                  <a:lnTo>
                    <a:pt x="60"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7" y="257"/>
                  </a:lnTo>
                  <a:lnTo>
                    <a:pt x="216"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2" y="23"/>
                  </a:lnTo>
                  <a:lnTo>
                    <a:pt x="420" y="14"/>
                  </a:lnTo>
                  <a:lnTo>
                    <a:pt x="439" y="9"/>
                  </a:lnTo>
                  <a:lnTo>
                    <a:pt x="458" y="4"/>
                  </a:lnTo>
                  <a:lnTo>
                    <a:pt x="478" y="1"/>
                  </a:lnTo>
                  <a:lnTo>
                    <a:pt x="499" y="0"/>
                  </a:lnTo>
                  <a:lnTo>
                    <a:pt x="499" y="0"/>
                  </a:lnTo>
                  <a:lnTo>
                    <a:pt x="521" y="1"/>
                  </a:lnTo>
                  <a:lnTo>
                    <a:pt x="542" y="4"/>
                  </a:lnTo>
                  <a:lnTo>
                    <a:pt x="561" y="9"/>
                  </a:lnTo>
                  <a:lnTo>
                    <a:pt x="580" y="14"/>
                  </a:lnTo>
                  <a:lnTo>
                    <a:pt x="597" y="23"/>
                  </a:lnTo>
                  <a:lnTo>
                    <a:pt x="614" y="31"/>
                  </a:lnTo>
                  <a:lnTo>
                    <a:pt x="629" y="41"/>
                  </a:lnTo>
                  <a:lnTo>
                    <a:pt x="645" y="53"/>
                  </a:lnTo>
                  <a:lnTo>
                    <a:pt x="659" y="64"/>
                  </a:lnTo>
                  <a:lnTo>
                    <a:pt x="673" y="78"/>
                  </a:lnTo>
                  <a:lnTo>
                    <a:pt x="686" y="91"/>
                  </a:lnTo>
                  <a:lnTo>
                    <a:pt x="698" y="104"/>
                  </a:lnTo>
                  <a:lnTo>
                    <a:pt x="709" y="118"/>
                  </a:lnTo>
                  <a:lnTo>
                    <a:pt x="720" y="132"/>
                  </a:lnTo>
                  <a:lnTo>
                    <a:pt x="740" y="160"/>
                  </a:lnTo>
                  <a:lnTo>
                    <a:pt x="740" y="160"/>
                  </a:lnTo>
                  <a:lnTo>
                    <a:pt x="766" y="201"/>
                  </a:lnTo>
                  <a:lnTo>
                    <a:pt x="766" y="201"/>
                  </a:lnTo>
                  <a:lnTo>
                    <a:pt x="784" y="229"/>
                  </a:lnTo>
                  <a:lnTo>
                    <a:pt x="803" y="257"/>
                  </a:lnTo>
                  <a:lnTo>
                    <a:pt x="812" y="270"/>
                  </a:lnTo>
                  <a:lnTo>
                    <a:pt x="822" y="282"/>
                  </a:lnTo>
                  <a:lnTo>
                    <a:pt x="833" y="295"/>
                  </a:lnTo>
                  <a:lnTo>
                    <a:pt x="844" y="306"/>
                  </a:lnTo>
                  <a:lnTo>
                    <a:pt x="855" y="317"/>
                  </a:lnTo>
                  <a:lnTo>
                    <a:pt x="868" y="326"/>
                  </a:lnTo>
                  <a:lnTo>
                    <a:pt x="880" y="335"/>
                  </a:lnTo>
                  <a:lnTo>
                    <a:pt x="895" y="342"/>
                  </a:lnTo>
                  <a:lnTo>
                    <a:pt x="908" y="348"/>
                  </a:lnTo>
                  <a:lnTo>
                    <a:pt x="923" y="353"/>
                  </a:lnTo>
                  <a:lnTo>
                    <a:pt x="940" y="356"/>
                  </a:lnTo>
                  <a:lnTo>
                    <a:pt x="956" y="357"/>
                  </a:lnTo>
                  <a:lnTo>
                    <a:pt x="956" y="357"/>
                  </a:lnTo>
                  <a:lnTo>
                    <a:pt x="963" y="358"/>
                  </a:lnTo>
                  <a:lnTo>
                    <a:pt x="968" y="359"/>
                  </a:lnTo>
                  <a:lnTo>
                    <a:pt x="973" y="361"/>
                  </a:lnTo>
                  <a:lnTo>
                    <a:pt x="978" y="363"/>
                  </a:lnTo>
                  <a:lnTo>
                    <a:pt x="983" y="366"/>
                  </a:lnTo>
                  <a:lnTo>
                    <a:pt x="986" y="370"/>
                  </a:lnTo>
                  <a:lnTo>
                    <a:pt x="991" y="374"/>
                  </a:lnTo>
                  <a:lnTo>
                    <a:pt x="994" y="380"/>
                  </a:lnTo>
                  <a:lnTo>
                    <a:pt x="994" y="380"/>
                  </a:lnTo>
                  <a:lnTo>
                    <a:pt x="996" y="385"/>
                  </a:lnTo>
                  <a:lnTo>
                    <a:pt x="998" y="391"/>
                  </a:lnTo>
                  <a:lnTo>
                    <a:pt x="999" y="397"/>
                  </a:lnTo>
                  <a:lnTo>
                    <a:pt x="999" y="403"/>
                  </a:lnTo>
                  <a:lnTo>
                    <a:pt x="999" y="410"/>
                  </a:lnTo>
                  <a:lnTo>
                    <a:pt x="998" y="416"/>
                  </a:lnTo>
                  <a:lnTo>
                    <a:pt x="996" y="421"/>
                  </a:lnTo>
                  <a:lnTo>
                    <a:pt x="993" y="426"/>
                  </a:lnTo>
                  <a:lnTo>
                    <a:pt x="993" y="426"/>
                  </a:lnTo>
                  <a:lnTo>
                    <a:pt x="990" y="431"/>
                  </a:lnTo>
                  <a:lnTo>
                    <a:pt x="985" y="435"/>
                  </a:lnTo>
                  <a:lnTo>
                    <a:pt x="981" y="439"/>
                  </a:lnTo>
                  <a:lnTo>
                    <a:pt x="977" y="441"/>
                  </a:lnTo>
                  <a:lnTo>
                    <a:pt x="972" y="443"/>
                  </a:lnTo>
                  <a:lnTo>
                    <a:pt x="967" y="445"/>
                  </a:lnTo>
                  <a:lnTo>
                    <a:pt x="962" y="445"/>
                  </a:lnTo>
                  <a:lnTo>
                    <a:pt x="956" y="446"/>
                  </a:lnTo>
                  <a:lnTo>
                    <a:pt x="956" y="446"/>
                  </a:lnTo>
                  <a:lnTo>
                    <a:pt x="934" y="444"/>
                  </a:lnTo>
                  <a:lnTo>
                    <a:pt x="913" y="441"/>
                  </a:lnTo>
                  <a:lnTo>
                    <a:pt x="894" y="435"/>
                  </a:lnTo>
                  <a:lnTo>
                    <a:pt x="875" y="429"/>
                  </a:lnTo>
                  <a:lnTo>
                    <a:pt x="857" y="421"/>
                  </a:lnTo>
                  <a:lnTo>
                    <a:pt x="841" y="413"/>
                  </a:lnTo>
                  <a:lnTo>
                    <a:pt x="824" y="402"/>
                  </a:lnTo>
                  <a:lnTo>
                    <a:pt x="810" y="391"/>
                  </a:lnTo>
                  <a:lnTo>
                    <a:pt x="796" y="380"/>
                  </a:lnTo>
                  <a:lnTo>
                    <a:pt x="782" y="367"/>
                  </a:lnTo>
                  <a:lnTo>
                    <a:pt x="769" y="354"/>
                  </a:lnTo>
                  <a:lnTo>
                    <a:pt x="757" y="340"/>
                  </a:lnTo>
                  <a:lnTo>
                    <a:pt x="746" y="327"/>
                  </a:lnTo>
                  <a:lnTo>
                    <a:pt x="736" y="312"/>
                  </a:lnTo>
                  <a:lnTo>
                    <a:pt x="716" y="285"/>
                  </a:lnTo>
                  <a:lnTo>
                    <a:pt x="716" y="285"/>
                  </a:lnTo>
                  <a:lnTo>
                    <a:pt x="690" y="245"/>
                  </a:lnTo>
                  <a:lnTo>
                    <a:pt x="690" y="245"/>
                  </a:lnTo>
                  <a:lnTo>
                    <a:pt x="673" y="217"/>
                  </a:lnTo>
                  <a:lnTo>
                    <a:pt x="654" y="190"/>
                  </a:lnTo>
                  <a:lnTo>
                    <a:pt x="644" y="177"/>
                  </a:lnTo>
                  <a:lnTo>
                    <a:pt x="634" y="163"/>
                  </a:lnTo>
                  <a:lnTo>
                    <a:pt x="623" y="151"/>
                  </a:lnTo>
                  <a:lnTo>
                    <a:pt x="612" y="140"/>
                  </a:lnTo>
                  <a:lnTo>
                    <a:pt x="601" y="129"/>
                  </a:lnTo>
                  <a:lnTo>
                    <a:pt x="588" y="119"/>
                  </a:lnTo>
                  <a:lnTo>
                    <a:pt x="576"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6" y="151"/>
                  </a:lnTo>
                  <a:lnTo>
                    <a:pt x="365" y="163"/>
                  </a:lnTo>
                  <a:lnTo>
                    <a:pt x="355" y="177"/>
                  </a:lnTo>
                  <a:lnTo>
                    <a:pt x="346" y="190"/>
                  </a:lnTo>
                  <a:lnTo>
                    <a:pt x="327" y="217"/>
                  </a:lnTo>
                  <a:lnTo>
                    <a:pt x="309" y="245"/>
                  </a:lnTo>
                  <a:lnTo>
                    <a:pt x="309" y="245"/>
                  </a:lnTo>
                  <a:lnTo>
                    <a:pt x="284" y="285"/>
                  </a:lnTo>
                  <a:lnTo>
                    <a:pt x="284" y="285"/>
                  </a:lnTo>
                  <a:lnTo>
                    <a:pt x="264" y="312"/>
                  </a:lnTo>
                  <a:lnTo>
                    <a:pt x="253" y="327"/>
                  </a:lnTo>
                  <a:lnTo>
                    <a:pt x="241" y="340"/>
                  </a:lnTo>
                  <a:lnTo>
                    <a:pt x="230" y="354"/>
                  </a:lnTo>
                  <a:lnTo>
                    <a:pt x="218" y="367"/>
                  </a:lnTo>
                  <a:lnTo>
                    <a:pt x="204" y="380"/>
                  </a:lnTo>
                  <a:lnTo>
                    <a:pt x="190" y="391"/>
                  </a:lnTo>
                  <a:lnTo>
                    <a:pt x="174" y="402"/>
                  </a:lnTo>
                  <a:lnTo>
                    <a:pt x="159" y="413"/>
                  </a:lnTo>
                  <a:lnTo>
                    <a:pt x="141" y="421"/>
                  </a:lnTo>
                  <a:lnTo>
                    <a:pt x="124" y="429"/>
                  </a:lnTo>
                  <a:lnTo>
                    <a:pt x="105" y="435"/>
                  </a:lnTo>
                  <a:lnTo>
                    <a:pt x="86" y="441"/>
                  </a:lnTo>
                  <a:lnTo>
                    <a:pt x="65" y="444"/>
                  </a:lnTo>
                  <a:lnTo>
                    <a:pt x="43" y="446"/>
                  </a:lnTo>
                  <a:lnTo>
                    <a:pt x="43" y="446"/>
                  </a:lnTo>
                  <a:lnTo>
                    <a:pt x="43" y="446"/>
                  </a:lnTo>
                  <a:lnTo>
                    <a:pt x="37" y="445"/>
                  </a:lnTo>
                  <a:lnTo>
                    <a:pt x="32" y="445"/>
                  </a:lnTo>
                  <a:lnTo>
                    <a:pt x="27" y="443"/>
                  </a:lnTo>
                  <a:lnTo>
                    <a:pt x="22" y="441"/>
                  </a:lnTo>
                  <a:lnTo>
                    <a:pt x="18" y="439"/>
                  </a:lnTo>
                  <a:lnTo>
                    <a:pt x="13" y="435"/>
                  </a:lnTo>
                  <a:lnTo>
                    <a:pt x="9" y="431"/>
                  </a:lnTo>
                  <a:lnTo>
                    <a:pt x="6" y="427"/>
                  </a:lnTo>
                  <a:lnTo>
                    <a:pt x="6" y="427"/>
                  </a:lnTo>
                  <a:lnTo>
                    <a:pt x="4" y="421"/>
                  </a:lnTo>
                  <a:lnTo>
                    <a:pt x="2" y="415"/>
                  </a:lnTo>
                  <a:lnTo>
                    <a:pt x="0" y="409"/>
                  </a:lnTo>
                  <a:lnTo>
                    <a:pt x="0" y="402"/>
                  </a:lnTo>
                  <a:lnTo>
                    <a:pt x="0" y="402"/>
                  </a:lnTo>
                  <a:close/>
                  <a:moveTo>
                    <a:pt x="981" y="402"/>
                  </a:moveTo>
                  <a:lnTo>
                    <a:pt x="981" y="402"/>
                  </a:lnTo>
                  <a:lnTo>
                    <a:pt x="980" y="395"/>
                  </a:lnTo>
                  <a:lnTo>
                    <a:pt x="978" y="388"/>
                  </a:lnTo>
                  <a:lnTo>
                    <a:pt x="978" y="388"/>
                  </a:lnTo>
                  <a:lnTo>
                    <a:pt x="975" y="384"/>
                  </a:lnTo>
                  <a:lnTo>
                    <a:pt x="971" y="380"/>
                  </a:lnTo>
                  <a:lnTo>
                    <a:pt x="965" y="376"/>
                  </a:lnTo>
                  <a:lnTo>
                    <a:pt x="961" y="375"/>
                  </a:lnTo>
                  <a:lnTo>
                    <a:pt x="956" y="374"/>
                  </a:lnTo>
                  <a:lnTo>
                    <a:pt x="956" y="374"/>
                  </a:lnTo>
                  <a:lnTo>
                    <a:pt x="937" y="373"/>
                  </a:lnTo>
                  <a:lnTo>
                    <a:pt x="919" y="370"/>
                  </a:lnTo>
                  <a:lnTo>
                    <a:pt x="903" y="365"/>
                  </a:lnTo>
                  <a:lnTo>
                    <a:pt x="887" y="358"/>
                  </a:lnTo>
                  <a:lnTo>
                    <a:pt x="873" y="351"/>
                  </a:lnTo>
                  <a:lnTo>
                    <a:pt x="858" y="341"/>
                  </a:lnTo>
                  <a:lnTo>
                    <a:pt x="845" y="331"/>
                  </a:lnTo>
                  <a:lnTo>
                    <a:pt x="833" y="320"/>
                  </a:lnTo>
                  <a:lnTo>
                    <a:pt x="821" y="307"/>
                  </a:lnTo>
                  <a:lnTo>
                    <a:pt x="810" y="295"/>
                  </a:lnTo>
                  <a:lnTo>
                    <a:pt x="799" y="281"/>
                  </a:lnTo>
                  <a:lnTo>
                    <a:pt x="788" y="267"/>
                  </a:lnTo>
                  <a:lnTo>
                    <a:pt x="769" y="239"/>
                  </a:lnTo>
                  <a:lnTo>
                    <a:pt x="751" y="210"/>
                  </a:lnTo>
                  <a:lnTo>
                    <a:pt x="751" y="210"/>
                  </a:lnTo>
                  <a:lnTo>
                    <a:pt x="725" y="171"/>
                  </a:lnTo>
                  <a:lnTo>
                    <a:pt x="725" y="171"/>
                  </a:lnTo>
                  <a:lnTo>
                    <a:pt x="707" y="144"/>
                  </a:lnTo>
                  <a:lnTo>
                    <a:pt x="685" y="117"/>
                  </a:lnTo>
                  <a:lnTo>
                    <a:pt x="674" y="103"/>
                  </a:lnTo>
                  <a:lnTo>
                    <a:pt x="661" y="91"/>
                  </a:lnTo>
                  <a:lnTo>
                    <a:pt x="649" y="80"/>
                  </a:lnTo>
                  <a:lnTo>
                    <a:pt x="636" y="68"/>
                  </a:lnTo>
                  <a:lnTo>
                    <a:pt x="621" y="57"/>
                  </a:lnTo>
                  <a:lnTo>
                    <a:pt x="607" y="48"/>
                  </a:lnTo>
                  <a:lnTo>
                    <a:pt x="590" y="39"/>
                  </a:lnTo>
                  <a:lnTo>
                    <a:pt x="574" y="32"/>
                  </a:lnTo>
                  <a:lnTo>
                    <a:pt x="557" y="26"/>
                  </a:lnTo>
                  <a:lnTo>
                    <a:pt x="539" y="22"/>
                  </a:lnTo>
                  <a:lnTo>
                    <a:pt x="520" y="19"/>
                  </a:lnTo>
                  <a:lnTo>
                    <a:pt x="499" y="19"/>
                  </a:lnTo>
                  <a:lnTo>
                    <a:pt x="499" y="19"/>
                  </a:lnTo>
                  <a:lnTo>
                    <a:pt x="480" y="19"/>
                  </a:lnTo>
                  <a:lnTo>
                    <a:pt x="460" y="22"/>
                  </a:lnTo>
                  <a:lnTo>
                    <a:pt x="443" y="26"/>
                  </a:lnTo>
                  <a:lnTo>
                    <a:pt x="425" y="32"/>
                  </a:lnTo>
                  <a:lnTo>
                    <a:pt x="409" y="39"/>
                  </a:lnTo>
                  <a:lnTo>
                    <a:pt x="393" y="48"/>
                  </a:lnTo>
                  <a:lnTo>
                    <a:pt x="378" y="57"/>
                  </a:lnTo>
                  <a:lnTo>
                    <a:pt x="363" y="68"/>
                  </a:lnTo>
                  <a:lnTo>
                    <a:pt x="350" y="80"/>
                  </a:lnTo>
                  <a:lnTo>
                    <a:pt x="337" y="91"/>
                  </a:lnTo>
                  <a:lnTo>
                    <a:pt x="325" y="103"/>
                  </a:lnTo>
                  <a:lnTo>
                    <a:pt x="314" y="117"/>
                  </a:lnTo>
                  <a:lnTo>
                    <a:pt x="293" y="144"/>
                  </a:lnTo>
                  <a:lnTo>
                    <a:pt x="273" y="171"/>
                  </a:lnTo>
                  <a:lnTo>
                    <a:pt x="273" y="171"/>
                  </a:lnTo>
                  <a:lnTo>
                    <a:pt x="249" y="210"/>
                  </a:lnTo>
                  <a:lnTo>
                    <a:pt x="249" y="210"/>
                  </a:lnTo>
                  <a:lnTo>
                    <a:pt x="230" y="239"/>
                  </a:lnTo>
                  <a:lnTo>
                    <a:pt x="210" y="267"/>
                  </a:lnTo>
                  <a:lnTo>
                    <a:pt x="200" y="281"/>
                  </a:lnTo>
                  <a:lnTo>
                    <a:pt x="190" y="295"/>
                  </a:lnTo>
                  <a:lnTo>
                    <a:pt x="179" y="307"/>
                  </a:lnTo>
                  <a:lnTo>
                    <a:pt x="166" y="320"/>
                  </a:lnTo>
                  <a:lnTo>
                    <a:pt x="154" y="331"/>
                  </a:lnTo>
                  <a:lnTo>
                    <a:pt x="140" y="341"/>
                  </a:lnTo>
                  <a:lnTo>
                    <a:pt x="127" y="351"/>
                  </a:lnTo>
                  <a:lnTo>
                    <a:pt x="111" y="358"/>
                  </a:lnTo>
                  <a:lnTo>
                    <a:pt x="96" y="365"/>
                  </a:lnTo>
                  <a:lnTo>
                    <a:pt x="79" y="370"/>
                  </a:lnTo>
                  <a:lnTo>
                    <a:pt x="62" y="373"/>
                  </a:lnTo>
                  <a:lnTo>
                    <a:pt x="43" y="374"/>
                  </a:lnTo>
                  <a:lnTo>
                    <a:pt x="43" y="374"/>
                  </a:lnTo>
                  <a:lnTo>
                    <a:pt x="38" y="375"/>
                  </a:lnTo>
                  <a:lnTo>
                    <a:pt x="35" y="376"/>
                  </a:lnTo>
                  <a:lnTo>
                    <a:pt x="29" y="380"/>
                  </a:lnTo>
                  <a:lnTo>
                    <a:pt x="24" y="384"/>
                  </a:lnTo>
                  <a:lnTo>
                    <a:pt x="22" y="388"/>
                  </a:lnTo>
                  <a:lnTo>
                    <a:pt x="22" y="388"/>
                  </a:lnTo>
                  <a:lnTo>
                    <a:pt x="19" y="395"/>
                  </a:lnTo>
                  <a:lnTo>
                    <a:pt x="18" y="402"/>
                  </a:lnTo>
                  <a:lnTo>
                    <a:pt x="19" y="411"/>
                  </a:lnTo>
                  <a:lnTo>
                    <a:pt x="22" y="418"/>
                  </a:lnTo>
                  <a:lnTo>
                    <a:pt x="22" y="418"/>
                  </a:lnTo>
                  <a:lnTo>
                    <a:pt x="25" y="421"/>
                  </a:lnTo>
                  <a:lnTo>
                    <a:pt x="29" y="424"/>
                  </a:lnTo>
                  <a:lnTo>
                    <a:pt x="35" y="427"/>
                  </a:lnTo>
                  <a:lnTo>
                    <a:pt x="42" y="428"/>
                  </a:lnTo>
                  <a:lnTo>
                    <a:pt x="42" y="428"/>
                  </a:lnTo>
                  <a:lnTo>
                    <a:pt x="42" y="428"/>
                  </a:lnTo>
                  <a:lnTo>
                    <a:pt x="63" y="426"/>
                  </a:lnTo>
                  <a:lnTo>
                    <a:pt x="83" y="423"/>
                  </a:lnTo>
                  <a:lnTo>
                    <a:pt x="100" y="419"/>
                  </a:lnTo>
                  <a:lnTo>
                    <a:pt x="118" y="413"/>
                  </a:lnTo>
                  <a:lnTo>
                    <a:pt x="134" y="405"/>
                  </a:lnTo>
                  <a:lnTo>
                    <a:pt x="150" y="397"/>
                  </a:lnTo>
                  <a:lnTo>
                    <a:pt x="164" y="388"/>
                  </a:lnTo>
                  <a:lnTo>
                    <a:pt x="179" y="378"/>
                  </a:lnTo>
                  <a:lnTo>
                    <a:pt x="192" y="367"/>
                  </a:lnTo>
                  <a:lnTo>
                    <a:pt x="204" y="355"/>
                  </a:lnTo>
                  <a:lnTo>
                    <a:pt x="217" y="342"/>
                  </a:lnTo>
                  <a:lnTo>
                    <a:pt x="228" y="330"/>
                  </a:lnTo>
                  <a:lnTo>
                    <a:pt x="250" y="303"/>
                  </a:lnTo>
                  <a:lnTo>
                    <a:pt x="269" y="275"/>
                  </a:lnTo>
                  <a:lnTo>
                    <a:pt x="269" y="275"/>
                  </a:lnTo>
                  <a:lnTo>
                    <a:pt x="294" y="236"/>
                  </a:lnTo>
                  <a:lnTo>
                    <a:pt x="294" y="236"/>
                  </a:lnTo>
                  <a:lnTo>
                    <a:pt x="313" y="207"/>
                  </a:lnTo>
                  <a:lnTo>
                    <a:pt x="332" y="178"/>
                  </a:lnTo>
                  <a:lnTo>
                    <a:pt x="343" y="163"/>
                  </a:lnTo>
                  <a:lnTo>
                    <a:pt x="354" y="150"/>
                  </a:lnTo>
                  <a:lnTo>
                    <a:pt x="365" y="137"/>
                  </a:lnTo>
                  <a:lnTo>
                    <a:pt x="377" y="124"/>
                  </a:lnTo>
                  <a:lnTo>
                    <a:pt x="389" y="114"/>
                  </a:lnTo>
                  <a:lnTo>
                    <a:pt x="402" y="103"/>
                  </a:lnTo>
                  <a:lnTo>
                    <a:pt x="417" y="94"/>
                  </a:lnTo>
                  <a:lnTo>
                    <a:pt x="431" y="86"/>
                  </a:lnTo>
                  <a:lnTo>
                    <a:pt x="447" y="80"/>
                  </a:lnTo>
                  <a:lnTo>
                    <a:pt x="463" y="76"/>
                  </a:lnTo>
                  <a:lnTo>
                    <a:pt x="481" y="72"/>
                  </a:lnTo>
                  <a:lnTo>
                    <a:pt x="499" y="71"/>
                  </a:lnTo>
                  <a:lnTo>
                    <a:pt x="499" y="71"/>
                  </a:lnTo>
                  <a:lnTo>
                    <a:pt x="518" y="72"/>
                  </a:lnTo>
                  <a:lnTo>
                    <a:pt x="536" y="76"/>
                  </a:lnTo>
                  <a:lnTo>
                    <a:pt x="552" y="80"/>
                  </a:lnTo>
                  <a:lnTo>
                    <a:pt x="567" y="86"/>
                  </a:lnTo>
                  <a:lnTo>
                    <a:pt x="583" y="94"/>
                  </a:lnTo>
                  <a:lnTo>
                    <a:pt x="596" y="103"/>
                  </a:lnTo>
                  <a:lnTo>
                    <a:pt x="610" y="114"/>
                  </a:lnTo>
                  <a:lnTo>
                    <a:pt x="622" y="125"/>
                  </a:lnTo>
                  <a:lnTo>
                    <a:pt x="635" y="137"/>
                  </a:lnTo>
                  <a:lnTo>
                    <a:pt x="646" y="150"/>
                  </a:lnTo>
                  <a:lnTo>
                    <a:pt x="656" y="163"/>
                  </a:lnTo>
                  <a:lnTo>
                    <a:pt x="667" y="178"/>
                  </a:lnTo>
                  <a:lnTo>
                    <a:pt x="686" y="207"/>
                  </a:lnTo>
                  <a:lnTo>
                    <a:pt x="705" y="236"/>
                  </a:lnTo>
                  <a:lnTo>
                    <a:pt x="705" y="236"/>
                  </a:lnTo>
                  <a:lnTo>
                    <a:pt x="731" y="275"/>
                  </a:lnTo>
                  <a:lnTo>
                    <a:pt x="731" y="275"/>
                  </a:lnTo>
                  <a:lnTo>
                    <a:pt x="750"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5" y="427"/>
                  </a:lnTo>
                  <a:lnTo>
                    <a:pt x="970" y="424"/>
                  </a:lnTo>
                  <a:lnTo>
                    <a:pt x="975"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13" name="Rectangle 29">
              <a:extLst>
                <a:ext uri="{FF2B5EF4-FFF2-40B4-BE49-F238E27FC236}">
                  <a16:creationId xmlns:a16="http://schemas.microsoft.com/office/drawing/2014/main" id="{A9698321-CD22-4A93-BA61-69C1C8E750C2}"/>
                </a:ext>
              </a:extLst>
            </p:cNvPr>
            <p:cNvSpPr>
              <a:spLocks noChangeArrowheads="1"/>
            </p:cNvSpPr>
            <p:nvPr/>
          </p:nvSpPr>
          <p:spPr bwMode="auto">
            <a:xfrm>
              <a:off x="5865319" y="5926138"/>
              <a:ext cx="15875"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14" name="Rectangle 30">
              <a:extLst>
                <a:ext uri="{FF2B5EF4-FFF2-40B4-BE49-F238E27FC236}">
                  <a16:creationId xmlns:a16="http://schemas.microsoft.com/office/drawing/2014/main" id="{FA811890-7517-F76F-2698-9463D4E9691B}"/>
                </a:ext>
              </a:extLst>
            </p:cNvPr>
            <p:cNvSpPr>
              <a:spLocks noChangeArrowheads="1"/>
            </p:cNvSpPr>
            <p:nvPr/>
          </p:nvSpPr>
          <p:spPr bwMode="auto">
            <a:xfrm>
              <a:off x="6038357"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15" name="Rectangle 31">
              <a:extLst>
                <a:ext uri="{FF2B5EF4-FFF2-40B4-BE49-F238E27FC236}">
                  <a16:creationId xmlns:a16="http://schemas.microsoft.com/office/drawing/2014/main" id="{412C382B-6154-E39C-EF04-4B7A1291520D}"/>
                </a:ext>
              </a:extLst>
            </p:cNvPr>
            <p:cNvSpPr>
              <a:spLocks noChangeArrowheads="1"/>
            </p:cNvSpPr>
            <p:nvPr/>
          </p:nvSpPr>
          <p:spPr bwMode="auto">
            <a:xfrm>
              <a:off x="6092332"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16" name="Rectangle 32">
              <a:extLst>
                <a:ext uri="{FF2B5EF4-FFF2-40B4-BE49-F238E27FC236}">
                  <a16:creationId xmlns:a16="http://schemas.microsoft.com/office/drawing/2014/main" id="{5E2FDB5E-DA2E-2895-D15F-29497703E73C}"/>
                </a:ext>
              </a:extLst>
            </p:cNvPr>
            <p:cNvSpPr>
              <a:spLocks noChangeArrowheads="1"/>
            </p:cNvSpPr>
            <p:nvPr/>
          </p:nvSpPr>
          <p:spPr bwMode="auto">
            <a:xfrm>
              <a:off x="5449394" y="5907088"/>
              <a:ext cx="17463" cy="27781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17" name="Rectangle 33">
              <a:extLst>
                <a:ext uri="{FF2B5EF4-FFF2-40B4-BE49-F238E27FC236}">
                  <a16:creationId xmlns:a16="http://schemas.microsoft.com/office/drawing/2014/main" id="{F5F3490B-A641-7E14-E6E4-476B29DA49EA}"/>
                </a:ext>
              </a:extLst>
            </p:cNvPr>
            <p:cNvSpPr>
              <a:spLocks noChangeArrowheads="1"/>
            </p:cNvSpPr>
            <p:nvPr/>
          </p:nvSpPr>
          <p:spPr bwMode="auto">
            <a:xfrm>
              <a:off x="5504957" y="5935663"/>
              <a:ext cx="17463" cy="22066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18" name="Rectangle 34">
              <a:extLst>
                <a:ext uri="{FF2B5EF4-FFF2-40B4-BE49-F238E27FC236}">
                  <a16:creationId xmlns:a16="http://schemas.microsoft.com/office/drawing/2014/main" id="{E099A0B5-7D16-F804-53B8-D5F1D512983D}"/>
                </a:ext>
              </a:extLst>
            </p:cNvPr>
            <p:cNvSpPr>
              <a:spLocks noChangeArrowheads="1"/>
            </p:cNvSpPr>
            <p:nvPr/>
          </p:nvSpPr>
          <p:spPr bwMode="auto">
            <a:xfrm>
              <a:off x="5804994"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19" name="Rectangle 35">
              <a:extLst>
                <a:ext uri="{FF2B5EF4-FFF2-40B4-BE49-F238E27FC236}">
                  <a16:creationId xmlns:a16="http://schemas.microsoft.com/office/drawing/2014/main" id="{39F79990-1177-2D73-0EFF-CAF9AE337AE7}"/>
                </a:ext>
              </a:extLst>
            </p:cNvPr>
            <p:cNvSpPr>
              <a:spLocks noChangeArrowheads="1"/>
            </p:cNvSpPr>
            <p:nvPr/>
          </p:nvSpPr>
          <p:spPr bwMode="auto">
            <a:xfrm>
              <a:off x="5746257"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20" name="Rectangle 36">
              <a:extLst>
                <a:ext uri="{FF2B5EF4-FFF2-40B4-BE49-F238E27FC236}">
                  <a16:creationId xmlns:a16="http://schemas.microsoft.com/office/drawing/2014/main" id="{070D48AE-1CD9-A66D-DB4D-119932C4DBAD}"/>
                </a:ext>
              </a:extLst>
            </p:cNvPr>
            <p:cNvSpPr>
              <a:spLocks noChangeArrowheads="1"/>
            </p:cNvSpPr>
            <p:nvPr/>
          </p:nvSpPr>
          <p:spPr bwMode="auto">
            <a:xfrm>
              <a:off x="5687519"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21" name="Freeform 37">
              <a:extLst>
                <a:ext uri="{FF2B5EF4-FFF2-40B4-BE49-F238E27FC236}">
                  <a16:creationId xmlns:a16="http://schemas.microsoft.com/office/drawing/2014/main" id="{55E0E7A7-0AFC-5E60-359A-BD05A8A69928}"/>
                </a:ext>
              </a:extLst>
            </p:cNvPr>
            <p:cNvSpPr>
              <a:spLocks/>
            </p:cNvSpPr>
            <p:nvPr/>
          </p:nvSpPr>
          <p:spPr bwMode="auto">
            <a:xfrm>
              <a:off x="5392244" y="5881688"/>
              <a:ext cx="777875" cy="339725"/>
            </a:xfrm>
            <a:custGeom>
              <a:avLst/>
              <a:gdLst>
                <a:gd name="T0" fmla="*/ 44 w 981"/>
                <a:gd name="T1" fmla="*/ 71 h 427"/>
                <a:gd name="T2" fmla="*/ 74 w 981"/>
                <a:gd name="T3" fmla="*/ 76 h 427"/>
                <a:gd name="T4" fmla="*/ 126 w 981"/>
                <a:gd name="T5" fmla="*/ 101 h 427"/>
                <a:gd name="T6" fmla="*/ 167 w 981"/>
                <a:gd name="T7" fmla="*/ 140 h 427"/>
                <a:gd name="T8" fmla="*/ 214 w 981"/>
                <a:gd name="T9" fmla="*/ 204 h 427"/>
                <a:gd name="T10" fmla="*/ 257 w 981"/>
                <a:gd name="T11" fmla="*/ 270 h 427"/>
                <a:gd name="T12" fmla="*/ 302 w 981"/>
                <a:gd name="T13" fmla="*/ 329 h 427"/>
                <a:gd name="T14" fmla="*/ 340 w 981"/>
                <a:gd name="T15" fmla="*/ 368 h 427"/>
                <a:gd name="T16" fmla="*/ 385 w 981"/>
                <a:gd name="T17" fmla="*/ 399 h 427"/>
                <a:gd name="T18" fmla="*/ 434 w 981"/>
                <a:gd name="T19" fmla="*/ 419 h 427"/>
                <a:gd name="T20" fmla="*/ 490 w 981"/>
                <a:gd name="T21" fmla="*/ 427 h 427"/>
                <a:gd name="T22" fmla="*/ 529 w 981"/>
                <a:gd name="T23" fmla="*/ 424 h 427"/>
                <a:gd name="T24" fmla="*/ 581 w 981"/>
                <a:gd name="T25" fmla="*/ 407 h 427"/>
                <a:gd name="T26" fmla="*/ 626 w 981"/>
                <a:gd name="T27" fmla="*/ 379 h 427"/>
                <a:gd name="T28" fmla="*/ 666 w 981"/>
                <a:gd name="T29" fmla="*/ 343 h 427"/>
                <a:gd name="T30" fmla="*/ 702 w 981"/>
                <a:gd name="T31" fmla="*/ 301 h 427"/>
                <a:gd name="T32" fmla="*/ 745 w 981"/>
                <a:gd name="T33" fmla="*/ 237 h 427"/>
                <a:gd name="T34" fmla="*/ 800 w 981"/>
                <a:gd name="T35" fmla="*/ 155 h 427"/>
                <a:gd name="T36" fmla="*/ 841 w 981"/>
                <a:gd name="T37" fmla="*/ 112 h 427"/>
                <a:gd name="T38" fmla="*/ 888 w 981"/>
                <a:gd name="T39" fmla="*/ 82 h 427"/>
                <a:gd name="T40" fmla="*/ 926 w 981"/>
                <a:gd name="T41" fmla="*/ 72 h 427"/>
                <a:gd name="T42" fmla="*/ 947 w 981"/>
                <a:gd name="T43" fmla="*/ 70 h 427"/>
                <a:gd name="T44" fmla="*/ 968 w 981"/>
                <a:gd name="T45" fmla="*/ 63 h 427"/>
                <a:gd name="T46" fmla="*/ 979 w 981"/>
                <a:gd name="T47" fmla="*/ 46 h 427"/>
                <a:gd name="T48" fmla="*/ 981 w 981"/>
                <a:gd name="T49" fmla="*/ 26 h 427"/>
                <a:gd name="T50" fmla="*/ 973 w 981"/>
                <a:gd name="T51" fmla="*/ 10 h 427"/>
                <a:gd name="T52" fmla="*/ 955 w 981"/>
                <a:gd name="T53" fmla="*/ 0 h 427"/>
                <a:gd name="T54" fmla="*/ 927 w 981"/>
                <a:gd name="T55" fmla="*/ 1 h 427"/>
                <a:gd name="T56" fmla="*/ 874 w 981"/>
                <a:gd name="T57" fmla="*/ 13 h 427"/>
                <a:gd name="T58" fmla="*/ 826 w 981"/>
                <a:gd name="T59" fmla="*/ 37 h 427"/>
                <a:gd name="T60" fmla="*/ 784 w 981"/>
                <a:gd name="T61" fmla="*/ 70 h 427"/>
                <a:gd name="T62" fmla="*/ 748 w 981"/>
                <a:gd name="T63" fmla="*/ 110 h 427"/>
                <a:gd name="T64" fmla="*/ 714 w 981"/>
                <a:gd name="T65" fmla="*/ 156 h 427"/>
                <a:gd name="T66" fmla="*/ 649 w 981"/>
                <a:gd name="T67" fmla="*/ 255 h 427"/>
                <a:gd name="T68" fmla="*/ 611 w 981"/>
                <a:gd name="T69" fmla="*/ 301 h 427"/>
                <a:gd name="T70" fmla="*/ 566 w 981"/>
                <a:gd name="T71" fmla="*/ 336 h 427"/>
                <a:gd name="T72" fmla="*/ 530 w 981"/>
                <a:gd name="T73" fmla="*/ 350 h 427"/>
                <a:gd name="T74" fmla="*/ 501 w 981"/>
                <a:gd name="T75" fmla="*/ 355 h 427"/>
                <a:gd name="T76" fmla="*/ 479 w 981"/>
                <a:gd name="T77" fmla="*/ 355 h 427"/>
                <a:gd name="T78" fmla="*/ 451 w 981"/>
                <a:gd name="T79" fmla="*/ 350 h 427"/>
                <a:gd name="T80" fmla="*/ 414 w 981"/>
                <a:gd name="T81" fmla="*/ 336 h 427"/>
                <a:gd name="T82" fmla="*/ 370 w 981"/>
                <a:gd name="T83" fmla="*/ 301 h 427"/>
                <a:gd name="T84" fmla="*/ 332 w 981"/>
                <a:gd name="T85" fmla="*/ 255 h 427"/>
                <a:gd name="T86" fmla="*/ 267 w 981"/>
                <a:gd name="T87" fmla="*/ 156 h 427"/>
                <a:gd name="T88" fmla="*/ 233 w 981"/>
                <a:gd name="T89" fmla="*/ 110 h 427"/>
                <a:gd name="T90" fmla="*/ 197 w 981"/>
                <a:gd name="T91" fmla="*/ 70 h 427"/>
                <a:gd name="T92" fmla="*/ 154 w 981"/>
                <a:gd name="T93" fmla="*/ 37 h 427"/>
                <a:gd name="T94" fmla="*/ 107 w 981"/>
                <a:gd name="T95" fmla="*/ 13 h 427"/>
                <a:gd name="T96" fmla="*/ 53 w 981"/>
                <a:gd name="T97" fmla="*/ 1 h 427"/>
                <a:gd name="T98" fmla="*/ 25 w 981"/>
                <a:gd name="T99" fmla="*/ 0 h 427"/>
                <a:gd name="T100" fmla="*/ 8 w 981"/>
                <a:gd name="T101" fmla="*/ 10 h 427"/>
                <a:gd name="T102" fmla="*/ 0 w 981"/>
                <a:gd name="T103" fmla="*/ 26 h 427"/>
                <a:gd name="T104" fmla="*/ 2 w 981"/>
                <a:gd name="T105" fmla="*/ 46 h 427"/>
                <a:gd name="T106" fmla="*/ 13 w 981"/>
                <a:gd name="T107" fmla="*/ 63 h 427"/>
                <a:gd name="T108" fmla="*/ 34 w 981"/>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1" h="427">
                  <a:moveTo>
                    <a:pt x="34" y="70"/>
                  </a:moveTo>
                  <a:lnTo>
                    <a:pt x="34" y="70"/>
                  </a:lnTo>
                  <a:lnTo>
                    <a:pt x="44" y="71"/>
                  </a:lnTo>
                  <a:lnTo>
                    <a:pt x="54" y="72"/>
                  </a:lnTo>
                  <a:lnTo>
                    <a:pt x="65" y="74"/>
                  </a:lnTo>
                  <a:lnTo>
                    <a:pt x="74" y="76"/>
                  </a:lnTo>
                  <a:lnTo>
                    <a:pt x="93" y="82"/>
                  </a:lnTo>
                  <a:lnTo>
                    <a:pt x="109" y="91"/>
                  </a:lnTo>
                  <a:lnTo>
                    <a:pt x="126" y="101"/>
                  </a:lnTo>
                  <a:lnTo>
                    <a:pt x="140" y="112"/>
                  </a:lnTo>
                  <a:lnTo>
                    <a:pt x="154" y="126"/>
                  </a:lnTo>
                  <a:lnTo>
                    <a:pt x="167" y="140"/>
                  </a:lnTo>
                  <a:lnTo>
                    <a:pt x="180" y="155"/>
                  </a:lnTo>
                  <a:lnTo>
                    <a:pt x="192" y="170"/>
                  </a:lnTo>
                  <a:lnTo>
                    <a:pt x="214" y="204"/>
                  </a:lnTo>
                  <a:lnTo>
                    <a:pt x="236" y="237"/>
                  </a:lnTo>
                  <a:lnTo>
                    <a:pt x="257" y="270"/>
                  </a:lnTo>
                  <a:lnTo>
                    <a:pt x="257" y="270"/>
                  </a:lnTo>
                  <a:lnTo>
                    <a:pt x="278" y="301"/>
                  </a:lnTo>
                  <a:lnTo>
                    <a:pt x="290" y="315"/>
                  </a:lnTo>
                  <a:lnTo>
                    <a:pt x="302" y="329"/>
                  </a:lnTo>
                  <a:lnTo>
                    <a:pt x="314" y="343"/>
                  </a:lnTo>
                  <a:lnTo>
                    <a:pt x="327" y="355"/>
                  </a:lnTo>
                  <a:lnTo>
                    <a:pt x="340" y="368"/>
                  </a:lnTo>
                  <a:lnTo>
                    <a:pt x="355" y="379"/>
                  </a:lnTo>
                  <a:lnTo>
                    <a:pt x="369" y="389"/>
                  </a:lnTo>
                  <a:lnTo>
                    <a:pt x="385" y="399"/>
                  </a:lnTo>
                  <a:lnTo>
                    <a:pt x="400" y="407"/>
                  </a:lnTo>
                  <a:lnTo>
                    <a:pt x="417" y="413"/>
                  </a:lnTo>
                  <a:lnTo>
                    <a:pt x="434" y="419"/>
                  </a:lnTo>
                  <a:lnTo>
                    <a:pt x="452" y="424"/>
                  </a:lnTo>
                  <a:lnTo>
                    <a:pt x="470" y="426"/>
                  </a:lnTo>
                  <a:lnTo>
                    <a:pt x="490" y="427"/>
                  </a:lnTo>
                  <a:lnTo>
                    <a:pt x="490" y="427"/>
                  </a:lnTo>
                  <a:lnTo>
                    <a:pt x="509" y="426"/>
                  </a:lnTo>
                  <a:lnTo>
                    <a:pt x="529" y="424"/>
                  </a:lnTo>
                  <a:lnTo>
                    <a:pt x="547" y="419"/>
                  </a:lnTo>
                  <a:lnTo>
                    <a:pt x="564" y="413"/>
                  </a:lnTo>
                  <a:lnTo>
                    <a:pt x="581" y="407"/>
                  </a:lnTo>
                  <a:lnTo>
                    <a:pt x="596" y="399"/>
                  </a:lnTo>
                  <a:lnTo>
                    <a:pt x="612" y="389"/>
                  </a:lnTo>
                  <a:lnTo>
                    <a:pt x="626" y="379"/>
                  </a:lnTo>
                  <a:lnTo>
                    <a:pt x="640" y="368"/>
                  </a:lnTo>
                  <a:lnTo>
                    <a:pt x="654" y="355"/>
                  </a:lnTo>
                  <a:lnTo>
                    <a:pt x="666" y="343"/>
                  </a:lnTo>
                  <a:lnTo>
                    <a:pt x="679" y="329"/>
                  </a:lnTo>
                  <a:lnTo>
                    <a:pt x="690" y="315"/>
                  </a:lnTo>
                  <a:lnTo>
                    <a:pt x="702" y="301"/>
                  </a:lnTo>
                  <a:lnTo>
                    <a:pt x="724" y="270"/>
                  </a:lnTo>
                  <a:lnTo>
                    <a:pt x="724" y="270"/>
                  </a:lnTo>
                  <a:lnTo>
                    <a:pt x="745" y="237"/>
                  </a:lnTo>
                  <a:lnTo>
                    <a:pt x="766" y="204"/>
                  </a:lnTo>
                  <a:lnTo>
                    <a:pt x="789" y="170"/>
                  </a:lnTo>
                  <a:lnTo>
                    <a:pt x="800" y="155"/>
                  </a:lnTo>
                  <a:lnTo>
                    <a:pt x="813" y="140"/>
                  </a:lnTo>
                  <a:lnTo>
                    <a:pt x="826" y="126"/>
                  </a:lnTo>
                  <a:lnTo>
                    <a:pt x="841" y="112"/>
                  </a:lnTo>
                  <a:lnTo>
                    <a:pt x="855" y="101"/>
                  </a:lnTo>
                  <a:lnTo>
                    <a:pt x="872" y="91"/>
                  </a:lnTo>
                  <a:lnTo>
                    <a:pt x="888" y="82"/>
                  </a:lnTo>
                  <a:lnTo>
                    <a:pt x="907" y="76"/>
                  </a:lnTo>
                  <a:lnTo>
                    <a:pt x="916" y="74"/>
                  </a:lnTo>
                  <a:lnTo>
                    <a:pt x="926" y="72"/>
                  </a:lnTo>
                  <a:lnTo>
                    <a:pt x="937" y="71"/>
                  </a:lnTo>
                  <a:lnTo>
                    <a:pt x="947" y="70"/>
                  </a:lnTo>
                  <a:lnTo>
                    <a:pt x="947" y="70"/>
                  </a:lnTo>
                  <a:lnTo>
                    <a:pt x="955" y="69"/>
                  </a:lnTo>
                  <a:lnTo>
                    <a:pt x="962" y="67"/>
                  </a:lnTo>
                  <a:lnTo>
                    <a:pt x="968" y="63"/>
                  </a:lnTo>
                  <a:lnTo>
                    <a:pt x="973" y="59"/>
                  </a:lnTo>
                  <a:lnTo>
                    <a:pt x="976" y="52"/>
                  </a:lnTo>
                  <a:lnTo>
                    <a:pt x="979" y="46"/>
                  </a:lnTo>
                  <a:lnTo>
                    <a:pt x="981" y="40"/>
                  </a:lnTo>
                  <a:lnTo>
                    <a:pt x="981" y="34"/>
                  </a:lnTo>
                  <a:lnTo>
                    <a:pt x="981" y="26"/>
                  </a:lnTo>
                  <a:lnTo>
                    <a:pt x="979" y="20"/>
                  </a:lnTo>
                  <a:lnTo>
                    <a:pt x="977" y="15"/>
                  </a:lnTo>
                  <a:lnTo>
                    <a:pt x="973" y="10"/>
                  </a:lnTo>
                  <a:lnTo>
                    <a:pt x="968" y="5"/>
                  </a:lnTo>
                  <a:lnTo>
                    <a:pt x="962" y="2"/>
                  </a:lnTo>
                  <a:lnTo>
                    <a:pt x="955" y="0"/>
                  </a:lnTo>
                  <a:lnTo>
                    <a:pt x="947" y="0"/>
                  </a:lnTo>
                  <a:lnTo>
                    <a:pt x="947" y="0"/>
                  </a:lnTo>
                  <a:lnTo>
                    <a:pt x="927" y="1"/>
                  </a:lnTo>
                  <a:lnTo>
                    <a:pt x="909" y="4"/>
                  </a:lnTo>
                  <a:lnTo>
                    <a:pt x="890" y="8"/>
                  </a:lnTo>
                  <a:lnTo>
                    <a:pt x="874" y="13"/>
                  </a:lnTo>
                  <a:lnTo>
                    <a:pt x="857" y="20"/>
                  </a:lnTo>
                  <a:lnTo>
                    <a:pt x="841" y="27"/>
                  </a:lnTo>
                  <a:lnTo>
                    <a:pt x="826" y="37"/>
                  </a:lnTo>
                  <a:lnTo>
                    <a:pt x="812" y="47"/>
                  </a:lnTo>
                  <a:lnTo>
                    <a:pt x="797" y="57"/>
                  </a:lnTo>
                  <a:lnTo>
                    <a:pt x="784" y="70"/>
                  </a:lnTo>
                  <a:lnTo>
                    <a:pt x="771" y="82"/>
                  </a:lnTo>
                  <a:lnTo>
                    <a:pt x="759" y="96"/>
                  </a:lnTo>
                  <a:lnTo>
                    <a:pt x="748" y="110"/>
                  </a:lnTo>
                  <a:lnTo>
                    <a:pt x="735" y="125"/>
                  </a:lnTo>
                  <a:lnTo>
                    <a:pt x="714" y="156"/>
                  </a:lnTo>
                  <a:lnTo>
                    <a:pt x="714" y="156"/>
                  </a:lnTo>
                  <a:lnTo>
                    <a:pt x="693" y="188"/>
                  </a:lnTo>
                  <a:lnTo>
                    <a:pt x="671" y="221"/>
                  </a:lnTo>
                  <a:lnTo>
                    <a:pt x="649" y="255"/>
                  </a:lnTo>
                  <a:lnTo>
                    <a:pt x="637" y="271"/>
                  </a:lnTo>
                  <a:lnTo>
                    <a:pt x="624" y="286"/>
                  </a:lnTo>
                  <a:lnTo>
                    <a:pt x="611" y="301"/>
                  </a:lnTo>
                  <a:lnTo>
                    <a:pt x="597" y="314"/>
                  </a:lnTo>
                  <a:lnTo>
                    <a:pt x="582" y="325"/>
                  </a:lnTo>
                  <a:lnTo>
                    <a:pt x="566" y="336"/>
                  </a:lnTo>
                  <a:lnTo>
                    <a:pt x="549" y="344"/>
                  </a:lnTo>
                  <a:lnTo>
                    <a:pt x="539" y="348"/>
                  </a:lnTo>
                  <a:lnTo>
                    <a:pt x="530" y="350"/>
                  </a:lnTo>
                  <a:lnTo>
                    <a:pt x="521" y="352"/>
                  </a:lnTo>
                  <a:lnTo>
                    <a:pt x="511" y="354"/>
                  </a:lnTo>
                  <a:lnTo>
                    <a:pt x="501" y="355"/>
                  </a:lnTo>
                  <a:lnTo>
                    <a:pt x="490" y="355"/>
                  </a:lnTo>
                  <a:lnTo>
                    <a:pt x="490" y="355"/>
                  </a:lnTo>
                  <a:lnTo>
                    <a:pt x="479" y="355"/>
                  </a:lnTo>
                  <a:lnTo>
                    <a:pt x="469" y="354"/>
                  </a:lnTo>
                  <a:lnTo>
                    <a:pt x="460" y="352"/>
                  </a:lnTo>
                  <a:lnTo>
                    <a:pt x="451" y="350"/>
                  </a:lnTo>
                  <a:lnTo>
                    <a:pt x="441" y="348"/>
                  </a:lnTo>
                  <a:lnTo>
                    <a:pt x="432" y="344"/>
                  </a:lnTo>
                  <a:lnTo>
                    <a:pt x="414" y="336"/>
                  </a:lnTo>
                  <a:lnTo>
                    <a:pt x="399" y="325"/>
                  </a:lnTo>
                  <a:lnTo>
                    <a:pt x="384" y="314"/>
                  </a:lnTo>
                  <a:lnTo>
                    <a:pt x="370" y="301"/>
                  </a:lnTo>
                  <a:lnTo>
                    <a:pt x="357" y="286"/>
                  </a:lnTo>
                  <a:lnTo>
                    <a:pt x="343" y="271"/>
                  </a:lnTo>
                  <a:lnTo>
                    <a:pt x="332" y="255"/>
                  </a:lnTo>
                  <a:lnTo>
                    <a:pt x="309" y="221"/>
                  </a:lnTo>
                  <a:lnTo>
                    <a:pt x="288" y="188"/>
                  </a:lnTo>
                  <a:lnTo>
                    <a:pt x="267" y="156"/>
                  </a:lnTo>
                  <a:lnTo>
                    <a:pt x="267" y="156"/>
                  </a:lnTo>
                  <a:lnTo>
                    <a:pt x="245" y="125"/>
                  </a:lnTo>
                  <a:lnTo>
                    <a:pt x="233" y="110"/>
                  </a:lnTo>
                  <a:lnTo>
                    <a:pt x="222" y="96"/>
                  </a:lnTo>
                  <a:lnTo>
                    <a:pt x="209" y="82"/>
                  </a:lnTo>
                  <a:lnTo>
                    <a:pt x="197" y="70"/>
                  </a:lnTo>
                  <a:lnTo>
                    <a:pt x="183" y="57"/>
                  </a:lnTo>
                  <a:lnTo>
                    <a:pt x="169" y="47"/>
                  </a:lnTo>
                  <a:lnTo>
                    <a:pt x="154" y="37"/>
                  </a:lnTo>
                  <a:lnTo>
                    <a:pt x="140" y="27"/>
                  </a:lnTo>
                  <a:lnTo>
                    <a:pt x="124" y="20"/>
                  </a:lnTo>
                  <a:lnTo>
                    <a:pt x="107" y="13"/>
                  </a:lnTo>
                  <a:lnTo>
                    <a:pt x="90" y="8"/>
                  </a:lnTo>
                  <a:lnTo>
                    <a:pt x="72" y="4"/>
                  </a:lnTo>
                  <a:lnTo>
                    <a:pt x="53" y="1"/>
                  </a:lnTo>
                  <a:lnTo>
                    <a:pt x="34" y="0"/>
                  </a:lnTo>
                  <a:lnTo>
                    <a:pt x="34" y="0"/>
                  </a:lnTo>
                  <a:lnTo>
                    <a:pt x="25" y="0"/>
                  </a:lnTo>
                  <a:lnTo>
                    <a:pt x="18" y="2"/>
                  </a:lnTo>
                  <a:lnTo>
                    <a:pt x="13" y="5"/>
                  </a:lnTo>
                  <a:lnTo>
                    <a:pt x="8" y="10"/>
                  </a:lnTo>
                  <a:lnTo>
                    <a:pt x="4" y="15"/>
                  </a:lnTo>
                  <a:lnTo>
                    <a:pt x="2" y="20"/>
                  </a:lnTo>
                  <a:lnTo>
                    <a:pt x="0" y="26"/>
                  </a:lnTo>
                  <a:lnTo>
                    <a:pt x="0" y="34"/>
                  </a:lnTo>
                  <a:lnTo>
                    <a:pt x="0" y="40"/>
                  </a:lnTo>
                  <a:lnTo>
                    <a:pt x="2" y="46"/>
                  </a:lnTo>
                  <a:lnTo>
                    <a:pt x="4" y="52"/>
                  </a:lnTo>
                  <a:lnTo>
                    <a:pt x="8" y="59"/>
                  </a:lnTo>
                  <a:lnTo>
                    <a:pt x="13" y="63"/>
                  </a:lnTo>
                  <a:lnTo>
                    <a:pt x="18" y="67"/>
                  </a:lnTo>
                  <a:lnTo>
                    <a:pt x="25"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22" name="Freeform 38">
              <a:extLst>
                <a:ext uri="{FF2B5EF4-FFF2-40B4-BE49-F238E27FC236}">
                  <a16:creationId xmlns:a16="http://schemas.microsoft.com/office/drawing/2014/main" id="{C470266D-77B9-1A59-F8FD-87B0CDE04FED}"/>
                </a:ext>
              </a:extLst>
            </p:cNvPr>
            <p:cNvSpPr>
              <a:spLocks noEditPoints="1"/>
            </p:cNvSpPr>
            <p:nvPr/>
          </p:nvSpPr>
          <p:spPr bwMode="auto">
            <a:xfrm>
              <a:off x="5384307" y="5875338"/>
              <a:ext cx="793750" cy="352425"/>
            </a:xfrm>
            <a:custGeom>
              <a:avLst/>
              <a:gdLst>
                <a:gd name="T0" fmla="*/ 4 w 1000"/>
                <a:gd name="T1" fmla="*/ 26 h 445"/>
                <a:gd name="T2" fmla="*/ 44 w 1000"/>
                <a:gd name="T3" fmla="*/ 0 h 445"/>
                <a:gd name="T4" fmla="*/ 143 w 1000"/>
                <a:gd name="T5" fmla="*/ 24 h 445"/>
                <a:gd name="T6" fmla="*/ 231 w 1000"/>
                <a:gd name="T7" fmla="*/ 92 h 445"/>
                <a:gd name="T8" fmla="*/ 310 w 1000"/>
                <a:gd name="T9" fmla="*/ 200 h 445"/>
                <a:gd name="T10" fmla="*/ 377 w 1000"/>
                <a:gd name="T11" fmla="*/ 294 h 445"/>
                <a:gd name="T12" fmla="*/ 452 w 1000"/>
                <a:gd name="T13" fmla="*/ 349 h 445"/>
                <a:gd name="T14" fmla="*/ 533 w 1000"/>
                <a:gd name="T15" fmla="*/ 353 h 445"/>
                <a:gd name="T16" fmla="*/ 613 w 1000"/>
                <a:gd name="T17" fmla="*/ 306 h 445"/>
                <a:gd name="T18" fmla="*/ 691 w 1000"/>
                <a:gd name="T19" fmla="*/ 200 h 445"/>
                <a:gd name="T20" fmla="*/ 758 w 1000"/>
                <a:gd name="T21" fmla="*/ 106 h 445"/>
                <a:gd name="T22" fmla="*/ 841 w 1000"/>
                <a:gd name="T23" fmla="*/ 33 h 445"/>
                <a:gd name="T24" fmla="*/ 957 w 1000"/>
                <a:gd name="T25" fmla="*/ 0 h 445"/>
                <a:gd name="T26" fmla="*/ 993 w 1000"/>
                <a:gd name="T27" fmla="*/ 19 h 445"/>
                <a:gd name="T28" fmla="*/ 997 w 1000"/>
                <a:gd name="T29" fmla="*/ 59 h 445"/>
                <a:gd name="T30" fmla="*/ 957 w 1000"/>
                <a:gd name="T31" fmla="*/ 89 h 445"/>
                <a:gd name="T32" fmla="*/ 882 w 1000"/>
                <a:gd name="T33" fmla="*/ 111 h 445"/>
                <a:gd name="T34" fmla="*/ 813 w 1000"/>
                <a:gd name="T35" fmla="*/ 176 h 445"/>
                <a:gd name="T36" fmla="*/ 741 w 1000"/>
                <a:gd name="T37" fmla="*/ 285 h 445"/>
                <a:gd name="T38" fmla="*/ 660 w 1000"/>
                <a:gd name="T39" fmla="*/ 381 h 445"/>
                <a:gd name="T40" fmla="*/ 562 w 1000"/>
                <a:gd name="T41" fmla="*/ 437 h 445"/>
                <a:gd name="T42" fmla="*/ 459 w 1000"/>
                <a:gd name="T43" fmla="*/ 442 h 445"/>
                <a:gd name="T44" fmla="*/ 355 w 1000"/>
                <a:gd name="T45" fmla="*/ 393 h 445"/>
                <a:gd name="T46" fmla="*/ 280 w 1000"/>
                <a:gd name="T47" fmla="*/ 314 h 445"/>
                <a:gd name="T48" fmla="*/ 197 w 1000"/>
                <a:gd name="T49" fmla="*/ 190 h 445"/>
                <a:gd name="T50" fmla="*/ 132 w 1000"/>
                <a:gd name="T51" fmla="*/ 119 h 445"/>
                <a:gd name="T52" fmla="*/ 44 w 1000"/>
                <a:gd name="T53" fmla="*/ 89 h 445"/>
                <a:gd name="T54" fmla="*/ 12 w 1000"/>
                <a:gd name="T55" fmla="*/ 74 h 445"/>
                <a:gd name="T56" fmla="*/ 983 w 1000"/>
                <a:gd name="T57" fmla="*/ 44 h 445"/>
                <a:gd name="T58" fmla="*/ 979 w 1000"/>
                <a:gd name="T59" fmla="*/ 29 h 445"/>
                <a:gd name="T60" fmla="*/ 957 w 1000"/>
                <a:gd name="T61" fmla="*/ 18 h 445"/>
                <a:gd name="T62" fmla="*/ 851 w 1000"/>
                <a:gd name="T63" fmla="*/ 48 h 445"/>
                <a:gd name="T64" fmla="*/ 772 w 1000"/>
                <a:gd name="T65" fmla="*/ 116 h 445"/>
                <a:gd name="T66" fmla="*/ 688 w 1000"/>
                <a:gd name="T67" fmla="*/ 239 h 445"/>
                <a:gd name="T68" fmla="*/ 610 w 1000"/>
                <a:gd name="T69" fmla="*/ 332 h 445"/>
                <a:gd name="T70" fmla="*/ 518 w 1000"/>
                <a:gd name="T71" fmla="*/ 374 h 445"/>
                <a:gd name="T72" fmla="*/ 432 w 1000"/>
                <a:gd name="T73" fmla="*/ 359 h 445"/>
                <a:gd name="T74" fmla="*/ 354 w 1000"/>
                <a:gd name="T75" fmla="*/ 296 h 445"/>
                <a:gd name="T76" fmla="*/ 270 w 1000"/>
                <a:gd name="T77" fmla="*/ 171 h 445"/>
                <a:gd name="T78" fmla="*/ 192 w 1000"/>
                <a:gd name="T79" fmla="*/ 79 h 445"/>
                <a:gd name="T80" fmla="*/ 102 w 1000"/>
                <a:gd name="T81" fmla="*/ 27 h 445"/>
                <a:gd name="T82" fmla="*/ 32 w 1000"/>
                <a:gd name="T83" fmla="*/ 20 h 445"/>
                <a:gd name="T84" fmla="*/ 18 w 1000"/>
                <a:gd name="T85" fmla="*/ 43 h 445"/>
                <a:gd name="T86" fmla="*/ 27 w 1000"/>
                <a:gd name="T87" fmla="*/ 65 h 445"/>
                <a:gd name="T88" fmla="*/ 80 w 1000"/>
                <a:gd name="T89" fmla="*/ 76 h 445"/>
                <a:gd name="T90" fmla="*/ 167 w 1000"/>
                <a:gd name="T91" fmla="*/ 126 h 445"/>
                <a:gd name="T92" fmla="*/ 249 w 1000"/>
                <a:gd name="T93" fmla="*/ 236 h 445"/>
                <a:gd name="T94" fmla="*/ 326 w 1000"/>
                <a:gd name="T95" fmla="*/ 342 h 445"/>
                <a:gd name="T96" fmla="*/ 409 w 1000"/>
                <a:gd name="T97" fmla="*/ 407 h 445"/>
                <a:gd name="T98" fmla="*/ 500 w 1000"/>
                <a:gd name="T99" fmla="*/ 427 h 445"/>
                <a:gd name="T100" fmla="*/ 607 w 1000"/>
                <a:gd name="T101" fmla="*/ 398 h 445"/>
                <a:gd name="T102" fmla="*/ 687 w 1000"/>
                <a:gd name="T103" fmla="*/ 329 h 445"/>
                <a:gd name="T104" fmla="*/ 770 w 1000"/>
                <a:gd name="T105" fmla="*/ 207 h 445"/>
                <a:gd name="T106" fmla="*/ 846 w 1000"/>
                <a:gd name="T107" fmla="*/ 115 h 445"/>
                <a:gd name="T108" fmla="*/ 938 w 1000"/>
                <a:gd name="T109" fmla="*/ 73 h 445"/>
                <a:gd name="T110" fmla="*/ 977 w 1000"/>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0" h="445">
                  <a:moveTo>
                    <a:pt x="0" y="44"/>
                  </a:moveTo>
                  <a:lnTo>
                    <a:pt x="0" y="44"/>
                  </a:lnTo>
                  <a:lnTo>
                    <a:pt x="0" y="42"/>
                  </a:lnTo>
                  <a:lnTo>
                    <a:pt x="0" y="42"/>
                  </a:lnTo>
                  <a:lnTo>
                    <a:pt x="1" y="34"/>
                  </a:lnTo>
                  <a:lnTo>
                    <a:pt x="4" y="26"/>
                  </a:lnTo>
                  <a:lnTo>
                    <a:pt x="8" y="19"/>
                  </a:lnTo>
                  <a:lnTo>
                    <a:pt x="12" y="13"/>
                  </a:lnTo>
                  <a:lnTo>
                    <a:pt x="18" y="7"/>
                  </a:lnTo>
                  <a:lnTo>
                    <a:pt x="25" y="3"/>
                  </a:lnTo>
                  <a:lnTo>
                    <a:pt x="34" y="1"/>
                  </a:lnTo>
                  <a:lnTo>
                    <a:pt x="44" y="0"/>
                  </a:lnTo>
                  <a:lnTo>
                    <a:pt x="44" y="0"/>
                  </a:lnTo>
                  <a:lnTo>
                    <a:pt x="65" y="2"/>
                  </a:lnTo>
                  <a:lnTo>
                    <a:pt x="86" y="5"/>
                  </a:lnTo>
                  <a:lnTo>
                    <a:pt x="106" y="11"/>
                  </a:lnTo>
                  <a:lnTo>
                    <a:pt x="125" y="17"/>
                  </a:lnTo>
                  <a:lnTo>
                    <a:pt x="143" y="24"/>
                  </a:lnTo>
                  <a:lnTo>
                    <a:pt x="159" y="33"/>
                  </a:lnTo>
                  <a:lnTo>
                    <a:pt x="175" y="44"/>
                  </a:lnTo>
                  <a:lnTo>
                    <a:pt x="190" y="54"/>
                  </a:lnTo>
                  <a:lnTo>
                    <a:pt x="205" y="66"/>
                  </a:lnTo>
                  <a:lnTo>
                    <a:pt x="218" y="79"/>
                  </a:lnTo>
                  <a:lnTo>
                    <a:pt x="231" y="92"/>
                  </a:lnTo>
                  <a:lnTo>
                    <a:pt x="243" y="106"/>
                  </a:lnTo>
                  <a:lnTo>
                    <a:pt x="254" y="119"/>
                  </a:lnTo>
                  <a:lnTo>
                    <a:pt x="265" y="133"/>
                  </a:lnTo>
                  <a:lnTo>
                    <a:pt x="284" y="161"/>
                  </a:lnTo>
                  <a:lnTo>
                    <a:pt x="284" y="161"/>
                  </a:lnTo>
                  <a:lnTo>
                    <a:pt x="310" y="200"/>
                  </a:lnTo>
                  <a:lnTo>
                    <a:pt x="310" y="200"/>
                  </a:lnTo>
                  <a:lnTo>
                    <a:pt x="327" y="228"/>
                  </a:lnTo>
                  <a:lnTo>
                    <a:pt x="346" y="256"/>
                  </a:lnTo>
                  <a:lnTo>
                    <a:pt x="355" y="269"/>
                  </a:lnTo>
                  <a:lnTo>
                    <a:pt x="366" y="282"/>
                  </a:lnTo>
                  <a:lnTo>
                    <a:pt x="377" y="294"/>
                  </a:lnTo>
                  <a:lnTo>
                    <a:pt x="387" y="306"/>
                  </a:lnTo>
                  <a:lnTo>
                    <a:pt x="400" y="317"/>
                  </a:lnTo>
                  <a:lnTo>
                    <a:pt x="412" y="327"/>
                  </a:lnTo>
                  <a:lnTo>
                    <a:pt x="424" y="335"/>
                  </a:lnTo>
                  <a:lnTo>
                    <a:pt x="438" y="343"/>
                  </a:lnTo>
                  <a:lnTo>
                    <a:pt x="452" y="349"/>
                  </a:lnTo>
                  <a:lnTo>
                    <a:pt x="468" y="353"/>
                  </a:lnTo>
                  <a:lnTo>
                    <a:pt x="483" y="356"/>
                  </a:lnTo>
                  <a:lnTo>
                    <a:pt x="500" y="357"/>
                  </a:lnTo>
                  <a:lnTo>
                    <a:pt x="500" y="357"/>
                  </a:lnTo>
                  <a:lnTo>
                    <a:pt x="517" y="356"/>
                  </a:lnTo>
                  <a:lnTo>
                    <a:pt x="533" y="353"/>
                  </a:lnTo>
                  <a:lnTo>
                    <a:pt x="548" y="349"/>
                  </a:lnTo>
                  <a:lnTo>
                    <a:pt x="563" y="343"/>
                  </a:lnTo>
                  <a:lnTo>
                    <a:pt x="576" y="335"/>
                  </a:lnTo>
                  <a:lnTo>
                    <a:pt x="589" y="327"/>
                  </a:lnTo>
                  <a:lnTo>
                    <a:pt x="601" y="317"/>
                  </a:lnTo>
                  <a:lnTo>
                    <a:pt x="613" y="306"/>
                  </a:lnTo>
                  <a:lnTo>
                    <a:pt x="624" y="294"/>
                  </a:lnTo>
                  <a:lnTo>
                    <a:pt x="635" y="282"/>
                  </a:lnTo>
                  <a:lnTo>
                    <a:pt x="645" y="269"/>
                  </a:lnTo>
                  <a:lnTo>
                    <a:pt x="655" y="256"/>
                  </a:lnTo>
                  <a:lnTo>
                    <a:pt x="673" y="228"/>
                  </a:lnTo>
                  <a:lnTo>
                    <a:pt x="691" y="200"/>
                  </a:lnTo>
                  <a:lnTo>
                    <a:pt x="691" y="200"/>
                  </a:lnTo>
                  <a:lnTo>
                    <a:pt x="716" y="161"/>
                  </a:lnTo>
                  <a:lnTo>
                    <a:pt x="716" y="161"/>
                  </a:lnTo>
                  <a:lnTo>
                    <a:pt x="736" y="133"/>
                  </a:lnTo>
                  <a:lnTo>
                    <a:pt x="746" y="119"/>
                  </a:lnTo>
                  <a:lnTo>
                    <a:pt x="758" y="106"/>
                  </a:lnTo>
                  <a:lnTo>
                    <a:pt x="770" y="92"/>
                  </a:lnTo>
                  <a:lnTo>
                    <a:pt x="783" y="79"/>
                  </a:lnTo>
                  <a:lnTo>
                    <a:pt x="796" y="66"/>
                  </a:lnTo>
                  <a:lnTo>
                    <a:pt x="810" y="54"/>
                  </a:lnTo>
                  <a:lnTo>
                    <a:pt x="825" y="44"/>
                  </a:lnTo>
                  <a:lnTo>
                    <a:pt x="841" y="33"/>
                  </a:lnTo>
                  <a:lnTo>
                    <a:pt x="858" y="24"/>
                  </a:lnTo>
                  <a:lnTo>
                    <a:pt x="875" y="17"/>
                  </a:lnTo>
                  <a:lnTo>
                    <a:pt x="895" y="11"/>
                  </a:lnTo>
                  <a:lnTo>
                    <a:pt x="915" y="5"/>
                  </a:lnTo>
                  <a:lnTo>
                    <a:pt x="935" y="2"/>
                  </a:lnTo>
                  <a:lnTo>
                    <a:pt x="957" y="0"/>
                  </a:lnTo>
                  <a:lnTo>
                    <a:pt x="957" y="0"/>
                  </a:lnTo>
                  <a:lnTo>
                    <a:pt x="966" y="1"/>
                  </a:lnTo>
                  <a:lnTo>
                    <a:pt x="975" y="3"/>
                  </a:lnTo>
                  <a:lnTo>
                    <a:pt x="983" y="7"/>
                  </a:lnTo>
                  <a:lnTo>
                    <a:pt x="989" y="13"/>
                  </a:lnTo>
                  <a:lnTo>
                    <a:pt x="993" y="19"/>
                  </a:lnTo>
                  <a:lnTo>
                    <a:pt x="997" y="26"/>
                  </a:lnTo>
                  <a:lnTo>
                    <a:pt x="999" y="34"/>
                  </a:lnTo>
                  <a:lnTo>
                    <a:pt x="1000" y="42"/>
                  </a:lnTo>
                  <a:lnTo>
                    <a:pt x="1000" y="42"/>
                  </a:lnTo>
                  <a:lnTo>
                    <a:pt x="999" y="51"/>
                  </a:lnTo>
                  <a:lnTo>
                    <a:pt x="997" y="59"/>
                  </a:lnTo>
                  <a:lnTo>
                    <a:pt x="994" y="66"/>
                  </a:lnTo>
                  <a:lnTo>
                    <a:pt x="990" y="74"/>
                  </a:lnTo>
                  <a:lnTo>
                    <a:pt x="984" y="80"/>
                  </a:lnTo>
                  <a:lnTo>
                    <a:pt x="977" y="84"/>
                  </a:lnTo>
                  <a:lnTo>
                    <a:pt x="967" y="87"/>
                  </a:lnTo>
                  <a:lnTo>
                    <a:pt x="957" y="89"/>
                  </a:lnTo>
                  <a:lnTo>
                    <a:pt x="957" y="89"/>
                  </a:lnTo>
                  <a:lnTo>
                    <a:pt x="940" y="90"/>
                  </a:lnTo>
                  <a:lnTo>
                    <a:pt x="924" y="93"/>
                  </a:lnTo>
                  <a:lnTo>
                    <a:pt x="909" y="97"/>
                  </a:lnTo>
                  <a:lnTo>
                    <a:pt x="895" y="104"/>
                  </a:lnTo>
                  <a:lnTo>
                    <a:pt x="882" y="111"/>
                  </a:lnTo>
                  <a:lnTo>
                    <a:pt x="868" y="119"/>
                  </a:lnTo>
                  <a:lnTo>
                    <a:pt x="857" y="130"/>
                  </a:lnTo>
                  <a:lnTo>
                    <a:pt x="844" y="140"/>
                  </a:lnTo>
                  <a:lnTo>
                    <a:pt x="834" y="151"/>
                  </a:lnTo>
                  <a:lnTo>
                    <a:pt x="823" y="164"/>
                  </a:lnTo>
                  <a:lnTo>
                    <a:pt x="813" y="176"/>
                  </a:lnTo>
                  <a:lnTo>
                    <a:pt x="803" y="190"/>
                  </a:lnTo>
                  <a:lnTo>
                    <a:pt x="785" y="217"/>
                  </a:lnTo>
                  <a:lnTo>
                    <a:pt x="766" y="245"/>
                  </a:lnTo>
                  <a:lnTo>
                    <a:pt x="766" y="245"/>
                  </a:lnTo>
                  <a:lnTo>
                    <a:pt x="741" y="285"/>
                  </a:lnTo>
                  <a:lnTo>
                    <a:pt x="741" y="285"/>
                  </a:lnTo>
                  <a:lnTo>
                    <a:pt x="721" y="314"/>
                  </a:lnTo>
                  <a:lnTo>
                    <a:pt x="710" y="327"/>
                  </a:lnTo>
                  <a:lnTo>
                    <a:pt x="699" y="342"/>
                  </a:lnTo>
                  <a:lnTo>
                    <a:pt x="687" y="355"/>
                  </a:lnTo>
                  <a:lnTo>
                    <a:pt x="673" y="368"/>
                  </a:lnTo>
                  <a:lnTo>
                    <a:pt x="660" y="381"/>
                  </a:lnTo>
                  <a:lnTo>
                    <a:pt x="645" y="393"/>
                  </a:lnTo>
                  <a:lnTo>
                    <a:pt x="631" y="405"/>
                  </a:lnTo>
                  <a:lnTo>
                    <a:pt x="614" y="414"/>
                  </a:lnTo>
                  <a:lnTo>
                    <a:pt x="598" y="423"/>
                  </a:lnTo>
                  <a:lnTo>
                    <a:pt x="580" y="431"/>
                  </a:lnTo>
                  <a:lnTo>
                    <a:pt x="562" y="437"/>
                  </a:lnTo>
                  <a:lnTo>
                    <a:pt x="542" y="442"/>
                  </a:lnTo>
                  <a:lnTo>
                    <a:pt x="521" y="444"/>
                  </a:lnTo>
                  <a:lnTo>
                    <a:pt x="500" y="445"/>
                  </a:lnTo>
                  <a:lnTo>
                    <a:pt x="500" y="445"/>
                  </a:lnTo>
                  <a:lnTo>
                    <a:pt x="479" y="444"/>
                  </a:lnTo>
                  <a:lnTo>
                    <a:pt x="459" y="442"/>
                  </a:lnTo>
                  <a:lnTo>
                    <a:pt x="439" y="437"/>
                  </a:lnTo>
                  <a:lnTo>
                    <a:pt x="420" y="431"/>
                  </a:lnTo>
                  <a:lnTo>
                    <a:pt x="403" y="423"/>
                  </a:lnTo>
                  <a:lnTo>
                    <a:pt x="386" y="414"/>
                  </a:lnTo>
                  <a:lnTo>
                    <a:pt x="370" y="405"/>
                  </a:lnTo>
                  <a:lnTo>
                    <a:pt x="355" y="393"/>
                  </a:lnTo>
                  <a:lnTo>
                    <a:pt x="341" y="381"/>
                  </a:lnTo>
                  <a:lnTo>
                    <a:pt x="327" y="368"/>
                  </a:lnTo>
                  <a:lnTo>
                    <a:pt x="314" y="355"/>
                  </a:lnTo>
                  <a:lnTo>
                    <a:pt x="302" y="342"/>
                  </a:lnTo>
                  <a:lnTo>
                    <a:pt x="290" y="327"/>
                  </a:lnTo>
                  <a:lnTo>
                    <a:pt x="280" y="314"/>
                  </a:lnTo>
                  <a:lnTo>
                    <a:pt x="259" y="285"/>
                  </a:lnTo>
                  <a:lnTo>
                    <a:pt x="259" y="285"/>
                  </a:lnTo>
                  <a:lnTo>
                    <a:pt x="235" y="245"/>
                  </a:lnTo>
                  <a:lnTo>
                    <a:pt x="235" y="245"/>
                  </a:lnTo>
                  <a:lnTo>
                    <a:pt x="216" y="217"/>
                  </a:lnTo>
                  <a:lnTo>
                    <a:pt x="197" y="190"/>
                  </a:lnTo>
                  <a:lnTo>
                    <a:pt x="187" y="176"/>
                  </a:lnTo>
                  <a:lnTo>
                    <a:pt x="178" y="164"/>
                  </a:lnTo>
                  <a:lnTo>
                    <a:pt x="167" y="151"/>
                  </a:lnTo>
                  <a:lnTo>
                    <a:pt x="156" y="140"/>
                  </a:lnTo>
                  <a:lnTo>
                    <a:pt x="144" y="130"/>
                  </a:lnTo>
                  <a:lnTo>
                    <a:pt x="132" y="119"/>
                  </a:lnTo>
                  <a:lnTo>
                    <a:pt x="119" y="111"/>
                  </a:lnTo>
                  <a:lnTo>
                    <a:pt x="106" y="104"/>
                  </a:lnTo>
                  <a:lnTo>
                    <a:pt x="91" y="97"/>
                  </a:lnTo>
                  <a:lnTo>
                    <a:pt x="77" y="93"/>
                  </a:lnTo>
                  <a:lnTo>
                    <a:pt x="60" y="90"/>
                  </a:lnTo>
                  <a:lnTo>
                    <a:pt x="44" y="89"/>
                  </a:lnTo>
                  <a:lnTo>
                    <a:pt x="44" y="89"/>
                  </a:lnTo>
                  <a:lnTo>
                    <a:pt x="44" y="89"/>
                  </a:lnTo>
                  <a:lnTo>
                    <a:pt x="33" y="87"/>
                  </a:lnTo>
                  <a:lnTo>
                    <a:pt x="25" y="84"/>
                  </a:lnTo>
                  <a:lnTo>
                    <a:pt x="17" y="80"/>
                  </a:lnTo>
                  <a:lnTo>
                    <a:pt x="12" y="74"/>
                  </a:lnTo>
                  <a:lnTo>
                    <a:pt x="7" y="67"/>
                  </a:lnTo>
                  <a:lnTo>
                    <a:pt x="4" y="60"/>
                  </a:lnTo>
                  <a:lnTo>
                    <a:pt x="1" y="52"/>
                  </a:lnTo>
                  <a:lnTo>
                    <a:pt x="0" y="44"/>
                  </a:lnTo>
                  <a:lnTo>
                    <a:pt x="0" y="44"/>
                  </a:lnTo>
                  <a:close/>
                  <a:moveTo>
                    <a:pt x="983" y="44"/>
                  </a:moveTo>
                  <a:lnTo>
                    <a:pt x="983" y="44"/>
                  </a:lnTo>
                  <a:lnTo>
                    <a:pt x="983" y="43"/>
                  </a:lnTo>
                  <a:lnTo>
                    <a:pt x="983" y="43"/>
                  </a:lnTo>
                  <a:lnTo>
                    <a:pt x="982" y="39"/>
                  </a:lnTo>
                  <a:lnTo>
                    <a:pt x="981" y="33"/>
                  </a:lnTo>
                  <a:lnTo>
                    <a:pt x="979" y="29"/>
                  </a:lnTo>
                  <a:lnTo>
                    <a:pt x="977" y="26"/>
                  </a:lnTo>
                  <a:lnTo>
                    <a:pt x="973" y="22"/>
                  </a:lnTo>
                  <a:lnTo>
                    <a:pt x="968" y="20"/>
                  </a:lnTo>
                  <a:lnTo>
                    <a:pt x="963" y="19"/>
                  </a:lnTo>
                  <a:lnTo>
                    <a:pt x="957" y="18"/>
                  </a:lnTo>
                  <a:lnTo>
                    <a:pt x="957" y="18"/>
                  </a:lnTo>
                  <a:lnTo>
                    <a:pt x="937" y="20"/>
                  </a:lnTo>
                  <a:lnTo>
                    <a:pt x="918" y="22"/>
                  </a:lnTo>
                  <a:lnTo>
                    <a:pt x="899" y="27"/>
                  </a:lnTo>
                  <a:lnTo>
                    <a:pt x="883" y="33"/>
                  </a:lnTo>
                  <a:lnTo>
                    <a:pt x="866" y="40"/>
                  </a:lnTo>
                  <a:lnTo>
                    <a:pt x="851" y="48"/>
                  </a:lnTo>
                  <a:lnTo>
                    <a:pt x="835" y="57"/>
                  </a:lnTo>
                  <a:lnTo>
                    <a:pt x="822" y="67"/>
                  </a:lnTo>
                  <a:lnTo>
                    <a:pt x="808" y="79"/>
                  </a:lnTo>
                  <a:lnTo>
                    <a:pt x="795" y="91"/>
                  </a:lnTo>
                  <a:lnTo>
                    <a:pt x="784" y="104"/>
                  </a:lnTo>
                  <a:lnTo>
                    <a:pt x="772" y="116"/>
                  </a:lnTo>
                  <a:lnTo>
                    <a:pt x="751" y="143"/>
                  </a:lnTo>
                  <a:lnTo>
                    <a:pt x="731" y="171"/>
                  </a:lnTo>
                  <a:lnTo>
                    <a:pt x="731" y="171"/>
                  </a:lnTo>
                  <a:lnTo>
                    <a:pt x="706" y="210"/>
                  </a:lnTo>
                  <a:lnTo>
                    <a:pt x="706" y="210"/>
                  </a:lnTo>
                  <a:lnTo>
                    <a:pt x="688" y="239"/>
                  </a:lnTo>
                  <a:lnTo>
                    <a:pt x="668" y="268"/>
                  </a:lnTo>
                  <a:lnTo>
                    <a:pt x="657" y="283"/>
                  </a:lnTo>
                  <a:lnTo>
                    <a:pt x="646" y="296"/>
                  </a:lnTo>
                  <a:lnTo>
                    <a:pt x="635" y="308"/>
                  </a:lnTo>
                  <a:lnTo>
                    <a:pt x="623" y="321"/>
                  </a:lnTo>
                  <a:lnTo>
                    <a:pt x="610" y="332"/>
                  </a:lnTo>
                  <a:lnTo>
                    <a:pt x="597" y="343"/>
                  </a:lnTo>
                  <a:lnTo>
                    <a:pt x="583" y="352"/>
                  </a:lnTo>
                  <a:lnTo>
                    <a:pt x="569" y="359"/>
                  </a:lnTo>
                  <a:lnTo>
                    <a:pt x="552" y="366"/>
                  </a:lnTo>
                  <a:lnTo>
                    <a:pt x="536" y="371"/>
                  </a:lnTo>
                  <a:lnTo>
                    <a:pt x="518" y="374"/>
                  </a:lnTo>
                  <a:lnTo>
                    <a:pt x="500" y="375"/>
                  </a:lnTo>
                  <a:lnTo>
                    <a:pt x="500" y="375"/>
                  </a:lnTo>
                  <a:lnTo>
                    <a:pt x="482" y="374"/>
                  </a:lnTo>
                  <a:lnTo>
                    <a:pt x="465" y="371"/>
                  </a:lnTo>
                  <a:lnTo>
                    <a:pt x="448" y="366"/>
                  </a:lnTo>
                  <a:lnTo>
                    <a:pt x="432" y="359"/>
                  </a:lnTo>
                  <a:lnTo>
                    <a:pt x="417" y="352"/>
                  </a:lnTo>
                  <a:lnTo>
                    <a:pt x="404" y="343"/>
                  </a:lnTo>
                  <a:lnTo>
                    <a:pt x="390" y="332"/>
                  </a:lnTo>
                  <a:lnTo>
                    <a:pt x="378" y="321"/>
                  </a:lnTo>
                  <a:lnTo>
                    <a:pt x="366" y="308"/>
                  </a:lnTo>
                  <a:lnTo>
                    <a:pt x="354" y="296"/>
                  </a:lnTo>
                  <a:lnTo>
                    <a:pt x="343" y="283"/>
                  </a:lnTo>
                  <a:lnTo>
                    <a:pt x="333" y="268"/>
                  </a:lnTo>
                  <a:lnTo>
                    <a:pt x="313" y="239"/>
                  </a:lnTo>
                  <a:lnTo>
                    <a:pt x="294" y="209"/>
                  </a:lnTo>
                  <a:lnTo>
                    <a:pt x="294" y="209"/>
                  </a:lnTo>
                  <a:lnTo>
                    <a:pt x="270" y="171"/>
                  </a:lnTo>
                  <a:lnTo>
                    <a:pt x="270" y="171"/>
                  </a:lnTo>
                  <a:lnTo>
                    <a:pt x="250" y="143"/>
                  </a:lnTo>
                  <a:lnTo>
                    <a:pt x="228" y="116"/>
                  </a:lnTo>
                  <a:lnTo>
                    <a:pt x="217" y="104"/>
                  </a:lnTo>
                  <a:lnTo>
                    <a:pt x="206" y="91"/>
                  </a:lnTo>
                  <a:lnTo>
                    <a:pt x="192" y="79"/>
                  </a:lnTo>
                  <a:lnTo>
                    <a:pt x="179" y="67"/>
                  </a:lnTo>
                  <a:lnTo>
                    <a:pt x="166" y="57"/>
                  </a:lnTo>
                  <a:lnTo>
                    <a:pt x="150" y="48"/>
                  </a:lnTo>
                  <a:lnTo>
                    <a:pt x="135" y="40"/>
                  </a:lnTo>
                  <a:lnTo>
                    <a:pt x="118" y="33"/>
                  </a:lnTo>
                  <a:lnTo>
                    <a:pt x="102" y="27"/>
                  </a:lnTo>
                  <a:lnTo>
                    <a:pt x="83" y="22"/>
                  </a:lnTo>
                  <a:lnTo>
                    <a:pt x="63" y="20"/>
                  </a:lnTo>
                  <a:lnTo>
                    <a:pt x="44" y="18"/>
                  </a:lnTo>
                  <a:lnTo>
                    <a:pt x="44" y="18"/>
                  </a:lnTo>
                  <a:lnTo>
                    <a:pt x="38" y="19"/>
                  </a:lnTo>
                  <a:lnTo>
                    <a:pt x="32" y="20"/>
                  </a:lnTo>
                  <a:lnTo>
                    <a:pt x="27" y="22"/>
                  </a:lnTo>
                  <a:lnTo>
                    <a:pt x="24" y="26"/>
                  </a:lnTo>
                  <a:lnTo>
                    <a:pt x="22" y="29"/>
                  </a:lnTo>
                  <a:lnTo>
                    <a:pt x="20" y="33"/>
                  </a:lnTo>
                  <a:lnTo>
                    <a:pt x="19" y="39"/>
                  </a:lnTo>
                  <a:lnTo>
                    <a:pt x="18" y="43"/>
                  </a:lnTo>
                  <a:lnTo>
                    <a:pt x="18" y="43"/>
                  </a:lnTo>
                  <a:lnTo>
                    <a:pt x="19" y="48"/>
                  </a:lnTo>
                  <a:lnTo>
                    <a:pt x="20" y="53"/>
                  </a:lnTo>
                  <a:lnTo>
                    <a:pt x="21" y="57"/>
                  </a:lnTo>
                  <a:lnTo>
                    <a:pt x="24" y="61"/>
                  </a:lnTo>
                  <a:lnTo>
                    <a:pt x="27" y="65"/>
                  </a:lnTo>
                  <a:lnTo>
                    <a:pt x="32" y="69"/>
                  </a:lnTo>
                  <a:lnTo>
                    <a:pt x="38" y="71"/>
                  </a:lnTo>
                  <a:lnTo>
                    <a:pt x="44" y="71"/>
                  </a:lnTo>
                  <a:lnTo>
                    <a:pt x="44" y="71"/>
                  </a:lnTo>
                  <a:lnTo>
                    <a:pt x="62" y="73"/>
                  </a:lnTo>
                  <a:lnTo>
                    <a:pt x="80" y="76"/>
                  </a:lnTo>
                  <a:lnTo>
                    <a:pt x="96" y="81"/>
                  </a:lnTo>
                  <a:lnTo>
                    <a:pt x="113" y="87"/>
                  </a:lnTo>
                  <a:lnTo>
                    <a:pt x="127" y="95"/>
                  </a:lnTo>
                  <a:lnTo>
                    <a:pt x="142" y="105"/>
                  </a:lnTo>
                  <a:lnTo>
                    <a:pt x="154" y="115"/>
                  </a:lnTo>
                  <a:lnTo>
                    <a:pt x="167" y="126"/>
                  </a:lnTo>
                  <a:lnTo>
                    <a:pt x="179" y="139"/>
                  </a:lnTo>
                  <a:lnTo>
                    <a:pt x="190" y="151"/>
                  </a:lnTo>
                  <a:lnTo>
                    <a:pt x="201" y="165"/>
                  </a:lnTo>
                  <a:lnTo>
                    <a:pt x="211" y="179"/>
                  </a:lnTo>
                  <a:lnTo>
                    <a:pt x="231" y="207"/>
                  </a:lnTo>
                  <a:lnTo>
                    <a:pt x="249" y="236"/>
                  </a:lnTo>
                  <a:lnTo>
                    <a:pt x="249" y="236"/>
                  </a:lnTo>
                  <a:lnTo>
                    <a:pt x="274" y="275"/>
                  </a:lnTo>
                  <a:lnTo>
                    <a:pt x="274" y="275"/>
                  </a:lnTo>
                  <a:lnTo>
                    <a:pt x="293" y="302"/>
                  </a:lnTo>
                  <a:lnTo>
                    <a:pt x="314" y="329"/>
                  </a:lnTo>
                  <a:lnTo>
                    <a:pt x="326" y="342"/>
                  </a:lnTo>
                  <a:lnTo>
                    <a:pt x="338" y="355"/>
                  </a:lnTo>
                  <a:lnTo>
                    <a:pt x="351" y="366"/>
                  </a:lnTo>
                  <a:lnTo>
                    <a:pt x="365" y="378"/>
                  </a:lnTo>
                  <a:lnTo>
                    <a:pt x="379" y="388"/>
                  </a:lnTo>
                  <a:lnTo>
                    <a:pt x="394" y="398"/>
                  </a:lnTo>
                  <a:lnTo>
                    <a:pt x="409" y="407"/>
                  </a:lnTo>
                  <a:lnTo>
                    <a:pt x="426" y="414"/>
                  </a:lnTo>
                  <a:lnTo>
                    <a:pt x="443" y="419"/>
                  </a:lnTo>
                  <a:lnTo>
                    <a:pt x="462" y="424"/>
                  </a:lnTo>
                  <a:lnTo>
                    <a:pt x="480" y="426"/>
                  </a:lnTo>
                  <a:lnTo>
                    <a:pt x="500" y="427"/>
                  </a:lnTo>
                  <a:lnTo>
                    <a:pt x="500" y="427"/>
                  </a:lnTo>
                  <a:lnTo>
                    <a:pt x="520" y="426"/>
                  </a:lnTo>
                  <a:lnTo>
                    <a:pt x="539" y="424"/>
                  </a:lnTo>
                  <a:lnTo>
                    <a:pt x="558" y="419"/>
                  </a:lnTo>
                  <a:lnTo>
                    <a:pt x="575" y="414"/>
                  </a:lnTo>
                  <a:lnTo>
                    <a:pt x="592" y="407"/>
                  </a:lnTo>
                  <a:lnTo>
                    <a:pt x="607" y="398"/>
                  </a:lnTo>
                  <a:lnTo>
                    <a:pt x="622" y="388"/>
                  </a:lnTo>
                  <a:lnTo>
                    <a:pt x="636" y="378"/>
                  </a:lnTo>
                  <a:lnTo>
                    <a:pt x="649" y="366"/>
                  </a:lnTo>
                  <a:lnTo>
                    <a:pt x="663" y="355"/>
                  </a:lnTo>
                  <a:lnTo>
                    <a:pt x="674" y="342"/>
                  </a:lnTo>
                  <a:lnTo>
                    <a:pt x="687" y="329"/>
                  </a:lnTo>
                  <a:lnTo>
                    <a:pt x="707" y="302"/>
                  </a:lnTo>
                  <a:lnTo>
                    <a:pt x="726" y="275"/>
                  </a:lnTo>
                  <a:lnTo>
                    <a:pt x="726" y="275"/>
                  </a:lnTo>
                  <a:lnTo>
                    <a:pt x="752" y="236"/>
                  </a:lnTo>
                  <a:lnTo>
                    <a:pt x="752" y="236"/>
                  </a:lnTo>
                  <a:lnTo>
                    <a:pt x="770" y="207"/>
                  </a:lnTo>
                  <a:lnTo>
                    <a:pt x="790" y="178"/>
                  </a:lnTo>
                  <a:lnTo>
                    <a:pt x="800" y="165"/>
                  </a:lnTo>
                  <a:lnTo>
                    <a:pt x="810" y="151"/>
                  </a:lnTo>
                  <a:lnTo>
                    <a:pt x="822" y="139"/>
                  </a:lnTo>
                  <a:lnTo>
                    <a:pt x="834" y="126"/>
                  </a:lnTo>
                  <a:lnTo>
                    <a:pt x="846" y="115"/>
                  </a:lnTo>
                  <a:lnTo>
                    <a:pt x="859" y="105"/>
                  </a:lnTo>
                  <a:lnTo>
                    <a:pt x="873" y="95"/>
                  </a:lnTo>
                  <a:lnTo>
                    <a:pt x="888" y="87"/>
                  </a:lnTo>
                  <a:lnTo>
                    <a:pt x="904" y="81"/>
                  </a:lnTo>
                  <a:lnTo>
                    <a:pt x="921" y="76"/>
                  </a:lnTo>
                  <a:lnTo>
                    <a:pt x="938" y="73"/>
                  </a:lnTo>
                  <a:lnTo>
                    <a:pt x="957" y="71"/>
                  </a:lnTo>
                  <a:lnTo>
                    <a:pt x="957" y="71"/>
                  </a:lnTo>
                  <a:lnTo>
                    <a:pt x="963" y="71"/>
                  </a:lnTo>
                  <a:lnTo>
                    <a:pt x="968" y="69"/>
                  </a:lnTo>
                  <a:lnTo>
                    <a:pt x="972" y="65"/>
                  </a:lnTo>
                  <a:lnTo>
                    <a:pt x="977" y="62"/>
                  </a:lnTo>
                  <a:lnTo>
                    <a:pt x="979" y="58"/>
                  </a:lnTo>
                  <a:lnTo>
                    <a:pt x="981" y="53"/>
                  </a:lnTo>
                  <a:lnTo>
                    <a:pt x="982" y="49"/>
                  </a:lnTo>
                  <a:lnTo>
                    <a:pt x="983" y="44"/>
                  </a:lnTo>
                  <a:lnTo>
                    <a:pt x="983"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23" name="Freeform 39">
              <a:extLst>
                <a:ext uri="{FF2B5EF4-FFF2-40B4-BE49-F238E27FC236}">
                  <a16:creationId xmlns:a16="http://schemas.microsoft.com/office/drawing/2014/main" id="{11AA6C35-95C7-944A-0501-BC81AE1DA839}"/>
                </a:ext>
              </a:extLst>
            </p:cNvPr>
            <p:cNvSpPr>
              <a:spLocks/>
            </p:cNvSpPr>
            <p:nvPr/>
          </p:nvSpPr>
          <p:spPr bwMode="auto">
            <a:xfrm>
              <a:off x="5392244" y="5876926"/>
              <a:ext cx="777875" cy="338138"/>
            </a:xfrm>
            <a:custGeom>
              <a:avLst/>
              <a:gdLst>
                <a:gd name="T0" fmla="*/ 53 w 981"/>
                <a:gd name="T1" fmla="*/ 426 h 427"/>
                <a:gd name="T2" fmla="*/ 107 w 981"/>
                <a:gd name="T3" fmla="*/ 414 h 427"/>
                <a:gd name="T4" fmla="*/ 154 w 981"/>
                <a:gd name="T5" fmla="*/ 390 h 427"/>
                <a:gd name="T6" fmla="*/ 197 w 981"/>
                <a:gd name="T7" fmla="*/ 357 h 427"/>
                <a:gd name="T8" fmla="*/ 233 w 981"/>
                <a:gd name="T9" fmla="*/ 317 h 427"/>
                <a:gd name="T10" fmla="*/ 267 w 981"/>
                <a:gd name="T11" fmla="*/ 271 h 427"/>
                <a:gd name="T12" fmla="*/ 332 w 981"/>
                <a:gd name="T13" fmla="*/ 172 h 427"/>
                <a:gd name="T14" fmla="*/ 370 w 981"/>
                <a:gd name="T15" fmla="*/ 126 h 427"/>
                <a:gd name="T16" fmla="*/ 414 w 981"/>
                <a:gd name="T17" fmla="*/ 90 h 427"/>
                <a:gd name="T18" fmla="*/ 451 w 981"/>
                <a:gd name="T19" fmla="*/ 76 h 427"/>
                <a:gd name="T20" fmla="*/ 479 w 981"/>
                <a:gd name="T21" fmla="*/ 72 h 427"/>
                <a:gd name="T22" fmla="*/ 501 w 981"/>
                <a:gd name="T23" fmla="*/ 72 h 427"/>
                <a:gd name="T24" fmla="*/ 530 w 981"/>
                <a:gd name="T25" fmla="*/ 76 h 427"/>
                <a:gd name="T26" fmla="*/ 566 w 981"/>
                <a:gd name="T27" fmla="*/ 90 h 427"/>
                <a:gd name="T28" fmla="*/ 611 w 981"/>
                <a:gd name="T29" fmla="*/ 126 h 427"/>
                <a:gd name="T30" fmla="*/ 649 w 981"/>
                <a:gd name="T31" fmla="*/ 172 h 427"/>
                <a:gd name="T32" fmla="*/ 714 w 981"/>
                <a:gd name="T33" fmla="*/ 271 h 427"/>
                <a:gd name="T34" fmla="*/ 748 w 981"/>
                <a:gd name="T35" fmla="*/ 317 h 427"/>
                <a:gd name="T36" fmla="*/ 784 w 981"/>
                <a:gd name="T37" fmla="*/ 357 h 427"/>
                <a:gd name="T38" fmla="*/ 826 w 981"/>
                <a:gd name="T39" fmla="*/ 390 h 427"/>
                <a:gd name="T40" fmla="*/ 874 w 981"/>
                <a:gd name="T41" fmla="*/ 414 h 427"/>
                <a:gd name="T42" fmla="*/ 927 w 981"/>
                <a:gd name="T43" fmla="*/ 426 h 427"/>
                <a:gd name="T44" fmla="*/ 955 w 981"/>
                <a:gd name="T45" fmla="*/ 427 h 427"/>
                <a:gd name="T46" fmla="*/ 973 w 981"/>
                <a:gd name="T47" fmla="*/ 417 h 427"/>
                <a:gd name="T48" fmla="*/ 981 w 981"/>
                <a:gd name="T49" fmla="*/ 400 h 427"/>
                <a:gd name="T50" fmla="*/ 979 w 981"/>
                <a:gd name="T51" fmla="*/ 380 h 427"/>
                <a:gd name="T52" fmla="*/ 968 w 981"/>
                <a:gd name="T53" fmla="*/ 364 h 427"/>
                <a:gd name="T54" fmla="*/ 947 w 981"/>
                <a:gd name="T55" fmla="*/ 357 h 427"/>
                <a:gd name="T56" fmla="*/ 926 w 981"/>
                <a:gd name="T57" fmla="*/ 355 h 427"/>
                <a:gd name="T58" fmla="*/ 888 w 981"/>
                <a:gd name="T59" fmla="*/ 345 h 427"/>
                <a:gd name="T60" fmla="*/ 841 w 981"/>
                <a:gd name="T61" fmla="*/ 314 h 427"/>
                <a:gd name="T62" fmla="*/ 800 w 981"/>
                <a:gd name="T63" fmla="*/ 272 h 427"/>
                <a:gd name="T64" fmla="*/ 745 w 981"/>
                <a:gd name="T65" fmla="*/ 190 h 427"/>
                <a:gd name="T66" fmla="*/ 702 w 981"/>
                <a:gd name="T67" fmla="*/ 126 h 427"/>
                <a:gd name="T68" fmla="*/ 666 w 981"/>
                <a:gd name="T69" fmla="*/ 84 h 427"/>
                <a:gd name="T70" fmla="*/ 626 w 981"/>
                <a:gd name="T71" fmla="*/ 48 h 427"/>
                <a:gd name="T72" fmla="*/ 581 w 981"/>
                <a:gd name="T73" fmla="*/ 20 h 427"/>
                <a:gd name="T74" fmla="*/ 529 w 981"/>
                <a:gd name="T75" fmla="*/ 3 h 427"/>
                <a:gd name="T76" fmla="*/ 490 w 981"/>
                <a:gd name="T77" fmla="*/ 0 h 427"/>
                <a:gd name="T78" fmla="*/ 434 w 981"/>
                <a:gd name="T79" fmla="*/ 8 h 427"/>
                <a:gd name="T80" fmla="*/ 385 w 981"/>
                <a:gd name="T81" fmla="*/ 28 h 427"/>
                <a:gd name="T82" fmla="*/ 340 w 981"/>
                <a:gd name="T83" fmla="*/ 59 h 427"/>
                <a:gd name="T84" fmla="*/ 302 w 981"/>
                <a:gd name="T85" fmla="*/ 98 h 427"/>
                <a:gd name="T86" fmla="*/ 257 w 981"/>
                <a:gd name="T87" fmla="*/ 156 h 427"/>
                <a:gd name="T88" fmla="*/ 214 w 981"/>
                <a:gd name="T89" fmla="*/ 223 h 427"/>
                <a:gd name="T90" fmla="*/ 167 w 981"/>
                <a:gd name="T91" fmla="*/ 287 h 427"/>
                <a:gd name="T92" fmla="*/ 126 w 981"/>
                <a:gd name="T93" fmla="*/ 326 h 427"/>
                <a:gd name="T94" fmla="*/ 74 w 981"/>
                <a:gd name="T95" fmla="*/ 351 h 427"/>
                <a:gd name="T96" fmla="*/ 44 w 981"/>
                <a:gd name="T97" fmla="*/ 356 h 427"/>
                <a:gd name="T98" fmla="*/ 25 w 981"/>
                <a:gd name="T99" fmla="*/ 358 h 427"/>
                <a:gd name="T100" fmla="*/ 8 w 981"/>
                <a:gd name="T101" fmla="*/ 369 h 427"/>
                <a:gd name="T102" fmla="*/ 0 w 981"/>
                <a:gd name="T103" fmla="*/ 386 h 427"/>
                <a:gd name="T104" fmla="*/ 2 w 981"/>
                <a:gd name="T105" fmla="*/ 406 h 427"/>
                <a:gd name="T106" fmla="*/ 13 w 981"/>
                <a:gd name="T107" fmla="*/ 421 h 427"/>
                <a:gd name="T108" fmla="*/ 34 w 981"/>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1" h="427">
                  <a:moveTo>
                    <a:pt x="34" y="427"/>
                  </a:moveTo>
                  <a:lnTo>
                    <a:pt x="34" y="427"/>
                  </a:lnTo>
                  <a:lnTo>
                    <a:pt x="53" y="426"/>
                  </a:lnTo>
                  <a:lnTo>
                    <a:pt x="72" y="423"/>
                  </a:lnTo>
                  <a:lnTo>
                    <a:pt x="90" y="419"/>
                  </a:lnTo>
                  <a:lnTo>
                    <a:pt x="107" y="414"/>
                  </a:lnTo>
                  <a:lnTo>
                    <a:pt x="124" y="407"/>
                  </a:lnTo>
                  <a:lnTo>
                    <a:pt x="140" y="399"/>
                  </a:lnTo>
                  <a:lnTo>
                    <a:pt x="154" y="390"/>
                  </a:lnTo>
                  <a:lnTo>
                    <a:pt x="169" y="380"/>
                  </a:lnTo>
                  <a:lnTo>
                    <a:pt x="183" y="369"/>
                  </a:lnTo>
                  <a:lnTo>
                    <a:pt x="197" y="357"/>
                  </a:lnTo>
                  <a:lnTo>
                    <a:pt x="209" y="345"/>
                  </a:lnTo>
                  <a:lnTo>
                    <a:pt x="222" y="331"/>
                  </a:lnTo>
                  <a:lnTo>
                    <a:pt x="233" y="317"/>
                  </a:lnTo>
                  <a:lnTo>
                    <a:pt x="245" y="302"/>
                  </a:lnTo>
                  <a:lnTo>
                    <a:pt x="267" y="271"/>
                  </a:lnTo>
                  <a:lnTo>
                    <a:pt x="267" y="271"/>
                  </a:lnTo>
                  <a:lnTo>
                    <a:pt x="288" y="239"/>
                  </a:lnTo>
                  <a:lnTo>
                    <a:pt x="309" y="205"/>
                  </a:lnTo>
                  <a:lnTo>
                    <a:pt x="332" y="172"/>
                  </a:lnTo>
                  <a:lnTo>
                    <a:pt x="343" y="155"/>
                  </a:lnTo>
                  <a:lnTo>
                    <a:pt x="357" y="140"/>
                  </a:lnTo>
                  <a:lnTo>
                    <a:pt x="370" y="126"/>
                  </a:lnTo>
                  <a:lnTo>
                    <a:pt x="384" y="113"/>
                  </a:lnTo>
                  <a:lnTo>
                    <a:pt x="399" y="101"/>
                  </a:lnTo>
                  <a:lnTo>
                    <a:pt x="414" y="90"/>
                  </a:lnTo>
                  <a:lnTo>
                    <a:pt x="432" y="82"/>
                  </a:lnTo>
                  <a:lnTo>
                    <a:pt x="441" y="79"/>
                  </a:lnTo>
                  <a:lnTo>
                    <a:pt x="451" y="76"/>
                  </a:lnTo>
                  <a:lnTo>
                    <a:pt x="460" y="74"/>
                  </a:lnTo>
                  <a:lnTo>
                    <a:pt x="469" y="73"/>
                  </a:lnTo>
                  <a:lnTo>
                    <a:pt x="479" y="72"/>
                  </a:lnTo>
                  <a:lnTo>
                    <a:pt x="490" y="71"/>
                  </a:lnTo>
                  <a:lnTo>
                    <a:pt x="490" y="71"/>
                  </a:lnTo>
                  <a:lnTo>
                    <a:pt x="501" y="72"/>
                  </a:lnTo>
                  <a:lnTo>
                    <a:pt x="511" y="73"/>
                  </a:lnTo>
                  <a:lnTo>
                    <a:pt x="521" y="74"/>
                  </a:lnTo>
                  <a:lnTo>
                    <a:pt x="530" y="76"/>
                  </a:lnTo>
                  <a:lnTo>
                    <a:pt x="539" y="79"/>
                  </a:lnTo>
                  <a:lnTo>
                    <a:pt x="549" y="82"/>
                  </a:lnTo>
                  <a:lnTo>
                    <a:pt x="566" y="90"/>
                  </a:lnTo>
                  <a:lnTo>
                    <a:pt x="582" y="101"/>
                  </a:lnTo>
                  <a:lnTo>
                    <a:pt x="597" y="113"/>
                  </a:lnTo>
                  <a:lnTo>
                    <a:pt x="611" y="126"/>
                  </a:lnTo>
                  <a:lnTo>
                    <a:pt x="624" y="140"/>
                  </a:lnTo>
                  <a:lnTo>
                    <a:pt x="637" y="155"/>
                  </a:lnTo>
                  <a:lnTo>
                    <a:pt x="649" y="172"/>
                  </a:lnTo>
                  <a:lnTo>
                    <a:pt x="671" y="205"/>
                  </a:lnTo>
                  <a:lnTo>
                    <a:pt x="693" y="239"/>
                  </a:lnTo>
                  <a:lnTo>
                    <a:pt x="714" y="271"/>
                  </a:lnTo>
                  <a:lnTo>
                    <a:pt x="714" y="271"/>
                  </a:lnTo>
                  <a:lnTo>
                    <a:pt x="735" y="302"/>
                  </a:lnTo>
                  <a:lnTo>
                    <a:pt x="748" y="317"/>
                  </a:lnTo>
                  <a:lnTo>
                    <a:pt x="759" y="331"/>
                  </a:lnTo>
                  <a:lnTo>
                    <a:pt x="771" y="345"/>
                  </a:lnTo>
                  <a:lnTo>
                    <a:pt x="784" y="357"/>
                  </a:lnTo>
                  <a:lnTo>
                    <a:pt x="797" y="369"/>
                  </a:lnTo>
                  <a:lnTo>
                    <a:pt x="812" y="380"/>
                  </a:lnTo>
                  <a:lnTo>
                    <a:pt x="826" y="390"/>
                  </a:lnTo>
                  <a:lnTo>
                    <a:pt x="841" y="400"/>
                  </a:lnTo>
                  <a:lnTo>
                    <a:pt x="857" y="407"/>
                  </a:lnTo>
                  <a:lnTo>
                    <a:pt x="874" y="414"/>
                  </a:lnTo>
                  <a:lnTo>
                    <a:pt x="890" y="419"/>
                  </a:lnTo>
                  <a:lnTo>
                    <a:pt x="909" y="423"/>
                  </a:lnTo>
                  <a:lnTo>
                    <a:pt x="927" y="426"/>
                  </a:lnTo>
                  <a:lnTo>
                    <a:pt x="947" y="427"/>
                  </a:lnTo>
                  <a:lnTo>
                    <a:pt x="947" y="427"/>
                  </a:lnTo>
                  <a:lnTo>
                    <a:pt x="955" y="427"/>
                  </a:lnTo>
                  <a:lnTo>
                    <a:pt x="962" y="425"/>
                  </a:lnTo>
                  <a:lnTo>
                    <a:pt x="968" y="421"/>
                  </a:lnTo>
                  <a:lnTo>
                    <a:pt x="973" y="417"/>
                  </a:lnTo>
                  <a:lnTo>
                    <a:pt x="977" y="412"/>
                  </a:lnTo>
                  <a:lnTo>
                    <a:pt x="979" y="406"/>
                  </a:lnTo>
                  <a:lnTo>
                    <a:pt x="981" y="400"/>
                  </a:lnTo>
                  <a:lnTo>
                    <a:pt x="981" y="393"/>
                  </a:lnTo>
                  <a:lnTo>
                    <a:pt x="981" y="386"/>
                  </a:lnTo>
                  <a:lnTo>
                    <a:pt x="979" y="380"/>
                  </a:lnTo>
                  <a:lnTo>
                    <a:pt x="976" y="374"/>
                  </a:lnTo>
                  <a:lnTo>
                    <a:pt x="973" y="369"/>
                  </a:lnTo>
                  <a:lnTo>
                    <a:pt x="968" y="364"/>
                  </a:lnTo>
                  <a:lnTo>
                    <a:pt x="962" y="360"/>
                  </a:lnTo>
                  <a:lnTo>
                    <a:pt x="955" y="358"/>
                  </a:lnTo>
                  <a:lnTo>
                    <a:pt x="947" y="357"/>
                  </a:lnTo>
                  <a:lnTo>
                    <a:pt x="947" y="357"/>
                  </a:lnTo>
                  <a:lnTo>
                    <a:pt x="937" y="356"/>
                  </a:lnTo>
                  <a:lnTo>
                    <a:pt x="926" y="355"/>
                  </a:lnTo>
                  <a:lnTo>
                    <a:pt x="916" y="353"/>
                  </a:lnTo>
                  <a:lnTo>
                    <a:pt x="907" y="351"/>
                  </a:lnTo>
                  <a:lnTo>
                    <a:pt x="888" y="345"/>
                  </a:lnTo>
                  <a:lnTo>
                    <a:pt x="872" y="336"/>
                  </a:lnTo>
                  <a:lnTo>
                    <a:pt x="855" y="326"/>
                  </a:lnTo>
                  <a:lnTo>
                    <a:pt x="841" y="314"/>
                  </a:lnTo>
                  <a:lnTo>
                    <a:pt x="826" y="301"/>
                  </a:lnTo>
                  <a:lnTo>
                    <a:pt x="813" y="287"/>
                  </a:lnTo>
                  <a:lnTo>
                    <a:pt x="800" y="272"/>
                  </a:lnTo>
                  <a:lnTo>
                    <a:pt x="789" y="256"/>
                  </a:lnTo>
                  <a:lnTo>
                    <a:pt x="766" y="223"/>
                  </a:lnTo>
                  <a:lnTo>
                    <a:pt x="745" y="190"/>
                  </a:lnTo>
                  <a:lnTo>
                    <a:pt x="724" y="156"/>
                  </a:lnTo>
                  <a:lnTo>
                    <a:pt x="724" y="156"/>
                  </a:lnTo>
                  <a:lnTo>
                    <a:pt x="702" y="126"/>
                  </a:lnTo>
                  <a:lnTo>
                    <a:pt x="690" y="112"/>
                  </a:lnTo>
                  <a:lnTo>
                    <a:pt x="679" y="98"/>
                  </a:lnTo>
                  <a:lnTo>
                    <a:pt x="666" y="84"/>
                  </a:lnTo>
                  <a:lnTo>
                    <a:pt x="654" y="71"/>
                  </a:lnTo>
                  <a:lnTo>
                    <a:pt x="640" y="59"/>
                  </a:lnTo>
                  <a:lnTo>
                    <a:pt x="626" y="48"/>
                  </a:lnTo>
                  <a:lnTo>
                    <a:pt x="612" y="38"/>
                  </a:lnTo>
                  <a:lnTo>
                    <a:pt x="596" y="28"/>
                  </a:lnTo>
                  <a:lnTo>
                    <a:pt x="581" y="20"/>
                  </a:lnTo>
                  <a:lnTo>
                    <a:pt x="564" y="13"/>
                  </a:lnTo>
                  <a:lnTo>
                    <a:pt x="547" y="8"/>
                  </a:lnTo>
                  <a:lnTo>
                    <a:pt x="529" y="3"/>
                  </a:lnTo>
                  <a:lnTo>
                    <a:pt x="509" y="1"/>
                  </a:lnTo>
                  <a:lnTo>
                    <a:pt x="490" y="0"/>
                  </a:lnTo>
                  <a:lnTo>
                    <a:pt x="490" y="0"/>
                  </a:lnTo>
                  <a:lnTo>
                    <a:pt x="470" y="1"/>
                  </a:lnTo>
                  <a:lnTo>
                    <a:pt x="452" y="3"/>
                  </a:lnTo>
                  <a:lnTo>
                    <a:pt x="434" y="8"/>
                  </a:lnTo>
                  <a:lnTo>
                    <a:pt x="417" y="13"/>
                  </a:lnTo>
                  <a:lnTo>
                    <a:pt x="400" y="20"/>
                  </a:lnTo>
                  <a:lnTo>
                    <a:pt x="385" y="28"/>
                  </a:lnTo>
                  <a:lnTo>
                    <a:pt x="369" y="38"/>
                  </a:lnTo>
                  <a:lnTo>
                    <a:pt x="355" y="48"/>
                  </a:lnTo>
                  <a:lnTo>
                    <a:pt x="340" y="59"/>
                  </a:lnTo>
                  <a:lnTo>
                    <a:pt x="327" y="71"/>
                  </a:lnTo>
                  <a:lnTo>
                    <a:pt x="314" y="84"/>
                  </a:lnTo>
                  <a:lnTo>
                    <a:pt x="302" y="98"/>
                  </a:lnTo>
                  <a:lnTo>
                    <a:pt x="290" y="112"/>
                  </a:lnTo>
                  <a:lnTo>
                    <a:pt x="278" y="126"/>
                  </a:lnTo>
                  <a:lnTo>
                    <a:pt x="257" y="156"/>
                  </a:lnTo>
                  <a:lnTo>
                    <a:pt x="257" y="156"/>
                  </a:lnTo>
                  <a:lnTo>
                    <a:pt x="236" y="190"/>
                  </a:lnTo>
                  <a:lnTo>
                    <a:pt x="214" y="223"/>
                  </a:lnTo>
                  <a:lnTo>
                    <a:pt x="192" y="256"/>
                  </a:lnTo>
                  <a:lnTo>
                    <a:pt x="180" y="272"/>
                  </a:lnTo>
                  <a:lnTo>
                    <a:pt x="167" y="287"/>
                  </a:lnTo>
                  <a:lnTo>
                    <a:pt x="154" y="301"/>
                  </a:lnTo>
                  <a:lnTo>
                    <a:pt x="140" y="314"/>
                  </a:lnTo>
                  <a:lnTo>
                    <a:pt x="126" y="326"/>
                  </a:lnTo>
                  <a:lnTo>
                    <a:pt x="109" y="336"/>
                  </a:lnTo>
                  <a:lnTo>
                    <a:pt x="93" y="345"/>
                  </a:lnTo>
                  <a:lnTo>
                    <a:pt x="74" y="351"/>
                  </a:lnTo>
                  <a:lnTo>
                    <a:pt x="65" y="353"/>
                  </a:lnTo>
                  <a:lnTo>
                    <a:pt x="54" y="355"/>
                  </a:lnTo>
                  <a:lnTo>
                    <a:pt x="44" y="356"/>
                  </a:lnTo>
                  <a:lnTo>
                    <a:pt x="34" y="357"/>
                  </a:lnTo>
                  <a:lnTo>
                    <a:pt x="34" y="357"/>
                  </a:lnTo>
                  <a:lnTo>
                    <a:pt x="25" y="358"/>
                  </a:lnTo>
                  <a:lnTo>
                    <a:pt x="18" y="360"/>
                  </a:lnTo>
                  <a:lnTo>
                    <a:pt x="13" y="364"/>
                  </a:lnTo>
                  <a:lnTo>
                    <a:pt x="8" y="369"/>
                  </a:lnTo>
                  <a:lnTo>
                    <a:pt x="4" y="374"/>
                  </a:lnTo>
                  <a:lnTo>
                    <a:pt x="2" y="380"/>
                  </a:lnTo>
                  <a:lnTo>
                    <a:pt x="0" y="386"/>
                  </a:lnTo>
                  <a:lnTo>
                    <a:pt x="0" y="393"/>
                  </a:lnTo>
                  <a:lnTo>
                    <a:pt x="0" y="400"/>
                  </a:lnTo>
                  <a:lnTo>
                    <a:pt x="2" y="406"/>
                  </a:lnTo>
                  <a:lnTo>
                    <a:pt x="4" y="412"/>
                  </a:lnTo>
                  <a:lnTo>
                    <a:pt x="8" y="417"/>
                  </a:lnTo>
                  <a:lnTo>
                    <a:pt x="13" y="421"/>
                  </a:lnTo>
                  <a:lnTo>
                    <a:pt x="18" y="425"/>
                  </a:lnTo>
                  <a:lnTo>
                    <a:pt x="25"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24" name="Freeform 40">
              <a:extLst>
                <a:ext uri="{FF2B5EF4-FFF2-40B4-BE49-F238E27FC236}">
                  <a16:creationId xmlns:a16="http://schemas.microsoft.com/office/drawing/2014/main" id="{DB7B38A2-50C7-C165-7C21-12B322B9DF42}"/>
                </a:ext>
              </a:extLst>
            </p:cNvPr>
            <p:cNvSpPr>
              <a:spLocks noEditPoints="1"/>
            </p:cNvSpPr>
            <p:nvPr/>
          </p:nvSpPr>
          <p:spPr bwMode="auto">
            <a:xfrm>
              <a:off x="5384307" y="5868988"/>
              <a:ext cx="793750" cy="354013"/>
            </a:xfrm>
            <a:custGeom>
              <a:avLst/>
              <a:gdLst>
                <a:gd name="T0" fmla="*/ 7 w 1000"/>
                <a:gd name="T1" fmla="*/ 380 h 446"/>
                <a:gd name="T2" fmla="*/ 26 w 1000"/>
                <a:gd name="T3" fmla="*/ 361 h 446"/>
                <a:gd name="T4" fmla="*/ 77 w 1000"/>
                <a:gd name="T5" fmla="*/ 353 h 446"/>
                <a:gd name="T6" fmla="*/ 156 w 1000"/>
                <a:gd name="T7" fmla="*/ 306 h 446"/>
                <a:gd name="T8" fmla="*/ 235 w 1000"/>
                <a:gd name="T9" fmla="*/ 201 h 446"/>
                <a:gd name="T10" fmla="*/ 302 w 1000"/>
                <a:gd name="T11" fmla="*/ 104 h 446"/>
                <a:gd name="T12" fmla="*/ 386 w 1000"/>
                <a:gd name="T13" fmla="*/ 31 h 446"/>
                <a:gd name="T14" fmla="*/ 500 w 1000"/>
                <a:gd name="T15" fmla="*/ 0 h 446"/>
                <a:gd name="T16" fmla="*/ 598 w 1000"/>
                <a:gd name="T17" fmla="*/ 23 h 446"/>
                <a:gd name="T18" fmla="*/ 687 w 1000"/>
                <a:gd name="T19" fmla="*/ 91 h 446"/>
                <a:gd name="T20" fmla="*/ 766 w 1000"/>
                <a:gd name="T21" fmla="*/ 201 h 446"/>
                <a:gd name="T22" fmla="*/ 834 w 1000"/>
                <a:gd name="T23" fmla="*/ 295 h 446"/>
                <a:gd name="T24" fmla="*/ 909 w 1000"/>
                <a:gd name="T25" fmla="*/ 348 h 446"/>
                <a:gd name="T26" fmla="*/ 969 w 1000"/>
                <a:gd name="T27" fmla="*/ 359 h 446"/>
                <a:gd name="T28" fmla="*/ 994 w 1000"/>
                <a:gd name="T29" fmla="*/ 380 h 446"/>
                <a:gd name="T30" fmla="*/ 999 w 1000"/>
                <a:gd name="T31" fmla="*/ 410 h 446"/>
                <a:gd name="T32" fmla="*/ 987 w 1000"/>
                <a:gd name="T33" fmla="*/ 435 h 446"/>
                <a:gd name="T34" fmla="*/ 957 w 1000"/>
                <a:gd name="T35" fmla="*/ 446 h 446"/>
                <a:gd name="T36" fmla="*/ 858 w 1000"/>
                <a:gd name="T37" fmla="*/ 421 h 446"/>
                <a:gd name="T38" fmla="*/ 770 w 1000"/>
                <a:gd name="T39" fmla="*/ 354 h 446"/>
                <a:gd name="T40" fmla="*/ 691 w 1000"/>
                <a:gd name="T41" fmla="*/ 245 h 446"/>
                <a:gd name="T42" fmla="*/ 624 w 1000"/>
                <a:gd name="T43" fmla="*/ 151 h 446"/>
                <a:gd name="T44" fmla="*/ 548 w 1000"/>
                <a:gd name="T45" fmla="*/ 97 h 446"/>
                <a:gd name="T46" fmla="*/ 468 w 1000"/>
                <a:gd name="T47" fmla="*/ 93 h 446"/>
                <a:gd name="T48" fmla="*/ 387 w 1000"/>
                <a:gd name="T49" fmla="*/ 140 h 446"/>
                <a:gd name="T50" fmla="*/ 310 w 1000"/>
                <a:gd name="T51" fmla="*/ 245 h 446"/>
                <a:gd name="T52" fmla="*/ 243 w 1000"/>
                <a:gd name="T53" fmla="*/ 340 h 446"/>
                <a:gd name="T54" fmla="*/ 159 w 1000"/>
                <a:gd name="T55" fmla="*/ 413 h 446"/>
                <a:gd name="T56" fmla="*/ 44 w 1000"/>
                <a:gd name="T57" fmla="*/ 446 h 446"/>
                <a:gd name="T58" fmla="*/ 22 w 1000"/>
                <a:gd name="T59" fmla="*/ 441 h 446"/>
                <a:gd name="T60" fmla="*/ 5 w 1000"/>
                <a:gd name="T61" fmla="*/ 421 h 446"/>
                <a:gd name="T62" fmla="*/ 983 w 1000"/>
                <a:gd name="T63" fmla="*/ 402 h 446"/>
                <a:gd name="T64" fmla="*/ 965 w 1000"/>
                <a:gd name="T65" fmla="*/ 376 h 446"/>
                <a:gd name="T66" fmla="*/ 904 w 1000"/>
                <a:gd name="T67" fmla="*/ 365 h 446"/>
                <a:gd name="T68" fmla="*/ 822 w 1000"/>
                <a:gd name="T69" fmla="*/ 307 h 446"/>
                <a:gd name="T70" fmla="*/ 752 w 1000"/>
                <a:gd name="T71" fmla="*/ 210 h 446"/>
                <a:gd name="T72" fmla="*/ 663 w 1000"/>
                <a:gd name="T73" fmla="*/ 91 h 446"/>
                <a:gd name="T74" fmla="*/ 575 w 1000"/>
                <a:gd name="T75" fmla="*/ 32 h 446"/>
                <a:gd name="T76" fmla="*/ 480 w 1000"/>
                <a:gd name="T77" fmla="*/ 19 h 446"/>
                <a:gd name="T78" fmla="*/ 379 w 1000"/>
                <a:gd name="T79" fmla="*/ 57 h 446"/>
                <a:gd name="T80" fmla="*/ 293 w 1000"/>
                <a:gd name="T81" fmla="*/ 144 h 446"/>
                <a:gd name="T82" fmla="*/ 211 w 1000"/>
                <a:gd name="T83" fmla="*/ 267 h 446"/>
                <a:gd name="T84" fmla="*/ 142 w 1000"/>
                <a:gd name="T85" fmla="*/ 341 h 446"/>
                <a:gd name="T86" fmla="*/ 44 w 1000"/>
                <a:gd name="T87" fmla="*/ 374 h 446"/>
                <a:gd name="T88" fmla="*/ 22 w 1000"/>
                <a:gd name="T89" fmla="*/ 388 h 446"/>
                <a:gd name="T90" fmla="*/ 22 w 1000"/>
                <a:gd name="T91" fmla="*/ 418 h 446"/>
                <a:gd name="T92" fmla="*/ 44 w 1000"/>
                <a:gd name="T93" fmla="*/ 428 h 446"/>
                <a:gd name="T94" fmla="*/ 150 w 1000"/>
                <a:gd name="T95" fmla="*/ 397 h 446"/>
                <a:gd name="T96" fmla="*/ 228 w 1000"/>
                <a:gd name="T97" fmla="*/ 330 h 446"/>
                <a:gd name="T98" fmla="*/ 313 w 1000"/>
                <a:gd name="T99" fmla="*/ 207 h 446"/>
                <a:gd name="T100" fmla="*/ 390 w 1000"/>
                <a:gd name="T101" fmla="*/ 114 h 446"/>
                <a:gd name="T102" fmla="*/ 482 w 1000"/>
                <a:gd name="T103" fmla="*/ 72 h 446"/>
                <a:gd name="T104" fmla="*/ 569 w 1000"/>
                <a:gd name="T105" fmla="*/ 86 h 446"/>
                <a:gd name="T106" fmla="*/ 646 w 1000"/>
                <a:gd name="T107" fmla="*/ 150 h 446"/>
                <a:gd name="T108" fmla="*/ 731 w 1000"/>
                <a:gd name="T109" fmla="*/ 275 h 446"/>
                <a:gd name="T110" fmla="*/ 808 w 1000"/>
                <a:gd name="T111" fmla="*/ 367 h 446"/>
                <a:gd name="T112" fmla="*/ 899 w 1000"/>
                <a:gd name="T113" fmla="*/ 419 h 446"/>
                <a:gd name="T114" fmla="*/ 971 w 1000"/>
                <a:gd name="T115" fmla="*/ 424 h 446"/>
                <a:gd name="T116" fmla="*/ 983 w 1000"/>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0" h="446">
                  <a:moveTo>
                    <a:pt x="0" y="402"/>
                  </a:moveTo>
                  <a:lnTo>
                    <a:pt x="0" y="402"/>
                  </a:lnTo>
                  <a:lnTo>
                    <a:pt x="1" y="396"/>
                  </a:lnTo>
                  <a:lnTo>
                    <a:pt x="2" y="390"/>
                  </a:lnTo>
                  <a:lnTo>
                    <a:pt x="4" y="385"/>
                  </a:lnTo>
                  <a:lnTo>
                    <a:pt x="7" y="380"/>
                  </a:lnTo>
                  <a:lnTo>
                    <a:pt x="7" y="380"/>
                  </a:lnTo>
                  <a:lnTo>
                    <a:pt x="10" y="374"/>
                  </a:lnTo>
                  <a:lnTo>
                    <a:pt x="13" y="370"/>
                  </a:lnTo>
                  <a:lnTo>
                    <a:pt x="17" y="366"/>
                  </a:lnTo>
                  <a:lnTo>
                    <a:pt x="21" y="363"/>
                  </a:lnTo>
                  <a:lnTo>
                    <a:pt x="26" y="361"/>
                  </a:lnTo>
                  <a:lnTo>
                    <a:pt x="31" y="359"/>
                  </a:lnTo>
                  <a:lnTo>
                    <a:pt x="38" y="358"/>
                  </a:lnTo>
                  <a:lnTo>
                    <a:pt x="44" y="357"/>
                  </a:lnTo>
                  <a:lnTo>
                    <a:pt x="44" y="357"/>
                  </a:lnTo>
                  <a:lnTo>
                    <a:pt x="60" y="356"/>
                  </a:lnTo>
                  <a:lnTo>
                    <a:pt x="77" y="353"/>
                  </a:lnTo>
                  <a:lnTo>
                    <a:pt x="91" y="348"/>
                  </a:lnTo>
                  <a:lnTo>
                    <a:pt x="106" y="342"/>
                  </a:lnTo>
                  <a:lnTo>
                    <a:pt x="119" y="335"/>
                  </a:lnTo>
                  <a:lnTo>
                    <a:pt x="132" y="326"/>
                  </a:lnTo>
                  <a:lnTo>
                    <a:pt x="144" y="317"/>
                  </a:lnTo>
                  <a:lnTo>
                    <a:pt x="156" y="306"/>
                  </a:lnTo>
                  <a:lnTo>
                    <a:pt x="167" y="295"/>
                  </a:lnTo>
                  <a:lnTo>
                    <a:pt x="178" y="282"/>
                  </a:lnTo>
                  <a:lnTo>
                    <a:pt x="187" y="270"/>
                  </a:lnTo>
                  <a:lnTo>
                    <a:pt x="197" y="257"/>
                  </a:lnTo>
                  <a:lnTo>
                    <a:pt x="216" y="229"/>
                  </a:lnTo>
                  <a:lnTo>
                    <a:pt x="235" y="201"/>
                  </a:lnTo>
                  <a:lnTo>
                    <a:pt x="235" y="201"/>
                  </a:lnTo>
                  <a:lnTo>
                    <a:pt x="259" y="160"/>
                  </a:lnTo>
                  <a:lnTo>
                    <a:pt x="259" y="160"/>
                  </a:lnTo>
                  <a:lnTo>
                    <a:pt x="280" y="132"/>
                  </a:lnTo>
                  <a:lnTo>
                    <a:pt x="290" y="118"/>
                  </a:lnTo>
                  <a:lnTo>
                    <a:pt x="302" y="104"/>
                  </a:lnTo>
                  <a:lnTo>
                    <a:pt x="314" y="91"/>
                  </a:lnTo>
                  <a:lnTo>
                    <a:pt x="327" y="78"/>
                  </a:lnTo>
                  <a:lnTo>
                    <a:pt x="341" y="64"/>
                  </a:lnTo>
                  <a:lnTo>
                    <a:pt x="355" y="53"/>
                  </a:lnTo>
                  <a:lnTo>
                    <a:pt x="370" y="41"/>
                  </a:lnTo>
                  <a:lnTo>
                    <a:pt x="386" y="31"/>
                  </a:lnTo>
                  <a:lnTo>
                    <a:pt x="403" y="23"/>
                  </a:lnTo>
                  <a:lnTo>
                    <a:pt x="420" y="14"/>
                  </a:lnTo>
                  <a:lnTo>
                    <a:pt x="439" y="9"/>
                  </a:lnTo>
                  <a:lnTo>
                    <a:pt x="459" y="4"/>
                  </a:lnTo>
                  <a:lnTo>
                    <a:pt x="479" y="1"/>
                  </a:lnTo>
                  <a:lnTo>
                    <a:pt x="500" y="0"/>
                  </a:lnTo>
                  <a:lnTo>
                    <a:pt x="500" y="0"/>
                  </a:lnTo>
                  <a:lnTo>
                    <a:pt x="521" y="1"/>
                  </a:lnTo>
                  <a:lnTo>
                    <a:pt x="542" y="4"/>
                  </a:lnTo>
                  <a:lnTo>
                    <a:pt x="562" y="9"/>
                  </a:lnTo>
                  <a:lnTo>
                    <a:pt x="580" y="14"/>
                  </a:lnTo>
                  <a:lnTo>
                    <a:pt x="598" y="23"/>
                  </a:lnTo>
                  <a:lnTo>
                    <a:pt x="614" y="31"/>
                  </a:lnTo>
                  <a:lnTo>
                    <a:pt x="631" y="41"/>
                  </a:lnTo>
                  <a:lnTo>
                    <a:pt x="645" y="53"/>
                  </a:lnTo>
                  <a:lnTo>
                    <a:pt x="660" y="64"/>
                  </a:lnTo>
                  <a:lnTo>
                    <a:pt x="673" y="78"/>
                  </a:lnTo>
                  <a:lnTo>
                    <a:pt x="687" y="91"/>
                  </a:lnTo>
                  <a:lnTo>
                    <a:pt x="699" y="104"/>
                  </a:lnTo>
                  <a:lnTo>
                    <a:pt x="710" y="118"/>
                  </a:lnTo>
                  <a:lnTo>
                    <a:pt x="721" y="132"/>
                  </a:lnTo>
                  <a:lnTo>
                    <a:pt x="741" y="160"/>
                  </a:lnTo>
                  <a:lnTo>
                    <a:pt x="741" y="160"/>
                  </a:lnTo>
                  <a:lnTo>
                    <a:pt x="766" y="201"/>
                  </a:lnTo>
                  <a:lnTo>
                    <a:pt x="766" y="201"/>
                  </a:lnTo>
                  <a:lnTo>
                    <a:pt x="785" y="229"/>
                  </a:lnTo>
                  <a:lnTo>
                    <a:pt x="803" y="257"/>
                  </a:lnTo>
                  <a:lnTo>
                    <a:pt x="813" y="270"/>
                  </a:lnTo>
                  <a:lnTo>
                    <a:pt x="823" y="282"/>
                  </a:lnTo>
                  <a:lnTo>
                    <a:pt x="834" y="295"/>
                  </a:lnTo>
                  <a:lnTo>
                    <a:pt x="844" y="306"/>
                  </a:lnTo>
                  <a:lnTo>
                    <a:pt x="857" y="317"/>
                  </a:lnTo>
                  <a:lnTo>
                    <a:pt x="868" y="326"/>
                  </a:lnTo>
                  <a:lnTo>
                    <a:pt x="882" y="335"/>
                  </a:lnTo>
                  <a:lnTo>
                    <a:pt x="895" y="342"/>
                  </a:lnTo>
                  <a:lnTo>
                    <a:pt x="909" y="348"/>
                  </a:lnTo>
                  <a:lnTo>
                    <a:pt x="924" y="353"/>
                  </a:lnTo>
                  <a:lnTo>
                    <a:pt x="940" y="356"/>
                  </a:lnTo>
                  <a:lnTo>
                    <a:pt x="957" y="357"/>
                  </a:lnTo>
                  <a:lnTo>
                    <a:pt x="957" y="357"/>
                  </a:lnTo>
                  <a:lnTo>
                    <a:pt x="963" y="358"/>
                  </a:lnTo>
                  <a:lnTo>
                    <a:pt x="969" y="359"/>
                  </a:lnTo>
                  <a:lnTo>
                    <a:pt x="974" y="361"/>
                  </a:lnTo>
                  <a:lnTo>
                    <a:pt x="979" y="363"/>
                  </a:lnTo>
                  <a:lnTo>
                    <a:pt x="984" y="366"/>
                  </a:lnTo>
                  <a:lnTo>
                    <a:pt x="988" y="370"/>
                  </a:lnTo>
                  <a:lnTo>
                    <a:pt x="991" y="374"/>
                  </a:lnTo>
                  <a:lnTo>
                    <a:pt x="994" y="380"/>
                  </a:lnTo>
                  <a:lnTo>
                    <a:pt x="994" y="380"/>
                  </a:lnTo>
                  <a:lnTo>
                    <a:pt x="997" y="385"/>
                  </a:lnTo>
                  <a:lnTo>
                    <a:pt x="998" y="391"/>
                  </a:lnTo>
                  <a:lnTo>
                    <a:pt x="999" y="397"/>
                  </a:lnTo>
                  <a:lnTo>
                    <a:pt x="1000" y="403"/>
                  </a:lnTo>
                  <a:lnTo>
                    <a:pt x="999" y="410"/>
                  </a:lnTo>
                  <a:lnTo>
                    <a:pt x="998" y="416"/>
                  </a:lnTo>
                  <a:lnTo>
                    <a:pt x="996" y="421"/>
                  </a:lnTo>
                  <a:lnTo>
                    <a:pt x="993" y="426"/>
                  </a:lnTo>
                  <a:lnTo>
                    <a:pt x="993" y="426"/>
                  </a:lnTo>
                  <a:lnTo>
                    <a:pt x="990" y="431"/>
                  </a:lnTo>
                  <a:lnTo>
                    <a:pt x="987" y="435"/>
                  </a:lnTo>
                  <a:lnTo>
                    <a:pt x="983" y="439"/>
                  </a:lnTo>
                  <a:lnTo>
                    <a:pt x="978" y="441"/>
                  </a:lnTo>
                  <a:lnTo>
                    <a:pt x="973" y="443"/>
                  </a:lnTo>
                  <a:lnTo>
                    <a:pt x="968" y="445"/>
                  </a:lnTo>
                  <a:lnTo>
                    <a:pt x="962" y="445"/>
                  </a:lnTo>
                  <a:lnTo>
                    <a:pt x="957" y="446"/>
                  </a:lnTo>
                  <a:lnTo>
                    <a:pt x="957" y="446"/>
                  </a:lnTo>
                  <a:lnTo>
                    <a:pt x="935" y="444"/>
                  </a:lnTo>
                  <a:lnTo>
                    <a:pt x="915" y="441"/>
                  </a:lnTo>
                  <a:lnTo>
                    <a:pt x="895" y="435"/>
                  </a:lnTo>
                  <a:lnTo>
                    <a:pt x="875" y="429"/>
                  </a:lnTo>
                  <a:lnTo>
                    <a:pt x="858" y="421"/>
                  </a:lnTo>
                  <a:lnTo>
                    <a:pt x="841" y="413"/>
                  </a:lnTo>
                  <a:lnTo>
                    <a:pt x="825" y="402"/>
                  </a:lnTo>
                  <a:lnTo>
                    <a:pt x="810" y="391"/>
                  </a:lnTo>
                  <a:lnTo>
                    <a:pt x="796" y="380"/>
                  </a:lnTo>
                  <a:lnTo>
                    <a:pt x="783" y="367"/>
                  </a:lnTo>
                  <a:lnTo>
                    <a:pt x="770" y="354"/>
                  </a:lnTo>
                  <a:lnTo>
                    <a:pt x="758" y="340"/>
                  </a:lnTo>
                  <a:lnTo>
                    <a:pt x="746" y="327"/>
                  </a:lnTo>
                  <a:lnTo>
                    <a:pt x="736" y="312"/>
                  </a:lnTo>
                  <a:lnTo>
                    <a:pt x="716" y="285"/>
                  </a:lnTo>
                  <a:lnTo>
                    <a:pt x="716" y="285"/>
                  </a:lnTo>
                  <a:lnTo>
                    <a:pt x="691" y="245"/>
                  </a:lnTo>
                  <a:lnTo>
                    <a:pt x="691" y="245"/>
                  </a:lnTo>
                  <a:lnTo>
                    <a:pt x="673" y="217"/>
                  </a:lnTo>
                  <a:lnTo>
                    <a:pt x="655" y="190"/>
                  </a:lnTo>
                  <a:lnTo>
                    <a:pt x="645" y="177"/>
                  </a:lnTo>
                  <a:lnTo>
                    <a:pt x="635" y="163"/>
                  </a:lnTo>
                  <a:lnTo>
                    <a:pt x="624" y="151"/>
                  </a:lnTo>
                  <a:lnTo>
                    <a:pt x="613" y="140"/>
                  </a:lnTo>
                  <a:lnTo>
                    <a:pt x="601" y="129"/>
                  </a:lnTo>
                  <a:lnTo>
                    <a:pt x="589" y="119"/>
                  </a:lnTo>
                  <a:lnTo>
                    <a:pt x="576" y="111"/>
                  </a:lnTo>
                  <a:lnTo>
                    <a:pt x="563" y="103"/>
                  </a:lnTo>
                  <a:lnTo>
                    <a:pt x="548" y="97"/>
                  </a:lnTo>
                  <a:lnTo>
                    <a:pt x="533" y="93"/>
                  </a:lnTo>
                  <a:lnTo>
                    <a:pt x="517" y="90"/>
                  </a:lnTo>
                  <a:lnTo>
                    <a:pt x="500" y="89"/>
                  </a:lnTo>
                  <a:lnTo>
                    <a:pt x="500" y="89"/>
                  </a:lnTo>
                  <a:lnTo>
                    <a:pt x="483" y="90"/>
                  </a:lnTo>
                  <a:lnTo>
                    <a:pt x="468" y="93"/>
                  </a:lnTo>
                  <a:lnTo>
                    <a:pt x="452" y="97"/>
                  </a:lnTo>
                  <a:lnTo>
                    <a:pt x="438" y="103"/>
                  </a:lnTo>
                  <a:lnTo>
                    <a:pt x="424" y="111"/>
                  </a:lnTo>
                  <a:lnTo>
                    <a:pt x="412" y="119"/>
                  </a:lnTo>
                  <a:lnTo>
                    <a:pt x="400" y="129"/>
                  </a:lnTo>
                  <a:lnTo>
                    <a:pt x="387" y="140"/>
                  </a:lnTo>
                  <a:lnTo>
                    <a:pt x="377" y="151"/>
                  </a:lnTo>
                  <a:lnTo>
                    <a:pt x="366" y="163"/>
                  </a:lnTo>
                  <a:lnTo>
                    <a:pt x="355" y="177"/>
                  </a:lnTo>
                  <a:lnTo>
                    <a:pt x="346" y="190"/>
                  </a:lnTo>
                  <a:lnTo>
                    <a:pt x="327" y="217"/>
                  </a:lnTo>
                  <a:lnTo>
                    <a:pt x="310" y="245"/>
                  </a:lnTo>
                  <a:lnTo>
                    <a:pt x="310" y="245"/>
                  </a:lnTo>
                  <a:lnTo>
                    <a:pt x="284" y="285"/>
                  </a:lnTo>
                  <a:lnTo>
                    <a:pt x="284" y="285"/>
                  </a:lnTo>
                  <a:lnTo>
                    <a:pt x="265" y="312"/>
                  </a:lnTo>
                  <a:lnTo>
                    <a:pt x="254" y="327"/>
                  </a:lnTo>
                  <a:lnTo>
                    <a:pt x="243" y="340"/>
                  </a:lnTo>
                  <a:lnTo>
                    <a:pt x="231" y="354"/>
                  </a:lnTo>
                  <a:lnTo>
                    <a:pt x="218" y="367"/>
                  </a:lnTo>
                  <a:lnTo>
                    <a:pt x="205" y="380"/>
                  </a:lnTo>
                  <a:lnTo>
                    <a:pt x="190" y="391"/>
                  </a:lnTo>
                  <a:lnTo>
                    <a:pt x="175" y="402"/>
                  </a:lnTo>
                  <a:lnTo>
                    <a:pt x="159" y="413"/>
                  </a:lnTo>
                  <a:lnTo>
                    <a:pt x="143" y="421"/>
                  </a:lnTo>
                  <a:lnTo>
                    <a:pt x="125" y="429"/>
                  </a:lnTo>
                  <a:lnTo>
                    <a:pt x="106" y="435"/>
                  </a:lnTo>
                  <a:lnTo>
                    <a:pt x="86" y="441"/>
                  </a:lnTo>
                  <a:lnTo>
                    <a:pt x="65" y="444"/>
                  </a:lnTo>
                  <a:lnTo>
                    <a:pt x="44" y="446"/>
                  </a:lnTo>
                  <a:lnTo>
                    <a:pt x="44" y="446"/>
                  </a:lnTo>
                  <a:lnTo>
                    <a:pt x="44" y="446"/>
                  </a:lnTo>
                  <a:lnTo>
                    <a:pt x="38" y="445"/>
                  </a:lnTo>
                  <a:lnTo>
                    <a:pt x="32" y="445"/>
                  </a:lnTo>
                  <a:lnTo>
                    <a:pt x="27" y="443"/>
                  </a:lnTo>
                  <a:lnTo>
                    <a:pt x="22" y="441"/>
                  </a:lnTo>
                  <a:lnTo>
                    <a:pt x="18" y="439"/>
                  </a:lnTo>
                  <a:lnTo>
                    <a:pt x="14" y="435"/>
                  </a:lnTo>
                  <a:lnTo>
                    <a:pt x="11" y="431"/>
                  </a:lnTo>
                  <a:lnTo>
                    <a:pt x="8" y="427"/>
                  </a:lnTo>
                  <a:lnTo>
                    <a:pt x="8" y="427"/>
                  </a:lnTo>
                  <a:lnTo>
                    <a:pt x="5" y="421"/>
                  </a:lnTo>
                  <a:lnTo>
                    <a:pt x="2" y="415"/>
                  </a:lnTo>
                  <a:lnTo>
                    <a:pt x="1" y="409"/>
                  </a:lnTo>
                  <a:lnTo>
                    <a:pt x="0" y="402"/>
                  </a:lnTo>
                  <a:lnTo>
                    <a:pt x="0" y="402"/>
                  </a:lnTo>
                  <a:close/>
                  <a:moveTo>
                    <a:pt x="983" y="402"/>
                  </a:moveTo>
                  <a:lnTo>
                    <a:pt x="983" y="402"/>
                  </a:lnTo>
                  <a:lnTo>
                    <a:pt x="982" y="395"/>
                  </a:lnTo>
                  <a:lnTo>
                    <a:pt x="979" y="388"/>
                  </a:lnTo>
                  <a:lnTo>
                    <a:pt x="979" y="388"/>
                  </a:lnTo>
                  <a:lnTo>
                    <a:pt x="975" y="384"/>
                  </a:lnTo>
                  <a:lnTo>
                    <a:pt x="971" y="380"/>
                  </a:lnTo>
                  <a:lnTo>
                    <a:pt x="965" y="376"/>
                  </a:lnTo>
                  <a:lnTo>
                    <a:pt x="961" y="375"/>
                  </a:lnTo>
                  <a:lnTo>
                    <a:pt x="957" y="374"/>
                  </a:lnTo>
                  <a:lnTo>
                    <a:pt x="957" y="374"/>
                  </a:lnTo>
                  <a:lnTo>
                    <a:pt x="938" y="373"/>
                  </a:lnTo>
                  <a:lnTo>
                    <a:pt x="921" y="370"/>
                  </a:lnTo>
                  <a:lnTo>
                    <a:pt x="904" y="365"/>
                  </a:lnTo>
                  <a:lnTo>
                    <a:pt x="888" y="358"/>
                  </a:lnTo>
                  <a:lnTo>
                    <a:pt x="873" y="351"/>
                  </a:lnTo>
                  <a:lnTo>
                    <a:pt x="859" y="341"/>
                  </a:lnTo>
                  <a:lnTo>
                    <a:pt x="846" y="331"/>
                  </a:lnTo>
                  <a:lnTo>
                    <a:pt x="834" y="320"/>
                  </a:lnTo>
                  <a:lnTo>
                    <a:pt x="822" y="307"/>
                  </a:lnTo>
                  <a:lnTo>
                    <a:pt x="810" y="295"/>
                  </a:lnTo>
                  <a:lnTo>
                    <a:pt x="800" y="281"/>
                  </a:lnTo>
                  <a:lnTo>
                    <a:pt x="790" y="267"/>
                  </a:lnTo>
                  <a:lnTo>
                    <a:pt x="770" y="239"/>
                  </a:lnTo>
                  <a:lnTo>
                    <a:pt x="752" y="210"/>
                  </a:lnTo>
                  <a:lnTo>
                    <a:pt x="752" y="210"/>
                  </a:lnTo>
                  <a:lnTo>
                    <a:pt x="726" y="171"/>
                  </a:lnTo>
                  <a:lnTo>
                    <a:pt x="726" y="171"/>
                  </a:lnTo>
                  <a:lnTo>
                    <a:pt x="707" y="144"/>
                  </a:lnTo>
                  <a:lnTo>
                    <a:pt x="687" y="117"/>
                  </a:lnTo>
                  <a:lnTo>
                    <a:pt x="674" y="103"/>
                  </a:lnTo>
                  <a:lnTo>
                    <a:pt x="663" y="91"/>
                  </a:lnTo>
                  <a:lnTo>
                    <a:pt x="649" y="80"/>
                  </a:lnTo>
                  <a:lnTo>
                    <a:pt x="636" y="68"/>
                  </a:lnTo>
                  <a:lnTo>
                    <a:pt x="622" y="57"/>
                  </a:lnTo>
                  <a:lnTo>
                    <a:pt x="607" y="48"/>
                  </a:lnTo>
                  <a:lnTo>
                    <a:pt x="592" y="39"/>
                  </a:lnTo>
                  <a:lnTo>
                    <a:pt x="575" y="32"/>
                  </a:lnTo>
                  <a:lnTo>
                    <a:pt x="558" y="26"/>
                  </a:lnTo>
                  <a:lnTo>
                    <a:pt x="539" y="22"/>
                  </a:lnTo>
                  <a:lnTo>
                    <a:pt x="520" y="19"/>
                  </a:lnTo>
                  <a:lnTo>
                    <a:pt x="500" y="19"/>
                  </a:lnTo>
                  <a:lnTo>
                    <a:pt x="500" y="19"/>
                  </a:lnTo>
                  <a:lnTo>
                    <a:pt x="480" y="19"/>
                  </a:lnTo>
                  <a:lnTo>
                    <a:pt x="462" y="22"/>
                  </a:lnTo>
                  <a:lnTo>
                    <a:pt x="443" y="26"/>
                  </a:lnTo>
                  <a:lnTo>
                    <a:pt x="426" y="32"/>
                  </a:lnTo>
                  <a:lnTo>
                    <a:pt x="409" y="39"/>
                  </a:lnTo>
                  <a:lnTo>
                    <a:pt x="394" y="48"/>
                  </a:lnTo>
                  <a:lnTo>
                    <a:pt x="379" y="57"/>
                  </a:lnTo>
                  <a:lnTo>
                    <a:pt x="365" y="68"/>
                  </a:lnTo>
                  <a:lnTo>
                    <a:pt x="351" y="80"/>
                  </a:lnTo>
                  <a:lnTo>
                    <a:pt x="338" y="91"/>
                  </a:lnTo>
                  <a:lnTo>
                    <a:pt x="326" y="103"/>
                  </a:lnTo>
                  <a:lnTo>
                    <a:pt x="314" y="117"/>
                  </a:lnTo>
                  <a:lnTo>
                    <a:pt x="293" y="144"/>
                  </a:lnTo>
                  <a:lnTo>
                    <a:pt x="274" y="171"/>
                  </a:lnTo>
                  <a:lnTo>
                    <a:pt x="274" y="171"/>
                  </a:lnTo>
                  <a:lnTo>
                    <a:pt x="249" y="210"/>
                  </a:lnTo>
                  <a:lnTo>
                    <a:pt x="249" y="210"/>
                  </a:lnTo>
                  <a:lnTo>
                    <a:pt x="231" y="239"/>
                  </a:lnTo>
                  <a:lnTo>
                    <a:pt x="211" y="267"/>
                  </a:lnTo>
                  <a:lnTo>
                    <a:pt x="201" y="281"/>
                  </a:lnTo>
                  <a:lnTo>
                    <a:pt x="190" y="295"/>
                  </a:lnTo>
                  <a:lnTo>
                    <a:pt x="179" y="307"/>
                  </a:lnTo>
                  <a:lnTo>
                    <a:pt x="167" y="320"/>
                  </a:lnTo>
                  <a:lnTo>
                    <a:pt x="154" y="331"/>
                  </a:lnTo>
                  <a:lnTo>
                    <a:pt x="142" y="341"/>
                  </a:lnTo>
                  <a:lnTo>
                    <a:pt x="127" y="351"/>
                  </a:lnTo>
                  <a:lnTo>
                    <a:pt x="113" y="358"/>
                  </a:lnTo>
                  <a:lnTo>
                    <a:pt x="96" y="365"/>
                  </a:lnTo>
                  <a:lnTo>
                    <a:pt x="80" y="370"/>
                  </a:lnTo>
                  <a:lnTo>
                    <a:pt x="62" y="373"/>
                  </a:lnTo>
                  <a:lnTo>
                    <a:pt x="44" y="374"/>
                  </a:lnTo>
                  <a:lnTo>
                    <a:pt x="44" y="374"/>
                  </a:lnTo>
                  <a:lnTo>
                    <a:pt x="40" y="375"/>
                  </a:lnTo>
                  <a:lnTo>
                    <a:pt x="35" y="376"/>
                  </a:lnTo>
                  <a:lnTo>
                    <a:pt x="29" y="380"/>
                  </a:lnTo>
                  <a:lnTo>
                    <a:pt x="25" y="384"/>
                  </a:lnTo>
                  <a:lnTo>
                    <a:pt x="22" y="388"/>
                  </a:lnTo>
                  <a:lnTo>
                    <a:pt x="22" y="388"/>
                  </a:lnTo>
                  <a:lnTo>
                    <a:pt x="19" y="395"/>
                  </a:lnTo>
                  <a:lnTo>
                    <a:pt x="18" y="402"/>
                  </a:lnTo>
                  <a:lnTo>
                    <a:pt x="19" y="411"/>
                  </a:lnTo>
                  <a:lnTo>
                    <a:pt x="22" y="418"/>
                  </a:lnTo>
                  <a:lnTo>
                    <a:pt x="22" y="418"/>
                  </a:lnTo>
                  <a:lnTo>
                    <a:pt x="25" y="421"/>
                  </a:lnTo>
                  <a:lnTo>
                    <a:pt x="29" y="424"/>
                  </a:lnTo>
                  <a:lnTo>
                    <a:pt x="35" y="427"/>
                  </a:lnTo>
                  <a:lnTo>
                    <a:pt x="44" y="428"/>
                  </a:lnTo>
                  <a:lnTo>
                    <a:pt x="44" y="428"/>
                  </a:lnTo>
                  <a:lnTo>
                    <a:pt x="44" y="428"/>
                  </a:lnTo>
                  <a:lnTo>
                    <a:pt x="63" y="426"/>
                  </a:lnTo>
                  <a:lnTo>
                    <a:pt x="83" y="423"/>
                  </a:lnTo>
                  <a:lnTo>
                    <a:pt x="102" y="419"/>
                  </a:lnTo>
                  <a:lnTo>
                    <a:pt x="118" y="413"/>
                  </a:lnTo>
                  <a:lnTo>
                    <a:pt x="135" y="405"/>
                  </a:lnTo>
                  <a:lnTo>
                    <a:pt x="150" y="397"/>
                  </a:lnTo>
                  <a:lnTo>
                    <a:pt x="166" y="388"/>
                  </a:lnTo>
                  <a:lnTo>
                    <a:pt x="179" y="378"/>
                  </a:lnTo>
                  <a:lnTo>
                    <a:pt x="192" y="367"/>
                  </a:lnTo>
                  <a:lnTo>
                    <a:pt x="206" y="355"/>
                  </a:lnTo>
                  <a:lnTo>
                    <a:pt x="217" y="342"/>
                  </a:lnTo>
                  <a:lnTo>
                    <a:pt x="228" y="330"/>
                  </a:lnTo>
                  <a:lnTo>
                    <a:pt x="250" y="303"/>
                  </a:lnTo>
                  <a:lnTo>
                    <a:pt x="270" y="275"/>
                  </a:lnTo>
                  <a:lnTo>
                    <a:pt x="270" y="275"/>
                  </a:lnTo>
                  <a:lnTo>
                    <a:pt x="294" y="236"/>
                  </a:lnTo>
                  <a:lnTo>
                    <a:pt x="294" y="236"/>
                  </a:lnTo>
                  <a:lnTo>
                    <a:pt x="313" y="207"/>
                  </a:lnTo>
                  <a:lnTo>
                    <a:pt x="333" y="178"/>
                  </a:lnTo>
                  <a:lnTo>
                    <a:pt x="344" y="163"/>
                  </a:lnTo>
                  <a:lnTo>
                    <a:pt x="354" y="150"/>
                  </a:lnTo>
                  <a:lnTo>
                    <a:pt x="366" y="137"/>
                  </a:lnTo>
                  <a:lnTo>
                    <a:pt x="378" y="124"/>
                  </a:lnTo>
                  <a:lnTo>
                    <a:pt x="390" y="114"/>
                  </a:lnTo>
                  <a:lnTo>
                    <a:pt x="404" y="103"/>
                  </a:lnTo>
                  <a:lnTo>
                    <a:pt x="417" y="94"/>
                  </a:lnTo>
                  <a:lnTo>
                    <a:pt x="432" y="86"/>
                  </a:lnTo>
                  <a:lnTo>
                    <a:pt x="448" y="80"/>
                  </a:lnTo>
                  <a:lnTo>
                    <a:pt x="465" y="76"/>
                  </a:lnTo>
                  <a:lnTo>
                    <a:pt x="482" y="72"/>
                  </a:lnTo>
                  <a:lnTo>
                    <a:pt x="500" y="71"/>
                  </a:lnTo>
                  <a:lnTo>
                    <a:pt x="500" y="71"/>
                  </a:lnTo>
                  <a:lnTo>
                    <a:pt x="518" y="72"/>
                  </a:lnTo>
                  <a:lnTo>
                    <a:pt x="536" y="76"/>
                  </a:lnTo>
                  <a:lnTo>
                    <a:pt x="552" y="80"/>
                  </a:lnTo>
                  <a:lnTo>
                    <a:pt x="569" y="86"/>
                  </a:lnTo>
                  <a:lnTo>
                    <a:pt x="583" y="94"/>
                  </a:lnTo>
                  <a:lnTo>
                    <a:pt x="597" y="103"/>
                  </a:lnTo>
                  <a:lnTo>
                    <a:pt x="610" y="114"/>
                  </a:lnTo>
                  <a:lnTo>
                    <a:pt x="623" y="125"/>
                  </a:lnTo>
                  <a:lnTo>
                    <a:pt x="635" y="137"/>
                  </a:lnTo>
                  <a:lnTo>
                    <a:pt x="646" y="150"/>
                  </a:lnTo>
                  <a:lnTo>
                    <a:pt x="657" y="163"/>
                  </a:lnTo>
                  <a:lnTo>
                    <a:pt x="668" y="178"/>
                  </a:lnTo>
                  <a:lnTo>
                    <a:pt x="688" y="207"/>
                  </a:lnTo>
                  <a:lnTo>
                    <a:pt x="706" y="236"/>
                  </a:lnTo>
                  <a:lnTo>
                    <a:pt x="706" y="236"/>
                  </a:lnTo>
                  <a:lnTo>
                    <a:pt x="731" y="275"/>
                  </a:lnTo>
                  <a:lnTo>
                    <a:pt x="731" y="275"/>
                  </a:lnTo>
                  <a:lnTo>
                    <a:pt x="751" y="303"/>
                  </a:lnTo>
                  <a:lnTo>
                    <a:pt x="772" y="330"/>
                  </a:lnTo>
                  <a:lnTo>
                    <a:pt x="784" y="342"/>
                  </a:lnTo>
                  <a:lnTo>
                    <a:pt x="795" y="355"/>
                  </a:lnTo>
                  <a:lnTo>
                    <a:pt x="808" y="367"/>
                  </a:lnTo>
                  <a:lnTo>
                    <a:pt x="822" y="378"/>
                  </a:lnTo>
                  <a:lnTo>
                    <a:pt x="835" y="388"/>
                  </a:lnTo>
                  <a:lnTo>
                    <a:pt x="851" y="397"/>
                  </a:lnTo>
                  <a:lnTo>
                    <a:pt x="866" y="405"/>
                  </a:lnTo>
                  <a:lnTo>
                    <a:pt x="883" y="413"/>
                  </a:lnTo>
                  <a:lnTo>
                    <a:pt x="899" y="419"/>
                  </a:lnTo>
                  <a:lnTo>
                    <a:pt x="918" y="423"/>
                  </a:lnTo>
                  <a:lnTo>
                    <a:pt x="937" y="426"/>
                  </a:lnTo>
                  <a:lnTo>
                    <a:pt x="957" y="428"/>
                  </a:lnTo>
                  <a:lnTo>
                    <a:pt x="957" y="428"/>
                  </a:lnTo>
                  <a:lnTo>
                    <a:pt x="965" y="427"/>
                  </a:lnTo>
                  <a:lnTo>
                    <a:pt x="971" y="424"/>
                  </a:lnTo>
                  <a:lnTo>
                    <a:pt x="975" y="421"/>
                  </a:lnTo>
                  <a:lnTo>
                    <a:pt x="979" y="418"/>
                  </a:lnTo>
                  <a:lnTo>
                    <a:pt x="979" y="418"/>
                  </a:lnTo>
                  <a:lnTo>
                    <a:pt x="982" y="411"/>
                  </a:lnTo>
                  <a:lnTo>
                    <a:pt x="983" y="402"/>
                  </a:lnTo>
                  <a:lnTo>
                    <a:pt x="983"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25" name="Rectangle 41">
              <a:extLst>
                <a:ext uri="{FF2B5EF4-FFF2-40B4-BE49-F238E27FC236}">
                  <a16:creationId xmlns:a16="http://schemas.microsoft.com/office/drawing/2014/main" id="{6966829F-7F55-D06F-7B04-1142EEFF82B1}"/>
                </a:ext>
              </a:extLst>
            </p:cNvPr>
            <p:cNvSpPr>
              <a:spLocks noChangeArrowheads="1"/>
            </p:cNvSpPr>
            <p:nvPr/>
          </p:nvSpPr>
          <p:spPr bwMode="auto">
            <a:xfrm>
              <a:off x="5130307"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26" name="Rectangle 42">
              <a:extLst>
                <a:ext uri="{FF2B5EF4-FFF2-40B4-BE49-F238E27FC236}">
                  <a16:creationId xmlns:a16="http://schemas.microsoft.com/office/drawing/2014/main" id="{7DE2C8E2-485E-CC6F-9722-04B2B761D0AC}"/>
                </a:ext>
              </a:extLst>
            </p:cNvPr>
            <p:cNvSpPr>
              <a:spLocks noChangeArrowheads="1"/>
            </p:cNvSpPr>
            <p:nvPr/>
          </p:nvSpPr>
          <p:spPr bwMode="auto">
            <a:xfrm>
              <a:off x="5303344"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27" name="Rectangle 43">
              <a:extLst>
                <a:ext uri="{FF2B5EF4-FFF2-40B4-BE49-F238E27FC236}">
                  <a16:creationId xmlns:a16="http://schemas.microsoft.com/office/drawing/2014/main" id="{04C58510-97F7-189F-8DDC-5F929ACF3F8D}"/>
                </a:ext>
              </a:extLst>
            </p:cNvPr>
            <p:cNvSpPr>
              <a:spLocks noChangeArrowheads="1"/>
            </p:cNvSpPr>
            <p:nvPr/>
          </p:nvSpPr>
          <p:spPr bwMode="auto">
            <a:xfrm>
              <a:off x="5358907"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28" name="Rectangle 44">
              <a:extLst>
                <a:ext uri="{FF2B5EF4-FFF2-40B4-BE49-F238E27FC236}">
                  <a16:creationId xmlns:a16="http://schemas.microsoft.com/office/drawing/2014/main" id="{626E627A-7C3E-C25E-A932-3FD31F4F5609}"/>
                </a:ext>
              </a:extLst>
            </p:cNvPr>
            <p:cNvSpPr>
              <a:spLocks noChangeArrowheads="1"/>
            </p:cNvSpPr>
            <p:nvPr/>
          </p:nvSpPr>
          <p:spPr bwMode="auto">
            <a:xfrm>
              <a:off x="4715969" y="5907088"/>
              <a:ext cx="17463" cy="27781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29" name="Rectangle 45">
              <a:extLst>
                <a:ext uri="{FF2B5EF4-FFF2-40B4-BE49-F238E27FC236}">
                  <a16:creationId xmlns:a16="http://schemas.microsoft.com/office/drawing/2014/main" id="{77B554F4-A628-2BB9-384C-909E3C717617}"/>
                </a:ext>
              </a:extLst>
            </p:cNvPr>
            <p:cNvSpPr>
              <a:spLocks noChangeArrowheads="1"/>
            </p:cNvSpPr>
            <p:nvPr/>
          </p:nvSpPr>
          <p:spPr bwMode="auto">
            <a:xfrm>
              <a:off x="4771532" y="5935663"/>
              <a:ext cx="17463" cy="22066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30" name="Rectangle 46">
              <a:extLst>
                <a:ext uri="{FF2B5EF4-FFF2-40B4-BE49-F238E27FC236}">
                  <a16:creationId xmlns:a16="http://schemas.microsoft.com/office/drawing/2014/main" id="{A19644C9-9568-9E55-C85B-80278291D11E}"/>
                </a:ext>
              </a:extLst>
            </p:cNvPr>
            <p:cNvSpPr>
              <a:spLocks noChangeArrowheads="1"/>
            </p:cNvSpPr>
            <p:nvPr/>
          </p:nvSpPr>
          <p:spPr bwMode="auto">
            <a:xfrm>
              <a:off x="5071569"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31" name="Rectangle 47">
              <a:extLst>
                <a:ext uri="{FF2B5EF4-FFF2-40B4-BE49-F238E27FC236}">
                  <a16:creationId xmlns:a16="http://schemas.microsoft.com/office/drawing/2014/main" id="{81D5A7BA-CE01-50F8-EBDE-B47FC669F30D}"/>
                </a:ext>
              </a:extLst>
            </p:cNvPr>
            <p:cNvSpPr>
              <a:spLocks noChangeArrowheads="1"/>
            </p:cNvSpPr>
            <p:nvPr/>
          </p:nvSpPr>
          <p:spPr bwMode="auto">
            <a:xfrm>
              <a:off x="5012832"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32" name="Rectangle 48">
              <a:extLst>
                <a:ext uri="{FF2B5EF4-FFF2-40B4-BE49-F238E27FC236}">
                  <a16:creationId xmlns:a16="http://schemas.microsoft.com/office/drawing/2014/main" id="{6D82115C-9E20-04D8-C028-5355197036DE}"/>
                </a:ext>
              </a:extLst>
            </p:cNvPr>
            <p:cNvSpPr>
              <a:spLocks noChangeArrowheads="1"/>
            </p:cNvSpPr>
            <p:nvPr/>
          </p:nvSpPr>
          <p:spPr bwMode="auto">
            <a:xfrm>
              <a:off x="4954094"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33" name="Freeform 49">
              <a:extLst>
                <a:ext uri="{FF2B5EF4-FFF2-40B4-BE49-F238E27FC236}">
                  <a16:creationId xmlns:a16="http://schemas.microsoft.com/office/drawing/2014/main" id="{330410DA-C0E5-AC18-DEAA-88DA37169958}"/>
                </a:ext>
              </a:extLst>
            </p:cNvPr>
            <p:cNvSpPr>
              <a:spLocks/>
            </p:cNvSpPr>
            <p:nvPr/>
          </p:nvSpPr>
          <p:spPr bwMode="auto">
            <a:xfrm>
              <a:off x="4657232" y="5881688"/>
              <a:ext cx="779463" cy="339725"/>
            </a:xfrm>
            <a:custGeom>
              <a:avLst/>
              <a:gdLst>
                <a:gd name="T0" fmla="*/ 46 w 982"/>
                <a:gd name="T1" fmla="*/ 71 h 427"/>
                <a:gd name="T2" fmla="*/ 74 w 982"/>
                <a:gd name="T3" fmla="*/ 76 h 427"/>
                <a:gd name="T4" fmla="*/ 126 w 982"/>
                <a:gd name="T5" fmla="*/ 101 h 427"/>
                <a:gd name="T6" fmla="*/ 168 w 982"/>
                <a:gd name="T7" fmla="*/ 140 h 427"/>
                <a:gd name="T8" fmla="*/ 216 w 982"/>
                <a:gd name="T9" fmla="*/ 204 h 427"/>
                <a:gd name="T10" fmla="*/ 258 w 982"/>
                <a:gd name="T11" fmla="*/ 270 h 427"/>
                <a:gd name="T12" fmla="*/ 302 w 982"/>
                <a:gd name="T13" fmla="*/ 329 h 427"/>
                <a:gd name="T14" fmla="*/ 342 w 982"/>
                <a:gd name="T15" fmla="*/ 368 h 427"/>
                <a:gd name="T16" fmla="*/ 385 w 982"/>
                <a:gd name="T17" fmla="*/ 399 h 427"/>
                <a:gd name="T18" fmla="*/ 435 w 982"/>
                <a:gd name="T19" fmla="*/ 419 h 427"/>
                <a:gd name="T20" fmla="*/ 491 w 982"/>
                <a:gd name="T21" fmla="*/ 427 h 427"/>
                <a:gd name="T22" fmla="*/ 529 w 982"/>
                <a:gd name="T23" fmla="*/ 424 h 427"/>
                <a:gd name="T24" fmla="*/ 581 w 982"/>
                <a:gd name="T25" fmla="*/ 407 h 427"/>
                <a:gd name="T26" fmla="*/ 626 w 982"/>
                <a:gd name="T27" fmla="*/ 379 h 427"/>
                <a:gd name="T28" fmla="*/ 667 w 982"/>
                <a:gd name="T29" fmla="*/ 343 h 427"/>
                <a:gd name="T30" fmla="*/ 703 w 982"/>
                <a:gd name="T31" fmla="*/ 301 h 427"/>
                <a:gd name="T32" fmla="*/ 745 w 982"/>
                <a:gd name="T33" fmla="*/ 237 h 427"/>
                <a:gd name="T34" fmla="*/ 802 w 982"/>
                <a:gd name="T35" fmla="*/ 155 h 427"/>
                <a:gd name="T36" fmla="*/ 841 w 982"/>
                <a:gd name="T37" fmla="*/ 112 h 427"/>
                <a:gd name="T38" fmla="*/ 890 w 982"/>
                <a:gd name="T39" fmla="*/ 82 h 427"/>
                <a:gd name="T40" fmla="*/ 927 w 982"/>
                <a:gd name="T41" fmla="*/ 72 h 427"/>
                <a:gd name="T42" fmla="*/ 948 w 982"/>
                <a:gd name="T43" fmla="*/ 70 h 427"/>
                <a:gd name="T44" fmla="*/ 969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4 w 982"/>
                <a:gd name="T57" fmla="*/ 13 h 427"/>
                <a:gd name="T58" fmla="*/ 827 w 982"/>
                <a:gd name="T59" fmla="*/ 37 h 427"/>
                <a:gd name="T60" fmla="*/ 785 w 982"/>
                <a:gd name="T61" fmla="*/ 70 h 427"/>
                <a:gd name="T62" fmla="*/ 748 w 982"/>
                <a:gd name="T63" fmla="*/ 110 h 427"/>
                <a:gd name="T64" fmla="*/ 714 w 982"/>
                <a:gd name="T65" fmla="*/ 156 h 427"/>
                <a:gd name="T66" fmla="*/ 650 w 982"/>
                <a:gd name="T67" fmla="*/ 255 h 427"/>
                <a:gd name="T68" fmla="*/ 612 w 982"/>
                <a:gd name="T69" fmla="*/ 301 h 427"/>
                <a:gd name="T70" fmla="*/ 567 w 982"/>
                <a:gd name="T71" fmla="*/ 336 h 427"/>
                <a:gd name="T72" fmla="*/ 532 w 982"/>
                <a:gd name="T73" fmla="*/ 350 h 427"/>
                <a:gd name="T74" fmla="*/ 502 w 982"/>
                <a:gd name="T75" fmla="*/ 355 h 427"/>
                <a:gd name="T76" fmla="*/ 481 w 982"/>
                <a:gd name="T77" fmla="*/ 355 h 427"/>
                <a:gd name="T78" fmla="*/ 451 w 982"/>
                <a:gd name="T79" fmla="*/ 350 h 427"/>
                <a:gd name="T80" fmla="*/ 416 w 982"/>
                <a:gd name="T81" fmla="*/ 336 h 427"/>
                <a:gd name="T82" fmla="*/ 371 w 982"/>
                <a:gd name="T83" fmla="*/ 301 h 427"/>
                <a:gd name="T84" fmla="*/ 332 w 982"/>
                <a:gd name="T85" fmla="*/ 255 h 427"/>
                <a:gd name="T86" fmla="*/ 267 w 982"/>
                <a:gd name="T87" fmla="*/ 156 h 427"/>
                <a:gd name="T88" fmla="*/ 234 w 982"/>
                <a:gd name="T89" fmla="*/ 110 h 427"/>
                <a:gd name="T90" fmla="*/ 197 w 982"/>
                <a:gd name="T91" fmla="*/ 70 h 427"/>
                <a:gd name="T92" fmla="*/ 156 w 982"/>
                <a:gd name="T93" fmla="*/ 37 h 427"/>
                <a:gd name="T94" fmla="*/ 109 w 982"/>
                <a:gd name="T95" fmla="*/ 13 h 427"/>
                <a:gd name="T96" fmla="*/ 54 w 982"/>
                <a:gd name="T97" fmla="*/ 1 h 427"/>
                <a:gd name="T98" fmla="*/ 26 w 982"/>
                <a:gd name="T99" fmla="*/ 0 h 427"/>
                <a:gd name="T100" fmla="*/ 8 w 982"/>
                <a:gd name="T101" fmla="*/ 10 h 427"/>
                <a:gd name="T102" fmla="*/ 1 w 982"/>
                <a:gd name="T103" fmla="*/ 26 h 427"/>
                <a:gd name="T104" fmla="*/ 2 w 982"/>
                <a:gd name="T105" fmla="*/ 46 h 427"/>
                <a:gd name="T106" fmla="*/ 14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6" y="71"/>
                  </a:lnTo>
                  <a:lnTo>
                    <a:pt x="55" y="72"/>
                  </a:lnTo>
                  <a:lnTo>
                    <a:pt x="65" y="74"/>
                  </a:lnTo>
                  <a:lnTo>
                    <a:pt x="74" y="76"/>
                  </a:lnTo>
                  <a:lnTo>
                    <a:pt x="93" y="82"/>
                  </a:lnTo>
                  <a:lnTo>
                    <a:pt x="111" y="91"/>
                  </a:lnTo>
                  <a:lnTo>
                    <a:pt x="126" y="101"/>
                  </a:lnTo>
                  <a:lnTo>
                    <a:pt x="140" y="112"/>
                  </a:lnTo>
                  <a:lnTo>
                    <a:pt x="155" y="126"/>
                  </a:lnTo>
                  <a:lnTo>
                    <a:pt x="168" y="140"/>
                  </a:lnTo>
                  <a:lnTo>
                    <a:pt x="181" y="155"/>
                  </a:lnTo>
                  <a:lnTo>
                    <a:pt x="193" y="170"/>
                  </a:lnTo>
                  <a:lnTo>
                    <a:pt x="216" y="204"/>
                  </a:lnTo>
                  <a:lnTo>
                    <a:pt x="236" y="237"/>
                  </a:lnTo>
                  <a:lnTo>
                    <a:pt x="258" y="270"/>
                  </a:lnTo>
                  <a:lnTo>
                    <a:pt x="258" y="270"/>
                  </a:lnTo>
                  <a:lnTo>
                    <a:pt x="280" y="301"/>
                  </a:lnTo>
                  <a:lnTo>
                    <a:pt x="291" y="315"/>
                  </a:lnTo>
                  <a:lnTo>
                    <a:pt x="302" y="329"/>
                  </a:lnTo>
                  <a:lnTo>
                    <a:pt x="315" y="343"/>
                  </a:lnTo>
                  <a:lnTo>
                    <a:pt x="328" y="355"/>
                  </a:lnTo>
                  <a:lnTo>
                    <a:pt x="342" y="368"/>
                  </a:lnTo>
                  <a:lnTo>
                    <a:pt x="355" y="379"/>
                  </a:lnTo>
                  <a:lnTo>
                    <a:pt x="370" y="389"/>
                  </a:lnTo>
                  <a:lnTo>
                    <a:pt x="385" y="399"/>
                  </a:lnTo>
                  <a:lnTo>
                    <a:pt x="402" y="407"/>
                  </a:lnTo>
                  <a:lnTo>
                    <a:pt x="418" y="413"/>
                  </a:lnTo>
                  <a:lnTo>
                    <a:pt x="435" y="419"/>
                  </a:lnTo>
                  <a:lnTo>
                    <a:pt x="453" y="424"/>
                  </a:lnTo>
                  <a:lnTo>
                    <a:pt x="472" y="426"/>
                  </a:lnTo>
                  <a:lnTo>
                    <a:pt x="491" y="427"/>
                  </a:lnTo>
                  <a:lnTo>
                    <a:pt x="491" y="427"/>
                  </a:lnTo>
                  <a:lnTo>
                    <a:pt x="511" y="426"/>
                  </a:lnTo>
                  <a:lnTo>
                    <a:pt x="529" y="424"/>
                  </a:lnTo>
                  <a:lnTo>
                    <a:pt x="548" y="419"/>
                  </a:lnTo>
                  <a:lnTo>
                    <a:pt x="565" y="413"/>
                  </a:lnTo>
                  <a:lnTo>
                    <a:pt x="581" y="407"/>
                  </a:lnTo>
                  <a:lnTo>
                    <a:pt x="598" y="399"/>
                  </a:lnTo>
                  <a:lnTo>
                    <a:pt x="612" y="389"/>
                  </a:lnTo>
                  <a:lnTo>
                    <a:pt x="626" y="379"/>
                  </a:lnTo>
                  <a:lnTo>
                    <a:pt x="641" y="368"/>
                  </a:lnTo>
                  <a:lnTo>
                    <a:pt x="654" y="355"/>
                  </a:lnTo>
                  <a:lnTo>
                    <a:pt x="667" y="343"/>
                  </a:lnTo>
                  <a:lnTo>
                    <a:pt x="679" y="329"/>
                  </a:lnTo>
                  <a:lnTo>
                    <a:pt x="691" y="315"/>
                  </a:lnTo>
                  <a:lnTo>
                    <a:pt x="703" y="301"/>
                  </a:lnTo>
                  <a:lnTo>
                    <a:pt x="724" y="270"/>
                  </a:lnTo>
                  <a:lnTo>
                    <a:pt x="724" y="270"/>
                  </a:lnTo>
                  <a:lnTo>
                    <a:pt x="745" y="237"/>
                  </a:lnTo>
                  <a:lnTo>
                    <a:pt x="767" y="204"/>
                  </a:lnTo>
                  <a:lnTo>
                    <a:pt x="790" y="170"/>
                  </a:lnTo>
                  <a:lnTo>
                    <a:pt x="802" y="155"/>
                  </a:lnTo>
                  <a:lnTo>
                    <a:pt x="814" y="140"/>
                  </a:lnTo>
                  <a:lnTo>
                    <a:pt x="828" y="126"/>
                  </a:lnTo>
                  <a:lnTo>
                    <a:pt x="841" y="112"/>
                  </a:lnTo>
                  <a:lnTo>
                    <a:pt x="857" y="101"/>
                  </a:lnTo>
                  <a:lnTo>
                    <a:pt x="872" y="91"/>
                  </a:lnTo>
                  <a:lnTo>
                    <a:pt x="890" y="82"/>
                  </a:lnTo>
                  <a:lnTo>
                    <a:pt x="907" y="76"/>
                  </a:lnTo>
                  <a:lnTo>
                    <a:pt x="917" y="74"/>
                  </a:lnTo>
                  <a:lnTo>
                    <a:pt x="927" y="72"/>
                  </a:lnTo>
                  <a:lnTo>
                    <a:pt x="937" y="71"/>
                  </a:lnTo>
                  <a:lnTo>
                    <a:pt x="948" y="70"/>
                  </a:lnTo>
                  <a:lnTo>
                    <a:pt x="948" y="70"/>
                  </a:lnTo>
                  <a:lnTo>
                    <a:pt x="956" y="69"/>
                  </a:lnTo>
                  <a:lnTo>
                    <a:pt x="963" y="67"/>
                  </a:lnTo>
                  <a:lnTo>
                    <a:pt x="969" y="63"/>
                  </a:lnTo>
                  <a:lnTo>
                    <a:pt x="973" y="59"/>
                  </a:lnTo>
                  <a:lnTo>
                    <a:pt x="977" y="52"/>
                  </a:lnTo>
                  <a:lnTo>
                    <a:pt x="979" y="46"/>
                  </a:lnTo>
                  <a:lnTo>
                    <a:pt x="981" y="40"/>
                  </a:lnTo>
                  <a:lnTo>
                    <a:pt x="982" y="34"/>
                  </a:lnTo>
                  <a:lnTo>
                    <a:pt x="981" y="26"/>
                  </a:lnTo>
                  <a:lnTo>
                    <a:pt x="980" y="20"/>
                  </a:lnTo>
                  <a:lnTo>
                    <a:pt x="977" y="15"/>
                  </a:lnTo>
                  <a:lnTo>
                    <a:pt x="973" y="10"/>
                  </a:lnTo>
                  <a:lnTo>
                    <a:pt x="969" y="5"/>
                  </a:lnTo>
                  <a:lnTo>
                    <a:pt x="963" y="2"/>
                  </a:lnTo>
                  <a:lnTo>
                    <a:pt x="956" y="0"/>
                  </a:lnTo>
                  <a:lnTo>
                    <a:pt x="948" y="0"/>
                  </a:lnTo>
                  <a:lnTo>
                    <a:pt x="948" y="0"/>
                  </a:lnTo>
                  <a:lnTo>
                    <a:pt x="928" y="1"/>
                  </a:lnTo>
                  <a:lnTo>
                    <a:pt x="909" y="4"/>
                  </a:lnTo>
                  <a:lnTo>
                    <a:pt x="892" y="8"/>
                  </a:lnTo>
                  <a:lnTo>
                    <a:pt x="874" y="13"/>
                  </a:lnTo>
                  <a:lnTo>
                    <a:pt x="858" y="20"/>
                  </a:lnTo>
                  <a:lnTo>
                    <a:pt x="842" y="27"/>
                  </a:lnTo>
                  <a:lnTo>
                    <a:pt x="827" y="37"/>
                  </a:lnTo>
                  <a:lnTo>
                    <a:pt x="812" y="47"/>
                  </a:lnTo>
                  <a:lnTo>
                    <a:pt x="799" y="57"/>
                  </a:lnTo>
                  <a:lnTo>
                    <a:pt x="785" y="70"/>
                  </a:lnTo>
                  <a:lnTo>
                    <a:pt x="772" y="82"/>
                  </a:lnTo>
                  <a:lnTo>
                    <a:pt x="760" y="96"/>
                  </a:lnTo>
                  <a:lnTo>
                    <a:pt x="748" y="110"/>
                  </a:lnTo>
                  <a:lnTo>
                    <a:pt x="737" y="125"/>
                  </a:lnTo>
                  <a:lnTo>
                    <a:pt x="714" y="156"/>
                  </a:lnTo>
                  <a:lnTo>
                    <a:pt x="714" y="156"/>
                  </a:lnTo>
                  <a:lnTo>
                    <a:pt x="694" y="188"/>
                  </a:lnTo>
                  <a:lnTo>
                    <a:pt x="673" y="221"/>
                  </a:lnTo>
                  <a:lnTo>
                    <a:pt x="650" y="255"/>
                  </a:lnTo>
                  <a:lnTo>
                    <a:pt x="638" y="271"/>
                  </a:lnTo>
                  <a:lnTo>
                    <a:pt x="625" y="286"/>
                  </a:lnTo>
                  <a:lnTo>
                    <a:pt x="612" y="301"/>
                  </a:lnTo>
                  <a:lnTo>
                    <a:pt x="598" y="314"/>
                  </a:lnTo>
                  <a:lnTo>
                    <a:pt x="582" y="325"/>
                  </a:lnTo>
                  <a:lnTo>
                    <a:pt x="567" y="336"/>
                  </a:lnTo>
                  <a:lnTo>
                    <a:pt x="549" y="344"/>
                  </a:lnTo>
                  <a:lnTo>
                    <a:pt x="541" y="348"/>
                  </a:lnTo>
                  <a:lnTo>
                    <a:pt x="532" y="350"/>
                  </a:lnTo>
                  <a:lnTo>
                    <a:pt x="522" y="352"/>
                  </a:lnTo>
                  <a:lnTo>
                    <a:pt x="512" y="354"/>
                  </a:lnTo>
                  <a:lnTo>
                    <a:pt x="502" y="355"/>
                  </a:lnTo>
                  <a:lnTo>
                    <a:pt x="491" y="355"/>
                  </a:lnTo>
                  <a:lnTo>
                    <a:pt x="491" y="355"/>
                  </a:lnTo>
                  <a:lnTo>
                    <a:pt x="481" y="355"/>
                  </a:lnTo>
                  <a:lnTo>
                    <a:pt x="471" y="354"/>
                  </a:lnTo>
                  <a:lnTo>
                    <a:pt x="460" y="352"/>
                  </a:lnTo>
                  <a:lnTo>
                    <a:pt x="451" y="350"/>
                  </a:lnTo>
                  <a:lnTo>
                    <a:pt x="442" y="348"/>
                  </a:lnTo>
                  <a:lnTo>
                    <a:pt x="432" y="344"/>
                  </a:lnTo>
                  <a:lnTo>
                    <a:pt x="416" y="336"/>
                  </a:lnTo>
                  <a:lnTo>
                    <a:pt x="399" y="325"/>
                  </a:lnTo>
                  <a:lnTo>
                    <a:pt x="385" y="314"/>
                  </a:lnTo>
                  <a:lnTo>
                    <a:pt x="371" y="301"/>
                  </a:lnTo>
                  <a:lnTo>
                    <a:pt x="357" y="286"/>
                  </a:lnTo>
                  <a:lnTo>
                    <a:pt x="345" y="271"/>
                  </a:lnTo>
                  <a:lnTo>
                    <a:pt x="332" y="255"/>
                  </a:lnTo>
                  <a:lnTo>
                    <a:pt x="310" y="221"/>
                  </a:lnTo>
                  <a:lnTo>
                    <a:pt x="288" y="188"/>
                  </a:lnTo>
                  <a:lnTo>
                    <a:pt x="267" y="156"/>
                  </a:lnTo>
                  <a:lnTo>
                    <a:pt x="267" y="156"/>
                  </a:lnTo>
                  <a:lnTo>
                    <a:pt x="246" y="125"/>
                  </a:lnTo>
                  <a:lnTo>
                    <a:pt x="234" y="110"/>
                  </a:lnTo>
                  <a:lnTo>
                    <a:pt x="222" y="96"/>
                  </a:lnTo>
                  <a:lnTo>
                    <a:pt x="210" y="82"/>
                  </a:lnTo>
                  <a:lnTo>
                    <a:pt x="197" y="70"/>
                  </a:lnTo>
                  <a:lnTo>
                    <a:pt x="184" y="57"/>
                  </a:lnTo>
                  <a:lnTo>
                    <a:pt x="170" y="47"/>
                  </a:lnTo>
                  <a:lnTo>
                    <a:pt x="156" y="37"/>
                  </a:lnTo>
                  <a:lnTo>
                    <a:pt x="140" y="27"/>
                  </a:lnTo>
                  <a:lnTo>
                    <a:pt x="125" y="20"/>
                  </a:lnTo>
                  <a:lnTo>
                    <a:pt x="109" y="13"/>
                  </a:lnTo>
                  <a:lnTo>
                    <a:pt x="91" y="8"/>
                  </a:lnTo>
                  <a:lnTo>
                    <a:pt x="73" y="4"/>
                  </a:lnTo>
                  <a:lnTo>
                    <a:pt x="54" y="1"/>
                  </a:lnTo>
                  <a:lnTo>
                    <a:pt x="34" y="0"/>
                  </a:lnTo>
                  <a:lnTo>
                    <a:pt x="34" y="0"/>
                  </a:lnTo>
                  <a:lnTo>
                    <a:pt x="26" y="0"/>
                  </a:lnTo>
                  <a:lnTo>
                    <a:pt x="20" y="2"/>
                  </a:lnTo>
                  <a:lnTo>
                    <a:pt x="14" y="5"/>
                  </a:lnTo>
                  <a:lnTo>
                    <a:pt x="8" y="10"/>
                  </a:lnTo>
                  <a:lnTo>
                    <a:pt x="5" y="15"/>
                  </a:lnTo>
                  <a:lnTo>
                    <a:pt x="2" y="20"/>
                  </a:lnTo>
                  <a:lnTo>
                    <a:pt x="1" y="26"/>
                  </a:lnTo>
                  <a:lnTo>
                    <a:pt x="0" y="34"/>
                  </a:lnTo>
                  <a:lnTo>
                    <a:pt x="1" y="40"/>
                  </a:lnTo>
                  <a:lnTo>
                    <a:pt x="2" y="46"/>
                  </a:lnTo>
                  <a:lnTo>
                    <a:pt x="5" y="52"/>
                  </a:lnTo>
                  <a:lnTo>
                    <a:pt x="8" y="59"/>
                  </a:lnTo>
                  <a:lnTo>
                    <a:pt x="14" y="63"/>
                  </a:lnTo>
                  <a:lnTo>
                    <a:pt x="20" y="67"/>
                  </a:lnTo>
                  <a:lnTo>
                    <a:pt x="27"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34" name="Freeform 50">
              <a:extLst>
                <a:ext uri="{FF2B5EF4-FFF2-40B4-BE49-F238E27FC236}">
                  <a16:creationId xmlns:a16="http://schemas.microsoft.com/office/drawing/2014/main" id="{01B5751F-CA89-015C-67AA-E868484D1FDE}"/>
                </a:ext>
              </a:extLst>
            </p:cNvPr>
            <p:cNvSpPr>
              <a:spLocks noEditPoints="1"/>
            </p:cNvSpPr>
            <p:nvPr/>
          </p:nvSpPr>
          <p:spPr bwMode="auto">
            <a:xfrm>
              <a:off x="4650882" y="5875338"/>
              <a:ext cx="792163" cy="352425"/>
            </a:xfrm>
            <a:custGeom>
              <a:avLst/>
              <a:gdLst>
                <a:gd name="T0" fmla="*/ 3 w 999"/>
                <a:gd name="T1" fmla="*/ 26 h 445"/>
                <a:gd name="T2" fmla="*/ 42 w 999"/>
                <a:gd name="T3" fmla="*/ 0 h 445"/>
                <a:gd name="T4" fmla="*/ 141 w 999"/>
                <a:gd name="T5" fmla="*/ 24 h 445"/>
                <a:gd name="T6" fmla="*/ 230 w 999"/>
                <a:gd name="T7" fmla="*/ 92 h 445"/>
                <a:gd name="T8" fmla="*/ 308 w 999"/>
                <a:gd name="T9" fmla="*/ 200 h 445"/>
                <a:gd name="T10" fmla="*/ 375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0 w 999"/>
                <a:gd name="T23" fmla="*/ 33 h 445"/>
                <a:gd name="T24" fmla="*/ 955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0 w 999"/>
                <a:gd name="T41" fmla="*/ 437 h 445"/>
                <a:gd name="T42" fmla="*/ 457 w 999"/>
                <a:gd name="T43" fmla="*/ 442 h 445"/>
                <a:gd name="T44" fmla="*/ 354 w 999"/>
                <a:gd name="T45" fmla="*/ 393 h 445"/>
                <a:gd name="T46" fmla="*/ 279 w 999"/>
                <a:gd name="T47" fmla="*/ 314 h 445"/>
                <a:gd name="T48" fmla="*/ 196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3 w 999"/>
                <a:gd name="T75" fmla="*/ 296 h 445"/>
                <a:gd name="T76" fmla="*/ 268 w 999"/>
                <a:gd name="T77" fmla="*/ 171 h 445"/>
                <a:gd name="T78" fmla="*/ 192 w 999"/>
                <a:gd name="T79" fmla="*/ 79 h 445"/>
                <a:gd name="T80" fmla="*/ 100 w 999"/>
                <a:gd name="T81" fmla="*/ 27 h 445"/>
                <a:gd name="T82" fmla="*/ 31 w 999"/>
                <a:gd name="T83" fmla="*/ 20 h 445"/>
                <a:gd name="T84" fmla="*/ 17 w 999"/>
                <a:gd name="T85" fmla="*/ 43 h 445"/>
                <a:gd name="T86" fmla="*/ 27 w 999"/>
                <a:gd name="T87" fmla="*/ 65 h 445"/>
                <a:gd name="T88" fmla="*/ 79 w 999"/>
                <a:gd name="T89" fmla="*/ 76 h 445"/>
                <a:gd name="T90" fmla="*/ 166 w 999"/>
                <a:gd name="T91" fmla="*/ 126 h 445"/>
                <a:gd name="T92" fmla="*/ 248 w 999"/>
                <a:gd name="T93" fmla="*/ 236 h 445"/>
                <a:gd name="T94" fmla="*/ 325 w 999"/>
                <a:gd name="T95" fmla="*/ 342 h 445"/>
                <a:gd name="T96" fmla="*/ 409 w 999"/>
                <a:gd name="T97" fmla="*/ 407 h 445"/>
                <a:gd name="T98" fmla="*/ 499 w 999"/>
                <a:gd name="T99" fmla="*/ 427 h 445"/>
                <a:gd name="T100" fmla="*/ 606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7" y="7"/>
                  </a:lnTo>
                  <a:lnTo>
                    <a:pt x="25" y="3"/>
                  </a:lnTo>
                  <a:lnTo>
                    <a:pt x="33" y="1"/>
                  </a:lnTo>
                  <a:lnTo>
                    <a:pt x="42" y="0"/>
                  </a:lnTo>
                  <a:lnTo>
                    <a:pt x="42" y="0"/>
                  </a:lnTo>
                  <a:lnTo>
                    <a:pt x="65" y="2"/>
                  </a:lnTo>
                  <a:lnTo>
                    <a:pt x="86" y="5"/>
                  </a:lnTo>
                  <a:lnTo>
                    <a:pt x="105" y="11"/>
                  </a:lnTo>
                  <a:lnTo>
                    <a:pt x="124" y="17"/>
                  </a:lnTo>
                  <a:lnTo>
                    <a:pt x="141" y="24"/>
                  </a:lnTo>
                  <a:lnTo>
                    <a:pt x="158" y="33"/>
                  </a:lnTo>
                  <a:lnTo>
                    <a:pt x="174" y="44"/>
                  </a:lnTo>
                  <a:lnTo>
                    <a:pt x="189" y="54"/>
                  </a:lnTo>
                  <a:lnTo>
                    <a:pt x="203" y="66"/>
                  </a:lnTo>
                  <a:lnTo>
                    <a:pt x="217" y="79"/>
                  </a:lnTo>
                  <a:lnTo>
                    <a:pt x="230" y="92"/>
                  </a:lnTo>
                  <a:lnTo>
                    <a:pt x="241" y="106"/>
                  </a:lnTo>
                  <a:lnTo>
                    <a:pt x="253" y="119"/>
                  </a:lnTo>
                  <a:lnTo>
                    <a:pt x="263" y="133"/>
                  </a:lnTo>
                  <a:lnTo>
                    <a:pt x="283" y="161"/>
                  </a:lnTo>
                  <a:lnTo>
                    <a:pt x="283" y="161"/>
                  </a:lnTo>
                  <a:lnTo>
                    <a:pt x="308" y="200"/>
                  </a:lnTo>
                  <a:lnTo>
                    <a:pt x="308" y="200"/>
                  </a:lnTo>
                  <a:lnTo>
                    <a:pt x="326" y="228"/>
                  </a:lnTo>
                  <a:lnTo>
                    <a:pt x="345" y="256"/>
                  </a:lnTo>
                  <a:lnTo>
                    <a:pt x="355" y="269"/>
                  </a:lnTo>
                  <a:lnTo>
                    <a:pt x="365" y="282"/>
                  </a:lnTo>
                  <a:lnTo>
                    <a:pt x="375"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5" y="335"/>
                  </a:lnTo>
                  <a:lnTo>
                    <a:pt x="588" y="327"/>
                  </a:lnTo>
                  <a:lnTo>
                    <a:pt x="600" y="317"/>
                  </a:lnTo>
                  <a:lnTo>
                    <a:pt x="612" y="306"/>
                  </a:lnTo>
                  <a:lnTo>
                    <a:pt x="623" y="294"/>
                  </a:lnTo>
                  <a:lnTo>
                    <a:pt x="633" y="282"/>
                  </a:lnTo>
                  <a:lnTo>
                    <a:pt x="644" y="269"/>
                  </a:lnTo>
                  <a:lnTo>
                    <a:pt x="653" y="256"/>
                  </a:lnTo>
                  <a:lnTo>
                    <a:pt x="673" y="228"/>
                  </a:lnTo>
                  <a:lnTo>
                    <a:pt x="690" y="200"/>
                  </a:lnTo>
                  <a:lnTo>
                    <a:pt x="690" y="200"/>
                  </a:lnTo>
                  <a:lnTo>
                    <a:pt x="715" y="161"/>
                  </a:lnTo>
                  <a:lnTo>
                    <a:pt x="715" y="161"/>
                  </a:lnTo>
                  <a:lnTo>
                    <a:pt x="735" y="133"/>
                  </a:lnTo>
                  <a:lnTo>
                    <a:pt x="746" y="119"/>
                  </a:lnTo>
                  <a:lnTo>
                    <a:pt x="757" y="106"/>
                  </a:lnTo>
                  <a:lnTo>
                    <a:pt x="769" y="92"/>
                  </a:lnTo>
                  <a:lnTo>
                    <a:pt x="782" y="79"/>
                  </a:lnTo>
                  <a:lnTo>
                    <a:pt x="795" y="66"/>
                  </a:lnTo>
                  <a:lnTo>
                    <a:pt x="809" y="54"/>
                  </a:lnTo>
                  <a:lnTo>
                    <a:pt x="824" y="44"/>
                  </a:lnTo>
                  <a:lnTo>
                    <a:pt x="840" y="33"/>
                  </a:lnTo>
                  <a:lnTo>
                    <a:pt x="857" y="24"/>
                  </a:lnTo>
                  <a:lnTo>
                    <a:pt x="875" y="17"/>
                  </a:lnTo>
                  <a:lnTo>
                    <a:pt x="893" y="11"/>
                  </a:lnTo>
                  <a:lnTo>
                    <a:pt x="913" y="5"/>
                  </a:lnTo>
                  <a:lnTo>
                    <a:pt x="934" y="2"/>
                  </a:lnTo>
                  <a:lnTo>
                    <a:pt x="955" y="0"/>
                  </a:lnTo>
                  <a:lnTo>
                    <a:pt x="955"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2" y="80"/>
                  </a:lnTo>
                  <a:lnTo>
                    <a:pt x="975" y="84"/>
                  </a:lnTo>
                  <a:lnTo>
                    <a:pt x="967" y="87"/>
                  </a:lnTo>
                  <a:lnTo>
                    <a:pt x="956" y="89"/>
                  </a:lnTo>
                  <a:lnTo>
                    <a:pt x="956" y="89"/>
                  </a:lnTo>
                  <a:lnTo>
                    <a:pt x="939" y="90"/>
                  </a:lnTo>
                  <a:lnTo>
                    <a:pt x="923" y="93"/>
                  </a:lnTo>
                  <a:lnTo>
                    <a:pt x="908" y="97"/>
                  </a:lnTo>
                  <a:lnTo>
                    <a:pt x="893" y="104"/>
                  </a:lnTo>
                  <a:lnTo>
                    <a:pt x="880" y="111"/>
                  </a:lnTo>
                  <a:lnTo>
                    <a:pt x="868" y="119"/>
                  </a:lnTo>
                  <a:lnTo>
                    <a:pt x="855" y="130"/>
                  </a:lnTo>
                  <a:lnTo>
                    <a:pt x="844" y="140"/>
                  </a:lnTo>
                  <a:lnTo>
                    <a:pt x="833" y="151"/>
                  </a:lnTo>
                  <a:lnTo>
                    <a:pt x="822" y="164"/>
                  </a:lnTo>
                  <a:lnTo>
                    <a:pt x="812" y="176"/>
                  </a:lnTo>
                  <a:lnTo>
                    <a:pt x="803" y="190"/>
                  </a:lnTo>
                  <a:lnTo>
                    <a:pt x="783" y="217"/>
                  </a:lnTo>
                  <a:lnTo>
                    <a:pt x="766" y="245"/>
                  </a:lnTo>
                  <a:lnTo>
                    <a:pt x="766" y="245"/>
                  </a:lnTo>
                  <a:lnTo>
                    <a:pt x="740" y="285"/>
                  </a:lnTo>
                  <a:lnTo>
                    <a:pt x="740" y="285"/>
                  </a:lnTo>
                  <a:lnTo>
                    <a:pt x="720" y="314"/>
                  </a:lnTo>
                  <a:lnTo>
                    <a:pt x="709" y="327"/>
                  </a:lnTo>
                  <a:lnTo>
                    <a:pt x="697" y="342"/>
                  </a:lnTo>
                  <a:lnTo>
                    <a:pt x="685" y="355"/>
                  </a:lnTo>
                  <a:lnTo>
                    <a:pt x="673" y="368"/>
                  </a:lnTo>
                  <a:lnTo>
                    <a:pt x="659" y="381"/>
                  </a:lnTo>
                  <a:lnTo>
                    <a:pt x="645" y="393"/>
                  </a:lnTo>
                  <a:lnTo>
                    <a:pt x="629" y="405"/>
                  </a:lnTo>
                  <a:lnTo>
                    <a:pt x="614" y="414"/>
                  </a:lnTo>
                  <a:lnTo>
                    <a:pt x="597" y="423"/>
                  </a:lnTo>
                  <a:lnTo>
                    <a:pt x="579" y="431"/>
                  </a:lnTo>
                  <a:lnTo>
                    <a:pt x="560" y="437"/>
                  </a:lnTo>
                  <a:lnTo>
                    <a:pt x="542" y="442"/>
                  </a:lnTo>
                  <a:lnTo>
                    <a:pt x="521" y="444"/>
                  </a:lnTo>
                  <a:lnTo>
                    <a:pt x="499" y="445"/>
                  </a:lnTo>
                  <a:lnTo>
                    <a:pt x="499" y="445"/>
                  </a:lnTo>
                  <a:lnTo>
                    <a:pt x="478" y="444"/>
                  </a:lnTo>
                  <a:lnTo>
                    <a:pt x="457" y="442"/>
                  </a:lnTo>
                  <a:lnTo>
                    <a:pt x="437" y="437"/>
                  </a:lnTo>
                  <a:lnTo>
                    <a:pt x="419" y="431"/>
                  </a:lnTo>
                  <a:lnTo>
                    <a:pt x="401"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5" y="217"/>
                  </a:lnTo>
                  <a:lnTo>
                    <a:pt x="196" y="190"/>
                  </a:lnTo>
                  <a:lnTo>
                    <a:pt x="187" y="176"/>
                  </a:lnTo>
                  <a:lnTo>
                    <a:pt x="176" y="164"/>
                  </a:lnTo>
                  <a:lnTo>
                    <a:pt x="166" y="151"/>
                  </a:lnTo>
                  <a:lnTo>
                    <a:pt x="155" y="140"/>
                  </a:lnTo>
                  <a:lnTo>
                    <a:pt x="143" y="130"/>
                  </a:lnTo>
                  <a:lnTo>
                    <a:pt x="131" y="119"/>
                  </a:lnTo>
                  <a:lnTo>
                    <a:pt x="119" y="111"/>
                  </a:lnTo>
                  <a:lnTo>
                    <a:pt x="105" y="104"/>
                  </a:lnTo>
                  <a:lnTo>
                    <a:pt x="91" y="97"/>
                  </a:lnTo>
                  <a:lnTo>
                    <a:pt x="75" y="93"/>
                  </a:lnTo>
                  <a:lnTo>
                    <a:pt x="59" y="90"/>
                  </a:lnTo>
                  <a:lnTo>
                    <a:pt x="42" y="89"/>
                  </a:lnTo>
                  <a:lnTo>
                    <a:pt x="42" y="89"/>
                  </a:lnTo>
                  <a:lnTo>
                    <a:pt x="42" y="89"/>
                  </a:lnTo>
                  <a:lnTo>
                    <a:pt x="32" y="87"/>
                  </a:lnTo>
                  <a:lnTo>
                    <a:pt x="24" y="84"/>
                  </a:lnTo>
                  <a:lnTo>
                    <a:pt x="16" y="80"/>
                  </a:lnTo>
                  <a:lnTo>
                    <a:pt x="10" y="74"/>
                  </a:lnTo>
                  <a:lnTo>
                    <a:pt x="6" y="67"/>
                  </a:lnTo>
                  <a:lnTo>
                    <a:pt x="2" y="60"/>
                  </a:lnTo>
                  <a:lnTo>
                    <a:pt x="0" y="52"/>
                  </a:lnTo>
                  <a:lnTo>
                    <a:pt x="0" y="44"/>
                  </a:lnTo>
                  <a:lnTo>
                    <a:pt x="0" y="44"/>
                  </a:lnTo>
                  <a:close/>
                  <a:moveTo>
                    <a:pt x="981" y="44"/>
                  </a:moveTo>
                  <a:lnTo>
                    <a:pt x="981" y="44"/>
                  </a:lnTo>
                  <a:lnTo>
                    <a:pt x="981" y="43"/>
                  </a:lnTo>
                  <a:lnTo>
                    <a:pt x="981" y="43"/>
                  </a:lnTo>
                  <a:lnTo>
                    <a:pt x="981" y="39"/>
                  </a:lnTo>
                  <a:lnTo>
                    <a:pt x="980" y="33"/>
                  </a:lnTo>
                  <a:lnTo>
                    <a:pt x="978" y="29"/>
                  </a:lnTo>
                  <a:lnTo>
                    <a:pt x="975"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49" y="143"/>
                  </a:lnTo>
                  <a:lnTo>
                    <a:pt x="730" y="171"/>
                  </a:lnTo>
                  <a:lnTo>
                    <a:pt x="730" y="171"/>
                  </a:lnTo>
                  <a:lnTo>
                    <a:pt x="705" y="210"/>
                  </a:lnTo>
                  <a:lnTo>
                    <a:pt x="705" y="210"/>
                  </a:lnTo>
                  <a:lnTo>
                    <a:pt x="686" y="239"/>
                  </a:lnTo>
                  <a:lnTo>
                    <a:pt x="666" y="268"/>
                  </a:lnTo>
                  <a:lnTo>
                    <a:pt x="656" y="283"/>
                  </a:lnTo>
                  <a:lnTo>
                    <a:pt x="645" y="296"/>
                  </a:lnTo>
                  <a:lnTo>
                    <a:pt x="633" y="308"/>
                  </a:lnTo>
                  <a:lnTo>
                    <a:pt x="622" y="321"/>
                  </a:lnTo>
                  <a:lnTo>
                    <a:pt x="610" y="332"/>
                  </a:lnTo>
                  <a:lnTo>
                    <a:pt x="596" y="343"/>
                  </a:lnTo>
                  <a:lnTo>
                    <a:pt x="582" y="352"/>
                  </a:lnTo>
                  <a:lnTo>
                    <a:pt x="567" y="359"/>
                  </a:lnTo>
                  <a:lnTo>
                    <a:pt x="552" y="366"/>
                  </a:lnTo>
                  <a:lnTo>
                    <a:pt x="535" y="371"/>
                  </a:lnTo>
                  <a:lnTo>
                    <a:pt x="518" y="374"/>
                  </a:lnTo>
                  <a:lnTo>
                    <a:pt x="499" y="375"/>
                  </a:lnTo>
                  <a:lnTo>
                    <a:pt x="499" y="375"/>
                  </a:lnTo>
                  <a:lnTo>
                    <a:pt x="481" y="374"/>
                  </a:lnTo>
                  <a:lnTo>
                    <a:pt x="463" y="371"/>
                  </a:lnTo>
                  <a:lnTo>
                    <a:pt x="447" y="366"/>
                  </a:lnTo>
                  <a:lnTo>
                    <a:pt x="431" y="359"/>
                  </a:lnTo>
                  <a:lnTo>
                    <a:pt x="416" y="352"/>
                  </a:lnTo>
                  <a:lnTo>
                    <a:pt x="402" y="343"/>
                  </a:lnTo>
                  <a:lnTo>
                    <a:pt x="389" y="332"/>
                  </a:lnTo>
                  <a:lnTo>
                    <a:pt x="377" y="321"/>
                  </a:lnTo>
                  <a:lnTo>
                    <a:pt x="364" y="308"/>
                  </a:lnTo>
                  <a:lnTo>
                    <a:pt x="353" y="296"/>
                  </a:lnTo>
                  <a:lnTo>
                    <a:pt x="342" y="283"/>
                  </a:lnTo>
                  <a:lnTo>
                    <a:pt x="332" y="268"/>
                  </a:lnTo>
                  <a:lnTo>
                    <a:pt x="313" y="239"/>
                  </a:lnTo>
                  <a:lnTo>
                    <a:pt x="294" y="209"/>
                  </a:lnTo>
                  <a:lnTo>
                    <a:pt x="294" y="209"/>
                  </a:lnTo>
                  <a:lnTo>
                    <a:pt x="268" y="171"/>
                  </a:lnTo>
                  <a:lnTo>
                    <a:pt x="268" y="171"/>
                  </a:lnTo>
                  <a:lnTo>
                    <a:pt x="249" y="143"/>
                  </a:lnTo>
                  <a:lnTo>
                    <a:pt x="228" y="116"/>
                  </a:lnTo>
                  <a:lnTo>
                    <a:pt x="217" y="104"/>
                  </a:lnTo>
                  <a:lnTo>
                    <a:pt x="204" y="91"/>
                  </a:lnTo>
                  <a:lnTo>
                    <a:pt x="192" y="79"/>
                  </a:lnTo>
                  <a:lnTo>
                    <a:pt x="178" y="67"/>
                  </a:lnTo>
                  <a:lnTo>
                    <a:pt x="164" y="57"/>
                  </a:lnTo>
                  <a:lnTo>
                    <a:pt x="150" y="48"/>
                  </a:lnTo>
                  <a:lnTo>
                    <a:pt x="134" y="40"/>
                  </a:lnTo>
                  <a:lnTo>
                    <a:pt x="118" y="33"/>
                  </a:lnTo>
                  <a:lnTo>
                    <a:pt x="100" y="27"/>
                  </a:lnTo>
                  <a:lnTo>
                    <a:pt x="81" y="22"/>
                  </a:lnTo>
                  <a:lnTo>
                    <a:pt x="63" y="20"/>
                  </a:lnTo>
                  <a:lnTo>
                    <a:pt x="42" y="18"/>
                  </a:lnTo>
                  <a:lnTo>
                    <a:pt x="42" y="18"/>
                  </a:lnTo>
                  <a:lnTo>
                    <a:pt x="36" y="19"/>
                  </a:lnTo>
                  <a:lnTo>
                    <a:pt x="31" y="20"/>
                  </a:lnTo>
                  <a:lnTo>
                    <a:pt x="27" y="22"/>
                  </a:lnTo>
                  <a:lnTo>
                    <a:pt x="24" y="26"/>
                  </a:lnTo>
                  <a:lnTo>
                    <a:pt x="21" y="29"/>
                  </a:lnTo>
                  <a:lnTo>
                    <a:pt x="18" y="33"/>
                  </a:lnTo>
                  <a:lnTo>
                    <a:pt x="17" y="39"/>
                  </a:lnTo>
                  <a:lnTo>
                    <a:pt x="17" y="43"/>
                  </a:lnTo>
                  <a:lnTo>
                    <a:pt x="17" y="43"/>
                  </a:lnTo>
                  <a:lnTo>
                    <a:pt x="17" y="48"/>
                  </a:lnTo>
                  <a:lnTo>
                    <a:pt x="18" y="53"/>
                  </a:lnTo>
                  <a:lnTo>
                    <a:pt x="21" y="57"/>
                  </a:lnTo>
                  <a:lnTo>
                    <a:pt x="23" y="61"/>
                  </a:lnTo>
                  <a:lnTo>
                    <a:pt x="27" y="65"/>
                  </a:lnTo>
                  <a:lnTo>
                    <a:pt x="31" y="69"/>
                  </a:lnTo>
                  <a:lnTo>
                    <a:pt x="36" y="71"/>
                  </a:lnTo>
                  <a:lnTo>
                    <a:pt x="42" y="71"/>
                  </a:lnTo>
                  <a:lnTo>
                    <a:pt x="42" y="71"/>
                  </a:lnTo>
                  <a:lnTo>
                    <a:pt x="62" y="73"/>
                  </a:lnTo>
                  <a:lnTo>
                    <a:pt x="79" y="76"/>
                  </a:lnTo>
                  <a:lnTo>
                    <a:pt x="96" y="81"/>
                  </a:lnTo>
                  <a:lnTo>
                    <a:pt x="111" y="87"/>
                  </a:lnTo>
                  <a:lnTo>
                    <a:pt x="126" y="95"/>
                  </a:lnTo>
                  <a:lnTo>
                    <a:pt x="140" y="105"/>
                  </a:lnTo>
                  <a:lnTo>
                    <a:pt x="154" y="115"/>
                  </a:lnTo>
                  <a:lnTo>
                    <a:pt x="166" y="126"/>
                  </a:lnTo>
                  <a:lnTo>
                    <a:pt x="177" y="139"/>
                  </a:lnTo>
                  <a:lnTo>
                    <a:pt x="189" y="151"/>
                  </a:lnTo>
                  <a:lnTo>
                    <a:pt x="200" y="165"/>
                  </a:lnTo>
                  <a:lnTo>
                    <a:pt x="210" y="179"/>
                  </a:lnTo>
                  <a:lnTo>
                    <a:pt x="230" y="207"/>
                  </a:lnTo>
                  <a:lnTo>
                    <a:pt x="248" y="236"/>
                  </a:lnTo>
                  <a:lnTo>
                    <a:pt x="248" y="236"/>
                  </a:lnTo>
                  <a:lnTo>
                    <a:pt x="273" y="275"/>
                  </a:lnTo>
                  <a:lnTo>
                    <a:pt x="273" y="275"/>
                  </a:lnTo>
                  <a:lnTo>
                    <a:pt x="292" y="302"/>
                  </a:lnTo>
                  <a:lnTo>
                    <a:pt x="314" y="329"/>
                  </a:lnTo>
                  <a:lnTo>
                    <a:pt x="325" y="342"/>
                  </a:lnTo>
                  <a:lnTo>
                    <a:pt x="337" y="355"/>
                  </a:lnTo>
                  <a:lnTo>
                    <a:pt x="350" y="366"/>
                  </a:lnTo>
                  <a:lnTo>
                    <a:pt x="363" y="378"/>
                  </a:lnTo>
                  <a:lnTo>
                    <a:pt x="378" y="388"/>
                  </a:lnTo>
                  <a:lnTo>
                    <a:pt x="392" y="398"/>
                  </a:lnTo>
                  <a:lnTo>
                    <a:pt x="409" y="407"/>
                  </a:lnTo>
                  <a:lnTo>
                    <a:pt x="425" y="414"/>
                  </a:lnTo>
                  <a:lnTo>
                    <a:pt x="442" y="419"/>
                  </a:lnTo>
                  <a:lnTo>
                    <a:pt x="460" y="424"/>
                  </a:lnTo>
                  <a:lnTo>
                    <a:pt x="480" y="426"/>
                  </a:lnTo>
                  <a:lnTo>
                    <a:pt x="499" y="427"/>
                  </a:lnTo>
                  <a:lnTo>
                    <a:pt x="499" y="427"/>
                  </a:lnTo>
                  <a:lnTo>
                    <a:pt x="519" y="426"/>
                  </a:lnTo>
                  <a:lnTo>
                    <a:pt x="539" y="424"/>
                  </a:lnTo>
                  <a:lnTo>
                    <a:pt x="556" y="419"/>
                  </a:lnTo>
                  <a:lnTo>
                    <a:pt x="574" y="414"/>
                  </a:lnTo>
                  <a:lnTo>
                    <a:pt x="590" y="407"/>
                  </a:lnTo>
                  <a:lnTo>
                    <a:pt x="606" y="398"/>
                  </a:lnTo>
                  <a:lnTo>
                    <a:pt x="621" y="388"/>
                  </a:lnTo>
                  <a:lnTo>
                    <a:pt x="636" y="378"/>
                  </a:lnTo>
                  <a:lnTo>
                    <a:pt x="649" y="366"/>
                  </a:lnTo>
                  <a:lnTo>
                    <a:pt x="661" y="355"/>
                  </a:lnTo>
                  <a:lnTo>
                    <a:pt x="674" y="342"/>
                  </a:lnTo>
                  <a:lnTo>
                    <a:pt x="685" y="329"/>
                  </a:lnTo>
                  <a:lnTo>
                    <a:pt x="706" y="302"/>
                  </a:lnTo>
                  <a:lnTo>
                    <a:pt x="725" y="275"/>
                  </a:lnTo>
                  <a:lnTo>
                    <a:pt x="725" y="275"/>
                  </a:lnTo>
                  <a:lnTo>
                    <a:pt x="750" y="236"/>
                  </a:lnTo>
                  <a:lnTo>
                    <a:pt x="750" y="236"/>
                  </a:lnTo>
                  <a:lnTo>
                    <a:pt x="769" y="207"/>
                  </a:lnTo>
                  <a:lnTo>
                    <a:pt x="788" y="178"/>
                  </a:lnTo>
                  <a:lnTo>
                    <a:pt x="799" y="165"/>
                  </a:lnTo>
                  <a:lnTo>
                    <a:pt x="809" y="151"/>
                  </a:lnTo>
                  <a:lnTo>
                    <a:pt x="820" y="139"/>
                  </a:lnTo>
                  <a:lnTo>
                    <a:pt x="833" y="126"/>
                  </a:lnTo>
                  <a:lnTo>
                    <a:pt x="845" y="115"/>
                  </a:lnTo>
                  <a:lnTo>
                    <a:pt x="858" y="105"/>
                  </a:lnTo>
                  <a:lnTo>
                    <a:pt x="872" y="95"/>
                  </a:lnTo>
                  <a:lnTo>
                    <a:pt x="887" y="87"/>
                  </a:lnTo>
                  <a:lnTo>
                    <a:pt x="903" y="81"/>
                  </a:lnTo>
                  <a:lnTo>
                    <a:pt x="919" y="76"/>
                  </a:lnTo>
                  <a:lnTo>
                    <a:pt x="937" y="73"/>
                  </a:lnTo>
                  <a:lnTo>
                    <a:pt x="955" y="71"/>
                  </a:lnTo>
                  <a:lnTo>
                    <a:pt x="955" y="71"/>
                  </a:lnTo>
                  <a:lnTo>
                    <a:pt x="962" y="71"/>
                  </a:lnTo>
                  <a:lnTo>
                    <a:pt x="967"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35" name="Freeform 51">
              <a:extLst>
                <a:ext uri="{FF2B5EF4-FFF2-40B4-BE49-F238E27FC236}">
                  <a16:creationId xmlns:a16="http://schemas.microsoft.com/office/drawing/2014/main" id="{3D8A55DF-F26C-1ADB-6217-46667E26370C}"/>
                </a:ext>
              </a:extLst>
            </p:cNvPr>
            <p:cNvSpPr>
              <a:spLocks/>
            </p:cNvSpPr>
            <p:nvPr/>
          </p:nvSpPr>
          <p:spPr bwMode="auto">
            <a:xfrm>
              <a:off x="4657232" y="5876926"/>
              <a:ext cx="779463" cy="338138"/>
            </a:xfrm>
            <a:custGeom>
              <a:avLst/>
              <a:gdLst>
                <a:gd name="T0" fmla="*/ 54 w 982"/>
                <a:gd name="T1" fmla="*/ 426 h 427"/>
                <a:gd name="T2" fmla="*/ 109 w 982"/>
                <a:gd name="T3" fmla="*/ 414 h 427"/>
                <a:gd name="T4" fmla="*/ 156 w 982"/>
                <a:gd name="T5" fmla="*/ 390 h 427"/>
                <a:gd name="T6" fmla="*/ 197 w 982"/>
                <a:gd name="T7" fmla="*/ 357 h 427"/>
                <a:gd name="T8" fmla="*/ 234 w 982"/>
                <a:gd name="T9" fmla="*/ 317 h 427"/>
                <a:gd name="T10" fmla="*/ 267 w 982"/>
                <a:gd name="T11" fmla="*/ 271 h 427"/>
                <a:gd name="T12" fmla="*/ 332 w 982"/>
                <a:gd name="T13" fmla="*/ 172 h 427"/>
                <a:gd name="T14" fmla="*/ 371 w 982"/>
                <a:gd name="T15" fmla="*/ 126 h 427"/>
                <a:gd name="T16" fmla="*/ 416 w 982"/>
                <a:gd name="T17" fmla="*/ 90 h 427"/>
                <a:gd name="T18" fmla="*/ 451 w 982"/>
                <a:gd name="T19" fmla="*/ 76 h 427"/>
                <a:gd name="T20" fmla="*/ 481 w 982"/>
                <a:gd name="T21" fmla="*/ 72 h 427"/>
                <a:gd name="T22" fmla="*/ 502 w 982"/>
                <a:gd name="T23" fmla="*/ 72 h 427"/>
                <a:gd name="T24" fmla="*/ 532 w 982"/>
                <a:gd name="T25" fmla="*/ 76 h 427"/>
                <a:gd name="T26" fmla="*/ 567 w 982"/>
                <a:gd name="T27" fmla="*/ 90 h 427"/>
                <a:gd name="T28" fmla="*/ 612 w 982"/>
                <a:gd name="T29" fmla="*/ 126 h 427"/>
                <a:gd name="T30" fmla="*/ 650 w 982"/>
                <a:gd name="T31" fmla="*/ 172 h 427"/>
                <a:gd name="T32" fmla="*/ 714 w 982"/>
                <a:gd name="T33" fmla="*/ 271 h 427"/>
                <a:gd name="T34" fmla="*/ 748 w 982"/>
                <a:gd name="T35" fmla="*/ 317 h 427"/>
                <a:gd name="T36" fmla="*/ 785 w 982"/>
                <a:gd name="T37" fmla="*/ 357 h 427"/>
                <a:gd name="T38" fmla="*/ 827 w 982"/>
                <a:gd name="T39" fmla="*/ 390 h 427"/>
                <a:gd name="T40" fmla="*/ 874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9 w 982"/>
                <a:gd name="T53" fmla="*/ 364 h 427"/>
                <a:gd name="T54" fmla="*/ 948 w 982"/>
                <a:gd name="T55" fmla="*/ 357 h 427"/>
                <a:gd name="T56" fmla="*/ 927 w 982"/>
                <a:gd name="T57" fmla="*/ 355 h 427"/>
                <a:gd name="T58" fmla="*/ 890 w 982"/>
                <a:gd name="T59" fmla="*/ 345 h 427"/>
                <a:gd name="T60" fmla="*/ 841 w 982"/>
                <a:gd name="T61" fmla="*/ 314 h 427"/>
                <a:gd name="T62" fmla="*/ 802 w 982"/>
                <a:gd name="T63" fmla="*/ 272 h 427"/>
                <a:gd name="T64" fmla="*/ 745 w 982"/>
                <a:gd name="T65" fmla="*/ 190 h 427"/>
                <a:gd name="T66" fmla="*/ 703 w 982"/>
                <a:gd name="T67" fmla="*/ 126 h 427"/>
                <a:gd name="T68" fmla="*/ 667 w 982"/>
                <a:gd name="T69" fmla="*/ 84 h 427"/>
                <a:gd name="T70" fmla="*/ 626 w 982"/>
                <a:gd name="T71" fmla="*/ 48 h 427"/>
                <a:gd name="T72" fmla="*/ 581 w 982"/>
                <a:gd name="T73" fmla="*/ 20 h 427"/>
                <a:gd name="T74" fmla="*/ 529 w 982"/>
                <a:gd name="T75" fmla="*/ 3 h 427"/>
                <a:gd name="T76" fmla="*/ 491 w 982"/>
                <a:gd name="T77" fmla="*/ 0 h 427"/>
                <a:gd name="T78" fmla="*/ 435 w 982"/>
                <a:gd name="T79" fmla="*/ 8 h 427"/>
                <a:gd name="T80" fmla="*/ 385 w 982"/>
                <a:gd name="T81" fmla="*/ 28 h 427"/>
                <a:gd name="T82" fmla="*/ 342 w 982"/>
                <a:gd name="T83" fmla="*/ 59 h 427"/>
                <a:gd name="T84" fmla="*/ 302 w 982"/>
                <a:gd name="T85" fmla="*/ 98 h 427"/>
                <a:gd name="T86" fmla="*/ 258 w 982"/>
                <a:gd name="T87" fmla="*/ 156 h 427"/>
                <a:gd name="T88" fmla="*/ 216 w 982"/>
                <a:gd name="T89" fmla="*/ 223 h 427"/>
                <a:gd name="T90" fmla="*/ 168 w 982"/>
                <a:gd name="T91" fmla="*/ 287 h 427"/>
                <a:gd name="T92" fmla="*/ 126 w 982"/>
                <a:gd name="T93" fmla="*/ 326 h 427"/>
                <a:gd name="T94" fmla="*/ 74 w 982"/>
                <a:gd name="T95" fmla="*/ 351 h 427"/>
                <a:gd name="T96" fmla="*/ 46 w 982"/>
                <a:gd name="T97" fmla="*/ 356 h 427"/>
                <a:gd name="T98" fmla="*/ 27 w 982"/>
                <a:gd name="T99" fmla="*/ 358 h 427"/>
                <a:gd name="T100" fmla="*/ 9 w 982"/>
                <a:gd name="T101" fmla="*/ 369 h 427"/>
                <a:gd name="T102" fmla="*/ 1 w 982"/>
                <a:gd name="T103" fmla="*/ 386 h 427"/>
                <a:gd name="T104" fmla="*/ 2 w 982"/>
                <a:gd name="T105" fmla="*/ 406 h 427"/>
                <a:gd name="T106" fmla="*/ 14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1" y="419"/>
                  </a:lnTo>
                  <a:lnTo>
                    <a:pt x="109" y="414"/>
                  </a:lnTo>
                  <a:lnTo>
                    <a:pt x="125" y="407"/>
                  </a:lnTo>
                  <a:lnTo>
                    <a:pt x="140" y="399"/>
                  </a:lnTo>
                  <a:lnTo>
                    <a:pt x="156" y="390"/>
                  </a:lnTo>
                  <a:lnTo>
                    <a:pt x="170" y="380"/>
                  </a:lnTo>
                  <a:lnTo>
                    <a:pt x="184" y="369"/>
                  </a:lnTo>
                  <a:lnTo>
                    <a:pt x="197" y="357"/>
                  </a:lnTo>
                  <a:lnTo>
                    <a:pt x="210" y="345"/>
                  </a:lnTo>
                  <a:lnTo>
                    <a:pt x="222" y="331"/>
                  </a:lnTo>
                  <a:lnTo>
                    <a:pt x="234" y="317"/>
                  </a:lnTo>
                  <a:lnTo>
                    <a:pt x="246" y="302"/>
                  </a:lnTo>
                  <a:lnTo>
                    <a:pt x="267" y="271"/>
                  </a:lnTo>
                  <a:lnTo>
                    <a:pt x="267" y="271"/>
                  </a:lnTo>
                  <a:lnTo>
                    <a:pt x="288" y="239"/>
                  </a:lnTo>
                  <a:lnTo>
                    <a:pt x="310" y="205"/>
                  </a:lnTo>
                  <a:lnTo>
                    <a:pt x="332" y="172"/>
                  </a:lnTo>
                  <a:lnTo>
                    <a:pt x="345" y="155"/>
                  </a:lnTo>
                  <a:lnTo>
                    <a:pt x="357" y="140"/>
                  </a:lnTo>
                  <a:lnTo>
                    <a:pt x="371" y="126"/>
                  </a:lnTo>
                  <a:lnTo>
                    <a:pt x="385" y="113"/>
                  </a:lnTo>
                  <a:lnTo>
                    <a:pt x="399" y="101"/>
                  </a:lnTo>
                  <a:lnTo>
                    <a:pt x="416" y="90"/>
                  </a:lnTo>
                  <a:lnTo>
                    <a:pt x="432" y="82"/>
                  </a:lnTo>
                  <a:lnTo>
                    <a:pt x="442" y="79"/>
                  </a:lnTo>
                  <a:lnTo>
                    <a:pt x="451" y="76"/>
                  </a:lnTo>
                  <a:lnTo>
                    <a:pt x="460" y="74"/>
                  </a:lnTo>
                  <a:lnTo>
                    <a:pt x="471" y="73"/>
                  </a:lnTo>
                  <a:lnTo>
                    <a:pt x="481" y="72"/>
                  </a:lnTo>
                  <a:lnTo>
                    <a:pt x="491" y="71"/>
                  </a:lnTo>
                  <a:lnTo>
                    <a:pt x="491" y="71"/>
                  </a:lnTo>
                  <a:lnTo>
                    <a:pt x="502" y="72"/>
                  </a:lnTo>
                  <a:lnTo>
                    <a:pt x="512" y="73"/>
                  </a:lnTo>
                  <a:lnTo>
                    <a:pt x="522" y="74"/>
                  </a:lnTo>
                  <a:lnTo>
                    <a:pt x="532" y="76"/>
                  </a:lnTo>
                  <a:lnTo>
                    <a:pt x="541" y="79"/>
                  </a:lnTo>
                  <a:lnTo>
                    <a:pt x="549" y="82"/>
                  </a:lnTo>
                  <a:lnTo>
                    <a:pt x="567" y="90"/>
                  </a:lnTo>
                  <a:lnTo>
                    <a:pt x="582" y="101"/>
                  </a:lnTo>
                  <a:lnTo>
                    <a:pt x="598" y="113"/>
                  </a:lnTo>
                  <a:lnTo>
                    <a:pt x="612" y="126"/>
                  </a:lnTo>
                  <a:lnTo>
                    <a:pt x="625" y="140"/>
                  </a:lnTo>
                  <a:lnTo>
                    <a:pt x="638" y="155"/>
                  </a:lnTo>
                  <a:lnTo>
                    <a:pt x="650" y="172"/>
                  </a:lnTo>
                  <a:lnTo>
                    <a:pt x="673" y="205"/>
                  </a:lnTo>
                  <a:lnTo>
                    <a:pt x="694" y="239"/>
                  </a:lnTo>
                  <a:lnTo>
                    <a:pt x="714" y="271"/>
                  </a:lnTo>
                  <a:lnTo>
                    <a:pt x="714" y="271"/>
                  </a:lnTo>
                  <a:lnTo>
                    <a:pt x="737" y="302"/>
                  </a:lnTo>
                  <a:lnTo>
                    <a:pt x="748" y="317"/>
                  </a:lnTo>
                  <a:lnTo>
                    <a:pt x="760" y="331"/>
                  </a:lnTo>
                  <a:lnTo>
                    <a:pt x="772" y="345"/>
                  </a:lnTo>
                  <a:lnTo>
                    <a:pt x="785" y="357"/>
                  </a:lnTo>
                  <a:lnTo>
                    <a:pt x="799" y="369"/>
                  </a:lnTo>
                  <a:lnTo>
                    <a:pt x="812" y="380"/>
                  </a:lnTo>
                  <a:lnTo>
                    <a:pt x="827" y="390"/>
                  </a:lnTo>
                  <a:lnTo>
                    <a:pt x="842" y="400"/>
                  </a:lnTo>
                  <a:lnTo>
                    <a:pt x="858" y="407"/>
                  </a:lnTo>
                  <a:lnTo>
                    <a:pt x="874" y="414"/>
                  </a:lnTo>
                  <a:lnTo>
                    <a:pt x="892" y="419"/>
                  </a:lnTo>
                  <a:lnTo>
                    <a:pt x="909" y="423"/>
                  </a:lnTo>
                  <a:lnTo>
                    <a:pt x="928" y="426"/>
                  </a:lnTo>
                  <a:lnTo>
                    <a:pt x="948" y="427"/>
                  </a:lnTo>
                  <a:lnTo>
                    <a:pt x="948" y="427"/>
                  </a:lnTo>
                  <a:lnTo>
                    <a:pt x="956" y="427"/>
                  </a:lnTo>
                  <a:lnTo>
                    <a:pt x="963" y="425"/>
                  </a:lnTo>
                  <a:lnTo>
                    <a:pt x="969" y="421"/>
                  </a:lnTo>
                  <a:lnTo>
                    <a:pt x="973" y="417"/>
                  </a:lnTo>
                  <a:lnTo>
                    <a:pt x="977" y="412"/>
                  </a:lnTo>
                  <a:lnTo>
                    <a:pt x="979" y="406"/>
                  </a:lnTo>
                  <a:lnTo>
                    <a:pt x="981" y="400"/>
                  </a:lnTo>
                  <a:lnTo>
                    <a:pt x="982" y="393"/>
                  </a:lnTo>
                  <a:lnTo>
                    <a:pt x="981" y="386"/>
                  </a:lnTo>
                  <a:lnTo>
                    <a:pt x="979" y="380"/>
                  </a:lnTo>
                  <a:lnTo>
                    <a:pt x="977" y="374"/>
                  </a:lnTo>
                  <a:lnTo>
                    <a:pt x="973" y="369"/>
                  </a:lnTo>
                  <a:lnTo>
                    <a:pt x="969" y="364"/>
                  </a:lnTo>
                  <a:lnTo>
                    <a:pt x="963" y="360"/>
                  </a:lnTo>
                  <a:lnTo>
                    <a:pt x="956" y="358"/>
                  </a:lnTo>
                  <a:lnTo>
                    <a:pt x="948" y="357"/>
                  </a:lnTo>
                  <a:lnTo>
                    <a:pt x="948" y="357"/>
                  </a:lnTo>
                  <a:lnTo>
                    <a:pt x="937" y="356"/>
                  </a:lnTo>
                  <a:lnTo>
                    <a:pt x="927" y="355"/>
                  </a:lnTo>
                  <a:lnTo>
                    <a:pt x="917" y="353"/>
                  </a:lnTo>
                  <a:lnTo>
                    <a:pt x="907" y="351"/>
                  </a:lnTo>
                  <a:lnTo>
                    <a:pt x="890" y="345"/>
                  </a:lnTo>
                  <a:lnTo>
                    <a:pt x="872" y="336"/>
                  </a:lnTo>
                  <a:lnTo>
                    <a:pt x="857" y="326"/>
                  </a:lnTo>
                  <a:lnTo>
                    <a:pt x="841" y="314"/>
                  </a:lnTo>
                  <a:lnTo>
                    <a:pt x="828" y="301"/>
                  </a:lnTo>
                  <a:lnTo>
                    <a:pt x="814" y="287"/>
                  </a:lnTo>
                  <a:lnTo>
                    <a:pt x="802" y="272"/>
                  </a:lnTo>
                  <a:lnTo>
                    <a:pt x="790" y="256"/>
                  </a:lnTo>
                  <a:lnTo>
                    <a:pt x="767" y="223"/>
                  </a:lnTo>
                  <a:lnTo>
                    <a:pt x="745" y="190"/>
                  </a:lnTo>
                  <a:lnTo>
                    <a:pt x="724" y="156"/>
                  </a:lnTo>
                  <a:lnTo>
                    <a:pt x="724" y="156"/>
                  </a:lnTo>
                  <a:lnTo>
                    <a:pt x="703" y="126"/>
                  </a:lnTo>
                  <a:lnTo>
                    <a:pt x="691" y="112"/>
                  </a:lnTo>
                  <a:lnTo>
                    <a:pt x="679" y="98"/>
                  </a:lnTo>
                  <a:lnTo>
                    <a:pt x="667" y="84"/>
                  </a:lnTo>
                  <a:lnTo>
                    <a:pt x="654" y="71"/>
                  </a:lnTo>
                  <a:lnTo>
                    <a:pt x="641" y="59"/>
                  </a:lnTo>
                  <a:lnTo>
                    <a:pt x="626" y="48"/>
                  </a:lnTo>
                  <a:lnTo>
                    <a:pt x="612" y="38"/>
                  </a:lnTo>
                  <a:lnTo>
                    <a:pt x="598" y="28"/>
                  </a:lnTo>
                  <a:lnTo>
                    <a:pt x="581" y="20"/>
                  </a:lnTo>
                  <a:lnTo>
                    <a:pt x="565" y="13"/>
                  </a:lnTo>
                  <a:lnTo>
                    <a:pt x="548" y="8"/>
                  </a:lnTo>
                  <a:lnTo>
                    <a:pt x="529" y="3"/>
                  </a:lnTo>
                  <a:lnTo>
                    <a:pt x="511" y="1"/>
                  </a:lnTo>
                  <a:lnTo>
                    <a:pt x="491" y="0"/>
                  </a:lnTo>
                  <a:lnTo>
                    <a:pt x="491" y="0"/>
                  </a:lnTo>
                  <a:lnTo>
                    <a:pt x="472" y="1"/>
                  </a:lnTo>
                  <a:lnTo>
                    <a:pt x="453" y="3"/>
                  </a:lnTo>
                  <a:lnTo>
                    <a:pt x="435" y="8"/>
                  </a:lnTo>
                  <a:lnTo>
                    <a:pt x="418" y="13"/>
                  </a:lnTo>
                  <a:lnTo>
                    <a:pt x="402" y="20"/>
                  </a:lnTo>
                  <a:lnTo>
                    <a:pt x="385" y="28"/>
                  </a:lnTo>
                  <a:lnTo>
                    <a:pt x="370" y="38"/>
                  </a:lnTo>
                  <a:lnTo>
                    <a:pt x="355" y="48"/>
                  </a:lnTo>
                  <a:lnTo>
                    <a:pt x="342" y="59"/>
                  </a:lnTo>
                  <a:lnTo>
                    <a:pt x="328" y="71"/>
                  </a:lnTo>
                  <a:lnTo>
                    <a:pt x="315" y="84"/>
                  </a:lnTo>
                  <a:lnTo>
                    <a:pt x="302" y="98"/>
                  </a:lnTo>
                  <a:lnTo>
                    <a:pt x="291" y="112"/>
                  </a:lnTo>
                  <a:lnTo>
                    <a:pt x="280" y="126"/>
                  </a:lnTo>
                  <a:lnTo>
                    <a:pt x="258" y="156"/>
                  </a:lnTo>
                  <a:lnTo>
                    <a:pt x="258" y="156"/>
                  </a:lnTo>
                  <a:lnTo>
                    <a:pt x="236" y="190"/>
                  </a:lnTo>
                  <a:lnTo>
                    <a:pt x="216" y="223"/>
                  </a:lnTo>
                  <a:lnTo>
                    <a:pt x="193" y="256"/>
                  </a:lnTo>
                  <a:lnTo>
                    <a:pt x="181" y="272"/>
                  </a:lnTo>
                  <a:lnTo>
                    <a:pt x="168" y="287"/>
                  </a:lnTo>
                  <a:lnTo>
                    <a:pt x="155" y="301"/>
                  </a:lnTo>
                  <a:lnTo>
                    <a:pt x="140" y="314"/>
                  </a:lnTo>
                  <a:lnTo>
                    <a:pt x="126" y="326"/>
                  </a:lnTo>
                  <a:lnTo>
                    <a:pt x="111" y="336"/>
                  </a:lnTo>
                  <a:lnTo>
                    <a:pt x="93" y="345"/>
                  </a:lnTo>
                  <a:lnTo>
                    <a:pt x="74" y="351"/>
                  </a:lnTo>
                  <a:lnTo>
                    <a:pt x="65" y="353"/>
                  </a:lnTo>
                  <a:lnTo>
                    <a:pt x="55" y="355"/>
                  </a:lnTo>
                  <a:lnTo>
                    <a:pt x="46" y="356"/>
                  </a:lnTo>
                  <a:lnTo>
                    <a:pt x="34" y="357"/>
                  </a:lnTo>
                  <a:lnTo>
                    <a:pt x="34" y="357"/>
                  </a:lnTo>
                  <a:lnTo>
                    <a:pt x="27" y="358"/>
                  </a:lnTo>
                  <a:lnTo>
                    <a:pt x="20" y="360"/>
                  </a:lnTo>
                  <a:lnTo>
                    <a:pt x="14" y="364"/>
                  </a:lnTo>
                  <a:lnTo>
                    <a:pt x="9" y="369"/>
                  </a:lnTo>
                  <a:lnTo>
                    <a:pt x="5" y="374"/>
                  </a:lnTo>
                  <a:lnTo>
                    <a:pt x="2" y="380"/>
                  </a:lnTo>
                  <a:lnTo>
                    <a:pt x="1" y="386"/>
                  </a:lnTo>
                  <a:lnTo>
                    <a:pt x="0" y="393"/>
                  </a:lnTo>
                  <a:lnTo>
                    <a:pt x="1" y="400"/>
                  </a:lnTo>
                  <a:lnTo>
                    <a:pt x="2" y="406"/>
                  </a:lnTo>
                  <a:lnTo>
                    <a:pt x="5" y="412"/>
                  </a:lnTo>
                  <a:lnTo>
                    <a:pt x="8" y="417"/>
                  </a:lnTo>
                  <a:lnTo>
                    <a:pt x="14" y="421"/>
                  </a:lnTo>
                  <a:lnTo>
                    <a:pt x="20"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436" name="Freeform 52">
              <a:extLst>
                <a:ext uri="{FF2B5EF4-FFF2-40B4-BE49-F238E27FC236}">
                  <a16:creationId xmlns:a16="http://schemas.microsoft.com/office/drawing/2014/main" id="{3D7569BF-42C8-CE18-63ED-D1CA9E8AC82E}"/>
                </a:ext>
              </a:extLst>
            </p:cNvPr>
            <p:cNvSpPr>
              <a:spLocks noEditPoints="1"/>
            </p:cNvSpPr>
            <p:nvPr/>
          </p:nvSpPr>
          <p:spPr bwMode="auto">
            <a:xfrm>
              <a:off x="4650882" y="5868988"/>
              <a:ext cx="792163" cy="354013"/>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5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5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8 w 999"/>
                <a:gd name="T51" fmla="*/ 245 h 446"/>
                <a:gd name="T52" fmla="*/ 241 w 999"/>
                <a:gd name="T53" fmla="*/ 340 h 446"/>
                <a:gd name="T54" fmla="*/ 158 w 999"/>
                <a:gd name="T55" fmla="*/ 413 h 446"/>
                <a:gd name="T56" fmla="*/ 42 w 999"/>
                <a:gd name="T57" fmla="*/ 446 h 446"/>
                <a:gd name="T58" fmla="*/ 22 w 999"/>
                <a:gd name="T59" fmla="*/ 441 h 446"/>
                <a:gd name="T60" fmla="*/ 3 w 999"/>
                <a:gd name="T61" fmla="*/ 421 h 446"/>
                <a:gd name="T62" fmla="*/ 981 w 999"/>
                <a:gd name="T63" fmla="*/ 402 h 446"/>
                <a:gd name="T64" fmla="*/ 964 w 999"/>
                <a:gd name="T65" fmla="*/ 376 h 446"/>
                <a:gd name="T66" fmla="*/ 903 w 999"/>
                <a:gd name="T67" fmla="*/ 365 h 446"/>
                <a:gd name="T68" fmla="*/ 820 w 999"/>
                <a:gd name="T69" fmla="*/ 307 h 446"/>
                <a:gd name="T70" fmla="*/ 750 w 999"/>
                <a:gd name="T71" fmla="*/ 210 h 446"/>
                <a:gd name="T72" fmla="*/ 661 w 999"/>
                <a:gd name="T73" fmla="*/ 91 h 446"/>
                <a:gd name="T74" fmla="*/ 574 w 999"/>
                <a:gd name="T75" fmla="*/ 32 h 446"/>
                <a:gd name="T76" fmla="*/ 480 w 999"/>
                <a:gd name="T77" fmla="*/ 19 h 446"/>
                <a:gd name="T78" fmla="*/ 378 w 999"/>
                <a:gd name="T79" fmla="*/ 57 h 446"/>
                <a:gd name="T80" fmla="*/ 292 w 999"/>
                <a:gd name="T81" fmla="*/ 144 h 446"/>
                <a:gd name="T82" fmla="*/ 210 w 999"/>
                <a:gd name="T83" fmla="*/ 267 h 446"/>
                <a:gd name="T84" fmla="*/ 140 w 999"/>
                <a:gd name="T85" fmla="*/ 341 h 446"/>
                <a:gd name="T86" fmla="*/ 42 w 999"/>
                <a:gd name="T87" fmla="*/ 374 h 446"/>
                <a:gd name="T88" fmla="*/ 21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5 w 999"/>
                <a:gd name="T107" fmla="*/ 150 h 446"/>
                <a:gd name="T108" fmla="*/ 730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6" y="366"/>
                  </a:lnTo>
                  <a:lnTo>
                    <a:pt x="21" y="363"/>
                  </a:lnTo>
                  <a:lnTo>
                    <a:pt x="26" y="361"/>
                  </a:lnTo>
                  <a:lnTo>
                    <a:pt x="31" y="359"/>
                  </a:lnTo>
                  <a:lnTo>
                    <a:pt x="36" y="358"/>
                  </a:lnTo>
                  <a:lnTo>
                    <a:pt x="42" y="357"/>
                  </a:lnTo>
                  <a:lnTo>
                    <a:pt x="42" y="357"/>
                  </a:lnTo>
                  <a:lnTo>
                    <a:pt x="59"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6" y="257"/>
                  </a:lnTo>
                  <a:lnTo>
                    <a:pt x="215"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1" y="23"/>
                  </a:lnTo>
                  <a:lnTo>
                    <a:pt x="419" y="14"/>
                  </a:lnTo>
                  <a:lnTo>
                    <a:pt x="437" y="9"/>
                  </a:lnTo>
                  <a:lnTo>
                    <a:pt x="457" y="4"/>
                  </a:lnTo>
                  <a:lnTo>
                    <a:pt x="478" y="1"/>
                  </a:lnTo>
                  <a:lnTo>
                    <a:pt x="499" y="0"/>
                  </a:lnTo>
                  <a:lnTo>
                    <a:pt x="499" y="0"/>
                  </a:lnTo>
                  <a:lnTo>
                    <a:pt x="521" y="1"/>
                  </a:lnTo>
                  <a:lnTo>
                    <a:pt x="542" y="4"/>
                  </a:lnTo>
                  <a:lnTo>
                    <a:pt x="560" y="9"/>
                  </a:lnTo>
                  <a:lnTo>
                    <a:pt x="579" y="14"/>
                  </a:lnTo>
                  <a:lnTo>
                    <a:pt x="597" y="23"/>
                  </a:lnTo>
                  <a:lnTo>
                    <a:pt x="614" y="31"/>
                  </a:lnTo>
                  <a:lnTo>
                    <a:pt x="629" y="41"/>
                  </a:lnTo>
                  <a:lnTo>
                    <a:pt x="645" y="53"/>
                  </a:lnTo>
                  <a:lnTo>
                    <a:pt x="659" y="64"/>
                  </a:lnTo>
                  <a:lnTo>
                    <a:pt x="673" y="78"/>
                  </a:lnTo>
                  <a:lnTo>
                    <a:pt x="685" y="91"/>
                  </a:lnTo>
                  <a:lnTo>
                    <a:pt x="697" y="104"/>
                  </a:lnTo>
                  <a:lnTo>
                    <a:pt x="709" y="118"/>
                  </a:lnTo>
                  <a:lnTo>
                    <a:pt x="720" y="132"/>
                  </a:lnTo>
                  <a:lnTo>
                    <a:pt x="740" y="160"/>
                  </a:lnTo>
                  <a:lnTo>
                    <a:pt x="740" y="160"/>
                  </a:lnTo>
                  <a:lnTo>
                    <a:pt x="766" y="201"/>
                  </a:lnTo>
                  <a:lnTo>
                    <a:pt x="766" y="201"/>
                  </a:lnTo>
                  <a:lnTo>
                    <a:pt x="783" y="229"/>
                  </a:lnTo>
                  <a:lnTo>
                    <a:pt x="803" y="257"/>
                  </a:lnTo>
                  <a:lnTo>
                    <a:pt x="812" y="270"/>
                  </a:lnTo>
                  <a:lnTo>
                    <a:pt x="822" y="282"/>
                  </a:lnTo>
                  <a:lnTo>
                    <a:pt x="833" y="295"/>
                  </a:lnTo>
                  <a:lnTo>
                    <a:pt x="844" y="306"/>
                  </a:lnTo>
                  <a:lnTo>
                    <a:pt x="855" y="317"/>
                  </a:lnTo>
                  <a:lnTo>
                    <a:pt x="868" y="326"/>
                  </a:lnTo>
                  <a:lnTo>
                    <a:pt x="880" y="335"/>
                  </a:lnTo>
                  <a:lnTo>
                    <a:pt x="893" y="342"/>
                  </a:lnTo>
                  <a:lnTo>
                    <a:pt x="908" y="348"/>
                  </a:lnTo>
                  <a:lnTo>
                    <a:pt x="923" y="353"/>
                  </a:lnTo>
                  <a:lnTo>
                    <a:pt x="939" y="356"/>
                  </a:lnTo>
                  <a:lnTo>
                    <a:pt x="956" y="357"/>
                  </a:lnTo>
                  <a:lnTo>
                    <a:pt x="956" y="357"/>
                  </a:lnTo>
                  <a:lnTo>
                    <a:pt x="963" y="358"/>
                  </a:lnTo>
                  <a:lnTo>
                    <a:pt x="968" y="359"/>
                  </a:lnTo>
                  <a:lnTo>
                    <a:pt x="973" y="361"/>
                  </a:lnTo>
                  <a:lnTo>
                    <a:pt x="978" y="363"/>
                  </a:lnTo>
                  <a:lnTo>
                    <a:pt x="982" y="366"/>
                  </a:lnTo>
                  <a:lnTo>
                    <a:pt x="986" y="370"/>
                  </a:lnTo>
                  <a:lnTo>
                    <a:pt x="990" y="374"/>
                  </a:lnTo>
                  <a:lnTo>
                    <a:pt x="994" y="380"/>
                  </a:lnTo>
                  <a:lnTo>
                    <a:pt x="994" y="380"/>
                  </a:lnTo>
                  <a:lnTo>
                    <a:pt x="996" y="385"/>
                  </a:lnTo>
                  <a:lnTo>
                    <a:pt x="998" y="391"/>
                  </a:lnTo>
                  <a:lnTo>
                    <a:pt x="999" y="397"/>
                  </a:lnTo>
                  <a:lnTo>
                    <a:pt x="999" y="403"/>
                  </a:lnTo>
                  <a:lnTo>
                    <a:pt x="999" y="410"/>
                  </a:lnTo>
                  <a:lnTo>
                    <a:pt x="997" y="416"/>
                  </a:lnTo>
                  <a:lnTo>
                    <a:pt x="995" y="421"/>
                  </a:lnTo>
                  <a:lnTo>
                    <a:pt x="993" y="426"/>
                  </a:lnTo>
                  <a:lnTo>
                    <a:pt x="993" y="426"/>
                  </a:lnTo>
                  <a:lnTo>
                    <a:pt x="989" y="431"/>
                  </a:lnTo>
                  <a:lnTo>
                    <a:pt x="985" y="435"/>
                  </a:lnTo>
                  <a:lnTo>
                    <a:pt x="981" y="439"/>
                  </a:lnTo>
                  <a:lnTo>
                    <a:pt x="977" y="441"/>
                  </a:lnTo>
                  <a:lnTo>
                    <a:pt x="972" y="443"/>
                  </a:lnTo>
                  <a:lnTo>
                    <a:pt x="967" y="445"/>
                  </a:lnTo>
                  <a:lnTo>
                    <a:pt x="962" y="445"/>
                  </a:lnTo>
                  <a:lnTo>
                    <a:pt x="955" y="446"/>
                  </a:lnTo>
                  <a:lnTo>
                    <a:pt x="955" y="446"/>
                  </a:lnTo>
                  <a:lnTo>
                    <a:pt x="934" y="444"/>
                  </a:lnTo>
                  <a:lnTo>
                    <a:pt x="913" y="441"/>
                  </a:lnTo>
                  <a:lnTo>
                    <a:pt x="893" y="435"/>
                  </a:lnTo>
                  <a:lnTo>
                    <a:pt x="875" y="429"/>
                  </a:lnTo>
                  <a:lnTo>
                    <a:pt x="857" y="421"/>
                  </a:lnTo>
                  <a:lnTo>
                    <a:pt x="840" y="413"/>
                  </a:lnTo>
                  <a:lnTo>
                    <a:pt x="824" y="402"/>
                  </a:lnTo>
                  <a:lnTo>
                    <a:pt x="809" y="391"/>
                  </a:lnTo>
                  <a:lnTo>
                    <a:pt x="795" y="380"/>
                  </a:lnTo>
                  <a:lnTo>
                    <a:pt x="782" y="367"/>
                  </a:lnTo>
                  <a:lnTo>
                    <a:pt x="769" y="354"/>
                  </a:lnTo>
                  <a:lnTo>
                    <a:pt x="757" y="340"/>
                  </a:lnTo>
                  <a:lnTo>
                    <a:pt x="746" y="327"/>
                  </a:lnTo>
                  <a:lnTo>
                    <a:pt x="735" y="312"/>
                  </a:lnTo>
                  <a:lnTo>
                    <a:pt x="715" y="285"/>
                  </a:lnTo>
                  <a:lnTo>
                    <a:pt x="715" y="285"/>
                  </a:lnTo>
                  <a:lnTo>
                    <a:pt x="690" y="245"/>
                  </a:lnTo>
                  <a:lnTo>
                    <a:pt x="690" y="245"/>
                  </a:lnTo>
                  <a:lnTo>
                    <a:pt x="673" y="217"/>
                  </a:lnTo>
                  <a:lnTo>
                    <a:pt x="653" y="190"/>
                  </a:lnTo>
                  <a:lnTo>
                    <a:pt x="644" y="177"/>
                  </a:lnTo>
                  <a:lnTo>
                    <a:pt x="633" y="163"/>
                  </a:lnTo>
                  <a:lnTo>
                    <a:pt x="623" y="151"/>
                  </a:lnTo>
                  <a:lnTo>
                    <a:pt x="612" y="140"/>
                  </a:lnTo>
                  <a:lnTo>
                    <a:pt x="600" y="129"/>
                  </a:lnTo>
                  <a:lnTo>
                    <a:pt x="588" y="119"/>
                  </a:lnTo>
                  <a:lnTo>
                    <a:pt x="575"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5" y="151"/>
                  </a:lnTo>
                  <a:lnTo>
                    <a:pt x="365" y="163"/>
                  </a:lnTo>
                  <a:lnTo>
                    <a:pt x="355" y="177"/>
                  </a:lnTo>
                  <a:lnTo>
                    <a:pt x="345" y="190"/>
                  </a:lnTo>
                  <a:lnTo>
                    <a:pt x="326" y="217"/>
                  </a:lnTo>
                  <a:lnTo>
                    <a:pt x="308" y="245"/>
                  </a:lnTo>
                  <a:lnTo>
                    <a:pt x="308" y="245"/>
                  </a:lnTo>
                  <a:lnTo>
                    <a:pt x="283" y="285"/>
                  </a:lnTo>
                  <a:lnTo>
                    <a:pt x="283" y="285"/>
                  </a:lnTo>
                  <a:lnTo>
                    <a:pt x="263" y="312"/>
                  </a:lnTo>
                  <a:lnTo>
                    <a:pt x="253" y="327"/>
                  </a:lnTo>
                  <a:lnTo>
                    <a:pt x="241" y="340"/>
                  </a:lnTo>
                  <a:lnTo>
                    <a:pt x="230" y="354"/>
                  </a:lnTo>
                  <a:lnTo>
                    <a:pt x="217" y="367"/>
                  </a:lnTo>
                  <a:lnTo>
                    <a:pt x="203" y="380"/>
                  </a:lnTo>
                  <a:lnTo>
                    <a:pt x="189" y="391"/>
                  </a:lnTo>
                  <a:lnTo>
                    <a:pt x="174" y="402"/>
                  </a:lnTo>
                  <a:lnTo>
                    <a:pt x="158" y="413"/>
                  </a:lnTo>
                  <a:lnTo>
                    <a:pt x="141" y="421"/>
                  </a:lnTo>
                  <a:lnTo>
                    <a:pt x="124" y="429"/>
                  </a:lnTo>
                  <a:lnTo>
                    <a:pt x="105" y="435"/>
                  </a:lnTo>
                  <a:lnTo>
                    <a:pt x="86" y="441"/>
                  </a:lnTo>
                  <a:lnTo>
                    <a:pt x="65" y="444"/>
                  </a:lnTo>
                  <a:lnTo>
                    <a:pt x="42" y="446"/>
                  </a:lnTo>
                  <a:lnTo>
                    <a:pt x="42" y="446"/>
                  </a:lnTo>
                  <a:lnTo>
                    <a:pt x="42" y="446"/>
                  </a:lnTo>
                  <a:lnTo>
                    <a:pt x="37" y="445"/>
                  </a:lnTo>
                  <a:lnTo>
                    <a:pt x="32" y="445"/>
                  </a:lnTo>
                  <a:lnTo>
                    <a:pt x="27" y="443"/>
                  </a:lnTo>
                  <a:lnTo>
                    <a:pt x="22" y="441"/>
                  </a:lnTo>
                  <a:lnTo>
                    <a:pt x="17" y="439"/>
                  </a:lnTo>
                  <a:lnTo>
                    <a:pt x="13" y="435"/>
                  </a:lnTo>
                  <a:lnTo>
                    <a:pt x="9" y="431"/>
                  </a:lnTo>
                  <a:lnTo>
                    <a:pt x="6" y="427"/>
                  </a:lnTo>
                  <a:lnTo>
                    <a:pt x="6" y="427"/>
                  </a:lnTo>
                  <a:lnTo>
                    <a:pt x="3" y="421"/>
                  </a:lnTo>
                  <a:lnTo>
                    <a:pt x="1" y="415"/>
                  </a:lnTo>
                  <a:lnTo>
                    <a:pt x="0" y="409"/>
                  </a:lnTo>
                  <a:lnTo>
                    <a:pt x="0" y="402"/>
                  </a:lnTo>
                  <a:lnTo>
                    <a:pt x="0" y="402"/>
                  </a:lnTo>
                  <a:close/>
                  <a:moveTo>
                    <a:pt x="981" y="402"/>
                  </a:moveTo>
                  <a:lnTo>
                    <a:pt x="981" y="402"/>
                  </a:lnTo>
                  <a:lnTo>
                    <a:pt x="980" y="395"/>
                  </a:lnTo>
                  <a:lnTo>
                    <a:pt x="978" y="388"/>
                  </a:lnTo>
                  <a:lnTo>
                    <a:pt x="978" y="388"/>
                  </a:lnTo>
                  <a:lnTo>
                    <a:pt x="975" y="384"/>
                  </a:lnTo>
                  <a:lnTo>
                    <a:pt x="970" y="380"/>
                  </a:lnTo>
                  <a:lnTo>
                    <a:pt x="964" y="376"/>
                  </a:lnTo>
                  <a:lnTo>
                    <a:pt x="961" y="375"/>
                  </a:lnTo>
                  <a:lnTo>
                    <a:pt x="955" y="374"/>
                  </a:lnTo>
                  <a:lnTo>
                    <a:pt x="955" y="374"/>
                  </a:lnTo>
                  <a:lnTo>
                    <a:pt x="937" y="373"/>
                  </a:lnTo>
                  <a:lnTo>
                    <a:pt x="919" y="370"/>
                  </a:lnTo>
                  <a:lnTo>
                    <a:pt x="903" y="365"/>
                  </a:lnTo>
                  <a:lnTo>
                    <a:pt x="887" y="358"/>
                  </a:lnTo>
                  <a:lnTo>
                    <a:pt x="872" y="351"/>
                  </a:lnTo>
                  <a:lnTo>
                    <a:pt x="858" y="341"/>
                  </a:lnTo>
                  <a:lnTo>
                    <a:pt x="845" y="331"/>
                  </a:lnTo>
                  <a:lnTo>
                    <a:pt x="833" y="320"/>
                  </a:lnTo>
                  <a:lnTo>
                    <a:pt x="820" y="307"/>
                  </a:lnTo>
                  <a:lnTo>
                    <a:pt x="809" y="295"/>
                  </a:lnTo>
                  <a:lnTo>
                    <a:pt x="799" y="281"/>
                  </a:lnTo>
                  <a:lnTo>
                    <a:pt x="788" y="267"/>
                  </a:lnTo>
                  <a:lnTo>
                    <a:pt x="769" y="239"/>
                  </a:lnTo>
                  <a:lnTo>
                    <a:pt x="750" y="210"/>
                  </a:lnTo>
                  <a:lnTo>
                    <a:pt x="750" y="210"/>
                  </a:lnTo>
                  <a:lnTo>
                    <a:pt x="725" y="171"/>
                  </a:lnTo>
                  <a:lnTo>
                    <a:pt x="725" y="171"/>
                  </a:lnTo>
                  <a:lnTo>
                    <a:pt x="706" y="144"/>
                  </a:lnTo>
                  <a:lnTo>
                    <a:pt x="685" y="117"/>
                  </a:lnTo>
                  <a:lnTo>
                    <a:pt x="674" y="103"/>
                  </a:lnTo>
                  <a:lnTo>
                    <a:pt x="661" y="91"/>
                  </a:lnTo>
                  <a:lnTo>
                    <a:pt x="649" y="80"/>
                  </a:lnTo>
                  <a:lnTo>
                    <a:pt x="636" y="68"/>
                  </a:lnTo>
                  <a:lnTo>
                    <a:pt x="621" y="57"/>
                  </a:lnTo>
                  <a:lnTo>
                    <a:pt x="606" y="48"/>
                  </a:lnTo>
                  <a:lnTo>
                    <a:pt x="590" y="39"/>
                  </a:lnTo>
                  <a:lnTo>
                    <a:pt x="574" y="32"/>
                  </a:lnTo>
                  <a:lnTo>
                    <a:pt x="556" y="26"/>
                  </a:lnTo>
                  <a:lnTo>
                    <a:pt x="539" y="22"/>
                  </a:lnTo>
                  <a:lnTo>
                    <a:pt x="519" y="19"/>
                  </a:lnTo>
                  <a:lnTo>
                    <a:pt x="499" y="19"/>
                  </a:lnTo>
                  <a:lnTo>
                    <a:pt x="499" y="19"/>
                  </a:lnTo>
                  <a:lnTo>
                    <a:pt x="480" y="19"/>
                  </a:lnTo>
                  <a:lnTo>
                    <a:pt x="460" y="22"/>
                  </a:lnTo>
                  <a:lnTo>
                    <a:pt x="442" y="26"/>
                  </a:lnTo>
                  <a:lnTo>
                    <a:pt x="425" y="32"/>
                  </a:lnTo>
                  <a:lnTo>
                    <a:pt x="409" y="39"/>
                  </a:lnTo>
                  <a:lnTo>
                    <a:pt x="392" y="48"/>
                  </a:lnTo>
                  <a:lnTo>
                    <a:pt x="378" y="57"/>
                  </a:lnTo>
                  <a:lnTo>
                    <a:pt x="363" y="68"/>
                  </a:lnTo>
                  <a:lnTo>
                    <a:pt x="350" y="80"/>
                  </a:lnTo>
                  <a:lnTo>
                    <a:pt x="337" y="91"/>
                  </a:lnTo>
                  <a:lnTo>
                    <a:pt x="325" y="103"/>
                  </a:lnTo>
                  <a:lnTo>
                    <a:pt x="314" y="117"/>
                  </a:lnTo>
                  <a:lnTo>
                    <a:pt x="292" y="144"/>
                  </a:lnTo>
                  <a:lnTo>
                    <a:pt x="273" y="171"/>
                  </a:lnTo>
                  <a:lnTo>
                    <a:pt x="273" y="171"/>
                  </a:lnTo>
                  <a:lnTo>
                    <a:pt x="248" y="210"/>
                  </a:lnTo>
                  <a:lnTo>
                    <a:pt x="248" y="210"/>
                  </a:lnTo>
                  <a:lnTo>
                    <a:pt x="230" y="239"/>
                  </a:lnTo>
                  <a:lnTo>
                    <a:pt x="210" y="267"/>
                  </a:lnTo>
                  <a:lnTo>
                    <a:pt x="200" y="281"/>
                  </a:lnTo>
                  <a:lnTo>
                    <a:pt x="189" y="295"/>
                  </a:lnTo>
                  <a:lnTo>
                    <a:pt x="177" y="307"/>
                  </a:lnTo>
                  <a:lnTo>
                    <a:pt x="166" y="320"/>
                  </a:lnTo>
                  <a:lnTo>
                    <a:pt x="154" y="331"/>
                  </a:lnTo>
                  <a:lnTo>
                    <a:pt x="140" y="341"/>
                  </a:lnTo>
                  <a:lnTo>
                    <a:pt x="126" y="351"/>
                  </a:lnTo>
                  <a:lnTo>
                    <a:pt x="111" y="358"/>
                  </a:lnTo>
                  <a:lnTo>
                    <a:pt x="96" y="365"/>
                  </a:lnTo>
                  <a:lnTo>
                    <a:pt x="79" y="370"/>
                  </a:lnTo>
                  <a:lnTo>
                    <a:pt x="62" y="373"/>
                  </a:lnTo>
                  <a:lnTo>
                    <a:pt x="42" y="374"/>
                  </a:lnTo>
                  <a:lnTo>
                    <a:pt x="42" y="374"/>
                  </a:lnTo>
                  <a:lnTo>
                    <a:pt x="38" y="375"/>
                  </a:lnTo>
                  <a:lnTo>
                    <a:pt x="34" y="376"/>
                  </a:lnTo>
                  <a:lnTo>
                    <a:pt x="28" y="380"/>
                  </a:lnTo>
                  <a:lnTo>
                    <a:pt x="24" y="384"/>
                  </a:lnTo>
                  <a:lnTo>
                    <a:pt x="21" y="388"/>
                  </a:lnTo>
                  <a:lnTo>
                    <a:pt x="21" y="388"/>
                  </a:lnTo>
                  <a:lnTo>
                    <a:pt x="18" y="395"/>
                  </a:lnTo>
                  <a:lnTo>
                    <a:pt x="17" y="402"/>
                  </a:lnTo>
                  <a:lnTo>
                    <a:pt x="18" y="411"/>
                  </a:lnTo>
                  <a:lnTo>
                    <a:pt x="22" y="418"/>
                  </a:lnTo>
                  <a:lnTo>
                    <a:pt x="22" y="418"/>
                  </a:lnTo>
                  <a:lnTo>
                    <a:pt x="24" y="421"/>
                  </a:lnTo>
                  <a:lnTo>
                    <a:pt x="29" y="424"/>
                  </a:lnTo>
                  <a:lnTo>
                    <a:pt x="34" y="427"/>
                  </a:lnTo>
                  <a:lnTo>
                    <a:pt x="42" y="428"/>
                  </a:lnTo>
                  <a:lnTo>
                    <a:pt x="42" y="428"/>
                  </a:lnTo>
                  <a:lnTo>
                    <a:pt x="42" y="428"/>
                  </a:lnTo>
                  <a:lnTo>
                    <a:pt x="63" y="426"/>
                  </a:lnTo>
                  <a:lnTo>
                    <a:pt x="81" y="423"/>
                  </a:lnTo>
                  <a:lnTo>
                    <a:pt x="100" y="419"/>
                  </a:lnTo>
                  <a:lnTo>
                    <a:pt x="118" y="413"/>
                  </a:lnTo>
                  <a:lnTo>
                    <a:pt x="134" y="405"/>
                  </a:lnTo>
                  <a:lnTo>
                    <a:pt x="150" y="397"/>
                  </a:lnTo>
                  <a:lnTo>
                    <a:pt x="164" y="388"/>
                  </a:lnTo>
                  <a:lnTo>
                    <a:pt x="178" y="378"/>
                  </a:lnTo>
                  <a:lnTo>
                    <a:pt x="192" y="367"/>
                  </a:lnTo>
                  <a:lnTo>
                    <a:pt x="204" y="355"/>
                  </a:lnTo>
                  <a:lnTo>
                    <a:pt x="217" y="342"/>
                  </a:lnTo>
                  <a:lnTo>
                    <a:pt x="228" y="330"/>
                  </a:lnTo>
                  <a:lnTo>
                    <a:pt x="249" y="303"/>
                  </a:lnTo>
                  <a:lnTo>
                    <a:pt x="268" y="275"/>
                  </a:lnTo>
                  <a:lnTo>
                    <a:pt x="268" y="275"/>
                  </a:lnTo>
                  <a:lnTo>
                    <a:pt x="294" y="236"/>
                  </a:lnTo>
                  <a:lnTo>
                    <a:pt x="294" y="236"/>
                  </a:lnTo>
                  <a:lnTo>
                    <a:pt x="313" y="207"/>
                  </a:lnTo>
                  <a:lnTo>
                    <a:pt x="332" y="178"/>
                  </a:lnTo>
                  <a:lnTo>
                    <a:pt x="342" y="163"/>
                  </a:lnTo>
                  <a:lnTo>
                    <a:pt x="353" y="150"/>
                  </a:lnTo>
                  <a:lnTo>
                    <a:pt x="364" y="137"/>
                  </a:lnTo>
                  <a:lnTo>
                    <a:pt x="377" y="124"/>
                  </a:lnTo>
                  <a:lnTo>
                    <a:pt x="389" y="114"/>
                  </a:lnTo>
                  <a:lnTo>
                    <a:pt x="402" y="103"/>
                  </a:lnTo>
                  <a:lnTo>
                    <a:pt x="416" y="94"/>
                  </a:lnTo>
                  <a:lnTo>
                    <a:pt x="431" y="86"/>
                  </a:lnTo>
                  <a:lnTo>
                    <a:pt x="447" y="80"/>
                  </a:lnTo>
                  <a:lnTo>
                    <a:pt x="463" y="76"/>
                  </a:lnTo>
                  <a:lnTo>
                    <a:pt x="481" y="72"/>
                  </a:lnTo>
                  <a:lnTo>
                    <a:pt x="499" y="71"/>
                  </a:lnTo>
                  <a:lnTo>
                    <a:pt x="499" y="71"/>
                  </a:lnTo>
                  <a:lnTo>
                    <a:pt x="518" y="72"/>
                  </a:lnTo>
                  <a:lnTo>
                    <a:pt x="535" y="76"/>
                  </a:lnTo>
                  <a:lnTo>
                    <a:pt x="552" y="80"/>
                  </a:lnTo>
                  <a:lnTo>
                    <a:pt x="567" y="86"/>
                  </a:lnTo>
                  <a:lnTo>
                    <a:pt x="582" y="94"/>
                  </a:lnTo>
                  <a:lnTo>
                    <a:pt x="596" y="103"/>
                  </a:lnTo>
                  <a:lnTo>
                    <a:pt x="610" y="114"/>
                  </a:lnTo>
                  <a:lnTo>
                    <a:pt x="622" y="125"/>
                  </a:lnTo>
                  <a:lnTo>
                    <a:pt x="633" y="137"/>
                  </a:lnTo>
                  <a:lnTo>
                    <a:pt x="645" y="150"/>
                  </a:lnTo>
                  <a:lnTo>
                    <a:pt x="656" y="163"/>
                  </a:lnTo>
                  <a:lnTo>
                    <a:pt x="666" y="178"/>
                  </a:lnTo>
                  <a:lnTo>
                    <a:pt x="686" y="207"/>
                  </a:lnTo>
                  <a:lnTo>
                    <a:pt x="705" y="236"/>
                  </a:lnTo>
                  <a:lnTo>
                    <a:pt x="705" y="236"/>
                  </a:lnTo>
                  <a:lnTo>
                    <a:pt x="730" y="275"/>
                  </a:lnTo>
                  <a:lnTo>
                    <a:pt x="730" y="275"/>
                  </a:lnTo>
                  <a:lnTo>
                    <a:pt x="749"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4" y="427"/>
                  </a:lnTo>
                  <a:lnTo>
                    <a:pt x="970" y="424"/>
                  </a:lnTo>
                  <a:lnTo>
                    <a:pt x="974"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grpSp>
        <p:nvGrpSpPr>
          <p:cNvPr id="2439" name="Group 2438">
            <a:extLst>
              <a:ext uri="{FF2B5EF4-FFF2-40B4-BE49-F238E27FC236}">
                <a16:creationId xmlns:a16="http://schemas.microsoft.com/office/drawing/2014/main" id="{6A4755E6-835D-1898-898F-9634DF3E2450}"/>
              </a:ext>
            </a:extLst>
          </p:cNvPr>
          <p:cNvGrpSpPr/>
          <p:nvPr/>
        </p:nvGrpSpPr>
        <p:grpSpPr>
          <a:xfrm>
            <a:off x="6178118" y="2086879"/>
            <a:ext cx="2386130" cy="2053638"/>
            <a:chOff x="6508007" y="1823531"/>
            <a:chExt cx="2386130" cy="2053638"/>
          </a:xfrm>
        </p:grpSpPr>
        <p:grpSp>
          <p:nvGrpSpPr>
            <p:cNvPr id="2051" name="Group 675">
              <a:extLst>
                <a:ext uri="{FF2B5EF4-FFF2-40B4-BE49-F238E27FC236}">
                  <a16:creationId xmlns:a16="http://schemas.microsoft.com/office/drawing/2014/main" id="{013C3ACA-B657-507A-4B11-07AE092F4DB7}"/>
                </a:ext>
              </a:extLst>
            </p:cNvPr>
            <p:cNvGrpSpPr>
              <a:grpSpLocks/>
            </p:cNvGrpSpPr>
            <p:nvPr/>
          </p:nvGrpSpPr>
          <p:grpSpPr bwMode="auto">
            <a:xfrm>
              <a:off x="7131574" y="3120809"/>
              <a:ext cx="576183" cy="176561"/>
              <a:chOff x="3124443" y="1894638"/>
              <a:chExt cx="312234" cy="132820"/>
            </a:xfrm>
            <a:solidFill>
              <a:schemeClr val="accent3"/>
            </a:solidFill>
          </p:grpSpPr>
          <p:grpSp>
            <p:nvGrpSpPr>
              <p:cNvPr id="2052" name="Group 676">
                <a:extLst>
                  <a:ext uri="{FF2B5EF4-FFF2-40B4-BE49-F238E27FC236}">
                    <a16:creationId xmlns:a16="http://schemas.microsoft.com/office/drawing/2014/main" id="{E7B1F2F1-3C12-291F-6C93-B50C23939347}"/>
                  </a:ext>
                </a:extLst>
              </p:cNvPr>
              <p:cNvGrpSpPr>
                <a:grpSpLocks/>
              </p:cNvGrpSpPr>
              <p:nvPr/>
            </p:nvGrpSpPr>
            <p:grpSpPr bwMode="auto">
              <a:xfrm>
                <a:off x="3124443" y="1894638"/>
                <a:ext cx="159474" cy="117688"/>
                <a:chOff x="3124443" y="1894638"/>
                <a:chExt cx="159474" cy="117688"/>
              </a:xfrm>
              <a:grpFill/>
            </p:grpSpPr>
            <p:grpSp>
              <p:nvGrpSpPr>
                <p:cNvPr id="2066" name="Group 690">
                  <a:extLst>
                    <a:ext uri="{FF2B5EF4-FFF2-40B4-BE49-F238E27FC236}">
                      <a16:creationId xmlns:a16="http://schemas.microsoft.com/office/drawing/2014/main" id="{14894FDC-C298-42C4-A461-691540A354F5}"/>
                    </a:ext>
                  </a:extLst>
                </p:cNvPr>
                <p:cNvGrpSpPr>
                  <a:grpSpLocks/>
                </p:cNvGrpSpPr>
                <p:nvPr/>
              </p:nvGrpSpPr>
              <p:grpSpPr bwMode="auto">
                <a:xfrm>
                  <a:off x="3124443" y="1904726"/>
                  <a:ext cx="48681" cy="107600"/>
                  <a:chOff x="3098249" y="1902345"/>
                  <a:chExt cx="48681" cy="107600"/>
                </a:xfrm>
                <a:grpFill/>
              </p:grpSpPr>
              <p:sp>
                <p:nvSpPr>
                  <p:cNvPr id="2076" name="Oval 2075">
                    <a:extLst>
                      <a:ext uri="{FF2B5EF4-FFF2-40B4-BE49-F238E27FC236}">
                        <a16:creationId xmlns:a16="http://schemas.microsoft.com/office/drawing/2014/main" id="{561A3F61-6286-B937-2305-D78F900C34BD}"/>
                      </a:ext>
                    </a:extLst>
                  </p:cNvPr>
                  <p:cNvSpPr/>
                  <p:nvPr/>
                </p:nvSpPr>
                <p:spPr>
                  <a:xfrm>
                    <a:off x="3098249" y="1902345"/>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77" name="Straight Connector 2076">
                    <a:extLst>
                      <a:ext uri="{FF2B5EF4-FFF2-40B4-BE49-F238E27FC236}">
                        <a16:creationId xmlns:a16="http://schemas.microsoft.com/office/drawing/2014/main" id="{E6599A42-1A87-5995-9359-EED89FADB42A}"/>
                      </a:ext>
                    </a:extLst>
                  </p:cNvPr>
                  <p:cNvCxnSpPr>
                    <a:stCxn id="2076" idx="4"/>
                  </p:cNvCxnSpPr>
                  <p:nvPr/>
                </p:nvCxnSpPr>
                <p:spPr>
                  <a:xfrm>
                    <a:off x="3123429"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67" name="Group 691">
                  <a:extLst>
                    <a:ext uri="{FF2B5EF4-FFF2-40B4-BE49-F238E27FC236}">
                      <a16:creationId xmlns:a16="http://schemas.microsoft.com/office/drawing/2014/main" id="{EDB7CD49-1E65-67EB-9115-F1E8662D3A70}"/>
                    </a:ext>
                  </a:extLst>
                </p:cNvPr>
                <p:cNvGrpSpPr>
                  <a:grpSpLocks/>
                </p:cNvGrpSpPr>
                <p:nvPr/>
              </p:nvGrpSpPr>
              <p:grpSpPr bwMode="auto">
                <a:xfrm>
                  <a:off x="3199983" y="1904726"/>
                  <a:ext cx="45325" cy="107600"/>
                  <a:chOff x="3097589" y="1902345"/>
                  <a:chExt cx="45325" cy="107600"/>
                </a:xfrm>
                <a:grpFill/>
              </p:grpSpPr>
              <p:sp>
                <p:nvSpPr>
                  <p:cNvPr id="2074" name="Oval 2073">
                    <a:extLst>
                      <a:ext uri="{FF2B5EF4-FFF2-40B4-BE49-F238E27FC236}">
                        <a16:creationId xmlns:a16="http://schemas.microsoft.com/office/drawing/2014/main" id="{60868CB5-9D60-815C-16E1-C20AD08027AD}"/>
                      </a:ext>
                    </a:extLst>
                  </p:cNvPr>
                  <p:cNvSpPr/>
                  <p:nvPr/>
                </p:nvSpPr>
                <p:spPr>
                  <a:xfrm>
                    <a:off x="3097589" y="1902345"/>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75" name="Straight Connector 2074">
                    <a:extLst>
                      <a:ext uri="{FF2B5EF4-FFF2-40B4-BE49-F238E27FC236}">
                        <a16:creationId xmlns:a16="http://schemas.microsoft.com/office/drawing/2014/main" id="{4DBEED75-CDF4-F8AC-2117-3E6FE523EB2C}"/>
                      </a:ext>
                    </a:extLst>
                  </p:cNvPr>
                  <p:cNvCxnSpPr>
                    <a:stCxn id="2074" idx="4"/>
                  </p:cNvCxnSpPr>
                  <p:nvPr/>
                </p:nvCxnSpPr>
                <p:spPr>
                  <a:xfrm>
                    <a:off x="3121091" y="1946057"/>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68" name="Group 692">
                  <a:extLst>
                    <a:ext uri="{FF2B5EF4-FFF2-40B4-BE49-F238E27FC236}">
                      <a16:creationId xmlns:a16="http://schemas.microsoft.com/office/drawing/2014/main" id="{BE318215-3FA5-AAE7-CE08-0FD79327D822}"/>
                    </a:ext>
                  </a:extLst>
                </p:cNvPr>
                <p:cNvGrpSpPr>
                  <a:grpSpLocks/>
                </p:cNvGrpSpPr>
                <p:nvPr/>
              </p:nvGrpSpPr>
              <p:grpSpPr bwMode="auto">
                <a:xfrm>
                  <a:off x="3163052" y="1894638"/>
                  <a:ext cx="45325" cy="107601"/>
                  <a:chOff x="3098758" y="1901782"/>
                  <a:chExt cx="45325" cy="107601"/>
                </a:xfrm>
                <a:grpFill/>
              </p:grpSpPr>
              <p:sp>
                <p:nvSpPr>
                  <p:cNvPr id="2072" name="Oval 2071">
                    <a:extLst>
                      <a:ext uri="{FF2B5EF4-FFF2-40B4-BE49-F238E27FC236}">
                        <a16:creationId xmlns:a16="http://schemas.microsoft.com/office/drawing/2014/main" id="{64D8A0BD-2B30-80F6-3D29-E501E42235CF}"/>
                      </a:ext>
                    </a:extLst>
                  </p:cNvPr>
                  <p:cNvSpPr/>
                  <p:nvPr/>
                </p:nvSpPr>
                <p:spPr>
                  <a:xfrm>
                    <a:off x="3098758" y="1901782"/>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73" name="Straight Connector 2072">
                    <a:extLst>
                      <a:ext uri="{FF2B5EF4-FFF2-40B4-BE49-F238E27FC236}">
                        <a16:creationId xmlns:a16="http://schemas.microsoft.com/office/drawing/2014/main" id="{A56DC594-ACA1-B6AE-DB4E-C27E66554CED}"/>
                      </a:ext>
                    </a:extLst>
                  </p:cNvPr>
                  <p:cNvCxnSpPr>
                    <a:stCxn id="2072" idx="4"/>
                  </p:cNvCxnSpPr>
                  <p:nvPr/>
                </p:nvCxnSpPr>
                <p:spPr>
                  <a:xfrm>
                    <a:off x="3122259" y="1938770"/>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69" name="Group 693">
                  <a:extLst>
                    <a:ext uri="{FF2B5EF4-FFF2-40B4-BE49-F238E27FC236}">
                      <a16:creationId xmlns:a16="http://schemas.microsoft.com/office/drawing/2014/main" id="{A3BEA67A-4F7C-A5C3-F588-F8C4CA89AA74}"/>
                    </a:ext>
                  </a:extLst>
                </p:cNvPr>
                <p:cNvGrpSpPr>
                  <a:grpSpLocks/>
                </p:cNvGrpSpPr>
                <p:nvPr/>
              </p:nvGrpSpPr>
              <p:grpSpPr bwMode="auto">
                <a:xfrm>
                  <a:off x="3236914" y="1894638"/>
                  <a:ext cx="47003" cy="107601"/>
                  <a:chOff x="3096420" y="1901782"/>
                  <a:chExt cx="47003" cy="107601"/>
                </a:xfrm>
                <a:grpFill/>
              </p:grpSpPr>
              <p:sp>
                <p:nvSpPr>
                  <p:cNvPr id="2070" name="Oval 2069">
                    <a:extLst>
                      <a:ext uri="{FF2B5EF4-FFF2-40B4-BE49-F238E27FC236}">
                        <a16:creationId xmlns:a16="http://schemas.microsoft.com/office/drawing/2014/main" id="{21A7480B-9E2B-FFC9-8BF4-4ECF7929332A}"/>
                      </a:ext>
                    </a:extLst>
                  </p:cNvPr>
                  <p:cNvSpPr/>
                  <p:nvPr/>
                </p:nvSpPr>
                <p:spPr>
                  <a:xfrm>
                    <a:off x="3096420" y="1901782"/>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71" name="Straight Connector 2070">
                    <a:extLst>
                      <a:ext uri="{FF2B5EF4-FFF2-40B4-BE49-F238E27FC236}">
                        <a16:creationId xmlns:a16="http://schemas.microsoft.com/office/drawing/2014/main" id="{4F22F0EE-5A19-1913-11FD-44B283936B37}"/>
                      </a:ext>
                    </a:extLst>
                  </p:cNvPr>
                  <p:cNvCxnSpPr>
                    <a:stCxn id="2070" idx="4"/>
                  </p:cNvCxnSpPr>
                  <p:nvPr/>
                </p:nvCxnSpPr>
                <p:spPr>
                  <a:xfrm>
                    <a:off x="3121600" y="19387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053" name="Group 677">
                <a:extLst>
                  <a:ext uri="{FF2B5EF4-FFF2-40B4-BE49-F238E27FC236}">
                    <a16:creationId xmlns:a16="http://schemas.microsoft.com/office/drawing/2014/main" id="{6B7FBB40-9AE9-7D50-CBCC-32393E61683B}"/>
                  </a:ext>
                </a:extLst>
              </p:cNvPr>
              <p:cNvGrpSpPr>
                <a:grpSpLocks/>
              </p:cNvGrpSpPr>
              <p:nvPr/>
            </p:nvGrpSpPr>
            <p:grpSpPr bwMode="auto">
              <a:xfrm>
                <a:off x="3277203" y="1904726"/>
                <a:ext cx="159474" cy="122732"/>
                <a:chOff x="3124803" y="1895201"/>
                <a:chExt cx="159474" cy="122732"/>
              </a:xfrm>
              <a:grpFill/>
            </p:grpSpPr>
            <p:grpSp>
              <p:nvGrpSpPr>
                <p:cNvPr id="2054" name="Group 678">
                  <a:extLst>
                    <a:ext uri="{FF2B5EF4-FFF2-40B4-BE49-F238E27FC236}">
                      <a16:creationId xmlns:a16="http://schemas.microsoft.com/office/drawing/2014/main" id="{6624F122-78CB-ABD4-15E0-D91B22032A2F}"/>
                    </a:ext>
                  </a:extLst>
                </p:cNvPr>
                <p:cNvGrpSpPr>
                  <a:grpSpLocks/>
                </p:cNvGrpSpPr>
                <p:nvPr/>
              </p:nvGrpSpPr>
              <p:grpSpPr bwMode="auto">
                <a:xfrm>
                  <a:off x="3124803" y="1905288"/>
                  <a:ext cx="48682" cy="112645"/>
                  <a:chOff x="3098609" y="1902907"/>
                  <a:chExt cx="48682" cy="112645"/>
                </a:xfrm>
                <a:grpFill/>
              </p:grpSpPr>
              <p:sp>
                <p:nvSpPr>
                  <p:cNvPr id="2064" name="Oval 2063">
                    <a:extLst>
                      <a:ext uri="{FF2B5EF4-FFF2-40B4-BE49-F238E27FC236}">
                        <a16:creationId xmlns:a16="http://schemas.microsoft.com/office/drawing/2014/main" id="{D66F903E-CE8F-7950-A0C7-59A69371979F}"/>
                      </a:ext>
                    </a:extLst>
                  </p:cNvPr>
                  <p:cNvSpPr/>
                  <p:nvPr/>
                </p:nvSpPr>
                <p:spPr>
                  <a:xfrm>
                    <a:off x="3098609" y="1902907"/>
                    <a:ext cx="48682"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65" name="Straight Connector 2064">
                    <a:extLst>
                      <a:ext uri="{FF2B5EF4-FFF2-40B4-BE49-F238E27FC236}">
                        <a16:creationId xmlns:a16="http://schemas.microsoft.com/office/drawing/2014/main" id="{37FAA2A2-6296-78E4-C961-9A0C244A750D}"/>
                      </a:ext>
                    </a:extLst>
                  </p:cNvPr>
                  <p:cNvCxnSpPr>
                    <a:stCxn id="2064" idx="4"/>
                  </p:cNvCxnSpPr>
                  <p:nvPr/>
                </p:nvCxnSpPr>
                <p:spPr>
                  <a:xfrm>
                    <a:off x="3123789"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55" name="Group 679">
                  <a:extLst>
                    <a:ext uri="{FF2B5EF4-FFF2-40B4-BE49-F238E27FC236}">
                      <a16:creationId xmlns:a16="http://schemas.microsoft.com/office/drawing/2014/main" id="{4BE5BDAC-26B8-2EAE-E16F-21C954976533}"/>
                    </a:ext>
                  </a:extLst>
                </p:cNvPr>
                <p:cNvGrpSpPr>
                  <a:grpSpLocks/>
                </p:cNvGrpSpPr>
                <p:nvPr/>
              </p:nvGrpSpPr>
              <p:grpSpPr bwMode="auto">
                <a:xfrm>
                  <a:off x="3200344" y="1905288"/>
                  <a:ext cx="45324" cy="112645"/>
                  <a:chOff x="3097950" y="1902907"/>
                  <a:chExt cx="45324" cy="112645"/>
                </a:xfrm>
                <a:grpFill/>
              </p:grpSpPr>
              <p:sp>
                <p:nvSpPr>
                  <p:cNvPr id="2062" name="Oval 2061">
                    <a:extLst>
                      <a:ext uri="{FF2B5EF4-FFF2-40B4-BE49-F238E27FC236}">
                        <a16:creationId xmlns:a16="http://schemas.microsoft.com/office/drawing/2014/main" id="{8CCB835B-F8CB-48D7-1E85-E78F694AA25D}"/>
                      </a:ext>
                    </a:extLst>
                  </p:cNvPr>
                  <p:cNvSpPr/>
                  <p:nvPr/>
                </p:nvSpPr>
                <p:spPr>
                  <a:xfrm>
                    <a:off x="3097950" y="1902907"/>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63" name="Straight Connector 2062">
                    <a:extLst>
                      <a:ext uri="{FF2B5EF4-FFF2-40B4-BE49-F238E27FC236}">
                        <a16:creationId xmlns:a16="http://schemas.microsoft.com/office/drawing/2014/main" id="{322C58AD-C670-5A73-1499-4B3C09831170}"/>
                      </a:ext>
                    </a:extLst>
                  </p:cNvPr>
                  <p:cNvCxnSpPr>
                    <a:stCxn id="2062" idx="4"/>
                  </p:cNvCxnSpPr>
                  <p:nvPr/>
                </p:nvCxnSpPr>
                <p:spPr>
                  <a:xfrm>
                    <a:off x="3121451"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56" name="Group 680">
                  <a:extLst>
                    <a:ext uri="{FF2B5EF4-FFF2-40B4-BE49-F238E27FC236}">
                      <a16:creationId xmlns:a16="http://schemas.microsoft.com/office/drawing/2014/main" id="{54A5B89E-F9DE-112A-28EB-01EE4D6DCEAB}"/>
                    </a:ext>
                  </a:extLst>
                </p:cNvPr>
                <p:cNvGrpSpPr>
                  <a:grpSpLocks/>
                </p:cNvGrpSpPr>
                <p:nvPr/>
              </p:nvGrpSpPr>
              <p:grpSpPr bwMode="auto">
                <a:xfrm>
                  <a:off x="3170127" y="1895201"/>
                  <a:ext cx="38609" cy="107600"/>
                  <a:chOff x="3105833" y="1902345"/>
                  <a:chExt cx="38609" cy="107600"/>
                </a:xfrm>
                <a:grpFill/>
              </p:grpSpPr>
              <p:sp>
                <p:nvSpPr>
                  <p:cNvPr id="2060" name="Oval 2059">
                    <a:extLst>
                      <a:ext uri="{FF2B5EF4-FFF2-40B4-BE49-F238E27FC236}">
                        <a16:creationId xmlns:a16="http://schemas.microsoft.com/office/drawing/2014/main" id="{3286032B-2575-1FB1-800E-C0AA3B1B7F1D}"/>
                      </a:ext>
                    </a:extLst>
                  </p:cNvPr>
                  <p:cNvSpPr/>
                  <p:nvPr/>
                </p:nvSpPr>
                <p:spPr>
                  <a:xfrm>
                    <a:off x="3105833" y="1902345"/>
                    <a:ext cx="38609"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61" name="Straight Connector 2060">
                    <a:extLst>
                      <a:ext uri="{FF2B5EF4-FFF2-40B4-BE49-F238E27FC236}">
                        <a16:creationId xmlns:a16="http://schemas.microsoft.com/office/drawing/2014/main" id="{CD23F0E5-6E24-5316-1D94-2A87F1CADACF}"/>
                      </a:ext>
                    </a:extLst>
                  </p:cNvPr>
                  <p:cNvCxnSpPr>
                    <a:stCxn id="2060" idx="4"/>
                  </p:cNvCxnSpPr>
                  <p:nvPr/>
                </p:nvCxnSpPr>
                <p:spPr>
                  <a:xfrm>
                    <a:off x="3129334" y="1946057"/>
                    <a:ext cx="1678"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57" name="Group 681">
                  <a:extLst>
                    <a:ext uri="{FF2B5EF4-FFF2-40B4-BE49-F238E27FC236}">
                      <a16:creationId xmlns:a16="http://schemas.microsoft.com/office/drawing/2014/main" id="{A3EA120B-F629-BF7D-87DD-2A15CDB92393}"/>
                    </a:ext>
                  </a:extLst>
                </p:cNvPr>
                <p:cNvGrpSpPr>
                  <a:grpSpLocks/>
                </p:cNvGrpSpPr>
                <p:nvPr/>
              </p:nvGrpSpPr>
              <p:grpSpPr bwMode="auto">
                <a:xfrm>
                  <a:off x="3237274" y="1895201"/>
                  <a:ext cx="47003" cy="107600"/>
                  <a:chOff x="3096780" y="1902345"/>
                  <a:chExt cx="47003" cy="107600"/>
                </a:xfrm>
                <a:grpFill/>
              </p:grpSpPr>
              <p:sp>
                <p:nvSpPr>
                  <p:cNvPr id="2058" name="Oval 2057">
                    <a:extLst>
                      <a:ext uri="{FF2B5EF4-FFF2-40B4-BE49-F238E27FC236}">
                        <a16:creationId xmlns:a16="http://schemas.microsoft.com/office/drawing/2014/main" id="{BC7680A3-62DA-6C17-61CC-7B9D8141E3E1}"/>
                      </a:ext>
                    </a:extLst>
                  </p:cNvPr>
                  <p:cNvSpPr/>
                  <p:nvPr/>
                </p:nvSpPr>
                <p:spPr>
                  <a:xfrm>
                    <a:off x="3096780" y="1902345"/>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59" name="Straight Connector 2058">
                    <a:extLst>
                      <a:ext uri="{FF2B5EF4-FFF2-40B4-BE49-F238E27FC236}">
                        <a16:creationId xmlns:a16="http://schemas.microsoft.com/office/drawing/2014/main" id="{506E9035-1997-2351-7F8B-6F7FCABD87EC}"/>
                      </a:ext>
                    </a:extLst>
                  </p:cNvPr>
                  <p:cNvCxnSpPr>
                    <a:stCxn id="2058" idx="4"/>
                  </p:cNvCxnSpPr>
                  <p:nvPr/>
                </p:nvCxnSpPr>
                <p:spPr>
                  <a:xfrm>
                    <a:off x="3121960"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078" name="Group 875">
              <a:extLst>
                <a:ext uri="{FF2B5EF4-FFF2-40B4-BE49-F238E27FC236}">
                  <a16:creationId xmlns:a16="http://schemas.microsoft.com/office/drawing/2014/main" id="{9D84F304-AC16-513C-FDD2-26A26E523279}"/>
                </a:ext>
              </a:extLst>
            </p:cNvPr>
            <p:cNvGrpSpPr>
              <a:grpSpLocks/>
            </p:cNvGrpSpPr>
            <p:nvPr/>
          </p:nvGrpSpPr>
          <p:grpSpPr bwMode="auto">
            <a:xfrm rot="21540000" flipV="1">
              <a:off x="7105838" y="3310077"/>
              <a:ext cx="572982" cy="178945"/>
              <a:chOff x="3112272" y="1912321"/>
              <a:chExt cx="310500" cy="134614"/>
            </a:xfrm>
            <a:solidFill>
              <a:schemeClr val="accent3"/>
            </a:solidFill>
          </p:grpSpPr>
          <p:grpSp>
            <p:nvGrpSpPr>
              <p:cNvPr id="2079" name="Group 1054">
                <a:extLst>
                  <a:ext uri="{FF2B5EF4-FFF2-40B4-BE49-F238E27FC236}">
                    <a16:creationId xmlns:a16="http://schemas.microsoft.com/office/drawing/2014/main" id="{1E704982-DBD7-D71A-9823-D2AE80683B9D}"/>
                  </a:ext>
                </a:extLst>
              </p:cNvPr>
              <p:cNvGrpSpPr>
                <a:grpSpLocks/>
              </p:cNvGrpSpPr>
              <p:nvPr/>
            </p:nvGrpSpPr>
            <p:grpSpPr bwMode="auto">
              <a:xfrm>
                <a:off x="3112272" y="1912321"/>
                <a:ext cx="160960" cy="128704"/>
                <a:chOff x="3112272" y="1912321"/>
                <a:chExt cx="160960" cy="128704"/>
              </a:xfrm>
              <a:grpFill/>
            </p:grpSpPr>
            <p:grpSp>
              <p:nvGrpSpPr>
                <p:cNvPr id="2093" name="Group 1068">
                  <a:extLst>
                    <a:ext uri="{FF2B5EF4-FFF2-40B4-BE49-F238E27FC236}">
                      <a16:creationId xmlns:a16="http://schemas.microsoft.com/office/drawing/2014/main" id="{8F41B4BD-E584-890F-3D0F-5D62C6F5B683}"/>
                    </a:ext>
                  </a:extLst>
                </p:cNvPr>
                <p:cNvGrpSpPr>
                  <a:grpSpLocks/>
                </p:cNvGrpSpPr>
                <p:nvPr/>
              </p:nvGrpSpPr>
              <p:grpSpPr bwMode="auto">
                <a:xfrm>
                  <a:off x="3112272" y="1924490"/>
                  <a:ext cx="45324" cy="114450"/>
                  <a:chOff x="3086078" y="1922109"/>
                  <a:chExt cx="45324" cy="114450"/>
                </a:xfrm>
                <a:grpFill/>
              </p:grpSpPr>
              <p:sp>
                <p:nvSpPr>
                  <p:cNvPr id="2103" name="Oval 2102">
                    <a:extLst>
                      <a:ext uri="{FF2B5EF4-FFF2-40B4-BE49-F238E27FC236}">
                        <a16:creationId xmlns:a16="http://schemas.microsoft.com/office/drawing/2014/main" id="{EAE3214C-E422-9805-DE80-DAE1074FC260}"/>
                      </a:ext>
                    </a:extLst>
                  </p:cNvPr>
                  <p:cNvSpPr/>
                  <p:nvPr/>
                </p:nvSpPr>
                <p:spPr>
                  <a:xfrm>
                    <a:off x="3086078" y="1922109"/>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04" name="Straight Connector 2103">
                    <a:extLst>
                      <a:ext uri="{FF2B5EF4-FFF2-40B4-BE49-F238E27FC236}">
                        <a16:creationId xmlns:a16="http://schemas.microsoft.com/office/drawing/2014/main" id="{C85898ED-B638-CF72-1F05-97734AB12B2F}"/>
                      </a:ext>
                    </a:extLst>
                  </p:cNvPr>
                  <p:cNvCxnSpPr>
                    <a:stCxn id="2103" idx="4"/>
                  </p:cNvCxnSpPr>
                  <p:nvPr/>
                </p:nvCxnSpPr>
                <p:spPr>
                  <a:xfrm>
                    <a:off x="3102168" y="1964264"/>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94" name="Group 1069">
                  <a:extLst>
                    <a:ext uri="{FF2B5EF4-FFF2-40B4-BE49-F238E27FC236}">
                      <a16:creationId xmlns:a16="http://schemas.microsoft.com/office/drawing/2014/main" id="{0AB185F0-ACF1-41C6-CE97-A672A102574B}"/>
                    </a:ext>
                  </a:extLst>
                </p:cNvPr>
                <p:cNvGrpSpPr>
                  <a:grpSpLocks/>
                </p:cNvGrpSpPr>
                <p:nvPr/>
              </p:nvGrpSpPr>
              <p:grpSpPr bwMode="auto">
                <a:xfrm>
                  <a:off x="3186226" y="1931663"/>
                  <a:ext cx="38609" cy="109362"/>
                  <a:chOff x="3083832" y="1929282"/>
                  <a:chExt cx="38609" cy="109362"/>
                </a:xfrm>
                <a:grpFill/>
              </p:grpSpPr>
              <p:sp>
                <p:nvSpPr>
                  <p:cNvPr id="2101" name="Oval 2100">
                    <a:extLst>
                      <a:ext uri="{FF2B5EF4-FFF2-40B4-BE49-F238E27FC236}">
                        <a16:creationId xmlns:a16="http://schemas.microsoft.com/office/drawing/2014/main" id="{5B516EF2-A330-A772-90DC-71C91149560D}"/>
                      </a:ext>
                    </a:extLst>
                  </p:cNvPr>
                  <p:cNvSpPr/>
                  <p:nvPr/>
                </p:nvSpPr>
                <p:spPr>
                  <a:xfrm>
                    <a:off x="3083832" y="1929282"/>
                    <a:ext cx="38609"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02" name="Straight Connector 2101">
                    <a:extLst>
                      <a:ext uri="{FF2B5EF4-FFF2-40B4-BE49-F238E27FC236}">
                        <a16:creationId xmlns:a16="http://schemas.microsoft.com/office/drawing/2014/main" id="{43243A2E-C8D4-55CE-3C2E-F0258A4BF6AB}"/>
                      </a:ext>
                    </a:extLst>
                  </p:cNvPr>
                  <p:cNvCxnSpPr>
                    <a:stCxn id="2101" idx="4"/>
                  </p:cNvCxnSpPr>
                  <p:nvPr/>
                </p:nvCxnSpPr>
                <p:spPr>
                  <a:xfrm>
                    <a:off x="3098214" y="1968031"/>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95" name="Group 1070">
                  <a:extLst>
                    <a:ext uri="{FF2B5EF4-FFF2-40B4-BE49-F238E27FC236}">
                      <a16:creationId xmlns:a16="http://schemas.microsoft.com/office/drawing/2014/main" id="{D1457A75-5AA2-D9A5-173B-90BAECC669B3}"/>
                    </a:ext>
                  </a:extLst>
                </p:cNvPr>
                <p:cNvGrpSpPr>
                  <a:grpSpLocks/>
                </p:cNvGrpSpPr>
                <p:nvPr/>
              </p:nvGrpSpPr>
              <p:grpSpPr bwMode="auto">
                <a:xfrm>
                  <a:off x="3162391" y="1913554"/>
                  <a:ext cx="41966" cy="105985"/>
                  <a:chOff x="3098097" y="1920698"/>
                  <a:chExt cx="41966" cy="105985"/>
                </a:xfrm>
                <a:grpFill/>
              </p:grpSpPr>
              <p:sp>
                <p:nvSpPr>
                  <p:cNvPr id="2099" name="Oval 2098">
                    <a:extLst>
                      <a:ext uri="{FF2B5EF4-FFF2-40B4-BE49-F238E27FC236}">
                        <a16:creationId xmlns:a16="http://schemas.microsoft.com/office/drawing/2014/main" id="{8DE0DD47-4F12-5D41-B02F-E6A0F611A69C}"/>
                      </a:ext>
                    </a:extLst>
                  </p:cNvPr>
                  <p:cNvSpPr/>
                  <p:nvPr/>
                </p:nvSpPr>
                <p:spPr>
                  <a:xfrm>
                    <a:off x="3098097" y="1920698"/>
                    <a:ext cx="41966"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00" name="Straight Connector 2099">
                    <a:extLst>
                      <a:ext uri="{FF2B5EF4-FFF2-40B4-BE49-F238E27FC236}">
                        <a16:creationId xmlns:a16="http://schemas.microsoft.com/office/drawing/2014/main" id="{5B648CEF-025B-9154-00A1-BC72A317B897}"/>
                      </a:ext>
                    </a:extLst>
                  </p:cNvPr>
                  <p:cNvCxnSpPr>
                    <a:stCxn id="2099" idx="4"/>
                  </p:cNvCxnSpPr>
                  <p:nvPr/>
                </p:nvCxnSpPr>
                <p:spPr>
                  <a:xfrm>
                    <a:off x="3115792" y="19560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96" name="Group 1071">
                  <a:extLst>
                    <a:ext uri="{FF2B5EF4-FFF2-40B4-BE49-F238E27FC236}">
                      <a16:creationId xmlns:a16="http://schemas.microsoft.com/office/drawing/2014/main" id="{FFCAE7DE-D9AB-BB8F-080E-3340627A0DE1}"/>
                    </a:ext>
                  </a:extLst>
                </p:cNvPr>
                <p:cNvGrpSpPr>
                  <a:grpSpLocks/>
                </p:cNvGrpSpPr>
                <p:nvPr/>
              </p:nvGrpSpPr>
              <p:grpSpPr bwMode="auto">
                <a:xfrm>
                  <a:off x="3234622" y="1912321"/>
                  <a:ext cx="38610" cy="107666"/>
                  <a:chOff x="3094128" y="1919465"/>
                  <a:chExt cx="38610" cy="107666"/>
                </a:xfrm>
                <a:grpFill/>
              </p:grpSpPr>
              <p:sp>
                <p:nvSpPr>
                  <p:cNvPr id="2097" name="Oval 2096">
                    <a:extLst>
                      <a:ext uri="{FF2B5EF4-FFF2-40B4-BE49-F238E27FC236}">
                        <a16:creationId xmlns:a16="http://schemas.microsoft.com/office/drawing/2014/main" id="{DF2F3B5D-5C3B-676D-4FD3-7A0A11E14CBD}"/>
                      </a:ext>
                    </a:extLst>
                  </p:cNvPr>
                  <p:cNvSpPr/>
                  <p:nvPr/>
                </p:nvSpPr>
                <p:spPr>
                  <a:xfrm>
                    <a:off x="3094128" y="1919465"/>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98" name="Straight Connector 2097">
                    <a:extLst>
                      <a:ext uri="{FF2B5EF4-FFF2-40B4-BE49-F238E27FC236}">
                        <a16:creationId xmlns:a16="http://schemas.microsoft.com/office/drawing/2014/main" id="{555FE6AE-BE17-E8D2-BBB6-2905BCC52605}"/>
                      </a:ext>
                    </a:extLst>
                  </p:cNvPr>
                  <p:cNvCxnSpPr>
                    <a:stCxn id="2097" idx="4"/>
                  </p:cNvCxnSpPr>
                  <p:nvPr/>
                </p:nvCxnSpPr>
                <p:spPr>
                  <a:xfrm>
                    <a:off x="3110160" y="196156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080" name="Group 1055">
                <a:extLst>
                  <a:ext uri="{FF2B5EF4-FFF2-40B4-BE49-F238E27FC236}">
                    <a16:creationId xmlns:a16="http://schemas.microsoft.com/office/drawing/2014/main" id="{A499D2B7-3EEF-88A3-ED5E-FE418F809752}"/>
                  </a:ext>
                </a:extLst>
              </p:cNvPr>
              <p:cNvGrpSpPr>
                <a:grpSpLocks/>
              </p:cNvGrpSpPr>
              <p:nvPr/>
            </p:nvGrpSpPr>
            <p:grpSpPr bwMode="auto">
              <a:xfrm>
                <a:off x="3253435" y="1917799"/>
                <a:ext cx="169337" cy="129136"/>
                <a:chOff x="3101035" y="1908274"/>
                <a:chExt cx="169337" cy="129136"/>
              </a:xfrm>
              <a:grpFill/>
            </p:grpSpPr>
            <p:grpSp>
              <p:nvGrpSpPr>
                <p:cNvPr id="2081" name="Group 1056">
                  <a:extLst>
                    <a:ext uri="{FF2B5EF4-FFF2-40B4-BE49-F238E27FC236}">
                      <a16:creationId xmlns:a16="http://schemas.microsoft.com/office/drawing/2014/main" id="{CA8F1012-89A0-4466-03EE-6A77DDC98417}"/>
                    </a:ext>
                  </a:extLst>
                </p:cNvPr>
                <p:cNvGrpSpPr>
                  <a:grpSpLocks/>
                </p:cNvGrpSpPr>
                <p:nvPr/>
              </p:nvGrpSpPr>
              <p:grpSpPr bwMode="auto">
                <a:xfrm>
                  <a:off x="3101035" y="1922572"/>
                  <a:ext cx="47003" cy="112665"/>
                  <a:chOff x="3074841" y="1920191"/>
                  <a:chExt cx="47003" cy="112665"/>
                </a:xfrm>
                <a:grpFill/>
              </p:grpSpPr>
              <p:sp>
                <p:nvSpPr>
                  <p:cNvPr id="2091" name="Oval 2090">
                    <a:extLst>
                      <a:ext uri="{FF2B5EF4-FFF2-40B4-BE49-F238E27FC236}">
                        <a16:creationId xmlns:a16="http://schemas.microsoft.com/office/drawing/2014/main" id="{555C0C61-0880-D8F4-787D-480D89F8B129}"/>
                      </a:ext>
                    </a:extLst>
                  </p:cNvPr>
                  <p:cNvSpPr/>
                  <p:nvPr/>
                </p:nvSpPr>
                <p:spPr>
                  <a:xfrm>
                    <a:off x="3074841" y="1920191"/>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92" name="Straight Connector 2091">
                    <a:extLst>
                      <a:ext uri="{FF2B5EF4-FFF2-40B4-BE49-F238E27FC236}">
                        <a16:creationId xmlns:a16="http://schemas.microsoft.com/office/drawing/2014/main" id="{18F4289D-6A9A-CC6B-E098-9CE4DE882D96}"/>
                      </a:ext>
                    </a:extLst>
                  </p:cNvPr>
                  <p:cNvCxnSpPr>
                    <a:stCxn id="2091" idx="4"/>
                  </p:cNvCxnSpPr>
                  <p:nvPr/>
                </p:nvCxnSpPr>
                <p:spPr>
                  <a:xfrm>
                    <a:off x="3097630" y="196224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82" name="Group 1057">
                  <a:extLst>
                    <a:ext uri="{FF2B5EF4-FFF2-40B4-BE49-F238E27FC236}">
                      <a16:creationId xmlns:a16="http://schemas.microsoft.com/office/drawing/2014/main" id="{4D979003-79A2-1D9F-EDFD-B4808EEB85DB}"/>
                    </a:ext>
                  </a:extLst>
                </p:cNvPr>
                <p:cNvGrpSpPr>
                  <a:grpSpLocks/>
                </p:cNvGrpSpPr>
                <p:nvPr/>
              </p:nvGrpSpPr>
              <p:grpSpPr bwMode="auto">
                <a:xfrm>
                  <a:off x="3178301" y="1926294"/>
                  <a:ext cx="43645" cy="111116"/>
                  <a:chOff x="3075907" y="1923913"/>
                  <a:chExt cx="43645" cy="111116"/>
                </a:xfrm>
                <a:grpFill/>
              </p:grpSpPr>
              <p:sp>
                <p:nvSpPr>
                  <p:cNvPr id="2089" name="Oval 2088">
                    <a:extLst>
                      <a:ext uri="{FF2B5EF4-FFF2-40B4-BE49-F238E27FC236}">
                        <a16:creationId xmlns:a16="http://schemas.microsoft.com/office/drawing/2014/main" id="{DA15512D-D1B8-F15E-2976-B0BD8A396CC2}"/>
                      </a:ext>
                    </a:extLst>
                  </p:cNvPr>
                  <p:cNvSpPr/>
                  <p:nvPr/>
                </p:nvSpPr>
                <p:spPr>
                  <a:xfrm>
                    <a:off x="3075907" y="1923913"/>
                    <a:ext cx="4364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90" name="Straight Connector 2089">
                    <a:extLst>
                      <a:ext uri="{FF2B5EF4-FFF2-40B4-BE49-F238E27FC236}">
                        <a16:creationId xmlns:a16="http://schemas.microsoft.com/office/drawing/2014/main" id="{3114DE24-D96E-2352-A2CC-043E84161B41}"/>
                      </a:ext>
                    </a:extLst>
                  </p:cNvPr>
                  <p:cNvCxnSpPr>
                    <a:stCxn id="2089" idx="4"/>
                  </p:cNvCxnSpPr>
                  <p:nvPr/>
                </p:nvCxnSpPr>
                <p:spPr>
                  <a:xfrm>
                    <a:off x="3088626" y="196441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83" name="Group 1058">
                  <a:extLst>
                    <a:ext uri="{FF2B5EF4-FFF2-40B4-BE49-F238E27FC236}">
                      <a16:creationId xmlns:a16="http://schemas.microsoft.com/office/drawing/2014/main" id="{1F4D2A9B-301E-49A4-3A0E-D5BB6F46D035}"/>
                    </a:ext>
                  </a:extLst>
                </p:cNvPr>
                <p:cNvGrpSpPr>
                  <a:grpSpLocks/>
                </p:cNvGrpSpPr>
                <p:nvPr/>
              </p:nvGrpSpPr>
              <p:grpSpPr bwMode="auto">
                <a:xfrm>
                  <a:off x="3151110" y="1908274"/>
                  <a:ext cx="43645" cy="110999"/>
                  <a:chOff x="3086816" y="1915418"/>
                  <a:chExt cx="43645" cy="110999"/>
                </a:xfrm>
                <a:grpFill/>
              </p:grpSpPr>
              <p:sp>
                <p:nvSpPr>
                  <p:cNvPr id="2087" name="Oval 2086">
                    <a:extLst>
                      <a:ext uri="{FF2B5EF4-FFF2-40B4-BE49-F238E27FC236}">
                        <a16:creationId xmlns:a16="http://schemas.microsoft.com/office/drawing/2014/main" id="{AFFA1479-AF97-ACC9-4639-7EA73879AA02}"/>
                      </a:ext>
                    </a:extLst>
                  </p:cNvPr>
                  <p:cNvSpPr/>
                  <p:nvPr/>
                </p:nvSpPr>
                <p:spPr>
                  <a:xfrm>
                    <a:off x="3086816" y="1915418"/>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88" name="Straight Connector 2087">
                    <a:extLst>
                      <a:ext uri="{FF2B5EF4-FFF2-40B4-BE49-F238E27FC236}">
                        <a16:creationId xmlns:a16="http://schemas.microsoft.com/office/drawing/2014/main" id="{A487414A-2698-174B-3B77-EA64E0C2223B}"/>
                      </a:ext>
                    </a:extLst>
                  </p:cNvPr>
                  <p:cNvCxnSpPr>
                    <a:stCxn id="2087" idx="4"/>
                  </p:cNvCxnSpPr>
                  <p:nvPr/>
                </p:nvCxnSpPr>
                <p:spPr>
                  <a:xfrm>
                    <a:off x="3106248" y="1954122"/>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084" name="Group 1059">
                  <a:extLst>
                    <a:ext uri="{FF2B5EF4-FFF2-40B4-BE49-F238E27FC236}">
                      <a16:creationId xmlns:a16="http://schemas.microsoft.com/office/drawing/2014/main" id="{94D1CAF4-F71E-2807-CD0C-D8381A373E25}"/>
                    </a:ext>
                  </a:extLst>
                </p:cNvPr>
                <p:cNvGrpSpPr>
                  <a:grpSpLocks/>
                </p:cNvGrpSpPr>
                <p:nvPr/>
              </p:nvGrpSpPr>
              <p:grpSpPr bwMode="auto">
                <a:xfrm>
                  <a:off x="3223369" y="1912025"/>
                  <a:ext cx="47003" cy="106028"/>
                  <a:chOff x="3082875" y="1919169"/>
                  <a:chExt cx="47003" cy="106028"/>
                </a:xfrm>
                <a:grpFill/>
              </p:grpSpPr>
              <p:sp>
                <p:nvSpPr>
                  <p:cNvPr id="2085" name="Oval 2084">
                    <a:extLst>
                      <a:ext uri="{FF2B5EF4-FFF2-40B4-BE49-F238E27FC236}">
                        <a16:creationId xmlns:a16="http://schemas.microsoft.com/office/drawing/2014/main" id="{93AE9BD5-72F3-2514-F4F2-B878FA7A2557}"/>
                      </a:ext>
                    </a:extLst>
                  </p:cNvPr>
                  <p:cNvSpPr/>
                  <p:nvPr/>
                </p:nvSpPr>
                <p:spPr>
                  <a:xfrm>
                    <a:off x="3082875" y="1919169"/>
                    <a:ext cx="47003"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086" name="Straight Connector 2085">
                    <a:extLst>
                      <a:ext uri="{FF2B5EF4-FFF2-40B4-BE49-F238E27FC236}">
                        <a16:creationId xmlns:a16="http://schemas.microsoft.com/office/drawing/2014/main" id="{7809C12D-DC56-98D8-DCB9-0BE824B70FF9}"/>
                      </a:ext>
                    </a:extLst>
                  </p:cNvPr>
                  <p:cNvCxnSpPr>
                    <a:stCxn id="2085" idx="4"/>
                  </p:cNvCxnSpPr>
                  <p:nvPr/>
                </p:nvCxnSpPr>
                <p:spPr>
                  <a:xfrm>
                    <a:off x="3100586" y="1957947"/>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105" name="Group 783">
              <a:extLst>
                <a:ext uri="{FF2B5EF4-FFF2-40B4-BE49-F238E27FC236}">
                  <a16:creationId xmlns:a16="http://schemas.microsoft.com/office/drawing/2014/main" id="{02448F19-0299-7F9C-7476-EE50600D494D}"/>
                </a:ext>
              </a:extLst>
            </p:cNvPr>
            <p:cNvGrpSpPr>
              <a:grpSpLocks/>
            </p:cNvGrpSpPr>
            <p:nvPr/>
          </p:nvGrpSpPr>
          <p:grpSpPr bwMode="auto">
            <a:xfrm>
              <a:off x="6628130" y="3119710"/>
              <a:ext cx="579281" cy="189802"/>
              <a:chOff x="3123376" y="1895758"/>
              <a:chExt cx="313913" cy="142781"/>
            </a:xfrm>
            <a:solidFill>
              <a:schemeClr val="accent3"/>
            </a:solidFill>
          </p:grpSpPr>
          <p:grpSp>
            <p:nvGrpSpPr>
              <p:cNvPr id="2106" name="Group 784">
                <a:extLst>
                  <a:ext uri="{FF2B5EF4-FFF2-40B4-BE49-F238E27FC236}">
                    <a16:creationId xmlns:a16="http://schemas.microsoft.com/office/drawing/2014/main" id="{0C333499-A844-9410-EE1A-238F9F826FF3}"/>
                  </a:ext>
                </a:extLst>
              </p:cNvPr>
              <p:cNvGrpSpPr>
                <a:grpSpLocks/>
              </p:cNvGrpSpPr>
              <p:nvPr/>
            </p:nvGrpSpPr>
            <p:grpSpPr bwMode="auto">
              <a:xfrm>
                <a:off x="3123376" y="1895758"/>
                <a:ext cx="161153" cy="142781"/>
                <a:chOff x="3123376" y="1895758"/>
                <a:chExt cx="161153" cy="142781"/>
              </a:xfrm>
              <a:grpFill/>
            </p:grpSpPr>
            <p:grpSp>
              <p:nvGrpSpPr>
                <p:cNvPr id="2120" name="Group 798">
                  <a:extLst>
                    <a:ext uri="{FF2B5EF4-FFF2-40B4-BE49-F238E27FC236}">
                      <a16:creationId xmlns:a16="http://schemas.microsoft.com/office/drawing/2014/main" id="{32E82576-6363-802E-E6E6-0085528CB986}"/>
                    </a:ext>
                  </a:extLst>
                </p:cNvPr>
                <p:cNvGrpSpPr>
                  <a:grpSpLocks/>
                </p:cNvGrpSpPr>
                <p:nvPr/>
              </p:nvGrpSpPr>
              <p:grpSpPr bwMode="auto">
                <a:xfrm>
                  <a:off x="3123376" y="1924213"/>
                  <a:ext cx="40288" cy="114326"/>
                  <a:chOff x="3097182" y="1921832"/>
                  <a:chExt cx="40288" cy="114326"/>
                </a:xfrm>
                <a:grpFill/>
              </p:grpSpPr>
              <p:sp>
                <p:nvSpPr>
                  <p:cNvPr id="2130" name="Oval 2129">
                    <a:extLst>
                      <a:ext uri="{FF2B5EF4-FFF2-40B4-BE49-F238E27FC236}">
                        <a16:creationId xmlns:a16="http://schemas.microsoft.com/office/drawing/2014/main" id="{53EF4DA9-1444-7A5C-0A03-16CE8A3585D4}"/>
                      </a:ext>
                    </a:extLst>
                  </p:cNvPr>
                  <p:cNvSpPr/>
                  <p:nvPr/>
                </p:nvSpPr>
                <p:spPr>
                  <a:xfrm>
                    <a:off x="3097182" y="1921832"/>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31" name="Straight Connector 2130">
                    <a:extLst>
                      <a:ext uri="{FF2B5EF4-FFF2-40B4-BE49-F238E27FC236}">
                        <a16:creationId xmlns:a16="http://schemas.microsoft.com/office/drawing/2014/main" id="{C980627F-F10E-2199-D1A9-193E6C811BB8}"/>
                      </a:ext>
                    </a:extLst>
                  </p:cNvPr>
                  <p:cNvCxnSpPr>
                    <a:stCxn id="2130" idx="4"/>
                  </p:cNvCxnSpPr>
                  <p:nvPr/>
                </p:nvCxnSpPr>
                <p:spPr>
                  <a:xfrm>
                    <a:off x="3113969" y="1965545"/>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21" name="Group 799">
                  <a:extLst>
                    <a:ext uri="{FF2B5EF4-FFF2-40B4-BE49-F238E27FC236}">
                      <a16:creationId xmlns:a16="http://schemas.microsoft.com/office/drawing/2014/main" id="{ADB16D7E-F392-18D5-0AD6-25F3F05140DE}"/>
                    </a:ext>
                  </a:extLst>
                </p:cNvPr>
                <p:cNvGrpSpPr>
                  <a:grpSpLocks/>
                </p:cNvGrpSpPr>
                <p:nvPr/>
              </p:nvGrpSpPr>
              <p:grpSpPr bwMode="auto">
                <a:xfrm>
                  <a:off x="3200596" y="1905845"/>
                  <a:ext cx="45325" cy="114326"/>
                  <a:chOff x="3098202" y="1903464"/>
                  <a:chExt cx="45325" cy="114326"/>
                </a:xfrm>
                <a:grpFill/>
              </p:grpSpPr>
              <p:sp>
                <p:nvSpPr>
                  <p:cNvPr id="2128" name="Oval 2127">
                    <a:extLst>
                      <a:ext uri="{FF2B5EF4-FFF2-40B4-BE49-F238E27FC236}">
                        <a16:creationId xmlns:a16="http://schemas.microsoft.com/office/drawing/2014/main" id="{B15802F5-66D4-FE6C-BA38-D42116D884CA}"/>
                      </a:ext>
                    </a:extLst>
                  </p:cNvPr>
                  <p:cNvSpPr/>
                  <p:nvPr/>
                </p:nvSpPr>
                <p:spPr>
                  <a:xfrm>
                    <a:off x="3098202"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29" name="Straight Connector 2128">
                    <a:extLst>
                      <a:ext uri="{FF2B5EF4-FFF2-40B4-BE49-F238E27FC236}">
                        <a16:creationId xmlns:a16="http://schemas.microsoft.com/office/drawing/2014/main" id="{DF3A9549-1585-DAD4-4C3E-D3C0DEA89D5C}"/>
                      </a:ext>
                    </a:extLst>
                  </p:cNvPr>
                  <p:cNvCxnSpPr>
                    <a:stCxn id="2128" idx="4"/>
                  </p:cNvCxnSpPr>
                  <p:nvPr/>
                </p:nvCxnSpPr>
                <p:spPr>
                  <a:xfrm>
                    <a:off x="312002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22" name="Group 800">
                  <a:extLst>
                    <a:ext uri="{FF2B5EF4-FFF2-40B4-BE49-F238E27FC236}">
                      <a16:creationId xmlns:a16="http://schemas.microsoft.com/office/drawing/2014/main" id="{629244FA-8EB4-16AF-5457-92818B2E3AE3}"/>
                    </a:ext>
                  </a:extLst>
                </p:cNvPr>
                <p:cNvGrpSpPr>
                  <a:grpSpLocks/>
                </p:cNvGrpSpPr>
                <p:nvPr/>
              </p:nvGrpSpPr>
              <p:grpSpPr bwMode="auto">
                <a:xfrm>
                  <a:off x="3161986" y="1914126"/>
                  <a:ext cx="45324" cy="110963"/>
                  <a:chOff x="3097692" y="1921270"/>
                  <a:chExt cx="45324" cy="110963"/>
                </a:xfrm>
                <a:grpFill/>
              </p:grpSpPr>
              <p:sp>
                <p:nvSpPr>
                  <p:cNvPr id="2126" name="Oval 2125">
                    <a:extLst>
                      <a:ext uri="{FF2B5EF4-FFF2-40B4-BE49-F238E27FC236}">
                        <a16:creationId xmlns:a16="http://schemas.microsoft.com/office/drawing/2014/main" id="{7EF4E0F8-3B03-D9D5-63F0-7293CACE5679}"/>
                      </a:ext>
                    </a:extLst>
                  </p:cNvPr>
                  <p:cNvSpPr/>
                  <p:nvPr/>
                </p:nvSpPr>
                <p:spPr>
                  <a:xfrm>
                    <a:off x="3097692" y="1921270"/>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27" name="Straight Connector 2126">
                    <a:extLst>
                      <a:ext uri="{FF2B5EF4-FFF2-40B4-BE49-F238E27FC236}">
                        <a16:creationId xmlns:a16="http://schemas.microsoft.com/office/drawing/2014/main" id="{E0701ADA-6442-C25C-A9E7-56BC0517E956}"/>
                      </a:ext>
                    </a:extLst>
                  </p:cNvPr>
                  <p:cNvCxnSpPr>
                    <a:stCxn id="2126" idx="4"/>
                  </p:cNvCxnSpPr>
                  <p:nvPr/>
                </p:nvCxnSpPr>
                <p:spPr>
                  <a:xfrm>
                    <a:off x="3119514" y="1964983"/>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23" name="Group 801">
                  <a:extLst>
                    <a:ext uri="{FF2B5EF4-FFF2-40B4-BE49-F238E27FC236}">
                      <a16:creationId xmlns:a16="http://schemas.microsoft.com/office/drawing/2014/main" id="{1E8F0A1B-ADCB-DF92-AE48-E2BC7B454724}"/>
                    </a:ext>
                  </a:extLst>
                </p:cNvPr>
                <p:cNvGrpSpPr>
                  <a:grpSpLocks/>
                </p:cNvGrpSpPr>
                <p:nvPr/>
              </p:nvGrpSpPr>
              <p:grpSpPr bwMode="auto">
                <a:xfrm>
                  <a:off x="3235848" y="1895758"/>
                  <a:ext cx="48681" cy="110962"/>
                  <a:chOff x="3095354" y="1902902"/>
                  <a:chExt cx="48681" cy="110962"/>
                </a:xfrm>
                <a:grpFill/>
              </p:grpSpPr>
              <p:sp>
                <p:nvSpPr>
                  <p:cNvPr id="2124" name="Oval 2123">
                    <a:extLst>
                      <a:ext uri="{FF2B5EF4-FFF2-40B4-BE49-F238E27FC236}">
                        <a16:creationId xmlns:a16="http://schemas.microsoft.com/office/drawing/2014/main" id="{DFFA05F9-151C-9C36-9E85-EB7737FFDEB8}"/>
                      </a:ext>
                    </a:extLst>
                  </p:cNvPr>
                  <p:cNvSpPr/>
                  <p:nvPr/>
                </p:nvSpPr>
                <p:spPr>
                  <a:xfrm>
                    <a:off x="3095354" y="1902902"/>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25" name="Straight Connector 2124">
                    <a:extLst>
                      <a:ext uri="{FF2B5EF4-FFF2-40B4-BE49-F238E27FC236}">
                        <a16:creationId xmlns:a16="http://schemas.microsoft.com/office/drawing/2014/main" id="{DF157B1D-9825-711C-BBB6-A20068AD452C}"/>
                      </a:ext>
                    </a:extLst>
                  </p:cNvPr>
                  <p:cNvCxnSpPr>
                    <a:stCxn id="2124" idx="4"/>
                  </p:cNvCxnSpPr>
                  <p:nvPr/>
                </p:nvCxnSpPr>
                <p:spPr>
                  <a:xfrm>
                    <a:off x="3120533" y="194661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107" name="Group 785">
                <a:extLst>
                  <a:ext uri="{FF2B5EF4-FFF2-40B4-BE49-F238E27FC236}">
                    <a16:creationId xmlns:a16="http://schemas.microsoft.com/office/drawing/2014/main" id="{C2E69ABC-98F8-E8D5-3CE8-09685830A765}"/>
                  </a:ext>
                </a:extLst>
              </p:cNvPr>
              <p:cNvGrpSpPr>
                <a:grpSpLocks/>
              </p:cNvGrpSpPr>
              <p:nvPr/>
            </p:nvGrpSpPr>
            <p:grpSpPr bwMode="auto">
              <a:xfrm>
                <a:off x="3276137" y="1905845"/>
                <a:ext cx="161152" cy="124413"/>
                <a:chOff x="3123737" y="1896320"/>
                <a:chExt cx="161152" cy="124413"/>
              </a:xfrm>
              <a:grpFill/>
            </p:grpSpPr>
            <p:grpSp>
              <p:nvGrpSpPr>
                <p:cNvPr id="2108" name="Group 786">
                  <a:extLst>
                    <a:ext uri="{FF2B5EF4-FFF2-40B4-BE49-F238E27FC236}">
                      <a16:creationId xmlns:a16="http://schemas.microsoft.com/office/drawing/2014/main" id="{095D1252-2F40-BCE4-CF86-7A1D89259EF2}"/>
                    </a:ext>
                  </a:extLst>
                </p:cNvPr>
                <p:cNvGrpSpPr>
                  <a:grpSpLocks/>
                </p:cNvGrpSpPr>
                <p:nvPr/>
              </p:nvGrpSpPr>
              <p:grpSpPr bwMode="auto">
                <a:xfrm>
                  <a:off x="3123737" y="1913133"/>
                  <a:ext cx="43645" cy="107600"/>
                  <a:chOff x="3097543" y="1910752"/>
                  <a:chExt cx="43645" cy="107600"/>
                </a:xfrm>
                <a:grpFill/>
              </p:grpSpPr>
              <p:sp>
                <p:nvSpPr>
                  <p:cNvPr id="2118" name="Oval 2117">
                    <a:extLst>
                      <a:ext uri="{FF2B5EF4-FFF2-40B4-BE49-F238E27FC236}">
                        <a16:creationId xmlns:a16="http://schemas.microsoft.com/office/drawing/2014/main" id="{F115520D-9E57-9A73-8C4B-E01C4B806511}"/>
                      </a:ext>
                    </a:extLst>
                  </p:cNvPr>
                  <p:cNvSpPr/>
                  <p:nvPr/>
                </p:nvSpPr>
                <p:spPr>
                  <a:xfrm>
                    <a:off x="3097543" y="1910752"/>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19" name="Straight Connector 2118">
                    <a:extLst>
                      <a:ext uri="{FF2B5EF4-FFF2-40B4-BE49-F238E27FC236}">
                        <a16:creationId xmlns:a16="http://schemas.microsoft.com/office/drawing/2014/main" id="{DB793332-DFB2-4EDE-2767-AB2486692B2C}"/>
                      </a:ext>
                    </a:extLst>
                  </p:cNvPr>
                  <p:cNvCxnSpPr>
                    <a:stCxn id="2118" idx="4"/>
                  </p:cNvCxnSpPr>
                  <p:nvPr/>
                </p:nvCxnSpPr>
                <p:spPr>
                  <a:xfrm>
                    <a:off x="3121044" y="195446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09" name="Group 787">
                  <a:extLst>
                    <a:ext uri="{FF2B5EF4-FFF2-40B4-BE49-F238E27FC236}">
                      <a16:creationId xmlns:a16="http://schemas.microsoft.com/office/drawing/2014/main" id="{4FE2E4D5-7ECA-A3C6-044B-819F968CE59B}"/>
                    </a:ext>
                  </a:extLst>
                </p:cNvPr>
                <p:cNvGrpSpPr>
                  <a:grpSpLocks/>
                </p:cNvGrpSpPr>
                <p:nvPr/>
              </p:nvGrpSpPr>
              <p:grpSpPr bwMode="auto">
                <a:xfrm>
                  <a:off x="3200956" y="1913133"/>
                  <a:ext cx="45324" cy="107600"/>
                  <a:chOff x="3098562" y="1910752"/>
                  <a:chExt cx="45324" cy="107600"/>
                </a:xfrm>
                <a:grpFill/>
              </p:grpSpPr>
              <p:sp>
                <p:nvSpPr>
                  <p:cNvPr id="2116" name="Oval 2115">
                    <a:extLst>
                      <a:ext uri="{FF2B5EF4-FFF2-40B4-BE49-F238E27FC236}">
                        <a16:creationId xmlns:a16="http://schemas.microsoft.com/office/drawing/2014/main" id="{F8CA8D52-E377-8596-9919-E9F6277E55FA}"/>
                      </a:ext>
                    </a:extLst>
                  </p:cNvPr>
                  <p:cNvSpPr/>
                  <p:nvPr/>
                </p:nvSpPr>
                <p:spPr>
                  <a:xfrm>
                    <a:off x="3098562" y="191075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17" name="Straight Connector 2116">
                    <a:extLst>
                      <a:ext uri="{FF2B5EF4-FFF2-40B4-BE49-F238E27FC236}">
                        <a16:creationId xmlns:a16="http://schemas.microsoft.com/office/drawing/2014/main" id="{5C8E3099-0ED3-431F-D323-84EB447048AE}"/>
                      </a:ext>
                    </a:extLst>
                  </p:cNvPr>
                  <p:cNvCxnSpPr>
                    <a:stCxn id="2116" idx="4"/>
                  </p:cNvCxnSpPr>
                  <p:nvPr/>
                </p:nvCxnSpPr>
                <p:spPr>
                  <a:xfrm>
                    <a:off x="3120384" y="1954464"/>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10" name="Group 788">
                  <a:extLst>
                    <a:ext uri="{FF2B5EF4-FFF2-40B4-BE49-F238E27FC236}">
                      <a16:creationId xmlns:a16="http://schemas.microsoft.com/office/drawing/2014/main" id="{040C8C8A-48C9-C034-9F6B-090DCDF4BBCF}"/>
                    </a:ext>
                  </a:extLst>
                </p:cNvPr>
                <p:cNvGrpSpPr>
                  <a:grpSpLocks/>
                </p:cNvGrpSpPr>
                <p:nvPr/>
              </p:nvGrpSpPr>
              <p:grpSpPr bwMode="auto">
                <a:xfrm>
                  <a:off x="3162345" y="1896320"/>
                  <a:ext cx="45325" cy="114326"/>
                  <a:chOff x="3098051" y="1903464"/>
                  <a:chExt cx="45325" cy="114326"/>
                </a:xfrm>
                <a:grpFill/>
              </p:grpSpPr>
              <p:sp>
                <p:nvSpPr>
                  <p:cNvPr id="2114" name="Oval 2113">
                    <a:extLst>
                      <a:ext uri="{FF2B5EF4-FFF2-40B4-BE49-F238E27FC236}">
                        <a16:creationId xmlns:a16="http://schemas.microsoft.com/office/drawing/2014/main" id="{24D11EE7-C2A7-A723-EC22-041BF503C5ED}"/>
                      </a:ext>
                    </a:extLst>
                  </p:cNvPr>
                  <p:cNvSpPr/>
                  <p:nvPr/>
                </p:nvSpPr>
                <p:spPr>
                  <a:xfrm>
                    <a:off x="3098051"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15" name="Straight Connector 2114">
                    <a:extLst>
                      <a:ext uri="{FF2B5EF4-FFF2-40B4-BE49-F238E27FC236}">
                        <a16:creationId xmlns:a16="http://schemas.microsoft.com/office/drawing/2014/main" id="{2B57E2EA-DDA8-E526-C60E-67980377ABB0}"/>
                      </a:ext>
                    </a:extLst>
                  </p:cNvPr>
                  <p:cNvCxnSpPr>
                    <a:stCxn id="2114" idx="4"/>
                  </p:cNvCxnSpPr>
                  <p:nvPr/>
                </p:nvCxnSpPr>
                <p:spPr>
                  <a:xfrm>
                    <a:off x="311987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11" name="Group 789">
                  <a:extLst>
                    <a:ext uri="{FF2B5EF4-FFF2-40B4-BE49-F238E27FC236}">
                      <a16:creationId xmlns:a16="http://schemas.microsoft.com/office/drawing/2014/main" id="{74C81E3D-BC4D-889E-3CC4-F14FB45DA384}"/>
                    </a:ext>
                  </a:extLst>
                </p:cNvPr>
                <p:cNvGrpSpPr>
                  <a:grpSpLocks/>
                </p:cNvGrpSpPr>
                <p:nvPr/>
              </p:nvGrpSpPr>
              <p:grpSpPr bwMode="auto">
                <a:xfrm>
                  <a:off x="3242922" y="1896320"/>
                  <a:ext cx="41967" cy="114326"/>
                  <a:chOff x="3102428" y="1903464"/>
                  <a:chExt cx="41967" cy="114326"/>
                </a:xfrm>
                <a:grpFill/>
              </p:grpSpPr>
              <p:sp>
                <p:nvSpPr>
                  <p:cNvPr id="2112" name="Oval 2111">
                    <a:extLst>
                      <a:ext uri="{FF2B5EF4-FFF2-40B4-BE49-F238E27FC236}">
                        <a16:creationId xmlns:a16="http://schemas.microsoft.com/office/drawing/2014/main" id="{8333089C-1A22-AD6C-75AE-92F1CAD74C91}"/>
                      </a:ext>
                    </a:extLst>
                  </p:cNvPr>
                  <p:cNvSpPr/>
                  <p:nvPr/>
                </p:nvSpPr>
                <p:spPr>
                  <a:xfrm>
                    <a:off x="3102428" y="1903464"/>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13" name="Straight Connector 2112">
                    <a:extLst>
                      <a:ext uri="{FF2B5EF4-FFF2-40B4-BE49-F238E27FC236}">
                        <a16:creationId xmlns:a16="http://schemas.microsoft.com/office/drawing/2014/main" id="{C6FFE1B7-7D54-87D5-71C2-0E6590BA59CC}"/>
                      </a:ext>
                    </a:extLst>
                  </p:cNvPr>
                  <p:cNvCxnSpPr>
                    <a:stCxn id="2112" idx="4"/>
                  </p:cNvCxnSpPr>
                  <p:nvPr/>
                </p:nvCxnSpPr>
                <p:spPr>
                  <a:xfrm>
                    <a:off x="3124251"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132" name="Group 879">
              <a:extLst>
                <a:ext uri="{FF2B5EF4-FFF2-40B4-BE49-F238E27FC236}">
                  <a16:creationId xmlns:a16="http://schemas.microsoft.com/office/drawing/2014/main" id="{8361E336-9F74-0F22-2E2C-8A4B878FB8C4}"/>
                </a:ext>
              </a:extLst>
            </p:cNvPr>
            <p:cNvGrpSpPr>
              <a:grpSpLocks/>
            </p:cNvGrpSpPr>
            <p:nvPr/>
          </p:nvGrpSpPr>
          <p:grpSpPr bwMode="auto">
            <a:xfrm rot="21540000" flipV="1">
              <a:off x="6607167" y="3298428"/>
              <a:ext cx="549741" cy="196769"/>
              <a:chOff x="3113817" y="1907074"/>
              <a:chExt cx="297908" cy="148022"/>
            </a:xfrm>
            <a:solidFill>
              <a:schemeClr val="accent3"/>
            </a:solidFill>
          </p:grpSpPr>
          <p:grpSp>
            <p:nvGrpSpPr>
              <p:cNvPr id="2133" name="Group 934">
                <a:extLst>
                  <a:ext uri="{FF2B5EF4-FFF2-40B4-BE49-F238E27FC236}">
                    <a16:creationId xmlns:a16="http://schemas.microsoft.com/office/drawing/2014/main" id="{6CCE8BE9-21C1-2D12-B4EE-4895C38FE3FC}"/>
                  </a:ext>
                </a:extLst>
              </p:cNvPr>
              <p:cNvGrpSpPr>
                <a:grpSpLocks/>
              </p:cNvGrpSpPr>
              <p:nvPr/>
            </p:nvGrpSpPr>
            <p:grpSpPr bwMode="auto">
              <a:xfrm>
                <a:off x="3113817" y="1907074"/>
                <a:ext cx="155125" cy="138574"/>
                <a:chOff x="3113817" y="1907074"/>
                <a:chExt cx="155125" cy="138574"/>
              </a:xfrm>
              <a:grpFill/>
            </p:grpSpPr>
            <p:grpSp>
              <p:nvGrpSpPr>
                <p:cNvPr id="2147" name="Group 948">
                  <a:extLst>
                    <a:ext uri="{FF2B5EF4-FFF2-40B4-BE49-F238E27FC236}">
                      <a16:creationId xmlns:a16="http://schemas.microsoft.com/office/drawing/2014/main" id="{0DBCC962-97C0-5093-9AEB-A70629EA329C}"/>
                    </a:ext>
                  </a:extLst>
                </p:cNvPr>
                <p:cNvGrpSpPr>
                  <a:grpSpLocks/>
                </p:cNvGrpSpPr>
                <p:nvPr/>
              </p:nvGrpSpPr>
              <p:grpSpPr bwMode="auto">
                <a:xfrm>
                  <a:off x="3113817" y="1907074"/>
                  <a:ext cx="45324" cy="112647"/>
                  <a:chOff x="3087623" y="1904693"/>
                  <a:chExt cx="45324" cy="112647"/>
                </a:xfrm>
                <a:grpFill/>
              </p:grpSpPr>
              <p:sp>
                <p:nvSpPr>
                  <p:cNvPr id="2157" name="Oval 2156">
                    <a:extLst>
                      <a:ext uri="{FF2B5EF4-FFF2-40B4-BE49-F238E27FC236}">
                        <a16:creationId xmlns:a16="http://schemas.microsoft.com/office/drawing/2014/main" id="{4ABACE49-359B-CC12-4B82-58D5B6D08814}"/>
                      </a:ext>
                    </a:extLst>
                  </p:cNvPr>
                  <p:cNvSpPr/>
                  <p:nvPr/>
                </p:nvSpPr>
                <p:spPr>
                  <a:xfrm>
                    <a:off x="3087623" y="1904693"/>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58" name="Straight Connector 2157">
                    <a:extLst>
                      <a:ext uri="{FF2B5EF4-FFF2-40B4-BE49-F238E27FC236}">
                        <a16:creationId xmlns:a16="http://schemas.microsoft.com/office/drawing/2014/main" id="{C98EAC0E-BC3E-B51F-858E-AAAD9CA2C6A2}"/>
                      </a:ext>
                    </a:extLst>
                  </p:cNvPr>
                  <p:cNvCxnSpPr>
                    <a:stCxn id="2157" idx="4"/>
                  </p:cNvCxnSpPr>
                  <p:nvPr/>
                </p:nvCxnSpPr>
                <p:spPr>
                  <a:xfrm>
                    <a:off x="3110469" y="194672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48" name="Group 949">
                  <a:extLst>
                    <a:ext uri="{FF2B5EF4-FFF2-40B4-BE49-F238E27FC236}">
                      <a16:creationId xmlns:a16="http://schemas.microsoft.com/office/drawing/2014/main" id="{73E93027-B5CF-6DA1-9F9D-87885B2B562F}"/>
                    </a:ext>
                  </a:extLst>
                </p:cNvPr>
                <p:cNvGrpSpPr>
                  <a:grpSpLocks/>
                </p:cNvGrpSpPr>
                <p:nvPr/>
              </p:nvGrpSpPr>
              <p:grpSpPr bwMode="auto">
                <a:xfrm>
                  <a:off x="3180556" y="1938067"/>
                  <a:ext cx="43645" cy="107581"/>
                  <a:chOff x="3078162" y="1935686"/>
                  <a:chExt cx="43645" cy="107581"/>
                </a:xfrm>
                <a:grpFill/>
              </p:grpSpPr>
              <p:sp>
                <p:nvSpPr>
                  <p:cNvPr id="2155" name="Oval 2154">
                    <a:extLst>
                      <a:ext uri="{FF2B5EF4-FFF2-40B4-BE49-F238E27FC236}">
                        <a16:creationId xmlns:a16="http://schemas.microsoft.com/office/drawing/2014/main" id="{737297C4-B037-39A3-55CD-CFCE11C1F887}"/>
                      </a:ext>
                    </a:extLst>
                  </p:cNvPr>
                  <p:cNvSpPr/>
                  <p:nvPr/>
                </p:nvSpPr>
                <p:spPr>
                  <a:xfrm>
                    <a:off x="3078162" y="1935686"/>
                    <a:ext cx="4364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56" name="Straight Connector 2155">
                    <a:extLst>
                      <a:ext uri="{FF2B5EF4-FFF2-40B4-BE49-F238E27FC236}">
                        <a16:creationId xmlns:a16="http://schemas.microsoft.com/office/drawing/2014/main" id="{D9A75444-9C3E-9E95-33AE-256D194BACB4}"/>
                      </a:ext>
                    </a:extLst>
                  </p:cNvPr>
                  <p:cNvCxnSpPr>
                    <a:cxnSpLocks/>
                  </p:cNvCxnSpPr>
                  <p:nvPr/>
                </p:nvCxnSpPr>
                <p:spPr>
                  <a:xfrm>
                    <a:off x="3098401" y="1972654"/>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49" name="Group 950">
                  <a:extLst>
                    <a:ext uri="{FF2B5EF4-FFF2-40B4-BE49-F238E27FC236}">
                      <a16:creationId xmlns:a16="http://schemas.microsoft.com/office/drawing/2014/main" id="{B8150144-2A9F-12C7-E6B4-E4842D259FC5}"/>
                    </a:ext>
                  </a:extLst>
                </p:cNvPr>
                <p:cNvGrpSpPr>
                  <a:grpSpLocks/>
                </p:cNvGrpSpPr>
                <p:nvPr/>
              </p:nvGrpSpPr>
              <p:grpSpPr bwMode="auto">
                <a:xfrm>
                  <a:off x="3154186" y="1918339"/>
                  <a:ext cx="40288" cy="109317"/>
                  <a:chOff x="3089892" y="1925483"/>
                  <a:chExt cx="40288" cy="109317"/>
                </a:xfrm>
                <a:grpFill/>
              </p:grpSpPr>
              <p:sp>
                <p:nvSpPr>
                  <p:cNvPr id="2153" name="Oval 2152">
                    <a:extLst>
                      <a:ext uri="{FF2B5EF4-FFF2-40B4-BE49-F238E27FC236}">
                        <a16:creationId xmlns:a16="http://schemas.microsoft.com/office/drawing/2014/main" id="{9EA9FF68-504A-B274-52A7-80E1DDC7521F}"/>
                      </a:ext>
                    </a:extLst>
                  </p:cNvPr>
                  <p:cNvSpPr/>
                  <p:nvPr/>
                </p:nvSpPr>
                <p:spPr>
                  <a:xfrm>
                    <a:off x="3089892" y="1925483"/>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54" name="Straight Connector 2153">
                    <a:extLst>
                      <a:ext uri="{FF2B5EF4-FFF2-40B4-BE49-F238E27FC236}">
                        <a16:creationId xmlns:a16="http://schemas.microsoft.com/office/drawing/2014/main" id="{461F4C04-BBB6-79EB-52FE-324723630638}"/>
                      </a:ext>
                    </a:extLst>
                  </p:cNvPr>
                  <p:cNvCxnSpPr>
                    <a:stCxn id="2153" idx="4"/>
                  </p:cNvCxnSpPr>
                  <p:nvPr/>
                </p:nvCxnSpPr>
                <p:spPr>
                  <a:xfrm>
                    <a:off x="3107633" y="1962506"/>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50" name="Group 951">
                  <a:extLst>
                    <a:ext uri="{FF2B5EF4-FFF2-40B4-BE49-F238E27FC236}">
                      <a16:creationId xmlns:a16="http://schemas.microsoft.com/office/drawing/2014/main" id="{87906A57-5AEF-2FF5-8107-C4798831B8E2}"/>
                    </a:ext>
                  </a:extLst>
                </p:cNvPr>
                <p:cNvGrpSpPr>
                  <a:grpSpLocks/>
                </p:cNvGrpSpPr>
                <p:nvPr/>
              </p:nvGrpSpPr>
              <p:grpSpPr bwMode="auto">
                <a:xfrm>
                  <a:off x="3223618" y="1920511"/>
                  <a:ext cx="45324" cy="105925"/>
                  <a:chOff x="3083124" y="1927655"/>
                  <a:chExt cx="45324" cy="105925"/>
                </a:xfrm>
                <a:grpFill/>
              </p:grpSpPr>
              <p:sp>
                <p:nvSpPr>
                  <p:cNvPr id="2151" name="Oval 2150">
                    <a:extLst>
                      <a:ext uri="{FF2B5EF4-FFF2-40B4-BE49-F238E27FC236}">
                        <a16:creationId xmlns:a16="http://schemas.microsoft.com/office/drawing/2014/main" id="{668CC5DE-067F-E48B-1C62-AEB6D6176201}"/>
                      </a:ext>
                    </a:extLst>
                  </p:cNvPr>
                  <p:cNvSpPr/>
                  <p:nvPr/>
                </p:nvSpPr>
                <p:spPr>
                  <a:xfrm>
                    <a:off x="3083124" y="1927655"/>
                    <a:ext cx="45324"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52" name="Straight Connector 2151">
                    <a:extLst>
                      <a:ext uri="{FF2B5EF4-FFF2-40B4-BE49-F238E27FC236}">
                        <a16:creationId xmlns:a16="http://schemas.microsoft.com/office/drawing/2014/main" id="{70FCFCA8-3676-2BE6-22A7-CD5754217A47}"/>
                      </a:ext>
                    </a:extLst>
                  </p:cNvPr>
                  <p:cNvCxnSpPr>
                    <a:stCxn id="2151" idx="4"/>
                  </p:cNvCxnSpPr>
                  <p:nvPr/>
                </p:nvCxnSpPr>
                <p:spPr>
                  <a:xfrm>
                    <a:off x="3105884" y="196969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134" name="Group 935">
                <a:extLst>
                  <a:ext uri="{FF2B5EF4-FFF2-40B4-BE49-F238E27FC236}">
                    <a16:creationId xmlns:a16="http://schemas.microsoft.com/office/drawing/2014/main" id="{376FC69C-D2E6-67ED-03E4-F69E4FF5D801}"/>
                  </a:ext>
                </a:extLst>
              </p:cNvPr>
              <p:cNvGrpSpPr>
                <a:grpSpLocks/>
              </p:cNvGrpSpPr>
              <p:nvPr/>
            </p:nvGrpSpPr>
            <p:grpSpPr bwMode="auto">
              <a:xfrm>
                <a:off x="3242402" y="1919352"/>
                <a:ext cx="169323" cy="135744"/>
                <a:chOff x="3090002" y="1909827"/>
                <a:chExt cx="169323" cy="135744"/>
              </a:xfrm>
              <a:grpFill/>
            </p:grpSpPr>
            <p:grpSp>
              <p:nvGrpSpPr>
                <p:cNvPr id="2135" name="Group 936">
                  <a:extLst>
                    <a:ext uri="{FF2B5EF4-FFF2-40B4-BE49-F238E27FC236}">
                      <a16:creationId xmlns:a16="http://schemas.microsoft.com/office/drawing/2014/main" id="{10CF1E36-F672-F0BE-1446-6A4C9B2CF5C1}"/>
                    </a:ext>
                  </a:extLst>
                </p:cNvPr>
                <p:cNvGrpSpPr>
                  <a:grpSpLocks/>
                </p:cNvGrpSpPr>
                <p:nvPr/>
              </p:nvGrpSpPr>
              <p:grpSpPr bwMode="auto">
                <a:xfrm>
                  <a:off x="3090002" y="1927517"/>
                  <a:ext cx="40288" cy="114434"/>
                  <a:chOff x="3063808" y="1925136"/>
                  <a:chExt cx="40288" cy="114434"/>
                </a:xfrm>
                <a:grpFill/>
              </p:grpSpPr>
              <p:sp>
                <p:nvSpPr>
                  <p:cNvPr id="2145" name="Oval 2144">
                    <a:extLst>
                      <a:ext uri="{FF2B5EF4-FFF2-40B4-BE49-F238E27FC236}">
                        <a16:creationId xmlns:a16="http://schemas.microsoft.com/office/drawing/2014/main" id="{F3DD5B12-D3D1-7C16-CC1B-800EFDEA6C57}"/>
                      </a:ext>
                    </a:extLst>
                  </p:cNvPr>
                  <p:cNvSpPr/>
                  <p:nvPr/>
                </p:nvSpPr>
                <p:spPr>
                  <a:xfrm>
                    <a:off x="3063808" y="1925136"/>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46" name="Straight Connector 2145">
                    <a:extLst>
                      <a:ext uri="{FF2B5EF4-FFF2-40B4-BE49-F238E27FC236}">
                        <a16:creationId xmlns:a16="http://schemas.microsoft.com/office/drawing/2014/main" id="{AEA25B45-B3F0-4FAD-9A62-5E3439F65FB0}"/>
                      </a:ext>
                    </a:extLst>
                  </p:cNvPr>
                  <p:cNvCxnSpPr>
                    <a:stCxn id="2145" idx="4"/>
                  </p:cNvCxnSpPr>
                  <p:nvPr/>
                </p:nvCxnSpPr>
                <p:spPr>
                  <a:xfrm>
                    <a:off x="3078235" y="196895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36" name="Group 937">
                  <a:extLst>
                    <a:ext uri="{FF2B5EF4-FFF2-40B4-BE49-F238E27FC236}">
                      <a16:creationId xmlns:a16="http://schemas.microsoft.com/office/drawing/2014/main" id="{42CE12DB-F1B7-BB72-456A-99DBE637E4F0}"/>
                    </a:ext>
                  </a:extLst>
                </p:cNvPr>
                <p:cNvGrpSpPr>
                  <a:grpSpLocks/>
                </p:cNvGrpSpPr>
                <p:nvPr/>
              </p:nvGrpSpPr>
              <p:grpSpPr bwMode="auto">
                <a:xfrm>
                  <a:off x="3167268" y="1929514"/>
                  <a:ext cx="41967" cy="116057"/>
                  <a:chOff x="3064874" y="1927133"/>
                  <a:chExt cx="41967" cy="116057"/>
                </a:xfrm>
                <a:grpFill/>
              </p:grpSpPr>
              <p:sp>
                <p:nvSpPr>
                  <p:cNvPr id="2143" name="Oval 2142">
                    <a:extLst>
                      <a:ext uri="{FF2B5EF4-FFF2-40B4-BE49-F238E27FC236}">
                        <a16:creationId xmlns:a16="http://schemas.microsoft.com/office/drawing/2014/main" id="{AB01F241-DC48-EE00-095D-F974275EA539}"/>
                      </a:ext>
                    </a:extLst>
                  </p:cNvPr>
                  <p:cNvSpPr/>
                  <p:nvPr/>
                </p:nvSpPr>
                <p:spPr>
                  <a:xfrm>
                    <a:off x="3064874" y="1927133"/>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44" name="Straight Connector 2143">
                    <a:extLst>
                      <a:ext uri="{FF2B5EF4-FFF2-40B4-BE49-F238E27FC236}">
                        <a16:creationId xmlns:a16="http://schemas.microsoft.com/office/drawing/2014/main" id="{420A096B-FCA0-D5AA-D1FE-3AB152A471AC}"/>
                      </a:ext>
                    </a:extLst>
                  </p:cNvPr>
                  <p:cNvCxnSpPr>
                    <a:stCxn id="2143" idx="4"/>
                  </p:cNvCxnSpPr>
                  <p:nvPr/>
                </p:nvCxnSpPr>
                <p:spPr>
                  <a:xfrm>
                    <a:off x="3082672" y="1970896"/>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37" name="Group 938">
                  <a:extLst>
                    <a:ext uri="{FF2B5EF4-FFF2-40B4-BE49-F238E27FC236}">
                      <a16:creationId xmlns:a16="http://schemas.microsoft.com/office/drawing/2014/main" id="{CCB80EC9-0585-3F37-A8D6-86A18700B10B}"/>
                    </a:ext>
                  </a:extLst>
                </p:cNvPr>
                <p:cNvGrpSpPr>
                  <a:grpSpLocks/>
                </p:cNvGrpSpPr>
                <p:nvPr/>
              </p:nvGrpSpPr>
              <p:grpSpPr bwMode="auto">
                <a:xfrm>
                  <a:off x="3138384" y="1909827"/>
                  <a:ext cx="43645" cy="114478"/>
                  <a:chOff x="3074090" y="1916971"/>
                  <a:chExt cx="43645" cy="114478"/>
                </a:xfrm>
                <a:grpFill/>
              </p:grpSpPr>
              <p:sp>
                <p:nvSpPr>
                  <p:cNvPr id="2141" name="Oval 2140">
                    <a:extLst>
                      <a:ext uri="{FF2B5EF4-FFF2-40B4-BE49-F238E27FC236}">
                        <a16:creationId xmlns:a16="http://schemas.microsoft.com/office/drawing/2014/main" id="{A0C53682-0FCC-83C4-31D2-B75D6F3A95EE}"/>
                      </a:ext>
                    </a:extLst>
                  </p:cNvPr>
                  <p:cNvSpPr/>
                  <p:nvPr/>
                </p:nvSpPr>
                <p:spPr>
                  <a:xfrm>
                    <a:off x="3074090" y="1916971"/>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42" name="Straight Connector 2141">
                    <a:extLst>
                      <a:ext uri="{FF2B5EF4-FFF2-40B4-BE49-F238E27FC236}">
                        <a16:creationId xmlns:a16="http://schemas.microsoft.com/office/drawing/2014/main" id="{0B268878-05F8-353E-DD7D-C1FAB2620968}"/>
                      </a:ext>
                    </a:extLst>
                  </p:cNvPr>
                  <p:cNvCxnSpPr>
                    <a:stCxn id="2141" idx="4"/>
                  </p:cNvCxnSpPr>
                  <p:nvPr/>
                </p:nvCxnSpPr>
                <p:spPr>
                  <a:xfrm>
                    <a:off x="3086837" y="196083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138" name="Group 939">
                  <a:extLst>
                    <a:ext uri="{FF2B5EF4-FFF2-40B4-BE49-F238E27FC236}">
                      <a16:creationId xmlns:a16="http://schemas.microsoft.com/office/drawing/2014/main" id="{9B76D4FF-0CB2-A25C-404E-9862215B9761}"/>
                    </a:ext>
                  </a:extLst>
                </p:cNvPr>
                <p:cNvGrpSpPr>
                  <a:grpSpLocks/>
                </p:cNvGrpSpPr>
                <p:nvPr/>
              </p:nvGrpSpPr>
              <p:grpSpPr bwMode="auto">
                <a:xfrm>
                  <a:off x="3212322" y="1916911"/>
                  <a:ext cx="47003" cy="105941"/>
                  <a:chOff x="3071828" y="1924055"/>
                  <a:chExt cx="47003" cy="105941"/>
                </a:xfrm>
                <a:grpFill/>
              </p:grpSpPr>
              <p:sp>
                <p:nvSpPr>
                  <p:cNvPr id="2139" name="Oval 2138">
                    <a:extLst>
                      <a:ext uri="{FF2B5EF4-FFF2-40B4-BE49-F238E27FC236}">
                        <a16:creationId xmlns:a16="http://schemas.microsoft.com/office/drawing/2014/main" id="{0932E979-CE1A-881C-E66D-27C7B95BF437}"/>
                      </a:ext>
                    </a:extLst>
                  </p:cNvPr>
                  <p:cNvSpPr/>
                  <p:nvPr/>
                </p:nvSpPr>
                <p:spPr>
                  <a:xfrm>
                    <a:off x="3071828" y="192405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140" name="Straight Connector 2139">
                    <a:extLst>
                      <a:ext uri="{FF2B5EF4-FFF2-40B4-BE49-F238E27FC236}">
                        <a16:creationId xmlns:a16="http://schemas.microsoft.com/office/drawing/2014/main" id="{2F6D11CD-D500-B6A9-1E51-764BB099B063}"/>
                      </a:ext>
                    </a:extLst>
                  </p:cNvPr>
                  <p:cNvCxnSpPr>
                    <a:stCxn id="2139" idx="4"/>
                  </p:cNvCxnSpPr>
                  <p:nvPr/>
                </p:nvCxnSpPr>
                <p:spPr>
                  <a:xfrm>
                    <a:off x="3094559" y="195938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sp>
          <p:nvSpPr>
            <p:cNvPr id="2159" name="Freeform 368">
              <a:extLst>
                <a:ext uri="{FF2B5EF4-FFF2-40B4-BE49-F238E27FC236}">
                  <a16:creationId xmlns:a16="http://schemas.microsoft.com/office/drawing/2014/main" id="{32D70DC1-8128-9E48-0DFF-0D94368C4804}"/>
                </a:ext>
              </a:extLst>
            </p:cNvPr>
            <p:cNvSpPr/>
            <p:nvPr/>
          </p:nvSpPr>
          <p:spPr bwMode="auto">
            <a:xfrm rot="18944245" flipH="1">
              <a:off x="6508007" y="2309817"/>
              <a:ext cx="1157863" cy="1431353"/>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latin typeface="Calibri" panose="020F0502020204030204" pitchFamily="34" charset="0"/>
                <a:cs typeface="Calibri" panose="020F0502020204030204" pitchFamily="34" charset="0"/>
              </a:endParaRPr>
            </a:p>
          </p:txBody>
        </p:sp>
        <p:grpSp>
          <p:nvGrpSpPr>
            <p:cNvPr id="2160" name="Group 2159">
              <a:extLst>
                <a:ext uri="{FF2B5EF4-FFF2-40B4-BE49-F238E27FC236}">
                  <a16:creationId xmlns:a16="http://schemas.microsoft.com/office/drawing/2014/main" id="{BEBC36DE-57B6-61A8-F031-2F20D9FAF928}"/>
                </a:ext>
              </a:extLst>
            </p:cNvPr>
            <p:cNvGrpSpPr/>
            <p:nvPr/>
          </p:nvGrpSpPr>
          <p:grpSpPr>
            <a:xfrm>
              <a:off x="6712421" y="1823532"/>
              <a:ext cx="807401" cy="2053637"/>
              <a:chOff x="4465176" y="1823532"/>
              <a:chExt cx="807401" cy="2053637"/>
            </a:xfrm>
          </p:grpSpPr>
          <p:sp>
            <p:nvSpPr>
              <p:cNvPr id="2161" name="Rounded Rectangle 370">
                <a:extLst>
                  <a:ext uri="{FF2B5EF4-FFF2-40B4-BE49-F238E27FC236}">
                    <a16:creationId xmlns:a16="http://schemas.microsoft.com/office/drawing/2014/main" id="{BBD50879-768C-7554-2C1B-A646317EB14C}"/>
                  </a:ext>
                </a:extLst>
              </p:cNvPr>
              <p:cNvSpPr/>
              <p:nvPr/>
            </p:nvSpPr>
            <p:spPr bwMode="auto">
              <a:xfrm rot="20059622" flipH="1">
                <a:off x="4525660" y="2113553"/>
                <a:ext cx="295874" cy="16751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162" name="Rounded Rectangle 372">
                <a:extLst>
                  <a:ext uri="{FF2B5EF4-FFF2-40B4-BE49-F238E27FC236}">
                    <a16:creationId xmlns:a16="http://schemas.microsoft.com/office/drawing/2014/main" id="{1B3934C3-8391-9A88-9357-4CCBAC579CC9}"/>
                  </a:ext>
                </a:extLst>
              </p:cNvPr>
              <p:cNvSpPr/>
              <p:nvPr/>
            </p:nvSpPr>
            <p:spPr bwMode="auto">
              <a:xfrm rot="4726929" flipH="1">
                <a:off x="4759576" y="2262719"/>
                <a:ext cx="345025" cy="144199"/>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163" name="Rounded Rectangle 373">
                <a:extLst>
                  <a:ext uri="{FF2B5EF4-FFF2-40B4-BE49-F238E27FC236}">
                    <a16:creationId xmlns:a16="http://schemas.microsoft.com/office/drawing/2014/main" id="{05B800E9-CFA4-B6D1-5126-FD2A14BB4FBF}"/>
                  </a:ext>
                </a:extLst>
              </p:cNvPr>
              <p:cNvSpPr/>
              <p:nvPr/>
            </p:nvSpPr>
            <p:spPr bwMode="auto">
              <a:xfrm rot="1936306" flipH="1">
                <a:off x="4608975" y="2448578"/>
                <a:ext cx="295874" cy="168762"/>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164" name="Rounded Rectangle 374">
                <a:extLst>
                  <a:ext uri="{FF2B5EF4-FFF2-40B4-BE49-F238E27FC236}">
                    <a16:creationId xmlns:a16="http://schemas.microsoft.com/office/drawing/2014/main" id="{26C1CF0C-4FF6-AB2E-C5D1-53AA03E9A834}"/>
                  </a:ext>
                </a:extLst>
              </p:cNvPr>
              <p:cNvSpPr/>
              <p:nvPr/>
            </p:nvSpPr>
            <p:spPr bwMode="auto">
              <a:xfrm rot="3184002" flipH="1">
                <a:off x="4485597" y="2717037"/>
                <a:ext cx="345025" cy="14313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165" name="TextBox 2164">
                <a:extLst>
                  <a:ext uri="{FF2B5EF4-FFF2-40B4-BE49-F238E27FC236}">
                    <a16:creationId xmlns:a16="http://schemas.microsoft.com/office/drawing/2014/main" id="{0A9B7478-90B3-93C3-DE0C-4CCF9F15A907}"/>
                  </a:ext>
                </a:extLst>
              </p:cNvPr>
              <p:cNvSpPr txBox="1"/>
              <p:nvPr/>
            </p:nvSpPr>
            <p:spPr bwMode="auto">
              <a:xfrm rot="4004034">
                <a:off x="4563864" y="2099683"/>
                <a:ext cx="216266" cy="186501"/>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2166" name="TextBox 2165">
                <a:extLst>
                  <a:ext uri="{FF2B5EF4-FFF2-40B4-BE49-F238E27FC236}">
                    <a16:creationId xmlns:a16="http://schemas.microsoft.com/office/drawing/2014/main" id="{667DB0BA-8BB7-0333-9E96-6224F73964C3}"/>
                  </a:ext>
                </a:extLst>
              </p:cNvPr>
              <p:cNvSpPr txBox="1"/>
              <p:nvPr/>
            </p:nvSpPr>
            <p:spPr bwMode="auto">
              <a:xfrm rot="20981706">
                <a:off x="4801867" y="2195664"/>
                <a:ext cx="275979"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2167" name="TextBox 2166">
                <a:extLst>
                  <a:ext uri="{FF2B5EF4-FFF2-40B4-BE49-F238E27FC236}">
                    <a16:creationId xmlns:a16="http://schemas.microsoft.com/office/drawing/2014/main" id="{D1DF56C1-E30B-584A-1DE8-7C4C7025BDE1}"/>
                  </a:ext>
                </a:extLst>
              </p:cNvPr>
              <p:cNvSpPr txBox="1"/>
              <p:nvPr/>
            </p:nvSpPr>
            <p:spPr bwMode="auto">
              <a:xfrm rot="18241679">
                <a:off x="4584571" y="2394374"/>
                <a:ext cx="330533"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2168" name="TextBox 2167">
                <a:extLst>
                  <a:ext uri="{FF2B5EF4-FFF2-40B4-BE49-F238E27FC236}">
                    <a16:creationId xmlns:a16="http://schemas.microsoft.com/office/drawing/2014/main" id="{F9E6B14D-1B09-86DC-7F90-D9FD388A6F16}"/>
                  </a:ext>
                </a:extLst>
              </p:cNvPr>
              <p:cNvSpPr txBox="1"/>
              <p:nvPr/>
            </p:nvSpPr>
            <p:spPr bwMode="auto">
              <a:xfrm rot="19358488">
                <a:off x="4492411" y="2655820"/>
                <a:ext cx="336391"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2169" name="TextBox 2168">
                <a:extLst>
                  <a:ext uri="{FF2B5EF4-FFF2-40B4-BE49-F238E27FC236}">
                    <a16:creationId xmlns:a16="http://schemas.microsoft.com/office/drawing/2014/main" id="{67A742B5-65A3-93BB-8D20-4D0F1B333A59}"/>
                  </a:ext>
                </a:extLst>
              </p:cNvPr>
              <p:cNvSpPr txBox="1"/>
              <p:nvPr/>
            </p:nvSpPr>
            <p:spPr>
              <a:xfrm>
                <a:off x="4465176" y="1823532"/>
                <a:ext cx="638848" cy="338554"/>
              </a:xfrm>
              <a:prstGeom prst="rect">
                <a:avLst/>
              </a:prstGeom>
              <a:noFill/>
            </p:spPr>
            <p:txBody>
              <a:bodyPr wrap="square">
                <a:spAutoFit/>
              </a:bodyPr>
              <a:lstStyle/>
              <a:p>
                <a:pPr algn="ctr" defTabSz="913798">
                  <a:defRPr/>
                </a:pPr>
                <a:r>
                  <a:rPr lang="en-NZ" sz="16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HER2</a:t>
                </a:r>
              </a:p>
            </p:txBody>
          </p:sp>
          <p:sp>
            <p:nvSpPr>
              <p:cNvPr id="2170" name="Freeform 371">
                <a:extLst>
                  <a:ext uri="{FF2B5EF4-FFF2-40B4-BE49-F238E27FC236}">
                    <a16:creationId xmlns:a16="http://schemas.microsoft.com/office/drawing/2014/main" id="{7BD1D882-4D2B-453E-5141-24FBCDB9F513}"/>
                  </a:ext>
                </a:extLst>
              </p:cNvPr>
              <p:cNvSpPr/>
              <p:nvPr/>
            </p:nvSpPr>
            <p:spPr bwMode="auto">
              <a:xfrm rot="1286449" flipH="1">
                <a:off x="4763926" y="3544870"/>
                <a:ext cx="322607" cy="306409"/>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algn="ctr" defTabSz="913798" fontAlgn="base">
                  <a:spcBef>
                    <a:spcPct val="0"/>
                  </a:spcBef>
                  <a:spcAft>
                    <a:spcPct val="0"/>
                  </a:spcAft>
                  <a:defRPr/>
                </a:pPr>
                <a:endParaRPr lang="en-US" sz="3200" b="1" kern="0" dirty="0">
                  <a:solidFill>
                    <a:srgbClr val="1D2E5A"/>
                  </a:solidFill>
                  <a:latin typeface="Calibri" panose="020F0502020204030204" pitchFamily="34" charset="0"/>
                  <a:ea typeface="ＭＳ Ｐゴシック" charset="0"/>
                  <a:cs typeface="Calibri" panose="020F0502020204030204" pitchFamily="34" charset="0"/>
                </a:endParaRPr>
              </a:p>
            </p:txBody>
          </p:sp>
          <p:sp>
            <p:nvSpPr>
              <p:cNvPr id="2171" name="TextBox 2170">
                <a:extLst>
                  <a:ext uri="{FF2B5EF4-FFF2-40B4-BE49-F238E27FC236}">
                    <a16:creationId xmlns:a16="http://schemas.microsoft.com/office/drawing/2014/main" id="{ABC7B51A-2844-8F4F-4BB4-23BE32C598C7}"/>
                  </a:ext>
                </a:extLst>
              </p:cNvPr>
              <p:cNvSpPr txBox="1"/>
              <p:nvPr/>
            </p:nvSpPr>
            <p:spPr>
              <a:xfrm>
                <a:off x="4572020" y="3615299"/>
                <a:ext cx="700557" cy="261870"/>
              </a:xfrm>
              <a:prstGeom prst="rect">
                <a:avLst/>
              </a:prstGeom>
              <a:noFill/>
            </p:spPr>
            <p:txBody>
              <a:bodyPr>
                <a:spAutoFit/>
              </a:bodyPr>
              <a:lstStyle/>
              <a:p>
                <a:pPr algn="ctr" defTabSz="913798">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TK</a:t>
                </a:r>
              </a:p>
            </p:txBody>
          </p:sp>
          <p:sp>
            <p:nvSpPr>
              <p:cNvPr id="2172" name="Oval 2171">
                <a:extLst>
                  <a:ext uri="{FF2B5EF4-FFF2-40B4-BE49-F238E27FC236}">
                    <a16:creationId xmlns:a16="http://schemas.microsoft.com/office/drawing/2014/main" id="{8FAE31EB-EE53-CA5B-011E-1E30228122F5}"/>
                  </a:ext>
                </a:extLst>
              </p:cNvPr>
              <p:cNvSpPr/>
              <p:nvPr/>
            </p:nvSpPr>
            <p:spPr>
              <a:xfrm>
                <a:off x="4725295" y="3708675"/>
                <a:ext cx="76940" cy="769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sp>
            <p:nvSpPr>
              <p:cNvPr id="2173" name="Oval 2172">
                <a:extLst>
                  <a:ext uri="{FF2B5EF4-FFF2-40B4-BE49-F238E27FC236}">
                    <a16:creationId xmlns:a16="http://schemas.microsoft.com/office/drawing/2014/main" id="{CA0DBA82-6448-C04B-6635-C742704E7984}"/>
                  </a:ext>
                </a:extLst>
              </p:cNvPr>
              <p:cNvSpPr/>
              <p:nvPr/>
            </p:nvSpPr>
            <p:spPr>
              <a:xfrm>
                <a:off x="5054279" y="3705501"/>
                <a:ext cx="76940" cy="769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grpSp>
        <p:grpSp>
          <p:nvGrpSpPr>
            <p:cNvPr id="2175" name="Group 2174">
              <a:extLst>
                <a:ext uri="{FF2B5EF4-FFF2-40B4-BE49-F238E27FC236}">
                  <a16:creationId xmlns:a16="http://schemas.microsoft.com/office/drawing/2014/main" id="{AADCF65D-70BD-4141-AC99-0D731215DBCA}"/>
                </a:ext>
              </a:extLst>
            </p:cNvPr>
            <p:cNvGrpSpPr/>
            <p:nvPr/>
          </p:nvGrpSpPr>
          <p:grpSpPr>
            <a:xfrm>
              <a:off x="7736275" y="1823531"/>
              <a:ext cx="1157862" cy="2053635"/>
              <a:chOff x="5614716" y="1823531"/>
              <a:chExt cx="1157862" cy="2053635"/>
            </a:xfrm>
          </p:grpSpPr>
          <p:grpSp>
            <p:nvGrpSpPr>
              <p:cNvPr id="2176" name="Group 2175">
                <a:extLst>
                  <a:ext uri="{FF2B5EF4-FFF2-40B4-BE49-F238E27FC236}">
                    <a16:creationId xmlns:a16="http://schemas.microsoft.com/office/drawing/2014/main" id="{FD789906-1B84-D19A-764A-824FBED8E5FD}"/>
                  </a:ext>
                </a:extLst>
              </p:cNvPr>
              <p:cNvGrpSpPr/>
              <p:nvPr/>
            </p:nvGrpSpPr>
            <p:grpSpPr>
              <a:xfrm>
                <a:off x="5968204" y="3126674"/>
                <a:ext cx="638824" cy="370126"/>
                <a:chOff x="10251200" y="2667338"/>
                <a:chExt cx="750813" cy="435009"/>
              </a:xfrm>
            </p:grpSpPr>
            <p:grpSp>
              <p:nvGrpSpPr>
                <p:cNvPr id="2195" name="Group 783">
                  <a:extLst>
                    <a:ext uri="{FF2B5EF4-FFF2-40B4-BE49-F238E27FC236}">
                      <a16:creationId xmlns:a16="http://schemas.microsoft.com/office/drawing/2014/main" id="{B67FD883-9D95-9738-A897-685B228B7A6E}"/>
                    </a:ext>
                  </a:extLst>
                </p:cNvPr>
                <p:cNvGrpSpPr>
                  <a:grpSpLocks/>
                </p:cNvGrpSpPr>
                <p:nvPr/>
              </p:nvGrpSpPr>
              <p:grpSpPr bwMode="auto">
                <a:xfrm>
                  <a:off x="10321180" y="2667338"/>
                  <a:ext cx="680833" cy="248598"/>
                  <a:chOff x="3123376" y="1895758"/>
                  <a:chExt cx="313913" cy="159115"/>
                </a:xfrm>
                <a:solidFill>
                  <a:schemeClr val="accent3"/>
                </a:solidFill>
              </p:grpSpPr>
              <p:grpSp>
                <p:nvGrpSpPr>
                  <p:cNvPr id="2223" name="Group 784">
                    <a:extLst>
                      <a:ext uri="{FF2B5EF4-FFF2-40B4-BE49-F238E27FC236}">
                        <a16:creationId xmlns:a16="http://schemas.microsoft.com/office/drawing/2014/main" id="{D1BAB0A8-82D7-325C-BF5C-394A1D21A149}"/>
                      </a:ext>
                    </a:extLst>
                  </p:cNvPr>
                  <p:cNvGrpSpPr>
                    <a:grpSpLocks/>
                  </p:cNvGrpSpPr>
                  <p:nvPr/>
                </p:nvGrpSpPr>
                <p:grpSpPr bwMode="auto">
                  <a:xfrm>
                    <a:off x="3123376" y="1895758"/>
                    <a:ext cx="161153" cy="124413"/>
                    <a:chOff x="3123376" y="1895758"/>
                    <a:chExt cx="161153" cy="124413"/>
                  </a:xfrm>
                  <a:grpFill/>
                </p:grpSpPr>
                <p:grpSp>
                  <p:nvGrpSpPr>
                    <p:cNvPr id="2237" name="Group 798">
                      <a:extLst>
                        <a:ext uri="{FF2B5EF4-FFF2-40B4-BE49-F238E27FC236}">
                          <a16:creationId xmlns:a16="http://schemas.microsoft.com/office/drawing/2014/main" id="{947F2A50-F6DF-73C9-B368-5FE6A3F3F765}"/>
                        </a:ext>
                      </a:extLst>
                    </p:cNvPr>
                    <p:cNvGrpSpPr>
                      <a:grpSpLocks/>
                    </p:cNvGrpSpPr>
                    <p:nvPr/>
                  </p:nvGrpSpPr>
                  <p:grpSpPr bwMode="auto">
                    <a:xfrm>
                      <a:off x="3123376" y="1905845"/>
                      <a:ext cx="40288" cy="114326"/>
                      <a:chOff x="3097182" y="1903464"/>
                      <a:chExt cx="40288" cy="114326"/>
                    </a:xfrm>
                    <a:grpFill/>
                  </p:grpSpPr>
                  <p:sp>
                    <p:nvSpPr>
                      <p:cNvPr id="2247" name="Oval 2246">
                        <a:extLst>
                          <a:ext uri="{FF2B5EF4-FFF2-40B4-BE49-F238E27FC236}">
                            <a16:creationId xmlns:a16="http://schemas.microsoft.com/office/drawing/2014/main" id="{A78F6C6A-F1E0-D3FE-F2BF-CA312E9FDDAF}"/>
                          </a:ext>
                        </a:extLst>
                      </p:cNvPr>
                      <p:cNvSpPr/>
                      <p:nvPr/>
                    </p:nvSpPr>
                    <p:spPr>
                      <a:xfrm>
                        <a:off x="3097182" y="1903464"/>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48" name="Straight Connector 2247">
                        <a:extLst>
                          <a:ext uri="{FF2B5EF4-FFF2-40B4-BE49-F238E27FC236}">
                            <a16:creationId xmlns:a16="http://schemas.microsoft.com/office/drawing/2014/main" id="{7280D5CC-B90A-82F8-7800-5441C94D7A4B}"/>
                          </a:ext>
                        </a:extLst>
                      </p:cNvPr>
                      <p:cNvCxnSpPr>
                        <a:stCxn id="2247" idx="4"/>
                      </p:cNvCxnSpPr>
                      <p:nvPr/>
                    </p:nvCxnSpPr>
                    <p:spPr>
                      <a:xfrm>
                        <a:off x="3113969"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38" name="Group 799">
                      <a:extLst>
                        <a:ext uri="{FF2B5EF4-FFF2-40B4-BE49-F238E27FC236}">
                          <a16:creationId xmlns:a16="http://schemas.microsoft.com/office/drawing/2014/main" id="{6B05AF0C-D137-6711-F9A0-EB258AD28E32}"/>
                        </a:ext>
                      </a:extLst>
                    </p:cNvPr>
                    <p:cNvGrpSpPr>
                      <a:grpSpLocks/>
                    </p:cNvGrpSpPr>
                    <p:nvPr/>
                  </p:nvGrpSpPr>
                  <p:grpSpPr bwMode="auto">
                    <a:xfrm>
                      <a:off x="3200596" y="1905845"/>
                      <a:ext cx="45325" cy="114326"/>
                      <a:chOff x="3098202" y="1903464"/>
                      <a:chExt cx="45325" cy="114326"/>
                    </a:xfrm>
                    <a:grpFill/>
                  </p:grpSpPr>
                  <p:sp>
                    <p:nvSpPr>
                      <p:cNvPr id="2245" name="Oval 2244">
                        <a:extLst>
                          <a:ext uri="{FF2B5EF4-FFF2-40B4-BE49-F238E27FC236}">
                            <a16:creationId xmlns:a16="http://schemas.microsoft.com/office/drawing/2014/main" id="{6180BB70-80D7-5768-9067-EE0F806D371E}"/>
                          </a:ext>
                        </a:extLst>
                      </p:cNvPr>
                      <p:cNvSpPr/>
                      <p:nvPr/>
                    </p:nvSpPr>
                    <p:spPr>
                      <a:xfrm>
                        <a:off x="3098202"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46" name="Straight Connector 2245">
                        <a:extLst>
                          <a:ext uri="{FF2B5EF4-FFF2-40B4-BE49-F238E27FC236}">
                            <a16:creationId xmlns:a16="http://schemas.microsoft.com/office/drawing/2014/main" id="{5E24EA9C-62A4-D23C-A844-EB3BA7963F91}"/>
                          </a:ext>
                        </a:extLst>
                      </p:cNvPr>
                      <p:cNvCxnSpPr>
                        <a:stCxn id="2245" idx="4"/>
                      </p:cNvCxnSpPr>
                      <p:nvPr/>
                    </p:nvCxnSpPr>
                    <p:spPr>
                      <a:xfrm>
                        <a:off x="312002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39" name="Group 800">
                      <a:extLst>
                        <a:ext uri="{FF2B5EF4-FFF2-40B4-BE49-F238E27FC236}">
                          <a16:creationId xmlns:a16="http://schemas.microsoft.com/office/drawing/2014/main" id="{FD821E53-62F3-2B38-5F7B-57E9470E2D62}"/>
                        </a:ext>
                      </a:extLst>
                    </p:cNvPr>
                    <p:cNvGrpSpPr>
                      <a:grpSpLocks/>
                    </p:cNvGrpSpPr>
                    <p:nvPr/>
                  </p:nvGrpSpPr>
                  <p:grpSpPr bwMode="auto">
                    <a:xfrm>
                      <a:off x="3161986" y="1895758"/>
                      <a:ext cx="45324" cy="110962"/>
                      <a:chOff x="3097692" y="1902902"/>
                      <a:chExt cx="45324" cy="110962"/>
                    </a:xfrm>
                    <a:grpFill/>
                  </p:grpSpPr>
                  <p:sp>
                    <p:nvSpPr>
                      <p:cNvPr id="2243" name="Oval 2242">
                        <a:extLst>
                          <a:ext uri="{FF2B5EF4-FFF2-40B4-BE49-F238E27FC236}">
                            <a16:creationId xmlns:a16="http://schemas.microsoft.com/office/drawing/2014/main" id="{1AD243E7-A307-B3C9-ADFC-55239736559B}"/>
                          </a:ext>
                        </a:extLst>
                      </p:cNvPr>
                      <p:cNvSpPr/>
                      <p:nvPr/>
                    </p:nvSpPr>
                    <p:spPr>
                      <a:xfrm>
                        <a:off x="3097692" y="190290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44" name="Straight Connector 2243">
                        <a:extLst>
                          <a:ext uri="{FF2B5EF4-FFF2-40B4-BE49-F238E27FC236}">
                            <a16:creationId xmlns:a16="http://schemas.microsoft.com/office/drawing/2014/main" id="{D373DAFB-670E-CD26-21C5-5E6B692826A9}"/>
                          </a:ext>
                        </a:extLst>
                      </p:cNvPr>
                      <p:cNvCxnSpPr>
                        <a:stCxn id="2243" idx="4"/>
                      </p:cNvCxnSpPr>
                      <p:nvPr/>
                    </p:nvCxnSpPr>
                    <p:spPr>
                      <a:xfrm>
                        <a:off x="3119514" y="1946614"/>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40" name="Group 801">
                      <a:extLst>
                        <a:ext uri="{FF2B5EF4-FFF2-40B4-BE49-F238E27FC236}">
                          <a16:creationId xmlns:a16="http://schemas.microsoft.com/office/drawing/2014/main" id="{ED91A9AA-7F68-705F-6596-F149EAA1C5CD}"/>
                        </a:ext>
                      </a:extLst>
                    </p:cNvPr>
                    <p:cNvGrpSpPr>
                      <a:grpSpLocks/>
                    </p:cNvGrpSpPr>
                    <p:nvPr/>
                  </p:nvGrpSpPr>
                  <p:grpSpPr bwMode="auto">
                    <a:xfrm>
                      <a:off x="3235848" y="1895758"/>
                      <a:ext cx="48681" cy="110962"/>
                      <a:chOff x="3095354" y="1902902"/>
                      <a:chExt cx="48681" cy="110962"/>
                    </a:xfrm>
                    <a:grpFill/>
                  </p:grpSpPr>
                  <p:sp>
                    <p:nvSpPr>
                      <p:cNvPr id="2241" name="Oval 2240">
                        <a:extLst>
                          <a:ext uri="{FF2B5EF4-FFF2-40B4-BE49-F238E27FC236}">
                            <a16:creationId xmlns:a16="http://schemas.microsoft.com/office/drawing/2014/main" id="{657F99F6-46C8-F813-F26C-A61E18A6184B}"/>
                          </a:ext>
                        </a:extLst>
                      </p:cNvPr>
                      <p:cNvSpPr/>
                      <p:nvPr/>
                    </p:nvSpPr>
                    <p:spPr>
                      <a:xfrm>
                        <a:off x="3095354" y="1902902"/>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42" name="Straight Connector 2241">
                        <a:extLst>
                          <a:ext uri="{FF2B5EF4-FFF2-40B4-BE49-F238E27FC236}">
                            <a16:creationId xmlns:a16="http://schemas.microsoft.com/office/drawing/2014/main" id="{4DBD5164-B679-A8F7-0AE0-28C492311B55}"/>
                          </a:ext>
                        </a:extLst>
                      </p:cNvPr>
                      <p:cNvCxnSpPr>
                        <a:stCxn id="2241" idx="4"/>
                      </p:cNvCxnSpPr>
                      <p:nvPr/>
                    </p:nvCxnSpPr>
                    <p:spPr>
                      <a:xfrm>
                        <a:off x="3120533" y="194661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224" name="Group 785">
                    <a:extLst>
                      <a:ext uri="{FF2B5EF4-FFF2-40B4-BE49-F238E27FC236}">
                        <a16:creationId xmlns:a16="http://schemas.microsoft.com/office/drawing/2014/main" id="{1CE58339-140D-0D97-57CC-9FED836A9389}"/>
                      </a:ext>
                    </a:extLst>
                  </p:cNvPr>
                  <p:cNvGrpSpPr>
                    <a:grpSpLocks/>
                  </p:cNvGrpSpPr>
                  <p:nvPr/>
                </p:nvGrpSpPr>
                <p:grpSpPr bwMode="auto">
                  <a:xfrm>
                    <a:off x="3276137" y="1905845"/>
                    <a:ext cx="161152" cy="149028"/>
                    <a:chOff x="3123737" y="1896320"/>
                    <a:chExt cx="161152" cy="149028"/>
                  </a:xfrm>
                  <a:grpFill/>
                </p:grpSpPr>
                <p:grpSp>
                  <p:nvGrpSpPr>
                    <p:cNvPr id="2225" name="Group 786">
                      <a:extLst>
                        <a:ext uri="{FF2B5EF4-FFF2-40B4-BE49-F238E27FC236}">
                          <a16:creationId xmlns:a16="http://schemas.microsoft.com/office/drawing/2014/main" id="{C92B6798-AD7D-1570-228F-5777BDC45304}"/>
                        </a:ext>
                      </a:extLst>
                    </p:cNvPr>
                    <p:cNvGrpSpPr>
                      <a:grpSpLocks/>
                    </p:cNvGrpSpPr>
                    <p:nvPr/>
                  </p:nvGrpSpPr>
                  <p:grpSpPr bwMode="auto">
                    <a:xfrm>
                      <a:off x="3123737" y="1913133"/>
                      <a:ext cx="43645" cy="107600"/>
                      <a:chOff x="3097543" y="1910752"/>
                      <a:chExt cx="43645" cy="107600"/>
                    </a:xfrm>
                    <a:grpFill/>
                  </p:grpSpPr>
                  <p:sp>
                    <p:nvSpPr>
                      <p:cNvPr id="2235" name="Oval 2234">
                        <a:extLst>
                          <a:ext uri="{FF2B5EF4-FFF2-40B4-BE49-F238E27FC236}">
                            <a16:creationId xmlns:a16="http://schemas.microsoft.com/office/drawing/2014/main" id="{A5438B7C-348A-744D-8D4F-F9F009556C41}"/>
                          </a:ext>
                        </a:extLst>
                      </p:cNvPr>
                      <p:cNvSpPr/>
                      <p:nvPr/>
                    </p:nvSpPr>
                    <p:spPr>
                      <a:xfrm>
                        <a:off x="3097543" y="1910752"/>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36" name="Straight Connector 2235">
                        <a:extLst>
                          <a:ext uri="{FF2B5EF4-FFF2-40B4-BE49-F238E27FC236}">
                            <a16:creationId xmlns:a16="http://schemas.microsoft.com/office/drawing/2014/main" id="{0CE40E4B-EFEB-2379-7492-11BE6CC56B8E}"/>
                          </a:ext>
                        </a:extLst>
                      </p:cNvPr>
                      <p:cNvCxnSpPr>
                        <a:stCxn id="2235" idx="4"/>
                      </p:cNvCxnSpPr>
                      <p:nvPr/>
                    </p:nvCxnSpPr>
                    <p:spPr>
                      <a:xfrm>
                        <a:off x="3121044" y="195446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26" name="Group 787">
                      <a:extLst>
                        <a:ext uri="{FF2B5EF4-FFF2-40B4-BE49-F238E27FC236}">
                          <a16:creationId xmlns:a16="http://schemas.microsoft.com/office/drawing/2014/main" id="{CA5E1567-36F9-3999-C6B0-2D9086DFBFD6}"/>
                        </a:ext>
                      </a:extLst>
                    </p:cNvPr>
                    <p:cNvGrpSpPr>
                      <a:grpSpLocks/>
                    </p:cNvGrpSpPr>
                    <p:nvPr/>
                  </p:nvGrpSpPr>
                  <p:grpSpPr bwMode="auto">
                    <a:xfrm>
                      <a:off x="3200956" y="1913133"/>
                      <a:ext cx="45324" cy="107600"/>
                      <a:chOff x="3098562" y="1910752"/>
                      <a:chExt cx="45324" cy="107600"/>
                    </a:xfrm>
                    <a:grpFill/>
                  </p:grpSpPr>
                  <p:sp>
                    <p:nvSpPr>
                      <p:cNvPr id="2233" name="Oval 2232">
                        <a:extLst>
                          <a:ext uri="{FF2B5EF4-FFF2-40B4-BE49-F238E27FC236}">
                            <a16:creationId xmlns:a16="http://schemas.microsoft.com/office/drawing/2014/main" id="{E9811430-630B-ABBF-6469-24D7DA033288}"/>
                          </a:ext>
                        </a:extLst>
                      </p:cNvPr>
                      <p:cNvSpPr/>
                      <p:nvPr/>
                    </p:nvSpPr>
                    <p:spPr>
                      <a:xfrm>
                        <a:off x="3098562" y="191075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34" name="Straight Connector 2233">
                        <a:extLst>
                          <a:ext uri="{FF2B5EF4-FFF2-40B4-BE49-F238E27FC236}">
                            <a16:creationId xmlns:a16="http://schemas.microsoft.com/office/drawing/2014/main" id="{4926F87D-366D-06B6-6593-A40DAFDA9B8E}"/>
                          </a:ext>
                        </a:extLst>
                      </p:cNvPr>
                      <p:cNvCxnSpPr>
                        <a:stCxn id="2233" idx="4"/>
                      </p:cNvCxnSpPr>
                      <p:nvPr/>
                    </p:nvCxnSpPr>
                    <p:spPr>
                      <a:xfrm>
                        <a:off x="3120384" y="1954464"/>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27" name="Group 788">
                      <a:extLst>
                        <a:ext uri="{FF2B5EF4-FFF2-40B4-BE49-F238E27FC236}">
                          <a16:creationId xmlns:a16="http://schemas.microsoft.com/office/drawing/2014/main" id="{13C85313-334B-D79E-CCBB-1B66F7E44661}"/>
                        </a:ext>
                      </a:extLst>
                    </p:cNvPr>
                    <p:cNvGrpSpPr>
                      <a:grpSpLocks/>
                    </p:cNvGrpSpPr>
                    <p:nvPr/>
                  </p:nvGrpSpPr>
                  <p:grpSpPr bwMode="auto">
                    <a:xfrm>
                      <a:off x="3162345" y="1896320"/>
                      <a:ext cx="45325" cy="114326"/>
                      <a:chOff x="3098051" y="1903464"/>
                      <a:chExt cx="45325" cy="114326"/>
                    </a:xfrm>
                    <a:grpFill/>
                  </p:grpSpPr>
                  <p:sp>
                    <p:nvSpPr>
                      <p:cNvPr id="2231" name="Oval 2230">
                        <a:extLst>
                          <a:ext uri="{FF2B5EF4-FFF2-40B4-BE49-F238E27FC236}">
                            <a16:creationId xmlns:a16="http://schemas.microsoft.com/office/drawing/2014/main" id="{FF7183DC-5826-406C-96B0-137CB1595422}"/>
                          </a:ext>
                        </a:extLst>
                      </p:cNvPr>
                      <p:cNvSpPr/>
                      <p:nvPr/>
                    </p:nvSpPr>
                    <p:spPr>
                      <a:xfrm>
                        <a:off x="3098051"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32" name="Straight Connector 2231">
                        <a:extLst>
                          <a:ext uri="{FF2B5EF4-FFF2-40B4-BE49-F238E27FC236}">
                            <a16:creationId xmlns:a16="http://schemas.microsoft.com/office/drawing/2014/main" id="{EA98010D-EFE9-9E9D-50D8-DD4ADE140B89}"/>
                          </a:ext>
                        </a:extLst>
                      </p:cNvPr>
                      <p:cNvCxnSpPr>
                        <a:stCxn id="2231" idx="4"/>
                      </p:cNvCxnSpPr>
                      <p:nvPr/>
                    </p:nvCxnSpPr>
                    <p:spPr>
                      <a:xfrm>
                        <a:off x="311987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28" name="Group 789">
                      <a:extLst>
                        <a:ext uri="{FF2B5EF4-FFF2-40B4-BE49-F238E27FC236}">
                          <a16:creationId xmlns:a16="http://schemas.microsoft.com/office/drawing/2014/main" id="{DDC2AECC-1CCD-D91B-86E0-5312E4A1B76C}"/>
                        </a:ext>
                      </a:extLst>
                    </p:cNvPr>
                    <p:cNvGrpSpPr>
                      <a:grpSpLocks/>
                    </p:cNvGrpSpPr>
                    <p:nvPr/>
                  </p:nvGrpSpPr>
                  <p:grpSpPr bwMode="auto">
                    <a:xfrm>
                      <a:off x="3242922" y="1930984"/>
                      <a:ext cx="41967" cy="114364"/>
                      <a:chOff x="3102428" y="1938128"/>
                      <a:chExt cx="41967" cy="114364"/>
                    </a:xfrm>
                    <a:grpFill/>
                  </p:grpSpPr>
                  <p:sp>
                    <p:nvSpPr>
                      <p:cNvPr id="2229" name="Oval 2228">
                        <a:extLst>
                          <a:ext uri="{FF2B5EF4-FFF2-40B4-BE49-F238E27FC236}">
                            <a16:creationId xmlns:a16="http://schemas.microsoft.com/office/drawing/2014/main" id="{84F368C3-EFAB-D799-DB4A-1C89BBC08D13}"/>
                          </a:ext>
                        </a:extLst>
                      </p:cNvPr>
                      <p:cNvSpPr/>
                      <p:nvPr/>
                    </p:nvSpPr>
                    <p:spPr>
                      <a:xfrm>
                        <a:off x="3102428" y="1938128"/>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30" name="Straight Connector 2229">
                        <a:extLst>
                          <a:ext uri="{FF2B5EF4-FFF2-40B4-BE49-F238E27FC236}">
                            <a16:creationId xmlns:a16="http://schemas.microsoft.com/office/drawing/2014/main" id="{E4C71DE2-0CB2-0ECE-9E5F-557FC10502F9}"/>
                          </a:ext>
                        </a:extLst>
                      </p:cNvPr>
                      <p:cNvCxnSpPr>
                        <a:stCxn id="2229" idx="4"/>
                      </p:cNvCxnSpPr>
                      <p:nvPr/>
                    </p:nvCxnSpPr>
                    <p:spPr>
                      <a:xfrm>
                        <a:off x="3124251" y="1981879"/>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196" name="Group 879">
                  <a:extLst>
                    <a:ext uri="{FF2B5EF4-FFF2-40B4-BE49-F238E27FC236}">
                      <a16:creationId xmlns:a16="http://schemas.microsoft.com/office/drawing/2014/main" id="{936ABCB9-C02D-7E2E-620A-F9009F085DA3}"/>
                    </a:ext>
                  </a:extLst>
                </p:cNvPr>
                <p:cNvGrpSpPr>
                  <a:grpSpLocks/>
                </p:cNvGrpSpPr>
                <p:nvPr/>
              </p:nvGrpSpPr>
              <p:grpSpPr bwMode="auto">
                <a:xfrm rot="21540000" flipV="1">
                  <a:off x="10251200" y="2883430"/>
                  <a:ext cx="691126" cy="218917"/>
                  <a:chOff x="3092877" y="1911356"/>
                  <a:chExt cx="318658" cy="140120"/>
                </a:xfrm>
                <a:solidFill>
                  <a:schemeClr val="accent3"/>
                </a:solidFill>
              </p:grpSpPr>
              <p:grpSp>
                <p:nvGrpSpPr>
                  <p:cNvPr id="2197" name="Group 934">
                    <a:extLst>
                      <a:ext uri="{FF2B5EF4-FFF2-40B4-BE49-F238E27FC236}">
                        <a16:creationId xmlns:a16="http://schemas.microsoft.com/office/drawing/2014/main" id="{F959C27C-1788-35FA-4A79-EAF45FE52DBE}"/>
                      </a:ext>
                    </a:extLst>
                  </p:cNvPr>
                  <p:cNvGrpSpPr>
                    <a:grpSpLocks/>
                  </p:cNvGrpSpPr>
                  <p:nvPr/>
                </p:nvGrpSpPr>
                <p:grpSpPr bwMode="auto">
                  <a:xfrm>
                    <a:off x="3092877" y="1918573"/>
                    <a:ext cx="176065" cy="127309"/>
                    <a:chOff x="3092877" y="1918573"/>
                    <a:chExt cx="176065" cy="127309"/>
                  </a:xfrm>
                  <a:grpFill/>
                </p:grpSpPr>
                <p:grpSp>
                  <p:nvGrpSpPr>
                    <p:cNvPr id="2211" name="Group 948">
                      <a:extLst>
                        <a:ext uri="{FF2B5EF4-FFF2-40B4-BE49-F238E27FC236}">
                          <a16:creationId xmlns:a16="http://schemas.microsoft.com/office/drawing/2014/main" id="{9CA1EE0C-C238-C149-E464-0C3E67766114}"/>
                        </a:ext>
                      </a:extLst>
                    </p:cNvPr>
                    <p:cNvGrpSpPr>
                      <a:grpSpLocks/>
                    </p:cNvGrpSpPr>
                    <p:nvPr/>
                  </p:nvGrpSpPr>
                  <p:grpSpPr bwMode="auto">
                    <a:xfrm>
                      <a:off x="3092877" y="1931204"/>
                      <a:ext cx="45324" cy="112651"/>
                      <a:chOff x="3066683" y="1928823"/>
                      <a:chExt cx="45324" cy="112651"/>
                    </a:xfrm>
                    <a:grpFill/>
                  </p:grpSpPr>
                  <p:sp>
                    <p:nvSpPr>
                      <p:cNvPr id="2221" name="Oval 2220">
                        <a:extLst>
                          <a:ext uri="{FF2B5EF4-FFF2-40B4-BE49-F238E27FC236}">
                            <a16:creationId xmlns:a16="http://schemas.microsoft.com/office/drawing/2014/main" id="{2B405F22-F100-1158-7E02-D6ADF5E89057}"/>
                          </a:ext>
                        </a:extLst>
                      </p:cNvPr>
                      <p:cNvSpPr/>
                      <p:nvPr/>
                    </p:nvSpPr>
                    <p:spPr>
                      <a:xfrm>
                        <a:off x="3066683" y="1928823"/>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22" name="Straight Connector 2221">
                        <a:extLst>
                          <a:ext uri="{FF2B5EF4-FFF2-40B4-BE49-F238E27FC236}">
                            <a16:creationId xmlns:a16="http://schemas.microsoft.com/office/drawing/2014/main" id="{04815118-1C7D-81E4-E200-1B843D2099FF}"/>
                          </a:ext>
                        </a:extLst>
                      </p:cNvPr>
                      <p:cNvCxnSpPr>
                        <a:stCxn id="2221" idx="4"/>
                      </p:cNvCxnSpPr>
                      <p:nvPr/>
                    </p:nvCxnSpPr>
                    <p:spPr>
                      <a:xfrm>
                        <a:off x="3089472" y="1970861"/>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12" name="Group 949">
                      <a:extLst>
                        <a:ext uri="{FF2B5EF4-FFF2-40B4-BE49-F238E27FC236}">
                          <a16:creationId xmlns:a16="http://schemas.microsoft.com/office/drawing/2014/main" id="{048AB71C-267E-9814-77F1-717845871889}"/>
                        </a:ext>
                      </a:extLst>
                    </p:cNvPr>
                    <p:cNvGrpSpPr>
                      <a:grpSpLocks/>
                    </p:cNvGrpSpPr>
                    <p:nvPr/>
                  </p:nvGrpSpPr>
                  <p:grpSpPr bwMode="auto">
                    <a:xfrm>
                      <a:off x="3176886" y="1938157"/>
                      <a:ext cx="43645" cy="107725"/>
                      <a:chOff x="3074492" y="1935776"/>
                      <a:chExt cx="43645" cy="107725"/>
                    </a:xfrm>
                    <a:grpFill/>
                  </p:grpSpPr>
                  <p:sp>
                    <p:nvSpPr>
                      <p:cNvPr id="2219" name="Oval 2218">
                        <a:extLst>
                          <a:ext uri="{FF2B5EF4-FFF2-40B4-BE49-F238E27FC236}">
                            <a16:creationId xmlns:a16="http://schemas.microsoft.com/office/drawing/2014/main" id="{DD1FD4D4-2CF3-BCA9-66D8-A0C09A3F15F0}"/>
                          </a:ext>
                        </a:extLst>
                      </p:cNvPr>
                      <p:cNvSpPr/>
                      <p:nvPr/>
                    </p:nvSpPr>
                    <p:spPr>
                      <a:xfrm>
                        <a:off x="3074492" y="1935776"/>
                        <a:ext cx="4364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20" name="Straight Connector 2219">
                        <a:extLst>
                          <a:ext uri="{FF2B5EF4-FFF2-40B4-BE49-F238E27FC236}">
                            <a16:creationId xmlns:a16="http://schemas.microsoft.com/office/drawing/2014/main" id="{07019B6B-ADAA-B57D-2EAD-AAE7B0C01DA9}"/>
                          </a:ext>
                        </a:extLst>
                      </p:cNvPr>
                      <p:cNvCxnSpPr>
                        <a:stCxn id="2219" idx="4"/>
                      </p:cNvCxnSpPr>
                      <p:nvPr/>
                    </p:nvCxnSpPr>
                    <p:spPr>
                      <a:xfrm>
                        <a:off x="3088860" y="1972888"/>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13" name="Group 950">
                      <a:extLst>
                        <a:ext uri="{FF2B5EF4-FFF2-40B4-BE49-F238E27FC236}">
                          <a16:creationId xmlns:a16="http://schemas.microsoft.com/office/drawing/2014/main" id="{7B6B358F-637B-C48C-8F47-8C4B9327FC6B}"/>
                        </a:ext>
                      </a:extLst>
                    </p:cNvPr>
                    <p:cNvGrpSpPr>
                      <a:grpSpLocks/>
                    </p:cNvGrpSpPr>
                    <p:nvPr/>
                  </p:nvGrpSpPr>
                  <p:grpSpPr bwMode="auto">
                    <a:xfrm>
                      <a:off x="3144644" y="1918573"/>
                      <a:ext cx="40288" cy="109317"/>
                      <a:chOff x="3080350" y="1925717"/>
                      <a:chExt cx="40288" cy="109317"/>
                    </a:xfrm>
                    <a:grpFill/>
                  </p:grpSpPr>
                  <p:sp>
                    <p:nvSpPr>
                      <p:cNvPr id="2217" name="Oval 2216">
                        <a:extLst>
                          <a:ext uri="{FF2B5EF4-FFF2-40B4-BE49-F238E27FC236}">
                            <a16:creationId xmlns:a16="http://schemas.microsoft.com/office/drawing/2014/main" id="{843D1C58-D0AC-09B5-94D6-A48C558F177D}"/>
                          </a:ext>
                        </a:extLst>
                      </p:cNvPr>
                      <p:cNvSpPr/>
                      <p:nvPr/>
                    </p:nvSpPr>
                    <p:spPr>
                      <a:xfrm>
                        <a:off x="3080350" y="1925717"/>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18" name="Straight Connector 2217">
                        <a:extLst>
                          <a:ext uri="{FF2B5EF4-FFF2-40B4-BE49-F238E27FC236}">
                            <a16:creationId xmlns:a16="http://schemas.microsoft.com/office/drawing/2014/main" id="{24D96867-E354-1995-B04E-BD9F3DF15EBD}"/>
                          </a:ext>
                        </a:extLst>
                      </p:cNvPr>
                      <p:cNvCxnSpPr>
                        <a:stCxn id="2217" idx="4"/>
                      </p:cNvCxnSpPr>
                      <p:nvPr/>
                    </p:nvCxnSpPr>
                    <p:spPr>
                      <a:xfrm>
                        <a:off x="3098089" y="1962740"/>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14" name="Group 951">
                      <a:extLst>
                        <a:ext uri="{FF2B5EF4-FFF2-40B4-BE49-F238E27FC236}">
                          <a16:creationId xmlns:a16="http://schemas.microsoft.com/office/drawing/2014/main" id="{B9C83853-B0CA-CBAC-A86C-8417035DE481}"/>
                        </a:ext>
                      </a:extLst>
                    </p:cNvPr>
                    <p:cNvGrpSpPr>
                      <a:grpSpLocks/>
                    </p:cNvGrpSpPr>
                    <p:nvPr/>
                  </p:nvGrpSpPr>
                  <p:grpSpPr bwMode="auto">
                    <a:xfrm>
                      <a:off x="3223618" y="1920511"/>
                      <a:ext cx="45324" cy="105925"/>
                      <a:chOff x="3083124" y="1927655"/>
                      <a:chExt cx="45324" cy="105925"/>
                    </a:xfrm>
                    <a:grpFill/>
                  </p:grpSpPr>
                  <p:sp>
                    <p:nvSpPr>
                      <p:cNvPr id="2215" name="Oval 2214">
                        <a:extLst>
                          <a:ext uri="{FF2B5EF4-FFF2-40B4-BE49-F238E27FC236}">
                            <a16:creationId xmlns:a16="http://schemas.microsoft.com/office/drawing/2014/main" id="{7D5483E0-5260-A878-3C7C-D0FD0F7A5A19}"/>
                          </a:ext>
                        </a:extLst>
                      </p:cNvPr>
                      <p:cNvSpPr/>
                      <p:nvPr/>
                    </p:nvSpPr>
                    <p:spPr>
                      <a:xfrm>
                        <a:off x="3083124" y="1927655"/>
                        <a:ext cx="45324"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16" name="Straight Connector 2215">
                        <a:extLst>
                          <a:ext uri="{FF2B5EF4-FFF2-40B4-BE49-F238E27FC236}">
                            <a16:creationId xmlns:a16="http://schemas.microsoft.com/office/drawing/2014/main" id="{8445B361-5885-6CE6-137B-82B1C150825A}"/>
                          </a:ext>
                        </a:extLst>
                      </p:cNvPr>
                      <p:cNvCxnSpPr>
                        <a:stCxn id="2215" idx="4"/>
                      </p:cNvCxnSpPr>
                      <p:nvPr/>
                    </p:nvCxnSpPr>
                    <p:spPr>
                      <a:xfrm>
                        <a:off x="3105884" y="196969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198" name="Group 935">
                    <a:extLst>
                      <a:ext uri="{FF2B5EF4-FFF2-40B4-BE49-F238E27FC236}">
                        <a16:creationId xmlns:a16="http://schemas.microsoft.com/office/drawing/2014/main" id="{FB59BA2D-E2E5-C1B6-29D9-F6711B8CFCD9}"/>
                      </a:ext>
                    </a:extLst>
                  </p:cNvPr>
                  <p:cNvGrpSpPr>
                    <a:grpSpLocks/>
                  </p:cNvGrpSpPr>
                  <p:nvPr/>
                </p:nvGrpSpPr>
                <p:grpSpPr bwMode="auto">
                  <a:xfrm>
                    <a:off x="3242402" y="1911356"/>
                    <a:ext cx="169133" cy="140120"/>
                    <a:chOff x="3090002" y="1901831"/>
                    <a:chExt cx="169133" cy="140120"/>
                  </a:xfrm>
                  <a:grpFill/>
                </p:grpSpPr>
                <p:grpSp>
                  <p:nvGrpSpPr>
                    <p:cNvPr id="2199" name="Group 936">
                      <a:extLst>
                        <a:ext uri="{FF2B5EF4-FFF2-40B4-BE49-F238E27FC236}">
                          <a16:creationId xmlns:a16="http://schemas.microsoft.com/office/drawing/2014/main" id="{CE78FB63-4FED-1F0D-DD20-5B1EAE969E30}"/>
                        </a:ext>
                      </a:extLst>
                    </p:cNvPr>
                    <p:cNvGrpSpPr>
                      <a:grpSpLocks/>
                    </p:cNvGrpSpPr>
                    <p:nvPr/>
                  </p:nvGrpSpPr>
                  <p:grpSpPr bwMode="auto">
                    <a:xfrm>
                      <a:off x="3090002" y="1927517"/>
                      <a:ext cx="40288" cy="114434"/>
                      <a:chOff x="3063808" y="1925136"/>
                      <a:chExt cx="40288" cy="114434"/>
                    </a:xfrm>
                    <a:grpFill/>
                  </p:grpSpPr>
                  <p:sp>
                    <p:nvSpPr>
                      <p:cNvPr id="2209" name="Oval 2208">
                        <a:extLst>
                          <a:ext uri="{FF2B5EF4-FFF2-40B4-BE49-F238E27FC236}">
                            <a16:creationId xmlns:a16="http://schemas.microsoft.com/office/drawing/2014/main" id="{63CD8F8C-8699-046F-B21F-858312315669}"/>
                          </a:ext>
                        </a:extLst>
                      </p:cNvPr>
                      <p:cNvSpPr/>
                      <p:nvPr/>
                    </p:nvSpPr>
                    <p:spPr>
                      <a:xfrm>
                        <a:off x="3063808" y="1925136"/>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10" name="Straight Connector 2209">
                        <a:extLst>
                          <a:ext uri="{FF2B5EF4-FFF2-40B4-BE49-F238E27FC236}">
                            <a16:creationId xmlns:a16="http://schemas.microsoft.com/office/drawing/2014/main" id="{7C63B53C-32D2-9208-ADA7-182AAA92B26F}"/>
                          </a:ext>
                        </a:extLst>
                      </p:cNvPr>
                      <p:cNvCxnSpPr>
                        <a:stCxn id="2209" idx="4"/>
                      </p:cNvCxnSpPr>
                      <p:nvPr/>
                    </p:nvCxnSpPr>
                    <p:spPr>
                      <a:xfrm>
                        <a:off x="3078235" y="196895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00" name="Group 937">
                      <a:extLst>
                        <a:ext uri="{FF2B5EF4-FFF2-40B4-BE49-F238E27FC236}">
                          <a16:creationId xmlns:a16="http://schemas.microsoft.com/office/drawing/2014/main" id="{C85B6913-E2C9-4F2A-0B41-EFF1846A2739}"/>
                        </a:ext>
                      </a:extLst>
                    </p:cNvPr>
                    <p:cNvGrpSpPr>
                      <a:grpSpLocks/>
                    </p:cNvGrpSpPr>
                    <p:nvPr/>
                  </p:nvGrpSpPr>
                  <p:grpSpPr bwMode="auto">
                    <a:xfrm>
                      <a:off x="3167135" y="1918962"/>
                      <a:ext cx="41967" cy="116051"/>
                      <a:chOff x="3064741" y="1916581"/>
                      <a:chExt cx="41967" cy="116051"/>
                    </a:xfrm>
                    <a:grpFill/>
                  </p:grpSpPr>
                  <p:sp>
                    <p:nvSpPr>
                      <p:cNvPr id="2207" name="Oval 2206">
                        <a:extLst>
                          <a:ext uri="{FF2B5EF4-FFF2-40B4-BE49-F238E27FC236}">
                            <a16:creationId xmlns:a16="http://schemas.microsoft.com/office/drawing/2014/main" id="{5FBE873A-5A40-7732-E30E-8E4135490BC4}"/>
                          </a:ext>
                        </a:extLst>
                      </p:cNvPr>
                      <p:cNvSpPr/>
                      <p:nvPr/>
                    </p:nvSpPr>
                    <p:spPr>
                      <a:xfrm>
                        <a:off x="3064741" y="1916581"/>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08" name="Straight Connector 2207">
                        <a:extLst>
                          <a:ext uri="{FF2B5EF4-FFF2-40B4-BE49-F238E27FC236}">
                            <a16:creationId xmlns:a16="http://schemas.microsoft.com/office/drawing/2014/main" id="{99B1818D-7F9C-E934-6B73-C52910215888}"/>
                          </a:ext>
                        </a:extLst>
                      </p:cNvPr>
                      <p:cNvCxnSpPr>
                        <a:stCxn id="2207" idx="4"/>
                      </p:cNvCxnSpPr>
                      <p:nvPr/>
                    </p:nvCxnSpPr>
                    <p:spPr>
                      <a:xfrm>
                        <a:off x="3082539" y="1960338"/>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01" name="Group 938">
                      <a:extLst>
                        <a:ext uri="{FF2B5EF4-FFF2-40B4-BE49-F238E27FC236}">
                          <a16:creationId xmlns:a16="http://schemas.microsoft.com/office/drawing/2014/main" id="{1C016097-B93C-9FFF-F250-831511FDA963}"/>
                        </a:ext>
                      </a:extLst>
                    </p:cNvPr>
                    <p:cNvGrpSpPr>
                      <a:grpSpLocks/>
                    </p:cNvGrpSpPr>
                    <p:nvPr/>
                  </p:nvGrpSpPr>
                  <p:grpSpPr bwMode="auto">
                    <a:xfrm>
                      <a:off x="3130780" y="1910007"/>
                      <a:ext cx="43645" cy="114295"/>
                      <a:chOff x="3066486" y="1917151"/>
                      <a:chExt cx="43645" cy="114295"/>
                    </a:xfrm>
                    <a:grpFill/>
                  </p:grpSpPr>
                  <p:sp>
                    <p:nvSpPr>
                      <p:cNvPr id="2205" name="Oval 2204">
                        <a:extLst>
                          <a:ext uri="{FF2B5EF4-FFF2-40B4-BE49-F238E27FC236}">
                            <a16:creationId xmlns:a16="http://schemas.microsoft.com/office/drawing/2014/main" id="{A1F6B89F-56F6-D72E-1DB1-31D5A093C066}"/>
                          </a:ext>
                        </a:extLst>
                      </p:cNvPr>
                      <p:cNvSpPr/>
                      <p:nvPr/>
                    </p:nvSpPr>
                    <p:spPr>
                      <a:xfrm>
                        <a:off x="3066486" y="1917151"/>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06" name="Straight Connector 2205">
                        <a:extLst>
                          <a:ext uri="{FF2B5EF4-FFF2-40B4-BE49-F238E27FC236}">
                            <a16:creationId xmlns:a16="http://schemas.microsoft.com/office/drawing/2014/main" id="{16297CF9-1936-0B79-FAE0-1503C0BA5419}"/>
                          </a:ext>
                        </a:extLst>
                      </p:cNvPr>
                      <p:cNvCxnSpPr>
                        <a:cxnSpLocks/>
                      </p:cNvCxnSpPr>
                      <p:nvPr/>
                    </p:nvCxnSpPr>
                    <p:spPr>
                      <a:xfrm>
                        <a:off x="3086841" y="1960833"/>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02" name="Group 939">
                      <a:extLst>
                        <a:ext uri="{FF2B5EF4-FFF2-40B4-BE49-F238E27FC236}">
                          <a16:creationId xmlns:a16="http://schemas.microsoft.com/office/drawing/2014/main" id="{63D63A29-B8AA-F5F0-B45E-9BE6007C0D2F}"/>
                        </a:ext>
                      </a:extLst>
                    </p:cNvPr>
                    <p:cNvGrpSpPr>
                      <a:grpSpLocks/>
                    </p:cNvGrpSpPr>
                    <p:nvPr/>
                  </p:nvGrpSpPr>
                  <p:grpSpPr bwMode="auto">
                    <a:xfrm>
                      <a:off x="3212132" y="1901831"/>
                      <a:ext cx="47003" cy="105941"/>
                      <a:chOff x="3071638" y="1908975"/>
                      <a:chExt cx="47003" cy="105941"/>
                    </a:xfrm>
                    <a:grpFill/>
                  </p:grpSpPr>
                  <p:sp>
                    <p:nvSpPr>
                      <p:cNvPr id="2203" name="Oval 2202">
                        <a:extLst>
                          <a:ext uri="{FF2B5EF4-FFF2-40B4-BE49-F238E27FC236}">
                            <a16:creationId xmlns:a16="http://schemas.microsoft.com/office/drawing/2014/main" id="{1830BEFE-481D-1D1B-AA0B-CF2F5F064541}"/>
                          </a:ext>
                        </a:extLst>
                      </p:cNvPr>
                      <p:cNvSpPr/>
                      <p:nvPr/>
                    </p:nvSpPr>
                    <p:spPr>
                      <a:xfrm>
                        <a:off x="3071638" y="190897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04" name="Straight Connector 2203">
                        <a:extLst>
                          <a:ext uri="{FF2B5EF4-FFF2-40B4-BE49-F238E27FC236}">
                            <a16:creationId xmlns:a16="http://schemas.microsoft.com/office/drawing/2014/main" id="{6BA0FAF8-51A2-B6A7-5B04-DF49CA869C9B}"/>
                          </a:ext>
                        </a:extLst>
                      </p:cNvPr>
                      <p:cNvCxnSpPr>
                        <a:stCxn id="2203" idx="4"/>
                      </p:cNvCxnSpPr>
                      <p:nvPr/>
                    </p:nvCxnSpPr>
                    <p:spPr>
                      <a:xfrm>
                        <a:off x="3094369" y="194430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grpSp>
            <p:nvGrpSpPr>
              <p:cNvPr id="2177" name="Group 2176">
                <a:extLst>
                  <a:ext uri="{FF2B5EF4-FFF2-40B4-BE49-F238E27FC236}">
                    <a16:creationId xmlns:a16="http://schemas.microsoft.com/office/drawing/2014/main" id="{13A268C1-6623-393B-A1A2-26A80781108F}"/>
                  </a:ext>
                </a:extLst>
              </p:cNvPr>
              <p:cNvGrpSpPr/>
              <p:nvPr/>
            </p:nvGrpSpPr>
            <p:grpSpPr>
              <a:xfrm>
                <a:off x="5614716" y="1823531"/>
                <a:ext cx="1157862" cy="2053635"/>
                <a:chOff x="1595429" y="1173399"/>
                <a:chExt cx="1360839" cy="2413644"/>
              </a:xfrm>
            </p:grpSpPr>
            <p:grpSp>
              <p:nvGrpSpPr>
                <p:cNvPr id="2182" name="Group 2181">
                  <a:extLst>
                    <a:ext uri="{FF2B5EF4-FFF2-40B4-BE49-F238E27FC236}">
                      <a16:creationId xmlns:a16="http://schemas.microsoft.com/office/drawing/2014/main" id="{9ACF3B38-4572-29C6-3E45-F99CF51EA58E}"/>
                    </a:ext>
                  </a:extLst>
                </p:cNvPr>
                <p:cNvGrpSpPr/>
                <p:nvPr/>
              </p:nvGrpSpPr>
              <p:grpSpPr>
                <a:xfrm>
                  <a:off x="1595429" y="1173399"/>
                  <a:ext cx="1360839" cy="2253805"/>
                  <a:chOff x="2987536" y="1069747"/>
                  <a:chExt cx="1719706" cy="2433604"/>
                </a:xfrm>
              </p:grpSpPr>
              <p:sp>
                <p:nvSpPr>
                  <p:cNvPr id="2188" name="Freeform 368">
                    <a:extLst>
                      <a:ext uri="{FF2B5EF4-FFF2-40B4-BE49-F238E27FC236}">
                        <a16:creationId xmlns:a16="http://schemas.microsoft.com/office/drawing/2014/main" id="{4C1289B2-533B-EA37-4503-2EDAB29E3C92}"/>
                      </a:ext>
                    </a:extLst>
                  </p:cNvPr>
                  <p:cNvSpPr/>
                  <p:nvPr/>
                </p:nvSpPr>
                <p:spPr bwMode="auto">
                  <a:xfrm rot="18944245" flipH="1">
                    <a:off x="2987536" y="1686873"/>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latin typeface="Calibri" panose="020F0502020204030204" pitchFamily="34" charset="0"/>
                      <a:cs typeface="Calibri" panose="020F0502020204030204" pitchFamily="34" charset="0"/>
                    </a:endParaRPr>
                  </a:p>
                </p:txBody>
              </p:sp>
              <p:sp>
                <p:nvSpPr>
                  <p:cNvPr id="2189" name="Rounded Rectangle 370">
                    <a:extLst>
                      <a:ext uri="{FF2B5EF4-FFF2-40B4-BE49-F238E27FC236}">
                        <a16:creationId xmlns:a16="http://schemas.microsoft.com/office/drawing/2014/main" id="{C3E00D64-1BF8-77C8-E92D-3F6DF752022D}"/>
                      </a:ext>
                    </a:extLst>
                  </p:cNvPr>
                  <p:cNvSpPr/>
                  <p:nvPr/>
                </p:nvSpPr>
                <p:spPr bwMode="auto">
                  <a:xfrm rot="20059622" flipH="1">
                    <a:off x="3380974" y="1437802"/>
                    <a:ext cx="439445"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190" name="Rounded Rectangle 372">
                    <a:extLst>
                      <a:ext uri="{FF2B5EF4-FFF2-40B4-BE49-F238E27FC236}">
                        <a16:creationId xmlns:a16="http://schemas.microsoft.com/office/drawing/2014/main" id="{D304ADE0-D72A-04CE-B388-199CCA93EFC3}"/>
                      </a:ext>
                    </a:extLst>
                  </p:cNvPr>
                  <p:cNvSpPr/>
                  <p:nvPr/>
                </p:nvSpPr>
                <p:spPr bwMode="auto">
                  <a:xfrm rot="4726929" flipH="1">
                    <a:off x="3765689" y="1611517"/>
                    <a:ext cx="437859"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191" name="Rounded Rectangle 373">
                    <a:extLst>
                      <a:ext uri="{FF2B5EF4-FFF2-40B4-BE49-F238E27FC236}">
                        <a16:creationId xmlns:a16="http://schemas.microsoft.com/office/drawing/2014/main" id="{5C67D1CA-96C0-39BA-3743-4AB347024BB6}"/>
                      </a:ext>
                    </a:extLst>
                  </p:cNvPr>
                  <p:cNvSpPr/>
                  <p:nvPr/>
                </p:nvSpPr>
                <p:spPr bwMode="auto">
                  <a:xfrm rot="1936306" flipH="1">
                    <a:off x="3504717" y="1862970"/>
                    <a:ext cx="439445"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192" name="Rounded Rectangle 374">
                    <a:extLst>
                      <a:ext uri="{FF2B5EF4-FFF2-40B4-BE49-F238E27FC236}">
                        <a16:creationId xmlns:a16="http://schemas.microsoft.com/office/drawing/2014/main" id="{14E62C17-B8C2-2757-627E-CDF94CA75FD8}"/>
                      </a:ext>
                    </a:extLst>
                  </p:cNvPr>
                  <p:cNvSpPr/>
                  <p:nvPr/>
                </p:nvSpPr>
                <p:spPr bwMode="auto">
                  <a:xfrm rot="3184002" flipH="1">
                    <a:off x="3358764" y="2188190"/>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193" name="TextBox 2192">
                    <a:extLst>
                      <a:ext uri="{FF2B5EF4-FFF2-40B4-BE49-F238E27FC236}">
                        <a16:creationId xmlns:a16="http://schemas.microsoft.com/office/drawing/2014/main" id="{3C4C6ED6-A5B7-68E1-2943-CF5055D9B054}"/>
                      </a:ext>
                    </a:extLst>
                  </p:cNvPr>
                  <p:cNvSpPr txBox="1"/>
                  <p:nvPr/>
                </p:nvSpPr>
                <p:spPr bwMode="auto">
                  <a:xfrm rot="4004034">
                    <a:off x="3461091" y="1400042"/>
                    <a:ext cx="274455"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2194" name="TextBox 2193">
                    <a:extLst>
                      <a:ext uri="{FF2B5EF4-FFF2-40B4-BE49-F238E27FC236}">
                        <a16:creationId xmlns:a16="http://schemas.microsoft.com/office/drawing/2014/main" id="{B54F6B4A-DD31-1A3B-35C3-28328699480E}"/>
                      </a:ext>
                    </a:extLst>
                  </p:cNvPr>
                  <p:cNvSpPr txBox="1"/>
                  <p:nvPr/>
                </p:nvSpPr>
                <p:spPr>
                  <a:xfrm>
                    <a:off x="3291140" y="1069747"/>
                    <a:ext cx="948844" cy="429646"/>
                  </a:xfrm>
                  <a:prstGeom prst="rect">
                    <a:avLst/>
                  </a:prstGeom>
                  <a:noFill/>
                </p:spPr>
                <p:txBody>
                  <a:bodyPr wrap="square">
                    <a:spAutoFit/>
                  </a:bodyPr>
                  <a:lstStyle/>
                  <a:p>
                    <a:pPr algn="ctr" defTabSz="913798">
                      <a:defRPr/>
                    </a:pPr>
                    <a:r>
                      <a:rPr lang="en-NZ" sz="16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HER2</a:t>
                    </a:r>
                  </a:p>
                </p:txBody>
              </p:sp>
            </p:grpSp>
            <p:grpSp>
              <p:nvGrpSpPr>
                <p:cNvPr id="2183" name="Group 2182">
                  <a:extLst>
                    <a:ext uri="{FF2B5EF4-FFF2-40B4-BE49-F238E27FC236}">
                      <a16:creationId xmlns:a16="http://schemas.microsoft.com/office/drawing/2014/main" id="{40663BFB-F6E0-27BB-D7A6-6B497ECA07F3}"/>
                    </a:ext>
                  </a:extLst>
                </p:cNvPr>
                <p:cNvGrpSpPr/>
                <p:nvPr/>
              </p:nvGrpSpPr>
              <p:grpSpPr>
                <a:xfrm>
                  <a:off x="1961253" y="3196491"/>
                  <a:ext cx="823366" cy="390552"/>
                  <a:chOff x="2099033" y="3170712"/>
                  <a:chExt cx="823366" cy="390552"/>
                </a:xfrm>
              </p:grpSpPr>
              <p:sp>
                <p:nvSpPr>
                  <p:cNvPr id="2184" name="Freeform 371">
                    <a:extLst>
                      <a:ext uri="{FF2B5EF4-FFF2-40B4-BE49-F238E27FC236}">
                        <a16:creationId xmlns:a16="http://schemas.microsoft.com/office/drawing/2014/main" id="{631CAA71-6564-D9E6-42EC-C37BF6BC3723}"/>
                      </a:ext>
                    </a:extLst>
                  </p:cNvPr>
                  <p:cNvSpPr/>
                  <p:nvPr/>
                </p:nvSpPr>
                <p:spPr bwMode="auto">
                  <a:xfrm rot="1286449" flipH="1">
                    <a:off x="2324580" y="3170712"/>
                    <a:ext cx="379161" cy="360123"/>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algn="ctr" defTabSz="913798" fontAlgn="base">
                      <a:spcBef>
                        <a:spcPct val="0"/>
                      </a:spcBef>
                      <a:spcAft>
                        <a:spcPct val="0"/>
                      </a:spcAft>
                      <a:defRPr/>
                    </a:pPr>
                    <a:endParaRPr lang="en-US" sz="3200" b="1" kern="0" dirty="0">
                      <a:solidFill>
                        <a:srgbClr val="1D2E5A"/>
                      </a:solidFill>
                      <a:latin typeface="Calibri" panose="020F0502020204030204" pitchFamily="34" charset="0"/>
                      <a:ea typeface="ＭＳ Ｐゴシック" charset="0"/>
                      <a:cs typeface="Calibri" panose="020F0502020204030204" pitchFamily="34" charset="0"/>
                    </a:endParaRPr>
                  </a:p>
                </p:txBody>
              </p:sp>
              <p:sp>
                <p:nvSpPr>
                  <p:cNvPr id="2185" name="TextBox 2184">
                    <a:extLst>
                      <a:ext uri="{FF2B5EF4-FFF2-40B4-BE49-F238E27FC236}">
                        <a16:creationId xmlns:a16="http://schemas.microsoft.com/office/drawing/2014/main" id="{B476DD30-18B6-911C-86D4-0FB738E5654D}"/>
                      </a:ext>
                    </a:extLst>
                  </p:cNvPr>
                  <p:cNvSpPr txBox="1"/>
                  <p:nvPr/>
                </p:nvSpPr>
                <p:spPr>
                  <a:xfrm>
                    <a:off x="2099033" y="3253487"/>
                    <a:ext cx="823366" cy="307777"/>
                  </a:xfrm>
                  <a:prstGeom prst="rect">
                    <a:avLst/>
                  </a:prstGeom>
                  <a:noFill/>
                </p:spPr>
                <p:txBody>
                  <a:bodyPr>
                    <a:spAutoFit/>
                  </a:bodyPr>
                  <a:lstStyle/>
                  <a:p>
                    <a:pPr algn="ctr" defTabSz="913798">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TK</a:t>
                    </a:r>
                  </a:p>
                </p:txBody>
              </p:sp>
              <p:sp>
                <p:nvSpPr>
                  <p:cNvPr id="2186" name="Oval 2185">
                    <a:extLst>
                      <a:ext uri="{FF2B5EF4-FFF2-40B4-BE49-F238E27FC236}">
                        <a16:creationId xmlns:a16="http://schemas.microsoft.com/office/drawing/2014/main" id="{D14492C1-7218-FDA8-EEC0-E8002CDE4817}"/>
                      </a:ext>
                    </a:extLst>
                  </p:cNvPr>
                  <p:cNvSpPr/>
                  <p:nvPr/>
                </p:nvSpPr>
                <p:spPr>
                  <a:xfrm>
                    <a:off x="2279177" y="3363233"/>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sp>
                <p:nvSpPr>
                  <p:cNvPr id="2187" name="Oval 2186">
                    <a:extLst>
                      <a:ext uri="{FF2B5EF4-FFF2-40B4-BE49-F238E27FC236}">
                        <a16:creationId xmlns:a16="http://schemas.microsoft.com/office/drawing/2014/main" id="{D028A753-1299-F5BB-3C41-339D6FB02F0F}"/>
                      </a:ext>
                    </a:extLst>
                  </p:cNvPr>
                  <p:cNvSpPr/>
                  <p:nvPr/>
                </p:nvSpPr>
                <p:spPr>
                  <a:xfrm>
                    <a:off x="2665833" y="3359502"/>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grpSp>
          </p:grpSp>
          <p:sp>
            <p:nvSpPr>
              <p:cNvPr id="2178" name="TextBox 2177">
                <a:extLst>
                  <a:ext uri="{FF2B5EF4-FFF2-40B4-BE49-F238E27FC236}">
                    <a16:creationId xmlns:a16="http://schemas.microsoft.com/office/drawing/2014/main" id="{3C861F68-F82B-112C-D39D-DF101A5B61F3}"/>
                  </a:ext>
                </a:extLst>
              </p:cNvPr>
              <p:cNvSpPr txBox="1"/>
              <p:nvPr/>
            </p:nvSpPr>
            <p:spPr bwMode="auto">
              <a:xfrm rot="20981706">
                <a:off x="6148030" y="2195665"/>
                <a:ext cx="275979"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2179" name="TextBox 2178">
                <a:extLst>
                  <a:ext uri="{FF2B5EF4-FFF2-40B4-BE49-F238E27FC236}">
                    <a16:creationId xmlns:a16="http://schemas.microsoft.com/office/drawing/2014/main" id="{5C2228E1-F430-9B1B-1FAE-7BBB698E58AC}"/>
                  </a:ext>
                </a:extLst>
              </p:cNvPr>
              <p:cNvSpPr txBox="1"/>
              <p:nvPr/>
            </p:nvSpPr>
            <p:spPr bwMode="auto">
              <a:xfrm rot="18241679">
                <a:off x="5930732" y="2394375"/>
                <a:ext cx="330533"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2180" name="TextBox 2179">
                <a:extLst>
                  <a:ext uri="{FF2B5EF4-FFF2-40B4-BE49-F238E27FC236}">
                    <a16:creationId xmlns:a16="http://schemas.microsoft.com/office/drawing/2014/main" id="{26AB40BE-CFA6-E824-CCB9-04937D6B3138}"/>
                  </a:ext>
                </a:extLst>
              </p:cNvPr>
              <p:cNvSpPr txBox="1"/>
              <p:nvPr/>
            </p:nvSpPr>
            <p:spPr bwMode="auto">
              <a:xfrm rot="19358488">
                <a:off x="5838573" y="2655821"/>
                <a:ext cx="336391"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grpSp>
        <p:grpSp>
          <p:nvGrpSpPr>
            <p:cNvPr id="2249" name="Group 2248">
              <a:extLst>
                <a:ext uri="{FF2B5EF4-FFF2-40B4-BE49-F238E27FC236}">
                  <a16:creationId xmlns:a16="http://schemas.microsoft.com/office/drawing/2014/main" id="{369463CA-6740-8473-C37E-045AE6DA4785}"/>
                </a:ext>
              </a:extLst>
            </p:cNvPr>
            <p:cNvGrpSpPr/>
            <p:nvPr/>
          </p:nvGrpSpPr>
          <p:grpSpPr>
            <a:xfrm>
              <a:off x="7111306" y="1823531"/>
              <a:ext cx="1157862" cy="2053635"/>
              <a:chOff x="4942073" y="1823531"/>
              <a:chExt cx="1157862" cy="2053635"/>
            </a:xfrm>
          </p:grpSpPr>
          <p:grpSp>
            <p:nvGrpSpPr>
              <p:cNvPr id="2250" name="Group 702">
                <a:extLst>
                  <a:ext uri="{FF2B5EF4-FFF2-40B4-BE49-F238E27FC236}">
                    <a16:creationId xmlns:a16="http://schemas.microsoft.com/office/drawing/2014/main" id="{1BCC39C8-50EB-4073-42CC-8E0650A4DF75}"/>
                  </a:ext>
                </a:extLst>
              </p:cNvPr>
              <p:cNvGrpSpPr>
                <a:grpSpLocks/>
              </p:cNvGrpSpPr>
              <p:nvPr/>
            </p:nvGrpSpPr>
            <p:grpSpPr bwMode="auto">
              <a:xfrm>
                <a:off x="5454316" y="3118560"/>
                <a:ext cx="576183" cy="183265"/>
                <a:chOff x="3123758" y="1895338"/>
                <a:chExt cx="312234" cy="137864"/>
              </a:xfrm>
              <a:solidFill>
                <a:schemeClr val="accent3"/>
              </a:solidFill>
            </p:grpSpPr>
            <p:grpSp>
              <p:nvGrpSpPr>
                <p:cNvPr id="2296" name="Group 703">
                  <a:extLst>
                    <a:ext uri="{FF2B5EF4-FFF2-40B4-BE49-F238E27FC236}">
                      <a16:creationId xmlns:a16="http://schemas.microsoft.com/office/drawing/2014/main" id="{C9A32E27-FA3A-B6BD-3C54-D67B6ECEE8B6}"/>
                    </a:ext>
                  </a:extLst>
                </p:cNvPr>
                <p:cNvGrpSpPr>
                  <a:grpSpLocks/>
                </p:cNvGrpSpPr>
                <p:nvPr/>
              </p:nvGrpSpPr>
              <p:grpSpPr bwMode="auto">
                <a:xfrm>
                  <a:off x="3123758" y="1895338"/>
                  <a:ext cx="152759" cy="127776"/>
                  <a:chOff x="3123758" y="1895338"/>
                  <a:chExt cx="152759" cy="127776"/>
                </a:xfrm>
                <a:grpFill/>
              </p:grpSpPr>
              <p:grpSp>
                <p:nvGrpSpPr>
                  <p:cNvPr id="2310" name="Group 717">
                    <a:extLst>
                      <a:ext uri="{FF2B5EF4-FFF2-40B4-BE49-F238E27FC236}">
                        <a16:creationId xmlns:a16="http://schemas.microsoft.com/office/drawing/2014/main" id="{60E7B7E9-A679-44B4-9699-F557F5D5011A}"/>
                      </a:ext>
                    </a:extLst>
                  </p:cNvPr>
                  <p:cNvGrpSpPr>
                    <a:grpSpLocks/>
                  </p:cNvGrpSpPr>
                  <p:nvPr/>
                </p:nvGrpSpPr>
                <p:grpSpPr bwMode="auto">
                  <a:xfrm>
                    <a:off x="3123758" y="1905426"/>
                    <a:ext cx="45324" cy="117688"/>
                    <a:chOff x="3097564" y="1903045"/>
                    <a:chExt cx="45324" cy="117688"/>
                  </a:xfrm>
                  <a:grpFill/>
                </p:grpSpPr>
                <p:sp>
                  <p:nvSpPr>
                    <p:cNvPr id="2320" name="Oval 2319">
                      <a:extLst>
                        <a:ext uri="{FF2B5EF4-FFF2-40B4-BE49-F238E27FC236}">
                          <a16:creationId xmlns:a16="http://schemas.microsoft.com/office/drawing/2014/main" id="{7EDD0B47-7820-74BC-BDBB-D05226DB90DA}"/>
                        </a:ext>
                      </a:extLst>
                    </p:cNvPr>
                    <p:cNvSpPr/>
                    <p:nvPr/>
                  </p:nvSpPr>
                  <p:spPr>
                    <a:xfrm>
                      <a:off x="3097564"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321" name="Straight Connector 2320">
                      <a:extLst>
                        <a:ext uri="{FF2B5EF4-FFF2-40B4-BE49-F238E27FC236}">
                          <a16:creationId xmlns:a16="http://schemas.microsoft.com/office/drawing/2014/main" id="{1655DFE5-25D0-FAFB-A224-A83807FACDB9}"/>
                        </a:ext>
                      </a:extLst>
                    </p:cNvPr>
                    <p:cNvCxnSpPr>
                      <a:stCxn id="2320" idx="4"/>
                    </p:cNvCxnSpPr>
                    <p:nvPr/>
                  </p:nvCxnSpPr>
                  <p:spPr>
                    <a:xfrm>
                      <a:off x="3122743"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311" name="Group 718">
                    <a:extLst>
                      <a:ext uri="{FF2B5EF4-FFF2-40B4-BE49-F238E27FC236}">
                        <a16:creationId xmlns:a16="http://schemas.microsoft.com/office/drawing/2014/main" id="{2E609F88-0D87-764B-2FF3-8730E4F2082C}"/>
                      </a:ext>
                    </a:extLst>
                  </p:cNvPr>
                  <p:cNvGrpSpPr>
                    <a:grpSpLocks/>
                  </p:cNvGrpSpPr>
                  <p:nvPr/>
                </p:nvGrpSpPr>
                <p:grpSpPr bwMode="auto">
                  <a:xfrm>
                    <a:off x="3192583" y="1905426"/>
                    <a:ext cx="45325" cy="117688"/>
                    <a:chOff x="3090189" y="1903045"/>
                    <a:chExt cx="45325" cy="117688"/>
                  </a:xfrm>
                  <a:grpFill/>
                </p:grpSpPr>
                <p:sp>
                  <p:nvSpPr>
                    <p:cNvPr id="2318" name="Oval 2317">
                      <a:extLst>
                        <a:ext uri="{FF2B5EF4-FFF2-40B4-BE49-F238E27FC236}">
                          <a16:creationId xmlns:a16="http://schemas.microsoft.com/office/drawing/2014/main" id="{55B528E3-4A9D-8843-4A3A-58841338035B}"/>
                        </a:ext>
                      </a:extLst>
                    </p:cNvPr>
                    <p:cNvSpPr/>
                    <p:nvPr/>
                  </p:nvSpPr>
                  <p:spPr>
                    <a:xfrm>
                      <a:off x="3090189" y="1903045"/>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319" name="Straight Connector 2318">
                      <a:extLst>
                        <a:ext uri="{FF2B5EF4-FFF2-40B4-BE49-F238E27FC236}">
                          <a16:creationId xmlns:a16="http://schemas.microsoft.com/office/drawing/2014/main" id="{C4BF4792-2EE6-399B-4B30-E6C6E629E8FD}"/>
                        </a:ext>
                      </a:extLst>
                    </p:cNvPr>
                    <p:cNvCxnSpPr>
                      <a:stCxn id="2318" idx="4"/>
                    </p:cNvCxnSpPr>
                    <p:nvPr/>
                  </p:nvCxnSpPr>
                  <p:spPr>
                    <a:xfrm>
                      <a:off x="3113691"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312" name="Group 719">
                    <a:extLst>
                      <a:ext uri="{FF2B5EF4-FFF2-40B4-BE49-F238E27FC236}">
                        <a16:creationId xmlns:a16="http://schemas.microsoft.com/office/drawing/2014/main" id="{9A896C21-36F4-A1B9-0578-2D2E11ECD908}"/>
                      </a:ext>
                    </a:extLst>
                  </p:cNvPr>
                  <p:cNvGrpSpPr>
                    <a:grpSpLocks/>
                  </p:cNvGrpSpPr>
                  <p:nvPr/>
                </p:nvGrpSpPr>
                <p:grpSpPr bwMode="auto">
                  <a:xfrm>
                    <a:off x="3162367" y="1895338"/>
                    <a:ext cx="45325" cy="110964"/>
                    <a:chOff x="3098073" y="1902482"/>
                    <a:chExt cx="45325" cy="110964"/>
                  </a:xfrm>
                  <a:grpFill/>
                </p:grpSpPr>
                <p:sp>
                  <p:nvSpPr>
                    <p:cNvPr id="2316" name="Oval 2315">
                      <a:extLst>
                        <a:ext uri="{FF2B5EF4-FFF2-40B4-BE49-F238E27FC236}">
                          <a16:creationId xmlns:a16="http://schemas.microsoft.com/office/drawing/2014/main" id="{4332A979-F309-ED8D-B0C2-A27BAC8160E1}"/>
                        </a:ext>
                      </a:extLst>
                    </p:cNvPr>
                    <p:cNvSpPr/>
                    <p:nvPr/>
                  </p:nvSpPr>
                  <p:spPr>
                    <a:xfrm>
                      <a:off x="3098073" y="1902482"/>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317" name="Straight Connector 2316">
                      <a:extLst>
                        <a:ext uri="{FF2B5EF4-FFF2-40B4-BE49-F238E27FC236}">
                          <a16:creationId xmlns:a16="http://schemas.microsoft.com/office/drawing/2014/main" id="{E770E21B-C5C3-D890-F987-98E96EE70C9E}"/>
                        </a:ext>
                      </a:extLst>
                    </p:cNvPr>
                    <p:cNvCxnSpPr>
                      <a:stCxn id="2316" idx="4"/>
                    </p:cNvCxnSpPr>
                    <p:nvPr/>
                  </p:nvCxnSpPr>
                  <p:spPr>
                    <a:xfrm>
                      <a:off x="3121574"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313" name="Group 720">
                    <a:extLst>
                      <a:ext uri="{FF2B5EF4-FFF2-40B4-BE49-F238E27FC236}">
                        <a16:creationId xmlns:a16="http://schemas.microsoft.com/office/drawing/2014/main" id="{D59BAC24-4348-2C8E-4AAD-E66A6786A7B6}"/>
                      </a:ext>
                    </a:extLst>
                  </p:cNvPr>
                  <p:cNvGrpSpPr>
                    <a:grpSpLocks/>
                  </p:cNvGrpSpPr>
                  <p:nvPr/>
                </p:nvGrpSpPr>
                <p:grpSpPr bwMode="auto">
                  <a:xfrm>
                    <a:off x="3236229" y="1895338"/>
                    <a:ext cx="40288" cy="110964"/>
                    <a:chOff x="3095735" y="1902482"/>
                    <a:chExt cx="40288" cy="110964"/>
                  </a:xfrm>
                  <a:grpFill/>
                </p:grpSpPr>
                <p:sp>
                  <p:nvSpPr>
                    <p:cNvPr id="2314" name="Oval 2313">
                      <a:extLst>
                        <a:ext uri="{FF2B5EF4-FFF2-40B4-BE49-F238E27FC236}">
                          <a16:creationId xmlns:a16="http://schemas.microsoft.com/office/drawing/2014/main" id="{B299958F-41CB-0FD8-329F-1051D7F6657A}"/>
                        </a:ext>
                      </a:extLst>
                    </p:cNvPr>
                    <p:cNvSpPr/>
                    <p:nvPr/>
                  </p:nvSpPr>
                  <p:spPr>
                    <a:xfrm>
                      <a:off x="3095735" y="1902482"/>
                      <a:ext cx="40288"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315" name="Straight Connector 2314">
                      <a:extLst>
                        <a:ext uri="{FF2B5EF4-FFF2-40B4-BE49-F238E27FC236}">
                          <a16:creationId xmlns:a16="http://schemas.microsoft.com/office/drawing/2014/main" id="{4F04C742-F740-BC12-11C5-1091EB4593A9}"/>
                        </a:ext>
                      </a:extLst>
                    </p:cNvPr>
                    <p:cNvCxnSpPr>
                      <a:stCxn id="2314" idx="4"/>
                    </p:cNvCxnSpPr>
                    <p:nvPr/>
                  </p:nvCxnSpPr>
                  <p:spPr>
                    <a:xfrm>
                      <a:off x="3120915"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297" name="Group 704">
                  <a:extLst>
                    <a:ext uri="{FF2B5EF4-FFF2-40B4-BE49-F238E27FC236}">
                      <a16:creationId xmlns:a16="http://schemas.microsoft.com/office/drawing/2014/main" id="{F2DA273A-070F-E545-55FE-01C1EAE49CAD}"/>
                    </a:ext>
                  </a:extLst>
                </p:cNvPr>
                <p:cNvGrpSpPr>
                  <a:grpSpLocks/>
                </p:cNvGrpSpPr>
                <p:nvPr/>
              </p:nvGrpSpPr>
              <p:grpSpPr bwMode="auto">
                <a:xfrm>
                  <a:off x="3276518" y="1905426"/>
                  <a:ext cx="159474" cy="127776"/>
                  <a:chOff x="3124118" y="1895901"/>
                  <a:chExt cx="159474" cy="127776"/>
                </a:xfrm>
                <a:grpFill/>
              </p:grpSpPr>
              <p:grpSp>
                <p:nvGrpSpPr>
                  <p:cNvPr id="2298" name="Group 705">
                    <a:extLst>
                      <a:ext uri="{FF2B5EF4-FFF2-40B4-BE49-F238E27FC236}">
                        <a16:creationId xmlns:a16="http://schemas.microsoft.com/office/drawing/2014/main" id="{404A3C3C-963B-0087-8713-DB7157067E89}"/>
                      </a:ext>
                    </a:extLst>
                  </p:cNvPr>
                  <p:cNvGrpSpPr>
                    <a:grpSpLocks/>
                  </p:cNvGrpSpPr>
                  <p:nvPr/>
                </p:nvGrpSpPr>
                <p:grpSpPr bwMode="auto">
                  <a:xfrm>
                    <a:off x="3124118" y="1912713"/>
                    <a:ext cx="48682" cy="110964"/>
                    <a:chOff x="3097924" y="1910332"/>
                    <a:chExt cx="48682" cy="110964"/>
                  </a:xfrm>
                  <a:grpFill/>
                </p:grpSpPr>
                <p:sp>
                  <p:nvSpPr>
                    <p:cNvPr id="2308" name="Oval 2307">
                      <a:extLst>
                        <a:ext uri="{FF2B5EF4-FFF2-40B4-BE49-F238E27FC236}">
                          <a16:creationId xmlns:a16="http://schemas.microsoft.com/office/drawing/2014/main" id="{DE6C9B0E-03D0-4B99-7096-B01AB4C3E294}"/>
                        </a:ext>
                      </a:extLst>
                    </p:cNvPr>
                    <p:cNvSpPr/>
                    <p:nvPr/>
                  </p:nvSpPr>
                  <p:spPr>
                    <a:xfrm>
                      <a:off x="3097924" y="1910332"/>
                      <a:ext cx="48682"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309" name="Straight Connector 2308">
                      <a:extLst>
                        <a:ext uri="{FF2B5EF4-FFF2-40B4-BE49-F238E27FC236}">
                          <a16:creationId xmlns:a16="http://schemas.microsoft.com/office/drawing/2014/main" id="{14B0623B-DFC5-622E-D9BE-21214A7A1B7F}"/>
                        </a:ext>
                      </a:extLst>
                    </p:cNvPr>
                    <p:cNvCxnSpPr>
                      <a:stCxn id="2308" idx="4"/>
                    </p:cNvCxnSpPr>
                    <p:nvPr/>
                  </p:nvCxnSpPr>
                  <p:spPr>
                    <a:xfrm>
                      <a:off x="3123104"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99" name="Group 706">
                    <a:extLst>
                      <a:ext uri="{FF2B5EF4-FFF2-40B4-BE49-F238E27FC236}">
                        <a16:creationId xmlns:a16="http://schemas.microsoft.com/office/drawing/2014/main" id="{3FB0E443-3571-76E0-B755-35F7BD3FA36E}"/>
                      </a:ext>
                    </a:extLst>
                  </p:cNvPr>
                  <p:cNvGrpSpPr>
                    <a:grpSpLocks/>
                  </p:cNvGrpSpPr>
                  <p:nvPr/>
                </p:nvGrpSpPr>
                <p:grpSpPr bwMode="auto">
                  <a:xfrm>
                    <a:off x="3199659" y="1912713"/>
                    <a:ext cx="38609" cy="110964"/>
                    <a:chOff x="3097265" y="1910332"/>
                    <a:chExt cx="38609" cy="110964"/>
                  </a:xfrm>
                  <a:grpFill/>
                </p:grpSpPr>
                <p:sp>
                  <p:nvSpPr>
                    <p:cNvPr id="2306" name="Oval 2305">
                      <a:extLst>
                        <a:ext uri="{FF2B5EF4-FFF2-40B4-BE49-F238E27FC236}">
                          <a16:creationId xmlns:a16="http://schemas.microsoft.com/office/drawing/2014/main" id="{FC6B33ED-C6B3-BEFC-709C-E200CEE349D7}"/>
                        </a:ext>
                      </a:extLst>
                    </p:cNvPr>
                    <p:cNvSpPr/>
                    <p:nvPr/>
                  </p:nvSpPr>
                  <p:spPr>
                    <a:xfrm>
                      <a:off x="3097265" y="1910332"/>
                      <a:ext cx="38609"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307" name="Straight Connector 2306">
                      <a:extLst>
                        <a:ext uri="{FF2B5EF4-FFF2-40B4-BE49-F238E27FC236}">
                          <a16:creationId xmlns:a16="http://schemas.microsoft.com/office/drawing/2014/main" id="{A53D937D-965D-EC59-3134-0FA75827874F}"/>
                        </a:ext>
                      </a:extLst>
                    </p:cNvPr>
                    <p:cNvCxnSpPr>
                      <a:stCxn id="2306" idx="4"/>
                    </p:cNvCxnSpPr>
                    <p:nvPr/>
                  </p:nvCxnSpPr>
                  <p:spPr>
                    <a:xfrm>
                      <a:off x="3114051"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300" name="Group 707">
                    <a:extLst>
                      <a:ext uri="{FF2B5EF4-FFF2-40B4-BE49-F238E27FC236}">
                        <a16:creationId xmlns:a16="http://schemas.microsoft.com/office/drawing/2014/main" id="{34767F8C-EAD6-CDA6-C3D8-FC976CEA303C}"/>
                      </a:ext>
                    </a:extLst>
                  </p:cNvPr>
                  <p:cNvGrpSpPr>
                    <a:grpSpLocks/>
                  </p:cNvGrpSpPr>
                  <p:nvPr/>
                </p:nvGrpSpPr>
                <p:grpSpPr bwMode="auto">
                  <a:xfrm>
                    <a:off x="3162727" y="1895901"/>
                    <a:ext cx="45324" cy="117688"/>
                    <a:chOff x="3098433" y="1903045"/>
                    <a:chExt cx="45324" cy="117688"/>
                  </a:xfrm>
                  <a:grpFill/>
                </p:grpSpPr>
                <p:sp>
                  <p:nvSpPr>
                    <p:cNvPr id="2304" name="Oval 2303">
                      <a:extLst>
                        <a:ext uri="{FF2B5EF4-FFF2-40B4-BE49-F238E27FC236}">
                          <a16:creationId xmlns:a16="http://schemas.microsoft.com/office/drawing/2014/main" id="{207F44F4-32EC-B582-D83B-0ED23AC0BFB0}"/>
                        </a:ext>
                      </a:extLst>
                    </p:cNvPr>
                    <p:cNvSpPr/>
                    <p:nvPr/>
                  </p:nvSpPr>
                  <p:spPr>
                    <a:xfrm>
                      <a:off x="3098433"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305" name="Straight Connector 2304">
                      <a:extLst>
                        <a:ext uri="{FF2B5EF4-FFF2-40B4-BE49-F238E27FC236}">
                          <a16:creationId xmlns:a16="http://schemas.microsoft.com/office/drawing/2014/main" id="{BD16A295-28EF-F1A3-77CA-4A60A82379EA}"/>
                        </a:ext>
                      </a:extLst>
                    </p:cNvPr>
                    <p:cNvCxnSpPr>
                      <a:stCxn id="2304" idx="4"/>
                    </p:cNvCxnSpPr>
                    <p:nvPr/>
                  </p:nvCxnSpPr>
                  <p:spPr>
                    <a:xfrm>
                      <a:off x="312193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301" name="Group 708">
                    <a:extLst>
                      <a:ext uri="{FF2B5EF4-FFF2-40B4-BE49-F238E27FC236}">
                        <a16:creationId xmlns:a16="http://schemas.microsoft.com/office/drawing/2014/main" id="{333CED6C-BE5C-F609-5B88-604A057A5B40}"/>
                      </a:ext>
                    </a:extLst>
                  </p:cNvPr>
                  <p:cNvGrpSpPr>
                    <a:grpSpLocks/>
                  </p:cNvGrpSpPr>
                  <p:nvPr/>
                </p:nvGrpSpPr>
                <p:grpSpPr bwMode="auto">
                  <a:xfrm>
                    <a:off x="3236589" y="1895901"/>
                    <a:ext cx="47003" cy="117688"/>
                    <a:chOff x="3096095" y="1903045"/>
                    <a:chExt cx="47003" cy="117688"/>
                  </a:xfrm>
                  <a:grpFill/>
                </p:grpSpPr>
                <p:sp>
                  <p:nvSpPr>
                    <p:cNvPr id="2302" name="Oval 2301">
                      <a:extLst>
                        <a:ext uri="{FF2B5EF4-FFF2-40B4-BE49-F238E27FC236}">
                          <a16:creationId xmlns:a16="http://schemas.microsoft.com/office/drawing/2014/main" id="{3420A5FD-245A-3267-1905-4E1951026515}"/>
                        </a:ext>
                      </a:extLst>
                    </p:cNvPr>
                    <p:cNvSpPr/>
                    <p:nvPr/>
                  </p:nvSpPr>
                  <p:spPr>
                    <a:xfrm>
                      <a:off x="3096095" y="1903045"/>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303" name="Straight Connector 2302">
                      <a:extLst>
                        <a:ext uri="{FF2B5EF4-FFF2-40B4-BE49-F238E27FC236}">
                          <a16:creationId xmlns:a16="http://schemas.microsoft.com/office/drawing/2014/main" id="{94731FF2-BCE7-D9B0-7976-2C18C1037EB5}"/>
                        </a:ext>
                      </a:extLst>
                    </p:cNvPr>
                    <p:cNvCxnSpPr>
                      <a:stCxn id="2302" idx="4"/>
                    </p:cNvCxnSpPr>
                    <p:nvPr/>
                  </p:nvCxnSpPr>
                  <p:spPr>
                    <a:xfrm>
                      <a:off x="312127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251" name="Group 876">
                <a:extLst>
                  <a:ext uri="{FF2B5EF4-FFF2-40B4-BE49-F238E27FC236}">
                    <a16:creationId xmlns:a16="http://schemas.microsoft.com/office/drawing/2014/main" id="{272C1F69-9360-58F8-84B3-17C7C4BEC34A}"/>
                  </a:ext>
                </a:extLst>
              </p:cNvPr>
              <p:cNvGrpSpPr>
                <a:grpSpLocks/>
              </p:cNvGrpSpPr>
              <p:nvPr/>
            </p:nvGrpSpPr>
            <p:grpSpPr bwMode="auto">
              <a:xfrm rot="21540000" flipV="1">
                <a:off x="5422523" y="3307030"/>
                <a:ext cx="566705" cy="181717"/>
                <a:chOff x="3108286" y="1910594"/>
                <a:chExt cx="307098" cy="136699"/>
              </a:xfrm>
              <a:solidFill>
                <a:schemeClr val="accent3"/>
              </a:solidFill>
            </p:grpSpPr>
            <p:grpSp>
              <p:nvGrpSpPr>
                <p:cNvPr id="2270" name="Group 1012">
                  <a:extLst>
                    <a:ext uri="{FF2B5EF4-FFF2-40B4-BE49-F238E27FC236}">
                      <a16:creationId xmlns:a16="http://schemas.microsoft.com/office/drawing/2014/main" id="{B248147D-A371-9B24-A9C8-F3BC68F64B22}"/>
                    </a:ext>
                  </a:extLst>
                </p:cNvPr>
                <p:cNvGrpSpPr>
                  <a:grpSpLocks/>
                </p:cNvGrpSpPr>
                <p:nvPr/>
              </p:nvGrpSpPr>
              <p:grpSpPr bwMode="auto">
                <a:xfrm>
                  <a:off x="3108286" y="1910594"/>
                  <a:ext cx="164258" cy="130774"/>
                  <a:chOff x="3108286" y="1910594"/>
                  <a:chExt cx="164258" cy="130774"/>
                </a:xfrm>
                <a:grpFill/>
              </p:grpSpPr>
              <p:grpSp>
                <p:nvGrpSpPr>
                  <p:cNvPr id="2284" name="Group 1042">
                    <a:extLst>
                      <a:ext uri="{FF2B5EF4-FFF2-40B4-BE49-F238E27FC236}">
                        <a16:creationId xmlns:a16="http://schemas.microsoft.com/office/drawing/2014/main" id="{3D61EAE6-470A-875F-B787-D4DFA8A6C290}"/>
                      </a:ext>
                    </a:extLst>
                  </p:cNvPr>
                  <p:cNvGrpSpPr>
                    <a:grpSpLocks/>
                  </p:cNvGrpSpPr>
                  <p:nvPr/>
                </p:nvGrpSpPr>
                <p:grpSpPr bwMode="auto">
                  <a:xfrm>
                    <a:off x="3108286" y="1929965"/>
                    <a:ext cx="41966" cy="109318"/>
                    <a:chOff x="3082092" y="1927584"/>
                    <a:chExt cx="41966" cy="109318"/>
                  </a:xfrm>
                  <a:grpFill/>
                </p:grpSpPr>
                <p:sp>
                  <p:nvSpPr>
                    <p:cNvPr id="2294" name="Oval 2293">
                      <a:extLst>
                        <a:ext uri="{FF2B5EF4-FFF2-40B4-BE49-F238E27FC236}">
                          <a16:creationId xmlns:a16="http://schemas.microsoft.com/office/drawing/2014/main" id="{09D648B6-8E63-7017-0DAC-9C3322609F04}"/>
                        </a:ext>
                      </a:extLst>
                    </p:cNvPr>
                    <p:cNvSpPr/>
                    <p:nvPr/>
                  </p:nvSpPr>
                  <p:spPr>
                    <a:xfrm>
                      <a:off x="3082092" y="1927584"/>
                      <a:ext cx="41966"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95" name="Straight Connector 2294">
                      <a:extLst>
                        <a:ext uri="{FF2B5EF4-FFF2-40B4-BE49-F238E27FC236}">
                          <a16:creationId xmlns:a16="http://schemas.microsoft.com/office/drawing/2014/main" id="{4A4FE9BA-E7FA-8703-852C-AD790D042AF7}"/>
                        </a:ext>
                      </a:extLst>
                    </p:cNvPr>
                    <p:cNvCxnSpPr>
                      <a:stCxn id="2294" idx="4"/>
                    </p:cNvCxnSpPr>
                    <p:nvPr/>
                  </p:nvCxnSpPr>
                  <p:spPr>
                    <a:xfrm>
                      <a:off x="3101494" y="1964607"/>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85" name="Group 1043">
                    <a:extLst>
                      <a:ext uri="{FF2B5EF4-FFF2-40B4-BE49-F238E27FC236}">
                        <a16:creationId xmlns:a16="http://schemas.microsoft.com/office/drawing/2014/main" id="{6C21D0A7-0502-99BA-FD8E-D0AC8B676B89}"/>
                      </a:ext>
                    </a:extLst>
                  </p:cNvPr>
                  <p:cNvGrpSpPr>
                    <a:grpSpLocks/>
                  </p:cNvGrpSpPr>
                  <p:nvPr/>
                </p:nvGrpSpPr>
                <p:grpSpPr bwMode="auto">
                  <a:xfrm>
                    <a:off x="3180545" y="1930369"/>
                    <a:ext cx="43645" cy="110999"/>
                    <a:chOff x="3078151" y="1927988"/>
                    <a:chExt cx="43645" cy="110999"/>
                  </a:xfrm>
                  <a:grpFill/>
                </p:grpSpPr>
                <p:sp>
                  <p:nvSpPr>
                    <p:cNvPr id="2292" name="Oval 2291">
                      <a:extLst>
                        <a:ext uri="{FF2B5EF4-FFF2-40B4-BE49-F238E27FC236}">
                          <a16:creationId xmlns:a16="http://schemas.microsoft.com/office/drawing/2014/main" id="{E1666166-D4B3-10CA-E8A8-662F0E88F80F}"/>
                        </a:ext>
                      </a:extLst>
                    </p:cNvPr>
                    <p:cNvSpPr/>
                    <p:nvPr/>
                  </p:nvSpPr>
                  <p:spPr>
                    <a:xfrm>
                      <a:off x="3078151" y="1927988"/>
                      <a:ext cx="4364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93" name="Straight Connector 2292">
                      <a:extLst>
                        <a:ext uri="{FF2B5EF4-FFF2-40B4-BE49-F238E27FC236}">
                          <a16:creationId xmlns:a16="http://schemas.microsoft.com/office/drawing/2014/main" id="{9990A974-7095-E0C6-B104-520F82ED6DE4}"/>
                        </a:ext>
                      </a:extLst>
                    </p:cNvPr>
                    <p:cNvCxnSpPr>
                      <a:stCxn id="2292" idx="4"/>
                    </p:cNvCxnSpPr>
                    <p:nvPr/>
                  </p:nvCxnSpPr>
                  <p:spPr>
                    <a:xfrm>
                      <a:off x="3097584" y="1973417"/>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86" name="Group 1044">
                    <a:extLst>
                      <a:ext uri="{FF2B5EF4-FFF2-40B4-BE49-F238E27FC236}">
                        <a16:creationId xmlns:a16="http://schemas.microsoft.com/office/drawing/2014/main" id="{FA01B409-4BB0-7B4E-C813-7A3FE246AF0C}"/>
                      </a:ext>
                    </a:extLst>
                  </p:cNvPr>
                  <p:cNvGrpSpPr>
                    <a:grpSpLocks/>
                  </p:cNvGrpSpPr>
                  <p:nvPr/>
                </p:nvGrpSpPr>
                <p:grpSpPr bwMode="auto">
                  <a:xfrm>
                    <a:off x="3161732" y="1910594"/>
                    <a:ext cx="35252" cy="111042"/>
                    <a:chOff x="3097438" y="1917738"/>
                    <a:chExt cx="35252" cy="111042"/>
                  </a:xfrm>
                  <a:grpFill/>
                </p:grpSpPr>
                <p:sp>
                  <p:nvSpPr>
                    <p:cNvPr id="2290" name="Oval 2289">
                      <a:extLst>
                        <a:ext uri="{FF2B5EF4-FFF2-40B4-BE49-F238E27FC236}">
                          <a16:creationId xmlns:a16="http://schemas.microsoft.com/office/drawing/2014/main" id="{D95F22CE-460C-1FEB-C63F-F3188FD7537B}"/>
                        </a:ext>
                      </a:extLst>
                    </p:cNvPr>
                    <p:cNvSpPr/>
                    <p:nvPr/>
                  </p:nvSpPr>
                  <p:spPr>
                    <a:xfrm>
                      <a:off x="3097438" y="1917738"/>
                      <a:ext cx="35252"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91" name="Straight Connector 2290">
                      <a:extLst>
                        <a:ext uri="{FF2B5EF4-FFF2-40B4-BE49-F238E27FC236}">
                          <a16:creationId xmlns:a16="http://schemas.microsoft.com/office/drawing/2014/main" id="{3C491DFE-1FED-E6BA-7E27-DB280E6D5463}"/>
                        </a:ext>
                      </a:extLst>
                    </p:cNvPr>
                    <p:cNvCxnSpPr>
                      <a:stCxn id="2290" idx="4"/>
                    </p:cNvCxnSpPr>
                    <p:nvPr/>
                  </p:nvCxnSpPr>
                  <p:spPr>
                    <a:xfrm>
                      <a:off x="3110141" y="1961530"/>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87" name="Group 1045">
                    <a:extLst>
                      <a:ext uri="{FF2B5EF4-FFF2-40B4-BE49-F238E27FC236}">
                        <a16:creationId xmlns:a16="http://schemas.microsoft.com/office/drawing/2014/main" id="{8FE17ECC-F3CF-CF4E-6BAE-42D609706F70}"/>
                      </a:ext>
                    </a:extLst>
                  </p:cNvPr>
                  <p:cNvGrpSpPr>
                    <a:grpSpLocks/>
                  </p:cNvGrpSpPr>
                  <p:nvPr/>
                </p:nvGrpSpPr>
                <p:grpSpPr bwMode="auto">
                  <a:xfrm>
                    <a:off x="3227219" y="1911041"/>
                    <a:ext cx="45325" cy="110970"/>
                    <a:chOff x="3086725" y="1918185"/>
                    <a:chExt cx="45325" cy="110970"/>
                  </a:xfrm>
                  <a:grpFill/>
                </p:grpSpPr>
                <p:sp>
                  <p:nvSpPr>
                    <p:cNvPr id="2288" name="Oval 2287">
                      <a:extLst>
                        <a:ext uri="{FF2B5EF4-FFF2-40B4-BE49-F238E27FC236}">
                          <a16:creationId xmlns:a16="http://schemas.microsoft.com/office/drawing/2014/main" id="{CC70B852-F853-75E0-E7D9-3338AEF02B51}"/>
                        </a:ext>
                      </a:extLst>
                    </p:cNvPr>
                    <p:cNvSpPr/>
                    <p:nvPr/>
                  </p:nvSpPr>
                  <p:spPr>
                    <a:xfrm>
                      <a:off x="3086725" y="191818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89" name="Straight Connector 2288">
                      <a:extLst>
                        <a:ext uri="{FF2B5EF4-FFF2-40B4-BE49-F238E27FC236}">
                          <a16:creationId xmlns:a16="http://schemas.microsoft.com/office/drawing/2014/main" id="{AC4E5C48-73CA-3D8A-1A62-FE71910B5B97}"/>
                        </a:ext>
                      </a:extLst>
                    </p:cNvPr>
                    <p:cNvCxnSpPr>
                      <a:stCxn id="2288" idx="4"/>
                    </p:cNvCxnSpPr>
                    <p:nvPr/>
                  </p:nvCxnSpPr>
                  <p:spPr>
                    <a:xfrm>
                      <a:off x="3109500" y="1961905"/>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271" name="Group 1013">
                  <a:extLst>
                    <a:ext uri="{FF2B5EF4-FFF2-40B4-BE49-F238E27FC236}">
                      <a16:creationId xmlns:a16="http://schemas.microsoft.com/office/drawing/2014/main" id="{090AA5BF-4BA2-0959-0B3D-545A1547DFA4}"/>
                    </a:ext>
                  </a:extLst>
                </p:cNvPr>
                <p:cNvGrpSpPr>
                  <a:grpSpLocks/>
                </p:cNvGrpSpPr>
                <p:nvPr/>
              </p:nvGrpSpPr>
              <p:grpSpPr bwMode="auto">
                <a:xfrm>
                  <a:off x="3252746" y="1918142"/>
                  <a:ext cx="162638" cy="129151"/>
                  <a:chOff x="3100346" y="1908617"/>
                  <a:chExt cx="162638" cy="129151"/>
                </a:xfrm>
                <a:grpFill/>
              </p:grpSpPr>
              <p:grpSp>
                <p:nvGrpSpPr>
                  <p:cNvPr id="2272" name="Group 1014">
                    <a:extLst>
                      <a:ext uri="{FF2B5EF4-FFF2-40B4-BE49-F238E27FC236}">
                        <a16:creationId xmlns:a16="http://schemas.microsoft.com/office/drawing/2014/main" id="{5BEF14D1-7EFA-87C5-7177-B2A06227AAAA}"/>
                      </a:ext>
                    </a:extLst>
                  </p:cNvPr>
                  <p:cNvGrpSpPr>
                    <a:grpSpLocks/>
                  </p:cNvGrpSpPr>
                  <p:nvPr/>
                </p:nvGrpSpPr>
                <p:grpSpPr bwMode="auto">
                  <a:xfrm>
                    <a:off x="3100346" y="1922915"/>
                    <a:ext cx="47003" cy="112783"/>
                    <a:chOff x="3074152" y="1920534"/>
                    <a:chExt cx="47003" cy="112783"/>
                  </a:xfrm>
                  <a:grpFill/>
                </p:grpSpPr>
                <p:sp>
                  <p:nvSpPr>
                    <p:cNvPr id="2282" name="Oval 2281">
                      <a:extLst>
                        <a:ext uri="{FF2B5EF4-FFF2-40B4-BE49-F238E27FC236}">
                          <a16:creationId xmlns:a16="http://schemas.microsoft.com/office/drawing/2014/main" id="{27E8BE3D-25CD-4A20-99C8-8947AC16B3BC}"/>
                        </a:ext>
                      </a:extLst>
                    </p:cNvPr>
                    <p:cNvSpPr/>
                    <p:nvPr/>
                  </p:nvSpPr>
                  <p:spPr>
                    <a:xfrm>
                      <a:off x="3074152" y="1920534"/>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83" name="Straight Connector 2282">
                      <a:extLst>
                        <a:ext uri="{FF2B5EF4-FFF2-40B4-BE49-F238E27FC236}">
                          <a16:creationId xmlns:a16="http://schemas.microsoft.com/office/drawing/2014/main" id="{71565E59-6DDF-4020-C0E7-53A47C125F50}"/>
                        </a:ext>
                      </a:extLst>
                    </p:cNvPr>
                    <p:cNvCxnSpPr>
                      <a:stCxn id="2282" idx="4"/>
                    </p:cNvCxnSpPr>
                    <p:nvPr/>
                  </p:nvCxnSpPr>
                  <p:spPr>
                    <a:xfrm>
                      <a:off x="3090228" y="1961023"/>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73" name="Group 1015">
                    <a:extLst>
                      <a:ext uri="{FF2B5EF4-FFF2-40B4-BE49-F238E27FC236}">
                        <a16:creationId xmlns:a16="http://schemas.microsoft.com/office/drawing/2014/main" id="{4339641F-12B2-5AEF-CB02-C9035953D6BE}"/>
                      </a:ext>
                    </a:extLst>
                  </p:cNvPr>
                  <p:cNvGrpSpPr>
                    <a:grpSpLocks/>
                  </p:cNvGrpSpPr>
                  <p:nvPr/>
                </p:nvGrpSpPr>
                <p:grpSpPr bwMode="auto">
                  <a:xfrm>
                    <a:off x="3170929" y="1926769"/>
                    <a:ext cx="41966" cy="110999"/>
                    <a:chOff x="3068535" y="1924388"/>
                    <a:chExt cx="41966" cy="110999"/>
                  </a:xfrm>
                  <a:grpFill/>
                </p:grpSpPr>
                <p:sp>
                  <p:nvSpPr>
                    <p:cNvPr id="2280" name="Oval 2279">
                      <a:extLst>
                        <a:ext uri="{FF2B5EF4-FFF2-40B4-BE49-F238E27FC236}">
                          <a16:creationId xmlns:a16="http://schemas.microsoft.com/office/drawing/2014/main" id="{89EB39C3-C795-4434-02F3-1DB551BE5B07}"/>
                        </a:ext>
                      </a:extLst>
                    </p:cNvPr>
                    <p:cNvSpPr/>
                    <p:nvPr/>
                  </p:nvSpPr>
                  <p:spPr>
                    <a:xfrm>
                      <a:off x="3068535" y="1924388"/>
                      <a:ext cx="41966"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81" name="Straight Connector 2280">
                      <a:extLst>
                        <a:ext uri="{FF2B5EF4-FFF2-40B4-BE49-F238E27FC236}">
                          <a16:creationId xmlns:a16="http://schemas.microsoft.com/office/drawing/2014/main" id="{DDC92315-1841-DA84-36C1-B528247CD92E}"/>
                        </a:ext>
                      </a:extLst>
                    </p:cNvPr>
                    <p:cNvCxnSpPr>
                      <a:stCxn id="2280" idx="4"/>
                    </p:cNvCxnSpPr>
                    <p:nvPr/>
                  </p:nvCxnSpPr>
                  <p:spPr>
                    <a:xfrm>
                      <a:off x="3087967" y="1966456"/>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74" name="Group 1016">
                    <a:extLst>
                      <a:ext uri="{FF2B5EF4-FFF2-40B4-BE49-F238E27FC236}">
                        <a16:creationId xmlns:a16="http://schemas.microsoft.com/office/drawing/2014/main" id="{9C37F2F6-ECEF-68EB-2F64-4E771FFE07BB}"/>
                      </a:ext>
                    </a:extLst>
                  </p:cNvPr>
                  <p:cNvGrpSpPr>
                    <a:grpSpLocks/>
                  </p:cNvGrpSpPr>
                  <p:nvPr/>
                </p:nvGrpSpPr>
                <p:grpSpPr bwMode="auto">
                  <a:xfrm>
                    <a:off x="3150436" y="1908617"/>
                    <a:ext cx="43645" cy="111116"/>
                    <a:chOff x="3086142" y="1915761"/>
                    <a:chExt cx="43645" cy="111116"/>
                  </a:xfrm>
                  <a:grpFill/>
                </p:grpSpPr>
                <p:sp>
                  <p:nvSpPr>
                    <p:cNvPr id="2278" name="Oval 2277">
                      <a:extLst>
                        <a:ext uri="{FF2B5EF4-FFF2-40B4-BE49-F238E27FC236}">
                          <a16:creationId xmlns:a16="http://schemas.microsoft.com/office/drawing/2014/main" id="{99CD1035-C245-D725-FFF8-07218BD7F2FB}"/>
                        </a:ext>
                      </a:extLst>
                    </p:cNvPr>
                    <p:cNvSpPr/>
                    <p:nvPr/>
                  </p:nvSpPr>
                  <p:spPr>
                    <a:xfrm>
                      <a:off x="3086142" y="1915761"/>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79" name="Straight Connector 2278">
                      <a:extLst>
                        <a:ext uri="{FF2B5EF4-FFF2-40B4-BE49-F238E27FC236}">
                          <a16:creationId xmlns:a16="http://schemas.microsoft.com/office/drawing/2014/main" id="{D5AFD464-5429-5282-C1F6-8C1859260AFC}"/>
                        </a:ext>
                      </a:extLst>
                    </p:cNvPr>
                    <p:cNvCxnSpPr>
                      <a:stCxn id="2278" idx="4"/>
                    </p:cNvCxnSpPr>
                    <p:nvPr/>
                  </p:nvCxnSpPr>
                  <p:spPr>
                    <a:xfrm>
                      <a:off x="3098889" y="1957945"/>
                      <a:ext cx="1679"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275" name="Group 1017">
                    <a:extLst>
                      <a:ext uri="{FF2B5EF4-FFF2-40B4-BE49-F238E27FC236}">
                        <a16:creationId xmlns:a16="http://schemas.microsoft.com/office/drawing/2014/main" id="{55124214-D2E1-0135-0318-6DEC273932FF}"/>
                      </a:ext>
                    </a:extLst>
                  </p:cNvPr>
                  <p:cNvGrpSpPr>
                    <a:grpSpLocks/>
                  </p:cNvGrpSpPr>
                  <p:nvPr/>
                </p:nvGrpSpPr>
                <p:grpSpPr bwMode="auto">
                  <a:xfrm>
                    <a:off x="3222696" y="1909064"/>
                    <a:ext cx="40288" cy="109363"/>
                    <a:chOff x="3082202" y="1916208"/>
                    <a:chExt cx="40288" cy="109363"/>
                  </a:xfrm>
                  <a:grpFill/>
                </p:grpSpPr>
                <p:sp>
                  <p:nvSpPr>
                    <p:cNvPr id="2276" name="Oval 2275">
                      <a:extLst>
                        <a:ext uri="{FF2B5EF4-FFF2-40B4-BE49-F238E27FC236}">
                          <a16:creationId xmlns:a16="http://schemas.microsoft.com/office/drawing/2014/main" id="{B9E8B887-7586-8AB0-F46F-0C48D64A3FB3}"/>
                        </a:ext>
                      </a:extLst>
                    </p:cNvPr>
                    <p:cNvSpPr/>
                    <p:nvPr/>
                  </p:nvSpPr>
                  <p:spPr>
                    <a:xfrm>
                      <a:off x="3082202" y="1916208"/>
                      <a:ext cx="40288"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277" name="Straight Connector 2276">
                      <a:extLst>
                        <a:ext uri="{FF2B5EF4-FFF2-40B4-BE49-F238E27FC236}">
                          <a16:creationId xmlns:a16="http://schemas.microsoft.com/office/drawing/2014/main" id="{D7F4DCCF-DA9E-0BC7-F184-2A6E8E0CF095}"/>
                        </a:ext>
                      </a:extLst>
                    </p:cNvPr>
                    <p:cNvCxnSpPr>
                      <a:stCxn id="2276" idx="4"/>
                    </p:cNvCxnSpPr>
                    <p:nvPr/>
                  </p:nvCxnSpPr>
                  <p:spPr>
                    <a:xfrm>
                      <a:off x="3098248" y="196000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252" name="Group 2251">
                <a:extLst>
                  <a:ext uri="{FF2B5EF4-FFF2-40B4-BE49-F238E27FC236}">
                    <a16:creationId xmlns:a16="http://schemas.microsoft.com/office/drawing/2014/main" id="{916A1520-8431-1A46-45EE-C75071553302}"/>
                  </a:ext>
                </a:extLst>
              </p:cNvPr>
              <p:cNvGrpSpPr/>
              <p:nvPr/>
            </p:nvGrpSpPr>
            <p:grpSpPr>
              <a:xfrm>
                <a:off x="4942073" y="1823531"/>
                <a:ext cx="1157862" cy="2053635"/>
                <a:chOff x="1595429" y="1173399"/>
                <a:chExt cx="1360839" cy="2413644"/>
              </a:xfrm>
            </p:grpSpPr>
            <p:grpSp>
              <p:nvGrpSpPr>
                <p:cNvPr id="2257" name="Group 2256">
                  <a:extLst>
                    <a:ext uri="{FF2B5EF4-FFF2-40B4-BE49-F238E27FC236}">
                      <a16:creationId xmlns:a16="http://schemas.microsoft.com/office/drawing/2014/main" id="{C70CFFEE-FCDF-254E-3D10-EEF0D09FFDED}"/>
                    </a:ext>
                  </a:extLst>
                </p:cNvPr>
                <p:cNvGrpSpPr/>
                <p:nvPr/>
              </p:nvGrpSpPr>
              <p:grpSpPr>
                <a:xfrm>
                  <a:off x="1595429" y="1173399"/>
                  <a:ext cx="1360839" cy="2253805"/>
                  <a:chOff x="2987536" y="1069747"/>
                  <a:chExt cx="1719706" cy="2433604"/>
                </a:xfrm>
              </p:grpSpPr>
              <p:sp>
                <p:nvSpPr>
                  <p:cNvPr id="2263" name="Freeform 368">
                    <a:extLst>
                      <a:ext uri="{FF2B5EF4-FFF2-40B4-BE49-F238E27FC236}">
                        <a16:creationId xmlns:a16="http://schemas.microsoft.com/office/drawing/2014/main" id="{27E8690F-EE9C-9A01-6270-B27CA2A0EE28}"/>
                      </a:ext>
                    </a:extLst>
                  </p:cNvPr>
                  <p:cNvSpPr/>
                  <p:nvPr/>
                </p:nvSpPr>
                <p:spPr bwMode="auto">
                  <a:xfrm rot="18944245" flipH="1">
                    <a:off x="2987536" y="1686873"/>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latin typeface="Calibri" panose="020F0502020204030204" pitchFamily="34" charset="0"/>
                      <a:cs typeface="Calibri" panose="020F0502020204030204" pitchFamily="34" charset="0"/>
                    </a:endParaRPr>
                  </a:p>
                </p:txBody>
              </p:sp>
              <p:sp>
                <p:nvSpPr>
                  <p:cNvPr id="2264" name="Rounded Rectangle 370">
                    <a:extLst>
                      <a:ext uri="{FF2B5EF4-FFF2-40B4-BE49-F238E27FC236}">
                        <a16:creationId xmlns:a16="http://schemas.microsoft.com/office/drawing/2014/main" id="{30DDD2ED-1453-3BF8-E311-7899A4A43B53}"/>
                      </a:ext>
                    </a:extLst>
                  </p:cNvPr>
                  <p:cNvSpPr/>
                  <p:nvPr/>
                </p:nvSpPr>
                <p:spPr bwMode="auto">
                  <a:xfrm rot="20059622" flipH="1">
                    <a:off x="3380974" y="1437802"/>
                    <a:ext cx="439445"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265" name="Rounded Rectangle 372">
                    <a:extLst>
                      <a:ext uri="{FF2B5EF4-FFF2-40B4-BE49-F238E27FC236}">
                        <a16:creationId xmlns:a16="http://schemas.microsoft.com/office/drawing/2014/main" id="{3AD9601D-09B4-752B-2406-DCE12B99E38B}"/>
                      </a:ext>
                    </a:extLst>
                  </p:cNvPr>
                  <p:cNvSpPr/>
                  <p:nvPr/>
                </p:nvSpPr>
                <p:spPr bwMode="auto">
                  <a:xfrm rot="4726929" flipH="1">
                    <a:off x="3743937" y="1643530"/>
                    <a:ext cx="437859" cy="214171"/>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266" name="Rounded Rectangle 373">
                    <a:extLst>
                      <a:ext uri="{FF2B5EF4-FFF2-40B4-BE49-F238E27FC236}">
                        <a16:creationId xmlns:a16="http://schemas.microsoft.com/office/drawing/2014/main" id="{B990B85B-1671-37A2-3877-C4ECBCF5C862}"/>
                      </a:ext>
                    </a:extLst>
                  </p:cNvPr>
                  <p:cNvSpPr/>
                  <p:nvPr/>
                </p:nvSpPr>
                <p:spPr bwMode="auto">
                  <a:xfrm rot="1936306" flipH="1">
                    <a:off x="3504717" y="1862970"/>
                    <a:ext cx="439445"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267" name="Rounded Rectangle 374">
                    <a:extLst>
                      <a:ext uri="{FF2B5EF4-FFF2-40B4-BE49-F238E27FC236}">
                        <a16:creationId xmlns:a16="http://schemas.microsoft.com/office/drawing/2014/main" id="{9BEC7CDF-057C-B147-27A3-9573C668B5BC}"/>
                      </a:ext>
                    </a:extLst>
                  </p:cNvPr>
                  <p:cNvSpPr/>
                  <p:nvPr/>
                </p:nvSpPr>
                <p:spPr bwMode="auto">
                  <a:xfrm rot="3184002" flipH="1">
                    <a:off x="3358764" y="2188190"/>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268" name="TextBox 2267">
                    <a:extLst>
                      <a:ext uri="{FF2B5EF4-FFF2-40B4-BE49-F238E27FC236}">
                        <a16:creationId xmlns:a16="http://schemas.microsoft.com/office/drawing/2014/main" id="{B07CDA30-8F7B-4658-07BF-48570702C239}"/>
                      </a:ext>
                    </a:extLst>
                  </p:cNvPr>
                  <p:cNvSpPr txBox="1"/>
                  <p:nvPr/>
                </p:nvSpPr>
                <p:spPr bwMode="auto">
                  <a:xfrm rot="4004034">
                    <a:off x="3461091" y="1400042"/>
                    <a:ext cx="274455"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2269" name="TextBox 2268">
                    <a:extLst>
                      <a:ext uri="{FF2B5EF4-FFF2-40B4-BE49-F238E27FC236}">
                        <a16:creationId xmlns:a16="http://schemas.microsoft.com/office/drawing/2014/main" id="{5E8CD875-DCF6-2886-8150-5D253A3C9AC7}"/>
                      </a:ext>
                    </a:extLst>
                  </p:cNvPr>
                  <p:cNvSpPr txBox="1"/>
                  <p:nvPr/>
                </p:nvSpPr>
                <p:spPr>
                  <a:xfrm>
                    <a:off x="3291140" y="1069747"/>
                    <a:ext cx="948844" cy="429646"/>
                  </a:xfrm>
                  <a:prstGeom prst="rect">
                    <a:avLst/>
                  </a:prstGeom>
                  <a:noFill/>
                </p:spPr>
                <p:txBody>
                  <a:bodyPr wrap="square">
                    <a:spAutoFit/>
                  </a:bodyPr>
                  <a:lstStyle/>
                  <a:p>
                    <a:pPr algn="ctr" defTabSz="913798">
                      <a:defRPr/>
                    </a:pPr>
                    <a:r>
                      <a:rPr lang="en-NZ" sz="16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HER2</a:t>
                    </a:r>
                  </a:p>
                </p:txBody>
              </p:sp>
            </p:grpSp>
            <p:grpSp>
              <p:nvGrpSpPr>
                <p:cNvPr id="2258" name="Group 2257">
                  <a:extLst>
                    <a:ext uri="{FF2B5EF4-FFF2-40B4-BE49-F238E27FC236}">
                      <a16:creationId xmlns:a16="http://schemas.microsoft.com/office/drawing/2014/main" id="{8A14A47F-C92C-0304-33BD-E4570C3BF6D1}"/>
                    </a:ext>
                  </a:extLst>
                </p:cNvPr>
                <p:cNvGrpSpPr/>
                <p:nvPr/>
              </p:nvGrpSpPr>
              <p:grpSpPr>
                <a:xfrm>
                  <a:off x="1961253" y="3196491"/>
                  <a:ext cx="823366" cy="390552"/>
                  <a:chOff x="2099033" y="3170712"/>
                  <a:chExt cx="823366" cy="390552"/>
                </a:xfrm>
              </p:grpSpPr>
              <p:sp>
                <p:nvSpPr>
                  <p:cNvPr id="2259" name="Freeform 371">
                    <a:extLst>
                      <a:ext uri="{FF2B5EF4-FFF2-40B4-BE49-F238E27FC236}">
                        <a16:creationId xmlns:a16="http://schemas.microsoft.com/office/drawing/2014/main" id="{62B13504-C78F-CDCB-03D5-BAFDAF92AB7C}"/>
                      </a:ext>
                    </a:extLst>
                  </p:cNvPr>
                  <p:cNvSpPr/>
                  <p:nvPr/>
                </p:nvSpPr>
                <p:spPr bwMode="auto">
                  <a:xfrm rot="1286449" flipH="1">
                    <a:off x="2324580" y="3170712"/>
                    <a:ext cx="379161" cy="360123"/>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algn="ctr" defTabSz="913798" fontAlgn="base">
                      <a:spcBef>
                        <a:spcPct val="0"/>
                      </a:spcBef>
                      <a:spcAft>
                        <a:spcPct val="0"/>
                      </a:spcAft>
                      <a:defRPr/>
                    </a:pPr>
                    <a:endParaRPr lang="en-US" sz="3200" b="1" kern="0" dirty="0">
                      <a:solidFill>
                        <a:srgbClr val="1D2E5A"/>
                      </a:solidFill>
                      <a:latin typeface="Calibri" panose="020F0502020204030204" pitchFamily="34" charset="0"/>
                      <a:ea typeface="ＭＳ Ｐゴシック" charset="0"/>
                      <a:cs typeface="Calibri" panose="020F0502020204030204" pitchFamily="34" charset="0"/>
                    </a:endParaRPr>
                  </a:p>
                </p:txBody>
              </p:sp>
              <p:sp>
                <p:nvSpPr>
                  <p:cNvPr id="2260" name="TextBox 2259">
                    <a:extLst>
                      <a:ext uri="{FF2B5EF4-FFF2-40B4-BE49-F238E27FC236}">
                        <a16:creationId xmlns:a16="http://schemas.microsoft.com/office/drawing/2014/main" id="{CD55CBE7-6FF5-3C12-D54C-5D2B61FA902D}"/>
                      </a:ext>
                    </a:extLst>
                  </p:cNvPr>
                  <p:cNvSpPr txBox="1"/>
                  <p:nvPr/>
                </p:nvSpPr>
                <p:spPr>
                  <a:xfrm>
                    <a:off x="2099033" y="3253487"/>
                    <a:ext cx="823366" cy="307777"/>
                  </a:xfrm>
                  <a:prstGeom prst="rect">
                    <a:avLst/>
                  </a:prstGeom>
                  <a:noFill/>
                </p:spPr>
                <p:txBody>
                  <a:bodyPr>
                    <a:spAutoFit/>
                  </a:bodyPr>
                  <a:lstStyle/>
                  <a:p>
                    <a:pPr algn="ctr" defTabSz="913798">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TK</a:t>
                    </a:r>
                  </a:p>
                </p:txBody>
              </p:sp>
              <p:sp>
                <p:nvSpPr>
                  <p:cNvPr id="2261" name="Oval 2260">
                    <a:extLst>
                      <a:ext uri="{FF2B5EF4-FFF2-40B4-BE49-F238E27FC236}">
                        <a16:creationId xmlns:a16="http://schemas.microsoft.com/office/drawing/2014/main" id="{BAC89A57-F22A-5A7D-AAE1-B5F012A97E71}"/>
                      </a:ext>
                    </a:extLst>
                  </p:cNvPr>
                  <p:cNvSpPr/>
                  <p:nvPr/>
                </p:nvSpPr>
                <p:spPr>
                  <a:xfrm>
                    <a:off x="2279177" y="3363233"/>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sp>
                <p:nvSpPr>
                  <p:cNvPr id="2262" name="Oval 2261">
                    <a:extLst>
                      <a:ext uri="{FF2B5EF4-FFF2-40B4-BE49-F238E27FC236}">
                        <a16:creationId xmlns:a16="http://schemas.microsoft.com/office/drawing/2014/main" id="{353E3333-E6C1-BB3B-3BD6-C12C1DCC16B6}"/>
                      </a:ext>
                    </a:extLst>
                  </p:cNvPr>
                  <p:cNvSpPr/>
                  <p:nvPr/>
                </p:nvSpPr>
                <p:spPr>
                  <a:xfrm>
                    <a:off x="2665833" y="3359502"/>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grpSp>
          </p:grpSp>
          <p:sp>
            <p:nvSpPr>
              <p:cNvPr id="2253" name="TextBox 2252">
                <a:extLst>
                  <a:ext uri="{FF2B5EF4-FFF2-40B4-BE49-F238E27FC236}">
                    <a16:creationId xmlns:a16="http://schemas.microsoft.com/office/drawing/2014/main" id="{D3B2FEB3-2E40-5C2D-C590-EA92B202F62F}"/>
                  </a:ext>
                </a:extLst>
              </p:cNvPr>
              <p:cNvSpPr txBox="1"/>
              <p:nvPr/>
            </p:nvSpPr>
            <p:spPr bwMode="auto">
              <a:xfrm rot="20981706">
                <a:off x="5466651" y="2195664"/>
                <a:ext cx="275979"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2254" name="TextBox 2253">
                <a:extLst>
                  <a:ext uri="{FF2B5EF4-FFF2-40B4-BE49-F238E27FC236}">
                    <a16:creationId xmlns:a16="http://schemas.microsoft.com/office/drawing/2014/main" id="{E18EFF77-A0E3-DB85-A2FB-6C10258783AD}"/>
                  </a:ext>
                </a:extLst>
              </p:cNvPr>
              <p:cNvSpPr txBox="1"/>
              <p:nvPr/>
            </p:nvSpPr>
            <p:spPr bwMode="auto">
              <a:xfrm rot="18241679">
                <a:off x="5258022" y="2394374"/>
                <a:ext cx="330533"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2255" name="TextBox 2254">
                <a:extLst>
                  <a:ext uri="{FF2B5EF4-FFF2-40B4-BE49-F238E27FC236}">
                    <a16:creationId xmlns:a16="http://schemas.microsoft.com/office/drawing/2014/main" id="{BB349F88-8A18-C895-865A-5022CC8D8603}"/>
                  </a:ext>
                </a:extLst>
              </p:cNvPr>
              <p:cNvSpPr txBox="1"/>
              <p:nvPr/>
            </p:nvSpPr>
            <p:spPr bwMode="auto">
              <a:xfrm rot="19358488">
                <a:off x="5165863" y="2655820"/>
                <a:ext cx="336391"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grpSp>
        <p:grpSp>
          <p:nvGrpSpPr>
            <p:cNvPr id="2037" name="Group 2036">
              <a:extLst>
                <a:ext uri="{FF2B5EF4-FFF2-40B4-BE49-F238E27FC236}">
                  <a16:creationId xmlns:a16="http://schemas.microsoft.com/office/drawing/2014/main" id="{A4A15EB3-70CF-F385-600E-291FC468E413}"/>
                </a:ext>
              </a:extLst>
            </p:cNvPr>
            <p:cNvGrpSpPr/>
            <p:nvPr/>
          </p:nvGrpSpPr>
          <p:grpSpPr>
            <a:xfrm rot="9564457">
              <a:off x="8038565" y="2038011"/>
              <a:ext cx="553985" cy="578277"/>
              <a:chOff x="285313" y="3196211"/>
              <a:chExt cx="1187475" cy="1269460"/>
            </a:xfrm>
            <a:solidFill>
              <a:schemeClr val="accent3"/>
            </a:solidFill>
          </p:grpSpPr>
          <p:sp>
            <p:nvSpPr>
              <p:cNvPr id="2038" name="Freeform 73">
                <a:extLst>
                  <a:ext uri="{FF2B5EF4-FFF2-40B4-BE49-F238E27FC236}">
                    <a16:creationId xmlns:a16="http://schemas.microsoft.com/office/drawing/2014/main" id="{753D47BC-F538-BB1D-0864-5A6217EBD78C}"/>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39" name="Freeform 74">
                <a:extLst>
                  <a:ext uri="{FF2B5EF4-FFF2-40B4-BE49-F238E27FC236}">
                    <a16:creationId xmlns:a16="http://schemas.microsoft.com/office/drawing/2014/main" id="{A2D12469-0C43-2CA2-2BF5-145B4110F31B}"/>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40" name="Freeform 39">
                <a:extLst>
                  <a:ext uri="{FF2B5EF4-FFF2-40B4-BE49-F238E27FC236}">
                    <a16:creationId xmlns:a16="http://schemas.microsoft.com/office/drawing/2014/main" id="{3B4AF843-44C5-D6CA-B686-698B0F0305F0}"/>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41" name="Freeform 41">
                <a:extLst>
                  <a:ext uri="{FF2B5EF4-FFF2-40B4-BE49-F238E27FC236}">
                    <a16:creationId xmlns:a16="http://schemas.microsoft.com/office/drawing/2014/main" id="{9DF81E7F-4984-2ECB-F61A-94D2FC790BBC}"/>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2042" name="Group 2041">
              <a:extLst>
                <a:ext uri="{FF2B5EF4-FFF2-40B4-BE49-F238E27FC236}">
                  <a16:creationId xmlns:a16="http://schemas.microsoft.com/office/drawing/2014/main" id="{95796D4C-EF22-9A62-004A-9DDAA7D764DD}"/>
                </a:ext>
              </a:extLst>
            </p:cNvPr>
            <p:cNvGrpSpPr/>
            <p:nvPr/>
          </p:nvGrpSpPr>
          <p:grpSpPr>
            <a:xfrm rot="9564457">
              <a:off x="6714110" y="2056042"/>
              <a:ext cx="553985" cy="578277"/>
              <a:chOff x="285313" y="3196211"/>
              <a:chExt cx="1187475" cy="1269460"/>
            </a:xfrm>
            <a:solidFill>
              <a:schemeClr val="accent3"/>
            </a:solidFill>
          </p:grpSpPr>
          <p:sp>
            <p:nvSpPr>
              <p:cNvPr id="2043" name="Freeform 73">
                <a:extLst>
                  <a:ext uri="{FF2B5EF4-FFF2-40B4-BE49-F238E27FC236}">
                    <a16:creationId xmlns:a16="http://schemas.microsoft.com/office/drawing/2014/main" id="{A856D121-E0AE-DB8B-D1E2-DE1AF8968A1C}"/>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44" name="Freeform 74">
                <a:extLst>
                  <a:ext uri="{FF2B5EF4-FFF2-40B4-BE49-F238E27FC236}">
                    <a16:creationId xmlns:a16="http://schemas.microsoft.com/office/drawing/2014/main" id="{1AC23D04-6FA5-B916-E885-4A8CDCBC091A}"/>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45" name="Freeform 39">
                <a:extLst>
                  <a:ext uri="{FF2B5EF4-FFF2-40B4-BE49-F238E27FC236}">
                    <a16:creationId xmlns:a16="http://schemas.microsoft.com/office/drawing/2014/main" id="{DDB44D2C-47B0-E609-C4B7-4526F2D16035}"/>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046" name="Freeform 41">
                <a:extLst>
                  <a:ext uri="{FF2B5EF4-FFF2-40B4-BE49-F238E27FC236}">
                    <a16:creationId xmlns:a16="http://schemas.microsoft.com/office/drawing/2014/main" id="{E7C71C99-294D-78FF-16B7-7E12C2A0F6A9}"/>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cxnSp>
        <p:nvCxnSpPr>
          <p:cNvPr id="2441" name="Straight Connector 2440">
            <a:extLst>
              <a:ext uri="{FF2B5EF4-FFF2-40B4-BE49-F238E27FC236}">
                <a16:creationId xmlns:a16="http://schemas.microsoft.com/office/drawing/2014/main" id="{87246422-867F-8A72-285F-6A8D2743B079}"/>
              </a:ext>
            </a:extLst>
          </p:cNvPr>
          <p:cNvCxnSpPr/>
          <p:nvPr/>
        </p:nvCxnSpPr>
        <p:spPr bwMode="auto">
          <a:xfrm>
            <a:off x="4000911" y="1775123"/>
            <a:ext cx="0" cy="4527075"/>
          </a:xfrm>
          <a:prstGeom prst="line">
            <a:avLst/>
          </a:prstGeom>
          <a:noFill/>
          <a:ln w="28575" cap="flat" cmpd="sng" algn="ctr">
            <a:solidFill>
              <a:schemeClr val="tx2"/>
            </a:solidFill>
            <a:prstDash val="dash"/>
            <a:round/>
            <a:headEnd type="none" w="med" len="med"/>
            <a:tailEnd type="none" w="med" len="med"/>
          </a:ln>
          <a:effectLst/>
        </p:spPr>
      </p:cxnSp>
      <p:cxnSp>
        <p:nvCxnSpPr>
          <p:cNvPr id="2442" name="Straight Connector 2441">
            <a:extLst>
              <a:ext uri="{FF2B5EF4-FFF2-40B4-BE49-F238E27FC236}">
                <a16:creationId xmlns:a16="http://schemas.microsoft.com/office/drawing/2014/main" id="{D7FC4F92-2D6F-5ACC-42EA-C357241C4106}"/>
              </a:ext>
            </a:extLst>
          </p:cNvPr>
          <p:cNvCxnSpPr/>
          <p:nvPr/>
        </p:nvCxnSpPr>
        <p:spPr bwMode="auto">
          <a:xfrm>
            <a:off x="6187250" y="1775122"/>
            <a:ext cx="0" cy="4527075"/>
          </a:xfrm>
          <a:prstGeom prst="line">
            <a:avLst/>
          </a:prstGeom>
          <a:noFill/>
          <a:ln w="28575" cap="flat" cmpd="sng" algn="ctr">
            <a:solidFill>
              <a:schemeClr val="tx2"/>
            </a:solidFill>
            <a:prstDash val="dash"/>
            <a:round/>
            <a:headEnd type="none" w="med" len="med"/>
            <a:tailEnd type="none" w="med" len="med"/>
          </a:ln>
          <a:effectLst/>
        </p:spPr>
      </p:cxnSp>
      <p:cxnSp>
        <p:nvCxnSpPr>
          <p:cNvPr id="2443" name="Straight Connector 2442">
            <a:extLst>
              <a:ext uri="{FF2B5EF4-FFF2-40B4-BE49-F238E27FC236}">
                <a16:creationId xmlns:a16="http://schemas.microsoft.com/office/drawing/2014/main" id="{1D80B7BD-840C-34D8-91F8-88302F64D10F}"/>
              </a:ext>
            </a:extLst>
          </p:cNvPr>
          <p:cNvCxnSpPr/>
          <p:nvPr/>
        </p:nvCxnSpPr>
        <p:spPr bwMode="auto">
          <a:xfrm>
            <a:off x="8594623" y="1775122"/>
            <a:ext cx="0" cy="4527075"/>
          </a:xfrm>
          <a:prstGeom prst="line">
            <a:avLst/>
          </a:prstGeom>
          <a:noFill/>
          <a:ln w="28575" cap="flat" cmpd="sng" algn="ctr">
            <a:solidFill>
              <a:schemeClr val="tx2"/>
            </a:solidFill>
            <a:prstDash val="dash"/>
            <a:round/>
            <a:headEnd type="none" w="med" len="med"/>
            <a:tailEnd type="none" w="med" len="med"/>
          </a:ln>
          <a:effectLst/>
        </p:spPr>
      </p:cxnSp>
      <p:sp>
        <p:nvSpPr>
          <p:cNvPr id="2444" name="TextBox 2443">
            <a:extLst>
              <a:ext uri="{FF2B5EF4-FFF2-40B4-BE49-F238E27FC236}">
                <a16:creationId xmlns:a16="http://schemas.microsoft.com/office/drawing/2014/main" id="{5EB41374-287B-EC3E-D39F-51727DA77CDF}"/>
              </a:ext>
            </a:extLst>
          </p:cNvPr>
          <p:cNvSpPr txBox="1"/>
          <p:nvPr/>
        </p:nvSpPr>
        <p:spPr>
          <a:xfrm>
            <a:off x="8766231" y="1605846"/>
            <a:ext cx="2906091" cy="338554"/>
          </a:xfrm>
          <a:prstGeom prst="rect">
            <a:avLst/>
          </a:prstGeom>
          <a:solidFill>
            <a:schemeClr val="tx2"/>
          </a:solidFill>
        </p:spPr>
        <p:txBody>
          <a:bodyPr wrap="square">
            <a:spAutoFit/>
          </a:bodyPr>
          <a:lstStyle/>
          <a:p>
            <a:pPr algn="ctr" defTabSz="913798">
              <a:defRPr/>
            </a:pPr>
            <a:r>
              <a:rPr lang="en-NZ" sz="1600" b="1" kern="0" dirty="0">
                <a:solidFill>
                  <a:schemeClr val="bg1"/>
                </a:solidFill>
                <a:latin typeface="Calibri" panose="020F0502020204030204" pitchFamily="34" charset="0"/>
                <a:ea typeface="MS PGothic" panose="020B0600070205080204" pitchFamily="34" charset="-128"/>
                <a:cs typeface="Calibri" panose="020F0502020204030204" pitchFamily="34" charset="0"/>
              </a:rPr>
              <a:t>HER2 ADC</a:t>
            </a:r>
          </a:p>
        </p:txBody>
      </p:sp>
      <p:sp>
        <p:nvSpPr>
          <p:cNvPr id="2445" name="Cross 2444">
            <a:extLst>
              <a:ext uri="{FF2B5EF4-FFF2-40B4-BE49-F238E27FC236}">
                <a16:creationId xmlns:a16="http://schemas.microsoft.com/office/drawing/2014/main" id="{C87A8D3C-CDB1-FA2D-0C78-2085F3C5BF44}"/>
              </a:ext>
            </a:extLst>
          </p:cNvPr>
          <p:cNvSpPr/>
          <p:nvPr/>
        </p:nvSpPr>
        <p:spPr bwMode="auto">
          <a:xfrm rot="2732331">
            <a:off x="2379165" y="4459657"/>
            <a:ext cx="454250" cy="442031"/>
          </a:xfrm>
          <a:prstGeom prst="plus">
            <a:avLst>
              <a:gd name="adj" fmla="val 44792"/>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2446" name="Cross 2445">
            <a:extLst>
              <a:ext uri="{FF2B5EF4-FFF2-40B4-BE49-F238E27FC236}">
                <a16:creationId xmlns:a16="http://schemas.microsoft.com/office/drawing/2014/main" id="{D448893A-0CF1-0195-1E1D-3DA3FE10C86D}"/>
              </a:ext>
            </a:extLst>
          </p:cNvPr>
          <p:cNvSpPr/>
          <p:nvPr/>
        </p:nvSpPr>
        <p:spPr bwMode="auto">
          <a:xfrm rot="2732331">
            <a:off x="4893401" y="4499170"/>
            <a:ext cx="454250" cy="442031"/>
          </a:xfrm>
          <a:prstGeom prst="plus">
            <a:avLst>
              <a:gd name="adj" fmla="val 44792"/>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grpSp>
        <p:nvGrpSpPr>
          <p:cNvPr id="2448" name="Group 675">
            <a:extLst>
              <a:ext uri="{FF2B5EF4-FFF2-40B4-BE49-F238E27FC236}">
                <a16:creationId xmlns:a16="http://schemas.microsoft.com/office/drawing/2014/main" id="{C4333290-EA42-9EF4-586C-C821CD64D47B}"/>
              </a:ext>
            </a:extLst>
          </p:cNvPr>
          <p:cNvGrpSpPr>
            <a:grpSpLocks/>
          </p:cNvGrpSpPr>
          <p:nvPr/>
        </p:nvGrpSpPr>
        <p:grpSpPr bwMode="auto">
          <a:xfrm>
            <a:off x="9465270" y="3384157"/>
            <a:ext cx="576183" cy="176561"/>
            <a:chOff x="3124443" y="1894638"/>
            <a:chExt cx="312234" cy="132820"/>
          </a:xfrm>
          <a:solidFill>
            <a:schemeClr val="accent3"/>
          </a:solidFill>
        </p:grpSpPr>
        <p:grpSp>
          <p:nvGrpSpPr>
            <p:cNvPr id="2700" name="Group 676">
              <a:extLst>
                <a:ext uri="{FF2B5EF4-FFF2-40B4-BE49-F238E27FC236}">
                  <a16:creationId xmlns:a16="http://schemas.microsoft.com/office/drawing/2014/main" id="{A7EF27B8-88D8-1092-2807-8D9B5FE4A8F0}"/>
                </a:ext>
              </a:extLst>
            </p:cNvPr>
            <p:cNvGrpSpPr>
              <a:grpSpLocks/>
            </p:cNvGrpSpPr>
            <p:nvPr/>
          </p:nvGrpSpPr>
          <p:grpSpPr bwMode="auto">
            <a:xfrm>
              <a:off x="3124443" y="1894638"/>
              <a:ext cx="159474" cy="117688"/>
              <a:chOff x="3124443" y="1894638"/>
              <a:chExt cx="159474" cy="117688"/>
            </a:xfrm>
            <a:grpFill/>
          </p:grpSpPr>
          <p:grpSp>
            <p:nvGrpSpPr>
              <p:cNvPr id="2714" name="Group 690">
                <a:extLst>
                  <a:ext uri="{FF2B5EF4-FFF2-40B4-BE49-F238E27FC236}">
                    <a16:creationId xmlns:a16="http://schemas.microsoft.com/office/drawing/2014/main" id="{79184522-320F-71FF-4089-A81038396ED8}"/>
                  </a:ext>
                </a:extLst>
              </p:cNvPr>
              <p:cNvGrpSpPr>
                <a:grpSpLocks/>
              </p:cNvGrpSpPr>
              <p:nvPr/>
            </p:nvGrpSpPr>
            <p:grpSpPr bwMode="auto">
              <a:xfrm>
                <a:off x="3124443" y="1904726"/>
                <a:ext cx="48681" cy="107600"/>
                <a:chOff x="3098249" y="1902345"/>
                <a:chExt cx="48681" cy="107600"/>
              </a:xfrm>
              <a:grpFill/>
            </p:grpSpPr>
            <p:sp>
              <p:nvSpPr>
                <p:cNvPr id="2724" name="Oval 2723">
                  <a:extLst>
                    <a:ext uri="{FF2B5EF4-FFF2-40B4-BE49-F238E27FC236}">
                      <a16:creationId xmlns:a16="http://schemas.microsoft.com/office/drawing/2014/main" id="{76826044-F826-B695-424E-086D526EF976}"/>
                    </a:ext>
                  </a:extLst>
                </p:cNvPr>
                <p:cNvSpPr/>
                <p:nvPr/>
              </p:nvSpPr>
              <p:spPr>
                <a:xfrm>
                  <a:off x="3098249" y="1902345"/>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725" name="Straight Connector 2724">
                  <a:extLst>
                    <a:ext uri="{FF2B5EF4-FFF2-40B4-BE49-F238E27FC236}">
                      <a16:creationId xmlns:a16="http://schemas.microsoft.com/office/drawing/2014/main" id="{CD4C3EFF-CEB6-7C29-23A4-EDE860E678F4}"/>
                    </a:ext>
                  </a:extLst>
                </p:cNvPr>
                <p:cNvCxnSpPr>
                  <a:stCxn id="2724" idx="4"/>
                </p:cNvCxnSpPr>
                <p:nvPr/>
              </p:nvCxnSpPr>
              <p:spPr>
                <a:xfrm>
                  <a:off x="3123429"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715" name="Group 691">
                <a:extLst>
                  <a:ext uri="{FF2B5EF4-FFF2-40B4-BE49-F238E27FC236}">
                    <a16:creationId xmlns:a16="http://schemas.microsoft.com/office/drawing/2014/main" id="{0FD2D5FD-CD9E-1E7A-ACBE-788243C11E14}"/>
                  </a:ext>
                </a:extLst>
              </p:cNvPr>
              <p:cNvGrpSpPr>
                <a:grpSpLocks/>
              </p:cNvGrpSpPr>
              <p:nvPr/>
            </p:nvGrpSpPr>
            <p:grpSpPr bwMode="auto">
              <a:xfrm>
                <a:off x="3199983" y="1904726"/>
                <a:ext cx="45325" cy="107600"/>
                <a:chOff x="3097589" y="1902345"/>
                <a:chExt cx="45325" cy="107600"/>
              </a:xfrm>
              <a:grpFill/>
            </p:grpSpPr>
            <p:sp>
              <p:nvSpPr>
                <p:cNvPr id="2722" name="Oval 2721">
                  <a:extLst>
                    <a:ext uri="{FF2B5EF4-FFF2-40B4-BE49-F238E27FC236}">
                      <a16:creationId xmlns:a16="http://schemas.microsoft.com/office/drawing/2014/main" id="{E38AFC4A-2A05-E49D-DF89-63C407AE64B8}"/>
                    </a:ext>
                  </a:extLst>
                </p:cNvPr>
                <p:cNvSpPr/>
                <p:nvPr/>
              </p:nvSpPr>
              <p:spPr>
                <a:xfrm>
                  <a:off x="3097589" y="1902345"/>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723" name="Straight Connector 2722">
                  <a:extLst>
                    <a:ext uri="{FF2B5EF4-FFF2-40B4-BE49-F238E27FC236}">
                      <a16:creationId xmlns:a16="http://schemas.microsoft.com/office/drawing/2014/main" id="{E7341AA7-2688-B247-E12C-16771ECF4211}"/>
                    </a:ext>
                  </a:extLst>
                </p:cNvPr>
                <p:cNvCxnSpPr>
                  <a:stCxn id="2722" idx="4"/>
                </p:cNvCxnSpPr>
                <p:nvPr/>
              </p:nvCxnSpPr>
              <p:spPr>
                <a:xfrm>
                  <a:off x="3121091" y="1946057"/>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716" name="Group 692">
                <a:extLst>
                  <a:ext uri="{FF2B5EF4-FFF2-40B4-BE49-F238E27FC236}">
                    <a16:creationId xmlns:a16="http://schemas.microsoft.com/office/drawing/2014/main" id="{AEED837C-76FC-B9BE-F45A-14CFBE6C393D}"/>
                  </a:ext>
                </a:extLst>
              </p:cNvPr>
              <p:cNvGrpSpPr>
                <a:grpSpLocks/>
              </p:cNvGrpSpPr>
              <p:nvPr/>
            </p:nvGrpSpPr>
            <p:grpSpPr bwMode="auto">
              <a:xfrm>
                <a:off x="3163052" y="1894638"/>
                <a:ext cx="45325" cy="107601"/>
                <a:chOff x="3098758" y="1901782"/>
                <a:chExt cx="45325" cy="107601"/>
              </a:xfrm>
              <a:grpFill/>
            </p:grpSpPr>
            <p:sp>
              <p:nvSpPr>
                <p:cNvPr id="2720" name="Oval 2719">
                  <a:extLst>
                    <a:ext uri="{FF2B5EF4-FFF2-40B4-BE49-F238E27FC236}">
                      <a16:creationId xmlns:a16="http://schemas.microsoft.com/office/drawing/2014/main" id="{8BCB5368-F9DB-92D6-3C3D-63DB163BF424}"/>
                    </a:ext>
                  </a:extLst>
                </p:cNvPr>
                <p:cNvSpPr/>
                <p:nvPr/>
              </p:nvSpPr>
              <p:spPr>
                <a:xfrm>
                  <a:off x="3098758" y="1901782"/>
                  <a:ext cx="4532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721" name="Straight Connector 2720">
                  <a:extLst>
                    <a:ext uri="{FF2B5EF4-FFF2-40B4-BE49-F238E27FC236}">
                      <a16:creationId xmlns:a16="http://schemas.microsoft.com/office/drawing/2014/main" id="{AA147DB6-E997-100B-D1B6-A0070918D5DE}"/>
                    </a:ext>
                  </a:extLst>
                </p:cNvPr>
                <p:cNvCxnSpPr>
                  <a:stCxn id="2720" idx="4"/>
                </p:cNvCxnSpPr>
                <p:nvPr/>
              </p:nvCxnSpPr>
              <p:spPr>
                <a:xfrm>
                  <a:off x="3122259" y="1938770"/>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717" name="Group 693">
                <a:extLst>
                  <a:ext uri="{FF2B5EF4-FFF2-40B4-BE49-F238E27FC236}">
                    <a16:creationId xmlns:a16="http://schemas.microsoft.com/office/drawing/2014/main" id="{C3E07308-9399-F834-10FB-94A7DDD53C42}"/>
                  </a:ext>
                </a:extLst>
              </p:cNvPr>
              <p:cNvGrpSpPr>
                <a:grpSpLocks/>
              </p:cNvGrpSpPr>
              <p:nvPr/>
            </p:nvGrpSpPr>
            <p:grpSpPr bwMode="auto">
              <a:xfrm>
                <a:off x="3236914" y="1894638"/>
                <a:ext cx="47003" cy="107601"/>
                <a:chOff x="3096420" y="1901782"/>
                <a:chExt cx="47003" cy="107601"/>
              </a:xfrm>
              <a:grpFill/>
            </p:grpSpPr>
            <p:sp>
              <p:nvSpPr>
                <p:cNvPr id="2718" name="Oval 2717">
                  <a:extLst>
                    <a:ext uri="{FF2B5EF4-FFF2-40B4-BE49-F238E27FC236}">
                      <a16:creationId xmlns:a16="http://schemas.microsoft.com/office/drawing/2014/main" id="{3C7427C5-7C46-FF36-0BA8-F74F5AC32C6C}"/>
                    </a:ext>
                  </a:extLst>
                </p:cNvPr>
                <p:cNvSpPr/>
                <p:nvPr/>
              </p:nvSpPr>
              <p:spPr>
                <a:xfrm>
                  <a:off x="3096420" y="1901782"/>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719" name="Straight Connector 2718">
                  <a:extLst>
                    <a:ext uri="{FF2B5EF4-FFF2-40B4-BE49-F238E27FC236}">
                      <a16:creationId xmlns:a16="http://schemas.microsoft.com/office/drawing/2014/main" id="{F28D6E41-07E5-6312-9567-3D5D35290535}"/>
                    </a:ext>
                  </a:extLst>
                </p:cNvPr>
                <p:cNvCxnSpPr>
                  <a:stCxn id="2718" idx="4"/>
                </p:cNvCxnSpPr>
                <p:nvPr/>
              </p:nvCxnSpPr>
              <p:spPr>
                <a:xfrm>
                  <a:off x="3121600" y="19387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701" name="Group 677">
              <a:extLst>
                <a:ext uri="{FF2B5EF4-FFF2-40B4-BE49-F238E27FC236}">
                  <a16:creationId xmlns:a16="http://schemas.microsoft.com/office/drawing/2014/main" id="{A1710DB3-CC98-9B9F-F0CC-39EF764C7434}"/>
                </a:ext>
              </a:extLst>
            </p:cNvPr>
            <p:cNvGrpSpPr>
              <a:grpSpLocks/>
            </p:cNvGrpSpPr>
            <p:nvPr/>
          </p:nvGrpSpPr>
          <p:grpSpPr bwMode="auto">
            <a:xfrm>
              <a:off x="3277203" y="1904726"/>
              <a:ext cx="159474" cy="122732"/>
              <a:chOff x="3124803" y="1895201"/>
              <a:chExt cx="159474" cy="122732"/>
            </a:xfrm>
            <a:grpFill/>
          </p:grpSpPr>
          <p:grpSp>
            <p:nvGrpSpPr>
              <p:cNvPr id="2702" name="Group 678">
                <a:extLst>
                  <a:ext uri="{FF2B5EF4-FFF2-40B4-BE49-F238E27FC236}">
                    <a16:creationId xmlns:a16="http://schemas.microsoft.com/office/drawing/2014/main" id="{1C86F308-077D-E2F5-7077-E6B11389F2FC}"/>
                  </a:ext>
                </a:extLst>
              </p:cNvPr>
              <p:cNvGrpSpPr>
                <a:grpSpLocks/>
              </p:cNvGrpSpPr>
              <p:nvPr/>
            </p:nvGrpSpPr>
            <p:grpSpPr bwMode="auto">
              <a:xfrm>
                <a:off x="3124803" y="1905288"/>
                <a:ext cx="48682" cy="112645"/>
                <a:chOff x="3098609" y="1902907"/>
                <a:chExt cx="48682" cy="112645"/>
              </a:xfrm>
              <a:grpFill/>
            </p:grpSpPr>
            <p:sp>
              <p:nvSpPr>
                <p:cNvPr id="2712" name="Oval 2711">
                  <a:extLst>
                    <a:ext uri="{FF2B5EF4-FFF2-40B4-BE49-F238E27FC236}">
                      <a16:creationId xmlns:a16="http://schemas.microsoft.com/office/drawing/2014/main" id="{E38BB2E1-40AF-F6BC-FEE3-08753A13F907}"/>
                    </a:ext>
                  </a:extLst>
                </p:cNvPr>
                <p:cNvSpPr/>
                <p:nvPr/>
              </p:nvSpPr>
              <p:spPr>
                <a:xfrm>
                  <a:off x="3098609" y="1902907"/>
                  <a:ext cx="48682"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713" name="Straight Connector 2712">
                  <a:extLst>
                    <a:ext uri="{FF2B5EF4-FFF2-40B4-BE49-F238E27FC236}">
                      <a16:creationId xmlns:a16="http://schemas.microsoft.com/office/drawing/2014/main" id="{9C7944D9-916A-AC9E-574E-208E68975103}"/>
                    </a:ext>
                  </a:extLst>
                </p:cNvPr>
                <p:cNvCxnSpPr>
                  <a:stCxn id="2712" idx="4"/>
                </p:cNvCxnSpPr>
                <p:nvPr/>
              </p:nvCxnSpPr>
              <p:spPr>
                <a:xfrm>
                  <a:off x="3123789"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703" name="Group 679">
                <a:extLst>
                  <a:ext uri="{FF2B5EF4-FFF2-40B4-BE49-F238E27FC236}">
                    <a16:creationId xmlns:a16="http://schemas.microsoft.com/office/drawing/2014/main" id="{F4AD8CF5-339D-E942-B16D-4661D42CDD35}"/>
                  </a:ext>
                </a:extLst>
              </p:cNvPr>
              <p:cNvGrpSpPr>
                <a:grpSpLocks/>
              </p:cNvGrpSpPr>
              <p:nvPr/>
            </p:nvGrpSpPr>
            <p:grpSpPr bwMode="auto">
              <a:xfrm>
                <a:off x="3200344" y="1905288"/>
                <a:ext cx="45324" cy="112645"/>
                <a:chOff x="3097950" y="1902907"/>
                <a:chExt cx="45324" cy="112645"/>
              </a:xfrm>
              <a:grpFill/>
            </p:grpSpPr>
            <p:sp>
              <p:nvSpPr>
                <p:cNvPr id="2710" name="Oval 2709">
                  <a:extLst>
                    <a:ext uri="{FF2B5EF4-FFF2-40B4-BE49-F238E27FC236}">
                      <a16:creationId xmlns:a16="http://schemas.microsoft.com/office/drawing/2014/main" id="{239DA583-C725-4635-FBC5-75A42BCF852C}"/>
                    </a:ext>
                  </a:extLst>
                </p:cNvPr>
                <p:cNvSpPr/>
                <p:nvPr/>
              </p:nvSpPr>
              <p:spPr>
                <a:xfrm>
                  <a:off x="3097950" y="1902907"/>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711" name="Straight Connector 2710">
                  <a:extLst>
                    <a:ext uri="{FF2B5EF4-FFF2-40B4-BE49-F238E27FC236}">
                      <a16:creationId xmlns:a16="http://schemas.microsoft.com/office/drawing/2014/main" id="{1FE64791-3C42-DBC8-C12E-A7CA72493D13}"/>
                    </a:ext>
                  </a:extLst>
                </p:cNvPr>
                <p:cNvCxnSpPr>
                  <a:stCxn id="2710" idx="4"/>
                </p:cNvCxnSpPr>
                <p:nvPr/>
              </p:nvCxnSpPr>
              <p:spPr>
                <a:xfrm>
                  <a:off x="3121451" y="1946620"/>
                  <a:ext cx="0"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704" name="Group 680">
                <a:extLst>
                  <a:ext uri="{FF2B5EF4-FFF2-40B4-BE49-F238E27FC236}">
                    <a16:creationId xmlns:a16="http://schemas.microsoft.com/office/drawing/2014/main" id="{4BA8DA09-AF2E-C161-7D2C-D0152A2F44B1}"/>
                  </a:ext>
                </a:extLst>
              </p:cNvPr>
              <p:cNvGrpSpPr>
                <a:grpSpLocks/>
              </p:cNvGrpSpPr>
              <p:nvPr/>
            </p:nvGrpSpPr>
            <p:grpSpPr bwMode="auto">
              <a:xfrm>
                <a:off x="3170127" y="1895201"/>
                <a:ext cx="38609" cy="107600"/>
                <a:chOff x="3105833" y="1902345"/>
                <a:chExt cx="38609" cy="107600"/>
              </a:xfrm>
              <a:grpFill/>
            </p:grpSpPr>
            <p:sp>
              <p:nvSpPr>
                <p:cNvPr id="2708" name="Oval 2707">
                  <a:extLst>
                    <a:ext uri="{FF2B5EF4-FFF2-40B4-BE49-F238E27FC236}">
                      <a16:creationId xmlns:a16="http://schemas.microsoft.com/office/drawing/2014/main" id="{0BB057A9-9D69-26A8-5373-3C38D9516C73}"/>
                    </a:ext>
                  </a:extLst>
                </p:cNvPr>
                <p:cNvSpPr/>
                <p:nvPr/>
              </p:nvSpPr>
              <p:spPr>
                <a:xfrm>
                  <a:off x="3105833" y="1902345"/>
                  <a:ext cx="38609"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709" name="Straight Connector 2708">
                  <a:extLst>
                    <a:ext uri="{FF2B5EF4-FFF2-40B4-BE49-F238E27FC236}">
                      <a16:creationId xmlns:a16="http://schemas.microsoft.com/office/drawing/2014/main" id="{F45EC97C-B53D-ADD3-955F-AF8664B01B72}"/>
                    </a:ext>
                  </a:extLst>
                </p:cNvPr>
                <p:cNvCxnSpPr>
                  <a:stCxn id="2708" idx="4"/>
                </p:cNvCxnSpPr>
                <p:nvPr/>
              </p:nvCxnSpPr>
              <p:spPr>
                <a:xfrm>
                  <a:off x="3129334" y="1946057"/>
                  <a:ext cx="1678"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705" name="Group 681">
                <a:extLst>
                  <a:ext uri="{FF2B5EF4-FFF2-40B4-BE49-F238E27FC236}">
                    <a16:creationId xmlns:a16="http://schemas.microsoft.com/office/drawing/2014/main" id="{7174FDE8-AD1B-CAA5-2337-30620AB0DDE6}"/>
                  </a:ext>
                </a:extLst>
              </p:cNvPr>
              <p:cNvGrpSpPr>
                <a:grpSpLocks/>
              </p:cNvGrpSpPr>
              <p:nvPr/>
            </p:nvGrpSpPr>
            <p:grpSpPr bwMode="auto">
              <a:xfrm>
                <a:off x="3237274" y="1895201"/>
                <a:ext cx="47003" cy="107600"/>
                <a:chOff x="3096780" y="1902345"/>
                <a:chExt cx="47003" cy="107600"/>
              </a:xfrm>
              <a:grpFill/>
            </p:grpSpPr>
            <p:sp>
              <p:nvSpPr>
                <p:cNvPr id="2706" name="Oval 2705">
                  <a:extLst>
                    <a:ext uri="{FF2B5EF4-FFF2-40B4-BE49-F238E27FC236}">
                      <a16:creationId xmlns:a16="http://schemas.microsoft.com/office/drawing/2014/main" id="{41753D39-3319-57D7-ABD7-3B48E83CA099}"/>
                    </a:ext>
                  </a:extLst>
                </p:cNvPr>
                <p:cNvSpPr/>
                <p:nvPr/>
              </p:nvSpPr>
              <p:spPr>
                <a:xfrm>
                  <a:off x="3096780" y="1902345"/>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707" name="Straight Connector 2706">
                  <a:extLst>
                    <a:ext uri="{FF2B5EF4-FFF2-40B4-BE49-F238E27FC236}">
                      <a16:creationId xmlns:a16="http://schemas.microsoft.com/office/drawing/2014/main" id="{5CBFD311-EDB5-C84B-1BE9-DB14598B4E7B}"/>
                    </a:ext>
                  </a:extLst>
                </p:cNvPr>
                <p:cNvCxnSpPr>
                  <a:stCxn id="2706" idx="4"/>
                </p:cNvCxnSpPr>
                <p:nvPr/>
              </p:nvCxnSpPr>
              <p:spPr>
                <a:xfrm>
                  <a:off x="3121960" y="1946057"/>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449" name="Group 875">
            <a:extLst>
              <a:ext uri="{FF2B5EF4-FFF2-40B4-BE49-F238E27FC236}">
                <a16:creationId xmlns:a16="http://schemas.microsoft.com/office/drawing/2014/main" id="{69A1856A-B718-B63D-A447-30128170D244}"/>
              </a:ext>
            </a:extLst>
          </p:cNvPr>
          <p:cNvGrpSpPr>
            <a:grpSpLocks/>
          </p:cNvGrpSpPr>
          <p:nvPr/>
        </p:nvGrpSpPr>
        <p:grpSpPr bwMode="auto">
          <a:xfrm rot="21540000" flipV="1">
            <a:off x="9439534" y="3573425"/>
            <a:ext cx="572982" cy="178945"/>
            <a:chOff x="3112272" y="1912321"/>
            <a:chExt cx="310500" cy="134614"/>
          </a:xfrm>
          <a:solidFill>
            <a:schemeClr val="accent3"/>
          </a:solidFill>
        </p:grpSpPr>
        <p:grpSp>
          <p:nvGrpSpPr>
            <p:cNvPr id="2674" name="Group 1054">
              <a:extLst>
                <a:ext uri="{FF2B5EF4-FFF2-40B4-BE49-F238E27FC236}">
                  <a16:creationId xmlns:a16="http://schemas.microsoft.com/office/drawing/2014/main" id="{F0348115-A2EB-2547-1D6B-FBCD254AF39A}"/>
                </a:ext>
              </a:extLst>
            </p:cNvPr>
            <p:cNvGrpSpPr>
              <a:grpSpLocks/>
            </p:cNvGrpSpPr>
            <p:nvPr/>
          </p:nvGrpSpPr>
          <p:grpSpPr bwMode="auto">
            <a:xfrm>
              <a:off x="3112272" y="1912321"/>
              <a:ext cx="160960" cy="128704"/>
              <a:chOff x="3112272" y="1912321"/>
              <a:chExt cx="160960" cy="128704"/>
            </a:xfrm>
            <a:grpFill/>
          </p:grpSpPr>
          <p:grpSp>
            <p:nvGrpSpPr>
              <p:cNvPr id="2688" name="Group 1068">
                <a:extLst>
                  <a:ext uri="{FF2B5EF4-FFF2-40B4-BE49-F238E27FC236}">
                    <a16:creationId xmlns:a16="http://schemas.microsoft.com/office/drawing/2014/main" id="{46323486-5EF5-3DDD-9C7F-4D15E31A5BF9}"/>
                  </a:ext>
                </a:extLst>
              </p:cNvPr>
              <p:cNvGrpSpPr>
                <a:grpSpLocks/>
              </p:cNvGrpSpPr>
              <p:nvPr/>
            </p:nvGrpSpPr>
            <p:grpSpPr bwMode="auto">
              <a:xfrm>
                <a:off x="3112272" y="1924490"/>
                <a:ext cx="45324" cy="114450"/>
                <a:chOff x="3086078" y="1922109"/>
                <a:chExt cx="45324" cy="114450"/>
              </a:xfrm>
              <a:grpFill/>
            </p:grpSpPr>
            <p:sp>
              <p:nvSpPr>
                <p:cNvPr id="2698" name="Oval 2697">
                  <a:extLst>
                    <a:ext uri="{FF2B5EF4-FFF2-40B4-BE49-F238E27FC236}">
                      <a16:creationId xmlns:a16="http://schemas.microsoft.com/office/drawing/2014/main" id="{07673A01-3808-E0ED-5E58-F33F0640DEA2}"/>
                    </a:ext>
                  </a:extLst>
                </p:cNvPr>
                <p:cNvSpPr/>
                <p:nvPr/>
              </p:nvSpPr>
              <p:spPr>
                <a:xfrm>
                  <a:off x="3086078" y="1922109"/>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99" name="Straight Connector 2698">
                  <a:extLst>
                    <a:ext uri="{FF2B5EF4-FFF2-40B4-BE49-F238E27FC236}">
                      <a16:creationId xmlns:a16="http://schemas.microsoft.com/office/drawing/2014/main" id="{E50AF37D-FF7E-665F-15FD-25B5142BF15E}"/>
                    </a:ext>
                  </a:extLst>
                </p:cNvPr>
                <p:cNvCxnSpPr>
                  <a:stCxn id="2698" idx="4"/>
                </p:cNvCxnSpPr>
                <p:nvPr/>
              </p:nvCxnSpPr>
              <p:spPr>
                <a:xfrm>
                  <a:off x="3102168" y="1964264"/>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89" name="Group 1069">
                <a:extLst>
                  <a:ext uri="{FF2B5EF4-FFF2-40B4-BE49-F238E27FC236}">
                    <a16:creationId xmlns:a16="http://schemas.microsoft.com/office/drawing/2014/main" id="{B1F9DD9E-DDF9-4929-ECF4-C6068D87B4A7}"/>
                  </a:ext>
                </a:extLst>
              </p:cNvPr>
              <p:cNvGrpSpPr>
                <a:grpSpLocks/>
              </p:cNvGrpSpPr>
              <p:nvPr/>
            </p:nvGrpSpPr>
            <p:grpSpPr bwMode="auto">
              <a:xfrm>
                <a:off x="3186226" y="1931663"/>
                <a:ext cx="38609" cy="109362"/>
                <a:chOff x="3083832" y="1929282"/>
                <a:chExt cx="38609" cy="109362"/>
              </a:xfrm>
              <a:grpFill/>
            </p:grpSpPr>
            <p:sp>
              <p:nvSpPr>
                <p:cNvPr id="2696" name="Oval 2695">
                  <a:extLst>
                    <a:ext uri="{FF2B5EF4-FFF2-40B4-BE49-F238E27FC236}">
                      <a16:creationId xmlns:a16="http://schemas.microsoft.com/office/drawing/2014/main" id="{D0F28F88-0C61-CD1A-F892-92F5170B8D3A}"/>
                    </a:ext>
                  </a:extLst>
                </p:cNvPr>
                <p:cNvSpPr/>
                <p:nvPr/>
              </p:nvSpPr>
              <p:spPr>
                <a:xfrm>
                  <a:off x="3083832" y="1929282"/>
                  <a:ext cx="38609"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97" name="Straight Connector 2696">
                  <a:extLst>
                    <a:ext uri="{FF2B5EF4-FFF2-40B4-BE49-F238E27FC236}">
                      <a16:creationId xmlns:a16="http://schemas.microsoft.com/office/drawing/2014/main" id="{DEDAC3F7-5E70-D2D8-01C3-2B61E7565E9D}"/>
                    </a:ext>
                  </a:extLst>
                </p:cNvPr>
                <p:cNvCxnSpPr>
                  <a:stCxn id="2696" idx="4"/>
                </p:cNvCxnSpPr>
                <p:nvPr/>
              </p:nvCxnSpPr>
              <p:spPr>
                <a:xfrm>
                  <a:off x="3098214" y="1968031"/>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90" name="Group 1070">
                <a:extLst>
                  <a:ext uri="{FF2B5EF4-FFF2-40B4-BE49-F238E27FC236}">
                    <a16:creationId xmlns:a16="http://schemas.microsoft.com/office/drawing/2014/main" id="{5D44B68F-CB4B-A8C8-4D0F-B1399F877E0D}"/>
                  </a:ext>
                </a:extLst>
              </p:cNvPr>
              <p:cNvGrpSpPr>
                <a:grpSpLocks/>
              </p:cNvGrpSpPr>
              <p:nvPr/>
            </p:nvGrpSpPr>
            <p:grpSpPr bwMode="auto">
              <a:xfrm>
                <a:off x="3162391" y="1913554"/>
                <a:ext cx="41966" cy="105985"/>
                <a:chOff x="3098097" y="1920698"/>
                <a:chExt cx="41966" cy="105985"/>
              </a:xfrm>
              <a:grpFill/>
            </p:grpSpPr>
            <p:sp>
              <p:nvSpPr>
                <p:cNvPr id="2694" name="Oval 2693">
                  <a:extLst>
                    <a:ext uri="{FF2B5EF4-FFF2-40B4-BE49-F238E27FC236}">
                      <a16:creationId xmlns:a16="http://schemas.microsoft.com/office/drawing/2014/main" id="{0C9BF862-F130-0E6C-1748-B7CF3DA3EE25}"/>
                    </a:ext>
                  </a:extLst>
                </p:cNvPr>
                <p:cNvSpPr/>
                <p:nvPr/>
              </p:nvSpPr>
              <p:spPr>
                <a:xfrm>
                  <a:off x="3098097" y="1920698"/>
                  <a:ext cx="41966"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95" name="Straight Connector 2694">
                  <a:extLst>
                    <a:ext uri="{FF2B5EF4-FFF2-40B4-BE49-F238E27FC236}">
                      <a16:creationId xmlns:a16="http://schemas.microsoft.com/office/drawing/2014/main" id="{F48A2B2A-0977-6A80-8673-7517C4703AB5}"/>
                    </a:ext>
                  </a:extLst>
                </p:cNvPr>
                <p:cNvCxnSpPr>
                  <a:stCxn id="2694" idx="4"/>
                </p:cNvCxnSpPr>
                <p:nvPr/>
              </p:nvCxnSpPr>
              <p:spPr>
                <a:xfrm>
                  <a:off x="3115792" y="1956070"/>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91" name="Group 1071">
                <a:extLst>
                  <a:ext uri="{FF2B5EF4-FFF2-40B4-BE49-F238E27FC236}">
                    <a16:creationId xmlns:a16="http://schemas.microsoft.com/office/drawing/2014/main" id="{6996EA8B-5D00-00CD-A7C3-53643CAC951F}"/>
                  </a:ext>
                </a:extLst>
              </p:cNvPr>
              <p:cNvGrpSpPr>
                <a:grpSpLocks/>
              </p:cNvGrpSpPr>
              <p:nvPr/>
            </p:nvGrpSpPr>
            <p:grpSpPr bwMode="auto">
              <a:xfrm>
                <a:off x="3234622" y="1912321"/>
                <a:ext cx="38610" cy="107666"/>
                <a:chOff x="3094128" y="1919465"/>
                <a:chExt cx="38610" cy="107666"/>
              </a:xfrm>
              <a:grpFill/>
            </p:grpSpPr>
            <p:sp>
              <p:nvSpPr>
                <p:cNvPr id="2692" name="Oval 2691">
                  <a:extLst>
                    <a:ext uri="{FF2B5EF4-FFF2-40B4-BE49-F238E27FC236}">
                      <a16:creationId xmlns:a16="http://schemas.microsoft.com/office/drawing/2014/main" id="{70A5CF37-667A-2555-6ACA-A007CC026CC7}"/>
                    </a:ext>
                  </a:extLst>
                </p:cNvPr>
                <p:cNvSpPr/>
                <p:nvPr/>
              </p:nvSpPr>
              <p:spPr>
                <a:xfrm>
                  <a:off x="3094128" y="1919465"/>
                  <a:ext cx="38610"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93" name="Straight Connector 2692">
                  <a:extLst>
                    <a:ext uri="{FF2B5EF4-FFF2-40B4-BE49-F238E27FC236}">
                      <a16:creationId xmlns:a16="http://schemas.microsoft.com/office/drawing/2014/main" id="{2E6C8CF2-233E-D9C4-0688-77BFD25EE88A}"/>
                    </a:ext>
                  </a:extLst>
                </p:cNvPr>
                <p:cNvCxnSpPr>
                  <a:stCxn id="2692" idx="4"/>
                </p:cNvCxnSpPr>
                <p:nvPr/>
              </p:nvCxnSpPr>
              <p:spPr>
                <a:xfrm>
                  <a:off x="3110160" y="196156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675" name="Group 1055">
              <a:extLst>
                <a:ext uri="{FF2B5EF4-FFF2-40B4-BE49-F238E27FC236}">
                  <a16:creationId xmlns:a16="http://schemas.microsoft.com/office/drawing/2014/main" id="{24767C2B-4DA7-4CDC-264A-4D98DB0F8697}"/>
                </a:ext>
              </a:extLst>
            </p:cNvPr>
            <p:cNvGrpSpPr>
              <a:grpSpLocks/>
            </p:cNvGrpSpPr>
            <p:nvPr/>
          </p:nvGrpSpPr>
          <p:grpSpPr bwMode="auto">
            <a:xfrm>
              <a:off x="3253435" y="1917799"/>
              <a:ext cx="169337" cy="129136"/>
              <a:chOff x="3101035" y="1908274"/>
              <a:chExt cx="169337" cy="129136"/>
            </a:xfrm>
            <a:grpFill/>
          </p:grpSpPr>
          <p:grpSp>
            <p:nvGrpSpPr>
              <p:cNvPr id="2676" name="Group 1056">
                <a:extLst>
                  <a:ext uri="{FF2B5EF4-FFF2-40B4-BE49-F238E27FC236}">
                    <a16:creationId xmlns:a16="http://schemas.microsoft.com/office/drawing/2014/main" id="{DA218412-6C00-8631-FE08-75FBF3DD74D4}"/>
                  </a:ext>
                </a:extLst>
              </p:cNvPr>
              <p:cNvGrpSpPr>
                <a:grpSpLocks/>
              </p:cNvGrpSpPr>
              <p:nvPr/>
            </p:nvGrpSpPr>
            <p:grpSpPr bwMode="auto">
              <a:xfrm>
                <a:off x="3101035" y="1922572"/>
                <a:ext cx="47003" cy="112665"/>
                <a:chOff x="3074841" y="1920191"/>
                <a:chExt cx="47003" cy="112665"/>
              </a:xfrm>
              <a:grpFill/>
            </p:grpSpPr>
            <p:sp>
              <p:nvSpPr>
                <p:cNvPr id="2686" name="Oval 2685">
                  <a:extLst>
                    <a:ext uri="{FF2B5EF4-FFF2-40B4-BE49-F238E27FC236}">
                      <a16:creationId xmlns:a16="http://schemas.microsoft.com/office/drawing/2014/main" id="{252302E3-6969-51C6-3E2B-CC12A98EB284}"/>
                    </a:ext>
                  </a:extLst>
                </p:cNvPr>
                <p:cNvSpPr/>
                <p:nvPr/>
              </p:nvSpPr>
              <p:spPr>
                <a:xfrm>
                  <a:off x="3074841" y="1920191"/>
                  <a:ext cx="47003"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87" name="Straight Connector 2686">
                  <a:extLst>
                    <a:ext uri="{FF2B5EF4-FFF2-40B4-BE49-F238E27FC236}">
                      <a16:creationId xmlns:a16="http://schemas.microsoft.com/office/drawing/2014/main" id="{BEACF244-3F73-F036-556C-1039C52C2F07}"/>
                    </a:ext>
                  </a:extLst>
                </p:cNvPr>
                <p:cNvCxnSpPr>
                  <a:stCxn id="2686" idx="4"/>
                </p:cNvCxnSpPr>
                <p:nvPr/>
              </p:nvCxnSpPr>
              <p:spPr>
                <a:xfrm>
                  <a:off x="3097630" y="196224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77" name="Group 1057">
                <a:extLst>
                  <a:ext uri="{FF2B5EF4-FFF2-40B4-BE49-F238E27FC236}">
                    <a16:creationId xmlns:a16="http://schemas.microsoft.com/office/drawing/2014/main" id="{07F69726-5BEE-AD4E-BA8B-8729947764BA}"/>
                  </a:ext>
                </a:extLst>
              </p:cNvPr>
              <p:cNvGrpSpPr>
                <a:grpSpLocks/>
              </p:cNvGrpSpPr>
              <p:nvPr/>
            </p:nvGrpSpPr>
            <p:grpSpPr bwMode="auto">
              <a:xfrm>
                <a:off x="3178301" y="1926294"/>
                <a:ext cx="43645" cy="111116"/>
                <a:chOff x="3075907" y="1923913"/>
                <a:chExt cx="43645" cy="111116"/>
              </a:xfrm>
              <a:grpFill/>
            </p:grpSpPr>
            <p:sp>
              <p:nvSpPr>
                <p:cNvPr id="2684" name="Oval 2683">
                  <a:extLst>
                    <a:ext uri="{FF2B5EF4-FFF2-40B4-BE49-F238E27FC236}">
                      <a16:creationId xmlns:a16="http://schemas.microsoft.com/office/drawing/2014/main" id="{209BB8D9-E4CD-00D1-92A8-44D1718112D9}"/>
                    </a:ext>
                  </a:extLst>
                </p:cNvPr>
                <p:cNvSpPr/>
                <p:nvPr/>
              </p:nvSpPr>
              <p:spPr>
                <a:xfrm>
                  <a:off x="3075907" y="1923913"/>
                  <a:ext cx="43645"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85" name="Straight Connector 2684">
                  <a:extLst>
                    <a:ext uri="{FF2B5EF4-FFF2-40B4-BE49-F238E27FC236}">
                      <a16:creationId xmlns:a16="http://schemas.microsoft.com/office/drawing/2014/main" id="{E8481211-FB54-7404-C5DB-728192F0CC37}"/>
                    </a:ext>
                  </a:extLst>
                </p:cNvPr>
                <p:cNvCxnSpPr>
                  <a:stCxn id="2684" idx="4"/>
                </p:cNvCxnSpPr>
                <p:nvPr/>
              </p:nvCxnSpPr>
              <p:spPr>
                <a:xfrm>
                  <a:off x="3088626" y="196441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78" name="Group 1058">
                <a:extLst>
                  <a:ext uri="{FF2B5EF4-FFF2-40B4-BE49-F238E27FC236}">
                    <a16:creationId xmlns:a16="http://schemas.microsoft.com/office/drawing/2014/main" id="{C97A5E89-0994-DC2E-9AA7-403FC0212DE7}"/>
                  </a:ext>
                </a:extLst>
              </p:cNvPr>
              <p:cNvGrpSpPr>
                <a:grpSpLocks/>
              </p:cNvGrpSpPr>
              <p:nvPr/>
            </p:nvGrpSpPr>
            <p:grpSpPr bwMode="auto">
              <a:xfrm>
                <a:off x="3151110" y="1908274"/>
                <a:ext cx="43645" cy="110999"/>
                <a:chOff x="3086816" y="1915418"/>
                <a:chExt cx="43645" cy="110999"/>
              </a:xfrm>
              <a:grpFill/>
            </p:grpSpPr>
            <p:sp>
              <p:nvSpPr>
                <p:cNvPr id="2682" name="Oval 2681">
                  <a:extLst>
                    <a:ext uri="{FF2B5EF4-FFF2-40B4-BE49-F238E27FC236}">
                      <a16:creationId xmlns:a16="http://schemas.microsoft.com/office/drawing/2014/main" id="{7C5CF9BB-EDB7-BF23-9CCE-456A07AAA5C7}"/>
                    </a:ext>
                  </a:extLst>
                </p:cNvPr>
                <p:cNvSpPr/>
                <p:nvPr/>
              </p:nvSpPr>
              <p:spPr>
                <a:xfrm>
                  <a:off x="3086816" y="1915418"/>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83" name="Straight Connector 2682">
                  <a:extLst>
                    <a:ext uri="{FF2B5EF4-FFF2-40B4-BE49-F238E27FC236}">
                      <a16:creationId xmlns:a16="http://schemas.microsoft.com/office/drawing/2014/main" id="{24CB041A-EC21-D7A6-8959-68DFAE52AF52}"/>
                    </a:ext>
                  </a:extLst>
                </p:cNvPr>
                <p:cNvCxnSpPr>
                  <a:stCxn id="2682" idx="4"/>
                </p:cNvCxnSpPr>
                <p:nvPr/>
              </p:nvCxnSpPr>
              <p:spPr>
                <a:xfrm>
                  <a:off x="3106248" y="1954122"/>
                  <a:ext cx="1679"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79" name="Group 1059">
                <a:extLst>
                  <a:ext uri="{FF2B5EF4-FFF2-40B4-BE49-F238E27FC236}">
                    <a16:creationId xmlns:a16="http://schemas.microsoft.com/office/drawing/2014/main" id="{54918B82-5C1D-EB28-92CA-9698A4C50C04}"/>
                  </a:ext>
                </a:extLst>
              </p:cNvPr>
              <p:cNvGrpSpPr>
                <a:grpSpLocks/>
              </p:cNvGrpSpPr>
              <p:nvPr/>
            </p:nvGrpSpPr>
            <p:grpSpPr bwMode="auto">
              <a:xfrm>
                <a:off x="3223369" y="1912025"/>
                <a:ext cx="47003" cy="106028"/>
                <a:chOff x="3082875" y="1919169"/>
                <a:chExt cx="47003" cy="106028"/>
              </a:xfrm>
              <a:grpFill/>
            </p:grpSpPr>
            <p:sp>
              <p:nvSpPr>
                <p:cNvPr id="2680" name="Oval 2679">
                  <a:extLst>
                    <a:ext uri="{FF2B5EF4-FFF2-40B4-BE49-F238E27FC236}">
                      <a16:creationId xmlns:a16="http://schemas.microsoft.com/office/drawing/2014/main" id="{021A2164-959D-C54E-7595-1942D092A2C3}"/>
                    </a:ext>
                  </a:extLst>
                </p:cNvPr>
                <p:cNvSpPr/>
                <p:nvPr/>
              </p:nvSpPr>
              <p:spPr>
                <a:xfrm>
                  <a:off x="3082875" y="1919169"/>
                  <a:ext cx="47003"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81" name="Straight Connector 2680">
                  <a:extLst>
                    <a:ext uri="{FF2B5EF4-FFF2-40B4-BE49-F238E27FC236}">
                      <a16:creationId xmlns:a16="http://schemas.microsoft.com/office/drawing/2014/main" id="{52A08B21-DF23-3E15-7B35-2377E72A8755}"/>
                    </a:ext>
                  </a:extLst>
                </p:cNvPr>
                <p:cNvCxnSpPr>
                  <a:stCxn id="2680" idx="4"/>
                </p:cNvCxnSpPr>
                <p:nvPr/>
              </p:nvCxnSpPr>
              <p:spPr>
                <a:xfrm>
                  <a:off x="3100586" y="1957947"/>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450" name="Group 783">
            <a:extLst>
              <a:ext uri="{FF2B5EF4-FFF2-40B4-BE49-F238E27FC236}">
                <a16:creationId xmlns:a16="http://schemas.microsoft.com/office/drawing/2014/main" id="{81F4CD6C-758B-7E37-6737-13864047E549}"/>
              </a:ext>
            </a:extLst>
          </p:cNvPr>
          <p:cNvGrpSpPr>
            <a:grpSpLocks/>
          </p:cNvGrpSpPr>
          <p:nvPr/>
        </p:nvGrpSpPr>
        <p:grpSpPr bwMode="auto">
          <a:xfrm>
            <a:off x="8961826" y="3383058"/>
            <a:ext cx="579281" cy="189802"/>
            <a:chOff x="3123376" y="1895758"/>
            <a:chExt cx="313913" cy="142781"/>
          </a:xfrm>
          <a:solidFill>
            <a:schemeClr val="accent3"/>
          </a:solidFill>
        </p:grpSpPr>
        <p:grpSp>
          <p:nvGrpSpPr>
            <p:cNvPr id="2648" name="Group 784">
              <a:extLst>
                <a:ext uri="{FF2B5EF4-FFF2-40B4-BE49-F238E27FC236}">
                  <a16:creationId xmlns:a16="http://schemas.microsoft.com/office/drawing/2014/main" id="{0EF08817-8C3F-ACE4-B3BA-8C77D078AA5D}"/>
                </a:ext>
              </a:extLst>
            </p:cNvPr>
            <p:cNvGrpSpPr>
              <a:grpSpLocks/>
            </p:cNvGrpSpPr>
            <p:nvPr/>
          </p:nvGrpSpPr>
          <p:grpSpPr bwMode="auto">
            <a:xfrm>
              <a:off x="3123376" y="1895758"/>
              <a:ext cx="161153" cy="142781"/>
              <a:chOff x="3123376" y="1895758"/>
              <a:chExt cx="161153" cy="142781"/>
            </a:xfrm>
            <a:grpFill/>
          </p:grpSpPr>
          <p:grpSp>
            <p:nvGrpSpPr>
              <p:cNvPr id="2662" name="Group 798">
                <a:extLst>
                  <a:ext uri="{FF2B5EF4-FFF2-40B4-BE49-F238E27FC236}">
                    <a16:creationId xmlns:a16="http://schemas.microsoft.com/office/drawing/2014/main" id="{E40BA044-73B9-B4D0-9583-E879263AC4C1}"/>
                  </a:ext>
                </a:extLst>
              </p:cNvPr>
              <p:cNvGrpSpPr>
                <a:grpSpLocks/>
              </p:cNvGrpSpPr>
              <p:nvPr/>
            </p:nvGrpSpPr>
            <p:grpSpPr bwMode="auto">
              <a:xfrm>
                <a:off x="3123376" y="1924213"/>
                <a:ext cx="40288" cy="114326"/>
                <a:chOff x="3097182" y="1921832"/>
                <a:chExt cx="40288" cy="114326"/>
              </a:xfrm>
              <a:grpFill/>
            </p:grpSpPr>
            <p:sp>
              <p:nvSpPr>
                <p:cNvPr id="2672" name="Oval 2671">
                  <a:extLst>
                    <a:ext uri="{FF2B5EF4-FFF2-40B4-BE49-F238E27FC236}">
                      <a16:creationId xmlns:a16="http://schemas.microsoft.com/office/drawing/2014/main" id="{9661488D-72A3-C159-B651-2D364C314B67}"/>
                    </a:ext>
                  </a:extLst>
                </p:cNvPr>
                <p:cNvSpPr/>
                <p:nvPr/>
              </p:nvSpPr>
              <p:spPr>
                <a:xfrm>
                  <a:off x="3097182" y="1921832"/>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73" name="Straight Connector 2672">
                  <a:extLst>
                    <a:ext uri="{FF2B5EF4-FFF2-40B4-BE49-F238E27FC236}">
                      <a16:creationId xmlns:a16="http://schemas.microsoft.com/office/drawing/2014/main" id="{D4358E3F-870E-4329-1AFA-9B8A6C7DA967}"/>
                    </a:ext>
                  </a:extLst>
                </p:cNvPr>
                <p:cNvCxnSpPr>
                  <a:stCxn id="2672" idx="4"/>
                </p:cNvCxnSpPr>
                <p:nvPr/>
              </p:nvCxnSpPr>
              <p:spPr>
                <a:xfrm>
                  <a:off x="3113969" y="1965545"/>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63" name="Group 799">
                <a:extLst>
                  <a:ext uri="{FF2B5EF4-FFF2-40B4-BE49-F238E27FC236}">
                    <a16:creationId xmlns:a16="http://schemas.microsoft.com/office/drawing/2014/main" id="{2EA9777C-0C98-FE38-CD33-AB51200B90FB}"/>
                  </a:ext>
                </a:extLst>
              </p:cNvPr>
              <p:cNvGrpSpPr>
                <a:grpSpLocks/>
              </p:cNvGrpSpPr>
              <p:nvPr/>
            </p:nvGrpSpPr>
            <p:grpSpPr bwMode="auto">
              <a:xfrm>
                <a:off x="3200596" y="1905845"/>
                <a:ext cx="45325" cy="114326"/>
                <a:chOff x="3098202" y="1903464"/>
                <a:chExt cx="45325" cy="114326"/>
              </a:xfrm>
              <a:grpFill/>
            </p:grpSpPr>
            <p:sp>
              <p:nvSpPr>
                <p:cNvPr id="2670" name="Oval 2669">
                  <a:extLst>
                    <a:ext uri="{FF2B5EF4-FFF2-40B4-BE49-F238E27FC236}">
                      <a16:creationId xmlns:a16="http://schemas.microsoft.com/office/drawing/2014/main" id="{41668B7A-FC29-860D-6E69-F9E04DB65CF5}"/>
                    </a:ext>
                  </a:extLst>
                </p:cNvPr>
                <p:cNvSpPr/>
                <p:nvPr/>
              </p:nvSpPr>
              <p:spPr>
                <a:xfrm>
                  <a:off x="3098202"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71" name="Straight Connector 2670">
                  <a:extLst>
                    <a:ext uri="{FF2B5EF4-FFF2-40B4-BE49-F238E27FC236}">
                      <a16:creationId xmlns:a16="http://schemas.microsoft.com/office/drawing/2014/main" id="{89BC6850-82BB-C716-E7C8-2553D4C20422}"/>
                    </a:ext>
                  </a:extLst>
                </p:cNvPr>
                <p:cNvCxnSpPr>
                  <a:stCxn id="2670" idx="4"/>
                </p:cNvCxnSpPr>
                <p:nvPr/>
              </p:nvCxnSpPr>
              <p:spPr>
                <a:xfrm>
                  <a:off x="312002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64" name="Group 800">
                <a:extLst>
                  <a:ext uri="{FF2B5EF4-FFF2-40B4-BE49-F238E27FC236}">
                    <a16:creationId xmlns:a16="http://schemas.microsoft.com/office/drawing/2014/main" id="{976061D6-3E0E-5674-4053-1C89B5EF7A14}"/>
                  </a:ext>
                </a:extLst>
              </p:cNvPr>
              <p:cNvGrpSpPr>
                <a:grpSpLocks/>
              </p:cNvGrpSpPr>
              <p:nvPr/>
            </p:nvGrpSpPr>
            <p:grpSpPr bwMode="auto">
              <a:xfrm>
                <a:off x="3161986" y="1914126"/>
                <a:ext cx="45324" cy="110963"/>
                <a:chOff x="3097692" y="1921270"/>
                <a:chExt cx="45324" cy="110963"/>
              </a:xfrm>
              <a:grpFill/>
            </p:grpSpPr>
            <p:sp>
              <p:nvSpPr>
                <p:cNvPr id="2668" name="Oval 2667">
                  <a:extLst>
                    <a:ext uri="{FF2B5EF4-FFF2-40B4-BE49-F238E27FC236}">
                      <a16:creationId xmlns:a16="http://schemas.microsoft.com/office/drawing/2014/main" id="{F907F75A-8461-B3CD-CADC-8327473D03BC}"/>
                    </a:ext>
                  </a:extLst>
                </p:cNvPr>
                <p:cNvSpPr/>
                <p:nvPr/>
              </p:nvSpPr>
              <p:spPr>
                <a:xfrm>
                  <a:off x="3097692" y="1921270"/>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69" name="Straight Connector 2668">
                  <a:extLst>
                    <a:ext uri="{FF2B5EF4-FFF2-40B4-BE49-F238E27FC236}">
                      <a16:creationId xmlns:a16="http://schemas.microsoft.com/office/drawing/2014/main" id="{8DAD1322-FA0E-EDCA-AD66-BC9096D55E02}"/>
                    </a:ext>
                  </a:extLst>
                </p:cNvPr>
                <p:cNvCxnSpPr>
                  <a:stCxn id="2668" idx="4"/>
                </p:cNvCxnSpPr>
                <p:nvPr/>
              </p:nvCxnSpPr>
              <p:spPr>
                <a:xfrm>
                  <a:off x="3119514" y="1964983"/>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65" name="Group 801">
                <a:extLst>
                  <a:ext uri="{FF2B5EF4-FFF2-40B4-BE49-F238E27FC236}">
                    <a16:creationId xmlns:a16="http://schemas.microsoft.com/office/drawing/2014/main" id="{C9A2D58A-2741-0A66-4127-338A947BE2D1}"/>
                  </a:ext>
                </a:extLst>
              </p:cNvPr>
              <p:cNvGrpSpPr>
                <a:grpSpLocks/>
              </p:cNvGrpSpPr>
              <p:nvPr/>
            </p:nvGrpSpPr>
            <p:grpSpPr bwMode="auto">
              <a:xfrm>
                <a:off x="3235848" y="1895758"/>
                <a:ext cx="48681" cy="110962"/>
                <a:chOff x="3095354" y="1902902"/>
                <a:chExt cx="48681" cy="110962"/>
              </a:xfrm>
              <a:grpFill/>
            </p:grpSpPr>
            <p:sp>
              <p:nvSpPr>
                <p:cNvPr id="2666" name="Oval 2665">
                  <a:extLst>
                    <a:ext uri="{FF2B5EF4-FFF2-40B4-BE49-F238E27FC236}">
                      <a16:creationId xmlns:a16="http://schemas.microsoft.com/office/drawing/2014/main" id="{EB66B7A7-830A-DBB5-FCCB-A6F182A5E1A7}"/>
                    </a:ext>
                  </a:extLst>
                </p:cNvPr>
                <p:cNvSpPr/>
                <p:nvPr/>
              </p:nvSpPr>
              <p:spPr>
                <a:xfrm>
                  <a:off x="3095354" y="1902902"/>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67" name="Straight Connector 2666">
                  <a:extLst>
                    <a:ext uri="{FF2B5EF4-FFF2-40B4-BE49-F238E27FC236}">
                      <a16:creationId xmlns:a16="http://schemas.microsoft.com/office/drawing/2014/main" id="{06DB1797-45D2-3209-296C-CBCE20184EC8}"/>
                    </a:ext>
                  </a:extLst>
                </p:cNvPr>
                <p:cNvCxnSpPr>
                  <a:stCxn id="2666" idx="4"/>
                </p:cNvCxnSpPr>
                <p:nvPr/>
              </p:nvCxnSpPr>
              <p:spPr>
                <a:xfrm>
                  <a:off x="3120533" y="194661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649" name="Group 785">
              <a:extLst>
                <a:ext uri="{FF2B5EF4-FFF2-40B4-BE49-F238E27FC236}">
                  <a16:creationId xmlns:a16="http://schemas.microsoft.com/office/drawing/2014/main" id="{77D23DAC-0720-773B-2A4C-A130AA785894}"/>
                </a:ext>
              </a:extLst>
            </p:cNvPr>
            <p:cNvGrpSpPr>
              <a:grpSpLocks/>
            </p:cNvGrpSpPr>
            <p:nvPr/>
          </p:nvGrpSpPr>
          <p:grpSpPr bwMode="auto">
            <a:xfrm>
              <a:off x="3276137" y="1905845"/>
              <a:ext cx="161152" cy="124413"/>
              <a:chOff x="3123737" y="1896320"/>
              <a:chExt cx="161152" cy="124413"/>
            </a:xfrm>
            <a:grpFill/>
          </p:grpSpPr>
          <p:grpSp>
            <p:nvGrpSpPr>
              <p:cNvPr id="2650" name="Group 786">
                <a:extLst>
                  <a:ext uri="{FF2B5EF4-FFF2-40B4-BE49-F238E27FC236}">
                    <a16:creationId xmlns:a16="http://schemas.microsoft.com/office/drawing/2014/main" id="{B039EC58-78F5-4B36-4EBF-E8E3A5A3DA15}"/>
                  </a:ext>
                </a:extLst>
              </p:cNvPr>
              <p:cNvGrpSpPr>
                <a:grpSpLocks/>
              </p:cNvGrpSpPr>
              <p:nvPr/>
            </p:nvGrpSpPr>
            <p:grpSpPr bwMode="auto">
              <a:xfrm>
                <a:off x="3123737" y="1913133"/>
                <a:ext cx="43645" cy="107600"/>
                <a:chOff x="3097543" y="1910752"/>
                <a:chExt cx="43645" cy="107600"/>
              </a:xfrm>
              <a:grpFill/>
            </p:grpSpPr>
            <p:sp>
              <p:nvSpPr>
                <p:cNvPr id="2660" name="Oval 2659">
                  <a:extLst>
                    <a:ext uri="{FF2B5EF4-FFF2-40B4-BE49-F238E27FC236}">
                      <a16:creationId xmlns:a16="http://schemas.microsoft.com/office/drawing/2014/main" id="{E3C92015-DEED-92EC-38B3-62ACEE512B5E}"/>
                    </a:ext>
                  </a:extLst>
                </p:cNvPr>
                <p:cNvSpPr/>
                <p:nvPr/>
              </p:nvSpPr>
              <p:spPr>
                <a:xfrm>
                  <a:off x="3097543" y="1910752"/>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61" name="Straight Connector 2660">
                  <a:extLst>
                    <a:ext uri="{FF2B5EF4-FFF2-40B4-BE49-F238E27FC236}">
                      <a16:creationId xmlns:a16="http://schemas.microsoft.com/office/drawing/2014/main" id="{25FC9885-5796-BC08-A578-30AFA1F48B0E}"/>
                    </a:ext>
                  </a:extLst>
                </p:cNvPr>
                <p:cNvCxnSpPr>
                  <a:stCxn id="2660" idx="4"/>
                </p:cNvCxnSpPr>
                <p:nvPr/>
              </p:nvCxnSpPr>
              <p:spPr>
                <a:xfrm>
                  <a:off x="3121044" y="1954464"/>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51" name="Group 787">
                <a:extLst>
                  <a:ext uri="{FF2B5EF4-FFF2-40B4-BE49-F238E27FC236}">
                    <a16:creationId xmlns:a16="http://schemas.microsoft.com/office/drawing/2014/main" id="{D69250AC-CC44-02B5-E546-2375EEE4266C}"/>
                  </a:ext>
                </a:extLst>
              </p:cNvPr>
              <p:cNvGrpSpPr>
                <a:grpSpLocks/>
              </p:cNvGrpSpPr>
              <p:nvPr/>
            </p:nvGrpSpPr>
            <p:grpSpPr bwMode="auto">
              <a:xfrm>
                <a:off x="3200956" y="1913133"/>
                <a:ext cx="45324" cy="107600"/>
                <a:chOff x="3098562" y="1910752"/>
                <a:chExt cx="45324" cy="107600"/>
              </a:xfrm>
              <a:grpFill/>
            </p:grpSpPr>
            <p:sp>
              <p:nvSpPr>
                <p:cNvPr id="2658" name="Oval 2657">
                  <a:extLst>
                    <a:ext uri="{FF2B5EF4-FFF2-40B4-BE49-F238E27FC236}">
                      <a16:creationId xmlns:a16="http://schemas.microsoft.com/office/drawing/2014/main" id="{1C692291-534D-D71A-2C08-5F7BC22C6F2A}"/>
                    </a:ext>
                  </a:extLst>
                </p:cNvPr>
                <p:cNvSpPr/>
                <p:nvPr/>
              </p:nvSpPr>
              <p:spPr>
                <a:xfrm>
                  <a:off x="3098562" y="191075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59" name="Straight Connector 2658">
                  <a:extLst>
                    <a:ext uri="{FF2B5EF4-FFF2-40B4-BE49-F238E27FC236}">
                      <a16:creationId xmlns:a16="http://schemas.microsoft.com/office/drawing/2014/main" id="{DDE09445-B83C-2A12-8C52-4DD8292E9FEB}"/>
                    </a:ext>
                  </a:extLst>
                </p:cNvPr>
                <p:cNvCxnSpPr>
                  <a:stCxn id="2658" idx="4"/>
                </p:cNvCxnSpPr>
                <p:nvPr/>
              </p:nvCxnSpPr>
              <p:spPr>
                <a:xfrm>
                  <a:off x="3120384" y="1954464"/>
                  <a:ext cx="1679"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52" name="Group 788">
                <a:extLst>
                  <a:ext uri="{FF2B5EF4-FFF2-40B4-BE49-F238E27FC236}">
                    <a16:creationId xmlns:a16="http://schemas.microsoft.com/office/drawing/2014/main" id="{93F6C8D4-F6DE-CD64-FB3A-55CD7BC805C9}"/>
                  </a:ext>
                </a:extLst>
              </p:cNvPr>
              <p:cNvGrpSpPr>
                <a:grpSpLocks/>
              </p:cNvGrpSpPr>
              <p:nvPr/>
            </p:nvGrpSpPr>
            <p:grpSpPr bwMode="auto">
              <a:xfrm>
                <a:off x="3162345" y="1896320"/>
                <a:ext cx="45325" cy="114326"/>
                <a:chOff x="3098051" y="1903464"/>
                <a:chExt cx="45325" cy="114326"/>
              </a:xfrm>
              <a:grpFill/>
            </p:grpSpPr>
            <p:sp>
              <p:nvSpPr>
                <p:cNvPr id="2656" name="Oval 2655">
                  <a:extLst>
                    <a:ext uri="{FF2B5EF4-FFF2-40B4-BE49-F238E27FC236}">
                      <a16:creationId xmlns:a16="http://schemas.microsoft.com/office/drawing/2014/main" id="{17748E90-667C-51C7-E166-344A40B2646C}"/>
                    </a:ext>
                  </a:extLst>
                </p:cNvPr>
                <p:cNvSpPr/>
                <p:nvPr/>
              </p:nvSpPr>
              <p:spPr>
                <a:xfrm>
                  <a:off x="3098051"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57" name="Straight Connector 2656">
                  <a:extLst>
                    <a:ext uri="{FF2B5EF4-FFF2-40B4-BE49-F238E27FC236}">
                      <a16:creationId xmlns:a16="http://schemas.microsoft.com/office/drawing/2014/main" id="{2D9AA0AD-5961-3012-757D-846B09B211AD}"/>
                    </a:ext>
                  </a:extLst>
                </p:cNvPr>
                <p:cNvCxnSpPr>
                  <a:stCxn id="2656" idx="4"/>
                </p:cNvCxnSpPr>
                <p:nvPr/>
              </p:nvCxnSpPr>
              <p:spPr>
                <a:xfrm>
                  <a:off x="311987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53" name="Group 789">
                <a:extLst>
                  <a:ext uri="{FF2B5EF4-FFF2-40B4-BE49-F238E27FC236}">
                    <a16:creationId xmlns:a16="http://schemas.microsoft.com/office/drawing/2014/main" id="{B4CA232A-66BC-D6B6-984F-D0BF580C01A4}"/>
                  </a:ext>
                </a:extLst>
              </p:cNvPr>
              <p:cNvGrpSpPr>
                <a:grpSpLocks/>
              </p:cNvGrpSpPr>
              <p:nvPr/>
            </p:nvGrpSpPr>
            <p:grpSpPr bwMode="auto">
              <a:xfrm>
                <a:off x="3242922" y="1896320"/>
                <a:ext cx="41967" cy="114326"/>
                <a:chOff x="3102428" y="1903464"/>
                <a:chExt cx="41967" cy="114326"/>
              </a:xfrm>
              <a:grpFill/>
            </p:grpSpPr>
            <p:sp>
              <p:nvSpPr>
                <p:cNvPr id="2654" name="Oval 2653">
                  <a:extLst>
                    <a:ext uri="{FF2B5EF4-FFF2-40B4-BE49-F238E27FC236}">
                      <a16:creationId xmlns:a16="http://schemas.microsoft.com/office/drawing/2014/main" id="{E05BBC95-6D12-368F-A96E-68529D280523}"/>
                    </a:ext>
                  </a:extLst>
                </p:cNvPr>
                <p:cNvSpPr/>
                <p:nvPr/>
              </p:nvSpPr>
              <p:spPr>
                <a:xfrm>
                  <a:off x="3102428" y="1903464"/>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55" name="Straight Connector 2654">
                  <a:extLst>
                    <a:ext uri="{FF2B5EF4-FFF2-40B4-BE49-F238E27FC236}">
                      <a16:creationId xmlns:a16="http://schemas.microsoft.com/office/drawing/2014/main" id="{98A3AD72-E878-0335-B88D-0F7BA2557F6D}"/>
                    </a:ext>
                  </a:extLst>
                </p:cNvPr>
                <p:cNvCxnSpPr>
                  <a:stCxn id="2654" idx="4"/>
                </p:cNvCxnSpPr>
                <p:nvPr/>
              </p:nvCxnSpPr>
              <p:spPr>
                <a:xfrm>
                  <a:off x="3124251"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grpSp>
        <p:nvGrpSpPr>
          <p:cNvPr id="2451" name="Group 879">
            <a:extLst>
              <a:ext uri="{FF2B5EF4-FFF2-40B4-BE49-F238E27FC236}">
                <a16:creationId xmlns:a16="http://schemas.microsoft.com/office/drawing/2014/main" id="{C1B9BB09-E3D4-DFEC-7E95-B0BC9F28EC43}"/>
              </a:ext>
            </a:extLst>
          </p:cNvPr>
          <p:cNvGrpSpPr>
            <a:grpSpLocks/>
          </p:cNvGrpSpPr>
          <p:nvPr/>
        </p:nvGrpSpPr>
        <p:grpSpPr bwMode="auto">
          <a:xfrm rot="21540000" flipV="1">
            <a:off x="8940863" y="3561776"/>
            <a:ext cx="549741" cy="196769"/>
            <a:chOff x="3113817" y="1907074"/>
            <a:chExt cx="297908" cy="148022"/>
          </a:xfrm>
          <a:solidFill>
            <a:schemeClr val="accent3"/>
          </a:solidFill>
        </p:grpSpPr>
        <p:grpSp>
          <p:nvGrpSpPr>
            <p:cNvPr id="2622" name="Group 934">
              <a:extLst>
                <a:ext uri="{FF2B5EF4-FFF2-40B4-BE49-F238E27FC236}">
                  <a16:creationId xmlns:a16="http://schemas.microsoft.com/office/drawing/2014/main" id="{7A53A506-6391-15D6-6EA2-F3B273B6C32C}"/>
                </a:ext>
              </a:extLst>
            </p:cNvPr>
            <p:cNvGrpSpPr>
              <a:grpSpLocks/>
            </p:cNvGrpSpPr>
            <p:nvPr/>
          </p:nvGrpSpPr>
          <p:grpSpPr bwMode="auto">
            <a:xfrm>
              <a:off x="3113817" y="1907074"/>
              <a:ext cx="155125" cy="138574"/>
              <a:chOff x="3113817" y="1907074"/>
              <a:chExt cx="155125" cy="138574"/>
            </a:xfrm>
            <a:grpFill/>
          </p:grpSpPr>
          <p:grpSp>
            <p:nvGrpSpPr>
              <p:cNvPr id="2636" name="Group 948">
                <a:extLst>
                  <a:ext uri="{FF2B5EF4-FFF2-40B4-BE49-F238E27FC236}">
                    <a16:creationId xmlns:a16="http://schemas.microsoft.com/office/drawing/2014/main" id="{6B9E2DAD-4849-6DAA-4CB1-E94DD5F1FF33}"/>
                  </a:ext>
                </a:extLst>
              </p:cNvPr>
              <p:cNvGrpSpPr>
                <a:grpSpLocks/>
              </p:cNvGrpSpPr>
              <p:nvPr/>
            </p:nvGrpSpPr>
            <p:grpSpPr bwMode="auto">
              <a:xfrm>
                <a:off x="3113817" y="1907074"/>
                <a:ext cx="45324" cy="112647"/>
                <a:chOff x="3087623" y="1904693"/>
                <a:chExt cx="45324" cy="112647"/>
              </a:xfrm>
              <a:grpFill/>
            </p:grpSpPr>
            <p:sp>
              <p:nvSpPr>
                <p:cNvPr id="2646" name="Oval 2645">
                  <a:extLst>
                    <a:ext uri="{FF2B5EF4-FFF2-40B4-BE49-F238E27FC236}">
                      <a16:creationId xmlns:a16="http://schemas.microsoft.com/office/drawing/2014/main" id="{518564F9-4C45-E4A0-8453-E709C54E2631}"/>
                    </a:ext>
                  </a:extLst>
                </p:cNvPr>
                <p:cNvSpPr/>
                <p:nvPr/>
              </p:nvSpPr>
              <p:spPr>
                <a:xfrm>
                  <a:off x="3087623" y="1904693"/>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47" name="Straight Connector 2646">
                  <a:extLst>
                    <a:ext uri="{FF2B5EF4-FFF2-40B4-BE49-F238E27FC236}">
                      <a16:creationId xmlns:a16="http://schemas.microsoft.com/office/drawing/2014/main" id="{A717180E-02D8-172D-0F39-C851112754C2}"/>
                    </a:ext>
                  </a:extLst>
                </p:cNvPr>
                <p:cNvCxnSpPr>
                  <a:stCxn id="2646" idx="4"/>
                </p:cNvCxnSpPr>
                <p:nvPr/>
              </p:nvCxnSpPr>
              <p:spPr>
                <a:xfrm>
                  <a:off x="3110469" y="194672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37" name="Group 949">
                <a:extLst>
                  <a:ext uri="{FF2B5EF4-FFF2-40B4-BE49-F238E27FC236}">
                    <a16:creationId xmlns:a16="http://schemas.microsoft.com/office/drawing/2014/main" id="{DCAD4F15-DF30-3EC3-CAA5-5BA5E6904FC8}"/>
                  </a:ext>
                </a:extLst>
              </p:cNvPr>
              <p:cNvGrpSpPr>
                <a:grpSpLocks/>
              </p:cNvGrpSpPr>
              <p:nvPr/>
            </p:nvGrpSpPr>
            <p:grpSpPr bwMode="auto">
              <a:xfrm>
                <a:off x="3180556" y="1938067"/>
                <a:ext cx="43645" cy="107581"/>
                <a:chOff x="3078162" y="1935686"/>
                <a:chExt cx="43645" cy="107581"/>
              </a:xfrm>
              <a:grpFill/>
            </p:grpSpPr>
            <p:sp>
              <p:nvSpPr>
                <p:cNvPr id="2644" name="Oval 2643">
                  <a:extLst>
                    <a:ext uri="{FF2B5EF4-FFF2-40B4-BE49-F238E27FC236}">
                      <a16:creationId xmlns:a16="http://schemas.microsoft.com/office/drawing/2014/main" id="{FA7FEFF8-48D4-E2D6-7C42-D9CC4BDD765D}"/>
                    </a:ext>
                  </a:extLst>
                </p:cNvPr>
                <p:cNvSpPr/>
                <p:nvPr/>
              </p:nvSpPr>
              <p:spPr>
                <a:xfrm>
                  <a:off x="3078162" y="1935686"/>
                  <a:ext cx="4364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45" name="Straight Connector 2644">
                  <a:extLst>
                    <a:ext uri="{FF2B5EF4-FFF2-40B4-BE49-F238E27FC236}">
                      <a16:creationId xmlns:a16="http://schemas.microsoft.com/office/drawing/2014/main" id="{FB43B422-9E73-942C-204D-45FF79218A4A}"/>
                    </a:ext>
                  </a:extLst>
                </p:cNvPr>
                <p:cNvCxnSpPr>
                  <a:cxnSpLocks/>
                </p:cNvCxnSpPr>
                <p:nvPr/>
              </p:nvCxnSpPr>
              <p:spPr>
                <a:xfrm>
                  <a:off x="3098401" y="1972654"/>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38" name="Group 950">
                <a:extLst>
                  <a:ext uri="{FF2B5EF4-FFF2-40B4-BE49-F238E27FC236}">
                    <a16:creationId xmlns:a16="http://schemas.microsoft.com/office/drawing/2014/main" id="{9FBEE0D9-8EAA-F6FD-69F8-6B6434E7F2F5}"/>
                  </a:ext>
                </a:extLst>
              </p:cNvPr>
              <p:cNvGrpSpPr>
                <a:grpSpLocks/>
              </p:cNvGrpSpPr>
              <p:nvPr/>
            </p:nvGrpSpPr>
            <p:grpSpPr bwMode="auto">
              <a:xfrm>
                <a:off x="3154186" y="1918339"/>
                <a:ext cx="40288" cy="109317"/>
                <a:chOff x="3089892" y="1925483"/>
                <a:chExt cx="40288" cy="109317"/>
              </a:xfrm>
              <a:grpFill/>
            </p:grpSpPr>
            <p:sp>
              <p:nvSpPr>
                <p:cNvPr id="2642" name="Oval 2641">
                  <a:extLst>
                    <a:ext uri="{FF2B5EF4-FFF2-40B4-BE49-F238E27FC236}">
                      <a16:creationId xmlns:a16="http://schemas.microsoft.com/office/drawing/2014/main" id="{7DA6F618-EC01-AACE-05DB-911FF54C3DDC}"/>
                    </a:ext>
                  </a:extLst>
                </p:cNvPr>
                <p:cNvSpPr/>
                <p:nvPr/>
              </p:nvSpPr>
              <p:spPr>
                <a:xfrm>
                  <a:off x="3089892" y="1925483"/>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43" name="Straight Connector 2642">
                  <a:extLst>
                    <a:ext uri="{FF2B5EF4-FFF2-40B4-BE49-F238E27FC236}">
                      <a16:creationId xmlns:a16="http://schemas.microsoft.com/office/drawing/2014/main" id="{DE04DE53-623B-2488-10BA-3E1B14E30599}"/>
                    </a:ext>
                  </a:extLst>
                </p:cNvPr>
                <p:cNvCxnSpPr>
                  <a:stCxn id="2642" idx="4"/>
                </p:cNvCxnSpPr>
                <p:nvPr/>
              </p:nvCxnSpPr>
              <p:spPr>
                <a:xfrm>
                  <a:off x="3107633" y="1962506"/>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39" name="Group 951">
                <a:extLst>
                  <a:ext uri="{FF2B5EF4-FFF2-40B4-BE49-F238E27FC236}">
                    <a16:creationId xmlns:a16="http://schemas.microsoft.com/office/drawing/2014/main" id="{CCA79EB8-9610-BE55-D3D9-87725C6831D5}"/>
                  </a:ext>
                </a:extLst>
              </p:cNvPr>
              <p:cNvGrpSpPr>
                <a:grpSpLocks/>
              </p:cNvGrpSpPr>
              <p:nvPr/>
            </p:nvGrpSpPr>
            <p:grpSpPr bwMode="auto">
              <a:xfrm>
                <a:off x="3223618" y="1920511"/>
                <a:ext cx="45324" cy="105925"/>
                <a:chOff x="3083124" y="1927655"/>
                <a:chExt cx="45324" cy="105925"/>
              </a:xfrm>
              <a:grpFill/>
            </p:grpSpPr>
            <p:sp>
              <p:nvSpPr>
                <p:cNvPr id="2640" name="Oval 2639">
                  <a:extLst>
                    <a:ext uri="{FF2B5EF4-FFF2-40B4-BE49-F238E27FC236}">
                      <a16:creationId xmlns:a16="http://schemas.microsoft.com/office/drawing/2014/main" id="{375D2AEF-7F0E-91F3-3F75-92B87903F019}"/>
                    </a:ext>
                  </a:extLst>
                </p:cNvPr>
                <p:cNvSpPr/>
                <p:nvPr/>
              </p:nvSpPr>
              <p:spPr>
                <a:xfrm>
                  <a:off x="3083124" y="1927655"/>
                  <a:ext cx="45324" cy="40350"/>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41" name="Straight Connector 2640">
                  <a:extLst>
                    <a:ext uri="{FF2B5EF4-FFF2-40B4-BE49-F238E27FC236}">
                      <a16:creationId xmlns:a16="http://schemas.microsoft.com/office/drawing/2014/main" id="{4246E09A-651F-9404-615F-1C4EE0016AF1}"/>
                    </a:ext>
                  </a:extLst>
                </p:cNvPr>
                <p:cNvCxnSpPr>
                  <a:stCxn id="2640" idx="4"/>
                </p:cNvCxnSpPr>
                <p:nvPr/>
              </p:nvCxnSpPr>
              <p:spPr>
                <a:xfrm>
                  <a:off x="3105884" y="1969692"/>
                  <a:ext cx="0" cy="63888"/>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623" name="Group 935">
              <a:extLst>
                <a:ext uri="{FF2B5EF4-FFF2-40B4-BE49-F238E27FC236}">
                  <a16:creationId xmlns:a16="http://schemas.microsoft.com/office/drawing/2014/main" id="{39069887-FB31-D55A-A302-AC09D3DA9DF3}"/>
                </a:ext>
              </a:extLst>
            </p:cNvPr>
            <p:cNvGrpSpPr>
              <a:grpSpLocks/>
            </p:cNvGrpSpPr>
            <p:nvPr/>
          </p:nvGrpSpPr>
          <p:grpSpPr bwMode="auto">
            <a:xfrm>
              <a:off x="3242402" y="1919352"/>
              <a:ext cx="169323" cy="135744"/>
              <a:chOff x="3090002" y="1909827"/>
              <a:chExt cx="169323" cy="135744"/>
            </a:xfrm>
            <a:grpFill/>
          </p:grpSpPr>
          <p:grpSp>
            <p:nvGrpSpPr>
              <p:cNvPr id="2624" name="Group 936">
                <a:extLst>
                  <a:ext uri="{FF2B5EF4-FFF2-40B4-BE49-F238E27FC236}">
                    <a16:creationId xmlns:a16="http://schemas.microsoft.com/office/drawing/2014/main" id="{1B6AA881-E137-F1B1-895B-8D2BB104B1C7}"/>
                  </a:ext>
                </a:extLst>
              </p:cNvPr>
              <p:cNvGrpSpPr>
                <a:grpSpLocks/>
              </p:cNvGrpSpPr>
              <p:nvPr/>
            </p:nvGrpSpPr>
            <p:grpSpPr bwMode="auto">
              <a:xfrm>
                <a:off x="3090002" y="1927517"/>
                <a:ext cx="40288" cy="114434"/>
                <a:chOff x="3063808" y="1925136"/>
                <a:chExt cx="40288" cy="114434"/>
              </a:xfrm>
              <a:grpFill/>
            </p:grpSpPr>
            <p:sp>
              <p:nvSpPr>
                <p:cNvPr id="2634" name="Oval 2633">
                  <a:extLst>
                    <a:ext uri="{FF2B5EF4-FFF2-40B4-BE49-F238E27FC236}">
                      <a16:creationId xmlns:a16="http://schemas.microsoft.com/office/drawing/2014/main" id="{26772C4B-6D71-014C-DBD4-02EA9E168382}"/>
                    </a:ext>
                  </a:extLst>
                </p:cNvPr>
                <p:cNvSpPr/>
                <p:nvPr/>
              </p:nvSpPr>
              <p:spPr>
                <a:xfrm>
                  <a:off x="3063808" y="1925136"/>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35" name="Straight Connector 2634">
                  <a:extLst>
                    <a:ext uri="{FF2B5EF4-FFF2-40B4-BE49-F238E27FC236}">
                      <a16:creationId xmlns:a16="http://schemas.microsoft.com/office/drawing/2014/main" id="{DEB1EC59-C3D5-B1AE-C448-24193DA6A70D}"/>
                    </a:ext>
                  </a:extLst>
                </p:cNvPr>
                <p:cNvCxnSpPr>
                  <a:stCxn id="2634" idx="4"/>
                </p:cNvCxnSpPr>
                <p:nvPr/>
              </p:nvCxnSpPr>
              <p:spPr>
                <a:xfrm>
                  <a:off x="3078235" y="196895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25" name="Group 937">
                <a:extLst>
                  <a:ext uri="{FF2B5EF4-FFF2-40B4-BE49-F238E27FC236}">
                    <a16:creationId xmlns:a16="http://schemas.microsoft.com/office/drawing/2014/main" id="{76194892-311D-3A4E-BE32-EE7476E3ED16}"/>
                  </a:ext>
                </a:extLst>
              </p:cNvPr>
              <p:cNvGrpSpPr>
                <a:grpSpLocks/>
              </p:cNvGrpSpPr>
              <p:nvPr/>
            </p:nvGrpSpPr>
            <p:grpSpPr bwMode="auto">
              <a:xfrm>
                <a:off x="3167268" y="1929514"/>
                <a:ext cx="41967" cy="116057"/>
                <a:chOff x="3064874" y="1927133"/>
                <a:chExt cx="41967" cy="116057"/>
              </a:xfrm>
              <a:grpFill/>
            </p:grpSpPr>
            <p:sp>
              <p:nvSpPr>
                <p:cNvPr id="2632" name="Oval 2631">
                  <a:extLst>
                    <a:ext uri="{FF2B5EF4-FFF2-40B4-BE49-F238E27FC236}">
                      <a16:creationId xmlns:a16="http://schemas.microsoft.com/office/drawing/2014/main" id="{569DE71C-443E-8B44-F2CA-A364F770EFEB}"/>
                    </a:ext>
                  </a:extLst>
                </p:cNvPr>
                <p:cNvSpPr/>
                <p:nvPr/>
              </p:nvSpPr>
              <p:spPr>
                <a:xfrm>
                  <a:off x="3064874" y="1927133"/>
                  <a:ext cx="41967"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33" name="Straight Connector 2632">
                  <a:extLst>
                    <a:ext uri="{FF2B5EF4-FFF2-40B4-BE49-F238E27FC236}">
                      <a16:creationId xmlns:a16="http://schemas.microsoft.com/office/drawing/2014/main" id="{90D9D32B-45A1-8C67-C187-95621B8BB2F6}"/>
                    </a:ext>
                  </a:extLst>
                </p:cNvPr>
                <p:cNvCxnSpPr>
                  <a:stCxn id="2632" idx="4"/>
                </p:cNvCxnSpPr>
                <p:nvPr/>
              </p:nvCxnSpPr>
              <p:spPr>
                <a:xfrm>
                  <a:off x="3082672" y="1970896"/>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26" name="Group 938">
                <a:extLst>
                  <a:ext uri="{FF2B5EF4-FFF2-40B4-BE49-F238E27FC236}">
                    <a16:creationId xmlns:a16="http://schemas.microsoft.com/office/drawing/2014/main" id="{A32844AB-CE7B-D967-24F9-7CD0935E378F}"/>
                  </a:ext>
                </a:extLst>
              </p:cNvPr>
              <p:cNvGrpSpPr>
                <a:grpSpLocks/>
              </p:cNvGrpSpPr>
              <p:nvPr/>
            </p:nvGrpSpPr>
            <p:grpSpPr bwMode="auto">
              <a:xfrm>
                <a:off x="3138384" y="1909827"/>
                <a:ext cx="43645" cy="114478"/>
                <a:chOff x="3074090" y="1916971"/>
                <a:chExt cx="43645" cy="114478"/>
              </a:xfrm>
              <a:grpFill/>
            </p:grpSpPr>
            <p:sp>
              <p:nvSpPr>
                <p:cNvPr id="2630" name="Oval 2629">
                  <a:extLst>
                    <a:ext uri="{FF2B5EF4-FFF2-40B4-BE49-F238E27FC236}">
                      <a16:creationId xmlns:a16="http://schemas.microsoft.com/office/drawing/2014/main" id="{5FECD642-1CD0-53EE-7607-8725C8967E12}"/>
                    </a:ext>
                  </a:extLst>
                </p:cNvPr>
                <p:cNvSpPr/>
                <p:nvPr/>
              </p:nvSpPr>
              <p:spPr>
                <a:xfrm>
                  <a:off x="3074090" y="1916971"/>
                  <a:ext cx="4364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31" name="Straight Connector 2630">
                  <a:extLst>
                    <a:ext uri="{FF2B5EF4-FFF2-40B4-BE49-F238E27FC236}">
                      <a16:creationId xmlns:a16="http://schemas.microsoft.com/office/drawing/2014/main" id="{13AAE5D2-6036-D6B0-5404-E539B7558ECD}"/>
                    </a:ext>
                  </a:extLst>
                </p:cNvPr>
                <p:cNvCxnSpPr>
                  <a:stCxn id="2630" idx="4"/>
                </p:cNvCxnSpPr>
                <p:nvPr/>
              </p:nvCxnSpPr>
              <p:spPr>
                <a:xfrm>
                  <a:off x="3086837" y="1960836"/>
                  <a:ext cx="1679"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27" name="Group 939">
                <a:extLst>
                  <a:ext uri="{FF2B5EF4-FFF2-40B4-BE49-F238E27FC236}">
                    <a16:creationId xmlns:a16="http://schemas.microsoft.com/office/drawing/2014/main" id="{22BB64AB-0B4E-8F3C-E0B5-A2C1830EB94B}"/>
                  </a:ext>
                </a:extLst>
              </p:cNvPr>
              <p:cNvGrpSpPr>
                <a:grpSpLocks/>
              </p:cNvGrpSpPr>
              <p:nvPr/>
            </p:nvGrpSpPr>
            <p:grpSpPr bwMode="auto">
              <a:xfrm>
                <a:off x="3212322" y="1916911"/>
                <a:ext cx="47003" cy="105941"/>
                <a:chOff x="3071828" y="1924055"/>
                <a:chExt cx="47003" cy="105941"/>
              </a:xfrm>
              <a:grpFill/>
            </p:grpSpPr>
            <p:sp>
              <p:nvSpPr>
                <p:cNvPr id="2628" name="Oval 2627">
                  <a:extLst>
                    <a:ext uri="{FF2B5EF4-FFF2-40B4-BE49-F238E27FC236}">
                      <a16:creationId xmlns:a16="http://schemas.microsoft.com/office/drawing/2014/main" id="{E6B408DD-4AF7-79BD-F850-48A07AF07E78}"/>
                    </a:ext>
                  </a:extLst>
                </p:cNvPr>
                <p:cNvSpPr/>
                <p:nvPr/>
              </p:nvSpPr>
              <p:spPr>
                <a:xfrm>
                  <a:off x="3071828" y="1924055"/>
                  <a:ext cx="47003"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29" name="Straight Connector 2628">
                  <a:extLst>
                    <a:ext uri="{FF2B5EF4-FFF2-40B4-BE49-F238E27FC236}">
                      <a16:creationId xmlns:a16="http://schemas.microsoft.com/office/drawing/2014/main" id="{E0247296-CFC4-E12F-A0F2-79108B42A8EF}"/>
                    </a:ext>
                  </a:extLst>
                </p:cNvPr>
                <p:cNvCxnSpPr>
                  <a:stCxn id="2628" idx="4"/>
                </p:cNvCxnSpPr>
                <p:nvPr/>
              </p:nvCxnSpPr>
              <p:spPr>
                <a:xfrm>
                  <a:off x="3094559" y="1959383"/>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sp>
        <p:nvSpPr>
          <p:cNvPr id="2452" name="Freeform 368">
            <a:extLst>
              <a:ext uri="{FF2B5EF4-FFF2-40B4-BE49-F238E27FC236}">
                <a16:creationId xmlns:a16="http://schemas.microsoft.com/office/drawing/2014/main" id="{652EEB45-17B8-F0FC-B46D-D8FF9159A382}"/>
              </a:ext>
            </a:extLst>
          </p:cNvPr>
          <p:cNvSpPr/>
          <p:nvPr/>
        </p:nvSpPr>
        <p:spPr bwMode="auto">
          <a:xfrm rot="18944245" flipH="1">
            <a:off x="8841703" y="2573165"/>
            <a:ext cx="1157863" cy="1431353"/>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latin typeface="Calibri" panose="020F0502020204030204" pitchFamily="34" charset="0"/>
              <a:cs typeface="Calibri" panose="020F0502020204030204" pitchFamily="34" charset="0"/>
            </a:endParaRPr>
          </a:p>
        </p:txBody>
      </p:sp>
      <p:grpSp>
        <p:nvGrpSpPr>
          <p:cNvPr id="2453" name="Group 2452">
            <a:extLst>
              <a:ext uri="{FF2B5EF4-FFF2-40B4-BE49-F238E27FC236}">
                <a16:creationId xmlns:a16="http://schemas.microsoft.com/office/drawing/2014/main" id="{E06009B6-F0CF-5DE0-A027-4308D9FF7DA8}"/>
              </a:ext>
            </a:extLst>
          </p:cNvPr>
          <p:cNvGrpSpPr/>
          <p:nvPr/>
        </p:nvGrpSpPr>
        <p:grpSpPr>
          <a:xfrm>
            <a:off x="9044754" y="1991232"/>
            <a:ext cx="808764" cy="2149285"/>
            <a:chOff x="4463813" y="1727884"/>
            <a:chExt cx="808764" cy="2149285"/>
          </a:xfrm>
        </p:grpSpPr>
        <p:sp>
          <p:nvSpPr>
            <p:cNvPr id="2609" name="Rounded Rectangle 370">
              <a:extLst>
                <a:ext uri="{FF2B5EF4-FFF2-40B4-BE49-F238E27FC236}">
                  <a16:creationId xmlns:a16="http://schemas.microsoft.com/office/drawing/2014/main" id="{DE5F5193-B3E4-9651-AB2F-DE527DF0BC1C}"/>
                </a:ext>
              </a:extLst>
            </p:cNvPr>
            <p:cNvSpPr/>
            <p:nvPr/>
          </p:nvSpPr>
          <p:spPr bwMode="auto">
            <a:xfrm rot="20059622" flipH="1">
              <a:off x="4525660" y="2113553"/>
              <a:ext cx="295874" cy="16751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610" name="Rounded Rectangle 372">
              <a:extLst>
                <a:ext uri="{FF2B5EF4-FFF2-40B4-BE49-F238E27FC236}">
                  <a16:creationId xmlns:a16="http://schemas.microsoft.com/office/drawing/2014/main" id="{CA3AB92D-EB57-194B-C3A0-38D72DDEE005}"/>
                </a:ext>
              </a:extLst>
            </p:cNvPr>
            <p:cNvSpPr/>
            <p:nvPr/>
          </p:nvSpPr>
          <p:spPr bwMode="auto">
            <a:xfrm rot="4726929" flipH="1">
              <a:off x="4759576" y="2262719"/>
              <a:ext cx="345025" cy="144199"/>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611" name="Rounded Rectangle 373">
              <a:extLst>
                <a:ext uri="{FF2B5EF4-FFF2-40B4-BE49-F238E27FC236}">
                  <a16:creationId xmlns:a16="http://schemas.microsoft.com/office/drawing/2014/main" id="{19816C7B-1F99-F707-1103-06997E6110C1}"/>
                </a:ext>
              </a:extLst>
            </p:cNvPr>
            <p:cNvSpPr/>
            <p:nvPr/>
          </p:nvSpPr>
          <p:spPr bwMode="auto">
            <a:xfrm rot="1936306" flipH="1">
              <a:off x="4608975" y="2448578"/>
              <a:ext cx="295874" cy="168762"/>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612" name="Rounded Rectangle 374">
              <a:extLst>
                <a:ext uri="{FF2B5EF4-FFF2-40B4-BE49-F238E27FC236}">
                  <a16:creationId xmlns:a16="http://schemas.microsoft.com/office/drawing/2014/main" id="{EB5BEAAA-F664-5627-B381-677CE4DE5B59}"/>
                </a:ext>
              </a:extLst>
            </p:cNvPr>
            <p:cNvSpPr/>
            <p:nvPr/>
          </p:nvSpPr>
          <p:spPr bwMode="auto">
            <a:xfrm rot="3184002" flipH="1">
              <a:off x="4485597" y="2717037"/>
              <a:ext cx="345025" cy="14313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613" name="TextBox 2612">
              <a:extLst>
                <a:ext uri="{FF2B5EF4-FFF2-40B4-BE49-F238E27FC236}">
                  <a16:creationId xmlns:a16="http://schemas.microsoft.com/office/drawing/2014/main" id="{590F11AA-7D72-E445-2EF7-106E3ACCA46E}"/>
                </a:ext>
              </a:extLst>
            </p:cNvPr>
            <p:cNvSpPr txBox="1"/>
            <p:nvPr/>
          </p:nvSpPr>
          <p:spPr bwMode="auto">
            <a:xfrm rot="4004034">
              <a:off x="4563864" y="2099683"/>
              <a:ext cx="216266" cy="186501"/>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2614" name="TextBox 2613">
              <a:extLst>
                <a:ext uri="{FF2B5EF4-FFF2-40B4-BE49-F238E27FC236}">
                  <a16:creationId xmlns:a16="http://schemas.microsoft.com/office/drawing/2014/main" id="{07975B30-9F14-FABC-34C1-0380A0DF77F5}"/>
                </a:ext>
              </a:extLst>
            </p:cNvPr>
            <p:cNvSpPr txBox="1"/>
            <p:nvPr/>
          </p:nvSpPr>
          <p:spPr bwMode="auto">
            <a:xfrm rot="20981706">
              <a:off x="4801867" y="2195664"/>
              <a:ext cx="275979"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2615" name="TextBox 2614">
              <a:extLst>
                <a:ext uri="{FF2B5EF4-FFF2-40B4-BE49-F238E27FC236}">
                  <a16:creationId xmlns:a16="http://schemas.microsoft.com/office/drawing/2014/main" id="{0F7E66EA-1ACF-83F4-5BBA-AEB100539033}"/>
                </a:ext>
              </a:extLst>
            </p:cNvPr>
            <p:cNvSpPr txBox="1"/>
            <p:nvPr/>
          </p:nvSpPr>
          <p:spPr bwMode="auto">
            <a:xfrm rot="18241679">
              <a:off x="4584571" y="2394374"/>
              <a:ext cx="330533"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2616" name="TextBox 2615">
              <a:extLst>
                <a:ext uri="{FF2B5EF4-FFF2-40B4-BE49-F238E27FC236}">
                  <a16:creationId xmlns:a16="http://schemas.microsoft.com/office/drawing/2014/main" id="{3137CBD1-CC8D-B02F-C14D-84C22F121C37}"/>
                </a:ext>
              </a:extLst>
            </p:cNvPr>
            <p:cNvSpPr txBox="1"/>
            <p:nvPr/>
          </p:nvSpPr>
          <p:spPr bwMode="auto">
            <a:xfrm rot="19358488">
              <a:off x="4492411" y="2655820"/>
              <a:ext cx="336391"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sp>
          <p:nvSpPr>
            <p:cNvPr id="2617" name="TextBox 2616">
              <a:extLst>
                <a:ext uri="{FF2B5EF4-FFF2-40B4-BE49-F238E27FC236}">
                  <a16:creationId xmlns:a16="http://schemas.microsoft.com/office/drawing/2014/main" id="{8E21AF11-6C43-8091-CE13-DA71B29538E5}"/>
                </a:ext>
              </a:extLst>
            </p:cNvPr>
            <p:cNvSpPr txBox="1"/>
            <p:nvPr/>
          </p:nvSpPr>
          <p:spPr>
            <a:xfrm>
              <a:off x="4463813" y="1727884"/>
              <a:ext cx="638848" cy="338554"/>
            </a:xfrm>
            <a:prstGeom prst="rect">
              <a:avLst/>
            </a:prstGeom>
            <a:noFill/>
          </p:spPr>
          <p:txBody>
            <a:bodyPr wrap="square">
              <a:spAutoFit/>
            </a:bodyPr>
            <a:lstStyle/>
            <a:p>
              <a:pPr algn="ctr" defTabSz="913798">
                <a:defRPr/>
              </a:pPr>
              <a:r>
                <a:rPr lang="en-NZ" sz="16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HER2</a:t>
              </a:r>
            </a:p>
          </p:txBody>
        </p:sp>
        <p:sp>
          <p:nvSpPr>
            <p:cNvPr id="2618" name="Freeform 371">
              <a:extLst>
                <a:ext uri="{FF2B5EF4-FFF2-40B4-BE49-F238E27FC236}">
                  <a16:creationId xmlns:a16="http://schemas.microsoft.com/office/drawing/2014/main" id="{7E165C43-A339-5FBF-D791-34D3554913E0}"/>
                </a:ext>
              </a:extLst>
            </p:cNvPr>
            <p:cNvSpPr/>
            <p:nvPr/>
          </p:nvSpPr>
          <p:spPr bwMode="auto">
            <a:xfrm rot="1286449" flipH="1">
              <a:off x="4763926" y="3544870"/>
              <a:ext cx="322607" cy="306409"/>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algn="ctr" defTabSz="913798" fontAlgn="base">
                <a:spcBef>
                  <a:spcPct val="0"/>
                </a:spcBef>
                <a:spcAft>
                  <a:spcPct val="0"/>
                </a:spcAft>
                <a:defRPr/>
              </a:pPr>
              <a:endParaRPr lang="en-US" sz="3200" b="1" kern="0" dirty="0">
                <a:solidFill>
                  <a:srgbClr val="1D2E5A"/>
                </a:solidFill>
                <a:latin typeface="Calibri" panose="020F0502020204030204" pitchFamily="34" charset="0"/>
                <a:ea typeface="ＭＳ Ｐゴシック" charset="0"/>
                <a:cs typeface="Calibri" panose="020F0502020204030204" pitchFamily="34" charset="0"/>
              </a:endParaRPr>
            </a:p>
          </p:txBody>
        </p:sp>
        <p:sp>
          <p:nvSpPr>
            <p:cNvPr id="2619" name="TextBox 2618">
              <a:extLst>
                <a:ext uri="{FF2B5EF4-FFF2-40B4-BE49-F238E27FC236}">
                  <a16:creationId xmlns:a16="http://schemas.microsoft.com/office/drawing/2014/main" id="{3CBBA458-8EE9-7768-DEDE-0D32FE3B12C3}"/>
                </a:ext>
              </a:extLst>
            </p:cNvPr>
            <p:cNvSpPr txBox="1"/>
            <p:nvPr/>
          </p:nvSpPr>
          <p:spPr>
            <a:xfrm>
              <a:off x="4572020" y="3615299"/>
              <a:ext cx="700557" cy="261870"/>
            </a:xfrm>
            <a:prstGeom prst="rect">
              <a:avLst/>
            </a:prstGeom>
            <a:noFill/>
          </p:spPr>
          <p:txBody>
            <a:bodyPr>
              <a:spAutoFit/>
            </a:bodyPr>
            <a:lstStyle/>
            <a:p>
              <a:pPr algn="ctr" defTabSz="913798">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TK</a:t>
              </a:r>
            </a:p>
          </p:txBody>
        </p:sp>
        <p:sp>
          <p:nvSpPr>
            <p:cNvPr id="2620" name="Oval 2619">
              <a:extLst>
                <a:ext uri="{FF2B5EF4-FFF2-40B4-BE49-F238E27FC236}">
                  <a16:creationId xmlns:a16="http://schemas.microsoft.com/office/drawing/2014/main" id="{D8534F75-7EFE-1A9C-992A-EECAF34FEF47}"/>
                </a:ext>
              </a:extLst>
            </p:cNvPr>
            <p:cNvSpPr/>
            <p:nvPr/>
          </p:nvSpPr>
          <p:spPr>
            <a:xfrm>
              <a:off x="4725295" y="3708675"/>
              <a:ext cx="76940" cy="769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sp>
          <p:nvSpPr>
            <p:cNvPr id="2621" name="Oval 2620">
              <a:extLst>
                <a:ext uri="{FF2B5EF4-FFF2-40B4-BE49-F238E27FC236}">
                  <a16:creationId xmlns:a16="http://schemas.microsoft.com/office/drawing/2014/main" id="{6C80E118-3D48-942B-C2F0-01BDA308AC56}"/>
                </a:ext>
              </a:extLst>
            </p:cNvPr>
            <p:cNvSpPr/>
            <p:nvPr/>
          </p:nvSpPr>
          <p:spPr>
            <a:xfrm>
              <a:off x="5054279" y="3705501"/>
              <a:ext cx="76940" cy="769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grpSp>
      <p:grpSp>
        <p:nvGrpSpPr>
          <p:cNvPr id="2511" name="Group 703">
            <a:extLst>
              <a:ext uri="{FF2B5EF4-FFF2-40B4-BE49-F238E27FC236}">
                <a16:creationId xmlns:a16="http://schemas.microsoft.com/office/drawing/2014/main" id="{753A535B-2278-8650-6BC5-AF157EA948B7}"/>
              </a:ext>
            </a:extLst>
          </p:cNvPr>
          <p:cNvGrpSpPr>
            <a:grpSpLocks/>
          </p:cNvGrpSpPr>
          <p:nvPr/>
        </p:nvGrpSpPr>
        <p:grpSpPr bwMode="auto">
          <a:xfrm>
            <a:off x="9957259" y="3381914"/>
            <a:ext cx="281895" cy="169855"/>
            <a:chOff x="3123758" y="1895338"/>
            <a:chExt cx="152759" cy="127776"/>
          </a:xfrm>
          <a:solidFill>
            <a:schemeClr val="accent3"/>
          </a:solidFill>
        </p:grpSpPr>
        <p:grpSp>
          <p:nvGrpSpPr>
            <p:cNvPr id="2525" name="Group 717">
              <a:extLst>
                <a:ext uri="{FF2B5EF4-FFF2-40B4-BE49-F238E27FC236}">
                  <a16:creationId xmlns:a16="http://schemas.microsoft.com/office/drawing/2014/main" id="{6D7B48C3-19A8-B96C-DC64-B81A8D69D790}"/>
                </a:ext>
              </a:extLst>
            </p:cNvPr>
            <p:cNvGrpSpPr>
              <a:grpSpLocks/>
            </p:cNvGrpSpPr>
            <p:nvPr/>
          </p:nvGrpSpPr>
          <p:grpSpPr bwMode="auto">
            <a:xfrm>
              <a:off x="3123758" y="1905426"/>
              <a:ext cx="45324" cy="117688"/>
              <a:chOff x="3097564" y="1903045"/>
              <a:chExt cx="45324" cy="117688"/>
            </a:xfrm>
            <a:grpFill/>
          </p:grpSpPr>
          <p:sp>
            <p:nvSpPr>
              <p:cNvPr id="2535" name="Oval 2534">
                <a:extLst>
                  <a:ext uri="{FF2B5EF4-FFF2-40B4-BE49-F238E27FC236}">
                    <a16:creationId xmlns:a16="http://schemas.microsoft.com/office/drawing/2014/main" id="{75BC2EE4-F86C-4158-86DC-AE7BEAC122BF}"/>
                  </a:ext>
                </a:extLst>
              </p:cNvPr>
              <p:cNvSpPr/>
              <p:nvPr/>
            </p:nvSpPr>
            <p:spPr>
              <a:xfrm>
                <a:off x="3097564"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36" name="Straight Connector 2535">
                <a:extLst>
                  <a:ext uri="{FF2B5EF4-FFF2-40B4-BE49-F238E27FC236}">
                    <a16:creationId xmlns:a16="http://schemas.microsoft.com/office/drawing/2014/main" id="{78CFB3E3-F5CA-AA82-B77D-674F00B439EE}"/>
                  </a:ext>
                </a:extLst>
              </p:cNvPr>
              <p:cNvCxnSpPr>
                <a:cxnSpLocks/>
                <a:stCxn id="2535" idx="4"/>
              </p:cNvCxnSpPr>
              <p:nvPr/>
            </p:nvCxnSpPr>
            <p:spPr>
              <a:xfrm>
                <a:off x="3122743"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26" name="Group 718">
              <a:extLst>
                <a:ext uri="{FF2B5EF4-FFF2-40B4-BE49-F238E27FC236}">
                  <a16:creationId xmlns:a16="http://schemas.microsoft.com/office/drawing/2014/main" id="{0A166742-21C4-65B9-0461-EB91C0338087}"/>
                </a:ext>
              </a:extLst>
            </p:cNvPr>
            <p:cNvGrpSpPr>
              <a:grpSpLocks/>
            </p:cNvGrpSpPr>
            <p:nvPr/>
          </p:nvGrpSpPr>
          <p:grpSpPr bwMode="auto">
            <a:xfrm>
              <a:off x="3192583" y="1905426"/>
              <a:ext cx="45325" cy="117688"/>
              <a:chOff x="3090189" y="1903045"/>
              <a:chExt cx="45325" cy="117688"/>
            </a:xfrm>
            <a:grpFill/>
          </p:grpSpPr>
          <p:sp>
            <p:nvSpPr>
              <p:cNvPr id="2533" name="Oval 2532">
                <a:extLst>
                  <a:ext uri="{FF2B5EF4-FFF2-40B4-BE49-F238E27FC236}">
                    <a16:creationId xmlns:a16="http://schemas.microsoft.com/office/drawing/2014/main" id="{D04219D1-1F4C-B035-2F13-46204BD88874}"/>
                  </a:ext>
                </a:extLst>
              </p:cNvPr>
              <p:cNvSpPr/>
              <p:nvPr/>
            </p:nvSpPr>
            <p:spPr>
              <a:xfrm>
                <a:off x="3090189" y="1903045"/>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34" name="Straight Connector 2533">
                <a:extLst>
                  <a:ext uri="{FF2B5EF4-FFF2-40B4-BE49-F238E27FC236}">
                    <a16:creationId xmlns:a16="http://schemas.microsoft.com/office/drawing/2014/main" id="{AE177D39-F3A0-0906-D552-409BBF4BEEAD}"/>
                  </a:ext>
                </a:extLst>
              </p:cNvPr>
              <p:cNvCxnSpPr>
                <a:cxnSpLocks/>
                <a:stCxn id="2533" idx="4"/>
              </p:cNvCxnSpPr>
              <p:nvPr/>
            </p:nvCxnSpPr>
            <p:spPr>
              <a:xfrm>
                <a:off x="3113691"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27" name="Group 719">
              <a:extLst>
                <a:ext uri="{FF2B5EF4-FFF2-40B4-BE49-F238E27FC236}">
                  <a16:creationId xmlns:a16="http://schemas.microsoft.com/office/drawing/2014/main" id="{7794D412-3050-52F0-76F3-F20F24C353C4}"/>
                </a:ext>
              </a:extLst>
            </p:cNvPr>
            <p:cNvGrpSpPr>
              <a:grpSpLocks/>
            </p:cNvGrpSpPr>
            <p:nvPr/>
          </p:nvGrpSpPr>
          <p:grpSpPr bwMode="auto">
            <a:xfrm>
              <a:off x="3162367" y="1895338"/>
              <a:ext cx="45325" cy="110964"/>
              <a:chOff x="3098073" y="1902482"/>
              <a:chExt cx="45325" cy="110964"/>
            </a:xfrm>
            <a:grpFill/>
          </p:grpSpPr>
          <p:sp>
            <p:nvSpPr>
              <p:cNvPr id="2531" name="Oval 2530">
                <a:extLst>
                  <a:ext uri="{FF2B5EF4-FFF2-40B4-BE49-F238E27FC236}">
                    <a16:creationId xmlns:a16="http://schemas.microsoft.com/office/drawing/2014/main" id="{D45577BC-A997-48FD-F46E-CA3B53C2C590}"/>
                  </a:ext>
                </a:extLst>
              </p:cNvPr>
              <p:cNvSpPr/>
              <p:nvPr/>
            </p:nvSpPr>
            <p:spPr>
              <a:xfrm>
                <a:off x="3098073" y="1902482"/>
                <a:ext cx="4532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32" name="Straight Connector 2531">
                <a:extLst>
                  <a:ext uri="{FF2B5EF4-FFF2-40B4-BE49-F238E27FC236}">
                    <a16:creationId xmlns:a16="http://schemas.microsoft.com/office/drawing/2014/main" id="{6BED6889-7B6D-2FCA-6813-7A3844925BC0}"/>
                  </a:ext>
                </a:extLst>
              </p:cNvPr>
              <p:cNvCxnSpPr>
                <a:cxnSpLocks/>
                <a:stCxn id="2531" idx="4"/>
              </p:cNvCxnSpPr>
              <p:nvPr/>
            </p:nvCxnSpPr>
            <p:spPr>
              <a:xfrm>
                <a:off x="3121574"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28" name="Group 720">
              <a:extLst>
                <a:ext uri="{FF2B5EF4-FFF2-40B4-BE49-F238E27FC236}">
                  <a16:creationId xmlns:a16="http://schemas.microsoft.com/office/drawing/2014/main" id="{0A066E49-628D-8975-8EA3-EFCFACCF47D7}"/>
                </a:ext>
              </a:extLst>
            </p:cNvPr>
            <p:cNvGrpSpPr>
              <a:grpSpLocks/>
            </p:cNvGrpSpPr>
            <p:nvPr/>
          </p:nvGrpSpPr>
          <p:grpSpPr bwMode="auto">
            <a:xfrm>
              <a:off x="3236229" y="1895338"/>
              <a:ext cx="40288" cy="110964"/>
              <a:chOff x="3095735" y="1902482"/>
              <a:chExt cx="40288" cy="110964"/>
            </a:xfrm>
            <a:grpFill/>
          </p:grpSpPr>
          <p:sp>
            <p:nvSpPr>
              <p:cNvPr id="2529" name="Oval 2528">
                <a:extLst>
                  <a:ext uri="{FF2B5EF4-FFF2-40B4-BE49-F238E27FC236}">
                    <a16:creationId xmlns:a16="http://schemas.microsoft.com/office/drawing/2014/main" id="{6755D194-1E85-B852-EF8F-7ABF99A954D8}"/>
                  </a:ext>
                </a:extLst>
              </p:cNvPr>
              <p:cNvSpPr/>
              <p:nvPr/>
            </p:nvSpPr>
            <p:spPr>
              <a:xfrm>
                <a:off x="3095735" y="1902482"/>
                <a:ext cx="40288"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30" name="Straight Connector 2529">
                <a:extLst>
                  <a:ext uri="{FF2B5EF4-FFF2-40B4-BE49-F238E27FC236}">
                    <a16:creationId xmlns:a16="http://schemas.microsoft.com/office/drawing/2014/main" id="{7B9EA62E-8094-1869-13F8-59A3C6146A33}"/>
                  </a:ext>
                </a:extLst>
              </p:cNvPr>
              <p:cNvCxnSpPr>
                <a:cxnSpLocks/>
                <a:stCxn id="2529" idx="4"/>
              </p:cNvCxnSpPr>
              <p:nvPr/>
            </p:nvCxnSpPr>
            <p:spPr>
              <a:xfrm>
                <a:off x="3120915" y="1947876"/>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513" name="Group 705">
            <a:extLst>
              <a:ext uri="{FF2B5EF4-FFF2-40B4-BE49-F238E27FC236}">
                <a16:creationId xmlns:a16="http://schemas.microsoft.com/office/drawing/2014/main" id="{502BA3C3-1F56-7882-4101-9316CBF6FBD1}"/>
              </a:ext>
            </a:extLst>
          </p:cNvPr>
          <p:cNvGrpSpPr>
            <a:grpSpLocks/>
          </p:cNvGrpSpPr>
          <p:nvPr/>
        </p:nvGrpSpPr>
        <p:grpSpPr bwMode="auto">
          <a:xfrm>
            <a:off x="10188211" y="3448618"/>
            <a:ext cx="89836" cy="147506"/>
            <a:chOff x="3097924" y="1910332"/>
            <a:chExt cx="48682" cy="110964"/>
          </a:xfrm>
          <a:solidFill>
            <a:schemeClr val="accent3"/>
          </a:solidFill>
        </p:grpSpPr>
        <p:sp>
          <p:nvSpPr>
            <p:cNvPr id="2523" name="Oval 2522">
              <a:extLst>
                <a:ext uri="{FF2B5EF4-FFF2-40B4-BE49-F238E27FC236}">
                  <a16:creationId xmlns:a16="http://schemas.microsoft.com/office/drawing/2014/main" id="{E526CD9F-D1E5-F90F-0802-93FC441BDDFB}"/>
                </a:ext>
              </a:extLst>
            </p:cNvPr>
            <p:cNvSpPr/>
            <p:nvPr/>
          </p:nvSpPr>
          <p:spPr>
            <a:xfrm>
              <a:off x="3097924" y="1910332"/>
              <a:ext cx="48682"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24" name="Straight Connector 2523">
              <a:extLst>
                <a:ext uri="{FF2B5EF4-FFF2-40B4-BE49-F238E27FC236}">
                  <a16:creationId xmlns:a16="http://schemas.microsoft.com/office/drawing/2014/main" id="{77C3F8D2-296D-0B3E-6862-2DC896672BA0}"/>
                </a:ext>
              </a:extLst>
            </p:cNvPr>
            <p:cNvCxnSpPr>
              <a:cxnSpLocks/>
              <a:stCxn id="2523" idx="4"/>
            </p:cNvCxnSpPr>
            <p:nvPr/>
          </p:nvCxnSpPr>
          <p:spPr>
            <a:xfrm>
              <a:off x="3123104"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14" name="Group 706">
            <a:extLst>
              <a:ext uri="{FF2B5EF4-FFF2-40B4-BE49-F238E27FC236}">
                <a16:creationId xmlns:a16="http://schemas.microsoft.com/office/drawing/2014/main" id="{ABDB30AE-99BA-E6A5-5808-23B8A1F8C12A}"/>
              </a:ext>
            </a:extLst>
          </p:cNvPr>
          <p:cNvGrpSpPr>
            <a:grpSpLocks/>
          </p:cNvGrpSpPr>
          <p:nvPr/>
        </p:nvGrpSpPr>
        <p:grpSpPr bwMode="auto">
          <a:xfrm>
            <a:off x="10300056" y="3520200"/>
            <a:ext cx="71247" cy="147506"/>
            <a:chOff x="3097265" y="1910332"/>
            <a:chExt cx="38609" cy="110964"/>
          </a:xfrm>
          <a:solidFill>
            <a:schemeClr val="accent3"/>
          </a:solidFill>
        </p:grpSpPr>
        <p:sp>
          <p:nvSpPr>
            <p:cNvPr id="2521" name="Oval 2520">
              <a:extLst>
                <a:ext uri="{FF2B5EF4-FFF2-40B4-BE49-F238E27FC236}">
                  <a16:creationId xmlns:a16="http://schemas.microsoft.com/office/drawing/2014/main" id="{2C187C4E-6026-0CD8-CF19-EC7D4DE5FD24}"/>
                </a:ext>
              </a:extLst>
            </p:cNvPr>
            <p:cNvSpPr/>
            <p:nvPr/>
          </p:nvSpPr>
          <p:spPr>
            <a:xfrm>
              <a:off x="3097265" y="1910332"/>
              <a:ext cx="38609"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22" name="Straight Connector 2521">
              <a:extLst>
                <a:ext uri="{FF2B5EF4-FFF2-40B4-BE49-F238E27FC236}">
                  <a16:creationId xmlns:a16="http://schemas.microsoft.com/office/drawing/2014/main" id="{1FE08216-EC54-CB8A-F585-A80480B2AA10}"/>
                </a:ext>
              </a:extLst>
            </p:cNvPr>
            <p:cNvCxnSpPr>
              <a:cxnSpLocks/>
              <a:stCxn id="2521" idx="4"/>
            </p:cNvCxnSpPr>
            <p:nvPr/>
          </p:nvCxnSpPr>
          <p:spPr>
            <a:xfrm>
              <a:off x="3114051" y="1949001"/>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15" name="Group 707">
            <a:extLst>
              <a:ext uri="{FF2B5EF4-FFF2-40B4-BE49-F238E27FC236}">
                <a16:creationId xmlns:a16="http://schemas.microsoft.com/office/drawing/2014/main" id="{08A3B385-2D56-A3FF-56B1-FC6FBAA73574}"/>
              </a:ext>
            </a:extLst>
          </p:cNvPr>
          <p:cNvGrpSpPr>
            <a:grpSpLocks/>
          </p:cNvGrpSpPr>
          <p:nvPr/>
        </p:nvGrpSpPr>
        <p:grpSpPr bwMode="auto">
          <a:xfrm>
            <a:off x="10238480" y="3485410"/>
            <a:ext cx="83639" cy="156445"/>
            <a:chOff x="3098433" y="1903045"/>
            <a:chExt cx="45324" cy="117688"/>
          </a:xfrm>
          <a:solidFill>
            <a:schemeClr val="accent3"/>
          </a:solidFill>
        </p:grpSpPr>
        <p:sp>
          <p:nvSpPr>
            <p:cNvPr id="2519" name="Oval 2518">
              <a:extLst>
                <a:ext uri="{FF2B5EF4-FFF2-40B4-BE49-F238E27FC236}">
                  <a16:creationId xmlns:a16="http://schemas.microsoft.com/office/drawing/2014/main" id="{F4F84575-4C08-042F-0CFE-84F327744795}"/>
                </a:ext>
              </a:extLst>
            </p:cNvPr>
            <p:cNvSpPr/>
            <p:nvPr/>
          </p:nvSpPr>
          <p:spPr>
            <a:xfrm>
              <a:off x="3098433" y="1903045"/>
              <a:ext cx="45324"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20" name="Straight Connector 2519">
              <a:extLst>
                <a:ext uri="{FF2B5EF4-FFF2-40B4-BE49-F238E27FC236}">
                  <a16:creationId xmlns:a16="http://schemas.microsoft.com/office/drawing/2014/main" id="{C4504401-468C-A6C1-34F9-E760F2C90F27}"/>
                </a:ext>
              </a:extLst>
            </p:cNvPr>
            <p:cNvCxnSpPr>
              <a:cxnSpLocks/>
              <a:stCxn id="2519" idx="4"/>
            </p:cNvCxnSpPr>
            <p:nvPr/>
          </p:nvCxnSpPr>
          <p:spPr>
            <a:xfrm>
              <a:off x="312193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16" name="Group 708">
            <a:extLst>
              <a:ext uri="{FF2B5EF4-FFF2-40B4-BE49-F238E27FC236}">
                <a16:creationId xmlns:a16="http://schemas.microsoft.com/office/drawing/2014/main" id="{71E975F3-8427-8786-9E4A-CBD609C69D98}"/>
              </a:ext>
            </a:extLst>
          </p:cNvPr>
          <p:cNvGrpSpPr>
            <a:grpSpLocks/>
          </p:cNvGrpSpPr>
          <p:nvPr/>
        </p:nvGrpSpPr>
        <p:grpSpPr bwMode="auto">
          <a:xfrm>
            <a:off x="10339329" y="3534871"/>
            <a:ext cx="86737" cy="156445"/>
            <a:chOff x="3096095" y="1903045"/>
            <a:chExt cx="47003" cy="117688"/>
          </a:xfrm>
          <a:solidFill>
            <a:schemeClr val="accent3"/>
          </a:solidFill>
        </p:grpSpPr>
        <p:sp>
          <p:nvSpPr>
            <p:cNvPr id="2517" name="Oval 2516">
              <a:extLst>
                <a:ext uri="{FF2B5EF4-FFF2-40B4-BE49-F238E27FC236}">
                  <a16:creationId xmlns:a16="http://schemas.microsoft.com/office/drawing/2014/main" id="{56EACC09-55D2-FBD6-56A5-5F08770E92FC}"/>
                </a:ext>
              </a:extLst>
            </p:cNvPr>
            <p:cNvSpPr/>
            <p:nvPr/>
          </p:nvSpPr>
          <p:spPr>
            <a:xfrm>
              <a:off x="3096095" y="1903045"/>
              <a:ext cx="47003"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18" name="Straight Connector 2517">
              <a:extLst>
                <a:ext uri="{FF2B5EF4-FFF2-40B4-BE49-F238E27FC236}">
                  <a16:creationId xmlns:a16="http://schemas.microsoft.com/office/drawing/2014/main" id="{6E136421-09F3-719E-500B-4A9A1366CA87}"/>
                </a:ext>
              </a:extLst>
            </p:cNvPr>
            <p:cNvCxnSpPr>
              <a:cxnSpLocks/>
              <a:stCxn id="2517" idx="4"/>
            </p:cNvCxnSpPr>
            <p:nvPr/>
          </p:nvCxnSpPr>
          <p:spPr>
            <a:xfrm>
              <a:off x="3121275" y="1948438"/>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485" name="Group 1012">
            <a:extLst>
              <a:ext uri="{FF2B5EF4-FFF2-40B4-BE49-F238E27FC236}">
                <a16:creationId xmlns:a16="http://schemas.microsoft.com/office/drawing/2014/main" id="{9A6B8BF5-0946-1D9F-5A72-B524F24F7963}"/>
              </a:ext>
            </a:extLst>
          </p:cNvPr>
          <p:cNvGrpSpPr>
            <a:grpSpLocks/>
          </p:cNvGrpSpPr>
          <p:nvPr/>
        </p:nvGrpSpPr>
        <p:grpSpPr bwMode="auto">
          <a:xfrm rot="21540000" flipV="1">
            <a:off x="9925542" y="3580562"/>
            <a:ext cx="303114" cy="173840"/>
            <a:chOff x="3108286" y="1910594"/>
            <a:chExt cx="164258" cy="130774"/>
          </a:xfrm>
          <a:solidFill>
            <a:schemeClr val="accent3"/>
          </a:solidFill>
        </p:grpSpPr>
        <p:grpSp>
          <p:nvGrpSpPr>
            <p:cNvPr id="2499" name="Group 1042">
              <a:extLst>
                <a:ext uri="{FF2B5EF4-FFF2-40B4-BE49-F238E27FC236}">
                  <a16:creationId xmlns:a16="http://schemas.microsoft.com/office/drawing/2014/main" id="{EB525498-92CE-F8AA-C52C-C4F7B61471D9}"/>
                </a:ext>
              </a:extLst>
            </p:cNvPr>
            <p:cNvGrpSpPr>
              <a:grpSpLocks/>
            </p:cNvGrpSpPr>
            <p:nvPr/>
          </p:nvGrpSpPr>
          <p:grpSpPr bwMode="auto">
            <a:xfrm>
              <a:off x="3108286" y="1929965"/>
              <a:ext cx="41966" cy="109318"/>
              <a:chOff x="3082092" y="1927584"/>
              <a:chExt cx="41966" cy="109318"/>
            </a:xfrm>
            <a:grpFill/>
          </p:grpSpPr>
          <p:sp>
            <p:nvSpPr>
              <p:cNvPr id="2509" name="Oval 2508">
                <a:extLst>
                  <a:ext uri="{FF2B5EF4-FFF2-40B4-BE49-F238E27FC236}">
                    <a16:creationId xmlns:a16="http://schemas.microsoft.com/office/drawing/2014/main" id="{07CB39B9-BD93-45A2-6900-33C1D6E6145E}"/>
                  </a:ext>
                </a:extLst>
              </p:cNvPr>
              <p:cNvSpPr/>
              <p:nvPr/>
            </p:nvSpPr>
            <p:spPr>
              <a:xfrm>
                <a:off x="3082092" y="1927584"/>
                <a:ext cx="41966" cy="38669"/>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10" name="Straight Connector 2509">
                <a:extLst>
                  <a:ext uri="{FF2B5EF4-FFF2-40B4-BE49-F238E27FC236}">
                    <a16:creationId xmlns:a16="http://schemas.microsoft.com/office/drawing/2014/main" id="{23D8017F-07DE-4B95-9529-250FC517CA32}"/>
                  </a:ext>
                </a:extLst>
              </p:cNvPr>
              <p:cNvCxnSpPr>
                <a:cxnSpLocks/>
                <a:stCxn id="2509" idx="4"/>
              </p:cNvCxnSpPr>
              <p:nvPr/>
            </p:nvCxnSpPr>
            <p:spPr>
              <a:xfrm>
                <a:off x="3101494" y="1964607"/>
                <a:ext cx="0" cy="72295"/>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00" name="Group 1043">
              <a:extLst>
                <a:ext uri="{FF2B5EF4-FFF2-40B4-BE49-F238E27FC236}">
                  <a16:creationId xmlns:a16="http://schemas.microsoft.com/office/drawing/2014/main" id="{F6C78097-6EC4-9ADF-628C-F292E2B594FD}"/>
                </a:ext>
              </a:extLst>
            </p:cNvPr>
            <p:cNvGrpSpPr>
              <a:grpSpLocks/>
            </p:cNvGrpSpPr>
            <p:nvPr/>
          </p:nvGrpSpPr>
          <p:grpSpPr bwMode="auto">
            <a:xfrm>
              <a:off x="3180545" y="1930369"/>
              <a:ext cx="43645" cy="110999"/>
              <a:chOff x="3078151" y="1927988"/>
              <a:chExt cx="43645" cy="110999"/>
            </a:xfrm>
            <a:grpFill/>
          </p:grpSpPr>
          <p:sp>
            <p:nvSpPr>
              <p:cNvPr id="2507" name="Oval 2506">
                <a:extLst>
                  <a:ext uri="{FF2B5EF4-FFF2-40B4-BE49-F238E27FC236}">
                    <a16:creationId xmlns:a16="http://schemas.microsoft.com/office/drawing/2014/main" id="{7AC8CAE2-641D-09CE-D597-CC6B880F7D9B}"/>
                  </a:ext>
                </a:extLst>
              </p:cNvPr>
              <p:cNvSpPr/>
              <p:nvPr/>
            </p:nvSpPr>
            <p:spPr>
              <a:xfrm>
                <a:off x="3078151" y="1927988"/>
                <a:ext cx="43645"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08" name="Straight Connector 2507">
                <a:extLst>
                  <a:ext uri="{FF2B5EF4-FFF2-40B4-BE49-F238E27FC236}">
                    <a16:creationId xmlns:a16="http://schemas.microsoft.com/office/drawing/2014/main" id="{DB06D198-884B-AEEC-3A61-91B06002CDB0}"/>
                  </a:ext>
                </a:extLst>
              </p:cNvPr>
              <p:cNvCxnSpPr>
                <a:cxnSpLocks/>
                <a:stCxn id="2507" idx="4"/>
              </p:cNvCxnSpPr>
              <p:nvPr/>
            </p:nvCxnSpPr>
            <p:spPr>
              <a:xfrm>
                <a:off x="3097584" y="1973417"/>
                <a:ext cx="1678"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01" name="Group 1044">
              <a:extLst>
                <a:ext uri="{FF2B5EF4-FFF2-40B4-BE49-F238E27FC236}">
                  <a16:creationId xmlns:a16="http://schemas.microsoft.com/office/drawing/2014/main" id="{881F99B7-9CB8-6AF6-4D5A-5224E10C4B9C}"/>
                </a:ext>
              </a:extLst>
            </p:cNvPr>
            <p:cNvGrpSpPr>
              <a:grpSpLocks/>
            </p:cNvGrpSpPr>
            <p:nvPr/>
          </p:nvGrpSpPr>
          <p:grpSpPr bwMode="auto">
            <a:xfrm>
              <a:off x="3161732" y="1910594"/>
              <a:ext cx="35252" cy="111042"/>
              <a:chOff x="3097438" y="1917738"/>
              <a:chExt cx="35252" cy="111042"/>
            </a:xfrm>
            <a:grpFill/>
          </p:grpSpPr>
          <p:sp>
            <p:nvSpPr>
              <p:cNvPr id="2505" name="Oval 2504">
                <a:extLst>
                  <a:ext uri="{FF2B5EF4-FFF2-40B4-BE49-F238E27FC236}">
                    <a16:creationId xmlns:a16="http://schemas.microsoft.com/office/drawing/2014/main" id="{DE0BC6EF-C78D-42B2-10D4-61CDAA202793}"/>
                  </a:ext>
                </a:extLst>
              </p:cNvPr>
              <p:cNvSpPr/>
              <p:nvPr/>
            </p:nvSpPr>
            <p:spPr>
              <a:xfrm>
                <a:off x="3097438" y="1917738"/>
                <a:ext cx="35252" cy="4539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06" name="Straight Connector 2505">
                <a:extLst>
                  <a:ext uri="{FF2B5EF4-FFF2-40B4-BE49-F238E27FC236}">
                    <a16:creationId xmlns:a16="http://schemas.microsoft.com/office/drawing/2014/main" id="{7A294882-6202-C435-B6F2-6E9A5E8579A9}"/>
                  </a:ext>
                </a:extLst>
              </p:cNvPr>
              <p:cNvCxnSpPr>
                <a:cxnSpLocks/>
                <a:stCxn id="2505" idx="4"/>
              </p:cNvCxnSpPr>
              <p:nvPr/>
            </p:nvCxnSpPr>
            <p:spPr>
              <a:xfrm>
                <a:off x="3110141" y="1961530"/>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02" name="Group 1045">
              <a:extLst>
                <a:ext uri="{FF2B5EF4-FFF2-40B4-BE49-F238E27FC236}">
                  <a16:creationId xmlns:a16="http://schemas.microsoft.com/office/drawing/2014/main" id="{EA498747-1DA7-AD18-F1FC-8719616806B7}"/>
                </a:ext>
              </a:extLst>
            </p:cNvPr>
            <p:cNvGrpSpPr>
              <a:grpSpLocks/>
            </p:cNvGrpSpPr>
            <p:nvPr/>
          </p:nvGrpSpPr>
          <p:grpSpPr bwMode="auto">
            <a:xfrm>
              <a:off x="3227219" y="1911041"/>
              <a:ext cx="45325" cy="110970"/>
              <a:chOff x="3086725" y="1918185"/>
              <a:chExt cx="45325" cy="110970"/>
            </a:xfrm>
            <a:grpFill/>
          </p:grpSpPr>
          <p:sp>
            <p:nvSpPr>
              <p:cNvPr id="2503" name="Oval 2502">
                <a:extLst>
                  <a:ext uri="{FF2B5EF4-FFF2-40B4-BE49-F238E27FC236}">
                    <a16:creationId xmlns:a16="http://schemas.microsoft.com/office/drawing/2014/main" id="{863A2407-BFF0-20D4-344C-08D77CF294EE}"/>
                  </a:ext>
                </a:extLst>
              </p:cNvPr>
              <p:cNvSpPr/>
              <p:nvPr/>
            </p:nvSpPr>
            <p:spPr>
              <a:xfrm>
                <a:off x="3086725" y="1918185"/>
                <a:ext cx="45325"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04" name="Straight Connector 2503">
                <a:extLst>
                  <a:ext uri="{FF2B5EF4-FFF2-40B4-BE49-F238E27FC236}">
                    <a16:creationId xmlns:a16="http://schemas.microsoft.com/office/drawing/2014/main" id="{A04393F6-0907-0E00-0FE5-2A7FB355E8E4}"/>
                  </a:ext>
                </a:extLst>
              </p:cNvPr>
              <p:cNvCxnSpPr>
                <a:cxnSpLocks/>
                <a:stCxn id="2503" idx="4"/>
              </p:cNvCxnSpPr>
              <p:nvPr/>
            </p:nvCxnSpPr>
            <p:spPr>
              <a:xfrm>
                <a:off x="3109500" y="1961905"/>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487" name="Group 1014">
            <a:extLst>
              <a:ext uri="{FF2B5EF4-FFF2-40B4-BE49-F238E27FC236}">
                <a16:creationId xmlns:a16="http://schemas.microsoft.com/office/drawing/2014/main" id="{04901993-FED0-E60C-F141-B60FCD70208A}"/>
              </a:ext>
            </a:extLst>
          </p:cNvPr>
          <p:cNvGrpSpPr>
            <a:grpSpLocks/>
          </p:cNvGrpSpPr>
          <p:nvPr/>
        </p:nvGrpSpPr>
        <p:grpSpPr bwMode="auto">
          <a:xfrm rot="21540000" flipV="1">
            <a:off x="10193002" y="3631568"/>
            <a:ext cx="86737" cy="149923"/>
            <a:chOff x="3074152" y="1920534"/>
            <a:chExt cx="47003" cy="112783"/>
          </a:xfrm>
          <a:solidFill>
            <a:schemeClr val="accent3"/>
          </a:solidFill>
        </p:grpSpPr>
        <p:sp>
          <p:nvSpPr>
            <p:cNvPr id="2497" name="Oval 2496">
              <a:extLst>
                <a:ext uri="{FF2B5EF4-FFF2-40B4-BE49-F238E27FC236}">
                  <a16:creationId xmlns:a16="http://schemas.microsoft.com/office/drawing/2014/main" id="{845885F1-22C9-1028-586D-515F8F33D8B1}"/>
                </a:ext>
              </a:extLst>
            </p:cNvPr>
            <p:cNvSpPr/>
            <p:nvPr/>
          </p:nvSpPr>
          <p:spPr>
            <a:xfrm>
              <a:off x="3074152" y="1920534"/>
              <a:ext cx="47003" cy="42031"/>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498" name="Straight Connector 2497">
              <a:extLst>
                <a:ext uri="{FF2B5EF4-FFF2-40B4-BE49-F238E27FC236}">
                  <a16:creationId xmlns:a16="http://schemas.microsoft.com/office/drawing/2014/main" id="{185D4AB8-F3E7-E936-8174-0F6F7781057A}"/>
                </a:ext>
              </a:extLst>
            </p:cNvPr>
            <p:cNvCxnSpPr>
              <a:cxnSpLocks/>
              <a:stCxn id="2497" idx="4"/>
            </p:cNvCxnSpPr>
            <p:nvPr/>
          </p:nvCxnSpPr>
          <p:spPr>
            <a:xfrm>
              <a:off x="3090228" y="1961023"/>
              <a:ext cx="0"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488" name="Group 1015">
            <a:extLst>
              <a:ext uri="{FF2B5EF4-FFF2-40B4-BE49-F238E27FC236}">
                <a16:creationId xmlns:a16="http://schemas.microsoft.com/office/drawing/2014/main" id="{19F70D3F-4EE6-9417-5741-6FEE1FFF430E}"/>
              </a:ext>
            </a:extLst>
          </p:cNvPr>
          <p:cNvGrpSpPr>
            <a:grpSpLocks/>
          </p:cNvGrpSpPr>
          <p:nvPr/>
        </p:nvGrpSpPr>
        <p:grpSpPr bwMode="auto">
          <a:xfrm rot="21540000" flipV="1">
            <a:off x="10284922" y="3698706"/>
            <a:ext cx="77442" cy="147553"/>
            <a:chOff x="3068535" y="1924388"/>
            <a:chExt cx="41966" cy="110999"/>
          </a:xfrm>
          <a:solidFill>
            <a:schemeClr val="accent3"/>
          </a:solidFill>
        </p:grpSpPr>
        <p:sp>
          <p:nvSpPr>
            <p:cNvPr id="2495" name="Oval 2494">
              <a:extLst>
                <a:ext uri="{FF2B5EF4-FFF2-40B4-BE49-F238E27FC236}">
                  <a16:creationId xmlns:a16="http://schemas.microsoft.com/office/drawing/2014/main" id="{BFDF0875-858C-D4E0-11CE-D2A044AA4A2E}"/>
                </a:ext>
              </a:extLst>
            </p:cNvPr>
            <p:cNvSpPr/>
            <p:nvPr/>
          </p:nvSpPr>
          <p:spPr>
            <a:xfrm>
              <a:off x="3068535" y="1924388"/>
              <a:ext cx="41966" cy="42032"/>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496" name="Straight Connector 2495">
              <a:extLst>
                <a:ext uri="{FF2B5EF4-FFF2-40B4-BE49-F238E27FC236}">
                  <a16:creationId xmlns:a16="http://schemas.microsoft.com/office/drawing/2014/main" id="{95E1640D-44A3-3B01-7E6F-1CC80D3A20EF}"/>
                </a:ext>
              </a:extLst>
            </p:cNvPr>
            <p:cNvCxnSpPr>
              <a:cxnSpLocks/>
              <a:stCxn id="2495" idx="4"/>
            </p:cNvCxnSpPr>
            <p:nvPr/>
          </p:nvCxnSpPr>
          <p:spPr>
            <a:xfrm>
              <a:off x="3087967" y="1966456"/>
              <a:ext cx="0" cy="68931"/>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489" name="Group 1016">
            <a:extLst>
              <a:ext uri="{FF2B5EF4-FFF2-40B4-BE49-F238E27FC236}">
                <a16:creationId xmlns:a16="http://schemas.microsoft.com/office/drawing/2014/main" id="{D9487F35-0FE9-90AD-579A-B1B290D8AF31}"/>
              </a:ext>
            </a:extLst>
          </p:cNvPr>
          <p:cNvGrpSpPr>
            <a:grpSpLocks/>
          </p:cNvGrpSpPr>
          <p:nvPr/>
        </p:nvGrpSpPr>
        <p:grpSpPr bwMode="auto">
          <a:xfrm rot="21540000" flipV="1">
            <a:off x="10248583" y="3649455"/>
            <a:ext cx="80541" cy="147708"/>
            <a:chOff x="3086142" y="1915761"/>
            <a:chExt cx="43645" cy="111116"/>
          </a:xfrm>
          <a:solidFill>
            <a:schemeClr val="accent3"/>
          </a:solidFill>
        </p:grpSpPr>
        <p:sp>
          <p:nvSpPr>
            <p:cNvPr id="2493" name="Oval 2492">
              <a:extLst>
                <a:ext uri="{FF2B5EF4-FFF2-40B4-BE49-F238E27FC236}">
                  <a16:creationId xmlns:a16="http://schemas.microsoft.com/office/drawing/2014/main" id="{88224B7F-15A5-23CB-EA4F-E901CC59A799}"/>
                </a:ext>
              </a:extLst>
            </p:cNvPr>
            <p:cNvSpPr/>
            <p:nvPr/>
          </p:nvSpPr>
          <p:spPr>
            <a:xfrm>
              <a:off x="3086142" y="1915761"/>
              <a:ext cx="43645" cy="3866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494" name="Straight Connector 2493">
              <a:extLst>
                <a:ext uri="{FF2B5EF4-FFF2-40B4-BE49-F238E27FC236}">
                  <a16:creationId xmlns:a16="http://schemas.microsoft.com/office/drawing/2014/main" id="{AC3B4D41-725C-AC70-D5BE-F8CE2ACD88EF}"/>
                </a:ext>
              </a:extLst>
            </p:cNvPr>
            <p:cNvCxnSpPr>
              <a:cxnSpLocks/>
              <a:stCxn id="2493" idx="4"/>
            </p:cNvCxnSpPr>
            <p:nvPr/>
          </p:nvCxnSpPr>
          <p:spPr>
            <a:xfrm>
              <a:off x="3098889" y="1957945"/>
              <a:ext cx="1679" cy="68932"/>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490" name="Group 1017">
            <a:extLst>
              <a:ext uri="{FF2B5EF4-FFF2-40B4-BE49-F238E27FC236}">
                <a16:creationId xmlns:a16="http://schemas.microsoft.com/office/drawing/2014/main" id="{D52D3C68-EF27-B839-FF20-D95C66553996}"/>
              </a:ext>
            </a:extLst>
          </p:cNvPr>
          <p:cNvGrpSpPr>
            <a:grpSpLocks/>
          </p:cNvGrpSpPr>
          <p:nvPr/>
        </p:nvGrpSpPr>
        <p:grpSpPr bwMode="auto">
          <a:xfrm rot="21540000" flipV="1">
            <a:off x="10394042" y="3766574"/>
            <a:ext cx="74346" cy="145378"/>
            <a:chOff x="3082202" y="1916208"/>
            <a:chExt cx="40288" cy="109363"/>
          </a:xfrm>
          <a:solidFill>
            <a:schemeClr val="accent3"/>
          </a:solidFill>
        </p:grpSpPr>
        <p:sp>
          <p:nvSpPr>
            <p:cNvPr id="2491" name="Oval 2490">
              <a:extLst>
                <a:ext uri="{FF2B5EF4-FFF2-40B4-BE49-F238E27FC236}">
                  <a16:creationId xmlns:a16="http://schemas.microsoft.com/office/drawing/2014/main" id="{F568006F-6AA8-74EE-118C-9017680DA167}"/>
                </a:ext>
              </a:extLst>
            </p:cNvPr>
            <p:cNvSpPr/>
            <p:nvPr/>
          </p:nvSpPr>
          <p:spPr>
            <a:xfrm>
              <a:off x="3082202" y="1916208"/>
              <a:ext cx="40288" cy="45394"/>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492" name="Straight Connector 2491">
              <a:extLst>
                <a:ext uri="{FF2B5EF4-FFF2-40B4-BE49-F238E27FC236}">
                  <a16:creationId xmlns:a16="http://schemas.microsoft.com/office/drawing/2014/main" id="{224953A8-5414-FE74-637F-3E5EDE406BF3}"/>
                </a:ext>
              </a:extLst>
            </p:cNvPr>
            <p:cNvCxnSpPr>
              <a:cxnSpLocks/>
              <a:stCxn id="2491" idx="4"/>
            </p:cNvCxnSpPr>
            <p:nvPr/>
          </p:nvCxnSpPr>
          <p:spPr>
            <a:xfrm>
              <a:off x="3098248" y="1960001"/>
              <a:ext cx="0" cy="6557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97" name="Group 798">
            <a:extLst>
              <a:ext uri="{FF2B5EF4-FFF2-40B4-BE49-F238E27FC236}">
                <a16:creationId xmlns:a16="http://schemas.microsoft.com/office/drawing/2014/main" id="{060EF92C-474D-9C56-61A5-1DD3237722B7}"/>
              </a:ext>
            </a:extLst>
          </p:cNvPr>
          <p:cNvGrpSpPr>
            <a:grpSpLocks/>
          </p:cNvGrpSpPr>
          <p:nvPr/>
        </p:nvGrpSpPr>
        <p:grpSpPr bwMode="auto">
          <a:xfrm>
            <a:off x="10401732" y="3579869"/>
            <a:ext cx="74346" cy="151980"/>
            <a:chOff x="3097182" y="1903464"/>
            <a:chExt cx="40288" cy="114326"/>
          </a:xfrm>
          <a:solidFill>
            <a:schemeClr val="accent3"/>
          </a:solidFill>
        </p:grpSpPr>
        <p:sp>
          <p:nvSpPr>
            <p:cNvPr id="2607" name="Oval 2606">
              <a:extLst>
                <a:ext uri="{FF2B5EF4-FFF2-40B4-BE49-F238E27FC236}">
                  <a16:creationId xmlns:a16="http://schemas.microsoft.com/office/drawing/2014/main" id="{9DD8B392-8EB2-9035-C7A3-7BF1EB5D8031}"/>
                </a:ext>
              </a:extLst>
            </p:cNvPr>
            <p:cNvSpPr/>
            <p:nvPr/>
          </p:nvSpPr>
          <p:spPr>
            <a:xfrm>
              <a:off x="3097182" y="1903464"/>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08" name="Straight Connector 2607">
              <a:extLst>
                <a:ext uri="{FF2B5EF4-FFF2-40B4-BE49-F238E27FC236}">
                  <a16:creationId xmlns:a16="http://schemas.microsoft.com/office/drawing/2014/main" id="{7E01582E-3EAA-2F2A-8C78-A461CD331099}"/>
                </a:ext>
              </a:extLst>
            </p:cNvPr>
            <p:cNvCxnSpPr>
              <a:stCxn id="2607" idx="4"/>
            </p:cNvCxnSpPr>
            <p:nvPr/>
          </p:nvCxnSpPr>
          <p:spPr>
            <a:xfrm>
              <a:off x="3113969" y="194717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98" name="Group 799">
            <a:extLst>
              <a:ext uri="{FF2B5EF4-FFF2-40B4-BE49-F238E27FC236}">
                <a16:creationId xmlns:a16="http://schemas.microsoft.com/office/drawing/2014/main" id="{9FFA53D2-92D2-F06A-6F78-F9D8D0BDA8C8}"/>
              </a:ext>
            </a:extLst>
          </p:cNvPr>
          <p:cNvGrpSpPr>
            <a:grpSpLocks/>
          </p:cNvGrpSpPr>
          <p:nvPr/>
        </p:nvGrpSpPr>
        <p:grpSpPr bwMode="auto">
          <a:xfrm>
            <a:off x="10531402" y="3633539"/>
            <a:ext cx="83641" cy="151980"/>
            <a:chOff x="3098202" y="1903464"/>
            <a:chExt cx="45325" cy="114326"/>
          </a:xfrm>
          <a:solidFill>
            <a:schemeClr val="accent3"/>
          </a:solidFill>
        </p:grpSpPr>
        <p:sp>
          <p:nvSpPr>
            <p:cNvPr id="2605" name="Oval 2604">
              <a:extLst>
                <a:ext uri="{FF2B5EF4-FFF2-40B4-BE49-F238E27FC236}">
                  <a16:creationId xmlns:a16="http://schemas.microsoft.com/office/drawing/2014/main" id="{105B612F-79ED-3086-E3F6-DE25FAF4B6B1}"/>
                </a:ext>
              </a:extLst>
            </p:cNvPr>
            <p:cNvSpPr/>
            <p:nvPr/>
          </p:nvSpPr>
          <p:spPr>
            <a:xfrm>
              <a:off x="3098202" y="1903464"/>
              <a:ext cx="45325"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06" name="Straight Connector 2605">
              <a:extLst>
                <a:ext uri="{FF2B5EF4-FFF2-40B4-BE49-F238E27FC236}">
                  <a16:creationId xmlns:a16="http://schemas.microsoft.com/office/drawing/2014/main" id="{83AAB907-DC8A-2EA0-A7CE-8D14732D43F6}"/>
                </a:ext>
              </a:extLst>
            </p:cNvPr>
            <p:cNvCxnSpPr>
              <a:stCxn id="2605" idx="4"/>
            </p:cNvCxnSpPr>
            <p:nvPr/>
          </p:nvCxnSpPr>
          <p:spPr>
            <a:xfrm>
              <a:off x="3120025" y="1947177"/>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99" name="Group 800">
            <a:extLst>
              <a:ext uri="{FF2B5EF4-FFF2-40B4-BE49-F238E27FC236}">
                <a16:creationId xmlns:a16="http://schemas.microsoft.com/office/drawing/2014/main" id="{31C05466-6A32-0AE4-AC00-1655D3004FFC}"/>
              </a:ext>
            </a:extLst>
          </p:cNvPr>
          <p:cNvGrpSpPr>
            <a:grpSpLocks/>
          </p:cNvGrpSpPr>
          <p:nvPr/>
        </p:nvGrpSpPr>
        <p:grpSpPr bwMode="auto">
          <a:xfrm>
            <a:off x="10454982" y="3623594"/>
            <a:ext cx="83639" cy="147508"/>
            <a:chOff x="3097692" y="1902902"/>
            <a:chExt cx="45324" cy="110962"/>
          </a:xfrm>
          <a:solidFill>
            <a:schemeClr val="accent3"/>
          </a:solidFill>
        </p:grpSpPr>
        <p:sp>
          <p:nvSpPr>
            <p:cNvPr id="2603" name="Oval 2602">
              <a:extLst>
                <a:ext uri="{FF2B5EF4-FFF2-40B4-BE49-F238E27FC236}">
                  <a16:creationId xmlns:a16="http://schemas.microsoft.com/office/drawing/2014/main" id="{444B6081-84B9-49C0-4CA8-D6D638624E27}"/>
                </a:ext>
              </a:extLst>
            </p:cNvPr>
            <p:cNvSpPr/>
            <p:nvPr/>
          </p:nvSpPr>
          <p:spPr>
            <a:xfrm>
              <a:off x="3097692" y="1902902"/>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04" name="Straight Connector 2603">
              <a:extLst>
                <a:ext uri="{FF2B5EF4-FFF2-40B4-BE49-F238E27FC236}">
                  <a16:creationId xmlns:a16="http://schemas.microsoft.com/office/drawing/2014/main" id="{5C30C937-D0FA-7209-09BE-534F2BC8532A}"/>
                </a:ext>
              </a:extLst>
            </p:cNvPr>
            <p:cNvCxnSpPr>
              <a:stCxn id="2603" idx="4"/>
            </p:cNvCxnSpPr>
            <p:nvPr/>
          </p:nvCxnSpPr>
          <p:spPr>
            <a:xfrm>
              <a:off x="3119514" y="1946614"/>
              <a:ext cx="1679"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600" name="Group 801">
            <a:extLst>
              <a:ext uri="{FF2B5EF4-FFF2-40B4-BE49-F238E27FC236}">
                <a16:creationId xmlns:a16="http://schemas.microsoft.com/office/drawing/2014/main" id="{9F8E230E-3369-0852-5715-97BF43C6B305}"/>
              </a:ext>
            </a:extLst>
          </p:cNvPr>
          <p:cNvGrpSpPr>
            <a:grpSpLocks/>
          </p:cNvGrpSpPr>
          <p:nvPr/>
        </p:nvGrpSpPr>
        <p:grpSpPr bwMode="auto">
          <a:xfrm>
            <a:off x="10590908" y="3690549"/>
            <a:ext cx="89834" cy="147508"/>
            <a:chOff x="3095354" y="1902902"/>
            <a:chExt cx="48681" cy="110962"/>
          </a:xfrm>
          <a:solidFill>
            <a:schemeClr val="accent3"/>
          </a:solidFill>
        </p:grpSpPr>
        <p:sp>
          <p:nvSpPr>
            <p:cNvPr id="2601" name="Oval 2600">
              <a:extLst>
                <a:ext uri="{FF2B5EF4-FFF2-40B4-BE49-F238E27FC236}">
                  <a16:creationId xmlns:a16="http://schemas.microsoft.com/office/drawing/2014/main" id="{3927878A-1CF6-C633-FEC9-CE5DB3B8B60B}"/>
                </a:ext>
              </a:extLst>
            </p:cNvPr>
            <p:cNvSpPr/>
            <p:nvPr/>
          </p:nvSpPr>
          <p:spPr>
            <a:xfrm>
              <a:off x="3095354" y="1902902"/>
              <a:ext cx="48681"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602" name="Straight Connector 2601">
              <a:extLst>
                <a:ext uri="{FF2B5EF4-FFF2-40B4-BE49-F238E27FC236}">
                  <a16:creationId xmlns:a16="http://schemas.microsoft.com/office/drawing/2014/main" id="{7C2ABC4B-7D7B-CA17-4087-E5402900272B}"/>
                </a:ext>
              </a:extLst>
            </p:cNvPr>
            <p:cNvCxnSpPr>
              <a:stCxn id="2601" idx="4"/>
            </p:cNvCxnSpPr>
            <p:nvPr/>
          </p:nvCxnSpPr>
          <p:spPr>
            <a:xfrm>
              <a:off x="3120533" y="1946614"/>
              <a:ext cx="0" cy="67250"/>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71" name="Group 948">
            <a:extLst>
              <a:ext uri="{FF2B5EF4-FFF2-40B4-BE49-F238E27FC236}">
                <a16:creationId xmlns:a16="http://schemas.microsoft.com/office/drawing/2014/main" id="{E115CEE0-E850-7035-5D5F-A2BD6D11CA54}"/>
              </a:ext>
            </a:extLst>
          </p:cNvPr>
          <p:cNvGrpSpPr>
            <a:grpSpLocks/>
          </p:cNvGrpSpPr>
          <p:nvPr/>
        </p:nvGrpSpPr>
        <p:grpSpPr bwMode="auto">
          <a:xfrm rot="21540000" flipV="1">
            <a:off x="10339467" y="3732370"/>
            <a:ext cx="83639" cy="149748"/>
            <a:chOff x="3066683" y="1928823"/>
            <a:chExt cx="45324" cy="112651"/>
          </a:xfrm>
          <a:solidFill>
            <a:schemeClr val="accent3"/>
          </a:solidFill>
        </p:grpSpPr>
        <p:sp>
          <p:nvSpPr>
            <p:cNvPr id="2581" name="Oval 2580">
              <a:extLst>
                <a:ext uri="{FF2B5EF4-FFF2-40B4-BE49-F238E27FC236}">
                  <a16:creationId xmlns:a16="http://schemas.microsoft.com/office/drawing/2014/main" id="{E36E1871-BF11-EC86-14EF-0637DE54869A}"/>
                </a:ext>
              </a:extLst>
            </p:cNvPr>
            <p:cNvSpPr/>
            <p:nvPr/>
          </p:nvSpPr>
          <p:spPr>
            <a:xfrm>
              <a:off x="3066683" y="1928823"/>
              <a:ext cx="45324"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82" name="Straight Connector 2581">
              <a:extLst>
                <a:ext uri="{FF2B5EF4-FFF2-40B4-BE49-F238E27FC236}">
                  <a16:creationId xmlns:a16="http://schemas.microsoft.com/office/drawing/2014/main" id="{A6EDC49F-EB50-106C-C087-AEA771ABCDE0}"/>
                </a:ext>
              </a:extLst>
            </p:cNvPr>
            <p:cNvCxnSpPr>
              <a:stCxn id="2581" idx="4"/>
            </p:cNvCxnSpPr>
            <p:nvPr/>
          </p:nvCxnSpPr>
          <p:spPr>
            <a:xfrm>
              <a:off x="3089472" y="1970861"/>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72" name="Group 949">
            <a:extLst>
              <a:ext uri="{FF2B5EF4-FFF2-40B4-BE49-F238E27FC236}">
                <a16:creationId xmlns:a16="http://schemas.microsoft.com/office/drawing/2014/main" id="{93841FBE-8E76-A246-0E5A-5D8F0EA2CCD2}"/>
              </a:ext>
            </a:extLst>
          </p:cNvPr>
          <p:cNvGrpSpPr>
            <a:grpSpLocks/>
          </p:cNvGrpSpPr>
          <p:nvPr/>
        </p:nvGrpSpPr>
        <p:grpSpPr bwMode="auto">
          <a:xfrm rot="21540000" flipV="1">
            <a:off x="10499334" y="3809016"/>
            <a:ext cx="80541" cy="143201"/>
            <a:chOff x="3074492" y="1935776"/>
            <a:chExt cx="43645" cy="107725"/>
          </a:xfrm>
          <a:solidFill>
            <a:schemeClr val="accent3"/>
          </a:solidFill>
        </p:grpSpPr>
        <p:sp>
          <p:nvSpPr>
            <p:cNvPr id="2579" name="Oval 2578">
              <a:extLst>
                <a:ext uri="{FF2B5EF4-FFF2-40B4-BE49-F238E27FC236}">
                  <a16:creationId xmlns:a16="http://schemas.microsoft.com/office/drawing/2014/main" id="{99CBA083-ADFD-2D38-96E1-FBEBEED91691}"/>
                </a:ext>
              </a:extLst>
            </p:cNvPr>
            <p:cNvSpPr/>
            <p:nvPr/>
          </p:nvSpPr>
          <p:spPr>
            <a:xfrm>
              <a:off x="3074492" y="1935776"/>
              <a:ext cx="43645"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80" name="Straight Connector 2579">
              <a:extLst>
                <a:ext uri="{FF2B5EF4-FFF2-40B4-BE49-F238E27FC236}">
                  <a16:creationId xmlns:a16="http://schemas.microsoft.com/office/drawing/2014/main" id="{CE737705-D7B2-7F38-DEAD-3E386AC8DFA7}"/>
                </a:ext>
              </a:extLst>
            </p:cNvPr>
            <p:cNvCxnSpPr>
              <a:stCxn id="2579" idx="4"/>
            </p:cNvCxnSpPr>
            <p:nvPr/>
          </p:nvCxnSpPr>
          <p:spPr>
            <a:xfrm>
              <a:off x="3088860" y="1972888"/>
              <a:ext cx="1678"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73" name="Group 950">
            <a:extLst>
              <a:ext uri="{FF2B5EF4-FFF2-40B4-BE49-F238E27FC236}">
                <a16:creationId xmlns:a16="http://schemas.microsoft.com/office/drawing/2014/main" id="{A7C7A3B4-6BF8-0220-FCD0-69EFF62F2B22}"/>
              </a:ext>
            </a:extLst>
          </p:cNvPr>
          <p:cNvGrpSpPr>
            <a:grpSpLocks/>
          </p:cNvGrpSpPr>
          <p:nvPr/>
        </p:nvGrpSpPr>
        <p:grpSpPr bwMode="auto">
          <a:xfrm rot="21540000" flipV="1">
            <a:off x="10435330" y="3790062"/>
            <a:ext cx="74346" cy="145318"/>
            <a:chOff x="3080350" y="1925717"/>
            <a:chExt cx="40288" cy="109317"/>
          </a:xfrm>
          <a:solidFill>
            <a:schemeClr val="accent3"/>
          </a:solidFill>
        </p:grpSpPr>
        <p:sp>
          <p:nvSpPr>
            <p:cNvPr id="2577" name="Oval 2576">
              <a:extLst>
                <a:ext uri="{FF2B5EF4-FFF2-40B4-BE49-F238E27FC236}">
                  <a16:creationId xmlns:a16="http://schemas.microsoft.com/office/drawing/2014/main" id="{27003163-7780-C56A-3D3A-0DAF1D8D19E6}"/>
                </a:ext>
              </a:extLst>
            </p:cNvPr>
            <p:cNvSpPr/>
            <p:nvPr/>
          </p:nvSpPr>
          <p:spPr>
            <a:xfrm>
              <a:off x="3080350" y="1925717"/>
              <a:ext cx="40288" cy="36988"/>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78" name="Straight Connector 2577">
              <a:extLst>
                <a:ext uri="{FF2B5EF4-FFF2-40B4-BE49-F238E27FC236}">
                  <a16:creationId xmlns:a16="http://schemas.microsoft.com/office/drawing/2014/main" id="{3F4FB97C-C966-DBBF-7908-86776D05ED60}"/>
                </a:ext>
              </a:extLst>
            </p:cNvPr>
            <p:cNvCxnSpPr>
              <a:stCxn id="2577" idx="4"/>
            </p:cNvCxnSpPr>
            <p:nvPr/>
          </p:nvCxnSpPr>
          <p:spPr>
            <a:xfrm>
              <a:off x="3098089" y="1962740"/>
              <a:ext cx="1679" cy="72294"/>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59" name="Group 936">
            <a:extLst>
              <a:ext uri="{FF2B5EF4-FFF2-40B4-BE49-F238E27FC236}">
                <a16:creationId xmlns:a16="http://schemas.microsoft.com/office/drawing/2014/main" id="{DC60E84D-CD24-CD56-08A0-E82E8C3D35DB}"/>
              </a:ext>
            </a:extLst>
          </p:cNvPr>
          <p:cNvGrpSpPr>
            <a:grpSpLocks/>
          </p:cNvGrpSpPr>
          <p:nvPr/>
        </p:nvGrpSpPr>
        <p:grpSpPr bwMode="auto">
          <a:xfrm rot="21540000" flipV="1">
            <a:off x="10688193" y="3874907"/>
            <a:ext cx="74346" cy="152118"/>
            <a:chOff x="3063808" y="1925136"/>
            <a:chExt cx="40288" cy="114434"/>
          </a:xfrm>
          <a:solidFill>
            <a:schemeClr val="accent3"/>
          </a:solidFill>
        </p:grpSpPr>
        <p:sp>
          <p:nvSpPr>
            <p:cNvPr id="2569" name="Oval 2568">
              <a:extLst>
                <a:ext uri="{FF2B5EF4-FFF2-40B4-BE49-F238E27FC236}">
                  <a16:creationId xmlns:a16="http://schemas.microsoft.com/office/drawing/2014/main" id="{0972FBD6-E697-B921-8726-1AE33EB72FD0}"/>
                </a:ext>
              </a:extLst>
            </p:cNvPr>
            <p:cNvSpPr/>
            <p:nvPr/>
          </p:nvSpPr>
          <p:spPr>
            <a:xfrm>
              <a:off x="3063808" y="1925136"/>
              <a:ext cx="40288" cy="43713"/>
            </a:xfrm>
            <a:prstGeom prst="ellipse">
              <a:avLst/>
            </a:prstGeom>
            <a:grpFill/>
            <a:ln w="6350">
              <a:solidFill>
                <a:schemeClr val="tx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srgbClr val="1D2E5A"/>
                </a:solidFill>
                <a:effectLst/>
                <a:uLnTx/>
                <a:uFillTx/>
                <a:latin typeface="Calibri" panose="020F0502020204030204" pitchFamily="34" charset="0"/>
                <a:cs typeface="Calibri" panose="020F0502020204030204" pitchFamily="34" charset="0"/>
              </a:endParaRPr>
            </a:p>
          </p:txBody>
        </p:sp>
        <p:cxnSp>
          <p:nvCxnSpPr>
            <p:cNvPr id="2570" name="Straight Connector 2569">
              <a:extLst>
                <a:ext uri="{FF2B5EF4-FFF2-40B4-BE49-F238E27FC236}">
                  <a16:creationId xmlns:a16="http://schemas.microsoft.com/office/drawing/2014/main" id="{44AC481C-3830-7ACF-E903-980C14019C88}"/>
                </a:ext>
              </a:extLst>
            </p:cNvPr>
            <p:cNvCxnSpPr>
              <a:stCxn id="2569" idx="4"/>
            </p:cNvCxnSpPr>
            <p:nvPr/>
          </p:nvCxnSpPr>
          <p:spPr>
            <a:xfrm>
              <a:off x="3078235" y="1968957"/>
              <a:ext cx="0" cy="70613"/>
            </a:xfrm>
            <a:prstGeom prst="line">
              <a:avLst/>
            </a:prstGeom>
            <a:grpFill/>
            <a:ln w="25400" cmpd="dbl">
              <a:solidFill>
                <a:schemeClr val="tx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2538" name="Group 2537">
            <a:extLst>
              <a:ext uri="{FF2B5EF4-FFF2-40B4-BE49-F238E27FC236}">
                <a16:creationId xmlns:a16="http://schemas.microsoft.com/office/drawing/2014/main" id="{0D71FB85-C062-A379-A081-9FDD6D583689}"/>
              </a:ext>
            </a:extLst>
          </p:cNvPr>
          <p:cNvGrpSpPr/>
          <p:nvPr/>
        </p:nvGrpSpPr>
        <p:grpSpPr>
          <a:xfrm>
            <a:off x="10069971" y="2020141"/>
            <a:ext cx="1157862" cy="2120374"/>
            <a:chOff x="1595429" y="1094961"/>
            <a:chExt cx="1360839" cy="2492082"/>
          </a:xfrm>
        </p:grpSpPr>
        <p:grpSp>
          <p:nvGrpSpPr>
            <p:cNvPr id="2542" name="Group 2541">
              <a:extLst>
                <a:ext uri="{FF2B5EF4-FFF2-40B4-BE49-F238E27FC236}">
                  <a16:creationId xmlns:a16="http://schemas.microsoft.com/office/drawing/2014/main" id="{B2FAFADE-9214-F7CF-66CF-4AF278F75303}"/>
                </a:ext>
              </a:extLst>
            </p:cNvPr>
            <p:cNvGrpSpPr/>
            <p:nvPr/>
          </p:nvGrpSpPr>
          <p:grpSpPr>
            <a:xfrm>
              <a:off x="1595429" y="1094961"/>
              <a:ext cx="1360839" cy="2332243"/>
              <a:chOff x="2987536" y="985052"/>
              <a:chExt cx="1719706" cy="2518299"/>
            </a:xfrm>
          </p:grpSpPr>
          <p:sp>
            <p:nvSpPr>
              <p:cNvPr id="2548" name="Freeform 368">
                <a:extLst>
                  <a:ext uri="{FF2B5EF4-FFF2-40B4-BE49-F238E27FC236}">
                    <a16:creationId xmlns:a16="http://schemas.microsoft.com/office/drawing/2014/main" id="{CD21F725-F31C-AD5D-5120-D9B57684F1B9}"/>
                  </a:ext>
                </a:extLst>
              </p:cNvPr>
              <p:cNvSpPr/>
              <p:nvPr/>
            </p:nvSpPr>
            <p:spPr bwMode="auto">
              <a:xfrm rot="18944245" flipH="1">
                <a:off x="2987536" y="1686873"/>
                <a:ext cx="1719706" cy="1816478"/>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latin typeface="Calibri" panose="020F0502020204030204" pitchFamily="34" charset="0"/>
                  <a:cs typeface="Calibri" panose="020F0502020204030204" pitchFamily="34" charset="0"/>
                </a:endParaRPr>
              </a:p>
            </p:txBody>
          </p:sp>
          <p:sp>
            <p:nvSpPr>
              <p:cNvPr id="2549" name="Rounded Rectangle 370">
                <a:extLst>
                  <a:ext uri="{FF2B5EF4-FFF2-40B4-BE49-F238E27FC236}">
                    <a16:creationId xmlns:a16="http://schemas.microsoft.com/office/drawing/2014/main" id="{84B44083-2E54-998C-3EB8-3EBC9891BACE}"/>
                  </a:ext>
                </a:extLst>
              </p:cNvPr>
              <p:cNvSpPr/>
              <p:nvPr/>
            </p:nvSpPr>
            <p:spPr bwMode="auto">
              <a:xfrm rot="20059622" flipH="1">
                <a:off x="3380974" y="1437802"/>
                <a:ext cx="439445"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550" name="Rounded Rectangle 372">
                <a:extLst>
                  <a:ext uri="{FF2B5EF4-FFF2-40B4-BE49-F238E27FC236}">
                    <a16:creationId xmlns:a16="http://schemas.microsoft.com/office/drawing/2014/main" id="{3431E11B-75B3-DA18-2115-10E1206ECFBB}"/>
                  </a:ext>
                </a:extLst>
              </p:cNvPr>
              <p:cNvSpPr/>
              <p:nvPr/>
            </p:nvSpPr>
            <p:spPr bwMode="auto">
              <a:xfrm rot="4726929" flipH="1">
                <a:off x="3765689" y="1611517"/>
                <a:ext cx="437859"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551" name="Rounded Rectangle 373">
                <a:extLst>
                  <a:ext uri="{FF2B5EF4-FFF2-40B4-BE49-F238E27FC236}">
                    <a16:creationId xmlns:a16="http://schemas.microsoft.com/office/drawing/2014/main" id="{FD329271-5F3A-61CC-F882-FC915B670E26}"/>
                  </a:ext>
                </a:extLst>
              </p:cNvPr>
              <p:cNvSpPr/>
              <p:nvPr/>
            </p:nvSpPr>
            <p:spPr bwMode="auto">
              <a:xfrm rot="1936306" flipH="1">
                <a:off x="3504717" y="1862970"/>
                <a:ext cx="439445"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552" name="Rounded Rectangle 374">
                <a:extLst>
                  <a:ext uri="{FF2B5EF4-FFF2-40B4-BE49-F238E27FC236}">
                    <a16:creationId xmlns:a16="http://schemas.microsoft.com/office/drawing/2014/main" id="{120ADF17-DC6C-9894-DB46-A4D0B3EC5696}"/>
                  </a:ext>
                </a:extLst>
              </p:cNvPr>
              <p:cNvSpPr/>
              <p:nvPr/>
            </p:nvSpPr>
            <p:spPr bwMode="auto">
              <a:xfrm rot="3184002" flipH="1">
                <a:off x="3358764" y="2188190"/>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553" name="TextBox 2552">
                <a:extLst>
                  <a:ext uri="{FF2B5EF4-FFF2-40B4-BE49-F238E27FC236}">
                    <a16:creationId xmlns:a16="http://schemas.microsoft.com/office/drawing/2014/main" id="{C03CF53D-04FD-241D-82DD-86F46EF7CD1F}"/>
                  </a:ext>
                </a:extLst>
              </p:cNvPr>
              <p:cNvSpPr txBox="1"/>
              <p:nvPr/>
            </p:nvSpPr>
            <p:spPr bwMode="auto">
              <a:xfrm rot="4004034">
                <a:off x="3461091" y="1400042"/>
                <a:ext cx="274455" cy="276999"/>
              </a:xfrm>
              <a:prstGeom prst="rect">
                <a:avLst/>
              </a:prstGeom>
              <a:noFill/>
            </p:spPr>
            <p:txBody>
              <a:bodyPr>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a:t>
                </a:r>
              </a:p>
            </p:txBody>
          </p:sp>
          <p:sp>
            <p:nvSpPr>
              <p:cNvPr id="2554" name="TextBox 2553">
                <a:extLst>
                  <a:ext uri="{FF2B5EF4-FFF2-40B4-BE49-F238E27FC236}">
                    <a16:creationId xmlns:a16="http://schemas.microsoft.com/office/drawing/2014/main" id="{13C36CEB-EE1F-11B4-69F8-4041F71366D1}"/>
                  </a:ext>
                </a:extLst>
              </p:cNvPr>
              <p:cNvSpPr txBox="1"/>
              <p:nvPr/>
            </p:nvSpPr>
            <p:spPr>
              <a:xfrm>
                <a:off x="3289388" y="985052"/>
                <a:ext cx="948844" cy="429646"/>
              </a:xfrm>
              <a:prstGeom prst="rect">
                <a:avLst/>
              </a:prstGeom>
              <a:noFill/>
            </p:spPr>
            <p:txBody>
              <a:bodyPr wrap="square">
                <a:spAutoFit/>
              </a:bodyPr>
              <a:lstStyle/>
              <a:p>
                <a:pPr algn="ctr" defTabSz="913798">
                  <a:defRPr/>
                </a:pPr>
                <a:r>
                  <a:rPr lang="en-NZ" sz="16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HER2</a:t>
                </a:r>
              </a:p>
            </p:txBody>
          </p:sp>
        </p:grpSp>
        <p:grpSp>
          <p:nvGrpSpPr>
            <p:cNvPr id="2543" name="Group 2542">
              <a:extLst>
                <a:ext uri="{FF2B5EF4-FFF2-40B4-BE49-F238E27FC236}">
                  <a16:creationId xmlns:a16="http://schemas.microsoft.com/office/drawing/2014/main" id="{9C30D6DE-6A75-8CCC-3611-F4E03838EF65}"/>
                </a:ext>
              </a:extLst>
            </p:cNvPr>
            <p:cNvGrpSpPr/>
            <p:nvPr/>
          </p:nvGrpSpPr>
          <p:grpSpPr>
            <a:xfrm>
              <a:off x="1961253" y="3196491"/>
              <a:ext cx="823366" cy="390552"/>
              <a:chOff x="2099033" y="3170712"/>
              <a:chExt cx="823366" cy="390552"/>
            </a:xfrm>
          </p:grpSpPr>
          <p:sp>
            <p:nvSpPr>
              <p:cNvPr id="2544" name="Freeform 371">
                <a:extLst>
                  <a:ext uri="{FF2B5EF4-FFF2-40B4-BE49-F238E27FC236}">
                    <a16:creationId xmlns:a16="http://schemas.microsoft.com/office/drawing/2014/main" id="{D1926A25-5EE9-B97E-6B04-42B7414820D9}"/>
                  </a:ext>
                </a:extLst>
              </p:cNvPr>
              <p:cNvSpPr/>
              <p:nvPr/>
            </p:nvSpPr>
            <p:spPr bwMode="auto">
              <a:xfrm rot="1286449" flipH="1">
                <a:off x="2324580" y="3170712"/>
                <a:ext cx="379161" cy="360123"/>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algn="ctr" defTabSz="913798" fontAlgn="base">
                  <a:spcBef>
                    <a:spcPct val="0"/>
                  </a:spcBef>
                  <a:spcAft>
                    <a:spcPct val="0"/>
                  </a:spcAft>
                  <a:defRPr/>
                </a:pPr>
                <a:endParaRPr lang="en-US" sz="3200" b="1" kern="0" dirty="0">
                  <a:solidFill>
                    <a:srgbClr val="1D2E5A"/>
                  </a:solidFill>
                  <a:latin typeface="Calibri" panose="020F0502020204030204" pitchFamily="34" charset="0"/>
                  <a:ea typeface="ＭＳ Ｐゴシック" charset="0"/>
                  <a:cs typeface="Calibri" panose="020F0502020204030204" pitchFamily="34" charset="0"/>
                </a:endParaRPr>
              </a:p>
            </p:txBody>
          </p:sp>
          <p:sp>
            <p:nvSpPr>
              <p:cNvPr id="2545" name="TextBox 2544">
                <a:extLst>
                  <a:ext uri="{FF2B5EF4-FFF2-40B4-BE49-F238E27FC236}">
                    <a16:creationId xmlns:a16="http://schemas.microsoft.com/office/drawing/2014/main" id="{EC491911-6859-F92F-6670-EA950ED53D6D}"/>
                  </a:ext>
                </a:extLst>
              </p:cNvPr>
              <p:cNvSpPr txBox="1"/>
              <p:nvPr/>
            </p:nvSpPr>
            <p:spPr>
              <a:xfrm>
                <a:off x="2099033" y="3253487"/>
                <a:ext cx="823366" cy="307777"/>
              </a:xfrm>
              <a:prstGeom prst="rect">
                <a:avLst/>
              </a:prstGeom>
              <a:noFill/>
            </p:spPr>
            <p:txBody>
              <a:bodyPr>
                <a:spAutoFit/>
              </a:bodyPr>
              <a:lstStyle/>
              <a:p>
                <a:pPr algn="ctr" defTabSz="913798">
                  <a:defRPr/>
                </a:pPr>
                <a:r>
                  <a:rPr lang="en-NZ" sz="14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TK</a:t>
                </a:r>
              </a:p>
            </p:txBody>
          </p:sp>
          <p:sp>
            <p:nvSpPr>
              <p:cNvPr id="2546" name="Oval 2545">
                <a:extLst>
                  <a:ext uri="{FF2B5EF4-FFF2-40B4-BE49-F238E27FC236}">
                    <a16:creationId xmlns:a16="http://schemas.microsoft.com/office/drawing/2014/main" id="{CC420ABF-EB83-F331-7A18-C6A088C78884}"/>
                  </a:ext>
                </a:extLst>
              </p:cNvPr>
              <p:cNvSpPr/>
              <p:nvPr/>
            </p:nvSpPr>
            <p:spPr>
              <a:xfrm>
                <a:off x="2279177" y="3363233"/>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sp>
            <p:nvSpPr>
              <p:cNvPr id="2547" name="Oval 2546">
                <a:extLst>
                  <a:ext uri="{FF2B5EF4-FFF2-40B4-BE49-F238E27FC236}">
                    <a16:creationId xmlns:a16="http://schemas.microsoft.com/office/drawing/2014/main" id="{796DA0A9-4E03-1EA0-5D61-805E5906B3B6}"/>
                  </a:ext>
                </a:extLst>
              </p:cNvPr>
              <p:cNvSpPr/>
              <p:nvPr/>
            </p:nvSpPr>
            <p:spPr>
              <a:xfrm>
                <a:off x="2665833" y="3359502"/>
                <a:ext cx="90428" cy="90428"/>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a:defRPr/>
                </a:pPr>
                <a:r>
                  <a:rPr lang="en-US" sz="800" dirty="0">
                    <a:solidFill>
                      <a:schemeClr val="tx1"/>
                    </a:solidFill>
                    <a:latin typeface="Calibri" panose="020F0502020204030204" pitchFamily="34" charset="0"/>
                    <a:cs typeface="Calibri" panose="020F0502020204030204" pitchFamily="34" charset="0"/>
                  </a:rPr>
                  <a:t>P</a:t>
                </a:r>
              </a:p>
            </p:txBody>
          </p:sp>
        </p:grpSp>
      </p:grpSp>
      <p:sp>
        <p:nvSpPr>
          <p:cNvPr id="2539" name="TextBox 2538">
            <a:extLst>
              <a:ext uri="{FF2B5EF4-FFF2-40B4-BE49-F238E27FC236}">
                <a16:creationId xmlns:a16="http://schemas.microsoft.com/office/drawing/2014/main" id="{0C07A2FA-042F-B5B9-8E6C-F1AE53A0F043}"/>
              </a:ext>
            </a:extLst>
          </p:cNvPr>
          <p:cNvSpPr txBox="1"/>
          <p:nvPr/>
        </p:nvSpPr>
        <p:spPr bwMode="auto">
          <a:xfrm rot="20981706">
            <a:off x="10603285" y="2459013"/>
            <a:ext cx="275979"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a:t>
            </a:r>
          </a:p>
        </p:txBody>
      </p:sp>
      <p:sp>
        <p:nvSpPr>
          <p:cNvPr id="2540" name="TextBox 2539">
            <a:extLst>
              <a:ext uri="{FF2B5EF4-FFF2-40B4-BE49-F238E27FC236}">
                <a16:creationId xmlns:a16="http://schemas.microsoft.com/office/drawing/2014/main" id="{39FE0EBF-7DBD-C151-D5EB-0B43261B979A}"/>
              </a:ext>
            </a:extLst>
          </p:cNvPr>
          <p:cNvSpPr txBox="1"/>
          <p:nvPr/>
        </p:nvSpPr>
        <p:spPr bwMode="auto">
          <a:xfrm rot="18241679">
            <a:off x="10385987" y="2657723"/>
            <a:ext cx="330533"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III</a:t>
            </a:r>
          </a:p>
        </p:txBody>
      </p:sp>
      <p:sp>
        <p:nvSpPr>
          <p:cNvPr id="2541" name="TextBox 2540">
            <a:extLst>
              <a:ext uri="{FF2B5EF4-FFF2-40B4-BE49-F238E27FC236}">
                <a16:creationId xmlns:a16="http://schemas.microsoft.com/office/drawing/2014/main" id="{1A6D4880-847E-236F-3BE3-100FCAF0FAEA}"/>
              </a:ext>
            </a:extLst>
          </p:cNvPr>
          <p:cNvSpPr txBox="1"/>
          <p:nvPr/>
        </p:nvSpPr>
        <p:spPr bwMode="auto">
          <a:xfrm rot="19358488">
            <a:off x="10293828" y="2919169"/>
            <a:ext cx="336391" cy="276999"/>
          </a:xfrm>
          <a:prstGeom prst="rect">
            <a:avLst/>
          </a:prstGeom>
          <a:noFill/>
        </p:spPr>
        <p:txBody>
          <a:bodyPr wrap="square">
            <a:spAutoFit/>
          </a:bodyPr>
          <a:lstStyle/>
          <a:p>
            <a:pPr algn="ctr" defTabSz="913798">
              <a:defRPr/>
            </a:pPr>
            <a:r>
              <a:rPr lang="en-NZ" sz="1200" b="1" kern="0" dirty="0">
                <a:solidFill>
                  <a:srgbClr val="1D2E5A"/>
                </a:solidFill>
                <a:latin typeface="Calibri" panose="020F0502020204030204" pitchFamily="34" charset="0"/>
                <a:ea typeface="MS PGothic" panose="020B0600070205080204" pitchFamily="34" charset="-128"/>
                <a:cs typeface="Calibri" panose="020F0502020204030204" pitchFamily="34" charset="0"/>
              </a:rPr>
              <a:t>IV</a:t>
            </a:r>
          </a:p>
        </p:txBody>
      </p:sp>
      <p:grpSp>
        <p:nvGrpSpPr>
          <p:cNvPr id="2456" name="Group 2455">
            <a:extLst>
              <a:ext uri="{FF2B5EF4-FFF2-40B4-BE49-F238E27FC236}">
                <a16:creationId xmlns:a16="http://schemas.microsoft.com/office/drawing/2014/main" id="{CCEDC1AF-7A99-7A6E-11A5-9185B0F1CEF5}"/>
              </a:ext>
            </a:extLst>
          </p:cNvPr>
          <p:cNvGrpSpPr/>
          <p:nvPr/>
        </p:nvGrpSpPr>
        <p:grpSpPr>
          <a:xfrm rot="8869563">
            <a:off x="9772592" y="2091564"/>
            <a:ext cx="553985" cy="578277"/>
            <a:chOff x="285313" y="3196211"/>
            <a:chExt cx="1187475" cy="1269460"/>
          </a:xfrm>
          <a:solidFill>
            <a:schemeClr val="accent3"/>
          </a:solidFill>
        </p:grpSpPr>
        <p:sp>
          <p:nvSpPr>
            <p:cNvPr id="2462" name="Freeform 73">
              <a:extLst>
                <a:ext uri="{FF2B5EF4-FFF2-40B4-BE49-F238E27FC236}">
                  <a16:creationId xmlns:a16="http://schemas.microsoft.com/office/drawing/2014/main" id="{3A0E0ED0-B48A-6053-371B-4349153D6382}"/>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63" name="Freeform 74">
              <a:extLst>
                <a:ext uri="{FF2B5EF4-FFF2-40B4-BE49-F238E27FC236}">
                  <a16:creationId xmlns:a16="http://schemas.microsoft.com/office/drawing/2014/main" id="{7079D04B-A7F6-B467-E209-8DB19280E890}"/>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64" name="Freeform 39">
              <a:extLst>
                <a:ext uri="{FF2B5EF4-FFF2-40B4-BE49-F238E27FC236}">
                  <a16:creationId xmlns:a16="http://schemas.microsoft.com/office/drawing/2014/main" id="{5CAC32F8-0A88-D65F-46D7-9DD5292E31CB}"/>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465" name="Freeform 41">
              <a:extLst>
                <a:ext uri="{FF2B5EF4-FFF2-40B4-BE49-F238E27FC236}">
                  <a16:creationId xmlns:a16="http://schemas.microsoft.com/office/drawing/2014/main" id="{065B80A5-6401-8839-C156-3688FB90C570}"/>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2728" name="Group 2727">
            <a:extLst>
              <a:ext uri="{FF2B5EF4-FFF2-40B4-BE49-F238E27FC236}">
                <a16:creationId xmlns:a16="http://schemas.microsoft.com/office/drawing/2014/main" id="{AF4F8459-65F4-92A5-81FB-9E18118E7164}"/>
              </a:ext>
            </a:extLst>
          </p:cNvPr>
          <p:cNvGrpSpPr/>
          <p:nvPr/>
        </p:nvGrpSpPr>
        <p:grpSpPr>
          <a:xfrm rot="19304289">
            <a:off x="10010224" y="2014653"/>
            <a:ext cx="278977" cy="201849"/>
            <a:chOff x="1046465" y="2847165"/>
            <a:chExt cx="278977" cy="201849"/>
          </a:xfrm>
        </p:grpSpPr>
        <p:sp>
          <p:nvSpPr>
            <p:cNvPr id="2726" name="Rectangle 2725">
              <a:extLst>
                <a:ext uri="{FF2B5EF4-FFF2-40B4-BE49-F238E27FC236}">
                  <a16:creationId xmlns:a16="http://schemas.microsoft.com/office/drawing/2014/main" id="{8B6A47EF-E133-0E28-5CC2-D764AB0C3090}"/>
                </a:ext>
              </a:extLst>
            </p:cNvPr>
            <p:cNvSpPr/>
            <p:nvPr/>
          </p:nvSpPr>
          <p:spPr bwMode="auto">
            <a:xfrm>
              <a:off x="1046465" y="2937567"/>
              <a:ext cx="112898" cy="29196"/>
            </a:xfrm>
            <a:prstGeom prst="rect">
              <a:avLst/>
            </a:prstGeom>
            <a:solidFill>
              <a:schemeClr val="accent2"/>
            </a:solidFill>
            <a:ln w="952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727" name="7-Point Star 2">
              <a:extLst>
                <a:ext uri="{FF2B5EF4-FFF2-40B4-BE49-F238E27FC236}">
                  <a16:creationId xmlns:a16="http://schemas.microsoft.com/office/drawing/2014/main" id="{6D5B4A91-FDC8-BE42-9ACA-789106E46ECF}"/>
                </a:ext>
              </a:extLst>
            </p:cNvPr>
            <p:cNvSpPr/>
            <p:nvPr/>
          </p:nvSpPr>
          <p:spPr bwMode="auto">
            <a:xfrm>
              <a:off x="1118721" y="2847165"/>
              <a:ext cx="206721" cy="201849"/>
            </a:xfrm>
            <a:prstGeom prst="star7">
              <a:avLst/>
            </a:pr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2729" name="Group 2728">
            <a:extLst>
              <a:ext uri="{FF2B5EF4-FFF2-40B4-BE49-F238E27FC236}">
                <a16:creationId xmlns:a16="http://schemas.microsoft.com/office/drawing/2014/main" id="{918351B4-752D-3B3A-3EA7-B6E41434A06F}"/>
              </a:ext>
            </a:extLst>
          </p:cNvPr>
          <p:cNvGrpSpPr/>
          <p:nvPr/>
        </p:nvGrpSpPr>
        <p:grpSpPr>
          <a:xfrm rot="8571241">
            <a:off x="9657122" y="2299877"/>
            <a:ext cx="278977" cy="201849"/>
            <a:chOff x="1046465" y="2847165"/>
            <a:chExt cx="278977" cy="201849"/>
          </a:xfrm>
        </p:grpSpPr>
        <p:sp>
          <p:nvSpPr>
            <p:cNvPr id="2730" name="Rectangle 2729">
              <a:extLst>
                <a:ext uri="{FF2B5EF4-FFF2-40B4-BE49-F238E27FC236}">
                  <a16:creationId xmlns:a16="http://schemas.microsoft.com/office/drawing/2014/main" id="{04432268-47F4-1450-9967-5B35F13838D3}"/>
                </a:ext>
              </a:extLst>
            </p:cNvPr>
            <p:cNvSpPr/>
            <p:nvPr/>
          </p:nvSpPr>
          <p:spPr bwMode="auto">
            <a:xfrm>
              <a:off x="1046465" y="2937567"/>
              <a:ext cx="112898" cy="29196"/>
            </a:xfrm>
            <a:prstGeom prst="rect">
              <a:avLst/>
            </a:prstGeom>
            <a:solidFill>
              <a:schemeClr val="accent2"/>
            </a:solidFill>
            <a:ln w="952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731" name="7-Point Star 2">
              <a:extLst>
                <a:ext uri="{FF2B5EF4-FFF2-40B4-BE49-F238E27FC236}">
                  <a16:creationId xmlns:a16="http://schemas.microsoft.com/office/drawing/2014/main" id="{05F7C059-F14E-1C2B-CABA-9230160F061A}"/>
                </a:ext>
              </a:extLst>
            </p:cNvPr>
            <p:cNvSpPr/>
            <p:nvPr/>
          </p:nvSpPr>
          <p:spPr bwMode="auto">
            <a:xfrm>
              <a:off x="1118721" y="2847165"/>
              <a:ext cx="206721" cy="201849"/>
            </a:xfrm>
            <a:prstGeom prst="star7">
              <a:avLst/>
            </a:pr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sp>
        <p:nvSpPr>
          <p:cNvPr id="2732" name="Oval 2731">
            <a:extLst>
              <a:ext uri="{FF2B5EF4-FFF2-40B4-BE49-F238E27FC236}">
                <a16:creationId xmlns:a16="http://schemas.microsoft.com/office/drawing/2014/main" id="{356E0220-5945-C5E4-CDF3-01C205F9F993}"/>
              </a:ext>
            </a:extLst>
          </p:cNvPr>
          <p:cNvSpPr/>
          <p:nvPr/>
        </p:nvSpPr>
        <p:spPr bwMode="auto">
          <a:xfrm>
            <a:off x="9062382" y="4435874"/>
            <a:ext cx="1230873" cy="1243579"/>
          </a:xfrm>
          <a:custGeom>
            <a:avLst/>
            <a:gdLst>
              <a:gd name="connsiteX0" fmla="*/ 0 w 1230873"/>
              <a:gd name="connsiteY0" fmla="*/ 621790 h 1243579"/>
              <a:gd name="connsiteX1" fmla="*/ 615437 w 1230873"/>
              <a:gd name="connsiteY1" fmla="*/ 0 h 1243579"/>
              <a:gd name="connsiteX2" fmla="*/ 1230874 w 1230873"/>
              <a:gd name="connsiteY2" fmla="*/ 621790 h 1243579"/>
              <a:gd name="connsiteX3" fmla="*/ 615437 w 1230873"/>
              <a:gd name="connsiteY3" fmla="*/ 1243580 h 1243579"/>
              <a:gd name="connsiteX4" fmla="*/ 0 w 1230873"/>
              <a:gd name="connsiteY4" fmla="*/ 621790 h 124357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30873" h="1243579" extrusionOk="0">
                <a:moveTo>
                  <a:pt x="0" y="621790"/>
                </a:moveTo>
                <a:cubicBezTo>
                  <a:pt x="-74050" y="247333"/>
                  <a:pt x="297022" y="-68391"/>
                  <a:pt x="615437" y="0"/>
                </a:cubicBezTo>
                <a:cubicBezTo>
                  <a:pt x="958387" y="17167"/>
                  <a:pt x="1291183" y="332364"/>
                  <a:pt x="1230874" y="621790"/>
                </a:cubicBezTo>
                <a:cubicBezTo>
                  <a:pt x="1214462" y="956511"/>
                  <a:pt x="952609" y="1252182"/>
                  <a:pt x="615437" y="1243580"/>
                </a:cubicBezTo>
                <a:cubicBezTo>
                  <a:pt x="252928" y="1165638"/>
                  <a:pt x="25082" y="1031359"/>
                  <a:pt x="0" y="621790"/>
                </a:cubicBezTo>
                <a:close/>
              </a:path>
            </a:pathLst>
          </a:custGeom>
          <a:noFill/>
          <a:ln w="38100">
            <a:solidFill>
              <a:schemeClr val="accent3"/>
            </a:solidFill>
            <a:miter lim="800000"/>
            <a:headEnd/>
            <a:tailEnd/>
            <a:extLst>
              <a:ext uri="{C807C97D-BFC1-408E-A445-0C87EB9F89A2}">
                <ask:lineSketchStyleProps xmlns:ask="http://schemas.microsoft.com/office/drawing/2018/sketchyshapes" sd="4209521668">
                  <a:prstGeom prst="ellipse">
                    <a:avLst/>
                  </a:prstGeom>
                  <ask:type>
                    <ask:lineSketchFreehand/>
                  </ask:type>
                </ask:lineSketchStyleProps>
              </a:ext>
            </a:extLst>
          </a:ln>
        </p:spPr>
        <p:txBody>
          <a:bodyPr rtlCol="0" anchor="b"/>
          <a:lstStyle/>
          <a:p>
            <a:pPr marL="0" marR="0" lvl="0" indent="0" algn="ctr" defTabSz="914400" rtl="0" eaLnBrk="1" fontAlgn="auto"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2820" name="Group 2819">
            <a:extLst>
              <a:ext uri="{FF2B5EF4-FFF2-40B4-BE49-F238E27FC236}">
                <a16:creationId xmlns:a16="http://schemas.microsoft.com/office/drawing/2014/main" id="{4F0CF674-0EE9-751E-2384-301318B70A69}"/>
              </a:ext>
            </a:extLst>
          </p:cNvPr>
          <p:cNvGrpSpPr/>
          <p:nvPr/>
        </p:nvGrpSpPr>
        <p:grpSpPr>
          <a:xfrm>
            <a:off x="9251061" y="4578045"/>
            <a:ext cx="747852" cy="905607"/>
            <a:chOff x="9046577" y="4160529"/>
            <a:chExt cx="1386964" cy="1679536"/>
          </a:xfrm>
        </p:grpSpPr>
        <p:grpSp>
          <p:nvGrpSpPr>
            <p:cNvPr id="2748" name="Group 2747">
              <a:extLst>
                <a:ext uri="{FF2B5EF4-FFF2-40B4-BE49-F238E27FC236}">
                  <a16:creationId xmlns:a16="http://schemas.microsoft.com/office/drawing/2014/main" id="{D7216925-CD08-D79B-CE62-3FC269CA209F}"/>
                </a:ext>
              </a:extLst>
            </p:cNvPr>
            <p:cNvGrpSpPr/>
            <p:nvPr/>
          </p:nvGrpSpPr>
          <p:grpSpPr>
            <a:xfrm>
              <a:off x="9511385" y="4522777"/>
              <a:ext cx="922156" cy="1317288"/>
              <a:chOff x="1656497" y="1514260"/>
              <a:chExt cx="1083813" cy="1548212"/>
            </a:xfrm>
          </p:grpSpPr>
          <p:grpSp>
            <p:nvGrpSpPr>
              <p:cNvPr id="2752" name="Group 2751">
                <a:extLst>
                  <a:ext uri="{FF2B5EF4-FFF2-40B4-BE49-F238E27FC236}">
                    <a16:creationId xmlns:a16="http://schemas.microsoft.com/office/drawing/2014/main" id="{2AAA66BC-1636-CE45-9400-8A5E439EB93C}"/>
                  </a:ext>
                </a:extLst>
              </p:cNvPr>
              <p:cNvGrpSpPr/>
              <p:nvPr/>
            </p:nvGrpSpPr>
            <p:grpSpPr>
              <a:xfrm>
                <a:off x="1656497" y="1514260"/>
                <a:ext cx="1083813" cy="1381933"/>
                <a:chOff x="3064707" y="1437802"/>
                <a:chExt cx="1369625" cy="1492178"/>
              </a:xfrm>
            </p:grpSpPr>
            <p:sp>
              <p:nvSpPr>
                <p:cNvPr id="2758" name="Freeform 368">
                  <a:extLst>
                    <a:ext uri="{FF2B5EF4-FFF2-40B4-BE49-F238E27FC236}">
                      <a16:creationId xmlns:a16="http://schemas.microsoft.com/office/drawing/2014/main" id="{0C8534F3-8294-B898-28B8-5BCF8A7FEBD9}"/>
                    </a:ext>
                  </a:extLst>
                </p:cNvPr>
                <p:cNvSpPr/>
                <p:nvPr/>
              </p:nvSpPr>
              <p:spPr bwMode="auto">
                <a:xfrm rot="18944245" flipH="1">
                  <a:off x="3064707" y="1660057"/>
                  <a:ext cx="1369625" cy="1269923"/>
                </a:xfrm>
                <a:custGeom>
                  <a:avLst/>
                  <a:gdLst>
                    <a:gd name="connsiteX0" fmla="*/ 0 w 241300"/>
                    <a:gd name="connsiteY0" fmla="*/ 0 h 694266"/>
                    <a:gd name="connsiteX1" fmla="*/ 29633 w 241300"/>
                    <a:gd name="connsiteY1" fmla="*/ 55033 h 694266"/>
                    <a:gd name="connsiteX2" fmla="*/ 93133 w 241300"/>
                    <a:gd name="connsiteY2" fmla="*/ 80433 h 694266"/>
                    <a:gd name="connsiteX3" fmla="*/ 118533 w 241300"/>
                    <a:gd name="connsiteY3" fmla="*/ 118533 h 694266"/>
                    <a:gd name="connsiteX4" fmla="*/ 84666 w 241300"/>
                    <a:gd name="connsiteY4" fmla="*/ 160866 h 694266"/>
                    <a:gd name="connsiteX5" fmla="*/ 55033 w 241300"/>
                    <a:gd name="connsiteY5" fmla="*/ 198966 h 694266"/>
                    <a:gd name="connsiteX6" fmla="*/ 122766 w 241300"/>
                    <a:gd name="connsiteY6" fmla="*/ 232833 h 694266"/>
                    <a:gd name="connsiteX7" fmla="*/ 131233 w 241300"/>
                    <a:gd name="connsiteY7" fmla="*/ 270933 h 694266"/>
                    <a:gd name="connsiteX8" fmla="*/ 93133 w 241300"/>
                    <a:gd name="connsiteY8" fmla="*/ 287866 h 694266"/>
                    <a:gd name="connsiteX9" fmla="*/ 46566 w 241300"/>
                    <a:gd name="connsiteY9" fmla="*/ 334433 h 694266"/>
                    <a:gd name="connsiteX10" fmla="*/ 93133 w 241300"/>
                    <a:gd name="connsiteY10" fmla="*/ 381000 h 694266"/>
                    <a:gd name="connsiteX11" fmla="*/ 173566 w 241300"/>
                    <a:gd name="connsiteY11" fmla="*/ 393700 h 694266"/>
                    <a:gd name="connsiteX12" fmla="*/ 198966 w 241300"/>
                    <a:gd name="connsiteY12" fmla="*/ 457200 h 694266"/>
                    <a:gd name="connsiteX13" fmla="*/ 122766 w 241300"/>
                    <a:gd name="connsiteY13" fmla="*/ 482600 h 694266"/>
                    <a:gd name="connsiteX14" fmla="*/ 110066 w 241300"/>
                    <a:gd name="connsiteY14" fmla="*/ 524933 h 694266"/>
                    <a:gd name="connsiteX15" fmla="*/ 215900 w 241300"/>
                    <a:gd name="connsiteY15" fmla="*/ 575733 h 694266"/>
                    <a:gd name="connsiteX16" fmla="*/ 241300 w 241300"/>
                    <a:gd name="connsiteY16" fmla="*/ 694266 h 694266"/>
                    <a:gd name="connsiteX17" fmla="*/ 241300 w 241300"/>
                    <a:gd name="connsiteY17" fmla="*/ 694266 h 694266"/>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241300 w 668136"/>
                    <a:gd name="connsiteY16" fmla="*/ 694266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215900 w 668136"/>
                    <a:gd name="connsiteY15" fmla="*/ 575733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110066 w 668136"/>
                    <a:gd name="connsiteY14" fmla="*/ 524933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122766 w 668136"/>
                    <a:gd name="connsiteY13" fmla="*/ 482600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599282 w 668136"/>
                    <a:gd name="connsiteY16" fmla="*/ 1203244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84711 w 668136"/>
                    <a:gd name="connsiteY13" fmla="*/ 1106782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198966 w 668136"/>
                    <a:gd name="connsiteY12" fmla="*/ 457200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173566 w 668136"/>
                    <a:gd name="connsiteY11" fmla="*/ 393700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15190 w 668136"/>
                    <a:gd name="connsiteY16" fmla="*/ 119963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79556 w 668136"/>
                    <a:gd name="connsiteY13" fmla="*/ 1091018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93133 w 668136"/>
                    <a:gd name="connsiteY10" fmla="*/ 381000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46566 w 668136"/>
                    <a:gd name="connsiteY9" fmla="*/ 334433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3133 w 668136"/>
                    <a:gd name="connsiteY8" fmla="*/ 287866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131233 w 668136"/>
                    <a:gd name="connsiteY7" fmla="*/ 270933 h 1278042"/>
                    <a:gd name="connsiteX8" fmla="*/ 90141 w 668136"/>
                    <a:gd name="connsiteY8" fmla="*/ 366593 h 1278042"/>
                    <a:gd name="connsiteX9" fmla="*/ 208715 w 668136"/>
                    <a:gd name="connsiteY9" fmla="*/ 423686 h 1278042"/>
                    <a:gd name="connsiteX10" fmla="*/ 190112 w 668136"/>
                    <a:gd name="connsiteY10" fmla="*/ 546260 h 1278042"/>
                    <a:gd name="connsiteX11" fmla="*/ 250810 w 668136"/>
                    <a:gd name="connsiteY11" fmla="*/ 581161 h 1278042"/>
                    <a:gd name="connsiteX12" fmla="*/ 315180 w 668136"/>
                    <a:gd name="connsiteY12" fmla="*/ 710318 h 1278042"/>
                    <a:gd name="connsiteX13" fmla="*/ 360301 w 668136"/>
                    <a:gd name="connsiteY13" fmla="*/ 828096 h 1278042"/>
                    <a:gd name="connsiteX14" fmla="*/ 455791 w 668136"/>
                    <a:gd name="connsiteY14" fmla="*/ 894891 h 1278042"/>
                    <a:gd name="connsiteX15" fmla="*/ 484779 w 668136"/>
                    <a:gd name="connsiteY15" fmla="*/ 1098953 h 1278042"/>
                    <a:gd name="connsiteX16" fmla="*/ 555335 w 668136"/>
                    <a:gd name="connsiteY16" fmla="*/ 1082115 h 1278042"/>
                    <a:gd name="connsiteX17" fmla="*/ 531306 w 668136"/>
                    <a:gd name="connsiteY17" fmla="*/ 1223524 h 1278042"/>
                    <a:gd name="connsiteX18" fmla="*/ 609728 w 668136"/>
                    <a:gd name="connsiteY18" fmla="*/ 1219110 h 1278042"/>
                    <a:gd name="connsiteX19" fmla="*/ 668136 w 668136"/>
                    <a:gd name="connsiteY19"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84666 w 668136"/>
                    <a:gd name="connsiteY4" fmla="*/ 160866 h 1278042"/>
                    <a:gd name="connsiteX5" fmla="*/ 55033 w 668136"/>
                    <a:gd name="connsiteY5" fmla="*/ 198966 h 1278042"/>
                    <a:gd name="connsiteX6" fmla="*/ 122766 w 668136"/>
                    <a:gd name="connsiteY6" fmla="*/ 232833 h 1278042"/>
                    <a:gd name="connsiteX7" fmla="*/ 90141 w 668136"/>
                    <a:gd name="connsiteY7" fmla="*/ 366593 h 1278042"/>
                    <a:gd name="connsiteX8" fmla="*/ 208715 w 668136"/>
                    <a:gd name="connsiteY8" fmla="*/ 423686 h 1278042"/>
                    <a:gd name="connsiteX9" fmla="*/ 190112 w 668136"/>
                    <a:gd name="connsiteY9" fmla="*/ 546260 h 1278042"/>
                    <a:gd name="connsiteX10" fmla="*/ 250810 w 668136"/>
                    <a:gd name="connsiteY10" fmla="*/ 581161 h 1278042"/>
                    <a:gd name="connsiteX11" fmla="*/ 315180 w 668136"/>
                    <a:gd name="connsiteY11" fmla="*/ 710318 h 1278042"/>
                    <a:gd name="connsiteX12" fmla="*/ 360301 w 668136"/>
                    <a:gd name="connsiteY12" fmla="*/ 828096 h 1278042"/>
                    <a:gd name="connsiteX13" fmla="*/ 455791 w 668136"/>
                    <a:gd name="connsiteY13" fmla="*/ 894891 h 1278042"/>
                    <a:gd name="connsiteX14" fmla="*/ 484779 w 668136"/>
                    <a:gd name="connsiteY14" fmla="*/ 1098953 h 1278042"/>
                    <a:gd name="connsiteX15" fmla="*/ 555335 w 668136"/>
                    <a:gd name="connsiteY15" fmla="*/ 1082115 h 1278042"/>
                    <a:gd name="connsiteX16" fmla="*/ 531306 w 668136"/>
                    <a:gd name="connsiteY16" fmla="*/ 1223524 h 1278042"/>
                    <a:gd name="connsiteX17" fmla="*/ 609728 w 668136"/>
                    <a:gd name="connsiteY17" fmla="*/ 1219110 h 1278042"/>
                    <a:gd name="connsiteX18" fmla="*/ 668136 w 668136"/>
                    <a:gd name="connsiteY18" fmla="*/ 1278042 h 1278042"/>
                    <a:gd name="connsiteX0" fmla="*/ 0 w 668136"/>
                    <a:gd name="connsiteY0" fmla="*/ 0 h 1278042"/>
                    <a:gd name="connsiteX1" fmla="*/ 29633 w 668136"/>
                    <a:gd name="connsiteY1" fmla="*/ 55033 h 1278042"/>
                    <a:gd name="connsiteX2" fmla="*/ 93133 w 668136"/>
                    <a:gd name="connsiteY2" fmla="*/ 80433 h 1278042"/>
                    <a:gd name="connsiteX3" fmla="*/ 118533 w 668136"/>
                    <a:gd name="connsiteY3" fmla="*/ 118533 h 1278042"/>
                    <a:gd name="connsiteX4" fmla="*/ 55033 w 668136"/>
                    <a:gd name="connsiteY4" fmla="*/ 198966 h 1278042"/>
                    <a:gd name="connsiteX5" fmla="*/ 122766 w 668136"/>
                    <a:gd name="connsiteY5" fmla="*/ 232833 h 1278042"/>
                    <a:gd name="connsiteX6" fmla="*/ 90141 w 668136"/>
                    <a:gd name="connsiteY6" fmla="*/ 366593 h 1278042"/>
                    <a:gd name="connsiteX7" fmla="*/ 208715 w 668136"/>
                    <a:gd name="connsiteY7" fmla="*/ 423686 h 1278042"/>
                    <a:gd name="connsiteX8" fmla="*/ 190112 w 668136"/>
                    <a:gd name="connsiteY8" fmla="*/ 546260 h 1278042"/>
                    <a:gd name="connsiteX9" fmla="*/ 250810 w 668136"/>
                    <a:gd name="connsiteY9" fmla="*/ 581161 h 1278042"/>
                    <a:gd name="connsiteX10" fmla="*/ 315180 w 668136"/>
                    <a:gd name="connsiteY10" fmla="*/ 710318 h 1278042"/>
                    <a:gd name="connsiteX11" fmla="*/ 360301 w 668136"/>
                    <a:gd name="connsiteY11" fmla="*/ 828096 h 1278042"/>
                    <a:gd name="connsiteX12" fmla="*/ 455791 w 668136"/>
                    <a:gd name="connsiteY12" fmla="*/ 894891 h 1278042"/>
                    <a:gd name="connsiteX13" fmla="*/ 484779 w 668136"/>
                    <a:gd name="connsiteY13" fmla="*/ 1098953 h 1278042"/>
                    <a:gd name="connsiteX14" fmla="*/ 555335 w 668136"/>
                    <a:gd name="connsiteY14" fmla="*/ 1082115 h 1278042"/>
                    <a:gd name="connsiteX15" fmla="*/ 531306 w 668136"/>
                    <a:gd name="connsiteY15" fmla="*/ 1223524 h 1278042"/>
                    <a:gd name="connsiteX16" fmla="*/ 609728 w 668136"/>
                    <a:gd name="connsiteY16" fmla="*/ 1219110 h 1278042"/>
                    <a:gd name="connsiteX17" fmla="*/ 668136 w 668136"/>
                    <a:gd name="connsiteY17" fmla="*/ 1278042 h 1278042"/>
                    <a:gd name="connsiteX0" fmla="*/ 0 w 668136"/>
                    <a:gd name="connsiteY0" fmla="*/ 0 h 1278042"/>
                    <a:gd name="connsiteX1" fmla="*/ 29633 w 668136"/>
                    <a:gd name="connsiteY1" fmla="*/ 55033 h 1278042"/>
                    <a:gd name="connsiteX2" fmla="*/ 93133 w 668136"/>
                    <a:gd name="connsiteY2" fmla="*/ 80433 h 1278042"/>
                    <a:gd name="connsiteX3" fmla="*/ 55033 w 668136"/>
                    <a:gd name="connsiteY3" fmla="*/ 198966 h 1278042"/>
                    <a:gd name="connsiteX4" fmla="*/ 122766 w 668136"/>
                    <a:gd name="connsiteY4" fmla="*/ 232833 h 1278042"/>
                    <a:gd name="connsiteX5" fmla="*/ 90141 w 668136"/>
                    <a:gd name="connsiteY5" fmla="*/ 366593 h 1278042"/>
                    <a:gd name="connsiteX6" fmla="*/ 208715 w 668136"/>
                    <a:gd name="connsiteY6" fmla="*/ 423686 h 1278042"/>
                    <a:gd name="connsiteX7" fmla="*/ 190112 w 668136"/>
                    <a:gd name="connsiteY7" fmla="*/ 546260 h 1278042"/>
                    <a:gd name="connsiteX8" fmla="*/ 250810 w 668136"/>
                    <a:gd name="connsiteY8" fmla="*/ 581161 h 1278042"/>
                    <a:gd name="connsiteX9" fmla="*/ 315180 w 668136"/>
                    <a:gd name="connsiteY9" fmla="*/ 710318 h 1278042"/>
                    <a:gd name="connsiteX10" fmla="*/ 360301 w 668136"/>
                    <a:gd name="connsiteY10" fmla="*/ 828096 h 1278042"/>
                    <a:gd name="connsiteX11" fmla="*/ 455791 w 668136"/>
                    <a:gd name="connsiteY11" fmla="*/ 894891 h 1278042"/>
                    <a:gd name="connsiteX12" fmla="*/ 484779 w 668136"/>
                    <a:gd name="connsiteY12" fmla="*/ 1098953 h 1278042"/>
                    <a:gd name="connsiteX13" fmla="*/ 555335 w 668136"/>
                    <a:gd name="connsiteY13" fmla="*/ 1082115 h 1278042"/>
                    <a:gd name="connsiteX14" fmla="*/ 531306 w 668136"/>
                    <a:gd name="connsiteY14" fmla="*/ 1223524 h 1278042"/>
                    <a:gd name="connsiteX15" fmla="*/ 609728 w 668136"/>
                    <a:gd name="connsiteY15" fmla="*/ 1219110 h 1278042"/>
                    <a:gd name="connsiteX16" fmla="*/ 668136 w 668136"/>
                    <a:gd name="connsiteY16" fmla="*/ 1278042 h 1278042"/>
                    <a:gd name="connsiteX0" fmla="*/ 0 w 680547"/>
                    <a:gd name="connsiteY0" fmla="*/ 1 h 1372281"/>
                    <a:gd name="connsiteX1" fmla="*/ 42044 w 680547"/>
                    <a:gd name="connsiteY1" fmla="*/ 149272 h 1372281"/>
                    <a:gd name="connsiteX2" fmla="*/ 105544 w 680547"/>
                    <a:gd name="connsiteY2" fmla="*/ 174672 h 1372281"/>
                    <a:gd name="connsiteX3" fmla="*/ 67444 w 680547"/>
                    <a:gd name="connsiteY3" fmla="*/ 293205 h 1372281"/>
                    <a:gd name="connsiteX4" fmla="*/ 135177 w 680547"/>
                    <a:gd name="connsiteY4" fmla="*/ 327072 h 1372281"/>
                    <a:gd name="connsiteX5" fmla="*/ 102552 w 680547"/>
                    <a:gd name="connsiteY5" fmla="*/ 460832 h 1372281"/>
                    <a:gd name="connsiteX6" fmla="*/ 221126 w 680547"/>
                    <a:gd name="connsiteY6" fmla="*/ 517925 h 1372281"/>
                    <a:gd name="connsiteX7" fmla="*/ 202523 w 680547"/>
                    <a:gd name="connsiteY7" fmla="*/ 640499 h 1372281"/>
                    <a:gd name="connsiteX8" fmla="*/ 263221 w 680547"/>
                    <a:gd name="connsiteY8" fmla="*/ 675400 h 1372281"/>
                    <a:gd name="connsiteX9" fmla="*/ 327591 w 680547"/>
                    <a:gd name="connsiteY9" fmla="*/ 804557 h 1372281"/>
                    <a:gd name="connsiteX10" fmla="*/ 372712 w 680547"/>
                    <a:gd name="connsiteY10" fmla="*/ 922335 h 1372281"/>
                    <a:gd name="connsiteX11" fmla="*/ 468202 w 680547"/>
                    <a:gd name="connsiteY11" fmla="*/ 989130 h 1372281"/>
                    <a:gd name="connsiteX12" fmla="*/ 497190 w 680547"/>
                    <a:gd name="connsiteY12" fmla="*/ 1193192 h 1372281"/>
                    <a:gd name="connsiteX13" fmla="*/ 567746 w 680547"/>
                    <a:gd name="connsiteY13" fmla="*/ 1176354 h 1372281"/>
                    <a:gd name="connsiteX14" fmla="*/ 543717 w 680547"/>
                    <a:gd name="connsiteY14" fmla="*/ 1317763 h 1372281"/>
                    <a:gd name="connsiteX15" fmla="*/ 622139 w 680547"/>
                    <a:gd name="connsiteY15" fmla="*/ 1313349 h 1372281"/>
                    <a:gd name="connsiteX16" fmla="*/ 680547 w 680547"/>
                    <a:gd name="connsiteY16" fmla="*/ 1372281 h 1372281"/>
                    <a:gd name="connsiteX0" fmla="*/ 0 w 638503"/>
                    <a:gd name="connsiteY0" fmla="*/ 0 h 1223009"/>
                    <a:gd name="connsiteX1" fmla="*/ 63500 w 638503"/>
                    <a:gd name="connsiteY1" fmla="*/ 25400 h 1223009"/>
                    <a:gd name="connsiteX2" fmla="*/ 25400 w 638503"/>
                    <a:gd name="connsiteY2" fmla="*/ 143933 h 1223009"/>
                    <a:gd name="connsiteX3" fmla="*/ 93133 w 638503"/>
                    <a:gd name="connsiteY3" fmla="*/ 177800 h 1223009"/>
                    <a:gd name="connsiteX4" fmla="*/ 60508 w 638503"/>
                    <a:gd name="connsiteY4" fmla="*/ 311560 h 1223009"/>
                    <a:gd name="connsiteX5" fmla="*/ 179082 w 638503"/>
                    <a:gd name="connsiteY5" fmla="*/ 368653 h 1223009"/>
                    <a:gd name="connsiteX6" fmla="*/ 160479 w 638503"/>
                    <a:gd name="connsiteY6" fmla="*/ 491227 h 1223009"/>
                    <a:gd name="connsiteX7" fmla="*/ 221177 w 638503"/>
                    <a:gd name="connsiteY7" fmla="*/ 526128 h 1223009"/>
                    <a:gd name="connsiteX8" fmla="*/ 285547 w 638503"/>
                    <a:gd name="connsiteY8" fmla="*/ 655285 h 1223009"/>
                    <a:gd name="connsiteX9" fmla="*/ 330668 w 638503"/>
                    <a:gd name="connsiteY9" fmla="*/ 773063 h 1223009"/>
                    <a:gd name="connsiteX10" fmla="*/ 426158 w 638503"/>
                    <a:gd name="connsiteY10" fmla="*/ 839858 h 1223009"/>
                    <a:gd name="connsiteX11" fmla="*/ 455146 w 638503"/>
                    <a:gd name="connsiteY11" fmla="*/ 1043920 h 1223009"/>
                    <a:gd name="connsiteX12" fmla="*/ 525702 w 638503"/>
                    <a:gd name="connsiteY12" fmla="*/ 1027082 h 1223009"/>
                    <a:gd name="connsiteX13" fmla="*/ 501673 w 638503"/>
                    <a:gd name="connsiteY13" fmla="*/ 1168491 h 1223009"/>
                    <a:gd name="connsiteX14" fmla="*/ 580095 w 638503"/>
                    <a:gd name="connsiteY14" fmla="*/ 1164077 h 1223009"/>
                    <a:gd name="connsiteX15" fmla="*/ 638503 w 638503"/>
                    <a:gd name="connsiteY15" fmla="*/ 1223009 h 1223009"/>
                    <a:gd name="connsiteX0" fmla="*/ 0 w 689020"/>
                    <a:gd name="connsiteY0" fmla="*/ 0 h 1347348"/>
                    <a:gd name="connsiteX1" fmla="*/ 114017 w 689020"/>
                    <a:gd name="connsiteY1" fmla="*/ 149739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5917 w 689020"/>
                    <a:gd name="connsiteY2" fmla="*/ 268272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38638 w 689020"/>
                    <a:gd name="connsiteY4" fmla="*/ 303255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1694 w 689020"/>
                    <a:gd name="connsiteY8" fmla="*/ 650467 h 1347348"/>
                    <a:gd name="connsiteX9" fmla="*/ 336064 w 689020"/>
                    <a:gd name="connsiteY9" fmla="*/ 779624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43650 w 689020"/>
                    <a:gd name="connsiteY3" fmla="*/ 302139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1694 w 689020"/>
                    <a:gd name="connsiteY7" fmla="*/ 650467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36064 w 689020"/>
                    <a:gd name="connsiteY8" fmla="*/ 779624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74606 w 689020"/>
                    <a:gd name="connsiteY1" fmla="*/ 117655 h 1347348"/>
                    <a:gd name="connsiteX2" fmla="*/ 70932 w 689020"/>
                    <a:gd name="connsiteY2" fmla="*/ 232925 h 1347348"/>
                    <a:gd name="connsiteX3" fmla="*/ 138427 w 689020"/>
                    <a:gd name="connsiteY3" fmla="*/ 294206 h 1347348"/>
                    <a:gd name="connsiteX4" fmla="*/ 111025 w 689020"/>
                    <a:gd name="connsiteY4" fmla="*/ 435899 h 1347348"/>
                    <a:gd name="connsiteX5" fmla="*/ 229599 w 689020"/>
                    <a:gd name="connsiteY5" fmla="*/ 492992 h 1347348"/>
                    <a:gd name="connsiteX6" fmla="*/ 210996 w 689020"/>
                    <a:gd name="connsiteY6" fmla="*/ 615566 h 1347348"/>
                    <a:gd name="connsiteX7" fmla="*/ 276883 w 689020"/>
                    <a:gd name="connsiteY7" fmla="*/ 662316 h 1347348"/>
                    <a:gd name="connsiteX8" fmla="*/ 345067 w 689020"/>
                    <a:gd name="connsiteY8" fmla="*/ 809170 h 1347348"/>
                    <a:gd name="connsiteX9" fmla="*/ 381185 w 689020"/>
                    <a:gd name="connsiteY9" fmla="*/ 897402 h 1347348"/>
                    <a:gd name="connsiteX10" fmla="*/ 476675 w 689020"/>
                    <a:gd name="connsiteY10" fmla="*/ 964197 h 1347348"/>
                    <a:gd name="connsiteX11" fmla="*/ 505663 w 689020"/>
                    <a:gd name="connsiteY11" fmla="*/ 1168259 h 1347348"/>
                    <a:gd name="connsiteX12" fmla="*/ 576219 w 689020"/>
                    <a:gd name="connsiteY12" fmla="*/ 1151421 h 1347348"/>
                    <a:gd name="connsiteX13" fmla="*/ 552190 w 689020"/>
                    <a:gd name="connsiteY13" fmla="*/ 1292830 h 1347348"/>
                    <a:gd name="connsiteX14" fmla="*/ 630612 w 689020"/>
                    <a:gd name="connsiteY14" fmla="*/ 1288416 h 1347348"/>
                    <a:gd name="connsiteX15" fmla="*/ 689020 w 689020"/>
                    <a:gd name="connsiteY15" fmla="*/ 1347348 h 1347348"/>
                    <a:gd name="connsiteX0" fmla="*/ 0 w 689020"/>
                    <a:gd name="connsiteY0" fmla="*/ 0 h 1347348"/>
                    <a:gd name="connsiteX1" fmla="*/ 27555 w 689020"/>
                    <a:gd name="connsiteY1" fmla="*/ 32594 h 1347348"/>
                    <a:gd name="connsiteX2" fmla="*/ 74606 w 689020"/>
                    <a:gd name="connsiteY2" fmla="*/ 117655 h 1347348"/>
                    <a:gd name="connsiteX3" fmla="*/ 70932 w 689020"/>
                    <a:gd name="connsiteY3" fmla="*/ 232925 h 1347348"/>
                    <a:gd name="connsiteX4" fmla="*/ 138427 w 689020"/>
                    <a:gd name="connsiteY4" fmla="*/ 294206 h 1347348"/>
                    <a:gd name="connsiteX5" fmla="*/ 111025 w 689020"/>
                    <a:gd name="connsiteY5" fmla="*/ 435899 h 1347348"/>
                    <a:gd name="connsiteX6" fmla="*/ 229599 w 689020"/>
                    <a:gd name="connsiteY6" fmla="*/ 492992 h 1347348"/>
                    <a:gd name="connsiteX7" fmla="*/ 210996 w 689020"/>
                    <a:gd name="connsiteY7" fmla="*/ 615566 h 1347348"/>
                    <a:gd name="connsiteX8" fmla="*/ 276883 w 689020"/>
                    <a:gd name="connsiteY8" fmla="*/ 662316 h 1347348"/>
                    <a:gd name="connsiteX9" fmla="*/ 345067 w 689020"/>
                    <a:gd name="connsiteY9" fmla="*/ 809170 h 1347348"/>
                    <a:gd name="connsiteX10" fmla="*/ 381185 w 689020"/>
                    <a:gd name="connsiteY10" fmla="*/ 897402 h 1347348"/>
                    <a:gd name="connsiteX11" fmla="*/ 476675 w 689020"/>
                    <a:gd name="connsiteY11" fmla="*/ 964197 h 1347348"/>
                    <a:gd name="connsiteX12" fmla="*/ 505663 w 689020"/>
                    <a:gd name="connsiteY12" fmla="*/ 1168259 h 1347348"/>
                    <a:gd name="connsiteX13" fmla="*/ 576219 w 689020"/>
                    <a:gd name="connsiteY13" fmla="*/ 1151421 h 1347348"/>
                    <a:gd name="connsiteX14" fmla="*/ 552190 w 689020"/>
                    <a:gd name="connsiteY14" fmla="*/ 1292830 h 1347348"/>
                    <a:gd name="connsiteX15" fmla="*/ 630612 w 689020"/>
                    <a:gd name="connsiteY15" fmla="*/ 1288416 h 1347348"/>
                    <a:gd name="connsiteX16" fmla="*/ 689020 w 689020"/>
                    <a:gd name="connsiteY16" fmla="*/ 1347348 h 1347348"/>
                    <a:gd name="connsiteX0" fmla="*/ 0 w 689020"/>
                    <a:gd name="connsiteY0" fmla="*/ 0 h 1347348"/>
                    <a:gd name="connsiteX1" fmla="*/ 27555 w 689020"/>
                    <a:gd name="connsiteY1" fmla="*/ 32594 h 1347348"/>
                    <a:gd name="connsiteX2" fmla="*/ 54722 w 689020"/>
                    <a:gd name="connsiteY2" fmla="*/ 80751 h 1347348"/>
                    <a:gd name="connsiteX3" fmla="*/ 74606 w 689020"/>
                    <a:gd name="connsiteY3" fmla="*/ 117655 h 1347348"/>
                    <a:gd name="connsiteX4" fmla="*/ 70932 w 689020"/>
                    <a:gd name="connsiteY4" fmla="*/ 232925 h 1347348"/>
                    <a:gd name="connsiteX5" fmla="*/ 138427 w 689020"/>
                    <a:gd name="connsiteY5" fmla="*/ 294206 h 1347348"/>
                    <a:gd name="connsiteX6" fmla="*/ 111025 w 689020"/>
                    <a:gd name="connsiteY6" fmla="*/ 435899 h 1347348"/>
                    <a:gd name="connsiteX7" fmla="*/ 229599 w 689020"/>
                    <a:gd name="connsiteY7" fmla="*/ 492992 h 1347348"/>
                    <a:gd name="connsiteX8" fmla="*/ 210996 w 689020"/>
                    <a:gd name="connsiteY8" fmla="*/ 615566 h 1347348"/>
                    <a:gd name="connsiteX9" fmla="*/ 276883 w 689020"/>
                    <a:gd name="connsiteY9" fmla="*/ 662316 h 1347348"/>
                    <a:gd name="connsiteX10" fmla="*/ 345067 w 689020"/>
                    <a:gd name="connsiteY10" fmla="*/ 809170 h 1347348"/>
                    <a:gd name="connsiteX11" fmla="*/ 381185 w 689020"/>
                    <a:gd name="connsiteY11" fmla="*/ 897402 h 1347348"/>
                    <a:gd name="connsiteX12" fmla="*/ 476675 w 689020"/>
                    <a:gd name="connsiteY12" fmla="*/ 964197 h 1347348"/>
                    <a:gd name="connsiteX13" fmla="*/ 505663 w 689020"/>
                    <a:gd name="connsiteY13" fmla="*/ 1168259 h 1347348"/>
                    <a:gd name="connsiteX14" fmla="*/ 576219 w 689020"/>
                    <a:gd name="connsiteY14" fmla="*/ 1151421 h 1347348"/>
                    <a:gd name="connsiteX15" fmla="*/ 552190 w 689020"/>
                    <a:gd name="connsiteY15" fmla="*/ 1292830 h 1347348"/>
                    <a:gd name="connsiteX16" fmla="*/ 630612 w 689020"/>
                    <a:gd name="connsiteY16" fmla="*/ 1288416 h 1347348"/>
                    <a:gd name="connsiteX17" fmla="*/ 689020 w 689020"/>
                    <a:gd name="connsiteY17" fmla="*/ 1347348 h 1347348"/>
                    <a:gd name="connsiteX0" fmla="*/ 0 w 718657"/>
                    <a:gd name="connsiteY0" fmla="*/ 0 h 2433395"/>
                    <a:gd name="connsiteX1" fmla="*/ 57192 w 718657"/>
                    <a:gd name="connsiteY1" fmla="*/ 1118641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84359 w 718657"/>
                    <a:gd name="connsiteY2" fmla="*/ 1166798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45848 w 718657"/>
                    <a:gd name="connsiteY2" fmla="*/ 1101411 h 2433395"/>
                    <a:gd name="connsiteX3" fmla="*/ 104243 w 718657"/>
                    <a:gd name="connsiteY3" fmla="*/ 1203702 h 2433395"/>
                    <a:gd name="connsiteX4" fmla="*/ 100569 w 718657"/>
                    <a:gd name="connsiteY4" fmla="*/ 1318972 h 2433395"/>
                    <a:gd name="connsiteX5" fmla="*/ 168064 w 718657"/>
                    <a:gd name="connsiteY5" fmla="*/ 1380253 h 2433395"/>
                    <a:gd name="connsiteX6" fmla="*/ 140662 w 718657"/>
                    <a:gd name="connsiteY6" fmla="*/ 1521946 h 2433395"/>
                    <a:gd name="connsiteX7" fmla="*/ 259236 w 718657"/>
                    <a:gd name="connsiteY7" fmla="*/ 1579039 h 2433395"/>
                    <a:gd name="connsiteX8" fmla="*/ 240633 w 718657"/>
                    <a:gd name="connsiteY8" fmla="*/ 1701613 h 2433395"/>
                    <a:gd name="connsiteX9" fmla="*/ 306520 w 718657"/>
                    <a:gd name="connsiteY9" fmla="*/ 1748363 h 2433395"/>
                    <a:gd name="connsiteX10" fmla="*/ 374704 w 718657"/>
                    <a:gd name="connsiteY10" fmla="*/ 1895217 h 2433395"/>
                    <a:gd name="connsiteX11" fmla="*/ 410822 w 718657"/>
                    <a:gd name="connsiteY11" fmla="*/ 1983449 h 2433395"/>
                    <a:gd name="connsiteX12" fmla="*/ 506312 w 718657"/>
                    <a:gd name="connsiteY12" fmla="*/ 2050244 h 2433395"/>
                    <a:gd name="connsiteX13" fmla="*/ 535300 w 718657"/>
                    <a:gd name="connsiteY13" fmla="*/ 2254306 h 2433395"/>
                    <a:gd name="connsiteX14" fmla="*/ 605856 w 718657"/>
                    <a:gd name="connsiteY14" fmla="*/ 2237468 h 2433395"/>
                    <a:gd name="connsiteX15" fmla="*/ 581827 w 718657"/>
                    <a:gd name="connsiteY15" fmla="*/ 2378877 h 2433395"/>
                    <a:gd name="connsiteX16" fmla="*/ 660249 w 718657"/>
                    <a:gd name="connsiteY16" fmla="*/ 2374463 h 2433395"/>
                    <a:gd name="connsiteX17" fmla="*/ 718657 w 718657"/>
                    <a:gd name="connsiteY17" fmla="*/ 2433395 h 2433395"/>
                    <a:gd name="connsiteX0" fmla="*/ 0 w 718657"/>
                    <a:gd name="connsiteY0" fmla="*/ 0 h 2433395"/>
                    <a:gd name="connsiteX1" fmla="*/ 165837 w 718657"/>
                    <a:gd name="connsiteY1" fmla="*/ 256409 h 2433395"/>
                    <a:gd name="connsiteX2" fmla="*/ 148416 w 718657"/>
                    <a:gd name="connsiteY2" fmla="*/ 409201 h 2433395"/>
                    <a:gd name="connsiteX3" fmla="*/ 45848 w 718657"/>
                    <a:gd name="connsiteY3" fmla="*/ 1101411 h 2433395"/>
                    <a:gd name="connsiteX4" fmla="*/ 104243 w 718657"/>
                    <a:gd name="connsiteY4" fmla="*/ 1203702 h 2433395"/>
                    <a:gd name="connsiteX5" fmla="*/ 100569 w 718657"/>
                    <a:gd name="connsiteY5" fmla="*/ 1318972 h 2433395"/>
                    <a:gd name="connsiteX6" fmla="*/ 168064 w 718657"/>
                    <a:gd name="connsiteY6" fmla="*/ 1380253 h 2433395"/>
                    <a:gd name="connsiteX7" fmla="*/ 140662 w 718657"/>
                    <a:gd name="connsiteY7" fmla="*/ 1521946 h 2433395"/>
                    <a:gd name="connsiteX8" fmla="*/ 259236 w 718657"/>
                    <a:gd name="connsiteY8" fmla="*/ 1579039 h 2433395"/>
                    <a:gd name="connsiteX9" fmla="*/ 240633 w 718657"/>
                    <a:gd name="connsiteY9" fmla="*/ 1701613 h 2433395"/>
                    <a:gd name="connsiteX10" fmla="*/ 306520 w 718657"/>
                    <a:gd name="connsiteY10" fmla="*/ 1748363 h 2433395"/>
                    <a:gd name="connsiteX11" fmla="*/ 374704 w 718657"/>
                    <a:gd name="connsiteY11" fmla="*/ 1895217 h 2433395"/>
                    <a:gd name="connsiteX12" fmla="*/ 410822 w 718657"/>
                    <a:gd name="connsiteY12" fmla="*/ 1983449 h 2433395"/>
                    <a:gd name="connsiteX13" fmla="*/ 506312 w 718657"/>
                    <a:gd name="connsiteY13" fmla="*/ 2050244 h 2433395"/>
                    <a:gd name="connsiteX14" fmla="*/ 535300 w 718657"/>
                    <a:gd name="connsiteY14" fmla="*/ 2254306 h 2433395"/>
                    <a:gd name="connsiteX15" fmla="*/ 605856 w 718657"/>
                    <a:gd name="connsiteY15" fmla="*/ 2237468 h 2433395"/>
                    <a:gd name="connsiteX16" fmla="*/ 581827 w 718657"/>
                    <a:gd name="connsiteY16" fmla="*/ 2378877 h 2433395"/>
                    <a:gd name="connsiteX17" fmla="*/ 660249 w 718657"/>
                    <a:gd name="connsiteY17" fmla="*/ 2374463 h 2433395"/>
                    <a:gd name="connsiteX18" fmla="*/ 718657 w 718657"/>
                    <a:gd name="connsiteY18" fmla="*/ 2433395 h 2433395"/>
                    <a:gd name="connsiteX0" fmla="*/ 0 w 718657"/>
                    <a:gd name="connsiteY0" fmla="*/ 0 h 2433395"/>
                    <a:gd name="connsiteX1" fmla="*/ 72932 w 718657"/>
                    <a:gd name="connsiteY1" fmla="*/ 101514 h 2433395"/>
                    <a:gd name="connsiteX2" fmla="*/ 165837 w 718657"/>
                    <a:gd name="connsiteY2" fmla="*/ 256409 h 2433395"/>
                    <a:gd name="connsiteX3" fmla="*/ 148416 w 718657"/>
                    <a:gd name="connsiteY3" fmla="*/ 409201 h 2433395"/>
                    <a:gd name="connsiteX4" fmla="*/ 45848 w 718657"/>
                    <a:gd name="connsiteY4" fmla="*/ 1101411 h 2433395"/>
                    <a:gd name="connsiteX5" fmla="*/ 104243 w 718657"/>
                    <a:gd name="connsiteY5" fmla="*/ 1203702 h 2433395"/>
                    <a:gd name="connsiteX6" fmla="*/ 100569 w 718657"/>
                    <a:gd name="connsiteY6" fmla="*/ 1318972 h 2433395"/>
                    <a:gd name="connsiteX7" fmla="*/ 168064 w 718657"/>
                    <a:gd name="connsiteY7" fmla="*/ 1380253 h 2433395"/>
                    <a:gd name="connsiteX8" fmla="*/ 140662 w 718657"/>
                    <a:gd name="connsiteY8" fmla="*/ 1521946 h 2433395"/>
                    <a:gd name="connsiteX9" fmla="*/ 259236 w 718657"/>
                    <a:gd name="connsiteY9" fmla="*/ 1579039 h 2433395"/>
                    <a:gd name="connsiteX10" fmla="*/ 240633 w 718657"/>
                    <a:gd name="connsiteY10" fmla="*/ 1701613 h 2433395"/>
                    <a:gd name="connsiteX11" fmla="*/ 306520 w 718657"/>
                    <a:gd name="connsiteY11" fmla="*/ 1748363 h 2433395"/>
                    <a:gd name="connsiteX12" fmla="*/ 374704 w 718657"/>
                    <a:gd name="connsiteY12" fmla="*/ 1895217 h 2433395"/>
                    <a:gd name="connsiteX13" fmla="*/ 410822 w 718657"/>
                    <a:gd name="connsiteY13" fmla="*/ 1983449 h 2433395"/>
                    <a:gd name="connsiteX14" fmla="*/ 506312 w 718657"/>
                    <a:gd name="connsiteY14" fmla="*/ 2050244 h 2433395"/>
                    <a:gd name="connsiteX15" fmla="*/ 535300 w 718657"/>
                    <a:gd name="connsiteY15" fmla="*/ 2254306 h 2433395"/>
                    <a:gd name="connsiteX16" fmla="*/ 605856 w 718657"/>
                    <a:gd name="connsiteY16" fmla="*/ 2237468 h 2433395"/>
                    <a:gd name="connsiteX17" fmla="*/ 581827 w 718657"/>
                    <a:gd name="connsiteY17" fmla="*/ 2378877 h 2433395"/>
                    <a:gd name="connsiteX18" fmla="*/ 660249 w 718657"/>
                    <a:gd name="connsiteY18" fmla="*/ 2374463 h 2433395"/>
                    <a:gd name="connsiteX19" fmla="*/ 718657 w 718657"/>
                    <a:gd name="connsiteY19" fmla="*/ 2433395 h 2433395"/>
                    <a:gd name="connsiteX0" fmla="*/ 0 w 1208939"/>
                    <a:gd name="connsiteY0" fmla="*/ 240454 h 2336107"/>
                    <a:gd name="connsiteX1" fmla="*/ 563214 w 1208939"/>
                    <a:gd name="connsiteY1" fmla="*/ 4226 h 2336107"/>
                    <a:gd name="connsiteX2" fmla="*/ 656119 w 1208939"/>
                    <a:gd name="connsiteY2" fmla="*/ 159121 h 2336107"/>
                    <a:gd name="connsiteX3" fmla="*/ 638698 w 1208939"/>
                    <a:gd name="connsiteY3" fmla="*/ 311913 h 2336107"/>
                    <a:gd name="connsiteX4" fmla="*/ 536130 w 1208939"/>
                    <a:gd name="connsiteY4" fmla="*/ 1004123 h 2336107"/>
                    <a:gd name="connsiteX5" fmla="*/ 594525 w 1208939"/>
                    <a:gd name="connsiteY5" fmla="*/ 1106414 h 2336107"/>
                    <a:gd name="connsiteX6" fmla="*/ 590851 w 1208939"/>
                    <a:gd name="connsiteY6" fmla="*/ 1221684 h 2336107"/>
                    <a:gd name="connsiteX7" fmla="*/ 658346 w 1208939"/>
                    <a:gd name="connsiteY7" fmla="*/ 1282965 h 2336107"/>
                    <a:gd name="connsiteX8" fmla="*/ 630944 w 1208939"/>
                    <a:gd name="connsiteY8" fmla="*/ 1424658 h 2336107"/>
                    <a:gd name="connsiteX9" fmla="*/ 749518 w 1208939"/>
                    <a:gd name="connsiteY9" fmla="*/ 1481751 h 2336107"/>
                    <a:gd name="connsiteX10" fmla="*/ 730915 w 1208939"/>
                    <a:gd name="connsiteY10" fmla="*/ 1604325 h 2336107"/>
                    <a:gd name="connsiteX11" fmla="*/ 796802 w 1208939"/>
                    <a:gd name="connsiteY11" fmla="*/ 1651075 h 2336107"/>
                    <a:gd name="connsiteX12" fmla="*/ 864986 w 1208939"/>
                    <a:gd name="connsiteY12" fmla="*/ 1797929 h 2336107"/>
                    <a:gd name="connsiteX13" fmla="*/ 901104 w 1208939"/>
                    <a:gd name="connsiteY13" fmla="*/ 1886161 h 2336107"/>
                    <a:gd name="connsiteX14" fmla="*/ 996594 w 1208939"/>
                    <a:gd name="connsiteY14" fmla="*/ 1952956 h 2336107"/>
                    <a:gd name="connsiteX15" fmla="*/ 1025582 w 1208939"/>
                    <a:gd name="connsiteY15" fmla="*/ 2157018 h 2336107"/>
                    <a:gd name="connsiteX16" fmla="*/ 1096138 w 1208939"/>
                    <a:gd name="connsiteY16" fmla="*/ 2140180 h 2336107"/>
                    <a:gd name="connsiteX17" fmla="*/ 1072109 w 1208939"/>
                    <a:gd name="connsiteY17" fmla="*/ 2281589 h 2336107"/>
                    <a:gd name="connsiteX18" fmla="*/ 1150531 w 1208939"/>
                    <a:gd name="connsiteY18" fmla="*/ 2277175 h 2336107"/>
                    <a:gd name="connsiteX19" fmla="*/ 1208939 w 1208939"/>
                    <a:gd name="connsiteY19" fmla="*/ 2336107 h 2336107"/>
                    <a:gd name="connsiteX0" fmla="*/ 157757 w 1366696"/>
                    <a:gd name="connsiteY0" fmla="*/ 237759 h 2333412"/>
                    <a:gd name="connsiteX1" fmla="*/ 17145 w 1366696"/>
                    <a:gd name="connsiteY1" fmla="*/ 311384 h 2333412"/>
                    <a:gd name="connsiteX2" fmla="*/ 720971 w 1366696"/>
                    <a:gd name="connsiteY2" fmla="*/ 1531 h 2333412"/>
                    <a:gd name="connsiteX3" fmla="*/ 813876 w 1366696"/>
                    <a:gd name="connsiteY3" fmla="*/ 156426 h 2333412"/>
                    <a:gd name="connsiteX4" fmla="*/ 796455 w 1366696"/>
                    <a:gd name="connsiteY4" fmla="*/ 309218 h 2333412"/>
                    <a:gd name="connsiteX5" fmla="*/ 693887 w 1366696"/>
                    <a:gd name="connsiteY5" fmla="*/ 1001428 h 2333412"/>
                    <a:gd name="connsiteX6" fmla="*/ 752282 w 1366696"/>
                    <a:gd name="connsiteY6" fmla="*/ 1103719 h 2333412"/>
                    <a:gd name="connsiteX7" fmla="*/ 748608 w 1366696"/>
                    <a:gd name="connsiteY7" fmla="*/ 1218989 h 2333412"/>
                    <a:gd name="connsiteX8" fmla="*/ 816103 w 1366696"/>
                    <a:gd name="connsiteY8" fmla="*/ 1280270 h 2333412"/>
                    <a:gd name="connsiteX9" fmla="*/ 788701 w 1366696"/>
                    <a:gd name="connsiteY9" fmla="*/ 1421963 h 2333412"/>
                    <a:gd name="connsiteX10" fmla="*/ 907275 w 1366696"/>
                    <a:gd name="connsiteY10" fmla="*/ 1479056 h 2333412"/>
                    <a:gd name="connsiteX11" fmla="*/ 888672 w 1366696"/>
                    <a:gd name="connsiteY11" fmla="*/ 1601630 h 2333412"/>
                    <a:gd name="connsiteX12" fmla="*/ 954559 w 1366696"/>
                    <a:gd name="connsiteY12" fmla="*/ 1648380 h 2333412"/>
                    <a:gd name="connsiteX13" fmla="*/ 1022743 w 1366696"/>
                    <a:gd name="connsiteY13" fmla="*/ 1795234 h 2333412"/>
                    <a:gd name="connsiteX14" fmla="*/ 1058861 w 1366696"/>
                    <a:gd name="connsiteY14" fmla="*/ 1883466 h 2333412"/>
                    <a:gd name="connsiteX15" fmla="*/ 1154351 w 1366696"/>
                    <a:gd name="connsiteY15" fmla="*/ 1950261 h 2333412"/>
                    <a:gd name="connsiteX16" fmla="*/ 1183339 w 1366696"/>
                    <a:gd name="connsiteY16" fmla="*/ 2154323 h 2333412"/>
                    <a:gd name="connsiteX17" fmla="*/ 1253895 w 1366696"/>
                    <a:gd name="connsiteY17" fmla="*/ 2137485 h 2333412"/>
                    <a:gd name="connsiteX18" fmla="*/ 1229866 w 1366696"/>
                    <a:gd name="connsiteY18" fmla="*/ 2278894 h 2333412"/>
                    <a:gd name="connsiteX19" fmla="*/ 1308288 w 1366696"/>
                    <a:gd name="connsiteY19" fmla="*/ 2274480 h 2333412"/>
                    <a:gd name="connsiteX20" fmla="*/ 1366696 w 1366696"/>
                    <a:gd name="connsiteY20" fmla="*/ 2333412 h 2333412"/>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7757 w 1366696"/>
                    <a:gd name="connsiteY0" fmla="*/ 85192 h 2180845"/>
                    <a:gd name="connsiteX1" fmla="*/ 17145 w 1366696"/>
                    <a:gd name="connsiteY1" fmla="*/ 158817 h 2180845"/>
                    <a:gd name="connsiteX2" fmla="*/ 56386 w 1366696"/>
                    <a:gd name="connsiteY2" fmla="*/ 404564 h 2180845"/>
                    <a:gd name="connsiteX3" fmla="*/ 813876 w 1366696"/>
                    <a:gd name="connsiteY3" fmla="*/ 3859 h 2180845"/>
                    <a:gd name="connsiteX4" fmla="*/ 796455 w 1366696"/>
                    <a:gd name="connsiteY4" fmla="*/ 156651 h 2180845"/>
                    <a:gd name="connsiteX5" fmla="*/ 693887 w 1366696"/>
                    <a:gd name="connsiteY5" fmla="*/ 848861 h 2180845"/>
                    <a:gd name="connsiteX6" fmla="*/ 752282 w 1366696"/>
                    <a:gd name="connsiteY6" fmla="*/ 951152 h 2180845"/>
                    <a:gd name="connsiteX7" fmla="*/ 748608 w 1366696"/>
                    <a:gd name="connsiteY7" fmla="*/ 1066422 h 2180845"/>
                    <a:gd name="connsiteX8" fmla="*/ 816103 w 1366696"/>
                    <a:gd name="connsiteY8" fmla="*/ 1127703 h 2180845"/>
                    <a:gd name="connsiteX9" fmla="*/ 788701 w 1366696"/>
                    <a:gd name="connsiteY9" fmla="*/ 1269396 h 2180845"/>
                    <a:gd name="connsiteX10" fmla="*/ 907275 w 1366696"/>
                    <a:gd name="connsiteY10" fmla="*/ 1326489 h 2180845"/>
                    <a:gd name="connsiteX11" fmla="*/ 888672 w 1366696"/>
                    <a:gd name="connsiteY11" fmla="*/ 1449063 h 2180845"/>
                    <a:gd name="connsiteX12" fmla="*/ 954559 w 1366696"/>
                    <a:gd name="connsiteY12" fmla="*/ 1495813 h 2180845"/>
                    <a:gd name="connsiteX13" fmla="*/ 1022743 w 1366696"/>
                    <a:gd name="connsiteY13" fmla="*/ 1642667 h 2180845"/>
                    <a:gd name="connsiteX14" fmla="*/ 1058861 w 1366696"/>
                    <a:gd name="connsiteY14" fmla="*/ 1730899 h 2180845"/>
                    <a:gd name="connsiteX15" fmla="*/ 1154351 w 1366696"/>
                    <a:gd name="connsiteY15" fmla="*/ 1797694 h 2180845"/>
                    <a:gd name="connsiteX16" fmla="*/ 1183339 w 1366696"/>
                    <a:gd name="connsiteY16" fmla="*/ 2001756 h 2180845"/>
                    <a:gd name="connsiteX17" fmla="*/ 1253895 w 1366696"/>
                    <a:gd name="connsiteY17" fmla="*/ 1984918 h 2180845"/>
                    <a:gd name="connsiteX18" fmla="*/ 1229866 w 1366696"/>
                    <a:gd name="connsiteY18" fmla="*/ 2126327 h 2180845"/>
                    <a:gd name="connsiteX19" fmla="*/ 1308288 w 1366696"/>
                    <a:gd name="connsiteY19" fmla="*/ 2121913 h 2180845"/>
                    <a:gd name="connsiteX20" fmla="*/ 1366696 w 1366696"/>
                    <a:gd name="connsiteY20" fmla="*/ 2180845 h 2180845"/>
                    <a:gd name="connsiteX0" fmla="*/ 153306 w 1362245"/>
                    <a:gd name="connsiteY0" fmla="*/ 85192 h 2180845"/>
                    <a:gd name="connsiteX1" fmla="*/ 12694 w 1362245"/>
                    <a:gd name="connsiteY1" fmla="*/ 158817 h 2180845"/>
                    <a:gd name="connsiteX2" fmla="*/ 51935 w 1362245"/>
                    <a:gd name="connsiteY2" fmla="*/ 404564 h 2180845"/>
                    <a:gd name="connsiteX3" fmla="*/ 809425 w 1362245"/>
                    <a:gd name="connsiteY3" fmla="*/ 3859 h 2180845"/>
                    <a:gd name="connsiteX4" fmla="*/ 792004 w 1362245"/>
                    <a:gd name="connsiteY4" fmla="*/ 156651 h 2180845"/>
                    <a:gd name="connsiteX5" fmla="*/ 689436 w 1362245"/>
                    <a:gd name="connsiteY5" fmla="*/ 848861 h 2180845"/>
                    <a:gd name="connsiteX6" fmla="*/ 747831 w 1362245"/>
                    <a:gd name="connsiteY6" fmla="*/ 951152 h 2180845"/>
                    <a:gd name="connsiteX7" fmla="*/ 744157 w 1362245"/>
                    <a:gd name="connsiteY7" fmla="*/ 1066422 h 2180845"/>
                    <a:gd name="connsiteX8" fmla="*/ 811652 w 1362245"/>
                    <a:gd name="connsiteY8" fmla="*/ 1127703 h 2180845"/>
                    <a:gd name="connsiteX9" fmla="*/ 784250 w 1362245"/>
                    <a:gd name="connsiteY9" fmla="*/ 1269396 h 2180845"/>
                    <a:gd name="connsiteX10" fmla="*/ 902824 w 1362245"/>
                    <a:gd name="connsiteY10" fmla="*/ 1326489 h 2180845"/>
                    <a:gd name="connsiteX11" fmla="*/ 884221 w 1362245"/>
                    <a:gd name="connsiteY11" fmla="*/ 1449063 h 2180845"/>
                    <a:gd name="connsiteX12" fmla="*/ 950108 w 1362245"/>
                    <a:gd name="connsiteY12" fmla="*/ 1495813 h 2180845"/>
                    <a:gd name="connsiteX13" fmla="*/ 1018292 w 1362245"/>
                    <a:gd name="connsiteY13" fmla="*/ 1642667 h 2180845"/>
                    <a:gd name="connsiteX14" fmla="*/ 1054410 w 1362245"/>
                    <a:gd name="connsiteY14" fmla="*/ 1730899 h 2180845"/>
                    <a:gd name="connsiteX15" fmla="*/ 1149900 w 1362245"/>
                    <a:gd name="connsiteY15" fmla="*/ 1797694 h 2180845"/>
                    <a:gd name="connsiteX16" fmla="*/ 1178888 w 1362245"/>
                    <a:gd name="connsiteY16" fmla="*/ 2001756 h 2180845"/>
                    <a:gd name="connsiteX17" fmla="*/ 1249444 w 1362245"/>
                    <a:gd name="connsiteY17" fmla="*/ 1984918 h 2180845"/>
                    <a:gd name="connsiteX18" fmla="*/ 1225415 w 1362245"/>
                    <a:gd name="connsiteY18" fmla="*/ 2126327 h 2180845"/>
                    <a:gd name="connsiteX19" fmla="*/ 1303837 w 1362245"/>
                    <a:gd name="connsiteY19" fmla="*/ 2121913 h 2180845"/>
                    <a:gd name="connsiteX20" fmla="*/ 1362245 w 1362245"/>
                    <a:gd name="connsiteY20" fmla="*/ 2180845 h 2180845"/>
                    <a:gd name="connsiteX0" fmla="*/ 151398 w 1360337"/>
                    <a:gd name="connsiteY0" fmla="*/ 85164 h 2180817"/>
                    <a:gd name="connsiteX1" fmla="*/ 10786 w 1360337"/>
                    <a:gd name="connsiteY1" fmla="*/ 158789 h 2180817"/>
                    <a:gd name="connsiteX2" fmla="*/ 66087 w 1360337"/>
                    <a:gd name="connsiteY2" fmla="*/ 408244 h 2180817"/>
                    <a:gd name="connsiteX3" fmla="*/ 807517 w 1360337"/>
                    <a:gd name="connsiteY3" fmla="*/ 3831 h 2180817"/>
                    <a:gd name="connsiteX4" fmla="*/ 790096 w 1360337"/>
                    <a:gd name="connsiteY4" fmla="*/ 156623 h 2180817"/>
                    <a:gd name="connsiteX5" fmla="*/ 687528 w 1360337"/>
                    <a:gd name="connsiteY5" fmla="*/ 848833 h 2180817"/>
                    <a:gd name="connsiteX6" fmla="*/ 745923 w 1360337"/>
                    <a:gd name="connsiteY6" fmla="*/ 951124 h 2180817"/>
                    <a:gd name="connsiteX7" fmla="*/ 742249 w 1360337"/>
                    <a:gd name="connsiteY7" fmla="*/ 1066394 h 2180817"/>
                    <a:gd name="connsiteX8" fmla="*/ 809744 w 1360337"/>
                    <a:gd name="connsiteY8" fmla="*/ 1127675 h 2180817"/>
                    <a:gd name="connsiteX9" fmla="*/ 782342 w 1360337"/>
                    <a:gd name="connsiteY9" fmla="*/ 1269368 h 2180817"/>
                    <a:gd name="connsiteX10" fmla="*/ 900916 w 1360337"/>
                    <a:gd name="connsiteY10" fmla="*/ 1326461 h 2180817"/>
                    <a:gd name="connsiteX11" fmla="*/ 882313 w 1360337"/>
                    <a:gd name="connsiteY11" fmla="*/ 1449035 h 2180817"/>
                    <a:gd name="connsiteX12" fmla="*/ 948200 w 1360337"/>
                    <a:gd name="connsiteY12" fmla="*/ 1495785 h 2180817"/>
                    <a:gd name="connsiteX13" fmla="*/ 1016384 w 1360337"/>
                    <a:gd name="connsiteY13" fmla="*/ 1642639 h 2180817"/>
                    <a:gd name="connsiteX14" fmla="*/ 1052502 w 1360337"/>
                    <a:gd name="connsiteY14" fmla="*/ 1730871 h 2180817"/>
                    <a:gd name="connsiteX15" fmla="*/ 1147992 w 1360337"/>
                    <a:gd name="connsiteY15" fmla="*/ 1797666 h 2180817"/>
                    <a:gd name="connsiteX16" fmla="*/ 1176980 w 1360337"/>
                    <a:gd name="connsiteY16" fmla="*/ 2001728 h 2180817"/>
                    <a:gd name="connsiteX17" fmla="*/ 1247536 w 1360337"/>
                    <a:gd name="connsiteY17" fmla="*/ 1984890 h 2180817"/>
                    <a:gd name="connsiteX18" fmla="*/ 1223507 w 1360337"/>
                    <a:gd name="connsiteY18" fmla="*/ 2126299 h 2180817"/>
                    <a:gd name="connsiteX19" fmla="*/ 1301929 w 1360337"/>
                    <a:gd name="connsiteY19" fmla="*/ 2121885 h 2180817"/>
                    <a:gd name="connsiteX20" fmla="*/ 1360337 w 1360337"/>
                    <a:gd name="connsiteY20" fmla="*/ 2180817 h 2180817"/>
                    <a:gd name="connsiteX0" fmla="*/ 142152 w 1351091"/>
                    <a:gd name="connsiteY0" fmla="*/ 85164 h 2180817"/>
                    <a:gd name="connsiteX1" fmla="*/ 1540 w 1351091"/>
                    <a:gd name="connsiteY1" fmla="*/ 158789 h 2180817"/>
                    <a:gd name="connsiteX2" fmla="*/ 56841 w 1351091"/>
                    <a:gd name="connsiteY2" fmla="*/ 408244 h 2180817"/>
                    <a:gd name="connsiteX3" fmla="*/ 798271 w 1351091"/>
                    <a:gd name="connsiteY3" fmla="*/ 3831 h 2180817"/>
                    <a:gd name="connsiteX4" fmla="*/ 780850 w 1351091"/>
                    <a:gd name="connsiteY4" fmla="*/ 156623 h 2180817"/>
                    <a:gd name="connsiteX5" fmla="*/ 678282 w 1351091"/>
                    <a:gd name="connsiteY5" fmla="*/ 848833 h 2180817"/>
                    <a:gd name="connsiteX6" fmla="*/ 736677 w 1351091"/>
                    <a:gd name="connsiteY6" fmla="*/ 951124 h 2180817"/>
                    <a:gd name="connsiteX7" fmla="*/ 733003 w 1351091"/>
                    <a:gd name="connsiteY7" fmla="*/ 1066394 h 2180817"/>
                    <a:gd name="connsiteX8" fmla="*/ 800498 w 1351091"/>
                    <a:gd name="connsiteY8" fmla="*/ 1127675 h 2180817"/>
                    <a:gd name="connsiteX9" fmla="*/ 773096 w 1351091"/>
                    <a:gd name="connsiteY9" fmla="*/ 1269368 h 2180817"/>
                    <a:gd name="connsiteX10" fmla="*/ 891670 w 1351091"/>
                    <a:gd name="connsiteY10" fmla="*/ 1326461 h 2180817"/>
                    <a:gd name="connsiteX11" fmla="*/ 873067 w 1351091"/>
                    <a:gd name="connsiteY11" fmla="*/ 1449035 h 2180817"/>
                    <a:gd name="connsiteX12" fmla="*/ 938954 w 1351091"/>
                    <a:gd name="connsiteY12" fmla="*/ 1495785 h 2180817"/>
                    <a:gd name="connsiteX13" fmla="*/ 1007138 w 1351091"/>
                    <a:gd name="connsiteY13" fmla="*/ 1642639 h 2180817"/>
                    <a:gd name="connsiteX14" fmla="*/ 1043256 w 1351091"/>
                    <a:gd name="connsiteY14" fmla="*/ 1730871 h 2180817"/>
                    <a:gd name="connsiteX15" fmla="*/ 1138746 w 1351091"/>
                    <a:gd name="connsiteY15" fmla="*/ 1797666 h 2180817"/>
                    <a:gd name="connsiteX16" fmla="*/ 1167734 w 1351091"/>
                    <a:gd name="connsiteY16" fmla="*/ 2001728 h 2180817"/>
                    <a:gd name="connsiteX17" fmla="*/ 1238290 w 1351091"/>
                    <a:gd name="connsiteY17" fmla="*/ 1984890 h 2180817"/>
                    <a:gd name="connsiteX18" fmla="*/ 1214261 w 1351091"/>
                    <a:gd name="connsiteY18" fmla="*/ 2126299 h 2180817"/>
                    <a:gd name="connsiteX19" fmla="*/ 1292683 w 1351091"/>
                    <a:gd name="connsiteY19" fmla="*/ 2121885 h 2180817"/>
                    <a:gd name="connsiteX20" fmla="*/ 1351091 w 1351091"/>
                    <a:gd name="connsiteY20" fmla="*/ 2180817 h 2180817"/>
                    <a:gd name="connsiteX0" fmla="*/ 142152 w 1351091"/>
                    <a:gd name="connsiteY0" fmla="*/ 82261 h 2177914"/>
                    <a:gd name="connsiteX1" fmla="*/ 1540 w 1351091"/>
                    <a:gd name="connsiteY1" fmla="*/ 155886 h 2177914"/>
                    <a:gd name="connsiteX2" fmla="*/ 56841 w 1351091"/>
                    <a:gd name="connsiteY2" fmla="*/ 405341 h 2177914"/>
                    <a:gd name="connsiteX3" fmla="*/ 194766 w 1351091"/>
                    <a:gd name="connsiteY3" fmla="*/ 669983 h 2177914"/>
                    <a:gd name="connsiteX4" fmla="*/ 798271 w 1351091"/>
                    <a:gd name="connsiteY4" fmla="*/ 928 h 2177914"/>
                    <a:gd name="connsiteX5" fmla="*/ 780850 w 1351091"/>
                    <a:gd name="connsiteY5" fmla="*/ 153720 h 2177914"/>
                    <a:gd name="connsiteX6" fmla="*/ 678282 w 1351091"/>
                    <a:gd name="connsiteY6" fmla="*/ 845930 h 2177914"/>
                    <a:gd name="connsiteX7" fmla="*/ 736677 w 1351091"/>
                    <a:gd name="connsiteY7" fmla="*/ 948221 h 2177914"/>
                    <a:gd name="connsiteX8" fmla="*/ 733003 w 1351091"/>
                    <a:gd name="connsiteY8" fmla="*/ 1063491 h 2177914"/>
                    <a:gd name="connsiteX9" fmla="*/ 800498 w 1351091"/>
                    <a:gd name="connsiteY9" fmla="*/ 1124772 h 2177914"/>
                    <a:gd name="connsiteX10" fmla="*/ 773096 w 1351091"/>
                    <a:gd name="connsiteY10" fmla="*/ 1266465 h 2177914"/>
                    <a:gd name="connsiteX11" fmla="*/ 891670 w 1351091"/>
                    <a:gd name="connsiteY11" fmla="*/ 1323558 h 2177914"/>
                    <a:gd name="connsiteX12" fmla="*/ 873067 w 1351091"/>
                    <a:gd name="connsiteY12" fmla="*/ 1446132 h 2177914"/>
                    <a:gd name="connsiteX13" fmla="*/ 938954 w 1351091"/>
                    <a:gd name="connsiteY13" fmla="*/ 1492882 h 2177914"/>
                    <a:gd name="connsiteX14" fmla="*/ 1007138 w 1351091"/>
                    <a:gd name="connsiteY14" fmla="*/ 1639736 h 2177914"/>
                    <a:gd name="connsiteX15" fmla="*/ 1043256 w 1351091"/>
                    <a:gd name="connsiteY15" fmla="*/ 1727968 h 2177914"/>
                    <a:gd name="connsiteX16" fmla="*/ 1138746 w 1351091"/>
                    <a:gd name="connsiteY16" fmla="*/ 1794763 h 2177914"/>
                    <a:gd name="connsiteX17" fmla="*/ 1167734 w 1351091"/>
                    <a:gd name="connsiteY17" fmla="*/ 1998825 h 2177914"/>
                    <a:gd name="connsiteX18" fmla="*/ 1238290 w 1351091"/>
                    <a:gd name="connsiteY18" fmla="*/ 1981987 h 2177914"/>
                    <a:gd name="connsiteX19" fmla="*/ 1214261 w 1351091"/>
                    <a:gd name="connsiteY19" fmla="*/ 2123396 h 2177914"/>
                    <a:gd name="connsiteX20" fmla="*/ 1292683 w 1351091"/>
                    <a:gd name="connsiteY20" fmla="*/ 2118982 h 2177914"/>
                    <a:gd name="connsiteX21" fmla="*/ 1351091 w 1351091"/>
                    <a:gd name="connsiteY21" fmla="*/ 2177914 h 2177914"/>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2126 h 2177779"/>
                    <a:gd name="connsiteX1" fmla="*/ 1540 w 1351091"/>
                    <a:gd name="connsiteY1" fmla="*/ 155751 h 2177779"/>
                    <a:gd name="connsiteX2" fmla="*/ 56841 w 1351091"/>
                    <a:gd name="connsiteY2" fmla="*/ 405206 h 2177779"/>
                    <a:gd name="connsiteX3" fmla="*/ 194766 w 1351091"/>
                    <a:gd name="connsiteY3" fmla="*/ 669848 h 2177779"/>
                    <a:gd name="connsiteX4" fmla="*/ 798271 w 1351091"/>
                    <a:gd name="connsiteY4" fmla="*/ 793 h 2177779"/>
                    <a:gd name="connsiteX5" fmla="*/ 780850 w 1351091"/>
                    <a:gd name="connsiteY5" fmla="*/ 153585 h 2177779"/>
                    <a:gd name="connsiteX6" fmla="*/ 678282 w 1351091"/>
                    <a:gd name="connsiteY6" fmla="*/ 845795 h 2177779"/>
                    <a:gd name="connsiteX7" fmla="*/ 736677 w 1351091"/>
                    <a:gd name="connsiteY7" fmla="*/ 948086 h 2177779"/>
                    <a:gd name="connsiteX8" fmla="*/ 733003 w 1351091"/>
                    <a:gd name="connsiteY8" fmla="*/ 1063356 h 2177779"/>
                    <a:gd name="connsiteX9" fmla="*/ 800498 w 1351091"/>
                    <a:gd name="connsiteY9" fmla="*/ 1124637 h 2177779"/>
                    <a:gd name="connsiteX10" fmla="*/ 773096 w 1351091"/>
                    <a:gd name="connsiteY10" fmla="*/ 1266330 h 2177779"/>
                    <a:gd name="connsiteX11" fmla="*/ 891670 w 1351091"/>
                    <a:gd name="connsiteY11" fmla="*/ 1323423 h 2177779"/>
                    <a:gd name="connsiteX12" fmla="*/ 873067 w 1351091"/>
                    <a:gd name="connsiteY12" fmla="*/ 1445997 h 2177779"/>
                    <a:gd name="connsiteX13" fmla="*/ 938954 w 1351091"/>
                    <a:gd name="connsiteY13" fmla="*/ 1492747 h 2177779"/>
                    <a:gd name="connsiteX14" fmla="*/ 1007138 w 1351091"/>
                    <a:gd name="connsiteY14" fmla="*/ 1639601 h 2177779"/>
                    <a:gd name="connsiteX15" fmla="*/ 1043256 w 1351091"/>
                    <a:gd name="connsiteY15" fmla="*/ 1727833 h 2177779"/>
                    <a:gd name="connsiteX16" fmla="*/ 1138746 w 1351091"/>
                    <a:gd name="connsiteY16" fmla="*/ 1794628 h 2177779"/>
                    <a:gd name="connsiteX17" fmla="*/ 1167734 w 1351091"/>
                    <a:gd name="connsiteY17" fmla="*/ 1998690 h 2177779"/>
                    <a:gd name="connsiteX18" fmla="*/ 1238290 w 1351091"/>
                    <a:gd name="connsiteY18" fmla="*/ 1981852 h 2177779"/>
                    <a:gd name="connsiteX19" fmla="*/ 1214261 w 1351091"/>
                    <a:gd name="connsiteY19" fmla="*/ 2123261 h 2177779"/>
                    <a:gd name="connsiteX20" fmla="*/ 1292683 w 1351091"/>
                    <a:gd name="connsiteY20" fmla="*/ 2118847 h 2177779"/>
                    <a:gd name="connsiteX21" fmla="*/ 1351091 w 1351091"/>
                    <a:gd name="connsiteY21" fmla="*/ 2177779 h 2177779"/>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533411 w 1351091"/>
                    <a:gd name="connsiteY4" fmla="*/ 321618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798271 w 1351091"/>
                    <a:gd name="connsiteY5" fmla="*/ 0 h 2176986"/>
                    <a:gd name="connsiteX6" fmla="*/ 780850 w 1351091"/>
                    <a:gd name="connsiteY6" fmla="*/ 152792 h 2176986"/>
                    <a:gd name="connsiteX7" fmla="*/ 678282 w 1351091"/>
                    <a:gd name="connsiteY7" fmla="*/ 845002 h 2176986"/>
                    <a:gd name="connsiteX8" fmla="*/ 736677 w 1351091"/>
                    <a:gd name="connsiteY8" fmla="*/ 947293 h 2176986"/>
                    <a:gd name="connsiteX9" fmla="*/ 733003 w 1351091"/>
                    <a:gd name="connsiteY9" fmla="*/ 1062563 h 2176986"/>
                    <a:gd name="connsiteX10" fmla="*/ 800498 w 1351091"/>
                    <a:gd name="connsiteY10" fmla="*/ 1123844 h 2176986"/>
                    <a:gd name="connsiteX11" fmla="*/ 773096 w 1351091"/>
                    <a:gd name="connsiteY11" fmla="*/ 1265537 h 2176986"/>
                    <a:gd name="connsiteX12" fmla="*/ 891670 w 1351091"/>
                    <a:gd name="connsiteY12" fmla="*/ 1322630 h 2176986"/>
                    <a:gd name="connsiteX13" fmla="*/ 873067 w 1351091"/>
                    <a:gd name="connsiteY13" fmla="*/ 1445204 h 2176986"/>
                    <a:gd name="connsiteX14" fmla="*/ 938954 w 1351091"/>
                    <a:gd name="connsiteY14" fmla="*/ 1491954 h 2176986"/>
                    <a:gd name="connsiteX15" fmla="*/ 1007138 w 1351091"/>
                    <a:gd name="connsiteY15" fmla="*/ 1638808 h 2176986"/>
                    <a:gd name="connsiteX16" fmla="*/ 1043256 w 1351091"/>
                    <a:gd name="connsiteY16" fmla="*/ 1727040 h 2176986"/>
                    <a:gd name="connsiteX17" fmla="*/ 1138746 w 1351091"/>
                    <a:gd name="connsiteY17" fmla="*/ 1793835 h 2176986"/>
                    <a:gd name="connsiteX18" fmla="*/ 1167734 w 1351091"/>
                    <a:gd name="connsiteY18" fmla="*/ 1997897 h 2176986"/>
                    <a:gd name="connsiteX19" fmla="*/ 1238290 w 1351091"/>
                    <a:gd name="connsiteY19" fmla="*/ 1981059 h 2176986"/>
                    <a:gd name="connsiteX20" fmla="*/ 1214261 w 1351091"/>
                    <a:gd name="connsiteY20" fmla="*/ 2122468 h 2176986"/>
                    <a:gd name="connsiteX21" fmla="*/ 1292683 w 1351091"/>
                    <a:gd name="connsiteY21" fmla="*/ 2118054 h 2176986"/>
                    <a:gd name="connsiteX22" fmla="*/ 1351091 w 1351091"/>
                    <a:gd name="connsiteY22"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641999 w 1351091"/>
                    <a:gd name="connsiteY5" fmla="*/ 259036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798271 w 1351091"/>
                    <a:gd name="connsiteY6" fmla="*/ 0 h 2176986"/>
                    <a:gd name="connsiteX7" fmla="*/ 780850 w 1351091"/>
                    <a:gd name="connsiteY7" fmla="*/ 152792 h 2176986"/>
                    <a:gd name="connsiteX8" fmla="*/ 678282 w 1351091"/>
                    <a:gd name="connsiteY8" fmla="*/ 845002 h 2176986"/>
                    <a:gd name="connsiteX9" fmla="*/ 736677 w 1351091"/>
                    <a:gd name="connsiteY9" fmla="*/ 947293 h 2176986"/>
                    <a:gd name="connsiteX10" fmla="*/ 733003 w 1351091"/>
                    <a:gd name="connsiteY10" fmla="*/ 1062563 h 2176986"/>
                    <a:gd name="connsiteX11" fmla="*/ 800498 w 1351091"/>
                    <a:gd name="connsiteY11" fmla="*/ 1123844 h 2176986"/>
                    <a:gd name="connsiteX12" fmla="*/ 773096 w 1351091"/>
                    <a:gd name="connsiteY12" fmla="*/ 1265537 h 2176986"/>
                    <a:gd name="connsiteX13" fmla="*/ 891670 w 1351091"/>
                    <a:gd name="connsiteY13" fmla="*/ 1322630 h 2176986"/>
                    <a:gd name="connsiteX14" fmla="*/ 873067 w 1351091"/>
                    <a:gd name="connsiteY14" fmla="*/ 1445204 h 2176986"/>
                    <a:gd name="connsiteX15" fmla="*/ 938954 w 1351091"/>
                    <a:gd name="connsiteY15" fmla="*/ 1491954 h 2176986"/>
                    <a:gd name="connsiteX16" fmla="*/ 1007138 w 1351091"/>
                    <a:gd name="connsiteY16" fmla="*/ 1638808 h 2176986"/>
                    <a:gd name="connsiteX17" fmla="*/ 1043256 w 1351091"/>
                    <a:gd name="connsiteY17" fmla="*/ 1727040 h 2176986"/>
                    <a:gd name="connsiteX18" fmla="*/ 1138746 w 1351091"/>
                    <a:gd name="connsiteY18" fmla="*/ 1793835 h 2176986"/>
                    <a:gd name="connsiteX19" fmla="*/ 1167734 w 1351091"/>
                    <a:gd name="connsiteY19" fmla="*/ 1997897 h 2176986"/>
                    <a:gd name="connsiteX20" fmla="*/ 1238290 w 1351091"/>
                    <a:gd name="connsiteY20" fmla="*/ 1981059 h 2176986"/>
                    <a:gd name="connsiteX21" fmla="*/ 1214261 w 1351091"/>
                    <a:gd name="connsiteY21" fmla="*/ 2122468 h 2176986"/>
                    <a:gd name="connsiteX22" fmla="*/ 1292683 w 1351091"/>
                    <a:gd name="connsiteY22" fmla="*/ 2118054 h 2176986"/>
                    <a:gd name="connsiteX23" fmla="*/ 1351091 w 1351091"/>
                    <a:gd name="connsiteY23"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567740 w 1351091"/>
                    <a:gd name="connsiteY6" fmla="*/ 339287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81333 h 2176986"/>
                    <a:gd name="connsiteX1" fmla="*/ 1540 w 1351091"/>
                    <a:gd name="connsiteY1" fmla="*/ 154958 h 2176986"/>
                    <a:gd name="connsiteX2" fmla="*/ 56841 w 1351091"/>
                    <a:gd name="connsiteY2" fmla="*/ 404413 h 2176986"/>
                    <a:gd name="connsiteX3" fmla="*/ 194766 w 1351091"/>
                    <a:gd name="connsiteY3" fmla="*/ 669055 h 2176986"/>
                    <a:gd name="connsiteX4" fmla="*/ 315191 w 1351091"/>
                    <a:gd name="connsiteY4" fmla="*/ 831277 h 2176986"/>
                    <a:gd name="connsiteX5" fmla="*/ 378817 w 1351091"/>
                    <a:gd name="connsiteY5" fmla="*/ 652145 h 2176986"/>
                    <a:gd name="connsiteX6" fmla="*/ 427389 w 1351091"/>
                    <a:gd name="connsiteY6" fmla="*/ 353625 h 2176986"/>
                    <a:gd name="connsiteX7" fmla="*/ 798271 w 1351091"/>
                    <a:gd name="connsiteY7" fmla="*/ 0 h 2176986"/>
                    <a:gd name="connsiteX8" fmla="*/ 780850 w 1351091"/>
                    <a:gd name="connsiteY8" fmla="*/ 152792 h 2176986"/>
                    <a:gd name="connsiteX9" fmla="*/ 678282 w 1351091"/>
                    <a:gd name="connsiteY9" fmla="*/ 845002 h 2176986"/>
                    <a:gd name="connsiteX10" fmla="*/ 736677 w 1351091"/>
                    <a:gd name="connsiteY10" fmla="*/ 947293 h 2176986"/>
                    <a:gd name="connsiteX11" fmla="*/ 733003 w 1351091"/>
                    <a:gd name="connsiteY11" fmla="*/ 1062563 h 2176986"/>
                    <a:gd name="connsiteX12" fmla="*/ 800498 w 1351091"/>
                    <a:gd name="connsiteY12" fmla="*/ 1123844 h 2176986"/>
                    <a:gd name="connsiteX13" fmla="*/ 773096 w 1351091"/>
                    <a:gd name="connsiteY13" fmla="*/ 1265537 h 2176986"/>
                    <a:gd name="connsiteX14" fmla="*/ 891670 w 1351091"/>
                    <a:gd name="connsiteY14" fmla="*/ 1322630 h 2176986"/>
                    <a:gd name="connsiteX15" fmla="*/ 873067 w 1351091"/>
                    <a:gd name="connsiteY15" fmla="*/ 1445204 h 2176986"/>
                    <a:gd name="connsiteX16" fmla="*/ 938954 w 1351091"/>
                    <a:gd name="connsiteY16" fmla="*/ 1491954 h 2176986"/>
                    <a:gd name="connsiteX17" fmla="*/ 1007138 w 1351091"/>
                    <a:gd name="connsiteY17" fmla="*/ 1638808 h 2176986"/>
                    <a:gd name="connsiteX18" fmla="*/ 1043256 w 1351091"/>
                    <a:gd name="connsiteY18" fmla="*/ 1727040 h 2176986"/>
                    <a:gd name="connsiteX19" fmla="*/ 1138746 w 1351091"/>
                    <a:gd name="connsiteY19" fmla="*/ 1793835 h 2176986"/>
                    <a:gd name="connsiteX20" fmla="*/ 1167734 w 1351091"/>
                    <a:gd name="connsiteY20" fmla="*/ 1997897 h 2176986"/>
                    <a:gd name="connsiteX21" fmla="*/ 1238290 w 1351091"/>
                    <a:gd name="connsiteY21" fmla="*/ 1981059 h 2176986"/>
                    <a:gd name="connsiteX22" fmla="*/ 1214261 w 1351091"/>
                    <a:gd name="connsiteY22" fmla="*/ 2122468 h 2176986"/>
                    <a:gd name="connsiteX23" fmla="*/ 1292683 w 1351091"/>
                    <a:gd name="connsiteY23" fmla="*/ 2118054 h 2176986"/>
                    <a:gd name="connsiteX24" fmla="*/ 1351091 w 1351091"/>
                    <a:gd name="connsiteY24" fmla="*/ 2176986 h 2176986"/>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780850 w 1351091"/>
                    <a:gd name="connsiteY8" fmla="*/ 8920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39488 w 1351091"/>
                    <a:gd name="connsiteY7" fmla="*/ 88008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 name="connsiteX0" fmla="*/ 142152 w 1351091"/>
                    <a:gd name="connsiteY0" fmla="*/ 17745 h 2113398"/>
                    <a:gd name="connsiteX1" fmla="*/ 1540 w 1351091"/>
                    <a:gd name="connsiteY1" fmla="*/ 91370 h 2113398"/>
                    <a:gd name="connsiteX2" fmla="*/ 56841 w 1351091"/>
                    <a:gd name="connsiteY2" fmla="*/ 340825 h 2113398"/>
                    <a:gd name="connsiteX3" fmla="*/ 194766 w 1351091"/>
                    <a:gd name="connsiteY3" fmla="*/ 605467 h 2113398"/>
                    <a:gd name="connsiteX4" fmla="*/ 315191 w 1351091"/>
                    <a:gd name="connsiteY4" fmla="*/ 767689 h 2113398"/>
                    <a:gd name="connsiteX5" fmla="*/ 378817 w 1351091"/>
                    <a:gd name="connsiteY5" fmla="*/ 588557 h 2113398"/>
                    <a:gd name="connsiteX6" fmla="*/ 427389 w 1351091"/>
                    <a:gd name="connsiteY6" fmla="*/ 290037 h 2113398"/>
                    <a:gd name="connsiteX7" fmla="*/ 546016 w 1351091"/>
                    <a:gd name="connsiteY7" fmla="*/ 97924 h 2113398"/>
                    <a:gd name="connsiteX8" fmla="*/ 649417 w 1351091"/>
                    <a:gd name="connsiteY8" fmla="*/ 399754 h 2113398"/>
                    <a:gd name="connsiteX9" fmla="*/ 678282 w 1351091"/>
                    <a:gd name="connsiteY9" fmla="*/ 781414 h 2113398"/>
                    <a:gd name="connsiteX10" fmla="*/ 736677 w 1351091"/>
                    <a:gd name="connsiteY10" fmla="*/ 883705 h 2113398"/>
                    <a:gd name="connsiteX11" fmla="*/ 733003 w 1351091"/>
                    <a:gd name="connsiteY11" fmla="*/ 998975 h 2113398"/>
                    <a:gd name="connsiteX12" fmla="*/ 800498 w 1351091"/>
                    <a:gd name="connsiteY12" fmla="*/ 1060256 h 2113398"/>
                    <a:gd name="connsiteX13" fmla="*/ 773096 w 1351091"/>
                    <a:gd name="connsiteY13" fmla="*/ 1201949 h 2113398"/>
                    <a:gd name="connsiteX14" fmla="*/ 891670 w 1351091"/>
                    <a:gd name="connsiteY14" fmla="*/ 1259042 h 2113398"/>
                    <a:gd name="connsiteX15" fmla="*/ 873067 w 1351091"/>
                    <a:gd name="connsiteY15" fmla="*/ 1381616 h 2113398"/>
                    <a:gd name="connsiteX16" fmla="*/ 938954 w 1351091"/>
                    <a:gd name="connsiteY16" fmla="*/ 1428366 h 2113398"/>
                    <a:gd name="connsiteX17" fmla="*/ 1007138 w 1351091"/>
                    <a:gd name="connsiteY17" fmla="*/ 1575220 h 2113398"/>
                    <a:gd name="connsiteX18" fmla="*/ 1043256 w 1351091"/>
                    <a:gd name="connsiteY18" fmla="*/ 1663452 h 2113398"/>
                    <a:gd name="connsiteX19" fmla="*/ 1138746 w 1351091"/>
                    <a:gd name="connsiteY19" fmla="*/ 1730247 h 2113398"/>
                    <a:gd name="connsiteX20" fmla="*/ 1167734 w 1351091"/>
                    <a:gd name="connsiteY20" fmla="*/ 1934309 h 2113398"/>
                    <a:gd name="connsiteX21" fmla="*/ 1238290 w 1351091"/>
                    <a:gd name="connsiteY21" fmla="*/ 1917471 h 2113398"/>
                    <a:gd name="connsiteX22" fmla="*/ 1214261 w 1351091"/>
                    <a:gd name="connsiteY22" fmla="*/ 2058880 h 2113398"/>
                    <a:gd name="connsiteX23" fmla="*/ 1292683 w 1351091"/>
                    <a:gd name="connsiteY23" fmla="*/ 2054466 h 2113398"/>
                    <a:gd name="connsiteX24" fmla="*/ 1351091 w 1351091"/>
                    <a:gd name="connsiteY24" fmla="*/ 2113398 h 21133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351091" h="2113398">
                      <a:moveTo>
                        <a:pt x="142152" y="17745"/>
                      </a:moveTo>
                      <a:cubicBezTo>
                        <a:pt x="234101" y="-21096"/>
                        <a:pt x="42104" y="3997"/>
                        <a:pt x="1540" y="91370"/>
                      </a:cubicBezTo>
                      <a:cubicBezTo>
                        <a:pt x="-9232" y="189517"/>
                        <a:pt x="39437" y="315540"/>
                        <a:pt x="56841" y="340825"/>
                      </a:cubicBezTo>
                      <a:cubicBezTo>
                        <a:pt x="124411" y="457240"/>
                        <a:pt x="137029" y="503985"/>
                        <a:pt x="194766" y="605467"/>
                      </a:cubicBezTo>
                      <a:cubicBezTo>
                        <a:pt x="233863" y="665317"/>
                        <a:pt x="256584" y="768371"/>
                        <a:pt x="315191" y="767689"/>
                      </a:cubicBezTo>
                      <a:cubicBezTo>
                        <a:pt x="389730" y="699353"/>
                        <a:pt x="359528" y="685185"/>
                        <a:pt x="378817" y="588557"/>
                      </a:cubicBezTo>
                      <a:cubicBezTo>
                        <a:pt x="399880" y="490491"/>
                        <a:pt x="410188" y="423232"/>
                        <a:pt x="427389" y="290037"/>
                      </a:cubicBezTo>
                      <a:cubicBezTo>
                        <a:pt x="471047" y="157346"/>
                        <a:pt x="512144" y="91828"/>
                        <a:pt x="546016" y="97924"/>
                      </a:cubicBezTo>
                      <a:cubicBezTo>
                        <a:pt x="597479" y="135299"/>
                        <a:pt x="640415" y="246618"/>
                        <a:pt x="649417" y="399754"/>
                      </a:cubicBezTo>
                      <a:cubicBezTo>
                        <a:pt x="661370" y="517697"/>
                        <a:pt x="685644" y="648997"/>
                        <a:pt x="678282" y="781414"/>
                      </a:cubicBezTo>
                      <a:cubicBezTo>
                        <a:pt x="670920" y="913831"/>
                        <a:pt x="727557" y="847445"/>
                        <a:pt x="736677" y="883705"/>
                      </a:cubicBezTo>
                      <a:cubicBezTo>
                        <a:pt x="745797" y="919965"/>
                        <a:pt x="722366" y="969550"/>
                        <a:pt x="733003" y="998975"/>
                      </a:cubicBezTo>
                      <a:cubicBezTo>
                        <a:pt x="743640" y="1028400"/>
                        <a:pt x="801822" y="1018746"/>
                        <a:pt x="800498" y="1060256"/>
                      </a:cubicBezTo>
                      <a:cubicBezTo>
                        <a:pt x="799174" y="1101766"/>
                        <a:pt x="749596" y="1160172"/>
                        <a:pt x="773096" y="1201949"/>
                      </a:cubicBezTo>
                      <a:cubicBezTo>
                        <a:pt x="793814" y="1259340"/>
                        <a:pt x="867573" y="1196643"/>
                        <a:pt x="891670" y="1259042"/>
                      </a:cubicBezTo>
                      <a:cubicBezTo>
                        <a:pt x="901370" y="1303542"/>
                        <a:pt x="853469" y="1331630"/>
                        <a:pt x="873067" y="1381616"/>
                      </a:cubicBezTo>
                      <a:cubicBezTo>
                        <a:pt x="892665" y="1431602"/>
                        <a:pt x="916609" y="1396099"/>
                        <a:pt x="938954" y="1428366"/>
                      </a:cubicBezTo>
                      <a:cubicBezTo>
                        <a:pt x="961299" y="1460633"/>
                        <a:pt x="993876" y="1518490"/>
                        <a:pt x="1007138" y="1575220"/>
                      </a:cubicBezTo>
                      <a:cubicBezTo>
                        <a:pt x="1020400" y="1631950"/>
                        <a:pt x="1021321" y="1637614"/>
                        <a:pt x="1043256" y="1663452"/>
                      </a:cubicBezTo>
                      <a:cubicBezTo>
                        <a:pt x="1065191" y="1689290"/>
                        <a:pt x="1104806" y="1680936"/>
                        <a:pt x="1138746" y="1730247"/>
                      </a:cubicBezTo>
                      <a:cubicBezTo>
                        <a:pt x="1172686" y="1779558"/>
                        <a:pt x="1136609" y="1900869"/>
                        <a:pt x="1167734" y="1934309"/>
                      </a:cubicBezTo>
                      <a:cubicBezTo>
                        <a:pt x="1198859" y="1967749"/>
                        <a:pt x="1209643" y="1864977"/>
                        <a:pt x="1238290" y="1917471"/>
                      </a:cubicBezTo>
                      <a:cubicBezTo>
                        <a:pt x="1266937" y="1969965"/>
                        <a:pt x="1189458" y="2020082"/>
                        <a:pt x="1214261" y="2058880"/>
                      </a:cubicBezTo>
                      <a:cubicBezTo>
                        <a:pt x="1239064" y="2097678"/>
                        <a:pt x="1292683" y="2054466"/>
                        <a:pt x="1292683" y="2054466"/>
                      </a:cubicBezTo>
                      <a:cubicBezTo>
                        <a:pt x="1331701" y="2057509"/>
                        <a:pt x="1333442" y="2087261"/>
                        <a:pt x="1351091" y="2113398"/>
                      </a:cubicBezTo>
                    </a:path>
                  </a:pathLst>
                </a:custGeom>
                <a:ln w="38100" cap="flat" cmpd="sng" algn="ctr">
                  <a:solidFill>
                    <a:srgbClr val="7F7F7F"/>
                  </a:solidFill>
                  <a:prstDash val="solid"/>
                  <a:round/>
                  <a:headEnd type="none" w="med" len="med"/>
                  <a:tailEnd type="none" w="med" len="med"/>
                </a:ln>
                <a:effectLst/>
              </p:spPr>
              <p:style>
                <a:lnRef idx="2">
                  <a:schemeClr val="accent1"/>
                </a:lnRef>
                <a:fillRef idx="0">
                  <a:schemeClr val="accent1"/>
                </a:fillRef>
                <a:effectRef idx="1">
                  <a:schemeClr val="accent1"/>
                </a:effectRef>
                <a:fontRef idx="minor">
                  <a:schemeClr val="tx1"/>
                </a:fontRef>
              </p:style>
              <p:txBody>
                <a:bodyPr anchor="ctr"/>
                <a:lstStyle>
                  <a:lvl1pPr>
                    <a:defRPr sz="2400">
                      <a:solidFill>
                        <a:schemeClr val="tx1"/>
                      </a:solidFill>
                      <a:latin typeface="Arial" panose="020B0604020202020204" pitchFamily="34" charset="0"/>
                      <a:ea typeface="ＭＳ Ｐゴシック" panose="020B0600070205080204" pitchFamily="34" charset="-128"/>
                    </a:defRPr>
                  </a:lvl1pPr>
                  <a:lvl2pPr marL="37931725" indent="-37474525">
                    <a:defRPr sz="2400">
                      <a:solidFill>
                        <a:schemeClr val="tx1"/>
                      </a:solidFill>
                      <a:latin typeface="Arial" panose="020B0604020202020204" pitchFamily="34" charset="0"/>
                      <a:ea typeface="ＭＳ Ｐゴシック" panose="020B0600070205080204" pitchFamily="34" charset="-128"/>
                    </a:defRPr>
                  </a:lvl2pPr>
                  <a:lvl3pPr>
                    <a:defRPr sz="2400">
                      <a:solidFill>
                        <a:schemeClr val="tx1"/>
                      </a:solidFill>
                      <a:latin typeface="Arial" panose="020B0604020202020204" pitchFamily="34" charset="0"/>
                      <a:ea typeface="ＭＳ Ｐゴシック" panose="020B0600070205080204" pitchFamily="34" charset="-128"/>
                    </a:defRPr>
                  </a:lvl3pPr>
                  <a:lvl4pPr>
                    <a:defRPr sz="2400">
                      <a:solidFill>
                        <a:schemeClr val="tx1"/>
                      </a:solidFill>
                      <a:latin typeface="Arial" panose="020B0604020202020204" pitchFamily="34" charset="0"/>
                      <a:ea typeface="ＭＳ Ｐゴシック" panose="020B0600070205080204" pitchFamily="34" charset="-128"/>
                    </a:defRPr>
                  </a:lvl4pPr>
                  <a:lvl5pPr>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defTabSz="913798" fontAlgn="base">
                    <a:spcBef>
                      <a:spcPct val="0"/>
                    </a:spcBef>
                    <a:spcAft>
                      <a:spcPct val="0"/>
                    </a:spcAft>
                    <a:defRPr/>
                  </a:pPr>
                  <a:endParaRPr lang="en-US" altLang="en-US" b="1" kern="0" dirty="0">
                    <a:latin typeface="Calibri" panose="020F0502020204030204" pitchFamily="34" charset="0"/>
                    <a:cs typeface="Calibri" panose="020F0502020204030204" pitchFamily="34" charset="0"/>
                  </a:endParaRPr>
                </a:p>
              </p:txBody>
            </p:sp>
            <p:sp>
              <p:nvSpPr>
                <p:cNvPr id="2759" name="Rounded Rectangle 370">
                  <a:extLst>
                    <a:ext uri="{FF2B5EF4-FFF2-40B4-BE49-F238E27FC236}">
                      <a16:creationId xmlns:a16="http://schemas.microsoft.com/office/drawing/2014/main" id="{BB4B429E-4FF8-5F44-7D99-13439AC569BE}"/>
                    </a:ext>
                  </a:extLst>
                </p:cNvPr>
                <p:cNvSpPr/>
                <p:nvPr/>
              </p:nvSpPr>
              <p:spPr bwMode="auto">
                <a:xfrm rot="20059622" flipH="1">
                  <a:off x="3380974" y="1437802"/>
                  <a:ext cx="439445" cy="212584"/>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760" name="Rounded Rectangle 372">
                  <a:extLst>
                    <a:ext uri="{FF2B5EF4-FFF2-40B4-BE49-F238E27FC236}">
                      <a16:creationId xmlns:a16="http://schemas.microsoft.com/office/drawing/2014/main" id="{38A50447-48EB-1286-E7E2-498448ADFFF2}"/>
                    </a:ext>
                  </a:extLst>
                </p:cNvPr>
                <p:cNvSpPr/>
                <p:nvPr/>
              </p:nvSpPr>
              <p:spPr bwMode="auto">
                <a:xfrm rot="4726929" flipH="1">
                  <a:off x="3686186" y="1651040"/>
                  <a:ext cx="437859" cy="214170"/>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761" name="Rounded Rectangle 373">
                  <a:extLst>
                    <a:ext uri="{FF2B5EF4-FFF2-40B4-BE49-F238E27FC236}">
                      <a16:creationId xmlns:a16="http://schemas.microsoft.com/office/drawing/2014/main" id="{51B0D4B5-CA54-46B3-0474-55597ACEFE82}"/>
                    </a:ext>
                  </a:extLst>
                </p:cNvPr>
                <p:cNvSpPr/>
                <p:nvPr/>
              </p:nvSpPr>
              <p:spPr bwMode="auto">
                <a:xfrm rot="1936306" flipH="1">
                  <a:off x="3420702" y="1782852"/>
                  <a:ext cx="439446" cy="214171"/>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sp>
              <p:nvSpPr>
                <p:cNvPr id="2762" name="Rounded Rectangle 374">
                  <a:extLst>
                    <a:ext uri="{FF2B5EF4-FFF2-40B4-BE49-F238E27FC236}">
                      <a16:creationId xmlns:a16="http://schemas.microsoft.com/office/drawing/2014/main" id="{DCC01121-A3CC-960B-41AF-6DCB248C237D}"/>
                    </a:ext>
                  </a:extLst>
                </p:cNvPr>
                <p:cNvSpPr/>
                <p:nvPr/>
              </p:nvSpPr>
              <p:spPr bwMode="auto">
                <a:xfrm rot="3184002" flipH="1">
                  <a:off x="3300214" y="1995106"/>
                  <a:ext cx="437859" cy="212583"/>
                </a:xfrm>
                <a:prstGeom prst="roundRect">
                  <a:avLst>
                    <a:gd name="adj" fmla="val 43082"/>
                  </a:avLst>
                </a:prstGeom>
                <a:solidFill>
                  <a:schemeClr val="accent2"/>
                </a:solidFill>
                <a:ln w="9525" cap="flat" cmpd="sng" algn="ctr">
                  <a:no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3798" fontAlgn="base">
                    <a:spcBef>
                      <a:spcPct val="0"/>
                    </a:spcBef>
                    <a:spcAft>
                      <a:spcPct val="0"/>
                    </a:spcAft>
                    <a:defRPr/>
                  </a:pPr>
                  <a:endParaRPr lang="en-NZ" sz="3200" b="1" kern="0" dirty="0">
                    <a:solidFill>
                      <a:srgbClr val="1D2E5A"/>
                    </a:solidFill>
                    <a:latin typeface="Calibri" panose="020F0502020204030204" pitchFamily="34" charset="0"/>
                    <a:ea typeface="ＭＳ Ｐゴシック" pitchFamily="-1" charset="-128"/>
                    <a:cs typeface="Calibri" panose="020F0502020204030204" pitchFamily="34" charset="0"/>
                  </a:endParaRPr>
                </a:p>
              </p:txBody>
            </p:sp>
          </p:grpSp>
          <p:sp>
            <p:nvSpPr>
              <p:cNvPr id="2754" name="Freeform 371">
                <a:extLst>
                  <a:ext uri="{FF2B5EF4-FFF2-40B4-BE49-F238E27FC236}">
                    <a16:creationId xmlns:a16="http://schemas.microsoft.com/office/drawing/2014/main" id="{B092C530-B6DA-5E91-D979-75D436F8DE06}"/>
                  </a:ext>
                </a:extLst>
              </p:cNvPr>
              <p:cNvSpPr/>
              <p:nvPr/>
            </p:nvSpPr>
            <p:spPr bwMode="auto">
              <a:xfrm rot="1286449" flipH="1">
                <a:off x="2060379" y="2702349"/>
                <a:ext cx="379161" cy="360123"/>
              </a:xfrm>
              <a:custGeom>
                <a:avLst/>
                <a:gdLst>
                  <a:gd name="connsiteX0" fmla="*/ 180975 w 334962"/>
                  <a:gd name="connsiteY0" fmla="*/ 284162 h 741362"/>
                  <a:gd name="connsiteX1" fmla="*/ 250825 w 334962"/>
                  <a:gd name="connsiteY1" fmla="*/ 334962 h 741362"/>
                  <a:gd name="connsiteX2" fmla="*/ 298450 w 334962"/>
                  <a:gd name="connsiteY2" fmla="*/ 398462 h 741362"/>
                  <a:gd name="connsiteX3" fmla="*/ 311150 w 334962"/>
                  <a:gd name="connsiteY3" fmla="*/ 512762 h 741362"/>
                  <a:gd name="connsiteX4" fmla="*/ 292100 w 334962"/>
                  <a:gd name="connsiteY4" fmla="*/ 646112 h 741362"/>
                  <a:gd name="connsiteX5" fmla="*/ 241300 w 334962"/>
                  <a:gd name="connsiteY5" fmla="*/ 709612 h 741362"/>
                  <a:gd name="connsiteX6" fmla="*/ 168275 w 334962"/>
                  <a:gd name="connsiteY6" fmla="*/ 738187 h 741362"/>
                  <a:gd name="connsiteX7" fmla="*/ 82550 w 334962"/>
                  <a:gd name="connsiteY7" fmla="*/ 728662 h 741362"/>
                  <a:gd name="connsiteX8" fmla="*/ 22225 w 334962"/>
                  <a:gd name="connsiteY8" fmla="*/ 671512 h 741362"/>
                  <a:gd name="connsiteX9" fmla="*/ 3175 w 334962"/>
                  <a:gd name="connsiteY9" fmla="*/ 550862 h 741362"/>
                  <a:gd name="connsiteX10" fmla="*/ 3175 w 334962"/>
                  <a:gd name="connsiteY10" fmla="*/ 436562 h 741362"/>
                  <a:gd name="connsiteX11" fmla="*/ 12700 w 334962"/>
                  <a:gd name="connsiteY11" fmla="*/ 296862 h 741362"/>
                  <a:gd name="connsiteX12" fmla="*/ 44450 w 334962"/>
                  <a:gd name="connsiteY12" fmla="*/ 147637 h 741362"/>
                  <a:gd name="connsiteX13" fmla="*/ 82550 w 334962"/>
                  <a:gd name="connsiteY13" fmla="*/ 49212 h 741362"/>
                  <a:gd name="connsiteX14" fmla="*/ 158750 w 334962"/>
                  <a:gd name="connsiteY14" fmla="*/ 4762 h 741362"/>
                  <a:gd name="connsiteX15" fmla="*/ 263525 w 334962"/>
                  <a:gd name="connsiteY15" fmla="*/ 20637 h 741362"/>
                  <a:gd name="connsiteX16" fmla="*/ 317500 w 334962"/>
                  <a:gd name="connsiteY16" fmla="*/ 77787 h 741362"/>
                  <a:gd name="connsiteX17" fmla="*/ 333375 w 334962"/>
                  <a:gd name="connsiteY17" fmla="*/ 163512 h 741362"/>
                  <a:gd name="connsiteX18" fmla="*/ 307975 w 334962"/>
                  <a:gd name="connsiteY18" fmla="*/ 252412 h 741362"/>
                  <a:gd name="connsiteX19" fmla="*/ 241300 w 334962"/>
                  <a:gd name="connsiteY19" fmla="*/ 284162 h 741362"/>
                  <a:gd name="connsiteX20" fmla="*/ 180975 w 334962"/>
                  <a:gd name="connsiteY20" fmla="*/ 284162 h 741362"/>
                  <a:gd name="connsiteX0" fmla="*/ 179633 w 332290"/>
                  <a:gd name="connsiteY0" fmla="*/ 280748 h 736217"/>
                  <a:gd name="connsiteX1" fmla="*/ 249483 w 332290"/>
                  <a:gd name="connsiteY1" fmla="*/ 331548 h 736217"/>
                  <a:gd name="connsiteX2" fmla="*/ 297108 w 332290"/>
                  <a:gd name="connsiteY2" fmla="*/ 395048 h 736217"/>
                  <a:gd name="connsiteX3" fmla="*/ 309808 w 332290"/>
                  <a:gd name="connsiteY3" fmla="*/ 509348 h 736217"/>
                  <a:gd name="connsiteX4" fmla="*/ 290758 w 332290"/>
                  <a:gd name="connsiteY4" fmla="*/ 642698 h 736217"/>
                  <a:gd name="connsiteX5" fmla="*/ 239958 w 332290"/>
                  <a:gd name="connsiteY5" fmla="*/ 706198 h 736217"/>
                  <a:gd name="connsiteX6" fmla="*/ 166933 w 332290"/>
                  <a:gd name="connsiteY6" fmla="*/ 734773 h 736217"/>
                  <a:gd name="connsiteX7" fmla="*/ 81208 w 332290"/>
                  <a:gd name="connsiteY7" fmla="*/ 725248 h 736217"/>
                  <a:gd name="connsiteX8" fmla="*/ 20883 w 332290"/>
                  <a:gd name="connsiteY8" fmla="*/ 668098 h 736217"/>
                  <a:gd name="connsiteX9" fmla="*/ 1833 w 332290"/>
                  <a:gd name="connsiteY9" fmla="*/ 547448 h 736217"/>
                  <a:gd name="connsiteX10" fmla="*/ 1833 w 332290"/>
                  <a:gd name="connsiteY10" fmla="*/ 433148 h 736217"/>
                  <a:gd name="connsiteX11" fmla="*/ 11358 w 332290"/>
                  <a:gd name="connsiteY11" fmla="*/ 293448 h 736217"/>
                  <a:gd name="connsiteX12" fmla="*/ 113436 w 332290"/>
                  <a:gd name="connsiteY12" fmla="*/ 251589 h 736217"/>
                  <a:gd name="connsiteX13" fmla="*/ 43108 w 332290"/>
                  <a:gd name="connsiteY13" fmla="*/ 144223 h 736217"/>
                  <a:gd name="connsiteX14" fmla="*/ 81208 w 332290"/>
                  <a:gd name="connsiteY14" fmla="*/ 45798 h 736217"/>
                  <a:gd name="connsiteX15" fmla="*/ 157408 w 332290"/>
                  <a:gd name="connsiteY15" fmla="*/ 1348 h 736217"/>
                  <a:gd name="connsiteX16" fmla="*/ 262183 w 332290"/>
                  <a:gd name="connsiteY16" fmla="*/ 17223 h 736217"/>
                  <a:gd name="connsiteX17" fmla="*/ 316158 w 332290"/>
                  <a:gd name="connsiteY17" fmla="*/ 74373 h 736217"/>
                  <a:gd name="connsiteX18" fmla="*/ 332033 w 332290"/>
                  <a:gd name="connsiteY18" fmla="*/ 160098 h 736217"/>
                  <a:gd name="connsiteX19" fmla="*/ 306633 w 332290"/>
                  <a:gd name="connsiteY19" fmla="*/ 248998 h 736217"/>
                  <a:gd name="connsiteX20" fmla="*/ 239958 w 332290"/>
                  <a:gd name="connsiteY20" fmla="*/ 280748 h 736217"/>
                  <a:gd name="connsiteX21" fmla="*/ 179633 w 332290"/>
                  <a:gd name="connsiteY21" fmla="*/ 280748 h 736217"/>
                  <a:gd name="connsiteX0" fmla="*/ 179633 w 332290"/>
                  <a:gd name="connsiteY0" fmla="*/ 279836 h 735305"/>
                  <a:gd name="connsiteX1" fmla="*/ 249483 w 332290"/>
                  <a:gd name="connsiteY1" fmla="*/ 330636 h 735305"/>
                  <a:gd name="connsiteX2" fmla="*/ 297108 w 332290"/>
                  <a:gd name="connsiteY2" fmla="*/ 394136 h 735305"/>
                  <a:gd name="connsiteX3" fmla="*/ 309808 w 332290"/>
                  <a:gd name="connsiteY3" fmla="*/ 508436 h 735305"/>
                  <a:gd name="connsiteX4" fmla="*/ 290758 w 332290"/>
                  <a:gd name="connsiteY4" fmla="*/ 641786 h 735305"/>
                  <a:gd name="connsiteX5" fmla="*/ 239958 w 332290"/>
                  <a:gd name="connsiteY5" fmla="*/ 705286 h 735305"/>
                  <a:gd name="connsiteX6" fmla="*/ 166933 w 332290"/>
                  <a:gd name="connsiteY6" fmla="*/ 733861 h 735305"/>
                  <a:gd name="connsiteX7" fmla="*/ 81208 w 332290"/>
                  <a:gd name="connsiteY7" fmla="*/ 724336 h 735305"/>
                  <a:gd name="connsiteX8" fmla="*/ 20883 w 332290"/>
                  <a:gd name="connsiteY8" fmla="*/ 667186 h 735305"/>
                  <a:gd name="connsiteX9" fmla="*/ 1833 w 332290"/>
                  <a:gd name="connsiteY9" fmla="*/ 546536 h 735305"/>
                  <a:gd name="connsiteX10" fmla="*/ 1833 w 332290"/>
                  <a:gd name="connsiteY10" fmla="*/ 432236 h 735305"/>
                  <a:gd name="connsiteX11" fmla="*/ 11358 w 332290"/>
                  <a:gd name="connsiteY11" fmla="*/ 292536 h 735305"/>
                  <a:gd name="connsiteX12" fmla="*/ 113436 w 332290"/>
                  <a:gd name="connsiteY12" fmla="*/ 250677 h 735305"/>
                  <a:gd name="connsiteX13" fmla="*/ 43108 w 332290"/>
                  <a:gd name="connsiteY13" fmla="*/ 143311 h 735305"/>
                  <a:gd name="connsiteX14" fmla="*/ 60054 w 332290"/>
                  <a:gd name="connsiteY14" fmla="*/ 18538 h 735305"/>
                  <a:gd name="connsiteX15" fmla="*/ 157408 w 332290"/>
                  <a:gd name="connsiteY15" fmla="*/ 436 h 735305"/>
                  <a:gd name="connsiteX16" fmla="*/ 262183 w 332290"/>
                  <a:gd name="connsiteY16" fmla="*/ 16311 h 735305"/>
                  <a:gd name="connsiteX17" fmla="*/ 316158 w 332290"/>
                  <a:gd name="connsiteY17" fmla="*/ 73461 h 735305"/>
                  <a:gd name="connsiteX18" fmla="*/ 332033 w 332290"/>
                  <a:gd name="connsiteY18" fmla="*/ 159186 h 735305"/>
                  <a:gd name="connsiteX19" fmla="*/ 306633 w 332290"/>
                  <a:gd name="connsiteY19" fmla="*/ 248086 h 735305"/>
                  <a:gd name="connsiteX20" fmla="*/ 239958 w 332290"/>
                  <a:gd name="connsiteY20" fmla="*/ 279836 h 735305"/>
                  <a:gd name="connsiteX21" fmla="*/ 179633 w 332290"/>
                  <a:gd name="connsiteY21" fmla="*/ 279836 h 735305"/>
                  <a:gd name="connsiteX0" fmla="*/ 179633 w 332290"/>
                  <a:gd name="connsiteY0" fmla="*/ 285340 h 740809"/>
                  <a:gd name="connsiteX1" fmla="*/ 249483 w 332290"/>
                  <a:gd name="connsiteY1" fmla="*/ 336140 h 740809"/>
                  <a:gd name="connsiteX2" fmla="*/ 297108 w 332290"/>
                  <a:gd name="connsiteY2" fmla="*/ 399640 h 740809"/>
                  <a:gd name="connsiteX3" fmla="*/ 309808 w 332290"/>
                  <a:gd name="connsiteY3" fmla="*/ 513940 h 740809"/>
                  <a:gd name="connsiteX4" fmla="*/ 290758 w 332290"/>
                  <a:gd name="connsiteY4" fmla="*/ 647290 h 740809"/>
                  <a:gd name="connsiteX5" fmla="*/ 239958 w 332290"/>
                  <a:gd name="connsiteY5" fmla="*/ 710790 h 740809"/>
                  <a:gd name="connsiteX6" fmla="*/ 166933 w 332290"/>
                  <a:gd name="connsiteY6" fmla="*/ 739365 h 740809"/>
                  <a:gd name="connsiteX7" fmla="*/ 81208 w 332290"/>
                  <a:gd name="connsiteY7" fmla="*/ 729840 h 740809"/>
                  <a:gd name="connsiteX8" fmla="*/ 20883 w 332290"/>
                  <a:gd name="connsiteY8" fmla="*/ 672690 h 740809"/>
                  <a:gd name="connsiteX9" fmla="*/ 1833 w 332290"/>
                  <a:gd name="connsiteY9" fmla="*/ 552040 h 740809"/>
                  <a:gd name="connsiteX10" fmla="*/ 1833 w 332290"/>
                  <a:gd name="connsiteY10" fmla="*/ 437740 h 740809"/>
                  <a:gd name="connsiteX11" fmla="*/ 11358 w 332290"/>
                  <a:gd name="connsiteY11" fmla="*/ 298040 h 740809"/>
                  <a:gd name="connsiteX12" fmla="*/ 113436 w 332290"/>
                  <a:gd name="connsiteY12" fmla="*/ 256181 h 740809"/>
                  <a:gd name="connsiteX13" fmla="*/ 43108 w 332290"/>
                  <a:gd name="connsiteY13" fmla="*/ 148815 h 740809"/>
                  <a:gd name="connsiteX14" fmla="*/ 60054 w 332290"/>
                  <a:gd name="connsiteY14" fmla="*/ 24042 h 740809"/>
                  <a:gd name="connsiteX15" fmla="*/ 163283 w 332290"/>
                  <a:gd name="connsiteY15" fmla="*/ 10 h 740809"/>
                  <a:gd name="connsiteX16" fmla="*/ 262183 w 332290"/>
                  <a:gd name="connsiteY16" fmla="*/ 21815 h 740809"/>
                  <a:gd name="connsiteX17" fmla="*/ 316158 w 332290"/>
                  <a:gd name="connsiteY17" fmla="*/ 78965 h 740809"/>
                  <a:gd name="connsiteX18" fmla="*/ 332033 w 332290"/>
                  <a:gd name="connsiteY18" fmla="*/ 164690 h 740809"/>
                  <a:gd name="connsiteX19" fmla="*/ 306633 w 332290"/>
                  <a:gd name="connsiteY19" fmla="*/ 253590 h 740809"/>
                  <a:gd name="connsiteX20" fmla="*/ 239958 w 332290"/>
                  <a:gd name="connsiteY20" fmla="*/ 285340 h 740809"/>
                  <a:gd name="connsiteX21" fmla="*/ 179633 w 332290"/>
                  <a:gd name="connsiteY21" fmla="*/ 285340 h 740809"/>
                  <a:gd name="connsiteX0" fmla="*/ 179633 w 340793"/>
                  <a:gd name="connsiteY0" fmla="*/ 285368 h 740837"/>
                  <a:gd name="connsiteX1" fmla="*/ 249483 w 340793"/>
                  <a:gd name="connsiteY1" fmla="*/ 336168 h 740837"/>
                  <a:gd name="connsiteX2" fmla="*/ 297108 w 340793"/>
                  <a:gd name="connsiteY2" fmla="*/ 399668 h 740837"/>
                  <a:gd name="connsiteX3" fmla="*/ 309808 w 340793"/>
                  <a:gd name="connsiteY3" fmla="*/ 513968 h 740837"/>
                  <a:gd name="connsiteX4" fmla="*/ 290758 w 340793"/>
                  <a:gd name="connsiteY4" fmla="*/ 647318 h 740837"/>
                  <a:gd name="connsiteX5" fmla="*/ 239958 w 340793"/>
                  <a:gd name="connsiteY5" fmla="*/ 710818 h 740837"/>
                  <a:gd name="connsiteX6" fmla="*/ 166933 w 340793"/>
                  <a:gd name="connsiteY6" fmla="*/ 739393 h 740837"/>
                  <a:gd name="connsiteX7" fmla="*/ 81208 w 340793"/>
                  <a:gd name="connsiteY7" fmla="*/ 729868 h 740837"/>
                  <a:gd name="connsiteX8" fmla="*/ 20883 w 340793"/>
                  <a:gd name="connsiteY8" fmla="*/ 672718 h 740837"/>
                  <a:gd name="connsiteX9" fmla="*/ 1833 w 340793"/>
                  <a:gd name="connsiteY9" fmla="*/ 552068 h 740837"/>
                  <a:gd name="connsiteX10" fmla="*/ 1833 w 340793"/>
                  <a:gd name="connsiteY10" fmla="*/ 437768 h 740837"/>
                  <a:gd name="connsiteX11" fmla="*/ 11358 w 340793"/>
                  <a:gd name="connsiteY11" fmla="*/ 298068 h 740837"/>
                  <a:gd name="connsiteX12" fmla="*/ 113436 w 340793"/>
                  <a:gd name="connsiteY12" fmla="*/ 256209 h 740837"/>
                  <a:gd name="connsiteX13" fmla="*/ 43108 w 340793"/>
                  <a:gd name="connsiteY13" fmla="*/ 148843 h 740837"/>
                  <a:gd name="connsiteX14" fmla="*/ 60054 w 340793"/>
                  <a:gd name="connsiteY14" fmla="*/ 24070 h 740837"/>
                  <a:gd name="connsiteX15" fmla="*/ 163283 w 340793"/>
                  <a:gd name="connsiteY15" fmla="*/ 38 h 740837"/>
                  <a:gd name="connsiteX16" fmla="*/ 262183 w 340793"/>
                  <a:gd name="connsiteY16" fmla="*/ 21843 h 740837"/>
                  <a:gd name="connsiteX17" fmla="*/ 335434 w 340793"/>
                  <a:gd name="connsiteY17" fmla="*/ 121545 h 740837"/>
                  <a:gd name="connsiteX18" fmla="*/ 332033 w 340793"/>
                  <a:gd name="connsiteY18" fmla="*/ 164718 h 740837"/>
                  <a:gd name="connsiteX19" fmla="*/ 306633 w 340793"/>
                  <a:gd name="connsiteY19" fmla="*/ 253618 h 740837"/>
                  <a:gd name="connsiteX20" fmla="*/ 239958 w 340793"/>
                  <a:gd name="connsiteY20" fmla="*/ 285368 h 740837"/>
                  <a:gd name="connsiteX21" fmla="*/ 179633 w 340793"/>
                  <a:gd name="connsiteY21" fmla="*/ 285368 h 740837"/>
                  <a:gd name="connsiteX0" fmla="*/ 179633 w 344089"/>
                  <a:gd name="connsiteY0" fmla="*/ 285368 h 740837"/>
                  <a:gd name="connsiteX1" fmla="*/ 249483 w 344089"/>
                  <a:gd name="connsiteY1" fmla="*/ 336168 h 740837"/>
                  <a:gd name="connsiteX2" fmla="*/ 297108 w 344089"/>
                  <a:gd name="connsiteY2" fmla="*/ 399668 h 740837"/>
                  <a:gd name="connsiteX3" fmla="*/ 309808 w 344089"/>
                  <a:gd name="connsiteY3" fmla="*/ 513968 h 740837"/>
                  <a:gd name="connsiteX4" fmla="*/ 290758 w 344089"/>
                  <a:gd name="connsiteY4" fmla="*/ 647318 h 740837"/>
                  <a:gd name="connsiteX5" fmla="*/ 239958 w 344089"/>
                  <a:gd name="connsiteY5" fmla="*/ 710818 h 740837"/>
                  <a:gd name="connsiteX6" fmla="*/ 166933 w 344089"/>
                  <a:gd name="connsiteY6" fmla="*/ 739393 h 740837"/>
                  <a:gd name="connsiteX7" fmla="*/ 81208 w 344089"/>
                  <a:gd name="connsiteY7" fmla="*/ 729868 h 740837"/>
                  <a:gd name="connsiteX8" fmla="*/ 20883 w 344089"/>
                  <a:gd name="connsiteY8" fmla="*/ 672718 h 740837"/>
                  <a:gd name="connsiteX9" fmla="*/ 1833 w 344089"/>
                  <a:gd name="connsiteY9" fmla="*/ 552068 h 740837"/>
                  <a:gd name="connsiteX10" fmla="*/ 1833 w 344089"/>
                  <a:gd name="connsiteY10" fmla="*/ 437768 h 740837"/>
                  <a:gd name="connsiteX11" fmla="*/ 11358 w 344089"/>
                  <a:gd name="connsiteY11" fmla="*/ 298068 h 740837"/>
                  <a:gd name="connsiteX12" fmla="*/ 113436 w 344089"/>
                  <a:gd name="connsiteY12" fmla="*/ 256209 h 740837"/>
                  <a:gd name="connsiteX13" fmla="*/ 43108 w 344089"/>
                  <a:gd name="connsiteY13" fmla="*/ 148843 h 740837"/>
                  <a:gd name="connsiteX14" fmla="*/ 60054 w 344089"/>
                  <a:gd name="connsiteY14" fmla="*/ 24070 h 740837"/>
                  <a:gd name="connsiteX15" fmla="*/ 163283 w 344089"/>
                  <a:gd name="connsiteY15" fmla="*/ 38 h 740837"/>
                  <a:gd name="connsiteX16" fmla="*/ 262183 w 344089"/>
                  <a:gd name="connsiteY16" fmla="*/ 21843 h 740837"/>
                  <a:gd name="connsiteX17" fmla="*/ 335434 w 344089"/>
                  <a:gd name="connsiteY17" fmla="*/ 121545 h 740837"/>
                  <a:gd name="connsiteX18" fmla="*/ 332033 w 344089"/>
                  <a:gd name="connsiteY18" fmla="*/ 164718 h 740837"/>
                  <a:gd name="connsiteX19" fmla="*/ 239958 w 344089"/>
                  <a:gd name="connsiteY19" fmla="*/ 285368 h 740837"/>
                  <a:gd name="connsiteX20" fmla="*/ 179633 w 344089"/>
                  <a:gd name="connsiteY20" fmla="*/ 285368 h 740837"/>
                  <a:gd name="connsiteX0" fmla="*/ 179633 w 335635"/>
                  <a:gd name="connsiteY0" fmla="*/ 285368 h 740837"/>
                  <a:gd name="connsiteX1" fmla="*/ 249483 w 335635"/>
                  <a:gd name="connsiteY1" fmla="*/ 336168 h 740837"/>
                  <a:gd name="connsiteX2" fmla="*/ 297108 w 335635"/>
                  <a:gd name="connsiteY2" fmla="*/ 399668 h 740837"/>
                  <a:gd name="connsiteX3" fmla="*/ 309808 w 335635"/>
                  <a:gd name="connsiteY3" fmla="*/ 513968 h 740837"/>
                  <a:gd name="connsiteX4" fmla="*/ 290758 w 335635"/>
                  <a:gd name="connsiteY4" fmla="*/ 647318 h 740837"/>
                  <a:gd name="connsiteX5" fmla="*/ 239958 w 335635"/>
                  <a:gd name="connsiteY5" fmla="*/ 710818 h 740837"/>
                  <a:gd name="connsiteX6" fmla="*/ 166933 w 335635"/>
                  <a:gd name="connsiteY6" fmla="*/ 739393 h 740837"/>
                  <a:gd name="connsiteX7" fmla="*/ 81208 w 335635"/>
                  <a:gd name="connsiteY7" fmla="*/ 729868 h 740837"/>
                  <a:gd name="connsiteX8" fmla="*/ 20883 w 335635"/>
                  <a:gd name="connsiteY8" fmla="*/ 672718 h 740837"/>
                  <a:gd name="connsiteX9" fmla="*/ 1833 w 335635"/>
                  <a:gd name="connsiteY9" fmla="*/ 552068 h 740837"/>
                  <a:gd name="connsiteX10" fmla="*/ 1833 w 335635"/>
                  <a:gd name="connsiteY10" fmla="*/ 437768 h 740837"/>
                  <a:gd name="connsiteX11" fmla="*/ 11358 w 335635"/>
                  <a:gd name="connsiteY11" fmla="*/ 298068 h 740837"/>
                  <a:gd name="connsiteX12" fmla="*/ 113436 w 335635"/>
                  <a:gd name="connsiteY12" fmla="*/ 256209 h 740837"/>
                  <a:gd name="connsiteX13" fmla="*/ 43108 w 335635"/>
                  <a:gd name="connsiteY13" fmla="*/ 148843 h 740837"/>
                  <a:gd name="connsiteX14" fmla="*/ 60054 w 335635"/>
                  <a:gd name="connsiteY14" fmla="*/ 24070 h 740837"/>
                  <a:gd name="connsiteX15" fmla="*/ 163283 w 335635"/>
                  <a:gd name="connsiteY15" fmla="*/ 38 h 740837"/>
                  <a:gd name="connsiteX16" fmla="*/ 262183 w 335635"/>
                  <a:gd name="connsiteY16" fmla="*/ 21843 h 740837"/>
                  <a:gd name="connsiteX17" fmla="*/ 335434 w 335635"/>
                  <a:gd name="connsiteY17" fmla="*/ 121545 h 740837"/>
                  <a:gd name="connsiteX18" fmla="*/ 239958 w 335635"/>
                  <a:gd name="connsiteY18" fmla="*/ 285368 h 740837"/>
                  <a:gd name="connsiteX19" fmla="*/ 179633 w 335635"/>
                  <a:gd name="connsiteY19" fmla="*/ 285368 h 740837"/>
                  <a:gd name="connsiteX0" fmla="*/ 179633 w 360142"/>
                  <a:gd name="connsiteY0" fmla="*/ 286165 h 741634"/>
                  <a:gd name="connsiteX1" fmla="*/ 249483 w 360142"/>
                  <a:gd name="connsiteY1" fmla="*/ 336965 h 741634"/>
                  <a:gd name="connsiteX2" fmla="*/ 297108 w 360142"/>
                  <a:gd name="connsiteY2" fmla="*/ 400465 h 741634"/>
                  <a:gd name="connsiteX3" fmla="*/ 309808 w 360142"/>
                  <a:gd name="connsiteY3" fmla="*/ 514765 h 741634"/>
                  <a:gd name="connsiteX4" fmla="*/ 290758 w 360142"/>
                  <a:gd name="connsiteY4" fmla="*/ 648115 h 741634"/>
                  <a:gd name="connsiteX5" fmla="*/ 239958 w 360142"/>
                  <a:gd name="connsiteY5" fmla="*/ 711615 h 741634"/>
                  <a:gd name="connsiteX6" fmla="*/ 166933 w 360142"/>
                  <a:gd name="connsiteY6" fmla="*/ 740190 h 741634"/>
                  <a:gd name="connsiteX7" fmla="*/ 81208 w 360142"/>
                  <a:gd name="connsiteY7" fmla="*/ 730665 h 741634"/>
                  <a:gd name="connsiteX8" fmla="*/ 20883 w 360142"/>
                  <a:gd name="connsiteY8" fmla="*/ 673515 h 741634"/>
                  <a:gd name="connsiteX9" fmla="*/ 1833 w 360142"/>
                  <a:gd name="connsiteY9" fmla="*/ 552865 h 741634"/>
                  <a:gd name="connsiteX10" fmla="*/ 1833 w 360142"/>
                  <a:gd name="connsiteY10" fmla="*/ 438565 h 741634"/>
                  <a:gd name="connsiteX11" fmla="*/ 11358 w 360142"/>
                  <a:gd name="connsiteY11" fmla="*/ 298865 h 741634"/>
                  <a:gd name="connsiteX12" fmla="*/ 113436 w 360142"/>
                  <a:gd name="connsiteY12" fmla="*/ 257006 h 741634"/>
                  <a:gd name="connsiteX13" fmla="*/ 43108 w 360142"/>
                  <a:gd name="connsiteY13" fmla="*/ 149640 h 741634"/>
                  <a:gd name="connsiteX14" fmla="*/ 60054 w 360142"/>
                  <a:gd name="connsiteY14" fmla="*/ 24867 h 741634"/>
                  <a:gd name="connsiteX15" fmla="*/ 163283 w 360142"/>
                  <a:gd name="connsiteY15" fmla="*/ 835 h 741634"/>
                  <a:gd name="connsiteX16" fmla="*/ 262183 w 360142"/>
                  <a:gd name="connsiteY16" fmla="*/ 22640 h 741634"/>
                  <a:gd name="connsiteX17" fmla="*/ 359999 w 360142"/>
                  <a:gd name="connsiteY17" fmla="*/ 171477 h 741634"/>
                  <a:gd name="connsiteX18" fmla="*/ 239958 w 360142"/>
                  <a:gd name="connsiteY18" fmla="*/ 286165 h 741634"/>
                  <a:gd name="connsiteX19" fmla="*/ 179633 w 360142"/>
                  <a:gd name="connsiteY19" fmla="*/ 286165 h 741634"/>
                  <a:gd name="connsiteX0" fmla="*/ 179633 w 361287"/>
                  <a:gd name="connsiteY0" fmla="*/ 286167 h 741636"/>
                  <a:gd name="connsiteX1" fmla="*/ 249483 w 361287"/>
                  <a:gd name="connsiteY1" fmla="*/ 336967 h 741636"/>
                  <a:gd name="connsiteX2" fmla="*/ 297108 w 361287"/>
                  <a:gd name="connsiteY2" fmla="*/ 400467 h 741636"/>
                  <a:gd name="connsiteX3" fmla="*/ 309808 w 361287"/>
                  <a:gd name="connsiteY3" fmla="*/ 514767 h 741636"/>
                  <a:gd name="connsiteX4" fmla="*/ 290758 w 361287"/>
                  <a:gd name="connsiteY4" fmla="*/ 648117 h 741636"/>
                  <a:gd name="connsiteX5" fmla="*/ 239958 w 361287"/>
                  <a:gd name="connsiteY5" fmla="*/ 711617 h 741636"/>
                  <a:gd name="connsiteX6" fmla="*/ 166933 w 361287"/>
                  <a:gd name="connsiteY6" fmla="*/ 740192 h 741636"/>
                  <a:gd name="connsiteX7" fmla="*/ 81208 w 361287"/>
                  <a:gd name="connsiteY7" fmla="*/ 730667 h 741636"/>
                  <a:gd name="connsiteX8" fmla="*/ 20883 w 361287"/>
                  <a:gd name="connsiteY8" fmla="*/ 673517 h 741636"/>
                  <a:gd name="connsiteX9" fmla="*/ 1833 w 361287"/>
                  <a:gd name="connsiteY9" fmla="*/ 552867 h 741636"/>
                  <a:gd name="connsiteX10" fmla="*/ 1833 w 361287"/>
                  <a:gd name="connsiteY10" fmla="*/ 438567 h 741636"/>
                  <a:gd name="connsiteX11" fmla="*/ 11358 w 361287"/>
                  <a:gd name="connsiteY11" fmla="*/ 298867 h 741636"/>
                  <a:gd name="connsiteX12" fmla="*/ 113436 w 361287"/>
                  <a:gd name="connsiteY12" fmla="*/ 257008 h 741636"/>
                  <a:gd name="connsiteX13" fmla="*/ 43108 w 361287"/>
                  <a:gd name="connsiteY13" fmla="*/ 149642 h 741636"/>
                  <a:gd name="connsiteX14" fmla="*/ 60054 w 361287"/>
                  <a:gd name="connsiteY14" fmla="*/ 24869 h 741636"/>
                  <a:gd name="connsiteX15" fmla="*/ 163283 w 361287"/>
                  <a:gd name="connsiteY15" fmla="*/ 837 h 741636"/>
                  <a:gd name="connsiteX16" fmla="*/ 262183 w 361287"/>
                  <a:gd name="connsiteY16" fmla="*/ 22642 h 741636"/>
                  <a:gd name="connsiteX17" fmla="*/ 359999 w 361287"/>
                  <a:gd name="connsiteY17" fmla="*/ 171479 h 741636"/>
                  <a:gd name="connsiteX18" fmla="*/ 239958 w 361287"/>
                  <a:gd name="connsiteY18" fmla="*/ 286167 h 741636"/>
                  <a:gd name="connsiteX19" fmla="*/ 179633 w 361287"/>
                  <a:gd name="connsiteY19" fmla="*/ 286167 h 741636"/>
                  <a:gd name="connsiteX0" fmla="*/ 179633 w 365326"/>
                  <a:gd name="connsiteY0" fmla="*/ 286167 h 741636"/>
                  <a:gd name="connsiteX1" fmla="*/ 249483 w 365326"/>
                  <a:gd name="connsiteY1" fmla="*/ 336967 h 741636"/>
                  <a:gd name="connsiteX2" fmla="*/ 297108 w 365326"/>
                  <a:gd name="connsiteY2" fmla="*/ 400467 h 741636"/>
                  <a:gd name="connsiteX3" fmla="*/ 309808 w 365326"/>
                  <a:gd name="connsiteY3" fmla="*/ 514767 h 741636"/>
                  <a:gd name="connsiteX4" fmla="*/ 290758 w 365326"/>
                  <a:gd name="connsiteY4" fmla="*/ 648117 h 741636"/>
                  <a:gd name="connsiteX5" fmla="*/ 239958 w 365326"/>
                  <a:gd name="connsiteY5" fmla="*/ 711617 h 741636"/>
                  <a:gd name="connsiteX6" fmla="*/ 166933 w 365326"/>
                  <a:gd name="connsiteY6" fmla="*/ 740192 h 741636"/>
                  <a:gd name="connsiteX7" fmla="*/ 81208 w 365326"/>
                  <a:gd name="connsiteY7" fmla="*/ 730667 h 741636"/>
                  <a:gd name="connsiteX8" fmla="*/ 20883 w 365326"/>
                  <a:gd name="connsiteY8" fmla="*/ 673517 h 741636"/>
                  <a:gd name="connsiteX9" fmla="*/ 1833 w 365326"/>
                  <a:gd name="connsiteY9" fmla="*/ 552867 h 741636"/>
                  <a:gd name="connsiteX10" fmla="*/ 1833 w 365326"/>
                  <a:gd name="connsiteY10" fmla="*/ 438567 h 741636"/>
                  <a:gd name="connsiteX11" fmla="*/ 11358 w 365326"/>
                  <a:gd name="connsiteY11" fmla="*/ 298867 h 741636"/>
                  <a:gd name="connsiteX12" fmla="*/ 113436 w 365326"/>
                  <a:gd name="connsiteY12" fmla="*/ 257008 h 741636"/>
                  <a:gd name="connsiteX13" fmla="*/ 43108 w 365326"/>
                  <a:gd name="connsiteY13" fmla="*/ 149642 h 741636"/>
                  <a:gd name="connsiteX14" fmla="*/ 60054 w 365326"/>
                  <a:gd name="connsiteY14" fmla="*/ 24869 h 741636"/>
                  <a:gd name="connsiteX15" fmla="*/ 163283 w 365326"/>
                  <a:gd name="connsiteY15" fmla="*/ 837 h 741636"/>
                  <a:gd name="connsiteX16" fmla="*/ 262183 w 365326"/>
                  <a:gd name="connsiteY16" fmla="*/ 22642 h 741636"/>
                  <a:gd name="connsiteX17" fmla="*/ 359999 w 365326"/>
                  <a:gd name="connsiteY17" fmla="*/ 171479 h 741636"/>
                  <a:gd name="connsiteX18" fmla="*/ 239958 w 365326"/>
                  <a:gd name="connsiteY18" fmla="*/ 286167 h 741636"/>
                  <a:gd name="connsiteX19" fmla="*/ 179633 w 365326"/>
                  <a:gd name="connsiteY19"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113436 w 365327"/>
                  <a:gd name="connsiteY12" fmla="*/ 257008 h 741636"/>
                  <a:gd name="connsiteX13" fmla="*/ 43108 w 365327"/>
                  <a:gd name="connsiteY13" fmla="*/ 149642 h 741636"/>
                  <a:gd name="connsiteX14" fmla="*/ 60054 w 365327"/>
                  <a:gd name="connsiteY14" fmla="*/ 24869 h 741636"/>
                  <a:gd name="connsiteX15" fmla="*/ 163283 w 365327"/>
                  <a:gd name="connsiteY15" fmla="*/ 837 h 741636"/>
                  <a:gd name="connsiteX16" fmla="*/ 262183 w 365327"/>
                  <a:gd name="connsiteY16" fmla="*/ 22642 h 741636"/>
                  <a:gd name="connsiteX17" fmla="*/ 359999 w 365327"/>
                  <a:gd name="connsiteY17" fmla="*/ 171479 h 741636"/>
                  <a:gd name="connsiteX18" fmla="*/ 239958 w 365327"/>
                  <a:gd name="connsiteY18" fmla="*/ 286167 h 741636"/>
                  <a:gd name="connsiteX0" fmla="*/ 239958 w 365327"/>
                  <a:gd name="connsiteY0" fmla="*/ 286167 h 741636"/>
                  <a:gd name="connsiteX1" fmla="*/ 249483 w 365327"/>
                  <a:gd name="connsiteY1" fmla="*/ 336967 h 741636"/>
                  <a:gd name="connsiteX2" fmla="*/ 297108 w 365327"/>
                  <a:gd name="connsiteY2" fmla="*/ 400467 h 741636"/>
                  <a:gd name="connsiteX3" fmla="*/ 309808 w 365327"/>
                  <a:gd name="connsiteY3" fmla="*/ 514767 h 741636"/>
                  <a:gd name="connsiteX4" fmla="*/ 290758 w 365327"/>
                  <a:gd name="connsiteY4" fmla="*/ 648117 h 741636"/>
                  <a:gd name="connsiteX5" fmla="*/ 239958 w 365327"/>
                  <a:gd name="connsiteY5" fmla="*/ 711617 h 741636"/>
                  <a:gd name="connsiteX6" fmla="*/ 166933 w 365327"/>
                  <a:gd name="connsiteY6" fmla="*/ 740192 h 741636"/>
                  <a:gd name="connsiteX7" fmla="*/ 81208 w 365327"/>
                  <a:gd name="connsiteY7" fmla="*/ 730667 h 741636"/>
                  <a:gd name="connsiteX8" fmla="*/ 20883 w 365327"/>
                  <a:gd name="connsiteY8" fmla="*/ 673517 h 741636"/>
                  <a:gd name="connsiteX9" fmla="*/ 1833 w 365327"/>
                  <a:gd name="connsiteY9" fmla="*/ 552867 h 741636"/>
                  <a:gd name="connsiteX10" fmla="*/ 1833 w 365327"/>
                  <a:gd name="connsiteY10" fmla="*/ 438567 h 741636"/>
                  <a:gd name="connsiteX11" fmla="*/ 11358 w 365327"/>
                  <a:gd name="connsiteY11" fmla="*/ 298867 h 741636"/>
                  <a:gd name="connsiteX12" fmla="*/ 43108 w 365327"/>
                  <a:gd name="connsiteY12" fmla="*/ 149642 h 741636"/>
                  <a:gd name="connsiteX13" fmla="*/ 60054 w 365327"/>
                  <a:gd name="connsiteY13" fmla="*/ 24869 h 741636"/>
                  <a:gd name="connsiteX14" fmla="*/ 163283 w 365327"/>
                  <a:gd name="connsiteY14" fmla="*/ 837 h 741636"/>
                  <a:gd name="connsiteX15" fmla="*/ 262183 w 365327"/>
                  <a:gd name="connsiteY15" fmla="*/ 22642 h 741636"/>
                  <a:gd name="connsiteX16" fmla="*/ 359999 w 365327"/>
                  <a:gd name="connsiteY16" fmla="*/ 171479 h 741636"/>
                  <a:gd name="connsiteX17" fmla="*/ 239958 w 365327"/>
                  <a:gd name="connsiteY17" fmla="*/ 286167 h 741636"/>
                  <a:gd name="connsiteX0" fmla="*/ 379765 w 505134"/>
                  <a:gd name="connsiteY0" fmla="*/ 286167 h 741636"/>
                  <a:gd name="connsiteX1" fmla="*/ 389290 w 505134"/>
                  <a:gd name="connsiteY1" fmla="*/ 336967 h 741636"/>
                  <a:gd name="connsiteX2" fmla="*/ 436915 w 505134"/>
                  <a:gd name="connsiteY2" fmla="*/ 400467 h 741636"/>
                  <a:gd name="connsiteX3" fmla="*/ 449615 w 505134"/>
                  <a:gd name="connsiteY3" fmla="*/ 514767 h 741636"/>
                  <a:gd name="connsiteX4" fmla="*/ 430565 w 505134"/>
                  <a:gd name="connsiteY4" fmla="*/ 648117 h 741636"/>
                  <a:gd name="connsiteX5" fmla="*/ 379765 w 505134"/>
                  <a:gd name="connsiteY5" fmla="*/ 711617 h 741636"/>
                  <a:gd name="connsiteX6" fmla="*/ 306740 w 505134"/>
                  <a:gd name="connsiteY6" fmla="*/ 740192 h 741636"/>
                  <a:gd name="connsiteX7" fmla="*/ 221015 w 505134"/>
                  <a:gd name="connsiteY7" fmla="*/ 730667 h 741636"/>
                  <a:gd name="connsiteX8" fmla="*/ 160690 w 505134"/>
                  <a:gd name="connsiteY8" fmla="*/ 673517 h 741636"/>
                  <a:gd name="connsiteX9" fmla="*/ 141640 w 505134"/>
                  <a:gd name="connsiteY9" fmla="*/ 552867 h 741636"/>
                  <a:gd name="connsiteX10" fmla="*/ 141640 w 505134"/>
                  <a:gd name="connsiteY10" fmla="*/ 438567 h 741636"/>
                  <a:gd name="connsiteX11" fmla="*/ 274 w 505134"/>
                  <a:gd name="connsiteY11" fmla="*/ 198365 h 741636"/>
                  <a:gd name="connsiteX12" fmla="*/ 182915 w 505134"/>
                  <a:gd name="connsiteY12" fmla="*/ 149642 h 741636"/>
                  <a:gd name="connsiteX13" fmla="*/ 199861 w 505134"/>
                  <a:gd name="connsiteY13" fmla="*/ 24869 h 741636"/>
                  <a:gd name="connsiteX14" fmla="*/ 303090 w 505134"/>
                  <a:gd name="connsiteY14" fmla="*/ 837 h 741636"/>
                  <a:gd name="connsiteX15" fmla="*/ 401990 w 505134"/>
                  <a:gd name="connsiteY15" fmla="*/ 22642 h 741636"/>
                  <a:gd name="connsiteX16" fmla="*/ 499806 w 505134"/>
                  <a:gd name="connsiteY16" fmla="*/ 171479 h 741636"/>
                  <a:gd name="connsiteX17" fmla="*/ 379765 w 505134"/>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194314 w 557808"/>
                  <a:gd name="connsiteY9" fmla="*/ 552867 h 741636"/>
                  <a:gd name="connsiteX10" fmla="*/ 8294 w 557808"/>
                  <a:gd name="connsiteY10" fmla="*/ 394983 h 741636"/>
                  <a:gd name="connsiteX11" fmla="*/ 52948 w 557808"/>
                  <a:gd name="connsiteY11" fmla="*/ 198365 h 741636"/>
                  <a:gd name="connsiteX12" fmla="*/ 235589 w 557808"/>
                  <a:gd name="connsiteY12" fmla="*/ 149642 h 741636"/>
                  <a:gd name="connsiteX13" fmla="*/ 252535 w 557808"/>
                  <a:gd name="connsiteY13" fmla="*/ 24869 h 741636"/>
                  <a:gd name="connsiteX14" fmla="*/ 355764 w 557808"/>
                  <a:gd name="connsiteY14" fmla="*/ 837 h 741636"/>
                  <a:gd name="connsiteX15" fmla="*/ 454664 w 557808"/>
                  <a:gd name="connsiteY15" fmla="*/ 22642 h 741636"/>
                  <a:gd name="connsiteX16" fmla="*/ 552480 w 557808"/>
                  <a:gd name="connsiteY16" fmla="*/ 171479 h 741636"/>
                  <a:gd name="connsiteX17" fmla="*/ 432439 w 557808"/>
                  <a:gd name="connsiteY17" fmla="*/ 286167 h 741636"/>
                  <a:gd name="connsiteX0" fmla="*/ 432439 w 557808"/>
                  <a:gd name="connsiteY0" fmla="*/ 286167 h 741636"/>
                  <a:gd name="connsiteX1" fmla="*/ 441964 w 557808"/>
                  <a:gd name="connsiteY1" fmla="*/ 336967 h 741636"/>
                  <a:gd name="connsiteX2" fmla="*/ 489589 w 557808"/>
                  <a:gd name="connsiteY2" fmla="*/ 400467 h 741636"/>
                  <a:gd name="connsiteX3" fmla="*/ 502289 w 557808"/>
                  <a:gd name="connsiteY3" fmla="*/ 514767 h 741636"/>
                  <a:gd name="connsiteX4" fmla="*/ 483239 w 557808"/>
                  <a:gd name="connsiteY4" fmla="*/ 648117 h 741636"/>
                  <a:gd name="connsiteX5" fmla="*/ 432439 w 557808"/>
                  <a:gd name="connsiteY5" fmla="*/ 711617 h 741636"/>
                  <a:gd name="connsiteX6" fmla="*/ 359414 w 557808"/>
                  <a:gd name="connsiteY6" fmla="*/ 740192 h 741636"/>
                  <a:gd name="connsiteX7" fmla="*/ 273689 w 557808"/>
                  <a:gd name="connsiteY7" fmla="*/ 730667 h 741636"/>
                  <a:gd name="connsiteX8" fmla="*/ 213364 w 557808"/>
                  <a:gd name="connsiteY8" fmla="*/ 673517 h 741636"/>
                  <a:gd name="connsiteX9" fmla="*/ 209499 w 557808"/>
                  <a:gd name="connsiteY9" fmla="*/ 657116 h 741636"/>
                  <a:gd name="connsiteX10" fmla="*/ 194314 w 557808"/>
                  <a:gd name="connsiteY10" fmla="*/ 552867 h 741636"/>
                  <a:gd name="connsiteX11" fmla="*/ 8294 w 557808"/>
                  <a:gd name="connsiteY11" fmla="*/ 394983 h 741636"/>
                  <a:gd name="connsiteX12" fmla="*/ 52948 w 557808"/>
                  <a:gd name="connsiteY12" fmla="*/ 198365 h 741636"/>
                  <a:gd name="connsiteX13" fmla="*/ 235589 w 557808"/>
                  <a:gd name="connsiteY13" fmla="*/ 149642 h 741636"/>
                  <a:gd name="connsiteX14" fmla="*/ 252535 w 557808"/>
                  <a:gd name="connsiteY14" fmla="*/ 24869 h 741636"/>
                  <a:gd name="connsiteX15" fmla="*/ 355764 w 557808"/>
                  <a:gd name="connsiteY15" fmla="*/ 837 h 741636"/>
                  <a:gd name="connsiteX16" fmla="*/ 454664 w 557808"/>
                  <a:gd name="connsiteY16" fmla="*/ 22642 h 741636"/>
                  <a:gd name="connsiteX17" fmla="*/ 552480 w 557808"/>
                  <a:gd name="connsiteY17" fmla="*/ 171479 h 741636"/>
                  <a:gd name="connsiteX18" fmla="*/ 432439 w 557808"/>
                  <a:gd name="connsiteY18" fmla="*/ 286167 h 741636"/>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209499 w 557808"/>
                  <a:gd name="connsiteY8" fmla="*/ 657116 h 741420"/>
                  <a:gd name="connsiteX9" fmla="*/ 194314 w 557808"/>
                  <a:gd name="connsiteY9" fmla="*/ 552867 h 741420"/>
                  <a:gd name="connsiteX10" fmla="*/ 8294 w 557808"/>
                  <a:gd name="connsiteY10" fmla="*/ 394983 h 741420"/>
                  <a:gd name="connsiteX11" fmla="*/ 52948 w 557808"/>
                  <a:gd name="connsiteY11" fmla="*/ 198365 h 741420"/>
                  <a:gd name="connsiteX12" fmla="*/ 235589 w 557808"/>
                  <a:gd name="connsiteY12" fmla="*/ 149642 h 741420"/>
                  <a:gd name="connsiteX13" fmla="*/ 252535 w 557808"/>
                  <a:gd name="connsiteY13" fmla="*/ 24869 h 741420"/>
                  <a:gd name="connsiteX14" fmla="*/ 355764 w 557808"/>
                  <a:gd name="connsiteY14" fmla="*/ 837 h 741420"/>
                  <a:gd name="connsiteX15" fmla="*/ 454664 w 557808"/>
                  <a:gd name="connsiteY15" fmla="*/ 22642 h 741420"/>
                  <a:gd name="connsiteX16" fmla="*/ 552480 w 557808"/>
                  <a:gd name="connsiteY16" fmla="*/ 171479 h 741420"/>
                  <a:gd name="connsiteX17" fmla="*/ 432439 w 557808"/>
                  <a:gd name="connsiteY17" fmla="*/ 286167 h 741420"/>
                  <a:gd name="connsiteX0" fmla="*/ 432439 w 557808"/>
                  <a:gd name="connsiteY0" fmla="*/ 286167 h 741420"/>
                  <a:gd name="connsiteX1" fmla="*/ 441964 w 557808"/>
                  <a:gd name="connsiteY1" fmla="*/ 336967 h 741420"/>
                  <a:gd name="connsiteX2" fmla="*/ 489589 w 557808"/>
                  <a:gd name="connsiteY2" fmla="*/ 400467 h 741420"/>
                  <a:gd name="connsiteX3" fmla="*/ 502289 w 557808"/>
                  <a:gd name="connsiteY3" fmla="*/ 514767 h 741420"/>
                  <a:gd name="connsiteX4" fmla="*/ 483239 w 557808"/>
                  <a:gd name="connsiteY4" fmla="*/ 648117 h 741420"/>
                  <a:gd name="connsiteX5" fmla="*/ 432439 w 557808"/>
                  <a:gd name="connsiteY5" fmla="*/ 711617 h 741420"/>
                  <a:gd name="connsiteX6" fmla="*/ 359414 w 557808"/>
                  <a:gd name="connsiteY6" fmla="*/ 740192 h 741420"/>
                  <a:gd name="connsiteX7" fmla="*/ 213364 w 557808"/>
                  <a:gd name="connsiteY7" fmla="*/ 673517 h 741420"/>
                  <a:gd name="connsiteX8" fmla="*/ 194314 w 557808"/>
                  <a:gd name="connsiteY8" fmla="*/ 552867 h 741420"/>
                  <a:gd name="connsiteX9" fmla="*/ 8294 w 557808"/>
                  <a:gd name="connsiteY9" fmla="*/ 394983 h 741420"/>
                  <a:gd name="connsiteX10" fmla="*/ 52948 w 557808"/>
                  <a:gd name="connsiteY10" fmla="*/ 198365 h 741420"/>
                  <a:gd name="connsiteX11" fmla="*/ 235589 w 557808"/>
                  <a:gd name="connsiteY11" fmla="*/ 149642 h 741420"/>
                  <a:gd name="connsiteX12" fmla="*/ 252535 w 557808"/>
                  <a:gd name="connsiteY12" fmla="*/ 24869 h 741420"/>
                  <a:gd name="connsiteX13" fmla="*/ 355764 w 557808"/>
                  <a:gd name="connsiteY13" fmla="*/ 837 h 741420"/>
                  <a:gd name="connsiteX14" fmla="*/ 454664 w 557808"/>
                  <a:gd name="connsiteY14" fmla="*/ 22642 h 741420"/>
                  <a:gd name="connsiteX15" fmla="*/ 552480 w 557808"/>
                  <a:gd name="connsiteY15" fmla="*/ 171479 h 741420"/>
                  <a:gd name="connsiteX16" fmla="*/ 432439 w 557808"/>
                  <a:gd name="connsiteY16" fmla="*/ 286167 h 741420"/>
                  <a:gd name="connsiteX0" fmla="*/ 432439 w 557808"/>
                  <a:gd name="connsiteY0" fmla="*/ 286167 h 749061"/>
                  <a:gd name="connsiteX1" fmla="*/ 441964 w 557808"/>
                  <a:gd name="connsiteY1" fmla="*/ 336967 h 749061"/>
                  <a:gd name="connsiteX2" fmla="*/ 489589 w 557808"/>
                  <a:gd name="connsiteY2" fmla="*/ 400467 h 749061"/>
                  <a:gd name="connsiteX3" fmla="*/ 502289 w 557808"/>
                  <a:gd name="connsiteY3" fmla="*/ 514767 h 749061"/>
                  <a:gd name="connsiteX4" fmla="*/ 483239 w 557808"/>
                  <a:gd name="connsiteY4" fmla="*/ 648117 h 749061"/>
                  <a:gd name="connsiteX5" fmla="*/ 432439 w 557808"/>
                  <a:gd name="connsiteY5" fmla="*/ 711617 h 749061"/>
                  <a:gd name="connsiteX6" fmla="*/ 359414 w 557808"/>
                  <a:gd name="connsiteY6" fmla="*/ 740192 h 749061"/>
                  <a:gd name="connsiteX7" fmla="*/ 194314 w 557808"/>
                  <a:gd name="connsiteY7" fmla="*/ 552867 h 749061"/>
                  <a:gd name="connsiteX8" fmla="*/ 8294 w 557808"/>
                  <a:gd name="connsiteY8" fmla="*/ 394983 h 749061"/>
                  <a:gd name="connsiteX9" fmla="*/ 52948 w 557808"/>
                  <a:gd name="connsiteY9" fmla="*/ 198365 h 749061"/>
                  <a:gd name="connsiteX10" fmla="*/ 235589 w 557808"/>
                  <a:gd name="connsiteY10" fmla="*/ 149642 h 749061"/>
                  <a:gd name="connsiteX11" fmla="*/ 252535 w 557808"/>
                  <a:gd name="connsiteY11" fmla="*/ 24869 h 749061"/>
                  <a:gd name="connsiteX12" fmla="*/ 355764 w 557808"/>
                  <a:gd name="connsiteY12" fmla="*/ 837 h 749061"/>
                  <a:gd name="connsiteX13" fmla="*/ 454664 w 557808"/>
                  <a:gd name="connsiteY13" fmla="*/ 22642 h 749061"/>
                  <a:gd name="connsiteX14" fmla="*/ 552480 w 557808"/>
                  <a:gd name="connsiteY14" fmla="*/ 171479 h 749061"/>
                  <a:gd name="connsiteX15" fmla="*/ 432439 w 557808"/>
                  <a:gd name="connsiteY15" fmla="*/ 286167 h 749061"/>
                  <a:gd name="connsiteX0" fmla="*/ 432439 w 557808"/>
                  <a:gd name="connsiteY0" fmla="*/ 286167 h 749063"/>
                  <a:gd name="connsiteX1" fmla="*/ 489589 w 557808"/>
                  <a:gd name="connsiteY1" fmla="*/ 400467 h 749063"/>
                  <a:gd name="connsiteX2" fmla="*/ 502289 w 557808"/>
                  <a:gd name="connsiteY2" fmla="*/ 514767 h 749063"/>
                  <a:gd name="connsiteX3" fmla="*/ 483239 w 557808"/>
                  <a:gd name="connsiteY3" fmla="*/ 648117 h 749063"/>
                  <a:gd name="connsiteX4" fmla="*/ 432439 w 557808"/>
                  <a:gd name="connsiteY4" fmla="*/ 711617 h 749063"/>
                  <a:gd name="connsiteX5" fmla="*/ 359414 w 557808"/>
                  <a:gd name="connsiteY5" fmla="*/ 740192 h 749063"/>
                  <a:gd name="connsiteX6" fmla="*/ 194314 w 557808"/>
                  <a:gd name="connsiteY6" fmla="*/ 552867 h 749063"/>
                  <a:gd name="connsiteX7" fmla="*/ 8294 w 557808"/>
                  <a:gd name="connsiteY7" fmla="*/ 394983 h 749063"/>
                  <a:gd name="connsiteX8" fmla="*/ 52948 w 557808"/>
                  <a:gd name="connsiteY8" fmla="*/ 198365 h 749063"/>
                  <a:gd name="connsiteX9" fmla="*/ 235589 w 557808"/>
                  <a:gd name="connsiteY9" fmla="*/ 149642 h 749063"/>
                  <a:gd name="connsiteX10" fmla="*/ 252535 w 557808"/>
                  <a:gd name="connsiteY10" fmla="*/ 24869 h 749063"/>
                  <a:gd name="connsiteX11" fmla="*/ 355764 w 557808"/>
                  <a:gd name="connsiteY11" fmla="*/ 837 h 749063"/>
                  <a:gd name="connsiteX12" fmla="*/ 454664 w 557808"/>
                  <a:gd name="connsiteY12" fmla="*/ 22642 h 749063"/>
                  <a:gd name="connsiteX13" fmla="*/ 552480 w 557808"/>
                  <a:gd name="connsiteY13" fmla="*/ 171479 h 749063"/>
                  <a:gd name="connsiteX14" fmla="*/ 432439 w 557808"/>
                  <a:gd name="connsiteY14" fmla="*/ 286167 h 749063"/>
                  <a:gd name="connsiteX0" fmla="*/ 432439 w 557808"/>
                  <a:gd name="connsiteY0" fmla="*/ 286167 h 749061"/>
                  <a:gd name="connsiteX1" fmla="*/ 509799 w 557808"/>
                  <a:gd name="connsiteY1" fmla="*/ 375301 h 749061"/>
                  <a:gd name="connsiteX2" fmla="*/ 502289 w 557808"/>
                  <a:gd name="connsiteY2" fmla="*/ 514767 h 749061"/>
                  <a:gd name="connsiteX3" fmla="*/ 483239 w 557808"/>
                  <a:gd name="connsiteY3" fmla="*/ 648117 h 749061"/>
                  <a:gd name="connsiteX4" fmla="*/ 432439 w 557808"/>
                  <a:gd name="connsiteY4" fmla="*/ 711617 h 749061"/>
                  <a:gd name="connsiteX5" fmla="*/ 359414 w 557808"/>
                  <a:gd name="connsiteY5" fmla="*/ 740192 h 749061"/>
                  <a:gd name="connsiteX6" fmla="*/ 194314 w 557808"/>
                  <a:gd name="connsiteY6" fmla="*/ 552867 h 749061"/>
                  <a:gd name="connsiteX7" fmla="*/ 8294 w 557808"/>
                  <a:gd name="connsiteY7" fmla="*/ 394983 h 749061"/>
                  <a:gd name="connsiteX8" fmla="*/ 52948 w 557808"/>
                  <a:gd name="connsiteY8" fmla="*/ 198365 h 749061"/>
                  <a:gd name="connsiteX9" fmla="*/ 235589 w 557808"/>
                  <a:gd name="connsiteY9" fmla="*/ 149642 h 749061"/>
                  <a:gd name="connsiteX10" fmla="*/ 252535 w 557808"/>
                  <a:gd name="connsiteY10" fmla="*/ 24869 h 749061"/>
                  <a:gd name="connsiteX11" fmla="*/ 355764 w 557808"/>
                  <a:gd name="connsiteY11" fmla="*/ 837 h 749061"/>
                  <a:gd name="connsiteX12" fmla="*/ 454664 w 557808"/>
                  <a:gd name="connsiteY12" fmla="*/ 22642 h 749061"/>
                  <a:gd name="connsiteX13" fmla="*/ 552480 w 557808"/>
                  <a:gd name="connsiteY13" fmla="*/ 171479 h 749061"/>
                  <a:gd name="connsiteX14" fmla="*/ 432439 w 557808"/>
                  <a:gd name="connsiteY14" fmla="*/ 286167 h 749061"/>
                  <a:gd name="connsiteX0" fmla="*/ 375800 w 553954"/>
                  <a:gd name="connsiteY0" fmla="*/ 252711 h 749063"/>
                  <a:gd name="connsiteX1" fmla="*/ 509799 w 553954"/>
                  <a:gd name="connsiteY1" fmla="*/ 375301 h 749063"/>
                  <a:gd name="connsiteX2" fmla="*/ 502289 w 553954"/>
                  <a:gd name="connsiteY2" fmla="*/ 514767 h 749063"/>
                  <a:gd name="connsiteX3" fmla="*/ 483239 w 553954"/>
                  <a:gd name="connsiteY3" fmla="*/ 648117 h 749063"/>
                  <a:gd name="connsiteX4" fmla="*/ 432439 w 553954"/>
                  <a:gd name="connsiteY4" fmla="*/ 711617 h 749063"/>
                  <a:gd name="connsiteX5" fmla="*/ 359414 w 553954"/>
                  <a:gd name="connsiteY5" fmla="*/ 740192 h 749063"/>
                  <a:gd name="connsiteX6" fmla="*/ 194314 w 553954"/>
                  <a:gd name="connsiteY6" fmla="*/ 552867 h 749063"/>
                  <a:gd name="connsiteX7" fmla="*/ 8294 w 553954"/>
                  <a:gd name="connsiteY7" fmla="*/ 394983 h 749063"/>
                  <a:gd name="connsiteX8" fmla="*/ 52948 w 553954"/>
                  <a:gd name="connsiteY8" fmla="*/ 198365 h 749063"/>
                  <a:gd name="connsiteX9" fmla="*/ 235589 w 553954"/>
                  <a:gd name="connsiteY9" fmla="*/ 149642 h 749063"/>
                  <a:gd name="connsiteX10" fmla="*/ 252535 w 553954"/>
                  <a:gd name="connsiteY10" fmla="*/ 24869 h 749063"/>
                  <a:gd name="connsiteX11" fmla="*/ 355764 w 553954"/>
                  <a:gd name="connsiteY11" fmla="*/ 837 h 749063"/>
                  <a:gd name="connsiteX12" fmla="*/ 454664 w 553954"/>
                  <a:gd name="connsiteY12" fmla="*/ 22642 h 749063"/>
                  <a:gd name="connsiteX13" fmla="*/ 552480 w 553954"/>
                  <a:gd name="connsiteY13" fmla="*/ 171479 h 749063"/>
                  <a:gd name="connsiteX14" fmla="*/ 375800 w 553954"/>
                  <a:gd name="connsiteY14" fmla="*/ 252711 h 749063"/>
                  <a:gd name="connsiteX0" fmla="*/ 394252 w 553400"/>
                  <a:gd name="connsiteY0" fmla="*/ 265092 h 749061"/>
                  <a:gd name="connsiteX1" fmla="*/ 509799 w 553400"/>
                  <a:gd name="connsiteY1" fmla="*/ 375301 h 749061"/>
                  <a:gd name="connsiteX2" fmla="*/ 502289 w 553400"/>
                  <a:gd name="connsiteY2" fmla="*/ 514767 h 749061"/>
                  <a:gd name="connsiteX3" fmla="*/ 483239 w 553400"/>
                  <a:gd name="connsiteY3" fmla="*/ 648117 h 749061"/>
                  <a:gd name="connsiteX4" fmla="*/ 432439 w 553400"/>
                  <a:gd name="connsiteY4" fmla="*/ 711617 h 749061"/>
                  <a:gd name="connsiteX5" fmla="*/ 359414 w 553400"/>
                  <a:gd name="connsiteY5" fmla="*/ 740192 h 749061"/>
                  <a:gd name="connsiteX6" fmla="*/ 194314 w 553400"/>
                  <a:gd name="connsiteY6" fmla="*/ 552867 h 749061"/>
                  <a:gd name="connsiteX7" fmla="*/ 8294 w 553400"/>
                  <a:gd name="connsiteY7" fmla="*/ 394983 h 749061"/>
                  <a:gd name="connsiteX8" fmla="*/ 52948 w 553400"/>
                  <a:gd name="connsiteY8" fmla="*/ 198365 h 749061"/>
                  <a:gd name="connsiteX9" fmla="*/ 235589 w 553400"/>
                  <a:gd name="connsiteY9" fmla="*/ 149642 h 749061"/>
                  <a:gd name="connsiteX10" fmla="*/ 252535 w 553400"/>
                  <a:gd name="connsiteY10" fmla="*/ 24869 h 749061"/>
                  <a:gd name="connsiteX11" fmla="*/ 355764 w 553400"/>
                  <a:gd name="connsiteY11" fmla="*/ 837 h 749061"/>
                  <a:gd name="connsiteX12" fmla="*/ 454664 w 553400"/>
                  <a:gd name="connsiteY12" fmla="*/ 22642 h 749061"/>
                  <a:gd name="connsiteX13" fmla="*/ 552480 w 553400"/>
                  <a:gd name="connsiteY13" fmla="*/ 171479 h 749061"/>
                  <a:gd name="connsiteX14" fmla="*/ 394252 w 553400"/>
                  <a:gd name="connsiteY14" fmla="*/ 265092 h 749061"/>
                  <a:gd name="connsiteX0" fmla="*/ 394252 w 553401"/>
                  <a:gd name="connsiteY0" fmla="*/ 265092 h 749063"/>
                  <a:gd name="connsiteX1" fmla="*/ 509799 w 553401"/>
                  <a:gd name="connsiteY1" fmla="*/ 375301 h 749063"/>
                  <a:gd name="connsiteX2" fmla="*/ 502289 w 553401"/>
                  <a:gd name="connsiteY2" fmla="*/ 514767 h 749063"/>
                  <a:gd name="connsiteX3" fmla="*/ 483239 w 553401"/>
                  <a:gd name="connsiteY3" fmla="*/ 648117 h 749063"/>
                  <a:gd name="connsiteX4" fmla="*/ 432439 w 553401"/>
                  <a:gd name="connsiteY4" fmla="*/ 711617 h 749063"/>
                  <a:gd name="connsiteX5" fmla="*/ 359414 w 553401"/>
                  <a:gd name="connsiteY5" fmla="*/ 740192 h 749063"/>
                  <a:gd name="connsiteX6" fmla="*/ 194314 w 553401"/>
                  <a:gd name="connsiteY6" fmla="*/ 552867 h 749063"/>
                  <a:gd name="connsiteX7" fmla="*/ 8294 w 553401"/>
                  <a:gd name="connsiteY7" fmla="*/ 394983 h 749063"/>
                  <a:gd name="connsiteX8" fmla="*/ 52948 w 553401"/>
                  <a:gd name="connsiteY8" fmla="*/ 198365 h 749063"/>
                  <a:gd name="connsiteX9" fmla="*/ 235589 w 553401"/>
                  <a:gd name="connsiteY9" fmla="*/ 149642 h 749063"/>
                  <a:gd name="connsiteX10" fmla="*/ 252535 w 553401"/>
                  <a:gd name="connsiteY10" fmla="*/ 24869 h 749063"/>
                  <a:gd name="connsiteX11" fmla="*/ 355764 w 553401"/>
                  <a:gd name="connsiteY11" fmla="*/ 837 h 749063"/>
                  <a:gd name="connsiteX12" fmla="*/ 454664 w 553401"/>
                  <a:gd name="connsiteY12" fmla="*/ 22642 h 749063"/>
                  <a:gd name="connsiteX13" fmla="*/ 552480 w 553401"/>
                  <a:gd name="connsiteY13" fmla="*/ 171479 h 749063"/>
                  <a:gd name="connsiteX14" fmla="*/ 394252 w 553401"/>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65092 h 749063"/>
                  <a:gd name="connsiteX1" fmla="*/ 509799 w 553343"/>
                  <a:gd name="connsiteY1" fmla="*/ 375301 h 749063"/>
                  <a:gd name="connsiteX2" fmla="*/ 502289 w 553343"/>
                  <a:gd name="connsiteY2" fmla="*/ 514767 h 749063"/>
                  <a:gd name="connsiteX3" fmla="*/ 483239 w 553343"/>
                  <a:gd name="connsiteY3" fmla="*/ 648117 h 749063"/>
                  <a:gd name="connsiteX4" fmla="*/ 432439 w 553343"/>
                  <a:gd name="connsiteY4" fmla="*/ 711617 h 749063"/>
                  <a:gd name="connsiteX5" fmla="*/ 359414 w 553343"/>
                  <a:gd name="connsiteY5" fmla="*/ 740192 h 749063"/>
                  <a:gd name="connsiteX6" fmla="*/ 194314 w 553343"/>
                  <a:gd name="connsiteY6" fmla="*/ 552867 h 749063"/>
                  <a:gd name="connsiteX7" fmla="*/ 8294 w 553343"/>
                  <a:gd name="connsiteY7" fmla="*/ 394983 h 749063"/>
                  <a:gd name="connsiteX8" fmla="*/ 52948 w 553343"/>
                  <a:gd name="connsiteY8" fmla="*/ 198365 h 749063"/>
                  <a:gd name="connsiteX9" fmla="*/ 235589 w 553343"/>
                  <a:gd name="connsiteY9" fmla="*/ 149642 h 749063"/>
                  <a:gd name="connsiteX10" fmla="*/ 252535 w 553343"/>
                  <a:gd name="connsiteY10" fmla="*/ 24869 h 749063"/>
                  <a:gd name="connsiteX11" fmla="*/ 355764 w 553343"/>
                  <a:gd name="connsiteY11" fmla="*/ 837 h 749063"/>
                  <a:gd name="connsiteX12" fmla="*/ 454664 w 553343"/>
                  <a:gd name="connsiteY12" fmla="*/ 22642 h 749063"/>
                  <a:gd name="connsiteX13" fmla="*/ 552480 w 553343"/>
                  <a:gd name="connsiteY13" fmla="*/ 171479 h 749063"/>
                  <a:gd name="connsiteX14" fmla="*/ 394252 w 553343"/>
                  <a:gd name="connsiteY14" fmla="*/ 265092 h 749063"/>
                  <a:gd name="connsiteX0" fmla="*/ 394252 w 553343"/>
                  <a:gd name="connsiteY0" fmla="*/ 265092 h 749061"/>
                  <a:gd name="connsiteX1" fmla="*/ 509799 w 553343"/>
                  <a:gd name="connsiteY1" fmla="*/ 375301 h 749061"/>
                  <a:gd name="connsiteX2" fmla="*/ 502289 w 553343"/>
                  <a:gd name="connsiteY2" fmla="*/ 514767 h 749061"/>
                  <a:gd name="connsiteX3" fmla="*/ 483239 w 553343"/>
                  <a:gd name="connsiteY3" fmla="*/ 648117 h 749061"/>
                  <a:gd name="connsiteX4" fmla="*/ 432439 w 553343"/>
                  <a:gd name="connsiteY4" fmla="*/ 711617 h 749061"/>
                  <a:gd name="connsiteX5" fmla="*/ 359414 w 553343"/>
                  <a:gd name="connsiteY5" fmla="*/ 740192 h 749061"/>
                  <a:gd name="connsiteX6" fmla="*/ 194314 w 553343"/>
                  <a:gd name="connsiteY6" fmla="*/ 552867 h 749061"/>
                  <a:gd name="connsiteX7" fmla="*/ 8294 w 553343"/>
                  <a:gd name="connsiteY7" fmla="*/ 394983 h 749061"/>
                  <a:gd name="connsiteX8" fmla="*/ 52948 w 553343"/>
                  <a:gd name="connsiteY8" fmla="*/ 198365 h 749061"/>
                  <a:gd name="connsiteX9" fmla="*/ 235589 w 553343"/>
                  <a:gd name="connsiteY9" fmla="*/ 149642 h 749061"/>
                  <a:gd name="connsiteX10" fmla="*/ 252535 w 553343"/>
                  <a:gd name="connsiteY10" fmla="*/ 24869 h 749061"/>
                  <a:gd name="connsiteX11" fmla="*/ 355764 w 553343"/>
                  <a:gd name="connsiteY11" fmla="*/ 837 h 749061"/>
                  <a:gd name="connsiteX12" fmla="*/ 454664 w 553343"/>
                  <a:gd name="connsiteY12" fmla="*/ 22642 h 749061"/>
                  <a:gd name="connsiteX13" fmla="*/ 552480 w 553343"/>
                  <a:gd name="connsiteY13" fmla="*/ 171479 h 749061"/>
                  <a:gd name="connsiteX14" fmla="*/ 394252 w 553343"/>
                  <a:gd name="connsiteY14" fmla="*/ 265092 h 749061"/>
                  <a:gd name="connsiteX0" fmla="*/ 394252 w 553343"/>
                  <a:gd name="connsiteY0" fmla="*/ 270295 h 754266"/>
                  <a:gd name="connsiteX1" fmla="*/ 509799 w 553343"/>
                  <a:gd name="connsiteY1" fmla="*/ 380504 h 754266"/>
                  <a:gd name="connsiteX2" fmla="*/ 502289 w 553343"/>
                  <a:gd name="connsiteY2" fmla="*/ 519970 h 754266"/>
                  <a:gd name="connsiteX3" fmla="*/ 483239 w 553343"/>
                  <a:gd name="connsiteY3" fmla="*/ 653320 h 754266"/>
                  <a:gd name="connsiteX4" fmla="*/ 432439 w 553343"/>
                  <a:gd name="connsiteY4" fmla="*/ 716820 h 754266"/>
                  <a:gd name="connsiteX5" fmla="*/ 359414 w 553343"/>
                  <a:gd name="connsiteY5" fmla="*/ 745395 h 754266"/>
                  <a:gd name="connsiteX6" fmla="*/ 194314 w 553343"/>
                  <a:gd name="connsiteY6" fmla="*/ 558070 h 754266"/>
                  <a:gd name="connsiteX7" fmla="*/ 8294 w 553343"/>
                  <a:gd name="connsiteY7" fmla="*/ 400186 h 754266"/>
                  <a:gd name="connsiteX8" fmla="*/ 52948 w 553343"/>
                  <a:gd name="connsiteY8" fmla="*/ 203568 h 754266"/>
                  <a:gd name="connsiteX9" fmla="*/ 235589 w 553343"/>
                  <a:gd name="connsiteY9" fmla="*/ 154845 h 754266"/>
                  <a:gd name="connsiteX10" fmla="*/ 252535 w 553343"/>
                  <a:gd name="connsiteY10" fmla="*/ 30072 h 754266"/>
                  <a:gd name="connsiteX11" fmla="*/ 355764 w 553343"/>
                  <a:gd name="connsiteY11" fmla="*/ 6040 h 754266"/>
                  <a:gd name="connsiteX12" fmla="*/ 454664 w 553343"/>
                  <a:gd name="connsiteY12" fmla="*/ 27845 h 754266"/>
                  <a:gd name="connsiteX13" fmla="*/ 552480 w 553343"/>
                  <a:gd name="connsiteY13" fmla="*/ 176682 h 754266"/>
                  <a:gd name="connsiteX14" fmla="*/ 394252 w 553343"/>
                  <a:gd name="connsiteY14" fmla="*/ 270295 h 754266"/>
                  <a:gd name="connsiteX0" fmla="*/ 394252 w 553561"/>
                  <a:gd name="connsiteY0" fmla="*/ 258559 h 742529"/>
                  <a:gd name="connsiteX1" fmla="*/ 509799 w 553561"/>
                  <a:gd name="connsiteY1" fmla="*/ 368768 h 742529"/>
                  <a:gd name="connsiteX2" fmla="*/ 502289 w 553561"/>
                  <a:gd name="connsiteY2" fmla="*/ 508234 h 742529"/>
                  <a:gd name="connsiteX3" fmla="*/ 483239 w 553561"/>
                  <a:gd name="connsiteY3" fmla="*/ 641584 h 742529"/>
                  <a:gd name="connsiteX4" fmla="*/ 432439 w 553561"/>
                  <a:gd name="connsiteY4" fmla="*/ 705084 h 742529"/>
                  <a:gd name="connsiteX5" fmla="*/ 359414 w 553561"/>
                  <a:gd name="connsiteY5" fmla="*/ 733659 h 742529"/>
                  <a:gd name="connsiteX6" fmla="*/ 194314 w 553561"/>
                  <a:gd name="connsiteY6" fmla="*/ 546334 h 742529"/>
                  <a:gd name="connsiteX7" fmla="*/ 8294 w 553561"/>
                  <a:gd name="connsiteY7" fmla="*/ 388450 h 742529"/>
                  <a:gd name="connsiteX8" fmla="*/ 52948 w 553561"/>
                  <a:gd name="connsiteY8" fmla="*/ 191832 h 742529"/>
                  <a:gd name="connsiteX9" fmla="*/ 235589 w 553561"/>
                  <a:gd name="connsiteY9" fmla="*/ 143109 h 742529"/>
                  <a:gd name="connsiteX10" fmla="*/ 252535 w 553561"/>
                  <a:gd name="connsiteY10" fmla="*/ 18336 h 742529"/>
                  <a:gd name="connsiteX11" fmla="*/ 454664 w 553561"/>
                  <a:gd name="connsiteY11" fmla="*/ 16109 h 742529"/>
                  <a:gd name="connsiteX12" fmla="*/ 552480 w 553561"/>
                  <a:gd name="connsiteY12" fmla="*/ 164946 h 742529"/>
                  <a:gd name="connsiteX13" fmla="*/ 394252 w 553561"/>
                  <a:gd name="connsiteY13" fmla="*/ 258559 h 742529"/>
                  <a:gd name="connsiteX0" fmla="*/ 394252 w 553561"/>
                  <a:gd name="connsiteY0" fmla="*/ 275028 h 758998"/>
                  <a:gd name="connsiteX1" fmla="*/ 509799 w 553561"/>
                  <a:gd name="connsiteY1" fmla="*/ 385237 h 758998"/>
                  <a:gd name="connsiteX2" fmla="*/ 502289 w 553561"/>
                  <a:gd name="connsiteY2" fmla="*/ 524703 h 758998"/>
                  <a:gd name="connsiteX3" fmla="*/ 483239 w 553561"/>
                  <a:gd name="connsiteY3" fmla="*/ 658053 h 758998"/>
                  <a:gd name="connsiteX4" fmla="*/ 432439 w 553561"/>
                  <a:gd name="connsiteY4" fmla="*/ 721553 h 758998"/>
                  <a:gd name="connsiteX5" fmla="*/ 359414 w 553561"/>
                  <a:gd name="connsiteY5" fmla="*/ 750128 h 758998"/>
                  <a:gd name="connsiteX6" fmla="*/ 194314 w 553561"/>
                  <a:gd name="connsiteY6" fmla="*/ 562803 h 758998"/>
                  <a:gd name="connsiteX7" fmla="*/ 8294 w 553561"/>
                  <a:gd name="connsiteY7" fmla="*/ 404919 h 758998"/>
                  <a:gd name="connsiteX8" fmla="*/ 52948 w 553561"/>
                  <a:gd name="connsiteY8" fmla="*/ 208301 h 758998"/>
                  <a:gd name="connsiteX9" fmla="*/ 235589 w 553561"/>
                  <a:gd name="connsiteY9" fmla="*/ 159578 h 758998"/>
                  <a:gd name="connsiteX10" fmla="*/ 252535 w 553561"/>
                  <a:gd name="connsiteY10" fmla="*/ 34805 h 758998"/>
                  <a:gd name="connsiteX11" fmla="*/ 454664 w 553561"/>
                  <a:gd name="connsiteY11" fmla="*/ 32578 h 758998"/>
                  <a:gd name="connsiteX12" fmla="*/ 552480 w 553561"/>
                  <a:gd name="connsiteY12" fmla="*/ 181415 h 758998"/>
                  <a:gd name="connsiteX13" fmla="*/ 394252 w 553561"/>
                  <a:gd name="connsiteY13" fmla="*/ 275028 h 758998"/>
                  <a:gd name="connsiteX0" fmla="*/ 394252 w 553561"/>
                  <a:gd name="connsiteY0" fmla="*/ 285900 h 769870"/>
                  <a:gd name="connsiteX1" fmla="*/ 509799 w 553561"/>
                  <a:gd name="connsiteY1" fmla="*/ 396109 h 769870"/>
                  <a:gd name="connsiteX2" fmla="*/ 502289 w 553561"/>
                  <a:gd name="connsiteY2" fmla="*/ 535575 h 769870"/>
                  <a:gd name="connsiteX3" fmla="*/ 483239 w 553561"/>
                  <a:gd name="connsiteY3" fmla="*/ 668925 h 769870"/>
                  <a:gd name="connsiteX4" fmla="*/ 432439 w 553561"/>
                  <a:gd name="connsiteY4" fmla="*/ 732425 h 769870"/>
                  <a:gd name="connsiteX5" fmla="*/ 359414 w 553561"/>
                  <a:gd name="connsiteY5" fmla="*/ 761000 h 769870"/>
                  <a:gd name="connsiteX6" fmla="*/ 194314 w 553561"/>
                  <a:gd name="connsiteY6" fmla="*/ 573675 h 769870"/>
                  <a:gd name="connsiteX7" fmla="*/ 8294 w 553561"/>
                  <a:gd name="connsiteY7" fmla="*/ 415791 h 769870"/>
                  <a:gd name="connsiteX8" fmla="*/ 52948 w 553561"/>
                  <a:gd name="connsiteY8" fmla="*/ 219173 h 769870"/>
                  <a:gd name="connsiteX9" fmla="*/ 235589 w 553561"/>
                  <a:gd name="connsiteY9" fmla="*/ 170450 h 769870"/>
                  <a:gd name="connsiteX10" fmla="*/ 252535 w 553561"/>
                  <a:gd name="connsiteY10" fmla="*/ 45677 h 769870"/>
                  <a:gd name="connsiteX11" fmla="*/ 454664 w 553561"/>
                  <a:gd name="connsiteY11" fmla="*/ 43450 h 769870"/>
                  <a:gd name="connsiteX12" fmla="*/ 552480 w 553561"/>
                  <a:gd name="connsiteY12" fmla="*/ 192287 h 769870"/>
                  <a:gd name="connsiteX13" fmla="*/ 394252 w 553561"/>
                  <a:gd name="connsiteY13" fmla="*/ 285900 h 769870"/>
                  <a:gd name="connsiteX0" fmla="*/ 397698 w 557007"/>
                  <a:gd name="connsiteY0" fmla="*/ 285900 h 769870"/>
                  <a:gd name="connsiteX1" fmla="*/ 513245 w 557007"/>
                  <a:gd name="connsiteY1" fmla="*/ 396109 h 769870"/>
                  <a:gd name="connsiteX2" fmla="*/ 505735 w 557007"/>
                  <a:gd name="connsiteY2" fmla="*/ 535575 h 769870"/>
                  <a:gd name="connsiteX3" fmla="*/ 486685 w 557007"/>
                  <a:gd name="connsiteY3" fmla="*/ 668925 h 769870"/>
                  <a:gd name="connsiteX4" fmla="*/ 435885 w 557007"/>
                  <a:gd name="connsiteY4" fmla="*/ 732425 h 769870"/>
                  <a:gd name="connsiteX5" fmla="*/ 362860 w 557007"/>
                  <a:gd name="connsiteY5" fmla="*/ 761000 h 769870"/>
                  <a:gd name="connsiteX6" fmla="*/ 197760 w 557007"/>
                  <a:gd name="connsiteY6" fmla="*/ 573675 h 769870"/>
                  <a:gd name="connsiteX7" fmla="*/ 11740 w 557007"/>
                  <a:gd name="connsiteY7" fmla="*/ 415791 h 769870"/>
                  <a:gd name="connsiteX8" fmla="*/ 43232 w 557007"/>
                  <a:gd name="connsiteY8" fmla="*/ 213378 h 769870"/>
                  <a:gd name="connsiteX9" fmla="*/ 239035 w 557007"/>
                  <a:gd name="connsiteY9" fmla="*/ 170450 h 769870"/>
                  <a:gd name="connsiteX10" fmla="*/ 255981 w 557007"/>
                  <a:gd name="connsiteY10" fmla="*/ 45677 h 769870"/>
                  <a:gd name="connsiteX11" fmla="*/ 458110 w 557007"/>
                  <a:gd name="connsiteY11" fmla="*/ 43450 h 769870"/>
                  <a:gd name="connsiteX12" fmla="*/ 555926 w 557007"/>
                  <a:gd name="connsiteY12" fmla="*/ 192287 h 769870"/>
                  <a:gd name="connsiteX13" fmla="*/ 397698 w 557007"/>
                  <a:gd name="connsiteY13" fmla="*/ 285900 h 769870"/>
                  <a:gd name="connsiteX0" fmla="*/ 400894 w 560203"/>
                  <a:gd name="connsiteY0" fmla="*/ 285900 h 769870"/>
                  <a:gd name="connsiteX1" fmla="*/ 516441 w 560203"/>
                  <a:gd name="connsiteY1" fmla="*/ 396109 h 769870"/>
                  <a:gd name="connsiteX2" fmla="*/ 508931 w 560203"/>
                  <a:gd name="connsiteY2" fmla="*/ 535575 h 769870"/>
                  <a:gd name="connsiteX3" fmla="*/ 489881 w 560203"/>
                  <a:gd name="connsiteY3" fmla="*/ 668925 h 769870"/>
                  <a:gd name="connsiteX4" fmla="*/ 439081 w 560203"/>
                  <a:gd name="connsiteY4" fmla="*/ 732425 h 769870"/>
                  <a:gd name="connsiteX5" fmla="*/ 366056 w 560203"/>
                  <a:gd name="connsiteY5" fmla="*/ 761000 h 769870"/>
                  <a:gd name="connsiteX6" fmla="*/ 200956 w 560203"/>
                  <a:gd name="connsiteY6" fmla="*/ 573675 h 769870"/>
                  <a:gd name="connsiteX7" fmla="*/ 14936 w 560203"/>
                  <a:gd name="connsiteY7" fmla="*/ 415791 h 769870"/>
                  <a:gd name="connsiteX8" fmla="*/ 46428 w 560203"/>
                  <a:gd name="connsiteY8" fmla="*/ 213378 h 769870"/>
                  <a:gd name="connsiteX9" fmla="*/ 242231 w 560203"/>
                  <a:gd name="connsiteY9" fmla="*/ 170450 h 769870"/>
                  <a:gd name="connsiteX10" fmla="*/ 259177 w 560203"/>
                  <a:gd name="connsiteY10" fmla="*/ 45677 h 769870"/>
                  <a:gd name="connsiteX11" fmla="*/ 461306 w 560203"/>
                  <a:gd name="connsiteY11" fmla="*/ 43450 h 769870"/>
                  <a:gd name="connsiteX12" fmla="*/ 559122 w 560203"/>
                  <a:gd name="connsiteY12" fmla="*/ 192287 h 769870"/>
                  <a:gd name="connsiteX13" fmla="*/ 400894 w 560203"/>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69870"/>
                  <a:gd name="connsiteX1" fmla="*/ 517869 w 561631"/>
                  <a:gd name="connsiteY1" fmla="*/ 396109 h 769870"/>
                  <a:gd name="connsiteX2" fmla="*/ 510359 w 561631"/>
                  <a:gd name="connsiteY2" fmla="*/ 535575 h 769870"/>
                  <a:gd name="connsiteX3" fmla="*/ 491309 w 561631"/>
                  <a:gd name="connsiteY3" fmla="*/ 668925 h 769870"/>
                  <a:gd name="connsiteX4" fmla="*/ 440509 w 561631"/>
                  <a:gd name="connsiteY4" fmla="*/ 732425 h 769870"/>
                  <a:gd name="connsiteX5" fmla="*/ 367484 w 561631"/>
                  <a:gd name="connsiteY5" fmla="*/ 761000 h 769870"/>
                  <a:gd name="connsiteX6" fmla="*/ 202384 w 561631"/>
                  <a:gd name="connsiteY6" fmla="*/ 573675 h 769870"/>
                  <a:gd name="connsiteX7" fmla="*/ 16364 w 561631"/>
                  <a:gd name="connsiteY7" fmla="*/ 415791 h 769870"/>
                  <a:gd name="connsiteX8" fmla="*/ 47856 w 561631"/>
                  <a:gd name="connsiteY8" fmla="*/ 213378 h 769870"/>
                  <a:gd name="connsiteX9" fmla="*/ 243659 w 561631"/>
                  <a:gd name="connsiteY9" fmla="*/ 170450 h 769870"/>
                  <a:gd name="connsiteX10" fmla="*/ 260605 w 561631"/>
                  <a:gd name="connsiteY10" fmla="*/ 45677 h 769870"/>
                  <a:gd name="connsiteX11" fmla="*/ 462734 w 561631"/>
                  <a:gd name="connsiteY11" fmla="*/ 43450 h 769870"/>
                  <a:gd name="connsiteX12" fmla="*/ 560550 w 561631"/>
                  <a:gd name="connsiteY12" fmla="*/ 192287 h 769870"/>
                  <a:gd name="connsiteX13" fmla="*/ 402322 w 561631"/>
                  <a:gd name="connsiteY13" fmla="*/ 285900 h 769870"/>
                  <a:gd name="connsiteX0" fmla="*/ 402322 w 561631"/>
                  <a:gd name="connsiteY0" fmla="*/ 285900 h 735630"/>
                  <a:gd name="connsiteX1" fmla="*/ 517869 w 561631"/>
                  <a:gd name="connsiteY1" fmla="*/ 396109 h 735630"/>
                  <a:gd name="connsiteX2" fmla="*/ 510359 w 561631"/>
                  <a:gd name="connsiteY2" fmla="*/ 535575 h 735630"/>
                  <a:gd name="connsiteX3" fmla="*/ 491309 w 561631"/>
                  <a:gd name="connsiteY3" fmla="*/ 668925 h 735630"/>
                  <a:gd name="connsiteX4" fmla="*/ 440509 w 561631"/>
                  <a:gd name="connsiteY4" fmla="*/ 732425 h 735630"/>
                  <a:gd name="connsiteX5" fmla="*/ 202384 w 561631"/>
                  <a:gd name="connsiteY5" fmla="*/ 573675 h 735630"/>
                  <a:gd name="connsiteX6" fmla="*/ 16364 w 561631"/>
                  <a:gd name="connsiteY6" fmla="*/ 415791 h 735630"/>
                  <a:gd name="connsiteX7" fmla="*/ 47856 w 561631"/>
                  <a:gd name="connsiteY7" fmla="*/ 213378 h 735630"/>
                  <a:gd name="connsiteX8" fmla="*/ 243659 w 561631"/>
                  <a:gd name="connsiteY8" fmla="*/ 170450 h 735630"/>
                  <a:gd name="connsiteX9" fmla="*/ 260605 w 561631"/>
                  <a:gd name="connsiteY9" fmla="*/ 45677 h 735630"/>
                  <a:gd name="connsiteX10" fmla="*/ 462734 w 561631"/>
                  <a:gd name="connsiteY10" fmla="*/ 43450 h 735630"/>
                  <a:gd name="connsiteX11" fmla="*/ 560550 w 561631"/>
                  <a:gd name="connsiteY11" fmla="*/ 192287 h 735630"/>
                  <a:gd name="connsiteX12" fmla="*/ 402322 w 561631"/>
                  <a:gd name="connsiteY12" fmla="*/ 285900 h 735630"/>
                  <a:gd name="connsiteX0" fmla="*/ 402322 w 561631"/>
                  <a:gd name="connsiteY0" fmla="*/ 285900 h 669393"/>
                  <a:gd name="connsiteX1" fmla="*/ 517869 w 561631"/>
                  <a:gd name="connsiteY1" fmla="*/ 396109 h 669393"/>
                  <a:gd name="connsiteX2" fmla="*/ 510359 w 561631"/>
                  <a:gd name="connsiteY2" fmla="*/ 535575 h 669393"/>
                  <a:gd name="connsiteX3" fmla="*/ 491309 w 561631"/>
                  <a:gd name="connsiteY3" fmla="*/ 668925 h 669393"/>
                  <a:gd name="connsiteX4" fmla="*/ 202384 w 561631"/>
                  <a:gd name="connsiteY4" fmla="*/ 573675 h 669393"/>
                  <a:gd name="connsiteX5" fmla="*/ 16364 w 561631"/>
                  <a:gd name="connsiteY5" fmla="*/ 415791 h 669393"/>
                  <a:gd name="connsiteX6" fmla="*/ 47856 w 561631"/>
                  <a:gd name="connsiteY6" fmla="*/ 213378 h 669393"/>
                  <a:gd name="connsiteX7" fmla="*/ 243659 w 561631"/>
                  <a:gd name="connsiteY7" fmla="*/ 170450 h 669393"/>
                  <a:gd name="connsiteX8" fmla="*/ 260605 w 561631"/>
                  <a:gd name="connsiteY8" fmla="*/ 45677 h 669393"/>
                  <a:gd name="connsiteX9" fmla="*/ 462734 w 561631"/>
                  <a:gd name="connsiteY9" fmla="*/ 43450 h 669393"/>
                  <a:gd name="connsiteX10" fmla="*/ 560550 w 561631"/>
                  <a:gd name="connsiteY10" fmla="*/ 192287 h 669393"/>
                  <a:gd name="connsiteX11" fmla="*/ 402322 w 561631"/>
                  <a:gd name="connsiteY11" fmla="*/ 285900 h 669393"/>
                  <a:gd name="connsiteX0" fmla="*/ 402322 w 561631"/>
                  <a:gd name="connsiteY0" fmla="*/ 285900 h 580341"/>
                  <a:gd name="connsiteX1" fmla="*/ 517869 w 561631"/>
                  <a:gd name="connsiteY1" fmla="*/ 396109 h 580341"/>
                  <a:gd name="connsiteX2" fmla="*/ 510359 w 561631"/>
                  <a:gd name="connsiteY2" fmla="*/ 535575 h 580341"/>
                  <a:gd name="connsiteX3" fmla="*/ 202384 w 561631"/>
                  <a:gd name="connsiteY3" fmla="*/ 573675 h 580341"/>
                  <a:gd name="connsiteX4" fmla="*/ 16364 w 561631"/>
                  <a:gd name="connsiteY4" fmla="*/ 415791 h 580341"/>
                  <a:gd name="connsiteX5" fmla="*/ 47856 w 561631"/>
                  <a:gd name="connsiteY5" fmla="*/ 213378 h 580341"/>
                  <a:gd name="connsiteX6" fmla="*/ 243659 w 561631"/>
                  <a:gd name="connsiteY6" fmla="*/ 170450 h 580341"/>
                  <a:gd name="connsiteX7" fmla="*/ 260605 w 561631"/>
                  <a:gd name="connsiteY7" fmla="*/ 45677 h 580341"/>
                  <a:gd name="connsiteX8" fmla="*/ 462734 w 561631"/>
                  <a:gd name="connsiteY8" fmla="*/ 43450 h 580341"/>
                  <a:gd name="connsiteX9" fmla="*/ 560550 w 561631"/>
                  <a:gd name="connsiteY9" fmla="*/ 192287 h 580341"/>
                  <a:gd name="connsiteX10" fmla="*/ 402322 w 561631"/>
                  <a:gd name="connsiteY10" fmla="*/ 285900 h 580341"/>
                  <a:gd name="connsiteX0" fmla="*/ 402322 w 561631"/>
                  <a:gd name="connsiteY0" fmla="*/ 285900 h 591537"/>
                  <a:gd name="connsiteX1" fmla="*/ 517869 w 561631"/>
                  <a:gd name="connsiteY1" fmla="*/ 396109 h 591537"/>
                  <a:gd name="connsiteX2" fmla="*/ 510359 w 561631"/>
                  <a:gd name="connsiteY2" fmla="*/ 535575 h 591537"/>
                  <a:gd name="connsiteX3" fmla="*/ 202384 w 561631"/>
                  <a:gd name="connsiteY3" fmla="*/ 573675 h 591537"/>
                  <a:gd name="connsiteX4" fmla="*/ 16364 w 561631"/>
                  <a:gd name="connsiteY4" fmla="*/ 415791 h 591537"/>
                  <a:gd name="connsiteX5" fmla="*/ 47856 w 561631"/>
                  <a:gd name="connsiteY5" fmla="*/ 213378 h 591537"/>
                  <a:gd name="connsiteX6" fmla="*/ 243659 w 561631"/>
                  <a:gd name="connsiteY6" fmla="*/ 170450 h 591537"/>
                  <a:gd name="connsiteX7" fmla="*/ 260605 w 561631"/>
                  <a:gd name="connsiteY7" fmla="*/ 45677 h 591537"/>
                  <a:gd name="connsiteX8" fmla="*/ 462734 w 561631"/>
                  <a:gd name="connsiteY8" fmla="*/ 43450 h 591537"/>
                  <a:gd name="connsiteX9" fmla="*/ 560550 w 561631"/>
                  <a:gd name="connsiteY9" fmla="*/ 192287 h 591537"/>
                  <a:gd name="connsiteX10" fmla="*/ 402322 w 561631"/>
                  <a:gd name="connsiteY10" fmla="*/ 285900 h 591537"/>
                  <a:gd name="connsiteX0" fmla="*/ 402322 w 561631"/>
                  <a:gd name="connsiteY0" fmla="*/ 285900 h 614196"/>
                  <a:gd name="connsiteX1" fmla="*/ 517869 w 561631"/>
                  <a:gd name="connsiteY1" fmla="*/ 396109 h 614196"/>
                  <a:gd name="connsiteX2" fmla="*/ 440327 w 561631"/>
                  <a:gd name="connsiteY2" fmla="*/ 572869 h 614196"/>
                  <a:gd name="connsiteX3" fmla="*/ 202384 w 561631"/>
                  <a:gd name="connsiteY3" fmla="*/ 573675 h 614196"/>
                  <a:gd name="connsiteX4" fmla="*/ 16364 w 561631"/>
                  <a:gd name="connsiteY4" fmla="*/ 415791 h 614196"/>
                  <a:gd name="connsiteX5" fmla="*/ 47856 w 561631"/>
                  <a:gd name="connsiteY5" fmla="*/ 213378 h 614196"/>
                  <a:gd name="connsiteX6" fmla="*/ 243659 w 561631"/>
                  <a:gd name="connsiteY6" fmla="*/ 170450 h 614196"/>
                  <a:gd name="connsiteX7" fmla="*/ 260605 w 561631"/>
                  <a:gd name="connsiteY7" fmla="*/ 45677 h 614196"/>
                  <a:gd name="connsiteX8" fmla="*/ 462734 w 561631"/>
                  <a:gd name="connsiteY8" fmla="*/ 43450 h 614196"/>
                  <a:gd name="connsiteX9" fmla="*/ 560550 w 561631"/>
                  <a:gd name="connsiteY9" fmla="*/ 192287 h 614196"/>
                  <a:gd name="connsiteX10" fmla="*/ 402322 w 561631"/>
                  <a:gd name="connsiteY10" fmla="*/ 285900 h 614196"/>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402322 w 561631"/>
                  <a:gd name="connsiteY0" fmla="*/ 285900 h 599534"/>
                  <a:gd name="connsiteX1" fmla="*/ 517869 w 561631"/>
                  <a:gd name="connsiteY1" fmla="*/ 396109 h 599534"/>
                  <a:gd name="connsiteX2" fmla="*/ 440327 w 561631"/>
                  <a:gd name="connsiteY2" fmla="*/ 572869 h 599534"/>
                  <a:gd name="connsiteX3" fmla="*/ 202384 w 561631"/>
                  <a:gd name="connsiteY3" fmla="*/ 573675 h 599534"/>
                  <a:gd name="connsiteX4" fmla="*/ 16364 w 561631"/>
                  <a:gd name="connsiteY4" fmla="*/ 415791 h 599534"/>
                  <a:gd name="connsiteX5" fmla="*/ 47856 w 561631"/>
                  <a:gd name="connsiteY5" fmla="*/ 213378 h 599534"/>
                  <a:gd name="connsiteX6" fmla="*/ 243659 w 561631"/>
                  <a:gd name="connsiteY6" fmla="*/ 170450 h 599534"/>
                  <a:gd name="connsiteX7" fmla="*/ 260605 w 561631"/>
                  <a:gd name="connsiteY7" fmla="*/ 45677 h 599534"/>
                  <a:gd name="connsiteX8" fmla="*/ 462734 w 561631"/>
                  <a:gd name="connsiteY8" fmla="*/ 43450 h 599534"/>
                  <a:gd name="connsiteX9" fmla="*/ 560550 w 561631"/>
                  <a:gd name="connsiteY9" fmla="*/ 192287 h 599534"/>
                  <a:gd name="connsiteX10" fmla="*/ 402322 w 561631"/>
                  <a:gd name="connsiteY10" fmla="*/ 285900 h 599534"/>
                  <a:gd name="connsiteX0" fmla="*/ 399619 w 561791"/>
                  <a:gd name="connsiteY0" fmla="*/ 271937 h 599534"/>
                  <a:gd name="connsiteX1" fmla="*/ 517869 w 561791"/>
                  <a:gd name="connsiteY1" fmla="*/ 396109 h 599534"/>
                  <a:gd name="connsiteX2" fmla="*/ 440327 w 561791"/>
                  <a:gd name="connsiteY2" fmla="*/ 572869 h 599534"/>
                  <a:gd name="connsiteX3" fmla="*/ 202384 w 561791"/>
                  <a:gd name="connsiteY3" fmla="*/ 573675 h 599534"/>
                  <a:gd name="connsiteX4" fmla="*/ 16364 w 561791"/>
                  <a:gd name="connsiteY4" fmla="*/ 415791 h 599534"/>
                  <a:gd name="connsiteX5" fmla="*/ 47856 w 561791"/>
                  <a:gd name="connsiteY5" fmla="*/ 213378 h 599534"/>
                  <a:gd name="connsiteX6" fmla="*/ 243659 w 561791"/>
                  <a:gd name="connsiteY6" fmla="*/ 170450 h 599534"/>
                  <a:gd name="connsiteX7" fmla="*/ 260605 w 561791"/>
                  <a:gd name="connsiteY7" fmla="*/ 45677 h 599534"/>
                  <a:gd name="connsiteX8" fmla="*/ 462734 w 561791"/>
                  <a:gd name="connsiteY8" fmla="*/ 43450 h 599534"/>
                  <a:gd name="connsiteX9" fmla="*/ 560550 w 561791"/>
                  <a:gd name="connsiteY9" fmla="*/ 192287 h 599534"/>
                  <a:gd name="connsiteX10" fmla="*/ 399619 w 561791"/>
                  <a:gd name="connsiteY10" fmla="*/ 271937 h 599534"/>
                  <a:gd name="connsiteX0" fmla="*/ 399619 w 562299"/>
                  <a:gd name="connsiteY0" fmla="*/ 271937 h 599534"/>
                  <a:gd name="connsiteX1" fmla="*/ 517869 w 562299"/>
                  <a:gd name="connsiteY1" fmla="*/ 396109 h 599534"/>
                  <a:gd name="connsiteX2" fmla="*/ 440327 w 562299"/>
                  <a:gd name="connsiteY2" fmla="*/ 572869 h 599534"/>
                  <a:gd name="connsiteX3" fmla="*/ 202384 w 562299"/>
                  <a:gd name="connsiteY3" fmla="*/ 573675 h 599534"/>
                  <a:gd name="connsiteX4" fmla="*/ 16364 w 562299"/>
                  <a:gd name="connsiteY4" fmla="*/ 415791 h 599534"/>
                  <a:gd name="connsiteX5" fmla="*/ 47856 w 562299"/>
                  <a:gd name="connsiteY5" fmla="*/ 213378 h 599534"/>
                  <a:gd name="connsiteX6" fmla="*/ 243659 w 562299"/>
                  <a:gd name="connsiteY6" fmla="*/ 170450 h 599534"/>
                  <a:gd name="connsiteX7" fmla="*/ 260605 w 562299"/>
                  <a:gd name="connsiteY7" fmla="*/ 45677 h 599534"/>
                  <a:gd name="connsiteX8" fmla="*/ 462734 w 562299"/>
                  <a:gd name="connsiteY8" fmla="*/ 43450 h 599534"/>
                  <a:gd name="connsiteX9" fmla="*/ 560550 w 562299"/>
                  <a:gd name="connsiteY9" fmla="*/ 192287 h 599534"/>
                  <a:gd name="connsiteX10" fmla="*/ 399619 w 562299"/>
                  <a:gd name="connsiteY10" fmla="*/ 271937 h 599534"/>
                  <a:gd name="connsiteX0" fmla="*/ 399619 w 561986"/>
                  <a:gd name="connsiteY0" fmla="*/ 271937 h 599534"/>
                  <a:gd name="connsiteX1" fmla="*/ 517869 w 561986"/>
                  <a:gd name="connsiteY1" fmla="*/ 396109 h 599534"/>
                  <a:gd name="connsiteX2" fmla="*/ 440327 w 561986"/>
                  <a:gd name="connsiteY2" fmla="*/ 572869 h 599534"/>
                  <a:gd name="connsiteX3" fmla="*/ 202384 w 561986"/>
                  <a:gd name="connsiteY3" fmla="*/ 573675 h 599534"/>
                  <a:gd name="connsiteX4" fmla="*/ 16364 w 561986"/>
                  <a:gd name="connsiteY4" fmla="*/ 415791 h 599534"/>
                  <a:gd name="connsiteX5" fmla="*/ 47856 w 561986"/>
                  <a:gd name="connsiteY5" fmla="*/ 213378 h 599534"/>
                  <a:gd name="connsiteX6" fmla="*/ 243659 w 561986"/>
                  <a:gd name="connsiteY6" fmla="*/ 170450 h 599534"/>
                  <a:gd name="connsiteX7" fmla="*/ 260605 w 561986"/>
                  <a:gd name="connsiteY7" fmla="*/ 45677 h 599534"/>
                  <a:gd name="connsiteX8" fmla="*/ 462734 w 561986"/>
                  <a:gd name="connsiteY8" fmla="*/ 43450 h 599534"/>
                  <a:gd name="connsiteX9" fmla="*/ 560550 w 561986"/>
                  <a:gd name="connsiteY9" fmla="*/ 192287 h 599534"/>
                  <a:gd name="connsiteX10" fmla="*/ 399619 w 561986"/>
                  <a:gd name="connsiteY10" fmla="*/ 271937 h 59953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561986" h="599534">
                    <a:moveTo>
                      <a:pt x="399619" y="271937"/>
                    </a:moveTo>
                    <a:cubicBezTo>
                      <a:pt x="400260" y="283771"/>
                      <a:pt x="511084" y="345954"/>
                      <a:pt x="517869" y="396109"/>
                    </a:cubicBezTo>
                    <a:cubicBezTo>
                      <a:pt x="524654" y="446264"/>
                      <a:pt x="520404" y="529834"/>
                      <a:pt x="440327" y="572869"/>
                    </a:cubicBezTo>
                    <a:cubicBezTo>
                      <a:pt x="360250" y="615904"/>
                      <a:pt x="273045" y="599855"/>
                      <a:pt x="202384" y="573675"/>
                    </a:cubicBezTo>
                    <a:cubicBezTo>
                      <a:pt x="131723" y="547495"/>
                      <a:pt x="42119" y="475841"/>
                      <a:pt x="16364" y="415791"/>
                    </a:cubicBezTo>
                    <a:cubicBezTo>
                      <a:pt x="-9391" y="355741"/>
                      <a:pt x="-8824" y="297087"/>
                      <a:pt x="47856" y="213378"/>
                    </a:cubicBezTo>
                    <a:cubicBezTo>
                      <a:pt x="104536" y="129669"/>
                      <a:pt x="208201" y="198400"/>
                      <a:pt x="243659" y="170450"/>
                    </a:cubicBezTo>
                    <a:cubicBezTo>
                      <a:pt x="279117" y="142500"/>
                      <a:pt x="200832" y="133247"/>
                      <a:pt x="260605" y="45677"/>
                    </a:cubicBezTo>
                    <a:cubicBezTo>
                      <a:pt x="320378" y="-41893"/>
                      <a:pt x="412743" y="19015"/>
                      <a:pt x="462734" y="43450"/>
                    </a:cubicBezTo>
                    <a:cubicBezTo>
                      <a:pt x="512725" y="67885"/>
                      <a:pt x="572001" y="86488"/>
                      <a:pt x="560550" y="192287"/>
                    </a:cubicBezTo>
                    <a:cubicBezTo>
                      <a:pt x="549099" y="298086"/>
                      <a:pt x="398978" y="260103"/>
                      <a:pt x="399619" y="271937"/>
                    </a:cubicBezTo>
                    <a:close/>
                  </a:path>
                </a:pathLst>
              </a:custGeom>
              <a:solidFill>
                <a:schemeClr val="accent6">
                  <a:lumMod val="40000"/>
                  <a:lumOff val="60000"/>
                </a:schemeClr>
              </a:solidFill>
              <a:ln w="9525" cap="flat" cmpd="sng" algn="ctr">
                <a:solidFill>
                  <a:schemeClr val="accent6"/>
                </a:solidFill>
                <a:prstDash val="solid"/>
                <a:round/>
                <a:headEnd type="none" w="med" len="med"/>
                <a:tailEnd type="none" w="med" len="med"/>
              </a:ln>
              <a:effectLst/>
            </p:spPr>
            <p:txBody>
              <a:bodyPr/>
              <a:lstStyle/>
              <a:p>
                <a:pPr algn="ctr" defTabSz="913798" fontAlgn="base">
                  <a:spcBef>
                    <a:spcPct val="0"/>
                  </a:spcBef>
                  <a:spcAft>
                    <a:spcPct val="0"/>
                  </a:spcAft>
                  <a:defRPr/>
                </a:pPr>
                <a:endParaRPr lang="en-US" sz="3200" b="1" kern="0" dirty="0">
                  <a:solidFill>
                    <a:srgbClr val="1D2E5A"/>
                  </a:solidFill>
                  <a:latin typeface="Calibri" panose="020F0502020204030204" pitchFamily="34" charset="0"/>
                  <a:ea typeface="ＭＳ Ｐゴシック" charset="0"/>
                  <a:cs typeface="Calibri" panose="020F0502020204030204" pitchFamily="34" charset="0"/>
                </a:endParaRPr>
              </a:p>
            </p:txBody>
          </p:sp>
        </p:grpSp>
        <p:grpSp>
          <p:nvGrpSpPr>
            <p:cNvPr id="2736" name="Group 2735">
              <a:extLst>
                <a:ext uri="{FF2B5EF4-FFF2-40B4-BE49-F238E27FC236}">
                  <a16:creationId xmlns:a16="http://schemas.microsoft.com/office/drawing/2014/main" id="{1BD20ED0-56EF-1E9C-F88C-99D17DF40F84}"/>
                </a:ext>
              </a:extLst>
            </p:cNvPr>
            <p:cNvGrpSpPr/>
            <p:nvPr/>
          </p:nvGrpSpPr>
          <p:grpSpPr>
            <a:xfrm rot="8869563">
              <a:off x="9162047" y="4237440"/>
              <a:ext cx="553985" cy="578277"/>
              <a:chOff x="285313" y="3196211"/>
              <a:chExt cx="1187475" cy="1269460"/>
            </a:xfrm>
            <a:solidFill>
              <a:schemeClr val="accent3"/>
            </a:solidFill>
          </p:grpSpPr>
          <p:sp>
            <p:nvSpPr>
              <p:cNvPr id="2743" name="Freeform 73">
                <a:extLst>
                  <a:ext uri="{FF2B5EF4-FFF2-40B4-BE49-F238E27FC236}">
                    <a16:creationId xmlns:a16="http://schemas.microsoft.com/office/drawing/2014/main" id="{16FBC8BE-C2F9-A32B-97DA-368C30528795}"/>
                  </a:ext>
                </a:extLst>
              </p:cNvPr>
              <p:cNvSpPr/>
              <p:nvPr/>
            </p:nvSpPr>
            <p:spPr bwMode="auto">
              <a:xfrm>
                <a:off x="1123365" y="3389390"/>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44" name="Freeform 74">
                <a:extLst>
                  <a:ext uri="{FF2B5EF4-FFF2-40B4-BE49-F238E27FC236}">
                    <a16:creationId xmlns:a16="http://schemas.microsoft.com/office/drawing/2014/main" id="{8663B630-AD1A-61E4-9840-89E236281241}"/>
                  </a:ext>
                </a:extLst>
              </p:cNvPr>
              <p:cNvSpPr/>
              <p:nvPr/>
            </p:nvSpPr>
            <p:spPr bwMode="auto">
              <a:xfrm flipV="1">
                <a:off x="285313" y="3407323"/>
                <a:ext cx="349423" cy="461357"/>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grp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45" name="Freeform 39">
                <a:extLst>
                  <a:ext uri="{FF2B5EF4-FFF2-40B4-BE49-F238E27FC236}">
                    <a16:creationId xmlns:a16="http://schemas.microsoft.com/office/drawing/2014/main" id="{56A3E73E-7050-B46A-EF10-C29A1799E448}"/>
                  </a:ext>
                </a:extLst>
              </p:cNvPr>
              <p:cNvSpPr/>
              <p:nvPr/>
            </p:nvSpPr>
            <p:spPr bwMode="auto">
              <a:xfrm>
                <a:off x="894320" y="3196211"/>
                <a:ext cx="502442"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grp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sp>
            <p:nvSpPr>
              <p:cNvPr id="2746" name="Freeform 41">
                <a:extLst>
                  <a:ext uri="{FF2B5EF4-FFF2-40B4-BE49-F238E27FC236}">
                    <a16:creationId xmlns:a16="http://schemas.microsoft.com/office/drawing/2014/main" id="{EC029A21-7DA5-8F35-16ED-7115F9EF0113}"/>
                  </a:ext>
                </a:extLst>
              </p:cNvPr>
              <p:cNvSpPr/>
              <p:nvPr/>
            </p:nvSpPr>
            <p:spPr bwMode="auto">
              <a:xfrm flipH="1">
                <a:off x="337717" y="3196211"/>
                <a:ext cx="499629" cy="1269460"/>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grp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endParaRPr>
              </a:p>
            </p:txBody>
          </p:sp>
        </p:grpSp>
        <p:grpSp>
          <p:nvGrpSpPr>
            <p:cNvPr id="2737" name="Group 2736">
              <a:extLst>
                <a:ext uri="{FF2B5EF4-FFF2-40B4-BE49-F238E27FC236}">
                  <a16:creationId xmlns:a16="http://schemas.microsoft.com/office/drawing/2014/main" id="{DE3DEF3F-8868-2B2E-A1DB-C59DEBBD0463}"/>
                </a:ext>
              </a:extLst>
            </p:cNvPr>
            <p:cNvGrpSpPr/>
            <p:nvPr/>
          </p:nvGrpSpPr>
          <p:grpSpPr>
            <a:xfrm rot="19304289">
              <a:off x="9399679" y="4160529"/>
              <a:ext cx="278977" cy="201849"/>
              <a:chOff x="1046465" y="2847165"/>
              <a:chExt cx="278977" cy="201849"/>
            </a:xfrm>
          </p:grpSpPr>
          <p:sp>
            <p:nvSpPr>
              <p:cNvPr id="2741" name="Rectangle 2740">
                <a:extLst>
                  <a:ext uri="{FF2B5EF4-FFF2-40B4-BE49-F238E27FC236}">
                    <a16:creationId xmlns:a16="http://schemas.microsoft.com/office/drawing/2014/main" id="{FAA201E4-9AD2-C886-6FA8-499158F43F5D}"/>
                  </a:ext>
                </a:extLst>
              </p:cNvPr>
              <p:cNvSpPr/>
              <p:nvPr/>
            </p:nvSpPr>
            <p:spPr bwMode="auto">
              <a:xfrm>
                <a:off x="1046465" y="2937567"/>
                <a:ext cx="112898" cy="29196"/>
              </a:xfrm>
              <a:prstGeom prst="rect">
                <a:avLst/>
              </a:prstGeom>
              <a:solidFill>
                <a:schemeClr val="accent2"/>
              </a:solidFill>
              <a:ln w="952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742" name="7-Point Star 2">
                <a:extLst>
                  <a:ext uri="{FF2B5EF4-FFF2-40B4-BE49-F238E27FC236}">
                    <a16:creationId xmlns:a16="http://schemas.microsoft.com/office/drawing/2014/main" id="{07E67188-3326-BFEA-F762-5923C867D805}"/>
                  </a:ext>
                </a:extLst>
              </p:cNvPr>
              <p:cNvSpPr/>
              <p:nvPr/>
            </p:nvSpPr>
            <p:spPr bwMode="auto">
              <a:xfrm>
                <a:off x="1118721" y="2847165"/>
                <a:ext cx="206721" cy="201849"/>
              </a:xfrm>
              <a:prstGeom prst="star7">
                <a:avLst/>
              </a:pr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nvGrpSpPr>
            <p:cNvPr id="2738" name="Group 2737">
              <a:extLst>
                <a:ext uri="{FF2B5EF4-FFF2-40B4-BE49-F238E27FC236}">
                  <a16:creationId xmlns:a16="http://schemas.microsoft.com/office/drawing/2014/main" id="{71EB9DEE-F9C9-598A-464D-F3558F5F9040}"/>
                </a:ext>
              </a:extLst>
            </p:cNvPr>
            <p:cNvGrpSpPr/>
            <p:nvPr/>
          </p:nvGrpSpPr>
          <p:grpSpPr>
            <a:xfrm rot="8571241">
              <a:off x="9046577" y="4445753"/>
              <a:ext cx="278977" cy="201849"/>
              <a:chOff x="1046465" y="2847165"/>
              <a:chExt cx="278977" cy="201849"/>
            </a:xfrm>
          </p:grpSpPr>
          <p:sp>
            <p:nvSpPr>
              <p:cNvPr id="2739" name="Rectangle 2738">
                <a:extLst>
                  <a:ext uri="{FF2B5EF4-FFF2-40B4-BE49-F238E27FC236}">
                    <a16:creationId xmlns:a16="http://schemas.microsoft.com/office/drawing/2014/main" id="{7D7299DC-7751-7662-CDCB-AB142EC812FC}"/>
                  </a:ext>
                </a:extLst>
              </p:cNvPr>
              <p:cNvSpPr/>
              <p:nvPr/>
            </p:nvSpPr>
            <p:spPr bwMode="auto">
              <a:xfrm>
                <a:off x="1046465" y="2937567"/>
                <a:ext cx="112898" cy="29196"/>
              </a:xfrm>
              <a:prstGeom prst="rect">
                <a:avLst/>
              </a:prstGeom>
              <a:solidFill>
                <a:schemeClr val="accent2"/>
              </a:solidFill>
              <a:ln w="9525">
                <a:solidFill>
                  <a:schemeClr val="accent2"/>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740" name="7-Point Star 2">
                <a:extLst>
                  <a:ext uri="{FF2B5EF4-FFF2-40B4-BE49-F238E27FC236}">
                    <a16:creationId xmlns:a16="http://schemas.microsoft.com/office/drawing/2014/main" id="{F11625EE-E4A6-4111-B44D-3A4B6CB50EC3}"/>
                  </a:ext>
                </a:extLst>
              </p:cNvPr>
              <p:cNvSpPr/>
              <p:nvPr/>
            </p:nvSpPr>
            <p:spPr bwMode="auto">
              <a:xfrm>
                <a:off x="1118721" y="2847165"/>
                <a:ext cx="206721" cy="201849"/>
              </a:xfrm>
              <a:prstGeom prst="star7">
                <a:avLst/>
              </a:pr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grpSp>
      </p:grpSp>
      <p:sp>
        <p:nvSpPr>
          <p:cNvPr id="2821" name="Arc 2820">
            <a:extLst>
              <a:ext uri="{FF2B5EF4-FFF2-40B4-BE49-F238E27FC236}">
                <a16:creationId xmlns:a16="http://schemas.microsoft.com/office/drawing/2014/main" id="{319DF7BB-FFC9-8022-C9F7-132BAF85A301}"/>
              </a:ext>
            </a:extLst>
          </p:cNvPr>
          <p:cNvSpPr/>
          <p:nvPr/>
        </p:nvSpPr>
        <p:spPr bwMode="auto">
          <a:xfrm rot="5058838">
            <a:off x="9871420" y="3890526"/>
            <a:ext cx="1064456" cy="865520"/>
          </a:xfrm>
          <a:prstGeom prst="arc">
            <a:avLst/>
          </a:prstGeom>
          <a:noFill/>
          <a:ln w="28575" cap="flat" cmpd="sng" algn="ctr">
            <a:solidFill>
              <a:schemeClr val="bg1"/>
            </a:solidFill>
            <a:prstDash val="solid"/>
            <a:round/>
            <a:headEnd type="none" w="lg" len="med"/>
            <a:tailEnd type="triangle" w="med" len="med"/>
          </a:ln>
          <a:effectLst/>
        </p:spPr>
        <p:txBody>
          <a:bodyPr rtlCol="0" anchor="ctr"/>
          <a:lstStyle/>
          <a:p>
            <a:pPr algn="ctr"/>
            <a:endParaRPr lang="en-US" dirty="0"/>
          </a:p>
        </p:txBody>
      </p:sp>
      <p:sp>
        <p:nvSpPr>
          <p:cNvPr id="2822" name="TextBox 2821">
            <a:extLst>
              <a:ext uri="{FF2B5EF4-FFF2-40B4-BE49-F238E27FC236}">
                <a16:creationId xmlns:a16="http://schemas.microsoft.com/office/drawing/2014/main" id="{2402E0A6-D73B-B0C0-BCED-08B4189C2219}"/>
              </a:ext>
            </a:extLst>
          </p:cNvPr>
          <p:cNvSpPr txBox="1"/>
          <p:nvPr/>
        </p:nvSpPr>
        <p:spPr>
          <a:xfrm>
            <a:off x="10723465" y="4431932"/>
            <a:ext cx="1243132" cy="338554"/>
          </a:xfrm>
          <a:prstGeom prst="rect">
            <a:avLst/>
          </a:prstGeom>
          <a:noFill/>
        </p:spPr>
        <p:txBody>
          <a:bodyPr wrap="square">
            <a:spAutoFit/>
          </a:bodyPr>
          <a:lstStyle/>
          <a:p>
            <a:pPr algn="ctr" defTabSz="913798">
              <a:defRPr/>
            </a:pPr>
            <a:r>
              <a:rPr lang="en-NZ" sz="1600" b="1" kern="0" dirty="0">
                <a:solidFill>
                  <a:schemeClr val="bg1"/>
                </a:solidFill>
                <a:latin typeface="Calibri" panose="020F0502020204030204" pitchFamily="34" charset="0"/>
                <a:ea typeface="MS PGothic" panose="020B0600070205080204" pitchFamily="34" charset="-128"/>
                <a:cs typeface="Calibri" panose="020F0502020204030204" pitchFamily="34" charset="0"/>
              </a:rPr>
              <a:t>Endocytosis</a:t>
            </a:r>
          </a:p>
        </p:txBody>
      </p:sp>
      <p:sp>
        <p:nvSpPr>
          <p:cNvPr id="2823" name="Freeform: Shape 2822">
            <a:extLst>
              <a:ext uri="{FF2B5EF4-FFF2-40B4-BE49-F238E27FC236}">
                <a16:creationId xmlns:a16="http://schemas.microsoft.com/office/drawing/2014/main" id="{A595F1FF-871C-4686-20F9-30E5559009DB}"/>
              </a:ext>
            </a:extLst>
          </p:cNvPr>
          <p:cNvSpPr/>
          <p:nvPr/>
        </p:nvSpPr>
        <p:spPr bwMode="auto">
          <a:xfrm>
            <a:off x="9624480" y="5733097"/>
            <a:ext cx="1949568" cy="460334"/>
          </a:xfrm>
          <a:custGeom>
            <a:avLst/>
            <a:gdLst>
              <a:gd name="connsiteX0" fmla="*/ 0 w 8086614"/>
              <a:gd name="connsiteY0" fmla="*/ 902995 h 902995"/>
              <a:gd name="connsiteX1" fmla="*/ 457200 w 8086614"/>
              <a:gd name="connsiteY1" fmla="*/ 631775 h 902995"/>
              <a:gd name="connsiteX2" fmla="*/ 1038387 w 8086614"/>
              <a:gd name="connsiteY2" fmla="*/ 407049 h 902995"/>
              <a:gd name="connsiteX3" fmla="*/ 1952787 w 8086614"/>
              <a:gd name="connsiteY3" fmla="*/ 166826 h 902995"/>
              <a:gd name="connsiteX4" fmla="*/ 3060916 w 8086614"/>
              <a:gd name="connsiteY4" fmla="*/ 27341 h 902995"/>
              <a:gd name="connsiteX5" fmla="*/ 4145797 w 8086614"/>
              <a:gd name="connsiteY5" fmla="*/ 4093 h 902995"/>
              <a:gd name="connsiteX6" fmla="*/ 4998204 w 8086614"/>
              <a:gd name="connsiteY6" fmla="*/ 81585 h 902995"/>
              <a:gd name="connsiteX7" fmla="*/ 5912604 w 8086614"/>
              <a:gd name="connsiteY7" fmla="*/ 213321 h 902995"/>
              <a:gd name="connsiteX8" fmla="*/ 6858000 w 8086614"/>
              <a:gd name="connsiteY8" fmla="*/ 391551 h 902995"/>
              <a:gd name="connsiteX9" fmla="*/ 7617417 w 8086614"/>
              <a:gd name="connsiteY9" fmla="*/ 639524 h 902995"/>
              <a:gd name="connsiteX10" fmla="*/ 8028123 w 8086614"/>
              <a:gd name="connsiteY10" fmla="*/ 856500 h 902995"/>
              <a:gd name="connsiteX11" fmla="*/ 8074617 w 8086614"/>
              <a:gd name="connsiteY11" fmla="*/ 902995 h 902995"/>
              <a:gd name="connsiteX0" fmla="*/ 0 w 8086614"/>
              <a:gd name="connsiteY0" fmla="*/ 901169 h 901169"/>
              <a:gd name="connsiteX1" fmla="*/ 457200 w 8086614"/>
              <a:gd name="connsiteY1" fmla="*/ 629949 h 901169"/>
              <a:gd name="connsiteX2" fmla="*/ 1038387 w 8086614"/>
              <a:gd name="connsiteY2" fmla="*/ 405223 h 901169"/>
              <a:gd name="connsiteX3" fmla="*/ 1952787 w 8086614"/>
              <a:gd name="connsiteY3" fmla="*/ 165000 h 901169"/>
              <a:gd name="connsiteX4" fmla="*/ 3060916 w 8086614"/>
              <a:gd name="connsiteY4" fmla="*/ 25515 h 901169"/>
              <a:gd name="connsiteX5" fmla="*/ 4145797 w 8086614"/>
              <a:gd name="connsiteY5" fmla="*/ 2267 h 901169"/>
              <a:gd name="connsiteX6" fmla="*/ 5060197 w 8086614"/>
              <a:gd name="connsiteY6" fmla="*/ 54739 h 901169"/>
              <a:gd name="connsiteX7" fmla="*/ 5912604 w 8086614"/>
              <a:gd name="connsiteY7" fmla="*/ 211495 h 901169"/>
              <a:gd name="connsiteX8" fmla="*/ 6858000 w 8086614"/>
              <a:gd name="connsiteY8" fmla="*/ 389725 h 901169"/>
              <a:gd name="connsiteX9" fmla="*/ 7617417 w 8086614"/>
              <a:gd name="connsiteY9" fmla="*/ 637698 h 901169"/>
              <a:gd name="connsiteX10" fmla="*/ 8028123 w 8086614"/>
              <a:gd name="connsiteY10" fmla="*/ 854674 h 901169"/>
              <a:gd name="connsiteX11" fmla="*/ 8074617 w 8086614"/>
              <a:gd name="connsiteY11" fmla="*/ 901169 h 901169"/>
              <a:gd name="connsiteX0" fmla="*/ 0 w 8086614"/>
              <a:gd name="connsiteY0" fmla="*/ 901169 h 901169"/>
              <a:gd name="connsiteX1" fmla="*/ 457200 w 8086614"/>
              <a:gd name="connsiteY1" fmla="*/ 629949 h 901169"/>
              <a:gd name="connsiteX2" fmla="*/ 1038387 w 8086614"/>
              <a:gd name="connsiteY2" fmla="*/ 405223 h 901169"/>
              <a:gd name="connsiteX3" fmla="*/ 1952787 w 8086614"/>
              <a:gd name="connsiteY3" fmla="*/ 165000 h 901169"/>
              <a:gd name="connsiteX4" fmla="*/ 3060916 w 8086614"/>
              <a:gd name="connsiteY4" fmla="*/ 25515 h 901169"/>
              <a:gd name="connsiteX5" fmla="*/ 4145797 w 8086614"/>
              <a:gd name="connsiteY5" fmla="*/ 2267 h 901169"/>
              <a:gd name="connsiteX6" fmla="*/ 5060197 w 8086614"/>
              <a:gd name="connsiteY6" fmla="*/ 54739 h 901169"/>
              <a:gd name="connsiteX7" fmla="*/ 6044340 w 8086614"/>
              <a:gd name="connsiteY7" fmla="*/ 194815 h 901169"/>
              <a:gd name="connsiteX8" fmla="*/ 6858000 w 8086614"/>
              <a:gd name="connsiteY8" fmla="*/ 389725 h 901169"/>
              <a:gd name="connsiteX9" fmla="*/ 7617417 w 8086614"/>
              <a:gd name="connsiteY9" fmla="*/ 637698 h 901169"/>
              <a:gd name="connsiteX10" fmla="*/ 8028123 w 8086614"/>
              <a:gd name="connsiteY10" fmla="*/ 854674 h 901169"/>
              <a:gd name="connsiteX11" fmla="*/ 8074617 w 8086614"/>
              <a:gd name="connsiteY11" fmla="*/ 901169 h 901169"/>
              <a:gd name="connsiteX0" fmla="*/ 0 w 8086614"/>
              <a:gd name="connsiteY0" fmla="*/ 901169 h 901169"/>
              <a:gd name="connsiteX1" fmla="*/ 457200 w 8086614"/>
              <a:gd name="connsiteY1" fmla="*/ 629949 h 901169"/>
              <a:gd name="connsiteX2" fmla="*/ 1038387 w 8086614"/>
              <a:gd name="connsiteY2" fmla="*/ 405223 h 901169"/>
              <a:gd name="connsiteX3" fmla="*/ 1952787 w 8086614"/>
              <a:gd name="connsiteY3" fmla="*/ 165000 h 901169"/>
              <a:gd name="connsiteX4" fmla="*/ 3060916 w 8086614"/>
              <a:gd name="connsiteY4" fmla="*/ 25515 h 901169"/>
              <a:gd name="connsiteX5" fmla="*/ 4145797 w 8086614"/>
              <a:gd name="connsiteY5" fmla="*/ 2267 h 901169"/>
              <a:gd name="connsiteX6" fmla="*/ 5060197 w 8086614"/>
              <a:gd name="connsiteY6" fmla="*/ 54739 h 901169"/>
              <a:gd name="connsiteX7" fmla="*/ 6044340 w 8086614"/>
              <a:gd name="connsiteY7" fmla="*/ 194815 h 901169"/>
              <a:gd name="connsiteX8" fmla="*/ 6919993 w 8086614"/>
              <a:gd name="connsiteY8" fmla="*/ 373046 h 901169"/>
              <a:gd name="connsiteX9" fmla="*/ 7617417 w 8086614"/>
              <a:gd name="connsiteY9" fmla="*/ 637698 h 901169"/>
              <a:gd name="connsiteX10" fmla="*/ 8028123 w 8086614"/>
              <a:gd name="connsiteY10" fmla="*/ 854674 h 901169"/>
              <a:gd name="connsiteX11" fmla="*/ 8074617 w 8086614"/>
              <a:gd name="connsiteY11" fmla="*/ 901169 h 901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8086614" h="901169">
                <a:moveTo>
                  <a:pt x="0" y="901169"/>
                </a:moveTo>
                <a:cubicBezTo>
                  <a:pt x="142068" y="806888"/>
                  <a:pt x="284136" y="712607"/>
                  <a:pt x="457200" y="629949"/>
                </a:cubicBezTo>
                <a:cubicBezTo>
                  <a:pt x="630264" y="547291"/>
                  <a:pt x="789123" y="482714"/>
                  <a:pt x="1038387" y="405223"/>
                </a:cubicBezTo>
                <a:cubicBezTo>
                  <a:pt x="1287651" y="327732"/>
                  <a:pt x="1615699" y="228285"/>
                  <a:pt x="1952787" y="165000"/>
                </a:cubicBezTo>
                <a:cubicBezTo>
                  <a:pt x="2289875" y="101715"/>
                  <a:pt x="2695414" y="52637"/>
                  <a:pt x="3060916" y="25515"/>
                </a:cubicBezTo>
                <a:cubicBezTo>
                  <a:pt x="3426418" y="-1607"/>
                  <a:pt x="3812584" y="-2604"/>
                  <a:pt x="4145797" y="2267"/>
                </a:cubicBezTo>
                <a:cubicBezTo>
                  <a:pt x="4479010" y="7138"/>
                  <a:pt x="4743773" y="22648"/>
                  <a:pt x="5060197" y="54739"/>
                </a:cubicBezTo>
                <a:cubicBezTo>
                  <a:pt x="5376621" y="86830"/>
                  <a:pt x="5734374" y="141764"/>
                  <a:pt x="6044340" y="194815"/>
                </a:cubicBezTo>
                <a:cubicBezTo>
                  <a:pt x="6354306" y="247866"/>
                  <a:pt x="6657813" y="299232"/>
                  <a:pt x="6919993" y="373046"/>
                </a:cubicBezTo>
                <a:cubicBezTo>
                  <a:pt x="7182173" y="446860"/>
                  <a:pt x="7432729" y="557427"/>
                  <a:pt x="7617417" y="637698"/>
                </a:cubicBezTo>
                <a:cubicBezTo>
                  <a:pt x="7802105" y="717969"/>
                  <a:pt x="7951923" y="810762"/>
                  <a:pt x="8028123" y="854674"/>
                </a:cubicBezTo>
                <a:cubicBezTo>
                  <a:pt x="8104323" y="898586"/>
                  <a:pt x="8089470" y="899877"/>
                  <a:pt x="8074617" y="901169"/>
                </a:cubicBezTo>
              </a:path>
            </a:pathLst>
          </a:custGeom>
          <a:noFill/>
          <a:ln w="28575">
            <a:solidFill>
              <a:schemeClr val="bg1">
                <a:lumMod val="85000"/>
              </a:schemeClr>
            </a:solidFill>
            <a:miter lim="800000"/>
            <a:headEnd/>
            <a:tailEnd/>
          </a:ln>
        </p:spPr>
        <p:txBody>
          <a:bodyPr rtlCol="0" anchor="ctr"/>
          <a:lstStyle/>
          <a:p>
            <a:pPr algn="ctr"/>
            <a:endParaRPr lang="en-US" sz="1600" dirty="0">
              <a:latin typeface="Arial" panose="020B0604020202020204" pitchFamily="34" charset="0"/>
              <a:cs typeface="Arial" panose="020B0604020202020204" pitchFamily="34" charset="0"/>
            </a:endParaRPr>
          </a:p>
        </p:txBody>
      </p:sp>
      <p:grpSp>
        <p:nvGrpSpPr>
          <p:cNvPr id="2824" name="Group 2823">
            <a:extLst>
              <a:ext uri="{FF2B5EF4-FFF2-40B4-BE49-F238E27FC236}">
                <a16:creationId xmlns:a16="http://schemas.microsoft.com/office/drawing/2014/main" id="{CCB2CCD3-7412-6E3F-E086-F52685A94738}"/>
              </a:ext>
            </a:extLst>
          </p:cNvPr>
          <p:cNvGrpSpPr/>
          <p:nvPr/>
        </p:nvGrpSpPr>
        <p:grpSpPr>
          <a:xfrm>
            <a:off x="9843060" y="6017651"/>
            <a:ext cx="1512659" cy="238886"/>
            <a:chOff x="3906344" y="5868988"/>
            <a:chExt cx="2271713" cy="358775"/>
          </a:xfrm>
        </p:grpSpPr>
        <p:sp>
          <p:nvSpPr>
            <p:cNvPr id="2825" name="Rectangle 5">
              <a:extLst>
                <a:ext uri="{FF2B5EF4-FFF2-40B4-BE49-F238E27FC236}">
                  <a16:creationId xmlns:a16="http://schemas.microsoft.com/office/drawing/2014/main" id="{9991855C-47DA-1F60-613D-6B917EB3637C}"/>
                </a:ext>
              </a:extLst>
            </p:cNvPr>
            <p:cNvSpPr>
              <a:spLocks noChangeArrowheads="1"/>
            </p:cNvSpPr>
            <p:nvPr/>
          </p:nvSpPr>
          <p:spPr bwMode="auto">
            <a:xfrm>
              <a:off x="4385769"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26" name="Rectangle 6">
              <a:extLst>
                <a:ext uri="{FF2B5EF4-FFF2-40B4-BE49-F238E27FC236}">
                  <a16:creationId xmlns:a16="http://schemas.microsoft.com/office/drawing/2014/main" id="{D6213A90-6EBE-94C0-B611-E5EF46C18DE5}"/>
                </a:ext>
              </a:extLst>
            </p:cNvPr>
            <p:cNvSpPr>
              <a:spLocks noChangeArrowheads="1"/>
            </p:cNvSpPr>
            <p:nvPr/>
          </p:nvSpPr>
          <p:spPr bwMode="auto">
            <a:xfrm>
              <a:off x="4560394"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27" name="Rectangle 7">
              <a:extLst>
                <a:ext uri="{FF2B5EF4-FFF2-40B4-BE49-F238E27FC236}">
                  <a16:creationId xmlns:a16="http://schemas.microsoft.com/office/drawing/2014/main" id="{8B45025C-3E51-2AB2-4B9B-4F0262AB8452}"/>
                </a:ext>
              </a:extLst>
            </p:cNvPr>
            <p:cNvSpPr>
              <a:spLocks noChangeArrowheads="1"/>
            </p:cNvSpPr>
            <p:nvPr/>
          </p:nvSpPr>
          <p:spPr bwMode="auto">
            <a:xfrm>
              <a:off x="4614369"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28" name="Rectangle 8">
              <a:extLst>
                <a:ext uri="{FF2B5EF4-FFF2-40B4-BE49-F238E27FC236}">
                  <a16:creationId xmlns:a16="http://schemas.microsoft.com/office/drawing/2014/main" id="{7F8209EF-06B5-4CCB-EA2D-280A917C3F49}"/>
                </a:ext>
              </a:extLst>
            </p:cNvPr>
            <p:cNvSpPr>
              <a:spLocks noChangeArrowheads="1"/>
            </p:cNvSpPr>
            <p:nvPr/>
          </p:nvSpPr>
          <p:spPr bwMode="auto">
            <a:xfrm>
              <a:off x="3971432" y="5907088"/>
              <a:ext cx="17463" cy="27781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29" name="Rectangle 9">
              <a:extLst>
                <a:ext uri="{FF2B5EF4-FFF2-40B4-BE49-F238E27FC236}">
                  <a16:creationId xmlns:a16="http://schemas.microsoft.com/office/drawing/2014/main" id="{37B1FA29-423A-0307-0B02-4245AC844620}"/>
                </a:ext>
              </a:extLst>
            </p:cNvPr>
            <p:cNvSpPr>
              <a:spLocks noChangeArrowheads="1"/>
            </p:cNvSpPr>
            <p:nvPr/>
          </p:nvSpPr>
          <p:spPr bwMode="auto">
            <a:xfrm>
              <a:off x="4026994" y="5935663"/>
              <a:ext cx="17463" cy="22066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30" name="Rectangle 10">
              <a:extLst>
                <a:ext uri="{FF2B5EF4-FFF2-40B4-BE49-F238E27FC236}">
                  <a16:creationId xmlns:a16="http://schemas.microsoft.com/office/drawing/2014/main" id="{7FFADA0F-A307-E4F4-5D2F-7F8C6FE505B2}"/>
                </a:ext>
              </a:extLst>
            </p:cNvPr>
            <p:cNvSpPr>
              <a:spLocks noChangeArrowheads="1"/>
            </p:cNvSpPr>
            <p:nvPr/>
          </p:nvSpPr>
          <p:spPr bwMode="auto">
            <a:xfrm>
              <a:off x="4327032"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31" name="Rectangle 11">
              <a:extLst>
                <a:ext uri="{FF2B5EF4-FFF2-40B4-BE49-F238E27FC236}">
                  <a16:creationId xmlns:a16="http://schemas.microsoft.com/office/drawing/2014/main" id="{CAA64FB0-87AA-52AA-99F0-124204D19AF4}"/>
                </a:ext>
              </a:extLst>
            </p:cNvPr>
            <p:cNvSpPr>
              <a:spLocks noChangeArrowheads="1"/>
            </p:cNvSpPr>
            <p:nvPr/>
          </p:nvSpPr>
          <p:spPr bwMode="auto">
            <a:xfrm>
              <a:off x="4268294"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32" name="Rectangle 12">
              <a:extLst>
                <a:ext uri="{FF2B5EF4-FFF2-40B4-BE49-F238E27FC236}">
                  <a16:creationId xmlns:a16="http://schemas.microsoft.com/office/drawing/2014/main" id="{E563453F-A70F-ADCD-A210-13E02DC1ED67}"/>
                </a:ext>
              </a:extLst>
            </p:cNvPr>
            <p:cNvSpPr>
              <a:spLocks noChangeArrowheads="1"/>
            </p:cNvSpPr>
            <p:nvPr/>
          </p:nvSpPr>
          <p:spPr bwMode="auto">
            <a:xfrm>
              <a:off x="4209557"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33" name="Freeform 13">
              <a:extLst>
                <a:ext uri="{FF2B5EF4-FFF2-40B4-BE49-F238E27FC236}">
                  <a16:creationId xmlns:a16="http://schemas.microsoft.com/office/drawing/2014/main" id="{ABC75EF8-ADAB-EB06-D17D-CA011570E300}"/>
                </a:ext>
              </a:extLst>
            </p:cNvPr>
            <p:cNvSpPr>
              <a:spLocks/>
            </p:cNvSpPr>
            <p:nvPr/>
          </p:nvSpPr>
          <p:spPr bwMode="auto">
            <a:xfrm>
              <a:off x="3914282" y="5881688"/>
              <a:ext cx="777875" cy="339725"/>
            </a:xfrm>
            <a:custGeom>
              <a:avLst/>
              <a:gdLst>
                <a:gd name="T0" fmla="*/ 45 w 982"/>
                <a:gd name="T1" fmla="*/ 71 h 427"/>
                <a:gd name="T2" fmla="*/ 75 w 982"/>
                <a:gd name="T3" fmla="*/ 76 h 427"/>
                <a:gd name="T4" fmla="*/ 125 w 982"/>
                <a:gd name="T5" fmla="*/ 101 h 427"/>
                <a:gd name="T6" fmla="*/ 167 w 982"/>
                <a:gd name="T7" fmla="*/ 140 h 427"/>
                <a:gd name="T8" fmla="*/ 215 w 982"/>
                <a:gd name="T9" fmla="*/ 204 h 427"/>
                <a:gd name="T10" fmla="*/ 257 w 982"/>
                <a:gd name="T11" fmla="*/ 270 h 427"/>
                <a:gd name="T12" fmla="*/ 303 w 982"/>
                <a:gd name="T13" fmla="*/ 329 h 427"/>
                <a:gd name="T14" fmla="*/ 341 w 982"/>
                <a:gd name="T15" fmla="*/ 368 h 427"/>
                <a:gd name="T16" fmla="*/ 384 w 982"/>
                <a:gd name="T17" fmla="*/ 399 h 427"/>
                <a:gd name="T18" fmla="*/ 435 w 982"/>
                <a:gd name="T19" fmla="*/ 419 h 427"/>
                <a:gd name="T20" fmla="*/ 490 w 982"/>
                <a:gd name="T21" fmla="*/ 427 h 427"/>
                <a:gd name="T22" fmla="*/ 529 w 982"/>
                <a:gd name="T23" fmla="*/ 424 h 427"/>
                <a:gd name="T24" fmla="*/ 581 w 982"/>
                <a:gd name="T25" fmla="*/ 407 h 427"/>
                <a:gd name="T26" fmla="*/ 627 w 982"/>
                <a:gd name="T27" fmla="*/ 379 h 427"/>
                <a:gd name="T28" fmla="*/ 667 w 982"/>
                <a:gd name="T29" fmla="*/ 343 h 427"/>
                <a:gd name="T30" fmla="*/ 702 w 982"/>
                <a:gd name="T31" fmla="*/ 301 h 427"/>
                <a:gd name="T32" fmla="*/ 745 w 982"/>
                <a:gd name="T33" fmla="*/ 237 h 427"/>
                <a:gd name="T34" fmla="*/ 801 w 982"/>
                <a:gd name="T35" fmla="*/ 155 h 427"/>
                <a:gd name="T36" fmla="*/ 841 w 982"/>
                <a:gd name="T37" fmla="*/ 112 h 427"/>
                <a:gd name="T38" fmla="*/ 889 w 982"/>
                <a:gd name="T39" fmla="*/ 82 h 427"/>
                <a:gd name="T40" fmla="*/ 927 w 982"/>
                <a:gd name="T41" fmla="*/ 72 h 427"/>
                <a:gd name="T42" fmla="*/ 947 w 982"/>
                <a:gd name="T43" fmla="*/ 70 h 427"/>
                <a:gd name="T44" fmla="*/ 968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3 w 982"/>
                <a:gd name="T57" fmla="*/ 13 h 427"/>
                <a:gd name="T58" fmla="*/ 826 w 982"/>
                <a:gd name="T59" fmla="*/ 37 h 427"/>
                <a:gd name="T60" fmla="*/ 784 w 982"/>
                <a:gd name="T61" fmla="*/ 70 h 427"/>
                <a:gd name="T62" fmla="*/ 747 w 982"/>
                <a:gd name="T63" fmla="*/ 110 h 427"/>
                <a:gd name="T64" fmla="*/ 714 w 982"/>
                <a:gd name="T65" fmla="*/ 156 h 427"/>
                <a:gd name="T66" fmla="*/ 649 w 982"/>
                <a:gd name="T67" fmla="*/ 255 h 427"/>
                <a:gd name="T68" fmla="*/ 611 w 982"/>
                <a:gd name="T69" fmla="*/ 301 h 427"/>
                <a:gd name="T70" fmla="*/ 566 w 982"/>
                <a:gd name="T71" fmla="*/ 336 h 427"/>
                <a:gd name="T72" fmla="*/ 531 w 982"/>
                <a:gd name="T73" fmla="*/ 350 h 427"/>
                <a:gd name="T74" fmla="*/ 501 w 982"/>
                <a:gd name="T75" fmla="*/ 355 h 427"/>
                <a:gd name="T76" fmla="*/ 480 w 982"/>
                <a:gd name="T77" fmla="*/ 355 h 427"/>
                <a:gd name="T78" fmla="*/ 450 w 982"/>
                <a:gd name="T79" fmla="*/ 350 h 427"/>
                <a:gd name="T80" fmla="*/ 415 w 982"/>
                <a:gd name="T81" fmla="*/ 336 h 427"/>
                <a:gd name="T82" fmla="*/ 370 w 982"/>
                <a:gd name="T83" fmla="*/ 301 h 427"/>
                <a:gd name="T84" fmla="*/ 331 w 982"/>
                <a:gd name="T85" fmla="*/ 255 h 427"/>
                <a:gd name="T86" fmla="*/ 268 w 982"/>
                <a:gd name="T87" fmla="*/ 156 h 427"/>
                <a:gd name="T88" fmla="*/ 233 w 982"/>
                <a:gd name="T89" fmla="*/ 110 h 427"/>
                <a:gd name="T90" fmla="*/ 196 w 982"/>
                <a:gd name="T91" fmla="*/ 70 h 427"/>
                <a:gd name="T92" fmla="*/ 155 w 982"/>
                <a:gd name="T93" fmla="*/ 37 h 427"/>
                <a:gd name="T94" fmla="*/ 108 w 982"/>
                <a:gd name="T95" fmla="*/ 13 h 427"/>
                <a:gd name="T96" fmla="*/ 54 w 982"/>
                <a:gd name="T97" fmla="*/ 1 h 427"/>
                <a:gd name="T98" fmla="*/ 26 w 982"/>
                <a:gd name="T99" fmla="*/ 0 h 427"/>
                <a:gd name="T100" fmla="*/ 9 w 982"/>
                <a:gd name="T101" fmla="*/ 10 h 427"/>
                <a:gd name="T102" fmla="*/ 0 w 982"/>
                <a:gd name="T103" fmla="*/ 26 h 427"/>
                <a:gd name="T104" fmla="*/ 2 w 982"/>
                <a:gd name="T105" fmla="*/ 46 h 427"/>
                <a:gd name="T106" fmla="*/ 13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5" y="71"/>
                  </a:lnTo>
                  <a:lnTo>
                    <a:pt x="55" y="72"/>
                  </a:lnTo>
                  <a:lnTo>
                    <a:pt x="64" y="74"/>
                  </a:lnTo>
                  <a:lnTo>
                    <a:pt x="75" y="76"/>
                  </a:lnTo>
                  <a:lnTo>
                    <a:pt x="92" y="82"/>
                  </a:lnTo>
                  <a:lnTo>
                    <a:pt x="110" y="91"/>
                  </a:lnTo>
                  <a:lnTo>
                    <a:pt x="125" y="101"/>
                  </a:lnTo>
                  <a:lnTo>
                    <a:pt x="141" y="112"/>
                  </a:lnTo>
                  <a:lnTo>
                    <a:pt x="154" y="126"/>
                  </a:lnTo>
                  <a:lnTo>
                    <a:pt x="167" y="140"/>
                  </a:lnTo>
                  <a:lnTo>
                    <a:pt x="180" y="155"/>
                  </a:lnTo>
                  <a:lnTo>
                    <a:pt x="192" y="170"/>
                  </a:lnTo>
                  <a:lnTo>
                    <a:pt x="215" y="204"/>
                  </a:lnTo>
                  <a:lnTo>
                    <a:pt x="237" y="237"/>
                  </a:lnTo>
                  <a:lnTo>
                    <a:pt x="257" y="270"/>
                  </a:lnTo>
                  <a:lnTo>
                    <a:pt x="257" y="270"/>
                  </a:lnTo>
                  <a:lnTo>
                    <a:pt x="279" y="301"/>
                  </a:lnTo>
                  <a:lnTo>
                    <a:pt x="290" y="315"/>
                  </a:lnTo>
                  <a:lnTo>
                    <a:pt x="303" y="329"/>
                  </a:lnTo>
                  <a:lnTo>
                    <a:pt x="315" y="343"/>
                  </a:lnTo>
                  <a:lnTo>
                    <a:pt x="327" y="355"/>
                  </a:lnTo>
                  <a:lnTo>
                    <a:pt x="341" y="368"/>
                  </a:lnTo>
                  <a:lnTo>
                    <a:pt x="355" y="379"/>
                  </a:lnTo>
                  <a:lnTo>
                    <a:pt x="370" y="389"/>
                  </a:lnTo>
                  <a:lnTo>
                    <a:pt x="384" y="399"/>
                  </a:lnTo>
                  <a:lnTo>
                    <a:pt x="401" y="407"/>
                  </a:lnTo>
                  <a:lnTo>
                    <a:pt x="417" y="413"/>
                  </a:lnTo>
                  <a:lnTo>
                    <a:pt x="435" y="419"/>
                  </a:lnTo>
                  <a:lnTo>
                    <a:pt x="452" y="424"/>
                  </a:lnTo>
                  <a:lnTo>
                    <a:pt x="471" y="426"/>
                  </a:lnTo>
                  <a:lnTo>
                    <a:pt x="490" y="427"/>
                  </a:lnTo>
                  <a:lnTo>
                    <a:pt x="490" y="427"/>
                  </a:lnTo>
                  <a:lnTo>
                    <a:pt x="510" y="426"/>
                  </a:lnTo>
                  <a:lnTo>
                    <a:pt x="529" y="424"/>
                  </a:lnTo>
                  <a:lnTo>
                    <a:pt x="547" y="419"/>
                  </a:lnTo>
                  <a:lnTo>
                    <a:pt x="565" y="413"/>
                  </a:lnTo>
                  <a:lnTo>
                    <a:pt x="581" y="407"/>
                  </a:lnTo>
                  <a:lnTo>
                    <a:pt x="597" y="399"/>
                  </a:lnTo>
                  <a:lnTo>
                    <a:pt x="612" y="389"/>
                  </a:lnTo>
                  <a:lnTo>
                    <a:pt x="627" y="379"/>
                  </a:lnTo>
                  <a:lnTo>
                    <a:pt x="640" y="368"/>
                  </a:lnTo>
                  <a:lnTo>
                    <a:pt x="653" y="355"/>
                  </a:lnTo>
                  <a:lnTo>
                    <a:pt x="667" y="343"/>
                  </a:lnTo>
                  <a:lnTo>
                    <a:pt x="679" y="329"/>
                  </a:lnTo>
                  <a:lnTo>
                    <a:pt x="691" y="315"/>
                  </a:lnTo>
                  <a:lnTo>
                    <a:pt x="702" y="301"/>
                  </a:lnTo>
                  <a:lnTo>
                    <a:pt x="724" y="270"/>
                  </a:lnTo>
                  <a:lnTo>
                    <a:pt x="724" y="270"/>
                  </a:lnTo>
                  <a:lnTo>
                    <a:pt x="745" y="237"/>
                  </a:lnTo>
                  <a:lnTo>
                    <a:pt x="766" y="204"/>
                  </a:lnTo>
                  <a:lnTo>
                    <a:pt x="789" y="170"/>
                  </a:lnTo>
                  <a:lnTo>
                    <a:pt x="801" y="155"/>
                  </a:lnTo>
                  <a:lnTo>
                    <a:pt x="813" y="140"/>
                  </a:lnTo>
                  <a:lnTo>
                    <a:pt x="827" y="126"/>
                  </a:lnTo>
                  <a:lnTo>
                    <a:pt x="841" y="112"/>
                  </a:lnTo>
                  <a:lnTo>
                    <a:pt x="856" y="101"/>
                  </a:lnTo>
                  <a:lnTo>
                    <a:pt x="872" y="91"/>
                  </a:lnTo>
                  <a:lnTo>
                    <a:pt x="889" y="82"/>
                  </a:lnTo>
                  <a:lnTo>
                    <a:pt x="907" y="76"/>
                  </a:lnTo>
                  <a:lnTo>
                    <a:pt x="917" y="74"/>
                  </a:lnTo>
                  <a:lnTo>
                    <a:pt x="927" y="72"/>
                  </a:lnTo>
                  <a:lnTo>
                    <a:pt x="937" y="71"/>
                  </a:lnTo>
                  <a:lnTo>
                    <a:pt x="947" y="70"/>
                  </a:lnTo>
                  <a:lnTo>
                    <a:pt x="947" y="70"/>
                  </a:lnTo>
                  <a:lnTo>
                    <a:pt x="956" y="69"/>
                  </a:lnTo>
                  <a:lnTo>
                    <a:pt x="962" y="67"/>
                  </a:lnTo>
                  <a:lnTo>
                    <a:pt x="968" y="63"/>
                  </a:lnTo>
                  <a:lnTo>
                    <a:pt x="973" y="59"/>
                  </a:lnTo>
                  <a:lnTo>
                    <a:pt x="976" y="52"/>
                  </a:lnTo>
                  <a:lnTo>
                    <a:pt x="979" y="46"/>
                  </a:lnTo>
                  <a:lnTo>
                    <a:pt x="981" y="40"/>
                  </a:lnTo>
                  <a:lnTo>
                    <a:pt x="982" y="34"/>
                  </a:lnTo>
                  <a:lnTo>
                    <a:pt x="981" y="26"/>
                  </a:lnTo>
                  <a:lnTo>
                    <a:pt x="979" y="20"/>
                  </a:lnTo>
                  <a:lnTo>
                    <a:pt x="976" y="15"/>
                  </a:lnTo>
                  <a:lnTo>
                    <a:pt x="973" y="10"/>
                  </a:lnTo>
                  <a:lnTo>
                    <a:pt x="968" y="5"/>
                  </a:lnTo>
                  <a:lnTo>
                    <a:pt x="962" y="2"/>
                  </a:lnTo>
                  <a:lnTo>
                    <a:pt x="956" y="0"/>
                  </a:lnTo>
                  <a:lnTo>
                    <a:pt x="947" y="0"/>
                  </a:lnTo>
                  <a:lnTo>
                    <a:pt x="947" y="0"/>
                  </a:lnTo>
                  <a:lnTo>
                    <a:pt x="928" y="1"/>
                  </a:lnTo>
                  <a:lnTo>
                    <a:pt x="908" y="4"/>
                  </a:lnTo>
                  <a:lnTo>
                    <a:pt x="891" y="8"/>
                  </a:lnTo>
                  <a:lnTo>
                    <a:pt x="873" y="13"/>
                  </a:lnTo>
                  <a:lnTo>
                    <a:pt x="857" y="20"/>
                  </a:lnTo>
                  <a:lnTo>
                    <a:pt x="841" y="27"/>
                  </a:lnTo>
                  <a:lnTo>
                    <a:pt x="826" y="37"/>
                  </a:lnTo>
                  <a:lnTo>
                    <a:pt x="811" y="47"/>
                  </a:lnTo>
                  <a:lnTo>
                    <a:pt x="798" y="57"/>
                  </a:lnTo>
                  <a:lnTo>
                    <a:pt x="784" y="70"/>
                  </a:lnTo>
                  <a:lnTo>
                    <a:pt x="772" y="82"/>
                  </a:lnTo>
                  <a:lnTo>
                    <a:pt x="760" y="96"/>
                  </a:lnTo>
                  <a:lnTo>
                    <a:pt x="747" y="110"/>
                  </a:lnTo>
                  <a:lnTo>
                    <a:pt x="736" y="125"/>
                  </a:lnTo>
                  <a:lnTo>
                    <a:pt x="714" y="156"/>
                  </a:lnTo>
                  <a:lnTo>
                    <a:pt x="714" y="156"/>
                  </a:lnTo>
                  <a:lnTo>
                    <a:pt x="694" y="188"/>
                  </a:lnTo>
                  <a:lnTo>
                    <a:pt x="672" y="221"/>
                  </a:lnTo>
                  <a:lnTo>
                    <a:pt x="649" y="255"/>
                  </a:lnTo>
                  <a:lnTo>
                    <a:pt x="637" y="271"/>
                  </a:lnTo>
                  <a:lnTo>
                    <a:pt x="625" y="286"/>
                  </a:lnTo>
                  <a:lnTo>
                    <a:pt x="611" y="301"/>
                  </a:lnTo>
                  <a:lnTo>
                    <a:pt x="597" y="314"/>
                  </a:lnTo>
                  <a:lnTo>
                    <a:pt x="582" y="325"/>
                  </a:lnTo>
                  <a:lnTo>
                    <a:pt x="566" y="336"/>
                  </a:lnTo>
                  <a:lnTo>
                    <a:pt x="549" y="344"/>
                  </a:lnTo>
                  <a:lnTo>
                    <a:pt x="540" y="348"/>
                  </a:lnTo>
                  <a:lnTo>
                    <a:pt x="531" y="350"/>
                  </a:lnTo>
                  <a:lnTo>
                    <a:pt x="521" y="352"/>
                  </a:lnTo>
                  <a:lnTo>
                    <a:pt x="511" y="354"/>
                  </a:lnTo>
                  <a:lnTo>
                    <a:pt x="501" y="355"/>
                  </a:lnTo>
                  <a:lnTo>
                    <a:pt x="490" y="355"/>
                  </a:lnTo>
                  <a:lnTo>
                    <a:pt x="490" y="355"/>
                  </a:lnTo>
                  <a:lnTo>
                    <a:pt x="480" y="355"/>
                  </a:lnTo>
                  <a:lnTo>
                    <a:pt x="470" y="354"/>
                  </a:lnTo>
                  <a:lnTo>
                    <a:pt x="460" y="352"/>
                  </a:lnTo>
                  <a:lnTo>
                    <a:pt x="450" y="350"/>
                  </a:lnTo>
                  <a:lnTo>
                    <a:pt x="441" y="348"/>
                  </a:lnTo>
                  <a:lnTo>
                    <a:pt x="433" y="344"/>
                  </a:lnTo>
                  <a:lnTo>
                    <a:pt x="415" y="336"/>
                  </a:lnTo>
                  <a:lnTo>
                    <a:pt x="400" y="325"/>
                  </a:lnTo>
                  <a:lnTo>
                    <a:pt x="384" y="314"/>
                  </a:lnTo>
                  <a:lnTo>
                    <a:pt x="370" y="301"/>
                  </a:lnTo>
                  <a:lnTo>
                    <a:pt x="356" y="286"/>
                  </a:lnTo>
                  <a:lnTo>
                    <a:pt x="344" y="271"/>
                  </a:lnTo>
                  <a:lnTo>
                    <a:pt x="331" y="255"/>
                  </a:lnTo>
                  <a:lnTo>
                    <a:pt x="309" y="221"/>
                  </a:lnTo>
                  <a:lnTo>
                    <a:pt x="288" y="188"/>
                  </a:lnTo>
                  <a:lnTo>
                    <a:pt x="268" y="156"/>
                  </a:lnTo>
                  <a:lnTo>
                    <a:pt x="268" y="156"/>
                  </a:lnTo>
                  <a:lnTo>
                    <a:pt x="245" y="125"/>
                  </a:lnTo>
                  <a:lnTo>
                    <a:pt x="233" y="110"/>
                  </a:lnTo>
                  <a:lnTo>
                    <a:pt x="222" y="96"/>
                  </a:lnTo>
                  <a:lnTo>
                    <a:pt x="210" y="82"/>
                  </a:lnTo>
                  <a:lnTo>
                    <a:pt x="196" y="70"/>
                  </a:lnTo>
                  <a:lnTo>
                    <a:pt x="183" y="57"/>
                  </a:lnTo>
                  <a:lnTo>
                    <a:pt x="170" y="47"/>
                  </a:lnTo>
                  <a:lnTo>
                    <a:pt x="155" y="37"/>
                  </a:lnTo>
                  <a:lnTo>
                    <a:pt x="140" y="27"/>
                  </a:lnTo>
                  <a:lnTo>
                    <a:pt x="124" y="20"/>
                  </a:lnTo>
                  <a:lnTo>
                    <a:pt x="108" y="13"/>
                  </a:lnTo>
                  <a:lnTo>
                    <a:pt x="90" y="8"/>
                  </a:lnTo>
                  <a:lnTo>
                    <a:pt x="73" y="4"/>
                  </a:lnTo>
                  <a:lnTo>
                    <a:pt x="54" y="1"/>
                  </a:lnTo>
                  <a:lnTo>
                    <a:pt x="34" y="0"/>
                  </a:lnTo>
                  <a:lnTo>
                    <a:pt x="34" y="0"/>
                  </a:lnTo>
                  <a:lnTo>
                    <a:pt x="26" y="0"/>
                  </a:lnTo>
                  <a:lnTo>
                    <a:pt x="19" y="2"/>
                  </a:lnTo>
                  <a:lnTo>
                    <a:pt x="13" y="5"/>
                  </a:lnTo>
                  <a:lnTo>
                    <a:pt x="9" y="10"/>
                  </a:lnTo>
                  <a:lnTo>
                    <a:pt x="4" y="15"/>
                  </a:lnTo>
                  <a:lnTo>
                    <a:pt x="2" y="20"/>
                  </a:lnTo>
                  <a:lnTo>
                    <a:pt x="0" y="26"/>
                  </a:lnTo>
                  <a:lnTo>
                    <a:pt x="0" y="34"/>
                  </a:lnTo>
                  <a:lnTo>
                    <a:pt x="0" y="40"/>
                  </a:lnTo>
                  <a:lnTo>
                    <a:pt x="2" y="46"/>
                  </a:lnTo>
                  <a:lnTo>
                    <a:pt x="4" y="52"/>
                  </a:lnTo>
                  <a:lnTo>
                    <a:pt x="9" y="59"/>
                  </a:lnTo>
                  <a:lnTo>
                    <a:pt x="13" y="63"/>
                  </a:lnTo>
                  <a:lnTo>
                    <a:pt x="19" y="67"/>
                  </a:lnTo>
                  <a:lnTo>
                    <a:pt x="26"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34" name="Freeform 14">
              <a:extLst>
                <a:ext uri="{FF2B5EF4-FFF2-40B4-BE49-F238E27FC236}">
                  <a16:creationId xmlns:a16="http://schemas.microsoft.com/office/drawing/2014/main" id="{38D53752-0D26-6F40-F1D5-BD3E2DE37BD5}"/>
                </a:ext>
              </a:extLst>
            </p:cNvPr>
            <p:cNvSpPr>
              <a:spLocks noEditPoints="1"/>
            </p:cNvSpPr>
            <p:nvPr/>
          </p:nvSpPr>
          <p:spPr bwMode="auto">
            <a:xfrm>
              <a:off x="3906344" y="5875338"/>
              <a:ext cx="792163" cy="352425"/>
            </a:xfrm>
            <a:custGeom>
              <a:avLst/>
              <a:gdLst>
                <a:gd name="T0" fmla="*/ 3 w 999"/>
                <a:gd name="T1" fmla="*/ 26 h 445"/>
                <a:gd name="T2" fmla="*/ 43 w 999"/>
                <a:gd name="T3" fmla="*/ 0 h 445"/>
                <a:gd name="T4" fmla="*/ 141 w 999"/>
                <a:gd name="T5" fmla="*/ 24 h 445"/>
                <a:gd name="T6" fmla="*/ 230 w 999"/>
                <a:gd name="T7" fmla="*/ 92 h 445"/>
                <a:gd name="T8" fmla="*/ 309 w 999"/>
                <a:gd name="T9" fmla="*/ 200 h 445"/>
                <a:gd name="T10" fmla="*/ 376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1 w 999"/>
                <a:gd name="T23" fmla="*/ 33 h 445"/>
                <a:gd name="T24" fmla="*/ 956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1 w 999"/>
                <a:gd name="T41" fmla="*/ 437 h 445"/>
                <a:gd name="T42" fmla="*/ 458 w 999"/>
                <a:gd name="T43" fmla="*/ 442 h 445"/>
                <a:gd name="T44" fmla="*/ 354 w 999"/>
                <a:gd name="T45" fmla="*/ 393 h 445"/>
                <a:gd name="T46" fmla="*/ 279 w 999"/>
                <a:gd name="T47" fmla="*/ 314 h 445"/>
                <a:gd name="T48" fmla="*/ 197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4 w 999"/>
                <a:gd name="T75" fmla="*/ 296 h 445"/>
                <a:gd name="T76" fmla="*/ 269 w 999"/>
                <a:gd name="T77" fmla="*/ 171 h 445"/>
                <a:gd name="T78" fmla="*/ 192 w 999"/>
                <a:gd name="T79" fmla="*/ 79 h 445"/>
                <a:gd name="T80" fmla="*/ 100 w 999"/>
                <a:gd name="T81" fmla="*/ 27 h 445"/>
                <a:gd name="T82" fmla="*/ 31 w 999"/>
                <a:gd name="T83" fmla="*/ 20 h 445"/>
                <a:gd name="T84" fmla="*/ 18 w 999"/>
                <a:gd name="T85" fmla="*/ 43 h 445"/>
                <a:gd name="T86" fmla="*/ 27 w 999"/>
                <a:gd name="T87" fmla="*/ 65 h 445"/>
                <a:gd name="T88" fmla="*/ 79 w 999"/>
                <a:gd name="T89" fmla="*/ 76 h 445"/>
                <a:gd name="T90" fmla="*/ 166 w 999"/>
                <a:gd name="T91" fmla="*/ 126 h 445"/>
                <a:gd name="T92" fmla="*/ 249 w 999"/>
                <a:gd name="T93" fmla="*/ 236 h 445"/>
                <a:gd name="T94" fmla="*/ 325 w 999"/>
                <a:gd name="T95" fmla="*/ 342 h 445"/>
                <a:gd name="T96" fmla="*/ 409 w 999"/>
                <a:gd name="T97" fmla="*/ 407 h 445"/>
                <a:gd name="T98" fmla="*/ 499 w 999"/>
                <a:gd name="T99" fmla="*/ 427 h 445"/>
                <a:gd name="T100" fmla="*/ 607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8" y="7"/>
                  </a:lnTo>
                  <a:lnTo>
                    <a:pt x="25" y="3"/>
                  </a:lnTo>
                  <a:lnTo>
                    <a:pt x="33" y="1"/>
                  </a:lnTo>
                  <a:lnTo>
                    <a:pt x="43" y="0"/>
                  </a:lnTo>
                  <a:lnTo>
                    <a:pt x="43" y="0"/>
                  </a:lnTo>
                  <a:lnTo>
                    <a:pt x="65" y="2"/>
                  </a:lnTo>
                  <a:lnTo>
                    <a:pt x="86" y="5"/>
                  </a:lnTo>
                  <a:lnTo>
                    <a:pt x="105" y="11"/>
                  </a:lnTo>
                  <a:lnTo>
                    <a:pt x="124" y="17"/>
                  </a:lnTo>
                  <a:lnTo>
                    <a:pt x="141" y="24"/>
                  </a:lnTo>
                  <a:lnTo>
                    <a:pt x="159" y="33"/>
                  </a:lnTo>
                  <a:lnTo>
                    <a:pt x="174" y="44"/>
                  </a:lnTo>
                  <a:lnTo>
                    <a:pt x="190" y="54"/>
                  </a:lnTo>
                  <a:lnTo>
                    <a:pt x="204" y="66"/>
                  </a:lnTo>
                  <a:lnTo>
                    <a:pt x="218" y="79"/>
                  </a:lnTo>
                  <a:lnTo>
                    <a:pt x="230" y="92"/>
                  </a:lnTo>
                  <a:lnTo>
                    <a:pt x="241" y="106"/>
                  </a:lnTo>
                  <a:lnTo>
                    <a:pt x="253" y="119"/>
                  </a:lnTo>
                  <a:lnTo>
                    <a:pt x="264" y="133"/>
                  </a:lnTo>
                  <a:lnTo>
                    <a:pt x="284" y="161"/>
                  </a:lnTo>
                  <a:lnTo>
                    <a:pt x="284" y="161"/>
                  </a:lnTo>
                  <a:lnTo>
                    <a:pt x="309" y="200"/>
                  </a:lnTo>
                  <a:lnTo>
                    <a:pt x="309" y="200"/>
                  </a:lnTo>
                  <a:lnTo>
                    <a:pt x="327" y="228"/>
                  </a:lnTo>
                  <a:lnTo>
                    <a:pt x="346" y="256"/>
                  </a:lnTo>
                  <a:lnTo>
                    <a:pt x="355" y="269"/>
                  </a:lnTo>
                  <a:lnTo>
                    <a:pt x="365" y="282"/>
                  </a:lnTo>
                  <a:lnTo>
                    <a:pt x="376"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6" y="335"/>
                  </a:lnTo>
                  <a:lnTo>
                    <a:pt x="588" y="327"/>
                  </a:lnTo>
                  <a:lnTo>
                    <a:pt x="601" y="317"/>
                  </a:lnTo>
                  <a:lnTo>
                    <a:pt x="612" y="306"/>
                  </a:lnTo>
                  <a:lnTo>
                    <a:pt x="623" y="294"/>
                  </a:lnTo>
                  <a:lnTo>
                    <a:pt x="634" y="282"/>
                  </a:lnTo>
                  <a:lnTo>
                    <a:pt x="644" y="269"/>
                  </a:lnTo>
                  <a:lnTo>
                    <a:pt x="654" y="256"/>
                  </a:lnTo>
                  <a:lnTo>
                    <a:pt x="673" y="228"/>
                  </a:lnTo>
                  <a:lnTo>
                    <a:pt x="690" y="200"/>
                  </a:lnTo>
                  <a:lnTo>
                    <a:pt x="690" y="200"/>
                  </a:lnTo>
                  <a:lnTo>
                    <a:pt x="716" y="161"/>
                  </a:lnTo>
                  <a:lnTo>
                    <a:pt x="716" y="161"/>
                  </a:lnTo>
                  <a:lnTo>
                    <a:pt x="736" y="133"/>
                  </a:lnTo>
                  <a:lnTo>
                    <a:pt x="746" y="119"/>
                  </a:lnTo>
                  <a:lnTo>
                    <a:pt x="757" y="106"/>
                  </a:lnTo>
                  <a:lnTo>
                    <a:pt x="769" y="92"/>
                  </a:lnTo>
                  <a:lnTo>
                    <a:pt x="782" y="79"/>
                  </a:lnTo>
                  <a:lnTo>
                    <a:pt x="796" y="66"/>
                  </a:lnTo>
                  <a:lnTo>
                    <a:pt x="810" y="54"/>
                  </a:lnTo>
                  <a:lnTo>
                    <a:pt x="824" y="44"/>
                  </a:lnTo>
                  <a:lnTo>
                    <a:pt x="841" y="33"/>
                  </a:lnTo>
                  <a:lnTo>
                    <a:pt x="857" y="24"/>
                  </a:lnTo>
                  <a:lnTo>
                    <a:pt x="875" y="17"/>
                  </a:lnTo>
                  <a:lnTo>
                    <a:pt x="894" y="11"/>
                  </a:lnTo>
                  <a:lnTo>
                    <a:pt x="913" y="5"/>
                  </a:lnTo>
                  <a:lnTo>
                    <a:pt x="934" y="2"/>
                  </a:lnTo>
                  <a:lnTo>
                    <a:pt x="956" y="0"/>
                  </a:lnTo>
                  <a:lnTo>
                    <a:pt x="956"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3" y="80"/>
                  </a:lnTo>
                  <a:lnTo>
                    <a:pt x="975" y="84"/>
                  </a:lnTo>
                  <a:lnTo>
                    <a:pt x="967" y="87"/>
                  </a:lnTo>
                  <a:lnTo>
                    <a:pt x="956" y="89"/>
                  </a:lnTo>
                  <a:lnTo>
                    <a:pt x="956" y="89"/>
                  </a:lnTo>
                  <a:lnTo>
                    <a:pt x="940" y="90"/>
                  </a:lnTo>
                  <a:lnTo>
                    <a:pt x="923" y="93"/>
                  </a:lnTo>
                  <a:lnTo>
                    <a:pt x="908" y="97"/>
                  </a:lnTo>
                  <a:lnTo>
                    <a:pt x="895" y="104"/>
                  </a:lnTo>
                  <a:lnTo>
                    <a:pt x="880" y="111"/>
                  </a:lnTo>
                  <a:lnTo>
                    <a:pt x="868" y="119"/>
                  </a:lnTo>
                  <a:lnTo>
                    <a:pt x="855" y="130"/>
                  </a:lnTo>
                  <a:lnTo>
                    <a:pt x="844" y="140"/>
                  </a:lnTo>
                  <a:lnTo>
                    <a:pt x="833" y="151"/>
                  </a:lnTo>
                  <a:lnTo>
                    <a:pt x="822" y="164"/>
                  </a:lnTo>
                  <a:lnTo>
                    <a:pt x="812" y="176"/>
                  </a:lnTo>
                  <a:lnTo>
                    <a:pt x="803" y="190"/>
                  </a:lnTo>
                  <a:lnTo>
                    <a:pt x="784" y="217"/>
                  </a:lnTo>
                  <a:lnTo>
                    <a:pt x="766" y="245"/>
                  </a:lnTo>
                  <a:lnTo>
                    <a:pt x="766" y="245"/>
                  </a:lnTo>
                  <a:lnTo>
                    <a:pt x="740" y="285"/>
                  </a:lnTo>
                  <a:lnTo>
                    <a:pt x="740" y="285"/>
                  </a:lnTo>
                  <a:lnTo>
                    <a:pt x="720" y="314"/>
                  </a:lnTo>
                  <a:lnTo>
                    <a:pt x="709" y="327"/>
                  </a:lnTo>
                  <a:lnTo>
                    <a:pt x="698" y="342"/>
                  </a:lnTo>
                  <a:lnTo>
                    <a:pt x="686" y="355"/>
                  </a:lnTo>
                  <a:lnTo>
                    <a:pt x="673" y="368"/>
                  </a:lnTo>
                  <a:lnTo>
                    <a:pt x="659" y="381"/>
                  </a:lnTo>
                  <a:lnTo>
                    <a:pt x="645" y="393"/>
                  </a:lnTo>
                  <a:lnTo>
                    <a:pt x="629" y="405"/>
                  </a:lnTo>
                  <a:lnTo>
                    <a:pt x="614" y="414"/>
                  </a:lnTo>
                  <a:lnTo>
                    <a:pt x="597" y="423"/>
                  </a:lnTo>
                  <a:lnTo>
                    <a:pt x="580" y="431"/>
                  </a:lnTo>
                  <a:lnTo>
                    <a:pt x="561" y="437"/>
                  </a:lnTo>
                  <a:lnTo>
                    <a:pt x="542" y="442"/>
                  </a:lnTo>
                  <a:lnTo>
                    <a:pt x="521" y="444"/>
                  </a:lnTo>
                  <a:lnTo>
                    <a:pt x="499" y="445"/>
                  </a:lnTo>
                  <a:lnTo>
                    <a:pt x="499" y="445"/>
                  </a:lnTo>
                  <a:lnTo>
                    <a:pt x="478" y="444"/>
                  </a:lnTo>
                  <a:lnTo>
                    <a:pt x="458" y="442"/>
                  </a:lnTo>
                  <a:lnTo>
                    <a:pt x="439" y="437"/>
                  </a:lnTo>
                  <a:lnTo>
                    <a:pt x="420" y="431"/>
                  </a:lnTo>
                  <a:lnTo>
                    <a:pt x="402"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6" y="217"/>
                  </a:lnTo>
                  <a:lnTo>
                    <a:pt x="197" y="190"/>
                  </a:lnTo>
                  <a:lnTo>
                    <a:pt x="187" y="176"/>
                  </a:lnTo>
                  <a:lnTo>
                    <a:pt x="176" y="164"/>
                  </a:lnTo>
                  <a:lnTo>
                    <a:pt x="166" y="151"/>
                  </a:lnTo>
                  <a:lnTo>
                    <a:pt x="155" y="140"/>
                  </a:lnTo>
                  <a:lnTo>
                    <a:pt x="143" y="130"/>
                  </a:lnTo>
                  <a:lnTo>
                    <a:pt x="131" y="119"/>
                  </a:lnTo>
                  <a:lnTo>
                    <a:pt x="119" y="111"/>
                  </a:lnTo>
                  <a:lnTo>
                    <a:pt x="105" y="104"/>
                  </a:lnTo>
                  <a:lnTo>
                    <a:pt x="91" y="97"/>
                  </a:lnTo>
                  <a:lnTo>
                    <a:pt x="75" y="93"/>
                  </a:lnTo>
                  <a:lnTo>
                    <a:pt x="60" y="90"/>
                  </a:lnTo>
                  <a:lnTo>
                    <a:pt x="42" y="89"/>
                  </a:lnTo>
                  <a:lnTo>
                    <a:pt x="42" y="89"/>
                  </a:lnTo>
                  <a:lnTo>
                    <a:pt x="42" y="89"/>
                  </a:lnTo>
                  <a:lnTo>
                    <a:pt x="33" y="87"/>
                  </a:lnTo>
                  <a:lnTo>
                    <a:pt x="24" y="84"/>
                  </a:lnTo>
                  <a:lnTo>
                    <a:pt x="17" y="80"/>
                  </a:lnTo>
                  <a:lnTo>
                    <a:pt x="10" y="74"/>
                  </a:lnTo>
                  <a:lnTo>
                    <a:pt x="6" y="67"/>
                  </a:lnTo>
                  <a:lnTo>
                    <a:pt x="3" y="60"/>
                  </a:lnTo>
                  <a:lnTo>
                    <a:pt x="1" y="52"/>
                  </a:lnTo>
                  <a:lnTo>
                    <a:pt x="0" y="44"/>
                  </a:lnTo>
                  <a:lnTo>
                    <a:pt x="0" y="44"/>
                  </a:lnTo>
                  <a:close/>
                  <a:moveTo>
                    <a:pt x="981" y="44"/>
                  </a:moveTo>
                  <a:lnTo>
                    <a:pt x="981" y="44"/>
                  </a:lnTo>
                  <a:lnTo>
                    <a:pt x="981" y="43"/>
                  </a:lnTo>
                  <a:lnTo>
                    <a:pt x="981" y="43"/>
                  </a:lnTo>
                  <a:lnTo>
                    <a:pt x="981" y="39"/>
                  </a:lnTo>
                  <a:lnTo>
                    <a:pt x="980" y="33"/>
                  </a:lnTo>
                  <a:lnTo>
                    <a:pt x="978" y="29"/>
                  </a:lnTo>
                  <a:lnTo>
                    <a:pt x="976"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50" y="143"/>
                  </a:lnTo>
                  <a:lnTo>
                    <a:pt x="731" y="171"/>
                  </a:lnTo>
                  <a:lnTo>
                    <a:pt x="731" y="171"/>
                  </a:lnTo>
                  <a:lnTo>
                    <a:pt x="705" y="210"/>
                  </a:lnTo>
                  <a:lnTo>
                    <a:pt x="705" y="210"/>
                  </a:lnTo>
                  <a:lnTo>
                    <a:pt x="686" y="239"/>
                  </a:lnTo>
                  <a:lnTo>
                    <a:pt x="667" y="268"/>
                  </a:lnTo>
                  <a:lnTo>
                    <a:pt x="656" y="283"/>
                  </a:lnTo>
                  <a:lnTo>
                    <a:pt x="646" y="296"/>
                  </a:lnTo>
                  <a:lnTo>
                    <a:pt x="635" y="308"/>
                  </a:lnTo>
                  <a:lnTo>
                    <a:pt x="622" y="321"/>
                  </a:lnTo>
                  <a:lnTo>
                    <a:pt x="610" y="332"/>
                  </a:lnTo>
                  <a:lnTo>
                    <a:pt x="596" y="343"/>
                  </a:lnTo>
                  <a:lnTo>
                    <a:pt x="583" y="352"/>
                  </a:lnTo>
                  <a:lnTo>
                    <a:pt x="567" y="359"/>
                  </a:lnTo>
                  <a:lnTo>
                    <a:pt x="552" y="366"/>
                  </a:lnTo>
                  <a:lnTo>
                    <a:pt x="536" y="371"/>
                  </a:lnTo>
                  <a:lnTo>
                    <a:pt x="518" y="374"/>
                  </a:lnTo>
                  <a:lnTo>
                    <a:pt x="499" y="375"/>
                  </a:lnTo>
                  <a:lnTo>
                    <a:pt x="499" y="375"/>
                  </a:lnTo>
                  <a:lnTo>
                    <a:pt x="481" y="374"/>
                  </a:lnTo>
                  <a:lnTo>
                    <a:pt x="463" y="371"/>
                  </a:lnTo>
                  <a:lnTo>
                    <a:pt x="447" y="366"/>
                  </a:lnTo>
                  <a:lnTo>
                    <a:pt x="431" y="359"/>
                  </a:lnTo>
                  <a:lnTo>
                    <a:pt x="417" y="352"/>
                  </a:lnTo>
                  <a:lnTo>
                    <a:pt x="402" y="343"/>
                  </a:lnTo>
                  <a:lnTo>
                    <a:pt x="389" y="332"/>
                  </a:lnTo>
                  <a:lnTo>
                    <a:pt x="377" y="321"/>
                  </a:lnTo>
                  <a:lnTo>
                    <a:pt x="365" y="308"/>
                  </a:lnTo>
                  <a:lnTo>
                    <a:pt x="354" y="296"/>
                  </a:lnTo>
                  <a:lnTo>
                    <a:pt x="343" y="283"/>
                  </a:lnTo>
                  <a:lnTo>
                    <a:pt x="332" y="268"/>
                  </a:lnTo>
                  <a:lnTo>
                    <a:pt x="313" y="239"/>
                  </a:lnTo>
                  <a:lnTo>
                    <a:pt x="294" y="209"/>
                  </a:lnTo>
                  <a:lnTo>
                    <a:pt x="294" y="209"/>
                  </a:lnTo>
                  <a:lnTo>
                    <a:pt x="269" y="171"/>
                  </a:lnTo>
                  <a:lnTo>
                    <a:pt x="269" y="171"/>
                  </a:lnTo>
                  <a:lnTo>
                    <a:pt x="250" y="143"/>
                  </a:lnTo>
                  <a:lnTo>
                    <a:pt x="228" y="116"/>
                  </a:lnTo>
                  <a:lnTo>
                    <a:pt x="217" y="104"/>
                  </a:lnTo>
                  <a:lnTo>
                    <a:pt x="204" y="91"/>
                  </a:lnTo>
                  <a:lnTo>
                    <a:pt x="192" y="79"/>
                  </a:lnTo>
                  <a:lnTo>
                    <a:pt x="179" y="67"/>
                  </a:lnTo>
                  <a:lnTo>
                    <a:pt x="164" y="57"/>
                  </a:lnTo>
                  <a:lnTo>
                    <a:pt x="150" y="48"/>
                  </a:lnTo>
                  <a:lnTo>
                    <a:pt x="134" y="40"/>
                  </a:lnTo>
                  <a:lnTo>
                    <a:pt x="118" y="33"/>
                  </a:lnTo>
                  <a:lnTo>
                    <a:pt x="100" y="27"/>
                  </a:lnTo>
                  <a:lnTo>
                    <a:pt x="83" y="22"/>
                  </a:lnTo>
                  <a:lnTo>
                    <a:pt x="63" y="20"/>
                  </a:lnTo>
                  <a:lnTo>
                    <a:pt x="42" y="18"/>
                  </a:lnTo>
                  <a:lnTo>
                    <a:pt x="42" y="18"/>
                  </a:lnTo>
                  <a:lnTo>
                    <a:pt x="36" y="19"/>
                  </a:lnTo>
                  <a:lnTo>
                    <a:pt x="31" y="20"/>
                  </a:lnTo>
                  <a:lnTo>
                    <a:pt x="27" y="22"/>
                  </a:lnTo>
                  <a:lnTo>
                    <a:pt x="24" y="26"/>
                  </a:lnTo>
                  <a:lnTo>
                    <a:pt x="21" y="29"/>
                  </a:lnTo>
                  <a:lnTo>
                    <a:pt x="20" y="33"/>
                  </a:lnTo>
                  <a:lnTo>
                    <a:pt x="18" y="39"/>
                  </a:lnTo>
                  <a:lnTo>
                    <a:pt x="18" y="43"/>
                  </a:lnTo>
                  <a:lnTo>
                    <a:pt x="18" y="43"/>
                  </a:lnTo>
                  <a:lnTo>
                    <a:pt x="18" y="48"/>
                  </a:lnTo>
                  <a:lnTo>
                    <a:pt x="19" y="53"/>
                  </a:lnTo>
                  <a:lnTo>
                    <a:pt x="21" y="57"/>
                  </a:lnTo>
                  <a:lnTo>
                    <a:pt x="24" y="61"/>
                  </a:lnTo>
                  <a:lnTo>
                    <a:pt x="27" y="65"/>
                  </a:lnTo>
                  <a:lnTo>
                    <a:pt x="31" y="69"/>
                  </a:lnTo>
                  <a:lnTo>
                    <a:pt x="37" y="71"/>
                  </a:lnTo>
                  <a:lnTo>
                    <a:pt x="43" y="71"/>
                  </a:lnTo>
                  <a:lnTo>
                    <a:pt x="43" y="71"/>
                  </a:lnTo>
                  <a:lnTo>
                    <a:pt x="62" y="73"/>
                  </a:lnTo>
                  <a:lnTo>
                    <a:pt x="79" y="76"/>
                  </a:lnTo>
                  <a:lnTo>
                    <a:pt x="96" y="81"/>
                  </a:lnTo>
                  <a:lnTo>
                    <a:pt x="111" y="87"/>
                  </a:lnTo>
                  <a:lnTo>
                    <a:pt x="127" y="95"/>
                  </a:lnTo>
                  <a:lnTo>
                    <a:pt x="140" y="105"/>
                  </a:lnTo>
                  <a:lnTo>
                    <a:pt x="154" y="115"/>
                  </a:lnTo>
                  <a:lnTo>
                    <a:pt x="166" y="126"/>
                  </a:lnTo>
                  <a:lnTo>
                    <a:pt x="179" y="139"/>
                  </a:lnTo>
                  <a:lnTo>
                    <a:pt x="190" y="151"/>
                  </a:lnTo>
                  <a:lnTo>
                    <a:pt x="200" y="165"/>
                  </a:lnTo>
                  <a:lnTo>
                    <a:pt x="210" y="179"/>
                  </a:lnTo>
                  <a:lnTo>
                    <a:pt x="230" y="207"/>
                  </a:lnTo>
                  <a:lnTo>
                    <a:pt x="249" y="236"/>
                  </a:lnTo>
                  <a:lnTo>
                    <a:pt x="249" y="236"/>
                  </a:lnTo>
                  <a:lnTo>
                    <a:pt x="273" y="275"/>
                  </a:lnTo>
                  <a:lnTo>
                    <a:pt x="273" y="275"/>
                  </a:lnTo>
                  <a:lnTo>
                    <a:pt x="293" y="302"/>
                  </a:lnTo>
                  <a:lnTo>
                    <a:pt x="314" y="329"/>
                  </a:lnTo>
                  <a:lnTo>
                    <a:pt x="325" y="342"/>
                  </a:lnTo>
                  <a:lnTo>
                    <a:pt x="337" y="355"/>
                  </a:lnTo>
                  <a:lnTo>
                    <a:pt x="350" y="366"/>
                  </a:lnTo>
                  <a:lnTo>
                    <a:pt x="363" y="378"/>
                  </a:lnTo>
                  <a:lnTo>
                    <a:pt x="378" y="388"/>
                  </a:lnTo>
                  <a:lnTo>
                    <a:pt x="393" y="398"/>
                  </a:lnTo>
                  <a:lnTo>
                    <a:pt x="409" y="407"/>
                  </a:lnTo>
                  <a:lnTo>
                    <a:pt x="425" y="414"/>
                  </a:lnTo>
                  <a:lnTo>
                    <a:pt x="443" y="419"/>
                  </a:lnTo>
                  <a:lnTo>
                    <a:pt x="460" y="424"/>
                  </a:lnTo>
                  <a:lnTo>
                    <a:pt x="480" y="426"/>
                  </a:lnTo>
                  <a:lnTo>
                    <a:pt x="499" y="427"/>
                  </a:lnTo>
                  <a:lnTo>
                    <a:pt x="499" y="427"/>
                  </a:lnTo>
                  <a:lnTo>
                    <a:pt x="520" y="426"/>
                  </a:lnTo>
                  <a:lnTo>
                    <a:pt x="539" y="424"/>
                  </a:lnTo>
                  <a:lnTo>
                    <a:pt x="557" y="419"/>
                  </a:lnTo>
                  <a:lnTo>
                    <a:pt x="574" y="414"/>
                  </a:lnTo>
                  <a:lnTo>
                    <a:pt x="590" y="407"/>
                  </a:lnTo>
                  <a:lnTo>
                    <a:pt x="607" y="398"/>
                  </a:lnTo>
                  <a:lnTo>
                    <a:pt x="621" y="388"/>
                  </a:lnTo>
                  <a:lnTo>
                    <a:pt x="636" y="378"/>
                  </a:lnTo>
                  <a:lnTo>
                    <a:pt x="649" y="366"/>
                  </a:lnTo>
                  <a:lnTo>
                    <a:pt x="661" y="355"/>
                  </a:lnTo>
                  <a:lnTo>
                    <a:pt x="674" y="342"/>
                  </a:lnTo>
                  <a:lnTo>
                    <a:pt x="685" y="329"/>
                  </a:lnTo>
                  <a:lnTo>
                    <a:pt x="707" y="302"/>
                  </a:lnTo>
                  <a:lnTo>
                    <a:pt x="725" y="275"/>
                  </a:lnTo>
                  <a:lnTo>
                    <a:pt x="725" y="275"/>
                  </a:lnTo>
                  <a:lnTo>
                    <a:pt x="751" y="236"/>
                  </a:lnTo>
                  <a:lnTo>
                    <a:pt x="751" y="236"/>
                  </a:lnTo>
                  <a:lnTo>
                    <a:pt x="769" y="207"/>
                  </a:lnTo>
                  <a:lnTo>
                    <a:pt x="788" y="178"/>
                  </a:lnTo>
                  <a:lnTo>
                    <a:pt x="799" y="165"/>
                  </a:lnTo>
                  <a:lnTo>
                    <a:pt x="810" y="151"/>
                  </a:lnTo>
                  <a:lnTo>
                    <a:pt x="821" y="139"/>
                  </a:lnTo>
                  <a:lnTo>
                    <a:pt x="833" y="126"/>
                  </a:lnTo>
                  <a:lnTo>
                    <a:pt x="845" y="115"/>
                  </a:lnTo>
                  <a:lnTo>
                    <a:pt x="858" y="105"/>
                  </a:lnTo>
                  <a:lnTo>
                    <a:pt x="873" y="95"/>
                  </a:lnTo>
                  <a:lnTo>
                    <a:pt x="887" y="87"/>
                  </a:lnTo>
                  <a:lnTo>
                    <a:pt x="903" y="81"/>
                  </a:lnTo>
                  <a:lnTo>
                    <a:pt x="919" y="76"/>
                  </a:lnTo>
                  <a:lnTo>
                    <a:pt x="937" y="73"/>
                  </a:lnTo>
                  <a:lnTo>
                    <a:pt x="956" y="71"/>
                  </a:lnTo>
                  <a:lnTo>
                    <a:pt x="956" y="71"/>
                  </a:lnTo>
                  <a:lnTo>
                    <a:pt x="963" y="71"/>
                  </a:lnTo>
                  <a:lnTo>
                    <a:pt x="968"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35" name="Freeform 15">
              <a:extLst>
                <a:ext uri="{FF2B5EF4-FFF2-40B4-BE49-F238E27FC236}">
                  <a16:creationId xmlns:a16="http://schemas.microsoft.com/office/drawing/2014/main" id="{E0236F97-0FE8-32F7-1057-EE3D0E581679}"/>
                </a:ext>
              </a:extLst>
            </p:cNvPr>
            <p:cNvSpPr>
              <a:spLocks/>
            </p:cNvSpPr>
            <p:nvPr/>
          </p:nvSpPr>
          <p:spPr bwMode="auto">
            <a:xfrm>
              <a:off x="3914282" y="5876926"/>
              <a:ext cx="777875" cy="338138"/>
            </a:xfrm>
            <a:custGeom>
              <a:avLst/>
              <a:gdLst>
                <a:gd name="T0" fmla="*/ 54 w 982"/>
                <a:gd name="T1" fmla="*/ 426 h 427"/>
                <a:gd name="T2" fmla="*/ 108 w 982"/>
                <a:gd name="T3" fmla="*/ 414 h 427"/>
                <a:gd name="T4" fmla="*/ 155 w 982"/>
                <a:gd name="T5" fmla="*/ 390 h 427"/>
                <a:gd name="T6" fmla="*/ 196 w 982"/>
                <a:gd name="T7" fmla="*/ 357 h 427"/>
                <a:gd name="T8" fmla="*/ 233 w 982"/>
                <a:gd name="T9" fmla="*/ 317 h 427"/>
                <a:gd name="T10" fmla="*/ 268 w 982"/>
                <a:gd name="T11" fmla="*/ 271 h 427"/>
                <a:gd name="T12" fmla="*/ 331 w 982"/>
                <a:gd name="T13" fmla="*/ 172 h 427"/>
                <a:gd name="T14" fmla="*/ 370 w 982"/>
                <a:gd name="T15" fmla="*/ 126 h 427"/>
                <a:gd name="T16" fmla="*/ 415 w 982"/>
                <a:gd name="T17" fmla="*/ 90 h 427"/>
                <a:gd name="T18" fmla="*/ 450 w 982"/>
                <a:gd name="T19" fmla="*/ 76 h 427"/>
                <a:gd name="T20" fmla="*/ 480 w 982"/>
                <a:gd name="T21" fmla="*/ 72 h 427"/>
                <a:gd name="T22" fmla="*/ 501 w 982"/>
                <a:gd name="T23" fmla="*/ 72 h 427"/>
                <a:gd name="T24" fmla="*/ 531 w 982"/>
                <a:gd name="T25" fmla="*/ 76 h 427"/>
                <a:gd name="T26" fmla="*/ 566 w 982"/>
                <a:gd name="T27" fmla="*/ 90 h 427"/>
                <a:gd name="T28" fmla="*/ 611 w 982"/>
                <a:gd name="T29" fmla="*/ 126 h 427"/>
                <a:gd name="T30" fmla="*/ 649 w 982"/>
                <a:gd name="T31" fmla="*/ 172 h 427"/>
                <a:gd name="T32" fmla="*/ 714 w 982"/>
                <a:gd name="T33" fmla="*/ 271 h 427"/>
                <a:gd name="T34" fmla="*/ 747 w 982"/>
                <a:gd name="T35" fmla="*/ 317 h 427"/>
                <a:gd name="T36" fmla="*/ 784 w 982"/>
                <a:gd name="T37" fmla="*/ 357 h 427"/>
                <a:gd name="T38" fmla="*/ 826 w 982"/>
                <a:gd name="T39" fmla="*/ 390 h 427"/>
                <a:gd name="T40" fmla="*/ 873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8 w 982"/>
                <a:gd name="T53" fmla="*/ 364 h 427"/>
                <a:gd name="T54" fmla="*/ 947 w 982"/>
                <a:gd name="T55" fmla="*/ 357 h 427"/>
                <a:gd name="T56" fmla="*/ 927 w 982"/>
                <a:gd name="T57" fmla="*/ 355 h 427"/>
                <a:gd name="T58" fmla="*/ 889 w 982"/>
                <a:gd name="T59" fmla="*/ 345 h 427"/>
                <a:gd name="T60" fmla="*/ 841 w 982"/>
                <a:gd name="T61" fmla="*/ 314 h 427"/>
                <a:gd name="T62" fmla="*/ 801 w 982"/>
                <a:gd name="T63" fmla="*/ 272 h 427"/>
                <a:gd name="T64" fmla="*/ 745 w 982"/>
                <a:gd name="T65" fmla="*/ 190 h 427"/>
                <a:gd name="T66" fmla="*/ 702 w 982"/>
                <a:gd name="T67" fmla="*/ 126 h 427"/>
                <a:gd name="T68" fmla="*/ 667 w 982"/>
                <a:gd name="T69" fmla="*/ 84 h 427"/>
                <a:gd name="T70" fmla="*/ 627 w 982"/>
                <a:gd name="T71" fmla="*/ 48 h 427"/>
                <a:gd name="T72" fmla="*/ 581 w 982"/>
                <a:gd name="T73" fmla="*/ 20 h 427"/>
                <a:gd name="T74" fmla="*/ 529 w 982"/>
                <a:gd name="T75" fmla="*/ 3 h 427"/>
                <a:gd name="T76" fmla="*/ 490 w 982"/>
                <a:gd name="T77" fmla="*/ 0 h 427"/>
                <a:gd name="T78" fmla="*/ 435 w 982"/>
                <a:gd name="T79" fmla="*/ 8 h 427"/>
                <a:gd name="T80" fmla="*/ 384 w 982"/>
                <a:gd name="T81" fmla="*/ 28 h 427"/>
                <a:gd name="T82" fmla="*/ 341 w 982"/>
                <a:gd name="T83" fmla="*/ 59 h 427"/>
                <a:gd name="T84" fmla="*/ 303 w 982"/>
                <a:gd name="T85" fmla="*/ 98 h 427"/>
                <a:gd name="T86" fmla="*/ 257 w 982"/>
                <a:gd name="T87" fmla="*/ 156 h 427"/>
                <a:gd name="T88" fmla="*/ 215 w 982"/>
                <a:gd name="T89" fmla="*/ 223 h 427"/>
                <a:gd name="T90" fmla="*/ 167 w 982"/>
                <a:gd name="T91" fmla="*/ 287 h 427"/>
                <a:gd name="T92" fmla="*/ 125 w 982"/>
                <a:gd name="T93" fmla="*/ 326 h 427"/>
                <a:gd name="T94" fmla="*/ 75 w 982"/>
                <a:gd name="T95" fmla="*/ 351 h 427"/>
                <a:gd name="T96" fmla="*/ 45 w 982"/>
                <a:gd name="T97" fmla="*/ 356 h 427"/>
                <a:gd name="T98" fmla="*/ 26 w 982"/>
                <a:gd name="T99" fmla="*/ 358 h 427"/>
                <a:gd name="T100" fmla="*/ 9 w 982"/>
                <a:gd name="T101" fmla="*/ 369 h 427"/>
                <a:gd name="T102" fmla="*/ 0 w 982"/>
                <a:gd name="T103" fmla="*/ 386 h 427"/>
                <a:gd name="T104" fmla="*/ 2 w 982"/>
                <a:gd name="T105" fmla="*/ 406 h 427"/>
                <a:gd name="T106" fmla="*/ 13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0" y="419"/>
                  </a:lnTo>
                  <a:lnTo>
                    <a:pt x="108" y="414"/>
                  </a:lnTo>
                  <a:lnTo>
                    <a:pt x="124" y="407"/>
                  </a:lnTo>
                  <a:lnTo>
                    <a:pt x="140" y="399"/>
                  </a:lnTo>
                  <a:lnTo>
                    <a:pt x="155" y="390"/>
                  </a:lnTo>
                  <a:lnTo>
                    <a:pt x="170" y="380"/>
                  </a:lnTo>
                  <a:lnTo>
                    <a:pt x="183" y="369"/>
                  </a:lnTo>
                  <a:lnTo>
                    <a:pt x="196" y="357"/>
                  </a:lnTo>
                  <a:lnTo>
                    <a:pt x="210" y="345"/>
                  </a:lnTo>
                  <a:lnTo>
                    <a:pt x="222" y="331"/>
                  </a:lnTo>
                  <a:lnTo>
                    <a:pt x="233" y="317"/>
                  </a:lnTo>
                  <a:lnTo>
                    <a:pt x="245" y="302"/>
                  </a:lnTo>
                  <a:lnTo>
                    <a:pt x="268" y="271"/>
                  </a:lnTo>
                  <a:lnTo>
                    <a:pt x="268" y="271"/>
                  </a:lnTo>
                  <a:lnTo>
                    <a:pt x="288" y="239"/>
                  </a:lnTo>
                  <a:lnTo>
                    <a:pt x="309" y="205"/>
                  </a:lnTo>
                  <a:lnTo>
                    <a:pt x="331" y="172"/>
                  </a:lnTo>
                  <a:lnTo>
                    <a:pt x="344" y="155"/>
                  </a:lnTo>
                  <a:lnTo>
                    <a:pt x="356" y="140"/>
                  </a:lnTo>
                  <a:lnTo>
                    <a:pt x="370" y="126"/>
                  </a:lnTo>
                  <a:lnTo>
                    <a:pt x="384" y="113"/>
                  </a:lnTo>
                  <a:lnTo>
                    <a:pt x="400" y="101"/>
                  </a:lnTo>
                  <a:lnTo>
                    <a:pt x="415" y="90"/>
                  </a:lnTo>
                  <a:lnTo>
                    <a:pt x="433" y="82"/>
                  </a:lnTo>
                  <a:lnTo>
                    <a:pt x="441" y="79"/>
                  </a:lnTo>
                  <a:lnTo>
                    <a:pt x="450" y="76"/>
                  </a:lnTo>
                  <a:lnTo>
                    <a:pt x="460" y="74"/>
                  </a:lnTo>
                  <a:lnTo>
                    <a:pt x="470" y="73"/>
                  </a:lnTo>
                  <a:lnTo>
                    <a:pt x="480" y="72"/>
                  </a:lnTo>
                  <a:lnTo>
                    <a:pt x="490" y="71"/>
                  </a:lnTo>
                  <a:lnTo>
                    <a:pt x="490" y="71"/>
                  </a:lnTo>
                  <a:lnTo>
                    <a:pt x="501" y="72"/>
                  </a:lnTo>
                  <a:lnTo>
                    <a:pt x="511" y="73"/>
                  </a:lnTo>
                  <a:lnTo>
                    <a:pt x="521" y="74"/>
                  </a:lnTo>
                  <a:lnTo>
                    <a:pt x="531" y="76"/>
                  </a:lnTo>
                  <a:lnTo>
                    <a:pt x="540" y="79"/>
                  </a:lnTo>
                  <a:lnTo>
                    <a:pt x="549" y="82"/>
                  </a:lnTo>
                  <a:lnTo>
                    <a:pt x="566" y="90"/>
                  </a:lnTo>
                  <a:lnTo>
                    <a:pt x="582" y="101"/>
                  </a:lnTo>
                  <a:lnTo>
                    <a:pt x="597" y="113"/>
                  </a:lnTo>
                  <a:lnTo>
                    <a:pt x="611" y="126"/>
                  </a:lnTo>
                  <a:lnTo>
                    <a:pt x="625" y="140"/>
                  </a:lnTo>
                  <a:lnTo>
                    <a:pt x="637" y="155"/>
                  </a:lnTo>
                  <a:lnTo>
                    <a:pt x="649" y="172"/>
                  </a:lnTo>
                  <a:lnTo>
                    <a:pt x="672" y="205"/>
                  </a:lnTo>
                  <a:lnTo>
                    <a:pt x="694" y="239"/>
                  </a:lnTo>
                  <a:lnTo>
                    <a:pt x="714" y="271"/>
                  </a:lnTo>
                  <a:lnTo>
                    <a:pt x="714" y="271"/>
                  </a:lnTo>
                  <a:lnTo>
                    <a:pt x="736" y="302"/>
                  </a:lnTo>
                  <a:lnTo>
                    <a:pt x="747" y="317"/>
                  </a:lnTo>
                  <a:lnTo>
                    <a:pt x="760" y="331"/>
                  </a:lnTo>
                  <a:lnTo>
                    <a:pt x="772" y="345"/>
                  </a:lnTo>
                  <a:lnTo>
                    <a:pt x="784" y="357"/>
                  </a:lnTo>
                  <a:lnTo>
                    <a:pt x="798" y="369"/>
                  </a:lnTo>
                  <a:lnTo>
                    <a:pt x="811" y="380"/>
                  </a:lnTo>
                  <a:lnTo>
                    <a:pt x="826" y="390"/>
                  </a:lnTo>
                  <a:lnTo>
                    <a:pt x="841" y="400"/>
                  </a:lnTo>
                  <a:lnTo>
                    <a:pt x="857" y="407"/>
                  </a:lnTo>
                  <a:lnTo>
                    <a:pt x="873" y="414"/>
                  </a:lnTo>
                  <a:lnTo>
                    <a:pt x="891" y="419"/>
                  </a:lnTo>
                  <a:lnTo>
                    <a:pt x="908" y="423"/>
                  </a:lnTo>
                  <a:lnTo>
                    <a:pt x="928" y="426"/>
                  </a:lnTo>
                  <a:lnTo>
                    <a:pt x="947" y="427"/>
                  </a:lnTo>
                  <a:lnTo>
                    <a:pt x="947" y="427"/>
                  </a:lnTo>
                  <a:lnTo>
                    <a:pt x="956" y="427"/>
                  </a:lnTo>
                  <a:lnTo>
                    <a:pt x="962" y="425"/>
                  </a:lnTo>
                  <a:lnTo>
                    <a:pt x="968" y="421"/>
                  </a:lnTo>
                  <a:lnTo>
                    <a:pt x="973" y="417"/>
                  </a:lnTo>
                  <a:lnTo>
                    <a:pt x="976" y="412"/>
                  </a:lnTo>
                  <a:lnTo>
                    <a:pt x="979" y="406"/>
                  </a:lnTo>
                  <a:lnTo>
                    <a:pt x="981" y="400"/>
                  </a:lnTo>
                  <a:lnTo>
                    <a:pt x="982" y="393"/>
                  </a:lnTo>
                  <a:lnTo>
                    <a:pt x="981" y="386"/>
                  </a:lnTo>
                  <a:lnTo>
                    <a:pt x="979" y="380"/>
                  </a:lnTo>
                  <a:lnTo>
                    <a:pt x="976" y="374"/>
                  </a:lnTo>
                  <a:lnTo>
                    <a:pt x="973" y="369"/>
                  </a:lnTo>
                  <a:lnTo>
                    <a:pt x="968" y="364"/>
                  </a:lnTo>
                  <a:lnTo>
                    <a:pt x="962" y="360"/>
                  </a:lnTo>
                  <a:lnTo>
                    <a:pt x="956" y="358"/>
                  </a:lnTo>
                  <a:lnTo>
                    <a:pt x="947" y="357"/>
                  </a:lnTo>
                  <a:lnTo>
                    <a:pt x="947" y="357"/>
                  </a:lnTo>
                  <a:lnTo>
                    <a:pt x="937" y="356"/>
                  </a:lnTo>
                  <a:lnTo>
                    <a:pt x="927" y="355"/>
                  </a:lnTo>
                  <a:lnTo>
                    <a:pt x="917" y="353"/>
                  </a:lnTo>
                  <a:lnTo>
                    <a:pt x="907" y="351"/>
                  </a:lnTo>
                  <a:lnTo>
                    <a:pt x="889" y="345"/>
                  </a:lnTo>
                  <a:lnTo>
                    <a:pt x="872" y="336"/>
                  </a:lnTo>
                  <a:lnTo>
                    <a:pt x="856" y="326"/>
                  </a:lnTo>
                  <a:lnTo>
                    <a:pt x="841" y="314"/>
                  </a:lnTo>
                  <a:lnTo>
                    <a:pt x="827" y="301"/>
                  </a:lnTo>
                  <a:lnTo>
                    <a:pt x="813" y="287"/>
                  </a:lnTo>
                  <a:lnTo>
                    <a:pt x="801" y="272"/>
                  </a:lnTo>
                  <a:lnTo>
                    <a:pt x="789" y="256"/>
                  </a:lnTo>
                  <a:lnTo>
                    <a:pt x="767" y="223"/>
                  </a:lnTo>
                  <a:lnTo>
                    <a:pt x="745" y="190"/>
                  </a:lnTo>
                  <a:lnTo>
                    <a:pt x="724" y="156"/>
                  </a:lnTo>
                  <a:lnTo>
                    <a:pt x="724" y="156"/>
                  </a:lnTo>
                  <a:lnTo>
                    <a:pt x="702" y="126"/>
                  </a:lnTo>
                  <a:lnTo>
                    <a:pt x="691" y="112"/>
                  </a:lnTo>
                  <a:lnTo>
                    <a:pt x="679" y="98"/>
                  </a:lnTo>
                  <a:lnTo>
                    <a:pt x="667" y="84"/>
                  </a:lnTo>
                  <a:lnTo>
                    <a:pt x="653" y="71"/>
                  </a:lnTo>
                  <a:lnTo>
                    <a:pt x="640" y="59"/>
                  </a:lnTo>
                  <a:lnTo>
                    <a:pt x="627" y="48"/>
                  </a:lnTo>
                  <a:lnTo>
                    <a:pt x="612" y="38"/>
                  </a:lnTo>
                  <a:lnTo>
                    <a:pt x="597" y="28"/>
                  </a:lnTo>
                  <a:lnTo>
                    <a:pt x="581" y="20"/>
                  </a:lnTo>
                  <a:lnTo>
                    <a:pt x="565" y="13"/>
                  </a:lnTo>
                  <a:lnTo>
                    <a:pt x="547" y="8"/>
                  </a:lnTo>
                  <a:lnTo>
                    <a:pt x="529" y="3"/>
                  </a:lnTo>
                  <a:lnTo>
                    <a:pt x="510" y="1"/>
                  </a:lnTo>
                  <a:lnTo>
                    <a:pt x="490" y="0"/>
                  </a:lnTo>
                  <a:lnTo>
                    <a:pt x="490" y="0"/>
                  </a:lnTo>
                  <a:lnTo>
                    <a:pt x="471" y="1"/>
                  </a:lnTo>
                  <a:lnTo>
                    <a:pt x="452" y="3"/>
                  </a:lnTo>
                  <a:lnTo>
                    <a:pt x="435" y="8"/>
                  </a:lnTo>
                  <a:lnTo>
                    <a:pt x="417" y="13"/>
                  </a:lnTo>
                  <a:lnTo>
                    <a:pt x="401" y="20"/>
                  </a:lnTo>
                  <a:lnTo>
                    <a:pt x="384" y="28"/>
                  </a:lnTo>
                  <a:lnTo>
                    <a:pt x="370" y="38"/>
                  </a:lnTo>
                  <a:lnTo>
                    <a:pt x="355" y="48"/>
                  </a:lnTo>
                  <a:lnTo>
                    <a:pt x="341" y="59"/>
                  </a:lnTo>
                  <a:lnTo>
                    <a:pt x="327" y="71"/>
                  </a:lnTo>
                  <a:lnTo>
                    <a:pt x="315" y="84"/>
                  </a:lnTo>
                  <a:lnTo>
                    <a:pt x="303" y="98"/>
                  </a:lnTo>
                  <a:lnTo>
                    <a:pt x="290" y="112"/>
                  </a:lnTo>
                  <a:lnTo>
                    <a:pt x="279" y="126"/>
                  </a:lnTo>
                  <a:lnTo>
                    <a:pt x="257" y="156"/>
                  </a:lnTo>
                  <a:lnTo>
                    <a:pt x="257" y="156"/>
                  </a:lnTo>
                  <a:lnTo>
                    <a:pt x="237" y="190"/>
                  </a:lnTo>
                  <a:lnTo>
                    <a:pt x="215" y="223"/>
                  </a:lnTo>
                  <a:lnTo>
                    <a:pt x="192" y="256"/>
                  </a:lnTo>
                  <a:lnTo>
                    <a:pt x="180" y="272"/>
                  </a:lnTo>
                  <a:lnTo>
                    <a:pt x="167" y="287"/>
                  </a:lnTo>
                  <a:lnTo>
                    <a:pt x="154" y="301"/>
                  </a:lnTo>
                  <a:lnTo>
                    <a:pt x="141" y="314"/>
                  </a:lnTo>
                  <a:lnTo>
                    <a:pt x="125" y="326"/>
                  </a:lnTo>
                  <a:lnTo>
                    <a:pt x="110" y="336"/>
                  </a:lnTo>
                  <a:lnTo>
                    <a:pt x="92" y="345"/>
                  </a:lnTo>
                  <a:lnTo>
                    <a:pt x="75" y="351"/>
                  </a:lnTo>
                  <a:lnTo>
                    <a:pt x="64" y="353"/>
                  </a:lnTo>
                  <a:lnTo>
                    <a:pt x="55" y="355"/>
                  </a:lnTo>
                  <a:lnTo>
                    <a:pt x="45" y="356"/>
                  </a:lnTo>
                  <a:lnTo>
                    <a:pt x="34" y="357"/>
                  </a:lnTo>
                  <a:lnTo>
                    <a:pt x="34" y="357"/>
                  </a:lnTo>
                  <a:lnTo>
                    <a:pt x="26" y="358"/>
                  </a:lnTo>
                  <a:lnTo>
                    <a:pt x="19" y="360"/>
                  </a:lnTo>
                  <a:lnTo>
                    <a:pt x="13" y="364"/>
                  </a:lnTo>
                  <a:lnTo>
                    <a:pt x="9" y="369"/>
                  </a:lnTo>
                  <a:lnTo>
                    <a:pt x="4" y="374"/>
                  </a:lnTo>
                  <a:lnTo>
                    <a:pt x="2" y="380"/>
                  </a:lnTo>
                  <a:lnTo>
                    <a:pt x="0" y="386"/>
                  </a:lnTo>
                  <a:lnTo>
                    <a:pt x="0" y="393"/>
                  </a:lnTo>
                  <a:lnTo>
                    <a:pt x="0" y="400"/>
                  </a:lnTo>
                  <a:lnTo>
                    <a:pt x="2" y="406"/>
                  </a:lnTo>
                  <a:lnTo>
                    <a:pt x="4" y="412"/>
                  </a:lnTo>
                  <a:lnTo>
                    <a:pt x="9" y="417"/>
                  </a:lnTo>
                  <a:lnTo>
                    <a:pt x="13" y="421"/>
                  </a:lnTo>
                  <a:lnTo>
                    <a:pt x="19"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36" name="Freeform 16">
              <a:extLst>
                <a:ext uri="{FF2B5EF4-FFF2-40B4-BE49-F238E27FC236}">
                  <a16:creationId xmlns:a16="http://schemas.microsoft.com/office/drawing/2014/main" id="{9C48A6E7-8B23-FE7D-7490-DA7F3E1B4D42}"/>
                </a:ext>
              </a:extLst>
            </p:cNvPr>
            <p:cNvSpPr>
              <a:spLocks noEditPoints="1"/>
            </p:cNvSpPr>
            <p:nvPr/>
          </p:nvSpPr>
          <p:spPr bwMode="auto">
            <a:xfrm>
              <a:off x="3906344" y="5868988"/>
              <a:ext cx="792163" cy="354013"/>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6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6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9 w 999"/>
                <a:gd name="T51" fmla="*/ 245 h 446"/>
                <a:gd name="T52" fmla="*/ 241 w 999"/>
                <a:gd name="T53" fmla="*/ 340 h 446"/>
                <a:gd name="T54" fmla="*/ 159 w 999"/>
                <a:gd name="T55" fmla="*/ 413 h 446"/>
                <a:gd name="T56" fmla="*/ 43 w 999"/>
                <a:gd name="T57" fmla="*/ 446 h 446"/>
                <a:gd name="T58" fmla="*/ 22 w 999"/>
                <a:gd name="T59" fmla="*/ 441 h 446"/>
                <a:gd name="T60" fmla="*/ 4 w 999"/>
                <a:gd name="T61" fmla="*/ 421 h 446"/>
                <a:gd name="T62" fmla="*/ 981 w 999"/>
                <a:gd name="T63" fmla="*/ 402 h 446"/>
                <a:gd name="T64" fmla="*/ 965 w 999"/>
                <a:gd name="T65" fmla="*/ 376 h 446"/>
                <a:gd name="T66" fmla="*/ 903 w 999"/>
                <a:gd name="T67" fmla="*/ 365 h 446"/>
                <a:gd name="T68" fmla="*/ 821 w 999"/>
                <a:gd name="T69" fmla="*/ 307 h 446"/>
                <a:gd name="T70" fmla="*/ 751 w 999"/>
                <a:gd name="T71" fmla="*/ 210 h 446"/>
                <a:gd name="T72" fmla="*/ 661 w 999"/>
                <a:gd name="T73" fmla="*/ 91 h 446"/>
                <a:gd name="T74" fmla="*/ 574 w 999"/>
                <a:gd name="T75" fmla="*/ 32 h 446"/>
                <a:gd name="T76" fmla="*/ 480 w 999"/>
                <a:gd name="T77" fmla="*/ 19 h 446"/>
                <a:gd name="T78" fmla="*/ 378 w 999"/>
                <a:gd name="T79" fmla="*/ 57 h 446"/>
                <a:gd name="T80" fmla="*/ 293 w 999"/>
                <a:gd name="T81" fmla="*/ 144 h 446"/>
                <a:gd name="T82" fmla="*/ 210 w 999"/>
                <a:gd name="T83" fmla="*/ 267 h 446"/>
                <a:gd name="T84" fmla="*/ 140 w 999"/>
                <a:gd name="T85" fmla="*/ 341 h 446"/>
                <a:gd name="T86" fmla="*/ 43 w 999"/>
                <a:gd name="T87" fmla="*/ 374 h 446"/>
                <a:gd name="T88" fmla="*/ 22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6 w 999"/>
                <a:gd name="T107" fmla="*/ 150 h 446"/>
                <a:gd name="T108" fmla="*/ 731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7" y="366"/>
                  </a:lnTo>
                  <a:lnTo>
                    <a:pt x="21" y="363"/>
                  </a:lnTo>
                  <a:lnTo>
                    <a:pt x="26" y="361"/>
                  </a:lnTo>
                  <a:lnTo>
                    <a:pt x="31" y="359"/>
                  </a:lnTo>
                  <a:lnTo>
                    <a:pt x="37" y="358"/>
                  </a:lnTo>
                  <a:lnTo>
                    <a:pt x="42" y="357"/>
                  </a:lnTo>
                  <a:lnTo>
                    <a:pt x="42" y="357"/>
                  </a:lnTo>
                  <a:lnTo>
                    <a:pt x="60"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7" y="257"/>
                  </a:lnTo>
                  <a:lnTo>
                    <a:pt x="216"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2" y="23"/>
                  </a:lnTo>
                  <a:lnTo>
                    <a:pt x="420" y="14"/>
                  </a:lnTo>
                  <a:lnTo>
                    <a:pt x="439" y="9"/>
                  </a:lnTo>
                  <a:lnTo>
                    <a:pt x="458" y="4"/>
                  </a:lnTo>
                  <a:lnTo>
                    <a:pt x="478" y="1"/>
                  </a:lnTo>
                  <a:lnTo>
                    <a:pt x="499" y="0"/>
                  </a:lnTo>
                  <a:lnTo>
                    <a:pt x="499" y="0"/>
                  </a:lnTo>
                  <a:lnTo>
                    <a:pt x="521" y="1"/>
                  </a:lnTo>
                  <a:lnTo>
                    <a:pt x="542" y="4"/>
                  </a:lnTo>
                  <a:lnTo>
                    <a:pt x="561" y="9"/>
                  </a:lnTo>
                  <a:lnTo>
                    <a:pt x="580" y="14"/>
                  </a:lnTo>
                  <a:lnTo>
                    <a:pt x="597" y="23"/>
                  </a:lnTo>
                  <a:lnTo>
                    <a:pt x="614" y="31"/>
                  </a:lnTo>
                  <a:lnTo>
                    <a:pt x="629" y="41"/>
                  </a:lnTo>
                  <a:lnTo>
                    <a:pt x="645" y="53"/>
                  </a:lnTo>
                  <a:lnTo>
                    <a:pt x="659" y="64"/>
                  </a:lnTo>
                  <a:lnTo>
                    <a:pt x="673" y="78"/>
                  </a:lnTo>
                  <a:lnTo>
                    <a:pt x="686" y="91"/>
                  </a:lnTo>
                  <a:lnTo>
                    <a:pt x="698" y="104"/>
                  </a:lnTo>
                  <a:lnTo>
                    <a:pt x="709" y="118"/>
                  </a:lnTo>
                  <a:lnTo>
                    <a:pt x="720" y="132"/>
                  </a:lnTo>
                  <a:lnTo>
                    <a:pt x="740" y="160"/>
                  </a:lnTo>
                  <a:lnTo>
                    <a:pt x="740" y="160"/>
                  </a:lnTo>
                  <a:lnTo>
                    <a:pt x="766" y="201"/>
                  </a:lnTo>
                  <a:lnTo>
                    <a:pt x="766" y="201"/>
                  </a:lnTo>
                  <a:lnTo>
                    <a:pt x="784" y="229"/>
                  </a:lnTo>
                  <a:lnTo>
                    <a:pt x="803" y="257"/>
                  </a:lnTo>
                  <a:lnTo>
                    <a:pt x="812" y="270"/>
                  </a:lnTo>
                  <a:lnTo>
                    <a:pt x="822" y="282"/>
                  </a:lnTo>
                  <a:lnTo>
                    <a:pt x="833" y="295"/>
                  </a:lnTo>
                  <a:lnTo>
                    <a:pt x="844" y="306"/>
                  </a:lnTo>
                  <a:lnTo>
                    <a:pt x="855" y="317"/>
                  </a:lnTo>
                  <a:lnTo>
                    <a:pt x="868" y="326"/>
                  </a:lnTo>
                  <a:lnTo>
                    <a:pt x="880" y="335"/>
                  </a:lnTo>
                  <a:lnTo>
                    <a:pt x="895" y="342"/>
                  </a:lnTo>
                  <a:lnTo>
                    <a:pt x="908" y="348"/>
                  </a:lnTo>
                  <a:lnTo>
                    <a:pt x="923" y="353"/>
                  </a:lnTo>
                  <a:lnTo>
                    <a:pt x="940" y="356"/>
                  </a:lnTo>
                  <a:lnTo>
                    <a:pt x="956" y="357"/>
                  </a:lnTo>
                  <a:lnTo>
                    <a:pt x="956" y="357"/>
                  </a:lnTo>
                  <a:lnTo>
                    <a:pt x="963" y="358"/>
                  </a:lnTo>
                  <a:lnTo>
                    <a:pt x="968" y="359"/>
                  </a:lnTo>
                  <a:lnTo>
                    <a:pt x="973" y="361"/>
                  </a:lnTo>
                  <a:lnTo>
                    <a:pt x="978" y="363"/>
                  </a:lnTo>
                  <a:lnTo>
                    <a:pt x="983" y="366"/>
                  </a:lnTo>
                  <a:lnTo>
                    <a:pt x="986" y="370"/>
                  </a:lnTo>
                  <a:lnTo>
                    <a:pt x="991" y="374"/>
                  </a:lnTo>
                  <a:lnTo>
                    <a:pt x="994" y="380"/>
                  </a:lnTo>
                  <a:lnTo>
                    <a:pt x="994" y="380"/>
                  </a:lnTo>
                  <a:lnTo>
                    <a:pt x="996" y="385"/>
                  </a:lnTo>
                  <a:lnTo>
                    <a:pt x="998" y="391"/>
                  </a:lnTo>
                  <a:lnTo>
                    <a:pt x="999" y="397"/>
                  </a:lnTo>
                  <a:lnTo>
                    <a:pt x="999" y="403"/>
                  </a:lnTo>
                  <a:lnTo>
                    <a:pt x="999" y="410"/>
                  </a:lnTo>
                  <a:lnTo>
                    <a:pt x="998" y="416"/>
                  </a:lnTo>
                  <a:lnTo>
                    <a:pt x="996" y="421"/>
                  </a:lnTo>
                  <a:lnTo>
                    <a:pt x="993" y="426"/>
                  </a:lnTo>
                  <a:lnTo>
                    <a:pt x="993" y="426"/>
                  </a:lnTo>
                  <a:lnTo>
                    <a:pt x="990" y="431"/>
                  </a:lnTo>
                  <a:lnTo>
                    <a:pt x="985" y="435"/>
                  </a:lnTo>
                  <a:lnTo>
                    <a:pt x="981" y="439"/>
                  </a:lnTo>
                  <a:lnTo>
                    <a:pt x="977" y="441"/>
                  </a:lnTo>
                  <a:lnTo>
                    <a:pt x="972" y="443"/>
                  </a:lnTo>
                  <a:lnTo>
                    <a:pt x="967" y="445"/>
                  </a:lnTo>
                  <a:lnTo>
                    <a:pt x="962" y="445"/>
                  </a:lnTo>
                  <a:lnTo>
                    <a:pt x="956" y="446"/>
                  </a:lnTo>
                  <a:lnTo>
                    <a:pt x="956" y="446"/>
                  </a:lnTo>
                  <a:lnTo>
                    <a:pt x="934" y="444"/>
                  </a:lnTo>
                  <a:lnTo>
                    <a:pt x="913" y="441"/>
                  </a:lnTo>
                  <a:lnTo>
                    <a:pt x="894" y="435"/>
                  </a:lnTo>
                  <a:lnTo>
                    <a:pt x="875" y="429"/>
                  </a:lnTo>
                  <a:lnTo>
                    <a:pt x="857" y="421"/>
                  </a:lnTo>
                  <a:lnTo>
                    <a:pt x="841" y="413"/>
                  </a:lnTo>
                  <a:lnTo>
                    <a:pt x="824" y="402"/>
                  </a:lnTo>
                  <a:lnTo>
                    <a:pt x="810" y="391"/>
                  </a:lnTo>
                  <a:lnTo>
                    <a:pt x="796" y="380"/>
                  </a:lnTo>
                  <a:lnTo>
                    <a:pt x="782" y="367"/>
                  </a:lnTo>
                  <a:lnTo>
                    <a:pt x="769" y="354"/>
                  </a:lnTo>
                  <a:lnTo>
                    <a:pt x="757" y="340"/>
                  </a:lnTo>
                  <a:lnTo>
                    <a:pt x="746" y="327"/>
                  </a:lnTo>
                  <a:lnTo>
                    <a:pt x="736" y="312"/>
                  </a:lnTo>
                  <a:lnTo>
                    <a:pt x="716" y="285"/>
                  </a:lnTo>
                  <a:lnTo>
                    <a:pt x="716" y="285"/>
                  </a:lnTo>
                  <a:lnTo>
                    <a:pt x="690" y="245"/>
                  </a:lnTo>
                  <a:lnTo>
                    <a:pt x="690" y="245"/>
                  </a:lnTo>
                  <a:lnTo>
                    <a:pt x="673" y="217"/>
                  </a:lnTo>
                  <a:lnTo>
                    <a:pt x="654" y="190"/>
                  </a:lnTo>
                  <a:lnTo>
                    <a:pt x="644" y="177"/>
                  </a:lnTo>
                  <a:lnTo>
                    <a:pt x="634" y="163"/>
                  </a:lnTo>
                  <a:lnTo>
                    <a:pt x="623" y="151"/>
                  </a:lnTo>
                  <a:lnTo>
                    <a:pt x="612" y="140"/>
                  </a:lnTo>
                  <a:lnTo>
                    <a:pt x="601" y="129"/>
                  </a:lnTo>
                  <a:lnTo>
                    <a:pt x="588" y="119"/>
                  </a:lnTo>
                  <a:lnTo>
                    <a:pt x="576"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6" y="151"/>
                  </a:lnTo>
                  <a:lnTo>
                    <a:pt x="365" y="163"/>
                  </a:lnTo>
                  <a:lnTo>
                    <a:pt x="355" y="177"/>
                  </a:lnTo>
                  <a:lnTo>
                    <a:pt x="346" y="190"/>
                  </a:lnTo>
                  <a:lnTo>
                    <a:pt x="327" y="217"/>
                  </a:lnTo>
                  <a:lnTo>
                    <a:pt x="309" y="245"/>
                  </a:lnTo>
                  <a:lnTo>
                    <a:pt x="309" y="245"/>
                  </a:lnTo>
                  <a:lnTo>
                    <a:pt x="284" y="285"/>
                  </a:lnTo>
                  <a:lnTo>
                    <a:pt x="284" y="285"/>
                  </a:lnTo>
                  <a:lnTo>
                    <a:pt x="264" y="312"/>
                  </a:lnTo>
                  <a:lnTo>
                    <a:pt x="253" y="327"/>
                  </a:lnTo>
                  <a:lnTo>
                    <a:pt x="241" y="340"/>
                  </a:lnTo>
                  <a:lnTo>
                    <a:pt x="230" y="354"/>
                  </a:lnTo>
                  <a:lnTo>
                    <a:pt x="218" y="367"/>
                  </a:lnTo>
                  <a:lnTo>
                    <a:pt x="204" y="380"/>
                  </a:lnTo>
                  <a:lnTo>
                    <a:pt x="190" y="391"/>
                  </a:lnTo>
                  <a:lnTo>
                    <a:pt x="174" y="402"/>
                  </a:lnTo>
                  <a:lnTo>
                    <a:pt x="159" y="413"/>
                  </a:lnTo>
                  <a:lnTo>
                    <a:pt x="141" y="421"/>
                  </a:lnTo>
                  <a:lnTo>
                    <a:pt x="124" y="429"/>
                  </a:lnTo>
                  <a:lnTo>
                    <a:pt x="105" y="435"/>
                  </a:lnTo>
                  <a:lnTo>
                    <a:pt x="86" y="441"/>
                  </a:lnTo>
                  <a:lnTo>
                    <a:pt x="65" y="444"/>
                  </a:lnTo>
                  <a:lnTo>
                    <a:pt x="43" y="446"/>
                  </a:lnTo>
                  <a:lnTo>
                    <a:pt x="43" y="446"/>
                  </a:lnTo>
                  <a:lnTo>
                    <a:pt x="43" y="446"/>
                  </a:lnTo>
                  <a:lnTo>
                    <a:pt x="37" y="445"/>
                  </a:lnTo>
                  <a:lnTo>
                    <a:pt x="32" y="445"/>
                  </a:lnTo>
                  <a:lnTo>
                    <a:pt x="27" y="443"/>
                  </a:lnTo>
                  <a:lnTo>
                    <a:pt x="22" y="441"/>
                  </a:lnTo>
                  <a:lnTo>
                    <a:pt x="18" y="439"/>
                  </a:lnTo>
                  <a:lnTo>
                    <a:pt x="13" y="435"/>
                  </a:lnTo>
                  <a:lnTo>
                    <a:pt x="9" y="431"/>
                  </a:lnTo>
                  <a:lnTo>
                    <a:pt x="6" y="427"/>
                  </a:lnTo>
                  <a:lnTo>
                    <a:pt x="6" y="427"/>
                  </a:lnTo>
                  <a:lnTo>
                    <a:pt x="4" y="421"/>
                  </a:lnTo>
                  <a:lnTo>
                    <a:pt x="2" y="415"/>
                  </a:lnTo>
                  <a:lnTo>
                    <a:pt x="0" y="409"/>
                  </a:lnTo>
                  <a:lnTo>
                    <a:pt x="0" y="402"/>
                  </a:lnTo>
                  <a:lnTo>
                    <a:pt x="0" y="402"/>
                  </a:lnTo>
                  <a:close/>
                  <a:moveTo>
                    <a:pt x="981" y="402"/>
                  </a:moveTo>
                  <a:lnTo>
                    <a:pt x="981" y="402"/>
                  </a:lnTo>
                  <a:lnTo>
                    <a:pt x="980" y="395"/>
                  </a:lnTo>
                  <a:lnTo>
                    <a:pt x="978" y="388"/>
                  </a:lnTo>
                  <a:lnTo>
                    <a:pt x="978" y="388"/>
                  </a:lnTo>
                  <a:lnTo>
                    <a:pt x="975" y="384"/>
                  </a:lnTo>
                  <a:lnTo>
                    <a:pt x="971" y="380"/>
                  </a:lnTo>
                  <a:lnTo>
                    <a:pt x="965" y="376"/>
                  </a:lnTo>
                  <a:lnTo>
                    <a:pt x="961" y="375"/>
                  </a:lnTo>
                  <a:lnTo>
                    <a:pt x="956" y="374"/>
                  </a:lnTo>
                  <a:lnTo>
                    <a:pt x="956" y="374"/>
                  </a:lnTo>
                  <a:lnTo>
                    <a:pt x="937" y="373"/>
                  </a:lnTo>
                  <a:lnTo>
                    <a:pt x="919" y="370"/>
                  </a:lnTo>
                  <a:lnTo>
                    <a:pt x="903" y="365"/>
                  </a:lnTo>
                  <a:lnTo>
                    <a:pt x="887" y="358"/>
                  </a:lnTo>
                  <a:lnTo>
                    <a:pt x="873" y="351"/>
                  </a:lnTo>
                  <a:lnTo>
                    <a:pt x="858" y="341"/>
                  </a:lnTo>
                  <a:lnTo>
                    <a:pt x="845" y="331"/>
                  </a:lnTo>
                  <a:lnTo>
                    <a:pt x="833" y="320"/>
                  </a:lnTo>
                  <a:lnTo>
                    <a:pt x="821" y="307"/>
                  </a:lnTo>
                  <a:lnTo>
                    <a:pt x="810" y="295"/>
                  </a:lnTo>
                  <a:lnTo>
                    <a:pt x="799" y="281"/>
                  </a:lnTo>
                  <a:lnTo>
                    <a:pt x="788" y="267"/>
                  </a:lnTo>
                  <a:lnTo>
                    <a:pt x="769" y="239"/>
                  </a:lnTo>
                  <a:lnTo>
                    <a:pt x="751" y="210"/>
                  </a:lnTo>
                  <a:lnTo>
                    <a:pt x="751" y="210"/>
                  </a:lnTo>
                  <a:lnTo>
                    <a:pt x="725" y="171"/>
                  </a:lnTo>
                  <a:lnTo>
                    <a:pt x="725" y="171"/>
                  </a:lnTo>
                  <a:lnTo>
                    <a:pt x="707" y="144"/>
                  </a:lnTo>
                  <a:lnTo>
                    <a:pt x="685" y="117"/>
                  </a:lnTo>
                  <a:lnTo>
                    <a:pt x="674" y="103"/>
                  </a:lnTo>
                  <a:lnTo>
                    <a:pt x="661" y="91"/>
                  </a:lnTo>
                  <a:lnTo>
                    <a:pt x="649" y="80"/>
                  </a:lnTo>
                  <a:lnTo>
                    <a:pt x="636" y="68"/>
                  </a:lnTo>
                  <a:lnTo>
                    <a:pt x="621" y="57"/>
                  </a:lnTo>
                  <a:lnTo>
                    <a:pt x="607" y="48"/>
                  </a:lnTo>
                  <a:lnTo>
                    <a:pt x="590" y="39"/>
                  </a:lnTo>
                  <a:lnTo>
                    <a:pt x="574" y="32"/>
                  </a:lnTo>
                  <a:lnTo>
                    <a:pt x="557" y="26"/>
                  </a:lnTo>
                  <a:lnTo>
                    <a:pt x="539" y="22"/>
                  </a:lnTo>
                  <a:lnTo>
                    <a:pt x="520" y="19"/>
                  </a:lnTo>
                  <a:lnTo>
                    <a:pt x="499" y="19"/>
                  </a:lnTo>
                  <a:lnTo>
                    <a:pt x="499" y="19"/>
                  </a:lnTo>
                  <a:lnTo>
                    <a:pt x="480" y="19"/>
                  </a:lnTo>
                  <a:lnTo>
                    <a:pt x="460" y="22"/>
                  </a:lnTo>
                  <a:lnTo>
                    <a:pt x="443" y="26"/>
                  </a:lnTo>
                  <a:lnTo>
                    <a:pt x="425" y="32"/>
                  </a:lnTo>
                  <a:lnTo>
                    <a:pt x="409" y="39"/>
                  </a:lnTo>
                  <a:lnTo>
                    <a:pt x="393" y="48"/>
                  </a:lnTo>
                  <a:lnTo>
                    <a:pt x="378" y="57"/>
                  </a:lnTo>
                  <a:lnTo>
                    <a:pt x="363" y="68"/>
                  </a:lnTo>
                  <a:lnTo>
                    <a:pt x="350" y="80"/>
                  </a:lnTo>
                  <a:lnTo>
                    <a:pt x="337" y="91"/>
                  </a:lnTo>
                  <a:lnTo>
                    <a:pt x="325" y="103"/>
                  </a:lnTo>
                  <a:lnTo>
                    <a:pt x="314" y="117"/>
                  </a:lnTo>
                  <a:lnTo>
                    <a:pt x="293" y="144"/>
                  </a:lnTo>
                  <a:lnTo>
                    <a:pt x="273" y="171"/>
                  </a:lnTo>
                  <a:lnTo>
                    <a:pt x="273" y="171"/>
                  </a:lnTo>
                  <a:lnTo>
                    <a:pt x="249" y="210"/>
                  </a:lnTo>
                  <a:lnTo>
                    <a:pt x="249" y="210"/>
                  </a:lnTo>
                  <a:lnTo>
                    <a:pt x="230" y="239"/>
                  </a:lnTo>
                  <a:lnTo>
                    <a:pt x="210" y="267"/>
                  </a:lnTo>
                  <a:lnTo>
                    <a:pt x="200" y="281"/>
                  </a:lnTo>
                  <a:lnTo>
                    <a:pt x="190" y="295"/>
                  </a:lnTo>
                  <a:lnTo>
                    <a:pt x="179" y="307"/>
                  </a:lnTo>
                  <a:lnTo>
                    <a:pt x="166" y="320"/>
                  </a:lnTo>
                  <a:lnTo>
                    <a:pt x="154" y="331"/>
                  </a:lnTo>
                  <a:lnTo>
                    <a:pt x="140" y="341"/>
                  </a:lnTo>
                  <a:lnTo>
                    <a:pt x="127" y="351"/>
                  </a:lnTo>
                  <a:lnTo>
                    <a:pt x="111" y="358"/>
                  </a:lnTo>
                  <a:lnTo>
                    <a:pt x="96" y="365"/>
                  </a:lnTo>
                  <a:lnTo>
                    <a:pt x="79" y="370"/>
                  </a:lnTo>
                  <a:lnTo>
                    <a:pt x="62" y="373"/>
                  </a:lnTo>
                  <a:lnTo>
                    <a:pt x="43" y="374"/>
                  </a:lnTo>
                  <a:lnTo>
                    <a:pt x="43" y="374"/>
                  </a:lnTo>
                  <a:lnTo>
                    <a:pt x="38" y="375"/>
                  </a:lnTo>
                  <a:lnTo>
                    <a:pt x="35" y="376"/>
                  </a:lnTo>
                  <a:lnTo>
                    <a:pt x="29" y="380"/>
                  </a:lnTo>
                  <a:lnTo>
                    <a:pt x="24" y="384"/>
                  </a:lnTo>
                  <a:lnTo>
                    <a:pt x="22" y="388"/>
                  </a:lnTo>
                  <a:lnTo>
                    <a:pt x="22" y="388"/>
                  </a:lnTo>
                  <a:lnTo>
                    <a:pt x="19" y="395"/>
                  </a:lnTo>
                  <a:lnTo>
                    <a:pt x="18" y="402"/>
                  </a:lnTo>
                  <a:lnTo>
                    <a:pt x="19" y="411"/>
                  </a:lnTo>
                  <a:lnTo>
                    <a:pt x="22" y="418"/>
                  </a:lnTo>
                  <a:lnTo>
                    <a:pt x="22" y="418"/>
                  </a:lnTo>
                  <a:lnTo>
                    <a:pt x="25" y="421"/>
                  </a:lnTo>
                  <a:lnTo>
                    <a:pt x="29" y="424"/>
                  </a:lnTo>
                  <a:lnTo>
                    <a:pt x="35" y="427"/>
                  </a:lnTo>
                  <a:lnTo>
                    <a:pt x="42" y="428"/>
                  </a:lnTo>
                  <a:lnTo>
                    <a:pt x="42" y="428"/>
                  </a:lnTo>
                  <a:lnTo>
                    <a:pt x="42" y="428"/>
                  </a:lnTo>
                  <a:lnTo>
                    <a:pt x="63" y="426"/>
                  </a:lnTo>
                  <a:lnTo>
                    <a:pt x="83" y="423"/>
                  </a:lnTo>
                  <a:lnTo>
                    <a:pt x="100" y="419"/>
                  </a:lnTo>
                  <a:lnTo>
                    <a:pt x="118" y="413"/>
                  </a:lnTo>
                  <a:lnTo>
                    <a:pt x="134" y="405"/>
                  </a:lnTo>
                  <a:lnTo>
                    <a:pt x="150" y="397"/>
                  </a:lnTo>
                  <a:lnTo>
                    <a:pt x="164" y="388"/>
                  </a:lnTo>
                  <a:lnTo>
                    <a:pt x="179" y="378"/>
                  </a:lnTo>
                  <a:lnTo>
                    <a:pt x="192" y="367"/>
                  </a:lnTo>
                  <a:lnTo>
                    <a:pt x="204" y="355"/>
                  </a:lnTo>
                  <a:lnTo>
                    <a:pt x="217" y="342"/>
                  </a:lnTo>
                  <a:lnTo>
                    <a:pt x="228" y="330"/>
                  </a:lnTo>
                  <a:lnTo>
                    <a:pt x="250" y="303"/>
                  </a:lnTo>
                  <a:lnTo>
                    <a:pt x="269" y="275"/>
                  </a:lnTo>
                  <a:lnTo>
                    <a:pt x="269" y="275"/>
                  </a:lnTo>
                  <a:lnTo>
                    <a:pt x="294" y="236"/>
                  </a:lnTo>
                  <a:lnTo>
                    <a:pt x="294" y="236"/>
                  </a:lnTo>
                  <a:lnTo>
                    <a:pt x="313" y="207"/>
                  </a:lnTo>
                  <a:lnTo>
                    <a:pt x="332" y="178"/>
                  </a:lnTo>
                  <a:lnTo>
                    <a:pt x="343" y="163"/>
                  </a:lnTo>
                  <a:lnTo>
                    <a:pt x="354" y="150"/>
                  </a:lnTo>
                  <a:lnTo>
                    <a:pt x="365" y="137"/>
                  </a:lnTo>
                  <a:lnTo>
                    <a:pt x="377" y="124"/>
                  </a:lnTo>
                  <a:lnTo>
                    <a:pt x="389" y="114"/>
                  </a:lnTo>
                  <a:lnTo>
                    <a:pt x="402" y="103"/>
                  </a:lnTo>
                  <a:lnTo>
                    <a:pt x="417" y="94"/>
                  </a:lnTo>
                  <a:lnTo>
                    <a:pt x="431" y="86"/>
                  </a:lnTo>
                  <a:lnTo>
                    <a:pt x="447" y="80"/>
                  </a:lnTo>
                  <a:lnTo>
                    <a:pt x="463" y="76"/>
                  </a:lnTo>
                  <a:lnTo>
                    <a:pt x="481" y="72"/>
                  </a:lnTo>
                  <a:lnTo>
                    <a:pt x="499" y="71"/>
                  </a:lnTo>
                  <a:lnTo>
                    <a:pt x="499" y="71"/>
                  </a:lnTo>
                  <a:lnTo>
                    <a:pt x="518" y="72"/>
                  </a:lnTo>
                  <a:lnTo>
                    <a:pt x="536" y="76"/>
                  </a:lnTo>
                  <a:lnTo>
                    <a:pt x="552" y="80"/>
                  </a:lnTo>
                  <a:lnTo>
                    <a:pt x="567" y="86"/>
                  </a:lnTo>
                  <a:lnTo>
                    <a:pt x="583" y="94"/>
                  </a:lnTo>
                  <a:lnTo>
                    <a:pt x="596" y="103"/>
                  </a:lnTo>
                  <a:lnTo>
                    <a:pt x="610" y="114"/>
                  </a:lnTo>
                  <a:lnTo>
                    <a:pt x="622" y="125"/>
                  </a:lnTo>
                  <a:lnTo>
                    <a:pt x="635" y="137"/>
                  </a:lnTo>
                  <a:lnTo>
                    <a:pt x="646" y="150"/>
                  </a:lnTo>
                  <a:lnTo>
                    <a:pt x="656" y="163"/>
                  </a:lnTo>
                  <a:lnTo>
                    <a:pt x="667" y="178"/>
                  </a:lnTo>
                  <a:lnTo>
                    <a:pt x="686" y="207"/>
                  </a:lnTo>
                  <a:lnTo>
                    <a:pt x="705" y="236"/>
                  </a:lnTo>
                  <a:lnTo>
                    <a:pt x="705" y="236"/>
                  </a:lnTo>
                  <a:lnTo>
                    <a:pt x="731" y="275"/>
                  </a:lnTo>
                  <a:lnTo>
                    <a:pt x="731" y="275"/>
                  </a:lnTo>
                  <a:lnTo>
                    <a:pt x="750"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5" y="427"/>
                  </a:lnTo>
                  <a:lnTo>
                    <a:pt x="970" y="424"/>
                  </a:lnTo>
                  <a:lnTo>
                    <a:pt x="975"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37" name="Rectangle 29">
              <a:extLst>
                <a:ext uri="{FF2B5EF4-FFF2-40B4-BE49-F238E27FC236}">
                  <a16:creationId xmlns:a16="http://schemas.microsoft.com/office/drawing/2014/main" id="{912A40BD-E864-5645-2001-E5FD8EC42131}"/>
                </a:ext>
              </a:extLst>
            </p:cNvPr>
            <p:cNvSpPr>
              <a:spLocks noChangeArrowheads="1"/>
            </p:cNvSpPr>
            <p:nvPr/>
          </p:nvSpPr>
          <p:spPr bwMode="auto">
            <a:xfrm>
              <a:off x="5865319" y="5926138"/>
              <a:ext cx="15875"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38" name="Rectangle 30">
              <a:extLst>
                <a:ext uri="{FF2B5EF4-FFF2-40B4-BE49-F238E27FC236}">
                  <a16:creationId xmlns:a16="http://schemas.microsoft.com/office/drawing/2014/main" id="{CABA8F49-4974-5066-CCB4-469BA2561B2F}"/>
                </a:ext>
              </a:extLst>
            </p:cNvPr>
            <p:cNvSpPr>
              <a:spLocks noChangeArrowheads="1"/>
            </p:cNvSpPr>
            <p:nvPr/>
          </p:nvSpPr>
          <p:spPr bwMode="auto">
            <a:xfrm>
              <a:off x="6038357"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39" name="Rectangle 31">
              <a:extLst>
                <a:ext uri="{FF2B5EF4-FFF2-40B4-BE49-F238E27FC236}">
                  <a16:creationId xmlns:a16="http://schemas.microsoft.com/office/drawing/2014/main" id="{3A051776-BB7B-E818-E5D3-06294F002C35}"/>
                </a:ext>
              </a:extLst>
            </p:cNvPr>
            <p:cNvSpPr>
              <a:spLocks noChangeArrowheads="1"/>
            </p:cNvSpPr>
            <p:nvPr/>
          </p:nvSpPr>
          <p:spPr bwMode="auto">
            <a:xfrm>
              <a:off x="6092332"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40" name="Rectangle 32">
              <a:extLst>
                <a:ext uri="{FF2B5EF4-FFF2-40B4-BE49-F238E27FC236}">
                  <a16:creationId xmlns:a16="http://schemas.microsoft.com/office/drawing/2014/main" id="{E54246FF-32FE-D9B8-D82D-72421BB83E51}"/>
                </a:ext>
              </a:extLst>
            </p:cNvPr>
            <p:cNvSpPr>
              <a:spLocks noChangeArrowheads="1"/>
            </p:cNvSpPr>
            <p:nvPr/>
          </p:nvSpPr>
          <p:spPr bwMode="auto">
            <a:xfrm>
              <a:off x="5449394" y="5907088"/>
              <a:ext cx="17463" cy="27781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41" name="Rectangle 33">
              <a:extLst>
                <a:ext uri="{FF2B5EF4-FFF2-40B4-BE49-F238E27FC236}">
                  <a16:creationId xmlns:a16="http://schemas.microsoft.com/office/drawing/2014/main" id="{DFFEE29D-D41F-6E8D-1ED3-8733CBB9BD1C}"/>
                </a:ext>
              </a:extLst>
            </p:cNvPr>
            <p:cNvSpPr>
              <a:spLocks noChangeArrowheads="1"/>
            </p:cNvSpPr>
            <p:nvPr/>
          </p:nvSpPr>
          <p:spPr bwMode="auto">
            <a:xfrm>
              <a:off x="5504957" y="5935663"/>
              <a:ext cx="17463" cy="22066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42" name="Rectangle 34">
              <a:extLst>
                <a:ext uri="{FF2B5EF4-FFF2-40B4-BE49-F238E27FC236}">
                  <a16:creationId xmlns:a16="http://schemas.microsoft.com/office/drawing/2014/main" id="{C26340E6-EE1D-B9FD-21E6-17A828432CEE}"/>
                </a:ext>
              </a:extLst>
            </p:cNvPr>
            <p:cNvSpPr>
              <a:spLocks noChangeArrowheads="1"/>
            </p:cNvSpPr>
            <p:nvPr/>
          </p:nvSpPr>
          <p:spPr bwMode="auto">
            <a:xfrm>
              <a:off x="5804994"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43" name="Rectangle 35">
              <a:extLst>
                <a:ext uri="{FF2B5EF4-FFF2-40B4-BE49-F238E27FC236}">
                  <a16:creationId xmlns:a16="http://schemas.microsoft.com/office/drawing/2014/main" id="{72CF15C2-6A56-1705-1247-BFA39D9E0175}"/>
                </a:ext>
              </a:extLst>
            </p:cNvPr>
            <p:cNvSpPr>
              <a:spLocks noChangeArrowheads="1"/>
            </p:cNvSpPr>
            <p:nvPr/>
          </p:nvSpPr>
          <p:spPr bwMode="auto">
            <a:xfrm>
              <a:off x="5746257"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44" name="Rectangle 36">
              <a:extLst>
                <a:ext uri="{FF2B5EF4-FFF2-40B4-BE49-F238E27FC236}">
                  <a16:creationId xmlns:a16="http://schemas.microsoft.com/office/drawing/2014/main" id="{F2F3EAD6-9347-C699-4CCC-8B90C337EA4C}"/>
                </a:ext>
              </a:extLst>
            </p:cNvPr>
            <p:cNvSpPr>
              <a:spLocks noChangeArrowheads="1"/>
            </p:cNvSpPr>
            <p:nvPr/>
          </p:nvSpPr>
          <p:spPr bwMode="auto">
            <a:xfrm>
              <a:off x="5687519"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45" name="Freeform 37">
              <a:extLst>
                <a:ext uri="{FF2B5EF4-FFF2-40B4-BE49-F238E27FC236}">
                  <a16:creationId xmlns:a16="http://schemas.microsoft.com/office/drawing/2014/main" id="{64B0F431-55E3-18FD-E1F9-8ABCB4918E29}"/>
                </a:ext>
              </a:extLst>
            </p:cNvPr>
            <p:cNvSpPr>
              <a:spLocks/>
            </p:cNvSpPr>
            <p:nvPr/>
          </p:nvSpPr>
          <p:spPr bwMode="auto">
            <a:xfrm>
              <a:off x="5392244" y="5881688"/>
              <a:ext cx="777875" cy="339725"/>
            </a:xfrm>
            <a:custGeom>
              <a:avLst/>
              <a:gdLst>
                <a:gd name="T0" fmla="*/ 44 w 981"/>
                <a:gd name="T1" fmla="*/ 71 h 427"/>
                <a:gd name="T2" fmla="*/ 74 w 981"/>
                <a:gd name="T3" fmla="*/ 76 h 427"/>
                <a:gd name="T4" fmla="*/ 126 w 981"/>
                <a:gd name="T5" fmla="*/ 101 h 427"/>
                <a:gd name="T6" fmla="*/ 167 w 981"/>
                <a:gd name="T7" fmla="*/ 140 h 427"/>
                <a:gd name="T8" fmla="*/ 214 w 981"/>
                <a:gd name="T9" fmla="*/ 204 h 427"/>
                <a:gd name="T10" fmla="*/ 257 w 981"/>
                <a:gd name="T11" fmla="*/ 270 h 427"/>
                <a:gd name="T12" fmla="*/ 302 w 981"/>
                <a:gd name="T13" fmla="*/ 329 h 427"/>
                <a:gd name="T14" fmla="*/ 340 w 981"/>
                <a:gd name="T15" fmla="*/ 368 h 427"/>
                <a:gd name="T16" fmla="*/ 385 w 981"/>
                <a:gd name="T17" fmla="*/ 399 h 427"/>
                <a:gd name="T18" fmla="*/ 434 w 981"/>
                <a:gd name="T19" fmla="*/ 419 h 427"/>
                <a:gd name="T20" fmla="*/ 490 w 981"/>
                <a:gd name="T21" fmla="*/ 427 h 427"/>
                <a:gd name="T22" fmla="*/ 529 w 981"/>
                <a:gd name="T23" fmla="*/ 424 h 427"/>
                <a:gd name="T24" fmla="*/ 581 w 981"/>
                <a:gd name="T25" fmla="*/ 407 h 427"/>
                <a:gd name="T26" fmla="*/ 626 w 981"/>
                <a:gd name="T27" fmla="*/ 379 h 427"/>
                <a:gd name="T28" fmla="*/ 666 w 981"/>
                <a:gd name="T29" fmla="*/ 343 h 427"/>
                <a:gd name="T30" fmla="*/ 702 w 981"/>
                <a:gd name="T31" fmla="*/ 301 h 427"/>
                <a:gd name="T32" fmla="*/ 745 w 981"/>
                <a:gd name="T33" fmla="*/ 237 h 427"/>
                <a:gd name="T34" fmla="*/ 800 w 981"/>
                <a:gd name="T35" fmla="*/ 155 h 427"/>
                <a:gd name="T36" fmla="*/ 841 w 981"/>
                <a:gd name="T37" fmla="*/ 112 h 427"/>
                <a:gd name="T38" fmla="*/ 888 w 981"/>
                <a:gd name="T39" fmla="*/ 82 h 427"/>
                <a:gd name="T40" fmla="*/ 926 w 981"/>
                <a:gd name="T41" fmla="*/ 72 h 427"/>
                <a:gd name="T42" fmla="*/ 947 w 981"/>
                <a:gd name="T43" fmla="*/ 70 h 427"/>
                <a:gd name="T44" fmla="*/ 968 w 981"/>
                <a:gd name="T45" fmla="*/ 63 h 427"/>
                <a:gd name="T46" fmla="*/ 979 w 981"/>
                <a:gd name="T47" fmla="*/ 46 h 427"/>
                <a:gd name="T48" fmla="*/ 981 w 981"/>
                <a:gd name="T49" fmla="*/ 26 h 427"/>
                <a:gd name="T50" fmla="*/ 973 w 981"/>
                <a:gd name="T51" fmla="*/ 10 h 427"/>
                <a:gd name="T52" fmla="*/ 955 w 981"/>
                <a:gd name="T53" fmla="*/ 0 h 427"/>
                <a:gd name="T54" fmla="*/ 927 w 981"/>
                <a:gd name="T55" fmla="*/ 1 h 427"/>
                <a:gd name="T56" fmla="*/ 874 w 981"/>
                <a:gd name="T57" fmla="*/ 13 h 427"/>
                <a:gd name="T58" fmla="*/ 826 w 981"/>
                <a:gd name="T59" fmla="*/ 37 h 427"/>
                <a:gd name="T60" fmla="*/ 784 w 981"/>
                <a:gd name="T61" fmla="*/ 70 h 427"/>
                <a:gd name="T62" fmla="*/ 748 w 981"/>
                <a:gd name="T63" fmla="*/ 110 h 427"/>
                <a:gd name="T64" fmla="*/ 714 w 981"/>
                <a:gd name="T65" fmla="*/ 156 h 427"/>
                <a:gd name="T66" fmla="*/ 649 w 981"/>
                <a:gd name="T67" fmla="*/ 255 h 427"/>
                <a:gd name="T68" fmla="*/ 611 w 981"/>
                <a:gd name="T69" fmla="*/ 301 h 427"/>
                <a:gd name="T70" fmla="*/ 566 w 981"/>
                <a:gd name="T71" fmla="*/ 336 h 427"/>
                <a:gd name="T72" fmla="*/ 530 w 981"/>
                <a:gd name="T73" fmla="*/ 350 h 427"/>
                <a:gd name="T74" fmla="*/ 501 w 981"/>
                <a:gd name="T75" fmla="*/ 355 h 427"/>
                <a:gd name="T76" fmla="*/ 479 w 981"/>
                <a:gd name="T77" fmla="*/ 355 h 427"/>
                <a:gd name="T78" fmla="*/ 451 w 981"/>
                <a:gd name="T79" fmla="*/ 350 h 427"/>
                <a:gd name="T80" fmla="*/ 414 w 981"/>
                <a:gd name="T81" fmla="*/ 336 h 427"/>
                <a:gd name="T82" fmla="*/ 370 w 981"/>
                <a:gd name="T83" fmla="*/ 301 h 427"/>
                <a:gd name="T84" fmla="*/ 332 w 981"/>
                <a:gd name="T85" fmla="*/ 255 h 427"/>
                <a:gd name="T86" fmla="*/ 267 w 981"/>
                <a:gd name="T87" fmla="*/ 156 h 427"/>
                <a:gd name="T88" fmla="*/ 233 w 981"/>
                <a:gd name="T89" fmla="*/ 110 h 427"/>
                <a:gd name="T90" fmla="*/ 197 w 981"/>
                <a:gd name="T91" fmla="*/ 70 h 427"/>
                <a:gd name="T92" fmla="*/ 154 w 981"/>
                <a:gd name="T93" fmla="*/ 37 h 427"/>
                <a:gd name="T94" fmla="*/ 107 w 981"/>
                <a:gd name="T95" fmla="*/ 13 h 427"/>
                <a:gd name="T96" fmla="*/ 53 w 981"/>
                <a:gd name="T97" fmla="*/ 1 h 427"/>
                <a:gd name="T98" fmla="*/ 25 w 981"/>
                <a:gd name="T99" fmla="*/ 0 h 427"/>
                <a:gd name="T100" fmla="*/ 8 w 981"/>
                <a:gd name="T101" fmla="*/ 10 h 427"/>
                <a:gd name="T102" fmla="*/ 0 w 981"/>
                <a:gd name="T103" fmla="*/ 26 h 427"/>
                <a:gd name="T104" fmla="*/ 2 w 981"/>
                <a:gd name="T105" fmla="*/ 46 h 427"/>
                <a:gd name="T106" fmla="*/ 13 w 981"/>
                <a:gd name="T107" fmla="*/ 63 h 427"/>
                <a:gd name="T108" fmla="*/ 34 w 981"/>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1" h="427">
                  <a:moveTo>
                    <a:pt x="34" y="70"/>
                  </a:moveTo>
                  <a:lnTo>
                    <a:pt x="34" y="70"/>
                  </a:lnTo>
                  <a:lnTo>
                    <a:pt x="44" y="71"/>
                  </a:lnTo>
                  <a:lnTo>
                    <a:pt x="54" y="72"/>
                  </a:lnTo>
                  <a:lnTo>
                    <a:pt x="65" y="74"/>
                  </a:lnTo>
                  <a:lnTo>
                    <a:pt x="74" y="76"/>
                  </a:lnTo>
                  <a:lnTo>
                    <a:pt x="93" y="82"/>
                  </a:lnTo>
                  <a:lnTo>
                    <a:pt x="109" y="91"/>
                  </a:lnTo>
                  <a:lnTo>
                    <a:pt x="126" y="101"/>
                  </a:lnTo>
                  <a:lnTo>
                    <a:pt x="140" y="112"/>
                  </a:lnTo>
                  <a:lnTo>
                    <a:pt x="154" y="126"/>
                  </a:lnTo>
                  <a:lnTo>
                    <a:pt x="167" y="140"/>
                  </a:lnTo>
                  <a:lnTo>
                    <a:pt x="180" y="155"/>
                  </a:lnTo>
                  <a:lnTo>
                    <a:pt x="192" y="170"/>
                  </a:lnTo>
                  <a:lnTo>
                    <a:pt x="214" y="204"/>
                  </a:lnTo>
                  <a:lnTo>
                    <a:pt x="236" y="237"/>
                  </a:lnTo>
                  <a:lnTo>
                    <a:pt x="257" y="270"/>
                  </a:lnTo>
                  <a:lnTo>
                    <a:pt x="257" y="270"/>
                  </a:lnTo>
                  <a:lnTo>
                    <a:pt x="278" y="301"/>
                  </a:lnTo>
                  <a:lnTo>
                    <a:pt x="290" y="315"/>
                  </a:lnTo>
                  <a:lnTo>
                    <a:pt x="302" y="329"/>
                  </a:lnTo>
                  <a:lnTo>
                    <a:pt x="314" y="343"/>
                  </a:lnTo>
                  <a:lnTo>
                    <a:pt x="327" y="355"/>
                  </a:lnTo>
                  <a:lnTo>
                    <a:pt x="340" y="368"/>
                  </a:lnTo>
                  <a:lnTo>
                    <a:pt x="355" y="379"/>
                  </a:lnTo>
                  <a:lnTo>
                    <a:pt x="369" y="389"/>
                  </a:lnTo>
                  <a:lnTo>
                    <a:pt x="385" y="399"/>
                  </a:lnTo>
                  <a:lnTo>
                    <a:pt x="400" y="407"/>
                  </a:lnTo>
                  <a:lnTo>
                    <a:pt x="417" y="413"/>
                  </a:lnTo>
                  <a:lnTo>
                    <a:pt x="434" y="419"/>
                  </a:lnTo>
                  <a:lnTo>
                    <a:pt x="452" y="424"/>
                  </a:lnTo>
                  <a:lnTo>
                    <a:pt x="470" y="426"/>
                  </a:lnTo>
                  <a:lnTo>
                    <a:pt x="490" y="427"/>
                  </a:lnTo>
                  <a:lnTo>
                    <a:pt x="490" y="427"/>
                  </a:lnTo>
                  <a:lnTo>
                    <a:pt x="509" y="426"/>
                  </a:lnTo>
                  <a:lnTo>
                    <a:pt x="529" y="424"/>
                  </a:lnTo>
                  <a:lnTo>
                    <a:pt x="547" y="419"/>
                  </a:lnTo>
                  <a:lnTo>
                    <a:pt x="564" y="413"/>
                  </a:lnTo>
                  <a:lnTo>
                    <a:pt x="581" y="407"/>
                  </a:lnTo>
                  <a:lnTo>
                    <a:pt x="596" y="399"/>
                  </a:lnTo>
                  <a:lnTo>
                    <a:pt x="612" y="389"/>
                  </a:lnTo>
                  <a:lnTo>
                    <a:pt x="626" y="379"/>
                  </a:lnTo>
                  <a:lnTo>
                    <a:pt x="640" y="368"/>
                  </a:lnTo>
                  <a:lnTo>
                    <a:pt x="654" y="355"/>
                  </a:lnTo>
                  <a:lnTo>
                    <a:pt x="666" y="343"/>
                  </a:lnTo>
                  <a:lnTo>
                    <a:pt x="679" y="329"/>
                  </a:lnTo>
                  <a:lnTo>
                    <a:pt x="690" y="315"/>
                  </a:lnTo>
                  <a:lnTo>
                    <a:pt x="702" y="301"/>
                  </a:lnTo>
                  <a:lnTo>
                    <a:pt x="724" y="270"/>
                  </a:lnTo>
                  <a:lnTo>
                    <a:pt x="724" y="270"/>
                  </a:lnTo>
                  <a:lnTo>
                    <a:pt x="745" y="237"/>
                  </a:lnTo>
                  <a:lnTo>
                    <a:pt x="766" y="204"/>
                  </a:lnTo>
                  <a:lnTo>
                    <a:pt x="789" y="170"/>
                  </a:lnTo>
                  <a:lnTo>
                    <a:pt x="800" y="155"/>
                  </a:lnTo>
                  <a:lnTo>
                    <a:pt x="813" y="140"/>
                  </a:lnTo>
                  <a:lnTo>
                    <a:pt x="826" y="126"/>
                  </a:lnTo>
                  <a:lnTo>
                    <a:pt x="841" y="112"/>
                  </a:lnTo>
                  <a:lnTo>
                    <a:pt x="855" y="101"/>
                  </a:lnTo>
                  <a:lnTo>
                    <a:pt x="872" y="91"/>
                  </a:lnTo>
                  <a:lnTo>
                    <a:pt x="888" y="82"/>
                  </a:lnTo>
                  <a:lnTo>
                    <a:pt x="907" y="76"/>
                  </a:lnTo>
                  <a:lnTo>
                    <a:pt x="916" y="74"/>
                  </a:lnTo>
                  <a:lnTo>
                    <a:pt x="926" y="72"/>
                  </a:lnTo>
                  <a:lnTo>
                    <a:pt x="937" y="71"/>
                  </a:lnTo>
                  <a:lnTo>
                    <a:pt x="947" y="70"/>
                  </a:lnTo>
                  <a:lnTo>
                    <a:pt x="947" y="70"/>
                  </a:lnTo>
                  <a:lnTo>
                    <a:pt x="955" y="69"/>
                  </a:lnTo>
                  <a:lnTo>
                    <a:pt x="962" y="67"/>
                  </a:lnTo>
                  <a:lnTo>
                    <a:pt x="968" y="63"/>
                  </a:lnTo>
                  <a:lnTo>
                    <a:pt x="973" y="59"/>
                  </a:lnTo>
                  <a:lnTo>
                    <a:pt x="976" y="52"/>
                  </a:lnTo>
                  <a:lnTo>
                    <a:pt x="979" y="46"/>
                  </a:lnTo>
                  <a:lnTo>
                    <a:pt x="981" y="40"/>
                  </a:lnTo>
                  <a:lnTo>
                    <a:pt x="981" y="34"/>
                  </a:lnTo>
                  <a:lnTo>
                    <a:pt x="981" y="26"/>
                  </a:lnTo>
                  <a:lnTo>
                    <a:pt x="979" y="20"/>
                  </a:lnTo>
                  <a:lnTo>
                    <a:pt x="977" y="15"/>
                  </a:lnTo>
                  <a:lnTo>
                    <a:pt x="973" y="10"/>
                  </a:lnTo>
                  <a:lnTo>
                    <a:pt x="968" y="5"/>
                  </a:lnTo>
                  <a:lnTo>
                    <a:pt x="962" y="2"/>
                  </a:lnTo>
                  <a:lnTo>
                    <a:pt x="955" y="0"/>
                  </a:lnTo>
                  <a:lnTo>
                    <a:pt x="947" y="0"/>
                  </a:lnTo>
                  <a:lnTo>
                    <a:pt x="947" y="0"/>
                  </a:lnTo>
                  <a:lnTo>
                    <a:pt x="927" y="1"/>
                  </a:lnTo>
                  <a:lnTo>
                    <a:pt x="909" y="4"/>
                  </a:lnTo>
                  <a:lnTo>
                    <a:pt x="890" y="8"/>
                  </a:lnTo>
                  <a:lnTo>
                    <a:pt x="874" y="13"/>
                  </a:lnTo>
                  <a:lnTo>
                    <a:pt x="857" y="20"/>
                  </a:lnTo>
                  <a:lnTo>
                    <a:pt x="841" y="27"/>
                  </a:lnTo>
                  <a:lnTo>
                    <a:pt x="826" y="37"/>
                  </a:lnTo>
                  <a:lnTo>
                    <a:pt x="812" y="47"/>
                  </a:lnTo>
                  <a:lnTo>
                    <a:pt x="797" y="57"/>
                  </a:lnTo>
                  <a:lnTo>
                    <a:pt x="784" y="70"/>
                  </a:lnTo>
                  <a:lnTo>
                    <a:pt x="771" y="82"/>
                  </a:lnTo>
                  <a:lnTo>
                    <a:pt x="759" y="96"/>
                  </a:lnTo>
                  <a:lnTo>
                    <a:pt x="748" y="110"/>
                  </a:lnTo>
                  <a:lnTo>
                    <a:pt x="735" y="125"/>
                  </a:lnTo>
                  <a:lnTo>
                    <a:pt x="714" y="156"/>
                  </a:lnTo>
                  <a:lnTo>
                    <a:pt x="714" y="156"/>
                  </a:lnTo>
                  <a:lnTo>
                    <a:pt x="693" y="188"/>
                  </a:lnTo>
                  <a:lnTo>
                    <a:pt x="671" y="221"/>
                  </a:lnTo>
                  <a:lnTo>
                    <a:pt x="649" y="255"/>
                  </a:lnTo>
                  <a:lnTo>
                    <a:pt x="637" y="271"/>
                  </a:lnTo>
                  <a:lnTo>
                    <a:pt x="624" y="286"/>
                  </a:lnTo>
                  <a:lnTo>
                    <a:pt x="611" y="301"/>
                  </a:lnTo>
                  <a:lnTo>
                    <a:pt x="597" y="314"/>
                  </a:lnTo>
                  <a:lnTo>
                    <a:pt x="582" y="325"/>
                  </a:lnTo>
                  <a:lnTo>
                    <a:pt x="566" y="336"/>
                  </a:lnTo>
                  <a:lnTo>
                    <a:pt x="549" y="344"/>
                  </a:lnTo>
                  <a:lnTo>
                    <a:pt x="539" y="348"/>
                  </a:lnTo>
                  <a:lnTo>
                    <a:pt x="530" y="350"/>
                  </a:lnTo>
                  <a:lnTo>
                    <a:pt x="521" y="352"/>
                  </a:lnTo>
                  <a:lnTo>
                    <a:pt x="511" y="354"/>
                  </a:lnTo>
                  <a:lnTo>
                    <a:pt x="501" y="355"/>
                  </a:lnTo>
                  <a:lnTo>
                    <a:pt x="490" y="355"/>
                  </a:lnTo>
                  <a:lnTo>
                    <a:pt x="490" y="355"/>
                  </a:lnTo>
                  <a:lnTo>
                    <a:pt x="479" y="355"/>
                  </a:lnTo>
                  <a:lnTo>
                    <a:pt x="469" y="354"/>
                  </a:lnTo>
                  <a:lnTo>
                    <a:pt x="460" y="352"/>
                  </a:lnTo>
                  <a:lnTo>
                    <a:pt x="451" y="350"/>
                  </a:lnTo>
                  <a:lnTo>
                    <a:pt x="441" y="348"/>
                  </a:lnTo>
                  <a:lnTo>
                    <a:pt x="432" y="344"/>
                  </a:lnTo>
                  <a:lnTo>
                    <a:pt x="414" y="336"/>
                  </a:lnTo>
                  <a:lnTo>
                    <a:pt x="399" y="325"/>
                  </a:lnTo>
                  <a:lnTo>
                    <a:pt x="384" y="314"/>
                  </a:lnTo>
                  <a:lnTo>
                    <a:pt x="370" y="301"/>
                  </a:lnTo>
                  <a:lnTo>
                    <a:pt x="357" y="286"/>
                  </a:lnTo>
                  <a:lnTo>
                    <a:pt x="343" y="271"/>
                  </a:lnTo>
                  <a:lnTo>
                    <a:pt x="332" y="255"/>
                  </a:lnTo>
                  <a:lnTo>
                    <a:pt x="309" y="221"/>
                  </a:lnTo>
                  <a:lnTo>
                    <a:pt x="288" y="188"/>
                  </a:lnTo>
                  <a:lnTo>
                    <a:pt x="267" y="156"/>
                  </a:lnTo>
                  <a:lnTo>
                    <a:pt x="267" y="156"/>
                  </a:lnTo>
                  <a:lnTo>
                    <a:pt x="245" y="125"/>
                  </a:lnTo>
                  <a:lnTo>
                    <a:pt x="233" y="110"/>
                  </a:lnTo>
                  <a:lnTo>
                    <a:pt x="222" y="96"/>
                  </a:lnTo>
                  <a:lnTo>
                    <a:pt x="209" y="82"/>
                  </a:lnTo>
                  <a:lnTo>
                    <a:pt x="197" y="70"/>
                  </a:lnTo>
                  <a:lnTo>
                    <a:pt x="183" y="57"/>
                  </a:lnTo>
                  <a:lnTo>
                    <a:pt x="169" y="47"/>
                  </a:lnTo>
                  <a:lnTo>
                    <a:pt x="154" y="37"/>
                  </a:lnTo>
                  <a:lnTo>
                    <a:pt x="140" y="27"/>
                  </a:lnTo>
                  <a:lnTo>
                    <a:pt x="124" y="20"/>
                  </a:lnTo>
                  <a:lnTo>
                    <a:pt x="107" y="13"/>
                  </a:lnTo>
                  <a:lnTo>
                    <a:pt x="90" y="8"/>
                  </a:lnTo>
                  <a:lnTo>
                    <a:pt x="72" y="4"/>
                  </a:lnTo>
                  <a:lnTo>
                    <a:pt x="53" y="1"/>
                  </a:lnTo>
                  <a:lnTo>
                    <a:pt x="34" y="0"/>
                  </a:lnTo>
                  <a:lnTo>
                    <a:pt x="34" y="0"/>
                  </a:lnTo>
                  <a:lnTo>
                    <a:pt x="25" y="0"/>
                  </a:lnTo>
                  <a:lnTo>
                    <a:pt x="18" y="2"/>
                  </a:lnTo>
                  <a:lnTo>
                    <a:pt x="13" y="5"/>
                  </a:lnTo>
                  <a:lnTo>
                    <a:pt x="8" y="10"/>
                  </a:lnTo>
                  <a:lnTo>
                    <a:pt x="4" y="15"/>
                  </a:lnTo>
                  <a:lnTo>
                    <a:pt x="2" y="20"/>
                  </a:lnTo>
                  <a:lnTo>
                    <a:pt x="0" y="26"/>
                  </a:lnTo>
                  <a:lnTo>
                    <a:pt x="0" y="34"/>
                  </a:lnTo>
                  <a:lnTo>
                    <a:pt x="0" y="40"/>
                  </a:lnTo>
                  <a:lnTo>
                    <a:pt x="2" y="46"/>
                  </a:lnTo>
                  <a:lnTo>
                    <a:pt x="4" y="52"/>
                  </a:lnTo>
                  <a:lnTo>
                    <a:pt x="8" y="59"/>
                  </a:lnTo>
                  <a:lnTo>
                    <a:pt x="13" y="63"/>
                  </a:lnTo>
                  <a:lnTo>
                    <a:pt x="18" y="67"/>
                  </a:lnTo>
                  <a:lnTo>
                    <a:pt x="25"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46" name="Freeform 38">
              <a:extLst>
                <a:ext uri="{FF2B5EF4-FFF2-40B4-BE49-F238E27FC236}">
                  <a16:creationId xmlns:a16="http://schemas.microsoft.com/office/drawing/2014/main" id="{88A79AF9-B8E4-88AD-26E2-377F058AF42B}"/>
                </a:ext>
              </a:extLst>
            </p:cNvPr>
            <p:cNvSpPr>
              <a:spLocks noEditPoints="1"/>
            </p:cNvSpPr>
            <p:nvPr/>
          </p:nvSpPr>
          <p:spPr bwMode="auto">
            <a:xfrm>
              <a:off x="5384307" y="5875338"/>
              <a:ext cx="793750" cy="352425"/>
            </a:xfrm>
            <a:custGeom>
              <a:avLst/>
              <a:gdLst>
                <a:gd name="T0" fmla="*/ 4 w 1000"/>
                <a:gd name="T1" fmla="*/ 26 h 445"/>
                <a:gd name="T2" fmla="*/ 44 w 1000"/>
                <a:gd name="T3" fmla="*/ 0 h 445"/>
                <a:gd name="T4" fmla="*/ 143 w 1000"/>
                <a:gd name="T5" fmla="*/ 24 h 445"/>
                <a:gd name="T6" fmla="*/ 231 w 1000"/>
                <a:gd name="T7" fmla="*/ 92 h 445"/>
                <a:gd name="T8" fmla="*/ 310 w 1000"/>
                <a:gd name="T9" fmla="*/ 200 h 445"/>
                <a:gd name="T10" fmla="*/ 377 w 1000"/>
                <a:gd name="T11" fmla="*/ 294 h 445"/>
                <a:gd name="T12" fmla="*/ 452 w 1000"/>
                <a:gd name="T13" fmla="*/ 349 h 445"/>
                <a:gd name="T14" fmla="*/ 533 w 1000"/>
                <a:gd name="T15" fmla="*/ 353 h 445"/>
                <a:gd name="T16" fmla="*/ 613 w 1000"/>
                <a:gd name="T17" fmla="*/ 306 h 445"/>
                <a:gd name="T18" fmla="*/ 691 w 1000"/>
                <a:gd name="T19" fmla="*/ 200 h 445"/>
                <a:gd name="T20" fmla="*/ 758 w 1000"/>
                <a:gd name="T21" fmla="*/ 106 h 445"/>
                <a:gd name="T22" fmla="*/ 841 w 1000"/>
                <a:gd name="T23" fmla="*/ 33 h 445"/>
                <a:gd name="T24" fmla="*/ 957 w 1000"/>
                <a:gd name="T25" fmla="*/ 0 h 445"/>
                <a:gd name="T26" fmla="*/ 993 w 1000"/>
                <a:gd name="T27" fmla="*/ 19 h 445"/>
                <a:gd name="T28" fmla="*/ 997 w 1000"/>
                <a:gd name="T29" fmla="*/ 59 h 445"/>
                <a:gd name="T30" fmla="*/ 957 w 1000"/>
                <a:gd name="T31" fmla="*/ 89 h 445"/>
                <a:gd name="T32" fmla="*/ 882 w 1000"/>
                <a:gd name="T33" fmla="*/ 111 h 445"/>
                <a:gd name="T34" fmla="*/ 813 w 1000"/>
                <a:gd name="T35" fmla="*/ 176 h 445"/>
                <a:gd name="T36" fmla="*/ 741 w 1000"/>
                <a:gd name="T37" fmla="*/ 285 h 445"/>
                <a:gd name="T38" fmla="*/ 660 w 1000"/>
                <a:gd name="T39" fmla="*/ 381 h 445"/>
                <a:gd name="T40" fmla="*/ 562 w 1000"/>
                <a:gd name="T41" fmla="*/ 437 h 445"/>
                <a:gd name="T42" fmla="*/ 459 w 1000"/>
                <a:gd name="T43" fmla="*/ 442 h 445"/>
                <a:gd name="T44" fmla="*/ 355 w 1000"/>
                <a:gd name="T45" fmla="*/ 393 h 445"/>
                <a:gd name="T46" fmla="*/ 280 w 1000"/>
                <a:gd name="T47" fmla="*/ 314 h 445"/>
                <a:gd name="T48" fmla="*/ 197 w 1000"/>
                <a:gd name="T49" fmla="*/ 190 h 445"/>
                <a:gd name="T50" fmla="*/ 132 w 1000"/>
                <a:gd name="T51" fmla="*/ 119 h 445"/>
                <a:gd name="T52" fmla="*/ 44 w 1000"/>
                <a:gd name="T53" fmla="*/ 89 h 445"/>
                <a:gd name="T54" fmla="*/ 12 w 1000"/>
                <a:gd name="T55" fmla="*/ 74 h 445"/>
                <a:gd name="T56" fmla="*/ 983 w 1000"/>
                <a:gd name="T57" fmla="*/ 44 h 445"/>
                <a:gd name="T58" fmla="*/ 979 w 1000"/>
                <a:gd name="T59" fmla="*/ 29 h 445"/>
                <a:gd name="T60" fmla="*/ 957 w 1000"/>
                <a:gd name="T61" fmla="*/ 18 h 445"/>
                <a:gd name="T62" fmla="*/ 851 w 1000"/>
                <a:gd name="T63" fmla="*/ 48 h 445"/>
                <a:gd name="T64" fmla="*/ 772 w 1000"/>
                <a:gd name="T65" fmla="*/ 116 h 445"/>
                <a:gd name="T66" fmla="*/ 688 w 1000"/>
                <a:gd name="T67" fmla="*/ 239 h 445"/>
                <a:gd name="T68" fmla="*/ 610 w 1000"/>
                <a:gd name="T69" fmla="*/ 332 h 445"/>
                <a:gd name="T70" fmla="*/ 518 w 1000"/>
                <a:gd name="T71" fmla="*/ 374 h 445"/>
                <a:gd name="T72" fmla="*/ 432 w 1000"/>
                <a:gd name="T73" fmla="*/ 359 h 445"/>
                <a:gd name="T74" fmla="*/ 354 w 1000"/>
                <a:gd name="T75" fmla="*/ 296 h 445"/>
                <a:gd name="T76" fmla="*/ 270 w 1000"/>
                <a:gd name="T77" fmla="*/ 171 h 445"/>
                <a:gd name="T78" fmla="*/ 192 w 1000"/>
                <a:gd name="T79" fmla="*/ 79 h 445"/>
                <a:gd name="T80" fmla="*/ 102 w 1000"/>
                <a:gd name="T81" fmla="*/ 27 h 445"/>
                <a:gd name="T82" fmla="*/ 32 w 1000"/>
                <a:gd name="T83" fmla="*/ 20 h 445"/>
                <a:gd name="T84" fmla="*/ 18 w 1000"/>
                <a:gd name="T85" fmla="*/ 43 h 445"/>
                <a:gd name="T86" fmla="*/ 27 w 1000"/>
                <a:gd name="T87" fmla="*/ 65 h 445"/>
                <a:gd name="T88" fmla="*/ 80 w 1000"/>
                <a:gd name="T89" fmla="*/ 76 h 445"/>
                <a:gd name="T90" fmla="*/ 167 w 1000"/>
                <a:gd name="T91" fmla="*/ 126 h 445"/>
                <a:gd name="T92" fmla="*/ 249 w 1000"/>
                <a:gd name="T93" fmla="*/ 236 h 445"/>
                <a:gd name="T94" fmla="*/ 326 w 1000"/>
                <a:gd name="T95" fmla="*/ 342 h 445"/>
                <a:gd name="T96" fmla="*/ 409 w 1000"/>
                <a:gd name="T97" fmla="*/ 407 h 445"/>
                <a:gd name="T98" fmla="*/ 500 w 1000"/>
                <a:gd name="T99" fmla="*/ 427 h 445"/>
                <a:gd name="T100" fmla="*/ 607 w 1000"/>
                <a:gd name="T101" fmla="*/ 398 h 445"/>
                <a:gd name="T102" fmla="*/ 687 w 1000"/>
                <a:gd name="T103" fmla="*/ 329 h 445"/>
                <a:gd name="T104" fmla="*/ 770 w 1000"/>
                <a:gd name="T105" fmla="*/ 207 h 445"/>
                <a:gd name="T106" fmla="*/ 846 w 1000"/>
                <a:gd name="T107" fmla="*/ 115 h 445"/>
                <a:gd name="T108" fmla="*/ 938 w 1000"/>
                <a:gd name="T109" fmla="*/ 73 h 445"/>
                <a:gd name="T110" fmla="*/ 977 w 1000"/>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000" h="445">
                  <a:moveTo>
                    <a:pt x="0" y="44"/>
                  </a:moveTo>
                  <a:lnTo>
                    <a:pt x="0" y="44"/>
                  </a:lnTo>
                  <a:lnTo>
                    <a:pt x="0" y="42"/>
                  </a:lnTo>
                  <a:lnTo>
                    <a:pt x="0" y="42"/>
                  </a:lnTo>
                  <a:lnTo>
                    <a:pt x="1" y="34"/>
                  </a:lnTo>
                  <a:lnTo>
                    <a:pt x="4" y="26"/>
                  </a:lnTo>
                  <a:lnTo>
                    <a:pt x="8" y="19"/>
                  </a:lnTo>
                  <a:lnTo>
                    <a:pt x="12" y="13"/>
                  </a:lnTo>
                  <a:lnTo>
                    <a:pt x="18" y="7"/>
                  </a:lnTo>
                  <a:lnTo>
                    <a:pt x="25" y="3"/>
                  </a:lnTo>
                  <a:lnTo>
                    <a:pt x="34" y="1"/>
                  </a:lnTo>
                  <a:lnTo>
                    <a:pt x="44" y="0"/>
                  </a:lnTo>
                  <a:lnTo>
                    <a:pt x="44" y="0"/>
                  </a:lnTo>
                  <a:lnTo>
                    <a:pt x="65" y="2"/>
                  </a:lnTo>
                  <a:lnTo>
                    <a:pt x="86" y="5"/>
                  </a:lnTo>
                  <a:lnTo>
                    <a:pt x="106" y="11"/>
                  </a:lnTo>
                  <a:lnTo>
                    <a:pt x="125" y="17"/>
                  </a:lnTo>
                  <a:lnTo>
                    <a:pt x="143" y="24"/>
                  </a:lnTo>
                  <a:lnTo>
                    <a:pt x="159" y="33"/>
                  </a:lnTo>
                  <a:lnTo>
                    <a:pt x="175" y="44"/>
                  </a:lnTo>
                  <a:lnTo>
                    <a:pt x="190" y="54"/>
                  </a:lnTo>
                  <a:lnTo>
                    <a:pt x="205" y="66"/>
                  </a:lnTo>
                  <a:lnTo>
                    <a:pt x="218" y="79"/>
                  </a:lnTo>
                  <a:lnTo>
                    <a:pt x="231" y="92"/>
                  </a:lnTo>
                  <a:lnTo>
                    <a:pt x="243" y="106"/>
                  </a:lnTo>
                  <a:lnTo>
                    <a:pt x="254" y="119"/>
                  </a:lnTo>
                  <a:lnTo>
                    <a:pt x="265" y="133"/>
                  </a:lnTo>
                  <a:lnTo>
                    <a:pt x="284" y="161"/>
                  </a:lnTo>
                  <a:lnTo>
                    <a:pt x="284" y="161"/>
                  </a:lnTo>
                  <a:lnTo>
                    <a:pt x="310" y="200"/>
                  </a:lnTo>
                  <a:lnTo>
                    <a:pt x="310" y="200"/>
                  </a:lnTo>
                  <a:lnTo>
                    <a:pt x="327" y="228"/>
                  </a:lnTo>
                  <a:lnTo>
                    <a:pt x="346" y="256"/>
                  </a:lnTo>
                  <a:lnTo>
                    <a:pt x="355" y="269"/>
                  </a:lnTo>
                  <a:lnTo>
                    <a:pt x="366" y="282"/>
                  </a:lnTo>
                  <a:lnTo>
                    <a:pt x="377" y="294"/>
                  </a:lnTo>
                  <a:lnTo>
                    <a:pt x="387" y="306"/>
                  </a:lnTo>
                  <a:lnTo>
                    <a:pt x="400" y="317"/>
                  </a:lnTo>
                  <a:lnTo>
                    <a:pt x="412" y="327"/>
                  </a:lnTo>
                  <a:lnTo>
                    <a:pt x="424" y="335"/>
                  </a:lnTo>
                  <a:lnTo>
                    <a:pt x="438" y="343"/>
                  </a:lnTo>
                  <a:lnTo>
                    <a:pt x="452" y="349"/>
                  </a:lnTo>
                  <a:lnTo>
                    <a:pt x="468" y="353"/>
                  </a:lnTo>
                  <a:lnTo>
                    <a:pt x="483" y="356"/>
                  </a:lnTo>
                  <a:lnTo>
                    <a:pt x="500" y="357"/>
                  </a:lnTo>
                  <a:lnTo>
                    <a:pt x="500" y="357"/>
                  </a:lnTo>
                  <a:lnTo>
                    <a:pt x="517" y="356"/>
                  </a:lnTo>
                  <a:lnTo>
                    <a:pt x="533" y="353"/>
                  </a:lnTo>
                  <a:lnTo>
                    <a:pt x="548" y="349"/>
                  </a:lnTo>
                  <a:lnTo>
                    <a:pt x="563" y="343"/>
                  </a:lnTo>
                  <a:lnTo>
                    <a:pt x="576" y="335"/>
                  </a:lnTo>
                  <a:lnTo>
                    <a:pt x="589" y="327"/>
                  </a:lnTo>
                  <a:lnTo>
                    <a:pt x="601" y="317"/>
                  </a:lnTo>
                  <a:lnTo>
                    <a:pt x="613" y="306"/>
                  </a:lnTo>
                  <a:lnTo>
                    <a:pt x="624" y="294"/>
                  </a:lnTo>
                  <a:lnTo>
                    <a:pt x="635" y="282"/>
                  </a:lnTo>
                  <a:lnTo>
                    <a:pt x="645" y="269"/>
                  </a:lnTo>
                  <a:lnTo>
                    <a:pt x="655" y="256"/>
                  </a:lnTo>
                  <a:lnTo>
                    <a:pt x="673" y="228"/>
                  </a:lnTo>
                  <a:lnTo>
                    <a:pt x="691" y="200"/>
                  </a:lnTo>
                  <a:lnTo>
                    <a:pt x="691" y="200"/>
                  </a:lnTo>
                  <a:lnTo>
                    <a:pt x="716" y="161"/>
                  </a:lnTo>
                  <a:lnTo>
                    <a:pt x="716" y="161"/>
                  </a:lnTo>
                  <a:lnTo>
                    <a:pt x="736" y="133"/>
                  </a:lnTo>
                  <a:lnTo>
                    <a:pt x="746" y="119"/>
                  </a:lnTo>
                  <a:lnTo>
                    <a:pt x="758" y="106"/>
                  </a:lnTo>
                  <a:lnTo>
                    <a:pt x="770" y="92"/>
                  </a:lnTo>
                  <a:lnTo>
                    <a:pt x="783" y="79"/>
                  </a:lnTo>
                  <a:lnTo>
                    <a:pt x="796" y="66"/>
                  </a:lnTo>
                  <a:lnTo>
                    <a:pt x="810" y="54"/>
                  </a:lnTo>
                  <a:lnTo>
                    <a:pt x="825" y="44"/>
                  </a:lnTo>
                  <a:lnTo>
                    <a:pt x="841" y="33"/>
                  </a:lnTo>
                  <a:lnTo>
                    <a:pt x="858" y="24"/>
                  </a:lnTo>
                  <a:lnTo>
                    <a:pt x="875" y="17"/>
                  </a:lnTo>
                  <a:lnTo>
                    <a:pt x="895" y="11"/>
                  </a:lnTo>
                  <a:lnTo>
                    <a:pt x="915" y="5"/>
                  </a:lnTo>
                  <a:lnTo>
                    <a:pt x="935" y="2"/>
                  </a:lnTo>
                  <a:lnTo>
                    <a:pt x="957" y="0"/>
                  </a:lnTo>
                  <a:lnTo>
                    <a:pt x="957" y="0"/>
                  </a:lnTo>
                  <a:lnTo>
                    <a:pt x="966" y="1"/>
                  </a:lnTo>
                  <a:lnTo>
                    <a:pt x="975" y="3"/>
                  </a:lnTo>
                  <a:lnTo>
                    <a:pt x="983" y="7"/>
                  </a:lnTo>
                  <a:lnTo>
                    <a:pt x="989" y="13"/>
                  </a:lnTo>
                  <a:lnTo>
                    <a:pt x="993" y="19"/>
                  </a:lnTo>
                  <a:lnTo>
                    <a:pt x="997" y="26"/>
                  </a:lnTo>
                  <a:lnTo>
                    <a:pt x="999" y="34"/>
                  </a:lnTo>
                  <a:lnTo>
                    <a:pt x="1000" y="42"/>
                  </a:lnTo>
                  <a:lnTo>
                    <a:pt x="1000" y="42"/>
                  </a:lnTo>
                  <a:lnTo>
                    <a:pt x="999" y="51"/>
                  </a:lnTo>
                  <a:lnTo>
                    <a:pt x="997" y="59"/>
                  </a:lnTo>
                  <a:lnTo>
                    <a:pt x="994" y="66"/>
                  </a:lnTo>
                  <a:lnTo>
                    <a:pt x="990" y="74"/>
                  </a:lnTo>
                  <a:lnTo>
                    <a:pt x="984" y="80"/>
                  </a:lnTo>
                  <a:lnTo>
                    <a:pt x="977" y="84"/>
                  </a:lnTo>
                  <a:lnTo>
                    <a:pt x="967" y="87"/>
                  </a:lnTo>
                  <a:lnTo>
                    <a:pt x="957" y="89"/>
                  </a:lnTo>
                  <a:lnTo>
                    <a:pt x="957" y="89"/>
                  </a:lnTo>
                  <a:lnTo>
                    <a:pt x="940" y="90"/>
                  </a:lnTo>
                  <a:lnTo>
                    <a:pt x="924" y="93"/>
                  </a:lnTo>
                  <a:lnTo>
                    <a:pt x="909" y="97"/>
                  </a:lnTo>
                  <a:lnTo>
                    <a:pt x="895" y="104"/>
                  </a:lnTo>
                  <a:lnTo>
                    <a:pt x="882" y="111"/>
                  </a:lnTo>
                  <a:lnTo>
                    <a:pt x="868" y="119"/>
                  </a:lnTo>
                  <a:lnTo>
                    <a:pt x="857" y="130"/>
                  </a:lnTo>
                  <a:lnTo>
                    <a:pt x="844" y="140"/>
                  </a:lnTo>
                  <a:lnTo>
                    <a:pt x="834" y="151"/>
                  </a:lnTo>
                  <a:lnTo>
                    <a:pt x="823" y="164"/>
                  </a:lnTo>
                  <a:lnTo>
                    <a:pt x="813" y="176"/>
                  </a:lnTo>
                  <a:lnTo>
                    <a:pt x="803" y="190"/>
                  </a:lnTo>
                  <a:lnTo>
                    <a:pt x="785" y="217"/>
                  </a:lnTo>
                  <a:lnTo>
                    <a:pt x="766" y="245"/>
                  </a:lnTo>
                  <a:lnTo>
                    <a:pt x="766" y="245"/>
                  </a:lnTo>
                  <a:lnTo>
                    <a:pt x="741" y="285"/>
                  </a:lnTo>
                  <a:lnTo>
                    <a:pt x="741" y="285"/>
                  </a:lnTo>
                  <a:lnTo>
                    <a:pt x="721" y="314"/>
                  </a:lnTo>
                  <a:lnTo>
                    <a:pt x="710" y="327"/>
                  </a:lnTo>
                  <a:lnTo>
                    <a:pt x="699" y="342"/>
                  </a:lnTo>
                  <a:lnTo>
                    <a:pt x="687" y="355"/>
                  </a:lnTo>
                  <a:lnTo>
                    <a:pt x="673" y="368"/>
                  </a:lnTo>
                  <a:lnTo>
                    <a:pt x="660" y="381"/>
                  </a:lnTo>
                  <a:lnTo>
                    <a:pt x="645" y="393"/>
                  </a:lnTo>
                  <a:lnTo>
                    <a:pt x="631" y="405"/>
                  </a:lnTo>
                  <a:lnTo>
                    <a:pt x="614" y="414"/>
                  </a:lnTo>
                  <a:lnTo>
                    <a:pt x="598" y="423"/>
                  </a:lnTo>
                  <a:lnTo>
                    <a:pt x="580" y="431"/>
                  </a:lnTo>
                  <a:lnTo>
                    <a:pt x="562" y="437"/>
                  </a:lnTo>
                  <a:lnTo>
                    <a:pt x="542" y="442"/>
                  </a:lnTo>
                  <a:lnTo>
                    <a:pt x="521" y="444"/>
                  </a:lnTo>
                  <a:lnTo>
                    <a:pt x="500" y="445"/>
                  </a:lnTo>
                  <a:lnTo>
                    <a:pt x="500" y="445"/>
                  </a:lnTo>
                  <a:lnTo>
                    <a:pt x="479" y="444"/>
                  </a:lnTo>
                  <a:lnTo>
                    <a:pt x="459" y="442"/>
                  </a:lnTo>
                  <a:lnTo>
                    <a:pt x="439" y="437"/>
                  </a:lnTo>
                  <a:lnTo>
                    <a:pt x="420" y="431"/>
                  </a:lnTo>
                  <a:lnTo>
                    <a:pt x="403" y="423"/>
                  </a:lnTo>
                  <a:lnTo>
                    <a:pt x="386" y="414"/>
                  </a:lnTo>
                  <a:lnTo>
                    <a:pt x="370" y="405"/>
                  </a:lnTo>
                  <a:lnTo>
                    <a:pt x="355" y="393"/>
                  </a:lnTo>
                  <a:lnTo>
                    <a:pt x="341" y="381"/>
                  </a:lnTo>
                  <a:lnTo>
                    <a:pt x="327" y="368"/>
                  </a:lnTo>
                  <a:lnTo>
                    <a:pt x="314" y="355"/>
                  </a:lnTo>
                  <a:lnTo>
                    <a:pt x="302" y="342"/>
                  </a:lnTo>
                  <a:lnTo>
                    <a:pt x="290" y="327"/>
                  </a:lnTo>
                  <a:lnTo>
                    <a:pt x="280" y="314"/>
                  </a:lnTo>
                  <a:lnTo>
                    <a:pt x="259" y="285"/>
                  </a:lnTo>
                  <a:lnTo>
                    <a:pt x="259" y="285"/>
                  </a:lnTo>
                  <a:lnTo>
                    <a:pt x="235" y="245"/>
                  </a:lnTo>
                  <a:lnTo>
                    <a:pt x="235" y="245"/>
                  </a:lnTo>
                  <a:lnTo>
                    <a:pt x="216" y="217"/>
                  </a:lnTo>
                  <a:lnTo>
                    <a:pt x="197" y="190"/>
                  </a:lnTo>
                  <a:lnTo>
                    <a:pt x="187" y="176"/>
                  </a:lnTo>
                  <a:lnTo>
                    <a:pt x="178" y="164"/>
                  </a:lnTo>
                  <a:lnTo>
                    <a:pt x="167" y="151"/>
                  </a:lnTo>
                  <a:lnTo>
                    <a:pt x="156" y="140"/>
                  </a:lnTo>
                  <a:lnTo>
                    <a:pt x="144" y="130"/>
                  </a:lnTo>
                  <a:lnTo>
                    <a:pt x="132" y="119"/>
                  </a:lnTo>
                  <a:lnTo>
                    <a:pt x="119" y="111"/>
                  </a:lnTo>
                  <a:lnTo>
                    <a:pt x="106" y="104"/>
                  </a:lnTo>
                  <a:lnTo>
                    <a:pt x="91" y="97"/>
                  </a:lnTo>
                  <a:lnTo>
                    <a:pt x="77" y="93"/>
                  </a:lnTo>
                  <a:lnTo>
                    <a:pt x="60" y="90"/>
                  </a:lnTo>
                  <a:lnTo>
                    <a:pt x="44" y="89"/>
                  </a:lnTo>
                  <a:lnTo>
                    <a:pt x="44" y="89"/>
                  </a:lnTo>
                  <a:lnTo>
                    <a:pt x="44" y="89"/>
                  </a:lnTo>
                  <a:lnTo>
                    <a:pt x="33" y="87"/>
                  </a:lnTo>
                  <a:lnTo>
                    <a:pt x="25" y="84"/>
                  </a:lnTo>
                  <a:lnTo>
                    <a:pt x="17" y="80"/>
                  </a:lnTo>
                  <a:lnTo>
                    <a:pt x="12" y="74"/>
                  </a:lnTo>
                  <a:lnTo>
                    <a:pt x="7" y="67"/>
                  </a:lnTo>
                  <a:lnTo>
                    <a:pt x="4" y="60"/>
                  </a:lnTo>
                  <a:lnTo>
                    <a:pt x="1" y="52"/>
                  </a:lnTo>
                  <a:lnTo>
                    <a:pt x="0" y="44"/>
                  </a:lnTo>
                  <a:lnTo>
                    <a:pt x="0" y="44"/>
                  </a:lnTo>
                  <a:close/>
                  <a:moveTo>
                    <a:pt x="983" y="44"/>
                  </a:moveTo>
                  <a:lnTo>
                    <a:pt x="983" y="44"/>
                  </a:lnTo>
                  <a:lnTo>
                    <a:pt x="983" y="43"/>
                  </a:lnTo>
                  <a:lnTo>
                    <a:pt x="983" y="43"/>
                  </a:lnTo>
                  <a:lnTo>
                    <a:pt x="982" y="39"/>
                  </a:lnTo>
                  <a:lnTo>
                    <a:pt x="981" y="33"/>
                  </a:lnTo>
                  <a:lnTo>
                    <a:pt x="979" y="29"/>
                  </a:lnTo>
                  <a:lnTo>
                    <a:pt x="977" y="26"/>
                  </a:lnTo>
                  <a:lnTo>
                    <a:pt x="973" y="22"/>
                  </a:lnTo>
                  <a:lnTo>
                    <a:pt x="968" y="20"/>
                  </a:lnTo>
                  <a:lnTo>
                    <a:pt x="963" y="19"/>
                  </a:lnTo>
                  <a:lnTo>
                    <a:pt x="957" y="18"/>
                  </a:lnTo>
                  <a:lnTo>
                    <a:pt x="957" y="18"/>
                  </a:lnTo>
                  <a:lnTo>
                    <a:pt x="937" y="20"/>
                  </a:lnTo>
                  <a:lnTo>
                    <a:pt x="918" y="22"/>
                  </a:lnTo>
                  <a:lnTo>
                    <a:pt x="899" y="27"/>
                  </a:lnTo>
                  <a:lnTo>
                    <a:pt x="883" y="33"/>
                  </a:lnTo>
                  <a:lnTo>
                    <a:pt x="866" y="40"/>
                  </a:lnTo>
                  <a:lnTo>
                    <a:pt x="851" y="48"/>
                  </a:lnTo>
                  <a:lnTo>
                    <a:pt x="835" y="57"/>
                  </a:lnTo>
                  <a:lnTo>
                    <a:pt x="822" y="67"/>
                  </a:lnTo>
                  <a:lnTo>
                    <a:pt x="808" y="79"/>
                  </a:lnTo>
                  <a:lnTo>
                    <a:pt x="795" y="91"/>
                  </a:lnTo>
                  <a:lnTo>
                    <a:pt x="784" y="104"/>
                  </a:lnTo>
                  <a:lnTo>
                    <a:pt x="772" y="116"/>
                  </a:lnTo>
                  <a:lnTo>
                    <a:pt x="751" y="143"/>
                  </a:lnTo>
                  <a:lnTo>
                    <a:pt x="731" y="171"/>
                  </a:lnTo>
                  <a:lnTo>
                    <a:pt x="731" y="171"/>
                  </a:lnTo>
                  <a:lnTo>
                    <a:pt x="706" y="210"/>
                  </a:lnTo>
                  <a:lnTo>
                    <a:pt x="706" y="210"/>
                  </a:lnTo>
                  <a:lnTo>
                    <a:pt x="688" y="239"/>
                  </a:lnTo>
                  <a:lnTo>
                    <a:pt x="668" y="268"/>
                  </a:lnTo>
                  <a:lnTo>
                    <a:pt x="657" y="283"/>
                  </a:lnTo>
                  <a:lnTo>
                    <a:pt x="646" y="296"/>
                  </a:lnTo>
                  <a:lnTo>
                    <a:pt x="635" y="308"/>
                  </a:lnTo>
                  <a:lnTo>
                    <a:pt x="623" y="321"/>
                  </a:lnTo>
                  <a:lnTo>
                    <a:pt x="610" y="332"/>
                  </a:lnTo>
                  <a:lnTo>
                    <a:pt x="597" y="343"/>
                  </a:lnTo>
                  <a:lnTo>
                    <a:pt x="583" y="352"/>
                  </a:lnTo>
                  <a:lnTo>
                    <a:pt x="569" y="359"/>
                  </a:lnTo>
                  <a:lnTo>
                    <a:pt x="552" y="366"/>
                  </a:lnTo>
                  <a:lnTo>
                    <a:pt x="536" y="371"/>
                  </a:lnTo>
                  <a:lnTo>
                    <a:pt x="518" y="374"/>
                  </a:lnTo>
                  <a:lnTo>
                    <a:pt x="500" y="375"/>
                  </a:lnTo>
                  <a:lnTo>
                    <a:pt x="500" y="375"/>
                  </a:lnTo>
                  <a:lnTo>
                    <a:pt x="482" y="374"/>
                  </a:lnTo>
                  <a:lnTo>
                    <a:pt x="465" y="371"/>
                  </a:lnTo>
                  <a:lnTo>
                    <a:pt x="448" y="366"/>
                  </a:lnTo>
                  <a:lnTo>
                    <a:pt x="432" y="359"/>
                  </a:lnTo>
                  <a:lnTo>
                    <a:pt x="417" y="352"/>
                  </a:lnTo>
                  <a:lnTo>
                    <a:pt x="404" y="343"/>
                  </a:lnTo>
                  <a:lnTo>
                    <a:pt x="390" y="332"/>
                  </a:lnTo>
                  <a:lnTo>
                    <a:pt x="378" y="321"/>
                  </a:lnTo>
                  <a:lnTo>
                    <a:pt x="366" y="308"/>
                  </a:lnTo>
                  <a:lnTo>
                    <a:pt x="354" y="296"/>
                  </a:lnTo>
                  <a:lnTo>
                    <a:pt x="343" y="283"/>
                  </a:lnTo>
                  <a:lnTo>
                    <a:pt x="333" y="268"/>
                  </a:lnTo>
                  <a:lnTo>
                    <a:pt x="313" y="239"/>
                  </a:lnTo>
                  <a:lnTo>
                    <a:pt x="294" y="209"/>
                  </a:lnTo>
                  <a:lnTo>
                    <a:pt x="294" y="209"/>
                  </a:lnTo>
                  <a:lnTo>
                    <a:pt x="270" y="171"/>
                  </a:lnTo>
                  <a:lnTo>
                    <a:pt x="270" y="171"/>
                  </a:lnTo>
                  <a:lnTo>
                    <a:pt x="250" y="143"/>
                  </a:lnTo>
                  <a:lnTo>
                    <a:pt x="228" y="116"/>
                  </a:lnTo>
                  <a:lnTo>
                    <a:pt x="217" y="104"/>
                  </a:lnTo>
                  <a:lnTo>
                    <a:pt x="206" y="91"/>
                  </a:lnTo>
                  <a:lnTo>
                    <a:pt x="192" y="79"/>
                  </a:lnTo>
                  <a:lnTo>
                    <a:pt x="179" y="67"/>
                  </a:lnTo>
                  <a:lnTo>
                    <a:pt x="166" y="57"/>
                  </a:lnTo>
                  <a:lnTo>
                    <a:pt x="150" y="48"/>
                  </a:lnTo>
                  <a:lnTo>
                    <a:pt x="135" y="40"/>
                  </a:lnTo>
                  <a:lnTo>
                    <a:pt x="118" y="33"/>
                  </a:lnTo>
                  <a:lnTo>
                    <a:pt x="102" y="27"/>
                  </a:lnTo>
                  <a:lnTo>
                    <a:pt x="83" y="22"/>
                  </a:lnTo>
                  <a:lnTo>
                    <a:pt x="63" y="20"/>
                  </a:lnTo>
                  <a:lnTo>
                    <a:pt x="44" y="18"/>
                  </a:lnTo>
                  <a:lnTo>
                    <a:pt x="44" y="18"/>
                  </a:lnTo>
                  <a:lnTo>
                    <a:pt x="38" y="19"/>
                  </a:lnTo>
                  <a:lnTo>
                    <a:pt x="32" y="20"/>
                  </a:lnTo>
                  <a:lnTo>
                    <a:pt x="27" y="22"/>
                  </a:lnTo>
                  <a:lnTo>
                    <a:pt x="24" y="26"/>
                  </a:lnTo>
                  <a:lnTo>
                    <a:pt x="22" y="29"/>
                  </a:lnTo>
                  <a:lnTo>
                    <a:pt x="20" y="33"/>
                  </a:lnTo>
                  <a:lnTo>
                    <a:pt x="19" y="39"/>
                  </a:lnTo>
                  <a:lnTo>
                    <a:pt x="18" y="43"/>
                  </a:lnTo>
                  <a:lnTo>
                    <a:pt x="18" y="43"/>
                  </a:lnTo>
                  <a:lnTo>
                    <a:pt x="19" y="48"/>
                  </a:lnTo>
                  <a:lnTo>
                    <a:pt x="20" y="53"/>
                  </a:lnTo>
                  <a:lnTo>
                    <a:pt x="21" y="57"/>
                  </a:lnTo>
                  <a:lnTo>
                    <a:pt x="24" y="61"/>
                  </a:lnTo>
                  <a:lnTo>
                    <a:pt x="27" y="65"/>
                  </a:lnTo>
                  <a:lnTo>
                    <a:pt x="32" y="69"/>
                  </a:lnTo>
                  <a:lnTo>
                    <a:pt x="38" y="71"/>
                  </a:lnTo>
                  <a:lnTo>
                    <a:pt x="44" y="71"/>
                  </a:lnTo>
                  <a:lnTo>
                    <a:pt x="44" y="71"/>
                  </a:lnTo>
                  <a:lnTo>
                    <a:pt x="62" y="73"/>
                  </a:lnTo>
                  <a:lnTo>
                    <a:pt x="80" y="76"/>
                  </a:lnTo>
                  <a:lnTo>
                    <a:pt x="96" y="81"/>
                  </a:lnTo>
                  <a:lnTo>
                    <a:pt x="113" y="87"/>
                  </a:lnTo>
                  <a:lnTo>
                    <a:pt x="127" y="95"/>
                  </a:lnTo>
                  <a:lnTo>
                    <a:pt x="142" y="105"/>
                  </a:lnTo>
                  <a:lnTo>
                    <a:pt x="154" y="115"/>
                  </a:lnTo>
                  <a:lnTo>
                    <a:pt x="167" y="126"/>
                  </a:lnTo>
                  <a:lnTo>
                    <a:pt x="179" y="139"/>
                  </a:lnTo>
                  <a:lnTo>
                    <a:pt x="190" y="151"/>
                  </a:lnTo>
                  <a:lnTo>
                    <a:pt x="201" y="165"/>
                  </a:lnTo>
                  <a:lnTo>
                    <a:pt x="211" y="179"/>
                  </a:lnTo>
                  <a:lnTo>
                    <a:pt x="231" y="207"/>
                  </a:lnTo>
                  <a:lnTo>
                    <a:pt x="249" y="236"/>
                  </a:lnTo>
                  <a:lnTo>
                    <a:pt x="249" y="236"/>
                  </a:lnTo>
                  <a:lnTo>
                    <a:pt x="274" y="275"/>
                  </a:lnTo>
                  <a:lnTo>
                    <a:pt x="274" y="275"/>
                  </a:lnTo>
                  <a:lnTo>
                    <a:pt x="293" y="302"/>
                  </a:lnTo>
                  <a:lnTo>
                    <a:pt x="314" y="329"/>
                  </a:lnTo>
                  <a:lnTo>
                    <a:pt x="326" y="342"/>
                  </a:lnTo>
                  <a:lnTo>
                    <a:pt x="338" y="355"/>
                  </a:lnTo>
                  <a:lnTo>
                    <a:pt x="351" y="366"/>
                  </a:lnTo>
                  <a:lnTo>
                    <a:pt x="365" y="378"/>
                  </a:lnTo>
                  <a:lnTo>
                    <a:pt x="379" y="388"/>
                  </a:lnTo>
                  <a:lnTo>
                    <a:pt x="394" y="398"/>
                  </a:lnTo>
                  <a:lnTo>
                    <a:pt x="409" y="407"/>
                  </a:lnTo>
                  <a:lnTo>
                    <a:pt x="426" y="414"/>
                  </a:lnTo>
                  <a:lnTo>
                    <a:pt x="443" y="419"/>
                  </a:lnTo>
                  <a:lnTo>
                    <a:pt x="462" y="424"/>
                  </a:lnTo>
                  <a:lnTo>
                    <a:pt x="480" y="426"/>
                  </a:lnTo>
                  <a:lnTo>
                    <a:pt x="500" y="427"/>
                  </a:lnTo>
                  <a:lnTo>
                    <a:pt x="500" y="427"/>
                  </a:lnTo>
                  <a:lnTo>
                    <a:pt x="520" y="426"/>
                  </a:lnTo>
                  <a:lnTo>
                    <a:pt x="539" y="424"/>
                  </a:lnTo>
                  <a:lnTo>
                    <a:pt x="558" y="419"/>
                  </a:lnTo>
                  <a:lnTo>
                    <a:pt x="575" y="414"/>
                  </a:lnTo>
                  <a:lnTo>
                    <a:pt x="592" y="407"/>
                  </a:lnTo>
                  <a:lnTo>
                    <a:pt x="607" y="398"/>
                  </a:lnTo>
                  <a:lnTo>
                    <a:pt x="622" y="388"/>
                  </a:lnTo>
                  <a:lnTo>
                    <a:pt x="636" y="378"/>
                  </a:lnTo>
                  <a:lnTo>
                    <a:pt x="649" y="366"/>
                  </a:lnTo>
                  <a:lnTo>
                    <a:pt x="663" y="355"/>
                  </a:lnTo>
                  <a:lnTo>
                    <a:pt x="674" y="342"/>
                  </a:lnTo>
                  <a:lnTo>
                    <a:pt x="687" y="329"/>
                  </a:lnTo>
                  <a:lnTo>
                    <a:pt x="707" y="302"/>
                  </a:lnTo>
                  <a:lnTo>
                    <a:pt x="726" y="275"/>
                  </a:lnTo>
                  <a:lnTo>
                    <a:pt x="726" y="275"/>
                  </a:lnTo>
                  <a:lnTo>
                    <a:pt x="752" y="236"/>
                  </a:lnTo>
                  <a:lnTo>
                    <a:pt x="752" y="236"/>
                  </a:lnTo>
                  <a:lnTo>
                    <a:pt x="770" y="207"/>
                  </a:lnTo>
                  <a:lnTo>
                    <a:pt x="790" y="178"/>
                  </a:lnTo>
                  <a:lnTo>
                    <a:pt x="800" y="165"/>
                  </a:lnTo>
                  <a:lnTo>
                    <a:pt x="810" y="151"/>
                  </a:lnTo>
                  <a:lnTo>
                    <a:pt x="822" y="139"/>
                  </a:lnTo>
                  <a:lnTo>
                    <a:pt x="834" y="126"/>
                  </a:lnTo>
                  <a:lnTo>
                    <a:pt x="846" y="115"/>
                  </a:lnTo>
                  <a:lnTo>
                    <a:pt x="859" y="105"/>
                  </a:lnTo>
                  <a:lnTo>
                    <a:pt x="873" y="95"/>
                  </a:lnTo>
                  <a:lnTo>
                    <a:pt x="888" y="87"/>
                  </a:lnTo>
                  <a:lnTo>
                    <a:pt x="904" y="81"/>
                  </a:lnTo>
                  <a:lnTo>
                    <a:pt x="921" y="76"/>
                  </a:lnTo>
                  <a:lnTo>
                    <a:pt x="938" y="73"/>
                  </a:lnTo>
                  <a:lnTo>
                    <a:pt x="957" y="71"/>
                  </a:lnTo>
                  <a:lnTo>
                    <a:pt x="957" y="71"/>
                  </a:lnTo>
                  <a:lnTo>
                    <a:pt x="963" y="71"/>
                  </a:lnTo>
                  <a:lnTo>
                    <a:pt x="968" y="69"/>
                  </a:lnTo>
                  <a:lnTo>
                    <a:pt x="972" y="65"/>
                  </a:lnTo>
                  <a:lnTo>
                    <a:pt x="977" y="62"/>
                  </a:lnTo>
                  <a:lnTo>
                    <a:pt x="979" y="58"/>
                  </a:lnTo>
                  <a:lnTo>
                    <a:pt x="981" y="53"/>
                  </a:lnTo>
                  <a:lnTo>
                    <a:pt x="982" y="49"/>
                  </a:lnTo>
                  <a:lnTo>
                    <a:pt x="983" y="44"/>
                  </a:lnTo>
                  <a:lnTo>
                    <a:pt x="983"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47" name="Freeform 39">
              <a:extLst>
                <a:ext uri="{FF2B5EF4-FFF2-40B4-BE49-F238E27FC236}">
                  <a16:creationId xmlns:a16="http://schemas.microsoft.com/office/drawing/2014/main" id="{66DA6085-07D6-FB72-8C43-43224BCB4845}"/>
                </a:ext>
              </a:extLst>
            </p:cNvPr>
            <p:cNvSpPr>
              <a:spLocks/>
            </p:cNvSpPr>
            <p:nvPr/>
          </p:nvSpPr>
          <p:spPr bwMode="auto">
            <a:xfrm>
              <a:off x="5392244" y="5876926"/>
              <a:ext cx="777875" cy="338138"/>
            </a:xfrm>
            <a:custGeom>
              <a:avLst/>
              <a:gdLst>
                <a:gd name="T0" fmla="*/ 53 w 981"/>
                <a:gd name="T1" fmla="*/ 426 h 427"/>
                <a:gd name="T2" fmla="*/ 107 w 981"/>
                <a:gd name="T3" fmla="*/ 414 h 427"/>
                <a:gd name="T4" fmla="*/ 154 w 981"/>
                <a:gd name="T5" fmla="*/ 390 h 427"/>
                <a:gd name="T6" fmla="*/ 197 w 981"/>
                <a:gd name="T7" fmla="*/ 357 h 427"/>
                <a:gd name="T8" fmla="*/ 233 w 981"/>
                <a:gd name="T9" fmla="*/ 317 h 427"/>
                <a:gd name="T10" fmla="*/ 267 w 981"/>
                <a:gd name="T11" fmla="*/ 271 h 427"/>
                <a:gd name="T12" fmla="*/ 332 w 981"/>
                <a:gd name="T13" fmla="*/ 172 h 427"/>
                <a:gd name="T14" fmla="*/ 370 w 981"/>
                <a:gd name="T15" fmla="*/ 126 h 427"/>
                <a:gd name="T16" fmla="*/ 414 w 981"/>
                <a:gd name="T17" fmla="*/ 90 h 427"/>
                <a:gd name="T18" fmla="*/ 451 w 981"/>
                <a:gd name="T19" fmla="*/ 76 h 427"/>
                <a:gd name="T20" fmla="*/ 479 w 981"/>
                <a:gd name="T21" fmla="*/ 72 h 427"/>
                <a:gd name="T22" fmla="*/ 501 w 981"/>
                <a:gd name="T23" fmla="*/ 72 h 427"/>
                <a:gd name="T24" fmla="*/ 530 w 981"/>
                <a:gd name="T25" fmla="*/ 76 h 427"/>
                <a:gd name="T26" fmla="*/ 566 w 981"/>
                <a:gd name="T27" fmla="*/ 90 h 427"/>
                <a:gd name="T28" fmla="*/ 611 w 981"/>
                <a:gd name="T29" fmla="*/ 126 h 427"/>
                <a:gd name="T30" fmla="*/ 649 w 981"/>
                <a:gd name="T31" fmla="*/ 172 h 427"/>
                <a:gd name="T32" fmla="*/ 714 w 981"/>
                <a:gd name="T33" fmla="*/ 271 h 427"/>
                <a:gd name="T34" fmla="*/ 748 w 981"/>
                <a:gd name="T35" fmla="*/ 317 h 427"/>
                <a:gd name="T36" fmla="*/ 784 w 981"/>
                <a:gd name="T37" fmla="*/ 357 h 427"/>
                <a:gd name="T38" fmla="*/ 826 w 981"/>
                <a:gd name="T39" fmla="*/ 390 h 427"/>
                <a:gd name="T40" fmla="*/ 874 w 981"/>
                <a:gd name="T41" fmla="*/ 414 h 427"/>
                <a:gd name="T42" fmla="*/ 927 w 981"/>
                <a:gd name="T43" fmla="*/ 426 h 427"/>
                <a:gd name="T44" fmla="*/ 955 w 981"/>
                <a:gd name="T45" fmla="*/ 427 h 427"/>
                <a:gd name="T46" fmla="*/ 973 w 981"/>
                <a:gd name="T47" fmla="*/ 417 h 427"/>
                <a:gd name="T48" fmla="*/ 981 w 981"/>
                <a:gd name="T49" fmla="*/ 400 h 427"/>
                <a:gd name="T50" fmla="*/ 979 w 981"/>
                <a:gd name="T51" fmla="*/ 380 h 427"/>
                <a:gd name="T52" fmla="*/ 968 w 981"/>
                <a:gd name="T53" fmla="*/ 364 h 427"/>
                <a:gd name="T54" fmla="*/ 947 w 981"/>
                <a:gd name="T55" fmla="*/ 357 h 427"/>
                <a:gd name="T56" fmla="*/ 926 w 981"/>
                <a:gd name="T57" fmla="*/ 355 h 427"/>
                <a:gd name="T58" fmla="*/ 888 w 981"/>
                <a:gd name="T59" fmla="*/ 345 h 427"/>
                <a:gd name="T60" fmla="*/ 841 w 981"/>
                <a:gd name="T61" fmla="*/ 314 h 427"/>
                <a:gd name="T62" fmla="*/ 800 w 981"/>
                <a:gd name="T63" fmla="*/ 272 h 427"/>
                <a:gd name="T64" fmla="*/ 745 w 981"/>
                <a:gd name="T65" fmla="*/ 190 h 427"/>
                <a:gd name="T66" fmla="*/ 702 w 981"/>
                <a:gd name="T67" fmla="*/ 126 h 427"/>
                <a:gd name="T68" fmla="*/ 666 w 981"/>
                <a:gd name="T69" fmla="*/ 84 h 427"/>
                <a:gd name="T70" fmla="*/ 626 w 981"/>
                <a:gd name="T71" fmla="*/ 48 h 427"/>
                <a:gd name="T72" fmla="*/ 581 w 981"/>
                <a:gd name="T73" fmla="*/ 20 h 427"/>
                <a:gd name="T74" fmla="*/ 529 w 981"/>
                <a:gd name="T75" fmla="*/ 3 h 427"/>
                <a:gd name="T76" fmla="*/ 490 w 981"/>
                <a:gd name="T77" fmla="*/ 0 h 427"/>
                <a:gd name="T78" fmla="*/ 434 w 981"/>
                <a:gd name="T79" fmla="*/ 8 h 427"/>
                <a:gd name="T80" fmla="*/ 385 w 981"/>
                <a:gd name="T81" fmla="*/ 28 h 427"/>
                <a:gd name="T82" fmla="*/ 340 w 981"/>
                <a:gd name="T83" fmla="*/ 59 h 427"/>
                <a:gd name="T84" fmla="*/ 302 w 981"/>
                <a:gd name="T85" fmla="*/ 98 h 427"/>
                <a:gd name="T86" fmla="*/ 257 w 981"/>
                <a:gd name="T87" fmla="*/ 156 h 427"/>
                <a:gd name="T88" fmla="*/ 214 w 981"/>
                <a:gd name="T89" fmla="*/ 223 h 427"/>
                <a:gd name="T90" fmla="*/ 167 w 981"/>
                <a:gd name="T91" fmla="*/ 287 h 427"/>
                <a:gd name="T92" fmla="*/ 126 w 981"/>
                <a:gd name="T93" fmla="*/ 326 h 427"/>
                <a:gd name="T94" fmla="*/ 74 w 981"/>
                <a:gd name="T95" fmla="*/ 351 h 427"/>
                <a:gd name="T96" fmla="*/ 44 w 981"/>
                <a:gd name="T97" fmla="*/ 356 h 427"/>
                <a:gd name="T98" fmla="*/ 25 w 981"/>
                <a:gd name="T99" fmla="*/ 358 h 427"/>
                <a:gd name="T100" fmla="*/ 8 w 981"/>
                <a:gd name="T101" fmla="*/ 369 h 427"/>
                <a:gd name="T102" fmla="*/ 0 w 981"/>
                <a:gd name="T103" fmla="*/ 386 h 427"/>
                <a:gd name="T104" fmla="*/ 2 w 981"/>
                <a:gd name="T105" fmla="*/ 406 h 427"/>
                <a:gd name="T106" fmla="*/ 13 w 981"/>
                <a:gd name="T107" fmla="*/ 421 h 427"/>
                <a:gd name="T108" fmla="*/ 34 w 981"/>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1" h="427">
                  <a:moveTo>
                    <a:pt x="34" y="427"/>
                  </a:moveTo>
                  <a:lnTo>
                    <a:pt x="34" y="427"/>
                  </a:lnTo>
                  <a:lnTo>
                    <a:pt x="53" y="426"/>
                  </a:lnTo>
                  <a:lnTo>
                    <a:pt x="72" y="423"/>
                  </a:lnTo>
                  <a:lnTo>
                    <a:pt x="90" y="419"/>
                  </a:lnTo>
                  <a:lnTo>
                    <a:pt x="107" y="414"/>
                  </a:lnTo>
                  <a:lnTo>
                    <a:pt x="124" y="407"/>
                  </a:lnTo>
                  <a:lnTo>
                    <a:pt x="140" y="399"/>
                  </a:lnTo>
                  <a:lnTo>
                    <a:pt x="154" y="390"/>
                  </a:lnTo>
                  <a:lnTo>
                    <a:pt x="169" y="380"/>
                  </a:lnTo>
                  <a:lnTo>
                    <a:pt x="183" y="369"/>
                  </a:lnTo>
                  <a:lnTo>
                    <a:pt x="197" y="357"/>
                  </a:lnTo>
                  <a:lnTo>
                    <a:pt x="209" y="345"/>
                  </a:lnTo>
                  <a:lnTo>
                    <a:pt x="222" y="331"/>
                  </a:lnTo>
                  <a:lnTo>
                    <a:pt x="233" y="317"/>
                  </a:lnTo>
                  <a:lnTo>
                    <a:pt x="245" y="302"/>
                  </a:lnTo>
                  <a:lnTo>
                    <a:pt x="267" y="271"/>
                  </a:lnTo>
                  <a:lnTo>
                    <a:pt x="267" y="271"/>
                  </a:lnTo>
                  <a:lnTo>
                    <a:pt x="288" y="239"/>
                  </a:lnTo>
                  <a:lnTo>
                    <a:pt x="309" y="205"/>
                  </a:lnTo>
                  <a:lnTo>
                    <a:pt x="332" y="172"/>
                  </a:lnTo>
                  <a:lnTo>
                    <a:pt x="343" y="155"/>
                  </a:lnTo>
                  <a:lnTo>
                    <a:pt x="357" y="140"/>
                  </a:lnTo>
                  <a:lnTo>
                    <a:pt x="370" y="126"/>
                  </a:lnTo>
                  <a:lnTo>
                    <a:pt x="384" y="113"/>
                  </a:lnTo>
                  <a:lnTo>
                    <a:pt x="399" y="101"/>
                  </a:lnTo>
                  <a:lnTo>
                    <a:pt x="414" y="90"/>
                  </a:lnTo>
                  <a:lnTo>
                    <a:pt x="432" y="82"/>
                  </a:lnTo>
                  <a:lnTo>
                    <a:pt x="441" y="79"/>
                  </a:lnTo>
                  <a:lnTo>
                    <a:pt x="451" y="76"/>
                  </a:lnTo>
                  <a:lnTo>
                    <a:pt x="460" y="74"/>
                  </a:lnTo>
                  <a:lnTo>
                    <a:pt x="469" y="73"/>
                  </a:lnTo>
                  <a:lnTo>
                    <a:pt x="479" y="72"/>
                  </a:lnTo>
                  <a:lnTo>
                    <a:pt x="490" y="71"/>
                  </a:lnTo>
                  <a:lnTo>
                    <a:pt x="490" y="71"/>
                  </a:lnTo>
                  <a:lnTo>
                    <a:pt x="501" y="72"/>
                  </a:lnTo>
                  <a:lnTo>
                    <a:pt x="511" y="73"/>
                  </a:lnTo>
                  <a:lnTo>
                    <a:pt x="521" y="74"/>
                  </a:lnTo>
                  <a:lnTo>
                    <a:pt x="530" y="76"/>
                  </a:lnTo>
                  <a:lnTo>
                    <a:pt x="539" y="79"/>
                  </a:lnTo>
                  <a:lnTo>
                    <a:pt x="549" y="82"/>
                  </a:lnTo>
                  <a:lnTo>
                    <a:pt x="566" y="90"/>
                  </a:lnTo>
                  <a:lnTo>
                    <a:pt x="582" y="101"/>
                  </a:lnTo>
                  <a:lnTo>
                    <a:pt x="597" y="113"/>
                  </a:lnTo>
                  <a:lnTo>
                    <a:pt x="611" y="126"/>
                  </a:lnTo>
                  <a:lnTo>
                    <a:pt x="624" y="140"/>
                  </a:lnTo>
                  <a:lnTo>
                    <a:pt x="637" y="155"/>
                  </a:lnTo>
                  <a:lnTo>
                    <a:pt x="649" y="172"/>
                  </a:lnTo>
                  <a:lnTo>
                    <a:pt x="671" y="205"/>
                  </a:lnTo>
                  <a:lnTo>
                    <a:pt x="693" y="239"/>
                  </a:lnTo>
                  <a:lnTo>
                    <a:pt x="714" y="271"/>
                  </a:lnTo>
                  <a:lnTo>
                    <a:pt x="714" y="271"/>
                  </a:lnTo>
                  <a:lnTo>
                    <a:pt x="735" y="302"/>
                  </a:lnTo>
                  <a:lnTo>
                    <a:pt x="748" y="317"/>
                  </a:lnTo>
                  <a:lnTo>
                    <a:pt x="759" y="331"/>
                  </a:lnTo>
                  <a:lnTo>
                    <a:pt x="771" y="345"/>
                  </a:lnTo>
                  <a:lnTo>
                    <a:pt x="784" y="357"/>
                  </a:lnTo>
                  <a:lnTo>
                    <a:pt x="797" y="369"/>
                  </a:lnTo>
                  <a:lnTo>
                    <a:pt x="812" y="380"/>
                  </a:lnTo>
                  <a:lnTo>
                    <a:pt x="826" y="390"/>
                  </a:lnTo>
                  <a:lnTo>
                    <a:pt x="841" y="400"/>
                  </a:lnTo>
                  <a:lnTo>
                    <a:pt x="857" y="407"/>
                  </a:lnTo>
                  <a:lnTo>
                    <a:pt x="874" y="414"/>
                  </a:lnTo>
                  <a:lnTo>
                    <a:pt x="890" y="419"/>
                  </a:lnTo>
                  <a:lnTo>
                    <a:pt x="909" y="423"/>
                  </a:lnTo>
                  <a:lnTo>
                    <a:pt x="927" y="426"/>
                  </a:lnTo>
                  <a:lnTo>
                    <a:pt x="947" y="427"/>
                  </a:lnTo>
                  <a:lnTo>
                    <a:pt x="947" y="427"/>
                  </a:lnTo>
                  <a:lnTo>
                    <a:pt x="955" y="427"/>
                  </a:lnTo>
                  <a:lnTo>
                    <a:pt x="962" y="425"/>
                  </a:lnTo>
                  <a:lnTo>
                    <a:pt x="968" y="421"/>
                  </a:lnTo>
                  <a:lnTo>
                    <a:pt x="973" y="417"/>
                  </a:lnTo>
                  <a:lnTo>
                    <a:pt x="977" y="412"/>
                  </a:lnTo>
                  <a:lnTo>
                    <a:pt x="979" y="406"/>
                  </a:lnTo>
                  <a:lnTo>
                    <a:pt x="981" y="400"/>
                  </a:lnTo>
                  <a:lnTo>
                    <a:pt x="981" y="393"/>
                  </a:lnTo>
                  <a:lnTo>
                    <a:pt x="981" y="386"/>
                  </a:lnTo>
                  <a:lnTo>
                    <a:pt x="979" y="380"/>
                  </a:lnTo>
                  <a:lnTo>
                    <a:pt x="976" y="374"/>
                  </a:lnTo>
                  <a:lnTo>
                    <a:pt x="973" y="369"/>
                  </a:lnTo>
                  <a:lnTo>
                    <a:pt x="968" y="364"/>
                  </a:lnTo>
                  <a:lnTo>
                    <a:pt x="962" y="360"/>
                  </a:lnTo>
                  <a:lnTo>
                    <a:pt x="955" y="358"/>
                  </a:lnTo>
                  <a:lnTo>
                    <a:pt x="947" y="357"/>
                  </a:lnTo>
                  <a:lnTo>
                    <a:pt x="947" y="357"/>
                  </a:lnTo>
                  <a:lnTo>
                    <a:pt x="937" y="356"/>
                  </a:lnTo>
                  <a:lnTo>
                    <a:pt x="926" y="355"/>
                  </a:lnTo>
                  <a:lnTo>
                    <a:pt x="916" y="353"/>
                  </a:lnTo>
                  <a:lnTo>
                    <a:pt x="907" y="351"/>
                  </a:lnTo>
                  <a:lnTo>
                    <a:pt x="888" y="345"/>
                  </a:lnTo>
                  <a:lnTo>
                    <a:pt x="872" y="336"/>
                  </a:lnTo>
                  <a:lnTo>
                    <a:pt x="855" y="326"/>
                  </a:lnTo>
                  <a:lnTo>
                    <a:pt x="841" y="314"/>
                  </a:lnTo>
                  <a:lnTo>
                    <a:pt x="826" y="301"/>
                  </a:lnTo>
                  <a:lnTo>
                    <a:pt x="813" y="287"/>
                  </a:lnTo>
                  <a:lnTo>
                    <a:pt x="800" y="272"/>
                  </a:lnTo>
                  <a:lnTo>
                    <a:pt x="789" y="256"/>
                  </a:lnTo>
                  <a:lnTo>
                    <a:pt x="766" y="223"/>
                  </a:lnTo>
                  <a:lnTo>
                    <a:pt x="745" y="190"/>
                  </a:lnTo>
                  <a:lnTo>
                    <a:pt x="724" y="156"/>
                  </a:lnTo>
                  <a:lnTo>
                    <a:pt x="724" y="156"/>
                  </a:lnTo>
                  <a:lnTo>
                    <a:pt x="702" y="126"/>
                  </a:lnTo>
                  <a:lnTo>
                    <a:pt x="690" y="112"/>
                  </a:lnTo>
                  <a:lnTo>
                    <a:pt x="679" y="98"/>
                  </a:lnTo>
                  <a:lnTo>
                    <a:pt x="666" y="84"/>
                  </a:lnTo>
                  <a:lnTo>
                    <a:pt x="654" y="71"/>
                  </a:lnTo>
                  <a:lnTo>
                    <a:pt x="640" y="59"/>
                  </a:lnTo>
                  <a:lnTo>
                    <a:pt x="626" y="48"/>
                  </a:lnTo>
                  <a:lnTo>
                    <a:pt x="612" y="38"/>
                  </a:lnTo>
                  <a:lnTo>
                    <a:pt x="596" y="28"/>
                  </a:lnTo>
                  <a:lnTo>
                    <a:pt x="581" y="20"/>
                  </a:lnTo>
                  <a:lnTo>
                    <a:pt x="564" y="13"/>
                  </a:lnTo>
                  <a:lnTo>
                    <a:pt x="547" y="8"/>
                  </a:lnTo>
                  <a:lnTo>
                    <a:pt x="529" y="3"/>
                  </a:lnTo>
                  <a:lnTo>
                    <a:pt x="509" y="1"/>
                  </a:lnTo>
                  <a:lnTo>
                    <a:pt x="490" y="0"/>
                  </a:lnTo>
                  <a:lnTo>
                    <a:pt x="490" y="0"/>
                  </a:lnTo>
                  <a:lnTo>
                    <a:pt x="470" y="1"/>
                  </a:lnTo>
                  <a:lnTo>
                    <a:pt x="452" y="3"/>
                  </a:lnTo>
                  <a:lnTo>
                    <a:pt x="434" y="8"/>
                  </a:lnTo>
                  <a:lnTo>
                    <a:pt x="417" y="13"/>
                  </a:lnTo>
                  <a:lnTo>
                    <a:pt x="400" y="20"/>
                  </a:lnTo>
                  <a:lnTo>
                    <a:pt x="385" y="28"/>
                  </a:lnTo>
                  <a:lnTo>
                    <a:pt x="369" y="38"/>
                  </a:lnTo>
                  <a:lnTo>
                    <a:pt x="355" y="48"/>
                  </a:lnTo>
                  <a:lnTo>
                    <a:pt x="340" y="59"/>
                  </a:lnTo>
                  <a:lnTo>
                    <a:pt x="327" y="71"/>
                  </a:lnTo>
                  <a:lnTo>
                    <a:pt x="314" y="84"/>
                  </a:lnTo>
                  <a:lnTo>
                    <a:pt x="302" y="98"/>
                  </a:lnTo>
                  <a:lnTo>
                    <a:pt x="290" y="112"/>
                  </a:lnTo>
                  <a:lnTo>
                    <a:pt x="278" y="126"/>
                  </a:lnTo>
                  <a:lnTo>
                    <a:pt x="257" y="156"/>
                  </a:lnTo>
                  <a:lnTo>
                    <a:pt x="257" y="156"/>
                  </a:lnTo>
                  <a:lnTo>
                    <a:pt x="236" y="190"/>
                  </a:lnTo>
                  <a:lnTo>
                    <a:pt x="214" y="223"/>
                  </a:lnTo>
                  <a:lnTo>
                    <a:pt x="192" y="256"/>
                  </a:lnTo>
                  <a:lnTo>
                    <a:pt x="180" y="272"/>
                  </a:lnTo>
                  <a:lnTo>
                    <a:pt x="167" y="287"/>
                  </a:lnTo>
                  <a:lnTo>
                    <a:pt x="154" y="301"/>
                  </a:lnTo>
                  <a:lnTo>
                    <a:pt x="140" y="314"/>
                  </a:lnTo>
                  <a:lnTo>
                    <a:pt x="126" y="326"/>
                  </a:lnTo>
                  <a:lnTo>
                    <a:pt x="109" y="336"/>
                  </a:lnTo>
                  <a:lnTo>
                    <a:pt x="93" y="345"/>
                  </a:lnTo>
                  <a:lnTo>
                    <a:pt x="74" y="351"/>
                  </a:lnTo>
                  <a:lnTo>
                    <a:pt x="65" y="353"/>
                  </a:lnTo>
                  <a:lnTo>
                    <a:pt x="54" y="355"/>
                  </a:lnTo>
                  <a:lnTo>
                    <a:pt x="44" y="356"/>
                  </a:lnTo>
                  <a:lnTo>
                    <a:pt x="34" y="357"/>
                  </a:lnTo>
                  <a:lnTo>
                    <a:pt x="34" y="357"/>
                  </a:lnTo>
                  <a:lnTo>
                    <a:pt x="25" y="358"/>
                  </a:lnTo>
                  <a:lnTo>
                    <a:pt x="18" y="360"/>
                  </a:lnTo>
                  <a:lnTo>
                    <a:pt x="13" y="364"/>
                  </a:lnTo>
                  <a:lnTo>
                    <a:pt x="8" y="369"/>
                  </a:lnTo>
                  <a:lnTo>
                    <a:pt x="4" y="374"/>
                  </a:lnTo>
                  <a:lnTo>
                    <a:pt x="2" y="380"/>
                  </a:lnTo>
                  <a:lnTo>
                    <a:pt x="0" y="386"/>
                  </a:lnTo>
                  <a:lnTo>
                    <a:pt x="0" y="393"/>
                  </a:lnTo>
                  <a:lnTo>
                    <a:pt x="0" y="400"/>
                  </a:lnTo>
                  <a:lnTo>
                    <a:pt x="2" y="406"/>
                  </a:lnTo>
                  <a:lnTo>
                    <a:pt x="4" y="412"/>
                  </a:lnTo>
                  <a:lnTo>
                    <a:pt x="8" y="417"/>
                  </a:lnTo>
                  <a:lnTo>
                    <a:pt x="13" y="421"/>
                  </a:lnTo>
                  <a:lnTo>
                    <a:pt x="18" y="425"/>
                  </a:lnTo>
                  <a:lnTo>
                    <a:pt x="25"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48" name="Freeform 40">
              <a:extLst>
                <a:ext uri="{FF2B5EF4-FFF2-40B4-BE49-F238E27FC236}">
                  <a16:creationId xmlns:a16="http://schemas.microsoft.com/office/drawing/2014/main" id="{1A79C4DA-8EBD-641A-870F-03946864C7E0}"/>
                </a:ext>
              </a:extLst>
            </p:cNvPr>
            <p:cNvSpPr>
              <a:spLocks noEditPoints="1"/>
            </p:cNvSpPr>
            <p:nvPr/>
          </p:nvSpPr>
          <p:spPr bwMode="auto">
            <a:xfrm>
              <a:off x="5384307" y="5868988"/>
              <a:ext cx="793750" cy="354013"/>
            </a:xfrm>
            <a:custGeom>
              <a:avLst/>
              <a:gdLst>
                <a:gd name="T0" fmla="*/ 7 w 1000"/>
                <a:gd name="T1" fmla="*/ 380 h 446"/>
                <a:gd name="T2" fmla="*/ 26 w 1000"/>
                <a:gd name="T3" fmla="*/ 361 h 446"/>
                <a:gd name="T4" fmla="*/ 77 w 1000"/>
                <a:gd name="T5" fmla="*/ 353 h 446"/>
                <a:gd name="T6" fmla="*/ 156 w 1000"/>
                <a:gd name="T7" fmla="*/ 306 h 446"/>
                <a:gd name="T8" fmla="*/ 235 w 1000"/>
                <a:gd name="T9" fmla="*/ 201 h 446"/>
                <a:gd name="T10" fmla="*/ 302 w 1000"/>
                <a:gd name="T11" fmla="*/ 104 h 446"/>
                <a:gd name="T12" fmla="*/ 386 w 1000"/>
                <a:gd name="T13" fmla="*/ 31 h 446"/>
                <a:gd name="T14" fmla="*/ 500 w 1000"/>
                <a:gd name="T15" fmla="*/ 0 h 446"/>
                <a:gd name="T16" fmla="*/ 598 w 1000"/>
                <a:gd name="T17" fmla="*/ 23 h 446"/>
                <a:gd name="T18" fmla="*/ 687 w 1000"/>
                <a:gd name="T19" fmla="*/ 91 h 446"/>
                <a:gd name="T20" fmla="*/ 766 w 1000"/>
                <a:gd name="T21" fmla="*/ 201 h 446"/>
                <a:gd name="T22" fmla="*/ 834 w 1000"/>
                <a:gd name="T23" fmla="*/ 295 h 446"/>
                <a:gd name="T24" fmla="*/ 909 w 1000"/>
                <a:gd name="T25" fmla="*/ 348 h 446"/>
                <a:gd name="T26" fmla="*/ 969 w 1000"/>
                <a:gd name="T27" fmla="*/ 359 h 446"/>
                <a:gd name="T28" fmla="*/ 994 w 1000"/>
                <a:gd name="T29" fmla="*/ 380 h 446"/>
                <a:gd name="T30" fmla="*/ 999 w 1000"/>
                <a:gd name="T31" fmla="*/ 410 h 446"/>
                <a:gd name="T32" fmla="*/ 987 w 1000"/>
                <a:gd name="T33" fmla="*/ 435 h 446"/>
                <a:gd name="T34" fmla="*/ 957 w 1000"/>
                <a:gd name="T35" fmla="*/ 446 h 446"/>
                <a:gd name="T36" fmla="*/ 858 w 1000"/>
                <a:gd name="T37" fmla="*/ 421 h 446"/>
                <a:gd name="T38" fmla="*/ 770 w 1000"/>
                <a:gd name="T39" fmla="*/ 354 h 446"/>
                <a:gd name="T40" fmla="*/ 691 w 1000"/>
                <a:gd name="T41" fmla="*/ 245 h 446"/>
                <a:gd name="T42" fmla="*/ 624 w 1000"/>
                <a:gd name="T43" fmla="*/ 151 h 446"/>
                <a:gd name="T44" fmla="*/ 548 w 1000"/>
                <a:gd name="T45" fmla="*/ 97 h 446"/>
                <a:gd name="T46" fmla="*/ 468 w 1000"/>
                <a:gd name="T47" fmla="*/ 93 h 446"/>
                <a:gd name="T48" fmla="*/ 387 w 1000"/>
                <a:gd name="T49" fmla="*/ 140 h 446"/>
                <a:gd name="T50" fmla="*/ 310 w 1000"/>
                <a:gd name="T51" fmla="*/ 245 h 446"/>
                <a:gd name="T52" fmla="*/ 243 w 1000"/>
                <a:gd name="T53" fmla="*/ 340 h 446"/>
                <a:gd name="T54" fmla="*/ 159 w 1000"/>
                <a:gd name="T55" fmla="*/ 413 h 446"/>
                <a:gd name="T56" fmla="*/ 44 w 1000"/>
                <a:gd name="T57" fmla="*/ 446 h 446"/>
                <a:gd name="T58" fmla="*/ 22 w 1000"/>
                <a:gd name="T59" fmla="*/ 441 h 446"/>
                <a:gd name="T60" fmla="*/ 5 w 1000"/>
                <a:gd name="T61" fmla="*/ 421 h 446"/>
                <a:gd name="T62" fmla="*/ 983 w 1000"/>
                <a:gd name="T63" fmla="*/ 402 h 446"/>
                <a:gd name="T64" fmla="*/ 965 w 1000"/>
                <a:gd name="T65" fmla="*/ 376 h 446"/>
                <a:gd name="T66" fmla="*/ 904 w 1000"/>
                <a:gd name="T67" fmla="*/ 365 h 446"/>
                <a:gd name="T68" fmla="*/ 822 w 1000"/>
                <a:gd name="T69" fmla="*/ 307 h 446"/>
                <a:gd name="T70" fmla="*/ 752 w 1000"/>
                <a:gd name="T71" fmla="*/ 210 h 446"/>
                <a:gd name="T72" fmla="*/ 663 w 1000"/>
                <a:gd name="T73" fmla="*/ 91 h 446"/>
                <a:gd name="T74" fmla="*/ 575 w 1000"/>
                <a:gd name="T75" fmla="*/ 32 h 446"/>
                <a:gd name="T76" fmla="*/ 480 w 1000"/>
                <a:gd name="T77" fmla="*/ 19 h 446"/>
                <a:gd name="T78" fmla="*/ 379 w 1000"/>
                <a:gd name="T79" fmla="*/ 57 h 446"/>
                <a:gd name="T80" fmla="*/ 293 w 1000"/>
                <a:gd name="T81" fmla="*/ 144 h 446"/>
                <a:gd name="T82" fmla="*/ 211 w 1000"/>
                <a:gd name="T83" fmla="*/ 267 h 446"/>
                <a:gd name="T84" fmla="*/ 142 w 1000"/>
                <a:gd name="T85" fmla="*/ 341 h 446"/>
                <a:gd name="T86" fmla="*/ 44 w 1000"/>
                <a:gd name="T87" fmla="*/ 374 h 446"/>
                <a:gd name="T88" fmla="*/ 22 w 1000"/>
                <a:gd name="T89" fmla="*/ 388 h 446"/>
                <a:gd name="T90" fmla="*/ 22 w 1000"/>
                <a:gd name="T91" fmla="*/ 418 h 446"/>
                <a:gd name="T92" fmla="*/ 44 w 1000"/>
                <a:gd name="T93" fmla="*/ 428 h 446"/>
                <a:gd name="T94" fmla="*/ 150 w 1000"/>
                <a:gd name="T95" fmla="*/ 397 h 446"/>
                <a:gd name="T96" fmla="*/ 228 w 1000"/>
                <a:gd name="T97" fmla="*/ 330 h 446"/>
                <a:gd name="T98" fmla="*/ 313 w 1000"/>
                <a:gd name="T99" fmla="*/ 207 h 446"/>
                <a:gd name="T100" fmla="*/ 390 w 1000"/>
                <a:gd name="T101" fmla="*/ 114 h 446"/>
                <a:gd name="T102" fmla="*/ 482 w 1000"/>
                <a:gd name="T103" fmla="*/ 72 h 446"/>
                <a:gd name="T104" fmla="*/ 569 w 1000"/>
                <a:gd name="T105" fmla="*/ 86 h 446"/>
                <a:gd name="T106" fmla="*/ 646 w 1000"/>
                <a:gd name="T107" fmla="*/ 150 h 446"/>
                <a:gd name="T108" fmla="*/ 731 w 1000"/>
                <a:gd name="T109" fmla="*/ 275 h 446"/>
                <a:gd name="T110" fmla="*/ 808 w 1000"/>
                <a:gd name="T111" fmla="*/ 367 h 446"/>
                <a:gd name="T112" fmla="*/ 899 w 1000"/>
                <a:gd name="T113" fmla="*/ 419 h 446"/>
                <a:gd name="T114" fmla="*/ 971 w 1000"/>
                <a:gd name="T115" fmla="*/ 424 h 446"/>
                <a:gd name="T116" fmla="*/ 983 w 1000"/>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000" h="446">
                  <a:moveTo>
                    <a:pt x="0" y="402"/>
                  </a:moveTo>
                  <a:lnTo>
                    <a:pt x="0" y="402"/>
                  </a:lnTo>
                  <a:lnTo>
                    <a:pt x="1" y="396"/>
                  </a:lnTo>
                  <a:lnTo>
                    <a:pt x="2" y="390"/>
                  </a:lnTo>
                  <a:lnTo>
                    <a:pt x="4" y="385"/>
                  </a:lnTo>
                  <a:lnTo>
                    <a:pt x="7" y="380"/>
                  </a:lnTo>
                  <a:lnTo>
                    <a:pt x="7" y="380"/>
                  </a:lnTo>
                  <a:lnTo>
                    <a:pt x="10" y="374"/>
                  </a:lnTo>
                  <a:lnTo>
                    <a:pt x="13" y="370"/>
                  </a:lnTo>
                  <a:lnTo>
                    <a:pt x="17" y="366"/>
                  </a:lnTo>
                  <a:lnTo>
                    <a:pt x="21" y="363"/>
                  </a:lnTo>
                  <a:lnTo>
                    <a:pt x="26" y="361"/>
                  </a:lnTo>
                  <a:lnTo>
                    <a:pt x="31" y="359"/>
                  </a:lnTo>
                  <a:lnTo>
                    <a:pt x="38" y="358"/>
                  </a:lnTo>
                  <a:lnTo>
                    <a:pt x="44" y="357"/>
                  </a:lnTo>
                  <a:lnTo>
                    <a:pt x="44" y="357"/>
                  </a:lnTo>
                  <a:lnTo>
                    <a:pt x="60" y="356"/>
                  </a:lnTo>
                  <a:lnTo>
                    <a:pt x="77" y="353"/>
                  </a:lnTo>
                  <a:lnTo>
                    <a:pt x="91" y="348"/>
                  </a:lnTo>
                  <a:lnTo>
                    <a:pt x="106" y="342"/>
                  </a:lnTo>
                  <a:lnTo>
                    <a:pt x="119" y="335"/>
                  </a:lnTo>
                  <a:lnTo>
                    <a:pt x="132" y="326"/>
                  </a:lnTo>
                  <a:lnTo>
                    <a:pt x="144" y="317"/>
                  </a:lnTo>
                  <a:lnTo>
                    <a:pt x="156" y="306"/>
                  </a:lnTo>
                  <a:lnTo>
                    <a:pt x="167" y="295"/>
                  </a:lnTo>
                  <a:lnTo>
                    <a:pt x="178" y="282"/>
                  </a:lnTo>
                  <a:lnTo>
                    <a:pt x="187" y="270"/>
                  </a:lnTo>
                  <a:lnTo>
                    <a:pt x="197" y="257"/>
                  </a:lnTo>
                  <a:lnTo>
                    <a:pt x="216" y="229"/>
                  </a:lnTo>
                  <a:lnTo>
                    <a:pt x="235" y="201"/>
                  </a:lnTo>
                  <a:lnTo>
                    <a:pt x="235" y="201"/>
                  </a:lnTo>
                  <a:lnTo>
                    <a:pt x="259" y="160"/>
                  </a:lnTo>
                  <a:lnTo>
                    <a:pt x="259" y="160"/>
                  </a:lnTo>
                  <a:lnTo>
                    <a:pt x="280" y="132"/>
                  </a:lnTo>
                  <a:lnTo>
                    <a:pt x="290" y="118"/>
                  </a:lnTo>
                  <a:lnTo>
                    <a:pt x="302" y="104"/>
                  </a:lnTo>
                  <a:lnTo>
                    <a:pt x="314" y="91"/>
                  </a:lnTo>
                  <a:lnTo>
                    <a:pt x="327" y="78"/>
                  </a:lnTo>
                  <a:lnTo>
                    <a:pt x="341" y="64"/>
                  </a:lnTo>
                  <a:lnTo>
                    <a:pt x="355" y="53"/>
                  </a:lnTo>
                  <a:lnTo>
                    <a:pt x="370" y="41"/>
                  </a:lnTo>
                  <a:lnTo>
                    <a:pt x="386" y="31"/>
                  </a:lnTo>
                  <a:lnTo>
                    <a:pt x="403" y="23"/>
                  </a:lnTo>
                  <a:lnTo>
                    <a:pt x="420" y="14"/>
                  </a:lnTo>
                  <a:lnTo>
                    <a:pt x="439" y="9"/>
                  </a:lnTo>
                  <a:lnTo>
                    <a:pt x="459" y="4"/>
                  </a:lnTo>
                  <a:lnTo>
                    <a:pt x="479" y="1"/>
                  </a:lnTo>
                  <a:lnTo>
                    <a:pt x="500" y="0"/>
                  </a:lnTo>
                  <a:lnTo>
                    <a:pt x="500" y="0"/>
                  </a:lnTo>
                  <a:lnTo>
                    <a:pt x="521" y="1"/>
                  </a:lnTo>
                  <a:lnTo>
                    <a:pt x="542" y="4"/>
                  </a:lnTo>
                  <a:lnTo>
                    <a:pt x="562" y="9"/>
                  </a:lnTo>
                  <a:lnTo>
                    <a:pt x="580" y="14"/>
                  </a:lnTo>
                  <a:lnTo>
                    <a:pt x="598" y="23"/>
                  </a:lnTo>
                  <a:lnTo>
                    <a:pt x="614" y="31"/>
                  </a:lnTo>
                  <a:lnTo>
                    <a:pt x="631" y="41"/>
                  </a:lnTo>
                  <a:lnTo>
                    <a:pt x="645" y="53"/>
                  </a:lnTo>
                  <a:lnTo>
                    <a:pt x="660" y="64"/>
                  </a:lnTo>
                  <a:lnTo>
                    <a:pt x="673" y="78"/>
                  </a:lnTo>
                  <a:lnTo>
                    <a:pt x="687" y="91"/>
                  </a:lnTo>
                  <a:lnTo>
                    <a:pt x="699" y="104"/>
                  </a:lnTo>
                  <a:lnTo>
                    <a:pt x="710" y="118"/>
                  </a:lnTo>
                  <a:lnTo>
                    <a:pt x="721" y="132"/>
                  </a:lnTo>
                  <a:lnTo>
                    <a:pt x="741" y="160"/>
                  </a:lnTo>
                  <a:lnTo>
                    <a:pt x="741" y="160"/>
                  </a:lnTo>
                  <a:lnTo>
                    <a:pt x="766" y="201"/>
                  </a:lnTo>
                  <a:lnTo>
                    <a:pt x="766" y="201"/>
                  </a:lnTo>
                  <a:lnTo>
                    <a:pt x="785" y="229"/>
                  </a:lnTo>
                  <a:lnTo>
                    <a:pt x="803" y="257"/>
                  </a:lnTo>
                  <a:lnTo>
                    <a:pt x="813" y="270"/>
                  </a:lnTo>
                  <a:lnTo>
                    <a:pt x="823" y="282"/>
                  </a:lnTo>
                  <a:lnTo>
                    <a:pt x="834" y="295"/>
                  </a:lnTo>
                  <a:lnTo>
                    <a:pt x="844" y="306"/>
                  </a:lnTo>
                  <a:lnTo>
                    <a:pt x="857" y="317"/>
                  </a:lnTo>
                  <a:lnTo>
                    <a:pt x="868" y="326"/>
                  </a:lnTo>
                  <a:lnTo>
                    <a:pt x="882" y="335"/>
                  </a:lnTo>
                  <a:lnTo>
                    <a:pt x="895" y="342"/>
                  </a:lnTo>
                  <a:lnTo>
                    <a:pt x="909" y="348"/>
                  </a:lnTo>
                  <a:lnTo>
                    <a:pt x="924" y="353"/>
                  </a:lnTo>
                  <a:lnTo>
                    <a:pt x="940" y="356"/>
                  </a:lnTo>
                  <a:lnTo>
                    <a:pt x="957" y="357"/>
                  </a:lnTo>
                  <a:lnTo>
                    <a:pt x="957" y="357"/>
                  </a:lnTo>
                  <a:lnTo>
                    <a:pt x="963" y="358"/>
                  </a:lnTo>
                  <a:lnTo>
                    <a:pt x="969" y="359"/>
                  </a:lnTo>
                  <a:lnTo>
                    <a:pt x="974" y="361"/>
                  </a:lnTo>
                  <a:lnTo>
                    <a:pt x="979" y="363"/>
                  </a:lnTo>
                  <a:lnTo>
                    <a:pt x="984" y="366"/>
                  </a:lnTo>
                  <a:lnTo>
                    <a:pt x="988" y="370"/>
                  </a:lnTo>
                  <a:lnTo>
                    <a:pt x="991" y="374"/>
                  </a:lnTo>
                  <a:lnTo>
                    <a:pt x="994" y="380"/>
                  </a:lnTo>
                  <a:lnTo>
                    <a:pt x="994" y="380"/>
                  </a:lnTo>
                  <a:lnTo>
                    <a:pt x="997" y="385"/>
                  </a:lnTo>
                  <a:lnTo>
                    <a:pt x="998" y="391"/>
                  </a:lnTo>
                  <a:lnTo>
                    <a:pt x="999" y="397"/>
                  </a:lnTo>
                  <a:lnTo>
                    <a:pt x="1000" y="403"/>
                  </a:lnTo>
                  <a:lnTo>
                    <a:pt x="999" y="410"/>
                  </a:lnTo>
                  <a:lnTo>
                    <a:pt x="998" y="416"/>
                  </a:lnTo>
                  <a:lnTo>
                    <a:pt x="996" y="421"/>
                  </a:lnTo>
                  <a:lnTo>
                    <a:pt x="993" y="426"/>
                  </a:lnTo>
                  <a:lnTo>
                    <a:pt x="993" y="426"/>
                  </a:lnTo>
                  <a:lnTo>
                    <a:pt x="990" y="431"/>
                  </a:lnTo>
                  <a:lnTo>
                    <a:pt x="987" y="435"/>
                  </a:lnTo>
                  <a:lnTo>
                    <a:pt x="983" y="439"/>
                  </a:lnTo>
                  <a:lnTo>
                    <a:pt x="978" y="441"/>
                  </a:lnTo>
                  <a:lnTo>
                    <a:pt x="973" y="443"/>
                  </a:lnTo>
                  <a:lnTo>
                    <a:pt x="968" y="445"/>
                  </a:lnTo>
                  <a:lnTo>
                    <a:pt x="962" y="445"/>
                  </a:lnTo>
                  <a:lnTo>
                    <a:pt x="957" y="446"/>
                  </a:lnTo>
                  <a:lnTo>
                    <a:pt x="957" y="446"/>
                  </a:lnTo>
                  <a:lnTo>
                    <a:pt x="935" y="444"/>
                  </a:lnTo>
                  <a:lnTo>
                    <a:pt x="915" y="441"/>
                  </a:lnTo>
                  <a:lnTo>
                    <a:pt x="895" y="435"/>
                  </a:lnTo>
                  <a:lnTo>
                    <a:pt x="875" y="429"/>
                  </a:lnTo>
                  <a:lnTo>
                    <a:pt x="858" y="421"/>
                  </a:lnTo>
                  <a:lnTo>
                    <a:pt x="841" y="413"/>
                  </a:lnTo>
                  <a:lnTo>
                    <a:pt x="825" y="402"/>
                  </a:lnTo>
                  <a:lnTo>
                    <a:pt x="810" y="391"/>
                  </a:lnTo>
                  <a:lnTo>
                    <a:pt x="796" y="380"/>
                  </a:lnTo>
                  <a:lnTo>
                    <a:pt x="783" y="367"/>
                  </a:lnTo>
                  <a:lnTo>
                    <a:pt x="770" y="354"/>
                  </a:lnTo>
                  <a:lnTo>
                    <a:pt x="758" y="340"/>
                  </a:lnTo>
                  <a:lnTo>
                    <a:pt x="746" y="327"/>
                  </a:lnTo>
                  <a:lnTo>
                    <a:pt x="736" y="312"/>
                  </a:lnTo>
                  <a:lnTo>
                    <a:pt x="716" y="285"/>
                  </a:lnTo>
                  <a:lnTo>
                    <a:pt x="716" y="285"/>
                  </a:lnTo>
                  <a:lnTo>
                    <a:pt x="691" y="245"/>
                  </a:lnTo>
                  <a:lnTo>
                    <a:pt x="691" y="245"/>
                  </a:lnTo>
                  <a:lnTo>
                    <a:pt x="673" y="217"/>
                  </a:lnTo>
                  <a:lnTo>
                    <a:pt x="655" y="190"/>
                  </a:lnTo>
                  <a:lnTo>
                    <a:pt x="645" y="177"/>
                  </a:lnTo>
                  <a:lnTo>
                    <a:pt x="635" y="163"/>
                  </a:lnTo>
                  <a:lnTo>
                    <a:pt x="624" y="151"/>
                  </a:lnTo>
                  <a:lnTo>
                    <a:pt x="613" y="140"/>
                  </a:lnTo>
                  <a:lnTo>
                    <a:pt x="601" y="129"/>
                  </a:lnTo>
                  <a:lnTo>
                    <a:pt x="589" y="119"/>
                  </a:lnTo>
                  <a:lnTo>
                    <a:pt x="576" y="111"/>
                  </a:lnTo>
                  <a:lnTo>
                    <a:pt x="563" y="103"/>
                  </a:lnTo>
                  <a:lnTo>
                    <a:pt x="548" y="97"/>
                  </a:lnTo>
                  <a:lnTo>
                    <a:pt x="533" y="93"/>
                  </a:lnTo>
                  <a:lnTo>
                    <a:pt x="517" y="90"/>
                  </a:lnTo>
                  <a:lnTo>
                    <a:pt x="500" y="89"/>
                  </a:lnTo>
                  <a:lnTo>
                    <a:pt x="500" y="89"/>
                  </a:lnTo>
                  <a:lnTo>
                    <a:pt x="483" y="90"/>
                  </a:lnTo>
                  <a:lnTo>
                    <a:pt x="468" y="93"/>
                  </a:lnTo>
                  <a:lnTo>
                    <a:pt x="452" y="97"/>
                  </a:lnTo>
                  <a:lnTo>
                    <a:pt x="438" y="103"/>
                  </a:lnTo>
                  <a:lnTo>
                    <a:pt x="424" y="111"/>
                  </a:lnTo>
                  <a:lnTo>
                    <a:pt x="412" y="119"/>
                  </a:lnTo>
                  <a:lnTo>
                    <a:pt x="400" y="129"/>
                  </a:lnTo>
                  <a:lnTo>
                    <a:pt x="387" y="140"/>
                  </a:lnTo>
                  <a:lnTo>
                    <a:pt x="377" y="151"/>
                  </a:lnTo>
                  <a:lnTo>
                    <a:pt x="366" y="163"/>
                  </a:lnTo>
                  <a:lnTo>
                    <a:pt x="355" y="177"/>
                  </a:lnTo>
                  <a:lnTo>
                    <a:pt x="346" y="190"/>
                  </a:lnTo>
                  <a:lnTo>
                    <a:pt x="327" y="217"/>
                  </a:lnTo>
                  <a:lnTo>
                    <a:pt x="310" y="245"/>
                  </a:lnTo>
                  <a:lnTo>
                    <a:pt x="310" y="245"/>
                  </a:lnTo>
                  <a:lnTo>
                    <a:pt x="284" y="285"/>
                  </a:lnTo>
                  <a:lnTo>
                    <a:pt x="284" y="285"/>
                  </a:lnTo>
                  <a:lnTo>
                    <a:pt x="265" y="312"/>
                  </a:lnTo>
                  <a:lnTo>
                    <a:pt x="254" y="327"/>
                  </a:lnTo>
                  <a:lnTo>
                    <a:pt x="243" y="340"/>
                  </a:lnTo>
                  <a:lnTo>
                    <a:pt x="231" y="354"/>
                  </a:lnTo>
                  <a:lnTo>
                    <a:pt x="218" y="367"/>
                  </a:lnTo>
                  <a:lnTo>
                    <a:pt x="205" y="380"/>
                  </a:lnTo>
                  <a:lnTo>
                    <a:pt x="190" y="391"/>
                  </a:lnTo>
                  <a:lnTo>
                    <a:pt x="175" y="402"/>
                  </a:lnTo>
                  <a:lnTo>
                    <a:pt x="159" y="413"/>
                  </a:lnTo>
                  <a:lnTo>
                    <a:pt x="143" y="421"/>
                  </a:lnTo>
                  <a:lnTo>
                    <a:pt x="125" y="429"/>
                  </a:lnTo>
                  <a:lnTo>
                    <a:pt x="106" y="435"/>
                  </a:lnTo>
                  <a:lnTo>
                    <a:pt x="86" y="441"/>
                  </a:lnTo>
                  <a:lnTo>
                    <a:pt x="65" y="444"/>
                  </a:lnTo>
                  <a:lnTo>
                    <a:pt x="44" y="446"/>
                  </a:lnTo>
                  <a:lnTo>
                    <a:pt x="44" y="446"/>
                  </a:lnTo>
                  <a:lnTo>
                    <a:pt x="44" y="446"/>
                  </a:lnTo>
                  <a:lnTo>
                    <a:pt x="38" y="445"/>
                  </a:lnTo>
                  <a:lnTo>
                    <a:pt x="32" y="445"/>
                  </a:lnTo>
                  <a:lnTo>
                    <a:pt x="27" y="443"/>
                  </a:lnTo>
                  <a:lnTo>
                    <a:pt x="22" y="441"/>
                  </a:lnTo>
                  <a:lnTo>
                    <a:pt x="18" y="439"/>
                  </a:lnTo>
                  <a:lnTo>
                    <a:pt x="14" y="435"/>
                  </a:lnTo>
                  <a:lnTo>
                    <a:pt x="11" y="431"/>
                  </a:lnTo>
                  <a:lnTo>
                    <a:pt x="8" y="427"/>
                  </a:lnTo>
                  <a:lnTo>
                    <a:pt x="8" y="427"/>
                  </a:lnTo>
                  <a:lnTo>
                    <a:pt x="5" y="421"/>
                  </a:lnTo>
                  <a:lnTo>
                    <a:pt x="2" y="415"/>
                  </a:lnTo>
                  <a:lnTo>
                    <a:pt x="1" y="409"/>
                  </a:lnTo>
                  <a:lnTo>
                    <a:pt x="0" y="402"/>
                  </a:lnTo>
                  <a:lnTo>
                    <a:pt x="0" y="402"/>
                  </a:lnTo>
                  <a:close/>
                  <a:moveTo>
                    <a:pt x="983" y="402"/>
                  </a:moveTo>
                  <a:lnTo>
                    <a:pt x="983" y="402"/>
                  </a:lnTo>
                  <a:lnTo>
                    <a:pt x="982" y="395"/>
                  </a:lnTo>
                  <a:lnTo>
                    <a:pt x="979" y="388"/>
                  </a:lnTo>
                  <a:lnTo>
                    <a:pt x="979" y="388"/>
                  </a:lnTo>
                  <a:lnTo>
                    <a:pt x="975" y="384"/>
                  </a:lnTo>
                  <a:lnTo>
                    <a:pt x="971" y="380"/>
                  </a:lnTo>
                  <a:lnTo>
                    <a:pt x="965" y="376"/>
                  </a:lnTo>
                  <a:lnTo>
                    <a:pt x="961" y="375"/>
                  </a:lnTo>
                  <a:lnTo>
                    <a:pt x="957" y="374"/>
                  </a:lnTo>
                  <a:lnTo>
                    <a:pt x="957" y="374"/>
                  </a:lnTo>
                  <a:lnTo>
                    <a:pt x="938" y="373"/>
                  </a:lnTo>
                  <a:lnTo>
                    <a:pt x="921" y="370"/>
                  </a:lnTo>
                  <a:lnTo>
                    <a:pt x="904" y="365"/>
                  </a:lnTo>
                  <a:lnTo>
                    <a:pt x="888" y="358"/>
                  </a:lnTo>
                  <a:lnTo>
                    <a:pt x="873" y="351"/>
                  </a:lnTo>
                  <a:lnTo>
                    <a:pt x="859" y="341"/>
                  </a:lnTo>
                  <a:lnTo>
                    <a:pt x="846" y="331"/>
                  </a:lnTo>
                  <a:lnTo>
                    <a:pt x="834" y="320"/>
                  </a:lnTo>
                  <a:lnTo>
                    <a:pt x="822" y="307"/>
                  </a:lnTo>
                  <a:lnTo>
                    <a:pt x="810" y="295"/>
                  </a:lnTo>
                  <a:lnTo>
                    <a:pt x="800" y="281"/>
                  </a:lnTo>
                  <a:lnTo>
                    <a:pt x="790" y="267"/>
                  </a:lnTo>
                  <a:lnTo>
                    <a:pt x="770" y="239"/>
                  </a:lnTo>
                  <a:lnTo>
                    <a:pt x="752" y="210"/>
                  </a:lnTo>
                  <a:lnTo>
                    <a:pt x="752" y="210"/>
                  </a:lnTo>
                  <a:lnTo>
                    <a:pt x="726" y="171"/>
                  </a:lnTo>
                  <a:lnTo>
                    <a:pt x="726" y="171"/>
                  </a:lnTo>
                  <a:lnTo>
                    <a:pt x="707" y="144"/>
                  </a:lnTo>
                  <a:lnTo>
                    <a:pt x="687" y="117"/>
                  </a:lnTo>
                  <a:lnTo>
                    <a:pt x="674" y="103"/>
                  </a:lnTo>
                  <a:lnTo>
                    <a:pt x="663" y="91"/>
                  </a:lnTo>
                  <a:lnTo>
                    <a:pt x="649" y="80"/>
                  </a:lnTo>
                  <a:lnTo>
                    <a:pt x="636" y="68"/>
                  </a:lnTo>
                  <a:lnTo>
                    <a:pt x="622" y="57"/>
                  </a:lnTo>
                  <a:lnTo>
                    <a:pt x="607" y="48"/>
                  </a:lnTo>
                  <a:lnTo>
                    <a:pt x="592" y="39"/>
                  </a:lnTo>
                  <a:lnTo>
                    <a:pt x="575" y="32"/>
                  </a:lnTo>
                  <a:lnTo>
                    <a:pt x="558" y="26"/>
                  </a:lnTo>
                  <a:lnTo>
                    <a:pt x="539" y="22"/>
                  </a:lnTo>
                  <a:lnTo>
                    <a:pt x="520" y="19"/>
                  </a:lnTo>
                  <a:lnTo>
                    <a:pt x="500" y="19"/>
                  </a:lnTo>
                  <a:lnTo>
                    <a:pt x="500" y="19"/>
                  </a:lnTo>
                  <a:lnTo>
                    <a:pt x="480" y="19"/>
                  </a:lnTo>
                  <a:lnTo>
                    <a:pt x="462" y="22"/>
                  </a:lnTo>
                  <a:lnTo>
                    <a:pt x="443" y="26"/>
                  </a:lnTo>
                  <a:lnTo>
                    <a:pt x="426" y="32"/>
                  </a:lnTo>
                  <a:lnTo>
                    <a:pt x="409" y="39"/>
                  </a:lnTo>
                  <a:lnTo>
                    <a:pt x="394" y="48"/>
                  </a:lnTo>
                  <a:lnTo>
                    <a:pt x="379" y="57"/>
                  </a:lnTo>
                  <a:lnTo>
                    <a:pt x="365" y="68"/>
                  </a:lnTo>
                  <a:lnTo>
                    <a:pt x="351" y="80"/>
                  </a:lnTo>
                  <a:lnTo>
                    <a:pt x="338" y="91"/>
                  </a:lnTo>
                  <a:lnTo>
                    <a:pt x="326" y="103"/>
                  </a:lnTo>
                  <a:lnTo>
                    <a:pt x="314" y="117"/>
                  </a:lnTo>
                  <a:lnTo>
                    <a:pt x="293" y="144"/>
                  </a:lnTo>
                  <a:lnTo>
                    <a:pt x="274" y="171"/>
                  </a:lnTo>
                  <a:lnTo>
                    <a:pt x="274" y="171"/>
                  </a:lnTo>
                  <a:lnTo>
                    <a:pt x="249" y="210"/>
                  </a:lnTo>
                  <a:lnTo>
                    <a:pt x="249" y="210"/>
                  </a:lnTo>
                  <a:lnTo>
                    <a:pt x="231" y="239"/>
                  </a:lnTo>
                  <a:lnTo>
                    <a:pt x="211" y="267"/>
                  </a:lnTo>
                  <a:lnTo>
                    <a:pt x="201" y="281"/>
                  </a:lnTo>
                  <a:lnTo>
                    <a:pt x="190" y="295"/>
                  </a:lnTo>
                  <a:lnTo>
                    <a:pt x="179" y="307"/>
                  </a:lnTo>
                  <a:lnTo>
                    <a:pt x="167" y="320"/>
                  </a:lnTo>
                  <a:lnTo>
                    <a:pt x="154" y="331"/>
                  </a:lnTo>
                  <a:lnTo>
                    <a:pt x="142" y="341"/>
                  </a:lnTo>
                  <a:lnTo>
                    <a:pt x="127" y="351"/>
                  </a:lnTo>
                  <a:lnTo>
                    <a:pt x="113" y="358"/>
                  </a:lnTo>
                  <a:lnTo>
                    <a:pt x="96" y="365"/>
                  </a:lnTo>
                  <a:lnTo>
                    <a:pt x="80" y="370"/>
                  </a:lnTo>
                  <a:lnTo>
                    <a:pt x="62" y="373"/>
                  </a:lnTo>
                  <a:lnTo>
                    <a:pt x="44" y="374"/>
                  </a:lnTo>
                  <a:lnTo>
                    <a:pt x="44" y="374"/>
                  </a:lnTo>
                  <a:lnTo>
                    <a:pt x="40" y="375"/>
                  </a:lnTo>
                  <a:lnTo>
                    <a:pt x="35" y="376"/>
                  </a:lnTo>
                  <a:lnTo>
                    <a:pt x="29" y="380"/>
                  </a:lnTo>
                  <a:lnTo>
                    <a:pt x="25" y="384"/>
                  </a:lnTo>
                  <a:lnTo>
                    <a:pt x="22" y="388"/>
                  </a:lnTo>
                  <a:lnTo>
                    <a:pt x="22" y="388"/>
                  </a:lnTo>
                  <a:lnTo>
                    <a:pt x="19" y="395"/>
                  </a:lnTo>
                  <a:lnTo>
                    <a:pt x="18" y="402"/>
                  </a:lnTo>
                  <a:lnTo>
                    <a:pt x="19" y="411"/>
                  </a:lnTo>
                  <a:lnTo>
                    <a:pt x="22" y="418"/>
                  </a:lnTo>
                  <a:lnTo>
                    <a:pt x="22" y="418"/>
                  </a:lnTo>
                  <a:lnTo>
                    <a:pt x="25" y="421"/>
                  </a:lnTo>
                  <a:lnTo>
                    <a:pt x="29" y="424"/>
                  </a:lnTo>
                  <a:lnTo>
                    <a:pt x="35" y="427"/>
                  </a:lnTo>
                  <a:lnTo>
                    <a:pt x="44" y="428"/>
                  </a:lnTo>
                  <a:lnTo>
                    <a:pt x="44" y="428"/>
                  </a:lnTo>
                  <a:lnTo>
                    <a:pt x="44" y="428"/>
                  </a:lnTo>
                  <a:lnTo>
                    <a:pt x="63" y="426"/>
                  </a:lnTo>
                  <a:lnTo>
                    <a:pt x="83" y="423"/>
                  </a:lnTo>
                  <a:lnTo>
                    <a:pt x="102" y="419"/>
                  </a:lnTo>
                  <a:lnTo>
                    <a:pt x="118" y="413"/>
                  </a:lnTo>
                  <a:lnTo>
                    <a:pt x="135" y="405"/>
                  </a:lnTo>
                  <a:lnTo>
                    <a:pt x="150" y="397"/>
                  </a:lnTo>
                  <a:lnTo>
                    <a:pt x="166" y="388"/>
                  </a:lnTo>
                  <a:lnTo>
                    <a:pt x="179" y="378"/>
                  </a:lnTo>
                  <a:lnTo>
                    <a:pt x="192" y="367"/>
                  </a:lnTo>
                  <a:lnTo>
                    <a:pt x="206" y="355"/>
                  </a:lnTo>
                  <a:lnTo>
                    <a:pt x="217" y="342"/>
                  </a:lnTo>
                  <a:lnTo>
                    <a:pt x="228" y="330"/>
                  </a:lnTo>
                  <a:lnTo>
                    <a:pt x="250" y="303"/>
                  </a:lnTo>
                  <a:lnTo>
                    <a:pt x="270" y="275"/>
                  </a:lnTo>
                  <a:lnTo>
                    <a:pt x="270" y="275"/>
                  </a:lnTo>
                  <a:lnTo>
                    <a:pt x="294" y="236"/>
                  </a:lnTo>
                  <a:lnTo>
                    <a:pt x="294" y="236"/>
                  </a:lnTo>
                  <a:lnTo>
                    <a:pt x="313" y="207"/>
                  </a:lnTo>
                  <a:lnTo>
                    <a:pt x="333" y="178"/>
                  </a:lnTo>
                  <a:lnTo>
                    <a:pt x="344" y="163"/>
                  </a:lnTo>
                  <a:lnTo>
                    <a:pt x="354" y="150"/>
                  </a:lnTo>
                  <a:lnTo>
                    <a:pt x="366" y="137"/>
                  </a:lnTo>
                  <a:lnTo>
                    <a:pt x="378" y="124"/>
                  </a:lnTo>
                  <a:lnTo>
                    <a:pt x="390" y="114"/>
                  </a:lnTo>
                  <a:lnTo>
                    <a:pt x="404" y="103"/>
                  </a:lnTo>
                  <a:lnTo>
                    <a:pt x="417" y="94"/>
                  </a:lnTo>
                  <a:lnTo>
                    <a:pt x="432" y="86"/>
                  </a:lnTo>
                  <a:lnTo>
                    <a:pt x="448" y="80"/>
                  </a:lnTo>
                  <a:lnTo>
                    <a:pt x="465" y="76"/>
                  </a:lnTo>
                  <a:lnTo>
                    <a:pt x="482" y="72"/>
                  </a:lnTo>
                  <a:lnTo>
                    <a:pt x="500" y="71"/>
                  </a:lnTo>
                  <a:lnTo>
                    <a:pt x="500" y="71"/>
                  </a:lnTo>
                  <a:lnTo>
                    <a:pt x="518" y="72"/>
                  </a:lnTo>
                  <a:lnTo>
                    <a:pt x="536" y="76"/>
                  </a:lnTo>
                  <a:lnTo>
                    <a:pt x="552" y="80"/>
                  </a:lnTo>
                  <a:lnTo>
                    <a:pt x="569" y="86"/>
                  </a:lnTo>
                  <a:lnTo>
                    <a:pt x="583" y="94"/>
                  </a:lnTo>
                  <a:lnTo>
                    <a:pt x="597" y="103"/>
                  </a:lnTo>
                  <a:lnTo>
                    <a:pt x="610" y="114"/>
                  </a:lnTo>
                  <a:lnTo>
                    <a:pt x="623" y="125"/>
                  </a:lnTo>
                  <a:lnTo>
                    <a:pt x="635" y="137"/>
                  </a:lnTo>
                  <a:lnTo>
                    <a:pt x="646" y="150"/>
                  </a:lnTo>
                  <a:lnTo>
                    <a:pt x="657" y="163"/>
                  </a:lnTo>
                  <a:lnTo>
                    <a:pt x="668" y="178"/>
                  </a:lnTo>
                  <a:lnTo>
                    <a:pt x="688" y="207"/>
                  </a:lnTo>
                  <a:lnTo>
                    <a:pt x="706" y="236"/>
                  </a:lnTo>
                  <a:lnTo>
                    <a:pt x="706" y="236"/>
                  </a:lnTo>
                  <a:lnTo>
                    <a:pt x="731" y="275"/>
                  </a:lnTo>
                  <a:lnTo>
                    <a:pt x="731" y="275"/>
                  </a:lnTo>
                  <a:lnTo>
                    <a:pt x="751" y="303"/>
                  </a:lnTo>
                  <a:lnTo>
                    <a:pt x="772" y="330"/>
                  </a:lnTo>
                  <a:lnTo>
                    <a:pt x="784" y="342"/>
                  </a:lnTo>
                  <a:lnTo>
                    <a:pt x="795" y="355"/>
                  </a:lnTo>
                  <a:lnTo>
                    <a:pt x="808" y="367"/>
                  </a:lnTo>
                  <a:lnTo>
                    <a:pt x="822" y="378"/>
                  </a:lnTo>
                  <a:lnTo>
                    <a:pt x="835" y="388"/>
                  </a:lnTo>
                  <a:lnTo>
                    <a:pt x="851" y="397"/>
                  </a:lnTo>
                  <a:lnTo>
                    <a:pt x="866" y="405"/>
                  </a:lnTo>
                  <a:lnTo>
                    <a:pt x="883" y="413"/>
                  </a:lnTo>
                  <a:lnTo>
                    <a:pt x="899" y="419"/>
                  </a:lnTo>
                  <a:lnTo>
                    <a:pt x="918" y="423"/>
                  </a:lnTo>
                  <a:lnTo>
                    <a:pt x="937" y="426"/>
                  </a:lnTo>
                  <a:lnTo>
                    <a:pt x="957" y="428"/>
                  </a:lnTo>
                  <a:lnTo>
                    <a:pt x="957" y="428"/>
                  </a:lnTo>
                  <a:lnTo>
                    <a:pt x="965" y="427"/>
                  </a:lnTo>
                  <a:lnTo>
                    <a:pt x="971" y="424"/>
                  </a:lnTo>
                  <a:lnTo>
                    <a:pt x="975" y="421"/>
                  </a:lnTo>
                  <a:lnTo>
                    <a:pt x="979" y="418"/>
                  </a:lnTo>
                  <a:lnTo>
                    <a:pt x="979" y="418"/>
                  </a:lnTo>
                  <a:lnTo>
                    <a:pt x="982" y="411"/>
                  </a:lnTo>
                  <a:lnTo>
                    <a:pt x="983" y="402"/>
                  </a:lnTo>
                  <a:lnTo>
                    <a:pt x="983"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49" name="Rectangle 41">
              <a:extLst>
                <a:ext uri="{FF2B5EF4-FFF2-40B4-BE49-F238E27FC236}">
                  <a16:creationId xmlns:a16="http://schemas.microsoft.com/office/drawing/2014/main" id="{897B386F-DF97-78D4-C14F-084776770F05}"/>
                </a:ext>
              </a:extLst>
            </p:cNvPr>
            <p:cNvSpPr>
              <a:spLocks noChangeArrowheads="1"/>
            </p:cNvSpPr>
            <p:nvPr/>
          </p:nvSpPr>
          <p:spPr bwMode="auto">
            <a:xfrm>
              <a:off x="5130307"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50" name="Rectangle 42">
              <a:extLst>
                <a:ext uri="{FF2B5EF4-FFF2-40B4-BE49-F238E27FC236}">
                  <a16:creationId xmlns:a16="http://schemas.microsoft.com/office/drawing/2014/main" id="{5305F6FC-9CA7-93E6-170E-3F315B26E561}"/>
                </a:ext>
              </a:extLst>
            </p:cNvPr>
            <p:cNvSpPr>
              <a:spLocks noChangeArrowheads="1"/>
            </p:cNvSpPr>
            <p:nvPr/>
          </p:nvSpPr>
          <p:spPr bwMode="auto">
            <a:xfrm>
              <a:off x="5303344"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51" name="Rectangle 43">
              <a:extLst>
                <a:ext uri="{FF2B5EF4-FFF2-40B4-BE49-F238E27FC236}">
                  <a16:creationId xmlns:a16="http://schemas.microsoft.com/office/drawing/2014/main" id="{CEBA8303-58C2-CB5C-4DEA-67CD4B29ED73}"/>
                </a:ext>
              </a:extLst>
            </p:cNvPr>
            <p:cNvSpPr>
              <a:spLocks noChangeArrowheads="1"/>
            </p:cNvSpPr>
            <p:nvPr/>
          </p:nvSpPr>
          <p:spPr bwMode="auto">
            <a:xfrm>
              <a:off x="5358907" y="5930901"/>
              <a:ext cx="17463" cy="242888"/>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52" name="Rectangle 44">
              <a:extLst>
                <a:ext uri="{FF2B5EF4-FFF2-40B4-BE49-F238E27FC236}">
                  <a16:creationId xmlns:a16="http://schemas.microsoft.com/office/drawing/2014/main" id="{8E05A37E-1A09-E529-568E-933832265E46}"/>
                </a:ext>
              </a:extLst>
            </p:cNvPr>
            <p:cNvSpPr>
              <a:spLocks noChangeArrowheads="1"/>
            </p:cNvSpPr>
            <p:nvPr/>
          </p:nvSpPr>
          <p:spPr bwMode="auto">
            <a:xfrm>
              <a:off x="4715969" y="5907088"/>
              <a:ext cx="17463" cy="27781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53" name="Rectangle 45">
              <a:extLst>
                <a:ext uri="{FF2B5EF4-FFF2-40B4-BE49-F238E27FC236}">
                  <a16:creationId xmlns:a16="http://schemas.microsoft.com/office/drawing/2014/main" id="{4A6C2279-A5A6-1095-8C91-C6268F907C14}"/>
                </a:ext>
              </a:extLst>
            </p:cNvPr>
            <p:cNvSpPr>
              <a:spLocks noChangeArrowheads="1"/>
            </p:cNvSpPr>
            <p:nvPr/>
          </p:nvSpPr>
          <p:spPr bwMode="auto">
            <a:xfrm>
              <a:off x="4771532" y="5935663"/>
              <a:ext cx="17463" cy="220663"/>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54" name="Rectangle 46">
              <a:extLst>
                <a:ext uri="{FF2B5EF4-FFF2-40B4-BE49-F238E27FC236}">
                  <a16:creationId xmlns:a16="http://schemas.microsoft.com/office/drawing/2014/main" id="{69C84734-CC44-9781-B961-AA2185746E8C}"/>
                </a:ext>
              </a:extLst>
            </p:cNvPr>
            <p:cNvSpPr>
              <a:spLocks noChangeArrowheads="1"/>
            </p:cNvSpPr>
            <p:nvPr/>
          </p:nvSpPr>
          <p:spPr bwMode="auto">
            <a:xfrm>
              <a:off x="5071569"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55" name="Rectangle 47">
              <a:extLst>
                <a:ext uri="{FF2B5EF4-FFF2-40B4-BE49-F238E27FC236}">
                  <a16:creationId xmlns:a16="http://schemas.microsoft.com/office/drawing/2014/main" id="{AA8EBF66-FDAA-39BD-5A9F-A63529A58B16}"/>
                </a:ext>
              </a:extLst>
            </p:cNvPr>
            <p:cNvSpPr>
              <a:spLocks noChangeArrowheads="1"/>
            </p:cNvSpPr>
            <p:nvPr/>
          </p:nvSpPr>
          <p:spPr bwMode="auto">
            <a:xfrm>
              <a:off x="5012832" y="5881688"/>
              <a:ext cx="17463" cy="3333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56" name="Rectangle 48">
              <a:extLst>
                <a:ext uri="{FF2B5EF4-FFF2-40B4-BE49-F238E27FC236}">
                  <a16:creationId xmlns:a16="http://schemas.microsoft.com/office/drawing/2014/main" id="{294F681C-419A-E3EF-8B62-5B5104E74AD0}"/>
                </a:ext>
              </a:extLst>
            </p:cNvPr>
            <p:cNvSpPr>
              <a:spLocks noChangeArrowheads="1"/>
            </p:cNvSpPr>
            <p:nvPr/>
          </p:nvSpPr>
          <p:spPr bwMode="auto">
            <a:xfrm>
              <a:off x="4954094" y="5926138"/>
              <a:ext cx="17463" cy="244475"/>
            </a:xfrm>
            <a:prstGeom prst="rect">
              <a:avLst/>
            </a:prstGeom>
            <a:solidFill>
              <a:srgbClr val="3A3D4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57" name="Freeform 49">
              <a:extLst>
                <a:ext uri="{FF2B5EF4-FFF2-40B4-BE49-F238E27FC236}">
                  <a16:creationId xmlns:a16="http://schemas.microsoft.com/office/drawing/2014/main" id="{77478DB6-C0BF-A44F-6A8D-2B4BD9E7D62B}"/>
                </a:ext>
              </a:extLst>
            </p:cNvPr>
            <p:cNvSpPr>
              <a:spLocks/>
            </p:cNvSpPr>
            <p:nvPr/>
          </p:nvSpPr>
          <p:spPr bwMode="auto">
            <a:xfrm>
              <a:off x="4657232" y="5881688"/>
              <a:ext cx="779463" cy="339725"/>
            </a:xfrm>
            <a:custGeom>
              <a:avLst/>
              <a:gdLst>
                <a:gd name="T0" fmla="*/ 46 w 982"/>
                <a:gd name="T1" fmla="*/ 71 h 427"/>
                <a:gd name="T2" fmla="*/ 74 w 982"/>
                <a:gd name="T3" fmla="*/ 76 h 427"/>
                <a:gd name="T4" fmla="*/ 126 w 982"/>
                <a:gd name="T5" fmla="*/ 101 h 427"/>
                <a:gd name="T6" fmla="*/ 168 w 982"/>
                <a:gd name="T7" fmla="*/ 140 h 427"/>
                <a:gd name="T8" fmla="*/ 216 w 982"/>
                <a:gd name="T9" fmla="*/ 204 h 427"/>
                <a:gd name="T10" fmla="*/ 258 w 982"/>
                <a:gd name="T11" fmla="*/ 270 h 427"/>
                <a:gd name="T12" fmla="*/ 302 w 982"/>
                <a:gd name="T13" fmla="*/ 329 h 427"/>
                <a:gd name="T14" fmla="*/ 342 w 982"/>
                <a:gd name="T15" fmla="*/ 368 h 427"/>
                <a:gd name="T16" fmla="*/ 385 w 982"/>
                <a:gd name="T17" fmla="*/ 399 h 427"/>
                <a:gd name="T18" fmla="*/ 435 w 982"/>
                <a:gd name="T19" fmla="*/ 419 h 427"/>
                <a:gd name="T20" fmla="*/ 491 w 982"/>
                <a:gd name="T21" fmla="*/ 427 h 427"/>
                <a:gd name="T22" fmla="*/ 529 w 982"/>
                <a:gd name="T23" fmla="*/ 424 h 427"/>
                <a:gd name="T24" fmla="*/ 581 w 982"/>
                <a:gd name="T25" fmla="*/ 407 h 427"/>
                <a:gd name="T26" fmla="*/ 626 w 982"/>
                <a:gd name="T27" fmla="*/ 379 h 427"/>
                <a:gd name="T28" fmla="*/ 667 w 982"/>
                <a:gd name="T29" fmla="*/ 343 h 427"/>
                <a:gd name="T30" fmla="*/ 703 w 982"/>
                <a:gd name="T31" fmla="*/ 301 h 427"/>
                <a:gd name="T32" fmla="*/ 745 w 982"/>
                <a:gd name="T33" fmla="*/ 237 h 427"/>
                <a:gd name="T34" fmla="*/ 802 w 982"/>
                <a:gd name="T35" fmla="*/ 155 h 427"/>
                <a:gd name="T36" fmla="*/ 841 w 982"/>
                <a:gd name="T37" fmla="*/ 112 h 427"/>
                <a:gd name="T38" fmla="*/ 890 w 982"/>
                <a:gd name="T39" fmla="*/ 82 h 427"/>
                <a:gd name="T40" fmla="*/ 927 w 982"/>
                <a:gd name="T41" fmla="*/ 72 h 427"/>
                <a:gd name="T42" fmla="*/ 948 w 982"/>
                <a:gd name="T43" fmla="*/ 70 h 427"/>
                <a:gd name="T44" fmla="*/ 969 w 982"/>
                <a:gd name="T45" fmla="*/ 63 h 427"/>
                <a:gd name="T46" fmla="*/ 979 w 982"/>
                <a:gd name="T47" fmla="*/ 46 h 427"/>
                <a:gd name="T48" fmla="*/ 981 w 982"/>
                <a:gd name="T49" fmla="*/ 26 h 427"/>
                <a:gd name="T50" fmla="*/ 973 w 982"/>
                <a:gd name="T51" fmla="*/ 10 h 427"/>
                <a:gd name="T52" fmla="*/ 956 w 982"/>
                <a:gd name="T53" fmla="*/ 0 h 427"/>
                <a:gd name="T54" fmla="*/ 928 w 982"/>
                <a:gd name="T55" fmla="*/ 1 h 427"/>
                <a:gd name="T56" fmla="*/ 874 w 982"/>
                <a:gd name="T57" fmla="*/ 13 h 427"/>
                <a:gd name="T58" fmla="*/ 827 w 982"/>
                <a:gd name="T59" fmla="*/ 37 h 427"/>
                <a:gd name="T60" fmla="*/ 785 w 982"/>
                <a:gd name="T61" fmla="*/ 70 h 427"/>
                <a:gd name="T62" fmla="*/ 748 w 982"/>
                <a:gd name="T63" fmla="*/ 110 h 427"/>
                <a:gd name="T64" fmla="*/ 714 w 982"/>
                <a:gd name="T65" fmla="*/ 156 h 427"/>
                <a:gd name="T66" fmla="*/ 650 w 982"/>
                <a:gd name="T67" fmla="*/ 255 h 427"/>
                <a:gd name="T68" fmla="*/ 612 w 982"/>
                <a:gd name="T69" fmla="*/ 301 h 427"/>
                <a:gd name="T70" fmla="*/ 567 w 982"/>
                <a:gd name="T71" fmla="*/ 336 h 427"/>
                <a:gd name="T72" fmla="*/ 532 w 982"/>
                <a:gd name="T73" fmla="*/ 350 h 427"/>
                <a:gd name="T74" fmla="*/ 502 w 982"/>
                <a:gd name="T75" fmla="*/ 355 h 427"/>
                <a:gd name="T76" fmla="*/ 481 w 982"/>
                <a:gd name="T77" fmla="*/ 355 h 427"/>
                <a:gd name="T78" fmla="*/ 451 w 982"/>
                <a:gd name="T79" fmla="*/ 350 h 427"/>
                <a:gd name="T80" fmla="*/ 416 w 982"/>
                <a:gd name="T81" fmla="*/ 336 h 427"/>
                <a:gd name="T82" fmla="*/ 371 w 982"/>
                <a:gd name="T83" fmla="*/ 301 h 427"/>
                <a:gd name="T84" fmla="*/ 332 w 982"/>
                <a:gd name="T85" fmla="*/ 255 h 427"/>
                <a:gd name="T86" fmla="*/ 267 w 982"/>
                <a:gd name="T87" fmla="*/ 156 h 427"/>
                <a:gd name="T88" fmla="*/ 234 w 982"/>
                <a:gd name="T89" fmla="*/ 110 h 427"/>
                <a:gd name="T90" fmla="*/ 197 w 982"/>
                <a:gd name="T91" fmla="*/ 70 h 427"/>
                <a:gd name="T92" fmla="*/ 156 w 982"/>
                <a:gd name="T93" fmla="*/ 37 h 427"/>
                <a:gd name="T94" fmla="*/ 109 w 982"/>
                <a:gd name="T95" fmla="*/ 13 h 427"/>
                <a:gd name="T96" fmla="*/ 54 w 982"/>
                <a:gd name="T97" fmla="*/ 1 h 427"/>
                <a:gd name="T98" fmla="*/ 26 w 982"/>
                <a:gd name="T99" fmla="*/ 0 h 427"/>
                <a:gd name="T100" fmla="*/ 8 w 982"/>
                <a:gd name="T101" fmla="*/ 10 h 427"/>
                <a:gd name="T102" fmla="*/ 1 w 982"/>
                <a:gd name="T103" fmla="*/ 26 h 427"/>
                <a:gd name="T104" fmla="*/ 2 w 982"/>
                <a:gd name="T105" fmla="*/ 46 h 427"/>
                <a:gd name="T106" fmla="*/ 14 w 982"/>
                <a:gd name="T107" fmla="*/ 63 h 427"/>
                <a:gd name="T108" fmla="*/ 34 w 982"/>
                <a:gd name="T109" fmla="*/ 70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70"/>
                  </a:moveTo>
                  <a:lnTo>
                    <a:pt x="34" y="70"/>
                  </a:lnTo>
                  <a:lnTo>
                    <a:pt x="46" y="71"/>
                  </a:lnTo>
                  <a:lnTo>
                    <a:pt x="55" y="72"/>
                  </a:lnTo>
                  <a:lnTo>
                    <a:pt x="65" y="74"/>
                  </a:lnTo>
                  <a:lnTo>
                    <a:pt x="74" y="76"/>
                  </a:lnTo>
                  <a:lnTo>
                    <a:pt x="93" y="82"/>
                  </a:lnTo>
                  <a:lnTo>
                    <a:pt x="111" y="91"/>
                  </a:lnTo>
                  <a:lnTo>
                    <a:pt x="126" y="101"/>
                  </a:lnTo>
                  <a:lnTo>
                    <a:pt x="140" y="112"/>
                  </a:lnTo>
                  <a:lnTo>
                    <a:pt x="155" y="126"/>
                  </a:lnTo>
                  <a:lnTo>
                    <a:pt x="168" y="140"/>
                  </a:lnTo>
                  <a:lnTo>
                    <a:pt x="181" y="155"/>
                  </a:lnTo>
                  <a:lnTo>
                    <a:pt x="193" y="170"/>
                  </a:lnTo>
                  <a:lnTo>
                    <a:pt x="216" y="204"/>
                  </a:lnTo>
                  <a:lnTo>
                    <a:pt x="236" y="237"/>
                  </a:lnTo>
                  <a:lnTo>
                    <a:pt x="258" y="270"/>
                  </a:lnTo>
                  <a:lnTo>
                    <a:pt x="258" y="270"/>
                  </a:lnTo>
                  <a:lnTo>
                    <a:pt x="280" y="301"/>
                  </a:lnTo>
                  <a:lnTo>
                    <a:pt x="291" y="315"/>
                  </a:lnTo>
                  <a:lnTo>
                    <a:pt x="302" y="329"/>
                  </a:lnTo>
                  <a:lnTo>
                    <a:pt x="315" y="343"/>
                  </a:lnTo>
                  <a:lnTo>
                    <a:pt x="328" y="355"/>
                  </a:lnTo>
                  <a:lnTo>
                    <a:pt x="342" y="368"/>
                  </a:lnTo>
                  <a:lnTo>
                    <a:pt x="355" y="379"/>
                  </a:lnTo>
                  <a:lnTo>
                    <a:pt x="370" y="389"/>
                  </a:lnTo>
                  <a:lnTo>
                    <a:pt x="385" y="399"/>
                  </a:lnTo>
                  <a:lnTo>
                    <a:pt x="402" y="407"/>
                  </a:lnTo>
                  <a:lnTo>
                    <a:pt x="418" y="413"/>
                  </a:lnTo>
                  <a:lnTo>
                    <a:pt x="435" y="419"/>
                  </a:lnTo>
                  <a:lnTo>
                    <a:pt x="453" y="424"/>
                  </a:lnTo>
                  <a:lnTo>
                    <a:pt x="472" y="426"/>
                  </a:lnTo>
                  <a:lnTo>
                    <a:pt x="491" y="427"/>
                  </a:lnTo>
                  <a:lnTo>
                    <a:pt x="491" y="427"/>
                  </a:lnTo>
                  <a:lnTo>
                    <a:pt x="511" y="426"/>
                  </a:lnTo>
                  <a:lnTo>
                    <a:pt x="529" y="424"/>
                  </a:lnTo>
                  <a:lnTo>
                    <a:pt x="548" y="419"/>
                  </a:lnTo>
                  <a:lnTo>
                    <a:pt x="565" y="413"/>
                  </a:lnTo>
                  <a:lnTo>
                    <a:pt x="581" y="407"/>
                  </a:lnTo>
                  <a:lnTo>
                    <a:pt x="598" y="399"/>
                  </a:lnTo>
                  <a:lnTo>
                    <a:pt x="612" y="389"/>
                  </a:lnTo>
                  <a:lnTo>
                    <a:pt x="626" y="379"/>
                  </a:lnTo>
                  <a:lnTo>
                    <a:pt x="641" y="368"/>
                  </a:lnTo>
                  <a:lnTo>
                    <a:pt x="654" y="355"/>
                  </a:lnTo>
                  <a:lnTo>
                    <a:pt x="667" y="343"/>
                  </a:lnTo>
                  <a:lnTo>
                    <a:pt x="679" y="329"/>
                  </a:lnTo>
                  <a:lnTo>
                    <a:pt x="691" y="315"/>
                  </a:lnTo>
                  <a:lnTo>
                    <a:pt x="703" y="301"/>
                  </a:lnTo>
                  <a:lnTo>
                    <a:pt x="724" y="270"/>
                  </a:lnTo>
                  <a:lnTo>
                    <a:pt x="724" y="270"/>
                  </a:lnTo>
                  <a:lnTo>
                    <a:pt x="745" y="237"/>
                  </a:lnTo>
                  <a:lnTo>
                    <a:pt x="767" y="204"/>
                  </a:lnTo>
                  <a:lnTo>
                    <a:pt x="790" y="170"/>
                  </a:lnTo>
                  <a:lnTo>
                    <a:pt x="802" y="155"/>
                  </a:lnTo>
                  <a:lnTo>
                    <a:pt x="814" y="140"/>
                  </a:lnTo>
                  <a:lnTo>
                    <a:pt x="828" y="126"/>
                  </a:lnTo>
                  <a:lnTo>
                    <a:pt x="841" y="112"/>
                  </a:lnTo>
                  <a:lnTo>
                    <a:pt x="857" y="101"/>
                  </a:lnTo>
                  <a:lnTo>
                    <a:pt x="872" y="91"/>
                  </a:lnTo>
                  <a:lnTo>
                    <a:pt x="890" y="82"/>
                  </a:lnTo>
                  <a:lnTo>
                    <a:pt x="907" y="76"/>
                  </a:lnTo>
                  <a:lnTo>
                    <a:pt x="917" y="74"/>
                  </a:lnTo>
                  <a:lnTo>
                    <a:pt x="927" y="72"/>
                  </a:lnTo>
                  <a:lnTo>
                    <a:pt x="937" y="71"/>
                  </a:lnTo>
                  <a:lnTo>
                    <a:pt x="948" y="70"/>
                  </a:lnTo>
                  <a:lnTo>
                    <a:pt x="948" y="70"/>
                  </a:lnTo>
                  <a:lnTo>
                    <a:pt x="956" y="69"/>
                  </a:lnTo>
                  <a:lnTo>
                    <a:pt x="963" y="67"/>
                  </a:lnTo>
                  <a:lnTo>
                    <a:pt x="969" y="63"/>
                  </a:lnTo>
                  <a:lnTo>
                    <a:pt x="973" y="59"/>
                  </a:lnTo>
                  <a:lnTo>
                    <a:pt x="977" y="52"/>
                  </a:lnTo>
                  <a:lnTo>
                    <a:pt x="979" y="46"/>
                  </a:lnTo>
                  <a:lnTo>
                    <a:pt x="981" y="40"/>
                  </a:lnTo>
                  <a:lnTo>
                    <a:pt x="982" y="34"/>
                  </a:lnTo>
                  <a:lnTo>
                    <a:pt x="981" y="26"/>
                  </a:lnTo>
                  <a:lnTo>
                    <a:pt x="980" y="20"/>
                  </a:lnTo>
                  <a:lnTo>
                    <a:pt x="977" y="15"/>
                  </a:lnTo>
                  <a:lnTo>
                    <a:pt x="973" y="10"/>
                  </a:lnTo>
                  <a:lnTo>
                    <a:pt x="969" y="5"/>
                  </a:lnTo>
                  <a:lnTo>
                    <a:pt x="963" y="2"/>
                  </a:lnTo>
                  <a:lnTo>
                    <a:pt x="956" y="0"/>
                  </a:lnTo>
                  <a:lnTo>
                    <a:pt x="948" y="0"/>
                  </a:lnTo>
                  <a:lnTo>
                    <a:pt x="948" y="0"/>
                  </a:lnTo>
                  <a:lnTo>
                    <a:pt x="928" y="1"/>
                  </a:lnTo>
                  <a:lnTo>
                    <a:pt x="909" y="4"/>
                  </a:lnTo>
                  <a:lnTo>
                    <a:pt x="892" y="8"/>
                  </a:lnTo>
                  <a:lnTo>
                    <a:pt x="874" y="13"/>
                  </a:lnTo>
                  <a:lnTo>
                    <a:pt x="858" y="20"/>
                  </a:lnTo>
                  <a:lnTo>
                    <a:pt x="842" y="27"/>
                  </a:lnTo>
                  <a:lnTo>
                    <a:pt x="827" y="37"/>
                  </a:lnTo>
                  <a:lnTo>
                    <a:pt x="812" y="47"/>
                  </a:lnTo>
                  <a:lnTo>
                    <a:pt x="799" y="57"/>
                  </a:lnTo>
                  <a:lnTo>
                    <a:pt x="785" y="70"/>
                  </a:lnTo>
                  <a:lnTo>
                    <a:pt x="772" y="82"/>
                  </a:lnTo>
                  <a:lnTo>
                    <a:pt x="760" y="96"/>
                  </a:lnTo>
                  <a:lnTo>
                    <a:pt x="748" y="110"/>
                  </a:lnTo>
                  <a:lnTo>
                    <a:pt x="737" y="125"/>
                  </a:lnTo>
                  <a:lnTo>
                    <a:pt x="714" y="156"/>
                  </a:lnTo>
                  <a:lnTo>
                    <a:pt x="714" y="156"/>
                  </a:lnTo>
                  <a:lnTo>
                    <a:pt x="694" y="188"/>
                  </a:lnTo>
                  <a:lnTo>
                    <a:pt x="673" y="221"/>
                  </a:lnTo>
                  <a:lnTo>
                    <a:pt x="650" y="255"/>
                  </a:lnTo>
                  <a:lnTo>
                    <a:pt x="638" y="271"/>
                  </a:lnTo>
                  <a:lnTo>
                    <a:pt x="625" y="286"/>
                  </a:lnTo>
                  <a:lnTo>
                    <a:pt x="612" y="301"/>
                  </a:lnTo>
                  <a:lnTo>
                    <a:pt x="598" y="314"/>
                  </a:lnTo>
                  <a:lnTo>
                    <a:pt x="582" y="325"/>
                  </a:lnTo>
                  <a:lnTo>
                    <a:pt x="567" y="336"/>
                  </a:lnTo>
                  <a:lnTo>
                    <a:pt x="549" y="344"/>
                  </a:lnTo>
                  <a:lnTo>
                    <a:pt x="541" y="348"/>
                  </a:lnTo>
                  <a:lnTo>
                    <a:pt x="532" y="350"/>
                  </a:lnTo>
                  <a:lnTo>
                    <a:pt x="522" y="352"/>
                  </a:lnTo>
                  <a:lnTo>
                    <a:pt x="512" y="354"/>
                  </a:lnTo>
                  <a:lnTo>
                    <a:pt x="502" y="355"/>
                  </a:lnTo>
                  <a:lnTo>
                    <a:pt x="491" y="355"/>
                  </a:lnTo>
                  <a:lnTo>
                    <a:pt x="491" y="355"/>
                  </a:lnTo>
                  <a:lnTo>
                    <a:pt x="481" y="355"/>
                  </a:lnTo>
                  <a:lnTo>
                    <a:pt x="471" y="354"/>
                  </a:lnTo>
                  <a:lnTo>
                    <a:pt x="460" y="352"/>
                  </a:lnTo>
                  <a:lnTo>
                    <a:pt x="451" y="350"/>
                  </a:lnTo>
                  <a:lnTo>
                    <a:pt x="442" y="348"/>
                  </a:lnTo>
                  <a:lnTo>
                    <a:pt x="432" y="344"/>
                  </a:lnTo>
                  <a:lnTo>
                    <a:pt x="416" y="336"/>
                  </a:lnTo>
                  <a:lnTo>
                    <a:pt x="399" y="325"/>
                  </a:lnTo>
                  <a:lnTo>
                    <a:pt x="385" y="314"/>
                  </a:lnTo>
                  <a:lnTo>
                    <a:pt x="371" y="301"/>
                  </a:lnTo>
                  <a:lnTo>
                    <a:pt x="357" y="286"/>
                  </a:lnTo>
                  <a:lnTo>
                    <a:pt x="345" y="271"/>
                  </a:lnTo>
                  <a:lnTo>
                    <a:pt x="332" y="255"/>
                  </a:lnTo>
                  <a:lnTo>
                    <a:pt x="310" y="221"/>
                  </a:lnTo>
                  <a:lnTo>
                    <a:pt x="288" y="188"/>
                  </a:lnTo>
                  <a:lnTo>
                    <a:pt x="267" y="156"/>
                  </a:lnTo>
                  <a:lnTo>
                    <a:pt x="267" y="156"/>
                  </a:lnTo>
                  <a:lnTo>
                    <a:pt x="246" y="125"/>
                  </a:lnTo>
                  <a:lnTo>
                    <a:pt x="234" y="110"/>
                  </a:lnTo>
                  <a:lnTo>
                    <a:pt x="222" y="96"/>
                  </a:lnTo>
                  <a:lnTo>
                    <a:pt x="210" y="82"/>
                  </a:lnTo>
                  <a:lnTo>
                    <a:pt x="197" y="70"/>
                  </a:lnTo>
                  <a:lnTo>
                    <a:pt x="184" y="57"/>
                  </a:lnTo>
                  <a:lnTo>
                    <a:pt x="170" y="47"/>
                  </a:lnTo>
                  <a:lnTo>
                    <a:pt x="156" y="37"/>
                  </a:lnTo>
                  <a:lnTo>
                    <a:pt x="140" y="27"/>
                  </a:lnTo>
                  <a:lnTo>
                    <a:pt x="125" y="20"/>
                  </a:lnTo>
                  <a:lnTo>
                    <a:pt x="109" y="13"/>
                  </a:lnTo>
                  <a:lnTo>
                    <a:pt x="91" y="8"/>
                  </a:lnTo>
                  <a:lnTo>
                    <a:pt x="73" y="4"/>
                  </a:lnTo>
                  <a:lnTo>
                    <a:pt x="54" y="1"/>
                  </a:lnTo>
                  <a:lnTo>
                    <a:pt x="34" y="0"/>
                  </a:lnTo>
                  <a:lnTo>
                    <a:pt x="34" y="0"/>
                  </a:lnTo>
                  <a:lnTo>
                    <a:pt x="26" y="0"/>
                  </a:lnTo>
                  <a:lnTo>
                    <a:pt x="20" y="2"/>
                  </a:lnTo>
                  <a:lnTo>
                    <a:pt x="14" y="5"/>
                  </a:lnTo>
                  <a:lnTo>
                    <a:pt x="8" y="10"/>
                  </a:lnTo>
                  <a:lnTo>
                    <a:pt x="5" y="15"/>
                  </a:lnTo>
                  <a:lnTo>
                    <a:pt x="2" y="20"/>
                  </a:lnTo>
                  <a:lnTo>
                    <a:pt x="1" y="26"/>
                  </a:lnTo>
                  <a:lnTo>
                    <a:pt x="0" y="34"/>
                  </a:lnTo>
                  <a:lnTo>
                    <a:pt x="1" y="40"/>
                  </a:lnTo>
                  <a:lnTo>
                    <a:pt x="2" y="46"/>
                  </a:lnTo>
                  <a:lnTo>
                    <a:pt x="5" y="52"/>
                  </a:lnTo>
                  <a:lnTo>
                    <a:pt x="8" y="59"/>
                  </a:lnTo>
                  <a:lnTo>
                    <a:pt x="14" y="63"/>
                  </a:lnTo>
                  <a:lnTo>
                    <a:pt x="20" y="67"/>
                  </a:lnTo>
                  <a:lnTo>
                    <a:pt x="27" y="69"/>
                  </a:lnTo>
                  <a:lnTo>
                    <a:pt x="34" y="70"/>
                  </a:lnTo>
                  <a:lnTo>
                    <a:pt x="34" y="70"/>
                  </a:lnTo>
                  <a:close/>
                </a:path>
              </a:pathLst>
            </a:custGeom>
            <a:solidFill>
              <a:schemeClr val="accent2"/>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58" name="Freeform 50">
              <a:extLst>
                <a:ext uri="{FF2B5EF4-FFF2-40B4-BE49-F238E27FC236}">
                  <a16:creationId xmlns:a16="http://schemas.microsoft.com/office/drawing/2014/main" id="{6DC9B1E3-8456-ECD1-A216-6384AA86E683}"/>
                </a:ext>
              </a:extLst>
            </p:cNvPr>
            <p:cNvSpPr>
              <a:spLocks noEditPoints="1"/>
            </p:cNvSpPr>
            <p:nvPr/>
          </p:nvSpPr>
          <p:spPr bwMode="auto">
            <a:xfrm>
              <a:off x="4650882" y="5875338"/>
              <a:ext cx="792163" cy="352425"/>
            </a:xfrm>
            <a:custGeom>
              <a:avLst/>
              <a:gdLst>
                <a:gd name="T0" fmla="*/ 3 w 999"/>
                <a:gd name="T1" fmla="*/ 26 h 445"/>
                <a:gd name="T2" fmla="*/ 42 w 999"/>
                <a:gd name="T3" fmla="*/ 0 h 445"/>
                <a:gd name="T4" fmla="*/ 141 w 999"/>
                <a:gd name="T5" fmla="*/ 24 h 445"/>
                <a:gd name="T6" fmla="*/ 230 w 999"/>
                <a:gd name="T7" fmla="*/ 92 h 445"/>
                <a:gd name="T8" fmla="*/ 308 w 999"/>
                <a:gd name="T9" fmla="*/ 200 h 445"/>
                <a:gd name="T10" fmla="*/ 375 w 999"/>
                <a:gd name="T11" fmla="*/ 294 h 445"/>
                <a:gd name="T12" fmla="*/ 452 w 999"/>
                <a:gd name="T13" fmla="*/ 349 h 445"/>
                <a:gd name="T14" fmla="*/ 532 w 999"/>
                <a:gd name="T15" fmla="*/ 353 h 445"/>
                <a:gd name="T16" fmla="*/ 612 w 999"/>
                <a:gd name="T17" fmla="*/ 306 h 445"/>
                <a:gd name="T18" fmla="*/ 690 w 999"/>
                <a:gd name="T19" fmla="*/ 200 h 445"/>
                <a:gd name="T20" fmla="*/ 757 w 999"/>
                <a:gd name="T21" fmla="*/ 106 h 445"/>
                <a:gd name="T22" fmla="*/ 840 w 999"/>
                <a:gd name="T23" fmla="*/ 33 h 445"/>
                <a:gd name="T24" fmla="*/ 955 w 999"/>
                <a:gd name="T25" fmla="*/ 0 h 445"/>
                <a:gd name="T26" fmla="*/ 993 w 999"/>
                <a:gd name="T27" fmla="*/ 19 h 445"/>
                <a:gd name="T28" fmla="*/ 997 w 999"/>
                <a:gd name="T29" fmla="*/ 59 h 445"/>
                <a:gd name="T30" fmla="*/ 956 w 999"/>
                <a:gd name="T31" fmla="*/ 89 h 445"/>
                <a:gd name="T32" fmla="*/ 880 w 999"/>
                <a:gd name="T33" fmla="*/ 111 h 445"/>
                <a:gd name="T34" fmla="*/ 812 w 999"/>
                <a:gd name="T35" fmla="*/ 176 h 445"/>
                <a:gd name="T36" fmla="*/ 740 w 999"/>
                <a:gd name="T37" fmla="*/ 285 h 445"/>
                <a:gd name="T38" fmla="*/ 659 w 999"/>
                <a:gd name="T39" fmla="*/ 381 h 445"/>
                <a:gd name="T40" fmla="*/ 560 w 999"/>
                <a:gd name="T41" fmla="*/ 437 h 445"/>
                <a:gd name="T42" fmla="*/ 457 w 999"/>
                <a:gd name="T43" fmla="*/ 442 h 445"/>
                <a:gd name="T44" fmla="*/ 354 w 999"/>
                <a:gd name="T45" fmla="*/ 393 h 445"/>
                <a:gd name="T46" fmla="*/ 279 w 999"/>
                <a:gd name="T47" fmla="*/ 314 h 445"/>
                <a:gd name="T48" fmla="*/ 196 w 999"/>
                <a:gd name="T49" fmla="*/ 190 h 445"/>
                <a:gd name="T50" fmla="*/ 131 w 999"/>
                <a:gd name="T51" fmla="*/ 119 h 445"/>
                <a:gd name="T52" fmla="*/ 42 w 999"/>
                <a:gd name="T53" fmla="*/ 89 h 445"/>
                <a:gd name="T54" fmla="*/ 10 w 999"/>
                <a:gd name="T55" fmla="*/ 74 h 445"/>
                <a:gd name="T56" fmla="*/ 981 w 999"/>
                <a:gd name="T57" fmla="*/ 44 h 445"/>
                <a:gd name="T58" fmla="*/ 978 w 999"/>
                <a:gd name="T59" fmla="*/ 29 h 445"/>
                <a:gd name="T60" fmla="*/ 956 w 999"/>
                <a:gd name="T61" fmla="*/ 18 h 445"/>
                <a:gd name="T62" fmla="*/ 849 w 999"/>
                <a:gd name="T63" fmla="*/ 48 h 445"/>
                <a:gd name="T64" fmla="*/ 771 w 999"/>
                <a:gd name="T65" fmla="*/ 116 h 445"/>
                <a:gd name="T66" fmla="*/ 686 w 999"/>
                <a:gd name="T67" fmla="*/ 239 h 445"/>
                <a:gd name="T68" fmla="*/ 610 w 999"/>
                <a:gd name="T69" fmla="*/ 332 h 445"/>
                <a:gd name="T70" fmla="*/ 518 w 999"/>
                <a:gd name="T71" fmla="*/ 374 h 445"/>
                <a:gd name="T72" fmla="*/ 431 w 999"/>
                <a:gd name="T73" fmla="*/ 359 h 445"/>
                <a:gd name="T74" fmla="*/ 353 w 999"/>
                <a:gd name="T75" fmla="*/ 296 h 445"/>
                <a:gd name="T76" fmla="*/ 268 w 999"/>
                <a:gd name="T77" fmla="*/ 171 h 445"/>
                <a:gd name="T78" fmla="*/ 192 w 999"/>
                <a:gd name="T79" fmla="*/ 79 h 445"/>
                <a:gd name="T80" fmla="*/ 100 w 999"/>
                <a:gd name="T81" fmla="*/ 27 h 445"/>
                <a:gd name="T82" fmla="*/ 31 w 999"/>
                <a:gd name="T83" fmla="*/ 20 h 445"/>
                <a:gd name="T84" fmla="*/ 17 w 999"/>
                <a:gd name="T85" fmla="*/ 43 h 445"/>
                <a:gd name="T86" fmla="*/ 27 w 999"/>
                <a:gd name="T87" fmla="*/ 65 h 445"/>
                <a:gd name="T88" fmla="*/ 79 w 999"/>
                <a:gd name="T89" fmla="*/ 76 h 445"/>
                <a:gd name="T90" fmla="*/ 166 w 999"/>
                <a:gd name="T91" fmla="*/ 126 h 445"/>
                <a:gd name="T92" fmla="*/ 248 w 999"/>
                <a:gd name="T93" fmla="*/ 236 h 445"/>
                <a:gd name="T94" fmla="*/ 325 w 999"/>
                <a:gd name="T95" fmla="*/ 342 h 445"/>
                <a:gd name="T96" fmla="*/ 409 w 999"/>
                <a:gd name="T97" fmla="*/ 407 h 445"/>
                <a:gd name="T98" fmla="*/ 499 w 999"/>
                <a:gd name="T99" fmla="*/ 427 h 445"/>
                <a:gd name="T100" fmla="*/ 606 w 999"/>
                <a:gd name="T101" fmla="*/ 398 h 445"/>
                <a:gd name="T102" fmla="*/ 685 w 999"/>
                <a:gd name="T103" fmla="*/ 329 h 445"/>
                <a:gd name="T104" fmla="*/ 769 w 999"/>
                <a:gd name="T105" fmla="*/ 207 h 445"/>
                <a:gd name="T106" fmla="*/ 845 w 999"/>
                <a:gd name="T107" fmla="*/ 115 h 445"/>
                <a:gd name="T108" fmla="*/ 937 w 999"/>
                <a:gd name="T109" fmla="*/ 73 h 445"/>
                <a:gd name="T110" fmla="*/ 975 w 999"/>
                <a:gd name="T111" fmla="*/ 62 h 4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999" h="445">
                  <a:moveTo>
                    <a:pt x="0" y="44"/>
                  </a:moveTo>
                  <a:lnTo>
                    <a:pt x="0" y="44"/>
                  </a:lnTo>
                  <a:lnTo>
                    <a:pt x="0" y="42"/>
                  </a:lnTo>
                  <a:lnTo>
                    <a:pt x="0" y="42"/>
                  </a:lnTo>
                  <a:lnTo>
                    <a:pt x="1" y="34"/>
                  </a:lnTo>
                  <a:lnTo>
                    <a:pt x="3" y="26"/>
                  </a:lnTo>
                  <a:lnTo>
                    <a:pt x="6" y="19"/>
                  </a:lnTo>
                  <a:lnTo>
                    <a:pt x="11" y="13"/>
                  </a:lnTo>
                  <a:lnTo>
                    <a:pt x="17" y="7"/>
                  </a:lnTo>
                  <a:lnTo>
                    <a:pt x="25" y="3"/>
                  </a:lnTo>
                  <a:lnTo>
                    <a:pt x="33" y="1"/>
                  </a:lnTo>
                  <a:lnTo>
                    <a:pt x="42" y="0"/>
                  </a:lnTo>
                  <a:lnTo>
                    <a:pt x="42" y="0"/>
                  </a:lnTo>
                  <a:lnTo>
                    <a:pt x="65" y="2"/>
                  </a:lnTo>
                  <a:lnTo>
                    <a:pt x="86" y="5"/>
                  </a:lnTo>
                  <a:lnTo>
                    <a:pt x="105" y="11"/>
                  </a:lnTo>
                  <a:lnTo>
                    <a:pt x="124" y="17"/>
                  </a:lnTo>
                  <a:lnTo>
                    <a:pt x="141" y="24"/>
                  </a:lnTo>
                  <a:lnTo>
                    <a:pt x="158" y="33"/>
                  </a:lnTo>
                  <a:lnTo>
                    <a:pt x="174" y="44"/>
                  </a:lnTo>
                  <a:lnTo>
                    <a:pt x="189" y="54"/>
                  </a:lnTo>
                  <a:lnTo>
                    <a:pt x="203" y="66"/>
                  </a:lnTo>
                  <a:lnTo>
                    <a:pt x="217" y="79"/>
                  </a:lnTo>
                  <a:lnTo>
                    <a:pt x="230" y="92"/>
                  </a:lnTo>
                  <a:lnTo>
                    <a:pt x="241" y="106"/>
                  </a:lnTo>
                  <a:lnTo>
                    <a:pt x="253" y="119"/>
                  </a:lnTo>
                  <a:lnTo>
                    <a:pt x="263" y="133"/>
                  </a:lnTo>
                  <a:lnTo>
                    <a:pt x="283" y="161"/>
                  </a:lnTo>
                  <a:lnTo>
                    <a:pt x="283" y="161"/>
                  </a:lnTo>
                  <a:lnTo>
                    <a:pt x="308" y="200"/>
                  </a:lnTo>
                  <a:lnTo>
                    <a:pt x="308" y="200"/>
                  </a:lnTo>
                  <a:lnTo>
                    <a:pt x="326" y="228"/>
                  </a:lnTo>
                  <a:lnTo>
                    <a:pt x="345" y="256"/>
                  </a:lnTo>
                  <a:lnTo>
                    <a:pt x="355" y="269"/>
                  </a:lnTo>
                  <a:lnTo>
                    <a:pt x="365" y="282"/>
                  </a:lnTo>
                  <a:lnTo>
                    <a:pt x="375" y="294"/>
                  </a:lnTo>
                  <a:lnTo>
                    <a:pt x="387" y="306"/>
                  </a:lnTo>
                  <a:lnTo>
                    <a:pt x="398" y="317"/>
                  </a:lnTo>
                  <a:lnTo>
                    <a:pt x="411" y="327"/>
                  </a:lnTo>
                  <a:lnTo>
                    <a:pt x="424" y="335"/>
                  </a:lnTo>
                  <a:lnTo>
                    <a:pt x="437" y="343"/>
                  </a:lnTo>
                  <a:lnTo>
                    <a:pt x="452" y="349"/>
                  </a:lnTo>
                  <a:lnTo>
                    <a:pt x="466" y="353"/>
                  </a:lnTo>
                  <a:lnTo>
                    <a:pt x="483" y="356"/>
                  </a:lnTo>
                  <a:lnTo>
                    <a:pt x="499" y="357"/>
                  </a:lnTo>
                  <a:lnTo>
                    <a:pt x="499" y="357"/>
                  </a:lnTo>
                  <a:lnTo>
                    <a:pt x="516" y="356"/>
                  </a:lnTo>
                  <a:lnTo>
                    <a:pt x="532" y="353"/>
                  </a:lnTo>
                  <a:lnTo>
                    <a:pt x="547" y="349"/>
                  </a:lnTo>
                  <a:lnTo>
                    <a:pt x="561" y="343"/>
                  </a:lnTo>
                  <a:lnTo>
                    <a:pt x="575" y="335"/>
                  </a:lnTo>
                  <a:lnTo>
                    <a:pt x="588" y="327"/>
                  </a:lnTo>
                  <a:lnTo>
                    <a:pt x="600" y="317"/>
                  </a:lnTo>
                  <a:lnTo>
                    <a:pt x="612" y="306"/>
                  </a:lnTo>
                  <a:lnTo>
                    <a:pt x="623" y="294"/>
                  </a:lnTo>
                  <a:lnTo>
                    <a:pt x="633" y="282"/>
                  </a:lnTo>
                  <a:lnTo>
                    <a:pt x="644" y="269"/>
                  </a:lnTo>
                  <a:lnTo>
                    <a:pt x="653" y="256"/>
                  </a:lnTo>
                  <a:lnTo>
                    <a:pt x="673" y="228"/>
                  </a:lnTo>
                  <a:lnTo>
                    <a:pt x="690" y="200"/>
                  </a:lnTo>
                  <a:lnTo>
                    <a:pt x="690" y="200"/>
                  </a:lnTo>
                  <a:lnTo>
                    <a:pt x="715" y="161"/>
                  </a:lnTo>
                  <a:lnTo>
                    <a:pt x="715" y="161"/>
                  </a:lnTo>
                  <a:lnTo>
                    <a:pt x="735" y="133"/>
                  </a:lnTo>
                  <a:lnTo>
                    <a:pt x="746" y="119"/>
                  </a:lnTo>
                  <a:lnTo>
                    <a:pt x="757" y="106"/>
                  </a:lnTo>
                  <a:lnTo>
                    <a:pt x="769" y="92"/>
                  </a:lnTo>
                  <a:lnTo>
                    <a:pt x="782" y="79"/>
                  </a:lnTo>
                  <a:lnTo>
                    <a:pt x="795" y="66"/>
                  </a:lnTo>
                  <a:lnTo>
                    <a:pt x="809" y="54"/>
                  </a:lnTo>
                  <a:lnTo>
                    <a:pt x="824" y="44"/>
                  </a:lnTo>
                  <a:lnTo>
                    <a:pt x="840" y="33"/>
                  </a:lnTo>
                  <a:lnTo>
                    <a:pt x="857" y="24"/>
                  </a:lnTo>
                  <a:lnTo>
                    <a:pt x="875" y="17"/>
                  </a:lnTo>
                  <a:lnTo>
                    <a:pt x="893" y="11"/>
                  </a:lnTo>
                  <a:lnTo>
                    <a:pt x="913" y="5"/>
                  </a:lnTo>
                  <a:lnTo>
                    <a:pt x="934" y="2"/>
                  </a:lnTo>
                  <a:lnTo>
                    <a:pt x="955" y="0"/>
                  </a:lnTo>
                  <a:lnTo>
                    <a:pt x="955" y="0"/>
                  </a:lnTo>
                  <a:lnTo>
                    <a:pt x="966" y="1"/>
                  </a:lnTo>
                  <a:lnTo>
                    <a:pt x="974" y="3"/>
                  </a:lnTo>
                  <a:lnTo>
                    <a:pt x="981" y="7"/>
                  </a:lnTo>
                  <a:lnTo>
                    <a:pt x="987" y="13"/>
                  </a:lnTo>
                  <a:lnTo>
                    <a:pt x="993" y="19"/>
                  </a:lnTo>
                  <a:lnTo>
                    <a:pt x="996" y="26"/>
                  </a:lnTo>
                  <a:lnTo>
                    <a:pt x="998" y="34"/>
                  </a:lnTo>
                  <a:lnTo>
                    <a:pt x="999" y="42"/>
                  </a:lnTo>
                  <a:lnTo>
                    <a:pt x="999" y="42"/>
                  </a:lnTo>
                  <a:lnTo>
                    <a:pt x="999" y="51"/>
                  </a:lnTo>
                  <a:lnTo>
                    <a:pt x="997" y="59"/>
                  </a:lnTo>
                  <a:lnTo>
                    <a:pt x="994" y="66"/>
                  </a:lnTo>
                  <a:lnTo>
                    <a:pt x="988" y="74"/>
                  </a:lnTo>
                  <a:lnTo>
                    <a:pt x="982" y="80"/>
                  </a:lnTo>
                  <a:lnTo>
                    <a:pt x="975" y="84"/>
                  </a:lnTo>
                  <a:lnTo>
                    <a:pt x="967" y="87"/>
                  </a:lnTo>
                  <a:lnTo>
                    <a:pt x="956" y="89"/>
                  </a:lnTo>
                  <a:lnTo>
                    <a:pt x="956" y="89"/>
                  </a:lnTo>
                  <a:lnTo>
                    <a:pt x="939" y="90"/>
                  </a:lnTo>
                  <a:lnTo>
                    <a:pt x="923" y="93"/>
                  </a:lnTo>
                  <a:lnTo>
                    <a:pt x="908" y="97"/>
                  </a:lnTo>
                  <a:lnTo>
                    <a:pt x="893" y="104"/>
                  </a:lnTo>
                  <a:lnTo>
                    <a:pt x="880" y="111"/>
                  </a:lnTo>
                  <a:lnTo>
                    <a:pt x="868" y="119"/>
                  </a:lnTo>
                  <a:lnTo>
                    <a:pt x="855" y="130"/>
                  </a:lnTo>
                  <a:lnTo>
                    <a:pt x="844" y="140"/>
                  </a:lnTo>
                  <a:lnTo>
                    <a:pt x="833" y="151"/>
                  </a:lnTo>
                  <a:lnTo>
                    <a:pt x="822" y="164"/>
                  </a:lnTo>
                  <a:lnTo>
                    <a:pt x="812" y="176"/>
                  </a:lnTo>
                  <a:lnTo>
                    <a:pt x="803" y="190"/>
                  </a:lnTo>
                  <a:lnTo>
                    <a:pt x="783" y="217"/>
                  </a:lnTo>
                  <a:lnTo>
                    <a:pt x="766" y="245"/>
                  </a:lnTo>
                  <a:lnTo>
                    <a:pt x="766" y="245"/>
                  </a:lnTo>
                  <a:lnTo>
                    <a:pt x="740" y="285"/>
                  </a:lnTo>
                  <a:lnTo>
                    <a:pt x="740" y="285"/>
                  </a:lnTo>
                  <a:lnTo>
                    <a:pt x="720" y="314"/>
                  </a:lnTo>
                  <a:lnTo>
                    <a:pt x="709" y="327"/>
                  </a:lnTo>
                  <a:lnTo>
                    <a:pt x="697" y="342"/>
                  </a:lnTo>
                  <a:lnTo>
                    <a:pt x="685" y="355"/>
                  </a:lnTo>
                  <a:lnTo>
                    <a:pt x="673" y="368"/>
                  </a:lnTo>
                  <a:lnTo>
                    <a:pt x="659" y="381"/>
                  </a:lnTo>
                  <a:lnTo>
                    <a:pt x="645" y="393"/>
                  </a:lnTo>
                  <a:lnTo>
                    <a:pt x="629" y="405"/>
                  </a:lnTo>
                  <a:lnTo>
                    <a:pt x="614" y="414"/>
                  </a:lnTo>
                  <a:lnTo>
                    <a:pt x="597" y="423"/>
                  </a:lnTo>
                  <a:lnTo>
                    <a:pt x="579" y="431"/>
                  </a:lnTo>
                  <a:lnTo>
                    <a:pt x="560" y="437"/>
                  </a:lnTo>
                  <a:lnTo>
                    <a:pt x="542" y="442"/>
                  </a:lnTo>
                  <a:lnTo>
                    <a:pt x="521" y="444"/>
                  </a:lnTo>
                  <a:lnTo>
                    <a:pt x="499" y="445"/>
                  </a:lnTo>
                  <a:lnTo>
                    <a:pt x="499" y="445"/>
                  </a:lnTo>
                  <a:lnTo>
                    <a:pt x="478" y="444"/>
                  </a:lnTo>
                  <a:lnTo>
                    <a:pt x="457" y="442"/>
                  </a:lnTo>
                  <a:lnTo>
                    <a:pt x="437" y="437"/>
                  </a:lnTo>
                  <a:lnTo>
                    <a:pt x="419" y="431"/>
                  </a:lnTo>
                  <a:lnTo>
                    <a:pt x="401" y="423"/>
                  </a:lnTo>
                  <a:lnTo>
                    <a:pt x="385" y="414"/>
                  </a:lnTo>
                  <a:lnTo>
                    <a:pt x="369" y="405"/>
                  </a:lnTo>
                  <a:lnTo>
                    <a:pt x="354" y="393"/>
                  </a:lnTo>
                  <a:lnTo>
                    <a:pt x="339" y="381"/>
                  </a:lnTo>
                  <a:lnTo>
                    <a:pt x="326" y="368"/>
                  </a:lnTo>
                  <a:lnTo>
                    <a:pt x="314" y="355"/>
                  </a:lnTo>
                  <a:lnTo>
                    <a:pt x="301" y="342"/>
                  </a:lnTo>
                  <a:lnTo>
                    <a:pt x="290" y="327"/>
                  </a:lnTo>
                  <a:lnTo>
                    <a:pt x="279" y="314"/>
                  </a:lnTo>
                  <a:lnTo>
                    <a:pt x="259" y="285"/>
                  </a:lnTo>
                  <a:lnTo>
                    <a:pt x="259" y="285"/>
                  </a:lnTo>
                  <a:lnTo>
                    <a:pt x="233" y="245"/>
                  </a:lnTo>
                  <a:lnTo>
                    <a:pt x="233" y="245"/>
                  </a:lnTo>
                  <a:lnTo>
                    <a:pt x="215" y="217"/>
                  </a:lnTo>
                  <a:lnTo>
                    <a:pt x="196" y="190"/>
                  </a:lnTo>
                  <a:lnTo>
                    <a:pt x="187" y="176"/>
                  </a:lnTo>
                  <a:lnTo>
                    <a:pt x="176" y="164"/>
                  </a:lnTo>
                  <a:lnTo>
                    <a:pt x="166" y="151"/>
                  </a:lnTo>
                  <a:lnTo>
                    <a:pt x="155" y="140"/>
                  </a:lnTo>
                  <a:lnTo>
                    <a:pt x="143" y="130"/>
                  </a:lnTo>
                  <a:lnTo>
                    <a:pt x="131" y="119"/>
                  </a:lnTo>
                  <a:lnTo>
                    <a:pt x="119" y="111"/>
                  </a:lnTo>
                  <a:lnTo>
                    <a:pt x="105" y="104"/>
                  </a:lnTo>
                  <a:lnTo>
                    <a:pt x="91" y="97"/>
                  </a:lnTo>
                  <a:lnTo>
                    <a:pt x="75" y="93"/>
                  </a:lnTo>
                  <a:lnTo>
                    <a:pt x="59" y="90"/>
                  </a:lnTo>
                  <a:lnTo>
                    <a:pt x="42" y="89"/>
                  </a:lnTo>
                  <a:lnTo>
                    <a:pt x="42" y="89"/>
                  </a:lnTo>
                  <a:lnTo>
                    <a:pt x="42" y="89"/>
                  </a:lnTo>
                  <a:lnTo>
                    <a:pt x="32" y="87"/>
                  </a:lnTo>
                  <a:lnTo>
                    <a:pt x="24" y="84"/>
                  </a:lnTo>
                  <a:lnTo>
                    <a:pt x="16" y="80"/>
                  </a:lnTo>
                  <a:lnTo>
                    <a:pt x="10" y="74"/>
                  </a:lnTo>
                  <a:lnTo>
                    <a:pt x="6" y="67"/>
                  </a:lnTo>
                  <a:lnTo>
                    <a:pt x="2" y="60"/>
                  </a:lnTo>
                  <a:lnTo>
                    <a:pt x="0" y="52"/>
                  </a:lnTo>
                  <a:lnTo>
                    <a:pt x="0" y="44"/>
                  </a:lnTo>
                  <a:lnTo>
                    <a:pt x="0" y="44"/>
                  </a:lnTo>
                  <a:close/>
                  <a:moveTo>
                    <a:pt x="981" y="44"/>
                  </a:moveTo>
                  <a:lnTo>
                    <a:pt x="981" y="44"/>
                  </a:lnTo>
                  <a:lnTo>
                    <a:pt x="981" y="43"/>
                  </a:lnTo>
                  <a:lnTo>
                    <a:pt x="981" y="43"/>
                  </a:lnTo>
                  <a:lnTo>
                    <a:pt x="981" y="39"/>
                  </a:lnTo>
                  <a:lnTo>
                    <a:pt x="980" y="33"/>
                  </a:lnTo>
                  <a:lnTo>
                    <a:pt x="978" y="29"/>
                  </a:lnTo>
                  <a:lnTo>
                    <a:pt x="975" y="26"/>
                  </a:lnTo>
                  <a:lnTo>
                    <a:pt x="972" y="22"/>
                  </a:lnTo>
                  <a:lnTo>
                    <a:pt x="968" y="20"/>
                  </a:lnTo>
                  <a:lnTo>
                    <a:pt x="963" y="19"/>
                  </a:lnTo>
                  <a:lnTo>
                    <a:pt x="956" y="18"/>
                  </a:lnTo>
                  <a:lnTo>
                    <a:pt x="956" y="18"/>
                  </a:lnTo>
                  <a:lnTo>
                    <a:pt x="936" y="20"/>
                  </a:lnTo>
                  <a:lnTo>
                    <a:pt x="917" y="22"/>
                  </a:lnTo>
                  <a:lnTo>
                    <a:pt x="899" y="27"/>
                  </a:lnTo>
                  <a:lnTo>
                    <a:pt x="881" y="33"/>
                  </a:lnTo>
                  <a:lnTo>
                    <a:pt x="865" y="40"/>
                  </a:lnTo>
                  <a:lnTo>
                    <a:pt x="849" y="48"/>
                  </a:lnTo>
                  <a:lnTo>
                    <a:pt x="835" y="57"/>
                  </a:lnTo>
                  <a:lnTo>
                    <a:pt x="820" y="67"/>
                  </a:lnTo>
                  <a:lnTo>
                    <a:pt x="807" y="79"/>
                  </a:lnTo>
                  <a:lnTo>
                    <a:pt x="794" y="91"/>
                  </a:lnTo>
                  <a:lnTo>
                    <a:pt x="782" y="104"/>
                  </a:lnTo>
                  <a:lnTo>
                    <a:pt x="771" y="116"/>
                  </a:lnTo>
                  <a:lnTo>
                    <a:pt x="749" y="143"/>
                  </a:lnTo>
                  <a:lnTo>
                    <a:pt x="730" y="171"/>
                  </a:lnTo>
                  <a:lnTo>
                    <a:pt x="730" y="171"/>
                  </a:lnTo>
                  <a:lnTo>
                    <a:pt x="705" y="210"/>
                  </a:lnTo>
                  <a:lnTo>
                    <a:pt x="705" y="210"/>
                  </a:lnTo>
                  <a:lnTo>
                    <a:pt x="686" y="239"/>
                  </a:lnTo>
                  <a:lnTo>
                    <a:pt x="666" y="268"/>
                  </a:lnTo>
                  <a:lnTo>
                    <a:pt x="656" y="283"/>
                  </a:lnTo>
                  <a:lnTo>
                    <a:pt x="645" y="296"/>
                  </a:lnTo>
                  <a:lnTo>
                    <a:pt x="633" y="308"/>
                  </a:lnTo>
                  <a:lnTo>
                    <a:pt x="622" y="321"/>
                  </a:lnTo>
                  <a:lnTo>
                    <a:pt x="610" y="332"/>
                  </a:lnTo>
                  <a:lnTo>
                    <a:pt x="596" y="343"/>
                  </a:lnTo>
                  <a:lnTo>
                    <a:pt x="582" y="352"/>
                  </a:lnTo>
                  <a:lnTo>
                    <a:pt x="567" y="359"/>
                  </a:lnTo>
                  <a:lnTo>
                    <a:pt x="552" y="366"/>
                  </a:lnTo>
                  <a:lnTo>
                    <a:pt x="535" y="371"/>
                  </a:lnTo>
                  <a:lnTo>
                    <a:pt x="518" y="374"/>
                  </a:lnTo>
                  <a:lnTo>
                    <a:pt x="499" y="375"/>
                  </a:lnTo>
                  <a:lnTo>
                    <a:pt x="499" y="375"/>
                  </a:lnTo>
                  <a:lnTo>
                    <a:pt x="481" y="374"/>
                  </a:lnTo>
                  <a:lnTo>
                    <a:pt x="463" y="371"/>
                  </a:lnTo>
                  <a:lnTo>
                    <a:pt x="447" y="366"/>
                  </a:lnTo>
                  <a:lnTo>
                    <a:pt x="431" y="359"/>
                  </a:lnTo>
                  <a:lnTo>
                    <a:pt x="416" y="352"/>
                  </a:lnTo>
                  <a:lnTo>
                    <a:pt x="402" y="343"/>
                  </a:lnTo>
                  <a:lnTo>
                    <a:pt x="389" y="332"/>
                  </a:lnTo>
                  <a:lnTo>
                    <a:pt x="377" y="321"/>
                  </a:lnTo>
                  <a:lnTo>
                    <a:pt x="364" y="308"/>
                  </a:lnTo>
                  <a:lnTo>
                    <a:pt x="353" y="296"/>
                  </a:lnTo>
                  <a:lnTo>
                    <a:pt x="342" y="283"/>
                  </a:lnTo>
                  <a:lnTo>
                    <a:pt x="332" y="268"/>
                  </a:lnTo>
                  <a:lnTo>
                    <a:pt x="313" y="239"/>
                  </a:lnTo>
                  <a:lnTo>
                    <a:pt x="294" y="209"/>
                  </a:lnTo>
                  <a:lnTo>
                    <a:pt x="294" y="209"/>
                  </a:lnTo>
                  <a:lnTo>
                    <a:pt x="268" y="171"/>
                  </a:lnTo>
                  <a:lnTo>
                    <a:pt x="268" y="171"/>
                  </a:lnTo>
                  <a:lnTo>
                    <a:pt x="249" y="143"/>
                  </a:lnTo>
                  <a:lnTo>
                    <a:pt x="228" y="116"/>
                  </a:lnTo>
                  <a:lnTo>
                    <a:pt x="217" y="104"/>
                  </a:lnTo>
                  <a:lnTo>
                    <a:pt x="204" y="91"/>
                  </a:lnTo>
                  <a:lnTo>
                    <a:pt x="192" y="79"/>
                  </a:lnTo>
                  <a:lnTo>
                    <a:pt x="178" y="67"/>
                  </a:lnTo>
                  <a:lnTo>
                    <a:pt x="164" y="57"/>
                  </a:lnTo>
                  <a:lnTo>
                    <a:pt x="150" y="48"/>
                  </a:lnTo>
                  <a:lnTo>
                    <a:pt x="134" y="40"/>
                  </a:lnTo>
                  <a:lnTo>
                    <a:pt x="118" y="33"/>
                  </a:lnTo>
                  <a:lnTo>
                    <a:pt x="100" y="27"/>
                  </a:lnTo>
                  <a:lnTo>
                    <a:pt x="81" y="22"/>
                  </a:lnTo>
                  <a:lnTo>
                    <a:pt x="63" y="20"/>
                  </a:lnTo>
                  <a:lnTo>
                    <a:pt x="42" y="18"/>
                  </a:lnTo>
                  <a:lnTo>
                    <a:pt x="42" y="18"/>
                  </a:lnTo>
                  <a:lnTo>
                    <a:pt x="36" y="19"/>
                  </a:lnTo>
                  <a:lnTo>
                    <a:pt x="31" y="20"/>
                  </a:lnTo>
                  <a:lnTo>
                    <a:pt x="27" y="22"/>
                  </a:lnTo>
                  <a:lnTo>
                    <a:pt x="24" y="26"/>
                  </a:lnTo>
                  <a:lnTo>
                    <a:pt x="21" y="29"/>
                  </a:lnTo>
                  <a:lnTo>
                    <a:pt x="18" y="33"/>
                  </a:lnTo>
                  <a:lnTo>
                    <a:pt x="17" y="39"/>
                  </a:lnTo>
                  <a:lnTo>
                    <a:pt x="17" y="43"/>
                  </a:lnTo>
                  <a:lnTo>
                    <a:pt x="17" y="43"/>
                  </a:lnTo>
                  <a:lnTo>
                    <a:pt x="17" y="48"/>
                  </a:lnTo>
                  <a:lnTo>
                    <a:pt x="18" y="53"/>
                  </a:lnTo>
                  <a:lnTo>
                    <a:pt x="21" y="57"/>
                  </a:lnTo>
                  <a:lnTo>
                    <a:pt x="23" y="61"/>
                  </a:lnTo>
                  <a:lnTo>
                    <a:pt x="27" y="65"/>
                  </a:lnTo>
                  <a:lnTo>
                    <a:pt x="31" y="69"/>
                  </a:lnTo>
                  <a:lnTo>
                    <a:pt x="36" y="71"/>
                  </a:lnTo>
                  <a:lnTo>
                    <a:pt x="42" y="71"/>
                  </a:lnTo>
                  <a:lnTo>
                    <a:pt x="42" y="71"/>
                  </a:lnTo>
                  <a:lnTo>
                    <a:pt x="62" y="73"/>
                  </a:lnTo>
                  <a:lnTo>
                    <a:pt x="79" y="76"/>
                  </a:lnTo>
                  <a:lnTo>
                    <a:pt x="96" y="81"/>
                  </a:lnTo>
                  <a:lnTo>
                    <a:pt x="111" y="87"/>
                  </a:lnTo>
                  <a:lnTo>
                    <a:pt x="126" y="95"/>
                  </a:lnTo>
                  <a:lnTo>
                    <a:pt x="140" y="105"/>
                  </a:lnTo>
                  <a:lnTo>
                    <a:pt x="154" y="115"/>
                  </a:lnTo>
                  <a:lnTo>
                    <a:pt x="166" y="126"/>
                  </a:lnTo>
                  <a:lnTo>
                    <a:pt x="177" y="139"/>
                  </a:lnTo>
                  <a:lnTo>
                    <a:pt x="189" y="151"/>
                  </a:lnTo>
                  <a:lnTo>
                    <a:pt x="200" y="165"/>
                  </a:lnTo>
                  <a:lnTo>
                    <a:pt x="210" y="179"/>
                  </a:lnTo>
                  <a:lnTo>
                    <a:pt x="230" y="207"/>
                  </a:lnTo>
                  <a:lnTo>
                    <a:pt x="248" y="236"/>
                  </a:lnTo>
                  <a:lnTo>
                    <a:pt x="248" y="236"/>
                  </a:lnTo>
                  <a:lnTo>
                    <a:pt x="273" y="275"/>
                  </a:lnTo>
                  <a:lnTo>
                    <a:pt x="273" y="275"/>
                  </a:lnTo>
                  <a:lnTo>
                    <a:pt x="292" y="302"/>
                  </a:lnTo>
                  <a:lnTo>
                    <a:pt x="314" y="329"/>
                  </a:lnTo>
                  <a:lnTo>
                    <a:pt x="325" y="342"/>
                  </a:lnTo>
                  <a:lnTo>
                    <a:pt x="337" y="355"/>
                  </a:lnTo>
                  <a:lnTo>
                    <a:pt x="350" y="366"/>
                  </a:lnTo>
                  <a:lnTo>
                    <a:pt x="363" y="378"/>
                  </a:lnTo>
                  <a:lnTo>
                    <a:pt x="378" y="388"/>
                  </a:lnTo>
                  <a:lnTo>
                    <a:pt x="392" y="398"/>
                  </a:lnTo>
                  <a:lnTo>
                    <a:pt x="409" y="407"/>
                  </a:lnTo>
                  <a:lnTo>
                    <a:pt x="425" y="414"/>
                  </a:lnTo>
                  <a:lnTo>
                    <a:pt x="442" y="419"/>
                  </a:lnTo>
                  <a:lnTo>
                    <a:pt x="460" y="424"/>
                  </a:lnTo>
                  <a:lnTo>
                    <a:pt x="480" y="426"/>
                  </a:lnTo>
                  <a:lnTo>
                    <a:pt x="499" y="427"/>
                  </a:lnTo>
                  <a:lnTo>
                    <a:pt x="499" y="427"/>
                  </a:lnTo>
                  <a:lnTo>
                    <a:pt x="519" y="426"/>
                  </a:lnTo>
                  <a:lnTo>
                    <a:pt x="539" y="424"/>
                  </a:lnTo>
                  <a:lnTo>
                    <a:pt x="556" y="419"/>
                  </a:lnTo>
                  <a:lnTo>
                    <a:pt x="574" y="414"/>
                  </a:lnTo>
                  <a:lnTo>
                    <a:pt x="590" y="407"/>
                  </a:lnTo>
                  <a:lnTo>
                    <a:pt x="606" y="398"/>
                  </a:lnTo>
                  <a:lnTo>
                    <a:pt x="621" y="388"/>
                  </a:lnTo>
                  <a:lnTo>
                    <a:pt x="636" y="378"/>
                  </a:lnTo>
                  <a:lnTo>
                    <a:pt x="649" y="366"/>
                  </a:lnTo>
                  <a:lnTo>
                    <a:pt x="661" y="355"/>
                  </a:lnTo>
                  <a:lnTo>
                    <a:pt x="674" y="342"/>
                  </a:lnTo>
                  <a:lnTo>
                    <a:pt x="685" y="329"/>
                  </a:lnTo>
                  <a:lnTo>
                    <a:pt x="706" y="302"/>
                  </a:lnTo>
                  <a:lnTo>
                    <a:pt x="725" y="275"/>
                  </a:lnTo>
                  <a:lnTo>
                    <a:pt x="725" y="275"/>
                  </a:lnTo>
                  <a:lnTo>
                    <a:pt x="750" y="236"/>
                  </a:lnTo>
                  <a:lnTo>
                    <a:pt x="750" y="236"/>
                  </a:lnTo>
                  <a:lnTo>
                    <a:pt x="769" y="207"/>
                  </a:lnTo>
                  <a:lnTo>
                    <a:pt x="788" y="178"/>
                  </a:lnTo>
                  <a:lnTo>
                    <a:pt x="799" y="165"/>
                  </a:lnTo>
                  <a:lnTo>
                    <a:pt x="809" y="151"/>
                  </a:lnTo>
                  <a:lnTo>
                    <a:pt x="820" y="139"/>
                  </a:lnTo>
                  <a:lnTo>
                    <a:pt x="833" y="126"/>
                  </a:lnTo>
                  <a:lnTo>
                    <a:pt x="845" y="115"/>
                  </a:lnTo>
                  <a:lnTo>
                    <a:pt x="858" y="105"/>
                  </a:lnTo>
                  <a:lnTo>
                    <a:pt x="872" y="95"/>
                  </a:lnTo>
                  <a:lnTo>
                    <a:pt x="887" y="87"/>
                  </a:lnTo>
                  <a:lnTo>
                    <a:pt x="903" y="81"/>
                  </a:lnTo>
                  <a:lnTo>
                    <a:pt x="919" y="76"/>
                  </a:lnTo>
                  <a:lnTo>
                    <a:pt x="937" y="73"/>
                  </a:lnTo>
                  <a:lnTo>
                    <a:pt x="955" y="71"/>
                  </a:lnTo>
                  <a:lnTo>
                    <a:pt x="955" y="71"/>
                  </a:lnTo>
                  <a:lnTo>
                    <a:pt x="962" y="71"/>
                  </a:lnTo>
                  <a:lnTo>
                    <a:pt x="967" y="69"/>
                  </a:lnTo>
                  <a:lnTo>
                    <a:pt x="972" y="65"/>
                  </a:lnTo>
                  <a:lnTo>
                    <a:pt x="975" y="62"/>
                  </a:lnTo>
                  <a:lnTo>
                    <a:pt x="978" y="58"/>
                  </a:lnTo>
                  <a:lnTo>
                    <a:pt x="980" y="53"/>
                  </a:lnTo>
                  <a:lnTo>
                    <a:pt x="981" y="49"/>
                  </a:lnTo>
                  <a:lnTo>
                    <a:pt x="981" y="44"/>
                  </a:lnTo>
                  <a:lnTo>
                    <a:pt x="981" y="44"/>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59" name="Freeform 51">
              <a:extLst>
                <a:ext uri="{FF2B5EF4-FFF2-40B4-BE49-F238E27FC236}">
                  <a16:creationId xmlns:a16="http://schemas.microsoft.com/office/drawing/2014/main" id="{947A357D-7DD4-B708-5F83-5D2E1E09A522}"/>
                </a:ext>
              </a:extLst>
            </p:cNvPr>
            <p:cNvSpPr>
              <a:spLocks/>
            </p:cNvSpPr>
            <p:nvPr/>
          </p:nvSpPr>
          <p:spPr bwMode="auto">
            <a:xfrm>
              <a:off x="4657232" y="5876926"/>
              <a:ext cx="779463" cy="338138"/>
            </a:xfrm>
            <a:custGeom>
              <a:avLst/>
              <a:gdLst>
                <a:gd name="T0" fmla="*/ 54 w 982"/>
                <a:gd name="T1" fmla="*/ 426 h 427"/>
                <a:gd name="T2" fmla="*/ 109 w 982"/>
                <a:gd name="T3" fmla="*/ 414 h 427"/>
                <a:gd name="T4" fmla="*/ 156 w 982"/>
                <a:gd name="T5" fmla="*/ 390 h 427"/>
                <a:gd name="T6" fmla="*/ 197 w 982"/>
                <a:gd name="T7" fmla="*/ 357 h 427"/>
                <a:gd name="T8" fmla="*/ 234 w 982"/>
                <a:gd name="T9" fmla="*/ 317 h 427"/>
                <a:gd name="T10" fmla="*/ 267 w 982"/>
                <a:gd name="T11" fmla="*/ 271 h 427"/>
                <a:gd name="T12" fmla="*/ 332 w 982"/>
                <a:gd name="T13" fmla="*/ 172 h 427"/>
                <a:gd name="T14" fmla="*/ 371 w 982"/>
                <a:gd name="T15" fmla="*/ 126 h 427"/>
                <a:gd name="T16" fmla="*/ 416 w 982"/>
                <a:gd name="T17" fmla="*/ 90 h 427"/>
                <a:gd name="T18" fmla="*/ 451 w 982"/>
                <a:gd name="T19" fmla="*/ 76 h 427"/>
                <a:gd name="T20" fmla="*/ 481 w 982"/>
                <a:gd name="T21" fmla="*/ 72 h 427"/>
                <a:gd name="T22" fmla="*/ 502 w 982"/>
                <a:gd name="T23" fmla="*/ 72 h 427"/>
                <a:gd name="T24" fmla="*/ 532 w 982"/>
                <a:gd name="T25" fmla="*/ 76 h 427"/>
                <a:gd name="T26" fmla="*/ 567 w 982"/>
                <a:gd name="T27" fmla="*/ 90 h 427"/>
                <a:gd name="T28" fmla="*/ 612 w 982"/>
                <a:gd name="T29" fmla="*/ 126 h 427"/>
                <a:gd name="T30" fmla="*/ 650 w 982"/>
                <a:gd name="T31" fmla="*/ 172 h 427"/>
                <a:gd name="T32" fmla="*/ 714 w 982"/>
                <a:gd name="T33" fmla="*/ 271 h 427"/>
                <a:gd name="T34" fmla="*/ 748 w 982"/>
                <a:gd name="T35" fmla="*/ 317 h 427"/>
                <a:gd name="T36" fmla="*/ 785 w 982"/>
                <a:gd name="T37" fmla="*/ 357 h 427"/>
                <a:gd name="T38" fmla="*/ 827 w 982"/>
                <a:gd name="T39" fmla="*/ 390 h 427"/>
                <a:gd name="T40" fmla="*/ 874 w 982"/>
                <a:gd name="T41" fmla="*/ 414 h 427"/>
                <a:gd name="T42" fmla="*/ 928 w 982"/>
                <a:gd name="T43" fmla="*/ 426 h 427"/>
                <a:gd name="T44" fmla="*/ 956 w 982"/>
                <a:gd name="T45" fmla="*/ 427 h 427"/>
                <a:gd name="T46" fmla="*/ 973 w 982"/>
                <a:gd name="T47" fmla="*/ 417 h 427"/>
                <a:gd name="T48" fmla="*/ 981 w 982"/>
                <a:gd name="T49" fmla="*/ 400 h 427"/>
                <a:gd name="T50" fmla="*/ 979 w 982"/>
                <a:gd name="T51" fmla="*/ 380 h 427"/>
                <a:gd name="T52" fmla="*/ 969 w 982"/>
                <a:gd name="T53" fmla="*/ 364 h 427"/>
                <a:gd name="T54" fmla="*/ 948 w 982"/>
                <a:gd name="T55" fmla="*/ 357 h 427"/>
                <a:gd name="T56" fmla="*/ 927 w 982"/>
                <a:gd name="T57" fmla="*/ 355 h 427"/>
                <a:gd name="T58" fmla="*/ 890 w 982"/>
                <a:gd name="T59" fmla="*/ 345 h 427"/>
                <a:gd name="T60" fmla="*/ 841 w 982"/>
                <a:gd name="T61" fmla="*/ 314 h 427"/>
                <a:gd name="T62" fmla="*/ 802 w 982"/>
                <a:gd name="T63" fmla="*/ 272 h 427"/>
                <a:gd name="T64" fmla="*/ 745 w 982"/>
                <a:gd name="T65" fmla="*/ 190 h 427"/>
                <a:gd name="T66" fmla="*/ 703 w 982"/>
                <a:gd name="T67" fmla="*/ 126 h 427"/>
                <a:gd name="T68" fmla="*/ 667 w 982"/>
                <a:gd name="T69" fmla="*/ 84 h 427"/>
                <a:gd name="T70" fmla="*/ 626 w 982"/>
                <a:gd name="T71" fmla="*/ 48 h 427"/>
                <a:gd name="T72" fmla="*/ 581 w 982"/>
                <a:gd name="T73" fmla="*/ 20 h 427"/>
                <a:gd name="T74" fmla="*/ 529 w 982"/>
                <a:gd name="T75" fmla="*/ 3 h 427"/>
                <a:gd name="T76" fmla="*/ 491 w 982"/>
                <a:gd name="T77" fmla="*/ 0 h 427"/>
                <a:gd name="T78" fmla="*/ 435 w 982"/>
                <a:gd name="T79" fmla="*/ 8 h 427"/>
                <a:gd name="T80" fmla="*/ 385 w 982"/>
                <a:gd name="T81" fmla="*/ 28 h 427"/>
                <a:gd name="T82" fmla="*/ 342 w 982"/>
                <a:gd name="T83" fmla="*/ 59 h 427"/>
                <a:gd name="T84" fmla="*/ 302 w 982"/>
                <a:gd name="T85" fmla="*/ 98 h 427"/>
                <a:gd name="T86" fmla="*/ 258 w 982"/>
                <a:gd name="T87" fmla="*/ 156 h 427"/>
                <a:gd name="T88" fmla="*/ 216 w 982"/>
                <a:gd name="T89" fmla="*/ 223 h 427"/>
                <a:gd name="T90" fmla="*/ 168 w 982"/>
                <a:gd name="T91" fmla="*/ 287 h 427"/>
                <a:gd name="T92" fmla="*/ 126 w 982"/>
                <a:gd name="T93" fmla="*/ 326 h 427"/>
                <a:gd name="T94" fmla="*/ 74 w 982"/>
                <a:gd name="T95" fmla="*/ 351 h 427"/>
                <a:gd name="T96" fmla="*/ 46 w 982"/>
                <a:gd name="T97" fmla="*/ 356 h 427"/>
                <a:gd name="T98" fmla="*/ 27 w 982"/>
                <a:gd name="T99" fmla="*/ 358 h 427"/>
                <a:gd name="T100" fmla="*/ 9 w 982"/>
                <a:gd name="T101" fmla="*/ 369 h 427"/>
                <a:gd name="T102" fmla="*/ 1 w 982"/>
                <a:gd name="T103" fmla="*/ 386 h 427"/>
                <a:gd name="T104" fmla="*/ 2 w 982"/>
                <a:gd name="T105" fmla="*/ 406 h 427"/>
                <a:gd name="T106" fmla="*/ 14 w 982"/>
                <a:gd name="T107" fmla="*/ 421 h 427"/>
                <a:gd name="T108" fmla="*/ 34 w 982"/>
                <a:gd name="T109" fmla="*/ 427 h 4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2" h="427">
                  <a:moveTo>
                    <a:pt x="34" y="427"/>
                  </a:moveTo>
                  <a:lnTo>
                    <a:pt x="34" y="427"/>
                  </a:lnTo>
                  <a:lnTo>
                    <a:pt x="54" y="426"/>
                  </a:lnTo>
                  <a:lnTo>
                    <a:pt x="73" y="423"/>
                  </a:lnTo>
                  <a:lnTo>
                    <a:pt x="91" y="419"/>
                  </a:lnTo>
                  <a:lnTo>
                    <a:pt x="109" y="414"/>
                  </a:lnTo>
                  <a:lnTo>
                    <a:pt x="125" y="407"/>
                  </a:lnTo>
                  <a:lnTo>
                    <a:pt x="140" y="399"/>
                  </a:lnTo>
                  <a:lnTo>
                    <a:pt x="156" y="390"/>
                  </a:lnTo>
                  <a:lnTo>
                    <a:pt x="170" y="380"/>
                  </a:lnTo>
                  <a:lnTo>
                    <a:pt x="184" y="369"/>
                  </a:lnTo>
                  <a:lnTo>
                    <a:pt x="197" y="357"/>
                  </a:lnTo>
                  <a:lnTo>
                    <a:pt x="210" y="345"/>
                  </a:lnTo>
                  <a:lnTo>
                    <a:pt x="222" y="331"/>
                  </a:lnTo>
                  <a:lnTo>
                    <a:pt x="234" y="317"/>
                  </a:lnTo>
                  <a:lnTo>
                    <a:pt x="246" y="302"/>
                  </a:lnTo>
                  <a:lnTo>
                    <a:pt x="267" y="271"/>
                  </a:lnTo>
                  <a:lnTo>
                    <a:pt x="267" y="271"/>
                  </a:lnTo>
                  <a:lnTo>
                    <a:pt x="288" y="239"/>
                  </a:lnTo>
                  <a:lnTo>
                    <a:pt x="310" y="205"/>
                  </a:lnTo>
                  <a:lnTo>
                    <a:pt x="332" y="172"/>
                  </a:lnTo>
                  <a:lnTo>
                    <a:pt x="345" y="155"/>
                  </a:lnTo>
                  <a:lnTo>
                    <a:pt x="357" y="140"/>
                  </a:lnTo>
                  <a:lnTo>
                    <a:pt x="371" y="126"/>
                  </a:lnTo>
                  <a:lnTo>
                    <a:pt x="385" y="113"/>
                  </a:lnTo>
                  <a:lnTo>
                    <a:pt x="399" y="101"/>
                  </a:lnTo>
                  <a:lnTo>
                    <a:pt x="416" y="90"/>
                  </a:lnTo>
                  <a:lnTo>
                    <a:pt x="432" y="82"/>
                  </a:lnTo>
                  <a:lnTo>
                    <a:pt x="442" y="79"/>
                  </a:lnTo>
                  <a:lnTo>
                    <a:pt x="451" y="76"/>
                  </a:lnTo>
                  <a:lnTo>
                    <a:pt x="460" y="74"/>
                  </a:lnTo>
                  <a:lnTo>
                    <a:pt x="471" y="73"/>
                  </a:lnTo>
                  <a:lnTo>
                    <a:pt x="481" y="72"/>
                  </a:lnTo>
                  <a:lnTo>
                    <a:pt x="491" y="71"/>
                  </a:lnTo>
                  <a:lnTo>
                    <a:pt x="491" y="71"/>
                  </a:lnTo>
                  <a:lnTo>
                    <a:pt x="502" y="72"/>
                  </a:lnTo>
                  <a:lnTo>
                    <a:pt x="512" y="73"/>
                  </a:lnTo>
                  <a:lnTo>
                    <a:pt x="522" y="74"/>
                  </a:lnTo>
                  <a:lnTo>
                    <a:pt x="532" y="76"/>
                  </a:lnTo>
                  <a:lnTo>
                    <a:pt x="541" y="79"/>
                  </a:lnTo>
                  <a:lnTo>
                    <a:pt x="549" y="82"/>
                  </a:lnTo>
                  <a:lnTo>
                    <a:pt x="567" y="90"/>
                  </a:lnTo>
                  <a:lnTo>
                    <a:pt x="582" y="101"/>
                  </a:lnTo>
                  <a:lnTo>
                    <a:pt x="598" y="113"/>
                  </a:lnTo>
                  <a:lnTo>
                    <a:pt x="612" y="126"/>
                  </a:lnTo>
                  <a:lnTo>
                    <a:pt x="625" y="140"/>
                  </a:lnTo>
                  <a:lnTo>
                    <a:pt x="638" y="155"/>
                  </a:lnTo>
                  <a:lnTo>
                    <a:pt x="650" y="172"/>
                  </a:lnTo>
                  <a:lnTo>
                    <a:pt x="673" y="205"/>
                  </a:lnTo>
                  <a:lnTo>
                    <a:pt x="694" y="239"/>
                  </a:lnTo>
                  <a:lnTo>
                    <a:pt x="714" y="271"/>
                  </a:lnTo>
                  <a:lnTo>
                    <a:pt x="714" y="271"/>
                  </a:lnTo>
                  <a:lnTo>
                    <a:pt x="737" y="302"/>
                  </a:lnTo>
                  <a:lnTo>
                    <a:pt x="748" y="317"/>
                  </a:lnTo>
                  <a:lnTo>
                    <a:pt x="760" y="331"/>
                  </a:lnTo>
                  <a:lnTo>
                    <a:pt x="772" y="345"/>
                  </a:lnTo>
                  <a:lnTo>
                    <a:pt x="785" y="357"/>
                  </a:lnTo>
                  <a:lnTo>
                    <a:pt x="799" y="369"/>
                  </a:lnTo>
                  <a:lnTo>
                    <a:pt x="812" y="380"/>
                  </a:lnTo>
                  <a:lnTo>
                    <a:pt x="827" y="390"/>
                  </a:lnTo>
                  <a:lnTo>
                    <a:pt x="842" y="400"/>
                  </a:lnTo>
                  <a:lnTo>
                    <a:pt x="858" y="407"/>
                  </a:lnTo>
                  <a:lnTo>
                    <a:pt x="874" y="414"/>
                  </a:lnTo>
                  <a:lnTo>
                    <a:pt x="892" y="419"/>
                  </a:lnTo>
                  <a:lnTo>
                    <a:pt x="909" y="423"/>
                  </a:lnTo>
                  <a:lnTo>
                    <a:pt x="928" y="426"/>
                  </a:lnTo>
                  <a:lnTo>
                    <a:pt x="948" y="427"/>
                  </a:lnTo>
                  <a:lnTo>
                    <a:pt x="948" y="427"/>
                  </a:lnTo>
                  <a:lnTo>
                    <a:pt x="956" y="427"/>
                  </a:lnTo>
                  <a:lnTo>
                    <a:pt x="963" y="425"/>
                  </a:lnTo>
                  <a:lnTo>
                    <a:pt x="969" y="421"/>
                  </a:lnTo>
                  <a:lnTo>
                    <a:pt x="973" y="417"/>
                  </a:lnTo>
                  <a:lnTo>
                    <a:pt x="977" y="412"/>
                  </a:lnTo>
                  <a:lnTo>
                    <a:pt x="979" y="406"/>
                  </a:lnTo>
                  <a:lnTo>
                    <a:pt x="981" y="400"/>
                  </a:lnTo>
                  <a:lnTo>
                    <a:pt x="982" y="393"/>
                  </a:lnTo>
                  <a:lnTo>
                    <a:pt x="981" y="386"/>
                  </a:lnTo>
                  <a:lnTo>
                    <a:pt x="979" y="380"/>
                  </a:lnTo>
                  <a:lnTo>
                    <a:pt x="977" y="374"/>
                  </a:lnTo>
                  <a:lnTo>
                    <a:pt x="973" y="369"/>
                  </a:lnTo>
                  <a:lnTo>
                    <a:pt x="969" y="364"/>
                  </a:lnTo>
                  <a:lnTo>
                    <a:pt x="963" y="360"/>
                  </a:lnTo>
                  <a:lnTo>
                    <a:pt x="956" y="358"/>
                  </a:lnTo>
                  <a:lnTo>
                    <a:pt x="948" y="357"/>
                  </a:lnTo>
                  <a:lnTo>
                    <a:pt x="948" y="357"/>
                  </a:lnTo>
                  <a:lnTo>
                    <a:pt x="937" y="356"/>
                  </a:lnTo>
                  <a:lnTo>
                    <a:pt x="927" y="355"/>
                  </a:lnTo>
                  <a:lnTo>
                    <a:pt x="917" y="353"/>
                  </a:lnTo>
                  <a:lnTo>
                    <a:pt x="907" y="351"/>
                  </a:lnTo>
                  <a:lnTo>
                    <a:pt x="890" y="345"/>
                  </a:lnTo>
                  <a:lnTo>
                    <a:pt x="872" y="336"/>
                  </a:lnTo>
                  <a:lnTo>
                    <a:pt x="857" y="326"/>
                  </a:lnTo>
                  <a:lnTo>
                    <a:pt x="841" y="314"/>
                  </a:lnTo>
                  <a:lnTo>
                    <a:pt x="828" y="301"/>
                  </a:lnTo>
                  <a:lnTo>
                    <a:pt x="814" y="287"/>
                  </a:lnTo>
                  <a:lnTo>
                    <a:pt x="802" y="272"/>
                  </a:lnTo>
                  <a:lnTo>
                    <a:pt x="790" y="256"/>
                  </a:lnTo>
                  <a:lnTo>
                    <a:pt x="767" y="223"/>
                  </a:lnTo>
                  <a:lnTo>
                    <a:pt x="745" y="190"/>
                  </a:lnTo>
                  <a:lnTo>
                    <a:pt x="724" y="156"/>
                  </a:lnTo>
                  <a:lnTo>
                    <a:pt x="724" y="156"/>
                  </a:lnTo>
                  <a:lnTo>
                    <a:pt x="703" y="126"/>
                  </a:lnTo>
                  <a:lnTo>
                    <a:pt x="691" y="112"/>
                  </a:lnTo>
                  <a:lnTo>
                    <a:pt x="679" y="98"/>
                  </a:lnTo>
                  <a:lnTo>
                    <a:pt x="667" y="84"/>
                  </a:lnTo>
                  <a:lnTo>
                    <a:pt x="654" y="71"/>
                  </a:lnTo>
                  <a:lnTo>
                    <a:pt x="641" y="59"/>
                  </a:lnTo>
                  <a:lnTo>
                    <a:pt x="626" y="48"/>
                  </a:lnTo>
                  <a:lnTo>
                    <a:pt x="612" y="38"/>
                  </a:lnTo>
                  <a:lnTo>
                    <a:pt x="598" y="28"/>
                  </a:lnTo>
                  <a:lnTo>
                    <a:pt x="581" y="20"/>
                  </a:lnTo>
                  <a:lnTo>
                    <a:pt x="565" y="13"/>
                  </a:lnTo>
                  <a:lnTo>
                    <a:pt x="548" y="8"/>
                  </a:lnTo>
                  <a:lnTo>
                    <a:pt x="529" y="3"/>
                  </a:lnTo>
                  <a:lnTo>
                    <a:pt x="511" y="1"/>
                  </a:lnTo>
                  <a:lnTo>
                    <a:pt x="491" y="0"/>
                  </a:lnTo>
                  <a:lnTo>
                    <a:pt x="491" y="0"/>
                  </a:lnTo>
                  <a:lnTo>
                    <a:pt x="472" y="1"/>
                  </a:lnTo>
                  <a:lnTo>
                    <a:pt x="453" y="3"/>
                  </a:lnTo>
                  <a:lnTo>
                    <a:pt x="435" y="8"/>
                  </a:lnTo>
                  <a:lnTo>
                    <a:pt x="418" y="13"/>
                  </a:lnTo>
                  <a:lnTo>
                    <a:pt x="402" y="20"/>
                  </a:lnTo>
                  <a:lnTo>
                    <a:pt x="385" y="28"/>
                  </a:lnTo>
                  <a:lnTo>
                    <a:pt x="370" y="38"/>
                  </a:lnTo>
                  <a:lnTo>
                    <a:pt x="355" y="48"/>
                  </a:lnTo>
                  <a:lnTo>
                    <a:pt x="342" y="59"/>
                  </a:lnTo>
                  <a:lnTo>
                    <a:pt x="328" y="71"/>
                  </a:lnTo>
                  <a:lnTo>
                    <a:pt x="315" y="84"/>
                  </a:lnTo>
                  <a:lnTo>
                    <a:pt x="302" y="98"/>
                  </a:lnTo>
                  <a:lnTo>
                    <a:pt x="291" y="112"/>
                  </a:lnTo>
                  <a:lnTo>
                    <a:pt x="280" y="126"/>
                  </a:lnTo>
                  <a:lnTo>
                    <a:pt x="258" y="156"/>
                  </a:lnTo>
                  <a:lnTo>
                    <a:pt x="258" y="156"/>
                  </a:lnTo>
                  <a:lnTo>
                    <a:pt x="236" y="190"/>
                  </a:lnTo>
                  <a:lnTo>
                    <a:pt x="216" y="223"/>
                  </a:lnTo>
                  <a:lnTo>
                    <a:pt x="193" y="256"/>
                  </a:lnTo>
                  <a:lnTo>
                    <a:pt x="181" y="272"/>
                  </a:lnTo>
                  <a:lnTo>
                    <a:pt x="168" y="287"/>
                  </a:lnTo>
                  <a:lnTo>
                    <a:pt x="155" y="301"/>
                  </a:lnTo>
                  <a:lnTo>
                    <a:pt x="140" y="314"/>
                  </a:lnTo>
                  <a:lnTo>
                    <a:pt x="126" y="326"/>
                  </a:lnTo>
                  <a:lnTo>
                    <a:pt x="111" y="336"/>
                  </a:lnTo>
                  <a:lnTo>
                    <a:pt x="93" y="345"/>
                  </a:lnTo>
                  <a:lnTo>
                    <a:pt x="74" y="351"/>
                  </a:lnTo>
                  <a:lnTo>
                    <a:pt x="65" y="353"/>
                  </a:lnTo>
                  <a:lnTo>
                    <a:pt x="55" y="355"/>
                  </a:lnTo>
                  <a:lnTo>
                    <a:pt x="46" y="356"/>
                  </a:lnTo>
                  <a:lnTo>
                    <a:pt x="34" y="357"/>
                  </a:lnTo>
                  <a:lnTo>
                    <a:pt x="34" y="357"/>
                  </a:lnTo>
                  <a:lnTo>
                    <a:pt x="27" y="358"/>
                  </a:lnTo>
                  <a:lnTo>
                    <a:pt x="20" y="360"/>
                  </a:lnTo>
                  <a:lnTo>
                    <a:pt x="14" y="364"/>
                  </a:lnTo>
                  <a:lnTo>
                    <a:pt x="9" y="369"/>
                  </a:lnTo>
                  <a:lnTo>
                    <a:pt x="5" y="374"/>
                  </a:lnTo>
                  <a:lnTo>
                    <a:pt x="2" y="380"/>
                  </a:lnTo>
                  <a:lnTo>
                    <a:pt x="1" y="386"/>
                  </a:lnTo>
                  <a:lnTo>
                    <a:pt x="0" y="393"/>
                  </a:lnTo>
                  <a:lnTo>
                    <a:pt x="1" y="400"/>
                  </a:lnTo>
                  <a:lnTo>
                    <a:pt x="2" y="406"/>
                  </a:lnTo>
                  <a:lnTo>
                    <a:pt x="5" y="412"/>
                  </a:lnTo>
                  <a:lnTo>
                    <a:pt x="8" y="417"/>
                  </a:lnTo>
                  <a:lnTo>
                    <a:pt x="14" y="421"/>
                  </a:lnTo>
                  <a:lnTo>
                    <a:pt x="20" y="425"/>
                  </a:lnTo>
                  <a:lnTo>
                    <a:pt x="26" y="427"/>
                  </a:lnTo>
                  <a:lnTo>
                    <a:pt x="34" y="427"/>
                  </a:lnTo>
                  <a:lnTo>
                    <a:pt x="34" y="427"/>
                  </a:lnTo>
                  <a:close/>
                </a:path>
              </a:pathLst>
            </a:custGeom>
            <a:solidFill>
              <a:schemeClr val="accent1"/>
            </a:solidFill>
            <a:ln>
              <a:noFill/>
            </a:ln>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sp>
          <p:nvSpPr>
            <p:cNvPr id="2860" name="Freeform 52">
              <a:extLst>
                <a:ext uri="{FF2B5EF4-FFF2-40B4-BE49-F238E27FC236}">
                  <a16:creationId xmlns:a16="http://schemas.microsoft.com/office/drawing/2014/main" id="{DD8561CA-006A-22A5-AF2F-2E9D29190E05}"/>
                </a:ext>
              </a:extLst>
            </p:cNvPr>
            <p:cNvSpPr>
              <a:spLocks noEditPoints="1"/>
            </p:cNvSpPr>
            <p:nvPr/>
          </p:nvSpPr>
          <p:spPr bwMode="auto">
            <a:xfrm>
              <a:off x="4650882" y="5868988"/>
              <a:ext cx="792163" cy="354013"/>
            </a:xfrm>
            <a:custGeom>
              <a:avLst/>
              <a:gdLst>
                <a:gd name="T0" fmla="*/ 5 w 999"/>
                <a:gd name="T1" fmla="*/ 380 h 446"/>
                <a:gd name="T2" fmla="*/ 26 w 999"/>
                <a:gd name="T3" fmla="*/ 361 h 446"/>
                <a:gd name="T4" fmla="*/ 75 w 999"/>
                <a:gd name="T5" fmla="*/ 353 h 446"/>
                <a:gd name="T6" fmla="*/ 155 w 999"/>
                <a:gd name="T7" fmla="*/ 306 h 446"/>
                <a:gd name="T8" fmla="*/ 233 w 999"/>
                <a:gd name="T9" fmla="*/ 201 h 446"/>
                <a:gd name="T10" fmla="*/ 301 w 999"/>
                <a:gd name="T11" fmla="*/ 104 h 446"/>
                <a:gd name="T12" fmla="*/ 385 w 999"/>
                <a:gd name="T13" fmla="*/ 31 h 446"/>
                <a:gd name="T14" fmla="*/ 499 w 999"/>
                <a:gd name="T15" fmla="*/ 0 h 446"/>
                <a:gd name="T16" fmla="*/ 597 w 999"/>
                <a:gd name="T17" fmla="*/ 23 h 446"/>
                <a:gd name="T18" fmla="*/ 685 w 999"/>
                <a:gd name="T19" fmla="*/ 91 h 446"/>
                <a:gd name="T20" fmla="*/ 766 w 999"/>
                <a:gd name="T21" fmla="*/ 201 h 446"/>
                <a:gd name="T22" fmla="*/ 833 w 999"/>
                <a:gd name="T23" fmla="*/ 295 h 446"/>
                <a:gd name="T24" fmla="*/ 908 w 999"/>
                <a:gd name="T25" fmla="*/ 348 h 446"/>
                <a:gd name="T26" fmla="*/ 968 w 999"/>
                <a:gd name="T27" fmla="*/ 359 h 446"/>
                <a:gd name="T28" fmla="*/ 994 w 999"/>
                <a:gd name="T29" fmla="*/ 380 h 446"/>
                <a:gd name="T30" fmla="*/ 999 w 999"/>
                <a:gd name="T31" fmla="*/ 410 h 446"/>
                <a:gd name="T32" fmla="*/ 985 w 999"/>
                <a:gd name="T33" fmla="*/ 435 h 446"/>
                <a:gd name="T34" fmla="*/ 955 w 999"/>
                <a:gd name="T35" fmla="*/ 446 h 446"/>
                <a:gd name="T36" fmla="*/ 857 w 999"/>
                <a:gd name="T37" fmla="*/ 421 h 446"/>
                <a:gd name="T38" fmla="*/ 769 w 999"/>
                <a:gd name="T39" fmla="*/ 354 h 446"/>
                <a:gd name="T40" fmla="*/ 690 w 999"/>
                <a:gd name="T41" fmla="*/ 245 h 446"/>
                <a:gd name="T42" fmla="*/ 623 w 999"/>
                <a:gd name="T43" fmla="*/ 151 h 446"/>
                <a:gd name="T44" fmla="*/ 547 w 999"/>
                <a:gd name="T45" fmla="*/ 97 h 446"/>
                <a:gd name="T46" fmla="*/ 466 w 999"/>
                <a:gd name="T47" fmla="*/ 93 h 446"/>
                <a:gd name="T48" fmla="*/ 387 w 999"/>
                <a:gd name="T49" fmla="*/ 140 h 446"/>
                <a:gd name="T50" fmla="*/ 308 w 999"/>
                <a:gd name="T51" fmla="*/ 245 h 446"/>
                <a:gd name="T52" fmla="*/ 241 w 999"/>
                <a:gd name="T53" fmla="*/ 340 h 446"/>
                <a:gd name="T54" fmla="*/ 158 w 999"/>
                <a:gd name="T55" fmla="*/ 413 h 446"/>
                <a:gd name="T56" fmla="*/ 42 w 999"/>
                <a:gd name="T57" fmla="*/ 446 h 446"/>
                <a:gd name="T58" fmla="*/ 22 w 999"/>
                <a:gd name="T59" fmla="*/ 441 h 446"/>
                <a:gd name="T60" fmla="*/ 3 w 999"/>
                <a:gd name="T61" fmla="*/ 421 h 446"/>
                <a:gd name="T62" fmla="*/ 981 w 999"/>
                <a:gd name="T63" fmla="*/ 402 h 446"/>
                <a:gd name="T64" fmla="*/ 964 w 999"/>
                <a:gd name="T65" fmla="*/ 376 h 446"/>
                <a:gd name="T66" fmla="*/ 903 w 999"/>
                <a:gd name="T67" fmla="*/ 365 h 446"/>
                <a:gd name="T68" fmla="*/ 820 w 999"/>
                <a:gd name="T69" fmla="*/ 307 h 446"/>
                <a:gd name="T70" fmla="*/ 750 w 999"/>
                <a:gd name="T71" fmla="*/ 210 h 446"/>
                <a:gd name="T72" fmla="*/ 661 w 999"/>
                <a:gd name="T73" fmla="*/ 91 h 446"/>
                <a:gd name="T74" fmla="*/ 574 w 999"/>
                <a:gd name="T75" fmla="*/ 32 h 446"/>
                <a:gd name="T76" fmla="*/ 480 w 999"/>
                <a:gd name="T77" fmla="*/ 19 h 446"/>
                <a:gd name="T78" fmla="*/ 378 w 999"/>
                <a:gd name="T79" fmla="*/ 57 h 446"/>
                <a:gd name="T80" fmla="*/ 292 w 999"/>
                <a:gd name="T81" fmla="*/ 144 h 446"/>
                <a:gd name="T82" fmla="*/ 210 w 999"/>
                <a:gd name="T83" fmla="*/ 267 h 446"/>
                <a:gd name="T84" fmla="*/ 140 w 999"/>
                <a:gd name="T85" fmla="*/ 341 h 446"/>
                <a:gd name="T86" fmla="*/ 42 w 999"/>
                <a:gd name="T87" fmla="*/ 374 h 446"/>
                <a:gd name="T88" fmla="*/ 21 w 999"/>
                <a:gd name="T89" fmla="*/ 388 h 446"/>
                <a:gd name="T90" fmla="*/ 22 w 999"/>
                <a:gd name="T91" fmla="*/ 418 h 446"/>
                <a:gd name="T92" fmla="*/ 42 w 999"/>
                <a:gd name="T93" fmla="*/ 428 h 446"/>
                <a:gd name="T94" fmla="*/ 150 w 999"/>
                <a:gd name="T95" fmla="*/ 397 h 446"/>
                <a:gd name="T96" fmla="*/ 228 w 999"/>
                <a:gd name="T97" fmla="*/ 330 h 446"/>
                <a:gd name="T98" fmla="*/ 313 w 999"/>
                <a:gd name="T99" fmla="*/ 207 h 446"/>
                <a:gd name="T100" fmla="*/ 389 w 999"/>
                <a:gd name="T101" fmla="*/ 114 h 446"/>
                <a:gd name="T102" fmla="*/ 481 w 999"/>
                <a:gd name="T103" fmla="*/ 72 h 446"/>
                <a:gd name="T104" fmla="*/ 567 w 999"/>
                <a:gd name="T105" fmla="*/ 86 h 446"/>
                <a:gd name="T106" fmla="*/ 645 w 999"/>
                <a:gd name="T107" fmla="*/ 150 h 446"/>
                <a:gd name="T108" fmla="*/ 730 w 999"/>
                <a:gd name="T109" fmla="*/ 275 h 446"/>
                <a:gd name="T110" fmla="*/ 807 w 999"/>
                <a:gd name="T111" fmla="*/ 367 h 446"/>
                <a:gd name="T112" fmla="*/ 899 w 999"/>
                <a:gd name="T113" fmla="*/ 419 h 446"/>
                <a:gd name="T114" fmla="*/ 970 w 999"/>
                <a:gd name="T115" fmla="*/ 424 h 446"/>
                <a:gd name="T116" fmla="*/ 981 w 999"/>
                <a:gd name="T117" fmla="*/ 402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99" h="446">
                  <a:moveTo>
                    <a:pt x="0" y="402"/>
                  </a:moveTo>
                  <a:lnTo>
                    <a:pt x="0" y="402"/>
                  </a:lnTo>
                  <a:lnTo>
                    <a:pt x="0" y="396"/>
                  </a:lnTo>
                  <a:lnTo>
                    <a:pt x="1" y="390"/>
                  </a:lnTo>
                  <a:lnTo>
                    <a:pt x="3" y="385"/>
                  </a:lnTo>
                  <a:lnTo>
                    <a:pt x="5" y="380"/>
                  </a:lnTo>
                  <a:lnTo>
                    <a:pt x="5" y="380"/>
                  </a:lnTo>
                  <a:lnTo>
                    <a:pt x="8" y="374"/>
                  </a:lnTo>
                  <a:lnTo>
                    <a:pt x="12" y="370"/>
                  </a:lnTo>
                  <a:lnTo>
                    <a:pt x="16" y="366"/>
                  </a:lnTo>
                  <a:lnTo>
                    <a:pt x="21" y="363"/>
                  </a:lnTo>
                  <a:lnTo>
                    <a:pt x="26" y="361"/>
                  </a:lnTo>
                  <a:lnTo>
                    <a:pt x="31" y="359"/>
                  </a:lnTo>
                  <a:lnTo>
                    <a:pt x="36" y="358"/>
                  </a:lnTo>
                  <a:lnTo>
                    <a:pt x="42" y="357"/>
                  </a:lnTo>
                  <a:lnTo>
                    <a:pt x="42" y="357"/>
                  </a:lnTo>
                  <a:lnTo>
                    <a:pt x="59" y="356"/>
                  </a:lnTo>
                  <a:lnTo>
                    <a:pt x="75" y="353"/>
                  </a:lnTo>
                  <a:lnTo>
                    <a:pt x="91" y="348"/>
                  </a:lnTo>
                  <a:lnTo>
                    <a:pt x="105" y="342"/>
                  </a:lnTo>
                  <a:lnTo>
                    <a:pt x="119" y="335"/>
                  </a:lnTo>
                  <a:lnTo>
                    <a:pt x="131" y="326"/>
                  </a:lnTo>
                  <a:lnTo>
                    <a:pt x="143" y="317"/>
                  </a:lnTo>
                  <a:lnTo>
                    <a:pt x="155" y="306"/>
                  </a:lnTo>
                  <a:lnTo>
                    <a:pt x="166" y="295"/>
                  </a:lnTo>
                  <a:lnTo>
                    <a:pt x="176" y="282"/>
                  </a:lnTo>
                  <a:lnTo>
                    <a:pt x="187" y="270"/>
                  </a:lnTo>
                  <a:lnTo>
                    <a:pt x="196" y="257"/>
                  </a:lnTo>
                  <a:lnTo>
                    <a:pt x="215" y="229"/>
                  </a:lnTo>
                  <a:lnTo>
                    <a:pt x="233" y="201"/>
                  </a:lnTo>
                  <a:lnTo>
                    <a:pt x="233" y="201"/>
                  </a:lnTo>
                  <a:lnTo>
                    <a:pt x="259" y="160"/>
                  </a:lnTo>
                  <a:lnTo>
                    <a:pt x="259" y="160"/>
                  </a:lnTo>
                  <a:lnTo>
                    <a:pt x="279" y="132"/>
                  </a:lnTo>
                  <a:lnTo>
                    <a:pt x="290" y="118"/>
                  </a:lnTo>
                  <a:lnTo>
                    <a:pt x="301" y="104"/>
                  </a:lnTo>
                  <a:lnTo>
                    <a:pt x="314" y="91"/>
                  </a:lnTo>
                  <a:lnTo>
                    <a:pt x="326" y="78"/>
                  </a:lnTo>
                  <a:lnTo>
                    <a:pt x="339" y="64"/>
                  </a:lnTo>
                  <a:lnTo>
                    <a:pt x="354" y="53"/>
                  </a:lnTo>
                  <a:lnTo>
                    <a:pt x="369" y="41"/>
                  </a:lnTo>
                  <a:lnTo>
                    <a:pt x="385" y="31"/>
                  </a:lnTo>
                  <a:lnTo>
                    <a:pt x="401" y="23"/>
                  </a:lnTo>
                  <a:lnTo>
                    <a:pt x="419" y="14"/>
                  </a:lnTo>
                  <a:lnTo>
                    <a:pt x="437" y="9"/>
                  </a:lnTo>
                  <a:lnTo>
                    <a:pt x="457" y="4"/>
                  </a:lnTo>
                  <a:lnTo>
                    <a:pt x="478" y="1"/>
                  </a:lnTo>
                  <a:lnTo>
                    <a:pt x="499" y="0"/>
                  </a:lnTo>
                  <a:lnTo>
                    <a:pt x="499" y="0"/>
                  </a:lnTo>
                  <a:lnTo>
                    <a:pt x="521" y="1"/>
                  </a:lnTo>
                  <a:lnTo>
                    <a:pt x="542" y="4"/>
                  </a:lnTo>
                  <a:lnTo>
                    <a:pt x="560" y="9"/>
                  </a:lnTo>
                  <a:lnTo>
                    <a:pt x="579" y="14"/>
                  </a:lnTo>
                  <a:lnTo>
                    <a:pt x="597" y="23"/>
                  </a:lnTo>
                  <a:lnTo>
                    <a:pt x="614" y="31"/>
                  </a:lnTo>
                  <a:lnTo>
                    <a:pt x="629" y="41"/>
                  </a:lnTo>
                  <a:lnTo>
                    <a:pt x="645" y="53"/>
                  </a:lnTo>
                  <a:lnTo>
                    <a:pt x="659" y="64"/>
                  </a:lnTo>
                  <a:lnTo>
                    <a:pt x="673" y="78"/>
                  </a:lnTo>
                  <a:lnTo>
                    <a:pt x="685" y="91"/>
                  </a:lnTo>
                  <a:lnTo>
                    <a:pt x="697" y="104"/>
                  </a:lnTo>
                  <a:lnTo>
                    <a:pt x="709" y="118"/>
                  </a:lnTo>
                  <a:lnTo>
                    <a:pt x="720" y="132"/>
                  </a:lnTo>
                  <a:lnTo>
                    <a:pt x="740" y="160"/>
                  </a:lnTo>
                  <a:lnTo>
                    <a:pt x="740" y="160"/>
                  </a:lnTo>
                  <a:lnTo>
                    <a:pt x="766" y="201"/>
                  </a:lnTo>
                  <a:lnTo>
                    <a:pt x="766" y="201"/>
                  </a:lnTo>
                  <a:lnTo>
                    <a:pt x="783" y="229"/>
                  </a:lnTo>
                  <a:lnTo>
                    <a:pt x="803" y="257"/>
                  </a:lnTo>
                  <a:lnTo>
                    <a:pt x="812" y="270"/>
                  </a:lnTo>
                  <a:lnTo>
                    <a:pt x="822" y="282"/>
                  </a:lnTo>
                  <a:lnTo>
                    <a:pt x="833" y="295"/>
                  </a:lnTo>
                  <a:lnTo>
                    <a:pt x="844" y="306"/>
                  </a:lnTo>
                  <a:lnTo>
                    <a:pt x="855" y="317"/>
                  </a:lnTo>
                  <a:lnTo>
                    <a:pt x="868" y="326"/>
                  </a:lnTo>
                  <a:lnTo>
                    <a:pt x="880" y="335"/>
                  </a:lnTo>
                  <a:lnTo>
                    <a:pt x="893" y="342"/>
                  </a:lnTo>
                  <a:lnTo>
                    <a:pt x="908" y="348"/>
                  </a:lnTo>
                  <a:lnTo>
                    <a:pt x="923" y="353"/>
                  </a:lnTo>
                  <a:lnTo>
                    <a:pt x="939" y="356"/>
                  </a:lnTo>
                  <a:lnTo>
                    <a:pt x="956" y="357"/>
                  </a:lnTo>
                  <a:lnTo>
                    <a:pt x="956" y="357"/>
                  </a:lnTo>
                  <a:lnTo>
                    <a:pt x="963" y="358"/>
                  </a:lnTo>
                  <a:lnTo>
                    <a:pt x="968" y="359"/>
                  </a:lnTo>
                  <a:lnTo>
                    <a:pt x="973" y="361"/>
                  </a:lnTo>
                  <a:lnTo>
                    <a:pt x="978" y="363"/>
                  </a:lnTo>
                  <a:lnTo>
                    <a:pt x="982" y="366"/>
                  </a:lnTo>
                  <a:lnTo>
                    <a:pt x="986" y="370"/>
                  </a:lnTo>
                  <a:lnTo>
                    <a:pt x="990" y="374"/>
                  </a:lnTo>
                  <a:lnTo>
                    <a:pt x="994" y="380"/>
                  </a:lnTo>
                  <a:lnTo>
                    <a:pt x="994" y="380"/>
                  </a:lnTo>
                  <a:lnTo>
                    <a:pt x="996" y="385"/>
                  </a:lnTo>
                  <a:lnTo>
                    <a:pt x="998" y="391"/>
                  </a:lnTo>
                  <a:lnTo>
                    <a:pt x="999" y="397"/>
                  </a:lnTo>
                  <a:lnTo>
                    <a:pt x="999" y="403"/>
                  </a:lnTo>
                  <a:lnTo>
                    <a:pt x="999" y="410"/>
                  </a:lnTo>
                  <a:lnTo>
                    <a:pt x="997" y="416"/>
                  </a:lnTo>
                  <a:lnTo>
                    <a:pt x="995" y="421"/>
                  </a:lnTo>
                  <a:lnTo>
                    <a:pt x="993" y="426"/>
                  </a:lnTo>
                  <a:lnTo>
                    <a:pt x="993" y="426"/>
                  </a:lnTo>
                  <a:lnTo>
                    <a:pt x="989" y="431"/>
                  </a:lnTo>
                  <a:lnTo>
                    <a:pt x="985" y="435"/>
                  </a:lnTo>
                  <a:lnTo>
                    <a:pt x="981" y="439"/>
                  </a:lnTo>
                  <a:lnTo>
                    <a:pt x="977" y="441"/>
                  </a:lnTo>
                  <a:lnTo>
                    <a:pt x="972" y="443"/>
                  </a:lnTo>
                  <a:lnTo>
                    <a:pt x="967" y="445"/>
                  </a:lnTo>
                  <a:lnTo>
                    <a:pt x="962" y="445"/>
                  </a:lnTo>
                  <a:lnTo>
                    <a:pt x="955" y="446"/>
                  </a:lnTo>
                  <a:lnTo>
                    <a:pt x="955" y="446"/>
                  </a:lnTo>
                  <a:lnTo>
                    <a:pt x="934" y="444"/>
                  </a:lnTo>
                  <a:lnTo>
                    <a:pt x="913" y="441"/>
                  </a:lnTo>
                  <a:lnTo>
                    <a:pt x="893" y="435"/>
                  </a:lnTo>
                  <a:lnTo>
                    <a:pt x="875" y="429"/>
                  </a:lnTo>
                  <a:lnTo>
                    <a:pt x="857" y="421"/>
                  </a:lnTo>
                  <a:lnTo>
                    <a:pt x="840" y="413"/>
                  </a:lnTo>
                  <a:lnTo>
                    <a:pt x="824" y="402"/>
                  </a:lnTo>
                  <a:lnTo>
                    <a:pt x="809" y="391"/>
                  </a:lnTo>
                  <a:lnTo>
                    <a:pt x="795" y="380"/>
                  </a:lnTo>
                  <a:lnTo>
                    <a:pt x="782" y="367"/>
                  </a:lnTo>
                  <a:lnTo>
                    <a:pt x="769" y="354"/>
                  </a:lnTo>
                  <a:lnTo>
                    <a:pt x="757" y="340"/>
                  </a:lnTo>
                  <a:lnTo>
                    <a:pt x="746" y="327"/>
                  </a:lnTo>
                  <a:lnTo>
                    <a:pt x="735" y="312"/>
                  </a:lnTo>
                  <a:lnTo>
                    <a:pt x="715" y="285"/>
                  </a:lnTo>
                  <a:lnTo>
                    <a:pt x="715" y="285"/>
                  </a:lnTo>
                  <a:lnTo>
                    <a:pt x="690" y="245"/>
                  </a:lnTo>
                  <a:lnTo>
                    <a:pt x="690" y="245"/>
                  </a:lnTo>
                  <a:lnTo>
                    <a:pt x="673" y="217"/>
                  </a:lnTo>
                  <a:lnTo>
                    <a:pt x="653" y="190"/>
                  </a:lnTo>
                  <a:lnTo>
                    <a:pt x="644" y="177"/>
                  </a:lnTo>
                  <a:lnTo>
                    <a:pt x="633" y="163"/>
                  </a:lnTo>
                  <a:lnTo>
                    <a:pt x="623" y="151"/>
                  </a:lnTo>
                  <a:lnTo>
                    <a:pt x="612" y="140"/>
                  </a:lnTo>
                  <a:lnTo>
                    <a:pt x="600" y="129"/>
                  </a:lnTo>
                  <a:lnTo>
                    <a:pt x="588" y="119"/>
                  </a:lnTo>
                  <a:lnTo>
                    <a:pt x="575" y="111"/>
                  </a:lnTo>
                  <a:lnTo>
                    <a:pt x="561" y="103"/>
                  </a:lnTo>
                  <a:lnTo>
                    <a:pt x="547" y="97"/>
                  </a:lnTo>
                  <a:lnTo>
                    <a:pt x="532" y="93"/>
                  </a:lnTo>
                  <a:lnTo>
                    <a:pt x="516" y="90"/>
                  </a:lnTo>
                  <a:lnTo>
                    <a:pt x="499" y="89"/>
                  </a:lnTo>
                  <a:lnTo>
                    <a:pt x="499" y="89"/>
                  </a:lnTo>
                  <a:lnTo>
                    <a:pt x="483" y="90"/>
                  </a:lnTo>
                  <a:lnTo>
                    <a:pt x="466" y="93"/>
                  </a:lnTo>
                  <a:lnTo>
                    <a:pt x="452" y="97"/>
                  </a:lnTo>
                  <a:lnTo>
                    <a:pt x="437" y="103"/>
                  </a:lnTo>
                  <a:lnTo>
                    <a:pt x="424" y="111"/>
                  </a:lnTo>
                  <a:lnTo>
                    <a:pt x="411" y="119"/>
                  </a:lnTo>
                  <a:lnTo>
                    <a:pt x="398" y="129"/>
                  </a:lnTo>
                  <a:lnTo>
                    <a:pt x="387" y="140"/>
                  </a:lnTo>
                  <a:lnTo>
                    <a:pt x="375" y="151"/>
                  </a:lnTo>
                  <a:lnTo>
                    <a:pt x="365" y="163"/>
                  </a:lnTo>
                  <a:lnTo>
                    <a:pt x="355" y="177"/>
                  </a:lnTo>
                  <a:lnTo>
                    <a:pt x="345" y="190"/>
                  </a:lnTo>
                  <a:lnTo>
                    <a:pt x="326" y="217"/>
                  </a:lnTo>
                  <a:lnTo>
                    <a:pt x="308" y="245"/>
                  </a:lnTo>
                  <a:lnTo>
                    <a:pt x="308" y="245"/>
                  </a:lnTo>
                  <a:lnTo>
                    <a:pt x="283" y="285"/>
                  </a:lnTo>
                  <a:lnTo>
                    <a:pt x="283" y="285"/>
                  </a:lnTo>
                  <a:lnTo>
                    <a:pt x="263" y="312"/>
                  </a:lnTo>
                  <a:lnTo>
                    <a:pt x="253" y="327"/>
                  </a:lnTo>
                  <a:lnTo>
                    <a:pt x="241" y="340"/>
                  </a:lnTo>
                  <a:lnTo>
                    <a:pt x="230" y="354"/>
                  </a:lnTo>
                  <a:lnTo>
                    <a:pt x="217" y="367"/>
                  </a:lnTo>
                  <a:lnTo>
                    <a:pt x="203" y="380"/>
                  </a:lnTo>
                  <a:lnTo>
                    <a:pt x="189" y="391"/>
                  </a:lnTo>
                  <a:lnTo>
                    <a:pt x="174" y="402"/>
                  </a:lnTo>
                  <a:lnTo>
                    <a:pt x="158" y="413"/>
                  </a:lnTo>
                  <a:lnTo>
                    <a:pt x="141" y="421"/>
                  </a:lnTo>
                  <a:lnTo>
                    <a:pt x="124" y="429"/>
                  </a:lnTo>
                  <a:lnTo>
                    <a:pt x="105" y="435"/>
                  </a:lnTo>
                  <a:lnTo>
                    <a:pt x="86" y="441"/>
                  </a:lnTo>
                  <a:lnTo>
                    <a:pt x="65" y="444"/>
                  </a:lnTo>
                  <a:lnTo>
                    <a:pt x="42" y="446"/>
                  </a:lnTo>
                  <a:lnTo>
                    <a:pt x="42" y="446"/>
                  </a:lnTo>
                  <a:lnTo>
                    <a:pt x="42" y="446"/>
                  </a:lnTo>
                  <a:lnTo>
                    <a:pt x="37" y="445"/>
                  </a:lnTo>
                  <a:lnTo>
                    <a:pt x="32" y="445"/>
                  </a:lnTo>
                  <a:lnTo>
                    <a:pt x="27" y="443"/>
                  </a:lnTo>
                  <a:lnTo>
                    <a:pt x="22" y="441"/>
                  </a:lnTo>
                  <a:lnTo>
                    <a:pt x="17" y="439"/>
                  </a:lnTo>
                  <a:lnTo>
                    <a:pt x="13" y="435"/>
                  </a:lnTo>
                  <a:lnTo>
                    <a:pt x="9" y="431"/>
                  </a:lnTo>
                  <a:lnTo>
                    <a:pt x="6" y="427"/>
                  </a:lnTo>
                  <a:lnTo>
                    <a:pt x="6" y="427"/>
                  </a:lnTo>
                  <a:lnTo>
                    <a:pt x="3" y="421"/>
                  </a:lnTo>
                  <a:lnTo>
                    <a:pt x="1" y="415"/>
                  </a:lnTo>
                  <a:lnTo>
                    <a:pt x="0" y="409"/>
                  </a:lnTo>
                  <a:lnTo>
                    <a:pt x="0" y="402"/>
                  </a:lnTo>
                  <a:lnTo>
                    <a:pt x="0" y="402"/>
                  </a:lnTo>
                  <a:close/>
                  <a:moveTo>
                    <a:pt x="981" y="402"/>
                  </a:moveTo>
                  <a:lnTo>
                    <a:pt x="981" y="402"/>
                  </a:lnTo>
                  <a:lnTo>
                    <a:pt x="980" y="395"/>
                  </a:lnTo>
                  <a:lnTo>
                    <a:pt x="978" y="388"/>
                  </a:lnTo>
                  <a:lnTo>
                    <a:pt x="978" y="388"/>
                  </a:lnTo>
                  <a:lnTo>
                    <a:pt x="975" y="384"/>
                  </a:lnTo>
                  <a:lnTo>
                    <a:pt x="970" y="380"/>
                  </a:lnTo>
                  <a:lnTo>
                    <a:pt x="964" y="376"/>
                  </a:lnTo>
                  <a:lnTo>
                    <a:pt x="961" y="375"/>
                  </a:lnTo>
                  <a:lnTo>
                    <a:pt x="955" y="374"/>
                  </a:lnTo>
                  <a:lnTo>
                    <a:pt x="955" y="374"/>
                  </a:lnTo>
                  <a:lnTo>
                    <a:pt x="937" y="373"/>
                  </a:lnTo>
                  <a:lnTo>
                    <a:pt x="919" y="370"/>
                  </a:lnTo>
                  <a:lnTo>
                    <a:pt x="903" y="365"/>
                  </a:lnTo>
                  <a:lnTo>
                    <a:pt x="887" y="358"/>
                  </a:lnTo>
                  <a:lnTo>
                    <a:pt x="872" y="351"/>
                  </a:lnTo>
                  <a:lnTo>
                    <a:pt x="858" y="341"/>
                  </a:lnTo>
                  <a:lnTo>
                    <a:pt x="845" y="331"/>
                  </a:lnTo>
                  <a:lnTo>
                    <a:pt x="833" y="320"/>
                  </a:lnTo>
                  <a:lnTo>
                    <a:pt x="820" y="307"/>
                  </a:lnTo>
                  <a:lnTo>
                    <a:pt x="809" y="295"/>
                  </a:lnTo>
                  <a:lnTo>
                    <a:pt x="799" y="281"/>
                  </a:lnTo>
                  <a:lnTo>
                    <a:pt x="788" y="267"/>
                  </a:lnTo>
                  <a:lnTo>
                    <a:pt x="769" y="239"/>
                  </a:lnTo>
                  <a:lnTo>
                    <a:pt x="750" y="210"/>
                  </a:lnTo>
                  <a:lnTo>
                    <a:pt x="750" y="210"/>
                  </a:lnTo>
                  <a:lnTo>
                    <a:pt x="725" y="171"/>
                  </a:lnTo>
                  <a:lnTo>
                    <a:pt x="725" y="171"/>
                  </a:lnTo>
                  <a:lnTo>
                    <a:pt x="706" y="144"/>
                  </a:lnTo>
                  <a:lnTo>
                    <a:pt x="685" y="117"/>
                  </a:lnTo>
                  <a:lnTo>
                    <a:pt x="674" y="103"/>
                  </a:lnTo>
                  <a:lnTo>
                    <a:pt x="661" y="91"/>
                  </a:lnTo>
                  <a:lnTo>
                    <a:pt x="649" y="80"/>
                  </a:lnTo>
                  <a:lnTo>
                    <a:pt x="636" y="68"/>
                  </a:lnTo>
                  <a:lnTo>
                    <a:pt x="621" y="57"/>
                  </a:lnTo>
                  <a:lnTo>
                    <a:pt x="606" y="48"/>
                  </a:lnTo>
                  <a:lnTo>
                    <a:pt x="590" y="39"/>
                  </a:lnTo>
                  <a:lnTo>
                    <a:pt x="574" y="32"/>
                  </a:lnTo>
                  <a:lnTo>
                    <a:pt x="556" y="26"/>
                  </a:lnTo>
                  <a:lnTo>
                    <a:pt x="539" y="22"/>
                  </a:lnTo>
                  <a:lnTo>
                    <a:pt x="519" y="19"/>
                  </a:lnTo>
                  <a:lnTo>
                    <a:pt x="499" y="19"/>
                  </a:lnTo>
                  <a:lnTo>
                    <a:pt x="499" y="19"/>
                  </a:lnTo>
                  <a:lnTo>
                    <a:pt x="480" y="19"/>
                  </a:lnTo>
                  <a:lnTo>
                    <a:pt x="460" y="22"/>
                  </a:lnTo>
                  <a:lnTo>
                    <a:pt x="442" y="26"/>
                  </a:lnTo>
                  <a:lnTo>
                    <a:pt x="425" y="32"/>
                  </a:lnTo>
                  <a:lnTo>
                    <a:pt x="409" y="39"/>
                  </a:lnTo>
                  <a:lnTo>
                    <a:pt x="392" y="48"/>
                  </a:lnTo>
                  <a:lnTo>
                    <a:pt x="378" y="57"/>
                  </a:lnTo>
                  <a:lnTo>
                    <a:pt x="363" y="68"/>
                  </a:lnTo>
                  <a:lnTo>
                    <a:pt x="350" y="80"/>
                  </a:lnTo>
                  <a:lnTo>
                    <a:pt x="337" y="91"/>
                  </a:lnTo>
                  <a:lnTo>
                    <a:pt x="325" y="103"/>
                  </a:lnTo>
                  <a:lnTo>
                    <a:pt x="314" y="117"/>
                  </a:lnTo>
                  <a:lnTo>
                    <a:pt x="292" y="144"/>
                  </a:lnTo>
                  <a:lnTo>
                    <a:pt x="273" y="171"/>
                  </a:lnTo>
                  <a:lnTo>
                    <a:pt x="273" y="171"/>
                  </a:lnTo>
                  <a:lnTo>
                    <a:pt x="248" y="210"/>
                  </a:lnTo>
                  <a:lnTo>
                    <a:pt x="248" y="210"/>
                  </a:lnTo>
                  <a:lnTo>
                    <a:pt x="230" y="239"/>
                  </a:lnTo>
                  <a:lnTo>
                    <a:pt x="210" y="267"/>
                  </a:lnTo>
                  <a:lnTo>
                    <a:pt x="200" y="281"/>
                  </a:lnTo>
                  <a:lnTo>
                    <a:pt x="189" y="295"/>
                  </a:lnTo>
                  <a:lnTo>
                    <a:pt x="177" y="307"/>
                  </a:lnTo>
                  <a:lnTo>
                    <a:pt x="166" y="320"/>
                  </a:lnTo>
                  <a:lnTo>
                    <a:pt x="154" y="331"/>
                  </a:lnTo>
                  <a:lnTo>
                    <a:pt x="140" y="341"/>
                  </a:lnTo>
                  <a:lnTo>
                    <a:pt x="126" y="351"/>
                  </a:lnTo>
                  <a:lnTo>
                    <a:pt x="111" y="358"/>
                  </a:lnTo>
                  <a:lnTo>
                    <a:pt x="96" y="365"/>
                  </a:lnTo>
                  <a:lnTo>
                    <a:pt x="79" y="370"/>
                  </a:lnTo>
                  <a:lnTo>
                    <a:pt x="62" y="373"/>
                  </a:lnTo>
                  <a:lnTo>
                    <a:pt x="42" y="374"/>
                  </a:lnTo>
                  <a:lnTo>
                    <a:pt x="42" y="374"/>
                  </a:lnTo>
                  <a:lnTo>
                    <a:pt x="38" y="375"/>
                  </a:lnTo>
                  <a:lnTo>
                    <a:pt x="34" y="376"/>
                  </a:lnTo>
                  <a:lnTo>
                    <a:pt x="28" y="380"/>
                  </a:lnTo>
                  <a:lnTo>
                    <a:pt x="24" y="384"/>
                  </a:lnTo>
                  <a:lnTo>
                    <a:pt x="21" y="388"/>
                  </a:lnTo>
                  <a:lnTo>
                    <a:pt x="21" y="388"/>
                  </a:lnTo>
                  <a:lnTo>
                    <a:pt x="18" y="395"/>
                  </a:lnTo>
                  <a:lnTo>
                    <a:pt x="17" y="402"/>
                  </a:lnTo>
                  <a:lnTo>
                    <a:pt x="18" y="411"/>
                  </a:lnTo>
                  <a:lnTo>
                    <a:pt x="22" y="418"/>
                  </a:lnTo>
                  <a:lnTo>
                    <a:pt x="22" y="418"/>
                  </a:lnTo>
                  <a:lnTo>
                    <a:pt x="24" y="421"/>
                  </a:lnTo>
                  <a:lnTo>
                    <a:pt x="29" y="424"/>
                  </a:lnTo>
                  <a:lnTo>
                    <a:pt x="34" y="427"/>
                  </a:lnTo>
                  <a:lnTo>
                    <a:pt x="42" y="428"/>
                  </a:lnTo>
                  <a:lnTo>
                    <a:pt x="42" y="428"/>
                  </a:lnTo>
                  <a:lnTo>
                    <a:pt x="42" y="428"/>
                  </a:lnTo>
                  <a:lnTo>
                    <a:pt x="63" y="426"/>
                  </a:lnTo>
                  <a:lnTo>
                    <a:pt x="81" y="423"/>
                  </a:lnTo>
                  <a:lnTo>
                    <a:pt x="100" y="419"/>
                  </a:lnTo>
                  <a:lnTo>
                    <a:pt x="118" y="413"/>
                  </a:lnTo>
                  <a:lnTo>
                    <a:pt x="134" y="405"/>
                  </a:lnTo>
                  <a:lnTo>
                    <a:pt x="150" y="397"/>
                  </a:lnTo>
                  <a:lnTo>
                    <a:pt x="164" y="388"/>
                  </a:lnTo>
                  <a:lnTo>
                    <a:pt x="178" y="378"/>
                  </a:lnTo>
                  <a:lnTo>
                    <a:pt x="192" y="367"/>
                  </a:lnTo>
                  <a:lnTo>
                    <a:pt x="204" y="355"/>
                  </a:lnTo>
                  <a:lnTo>
                    <a:pt x="217" y="342"/>
                  </a:lnTo>
                  <a:lnTo>
                    <a:pt x="228" y="330"/>
                  </a:lnTo>
                  <a:lnTo>
                    <a:pt x="249" y="303"/>
                  </a:lnTo>
                  <a:lnTo>
                    <a:pt x="268" y="275"/>
                  </a:lnTo>
                  <a:lnTo>
                    <a:pt x="268" y="275"/>
                  </a:lnTo>
                  <a:lnTo>
                    <a:pt x="294" y="236"/>
                  </a:lnTo>
                  <a:lnTo>
                    <a:pt x="294" y="236"/>
                  </a:lnTo>
                  <a:lnTo>
                    <a:pt x="313" y="207"/>
                  </a:lnTo>
                  <a:lnTo>
                    <a:pt x="332" y="178"/>
                  </a:lnTo>
                  <a:lnTo>
                    <a:pt x="342" y="163"/>
                  </a:lnTo>
                  <a:lnTo>
                    <a:pt x="353" y="150"/>
                  </a:lnTo>
                  <a:lnTo>
                    <a:pt x="364" y="137"/>
                  </a:lnTo>
                  <a:lnTo>
                    <a:pt x="377" y="124"/>
                  </a:lnTo>
                  <a:lnTo>
                    <a:pt x="389" y="114"/>
                  </a:lnTo>
                  <a:lnTo>
                    <a:pt x="402" y="103"/>
                  </a:lnTo>
                  <a:lnTo>
                    <a:pt x="416" y="94"/>
                  </a:lnTo>
                  <a:lnTo>
                    <a:pt x="431" y="86"/>
                  </a:lnTo>
                  <a:lnTo>
                    <a:pt x="447" y="80"/>
                  </a:lnTo>
                  <a:lnTo>
                    <a:pt x="463" y="76"/>
                  </a:lnTo>
                  <a:lnTo>
                    <a:pt x="481" y="72"/>
                  </a:lnTo>
                  <a:lnTo>
                    <a:pt x="499" y="71"/>
                  </a:lnTo>
                  <a:lnTo>
                    <a:pt x="499" y="71"/>
                  </a:lnTo>
                  <a:lnTo>
                    <a:pt x="518" y="72"/>
                  </a:lnTo>
                  <a:lnTo>
                    <a:pt x="535" y="76"/>
                  </a:lnTo>
                  <a:lnTo>
                    <a:pt x="552" y="80"/>
                  </a:lnTo>
                  <a:lnTo>
                    <a:pt x="567" y="86"/>
                  </a:lnTo>
                  <a:lnTo>
                    <a:pt x="582" y="94"/>
                  </a:lnTo>
                  <a:lnTo>
                    <a:pt x="596" y="103"/>
                  </a:lnTo>
                  <a:lnTo>
                    <a:pt x="610" y="114"/>
                  </a:lnTo>
                  <a:lnTo>
                    <a:pt x="622" y="125"/>
                  </a:lnTo>
                  <a:lnTo>
                    <a:pt x="633" y="137"/>
                  </a:lnTo>
                  <a:lnTo>
                    <a:pt x="645" y="150"/>
                  </a:lnTo>
                  <a:lnTo>
                    <a:pt x="656" y="163"/>
                  </a:lnTo>
                  <a:lnTo>
                    <a:pt x="666" y="178"/>
                  </a:lnTo>
                  <a:lnTo>
                    <a:pt x="686" y="207"/>
                  </a:lnTo>
                  <a:lnTo>
                    <a:pt x="705" y="236"/>
                  </a:lnTo>
                  <a:lnTo>
                    <a:pt x="705" y="236"/>
                  </a:lnTo>
                  <a:lnTo>
                    <a:pt x="730" y="275"/>
                  </a:lnTo>
                  <a:lnTo>
                    <a:pt x="730" y="275"/>
                  </a:lnTo>
                  <a:lnTo>
                    <a:pt x="749" y="303"/>
                  </a:lnTo>
                  <a:lnTo>
                    <a:pt x="771" y="330"/>
                  </a:lnTo>
                  <a:lnTo>
                    <a:pt x="782" y="342"/>
                  </a:lnTo>
                  <a:lnTo>
                    <a:pt x="794" y="355"/>
                  </a:lnTo>
                  <a:lnTo>
                    <a:pt x="807" y="367"/>
                  </a:lnTo>
                  <a:lnTo>
                    <a:pt x="820" y="378"/>
                  </a:lnTo>
                  <a:lnTo>
                    <a:pt x="835" y="388"/>
                  </a:lnTo>
                  <a:lnTo>
                    <a:pt x="849" y="397"/>
                  </a:lnTo>
                  <a:lnTo>
                    <a:pt x="865" y="405"/>
                  </a:lnTo>
                  <a:lnTo>
                    <a:pt x="881" y="413"/>
                  </a:lnTo>
                  <a:lnTo>
                    <a:pt x="899" y="419"/>
                  </a:lnTo>
                  <a:lnTo>
                    <a:pt x="917" y="423"/>
                  </a:lnTo>
                  <a:lnTo>
                    <a:pt x="936" y="426"/>
                  </a:lnTo>
                  <a:lnTo>
                    <a:pt x="956" y="428"/>
                  </a:lnTo>
                  <a:lnTo>
                    <a:pt x="956" y="428"/>
                  </a:lnTo>
                  <a:lnTo>
                    <a:pt x="964" y="427"/>
                  </a:lnTo>
                  <a:lnTo>
                    <a:pt x="970" y="424"/>
                  </a:lnTo>
                  <a:lnTo>
                    <a:pt x="974" y="421"/>
                  </a:lnTo>
                  <a:lnTo>
                    <a:pt x="977" y="418"/>
                  </a:lnTo>
                  <a:lnTo>
                    <a:pt x="977" y="418"/>
                  </a:lnTo>
                  <a:lnTo>
                    <a:pt x="980" y="411"/>
                  </a:lnTo>
                  <a:lnTo>
                    <a:pt x="981" y="402"/>
                  </a:lnTo>
                  <a:lnTo>
                    <a:pt x="981" y="402"/>
                  </a:lnTo>
                  <a:close/>
                </a:path>
              </a:pathLst>
            </a:custGeom>
            <a:solidFill>
              <a:srgbClr val="FCFCF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grpSp>
      <p:sp>
        <p:nvSpPr>
          <p:cNvPr id="2861" name="7-Point Star 2">
            <a:extLst>
              <a:ext uri="{FF2B5EF4-FFF2-40B4-BE49-F238E27FC236}">
                <a16:creationId xmlns:a16="http://schemas.microsoft.com/office/drawing/2014/main" id="{417F8D9F-62C4-4E30-EFD8-09BC45E068EA}"/>
              </a:ext>
            </a:extLst>
          </p:cNvPr>
          <p:cNvSpPr/>
          <p:nvPr/>
        </p:nvSpPr>
        <p:spPr bwMode="auto">
          <a:xfrm rot="19304289">
            <a:off x="10361581" y="5699709"/>
            <a:ext cx="111464" cy="108837"/>
          </a:xfrm>
          <a:prstGeom prst="star7">
            <a:avLst/>
          </a:pr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862" name="7-Point Star 2">
            <a:extLst>
              <a:ext uri="{FF2B5EF4-FFF2-40B4-BE49-F238E27FC236}">
                <a16:creationId xmlns:a16="http://schemas.microsoft.com/office/drawing/2014/main" id="{FAA09F5A-D9F9-F6AE-D1B9-C8E736D12A15}"/>
              </a:ext>
            </a:extLst>
          </p:cNvPr>
          <p:cNvSpPr/>
          <p:nvPr/>
        </p:nvSpPr>
        <p:spPr bwMode="auto">
          <a:xfrm rot="19304289">
            <a:off x="10523978" y="5740363"/>
            <a:ext cx="111464" cy="108837"/>
          </a:xfrm>
          <a:prstGeom prst="star7">
            <a:avLst/>
          </a:pr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863" name="7-Point Star 2">
            <a:extLst>
              <a:ext uri="{FF2B5EF4-FFF2-40B4-BE49-F238E27FC236}">
                <a16:creationId xmlns:a16="http://schemas.microsoft.com/office/drawing/2014/main" id="{A98EC3F2-385C-2D15-4F28-2E35F9C7DE6D}"/>
              </a:ext>
            </a:extLst>
          </p:cNvPr>
          <p:cNvSpPr/>
          <p:nvPr/>
        </p:nvSpPr>
        <p:spPr bwMode="auto">
          <a:xfrm rot="19304289">
            <a:off x="10466073" y="5863097"/>
            <a:ext cx="111464" cy="108837"/>
          </a:xfrm>
          <a:prstGeom prst="star7">
            <a:avLst/>
          </a:pr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864" name="7-Point Star 2">
            <a:extLst>
              <a:ext uri="{FF2B5EF4-FFF2-40B4-BE49-F238E27FC236}">
                <a16:creationId xmlns:a16="http://schemas.microsoft.com/office/drawing/2014/main" id="{DCADAFB8-4D4D-A559-1EE2-BA7F1C83D265}"/>
              </a:ext>
            </a:extLst>
          </p:cNvPr>
          <p:cNvSpPr/>
          <p:nvPr/>
        </p:nvSpPr>
        <p:spPr bwMode="auto">
          <a:xfrm rot="19304289">
            <a:off x="10590273" y="5926661"/>
            <a:ext cx="111464" cy="108837"/>
          </a:xfrm>
          <a:prstGeom prst="star7">
            <a:avLst/>
          </a:prstGeom>
          <a:solidFill>
            <a:schemeClr val="accent3"/>
          </a:solidFill>
          <a:ln w="9525">
            <a:solidFill>
              <a:schemeClr val="bg1"/>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endParaRPr>
          </a:p>
        </p:txBody>
      </p:sp>
      <p:sp>
        <p:nvSpPr>
          <p:cNvPr id="2865" name="Arc 2864">
            <a:extLst>
              <a:ext uri="{FF2B5EF4-FFF2-40B4-BE49-F238E27FC236}">
                <a16:creationId xmlns:a16="http://schemas.microsoft.com/office/drawing/2014/main" id="{F40C387F-B37C-9B9E-CF8E-F1DF41477BBA}"/>
              </a:ext>
            </a:extLst>
          </p:cNvPr>
          <p:cNvSpPr/>
          <p:nvPr/>
        </p:nvSpPr>
        <p:spPr bwMode="auto">
          <a:xfrm rot="20937033">
            <a:off x="9495559" y="5370180"/>
            <a:ext cx="1064456" cy="865520"/>
          </a:xfrm>
          <a:prstGeom prst="arc">
            <a:avLst/>
          </a:prstGeom>
          <a:noFill/>
          <a:ln w="28575" cap="flat" cmpd="sng" algn="ctr">
            <a:solidFill>
              <a:schemeClr val="bg1"/>
            </a:solidFill>
            <a:prstDash val="solid"/>
            <a:round/>
            <a:headEnd type="none" w="lg" len="med"/>
            <a:tailEnd type="triangle" w="med" len="med"/>
          </a:ln>
          <a:effectLst/>
        </p:spPr>
        <p:txBody>
          <a:bodyPr rtlCol="0" anchor="ctr"/>
          <a:lstStyle/>
          <a:p>
            <a:pPr algn="ctr"/>
            <a:endParaRPr lang="en-US" dirty="0"/>
          </a:p>
        </p:txBody>
      </p:sp>
      <p:sp>
        <p:nvSpPr>
          <p:cNvPr id="2866" name="TextBox 2865">
            <a:extLst>
              <a:ext uri="{FF2B5EF4-FFF2-40B4-BE49-F238E27FC236}">
                <a16:creationId xmlns:a16="http://schemas.microsoft.com/office/drawing/2014/main" id="{60CE23A0-3613-F1D1-2D11-7CB34C858E21}"/>
              </a:ext>
            </a:extLst>
          </p:cNvPr>
          <p:cNvSpPr txBox="1"/>
          <p:nvPr/>
        </p:nvSpPr>
        <p:spPr>
          <a:xfrm>
            <a:off x="10579710" y="5213317"/>
            <a:ext cx="1243132" cy="584775"/>
          </a:xfrm>
          <a:prstGeom prst="rect">
            <a:avLst/>
          </a:prstGeom>
          <a:noFill/>
        </p:spPr>
        <p:txBody>
          <a:bodyPr wrap="square">
            <a:spAutoFit/>
          </a:bodyPr>
          <a:lstStyle/>
          <a:p>
            <a:pPr defTabSz="913798">
              <a:defRPr/>
            </a:pPr>
            <a:r>
              <a:rPr lang="en-NZ" sz="1600" b="1" kern="0" dirty="0">
                <a:solidFill>
                  <a:schemeClr val="bg1"/>
                </a:solidFill>
                <a:latin typeface="Calibri" panose="020F0502020204030204" pitchFamily="34" charset="0"/>
                <a:ea typeface="MS PGothic" panose="020B0600070205080204" pitchFamily="34" charset="-128"/>
                <a:cs typeface="Calibri" panose="020F0502020204030204" pitchFamily="34" charset="0"/>
              </a:rPr>
              <a:t>Payload</a:t>
            </a:r>
          </a:p>
          <a:p>
            <a:pPr defTabSz="913798">
              <a:defRPr/>
            </a:pPr>
            <a:r>
              <a:rPr lang="en-NZ" sz="1600" b="1" kern="0" dirty="0">
                <a:solidFill>
                  <a:schemeClr val="bg1"/>
                </a:solidFill>
                <a:latin typeface="Calibri" panose="020F0502020204030204" pitchFamily="34" charset="0"/>
                <a:ea typeface="MS PGothic" panose="020B0600070205080204" pitchFamily="34" charset="-128"/>
                <a:cs typeface="Calibri" panose="020F0502020204030204" pitchFamily="34" charset="0"/>
              </a:rPr>
              <a:t>released</a:t>
            </a:r>
          </a:p>
        </p:txBody>
      </p:sp>
    </p:spTree>
    <p:extLst>
      <p:ext uri="{BB962C8B-B14F-4D97-AF65-F5344CB8AC3E}">
        <p14:creationId xmlns:p14="http://schemas.microsoft.com/office/powerpoint/2010/main" val="12684305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BE55D6-41D2-4EF9-8206-19BBD2CF77A7}"/>
              </a:ext>
            </a:extLst>
          </p:cNvPr>
          <p:cNvSpPr>
            <a:spLocks noGrp="1"/>
          </p:cNvSpPr>
          <p:nvPr>
            <p:ph type="title"/>
          </p:nvPr>
        </p:nvSpPr>
        <p:spPr/>
        <p:txBody>
          <a:bodyPr/>
          <a:lstStyle/>
          <a:p>
            <a:r>
              <a:rPr lang="en-US" dirty="0"/>
              <a:t>HER2-Targeted ADC Design and Mechanism of Action</a:t>
            </a:r>
          </a:p>
        </p:txBody>
      </p:sp>
      <p:sp>
        <p:nvSpPr>
          <p:cNvPr id="8" name="Text Box 11">
            <a:extLst>
              <a:ext uri="{FF2B5EF4-FFF2-40B4-BE49-F238E27FC236}">
                <a16:creationId xmlns:a16="http://schemas.microsoft.com/office/drawing/2014/main" id="{C94520BB-12D1-46B2-AAA0-5AE509F1F169}"/>
              </a:ext>
            </a:extLst>
          </p:cNvPr>
          <p:cNvSpPr txBox="1">
            <a:spLocks noChangeArrowheads="1"/>
          </p:cNvSpPr>
          <p:nvPr/>
        </p:nvSpPr>
        <p:spPr bwMode="auto">
          <a:xfrm>
            <a:off x="412491" y="6380326"/>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 typeface="Wingdings" panose="05000000000000000000" pitchFamily="2" charset="2"/>
              <a:buNone/>
              <a:tabLst/>
              <a:defRPr/>
            </a:pPr>
            <a:r>
              <a:rPr kumimoji="0" lang="sv-SE"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rPr>
              <a:t>Nakada. Chem Pharm Bull. 2019;67:173</a:t>
            </a:r>
            <a:endPar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Calibri" panose="020F0502020204030204" pitchFamily="34" charset="0"/>
            </a:endParaRPr>
          </a:p>
        </p:txBody>
      </p:sp>
      <p:grpSp>
        <p:nvGrpSpPr>
          <p:cNvPr id="10" name="Group 9">
            <a:extLst>
              <a:ext uri="{FF2B5EF4-FFF2-40B4-BE49-F238E27FC236}">
                <a16:creationId xmlns:a16="http://schemas.microsoft.com/office/drawing/2014/main" id="{273F6A6F-2921-440D-AF26-EDC357EDC923}"/>
              </a:ext>
            </a:extLst>
          </p:cNvPr>
          <p:cNvGrpSpPr/>
          <p:nvPr/>
        </p:nvGrpSpPr>
        <p:grpSpPr>
          <a:xfrm>
            <a:off x="567310" y="1466995"/>
            <a:ext cx="11453782" cy="4643059"/>
            <a:chOff x="237913" y="1308122"/>
            <a:chExt cx="8590337" cy="3482292"/>
          </a:xfrm>
        </p:grpSpPr>
        <p:sp>
          <p:nvSpPr>
            <p:cNvPr id="11" name="Freeform 73">
              <a:extLst>
                <a:ext uri="{FF2B5EF4-FFF2-40B4-BE49-F238E27FC236}">
                  <a16:creationId xmlns:a16="http://schemas.microsoft.com/office/drawing/2014/main" id="{75961E48-E910-49EC-96AB-88ECA1B44365}"/>
                </a:ext>
              </a:extLst>
            </p:cNvPr>
            <p:cNvSpPr/>
            <p:nvPr/>
          </p:nvSpPr>
          <p:spPr bwMode="auto">
            <a:xfrm>
              <a:off x="4479057" y="1912678"/>
              <a:ext cx="688310" cy="908804"/>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2" name="Freeform 74">
              <a:extLst>
                <a:ext uri="{FF2B5EF4-FFF2-40B4-BE49-F238E27FC236}">
                  <a16:creationId xmlns:a16="http://schemas.microsoft.com/office/drawing/2014/main" id="{F2091C07-BE4A-4D74-ADEC-586CEC022955}"/>
                </a:ext>
              </a:extLst>
            </p:cNvPr>
            <p:cNvSpPr/>
            <p:nvPr/>
          </p:nvSpPr>
          <p:spPr bwMode="auto">
            <a:xfrm flipV="1">
              <a:off x="2828220" y="1948003"/>
              <a:ext cx="688310" cy="908804"/>
            </a:xfrm>
            <a:custGeom>
              <a:avLst/>
              <a:gdLst>
                <a:gd name="connsiteX0" fmla="*/ 256674 w 890337"/>
                <a:gd name="connsiteY0" fmla="*/ 1122948 h 1130969"/>
                <a:gd name="connsiteX1" fmla="*/ 890337 w 890337"/>
                <a:gd name="connsiteY1" fmla="*/ 216569 h 1130969"/>
                <a:gd name="connsiteX2" fmla="*/ 842211 w 890337"/>
                <a:gd name="connsiteY2" fmla="*/ 0 h 1130969"/>
                <a:gd name="connsiteX3" fmla="*/ 625642 w 890337"/>
                <a:gd name="connsiteY3" fmla="*/ 0 h 1130969"/>
                <a:gd name="connsiteX4" fmla="*/ 0 w 890337"/>
                <a:gd name="connsiteY4" fmla="*/ 906379 h 1130969"/>
                <a:gd name="connsiteX5" fmla="*/ 24063 w 890337"/>
                <a:gd name="connsiteY5" fmla="*/ 1130969 h 1130969"/>
                <a:gd name="connsiteX6" fmla="*/ 256674 w 890337"/>
                <a:gd name="connsiteY6" fmla="*/ 1122948 h 1130969"/>
                <a:gd name="connsiteX0" fmla="*/ 256674 w 895015"/>
                <a:gd name="connsiteY0" fmla="*/ 1122948 h 1130969"/>
                <a:gd name="connsiteX1" fmla="*/ 890337 w 895015"/>
                <a:gd name="connsiteY1" fmla="*/ 216569 h 1130969"/>
                <a:gd name="connsiteX2" fmla="*/ 842211 w 895015"/>
                <a:gd name="connsiteY2" fmla="*/ 0 h 1130969"/>
                <a:gd name="connsiteX3" fmla="*/ 625642 w 895015"/>
                <a:gd name="connsiteY3" fmla="*/ 0 h 1130969"/>
                <a:gd name="connsiteX4" fmla="*/ 0 w 895015"/>
                <a:gd name="connsiteY4" fmla="*/ 906379 h 1130969"/>
                <a:gd name="connsiteX5" fmla="*/ 24063 w 895015"/>
                <a:gd name="connsiteY5" fmla="*/ 1130969 h 1130969"/>
                <a:gd name="connsiteX6" fmla="*/ 256674 w 895015"/>
                <a:gd name="connsiteY6" fmla="*/ 1122948 h 1130969"/>
                <a:gd name="connsiteX0" fmla="*/ 256674 w 917747"/>
                <a:gd name="connsiteY0" fmla="*/ 1122948 h 1130969"/>
                <a:gd name="connsiteX1" fmla="*/ 890337 w 917747"/>
                <a:gd name="connsiteY1" fmla="*/ 216569 h 1130969"/>
                <a:gd name="connsiteX2" fmla="*/ 842211 w 917747"/>
                <a:gd name="connsiteY2" fmla="*/ 0 h 1130969"/>
                <a:gd name="connsiteX3" fmla="*/ 625642 w 917747"/>
                <a:gd name="connsiteY3" fmla="*/ 0 h 1130969"/>
                <a:gd name="connsiteX4" fmla="*/ 0 w 917747"/>
                <a:gd name="connsiteY4" fmla="*/ 906379 h 1130969"/>
                <a:gd name="connsiteX5" fmla="*/ 24063 w 917747"/>
                <a:gd name="connsiteY5" fmla="*/ 1130969 h 1130969"/>
                <a:gd name="connsiteX6" fmla="*/ 256674 w 917747"/>
                <a:gd name="connsiteY6" fmla="*/ 1122948 h 1130969"/>
                <a:gd name="connsiteX0" fmla="*/ 256674 w 917747"/>
                <a:gd name="connsiteY0" fmla="*/ 1154698 h 1162719"/>
                <a:gd name="connsiteX1" fmla="*/ 890337 w 917747"/>
                <a:gd name="connsiteY1" fmla="*/ 248319 h 1162719"/>
                <a:gd name="connsiteX2" fmla="*/ 842211 w 917747"/>
                <a:gd name="connsiteY2" fmla="*/ 31750 h 1162719"/>
                <a:gd name="connsiteX3" fmla="*/ 625642 w 917747"/>
                <a:gd name="connsiteY3" fmla="*/ 31750 h 1162719"/>
                <a:gd name="connsiteX4" fmla="*/ 0 w 917747"/>
                <a:gd name="connsiteY4" fmla="*/ 938129 h 1162719"/>
                <a:gd name="connsiteX5" fmla="*/ 24063 w 917747"/>
                <a:gd name="connsiteY5" fmla="*/ 1162719 h 1162719"/>
                <a:gd name="connsiteX6" fmla="*/ 256674 w 917747"/>
                <a:gd name="connsiteY6" fmla="*/ 1154698 h 1162719"/>
                <a:gd name="connsiteX0" fmla="*/ 256674 w 917747"/>
                <a:gd name="connsiteY0" fmla="*/ 1166461 h 1174482"/>
                <a:gd name="connsiteX1" fmla="*/ 890337 w 917747"/>
                <a:gd name="connsiteY1" fmla="*/ 260082 h 1174482"/>
                <a:gd name="connsiteX2" fmla="*/ 842211 w 917747"/>
                <a:gd name="connsiteY2" fmla="*/ 43513 h 1174482"/>
                <a:gd name="connsiteX3" fmla="*/ 625642 w 917747"/>
                <a:gd name="connsiteY3" fmla="*/ 43513 h 1174482"/>
                <a:gd name="connsiteX4" fmla="*/ 0 w 917747"/>
                <a:gd name="connsiteY4" fmla="*/ 949892 h 1174482"/>
                <a:gd name="connsiteX5" fmla="*/ 24063 w 917747"/>
                <a:gd name="connsiteY5" fmla="*/ 1174482 h 1174482"/>
                <a:gd name="connsiteX6" fmla="*/ 256674 w 917747"/>
                <a:gd name="connsiteY6" fmla="*/ 1166461 h 1174482"/>
                <a:gd name="connsiteX0" fmla="*/ 256674 w 917747"/>
                <a:gd name="connsiteY0" fmla="*/ 1166461 h 1203631"/>
                <a:gd name="connsiteX1" fmla="*/ 890337 w 917747"/>
                <a:gd name="connsiteY1" fmla="*/ 260082 h 1203631"/>
                <a:gd name="connsiteX2" fmla="*/ 842211 w 917747"/>
                <a:gd name="connsiteY2" fmla="*/ 43513 h 1203631"/>
                <a:gd name="connsiteX3" fmla="*/ 625642 w 917747"/>
                <a:gd name="connsiteY3" fmla="*/ 43513 h 1203631"/>
                <a:gd name="connsiteX4" fmla="*/ 0 w 917747"/>
                <a:gd name="connsiteY4" fmla="*/ 949892 h 1203631"/>
                <a:gd name="connsiteX5" fmla="*/ 24063 w 917747"/>
                <a:gd name="connsiteY5" fmla="*/ 1174482 h 1203631"/>
                <a:gd name="connsiteX6" fmla="*/ 256674 w 917747"/>
                <a:gd name="connsiteY6" fmla="*/ 1166461 h 1203631"/>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 name="connsiteX0" fmla="*/ 262919 w 923992"/>
                <a:gd name="connsiteY0" fmla="*/ 1166461 h 1211739"/>
                <a:gd name="connsiteX1" fmla="*/ 896582 w 923992"/>
                <a:gd name="connsiteY1" fmla="*/ 260082 h 1211739"/>
                <a:gd name="connsiteX2" fmla="*/ 848456 w 923992"/>
                <a:gd name="connsiteY2" fmla="*/ 43513 h 1211739"/>
                <a:gd name="connsiteX3" fmla="*/ 631887 w 923992"/>
                <a:gd name="connsiteY3" fmla="*/ 43513 h 1211739"/>
                <a:gd name="connsiteX4" fmla="*/ 6245 w 923992"/>
                <a:gd name="connsiteY4" fmla="*/ 949892 h 1211739"/>
                <a:gd name="connsiteX5" fmla="*/ 30308 w 923992"/>
                <a:gd name="connsiteY5" fmla="*/ 1174482 h 1211739"/>
                <a:gd name="connsiteX6" fmla="*/ 262919 w 923992"/>
                <a:gd name="connsiteY6" fmla="*/ 1166461 h 1211739"/>
                <a:gd name="connsiteX0" fmla="*/ 256674 w 917747"/>
                <a:gd name="connsiteY0" fmla="*/ 1166461 h 1211739"/>
                <a:gd name="connsiteX1" fmla="*/ 890337 w 917747"/>
                <a:gd name="connsiteY1" fmla="*/ 260082 h 1211739"/>
                <a:gd name="connsiteX2" fmla="*/ 842211 w 917747"/>
                <a:gd name="connsiteY2" fmla="*/ 43513 h 1211739"/>
                <a:gd name="connsiteX3" fmla="*/ 625642 w 917747"/>
                <a:gd name="connsiteY3" fmla="*/ 43513 h 1211739"/>
                <a:gd name="connsiteX4" fmla="*/ 0 w 917747"/>
                <a:gd name="connsiteY4" fmla="*/ 949892 h 1211739"/>
                <a:gd name="connsiteX5" fmla="*/ 24063 w 917747"/>
                <a:gd name="connsiteY5" fmla="*/ 1174482 h 1211739"/>
                <a:gd name="connsiteX6" fmla="*/ 256674 w 917747"/>
                <a:gd name="connsiteY6" fmla="*/ 1166461 h 121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7747" h="1211739">
                  <a:moveTo>
                    <a:pt x="256674" y="1166461"/>
                  </a:moveTo>
                  <a:lnTo>
                    <a:pt x="890337" y="260082"/>
                  </a:lnTo>
                  <a:cubicBezTo>
                    <a:pt x="931445" y="192655"/>
                    <a:pt x="934453" y="96653"/>
                    <a:pt x="842211" y="43513"/>
                  </a:cubicBezTo>
                  <a:cubicBezTo>
                    <a:pt x="765259" y="-27925"/>
                    <a:pt x="712119" y="650"/>
                    <a:pt x="625642" y="43513"/>
                  </a:cubicBezTo>
                  <a:lnTo>
                    <a:pt x="0" y="949892"/>
                  </a:lnTo>
                  <a:cubicBezTo>
                    <a:pt x="-39604" y="1024755"/>
                    <a:pt x="-31583" y="1094856"/>
                    <a:pt x="24063" y="1174482"/>
                  </a:cubicBezTo>
                  <a:cubicBezTo>
                    <a:pt x="153988" y="1243245"/>
                    <a:pt x="202950" y="1202473"/>
                    <a:pt x="256674" y="1166461"/>
                  </a:cubicBezTo>
                  <a:close/>
                </a:path>
              </a:pathLst>
            </a:cu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3" name="Freeform 39">
              <a:extLst>
                <a:ext uri="{FF2B5EF4-FFF2-40B4-BE49-F238E27FC236}">
                  <a16:creationId xmlns:a16="http://schemas.microsoft.com/office/drawing/2014/main" id="{7922D498-9479-41DE-A4D6-A04F036FE506}"/>
                </a:ext>
              </a:extLst>
            </p:cNvPr>
            <p:cNvSpPr/>
            <p:nvPr/>
          </p:nvSpPr>
          <p:spPr bwMode="auto">
            <a:xfrm>
              <a:off x="4027873" y="1532143"/>
              <a:ext cx="989735" cy="250064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16293 w 1319647"/>
                <a:gd name="connsiteY1" fmla="*/ 150038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9647" h="3334194">
                  <a:moveTo>
                    <a:pt x="1010653" y="61604"/>
                  </a:moveTo>
                  <a:lnTo>
                    <a:pt x="16293" y="1500380"/>
                  </a:lnTo>
                  <a:lnTo>
                    <a:pt x="0" y="1713941"/>
                  </a:lnTo>
                  <a:cubicBezTo>
                    <a:pt x="2674" y="2203225"/>
                    <a:pt x="5347" y="2692510"/>
                    <a:pt x="8021" y="3181794"/>
                  </a:cubicBezTo>
                  <a:cubicBezTo>
                    <a:pt x="16042" y="3251310"/>
                    <a:pt x="32084" y="3320826"/>
                    <a:pt x="176463" y="3334194"/>
                  </a:cubicBezTo>
                  <a:cubicBezTo>
                    <a:pt x="352925" y="3310132"/>
                    <a:pt x="344905" y="3262004"/>
                    <a:pt x="368968" y="3197836"/>
                  </a:cubicBezTo>
                  <a:lnTo>
                    <a:pt x="376990" y="1577583"/>
                  </a:lnTo>
                  <a:lnTo>
                    <a:pt x="1283368" y="278173"/>
                  </a:lnTo>
                  <a:cubicBezTo>
                    <a:pt x="1315453" y="184594"/>
                    <a:pt x="1355558" y="147163"/>
                    <a:pt x="1259305" y="45562"/>
                  </a:cubicBezTo>
                  <a:cubicBezTo>
                    <a:pt x="1112252" y="-37323"/>
                    <a:pt x="1085516" y="8131"/>
                    <a:pt x="1010653" y="61604"/>
                  </a:cubicBezTo>
                  <a:close/>
                </a:path>
              </a:pathLst>
            </a:cu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4" name="Freeform 41">
              <a:extLst>
                <a:ext uri="{FF2B5EF4-FFF2-40B4-BE49-F238E27FC236}">
                  <a16:creationId xmlns:a16="http://schemas.microsoft.com/office/drawing/2014/main" id="{1A649CFE-F85A-47CC-B889-3171C4EAD5DC}"/>
                </a:ext>
              </a:extLst>
            </p:cNvPr>
            <p:cNvSpPr/>
            <p:nvPr/>
          </p:nvSpPr>
          <p:spPr bwMode="auto">
            <a:xfrm flipH="1">
              <a:off x="2931447" y="1532143"/>
              <a:ext cx="984194" cy="2500646"/>
            </a:xfrm>
            <a:custGeom>
              <a:avLst/>
              <a:gdLst>
                <a:gd name="connsiteX0" fmla="*/ 1010653 w 1283368"/>
                <a:gd name="connsiteY0" fmla="*/ 16042 h 3296653"/>
                <a:gd name="connsiteX1" fmla="*/ 40105 w 1283368"/>
                <a:gd name="connsiteY1" fmla="*/ 1435768 h 3296653"/>
                <a:gd name="connsiteX2" fmla="*/ 0 w 1283368"/>
                <a:gd name="connsiteY2" fmla="*/ 1668379 h 3296653"/>
                <a:gd name="connsiteX3" fmla="*/ 8021 w 1283368"/>
                <a:gd name="connsiteY3" fmla="*/ 3136232 h 3296653"/>
                <a:gd name="connsiteX4" fmla="*/ 176463 w 1283368"/>
                <a:gd name="connsiteY4" fmla="*/ 3296653 h 3296653"/>
                <a:gd name="connsiteX5" fmla="*/ 368968 w 1283368"/>
                <a:gd name="connsiteY5" fmla="*/ 3152274 h 3296653"/>
                <a:gd name="connsiteX6" fmla="*/ 376990 w 1283368"/>
                <a:gd name="connsiteY6" fmla="*/ 1532021 h 3296653"/>
                <a:gd name="connsiteX7" fmla="*/ 1283368 w 1283368"/>
                <a:gd name="connsiteY7" fmla="*/ 232611 h 3296653"/>
                <a:gd name="connsiteX8" fmla="*/ 1259305 w 1283368"/>
                <a:gd name="connsiteY8" fmla="*/ 0 h 3296653"/>
                <a:gd name="connsiteX9" fmla="*/ 1010653 w 1283368"/>
                <a:gd name="connsiteY9" fmla="*/ 16042 h 3296653"/>
                <a:gd name="connsiteX0" fmla="*/ 1010653 w 1307114"/>
                <a:gd name="connsiteY0" fmla="*/ 16042 h 3296653"/>
                <a:gd name="connsiteX1" fmla="*/ 40105 w 1307114"/>
                <a:gd name="connsiteY1" fmla="*/ 1435768 h 3296653"/>
                <a:gd name="connsiteX2" fmla="*/ 0 w 1307114"/>
                <a:gd name="connsiteY2" fmla="*/ 1668379 h 3296653"/>
                <a:gd name="connsiteX3" fmla="*/ 8021 w 1307114"/>
                <a:gd name="connsiteY3" fmla="*/ 3136232 h 3296653"/>
                <a:gd name="connsiteX4" fmla="*/ 176463 w 1307114"/>
                <a:gd name="connsiteY4" fmla="*/ 3296653 h 3296653"/>
                <a:gd name="connsiteX5" fmla="*/ 368968 w 1307114"/>
                <a:gd name="connsiteY5" fmla="*/ 3152274 h 3296653"/>
                <a:gd name="connsiteX6" fmla="*/ 376990 w 1307114"/>
                <a:gd name="connsiteY6" fmla="*/ 1532021 h 3296653"/>
                <a:gd name="connsiteX7" fmla="*/ 1283368 w 1307114"/>
                <a:gd name="connsiteY7" fmla="*/ 232611 h 3296653"/>
                <a:gd name="connsiteX8" fmla="*/ 1259305 w 1307114"/>
                <a:gd name="connsiteY8" fmla="*/ 0 h 3296653"/>
                <a:gd name="connsiteX9" fmla="*/ 1010653 w 1307114"/>
                <a:gd name="connsiteY9" fmla="*/ 16042 h 3296653"/>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50145 h 3330756"/>
                <a:gd name="connsiteX1" fmla="*/ 40105 w 1307114"/>
                <a:gd name="connsiteY1" fmla="*/ 1469871 h 3330756"/>
                <a:gd name="connsiteX2" fmla="*/ 0 w 1307114"/>
                <a:gd name="connsiteY2" fmla="*/ 1702482 h 3330756"/>
                <a:gd name="connsiteX3" fmla="*/ 8021 w 1307114"/>
                <a:gd name="connsiteY3" fmla="*/ 3170335 h 3330756"/>
                <a:gd name="connsiteX4" fmla="*/ 176463 w 1307114"/>
                <a:gd name="connsiteY4" fmla="*/ 3330756 h 3330756"/>
                <a:gd name="connsiteX5" fmla="*/ 368968 w 1307114"/>
                <a:gd name="connsiteY5" fmla="*/ 3186377 h 3330756"/>
                <a:gd name="connsiteX6" fmla="*/ 376990 w 1307114"/>
                <a:gd name="connsiteY6" fmla="*/ 1566124 h 3330756"/>
                <a:gd name="connsiteX7" fmla="*/ 1283368 w 1307114"/>
                <a:gd name="connsiteY7" fmla="*/ 266714 h 3330756"/>
                <a:gd name="connsiteX8" fmla="*/ 1259305 w 1307114"/>
                <a:gd name="connsiteY8" fmla="*/ 34103 h 3330756"/>
                <a:gd name="connsiteX9" fmla="*/ 1010653 w 1307114"/>
                <a:gd name="connsiteY9" fmla="*/ 50145 h 3330756"/>
                <a:gd name="connsiteX0" fmla="*/ 1010653 w 1307114"/>
                <a:gd name="connsiteY0" fmla="*/ 61604 h 3342215"/>
                <a:gd name="connsiteX1" fmla="*/ 40105 w 1307114"/>
                <a:gd name="connsiteY1" fmla="*/ 1481330 h 3342215"/>
                <a:gd name="connsiteX2" fmla="*/ 0 w 1307114"/>
                <a:gd name="connsiteY2" fmla="*/ 1713941 h 3342215"/>
                <a:gd name="connsiteX3" fmla="*/ 8021 w 1307114"/>
                <a:gd name="connsiteY3" fmla="*/ 3181794 h 3342215"/>
                <a:gd name="connsiteX4" fmla="*/ 176463 w 1307114"/>
                <a:gd name="connsiteY4" fmla="*/ 3342215 h 3342215"/>
                <a:gd name="connsiteX5" fmla="*/ 368968 w 1307114"/>
                <a:gd name="connsiteY5" fmla="*/ 3197836 h 3342215"/>
                <a:gd name="connsiteX6" fmla="*/ 376990 w 1307114"/>
                <a:gd name="connsiteY6" fmla="*/ 1577583 h 3342215"/>
                <a:gd name="connsiteX7" fmla="*/ 1283368 w 1307114"/>
                <a:gd name="connsiteY7" fmla="*/ 278173 h 3342215"/>
                <a:gd name="connsiteX8" fmla="*/ 1259305 w 1307114"/>
                <a:gd name="connsiteY8" fmla="*/ 45562 h 3342215"/>
                <a:gd name="connsiteX9" fmla="*/ 1010653 w 1307114"/>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42215"/>
                <a:gd name="connsiteX1" fmla="*/ 40105 w 1319647"/>
                <a:gd name="connsiteY1" fmla="*/ 1481330 h 3342215"/>
                <a:gd name="connsiteX2" fmla="*/ 0 w 1319647"/>
                <a:gd name="connsiteY2" fmla="*/ 1713941 h 3342215"/>
                <a:gd name="connsiteX3" fmla="*/ 8021 w 1319647"/>
                <a:gd name="connsiteY3" fmla="*/ 3181794 h 3342215"/>
                <a:gd name="connsiteX4" fmla="*/ 176463 w 1319647"/>
                <a:gd name="connsiteY4" fmla="*/ 3342215 h 3342215"/>
                <a:gd name="connsiteX5" fmla="*/ 368968 w 1319647"/>
                <a:gd name="connsiteY5" fmla="*/ 3197836 h 3342215"/>
                <a:gd name="connsiteX6" fmla="*/ 376990 w 1319647"/>
                <a:gd name="connsiteY6" fmla="*/ 1577583 h 3342215"/>
                <a:gd name="connsiteX7" fmla="*/ 1283368 w 1319647"/>
                <a:gd name="connsiteY7" fmla="*/ 278173 h 3342215"/>
                <a:gd name="connsiteX8" fmla="*/ 1259305 w 1319647"/>
                <a:gd name="connsiteY8" fmla="*/ 45562 h 3342215"/>
                <a:gd name="connsiteX9" fmla="*/ 1010653 w 1319647"/>
                <a:gd name="connsiteY9" fmla="*/ 61604 h 3342215"/>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10653 w 1319647"/>
                <a:gd name="connsiteY0" fmla="*/ 61604 h 3334194"/>
                <a:gd name="connsiteX1" fmla="*/ 40105 w 1319647"/>
                <a:gd name="connsiteY1" fmla="*/ 1481330 h 3334194"/>
                <a:gd name="connsiteX2" fmla="*/ 0 w 1319647"/>
                <a:gd name="connsiteY2" fmla="*/ 1713941 h 3334194"/>
                <a:gd name="connsiteX3" fmla="*/ 8021 w 1319647"/>
                <a:gd name="connsiteY3" fmla="*/ 3181794 h 3334194"/>
                <a:gd name="connsiteX4" fmla="*/ 176463 w 1319647"/>
                <a:gd name="connsiteY4" fmla="*/ 3334194 h 3334194"/>
                <a:gd name="connsiteX5" fmla="*/ 368968 w 1319647"/>
                <a:gd name="connsiteY5" fmla="*/ 3197836 h 3334194"/>
                <a:gd name="connsiteX6" fmla="*/ 376990 w 1319647"/>
                <a:gd name="connsiteY6" fmla="*/ 1577583 h 3334194"/>
                <a:gd name="connsiteX7" fmla="*/ 1283368 w 1319647"/>
                <a:gd name="connsiteY7" fmla="*/ 278173 h 3334194"/>
                <a:gd name="connsiteX8" fmla="*/ 1259305 w 1319647"/>
                <a:gd name="connsiteY8" fmla="*/ 45562 h 3334194"/>
                <a:gd name="connsiteX9" fmla="*/ 1010653 w 1319647"/>
                <a:gd name="connsiteY9" fmla="*/ 61604 h 3334194"/>
                <a:gd name="connsiteX0" fmla="*/ 1003264 w 1312258"/>
                <a:gd name="connsiteY0" fmla="*/ 61604 h 3334194"/>
                <a:gd name="connsiteX1" fmla="*/ 32716 w 1312258"/>
                <a:gd name="connsiteY1" fmla="*/ 1481330 h 3334194"/>
                <a:gd name="connsiteX2" fmla="*/ 2136 w 1312258"/>
                <a:gd name="connsiteY2" fmla="*/ 1713941 h 3334194"/>
                <a:gd name="connsiteX3" fmla="*/ 632 w 1312258"/>
                <a:gd name="connsiteY3" fmla="*/ 3181794 h 3334194"/>
                <a:gd name="connsiteX4" fmla="*/ 169074 w 1312258"/>
                <a:gd name="connsiteY4" fmla="*/ 3334194 h 3334194"/>
                <a:gd name="connsiteX5" fmla="*/ 361579 w 1312258"/>
                <a:gd name="connsiteY5" fmla="*/ 3197836 h 3334194"/>
                <a:gd name="connsiteX6" fmla="*/ 369601 w 1312258"/>
                <a:gd name="connsiteY6" fmla="*/ 1577583 h 3334194"/>
                <a:gd name="connsiteX7" fmla="*/ 1275979 w 1312258"/>
                <a:gd name="connsiteY7" fmla="*/ 278173 h 3334194"/>
                <a:gd name="connsiteX8" fmla="*/ 1251916 w 1312258"/>
                <a:gd name="connsiteY8" fmla="*/ 45562 h 3334194"/>
                <a:gd name="connsiteX9" fmla="*/ 1003264 w 1312258"/>
                <a:gd name="connsiteY9" fmla="*/ 61604 h 33341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12258" h="3334194">
                  <a:moveTo>
                    <a:pt x="1003264" y="61604"/>
                  </a:moveTo>
                  <a:lnTo>
                    <a:pt x="32716" y="1481330"/>
                  </a:lnTo>
                  <a:cubicBezTo>
                    <a:pt x="19348" y="1558867"/>
                    <a:pt x="5979" y="1593541"/>
                    <a:pt x="2136" y="1713941"/>
                  </a:cubicBezTo>
                  <a:cubicBezTo>
                    <a:pt x="4810" y="2203225"/>
                    <a:pt x="-2042" y="2692510"/>
                    <a:pt x="632" y="3181794"/>
                  </a:cubicBezTo>
                  <a:cubicBezTo>
                    <a:pt x="8653" y="3251310"/>
                    <a:pt x="24695" y="3320826"/>
                    <a:pt x="169074" y="3334194"/>
                  </a:cubicBezTo>
                  <a:cubicBezTo>
                    <a:pt x="345536" y="3310132"/>
                    <a:pt x="337516" y="3262004"/>
                    <a:pt x="361579" y="3197836"/>
                  </a:cubicBezTo>
                  <a:lnTo>
                    <a:pt x="369601" y="1577583"/>
                  </a:lnTo>
                  <a:lnTo>
                    <a:pt x="1275979" y="278173"/>
                  </a:lnTo>
                  <a:cubicBezTo>
                    <a:pt x="1308064" y="184594"/>
                    <a:pt x="1348169" y="147163"/>
                    <a:pt x="1251916" y="45562"/>
                  </a:cubicBezTo>
                  <a:cubicBezTo>
                    <a:pt x="1104863" y="-37323"/>
                    <a:pt x="1078127" y="8131"/>
                    <a:pt x="1003264" y="61604"/>
                  </a:cubicBezTo>
                  <a:close/>
                </a:path>
              </a:pathLst>
            </a:custGeom>
            <a:solidFill>
              <a:schemeClr val="accent1"/>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5" name="Rectangle 14">
              <a:extLst>
                <a:ext uri="{FF2B5EF4-FFF2-40B4-BE49-F238E27FC236}">
                  <a16:creationId xmlns:a16="http://schemas.microsoft.com/office/drawing/2014/main" id="{F24F4BB4-0C82-4576-8839-E68371AF1ACE}"/>
                </a:ext>
              </a:extLst>
            </p:cNvPr>
            <p:cNvSpPr/>
            <p:nvPr/>
          </p:nvSpPr>
          <p:spPr bwMode="auto">
            <a:xfrm>
              <a:off x="4306196" y="3507062"/>
              <a:ext cx="231452" cy="61300"/>
            </a:xfrm>
            <a:prstGeom prst="rect">
              <a:avLst/>
            </a:prstGeom>
            <a:solidFill>
              <a:schemeClr val="accent2"/>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6" name="Rectangle 15">
              <a:extLst>
                <a:ext uri="{FF2B5EF4-FFF2-40B4-BE49-F238E27FC236}">
                  <a16:creationId xmlns:a16="http://schemas.microsoft.com/office/drawing/2014/main" id="{B492EBD4-C520-4294-B64E-C80E68997392}"/>
                </a:ext>
              </a:extLst>
            </p:cNvPr>
            <p:cNvSpPr/>
            <p:nvPr/>
          </p:nvSpPr>
          <p:spPr bwMode="auto">
            <a:xfrm>
              <a:off x="3397834" y="3498653"/>
              <a:ext cx="234907" cy="61300"/>
            </a:xfrm>
            <a:prstGeom prst="rect">
              <a:avLst/>
            </a:prstGeom>
            <a:solidFill>
              <a:schemeClr val="accent2"/>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17" name="TextBox 16">
              <a:extLst>
                <a:ext uri="{FF2B5EF4-FFF2-40B4-BE49-F238E27FC236}">
                  <a16:creationId xmlns:a16="http://schemas.microsoft.com/office/drawing/2014/main" id="{3DB4DAF9-D08D-4C7D-8134-6290B59EB27A}"/>
                </a:ext>
              </a:extLst>
            </p:cNvPr>
            <p:cNvSpPr txBox="1"/>
            <p:nvPr/>
          </p:nvSpPr>
          <p:spPr>
            <a:xfrm>
              <a:off x="5394755" y="1327647"/>
              <a:ext cx="2944987" cy="1107996"/>
            </a:xfrm>
            <a:prstGeom prst="rect">
              <a:avLst/>
            </a:prstGeom>
            <a:noFill/>
          </p:spPr>
          <p:txBody>
            <a:bodyPr wrap="squar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Monoclonal Antibody </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Selective for an antigen with high copy numbers on the target tumor cell</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Internalizes in target cell</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Minimal immunogenic response</a:t>
              </a:r>
            </a:p>
          </p:txBody>
        </p:sp>
        <p:sp>
          <p:nvSpPr>
            <p:cNvPr id="18" name="TextBox 17">
              <a:extLst>
                <a:ext uri="{FF2B5EF4-FFF2-40B4-BE49-F238E27FC236}">
                  <a16:creationId xmlns:a16="http://schemas.microsoft.com/office/drawing/2014/main" id="{8D766C2E-6CFB-40B8-9099-FBE1F9DB2934}"/>
                </a:ext>
              </a:extLst>
            </p:cNvPr>
            <p:cNvSpPr txBox="1"/>
            <p:nvPr/>
          </p:nvSpPr>
          <p:spPr>
            <a:xfrm>
              <a:off x="5017608" y="3866940"/>
              <a:ext cx="3810642" cy="923474"/>
            </a:xfrm>
            <a:prstGeom prst="rect">
              <a:avLst/>
            </a:prstGeom>
            <a:noFill/>
          </p:spPr>
          <p:txBody>
            <a:bodyPr wrap="squar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accent6"/>
                  </a:solidFill>
                  <a:effectLst/>
                  <a:uLnTx/>
                  <a:uFillTx/>
                  <a:latin typeface="Calibri" panose="020F0502020204030204" pitchFamily="34" charset="0"/>
                  <a:ea typeface="+mn-ea"/>
                  <a:cs typeface="Calibri" panose="020F0502020204030204" pitchFamily="34" charset="0"/>
                </a:rPr>
                <a:t>Cytotoxic Drug Payload</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67"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Highly potent subnanomolar activity</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67"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Functional groups for linking</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67"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Lower hydrophobicity</a:t>
              </a:r>
            </a:p>
          </p:txBody>
        </p:sp>
        <p:sp>
          <p:nvSpPr>
            <p:cNvPr id="19" name="TextBox 18">
              <a:extLst>
                <a:ext uri="{FF2B5EF4-FFF2-40B4-BE49-F238E27FC236}">
                  <a16:creationId xmlns:a16="http://schemas.microsoft.com/office/drawing/2014/main" id="{56AEFAE7-BDEC-48FD-A11D-20FC3721A977}"/>
                </a:ext>
              </a:extLst>
            </p:cNvPr>
            <p:cNvSpPr txBox="1"/>
            <p:nvPr/>
          </p:nvSpPr>
          <p:spPr>
            <a:xfrm>
              <a:off x="269750" y="3433995"/>
              <a:ext cx="2456938" cy="1107996"/>
            </a:xfrm>
            <a:prstGeom prst="rect">
              <a:avLst/>
            </a:prstGeom>
            <a:noFill/>
          </p:spPr>
          <p:txBody>
            <a:bodyPr wrap="square" rtlCol="0">
              <a:spAutoFit/>
            </a:bodyPr>
            <a:lstStyle/>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Stable Linker</a:t>
              </a:r>
              <a:b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b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Selectively releases </a:t>
              </a:r>
              <a:r>
                <a:rPr kumimoji="0" lang="en-US" sz="1800" b="1" i="0" u="none" strike="noStrike" kern="1200" cap="none" spc="0" normalizeH="0" baseline="0" noProof="0" dirty="0">
                  <a:ln>
                    <a:noFill/>
                  </a:ln>
                  <a:solidFill>
                    <a:srgbClr val="015873"/>
                  </a:solidFill>
                  <a:effectLst/>
                  <a:uLnTx/>
                  <a:uFillTx/>
                  <a:latin typeface="Calibri" panose="020F0502020204030204" pitchFamily="34" charset="0"/>
                  <a:ea typeface="+mn-ea"/>
                  <a:cs typeface="Calibri" panose="020F0502020204030204" pitchFamily="34" charset="0"/>
                </a:rPr>
                <a:t>drug</a:t>
              </a: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 in target cell</a:t>
              </a:r>
            </a:p>
            <a:p>
              <a:pPr marL="0" marR="0" lvl="0" indent="0" algn="r"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Calibri" panose="020F0502020204030204" pitchFamily="34" charset="0"/>
                </a:rPr>
                <a:t>Long-term stability</a:t>
              </a:r>
            </a:p>
            <a:p>
              <a:pPr marL="0" marR="0" lvl="0" indent="0" algn="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nvGrpSpPr>
            <p:cNvPr id="20" name="Group 19">
              <a:extLst>
                <a:ext uri="{FF2B5EF4-FFF2-40B4-BE49-F238E27FC236}">
                  <a16:creationId xmlns:a16="http://schemas.microsoft.com/office/drawing/2014/main" id="{3AC92E61-EE7F-4EFF-8425-D56B7A013697}"/>
                </a:ext>
              </a:extLst>
            </p:cNvPr>
            <p:cNvGrpSpPr/>
            <p:nvPr/>
          </p:nvGrpSpPr>
          <p:grpSpPr>
            <a:xfrm>
              <a:off x="4600814" y="1776868"/>
              <a:ext cx="750533" cy="264575"/>
              <a:chOff x="6410742" y="2719137"/>
              <a:chExt cx="1000711" cy="352766"/>
            </a:xfrm>
          </p:grpSpPr>
          <p:sp>
            <p:nvSpPr>
              <p:cNvPr id="42" name="Freeform 29">
                <a:extLst>
                  <a:ext uri="{FF2B5EF4-FFF2-40B4-BE49-F238E27FC236}">
                    <a16:creationId xmlns:a16="http://schemas.microsoft.com/office/drawing/2014/main" id="{1BDF4746-B5E5-4985-A135-25FAC0B020AD}"/>
                  </a:ext>
                </a:extLst>
              </p:cNvPr>
              <p:cNvSpPr/>
              <p:nvPr/>
            </p:nvSpPr>
            <p:spPr bwMode="auto">
              <a:xfrm>
                <a:off x="6481011" y="2719137"/>
                <a:ext cx="930442" cy="280737"/>
              </a:xfrm>
              <a:custGeom>
                <a:avLst/>
                <a:gdLst>
                  <a:gd name="connsiteX0" fmla="*/ 930442 w 930442"/>
                  <a:gd name="connsiteY0" fmla="*/ 0 h 280737"/>
                  <a:gd name="connsiteX1" fmla="*/ 200526 w 930442"/>
                  <a:gd name="connsiteY1" fmla="*/ 0 h 280737"/>
                  <a:gd name="connsiteX2" fmla="*/ 0 w 930442"/>
                  <a:gd name="connsiteY2" fmla="*/ 280737 h 280737"/>
                </a:gdLst>
                <a:ahLst/>
                <a:cxnLst>
                  <a:cxn ang="0">
                    <a:pos x="connsiteX0" y="connsiteY0"/>
                  </a:cxn>
                  <a:cxn ang="0">
                    <a:pos x="connsiteX1" y="connsiteY1"/>
                  </a:cxn>
                  <a:cxn ang="0">
                    <a:pos x="connsiteX2" y="connsiteY2"/>
                  </a:cxn>
                </a:cxnLst>
                <a:rect l="l" t="t" r="r" b="b"/>
                <a:pathLst>
                  <a:path w="930442" h="280737">
                    <a:moveTo>
                      <a:pt x="930442" y="0"/>
                    </a:moveTo>
                    <a:lnTo>
                      <a:pt x="200526" y="0"/>
                    </a:lnTo>
                    <a:lnTo>
                      <a:pt x="0" y="280737"/>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endParaRPr>
              </a:p>
            </p:txBody>
          </p:sp>
          <p:sp>
            <p:nvSpPr>
              <p:cNvPr id="43" name="Oval 42">
                <a:extLst>
                  <a:ext uri="{FF2B5EF4-FFF2-40B4-BE49-F238E27FC236}">
                    <a16:creationId xmlns:a16="http://schemas.microsoft.com/office/drawing/2014/main" id="{79C29833-28BF-4A32-B24F-6F886839BDBD}"/>
                  </a:ext>
                </a:extLst>
              </p:cNvPr>
              <p:cNvSpPr/>
              <p:nvPr/>
            </p:nvSpPr>
            <p:spPr bwMode="auto">
              <a:xfrm>
                <a:off x="6410742" y="2962175"/>
                <a:ext cx="109728" cy="109728"/>
              </a:xfrm>
              <a:prstGeom prst="ellipse">
                <a:avLst/>
              </a:prstGeom>
              <a:solidFill>
                <a:schemeClr val="bg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grpSp>
        <p:grpSp>
          <p:nvGrpSpPr>
            <p:cNvPr id="21" name="Group 20">
              <a:extLst>
                <a:ext uri="{FF2B5EF4-FFF2-40B4-BE49-F238E27FC236}">
                  <a16:creationId xmlns:a16="http://schemas.microsoft.com/office/drawing/2014/main" id="{99F71D79-BAA9-4C2C-8F27-C992FB84255A}"/>
                </a:ext>
              </a:extLst>
            </p:cNvPr>
            <p:cNvGrpSpPr/>
            <p:nvPr/>
          </p:nvGrpSpPr>
          <p:grpSpPr>
            <a:xfrm rot="10800000">
              <a:off x="2767052" y="3502401"/>
              <a:ext cx="750533" cy="264575"/>
              <a:chOff x="6410742" y="2719137"/>
              <a:chExt cx="1000711" cy="352766"/>
            </a:xfrm>
          </p:grpSpPr>
          <p:sp>
            <p:nvSpPr>
              <p:cNvPr id="40" name="Freeform 36">
                <a:extLst>
                  <a:ext uri="{FF2B5EF4-FFF2-40B4-BE49-F238E27FC236}">
                    <a16:creationId xmlns:a16="http://schemas.microsoft.com/office/drawing/2014/main" id="{253EF2DC-5289-4912-9ABB-FE01648B2949}"/>
                  </a:ext>
                </a:extLst>
              </p:cNvPr>
              <p:cNvSpPr/>
              <p:nvPr/>
            </p:nvSpPr>
            <p:spPr bwMode="auto">
              <a:xfrm>
                <a:off x="6481011" y="2719137"/>
                <a:ext cx="930442" cy="280737"/>
              </a:xfrm>
              <a:custGeom>
                <a:avLst/>
                <a:gdLst>
                  <a:gd name="connsiteX0" fmla="*/ 930442 w 930442"/>
                  <a:gd name="connsiteY0" fmla="*/ 0 h 280737"/>
                  <a:gd name="connsiteX1" fmla="*/ 200526 w 930442"/>
                  <a:gd name="connsiteY1" fmla="*/ 0 h 280737"/>
                  <a:gd name="connsiteX2" fmla="*/ 0 w 930442"/>
                  <a:gd name="connsiteY2" fmla="*/ 280737 h 280737"/>
                </a:gdLst>
                <a:ahLst/>
                <a:cxnLst>
                  <a:cxn ang="0">
                    <a:pos x="connsiteX0" y="connsiteY0"/>
                  </a:cxn>
                  <a:cxn ang="0">
                    <a:pos x="connsiteX1" y="connsiteY1"/>
                  </a:cxn>
                  <a:cxn ang="0">
                    <a:pos x="connsiteX2" y="connsiteY2"/>
                  </a:cxn>
                </a:cxnLst>
                <a:rect l="l" t="t" r="r" b="b"/>
                <a:pathLst>
                  <a:path w="930442" h="280737">
                    <a:moveTo>
                      <a:pt x="930442" y="0"/>
                    </a:moveTo>
                    <a:lnTo>
                      <a:pt x="200526" y="0"/>
                    </a:lnTo>
                    <a:lnTo>
                      <a:pt x="0" y="280737"/>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endParaRPr>
              </a:p>
            </p:txBody>
          </p:sp>
          <p:sp>
            <p:nvSpPr>
              <p:cNvPr id="41" name="Oval 40">
                <a:extLst>
                  <a:ext uri="{FF2B5EF4-FFF2-40B4-BE49-F238E27FC236}">
                    <a16:creationId xmlns:a16="http://schemas.microsoft.com/office/drawing/2014/main" id="{69EB5C41-00FD-4924-9FDF-8C9570D8DB48}"/>
                  </a:ext>
                </a:extLst>
              </p:cNvPr>
              <p:cNvSpPr/>
              <p:nvPr/>
            </p:nvSpPr>
            <p:spPr bwMode="auto">
              <a:xfrm>
                <a:off x="6410742" y="2962175"/>
                <a:ext cx="109728" cy="109728"/>
              </a:xfrm>
              <a:prstGeom prst="ellipse">
                <a:avLst/>
              </a:prstGeom>
              <a:solidFill>
                <a:schemeClr val="bg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grpSp>
        <p:cxnSp>
          <p:nvCxnSpPr>
            <p:cNvPr id="22" name="Straight Connector 21">
              <a:extLst>
                <a:ext uri="{FF2B5EF4-FFF2-40B4-BE49-F238E27FC236}">
                  <a16:creationId xmlns:a16="http://schemas.microsoft.com/office/drawing/2014/main" id="{4DA3F86C-1204-41D1-8EA5-B1E6AC094F55}"/>
                </a:ext>
              </a:extLst>
            </p:cNvPr>
            <p:cNvCxnSpPr/>
            <p:nvPr/>
          </p:nvCxnSpPr>
          <p:spPr bwMode="auto">
            <a:xfrm flipV="1">
              <a:off x="3650471" y="2681510"/>
              <a:ext cx="233021" cy="21789"/>
            </a:xfrm>
            <a:prstGeom prst="line">
              <a:avLst/>
            </a:prstGeom>
            <a:noFill/>
            <a:ln w="28575" cap="flat" cmpd="sng" algn="ctr">
              <a:solidFill>
                <a:schemeClr val="accent6"/>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8633CADC-3BB0-4121-A7A9-C870DC5413CD}"/>
                </a:ext>
              </a:extLst>
            </p:cNvPr>
            <p:cNvCxnSpPr>
              <a:endCxn id="13" idx="6"/>
            </p:cNvCxnSpPr>
            <p:nvPr/>
          </p:nvCxnSpPr>
          <p:spPr bwMode="auto">
            <a:xfrm>
              <a:off x="4059547" y="2679808"/>
              <a:ext cx="251068" cy="35523"/>
            </a:xfrm>
            <a:prstGeom prst="line">
              <a:avLst/>
            </a:prstGeom>
            <a:noFill/>
            <a:ln w="28575" cap="flat" cmpd="sng" algn="ctr">
              <a:solidFill>
                <a:schemeClr val="accent6"/>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F4FD575B-B7D0-4561-B599-72D044F193BC}"/>
                </a:ext>
              </a:extLst>
            </p:cNvPr>
            <p:cNvCxnSpPr/>
            <p:nvPr/>
          </p:nvCxnSpPr>
          <p:spPr bwMode="auto">
            <a:xfrm>
              <a:off x="3650471" y="3326697"/>
              <a:ext cx="249656" cy="0"/>
            </a:xfrm>
            <a:prstGeom prst="line">
              <a:avLst/>
            </a:prstGeom>
            <a:noFill/>
            <a:ln w="28575" cap="flat" cmpd="sng" algn="ctr">
              <a:solidFill>
                <a:schemeClr val="accent6"/>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A2BC4689-D388-4193-BE38-AD4C3840E1B4}"/>
                </a:ext>
              </a:extLst>
            </p:cNvPr>
            <p:cNvCxnSpPr/>
            <p:nvPr/>
          </p:nvCxnSpPr>
          <p:spPr bwMode="auto">
            <a:xfrm>
              <a:off x="4035483" y="3326697"/>
              <a:ext cx="270711" cy="0"/>
            </a:xfrm>
            <a:prstGeom prst="line">
              <a:avLst/>
            </a:prstGeom>
            <a:noFill/>
            <a:ln w="28575" cap="flat" cmpd="sng" algn="ctr">
              <a:solidFill>
                <a:schemeClr val="accent6"/>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2A024314-DDB6-4510-9C15-8CB540449482}"/>
                </a:ext>
              </a:extLst>
            </p:cNvPr>
            <p:cNvCxnSpPr/>
            <p:nvPr/>
          </p:nvCxnSpPr>
          <p:spPr bwMode="auto">
            <a:xfrm>
              <a:off x="4376787" y="2163131"/>
              <a:ext cx="489027" cy="348818"/>
            </a:xfrm>
            <a:prstGeom prst="line">
              <a:avLst/>
            </a:prstGeom>
            <a:noFill/>
            <a:ln w="28575" cap="flat" cmpd="sng" algn="ctr">
              <a:solidFill>
                <a:schemeClr val="accent6"/>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CFC64721-2A53-48FD-AF79-AC3A629DCC23}"/>
                </a:ext>
              </a:extLst>
            </p:cNvPr>
            <p:cNvCxnSpPr/>
            <p:nvPr/>
          </p:nvCxnSpPr>
          <p:spPr bwMode="auto">
            <a:xfrm flipV="1">
              <a:off x="3068336" y="2151100"/>
              <a:ext cx="483809" cy="360849"/>
            </a:xfrm>
            <a:prstGeom prst="line">
              <a:avLst/>
            </a:prstGeom>
            <a:noFill/>
            <a:ln w="28575" cap="flat" cmpd="sng" algn="ctr">
              <a:solidFill>
                <a:schemeClr val="accent6"/>
              </a:solidFill>
              <a:prstDash val="solid"/>
              <a:round/>
              <a:headEnd type="none" w="med" len="med"/>
              <a:tailEnd type="none" w="med" len="med"/>
            </a:ln>
            <a:effectLst/>
          </p:spPr>
        </p:cxnSp>
        <p:sp>
          <p:nvSpPr>
            <p:cNvPr id="28" name="Rectangle 27">
              <a:extLst>
                <a:ext uri="{FF2B5EF4-FFF2-40B4-BE49-F238E27FC236}">
                  <a16:creationId xmlns:a16="http://schemas.microsoft.com/office/drawing/2014/main" id="{800158B0-0EE4-4B29-BE74-E92BEEEC2B65}"/>
                </a:ext>
              </a:extLst>
            </p:cNvPr>
            <p:cNvSpPr/>
            <p:nvPr/>
          </p:nvSpPr>
          <p:spPr bwMode="auto">
            <a:xfrm rot="19486446">
              <a:off x="3269025" y="2276564"/>
              <a:ext cx="80248" cy="113048"/>
            </a:xfrm>
            <a:prstGeom prst="rect">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29" name="Rectangle 28">
              <a:extLst>
                <a:ext uri="{FF2B5EF4-FFF2-40B4-BE49-F238E27FC236}">
                  <a16:creationId xmlns:a16="http://schemas.microsoft.com/office/drawing/2014/main" id="{D361494B-E1DF-4935-A7FD-1FF069FFED69}"/>
                </a:ext>
              </a:extLst>
            </p:cNvPr>
            <p:cNvSpPr/>
            <p:nvPr/>
          </p:nvSpPr>
          <p:spPr bwMode="auto">
            <a:xfrm rot="2113554" flipV="1">
              <a:off x="4592250" y="2284210"/>
              <a:ext cx="80248" cy="113048"/>
            </a:xfrm>
            <a:prstGeom prst="rect">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0" name="Rectangle 29">
              <a:extLst>
                <a:ext uri="{FF2B5EF4-FFF2-40B4-BE49-F238E27FC236}">
                  <a16:creationId xmlns:a16="http://schemas.microsoft.com/office/drawing/2014/main" id="{CDB59E05-0133-4DE4-BF0B-C38E3CABF9C2}"/>
                </a:ext>
              </a:extLst>
            </p:cNvPr>
            <p:cNvSpPr/>
            <p:nvPr/>
          </p:nvSpPr>
          <p:spPr bwMode="auto">
            <a:xfrm rot="5400000" flipV="1">
              <a:off x="3936446" y="2861054"/>
              <a:ext cx="80248" cy="113048"/>
            </a:xfrm>
            <a:prstGeom prst="rect">
              <a:avLst/>
            </a:prstGeom>
            <a:solidFill>
              <a:schemeClr val="accent3"/>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1" name="7-Point Star 14">
              <a:extLst>
                <a:ext uri="{FF2B5EF4-FFF2-40B4-BE49-F238E27FC236}">
                  <a16:creationId xmlns:a16="http://schemas.microsoft.com/office/drawing/2014/main" id="{DB910681-BA60-4E8B-8F58-14B81B8C3D56}"/>
                </a:ext>
              </a:extLst>
            </p:cNvPr>
            <p:cNvSpPr/>
            <p:nvPr/>
          </p:nvSpPr>
          <p:spPr bwMode="auto">
            <a:xfrm rot="20253103">
              <a:off x="3193732" y="3402401"/>
              <a:ext cx="222584" cy="222584"/>
            </a:xfrm>
            <a:prstGeom prst="star7">
              <a:avLst/>
            </a:prstGeom>
            <a:solidFill>
              <a:schemeClr val="accent6"/>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2" name="7-Point Star 2">
              <a:extLst>
                <a:ext uri="{FF2B5EF4-FFF2-40B4-BE49-F238E27FC236}">
                  <a16:creationId xmlns:a16="http://schemas.microsoft.com/office/drawing/2014/main" id="{BC809026-3D82-422F-9ABD-494616A469BB}"/>
                </a:ext>
              </a:extLst>
            </p:cNvPr>
            <p:cNvSpPr/>
            <p:nvPr/>
          </p:nvSpPr>
          <p:spPr bwMode="auto">
            <a:xfrm>
              <a:off x="4513586" y="3417238"/>
              <a:ext cx="222584" cy="222584"/>
            </a:xfrm>
            <a:prstGeom prst="star7">
              <a:avLst/>
            </a:prstGeom>
            <a:solidFill>
              <a:schemeClr val="accent6"/>
            </a:solidFill>
            <a:ln w="28575">
              <a:solidFill>
                <a:schemeClr val="accent1">
                  <a:lumMod val="50000"/>
                </a:schemeClr>
              </a:solid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grpSp>
          <p:nvGrpSpPr>
            <p:cNvPr id="33" name="Group 32">
              <a:extLst>
                <a:ext uri="{FF2B5EF4-FFF2-40B4-BE49-F238E27FC236}">
                  <a16:creationId xmlns:a16="http://schemas.microsoft.com/office/drawing/2014/main" id="{5389A81F-8AA4-49D4-BA38-82C827428E19}"/>
                </a:ext>
              </a:extLst>
            </p:cNvPr>
            <p:cNvGrpSpPr/>
            <p:nvPr/>
          </p:nvGrpSpPr>
          <p:grpSpPr>
            <a:xfrm flipV="1">
              <a:off x="4550067" y="3502401"/>
              <a:ext cx="450180" cy="818545"/>
              <a:chOff x="6351747" y="1980510"/>
              <a:chExt cx="600240" cy="1091393"/>
            </a:xfrm>
          </p:grpSpPr>
          <p:sp>
            <p:nvSpPr>
              <p:cNvPr id="38" name="Freeform 33">
                <a:extLst>
                  <a:ext uri="{FF2B5EF4-FFF2-40B4-BE49-F238E27FC236}">
                    <a16:creationId xmlns:a16="http://schemas.microsoft.com/office/drawing/2014/main" id="{DBBE6E2B-8950-4D8D-8FD4-BE64F6E336FC}"/>
                  </a:ext>
                </a:extLst>
              </p:cNvPr>
              <p:cNvSpPr/>
              <p:nvPr/>
            </p:nvSpPr>
            <p:spPr bwMode="auto">
              <a:xfrm rot="20693170">
                <a:off x="6351747" y="1980510"/>
                <a:ext cx="600240" cy="794301"/>
              </a:xfrm>
              <a:custGeom>
                <a:avLst/>
                <a:gdLst>
                  <a:gd name="connsiteX0" fmla="*/ 930442 w 930442"/>
                  <a:gd name="connsiteY0" fmla="*/ 0 h 280737"/>
                  <a:gd name="connsiteX1" fmla="*/ 200526 w 930442"/>
                  <a:gd name="connsiteY1" fmla="*/ 0 h 280737"/>
                  <a:gd name="connsiteX2" fmla="*/ 0 w 930442"/>
                  <a:gd name="connsiteY2" fmla="*/ 280737 h 280737"/>
                </a:gdLst>
                <a:ahLst/>
                <a:cxnLst>
                  <a:cxn ang="0">
                    <a:pos x="connsiteX0" y="connsiteY0"/>
                  </a:cxn>
                  <a:cxn ang="0">
                    <a:pos x="connsiteX1" y="connsiteY1"/>
                  </a:cxn>
                  <a:cxn ang="0">
                    <a:pos x="connsiteX2" y="connsiteY2"/>
                  </a:cxn>
                </a:cxnLst>
                <a:rect l="l" t="t" r="r" b="b"/>
                <a:pathLst>
                  <a:path w="930442" h="280737">
                    <a:moveTo>
                      <a:pt x="930442" y="0"/>
                    </a:moveTo>
                    <a:lnTo>
                      <a:pt x="200526" y="0"/>
                    </a:lnTo>
                    <a:lnTo>
                      <a:pt x="0" y="280737"/>
                    </a:lnTo>
                  </a:path>
                </a:pathLst>
              </a:custGeom>
              <a:noFill/>
              <a:ln w="2857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9" name="Oval 38">
                <a:extLst>
                  <a:ext uri="{FF2B5EF4-FFF2-40B4-BE49-F238E27FC236}">
                    <a16:creationId xmlns:a16="http://schemas.microsoft.com/office/drawing/2014/main" id="{4AFC49E2-CDE4-4B94-806D-B9E683140EF4}"/>
                  </a:ext>
                </a:extLst>
              </p:cNvPr>
              <p:cNvSpPr/>
              <p:nvPr/>
            </p:nvSpPr>
            <p:spPr bwMode="auto">
              <a:xfrm>
                <a:off x="6410742" y="2962175"/>
                <a:ext cx="109728" cy="109728"/>
              </a:xfrm>
              <a:prstGeom prst="ellipse">
                <a:avLst/>
              </a:prstGeom>
              <a:solidFill>
                <a:schemeClr val="bg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grpSp>
        <p:grpSp>
          <p:nvGrpSpPr>
            <p:cNvPr id="34" name="Group 33">
              <a:extLst>
                <a:ext uri="{FF2B5EF4-FFF2-40B4-BE49-F238E27FC236}">
                  <a16:creationId xmlns:a16="http://schemas.microsoft.com/office/drawing/2014/main" id="{751AF2EF-633A-487E-9A30-3AAE242EECCE}"/>
                </a:ext>
              </a:extLst>
            </p:cNvPr>
            <p:cNvGrpSpPr/>
            <p:nvPr/>
          </p:nvGrpSpPr>
          <p:grpSpPr>
            <a:xfrm flipH="1">
              <a:off x="2680666" y="3044259"/>
              <a:ext cx="915085" cy="1685141"/>
              <a:chOff x="6481011" y="2719137"/>
              <a:chExt cx="930442" cy="1190590"/>
            </a:xfrm>
          </p:grpSpPr>
          <p:sp>
            <p:nvSpPr>
              <p:cNvPr id="36" name="Freeform 29">
                <a:extLst>
                  <a:ext uri="{FF2B5EF4-FFF2-40B4-BE49-F238E27FC236}">
                    <a16:creationId xmlns:a16="http://schemas.microsoft.com/office/drawing/2014/main" id="{B290F580-28BE-497F-AA05-9EE4CE8C85B5}"/>
                  </a:ext>
                </a:extLst>
              </p:cNvPr>
              <p:cNvSpPr/>
              <p:nvPr/>
            </p:nvSpPr>
            <p:spPr bwMode="auto">
              <a:xfrm>
                <a:off x="6481011" y="2719137"/>
                <a:ext cx="930442" cy="280737"/>
              </a:xfrm>
              <a:custGeom>
                <a:avLst/>
                <a:gdLst>
                  <a:gd name="connsiteX0" fmla="*/ 930442 w 930442"/>
                  <a:gd name="connsiteY0" fmla="*/ 0 h 280737"/>
                  <a:gd name="connsiteX1" fmla="*/ 200526 w 930442"/>
                  <a:gd name="connsiteY1" fmla="*/ 0 h 280737"/>
                  <a:gd name="connsiteX2" fmla="*/ 0 w 930442"/>
                  <a:gd name="connsiteY2" fmla="*/ 280737 h 280737"/>
                </a:gdLst>
                <a:ahLst/>
                <a:cxnLst>
                  <a:cxn ang="0">
                    <a:pos x="connsiteX0" y="connsiteY0"/>
                  </a:cxn>
                  <a:cxn ang="0">
                    <a:pos x="connsiteX1" y="connsiteY1"/>
                  </a:cxn>
                  <a:cxn ang="0">
                    <a:pos x="connsiteX2" y="connsiteY2"/>
                  </a:cxn>
                </a:cxnLst>
                <a:rect l="l" t="t" r="r" b="b"/>
                <a:pathLst>
                  <a:path w="930442" h="280737">
                    <a:moveTo>
                      <a:pt x="930442" y="0"/>
                    </a:moveTo>
                    <a:lnTo>
                      <a:pt x="200526" y="0"/>
                    </a:lnTo>
                    <a:lnTo>
                      <a:pt x="0" y="280737"/>
                    </a:lnTo>
                  </a:path>
                </a:pathLst>
              </a:custGeom>
              <a:noFill/>
              <a:ln w="28575">
                <a:solidFill>
                  <a:schemeClr val="tx1"/>
                </a:solidFill>
                <a:miter lim="800000"/>
                <a:headEnd/>
                <a:tailEnd/>
              </a:ln>
              <a:extLst>
                <a:ext uri="{909E8E84-426E-40DD-AFC4-6F175D3DCCD1}">
                  <a14:hiddenFill xmlns:a14="http://schemas.microsoft.com/office/drawing/2010/main">
                    <a:solidFill>
                      <a:srgbClr val="FFFFFF"/>
                    </a:solidFill>
                  </a14:hiddenFill>
                </a:ext>
              </a:extLst>
            </p:spPr>
            <p:txBody>
              <a:bodyPr rtlCol="0" anchor="ct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endParaRPr>
              </a:p>
            </p:txBody>
          </p:sp>
          <p:sp>
            <p:nvSpPr>
              <p:cNvPr id="37" name="Oval 36">
                <a:extLst>
                  <a:ext uri="{FF2B5EF4-FFF2-40B4-BE49-F238E27FC236}">
                    <a16:creationId xmlns:a16="http://schemas.microsoft.com/office/drawing/2014/main" id="{245F8763-9D8B-446B-A4E6-837C8B1A9BC6}"/>
                  </a:ext>
                </a:extLst>
              </p:cNvPr>
              <p:cNvSpPr/>
              <p:nvPr/>
            </p:nvSpPr>
            <p:spPr bwMode="auto">
              <a:xfrm>
                <a:off x="6656183" y="3799999"/>
                <a:ext cx="109728" cy="109728"/>
              </a:xfrm>
              <a:prstGeom prst="ellipse">
                <a:avLst/>
              </a:prstGeom>
              <a:solidFill>
                <a:schemeClr val="tx1"/>
              </a:solidFill>
              <a:ln w="28575">
                <a:noFill/>
                <a:miter lim="800000"/>
                <a:headEnd/>
                <a:tailEnd/>
              </a:ln>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455560"/>
                  </a:solidFill>
                  <a:effectLst/>
                  <a:uLnTx/>
                  <a:uFillTx/>
                  <a:latin typeface="Calibri" panose="020F0502020204030204"/>
                  <a:ea typeface="+mn-ea"/>
                  <a:cs typeface="Arial" panose="020B0604020202020204" pitchFamily="34" charset="0"/>
                </a:endParaRPr>
              </a:p>
            </p:txBody>
          </p:sp>
        </p:grpSp>
        <p:sp>
          <p:nvSpPr>
            <p:cNvPr id="35" name="TextBox 34">
              <a:extLst>
                <a:ext uri="{FF2B5EF4-FFF2-40B4-BE49-F238E27FC236}">
                  <a16:creationId xmlns:a16="http://schemas.microsoft.com/office/drawing/2014/main" id="{C0FE6311-8F4C-42BB-8234-B3D1DA31F86E}"/>
                </a:ext>
              </a:extLst>
            </p:cNvPr>
            <p:cNvSpPr txBox="1"/>
            <p:nvPr/>
          </p:nvSpPr>
          <p:spPr>
            <a:xfrm>
              <a:off x="960747" y="2342872"/>
              <a:ext cx="2239053" cy="1084912"/>
            </a:xfrm>
            <a:prstGeom prst="rect">
              <a:avLst/>
            </a:prstGeom>
            <a:noFill/>
          </p:spPr>
          <p:txBody>
            <a:bodyPr wrap="squar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accent3"/>
                  </a:solidFill>
                  <a:effectLst/>
                  <a:uLnTx/>
                  <a:uFillTx/>
                  <a:latin typeface="Calibri" panose="020F0502020204030204" pitchFamily="34" charset="0"/>
                  <a:ea typeface="+mn-ea"/>
                  <a:cs typeface="Calibri" panose="020F0502020204030204" pitchFamily="34" charset="0"/>
                </a:rPr>
                <a:t>Conjugation Chemistry</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Lys or Cys residue of the mAb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Controls drug distribution and DAR</a:t>
              </a:r>
            </a:p>
            <a:p>
              <a:pPr marL="0" marR="0" lvl="0" indent="0" algn="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sp>
          <p:nvSpPr>
            <p:cNvPr id="4" name="TextBox 3">
              <a:extLst>
                <a:ext uri="{FF2B5EF4-FFF2-40B4-BE49-F238E27FC236}">
                  <a16:creationId xmlns:a16="http://schemas.microsoft.com/office/drawing/2014/main" id="{06EB03B3-AEE1-C6D5-AC2E-2FFAE11D7A7E}"/>
                </a:ext>
              </a:extLst>
            </p:cNvPr>
            <p:cNvSpPr txBox="1"/>
            <p:nvPr/>
          </p:nvSpPr>
          <p:spPr>
            <a:xfrm>
              <a:off x="237913" y="1308122"/>
              <a:ext cx="2356333" cy="1292662"/>
            </a:xfrm>
            <a:prstGeom prst="rect">
              <a:avLst/>
            </a:prstGeom>
            <a:noFill/>
          </p:spPr>
          <p:txBody>
            <a:bodyPr wrap="square" rtlCol="0">
              <a:spAutoFit/>
            </a:bodyPr>
            <a:lstStyle/>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schemeClr val="accent4"/>
                  </a:solidFill>
                  <a:effectLst/>
                  <a:uLnTx/>
                  <a:uFillTx/>
                  <a:latin typeface="Calibri" panose="020F0502020204030204" pitchFamily="34" charset="0"/>
                  <a:ea typeface="+mn-ea"/>
                  <a:cs typeface="Calibri" panose="020F0502020204030204" pitchFamily="34" charset="0"/>
                </a:rPr>
                <a:t>Tumor Antigen</a:t>
              </a:r>
            </a:p>
            <a:p>
              <a:pPr marL="0" marR="0" lvl="0" indent="0" algn="l" defTabSz="914377" rtl="0" eaLnBrk="0" fontAlgn="base" latinLnBrk="0" hangingPunct="0">
                <a:lnSpc>
                  <a:spcPct val="100000"/>
                </a:lnSpc>
                <a:spcBef>
                  <a:spcPct val="0"/>
                </a:spcBef>
                <a:spcAft>
                  <a:spcPct val="0"/>
                </a:spcAft>
                <a:buClrTx/>
                <a:buSzTx/>
                <a:buFontTx/>
                <a:buNone/>
                <a:tabLst/>
                <a:defRPr/>
              </a:pPr>
              <a:r>
                <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rPr>
                <a:t>Abundant in tumors, minimal in normal tissues; internalized upon ADC binding </a:t>
              </a:r>
              <a:r>
                <a:rPr kumimoji="0" lang="en-US" sz="16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Controls drug distribution and DAR</a:t>
              </a:r>
            </a:p>
            <a:p>
              <a:pPr marL="0" marR="0" lvl="0" indent="0" algn="r" defTabSz="914377"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prstClr val="black"/>
                </a:solidFill>
                <a:effectLst/>
                <a:uLnTx/>
                <a:uFillTx/>
                <a:latin typeface="Calibri" panose="020F0502020204030204" pitchFamily="34" charset="0"/>
                <a:ea typeface="+mn-ea"/>
                <a:cs typeface="Calibri" panose="020F0502020204030204" pitchFamily="34" charset="0"/>
              </a:endParaRPr>
            </a:p>
          </p:txBody>
        </p:sp>
      </p:grpSp>
      <p:sp>
        <p:nvSpPr>
          <p:cNvPr id="3" name="Explosion 1 20">
            <a:extLst>
              <a:ext uri="{FF2B5EF4-FFF2-40B4-BE49-F238E27FC236}">
                <a16:creationId xmlns:a16="http://schemas.microsoft.com/office/drawing/2014/main" id="{246E45EF-7AAF-9F1B-9881-000B5E29C55B}"/>
              </a:ext>
            </a:extLst>
          </p:cNvPr>
          <p:cNvSpPr/>
          <p:nvPr/>
        </p:nvSpPr>
        <p:spPr bwMode="auto">
          <a:xfrm>
            <a:off x="3569954" y="1701193"/>
            <a:ext cx="502839" cy="619355"/>
          </a:xfrm>
          <a:prstGeom prst="irregularSeal1">
            <a:avLst/>
          </a:prstGeom>
          <a:solidFill>
            <a:srgbClr val="669933"/>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2413248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A51A1-EE26-4D73-9E16-FCDD65EEF80D}"/>
              </a:ext>
            </a:extLst>
          </p:cNvPr>
          <p:cNvSpPr>
            <a:spLocks noGrp="1"/>
          </p:cNvSpPr>
          <p:nvPr>
            <p:ph type="title"/>
          </p:nvPr>
        </p:nvSpPr>
        <p:spPr/>
        <p:txBody>
          <a:bodyPr/>
          <a:lstStyle/>
          <a:p>
            <a:r>
              <a:rPr lang="en-US" dirty="0"/>
              <a:t>Phase II DESTINY-PanTumor02: T-</a:t>
            </a:r>
            <a:r>
              <a:rPr lang="en-US" dirty="0" err="1"/>
              <a:t>DXd</a:t>
            </a:r>
            <a:r>
              <a:rPr lang="en-US" dirty="0"/>
              <a:t> in HER2-Positive Solid Tumors</a:t>
            </a:r>
          </a:p>
        </p:txBody>
      </p:sp>
      <p:sp>
        <p:nvSpPr>
          <p:cNvPr id="13" name="Content Placeholder 12">
            <a:extLst>
              <a:ext uri="{FF2B5EF4-FFF2-40B4-BE49-F238E27FC236}">
                <a16:creationId xmlns:a16="http://schemas.microsoft.com/office/drawing/2014/main" id="{CB433CBC-7DD9-A58C-43E4-1E2E8D6A1E43}"/>
              </a:ext>
            </a:extLst>
          </p:cNvPr>
          <p:cNvSpPr>
            <a:spLocks noGrp="1"/>
          </p:cNvSpPr>
          <p:nvPr>
            <p:ph idx="1"/>
          </p:nvPr>
        </p:nvSpPr>
        <p:spPr/>
        <p:txBody>
          <a:bodyPr/>
          <a:lstStyle/>
          <a:p>
            <a:r>
              <a:rPr lang="en-US" dirty="0"/>
              <a:t>International, open-label, multicohort phase II trial</a:t>
            </a:r>
          </a:p>
          <a:p>
            <a:endParaRPr lang="en-US" dirty="0"/>
          </a:p>
        </p:txBody>
      </p:sp>
      <p:sp>
        <p:nvSpPr>
          <p:cNvPr id="4" name="Text Box 15">
            <a:extLst>
              <a:ext uri="{FF2B5EF4-FFF2-40B4-BE49-F238E27FC236}">
                <a16:creationId xmlns:a16="http://schemas.microsoft.com/office/drawing/2014/main" id="{2BC6DEC6-6B92-8328-5419-6AAF7E7A7226}"/>
              </a:ext>
            </a:extLst>
          </p:cNvPr>
          <p:cNvSpPr txBox="1">
            <a:spLocks noChangeArrowheads="1"/>
          </p:cNvSpPr>
          <p:nvPr/>
        </p:nvSpPr>
        <p:spPr bwMode="auto">
          <a:xfrm>
            <a:off x="412751" y="6377626"/>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cs typeface="+mn-cs"/>
              </a:rPr>
              <a:t>Meric-Bernstam. JCO. 2024;42:47. </a:t>
            </a:r>
            <a:endParaRPr lang="en-US" altLang="en-US" sz="1200" b="0" dirty="0">
              <a:solidFill>
                <a:schemeClr val="bg2"/>
              </a:solidFill>
              <a:latin typeface="Calibri" panose="020F0502020204030204" pitchFamily="34" charset="0"/>
              <a:cs typeface="+mn-cs"/>
            </a:endParaRPr>
          </a:p>
        </p:txBody>
      </p:sp>
      <p:sp>
        <p:nvSpPr>
          <p:cNvPr id="5" name="Content Placeholder 2">
            <a:extLst>
              <a:ext uri="{FF2B5EF4-FFF2-40B4-BE49-F238E27FC236}">
                <a16:creationId xmlns:a16="http://schemas.microsoft.com/office/drawing/2014/main" id="{EFA71177-57F6-1D36-C4B8-FE1389584A69}"/>
              </a:ext>
            </a:extLst>
          </p:cNvPr>
          <p:cNvSpPr txBox="1">
            <a:spLocks/>
          </p:cNvSpPr>
          <p:nvPr/>
        </p:nvSpPr>
        <p:spPr bwMode="auto">
          <a:xfrm>
            <a:off x="601820" y="4547299"/>
            <a:ext cx="4673565" cy="14719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1" kern="0" dirty="0"/>
              <a:t>Primary endpoint: </a:t>
            </a:r>
            <a:r>
              <a:rPr lang="en-US" sz="2000" b="0" kern="0" dirty="0"/>
              <a:t>confirmed ORR by investigator assessment (RECIST v1.1)</a:t>
            </a:r>
          </a:p>
          <a:p>
            <a:r>
              <a:rPr lang="en-US" sz="2000" b="1" kern="0" dirty="0"/>
              <a:t>Secondary endpoints: </a:t>
            </a:r>
            <a:r>
              <a:rPr lang="en-US" sz="2000" b="0" kern="0" dirty="0"/>
              <a:t>DoR, DCR, PFS, OS, safety</a:t>
            </a:r>
          </a:p>
        </p:txBody>
      </p:sp>
      <p:sp>
        <p:nvSpPr>
          <p:cNvPr id="6" name="Content Placeholder 3">
            <a:extLst>
              <a:ext uri="{FF2B5EF4-FFF2-40B4-BE49-F238E27FC236}">
                <a16:creationId xmlns:a16="http://schemas.microsoft.com/office/drawing/2014/main" id="{2DAB3094-37CE-DAC1-3260-536FC4DE1599}"/>
              </a:ext>
            </a:extLst>
          </p:cNvPr>
          <p:cNvSpPr txBox="1">
            <a:spLocks/>
          </p:cNvSpPr>
          <p:nvPr/>
        </p:nvSpPr>
        <p:spPr>
          <a:xfrm>
            <a:off x="5592726" y="4547724"/>
            <a:ext cx="5889478" cy="1928736"/>
          </a:xfrm>
          <a:prstGeom prst="rect">
            <a:avLst/>
          </a:prstGeom>
        </p:spPr>
        <p:txBody>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HER2 expression determined by local testing</a:t>
            </a:r>
          </a:p>
          <a:p>
            <a:pPr lvl="1"/>
            <a:r>
              <a:rPr lang="en-US" sz="1800" b="0" kern="0" dirty="0"/>
              <a:t>If not feasible, central testing performed with semiquantitative IHC assay for HER2 overexpression (</a:t>
            </a:r>
            <a:r>
              <a:rPr lang="en-US" sz="1800" b="0" kern="0" dirty="0" err="1"/>
              <a:t>HercepTest</a:t>
            </a:r>
            <a:r>
              <a:rPr lang="en-US" sz="1800" b="0" kern="0" dirty="0"/>
              <a:t>) per ASCO/CAP gastric cancer guidelines</a:t>
            </a:r>
          </a:p>
          <a:p>
            <a:pPr lvl="1"/>
            <a:r>
              <a:rPr lang="en-US" sz="1800" b="0" kern="0" dirty="0"/>
              <a:t>All participants centrally confirmed</a:t>
            </a:r>
          </a:p>
        </p:txBody>
      </p:sp>
      <p:sp>
        <p:nvSpPr>
          <p:cNvPr id="7" name="Text Box 45">
            <a:extLst>
              <a:ext uri="{FF2B5EF4-FFF2-40B4-BE49-F238E27FC236}">
                <a16:creationId xmlns:a16="http://schemas.microsoft.com/office/drawing/2014/main" id="{A5EEAEC4-CAC7-1D3B-671C-6C94D04F8622}"/>
              </a:ext>
            </a:extLst>
          </p:cNvPr>
          <p:cNvSpPr txBox="1">
            <a:spLocks noChangeArrowheads="1"/>
          </p:cNvSpPr>
          <p:nvPr/>
        </p:nvSpPr>
        <p:spPr bwMode="auto">
          <a:xfrm>
            <a:off x="816333" y="2483258"/>
            <a:ext cx="5098685"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Patients with </a:t>
            </a:r>
            <a:r>
              <a:rPr lang="en-US" altLang="en-US" sz="1800" b="0" dirty="0">
                <a:solidFill>
                  <a:schemeClr val="bg1"/>
                </a:solidFill>
                <a:latin typeface="Calibri" panose="020F0502020204030204" pitchFamily="34" charset="0"/>
              </a:rPr>
              <a:t>locally advanced, unresectable, or metastatic</a:t>
            </a:r>
            <a:r>
              <a:rPr lang="en-GB" altLang="en-US" sz="1800" b="0" dirty="0">
                <a:solidFill>
                  <a:schemeClr val="bg1"/>
                </a:solidFill>
                <a:latin typeface="Calibri" panose="020F0502020204030204" pitchFamily="34" charset="0"/>
              </a:rPr>
              <a:t> solid </a:t>
            </a:r>
            <a:r>
              <a:rPr lang="en-GB" altLang="en-US" sz="1800" b="0" dirty="0" err="1">
                <a:solidFill>
                  <a:schemeClr val="bg1"/>
                </a:solidFill>
                <a:latin typeface="Calibri" panose="020F0502020204030204" pitchFamily="34" charset="0"/>
              </a:rPr>
              <a:t>tumors</a:t>
            </a:r>
            <a:r>
              <a:rPr lang="en-GB" altLang="en-US" sz="1800" b="0" dirty="0">
                <a:solidFill>
                  <a:schemeClr val="bg1"/>
                </a:solidFill>
                <a:latin typeface="Calibri" panose="020F0502020204030204" pitchFamily="34" charset="0"/>
              </a:rPr>
              <a:t> and </a:t>
            </a:r>
            <a:r>
              <a:rPr lang="en-GB" altLang="en-US" sz="1800" dirty="0">
                <a:solidFill>
                  <a:schemeClr val="bg1"/>
                </a:solidFill>
                <a:latin typeface="Calibri" panose="020F0502020204030204" pitchFamily="34" charset="0"/>
              </a:rPr>
              <a:t>HER2 expression (IHC 3+ or 2+)</a:t>
            </a:r>
            <a:r>
              <a:rPr lang="en-GB" altLang="en-US" sz="1800" b="0" dirty="0">
                <a:solidFill>
                  <a:schemeClr val="bg1"/>
                </a:solidFill>
                <a:latin typeface="Calibri" panose="020F0502020204030204" pitchFamily="34" charset="0"/>
              </a:rPr>
              <a:t> with disease progress</a:t>
            </a:r>
            <a:r>
              <a:rPr lang="en-GB" altLang="en-US" sz="1800" dirty="0">
                <a:solidFill>
                  <a:schemeClr val="bg1"/>
                </a:solidFill>
                <a:latin typeface="Calibri" panose="020F0502020204030204" pitchFamily="34" charset="0"/>
              </a:rPr>
              <a:t>ion</a:t>
            </a:r>
            <a:r>
              <a:rPr lang="en-GB" altLang="en-US" sz="1800" b="0" dirty="0">
                <a:solidFill>
                  <a:schemeClr val="bg1"/>
                </a:solidFill>
                <a:latin typeface="Calibri" panose="020F0502020204030204" pitchFamily="34" charset="0"/>
              </a:rPr>
              <a:t> after ≥1 prior </a:t>
            </a:r>
            <a:r>
              <a:rPr lang="en-GB" altLang="en-US" sz="1800" b="0" dirty="0" err="1">
                <a:solidFill>
                  <a:schemeClr val="bg1"/>
                </a:solidFill>
                <a:latin typeface="Calibri" panose="020F0502020204030204" pitchFamily="34" charset="0"/>
              </a:rPr>
              <a:t>tx</a:t>
            </a:r>
            <a:r>
              <a:rPr lang="en-GB" altLang="en-US" sz="1800" b="0" dirty="0">
                <a:solidFill>
                  <a:schemeClr val="bg1"/>
                </a:solidFill>
                <a:latin typeface="Calibri" panose="020F0502020204030204" pitchFamily="34" charset="0"/>
              </a:rPr>
              <a:t> or with no satisfactory alternatives; prior HER2-targeted </a:t>
            </a:r>
            <a:r>
              <a:rPr lang="en-GB" altLang="en-US" sz="1800" b="0" dirty="0" err="1">
                <a:solidFill>
                  <a:schemeClr val="bg1"/>
                </a:solidFill>
                <a:latin typeface="Calibri" panose="020F0502020204030204" pitchFamily="34" charset="0"/>
              </a:rPr>
              <a:t>tx</a:t>
            </a:r>
            <a:r>
              <a:rPr lang="en-GB" altLang="en-US" sz="1800" b="0" dirty="0">
                <a:solidFill>
                  <a:schemeClr val="bg1"/>
                </a:solidFill>
                <a:latin typeface="Calibri" panose="020F0502020204030204" pitchFamily="34" charset="0"/>
              </a:rPr>
              <a:t> permitted; ECOG/WHO PS 0/1</a:t>
            </a:r>
          </a:p>
          <a:p>
            <a:pPr algn="ctr">
              <a:lnSpc>
                <a:spcPct val="100000"/>
              </a:lnSpc>
              <a:spcBef>
                <a:spcPct val="0"/>
              </a:spcBef>
              <a:spcAft>
                <a:spcPct val="0"/>
              </a:spcAft>
              <a:buClrTx/>
              <a:buFontTx/>
              <a:buNone/>
            </a:pPr>
            <a:r>
              <a:rPr lang="en-GB" altLang="en-US" sz="1800" b="0" dirty="0">
                <a:solidFill>
                  <a:schemeClr val="bg1"/>
                </a:solidFill>
                <a:latin typeface="Calibri" panose="020F0502020204030204" pitchFamily="34" charset="0"/>
              </a:rPr>
              <a:t>(N = 268)</a:t>
            </a:r>
            <a:endParaRPr lang="en-US" altLang="en-US" sz="1800" b="0" dirty="0">
              <a:solidFill>
                <a:schemeClr val="bg1"/>
              </a:solidFill>
              <a:latin typeface="Calibri" panose="020F0502020204030204" pitchFamily="34" charset="0"/>
            </a:endParaRPr>
          </a:p>
        </p:txBody>
      </p:sp>
      <p:sp>
        <p:nvSpPr>
          <p:cNvPr id="10" name="Rectangle 49">
            <a:extLst>
              <a:ext uri="{FF2B5EF4-FFF2-40B4-BE49-F238E27FC236}">
                <a16:creationId xmlns:a16="http://schemas.microsoft.com/office/drawing/2014/main" id="{3768D69F-B60D-DF60-DE7B-7CA9B1B28222}"/>
              </a:ext>
            </a:extLst>
          </p:cNvPr>
          <p:cNvSpPr>
            <a:spLocks noChangeArrowheads="1"/>
          </p:cNvSpPr>
          <p:nvPr/>
        </p:nvSpPr>
        <p:spPr bwMode="auto">
          <a:xfrm>
            <a:off x="6312250" y="2937478"/>
            <a:ext cx="2834640" cy="703262"/>
          </a:xfrm>
          <a:prstGeom prst="rect">
            <a:avLst/>
          </a:prstGeom>
          <a:solidFill>
            <a:schemeClr val="accent1"/>
          </a:solidFill>
          <a:ln>
            <a:noFill/>
          </a:ln>
        </p:spPr>
        <p:txBody>
          <a:bodyPr wrap="squar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gn="ctr">
              <a:lnSpc>
                <a:spcPct val="100000"/>
              </a:lnSpc>
              <a:spcBef>
                <a:spcPct val="0"/>
              </a:spcBef>
              <a:spcAft>
                <a:spcPct val="0"/>
              </a:spcAft>
              <a:buClrTx/>
              <a:buFontTx/>
              <a:buNone/>
            </a:pPr>
            <a:r>
              <a:rPr lang="en-US" altLang="en-US" sz="2000" b="1" dirty="0">
                <a:solidFill>
                  <a:schemeClr val="tx1"/>
                </a:solidFill>
                <a:latin typeface="Calibri" panose="020F0502020204030204" pitchFamily="34" charset="0"/>
              </a:rPr>
              <a:t>T-</a:t>
            </a:r>
            <a:r>
              <a:rPr lang="en-US" altLang="en-US" sz="2000" b="1" dirty="0" err="1">
                <a:solidFill>
                  <a:schemeClr val="tx1"/>
                </a:solidFill>
                <a:latin typeface="Calibri" panose="020F0502020204030204" pitchFamily="34" charset="0"/>
              </a:rPr>
              <a:t>DXd</a:t>
            </a:r>
            <a:r>
              <a:rPr lang="en-US" altLang="en-US" sz="2000" dirty="0">
                <a:solidFill>
                  <a:schemeClr val="tx1"/>
                </a:solidFill>
                <a:latin typeface="Calibri" panose="020F0502020204030204" pitchFamily="34" charset="0"/>
              </a:rPr>
              <a:t> </a:t>
            </a:r>
            <a:r>
              <a:rPr lang="en-US" altLang="en-US" sz="2000" b="0" dirty="0">
                <a:solidFill>
                  <a:schemeClr val="tx1"/>
                </a:solidFill>
                <a:latin typeface="Calibri" panose="020F0502020204030204" pitchFamily="34" charset="0"/>
              </a:rPr>
              <a:t>5.4 mg/kg IV Q3W</a:t>
            </a:r>
          </a:p>
        </p:txBody>
      </p:sp>
      <p:sp>
        <p:nvSpPr>
          <p:cNvPr id="18" name="Line 52">
            <a:extLst>
              <a:ext uri="{FF2B5EF4-FFF2-40B4-BE49-F238E27FC236}">
                <a16:creationId xmlns:a16="http://schemas.microsoft.com/office/drawing/2014/main" id="{32E3AE5E-A239-84B4-7BA1-C296093AB5DF}"/>
              </a:ext>
            </a:extLst>
          </p:cNvPr>
          <p:cNvSpPr>
            <a:spLocks noChangeShapeType="1"/>
          </p:cNvSpPr>
          <p:nvPr/>
        </p:nvSpPr>
        <p:spPr bwMode="auto">
          <a:xfrm>
            <a:off x="5760538" y="3289109"/>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solidFill>
                <a:schemeClr val="bg1"/>
              </a:solidFill>
              <a:latin typeface="Calibri" panose="020F0502020204030204" pitchFamily="34" charset="0"/>
            </a:endParaRPr>
          </a:p>
        </p:txBody>
      </p:sp>
      <p:sp>
        <p:nvSpPr>
          <p:cNvPr id="8" name="Rounded Rectangle 11">
            <a:extLst>
              <a:ext uri="{FF2B5EF4-FFF2-40B4-BE49-F238E27FC236}">
                <a16:creationId xmlns:a16="http://schemas.microsoft.com/office/drawing/2014/main" id="{1B1EA99E-9FE8-0AF0-E148-2D5519270C30}"/>
              </a:ext>
            </a:extLst>
          </p:cNvPr>
          <p:cNvSpPr/>
          <p:nvPr/>
        </p:nvSpPr>
        <p:spPr bwMode="auto">
          <a:xfrm>
            <a:off x="9219177" y="1513047"/>
            <a:ext cx="2553940" cy="2961904"/>
          </a:xfrm>
          <a:prstGeom prst="roundRect">
            <a:avLst>
              <a:gd name="adj" fmla="val 9476"/>
            </a:avLst>
          </a:prstGeom>
          <a:solidFill>
            <a:schemeClr val="accent3"/>
          </a:solidFill>
          <a:ln w="0">
            <a:solidFill>
              <a:srgbClr val="015873"/>
            </a:solidFill>
            <a:miter lim="800000"/>
            <a:headEnd/>
            <a:tailEnd/>
          </a:ln>
          <a:effectLst/>
        </p:spPr>
        <p:txBody>
          <a:bodyPr lIns="0" tIns="0" rIns="0" bIns="0" rtlCol="0" anchor="ctr"/>
          <a:ls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a:lstStyle>
          <a:p>
            <a:pPr algn="ctr" eaLnBrk="1" hangingPunct="1">
              <a:spcBef>
                <a:spcPct val="35000"/>
              </a:spcBef>
              <a:spcAft>
                <a:spcPct val="25000"/>
              </a:spcAft>
              <a:buClr>
                <a:schemeClr val="folHlink"/>
              </a:buClr>
              <a:buNone/>
            </a:pPr>
            <a:r>
              <a:rPr lang="en-US" dirty="0">
                <a:latin typeface="Calibri" panose="020F0502020204030204" pitchFamily="34" charset="0"/>
              </a:rPr>
              <a:t>Currently under FDA accelerated approval for patients with unresectable or metastatic HER2-positive (IHC 3+) solid tumors who have received prior systemic treatment and have no satisfactory alternative options.</a:t>
            </a:r>
          </a:p>
        </p:txBody>
      </p:sp>
    </p:spTree>
    <p:extLst>
      <p:ext uri="{BB962C8B-B14F-4D97-AF65-F5344CB8AC3E}">
        <p14:creationId xmlns:p14="http://schemas.microsoft.com/office/powerpoint/2010/main" val="20641220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31">
            <a:extLst>
              <a:ext uri="{FF2B5EF4-FFF2-40B4-BE49-F238E27FC236}">
                <a16:creationId xmlns:a16="http://schemas.microsoft.com/office/drawing/2014/main" id="{C8C18EBE-51F8-FB22-22D6-FCC1CC8E5FB0}"/>
              </a:ext>
            </a:extLst>
          </p:cNvPr>
          <p:cNvSpPr>
            <a:spLocks noGrp="1"/>
          </p:cNvSpPr>
          <p:nvPr>
            <p:ph type="title"/>
          </p:nvPr>
        </p:nvSpPr>
        <p:spPr/>
        <p:txBody>
          <a:bodyPr/>
          <a:lstStyle/>
          <a:p>
            <a:r>
              <a:rPr lang="en-US" dirty="0"/>
              <a:t>DESTINY-PanTumor02: ORR with T-</a:t>
            </a:r>
            <a:r>
              <a:rPr lang="en-US" dirty="0" err="1"/>
              <a:t>DXd</a:t>
            </a:r>
            <a:r>
              <a:rPr lang="en-US" dirty="0"/>
              <a:t> for HER2+ Solid Tumors by Tumor Type</a:t>
            </a:r>
          </a:p>
        </p:txBody>
      </p:sp>
      <p:sp>
        <p:nvSpPr>
          <p:cNvPr id="36" name="Text Box 11">
            <a:extLst>
              <a:ext uri="{FF2B5EF4-FFF2-40B4-BE49-F238E27FC236}">
                <a16:creationId xmlns:a16="http://schemas.microsoft.com/office/drawing/2014/main" id="{A0146320-18C1-2FC8-CE9E-BBC21ECBECEC}"/>
              </a:ext>
            </a:extLst>
          </p:cNvPr>
          <p:cNvSpPr txBox="1">
            <a:spLocks noChangeArrowheads="1"/>
          </p:cNvSpPr>
          <p:nvPr/>
        </p:nvSpPr>
        <p:spPr bwMode="auto">
          <a:xfrm>
            <a:off x="405713" y="6359862"/>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Meric-Bernstam. JCO. 2024;42:47. Meric-Bernstam. ESMO 2023. Abstr LBA34.</a:t>
            </a:r>
          </a:p>
        </p:txBody>
      </p:sp>
      <p:sp>
        <p:nvSpPr>
          <p:cNvPr id="7" name="Content Placeholder 1">
            <a:extLst>
              <a:ext uri="{FF2B5EF4-FFF2-40B4-BE49-F238E27FC236}">
                <a16:creationId xmlns:a16="http://schemas.microsoft.com/office/drawing/2014/main" id="{F225412F-61A2-5631-E88A-B7AAE894FAFC}"/>
              </a:ext>
            </a:extLst>
          </p:cNvPr>
          <p:cNvSpPr txBox="1">
            <a:spLocks/>
          </p:cNvSpPr>
          <p:nvPr/>
        </p:nvSpPr>
        <p:spPr bwMode="auto">
          <a:xfrm>
            <a:off x="6096000" y="1460857"/>
            <a:ext cx="5386203" cy="20939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ORR/DoR: overall, 37.1%/11.3 mo; HER2 IHC 3+, 61.3%/22.1 mo</a:t>
            </a:r>
          </a:p>
          <a:p>
            <a:pPr marL="342900" marR="0" lvl="0" indent="-342900" algn="l" defTabSz="914400" rtl="0" eaLnBrk="1" fontAlgn="base" latinLnBrk="0" hangingPunct="1">
              <a:lnSpc>
                <a:spcPct val="90000"/>
              </a:lnSpc>
              <a:spcBef>
                <a:spcPts val="1000"/>
              </a:spcBef>
              <a:spcAft>
                <a:spcPts val="700"/>
              </a:spcAft>
              <a:buClr>
                <a:srgbClr val="000000"/>
              </a:buClr>
              <a:buSzTx/>
              <a:buFont typeface="Wingdings" panose="05000000000000000000" pitchFamily="2" charset="2"/>
              <a:buChar char="§"/>
              <a:tabLst/>
              <a:defRPr/>
            </a:pPr>
            <a:r>
              <a:rPr kumimoji="0" lang="en-US" sz="2400" b="0" i="0" u="none" strike="noStrike" kern="0" cap="none" spc="0" normalizeH="0" baseline="0" noProof="0" dirty="0">
                <a:ln>
                  <a:noFill/>
                </a:ln>
                <a:solidFill>
                  <a:srgbClr val="000000"/>
                </a:solidFill>
                <a:effectLst/>
                <a:uLnTx/>
                <a:uFillTx/>
                <a:latin typeface="Calibri" panose="020F0502020204030204" pitchFamily="34" charset="0"/>
                <a:ea typeface="+mn-ea"/>
                <a:cs typeface="+mn-cs"/>
              </a:rPr>
              <a:t>Median f/u, 12.75 mo</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n-ea"/>
              <a:cs typeface="+mn-cs"/>
            </a:endParaRPr>
          </a:p>
        </p:txBody>
      </p:sp>
      <p:grpSp>
        <p:nvGrpSpPr>
          <p:cNvPr id="3" name="Group 2">
            <a:extLst>
              <a:ext uri="{FF2B5EF4-FFF2-40B4-BE49-F238E27FC236}">
                <a16:creationId xmlns:a16="http://schemas.microsoft.com/office/drawing/2014/main" id="{98988D1F-76F8-83B3-ECA3-17D53687F390}"/>
              </a:ext>
            </a:extLst>
          </p:cNvPr>
          <p:cNvGrpSpPr/>
          <p:nvPr/>
        </p:nvGrpSpPr>
        <p:grpSpPr>
          <a:xfrm>
            <a:off x="636333" y="1670798"/>
            <a:ext cx="11040484" cy="4421086"/>
            <a:chOff x="1487582" y="1894086"/>
            <a:chExt cx="9028018" cy="3615208"/>
          </a:xfrm>
        </p:grpSpPr>
        <p:sp>
          <p:nvSpPr>
            <p:cNvPr id="4" name="TextBox 3">
              <a:extLst>
                <a:ext uri="{FF2B5EF4-FFF2-40B4-BE49-F238E27FC236}">
                  <a16:creationId xmlns:a16="http://schemas.microsoft.com/office/drawing/2014/main" id="{15EB41B1-4F69-19D1-7ED0-0D33B7669E48}"/>
                </a:ext>
              </a:extLst>
            </p:cNvPr>
            <p:cNvSpPr txBox="1"/>
            <p:nvPr/>
          </p:nvSpPr>
          <p:spPr bwMode="auto">
            <a:xfrm rot="16200000">
              <a:off x="475302" y="3403191"/>
              <a:ext cx="2326569"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Confirmed ORR (%)</a:t>
              </a:r>
            </a:p>
          </p:txBody>
        </p:sp>
        <p:grpSp>
          <p:nvGrpSpPr>
            <p:cNvPr id="5" name="Group 4">
              <a:extLst>
                <a:ext uri="{FF2B5EF4-FFF2-40B4-BE49-F238E27FC236}">
                  <a16:creationId xmlns:a16="http://schemas.microsoft.com/office/drawing/2014/main" id="{1A4C4AB6-6E49-D689-9BFB-DBFCE5B01C2F}"/>
                </a:ext>
              </a:extLst>
            </p:cNvPr>
            <p:cNvGrpSpPr/>
            <p:nvPr/>
          </p:nvGrpSpPr>
          <p:grpSpPr>
            <a:xfrm>
              <a:off x="2219234" y="2087186"/>
              <a:ext cx="79359" cy="2924176"/>
              <a:chOff x="2095500" y="2852738"/>
              <a:chExt cx="203094" cy="2924176"/>
            </a:xfrm>
          </p:grpSpPr>
          <p:cxnSp>
            <p:nvCxnSpPr>
              <p:cNvPr id="8" name="Straight Connector 7">
                <a:extLst>
                  <a:ext uri="{FF2B5EF4-FFF2-40B4-BE49-F238E27FC236}">
                    <a16:creationId xmlns:a16="http://schemas.microsoft.com/office/drawing/2014/main" id="{37A693C6-0A8C-DC3C-8DBF-C59E2F4B515B}"/>
                  </a:ext>
                </a:extLst>
              </p:cNvPr>
              <p:cNvCxnSpPr>
                <a:cxnSpLocks/>
              </p:cNvCxnSpPr>
              <p:nvPr/>
            </p:nvCxnSpPr>
            <p:spPr bwMode="auto">
              <a:xfrm>
                <a:off x="2095500" y="2852738"/>
                <a:ext cx="203094" cy="0"/>
              </a:xfrm>
              <a:prstGeom prst="line">
                <a:avLst/>
              </a:prstGeom>
              <a:noFill/>
              <a:ln w="28575" cap="flat" cmpd="sng" algn="ctr">
                <a:solidFill>
                  <a:schemeClr val="bg1"/>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1E9B1134-1222-04C1-CFED-702C44D0088A}"/>
                  </a:ext>
                </a:extLst>
              </p:cNvPr>
              <p:cNvCxnSpPr>
                <a:cxnSpLocks/>
              </p:cNvCxnSpPr>
              <p:nvPr/>
            </p:nvCxnSpPr>
            <p:spPr bwMode="auto">
              <a:xfrm>
                <a:off x="2095500" y="3437573"/>
                <a:ext cx="203094"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1F03CDB5-BDB1-9642-2CE4-45D4660A7D18}"/>
                  </a:ext>
                </a:extLst>
              </p:cNvPr>
              <p:cNvCxnSpPr>
                <a:cxnSpLocks/>
              </p:cNvCxnSpPr>
              <p:nvPr/>
            </p:nvCxnSpPr>
            <p:spPr bwMode="auto">
              <a:xfrm>
                <a:off x="2095500" y="4022408"/>
                <a:ext cx="203094"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07B784C0-07FA-9DD7-DE03-7973CABDAC74}"/>
                  </a:ext>
                </a:extLst>
              </p:cNvPr>
              <p:cNvCxnSpPr>
                <a:cxnSpLocks/>
              </p:cNvCxnSpPr>
              <p:nvPr/>
            </p:nvCxnSpPr>
            <p:spPr bwMode="auto">
              <a:xfrm>
                <a:off x="2095500" y="4607243"/>
                <a:ext cx="203094"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4F78D934-AC56-B554-CD9E-C17620848E02}"/>
                  </a:ext>
                </a:extLst>
              </p:cNvPr>
              <p:cNvCxnSpPr>
                <a:cxnSpLocks/>
              </p:cNvCxnSpPr>
              <p:nvPr/>
            </p:nvCxnSpPr>
            <p:spPr bwMode="auto">
              <a:xfrm>
                <a:off x="2095500" y="5192078"/>
                <a:ext cx="203094" cy="0"/>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05D0DB8E-D2E9-2C56-81C6-A4FC93DDC771}"/>
                  </a:ext>
                </a:extLst>
              </p:cNvPr>
              <p:cNvCxnSpPr>
                <a:cxnSpLocks/>
              </p:cNvCxnSpPr>
              <p:nvPr/>
            </p:nvCxnSpPr>
            <p:spPr bwMode="auto">
              <a:xfrm>
                <a:off x="2095500" y="5776914"/>
                <a:ext cx="203094" cy="0"/>
              </a:xfrm>
              <a:prstGeom prst="line">
                <a:avLst/>
              </a:prstGeom>
              <a:noFill/>
              <a:ln w="28575" cap="flat" cmpd="sng" algn="ctr">
                <a:solidFill>
                  <a:schemeClr val="bg1"/>
                </a:solidFill>
                <a:prstDash val="solid"/>
                <a:round/>
                <a:headEnd type="none" w="med" len="med"/>
                <a:tailEnd type="none" w="med" len="med"/>
              </a:ln>
              <a:effectLst/>
            </p:spPr>
          </p:cxnSp>
        </p:grpSp>
        <p:grpSp>
          <p:nvGrpSpPr>
            <p:cNvPr id="14" name="Group 13">
              <a:extLst>
                <a:ext uri="{FF2B5EF4-FFF2-40B4-BE49-F238E27FC236}">
                  <a16:creationId xmlns:a16="http://schemas.microsoft.com/office/drawing/2014/main" id="{86138EE0-D1EE-A30C-D217-2E620E857038}"/>
                </a:ext>
              </a:extLst>
            </p:cNvPr>
            <p:cNvGrpSpPr/>
            <p:nvPr/>
          </p:nvGrpSpPr>
          <p:grpSpPr>
            <a:xfrm>
              <a:off x="2298593" y="5011362"/>
              <a:ext cx="8200571" cy="93661"/>
              <a:chOff x="2298593" y="5776914"/>
              <a:chExt cx="8200571" cy="148543"/>
            </a:xfrm>
          </p:grpSpPr>
          <p:cxnSp>
            <p:nvCxnSpPr>
              <p:cNvPr id="15" name="Straight Connector 14">
                <a:extLst>
                  <a:ext uri="{FF2B5EF4-FFF2-40B4-BE49-F238E27FC236}">
                    <a16:creationId xmlns:a16="http://schemas.microsoft.com/office/drawing/2014/main" id="{6C7F745A-B033-929D-7DE5-47EC16C13C31}"/>
                  </a:ext>
                </a:extLst>
              </p:cNvPr>
              <p:cNvCxnSpPr>
                <a:cxnSpLocks/>
              </p:cNvCxnSpPr>
              <p:nvPr/>
            </p:nvCxnSpPr>
            <p:spPr bwMode="auto">
              <a:xfrm>
                <a:off x="2298593" y="5776914"/>
                <a:ext cx="0" cy="148543"/>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53579D11-4BA5-7879-7067-AB3972EAFE8B}"/>
                  </a:ext>
                </a:extLst>
              </p:cNvPr>
              <p:cNvCxnSpPr>
                <a:cxnSpLocks/>
              </p:cNvCxnSpPr>
              <p:nvPr/>
            </p:nvCxnSpPr>
            <p:spPr bwMode="auto">
              <a:xfrm>
                <a:off x="3470103" y="5776914"/>
                <a:ext cx="0" cy="148543"/>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BF62E7C-F502-ED13-1E57-46716DE7C3A9}"/>
                  </a:ext>
                </a:extLst>
              </p:cNvPr>
              <p:cNvCxnSpPr>
                <a:cxnSpLocks/>
              </p:cNvCxnSpPr>
              <p:nvPr/>
            </p:nvCxnSpPr>
            <p:spPr bwMode="auto">
              <a:xfrm>
                <a:off x="4641613" y="5776914"/>
                <a:ext cx="0" cy="148543"/>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4223E5AB-827B-1AEA-AA75-53E3B0237B32}"/>
                  </a:ext>
                </a:extLst>
              </p:cNvPr>
              <p:cNvCxnSpPr>
                <a:cxnSpLocks/>
              </p:cNvCxnSpPr>
              <p:nvPr/>
            </p:nvCxnSpPr>
            <p:spPr bwMode="auto">
              <a:xfrm>
                <a:off x="5813123" y="5776914"/>
                <a:ext cx="0" cy="148543"/>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DEA680EF-991B-8EF8-21A3-79742C77AF03}"/>
                  </a:ext>
                </a:extLst>
              </p:cNvPr>
              <p:cNvCxnSpPr>
                <a:cxnSpLocks/>
              </p:cNvCxnSpPr>
              <p:nvPr/>
            </p:nvCxnSpPr>
            <p:spPr bwMode="auto">
              <a:xfrm>
                <a:off x="6984633" y="5776914"/>
                <a:ext cx="0" cy="148543"/>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2C13D242-E16C-1182-B6A6-7AD94CFD94E8}"/>
                  </a:ext>
                </a:extLst>
              </p:cNvPr>
              <p:cNvCxnSpPr>
                <a:cxnSpLocks/>
              </p:cNvCxnSpPr>
              <p:nvPr/>
            </p:nvCxnSpPr>
            <p:spPr bwMode="auto">
              <a:xfrm>
                <a:off x="8156143" y="5776914"/>
                <a:ext cx="0" cy="148543"/>
              </a:xfrm>
              <a:prstGeom prst="line">
                <a:avLst/>
              </a:prstGeom>
              <a:noFill/>
              <a:ln w="28575" cap="flat" cmpd="sng" algn="ctr">
                <a:solidFill>
                  <a:schemeClr val="bg1"/>
                </a:solidFill>
                <a:prstDash val="solid"/>
                <a:round/>
                <a:headEnd type="none" w="med" len="med"/>
                <a:tailEnd type="none" w="med" len="med"/>
              </a:ln>
              <a:effectLst/>
            </p:spPr>
          </p:cxnSp>
          <p:cxnSp>
            <p:nvCxnSpPr>
              <p:cNvPr id="21" name="Straight Connector 20">
                <a:extLst>
                  <a:ext uri="{FF2B5EF4-FFF2-40B4-BE49-F238E27FC236}">
                    <a16:creationId xmlns:a16="http://schemas.microsoft.com/office/drawing/2014/main" id="{23E930D7-CAEC-BA34-7955-695262748885}"/>
                  </a:ext>
                </a:extLst>
              </p:cNvPr>
              <p:cNvCxnSpPr>
                <a:cxnSpLocks/>
              </p:cNvCxnSpPr>
              <p:nvPr/>
            </p:nvCxnSpPr>
            <p:spPr bwMode="auto">
              <a:xfrm>
                <a:off x="9327653" y="5776914"/>
                <a:ext cx="0" cy="148543"/>
              </a:xfrm>
              <a:prstGeom prst="line">
                <a:avLst/>
              </a:prstGeom>
              <a:noFill/>
              <a:ln w="28575" cap="flat" cmpd="sng" algn="ctr">
                <a:solidFill>
                  <a:schemeClr val="bg1"/>
                </a:solidFill>
                <a:prstDash val="solid"/>
                <a:round/>
                <a:headEnd type="none" w="med" len="med"/>
                <a:tailEnd type="none" w="med" len="med"/>
              </a:ln>
              <a:effectLst/>
            </p:spPr>
          </p:cxnSp>
          <p:cxnSp>
            <p:nvCxnSpPr>
              <p:cNvPr id="22" name="Straight Connector 21">
                <a:extLst>
                  <a:ext uri="{FF2B5EF4-FFF2-40B4-BE49-F238E27FC236}">
                    <a16:creationId xmlns:a16="http://schemas.microsoft.com/office/drawing/2014/main" id="{AD589A88-D2D3-5ED0-087C-20DCE0495C76}"/>
                  </a:ext>
                </a:extLst>
              </p:cNvPr>
              <p:cNvCxnSpPr>
                <a:cxnSpLocks/>
              </p:cNvCxnSpPr>
              <p:nvPr/>
            </p:nvCxnSpPr>
            <p:spPr bwMode="auto">
              <a:xfrm>
                <a:off x="10499164" y="5776914"/>
                <a:ext cx="0" cy="148543"/>
              </a:xfrm>
              <a:prstGeom prst="line">
                <a:avLst/>
              </a:prstGeom>
              <a:noFill/>
              <a:ln w="28575" cap="flat" cmpd="sng" algn="ctr">
                <a:solidFill>
                  <a:schemeClr val="bg1"/>
                </a:solidFill>
                <a:prstDash val="solid"/>
                <a:round/>
                <a:headEnd type="none" w="med" len="med"/>
                <a:tailEnd type="none" w="med" len="med"/>
              </a:ln>
              <a:effectLst/>
            </p:spPr>
          </p:cxnSp>
        </p:grpSp>
        <p:sp>
          <p:nvSpPr>
            <p:cNvPr id="23" name="TextBox 22">
              <a:extLst>
                <a:ext uri="{FF2B5EF4-FFF2-40B4-BE49-F238E27FC236}">
                  <a16:creationId xmlns:a16="http://schemas.microsoft.com/office/drawing/2014/main" id="{C940F1A4-9620-7E4E-4E27-21D0A8894184}"/>
                </a:ext>
              </a:extLst>
            </p:cNvPr>
            <p:cNvSpPr txBox="1"/>
            <p:nvPr/>
          </p:nvSpPr>
          <p:spPr bwMode="auto">
            <a:xfrm>
              <a:off x="1764832" y="1894086"/>
              <a:ext cx="533761"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4" name="TextBox 23">
              <a:extLst>
                <a:ext uri="{FF2B5EF4-FFF2-40B4-BE49-F238E27FC236}">
                  <a16:creationId xmlns:a16="http://schemas.microsoft.com/office/drawing/2014/main" id="{A7C56A25-A15F-A284-44AA-CDB725831B30}"/>
                </a:ext>
              </a:extLst>
            </p:cNvPr>
            <p:cNvSpPr txBox="1"/>
            <p:nvPr/>
          </p:nvSpPr>
          <p:spPr bwMode="auto">
            <a:xfrm>
              <a:off x="1867850" y="2479105"/>
              <a:ext cx="4307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5" name="TextBox 24">
              <a:extLst>
                <a:ext uri="{FF2B5EF4-FFF2-40B4-BE49-F238E27FC236}">
                  <a16:creationId xmlns:a16="http://schemas.microsoft.com/office/drawing/2014/main" id="{0518D51D-5CBF-740E-528B-9C5F67829964}"/>
                </a:ext>
              </a:extLst>
            </p:cNvPr>
            <p:cNvSpPr txBox="1"/>
            <p:nvPr/>
          </p:nvSpPr>
          <p:spPr bwMode="auto">
            <a:xfrm>
              <a:off x="1867850" y="3074066"/>
              <a:ext cx="4307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6" name="TextBox 25">
              <a:extLst>
                <a:ext uri="{FF2B5EF4-FFF2-40B4-BE49-F238E27FC236}">
                  <a16:creationId xmlns:a16="http://schemas.microsoft.com/office/drawing/2014/main" id="{BBB1CB34-64F2-7CF0-FB98-5C4E7CD8A96C}"/>
                </a:ext>
              </a:extLst>
            </p:cNvPr>
            <p:cNvSpPr txBox="1"/>
            <p:nvPr/>
          </p:nvSpPr>
          <p:spPr bwMode="auto">
            <a:xfrm>
              <a:off x="1867850" y="3649253"/>
              <a:ext cx="4307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7" name="TextBox 26">
              <a:extLst>
                <a:ext uri="{FF2B5EF4-FFF2-40B4-BE49-F238E27FC236}">
                  <a16:creationId xmlns:a16="http://schemas.microsoft.com/office/drawing/2014/main" id="{E0DDA5C7-5D44-EF49-8F34-0F4E45E1C85C}"/>
                </a:ext>
              </a:extLst>
            </p:cNvPr>
            <p:cNvSpPr txBox="1"/>
            <p:nvPr/>
          </p:nvSpPr>
          <p:spPr bwMode="auto">
            <a:xfrm>
              <a:off x="1867850" y="4234273"/>
              <a:ext cx="4307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8" name="TextBox 27">
              <a:extLst>
                <a:ext uri="{FF2B5EF4-FFF2-40B4-BE49-F238E27FC236}">
                  <a16:creationId xmlns:a16="http://schemas.microsoft.com/office/drawing/2014/main" id="{D8C013B4-DE9B-3333-5E56-CB08FE9B41BC}"/>
                </a:ext>
              </a:extLst>
            </p:cNvPr>
            <p:cNvSpPr txBox="1"/>
            <p:nvPr/>
          </p:nvSpPr>
          <p:spPr bwMode="auto">
            <a:xfrm>
              <a:off x="1989114" y="4814377"/>
              <a:ext cx="4307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9" name="TextBox 28">
              <a:extLst>
                <a:ext uri="{FF2B5EF4-FFF2-40B4-BE49-F238E27FC236}">
                  <a16:creationId xmlns:a16="http://schemas.microsoft.com/office/drawing/2014/main" id="{32586520-8258-D133-E236-5E74B89F4048}"/>
                </a:ext>
              </a:extLst>
            </p:cNvPr>
            <p:cNvSpPr txBox="1"/>
            <p:nvPr/>
          </p:nvSpPr>
          <p:spPr bwMode="auto">
            <a:xfrm>
              <a:off x="1990472" y="4975596"/>
              <a:ext cx="490649"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a:t>
              </a:r>
            </a:p>
          </p:txBody>
        </p:sp>
        <p:sp>
          <p:nvSpPr>
            <p:cNvPr id="30" name="TextBox 29">
              <a:extLst>
                <a:ext uri="{FF2B5EF4-FFF2-40B4-BE49-F238E27FC236}">
                  <a16:creationId xmlns:a16="http://schemas.microsoft.com/office/drawing/2014/main" id="{DB775CF4-E666-D8EE-5EFA-3ACF8C536397}"/>
                </a:ext>
              </a:extLst>
            </p:cNvPr>
            <p:cNvSpPr txBox="1"/>
            <p:nvPr/>
          </p:nvSpPr>
          <p:spPr bwMode="auto">
            <a:xfrm>
              <a:off x="2366120" y="4983218"/>
              <a:ext cx="1082628"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317500" algn="l"/>
                  <a:tab pos="627063" algn="l"/>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	13	17</a:t>
              </a:r>
            </a:p>
          </p:txBody>
        </p:sp>
        <p:sp>
          <p:nvSpPr>
            <p:cNvPr id="31" name="TextBox 30">
              <a:extLst>
                <a:ext uri="{FF2B5EF4-FFF2-40B4-BE49-F238E27FC236}">
                  <a16:creationId xmlns:a16="http://schemas.microsoft.com/office/drawing/2014/main" id="{D036D276-C722-22E3-733F-10CA5CBE6C48}"/>
                </a:ext>
              </a:extLst>
            </p:cNvPr>
            <p:cNvSpPr txBox="1"/>
            <p:nvPr/>
          </p:nvSpPr>
          <p:spPr bwMode="auto">
            <a:xfrm>
              <a:off x="3555823" y="4983218"/>
              <a:ext cx="1082628"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371475" algn="l"/>
                  <a:tab pos="627063" algn="l"/>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	8	20</a:t>
              </a:r>
            </a:p>
          </p:txBody>
        </p:sp>
        <p:sp>
          <p:nvSpPr>
            <p:cNvPr id="33" name="TextBox 32">
              <a:extLst>
                <a:ext uri="{FF2B5EF4-FFF2-40B4-BE49-F238E27FC236}">
                  <a16:creationId xmlns:a16="http://schemas.microsoft.com/office/drawing/2014/main" id="{6C8A5DF7-647B-5584-3296-6F1D554F577E}"/>
                </a:ext>
              </a:extLst>
            </p:cNvPr>
            <p:cNvSpPr txBox="1"/>
            <p:nvPr/>
          </p:nvSpPr>
          <p:spPr bwMode="auto">
            <a:xfrm>
              <a:off x="4725862" y="4983218"/>
              <a:ext cx="1082628"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322263" algn="l"/>
                  <a:tab pos="627063" algn="l"/>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	11	19</a:t>
              </a:r>
            </a:p>
          </p:txBody>
        </p:sp>
        <p:sp>
          <p:nvSpPr>
            <p:cNvPr id="34" name="TextBox 33">
              <a:extLst>
                <a:ext uri="{FF2B5EF4-FFF2-40B4-BE49-F238E27FC236}">
                  <a16:creationId xmlns:a16="http://schemas.microsoft.com/office/drawing/2014/main" id="{BE53A5D4-0943-3671-2834-B6AE68A14568}"/>
                </a:ext>
              </a:extLst>
            </p:cNvPr>
            <p:cNvSpPr txBox="1"/>
            <p:nvPr/>
          </p:nvSpPr>
          <p:spPr bwMode="auto">
            <a:xfrm>
              <a:off x="5910649" y="4983218"/>
              <a:ext cx="1082628"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322263" algn="l"/>
                  <a:tab pos="627063" algn="l"/>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	16	20</a:t>
              </a:r>
            </a:p>
          </p:txBody>
        </p:sp>
        <p:sp>
          <p:nvSpPr>
            <p:cNvPr id="35" name="TextBox 34">
              <a:extLst>
                <a:ext uri="{FF2B5EF4-FFF2-40B4-BE49-F238E27FC236}">
                  <a16:creationId xmlns:a16="http://schemas.microsoft.com/office/drawing/2014/main" id="{8434D290-3799-7E21-014A-7587B10DAC6F}"/>
                </a:ext>
              </a:extLst>
            </p:cNvPr>
            <p:cNvSpPr txBox="1"/>
            <p:nvPr/>
          </p:nvSpPr>
          <p:spPr bwMode="auto">
            <a:xfrm>
              <a:off x="7085604" y="4983218"/>
              <a:ext cx="1082628"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352425" algn="l"/>
                  <a:tab pos="627063" algn="l"/>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	9	16</a:t>
              </a:r>
            </a:p>
          </p:txBody>
        </p:sp>
        <p:sp>
          <p:nvSpPr>
            <p:cNvPr id="37" name="TextBox 36">
              <a:extLst>
                <a:ext uri="{FF2B5EF4-FFF2-40B4-BE49-F238E27FC236}">
                  <a16:creationId xmlns:a16="http://schemas.microsoft.com/office/drawing/2014/main" id="{6FA3D074-6C58-E2D2-3F59-5F5BBDAF201F}"/>
                </a:ext>
              </a:extLst>
            </p:cNvPr>
            <p:cNvSpPr txBox="1"/>
            <p:nvPr/>
          </p:nvSpPr>
          <p:spPr bwMode="auto">
            <a:xfrm>
              <a:off x="8260559" y="4983218"/>
              <a:ext cx="1082628"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307975" algn="l"/>
                  <a:tab pos="627063" algn="l"/>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41	16	14</a:t>
              </a:r>
            </a:p>
          </p:txBody>
        </p:sp>
        <p:sp>
          <p:nvSpPr>
            <p:cNvPr id="38" name="TextBox 37">
              <a:extLst>
                <a:ext uri="{FF2B5EF4-FFF2-40B4-BE49-F238E27FC236}">
                  <a16:creationId xmlns:a16="http://schemas.microsoft.com/office/drawing/2014/main" id="{4666DEBC-45B7-9084-0B19-8D84CFF39B14}"/>
                </a:ext>
              </a:extLst>
            </p:cNvPr>
            <p:cNvSpPr txBox="1"/>
            <p:nvPr/>
          </p:nvSpPr>
          <p:spPr bwMode="auto">
            <a:xfrm>
              <a:off x="9425681" y="4983218"/>
              <a:ext cx="1082628"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tab pos="366713" algn="l"/>
                  <a:tab pos="627063" algn="l"/>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25	2	19</a:t>
              </a:r>
            </a:p>
          </p:txBody>
        </p:sp>
        <p:sp>
          <p:nvSpPr>
            <p:cNvPr id="39" name="TextBox 38">
              <a:extLst>
                <a:ext uri="{FF2B5EF4-FFF2-40B4-BE49-F238E27FC236}">
                  <a16:creationId xmlns:a16="http://schemas.microsoft.com/office/drawing/2014/main" id="{60B5393A-ED4B-6B69-69DC-7F0179CBF55F}"/>
                </a:ext>
              </a:extLst>
            </p:cNvPr>
            <p:cNvSpPr txBox="1"/>
            <p:nvPr/>
          </p:nvSpPr>
          <p:spPr bwMode="auto">
            <a:xfrm>
              <a:off x="2258914" y="5207284"/>
              <a:ext cx="1303572"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Endometrial</a:t>
              </a:r>
            </a:p>
          </p:txBody>
        </p:sp>
        <p:sp>
          <p:nvSpPr>
            <p:cNvPr id="40" name="TextBox 39">
              <a:extLst>
                <a:ext uri="{FF2B5EF4-FFF2-40B4-BE49-F238E27FC236}">
                  <a16:creationId xmlns:a16="http://schemas.microsoft.com/office/drawing/2014/main" id="{FBCCC170-EB09-9922-540B-08110BE2F848}"/>
                </a:ext>
              </a:extLst>
            </p:cNvPr>
            <p:cNvSpPr txBox="1"/>
            <p:nvPr/>
          </p:nvSpPr>
          <p:spPr bwMode="auto">
            <a:xfrm>
              <a:off x="3664114" y="5207284"/>
              <a:ext cx="867737"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Cervical</a:t>
              </a:r>
            </a:p>
          </p:txBody>
        </p:sp>
        <p:sp>
          <p:nvSpPr>
            <p:cNvPr id="41" name="TextBox 40">
              <a:extLst>
                <a:ext uri="{FF2B5EF4-FFF2-40B4-BE49-F238E27FC236}">
                  <a16:creationId xmlns:a16="http://schemas.microsoft.com/office/drawing/2014/main" id="{6667AC04-ECBA-873C-973B-877A4DEABFCD}"/>
                </a:ext>
              </a:extLst>
            </p:cNvPr>
            <p:cNvSpPr txBox="1"/>
            <p:nvPr/>
          </p:nvSpPr>
          <p:spPr bwMode="auto">
            <a:xfrm>
              <a:off x="4832461" y="5207284"/>
              <a:ext cx="867737"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Ovarian</a:t>
              </a:r>
            </a:p>
          </p:txBody>
        </p:sp>
        <p:sp>
          <p:nvSpPr>
            <p:cNvPr id="42" name="TextBox 41">
              <a:extLst>
                <a:ext uri="{FF2B5EF4-FFF2-40B4-BE49-F238E27FC236}">
                  <a16:creationId xmlns:a16="http://schemas.microsoft.com/office/drawing/2014/main" id="{A9F6C230-FDDF-0823-F418-84E9D617E67A}"/>
                </a:ext>
              </a:extLst>
            </p:cNvPr>
            <p:cNvSpPr txBox="1"/>
            <p:nvPr/>
          </p:nvSpPr>
          <p:spPr bwMode="auto">
            <a:xfrm>
              <a:off x="6000808" y="5207284"/>
              <a:ext cx="867737"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Bladder</a:t>
              </a:r>
            </a:p>
          </p:txBody>
        </p:sp>
        <p:sp>
          <p:nvSpPr>
            <p:cNvPr id="43" name="TextBox 42">
              <a:extLst>
                <a:ext uri="{FF2B5EF4-FFF2-40B4-BE49-F238E27FC236}">
                  <a16:creationId xmlns:a16="http://schemas.microsoft.com/office/drawing/2014/main" id="{755EF515-FACF-0F17-7FF7-49E371988EB8}"/>
                </a:ext>
              </a:extLst>
            </p:cNvPr>
            <p:cNvSpPr txBox="1"/>
            <p:nvPr/>
          </p:nvSpPr>
          <p:spPr bwMode="auto">
            <a:xfrm>
              <a:off x="7198264" y="5207284"/>
              <a:ext cx="867737"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Other</a:t>
              </a:r>
              <a:endParaRPr kumimoji="0" lang="en-US" b="1" i="0" u="none" strike="noStrike" kern="1200" cap="none" spc="0" normalizeH="0" baseline="3000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44" name="TextBox 43">
              <a:extLst>
                <a:ext uri="{FF2B5EF4-FFF2-40B4-BE49-F238E27FC236}">
                  <a16:creationId xmlns:a16="http://schemas.microsoft.com/office/drawing/2014/main" id="{6D9320F4-56E5-71B7-7923-5061BB80DF68}"/>
                </a:ext>
              </a:extLst>
            </p:cNvPr>
            <p:cNvSpPr txBox="1"/>
            <p:nvPr/>
          </p:nvSpPr>
          <p:spPr bwMode="auto">
            <a:xfrm>
              <a:off x="8538372" y="5207284"/>
              <a:ext cx="583326"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BTC</a:t>
              </a:r>
            </a:p>
          </p:txBody>
        </p:sp>
        <p:sp>
          <p:nvSpPr>
            <p:cNvPr id="45" name="TextBox 44">
              <a:extLst>
                <a:ext uri="{FF2B5EF4-FFF2-40B4-BE49-F238E27FC236}">
                  <a16:creationId xmlns:a16="http://schemas.microsoft.com/office/drawing/2014/main" id="{69B14A3C-2E23-680D-4EBB-FDFE9AF372B2}"/>
                </a:ext>
              </a:extLst>
            </p:cNvPr>
            <p:cNvSpPr txBox="1"/>
            <p:nvPr/>
          </p:nvSpPr>
          <p:spPr bwMode="auto">
            <a:xfrm>
              <a:off x="9430166" y="5207284"/>
              <a:ext cx="1085434"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Pancreatic</a:t>
              </a:r>
            </a:p>
          </p:txBody>
        </p:sp>
        <p:sp>
          <p:nvSpPr>
            <p:cNvPr id="46" name="Rectangle 45">
              <a:extLst>
                <a:ext uri="{FF2B5EF4-FFF2-40B4-BE49-F238E27FC236}">
                  <a16:creationId xmlns:a16="http://schemas.microsoft.com/office/drawing/2014/main" id="{147AC0E3-B318-F565-57BB-86F29B70C2E9}"/>
                </a:ext>
              </a:extLst>
            </p:cNvPr>
            <p:cNvSpPr/>
            <p:nvPr/>
          </p:nvSpPr>
          <p:spPr bwMode="auto">
            <a:xfrm>
              <a:off x="2419857" y="3324667"/>
              <a:ext cx="310138" cy="16866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Rectangle 46">
              <a:extLst>
                <a:ext uri="{FF2B5EF4-FFF2-40B4-BE49-F238E27FC236}">
                  <a16:creationId xmlns:a16="http://schemas.microsoft.com/office/drawing/2014/main" id="{72235D81-E7D8-40D1-A272-6192AF6C4B1A}"/>
                </a:ext>
              </a:extLst>
            </p:cNvPr>
            <p:cNvSpPr/>
            <p:nvPr/>
          </p:nvSpPr>
          <p:spPr bwMode="auto">
            <a:xfrm>
              <a:off x="2729573" y="2547919"/>
              <a:ext cx="310138" cy="2463443"/>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Rectangle 47">
              <a:extLst>
                <a:ext uri="{FF2B5EF4-FFF2-40B4-BE49-F238E27FC236}">
                  <a16:creationId xmlns:a16="http://schemas.microsoft.com/office/drawing/2014/main" id="{850ADB2F-D2B6-6250-A4F3-24A815F1248F}"/>
                </a:ext>
              </a:extLst>
            </p:cNvPr>
            <p:cNvSpPr/>
            <p:nvPr/>
          </p:nvSpPr>
          <p:spPr bwMode="auto">
            <a:xfrm>
              <a:off x="3039289" y="3634383"/>
              <a:ext cx="310138" cy="1376979"/>
            </a:xfrm>
            <a:prstGeom prst="rect">
              <a:avLst/>
            </a:prstGeom>
            <a:solidFill>
              <a:schemeClr val="accent1">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Rectangle 48">
              <a:extLst>
                <a:ext uri="{FF2B5EF4-FFF2-40B4-BE49-F238E27FC236}">
                  <a16:creationId xmlns:a16="http://schemas.microsoft.com/office/drawing/2014/main" id="{6B9AD765-A616-A0C0-E910-69DE24007D45}"/>
                </a:ext>
              </a:extLst>
            </p:cNvPr>
            <p:cNvSpPr/>
            <p:nvPr/>
          </p:nvSpPr>
          <p:spPr bwMode="auto">
            <a:xfrm>
              <a:off x="3599728" y="3550809"/>
              <a:ext cx="310138" cy="1460553"/>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Rectangle 49">
              <a:extLst>
                <a:ext uri="{FF2B5EF4-FFF2-40B4-BE49-F238E27FC236}">
                  <a16:creationId xmlns:a16="http://schemas.microsoft.com/office/drawing/2014/main" id="{B93FB1F9-69B4-A85F-C562-8341DE093755}"/>
                </a:ext>
              </a:extLst>
            </p:cNvPr>
            <p:cNvSpPr/>
            <p:nvPr/>
          </p:nvSpPr>
          <p:spPr bwMode="auto">
            <a:xfrm>
              <a:off x="3909444" y="2823222"/>
              <a:ext cx="310138" cy="2188140"/>
            </a:xfrm>
            <a:prstGeom prst="rect">
              <a:avLst/>
            </a:prstGeom>
            <a:solidFill>
              <a:schemeClr val="accent3">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Rectangle 50">
              <a:extLst>
                <a:ext uri="{FF2B5EF4-FFF2-40B4-BE49-F238E27FC236}">
                  <a16:creationId xmlns:a16="http://schemas.microsoft.com/office/drawing/2014/main" id="{3E91F0D9-D654-8014-BD2D-651B21622658}"/>
                </a:ext>
              </a:extLst>
            </p:cNvPr>
            <p:cNvSpPr/>
            <p:nvPr/>
          </p:nvSpPr>
          <p:spPr bwMode="auto">
            <a:xfrm>
              <a:off x="4219160" y="3835945"/>
              <a:ext cx="310138" cy="1175417"/>
            </a:xfrm>
            <a:prstGeom prst="rect">
              <a:avLst/>
            </a:prstGeom>
            <a:solidFill>
              <a:schemeClr val="accent3">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Rectangle 51">
              <a:extLst>
                <a:ext uri="{FF2B5EF4-FFF2-40B4-BE49-F238E27FC236}">
                  <a16:creationId xmlns:a16="http://schemas.microsoft.com/office/drawing/2014/main" id="{9680167B-2F12-2EB8-DDAE-DD98B416CB57}"/>
                </a:ext>
              </a:extLst>
            </p:cNvPr>
            <p:cNvSpPr/>
            <p:nvPr/>
          </p:nvSpPr>
          <p:spPr bwMode="auto">
            <a:xfrm>
              <a:off x="4774683" y="3698293"/>
              <a:ext cx="310138" cy="1313069"/>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Rectangle 52">
              <a:extLst>
                <a:ext uri="{FF2B5EF4-FFF2-40B4-BE49-F238E27FC236}">
                  <a16:creationId xmlns:a16="http://schemas.microsoft.com/office/drawing/2014/main" id="{0195149B-143B-96E5-FD4E-D2196DDB57DF}"/>
                </a:ext>
              </a:extLst>
            </p:cNvPr>
            <p:cNvSpPr/>
            <p:nvPr/>
          </p:nvSpPr>
          <p:spPr bwMode="auto">
            <a:xfrm>
              <a:off x="5084399" y="3147686"/>
              <a:ext cx="310138" cy="1863675"/>
            </a:xfrm>
            <a:prstGeom prst="rect">
              <a:avLst/>
            </a:prstGeom>
            <a:solidFill>
              <a:schemeClr val="accent4">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Rectangle 53">
              <a:extLst>
                <a:ext uri="{FF2B5EF4-FFF2-40B4-BE49-F238E27FC236}">
                  <a16:creationId xmlns:a16="http://schemas.microsoft.com/office/drawing/2014/main" id="{6085D6C3-B23B-7AD7-72AD-DF9306983BFA}"/>
                </a:ext>
              </a:extLst>
            </p:cNvPr>
            <p:cNvSpPr/>
            <p:nvPr/>
          </p:nvSpPr>
          <p:spPr bwMode="auto">
            <a:xfrm>
              <a:off x="5394115" y="3929351"/>
              <a:ext cx="310138" cy="1082011"/>
            </a:xfrm>
            <a:prstGeom prst="rect">
              <a:avLst/>
            </a:prstGeom>
            <a:solidFill>
              <a:schemeClr val="accent4">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Rectangle 54">
              <a:extLst>
                <a:ext uri="{FF2B5EF4-FFF2-40B4-BE49-F238E27FC236}">
                  <a16:creationId xmlns:a16="http://schemas.microsoft.com/office/drawing/2014/main" id="{C8ED0D60-CBC2-30C1-9A4D-47DBA9932611}"/>
                </a:ext>
              </a:extLst>
            </p:cNvPr>
            <p:cNvSpPr/>
            <p:nvPr/>
          </p:nvSpPr>
          <p:spPr bwMode="auto">
            <a:xfrm>
              <a:off x="5954554" y="3865442"/>
              <a:ext cx="310138" cy="114592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753B33CA-FDAD-84F0-B365-5E61CE2F5483}"/>
                </a:ext>
              </a:extLst>
            </p:cNvPr>
            <p:cNvSpPr/>
            <p:nvPr/>
          </p:nvSpPr>
          <p:spPr bwMode="auto">
            <a:xfrm>
              <a:off x="6264270" y="3363996"/>
              <a:ext cx="310138" cy="1647365"/>
            </a:xfrm>
            <a:prstGeom prst="rect">
              <a:avLst/>
            </a:prstGeom>
            <a:solidFill>
              <a:schemeClr val="accent6">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9A0E9ACC-40CE-558D-8023-E87D1DA33590}"/>
                </a:ext>
              </a:extLst>
            </p:cNvPr>
            <p:cNvSpPr/>
            <p:nvPr/>
          </p:nvSpPr>
          <p:spPr bwMode="auto">
            <a:xfrm>
              <a:off x="6573986" y="3988345"/>
              <a:ext cx="310138" cy="1023017"/>
            </a:xfrm>
            <a:prstGeom prst="rect">
              <a:avLst/>
            </a:prstGeom>
            <a:solidFill>
              <a:schemeClr val="accent6">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0CC926CA-3654-E829-ACEF-EA4A760D717D}"/>
                </a:ext>
              </a:extLst>
            </p:cNvPr>
            <p:cNvSpPr/>
            <p:nvPr/>
          </p:nvSpPr>
          <p:spPr bwMode="auto">
            <a:xfrm>
              <a:off x="7129509" y="4130912"/>
              <a:ext cx="310138" cy="880449"/>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4A622050-C3E8-6107-1765-006583ED3362}"/>
                </a:ext>
              </a:extLst>
            </p:cNvPr>
            <p:cNvSpPr/>
            <p:nvPr/>
          </p:nvSpPr>
          <p:spPr bwMode="auto">
            <a:xfrm>
              <a:off x="7439225" y="3713042"/>
              <a:ext cx="310138" cy="1298319"/>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9B7BB350-529A-CDCF-5F99-6E337257E8F3}"/>
                </a:ext>
              </a:extLst>
            </p:cNvPr>
            <p:cNvSpPr/>
            <p:nvPr/>
          </p:nvSpPr>
          <p:spPr bwMode="auto">
            <a:xfrm>
              <a:off x="7748941" y="4455377"/>
              <a:ext cx="310138" cy="555985"/>
            </a:xfrm>
            <a:prstGeom prst="rect">
              <a:avLst/>
            </a:prstGeom>
            <a:solidFill>
              <a:schemeClr val="accent5">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DEE3366E-5501-36AC-C537-A38DB2C13661}"/>
                </a:ext>
              </a:extLst>
            </p:cNvPr>
            <p:cNvSpPr/>
            <p:nvPr/>
          </p:nvSpPr>
          <p:spPr bwMode="auto">
            <a:xfrm>
              <a:off x="8314296" y="4361971"/>
              <a:ext cx="310138" cy="649390"/>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E90CBC33-DDF9-BE9F-41B5-5571967104DB}"/>
                </a:ext>
              </a:extLst>
            </p:cNvPr>
            <p:cNvSpPr/>
            <p:nvPr/>
          </p:nvSpPr>
          <p:spPr bwMode="auto">
            <a:xfrm>
              <a:off x="8624012" y="3359080"/>
              <a:ext cx="310138" cy="1652281"/>
            </a:xfrm>
            <a:prstGeom prst="rect">
              <a:avLst/>
            </a:prstGeom>
            <a:solidFill>
              <a:schemeClr val="tx1">
                <a:lumMod val="9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611B94E5-E714-94A9-A0F5-D2163059A4BD}"/>
                </a:ext>
              </a:extLst>
            </p:cNvPr>
            <p:cNvSpPr/>
            <p:nvPr/>
          </p:nvSpPr>
          <p:spPr bwMode="auto">
            <a:xfrm>
              <a:off x="9469587" y="4892913"/>
              <a:ext cx="310138" cy="118448"/>
            </a:xfrm>
            <a:prstGeom prst="rect">
              <a:avLst/>
            </a:prstGeom>
            <a:solidFill>
              <a:schemeClr val="bg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34368EDE-BD11-9A9F-E5BC-7704015978A6}"/>
                </a:ext>
              </a:extLst>
            </p:cNvPr>
            <p:cNvSpPr/>
            <p:nvPr/>
          </p:nvSpPr>
          <p:spPr bwMode="auto">
            <a:xfrm>
              <a:off x="10089019" y="4853583"/>
              <a:ext cx="310138" cy="157779"/>
            </a:xfrm>
            <a:prstGeom prst="rect">
              <a:avLst/>
            </a:prstGeom>
            <a:solidFill>
              <a:schemeClr val="bg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TextBox 64">
              <a:extLst>
                <a:ext uri="{FF2B5EF4-FFF2-40B4-BE49-F238E27FC236}">
                  <a16:creationId xmlns:a16="http://schemas.microsoft.com/office/drawing/2014/main" id="{A4EEAE42-1D4B-F345-F07B-E0EF036D25CA}"/>
                </a:ext>
              </a:extLst>
            </p:cNvPr>
            <p:cNvSpPr txBox="1"/>
            <p:nvPr/>
          </p:nvSpPr>
          <p:spPr bwMode="auto">
            <a:xfrm rot="16200000">
              <a:off x="2349291" y="4644110"/>
              <a:ext cx="431426"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All</a:t>
              </a:r>
            </a:p>
          </p:txBody>
        </p:sp>
        <p:sp>
          <p:nvSpPr>
            <p:cNvPr id="66" name="TextBox 65">
              <a:extLst>
                <a:ext uri="{FF2B5EF4-FFF2-40B4-BE49-F238E27FC236}">
                  <a16:creationId xmlns:a16="http://schemas.microsoft.com/office/drawing/2014/main" id="{1A037F17-74AC-F0DC-1E67-515E3CCF3B08}"/>
                </a:ext>
              </a:extLst>
            </p:cNvPr>
            <p:cNvSpPr txBox="1"/>
            <p:nvPr/>
          </p:nvSpPr>
          <p:spPr bwMode="auto">
            <a:xfrm rot="16200000">
              <a:off x="3534078" y="4644110"/>
              <a:ext cx="431426"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All</a:t>
              </a:r>
            </a:p>
          </p:txBody>
        </p:sp>
        <p:sp>
          <p:nvSpPr>
            <p:cNvPr id="67" name="TextBox 66">
              <a:extLst>
                <a:ext uri="{FF2B5EF4-FFF2-40B4-BE49-F238E27FC236}">
                  <a16:creationId xmlns:a16="http://schemas.microsoft.com/office/drawing/2014/main" id="{1422E2DE-808D-9C65-EB75-C1A5DF7399B3}"/>
                </a:ext>
              </a:extLst>
            </p:cNvPr>
            <p:cNvSpPr txBox="1"/>
            <p:nvPr/>
          </p:nvSpPr>
          <p:spPr bwMode="auto">
            <a:xfrm rot="16200000">
              <a:off x="4709032" y="4644110"/>
              <a:ext cx="431426"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All</a:t>
              </a:r>
            </a:p>
          </p:txBody>
        </p:sp>
        <p:sp>
          <p:nvSpPr>
            <p:cNvPr id="68" name="TextBox 67">
              <a:extLst>
                <a:ext uri="{FF2B5EF4-FFF2-40B4-BE49-F238E27FC236}">
                  <a16:creationId xmlns:a16="http://schemas.microsoft.com/office/drawing/2014/main" id="{2AFAA299-8CAB-8A41-FE0C-B010EF09FB78}"/>
                </a:ext>
              </a:extLst>
            </p:cNvPr>
            <p:cNvSpPr txBox="1"/>
            <p:nvPr/>
          </p:nvSpPr>
          <p:spPr bwMode="auto">
            <a:xfrm rot="16200000">
              <a:off x="5879071" y="4644110"/>
              <a:ext cx="431426"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All</a:t>
              </a:r>
            </a:p>
          </p:txBody>
        </p:sp>
        <p:sp>
          <p:nvSpPr>
            <p:cNvPr id="69" name="TextBox 68">
              <a:extLst>
                <a:ext uri="{FF2B5EF4-FFF2-40B4-BE49-F238E27FC236}">
                  <a16:creationId xmlns:a16="http://schemas.microsoft.com/office/drawing/2014/main" id="{F6900F17-936F-14EA-B05B-1FFB83D2C41E}"/>
                </a:ext>
              </a:extLst>
            </p:cNvPr>
            <p:cNvSpPr txBox="1"/>
            <p:nvPr/>
          </p:nvSpPr>
          <p:spPr bwMode="auto">
            <a:xfrm rot="16200000">
              <a:off x="7063858" y="4644110"/>
              <a:ext cx="431426"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a:t>
              </a:r>
            </a:p>
          </p:txBody>
        </p:sp>
        <p:sp>
          <p:nvSpPr>
            <p:cNvPr id="70" name="TextBox 69">
              <a:extLst>
                <a:ext uri="{FF2B5EF4-FFF2-40B4-BE49-F238E27FC236}">
                  <a16:creationId xmlns:a16="http://schemas.microsoft.com/office/drawing/2014/main" id="{B8CD353C-96A3-4F7C-3957-15FA47F375F9}"/>
                </a:ext>
              </a:extLst>
            </p:cNvPr>
            <p:cNvSpPr txBox="1"/>
            <p:nvPr/>
          </p:nvSpPr>
          <p:spPr bwMode="auto">
            <a:xfrm rot="16200000">
              <a:off x="8243729" y="4644110"/>
              <a:ext cx="431426"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a:t>
              </a:r>
            </a:p>
          </p:txBody>
        </p:sp>
        <p:sp>
          <p:nvSpPr>
            <p:cNvPr id="71" name="TextBox 70">
              <a:extLst>
                <a:ext uri="{FF2B5EF4-FFF2-40B4-BE49-F238E27FC236}">
                  <a16:creationId xmlns:a16="http://schemas.microsoft.com/office/drawing/2014/main" id="{F1E98912-E00F-EA6A-B30B-9E275A8D27F0}"/>
                </a:ext>
              </a:extLst>
            </p:cNvPr>
            <p:cNvSpPr txBox="1"/>
            <p:nvPr/>
          </p:nvSpPr>
          <p:spPr bwMode="auto">
            <a:xfrm rot="16200000">
              <a:off x="2392944" y="4363701"/>
              <a:ext cx="9922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IHC 3+</a:t>
              </a:r>
            </a:p>
          </p:txBody>
        </p:sp>
        <p:sp>
          <p:nvSpPr>
            <p:cNvPr id="72" name="TextBox 71">
              <a:extLst>
                <a:ext uri="{FF2B5EF4-FFF2-40B4-BE49-F238E27FC236}">
                  <a16:creationId xmlns:a16="http://schemas.microsoft.com/office/drawing/2014/main" id="{EF5E19C6-90B8-3D13-4C58-7425A04C7F39}"/>
                </a:ext>
              </a:extLst>
            </p:cNvPr>
            <p:cNvSpPr txBox="1"/>
            <p:nvPr/>
          </p:nvSpPr>
          <p:spPr bwMode="auto">
            <a:xfrm rot="16200000">
              <a:off x="2698620" y="4363701"/>
              <a:ext cx="9922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2+</a:t>
              </a:r>
            </a:p>
          </p:txBody>
        </p:sp>
        <p:sp>
          <p:nvSpPr>
            <p:cNvPr id="73" name="TextBox 72">
              <a:extLst>
                <a:ext uri="{FF2B5EF4-FFF2-40B4-BE49-F238E27FC236}">
                  <a16:creationId xmlns:a16="http://schemas.microsoft.com/office/drawing/2014/main" id="{C1474747-6DCF-7D73-612A-3AB66651402C}"/>
                </a:ext>
              </a:extLst>
            </p:cNvPr>
            <p:cNvSpPr txBox="1"/>
            <p:nvPr/>
          </p:nvSpPr>
          <p:spPr bwMode="auto">
            <a:xfrm rot="16200000">
              <a:off x="3562984" y="4363701"/>
              <a:ext cx="9922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IHC 3+</a:t>
              </a:r>
            </a:p>
          </p:txBody>
        </p:sp>
        <p:sp>
          <p:nvSpPr>
            <p:cNvPr id="74" name="TextBox 73">
              <a:extLst>
                <a:ext uri="{FF2B5EF4-FFF2-40B4-BE49-F238E27FC236}">
                  <a16:creationId xmlns:a16="http://schemas.microsoft.com/office/drawing/2014/main" id="{E8D780E7-49CF-759C-3D8F-E72DF78D21A4}"/>
                </a:ext>
              </a:extLst>
            </p:cNvPr>
            <p:cNvSpPr txBox="1"/>
            <p:nvPr/>
          </p:nvSpPr>
          <p:spPr bwMode="auto">
            <a:xfrm rot="16200000">
              <a:off x="3868660" y="4363701"/>
              <a:ext cx="9922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2+</a:t>
              </a:r>
            </a:p>
          </p:txBody>
        </p:sp>
        <p:sp>
          <p:nvSpPr>
            <p:cNvPr id="75" name="TextBox 74">
              <a:extLst>
                <a:ext uri="{FF2B5EF4-FFF2-40B4-BE49-F238E27FC236}">
                  <a16:creationId xmlns:a16="http://schemas.microsoft.com/office/drawing/2014/main" id="{3C192E57-1818-1861-236A-E2CA2D56BE23}"/>
                </a:ext>
              </a:extLst>
            </p:cNvPr>
            <p:cNvSpPr txBox="1"/>
            <p:nvPr/>
          </p:nvSpPr>
          <p:spPr bwMode="auto">
            <a:xfrm rot="16200000">
              <a:off x="4737940" y="4363701"/>
              <a:ext cx="9922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3+</a:t>
              </a:r>
            </a:p>
          </p:txBody>
        </p:sp>
        <p:sp>
          <p:nvSpPr>
            <p:cNvPr id="76" name="TextBox 75">
              <a:extLst>
                <a:ext uri="{FF2B5EF4-FFF2-40B4-BE49-F238E27FC236}">
                  <a16:creationId xmlns:a16="http://schemas.microsoft.com/office/drawing/2014/main" id="{59F6C7BC-6E0C-529A-E0C7-DEB67A6F71E5}"/>
                </a:ext>
              </a:extLst>
            </p:cNvPr>
            <p:cNvSpPr txBox="1"/>
            <p:nvPr/>
          </p:nvSpPr>
          <p:spPr bwMode="auto">
            <a:xfrm rot="16200000">
              <a:off x="5043616" y="4363701"/>
              <a:ext cx="9922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2+</a:t>
              </a:r>
            </a:p>
          </p:txBody>
        </p:sp>
        <p:sp>
          <p:nvSpPr>
            <p:cNvPr id="77" name="TextBox 76">
              <a:extLst>
                <a:ext uri="{FF2B5EF4-FFF2-40B4-BE49-F238E27FC236}">
                  <a16:creationId xmlns:a16="http://schemas.microsoft.com/office/drawing/2014/main" id="{B029CD0D-456D-979B-EED6-50C6388FF08F}"/>
                </a:ext>
              </a:extLst>
            </p:cNvPr>
            <p:cNvSpPr txBox="1"/>
            <p:nvPr/>
          </p:nvSpPr>
          <p:spPr bwMode="auto">
            <a:xfrm rot="16200000">
              <a:off x="5918687" y="4363701"/>
              <a:ext cx="9922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IHC 3+</a:t>
              </a:r>
            </a:p>
          </p:txBody>
        </p:sp>
        <p:sp>
          <p:nvSpPr>
            <p:cNvPr id="78" name="TextBox 77">
              <a:extLst>
                <a:ext uri="{FF2B5EF4-FFF2-40B4-BE49-F238E27FC236}">
                  <a16:creationId xmlns:a16="http://schemas.microsoft.com/office/drawing/2014/main" id="{AF24DC61-0E7E-B318-D51D-9ED799DD46E4}"/>
                </a:ext>
              </a:extLst>
            </p:cNvPr>
            <p:cNvSpPr txBox="1"/>
            <p:nvPr/>
          </p:nvSpPr>
          <p:spPr bwMode="auto">
            <a:xfrm rot="16200000">
              <a:off x="6243152" y="4363701"/>
              <a:ext cx="9922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2+</a:t>
              </a:r>
            </a:p>
          </p:txBody>
        </p:sp>
        <p:sp>
          <p:nvSpPr>
            <p:cNvPr id="79" name="TextBox 78">
              <a:extLst>
                <a:ext uri="{FF2B5EF4-FFF2-40B4-BE49-F238E27FC236}">
                  <a16:creationId xmlns:a16="http://schemas.microsoft.com/office/drawing/2014/main" id="{79DF0B3B-3F65-ED52-ABFA-40967053AFF1}"/>
                </a:ext>
              </a:extLst>
            </p:cNvPr>
            <p:cNvSpPr txBox="1"/>
            <p:nvPr/>
          </p:nvSpPr>
          <p:spPr bwMode="auto">
            <a:xfrm rot="16200000">
              <a:off x="7103476" y="4363702"/>
              <a:ext cx="9922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3+</a:t>
              </a:r>
            </a:p>
          </p:txBody>
        </p:sp>
        <p:sp>
          <p:nvSpPr>
            <p:cNvPr id="80" name="TextBox 79">
              <a:extLst>
                <a:ext uri="{FF2B5EF4-FFF2-40B4-BE49-F238E27FC236}">
                  <a16:creationId xmlns:a16="http://schemas.microsoft.com/office/drawing/2014/main" id="{8D1F857C-98E2-D0B3-1754-1AE0077888A1}"/>
                </a:ext>
              </a:extLst>
            </p:cNvPr>
            <p:cNvSpPr txBox="1"/>
            <p:nvPr/>
          </p:nvSpPr>
          <p:spPr bwMode="auto">
            <a:xfrm rot="16200000">
              <a:off x="7427941" y="4417629"/>
              <a:ext cx="9922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2+</a:t>
              </a:r>
            </a:p>
          </p:txBody>
        </p:sp>
        <p:sp>
          <p:nvSpPr>
            <p:cNvPr id="81" name="TextBox 80">
              <a:extLst>
                <a:ext uri="{FF2B5EF4-FFF2-40B4-BE49-F238E27FC236}">
                  <a16:creationId xmlns:a16="http://schemas.microsoft.com/office/drawing/2014/main" id="{D8FA53D2-B8EF-85AE-3511-8101BB29464D}"/>
                </a:ext>
              </a:extLst>
            </p:cNvPr>
            <p:cNvSpPr txBox="1"/>
            <p:nvPr/>
          </p:nvSpPr>
          <p:spPr bwMode="auto">
            <a:xfrm rot="16200000">
              <a:off x="8283347" y="4363703"/>
              <a:ext cx="9922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3+</a:t>
              </a:r>
            </a:p>
          </p:txBody>
        </p:sp>
        <p:sp>
          <p:nvSpPr>
            <p:cNvPr id="82" name="TextBox 81">
              <a:extLst>
                <a:ext uri="{FF2B5EF4-FFF2-40B4-BE49-F238E27FC236}">
                  <a16:creationId xmlns:a16="http://schemas.microsoft.com/office/drawing/2014/main" id="{8CAD09AC-8B30-B475-04F4-4AE36BD011D3}"/>
                </a:ext>
              </a:extLst>
            </p:cNvPr>
            <p:cNvSpPr txBox="1"/>
            <p:nvPr/>
          </p:nvSpPr>
          <p:spPr bwMode="auto">
            <a:xfrm rot="16200000">
              <a:off x="8593060" y="4088401"/>
              <a:ext cx="992243"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2+</a:t>
              </a:r>
            </a:p>
          </p:txBody>
        </p:sp>
        <p:sp>
          <p:nvSpPr>
            <p:cNvPr id="83" name="TextBox 82">
              <a:extLst>
                <a:ext uri="{FF2B5EF4-FFF2-40B4-BE49-F238E27FC236}">
                  <a16:creationId xmlns:a16="http://schemas.microsoft.com/office/drawing/2014/main" id="{F1EDBB36-B967-876D-2304-86F0802B8CE9}"/>
                </a:ext>
              </a:extLst>
            </p:cNvPr>
            <p:cNvSpPr txBox="1"/>
            <p:nvPr/>
          </p:nvSpPr>
          <p:spPr bwMode="auto">
            <a:xfrm rot="16200000">
              <a:off x="9385803" y="4323477"/>
              <a:ext cx="431426"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All</a:t>
              </a:r>
            </a:p>
          </p:txBody>
        </p:sp>
        <p:sp>
          <p:nvSpPr>
            <p:cNvPr id="84" name="TextBox 83">
              <a:extLst>
                <a:ext uri="{FF2B5EF4-FFF2-40B4-BE49-F238E27FC236}">
                  <a16:creationId xmlns:a16="http://schemas.microsoft.com/office/drawing/2014/main" id="{AD0D9211-FE13-FB89-88A0-F8498F34D39B}"/>
                </a:ext>
              </a:extLst>
            </p:cNvPr>
            <p:cNvSpPr txBox="1"/>
            <p:nvPr/>
          </p:nvSpPr>
          <p:spPr bwMode="auto">
            <a:xfrm rot="16200000">
              <a:off x="9411628" y="4034669"/>
              <a:ext cx="1009042"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3+</a:t>
              </a:r>
            </a:p>
          </p:txBody>
        </p:sp>
        <p:sp>
          <p:nvSpPr>
            <p:cNvPr id="85" name="TextBox 84">
              <a:extLst>
                <a:ext uri="{FF2B5EF4-FFF2-40B4-BE49-F238E27FC236}">
                  <a16:creationId xmlns:a16="http://schemas.microsoft.com/office/drawing/2014/main" id="{31040FB1-337E-D88D-03E2-9F70E4AF9394}"/>
                </a:ext>
              </a:extLst>
            </p:cNvPr>
            <p:cNvSpPr txBox="1"/>
            <p:nvPr/>
          </p:nvSpPr>
          <p:spPr bwMode="auto">
            <a:xfrm rot="16200000">
              <a:off x="9748755" y="4057165"/>
              <a:ext cx="964052"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2+</a:t>
              </a:r>
            </a:p>
          </p:txBody>
        </p:sp>
        <p:sp>
          <p:nvSpPr>
            <p:cNvPr id="86" name="TextBox 85">
              <a:extLst>
                <a:ext uri="{FF2B5EF4-FFF2-40B4-BE49-F238E27FC236}">
                  <a16:creationId xmlns:a16="http://schemas.microsoft.com/office/drawing/2014/main" id="{18A2C70A-2CD4-4966-A6D8-A006893083B6}"/>
                </a:ext>
              </a:extLst>
            </p:cNvPr>
            <p:cNvSpPr txBox="1"/>
            <p:nvPr/>
          </p:nvSpPr>
          <p:spPr bwMode="auto">
            <a:xfrm>
              <a:off x="2334541" y="3069446"/>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57.5</a:t>
              </a:r>
            </a:p>
          </p:txBody>
        </p:sp>
        <p:sp>
          <p:nvSpPr>
            <p:cNvPr id="87" name="TextBox 86">
              <a:extLst>
                <a:ext uri="{FF2B5EF4-FFF2-40B4-BE49-F238E27FC236}">
                  <a16:creationId xmlns:a16="http://schemas.microsoft.com/office/drawing/2014/main" id="{DE4E74F7-1293-B6AD-E359-36C5DE353B10}"/>
                </a:ext>
              </a:extLst>
            </p:cNvPr>
            <p:cNvSpPr txBox="1"/>
            <p:nvPr/>
          </p:nvSpPr>
          <p:spPr bwMode="auto">
            <a:xfrm>
              <a:off x="2647636" y="2312159"/>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84.6</a:t>
              </a:r>
            </a:p>
          </p:txBody>
        </p:sp>
        <p:sp>
          <p:nvSpPr>
            <p:cNvPr id="88" name="TextBox 87">
              <a:extLst>
                <a:ext uri="{FF2B5EF4-FFF2-40B4-BE49-F238E27FC236}">
                  <a16:creationId xmlns:a16="http://schemas.microsoft.com/office/drawing/2014/main" id="{97F17330-459A-9BE1-9375-1175E79AB541}"/>
                </a:ext>
              </a:extLst>
            </p:cNvPr>
            <p:cNvSpPr txBox="1"/>
            <p:nvPr/>
          </p:nvSpPr>
          <p:spPr bwMode="auto">
            <a:xfrm>
              <a:off x="2974740" y="3377171"/>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47.1</a:t>
              </a:r>
            </a:p>
          </p:txBody>
        </p:sp>
        <p:sp>
          <p:nvSpPr>
            <p:cNvPr id="89" name="TextBox 88">
              <a:extLst>
                <a:ext uri="{FF2B5EF4-FFF2-40B4-BE49-F238E27FC236}">
                  <a16:creationId xmlns:a16="http://schemas.microsoft.com/office/drawing/2014/main" id="{69780C3D-EB7E-7F54-5133-2CC175BFEA87}"/>
                </a:ext>
              </a:extLst>
            </p:cNvPr>
            <p:cNvSpPr txBox="1"/>
            <p:nvPr/>
          </p:nvSpPr>
          <p:spPr bwMode="auto">
            <a:xfrm>
              <a:off x="3507245" y="3324667"/>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50.0</a:t>
              </a:r>
            </a:p>
          </p:txBody>
        </p:sp>
        <p:sp>
          <p:nvSpPr>
            <p:cNvPr id="90" name="TextBox 89">
              <a:extLst>
                <a:ext uri="{FF2B5EF4-FFF2-40B4-BE49-F238E27FC236}">
                  <a16:creationId xmlns:a16="http://schemas.microsoft.com/office/drawing/2014/main" id="{B0AFBE8B-0858-84D1-762C-397056A4CF46}"/>
                </a:ext>
              </a:extLst>
            </p:cNvPr>
            <p:cNvSpPr txBox="1"/>
            <p:nvPr/>
          </p:nvSpPr>
          <p:spPr bwMode="auto">
            <a:xfrm>
              <a:off x="3827505" y="2585909"/>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75.0</a:t>
              </a:r>
            </a:p>
          </p:txBody>
        </p:sp>
        <p:sp>
          <p:nvSpPr>
            <p:cNvPr id="91" name="TextBox 90">
              <a:extLst>
                <a:ext uri="{FF2B5EF4-FFF2-40B4-BE49-F238E27FC236}">
                  <a16:creationId xmlns:a16="http://schemas.microsoft.com/office/drawing/2014/main" id="{1F0A9DE7-7A08-A726-84A2-FF4AAC8E2B84}"/>
                </a:ext>
              </a:extLst>
            </p:cNvPr>
            <p:cNvSpPr txBox="1"/>
            <p:nvPr/>
          </p:nvSpPr>
          <p:spPr bwMode="auto">
            <a:xfrm>
              <a:off x="4144128" y="3613480"/>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40.0</a:t>
              </a:r>
            </a:p>
          </p:txBody>
        </p:sp>
        <p:sp>
          <p:nvSpPr>
            <p:cNvPr id="92" name="TextBox 91">
              <a:extLst>
                <a:ext uri="{FF2B5EF4-FFF2-40B4-BE49-F238E27FC236}">
                  <a16:creationId xmlns:a16="http://schemas.microsoft.com/office/drawing/2014/main" id="{0D7C6A7C-5A2C-6CDE-3CA4-191EAAA7A735}"/>
                </a:ext>
              </a:extLst>
            </p:cNvPr>
            <p:cNvSpPr txBox="1"/>
            <p:nvPr/>
          </p:nvSpPr>
          <p:spPr bwMode="auto">
            <a:xfrm>
              <a:off x="4682200" y="3466114"/>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45.0</a:t>
              </a:r>
            </a:p>
          </p:txBody>
        </p:sp>
        <p:sp>
          <p:nvSpPr>
            <p:cNvPr id="93" name="TextBox 92">
              <a:extLst>
                <a:ext uri="{FF2B5EF4-FFF2-40B4-BE49-F238E27FC236}">
                  <a16:creationId xmlns:a16="http://schemas.microsoft.com/office/drawing/2014/main" id="{A86BE712-3371-CF38-716B-6AEA915B1789}"/>
                </a:ext>
              </a:extLst>
            </p:cNvPr>
            <p:cNvSpPr txBox="1"/>
            <p:nvPr/>
          </p:nvSpPr>
          <p:spPr bwMode="auto">
            <a:xfrm>
              <a:off x="4996611" y="2920522"/>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63.6</a:t>
              </a:r>
            </a:p>
          </p:txBody>
        </p:sp>
        <p:sp>
          <p:nvSpPr>
            <p:cNvPr id="94" name="TextBox 93">
              <a:extLst>
                <a:ext uri="{FF2B5EF4-FFF2-40B4-BE49-F238E27FC236}">
                  <a16:creationId xmlns:a16="http://schemas.microsoft.com/office/drawing/2014/main" id="{5D48334B-0CFE-7589-BCB6-359FBC10D597}"/>
                </a:ext>
              </a:extLst>
            </p:cNvPr>
            <p:cNvSpPr txBox="1"/>
            <p:nvPr/>
          </p:nvSpPr>
          <p:spPr bwMode="auto">
            <a:xfrm>
              <a:off x="5312176" y="3697271"/>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36.8</a:t>
              </a:r>
            </a:p>
          </p:txBody>
        </p:sp>
        <p:sp>
          <p:nvSpPr>
            <p:cNvPr id="95" name="TextBox 94">
              <a:extLst>
                <a:ext uri="{FF2B5EF4-FFF2-40B4-BE49-F238E27FC236}">
                  <a16:creationId xmlns:a16="http://schemas.microsoft.com/office/drawing/2014/main" id="{B0FBEB2A-6236-C10F-1F61-C0BA3430EA48}"/>
                </a:ext>
              </a:extLst>
            </p:cNvPr>
            <p:cNvSpPr txBox="1"/>
            <p:nvPr/>
          </p:nvSpPr>
          <p:spPr bwMode="auto">
            <a:xfrm>
              <a:off x="5867660" y="3637412"/>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39.0</a:t>
              </a:r>
            </a:p>
          </p:txBody>
        </p:sp>
        <p:sp>
          <p:nvSpPr>
            <p:cNvPr id="96" name="TextBox 95">
              <a:extLst>
                <a:ext uri="{FF2B5EF4-FFF2-40B4-BE49-F238E27FC236}">
                  <a16:creationId xmlns:a16="http://schemas.microsoft.com/office/drawing/2014/main" id="{D816DF5E-CCFD-3D35-2E36-0F9E42C0F456}"/>
                </a:ext>
              </a:extLst>
            </p:cNvPr>
            <p:cNvSpPr txBox="1"/>
            <p:nvPr/>
          </p:nvSpPr>
          <p:spPr bwMode="auto">
            <a:xfrm>
              <a:off x="6182334" y="3132869"/>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56.3</a:t>
              </a:r>
            </a:p>
          </p:txBody>
        </p:sp>
        <p:sp>
          <p:nvSpPr>
            <p:cNvPr id="97" name="TextBox 96">
              <a:extLst>
                <a:ext uri="{FF2B5EF4-FFF2-40B4-BE49-F238E27FC236}">
                  <a16:creationId xmlns:a16="http://schemas.microsoft.com/office/drawing/2014/main" id="{5917CF01-E492-05BD-8EB2-D5057BE47770}"/>
                </a:ext>
              </a:extLst>
            </p:cNvPr>
            <p:cNvSpPr txBox="1"/>
            <p:nvPr/>
          </p:nvSpPr>
          <p:spPr bwMode="auto">
            <a:xfrm>
              <a:off x="6491605" y="3751979"/>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35.0</a:t>
              </a:r>
            </a:p>
          </p:txBody>
        </p:sp>
        <p:sp>
          <p:nvSpPr>
            <p:cNvPr id="98" name="TextBox 97">
              <a:extLst>
                <a:ext uri="{FF2B5EF4-FFF2-40B4-BE49-F238E27FC236}">
                  <a16:creationId xmlns:a16="http://schemas.microsoft.com/office/drawing/2014/main" id="{B0C04C76-ADB9-6185-39CC-A89AC3DFDA01}"/>
                </a:ext>
              </a:extLst>
            </p:cNvPr>
            <p:cNvSpPr txBox="1"/>
            <p:nvPr/>
          </p:nvSpPr>
          <p:spPr bwMode="auto">
            <a:xfrm>
              <a:off x="7042194" y="3893694"/>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30.0</a:t>
              </a:r>
            </a:p>
          </p:txBody>
        </p:sp>
        <p:sp>
          <p:nvSpPr>
            <p:cNvPr id="99" name="TextBox 98">
              <a:extLst>
                <a:ext uri="{FF2B5EF4-FFF2-40B4-BE49-F238E27FC236}">
                  <a16:creationId xmlns:a16="http://schemas.microsoft.com/office/drawing/2014/main" id="{89201412-B39E-4CB1-AF35-1D34F3793C89}"/>
                </a:ext>
              </a:extLst>
            </p:cNvPr>
            <p:cNvSpPr txBox="1"/>
            <p:nvPr/>
          </p:nvSpPr>
          <p:spPr bwMode="auto">
            <a:xfrm>
              <a:off x="7361972" y="3484986"/>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44.4</a:t>
              </a:r>
            </a:p>
          </p:txBody>
        </p:sp>
        <p:sp>
          <p:nvSpPr>
            <p:cNvPr id="100" name="TextBox 99">
              <a:extLst>
                <a:ext uri="{FF2B5EF4-FFF2-40B4-BE49-F238E27FC236}">
                  <a16:creationId xmlns:a16="http://schemas.microsoft.com/office/drawing/2014/main" id="{35EEF1E2-264B-02BE-1C46-99F5A8F9B339}"/>
                </a:ext>
              </a:extLst>
            </p:cNvPr>
            <p:cNvSpPr txBox="1"/>
            <p:nvPr/>
          </p:nvSpPr>
          <p:spPr bwMode="auto">
            <a:xfrm>
              <a:off x="7675437" y="4205874"/>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18.8</a:t>
              </a:r>
            </a:p>
          </p:txBody>
        </p:sp>
        <p:sp>
          <p:nvSpPr>
            <p:cNvPr id="101" name="TextBox 100">
              <a:extLst>
                <a:ext uri="{FF2B5EF4-FFF2-40B4-BE49-F238E27FC236}">
                  <a16:creationId xmlns:a16="http://schemas.microsoft.com/office/drawing/2014/main" id="{1B22045F-681F-7C1D-5575-5C76131A0E51}"/>
                </a:ext>
              </a:extLst>
            </p:cNvPr>
            <p:cNvSpPr txBox="1"/>
            <p:nvPr/>
          </p:nvSpPr>
          <p:spPr bwMode="auto">
            <a:xfrm>
              <a:off x="8226560" y="4111149"/>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22.0</a:t>
              </a:r>
            </a:p>
          </p:txBody>
        </p:sp>
        <p:sp>
          <p:nvSpPr>
            <p:cNvPr id="102" name="TextBox 101">
              <a:extLst>
                <a:ext uri="{FF2B5EF4-FFF2-40B4-BE49-F238E27FC236}">
                  <a16:creationId xmlns:a16="http://schemas.microsoft.com/office/drawing/2014/main" id="{8C58E8C7-2B27-60DA-FE4E-253E46472900}"/>
                </a:ext>
              </a:extLst>
            </p:cNvPr>
            <p:cNvSpPr txBox="1"/>
            <p:nvPr/>
          </p:nvSpPr>
          <p:spPr bwMode="auto">
            <a:xfrm>
              <a:off x="8536698" y="3127953"/>
              <a:ext cx="523406" cy="5285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56.3</a:t>
              </a:r>
            </a:p>
          </p:txBody>
        </p:sp>
        <p:sp>
          <p:nvSpPr>
            <p:cNvPr id="103" name="TextBox 102">
              <a:extLst>
                <a:ext uri="{FF2B5EF4-FFF2-40B4-BE49-F238E27FC236}">
                  <a16:creationId xmlns:a16="http://schemas.microsoft.com/office/drawing/2014/main" id="{BF3A7ED4-3827-0F15-3484-22B318263AAC}"/>
                </a:ext>
              </a:extLst>
            </p:cNvPr>
            <p:cNvSpPr txBox="1"/>
            <p:nvPr/>
          </p:nvSpPr>
          <p:spPr bwMode="auto">
            <a:xfrm>
              <a:off x="8966683" y="4755763"/>
              <a:ext cx="275032"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4" name="TextBox 103">
              <a:extLst>
                <a:ext uri="{FF2B5EF4-FFF2-40B4-BE49-F238E27FC236}">
                  <a16:creationId xmlns:a16="http://schemas.microsoft.com/office/drawing/2014/main" id="{56B38BF6-A5F0-350A-3900-6AE184CBF269}"/>
                </a:ext>
              </a:extLst>
            </p:cNvPr>
            <p:cNvSpPr txBox="1"/>
            <p:nvPr/>
          </p:nvSpPr>
          <p:spPr bwMode="auto">
            <a:xfrm>
              <a:off x="9807341" y="4755763"/>
              <a:ext cx="275032"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05" name="TextBox 104">
              <a:extLst>
                <a:ext uri="{FF2B5EF4-FFF2-40B4-BE49-F238E27FC236}">
                  <a16:creationId xmlns:a16="http://schemas.microsoft.com/office/drawing/2014/main" id="{0B59BAD4-C86A-BEA9-5A0F-41A03F2676B2}"/>
                </a:ext>
              </a:extLst>
            </p:cNvPr>
            <p:cNvSpPr txBox="1"/>
            <p:nvPr/>
          </p:nvSpPr>
          <p:spPr bwMode="auto">
            <a:xfrm>
              <a:off x="9430026" y="4662029"/>
              <a:ext cx="402964"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06" name="TextBox 105">
              <a:extLst>
                <a:ext uri="{FF2B5EF4-FFF2-40B4-BE49-F238E27FC236}">
                  <a16:creationId xmlns:a16="http://schemas.microsoft.com/office/drawing/2014/main" id="{9FBE8559-E60C-E082-0018-9EFD0A3A09B2}"/>
                </a:ext>
              </a:extLst>
            </p:cNvPr>
            <p:cNvSpPr txBox="1"/>
            <p:nvPr/>
          </p:nvSpPr>
          <p:spPr bwMode="auto">
            <a:xfrm>
              <a:off x="10064185" y="4597433"/>
              <a:ext cx="402964" cy="3020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5.3</a:t>
              </a:r>
            </a:p>
          </p:txBody>
        </p:sp>
        <p:sp>
          <p:nvSpPr>
            <p:cNvPr id="107" name="Freeform 3">
              <a:extLst>
                <a:ext uri="{FF2B5EF4-FFF2-40B4-BE49-F238E27FC236}">
                  <a16:creationId xmlns:a16="http://schemas.microsoft.com/office/drawing/2014/main" id="{0A1B7F22-A149-A8F9-3C84-9F15FD6D041F}"/>
                </a:ext>
              </a:extLst>
            </p:cNvPr>
            <p:cNvSpPr/>
            <p:nvPr/>
          </p:nvSpPr>
          <p:spPr bwMode="auto">
            <a:xfrm>
              <a:off x="2299252" y="2037283"/>
              <a:ext cx="8216348" cy="2975113"/>
            </a:xfrm>
            <a:custGeom>
              <a:avLst/>
              <a:gdLst>
                <a:gd name="connsiteX0" fmla="*/ 0 w 8216348"/>
                <a:gd name="connsiteY0" fmla="*/ 0 h 2975113"/>
                <a:gd name="connsiteX1" fmla="*/ 0 w 8216348"/>
                <a:gd name="connsiteY1" fmla="*/ 2975113 h 2975113"/>
                <a:gd name="connsiteX2" fmla="*/ 8216348 w 8216348"/>
                <a:gd name="connsiteY2" fmla="*/ 2975113 h 2975113"/>
              </a:gdLst>
              <a:ahLst/>
              <a:cxnLst>
                <a:cxn ang="0">
                  <a:pos x="connsiteX0" y="connsiteY0"/>
                </a:cxn>
                <a:cxn ang="0">
                  <a:pos x="connsiteX1" y="connsiteY1"/>
                </a:cxn>
                <a:cxn ang="0">
                  <a:pos x="connsiteX2" y="connsiteY2"/>
                </a:cxn>
              </a:cxnLst>
              <a:rect l="l" t="t" r="r" b="b"/>
              <a:pathLst>
                <a:path w="8216348" h="2975113">
                  <a:moveTo>
                    <a:pt x="0" y="0"/>
                  </a:moveTo>
                  <a:lnTo>
                    <a:pt x="0" y="2975113"/>
                  </a:lnTo>
                  <a:lnTo>
                    <a:pt x="8216348" y="2975113"/>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grpSp>
    </p:spTree>
    <p:extLst>
      <p:ext uri="{BB962C8B-B14F-4D97-AF65-F5344CB8AC3E}">
        <p14:creationId xmlns:p14="http://schemas.microsoft.com/office/powerpoint/2010/main" val="9768196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74C959-B0CE-68A3-47FA-B9C3FDE30BD0}"/>
              </a:ext>
            </a:extLst>
          </p:cNvPr>
          <p:cNvSpPr>
            <a:spLocks noGrp="1"/>
          </p:cNvSpPr>
          <p:nvPr>
            <p:ph type="title"/>
          </p:nvPr>
        </p:nvSpPr>
        <p:spPr/>
        <p:txBody>
          <a:bodyPr/>
          <a:lstStyle/>
          <a:p>
            <a:r>
              <a:rPr lang="en-US" dirty="0"/>
              <a:t>DESTINY-PanTumor02: Safety Summary with T-</a:t>
            </a:r>
            <a:r>
              <a:rPr lang="en-US" dirty="0" err="1"/>
              <a:t>DXd</a:t>
            </a:r>
            <a:endParaRPr lang="en-US" dirty="0"/>
          </a:p>
        </p:txBody>
      </p:sp>
      <p:sp>
        <p:nvSpPr>
          <p:cNvPr id="4" name="TextBox 3">
            <a:extLst>
              <a:ext uri="{FF2B5EF4-FFF2-40B4-BE49-F238E27FC236}">
                <a16:creationId xmlns:a16="http://schemas.microsoft.com/office/drawing/2014/main" id="{DA790943-3471-E94B-8600-7407975C09F2}"/>
              </a:ext>
            </a:extLst>
          </p:cNvPr>
          <p:cNvSpPr txBox="1"/>
          <p:nvPr/>
        </p:nvSpPr>
        <p:spPr bwMode="auto">
          <a:xfrm>
            <a:off x="392567" y="6378503"/>
            <a:ext cx="29908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2"/>
                </a:solidFill>
                <a:latin typeface="Calibri" panose="020F0502020204030204" pitchFamily="34" charset="0"/>
              </a:rPr>
              <a:t>Meric-Bernstam. ASCO 2023. Abstr LBA3000.</a:t>
            </a:r>
          </a:p>
        </p:txBody>
      </p:sp>
      <p:graphicFrame>
        <p:nvGraphicFramePr>
          <p:cNvPr id="7" name="Group 3">
            <a:extLst>
              <a:ext uri="{FF2B5EF4-FFF2-40B4-BE49-F238E27FC236}">
                <a16:creationId xmlns:a16="http://schemas.microsoft.com/office/drawing/2014/main" id="{407697C1-FF12-58FB-C179-5D26BCEE9741}"/>
              </a:ext>
            </a:extLst>
          </p:cNvPr>
          <p:cNvGraphicFramePr>
            <a:graphicFrameLocks/>
          </p:cNvGraphicFramePr>
          <p:nvPr/>
        </p:nvGraphicFramePr>
        <p:xfrm>
          <a:off x="499041" y="1596095"/>
          <a:ext cx="4696541" cy="2895696"/>
        </p:xfrm>
        <a:graphic>
          <a:graphicData uri="http://schemas.openxmlformats.org/drawingml/2006/table">
            <a:tbl>
              <a:tblPr/>
              <a:tblGrid>
                <a:gridCol w="3480231">
                  <a:extLst>
                    <a:ext uri="{9D8B030D-6E8A-4147-A177-3AD203B41FA5}">
                      <a16:colId xmlns:a16="http://schemas.microsoft.com/office/drawing/2014/main" val="20000"/>
                    </a:ext>
                  </a:extLst>
                </a:gridCol>
                <a:gridCol w="1216310">
                  <a:extLst>
                    <a:ext uri="{9D8B030D-6E8A-4147-A177-3AD203B41FA5}">
                      <a16:colId xmlns:a16="http://schemas.microsoft.com/office/drawing/2014/main" val="52337311"/>
                    </a:ext>
                  </a:extLst>
                </a:gridCol>
              </a:tblGrid>
              <a:tr h="1747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AE Summary,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2058490414"/>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1" i="0" u="none" strike="noStrike" cap="none" normalizeH="0" baseline="0">
                          <a:ln>
                            <a:noFill/>
                          </a:ln>
                          <a:solidFill>
                            <a:schemeClr val="bg2">
                              <a:lumMod val="10000"/>
                            </a:schemeClr>
                          </a:solidFill>
                          <a:effectLst/>
                          <a:latin typeface="Calibri" panose="020F0502020204030204" pitchFamily="34" charset="0"/>
                        </a:rPr>
                        <a:t>Any drug-related  TEAEs</a:t>
                      </a:r>
                    </a:p>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pt-BR" sz="1400" b="0" i="0" u="none" strike="noStrike" cap="none" normalizeH="0" baseline="0">
                          <a:ln>
                            <a:noFill/>
                          </a:ln>
                          <a:solidFill>
                            <a:schemeClr val="bg2">
                              <a:lumMod val="10000"/>
                            </a:schemeClr>
                          </a:solidFill>
                          <a:effectLst/>
                          <a:latin typeface="Calibri" panose="020F0502020204030204" pitchFamily="34" charset="0"/>
                        </a:rPr>
                        <a:t>Drug-related TEAEs, grade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bg2">
                              <a:lumMod val="10000"/>
                            </a:schemeClr>
                          </a:solidFill>
                          <a:effectLst/>
                          <a:latin typeface="Calibri" panose="020F0502020204030204" pitchFamily="34" charset="0"/>
                        </a:rPr>
                        <a:t>225 (84.3)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103 (38.6)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Ejection fraction decrease, n (%)</a:t>
                      </a:r>
                    </a:p>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Grade ≥3 ejection fraction decrease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 (2.6)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5908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Cardiac failure of any grade</a:t>
                      </a:r>
                    </a:p>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Grade ≥3 cardiac failure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 (0.4)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CDCDCF"/>
                    </a:solidFill>
                  </a:tcPr>
                </a:tc>
                <a:extLst>
                  <a:ext uri="{0D108BD9-81ED-4DB2-BD59-A6C34878D82A}">
                    <a16:rowId xmlns:a16="http://schemas.microsoft.com/office/drawing/2014/main" val="231752807"/>
                  </a:ext>
                </a:extLst>
              </a:tr>
              <a:tr h="25908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ILD/pneumonitis of any grade</a:t>
                      </a:r>
                    </a:p>
                    <a:p>
                      <a:pPr marL="109538" marR="0" lvl="0" indent="-109538" algn="l" defTabSz="914400" rtl="0" eaLnBrk="1" fontAlgn="base" latinLnBrk="0" hangingPunct="1">
                        <a:lnSpc>
                          <a:spcPct val="100000"/>
                        </a:lnSpc>
                        <a:spcBef>
                          <a:spcPct val="0"/>
                        </a:spcBef>
                        <a:spcAft>
                          <a:spcPct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Grade ≥3 ILD/pneumonitis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20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 (0.4)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585951210"/>
                  </a:ext>
                </a:extLst>
              </a:tr>
              <a:tr h="0">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Drug-related TEAEs associated with deaths</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 (0.7)</a:t>
                      </a:r>
                      <a:r>
                        <a:rPr kumimoji="0" lang="en-US" sz="1400" b="0" i="0" u="none" strike="noStrike" cap="none" normalizeH="0" baseline="30000" dirty="0">
                          <a:ln>
                            <a:noFill/>
                          </a:ln>
                          <a:solidFill>
                            <a:schemeClr val="bg2">
                              <a:lumMod val="10000"/>
                            </a:schemeClr>
                          </a:solidFill>
                          <a:effectLst/>
                          <a:latin typeface="Calibri" panose="020F0502020204030204" pitchFamily="34" charset="0"/>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236107599"/>
                  </a:ext>
                </a:extLst>
              </a:tr>
            </a:tbl>
          </a:graphicData>
        </a:graphic>
      </p:graphicFrame>
      <p:sp>
        <p:nvSpPr>
          <p:cNvPr id="9" name="TextBox 8">
            <a:extLst>
              <a:ext uri="{FF2B5EF4-FFF2-40B4-BE49-F238E27FC236}">
                <a16:creationId xmlns:a16="http://schemas.microsoft.com/office/drawing/2014/main" id="{CF7D1EDC-7ABA-3F58-F13B-9C28F0F19E67}"/>
              </a:ext>
            </a:extLst>
          </p:cNvPr>
          <p:cNvSpPr txBox="1"/>
          <p:nvPr/>
        </p:nvSpPr>
        <p:spPr bwMode="auto">
          <a:xfrm>
            <a:off x="3576809" y="6285801"/>
            <a:ext cx="56003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*Included neutropenic sepsis (n = 1) and pneumonia (n = 1).</a:t>
            </a:r>
            <a:endParaRPr lang="en-US" sz="1200" b="0" baseline="30000">
              <a:solidFill>
                <a:schemeClr val="bg1"/>
              </a:solidFill>
              <a:latin typeface="Calibri" panose="020F0502020204030204" pitchFamily="34" charset="0"/>
            </a:endParaRPr>
          </a:p>
        </p:txBody>
      </p:sp>
      <p:sp>
        <p:nvSpPr>
          <p:cNvPr id="10" name="TextBox 9">
            <a:extLst>
              <a:ext uri="{FF2B5EF4-FFF2-40B4-BE49-F238E27FC236}">
                <a16:creationId xmlns:a16="http://schemas.microsoft.com/office/drawing/2014/main" id="{223B99F0-A1E6-BAC1-71B1-51552712239D}"/>
              </a:ext>
            </a:extLst>
          </p:cNvPr>
          <p:cNvSpPr txBox="1"/>
          <p:nvPr/>
        </p:nvSpPr>
        <p:spPr bwMode="auto">
          <a:xfrm>
            <a:off x="618155" y="4544274"/>
            <a:ext cx="4661868" cy="16312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lgn="l">
              <a:spcBef>
                <a:spcPts val="0"/>
              </a:spcBef>
              <a:spcAft>
                <a:spcPct val="0"/>
              </a:spcAft>
              <a:buClrTx/>
              <a:buFont typeface="Wingdings" panose="05000000000000000000" pitchFamily="2" charset="2"/>
              <a:buChar char="§"/>
            </a:pPr>
            <a:r>
              <a:rPr lang="en-US" b="0" dirty="0">
                <a:solidFill>
                  <a:schemeClr val="bg1"/>
                </a:solidFill>
                <a:latin typeface="Calibri" panose="020F0502020204030204" pitchFamily="34" charset="0"/>
              </a:rPr>
              <a:t>LV Dysfunction and ILD/pneumonitis are AEs of interest with T-</a:t>
            </a:r>
            <a:r>
              <a:rPr lang="en-US" b="0" dirty="0" err="1">
                <a:solidFill>
                  <a:schemeClr val="bg1"/>
                </a:solidFill>
                <a:latin typeface="Calibri" panose="020F0502020204030204" pitchFamily="34" charset="0"/>
              </a:rPr>
              <a:t>DXd</a:t>
            </a:r>
            <a:endParaRPr lang="en-US" b="0" dirty="0">
              <a:solidFill>
                <a:schemeClr val="bg1"/>
              </a:solidFill>
              <a:latin typeface="Calibri" panose="020F0502020204030204" pitchFamily="34" charset="0"/>
            </a:endParaRPr>
          </a:p>
          <a:p>
            <a:pPr marL="742950" lvl="1" indent="-285750">
              <a:spcBef>
                <a:spcPts val="0"/>
              </a:spcBef>
              <a:buFont typeface="Calibri" panose="020F0502020204030204" pitchFamily="34" charset="0"/>
              <a:buChar char="–"/>
            </a:pPr>
            <a:r>
              <a:rPr lang="en-US" sz="1600" b="0" dirty="0">
                <a:solidFill>
                  <a:schemeClr val="bg1"/>
                </a:solidFill>
                <a:latin typeface="Calibri" panose="020F0502020204030204" pitchFamily="34" charset="0"/>
              </a:rPr>
              <a:t>LVD was reported in 4.5 of patients (n = 12), of which 3% were possibly related to T-</a:t>
            </a:r>
            <a:r>
              <a:rPr lang="en-US" sz="1600" b="0" dirty="0" err="1">
                <a:solidFill>
                  <a:schemeClr val="bg1"/>
                </a:solidFill>
                <a:latin typeface="Calibri" panose="020F0502020204030204" pitchFamily="34" charset="0"/>
              </a:rPr>
              <a:t>DXd</a:t>
            </a:r>
            <a:endParaRPr lang="en-US" sz="1600" b="0" dirty="0">
              <a:solidFill>
                <a:schemeClr val="bg1"/>
              </a:solidFill>
              <a:latin typeface="Calibri" panose="020F0502020204030204" pitchFamily="34" charset="0"/>
            </a:endParaRPr>
          </a:p>
          <a:p>
            <a:pPr marL="742950" lvl="1" indent="-285750">
              <a:spcBef>
                <a:spcPts val="0"/>
              </a:spcBef>
              <a:buFont typeface="Calibri" panose="020F0502020204030204" pitchFamily="34" charset="0"/>
              <a:buChar char="–"/>
            </a:pPr>
            <a:r>
              <a:rPr lang="en-US" sz="1600" b="0" dirty="0">
                <a:solidFill>
                  <a:schemeClr val="bg1"/>
                </a:solidFill>
                <a:latin typeface="Calibri" panose="020F0502020204030204" pitchFamily="34" charset="0"/>
              </a:rPr>
              <a:t>A total of 20 patients had an event of T-</a:t>
            </a:r>
            <a:r>
              <a:rPr lang="en-US" sz="1600" b="0" dirty="0" err="1">
                <a:solidFill>
                  <a:schemeClr val="bg1"/>
                </a:solidFill>
                <a:latin typeface="Calibri" panose="020F0502020204030204" pitchFamily="34" charset="0"/>
              </a:rPr>
              <a:t>DXd</a:t>
            </a:r>
            <a:r>
              <a:rPr lang="en-US" sz="1600" b="0" dirty="0">
                <a:solidFill>
                  <a:schemeClr val="bg1"/>
                </a:solidFill>
                <a:latin typeface="Calibri" panose="020F0502020204030204" pitchFamily="34" charset="0"/>
              </a:rPr>
              <a:t>–related ILD but most were of low grade</a:t>
            </a:r>
          </a:p>
        </p:txBody>
      </p:sp>
      <p:sp>
        <p:nvSpPr>
          <p:cNvPr id="11" name="TextBox 10">
            <a:extLst>
              <a:ext uri="{FF2B5EF4-FFF2-40B4-BE49-F238E27FC236}">
                <a16:creationId xmlns:a16="http://schemas.microsoft.com/office/drawing/2014/main" id="{F190DF76-E9D8-8432-F865-9681A2D53283}"/>
              </a:ext>
            </a:extLst>
          </p:cNvPr>
          <p:cNvSpPr txBox="1"/>
          <p:nvPr/>
        </p:nvSpPr>
        <p:spPr bwMode="auto">
          <a:xfrm>
            <a:off x="7522708" y="5713324"/>
            <a:ext cx="3814698" cy="307777"/>
          </a:xfrm>
          <a:prstGeom prst="rect">
            <a:avLst/>
          </a:prstGeom>
          <a:solidFill>
            <a:schemeClr val="tx1"/>
          </a:solidFill>
          <a:ln>
            <a:noFill/>
          </a:ln>
        </p:spPr>
        <p:txBody>
          <a:bodyPr wrap="none" rtlCol="0">
            <a:spAutoFit/>
          </a:bodyPr>
          <a:lstStyle/>
          <a:p>
            <a:pPr algn="ctr">
              <a:lnSpc>
                <a:spcPct val="100000"/>
              </a:lnSpc>
              <a:spcBef>
                <a:spcPct val="50000"/>
              </a:spcBef>
              <a:spcAft>
                <a:spcPct val="0"/>
              </a:spcAft>
              <a:buClrTx/>
              <a:buFontTx/>
              <a:buNone/>
            </a:pPr>
            <a:r>
              <a:rPr lang="en-US" sz="1400">
                <a:solidFill>
                  <a:schemeClr val="bg1"/>
                </a:solidFill>
                <a:latin typeface="Calibri" panose="020F0502020204030204" pitchFamily="34" charset="0"/>
              </a:rPr>
              <a:t>Patients Experiencing Possibly-Related TEAEs (%)</a:t>
            </a:r>
          </a:p>
        </p:txBody>
      </p:sp>
      <p:sp>
        <p:nvSpPr>
          <p:cNvPr id="12" name="TextBox 11">
            <a:extLst>
              <a:ext uri="{FF2B5EF4-FFF2-40B4-BE49-F238E27FC236}">
                <a16:creationId xmlns:a16="http://schemas.microsoft.com/office/drawing/2014/main" id="{0B994C3D-D560-4DFF-1E95-6A2CC278B501}"/>
              </a:ext>
            </a:extLst>
          </p:cNvPr>
          <p:cNvSpPr txBox="1"/>
          <p:nvPr/>
        </p:nvSpPr>
        <p:spPr bwMode="auto">
          <a:xfrm>
            <a:off x="6996374" y="1491621"/>
            <a:ext cx="39414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a:solidFill>
                  <a:schemeClr val="bg1"/>
                </a:solidFill>
                <a:latin typeface="Calibri" panose="020F0502020204030204" pitchFamily="34" charset="0"/>
              </a:rPr>
              <a:t>Drug-Related TEAEs in ≥10% of Patients</a:t>
            </a:r>
          </a:p>
        </p:txBody>
      </p:sp>
      <p:grpSp>
        <p:nvGrpSpPr>
          <p:cNvPr id="20" name="Group 19">
            <a:extLst>
              <a:ext uri="{FF2B5EF4-FFF2-40B4-BE49-F238E27FC236}">
                <a16:creationId xmlns:a16="http://schemas.microsoft.com/office/drawing/2014/main" id="{0E47A172-3D4B-578B-4816-9A2588312B6A}"/>
              </a:ext>
            </a:extLst>
          </p:cNvPr>
          <p:cNvGrpSpPr/>
          <p:nvPr/>
        </p:nvGrpSpPr>
        <p:grpSpPr>
          <a:xfrm>
            <a:off x="6931206" y="5441222"/>
            <a:ext cx="4796004" cy="68488"/>
            <a:chOff x="6935538" y="5667799"/>
            <a:chExt cx="4796004" cy="299864"/>
          </a:xfrm>
        </p:grpSpPr>
        <p:cxnSp>
          <p:nvCxnSpPr>
            <p:cNvPr id="8" name="Straight Connector 7">
              <a:extLst>
                <a:ext uri="{FF2B5EF4-FFF2-40B4-BE49-F238E27FC236}">
                  <a16:creationId xmlns:a16="http://schemas.microsoft.com/office/drawing/2014/main" id="{0FD7E8C1-ECDE-1F97-F5C4-7E39BA3B3AA8}"/>
                </a:ext>
              </a:extLst>
            </p:cNvPr>
            <p:cNvCxnSpPr/>
            <p:nvPr/>
          </p:nvCxnSpPr>
          <p:spPr bwMode="auto">
            <a:xfrm>
              <a:off x="6935538" y="5667799"/>
              <a:ext cx="0" cy="299864"/>
            </a:xfrm>
            <a:prstGeom prst="line">
              <a:avLst/>
            </a:prstGeom>
            <a:noFill/>
            <a:ln w="28575" cap="flat" cmpd="sng" algn="ctr">
              <a:solidFill>
                <a:schemeClr val="bg1"/>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22DDF6A4-DC73-CC50-2E0A-EA0AC1895749}"/>
                </a:ext>
              </a:extLst>
            </p:cNvPr>
            <p:cNvCxnSpPr/>
            <p:nvPr/>
          </p:nvCxnSpPr>
          <p:spPr bwMode="auto">
            <a:xfrm>
              <a:off x="7620681" y="5667799"/>
              <a:ext cx="0" cy="299864"/>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0FEC1C47-61AD-4D7A-5F1E-A5F44E2DE5A4}"/>
                </a:ext>
              </a:extLst>
            </p:cNvPr>
            <p:cNvCxnSpPr/>
            <p:nvPr/>
          </p:nvCxnSpPr>
          <p:spPr bwMode="auto">
            <a:xfrm>
              <a:off x="8305824" y="5667799"/>
              <a:ext cx="0" cy="299864"/>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112FC573-1D72-671F-44AD-882F7A150EE0}"/>
                </a:ext>
              </a:extLst>
            </p:cNvPr>
            <p:cNvCxnSpPr/>
            <p:nvPr/>
          </p:nvCxnSpPr>
          <p:spPr bwMode="auto">
            <a:xfrm>
              <a:off x="8990967" y="5667799"/>
              <a:ext cx="0" cy="299864"/>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E9297C2B-C1C3-6E59-2D5D-C633C94AB502}"/>
                </a:ext>
              </a:extLst>
            </p:cNvPr>
            <p:cNvCxnSpPr/>
            <p:nvPr/>
          </p:nvCxnSpPr>
          <p:spPr bwMode="auto">
            <a:xfrm>
              <a:off x="9676110" y="5667799"/>
              <a:ext cx="0" cy="299864"/>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5ED29A0F-4F98-4264-55DA-D72A9C8B27CC}"/>
                </a:ext>
              </a:extLst>
            </p:cNvPr>
            <p:cNvCxnSpPr/>
            <p:nvPr/>
          </p:nvCxnSpPr>
          <p:spPr bwMode="auto">
            <a:xfrm>
              <a:off x="10361253" y="5667799"/>
              <a:ext cx="0" cy="299864"/>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B32A7F69-54AB-74E9-4C62-1DAF74CAD78C}"/>
                </a:ext>
              </a:extLst>
            </p:cNvPr>
            <p:cNvCxnSpPr/>
            <p:nvPr/>
          </p:nvCxnSpPr>
          <p:spPr bwMode="auto">
            <a:xfrm>
              <a:off x="11046396" y="5667799"/>
              <a:ext cx="0" cy="299864"/>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E3BE5C04-5EB6-D329-8B31-E4A9607CF2C1}"/>
                </a:ext>
              </a:extLst>
            </p:cNvPr>
            <p:cNvCxnSpPr/>
            <p:nvPr/>
          </p:nvCxnSpPr>
          <p:spPr bwMode="auto">
            <a:xfrm>
              <a:off x="11731542" y="5667799"/>
              <a:ext cx="0" cy="299864"/>
            </a:xfrm>
            <a:prstGeom prst="line">
              <a:avLst/>
            </a:prstGeom>
            <a:noFill/>
            <a:ln w="28575" cap="flat" cmpd="sng" algn="ctr">
              <a:solidFill>
                <a:schemeClr val="bg1"/>
              </a:solidFill>
              <a:prstDash val="solid"/>
              <a:round/>
              <a:headEnd type="none" w="med" len="med"/>
              <a:tailEnd type="none" w="med" len="med"/>
            </a:ln>
            <a:effectLst/>
          </p:spPr>
        </p:cxnSp>
      </p:grpSp>
      <p:grpSp>
        <p:nvGrpSpPr>
          <p:cNvPr id="33" name="Group 32">
            <a:extLst>
              <a:ext uri="{FF2B5EF4-FFF2-40B4-BE49-F238E27FC236}">
                <a16:creationId xmlns:a16="http://schemas.microsoft.com/office/drawing/2014/main" id="{68D1EE44-D1C5-AAED-CF45-5174C38B3460}"/>
              </a:ext>
            </a:extLst>
          </p:cNvPr>
          <p:cNvGrpSpPr/>
          <p:nvPr/>
        </p:nvGrpSpPr>
        <p:grpSpPr>
          <a:xfrm>
            <a:off x="6871890" y="1930529"/>
            <a:ext cx="59316" cy="3500501"/>
            <a:chOff x="6702311" y="2157106"/>
            <a:chExt cx="233227" cy="3500501"/>
          </a:xfrm>
        </p:grpSpPr>
        <p:cxnSp>
          <p:nvCxnSpPr>
            <p:cNvPr id="22" name="Straight Connector 21">
              <a:extLst>
                <a:ext uri="{FF2B5EF4-FFF2-40B4-BE49-F238E27FC236}">
                  <a16:creationId xmlns:a16="http://schemas.microsoft.com/office/drawing/2014/main" id="{E61D76E5-B5D9-F1D6-3260-441E9133F1E0}"/>
                </a:ext>
              </a:extLst>
            </p:cNvPr>
            <p:cNvCxnSpPr/>
            <p:nvPr/>
          </p:nvCxnSpPr>
          <p:spPr bwMode="auto">
            <a:xfrm>
              <a:off x="6702311" y="5657607"/>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23" name="Straight Connector 22">
              <a:extLst>
                <a:ext uri="{FF2B5EF4-FFF2-40B4-BE49-F238E27FC236}">
                  <a16:creationId xmlns:a16="http://schemas.microsoft.com/office/drawing/2014/main" id="{3CE29247-518A-020B-685A-675F61525DF2}"/>
                </a:ext>
              </a:extLst>
            </p:cNvPr>
            <p:cNvCxnSpPr/>
            <p:nvPr/>
          </p:nvCxnSpPr>
          <p:spPr bwMode="auto">
            <a:xfrm>
              <a:off x="6702311" y="530755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24" name="Straight Connector 23">
              <a:extLst>
                <a:ext uri="{FF2B5EF4-FFF2-40B4-BE49-F238E27FC236}">
                  <a16:creationId xmlns:a16="http://schemas.microsoft.com/office/drawing/2014/main" id="{6E8AB01A-97C2-A737-8221-661D9B4F089D}"/>
                </a:ext>
              </a:extLst>
            </p:cNvPr>
            <p:cNvCxnSpPr/>
            <p:nvPr/>
          </p:nvCxnSpPr>
          <p:spPr bwMode="auto">
            <a:xfrm>
              <a:off x="6702311" y="495750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id="{2832ED14-CC54-E4FA-A139-D37CF42D02B6}"/>
                </a:ext>
              </a:extLst>
            </p:cNvPr>
            <p:cNvCxnSpPr/>
            <p:nvPr/>
          </p:nvCxnSpPr>
          <p:spPr bwMode="auto">
            <a:xfrm>
              <a:off x="6702311" y="460745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26" name="Straight Connector 25">
              <a:extLst>
                <a:ext uri="{FF2B5EF4-FFF2-40B4-BE49-F238E27FC236}">
                  <a16:creationId xmlns:a16="http://schemas.microsoft.com/office/drawing/2014/main" id="{3B013555-22A9-90F2-0770-EF25D2EA7D94}"/>
                </a:ext>
              </a:extLst>
            </p:cNvPr>
            <p:cNvCxnSpPr/>
            <p:nvPr/>
          </p:nvCxnSpPr>
          <p:spPr bwMode="auto">
            <a:xfrm>
              <a:off x="6702311" y="425740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27" name="Straight Connector 26">
              <a:extLst>
                <a:ext uri="{FF2B5EF4-FFF2-40B4-BE49-F238E27FC236}">
                  <a16:creationId xmlns:a16="http://schemas.microsoft.com/office/drawing/2014/main" id="{95D424AD-DAFB-BD96-CEDF-82B6427EF743}"/>
                </a:ext>
              </a:extLst>
            </p:cNvPr>
            <p:cNvCxnSpPr/>
            <p:nvPr/>
          </p:nvCxnSpPr>
          <p:spPr bwMode="auto">
            <a:xfrm>
              <a:off x="6702311" y="390735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28" name="Straight Connector 27">
              <a:extLst>
                <a:ext uri="{FF2B5EF4-FFF2-40B4-BE49-F238E27FC236}">
                  <a16:creationId xmlns:a16="http://schemas.microsoft.com/office/drawing/2014/main" id="{86E81D40-795F-06CB-F5E8-DB551E558DE6}"/>
                </a:ext>
              </a:extLst>
            </p:cNvPr>
            <p:cNvCxnSpPr/>
            <p:nvPr/>
          </p:nvCxnSpPr>
          <p:spPr bwMode="auto">
            <a:xfrm>
              <a:off x="6702311" y="355730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29" name="Straight Connector 28">
              <a:extLst>
                <a:ext uri="{FF2B5EF4-FFF2-40B4-BE49-F238E27FC236}">
                  <a16:creationId xmlns:a16="http://schemas.microsoft.com/office/drawing/2014/main" id="{BC78E3D8-2C6B-C07D-3628-239608231200}"/>
                </a:ext>
              </a:extLst>
            </p:cNvPr>
            <p:cNvCxnSpPr/>
            <p:nvPr/>
          </p:nvCxnSpPr>
          <p:spPr bwMode="auto">
            <a:xfrm>
              <a:off x="6702311" y="320725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62492A62-8F4F-724D-6BCF-A607ACF15834}"/>
                </a:ext>
              </a:extLst>
            </p:cNvPr>
            <p:cNvCxnSpPr/>
            <p:nvPr/>
          </p:nvCxnSpPr>
          <p:spPr bwMode="auto">
            <a:xfrm>
              <a:off x="6702311" y="285720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C2147FB0-E085-F85A-3E71-E2EF6EAB4029}"/>
                </a:ext>
              </a:extLst>
            </p:cNvPr>
            <p:cNvCxnSpPr/>
            <p:nvPr/>
          </p:nvCxnSpPr>
          <p:spPr bwMode="auto">
            <a:xfrm>
              <a:off x="6702311" y="2507156"/>
              <a:ext cx="233227" cy="0"/>
            </a:xfrm>
            <a:prstGeom prst="line">
              <a:avLst/>
            </a:prstGeom>
            <a:noFill/>
            <a:ln w="28575" cap="flat" cmpd="sng" algn="ctr">
              <a:solidFill>
                <a:schemeClr val="bg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4711E0A4-3918-B21B-DB82-51191C63E12E}"/>
                </a:ext>
              </a:extLst>
            </p:cNvPr>
            <p:cNvCxnSpPr/>
            <p:nvPr/>
          </p:nvCxnSpPr>
          <p:spPr bwMode="auto">
            <a:xfrm>
              <a:off x="6702311" y="2157106"/>
              <a:ext cx="233227" cy="0"/>
            </a:xfrm>
            <a:prstGeom prst="line">
              <a:avLst/>
            </a:prstGeom>
            <a:noFill/>
            <a:ln w="28575" cap="flat" cmpd="sng" algn="ctr">
              <a:solidFill>
                <a:schemeClr val="bg1"/>
              </a:solidFill>
              <a:prstDash val="solid"/>
              <a:round/>
              <a:headEnd type="none" w="med" len="med"/>
              <a:tailEnd type="none" w="med" len="med"/>
            </a:ln>
            <a:effectLst/>
          </p:spPr>
        </p:cxnSp>
      </p:grpSp>
      <p:sp>
        <p:nvSpPr>
          <p:cNvPr id="34" name="TextBox 33">
            <a:extLst>
              <a:ext uri="{FF2B5EF4-FFF2-40B4-BE49-F238E27FC236}">
                <a16:creationId xmlns:a16="http://schemas.microsoft.com/office/drawing/2014/main" id="{1B276BC6-E7EA-7F06-5F21-E066310CA0EA}"/>
              </a:ext>
            </a:extLst>
          </p:cNvPr>
          <p:cNvSpPr txBox="1"/>
          <p:nvPr/>
        </p:nvSpPr>
        <p:spPr bwMode="auto">
          <a:xfrm>
            <a:off x="6237627" y="1951666"/>
            <a:ext cx="766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Nausea</a:t>
            </a:r>
          </a:p>
        </p:txBody>
      </p:sp>
      <p:sp>
        <p:nvSpPr>
          <p:cNvPr id="35" name="TextBox 34">
            <a:extLst>
              <a:ext uri="{FF2B5EF4-FFF2-40B4-BE49-F238E27FC236}">
                <a16:creationId xmlns:a16="http://schemas.microsoft.com/office/drawing/2014/main" id="{4799CB67-E8D4-0B00-0A40-58D946DAF775}"/>
              </a:ext>
            </a:extLst>
          </p:cNvPr>
          <p:cNvSpPr txBox="1"/>
          <p:nvPr/>
        </p:nvSpPr>
        <p:spPr bwMode="auto">
          <a:xfrm>
            <a:off x="6233403" y="2324562"/>
            <a:ext cx="7947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Fatigue</a:t>
            </a:r>
            <a:endParaRPr lang="en-US" sz="1400" baseline="30000">
              <a:solidFill>
                <a:schemeClr val="bg1"/>
              </a:solidFill>
              <a:latin typeface="Calibri" panose="020F0502020204030204" pitchFamily="34" charset="0"/>
            </a:endParaRPr>
          </a:p>
        </p:txBody>
      </p:sp>
      <p:sp>
        <p:nvSpPr>
          <p:cNvPr id="36" name="TextBox 35">
            <a:extLst>
              <a:ext uri="{FF2B5EF4-FFF2-40B4-BE49-F238E27FC236}">
                <a16:creationId xmlns:a16="http://schemas.microsoft.com/office/drawing/2014/main" id="{2ACD799E-85A0-DC25-F523-072F08773A2B}"/>
              </a:ext>
            </a:extLst>
          </p:cNvPr>
          <p:cNvSpPr txBox="1"/>
          <p:nvPr/>
        </p:nvSpPr>
        <p:spPr bwMode="auto">
          <a:xfrm>
            <a:off x="5852158" y="2663958"/>
            <a:ext cx="120615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Neutropenia</a:t>
            </a:r>
            <a:endParaRPr lang="en-US" sz="1400" baseline="30000">
              <a:solidFill>
                <a:schemeClr val="bg1"/>
              </a:solidFill>
              <a:latin typeface="Calibri" panose="020F0502020204030204" pitchFamily="34" charset="0"/>
            </a:endParaRPr>
          </a:p>
        </p:txBody>
      </p:sp>
      <p:sp>
        <p:nvSpPr>
          <p:cNvPr id="37" name="TextBox 36">
            <a:extLst>
              <a:ext uri="{FF2B5EF4-FFF2-40B4-BE49-F238E27FC236}">
                <a16:creationId xmlns:a16="http://schemas.microsoft.com/office/drawing/2014/main" id="{1AD7DF98-8B47-FED8-437C-EAF02A356B42}"/>
              </a:ext>
            </a:extLst>
          </p:cNvPr>
          <p:cNvSpPr txBox="1"/>
          <p:nvPr/>
        </p:nvSpPr>
        <p:spPr bwMode="auto">
          <a:xfrm>
            <a:off x="6215284" y="3027759"/>
            <a:ext cx="76625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Anemia</a:t>
            </a:r>
          </a:p>
        </p:txBody>
      </p:sp>
      <p:sp>
        <p:nvSpPr>
          <p:cNvPr id="38" name="TextBox 37">
            <a:extLst>
              <a:ext uri="{FF2B5EF4-FFF2-40B4-BE49-F238E27FC236}">
                <a16:creationId xmlns:a16="http://schemas.microsoft.com/office/drawing/2014/main" id="{60EB0A13-8AEE-24CA-3E52-B83D6E41DCA6}"/>
              </a:ext>
            </a:extLst>
          </p:cNvPr>
          <p:cNvSpPr txBox="1"/>
          <p:nvPr/>
        </p:nvSpPr>
        <p:spPr bwMode="auto">
          <a:xfrm>
            <a:off x="6142568" y="3370599"/>
            <a:ext cx="84710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Diarrhea</a:t>
            </a:r>
          </a:p>
        </p:txBody>
      </p:sp>
      <p:sp>
        <p:nvSpPr>
          <p:cNvPr id="39" name="TextBox 38">
            <a:extLst>
              <a:ext uri="{FF2B5EF4-FFF2-40B4-BE49-F238E27FC236}">
                <a16:creationId xmlns:a16="http://schemas.microsoft.com/office/drawing/2014/main" id="{464B8BBD-6086-7D9D-8633-E67ED6AE8625}"/>
              </a:ext>
            </a:extLst>
          </p:cNvPr>
          <p:cNvSpPr txBox="1"/>
          <p:nvPr/>
        </p:nvSpPr>
        <p:spPr bwMode="auto">
          <a:xfrm>
            <a:off x="5984220" y="3725402"/>
            <a:ext cx="9828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Vomiting</a:t>
            </a:r>
          </a:p>
        </p:txBody>
      </p:sp>
      <p:sp>
        <p:nvSpPr>
          <p:cNvPr id="40" name="TextBox 39">
            <a:extLst>
              <a:ext uri="{FF2B5EF4-FFF2-40B4-BE49-F238E27FC236}">
                <a16:creationId xmlns:a16="http://schemas.microsoft.com/office/drawing/2014/main" id="{51D18DA2-A758-F578-F45C-8A8939933710}"/>
              </a:ext>
            </a:extLst>
          </p:cNvPr>
          <p:cNvSpPr txBox="1"/>
          <p:nvPr/>
        </p:nvSpPr>
        <p:spPr bwMode="auto">
          <a:xfrm>
            <a:off x="5144377" y="4071944"/>
            <a:ext cx="182706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r">
              <a:lnSpc>
                <a:spcPct val="100000"/>
              </a:lnSpc>
              <a:spcBef>
                <a:spcPct val="50000"/>
              </a:spcBef>
              <a:spcAft>
                <a:spcPct val="0"/>
              </a:spcAft>
              <a:buClrTx/>
              <a:buFontTx/>
              <a:buNone/>
            </a:pPr>
            <a:r>
              <a:rPr lang="en-US" sz="1400">
                <a:solidFill>
                  <a:schemeClr val="bg1"/>
                </a:solidFill>
                <a:latin typeface="Calibri" panose="020F0502020204030204" pitchFamily="34" charset="0"/>
              </a:rPr>
              <a:t>Decreased Appetite</a:t>
            </a:r>
          </a:p>
        </p:txBody>
      </p:sp>
      <p:sp>
        <p:nvSpPr>
          <p:cNvPr id="41" name="TextBox 40">
            <a:extLst>
              <a:ext uri="{FF2B5EF4-FFF2-40B4-BE49-F238E27FC236}">
                <a16:creationId xmlns:a16="http://schemas.microsoft.com/office/drawing/2014/main" id="{6E8582B6-A154-945D-6DE0-F65B9E0568E0}"/>
              </a:ext>
            </a:extLst>
          </p:cNvPr>
          <p:cNvSpPr txBox="1"/>
          <p:nvPr/>
        </p:nvSpPr>
        <p:spPr bwMode="auto">
          <a:xfrm>
            <a:off x="5392480" y="4424398"/>
            <a:ext cx="161752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Thrombocytopenia</a:t>
            </a:r>
            <a:endParaRPr lang="en-US" sz="1400" baseline="30000">
              <a:solidFill>
                <a:schemeClr val="bg1"/>
              </a:solidFill>
              <a:latin typeface="Calibri" panose="020F0502020204030204" pitchFamily="34" charset="0"/>
            </a:endParaRPr>
          </a:p>
        </p:txBody>
      </p:sp>
      <p:sp>
        <p:nvSpPr>
          <p:cNvPr id="42" name="TextBox 41">
            <a:extLst>
              <a:ext uri="{FF2B5EF4-FFF2-40B4-BE49-F238E27FC236}">
                <a16:creationId xmlns:a16="http://schemas.microsoft.com/office/drawing/2014/main" id="{21B38927-C5E4-3363-C3BA-F587005E874F}"/>
              </a:ext>
            </a:extLst>
          </p:cNvPr>
          <p:cNvSpPr txBox="1"/>
          <p:nvPr/>
        </p:nvSpPr>
        <p:spPr bwMode="auto">
          <a:xfrm>
            <a:off x="6140826" y="4777738"/>
            <a:ext cx="8490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Alopecia</a:t>
            </a:r>
            <a:endParaRPr lang="en-US" sz="1400" baseline="30000">
              <a:solidFill>
                <a:schemeClr val="bg1"/>
              </a:solidFill>
              <a:latin typeface="Calibri" panose="020F0502020204030204" pitchFamily="34" charset="0"/>
            </a:endParaRPr>
          </a:p>
        </p:txBody>
      </p:sp>
      <p:sp>
        <p:nvSpPr>
          <p:cNvPr id="43" name="TextBox 42">
            <a:extLst>
              <a:ext uri="{FF2B5EF4-FFF2-40B4-BE49-F238E27FC236}">
                <a16:creationId xmlns:a16="http://schemas.microsoft.com/office/drawing/2014/main" id="{143B816C-96ED-52FC-6B3B-74855A68B812}"/>
              </a:ext>
            </a:extLst>
          </p:cNvPr>
          <p:cNvSpPr txBox="1"/>
          <p:nvPr/>
        </p:nvSpPr>
        <p:spPr bwMode="auto">
          <a:xfrm>
            <a:off x="5923766" y="5114383"/>
            <a:ext cx="107912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a:solidFill>
                  <a:schemeClr val="bg1"/>
                </a:solidFill>
                <a:latin typeface="Calibri" panose="020F0502020204030204" pitchFamily="34" charset="0"/>
              </a:rPr>
              <a:t>Leukopenia</a:t>
            </a:r>
            <a:endParaRPr lang="en-US" sz="1400" baseline="30000">
              <a:solidFill>
                <a:schemeClr val="bg1"/>
              </a:solidFill>
              <a:latin typeface="Calibri" panose="020F0502020204030204" pitchFamily="34" charset="0"/>
            </a:endParaRPr>
          </a:p>
        </p:txBody>
      </p:sp>
      <p:sp>
        <p:nvSpPr>
          <p:cNvPr id="44" name="TextBox 43">
            <a:extLst>
              <a:ext uri="{FF2B5EF4-FFF2-40B4-BE49-F238E27FC236}">
                <a16:creationId xmlns:a16="http://schemas.microsoft.com/office/drawing/2014/main" id="{49E76CA8-F07F-8306-B842-8568FE680D90}"/>
              </a:ext>
            </a:extLst>
          </p:cNvPr>
          <p:cNvSpPr txBox="1"/>
          <p:nvPr/>
        </p:nvSpPr>
        <p:spPr bwMode="auto">
          <a:xfrm>
            <a:off x="6797706" y="5465079"/>
            <a:ext cx="24480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0</a:t>
            </a:r>
            <a:endParaRPr lang="en-US" sz="1400" b="0" baseline="30000">
              <a:solidFill>
                <a:schemeClr val="bg1"/>
              </a:solidFill>
              <a:latin typeface="Calibri" panose="020F0502020204030204" pitchFamily="34" charset="0"/>
            </a:endParaRPr>
          </a:p>
        </p:txBody>
      </p:sp>
      <p:sp>
        <p:nvSpPr>
          <p:cNvPr id="45" name="TextBox 44">
            <a:extLst>
              <a:ext uri="{FF2B5EF4-FFF2-40B4-BE49-F238E27FC236}">
                <a16:creationId xmlns:a16="http://schemas.microsoft.com/office/drawing/2014/main" id="{91568E79-11BB-3403-0771-74C6652EAA25}"/>
              </a:ext>
            </a:extLst>
          </p:cNvPr>
          <p:cNvSpPr txBox="1"/>
          <p:nvPr/>
        </p:nvSpPr>
        <p:spPr bwMode="auto">
          <a:xfrm>
            <a:off x="7431087" y="5465079"/>
            <a:ext cx="371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10</a:t>
            </a:r>
            <a:endParaRPr lang="en-US" sz="1400" b="0" baseline="30000">
              <a:solidFill>
                <a:schemeClr val="bg1"/>
              </a:solidFill>
              <a:latin typeface="Calibri" panose="020F0502020204030204" pitchFamily="34" charset="0"/>
            </a:endParaRPr>
          </a:p>
        </p:txBody>
      </p:sp>
      <p:sp>
        <p:nvSpPr>
          <p:cNvPr id="46" name="TextBox 45">
            <a:extLst>
              <a:ext uri="{FF2B5EF4-FFF2-40B4-BE49-F238E27FC236}">
                <a16:creationId xmlns:a16="http://schemas.microsoft.com/office/drawing/2014/main" id="{413C42E8-4151-F10E-2A53-B476C2ECDE57}"/>
              </a:ext>
            </a:extLst>
          </p:cNvPr>
          <p:cNvSpPr txBox="1"/>
          <p:nvPr/>
        </p:nvSpPr>
        <p:spPr bwMode="auto">
          <a:xfrm>
            <a:off x="8119365" y="5465079"/>
            <a:ext cx="371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20</a:t>
            </a:r>
            <a:endParaRPr lang="en-US" sz="1400" b="0" baseline="30000">
              <a:solidFill>
                <a:schemeClr val="bg1"/>
              </a:solidFill>
              <a:latin typeface="Calibri" panose="020F0502020204030204" pitchFamily="34" charset="0"/>
            </a:endParaRPr>
          </a:p>
        </p:txBody>
      </p:sp>
      <p:sp>
        <p:nvSpPr>
          <p:cNvPr id="47" name="TextBox 46">
            <a:extLst>
              <a:ext uri="{FF2B5EF4-FFF2-40B4-BE49-F238E27FC236}">
                <a16:creationId xmlns:a16="http://schemas.microsoft.com/office/drawing/2014/main" id="{BFFC0FEE-116E-D92A-E921-458CEA1C661E}"/>
              </a:ext>
            </a:extLst>
          </p:cNvPr>
          <p:cNvSpPr txBox="1"/>
          <p:nvPr/>
        </p:nvSpPr>
        <p:spPr bwMode="auto">
          <a:xfrm>
            <a:off x="8825043" y="5465079"/>
            <a:ext cx="371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30</a:t>
            </a:r>
            <a:endParaRPr lang="en-US" sz="1400" b="0" baseline="30000">
              <a:solidFill>
                <a:schemeClr val="bg1"/>
              </a:solidFill>
              <a:latin typeface="Calibri" panose="020F0502020204030204" pitchFamily="34" charset="0"/>
            </a:endParaRPr>
          </a:p>
        </p:txBody>
      </p:sp>
      <p:sp>
        <p:nvSpPr>
          <p:cNvPr id="48" name="TextBox 47">
            <a:extLst>
              <a:ext uri="{FF2B5EF4-FFF2-40B4-BE49-F238E27FC236}">
                <a16:creationId xmlns:a16="http://schemas.microsoft.com/office/drawing/2014/main" id="{116B21CA-28FA-B4FB-A08F-C622A8BC99E4}"/>
              </a:ext>
            </a:extLst>
          </p:cNvPr>
          <p:cNvSpPr txBox="1"/>
          <p:nvPr/>
        </p:nvSpPr>
        <p:spPr bwMode="auto">
          <a:xfrm>
            <a:off x="9492382" y="5465079"/>
            <a:ext cx="371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40</a:t>
            </a:r>
            <a:endParaRPr lang="en-US" sz="1400" b="0" baseline="30000">
              <a:solidFill>
                <a:schemeClr val="bg1"/>
              </a:solidFill>
              <a:latin typeface="Calibri" panose="020F0502020204030204" pitchFamily="34" charset="0"/>
            </a:endParaRPr>
          </a:p>
        </p:txBody>
      </p:sp>
      <p:sp>
        <p:nvSpPr>
          <p:cNvPr id="49" name="TextBox 48">
            <a:extLst>
              <a:ext uri="{FF2B5EF4-FFF2-40B4-BE49-F238E27FC236}">
                <a16:creationId xmlns:a16="http://schemas.microsoft.com/office/drawing/2014/main" id="{7D7CCF28-902C-0F9E-7788-803B509AE6DF}"/>
              </a:ext>
            </a:extLst>
          </p:cNvPr>
          <p:cNvSpPr txBox="1"/>
          <p:nvPr/>
        </p:nvSpPr>
        <p:spPr bwMode="auto">
          <a:xfrm>
            <a:off x="10177524" y="5465079"/>
            <a:ext cx="371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50</a:t>
            </a:r>
            <a:endParaRPr lang="en-US" sz="1400" b="0" baseline="30000">
              <a:solidFill>
                <a:schemeClr val="bg1"/>
              </a:solidFill>
              <a:latin typeface="Calibri" panose="020F0502020204030204" pitchFamily="34" charset="0"/>
            </a:endParaRPr>
          </a:p>
        </p:txBody>
      </p:sp>
      <p:sp>
        <p:nvSpPr>
          <p:cNvPr id="50" name="TextBox 49">
            <a:extLst>
              <a:ext uri="{FF2B5EF4-FFF2-40B4-BE49-F238E27FC236}">
                <a16:creationId xmlns:a16="http://schemas.microsoft.com/office/drawing/2014/main" id="{D10A916C-E3ED-A02B-3EA4-DC8790C1BD6F}"/>
              </a:ext>
            </a:extLst>
          </p:cNvPr>
          <p:cNvSpPr txBox="1"/>
          <p:nvPr/>
        </p:nvSpPr>
        <p:spPr bwMode="auto">
          <a:xfrm>
            <a:off x="10855552" y="5465079"/>
            <a:ext cx="371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60</a:t>
            </a:r>
            <a:endParaRPr lang="en-US" sz="1400" b="0" baseline="30000">
              <a:solidFill>
                <a:schemeClr val="bg1"/>
              </a:solidFill>
              <a:latin typeface="Calibri" panose="020F0502020204030204" pitchFamily="34" charset="0"/>
            </a:endParaRPr>
          </a:p>
        </p:txBody>
      </p:sp>
      <p:sp>
        <p:nvSpPr>
          <p:cNvPr id="51" name="TextBox 50">
            <a:extLst>
              <a:ext uri="{FF2B5EF4-FFF2-40B4-BE49-F238E27FC236}">
                <a16:creationId xmlns:a16="http://schemas.microsoft.com/office/drawing/2014/main" id="{F42C65CE-CE47-7FEC-59B9-9DF48CE8A201}"/>
              </a:ext>
            </a:extLst>
          </p:cNvPr>
          <p:cNvSpPr txBox="1"/>
          <p:nvPr/>
        </p:nvSpPr>
        <p:spPr bwMode="auto">
          <a:xfrm>
            <a:off x="11540694" y="5465079"/>
            <a:ext cx="37158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70</a:t>
            </a:r>
            <a:endParaRPr lang="en-US" sz="1400" b="0" baseline="30000">
              <a:solidFill>
                <a:schemeClr val="bg1"/>
              </a:solidFill>
              <a:latin typeface="Calibri" panose="020F0502020204030204" pitchFamily="34" charset="0"/>
            </a:endParaRPr>
          </a:p>
        </p:txBody>
      </p:sp>
      <p:sp>
        <p:nvSpPr>
          <p:cNvPr id="52" name="Rectangle 51">
            <a:extLst>
              <a:ext uri="{FF2B5EF4-FFF2-40B4-BE49-F238E27FC236}">
                <a16:creationId xmlns:a16="http://schemas.microsoft.com/office/drawing/2014/main" id="{5638C494-0040-0327-A6D1-7BDB1F0AF064}"/>
              </a:ext>
            </a:extLst>
          </p:cNvPr>
          <p:cNvSpPr/>
          <p:nvPr/>
        </p:nvSpPr>
        <p:spPr bwMode="auto">
          <a:xfrm>
            <a:off x="10166207" y="4667153"/>
            <a:ext cx="127552" cy="127552"/>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3" name="Rectangle 52">
            <a:extLst>
              <a:ext uri="{FF2B5EF4-FFF2-40B4-BE49-F238E27FC236}">
                <a16:creationId xmlns:a16="http://schemas.microsoft.com/office/drawing/2014/main" id="{2D0862FA-9FE4-2357-DAFD-330A0DB73DC7}"/>
              </a:ext>
            </a:extLst>
          </p:cNvPr>
          <p:cNvSpPr/>
          <p:nvPr/>
        </p:nvSpPr>
        <p:spPr bwMode="auto">
          <a:xfrm>
            <a:off x="10166207" y="4945621"/>
            <a:ext cx="127552" cy="1275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4" name="TextBox 53">
            <a:extLst>
              <a:ext uri="{FF2B5EF4-FFF2-40B4-BE49-F238E27FC236}">
                <a16:creationId xmlns:a16="http://schemas.microsoft.com/office/drawing/2014/main" id="{734426B1-11D8-39AE-3FF2-8B190E9C4A01}"/>
              </a:ext>
            </a:extLst>
          </p:cNvPr>
          <p:cNvSpPr txBox="1"/>
          <p:nvPr/>
        </p:nvSpPr>
        <p:spPr bwMode="auto">
          <a:xfrm>
            <a:off x="10258256" y="4541749"/>
            <a:ext cx="1219615"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ts val="0"/>
              </a:spcBef>
              <a:spcAft>
                <a:spcPct val="0"/>
              </a:spcAft>
              <a:buClrTx/>
              <a:buFontTx/>
              <a:buNone/>
            </a:pPr>
            <a:r>
              <a:rPr lang="en-US" b="0">
                <a:solidFill>
                  <a:schemeClr val="bg1"/>
                </a:solidFill>
                <a:latin typeface="Calibri" panose="020F0502020204030204" pitchFamily="34" charset="0"/>
              </a:rPr>
              <a:t>Any grade</a:t>
            </a:r>
          </a:p>
          <a:p>
            <a:pPr algn="l">
              <a:lnSpc>
                <a:spcPct val="100000"/>
              </a:lnSpc>
              <a:spcBef>
                <a:spcPts val="0"/>
              </a:spcBef>
              <a:spcAft>
                <a:spcPct val="0"/>
              </a:spcAft>
              <a:buClrTx/>
              <a:buFontTx/>
              <a:buNone/>
            </a:pPr>
            <a:r>
              <a:rPr lang="en-US" b="0">
                <a:solidFill>
                  <a:schemeClr val="bg1"/>
                </a:solidFill>
                <a:latin typeface="Calibri" panose="020F0502020204030204" pitchFamily="34" charset="0"/>
              </a:rPr>
              <a:t>Grade ≥3</a:t>
            </a:r>
          </a:p>
        </p:txBody>
      </p:sp>
      <p:sp>
        <p:nvSpPr>
          <p:cNvPr id="55" name="Rectangle 54">
            <a:extLst>
              <a:ext uri="{FF2B5EF4-FFF2-40B4-BE49-F238E27FC236}">
                <a16:creationId xmlns:a16="http://schemas.microsoft.com/office/drawing/2014/main" id="{F8A4D3FB-F6A1-509B-7962-FA1FF935C891}"/>
              </a:ext>
            </a:extLst>
          </p:cNvPr>
          <p:cNvSpPr/>
          <p:nvPr/>
        </p:nvSpPr>
        <p:spPr bwMode="auto">
          <a:xfrm>
            <a:off x="6931206" y="1962149"/>
            <a:ext cx="230575"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6" name="Rectangle 55">
            <a:extLst>
              <a:ext uri="{FF2B5EF4-FFF2-40B4-BE49-F238E27FC236}">
                <a16:creationId xmlns:a16="http://schemas.microsoft.com/office/drawing/2014/main" id="{0B826335-A79E-48CC-ABFE-7E3F65099536}"/>
              </a:ext>
            </a:extLst>
          </p:cNvPr>
          <p:cNvSpPr/>
          <p:nvPr/>
        </p:nvSpPr>
        <p:spPr bwMode="auto">
          <a:xfrm>
            <a:off x="7159668" y="1962149"/>
            <a:ext cx="3492404"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7" name="Rectangle 56">
            <a:extLst>
              <a:ext uri="{FF2B5EF4-FFF2-40B4-BE49-F238E27FC236}">
                <a16:creationId xmlns:a16="http://schemas.microsoft.com/office/drawing/2014/main" id="{367532A0-B54A-1A52-3243-F74AB68FFC5B}"/>
              </a:ext>
            </a:extLst>
          </p:cNvPr>
          <p:cNvSpPr/>
          <p:nvPr/>
        </p:nvSpPr>
        <p:spPr bwMode="auto">
          <a:xfrm>
            <a:off x="6931206" y="2308835"/>
            <a:ext cx="412792"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8" name="Rectangle 57">
            <a:extLst>
              <a:ext uri="{FF2B5EF4-FFF2-40B4-BE49-F238E27FC236}">
                <a16:creationId xmlns:a16="http://schemas.microsoft.com/office/drawing/2014/main" id="{931AE8E8-39E2-74E4-43E9-B287B24AD1E1}"/>
              </a:ext>
            </a:extLst>
          </p:cNvPr>
          <p:cNvSpPr/>
          <p:nvPr/>
        </p:nvSpPr>
        <p:spPr bwMode="auto">
          <a:xfrm>
            <a:off x="7343998" y="2308835"/>
            <a:ext cx="2179983"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9" name="Rectangle 58">
            <a:extLst>
              <a:ext uri="{FF2B5EF4-FFF2-40B4-BE49-F238E27FC236}">
                <a16:creationId xmlns:a16="http://schemas.microsoft.com/office/drawing/2014/main" id="{C65FEAD1-70BE-419A-0DE6-88FDD93D4CE5}"/>
              </a:ext>
            </a:extLst>
          </p:cNvPr>
          <p:cNvSpPr/>
          <p:nvPr/>
        </p:nvSpPr>
        <p:spPr bwMode="auto">
          <a:xfrm>
            <a:off x="6931205" y="2659562"/>
            <a:ext cx="1312283"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0" name="Rectangle 59">
            <a:extLst>
              <a:ext uri="{FF2B5EF4-FFF2-40B4-BE49-F238E27FC236}">
                <a16:creationId xmlns:a16="http://schemas.microsoft.com/office/drawing/2014/main" id="{583A3CAD-FE0B-22B0-94B0-DE24AEFF53BA}"/>
              </a:ext>
            </a:extLst>
          </p:cNvPr>
          <p:cNvSpPr/>
          <p:nvPr/>
        </p:nvSpPr>
        <p:spPr bwMode="auto">
          <a:xfrm>
            <a:off x="8243489" y="2659562"/>
            <a:ext cx="929337"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CEEB22EA-B8EC-87D2-16F6-64CB0BA4F4C8}"/>
              </a:ext>
            </a:extLst>
          </p:cNvPr>
          <p:cNvSpPr/>
          <p:nvPr/>
        </p:nvSpPr>
        <p:spPr bwMode="auto">
          <a:xfrm>
            <a:off x="6931205" y="3009548"/>
            <a:ext cx="590041"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E8603340-CFAD-9574-47EE-9CBD62441497}"/>
              </a:ext>
            </a:extLst>
          </p:cNvPr>
          <p:cNvSpPr/>
          <p:nvPr/>
        </p:nvSpPr>
        <p:spPr bwMode="auto">
          <a:xfrm>
            <a:off x="7521247" y="3009548"/>
            <a:ext cx="1179444"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3" name="Rectangle 62">
            <a:extLst>
              <a:ext uri="{FF2B5EF4-FFF2-40B4-BE49-F238E27FC236}">
                <a16:creationId xmlns:a16="http://schemas.microsoft.com/office/drawing/2014/main" id="{DAA7135C-5967-0FB7-1E0E-B90514E834A5}"/>
              </a:ext>
            </a:extLst>
          </p:cNvPr>
          <p:cNvSpPr/>
          <p:nvPr/>
        </p:nvSpPr>
        <p:spPr bwMode="auto">
          <a:xfrm>
            <a:off x="6931206" y="3367065"/>
            <a:ext cx="255424"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4" name="Rectangle 63">
            <a:extLst>
              <a:ext uri="{FF2B5EF4-FFF2-40B4-BE49-F238E27FC236}">
                <a16:creationId xmlns:a16="http://schemas.microsoft.com/office/drawing/2014/main" id="{F1F84C12-1586-D381-CD47-B194691C9CAC}"/>
              </a:ext>
            </a:extLst>
          </p:cNvPr>
          <p:cNvSpPr/>
          <p:nvPr/>
        </p:nvSpPr>
        <p:spPr bwMode="auto">
          <a:xfrm>
            <a:off x="7186631" y="3367065"/>
            <a:ext cx="1490868"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5" name="Rectangle 64">
            <a:extLst>
              <a:ext uri="{FF2B5EF4-FFF2-40B4-BE49-F238E27FC236}">
                <a16:creationId xmlns:a16="http://schemas.microsoft.com/office/drawing/2014/main" id="{BAEA679C-C008-B4C5-B697-424F94EEBB5F}"/>
              </a:ext>
            </a:extLst>
          </p:cNvPr>
          <p:cNvSpPr/>
          <p:nvPr/>
        </p:nvSpPr>
        <p:spPr bwMode="auto">
          <a:xfrm>
            <a:off x="6931206" y="3715585"/>
            <a:ext cx="103023"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6" name="Rectangle 65">
            <a:extLst>
              <a:ext uri="{FF2B5EF4-FFF2-40B4-BE49-F238E27FC236}">
                <a16:creationId xmlns:a16="http://schemas.microsoft.com/office/drawing/2014/main" id="{92591842-99F0-74D5-6C0B-0C9739625945}"/>
              </a:ext>
            </a:extLst>
          </p:cNvPr>
          <p:cNvSpPr/>
          <p:nvPr/>
        </p:nvSpPr>
        <p:spPr bwMode="auto">
          <a:xfrm>
            <a:off x="7034229" y="3715585"/>
            <a:ext cx="1562100"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7" name="Rectangle 66">
            <a:extLst>
              <a:ext uri="{FF2B5EF4-FFF2-40B4-BE49-F238E27FC236}">
                <a16:creationId xmlns:a16="http://schemas.microsoft.com/office/drawing/2014/main" id="{35D9CA22-C970-889E-A425-CB2AA00BCD98}"/>
              </a:ext>
            </a:extLst>
          </p:cNvPr>
          <p:cNvSpPr/>
          <p:nvPr/>
        </p:nvSpPr>
        <p:spPr bwMode="auto">
          <a:xfrm>
            <a:off x="6931206" y="4069696"/>
            <a:ext cx="103023"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8" name="Rectangle 67">
            <a:extLst>
              <a:ext uri="{FF2B5EF4-FFF2-40B4-BE49-F238E27FC236}">
                <a16:creationId xmlns:a16="http://schemas.microsoft.com/office/drawing/2014/main" id="{161E818F-EEC6-CC02-50CF-4CEBC3726CEB}"/>
              </a:ext>
            </a:extLst>
          </p:cNvPr>
          <p:cNvSpPr/>
          <p:nvPr/>
        </p:nvSpPr>
        <p:spPr bwMode="auto">
          <a:xfrm>
            <a:off x="7034229" y="4069696"/>
            <a:ext cx="1023730"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9" name="Rectangle 68">
            <a:extLst>
              <a:ext uri="{FF2B5EF4-FFF2-40B4-BE49-F238E27FC236}">
                <a16:creationId xmlns:a16="http://schemas.microsoft.com/office/drawing/2014/main" id="{07CD3E16-1D60-1B33-D747-E16D0518125B}"/>
              </a:ext>
            </a:extLst>
          </p:cNvPr>
          <p:cNvSpPr/>
          <p:nvPr/>
        </p:nvSpPr>
        <p:spPr bwMode="auto">
          <a:xfrm>
            <a:off x="6931206" y="4419003"/>
            <a:ext cx="358127"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0" name="Rectangle 69">
            <a:extLst>
              <a:ext uri="{FF2B5EF4-FFF2-40B4-BE49-F238E27FC236}">
                <a16:creationId xmlns:a16="http://schemas.microsoft.com/office/drawing/2014/main" id="{368F1700-973E-DAB4-B700-DC7906932BE9}"/>
              </a:ext>
            </a:extLst>
          </p:cNvPr>
          <p:cNvSpPr/>
          <p:nvPr/>
        </p:nvSpPr>
        <p:spPr bwMode="auto">
          <a:xfrm>
            <a:off x="7289333" y="4419003"/>
            <a:ext cx="768626"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1" name="Rectangle 70">
            <a:extLst>
              <a:ext uri="{FF2B5EF4-FFF2-40B4-BE49-F238E27FC236}">
                <a16:creationId xmlns:a16="http://schemas.microsoft.com/office/drawing/2014/main" id="{9CB9FD6C-D059-0B26-1F06-2BE56980055E}"/>
              </a:ext>
            </a:extLst>
          </p:cNvPr>
          <p:cNvSpPr/>
          <p:nvPr/>
        </p:nvSpPr>
        <p:spPr bwMode="auto">
          <a:xfrm>
            <a:off x="6931206" y="5119563"/>
            <a:ext cx="180879" cy="27966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6D5CB7D2-E9A4-30B7-1FA7-7D7B42C33C88}"/>
              </a:ext>
            </a:extLst>
          </p:cNvPr>
          <p:cNvSpPr/>
          <p:nvPr/>
        </p:nvSpPr>
        <p:spPr bwMode="auto">
          <a:xfrm>
            <a:off x="7112085" y="5119563"/>
            <a:ext cx="513108"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4" name="Rectangle 73">
            <a:extLst>
              <a:ext uri="{FF2B5EF4-FFF2-40B4-BE49-F238E27FC236}">
                <a16:creationId xmlns:a16="http://schemas.microsoft.com/office/drawing/2014/main" id="{F7E2FF82-F77E-67C0-FD61-1B02B7BC0A8B}"/>
              </a:ext>
            </a:extLst>
          </p:cNvPr>
          <p:cNvSpPr/>
          <p:nvPr/>
        </p:nvSpPr>
        <p:spPr bwMode="auto">
          <a:xfrm>
            <a:off x="6931206" y="4768391"/>
            <a:ext cx="1103562" cy="279665"/>
          </a:xfrm>
          <a:prstGeom prst="rect">
            <a:avLst/>
          </a:prstGeom>
          <a:solidFill>
            <a:schemeClr val="accent2"/>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5" name="TextBox 74">
            <a:extLst>
              <a:ext uri="{FF2B5EF4-FFF2-40B4-BE49-F238E27FC236}">
                <a16:creationId xmlns:a16="http://schemas.microsoft.com/office/drawing/2014/main" id="{0E4C30ED-08E8-9CC2-FF5E-B72C0BECDA6B}"/>
              </a:ext>
            </a:extLst>
          </p:cNvPr>
          <p:cNvSpPr txBox="1"/>
          <p:nvPr/>
        </p:nvSpPr>
        <p:spPr bwMode="auto">
          <a:xfrm>
            <a:off x="7097681" y="1945477"/>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3.4</a:t>
            </a:r>
          </a:p>
        </p:txBody>
      </p:sp>
      <p:sp>
        <p:nvSpPr>
          <p:cNvPr id="76" name="TextBox 75">
            <a:extLst>
              <a:ext uri="{FF2B5EF4-FFF2-40B4-BE49-F238E27FC236}">
                <a16:creationId xmlns:a16="http://schemas.microsoft.com/office/drawing/2014/main" id="{79645735-626F-C360-96B2-CE3CCF8E31C5}"/>
              </a:ext>
            </a:extLst>
          </p:cNvPr>
          <p:cNvSpPr txBox="1"/>
          <p:nvPr/>
        </p:nvSpPr>
        <p:spPr bwMode="auto">
          <a:xfrm>
            <a:off x="7316770" y="2299803"/>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6.0</a:t>
            </a:r>
          </a:p>
        </p:txBody>
      </p:sp>
      <p:sp>
        <p:nvSpPr>
          <p:cNvPr id="77" name="TextBox 76">
            <a:extLst>
              <a:ext uri="{FF2B5EF4-FFF2-40B4-BE49-F238E27FC236}">
                <a16:creationId xmlns:a16="http://schemas.microsoft.com/office/drawing/2014/main" id="{EED8E82F-23F6-485A-5CD0-58B4EA3BBCD3}"/>
              </a:ext>
            </a:extLst>
          </p:cNvPr>
          <p:cNvSpPr txBox="1"/>
          <p:nvPr/>
        </p:nvSpPr>
        <p:spPr bwMode="auto">
          <a:xfrm>
            <a:off x="8209137" y="2645505"/>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19.1</a:t>
            </a:r>
          </a:p>
        </p:txBody>
      </p:sp>
      <p:sp>
        <p:nvSpPr>
          <p:cNvPr id="78" name="TextBox 77">
            <a:extLst>
              <a:ext uri="{FF2B5EF4-FFF2-40B4-BE49-F238E27FC236}">
                <a16:creationId xmlns:a16="http://schemas.microsoft.com/office/drawing/2014/main" id="{9116A3C3-A50F-460F-2589-A4F0FC29CF80}"/>
              </a:ext>
            </a:extLst>
          </p:cNvPr>
          <p:cNvSpPr txBox="1"/>
          <p:nvPr/>
        </p:nvSpPr>
        <p:spPr bwMode="auto">
          <a:xfrm>
            <a:off x="7490599" y="2999257"/>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8.6</a:t>
            </a:r>
          </a:p>
        </p:txBody>
      </p:sp>
      <p:sp>
        <p:nvSpPr>
          <p:cNvPr id="79" name="TextBox 78">
            <a:extLst>
              <a:ext uri="{FF2B5EF4-FFF2-40B4-BE49-F238E27FC236}">
                <a16:creationId xmlns:a16="http://schemas.microsoft.com/office/drawing/2014/main" id="{5E860A66-A426-FEAC-F2EB-4FE1DD110C01}"/>
              </a:ext>
            </a:extLst>
          </p:cNvPr>
          <p:cNvSpPr txBox="1"/>
          <p:nvPr/>
        </p:nvSpPr>
        <p:spPr bwMode="auto">
          <a:xfrm>
            <a:off x="7151587" y="3346705"/>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3.7</a:t>
            </a:r>
          </a:p>
        </p:txBody>
      </p:sp>
      <p:sp>
        <p:nvSpPr>
          <p:cNvPr id="80" name="TextBox 79">
            <a:extLst>
              <a:ext uri="{FF2B5EF4-FFF2-40B4-BE49-F238E27FC236}">
                <a16:creationId xmlns:a16="http://schemas.microsoft.com/office/drawing/2014/main" id="{070B8BE1-3796-2828-8AB9-AB41B559756A}"/>
              </a:ext>
            </a:extLst>
          </p:cNvPr>
          <p:cNvSpPr txBox="1"/>
          <p:nvPr/>
        </p:nvSpPr>
        <p:spPr bwMode="auto">
          <a:xfrm>
            <a:off x="7001350" y="3704207"/>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1.5</a:t>
            </a:r>
          </a:p>
        </p:txBody>
      </p:sp>
      <p:sp>
        <p:nvSpPr>
          <p:cNvPr id="81" name="TextBox 80">
            <a:extLst>
              <a:ext uri="{FF2B5EF4-FFF2-40B4-BE49-F238E27FC236}">
                <a16:creationId xmlns:a16="http://schemas.microsoft.com/office/drawing/2014/main" id="{959C09CE-7D7F-A157-0E40-C73BAAF24F4D}"/>
              </a:ext>
            </a:extLst>
          </p:cNvPr>
          <p:cNvSpPr txBox="1"/>
          <p:nvPr/>
        </p:nvSpPr>
        <p:spPr bwMode="auto">
          <a:xfrm>
            <a:off x="6996300" y="4061709"/>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1.5</a:t>
            </a:r>
          </a:p>
        </p:txBody>
      </p:sp>
      <p:sp>
        <p:nvSpPr>
          <p:cNvPr id="82" name="TextBox 81">
            <a:extLst>
              <a:ext uri="{FF2B5EF4-FFF2-40B4-BE49-F238E27FC236}">
                <a16:creationId xmlns:a16="http://schemas.microsoft.com/office/drawing/2014/main" id="{42F5C562-6654-1D03-C500-5E137A3921D1}"/>
              </a:ext>
            </a:extLst>
          </p:cNvPr>
          <p:cNvSpPr txBox="1"/>
          <p:nvPr/>
        </p:nvSpPr>
        <p:spPr bwMode="auto">
          <a:xfrm>
            <a:off x="7258111" y="4408707"/>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5.2</a:t>
            </a:r>
          </a:p>
        </p:txBody>
      </p:sp>
      <p:sp>
        <p:nvSpPr>
          <p:cNvPr id="83" name="TextBox 82">
            <a:extLst>
              <a:ext uri="{FF2B5EF4-FFF2-40B4-BE49-F238E27FC236}">
                <a16:creationId xmlns:a16="http://schemas.microsoft.com/office/drawing/2014/main" id="{9C117783-4510-FA0F-B4E7-A17FBA534D84}"/>
              </a:ext>
            </a:extLst>
          </p:cNvPr>
          <p:cNvSpPr txBox="1"/>
          <p:nvPr/>
        </p:nvSpPr>
        <p:spPr bwMode="auto">
          <a:xfrm>
            <a:off x="6914634" y="4750263"/>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0.0</a:t>
            </a:r>
          </a:p>
        </p:txBody>
      </p:sp>
      <p:sp>
        <p:nvSpPr>
          <p:cNvPr id="85" name="TextBox 84">
            <a:extLst>
              <a:ext uri="{FF2B5EF4-FFF2-40B4-BE49-F238E27FC236}">
                <a16:creationId xmlns:a16="http://schemas.microsoft.com/office/drawing/2014/main" id="{32FA3AD6-D8C2-B573-2502-B0F1D1976E25}"/>
              </a:ext>
            </a:extLst>
          </p:cNvPr>
          <p:cNvSpPr txBox="1"/>
          <p:nvPr/>
        </p:nvSpPr>
        <p:spPr bwMode="auto">
          <a:xfrm>
            <a:off x="7068900" y="5114382"/>
            <a:ext cx="42823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latin typeface="Calibri" panose="020F0502020204030204" pitchFamily="34" charset="0"/>
              </a:rPr>
              <a:t>2.6</a:t>
            </a:r>
          </a:p>
        </p:txBody>
      </p:sp>
      <p:sp>
        <p:nvSpPr>
          <p:cNvPr id="86" name="TextBox 85">
            <a:extLst>
              <a:ext uri="{FF2B5EF4-FFF2-40B4-BE49-F238E27FC236}">
                <a16:creationId xmlns:a16="http://schemas.microsoft.com/office/drawing/2014/main" id="{5F329901-E17D-7795-8BF6-1AB48B98EDD0}"/>
              </a:ext>
            </a:extLst>
          </p:cNvPr>
          <p:cNvSpPr txBox="1"/>
          <p:nvPr/>
        </p:nvSpPr>
        <p:spPr bwMode="auto">
          <a:xfrm>
            <a:off x="10618405" y="1945477"/>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54.3</a:t>
            </a:r>
          </a:p>
        </p:txBody>
      </p:sp>
      <p:sp>
        <p:nvSpPr>
          <p:cNvPr id="87" name="TextBox 86">
            <a:extLst>
              <a:ext uri="{FF2B5EF4-FFF2-40B4-BE49-F238E27FC236}">
                <a16:creationId xmlns:a16="http://schemas.microsoft.com/office/drawing/2014/main" id="{4E1D91B9-C51C-2866-D6BD-14EA4E141BDA}"/>
              </a:ext>
            </a:extLst>
          </p:cNvPr>
          <p:cNvSpPr txBox="1"/>
          <p:nvPr/>
        </p:nvSpPr>
        <p:spPr bwMode="auto">
          <a:xfrm>
            <a:off x="9467123" y="2294778"/>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37.8</a:t>
            </a:r>
          </a:p>
        </p:txBody>
      </p:sp>
      <p:sp>
        <p:nvSpPr>
          <p:cNvPr id="88" name="TextBox 87">
            <a:extLst>
              <a:ext uri="{FF2B5EF4-FFF2-40B4-BE49-F238E27FC236}">
                <a16:creationId xmlns:a16="http://schemas.microsoft.com/office/drawing/2014/main" id="{5CCE37E1-E539-EDB2-16D5-6685B657D166}"/>
              </a:ext>
            </a:extLst>
          </p:cNvPr>
          <p:cNvSpPr txBox="1"/>
          <p:nvPr/>
        </p:nvSpPr>
        <p:spPr bwMode="auto">
          <a:xfrm>
            <a:off x="9121761" y="2641254"/>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32.6</a:t>
            </a:r>
          </a:p>
        </p:txBody>
      </p:sp>
      <p:sp>
        <p:nvSpPr>
          <p:cNvPr id="89" name="TextBox 88">
            <a:extLst>
              <a:ext uri="{FF2B5EF4-FFF2-40B4-BE49-F238E27FC236}">
                <a16:creationId xmlns:a16="http://schemas.microsoft.com/office/drawing/2014/main" id="{3A383AB7-F79B-6F6A-86E7-6B31ABAB6FEB}"/>
              </a:ext>
            </a:extLst>
          </p:cNvPr>
          <p:cNvSpPr txBox="1"/>
          <p:nvPr/>
        </p:nvSpPr>
        <p:spPr bwMode="auto">
          <a:xfrm>
            <a:off x="8651699" y="2998952"/>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25.8</a:t>
            </a:r>
          </a:p>
        </p:txBody>
      </p:sp>
      <p:sp>
        <p:nvSpPr>
          <p:cNvPr id="90" name="TextBox 89">
            <a:extLst>
              <a:ext uri="{FF2B5EF4-FFF2-40B4-BE49-F238E27FC236}">
                <a16:creationId xmlns:a16="http://schemas.microsoft.com/office/drawing/2014/main" id="{42266EBC-5351-02DB-EF71-7546A13FFB85}"/>
              </a:ext>
            </a:extLst>
          </p:cNvPr>
          <p:cNvSpPr txBox="1"/>
          <p:nvPr/>
        </p:nvSpPr>
        <p:spPr bwMode="auto">
          <a:xfrm>
            <a:off x="8615223" y="3351501"/>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25.5</a:t>
            </a:r>
          </a:p>
        </p:txBody>
      </p:sp>
      <p:sp>
        <p:nvSpPr>
          <p:cNvPr id="91" name="TextBox 90">
            <a:extLst>
              <a:ext uri="{FF2B5EF4-FFF2-40B4-BE49-F238E27FC236}">
                <a16:creationId xmlns:a16="http://schemas.microsoft.com/office/drawing/2014/main" id="{38DA60A0-D3EA-B21B-41A7-08AF06E658D3}"/>
              </a:ext>
            </a:extLst>
          </p:cNvPr>
          <p:cNvSpPr txBox="1"/>
          <p:nvPr/>
        </p:nvSpPr>
        <p:spPr bwMode="auto">
          <a:xfrm>
            <a:off x="8537060" y="3703176"/>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24.3</a:t>
            </a:r>
          </a:p>
        </p:txBody>
      </p:sp>
      <p:sp>
        <p:nvSpPr>
          <p:cNvPr id="92" name="TextBox 91">
            <a:extLst>
              <a:ext uri="{FF2B5EF4-FFF2-40B4-BE49-F238E27FC236}">
                <a16:creationId xmlns:a16="http://schemas.microsoft.com/office/drawing/2014/main" id="{1B19CA89-C944-E90D-EA24-F74F23F95070}"/>
              </a:ext>
            </a:extLst>
          </p:cNvPr>
          <p:cNvSpPr txBox="1"/>
          <p:nvPr/>
        </p:nvSpPr>
        <p:spPr bwMode="auto">
          <a:xfrm>
            <a:off x="8000204" y="4053653"/>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16.5</a:t>
            </a:r>
          </a:p>
        </p:txBody>
      </p:sp>
      <p:sp>
        <p:nvSpPr>
          <p:cNvPr id="93" name="TextBox 92">
            <a:extLst>
              <a:ext uri="{FF2B5EF4-FFF2-40B4-BE49-F238E27FC236}">
                <a16:creationId xmlns:a16="http://schemas.microsoft.com/office/drawing/2014/main" id="{8117362F-3F5A-E3BB-31EE-F940D92EF69F}"/>
              </a:ext>
            </a:extLst>
          </p:cNvPr>
          <p:cNvSpPr txBox="1"/>
          <p:nvPr/>
        </p:nvSpPr>
        <p:spPr bwMode="auto">
          <a:xfrm>
            <a:off x="8000204" y="4404906"/>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16.5</a:t>
            </a:r>
          </a:p>
        </p:txBody>
      </p:sp>
      <p:sp>
        <p:nvSpPr>
          <p:cNvPr id="94" name="TextBox 93">
            <a:extLst>
              <a:ext uri="{FF2B5EF4-FFF2-40B4-BE49-F238E27FC236}">
                <a16:creationId xmlns:a16="http://schemas.microsoft.com/office/drawing/2014/main" id="{F1B68149-BAA1-EE1C-22C0-BB4AD1551272}"/>
              </a:ext>
            </a:extLst>
          </p:cNvPr>
          <p:cNvSpPr txBox="1"/>
          <p:nvPr/>
        </p:nvSpPr>
        <p:spPr bwMode="auto">
          <a:xfrm>
            <a:off x="7961095" y="4762408"/>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16.1</a:t>
            </a:r>
          </a:p>
        </p:txBody>
      </p:sp>
      <p:sp>
        <p:nvSpPr>
          <p:cNvPr id="95" name="TextBox 94">
            <a:extLst>
              <a:ext uri="{FF2B5EF4-FFF2-40B4-BE49-F238E27FC236}">
                <a16:creationId xmlns:a16="http://schemas.microsoft.com/office/drawing/2014/main" id="{0A3E6D7D-DED5-FCCA-1736-A5945033C86E}"/>
              </a:ext>
            </a:extLst>
          </p:cNvPr>
          <p:cNvSpPr txBox="1"/>
          <p:nvPr/>
        </p:nvSpPr>
        <p:spPr bwMode="auto">
          <a:xfrm>
            <a:off x="7570872" y="5114382"/>
            <a:ext cx="57596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a:solidFill>
                  <a:schemeClr val="bg1"/>
                </a:solidFill>
                <a:latin typeface="Calibri" panose="020F0502020204030204" pitchFamily="34" charset="0"/>
              </a:rPr>
              <a:t>10.1</a:t>
            </a:r>
          </a:p>
        </p:txBody>
      </p:sp>
      <p:sp>
        <p:nvSpPr>
          <p:cNvPr id="3" name="Freeform: Shape 2">
            <a:extLst>
              <a:ext uri="{FF2B5EF4-FFF2-40B4-BE49-F238E27FC236}">
                <a16:creationId xmlns:a16="http://schemas.microsoft.com/office/drawing/2014/main" id="{98E23B15-0359-3EE3-3799-3002EC9698F6}"/>
              </a:ext>
            </a:extLst>
          </p:cNvPr>
          <p:cNvSpPr/>
          <p:nvPr/>
        </p:nvSpPr>
        <p:spPr bwMode="auto">
          <a:xfrm>
            <a:off x="6931206" y="1917399"/>
            <a:ext cx="4805464" cy="3513631"/>
          </a:xfrm>
          <a:custGeom>
            <a:avLst/>
            <a:gdLst>
              <a:gd name="connsiteX0" fmla="*/ 0 w 4805464"/>
              <a:gd name="connsiteY0" fmla="*/ 0 h 3513631"/>
              <a:gd name="connsiteX1" fmla="*/ 0 w 4805464"/>
              <a:gd name="connsiteY1" fmla="*/ 3513631 h 3513631"/>
              <a:gd name="connsiteX2" fmla="*/ 4805464 w 4805464"/>
              <a:gd name="connsiteY2" fmla="*/ 3513631 h 3513631"/>
            </a:gdLst>
            <a:ahLst/>
            <a:cxnLst>
              <a:cxn ang="0">
                <a:pos x="connsiteX0" y="connsiteY0"/>
              </a:cxn>
              <a:cxn ang="0">
                <a:pos x="connsiteX1" y="connsiteY1"/>
              </a:cxn>
              <a:cxn ang="0">
                <a:pos x="connsiteX2" y="connsiteY2"/>
              </a:cxn>
            </a:cxnLst>
            <a:rect l="l" t="t" r="r" b="b"/>
            <a:pathLst>
              <a:path w="4805464" h="3513631">
                <a:moveTo>
                  <a:pt x="0" y="0"/>
                </a:moveTo>
                <a:lnTo>
                  <a:pt x="0" y="3513631"/>
                </a:lnTo>
                <a:lnTo>
                  <a:pt x="4805464" y="3513631"/>
                </a:lnTo>
              </a:path>
            </a:pathLst>
          </a:custGeom>
          <a:noFill/>
          <a:ln w="28575">
            <a:solidFill>
              <a:schemeClr val="bg1"/>
            </a:solidFill>
            <a:miter lim="800000"/>
            <a:headEnd/>
            <a:tailEnd/>
          </a:ln>
        </p:spPr>
        <p:txBody>
          <a:bodyPr rtlCol="0" anchor="ctr"/>
          <a:lstStyle/>
          <a:p>
            <a:pPr algn="ctr"/>
            <a:endParaRPr lang="en-US"/>
          </a:p>
        </p:txBody>
      </p:sp>
    </p:spTree>
    <p:extLst>
      <p:ext uri="{BB962C8B-B14F-4D97-AF65-F5344CB8AC3E}">
        <p14:creationId xmlns:p14="http://schemas.microsoft.com/office/powerpoint/2010/main" val="21730655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Title 31">
            <a:extLst>
              <a:ext uri="{FF2B5EF4-FFF2-40B4-BE49-F238E27FC236}">
                <a16:creationId xmlns:a16="http://schemas.microsoft.com/office/drawing/2014/main" id="{C8C18EBE-51F8-FB22-22D6-FCC1CC8E5FB0}"/>
              </a:ext>
            </a:extLst>
          </p:cNvPr>
          <p:cNvSpPr>
            <a:spLocks noGrp="1"/>
          </p:cNvSpPr>
          <p:nvPr>
            <p:ph type="title"/>
          </p:nvPr>
        </p:nvSpPr>
        <p:spPr/>
        <p:txBody>
          <a:bodyPr/>
          <a:lstStyle/>
          <a:p>
            <a:r>
              <a:rPr lang="en-US" dirty="0"/>
              <a:t>DESTINY-PanTumor01: T-DXd for Solid Tumors </a:t>
            </a:r>
            <a:br>
              <a:rPr lang="en-US" dirty="0"/>
            </a:br>
            <a:r>
              <a:rPr lang="en-US" dirty="0"/>
              <a:t>With </a:t>
            </a:r>
            <a:r>
              <a:rPr lang="en-US" i="1" dirty="0"/>
              <a:t>HER2</a:t>
            </a:r>
            <a:r>
              <a:rPr lang="en-US" dirty="0"/>
              <a:t>-Activating Mutations</a:t>
            </a:r>
          </a:p>
        </p:txBody>
      </p:sp>
      <p:sp>
        <p:nvSpPr>
          <p:cNvPr id="2" name="Content Placeholder 1">
            <a:extLst>
              <a:ext uri="{FF2B5EF4-FFF2-40B4-BE49-F238E27FC236}">
                <a16:creationId xmlns:a16="http://schemas.microsoft.com/office/drawing/2014/main" id="{30ED7A7A-0BCD-9238-071D-EB0FAF5B98A8}"/>
              </a:ext>
            </a:extLst>
          </p:cNvPr>
          <p:cNvSpPr>
            <a:spLocks noGrp="1"/>
          </p:cNvSpPr>
          <p:nvPr>
            <p:ph idx="1"/>
          </p:nvPr>
        </p:nvSpPr>
        <p:spPr/>
        <p:txBody>
          <a:bodyPr/>
          <a:lstStyle/>
          <a:p>
            <a:r>
              <a:rPr lang="en-US" sz="2000" dirty="0"/>
              <a:t>Open-label, multicenter phase II trial of T-DXd 5.4 mg/kg Q3W for previously treated advanced </a:t>
            </a:r>
            <a:br>
              <a:rPr lang="en-US" sz="2000" dirty="0"/>
            </a:br>
            <a:r>
              <a:rPr lang="en-US" sz="2000" dirty="0"/>
              <a:t>solid tumors with </a:t>
            </a:r>
            <a:r>
              <a:rPr lang="en-US" sz="2000" i="1" dirty="0"/>
              <a:t>HER2</a:t>
            </a:r>
            <a:r>
              <a:rPr lang="en-US" sz="2000" dirty="0"/>
              <a:t> mutations; prior HER2-targeted therapy allowed (N = 131)</a:t>
            </a:r>
          </a:p>
          <a:p>
            <a:pPr lvl="1"/>
            <a:r>
              <a:rPr lang="en-US" sz="1800" dirty="0"/>
              <a:t>Primary endpoint: ORR; key secondary endpoints: PFS, OS, safety</a:t>
            </a:r>
          </a:p>
        </p:txBody>
      </p:sp>
      <p:sp>
        <p:nvSpPr>
          <p:cNvPr id="36" name="Text Box 11">
            <a:extLst>
              <a:ext uri="{FF2B5EF4-FFF2-40B4-BE49-F238E27FC236}">
                <a16:creationId xmlns:a16="http://schemas.microsoft.com/office/drawing/2014/main" id="{A0146320-18C1-2FC8-CE9E-BBC21ECBECE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Li. Lancet Oncol. 2024;25:707.</a:t>
            </a:r>
          </a:p>
        </p:txBody>
      </p:sp>
      <p:sp>
        <p:nvSpPr>
          <p:cNvPr id="3" name="TextBox 2">
            <a:extLst>
              <a:ext uri="{FF2B5EF4-FFF2-40B4-BE49-F238E27FC236}">
                <a16:creationId xmlns:a16="http://schemas.microsoft.com/office/drawing/2014/main" id="{9DF98C23-863F-5FD4-3C27-D6EBC2932D10}"/>
              </a:ext>
            </a:extLst>
          </p:cNvPr>
          <p:cNvSpPr txBox="1"/>
          <p:nvPr/>
        </p:nvSpPr>
        <p:spPr bwMode="auto">
          <a:xfrm rot="16200000">
            <a:off x="-379639" y="3843079"/>
            <a:ext cx="2496768"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Best (Min) </a:t>
            </a:r>
          </a:p>
          <a:p>
            <a:pPr marL="0" marR="0" lvl="0" indent="0" algn="ctr" defTabSz="914400" rtl="0" eaLnBrk="0" fontAlgn="base" latinLnBrk="0" hangingPunct="0">
              <a:lnSpc>
                <a:spcPct val="100000"/>
              </a:lnSpc>
              <a:spcBef>
                <a:spcPts val="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Change (ICR)</a:t>
            </a:r>
          </a:p>
        </p:txBody>
      </p:sp>
      <p:sp>
        <p:nvSpPr>
          <p:cNvPr id="6" name="Freeform 6">
            <a:extLst>
              <a:ext uri="{FF2B5EF4-FFF2-40B4-BE49-F238E27FC236}">
                <a16:creationId xmlns:a16="http://schemas.microsoft.com/office/drawing/2014/main" id="{C239053C-5E9D-9118-6242-5EEEF2783250}"/>
              </a:ext>
            </a:extLst>
          </p:cNvPr>
          <p:cNvSpPr/>
          <p:nvPr/>
        </p:nvSpPr>
        <p:spPr bwMode="auto">
          <a:xfrm>
            <a:off x="1657815" y="3442010"/>
            <a:ext cx="8742556" cy="1843668"/>
          </a:xfrm>
          <a:custGeom>
            <a:avLst/>
            <a:gdLst>
              <a:gd name="connsiteX0" fmla="*/ 0 w 8742556"/>
              <a:gd name="connsiteY0" fmla="*/ 0 h 1843668"/>
              <a:gd name="connsiteX1" fmla="*/ 0 w 8742556"/>
              <a:gd name="connsiteY1" fmla="*/ 1843668 h 1843668"/>
              <a:gd name="connsiteX2" fmla="*/ 8742556 w 8742556"/>
              <a:gd name="connsiteY2" fmla="*/ 1843668 h 1843668"/>
            </a:gdLst>
            <a:ahLst/>
            <a:cxnLst>
              <a:cxn ang="0">
                <a:pos x="connsiteX0" y="connsiteY0"/>
              </a:cxn>
              <a:cxn ang="0">
                <a:pos x="connsiteX1" y="connsiteY1"/>
              </a:cxn>
              <a:cxn ang="0">
                <a:pos x="connsiteX2" y="connsiteY2"/>
              </a:cxn>
            </a:cxnLst>
            <a:rect l="l" t="t" r="r" b="b"/>
            <a:pathLst>
              <a:path w="8742556" h="1843668">
                <a:moveTo>
                  <a:pt x="0" y="0"/>
                </a:moveTo>
                <a:lnTo>
                  <a:pt x="0" y="1843668"/>
                </a:lnTo>
                <a:lnTo>
                  <a:pt x="8742556" y="1843668"/>
                </a:lnTo>
              </a:path>
            </a:pathLst>
          </a:custGeom>
          <a:noFill/>
          <a:ln w="28575">
            <a:solidFill>
              <a:schemeClr val="bg1"/>
            </a:solidFill>
            <a:miter lim="800000"/>
            <a:headEnd/>
            <a:tailEnd/>
          </a:ln>
        </p:spPr>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7" name="TextBox 6">
            <a:extLst>
              <a:ext uri="{FF2B5EF4-FFF2-40B4-BE49-F238E27FC236}">
                <a16:creationId xmlns:a16="http://schemas.microsoft.com/office/drawing/2014/main" id="{E48F0C38-2E1B-4C54-97C1-B16D5FD4274E}"/>
              </a:ext>
            </a:extLst>
          </p:cNvPr>
          <p:cNvSpPr txBox="1"/>
          <p:nvPr/>
        </p:nvSpPr>
        <p:spPr bwMode="auto">
          <a:xfrm>
            <a:off x="1188069" y="3293496"/>
            <a:ext cx="5445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p:txBody>
      </p:sp>
      <p:sp>
        <p:nvSpPr>
          <p:cNvPr id="9" name="TextBox 8">
            <a:extLst>
              <a:ext uri="{FF2B5EF4-FFF2-40B4-BE49-F238E27FC236}">
                <a16:creationId xmlns:a16="http://schemas.microsoft.com/office/drawing/2014/main" id="{9A3F0B5F-1EC1-E319-A30D-8B552540A40D}"/>
              </a:ext>
            </a:extLst>
          </p:cNvPr>
          <p:cNvSpPr txBox="1"/>
          <p:nvPr/>
        </p:nvSpPr>
        <p:spPr bwMode="auto">
          <a:xfrm>
            <a:off x="1188069" y="3443864"/>
            <a:ext cx="544576"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10" name="TextBox 9">
            <a:extLst>
              <a:ext uri="{FF2B5EF4-FFF2-40B4-BE49-F238E27FC236}">
                <a16:creationId xmlns:a16="http://schemas.microsoft.com/office/drawing/2014/main" id="{9BD7979A-398F-5B3E-5BBA-7F2C4B3B9296}"/>
              </a:ext>
            </a:extLst>
          </p:cNvPr>
          <p:cNvSpPr txBox="1"/>
          <p:nvPr/>
        </p:nvSpPr>
        <p:spPr bwMode="auto">
          <a:xfrm>
            <a:off x="1273117" y="3602993"/>
            <a:ext cx="3846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1" name="TextBox 10">
            <a:extLst>
              <a:ext uri="{FF2B5EF4-FFF2-40B4-BE49-F238E27FC236}">
                <a16:creationId xmlns:a16="http://schemas.microsoft.com/office/drawing/2014/main" id="{BFA573CD-4D3A-1157-086F-E217F0B7A529}"/>
              </a:ext>
            </a:extLst>
          </p:cNvPr>
          <p:cNvSpPr txBox="1"/>
          <p:nvPr/>
        </p:nvSpPr>
        <p:spPr bwMode="auto">
          <a:xfrm>
            <a:off x="1273117" y="3745233"/>
            <a:ext cx="3846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2" name="TextBox 11">
            <a:extLst>
              <a:ext uri="{FF2B5EF4-FFF2-40B4-BE49-F238E27FC236}">
                <a16:creationId xmlns:a16="http://schemas.microsoft.com/office/drawing/2014/main" id="{07EF4AC7-C4DE-279D-E7D5-6F63D741052C}"/>
              </a:ext>
            </a:extLst>
          </p:cNvPr>
          <p:cNvSpPr txBox="1"/>
          <p:nvPr/>
        </p:nvSpPr>
        <p:spPr bwMode="auto">
          <a:xfrm>
            <a:off x="1273117" y="3899665"/>
            <a:ext cx="3846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3" name="TextBox 12">
            <a:extLst>
              <a:ext uri="{FF2B5EF4-FFF2-40B4-BE49-F238E27FC236}">
                <a16:creationId xmlns:a16="http://schemas.microsoft.com/office/drawing/2014/main" id="{E054C7E6-A05B-CE1B-4D88-85C203E6E8F9}"/>
              </a:ext>
            </a:extLst>
          </p:cNvPr>
          <p:cNvSpPr txBox="1"/>
          <p:nvPr/>
        </p:nvSpPr>
        <p:spPr bwMode="auto">
          <a:xfrm>
            <a:off x="1273117" y="4062225"/>
            <a:ext cx="3846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4" name="TextBox 13">
            <a:extLst>
              <a:ext uri="{FF2B5EF4-FFF2-40B4-BE49-F238E27FC236}">
                <a16:creationId xmlns:a16="http://schemas.microsoft.com/office/drawing/2014/main" id="{55EFA7F5-9FD0-D933-9647-160440E15130}"/>
              </a:ext>
            </a:extLst>
          </p:cNvPr>
          <p:cNvSpPr txBox="1"/>
          <p:nvPr/>
        </p:nvSpPr>
        <p:spPr bwMode="auto">
          <a:xfrm>
            <a:off x="1367327" y="4209955"/>
            <a:ext cx="384698"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15" name="TextBox 14">
            <a:extLst>
              <a:ext uri="{FF2B5EF4-FFF2-40B4-BE49-F238E27FC236}">
                <a16:creationId xmlns:a16="http://schemas.microsoft.com/office/drawing/2014/main" id="{5AB85507-9484-8DCD-72DE-45408FC3B65A}"/>
              </a:ext>
            </a:extLst>
          </p:cNvPr>
          <p:cNvSpPr txBox="1"/>
          <p:nvPr/>
        </p:nvSpPr>
        <p:spPr bwMode="auto">
          <a:xfrm>
            <a:off x="1219200" y="4363843"/>
            <a:ext cx="438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16" name="TextBox 15">
            <a:extLst>
              <a:ext uri="{FF2B5EF4-FFF2-40B4-BE49-F238E27FC236}">
                <a16:creationId xmlns:a16="http://schemas.microsoft.com/office/drawing/2014/main" id="{A20CFF5B-1365-7219-0E4C-6E45774AE3F5}"/>
              </a:ext>
            </a:extLst>
          </p:cNvPr>
          <p:cNvSpPr txBox="1"/>
          <p:nvPr/>
        </p:nvSpPr>
        <p:spPr bwMode="auto">
          <a:xfrm>
            <a:off x="1219200" y="4522323"/>
            <a:ext cx="438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17" name="TextBox 16">
            <a:extLst>
              <a:ext uri="{FF2B5EF4-FFF2-40B4-BE49-F238E27FC236}">
                <a16:creationId xmlns:a16="http://schemas.microsoft.com/office/drawing/2014/main" id="{199A4FFE-745E-CD33-D657-3BC50B5C6000}"/>
              </a:ext>
            </a:extLst>
          </p:cNvPr>
          <p:cNvSpPr txBox="1"/>
          <p:nvPr/>
        </p:nvSpPr>
        <p:spPr bwMode="auto">
          <a:xfrm>
            <a:off x="1219200" y="4664563"/>
            <a:ext cx="438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18" name="TextBox 17">
            <a:extLst>
              <a:ext uri="{FF2B5EF4-FFF2-40B4-BE49-F238E27FC236}">
                <a16:creationId xmlns:a16="http://schemas.microsoft.com/office/drawing/2014/main" id="{44C15F76-EF79-B209-6145-DC87A636141B}"/>
              </a:ext>
            </a:extLst>
          </p:cNvPr>
          <p:cNvSpPr txBox="1"/>
          <p:nvPr/>
        </p:nvSpPr>
        <p:spPr bwMode="auto">
          <a:xfrm>
            <a:off x="1219200" y="4818995"/>
            <a:ext cx="43861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19" name="TextBox 18">
            <a:extLst>
              <a:ext uri="{FF2B5EF4-FFF2-40B4-BE49-F238E27FC236}">
                <a16:creationId xmlns:a16="http://schemas.microsoft.com/office/drawing/2014/main" id="{F8D3E89B-4990-28DD-CB93-F5D6520ED30F}"/>
              </a:ext>
            </a:extLst>
          </p:cNvPr>
          <p:cNvSpPr txBox="1"/>
          <p:nvPr/>
        </p:nvSpPr>
        <p:spPr bwMode="auto">
          <a:xfrm>
            <a:off x="1141480" y="4973427"/>
            <a:ext cx="5889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-100</a:t>
            </a:r>
          </a:p>
        </p:txBody>
      </p:sp>
      <p:sp>
        <p:nvSpPr>
          <p:cNvPr id="20" name="TextBox 19">
            <a:extLst>
              <a:ext uri="{FF2B5EF4-FFF2-40B4-BE49-F238E27FC236}">
                <a16:creationId xmlns:a16="http://schemas.microsoft.com/office/drawing/2014/main" id="{F01A2435-DA34-0A49-2161-0726F299FE31}"/>
              </a:ext>
            </a:extLst>
          </p:cNvPr>
          <p:cNvSpPr txBox="1"/>
          <p:nvPr/>
        </p:nvSpPr>
        <p:spPr bwMode="auto">
          <a:xfrm>
            <a:off x="1141480" y="5127859"/>
            <a:ext cx="58898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-120</a:t>
            </a:r>
          </a:p>
        </p:txBody>
      </p:sp>
      <p:sp>
        <p:nvSpPr>
          <p:cNvPr id="21" name="Rectangle 20">
            <a:extLst>
              <a:ext uri="{FF2B5EF4-FFF2-40B4-BE49-F238E27FC236}">
                <a16:creationId xmlns:a16="http://schemas.microsoft.com/office/drawing/2014/main" id="{F2C072C0-97F6-E5AC-E407-717120BD0C0B}"/>
              </a:ext>
            </a:extLst>
          </p:cNvPr>
          <p:cNvSpPr/>
          <p:nvPr/>
        </p:nvSpPr>
        <p:spPr bwMode="auto">
          <a:xfrm>
            <a:off x="10538162" y="3365023"/>
            <a:ext cx="93472" cy="9347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 name="Rectangle 21">
            <a:extLst>
              <a:ext uri="{FF2B5EF4-FFF2-40B4-BE49-F238E27FC236}">
                <a16:creationId xmlns:a16="http://schemas.microsoft.com/office/drawing/2014/main" id="{4E48BEA5-4C3C-06D7-BC0B-9C58EEF8DC4E}"/>
              </a:ext>
            </a:extLst>
          </p:cNvPr>
          <p:cNvSpPr/>
          <p:nvPr/>
        </p:nvSpPr>
        <p:spPr bwMode="auto">
          <a:xfrm>
            <a:off x="10538162" y="3528044"/>
            <a:ext cx="93472" cy="93472"/>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 name="Rectangle 22">
            <a:extLst>
              <a:ext uri="{FF2B5EF4-FFF2-40B4-BE49-F238E27FC236}">
                <a16:creationId xmlns:a16="http://schemas.microsoft.com/office/drawing/2014/main" id="{4EADDB2A-AD52-3347-25C4-C322CFE9EE09}"/>
              </a:ext>
            </a:extLst>
          </p:cNvPr>
          <p:cNvSpPr/>
          <p:nvPr/>
        </p:nvSpPr>
        <p:spPr bwMode="auto">
          <a:xfrm>
            <a:off x="10538162" y="3688052"/>
            <a:ext cx="93472" cy="93472"/>
          </a:xfrm>
          <a:prstGeom prst="rect">
            <a:avLst/>
          </a:prstGeom>
          <a:solidFill>
            <a:schemeClr val="accent4"/>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 name="Rectangle 23">
            <a:extLst>
              <a:ext uri="{FF2B5EF4-FFF2-40B4-BE49-F238E27FC236}">
                <a16:creationId xmlns:a16="http://schemas.microsoft.com/office/drawing/2014/main" id="{A7ED8189-C4AC-B359-ADC2-8699414E5F7D}"/>
              </a:ext>
            </a:extLst>
          </p:cNvPr>
          <p:cNvSpPr/>
          <p:nvPr/>
        </p:nvSpPr>
        <p:spPr bwMode="auto">
          <a:xfrm>
            <a:off x="10473225" y="4378238"/>
            <a:ext cx="93472" cy="93472"/>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 name="Rectangle 24">
            <a:extLst>
              <a:ext uri="{FF2B5EF4-FFF2-40B4-BE49-F238E27FC236}">
                <a16:creationId xmlns:a16="http://schemas.microsoft.com/office/drawing/2014/main" id="{7C53CE77-84E1-3B91-766B-921CF1D59D7D}"/>
              </a:ext>
            </a:extLst>
          </p:cNvPr>
          <p:cNvSpPr/>
          <p:nvPr/>
        </p:nvSpPr>
        <p:spPr bwMode="auto">
          <a:xfrm>
            <a:off x="10473225" y="4543030"/>
            <a:ext cx="93472" cy="93472"/>
          </a:xfrm>
          <a:prstGeom prst="rect">
            <a:avLst/>
          </a:prstGeom>
          <a:solidFill>
            <a:schemeClr val="tx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 name="Rectangle 25">
            <a:extLst>
              <a:ext uri="{FF2B5EF4-FFF2-40B4-BE49-F238E27FC236}">
                <a16:creationId xmlns:a16="http://schemas.microsoft.com/office/drawing/2014/main" id="{D30F01A9-4BD7-8D2D-C15D-C87AA384CF1F}"/>
              </a:ext>
            </a:extLst>
          </p:cNvPr>
          <p:cNvSpPr/>
          <p:nvPr/>
        </p:nvSpPr>
        <p:spPr bwMode="auto">
          <a:xfrm>
            <a:off x="10473225" y="4707822"/>
            <a:ext cx="93472" cy="9347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7" name="Rectangle 26">
            <a:extLst>
              <a:ext uri="{FF2B5EF4-FFF2-40B4-BE49-F238E27FC236}">
                <a16:creationId xmlns:a16="http://schemas.microsoft.com/office/drawing/2014/main" id="{CF1F4113-3D90-CDDA-DDCB-5F9EA5E5D939}"/>
              </a:ext>
            </a:extLst>
          </p:cNvPr>
          <p:cNvSpPr/>
          <p:nvPr/>
        </p:nvSpPr>
        <p:spPr bwMode="auto">
          <a:xfrm>
            <a:off x="10473225" y="4872614"/>
            <a:ext cx="93472" cy="9347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8" name="Rectangle 27">
            <a:extLst>
              <a:ext uri="{FF2B5EF4-FFF2-40B4-BE49-F238E27FC236}">
                <a16:creationId xmlns:a16="http://schemas.microsoft.com/office/drawing/2014/main" id="{E807FA81-D5D9-118D-F1CB-40357C875DAD}"/>
              </a:ext>
            </a:extLst>
          </p:cNvPr>
          <p:cNvSpPr/>
          <p:nvPr/>
        </p:nvSpPr>
        <p:spPr bwMode="auto">
          <a:xfrm>
            <a:off x="10473225" y="5037406"/>
            <a:ext cx="93472" cy="93472"/>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9" name="Rectangle 28">
            <a:extLst>
              <a:ext uri="{FF2B5EF4-FFF2-40B4-BE49-F238E27FC236}">
                <a16:creationId xmlns:a16="http://schemas.microsoft.com/office/drawing/2014/main" id="{865B3EAF-869E-A37B-501F-8D586573F94F}"/>
              </a:ext>
            </a:extLst>
          </p:cNvPr>
          <p:cNvSpPr/>
          <p:nvPr/>
        </p:nvSpPr>
        <p:spPr bwMode="auto">
          <a:xfrm>
            <a:off x="10473225" y="5202198"/>
            <a:ext cx="93472" cy="9347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0" name="Rectangle 29">
            <a:extLst>
              <a:ext uri="{FF2B5EF4-FFF2-40B4-BE49-F238E27FC236}">
                <a16:creationId xmlns:a16="http://schemas.microsoft.com/office/drawing/2014/main" id="{7B58A2C3-D3B3-D9E4-97FA-10CE677C60DA}"/>
              </a:ext>
            </a:extLst>
          </p:cNvPr>
          <p:cNvSpPr/>
          <p:nvPr/>
        </p:nvSpPr>
        <p:spPr bwMode="auto">
          <a:xfrm>
            <a:off x="10473225" y="5366990"/>
            <a:ext cx="93472" cy="93472"/>
          </a:xfrm>
          <a:prstGeom prst="rect">
            <a:avLst/>
          </a:prstGeom>
          <a:solidFill>
            <a:schemeClr val="tx1">
              <a:lumMod val="8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1" name="Rectangle 30">
            <a:extLst>
              <a:ext uri="{FF2B5EF4-FFF2-40B4-BE49-F238E27FC236}">
                <a16:creationId xmlns:a16="http://schemas.microsoft.com/office/drawing/2014/main" id="{534B57B0-898B-BBE9-D120-60F95679E019}"/>
              </a:ext>
            </a:extLst>
          </p:cNvPr>
          <p:cNvSpPr/>
          <p:nvPr/>
        </p:nvSpPr>
        <p:spPr bwMode="auto">
          <a:xfrm>
            <a:off x="10473225" y="6026153"/>
            <a:ext cx="93472" cy="93472"/>
          </a:xfrm>
          <a:prstGeom prst="rect">
            <a:avLst/>
          </a:prstGeom>
          <a:solidFill>
            <a:schemeClr val="tx1">
              <a:lumMod val="95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3" name="Rectangle 32">
            <a:extLst>
              <a:ext uri="{FF2B5EF4-FFF2-40B4-BE49-F238E27FC236}">
                <a16:creationId xmlns:a16="http://schemas.microsoft.com/office/drawing/2014/main" id="{3F146C7D-F5F2-7F3C-D38B-C0EEC74B8F83}"/>
              </a:ext>
            </a:extLst>
          </p:cNvPr>
          <p:cNvSpPr/>
          <p:nvPr/>
        </p:nvSpPr>
        <p:spPr bwMode="auto">
          <a:xfrm>
            <a:off x="10473225" y="5531782"/>
            <a:ext cx="93472" cy="9347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 name="Rectangle 33">
            <a:extLst>
              <a:ext uri="{FF2B5EF4-FFF2-40B4-BE49-F238E27FC236}">
                <a16:creationId xmlns:a16="http://schemas.microsoft.com/office/drawing/2014/main" id="{A7F7583A-9A05-133D-3BE3-6D6AF0081AF5}"/>
              </a:ext>
            </a:extLst>
          </p:cNvPr>
          <p:cNvSpPr/>
          <p:nvPr/>
        </p:nvSpPr>
        <p:spPr bwMode="auto">
          <a:xfrm>
            <a:off x="10473225" y="5696574"/>
            <a:ext cx="93472" cy="9347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 name="Rectangle 34">
            <a:extLst>
              <a:ext uri="{FF2B5EF4-FFF2-40B4-BE49-F238E27FC236}">
                <a16:creationId xmlns:a16="http://schemas.microsoft.com/office/drawing/2014/main" id="{E0047417-7628-F54D-FDF5-9D13BBB408BD}"/>
              </a:ext>
            </a:extLst>
          </p:cNvPr>
          <p:cNvSpPr/>
          <p:nvPr/>
        </p:nvSpPr>
        <p:spPr bwMode="auto">
          <a:xfrm>
            <a:off x="10473225" y="5861366"/>
            <a:ext cx="93472" cy="93472"/>
          </a:xfrm>
          <a:prstGeom prst="rect">
            <a:avLst/>
          </a:prstGeom>
          <a:solidFill>
            <a:schemeClr val="accent5">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 name="Freeform 58">
            <a:extLst>
              <a:ext uri="{FF2B5EF4-FFF2-40B4-BE49-F238E27FC236}">
                <a16:creationId xmlns:a16="http://schemas.microsoft.com/office/drawing/2014/main" id="{D2B2EBDC-24AA-D40C-C39F-5ADA47230F8E}"/>
              </a:ext>
            </a:extLst>
          </p:cNvPr>
          <p:cNvSpPr/>
          <p:nvPr/>
        </p:nvSpPr>
        <p:spPr bwMode="auto">
          <a:xfrm>
            <a:off x="2084190" y="4343524"/>
            <a:ext cx="74810" cy="22225"/>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 name="Freeform 59">
            <a:extLst>
              <a:ext uri="{FF2B5EF4-FFF2-40B4-BE49-F238E27FC236}">
                <a16:creationId xmlns:a16="http://schemas.microsoft.com/office/drawing/2014/main" id="{A7315EFD-0C1D-B006-764D-74153CD79F48}"/>
              </a:ext>
            </a:extLst>
          </p:cNvPr>
          <p:cNvSpPr/>
          <p:nvPr/>
        </p:nvSpPr>
        <p:spPr bwMode="auto">
          <a:xfrm>
            <a:off x="2169915" y="4381624"/>
            <a:ext cx="82630" cy="69726"/>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 name="Freeform 60">
            <a:extLst>
              <a:ext uri="{FF2B5EF4-FFF2-40B4-BE49-F238E27FC236}">
                <a16:creationId xmlns:a16="http://schemas.microsoft.com/office/drawing/2014/main" id="{E996CC1F-D8CD-7B12-0098-8C6D2DED6CAC}"/>
              </a:ext>
            </a:extLst>
          </p:cNvPr>
          <p:cNvSpPr/>
          <p:nvPr/>
        </p:nvSpPr>
        <p:spPr bwMode="auto">
          <a:xfrm>
            <a:off x="2169915" y="4441949"/>
            <a:ext cx="82630" cy="82425"/>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 name="Freeform 65">
            <a:extLst>
              <a:ext uri="{FF2B5EF4-FFF2-40B4-BE49-F238E27FC236}">
                <a16:creationId xmlns:a16="http://schemas.microsoft.com/office/drawing/2014/main" id="{F7357DD7-31F5-829F-B5B2-9F1210B128D8}"/>
              </a:ext>
            </a:extLst>
          </p:cNvPr>
          <p:cNvSpPr/>
          <p:nvPr/>
        </p:nvSpPr>
        <p:spPr bwMode="auto">
          <a:xfrm>
            <a:off x="2250727" y="4381623"/>
            <a:ext cx="82630" cy="174501"/>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1" name="Freeform 66">
            <a:extLst>
              <a:ext uri="{FF2B5EF4-FFF2-40B4-BE49-F238E27FC236}">
                <a16:creationId xmlns:a16="http://schemas.microsoft.com/office/drawing/2014/main" id="{A5AAC70A-A74D-B534-49B2-D531C4529B71}"/>
              </a:ext>
            </a:extLst>
          </p:cNvPr>
          <p:cNvSpPr/>
          <p:nvPr/>
        </p:nvSpPr>
        <p:spPr bwMode="auto">
          <a:xfrm>
            <a:off x="2334772" y="4381624"/>
            <a:ext cx="82630" cy="180852"/>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2" name="Freeform 67">
            <a:extLst>
              <a:ext uri="{FF2B5EF4-FFF2-40B4-BE49-F238E27FC236}">
                <a16:creationId xmlns:a16="http://schemas.microsoft.com/office/drawing/2014/main" id="{ABC70CF1-C572-DB12-E30E-73B27567C617}"/>
              </a:ext>
            </a:extLst>
          </p:cNvPr>
          <p:cNvSpPr/>
          <p:nvPr/>
        </p:nvSpPr>
        <p:spPr bwMode="auto">
          <a:xfrm>
            <a:off x="2418817" y="4381623"/>
            <a:ext cx="82630" cy="184027"/>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3" name="Freeform 68">
            <a:extLst>
              <a:ext uri="{FF2B5EF4-FFF2-40B4-BE49-F238E27FC236}">
                <a16:creationId xmlns:a16="http://schemas.microsoft.com/office/drawing/2014/main" id="{BC035B29-6592-9AB3-BD37-2D5113519450}"/>
              </a:ext>
            </a:extLst>
          </p:cNvPr>
          <p:cNvSpPr/>
          <p:nvPr/>
        </p:nvSpPr>
        <p:spPr bwMode="auto">
          <a:xfrm>
            <a:off x="2502862" y="4381623"/>
            <a:ext cx="82630" cy="199902"/>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4" name="Freeform 69">
            <a:extLst>
              <a:ext uri="{FF2B5EF4-FFF2-40B4-BE49-F238E27FC236}">
                <a16:creationId xmlns:a16="http://schemas.microsoft.com/office/drawing/2014/main" id="{15CC311B-3A55-E038-85FD-2C8D57558777}"/>
              </a:ext>
            </a:extLst>
          </p:cNvPr>
          <p:cNvSpPr/>
          <p:nvPr/>
        </p:nvSpPr>
        <p:spPr bwMode="auto">
          <a:xfrm>
            <a:off x="2580442" y="4381623"/>
            <a:ext cx="82630" cy="352302"/>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5" name="Freeform 70">
            <a:extLst>
              <a:ext uri="{FF2B5EF4-FFF2-40B4-BE49-F238E27FC236}">
                <a16:creationId xmlns:a16="http://schemas.microsoft.com/office/drawing/2014/main" id="{06394CF0-54C6-22C8-71D6-CD5CC6C3ADA1}"/>
              </a:ext>
            </a:extLst>
          </p:cNvPr>
          <p:cNvSpPr/>
          <p:nvPr/>
        </p:nvSpPr>
        <p:spPr bwMode="auto">
          <a:xfrm>
            <a:off x="2664487" y="4381623"/>
            <a:ext cx="82630" cy="352302"/>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6" name="Freeform 71">
            <a:extLst>
              <a:ext uri="{FF2B5EF4-FFF2-40B4-BE49-F238E27FC236}">
                <a16:creationId xmlns:a16="http://schemas.microsoft.com/office/drawing/2014/main" id="{95C9BB73-9ACD-5C4C-75A0-EF4A53439CD1}"/>
              </a:ext>
            </a:extLst>
          </p:cNvPr>
          <p:cNvSpPr/>
          <p:nvPr/>
        </p:nvSpPr>
        <p:spPr bwMode="auto">
          <a:xfrm>
            <a:off x="2748531" y="4381623"/>
            <a:ext cx="82630" cy="358652"/>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7" name="Freeform 72">
            <a:extLst>
              <a:ext uri="{FF2B5EF4-FFF2-40B4-BE49-F238E27FC236}">
                <a16:creationId xmlns:a16="http://schemas.microsoft.com/office/drawing/2014/main" id="{9D2A8170-09D3-81B8-5438-C3F661CF540E}"/>
              </a:ext>
            </a:extLst>
          </p:cNvPr>
          <p:cNvSpPr/>
          <p:nvPr/>
        </p:nvSpPr>
        <p:spPr bwMode="auto">
          <a:xfrm>
            <a:off x="2832576" y="4381622"/>
            <a:ext cx="82630" cy="368177"/>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8" name="Freeform 73">
            <a:extLst>
              <a:ext uri="{FF2B5EF4-FFF2-40B4-BE49-F238E27FC236}">
                <a16:creationId xmlns:a16="http://schemas.microsoft.com/office/drawing/2014/main" id="{65D1A692-575A-1E68-EAD6-2AC49896A7A6}"/>
              </a:ext>
            </a:extLst>
          </p:cNvPr>
          <p:cNvSpPr/>
          <p:nvPr/>
        </p:nvSpPr>
        <p:spPr bwMode="auto">
          <a:xfrm>
            <a:off x="2916621" y="4381622"/>
            <a:ext cx="82630" cy="428503"/>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9" name="Freeform 74">
            <a:extLst>
              <a:ext uri="{FF2B5EF4-FFF2-40B4-BE49-F238E27FC236}">
                <a16:creationId xmlns:a16="http://schemas.microsoft.com/office/drawing/2014/main" id="{C843DAB5-336C-DFAD-DF7C-8CCAC08337CF}"/>
              </a:ext>
            </a:extLst>
          </p:cNvPr>
          <p:cNvSpPr/>
          <p:nvPr/>
        </p:nvSpPr>
        <p:spPr bwMode="auto">
          <a:xfrm>
            <a:off x="3000666" y="4381622"/>
            <a:ext cx="82630" cy="545978"/>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0" name="Freeform 75">
            <a:extLst>
              <a:ext uri="{FF2B5EF4-FFF2-40B4-BE49-F238E27FC236}">
                <a16:creationId xmlns:a16="http://schemas.microsoft.com/office/drawing/2014/main" id="{49BD9A97-F3B7-2351-46C7-EB6EFA6773D3}"/>
              </a:ext>
            </a:extLst>
          </p:cNvPr>
          <p:cNvSpPr/>
          <p:nvPr/>
        </p:nvSpPr>
        <p:spPr bwMode="auto">
          <a:xfrm>
            <a:off x="3084711" y="4381621"/>
            <a:ext cx="82630" cy="574553"/>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1" name="Freeform 76">
            <a:extLst>
              <a:ext uri="{FF2B5EF4-FFF2-40B4-BE49-F238E27FC236}">
                <a16:creationId xmlns:a16="http://schemas.microsoft.com/office/drawing/2014/main" id="{DF92FC29-BB01-D722-1C39-D833C45FB2AE}"/>
              </a:ext>
            </a:extLst>
          </p:cNvPr>
          <p:cNvSpPr/>
          <p:nvPr/>
        </p:nvSpPr>
        <p:spPr bwMode="auto">
          <a:xfrm>
            <a:off x="3168756" y="4381621"/>
            <a:ext cx="82630" cy="596779"/>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2" name="Freeform 77">
            <a:extLst>
              <a:ext uri="{FF2B5EF4-FFF2-40B4-BE49-F238E27FC236}">
                <a16:creationId xmlns:a16="http://schemas.microsoft.com/office/drawing/2014/main" id="{925277B4-8FB0-BCF6-3A4C-A20DA38CE613}"/>
              </a:ext>
            </a:extLst>
          </p:cNvPr>
          <p:cNvSpPr/>
          <p:nvPr/>
        </p:nvSpPr>
        <p:spPr bwMode="auto">
          <a:xfrm>
            <a:off x="3252800" y="4381621"/>
            <a:ext cx="82630" cy="628529"/>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3" name="Freeform 78">
            <a:extLst>
              <a:ext uri="{FF2B5EF4-FFF2-40B4-BE49-F238E27FC236}">
                <a16:creationId xmlns:a16="http://schemas.microsoft.com/office/drawing/2014/main" id="{4D93FEA7-8D74-DFA0-54C8-265D699F5E4A}"/>
              </a:ext>
            </a:extLst>
          </p:cNvPr>
          <p:cNvSpPr/>
          <p:nvPr/>
        </p:nvSpPr>
        <p:spPr bwMode="auto">
          <a:xfrm>
            <a:off x="3336845" y="4381621"/>
            <a:ext cx="82630" cy="755529"/>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4" name="Freeform 80">
            <a:extLst>
              <a:ext uri="{FF2B5EF4-FFF2-40B4-BE49-F238E27FC236}">
                <a16:creationId xmlns:a16="http://schemas.microsoft.com/office/drawing/2014/main" id="{341B1420-72B7-8971-0B64-29EC8304DCB3}"/>
              </a:ext>
            </a:extLst>
          </p:cNvPr>
          <p:cNvSpPr/>
          <p:nvPr/>
        </p:nvSpPr>
        <p:spPr bwMode="auto">
          <a:xfrm>
            <a:off x="3428920" y="3733800"/>
            <a:ext cx="84225" cy="625475"/>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5" name="Freeform 81">
            <a:extLst>
              <a:ext uri="{FF2B5EF4-FFF2-40B4-BE49-F238E27FC236}">
                <a16:creationId xmlns:a16="http://schemas.microsoft.com/office/drawing/2014/main" id="{473E6249-AA79-8B98-CC60-C2F3BCB260C8}"/>
              </a:ext>
            </a:extLst>
          </p:cNvPr>
          <p:cNvSpPr/>
          <p:nvPr/>
        </p:nvSpPr>
        <p:spPr bwMode="auto">
          <a:xfrm>
            <a:off x="3513064" y="3895725"/>
            <a:ext cx="84225" cy="463550"/>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Freeform 82">
            <a:extLst>
              <a:ext uri="{FF2B5EF4-FFF2-40B4-BE49-F238E27FC236}">
                <a16:creationId xmlns:a16="http://schemas.microsoft.com/office/drawing/2014/main" id="{0DE445B5-6CA5-594F-2B0C-E51531659BBF}"/>
              </a:ext>
            </a:extLst>
          </p:cNvPr>
          <p:cNvSpPr/>
          <p:nvPr/>
        </p:nvSpPr>
        <p:spPr bwMode="auto">
          <a:xfrm>
            <a:off x="3597207" y="4114799"/>
            <a:ext cx="84225" cy="244475"/>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Freeform 83">
            <a:extLst>
              <a:ext uri="{FF2B5EF4-FFF2-40B4-BE49-F238E27FC236}">
                <a16:creationId xmlns:a16="http://schemas.microsoft.com/office/drawing/2014/main" id="{85A43FA2-81E3-372A-B83E-3E2DBEAACF2F}"/>
              </a:ext>
            </a:extLst>
          </p:cNvPr>
          <p:cNvSpPr/>
          <p:nvPr/>
        </p:nvSpPr>
        <p:spPr bwMode="auto">
          <a:xfrm>
            <a:off x="3681351" y="4219575"/>
            <a:ext cx="84225" cy="139699"/>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Freeform 84">
            <a:extLst>
              <a:ext uri="{FF2B5EF4-FFF2-40B4-BE49-F238E27FC236}">
                <a16:creationId xmlns:a16="http://schemas.microsoft.com/office/drawing/2014/main" id="{F72D237F-5D5D-034B-43DC-E61D89AF6F44}"/>
              </a:ext>
            </a:extLst>
          </p:cNvPr>
          <p:cNvSpPr/>
          <p:nvPr/>
        </p:nvSpPr>
        <p:spPr bwMode="auto">
          <a:xfrm>
            <a:off x="3765494" y="4248150"/>
            <a:ext cx="84225" cy="111124"/>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Freeform 85">
            <a:extLst>
              <a:ext uri="{FF2B5EF4-FFF2-40B4-BE49-F238E27FC236}">
                <a16:creationId xmlns:a16="http://schemas.microsoft.com/office/drawing/2014/main" id="{1BD798D0-95FD-9BA0-7C2B-9C2AF29F60A6}"/>
              </a:ext>
            </a:extLst>
          </p:cNvPr>
          <p:cNvSpPr/>
          <p:nvPr/>
        </p:nvSpPr>
        <p:spPr bwMode="auto">
          <a:xfrm>
            <a:off x="3849638" y="4279900"/>
            <a:ext cx="84225" cy="79374"/>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Freeform 86">
            <a:extLst>
              <a:ext uri="{FF2B5EF4-FFF2-40B4-BE49-F238E27FC236}">
                <a16:creationId xmlns:a16="http://schemas.microsoft.com/office/drawing/2014/main" id="{439306C5-E5E0-AD28-8845-24EED2958F9D}"/>
              </a:ext>
            </a:extLst>
          </p:cNvPr>
          <p:cNvSpPr/>
          <p:nvPr/>
        </p:nvSpPr>
        <p:spPr bwMode="auto">
          <a:xfrm>
            <a:off x="3933781" y="4292600"/>
            <a:ext cx="84225" cy="66674"/>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Freeform 87">
            <a:extLst>
              <a:ext uri="{FF2B5EF4-FFF2-40B4-BE49-F238E27FC236}">
                <a16:creationId xmlns:a16="http://schemas.microsoft.com/office/drawing/2014/main" id="{76F7783C-9770-CECA-BE19-D592577767B1}"/>
              </a:ext>
            </a:extLst>
          </p:cNvPr>
          <p:cNvSpPr/>
          <p:nvPr/>
        </p:nvSpPr>
        <p:spPr bwMode="auto">
          <a:xfrm>
            <a:off x="4014689" y="4302124"/>
            <a:ext cx="84225" cy="57149"/>
          </a:xfrm>
          <a:custGeom>
            <a:avLst/>
            <a:gdLst>
              <a:gd name="connsiteX0" fmla="*/ 0 w 74810"/>
              <a:gd name="connsiteY0" fmla="*/ 0 h 22225"/>
              <a:gd name="connsiteX1" fmla="*/ 74810 w 74810"/>
              <a:gd name="connsiteY1" fmla="*/ 0 h 22225"/>
              <a:gd name="connsiteX2" fmla="*/ 74810 w 74810"/>
              <a:gd name="connsiteY2" fmla="*/ 22225 h 22225"/>
              <a:gd name="connsiteX3" fmla="*/ 0 w 74810"/>
              <a:gd name="connsiteY3" fmla="*/ 22225 h 22225"/>
              <a:gd name="connsiteX4" fmla="*/ 0 w 74810"/>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810" h="22225">
                <a:moveTo>
                  <a:pt x="0" y="0"/>
                </a:moveTo>
                <a:lnTo>
                  <a:pt x="74810" y="0"/>
                </a:lnTo>
                <a:lnTo>
                  <a:pt x="74810"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Freeform 92">
            <a:extLst>
              <a:ext uri="{FF2B5EF4-FFF2-40B4-BE49-F238E27FC236}">
                <a16:creationId xmlns:a16="http://schemas.microsoft.com/office/drawing/2014/main" id="{C75D448F-0201-14DD-43E0-4591BA5182AD}"/>
              </a:ext>
            </a:extLst>
          </p:cNvPr>
          <p:cNvSpPr/>
          <p:nvPr/>
        </p:nvSpPr>
        <p:spPr bwMode="auto">
          <a:xfrm>
            <a:off x="4098832" y="4332604"/>
            <a:ext cx="84225" cy="25400"/>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Freeform 93">
            <a:extLst>
              <a:ext uri="{FF2B5EF4-FFF2-40B4-BE49-F238E27FC236}">
                <a16:creationId xmlns:a16="http://schemas.microsoft.com/office/drawing/2014/main" id="{5D741776-83EB-C3D6-2FD5-224B9085122E}"/>
              </a:ext>
            </a:extLst>
          </p:cNvPr>
          <p:cNvSpPr/>
          <p:nvPr/>
        </p:nvSpPr>
        <p:spPr bwMode="auto">
          <a:xfrm>
            <a:off x="4182976" y="4345304"/>
            <a:ext cx="84225" cy="25400"/>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Freeform 94">
            <a:extLst>
              <a:ext uri="{FF2B5EF4-FFF2-40B4-BE49-F238E27FC236}">
                <a16:creationId xmlns:a16="http://schemas.microsoft.com/office/drawing/2014/main" id="{5AFE70B1-5F1A-9B10-F2E7-C0EE8DA18667}"/>
              </a:ext>
            </a:extLst>
          </p:cNvPr>
          <p:cNvSpPr/>
          <p:nvPr/>
        </p:nvSpPr>
        <p:spPr bwMode="auto">
          <a:xfrm>
            <a:off x="4270356" y="4361179"/>
            <a:ext cx="84225" cy="25400"/>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Freeform 95">
            <a:extLst>
              <a:ext uri="{FF2B5EF4-FFF2-40B4-BE49-F238E27FC236}">
                <a16:creationId xmlns:a16="http://schemas.microsoft.com/office/drawing/2014/main" id="{A78E352F-7455-33E9-8850-6DB1C717BE7F}"/>
              </a:ext>
            </a:extLst>
          </p:cNvPr>
          <p:cNvSpPr/>
          <p:nvPr/>
        </p:nvSpPr>
        <p:spPr bwMode="auto">
          <a:xfrm>
            <a:off x="4351263" y="4367529"/>
            <a:ext cx="84225" cy="25400"/>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Freeform 96">
            <a:extLst>
              <a:ext uri="{FF2B5EF4-FFF2-40B4-BE49-F238E27FC236}">
                <a16:creationId xmlns:a16="http://schemas.microsoft.com/office/drawing/2014/main" id="{D834ADAA-8296-62EC-6BF0-93915CEF71B2}"/>
              </a:ext>
            </a:extLst>
          </p:cNvPr>
          <p:cNvSpPr/>
          <p:nvPr/>
        </p:nvSpPr>
        <p:spPr bwMode="auto">
          <a:xfrm>
            <a:off x="4435406" y="4367529"/>
            <a:ext cx="84225" cy="25400"/>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Freeform 97">
            <a:extLst>
              <a:ext uri="{FF2B5EF4-FFF2-40B4-BE49-F238E27FC236}">
                <a16:creationId xmlns:a16="http://schemas.microsoft.com/office/drawing/2014/main" id="{16BDC3EB-19FE-660D-28B8-4F8C9B0E7F59}"/>
              </a:ext>
            </a:extLst>
          </p:cNvPr>
          <p:cNvSpPr/>
          <p:nvPr/>
        </p:nvSpPr>
        <p:spPr bwMode="auto">
          <a:xfrm>
            <a:off x="4519550" y="4367529"/>
            <a:ext cx="84225" cy="55246"/>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Freeform 98">
            <a:extLst>
              <a:ext uri="{FF2B5EF4-FFF2-40B4-BE49-F238E27FC236}">
                <a16:creationId xmlns:a16="http://schemas.microsoft.com/office/drawing/2014/main" id="{CD386194-9F79-182F-2DDC-9711A58221CE}"/>
              </a:ext>
            </a:extLst>
          </p:cNvPr>
          <p:cNvSpPr/>
          <p:nvPr/>
        </p:nvSpPr>
        <p:spPr bwMode="auto">
          <a:xfrm>
            <a:off x="4603693" y="4367529"/>
            <a:ext cx="84225" cy="144146"/>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Freeform 99">
            <a:extLst>
              <a:ext uri="{FF2B5EF4-FFF2-40B4-BE49-F238E27FC236}">
                <a16:creationId xmlns:a16="http://schemas.microsoft.com/office/drawing/2014/main" id="{DF659C4F-57CE-C5A3-BCD8-048680978729}"/>
              </a:ext>
            </a:extLst>
          </p:cNvPr>
          <p:cNvSpPr/>
          <p:nvPr/>
        </p:nvSpPr>
        <p:spPr bwMode="auto">
          <a:xfrm>
            <a:off x="4687837" y="4367528"/>
            <a:ext cx="84225" cy="217171"/>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Freeform 100">
            <a:extLst>
              <a:ext uri="{FF2B5EF4-FFF2-40B4-BE49-F238E27FC236}">
                <a16:creationId xmlns:a16="http://schemas.microsoft.com/office/drawing/2014/main" id="{612BC831-02B5-4EC1-13C4-2EFD2B2A9473}"/>
              </a:ext>
            </a:extLst>
          </p:cNvPr>
          <p:cNvSpPr/>
          <p:nvPr/>
        </p:nvSpPr>
        <p:spPr bwMode="auto">
          <a:xfrm>
            <a:off x="4768744" y="4367528"/>
            <a:ext cx="84225" cy="331472"/>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Freeform 101">
            <a:extLst>
              <a:ext uri="{FF2B5EF4-FFF2-40B4-BE49-F238E27FC236}">
                <a16:creationId xmlns:a16="http://schemas.microsoft.com/office/drawing/2014/main" id="{F2C5E6F3-3F68-F627-FD6D-2FB2C0962BC4}"/>
              </a:ext>
            </a:extLst>
          </p:cNvPr>
          <p:cNvSpPr/>
          <p:nvPr/>
        </p:nvSpPr>
        <p:spPr bwMode="auto">
          <a:xfrm>
            <a:off x="4852888" y="4367527"/>
            <a:ext cx="84225" cy="340997"/>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Freeform 102">
            <a:extLst>
              <a:ext uri="{FF2B5EF4-FFF2-40B4-BE49-F238E27FC236}">
                <a16:creationId xmlns:a16="http://schemas.microsoft.com/office/drawing/2014/main" id="{33707F06-F456-3F43-299E-B28A10EDE91D}"/>
              </a:ext>
            </a:extLst>
          </p:cNvPr>
          <p:cNvSpPr/>
          <p:nvPr/>
        </p:nvSpPr>
        <p:spPr bwMode="auto">
          <a:xfrm>
            <a:off x="4937031" y="4367527"/>
            <a:ext cx="84225" cy="372748"/>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Freeform 103">
            <a:extLst>
              <a:ext uri="{FF2B5EF4-FFF2-40B4-BE49-F238E27FC236}">
                <a16:creationId xmlns:a16="http://schemas.microsoft.com/office/drawing/2014/main" id="{D72C143B-5D6F-5F04-326E-1A369ED368DD}"/>
              </a:ext>
            </a:extLst>
          </p:cNvPr>
          <p:cNvSpPr/>
          <p:nvPr/>
        </p:nvSpPr>
        <p:spPr bwMode="auto">
          <a:xfrm>
            <a:off x="5021175" y="4367527"/>
            <a:ext cx="84225" cy="404498"/>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4" name="Freeform 105">
            <a:extLst>
              <a:ext uri="{FF2B5EF4-FFF2-40B4-BE49-F238E27FC236}">
                <a16:creationId xmlns:a16="http://schemas.microsoft.com/office/drawing/2014/main" id="{21DEDEB8-8624-3B47-B3A4-8775C62DECB9}"/>
              </a:ext>
            </a:extLst>
          </p:cNvPr>
          <p:cNvSpPr/>
          <p:nvPr/>
        </p:nvSpPr>
        <p:spPr bwMode="auto">
          <a:xfrm>
            <a:off x="5519650" y="4038599"/>
            <a:ext cx="84225" cy="333375"/>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Freeform 106">
            <a:extLst>
              <a:ext uri="{FF2B5EF4-FFF2-40B4-BE49-F238E27FC236}">
                <a16:creationId xmlns:a16="http://schemas.microsoft.com/office/drawing/2014/main" id="{94267382-9477-66C3-FE20-AB511C9746D7}"/>
              </a:ext>
            </a:extLst>
          </p:cNvPr>
          <p:cNvSpPr/>
          <p:nvPr/>
        </p:nvSpPr>
        <p:spPr bwMode="auto">
          <a:xfrm>
            <a:off x="5605375" y="4051300"/>
            <a:ext cx="84225" cy="320674"/>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Freeform 107">
            <a:extLst>
              <a:ext uri="{FF2B5EF4-FFF2-40B4-BE49-F238E27FC236}">
                <a16:creationId xmlns:a16="http://schemas.microsoft.com/office/drawing/2014/main" id="{00BC710D-2C5C-3B2F-5E27-74DB9BDE5446}"/>
              </a:ext>
            </a:extLst>
          </p:cNvPr>
          <p:cNvSpPr/>
          <p:nvPr/>
        </p:nvSpPr>
        <p:spPr bwMode="auto">
          <a:xfrm>
            <a:off x="5691100" y="4181474"/>
            <a:ext cx="84225" cy="190499"/>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Freeform 108">
            <a:extLst>
              <a:ext uri="{FF2B5EF4-FFF2-40B4-BE49-F238E27FC236}">
                <a16:creationId xmlns:a16="http://schemas.microsoft.com/office/drawing/2014/main" id="{A45D374D-6383-8618-BBD3-54A1484D0F35}"/>
              </a:ext>
            </a:extLst>
          </p:cNvPr>
          <p:cNvSpPr/>
          <p:nvPr/>
        </p:nvSpPr>
        <p:spPr bwMode="auto">
          <a:xfrm>
            <a:off x="5776825" y="4206875"/>
            <a:ext cx="84225" cy="165098"/>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Freeform 109">
            <a:extLst>
              <a:ext uri="{FF2B5EF4-FFF2-40B4-BE49-F238E27FC236}">
                <a16:creationId xmlns:a16="http://schemas.microsoft.com/office/drawing/2014/main" id="{6EC018B4-772C-BC09-0A07-C4C5FCF9C66E}"/>
              </a:ext>
            </a:extLst>
          </p:cNvPr>
          <p:cNvSpPr/>
          <p:nvPr/>
        </p:nvSpPr>
        <p:spPr bwMode="auto">
          <a:xfrm>
            <a:off x="5862550" y="4308475"/>
            <a:ext cx="84225" cy="63498"/>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Freeform 110">
            <a:extLst>
              <a:ext uri="{FF2B5EF4-FFF2-40B4-BE49-F238E27FC236}">
                <a16:creationId xmlns:a16="http://schemas.microsoft.com/office/drawing/2014/main" id="{D44B7513-9B64-99BE-9E36-B1AB2FD8594D}"/>
              </a:ext>
            </a:extLst>
          </p:cNvPr>
          <p:cNvSpPr/>
          <p:nvPr/>
        </p:nvSpPr>
        <p:spPr bwMode="auto">
          <a:xfrm>
            <a:off x="5945100" y="4314825"/>
            <a:ext cx="84225" cy="57148"/>
          </a:xfrm>
          <a:custGeom>
            <a:avLst/>
            <a:gdLst>
              <a:gd name="connsiteX0" fmla="*/ 0 w 82630"/>
              <a:gd name="connsiteY0" fmla="*/ 0 h 25400"/>
              <a:gd name="connsiteX1" fmla="*/ 82630 w 82630"/>
              <a:gd name="connsiteY1" fmla="*/ 0 h 25400"/>
              <a:gd name="connsiteX2" fmla="*/ 82630 w 82630"/>
              <a:gd name="connsiteY2" fmla="*/ 25400 h 25400"/>
              <a:gd name="connsiteX3" fmla="*/ 0 w 82630"/>
              <a:gd name="connsiteY3" fmla="*/ 25400 h 25400"/>
              <a:gd name="connsiteX4" fmla="*/ 0 w 82630"/>
              <a:gd name="connsiteY4" fmla="*/ 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630" h="25400">
                <a:moveTo>
                  <a:pt x="0" y="0"/>
                </a:moveTo>
                <a:lnTo>
                  <a:pt x="82630" y="0"/>
                </a:lnTo>
                <a:lnTo>
                  <a:pt x="82630" y="25400"/>
                </a:lnTo>
                <a:lnTo>
                  <a:pt x="0" y="25400"/>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Freeform 114">
            <a:extLst>
              <a:ext uri="{FF2B5EF4-FFF2-40B4-BE49-F238E27FC236}">
                <a16:creationId xmlns:a16="http://schemas.microsoft.com/office/drawing/2014/main" id="{941723E9-2000-9026-5D69-D3DF5AFE9DF8}"/>
              </a:ext>
            </a:extLst>
          </p:cNvPr>
          <p:cNvSpPr/>
          <p:nvPr/>
        </p:nvSpPr>
        <p:spPr bwMode="auto">
          <a:xfrm>
            <a:off x="6027650" y="4335778"/>
            <a:ext cx="84225" cy="28575"/>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Freeform 115">
            <a:extLst>
              <a:ext uri="{FF2B5EF4-FFF2-40B4-BE49-F238E27FC236}">
                <a16:creationId xmlns:a16="http://schemas.microsoft.com/office/drawing/2014/main" id="{E3F124EB-EF69-363E-507A-63CD084D0EC2}"/>
              </a:ext>
            </a:extLst>
          </p:cNvPr>
          <p:cNvSpPr/>
          <p:nvPr/>
        </p:nvSpPr>
        <p:spPr bwMode="auto">
          <a:xfrm>
            <a:off x="6113375" y="4364354"/>
            <a:ext cx="84225" cy="28575"/>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Freeform 116">
            <a:extLst>
              <a:ext uri="{FF2B5EF4-FFF2-40B4-BE49-F238E27FC236}">
                <a16:creationId xmlns:a16="http://schemas.microsoft.com/office/drawing/2014/main" id="{86B81D58-B3B9-214D-005D-0BDD44E0DF3D}"/>
              </a:ext>
            </a:extLst>
          </p:cNvPr>
          <p:cNvSpPr/>
          <p:nvPr/>
        </p:nvSpPr>
        <p:spPr bwMode="auto">
          <a:xfrm>
            <a:off x="6195925" y="4364354"/>
            <a:ext cx="84225" cy="52071"/>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Freeform 117">
            <a:extLst>
              <a:ext uri="{FF2B5EF4-FFF2-40B4-BE49-F238E27FC236}">
                <a16:creationId xmlns:a16="http://schemas.microsoft.com/office/drawing/2014/main" id="{B6F4C996-0A2E-591C-5B89-B461CF1FDAAC}"/>
              </a:ext>
            </a:extLst>
          </p:cNvPr>
          <p:cNvSpPr/>
          <p:nvPr/>
        </p:nvSpPr>
        <p:spPr bwMode="auto">
          <a:xfrm>
            <a:off x="6281650" y="4364354"/>
            <a:ext cx="84225" cy="163196"/>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Freeform 118">
            <a:extLst>
              <a:ext uri="{FF2B5EF4-FFF2-40B4-BE49-F238E27FC236}">
                <a16:creationId xmlns:a16="http://schemas.microsoft.com/office/drawing/2014/main" id="{B549ABBF-B5F4-C6DF-F789-8E7FB95C6916}"/>
              </a:ext>
            </a:extLst>
          </p:cNvPr>
          <p:cNvSpPr/>
          <p:nvPr/>
        </p:nvSpPr>
        <p:spPr bwMode="auto">
          <a:xfrm>
            <a:off x="6364200" y="4364353"/>
            <a:ext cx="84225" cy="204471"/>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Freeform 119">
            <a:extLst>
              <a:ext uri="{FF2B5EF4-FFF2-40B4-BE49-F238E27FC236}">
                <a16:creationId xmlns:a16="http://schemas.microsoft.com/office/drawing/2014/main" id="{09EDDF0C-85E8-D692-21F6-B60C7E7836E4}"/>
              </a:ext>
            </a:extLst>
          </p:cNvPr>
          <p:cNvSpPr/>
          <p:nvPr/>
        </p:nvSpPr>
        <p:spPr bwMode="auto">
          <a:xfrm>
            <a:off x="6449925" y="4364353"/>
            <a:ext cx="84225" cy="220347"/>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Freeform 120">
            <a:extLst>
              <a:ext uri="{FF2B5EF4-FFF2-40B4-BE49-F238E27FC236}">
                <a16:creationId xmlns:a16="http://schemas.microsoft.com/office/drawing/2014/main" id="{167D46E9-F9C7-34FB-C394-D4EAC6A4E45A}"/>
              </a:ext>
            </a:extLst>
          </p:cNvPr>
          <p:cNvSpPr/>
          <p:nvPr/>
        </p:nvSpPr>
        <p:spPr bwMode="auto">
          <a:xfrm>
            <a:off x="6535650" y="4364353"/>
            <a:ext cx="84225" cy="382272"/>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Freeform 121">
            <a:extLst>
              <a:ext uri="{FF2B5EF4-FFF2-40B4-BE49-F238E27FC236}">
                <a16:creationId xmlns:a16="http://schemas.microsoft.com/office/drawing/2014/main" id="{F4D57216-D571-5721-8229-9DD9D40081E7}"/>
              </a:ext>
            </a:extLst>
          </p:cNvPr>
          <p:cNvSpPr/>
          <p:nvPr/>
        </p:nvSpPr>
        <p:spPr bwMode="auto">
          <a:xfrm>
            <a:off x="6621375" y="4364352"/>
            <a:ext cx="84225" cy="614047"/>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Freeform 122">
            <a:extLst>
              <a:ext uri="{FF2B5EF4-FFF2-40B4-BE49-F238E27FC236}">
                <a16:creationId xmlns:a16="http://schemas.microsoft.com/office/drawing/2014/main" id="{E5618B51-33D6-183B-2F23-B9F5FDC611D3}"/>
              </a:ext>
            </a:extLst>
          </p:cNvPr>
          <p:cNvSpPr/>
          <p:nvPr/>
        </p:nvSpPr>
        <p:spPr bwMode="auto">
          <a:xfrm>
            <a:off x="6875375" y="4178300"/>
            <a:ext cx="84225" cy="187324"/>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Freeform 123">
            <a:extLst>
              <a:ext uri="{FF2B5EF4-FFF2-40B4-BE49-F238E27FC236}">
                <a16:creationId xmlns:a16="http://schemas.microsoft.com/office/drawing/2014/main" id="{E003B8D9-403B-37D6-AF09-77A50A68FBF2}"/>
              </a:ext>
            </a:extLst>
          </p:cNvPr>
          <p:cNvSpPr/>
          <p:nvPr/>
        </p:nvSpPr>
        <p:spPr bwMode="auto">
          <a:xfrm>
            <a:off x="6957925" y="4181474"/>
            <a:ext cx="84225" cy="184149"/>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Freeform 124">
            <a:extLst>
              <a:ext uri="{FF2B5EF4-FFF2-40B4-BE49-F238E27FC236}">
                <a16:creationId xmlns:a16="http://schemas.microsoft.com/office/drawing/2014/main" id="{232841FD-748B-427D-C032-B222EDEAF936}"/>
              </a:ext>
            </a:extLst>
          </p:cNvPr>
          <p:cNvSpPr/>
          <p:nvPr/>
        </p:nvSpPr>
        <p:spPr bwMode="auto">
          <a:xfrm>
            <a:off x="7043650" y="4232275"/>
            <a:ext cx="84225" cy="133348"/>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Freeform 125">
            <a:extLst>
              <a:ext uri="{FF2B5EF4-FFF2-40B4-BE49-F238E27FC236}">
                <a16:creationId xmlns:a16="http://schemas.microsoft.com/office/drawing/2014/main" id="{577F5F78-95C0-56BD-AE08-D98C3ABB03D1}"/>
              </a:ext>
            </a:extLst>
          </p:cNvPr>
          <p:cNvSpPr/>
          <p:nvPr/>
        </p:nvSpPr>
        <p:spPr bwMode="auto">
          <a:xfrm>
            <a:off x="7129375" y="4248149"/>
            <a:ext cx="84225" cy="117473"/>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Freeform 126">
            <a:extLst>
              <a:ext uri="{FF2B5EF4-FFF2-40B4-BE49-F238E27FC236}">
                <a16:creationId xmlns:a16="http://schemas.microsoft.com/office/drawing/2014/main" id="{D9B399E3-C7E5-A3F3-FEC0-9919D560E71A}"/>
              </a:ext>
            </a:extLst>
          </p:cNvPr>
          <p:cNvSpPr/>
          <p:nvPr/>
        </p:nvSpPr>
        <p:spPr bwMode="auto">
          <a:xfrm>
            <a:off x="7215100" y="4270375"/>
            <a:ext cx="84225" cy="95247"/>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Freeform 127">
            <a:extLst>
              <a:ext uri="{FF2B5EF4-FFF2-40B4-BE49-F238E27FC236}">
                <a16:creationId xmlns:a16="http://schemas.microsoft.com/office/drawing/2014/main" id="{8DFC22A6-2698-2500-8E41-41FAAAB9FABA}"/>
              </a:ext>
            </a:extLst>
          </p:cNvPr>
          <p:cNvSpPr/>
          <p:nvPr/>
        </p:nvSpPr>
        <p:spPr bwMode="auto">
          <a:xfrm flipV="1">
            <a:off x="7300825" y="4368800"/>
            <a:ext cx="84225" cy="69850"/>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4" name="Freeform 128">
            <a:extLst>
              <a:ext uri="{FF2B5EF4-FFF2-40B4-BE49-F238E27FC236}">
                <a16:creationId xmlns:a16="http://schemas.microsoft.com/office/drawing/2014/main" id="{4AF2C1C4-C6E4-F6D0-9702-9F3A20996500}"/>
              </a:ext>
            </a:extLst>
          </p:cNvPr>
          <p:cNvSpPr/>
          <p:nvPr/>
        </p:nvSpPr>
        <p:spPr bwMode="auto">
          <a:xfrm flipV="1">
            <a:off x="7383375" y="4368800"/>
            <a:ext cx="84225" cy="450850"/>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5" name="Freeform 130">
            <a:extLst>
              <a:ext uri="{FF2B5EF4-FFF2-40B4-BE49-F238E27FC236}">
                <a16:creationId xmlns:a16="http://schemas.microsoft.com/office/drawing/2014/main" id="{CD23E056-2F02-FB0A-9874-EE0B48D67851}"/>
              </a:ext>
            </a:extLst>
          </p:cNvPr>
          <p:cNvSpPr/>
          <p:nvPr/>
        </p:nvSpPr>
        <p:spPr bwMode="auto">
          <a:xfrm>
            <a:off x="7478625" y="4377053"/>
            <a:ext cx="81516" cy="28575"/>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6" name="Freeform 131">
            <a:extLst>
              <a:ext uri="{FF2B5EF4-FFF2-40B4-BE49-F238E27FC236}">
                <a16:creationId xmlns:a16="http://schemas.microsoft.com/office/drawing/2014/main" id="{04D4DD5C-8AC8-200E-CBBE-63D0F425F176}"/>
              </a:ext>
            </a:extLst>
          </p:cNvPr>
          <p:cNvSpPr/>
          <p:nvPr/>
        </p:nvSpPr>
        <p:spPr bwMode="auto">
          <a:xfrm>
            <a:off x="7558520" y="4377053"/>
            <a:ext cx="81516" cy="175897"/>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7" name="Freeform 132">
            <a:extLst>
              <a:ext uri="{FF2B5EF4-FFF2-40B4-BE49-F238E27FC236}">
                <a16:creationId xmlns:a16="http://schemas.microsoft.com/office/drawing/2014/main" id="{8554BDAF-8682-48B2-F193-AB74A4D07568}"/>
              </a:ext>
            </a:extLst>
          </p:cNvPr>
          <p:cNvSpPr/>
          <p:nvPr/>
        </p:nvSpPr>
        <p:spPr bwMode="auto">
          <a:xfrm>
            <a:off x="7641487" y="4377053"/>
            <a:ext cx="81516" cy="198122"/>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8" name="Freeform 133">
            <a:extLst>
              <a:ext uri="{FF2B5EF4-FFF2-40B4-BE49-F238E27FC236}">
                <a16:creationId xmlns:a16="http://schemas.microsoft.com/office/drawing/2014/main" id="{D6DECF8D-B92C-745E-609B-FE713DC6B532}"/>
              </a:ext>
            </a:extLst>
          </p:cNvPr>
          <p:cNvSpPr/>
          <p:nvPr/>
        </p:nvSpPr>
        <p:spPr bwMode="auto">
          <a:xfrm>
            <a:off x="7721382" y="4377053"/>
            <a:ext cx="81516" cy="204472"/>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9" name="Freeform 134">
            <a:extLst>
              <a:ext uri="{FF2B5EF4-FFF2-40B4-BE49-F238E27FC236}">
                <a16:creationId xmlns:a16="http://schemas.microsoft.com/office/drawing/2014/main" id="{4B78E4F8-659E-7D14-5738-21E0D46D2949}"/>
              </a:ext>
            </a:extLst>
          </p:cNvPr>
          <p:cNvSpPr/>
          <p:nvPr/>
        </p:nvSpPr>
        <p:spPr bwMode="auto">
          <a:xfrm>
            <a:off x="7804349" y="4377053"/>
            <a:ext cx="81516" cy="248922"/>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0" name="Freeform 135">
            <a:extLst>
              <a:ext uri="{FF2B5EF4-FFF2-40B4-BE49-F238E27FC236}">
                <a16:creationId xmlns:a16="http://schemas.microsoft.com/office/drawing/2014/main" id="{EB639B0E-D802-CECB-3FB2-398AD2205A64}"/>
              </a:ext>
            </a:extLst>
          </p:cNvPr>
          <p:cNvSpPr/>
          <p:nvPr/>
        </p:nvSpPr>
        <p:spPr bwMode="auto">
          <a:xfrm>
            <a:off x="7887317" y="4377053"/>
            <a:ext cx="81516" cy="267972"/>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1" name="Freeform 136">
            <a:extLst>
              <a:ext uri="{FF2B5EF4-FFF2-40B4-BE49-F238E27FC236}">
                <a16:creationId xmlns:a16="http://schemas.microsoft.com/office/drawing/2014/main" id="{43C6226C-865D-2CAF-28A5-1D888D1DDB53}"/>
              </a:ext>
            </a:extLst>
          </p:cNvPr>
          <p:cNvSpPr/>
          <p:nvPr/>
        </p:nvSpPr>
        <p:spPr bwMode="auto">
          <a:xfrm>
            <a:off x="7970284" y="4377053"/>
            <a:ext cx="81516" cy="521972"/>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2" name="Freeform 138">
            <a:extLst>
              <a:ext uri="{FF2B5EF4-FFF2-40B4-BE49-F238E27FC236}">
                <a16:creationId xmlns:a16="http://schemas.microsoft.com/office/drawing/2014/main" id="{8056989F-D26E-70F5-79DF-DA5FC77EC548}"/>
              </a:ext>
            </a:extLst>
          </p:cNvPr>
          <p:cNvSpPr/>
          <p:nvPr/>
        </p:nvSpPr>
        <p:spPr bwMode="auto">
          <a:xfrm>
            <a:off x="8062360" y="4377053"/>
            <a:ext cx="80989" cy="264797"/>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3" name="Freeform 139">
            <a:extLst>
              <a:ext uri="{FF2B5EF4-FFF2-40B4-BE49-F238E27FC236}">
                <a16:creationId xmlns:a16="http://schemas.microsoft.com/office/drawing/2014/main" id="{1F87FA86-732F-9407-476A-6832036C72FE}"/>
              </a:ext>
            </a:extLst>
          </p:cNvPr>
          <p:cNvSpPr/>
          <p:nvPr/>
        </p:nvSpPr>
        <p:spPr bwMode="auto">
          <a:xfrm>
            <a:off x="8144376" y="4377053"/>
            <a:ext cx="80989" cy="280672"/>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4" name="Freeform 140">
            <a:extLst>
              <a:ext uri="{FF2B5EF4-FFF2-40B4-BE49-F238E27FC236}">
                <a16:creationId xmlns:a16="http://schemas.microsoft.com/office/drawing/2014/main" id="{87FCC92B-491D-00E6-6393-A02D2A119F9E}"/>
              </a:ext>
            </a:extLst>
          </p:cNvPr>
          <p:cNvSpPr/>
          <p:nvPr/>
        </p:nvSpPr>
        <p:spPr bwMode="auto">
          <a:xfrm>
            <a:off x="8226393" y="4377053"/>
            <a:ext cx="80989" cy="325122"/>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5" name="Freeform 141">
            <a:extLst>
              <a:ext uri="{FF2B5EF4-FFF2-40B4-BE49-F238E27FC236}">
                <a16:creationId xmlns:a16="http://schemas.microsoft.com/office/drawing/2014/main" id="{9E59FDEC-67B8-0FCD-F2B4-A794C038D63D}"/>
              </a:ext>
            </a:extLst>
          </p:cNvPr>
          <p:cNvSpPr/>
          <p:nvPr/>
        </p:nvSpPr>
        <p:spPr bwMode="auto">
          <a:xfrm>
            <a:off x="8308409" y="4377052"/>
            <a:ext cx="80989" cy="404497"/>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6" name="Freeform 142">
            <a:extLst>
              <a:ext uri="{FF2B5EF4-FFF2-40B4-BE49-F238E27FC236}">
                <a16:creationId xmlns:a16="http://schemas.microsoft.com/office/drawing/2014/main" id="{6F3633F2-6337-BEFE-C964-FF63E212D2B7}"/>
              </a:ext>
            </a:extLst>
          </p:cNvPr>
          <p:cNvSpPr/>
          <p:nvPr/>
        </p:nvSpPr>
        <p:spPr bwMode="auto">
          <a:xfrm>
            <a:off x="8390425" y="4377052"/>
            <a:ext cx="80989" cy="531498"/>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7" name="Freeform 143">
            <a:extLst>
              <a:ext uri="{FF2B5EF4-FFF2-40B4-BE49-F238E27FC236}">
                <a16:creationId xmlns:a16="http://schemas.microsoft.com/office/drawing/2014/main" id="{FD38DD50-232E-2F8C-BF07-49AEC39DE1C8}"/>
              </a:ext>
            </a:extLst>
          </p:cNvPr>
          <p:cNvSpPr/>
          <p:nvPr/>
        </p:nvSpPr>
        <p:spPr bwMode="auto">
          <a:xfrm>
            <a:off x="8469287" y="4377052"/>
            <a:ext cx="80989" cy="537848"/>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8" name="Freeform 145">
            <a:extLst>
              <a:ext uri="{FF2B5EF4-FFF2-40B4-BE49-F238E27FC236}">
                <a16:creationId xmlns:a16="http://schemas.microsoft.com/office/drawing/2014/main" id="{E6DA9A5B-50F0-500D-4D74-B14389AAB275}"/>
              </a:ext>
            </a:extLst>
          </p:cNvPr>
          <p:cNvSpPr/>
          <p:nvPr/>
        </p:nvSpPr>
        <p:spPr bwMode="auto">
          <a:xfrm>
            <a:off x="8647087" y="3902074"/>
            <a:ext cx="80989" cy="460375"/>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09" name="Freeform 146">
            <a:extLst>
              <a:ext uri="{FF2B5EF4-FFF2-40B4-BE49-F238E27FC236}">
                <a16:creationId xmlns:a16="http://schemas.microsoft.com/office/drawing/2014/main" id="{9C9208D3-019B-9682-31A2-E761A70F4C28}"/>
              </a:ext>
            </a:extLst>
          </p:cNvPr>
          <p:cNvSpPr/>
          <p:nvPr/>
        </p:nvSpPr>
        <p:spPr bwMode="auto">
          <a:xfrm>
            <a:off x="8729637" y="4241800"/>
            <a:ext cx="80989" cy="120649"/>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0" name="Freeform 147">
            <a:extLst>
              <a:ext uri="{FF2B5EF4-FFF2-40B4-BE49-F238E27FC236}">
                <a16:creationId xmlns:a16="http://schemas.microsoft.com/office/drawing/2014/main" id="{B8AE6269-15AE-C595-88D7-135C3C329C5F}"/>
              </a:ext>
            </a:extLst>
          </p:cNvPr>
          <p:cNvSpPr/>
          <p:nvPr/>
        </p:nvSpPr>
        <p:spPr bwMode="auto">
          <a:xfrm flipV="1">
            <a:off x="8812187" y="4378324"/>
            <a:ext cx="80989" cy="60325"/>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1" name="Freeform 148">
            <a:extLst>
              <a:ext uri="{FF2B5EF4-FFF2-40B4-BE49-F238E27FC236}">
                <a16:creationId xmlns:a16="http://schemas.microsoft.com/office/drawing/2014/main" id="{49A814FD-4C06-9AD5-1B2B-AE066D025CF3}"/>
              </a:ext>
            </a:extLst>
          </p:cNvPr>
          <p:cNvSpPr/>
          <p:nvPr/>
        </p:nvSpPr>
        <p:spPr bwMode="auto">
          <a:xfrm flipV="1">
            <a:off x="8891562" y="4378323"/>
            <a:ext cx="80989" cy="203201"/>
          </a:xfrm>
          <a:custGeom>
            <a:avLst/>
            <a:gdLst>
              <a:gd name="connsiteX0" fmla="*/ 0 w 84225"/>
              <a:gd name="connsiteY0" fmla="*/ 0 h 28575"/>
              <a:gd name="connsiteX1" fmla="*/ 84225 w 84225"/>
              <a:gd name="connsiteY1" fmla="*/ 0 h 28575"/>
              <a:gd name="connsiteX2" fmla="*/ 84225 w 84225"/>
              <a:gd name="connsiteY2" fmla="*/ 28575 h 28575"/>
              <a:gd name="connsiteX3" fmla="*/ 0 w 84225"/>
              <a:gd name="connsiteY3" fmla="*/ 28575 h 28575"/>
              <a:gd name="connsiteX4" fmla="*/ 0 w 84225"/>
              <a:gd name="connsiteY4" fmla="*/ 0 h 285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4225" h="28575">
                <a:moveTo>
                  <a:pt x="0" y="0"/>
                </a:moveTo>
                <a:lnTo>
                  <a:pt x="84225" y="0"/>
                </a:lnTo>
                <a:lnTo>
                  <a:pt x="84225" y="28575"/>
                </a:lnTo>
                <a:lnTo>
                  <a:pt x="0" y="2857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2" name="Freeform 151">
            <a:extLst>
              <a:ext uri="{FF2B5EF4-FFF2-40B4-BE49-F238E27FC236}">
                <a16:creationId xmlns:a16="http://schemas.microsoft.com/office/drawing/2014/main" id="{4908262D-07D1-11C3-F25C-BCF96DBB36AE}"/>
              </a:ext>
            </a:extLst>
          </p:cNvPr>
          <p:cNvSpPr/>
          <p:nvPr/>
        </p:nvSpPr>
        <p:spPr bwMode="auto">
          <a:xfrm flipV="1">
            <a:off x="8989987" y="4376416"/>
            <a:ext cx="80989" cy="25400"/>
          </a:xfrm>
          <a:custGeom>
            <a:avLst/>
            <a:gdLst>
              <a:gd name="connsiteX0" fmla="*/ 0 w 80989"/>
              <a:gd name="connsiteY0" fmla="*/ 25400 h 25400"/>
              <a:gd name="connsiteX1" fmla="*/ 80989 w 80989"/>
              <a:gd name="connsiteY1" fmla="*/ 25400 h 25400"/>
              <a:gd name="connsiteX2" fmla="*/ 80989 w 80989"/>
              <a:gd name="connsiteY2" fmla="*/ 0 h 25400"/>
              <a:gd name="connsiteX3" fmla="*/ 0 w 80989"/>
              <a:gd name="connsiteY3" fmla="*/ 0 h 25400"/>
              <a:gd name="connsiteX4" fmla="*/ 0 w 80989"/>
              <a:gd name="connsiteY4" fmla="*/ 2540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89" h="25400">
                <a:moveTo>
                  <a:pt x="0" y="25400"/>
                </a:moveTo>
                <a:lnTo>
                  <a:pt x="80989" y="25400"/>
                </a:lnTo>
                <a:lnTo>
                  <a:pt x="80989" y="0"/>
                </a:lnTo>
                <a:lnTo>
                  <a:pt x="0" y="0"/>
                </a:lnTo>
                <a:lnTo>
                  <a:pt x="0" y="2540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3" name="Freeform 153">
            <a:extLst>
              <a:ext uri="{FF2B5EF4-FFF2-40B4-BE49-F238E27FC236}">
                <a16:creationId xmlns:a16="http://schemas.microsoft.com/office/drawing/2014/main" id="{44410372-52E7-6E4E-2E75-4DB92E927BAF}"/>
              </a:ext>
            </a:extLst>
          </p:cNvPr>
          <p:cNvSpPr/>
          <p:nvPr/>
        </p:nvSpPr>
        <p:spPr bwMode="auto">
          <a:xfrm flipV="1">
            <a:off x="9069362" y="4376416"/>
            <a:ext cx="80989" cy="87634"/>
          </a:xfrm>
          <a:custGeom>
            <a:avLst/>
            <a:gdLst>
              <a:gd name="connsiteX0" fmla="*/ 0 w 80989"/>
              <a:gd name="connsiteY0" fmla="*/ 25400 h 25400"/>
              <a:gd name="connsiteX1" fmla="*/ 80989 w 80989"/>
              <a:gd name="connsiteY1" fmla="*/ 25400 h 25400"/>
              <a:gd name="connsiteX2" fmla="*/ 80989 w 80989"/>
              <a:gd name="connsiteY2" fmla="*/ 0 h 25400"/>
              <a:gd name="connsiteX3" fmla="*/ 0 w 80989"/>
              <a:gd name="connsiteY3" fmla="*/ 0 h 25400"/>
              <a:gd name="connsiteX4" fmla="*/ 0 w 80989"/>
              <a:gd name="connsiteY4" fmla="*/ 2540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89" h="25400">
                <a:moveTo>
                  <a:pt x="0" y="25400"/>
                </a:moveTo>
                <a:lnTo>
                  <a:pt x="80989" y="25400"/>
                </a:lnTo>
                <a:lnTo>
                  <a:pt x="80989" y="0"/>
                </a:lnTo>
                <a:lnTo>
                  <a:pt x="0" y="0"/>
                </a:lnTo>
                <a:lnTo>
                  <a:pt x="0" y="2540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4" name="Freeform 154">
            <a:extLst>
              <a:ext uri="{FF2B5EF4-FFF2-40B4-BE49-F238E27FC236}">
                <a16:creationId xmlns:a16="http://schemas.microsoft.com/office/drawing/2014/main" id="{F77A38CE-0EA2-303B-6D30-BE6D1BCFAC75}"/>
              </a:ext>
            </a:extLst>
          </p:cNvPr>
          <p:cNvSpPr/>
          <p:nvPr/>
        </p:nvSpPr>
        <p:spPr bwMode="auto">
          <a:xfrm flipV="1">
            <a:off x="9151912" y="4376416"/>
            <a:ext cx="80989" cy="367034"/>
          </a:xfrm>
          <a:custGeom>
            <a:avLst/>
            <a:gdLst>
              <a:gd name="connsiteX0" fmla="*/ 0 w 80989"/>
              <a:gd name="connsiteY0" fmla="*/ 25400 h 25400"/>
              <a:gd name="connsiteX1" fmla="*/ 80989 w 80989"/>
              <a:gd name="connsiteY1" fmla="*/ 25400 h 25400"/>
              <a:gd name="connsiteX2" fmla="*/ 80989 w 80989"/>
              <a:gd name="connsiteY2" fmla="*/ 0 h 25400"/>
              <a:gd name="connsiteX3" fmla="*/ 0 w 80989"/>
              <a:gd name="connsiteY3" fmla="*/ 0 h 25400"/>
              <a:gd name="connsiteX4" fmla="*/ 0 w 80989"/>
              <a:gd name="connsiteY4" fmla="*/ 2540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89" h="25400">
                <a:moveTo>
                  <a:pt x="0" y="25400"/>
                </a:moveTo>
                <a:lnTo>
                  <a:pt x="80989" y="25400"/>
                </a:lnTo>
                <a:lnTo>
                  <a:pt x="80989" y="0"/>
                </a:lnTo>
                <a:lnTo>
                  <a:pt x="0" y="0"/>
                </a:lnTo>
                <a:lnTo>
                  <a:pt x="0" y="2540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5" name="Freeform 155">
            <a:extLst>
              <a:ext uri="{FF2B5EF4-FFF2-40B4-BE49-F238E27FC236}">
                <a16:creationId xmlns:a16="http://schemas.microsoft.com/office/drawing/2014/main" id="{11D036C0-B119-0650-044A-51D2B2C752BF}"/>
              </a:ext>
            </a:extLst>
          </p:cNvPr>
          <p:cNvSpPr/>
          <p:nvPr/>
        </p:nvSpPr>
        <p:spPr bwMode="auto">
          <a:xfrm flipV="1">
            <a:off x="9234462" y="4376415"/>
            <a:ext cx="80989" cy="471809"/>
          </a:xfrm>
          <a:custGeom>
            <a:avLst/>
            <a:gdLst>
              <a:gd name="connsiteX0" fmla="*/ 0 w 80989"/>
              <a:gd name="connsiteY0" fmla="*/ 25400 h 25400"/>
              <a:gd name="connsiteX1" fmla="*/ 80989 w 80989"/>
              <a:gd name="connsiteY1" fmla="*/ 25400 h 25400"/>
              <a:gd name="connsiteX2" fmla="*/ 80989 w 80989"/>
              <a:gd name="connsiteY2" fmla="*/ 0 h 25400"/>
              <a:gd name="connsiteX3" fmla="*/ 0 w 80989"/>
              <a:gd name="connsiteY3" fmla="*/ 0 h 25400"/>
              <a:gd name="connsiteX4" fmla="*/ 0 w 80989"/>
              <a:gd name="connsiteY4" fmla="*/ 2540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89" h="25400">
                <a:moveTo>
                  <a:pt x="0" y="25400"/>
                </a:moveTo>
                <a:lnTo>
                  <a:pt x="80989" y="25400"/>
                </a:lnTo>
                <a:lnTo>
                  <a:pt x="80989" y="0"/>
                </a:lnTo>
                <a:lnTo>
                  <a:pt x="0" y="0"/>
                </a:lnTo>
                <a:lnTo>
                  <a:pt x="0" y="2540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6" name="Freeform 156">
            <a:extLst>
              <a:ext uri="{FF2B5EF4-FFF2-40B4-BE49-F238E27FC236}">
                <a16:creationId xmlns:a16="http://schemas.microsoft.com/office/drawing/2014/main" id="{703B826A-A0D2-A811-7A5C-6AF4DCFBBBE5}"/>
              </a:ext>
            </a:extLst>
          </p:cNvPr>
          <p:cNvSpPr/>
          <p:nvPr/>
        </p:nvSpPr>
        <p:spPr bwMode="auto">
          <a:xfrm flipV="1">
            <a:off x="9317012" y="4376414"/>
            <a:ext cx="80989" cy="516260"/>
          </a:xfrm>
          <a:custGeom>
            <a:avLst/>
            <a:gdLst>
              <a:gd name="connsiteX0" fmla="*/ 0 w 80989"/>
              <a:gd name="connsiteY0" fmla="*/ 25400 h 25400"/>
              <a:gd name="connsiteX1" fmla="*/ 80989 w 80989"/>
              <a:gd name="connsiteY1" fmla="*/ 25400 h 25400"/>
              <a:gd name="connsiteX2" fmla="*/ 80989 w 80989"/>
              <a:gd name="connsiteY2" fmla="*/ 0 h 25400"/>
              <a:gd name="connsiteX3" fmla="*/ 0 w 80989"/>
              <a:gd name="connsiteY3" fmla="*/ 0 h 25400"/>
              <a:gd name="connsiteX4" fmla="*/ 0 w 80989"/>
              <a:gd name="connsiteY4" fmla="*/ 2540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89" h="25400">
                <a:moveTo>
                  <a:pt x="0" y="25400"/>
                </a:moveTo>
                <a:lnTo>
                  <a:pt x="80989" y="25400"/>
                </a:lnTo>
                <a:lnTo>
                  <a:pt x="80989" y="0"/>
                </a:lnTo>
                <a:lnTo>
                  <a:pt x="0" y="0"/>
                </a:lnTo>
                <a:lnTo>
                  <a:pt x="0" y="2540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7" name="Freeform 157">
            <a:extLst>
              <a:ext uri="{FF2B5EF4-FFF2-40B4-BE49-F238E27FC236}">
                <a16:creationId xmlns:a16="http://schemas.microsoft.com/office/drawing/2014/main" id="{0E9D192C-9498-77B0-2F55-1E72E0805A3F}"/>
              </a:ext>
            </a:extLst>
          </p:cNvPr>
          <p:cNvSpPr/>
          <p:nvPr/>
        </p:nvSpPr>
        <p:spPr bwMode="auto">
          <a:xfrm flipV="1">
            <a:off x="9399562" y="4376413"/>
            <a:ext cx="80989" cy="541661"/>
          </a:xfrm>
          <a:custGeom>
            <a:avLst/>
            <a:gdLst>
              <a:gd name="connsiteX0" fmla="*/ 0 w 80989"/>
              <a:gd name="connsiteY0" fmla="*/ 25400 h 25400"/>
              <a:gd name="connsiteX1" fmla="*/ 80989 w 80989"/>
              <a:gd name="connsiteY1" fmla="*/ 25400 h 25400"/>
              <a:gd name="connsiteX2" fmla="*/ 80989 w 80989"/>
              <a:gd name="connsiteY2" fmla="*/ 0 h 25400"/>
              <a:gd name="connsiteX3" fmla="*/ 0 w 80989"/>
              <a:gd name="connsiteY3" fmla="*/ 0 h 25400"/>
              <a:gd name="connsiteX4" fmla="*/ 0 w 80989"/>
              <a:gd name="connsiteY4" fmla="*/ 2540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89" h="25400">
                <a:moveTo>
                  <a:pt x="0" y="25400"/>
                </a:moveTo>
                <a:lnTo>
                  <a:pt x="80989" y="25400"/>
                </a:lnTo>
                <a:lnTo>
                  <a:pt x="80989" y="0"/>
                </a:lnTo>
                <a:lnTo>
                  <a:pt x="0" y="0"/>
                </a:lnTo>
                <a:lnTo>
                  <a:pt x="0" y="2540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8" name="Freeform 158">
            <a:extLst>
              <a:ext uri="{FF2B5EF4-FFF2-40B4-BE49-F238E27FC236}">
                <a16:creationId xmlns:a16="http://schemas.microsoft.com/office/drawing/2014/main" id="{4768252E-E8E1-1BDD-893B-61074EB75457}"/>
              </a:ext>
            </a:extLst>
          </p:cNvPr>
          <p:cNvSpPr/>
          <p:nvPr/>
        </p:nvSpPr>
        <p:spPr bwMode="auto">
          <a:xfrm>
            <a:off x="9507512" y="4105275"/>
            <a:ext cx="80989" cy="260350"/>
          </a:xfrm>
          <a:custGeom>
            <a:avLst/>
            <a:gdLst>
              <a:gd name="connsiteX0" fmla="*/ 0 w 80989"/>
              <a:gd name="connsiteY0" fmla="*/ 25400 h 25400"/>
              <a:gd name="connsiteX1" fmla="*/ 80989 w 80989"/>
              <a:gd name="connsiteY1" fmla="*/ 25400 h 25400"/>
              <a:gd name="connsiteX2" fmla="*/ 80989 w 80989"/>
              <a:gd name="connsiteY2" fmla="*/ 0 h 25400"/>
              <a:gd name="connsiteX3" fmla="*/ 0 w 80989"/>
              <a:gd name="connsiteY3" fmla="*/ 0 h 25400"/>
              <a:gd name="connsiteX4" fmla="*/ 0 w 80989"/>
              <a:gd name="connsiteY4" fmla="*/ 2540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89" h="25400">
                <a:moveTo>
                  <a:pt x="0" y="25400"/>
                </a:moveTo>
                <a:lnTo>
                  <a:pt x="80989" y="25400"/>
                </a:lnTo>
                <a:lnTo>
                  <a:pt x="80989" y="0"/>
                </a:lnTo>
                <a:lnTo>
                  <a:pt x="0" y="0"/>
                </a:lnTo>
                <a:lnTo>
                  <a:pt x="0" y="25400"/>
                </a:lnTo>
                <a:close/>
              </a:path>
            </a:pathLst>
          </a:custGeom>
          <a:solidFill>
            <a:schemeClr val="accent4"/>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9" name="Freeform 159">
            <a:extLst>
              <a:ext uri="{FF2B5EF4-FFF2-40B4-BE49-F238E27FC236}">
                <a16:creationId xmlns:a16="http://schemas.microsoft.com/office/drawing/2014/main" id="{A879BD16-F598-E09A-C111-51CB26566E20}"/>
              </a:ext>
            </a:extLst>
          </p:cNvPr>
          <p:cNvSpPr/>
          <p:nvPr/>
        </p:nvSpPr>
        <p:spPr bwMode="auto">
          <a:xfrm>
            <a:off x="9590062" y="4251325"/>
            <a:ext cx="80989" cy="114300"/>
          </a:xfrm>
          <a:custGeom>
            <a:avLst/>
            <a:gdLst>
              <a:gd name="connsiteX0" fmla="*/ 0 w 80989"/>
              <a:gd name="connsiteY0" fmla="*/ 25400 h 25400"/>
              <a:gd name="connsiteX1" fmla="*/ 80989 w 80989"/>
              <a:gd name="connsiteY1" fmla="*/ 25400 h 25400"/>
              <a:gd name="connsiteX2" fmla="*/ 80989 w 80989"/>
              <a:gd name="connsiteY2" fmla="*/ 0 h 25400"/>
              <a:gd name="connsiteX3" fmla="*/ 0 w 80989"/>
              <a:gd name="connsiteY3" fmla="*/ 0 h 25400"/>
              <a:gd name="connsiteX4" fmla="*/ 0 w 80989"/>
              <a:gd name="connsiteY4" fmla="*/ 25400 h 254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89" h="25400">
                <a:moveTo>
                  <a:pt x="0" y="25400"/>
                </a:moveTo>
                <a:lnTo>
                  <a:pt x="80989" y="25400"/>
                </a:lnTo>
                <a:lnTo>
                  <a:pt x="80989" y="0"/>
                </a:lnTo>
                <a:lnTo>
                  <a:pt x="0" y="0"/>
                </a:lnTo>
                <a:lnTo>
                  <a:pt x="0" y="2540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0" name="Freeform 163">
            <a:extLst>
              <a:ext uri="{FF2B5EF4-FFF2-40B4-BE49-F238E27FC236}">
                <a16:creationId xmlns:a16="http://schemas.microsoft.com/office/drawing/2014/main" id="{44D8C090-2307-5C43-A12D-390E1CB81713}"/>
              </a:ext>
            </a:extLst>
          </p:cNvPr>
          <p:cNvSpPr/>
          <p:nvPr/>
        </p:nvSpPr>
        <p:spPr bwMode="auto">
          <a:xfrm>
            <a:off x="9672612" y="4349114"/>
            <a:ext cx="80989" cy="22225"/>
          </a:xfrm>
          <a:custGeom>
            <a:avLst/>
            <a:gdLst>
              <a:gd name="connsiteX0" fmla="*/ 0 w 80989"/>
              <a:gd name="connsiteY0" fmla="*/ 0 h 22225"/>
              <a:gd name="connsiteX1" fmla="*/ 80989 w 80989"/>
              <a:gd name="connsiteY1" fmla="*/ 0 h 22225"/>
              <a:gd name="connsiteX2" fmla="*/ 80989 w 80989"/>
              <a:gd name="connsiteY2" fmla="*/ 22225 h 22225"/>
              <a:gd name="connsiteX3" fmla="*/ 0 w 80989"/>
              <a:gd name="connsiteY3" fmla="*/ 22225 h 22225"/>
              <a:gd name="connsiteX4" fmla="*/ 0 w 80989"/>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89" h="22225">
                <a:moveTo>
                  <a:pt x="0" y="0"/>
                </a:moveTo>
                <a:lnTo>
                  <a:pt x="80989" y="0"/>
                </a:lnTo>
                <a:lnTo>
                  <a:pt x="80989"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1" name="Freeform 164">
            <a:extLst>
              <a:ext uri="{FF2B5EF4-FFF2-40B4-BE49-F238E27FC236}">
                <a16:creationId xmlns:a16="http://schemas.microsoft.com/office/drawing/2014/main" id="{8440E7AF-E6A7-504A-5EAF-9E1C7D0DCCE3}"/>
              </a:ext>
            </a:extLst>
          </p:cNvPr>
          <p:cNvSpPr/>
          <p:nvPr/>
        </p:nvSpPr>
        <p:spPr bwMode="auto">
          <a:xfrm>
            <a:off x="9755162" y="4349114"/>
            <a:ext cx="80989" cy="22225"/>
          </a:xfrm>
          <a:custGeom>
            <a:avLst/>
            <a:gdLst>
              <a:gd name="connsiteX0" fmla="*/ 0 w 80989"/>
              <a:gd name="connsiteY0" fmla="*/ 0 h 22225"/>
              <a:gd name="connsiteX1" fmla="*/ 80989 w 80989"/>
              <a:gd name="connsiteY1" fmla="*/ 0 h 22225"/>
              <a:gd name="connsiteX2" fmla="*/ 80989 w 80989"/>
              <a:gd name="connsiteY2" fmla="*/ 22225 h 22225"/>
              <a:gd name="connsiteX3" fmla="*/ 0 w 80989"/>
              <a:gd name="connsiteY3" fmla="*/ 22225 h 22225"/>
              <a:gd name="connsiteX4" fmla="*/ 0 w 80989"/>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89" h="22225">
                <a:moveTo>
                  <a:pt x="0" y="0"/>
                </a:moveTo>
                <a:lnTo>
                  <a:pt x="80989" y="0"/>
                </a:lnTo>
                <a:lnTo>
                  <a:pt x="80989"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2" name="Freeform 166">
            <a:extLst>
              <a:ext uri="{FF2B5EF4-FFF2-40B4-BE49-F238E27FC236}">
                <a16:creationId xmlns:a16="http://schemas.microsoft.com/office/drawing/2014/main" id="{528F452B-73F4-9DDA-2BE1-9166F30DF9FF}"/>
              </a:ext>
            </a:extLst>
          </p:cNvPr>
          <p:cNvSpPr/>
          <p:nvPr/>
        </p:nvSpPr>
        <p:spPr bwMode="auto">
          <a:xfrm flipV="1">
            <a:off x="9917087" y="4371339"/>
            <a:ext cx="80989" cy="159386"/>
          </a:xfrm>
          <a:custGeom>
            <a:avLst/>
            <a:gdLst>
              <a:gd name="connsiteX0" fmla="*/ 0 w 80989"/>
              <a:gd name="connsiteY0" fmla="*/ 0 h 22225"/>
              <a:gd name="connsiteX1" fmla="*/ 80989 w 80989"/>
              <a:gd name="connsiteY1" fmla="*/ 0 h 22225"/>
              <a:gd name="connsiteX2" fmla="*/ 80989 w 80989"/>
              <a:gd name="connsiteY2" fmla="*/ 22225 h 22225"/>
              <a:gd name="connsiteX3" fmla="*/ 0 w 80989"/>
              <a:gd name="connsiteY3" fmla="*/ 22225 h 22225"/>
              <a:gd name="connsiteX4" fmla="*/ 0 w 80989"/>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89" h="22225">
                <a:moveTo>
                  <a:pt x="0" y="0"/>
                </a:moveTo>
                <a:lnTo>
                  <a:pt x="80989" y="0"/>
                </a:lnTo>
                <a:lnTo>
                  <a:pt x="80989"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3" name="Freeform 167">
            <a:extLst>
              <a:ext uri="{FF2B5EF4-FFF2-40B4-BE49-F238E27FC236}">
                <a16:creationId xmlns:a16="http://schemas.microsoft.com/office/drawing/2014/main" id="{3AD3F805-3B0C-A9E9-7E8A-27E8D352D6DC}"/>
              </a:ext>
            </a:extLst>
          </p:cNvPr>
          <p:cNvSpPr/>
          <p:nvPr/>
        </p:nvSpPr>
        <p:spPr bwMode="auto">
          <a:xfrm flipV="1">
            <a:off x="9999637" y="4371339"/>
            <a:ext cx="80989" cy="356236"/>
          </a:xfrm>
          <a:custGeom>
            <a:avLst/>
            <a:gdLst>
              <a:gd name="connsiteX0" fmla="*/ 0 w 80989"/>
              <a:gd name="connsiteY0" fmla="*/ 0 h 22225"/>
              <a:gd name="connsiteX1" fmla="*/ 80989 w 80989"/>
              <a:gd name="connsiteY1" fmla="*/ 0 h 22225"/>
              <a:gd name="connsiteX2" fmla="*/ 80989 w 80989"/>
              <a:gd name="connsiteY2" fmla="*/ 22225 h 22225"/>
              <a:gd name="connsiteX3" fmla="*/ 0 w 80989"/>
              <a:gd name="connsiteY3" fmla="*/ 22225 h 22225"/>
              <a:gd name="connsiteX4" fmla="*/ 0 w 80989"/>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89" h="22225">
                <a:moveTo>
                  <a:pt x="0" y="0"/>
                </a:moveTo>
                <a:lnTo>
                  <a:pt x="80989" y="0"/>
                </a:lnTo>
                <a:lnTo>
                  <a:pt x="80989"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4" name="Freeform 168">
            <a:extLst>
              <a:ext uri="{FF2B5EF4-FFF2-40B4-BE49-F238E27FC236}">
                <a16:creationId xmlns:a16="http://schemas.microsoft.com/office/drawing/2014/main" id="{7CC50F9E-88A9-690B-C94F-D524E521230A}"/>
              </a:ext>
            </a:extLst>
          </p:cNvPr>
          <p:cNvSpPr/>
          <p:nvPr/>
        </p:nvSpPr>
        <p:spPr bwMode="auto">
          <a:xfrm flipV="1">
            <a:off x="10079012" y="4371339"/>
            <a:ext cx="80989" cy="451486"/>
          </a:xfrm>
          <a:custGeom>
            <a:avLst/>
            <a:gdLst>
              <a:gd name="connsiteX0" fmla="*/ 0 w 80989"/>
              <a:gd name="connsiteY0" fmla="*/ 0 h 22225"/>
              <a:gd name="connsiteX1" fmla="*/ 80989 w 80989"/>
              <a:gd name="connsiteY1" fmla="*/ 0 h 22225"/>
              <a:gd name="connsiteX2" fmla="*/ 80989 w 80989"/>
              <a:gd name="connsiteY2" fmla="*/ 22225 h 22225"/>
              <a:gd name="connsiteX3" fmla="*/ 0 w 80989"/>
              <a:gd name="connsiteY3" fmla="*/ 22225 h 22225"/>
              <a:gd name="connsiteX4" fmla="*/ 0 w 80989"/>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89" h="22225">
                <a:moveTo>
                  <a:pt x="0" y="0"/>
                </a:moveTo>
                <a:lnTo>
                  <a:pt x="80989" y="0"/>
                </a:lnTo>
                <a:lnTo>
                  <a:pt x="80989" y="22225"/>
                </a:lnTo>
                <a:lnTo>
                  <a:pt x="0" y="2222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5" name="Freeform 169">
            <a:extLst>
              <a:ext uri="{FF2B5EF4-FFF2-40B4-BE49-F238E27FC236}">
                <a16:creationId xmlns:a16="http://schemas.microsoft.com/office/drawing/2014/main" id="{CE0C9FED-1D64-D32C-6DAC-74F3F249A290}"/>
              </a:ext>
            </a:extLst>
          </p:cNvPr>
          <p:cNvSpPr/>
          <p:nvPr/>
        </p:nvSpPr>
        <p:spPr bwMode="auto">
          <a:xfrm flipV="1">
            <a:off x="10161562" y="4371339"/>
            <a:ext cx="80989" cy="464186"/>
          </a:xfrm>
          <a:custGeom>
            <a:avLst/>
            <a:gdLst>
              <a:gd name="connsiteX0" fmla="*/ 0 w 80989"/>
              <a:gd name="connsiteY0" fmla="*/ 0 h 22225"/>
              <a:gd name="connsiteX1" fmla="*/ 80989 w 80989"/>
              <a:gd name="connsiteY1" fmla="*/ 0 h 22225"/>
              <a:gd name="connsiteX2" fmla="*/ 80989 w 80989"/>
              <a:gd name="connsiteY2" fmla="*/ 22225 h 22225"/>
              <a:gd name="connsiteX3" fmla="*/ 0 w 80989"/>
              <a:gd name="connsiteY3" fmla="*/ 22225 h 22225"/>
              <a:gd name="connsiteX4" fmla="*/ 0 w 80989"/>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89" h="22225">
                <a:moveTo>
                  <a:pt x="0" y="0"/>
                </a:moveTo>
                <a:lnTo>
                  <a:pt x="80989" y="0"/>
                </a:lnTo>
                <a:lnTo>
                  <a:pt x="80989" y="22225"/>
                </a:lnTo>
                <a:lnTo>
                  <a:pt x="0" y="22225"/>
                </a:lnTo>
                <a:lnTo>
                  <a:pt x="0" y="0"/>
                </a:lnTo>
                <a:close/>
              </a:path>
            </a:pathLst>
          </a:custGeom>
          <a:solidFill>
            <a:schemeClr val="accent3"/>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26" name="Freeform 170">
            <a:extLst>
              <a:ext uri="{FF2B5EF4-FFF2-40B4-BE49-F238E27FC236}">
                <a16:creationId xmlns:a16="http://schemas.microsoft.com/office/drawing/2014/main" id="{6A39AB5C-4719-CCF3-8577-3C4103A15046}"/>
              </a:ext>
            </a:extLst>
          </p:cNvPr>
          <p:cNvSpPr/>
          <p:nvPr/>
        </p:nvSpPr>
        <p:spPr bwMode="auto">
          <a:xfrm flipV="1">
            <a:off x="10244112" y="4371339"/>
            <a:ext cx="80989" cy="584836"/>
          </a:xfrm>
          <a:custGeom>
            <a:avLst/>
            <a:gdLst>
              <a:gd name="connsiteX0" fmla="*/ 0 w 80989"/>
              <a:gd name="connsiteY0" fmla="*/ 0 h 22225"/>
              <a:gd name="connsiteX1" fmla="*/ 80989 w 80989"/>
              <a:gd name="connsiteY1" fmla="*/ 0 h 22225"/>
              <a:gd name="connsiteX2" fmla="*/ 80989 w 80989"/>
              <a:gd name="connsiteY2" fmla="*/ 22225 h 22225"/>
              <a:gd name="connsiteX3" fmla="*/ 0 w 80989"/>
              <a:gd name="connsiteY3" fmla="*/ 22225 h 22225"/>
              <a:gd name="connsiteX4" fmla="*/ 0 w 80989"/>
              <a:gd name="connsiteY4" fmla="*/ 0 h 222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989" h="22225">
                <a:moveTo>
                  <a:pt x="0" y="0"/>
                </a:moveTo>
                <a:lnTo>
                  <a:pt x="80989" y="0"/>
                </a:lnTo>
                <a:lnTo>
                  <a:pt x="80989" y="22225"/>
                </a:lnTo>
                <a:lnTo>
                  <a:pt x="0" y="22225"/>
                </a:lnTo>
                <a:lnTo>
                  <a:pt x="0" y="0"/>
                </a:lnTo>
                <a:close/>
              </a:path>
            </a:pathLst>
          </a:custGeom>
          <a:solidFill>
            <a:schemeClr val="accent1"/>
          </a:solidFill>
          <a:ln w="0">
            <a:solidFill>
              <a:schemeClr val="bg1"/>
            </a:solidFill>
            <a:miter lim="800000"/>
            <a:headEnd/>
            <a:tailEnd/>
          </a:ln>
        </p:spPr>
        <p:txBody>
          <a:bodyPr wrap="square" rtlCol="0" anchor="b">
            <a:noAutofit/>
          </a:bodyPr>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grpSp>
        <p:nvGrpSpPr>
          <p:cNvPr id="127" name="Group 126">
            <a:extLst>
              <a:ext uri="{FF2B5EF4-FFF2-40B4-BE49-F238E27FC236}">
                <a16:creationId xmlns:a16="http://schemas.microsoft.com/office/drawing/2014/main" id="{0B708618-5DA8-B684-7A9D-7945FCA7B92F}"/>
              </a:ext>
            </a:extLst>
          </p:cNvPr>
          <p:cNvGrpSpPr/>
          <p:nvPr/>
        </p:nvGrpSpPr>
        <p:grpSpPr>
          <a:xfrm>
            <a:off x="1572767" y="3454202"/>
            <a:ext cx="8827604" cy="1832864"/>
            <a:chOff x="1458679" y="3450138"/>
            <a:chExt cx="19636647" cy="1832864"/>
          </a:xfrm>
        </p:grpSpPr>
        <p:cxnSp>
          <p:nvCxnSpPr>
            <p:cNvPr id="128" name="Straight Connector 127">
              <a:extLst>
                <a:ext uri="{FF2B5EF4-FFF2-40B4-BE49-F238E27FC236}">
                  <a16:creationId xmlns:a16="http://schemas.microsoft.com/office/drawing/2014/main" id="{316D8174-4D02-2A6B-6DA6-B2ED104B0617}"/>
                </a:ext>
              </a:extLst>
            </p:cNvPr>
            <p:cNvCxnSpPr/>
            <p:nvPr/>
          </p:nvCxnSpPr>
          <p:spPr bwMode="auto">
            <a:xfrm>
              <a:off x="1458679" y="3450138"/>
              <a:ext cx="207264" cy="0"/>
            </a:xfrm>
            <a:prstGeom prst="line">
              <a:avLst/>
            </a:prstGeom>
            <a:noFill/>
            <a:ln w="28575" cap="flat" cmpd="sng" algn="ctr">
              <a:solidFill>
                <a:schemeClr val="bg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08C0832B-C5A2-514F-205B-2C3E9E87DA15}"/>
                </a:ext>
              </a:extLst>
            </p:cNvPr>
            <p:cNvCxnSpPr/>
            <p:nvPr/>
          </p:nvCxnSpPr>
          <p:spPr bwMode="auto">
            <a:xfrm>
              <a:off x="1458679" y="3602877"/>
              <a:ext cx="207264" cy="0"/>
            </a:xfrm>
            <a:prstGeom prst="line">
              <a:avLst/>
            </a:prstGeom>
            <a:noFill/>
            <a:ln w="28575" cap="flat" cmpd="sng" algn="ctr">
              <a:solidFill>
                <a:schemeClr val="bg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CFEA6F65-A0DC-70A4-A816-117887D153E1}"/>
                </a:ext>
              </a:extLst>
            </p:cNvPr>
            <p:cNvCxnSpPr/>
            <p:nvPr/>
          </p:nvCxnSpPr>
          <p:spPr bwMode="auto">
            <a:xfrm>
              <a:off x="1458679" y="3755616"/>
              <a:ext cx="207264" cy="0"/>
            </a:xfrm>
            <a:prstGeom prst="line">
              <a:avLst/>
            </a:prstGeom>
            <a:noFill/>
            <a:ln w="28575" cap="flat" cmpd="sng" algn="ctr">
              <a:solidFill>
                <a:schemeClr val="bg1"/>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DA8FD905-3295-EB6F-7D22-6B83FC8EC2EA}"/>
                </a:ext>
              </a:extLst>
            </p:cNvPr>
            <p:cNvCxnSpPr/>
            <p:nvPr/>
          </p:nvCxnSpPr>
          <p:spPr bwMode="auto">
            <a:xfrm>
              <a:off x="1458679" y="3908355"/>
              <a:ext cx="207264" cy="0"/>
            </a:xfrm>
            <a:prstGeom prst="line">
              <a:avLst/>
            </a:prstGeom>
            <a:noFill/>
            <a:ln w="28575" cap="flat" cmpd="sng" algn="ctr">
              <a:solidFill>
                <a:schemeClr val="bg1"/>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C7DB185F-009E-3473-9DF5-1CE0AF2F2D54}"/>
                </a:ext>
              </a:extLst>
            </p:cNvPr>
            <p:cNvCxnSpPr/>
            <p:nvPr/>
          </p:nvCxnSpPr>
          <p:spPr bwMode="auto">
            <a:xfrm>
              <a:off x="1458679" y="4061094"/>
              <a:ext cx="207264"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A9E13E31-92D1-0053-C59E-EE624B745A0C}"/>
                </a:ext>
              </a:extLst>
            </p:cNvPr>
            <p:cNvCxnSpPr/>
            <p:nvPr/>
          </p:nvCxnSpPr>
          <p:spPr bwMode="auto">
            <a:xfrm>
              <a:off x="1458679" y="4213833"/>
              <a:ext cx="207264" cy="0"/>
            </a:xfrm>
            <a:prstGeom prst="line">
              <a:avLst/>
            </a:prstGeom>
            <a:noFill/>
            <a:ln w="28575" cap="flat" cmpd="sng" algn="ctr">
              <a:solidFill>
                <a:schemeClr val="bg1"/>
              </a:solidFill>
              <a:prstDash val="solid"/>
              <a:round/>
              <a:headEnd type="none" w="med" len="med"/>
              <a:tailEnd type="none" w="med" len="med"/>
            </a:ln>
            <a:effectLst/>
          </p:spPr>
        </p:cxnSp>
        <p:cxnSp>
          <p:nvCxnSpPr>
            <p:cNvPr id="134" name="Straight Connector 133">
              <a:extLst>
                <a:ext uri="{FF2B5EF4-FFF2-40B4-BE49-F238E27FC236}">
                  <a16:creationId xmlns:a16="http://schemas.microsoft.com/office/drawing/2014/main" id="{19892778-2595-7965-6FF7-8AE87F657327}"/>
                </a:ext>
              </a:extLst>
            </p:cNvPr>
            <p:cNvCxnSpPr/>
            <p:nvPr/>
          </p:nvCxnSpPr>
          <p:spPr bwMode="auto">
            <a:xfrm>
              <a:off x="1458679" y="4519311"/>
              <a:ext cx="207264" cy="0"/>
            </a:xfrm>
            <a:prstGeom prst="line">
              <a:avLst/>
            </a:prstGeom>
            <a:noFill/>
            <a:ln w="28575" cap="flat" cmpd="sng" algn="ctr">
              <a:solidFill>
                <a:schemeClr val="bg1"/>
              </a:solidFill>
              <a:prstDash val="solid"/>
              <a:round/>
              <a:headEnd type="none" w="med" len="med"/>
              <a:tailEnd type="none" w="med" len="med"/>
            </a:ln>
            <a:effectLst/>
          </p:spPr>
        </p:cxnSp>
        <p:cxnSp>
          <p:nvCxnSpPr>
            <p:cNvPr id="135" name="Straight Connector 134">
              <a:extLst>
                <a:ext uri="{FF2B5EF4-FFF2-40B4-BE49-F238E27FC236}">
                  <a16:creationId xmlns:a16="http://schemas.microsoft.com/office/drawing/2014/main" id="{BBBF7EB0-B812-7837-075D-657314F68358}"/>
                </a:ext>
              </a:extLst>
            </p:cNvPr>
            <p:cNvCxnSpPr/>
            <p:nvPr/>
          </p:nvCxnSpPr>
          <p:spPr bwMode="auto">
            <a:xfrm>
              <a:off x="1458679" y="4672050"/>
              <a:ext cx="207264" cy="0"/>
            </a:xfrm>
            <a:prstGeom prst="line">
              <a:avLst/>
            </a:prstGeom>
            <a:noFill/>
            <a:ln w="28575" cap="flat" cmpd="sng" algn="ctr">
              <a:solidFill>
                <a:schemeClr val="bg1"/>
              </a:solidFill>
              <a:prstDash val="solid"/>
              <a:round/>
              <a:headEnd type="none" w="med" len="med"/>
              <a:tailEnd type="none" w="med" len="med"/>
            </a:ln>
            <a:effectLst/>
          </p:spPr>
        </p:cxnSp>
        <p:cxnSp>
          <p:nvCxnSpPr>
            <p:cNvPr id="136" name="Straight Connector 135">
              <a:extLst>
                <a:ext uri="{FF2B5EF4-FFF2-40B4-BE49-F238E27FC236}">
                  <a16:creationId xmlns:a16="http://schemas.microsoft.com/office/drawing/2014/main" id="{9B44C1F3-1E2D-CE4A-0B85-DFE42DB9F101}"/>
                </a:ext>
              </a:extLst>
            </p:cNvPr>
            <p:cNvCxnSpPr/>
            <p:nvPr/>
          </p:nvCxnSpPr>
          <p:spPr bwMode="auto">
            <a:xfrm>
              <a:off x="1458679" y="4824789"/>
              <a:ext cx="207264" cy="0"/>
            </a:xfrm>
            <a:prstGeom prst="line">
              <a:avLst/>
            </a:prstGeom>
            <a:noFill/>
            <a:ln w="28575" cap="flat" cmpd="sng" algn="ctr">
              <a:solidFill>
                <a:schemeClr val="bg1"/>
              </a:solidFill>
              <a:prstDash val="solid"/>
              <a:round/>
              <a:headEnd type="none" w="med" len="med"/>
              <a:tailEnd type="none" w="med" len="med"/>
            </a:ln>
            <a:effectLst/>
          </p:spPr>
        </p:cxnSp>
        <p:cxnSp>
          <p:nvCxnSpPr>
            <p:cNvPr id="137" name="Straight Connector 136">
              <a:extLst>
                <a:ext uri="{FF2B5EF4-FFF2-40B4-BE49-F238E27FC236}">
                  <a16:creationId xmlns:a16="http://schemas.microsoft.com/office/drawing/2014/main" id="{ABB459DE-52D3-D0DF-9FC1-50012BE70AB1}"/>
                </a:ext>
              </a:extLst>
            </p:cNvPr>
            <p:cNvCxnSpPr/>
            <p:nvPr/>
          </p:nvCxnSpPr>
          <p:spPr bwMode="auto">
            <a:xfrm>
              <a:off x="1458679" y="4977528"/>
              <a:ext cx="207264" cy="0"/>
            </a:xfrm>
            <a:prstGeom prst="line">
              <a:avLst/>
            </a:prstGeom>
            <a:noFill/>
            <a:ln w="28575" cap="flat" cmpd="sng" algn="ctr">
              <a:solidFill>
                <a:schemeClr val="bg1"/>
              </a:solidFill>
              <a:prstDash val="solid"/>
              <a:round/>
              <a:headEnd type="none" w="med" len="med"/>
              <a:tailEnd type="none" w="med" len="med"/>
            </a:ln>
            <a:effectLst/>
          </p:spPr>
        </p:cxnSp>
        <p:cxnSp>
          <p:nvCxnSpPr>
            <p:cNvPr id="138" name="Straight Connector 137">
              <a:extLst>
                <a:ext uri="{FF2B5EF4-FFF2-40B4-BE49-F238E27FC236}">
                  <a16:creationId xmlns:a16="http://schemas.microsoft.com/office/drawing/2014/main" id="{85A0ACCA-CFB3-B7AF-5EAF-92B9213E9F57}"/>
                </a:ext>
              </a:extLst>
            </p:cNvPr>
            <p:cNvCxnSpPr/>
            <p:nvPr/>
          </p:nvCxnSpPr>
          <p:spPr bwMode="auto">
            <a:xfrm>
              <a:off x="1458679" y="5130267"/>
              <a:ext cx="207264" cy="0"/>
            </a:xfrm>
            <a:prstGeom prst="line">
              <a:avLst/>
            </a:prstGeom>
            <a:noFill/>
            <a:ln w="28575" cap="flat" cmpd="sng" algn="ctr">
              <a:solidFill>
                <a:schemeClr val="bg1"/>
              </a:solidFill>
              <a:prstDash val="solid"/>
              <a:round/>
              <a:headEnd type="none" w="med" len="med"/>
              <a:tailEnd type="none" w="med" len="med"/>
            </a:ln>
            <a:effectLst/>
          </p:spPr>
        </p:cxnSp>
        <p:cxnSp>
          <p:nvCxnSpPr>
            <p:cNvPr id="139" name="Straight Connector 138">
              <a:extLst>
                <a:ext uri="{FF2B5EF4-FFF2-40B4-BE49-F238E27FC236}">
                  <a16:creationId xmlns:a16="http://schemas.microsoft.com/office/drawing/2014/main" id="{DD639296-8864-2C7D-5A6F-89FA6F4CD810}"/>
                </a:ext>
              </a:extLst>
            </p:cNvPr>
            <p:cNvCxnSpPr/>
            <p:nvPr/>
          </p:nvCxnSpPr>
          <p:spPr bwMode="auto">
            <a:xfrm>
              <a:off x="1458679" y="5283002"/>
              <a:ext cx="207264" cy="0"/>
            </a:xfrm>
            <a:prstGeom prst="line">
              <a:avLst/>
            </a:prstGeom>
            <a:noFill/>
            <a:ln w="28575" cap="flat" cmpd="sng" algn="ctr">
              <a:solidFill>
                <a:schemeClr val="bg1"/>
              </a:solidFill>
              <a:prstDash val="solid"/>
              <a:round/>
              <a:headEnd type="none" w="med" len="med"/>
              <a:tailEnd type="none" w="med" len="med"/>
            </a:ln>
            <a:effectLst/>
          </p:spPr>
        </p:cxnSp>
        <p:cxnSp>
          <p:nvCxnSpPr>
            <p:cNvPr id="140" name="Straight Connector 139">
              <a:extLst>
                <a:ext uri="{FF2B5EF4-FFF2-40B4-BE49-F238E27FC236}">
                  <a16:creationId xmlns:a16="http://schemas.microsoft.com/office/drawing/2014/main" id="{BFE67745-527F-4361-9AEC-679EA5D29DC3}"/>
                </a:ext>
              </a:extLst>
            </p:cNvPr>
            <p:cNvCxnSpPr>
              <a:cxnSpLocks/>
            </p:cNvCxnSpPr>
            <p:nvPr/>
          </p:nvCxnSpPr>
          <p:spPr bwMode="auto">
            <a:xfrm>
              <a:off x="1458679" y="4366572"/>
              <a:ext cx="19636647" cy="0"/>
            </a:xfrm>
            <a:prstGeom prst="line">
              <a:avLst/>
            </a:prstGeom>
            <a:noFill/>
            <a:ln w="28575" cap="flat" cmpd="sng" algn="ctr">
              <a:solidFill>
                <a:schemeClr val="bg1"/>
              </a:solidFill>
              <a:prstDash val="solid"/>
              <a:round/>
              <a:headEnd type="none" w="med" len="med"/>
              <a:tailEnd type="none" w="med" len="med"/>
            </a:ln>
            <a:effectLst/>
          </p:spPr>
        </p:cxnSp>
      </p:grpSp>
      <p:cxnSp>
        <p:nvCxnSpPr>
          <p:cNvPr id="141" name="Straight Connector 140">
            <a:extLst>
              <a:ext uri="{FF2B5EF4-FFF2-40B4-BE49-F238E27FC236}">
                <a16:creationId xmlns:a16="http://schemas.microsoft.com/office/drawing/2014/main" id="{6E8C377C-9414-1A54-C077-776FC6EDE870}"/>
              </a:ext>
            </a:extLst>
          </p:cNvPr>
          <p:cNvCxnSpPr/>
          <p:nvPr/>
        </p:nvCxnSpPr>
        <p:spPr bwMode="auto">
          <a:xfrm>
            <a:off x="3425745" y="3429310"/>
            <a:ext cx="0" cy="1861312"/>
          </a:xfrm>
          <a:prstGeom prst="line">
            <a:avLst/>
          </a:prstGeom>
          <a:noFill/>
          <a:ln w="28575" cap="flat" cmpd="sng" algn="ctr">
            <a:solidFill>
              <a:schemeClr val="bg1"/>
            </a:solidFill>
            <a:prstDash val="solid"/>
            <a:round/>
            <a:headEnd type="none" w="med" len="med"/>
            <a:tailEnd type="none" w="med" len="med"/>
          </a:ln>
          <a:effectLst/>
        </p:spPr>
      </p:cxnSp>
      <p:cxnSp>
        <p:nvCxnSpPr>
          <p:cNvPr id="142" name="Straight Connector 141">
            <a:extLst>
              <a:ext uri="{FF2B5EF4-FFF2-40B4-BE49-F238E27FC236}">
                <a16:creationId xmlns:a16="http://schemas.microsoft.com/office/drawing/2014/main" id="{325C57E7-89A0-0DD0-8763-26C0A52C3FEA}"/>
              </a:ext>
            </a:extLst>
          </p:cNvPr>
          <p:cNvCxnSpPr/>
          <p:nvPr/>
        </p:nvCxnSpPr>
        <p:spPr bwMode="auto">
          <a:xfrm>
            <a:off x="5108495" y="3429310"/>
            <a:ext cx="0" cy="1861312"/>
          </a:xfrm>
          <a:prstGeom prst="line">
            <a:avLst/>
          </a:prstGeom>
          <a:noFill/>
          <a:ln w="28575" cap="flat" cmpd="sng" algn="ctr">
            <a:solidFill>
              <a:schemeClr val="bg1"/>
            </a:solidFill>
            <a:prstDash val="solid"/>
            <a:round/>
            <a:headEnd type="none" w="med" len="med"/>
            <a:tailEnd type="none" w="med" len="med"/>
          </a:ln>
          <a:effectLst/>
        </p:spPr>
      </p:cxnSp>
      <p:cxnSp>
        <p:nvCxnSpPr>
          <p:cNvPr id="143" name="Straight Connector 142">
            <a:extLst>
              <a:ext uri="{FF2B5EF4-FFF2-40B4-BE49-F238E27FC236}">
                <a16:creationId xmlns:a16="http://schemas.microsoft.com/office/drawing/2014/main" id="{1D00D349-0C9F-6D1C-9EE7-71BE7B923F2F}"/>
              </a:ext>
            </a:extLst>
          </p:cNvPr>
          <p:cNvCxnSpPr/>
          <p:nvPr/>
        </p:nvCxnSpPr>
        <p:spPr bwMode="auto">
          <a:xfrm>
            <a:off x="6711870" y="3429310"/>
            <a:ext cx="0" cy="1861312"/>
          </a:xfrm>
          <a:prstGeom prst="line">
            <a:avLst/>
          </a:prstGeom>
          <a:noFill/>
          <a:ln w="28575" cap="flat" cmpd="sng" algn="ctr">
            <a:solidFill>
              <a:schemeClr val="bg1"/>
            </a:solidFill>
            <a:prstDash val="solid"/>
            <a:round/>
            <a:headEnd type="none" w="med" len="med"/>
            <a:tailEnd type="none" w="med" len="med"/>
          </a:ln>
          <a:effectLst/>
        </p:spPr>
      </p:cxnSp>
      <p:cxnSp>
        <p:nvCxnSpPr>
          <p:cNvPr id="144" name="Straight Connector 143">
            <a:extLst>
              <a:ext uri="{FF2B5EF4-FFF2-40B4-BE49-F238E27FC236}">
                <a16:creationId xmlns:a16="http://schemas.microsoft.com/office/drawing/2014/main" id="{90C99584-9547-0BCE-1124-F00CC17DC4AA}"/>
              </a:ext>
            </a:extLst>
          </p:cNvPr>
          <p:cNvCxnSpPr/>
          <p:nvPr/>
        </p:nvCxnSpPr>
        <p:spPr bwMode="auto">
          <a:xfrm>
            <a:off x="7473870" y="3429310"/>
            <a:ext cx="0" cy="1861312"/>
          </a:xfrm>
          <a:prstGeom prst="line">
            <a:avLst/>
          </a:prstGeom>
          <a:noFill/>
          <a:ln w="28575" cap="flat" cmpd="sng" algn="ctr">
            <a:solidFill>
              <a:schemeClr val="bg1"/>
            </a:solidFill>
            <a:prstDash val="solid"/>
            <a:round/>
            <a:headEnd type="none" w="med" len="med"/>
            <a:tailEnd type="none" w="med" len="med"/>
          </a:ln>
          <a:effectLst/>
        </p:spPr>
      </p:cxnSp>
      <p:cxnSp>
        <p:nvCxnSpPr>
          <p:cNvPr id="145" name="Straight Connector 144">
            <a:extLst>
              <a:ext uri="{FF2B5EF4-FFF2-40B4-BE49-F238E27FC236}">
                <a16:creationId xmlns:a16="http://schemas.microsoft.com/office/drawing/2014/main" id="{95D1AC30-ACA0-29BC-9153-C4E9D90AA3D5}"/>
              </a:ext>
            </a:extLst>
          </p:cNvPr>
          <p:cNvCxnSpPr/>
          <p:nvPr/>
        </p:nvCxnSpPr>
        <p:spPr bwMode="auto">
          <a:xfrm>
            <a:off x="8061245" y="3429310"/>
            <a:ext cx="0" cy="1861312"/>
          </a:xfrm>
          <a:prstGeom prst="line">
            <a:avLst/>
          </a:prstGeom>
          <a:noFill/>
          <a:ln w="28575" cap="flat" cmpd="sng" algn="ctr">
            <a:solidFill>
              <a:schemeClr val="bg1"/>
            </a:solidFill>
            <a:prstDash val="solid"/>
            <a:round/>
            <a:headEnd type="none" w="med" len="med"/>
            <a:tailEnd type="none" w="med" len="med"/>
          </a:ln>
          <a:effectLst/>
        </p:spPr>
      </p:cxnSp>
      <p:cxnSp>
        <p:nvCxnSpPr>
          <p:cNvPr id="146" name="Straight Connector 145">
            <a:extLst>
              <a:ext uri="{FF2B5EF4-FFF2-40B4-BE49-F238E27FC236}">
                <a16:creationId xmlns:a16="http://schemas.microsoft.com/office/drawing/2014/main" id="{201FD8F7-0257-5159-C2CB-36E1FF58CE2C}"/>
              </a:ext>
            </a:extLst>
          </p:cNvPr>
          <p:cNvCxnSpPr/>
          <p:nvPr/>
        </p:nvCxnSpPr>
        <p:spPr bwMode="auto">
          <a:xfrm>
            <a:off x="8556545" y="3429310"/>
            <a:ext cx="0" cy="1861312"/>
          </a:xfrm>
          <a:prstGeom prst="line">
            <a:avLst/>
          </a:prstGeom>
          <a:noFill/>
          <a:ln w="28575" cap="flat" cmpd="sng" algn="ctr">
            <a:solidFill>
              <a:schemeClr val="bg1"/>
            </a:solidFill>
            <a:prstDash val="solid"/>
            <a:round/>
            <a:headEnd type="none" w="med" len="med"/>
            <a:tailEnd type="none" w="med" len="med"/>
          </a:ln>
          <a:effectLst/>
        </p:spPr>
      </p:cxnSp>
      <p:cxnSp>
        <p:nvCxnSpPr>
          <p:cNvPr id="147" name="Straight Connector 146">
            <a:extLst>
              <a:ext uri="{FF2B5EF4-FFF2-40B4-BE49-F238E27FC236}">
                <a16:creationId xmlns:a16="http://schemas.microsoft.com/office/drawing/2014/main" id="{4A1CFE2A-3CCD-621E-AD97-E87A08E4A937}"/>
              </a:ext>
            </a:extLst>
          </p:cNvPr>
          <p:cNvCxnSpPr/>
          <p:nvPr/>
        </p:nvCxnSpPr>
        <p:spPr bwMode="auto">
          <a:xfrm>
            <a:off x="8985170" y="3429310"/>
            <a:ext cx="0" cy="1861312"/>
          </a:xfrm>
          <a:prstGeom prst="line">
            <a:avLst/>
          </a:prstGeom>
          <a:noFill/>
          <a:ln w="28575" cap="flat" cmpd="sng" algn="ctr">
            <a:solidFill>
              <a:schemeClr val="bg1"/>
            </a:solidFill>
            <a:prstDash val="solid"/>
            <a:round/>
            <a:headEnd type="none" w="med" len="med"/>
            <a:tailEnd type="none" w="med" len="med"/>
          </a:ln>
          <a:effectLst/>
        </p:spPr>
      </p:cxnSp>
      <p:cxnSp>
        <p:nvCxnSpPr>
          <p:cNvPr id="148" name="Straight Connector 147">
            <a:extLst>
              <a:ext uri="{FF2B5EF4-FFF2-40B4-BE49-F238E27FC236}">
                <a16:creationId xmlns:a16="http://schemas.microsoft.com/office/drawing/2014/main" id="{99C149BF-2ADD-8920-EF74-D861636733DD}"/>
              </a:ext>
            </a:extLst>
          </p:cNvPr>
          <p:cNvCxnSpPr/>
          <p:nvPr/>
        </p:nvCxnSpPr>
        <p:spPr bwMode="auto">
          <a:xfrm>
            <a:off x="9486820" y="3429310"/>
            <a:ext cx="0" cy="1861312"/>
          </a:xfrm>
          <a:prstGeom prst="line">
            <a:avLst/>
          </a:prstGeom>
          <a:noFill/>
          <a:ln w="28575" cap="flat" cmpd="sng" algn="ctr">
            <a:solidFill>
              <a:schemeClr val="bg1"/>
            </a:solidFill>
            <a:prstDash val="solid"/>
            <a:round/>
            <a:headEnd type="none" w="med" len="med"/>
            <a:tailEnd type="none" w="med" len="med"/>
          </a:ln>
          <a:effectLst/>
        </p:spPr>
      </p:cxnSp>
      <p:cxnSp>
        <p:nvCxnSpPr>
          <p:cNvPr id="149" name="Straight Connector 148">
            <a:extLst>
              <a:ext uri="{FF2B5EF4-FFF2-40B4-BE49-F238E27FC236}">
                <a16:creationId xmlns:a16="http://schemas.microsoft.com/office/drawing/2014/main" id="{3940C893-501D-D422-B5E3-763B0E397BEA}"/>
              </a:ext>
            </a:extLst>
          </p:cNvPr>
          <p:cNvCxnSpPr>
            <a:cxnSpLocks/>
          </p:cNvCxnSpPr>
          <p:nvPr/>
        </p:nvCxnSpPr>
        <p:spPr bwMode="auto">
          <a:xfrm>
            <a:off x="1657815" y="4219575"/>
            <a:ext cx="8667286" cy="0"/>
          </a:xfrm>
          <a:prstGeom prst="line">
            <a:avLst/>
          </a:prstGeom>
          <a:noFill/>
          <a:ln w="28575" cap="flat" cmpd="sng" algn="ctr">
            <a:solidFill>
              <a:schemeClr val="bg1"/>
            </a:solidFill>
            <a:prstDash val="dash"/>
            <a:round/>
            <a:headEnd type="none" w="med" len="med"/>
            <a:tailEnd type="none" w="med" len="med"/>
          </a:ln>
          <a:effectLst/>
        </p:spPr>
      </p:cxnSp>
      <p:cxnSp>
        <p:nvCxnSpPr>
          <p:cNvPr id="150" name="Straight Connector 149">
            <a:extLst>
              <a:ext uri="{FF2B5EF4-FFF2-40B4-BE49-F238E27FC236}">
                <a16:creationId xmlns:a16="http://schemas.microsoft.com/office/drawing/2014/main" id="{7C288628-04C0-BD25-3C7E-E2FFEE16B877}"/>
              </a:ext>
            </a:extLst>
          </p:cNvPr>
          <p:cNvCxnSpPr>
            <a:cxnSpLocks/>
          </p:cNvCxnSpPr>
          <p:nvPr/>
        </p:nvCxnSpPr>
        <p:spPr bwMode="auto">
          <a:xfrm>
            <a:off x="1657815" y="4602635"/>
            <a:ext cx="8667286" cy="0"/>
          </a:xfrm>
          <a:prstGeom prst="line">
            <a:avLst/>
          </a:prstGeom>
          <a:noFill/>
          <a:ln w="28575" cap="flat" cmpd="sng" algn="ctr">
            <a:solidFill>
              <a:schemeClr val="bg1"/>
            </a:solidFill>
            <a:prstDash val="dash"/>
            <a:round/>
            <a:headEnd type="none" w="med" len="med"/>
            <a:tailEnd type="none" w="med" len="med"/>
          </a:ln>
          <a:effectLst/>
        </p:spPr>
      </p:cxnSp>
      <p:sp>
        <p:nvSpPr>
          <p:cNvPr id="151" name="TextBox 150">
            <a:extLst>
              <a:ext uri="{FF2B5EF4-FFF2-40B4-BE49-F238E27FC236}">
                <a16:creationId xmlns:a16="http://schemas.microsoft.com/office/drawing/2014/main" id="{D7062F30-B320-2232-234D-170200DA5426}"/>
              </a:ext>
            </a:extLst>
          </p:cNvPr>
          <p:cNvSpPr txBox="1"/>
          <p:nvPr/>
        </p:nvSpPr>
        <p:spPr bwMode="auto">
          <a:xfrm rot="19067173">
            <a:off x="6691370" y="2871068"/>
            <a:ext cx="1477268" cy="44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0000"/>
              </a:lnSpc>
              <a:spcBef>
                <a:spcPct val="5000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Esophagogastric (n = 9)</a:t>
            </a:r>
          </a:p>
        </p:txBody>
      </p:sp>
      <p:sp>
        <p:nvSpPr>
          <p:cNvPr id="152" name="TextBox 151">
            <a:extLst>
              <a:ext uri="{FF2B5EF4-FFF2-40B4-BE49-F238E27FC236}">
                <a16:creationId xmlns:a16="http://schemas.microsoft.com/office/drawing/2014/main" id="{A90DEED4-0576-4C6A-1604-5CF8935D04BC}"/>
              </a:ext>
            </a:extLst>
          </p:cNvPr>
          <p:cNvSpPr txBox="1"/>
          <p:nvPr/>
        </p:nvSpPr>
        <p:spPr bwMode="auto">
          <a:xfrm rot="19067173">
            <a:off x="7429375" y="2977053"/>
            <a:ext cx="978054" cy="44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Urothelial</a:t>
            </a:r>
          </a:p>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 (n = 7)</a:t>
            </a:r>
          </a:p>
        </p:txBody>
      </p:sp>
      <p:sp>
        <p:nvSpPr>
          <p:cNvPr id="153" name="TextBox 152">
            <a:extLst>
              <a:ext uri="{FF2B5EF4-FFF2-40B4-BE49-F238E27FC236}">
                <a16:creationId xmlns:a16="http://schemas.microsoft.com/office/drawing/2014/main" id="{C2353790-1212-6F10-2FF4-8390907C2112}"/>
              </a:ext>
            </a:extLst>
          </p:cNvPr>
          <p:cNvSpPr txBox="1"/>
          <p:nvPr/>
        </p:nvSpPr>
        <p:spPr bwMode="auto">
          <a:xfrm rot="19067173">
            <a:off x="7843566" y="2631297"/>
            <a:ext cx="2007146" cy="4413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Salivary gland/</a:t>
            </a:r>
            <a:b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head and neck AC (n = 6)</a:t>
            </a:r>
          </a:p>
        </p:txBody>
      </p:sp>
      <p:sp>
        <p:nvSpPr>
          <p:cNvPr id="154" name="TextBox 153">
            <a:extLst>
              <a:ext uri="{FF2B5EF4-FFF2-40B4-BE49-F238E27FC236}">
                <a16:creationId xmlns:a16="http://schemas.microsoft.com/office/drawing/2014/main" id="{5FD206A8-0AD6-D5C8-6015-9DE8F23D176D}"/>
              </a:ext>
            </a:extLst>
          </p:cNvPr>
          <p:cNvSpPr txBox="1"/>
          <p:nvPr/>
        </p:nvSpPr>
        <p:spPr bwMode="auto">
          <a:xfrm rot="19067173">
            <a:off x="8412924" y="2733478"/>
            <a:ext cx="1703082" cy="44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Small intestinal AC</a:t>
            </a:r>
          </a:p>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5)</a:t>
            </a:r>
          </a:p>
        </p:txBody>
      </p:sp>
      <p:sp>
        <p:nvSpPr>
          <p:cNvPr id="155" name="TextBox 154">
            <a:extLst>
              <a:ext uri="{FF2B5EF4-FFF2-40B4-BE49-F238E27FC236}">
                <a16:creationId xmlns:a16="http://schemas.microsoft.com/office/drawing/2014/main" id="{D1587BDE-F37B-BC4F-9FBB-204813210633}"/>
              </a:ext>
            </a:extLst>
          </p:cNvPr>
          <p:cNvSpPr txBox="1"/>
          <p:nvPr/>
        </p:nvSpPr>
        <p:spPr bwMode="auto">
          <a:xfrm rot="19067173">
            <a:off x="8953164" y="2898443"/>
            <a:ext cx="1212039" cy="44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Gynecological</a:t>
            </a:r>
          </a:p>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6)</a:t>
            </a:r>
          </a:p>
        </p:txBody>
      </p:sp>
      <p:sp>
        <p:nvSpPr>
          <p:cNvPr id="156" name="TextBox 155">
            <a:extLst>
              <a:ext uri="{FF2B5EF4-FFF2-40B4-BE49-F238E27FC236}">
                <a16:creationId xmlns:a16="http://schemas.microsoft.com/office/drawing/2014/main" id="{69FA5F7A-6A98-AE2F-065C-73040FB4BB0F}"/>
              </a:ext>
            </a:extLst>
          </p:cNvPr>
          <p:cNvSpPr txBox="1"/>
          <p:nvPr/>
        </p:nvSpPr>
        <p:spPr bwMode="auto">
          <a:xfrm rot="19067173">
            <a:off x="9654283" y="3033199"/>
            <a:ext cx="810919" cy="44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Other</a:t>
            </a:r>
          </a:p>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10)</a:t>
            </a:r>
          </a:p>
        </p:txBody>
      </p:sp>
      <p:sp>
        <p:nvSpPr>
          <p:cNvPr id="157" name="TextBox 156">
            <a:extLst>
              <a:ext uri="{FF2B5EF4-FFF2-40B4-BE49-F238E27FC236}">
                <a16:creationId xmlns:a16="http://schemas.microsoft.com/office/drawing/2014/main" id="{3FFD7C6F-B269-4700-1B1B-EC6629341925}"/>
              </a:ext>
            </a:extLst>
          </p:cNvPr>
          <p:cNvSpPr txBox="1"/>
          <p:nvPr/>
        </p:nvSpPr>
        <p:spPr bwMode="auto">
          <a:xfrm rot="19067173">
            <a:off x="5572890" y="2981173"/>
            <a:ext cx="1149521" cy="44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Biliary tract</a:t>
            </a:r>
          </a:p>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19)</a:t>
            </a:r>
          </a:p>
        </p:txBody>
      </p:sp>
      <p:sp>
        <p:nvSpPr>
          <p:cNvPr id="158" name="TextBox 157">
            <a:extLst>
              <a:ext uri="{FF2B5EF4-FFF2-40B4-BE49-F238E27FC236}">
                <a16:creationId xmlns:a16="http://schemas.microsoft.com/office/drawing/2014/main" id="{4F1B4B89-6A75-0685-9ACD-83CF5D35C1DA}"/>
              </a:ext>
            </a:extLst>
          </p:cNvPr>
          <p:cNvSpPr txBox="1"/>
          <p:nvPr/>
        </p:nvSpPr>
        <p:spPr bwMode="auto">
          <a:xfrm rot="19067173">
            <a:off x="3941473" y="2932167"/>
            <a:ext cx="1149521" cy="44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Colorectal</a:t>
            </a:r>
          </a:p>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20)</a:t>
            </a:r>
          </a:p>
        </p:txBody>
      </p:sp>
      <p:sp>
        <p:nvSpPr>
          <p:cNvPr id="159" name="TextBox 158">
            <a:extLst>
              <a:ext uri="{FF2B5EF4-FFF2-40B4-BE49-F238E27FC236}">
                <a16:creationId xmlns:a16="http://schemas.microsoft.com/office/drawing/2014/main" id="{BD3B98AD-14B9-6E5D-7542-266E7B233E49}"/>
              </a:ext>
            </a:extLst>
          </p:cNvPr>
          <p:cNvSpPr txBox="1"/>
          <p:nvPr/>
        </p:nvSpPr>
        <p:spPr bwMode="auto">
          <a:xfrm rot="19067173">
            <a:off x="2234239" y="3038339"/>
            <a:ext cx="833486" cy="441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Breast</a:t>
            </a:r>
          </a:p>
          <a:p>
            <a:pPr marL="0" marR="0" lvl="0" indent="0" algn="l" defTabSz="914400" rtl="0" eaLnBrk="0" fontAlgn="base" latinLnBrk="0" hangingPunct="0">
              <a:lnSpc>
                <a:spcPct val="80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20)</a:t>
            </a:r>
          </a:p>
        </p:txBody>
      </p:sp>
      <p:sp>
        <p:nvSpPr>
          <p:cNvPr id="160" name="TextBox 159">
            <a:extLst>
              <a:ext uri="{FF2B5EF4-FFF2-40B4-BE49-F238E27FC236}">
                <a16:creationId xmlns:a16="http://schemas.microsoft.com/office/drawing/2014/main" id="{C5836C7C-7172-9F74-4DD1-B70AE21FEE09}"/>
              </a:ext>
            </a:extLst>
          </p:cNvPr>
          <p:cNvSpPr txBox="1"/>
          <p:nvPr/>
        </p:nvSpPr>
        <p:spPr bwMode="auto">
          <a:xfrm>
            <a:off x="92453" y="5276091"/>
            <a:ext cx="1678290" cy="815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14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Confirmed OR</a:t>
            </a:r>
          </a:p>
          <a:p>
            <a:pPr marL="0" marR="0" lvl="0" indent="0" algn="r" defTabSz="914400" rtl="0" eaLnBrk="0" fontAlgn="base" latinLnBrk="0" hangingPunct="0">
              <a:lnSpc>
                <a:spcPct val="114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expression</a:t>
            </a:r>
          </a:p>
          <a:p>
            <a:pPr marL="0" marR="0" lvl="0" indent="0" algn="r" defTabSz="914400" rtl="0" eaLnBrk="0" fontAlgn="base" latinLnBrk="0" hangingPunct="0">
              <a:lnSpc>
                <a:spcPct val="114000"/>
              </a:lnSpc>
              <a:spcBef>
                <a:spcPts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HER2 amplification</a:t>
            </a:r>
          </a:p>
        </p:txBody>
      </p:sp>
      <p:sp>
        <p:nvSpPr>
          <p:cNvPr id="161" name="Rectangle 160">
            <a:extLst>
              <a:ext uri="{FF2B5EF4-FFF2-40B4-BE49-F238E27FC236}">
                <a16:creationId xmlns:a16="http://schemas.microsoft.com/office/drawing/2014/main" id="{95ED9C06-CC98-1643-EE8F-106BA834295C}"/>
              </a:ext>
            </a:extLst>
          </p:cNvPr>
          <p:cNvSpPr/>
          <p:nvPr/>
        </p:nvSpPr>
        <p:spPr bwMode="auto">
          <a:xfrm>
            <a:off x="2008799" y="5332189"/>
            <a:ext cx="57727"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2" name="Rectangle 161">
            <a:extLst>
              <a:ext uri="{FF2B5EF4-FFF2-40B4-BE49-F238E27FC236}">
                <a16:creationId xmlns:a16="http://schemas.microsoft.com/office/drawing/2014/main" id="{9DB96759-DD3B-68E9-4281-33C0D62C2CFF}"/>
              </a:ext>
            </a:extLst>
          </p:cNvPr>
          <p:cNvSpPr/>
          <p:nvPr/>
        </p:nvSpPr>
        <p:spPr bwMode="auto">
          <a:xfrm>
            <a:off x="2595599" y="5332189"/>
            <a:ext cx="57727"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3" name="Rectangle 162">
            <a:extLst>
              <a:ext uri="{FF2B5EF4-FFF2-40B4-BE49-F238E27FC236}">
                <a16:creationId xmlns:a16="http://schemas.microsoft.com/office/drawing/2014/main" id="{2D4621C4-35C7-060E-78E3-A80C25DEBA6A}"/>
              </a:ext>
            </a:extLst>
          </p:cNvPr>
          <p:cNvSpPr/>
          <p:nvPr/>
        </p:nvSpPr>
        <p:spPr bwMode="auto">
          <a:xfrm>
            <a:off x="2678399" y="5332189"/>
            <a:ext cx="57727"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4" name="Rectangle 163">
            <a:extLst>
              <a:ext uri="{FF2B5EF4-FFF2-40B4-BE49-F238E27FC236}">
                <a16:creationId xmlns:a16="http://schemas.microsoft.com/office/drawing/2014/main" id="{DA6F7E94-815F-7AE3-1F1F-DC67FB1F0925}"/>
              </a:ext>
            </a:extLst>
          </p:cNvPr>
          <p:cNvSpPr/>
          <p:nvPr/>
        </p:nvSpPr>
        <p:spPr bwMode="auto">
          <a:xfrm>
            <a:off x="2757599" y="5332189"/>
            <a:ext cx="57727"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5" name="Rectangle 164">
            <a:extLst>
              <a:ext uri="{FF2B5EF4-FFF2-40B4-BE49-F238E27FC236}">
                <a16:creationId xmlns:a16="http://schemas.microsoft.com/office/drawing/2014/main" id="{58777D6F-1E62-5C0A-97E0-0D1DF5E71026}"/>
              </a:ext>
            </a:extLst>
          </p:cNvPr>
          <p:cNvSpPr/>
          <p:nvPr/>
        </p:nvSpPr>
        <p:spPr bwMode="auto">
          <a:xfrm>
            <a:off x="2847599" y="5332189"/>
            <a:ext cx="57727"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6" name="Rectangle 165">
            <a:extLst>
              <a:ext uri="{FF2B5EF4-FFF2-40B4-BE49-F238E27FC236}">
                <a16:creationId xmlns:a16="http://schemas.microsoft.com/office/drawing/2014/main" id="{C87D00BE-AE67-70AB-C1AE-1E51F12B61E9}"/>
              </a:ext>
            </a:extLst>
          </p:cNvPr>
          <p:cNvSpPr/>
          <p:nvPr/>
        </p:nvSpPr>
        <p:spPr bwMode="auto">
          <a:xfrm>
            <a:off x="3013199" y="5332189"/>
            <a:ext cx="57727"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7" name="Rectangle 166">
            <a:extLst>
              <a:ext uri="{FF2B5EF4-FFF2-40B4-BE49-F238E27FC236}">
                <a16:creationId xmlns:a16="http://schemas.microsoft.com/office/drawing/2014/main" id="{DAC56A90-F74E-714E-21F3-A6A4C7EA35B3}"/>
              </a:ext>
            </a:extLst>
          </p:cNvPr>
          <p:cNvSpPr/>
          <p:nvPr/>
        </p:nvSpPr>
        <p:spPr bwMode="auto">
          <a:xfrm>
            <a:off x="3095999" y="5332189"/>
            <a:ext cx="57727"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8" name="Rectangle 167">
            <a:extLst>
              <a:ext uri="{FF2B5EF4-FFF2-40B4-BE49-F238E27FC236}">
                <a16:creationId xmlns:a16="http://schemas.microsoft.com/office/drawing/2014/main" id="{CE431846-AFFF-E8CE-997E-D890DBD4B9AC}"/>
              </a:ext>
            </a:extLst>
          </p:cNvPr>
          <p:cNvSpPr/>
          <p:nvPr/>
        </p:nvSpPr>
        <p:spPr bwMode="auto">
          <a:xfrm>
            <a:off x="3185999" y="5332189"/>
            <a:ext cx="57727"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69" name="Rectangle 168">
            <a:extLst>
              <a:ext uri="{FF2B5EF4-FFF2-40B4-BE49-F238E27FC236}">
                <a16:creationId xmlns:a16="http://schemas.microsoft.com/office/drawing/2014/main" id="{9D0449E1-6E21-7240-C54F-7E42D436AA8A}"/>
              </a:ext>
            </a:extLst>
          </p:cNvPr>
          <p:cNvSpPr/>
          <p:nvPr/>
        </p:nvSpPr>
        <p:spPr bwMode="auto">
          <a:xfrm>
            <a:off x="3268799" y="5332189"/>
            <a:ext cx="57727"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0" name="Rectangle 169">
            <a:extLst>
              <a:ext uri="{FF2B5EF4-FFF2-40B4-BE49-F238E27FC236}">
                <a16:creationId xmlns:a16="http://schemas.microsoft.com/office/drawing/2014/main" id="{46B4424C-4E15-0C37-7CAD-EF3922A85A82}"/>
              </a:ext>
            </a:extLst>
          </p:cNvPr>
          <p:cNvSpPr/>
          <p:nvPr/>
        </p:nvSpPr>
        <p:spPr bwMode="auto">
          <a:xfrm>
            <a:off x="3351599" y="5332189"/>
            <a:ext cx="57727"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1" name="Rectangle 170">
            <a:extLst>
              <a:ext uri="{FF2B5EF4-FFF2-40B4-BE49-F238E27FC236}">
                <a16:creationId xmlns:a16="http://schemas.microsoft.com/office/drawing/2014/main" id="{0E9DC83B-F785-9174-DA9F-58366FD27D4B}"/>
              </a:ext>
            </a:extLst>
          </p:cNvPr>
          <p:cNvSpPr/>
          <p:nvPr/>
        </p:nvSpPr>
        <p:spPr bwMode="auto">
          <a:xfrm>
            <a:off x="4787999" y="5332189"/>
            <a:ext cx="57727"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2" name="Rectangle 171">
            <a:extLst>
              <a:ext uri="{FF2B5EF4-FFF2-40B4-BE49-F238E27FC236}">
                <a16:creationId xmlns:a16="http://schemas.microsoft.com/office/drawing/2014/main" id="{39620E2C-C54E-E771-3BD2-EDCD903CA3EC}"/>
              </a:ext>
            </a:extLst>
          </p:cNvPr>
          <p:cNvSpPr/>
          <p:nvPr/>
        </p:nvSpPr>
        <p:spPr bwMode="auto">
          <a:xfrm>
            <a:off x="4870799" y="5332189"/>
            <a:ext cx="57727"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3" name="Rectangle 172">
            <a:extLst>
              <a:ext uri="{FF2B5EF4-FFF2-40B4-BE49-F238E27FC236}">
                <a16:creationId xmlns:a16="http://schemas.microsoft.com/office/drawing/2014/main" id="{F092AB80-A902-B099-267E-13AF61842DC3}"/>
              </a:ext>
            </a:extLst>
          </p:cNvPr>
          <p:cNvSpPr/>
          <p:nvPr/>
        </p:nvSpPr>
        <p:spPr bwMode="auto">
          <a:xfrm>
            <a:off x="4957199" y="5332189"/>
            <a:ext cx="57727"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4" name="Rectangle 173">
            <a:extLst>
              <a:ext uri="{FF2B5EF4-FFF2-40B4-BE49-F238E27FC236}">
                <a16:creationId xmlns:a16="http://schemas.microsoft.com/office/drawing/2014/main" id="{45FD0B6E-93F1-4001-D351-611D19563FCF}"/>
              </a:ext>
            </a:extLst>
          </p:cNvPr>
          <p:cNvSpPr/>
          <p:nvPr/>
        </p:nvSpPr>
        <p:spPr bwMode="auto">
          <a:xfrm>
            <a:off x="5036399" y="5332189"/>
            <a:ext cx="57727"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5" name="Rectangle 174">
            <a:extLst>
              <a:ext uri="{FF2B5EF4-FFF2-40B4-BE49-F238E27FC236}">
                <a16:creationId xmlns:a16="http://schemas.microsoft.com/office/drawing/2014/main" id="{D1EDE4D3-DC56-9387-CA0B-D0C89CDAE8C1}"/>
              </a:ext>
            </a:extLst>
          </p:cNvPr>
          <p:cNvSpPr/>
          <p:nvPr/>
        </p:nvSpPr>
        <p:spPr bwMode="auto">
          <a:xfrm>
            <a:off x="6551999" y="5332189"/>
            <a:ext cx="61201"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6" name="Rectangle 175">
            <a:extLst>
              <a:ext uri="{FF2B5EF4-FFF2-40B4-BE49-F238E27FC236}">
                <a16:creationId xmlns:a16="http://schemas.microsoft.com/office/drawing/2014/main" id="{5B56C283-46D9-92A1-E26C-20D55D75E208}"/>
              </a:ext>
            </a:extLst>
          </p:cNvPr>
          <p:cNvSpPr/>
          <p:nvPr/>
        </p:nvSpPr>
        <p:spPr bwMode="auto">
          <a:xfrm>
            <a:off x="6638399" y="5332189"/>
            <a:ext cx="61201"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7" name="Rectangle 176">
            <a:extLst>
              <a:ext uri="{FF2B5EF4-FFF2-40B4-BE49-F238E27FC236}">
                <a16:creationId xmlns:a16="http://schemas.microsoft.com/office/drawing/2014/main" id="{1CF2B2BE-3EFB-AC4D-DA86-E238B8C9BAA6}"/>
              </a:ext>
            </a:extLst>
          </p:cNvPr>
          <p:cNvSpPr/>
          <p:nvPr/>
        </p:nvSpPr>
        <p:spPr bwMode="auto">
          <a:xfrm>
            <a:off x="7394399" y="5332189"/>
            <a:ext cx="61201"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8" name="Rectangle 177">
            <a:extLst>
              <a:ext uri="{FF2B5EF4-FFF2-40B4-BE49-F238E27FC236}">
                <a16:creationId xmlns:a16="http://schemas.microsoft.com/office/drawing/2014/main" id="{FEF63860-A7F9-ED0C-5F4E-439EB997EC23}"/>
              </a:ext>
            </a:extLst>
          </p:cNvPr>
          <p:cNvSpPr/>
          <p:nvPr/>
        </p:nvSpPr>
        <p:spPr bwMode="auto">
          <a:xfrm>
            <a:off x="7815599" y="5332189"/>
            <a:ext cx="61201"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79" name="Rectangle 178">
            <a:extLst>
              <a:ext uri="{FF2B5EF4-FFF2-40B4-BE49-F238E27FC236}">
                <a16:creationId xmlns:a16="http://schemas.microsoft.com/office/drawing/2014/main" id="{09467C52-0B14-328F-3AE8-1096FCB30A69}"/>
              </a:ext>
            </a:extLst>
          </p:cNvPr>
          <p:cNvSpPr/>
          <p:nvPr/>
        </p:nvSpPr>
        <p:spPr bwMode="auto">
          <a:xfrm>
            <a:off x="7984799" y="5332189"/>
            <a:ext cx="61201"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0" name="Rectangle 179">
            <a:extLst>
              <a:ext uri="{FF2B5EF4-FFF2-40B4-BE49-F238E27FC236}">
                <a16:creationId xmlns:a16="http://schemas.microsoft.com/office/drawing/2014/main" id="{8127F1C0-5D2D-586B-CFED-9DE1058B54AC}"/>
              </a:ext>
            </a:extLst>
          </p:cNvPr>
          <p:cNvSpPr/>
          <p:nvPr/>
        </p:nvSpPr>
        <p:spPr bwMode="auto">
          <a:xfrm>
            <a:off x="8236799" y="5332189"/>
            <a:ext cx="61201"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1" name="Rectangle 180">
            <a:extLst>
              <a:ext uri="{FF2B5EF4-FFF2-40B4-BE49-F238E27FC236}">
                <a16:creationId xmlns:a16="http://schemas.microsoft.com/office/drawing/2014/main" id="{72F03EDE-E307-C24A-7247-C63400559727}"/>
              </a:ext>
            </a:extLst>
          </p:cNvPr>
          <p:cNvSpPr/>
          <p:nvPr/>
        </p:nvSpPr>
        <p:spPr bwMode="auto">
          <a:xfrm>
            <a:off x="8323199" y="5332189"/>
            <a:ext cx="61201"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2" name="Rectangle 181">
            <a:extLst>
              <a:ext uri="{FF2B5EF4-FFF2-40B4-BE49-F238E27FC236}">
                <a16:creationId xmlns:a16="http://schemas.microsoft.com/office/drawing/2014/main" id="{35504475-F20C-8184-CF5E-18CF551880CD}"/>
              </a:ext>
            </a:extLst>
          </p:cNvPr>
          <p:cNvSpPr/>
          <p:nvPr/>
        </p:nvSpPr>
        <p:spPr bwMode="auto">
          <a:xfrm>
            <a:off x="8405999" y="5332189"/>
            <a:ext cx="61201"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3" name="Rectangle 182">
            <a:extLst>
              <a:ext uri="{FF2B5EF4-FFF2-40B4-BE49-F238E27FC236}">
                <a16:creationId xmlns:a16="http://schemas.microsoft.com/office/drawing/2014/main" id="{92EE13FB-D495-42E0-CF8C-C66FFA7030BD}"/>
              </a:ext>
            </a:extLst>
          </p:cNvPr>
          <p:cNvSpPr/>
          <p:nvPr/>
        </p:nvSpPr>
        <p:spPr bwMode="auto">
          <a:xfrm>
            <a:off x="8488799" y="5332189"/>
            <a:ext cx="61201"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4" name="Rectangle 183">
            <a:extLst>
              <a:ext uri="{FF2B5EF4-FFF2-40B4-BE49-F238E27FC236}">
                <a16:creationId xmlns:a16="http://schemas.microsoft.com/office/drawing/2014/main" id="{E140EFE8-4ECB-BE60-72EF-F381E3DC5B82}"/>
              </a:ext>
            </a:extLst>
          </p:cNvPr>
          <p:cNvSpPr/>
          <p:nvPr/>
        </p:nvSpPr>
        <p:spPr bwMode="auto">
          <a:xfrm>
            <a:off x="9169199" y="5332189"/>
            <a:ext cx="61201"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5" name="Rectangle 184">
            <a:extLst>
              <a:ext uri="{FF2B5EF4-FFF2-40B4-BE49-F238E27FC236}">
                <a16:creationId xmlns:a16="http://schemas.microsoft.com/office/drawing/2014/main" id="{A07C3A10-06F5-EC4D-4D41-74FB97FA7523}"/>
              </a:ext>
            </a:extLst>
          </p:cNvPr>
          <p:cNvSpPr/>
          <p:nvPr/>
        </p:nvSpPr>
        <p:spPr bwMode="auto">
          <a:xfrm>
            <a:off x="9248399" y="5332189"/>
            <a:ext cx="61201"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6" name="Rectangle 185">
            <a:extLst>
              <a:ext uri="{FF2B5EF4-FFF2-40B4-BE49-F238E27FC236}">
                <a16:creationId xmlns:a16="http://schemas.microsoft.com/office/drawing/2014/main" id="{42C9FB3C-A371-F216-3F37-DBE2344B4FC8}"/>
              </a:ext>
            </a:extLst>
          </p:cNvPr>
          <p:cNvSpPr/>
          <p:nvPr/>
        </p:nvSpPr>
        <p:spPr bwMode="auto">
          <a:xfrm>
            <a:off x="9331199" y="5332189"/>
            <a:ext cx="61201"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7" name="Rectangle 186">
            <a:extLst>
              <a:ext uri="{FF2B5EF4-FFF2-40B4-BE49-F238E27FC236}">
                <a16:creationId xmlns:a16="http://schemas.microsoft.com/office/drawing/2014/main" id="{ADAA01BF-A9A4-7BA4-8E7C-F4FEE5D5DE70}"/>
              </a:ext>
            </a:extLst>
          </p:cNvPr>
          <p:cNvSpPr/>
          <p:nvPr/>
        </p:nvSpPr>
        <p:spPr bwMode="auto">
          <a:xfrm>
            <a:off x="9413999" y="5332189"/>
            <a:ext cx="61201"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8" name="Rectangle 187">
            <a:extLst>
              <a:ext uri="{FF2B5EF4-FFF2-40B4-BE49-F238E27FC236}">
                <a16:creationId xmlns:a16="http://schemas.microsoft.com/office/drawing/2014/main" id="{21C12574-E6A1-5FFB-2A55-302DE3860A92}"/>
              </a:ext>
            </a:extLst>
          </p:cNvPr>
          <p:cNvSpPr/>
          <p:nvPr/>
        </p:nvSpPr>
        <p:spPr bwMode="auto">
          <a:xfrm>
            <a:off x="10087199" y="5332189"/>
            <a:ext cx="61201"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89" name="Rectangle 188">
            <a:extLst>
              <a:ext uri="{FF2B5EF4-FFF2-40B4-BE49-F238E27FC236}">
                <a16:creationId xmlns:a16="http://schemas.microsoft.com/office/drawing/2014/main" id="{4D03ECC6-07ED-4A35-CF6E-3F5162A00902}"/>
              </a:ext>
            </a:extLst>
          </p:cNvPr>
          <p:cNvSpPr/>
          <p:nvPr/>
        </p:nvSpPr>
        <p:spPr bwMode="auto">
          <a:xfrm>
            <a:off x="10177199" y="5332189"/>
            <a:ext cx="61201"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0" name="Rectangle 189">
            <a:extLst>
              <a:ext uri="{FF2B5EF4-FFF2-40B4-BE49-F238E27FC236}">
                <a16:creationId xmlns:a16="http://schemas.microsoft.com/office/drawing/2014/main" id="{EFF73469-6742-D59C-715B-8ABF8860C85B}"/>
              </a:ext>
            </a:extLst>
          </p:cNvPr>
          <p:cNvSpPr/>
          <p:nvPr/>
        </p:nvSpPr>
        <p:spPr bwMode="auto">
          <a:xfrm>
            <a:off x="10259999" y="5332189"/>
            <a:ext cx="61201" cy="184150"/>
          </a:xfrm>
          <a:prstGeom prst="rect">
            <a:avLst/>
          </a:prstGeom>
          <a:solidFill>
            <a:schemeClr val="accent6"/>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1" name="Rectangle 190">
            <a:extLst>
              <a:ext uri="{FF2B5EF4-FFF2-40B4-BE49-F238E27FC236}">
                <a16:creationId xmlns:a16="http://schemas.microsoft.com/office/drawing/2014/main" id="{F4D87597-0565-2960-3977-8DAFEE402797}"/>
              </a:ext>
            </a:extLst>
          </p:cNvPr>
          <p:cNvSpPr/>
          <p:nvPr/>
        </p:nvSpPr>
        <p:spPr bwMode="auto">
          <a:xfrm>
            <a:off x="98361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2" name="Rectangle 191">
            <a:extLst>
              <a:ext uri="{FF2B5EF4-FFF2-40B4-BE49-F238E27FC236}">
                <a16:creationId xmlns:a16="http://schemas.microsoft.com/office/drawing/2014/main" id="{0CAE933C-D4BE-D06D-A7A9-6D0D0037AAA1}"/>
              </a:ext>
            </a:extLst>
          </p:cNvPr>
          <p:cNvSpPr/>
          <p:nvPr/>
        </p:nvSpPr>
        <p:spPr bwMode="auto">
          <a:xfrm>
            <a:off x="95841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3" name="Rectangle 192">
            <a:extLst>
              <a:ext uri="{FF2B5EF4-FFF2-40B4-BE49-F238E27FC236}">
                <a16:creationId xmlns:a16="http://schemas.microsoft.com/office/drawing/2014/main" id="{D762E2BE-9EFD-12D1-10B5-18704E99F30B}"/>
              </a:ext>
            </a:extLst>
          </p:cNvPr>
          <p:cNvSpPr/>
          <p:nvPr/>
        </p:nvSpPr>
        <p:spPr bwMode="auto">
          <a:xfrm>
            <a:off x="90693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4" name="Rectangle 193">
            <a:extLst>
              <a:ext uri="{FF2B5EF4-FFF2-40B4-BE49-F238E27FC236}">
                <a16:creationId xmlns:a16="http://schemas.microsoft.com/office/drawing/2014/main" id="{21BCB5C0-7F3A-3EB5-7DF6-2CFDD4A1228F}"/>
              </a:ext>
            </a:extLst>
          </p:cNvPr>
          <p:cNvSpPr/>
          <p:nvPr/>
        </p:nvSpPr>
        <p:spPr bwMode="auto">
          <a:xfrm>
            <a:off x="89901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5" name="Rectangle 194">
            <a:extLst>
              <a:ext uri="{FF2B5EF4-FFF2-40B4-BE49-F238E27FC236}">
                <a16:creationId xmlns:a16="http://schemas.microsoft.com/office/drawing/2014/main" id="{3CFAD995-1859-36E6-B41E-EB310C357791}"/>
              </a:ext>
            </a:extLst>
          </p:cNvPr>
          <p:cNvSpPr/>
          <p:nvPr/>
        </p:nvSpPr>
        <p:spPr bwMode="auto">
          <a:xfrm>
            <a:off x="85761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6" name="Rectangle 195">
            <a:extLst>
              <a:ext uri="{FF2B5EF4-FFF2-40B4-BE49-F238E27FC236}">
                <a16:creationId xmlns:a16="http://schemas.microsoft.com/office/drawing/2014/main" id="{5A82CA82-9D63-D828-05FC-02C793ECAAEB}"/>
              </a:ext>
            </a:extLst>
          </p:cNvPr>
          <p:cNvSpPr/>
          <p:nvPr/>
        </p:nvSpPr>
        <p:spPr bwMode="auto">
          <a:xfrm>
            <a:off x="83997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7" name="Rectangle 196">
            <a:extLst>
              <a:ext uri="{FF2B5EF4-FFF2-40B4-BE49-F238E27FC236}">
                <a16:creationId xmlns:a16="http://schemas.microsoft.com/office/drawing/2014/main" id="{6693DD36-ABC9-5926-88B1-BBF756DEAFDC}"/>
              </a:ext>
            </a:extLst>
          </p:cNvPr>
          <p:cNvSpPr/>
          <p:nvPr/>
        </p:nvSpPr>
        <p:spPr bwMode="auto">
          <a:xfrm>
            <a:off x="79029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8" name="Rectangle 197">
            <a:extLst>
              <a:ext uri="{FF2B5EF4-FFF2-40B4-BE49-F238E27FC236}">
                <a16:creationId xmlns:a16="http://schemas.microsoft.com/office/drawing/2014/main" id="{BE52BB28-28D7-BFB8-AB1C-16D057F50D4F}"/>
              </a:ext>
            </a:extLst>
          </p:cNvPr>
          <p:cNvSpPr/>
          <p:nvPr/>
        </p:nvSpPr>
        <p:spPr bwMode="auto">
          <a:xfrm>
            <a:off x="73917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99" name="Rectangle 198">
            <a:extLst>
              <a:ext uri="{FF2B5EF4-FFF2-40B4-BE49-F238E27FC236}">
                <a16:creationId xmlns:a16="http://schemas.microsoft.com/office/drawing/2014/main" id="{CCD9AC8E-95EE-737B-AD3D-47E4FD9ED508}"/>
              </a:ext>
            </a:extLst>
          </p:cNvPr>
          <p:cNvSpPr/>
          <p:nvPr/>
        </p:nvSpPr>
        <p:spPr bwMode="auto">
          <a:xfrm>
            <a:off x="73125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0" name="Rectangle 199">
            <a:extLst>
              <a:ext uri="{FF2B5EF4-FFF2-40B4-BE49-F238E27FC236}">
                <a16:creationId xmlns:a16="http://schemas.microsoft.com/office/drawing/2014/main" id="{041CBA61-1BEA-F143-B725-F6EA81AE2AEE}"/>
              </a:ext>
            </a:extLst>
          </p:cNvPr>
          <p:cNvSpPr/>
          <p:nvPr/>
        </p:nvSpPr>
        <p:spPr bwMode="auto">
          <a:xfrm>
            <a:off x="72261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1" name="Rectangle 200">
            <a:extLst>
              <a:ext uri="{FF2B5EF4-FFF2-40B4-BE49-F238E27FC236}">
                <a16:creationId xmlns:a16="http://schemas.microsoft.com/office/drawing/2014/main" id="{8BF6E2EE-F3F0-5176-3637-271DFB6F1045}"/>
              </a:ext>
            </a:extLst>
          </p:cNvPr>
          <p:cNvSpPr/>
          <p:nvPr/>
        </p:nvSpPr>
        <p:spPr bwMode="auto">
          <a:xfrm>
            <a:off x="71361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2" name="Rectangle 201">
            <a:extLst>
              <a:ext uri="{FF2B5EF4-FFF2-40B4-BE49-F238E27FC236}">
                <a16:creationId xmlns:a16="http://schemas.microsoft.com/office/drawing/2014/main" id="{5FE28833-25F8-59B8-B8F1-1F51A4B74575}"/>
              </a:ext>
            </a:extLst>
          </p:cNvPr>
          <p:cNvSpPr/>
          <p:nvPr/>
        </p:nvSpPr>
        <p:spPr bwMode="auto">
          <a:xfrm>
            <a:off x="68085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3" name="Rectangle 202">
            <a:extLst>
              <a:ext uri="{FF2B5EF4-FFF2-40B4-BE49-F238E27FC236}">
                <a16:creationId xmlns:a16="http://schemas.microsoft.com/office/drawing/2014/main" id="{3E2CDD7D-594D-2691-5B33-4F9E9F7EC5D3}"/>
              </a:ext>
            </a:extLst>
          </p:cNvPr>
          <p:cNvSpPr/>
          <p:nvPr/>
        </p:nvSpPr>
        <p:spPr bwMode="auto">
          <a:xfrm>
            <a:off x="67221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4" name="Rectangle 203">
            <a:extLst>
              <a:ext uri="{FF2B5EF4-FFF2-40B4-BE49-F238E27FC236}">
                <a16:creationId xmlns:a16="http://schemas.microsoft.com/office/drawing/2014/main" id="{82C3575D-4662-431F-93BE-41A44B8C8F64}"/>
              </a:ext>
            </a:extLst>
          </p:cNvPr>
          <p:cNvSpPr/>
          <p:nvPr/>
        </p:nvSpPr>
        <p:spPr bwMode="auto">
          <a:xfrm>
            <a:off x="65493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5" name="Rectangle 204">
            <a:extLst>
              <a:ext uri="{FF2B5EF4-FFF2-40B4-BE49-F238E27FC236}">
                <a16:creationId xmlns:a16="http://schemas.microsoft.com/office/drawing/2014/main" id="{2A1A7194-56A3-C44D-B655-75D39DF2D5E6}"/>
              </a:ext>
            </a:extLst>
          </p:cNvPr>
          <p:cNvSpPr/>
          <p:nvPr/>
        </p:nvSpPr>
        <p:spPr bwMode="auto">
          <a:xfrm>
            <a:off x="63801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6" name="Rectangle 205">
            <a:extLst>
              <a:ext uri="{FF2B5EF4-FFF2-40B4-BE49-F238E27FC236}">
                <a16:creationId xmlns:a16="http://schemas.microsoft.com/office/drawing/2014/main" id="{BB40BD4A-CB7C-326F-F183-CBFBDE6DBE92}"/>
              </a:ext>
            </a:extLst>
          </p:cNvPr>
          <p:cNvSpPr/>
          <p:nvPr/>
        </p:nvSpPr>
        <p:spPr bwMode="auto">
          <a:xfrm>
            <a:off x="62973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7" name="Rectangle 206">
            <a:extLst>
              <a:ext uri="{FF2B5EF4-FFF2-40B4-BE49-F238E27FC236}">
                <a16:creationId xmlns:a16="http://schemas.microsoft.com/office/drawing/2014/main" id="{F0C868D5-6977-2342-12E9-98A159B7EC65}"/>
              </a:ext>
            </a:extLst>
          </p:cNvPr>
          <p:cNvSpPr/>
          <p:nvPr/>
        </p:nvSpPr>
        <p:spPr bwMode="auto">
          <a:xfrm>
            <a:off x="58761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8" name="Rectangle 207">
            <a:extLst>
              <a:ext uri="{FF2B5EF4-FFF2-40B4-BE49-F238E27FC236}">
                <a16:creationId xmlns:a16="http://schemas.microsoft.com/office/drawing/2014/main" id="{22E4D1F5-5869-C38C-B127-F861A68A1D73}"/>
              </a:ext>
            </a:extLst>
          </p:cNvPr>
          <p:cNvSpPr/>
          <p:nvPr/>
        </p:nvSpPr>
        <p:spPr bwMode="auto">
          <a:xfrm>
            <a:off x="55413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09" name="Rectangle 208">
            <a:extLst>
              <a:ext uri="{FF2B5EF4-FFF2-40B4-BE49-F238E27FC236}">
                <a16:creationId xmlns:a16="http://schemas.microsoft.com/office/drawing/2014/main" id="{368DC196-3E7D-DFAB-C6CD-D1F9B5D86664}"/>
              </a:ext>
            </a:extLst>
          </p:cNvPr>
          <p:cNvSpPr/>
          <p:nvPr/>
        </p:nvSpPr>
        <p:spPr bwMode="auto">
          <a:xfrm>
            <a:off x="53721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0" name="Rectangle 209">
            <a:extLst>
              <a:ext uri="{FF2B5EF4-FFF2-40B4-BE49-F238E27FC236}">
                <a16:creationId xmlns:a16="http://schemas.microsoft.com/office/drawing/2014/main" id="{F7A2A664-7D57-1C28-B71C-77C9DC1228C9}"/>
              </a:ext>
            </a:extLst>
          </p:cNvPr>
          <p:cNvSpPr/>
          <p:nvPr/>
        </p:nvSpPr>
        <p:spPr bwMode="auto">
          <a:xfrm>
            <a:off x="52965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1" name="Rectangle 210">
            <a:extLst>
              <a:ext uri="{FF2B5EF4-FFF2-40B4-BE49-F238E27FC236}">
                <a16:creationId xmlns:a16="http://schemas.microsoft.com/office/drawing/2014/main" id="{87F4DFD3-7AC8-271A-845E-04CB0C9BA9A8}"/>
              </a:ext>
            </a:extLst>
          </p:cNvPr>
          <p:cNvSpPr/>
          <p:nvPr/>
        </p:nvSpPr>
        <p:spPr bwMode="auto">
          <a:xfrm>
            <a:off x="46197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2" name="Rectangle 211">
            <a:extLst>
              <a:ext uri="{FF2B5EF4-FFF2-40B4-BE49-F238E27FC236}">
                <a16:creationId xmlns:a16="http://schemas.microsoft.com/office/drawing/2014/main" id="{F37C7353-74F3-774F-9C8E-F6A0FD37B4C1}"/>
              </a:ext>
            </a:extLst>
          </p:cNvPr>
          <p:cNvSpPr/>
          <p:nvPr/>
        </p:nvSpPr>
        <p:spPr bwMode="auto">
          <a:xfrm>
            <a:off x="45369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3" name="Rectangle 212">
            <a:extLst>
              <a:ext uri="{FF2B5EF4-FFF2-40B4-BE49-F238E27FC236}">
                <a16:creationId xmlns:a16="http://schemas.microsoft.com/office/drawing/2014/main" id="{272DA5DA-D691-34F8-36FA-A5723EEB11B2}"/>
              </a:ext>
            </a:extLst>
          </p:cNvPr>
          <p:cNvSpPr/>
          <p:nvPr/>
        </p:nvSpPr>
        <p:spPr bwMode="auto">
          <a:xfrm>
            <a:off x="44505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4" name="Rectangle 213">
            <a:extLst>
              <a:ext uri="{FF2B5EF4-FFF2-40B4-BE49-F238E27FC236}">
                <a16:creationId xmlns:a16="http://schemas.microsoft.com/office/drawing/2014/main" id="{9DECC4CA-4434-6FDA-162A-80D0C54CFB36}"/>
              </a:ext>
            </a:extLst>
          </p:cNvPr>
          <p:cNvSpPr/>
          <p:nvPr/>
        </p:nvSpPr>
        <p:spPr bwMode="auto">
          <a:xfrm>
            <a:off x="43605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5" name="Rectangle 214">
            <a:extLst>
              <a:ext uri="{FF2B5EF4-FFF2-40B4-BE49-F238E27FC236}">
                <a16:creationId xmlns:a16="http://schemas.microsoft.com/office/drawing/2014/main" id="{A03539C2-6598-95AD-DBAD-E9D156EB6EF0}"/>
              </a:ext>
            </a:extLst>
          </p:cNvPr>
          <p:cNvSpPr/>
          <p:nvPr/>
        </p:nvSpPr>
        <p:spPr bwMode="auto">
          <a:xfrm>
            <a:off x="42777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6" name="Rectangle 215">
            <a:extLst>
              <a:ext uri="{FF2B5EF4-FFF2-40B4-BE49-F238E27FC236}">
                <a16:creationId xmlns:a16="http://schemas.microsoft.com/office/drawing/2014/main" id="{78C1C457-A585-48D4-C326-87E008C6A7D6}"/>
              </a:ext>
            </a:extLst>
          </p:cNvPr>
          <p:cNvSpPr/>
          <p:nvPr/>
        </p:nvSpPr>
        <p:spPr bwMode="auto">
          <a:xfrm>
            <a:off x="41949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7" name="Rectangle 216">
            <a:extLst>
              <a:ext uri="{FF2B5EF4-FFF2-40B4-BE49-F238E27FC236}">
                <a16:creationId xmlns:a16="http://schemas.microsoft.com/office/drawing/2014/main" id="{B0E72EA5-F7E9-C490-3332-6AC5DE468443}"/>
              </a:ext>
            </a:extLst>
          </p:cNvPr>
          <p:cNvSpPr/>
          <p:nvPr/>
        </p:nvSpPr>
        <p:spPr bwMode="auto">
          <a:xfrm>
            <a:off x="39429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8" name="Rectangle 217">
            <a:extLst>
              <a:ext uri="{FF2B5EF4-FFF2-40B4-BE49-F238E27FC236}">
                <a16:creationId xmlns:a16="http://schemas.microsoft.com/office/drawing/2014/main" id="{69053B39-678B-DAFA-2A23-879A409D8C19}"/>
              </a:ext>
            </a:extLst>
          </p:cNvPr>
          <p:cNvSpPr/>
          <p:nvPr/>
        </p:nvSpPr>
        <p:spPr bwMode="auto">
          <a:xfrm>
            <a:off x="37701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19" name="Rectangle 218">
            <a:extLst>
              <a:ext uri="{FF2B5EF4-FFF2-40B4-BE49-F238E27FC236}">
                <a16:creationId xmlns:a16="http://schemas.microsoft.com/office/drawing/2014/main" id="{B67DCCFA-17F7-76C6-3DB5-33BF7A37DD4F}"/>
              </a:ext>
            </a:extLst>
          </p:cNvPr>
          <p:cNvSpPr/>
          <p:nvPr/>
        </p:nvSpPr>
        <p:spPr bwMode="auto">
          <a:xfrm>
            <a:off x="36909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0" name="Rectangle 219">
            <a:extLst>
              <a:ext uri="{FF2B5EF4-FFF2-40B4-BE49-F238E27FC236}">
                <a16:creationId xmlns:a16="http://schemas.microsoft.com/office/drawing/2014/main" id="{7E4143CB-D484-DEFF-EF68-249D9458B5C3}"/>
              </a:ext>
            </a:extLst>
          </p:cNvPr>
          <p:cNvSpPr/>
          <p:nvPr/>
        </p:nvSpPr>
        <p:spPr bwMode="auto">
          <a:xfrm>
            <a:off x="36045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1" name="Rectangle 220">
            <a:extLst>
              <a:ext uri="{FF2B5EF4-FFF2-40B4-BE49-F238E27FC236}">
                <a16:creationId xmlns:a16="http://schemas.microsoft.com/office/drawing/2014/main" id="{29A43B73-10F6-ADE3-7814-809C334CA2B6}"/>
              </a:ext>
            </a:extLst>
          </p:cNvPr>
          <p:cNvSpPr/>
          <p:nvPr/>
        </p:nvSpPr>
        <p:spPr bwMode="auto">
          <a:xfrm>
            <a:off x="35217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2" name="Rectangle 221">
            <a:extLst>
              <a:ext uri="{FF2B5EF4-FFF2-40B4-BE49-F238E27FC236}">
                <a16:creationId xmlns:a16="http://schemas.microsoft.com/office/drawing/2014/main" id="{9405CB5F-7112-52A1-8FF9-70D48272FDC5}"/>
              </a:ext>
            </a:extLst>
          </p:cNvPr>
          <p:cNvSpPr/>
          <p:nvPr/>
        </p:nvSpPr>
        <p:spPr bwMode="auto">
          <a:xfrm>
            <a:off x="34353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3" name="Rectangle 222">
            <a:extLst>
              <a:ext uri="{FF2B5EF4-FFF2-40B4-BE49-F238E27FC236}">
                <a16:creationId xmlns:a16="http://schemas.microsoft.com/office/drawing/2014/main" id="{AE813DF4-D682-4C09-DD26-60CCD0481A89}"/>
              </a:ext>
            </a:extLst>
          </p:cNvPr>
          <p:cNvSpPr/>
          <p:nvPr/>
        </p:nvSpPr>
        <p:spPr bwMode="auto">
          <a:xfrm>
            <a:off x="30141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4" name="Rectangle 223">
            <a:extLst>
              <a:ext uri="{FF2B5EF4-FFF2-40B4-BE49-F238E27FC236}">
                <a16:creationId xmlns:a16="http://schemas.microsoft.com/office/drawing/2014/main" id="{A379F586-8F00-354B-3495-CEDD0569C31F}"/>
              </a:ext>
            </a:extLst>
          </p:cNvPr>
          <p:cNvSpPr/>
          <p:nvPr/>
        </p:nvSpPr>
        <p:spPr bwMode="auto">
          <a:xfrm>
            <a:off x="27657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5" name="Rectangle 224">
            <a:extLst>
              <a:ext uri="{FF2B5EF4-FFF2-40B4-BE49-F238E27FC236}">
                <a16:creationId xmlns:a16="http://schemas.microsoft.com/office/drawing/2014/main" id="{F0247D47-6327-E8C7-E2C1-3974617BCE7E}"/>
              </a:ext>
            </a:extLst>
          </p:cNvPr>
          <p:cNvSpPr/>
          <p:nvPr/>
        </p:nvSpPr>
        <p:spPr bwMode="auto">
          <a:xfrm>
            <a:off x="26829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6" name="Rectangle 225">
            <a:extLst>
              <a:ext uri="{FF2B5EF4-FFF2-40B4-BE49-F238E27FC236}">
                <a16:creationId xmlns:a16="http://schemas.microsoft.com/office/drawing/2014/main" id="{70090086-EDE8-964B-2BD2-663DADDDC4BF}"/>
              </a:ext>
            </a:extLst>
          </p:cNvPr>
          <p:cNvSpPr/>
          <p:nvPr/>
        </p:nvSpPr>
        <p:spPr bwMode="auto">
          <a:xfrm>
            <a:off x="25929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7" name="Rectangle 226">
            <a:extLst>
              <a:ext uri="{FF2B5EF4-FFF2-40B4-BE49-F238E27FC236}">
                <a16:creationId xmlns:a16="http://schemas.microsoft.com/office/drawing/2014/main" id="{637CAF53-C4EB-87C4-B111-568DB67FB1B1}"/>
              </a:ext>
            </a:extLst>
          </p:cNvPr>
          <p:cNvSpPr/>
          <p:nvPr/>
        </p:nvSpPr>
        <p:spPr bwMode="auto">
          <a:xfrm>
            <a:off x="1743351" y="5590068"/>
            <a:ext cx="63849" cy="191532"/>
          </a:xfrm>
          <a:prstGeom prst="rect">
            <a:avLst/>
          </a:prstGeom>
          <a:solidFill>
            <a:schemeClr val="accent2">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8" name="Rectangle 227">
            <a:extLst>
              <a:ext uri="{FF2B5EF4-FFF2-40B4-BE49-F238E27FC236}">
                <a16:creationId xmlns:a16="http://schemas.microsoft.com/office/drawing/2014/main" id="{966BCBBA-C3D3-CF04-CB63-FA8128E306C0}"/>
              </a:ext>
            </a:extLst>
          </p:cNvPr>
          <p:cNvSpPr/>
          <p:nvPr/>
        </p:nvSpPr>
        <p:spPr bwMode="auto">
          <a:xfrm>
            <a:off x="9749751" y="5590068"/>
            <a:ext cx="63849" cy="191532"/>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29" name="Rectangle 228">
            <a:extLst>
              <a:ext uri="{FF2B5EF4-FFF2-40B4-BE49-F238E27FC236}">
                <a16:creationId xmlns:a16="http://schemas.microsoft.com/office/drawing/2014/main" id="{18D850FC-28C2-450E-93F0-E48EFCEB76A6}"/>
              </a:ext>
            </a:extLst>
          </p:cNvPr>
          <p:cNvSpPr/>
          <p:nvPr/>
        </p:nvSpPr>
        <p:spPr bwMode="auto">
          <a:xfrm>
            <a:off x="8068551" y="5590068"/>
            <a:ext cx="63849" cy="191532"/>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0" name="Rectangle 229">
            <a:extLst>
              <a:ext uri="{FF2B5EF4-FFF2-40B4-BE49-F238E27FC236}">
                <a16:creationId xmlns:a16="http://schemas.microsoft.com/office/drawing/2014/main" id="{5E27BDF9-AD9E-1F9C-548B-517A5B63621F}"/>
              </a:ext>
            </a:extLst>
          </p:cNvPr>
          <p:cNvSpPr/>
          <p:nvPr/>
        </p:nvSpPr>
        <p:spPr bwMode="auto">
          <a:xfrm>
            <a:off x="6214551" y="5590068"/>
            <a:ext cx="63849" cy="191532"/>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1" name="Rectangle 230">
            <a:extLst>
              <a:ext uri="{FF2B5EF4-FFF2-40B4-BE49-F238E27FC236}">
                <a16:creationId xmlns:a16="http://schemas.microsoft.com/office/drawing/2014/main" id="{4AD4501F-DBEC-BBA1-57F9-66F5FCF33984}"/>
              </a:ext>
            </a:extLst>
          </p:cNvPr>
          <p:cNvSpPr/>
          <p:nvPr/>
        </p:nvSpPr>
        <p:spPr bwMode="auto">
          <a:xfrm>
            <a:off x="5796951" y="5590068"/>
            <a:ext cx="63849" cy="191532"/>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2" name="Rectangle 231">
            <a:extLst>
              <a:ext uri="{FF2B5EF4-FFF2-40B4-BE49-F238E27FC236}">
                <a16:creationId xmlns:a16="http://schemas.microsoft.com/office/drawing/2014/main" id="{14A1D815-C853-5FEC-27B7-E9F22F75724A}"/>
              </a:ext>
            </a:extLst>
          </p:cNvPr>
          <p:cNvSpPr/>
          <p:nvPr/>
        </p:nvSpPr>
        <p:spPr bwMode="auto">
          <a:xfrm>
            <a:off x="5631351" y="5590068"/>
            <a:ext cx="63849" cy="191532"/>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3" name="Rectangle 232">
            <a:extLst>
              <a:ext uri="{FF2B5EF4-FFF2-40B4-BE49-F238E27FC236}">
                <a16:creationId xmlns:a16="http://schemas.microsoft.com/office/drawing/2014/main" id="{AC9D2283-50FA-BCEC-F9C3-0FA380962219}"/>
              </a:ext>
            </a:extLst>
          </p:cNvPr>
          <p:cNvSpPr/>
          <p:nvPr/>
        </p:nvSpPr>
        <p:spPr bwMode="auto">
          <a:xfrm>
            <a:off x="5116551" y="5590068"/>
            <a:ext cx="63849" cy="191532"/>
          </a:xfrm>
          <a:prstGeom prst="rect">
            <a:avLst/>
          </a:prstGeom>
          <a:solidFill>
            <a:schemeClr val="accent2">
              <a:lumMod val="40000"/>
              <a:lumOff val="6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4" name="Rectangle 233">
            <a:extLst>
              <a:ext uri="{FF2B5EF4-FFF2-40B4-BE49-F238E27FC236}">
                <a16:creationId xmlns:a16="http://schemas.microsoft.com/office/drawing/2014/main" id="{79CAEF7D-0D16-DAA1-D0AE-35783CC6A068}"/>
              </a:ext>
            </a:extLst>
          </p:cNvPr>
          <p:cNvSpPr/>
          <p:nvPr/>
        </p:nvSpPr>
        <p:spPr bwMode="auto">
          <a:xfrm>
            <a:off x="22581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5" name="Rectangle 234">
            <a:extLst>
              <a:ext uri="{FF2B5EF4-FFF2-40B4-BE49-F238E27FC236}">
                <a16:creationId xmlns:a16="http://schemas.microsoft.com/office/drawing/2014/main" id="{5E610929-4FB2-FEAD-8EDC-5A980A56B707}"/>
              </a:ext>
            </a:extLst>
          </p:cNvPr>
          <p:cNvSpPr/>
          <p:nvPr/>
        </p:nvSpPr>
        <p:spPr bwMode="auto">
          <a:xfrm>
            <a:off x="23409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6" name="Rectangle 235">
            <a:extLst>
              <a:ext uri="{FF2B5EF4-FFF2-40B4-BE49-F238E27FC236}">
                <a16:creationId xmlns:a16="http://schemas.microsoft.com/office/drawing/2014/main" id="{8F9CFBEF-46B5-A0B1-C036-50FA55D63E45}"/>
              </a:ext>
            </a:extLst>
          </p:cNvPr>
          <p:cNvSpPr/>
          <p:nvPr/>
        </p:nvSpPr>
        <p:spPr bwMode="auto">
          <a:xfrm>
            <a:off x="28449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7" name="Rectangle 236">
            <a:extLst>
              <a:ext uri="{FF2B5EF4-FFF2-40B4-BE49-F238E27FC236}">
                <a16:creationId xmlns:a16="http://schemas.microsoft.com/office/drawing/2014/main" id="{A91203EC-CDF3-F837-1FFB-69704B5073AF}"/>
              </a:ext>
            </a:extLst>
          </p:cNvPr>
          <p:cNvSpPr/>
          <p:nvPr/>
        </p:nvSpPr>
        <p:spPr bwMode="auto">
          <a:xfrm>
            <a:off x="29277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8" name="Rectangle 237">
            <a:extLst>
              <a:ext uri="{FF2B5EF4-FFF2-40B4-BE49-F238E27FC236}">
                <a16:creationId xmlns:a16="http://schemas.microsoft.com/office/drawing/2014/main" id="{4CFFDE46-C671-40B9-8F18-210FDA3BB346}"/>
              </a:ext>
            </a:extLst>
          </p:cNvPr>
          <p:cNvSpPr/>
          <p:nvPr/>
        </p:nvSpPr>
        <p:spPr bwMode="auto">
          <a:xfrm>
            <a:off x="31833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39" name="Rectangle 238">
            <a:extLst>
              <a:ext uri="{FF2B5EF4-FFF2-40B4-BE49-F238E27FC236}">
                <a16:creationId xmlns:a16="http://schemas.microsoft.com/office/drawing/2014/main" id="{9CA5CF43-8D68-A2CC-D84C-6E59D666B0F7}"/>
              </a:ext>
            </a:extLst>
          </p:cNvPr>
          <p:cNvSpPr/>
          <p:nvPr/>
        </p:nvSpPr>
        <p:spPr bwMode="auto">
          <a:xfrm>
            <a:off x="32733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0" name="Rectangle 239">
            <a:extLst>
              <a:ext uri="{FF2B5EF4-FFF2-40B4-BE49-F238E27FC236}">
                <a16:creationId xmlns:a16="http://schemas.microsoft.com/office/drawing/2014/main" id="{3003397F-850B-607E-8C1A-7316DEF7B424}"/>
              </a:ext>
            </a:extLst>
          </p:cNvPr>
          <p:cNvSpPr/>
          <p:nvPr/>
        </p:nvSpPr>
        <p:spPr bwMode="auto">
          <a:xfrm>
            <a:off x="40257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1" name="Rectangle 240">
            <a:extLst>
              <a:ext uri="{FF2B5EF4-FFF2-40B4-BE49-F238E27FC236}">
                <a16:creationId xmlns:a16="http://schemas.microsoft.com/office/drawing/2014/main" id="{2EA8DBD3-C948-3114-F69D-65FE78A538CF}"/>
              </a:ext>
            </a:extLst>
          </p:cNvPr>
          <p:cNvSpPr/>
          <p:nvPr/>
        </p:nvSpPr>
        <p:spPr bwMode="auto">
          <a:xfrm>
            <a:off x="41085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2" name="Rectangle 241">
            <a:extLst>
              <a:ext uri="{FF2B5EF4-FFF2-40B4-BE49-F238E27FC236}">
                <a16:creationId xmlns:a16="http://schemas.microsoft.com/office/drawing/2014/main" id="{473DCBD9-6E51-B646-C3CE-134680EB3338}"/>
              </a:ext>
            </a:extLst>
          </p:cNvPr>
          <p:cNvSpPr/>
          <p:nvPr/>
        </p:nvSpPr>
        <p:spPr bwMode="auto">
          <a:xfrm>
            <a:off x="50373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3" name="Rectangle 242">
            <a:extLst>
              <a:ext uri="{FF2B5EF4-FFF2-40B4-BE49-F238E27FC236}">
                <a16:creationId xmlns:a16="http://schemas.microsoft.com/office/drawing/2014/main" id="{E2FC1A83-1D9B-8A4A-815B-A44E54AFC947}"/>
              </a:ext>
            </a:extLst>
          </p:cNvPr>
          <p:cNvSpPr/>
          <p:nvPr/>
        </p:nvSpPr>
        <p:spPr bwMode="auto">
          <a:xfrm>
            <a:off x="52029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4" name="Rectangle 243">
            <a:extLst>
              <a:ext uri="{FF2B5EF4-FFF2-40B4-BE49-F238E27FC236}">
                <a16:creationId xmlns:a16="http://schemas.microsoft.com/office/drawing/2014/main" id="{EC4E8AE5-C569-F0BE-7A09-98D005231109}"/>
              </a:ext>
            </a:extLst>
          </p:cNvPr>
          <p:cNvSpPr/>
          <p:nvPr/>
        </p:nvSpPr>
        <p:spPr bwMode="auto">
          <a:xfrm>
            <a:off x="54549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5" name="Rectangle 244">
            <a:extLst>
              <a:ext uri="{FF2B5EF4-FFF2-40B4-BE49-F238E27FC236}">
                <a16:creationId xmlns:a16="http://schemas.microsoft.com/office/drawing/2014/main" id="{93A9D093-71AE-0AE2-0C3D-E194FCA4E222}"/>
              </a:ext>
            </a:extLst>
          </p:cNvPr>
          <p:cNvSpPr/>
          <p:nvPr/>
        </p:nvSpPr>
        <p:spPr bwMode="auto">
          <a:xfrm>
            <a:off x="60453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6" name="Rectangle 245">
            <a:extLst>
              <a:ext uri="{FF2B5EF4-FFF2-40B4-BE49-F238E27FC236}">
                <a16:creationId xmlns:a16="http://schemas.microsoft.com/office/drawing/2014/main" id="{75B78B3D-EA76-C283-8145-05452019D771}"/>
              </a:ext>
            </a:extLst>
          </p:cNvPr>
          <p:cNvSpPr/>
          <p:nvPr/>
        </p:nvSpPr>
        <p:spPr bwMode="auto">
          <a:xfrm>
            <a:off x="74781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7" name="Rectangle 246">
            <a:extLst>
              <a:ext uri="{FF2B5EF4-FFF2-40B4-BE49-F238E27FC236}">
                <a16:creationId xmlns:a16="http://schemas.microsoft.com/office/drawing/2014/main" id="{927ECC2B-E009-9AC9-5E22-7FE0E90D634B}"/>
              </a:ext>
            </a:extLst>
          </p:cNvPr>
          <p:cNvSpPr/>
          <p:nvPr/>
        </p:nvSpPr>
        <p:spPr bwMode="auto">
          <a:xfrm>
            <a:off x="88245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8" name="Rectangle 247">
            <a:extLst>
              <a:ext uri="{FF2B5EF4-FFF2-40B4-BE49-F238E27FC236}">
                <a16:creationId xmlns:a16="http://schemas.microsoft.com/office/drawing/2014/main" id="{9B825AEF-A0BC-88F3-1CBD-DAC1395D1E9B}"/>
              </a:ext>
            </a:extLst>
          </p:cNvPr>
          <p:cNvSpPr/>
          <p:nvPr/>
        </p:nvSpPr>
        <p:spPr bwMode="auto">
          <a:xfrm>
            <a:off x="89109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49" name="Rectangle 248">
            <a:extLst>
              <a:ext uri="{FF2B5EF4-FFF2-40B4-BE49-F238E27FC236}">
                <a16:creationId xmlns:a16="http://schemas.microsoft.com/office/drawing/2014/main" id="{C61DAE1C-57FD-4F5C-25C4-8912A3C205B2}"/>
              </a:ext>
            </a:extLst>
          </p:cNvPr>
          <p:cNvSpPr/>
          <p:nvPr/>
        </p:nvSpPr>
        <p:spPr bwMode="auto">
          <a:xfrm>
            <a:off x="92457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0" name="Rectangle 249">
            <a:extLst>
              <a:ext uri="{FF2B5EF4-FFF2-40B4-BE49-F238E27FC236}">
                <a16:creationId xmlns:a16="http://schemas.microsoft.com/office/drawing/2014/main" id="{C7D5DF8D-E2D8-E030-7BD7-71E088BFEB06}"/>
              </a:ext>
            </a:extLst>
          </p:cNvPr>
          <p:cNvSpPr/>
          <p:nvPr/>
        </p:nvSpPr>
        <p:spPr bwMode="auto">
          <a:xfrm>
            <a:off x="95013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1" name="Rectangle 250">
            <a:extLst>
              <a:ext uri="{FF2B5EF4-FFF2-40B4-BE49-F238E27FC236}">
                <a16:creationId xmlns:a16="http://schemas.microsoft.com/office/drawing/2014/main" id="{7E38D795-21C5-3214-F91B-A276D212D01F}"/>
              </a:ext>
            </a:extLst>
          </p:cNvPr>
          <p:cNvSpPr/>
          <p:nvPr/>
        </p:nvSpPr>
        <p:spPr bwMode="auto">
          <a:xfrm>
            <a:off x="99225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2" name="Rectangle 251">
            <a:extLst>
              <a:ext uri="{FF2B5EF4-FFF2-40B4-BE49-F238E27FC236}">
                <a16:creationId xmlns:a16="http://schemas.microsoft.com/office/drawing/2014/main" id="{E8988850-F763-D6CB-F985-07B8F20C7D26}"/>
              </a:ext>
            </a:extLst>
          </p:cNvPr>
          <p:cNvSpPr/>
          <p:nvPr/>
        </p:nvSpPr>
        <p:spPr bwMode="auto">
          <a:xfrm>
            <a:off x="100845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3" name="Rectangle 252">
            <a:extLst>
              <a:ext uri="{FF2B5EF4-FFF2-40B4-BE49-F238E27FC236}">
                <a16:creationId xmlns:a16="http://schemas.microsoft.com/office/drawing/2014/main" id="{D972B829-5E81-C151-71AF-FC8706311EF4}"/>
              </a:ext>
            </a:extLst>
          </p:cNvPr>
          <p:cNvSpPr/>
          <p:nvPr/>
        </p:nvSpPr>
        <p:spPr bwMode="auto">
          <a:xfrm>
            <a:off x="101745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4" name="Rectangle 253">
            <a:extLst>
              <a:ext uri="{FF2B5EF4-FFF2-40B4-BE49-F238E27FC236}">
                <a16:creationId xmlns:a16="http://schemas.microsoft.com/office/drawing/2014/main" id="{68B3C42D-4AA5-75F4-88B3-FB86B8FB8363}"/>
              </a:ext>
            </a:extLst>
          </p:cNvPr>
          <p:cNvSpPr/>
          <p:nvPr/>
        </p:nvSpPr>
        <p:spPr bwMode="auto">
          <a:xfrm>
            <a:off x="10260951" y="5590068"/>
            <a:ext cx="63849" cy="191532"/>
          </a:xfrm>
          <a:prstGeom prst="rect">
            <a:avLst/>
          </a:prstGeom>
          <a:solidFill>
            <a:schemeClr val="accent2">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5" name="Rectangle 254">
            <a:extLst>
              <a:ext uri="{FF2B5EF4-FFF2-40B4-BE49-F238E27FC236}">
                <a16:creationId xmlns:a16="http://schemas.microsoft.com/office/drawing/2014/main" id="{CE445261-BA8B-B6A9-7147-17B07E24170C}"/>
              </a:ext>
            </a:extLst>
          </p:cNvPr>
          <p:cNvSpPr/>
          <p:nvPr/>
        </p:nvSpPr>
        <p:spPr bwMode="auto">
          <a:xfrm>
            <a:off x="9414951" y="5590068"/>
            <a:ext cx="63849" cy="19153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6" name="Rectangle 255">
            <a:extLst>
              <a:ext uri="{FF2B5EF4-FFF2-40B4-BE49-F238E27FC236}">
                <a16:creationId xmlns:a16="http://schemas.microsoft.com/office/drawing/2014/main" id="{B3D6C5F4-3A2A-BF07-2B4E-C2DA03D836E3}"/>
              </a:ext>
            </a:extLst>
          </p:cNvPr>
          <p:cNvSpPr/>
          <p:nvPr/>
        </p:nvSpPr>
        <p:spPr bwMode="auto">
          <a:xfrm>
            <a:off x="8486151" y="5590068"/>
            <a:ext cx="63849" cy="19153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7" name="Rectangle 256">
            <a:extLst>
              <a:ext uri="{FF2B5EF4-FFF2-40B4-BE49-F238E27FC236}">
                <a16:creationId xmlns:a16="http://schemas.microsoft.com/office/drawing/2014/main" id="{1B8EED35-1453-C868-44D4-AA02817939FC}"/>
              </a:ext>
            </a:extLst>
          </p:cNvPr>
          <p:cNvSpPr/>
          <p:nvPr/>
        </p:nvSpPr>
        <p:spPr bwMode="auto">
          <a:xfrm>
            <a:off x="8320551" y="5590068"/>
            <a:ext cx="63849" cy="19153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8" name="Rectangle 257">
            <a:extLst>
              <a:ext uri="{FF2B5EF4-FFF2-40B4-BE49-F238E27FC236}">
                <a16:creationId xmlns:a16="http://schemas.microsoft.com/office/drawing/2014/main" id="{F0A0F699-D909-933A-C0B5-D7029CCFCE74}"/>
              </a:ext>
            </a:extLst>
          </p:cNvPr>
          <p:cNvSpPr/>
          <p:nvPr/>
        </p:nvSpPr>
        <p:spPr bwMode="auto">
          <a:xfrm>
            <a:off x="8154951" y="5590068"/>
            <a:ext cx="63849" cy="19153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59" name="Rectangle 258">
            <a:extLst>
              <a:ext uri="{FF2B5EF4-FFF2-40B4-BE49-F238E27FC236}">
                <a16:creationId xmlns:a16="http://schemas.microsoft.com/office/drawing/2014/main" id="{DB43C0DE-FB02-9EC3-FD29-AA907D6A13AD}"/>
              </a:ext>
            </a:extLst>
          </p:cNvPr>
          <p:cNvSpPr/>
          <p:nvPr/>
        </p:nvSpPr>
        <p:spPr bwMode="auto">
          <a:xfrm>
            <a:off x="7989351" y="5590068"/>
            <a:ext cx="63849" cy="19153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0" name="Rectangle 259">
            <a:extLst>
              <a:ext uri="{FF2B5EF4-FFF2-40B4-BE49-F238E27FC236}">
                <a16:creationId xmlns:a16="http://schemas.microsoft.com/office/drawing/2014/main" id="{73B10207-A532-6257-73AD-A573B4417ED8}"/>
              </a:ext>
            </a:extLst>
          </p:cNvPr>
          <p:cNvSpPr/>
          <p:nvPr/>
        </p:nvSpPr>
        <p:spPr bwMode="auto">
          <a:xfrm>
            <a:off x="7647351" y="5590068"/>
            <a:ext cx="63849" cy="19153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1" name="Rectangle 260">
            <a:extLst>
              <a:ext uri="{FF2B5EF4-FFF2-40B4-BE49-F238E27FC236}">
                <a16:creationId xmlns:a16="http://schemas.microsoft.com/office/drawing/2014/main" id="{7D6AF2E7-574C-BE78-9C0C-1F15B9028E36}"/>
              </a:ext>
            </a:extLst>
          </p:cNvPr>
          <p:cNvSpPr/>
          <p:nvPr/>
        </p:nvSpPr>
        <p:spPr bwMode="auto">
          <a:xfrm>
            <a:off x="6642951" y="5590068"/>
            <a:ext cx="63849" cy="19153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2" name="Rectangle 261">
            <a:extLst>
              <a:ext uri="{FF2B5EF4-FFF2-40B4-BE49-F238E27FC236}">
                <a16:creationId xmlns:a16="http://schemas.microsoft.com/office/drawing/2014/main" id="{8E8811F4-568B-A353-7B41-5D13B6E61139}"/>
              </a:ext>
            </a:extLst>
          </p:cNvPr>
          <p:cNvSpPr/>
          <p:nvPr/>
        </p:nvSpPr>
        <p:spPr bwMode="auto">
          <a:xfrm>
            <a:off x="4781751" y="5590068"/>
            <a:ext cx="63849" cy="19153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3" name="Rectangle 262">
            <a:extLst>
              <a:ext uri="{FF2B5EF4-FFF2-40B4-BE49-F238E27FC236}">
                <a16:creationId xmlns:a16="http://schemas.microsoft.com/office/drawing/2014/main" id="{5E5DE0E6-D81B-88A7-6A92-1D45D24D22E8}"/>
              </a:ext>
            </a:extLst>
          </p:cNvPr>
          <p:cNvSpPr/>
          <p:nvPr/>
        </p:nvSpPr>
        <p:spPr bwMode="auto">
          <a:xfrm>
            <a:off x="4695351" y="5590068"/>
            <a:ext cx="63849" cy="19153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4" name="Rectangle 263">
            <a:extLst>
              <a:ext uri="{FF2B5EF4-FFF2-40B4-BE49-F238E27FC236}">
                <a16:creationId xmlns:a16="http://schemas.microsoft.com/office/drawing/2014/main" id="{2AF1DA98-DE33-D3E3-3CBF-C0993E2ED3E1}"/>
              </a:ext>
            </a:extLst>
          </p:cNvPr>
          <p:cNvSpPr/>
          <p:nvPr/>
        </p:nvSpPr>
        <p:spPr bwMode="auto">
          <a:xfrm>
            <a:off x="2506551" y="5590068"/>
            <a:ext cx="63849" cy="191532"/>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265" name="TextBox 264">
            <a:extLst>
              <a:ext uri="{FF2B5EF4-FFF2-40B4-BE49-F238E27FC236}">
                <a16:creationId xmlns:a16="http://schemas.microsoft.com/office/drawing/2014/main" id="{5F1DEA20-9461-4D5D-F9DC-99A50D031379}"/>
              </a:ext>
            </a:extLst>
          </p:cNvPr>
          <p:cNvSpPr txBox="1"/>
          <p:nvPr/>
        </p:nvSpPr>
        <p:spPr bwMode="auto">
          <a:xfrm>
            <a:off x="98070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66" name="TextBox 265">
            <a:extLst>
              <a:ext uri="{FF2B5EF4-FFF2-40B4-BE49-F238E27FC236}">
                <a16:creationId xmlns:a16="http://schemas.microsoft.com/office/drawing/2014/main" id="{C90B8C81-A6B5-B1FC-A8FC-28A105424689}"/>
              </a:ext>
            </a:extLst>
          </p:cNvPr>
          <p:cNvSpPr txBox="1"/>
          <p:nvPr/>
        </p:nvSpPr>
        <p:spPr bwMode="auto">
          <a:xfrm>
            <a:off x="95478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67" name="TextBox 266">
            <a:extLst>
              <a:ext uri="{FF2B5EF4-FFF2-40B4-BE49-F238E27FC236}">
                <a16:creationId xmlns:a16="http://schemas.microsoft.com/office/drawing/2014/main" id="{B34A23B7-762C-63A9-7DD5-95D014450DF0}"/>
              </a:ext>
            </a:extLst>
          </p:cNvPr>
          <p:cNvSpPr txBox="1"/>
          <p:nvPr/>
        </p:nvSpPr>
        <p:spPr bwMode="auto">
          <a:xfrm>
            <a:off x="90402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68" name="TextBox 267">
            <a:extLst>
              <a:ext uri="{FF2B5EF4-FFF2-40B4-BE49-F238E27FC236}">
                <a16:creationId xmlns:a16="http://schemas.microsoft.com/office/drawing/2014/main" id="{3D0B5A57-F17A-CB10-D804-BFEEF9F1B5D5}"/>
              </a:ext>
            </a:extLst>
          </p:cNvPr>
          <p:cNvSpPr txBox="1"/>
          <p:nvPr/>
        </p:nvSpPr>
        <p:spPr bwMode="auto">
          <a:xfrm>
            <a:off x="89610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69" name="TextBox 268">
            <a:extLst>
              <a:ext uri="{FF2B5EF4-FFF2-40B4-BE49-F238E27FC236}">
                <a16:creationId xmlns:a16="http://schemas.microsoft.com/office/drawing/2014/main" id="{B87A012F-2F50-5A94-631F-9ACE68CED978}"/>
              </a:ext>
            </a:extLst>
          </p:cNvPr>
          <p:cNvSpPr txBox="1"/>
          <p:nvPr/>
        </p:nvSpPr>
        <p:spPr bwMode="auto">
          <a:xfrm>
            <a:off x="85470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0" name="TextBox 269">
            <a:extLst>
              <a:ext uri="{FF2B5EF4-FFF2-40B4-BE49-F238E27FC236}">
                <a16:creationId xmlns:a16="http://schemas.microsoft.com/office/drawing/2014/main" id="{9183BDCF-7AAC-CAFB-BB18-FDC838B01499}"/>
              </a:ext>
            </a:extLst>
          </p:cNvPr>
          <p:cNvSpPr txBox="1"/>
          <p:nvPr/>
        </p:nvSpPr>
        <p:spPr bwMode="auto">
          <a:xfrm>
            <a:off x="83706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1" name="TextBox 270">
            <a:extLst>
              <a:ext uri="{FF2B5EF4-FFF2-40B4-BE49-F238E27FC236}">
                <a16:creationId xmlns:a16="http://schemas.microsoft.com/office/drawing/2014/main" id="{8D4F8014-C090-807C-B18A-ABA8953D08D2}"/>
              </a:ext>
            </a:extLst>
          </p:cNvPr>
          <p:cNvSpPr txBox="1"/>
          <p:nvPr/>
        </p:nvSpPr>
        <p:spPr bwMode="auto">
          <a:xfrm>
            <a:off x="78738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2" name="TextBox 271">
            <a:extLst>
              <a:ext uri="{FF2B5EF4-FFF2-40B4-BE49-F238E27FC236}">
                <a16:creationId xmlns:a16="http://schemas.microsoft.com/office/drawing/2014/main" id="{FF174ECA-89E1-A6FB-C02C-9ABB9A777E82}"/>
              </a:ext>
            </a:extLst>
          </p:cNvPr>
          <p:cNvSpPr txBox="1"/>
          <p:nvPr/>
        </p:nvSpPr>
        <p:spPr bwMode="auto">
          <a:xfrm>
            <a:off x="73590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3" name="TextBox 272">
            <a:extLst>
              <a:ext uri="{FF2B5EF4-FFF2-40B4-BE49-F238E27FC236}">
                <a16:creationId xmlns:a16="http://schemas.microsoft.com/office/drawing/2014/main" id="{543A6921-BF99-FBE4-275C-F337D499FFBF}"/>
              </a:ext>
            </a:extLst>
          </p:cNvPr>
          <p:cNvSpPr txBox="1"/>
          <p:nvPr/>
        </p:nvSpPr>
        <p:spPr bwMode="auto">
          <a:xfrm>
            <a:off x="72870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4" name="TextBox 273">
            <a:extLst>
              <a:ext uri="{FF2B5EF4-FFF2-40B4-BE49-F238E27FC236}">
                <a16:creationId xmlns:a16="http://schemas.microsoft.com/office/drawing/2014/main" id="{595F9AD5-AC2F-19B7-8CF2-C387F6312D8D}"/>
              </a:ext>
            </a:extLst>
          </p:cNvPr>
          <p:cNvSpPr txBox="1"/>
          <p:nvPr/>
        </p:nvSpPr>
        <p:spPr bwMode="auto">
          <a:xfrm>
            <a:off x="71970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5" name="TextBox 274">
            <a:extLst>
              <a:ext uri="{FF2B5EF4-FFF2-40B4-BE49-F238E27FC236}">
                <a16:creationId xmlns:a16="http://schemas.microsoft.com/office/drawing/2014/main" id="{79372600-5D99-FDC7-5F9B-C0DC62AFA3D6}"/>
              </a:ext>
            </a:extLst>
          </p:cNvPr>
          <p:cNvSpPr txBox="1"/>
          <p:nvPr/>
        </p:nvSpPr>
        <p:spPr bwMode="auto">
          <a:xfrm>
            <a:off x="71070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6" name="TextBox 275">
            <a:extLst>
              <a:ext uri="{FF2B5EF4-FFF2-40B4-BE49-F238E27FC236}">
                <a16:creationId xmlns:a16="http://schemas.microsoft.com/office/drawing/2014/main" id="{18BB3E57-9EBE-E7C3-B539-0358697B4796}"/>
              </a:ext>
            </a:extLst>
          </p:cNvPr>
          <p:cNvSpPr txBox="1"/>
          <p:nvPr/>
        </p:nvSpPr>
        <p:spPr bwMode="auto">
          <a:xfrm>
            <a:off x="67758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7" name="TextBox 276">
            <a:extLst>
              <a:ext uri="{FF2B5EF4-FFF2-40B4-BE49-F238E27FC236}">
                <a16:creationId xmlns:a16="http://schemas.microsoft.com/office/drawing/2014/main" id="{720B2445-0C62-CD95-1044-6AA8FFB4B242}"/>
              </a:ext>
            </a:extLst>
          </p:cNvPr>
          <p:cNvSpPr txBox="1"/>
          <p:nvPr/>
        </p:nvSpPr>
        <p:spPr bwMode="auto">
          <a:xfrm>
            <a:off x="66930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8" name="TextBox 277">
            <a:extLst>
              <a:ext uri="{FF2B5EF4-FFF2-40B4-BE49-F238E27FC236}">
                <a16:creationId xmlns:a16="http://schemas.microsoft.com/office/drawing/2014/main" id="{C1FA937C-17C6-9187-B1AD-0E660E842EAB}"/>
              </a:ext>
            </a:extLst>
          </p:cNvPr>
          <p:cNvSpPr txBox="1"/>
          <p:nvPr/>
        </p:nvSpPr>
        <p:spPr bwMode="auto">
          <a:xfrm>
            <a:off x="65238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79" name="TextBox 278">
            <a:extLst>
              <a:ext uri="{FF2B5EF4-FFF2-40B4-BE49-F238E27FC236}">
                <a16:creationId xmlns:a16="http://schemas.microsoft.com/office/drawing/2014/main" id="{04BD2E4B-9371-2440-50A4-9107DDB46D5B}"/>
              </a:ext>
            </a:extLst>
          </p:cNvPr>
          <p:cNvSpPr txBox="1"/>
          <p:nvPr/>
        </p:nvSpPr>
        <p:spPr bwMode="auto">
          <a:xfrm>
            <a:off x="63510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80" name="TextBox 279">
            <a:extLst>
              <a:ext uri="{FF2B5EF4-FFF2-40B4-BE49-F238E27FC236}">
                <a16:creationId xmlns:a16="http://schemas.microsoft.com/office/drawing/2014/main" id="{C4AA11F0-F89A-D39E-6622-216662A00E2A}"/>
              </a:ext>
            </a:extLst>
          </p:cNvPr>
          <p:cNvSpPr txBox="1"/>
          <p:nvPr/>
        </p:nvSpPr>
        <p:spPr bwMode="auto">
          <a:xfrm>
            <a:off x="62682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81" name="TextBox 280">
            <a:extLst>
              <a:ext uri="{FF2B5EF4-FFF2-40B4-BE49-F238E27FC236}">
                <a16:creationId xmlns:a16="http://schemas.microsoft.com/office/drawing/2014/main" id="{B1C2A45B-C58D-C932-DDE7-E0B8E842D627}"/>
              </a:ext>
            </a:extLst>
          </p:cNvPr>
          <p:cNvSpPr txBox="1"/>
          <p:nvPr/>
        </p:nvSpPr>
        <p:spPr bwMode="auto">
          <a:xfrm>
            <a:off x="58470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82" name="TextBox 281">
            <a:extLst>
              <a:ext uri="{FF2B5EF4-FFF2-40B4-BE49-F238E27FC236}">
                <a16:creationId xmlns:a16="http://schemas.microsoft.com/office/drawing/2014/main" id="{23C8D03E-A5FA-CE6F-9499-D6D4BA531429}"/>
              </a:ext>
            </a:extLst>
          </p:cNvPr>
          <p:cNvSpPr txBox="1"/>
          <p:nvPr/>
        </p:nvSpPr>
        <p:spPr bwMode="auto">
          <a:xfrm>
            <a:off x="55122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83" name="TextBox 282">
            <a:extLst>
              <a:ext uri="{FF2B5EF4-FFF2-40B4-BE49-F238E27FC236}">
                <a16:creationId xmlns:a16="http://schemas.microsoft.com/office/drawing/2014/main" id="{86E971EB-7BBF-EBB3-461B-5BFE4B0C3573}"/>
              </a:ext>
            </a:extLst>
          </p:cNvPr>
          <p:cNvSpPr txBox="1"/>
          <p:nvPr/>
        </p:nvSpPr>
        <p:spPr bwMode="auto">
          <a:xfrm>
            <a:off x="53466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84" name="TextBox 283">
            <a:extLst>
              <a:ext uri="{FF2B5EF4-FFF2-40B4-BE49-F238E27FC236}">
                <a16:creationId xmlns:a16="http://schemas.microsoft.com/office/drawing/2014/main" id="{058B53E3-8F30-02C0-A432-D4FE3147B744}"/>
              </a:ext>
            </a:extLst>
          </p:cNvPr>
          <p:cNvSpPr txBox="1"/>
          <p:nvPr/>
        </p:nvSpPr>
        <p:spPr bwMode="auto">
          <a:xfrm>
            <a:off x="52638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85" name="TextBox 284">
            <a:extLst>
              <a:ext uri="{FF2B5EF4-FFF2-40B4-BE49-F238E27FC236}">
                <a16:creationId xmlns:a16="http://schemas.microsoft.com/office/drawing/2014/main" id="{2C28ABB3-E4DB-2AB0-F2D0-E84C1AF991EE}"/>
              </a:ext>
            </a:extLst>
          </p:cNvPr>
          <p:cNvSpPr txBox="1"/>
          <p:nvPr/>
        </p:nvSpPr>
        <p:spPr bwMode="auto">
          <a:xfrm>
            <a:off x="45906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86" name="TextBox 285">
            <a:extLst>
              <a:ext uri="{FF2B5EF4-FFF2-40B4-BE49-F238E27FC236}">
                <a16:creationId xmlns:a16="http://schemas.microsoft.com/office/drawing/2014/main" id="{6FA3EF24-54A3-4EDB-2F2F-F7E0D5F4EBE2}"/>
              </a:ext>
            </a:extLst>
          </p:cNvPr>
          <p:cNvSpPr txBox="1"/>
          <p:nvPr/>
        </p:nvSpPr>
        <p:spPr bwMode="auto">
          <a:xfrm>
            <a:off x="45042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87" name="TextBox 286">
            <a:extLst>
              <a:ext uri="{FF2B5EF4-FFF2-40B4-BE49-F238E27FC236}">
                <a16:creationId xmlns:a16="http://schemas.microsoft.com/office/drawing/2014/main" id="{3C4142BA-02DE-0281-B4FF-F64B0BB7B7FB}"/>
              </a:ext>
            </a:extLst>
          </p:cNvPr>
          <p:cNvSpPr txBox="1"/>
          <p:nvPr/>
        </p:nvSpPr>
        <p:spPr bwMode="auto">
          <a:xfrm>
            <a:off x="44178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88" name="TextBox 287">
            <a:extLst>
              <a:ext uri="{FF2B5EF4-FFF2-40B4-BE49-F238E27FC236}">
                <a16:creationId xmlns:a16="http://schemas.microsoft.com/office/drawing/2014/main" id="{B1F41EE8-AA38-602E-A3E9-DA7830D12440}"/>
              </a:ext>
            </a:extLst>
          </p:cNvPr>
          <p:cNvSpPr txBox="1"/>
          <p:nvPr/>
        </p:nvSpPr>
        <p:spPr bwMode="auto">
          <a:xfrm>
            <a:off x="43278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89" name="TextBox 288">
            <a:extLst>
              <a:ext uri="{FF2B5EF4-FFF2-40B4-BE49-F238E27FC236}">
                <a16:creationId xmlns:a16="http://schemas.microsoft.com/office/drawing/2014/main" id="{BC0A6C7B-3BD6-ED53-7543-8559C2423F5D}"/>
              </a:ext>
            </a:extLst>
          </p:cNvPr>
          <p:cNvSpPr txBox="1"/>
          <p:nvPr/>
        </p:nvSpPr>
        <p:spPr bwMode="auto">
          <a:xfrm>
            <a:off x="42522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90" name="TextBox 289">
            <a:extLst>
              <a:ext uri="{FF2B5EF4-FFF2-40B4-BE49-F238E27FC236}">
                <a16:creationId xmlns:a16="http://schemas.microsoft.com/office/drawing/2014/main" id="{C14F7B19-33C5-3067-62AD-AF0A3075C545}"/>
              </a:ext>
            </a:extLst>
          </p:cNvPr>
          <p:cNvSpPr txBox="1"/>
          <p:nvPr/>
        </p:nvSpPr>
        <p:spPr bwMode="auto">
          <a:xfrm>
            <a:off x="41622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91" name="TextBox 290">
            <a:extLst>
              <a:ext uri="{FF2B5EF4-FFF2-40B4-BE49-F238E27FC236}">
                <a16:creationId xmlns:a16="http://schemas.microsoft.com/office/drawing/2014/main" id="{3EEF5047-EC5F-1079-0054-5738A055579C}"/>
              </a:ext>
            </a:extLst>
          </p:cNvPr>
          <p:cNvSpPr txBox="1"/>
          <p:nvPr/>
        </p:nvSpPr>
        <p:spPr bwMode="auto">
          <a:xfrm>
            <a:off x="40758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92" name="TextBox 291">
            <a:extLst>
              <a:ext uri="{FF2B5EF4-FFF2-40B4-BE49-F238E27FC236}">
                <a16:creationId xmlns:a16="http://schemas.microsoft.com/office/drawing/2014/main" id="{19BDBA74-8B6E-5FDA-AD6A-839C38562BBD}"/>
              </a:ext>
            </a:extLst>
          </p:cNvPr>
          <p:cNvSpPr txBox="1"/>
          <p:nvPr/>
        </p:nvSpPr>
        <p:spPr bwMode="auto">
          <a:xfrm>
            <a:off x="39966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293" name="TextBox 292">
            <a:extLst>
              <a:ext uri="{FF2B5EF4-FFF2-40B4-BE49-F238E27FC236}">
                <a16:creationId xmlns:a16="http://schemas.microsoft.com/office/drawing/2014/main" id="{D5EB629D-B9EF-EC59-D514-5C518F0FC7A0}"/>
              </a:ext>
            </a:extLst>
          </p:cNvPr>
          <p:cNvSpPr txBox="1"/>
          <p:nvPr/>
        </p:nvSpPr>
        <p:spPr bwMode="auto">
          <a:xfrm>
            <a:off x="39138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94" name="TextBox 293">
            <a:extLst>
              <a:ext uri="{FF2B5EF4-FFF2-40B4-BE49-F238E27FC236}">
                <a16:creationId xmlns:a16="http://schemas.microsoft.com/office/drawing/2014/main" id="{CFFFCC79-79FD-501F-1F85-E2F7FC2769F3}"/>
              </a:ext>
            </a:extLst>
          </p:cNvPr>
          <p:cNvSpPr txBox="1"/>
          <p:nvPr/>
        </p:nvSpPr>
        <p:spPr bwMode="auto">
          <a:xfrm>
            <a:off x="37410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95" name="TextBox 294">
            <a:extLst>
              <a:ext uri="{FF2B5EF4-FFF2-40B4-BE49-F238E27FC236}">
                <a16:creationId xmlns:a16="http://schemas.microsoft.com/office/drawing/2014/main" id="{FBCCB369-FD77-3D0C-7528-0AAC99E3D364}"/>
              </a:ext>
            </a:extLst>
          </p:cNvPr>
          <p:cNvSpPr txBox="1"/>
          <p:nvPr/>
        </p:nvSpPr>
        <p:spPr bwMode="auto">
          <a:xfrm>
            <a:off x="36582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96" name="TextBox 295">
            <a:extLst>
              <a:ext uri="{FF2B5EF4-FFF2-40B4-BE49-F238E27FC236}">
                <a16:creationId xmlns:a16="http://schemas.microsoft.com/office/drawing/2014/main" id="{E7A2822B-2CC5-DD99-9045-1540ECD1AC6E}"/>
              </a:ext>
            </a:extLst>
          </p:cNvPr>
          <p:cNvSpPr txBox="1"/>
          <p:nvPr/>
        </p:nvSpPr>
        <p:spPr bwMode="auto">
          <a:xfrm>
            <a:off x="35754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97" name="TextBox 296">
            <a:extLst>
              <a:ext uri="{FF2B5EF4-FFF2-40B4-BE49-F238E27FC236}">
                <a16:creationId xmlns:a16="http://schemas.microsoft.com/office/drawing/2014/main" id="{12D3026D-7D47-380C-74D1-A70AC45F40AF}"/>
              </a:ext>
            </a:extLst>
          </p:cNvPr>
          <p:cNvSpPr txBox="1"/>
          <p:nvPr/>
        </p:nvSpPr>
        <p:spPr bwMode="auto">
          <a:xfrm>
            <a:off x="34926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98" name="TextBox 297">
            <a:extLst>
              <a:ext uri="{FF2B5EF4-FFF2-40B4-BE49-F238E27FC236}">
                <a16:creationId xmlns:a16="http://schemas.microsoft.com/office/drawing/2014/main" id="{4BDDCB9D-E8DE-666A-35FE-DAAD90A19962}"/>
              </a:ext>
            </a:extLst>
          </p:cNvPr>
          <p:cNvSpPr txBox="1"/>
          <p:nvPr/>
        </p:nvSpPr>
        <p:spPr bwMode="auto">
          <a:xfrm>
            <a:off x="34062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99" name="TextBox 298">
            <a:extLst>
              <a:ext uri="{FF2B5EF4-FFF2-40B4-BE49-F238E27FC236}">
                <a16:creationId xmlns:a16="http://schemas.microsoft.com/office/drawing/2014/main" id="{2E90FEEC-180E-F7CC-1125-A4B428AEB9F8}"/>
              </a:ext>
            </a:extLst>
          </p:cNvPr>
          <p:cNvSpPr txBox="1"/>
          <p:nvPr/>
        </p:nvSpPr>
        <p:spPr bwMode="auto">
          <a:xfrm>
            <a:off x="32450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00" name="TextBox 299">
            <a:extLst>
              <a:ext uri="{FF2B5EF4-FFF2-40B4-BE49-F238E27FC236}">
                <a16:creationId xmlns:a16="http://schemas.microsoft.com/office/drawing/2014/main" id="{C07F6EDF-AA8D-36F9-FB30-C83D3F008722}"/>
              </a:ext>
            </a:extLst>
          </p:cNvPr>
          <p:cNvSpPr txBox="1"/>
          <p:nvPr/>
        </p:nvSpPr>
        <p:spPr bwMode="auto">
          <a:xfrm>
            <a:off x="31550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01" name="TextBox 300">
            <a:extLst>
              <a:ext uri="{FF2B5EF4-FFF2-40B4-BE49-F238E27FC236}">
                <a16:creationId xmlns:a16="http://schemas.microsoft.com/office/drawing/2014/main" id="{F754717B-8F15-345E-22DE-073919BFECBE}"/>
              </a:ext>
            </a:extLst>
          </p:cNvPr>
          <p:cNvSpPr txBox="1"/>
          <p:nvPr/>
        </p:nvSpPr>
        <p:spPr bwMode="auto">
          <a:xfrm>
            <a:off x="29858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02" name="TextBox 301">
            <a:extLst>
              <a:ext uri="{FF2B5EF4-FFF2-40B4-BE49-F238E27FC236}">
                <a16:creationId xmlns:a16="http://schemas.microsoft.com/office/drawing/2014/main" id="{AA862FCB-8E9A-E5F6-D47D-7EF6A2DA432A}"/>
              </a:ext>
            </a:extLst>
          </p:cNvPr>
          <p:cNvSpPr txBox="1"/>
          <p:nvPr/>
        </p:nvSpPr>
        <p:spPr bwMode="auto">
          <a:xfrm>
            <a:off x="28994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03" name="TextBox 302">
            <a:extLst>
              <a:ext uri="{FF2B5EF4-FFF2-40B4-BE49-F238E27FC236}">
                <a16:creationId xmlns:a16="http://schemas.microsoft.com/office/drawing/2014/main" id="{2D6B901A-12F5-671A-EF05-1A3174033CBA}"/>
              </a:ext>
            </a:extLst>
          </p:cNvPr>
          <p:cNvSpPr txBox="1"/>
          <p:nvPr/>
        </p:nvSpPr>
        <p:spPr bwMode="auto">
          <a:xfrm>
            <a:off x="28166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04" name="TextBox 303">
            <a:extLst>
              <a:ext uri="{FF2B5EF4-FFF2-40B4-BE49-F238E27FC236}">
                <a16:creationId xmlns:a16="http://schemas.microsoft.com/office/drawing/2014/main" id="{4C0F7215-BA13-47E0-7048-66805D7AC9E2}"/>
              </a:ext>
            </a:extLst>
          </p:cNvPr>
          <p:cNvSpPr txBox="1"/>
          <p:nvPr/>
        </p:nvSpPr>
        <p:spPr bwMode="auto">
          <a:xfrm>
            <a:off x="27374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05" name="TextBox 304">
            <a:extLst>
              <a:ext uri="{FF2B5EF4-FFF2-40B4-BE49-F238E27FC236}">
                <a16:creationId xmlns:a16="http://schemas.microsoft.com/office/drawing/2014/main" id="{43F82099-87B0-A314-0191-7B3A00DD2B69}"/>
              </a:ext>
            </a:extLst>
          </p:cNvPr>
          <p:cNvSpPr txBox="1"/>
          <p:nvPr/>
        </p:nvSpPr>
        <p:spPr bwMode="auto">
          <a:xfrm>
            <a:off x="26510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06" name="TextBox 305">
            <a:extLst>
              <a:ext uri="{FF2B5EF4-FFF2-40B4-BE49-F238E27FC236}">
                <a16:creationId xmlns:a16="http://schemas.microsoft.com/office/drawing/2014/main" id="{3D8B0CCF-6FA6-2E4C-1707-C3099EC1BDAF}"/>
              </a:ext>
            </a:extLst>
          </p:cNvPr>
          <p:cNvSpPr txBox="1"/>
          <p:nvPr/>
        </p:nvSpPr>
        <p:spPr bwMode="auto">
          <a:xfrm>
            <a:off x="25646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07" name="TextBox 306">
            <a:extLst>
              <a:ext uri="{FF2B5EF4-FFF2-40B4-BE49-F238E27FC236}">
                <a16:creationId xmlns:a16="http://schemas.microsoft.com/office/drawing/2014/main" id="{BCE09A72-269C-4EF7-82B9-A44517F4A16E}"/>
              </a:ext>
            </a:extLst>
          </p:cNvPr>
          <p:cNvSpPr txBox="1"/>
          <p:nvPr/>
        </p:nvSpPr>
        <p:spPr bwMode="auto">
          <a:xfrm>
            <a:off x="24746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308" name="TextBox 307">
            <a:extLst>
              <a:ext uri="{FF2B5EF4-FFF2-40B4-BE49-F238E27FC236}">
                <a16:creationId xmlns:a16="http://schemas.microsoft.com/office/drawing/2014/main" id="{15EBC4BC-1C73-7D45-A417-86C90C2B73B5}"/>
              </a:ext>
            </a:extLst>
          </p:cNvPr>
          <p:cNvSpPr txBox="1"/>
          <p:nvPr/>
        </p:nvSpPr>
        <p:spPr bwMode="auto">
          <a:xfrm>
            <a:off x="23126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09" name="TextBox 308">
            <a:extLst>
              <a:ext uri="{FF2B5EF4-FFF2-40B4-BE49-F238E27FC236}">
                <a16:creationId xmlns:a16="http://schemas.microsoft.com/office/drawing/2014/main" id="{B8D07201-DAA2-B92A-28C9-305BA73E618D}"/>
              </a:ext>
            </a:extLst>
          </p:cNvPr>
          <p:cNvSpPr txBox="1"/>
          <p:nvPr/>
        </p:nvSpPr>
        <p:spPr bwMode="auto">
          <a:xfrm>
            <a:off x="22298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10" name="TextBox 309">
            <a:extLst>
              <a:ext uri="{FF2B5EF4-FFF2-40B4-BE49-F238E27FC236}">
                <a16:creationId xmlns:a16="http://schemas.microsoft.com/office/drawing/2014/main" id="{599B435B-59C1-354B-C17E-3919978380B4}"/>
              </a:ext>
            </a:extLst>
          </p:cNvPr>
          <p:cNvSpPr txBox="1"/>
          <p:nvPr/>
        </p:nvSpPr>
        <p:spPr bwMode="auto">
          <a:xfrm>
            <a:off x="17150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311" name="TextBox 310">
            <a:extLst>
              <a:ext uri="{FF2B5EF4-FFF2-40B4-BE49-F238E27FC236}">
                <a16:creationId xmlns:a16="http://schemas.microsoft.com/office/drawing/2014/main" id="{09916C3C-B072-A6C6-993B-A5BD7AB01A48}"/>
              </a:ext>
            </a:extLst>
          </p:cNvPr>
          <p:cNvSpPr txBox="1"/>
          <p:nvPr/>
        </p:nvSpPr>
        <p:spPr bwMode="auto">
          <a:xfrm>
            <a:off x="46634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312" name="TextBox 311">
            <a:extLst>
              <a:ext uri="{FF2B5EF4-FFF2-40B4-BE49-F238E27FC236}">
                <a16:creationId xmlns:a16="http://schemas.microsoft.com/office/drawing/2014/main" id="{FB8B498A-7863-9675-6901-52962351DCF0}"/>
              </a:ext>
            </a:extLst>
          </p:cNvPr>
          <p:cNvSpPr txBox="1"/>
          <p:nvPr/>
        </p:nvSpPr>
        <p:spPr bwMode="auto">
          <a:xfrm>
            <a:off x="47498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313" name="TextBox 312">
            <a:extLst>
              <a:ext uri="{FF2B5EF4-FFF2-40B4-BE49-F238E27FC236}">
                <a16:creationId xmlns:a16="http://schemas.microsoft.com/office/drawing/2014/main" id="{09DB84B1-1CF3-C63E-D56D-C4E17AD4F9CA}"/>
              </a:ext>
            </a:extLst>
          </p:cNvPr>
          <p:cNvSpPr txBox="1"/>
          <p:nvPr/>
        </p:nvSpPr>
        <p:spPr bwMode="auto">
          <a:xfrm>
            <a:off x="50082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14" name="TextBox 313">
            <a:extLst>
              <a:ext uri="{FF2B5EF4-FFF2-40B4-BE49-F238E27FC236}">
                <a16:creationId xmlns:a16="http://schemas.microsoft.com/office/drawing/2014/main" id="{91FFD108-DFDB-1F79-B4AD-B04D42DFD975}"/>
              </a:ext>
            </a:extLst>
          </p:cNvPr>
          <p:cNvSpPr txBox="1"/>
          <p:nvPr/>
        </p:nvSpPr>
        <p:spPr bwMode="auto">
          <a:xfrm>
            <a:off x="50838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15" name="TextBox 314">
            <a:extLst>
              <a:ext uri="{FF2B5EF4-FFF2-40B4-BE49-F238E27FC236}">
                <a16:creationId xmlns:a16="http://schemas.microsoft.com/office/drawing/2014/main" id="{C930B829-E1E0-6EC8-DAA6-7099C78327BA}"/>
              </a:ext>
            </a:extLst>
          </p:cNvPr>
          <p:cNvSpPr txBox="1"/>
          <p:nvPr/>
        </p:nvSpPr>
        <p:spPr bwMode="auto">
          <a:xfrm>
            <a:off x="51738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16" name="TextBox 315">
            <a:extLst>
              <a:ext uri="{FF2B5EF4-FFF2-40B4-BE49-F238E27FC236}">
                <a16:creationId xmlns:a16="http://schemas.microsoft.com/office/drawing/2014/main" id="{54990D4E-DE78-B5BF-1FAE-A2B448810F3D}"/>
              </a:ext>
            </a:extLst>
          </p:cNvPr>
          <p:cNvSpPr txBox="1"/>
          <p:nvPr/>
        </p:nvSpPr>
        <p:spPr bwMode="auto">
          <a:xfrm>
            <a:off x="54258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17" name="TextBox 316">
            <a:extLst>
              <a:ext uri="{FF2B5EF4-FFF2-40B4-BE49-F238E27FC236}">
                <a16:creationId xmlns:a16="http://schemas.microsoft.com/office/drawing/2014/main" id="{67AF410C-D8A2-47B1-42E4-44FF5B36D1D5}"/>
              </a:ext>
            </a:extLst>
          </p:cNvPr>
          <p:cNvSpPr txBox="1"/>
          <p:nvPr/>
        </p:nvSpPr>
        <p:spPr bwMode="auto">
          <a:xfrm>
            <a:off x="560006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18" name="TextBox 317">
            <a:extLst>
              <a:ext uri="{FF2B5EF4-FFF2-40B4-BE49-F238E27FC236}">
                <a16:creationId xmlns:a16="http://schemas.microsoft.com/office/drawing/2014/main" id="{7CE4E72F-0405-6CB1-8CA2-65A46E47327E}"/>
              </a:ext>
            </a:extLst>
          </p:cNvPr>
          <p:cNvSpPr txBox="1"/>
          <p:nvPr/>
        </p:nvSpPr>
        <p:spPr bwMode="auto">
          <a:xfrm>
            <a:off x="576206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19" name="TextBox 318">
            <a:extLst>
              <a:ext uri="{FF2B5EF4-FFF2-40B4-BE49-F238E27FC236}">
                <a16:creationId xmlns:a16="http://schemas.microsoft.com/office/drawing/2014/main" id="{2AC5A62F-BC4A-352E-23C4-FF0EC96DFD4F}"/>
              </a:ext>
            </a:extLst>
          </p:cNvPr>
          <p:cNvSpPr txBox="1"/>
          <p:nvPr/>
        </p:nvSpPr>
        <p:spPr bwMode="auto">
          <a:xfrm>
            <a:off x="6014080"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20" name="TextBox 319">
            <a:extLst>
              <a:ext uri="{FF2B5EF4-FFF2-40B4-BE49-F238E27FC236}">
                <a16:creationId xmlns:a16="http://schemas.microsoft.com/office/drawing/2014/main" id="{E9DC615B-723B-0B22-3760-1A7AEB8CE23F}"/>
              </a:ext>
            </a:extLst>
          </p:cNvPr>
          <p:cNvSpPr txBox="1"/>
          <p:nvPr/>
        </p:nvSpPr>
        <p:spPr bwMode="auto">
          <a:xfrm>
            <a:off x="617966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21" name="TextBox 320">
            <a:extLst>
              <a:ext uri="{FF2B5EF4-FFF2-40B4-BE49-F238E27FC236}">
                <a16:creationId xmlns:a16="http://schemas.microsoft.com/office/drawing/2014/main" id="{BF5F3F39-7068-378A-9E83-1F981311F193}"/>
              </a:ext>
            </a:extLst>
          </p:cNvPr>
          <p:cNvSpPr txBox="1"/>
          <p:nvPr/>
        </p:nvSpPr>
        <p:spPr bwMode="auto">
          <a:xfrm>
            <a:off x="66110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322" name="TextBox 321">
            <a:extLst>
              <a:ext uri="{FF2B5EF4-FFF2-40B4-BE49-F238E27FC236}">
                <a16:creationId xmlns:a16="http://schemas.microsoft.com/office/drawing/2014/main" id="{3DCEE29A-A4AE-2E48-1F98-C9267867A589}"/>
              </a:ext>
            </a:extLst>
          </p:cNvPr>
          <p:cNvSpPr txBox="1"/>
          <p:nvPr/>
        </p:nvSpPr>
        <p:spPr bwMode="auto">
          <a:xfrm>
            <a:off x="76226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323" name="TextBox 322">
            <a:extLst>
              <a:ext uri="{FF2B5EF4-FFF2-40B4-BE49-F238E27FC236}">
                <a16:creationId xmlns:a16="http://schemas.microsoft.com/office/drawing/2014/main" id="{103638E8-5AB1-35A0-0D2C-E6B32FB0FE36}"/>
              </a:ext>
            </a:extLst>
          </p:cNvPr>
          <p:cNvSpPr txBox="1"/>
          <p:nvPr/>
        </p:nvSpPr>
        <p:spPr bwMode="auto">
          <a:xfrm>
            <a:off x="79610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324" name="TextBox 323">
            <a:extLst>
              <a:ext uri="{FF2B5EF4-FFF2-40B4-BE49-F238E27FC236}">
                <a16:creationId xmlns:a16="http://schemas.microsoft.com/office/drawing/2014/main" id="{4BB3C921-2EEF-DFF1-1C1D-B7FC6AD39961}"/>
              </a:ext>
            </a:extLst>
          </p:cNvPr>
          <p:cNvSpPr txBox="1"/>
          <p:nvPr/>
        </p:nvSpPr>
        <p:spPr bwMode="auto">
          <a:xfrm>
            <a:off x="81266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325" name="TextBox 324">
            <a:extLst>
              <a:ext uri="{FF2B5EF4-FFF2-40B4-BE49-F238E27FC236}">
                <a16:creationId xmlns:a16="http://schemas.microsoft.com/office/drawing/2014/main" id="{8FA5EBBD-27A4-EE4D-C406-04435BF2A754}"/>
              </a:ext>
            </a:extLst>
          </p:cNvPr>
          <p:cNvSpPr txBox="1"/>
          <p:nvPr/>
        </p:nvSpPr>
        <p:spPr bwMode="auto">
          <a:xfrm>
            <a:off x="82922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326" name="TextBox 325">
            <a:extLst>
              <a:ext uri="{FF2B5EF4-FFF2-40B4-BE49-F238E27FC236}">
                <a16:creationId xmlns:a16="http://schemas.microsoft.com/office/drawing/2014/main" id="{6BD79E2C-CE01-B12B-CB87-FD20C4F3670D}"/>
              </a:ext>
            </a:extLst>
          </p:cNvPr>
          <p:cNvSpPr txBox="1"/>
          <p:nvPr/>
        </p:nvSpPr>
        <p:spPr bwMode="auto">
          <a:xfrm>
            <a:off x="84542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327" name="TextBox 326">
            <a:extLst>
              <a:ext uri="{FF2B5EF4-FFF2-40B4-BE49-F238E27FC236}">
                <a16:creationId xmlns:a16="http://schemas.microsoft.com/office/drawing/2014/main" id="{1D05D28D-E53B-DFBB-73CE-BB7EB37650CE}"/>
              </a:ext>
            </a:extLst>
          </p:cNvPr>
          <p:cNvSpPr txBox="1"/>
          <p:nvPr/>
        </p:nvSpPr>
        <p:spPr bwMode="auto">
          <a:xfrm>
            <a:off x="9386627"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3</a:t>
            </a:r>
          </a:p>
        </p:txBody>
      </p:sp>
      <p:sp>
        <p:nvSpPr>
          <p:cNvPr id="328" name="TextBox 327">
            <a:extLst>
              <a:ext uri="{FF2B5EF4-FFF2-40B4-BE49-F238E27FC236}">
                <a16:creationId xmlns:a16="http://schemas.microsoft.com/office/drawing/2014/main" id="{F8291379-0868-FA79-4EEE-6E9C15CCB58E}"/>
              </a:ext>
            </a:extLst>
          </p:cNvPr>
          <p:cNvSpPr txBox="1"/>
          <p:nvPr/>
        </p:nvSpPr>
        <p:spPr bwMode="auto">
          <a:xfrm>
            <a:off x="7445499"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29" name="TextBox 328">
            <a:extLst>
              <a:ext uri="{FF2B5EF4-FFF2-40B4-BE49-F238E27FC236}">
                <a16:creationId xmlns:a16="http://schemas.microsoft.com/office/drawing/2014/main" id="{2F4AF51E-5341-A1B2-6101-3F085AEA1247}"/>
              </a:ext>
            </a:extLst>
          </p:cNvPr>
          <p:cNvSpPr txBox="1"/>
          <p:nvPr/>
        </p:nvSpPr>
        <p:spPr bwMode="auto">
          <a:xfrm>
            <a:off x="8032299" y="5538402"/>
            <a:ext cx="875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30" name="TextBox 329">
            <a:extLst>
              <a:ext uri="{FF2B5EF4-FFF2-40B4-BE49-F238E27FC236}">
                <a16:creationId xmlns:a16="http://schemas.microsoft.com/office/drawing/2014/main" id="{311F15A2-005B-1CB9-B698-213420B94C77}"/>
              </a:ext>
            </a:extLst>
          </p:cNvPr>
          <p:cNvSpPr txBox="1"/>
          <p:nvPr/>
        </p:nvSpPr>
        <p:spPr bwMode="auto">
          <a:xfrm>
            <a:off x="8794576"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31" name="TextBox 330">
            <a:extLst>
              <a:ext uri="{FF2B5EF4-FFF2-40B4-BE49-F238E27FC236}">
                <a16:creationId xmlns:a16="http://schemas.microsoft.com/office/drawing/2014/main" id="{DC47E015-C903-FBDE-CF66-2F30862FFA54}"/>
              </a:ext>
            </a:extLst>
          </p:cNvPr>
          <p:cNvSpPr txBox="1"/>
          <p:nvPr/>
        </p:nvSpPr>
        <p:spPr bwMode="auto">
          <a:xfrm>
            <a:off x="8880976"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32" name="TextBox 331">
            <a:extLst>
              <a:ext uri="{FF2B5EF4-FFF2-40B4-BE49-F238E27FC236}">
                <a16:creationId xmlns:a16="http://schemas.microsoft.com/office/drawing/2014/main" id="{B98C42A7-B8A3-6A7D-DE82-095A389889BA}"/>
              </a:ext>
            </a:extLst>
          </p:cNvPr>
          <p:cNvSpPr txBox="1"/>
          <p:nvPr/>
        </p:nvSpPr>
        <p:spPr bwMode="auto">
          <a:xfrm>
            <a:off x="9215776"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33" name="TextBox 332">
            <a:extLst>
              <a:ext uri="{FF2B5EF4-FFF2-40B4-BE49-F238E27FC236}">
                <a16:creationId xmlns:a16="http://schemas.microsoft.com/office/drawing/2014/main" id="{E958EF5F-A099-8B4F-C803-92DCEE1BEC8C}"/>
              </a:ext>
            </a:extLst>
          </p:cNvPr>
          <p:cNvSpPr txBox="1"/>
          <p:nvPr/>
        </p:nvSpPr>
        <p:spPr bwMode="auto">
          <a:xfrm>
            <a:off x="9471376"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34" name="TextBox 333">
            <a:extLst>
              <a:ext uri="{FF2B5EF4-FFF2-40B4-BE49-F238E27FC236}">
                <a16:creationId xmlns:a16="http://schemas.microsoft.com/office/drawing/2014/main" id="{F1B64C10-C45F-D783-058D-59E6C54CED75}"/>
              </a:ext>
            </a:extLst>
          </p:cNvPr>
          <p:cNvSpPr txBox="1"/>
          <p:nvPr/>
        </p:nvSpPr>
        <p:spPr bwMode="auto">
          <a:xfrm>
            <a:off x="9723376"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1</a:t>
            </a:r>
          </a:p>
        </p:txBody>
      </p:sp>
      <p:sp>
        <p:nvSpPr>
          <p:cNvPr id="335" name="TextBox 334">
            <a:extLst>
              <a:ext uri="{FF2B5EF4-FFF2-40B4-BE49-F238E27FC236}">
                <a16:creationId xmlns:a16="http://schemas.microsoft.com/office/drawing/2014/main" id="{C5EF4107-00F5-75DE-D576-631EFF8508BE}"/>
              </a:ext>
            </a:extLst>
          </p:cNvPr>
          <p:cNvSpPr txBox="1"/>
          <p:nvPr/>
        </p:nvSpPr>
        <p:spPr bwMode="auto">
          <a:xfrm>
            <a:off x="9888976"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36" name="TextBox 335">
            <a:extLst>
              <a:ext uri="{FF2B5EF4-FFF2-40B4-BE49-F238E27FC236}">
                <a16:creationId xmlns:a16="http://schemas.microsoft.com/office/drawing/2014/main" id="{DA6BAEED-2A03-06F8-1E78-E74717520E66}"/>
              </a:ext>
            </a:extLst>
          </p:cNvPr>
          <p:cNvSpPr txBox="1"/>
          <p:nvPr/>
        </p:nvSpPr>
        <p:spPr bwMode="auto">
          <a:xfrm>
            <a:off x="10054576"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37" name="TextBox 336">
            <a:extLst>
              <a:ext uri="{FF2B5EF4-FFF2-40B4-BE49-F238E27FC236}">
                <a16:creationId xmlns:a16="http://schemas.microsoft.com/office/drawing/2014/main" id="{C3E835BA-0280-D829-D042-DBE94BCB9128}"/>
              </a:ext>
            </a:extLst>
          </p:cNvPr>
          <p:cNvSpPr txBox="1"/>
          <p:nvPr/>
        </p:nvSpPr>
        <p:spPr bwMode="auto">
          <a:xfrm>
            <a:off x="10140976"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38" name="TextBox 337">
            <a:extLst>
              <a:ext uri="{FF2B5EF4-FFF2-40B4-BE49-F238E27FC236}">
                <a16:creationId xmlns:a16="http://schemas.microsoft.com/office/drawing/2014/main" id="{23BE5AD5-04A4-12E8-8AFA-C31C5EC39C58}"/>
              </a:ext>
            </a:extLst>
          </p:cNvPr>
          <p:cNvSpPr txBox="1"/>
          <p:nvPr/>
        </p:nvSpPr>
        <p:spPr bwMode="auto">
          <a:xfrm>
            <a:off x="10234576" y="5538402"/>
            <a:ext cx="79619"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a:t>
            </a:r>
          </a:p>
        </p:txBody>
      </p:sp>
      <p:sp>
        <p:nvSpPr>
          <p:cNvPr id="339" name="Rectangle 338">
            <a:extLst>
              <a:ext uri="{FF2B5EF4-FFF2-40B4-BE49-F238E27FC236}">
                <a16:creationId xmlns:a16="http://schemas.microsoft.com/office/drawing/2014/main" id="{A8C404E2-4ED2-CF2C-D350-D5CBF7758E61}"/>
              </a:ext>
            </a:extLst>
          </p:cNvPr>
          <p:cNvSpPr/>
          <p:nvPr/>
        </p:nvSpPr>
        <p:spPr bwMode="auto">
          <a:xfrm>
            <a:off x="100845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0" name="Rectangle 339">
            <a:extLst>
              <a:ext uri="{FF2B5EF4-FFF2-40B4-BE49-F238E27FC236}">
                <a16:creationId xmlns:a16="http://schemas.microsoft.com/office/drawing/2014/main" id="{1689BA4F-65BC-E6EB-27F6-CA464A20590F}"/>
              </a:ext>
            </a:extLst>
          </p:cNvPr>
          <p:cNvSpPr/>
          <p:nvPr/>
        </p:nvSpPr>
        <p:spPr bwMode="auto">
          <a:xfrm>
            <a:off x="101745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1" name="Rectangle 340">
            <a:extLst>
              <a:ext uri="{FF2B5EF4-FFF2-40B4-BE49-F238E27FC236}">
                <a16:creationId xmlns:a16="http://schemas.microsoft.com/office/drawing/2014/main" id="{5761074F-CF46-18B3-8FCB-F7621ABF21D2}"/>
              </a:ext>
            </a:extLst>
          </p:cNvPr>
          <p:cNvSpPr/>
          <p:nvPr/>
        </p:nvSpPr>
        <p:spPr bwMode="auto">
          <a:xfrm>
            <a:off x="102609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2" name="Rectangle 341">
            <a:extLst>
              <a:ext uri="{FF2B5EF4-FFF2-40B4-BE49-F238E27FC236}">
                <a16:creationId xmlns:a16="http://schemas.microsoft.com/office/drawing/2014/main" id="{BBB58CBE-1100-B0A6-0821-748C1F0ED070}"/>
              </a:ext>
            </a:extLst>
          </p:cNvPr>
          <p:cNvSpPr/>
          <p:nvPr/>
        </p:nvSpPr>
        <p:spPr bwMode="auto">
          <a:xfrm>
            <a:off x="98361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3" name="Rectangle 342">
            <a:extLst>
              <a:ext uri="{FF2B5EF4-FFF2-40B4-BE49-F238E27FC236}">
                <a16:creationId xmlns:a16="http://schemas.microsoft.com/office/drawing/2014/main" id="{E265C05D-4EAF-A557-1BAF-4A3DD4B3FA9F}"/>
              </a:ext>
            </a:extLst>
          </p:cNvPr>
          <p:cNvSpPr/>
          <p:nvPr/>
        </p:nvSpPr>
        <p:spPr bwMode="auto">
          <a:xfrm>
            <a:off x="9749751" y="5838468"/>
            <a:ext cx="63849" cy="1915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4" name="Rectangle 343">
            <a:extLst>
              <a:ext uri="{FF2B5EF4-FFF2-40B4-BE49-F238E27FC236}">
                <a16:creationId xmlns:a16="http://schemas.microsoft.com/office/drawing/2014/main" id="{A4174663-CF82-6020-A80A-AFACF91F02AD}"/>
              </a:ext>
            </a:extLst>
          </p:cNvPr>
          <p:cNvSpPr/>
          <p:nvPr/>
        </p:nvSpPr>
        <p:spPr bwMode="auto">
          <a:xfrm>
            <a:off x="9922551" y="5838468"/>
            <a:ext cx="63849" cy="1915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5" name="Rectangle 344">
            <a:extLst>
              <a:ext uri="{FF2B5EF4-FFF2-40B4-BE49-F238E27FC236}">
                <a16:creationId xmlns:a16="http://schemas.microsoft.com/office/drawing/2014/main" id="{38720D71-AC88-074E-B765-300368A7EC02}"/>
              </a:ext>
            </a:extLst>
          </p:cNvPr>
          <p:cNvSpPr/>
          <p:nvPr/>
        </p:nvSpPr>
        <p:spPr bwMode="auto">
          <a:xfrm>
            <a:off x="95841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6" name="Rectangle 345">
            <a:extLst>
              <a:ext uri="{FF2B5EF4-FFF2-40B4-BE49-F238E27FC236}">
                <a16:creationId xmlns:a16="http://schemas.microsoft.com/office/drawing/2014/main" id="{4D62EBF0-A1A0-7AD1-B4C5-1CABCE84D67D}"/>
              </a:ext>
            </a:extLst>
          </p:cNvPr>
          <p:cNvSpPr/>
          <p:nvPr/>
        </p:nvSpPr>
        <p:spPr bwMode="auto">
          <a:xfrm>
            <a:off x="92457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7" name="Rectangle 346">
            <a:extLst>
              <a:ext uri="{FF2B5EF4-FFF2-40B4-BE49-F238E27FC236}">
                <a16:creationId xmlns:a16="http://schemas.microsoft.com/office/drawing/2014/main" id="{DC4A22A2-5FBC-AFBB-A978-E932D166268E}"/>
              </a:ext>
            </a:extLst>
          </p:cNvPr>
          <p:cNvSpPr/>
          <p:nvPr/>
        </p:nvSpPr>
        <p:spPr bwMode="auto">
          <a:xfrm>
            <a:off x="9501351" y="5838468"/>
            <a:ext cx="63849" cy="1915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8" name="Rectangle 347">
            <a:extLst>
              <a:ext uri="{FF2B5EF4-FFF2-40B4-BE49-F238E27FC236}">
                <a16:creationId xmlns:a16="http://schemas.microsoft.com/office/drawing/2014/main" id="{335397DE-CC94-969D-1E8B-560FA2D679C6}"/>
              </a:ext>
            </a:extLst>
          </p:cNvPr>
          <p:cNvSpPr/>
          <p:nvPr/>
        </p:nvSpPr>
        <p:spPr bwMode="auto">
          <a:xfrm>
            <a:off x="9414951" y="5838468"/>
            <a:ext cx="63849" cy="1915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49" name="Rectangle 348">
            <a:extLst>
              <a:ext uri="{FF2B5EF4-FFF2-40B4-BE49-F238E27FC236}">
                <a16:creationId xmlns:a16="http://schemas.microsoft.com/office/drawing/2014/main" id="{9D1DE448-AA81-4D01-A621-20B030D16B24}"/>
              </a:ext>
            </a:extLst>
          </p:cNvPr>
          <p:cNvSpPr/>
          <p:nvPr/>
        </p:nvSpPr>
        <p:spPr bwMode="auto">
          <a:xfrm>
            <a:off x="89937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0" name="Rectangle 349">
            <a:extLst>
              <a:ext uri="{FF2B5EF4-FFF2-40B4-BE49-F238E27FC236}">
                <a16:creationId xmlns:a16="http://schemas.microsoft.com/office/drawing/2014/main" id="{E2B845E7-AA3C-A3B3-640D-F26516B45703}"/>
              </a:ext>
            </a:extLst>
          </p:cNvPr>
          <p:cNvSpPr/>
          <p:nvPr/>
        </p:nvSpPr>
        <p:spPr bwMode="auto">
          <a:xfrm>
            <a:off x="88245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1" name="Rectangle 350">
            <a:extLst>
              <a:ext uri="{FF2B5EF4-FFF2-40B4-BE49-F238E27FC236}">
                <a16:creationId xmlns:a16="http://schemas.microsoft.com/office/drawing/2014/main" id="{03105C0B-4D91-506E-650F-FAF052220C50}"/>
              </a:ext>
            </a:extLst>
          </p:cNvPr>
          <p:cNvSpPr/>
          <p:nvPr/>
        </p:nvSpPr>
        <p:spPr bwMode="auto">
          <a:xfrm>
            <a:off x="8910951" y="5834868"/>
            <a:ext cx="63849" cy="1915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2" name="Rectangle 351">
            <a:extLst>
              <a:ext uri="{FF2B5EF4-FFF2-40B4-BE49-F238E27FC236}">
                <a16:creationId xmlns:a16="http://schemas.microsoft.com/office/drawing/2014/main" id="{613503D1-D782-5FC7-A463-461614DE622F}"/>
              </a:ext>
            </a:extLst>
          </p:cNvPr>
          <p:cNvSpPr/>
          <p:nvPr/>
        </p:nvSpPr>
        <p:spPr bwMode="auto">
          <a:xfrm>
            <a:off x="87381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3" name="Rectangle 352">
            <a:extLst>
              <a:ext uri="{FF2B5EF4-FFF2-40B4-BE49-F238E27FC236}">
                <a16:creationId xmlns:a16="http://schemas.microsoft.com/office/drawing/2014/main" id="{0A790789-E5E3-7775-7E7C-79CF3603DAF1}"/>
              </a:ext>
            </a:extLst>
          </p:cNvPr>
          <p:cNvSpPr/>
          <p:nvPr/>
        </p:nvSpPr>
        <p:spPr bwMode="auto">
          <a:xfrm>
            <a:off x="83997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4" name="Rectangle 353">
            <a:extLst>
              <a:ext uri="{FF2B5EF4-FFF2-40B4-BE49-F238E27FC236}">
                <a16:creationId xmlns:a16="http://schemas.microsoft.com/office/drawing/2014/main" id="{863C6CE2-497D-7F6C-EEE6-A2375FEA56FA}"/>
              </a:ext>
            </a:extLst>
          </p:cNvPr>
          <p:cNvSpPr/>
          <p:nvPr/>
        </p:nvSpPr>
        <p:spPr bwMode="auto">
          <a:xfrm>
            <a:off x="79029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5" name="Rectangle 354">
            <a:extLst>
              <a:ext uri="{FF2B5EF4-FFF2-40B4-BE49-F238E27FC236}">
                <a16:creationId xmlns:a16="http://schemas.microsoft.com/office/drawing/2014/main" id="{FD450533-2045-B6BD-4FF3-7188157B84FA}"/>
              </a:ext>
            </a:extLst>
          </p:cNvPr>
          <p:cNvSpPr/>
          <p:nvPr/>
        </p:nvSpPr>
        <p:spPr bwMode="auto">
          <a:xfrm>
            <a:off x="80685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6" name="Rectangle 355">
            <a:extLst>
              <a:ext uri="{FF2B5EF4-FFF2-40B4-BE49-F238E27FC236}">
                <a16:creationId xmlns:a16="http://schemas.microsoft.com/office/drawing/2014/main" id="{47D2B68A-F3CC-D731-01B9-813BE9193F15}"/>
              </a:ext>
            </a:extLst>
          </p:cNvPr>
          <p:cNvSpPr/>
          <p:nvPr/>
        </p:nvSpPr>
        <p:spPr bwMode="auto">
          <a:xfrm>
            <a:off x="8320551" y="5838468"/>
            <a:ext cx="63849" cy="1915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7" name="Rectangle 356">
            <a:extLst>
              <a:ext uri="{FF2B5EF4-FFF2-40B4-BE49-F238E27FC236}">
                <a16:creationId xmlns:a16="http://schemas.microsoft.com/office/drawing/2014/main" id="{3913552D-FC3F-AFBF-C3C7-4FF9A925CC71}"/>
              </a:ext>
            </a:extLst>
          </p:cNvPr>
          <p:cNvSpPr/>
          <p:nvPr/>
        </p:nvSpPr>
        <p:spPr bwMode="auto">
          <a:xfrm>
            <a:off x="8154951" y="5838468"/>
            <a:ext cx="63849" cy="1915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8" name="Rectangle 357">
            <a:extLst>
              <a:ext uri="{FF2B5EF4-FFF2-40B4-BE49-F238E27FC236}">
                <a16:creationId xmlns:a16="http://schemas.microsoft.com/office/drawing/2014/main" id="{7012CA66-DDDC-36CE-A5D4-35AE763067B8}"/>
              </a:ext>
            </a:extLst>
          </p:cNvPr>
          <p:cNvSpPr/>
          <p:nvPr/>
        </p:nvSpPr>
        <p:spPr bwMode="auto">
          <a:xfrm>
            <a:off x="79893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59" name="Rectangle 358">
            <a:extLst>
              <a:ext uri="{FF2B5EF4-FFF2-40B4-BE49-F238E27FC236}">
                <a16:creationId xmlns:a16="http://schemas.microsoft.com/office/drawing/2014/main" id="{8E64628D-6556-A885-F9DB-93DAC3EF87F4}"/>
              </a:ext>
            </a:extLst>
          </p:cNvPr>
          <p:cNvSpPr/>
          <p:nvPr/>
        </p:nvSpPr>
        <p:spPr bwMode="auto">
          <a:xfrm>
            <a:off x="82377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0" name="Rectangle 359">
            <a:extLst>
              <a:ext uri="{FF2B5EF4-FFF2-40B4-BE49-F238E27FC236}">
                <a16:creationId xmlns:a16="http://schemas.microsoft.com/office/drawing/2014/main" id="{619434AD-34F5-4A98-D409-C04B04223873}"/>
              </a:ext>
            </a:extLst>
          </p:cNvPr>
          <p:cNvSpPr/>
          <p:nvPr/>
        </p:nvSpPr>
        <p:spPr bwMode="auto">
          <a:xfrm>
            <a:off x="7391751" y="58420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1" name="Rectangle 360">
            <a:extLst>
              <a:ext uri="{FF2B5EF4-FFF2-40B4-BE49-F238E27FC236}">
                <a16:creationId xmlns:a16="http://schemas.microsoft.com/office/drawing/2014/main" id="{FB0F9540-EA69-DF39-9D39-81BD14FCED57}"/>
              </a:ext>
            </a:extLst>
          </p:cNvPr>
          <p:cNvSpPr/>
          <p:nvPr/>
        </p:nvSpPr>
        <p:spPr bwMode="auto">
          <a:xfrm>
            <a:off x="7312551" y="58420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2" name="Rectangle 361">
            <a:extLst>
              <a:ext uri="{FF2B5EF4-FFF2-40B4-BE49-F238E27FC236}">
                <a16:creationId xmlns:a16="http://schemas.microsoft.com/office/drawing/2014/main" id="{980DD333-76FD-7441-E718-5BFE42063604}"/>
              </a:ext>
            </a:extLst>
          </p:cNvPr>
          <p:cNvSpPr/>
          <p:nvPr/>
        </p:nvSpPr>
        <p:spPr bwMode="auto">
          <a:xfrm>
            <a:off x="7226151" y="58420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3" name="Rectangle 362">
            <a:extLst>
              <a:ext uri="{FF2B5EF4-FFF2-40B4-BE49-F238E27FC236}">
                <a16:creationId xmlns:a16="http://schemas.microsoft.com/office/drawing/2014/main" id="{274016D4-E13B-2168-32D1-E52510A63267}"/>
              </a:ext>
            </a:extLst>
          </p:cNvPr>
          <p:cNvSpPr/>
          <p:nvPr/>
        </p:nvSpPr>
        <p:spPr bwMode="auto">
          <a:xfrm>
            <a:off x="7478151" y="58420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4" name="Rectangle 363">
            <a:extLst>
              <a:ext uri="{FF2B5EF4-FFF2-40B4-BE49-F238E27FC236}">
                <a16:creationId xmlns:a16="http://schemas.microsoft.com/office/drawing/2014/main" id="{53C33CA2-C577-369E-279B-D155403AC536}"/>
              </a:ext>
            </a:extLst>
          </p:cNvPr>
          <p:cNvSpPr/>
          <p:nvPr/>
        </p:nvSpPr>
        <p:spPr bwMode="auto">
          <a:xfrm>
            <a:off x="7560951" y="58420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5" name="Rectangle 364">
            <a:extLst>
              <a:ext uri="{FF2B5EF4-FFF2-40B4-BE49-F238E27FC236}">
                <a16:creationId xmlns:a16="http://schemas.microsoft.com/office/drawing/2014/main" id="{310EEBB8-7494-E74A-22B9-846A20A0FED4}"/>
              </a:ext>
            </a:extLst>
          </p:cNvPr>
          <p:cNvSpPr/>
          <p:nvPr/>
        </p:nvSpPr>
        <p:spPr bwMode="auto">
          <a:xfrm>
            <a:off x="68085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6" name="Rectangle 365">
            <a:extLst>
              <a:ext uri="{FF2B5EF4-FFF2-40B4-BE49-F238E27FC236}">
                <a16:creationId xmlns:a16="http://schemas.microsoft.com/office/drawing/2014/main" id="{6E51177F-0901-95E7-8D3A-3C872950C9D3}"/>
              </a:ext>
            </a:extLst>
          </p:cNvPr>
          <p:cNvSpPr/>
          <p:nvPr/>
        </p:nvSpPr>
        <p:spPr bwMode="auto">
          <a:xfrm>
            <a:off x="67221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7" name="Rectangle 366">
            <a:extLst>
              <a:ext uri="{FF2B5EF4-FFF2-40B4-BE49-F238E27FC236}">
                <a16:creationId xmlns:a16="http://schemas.microsoft.com/office/drawing/2014/main" id="{0D9E69BC-8711-5433-C332-7441D02B3E29}"/>
              </a:ext>
            </a:extLst>
          </p:cNvPr>
          <p:cNvSpPr/>
          <p:nvPr/>
        </p:nvSpPr>
        <p:spPr bwMode="auto">
          <a:xfrm>
            <a:off x="6642951" y="5838468"/>
            <a:ext cx="63849" cy="1915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8" name="Rectangle 367">
            <a:extLst>
              <a:ext uri="{FF2B5EF4-FFF2-40B4-BE49-F238E27FC236}">
                <a16:creationId xmlns:a16="http://schemas.microsoft.com/office/drawing/2014/main" id="{4D626131-2C34-A27B-A45A-3847E4297D43}"/>
              </a:ext>
            </a:extLst>
          </p:cNvPr>
          <p:cNvSpPr/>
          <p:nvPr/>
        </p:nvSpPr>
        <p:spPr bwMode="auto">
          <a:xfrm>
            <a:off x="6894951" y="5838468"/>
            <a:ext cx="63849" cy="191532"/>
          </a:xfrm>
          <a:prstGeom prst="rect">
            <a:avLst/>
          </a:prstGeom>
          <a:solidFill>
            <a:schemeClr val="accent5">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69" name="Rectangle 368">
            <a:extLst>
              <a:ext uri="{FF2B5EF4-FFF2-40B4-BE49-F238E27FC236}">
                <a16:creationId xmlns:a16="http://schemas.microsoft.com/office/drawing/2014/main" id="{24DA696F-AF50-50CD-B555-4255D120EB4A}"/>
              </a:ext>
            </a:extLst>
          </p:cNvPr>
          <p:cNvSpPr/>
          <p:nvPr/>
        </p:nvSpPr>
        <p:spPr bwMode="auto">
          <a:xfrm>
            <a:off x="6380151" y="5838468"/>
            <a:ext cx="63849" cy="1915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0" name="Rectangle 369">
            <a:extLst>
              <a:ext uri="{FF2B5EF4-FFF2-40B4-BE49-F238E27FC236}">
                <a16:creationId xmlns:a16="http://schemas.microsoft.com/office/drawing/2014/main" id="{E4963035-04ED-AAD4-14C5-E8831E9C82F1}"/>
              </a:ext>
            </a:extLst>
          </p:cNvPr>
          <p:cNvSpPr/>
          <p:nvPr/>
        </p:nvSpPr>
        <p:spPr bwMode="auto">
          <a:xfrm>
            <a:off x="6214551" y="5838468"/>
            <a:ext cx="63849" cy="1915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1" name="Rectangle 370">
            <a:extLst>
              <a:ext uri="{FF2B5EF4-FFF2-40B4-BE49-F238E27FC236}">
                <a16:creationId xmlns:a16="http://schemas.microsoft.com/office/drawing/2014/main" id="{8A660458-1E11-B387-A865-6605814B013B}"/>
              </a:ext>
            </a:extLst>
          </p:cNvPr>
          <p:cNvSpPr/>
          <p:nvPr/>
        </p:nvSpPr>
        <p:spPr bwMode="auto">
          <a:xfrm>
            <a:off x="60453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2" name="Rectangle 371">
            <a:extLst>
              <a:ext uri="{FF2B5EF4-FFF2-40B4-BE49-F238E27FC236}">
                <a16:creationId xmlns:a16="http://schemas.microsoft.com/office/drawing/2014/main" id="{BDC2B62C-00D2-517C-8E0F-521C932EED35}"/>
              </a:ext>
            </a:extLst>
          </p:cNvPr>
          <p:cNvSpPr/>
          <p:nvPr/>
        </p:nvSpPr>
        <p:spPr bwMode="auto">
          <a:xfrm>
            <a:off x="5962551" y="5838468"/>
            <a:ext cx="63849" cy="191532"/>
          </a:xfrm>
          <a:prstGeom prst="rect">
            <a:avLst/>
          </a:prstGeom>
          <a:solidFill>
            <a:schemeClr val="accent5">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3" name="Rectangle 372">
            <a:extLst>
              <a:ext uri="{FF2B5EF4-FFF2-40B4-BE49-F238E27FC236}">
                <a16:creationId xmlns:a16="http://schemas.microsoft.com/office/drawing/2014/main" id="{C6D808DA-AD0F-B3D3-8A5A-FAE4A7E205BB}"/>
              </a:ext>
            </a:extLst>
          </p:cNvPr>
          <p:cNvSpPr/>
          <p:nvPr/>
        </p:nvSpPr>
        <p:spPr bwMode="auto">
          <a:xfrm>
            <a:off x="5796951" y="58420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4" name="Rectangle 373">
            <a:extLst>
              <a:ext uri="{FF2B5EF4-FFF2-40B4-BE49-F238E27FC236}">
                <a16:creationId xmlns:a16="http://schemas.microsoft.com/office/drawing/2014/main" id="{FE6A82E2-F8E0-7DB1-A1C2-36CD19DE49E3}"/>
              </a:ext>
            </a:extLst>
          </p:cNvPr>
          <p:cNvSpPr/>
          <p:nvPr/>
        </p:nvSpPr>
        <p:spPr bwMode="auto">
          <a:xfrm>
            <a:off x="55449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5" name="Rectangle 374">
            <a:extLst>
              <a:ext uri="{FF2B5EF4-FFF2-40B4-BE49-F238E27FC236}">
                <a16:creationId xmlns:a16="http://schemas.microsoft.com/office/drawing/2014/main" id="{05B20D3C-C245-0100-3C5B-0E222633048F}"/>
              </a:ext>
            </a:extLst>
          </p:cNvPr>
          <p:cNvSpPr/>
          <p:nvPr/>
        </p:nvSpPr>
        <p:spPr bwMode="auto">
          <a:xfrm>
            <a:off x="53793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6" name="Rectangle 375">
            <a:extLst>
              <a:ext uri="{FF2B5EF4-FFF2-40B4-BE49-F238E27FC236}">
                <a16:creationId xmlns:a16="http://schemas.microsoft.com/office/drawing/2014/main" id="{4ADA9CD3-ED7D-A0C8-B583-450859B5B5F8}"/>
              </a:ext>
            </a:extLst>
          </p:cNvPr>
          <p:cNvSpPr/>
          <p:nvPr/>
        </p:nvSpPr>
        <p:spPr bwMode="auto">
          <a:xfrm>
            <a:off x="52965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7" name="Rectangle 376">
            <a:extLst>
              <a:ext uri="{FF2B5EF4-FFF2-40B4-BE49-F238E27FC236}">
                <a16:creationId xmlns:a16="http://schemas.microsoft.com/office/drawing/2014/main" id="{7E208848-B2A4-783F-00C7-0FDA2595A6B0}"/>
              </a:ext>
            </a:extLst>
          </p:cNvPr>
          <p:cNvSpPr/>
          <p:nvPr/>
        </p:nvSpPr>
        <p:spPr bwMode="auto">
          <a:xfrm>
            <a:off x="56313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8" name="Rectangle 377">
            <a:extLst>
              <a:ext uri="{FF2B5EF4-FFF2-40B4-BE49-F238E27FC236}">
                <a16:creationId xmlns:a16="http://schemas.microsoft.com/office/drawing/2014/main" id="{5E07E851-9280-F218-025F-9448049CCF35}"/>
              </a:ext>
            </a:extLst>
          </p:cNvPr>
          <p:cNvSpPr/>
          <p:nvPr/>
        </p:nvSpPr>
        <p:spPr bwMode="auto">
          <a:xfrm>
            <a:off x="5037351" y="5838468"/>
            <a:ext cx="63849" cy="1915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79" name="Rectangle 378">
            <a:extLst>
              <a:ext uri="{FF2B5EF4-FFF2-40B4-BE49-F238E27FC236}">
                <a16:creationId xmlns:a16="http://schemas.microsoft.com/office/drawing/2014/main" id="{B920B5D9-2ABA-6033-26F3-FDCE1B4FDB52}"/>
              </a:ext>
            </a:extLst>
          </p:cNvPr>
          <p:cNvSpPr/>
          <p:nvPr/>
        </p:nvSpPr>
        <p:spPr bwMode="auto">
          <a:xfrm>
            <a:off x="5202951" y="5838468"/>
            <a:ext cx="63849" cy="1915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0" name="Rectangle 379">
            <a:extLst>
              <a:ext uri="{FF2B5EF4-FFF2-40B4-BE49-F238E27FC236}">
                <a16:creationId xmlns:a16="http://schemas.microsoft.com/office/drawing/2014/main" id="{6ACB2E57-26D3-47E0-9859-5B2C53A724C3}"/>
              </a:ext>
            </a:extLst>
          </p:cNvPr>
          <p:cNvSpPr/>
          <p:nvPr/>
        </p:nvSpPr>
        <p:spPr bwMode="auto">
          <a:xfrm>
            <a:off x="54585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1" name="Rectangle 380">
            <a:extLst>
              <a:ext uri="{FF2B5EF4-FFF2-40B4-BE49-F238E27FC236}">
                <a16:creationId xmlns:a16="http://schemas.microsoft.com/office/drawing/2014/main" id="{CE21C180-FC6C-638E-A519-CD6FB24CB018}"/>
              </a:ext>
            </a:extLst>
          </p:cNvPr>
          <p:cNvSpPr/>
          <p:nvPr/>
        </p:nvSpPr>
        <p:spPr bwMode="auto">
          <a:xfrm>
            <a:off x="46197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2" name="Rectangle 381">
            <a:extLst>
              <a:ext uri="{FF2B5EF4-FFF2-40B4-BE49-F238E27FC236}">
                <a16:creationId xmlns:a16="http://schemas.microsoft.com/office/drawing/2014/main" id="{213AD1E7-2B82-15B8-764B-8A3179781CF0}"/>
              </a:ext>
            </a:extLst>
          </p:cNvPr>
          <p:cNvSpPr/>
          <p:nvPr/>
        </p:nvSpPr>
        <p:spPr bwMode="auto">
          <a:xfrm>
            <a:off x="45369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3" name="Rectangle 382">
            <a:extLst>
              <a:ext uri="{FF2B5EF4-FFF2-40B4-BE49-F238E27FC236}">
                <a16:creationId xmlns:a16="http://schemas.microsoft.com/office/drawing/2014/main" id="{C1D440D2-2817-D66F-A49D-1DBCE7F69331}"/>
              </a:ext>
            </a:extLst>
          </p:cNvPr>
          <p:cNvSpPr/>
          <p:nvPr/>
        </p:nvSpPr>
        <p:spPr bwMode="auto">
          <a:xfrm>
            <a:off x="4450551" y="58384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4" name="Rectangle 383">
            <a:extLst>
              <a:ext uri="{FF2B5EF4-FFF2-40B4-BE49-F238E27FC236}">
                <a16:creationId xmlns:a16="http://schemas.microsoft.com/office/drawing/2014/main" id="{39CE2961-7045-0B60-8682-0062DAAB23C4}"/>
              </a:ext>
            </a:extLst>
          </p:cNvPr>
          <p:cNvSpPr/>
          <p:nvPr/>
        </p:nvSpPr>
        <p:spPr bwMode="auto">
          <a:xfrm>
            <a:off x="4781751" y="5838468"/>
            <a:ext cx="63849" cy="1915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5" name="Rectangle 384">
            <a:extLst>
              <a:ext uri="{FF2B5EF4-FFF2-40B4-BE49-F238E27FC236}">
                <a16:creationId xmlns:a16="http://schemas.microsoft.com/office/drawing/2014/main" id="{4B44393A-A516-50AB-72B2-6102B2004184}"/>
              </a:ext>
            </a:extLst>
          </p:cNvPr>
          <p:cNvSpPr/>
          <p:nvPr/>
        </p:nvSpPr>
        <p:spPr bwMode="auto">
          <a:xfrm>
            <a:off x="4695351" y="5838468"/>
            <a:ext cx="63849" cy="1915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6" name="Rectangle 385">
            <a:extLst>
              <a:ext uri="{FF2B5EF4-FFF2-40B4-BE49-F238E27FC236}">
                <a16:creationId xmlns:a16="http://schemas.microsoft.com/office/drawing/2014/main" id="{76D9A41F-7903-173B-657E-63A8DD747284}"/>
              </a:ext>
            </a:extLst>
          </p:cNvPr>
          <p:cNvSpPr/>
          <p:nvPr/>
        </p:nvSpPr>
        <p:spPr bwMode="auto">
          <a:xfrm>
            <a:off x="42777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7" name="Rectangle 386">
            <a:extLst>
              <a:ext uri="{FF2B5EF4-FFF2-40B4-BE49-F238E27FC236}">
                <a16:creationId xmlns:a16="http://schemas.microsoft.com/office/drawing/2014/main" id="{742380E7-FDBB-88ED-DE0A-2084F0F5DA6A}"/>
              </a:ext>
            </a:extLst>
          </p:cNvPr>
          <p:cNvSpPr/>
          <p:nvPr/>
        </p:nvSpPr>
        <p:spPr bwMode="auto">
          <a:xfrm>
            <a:off x="4025751" y="5834868"/>
            <a:ext cx="63849" cy="191532"/>
          </a:xfrm>
          <a:prstGeom prst="rect">
            <a:avLst/>
          </a:prstGeom>
          <a:solidFill>
            <a:schemeClr val="accent5"/>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8" name="Rectangle 387">
            <a:extLst>
              <a:ext uri="{FF2B5EF4-FFF2-40B4-BE49-F238E27FC236}">
                <a16:creationId xmlns:a16="http://schemas.microsoft.com/office/drawing/2014/main" id="{3A75E6CE-2CFC-5751-17E5-6A0BD62137A5}"/>
              </a:ext>
            </a:extLst>
          </p:cNvPr>
          <p:cNvSpPr/>
          <p:nvPr/>
        </p:nvSpPr>
        <p:spPr bwMode="auto">
          <a:xfrm>
            <a:off x="41085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89" name="Rectangle 388">
            <a:extLst>
              <a:ext uri="{FF2B5EF4-FFF2-40B4-BE49-F238E27FC236}">
                <a16:creationId xmlns:a16="http://schemas.microsoft.com/office/drawing/2014/main" id="{514FCBCC-748D-5594-A00C-7168FFB187AE}"/>
              </a:ext>
            </a:extLst>
          </p:cNvPr>
          <p:cNvSpPr/>
          <p:nvPr/>
        </p:nvSpPr>
        <p:spPr bwMode="auto">
          <a:xfrm>
            <a:off x="36045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0" name="Rectangle 389">
            <a:extLst>
              <a:ext uri="{FF2B5EF4-FFF2-40B4-BE49-F238E27FC236}">
                <a16:creationId xmlns:a16="http://schemas.microsoft.com/office/drawing/2014/main" id="{7EB19E10-E390-641C-D38D-7544484D8002}"/>
              </a:ext>
            </a:extLst>
          </p:cNvPr>
          <p:cNvSpPr/>
          <p:nvPr/>
        </p:nvSpPr>
        <p:spPr bwMode="auto">
          <a:xfrm>
            <a:off x="34353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1" name="Rectangle 390">
            <a:extLst>
              <a:ext uri="{FF2B5EF4-FFF2-40B4-BE49-F238E27FC236}">
                <a16:creationId xmlns:a16="http://schemas.microsoft.com/office/drawing/2014/main" id="{C75B99D0-FE5A-F612-23A0-DE83843B537A}"/>
              </a:ext>
            </a:extLst>
          </p:cNvPr>
          <p:cNvSpPr/>
          <p:nvPr/>
        </p:nvSpPr>
        <p:spPr bwMode="auto">
          <a:xfrm>
            <a:off x="31833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2" name="Rectangle 391">
            <a:extLst>
              <a:ext uri="{FF2B5EF4-FFF2-40B4-BE49-F238E27FC236}">
                <a16:creationId xmlns:a16="http://schemas.microsoft.com/office/drawing/2014/main" id="{7F107B6D-E1AB-E227-E8A5-4B5A27892C88}"/>
              </a:ext>
            </a:extLst>
          </p:cNvPr>
          <p:cNvSpPr/>
          <p:nvPr/>
        </p:nvSpPr>
        <p:spPr bwMode="auto">
          <a:xfrm>
            <a:off x="32733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3" name="Rectangle 392">
            <a:extLst>
              <a:ext uri="{FF2B5EF4-FFF2-40B4-BE49-F238E27FC236}">
                <a16:creationId xmlns:a16="http://schemas.microsoft.com/office/drawing/2014/main" id="{BDAF8C11-B53D-C96E-47E3-612F8E3C5C25}"/>
              </a:ext>
            </a:extLst>
          </p:cNvPr>
          <p:cNvSpPr/>
          <p:nvPr/>
        </p:nvSpPr>
        <p:spPr bwMode="auto">
          <a:xfrm>
            <a:off x="33525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4" name="Rectangle 393">
            <a:extLst>
              <a:ext uri="{FF2B5EF4-FFF2-40B4-BE49-F238E27FC236}">
                <a16:creationId xmlns:a16="http://schemas.microsoft.com/office/drawing/2014/main" id="{F872E15B-AAE6-E25D-13FC-8B8E3209FBFA}"/>
              </a:ext>
            </a:extLst>
          </p:cNvPr>
          <p:cNvSpPr/>
          <p:nvPr/>
        </p:nvSpPr>
        <p:spPr bwMode="auto">
          <a:xfrm>
            <a:off x="30969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5" name="Rectangle 394">
            <a:extLst>
              <a:ext uri="{FF2B5EF4-FFF2-40B4-BE49-F238E27FC236}">
                <a16:creationId xmlns:a16="http://schemas.microsoft.com/office/drawing/2014/main" id="{2F99EAE4-81D7-6B0B-BDF8-582BA482863C}"/>
              </a:ext>
            </a:extLst>
          </p:cNvPr>
          <p:cNvSpPr/>
          <p:nvPr/>
        </p:nvSpPr>
        <p:spPr bwMode="auto">
          <a:xfrm>
            <a:off x="2844951" y="5834868"/>
            <a:ext cx="63849" cy="191532"/>
          </a:xfrm>
          <a:prstGeom prst="rect">
            <a:avLst/>
          </a:prstGeom>
          <a:solidFill>
            <a:schemeClr val="accent5">
              <a:lumMod val="20000"/>
              <a:lumOff val="8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6" name="Rectangle 395">
            <a:extLst>
              <a:ext uri="{FF2B5EF4-FFF2-40B4-BE49-F238E27FC236}">
                <a16:creationId xmlns:a16="http://schemas.microsoft.com/office/drawing/2014/main" id="{35B38EB8-A4FD-6492-3966-2B9979A1D911}"/>
              </a:ext>
            </a:extLst>
          </p:cNvPr>
          <p:cNvSpPr/>
          <p:nvPr/>
        </p:nvSpPr>
        <p:spPr bwMode="auto">
          <a:xfrm>
            <a:off x="29277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7" name="Rectangle 396">
            <a:extLst>
              <a:ext uri="{FF2B5EF4-FFF2-40B4-BE49-F238E27FC236}">
                <a16:creationId xmlns:a16="http://schemas.microsoft.com/office/drawing/2014/main" id="{B1B98A8F-8CD1-71BC-0C67-97DB030AFFE4}"/>
              </a:ext>
            </a:extLst>
          </p:cNvPr>
          <p:cNvSpPr/>
          <p:nvPr/>
        </p:nvSpPr>
        <p:spPr bwMode="auto">
          <a:xfrm>
            <a:off x="22581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8" name="Rectangle 397">
            <a:extLst>
              <a:ext uri="{FF2B5EF4-FFF2-40B4-BE49-F238E27FC236}">
                <a16:creationId xmlns:a16="http://schemas.microsoft.com/office/drawing/2014/main" id="{F8EB86A7-8E2D-5DAE-4D5F-673EC6953749}"/>
              </a:ext>
            </a:extLst>
          </p:cNvPr>
          <p:cNvSpPr/>
          <p:nvPr/>
        </p:nvSpPr>
        <p:spPr bwMode="auto">
          <a:xfrm>
            <a:off x="23409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399" name="Rectangle 398">
            <a:extLst>
              <a:ext uri="{FF2B5EF4-FFF2-40B4-BE49-F238E27FC236}">
                <a16:creationId xmlns:a16="http://schemas.microsoft.com/office/drawing/2014/main" id="{44939ABE-ABB5-D50A-3E72-5E113139B74B}"/>
              </a:ext>
            </a:extLst>
          </p:cNvPr>
          <p:cNvSpPr/>
          <p:nvPr/>
        </p:nvSpPr>
        <p:spPr bwMode="auto">
          <a:xfrm>
            <a:off x="25065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0" name="Rectangle 399">
            <a:extLst>
              <a:ext uri="{FF2B5EF4-FFF2-40B4-BE49-F238E27FC236}">
                <a16:creationId xmlns:a16="http://schemas.microsoft.com/office/drawing/2014/main" id="{E62C236F-B9B4-7BDF-9A05-7FA8C9BAF1EF}"/>
              </a:ext>
            </a:extLst>
          </p:cNvPr>
          <p:cNvSpPr/>
          <p:nvPr/>
        </p:nvSpPr>
        <p:spPr bwMode="auto">
          <a:xfrm>
            <a:off x="20889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1" name="Rectangle 400">
            <a:extLst>
              <a:ext uri="{FF2B5EF4-FFF2-40B4-BE49-F238E27FC236}">
                <a16:creationId xmlns:a16="http://schemas.microsoft.com/office/drawing/2014/main" id="{ED94D947-64C9-F361-266E-AA32DED50115}"/>
              </a:ext>
            </a:extLst>
          </p:cNvPr>
          <p:cNvSpPr/>
          <p:nvPr/>
        </p:nvSpPr>
        <p:spPr bwMode="auto">
          <a:xfrm>
            <a:off x="1833351" y="5834868"/>
            <a:ext cx="63849" cy="191532"/>
          </a:xfrm>
          <a:prstGeom prst="rect">
            <a:avLst/>
          </a:prstGeom>
          <a:solidFill>
            <a:schemeClr val="accent5">
              <a:lumMod val="60000"/>
              <a:lumOff val="40000"/>
            </a:schemeClr>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402" name="TextBox 401">
            <a:extLst>
              <a:ext uri="{FF2B5EF4-FFF2-40B4-BE49-F238E27FC236}">
                <a16:creationId xmlns:a16="http://schemas.microsoft.com/office/drawing/2014/main" id="{23EA4E50-450F-5701-94CA-AA19FA464A77}"/>
              </a:ext>
            </a:extLst>
          </p:cNvPr>
          <p:cNvSpPr txBox="1"/>
          <p:nvPr/>
        </p:nvSpPr>
        <p:spPr bwMode="auto">
          <a:xfrm>
            <a:off x="3065446" y="6210932"/>
            <a:ext cx="52311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Confirmed ORR by ICR: 29.4% (95% CI: 20.8%-39.3%)</a:t>
            </a:r>
          </a:p>
        </p:txBody>
      </p:sp>
      <p:sp>
        <p:nvSpPr>
          <p:cNvPr id="403" name="TextBox 402">
            <a:extLst>
              <a:ext uri="{FF2B5EF4-FFF2-40B4-BE49-F238E27FC236}">
                <a16:creationId xmlns:a16="http://schemas.microsoft.com/office/drawing/2014/main" id="{E6C52D13-20E9-2F78-D5E2-29C7D1EE4CD8}"/>
              </a:ext>
            </a:extLst>
          </p:cNvPr>
          <p:cNvSpPr txBox="1"/>
          <p:nvPr/>
        </p:nvSpPr>
        <p:spPr bwMode="auto">
          <a:xfrm>
            <a:off x="10407848" y="2827753"/>
            <a:ext cx="140593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Location of HER2 Mutation:</a:t>
            </a:r>
          </a:p>
        </p:txBody>
      </p:sp>
      <p:sp>
        <p:nvSpPr>
          <p:cNvPr id="404" name="TextBox 403">
            <a:extLst>
              <a:ext uri="{FF2B5EF4-FFF2-40B4-BE49-F238E27FC236}">
                <a16:creationId xmlns:a16="http://schemas.microsoft.com/office/drawing/2014/main" id="{8B9F4981-9DE1-DA83-9471-8A3F2133BB6C}"/>
              </a:ext>
            </a:extLst>
          </p:cNvPr>
          <p:cNvSpPr txBox="1"/>
          <p:nvPr/>
        </p:nvSpPr>
        <p:spPr bwMode="auto">
          <a:xfrm>
            <a:off x="10570186" y="3296368"/>
            <a:ext cx="1459662"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Kinase domain</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Extracellular domain</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Transmembrane/</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juxtamembrane domain</a:t>
            </a:r>
          </a:p>
        </p:txBody>
      </p:sp>
      <p:sp>
        <p:nvSpPr>
          <p:cNvPr id="405" name="TextBox 404">
            <a:extLst>
              <a:ext uri="{FF2B5EF4-FFF2-40B4-BE49-F238E27FC236}">
                <a16:creationId xmlns:a16="http://schemas.microsoft.com/office/drawing/2014/main" id="{A79337F1-D586-ED57-E94F-DC8610075135}"/>
              </a:ext>
            </a:extLst>
          </p:cNvPr>
          <p:cNvSpPr txBox="1"/>
          <p:nvPr/>
        </p:nvSpPr>
        <p:spPr bwMode="auto">
          <a:xfrm>
            <a:off x="10572707" y="4309638"/>
            <a:ext cx="1394714" cy="19205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Response</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Nonresponse</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3+</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2+</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1+</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0</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IHC unknown</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ISH+</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ISH-</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ISH equivocal</a:t>
            </a:r>
          </a:p>
          <a:p>
            <a:pPr marL="0" marR="0" lvl="0" indent="0" algn="l" defTabSz="914400" rtl="0" eaLnBrk="0" fontAlgn="base" latinLnBrk="0" hangingPunct="0">
              <a:lnSpc>
                <a:spcPct val="90000"/>
              </a:lnSpc>
              <a:spcBef>
                <a:spcPts val="0"/>
              </a:spcBef>
              <a:spcAft>
                <a:spcPct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ISH unknown</a:t>
            </a:r>
          </a:p>
        </p:txBody>
      </p:sp>
      <p:sp>
        <p:nvSpPr>
          <p:cNvPr id="406" name="TextBox 405">
            <a:extLst>
              <a:ext uri="{FF2B5EF4-FFF2-40B4-BE49-F238E27FC236}">
                <a16:creationId xmlns:a16="http://schemas.microsoft.com/office/drawing/2014/main" id="{74196889-9231-A17A-AAFB-91684AA201A8}"/>
              </a:ext>
            </a:extLst>
          </p:cNvPr>
          <p:cNvSpPr txBox="1"/>
          <p:nvPr/>
        </p:nvSpPr>
        <p:spPr bwMode="auto">
          <a:xfrm>
            <a:off x="10407848" y="4083147"/>
            <a:ext cx="534359"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Key</a:t>
            </a:r>
          </a:p>
        </p:txBody>
      </p:sp>
    </p:spTree>
    <p:extLst>
      <p:ext uri="{BB962C8B-B14F-4D97-AF65-F5344CB8AC3E}">
        <p14:creationId xmlns:p14="http://schemas.microsoft.com/office/powerpoint/2010/main" val="227179552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80DD15-4E4A-4D8C-BFC3-166495DD907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AD3A007-64BA-1BD8-75D8-36CC8A08D464}"/>
              </a:ext>
            </a:extLst>
          </p:cNvPr>
          <p:cNvSpPr>
            <a:spLocks noGrp="1"/>
          </p:cNvSpPr>
          <p:nvPr>
            <p:ph type="title"/>
          </p:nvPr>
        </p:nvSpPr>
        <p:spPr>
          <a:xfrm>
            <a:off x="596472" y="236252"/>
            <a:ext cx="10872444" cy="1103313"/>
          </a:xfrm>
        </p:spPr>
        <p:txBody>
          <a:bodyPr/>
          <a:lstStyle/>
          <a:p>
            <a:r>
              <a:rPr lang="en-US" dirty="0"/>
              <a:t>DESTINY-PanTumor02: T-</a:t>
            </a:r>
            <a:r>
              <a:rPr lang="en-US" dirty="0" err="1"/>
              <a:t>DXd</a:t>
            </a:r>
            <a:r>
              <a:rPr lang="en-US" dirty="0"/>
              <a:t> Responses</a:t>
            </a:r>
            <a:br>
              <a:rPr lang="en-US" dirty="0"/>
            </a:br>
            <a:r>
              <a:rPr lang="en-US" dirty="0"/>
              <a:t>in Gynecologic Cancers by HER2 Status</a:t>
            </a:r>
          </a:p>
        </p:txBody>
      </p:sp>
      <p:sp>
        <p:nvSpPr>
          <p:cNvPr id="7" name="TextBox 6">
            <a:extLst>
              <a:ext uri="{FF2B5EF4-FFF2-40B4-BE49-F238E27FC236}">
                <a16:creationId xmlns:a16="http://schemas.microsoft.com/office/drawing/2014/main" id="{8798FF2B-93CB-27E5-8005-3E311BEC90E0}"/>
              </a:ext>
            </a:extLst>
          </p:cNvPr>
          <p:cNvSpPr txBox="1"/>
          <p:nvPr/>
        </p:nvSpPr>
        <p:spPr bwMode="auto">
          <a:xfrm>
            <a:off x="396963" y="6374423"/>
            <a:ext cx="348012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eaLnBrk="1" hangingPunct="1">
              <a:defRPr/>
            </a:pPr>
            <a:r>
              <a:rPr lang="en-US" altLang="en-US" sz="1200" b="0" spc="-10" dirty="0">
                <a:solidFill>
                  <a:schemeClr val="bg2"/>
                </a:solidFill>
                <a:latin typeface="Calibri" panose="020F0502020204030204" pitchFamily="34" charset="0"/>
                <a:cs typeface="+mn-cs"/>
              </a:rPr>
              <a:t>Meric-Bernstam. JCO. 2024;42:47. Makker. SGO 2024.</a:t>
            </a:r>
            <a:endParaRPr lang="en-US" altLang="en-US" sz="1200" b="0" dirty="0">
              <a:solidFill>
                <a:schemeClr val="bg2"/>
              </a:solidFill>
              <a:latin typeface="Calibri" panose="020F0502020204030204" pitchFamily="34" charset="0"/>
              <a:cs typeface="+mn-cs"/>
            </a:endParaRPr>
          </a:p>
        </p:txBody>
      </p:sp>
      <p:sp>
        <p:nvSpPr>
          <p:cNvPr id="37" name="Rectangle 36">
            <a:extLst>
              <a:ext uri="{FF2B5EF4-FFF2-40B4-BE49-F238E27FC236}">
                <a16:creationId xmlns:a16="http://schemas.microsoft.com/office/drawing/2014/main" id="{3A9EE5DA-1562-1931-9BF7-6C6957F393CF}"/>
              </a:ext>
            </a:extLst>
          </p:cNvPr>
          <p:cNvSpPr/>
          <p:nvPr/>
        </p:nvSpPr>
        <p:spPr bwMode="auto">
          <a:xfrm>
            <a:off x="3613087" y="3663961"/>
            <a:ext cx="376157" cy="2029968"/>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8" name="Rectangle 37">
            <a:extLst>
              <a:ext uri="{FF2B5EF4-FFF2-40B4-BE49-F238E27FC236}">
                <a16:creationId xmlns:a16="http://schemas.microsoft.com/office/drawing/2014/main" id="{600FE2FE-69AA-2DAA-1A4A-F5E935042938}"/>
              </a:ext>
            </a:extLst>
          </p:cNvPr>
          <p:cNvSpPr/>
          <p:nvPr/>
        </p:nvSpPr>
        <p:spPr bwMode="auto">
          <a:xfrm>
            <a:off x="4024818" y="2714361"/>
            <a:ext cx="376157" cy="2979568"/>
          </a:xfrm>
          <a:prstGeom prst="rect">
            <a:avLst/>
          </a:prstGeom>
          <a:solidFill>
            <a:schemeClr val="accent4"/>
          </a:solidFill>
          <a:ln w="635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39" name="Rectangle 38">
            <a:extLst>
              <a:ext uri="{FF2B5EF4-FFF2-40B4-BE49-F238E27FC236}">
                <a16:creationId xmlns:a16="http://schemas.microsoft.com/office/drawing/2014/main" id="{137B25D5-E335-15AB-7446-421F584D6DF0}"/>
              </a:ext>
            </a:extLst>
          </p:cNvPr>
          <p:cNvSpPr/>
          <p:nvPr/>
        </p:nvSpPr>
        <p:spPr bwMode="auto">
          <a:xfrm>
            <a:off x="4445434" y="4057153"/>
            <a:ext cx="376157" cy="1636776"/>
          </a:xfrm>
          <a:prstGeom prst="rect">
            <a:avLst/>
          </a:prstGeom>
          <a:solidFill>
            <a:srgbClr val="00823B">
              <a:alpha val="25098"/>
            </a:srgbClr>
          </a:solidFill>
          <a:ln w="9525">
            <a:solidFill>
              <a:schemeClr val="bg1"/>
            </a:solidFill>
            <a:miter lim="800000"/>
            <a:headEnd/>
            <a:tailEnd/>
          </a:ln>
        </p:spPr>
        <p:txBody>
          <a:bodyPr rtlCol="0" anchor="b"/>
          <a:lstStyle/>
          <a:p>
            <a:pPr algn="ctr">
              <a:spcBef>
                <a:spcPct val="35000"/>
              </a:spcBef>
              <a:spcAft>
                <a:spcPct val="25000"/>
              </a:spcAft>
              <a:buClr>
                <a:schemeClr val="folHlink"/>
              </a:buClr>
            </a:pPr>
            <a:endParaRPr lang="en-US">
              <a:latin typeface="Calibri" panose="020F0502020204030204" pitchFamily="34" charset="0"/>
            </a:endParaRPr>
          </a:p>
        </p:txBody>
      </p:sp>
      <p:grpSp>
        <p:nvGrpSpPr>
          <p:cNvPr id="41" name="Group 40">
            <a:extLst>
              <a:ext uri="{FF2B5EF4-FFF2-40B4-BE49-F238E27FC236}">
                <a16:creationId xmlns:a16="http://schemas.microsoft.com/office/drawing/2014/main" id="{F88492B9-C473-6F21-564A-DC2164337BCD}"/>
              </a:ext>
            </a:extLst>
          </p:cNvPr>
          <p:cNvGrpSpPr/>
          <p:nvPr/>
        </p:nvGrpSpPr>
        <p:grpSpPr>
          <a:xfrm>
            <a:off x="3078082" y="5338591"/>
            <a:ext cx="1739613" cy="369332"/>
            <a:chOff x="890096" y="5590960"/>
            <a:chExt cx="1739613" cy="369332"/>
          </a:xfrm>
        </p:grpSpPr>
        <p:sp>
          <p:nvSpPr>
            <p:cNvPr id="42" name="TextBox 41">
              <a:extLst>
                <a:ext uri="{FF2B5EF4-FFF2-40B4-BE49-F238E27FC236}">
                  <a16:creationId xmlns:a16="http://schemas.microsoft.com/office/drawing/2014/main" id="{FBB1245A-9EF5-EDF2-6E59-7CFFA1C76794}"/>
                </a:ext>
              </a:extLst>
            </p:cNvPr>
            <p:cNvSpPr txBox="1"/>
            <p:nvPr/>
          </p:nvSpPr>
          <p:spPr bwMode="auto">
            <a:xfrm>
              <a:off x="890096" y="5590960"/>
              <a:ext cx="423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n=</a:t>
              </a:r>
            </a:p>
          </p:txBody>
        </p:sp>
        <p:sp>
          <p:nvSpPr>
            <p:cNvPr id="43" name="TextBox 42">
              <a:extLst>
                <a:ext uri="{FF2B5EF4-FFF2-40B4-BE49-F238E27FC236}">
                  <a16:creationId xmlns:a16="http://schemas.microsoft.com/office/drawing/2014/main" id="{4A976F5E-A405-8414-57A6-34F2B09AEFC5}"/>
                </a:ext>
              </a:extLst>
            </p:cNvPr>
            <p:cNvSpPr txBox="1"/>
            <p:nvPr/>
          </p:nvSpPr>
          <p:spPr bwMode="auto">
            <a:xfrm>
              <a:off x="1407132"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latin typeface="Calibri" panose="020F0502020204030204" pitchFamily="34" charset="0"/>
                </a:rPr>
                <a:t>40</a:t>
              </a:r>
            </a:p>
          </p:txBody>
        </p:sp>
        <p:sp>
          <p:nvSpPr>
            <p:cNvPr id="44" name="TextBox 43">
              <a:extLst>
                <a:ext uri="{FF2B5EF4-FFF2-40B4-BE49-F238E27FC236}">
                  <a16:creationId xmlns:a16="http://schemas.microsoft.com/office/drawing/2014/main" id="{8E1683CF-F5C2-F268-D54F-BE2920353DF3}"/>
                </a:ext>
              </a:extLst>
            </p:cNvPr>
            <p:cNvSpPr txBox="1"/>
            <p:nvPr/>
          </p:nvSpPr>
          <p:spPr bwMode="auto">
            <a:xfrm>
              <a:off x="1810270"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13</a:t>
              </a:r>
            </a:p>
          </p:txBody>
        </p:sp>
        <p:sp>
          <p:nvSpPr>
            <p:cNvPr id="45" name="TextBox 44">
              <a:extLst>
                <a:ext uri="{FF2B5EF4-FFF2-40B4-BE49-F238E27FC236}">
                  <a16:creationId xmlns:a16="http://schemas.microsoft.com/office/drawing/2014/main" id="{D1B8CA8B-77CE-0170-DFE6-9A84E583AACE}"/>
                </a:ext>
              </a:extLst>
            </p:cNvPr>
            <p:cNvSpPr txBox="1"/>
            <p:nvPr/>
          </p:nvSpPr>
          <p:spPr bwMode="auto">
            <a:xfrm>
              <a:off x="2211005"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17</a:t>
              </a:r>
            </a:p>
          </p:txBody>
        </p:sp>
      </p:grpSp>
      <p:grpSp>
        <p:nvGrpSpPr>
          <p:cNvPr id="46" name="Group 45">
            <a:extLst>
              <a:ext uri="{FF2B5EF4-FFF2-40B4-BE49-F238E27FC236}">
                <a16:creationId xmlns:a16="http://schemas.microsoft.com/office/drawing/2014/main" id="{7A6013C8-27EE-A828-300B-B737710E55A2}"/>
              </a:ext>
            </a:extLst>
          </p:cNvPr>
          <p:cNvGrpSpPr/>
          <p:nvPr/>
        </p:nvGrpSpPr>
        <p:grpSpPr>
          <a:xfrm>
            <a:off x="2860272" y="1984931"/>
            <a:ext cx="535724" cy="3900805"/>
            <a:chOff x="672286" y="1896274"/>
            <a:chExt cx="535724" cy="3900805"/>
          </a:xfrm>
        </p:grpSpPr>
        <p:sp>
          <p:nvSpPr>
            <p:cNvPr id="47" name="TextBox 46">
              <a:extLst>
                <a:ext uri="{FF2B5EF4-FFF2-40B4-BE49-F238E27FC236}">
                  <a16:creationId xmlns:a16="http://schemas.microsoft.com/office/drawing/2014/main" id="{31BD19EB-1E13-75A7-EA86-19D4EF0454BA}"/>
                </a:ext>
              </a:extLst>
            </p:cNvPr>
            <p:cNvSpPr txBox="1"/>
            <p:nvPr/>
          </p:nvSpPr>
          <p:spPr bwMode="auto">
            <a:xfrm>
              <a:off x="906325" y="542774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48" name="TextBox 47">
              <a:extLst>
                <a:ext uri="{FF2B5EF4-FFF2-40B4-BE49-F238E27FC236}">
                  <a16:creationId xmlns:a16="http://schemas.microsoft.com/office/drawing/2014/main" id="{C1E204E3-79C1-8ED2-F2CF-7EBB85CDDEF0}"/>
                </a:ext>
              </a:extLst>
            </p:cNvPr>
            <p:cNvSpPr txBox="1"/>
            <p:nvPr/>
          </p:nvSpPr>
          <p:spPr bwMode="auto">
            <a:xfrm>
              <a:off x="789306" y="47090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49" name="TextBox 48">
              <a:extLst>
                <a:ext uri="{FF2B5EF4-FFF2-40B4-BE49-F238E27FC236}">
                  <a16:creationId xmlns:a16="http://schemas.microsoft.com/office/drawing/2014/main" id="{2D61F7A4-CD36-BDD0-826B-F2B07B548535}"/>
                </a:ext>
              </a:extLst>
            </p:cNvPr>
            <p:cNvSpPr txBox="1"/>
            <p:nvPr/>
          </p:nvSpPr>
          <p:spPr bwMode="auto">
            <a:xfrm>
              <a:off x="789306" y="40177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50" name="TextBox 49">
              <a:extLst>
                <a:ext uri="{FF2B5EF4-FFF2-40B4-BE49-F238E27FC236}">
                  <a16:creationId xmlns:a16="http://schemas.microsoft.com/office/drawing/2014/main" id="{F028B098-656F-9197-A312-81F1DF1A8936}"/>
                </a:ext>
              </a:extLst>
            </p:cNvPr>
            <p:cNvSpPr txBox="1"/>
            <p:nvPr/>
          </p:nvSpPr>
          <p:spPr bwMode="auto">
            <a:xfrm>
              <a:off x="789306" y="32990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51" name="TextBox 50">
              <a:extLst>
                <a:ext uri="{FF2B5EF4-FFF2-40B4-BE49-F238E27FC236}">
                  <a16:creationId xmlns:a16="http://schemas.microsoft.com/office/drawing/2014/main" id="{C4A14CDB-58EA-6B97-E0AA-BD570C12F412}"/>
                </a:ext>
              </a:extLst>
            </p:cNvPr>
            <p:cNvSpPr txBox="1"/>
            <p:nvPr/>
          </p:nvSpPr>
          <p:spPr bwMode="auto">
            <a:xfrm>
              <a:off x="789306" y="261497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52" name="TextBox 51">
              <a:extLst>
                <a:ext uri="{FF2B5EF4-FFF2-40B4-BE49-F238E27FC236}">
                  <a16:creationId xmlns:a16="http://schemas.microsoft.com/office/drawing/2014/main" id="{1969EBF0-4C3A-7375-44B4-916192EB7B66}"/>
                </a:ext>
              </a:extLst>
            </p:cNvPr>
            <p:cNvSpPr txBox="1"/>
            <p:nvPr/>
          </p:nvSpPr>
          <p:spPr bwMode="auto">
            <a:xfrm>
              <a:off x="672286" y="189627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grpSp>
      <p:sp>
        <p:nvSpPr>
          <p:cNvPr id="53" name="Freeform: Shape 52">
            <a:extLst>
              <a:ext uri="{FF2B5EF4-FFF2-40B4-BE49-F238E27FC236}">
                <a16:creationId xmlns:a16="http://schemas.microsoft.com/office/drawing/2014/main" id="{6900A0F1-1F60-83D0-83BB-81E13617DB63}"/>
              </a:ext>
            </a:extLst>
          </p:cNvPr>
          <p:cNvSpPr/>
          <p:nvPr/>
        </p:nvSpPr>
        <p:spPr bwMode="auto">
          <a:xfrm>
            <a:off x="3431570" y="2173489"/>
            <a:ext cx="1472184" cy="3529584"/>
          </a:xfrm>
          <a:custGeom>
            <a:avLst/>
            <a:gdLst>
              <a:gd name="connsiteX0" fmla="*/ 0 w 1490472"/>
              <a:gd name="connsiteY0" fmla="*/ 0 h 3529584"/>
              <a:gd name="connsiteX1" fmla="*/ 0 w 1490472"/>
              <a:gd name="connsiteY1" fmla="*/ 3529584 h 3529584"/>
              <a:gd name="connsiteX2" fmla="*/ 1490472 w 1490472"/>
              <a:gd name="connsiteY2" fmla="*/ 3529584 h 3529584"/>
            </a:gdLst>
            <a:ahLst/>
            <a:cxnLst>
              <a:cxn ang="0">
                <a:pos x="connsiteX0" y="connsiteY0"/>
              </a:cxn>
              <a:cxn ang="0">
                <a:pos x="connsiteX1" y="connsiteY1"/>
              </a:cxn>
              <a:cxn ang="0">
                <a:pos x="connsiteX2" y="connsiteY2"/>
              </a:cxn>
            </a:cxnLst>
            <a:rect l="l" t="t" r="r" b="b"/>
            <a:pathLst>
              <a:path w="1490472" h="3529584">
                <a:moveTo>
                  <a:pt x="0" y="0"/>
                </a:moveTo>
                <a:lnTo>
                  <a:pt x="0" y="3529584"/>
                </a:lnTo>
                <a:lnTo>
                  <a:pt x="1490472" y="3529584"/>
                </a:lnTo>
              </a:path>
            </a:pathLst>
          </a:custGeom>
          <a:noFill/>
          <a:ln w="28575">
            <a:solidFill>
              <a:schemeClr val="bg1"/>
            </a:solidFill>
            <a:miter lim="800000"/>
            <a:headEnd/>
            <a:tailEnd/>
          </a:ln>
        </p:spPr>
        <p:txBody>
          <a:bodyPr rtlCol="0" anchor="ctr"/>
          <a:lstStyle/>
          <a:p>
            <a:pPr algn="ctr"/>
            <a:endParaRPr lang="en-US"/>
          </a:p>
        </p:txBody>
      </p:sp>
      <p:grpSp>
        <p:nvGrpSpPr>
          <p:cNvPr id="54" name="Group 53">
            <a:extLst>
              <a:ext uri="{FF2B5EF4-FFF2-40B4-BE49-F238E27FC236}">
                <a16:creationId xmlns:a16="http://schemas.microsoft.com/office/drawing/2014/main" id="{58AF73B1-43F2-758F-2134-B25C353E7EFC}"/>
              </a:ext>
            </a:extLst>
          </p:cNvPr>
          <p:cNvGrpSpPr/>
          <p:nvPr/>
        </p:nvGrpSpPr>
        <p:grpSpPr>
          <a:xfrm>
            <a:off x="3344426" y="2173489"/>
            <a:ext cx="87144" cy="3530576"/>
            <a:chOff x="827453" y="2084832"/>
            <a:chExt cx="661582" cy="3530576"/>
          </a:xfrm>
        </p:grpSpPr>
        <p:cxnSp>
          <p:nvCxnSpPr>
            <p:cNvPr id="55" name="Straight Connector 54">
              <a:extLst>
                <a:ext uri="{FF2B5EF4-FFF2-40B4-BE49-F238E27FC236}">
                  <a16:creationId xmlns:a16="http://schemas.microsoft.com/office/drawing/2014/main" id="{0AC1BF2E-307A-ABE6-8B22-B639BF9B2425}"/>
                </a:ext>
              </a:extLst>
            </p:cNvPr>
            <p:cNvCxnSpPr>
              <a:cxnSpLocks/>
            </p:cNvCxnSpPr>
            <p:nvPr/>
          </p:nvCxnSpPr>
          <p:spPr bwMode="auto">
            <a:xfrm>
              <a:off x="827453" y="208483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E022533A-9A37-78DC-9F90-3D01A28FDA93}"/>
                </a:ext>
              </a:extLst>
            </p:cNvPr>
            <p:cNvCxnSpPr>
              <a:cxnSpLocks/>
            </p:cNvCxnSpPr>
            <p:nvPr/>
          </p:nvCxnSpPr>
          <p:spPr bwMode="auto">
            <a:xfrm>
              <a:off x="827453" y="279094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CF15CEF3-BF00-8C51-3F70-E370AFCE0EBD}"/>
                </a:ext>
              </a:extLst>
            </p:cNvPr>
            <p:cNvCxnSpPr>
              <a:cxnSpLocks/>
            </p:cNvCxnSpPr>
            <p:nvPr/>
          </p:nvCxnSpPr>
          <p:spPr bwMode="auto">
            <a:xfrm>
              <a:off x="827453" y="349706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C841762A-C6A0-C9DA-9C33-63094AE0102A}"/>
                </a:ext>
              </a:extLst>
            </p:cNvPr>
            <p:cNvCxnSpPr>
              <a:cxnSpLocks/>
            </p:cNvCxnSpPr>
            <p:nvPr/>
          </p:nvCxnSpPr>
          <p:spPr bwMode="auto">
            <a:xfrm>
              <a:off x="827453" y="420317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3A5D5753-B150-B3FD-AE92-5B2F513E965E}"/>
                </a:ext>
              </a:extLst>
            </p:cNvPr>
            <p:cNvCxnSpPr>
              <a:cxnSpLocks/>
            </p:cNvCxnSpPr>
            <p:nvPr/>
          </p:nvCxnSpPr>
          <p:spPr bwMode="auto">
            <a:xfrm>
              <a:off x="827453" y="490929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B419EC6E-4A6B-B4C2-F904-F6FD08196808}"/>
                </a:ext>
              </a:extLst>
            </p:cNvPr>
            <p:cNvCxnSpPr>
              <a:cxnSpLocks/>
            </p:cNvCxnSpPr>
            <p:nvPr/>
          </p:nvCxnSpPr>
          <p:spPr bwMode="auto">
            <a:xfrm>
              <a:off x="827453" y="5615408"/>
              <a:ext cx="661582" cy="0"/>
            </a:xfrm>
            <a:prstGeom prst="line">
              <a:avLst/>
            </a:prstGeom>
            <a:noFill/>
            <a:ln w="28575" cap="flat" cmpd="sng" algn="ctr">
              <a:solidFill>
                <a:schemeClr val="bg1"/>
              </a:solidFill>
              <a:prstDash val="solid"/>
              <a:round/>
              <a:headEnd type="none" w="med" len="med"/>
              <a:tailEnd type="none" w="med" len="med"/>
            </a:ln>
            <a:effectLst/>
          </p:spPr>
        </p:cxnSp>
      </p:grpSp>
      <p:sp>
        <p:nvSpPr>
          <p:cNvPr id="61" name="TextBox 60">
            <a:extLst>
              <a:ext uri="{FF2B5EF4-FFF2-40B4-BE49-F238E27FC236}">
                <a16:creationId xmlns:a16="http://schemas.microsoft.com/office/drawing/2014/main" id="{1C7EEA17-417D-8999-9C24-0E051242EC27}"/>
              </a:ext>
            </a:extLst>
          </p:cNvPr>
          <p:cNvSpPr txBox="1"/>
          <p:nvPr/>
        </p:nvSpPr>
        <p:spPr bwMode="auto">
          <a:xfrm>
            <a:off x="3598578" y="3372555"/>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57</a:t>
            </a:r>
          </a:p>
        </p:txBody>
      </p:sp>
      <p:sp>
        <p:nvSpPr>
          <p:cNvPr id="62" name="TextBox 61">
            <a:extLst>
              <a:ext uri="{FF2B5EF4-FFF2-40B4-BE49-F238E27FC236}">
                <a16:creationId xmlns:a16="http://schemas.microsoft.com/office/drawing/2014/main" id="{81D8BE0E-A58D-A8B0-0744-5E6343BB9DDF}"/>
              </a:ext>
            </a:extLst>
          </p:cNvPr>
          <p:cNvSpPr txBox="1"/>
          <p:nvPr/>
        </p:nvSpPr>
        <p:spPr bwMode="auto">
          <a:xfrm>
            <a:off x="3995587" y="237399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85</a:t>
            </a:r>
          </a:p>
        </p:txBody>
      </p:sp>
      <p:sp>
        <p:nvSpPr>
          <p:cNvPr id="63" name="TextBox 62">
            <a:extLst>
              <a:ext uri="{FF2B5EF4-FFF2-40B4-BE49-F238E27FC236}">
                <a16:creationId xmlns:a16="http://schemas.microsoft.com/office/drawing/2014/main" id="{06F4DC34-A37D-0F37-F0D8-F2CC852253CC}"/>
              </a:ext>
            </a:extLst>
          </p:cNvPr>
          <p:cNvSpPr txBox="1"/>
          <p:nvPr/>
        </p:nvSpPr>
        <p:spPr bwMode="auto">
          <a:xfrm>
            <a:off x="4431657" y="3721783"/>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47</a:t>
            </a:r>
          </a:p>
        </p:txBody>
      </p:sp>
      <p:grpSp>
        <p:nvGrpSpPr>
          <p:cNvPr id="7168" name="Group 7167">
            <a:extLst>
              <a:ext uri="{FF2B5EF4-FFF2-40B4-BE49-F238E27FC236}">
                <a16:creationId xmlns:a16="http://schemas.microsoft.com/office/drawing/2014/main" id="{00D96093-EAB0-92B1-25E6-93FC257E1FDE}"/>
              </a:ext>
            </a:extLst>
          </p:cNvPr>
          <p:cNvGrpSpPr/>
          <p:nvPr/>
        </p:nvGrpSpPr>
        <p:grpSpPr>
          <a:xfrm>
            <a:off x="3586301" y="5688020"/>
            <a:ext cx="1278683" cy="590931"/>
            <a:chOff x="1398315" y="5590960"/>
            <a:chExt cx="1278683" cy="590931"/>
          </a:xfrm>
        </p:grpSpPr>
        <p:sp>
          <p:nvSpPr>
            <p:cNvPr id="7169" name="TextBox 7168">
              <a:extLst>
                <a:ext uri="{FF2B5EF4-FFF2-40B4-BE49-F238E27FC236}">
                  <a16:creationId xmlns:a16="http://schemas.microsoft.com/office/drawing/2014/main" id="{D89BAE03-5E9C-5CE8-E1E5-B60EA4CBA2F6}"/>
                </a:ext>
              </a:extLst>
            </p:cNvPr>
            <p:cNvSpPr txBox="1"/>
            <p:nvPr/>
          </p:nvSpPr>
          <p:spPr bwMode="auto">
            <a:xfrm>
              <a:off x="1398315" y="5590960"/>
              <a:ext cx="43633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All</a:t>
              </a:r>
            </a:p>
          </p:txBody>
        </p:sp>
        <p:sp>
          <p:nvSpPr>
            <p:cNvPr id="7171" name="TextBox 7170">
              <a:extLst>
                <a:ext uri="{FF2B5EF4-FFF2-40B4-BE49-F238E27FC236}">
                  <a16:creationId xmlns:a16="http://schemas.microsoft.com/office/drawing/2014/main" id="{E3856079-27C1-7B78-789A-0CF872EFAB5B}"/>
                </a:ext>
              </a:extLst>
            </p:cNvPr>
            <p:cNvSpPr txBox="1"/>
            <p:nvPr/>
          </p:nvSpPr>
          <p:spPr bwMode="auto">
            <a:xfrm>
              <a:off x="1762981" y="5590960"/>
              <a:ext cx="51328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IHC</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3+</a:t>
              </a:r>
            </a:p>
          </p:txBody>
        </p:sp>
        <p:sp>
          <p:nvSpPr>
            <p:cNvPr id="7172" name="TextBox 7171">
              <a:extLst>
                <a:ext uri="{FF2B5EF4-FFF2-40B4-BE49-F238E27FC236}">
                  <a16:creationId xmlns:a16="http://schemas.microsoft.com/office/drawing/2014/main" id="{7F54C375-8F5E-F580-D88A-17D2497BBCC1}"/>
                </a:ext>
              </a:extLst>
            </p:cNvPr>
            <p:cNvSpPr txBox="1"/>
            <p:nvPr/>
          </p:nvSpPr>
          <p:spPr bwMode="auto">
            <a:xfrm>
              <a:off x="2163716" y="5590960"/>
              <a:ext cx="51328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IHC</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2+</a:t>
              </a:r>
            </a:p>
          </p:txBody>
        </p:sp>
      </p:grpSp>
      <p:sp>
        <p:nvSpPr>
          <p:cNvPr id="7174" name="TextBox 7173">
            <a:extLst>
              <a:ext uri="{FF2B5EF4-FFF2-40B4-BE49-F238E27FC236}">
                <a16:creationId xmlns:a16="http://schemas.microsoft.com/office/drawing/2014/main" id="{0C8A091C-5EFD-A9A6-0A80-23CA72B188EA}"/>
              </a:ext>
            </a:extLst>
          </p:cNvPr>
          <p:cNvSpPr txBox="1"/>
          <p:nvPr/>
        </p:nvSpPr>
        <p:spPr bwMode="auto">
          <a:xfrm>
            <a:off x="3536040" y="1489295"/>
            <a:ext cx="1409361"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ORR</a:t>
            </a:r>
          </a:p>
          <a:p>
            <a:pPr algn="ctr">
              <a:lnSpc>
                <a:spcPct val="100000"/>
              </a:lnSpc>
              <a:spcAft>
                <a:spcPct val="0"/>
              </a:spcAft>
              <a:buClrTx/>
              <a:buFontTx/>
              <a:buNone/>
            </a:pPr>
            <a:r>
              <a:rPr lang="en-US" b="1" dirty="0">
                <a:solidFill>
                  <a:schemeClr val="bg1"/>
                </a:solidFill>
                <a:latin typeface="Calibri" panose="020F0502020204030204" pitchFamily="34" charset="0"/>
              </a:rPr>
              <a:t>Endometrial </a:t>
            </a:r>
          </a:p>
          <a:p>
            <a:pPr algn="ctr">
              <a:lnSpc>
                <a:spcPct val="100000"/>
              </a:lnSpc>
              <a:spcAft>
                <a:spcPct val="0"/>
              </a:spcAft>
              <a:buClrTx/>
              <a:buFontTx/>
              <a:buNone/>
            </a:pPr>
            <a:r>
              <a:rPr lang="en-US" b="1" dirty="0">
                <a:solidFill>
                  <a:schemeClr val="bg1"/>
                </a:solidFill>
                <a:latin typeface="Calibri" panose="020F0502020204030204" pitchFamily="34" charset="0"/>
              </a:rPr>
              <a:t>Cohort</a:t>
            </a:r>
          </a:p>
        </p:txBody>
      </p:sp>
      <p:sp>
        <p:nvSpPr>
          <p:cNvPr id="7176" name="Rectangle 7175">
            <a:extLst>
              <a:ext uri="{FF2B5EF4-FFF2-40B4-BE49-F238E27FC236}">
                <a16:creationId xmlns:a16="http://schemas.microsoft.com/office/drawing/2014/main" id="{14E0C4A9-4D1E-F063-DAD8-8A1DDBCF4326}"/>
              </a:ext>
            </a:extLst>
          </p:cNvPr>
          <p:cNvSpPr/>
          <p:nvPr/>
        </p:nvSpPr>
        <p:spPr bwMode="auto">
          <a:xfrm>
            <a:off x="5893692" y="3923159"/>
            <a:ext cx="311803" cy="1738152"/>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177" name="Rectangle 7176">
            <a:extLst>
              <a:ext uri="{FF2B5EF4-FFF2-40B4-BE49-F238E27FC236}">
                <a16:creationId xmlns:a16="http://schemas.microsoft.com/office/drawing/2014/main" id="{8A49496B-FB3A-974C-E763-180C0B071D05}"/>
              </a:ext>
            </a:extLst>
          </p:cNvPr>
          <p:cNvSpPr/>
          <p:nvPr/>
        </p:nvSpPr>
        <p:spPr bwMode="auto">
          <a:xfrm>
            <a:off x="6305422" y="3431863"/>
            <a:ext cx="334005" cy="2229448"/>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178" name="Rectangle 7177">
            <a:extLst>
              <a:ext uri="{FF2B5EF4-FFF2-40B4-BE49-F238E27FC236}">
                <a16:creationId xmlns:a16="http://schemas.microsoft.com/office/drawing/2014/main" id="{C4B70D9B-5FC0-5DB9-E5FE-6676630631A3}"/>
              </a:ext>
            </a:extLst>
          </p:cNvPr>
          <p:cNvSpPr/>
          <p:nvPr/>
        </p:nvSpPr>
        <p:spPr bwMode="auto">
          <a:xfrm>
            <a:off x="6726038" y="4401027"/>
            <a:ext cx="383481" cy="1260283"/>
          </a:xfrm>
          <a:prstGeom prst="rect">
            <a:avLst/>
          </a:prstGeom>
          <a:solidFill>
            <a:srgbClr val="00823B">
              <a:alpha val="25098"/>
            </a:srgbClr>
          </a:solidFill>
          <a:ln w="9525">
            <a:solidFill>
              <a:schemeClr val="bg1"/>
            </a:solidFill>
            <a:miter lim="800000"/>
            <a:headEnd/>
            <a:tailEnd/>
          </a:ln>
        </p:spPr>
        <p:txBody>
          <a:bodyPr rtlCol="0" anchor="b"/>
          <a:lstStyle/>
          <a:p>
            <a:pPr algn="ctr">
              <a:spcBef>
                <a:spcPct val="35000"/>
              </a:spcBef>
              <a:spcAft>
                <a:spcPct val="25000"/>
              </a:spcAft>
              <a:buClr>
                <a:schemeClr val="folHlink"/>
              </a:buClr>
            </a:pPr>
            <a:endParaRPr lang="en-US">
              <a:latin typeface="Calibri" panose="020F0502020204030204" pitchFamily="34" charset="0"/>
            </a:endParaRPr>
          </a:p>
        </p:txBody>
      </p:sp>
      <p:sp>
        <p:nvSpPr>
          <p:cNvPr id="7179" name="TextBox 7178">
            <a:extLst>
              <a:ext uri="{FF2B5EF4-FFF2-40B4-BE49-F238E27FC236}">
                <a16:creationId xmlns:a16="http://schemas.microsoft.com/office/drawing/2014/main" id="{057F99BD-572A-E555-FB9E-1A13872BC72F}"/>
              </a:ext>
            </a:extLst>
          </p:cNvPr>
          <p:cNvSpPr txBox="1"/>
          <p:nvPr/>
        </p:nvSpPr>
        <p:spPr bwMode="auto">
          <a:xfrm rot="16200000">
            <a:off x="-439548" y="3706786"/>
            <a:ext cx="2023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Confirmed ORR (%)</a:t>
            </a:r>
          </a:p>
        </p:txBody>
      </p:sp>
      <p:grpSp>
        <p:nvGrpSpPr>
          <p:cNvPr id="7180" name="Group 7179">
            <a:extLst>
              <a:ext uri="{FF2B5EF4-FFF2-40B4-BE49-F238E27FC236}">
                <a16:creationId xmlns:a16="http://schemas.microsoft.com/office/drawing/2014/main" id="{1594A592-BDB6-8A3F-5C82-BFFFFF92ECC8}"/>
              </a:ext>
            </a:extLst>
          </p:cNvPr>
          <p:cNvGrpSpPr/>
          <p:nvPr/>
        </p:nvGrpSpPr>
        <p:grpSpPr>
          <a:xfrm>
            <a:off x="5358686" y="5305973"/>
            <a:ext cx="1739613" cy="369332"/>
            <a:chOff x="890096" y="5590960"/>
            <a:chExt cx="1739613" cy="369332"/>
          </a:xfrm>
        </p:grpSpPr>
        <p:sp>
          <p:nvSpPr>
            <p:cNvPr id="7181" name="TextBox 7180">
              <a:extLst>
                <a:ext uri="{FF2B5EF4-FFF2-40B4-BE49-F238E27FC236}">
                  <a16:creationId xmlns:a16="http://schemas.microsoft.com/office/drawing/2014/main" id="{79687E4C-1EEC-D799-BE8C-506362857621}"/>
                </a:ext>
              </a:extLst>
            </p:cNvPr>
            <p:cNvSpPr txBox="1"/>
            <p:nvPr/>
          </p:nvSpPr>
          <p:spPr bwMode="auto">
            <a:xfrm>
              <a:off x="890096" y="5590960"/>
              <a:ext cx="423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n=</a:t>
              </a:r>
            </a:p>
          </p:txBody>
        </p:sp>
        <p:sp>
          <p:nvSpPr>
            <p:cNvPr id="7182" name="TextBox 7181">
              <a:extLst>
                <a:ext uri="{FF2B5EF4-FFF2-40B4-BE49-F238E27FC236}">
                  <a16:creationId xmlns:a16="http://schemas.microsoft.com/office/drawing/2014/main" id="{56C680CE-E472-15EA-E065-9E85A19F2D87}"/>
                </a:ext>
              </a:extLst>
            </p:cNvPr>
            <p:cNvSpPr txBox="1"/>
            <p:nvPr/>
          </p:nvSpPr>
          <p:spPr bwMode="auto">
            <a:xfrm>
              <a:off x="1352540"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latin typeface="Calibri" panose="020F0502020204030204" pitchFamily="34" charset="0"/>
                </a:rPr>
                <a:t>40</a:t>
              </a:r>
            </a:p>
          </p:txBody>
        </p:sp>
        <p:sp>
          <p:nvSpPr>
            <p:cNvPr id="7183" name="TextBox 7182">
              <a:extLst>
                <a:ext uri="{FF2B5EF4-FFF2-40B4-BE49-F238E27FC236}">
                  <a16:creationId xmlns:a16="http://schemas.microsoft.com/office/drawing/2014/main" id="{A13B5265-B352-0394-C627-4B914AE3CAE9}"/>
                </a:ext>
              </a:extLst>
            </p:cNvPr>
            <p:cNvSpPr txBox="1"/>
            <p:nvPr/>
          </p:nvSpPr>
          <p:spPr bwMode="auto">
            <a:xfrm>
              <a:off x="1810270"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11</a:t>
              </a:r>
            </a:p>
          </p:txBody>
        </p:sp>
        <p:sp>
          <p:nvSpPr>
            <p:cNvPr id="7184" name="TextBox 7183">
              <a:extLst>
                <a:ext uri="{FF2B5EF4-FFF2-40B4-BE49-F238E27FC236}">
                  <a16:creationId xmlns:a16="http://schemas.microsoft.com/office/drawing/2014/main" id="{05D7087F-9242-00DF-59E8-20CD44167EF6}"/>
                </a:ext>
              </a:extLst>
            </p:cNvPr>
            <p:cNvSpPr txBox="1"/>
            <p:nvPr/>
          </p:nvSpPr>
          <p:spPr bwMode="auto">
            <a:xfrm>
              <a:off x="2211005"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19</a:t>
              </a:r>
            </a:p>
          </p:txBody>
        </p:sp>
      </p:grpSp>
      <p:grpSp>
        <p:nvGrpSpPr>
          <p:cNvPr id="7185" name="Group 7184">
            <a:extLst>
              <a:ext uri="{FF2B5EF4-FFF2-40B4-BE49-F238E27FC236}">
                <a16:creationId xmlns:a16="http://schemas.microsoft.com/office/drawing/2014/main" id="{0E79DAB6-B3B8-71ED-4098-9A0AB364F6E5}"/>
              </a:ext>
            </a:extLst>
          </p:cNvPr>
          <p:cNvGrpSpPr/>
          <p:nvPr/>
        </p:nvGrpSpPr>
        <p:grpSpPr>
          <a:xfrm>
            <a:off x="5140876" y="1952313"/>
            <a:ext cx="535724" cy="3900805"/>
            <a:chOff x="672286" y="1896274"/>
            <a:chExt cx="535724" cy="3900805"/>
          </a:xfrm>
        </p:grpSpPr>
        <p:sp>
          <p:nvSpPr>
            <p:cNvPr id="7186" name="TextBox 7185">
              <a:extLst>
                <a:ext uri="{FF2B5EF4-FFF2-40B4-BE49-F238E27FC236}">
                  <a16:creationId xmlns:a16="http://schemas.microsoft.com/office/drawing/2014/main" id="{3D254823-9728-277E-966C-EF87CC78CA64}"/>
                </a:ext>
              </a:extLst>
            </p:cNvPr>
            <p:cNvSpPr txBox="1"/>
            <p:nvPr/>
          </p:nvSpPr>
          <p:spPr bwMode="auto">
            <a:xfrm>
              <a:off x="906325" y="542774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7187" name="TextBox 7186">
              <a:extLst>
                <a:ext uri="{FF2B5EF4-FFF2-40B4-BE49-F238E27FC236}">
                  <a16:creationId xmlns:a16="http://schemas.microsoft.com/office/drawing/2014/main" id="{ABBCA7D6-945B-FF68-DF2C-FE21554D0BF4}"/>
                </a:ext>
              </a:extLst>
            </p:cNvPr>
            <p:cNvSpPr txBox="1"/>
            <p:nvPr/>
          </p:nvSpPr>
          <p:spPr bwMode="auto">
            <a:xfrm>
              <a:off x="789306" y="47090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7188" name="TextBox 7187">
              <a:extLst>
                <a:ext uri="{FF2B5EF4-FFF2-40B4-BE49-F238E27FC236}">
                  <a16:creationId xmlns:a16="http://schemas.microsoft.com/office/drawing/2014/main" id="{636F8417-46E2-0516-4759-4C46E27E2DE2}"/>
                </a:ext>
              </a:extLst>
            </p:cNvPr>
            <p:cNvSpPr txBox="1"/>
            <p:nvPr/>
          </p:nvSpPr>
          <p:spPr bwMode="auto">
            <a:xfrm>
              <a:off x="789306" y="40177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7189" name="TextBox 7188">
              <a:extLst>
                <a:ext uri="{FF2B5EF4-FFF2-40B4-BE49-F238E27FC236}">
                  <a16:creationId xmlns:a16="http://schemas.microsoft.com/office/drawing/2014/main" id="{96F095DD-8308-61ED-4868-4DC1782093F5}"/>
                </a:ext>
              </a:extLst>
            </p:cNvPr>
            <p:cNvSpPr txBox="1"/>
            <p:nvPr/>
          </p:nvSpPr>
          <p:spPr bwMode="auto">
            <a:xfrm>
              <a:off x="789306" y="32990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7190" name="TextBox 7189">
              <a:extLst>
                <a:ext uri="{FF2B5EF4-FFF2-40B4-BE49-F238E27FC236}">
                  <a16:creationId xmlns:a16="http://schemas.microsoft.com/office/drawing/2014/main" id="{F6AA5449-EDEE-D584-1FD9-6315CE38FEF5}"/>
                </a:ext>
              </a:extLst>
            </p:cNvPr>
            <p:cNvSpPr txBox="1"/>
            <p:nvPr/>
          </p:nvSpPr>
          <p:spPr bwMode="auto">
            <a:xfrm>
              <a:off x="789306" y="261497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7191" name="TextBox 7190">
              <a:extLst>
                <a:ext uri="{FF2B5EF4-FFF2-40B4-BE49-F238E27FC236}">
                  <a16:creationId xmlns:a16="http://schemas.microsoft.com/office/drawing/2014/main" id="{9E9E55AB-EA85-B470-A724-BC23858EB302}"/>
                </a:ext>
              </a:extLst>
            </p:cNvPr>
            <p:cNvSpPr txBox="1"/>
            <p:nvPr/>
          </p:nvSpPr>
          <p:spPr bwMode="auto">
            <a:xfrm>
              <a:off x="672286" y="189627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grpSp>
      <p:sp>
        <p:nvSpPr>
          <p:cNvPr id="7192" name="Freeform: Shape 7191">
            <a:extLst>
              <a:ext uri="{FF2B5EF4-FFF2-40B4-BE49-F238E27FC236}">
                <a16:creationId xmlns:a16="http://schemas.microsoft.com/office/drawing/2014/main" id="{4A2120A2-24B0-ACFC-BB67-85E803E5EE92}"/>
              </a:ext>
            </a:extLst>
          </p:cNvPr>
          <p:cNvSpPr/>
          <p:nvPr/>
        </p:nvSpPr>
        <p:spPr bwMode="auto">
          <a:xfrm>
            <a:off x="5712174" y="2140871"/>
            <a:ext cx="1472184" cy="3529584"/>
          </a:xfrm>
          <a:custGeom>
            <a:avLst/>
            <a:gdLst>
              <a:gd name="connsiteX0" fmla="*/ 0 w 1490472"/>
              <a:gd name="connsiteY0" fmla="*/ 0 h 3529584"/>
              <a:gd name="connsiteX1" fmla="*/ 0 w 1490472"/>
              <a:gd name="connsiteY1" fmla="*/ 3529584 h 3529584"/>
              <a:gd name="connsiteX2" fmla="*/ 1490472 w 1490472"/>
              <a:gd name="connsiteY2" fmla="*/ 3529584 h 3529584"/>
            </a:gdLst>
            <a:ahLst/>
            <a:cxnLst>
              <a:cxn ang="0">
                <a:pos x="connsiteX0" y="connsiteY0"/>
              </a:cxn>
              <a:cxn ang="0">
                <a:pos x="connsiteX1" y="connsiteY1"/>
              </a:cxn>
              <a:cxn ang="0">
                <a:pos x="connsiteX2" y="connsiteY2"/>
              </a:cxn>
            </a:cxnLst>
            <a:rect l="l" t="t" r="r" b="b"/>
            <a:pathLst>
              <a:path w="1490472" h="3529584">
                <a:moveTo>
                  <a:pt x="0" y="0"/>
                </a:moveTo>
                <a:lnTo>
                  <a:pt x="0" y="3529584"/>
                </a:lnTo>
                <a:lnTo>
                  <a:pt x="1490472" y="3529584"/>
                </a:lnTo>
              </a:path>
            </a:pathLst>
          </a:custGeom>
          <a:noFill/>
          <a:ln w="28575">
            <a:solidFill>
              <a:schemeClr val="bg1"/>
            </a:solidFill>
            <a:miter lim="800000"/>
            <a:headEnd/>
            <a:tailEnd/>
          </a:ln>
        </p:spPr>
        <p:txBody>
          <a:bodyPr rtlCol="0" anchor="ctr"/>
          <a:lstStyle/>
          <a:p>
            <a:pPr algn="ctr"/>
            <a:endParaRPr lang="en-US"/>
          </a:p>
        </p:txBody>
      </p:sp>
      <p:grpSp>
        <p:nvGrpSpPr>
          <p:cNvPr id="7193" name="Group 7192">
            <a:extLst>
              <a:ext uri="{FF2B5EF4-FFF2-40B4-BE49-F238E27FC236}">
                <a16:creationId xmlns:a16="http://schemas.microsoft.com/office/drawing/2014/main" id="{C5C4AA84-D557-04DA-79BC-5108AE812288}"/>
              </a:ext>
            </a:extLst>
          </p:cNvPr>
          <p:cNvGrpSpPr/>
          <p:nvPr/>
        </p:nvGrpSpPr>
        <p:grpSpPr>
          <a:xfrm>
            <a:off x="5625030" y="2140871"/>
            <a:ext cx="87144" cy="3530576"/>
            <a:chOff x="827453" y="2084832"/>
            <a:chExt cx="661582" cy="3530576"/>
          </a:xfrm>
        </p:grpSpPr>
        <p:cxnSp>
          <p:nvCxnSpPr>
            <p:cNvPr id="7194" name="Straight Connector 7193">
              <a:extLst>
                <a:ext uri="{FF2B5EF4-FFF2-40B4-BE49-F238E27FC236}">
                  <a16:creationId xmlns:a16="http://schemas.microsoft.com/office/drawing/2014/main" id="{F112C11F-F038-D25C-405A-A5FB8FBD9609}"/>
                </a:ext>
              </a:extLst>
            </p:cNvPr>
            <p:cNvCxnSpPr>
              <a:cxnSpLocks/>
            </p:cNvCxnSpPr>
            <p:nvPr/>
          </p:nvCxnSpPr>
          <p:spPr bwMode="auto">
            <a:xfrm>
              <a:off x="827453" y="208483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195" name="Straight Connector 7194">
              <a:extLst>
                <a:ext uri="{FF2B5EF4-FFF2-40B4-BE49-F238E27FC236}">
                  <a16:creationId xmlns:a16="http://schemas.microsoft.com/office/drawing/2014/main" id="{A8FA20BD-2FF6-F04D-2C27-78E5E4B4F71D}"/>
                </a:ext>
              </a:extLst>
            </p:cNvPr>
            <p:cNvCxnSpPr>
              <a:cxnSpLocks/>
            </p:cNvCxnSpPr>
            <p:nvPr/>
          </p:nvCxnSpPr>
          <p:spPr bwMode="auto">
            <a:xfrm>
              <a:off x="827453" y="279094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196" name="Straight Connector 7195">
              <a:extLst>
                <a:ext uri="{FF2B5EF4-FFF2-40B4-BE49-F238E27FC236}">
                  <a16:creationId xmlns:a16="http://schemas.microsoft.com/office/drawing/2014/main" id="{1AEC1B93-F443-B3DD-4C01-B52F61F8F47A}"/>
                </a:ext>
              </a:extLst>
            </p:cNvPr>
            <p:cNvCxnSpPr>
              <a:cxnSpLocks/>
            </p:cNvCxnSpPr>
            <p:nvPr/>
          </p:nvCxnSpPr>
          <p:spPr bwMode="auto">
            <a:xfrm>
              <a:off x="827453" y="349706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197" name="Straight Connector 7196">
              <a:extLst>
                <a:ext uri="{FF2B5EF4-FFF2-40B4-BE49-F238E27FC236}">
                  <a16:creationId xmlns:a16="http://schemas.microsoft.com/office/drawing/2014/main" id="{D10C51C4-D042-115B-75EC-7FBC280C1C12}"/>
                </a:ext>
              </a:extLst>
            </p:cNvPr>
            <p:cNvCxnSpPr>
              <a:cxnSpLocks/>
            </p:cNvCxnSpPr>
            <p:nvPr/>
          </p:nvCxnSpPr>
          <p:spPr bwMode="auto">
            <a:xfrm>
              <a:off x="827453" y="420317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198" name="Straight Connector 7197">
              <a:extLst>
                <a:ext uri="{FF2B5EF4-FFF2-40B4-BE49-F238E27FC236}">
                  <a16:creationId xmlns:a16="http://schemas.microsoft.com/office/drawing/2014/main" id="{3C1A4429-6714-8390-81DA-BF86974AB8A9}"/>
                </a:ext>
              </a:extLst>
            </p:cNvPr>
            <p:cNvCxnSpPr>
              <a:cxnSpLocks/>
            </p:cNvCxnSpPr>
            <p:nvPr/>
          </p:nvCxnSpPr>
          <p:spPr bwMode="auto">
            <a:xfrm>
              <a:off x="827453" y="490929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199" name="Straight Connector 7198">
              <a:extLst>
                <a:ext uri="{FF2B5EF4-FFF2-40B4-BE49-F238E27FC236}">
                  <a16:creationId xmlns:a16="http://schemas.microsoft.com/office/drawing/2014/main" id="{02C5985A-AEAC-26AC-0C2A-1D54289A764F}"/>
                </a:ext>
              </a:extLst>
            </p:cNvPr>
            <p:cNvCxnSpPr>
              <a:cxnSpLocks/>
            </p:cNvCxnSpPr>
            <p:nvPr/>
          </p:nvCxnSpPr>
          <p:spPr bwMode="auto">
            <a:xfrm>
              <a:off x="827453" y="5615408"/>
              <a:ext cx="661582" cy="0"/>
            </a:xfrm>
            <a:prstGeom prst="line">
              <a:avLst/>
            </a:prstGeom>
            <a:noFill/>
            <a:ln w="28575" cap="flat" cmpd="sng" algn="ctr">
              <a:solidFill>
                <a:schemeClr val="bg1"/>
              </a:solidFill>
              <a:prstDash val="solid"/>
              <a:round/>
              <a:headEnd type="none" w="med" len="med"/>
              <a:tailEnd type="none" w="med" len="med"/>
            </a:ln>
            <a:effectLst/>
          </p:spPr>
        </p:cxnSp>
      </p:grpSp>
      <p:sp>
        <p:nvSpPr>
          <p:cNvPr id="7200" name="TextBox 7199">
            <a:extLst>
              <a:ext uri="{FF2B5EF4-FFF2-40B4-BE49-F238E27FC236}">
                <a16:creationId xmlns:a16="http://schemas.microsoft.com/office/drawing/2014/main" id="{021AD57B-438D-3C66-C003-852CF1416971}"/>
              </a:ext>
            </a:extLst>
          </p:cNvPr>
          <p:cNvSpPr txBox="1"/>
          <p:nvPr/>
        </p:nvSpPr>
        <p:spPr bwMode="auto">
          <a:xfrm>
            <a:off x="5843436" y="3594294"/>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45</a:t>
            </a:r>
          </a:p>
        </p:txBody>
      </p:sp>
      <p:sp>
        <p:nvSpPr>
          <p:cNvPr id="7201" name="TextBox 7200">
            <a:extLst>
              <a:ext uri="{FF2B5EF4-FFF2-40B4-BE49-F238E27FC236}">
                <a16:creationId xmlns:a16="http://schemas.microsoft.com/office/drawing/2014/main" id="{D90E6D79-8588-5BBF-9E38-BCFA2DBF0FBA}"/>
              </a:ext>
            </a:extLst>
          </p:cNvPr>
          <p:cNvSpPr txBox="1"/>
          <p:nvPr/>
        </p:nvSpPr>
        <p:spPr bwMode="auto">
          <a:xfrm>
            <a:off x="6260891" y="314648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64</a:t>
            </a:r>
          </a:p>
        </p:txBody>
      </p:sp>
      <p:sp>
        <p:nvSpPr>
          <p:cNvPr id="7202" name="TextBox 7201">
            <a:extLst>
              <a:ext uri="{FF2B5EF4-FFF2-40B4-BE49-F238E27FC236}">
                <a16:creationId xmlns:a16="http://schemas.microsoft.com/office/drawing/2014/main" id="{F5667580-A641-3CFB-D033-79982968AE44}"/>
              </a:ext>
            </a:extLst>
          </p:cNvPr>
          <p:cNvSpPr txBox="1"/>
          <p:nvPr/>
        </p:nvSpPr>
        <p:spPr bwMode="auto">
          <a:xfrm>
            <a:off x="6712195" y="407217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37</a:t>
            </a:r>
          </a:p>
        </p:txBody>
      </p:sp>
      <p:grpSp>
        <p:nvGrpSpPr>
          <p:cNvPr id="7203" name="Group 7202">
            <a:extLst>
              <a:ext uri="{FF2B5EF4-FFF2-40B4-BE49-F238E27FC236}">
                <a16:creationId xmlns:a16="http://schemas.microsoft.com/office/drawing/2014/main" id="{16EE69DA-0061-1EF3-3488-E706E65BC90B}"/>
              </a:ext>
            </a:extLst>
          </p:cNvPr>
          <p:cNvGrpSpPr/>
          <p:nvPr/>
        </p:nvGrpSpPr>
        <p:grpSpPr>
          <a:xfrm>
            <a:off x="5866905" y="5655402"/>
            <a:ext cx="1278683" cy="590931"/>
            <a:chOff x="1398315" y="5590960"/>
            <a:chExt cx="1278683" cy="590931"/>
          </a:xfrm>
        </p:grpSpPr>
        <p:sp>
          <p:nvSpPr>
            <p:cNvPr id="7204" name="TextBox 7203">
              <a:extLst>
                <a:ext uri="{FF2B5EF4-FFF2-40B4-BE49-F238E27FC236}">
                  <a16:creationId xmlns:a16="http://schemas.microsoft.com/office/drawing/2014/main" id="{331F5441-CF92-58A2-5099-0459CB02F88A}"/>
                </a:ext>
              </a:extLst>
            </p:cNvPr>
            <p:cNvSpPr txBox="1"/>
            <p:nvPr/>
          </p:nvSpPr>
          <p:spPr bwMode="auto">
            <a:xfrm>
              <a:off x="1398315" y="5590960"/>
              <a:ext cx="43633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All</a:t>
              </a:r>
            </a:p>
          </p:txBody>
        </p:sp>
        <p:sp>
          <p:nvSpPr>
            <p:cNvPr id="7205" name="TextBox 7204">
              <a:extLst>
                <a:ext uri="{FF2B5EF4-FFF2-40B4-BE49-F238E27FC236}">
                  <a16:creationId xmlns:a16="http://schemas.microsoft.com/office/drawing/2014/main" id="{7873BF08-863F-8AE4-EB9E-391E61441EFF}"/>
                </a:ext>
              </a:extLst>
            </p:cNvPr>
            <p:cNvSpPr txBox="1"/>
            <p:nvPr/>
          </p:nvSpPr>
          <p:spPr bwMode="auto">
            <a:xfrm>
              <a:off x="1762981" y="5590960"/>
              <a:ext cx="51328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IHC</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3+</a:t>
              </a:r>
            </a:p>
          </p:txBody>
        </p:sp>
        <p:sp>
          <p:nvSpPr>
            <p:cNvPr id="7206" name="TextBox 7205">
              <a:extLst>
                <a:ext uri="{FF2B5EF4-FFF2-40B4-BE49-F238E27FC236}">
                  <a16:creationId xmlns:a16="http://schemas.microsoft.com/office/drawing/2014/main" id="{567DCB21-CF20-E579-B8E5-93805B1D9367}"/>
                </a:ext>
              </a:extLst>
            </p:cNvPr>
            <p:cNvSpPr txBox="1"/>
            <p:nvPr/>
          </p:nvSpPr>
          <p:spPr bwMode="auto">
            <a:xfrm>
              <a:off x="2163716" y="5590960"/>
              <a:ext cx="51328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IHC</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2+</a:t>
              </a:r>
            </a:p>
          </p:txBody>
        </p:sp>
      </p:grpSp>
      <p:sp>
        <p:nvSpPr>
          <p:cNvPr id="7207" name="Rectangle 7206">
            <a:extLst>
              <a:ext uri="{FF2B5EF4-FFF2-40B4-BE49-F238E27FC236}">
                <a16:creationId xmlns:a16="http://schemas.microsoft.com/office/drawing/2014/main" id="{E6E783CE-BF8A-AEC7-C208-49BE0981480A}"/>
              </a:ext>
            </a:extLst>
          </p:cNvPr>
          <p:cNvSpPr/>
          <p:nvPr/>
        </p:nvSpPr>
        <p:spPr bwMode="auto">
          <a:xfrm>
            <a:off x="1374793" y="3905663"/>
            <a:ext cx="382176" cy="1788266"/>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208" name="Rectangle 7207">
            <a:extLst>
              <a:ext uri="{FF2B5EF4-FFF2-40B4-BE49-F238E27FC236}">
                <a16:creationId xmlns:a16="http://schemas.microsoft.com/office/drawing/2014/main" id="{B910C314-948D-7C79-6EF6-E2956D2A78A2}"/>
              </a:ext>
            </a:extLst>
          </p:cNvPr>
          <p:cNvSpPr/>
          <p:nvPr/>
        </p:nvSpPr>
        <p:spPr bwMode="auto">
          <a:xfrm>
            <a:off x="1820477" y="3072959"/>
            <a:ext cx="374171" cy="2620970"/>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209" name="Rectangle 7208">
            <a:extLst>
              <a:ext uri="{FF2B5EF4-FFF2-40B4-BE49-F238E27FC236}">
                <a16:creationId xmlns:a16="http://schemas.microsoft.com/office/drawing/2014/main" id="{7DBD6DC1-BEAC-8FA3-DFEF-E6769D8E8AAF}"/>
              </a:ext>
            </a:extLst>
          </p:cNvPr>
          <p:cNvSpPr/>
          <p:nvPr/>
        </p:nvSpPr>
        <p:spPr bwMode="auto">
          <a:xfrm>
            <a:off x="2241093" y="4259385"/>
            <a:ext cx="372261" cy="1434543"/>
          </a:xfrm>
          <a:prstGeom prst="rect">
            <a:avLst/>
          </a:prstGeom>
          <a:solidFill>
            <a:srgbClr val="00823B">
              <a:alpha val="25098"/>
            </a:srgbClr>
          </a:solidFill>
          <a:ln w="9525">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7211" name="Group 7210">
            <a:extLst>
              <a:ext uri="{FF2B5EF4-FFF2-40B4-BE49-F238E27FC236}">
                <a16:creationId xmlns:a16="http://schemas.microsoft.com/office/drawing/2014/main" id="{536A4624-C8DF-1E26-11C5-BD0F72CE4E80}"/>
              </a:ext>
            </a:extLst>
          </p:cNvPr>
          <p:cNvGrpSpPr/>
          <p:nvPr/>
        </p:nvGrpSpPr>
        <p:grpSpPr>
          <a:xfrm>
            <a:off x="873741" y="5338591"/>
            <a:ext cx="1739612" cy="369332"/>
            <a:chOff x="890096" y="5590960"/>
            <a:chExt cx="1739612" cy="369332"/>
          </a:xfrm>
        </p:grpSpPr>
        <p:sp>
          <p:nvSpPr>
            <p:cNvPr id="7212" name="TextBox 7211">
              <a:extLst>
                <a:ext uri="{FF2B5EF4-FFF2-40B4-BE49-F238E27FC236}">
                  <a16:creationId xmlns:a16="http://schemas.microsoft.com/office/drawing/2014/main" id="{4845144F-ABEF-BB0C-E06B-C89FDAC5311D}"/>
                </a:ext>
              </a:extLst>
            </p:cNvPr>
            <p:cNvSpPr txBox="1"/>
            <p:nvPr/>
          </p:nvSpPr>
          <p:spPr bwMode="auto">
            <a:xfrm>
              <a:off x="890096" y="5590960"/>
              <a:ext cx="423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n=</a:t>
              </a:r>
            </a:p>
          </p:txBody>
        </p:sp>
        <p:sp>
          <p:nvSpPr>
            <p:cNvPr id="7213" name="TextBox 7212">
              <a:extLst>
                <a:ext uri="{FF2B5EF4-FFF2-40B4-BE49-F238E27FC236}">
                  <a16:creationId xmlns:a16="http://schemas.microsoft.com/office/drawing/2014/main" id="{C6245E33-259A-2CDE-4BF8-3DC8DE7ED9AA}"/>
                </a:ext>
              </a:extLst>
            </p:cNvPr>
            <p:cNvSpPr txBox="1"/>
            <p:nvPr/>
          </p:nvSpPr>
          <p:spPr bwMode="auto">
            <a:xfrm>
              <a:off x="1407131"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latin typeface="Calibri" panose="020F0502020204030204" pitchFamily="34" charset="0"/>
                </a:rPr>
                <a:t>40</a:t>
              </a:r>
            </a:p>
          </p:txBody>
        </p:sp>
        <p:sp>
          <p:nvSpPr>
            <p:cNvPr id="7214" name="TextBox 7213">
              <a:extLst>
                <a:ext uri="{FF2B5EF4-FFF2-40B4-BE49-F238E27FC236}">
                  <a16:creationId xmlns:a16="http://schemas.microsoft.com/office/drawing/2014/main" id="{CEEAC3AD-A515-E504-2671-85FDB229D447}"/>
                </a:ext>
              </a:extLst>
            </p:cNvPr>
            <p:cNvSpPr txBox="1"/>
            <p:nvPr/>
          </p:nvSpPr>
          <p:spPr bwMode="auto">
            <a:xfrm>
              <a:off x="1868778" y="5590960"/>
              <a:ext cx="30168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dirty="0">
                  <a:latin typeface="Calibri" panose="020F0502020204030204" pitchFamily="34" charset="0"/>
                </a:rPr>
                <a:t>8</a:t>
              </a:r>
            </a:p>
          </p:txBody>
        </p:sp>
        <p:sp>
          <p:nvSpPr>
            <p:cNvPr id="7215" name="TextBox 7214">
              <a:extLst>
                <a:ext uri="{FF2B5EF4-FFF2-40B4-BE49-F238E27FC236}">
                  <a16:creationId xmlns:a16="http://schemas.microsoft.com/office/drawing/2014/main" id="{D942AB61-7C00-3C3C-5085-91348C7E10CC}"/>
                </a:ext>
              </a:extLst>
            </p:cNvPr>
            <p:cNvSpPr txBox="1"/>
            <p:nvPr/>
          </p:nvSpPr>
          <p:spPr bwMode="auto">
            <a:xfrm>
              <a:off x="2211004" y="559096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grpSp>
      <p:grpSp>
        <p:nvGrpSpPr>
          <p:cNvPr id="7216" name="Group 7215">
            <a:extLst>
              <a:ext uri="{FF2B5EF4-FFF2-40B4-BE49-F238E27FC236}">
                <a16:creationId xmlns:a16="http://schemas.microsoft.com/office/drawing/2014/main" id="{7FD48441-89E0-5C06-7AA5-9EFBBC771C64}"/>
              </a:ext>
            </a:extLst>
          </p:cNvPr>
          <p:cNvGrpSpPr/>
          <p:nvPr/>
        </p:nvGrpSpPr>
        <p:grpSpPr>
          <a:xfrm>
            <a:off x="655931" y="1984931"/>
            <a:ext cx="535724" cy="3900805"/>
            <a:chOff x="672286" y="1896274"/>
            <a:chExt cx="535724" cy="3900805"/>
          </a:xfrm>
        </p:grpSpPr>
        <p:sp>
          <p:nvSpPr>
            <p:cNvPr id="7217" name="TextBox 7216">
              <a:extLst>
                <a:ext uri="{FF2B5EF4-FFF2-40B4-BE49-F238E27FC236}">
                  <a16:creationId xmlns:a16="http://schemas.microsoft.com/office/drawing/2014/main" id="{0D0D3B71-A22C-2840-C8E3-F209FD0D857F}"/>
                </a:ext>
              </a:extLst>
            </p:cNvPr>
            <p:cNvSpPr txBox="1"/>
            <p:nvPr/>
          </p:nvSpPr>
          <p:spPr bwMode="auto">
            <a:xfrm>
              <a:off x="906325" y="5427747"/>
              <a:ext cx="3016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0</a:t>
              </a:r>
            </a:p>
          </p:txBody>
        </p:sp>
        <p:sp>
          <p:nvSpPr>
            <p:cNvPr id="7218" name="TextBox 7217">
              <a:extLst>
                <a:ext uri="{FF2B5EF4-FFF2-40B4-BE49-F238E27FC236}">
                  <a16:creationId xmlns:a16="http://schemas.microsoft.com/office/drawing/2014/main" id="{04772B07-1C5B-F634-7033-5E9BB5FF57DB}"/>
                </a:ext>
              </a:extLst>
            </p:cNvPr>
            <p:cNvSpPr txBox="1"/>
            <p:nvPr/>
          </p:nvSpPr>
          <p:spPr bwMode="auto">
            <a:xfrm>
              <a:off x="789306" y="470905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20</a:t>
              </a:r>
            </a:p>
          </p:txBody>
        </p:sp>
        <p:sp>
          <p:nvSpPr>
            <p:cNvPr id="7219" name="TextBox 7218">
              <a:extLst>
                <a:ext uri="{FF2B5EF4-FFF2-40B4-BE49-F238E27FC236}">
                  <a16:creationId xmlns:a16="http://schemas.microsoft.com/office/drawing/2014/main" id="{ADF2E4F5-5177-65EC-85AE-904791E1E3CF}"/>
                </a:ext>
              </a:extLst>
            </p:cNvPr>
            <p:cNvSpPr txBox="1"/>
            <p:nvPr/>
          </p:nvSpPr>
          <p:spPr bwMode="auto">
            <a:xfrm>
              <a:off x="789306" y="4017787"/>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40</a:t>
              </a:r>
            </a:p>
          </p:txBody>
        </p:sp>
        <p:sp>
          <p:nvSpPr>
            <p:cNvPr id="7220" name="TextBox 7219">
              <a:extLst>
                <a:ext uri="{FF2B5EF4-FFF2-40B4-BE49-F238E27FC236}">
                  <a16:creationId xmlns:a16="http://schemas.microsoft.com/office/drawing/2014/main" id="{817CF8F7-F12F-8BCD-7BB3-8BB28F6DD23C}"/>
                </a:ext>
              </a:extLst>
            </p:cNvPr>
            <p:cNvSpPr txBox="1"/>
            <p:nvPr/>
          </p:nvSpPr>
          <p:spPr bwMode="auto">
            <a:xfrm>
              <a:off x="789306" y="329909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60</a:t>
              </a:r>
            </a:p>
          </p:txBody>
        </p:sp>
        <p:sp>
          <p:nvSpPr>
            <p:cNvPr id="7221" name="TextBox 7220">
              <a:extLst>
                <a:ext uri="{FF2B5EF4-FFF2-40B4-BE49-F238E27FC236}">
                  <a16:creationId xmlns:a16="http://schemas.microsoft.com/office/drawing/2014/main" id="{4B44D7D7-AF6D-A8D9-9575-1870AA0776CC}"/>
                </a:ext>
              </a:extLst>
            </p:cNvPr>
            <p:cNvSpPr txBox="1"/>
            <p:nvPr/>
          </p:nvSpPr>
          <p:spPr bwMode="auto">
            <a:xfrm>
              <a:off x="789306" y="2614970"/>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80</a:t>
              </a:r>
            </a:p>
          </p:txBody>
        </p:sp>
        <p:sp>
          <p:nvSpPr>
            <p:cNvPr id="7222" name="TextBox 7221">
              <a:extLst>
                <a:ext uri="{FF2B5EF4-FFF2-40B4-BE49-F238E27FC236}">
                  <a16:creationId xmlns:a16="http://schemas.microsoft.com/office/drawing/2014/main" id="{2E5DBA37-171E-F0B1-9DA8-3FC08E8B66CE}"/>
                </a:ext>
              </a:extLst>
            </p:cNvPr>
            <p:cNvSpPr txBox="1"/>
            <p:nvPr/>
          </p:nvSpPr>
          <p:spPr bwMode="auto">
            <a:xfrm>
              <a:off x="672286" y="1896274"/>
              <a:ext cx="53572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b="0">
                  <a:solidFill>
                    <a:schemeClr val="bg1"/>
                  </a:solidFill>
                  <a:latin typeface="Calibri" panose="020F0502020204030204" pitchFamily="34" charset="0"/>
                </a:rPr>
                <a:t>100</a:t>
              </a:r>
            </a:p>
          </p:txBody>
        </p:sp>
      </p:grpSp>
      <p:sp>
        <p:nvSpPr>
          <p:cNvPr id="7223" name="Freeform: Shape 7222">
            <a:extLst>
              <a:ext uri="{FF2B5EF4-FFF2-40B4-BE49-F238E27FC236}">
                <a16:creationId xmlns:a16="http://schemas.microsoft.com/office/drawing/2014/main" id="{BA79E08F-5300-A638-2FA5-D34E494A6F42}"/>
              </a:ext>
            </a:extLst>
          </p:cNvPr>
          <p:cNvSpPr/>
          <p:nvPr/>
        </p:nvSpPr>
        <p:spPr bwMode="auto">
          <a:xfrm>
            <a:off x="1227229" y="2173489"/>
            <a:ext cx="1472184" cy="3529584"/>
          </a:xfrm>
          <a:custGeom>
            <a:avLst/>
            <a:gdLst>
              <a:gd name="connsiteX0" fmla="*/ 0 w 1490472"/>
              <a:gd name="connsiteY0" fmla="*/ 0 h 3529584"/>
              <a:gd name="connsiteX1" fmla="*/ 0 w 1490472"/>
              <a:gd name="connsiteY1" fmla="*/ 3529584 h 3529584"/>
              <a:gd name="connsiteX2" fmla="*/ 1490472 w 1490472"/>
              <a:gd name="connsiteY2" fmla="*/ 3529584 h 3529584"/>
            </a:gdLst>
            <a:ahLst/>
            <a:cxnLst>
              <a:cxn ang="0">
                <a:pos x="connsiteX0" y="connsiteY0"/>
              </a:cxn>
              <a:cxn ang="0">
                <a:pos x="connsiteX1" y="connsiteY1"/>
              </a:cxn>
              <a:cxn ang="0">
                <a:pos x="connsiteX2" y="connsiteY2"/>
              </a:cxn>
            </a:cxnLst>
            <a:rect l="l" t="t" r="r" b="b"/>
            <a:pathLst>
              <a:path w="1490472" h="3529584">
                <a:moveTo>
                  <a:pt x="0" y="0"/>
                </a:moveTo>
                <a:lnTo>
                  <a:pt x="0" y="3529584"/>
                </a:lnTo>
                <a:lnTo>
                  <a:pt x="1490472" y="3529584"/>
                </a:lnTo>
              </a:path>
            </a:pathLst>
          </a:custGeom>
          <a:noFill/>
          <a:ln w="28575">
            <a:solidFill>
              <a:schemeClr val="bg1"/>
            </a:solidFill>
            <a:miter lim="800000"/>
            <a:headEnd/>
            <a:tailEnd/>
          </a:ln>
        </p:spPr>
        <p:txBody>
          <a:bodyPr rtlCol="0" anchor="ctr"/>
          <a:lstStyle/>
          <a:p>
            <a:pPr algn="ctr"/>
            <a:endParaRPr lang="en-US"/>
          </a:p>
        </p:txBody>
      </p:sp>
      <p:grpSp>
        <p:nvGrpSpPr>
          <p:cNvPr id="7224" name="Group 7223">
            <a:extLst>
              <a:ext uri="{FF2B5EF4-FFF2-40B4-BE49-F238E27FC236}">
                <a16:creationId xmlns:a16="http://schemas.microsoft.com/office/drawing/2014/main" id="{DFF851AB-3A97-59DF-8DE9-FFB41155AA0A}"/>
              </a:ext>
            </a:extLst>
          </p:cNvPr>
          <p:cNvGrpSpPr/>
          <p:nvPr/>
        </p:nvGrpSpPr>
        <p:grpSpPr>
          <a:xfrm>
            <a:off x="1140085" y="2173489"/>
            <a:ext cx="87144" cy="3530576"/>
            <a:chOff x="827453" y="2084832"/>
            <a:chExt cx="661582" cy="3530576"/>
          </a:xfrm>
        </p:grpSpPr>
        <p:cxnSp>
          <p:nvCxnSpPr>
            <p:cNvPr id="7225" name="Straight Connector 7224">
              <a:extLst>
                <a:ext uri="{FF2B5EF4-FFF2-40B4-BE49-F238E27FC236}">
                  <a16:creationId xmlns:a16="http://schemas.microsoft.com/office/drawing/2014/main" id="{D422E1CD-40A7-B346-243F-DC0437AC4D2D}"/>
                </a:ext>
              </a:extLst>
            </p:cNvPr>
            <p:cNvCxnSpPr>
              <a:cxnSpLocks/>
            </p:cNvCxnSpPr>
            <p:nvPr/>
          </p:nvCxnSpPr>
          <p:spPr bwMode="auto">
            <a:xfrm>
              <a:off x="827453" y="208483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226" name="Straight Connector 7225">
              <a:extLst>
                <a:ext uri="{FF2B5EF4-FFF2-40B4-BE49-F238E27FC236}">
                  <a16:creationId xmlns:a16="http://schemas.microsoft.com/office/drawing/2014/main" id="{AB7D365A-A2F7-7649-D9FB-2C71140FFDAA}"/>
                </a:ext>
              </a:extLst>
            </p:cNvPr>
            <p:cNvCxnSpPr>
              <a:cxnSpLocks/>
            </p:cNvCxnSpPr>
            <p:nvPr/>
          </p:nvCxnSpPr>
          <p:spPr bwMode="auto">
            <a:xfrm>
              <a:off x="827453" y="279094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227" name="Straight Connector 7226">
              <a:extLst>
                <a:ext uri="{FF2B5EF4-FFF2-40B4-BE49-F238E27FC236}">
                  <a16:creationId xmlns:a16="http://schemas.microsoft.com/office/drawing/2014/main" id="{CCB7770E-3D0C-E06C-73B1-34362A886096}"/>
                </a:ext>
              </a:extLst>
            </p:cNvPr>
            <p:cNvCxnSpPr>
              <a:cxnSpLocks/>
            </p:cNvCxnSpPr>
            <p:nvPr/>
          </p:nvCxnSpPr>
          <p:spPr bwMode="auto">
            <a:xfrm>
              <a:off x="827453" y="349706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228" name="Straight Connector 7227">
              <a:extLst>
                <a:ext uri="{FF2B5EF4-FFF2-40B4-BE49-F238E27FC236}">
                  <a16:creationId xmlns:a16="http://schemas.microsoft.com/office/drawing/2014/main" id="{ACAACE4E-6B26-8F55-FD0F-257D38A639D5}"/>
                </a:ext>
              </a:extLst>
            </p:cNvPr>
            <p:cNvCxnSpPr>
              <a:cxnSpLocks/>
            </p:cNvCxnSpPr>
            <p:nvPr/>
          </p:nvCxnSpPr>
          <p:spPr bwMode="auto">
            <a:xfrm>
              <a:off x="827453" y="4203177"/>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229" name="Straight Connector 7228">
              <a:extLst>
                <a:ext uri="{FF2B5EF4-FFF2-40B4-BE49-F238E27FC236}">
                  <a16:creationId xmlns:a16="http://schemas.microsoft.com/office/drawing/2014/main" id="{976B1A67-0EFC-61D5-4A03-B9914FDF699C}"/>
                </a:ext>
              </a:extLst>
            </p:cNvPr>
            <p:cNvCxnSpPr>
              <a:cxnSpLocks/>
            </p:cNvCxnSpPr>
            <p:nvPr/>
          </p:nvCxnSpPr>
          <p:spPr bwMode="auto">
            <a:xfrm>
              <a:off x="827453" y="4909292"/>
              <a:ext cx="661582" cy="0"/>
            </a:xfrm>
            <a:prstGeom prst="line">
              <a:avLst/>
            </a:prstGeom>
            <a:noFill/>
            <a:ln w="28575" cap="flat" cmpd="sng" algn="ctr">
              <a:solidFill>
                <a:schemeClr val="bg1"/>
              </a:solidFill>
              <a:prstDash val="solid"/>
              <a:round/>
              <a:headEnd type="none" w="med" len="med"/>
              <a:tailEnd type="none" w="med" len="med"/>
            </a:ln>
            <a:effectLst/>
          </p:spPr>
        </p:cxnSp>
        <p:cxnSp>
          <p:nvCxnSpPr>
            <p:cNvPr id="7230" name="Straight Connector 7229">
              <a:extLst>
                <a:ext uri="{FF2B5EF4-FFF2-40B4-BE49-F238E27FC236}">
                  <a16:creationId xmlns:a16="http://schemas.microsoft.com/office/drawing/2014/main" id="{EA54FF06-DCFE-56EF-F307-4147B2FFC45E}"/>
                </a:ext>
              </a:extLst>
            </p:cNvPr>
            <p:cNvCxnSpPr>
              <a:cxnSpLocks/>
            </p:cNvCxnSpPr>
            <p:nvPr/>
          </p:nvCxnSpPr>
          <p:spPr bwMode="auto">
            <a:xfrm>
              <a:off x="827453" y="5615408"/>
              <a:ext cx="661582" cy="0"/>
            </a:xfrm>
            <a:prstGeom prst="line">
              <a:avLst/>
            </a:prstGeom>
            <a:noFill/>
            <a:ln w="28575" cap="flat" cmpd="sng" algn="ctr">
              <a:solidFill>
                <a:schemeClr val="bg1"/>
              </a:solidFill>
              <a:prstDash val="solid"/>
              <a:round/>
              <a:headEnd type="none" w="med" len="med"/>
              <a:tailEnd type="none" w="med" len="med"/>
            </a:ln>
            <a:effectLst/>
          </p:spPr>
        </p:cxnSp>
      </p:grpSp>
      <p:sp>
        <p:nvSpPr>
          <p:cNvPr id="7231" name="TextBox 7230">
            <a:extLst>
              <a:ext uri="{FF2B5EF4-FFF2-40B4-BE49-F238E27FC236}">
                <a16:creationId xmlns:a16="http://schemas.microsoft.com/office/drawing/2014/main" id="{E5DA9B84-F9C5-4C97-66FB-D2933A899EAF}"/>
              </a:ext>
            </a:extLst>
          </p:cNvPr>
          <p:cNvSpPr txBox="1"/>
          <p:nvPr/>
        </p:nvSpPr>
        <p:spPr bwMode="auto">
          <a:xfrm>
            <a:off x="1368591" y="3617222"/>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50</a:t>
            </a:r>
          </a:p>
        </p:txBody>
      </p:sp>
      <p:sp>
        <p:nvSpPr>
          <p:cNvPr id="7232" name="TextBox 7231">
            <a:extLst>
              <a:ext uri="{FF2B5EF4-FFF2-40B4-BE49-F238E27FC236}">
                <a16:creationId xmlns:a16="http://schemas.microsoft.com/office/drawing/2014/main" id="{1B7F36C1-B9D1-E5CF-8368-BC43C0BD0B6C}"/>
              </a:ext>
            </a:extLst>
          </p:cNvPr>
          <p:cNvSpPr txBox="1"/>
          <p:nvPr/>
        </p:nvSpPr>
        <p:spPr bwMode="auto">
          <a:xfrm>
            <a:off x="1789915" y="2744546"/>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75</a:t>
            </a:r>
          </a:p>
        </p:txBody>
      </p:sp>
      <p:sp>
        <p:nvSpPr>
          <p:cNvPr id="7233" name="TextBox 7232">
            <a:extLst>
              <a:ext uri="{FF2B5EF4-FFF2-40B4-BE49-F238E27FC236}">
                <a16:creationId xmlns:a16="http://schemas.microsoft.com/office/drawing/2014/main" id="{8886BC1D-D706-016B-6F2D-036ACBEC8FD3}"/>
              </a:ext>
            </a:extLst>
          </p:cNvPr>
          <p:cNvSpPr txBox="1"/>
          <p:nvPr/>
        </p:nvSpPr>
        <p:spPr bwMode="auto">
          <a:xfrm>
            <a:off x="2241157" y="3882961"/>
            <a:ext cx="41870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40</a:t>
            </a:r>
          </a:p>
        </p:txBody>
      </p:sp>
      <p:grpSp>
        <p:nvGrpSpPr>
          <p:cNvPr id="7234" name="Group 7233">
            <a:extLst>
              <a:ext uri="{FF2B5EF4-FFF2-40B4-BE49-F238E27FC236}">
                <a16:creationId xmlns:a16="http://schemas.microsoft.com/office/drawing/2014/main" id="{7262401F-0181-097B-BC73-641E11840609}"/>
              </a:ext>
            </a:extLst>
          </p:cNvPr>
          <p:cNvGrpSpPr/>
          <p:nvPr/>
        </p:nvGrpSpPr>
        <p:grpSpPr>
          <a:xfrm>
            <a:off x="1381960" y="5688020"/>
            <a:ext cx="1278683" cy="590931"/>
            <a:chOff x="1398315" y="5590960"/>
            <a:chExt cx="1278683" cy="590931"/>
          </a:xfrm>
        </p:grpSpPr>
        <p:sp>
          <p:nvSpPr>
            <p:cNvPr id="7235" name="TextBox 7234">
              <a:extLst>
                <a:ext uri="{FF2B5EF4-FFF2-40B4-BE49-F238E27FC236}">
                  <a16:creationId xmlns:a16="http://schemas.microsoft.com/office/drawing/2014/main" id="{2B0BDF76-0026-F69B-9B15-C9236CE95464}"/>
                </a:ext>
              </a:extLst>
            </p:cNvPr>
            <p:cNvSpPr txBox="1"/>
            <p:nvPr/>
          </p:nvSpPr>
          <p:spPr bwMode="auto">
            <a:xfrm>
              <a:off x="1398315" y="5590960"/>
              <a:ext cx="436337" cy="3416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All</a:t>
              </a:r>
            </a:p>
          </p:txBody>
        </p:sp>
        <p:sp>
          <p:nvSpPr>
            <p:cNvPr id="7236" name="TextBox 7235">
              <a:extLst>
                <a:ext uri="{FF2B5EF4-FFF2-40B4-BE49-F238E27FC236}">
                  <a16:creationId xmlns:a16="http://schemas.microsoft.com/office/drawing/2014/main" id="{ACD248F3-05E4-619A-8CE3-91542D8BBC60}"/>
                </a:ext>
              </a:extLst>
            </p:cNvPr>
            <p:cNvSpPr txBox="1"/>
            <p:nvPr/>
          </p:nvSpPr>
          <p:spPr bwMode="auto">
            <a:xfrm>
              <a:off x="1762981" y="5590960"/>
              <a:ext cx="51328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IHC</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3+</a:t>
              </a:r>
            </a:p>
          </p:txBody>
        </p:sp>
        <p:sp>
          <p:nvSpPr>
            <p:cNvPr id="7237" name="TextBox 7236">
              <a:extLst>
                <a:ext uri="{FF2B5EF4-FFF2-40B4-BE49-F238E27FC236}">
                  <a16:creationId xmlns:a16="http://schemas.microsoft.com/office/drawing/2014/main" id="{369B8A85-71C3-6667-F416-70BE95480286}"/>
                </a:ext>
              </a:extLst>
            </p:cNvPr>
            <p:cNvSpPr txBox="1"/>
            <p:nvPr/>
          </p:nvSpPr>
          <p:spPr bwMode="auto">
            <a:xfrm>
              <a:off x="2163716" y="5590960"/>
              <a:ext cx="513282" cy="5909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90000"/>
                </a:lnSpc>
                <a:spcBef>
                  <a:spcPts val="0"/>
                </a:spcBef>
                <a:spcAft>
                  <a:spcPct val="0"/>
                </a:spcAft>
                <a:buClrTx/>
                <a:buFontTx/>
                <a:buNone/>
              </a:pPr>
              <a:r>
                <a:rPr lang="en-US">
                  <a:solidFill>
                    <a:schemeClr val="bg1"/>
                  </a:solidFill>
                  <a:latin typeface="Calibri" panose="020F0502020204030204" pitchFamily="34" charset="0"/>
                </a:rPr>
                <a:t>IHC</a:t>
              </a:r>
              <a:br>
                <a:rPr lang="en-US">
                  <a:solidFill>
                    <a:schemeClr val="bg1"/>
                  </a:solidFill>
                  <a:latin typeface="Calibri" panose="020F0502020204030204" pitchFamily="34" charset="0"/>
                </a:rPr>
              </a:br>
              <a:r>
                <a:rPr lang="en-US">
                  <a:solidFill>
                    <a:schemeClr val="bg1"/>
                  </a:solidFill>
                  <a:latin typeface="Calibri" panose="020F0502020204030204" pitchFamily="34" charset="0"/>
                </a:rPr>
                <a:t>2+</a:t>
              </a:r>
            </a:p>
          </p:txBody>
        </p:sp>
      </p:grpSp>
      <p:graphicFrame>
        <p:nvGraphicFramePr>
          <p:cNvPr id="7238" name="Group 3">
            <a:extLst>
              <a:ext uri="{FF2B5EF4-FFF2-40B4-BE49-F238E27FC236}">
                <a16:creationId xmlns:a16="http://schemas.microsoft.com/office/drawing/2014/main" id="{10F598D6-7085-D9B6-DA90-FB0356F45E2B}"/>
              </a:ext>
            </a:extLst>
          </p:cNvPr>
          <p:cNvGraphicFramePr>
            <a:graphicFrameLocks/>
          </p:cNvGraphicFramePr>
          <p:nvPr>
            <p:extLst>
              <p:ext uri="{D42A27DB-BD31-4B8C-83A1-F6EECF244321}">
                <p14:modId xmlns:p14="http://schemas.microsoft.com/office/powerpoint/2010/main" val="134908559"/>
              </p:ext>
            </p:extLst>
          </p:nvPr>
        </p:nvGraphicFramePr>
        <p:xfrm>
          <a:off x="7270969" y="1600200"/>
          <a:ext cx="4748859" cy="2560384"/>
        </p:xfrm>
        <a:graphic>
          <a:graphicData uri="http://schemas.openxmlformats.org/drawingml/2006/table">
            <a:tbl>
              <a:tblPr/>
              <a:tblGrid>
                <a:gridCol w="1407036">
                  <a:extLst>
                    <a:ext uri="{9D8B030D-6E8A-4147-A177-3AD203B41FA5}">
                      <a16:colId xmlns:a16="http://schemas.microsoft.com/office/drawing/2014/main" val="20000"/>
                    </a:ext>
                  </a:extLst>
                </a:gridCol>
                <a:gridCol w="1130811">
                  <a:extLst>
                    <a:ext uri="{9D8B030D-6E8A-4147-A177-3AD203B41FA5}">
                      <a16:colId xmlns:a16="http://schemas.microsoft.com/office/drawing/2014/main" val="20001"/>
                    </a:ext>
                  </a:extLst>
                </a:gridCol>
                <a:gridCol w="1118301">
                  <a:extLst>
                    <a:ext uri="{9D8B030D-6E8A-4147-A177-3AD203B41FA5}">
                      <a16:colId xmlns:a16="http://schemas.microsoft.com/office/drawing/2014/main" val="731896331"/>
                    </a:ext>
                  </a:extLst>
                </a:gridCol>
                <a:gridCol w="1092711">
                  <a:extLst>
                    <a:ext uri="{9D8B030D-6E8A-4147-A177-3AD203B41FA5}">
                      <a16:colId xmlns:a16="http://schemas.microsoft.com/office/drawing/2014/main" val="1505250347"/>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Event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CC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EC 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OC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Cohort</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1"/>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DoR,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14.2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(9.9-NE)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(4.1-22.1)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PFS,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(4.2-11.1)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(7.1-NR)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5.9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Median OS, </a:t>
                      </a:r>
                    </a:p>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err="1">
                          <a:ln>
                            <a:noFill/>
                          </a:ln>
                          <a:solidFill>
                            <a:schemeClr val="bg2">
                              <a:lumMod val="10000"/>
                            </a:schemeClr>
                          </a:solidFill>
                          <a:effectLst/>
                          <a:latin typeface="Calibri" panose="020F0502020204030204" pitchFamily="34" charset="0"/>
                        </a:rPr>
                        <a:t>mo</a:t>
                      </a:r>
                      <a:r>
                        <a:rPr kumimoji="0" lang="en-US" sz="1600" b="0" i="0" u="none" strike="noStrike" cap="none" normalizeH="0" baseline="0" dirty="0">
                          <a:ln>
                            <a:noFill/>
                          </a:ln>
                          <a:solidFill>
                            <a:schemeClr val="bg2">
                              <a:lumMod val="10000"/>
                            </a:schemeClr>
                          </a:solidFill>
                          <a:effectLst/>
                          <a:latin typeface="Calibri" panose="020F0502020204030204" pitchFamily="34" charset="0"/>
                        </a:rPr>
                        <a:t>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(11.1-NR)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26.0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(12.8-NR)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 13.2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(8.0-17.7)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218039429"/>
                  </a:ext>
                </a:extLst>
              </a:tr>
            </a:tbl>
          </a:graphicData>
        </a:graphic>
      </p:graphicFrame>
      <p:sp>
        <p:nvSpPr>
          <p:cNvPr id="3" name="TextBox 2">
            <a:extLst>
              <a:ext uri="{FF2B5EF4-FFF2-40B4-BE49-F238E27FC236}">
                <a16:creationId xmlns:a16="http://schemas.microsoft.com/office/drawing/2014/main" id="{6FA55FA4-A684-DC8D-5B47-07D8C9A9A170}"/>
              </a:ext>
            </a:extLst>
          </p:cNvPr>
          <p:cNvSpPr txBox="1"/>
          <p:nvPr/>
        </p:nvSpPr>
        <p:spPr bwMode="auto">
          <a:xfrm>
            <a:off x="7352402" y="4324660"/>
            <a:ext cx="4370807" cy="10618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285750" indent="-285750">
              <a:spcBef>
                <a:spcPct val="50000"/>
              </a:spcBef>
              <a:buFont typeface="Wingdings" panose="05000000000000000000" pitchFamily="2" charset="2"/>
              <a:buChar char="§"/>
            </a:pPr>
            <a:r>
              <a:rPr lang="en-US" sz="1800" b="0" dirty="0">
                <a:solidFill>
                  <a:schemeClr val="bg1"/>
                </a:solidFill>
                <a:effectLst/>
                <a:latin typeface="+mn-lt"/>
              </a:rPr>
              <a:t>Overall, median PFS was 6.9 </a:t>
            </a:r>
            <a:r>
              <a:rPr lang="en-US" sz="1800" b="0" dirty="0" err="1">
                <a:solidFill>
                  <a:schemeClr val="bg1"/>
                </a:solidFill>
                <a:effectLst/>
                <a:latin typeface="+mn-lt"/>
              </a:rPr>
              <a:t>mo</a:t>
            </a:r>
            <a:r>
              <a:rPr lang="en-US" sz="1800" b="0" dirty="0">
                <a:solidFill>
                  <a:schemeClr val="bg1"/>
                </a:solidFill>
                <a:effectLst/>
                <a:latin typeface="+mn-lt"/>
              </a:rPr>
              <a:t> and median OS was 13.4 </a:t>
            </a:r>
            <a:r>
              <a:rPr lang="en-US" sz="1800" b="0" dirty="0" err="1">
                <a:solidFill>
                  <a:schemeClr val="bg1"/>
                </a:solidFill>
                <a:effectLst/>
                <a:latin typeface="+mn-lt"/>
              </a:rPr>
              <a:t>mo</a:t>
            </a:r>
            <a:endParaRPr lang="en-US" sz="1800" b="0" dirty="0">
              <a:solidFill>
                <a:schemeClr val="bg1"/>
              </a:solidFill>
              <a:latin typeface="+mn-lt"/>
            </a:endParaRPr>
          </a:p>
          <a:p>
            <a:pPr algn="l">
              <a:lnSpc>
                <a:spcPct val="100000"/>
              </a:lnSpc>
              <a:spcBef>
                <a:spcPct val="50000"/>
              </a:spcBef>
              <a:spcAft>
                <a:spcPct val="0"/>
              </a:spcAft>
              <a:buClrTx/>
              <a:buFontTx/>
              <a:buNone/>
            </a:pPr>
            <a:endParaRPr lang="en-US" b="0">
              <a:solidFill>
                <a:schemeClr val="bg1"/>
              </a:solidFill>
              <a:latin typeface="Calibri" panose="020F0502020204030204" pitchFamily="34" charset="0"/>
            </a:endParaRPr>
          </a:p>
        </p:txBody>
      </p:sp>
      <p:sp>
        <p:nvSpPr>
          <p:cNvPr id="4" name="TextBox 3">
            <a:extLst>
              <a:ext uri="{FF2B5EF4-FFF2-40B4-BE49-F238E27FC236}">
                <a16:creationId xmlns:a16="http://schemas.microsoft.com/office/drawing/2014/main" id="{F8C37E42-FFAD-6F19-1969-E58B5BA1FF75}"/>
              </a:ext>
            </a:extLst>
          </p:cNvPr>
          <p:cNvSpPr txBox="1"/>
          <p:nvPr/>
        </p:nvSpPr>
        <p:spPr bwMode="auto">
          <a:xfrm>
            <a:off x="1523041" y="1489295"/>
            <a:ext cx="988476"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ORR</a:t>
            </a:r>
          </a:p>
          <a:p>
            <a:pPr algn="ctr">
              <a:lnSpc>
                <a:spcPct val="100000"/>
              </a:lnSpc>
              <a:spcAft>
                <a:spcPct val="0"/>
              </a:spcAft>
              <a:buClrTx/>
              <a:buFontTx/>
              <a:buNone/>
            </a:pPr>
            <a:r>
              <a:rPr lang="en-US" b="1" dirty="0">
                <a:solidFill>
                  <a:schemeClr val="bg1"/>
                </a:solidFill>
                <a:latin typeface="Calibri" panose="020F0502020204030204" pitchFamily="34" charset="0"/>
              </a:rPr>
              <a:t>Cervical </a:t>
            </a:r>
          </a:p>
          <a:p>
            <a:pPr algn="ctr">
              <a:lnSpc>
                <a:spcPct val="100000"/>
              </a:lnSpc>
              <a:spcAft>
                <a:spcPct val="0"/>
              </a:spcAft>
              <a:buClrTx/>
              <a:buFontTx/>
              <a:buNone/>
            </a:pPr>
            <a:r>
              <a:rPr lang="en-US" b="1" dirty="0">
                <a:solidFill>
                  <a:schemeClr val="bg1"/>
                </a:solidFill>
                <a:latin typeface="Calibri" panose="020F0502020204030204" pitchFamily="34" charset="0"/>
              </a:rPr>
              <a:t>Cohort</a:t>
            </a:r>
          </a:p>
        </p:txBody>
      </p:sp>
      <p:sp>
        <p:nvSpPr>
          <p:cNvPr id="5" name="TextBox 4">
            <a:extLst>
              <a:ext uri="{FF2B5EF4-FFF2-40B4-BE49-F238E27FC236}">
                <a16:creationId xmlns:a16="http://schemas.microsoft.com/office/drawing/2014/main" id="{3047A984-9599-53B4-8868-E02817E9F2B2}"/>
              </a:ext>
            </a:extLst>
          </p:cNvPr>
          <p:cNvSpPr txBox="1"/>
          <p:nvPr/>
        </p:nvSpPr>
        <p:spPr bwMode="auto">
          <a:xfrm>
            <a:off x="5985979" y="1489295"/>
            <a:ext cx="987578"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Aft>
                <a:spcPct val="0"/>
              </a:spcAft>
              <a:buClrTx/>
              <a:buFontTx/>
              <a:buNone/>
            </a:pPr>
            <a:r>
              <a:rPr lang="en-US" b="1" dirty="0">
                <a:solidFill>
                  <a:schemeClr val="bg1"/>
                </a:solidFill>
                <a:latin typeface="Calibri" panose="020F0502020204030204" pitchFamily="34" charset="0"/>
              </a:rPr>
              <a:t>ORR</a:t>
            </a:r>
          </a:p>
          <a:p>
            <a:pPr algn="ctr">
              <a:lnSpc>
                <a:spcPct val="100000"/>
              </a:lnSpc>
              <a:spcAft>
                <a:spcPct val="0"/>
              </a:spcAft>
              <a:buClrTx/>
              <a:buFontTx/>
              <a:buNone/>
            </a:pPr>
            <a:r>
              <a:rPr lang="en-US" b="1" dirty="0">
                <a:solidFill>
                  <a:schemeClr val="bg1"/>
                </a:solidFill>
                <a:latin typeface="Calibri" panose="020F0502020204030204" pitchFamily="34" charset="0"/>
              </a:rPr>
              <a:t>Ovarian </a:t>
            </a:r>
          </a:p>
          <a:p>
            <a:pPr algn="ctr">
              <a:lnSpc>
                <a:spcPct val="100000"/>
              </a:lnSpc>
              <a:spcAft>
                <a:spcPct val="0"/>
              </a:spcAft>
              <a:buClrTx/>
              <a:buFontTx/>
              <a:buNone/>
            </a:pPr>
            <a:r>
              <a:rPr lang="en-US" b="1" dirty="0">
                <a:solidFill>
                  <a:schemeClr val="bg1"/>
                </a:solidFill>
                <a:latin typeface="Calibri" panose="020F0502020204030204" pitchFamily="34" charset="0"/>
              </a:rPr>
              <a:t>Cohort</a:t>
            </a:r>
          </a:p>
        </p:txBody>
      </p:sp>
    </p:spTree>
    <p:extLst>
      <p:ext uri="{BB962C8B-B14F-4D97-AF65-F5344CB8AC3E}">
        <p14:creationId xmlns:p14="http://schemas.microsoft.com/office/powerpoint/2010/main" val="376618729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5A35861E-0FF3-1C06-71F9-CADD94835B6F}"/>
              </a:ext>
            </a:extLst>
          </p:cNvPr>
          <p:cNvSpPr txBox="1"/>
          <p:nvPr/>
        </p:nvSpPr>
        <p:spPr bwMode="auto">
          <a:xfrm>
            <a:off x="395473" y="6383320"/>
            <a:ext cx="29908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200" b="0">
                <a:solidFill>
                  <a:schemeClr val="bg2"/>
                </a:solidFill>
                <a:latin typeface="Calibri" panose="020F0502020204030204" pitchFamily="34" charset="0"/>
              </a:rPr>
              <a:t>Meric-Bernstam. ASCO 2023. Abstr LBA3000.</a:t>
            </a:r>
          </a:p>
        </p:txBody>
      </p:sp>
      <p:sp>
        <p:nvSpPr>
          <p:cNvPr id="15" name="Content Placeholder 2">
            <a:extLst>
              <a:ext uri="{FF2B5EF4-FFF2-40B4-BE49-F238E27FC236}">
                <a16:creationId xmlns:a16="http://schemas.microsoft.com/office/drawing/2014/main" id="{B71CAFC7-C212-07AA-A413-CE3ECED9E921}"/>
              </a:ext>
            </a:extLst>
          </p:cNvPr>
          <p:cNvSpPr txBox="1">
            <a:spLocks/>
          </p:cNvSpPr>
          <p:nvPr/>
        </p:nvSpPr>
        <p:spPr bwMode="auto">
          <a:xfrm>
            <a:off x="608995" y="5638062"/>
            <a:ext cx="7733435" cy="3886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marL="230188" indent="-230188"/>
            <a:r>
              <a:rPr lang="en-US" sz="2000" b="0" kern="0" dirty="0">
                <a:solidFill>
                  <a:srgbClr val="3C4242"/>
                </a:solidFill>
                <a:latin typeface="+mn-lt"/>
              </a:rPr>
              <a:t>Overall, median PFS was 6.9 </a:t>
            </a:r>
            <a:r>
              <a:rPr lang="en-US" sz="2000" b="0" kern="0" dirty="0" err="1">
                <a:solidFill>
                  <a:srgbClr val="3C4242"/>
                </a:solidFill>
                <a:latin typeface="+mn-lt"/>
              </a:rPr>
              <a:t>mo</a:t>
            </a:r>
            <a:r>
              <a:rPr lang="en-US" sz="2000" b="0" kern="0" dirty="0">
                <a:solidFill>
                  <a:srgbClr val="3C4242"/>
                </a:solidFill>
                <a:latin typeface="+mn-lt"/>
              </a:rPr>
              <a:t> and median OS was 13.4 </a:t>
            </a:r>
            <a:r>
              <a:rPr lang="en-US" sz="2000" b="0" kern="0" dirty="0" err="1">
                <a:solidFill>
                  <a:srgbClr val="3C4242"/>
                </a:solidFill>
                <a:latin typeface="+mn-lt"/>
              </a:rPr>
              <a:t>mo</a:t>
            </a:r>
            <a:endParaRPr lang="en-US" sz="2000" b="0" kern="0" dirty="0">
              <a:latin typeface="+mn-lt"/>
            </a:endParaRPr>
          </a:p>
        </p:txBody>
      </p:sp>
      <p:graphicFrame>
        <p:nvGraphicFramePr>
          <p:cNvPr id="2" name="Group 3">
            <a:extLst>
              <a:ext uri="{FF2B5EF4-FFF2-40B4-BE49-F238E27FC236}">
                <a16:creationId xmlns:a16="http://schemas.microsoft.com/office/drawing/2014/main" id="{D6406DF3-DE38-4F86-7517-D44A9F4403E9}"/>
              </a:ext>
            </a:extLst>
          </p:cNvPr>
          <p:cNvGraphicFramePr>
            <a:graphicFrameLocks/>
          </p:cNvGraphicFramePr>
          <p:nvPr/>
        </p:nvGraphicFramePr>
        <p:xfrm>
          <a:off x="486915" y="1605549"/>
          <a:ext cx="5520809" cy="3535776"/>
        </p:xfrm>
        <a:graphic>
          <a:graphicData uri="http://schemas.openxmlformats.org/drawingml/2006/table">
            <a:tbl>
              <a:tblPr/>
              <a:tblGrid>
                <a:gridCol w="2274873">
                  <a:extLst>
                    <a:ext uri="{9D8B030D-6E8A-4147-A177-3AD203B41FA5}">
                      <a16:colId xmlns:a16="http://schemas.microsoft.com/office/drawing/2014/main" val="20000"/>
                    </a:ext>
                  </a:extLst>
                </a:gridCol>
                <a:gridCol w="1100648">
                  <a:extLst>
                    <a:ext uri="{9D8B030D-6E8A-4147-A177-3AD203B41FA5}">
                      <a16:colId xmlns:a16="http://schemas.microsoft.com/office/drawing/2014/main" val="20001"/>
                    </a:ext>
                  </a:extLst>
                </a:gridCol>
                <a:gridCol w="984639">
                  <a:extLst>
                    <a:ext uri="{9D8B030D-6E8A-4147-A177-3AD203B41FA5}">
                      <a16:colId xmlns:a16="http://schemas.microsoft.com/office/drawing/2014/main" val="3398906822"/>
                    </a:ext>
                  </a:extLst>
                </a:gridCol>
                <a:gridCol w="1160649">
                  <a:extLst>
                    <a:ext uri="{9D8B030D-6E8A-4147-A177-3AD203B41FA5}">
                      <a16:colId xmlns:a16="http://schemas.microsoft.com/office/drawing/2014/main" val="52337311"/>
                    </a:ext>
                  </a:extLst>
                </a:gridCol>
              </a:tblGrid>
              <a:tr h="39327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a:ln>
                            <a:noFill/>
                          </a:ln>
                          <a:solidFill>
                            <a:schemeClr val="tx1"/>
                          </a:solidFill>
                          <a:effectLst/>
                          <a:latin typeface="Calibri" panose="020F0502020204030204" pitchFamily="34" charset="0"/>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Bladder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4"/>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Other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6"/>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All Patients</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a:ln>
                            <a:noFill/>
                          </a:ln>
                          <a:solidFill>
                            <a:schemeClr val="tx1"/>
                          </a:solidFill>
                          <a:effectLst/>
                          <a:latin typeface="Calibri" panose="020F0502020204030204" pitchFamily="34" charset="0"/>
                        </a:rPr>
                        <a:t>(N = 267)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015873"/>
                    </a:solidFill>
                  </a:tcPr>
                </a:tc>
                <a:extLst>
                  <a:ext uri="{0D108BD9-81ED-4DB2-BD59-A6C34878D82A}">
                    <a16:rowId xmlns:a16="http://schemas.microsoft.com/office/drawing/2014/main" val="2058490414"/>
                  </a:ext>
                </a:extLst>
              </a:tr>
              <a:tr h="26904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pt-BR" sz="1400" b="0" i="0" u="none" strike="noStrike" cap="none" normalizeH="0" baseline="0">
                          <a:ln>
                            <a:noFill/>
                          </a:ln>
                          <a:solidFill>
                            <a:schemeClr val="bg2">
                              <a:lumMod val="10000"/>
                            </a:schemeClr>
                          </a:solidFill>
                          <a:effectLst/>
                          <a:latin typeface="Calibri" panose="020F0502020204030204" pitchFamily="34" charset="0"/>
                        </a:rPr>
                        <a:t>ORR by investigator,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16 (39.0)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 (30.0)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99 (37.1)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12158">
                <a:tc>
                  <a:txBody>
                    <a:bodyPr/>
                    <a:lstStyle/>
                    <a:p>
                      <a:pPr marL="0" marR="0" lvl="0" indent="0" algn="l" defTabSz="914400" rtl="0" eaLnBrk="1" fontAlgn="base" latinLnBrk="0" hangingPunct="1">
                        <a:lnSpc>
                          <a:spcPct val="100000"/>
                        </a:lnSpc>
                        <a:spcBef>
                          <a:spcPts val="0"/>
                        </a:spcBef>
                        <a:spcAft>
                          <a:spcPts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Best overall response, n (%)</a:t>
                      </a:r>
                    </a:p>
                    <a:p>
                      <a:pPr marL="109538" marR="0" lvl="0" indent="-109538"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CR</a:t>
                      </a:r>
                    </a:p>
                    <a:p>
                      <a:pPr marL="109538" marR="0" lvl="0" indent="-109538"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PR</a:t>
                      </a:r>
                    </a:p>
                    <a:p>
                      <a:pPr marL="109538" marR="0" lvl="0" indent="-109538"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SD</a:t>
                      </a:r>
                    </a:p>
                    <a:p>
                      <a:pPr marL="109538" marR="0" lvl="0" indent="-109538"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PD</a:t>
                      </a:r>
                    </a:p>
                    <a:p>
                      <a:pPr marL="109538" marR="0" lvl="0" indent="-109538" algn="l" defTabSz="914400" rtl="0" eaLnBrk="1" fontAlgn="base" latinLnBrk="0" hangingPunct="1">
                        <a:lnSpc>
                          <a:spcPct val="100000"/>
                        </a:lnSpc>
                        <a:spcBef>
                          <a:spcPts val="0"/>
                        </a:spcBef>
                        <a:spcAft>
                          <a:spcPts val="0"/>
                        </a:spcAft>
                        <a:buClr>
                          <a:schemeClr val="bg1"/>
                        </a:buClr>
                        <a:buSzTx/>
                        <a:buFont typeface="Wingdings" panose="05000000000000000000" pitchFamily="2" charset="2"/>
                        <a:buChar char="§"/>
                        <a:tabLst/>
                      </a:pPr>
                      <a:r>
                        <a:rPr kumimoji="0" lang="en-US" sz="1400" b="0" i="0" u="none" strike="noStrike" kern="1200" cap="none" normalizeH="0" baseline="0">
                          <a:ln>
                            <a:noFill/>
                          </a:ln>
                          <a:solidFill>
                            <a:schemeClr val="bg2">
                              <a:lumMod val="10000"/>
                            </a:schemeClr>
                          </a:solidFill>
                          <a:effectLst/>
                          <a:latin typeface="Calibri" panose="020F0502020204030204" pitchFamily="34" charset="0"/>
                          <a:ea typeface="+mn-ea"/>
                          <a:cs typeface="+mn-cs"/>
                        </a:rPr>
                        <a:t>NE</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 (36.6)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 (43.9)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7 (17.1)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 (30.0)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24 (60.0)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15 (5.6)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84 (31.5)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123 (46.1)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42 (15.7)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158264">
                <a:tc>
                  <a:txBody>
                    <a:bodyPr/>
                    <a:lstStyle/>
                    <a:p>
                      <a:pPr marL="0" marR="0" lvl="0" indent="0" algn="l" defTabSz="914400" rtl="0" eaLnBrk="1" fontAlgn="base" latinLnBrk="0" hangingPunct="1">
                        <a:lnSpc>
                          <a:spcPct val="100000"/>
                        </a:lnSpc>
                        <a:spcBef>
                          <a:spcPct val="0"/>
                        </a:spcBef>
                        <a:spcAft>
                          <a:spcPts val="22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DCR* at 12 wk, n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29 (70.7)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30 (75.0)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182 (68.2)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158264">
                <a:tc>
                  <a:txBody>
                    <a:bodyPr/>
                    <a:lstStyle/>
                    <a:p>
                      <a:pPr marL="0" marR="0" lvl="0" indent="0" algn="l" defTabSz="914400" rtl="0" eaLnBrk="1" fontAlgn="base" latinLnBrk="0" hangingPunct="1">
                        <a:lnSpc>
                          <a:spcPct val="100000"/>
                        </a:lnSpc>
                        <a:spcBef>
                          <a:spcPct val="0"/>
                        </a:spcBef>
                        <a:spcAft>
                          <a:spcPts val="22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Median DoR, mo (95% CI)</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8.7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(4.3 – 11.8)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(4.1 – 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11.8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(9.8 – NE)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837419652"/>
                  </a:ext>
                </a:extLst>
              </a:tr>
              <a:tr h="158264">
                <a:tc>
                  <a:txBody>
                    <a:bodyPr/>
                    <a:lstStyle/>
                    <a:p>
                      <a:pPr marL="0" marR="0" lvl="0" indent="0" algn="l" defTabSz="914400" rtl="0" eaLnBrk="1" fontAlgn="base" latinLnBrk="0" hangingPunct="1">
                        <a:lnSpc>
                          <a:spcPct val="100000"/>
                        </a:lnSpc>
                        <a:spcBef>
                          <a:spcPct val="0"/>
                        </a:spcBef>
                        <a:spcAft>
                          <a:spcPts val="220"/>
                        </a:spcAft>
                        <a:buClrTx/>
                        <a:buSzTx/>
                        <a:buFontTx/>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ORR by independent central review, n (%) </a:t>
                      </a:r>
                    </a:p>
                  </a:txBody>
                  <a:tcPr marL="121881" marR="121881"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17 (41.5)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13 (32.5)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a:ln>
                            <a:noFill/>
                          </a:ln>
                          <a:solidFill>
                            <a:schemeClr val="bg2">
                              <a:lumMod val="10000"/>
                            </a:schemeClr>
                          </a:solidFill>
                          <a:effectLst/>
                          <a:latin typeface="Calibri" panose="020F0502020204030204" pitchFamily="34" charset="0"/>
                        </a:rPr>
                        <a:t>98 (36.7)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00756959"/>
                  </a:ext>
                </a:extLst>
              </a:tr>
            </a:tbl>
          </a:graphicData>
        </a:graphic>
      </p:graphicFrame>
      <p:sp>
        <p:nvSpPr>
          <p:cNvPr id="4" name="TextBox 3">
            <a:extLst>
              <a:ext uri="{FF2B5EF4-FFF2-40B4-BE49-F238E27FC236}">
                <a16:creationId xmlns:a16="http://schemas.microsoft.com/office/drawing/2014/main" id="{E67C4B89-E1AD-C051-0A66-6DF3C99B3C6A}"/>
              </a:ext>
            </a:extLst>
          </p:cNvPr>
          <p:cNvSpPr txBox="1"/>
          <p:nvPr/>
        </p:nvSpPr>
        <p:spPr bwMode="auto">
          <a:xfrm>
            <a:off x="495651" y="5158318"/>
            <a:ext cx="560034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200" b="0">
                <a:solidFill>
                  <a:schemeClr val="bg1"/>
                </a:solidFill>
                <a:latin typeface="Calibri" panose="020F0502020204030204" pitchFamily="34" charset="0"/>
              </a:rPr>
              <a:t>*Includes confirmed complete response, confirmed partial response, or stable disease.</a:t>
            </a:r>
            <a:endParaRPr lang="en-US" sz="1200" b="0" baseline="30000">
              <a:solidFill>
                <a:schemeClr val="bg1"/>
              </a:solidFill>
              <a:latin typeface="Calibri" panose="020F0502020204030204" pitchFamily="34" charset="0"/>
            </a:endParaRPr>
          </a:p>
        </p:txBody>
      </p:sp>
      <p:grpSp>
        <p:nvGrpSpPr>
          <p:cNvPr id="85" name="Group 84">
            <a:extLst>
              <a:ext uri="{FF2B5EF4-FFF2-40B4-BE49-F238E27FC236}">
                <a16:creationId xmlns:a16="http://schemas.microsoft.com/office/drawing/2014/main" id="{EF390C69-E380-C121-1E97-8FDEEEAA96A3}"/>
              </a:ext>
            </a:extLst>
          </p:cNvPr>
          <p:cNvGrpSpPr/>
          <p:nvPr/>
        </p:nvGrpSpPr>
        <p:grpSpPr>
          <a:xfrm>
            <a:off x="6155926" y="1940765"/>
            <a:ext cx="5635142" cy="3472402"/>
            <a:chOff x="6236608" y="1940765"/>
            <a:chExt cx="5635142" cy="3472402"/>
          </a:xfrm>
        </p:grpSpPr>
        <p:sp>
          <p:nvSpPr>
            <p:cNvPr id="11" name="Rectangle 10">
              <a:extLst>
                <a:ext uri="{FF2B5EF4-FFF2-40B4-BE49-F238E27FC236}">
                  <a16:creationId xmlns:a16="http://schemas.microsoft.com/office/drawing/2014/main" id="{C4CEA7A9-70D8-EEDB-29A4-67AC289AD233}"/>
                </a:ext>
              </a:extLst>
            </p:cNvPr>
            <p:cNvSpPr/>
            <p:nvPr/>
          </p:nvSpPr>
          <p:spPr bwMode="auto">
            <a:xfrm>
              <a:off x="9722115" y="5034708"/>
              <a:ext cx="286439" cy="170837"/>
            </a:xfrm>
            <a:prstGeom prst="rect">
              <a:avLst/>
            </a:prstGeom>
            <a:solidFill>
              <a:schemeClr val="tx1"/>
            </a:solidFill>
            <a:ln w="0">
              <a:no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grpSp>
          <p:nvGrpSpPr>
            <p:cNvPr id="42" name="Group 41">
              <a:extLst>
                <a:ext uri="{FF2B5EF4-FFF2-40B4-BE49-F238E27FC236}">
                  <a16:creationId xmlns:a16="http://schemas.microsoft.com/office/drawing/2014/main" id="{D6DC3EBC-455E-F69B-0558-D4250499AAA1}"/>
                </a:ext>
              </a:extLst>
            </p:cNvPr>
            <p:cNvGrpSpPr/>
            <p:nvPr/>
          </p:nvGrpSpPr>
          <p:grpSpPr>
            <a:xfrm>
              <a:off x="6865497" y="2110042"/>
              <a:ext cx="91440" cy="2701801"/>
              <a:chOff x="7045377" y="2110042"/>
              <a:chExt cx="91440" cy="2701801"/>
            </a:xfrm>
          </p:grpSpPr>
          <p:cxnSp>
            <p:nvCxnSpPr>
              <p:cNvPr id="36" name="Straight Connector 35">
                <a:extLst>
                  <a:ext uri="{FF2B5EF4-FFF2-40B4-BE49-F238E27FC236}">
                    <a16:creationId xmlns:a16="http://schemas.microsoft.com/office/drawing/2014/main" id="{93B9AC48-E938-AC9E-1811-092779674C41}"/>
                  </a:ext>
                </a:extLst>
              </p:cNvPr>
              <p:cNvCxnSpPr>
                <a:cxnSpLocks/>
              </p:cNvCxnSpPr>
              <p:nvPr/>
            </p:nvCxnSpPr>
            <p:spPr bwMode="auto">
              <a:xfrm>
                <a:off x="7045377" y="211004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9A9568A7-6C83-8D66-DEF1-4979DBC279F8}"/>
                  </a:ext>
                </a:extLst>
              </p:cNvPr>
              <p:cNvCxnSpPr>
                <a:cxnSpLocks/>
              </p:cNvCxnSpPr>
              <p:nvPr/>
            </p:nvCxnSpPr>
            <p:spPr bwMode="auto">
              <a:xfrm>
                <a:off x="7045377" y="265040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45150BE0-1AF5-E09E-74CC-09B690E63CA9}"/>
                  </a:ext>
                </a:extLst>
              </p:cNvPr>
              <p:cNvCxnSpPr>
                <a:cxnSpLocks/>
              </p:cNvCxnSpPr>
              <p:nvPr/>
            </p:nvCxnSpPr>
            <p:spPr bwMode="auto">
              <a:xfrm>
                <a:off x="7045377" y="319076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E56BF61F-CD55-20EA-3F35-94E0095D75DC}"/>
                  </a:ext>
                </a:extLst>
              </p:cNvPr>
              <p:cNvCxnSpPr>
                <a:cxnSpLocks/>
              </p:cNvCxnSpPr>
              <p:nvPr/>
            </p:nvCxnSpPr>
            <p:spPr bwMode="auto">
              <a:xfrm>
                <a:off x="7045377" y="373112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C21BA057-7E04-4465-06A3-C959D64A148F}"/>
                  </a:ext>
                </a:extLst>
              </p:cNvPr>
              <p:cNvCxnSpPr>
                <a:cxnSpLocks/>
              </p:cNvCxnSpPr>
              <p:nvPr/>
            </p:nvCxnSpPr>
            <p:spPr bwMode="auto">
              <a:xfrm>
                <a:off x="7045377" y="4271482"/>
                <a:ext cx="91440"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B9AD5F7-F2AD-16E5-9CC4-7E0212D98AC5}"/>
                  </a:ext>
                </a:extLst>
              </p:cNvPr>
              <p:cNvCxnSpPr>
                <a:cxnSpLocks/>
              </p:cNvCxnSpPr>
              <p:nvPr/>
            </p:nvCxnSpPr>
            <p:spPr bwMode="auto">
              <a:xfrm>
                <a:off x="7045377" y="4811843"/>
                <a:ext cx="91440" cy="0"/>
              </a:xfrm>
              <a:prstGeom prst="line">
                <a:avLst/>
              </a:prstGeom>
              <a:noFill/>
              <a:ln w="28575" cap="flat" cmpd="sng" algn="ctr">
                <a:solidFill>
                  <a:schemeClr val="bg1"/>
                </a:solidFill>
                <a:prstDash val="solid"/>
                <a:round/>
                <a:headEnd type="none" w="med" len="med"/>
                <a:tailEnd type="none" w="med" len="med"/>
              </a:ln>
              <a:effectLst/>
            </p:spPr>
          </p:cxnSp>
        </p:grpSp>
        <p:grpSp>
          <p:nvGrpSpPr>
            <p:cNvPr id="49" name="Group 48">
              <a:extLst>
                <a:ext uri="{FF2B5EF4-FFF2-40B4-BE49-F238E27FC236}">
                  <a16:creationId xmlns:a16="http://schemas.microsoft.com/office/drawing/2014/main" id="{917CDBF0-FC5D-0738-5E4C-B42E7B67073A}"/>
                </a:ext>
              </a:extLst>
            </p:cNvPr>
            <p:cNvGrpSpPr/>
            <p:nvPr/>
          </p:nvGrpSpPr>
          <p:grpSpPr>
            <a:xfrm>
              <a:off x="6437189" y="1940765"/>
              <a:ext cx="497252" cy="3040354"/>
              <a:chOff x="6534624" y="1940765"/>
              <a:chExt cx="497252" cy="3040354"/>
            </a:xfrm>
          </p:grpSpPr>
          <p:sp>
            <p:nvSpPr>
              <p:cNvPr id="43" name="TextBox 42">
                <a:extLst>
                  <a:ext uri="{FF2B5EF4-FFF2-40B4-BE49-F238E27FC236}">
                    <a16:creationId xmlns:a16="http://schemas.microsoft.com/office/drawing/2014/main" id="{C30C586B-94B6-40DB-CBDD-1A03494D63FA}"/>
                  </a:ext>
                </a:extLst>
              </p:cNvPr>
              <p:cNvSpPr txBox="1"/>
              <p:nvPr/>
            </p:nvSpPr>
            <p:spPr bwMode="auto">
              <a:xfrm>
                <a:off x="6534624" y="194076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100</a:t>
                </a:r>
              </a:p>
            </p:txBody>
          </p:sp>
          <p:sp>
            <p:nvSpPr>
              <p:cNvPr id="44" name="TextBox 43">
                <a:extLst>
                  <a:ext uri="{FF2B5EF4-FFF2-40B4-BE49-F238E27FC236}">
                    <a16:creationId xmlns:a16="http://schemas.microsoft.com/office/drawing/2014/main" id="{A258BE60-41DA-5C21-7E94-63CFB71B023D}"/>
                  </a:ext>
                </a:extLst>
              </p:cNvPr>
              <p:cNvSpPr txBox="1"/>
              <p:nvPr/>
            </p:nvSpPr>
            <p:spPr bwMode="auto">
              <a:xfrm>
                <a:off x="6638820" y="248112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80</a:t>
                </a:r>
              </a:p>
            </p:txBody>
          </p:sp>
          <p:sp>
            <p:nvSpPr>
              <p:cNvPr id="45" name="TextBox 44">
                <a:extLst>
                  <a:ext uri="{FF2B5EF4-FFF2-40B4-BE49-F238E27FC236}">
                    <a16:creationId xmlns:a16="http://schemas.microsoft.com/office/drawing/2014/main" id="{F1E59AA4-376A-234D-9984-A3065CB7D047}"/>
                  </a:ext>
                </a:extLst>
              </p:cNvPr>
              <p:cNvSpPr txBox="1"/>
              <p:nvPr/>
            </p:nvSpPr>
            <p:spPr bwMode="auto">
              <a:xfrm>
                <a:off x="6638820" y="302148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60</a:t>
                </a:r>
              </a:p>
            </p:txBody>
          </p:sp>
          <p:sp>
            <p:nvSpPr>
              <p:cNvPr id="46" name="TextBox 45">
                <a:extLst>
                  <a:ext uri="{FF2B5EF4-FFF2-40B4-BE49-F238E27FC236}">
                    <a16:creationId xmlns:a16="http://schemas.microsoft.com/office/drawing/2014/main" id="{160E7E3B-C58D-9BC3-2F91-FB3CB3C6A0C4}"/>
                  </a:ext>
                </a:extLst>
              </p:cNvPr>
              <p:cNvSpPr txBox="1"/>
              <p:nvPr/>
            </p:nvSpPr>
            <p:spPr bwMode="auto">
              <a:xfrm>
                <a:off x="6638820" y="356184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40</a:t>
                </a:r>
              </a:p>
            </p:txBody>
          </p:sp>
          <p:sp>
            <p:nvSpPr>
              <p:cNvPr id="47" name="TextBox 46">
                <a:extLst>
                  <a:ext uri="{FF2B5EF4-FFF2-40B4-BE49-F238E27FC236}">
                    <a16:creationId xmlns:a16="http://schemas.microsoft.com/office/drawing/2014/main" id="{5B108F18-51A6-3EDB-19C0-DFD0BEBD42DC}"/>
                  </a:ext>
                </a:extLst>
              </p:cNvPr>
              <p:cNvSpPr txBox="1"/>
              <p:nvPr/>
            </p:nvSpPr>
            <p:spPr bwMode="auto">
              <a:xfrm>
                <a:off x="6638820" y="410220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48" name="TextBox 47">
                <a:extLst>
                  <a:ext uri="{FF2B5EF4-FFF2-40B4-BE49-F238E27FC236}">
                    <a16:creationId xmlns:a16="http://schemas.microsoft.com/office/drawing/2014/main" id="{568BC09F-F1EF-86C9-E4E1-FB9011DC0FE8}"/>
                  </a:ext>
                </a:extLst>
              </p:cNvPr>
              <p:cNvSpPr txBox="1"/>
              <p:nvPr/>
            </p:nvSpPr>
            <p:spPr bwMode="auto">
              <a:xfrm>
                <a:off x="6743015" y="464256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r">
                  <a:lnSpc>
                    <a:spcPct val="100000"/>
                  </a:lnSpc>
                  <a:spcBef>
                    <a:spcPct val="50000"/>
                  </a:spcBef>
                  <a:spcAft>
                    <a:spcPct val="0"/>
                  </a:spcAft>
                  <a:buClrTx/>
                  <a:buFontTx/>
                  <a:buNone/>
                </a:pPr>
                <a:r>
                  <a:rPr lang="en-US" sz="1600" b="0">
                    <a:solidFill>
                      <a:schemeClr val="bg1"/>
                    </a:solidFill>
                    <a:latin typeface="Calibri" panose="020F0502020204030204" pitchFamily="34" charset="0"/>
                  </a:rPr>
                  <a:t>0</a:t>
                </a:r>
              </a:p>
            </p:txBody>
          </p:sp>
        </p:grpSp>
        <p:sp>
          <p:nvSpPr>
            <p:cNvPr id="50" name="TextBox 49">
              <a:extLst>
                <a:ext uri="{FF2B5EF4-FFF2-40B4-BE49-F238E27FC236}">
                  <a16:creationId xmlns:a16="http://schemas.microsoft.com/office/drawing/2014/main" id="{02603DA1-9B7B-E636-E45E-FFCDF16FB1B2}"/>
                </a:ext>
              </a:extLst>
            </p:cNvPr>
            <p:cNvSpPr txBox="1"/>
            <p:nvPr/>
          </p:nvSpPr>
          <p:spPr bwMode="auto">
            <a:xfrm rot="16200000">
              <a:off x="5409426" y="3275820"/>
              <a:ext cx="202369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Confirmed ORR (%)</a:t>
              </a:r>
            </a:p>
          </p:txBody>
        </p:sp>
        <p:grpSp>
          <p:nvGrpSpPr>
            <p:cNvPr id="52" name="Group 51">
              <a:extLst>
                <a:ext uri="{FF2B5EF4-FFF2-40B4-BE49-F238E27FC236}">
                  <a16:creationId xmlns:a16="http://schemas.microsoft.com/office/drawing/2014/main" id="{1D351449-F525-E7BB-1372-14C8348E3E43}"/>
                </a:ext>
              </a:extLst>
            </p:cNvPr>
            <p:cNvGrpSpPr/>
            <p:nvPr/>
          </p:nvGrpSpPr>
          <p:grpSpPr>
            <a:xfrm>
              <a:off x="7058284" y="2962139"/>
              <a:ext cx="1462583" cy="2451028"/>
              <a:chOff x="7163214" y="2962139"/>
              <a:chExt cx="1462583" cy="2451028"/>
            </a:xfrm>
          </p:grpSpPr>
          <p:sp>
            <p:nvSpPr>
              <p:cNvPr id="6" name="TextBox 5">
                <a:extLst>
                  <a:ext uri="{FF2B5EF4-FFF2-40B4-BE49-F238E27FC236}">
                    <a16:creationId xmlns:a16="http://schemas.microsoft.com/office/drawing/2014/main" id="{41A30802-19C8-F01C-19BE-0022B35E6B8B}"/>
                  </a:ext>
                </a:extLst>
              </p:cNvPr>
              <p:cNvSpPr txBox="1"/>
              <p:nvPr/>
            </p:nvSpPr>
            <p:spPr bwMode="auto">
              <a:xfrm>
                <a:off x="7196292" y="478307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41</a:t>
                </a:r>
              </a:p>
            </p:txBody>
          </p:sp>
          <p:sp>
            <p:nvSpPr>
              <p:cNvPr id="7" name="TextBox 6">
                <a:extLst>
                  <a:ext uri="{FF2B5EF4-FFF2-40B4-BE49-F238E27FC236}">
                    <a16:creationId xmlns:a16="http://schemas.microsoft.com/office/drawing/2014/main" id="{BF4E51FE-FCCD-82CB-4F71-468890852E9A}"/>
                  </a:ext>
                </a:extLst>
              </p:cNvPr>
              <p:cNvSpPr txBox="1"/>
              <p:nvPr/>
            </p:nvSpPr>
            <p:spPr bwMode="auto">
              <a:xfrm>
                <a:off x="7696855" y="478307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16</a:t>
                </a:r>
              </a:p>
            </p:txBody>
          </p:sp>
          <p:sp>
            <p:nvSpPr>
              <p:cNvPr id="12" name="TextBox 11">
                <a:extLst>
                  <a:ext uri="{FF2B5EF4-FFF2-40B4-BE49-F238E27FC236}">
                    <a16:creationId xmlns:a16="http://schemas.microsoft.com/office/drawing/2014/main" id="{CE54F14F-CF7E-CAE0-EF93-36F12436944C}"/>
                  </a:ext>
                </a:extLst>
              </p:cNvPr>
              <p:cNvSpPr txBox="1"/>
              <p:nvPr/>
            </p:nvSpPr>
            <p:spPr bwMode="auto">
              <a:xfrm>
                <a:off x="8199662" y="478307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20</a:t>
                </a:r>
              </a:p>
            </p:txBody>
          </p:sp>
          <p:sp>
            <p:nvSpPr>
              <p:cNvPr id="17" name="TextBox 16">
                <a:extLst>
                  <a:ext uri="{FF2B5EF4-FFF2-40B4-BE49-F238E27FC236}">
                    <a16:creationId xmlns:a16="http://schemas.microsoft.com/office/drawing/2014/main" id="{2A523E76-E787-2063-5D19-8CD68CFFC3B7}"/>
                  </a:ext>
                </a:extLst>
              </p:cNvPr>
              <p:cNvSpPr txBox="1"/>
              <p:nvPr/>
            </p:nvSpPr>
            <p:spPr bwMode="auto">
              <a:xfrm>
                <a:off x="7196292" y="343432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39</a:t>
                </a:r>
              </a:p>
            </p:txBody>
          </p:sp>
          <p:sp>
            <p:nvSpPr>
              <p:cNvPr id="18" name="TextBox 17">
                <a:extLst>
                  <a:ext uri="{FF2B5EF4-FFF2-40B4-BE49-F238E27FC236}">
                    <a16:creationId xmlns:a16="http://schemas.microsoft.com/office/drawing/2014/main" id="{882C40BD-425F-3D4A-BC83-13810FAEE0C2}"/>
                  </a:ext>
                </a:extLst>
              </p:cNvPr>
              <p:cNvSpPr txBox="1"/>
              <p:nvPr/>
            </p:nvSpPr>
            <p:spPr bwMode="auto">
              <a:xfrm>
                <a:off x="7696855" y="296213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56</a:t>
                </a:r>
              </a:p>
            </p:txBody>
          </p:sp>
          <p:sp>
            <p:nvSpPr>
              <p:cNvPr id="19" name="TextBox 18">
                <a:extLst>
                  <a:ext uri="{FF2B5EF4-FFF2-40B4-BE49-F238E27FC236}">
                    <a16:creationId xmlns:a16="http://schemas.microsoft.com/office/drawing/2014/main" id="{081706DE-3787-459A-9DE7-022EB2CE9128}"/>
                  </a:ext>
                </a:extLst>
              </p:cNvPr>
              <p:cNvSpPr txBox="1"/>
              <p:nvPr/>
            </p:nvSpPr>
            <p:spPr bwMode="auto">
              <a:xfrm>
                <a:off x="8199662" y="354674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35</a:t>
                </a:r>
              </a:p>
            </p:txBody>
          </p:sp>
          <p:sp>
            <p:nvSpPr>
              <p:cNvPr id="20" name="Rectangle 19">
                <a:extLst>
                  <a:ext uri="{FF2B5EF4-FFF2-40B4-BE49-F238E27FC236}">
                    <a16:creationId xmlns:a16="http://schemas.microsoft.com/office/drawing/2014/main" id="{9731F8D0-E804-4DCC-79A8-FCCAEB638B45}"/>
                  </a:ext>
                </a:extLst>
              </p:cNvPr>
              <p:cNvSpPr/>
              <p:nvPr/>
            </p:nvSpPr>
            <p:spPr bwMode="auto">
              <a:xfrm>
                <a:off x="7163214" y="3757314"/>
                <a:ext cx="459213" cy="1038863"/>
              </a:xfrm>
              <a:prstGeom prst="rect">
                <a:avLst/>
              </a:prstGeom>
              <a:solidFill>
                <a:srgbClr val="00823B"/>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1" name="Rectangle 20">
                <a:extLst>
                  <a:ext uri="{FF2B5EF4-FFF2-40B4-BE49-F238E27FC236}">
                    <a16:creationId xmlns:a16="http://schemas.microsoft.com/office/drawing/2014/main" id="{55114C19-965C-392B-E565-88CEFB3EAD8A}"/>
                  </a:ext>
                </a:extLst>
              </p:cNvPr>
              <p:cNvSpPr/>
              <p:nvPr/>
            </p:nvSpPr>
            <p:spPr bwMode="auto">
              <a:xfrm>
                <a:off x="7664899" y="3291920"/>
                <a:ext cx="459213" cy="1504258"/>
              </a:xfrm>
              <a:prstGeom prst="rect">
                <a:avLst/>
              </a:prstGeom>
              <a:solidFill>
                <a:srgbClr val="009E47"/>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22" name="Rectangle 21">
                <a:extLst>
                  <a:ext uri="{FF2B5EF4-FFF2-40B4-BE49-F238E27FC236}">
                    <a16:creationId xmlns:a16="http://schemas.microsoft.com/office/drawing/2014/main" id="{0F5B0332-7D25-1F7F-D915-445793C56774}"/>
                  </a:ext>
                </a:extLst>
              </p:cNvPr>
              <p:cNvSpPr/>
              <p:nvPr/>
            </p:nvSpPr>
            <p:spPr bwMode="auto">
              <a:xfrm>
                <a:off x="8166584" y="3868002"/>
                <a:ext cx="459213" cy="928176"/>
              </a:xfrm>
              <a:prstGeom prst="rect">
                <a:avLst/>
              </a:prstGeom>
              <a:solidFill>
                <a:srgbClr val="00CE5D"/>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51" name="TextBox 50">
                <a:extLst>
                  <a:ext uri="{FF2B5EF4-FFF2-40B4-BE49-F238E27FC236}">
                    <a16:creationId xmlns:a16="http://schemas.microsoft.com/office/drawing/2014/main" id="{15692DB1-DD67-54E3-8C1E-705D21A7ED9F}"/>
                  </a:ext>
                </a:extLst>
              </p:cNvPr>
              <p:cNvSpPr txBox="1"/>
              <p:nvPr/>
            </p:nvSpPr>
            <p:spPr bwMode="auto">
              <a:xfrm>
                <a:off x="7432065" y="5043835"/>
                <a:ext cx="92845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Bladder</a:t>
                </a:r>
              </a:p>
            </p:txBody>
          </p:sp>
        </p:grpSp>
        <p:grpSp>
          <p:nvGrpSpPr>
            <p:cNvPr id="53" name="Group 52">
              <a:extLst>
                <a:ext uri="{FF2B5EF4-FFF2-40B4-BE49-F238E27FC236}">
                  <a16:creationId xmlns:a16="http://schemas.microsoft.com/office/drawing/2014/main" id="{0B211AE1-D9A4-474E-5E0E-2ED804DCCCDA}"/>
                </a:ext>
              </a:extLst>
            </p:cNvPr>
            <p:cNvGrpSpPr/>
            <p:nvPr/>
          </p:nvGrpSpPr>
          <p:grpSpPr>
            <a:xfrm>
              <a:off x="8660916" y="3291919"/>
              <a:ext cx="1462583" cy="2121248"/>
              <a:chOff x="7163214" y="3291919"/>
              <a:chExt cx="1462583" cy="2121248"/>
            </a:xfrm>
          </p:grpSpPr>
          <p:sp>
            <p:nvSpPr>
              <p:cNvPr id="54" name="TextBox 53">
                <a:extLst>
                  <a:ext uri="{FF2B5EF4-FFF2-40B4-BE49-F238E27FC236}">
                    <a16:creationId xmlns:a16="http://schemas.microsoft.com/office/drawing/2014/main" id="{DBEC1423-DE03-9CF7-B67B-70E9135466D9}"/>
                  </a:ext>
                </a:extLst>
              </p:cNvPr>
              <p:cNvSpPr txBox="1"/>
              <p:nvPr/>
            </p:nvSpPr>
            <p:spPr bwMode="auto">
              <a:xfrm>
                <a:off x="7196292" y="478307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40</a:t>
                </a:r>
              </a:p>
            </p:txBody>
          </p:sp>
          <p:sp>
            <p:nvSpPr>
              <p:cNvPr id="55" name="TextBox 54">
                <a:extLst>
                  <a:ext uri="{FF2B5EF4-FFF2-40B4-BE49-F238E27FC236}">
                    <a16:creationId xmlns:a16="http://schemas.microsoft.com/office/drawing/2014/main" id="{410DB44A-C94E-E647-043F-0E4576DBC205}"/>
                  </a:ext>
                </a:extLst>
              </p:cNvPr>
              <p:cNvSpPr txBox="1"/>
              <p:nvPr/>
            </p:nvSpPr>
            <p:spPr bwMode="auto">
              <a:xfrm>
                <a:off x="7748952" y="4783075"/>
                <a:ext cx="28886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9</a:t>
                </a:r>
              </a:p>
            </p:txBody>
          </p:sp>
          <p:sp>
            <p:nvSpPr>
              <p:cNvPr id="56" name="TextBox 55">
                <a:extLst>
                  <a:ext uri="{FF2B5EF4-FFF2-40B4-BE49-F238E27FC236}">
                    <a16:creationId xmlns:a16="http://schemas.microsoft.com/office/drawing/2014/main" id="{686289CD-8457-0AB5-405A-E9D10A841968}"/>
                  </a:ext>
                </a:extLst>
              </p:cNvPr>
              <p:cNvSpPr txBox="1"/>
              <p:nvPr/>
            </p:nvSpPr>
            <p:spPr bwMode="auto">
              <a:xfrm>
                <a:off x="8199662" y="478307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16</a:t>
                </a:r>
              </a:p>
            </p:txBody>
          </p:sp>
          <p:sp>
            <p:nvSpPr>
              <p:cNvPr id="57" name="TextBox 56">
                <a:extLst>
                  <a:ext uri="{FF2B5EF4-FFF2-40B4-BE49-F238E27FC236}">
                    <a16:creationId xmlns:a16="http://schemas.microsoft.com/office/drawing/2014/main" id="{3F96848D-E21E-7889-87C8-E2C71AF06A13}"/>
                  </a:ext>
                </a:extLst>
              </p:cNvPr>
              <p:cNvSpPr txBox="1"/>
              <p:nvPr/>
            </p:nvSpPr>
            <p:spPr bwMode="auto">
              <a:xfrm>
                <a:off x="7196292" y="367416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30</a:t>
                </a:r>
              </a:p>
            </p:txBody>
          </p:sp>
          <p:sp>
            <p:nvSpPr>
              <p:cNvPr id="58" name="TextBox 57">
                <a:extLst>
                  <a:ext uri="{FF2B5EF4-FFF2-40B4-BE49-F238E27FC236}">
                    <a16:creationId xmlns:a16="http://schemas.microsoft.com/office/drawing/2014/main" id="{2FE81445-1867-53CE-C1B3-ED99DA5925B7}"/>
                  </a:ext>
                </a:extLst>
              </p:cNvPr>
              <p:cNvSpPr txBox="1"/>
              <p:nvPr/>
            </p:nvSpPr>
            <p:spPr bwMode="auto">
              <a:xfrm>
                <a:off x="7696856" y="329191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44</a:t>
                </a:r>
              </a:p>
            </p:txBody>
          </p:sp>
          <p:sp>
            <p:nvSpPr>
              <p:cNvPr id="59" name="TextBox 58">
                <a:extLst>
                  <a:ext uri="{FF2B5EF4-FFF2-40B4-BE49-F238E27FC236}">
                    <a16:creationId xmlns:a16="http://schemas.microsoft.com/office/drawing/2014/main" id="{1DE6CAE0-BC6A-61B6-01B2-E18A62AE7196}"/>
                  </a:ext>
                </a:extLst>
              </p:cNvPr>
              <p:cNvSpPr txBox="1"/>
              <p:nvPr/>
            </p:nvSpPr>
            <p:spPr bwMode="auto">
              <a:xfrm>
                <a:off x="8199663" y="3981459"/>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19</a:t>
                </a:r>
              </a:p>
            </p:txBody>
          </p:sp>
          <p:sp>
            <p:nvSpPr>
              <p:cNvPr id="60" name="Rectangle 59">
                <a:extLst>
                  <a:ext uri="{FF2B5EF4-FFF2-40B4-BE49-F238E27FC236}">
                    <a16:creationId xmlns:a16="http://schemas.microsoft.com/office/drawing/2014/main" id="{8CDDCE30-DFEC-6895-F883-CD9DF09B9358}"/>
                  </a:ext>
                </a:extLst>
              </p:cNvPr>
              <p:cNvSpPr/>
              <p:nvPr/>
            </p:nvSpPr>
            <p:spPr bwMode="auto">
              <a:xfrm>
                <a:off x="7163214" y="3998712"/>
                <a:ext cx="459213" cy="814718"/>
              </a:xfrm>
              <a:prstGeom prst="rect">
                <a:avLst/>
              </a:prstGeom>
              <a:solidFill>
                <a:srgbClr val="7030A0"/>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1" name="Rectangle 60">
                <a:extLst>
                  <a:ext uri="{FF2B5EF4-FFF2-40B4-BE49-F238E27FC236}">
                    <a16:creationId xmlns:a16="http://schemas.microsoft.com/office/drawing/2014/main" id="{9E9F4A66-DD80-28DB-E39D-3C7ED2ED6E54}"/>
                  </a:ext>
                </a:extLst>
              </p:cNvPr>
              <p:cNvSpPr/>
              <p:nvPr/>
            </p:nvSpPr>
            <p:spPr bwMode="auto">
              <a:xfrm>
                <a:off x="7664899" y="3611170"/>
                <a:ext cx="459213" cy="1200673"/>
              </a:xfrm>
              <a:prstGeom prst="rect">
                <a:avLst/>
              </a:prstGeom>
              <a:solidFill>
                <a:schemeClr val="accent6">
                  <a:lumMod val="60000"/>
                  <a:lumOff val="4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2" name="Rectangle 61">
                <a:extLst>
                  <a:ext uri="{FF2B5EF4-FFF2-40B4-BE49-F238E27FC236}">
                    <a16:creationId xmlns:a16="http://schemas.microsoft.com/office/drawing/2014/main" id="{A54FDE37-7AED-BEF2-20C6-3BD92646F5DF}"/>
                  </a:ext>
                </a:extLst>
              </p:cNvPr>
              <p:cNvSpPr/>
              <p:nvPr/>
            </p:nvSpPr>
            <p:spPr bwMode="auto">
              <a:xfrm>
                <a:off x="8166584" y="4302761"/>
                <a:ext cx="459213" cy="509081"/>
              </a:xfrm>
              <a:prstGeom prst="rect">
                <a:avLst/>
              </a:prstGeom>
              <a:solidFill>
                <a:schemeClr val="accent6">
                  <a:lumMod val="40000"/>
                  <a:lumOff val="6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63" name="TextBox 62">
                <a:extLst>
                  <a:ext uri="{FF2B5EF4-FFF2-40B4-BE49-F238E27FC236}">
                    <a16:creationId xmlns:a16="http://schemas.microsoft.com/office/drawing/2014/main" id="{0D934174-91C3-EF6B-85F3-072DFA5A2617}"/>
                  </a:ext>
                </a:extLst>
              </p:cNvPr>
              <p:cNvSpPr txBox="1"/>
              <p:nvPr/>
            </p:nvSpPr>
            <p:spPr bwMode="auto">
              <a:xfrm>
                <a:off x="7525840" y="5043835"/>
                <a:ext cx="740908"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Other</a:t>
                </a:r>
                <a:endParaRPr lang="en-US" baseline="30000">
                  <a:solidFill>
                    <a:schemeClr val="bg1"/>
                  </a:solidFill>
                  <a:latin typeface="Calibri" panose="020F0502020204030204" pitchFamily="34" charset="0"/>
                </a:endParaRPr>
              </a:p>
            </p:txBody>
          </p:sp>
        </p:grpSp>
        <p:grpSp>
          <p:nvGrpSpPr>
            <p:cNvPr id="64" name="Group 63">
              <a:extLst>
                <a:ext uri="{FF2B5EF4-FFF2-40B4-BE49-F238E27FC236}">
                  <a16:creationId xmlns:a16="http://schemas.microsoft.com/office/drawing/2014/main" id="{8B33063D-4068-31FE-DF17-DB65BEA5CDD6}"/>
                </a:ext>
              </a:extLst>
            </p:cNvPr>
            <p:cNvGrpSpPr/>
            <p:nvPr/>
          </p:nvGrpSpPr>
          <p:grpSpPr>
            <a:xfrm>
              <a:off x="10244529" y="2837056"/>
              <a:ext cx="1500622" cy="2576111"/>
              <a:chOff x="7144194" y="2837056"/>
              <a:chExt cx="1500622" cy="2576111"/>
            </a:xfrm>
          </p:grpSpPr>
          <p:sp>
            <p:nvSpPr>
              <p:cNvPr id="65" name="TextBox 64">
                <a:extLst>
                  <a:ext uri="{FF2B5EF4-FFF2-40B4-BE49-F238E27FC236}">
                    <a16:creationId xmlns:a16="http://schemas.microsoft.com/office/drawing/2014/main" id="{09B8AED3-DC1C-D3DC-C6D8-D749EB62B338}"/>
                  </a:ext>
                </a:extLst>
              </p:cNvPr>
              <p:cNvSpPr txBox="1"/>
              <p:nvPr/>
            </p:nvSpPr>
            <p:spPr bwMode="auto">
              <a:xfrm>
                <a:off x="7144194" y="478307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267</a:t>
                </a:r>
              </a:p>
            </p:txBody>
          </p:sp>
          <p:sp>
            <p:nvSpPr>
              <p:cNvPr id="66" name="TextBox 65">
                <a:extLst>
                  <a:ext uri="{FF2B5EF4-FFF2-40B4-BE49-F238E27FC236}">
                    <a16:creationId xmlns:a16="http://schemas.microsoft.com/office/drawing/2014/main" id="{4E491E56-3AAC-C94C-EB6B-DB376D52A109}"/>
                  </a:ext>
                </a:extLst>
              </p:cNvPr>
              <p:cNvSpPr txBox="1"/>
              <p:nvPr/>
            </p:nvSpPr>
            <p:spPr bwMode="auto">
              <a:xfrm>
                <a:off x="7696855" y="4783075"/>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75</a:t>
                </a:r>
              </a:p>
            </p:txBody>
          </p:sp>
          <p:sp>
            <p:nvSpPr>
              <p:cNvPr id="67" name="TextBox 66">
                <a:extLst>
                  <a:ext uri="{FF2B5EF4-FFF2-40B4-BE49-F238E27FC236}">
                    <a16:creationId xmlns:a16="http://schemas.microsoft.com/office/drawing/2014/main" id="{9DD6077A-B6C4-444C-06A3-CC8A2A2ECBFA}"/>
                  </a:ext>
                </a:extLst>
              </p:cNvPr>
              <p:cNvSpPr txBox="1"/>
              <p:nvPr/>
            </p:nvSpPr>
            <p:spPr bwMode="auto">
              <a:xfrm>
                <a:off x="8147564" y="4783075"/>
                <a:ext cx="49725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125</a:t>
                </a:r>
              </a:p>
            </p:txBody>
          </p:sp>
          <p:sp>
            <p:nvSpPr>
              <p:cNvPr id="68" name="TextBox 67">
                <a:extLst>
                  <a:ext uri="{FF2B5EF4-FFF2-40B4-BE49-F238E27FC236}">
                    <a16:creationId xmlns:a16="http://schemas.microsoft.com/office/drawing/2014/main" id="{C5B4FC21-532F-FDB5-C1A4-587FCF8441F4}"/>
                  </a:ext>
                </a:extLst>
              </p:cNvPr>
              <p:cNvSpPr txBox="1"/>
              <p:nvPr/>
            </p:nvSpPr>
            <p:spPr bwMode="auto">
              <a:xfrm>
                <a:off x="7196293" y="3477454"/>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37</a:t>
                </a:r>
              </a:p>
            </p:txBody>
          </p:sp>
          <p:sp>
            <p:nvSpPr>
              <p:cNvPr id="69" name="TextBox 68">
                <a:extLst>
                  <a:ext uri="{FF2B5EF4-FFF2-40B4-BE49-F238E27FC236}">
                    <a16:creationId xmlns:a16="http://schemas.microsoft.com/office/drawing/2014/main" id="{3CA38AAB-0E5B-119C-76C3-137095EFB34C}"/>
                  </a:ext>
                </a:extLst>
              </p:cNvPr>
              <p:cNvSpPr txBox="1"/>
              <p:nvPr/>
            </p:nvSpPr>
            <p:spPr bwMode="auto">
              <a:xfrm>
                <a:off x="7696856" y="283705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61</a:t>
                </a:r>
              </a:p>
            </p:txBody>
          </p:sp>
          <p:sp>
            <p:nvSpPr>
              <p:cNvPr id="70" name="TextBox 69">
                <a:extLst>
                  <a:ext uri="{FF2B5EF4-FFF2-40B4-BE49-F238E27FC236}">
                    <a16:creationId xmlns:a16="http://schemas.microsoft.com/office/drawing/2014/main" id="{84F0409E-681E-8B41-6E80-6073D45C0814}"/>
                  </a:ext>
                </a:extLst>
              </p:cNvPr>
              <p:cNvSpPr txBox="1"/>
              <p:nvPr/>
            </p:nvSpPr>
            <p:spPr bwMode="auto">
              <a:xfrm>
                <a:off x="8199663" y="3745156"/>
                <a:ext cx="39305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b="0">
                    <a:solidFill>
                      <a:schemeClr val="bg1"/>
                    </a:solidFill>
                    <a:latin typeface="Calibri" panose="020F0502020204030204" pitchFamily="34" charset="0"/>
                  </a:rPr>
                  <a:t>27</a:t>
                </a:r>
              </a:p>
            </p:txBody>
          </p:sp>
          <p:sp>
            <p:nvSpPr>
              <p:cNvPr id="71" name="Rectangle 70">
                <a:extLst>
                  <a:ext uri="{FF2B5EF4-FFF2-40B4-BE49-F238E27FC236}">
                    <a16:creationId xmlns:a16="http://schemas.microsoft.com/office/drawing/2014/main" id="{6A95249E-E828-3B08-1B51-3BF328093A7F}"/>
                  </a:ext>
                </a:extLst>
              </p:cNvPr>
              <p:cNvSpPr/>
              <p:nvPr/>
            </p:nvSpPr>
            <p:spPr bwMode="auto">
              <a:xfrm>
                <a:off x="7163214" y="3802398"/>
                <a:ext cx="459213" cy="993780"/>
              </a:xfrm>
              <a:prstGeom prst="rect">
                <a:avLst/>
              </a:prstGeom>
              <a:solidFill>
                <a:schemeClr val="tx1">
                  <a:lumMod val="50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2" name="Rectangle 71">
                <a:extLst>
                  <a:ext uri="{FF2B5EF4-FFF2-40B4-BE49-F238E27FC236}">
                    <a16:creationId xmlns:a16="http://schemas.microsoft.com/office/drawing/2014/main" id="{67D8E1DF-BE1A-0C1F-7854-5D7F5E43FA5D}"/>
                  </a:ext>
                </a:extLst>
              </p:cNvPr>
              <p:cNvSpPr/>
              <p:nvPr/>
            </p:nvSpPr>
            <p:spPr bwMode="auto">
              <a:xfrm>
                <a:off x="7664899" y="3144328"/>
                <a:ext cx="459213" cy="1651849"/>
              </a:xfrm>
              <a:prstGeom prst="rect">
                <a:avLst/>
              </a:prstGeom>
              <a:solidFill>
                <a:schemeClr val="tx1">
                  <a:lumMod val="6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3" name="Rectangle 72">
                <a:extLst>
                  <a:ext uri="{FF2B5EF4-FFF2-40B4-BE49-F238E27FC236}">
                    <a16:creationId xmlns:a16="http://schemas.microsoft.com/office/drawing/2014/main" id="{75AE788D-69DD-454D-221B-7158DE5FA15A}"/>
                  </a:ext>
                </a:extLst>
              </p:cNvPr>
              <p:cNvSpPr/>
              <p:nvPr/>
            </p:nvSpPr>
            <p:spPr bwMode="auto">
              <a:xfrm>
                <a:off x="8166584" y="4075084"/>
                <a:ext cx="459213" cy="736758"/>
              </a:xfrm>
              <a:prstGeom prst="rect">
                <a:avLst/>
              </a:prstGeom>
              <a:solidFill>
                <a:schemeClr val="tx1">
                  <a:lumMod val="75000"/>
                </a:schemeClr>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a:solidFill>
                    <a:schemeClr val="tx1"/>
                  </a:solidFill>
                  <a:latin typeface="Calibri" panose="020F0502020204030204" pitchFamily="34" charset="0"/>
                </a:endParaRPr>
              </a:p>
            </p:txBody>
          </p:sp>
          <p:sp>
            <p:nvSpPr>
              <p:cNvPr id="74" name="TextBox 73">
                <a:extLst>
                  <a:ext uri="{FF2B5EF4-FFF2-40B4-BE49-F238E27FC236}">
                    <a16:creationId xmlns:a16="http://schemas.microsoft.com/office/drawing/2014/main" id="{0829CF57-C35B-99E2-87C4-B6A802C0BB76}"/>
                  </a:ext>
                </a:extLst>
              </p:cNvPr>
              <p:cNvSpPr txBox="1"/>
              <p:nvPr/>
            </p:nvSpPr>
            <p:spPr bwMode="auto">
              <a:xfrm>
                <a:off x="7264105" y="5043835"/>
                <a:ext cx="126438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All Patients</a:t>
                </a:r>
              </a:p>
            </p:txBody>
          </p:sp>
        </p:grpSp>
        <p:sp>
          <p:nvSpPr>
            <p:cNvPr id="3" name="Freeform 2">
              <a:extLst>
                <a:ext uri="{FF2B5EF4-FFF2-40B4-BE49-F238E27FC236}">
                  <a16:creationId xmlns:a16="http://schemas.microsoft.com/office/drawing/2014/main" id="{BCB6522C-389D-CFAB-7A68-5EFB29554DEB}"/>
                </a:ext>
              </a:extLst>
            </p:cNvPr>
            <p:cNvSpPr/>
            <p:nvPr/>
          </p:nvSpPr>
          <p:spPr bwMode="auto">
            <a:xfrm>
              <a:off x="6947481" y="2061148"/>
              <a:ext cx="4924269" cy="2750695"/>
            </a:xfrm>
            <a:custGeom>
              <a:avLst/>
              <a:gdLst>
                <a:gd name="connsiteX0" fmla="*/ 0 w 4789357"/>
                <a:gd name="connsiteY0" fmla="*/ 0 h 2750695"/>
                <a:gd name="connsiteX1" fmla="*/ 0 w 4789357"/>
                <a:gd name="connsiteY1" fmla="*/ 2750695 h 2750695"/>
                <a:gd name="connsiteX2" fmla="*/ 4789357 w 4789357"/>
                <a:gd name="connsiteY2" fmla="*/ 2750695 h 2750695"/>
              </a:gdLst>
              <a:ahLst/>
              <a:cxnLst>
                <a:cxn ang="0">
                  <a:pos x="connsiteX0" y="connsiteY0"/>
                </a:cxn>
                <a:cxn ang="0">
                  <a:pos x="connsiteX1" y="connsiteY1"/>
                </a:cxn>
                <a:cxn ang="0">
                  <a:pos x="connsiteX2" y="connsiteY2"/>
                </a:cxn>
              </a:cxnLst>
              <a:rect l="l" t="t" r="r" b="b"/>
              <a:pathLst>
                <a:path w="4789357" h="2750695">
                  <a:moveTo>
                    <a:pt x="0" y="0"/>
                  </a:moveTo>
                  <a:lnTo>
                    <a:pt x="0" y="2750695"/>
                  </a:lnTo>
                  <a:lnTo>
                    <a:pt x="4789357" y="2750695"/>
                  </a:lnTo>
                </a:path>
              </a:pathLst>
            </a:custGeom>
            <a:noFill/>
            <a:ln w="28575">
              <a:solidFill>
                <a:schemeClr val="bg1"/>
              </a:solidFill>
              <a:miter lim="800000"/>
              <a:headEnd/>
              <a:tailEnd/>
            </a:ln>
          </p:spPr>
          <p:txBody>
            <a:bodyPr rtlCol="0" anchor="ctr"/>
            <a:lstStyle/>
            <a:p>
              <a:pPr algn="ctr"/>
              <a:endParaRPr lang="en-US"/>
            </a:p>
          </p:txBody>
        </p:sp>
        <p:sp>
          <p:nvSpPr>
            <p:cNvPr id="75" name="TextBox 74">
              <a:extLst>
                <a:ext uri="{FF2B5EF4-FFF2-40B4-BE49-F238E27FC236}">
                  <a16:creationId xmlns:a16="http://schemas.microsoft.com/office/drawing/2014/main" id="{9B4B7425-03BC-D078-E23A-7EEC1ADD3D0F}"/>
                </a:ext>
              </a:extLst>
            </p:cNvPr>
            <p:cNvSpPr txBox="1"/>
            <p:nvPr/>
          </p:nvSpPr>
          <p:spPr bwMode="auto">
            <a:xfrm>
              <a:off x="7058284" y="1969210"/>
              <a:ext cx="466784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a:solidFill>
                    <a:schemeClr val="bg1"/>
                  </a:solidFill>
                  <a:latin typeface="Calibri" panose="020F0502020204030204" pitchFamily="34" charset="0"/>
                </a:rPr>
                <a:t>Response by HER2 Status, %</a:t>
              </a:r>
            </a:p>
          </p:txBody>
        </p:sp>
        <p:sp>
          <p:nvSpPr>
            <p:cNvPr id="76" name="TextBox 75">
              <a:extLst>
                <a:ext uri="{FF2B5EF4-FFF2-40B4-BE49-F238E27FC236}">
                  <a16:creationId xmlns:a16="http://schemas.microsoft.com/office/drawing/2014/main" id="{2A336330-B4B2-3073-C0C8-1918D8AA30E6}"/>
                </a:ext>
              </a:extLst>
            </p:cNvPr>
            <p:cNvSpPr txBox="1"/>
            <p:nvPr/>
          </p:nvSpPr>
          <p:spPr bwMode="auto">
            <a:xfrm rot="16200000">
              <a:off x="7086435" y="4465441"/>
              <a:ext cx="3962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a:latin typeface="Calibri" panose="020F0502020204030204" pitchFamily="34" charset="0"/>
                </a:rPr>
                <a:t>All</a:t>
              </a:r>
            </a:p>
          </p:txBody>
        </p:sp>
        <p:sp>
          <p:nvSpPr>
            <p:cNvPr id="77" name="TextBox 76">
              <a:extLst>
                <a:ext uri="{FF2B5EF4-FFF2-40B4-BE49-F238E27FC236}">
                  <a16:creationId xmlns:a16="http://schemas.microsoft.com/office/drawing/2014/main" id="{02164CDD-4E51-3E5A-3BB4-3455764C7EF3}"/>
                </a:ext>
              </a:extLst>
            </p:cNvPr>
            <p:cNvSpPr txBox="1"/>
            <p:nvPr/>
          </p:nvSpPr>
          <p:spPr bwMode="auto">
            <a:xfrm rot="16200000">
              <a:off x="7418055" y="4300331"/>
              <a:ext cx="726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a:latin typeface="Calibri" panose="020F0502020204030204" pitchFamily="34" charset="0"/>
                </a:rPr>
                <a:t>IHC 3+</a:t>
              </a:r>
            </a:p>
          </p:txBody>
        </p:sp>
        <p:sp>
          <p:nvSpPr>
            <p:cNvPr id="78" name="TextBox 77">
              <a:extLst>
                <a:ext uri="{FF2B5EF4-FFF2-40B4-BE49-F238E27FC236}">
                  <a16:creationId xmlns:a16="http://schemas.microsoft.com/office/drawing/2014/main" id="{8805F7FF-5458-A497-BD89-427D426F2835}"/>
                </a:ext>
              </a:extLst>
            </p:cNvPr>
            <p:cNvSpPr txBox="1"/>
            <p:nvPr/>
          </p:nvSpPr>
          <p:spPr bwMode="auto">
            <a:xfrm rot="16200000">
              <a:off x="7930454" y="4300331"/>
              <a:ext cx="726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a:latin typeface="Calibri" panose="020F0502020204030204" pitchFamily="34" charset="0"/>
                </a:rPr>
                <a:t>IHC 2+</a:t>
              </a:r>
            </a:p>
          </p:txBody>
        </p:sp>
        <p:sp>
          <p:nvSpPr>
            <p:cNvPr id="79" name="TextBox 78">
              <a:extLst>
                <a:ext uri="{FF2B5EF4-FFF2-40B4-BE49-F238E27FC236}">
                  <a16:creationId xmlns:a16="http://schemas.microsoft.com/office/drawing/2014/main" id="{0A43B45C-9250-CAE5-5BF9-A7A9B965F0B8}"/>
                </a:ext>
              </a:extLst>
            </p:cNvPr>
            <p:cNvSpPr txBox="1"/>
            <p:nvPr/>
          </p:nvSpPr>
          <p:spPr bwMode="auto">
            <a:xfrm rot="16200000">
              <a:off x="8694603" y="4465441"/>
              <a:ext cx="3962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a:latin typeface="Calibri" panose="020F0502020204030204" pitchFamily="34" charset="0"/>
                </a:rPr>
                <a:t>All</a:t>
              </a:r>
            </a:p>
          </p:txBody>
        </p:sp>
        <p:sp>
          <p:nvSpPr>
            <p:cNvPr id="80" name="TextBox 79">
              <a:extLst>
                <a:ext uri="{FF2B5EF4-FFF2-40B4-BE49-F238E27FC236}">
                  <a16:creationId xmlns:a16="http://schemas.microsoft.com/office/drawing/2014/main" id="{A125CEF5-81E2-D214-3636-CD6356786817}"/>
                </a:ext>
              </a:extLst>
            </p:cNvPr>
            <p:cNvSpPr txBox="1"/>
            <p:nvPr/>
          </p:nvSpPr>
          <p:spPr bwMode="auto">
            <a:xfrm rot="16200000">
              <a:off x="9026223" y="4300331"/>
              <a:ext cx="726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a:latin typeface="Calibri" panose="020F0502020204030204" pitchFamily="34" charset="0"/>
                </a:rPr>
                <a:t>IHC 3+</a:t>
              </a:r>
            </a:p>
          </p:txBody>
        </p:sp>
        <p:sp>
          <p:nvSpPr>
            <p:cNvPr id="81" name="TextBox 80">
              <a:extLst>
                <a:ext uri="{FF2B5EF4-FFF2-40B4-BE49-F238E27FC236}">
                  <a16:creationId xmlns:a16="http://schemas.microsoft.com/office/drawing/2014/main" id="{5C74715A-C8A5-F9AA-64E6-D9E16E2590ED}"/>
                </a:ext>
              </a:extLst>
            </p:cNvPr>
            <p:cNvSpPr txBox="1"/>
            <p:nvPr/>
          </p:nvSpPr>
          <p:spPr bwMode="auto">
            <a:xfrm rot="16200000">
              <a:off x="9577094" y="4375281"/>
              <a:ext cx="649537"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spc="-100">
                  <a:latin typeface="Calibri" panose="020F0502020204030204" pitchFamily="34" charset="0"/>
                </a:rPr>
                <a:t>IHC 2+</a:t>
              </a:r>
            </a:p>
          </p:txBody>
        </p:sp>
        <p:sp>
          <p:nvSpPr>
            <p:cNvPr id="82" name="TextBox 81">
              <a:extLst>
                <a:ext uri="{FF2B5EF4-FFF2-40B4-BE49-F238E27FC236}">
                  <a16:creationId xmlns:a16="http://schemas.microsoft.com/office/drawing/2014/main" id="{78F7B7C3-16BD-F270-D6B7-0964D15D7765}"/>
                </a:ext>
              </a:extLst>
            </p:cNvPr>
            <p:cNvSpPr txBox="1"/>
            <p:nvPr/>
          </p:nvSpPr>
          <p:spPr bwMode="auto">
            <a:xfrm rot="16200000">
              <a:off x="10298934" y="4465441"/>
              <a:ext cx="39626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a:latin typeface="Calibri" panose="020F0502020204030204" pitchFamily="34" charset="0"/>
                </a:rPr>
                <a:t>All</a:t>
              </a:r>
            </a:p>
          </p:txBody>
        </p:sp>
        <p:sp>
          <p:nvSpPr>
            <p:cNvPr id="83" name="TextBox 82">
              <a:extLst>
                <a:ext uri="{FF2B5EF4-FFF2-40B4-BE49-F238E27FC236}">
                  <a16:creationId xmlns:a16="http://schemas.microsoft.com/office/drawing/2014/main" id="{80280773-460D-B8C8-516F-1585FB578724}"/>
                </a:ext>
              </a:extLst>
            </p:cNvPr>
            <p:cNvSpPr txBox="1"/>
            <p:nvPr/>
          </p:nvSpPr>
          <p:spPr bwMode="auto">
            <a:xfrm rot="16200000">
              <a:off x="10630554" y="4300331"/>
              <a:ext cx="726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a:latin typeface="Calibri" panose="020F0502020204030204" pitchFamily="34" charset="0"/>
                </a:rPr>
                <a:t>IHC 3+</a:t>
              </a:r>
            </a:p>
          </p:txBody>
        </p:sp>
        <p:sp>
          <p:nvSpPr>
            <p:cNvPr id="84" name="TextBox 83">
              <a:extLst>
                <a:ext uri="{FF2B5EF4-FFF2-40B4-BE49-F238E27FC236}">
                  <a16:creationId xmlns:a16="http://schemas.microsoft.com/office/drawing/2014/main" id="{9771A161-BD56-CC68-7257-8BB0C7A62602}"/>
                </a:ext>
              </a:extLst>
            </p:cNvPr>
            <p:cNvSpPr txBox="1"/>
            <p:nvPr/>
          </p:nvSpPr>
          <p:spPr bwMode="auto">
            <a:xfrm rot="16200000">
              <a:off x="11142953" y="4300331"/>
              <a:ext cx="7264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sz="1600" b="0">
                  <a:latin typeface="Calibri" panose="020F0502020204030204" pitchFamily="34" charset="0"/>
                </a:rPr>
                <a:t>IHC 2+</a:t>
              </a:r>
            </a:p>
          </p:txBody>
        </p:sp>
      </p:grpSp>
      <p:sp>
        <p:nvSpPr>
          <p:cNvPr id="13" name="Title 12">
            <a:extLst>
              <a:ext uri="{FF2B5EF4-FFF2-40B4-BE49-F238E27FC236}">
                <a16:creationId xmlns:a16="http://schemas.microsoft.com/office/drawing/2014/main" id="{1DA4A5D8-D61A-FE5A-2BCA-5FB0B1FF861A}"/>
              </a:ext>
            </a:extLst>
          </p:cNvPr>
          <p:cNvSpPr>
            <a:spLocks noGrp="1"/>
          </p:cNvSpPr>
          <p:nvPr>
            <p:ph type="title"/>
          </p:nvPr>
        </p:nvSpPr>
        <p:spPr/>
        <p:txBody>
          <a:bodyPr/>
          <a:lstStyle/>
          <a:p>
            <a:r>
              <a:rPr lang="en-US" dirty="0"/>
              <a:t>DESTINY-PanTumor02: T-</a:t>
            </a:r>
            <a:r>
              <a:rPr lang="en-US" dirty="0" err="1"/>
              <a:t>DXd</a:t>
            </a:r>
            <a:r>
              <a:rPr lang="en-US" dirty="0"/>
              <a:t> Responses</a:t>
            </a:r>
            <a:br>
              <a:rPr lang="en-US" dirty="0"/>
            </a:br>
            <a:r>
              <a:rPr lang="en-US" dirty="0"/>
              <a:t>in Bladder Cancers by HER2 Status</a:t>
            </a:r>
          </a:p>
        </p:txBody>
      </p:sp>
    </p:spTree>
    <p:extLst>
      <p:ext uri="{BB962C8B-B14F-4D97-AF65-F5344CB8AC3E}">
        <p14:creationId xmlns:p14="http://schemas.microsoft.com/office/powerpoint/2010/main" val="29702678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FB26AE4-1161-E21D-0A68-E76EC64C120C}"/>
              </a:ext>
            </a:extLst>
          </p:cNvPr>
          <p:cNvSpPr txBox="1"/>
          <p:nvPr/>
        </p:nvSpPr>
        <p:spPr>
          <a:xfrm>
            <a:off x="401906" y="6365220"/>
            <a:ext cx="7774931" cy="276999"/>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455560"/>
                </a:solidFill>
                <a:effectLst/>
                <a:uLnTx/>
                <a:uFillTx/>
                <a:latin typeface="Calibri"/>
                <a:ea typeface="+mn-ea"/>
                <a:cs typeface="+mn-cs"/>
              </a:rPr>
              <a:t>Sheng. JCO. 2023;JCO2202912. </a:t>
            </a:r>
          </a:p>
        </p:txBody>
      </p:sp>
      <p:sp>
        <p:nvSpPr>
          <p:cNvPr id="2" name="Title 1">
            <a:extLst>
              <a:ext uri="{FF2B5EF4-FFF2-40B4-BE49-F238E27FC236}">
                <a16:creationId xmlns:a16="http://schemas.microsoft.com/office/drawing/2014/main" id="{284551AC-21EE-7E20-AF68-F8D16832F0F9}"/>
              </a:ext>
            </a:extLst>
          </p:cNvPr>
          <p:cNvSpPr>
            <a:spLocks noGrp="1"/>
          </p:cNvSpPr>
          <p:nvPr>
            <p:ph type="title"/>
          </p:nvPr>
        </p:nvSpPr>
        <p:spPr/>
        <p:txBody>
          <a:bodyPr/>
          <a:lstStyle/>
          <a:p>
            <a:r>
              <a:rPr lang="en-US" dirty="0" err="1"/>
              <a:t>Disitamab</a:t>
            </a:r>
            <a:r>
              <a:rPr lang="en-US" dirty="0"/>
              <a:t> Vedotin: A HER2 ADC for HER2+ UC</a:t>
            </a:r>
          </a:p>
        </p:txBody>
      </p:sp>
      <p:sp>
        <p:nvSpPr>
          <p:cNvPr id="9" name="Content Placeholder 8">
            <a:extLst>
              <a:ext uri="{FF2B5EF4-FFF2-40B4-BE49-F238E27FC236}">
                <a16:creationId xmlns:a16="http://schemas.microsoft.com/office/drawing/2014/main" id="{A581D0A7-A62F-F1B2-883E-290F39C6B8C2}"/>
              </a:ext>
            </a:extLst>
          </p:cNvPr>
          <p:cNvSpPr>
            <a:spLocks noGrp="1"/>
          </p:cNvSpPr>
          <p:nvPr>
            <p:ph idx="1"/>
          </p:nvPr>
        </p:nvSpPr>
        <p:spPr/>
        <p:txBody>
          <a:bodyPr/>
          <a:lstStyle/>
          <a:p>
            <a:r>
              <a:rPr lang="en-US" sz="2000" dirty="0">
                <a:latin typeface="Calibri"/>
                <a:ea typeface="Calibri"/>
                <a:cs typeface="Calibri"/>
              </a:rPr>
              <a:t>Disitamab vedotin: ADC in which novel HER2-targeted Ab (hertuzumab) is coupled to monomethyl auristatin E via cleavable linker</a:t>
            </a:r>
            <a:endParaRPr lang="en-US"/>
          </a:p>
          <a:p>
            <a:r>
              <a:rPr lang="en-US" sz="2000" dirty="0"/>
              <a:t>Analysis of 2 phase II trials of disitamab vedotin for locally advanced/metastatic HER2+ urothelial carcinoma with PD after ≥1 prior tx (N = 107)</a:t>
            </a:r>
            <a:endParaRPr lang="en-US"/>
          </a:p>
        </p:txBody>
      </p:sp>
      <p:sp>
        <p:nvSpPr>
          <p:cNvPr id="14" name="TextBox 13">
            <a:extLst>
              <a:ext uri="{FF2B5EF4-FFF2-40B4-BE49-F238E27FC236}">
                <a16:creationId xmlns:a16="http://schemas.microsoft.com/office/drawing/2014/main" id="{C57F936E-E393-CA1B-5E0E-EF7221CB3B73}"/>
              </a:ext>
            </a:extLst>
          </p:cNvPr>
          <p:cNvSpPr txBox="1"/>
          <p:nvPr/>
        </p:nvSpPr>
        <p:spPr>
          <a:xfrm>
            <a:off x="1455984" y="5199234"/>
            <a:ext cx="2600392" cy="923330"/>
          </a:xfrm>
          <a:prstGeom prst="rect">
            <a:avLst/>
          </a:prstGeom>
          <a:noFill/>
        </p:spPr>
        <p:txBody>
          <a:bodyPr wrap="none" rtlCol="0">
            <a:spAutoFit/>
          </a:bodyPr>
          <a:lstStyle/>
          <a:p>
            <a:pPr marL="0" marR="0" lvl="0" indent="0" defTabSz="609585" rtl="0" eaLnBrk="1" fontAlgn="auto" latinLnBrk="0" hangingPunct="1">
              <a:lnSpc>
                <a:spcPct val="100000"/>
              </a:lnSpc>
              <a:spcBef>
                <a:spcPts val="0"/>
              </a:spcBef>
              <a:spcAft>
                <a:spcPts val="0"/>
              </a:spcAft>
              <a:buClrTx/>
              <a:buSzTx/>
              <a:buFontTx/>
              <a:buNone/>
              <a:tabLst/>
              <a:defRPr/>
            </a:pPr>
            <a:r>
              <a:rPr kumimoji="0" lang="en-US" b="0" i="0" u="none" strike="noStrike" kern="1200" cap="none" spc="0" normalizeH="0" baseline="0" noProof="0" dirty="0">
                <a:ln>
                  <a:noFill/>
                </a:ln>
                <a:solidFill>
                  <a:prstClr val="black"/>
                </a:solidFill>
                <a:effectLst/>
                <a:uLnTx/>
                <a:uFillTx/>
                <a:latin typeface="Calibri"/>
                <a:ea typeface="+mn-ea"/>
                <a:cs typeface="Arial" panose="020B0604020202020204" pitchFamily="34" charset="0"/>
              </a:rPr>
              <a:t>ORR: 50.5%; DoR: 7.3 mo</a:t>
            </a:r>
          </a:p>
          <a:p>
            <a:pPr marL="0" marR="0" lvl="0" indent="0" defTabSz="609585" rtl="0" eaLnBrk="1" fontAlgn="auto" latinLnBrk="0" hangingPunct="1">
              <a:lnSpc>
                <a:spcPct val="100000"/>
              </a:lnSpc>
              <a:spcBef>
                <a:spcPts val="0"/>
              </a:spcBef>
              <a:spcAft>
                <a:spcPts val="0"/>
              </a:spcAft>
              <a:buClrTx/>
              <a:buSzTx/>
              <a:buFontTx/>
              <a:buNone/>
              <a:tabLst/>
              <a:defRPr/>
            </a:pPr>
            <a:r>
              <a:rPr lang="en-US" b="0" dirty="0">
                <a:solidFill>
                  <a:prstClr val="black"/>
                </a:solidFill>
                <a:latin typeface="Calibri"/>
              </a:rPr>
              <a:t>Median PFS: 5.9 mo</a:t>
            </a:r>
          </a:p>
          <a:p>
            <a:pPr marL="0" marR="0" lvl="0" indent="0" defTabSz="609585" rtl="0" eaLnBrk="1" fontAlgn="auto" latinLnBrk="0" hangingPunct="1">
              <a:lnSpc>
                <a:spcPct val="100000"/>
              </a:lnSpc>
              <a:spcBef>
                <a:spcPts val="0"/>
              </a:spcBef>
              <a:spcAft>
                <a:spcPts val="0"/>
              </a:spcAft>
              <a:buClrTx/>
              <a:buSzTx/>
              <a:buFontTx/>
              <a:buNone/>
              <a:tabLst/>
              <a:defRPr/>
            </a:pPr>
            <a:r>
              <a:rPr lang="en-US" b="0" dirty="0">
                <a:solidFill>
                  <a:prstClr val="black"/>
                </a:solidFill>
                <a:latin typeface="Calibri"/>
              </a:rPr>
              <a:t>Median OS: 14.2 mo</a:t>
            </a:r>
          </a:p>
        </p:txBody>
      </p:sp>
      <p:sp>
        <p:nvSpPr>
          <p:cNvPr id="15" name="Content Placeholder 5">
            <a:extLst>
              <a:ext uri="{FF2B5EF4-FFF2-40B4-BE49-F238E27FC236}">
                <a16:creationId xmlns:a16="http://schemas.microsoft.com/office/drawing/2014/main" id="{0F18BB07-43FD-BDA4-39E9-D82ABB669B03}"/>
              </a:ext>
            </a:extLst>
          </p:cNvPr>
          <p:cNvSpPr txBox="1">
            <a:spLocks/>
          </p:cNvSpPr>
          <p:nvPr/>
        </p:nvSpPr>
        <p:spPr bwMode="auto">
          <a:xfrm>
            <a:off x="6199022" y="2890561"/>
            <a:ext cx="5283182" cy="22042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sz="2000" b="0" kern="0" dirty="0"/>
              <a:t>Ongoing randomized phase III studies:</a:t>
            </a:r>
          </a:p>
          <a:p>
            <a:pPr lvl="1"/>
            <a:r>
              <a:rPr lang="en-US" sz="1800" b="0" kern="0" dirty="0"/>
              <a:t>1L disitamab vedotin + pembrolizumab vs CT for locally advanced/metastatic </a:t>
            </a:r>
            <a:r>
              <a:rPr lang="en-US" sz="1800" b="0" i="1" kern="0" dirty="0"/>
              <a:t>HER2</a:t>
            </a:r>
            <a:r>
              <a:rPr lang="en-US" sz="1800" b="0" kern="0" dirty="0"/>
              <a:t> (IHC 1+ and greater)</a:t>
            </a:r>
            <a:r>
              <a:rPr lang="en-US" sz="1800" b="0" kern="0" dirty="0">
                <a:cs typeface="Calibri" panose="020F0502020204030204" pitchFamily="34" charset="0"/>
              </a:rPr>
              <a:t>‒</a:t>
            </a:r>
            <a:r>
              <a:rPr lang="en-US" sz="1800" b="0" kern="0" dirty="0"/>
              <a:t>expressing urothelial carcinoma (NCT05911295)</a:t>
            </a:r>
          </a:p>
          <a:p>
            <a:pPr lvl="1"/>
            <a:r>
              <a:rPr kumimoji="0" lang="en-US" sz="1800" b="0" i="0" u="none" strike="noStrike" cap="none" normalizeH="0" baseline="0" dirty="0">
                <a:ln>
                  <a:noFill/>
                </a:ln>
                <a:solidFill>
                  <a:schemeClr val="bg2">
                    <a:lumMod val="10000"/>
                  </a:schemeClr>
                </a:solidFill>
                <a:effectLst/>
                <a:latin typeface="Calibri" panose="020F0502020204030204" pitchFamily="34" charset="0"/>
              </a:rPr>
              <a:t>Disitamab vedotin + pyrotinib vs THP for newly diagnosed recurrent/metastatic HER2+ advanced UC (NCT06278870)</a:t>
            </a:r>
            <a:endParaRPr lang="en-US" sz="1800" b="0" kern="0" dirty="0"/>
          </a:p>
          <a:p>
            <a:r>
              <a:rPr lang="en-US" sz="2000" b="0" kern="0" dirty="0"/>
              <a:t>Ongoing phase II study of disitamab vedotin for previously treated advanced </a:t>
            </a:r>
            <a:r>
              <a:rPr lang="en-US" sz="2000" b="0" i="1" kern="0" dirty="0"/>
              <a:t>HER2</a:t>
            </a:r>
            <a:r>
              <a:rPr lang="en-US" sz="2000" b="0" kern="0" dirty="0"/>
              <a:t>-expressing solid tumors (NCT06003231)</a:t>
            </a:r>
          </a:p>
          <a:p>
            <a:endParaRPr lang="en-US" sz="2000" b="0" kern="0" dirty="0"/>
          </a:p>
        </p:txBody>
      </p:sp>
      <p:sp>
        <p:nvSpPr>
          <p:cNvPr id="4" name="TextBox 3">
            <a:extLst>
              <a:ext uri="{FF2B5EF4-FFF2-40B4-BE49-F238E27FC236}">
                <a16:creationId xmlns:a16="http://schemas.microsoft.com/office/drawing/2014/main" id="{9C088719-55C5-39BD-1FE0-2CB5C5E1617B}"/>
              </a:ext>
            </a:extLst>
          </p:cNvPr>
          <p:cNvSpPr txBox="1"/>
          <p:nvPr/>
        </p:nvSpPr>
        <p:spPr bwMode="auto">
          <a:xfrm rot="16200000">
            <a:off x="-1042532" y="4461503"/>
            <a:ext cx="3374423"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ctr">
              <a:lnSpc>
                <a:spcPct val="100000"/>
              </a:lnSpc>
              <a:spcBef>
                <a:spcPct val="50000"/>
              </a:spcBef>
              <a:spcAft>
                <a:spcPct val="0"/>
              </a:spcAft>
              <a:buClrTx/>
              <a:buFontTx/>
              <a:buNone/>
            </a:pPr>
            <a:r>
              <a:rPr lang="en-US" b="1">
                <a:solidFill>
                  <a:schemeClr val="bg1"/>
                </a:solidFill>
                <a:latin typeface="Calibri" panose="020F0502020204030204" pitchFamily="34" charset="0"/>
              </a:rPr>
              <a:t>Change From Baseline (%)</a:t>
            </a:r>
          </a:p>
        </p:txBody>
      </p:sp>
      <p:sp>
        <p:nvSpPr>
          <p:cNvPr id="5" name="TextBox 4">
            <a:extLst>
              <a:ext uri="{FF2B5EF4-FFF2-40B4-BE49-F238E27FC236}">
                <a16:creationId xmlns:a16="http://schemas.microsoft.com/office/drawing/2014/main" id="{A3CC3031-33A6-2C36-3010-F1282CC1E590}"/>
              </a:ext>
            </a:extLst>
          </p:cNvPr>
          <p:cNvSpPr txBox="1"/>
          <p:nvPr/>
        </p:nvSpPr>
        <p:spPr bwMode="auto">
          <a:xfrm>
            <a:off x="3114907" y="6081738"/>
            <a:ext cx="87996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b="1">
                <a:solidFill>
                  <a:schemeClr val="bg1"/>
                </a:solidFill>
                <a:latin typeface="Calibri" panose="020F0502020204030204" pitchFamily="34" charset="0"/>
              </a:rPr>
              <a:t>Patient</a:t>
            </a:r>
          </a:p>
        </p:txBody>
      </p:sp>
      <p:cxnSp>
        <p:nvCxnSpPr>
          <p:cNvPr id="6" name="Straight Connector 5">
            <a:extLst>
              <a:ext uri="{FF2B5EF4-FFF2-40B4-BE49-F238E27FC236}">
                <a16:creationId xmlns:a16="http://schemas.microsoft.com/office/drawing/2014/main" id="{8108B5B5-DAD1-349C-A17F-2E3BE977AC1F}"/>
              </a:ext>
            </a:extLst>
          </p:cNvPr>
          <p:cNvCxnSpPr/>
          <p:nvPr/>
        </p:nvCxnSpPr>
        <p:spPr bwMode="auto">
          <a:xfrm>
            <a:off x="1320214" y="3095077"/>
            <a:ext cx="0" cy="3059197"/>
          </a:xfrm>
          <a:prstGeom prst="line">
            <a:avLst/>
          </a:prstGeom>
          <a:noFill/>
          <a:ln w="28575" cap="flat" cmpd="sng" algn="ctr">
            <a:solidFill>
              <a:schemeClr val="bg1"/>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88308ABD-96F6-63DF-8F43-E997750BE465}"/>
              </a:ext>
            </a:extLst>
          </p:cNvPr>
          <p:cNvCxnSpPr/>
          <p:nvPr/>
        </p:nvCxnSpPr>
        <p:spPr bwMode="auto">
          <a:xfrm>
            <a:off x="1243058" y="3159513"/>
            <a:ext cx="77155" cy="0"/>
          </a:xfrm>
          <a:prstGeom prst="line">
            <a:avLst/>
          </a:prstGeom>
          <a:noFill/>
          <a:ln w="28575" cap="flat" cmpd="sng" algn="ctr">
            <a:solidFill>
              <a:schemeClr val="bg1"/>
            </a:solidFill>
            <a:prstDash val="solid"/>
            <a:round/>
            <a:headEnd type="none" w="med" len="med"/>
            <a:tailEnd type="none" w="med" len="med"/>
          </a:ln>
          <a:effectLst/>
        </p:spPr>
      </p:cxnSp>
      <p:cxnSp>
        <p:nvCxnSpPr>
          <p:cNvPr id="10" name="Straight Connector 9">
            <a:extLst>
              <a:ext uri="{FF2B5EF4-FFF2-40B4-BE49-F238E27FC236}">
                <a16:creationId xmlns:a16="http://schemas.microsoft.com/office/drawing/2014/main" id="{692BAC64-9730-5628-248D-E479E438BE63}"/>
              </a:ext>
            </a:extLst>
          </p:cNvPr>
          <p:cNvCxnSpPr/>
          <p:nvPr/>
        </p:nvCxnSpPr>
        <p:spPr bwMode="auto">
          <a:xfrm>
            <a:off x="1243058" y="3529653"/>
            <a:ext cx="77155"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30F2AEC1-33A8-B655-ABB3-EE97974CBBB2}"/>
              </a:ext>
            </a:extLst>
          </p:cNvPr>
          <p:cNvCxnSpPr/>
          <p:nvPr/>
        </p:nvCxnSpPr>
        <p:spPr bwMode="auto">
          <a:xfrm>
            <a:off x="1243058" y="3899793"/>
            <a:ext cx="77155" cy="0"/>
          </a:xfrm>
          <a:prstGeom prst="line">
            <a:avLst/>
          </a:prstGeom>
          <a:noFill/>
          <a:ln w="28575" cap="flat" cmpd="sng" algn="ctr">
            <a:solidFill>
              <a:schemeClr val="bg1"/>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01DBB0C3-6FBC-C9C5-FC41-6E1CD3B7D3D4}"/>
              </a:ext>
            </a:extLst>
          </p:cNvPr>
          <p:cNvCxnSpPr/>
          <p:nvPr/>
        </p:nvCxnSpPr>
        <p:spPr bwMode="auto">
          <a:xfrm>
            <a:off x="1243058" y="4640073"/>
            <a:ext cx="77155"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965B43EB-5A75-0D28-F54E-98E5C1227D8C}"/>
              </a:ext>
            </a:extLst>
          </p:cNvPr>
          <p:cNvCxnSpPr/>
          <p:nvPr/>
        </p:nvCxnSpPr>
        <p:spPr bwMode="auto">
          <a:xfrm>
            <a:off x="1243058" y="5010213"/>
            <a:ext cx="77155"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7D12A25D-84DC-6C62-B8C2-8E095CA9B1A8}"/>
              </a:ext>
            </a:extLst>
          </p:cNvPr>
          <p:cNvCxnSpPr/>
          <p:nvPr/>
        </p:nvCxnSpPr>
        <p:spPr bwMode="auto">
          <a:xfrm>
            <a:off x="1243058" y="5380353"/>
            <a:ext cx="77155"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953BC779-FF40-3F86-3832-26FDF1EE007E}"/>
              </a:ext>
            </a:extLst>
          </p:cNvPr>
          <p:cNvCxnSpPr/>
          <p:nvPr/>
        </p:nvCxnSpPr>
        <p:spPr bwMode="auto">
          <a:xfrm>
            <a:off x="1243058" y="5750493"/>
            <a:ext cx="77155"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7BAEBA10-F33D-A41F-0ECB-6D0DD0324C2C}"/>
              </a:ext>
            </a:extLst>
          </p:cNvPr>
          <p:cNvCxnSpPr/>
          <p:nvPr/>
        </p:nvCxnSpPr>
        <p:spPr bwMode="auto">
          <a:xfrm>
            <a:off x="1243058" y="6120630"/>
            <a:ext cx="77155" cy="0"/>
          </a:xfrm>
          <a:prstGeom prst="line">
            <a:avLst/>
          </a:prstGeom>
          <a:noFill/>
          <a:ln w="28575" cap="flat" cmpd="sng" algn="ctr">
            <a:solidFill>
              <a:schemeClr val="bg1"/>
            </a:solidFill>
            <a:prstDash val="solid"/>
            <a:round/>
            <a:headEnd type="none" w="med" len="med"/>
            <a:tailEnd type="none" w="med" len="med"/>
          </a:ln>
          <a:effectLst/>
        </p:spPr>
      </p:cxnSp>
      <p:sp>
        <p:nvSpPr>
          <p:cNvPr id="20" name="TextBox 19">
            <a:extLst>
              <a:ext uri="{FF2B5EF4-FFF2-40B4-BE49-F238E27FC236}">
                <a16:creationId xmlns:a16="http://schemas.microsoft.com/office/drawing/2014/main" id="{85A5E3A1-7F1D-C3D2-7DEF-C266605CEADE}"/>
              </a:ext>
            </a:extLst>
          </p:cNvPr>
          <p:cNvSpPr txBox="1"/>
          <p:nvPr/>
        </p:nvSpPr>
        <p:spPr bwMode="auto">
          <a:xfrm>
            <a:off x="916973" y="2990236"/>
            <a:ext cx="4250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1" name="TextBox 20">
            <a:extLst>
              <a:ext uri="{FF2B5EF4-FFF2-40B4-BE49-F238E27FC236}">
                <a16:creationId xmlns:a16="http://schemas.microsoft.com/office/drawing/2014/main" id="{81D7B316-0296-1E9A-D9A3-CEC8C2E58CDA}"/>
              </a:ext>
            </a:extLst>
          </p:cNvPr>
          <p:cNvSpPr txBox="1"/>
          <p:nvPr/>
        </p:nvSpPr>
        <p:spPr bwMode="auto">
          <a:xfrm>
            <a:off x="916973" y="3355996"/>
            <a:ext cx="4250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2" name="TextBox 21">
            <a:extLst>
              <a:ext uri="{FF2B5EF4-FFF2-40B4-BE49-F238E27FC236}">
                <a16:creationId xmlns:a16="http://schemas.microsoft.com/office/drawing/2014/main" id="{202D82FF-A933-68C4-D97B-3A6B58ADA1E1}"/>
              </a:ext>
            </a:extLst>
          </p:cNvPr>
          <p:cNvSpPr txBox="1"/>
          <p:nvPr/>
        </p:nvSpPr>
        <p:spPr bwMode="auto">
          <a:xfrm>
            <a:off x="916973" y="3731641"/>
            <a:ext cx="42509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3" name="TextBox 22">
            <a:extLst>
              <a:ext uri="{FF2B5EF4-FFF2-40B4-BE49-F238E27FC236}">
                <a16:creationId xmlns:a16="http://schemas.microsoft.com/office/drawing/2014/main" id="{032663BF-6A48-8929-AE2C-385979E69177}"/>
              </a:ext>
            </a:extLst>
          </p:cNvPr>
          <p:cNvSpPr txBox="1"/>
          <p:nvPr/>
        </p:nvSpPr>
        <p:spPr bwMode="auto">
          <a:xfrm>
            <a:off x="1020624" y="4087516"/>
            <a:ext cx="27773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0</a:t>
            </a:r>
          </a:p>
        </p:txBody>
      </p:sp>
      <p:sp>
        <p:nvSpPr>
          <p:cNvPr id="24" name="TextBox 23">
            <a:extLst>
              <a:ext uri="{FF2B5EF4-FFF2-40B4-BE49-F238E27FC236}">
                <a16:creationId xmlns:a16="http://schemas.microsoft.com/office/drawing/2014/main" id="{0B785693-C735-4A14-E572-0494C3922A68}"/>
              </a:ext>
            </a:extLst>
          </p:cNvPr>
          <p:cNvSpPr txBox="1"/>
          <p:nvPr/>
        </p:nvSpPr>
        <p:spPr bwMode="auto">
          <a:xfrm>
            <a:off x="857529" y="4463161"/>
            <a:ext cx="4894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-20</a:t>
            </a:r>
          </a:p>
        </p:txBody>
      </p:sp>
      <p:sp>
        <p:nvSpPr>
          <p:cNvPr id="25" name="TextBox 24">
            <a:extLst>
              <a:ext uri="{FF2B5EF4-FFF2-40B4-BE49-F238E27FC236}">
                <a16:creationId xmlns:a16="http://schemas.microsoft.com/office/drawing/2014/main" id="{B30563BB-09ED-3BF1-9E9A-B348AF92904B}"/>
              </a:ext>
            </a:extLst>
          </p:cNvPr>
          <p:cNvSpPr txBox="1"/>
          <p:nvPr/>
        </p:nvSpPr>
        <p:spPr bwMode="auto">
          <a:xfrm>
            <a:off x="857529" y="4833863"/>
            <a:ext cx="4894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-40</a:t>
            </a:r>
          </a:p>
        </p:txBody>
      </p:sp>
      <p:sp>
        <p:nvSpPr>
          <p:cNvPr id="26" name="TextBox 25">
            <a:extLst>
              <a:ext uri="{FF2B5EF4-FFF2-40B4-BE49-F238E27FC236}">
                <a16:creationId xmlns:a16="http://schemas.microsoft.com/office/drawing/2014/main" id="{0066EEE0-4D74-B47C-5D27-CABD5545D926}"/>
              </a:ext>
            </a:extLst>
          </p:cNvPr>
          <p:cNvSpPr txBox="1"/>
          <p:nvPr/>
        </p:nvSpPr>
        <p:spPr bwMode="auto">
          <a:xfrm>
            <a:off x="857529" y="5204566"/>
            <a:ext cx="4894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-60</a:t>
            </a:r>
          </a:p>
        </p:txBody>
      </p:sp>
      <p:sp>
        <p:nvSpPr>
          <p:cNvPr id="27" name="TextBox 26">
            <a:extLst>
              <a:ext uri="{FF2B5EF4-FFF2-40B4-BE49-F238E27FC236}">
                <a16:creationId xmlns:a16="http://schemas.microsoft.com/office/drawing/2014/main" id="{5420CB12-AC90-D4A3-5F47-8CD624F6674F}"/>
              </a:ext>
            </a:extLst>
          </p:cNvPr>
          <p:cNvSpPr txBox="1"/>
          <p:nvPr/>
        </p:nvSpPr>
        <p:spPr bwMode="auto">
          <a:xfrm>
            <a:off x="857529" y="5585154"/>
            <a:ext cx="48948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-80</a:t>
            </a:r>
          </a:p>
        </p:txBody>
      </p:sp>
      <p:sp>
        <p:nvSpPr>
          <p:cNvPr id="28" name="TextBox 27">
            <a:extLst>
              <a:ext uri="{FF2B5EF4-FFF2-40B4-BE49-F238E27FC236}">
                <a16:creationId xmlns:a16="http://schemas.microsoft.com/office/drawing/2014/main" id="{D0FB92B5-1427-6D55-B7EE-7F951E1F5742}"/>
              </a:ext>
            </a:extLst>
          </p:cNvPr>
          <p:cNvSpPr txBox="1"/>
          <p:nvPr/>
        </p:nvSpPr>
        <p:spPr bwMode="auto">
          <a:xfrm>
            <a:off x="754356" y="5947974"/>
            <a:ext cx="56727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600" b="0" dirty="0">
                <a:solidFill>
                  <a:schemeClr val="bg1"/>
                </a:solidFill>
                <a:latin typeface="Calibri" panose="020F0502020204030204" pitchFamily="34" charset="0"/>
              </a:rPr>
              <a:t>-100</a:t>
            </a:r>
          </a:p>
        </p:txBody>
      </p:sp>
      <p:cxnSp>
        <p:nvCxnSpPr>
          <p:cNvPr id="29" name="Straight Connector 28">
            <a:extLst>
              <a:ext uri="{FF2B5EF4-FFF2-40B4-BE49-F238E27FC236}">
                <a16:creationId xmlns:a16="http://schemas.microsoft.com/office/drawing/2014/main" id="{8B3C0E2B-4A53-5414-5300-32C6D7AD97FE}"/>
              </a:ext>
            </a:extLst>
          </p:cNvPr>
          <p:cNvCxnSpPr>
            <a:cxnSpLocks/>
          </p:cNvCxnSpPr>
          <p:nvPr/>
        </p:nvCxnSpPr>
        <p:spPr bwMode="auto">
          <a:xfrm>
            <a:off x="1374006" y="3346355"/>
            <a:ext cx="0" cy="910438"/>
          </a:xfrm>
          <a:prstGeom prst="line">
            <a:avLst/>
          </a:prstGeom>
          <a:noFill/>
          <a:ln w="31750" cap="flat" cmpd="sng" algn="ctr">
            <a:solidFill>
              <a:schemeClr val="accent3"/>
            </a:solidFill>
            <a:prstDash val="solid"/>
            <a:round/>
            <a:headEnd type="none" w="med" len="med"/>
            <a:tailEnd type="none" w="med" len="med"/>
          </a:ln>
          <a:effectLst/>
        </p:spPr>
      </p:cxnSp>
      <p:cxnSp>
        <p:nvCxnSpPr>
          <p:cNvPr id="30" name="Straight Connector 29">
            <a:extLst>
              <a:ext uri="{FF2B5EF4-FFF2-40B4-BE49-F238E27FC236}">
                <a16:creationId xmlns:a16="http://schemas.microsoft.com/office/drawing/2014/main" id="{8E336A88-0F7F-D79E-23DB-0AFCE0BD4E0B}"/>
              </a:ext>
            </a:extLst>
          </p:cNvPr>
          <p:cNvCxnSpPr>
            <a:cxnSpLocks/>
          </p:cNvCxnSpPr>
          <p:nvPr/>
        </p:nvCxnSpPr>
        <p:spPr bwMode="auto">
          <a:xfrm>
            <a:off x="1416136" y="3527723"/>
            <a:ext cx="0" cy="729070"/>
          </a:xfrm>
          <a:prstGeom prst="line">
            <a:avLst/>
          </a:prstGeom>
          <a:noFill/>
          <a:ln w="31750" cap="flat" cmpd="sng" algn="ctr">
            <a:solidFill>
              <a:schemeClr val="accent3"/>
            </a:solidFill>
            <a:prstDash val="solid"/>
            <a:round/>
            <a:headEnd type="none" w="med" len="med"/>
            <a:tailEnd type="none" w="med" len="med"/>
          </a:ln>
          <a:effectLst/>
        </p:spPr>
      </p:cxnSp>
      <p:cxnSp>
        <p:nvCxnSpPr>
          <p:cNvPr id="31" name="Straight Connector 30">
            <a:extLst>
              <a:ext uri="{FF2B5EF4-FFF2-40B4-BE49-F238E27FC236}">
                <a16:creationId xmlns:a16="http://schemas.microsoft.com/office/drawing/2014/main" id="{64748D13-F67C-B7D1-3315-03618125F1A7}"/>
              </a:ext>
            </a:extLst>
          </p:cNvPr>
          <p:cNvCxnSpPr>
            <a:cxnSpLocks/>
          </p:cNvCxnSpPr>
          <p:nvPr/>
        </p:nvCxnSpPr>
        <p:spPr bwMode="auto">
          <a:xfrm>
            <a:off x="1458266" y="3750655"/>
            <a:ext cx="0" cy="506138"/>
          </a:xfrm>
          <a:prstGeom prst="line">
            <a:avLst/>
          </a:prstGeom>
          <a:noFill/>
          <a:ln w="31750" cap="flat" cmpd="sng" algn="ctr">
            <a:solidFill>
              <a:schemeClr val="accent1"/>
            </a:solidFill>
            <a:prstDash val="solid"/>
            <a:round/>
            <a:headEnd type="none" w="med" len="med"/>
            <a:tailEnd type="none" w="med" len="med"/>
          </a:ln>
          <a:effectLst/>
        </p:spPr>
      </p:cxnSp>
      <p:cxnSp>
        <p:nvCxnSpPr>
          <p:cNvPr id="32" name="Straight Connector 31">
            <a:extLst>
              <a:ext uri="{FF2B5EF4-FFF2-40B4-BE49-F238E27FC236}">
                <a16:creationId xmlns:a16="http://schemas.microsoft.com/office/drawing/2014/main" id="{6DE4C83A-55BF-91AD-D7CB-152A640D894C}"/>
              </a:ext>
            </a:extLst>
          </p:cNvPr>
          <p:cNvCxnSpPr>
            <a:cxnSpLocks/>
          </p:cNvCxnSpPr>
          <p:nvPr/>
        </p:nvCxnSpPr>
        <p:spPr bwMode="auto">
          <a:xfrm>
            <a:off x="1500396" y="3765166"/>
            <a:ext cx="0" cy="491627"/>
          </a:xfrm>
          <a:prstGeom prst="line">
            <a:avLst/>
          </a:prstGeom>
          <a:noFill/>
          <a:ln w="31750" cap="flat" cmpd="sng" algn="ctr">
            <a:solidFill>
              <a:schemeClr val="accent1"/>
            </a:solidFill>
            <a:prstDash val="solid"/>
            <a:round/>
            <a:headEnd type="none" w="med" len="med"/>
            <a:tailEnd type="none" w="med" len="med"/>
          </a:ln>
          <a:effectLst/>
        </p:spPr>
      </p:cxnSp>
      <p:cxnSp>
        <p:nvCxnSpPr>
          <p:cNvPr id="33" name="Straight Connector 32">
            <a:extLst>
              <a:ext uri="{FF2B5EF4-FFF2-40B4-BE49-F238E27FC236}">
                <a16:creationId xmlns:a16="http://schemas.microsoft.com/office/drawing/2014/main" id="{E688882E-5CEA-02EB-103A-660DA2C8BF9D}"/>
              </a:ext>
            </a:extLst>
          </p:cNvPr>
          <p:cNvCxnSpPr>
            <a:cxnSpLocks/>
          </p:cNvCxnSpPr>
          <p:nvPr/>
        </p:nvCxnSpPr>
        <p:spPr bwMode="auto">
          <a:xfrm>
            <a:off x="1542526" y="3784216"/>
            <a:ext cx="0" cy="472577"/>
          </a:xfrm>
          <a:prstGeom prst="line">
            <a:avLst/>
          </a:prstGeom>
          <a:noFill/>
          <a:ln w="31750" cap="flat" cmpd="sng" algn="ctr">
            <a:solidFill>
              <a:schemeClr val="accent3"/>
            </a:solidFill>
            <a:prstDash val="solid"/>
            <a:round/>
            <a:headEnd type="none" w="med" len="med"/>
            <a:tailEnd type="none" w="med" len="med"/>
          </a:ln>
          <a:effectLst/>
        </p:spPr>
      </p:cxnSp>
      <p:cxnSp>
        <p:nvCxnSpPr>
          <p:cNvPr id="34" name="Straight Connector 33">
            <a:extLst>
              <a:ext uri="{FF2B5EF4-FFF2-40B4-BE49-F238E27FC236}">
                <a16:creationId xmlns:a16="http://schemas.microsoft.com/office/drawing/2014/main" id="{A9DC3592-C16F-A96E-7EC5-B2581D7464D4}"/>
              </a:ext>
            </a:extLst>
          </p:cNvPr>
          <p:cNvCxnSpPr>
            <a:cxnSpLocks/>
          </p:cNvCxnSpPr>
          <p:nvPr/>
        </p:nvCxnSpPr>
        <p:spPr bwMode="auto">
          <a:xfrm>
            <a:off x="1584656" y="3800091"/>
            <a:ext cx="0" cy="456702"/>
          </a:xfrm>
          <a:prstGeom prst="line">
            <a:avLst/>
          </a:prstGeom>
          <a:noFill/>
          <a:ln w="31750" cap="flat" cmpd="sng" algn="ctr">
            <a:solidFill>
              <a:schemeClr val="accent3"/>
            </a:solidFill>
            <a:prstDash val="solid"/>
            <a:round/>
            <a:headEnd type="none" w="med" len="med"/>
            <a:tailEnd type="none" w="med" len="med"/>
          </a:ln>
          <a:effectLst/>
        </p:spPr>
      </p:cxnSp>
      <p:cxnSp>
        <p:nvCxnSpPr>
          <p:cNvPr id="35" name="Straight Connector 34">
            <a:extLst>
              <a:ext uri="{FF2B5EF4-FFF2-40B4-BE49-F238E27FC236}">
                <a16:creationId xmlns:a16="http://schemas.microsoft.com/office/drawing/2014/main" id="{41E89031-BF93-221E-25AA-AF3BBB99071C}"/>
              </a:ext>
            </a:extLst>
          </p:cNvPr>
          <p:cNvCxnSpPr>
            <a:cxnSpLocks/>
          </p:cNvCxnSpPr>
          <p:nvPr/>
        </p:nvCxnSpPr>
        <p:spPr bwMode="auto">
          <a:xfrm>
            <a:off x="1626786" y="3892166"/>
            <a:ext cx="0" cy="364627"/>
          </a:xfrm>
          <a:prstGeom prst="line">
            <a:avLst/>
          </a:prstGeom>
          <a:noFill/>
          <a:ln w="31750" cap="flat" cmpd="sng" algn="ctr">
            <a:solidFill>
              <a:schemeClr val="accent3"/>
            </a:solidFill>
            <a:prstDash val="solid"/>
            <a:round/>
            <a:headEnd type="none" w="med" len="med"/>
            <a:tailEnd type="none" w="med" len="med"/>
          </a:ln>
          <a:effectLst/>
        </p:spPr>
      </p:cxnSp>
      <p:cxnSp>
        <p:nvCxnSpPr>
          <p:cNvPr id="36" name="Straight Connector 35">
            <a:extLst>
              <a:ext uri="{FF2B5EF4-FFF2-40B4-BE49-F238E27FC236}">
                <a16:creationId xmlns:a16="http://schemas.microsoft.com/office/drawing/2014/main" id="{F3F5E658-9789-D523-881A-B0A9B6F4EC6E}"/>
              </a:ext>
            </a:extLst>
          </p:cNvPr>
          <p:cNvCxnSpPr>
            <a:cxnSpLocks/>
          </p:cNvCxnSpPr>
          <p:nvPr/>
        </p:nvCxnSpPr>
        <p:spPr bwMode="auto">
          <a:xfrm>
            <a:off x="1668916" y="3914391"/>
            <a:ext cx="0" cy="342402"/>
          </a:xfrm>
          <a:prstGeom prst="line">
            <a:avLst/>
          </a:prstGeom>
          <a:noFill/>
          <a:ln w="31750" cap="flat" cmpd="sng" algn="ctr">
            <a:solidFill>
              <a:schemeClr val="accent3"/>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604F2FA4-E7F8-FFF1-B397-4524E08D6AE0}"/>
              </a:ext>
            </a:extLst>
          </p:cNvPr>
          <p:cNvCxnSpPr>
            <a:cxnSpLocks/>
          </p:cNvCxnSpPr>
          <p:nvPr/>
        </p:nvCxnSpPr>
        <p:spPr bwMode="auto">
          <a:xfrm>
            <a:off x="1711046" y="4025516"/>
            <a:ext cx="0" cy="231277"/>
          </a:xfrm>
          <a:prstGeom prst="line">
            <a:avLst/>
          </a:prstGeom>
          <a:noFill/>
          <a:ln w="31750" cap="flat" cmpd="sng" algn="ctr">
            <a:solidFill>
              <a:schemeClr val="accent3"/>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DD5DAD25-61F2-F496-D780-B40F2AF90B5D}"/>
              </a:ext>
            </a:extLst>
          </p:cNvPr>
          <p:cNvCxnSpPr>
            <a:cxnSpLocks/>
          </p:cNvCxnSpPr>
          <p:nvPr/>
        </p:nvCxnSpPr>
        <p:spPr bwMode="auto">
          <a:xfrm>
            <a:off x="1753176" y="4044566"/>
            <a:ext cx="0" cy="212227"/>
          </a:xfrm>
          <a:prstGeom prst="line">
            <a:avLst/>
          </a:prstGeom>
          <a:noFill/>
          <a:ln w="31750" cap="flat" cmpd="sng" algn="ctr">
            <a:solidFill>
              <a:schemeClr val="accent3"/>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4A2CFE25-E16C-DC23-33D5-5EAE616E5EAC}"/>
              </a:ext>
            </a:extLst>
          </p:cNvPr>
          <p:cNvCxnSpPr>
            <a:cxnSpLocks/>
          </p:cNvCxnSpPr>
          <p:nvPr/>
        </p:nvCxnSpPr>
        <p:spPr bwMode="auto">
          <a:xfrm>
            <a:off x="1795306" y="4111241"/>
            <a:ext cx="0" cy="145552"/>
          </a:xfrm>
          <a:prstGeom prst="line">
            <a:avLst/>
          </a:prstGeom>
          <a:noFill/>
          <a:ln w="31750" cap="flat" cmpd="sng" algn="ctr">
            <a:solidFill>
              <a:schemeClr val="accent3"/>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018105D0-1926-35E2-ABA0-102D0DE4DE3B}"/>
              </a:ext>
            </a:extLst>
          </p:cNvPr>
          <p:cNvCxnSpPr>
            <a:cxnSpLocks/>
          </p:cNvCxnSpPr>
          <p:nvPr/>
        </p:nvCxnSpPr>
        <p:spPr bwMode="auto">
          <a:xfrm>
            <a:off x="1837436" y="4130291"/>
            <a:ext cx="0" cy="126502"/>
          </a:xfrm>
          <a:prstGeom prst="line">
            <a:avLst/>
          </a:prstGeom>
          <a:noFill/>
          <a:ln w="31750" cap="flat" cmpd="sng" algn="ctr">
            <a:solidFill>
              <a:schemeClr val="accent3"/>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0526F23A-682B-34C9-2A60-A2A722177EEC}"/>
              </a:ext>
            </a:extLst>
          </p:cNvPr>
          <p:cNvCxnSpPr>
            <a:cxnSpLocks/>
          </p:cNvCxnSpPr>
          <p:nvPr/>
        </p:nvCxnSpPr>
        <p:spPr bwMode="auto">
          <a:xfrm>
            <a:off x="1879566" y="4206491"/>
            <a:ext cx="0" cy="50302"/>
          </a:xfrm>
          <a:prstGeom prst="line">
            <a:avLst/>
          </a:prstGeom>
          <a:noFill/>
          <a:ln w="31750" cap="flat" cmpd="sng" algn="ctr">
            <a:solidFill>
              <a:schemeClr val="accent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7EF2B3E-C06D-28C2-6987-7099C6D774D4}"/>
              </a:ext>
            </a:extLst>
          </p:cNvPr>
          <p:cNvCxnSpPr>
            <a:cxnSpLocks/>
          </p:cNvCxnSpPr>
          <p:nvPr/>
        </p:nvCxnSpPr>
        <p:spPr bwMode="auto">
          <a:xfrm>
            <a:off x="1921696" y="4238241"/>
            <a:ext cx="0" cy="18552"/>
          </a:xfrm>
          <a:prstGeom prst="line">
            <a:avLst/>
          </a:prstGeom>
          <a:noFill/>
          <a:ln w="31750" cap="flat" cmpd="sng" algn="ctr">
            <a:solidFill>
              <a:schemeClr val="accent3"/>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D84DF1A1-E5FA-340E-B80C-4DA224A9709A}"/>
              </a:ext>
            </a:extLst>
          </p:cNvPr>
          <p:cNvCxnSpPr>
            <a:cxnSpLocks/>
          </p:cNvCxnSpPr>
          <p:nvPr/>
        </p:nvCxnSpPr>
        <p:spPr bwMode="auto">
          <a:xfrm>
            <a:off x="1963826" y="4250941"/>
            <a:ext cx="0" cy="5852"/>
          </a:xfrm>
          <a:prstGeom prst="line">
            <a:avLst/>
          </a:prstGeom>
          <a:noFill/>
          <a:ln w="31750" cap="flat" cmpd="sng" algn="ctr">
            <a:solidFill>
              <a:schemeClr val="accent1"/>
            </a:solidFill>
            <a:prstDash val="solid"/>
            <a:round/>
            <a:headEnd type="none" w="med" len="med"/>
            <a:tailEnd type="none" w="med" len="med"/>
          </a:ln>
          <a:effectLst/>
        </p:spPr>
      </p:cxnSp>
      <p:cxnSp>
        <p:nvCxnSpPr>
          <p:cNvPr id="44" name="Straight Connector 43">
            <a:extLst>
              <a:ext uri="{FF2B5EF4-FFF2-40B4-BE49-F238E27FC236}">
                <a16:creationId xmlns:a16="http://schemas.microsoft.com/office/drawing/2014/main" id="{BAE0AA88-99EF-DFF3-570B-B688ABA5BE07}"/>
              </a:ext>
            </a:extLst>
          </p:cNvPr>
          <p:cNvCxnSpPr>
            <a:cxnSpLocks/>
          </p:cNvCxnSpPr>
          <p:nvPr/>
        </p:nvCxnSpPr>
        <p:spPr bwMode="auto">
          <a:xfrm flipV="1">
            <a:off x="2005956" y="4259968"/>
            <a:ext cx="0" cy="32248"/>
          </a:xfrm>
          <a:prstGeom prst="line">
            <a:avLst/>
          </a:prstGeom>
          <a:noFill/>
          <a:ln w="31750" cap="flat" cmpd="sng" algn="ctr">
            <a:solidFill>
              <a:schemeClr val="accent3"/>
            </a:solidFill>
            <a:prstDash val="solid"/>
            <a:round/>
            <a:headEnd type="none" w="med" len="med"/>
            <a:tailEnd type="none" w="med" len="med"/>
          </a:ln>
          <a:effectLst/>
        </p:spPr>
      </p:cxnSp>
      <p:cxnSp>
        <p:nvCxnSpPr>
          <p:cNvPr id="45" name="Straight Connector 44">
            <a:extLst>
              <a:ext uri="{FF2B5EF4-FFF2-40B4-BE49-F238E27FC236}">
                <a16:creationId xmlns:a16="http://schemas.microsoft.com/office/drawing/2014/main" id="{F9853AEC-2060-EF89-3A76-EF7A6F6AA0AE}"/>
              </a:ext>
            </a:extLst>
          </p:cNvPr>
          <p:cNvCxnSpPr>
            <a:cxnSpLocks/>
          </p:cNvCxnSpPr>
          <p:nvPr/>
        </p:nvCxnSpPr>
        <p:spPr bwMode="auto">
          <a:xfrm flipV="1">
            <a:off x="2048086" y="4272668"/>
            <a:ext cx="0" cy="35423"/>
          </a:xfrm>
          <a:prstGeom prst="line">
            <a:avLst/>
          </a:prstGeom>
          <a:noFill/>
          <a:ln w="31750" cap="flat" cmpd="sng" algn="ctr">
            <a:solidFill>
              <a:schemeClr val="accent3"/>
            </a:solidFill>
            <a:prstDash val="solid"/>
            <a:round/>
            <a:headEnd type="none" w="med" len="med"/>
            <a:tailEnd type="none" w="med" len="med"/>
          </a:ln>
          <a:effectLst/>
        </p:spPr>
      </p:cxnSp>
      <p:cxnSp>
        <p:nvCxnSpPr>
          <p:cNvPr id="46" name="Straight Connector 45">
            <a:extLst>
              <a:ext uri="{FF2B5EF4-FFF2-40B4-BE49-F238E27FC236}">
                <a16:creationId xmlns:a16="http://schemas.microsoft.com/office/drawing/2014/main" id="{E6ECD10E-21C4-00EB-9BEA-EC075E8A4E47}"/>
              </a:ext>
            </a:extLst>
          </p:cNvPr>
          <p:cNvCxnSpPr>
            <a:cxnSpLocks/>
          </p:cNvCxnSpPr>
          <p:nvPr/>
        </p:nvCxnSpPr>
        <p:spPr bwMode="auto">
          <a:xfrm flipV="1">
            <a:off x="2090216" y="4272668"/>
            <a:ext cx="0" cy="35423"/>
          </a:xfrm>
          <a:prstGeom prst="line">
            <a:avLst/>
          </a:prstGeom>
          <a:noFill/>
          <a:ln w="31750" cap="flat" cmpd="sng" algn="ctr">
            <a:solidFill>
              <a:schemeClr val="accent3"/>
            </a:solidFill>
            <a:prstDash val="solid"/>
            <a:round/>
            <a:headEnd type="none" w="med" len="med"/>
            <a:tailEnd type="none" w="med" len="med"/>
          </a:ln>
          <a:effectLst/>
        </p:spPr>
      </p:cxnSp>
      <p:cxnSp>
        <p:nvCxnSpPr>
          <p:cNvPr id="47" name="Straight Connector 46">
            <a:extLst>
              <a:ext uri="{FF2B5EF4-FFF2-40B4-BE49-F238E27FC236}">
                <a16:creationId xmlns:a16="http://schemas.microsoft.com/office/drawing/2014/main" id="{AF90CA7F-ED0B-91A8-14D7-D0AEBD311C71}"/>
              </a:ext>
            </a:extLst>
          </p:cNvPr>
          <p:cNvCxnSpPr>
            <a:cxnSpLocks/>
          </p:cNvCxnSpPr>
          <p:nvPr/>
        </p:nvCxnSpPr>
        <p:spPr bwMode="auto">
          <a:xfrm flipV="1">
            <a:off x="2132346" y="4272668"/>
            <a:ext cx="0" cy="86223"/>
          </a:xfrm>
          <a:prstGeom prst="line">
            <a:avLst/>
          </a:prstGeom>
          <a:noFill/>
          <a:ln w="31750" cap="flat" cmpd="sng" algn="ctr">
            <a:solidFill>
              <a:schemeClr val="accent3"/>
            </a:solidFill>
            <a:prstDash val="solid"/>
            <a:round/>
            <a:headEnd type="none" w="med" len="med"/>
            <a:tailEnd type="none" w="med" len="med"/>
          </a:ln>
          <a:effectLst/>
        </p:spPr>
      </p:cxnSp>
      <p:cxnSp>
        <p:nvCxnSpPr>
          <p:cNvPr id="48" name="Straight Connector 47">
            <a:extLst>
              <a:ext uri="{FF2B5EF4-FFF2-40B4-BE49-F238E27FC236}">
                <a16:creationId xmlns:a16="http://schemas.microsoft.com/office/drawing/2014/main" id="{13FDCE96-D050-9A99-6DCA-31B83038E6B7}"/>
              </a:ext>
            </a:extLst>
          </p:cNvPr>
          <p:cNvCxnSpPr>
            <a:cxnSpLocks/>
          </p:cNvCxnSpPr>
          <p:nvPr/>
        </p:nvCxnSpPr>
        <p:spPr bwMode="auto">
          <a:xfrm flipV="1">
            <a:off x="2174476" y="4272668"/>
            <a:ext cx="0" cy="98923"/>
          </a:xfrm>
          <a:prstGeom prst="line">
            <a:avLst/>
          </a:prstGeom>
          <a:noFill/>
          <a:ln w="31750" cap="flat" cmpd="sng" algn="ctr">
            <a:solidFill>
              <a:schemeClr val="accent3"/>
            </a:solidFill>
            <a:prstDash val="solid"/>
            <a:round/>
            <a:headEnd type="none" w="med" len="med"/>
            <a:tailEnd type="none" w="med" len="med"/>
          </a:ln>
          <a:effectLst/>
        </p:spPr>
      </p:cxnSp>
      <p:cxnSp>
        <p:nvCxnSpPr>
          <p:cNvPr id="49" name="Straight Connector 48">
            <a:extLst>
              <a:ext uri="{FF2B5EF4-FFF2-40B4-BE49-F238E27FC236}">
                <a16:creationId xmlns:a16="http://schemas.microsoft.com/office/drawing/2014/main" id="{A0BEE1EF-EFB9-8C1A-4BDA-9608AF4575CB}"/>
              </a:ext>
            </a:extLst>
          </p:cNvPr>
          <p:cNvCxnSpPr>
            <a:cxnSpLocks/>
          </p:cNvCxnSpPr>
          <p:nvPr/>
        </p:nvCxnSpPr>
        <p:spPr bwMode="auto">
          <a:xfrm flipV="1">
            <a:off x="2216606" y="4272668"/>
            <a:ext cx="0" cy="117973"/>
          </a:xfrm>
          <a:prstGeom prst="line">
            <a:avLst/>
          </a:prstGeom>
          <a:noFill/>
          <a:ln w="31750" cap="flat" cmpd="sng" algn="ctr">
            <a:solidFill>
              <a:schemeClr val="accent3"/>
            </a:solidFill>
            <a:prstDash val="solid"/>
            <a:round/>
            <a:headEnd type="none" w="med" len="med"/>
            <a:tailEnd type="none" w="med" len="med"/>
          </a:ln>
          <a:effectLst/>
        </p:spPr>
      </p:cxnSp>
      <p:cxnSp>
        <p:nvCxnSpPr>
          <p:cNvPr id="50" name="Straight Connector 49">
            <a:extLst>
              <a:ext uri="{FF2B5EF4-FFF2-40B4-BE49-F238E27FC236}">
                <a16:creationId xmlns:a16="http://schemas.microsoft.com/office/drawing/2014/main" id="{532A22C3-E740-F0FE-F234-88701E153519}"/>
              </a:ext>
            </a:extLst>
          </p:cNvPr>
          <p:cNvCxnSpPr>
            <a:cxnSpLocks/>
          </p:cNvCxnSpPr>
          <p:nvPr/>
        </p:nvCxnSpPr>
        <p:spPr bwMode="auto">
          <a:xfrm flipV="1">
            <a:off x="2258736" y="4272668"/>
            <a:ext cx="0" cy="137023"/>
          </a:xfrm>
          <a:prstGeom prst="line">
            <a:avLst/>
          </a:prstGeom>
          <a:noFill/>
          <a:ln w="31750" cap="flat" cmpd="sng" algn="ctr">
            <a:solidFill>
              <a:schemeClr val="accent1"/>
            </a:solidFill>
            <a:prstDash val="solid"/>
            <a:round/>
            <a:headEnd type="none" w="med" len="med"/>
            <a:tailEnd type="none" w="med" len="med"/>
          </a:ln>
          <a:effectLst/>
        </p:spPr>
      </p:cxnSp>
      <p:cxnSp>
        <p:nvCxnSpPr>
          <p:cNvPr id="51" name="Straight Connector 50">
            <a:extLst>
              <a:ext uri="{FF2B5EF4-FFF2-40B4-BE49-F238E27FC236}">
                <a16:creationId xmlns:a16="http://schemas.microsoft.com/office/drawing/2014/main" id="{AAC20545-601A-B726-0C22-D38D206F5C15}"/>
              </a:ext>
            </a:extLst>
          </p:cNvPr>
          <p:cNvCxnSpPr>
            <a:cxnSpLocks/>
          </p:cNvCxnSpPr>
          <p:nvPr/>
        </p:nvCxnSpPr>
        <p:spPr bwMode="auto">
          <a:xfrm flipV="1">
            <a:off x="2300866" y="4272668"/>
            <a:ext cx="0" cy="219573"/>
          </a:xfrm>
          <a:prstGeom prst="line">
            <a:avLst/>
          </a:prstGeom>
          <a:noFill/>
          <a:ln w="31750" cap="flat" cmpd="sng" algn="ctr">
            <a:solidFill>
              <a:schemeClr val="accent1"/>
            </a:solidFill>
            <a:prstDash val="solid"/>
            <a:round/>
            <a:headEnd type="none" w="med" len="med"/>
            <a:tailEnd type="none" w="med" len="med"/>
          </a:ln>
          <a:effectLst/>
        </p:spPr>
      </p:cxnSp>
      <p:cxnSp>
        <p:nvCxnSpPr>
          <p:cNvPr id="52" name="Straight Connector 51">
            <a:extLst>
              <a:ext uri="{FF2B5EF4-FFF2-40B4-BE49-F238E27FC236}">
                <a16:creationId xmlns:a16="http://schemas.microsoft.com/office/drawing/2014/main" id="{B2600943-D03A-0546-FE30-05DB2E061612}"/>
              </a:ext>
            </a:extLst>
          </p:cNvPr>
          <p:cNvCxnSpPr>
            <a:cxnSpLocks/>
          </p:cNvCxnSpPr>
          <p:nvPr/>
        </p:nvCxnSpPr>
        <p:spPr bwMode="auto">
          <a:xfrm flipV="1">
            <a:off x="2342996" y="4272668"/>
            <a:ext cx="0" cy="270373"/>
          </a:xfrm>
          <a:prstGeom prst="line">
            <a:avLst/>
          </a:prstGeom>
          <a:noFill/>
          <a:ln w="31750" cap="flat" cmpd="sng" algn="ctr">
            <a:solidFill>
              <a:schemeClr val="accent1"/>
            </a:solidFill>
            <a:prstDash val="solid"/>
            <a:round/>
            <a:headEnd type="none" w="med" len="med"/>
            <a:tailEnd type="none" w="med" len="med"/>
          </a:ln>
          <a:effectLst/>
        </p:spPr>
      </p:cxnSp>
      <p:cxnSp>
        <p:nvCxnSpPr>
          <p:cNvPr id="53" name="Straight Connector 52">
            <a:extLst>
              <a:ext uri="{FF2B5EF4-FFF2-40B4-BE49-F238E27FC236}">
                <a16:creationId xmlns:a16="http://schemas.microsoft.com/office/drawing/2014/main" id="{CC08A265-7037-59E6-8C8C-8B6B29038AF6}"/>
              </a:ext>
            </a:extLst>
          </p:cNvPr>
          <p:cNvCxnSpPr>
            <a:cxnSpLocks/>
          </p:cNvCxnSpPr>
          <p:nvPr/>
        </p:nvCxnSpPr>
        <p:spPr bwMode="auto">
          <a:xfrm flipV="1">
            <a:off x="2385126" y="4272668"/>
            <a:ext cx="0" cy="283073"/>
          </a:xfrm>
          <a:prstGeom prst="line">
            <a:avLst/>
          </a:prstGeom>
          <a:noFill/>
          <a:ln w="31750" cap="flat" cmpd="sng" algn="ctr">
            <a:solidFill>
              <a:schemeClr val="accent3"/>
            </a:solidFill>
            <a:prstDash val="solid"/>
            <a:round/>
            <a:headEnd type="none" w="med" len="med"/>
            <a:tailEnd type="none" w="med" len="med"/>
          </a:ln>
          <a:effectLst/>
        </p:spPr>
      </p:cxnSp>
      <p:cxnSp>
        <p:nvCxnSpPr>
          <p:cNvPr id="54" name="Straight Connector 53">
            <a:extLst>
              <a:ext uri="{FF2B5EF4-FFF2-40B4-BE49-F238E27FC236}">
                <a16:creationId xmlns:a16="http://schemas.microsoft.com/office/drawing/2014/main" id="{C967E422-5B33-31D2-7C46-C8F9ACFDB95D}"/>
              </a:ext>
            </a:extLst>
          </p:cNvPr>
          <p:cNvCxnSpPr>
            <a:cxnSpLocks/>
          </p:cNvCxnSpPr>
          <p:nvPr/>
        </p:nvCxnSpPr>
        <p:spPr bwMode="auto">
          <a:xfrm flipV="1">
            <a:off x="2427256" y="4272668"/>
            <a:ext cx="0" cy="317998"/>
          </a:xfrm>
          <a:prstGeom prst="line">
            <a:avLst/>
          </a:prstGeom>
          <a:noFill/>
          <a:ln w="31750" cap="flat" cmpd="sng" algn="ctr">
            <a:solidFill>
              <a:schemeClr val="accent3"/>
            </a:solidFill>
            <a:prstDash val="solid"/>
            <a:round/>
            <a:headEnd type="none" w="med" len="med"/>
            <a:tailEnd type="none" w="med" len="med"/>
          </a:ln>
          <a:effectLst/>
        </p:spPr>
      </p:cxnSp>
      <p:cxnSp>
        <p:nvCxnSpPr>
          <p:cNvPr id="55" name="Straight Connector 54">
            <a:extLst>
              <a:ext uri="{FF2B5EF4-FFF2-40B4-BE49-F238E27FC236}">
                <a16:creationId xmlns:a16="http://schemas.microsoft.com/office/drawing/2014/main" id="{72B1E218-7EE5-AE55-8792-C6D8BEA01BA7}"/>
              </a:ext>
            </a:extLst>
          </p:cNvPr>
          <p:cNvCxnSpPr>
            <a:cxnSpLocks/>
          </p:cNvCxnSpPr>
          <p:nvPr/>
        </p:nvCxnSpPr>
        <p:spPr bwMode="auto">
          <a:xfrm flipV="1">
            <a:off x="2469386" y="4272668"/>
            <a:ext cx="0" cy="330698"/>
          </a:xfrm>
          <a:prstGeom prst="line">
            <a:avLst/>
          </a:prstGeom>
          <a:noFill/>
          <a:ln w="31750" cap="flat" cmpd="sng" algn="ctr">
            <a:solidFill>
              <a:schemeClr val="accent1"/>
            </a:solidFill>
            <a:prstDash val="solid"/>
            <a:round/>
            <a:headEnd type="none" w="med" len="med"/>
            <a:tailEnd type="none" w="med" len="med"/>
          </a:ln>
          <a:effectLst/>
        </p:spPr>
      </p:cxnSp>
      <p:cxnSp>
        <p:nvCxnSpPr>
          <p:cNvPr id="56" name="Straight Connector 55">
            <a:extLst>
              <a:ext uri="{FF2B5EF4-FFF2-40B4-BE49-F238E27FC236}">
                <a16:creationId xmlns:a16="http://schemas.microsoft.com/office/drawing/2014/main" id="{BC2DCB2F-6382-7694-C1B7-D4E8C13D885D}"/>
              </a:ext>
            </a:extLst>
          </p:cNvPr>
          <p:cNvCxnSpPr>
            <a:cxnSpLocks/>
          </p:cNvCxnSpPr>
          <p:nvPr/>
        </p:nvCxnSpPr>
        <p:spPr bwMode="auto">
          <a:xfrm flipV="1">
            <a:off x="2511516" y="4272668"/>
            <a:ext cx="0" cy="343398"/>
          </a:xfrm>
          <a:prstGeom prst="line">
            <a:avLst/>
          </a:prstGeom>
          <a:noFill/>
          <a:ln w="31750" cap="flat" cmpd="sng" algn="ctr">
            <a:solidFill>
              <a:schemeClr val="accent3"/>
            </a:solidFill>
            <a:prstDash val="solid"/>
            <a:round/>
            <a:headEnd type="none" w="med" len="med"/>
            <a:tailEnd type="none" w="med" len="med"/>
          </a:ln>
          <a:effectLst/>
        </p:spPr>
      </p:cxnSp>
      <p:cxnSp>
        <p:nvCxnSpPr>
          <p:cNvPr id="57" name="Straight Connector 56">
            <a:extLst>
              <a:ext uri="{FF2B5EF4-FFF2-40B4-BE49-F238E27FC236}">
                <a16:creationId xmlns:a16="http://schemas.microsoft.com/office/drawing/2014/main" id="{EC79D5F8-9E93-621C-E08F-8ACCFA5BFCE5}"/>
              </a:ext>
            </a:extLst>
          </p:cNvPr>
          <p:cNvCxnSpPr>
            <a:cxnSpLocks/>
          </p:cNvCxnSpPr>
          <p:nvPr/>
        </p:nvCxnSpPr>
        <p:spPr bwMode="auto">
          <a:xfrm flipV="1">
            <a:off x="2553646" y="4272668"/>
            <a:ext cx="0" cy="346573"/>
          </a:xfrm>
          <a:prstGeom prst="line">
            <a:avLst/>
          </a:prstGeom>
          <a:noFill/>
          <a:ln w="31750" cap="flat" cmpd="sng" algn="ctr">
            <a:solidFill>
              <a:schemeClr val="accent4"/>
            </a:solidFill>
            <a:prstDash val="solid"/>
            <a:round/>
            <a:headEnd type="none" w="med" len="med"/>
            <a:tailEnd type="none" w="med" len="med"/>
          </a:ln>
          <a:effectLst/>
        </p:spPr>
      </p:cxnSp>
      <p:cxnSp>
        <p:nvCxnSpPr>
          <p:cNvPr id="58" name="Straight Connector 57">
            <a:extLst>
              <a:ext uri="{FF2B5EF4-FFF2-40B4-BE49-F238E27FC236}">
                <a16:creationId xmlns:a16="http://schemas.microsoft.com/office/drawing/2014/main" id="{D7203BF9-6F9C-4E4D-01D4-464166738C91}"/>
              </a:ext>
            </a:extLst>
          </p:cNvPr>
          <p:cNvCxnSpPr>
            <a:cxnSpLocks/>
          </p:cNvCxnSpPr>
          <p:nvPr/>
        </p:nvCxnSpPr>
        <p:spPr bwMode="auto">
          <a:xfrm flipV="1">
            <a:off x="2595776" y="4272668"/>
            <a:ext cx="0" cy="362448"/>
          </a:xfrm>
          <a:prstGeom prst="line">
            <a:avLst/>
          </a:prstGeom>
          <a:noFill/>
          <a:ln w="31750" cap="flat" cmpd="sng" algn="ctr">
            <a:solidFill>
              <a:schemeClr val="accent3"/>
            </a:solidFill>
            <a:prstDash val="solid"/>
            <a:round/>
            <a:headEnd type="none" w="med" len="med"/>
            <a:tailEnd type="none" w="med" len="med"/>
          </a:ln>
          <a:effectLst/>
        </p:spPr>
      </p:cxnSp>
      <p:cxnSp>
        <p:nvCxnSpPr>
          <p:cNvPr id="59" name="Straight Connector 58">
            <a:extLst>
              <a:ext uri="{FF2B5EF4-FFF2-40B4-BE49-F238E27FC236}">
                <a16:creationId xmlns:a16="http://schemas.microsoft.com/office/drawing/2014/main" id="{44FA101E-7782-AA42-B310-F06652F7C392}"/>
              </a:ext>
            </a:extLst>
          </p:cNvPr>
          <p:cNvCxnSpPr>
            <a:cxnSpLocks/>
          </p:cNvCxnSpPr>
          <p:nvPr/>
        </p:nvCxnSpPr>
        <p:spPr bwMode="auto">
          <a:xfrm flipV="1">
            <a:off x="2637906" y="4272668"/>
            <a:ext cx="0" cy="365623"/>
          </a:xfrm>
          <a:prstGeom prst="line">
            <a:avLst/>
          </a:prstGeom>
          <a:noFill/>
          <a:ln w="31750" cap="flat" cmpd="sng" algn="ctr">
            <a:solidFill>
              <a:schemeClr val="accent1"/>
            </a:solidFill>
            <a:prstDash val="solid"/>
            <a:round/>
            <a:headEnd type="none" w="med" len="med"/>
            <a:tailEnd type="none" w="med" len="med"/>
          </a:ln>
          <a:effectLst/>
        </p:spPr>
      </p:cxnSp>
      <p:cxnSp>
        <p:nvCxnSpPr>
          <p:cNvPr id="60" name="Straight Connector 59">
            <a:extLst>
              <a:ext uri="{FF2B5EF4-FFF2-40B4-BE49-F238E27FC236}">
                <a16:creationId xmlns:a16="http://schemas.microsoft.com/office/drawing/2014/main" id="{6051074A-1297-E250-F939-5335D1E81FB8}"/>
              </a:ext>
            </a:extLst>
          </p:cNvPr>
          <p:cNvCxnSpPr>
            <a:cxnSpLocks/>
          </p:cNvCxnSpPr>
          <p:nvPr/>
        </p:nvCxnSpPr>
        <p:spPr bwMode="auto">
          <a:xfrm flipV="1">
            <a:off x="2680036" y="4272668"/>
            <a:ext cx="0" cy="381498"/>
          </a:xfrm>
          <a:prstGeom prst="line">
            <a:avLst/>
          </a:prstGeom>
          <a:noFill/>
          <a:ln w="31750" cap="flat" cmpd="sng" algn="ctr">
            <a:solidFill>
              <a:schemeClr val="accent1"/>
            </a:solidFill>
            <a:prstDash val="solid"/>
            <a:round/>
            <a:headEnd type="none" w="med" len="med"/>
            <a:tailEnd type="none" w="med" len="med"/>
          </a:ln>
          <a:effectLst/>
        </p:spPr>
      </p:cxnSp>
      <p:cxnSp>
        <p:nvCxnSpPr>
          <p:cNvPr id="61" name="Straight Connector 60">
            <a:extLst>
              <a:ext uri="{FF2B5EF4-FFF2-40B4-BE49-F238E27FC236}">
                <a16:creationId xmlns:a16="http://schemas.microsoft.com/office/drawing/2014/main" id="{A9848783-EA50-48F4-F242-EBF6D9C74170}"/>
              </a:ext>
            </a:extLst>
          </p:cNvPr>
          <p:cNvCxnSpPr>
            <a:cxnSpLocks/>
          </p:cNvCxnSpPr>
          <p:nvPr/>
        </p:nvCxnSpPr>
        <p:spPr bwMode="auto">
          <a:xfrm flipV="1">
            <a:off x="2722166" y="4272668"/>
            <a:ext cx="0" cy="381498"/>
          </a:xfrm>
          <a:prstGeom prst="line">
            <a:avLst/>
          </a:prstGeom>
          <a:noFill/>
          <a:ln w="31750" cap="flat" cmpd="sng" algn="ctr">
            <a:solidFill>
              <a:schemeClr val="accent3"/>
            </a:solidFill>
            <a:prstDash val="solid"/>
            <a:round/>
            <a:headEnd type="none" w="med" len="med"/>
            <a:tailEnd type="none" w="med" len="med"/>
          </a:ln>
          <a:effectLst/>
        </p:spPr>
      </p:cxnSp>
      <p:cxnSp>
        <p:nvCxnSpPr>
          <p:cNvPr id="62" name="Straight Connector 61">
            <a:extLst>
              <a:ext uri="{FF2B5EF4-FFF2-40B4-BE49-F238E27FC236}">
                <a16:creationId xmlns:a16="http://schemas.microsoft.com/office/drawing/2014/main" id="{11E45779-8F4A-9989-5AA1-824E76807436}"/>
              </a:ext>
            </a:extLst>
          </p:cNvPr>
          <p:cNvCxnSpPr>
            <a:cxnSpLocks/>
          </p:cNvCxnSpPr>
          <p:nvPr/>
        </p:nvCxnSpPr>
        <p:spPr bwMode="auto">
          <a:xfrm flipV="1">
            <a:off x="2764296" y="4272668"/>
            <a:ext cx="0" cy="413248"/>
          </a:xfrm>
          <a:prstGeom prst="line">
            <a:avLst/>
          </a:prstGeom>
          <a:noFill/>
          <a:ln w="31750" cap="flat" cmpd="sng" algn="ctr">
            <a:solidFill>
              <a:schemeClr val="accent1"/>
            </a:solidFill>
            <a:prstDash val="solid"/>
            <a:round/>
            <a:headEnd type="none" w="med" len="med"/>
            <a:tailEnd type="none" w="med" len="med"/>
          </a:ln>
          <a:effectLst/>
        </p:spPr>
      </p:cxnSp>
      <p:cxnSp>
        <p:nvCxnSpPr>
          <p:cNvPr id="63" name="Straight Connector 62">
            <a:extLst>
              <a:ext uri="{FF2B5EF4-FFF2-40B4-BE49-F238E27FC236}">
                <a16:creationId xmlns:a16="http://schemas.microsoft.com/office/drawing/2014/main" id="{E931DE23-5FFE-1D53-8CD0-9A7829E1F064}"/>
              </a:ext>
            </a:extLst>
          </p:cNvPr>
          <p:cNvCxnSpPr>
            <a:cxnSpLocks/>
          </p:cNvCxnSpPr>
          <p:nvPr/>
        </p:nvCxnSpPr>
        <p:spPr bwMode="auto">
          <a:xfrm flipV="1">
            <a:off x="2806426" y="4272668"/>
            <a:ext cx="0" cy="429123"/>
          </a:xfrm>
          <a:prstGeom prst="line">
            <a:avLst/>
          </a:prstGeom>
          <a:noFill/>
          <a:ln w="31750" cap="flat" cmpd="sng" algn="ctr">
            <a:solidFill>
              <a:schemeClr val="accent3"/>
            </a:solidFill>
            <a:prstDash val="solid"/>
            <a:round/>
            <a:headEnd type="none" w="med" len="med"/>
            <a:tailEnd type="none" w="med" len="med"/>
          </a:ln>
          <a:effectLst/>
        </p:spPr>
      </p:cxnSp>
      <p:cxnSp>
        <p:nvCxnSpPr>
          <p:cNvPr id="64" name="Straight Connector 63">
            <a:extLst>
              <a:ext uri="{FF2B5EF4-FFF2-40B4-BE49-F238E27FC236}">
                <a16:creationId xmlns:a16="http://schemas.microsoft.com/office/drawing/2014/main" id="{1FADA808-EB29-6DA0-1ED7-EDCED82F10B6}"/>
              </a:ext>
            </a:extLst>
          </p:cNvPr>
          <p:cNvCxnSpPr>
            <a:cxnSpLocks/>
          </p:cNvCxnSpPr>
          <p:nvPr/>
        </p:nvCxnSpPr>
        <p:spPr bwMode="auto">
          <a:xfrm flipV="1">
            <a:off x="2848556" y="4272668"/>
            <a:ext cx="0" cy="432298"/>
          </a:xfrm>
          <a:prstGeom prst="line">
            <a:avLst/>
          </a:prstGeom>
          <a:noFill/>
          <a:ln w="31750" cap="flat" cmpd="sng" algn="ctr">
            <a:solidFill>
              <a:schemeClr val="accent3"/>
            </a:solidFill>
            <a:prstDash val="solid"/>
            <a:round/>
            <a:headEnd type="none" w="med" len="med"/>
            <a:tailEnd type="none" w="med" len="med"/>
          </a:ln>
          <a:effectLst/>
        </p:spPr>
      </p:cxnSp>
      <p:cxnSp>
        <p:nvCxnSpPr>
          <p:cNvPr id="65" name="Straight Connector 64">
            <a:extLst>
              <a:ext uri="{FF2B5EF4-FFF2-40B4-BE49-F238E27FC236}">
                <a16:creationId xmlns:a16="http://schemas.microsoft.com/office/drawing/2014/main" id="{634C71F9-183E-F2D2-B4FE-77E129847D91}"/>
              </a:ext>
            </a:extLst>
          </p:cNvPr>
          <p:cNvCxnSpPr>
            <a:cxnSpLocks/>
          </p:cNvCxnSpPr>
          <p:nvPr/>
        </p:nvCxnSpPr>
        <p:spPr bwMode="auto">
          <a:xfrm flipV="1">
            <a:off x="2890686" y="4272668"/>
            <a:ext cx="0" cy="457698"/>
          </a:xfrm>
          <a:prstGeom prst="line">
            <a:avLst/>
          </a:prstGeom>
          <a:noFill/>
          <a:ln w="31750" cap="flat" cmpd="sng" algn="ctr">
            <a:solidFill>
              <a:schemeClr val="accent1"/>
            </a:solidFill>
            <a:prstDash val="solid"/>
            <a:round/>
            <a:headEnd type="none" w="med" len="med"/>
            <a:tailEnd type="none" w="med" len="med"/>
          </a:ln>
          <a:effectLst/>
        </p:spPr>
      </p:cxnSp>
      <p:cxnSp>
        <p:nvCxnSpPr>
          <p:cNvPr id="66" name="Straight Connector 65">
            <a:extLst>
              <a:ext uri="{FF2B5EF4-FFF2-40B4-BE49-F238E27FC236}">
                <a16:creationId xmlns:a16="http://schemas.microsoft.com/office/drawing/2014/main" id="{6EBFE280-BB7D-4FE8-9E94-51F266B9637A}"/>
              </a:ext>
            </a:extLst>
          </p:cNvPr>
          <p:cNvCxnSpPr>
            <a:cxnSpLocks/>
          </p:cNvCxnSpPr>
          <p:nvPr/>
        </p:nvCxnSpPr>
        <p:spPr bwMode="auto">
          <a:xfrm flipV="1">
            <a:off x="2932816" y="4272668"/>
            <a:ext cx="0" cy="457698"/>
          </a:xfrm>
          <a:prstGeom prst="line">
            <a:avLst/>
          </a:prstGeom>
          <a:noFill/>
          <a:ln w="31750" cap="flat" cmpd="sng" algn="ctr">
            <a:solidFill>
              <a:schemeClr val="accent1"/>
            </a:solidFill>
            <a:prstDash val="solid"/>
            <a:round/>
            <a:headEnd type="none" w="med" len="med"/>
            <a:tailEnd type="none" w="med" len="med"/>
          </a:ln>
          <a:effectLst/>
        </p:spPr>
      </p:cxnSp>
      <p:cxnSp>
        <p:nvCxnSpPr>
          <p:cNvPr id="67" name="Straight Connector 66">
            <a:extLst>
              <a:ext uri="{FF2B5EF4-FFF2-40B4-BE49-F238E27FC236}">
                <a16:creationId xmlns:a16="http://schemas.microsoft.com/office/drawing/2014/main" id="{40DFE2AF-E98E-F305-2910-6D8430E9167C}"/>
              </a:ext>
            </a:extLst>
          </p:cNvPr>
          <p:cNvCxnSpPr>
            <a:cxnSpLocks/>
          </p:cNvCxnSpPr>
          <p:nvPr/>
        </p:nvCxnSpPr>
        <p:spPr bwMode="auto">
          <a:xfrm flipV="1">
            <a:off x="2974946" y="4272668"/>
            <a:ext cx="0" cy="460873"/>
          </a:xfrm>
          <a:prstGeom prst="line">
            <a:avLst/>
          </a:prstGeom>
          <a:noFill/>
          <a:ln w="31750" cap="flat" cmpd="sng" algn="ctr">
            <a:solidFill>
              <a:schemeClr val="accent1"/>
            </a:solidFill>
            <a:prstDash val="solid"/>
            <a:round/>
            <a:headEnd type="none" w="med" len="med"/>
            <a:tailEnd type="none" w="med" len="med"/>
          </a:ln>
          <a:effectLst/>
        </p:spPr>
      </p:cxnSp>
      <p:cxnSp>
        <p:nvCxnSpPr>
          <p:cNvPr id="68" name="Straight Connector 67">
            <a:extLst>
              <a:ext uri="{FF2B5EF4-FFF2-40B4-BE49-F238E27FC236}">
                <a16:creationId xmlns:a16="http://schemas.microsoft.com/office/drawing/2014/main" id="{5904FB3A-CD9F-256F-0BFA-1ECF4DE4A1B3}"/>
              </a:ext>
            </a:extLst>
          </p:cNvPr>
          <p:cNvCxnSpPr>
            <a:cxnSpLocks/>
          </p:cNvCxnSpPr>
          <p:nvPr/>
        </p:nvCxnSpPr>
        <p:spPr bwMode="auto">
          <a:xfrm flipV="1">
            <a:off x="3017076" y="4272668"/>
            <a:ext cx="0" cy="508498"/>
          </a:xfrm>
          <a:prstGeom prst="line">
            <a:avLst/>
          </a:prstGeom>
          <a:noFill/>
          <a:ln w="31750" cap="flat" cmpd="sng" algn="ctr">
            <a:solidFill>
              <a:schemeClr val="accent3"/>
            </a:solidFill>
            <a:prstDash val="solid"/>
            <a:round/>
            <a:headEnd type="none" w="med" len="med"/>
            <a:tailEnd type="none" w="med" len="med"/>
          </a:ln>
          <a:effectLst/>
        </p:spPr>
      </p:cxnSp>
      <p:cxnSp>
        <p:nvCxnSpPr>
          <p:cNvPr id="69" name="Straight Connector 68">
            <a:extLst>
              <a:ext uri="{FF2B5EF4-FFF2-40B4-BE49-F238E27FC236}">
                <a16:creationId xmlns:a16="http://schemas.microsoft.com/office/drawing/2014/main" id="{500925D0-A4FE-BD0E-C08F-E56A8CAFA54E}"/>
              </a:ext>
            </a:extLst>
          </p:cNvPr>
          <p:cNvCxnSpPr>
            <a:cxnSpLocks/>
          </p:cNvCxnSpPr>
          <p:nvPr/>
        </p:nvCxnSpPr>
        <p:spPr bwMode="auto">
          <a:xfrm flipV="1">
            <a:off x="3059206" y="4272668"/>
            <a:ext cx="0" cy="530723"/>
          </a:xfrm>
          <a:prstGeom prst="line">
            <a:avLst/>
          </a:prstGeom>
          <a:noFill/>
          <a:ln w="31750" cap="flat" cmpd="sng" algn="ctr">
            <a:solidFill>
              <a:schemeClr val="accent3"/>
            </a:solidFill>
            <a:prstDash val="solid"/>
            <a:round/>
            <a:headEnd type="none" w="med" len="med"/>
            <a:tailEnd type="none" w="med" len="med"/>
          </a:ln>
          <a:effectLst/>
        </p:spPr>
      </p:cxnSp>
      <p:cxnSp>
        <p:nvCxnSpPr>
          <p:cNvPr id="70" name="Straight Connector 69">
            <a:extLst>
              <a:ext uri="{FF2B5EF4-FFF2-40B4-BE49-F238E27FC236}">
                <a16:creationId xmlns:a16="http://schemas.microsoft.com/office/drawing/2014/main" id="{6E5A6383-75E9-C82C-8F01-9A1AEEF5DEAD}"/>
              </a:ext>
            </a:extLst>
          </p:cNvPr>
          <p:cNvCxnSpPr>
            <a:cxnSpLocks/>
          </p:cNvCxnSpPr>
          <p:nvPr/>
        </p:nvCxnSpPr>
        <p:spPr bwMode="auto">
          <a:xfrm flipV="1">
            <a:off x="3101336" y="4272668"/>
            <a:ext cx="0" cy="571998"/>
          </a:xfrm>
          <a:prstGeom prst="line">
            <a:avLst/>
          </a:prstGeom>
          <a:noFill/>
          <a:ln w="31750" cap="flat" cmpd="sng" algn="ctr">
            <a:solidFill>
              <a:schemeClr val="accent3"/>
            </a:solidFill>
            <a:prstDash val="solid"/>
            <a:round/>
            <a:headEnd type="none" w="med" len="med"/>
            <a:tailEnd type="none" w="med" len="med"/>
          </a:ln>
          <a:effectLst/>
        </p:spPr>
      </p:cxnSp>
      <p:cxnSp>
        <p:nvCxnSpPr>
          <p:cNvPr id="71" name="Straight Connector 70">
            <a:extLst>
              <a:ext uri="{FF2B5EF4-FFF2-40B4-BE49-F238E27FC236}">
                <a16:creationId xmlns:a16="http://schemas.microsoft.com/office/drawing/2014/main" id="{11826D82-F32C-94D8-3DED-0806169A5A8A}"/>
              </a:ext>
            </a:extLst>
          </p:cNvPr>
          <p:cNvCxnSpPr>
            <a:cxnSpLocks/>
          </p:cNvCxnSpPr>
          <p:nvPr/>
        </p:nvCxnSpPr>
        <p:spPr bwMode="auto">
          <a:xfrm flipV="1">
            <a:off x="3143466" y="4272668"/>
            <a:ext cx="0" cy="575173"/>
          </a:xfrm>
          <a:prstGeom prst="line">
            <a:avLst/>
          </a:prstGeom>
          <a:noFill/>
          <a:ln w="31750" cap="flat" cmpd="sng" algn="ctr">
            <a:solidFill>
              <a:schemeClr val="accent3"/>
            </a:solidFill>
            <a:prstDash val="solid"/>
            <a:round/>
            <a:headEnd type="none" w="med" len="med"/>
            <a:tailEnd type="none" w="med" len="med"/>
          </a:ln>
          <a:effectLst/>
        </p:spPr>
      </p:cxnSp>
      <p:cxnSp>
        <p:nvCxnSpPr>
          <p:cNvPr id="72" name="Straight Connector 71">
            <a:extLst>
              <a:ext uri="{FF2B5EF4-FFF2-40B4-BE49-F238E27FC236}">
                <a16:creationId xmlns:a16="http://schemas.microsoft.com/office/drawing/2014/main" id="{2C75563D-3BE2-5860-EE82-505799BEEF43}"/>
              </a:ext>
            </a:extLst>
          </p:cNvPr>
          <p:cNvCxnSpPr>
            <a:cxnSpLocks/>
          </p:cNvCxnSpPr>
          <p:nvPr/>
        </p:nvCxnSpPr>
        <p:spPr bwMode="auto">
          <a:xfrm flipV="1">
            <a:off x="3185596" y="4272668"/>
            <a:ext cx="0" cy="603748"/>
          </a:xfrm>
          <a:prstGeom prst="line">
            <a:avLst/>
          </a:prstGeom>
          <a:noFill/>
          <a:ln w="31750" cap="flat" cmpd="sng" algn="ctr">
            <a:solidFill>
              <a:schemeClr val="accent1"/>
            </a:solidFill>
            <a:prstDash val="solid"/>
            <a:round/>
            <a:headEnd type="none" w="med" len="med"/>
            <a:tailEnd type="none" w="med" len="med"/>
          </a:ln>
          <a:effectLst/>
        </p:spPr>
      </p:cxnSp>
      <p:cxnSp>
        <p:nvCxnSpPr>
          <p:cNvPr id="73" name="Straight Connector 72">
            <a:extLst>
              <a:ext uri="{FF2B5EF4-FFF2-40B4-BE49-F238E27FC236}">
                <a16:creationId xmlns:a16="http://schemas.microsoft.com/office/drawing/2014/main" id="{7E559A1B-BDC8-E3C6-5EDD-8BBC8FC2CE95}"/>
              </a:ext>
            </a:extLst>
          </p:cNvPr>
          <p:cNvCxnSpPr>
            <a:cxnSpLocks/>
          </p:cNvCxnSpPr>
          <p:nvPr/>
        </p:nvCxnSpPr>
        <p:spPr bwMode="auto">
          <a:xfrm flipV="1">
            <a:off x="3227726" y="4272668"/>
            <a:ext cx="0" cy="625973"/>
          </a:xfrm>
          <a:prstGeom prst="line">
            <a:avLst/>
          </a:prstGeom>
          <a:noFill/>
          <a:ln w="31750" cap="flat" cmpd="sng" algn="ctr">
            <a:solidFill>
              <a:schemeClr val="accent1"/>
            </a:solidFill>
            <a:prstDash val="solid"/>
            <a:round/>
            <a:headEnd type="none" w="med" len="med"/>
            <a:tailEnd type="none" w="med" len="med"/>
          </a:ln>
          <a:effectLst/>
        </p:spPr>
      </p:cxnSp>
      <p:cxnSp>
        <p:nvCxnSpPr>
          <p:cNvPr id="74" name="Straight Connector 73">
            <a:extLst>
              <a:ext uri="{FF2B5EF4-FFF2-40B4-BE49-F238E27FC236}">
                <a16:creationId xmlns:a16="http://schemas.microsoft.com/office/drawing/2014/main" id="{71C5C551-DF89-E6A5-F011-B3246B23DFFF}"/>
              </a:ext>
            </a:extLst>
          </p:cNvPr>
          <p:cNvCxnSpPr>
            <a:cxnSpLocks/>
          </p:cNvCxnSpPr>
          <p:nvPr/>
        </p:nvCxnSpPr>
        <p:spPr bwMode="auto">
          <a:xfrm flipV="1">
            <a:off x="3269856" y="4272668"/>
            <a:ext cx="0" cy="635498"/>
          </a:xfrm>
          <a:prstGeom prst="line">
            <a:avLst/>
          </a:prstGeom>
          <a:noFill/>
          <a:ln w="31750" cap="flat" cmpd="sng" algn="ctr">
            <a:solidFill>
              <a:schemeClr val="accent1"/>
            </a:solidFill>
            <a:prstDash val="solid"/>
            <a:round/>
            <a:headEnd type="none" w="med" len="med"/>
            <a:tailEnd type="none" w="med" len="med"/>
          </a:ln>
          <a:effectLst/>
        </p:spPr>
      </p:cxnSp>
      <p:cxnSp>
        <p:nvCxnSpPr>
          <p:cNvPr id="75" name="Straight Connector 74">
            <a:extLst>
              <a:ext uri="{FF2B5EF4-FFF2-40B4-BE49-F238E27FC236}">
                <a16:creationId xmlns:a16="http://schemas.microsoft.com/office/drawing/2014/main" id="{C7A883AA-EF28-E0F8-5660-74BC32E4AF73}"/>
              </a:ext>
            </a:extLst>
          </p:cNvPr>
          <p:cNvCxnSpPr>
            <a:cxnSpLocks/>
          </p:cNvCxnSpPr>
          <p:nvPr/>
        </p:nvCxnSpPr>
        <p:spPr bwMode="auto">
          <a:xfrm flipV="1">
            <a:off x="3311986" y="4272668"/>
            <a:ext cx="0" cy="651373"/>
          </a:xfrm>
          <a:prstGeom prst="line">
            <a:avLst/>
          </a:prstGeom>
          <a:noFill/>
          <a:ln w="31750" cap="flat" cmpd="sng" algn="ctr">
            <a:solidFill>
              <a:schemeClr val="accent3"/>
            </a:solidFill>
            <a:prstDash val="solid"/>
            <a:round/>
            <a:headEnd type="none" w="med" len="med"/>
            <a:tailEnd type="none" w="med" len="med"/>
          </a:ln>
          <a:effectLst/>
        </p:spPr>
      </p:cxnSp>
      <p:cxnSp>
        <p:nvCxnSpPr>
          <p:cNvPr id="76" name="Straight Connector 75">
            <a:extLst>
              <a:ext uri="{FF2B5EF4-FFF2-40B4-BE49-F238E27FC236}">
                <a16:creationId xmlns:a16="http://schemas.microsoft.com/office/drawing/2014/main" id="{7AC64DF7-1430-BBFE-BD96-CCECE61354D7}"/>
              </a:ext>
            </a:extLst>
          </p:cNvPr>
          <p:cNvCxnSpPr>
            <a:cxnSpLocks/>
          </p:cNvCxnSpPr>
          <p:nvPr/>
        </p:nvCxnSpPr>
        <p:spPr bwMode="auto">
          <a:xfrm flipV="1">
            <a:off x="3354116" y="4272668"/>
            <a:ext cx="0" cy="660898"/>
          </a:xfrm>
          <a:prstGeom prst="line">
            <a:avLst/>
          </a:prstGeom>
          <a:noFill/>
          <a:ln w="31750" cap="flat" cmpd="sng" algn="ctr">
            <a:solidFill>
              <a:schemeClr val="accent3"/>
            </a:solidFill>
            <a:prstDash val="solid"/>
            <a:round/>
            <a:headEnd type="none" w="med" len="med"/>
            <a:tailEnd type="none" w="med" len="med"/>
          </a:ln>
          <a:effectLst/>
        </p:spPr>
      </p:cxnSp>
      <p:cxnSp>
        <p:nvCxnSpPr>
          <p:cNvPr id="77" name="Straight Connector 76">
            <a:extLst>
              <a:ext uri="{FF2B5EF4-FFF2-40B4-BE49-F238E27FC236}">
                <a16:creationId xmlns:a16="http://schemas.microsoft.com/office/drawing/2014/main" id="{85D5C318-1D72-D85E-34D6-1037B8EE9DD7}"/>
              </a:ext>
            </a:extLst>
          </p:cNvPr>
          <p:cNvCxnSpPr>
            <a:cxnSpLocks/>
          </p:cNvCxnSpPr>
          <p:nvPr/>
        </p:nvCxnSpPr>
        <p:spPr bwMode="auto">
          <a:xfrm flipV="1">
            <a:off x="3396246" y="4272668"/>
            <a:ext cx="0" cy="670423"/>
          </a:xfrm>
          <a:prstGeom prst="line">
            <a:avLst/>
          </a:prstGeom>
          <a:noFill/>
          <a:ln w="31750" cap="flat" cmpd="sng" algn="ctr">
            <a:solidFill>
              <a:schemeClr val="accent1"/>
            </a:solidFill>
            <a:prstDash val="solid"/>
            <a:round/>
            <a:headEnd type="none" w="med" len="med"/>
            <a:tailEnd type="none" w="med" len="med"/>
          </a:ln>
          <a:effectLst/>
        </p:spPr>
      </p:cxnSp>
      <p:cxnSp>
        <p:nvCxnSpPr>
          <p:cNvPr id="78" name="Straight Connector 77">
            <a:extLst>
              <a:ext uri="{FF2B5EF4-FFF2-40B4-BE49-F238E27FC236}">
                <a16:creationId xmlns:a16="http://schemas.microsoft.com/office/drawing/2014/main" id="{D4BF079E-2320-2936-5B9A-5E160FE8F919}"/>
              </a:ext>
            </a:extLst>
          </p:cNvPr>
          <p:cNvCxnSpPr>
            <a:cxnSpLocks/>
          </p:cNvCxnSpPr>
          <p:nvPr/>
        </p:nvCxnSpPr>
        <p:spPr bwMode="auto">
          <a:xfrm flipV="1">
            <a:off x="3438376" y="4272668"/>
            <a:ext cx="0" cy="673598"/>
          </a:xfrm>
          <a:prstGeom prst="line">
            <a:avLst/>
          </a:prstGeom>
          <a:noFill/>
          <a:ln w="31750" cap="flat" cmpd="sng" algn="ctr">
            <a:solidFill>
              <a:schemeClr val="accent4"/>
            </a:solidFill>
            <a:prstDash val="solid"/>
            <a:round/>
            <a:headEnd type="none" w="med" len="med"/>
            <a:tailEnd type="none" w="med" len="med"/>
          </a:ln>
          <a:effectLst/>
        </p:spPr>
      </p:cxnSp>
      <p:cxnSp>
        <p:nvCxnSpPr>
          <p:cNvPr id="79" name="Straight Connector 78">
            <a:extLst>
              <a:ext uri="{FF2B5EF4-FFF2-40B4-BE49-F238E27FC236}">
                <a16:creationId xmlns:a16="http://schemas.microsoft.com/office/drawing/2014/main" id="{D06B09F3-A987-DE19-F35D-8567FB60C75C}"/>
              </a:ext>
            </a:extLst>
          </p:cNvPr>
          <p:cNvCxnSpPr>
            <a:cxnSpLocks/>
          </p:cNvCxnSpPr>
          <p:nvPr/>
        </p:nvCxnSpPr>
        <p:spPr bwMode="auto">
          <a:xfrm flipV="1">
            <a:off x="3480506" y="4272668"/>
            <a:ext cx="0" cy="679948"/>
          </a:xfrm>
          <a:prstGeom prst="line">
            <a:avLst/>
          </a:prstGeom>
          <a:noFill/>
          <a:ln w="31750" cap="flat" cmpd="sng" algn="ctr">
            <a:solidFill>
              <a:schemeClr val="accent4"/>
            </a:solidFill>
            <a:prstDash val="solid"/>
            <a:round/>
            <a:headEnd type="none" w="med" len="med"/>
            <a:tailEnd type="none" w="med" len="med"/>
          </a:ln>
          <a:effectLst/>
        </p:spPr>
      </p:cxnSp>
      <p:cxnSp>
        <p:nvCxnSpPr>
          <p:cNvPr id="80" name="Straight Connector 79">
            <a:extLst>
              <a:ext uri="{FF2B5EF4-FFF2-40B4-BE49-F238E27FC236}">
                <a16:creationId xmlns:a16="http://schemas.microsoft.com/office/drawing/2014/main" id="{30CF2A81-4679-9DE0-81BA-537FC878FB13}"/>
              </a:ext>
            </a:extLst>
          </p:cNvPr>
          <p:cNvCxnSpPr>
            <a:cxnSpLocks/>
          </p:cNvCxnSpPr>
          <p:nvPr/>
        </p:nvCxnSpPr>
        <p:spPr bwMode="auto">
          <a:xfrm flipV="1">
            <a:off x="3522636" y="4272668"/>
            <a:ext cx="0" cy="695823"/>
          </a:xfrm>
          <a:prstGeom prst="line">
            <a:avLst/>
          </a:prstGeom>
          <a:noFill/>
          <a:ln w="31750" cap="flat" cmpd="sng" algn="ctr">
            <a:solidFill>
              <a:schemeClr val="accent1"/>
            </a:solidFill>
            <a:prstDash val="solid"/>
            <a:round/>
            <a:headEnd type="none" w="med" len="med"/>
            <a:tailEnd type="none" w="med" len="med"/>
          </a:ln>
          <a:effectLst/>
        </p:spPr>
      </p:cxnSp>
      <p:cxnSp>
        <p:nvCxnSpPr>
          <p:cNvPr id="81" name="Straight Connector 80">
            <a:extLst>
              <a:ext uri="{FF2B5EF4-FFF2-40B4-BE49-F238E27FC236}">
                <a16:creationId xmlns:a16="http://schemas.microsoft.com/office/drawing/2014/main" id="{2D4F5675-B2C2-8A70-D6CB-E44952BDE6C0}"/>
              </a:ext>
            </a:extLst>
          </p:cNvPr>
          <p:cNvCxnSpPr>
            <a:cxnSpLocks/>
          </p:cNvCxnSpPr>
          <p:nvPr/>
        </p:nvCxnSpPr>
        <p:spPr bwMode="auto">
          <a:xfrm flipV="1">
            <a:off x="3564766" y="4272668"/>
            <a:ext cx="0" cy="698998"/>
          </a:xfrm>
          <a:prstGeom prst="line">
            <a:avLst/>
          </a:prstGeom>
          <a:noFill/>
          <a:ln w="31750" cap="flat" cmpd="sng" algn="ctr">
            <a:solidFill>
              <a:schemeClr val="accent1"/>
            </a:solidFill>
            <a:prstDash val="solid"/>
            <a:round/>
            <a:headEnd type="none" w="med" len="med"/>
            <a:tailEnd type="none" w="med" len="med"/>
          </a:ln>
          <a:effectLst/>
        </p:spPr>
      </p:cxnSp>
      <p:cxnSp>
        <p:nvCxnSpPr>
          <p:cNvPr id="82" name="Straight Connector 81">
            <a:extLst>
              <a:ext uri="{FF2B5EF4-FFF2-40B4-BE49-F238E27FC236}">
                <a16:creationId xmlns:a16="http://schemas.microsoft.com/office/drawing/2014/main" id="{3BA25655-E437-BB9B-47E2-E882885051A7}"/>
              </a:ext>
            </a:extLst>
          </p:cNvPr>
          <p:cNvCxnSpPr>
            <a:cxnSpLocks/>
          </p:cNvCxnSpPr>
          <p:nvPr/>
        </p:nvCxnSpPr>
        <p:spPr bwMode="auto">
          <a:xfrm flipV="1">
            <a:off x="3606896" y="4272668"/>
            <a:ext cx="0" cy="752973"/>
          </a:xfrm>
          <a:prstGeom prst="line">
            <a:avLst/>
          </a:prstGeom>
          <a:noFill/>
          <a:ln w="31750" cap="flat" cmpd="sng" algn="ctr">
            <a:solidFill>
              <a:schemeClr val="accent1"/>
            </a:solidFill>
            <a:prstDash val="solid"/>
            <a:round/>
            <a:headEnd type="none" w="med" len="med"/>
            <a:tailEnd type="none" w="med" len="med"/>
          </a:ln>
          <a:effectLst/>
        </p:spPr>
      </p:cxnSp>
      <p:cxnSp>
        <p:nvCxnSpPr>
          <p:cNvPr id="83" name="Straight Connector 82">
            <a:extLst>
              <a:ext uri="{FF2B5EF4-FFF2-40B4-BE49-F238E27FC236}">
                <a16:creationId xmlns:a16="http://schemas.microsoft.com/office/drawing/2014/main" id="{DBDED7BA-917E-4070-4404-45A262045D2F}"/>
              </a:ext>
            </a:extLst>
          </p:cNvPr>
          <p:cNvCxnSpPr>
            <a:cxnSpLocks/>
          </p:cNvCxnSpPr>
          <p:nvPr/>
        </p:nvCxnSpPr>
        <p:spPr bwMode="auto">
          <a:xfrm flipV="1">
            <a:off x="3649026" y="4272668"/>
            <a:ext cx="0" cy="806948"/>
          </a:xfrm>
          <a:prstGeom prst="line">
            <a:avLst/>
          </a:prstGeom>
          <a:noFill/>
          <a:ln w="31750" cap="flat" cmpd="sng" algn="ctr">
            <a:solidFill>
              <a:schemeClr val="accent1"/>
            </a:solidFill>
            <a:prstDash val="solid"/>
            <a:round/>
            <a:headEnd type="none" w="med" len="med"/>
            <a:tailEnd type="none" w="med" len="med"/>
          </a:ln>
          <a:effectLst/>
        </p:spPr>
      </p:cxnSp>
      <p:cxnSp>
        <p:nvCxnSpPr>
          <p:cNvPr id="84" name="Straight Connector 83">
            <a:extLst>
              <a:ext uri="{FF2B5EF4-FFF2-40B4-BE49-F238E27FC236}">
                <a16:creationId xmlns:a16="http://schemas.microsoft.com/office/drawing/2014/main" id="{BDFEAE93-7EFA-76BC-BC75-7A7F282219D1}"/>
              </a:ext>
            </a:extLst>
          </p:cNvPr>
          <p:cNvCxnSpPr>
            <a:cxnSpLocks/>
          </p:cNvCxnSpPr>
          <p:nvPr/>
        </p:nvCxnSpPr>
        <p:spPr bwMode="auto">
          <a:xfrm flipV="1">
            <a:off x="3691156" y="4272668"/>
            <a:ext cx="0" cy="816473"/>
          </a:xfrm>
          <a:prstGeom prst="line">
            <a:avLst/>
          </a:prstGeom>
          <a:noFill/>
          <a:ln w="31750" cap="flat" cmpd="sng" algn="ctr">
            <a:solidFill>
              <a:schemeClr val="accent3"/>
            </a:solidFill>
            <a:prstDash val="solid"/>
            <a:round/>
            <a:headEnd type="none" w="med" len="med"/>
            <a:tailEnd type="none" w="med" len="med"/>
          </a:ln>
          <a:effectLst/>
        </p:spPr>
      </p:cxnSp>
      <p:cxnSp>
        <p:nvCxnSpPr>
          <p:cNvPr id="85" name="Straight Connector 84">
            <a:extLst>
              <a:ext uri="{FF2B5EF4-FFF2-40B4-BE49-F238E27FC236}">
                <a16:creationId xmlns:a16="http://schemas.microsoft.com/office/drawing/2014/main" id="{1D05BE2D-8564-DC14-0945-F572202248D7}"/>
              </a:ext>
            </a:extLst>
          </p:cNvPr>
          <p:cNvCxnSpPr>
            <a:cxnSpLocks/>
          </p:cNvCxnSpPr>
          <p:nvPr/>
        </p:nvCxnSpPr>
        <p:spPr bwMode="auto">
          <a:xfrm flipV="1">
            <a:off x="3733286" y="4272668"/>
            <a:ext cx="0" cy="829173"/>
          </a:xfrm>
          <a:prstGeom prst="line">
            <a:avLst/>
          </a:prstGeom>
          <a:noFill/>
          <a:ln w="31750" cap="flat" cmpd="sng" algn="ctr">
            <a:solidFill>
              <a:schemeClr val="accent1"/>
            </a:solidFill>
            <a:prstDash val="solid"/>
            <a:round/>
            <a:headEnd type="none" w="med" len="med"/>
            <a:tailEnd type="none" w="med" len="med"/>
          </a:ln>
          <a:effectLst/>
        </p:spPr>
      </p:cxnSp>
      <p:cxnSp>
        <p:nvCxnSpPr>
          <p:cNvPr id="86" name="Straight Connector 85">
            <a:extLst>
              <a:ext uri="{FF2B5EF4-FFF2-40B4-BE49-F238E27FC236}">
                <a16:creationId xmlns:a16="http://schemas.microsoft.com/office/drawing/2014/main" id="{1AEBE087-4114-4871-5256-198E6159652A}"/>
              </a:ext>
            </a:extLst>
          </p:cNvPr>
          <p:cNvCxnSpPr>
            <a:cxnSpLocks/>
          </p:cNvCxnSpPr>
          <p:nvPr/>
        </p:nvCxnSpPr>
        <p:spPr bwMode="auto">
          <a:xfrm flipV="1">
            <a:off x="3775416" y="4272668"/>
            <a:ext cx="0" cy="835523"/>
          </a:xfrm>
          <a:prstGeom prst="line">
            <a:avLst/>
          </a:prstGeom>
          <a:noFill/>
          <a:ln w="31750" cap="flat" cmpd="sng" algn="ctr">
            <a:solidFill>
              <a:schemeClr val="accent3"/>
            </a:solidFill>
            <a:prstDash val="solid"/>
            <a:round/>
            <a:headEnd type="none" w="med" len="med"/>
            <a:tailEnd type="none" w="med" len="med"/>
          </a:ln>
          <a:effectLst/>
        </p:spPr>
      </p:cxnSp>
      <p:cxnSp>
        <p:nvCxnSpPr>
          <p:cNvPr id="87" name="Straight Connector 86">
            <a:extLst>
              <a:ext uri="{FF2B5EF4-FFF2-40B4-BE49-F238E27FC236}">
                <a16:creationId xmlns:a16="http://schemas.microsoft.com/office/drawing/2014/main" id="{F947FBD0-C07E-23FB-F825-522F7B4D17A0}"/>
              </a:ext>
            </a:extLst>
          </p:cNvPr>
          <p:cNvCxnSpPr>
            <a:cxnSpLocks/>
          </p:cNvCxnSpPr>
          <p:nvPr/>
        </p:nvCxnSpPr>
        <p:spPr bwMode="auto">
          <a:xfrm flipV="1">
            <a:off x="3817546" y="4272668"/>
            <a:ext cx="0" cy="886323"/>
          </a:xfrm>
          <a:prstGeom prst="line">
            <a:avLst/>
          </a:prstGeom>
          <a:noFill/>
          <a:ln w="31750" cap="flat" cmpd="sng" algn="ctr">
            <a:solidFill>
              <a:schemeClr val="accent1"/>
            </a:solidFill>
            <a:prstDash val="solid"/>
            <a:round/>
            <a:headEnd type="none" w="med" len="med"/>
            <a:tailEnd type="none" w="med" len="med"/>
          </a:ln>
          <a:effectLst/>
        </p:spPr>
      </p:cxnSp>
      <p:cxnSp>
        <p:nvCxnSpPr>
          <p:cNvPr id="88" name="Straight Connector 87">
            <a:extLst>
              <a:ext uri="{FF2B5EF4-FFF2-40B4-BE49-F238E27FC236}">
                <a16:creationId xmlns:a16="http://schemas.microsoft.com/office/drawing/2014/main" id="{9CDFDA48-CDB0-DF0B-D43F-DBFFB3ADD600}"/>
              </a:ext>
            </a:extLst>
          </p:cNvPr>
          <p:cNvCxnSpPr>
            <a:cxnSpLocks/>
          </p:cNvCxnSpPr>
          <p:nvPr/>
        </p:nvCxnSpPr>
        <p:spPr bwMode="auto">
          <a:xfrm flipV="1">
            <a:off x="3859676" y="4272668"/>
            <a:ext cx="0" cy="892673"/>
          </a:xfrm>
          <a:prstGeom prst="line">
            <a:avLst/>
          </a:prstGeom>
          <a:noFill/>
          <a:ln w="31750" cap="flat" cmpd="sng" algn="ctr">
            <a:solidFill>
              <a:schemeClr val="accent1"/>
            </a:solidFill>
            <a:prstDash val="solid"/>
            <a:round/>
            <a:headEnd type="none" w="med" len="med"/>
            <a:tailEnd type="none" w="med" len="med"/>
          </a:ln>
          <a:effectLst/>
        </p:spPr>
      </p:cxnSp>
      <p:cxnSp>
        <p:nvCxnSpPr>
          <p:cNvPr id="89" name="Straight Connector 88">
            <a:extLst>
              <a:ext uri="{FF2B5EF4-FFF2-40B4-BE49-F238E27FC236}">
                <a16:creationId xmlns:a16="http://schemas.microsoft.com/office/drawing/2014/main" id="{6EEAD11A-EC12-E273-8252-1A4A3478D784}"/>
              </a:ext>
            </a:extLst>
          </p:cNvPr>
          <p:cNvCxnSpPr>
            <a:cxnSpLocks/>
          </p:cNvCxnSpPr>
          <p:nvPr/>
        </p:nvCxnSpPr>
        <p:spPr bwMode="auto">
          <a:xfrm flipV="1">
            <a:off x="3901806" y="4272668"/>
            <a:ext cx="0" cy="911723"/>
          </a:xfrm>
          <a:prstGeom prst="line">
            <a:avLst/>
          </a:prstGeom>
          <a:noFill/>
          <a:ln w="31750" cap="flat" cmpd="sng" algn="ctr">
            <a:solidFill>
              <a:schemeClr val="accent1"/>
            </a:solidFill>
            <a:prstDash val="solid"/>
            <a:round/>
            <a:headEnd type="none" w="med" len="med"/>
            <a:tailEnd type="none" w="med" len="med"/>
          </a:ln>
          <a:effectLst/>
        </p:spPr>
      </p:cxnSp>
      <p:cxnSp>
        <p:nvCxnSpPr>
          <p:cNvPr id="90" name="Straight Connector 89">
            <a:extLst>
              <a:ext uri="{FF2B5EF4-FFF2-40B4-BE49-F238E27FC236}">
                <a16:creationId xmlns:a16="http://schemas.microsoft.com/office/drawing/2014/main" id="{3ECBB6E2-48A0-84DC-1E06-2192EC8E7121}"/>
              </a:ext>
            </a:extLst>
          </p:cNvPr>
          <p:cNvCxnSpPr>
            <a:cxnSpLocks/>
          </p:cNvCxnSpPr>
          <p:nvPr/>
        </p:nvCxnSpPr>
        <p:spPr bwMode="auto">
          <a:xfrm flipV="1">
            <a:off x="3943936" y="4272668"/>
            <a:ext cx="0" cy="933948"/>
          </a:xfrm>
          <a:prstGeom prst="line">
            <a:avLst/>
          </a:prstGeom>
          <a:noFill/>
          <a:ln w="31750" cap="flat" cmpd="sng" algn="ctr">
            <a:solidFill>
              <a:schemeClr val="accent1"/>
            </a:solidFill>
            <a:prstDash val="solid"/>
            <a:round/>
            <a:headEnd type="none" w="med" len="med"/>
            <a:tailEnd type="none" w="med" len="med"/>
          </a:ln>
          <a:effectLst/>
        </p:spPr>
      </p:cxnSp>
      <p:cxnSp>
        <p:nvCxnSpPr>
          <p:cNvPr id="91" name="Straight Connector 90">
            <a:extLst>
              <a:ext uri="{FF2B5EF4-FFF2-40B4-BE49-F238E27FC236}">
                <a16:creationId xmlns:a16="http://schemas.microsoft.com/office/drawing/2014/main" id="{DE31E144-AABC-6407-6332-1322149D3D69}"/>
              </a:ext>
            </a:extLst>
          </p:cNvPr>
          <p:cNvCxnSpPr>
            <a:cxnSpLocks/>
          </p:cNvCxnSpPr>
          <p:nvPr/>
        </p:nvCxnSpPr>
        <p:spPr bwMode="auto">
          <a:xfrm flipV="1">
            <a:off x="3986066" y="4272668"/>
            <a:ext cx="0" cy="952998"/>
          </a:xfrm>
          <a:prstGeom prst="line">
            <a:avLst/>
          </a:prstGeom>
          <a:noFill/>
          <a:ln w="31750" cap="flat" cmpd="sng" algn="ctr">
            <a:solidFill>
              <a:schemeClr val="accent3"/>
            </a:solidFill>
            <a:prstDash val="solid"/>
            <a:round/>
            <a:headEnd type="none" w="med" len="med"/>
            <a:tailEnd type="none" w="med" len="med"/>
          </a:ln>
          <a:effectLst/>
        </p:spPr>
      </p:cxnSp>
      <p:cxnSp>
        <p:nvCxnSpPr>
          <p:cNvPr id="92" name="Straight Connector 91">
            <a:extLst>
              <a:ext uri="{FF2B5EF4-FFF2-40B4-BE49-F238E27FC236}">
                <a16:creationId xmlns:a16="http://schemas.microsoft.com/office/drawing/2014/main" id="{86E72962-5384-1A96-FA88-90ACF158861F}"/>
              </a:ext>
            </a:extLst>
          </p:cNvPr>
          <p:cNvCxnSpPr>
            <a:cxnSpLocks/>
          </p:cNvCxnSpPr>
          <p:nvPr/>
        </p:nvCxnSpPr>
        <p:spPr bwMode="auto">
          <a:xfrm flipV="1">
            <a:off x="4028196" y="4272668"/>
            <a:ext cx="0" cy="972048"/>
          </a:xfrm>
          <a:prstGeom prst="line">
            <a:avLst/>
          </a:prstGeom>
          <a:noFill/>
          <a:ln w="31750" cap="flat" cmpd="sng" algn="ctr">
            <a:solidFill>
              <a:schemeClr val="bg1"/>
            </a:solidFill>
            <a:prstDash val="solid"/>
            <a:round/>
            <a:headEnd type="none" w="med" len="med"/>
            <a:tailEnd type="none" w="med" len="med"/>
          </a:ln>
          <a:effectLst/>
        </p:spPr>
      </p:cxnSp>
      <p:cxnSp>
        <p:nvCxnSpPr>
          <p:cNvPr id="93" name="Straight Connector 92">
            <a:extLst>
              <a:ext uri="{FF2B5EF4-FFF2-40B4-BE49-F238E27FC236}">
                <a16:creationId xmlns:a16="http://schemas.microsoft.com/office/drawing/2014/main" id="{D8414206-119B-B99E-6A49-92C754C757F4}"/>
              </a:ext>
            </a:extLst>
          </p:cNvPr>
          <p:cNvCxnSpPr>
            <a:cxnSpLocks/>
          </p:cNvCxnSpPr>
          <p:nvPr/>
        </p:nvCxnSpPr>
        <p:spPr bwMode="auto">
          <a:xfrm flipV="1">
            <a:off x="4070326" y="4272668"/>
            <a:ext cx="0" cy="1003798"/>
          </a:xfrm>
          <a:prstGeom prst="line">
            <a:avLst/>
          </a:prstGeom>
          <a:noFill/>
          <a:ln w="31750" cap="flat" cmpd="sng" algn="ctr">
            <a:solidFill>
              <a:schemeClr val="bg1"/>
            </a:solidFill>
            <a:prstDash val="solid"/>
            <a:round/>
            <a:headEnd type="none" w="med" len="med"/>
            <a:tailEnd type="none" w="med" len="med"/>
          </a:ln>
          <a:effectLst/>
        </p:spPr>
      </p:cxnSp>
      <p:cxnSp>
        <p:nvCxnSpPr>
          <p:cNvPr id="94" name="Straight Connector 93">
            <a:extLst>
              <a:ext uri="{FF2B5EF4-FFF2-40B4-BE49-F238E27FC236}">
                <a16:creationId xmlns:a16="http://schemas.microsoft.com/office/drawing/2014/main" id="{32D80283-E9A9-AC65-A618-EB1A4C9001C5}"/>
              </a:ext>
            </a:extLst>
          </p:cNvPr>
          <p:cNvCxnSpPr>
            <a:cxnSpLocks/>
          </p:cNvCxnSpPr>
          <p:nvPr/>
        </p:nvCxnSpPr>
        <p:spPr bwMode="auto">
          <a:xfrm flipV="1">
            <a:off x="4112456" y="4272668"/>
            <a:ext cx="0" cy="1016498"/>
          </a:xfrm>
          <a:prstGeom prst="line">
            <a:avLst/>
          </a:prstGeom>
          <a:noFill/>
          <a:ln w="31750" cap="flat" cmpd="sng" algn="ctr">
            <a:solidFill>
              <a:schemeClr val="bg1"/>
            </a:solidFill>
            <a:prstDash val="solid"/>
            <a:round/>
            <a:headEnd type="none" w="med" len="med"/>
            <a:tailEnd type="none" w="med" len="med"/>
          </a:ln>
          <a:effectLst/>
        </p:spPr>
      </p:cxnSp>
      <p:cxnSp>
        <p:nvCxnSpPr>
          <p:cNvPr id="95" name="Straight Connector 94">
            <a:extLst>
              <a:ext uri="{FF2B5EF4-FFF2-40B4-BE49-F238E27FC236}">
                <a16:creationId xmlns:a16="http://schemas.microsoft.com/office/drawing/2014/main" id="{A8081146-A785-3164-D499-146A7C03E049}"/>
              </a:ext>
            </a:extLst>
          </p:cNvPr>
          <p:cNvCxnSpPr>
            <a:cxnSpLocks/>
          </p:cNvCxnSpPr>
          <p:nvPr/>
        </p:nvCxnSpPr>
        <p:spPr bwMode="auto">
          <a:xfrm flipV="1">
            <a:off x="4154586" y="4272668"/>
            <a:ext cx="0" cy="1022848"/>
          </a:xfrm>
          <a:prstGeom prst="line">
            <a:avLst/>
          </a:prstGeom>
          <a:noFill/>
          <a:ln w="31750" cap="flat" cmpd="sng" algn="ctr">
            <a:solidFill>
              <a:schemeClr val="accent1"/>
            </a:solidFill>
            <a:prstDash val="solid"/>
            <a:round/>
            <a:headEnd type="none" w="med" len="med"/>
            <a:tailEnd type="none" w="med" len="med"/>
          </a:ln>
          <a:effectLst/>
        </p:spPr>
      </p:cxnSp>
      <p:cxnSp>
        <p:nvCxnSpPr>
          <p:cNvPr id="96" name="Straight Connector 95">
            <a:extLst>
              <a:ext uri="{FF2B5EF4-FFF2-40B4-BE49-F238E27FC236}">
                <a16:creationId xmlns:a16="http://schemas.microsoft.com/office/drawing/2014/main" id="{CD990B9A-E2F9-2C3A-9051-046DED67437D}"/>
              </a:ext>
            </a:extLst>
          </p:cNvPr>
          <p:cNvCxnSpPr>
            <a:cxnSpLocks/>
          </p:cNvCxnSpPr>
          <p:nvPr/>
        </p:nvCxnSpPr>
        <p:spPr bwMode="auto">
          <a:xfrm flipV="1">
            <a:off x="4196716" y="4272668"/>
            <a:ext cx="0" cy="1041898"/>
          </a:xfrm>
          <a:prstGeom prst="line">
            <a:avLst/>
          </a:prstGeom>
          <a:noFill/>
          <a:ln w="31750" cap="flat" cmpd="sng" algn="ctr">
            <a:solidFill>
              <a:schemeClr val="accent3"/>
            </a:solidFill>
            <a:prstDash val="solid"/>
            <a:round/>
            <a:headEnd type="none" w="med" len="med"/>
            <a:tailEnd type="none" w="med" len="med"/>
          </a:ln>
          <a:effectLst/>
        </p:spPr>
      </p:cxnSp>
      <p:cxnSp>
        <p:nvCxnSpPr>
          <p:cNvPr id="97" name="Straight Connector 96">
            <a:extLst>
              <a:ext uri="{FF2B5EF4-FFF2-40B4-BE49-F238E27FC236}">
                <a16:creationId xmlns:a16="http://schemas.microsoft.com/office/drawing/2014/main" id="{A448EB9D-30F2-A933-1EBC-123083EE0D4A}"/>
              </a:ext>
            </a:extLst>
          </p:cNvPr>
          <p:cNvCxnSpPr>
            <a:cxnSpLocks/>
          </p:cNvCxnSpPr>
          <p:nvPr/>
        </p:nvCxnSpPr>
        <p:spPr bwMode="auto">
          <a:xfrm flipV="1">
            <a:off x="4238846" y="4272668"/>
            <a:ext cx="0" cy="1045073"/>
          </a:xfrm>
          <a:prstGeom prst="line">
            <a:avLst/>
          </a:prstGeom>
          <a:noFill/>
          <a:ln w="31750" cap="flat" cmpd="sng" algn="ctr">
            <a:solidFill>
              <a:schemeClr val="accent1"/>
            </a:solidFill>
            <a:prstDash val="solid"/>
            <a:round/>
            <a:headEnd type="none" w="med" len="med"/>
            <a:tailEnd type="none" w="med" len="med"/>
          </a:ln>
          <a:effectLst/>
        </p:spPr>
      </p:cxnSp>
      <p:cxnSp>
        <p:nvCxnSpPr>
          <p:cNvPr id="98" name="Straight Connector 97">
            <a:extLst>
              <a:ext uri="{FF2B5EF4-FFF2-40B4-BE49-F238E27FC236}">
                <a16:creationId xmlns:a16="http://schemas.microsoft.com/office/drawing/2014/main" id="{F23A6F38-0E1A-F4C5-8497-223F7F118FD1}"/>
              </a:ext>
            </a:extLst>
          </p:cNvPr>
          <p:cNvCxnSpPr>
            <a:cxnSpLocks/>
          </p:cNvCxnSpPr>
          <p:nvPr/>
        </p:nvCxnSpPr>
        <p:spPr bwMode="auto">
          <a:xfrm flipV="1">
            <a:off x="4280976" y="4272668"/>
            <a:ext cx="0" cy="1054598"/>
          </a:xfrm>
          <a:prstGeom prst="line">
            <a:avLst/>
          </a:prstGeom>
          <a:noFill/>
          <a:ln w="31750" cap="flat" cmpd="sng" algn="ctr">
            <a:solidFill>
              <a:schemeClr val="accent3"/>
            </a:solidFill>
            <a:prstDash val="solid"/>
            <a:round/>
            <a:headEnd type="none" w="med" len="med"/>
            <a:tailEnd type="none" w="med" len="med"/>
          </a:ln>
          <a:effectLst/>
        </p:spPr>
      </p:cxnSp>
      <p:cxnSp>
        <p:nvCxnSpPr>
          <p:cNvPr id="99" name="Straight Connector 98">
            <a:extLst>
              <a:ext uri="{FF2B5EF4-FFF2-40B4-BE49-F238E27FC236}">
                <a16:creationId xmlns:a16="http://schemas.microsoft.com/office/drawing/2014/main" id="{D709DB36-68B1-541A-945C-B33B7F7B2B5F}"/>
              </a:ext>
            </a:extLst>
          </p:cNvPr>
          <p:cNvCxnSpPr>
            <a:cxnSpLocks/>
          </p:cNvCxnSpPr>
          <p:nvPr/>
        </p:nvCxnSpPr>
        <p:spPr bwMode="auto">
          <a:xfrm flipV="1">
            <a:off x="4323106" y="4272668"/>
            <a:ext cx="0" cy="1086348"/>
          </a:xfrm>
          <a:prstGeom prst="line">
            <a:avLst/>
          </a:prstGeom>
          <a:noFill/>
          <a:ln w="31750" cap="flat" cmpd="sng" algn="ctr">
            <a:solidFill>
              <a:schemeClr val="accent3"/>
            </a:solidFill>
            <a:prstDash val="solid"/>
            <a:round/>
            <a:headEnd type="none" w="med" len="med"/>
            <a:tailEnd type="none" w="med" len="med"/>
          </a:ln>
          <a:effectLst/>
        </p:spPr>
      </p:cxnSp>
      <p:cxnSp>
        <p:nvCxnSpPr>
          <p:cNvPr id="100" name="Straight Connector 99">
            <a:extLst>
              <a:ext uri="{FF2B5EF4-FFF2-40B4-BE49-F238E27FC236}">
                <a16:creationId xmlns:a16="http://schemas.microsoft.com/office/drawing/2014/main" id="{7A95884A-8959-F6DB-68A0-C4BA8C230C1D}"/>
              </a:ext>
            </a:extLst>
          </p:cNvPr>
          <p:cNvCxnSpPr>
            <a:cxnSpLocks/>
          </p:cNvCxnSpPr>
          <p:nvPr/>
        </p:nvCxnSpPr>
        <p:spPr bwMode="auto">
          <a:xfrm flipV="1">
            <a:off x="4365236" y="4272668"/>
            <a:ext cx="0" cy="1114923"/>
          </a:xfrm>
          <a:prstGeom prst="line">
            <a:avLst/>
          </a:prstGeom>
          <a:noFill/>
          <a:ln w="31750" cap="flat" cmpd="sng" algn="ctr">
            <a:solidFill>
              <a:schemeClr val="accent1"/>
            </a:solidFill>
            <a:prstDash val="solid"/>
            <a:round/>
            <a:headEnd type="none" w="med" len="med"/>
            <a:tailEnd type="none" w="med" len="med"/>
          </a:ln>
          <a:effectLst/>
        </p:spPr>
      </p:cxnSp>
      <p:cxnSp>
        <p:nvCxnSpPr>
          <p:cNvPr id="101" name="Straight Connector 100">
            <a:extLst>
              <a:ext uri="{FF2B5EF4-FFF2-40B4-BE49-F238E27FC236}">
                <a16:creationId xmlns:a16="http://schemas.microsoft.com/office/drawing/2014/main" id="{01B38ED7-C15A-1BBE-80B0-D383D1FC3925}"/>
              </a:ext>
            </a:extLst>
          </p:cNvPr>
          <p:cNvCxnSpPr>
            <a:cxnSpLocks/>
          </p:cNvCxnSpPr>
          <p:nvPr/>
        </p:nvCxnSpPr>
        <p:spPr bwMode="auto">
          <a:xfrm flipV="1">
            <a:off x="4407366" y="4272668"/>
            <a:ext cx="0" cy="1121273"/>
          </a:xfrm>
          <a:prstGeom prst="line">
            <a:avLst/>
          </a:prstGeom>
          <a:noFill/>
          <a:ln w="31750" cap="flat" cmpd="sng" algn="ctr">
            <a:solidFill>
              <a:schemeClr val="accent1"/>
            </a:solidFill>
            <a:prstDash val="solid"/>
            <a:round/>
            <a:headEnd type="none" w="med" len="med"/>
            <a:tailEnd type="none" w="med" len="med"/>
          </a:ln>
          <a:effectLst/>
        </p:spPr>
      </p:cxnSp>
      <p:cxnSp>
        <p:nvCxnSpPr>
          <p:cNvPr id="102" name="Straight Connector 101">
            <a:extLst>
              <a:ext uri="{FF2B5EF4-FFF2-40B4-BE49-F238E27FC236}">
                <a16:creationId xmlns:a16="http://schemas.microsoft.com/office/drawing/2014/main" id="{1A3AA1C6-C3EF-8CCE-2E3E-1FF5BFDFB379}"/>
              </a:ext>
            </a:extLst>
          </p:cNvPr>
          <p:cNvCxnSpPr>
            <a:cxnSpLocks/>
          </p:cNvCxnSpPr>
          <p:nvPr/>
        </p:nvCxnSpPr>
        <p:spPr bwMode="auto">
          <a:xfrm flipV="1">
            <a:off x="4449496" y="4272668"/>
            <a:ext cx="0" cy="1178423"/>
          </a:xfrm>
          <a:prstGeom prst="line">
            <a:avLst/>
          </a:prstGeom>
          <a:noFill/>
          <a:ln w="31750" cap="flat" cmpd="sng" algn="ctr">
            <a:solidFill>
              <a:schemeClr val="accent1"/>
            </a:solidFill>
            <a:prstDash val="solid"/>
            <a:round/>
            <a:headEnd type="none" w="med" len="med"/>
            <a:tailEnd type="none" w="med" len="med"/>
          </a:ln>
          <a:effectLst/>
        </p:spPr>
      </p:cxnSp>
      <p:cxnSp>
        <p:nvCxnSpPr>
          <p:cNvPr id="103" name="Straight Connector 102">
            <a:extLst>
              <a:ext uri="{FF2B5EF4-FFF2-40B4-BE49-F238E27FC236}">
                <a16:creationId xmlns:a16="http://schemas.microsoft.com/office/drawing/2014/main" id="{E3452A65-85A2-2D3D-2538-01A7F9FA695A}"/>
              </a:ext>
            </a:extLst>
          </p:cNvPr>
          <p:cNvCxnSpPr>
            <a:cxnSpLocks/>
          </p:cNvCxnSpPr>
          <p:nvPr/>
        </p:nvCxnSpPr>
        <p:spPr bwMode="auto">
          <a:xfrm flipV="1">
            <a:off x="4491626" y="4272668"/>
            <a:ext cx="0" cy="1181598"/>
          </a:xfrm>
          <a:prstGeom prst="line">
            <a:avLst/>
          </a:prstGeom>
          <a:noFill/>
          <a:ln w="31750" cap="flat" cmpd="sng" algn="ctr">
            <a:solidFill>
              <a:schemeClr val="accent1"/>
            </a:solidFill>
            <a:prstDash val="solid"/>
            <a:round/>
            <a:headEnd type="none" w="med" len="med"/>
            <a:tailEnd type="none" w="med" len="med"/>
          </a:ln>
          <a:effectLst/>
        </p:spPr>
      </p:cxnSp>
      <p:cxnSp>
        <p:nvCxnSpPr>
          <p:cNvPr id="104" name="Straight Connector 103">
            <a:extLst>
              <a:ext uri="{FF2B5EF4-FFF2-40B4-BE49-F238E27FC236}">
                <a16:creationId xmlns:a16="http://schemas.microsoft.com/office/drawing/2014/main" id="{2C9BFDDE-6751-AEBA-9472-A9BFFEA59C1A}"/>
              </a:ext>
            </a:extLst>
          </p:cNvPr>
          <p:cNvCxnSpPr>
            <a:cxnSpLocks/>
          </p:cNvCxnSpPr>
          <p:nvPr/>
        </p:nvCxnSpPr>
        <p:spPr bwMode="auto">
          <a:xfrm flipV="1">
            <a:off x="4533756" y="4272668"/>
            <a:ext cx="0" cy="1203823"/>
          </a:xfrm>
          <a:prstGeom prst="line">
            <a:avLst/>
          </a:prstGeom>
          <a:noFill/>
          <a:ln w="31750" cap="flat" cmpd="sng" algn="ctr">
            <a:solidFill>
              <a:schemeClr val="accent3"/>
            </a:solidFill>
            <a:prstDash val="solid"/>
            <a:round/>
            <a:headEnd type="none" w="med" len="med"/>
            <a:tailEnd type="none" w="med" len="med"/>
          </a:ln>
          <a:effectLst/>
        </p:spPr>
      </p:cxnSp>
      <p:cxnSp>
        <p:nvCxnSpPr>
          <p:cNvPr id="105" name="Straight Connector 104">
            <a:extLst>
              <a:ext uri="{FF2B5EF4-FFF2-40B4-BE49-F238E27FC236}">
                <a16:creationId xmlns:a16="http://schemas.microsoft.com/office/drawing/2014/main" id="{E4EBEE75-8B10-806E-D4A6-1B41F59CD615}"/>
              </a:ext>
            </a:extLst>
          </p:cNvPr>
          <p:cNvCxnSpPr>
            <a:cxnSpLocks/>
          </p:cNvCxnSpPr>
          <p:nvPr/>
        </p:nvCxnSpPr>
        <p:spPr bwMode="auto">
          <a:xfrm flipV="1">
            <a:off x="4575886" y="4272668"/>
            <a:ext cx="0" cy="1210173"/>
          </a:xfrm>
          <a:prstGeom prst="line">
            <a:avLst/>
          </a:prstGeom>
          <a:noFill/>
          <a:ln w="31750" cap="flat" cmpd="sng" algn="ctr">
            <a:solidFill>
              <a:schemeClr val="accent1"/>
            </a:solidFill>
            <a:prstDash val="solid"/>
            <a:round/>
            <a:headEnd type="none" w="med" len="med"/>
            <a:tailEnd type="none" w="med" len="med"/>
          </a:ln>
          <a:effectLst/>
        </p:spPr>
      </p:cxnSp>
      <p:cxnSp>
        <p:nvCxnSpPr>
          <p:cNvPr id="106" name="Straight Connector 105">
            <a:extLst>
              <a:ext uri="{FF2B5EF4-FFF2-40B4-BE49-F238E27FC236}">
                <a16:creationId xmlns:a16="http://schemas.microsoft.com/office/drawing/2014/main" id="{C29393FC-0DE8-DEF1-DB82-6DB808C5096E}"/>
              </a:ext>
            </a:extLst>
          </p:cNvPr>
          <p:cNvCxnSpPr>
            <a:cxnSpLocks/>
          </p:cNvCxnSpPr>
          <p:nvPr/>
        </p:nvCxnSpPr>
        <p:spPr bwMode="auto">
          <a:xfrm flipV="1">
            <a:off x="4618016" y="4272668"/>
            <a:ext cx="0" cy="1216523"/>
          </a:xfrm>
          <a:prstGeom prst="line">
            <a:avLst/>
          </a:prstGeom>
          <a:noFill/>
          <a:ln w="31750" cap="flat" cmpd="sng" algn="ctr">
            <a:solidFill>
              <a:schemeClr val="accent3"/>
            </a:solidFill>
            <a:prstDash val="solid"/>
            <a:round/>
            <a:headEnd type="none" w="med" len="med"/>
            <a:tailEnd type="none" w="med" len="med"/>
          </a:ln>
          <a:effectLst/>
        </p:spPr>
      </p:cxnSp>
      <p:cxnSp>
        <p:nvCxnSpPr>
          <p:cNvPr id="107" name="Straight Connector 106">
            <a:extLst>
              <a:ext uri="{FF2B5EF4-FFF2-40B4-BE49-F238E27FC236}">
                <a16:creationId xmlns:a16="http://schemas.microsoft.com/office/drawing/2014/main" id="{7800544A-A4CA-E74A-0896-6A02813AE73B}"/>
              </a:ext>
            </a:extLst>
          </p:cNvPr>
          <p:cNvCxnSpPr>
            <a:cxnSpLocks/>
          </p:cNvCxnSpPr>
          <p:nvPr/>
        </p:nvCxnSpPr>
        <p:spPr bwMode="auto">
          <a:xfrm flipV="1">
            <a:off x="4660146" y="4272668"/>
            <a:ext cx="0" cy="1219698"/>
          </a:xfrm>
          <a:prstGeom prst="line">
            <a:avLst/>
          </a:prstGeom>
          <a:noFill/>
          <a:ln w="31750" cap="flat" cmpd="sng" algn="ctr">
            <a:solidFill>
              <a:schemeClr val="accent1"/>
            </a:solidFill>
            <a:prstDash val="solid"/>
            <a:round/>
            <a:headEnd type="none" w="med" len="med"/>
            <a:tailEnd type="none" w="med" len="med"/>
          </a:ln>
          <a:effectLst/>
        </p:spPr>
      </p:cxnSp>
      <p:cxnSp>
        <p:nvCxnSpPr>
          <p:cNvPr id="108" name="Straight Connector 107">
            <a:extLst>
              <a:ext uri="{FF2B5EF4-FFF2-40B4-BE49-F238E27FC236}">
                <a16:creationId xmlns:a16="http://schemas.microsoft.com/office/drawing/2014/main" id="{D35A5C63-1F58-FCFB-9E35-B220CBA04D50}"/>
              </a:ext>
            </a:extLst>
          </p:cNvPr>
          <p:cNvCxnSpPr>
            <a:cxnSpLocks/>
          </p:cNvCxnSpPr>
          <p:nvPr/>
        </p:nvCxnSpPr>
        <p:spPr bwMode="auto">
          <a:xfrm flipV="1">
            <a:off x="4702276" y="4272668"/>
            <a:ext cx="0" cy="1222873"/>
          </a:xfrm>
          <a:prstGeom prst="line">
            <a:avLst/>
          </a:prstGeom>
          <a:noFill/>
          <a:ln w="31750" cap="flat" cmpd="sng" algn="ctr">
            <a:solidFill>
              <a:schemeClr val="accent1"/>
            </a:solidFill>
            <a:prstDash val="solid"/>
            <a:round/>
            <a:headEnd type="none" w="med" len="med"/>
            <a:tailEnd type="none" w="med" len="med"/>
          </a:ln>
          <a:effectLst/>
        </p:spPr>
      </p:cxnSp>
      <p:cxnSp>
        <p:nvCxnSpPr>
          <p:cNvPr id="109" name="Straight Connector 108">
            <a:extLst>
              <a:ext uri="{FF2B5EF4-FFF2-40B4-BE49-F238E27FC236}">
                <a16:creationId xmlns:a16="http://schemas.microsoft.com/office/drawing/2014/main" id="{2EBAEE43-803D-D7B1-21FE-F2FE84834E47}"/>
              </a:ext>
            </a:extLst>
          </p:cNvPr>
          <p:cNvCxnSpPr>
            <a:cxnSpLocks/>
          </p:cNvCxnSpPr>
          <p:nvPr/>
        </p:nvCxnSpPr>
        <p:spPr bwMode="auto">
          <a:xfrm flipV="1">
            <a:off x="4744406" y="4272668"/>
            <a:ext cx="0" cy="1226048"/>
          </a:xfrm>
          <a:prstGeom prst="line">
            <a:avLst/>
          </a:prstGeom>
          <a:noFill/>
          <a:ln w="31750" cap="flat" cmpd="sng" algn="ctr">
            <a:solidFill>
              <a:schemeClr val="accent3"/>
            </a:solidFill>
            <a:prstDash val="solid"/>
            <a:round/>
            <a:headEnd type="none" w="med" len="med"/>
            <a:tailEnd type="none" w="med" len="med"/>
          </a:ln>
          <a:effectLst/>
        </p:spPr>
      </p:cxnSp>
      <p:cxnSp>
        <p:nvCxnSpPr>
          <p:cNvPr id="110" name="Straight Connector 109">
            <a:extLst>
              <a:ext uri="{FF2B5EF4-FFF2-40B4-BE49-F238E27FC236}">
                <a16:creationId xmlns:a16="http://schemas.microsoft.com/office/drawing/2014/main" id="{E462F773-1E9E-701F-20C7-3FB6B1CE807F}"/>
              </a:ext>
            </a:extLst>
          </p:cNvPr>
          <p:cNvCxnSpPr>
            <a:cxnSpLocks/>
          </p:cNvCxnSpPr>
          <p:nvPr/>
        </p:nvCxnSpPr>
        <p:spPr bwMode="auto">
          <a:xfrm flipV="1">
            <a:off x="4786536" y="4272668"/>
            <a:ext cx="0" cy="1264148"/>
          </a:xfrm>
          <a:prstGeom prst="line">
            <a:avLst/>
          </a:prstGeom>
          <a:noFill/>
          <a:ln w="31750" cap="flat" cmpd="sng" algn="ctr">
            <a:solidFill>
              <a:schemeClr val="accent3"/>
            </a:solidFill>
            <a:prstDash val="solid"/>
            <a:round/>
            <a:headEnd type="none" w="med" len="med"/>
            <a:tailEnd type="none" w="med" len="med"/>
          </a:ln>
          <a:effectLst/>
        </p:spPr>
      </p:cxnSp>
      <p:cxnSp>
        <p:nvCxnSpPr>
          <p:cNvPr id="111" name="Straight Connector 110">
            <a:extLst>
              <a:ext uri="{FF2B5EF4-FFF2-40B4-BE49-F238E27FC236}">
                <a16:creationId xmlns:a16="http://schemas.microsoft.com/office/drawing/2014/main" id="{06CB0D0B-91D3-BC42-66CC-AC8D1DD2BCDA}"/>
              </a:ext>
            </a:extLst>
          </p:cNvPr>
          <p:cNvCxnSpPr>
            <a:cxnSpLocks/>
          </p:cNvCxnSpPr>
          <p:nvPr/>
        </p:nvCxnSpPr>
        <p:spPr bwMode="auto">
          <a:xfrm flipV="1">
            <a:off x="4828666" y="4272668"/>
            <a:ext cx="0" cy="1295898"/>
          </a:xfrm>
          <a:prstGeom prst="line">
            <a:avLst/>
          </a:prstGeom>
          <a:noFill/>
          <a:ln w="31750" cap="flat" cmpd="sng" algn="ctr">
            <a:solidFill>
              <a:schemeClr val="accent4"/>
            </a:solidFill>
            <a:prstDash val="solid"/>
            <a:round/>
            <a:headEnd type="none" w="med" len="med"/>
            <a:tailEnd type="none" w="med" len="med"/>
          </a:ln>
          <a:effectLst/>
        </p:spPr>
      </p:cxnSp>
      <p:cxnSp>
        <p:nvCxnSpPr>
          <p:cNvPr id="112" name="Straight Connector 111">
            <a:extLst>
              <a:ext uri="{FF2B5EF4-FFF2-40B4-BE49-F238E27FC236}">
                <a16:creationId xmlns:a16="http://schemas.microsoft.com/office/drawing/2014/main" id="{A4D2B096-2C45-A4E9-9511-9DBBDD708EEF}"/>
              </a:ext>
            </a:extLst>
          </p:cNvPr>
          <p:cNvCxnSpPr>
            <a:cxnSpLocks/>
          </p:cNvCxnSpPr>
          <p:nvPr/>
        </p:nvCxnSpPr>
        <p:spPr bwMode="auto">
          <a:xfrm flipV="1">
            <a:off x="4870796" y="4272668"/>
            <a:ext cx="0" cy="1314948"/>
          </a:xfrm>
          <a:prstGeom prst="line">
            <a:avLst/>
          </a:prstGeom>
          <a:noFill/>
          <a:ln w="31750" cap="flat" cmpd="sng" algn="ctr">
            <a:solidFill>
              <a:schemeClr val="accent3"/>
            </a:solidFill>
            <a:prstDash val="solid"/>
            <a:round/>
            <a:headEnd type="none" w="med" len="med"/>
            <a:tailEnd type="none" w="med" len="med"/>
          </a:ln>
          <a:effectLst/>
        </p:spPr>
      </p:cxnSp>
      <p:cxnSp>
        <p:nvCxnSpPr>
          <p:cNvPr id="113" name="Straight Connector 112">
            <a:extLst>
              <a:ext uri="{FF2B5EF4-FFF2-40B4-BE49-F238E27FC236}">
                <a16:creationId xmlns:a16="http://schemas.microsoft.com/office/drawing/2014/main" id="{783504DA-C685-090E-7036-509C54246DBA}"/>
              </a:ext>
            </a:extLst>
          </p:cNvPr>
          <p:cNvCxnSpPr>
            <a:cxnSpLocks/>
          </p:cNvCxnSpPr>
          <p:nvPr/>
        </p:nvCxnSpPr>
        <p:spPr bwMode="auto">
          <a:xfrm flipV="1">
            <a:off x="4912926" y="4272668"/>
            <a:ext cx="0" cy="1318123"/>
          </a:xfrm>
          <a:prstGeom prst="line">
            <a:avLst/>
          </a:prstGeom>
          <a:noFill/>
          <a:ln w="31750" cap="flat" cmpd="sng" algn="ctr">
            <a:solidFill>
              <a:schemeClr val="accent4"/>
            </a:solidFill>
            <a:prstDash val="solid"/>
            <a:round/>
            <a:headEnd type="none" w="med" len="med"/>
            <a:tailEnd type="none" w="med" len="med"/>
          </a:ln>
          <a:effectLst/>
        </p:spPr>
      </p:cxnSp>
      <p:cxnSp>
        <p:nvCxnSpPr>
          <p:cNvPr id="114" name="Straight Connector 113">
            <a:extLst>
              <a:ext uri="{FF2B5EF4-FFF2-40B4-BE49-F238E27FC236}">
                <a16:creationId xmlns:a16="http://schemas.microsoft.com/office/drawing/2014/main" id="{C0AA43AC-B671-1749-E1FA-75B177FF0324}"/>
              </a:ext>
            </a:extLst>
          </p:cNvPr>
          <p:cNvCxnSpPr>
            <a:cxnSpLocks/>
          </p:cNvCxnSpPr>
          <p:nvPr/>
        </p:nvCxnSpPr>
        <p:spPr bwMode="auto">
          <a:xfrm flipV="1">
            <a:off x="4955056" y="4272668"/>
            <a:ext cx="0" cy="1327648"/>
          </a:xfrm>
          <a:prstGeom prst="line">
            <a:avLst/>
          </a:prstGeom>
          <a:noFill/>
          <a:ln w="31750" cap="flat" cmpd="sng" algn="ctr">
            <a:solidFill>
              <a:schemeClr val="accent3"/>
            </a:solidFill>
            <a:prstDash val="solid"/>
            <a:round/>
            <a:headEnd type="none" w="med" len="med"/>
            <a:tailEnd type="none" w="med" len="med"/>
          </a:ln>
          <a:effectLst/>
        </p:spPr>
      </p:cxnSp>
      <p:cxnSp>
        <p:nvCxnSpPr>
          <p:cNvPr id="115" name="Straight Connector 114">
            <a:extLst>
              <a:ext uri="{FF2B5EF4-FFF2-40B4-BE49-F238E27FC236}">
                <a16:creationId xmlns:a16="http://schemas.microsoft.com/office/drawing/2014/main" id="{ABCB15D8-EC18-63CE-A0E1-EEE7C4D5A25C}"/>
              </a:ext>
            </a:extLst>
          </p:cNvPr>
          <p:cNvCxnSpPr>
            <a:cxnSpLocks/>
          </p:cNvCxnSpPr>
          <p:nvPr/>
        </p:nvCxnSpPr>
        <p:spPr bwMode="auto">
          <a:xfrm flipV="1">
            <a:off x="4997186" y="4272668"/>
            <a:ext cx="0" cy="1349873"/>
          </a:xfrm>
          <a:prstGeom prst="line">
            <a:avLst/>
          </a:prstGeom>
          <a:noFill/>
          <a:ln w="31750" cap="flat" cmpd="sng" algn="ctr">
            <a:solidFill>
              <a:schemeClr val="accent1"/>
            </a:solidFill>
            <a:prstDash val="solid"/>
            <a:round/>
            <a:headEnd type="none" w="med" len="med"/>
            <a:tailEnd type="none" w="med" len="med"/>
          </a:ln>
          <a:effectLst/>
        </p:spPr>
      </p:cxnSp>
      <p:cxnSp>
        <p:nvCxnSpPr>
          <p:cNvPr id="116" name="Straight Connector 115">
            <a:extLst>
              <a:ext uri="{FF2B5EF4-FFF2-40B4-BE49-F238E27FC236}">
                <a16:creationId xmlns:a16="http://schemas.microsoft.com/office/drawing/2014/main" id="{2948B5F4-F2DF-5A2A-BF9A-A65AF71448C9}"/>
              </a:ext>
            </a:extLst>
          </p:cNvPr>
          <p:cNvCxnSpPr>
            <a:cxnSpLocks/>
          </p:cNvCxnSpPr>
          <p:nvPr/>
        </p:nvCxnSpPr>
        <p:spPr bwMode="auto">
          <a:xfrm flipV="1">
            <a:off x="5039316" y="4272668"/>
            <a:ext cx="0" cy="1353048"/>
          </a:xfrm>
          <a:prstGeom prst="line">
            <a:avLst/>
          </a:prstGeom>
          <a:noFill/>
          <a:ln w="31750" cap="flat" cmpd="sng" algn="ctr">
            <a:solidFill>
              <a:schemeClr val="accent4"/>
            </a:solidFill>
            <a:prstDash val="solid"/>
            <a:round/>
            <a:headEnd type="none" w="med" len="med"/>
            <a:tailEnd type="none" w="med" len="med"/>
          </a:ln>
          <a:effectLst/>
        </p:spPr>
      </p:cxnSp>
      <p:cxnSp>
        <p:nvCxnSpPr>
          <p:cNvPr id="117" name="Straight Connector 116">
            <a:extLst>
              <a:ext uri="{FF2B5EF4-FFF2-40B4-BE49-F238E27FC236}">
                <a16:creationId xmlns:a16="http://schemas.microsoft.com/office/drawing/2014/main" id="{2BBF1DC8-BE5C-B6A2-A7D4-0574D688FD8A}"/>
              </a:ext>
            </a:extLst>
          </p:cNvPr>
          <p:cNvCxnSpPr>
            <a:cxnSpLocks/>
          </p:cNvCxnSpPr>
          <p:nvPr/>
        </p:nvCxnSpPr>
        <p:spPr bwMode="auto">
          <a:xfrm flipV="1">
            <a:off x="5081446" y="4272668"/>
            <a:ext cx="0" cy="1413373"/>
          </a:xfrm>
          <a:prstGeom prst="line">
            <a:avLst/>
          </a:prstGeom>
          <a:noFill/>
          <a:ln w="31750" cap="flat" cmpd="sng" algn="ctr">
            <a:solidFill>
              <a:schemeClr val="accent3"/>
            </a:solidFill>
            <a:prstDash val="solid"/>
            <a:round/>
            <a:headEnd type="none" w="med" len="med"/>
            <a:tailEnd type="none" w="med" len="med"/>
          </a:ln>
          <a:effectLst/>
        </p:spPr>
      </p:cxnSp>
      <p:cxnSp>
        <p:nvCxnSpPr>
          <p:cNvPr id="118" name="Straight Connector 117">
            <a:extLst>
              <a:ext uri="{FF2B5EF4-FFF2-40B4-BE49-F238E27FC236}">
                <a16:creationId xmlns:a16="http://schemas.microsoft.com/office/drawing/2014/main" id="{BDB4A827-8D97-869C-288D-FEC2C7A5C9DA}"/>
              </a:ext>
            </a:extLst>
          </p:cNvPr>
          <p:cNvCxnSpPr>
            <a:cxnSpLocks/>
          </p:cNvCxnSpPr>
          <p:nvPr/>
        </p:nvCxnSpPr>
        <p:spPr bwMode="auto">
          <a:xfrm flipV="1">
            <a:off x="5123576" y="4272668"/>
            <a:ext cx="0" cy="1413373"/>
          </a:xfrm>
          <a:prstGeom prst="line">
            <a:avLst/>
          </a:prstGeom>
          <a:noFill/>
          <a:ln w="31750" cap="flat" cmpd="sng" algn="ctr">
            <a:solidFill>
              <a:schemeClr val="accent4"/>
            </a:solidFill>
            <a:prstDash val="solid"/>
            <a:round/>
            <a:headEnd type="none" w="med" len="med"/>
            <a:tailEnd type="none" w="med" len="med"/>
          </a:ln>
          <a:effectLst/>
        </p:spPr>
      </p:cxnSp>
      <p:cxnSp>
        <p:nvCxnSpPr>
          <p:cNvPr id="119" name="Straight Connector 118">
            <a:extLst>
              <a:ext uri="{FF2B5EF4-FFF2-40B4-BE49-F238E27FC236}">
                <a16:creationId xmlns:a16="http://schemas.microsoft.com/office/drawing/2014/main" id="{860D276B-74FD-154F-8BC8-00C6AD5000D1}"/>
              </a:ext>
            </a:extLst>
          </p:cNvPr>
          <p:cNvCxnSpPr>
            <a:cxnSpLocks/>
          </p:cNvCxnSpPr>
          <p:nvPr/>
        </p:nvCxnSpPr>
        <p:spPr bwMode="auto">
          <a:xfrm flipV="1">
            <a:off x="5165706" y="4272668"/>
            <a:ext cx="0" cy="1441948"/>
          </a:xfrm>
          <a:prstGeom prst="line">
            <a:avLst/>
          </a:prstGeom>
          <a:noFill/>
          <a:ln w="31750" cap="flat" cmpd="sng" algn="ctr">
            <a:solidFill>
              <a:schemeClr val="accent1"/>
            </a:solidFill>
            <a:prstDash val="solid"/>
            <a:round/>
            <a:headEnd type="none" w="med" len="med"/>
            <a:tailEnd type="none" w="med" len="med"/>
          </a:ln>
          <a:effectLst/>
        </p:spPr>
      </p:cxnSp>
      <p:cxnSp>
        <p:nvCxnSpPr>
          <p:cNvPr id="120" name="Straight Connector 119">
            <a:extLst>
              <a:ext uri="{FF2B5EF4-FFF2-40B4-BE49-F238E27FC236}">
                <a16:creationId xmlns:a16="http://schemas.microsoft.com/office/drawing/2014/main" id="{8360FBEF-6EB4-F277-3C0F-46187DB6AA5D}"/>
              </a:ext>
            </a:extLst>
          </p:cNvPr>
          <p:cNvCxnSpPr>
            <a:cxnSpLocks/>
          </p:cNvCxnSpPr>
          <p:nvPr/>
        </p:nvCxnSpPr>
        <p:spPr bwMode="auto">
          <a:xfrm flipV="1">
            <a:off x="5207836" y="4272668"/>
            <a:ext cx="0" cy="1457823"/>
          </a:xfrm>
          <a:prstGeom prst="line">
            <a:avLst/>
          </a:prstGeom>
          <a:noFill/>
          <a:ln w="31750" cap="flat" cmpd="sng" algn="ctr">
            <a:solidFill>
              <a:schemeClr val="accent4"/>
            </a:solidFill>
            <a:prstDash val="solid"/>
            <a:round/>
            <a:headEnd type="none" w="med" len="med"/>
            <a:tailEnd type="none" w="med" len="med"/>
          </a:ln>
          <a:effectLst/>
        </p:spPr>
      </p:cxnSp>
      <p:cxnSp>
        <p:nvCxnSpPr>
          <p:cNvPr id="121" name="Straight Connector 120">
            <a:extLst>
              <a:ext uri="{FF2B5EF4-FFF2-40B4-BE49-F238E27FC236}">
                <a16:creationId xmlns:a16="http://schemas.microsoft.com/office/drawing/2014/main" id="{8C890DE0-7B7B-0023-24D5-B9C3AAAF3C79}"/>
              </a:ext>
            </a:extLst>
          </p:cNvPr>
          <p:cNvCxnSpPr>
            <a:cxnSpLocks/>
          </p:cNvCxnSpPr>
          <p:nvPr/>
        </p:nvCxnSpPr>
        <p:spPr bwMode="auto">
          <a:xfrm flipV="1">
            <a:off x="5249966" y="4272668"/>
            <a:ext cx="0" cy="1495923"/>
          </a:xfrm>
          <a:prstGeom prst="line">
            <a:avLst/>
          </a:prstGeom>
          <a:noFill/>
          <a:ln w="31750" cap="flat" cmpd="sng" algn="ctr">
            <a:solidFill>
              <a:schemeClr val="accent3"/>
            </a:solidFill>
            <a:prstDash val="solid"/>
            <a:round/>
            <a:headEnd type="none" w="med" len="med"/>
            <a:tailEnd type="none" w="med" len="med"/>
          </a:ln>
          <a:effectLst/>
        </p:spPr>
      </p:cxnSp>
      <p:cxnSp>
        <p:nvCxnSpPr>
          <p:cNvPr id="122" name="Straight Connector 121">
            <a:extLst>
              <a:ext uri="{FF2B5EF4-FFF2-40B4-BE49-F238E27FC236}">
                <a16:creationId xmlns:a16="http://schemas.microsoft.com/office/drawing/2014/main" id="{652F71EE-8756-CFE2-7AF4-C822E4121FEB}"/>
              </a:ext>
            </a:extLst>
          </p:cNvPr>
          <p:cNvCxnSpPr>
            <a:cxnSpLocks/>
          </p:cNvCxnSpPr>
          <p:nvPr/>
        </p:nvCxnSpPr>
        <p:spPr bwMode="auto">
          <a:xfrm flipV="1">
            <a:off x="5292096" y="4272668"/>
            <a:ext cx="0" cy="1511798"/>
          </a:xfrm>
          <a:prstGeom prst="line">
            <a:avLst/>
          </a:prstGeom>
          <a:noFill/>
          <a:ln w="31750" cap="flat" cmpd="sng" algn="ctr">
            <a:solidFill>
              <a:schemeClr val="accent3"/>
            </a:solidFill>
            <a:prstDash val="solid"/>
            <a:round/>
            <a:headEnd type="none" w="med" len="med"/>
            <a:tailEnd type="none" w="med" len="med"/>
          </a:ln>
          <a:effectLst/>
        </p:spPr>
      </p:cxnSp>
      <p:cxnSp>
        <p:nvCxnSpPr>
          <p:cNvPr id="123" name="Straight Connector 122">
            <a:extLst>
              <a:ext uri="{FF2B5EF4-FFF2-40B4-BE49-F238E27FC236}">
                <a16:creationId xmlns:a16="http://schemas.microsoft.com/office/drawing/2014/main" id="{358FA858-F611-FF78-FCAA-C89BF5FC0085}"/>
              </a:ext>
            </a:extLst>
          </p:cNvPr>
          <p:cNvCxnSpPr>
            <a:cxnSpLocks/>
          </p:cNvCxnSpPr>
          <p:nvPr/>
        </p:nvCxnSpPr>
        <p:spPr bwMode="auto">
          <a:xfrm flipV="1">
            <a:off x="5334226" y="4272668"/>
            <a:ext cx="0" cy="1518148"/>
          </a:xfrm>
          <a:prstGeom prst="line">
            <a:avLst/>
          </a:prstGeom>
          <a:noFill/>
          <a:ln w="31750" cap="flat" cmpd="sng" algn="ctr">
            <a:solidFill>
              <a:schemeClr val="accent3"/>
            </a:solidFill>
            <a:prstDash val="solid"/>
            <a:round/>
            <a:headEnd type="none" w="med" len="med"/>
            <a:tailEnd type="none" w="med" len="med"/>
          </a:ln>
          <a:effectLst/>
        </p:spPr>
      </p:cxnSp>
      <p:cxnSp>
        <p:nvCxnSpPr>
          <p:cNvPr id="124" name="Straight Connector 123">
            <a:extLst>
              <a:ext uri="{FF2B5EF4-FFF2-40B4-BE49-F238E27FC236}">
                <a16:creationId xmlns:a16="http://schemas.microsoft.com/office/drawing/2014/main" id="{DBFF2838-6EF7-61D7-5353-B5980B234454}"/>
              </a:ext>
            </a:extLst>
          </p:cNvPr>
          <p:cNvCxnSpPr>
            <a:cxnSpLocks/>
          </p:cNvCxnSpPr>
          <p:nvPr/>
        </p:nvCxnSpPr>
        <p:spPr bwMode="auto">
          <a:xfrm flipV="1">
            <a:off x="5376356" y="4272668"/>
            <a:ext cx="0" cy="1540373"/>
          </a:xfrm>
          <a:prstGeom prst="line">
            <a:avLst/>
          </a:prstGeom>
          <a:noFill/>
          <a:ln w="31750" cap="flat" cmpd="sng" algn="ctr">
            <a:solidFill>
              <a:schemeClr val="accent1"/>
            </a:solidFill>
            <a:prstDash val="solid"/>
            <a:round/>
            <a:headEnd type="none" w="med" len="med"/>
            <a:tailEnd type="none" w="med" len="med"/>
          </a:ln>
          <a:effectLst/>
        </p:spPr>
      </p:cxnSp>
      <p:cxnSp>
        <p:nvCxnSpPr>
          <p:cNvPr id="125" name="Straight Connector 124">
            <a:extLst>
              <a:ext uri="{FF2B5EF4-FFF2-40B4-BE49-F238E27FC236}">
                <a16:creationId xmlns:a16="http://schemas.microsoft.com/office/drawing/2014/main" id="{E66900C9-4D11-D2AA-F061-4BAD8268A844}"/>
              </a:ext>
            </a:extLst>
          </p:cNvPr>
          <p:cNvCxnSpPr>
            <a:cxnSpLocks/>
          </p:cNvCxnSpPr>
          <p:nvPr/>
        </p:nvCxnSpPr>
        <p:spPr bwMode="auto">
          <a:xfrm flipV="1">
            <a:off x="5418486" y="4272668"/>
            <a:ext cx="0" cy="1635623"/>
          </a:xfrm>
          <a:prstGeom prst="line">
            <a:avLst/>
          </a:prstGeom>
          <a:noFill/>
          <a:ln w="31750" cap="flat" cmpd="sng" algn="ctr">
            <a:solidFill>
              <a:schemeClr val="accent3"/>
            </a:solidFill>
            <a:prstDash val="solid"/>
            <a:round/>
            <a:headEnd type="none" w="med" len="med"/>
            <a:tailEnd type="none" w="med" len="med"/>
          </a:ln>
          <a:effectLst/>
        </p:spPr>
      </p:cxnSp>
      <p:cxnSp>
        <p:nvCxnSpPr>
          <p:cNvPr id="126" name="Straight Connector 125">
            <a:extLst>
              <a:ext uri="{FF2B5EF4-FFF2-40B4-BE49-F238E27FC236}">
                <a16:creationId xmlns:a16="http://schemas.microsoft.com/office/drawing/2014/main" id="{50984E1C-1F53-174F-13D2-5F38DEE3C842}"/>
              </a:ext>
            </a:extLst>
          </p:cNvPr>
          <p:cNvCxnSpPr>
            <a:cxnSpLocks/>
          </p:cNvCxnSpPr>
          <p:nvPr/>
        </p:nvCxnSpPr>
        <p:spPr bwMode="auto">
          <a:xfrm flipV="1">
            <a:off x="5460616" y="4272668"/>
            <a:ext cx="0" cy="1714998"/>
          </a:xfrm>
          <a:prstGeom prst="line">
            <a:avLst/>
          </a:prstGeom>
          <a:noFill/>
          <a:ln w="31750" cap="flat" cmpd="sng" algn="ctr">
            <a:solidFill>
              <a:schemeClr val="accent1"/>
            </a:solidFill>
            <a:prstDash val="solid"/>
            <a:round/>
            <a:headEnd type="none" w="med" len="med"/>
            <a:tailEnd type="none" w="med" len="med"/>
          </a:ln>
          <a:effectLst/>
        </p:spPr>
      </p:cxnSp>
      <p:cxnSp>
        <p:nvCxnSpPr>
          <p:cNvPr id="127" name="Straight Connector 126">
            <a:extLst>
              <a:ext uri="{FF2B5EF4-FFF2-40B4-BE49-F238E27FC236}">
                <a16:creationId xmlns:a16="http://schemas.microsoft.com/office/drawing/2014/main" id="{E696BDDB-14A6-1785-109A-BF99C4710AFE}"/>
              </a:ext>
            </a:extLst>
          </p:cNvPr>
          <p:cNvCxnSpPr>
            <a:cxnSpLocks/>
          </p:cNvCxnSpPr>
          <p:nvPr/>
        </p:nvCxnSpPr>
        <p:spPr bwMode="auto">
          <a:xfrm flipV="1">
            <a:off x="5502746" y="4272668"/>
            <a:ext cx="0" cy="1724523"/>
          </a:xfrm>
          <a:prstGeom prst="line">
            <a:avLst/>
          </a:prstGeom>
          <a:noFill/>
          <a:ln w="31750" cap="flat" cmpd="sng" algn="ctr">
            <a:solidFill>
              <a:schemeClr val="accent3"/>
            </a:solidFill>
            <a:prstDash val="solid"/>
            <a:round/>
            <a:headEnd type="none" w="med" len="med"/>
            <a:tailEnd type="none" w="med" len="med"/>
          </a:ln>
          <a:effectLst/>
        </p:spPr>
      </p:cxnSp>
      <p:cxnSp>
        <p:nvCxnSpPr>
          <p:cNvPr id="128" name="Straight Connector 127">
            <a:extLst>
              <a:ext uri="{FF2B5EF4-FFF2-40B4-BE49-F238E27FC236}">
                <a16:creationId xmlns:a16="http://schemas.microsoft.com/office/drawing/2014/main" id="{155A82AB-91E1-DF2C-1127-51E287FA0399}"/>
              </a:ext>
            </a:extLst>
          </p:cNvPr>
          <p:cNvCxnSpPr>
            <a:cxnSpLocks/>
          </p:cNvCxnSpPr>
          <p:nvPr/>
        </p:nvCxnSpPr>
        <p:spPr bwMode="auto">
          <a:xfrm flipV="1">
            <a:off x="5544876" y="4272668"/>
            <a:ext cx="0" cy="1857873"/>
          </a:xfrm>
          <a:prstGeom prst="line">
            <a:avLst/>
          </a:prstGeom>
          <a:noFill/>
          <a:ln w="31750" cap="flat" cmpd="sng" algn="ctr">
            <a:solidFill>
              <a:schemeClr val="accent1"/>
            </a:solidFill>
            <a:prstDash val="solid"/>
            <a:round/>
            <a:headEnd type="none" w="med" len="med"/>
            <a:tailEnd type="none" w="med" len="med"/>
          </a:ln>
          <a:effectLst/>
        </p:spPr>
      </p:cxnSp>
      <p:cxnSp>
        <p:nvCxnSpPr>
          <p:cNvPr id="129" name="Straight Connector 128">
            <a:extLst>
              <a:ext uri="{FF2B5EF4-FFF2-40B4-BE49-F238E27FC236}">
                <a16:creationId xmlns:a16="http://schemas.microsoft.com/office/drawing/2014/main" id="{A202236B-D2DB-6212-E675-8F6AC7BFF564}"/>
              </a:ext>
            </a:extLst>
          </p:cNvPr>
          <p:cNvCxnSpPr>
            <a:cxnSpLocks/>
          </p:cNvCxnSpPr>
          <p:nvPr/>
        </p:nvCxnSpPr>
        <p:spPr bwMode="auto">
          <a:xfrm flipV="1">
            <a:off x="5587006" y="4272668"/>
            <a:ext cx="0" cy="1857873"/>
          </a:xfrm>
          <a:prstGeom prst="line">
            <a:avLst/>
          </a:prstGeom>
          <a:noFill/>
          <a:ln w="31750" cap="flat" cmpd="sng" algn="ctr">
            <a:solidFill>
              <a:schemeClr val="accent1"/>
            </a:solidFill>
            <a:prstDash val="solid"/>
            <a:round/>
            <a:headEnd type="none" w="med" len="med"/>
            <a:tailEnd type="none" w="med" len="med"/>
          </a:ln>
          <a:effectLst/>
        </p:spPr>
      </p:cxnSp>
      <p:cxnSp>
        <p:nvCxnSpPr>
          <p:cNvPr id="130" name="Straight Connector 129">
            <a:extLst>
              <a:ext uri="{FF2B5EF4-FFF2-40B4-BE49-F238E27FC236}">
                <a16:creationId xmlns:a16="http://schemas.microsoft.com/office/drawing/2014/main" id="{07B223E7-69B1-0480-10CE-266842668BC4}"/>
              </a:ext>
            </a:extLst>
          </p:cNvPr>
          <p:cNvCxnSpPr>
            <a:cxnSpLocks/>
          </p:cNvCxnSpPr>
          <p:nvPr/>
        </p:nvCxnSpPr>
        <p:spPr bwMode="auto">
          <a:xfrm flipV="1">
            <a:off x="5629136" y="4272668"/>
            <a:ext cx="0" cy="1857873"/>
          </a:xfrm>
          <a:prstGeom prst="line">
            <a:avLst/>
          </a:prstGeom>
          <a:noFill/>
          <a:ln w="31750" cap="flat" cmpd="sng" algn="ctr">
            <a:solidFill>
              <a:schemeClr val="accent3"/>
            </a:solidFill>
            <a:prstDash val="solid"/>
            <a:round/>
            <a:headEnd type="none" w="med" len="med"/>
            <a:tailEnd type="none" w="med" len="med"/>
          </a:ln>
          <a:effectLst/>
        </p:spPr>
      </p:cxnSp>
      <p:cxnSp>
        <p:nvCxnSpPr>
          <p:cNvPr id="131" name="Straight Connector 130">
            <a:extLst>
              <a:ext uri="{FF2B5EF4-FFF2-40B4-BE49-F238E27FC236}">
                <a16:creationId xmlns:a16="http://schemas.microsoft.com/office/drawing/2014/main" id="{00A84D4A-0616-6201-21E7-4D56431084CF}"/>
              </a:ext>
            </a:extLst>
          </p:cNvPr>
          <p:cNvCxnSpPr>
            <a:cxnSpLocks/>
          </p:cNvCxnSpPr>
          <p:nvPr/>
        </p:nvCxnSpPr>
        <p:spPr bwMode="auto">
          <a:xfrm flipV="1">
            <a:off x="5671251" y="4272668"/>
            <a:ext cx="0" cy="1857873"/>
          </a:xfrm>
          <a:prstGeom prst="line">
            <a:avLst/>
          </a:prstGeom>
          <a:noFill/>
          <a:ln w="31750" cap="flat" cmpd="sng" algn="ctr">
            <a:solidFill>
              <a:schemeClr val="accent3"/>
            </a:solidFill>
            <a:prstDash val="solid"/>
            <a:round/>
            <a:headEnd type="none" w="med" len="med"/>
            <a:tailEnd type="none" w="med" len="med"/>
          </a:ln>
          <a:effectLst/>
        </p:spPr>
      </p:cxnSp>
      <p:cxnSp>
        <p:nvCxnSpPr>
          <p:cNvPr id="132" name="Straight Connector 131">
            <a:extLst>
              <a:ext uri="{FF2B5EF4-FFF2-40B4-BE49-F238E27FC236}">
                <a16:creationId xmlns:a16="http://schemas.microsoft.com/office/drawing/2014/main" id="{44433624-9BA6-065E-7864-BB4F9899F077}"/>
              </a:ext>
            </a:extLst>
          </p:cNvPr>
          <p:cNvCxnSpPr>
            <a:cxnSpLocks/>
          </p:cNvCxnSpPr>
          <p:nvPr/>
        </p:nvCxnSpPr>
        <p:spPr bwMode="auto">
          <a:xfrm>
            <a:off x="1243058" y="4269933"/>
            <a:ext cx="4520562" cy="0"/>
          </a:xfrm>
          <a:prstGeom prst="line">
            <a:avLst/>
          </a:prstGeom>
          <a:noFill/>
          <a:ln w="28575" cap="flat" cmpd="sng" algn="ctr">
            <a:solidFill>
              <a:schemeClr val="bg1"/>
            </a:solidFill>
            <a:prstDash val="solid"/>
            <a:round/>
            <a:headEnd type="none" w="med" len="med"/>
            <a:tailEnd type="none" w="med" len="med"/>
          </a:ln>
          <a:effectLst/>
        </p:spPr>
      </p:cxnSp>
      <p:cxnSp>
        <p:nvCxnSpPr>
          <p:cNvPr id="133" name="Straight Connector 132">
            <a:extLst>
              <a:ext uri="{FF2B5EF4-FFF2-40B4-BE49-F238E27FC236}">
                <a16:creationId xmlns:a16="http://schemas.microsoft.com/office/drawing/2014/main" id="{E56CAD63-8E39-1787-7487-65253F8BAB8E}"/>
              </a:ext>
            </a:extLst>
          </p:cNvPr>
          <p:cNvCxnSpPr>
            <a:cxnSpLocks/>
          </p:cNvCxnSpPr>
          <p:nvPr/>
        </p:nvCxnSpPr>
        <p:spPr bwMode="auto">
          <a:xfrm>
            <a:off x="1320213" y="3899793"/>
            <a:ext cx="4410389" cy="0"/>
          </a:xfrm>
          <a:prstGeom prst="line">
            <a:avLst/>
          </a:prstGeom>
          <a:noFill/>
          <a:ln w="28575" cap="flat" cmpd="sng" algn="ctr">
            <a:solidFill>
              <a:schemeClr val="bg1"/>
            </a:solidFill>
            <a:prstDash val="dash"/>
            <a:round/>
            <a:headEnd type="none" w="med" len="med"/>
            <a:tailEnd type="none" w="med" len="med"/>
          </a:ln>
          <a:effectLst/>
        </p:spPr>
      </p:cxnSp>
      <p:cxnSp>
        <p:nvCxnSpPr>
          <p:cNvPr id="134" name="Straight Connector 133">
            <a:extLst>
              <a:ext uri="{FF2B5EF4-FFF2-40B4-BE49-F238E27FC236}">
                <a16:creationId xmlns:a16="http://schemas.microsoft.com/office/drawing/2014/main" id="{A1E8074B-03E3-FF3F-39DD-1E7F433B88E9}"/>
              </a:ext>
            </a:extLst>
          </p:cNvPr>
          <p:cNvCxnSpPr>
            <a:cxnSpLocks/>
          </p:cNvCxnSpPr>
          <p:nvPr/>
        </p:nvCxnSpPr>
        <p:spPr bwMode="auto">
          <a:xfrm>
            <a:off x="1320213" y="4824584"/>
            <a:ext cx="4410389" cy="0"/>
          </a:xfrm>
          <a:prstGeom prst="line">
            <a:avLst/>
          </a:prstGeom>
          <a:noFill/>
          <a:ln w="28575" cap="flat" cmpd="sng" algn="ctr">
            <a:solidFill>
              <a:schemeClr val="bg1"/>
            </a:solidFill>
            <a:prstDash val="dash"/>
            <a:round/>
            <a:headEnd type="none" w="med" len="med"/>
            <a:tailEnd type="none" w="med" len="med"/>
          </a:ln>
          <a:effectLst/>
        </p:spPr>
      </p:cxnSp>
      <p:sp>
        <p:nvSpPr>
          <p:cNvPr id="135" name="TextBox 134">
            <a:extLst>
              <a:ext uri="{FF2B5EF4-FFF2-40B4-BE49-F238E27FC236}">
                <a16:creationId xmlns:a16="http://schemas.microsoft.com/office/drawing/2014/main" id="{E83A0C77-30C9-9F1E-4B4F-0FA0993B555C}"/>
              </a:ext>
            </a:extLst>
          </p:cNvPr>
          <p:cNvSpPr txBox="1"/>
          <p:nvPr/>
        </p:nvSpPr>
        <p:spPr bwMode="auto">
          <a:xfrm>
            <a:off x="3274724" y="3125578"/>
            <a:ext cx="2587258" cy="6740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HER2 IHC 2+, FISH unknown</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HER2 IHC 2+ and FISH+ or IHC 3+</a:t>
            </a:r>
          </a:p>
          <a:p>
            <a:pPr algn="l">
              <a:lnSpc>
                <a:spcPct val="90000"/>
              </a:lnSpc>
              <a:spcBef>
                <a:spcPts val="0"/>
              </a:spcBef>
              <a:spcAft>
                <a:spcPct val="0"/>
              </a:spcAft>
              <a:buClrTx/>
              <a:buFontTx/>
              <a:buNone/>
            </a:pPr>
            <a:r>
              <a:rPr lang="en-US" sz="1400" b="0" dirty="0">
                <a:solidFill>
                  <a:schemeClr val="bg1"/>
                </a:solidFill>
                <a:latin typeface="Calibri" panose="020F0502020204030204" pitchFamily="34" charset="0"/>
              </a:rPr>
              <a:t>HER2 IHC 2+ and FISH-</a:t>
            </a:r>
          </a:p>
        </p:txBody>
      </p:sp>
      <p:sp>
        <p:nvSpPr>
          <p:cNvPr id="136" name="Rectangle 135">
            <a:extLst>
              <a:ext uri="{FF2B5EF4-FFF2-40B4-BE49-F238E27FC236}">
                <a16:creationId xmlns:a16="http://schemas.microsoft.com/office/drawing/2014/main" id="{C9BA7479-64A2-C0D0-F1DA-FB799300B28C}"/>
              </a:ext>
            </a:extLst>
          </p:cNvPr>
          <p:cNvSpPr/>
          <p:nvPr/>
        </p:nvSpPr>
        <p:spPr bwMode="auto">
          <a:xfrm>
            <a:off x="3171806" y="3206640"/>
            <a:ext cx="105001" cy="105725"/>
          </a:xfrm>
          <a:prstGeom prst="rect">
            <a:avLst/>
          </a:prstGeom>
          <a:solidFill>
            <a:schemeClr val="accent4"/>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7" name="Rectangle 136">
            <a:extLst>
              <a:ext uri="{FF2B5EF4-FFF2-40B4-BE49-F238E27FC236}">
                <a16:creationId xmlns:a16="http://schemas.microsoft.com/office/drawing/2014/main" id="{796F55FB-6F8F-BA86-2214-E331683FB78B}"/>
              </a:ext>
            </a:extLst>
          </p:cNvPr>
          <p:cNvSpPr/>
          <p:nvPr/>
        </p:nvSpPr>
        <p:spPr bwMode="auto">
          <a:xfrm>
            <a:off x="3171806" y="3398872"/>
            <a:ext cx="105001" cy="105725"/>
          </a:xfrm>
          <a:prstGeom prst="rect">
            <a:avLst/>
          </a:prstGeom>
          <a:solidFill>
            <a:schemeClr val="accent1"/>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
        <p:nvSpPr>
          <p:cNvPr id="138" name="Rectangle 137">
            <a:extLst>
              <a:ext uri="{FF2B5EF4-FFF2-40B4-BE49-F238E27FC236}">
                <a16:creationId xmlns:a16="http://schemas.microsoft.com/office/drawing/2014/main" id="{37B7803C-5376-3489-E02A-9FE211EA2AD6}"/>
              </a:ext>
            </a:extLst>
          </p:cNvPr>
          <p:cNvSpPr/>
          <p:nvPr/>
        </p:nvSpPr>
        <p:spPr bwMode="auto">
          <a:xfrm>
            <a:off x="3171806" y="3591103"/>
            <a:ext cx="105001" cy="105725"/>
          </a:xfrm>
          <a:prstGeom prst="rect">
            <a:avLst/>
          </a:prstGeom>
          <a:solidFill>
            <a:schemeClr val="accent3"/>
          </a:solidFill>
          <a:ln w="0">
            <a:solidFill>
              <a:schemeClr val="bg1"/>
            </a:solidFill>
            <a:miter lim="800000"/>
            <a:headEnd/>
            <a:tailEnd/>
          </a:ln>
        </p:spPr>
        <p:txBody>
          <a:bodyPr rtlCol="0" anchor="b"/>
          <a:lstStyle/>
          <a:p>
            <a:pPr algn="ctr" eaLnBrk="1" hangingPunct="1">
              <a:spcBef>
                <a:spcPct val="35000"/>
              </a:spcBef>
              <a:spcAft>
                <a:spcPct val="25000"/>
              </a:spcAft>
              <a:buClr>
                <a:schemeClr val="folHlink"/>
              </a:buClr>
              <a:buNone/>
            </a:pPr>
            <a:endParaRPr lang="en-US" sz="1800" b="0" dirty="0">
              <a:solidFill>
                <a:schemeClr val="tx1"/>
              </a:solidFill>
              <a:latin typeface="Calibri" panose="020F0502020204030204" pitchFamily="34" charset="0"/>
            </a:endParaRPr>
          </a:p>
        </p:txBody>
      </p:sp>
    </p:spTree>
    <p:extLst>
      <p:ext uri="{BB962C8B-B14F-4D97-AF65-F5344CB8AC3E}">
        <p14:creationId xmlns:p14="http://schemas.microsoft.com/office/powerpoint/2010/main" val="3704919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E30B85-A16F-56B0-9EC6-5E75DA807EFE}"/>
              </a:ext>
            </a:extLst>
          </p:cNvPr>
          <p:cNvSpPr>
            <a:spLocks noGrp="1"/>
          </p:cNvSpPr>
          <p:nvPr>
            <p:ph type="title"/>
          </p:nvPr>
        </p:nvSpPr>
        <p:spPr>
          <a:xfrm>
            <a:off x="609759" y="238127"/>
            <a:ext cx="10872444" cy="1103313"/>
          </a:xfrm>
        </p:spPr>
        <p:txBody>
          <a:bodyPr/>
          <a:lstStyle/>
          <a:p>
            <a:r>
              <a:rPr lang="en-US" dirty="0"/>
              <a:t>HER2‑targeted ADC Approvals in GI Tumors</a:t>
            </a:r>
          </a:p>
        </p:txBody>
      </p:sp>
      <p:sp>
        <p:nvSpPr>
          <p:cNvPr id="5" name="TextBox 4">
            <a:extLst>
              <a:ext uri="{FF2B5EF4-FFF2-40B4-BE49-F238E27FC236}">
                <a16:creationId xmlns:a16="http://schemas.microsoft.com/office/drawing/2014/main" id="{119C37BD-0F25-A438-9CD0-C5379FB9D130}"/>
              </a:ext>
            </a:extLst>
          </p:cNvPr>
          <p:cNvSpPr txBox="1"/>
          <p:nvPr/>
        </p:nvSpPr>
        <p:spPr>
          <a:xfrm>
            <a:off x="401906" y="6003706"/>
            <a:ext cx="7774931" cy="646331"/>
          </a:xfrm>
          <a:prstGeom prst="rect">
            <a:avLst/>
          </a:prstGeom>
          <a:noFill/>
        </p:spPr>
        <p:txBody>
          <a:bodyPr wrap="square" rtlCol="0">
            <a:spAutoFit/>
          </a:bodyPr>
          <a:lstStyle/>
          <a:p>
            <a:pPr lvl="0" defTabSz="457200">
              <a:defRPr/>
            </a:pPr>
            <a:r>
              <a:rPr kumimoji="0" lang="en-US" sz="1200" b="0" i="0" u="none" strike="noStrike" kern="1200" cap="none" spc="0" normalizeH="0" baseline="0" noProof="0" dirty="0">
                <a:ln>
                  <a:noFill/>
                </a:ln>
                <a:solidFill>
                  <a:schemeClr val="bg2"/>
                </a:solidFill>
                <a:effectLst/>
                <a:uLnTx/>
                <a:uFillTx/>
                <a:latin typeface="Calibri"/>
                <a:ea typeface="+mn-ea"/>
                <a:cs typeface="+mn-cs"/>
              </a:rPr>
              <a:t>Trastuzumab </a:t>
            </a:r>
            <a:r>
              <a:rPr lang="en-US" sz="1200" dirty="0">
                <a:solidFill>
                  <a:schemeClr val="bg2"/>
                </a:solidFill>
                <a:latin typeface="Calibri"/>
              </a:rPr>
              <a:t>deruxtecan PI. </a:t>
            </a:r>
            <a:r>
              <a:rPr kumimoji="0" lang="en-US" sz="1200" b="0" i="0" u="none" strike="noStrike" kern="1200" cap="none" spc="0" normalizeH="0" baseline="0" noProof="0" dirty="0" err="1">
                <a:ln>
                  <a:noFill/>
                </a:ln>
                <a:solidFill>
                  <a:schemeClr val="bg2"/>
                </a:solidFill>
                <a:effectLst/>
                <a:uLnTx/>
                <a:uFillTx/>
                <a:latin typeface="Calibri"/>
                <a:ea typeface="+mn-ea"/>
                <a:cs typeface="+mn-cs"/>
              </a:rPr>
              <a:t>Ayasun</a:t>
            </a:r>
            <a:r>
              <a:rPr lang="en-US" sz="1200" dirty="0">
                <a:solidFill>
                  <a:schemeClr val="bg2"/>
                </a:solidFill>
                <a:latin typeface="Calibri"/>
              </a:rPr>
              <a:t>. Cancers. 2023;15:2628.</a:t>
            </a:r>
            <a:r>
              <a:rPr kumimoji="0" lang="en-US" sz="1200" b="0" i="0" u="none" strike="noStrike" kern="1200" cap="none" spc="0" normalizeH="0" baseline="0" noProof="0" dirty="0">
                <a:ln>
                  <a:noFill/>
                </a:ln>
                <a:solidFill>
                  <a:schemeClr val="bg2"/>
                </a:solidFill>
                <a:effectLst/>
                <a:uLnTx/>
                <a:uFillTx/>
                <a:latin typeface="Calibri"/>
                <a:ea typeface="+mn-ea"/>
                <a:cs typeface="+mn-cs"/>
              </a:rPr>
              <a:t> </a:t>
            </a:r>
            <a:r>
              <a:rPr lang="en-US" sz="1200" dirty="0">
                <a:solidFill>
                  <a:schemeClr val="bg2"/>
                </a:solidFill>
                <a:latin typeface="Calibri"/>
              </a:rPr>
              <a:t> Meric-Bernstam. JCO. 2023;41:10. Kohei. N </a:t>
            </a:r>
            <a:r>
              <a:rPr lang="en-US" sz="1200" dirty="0" err="1">
                <a:solidFill>
                  <a:schemeClr val="bg2"/>
                </a:solidFill>
                <a:latin typeface="Calibri"/>
              </a:rPr>
              <a:t>EngL</a:t>
            </a:r>
            <a:r>
              <a:rPr lang="en-US" sz="1200" dirty="0">
                <a:solidFill>
                  <a:schemeClr val="bg2"/>
                </a:solidFill>
                <a:latin typeface="Calibri"/>
              </a:rPr>
              <a:t> J Med. 2025;393:336. </a:t>
            </a:r>
            <a:r>
              <a:rPr lang="en-US" sz="1200" dirty="0">
                <a:solidFill>
                  <a:schemeClr val="bg2"/>
                </a:solidFill>
              </a:rPr>
              <a:t>NCCN Guidelines: Biliary Tract Cancers. V 2.2025. NCCN Guidelines: Colon Cancers. V 4.2025. NCCN Guidelines: Esophageal and Esophagogastric Junction Cancers. V 3.2025. NCCN Guidelines: Gastric Cancers. V 2.2025. </a:t>
            </a:r>
            <a:endParaRPr kumimoji="0" lang="en-US" sz="1200" b="0" i="0" u="none" strike="noStrike" kern="1200" cap="none" spc="0" normalizeH="0" baseline="0" noProof="0" dirty="0">
              <a:ln>
                <a:noFill/>
              </a:ln>
              <a:solidFill>
                <a:schemeClr val="bg2"/>
              </a:solidFill>
              <a:effectLst/>
              <a:uLnTx/>
              <a:uFillTx/>
              <a:latin typeface="Calibri"/>
              <a:ea typeface="+mn-ea"/>
              <a:cs typeface="+mn-cs"/>
            </a:endParaRPr>
          </a:p>
        </p:txBody>
      </p:sp>
      <p:graphicFrame>
        <p:nvGraphicFramePr>
          <p:cNvPr id="6" name="Table 5">
            <a:extLst>
              <a:ext uri="{FF2B5EF4-FFF2-40B4-BE49-F238E27FC236}">
                <a16:creationId xmlns:a16="http://schemas.microsoft.com/office/drawing/2014/main" id="{F47961BB-A267-8EAB-2DED-FABD05725A9C}"/>
              </a:ext>
            </a:extLst>
          </p:cNvPr>
          <p:cNvGraphicFramePr>
            <a:graphicFrameLocks noGrp="1"/>
          </p:cNvGraphicFramePr>
          <p:nvPr>
            <p:extLst>
              <p:ext uri="{D42A27DB-BD31-4B8C-83A1-F6EECF244321}">
                <p14:modId xmlns:p14="http://schemas.microsoft.com/office/powerpoint/2010/main" val="3766455250"/>
              </p:ext>
            </p:extLst>
          </p:nvPr>
        </p:nvGraphicFramePr>
        <p:xfrm>
          <a:off x="717551" y="1600200"/>
          <a:ext cx="10788650" cy="3931920"/>
        </p:xfrm>
        <a:graphic>
          <a:graphicData uri="http://schemas.openxmlformats.org/drawingml/2006/table">
            <a:tbl>
              <a:tblPr firstRow="1" bandRow="1">
                <a:tableStyleId>{5C22544A-7EE6-4342-B048-85BDC9FD1C3A}</a:tableStyleId>
              </a:tblPr>
              <a:tblGrid>
                <a:gridCol w="4084569">
                  <a:extLst>
                    <a:ext uri="{9D8B030D-6E8A-4147-A177-3AD203B41FA5}">
                      <a16:colId xmlns:a16="http://schemas.microsoft.com/office/drawing/2014/main" val="2033043"/>
                    </a:ext>
                  </a:extLst>
                </a:gridCol>
                <a:gridCol w="2550396">
                  <a:extLst>
                    <a:ext uri="{9D8B030D-6E8A-4147-A177-3AD203B41FA5}">
                      <a16:colId xmlns:a16="http://schemas.microsoft.com/office/drawing/2014/main" val="1966706853"/>
                    </a:ext>
                  </a:extLst>
                </a:gridCol>
                <a:gridCol w="4153685">
                  <a:extLst>
                    <a:ext uri="{9D8B030D-6E8A-4147-A177-3AD203B41FA5}">
                      <a16:colId xmlns:a16="http://schemas.microsoft.com/office/drawing/2014/main" val="3004140745"/>
                    </a:ext>
                  </a:extLst>
                </a:gridCol>
              </a:tblGrid>
              <a:tr h="370840">
                <a:tc>
                  <a:txBody>
                    <a:bodyPr/>
                    <a:lstStyle/>
                    <a:p>
                      <a:r>
                        <a:rPr lang="en-US" sz="2000" dirty="0">
                          <a:latin typeface="+mj-lt"/>
                        </a:rPr>
                        <a:t>Indication</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pPr algn="ctr"/>
                      <a:r>
                        <a:rPr lang="en-US" sz="2000" dirty="0">
                          <a:latin typeface="+mj-lt"/>
                        </a:rPr>
                        <a:t>Agent and dosing</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tc>
                  <a:txBody>
                    <a:bodyPr/>
                    <a:lstStyle/>
                    <a:p>
                      <a:r>
                        <a:rPr lang="en-US" sz="2000" b="0" dirty="0">
                          <a:latin typeface="+mj-lt"/>
                        </a:rPr>
                        <a:t>NCCN Recommended Use</a:t>
                      </a:r>
                    </a:p>
                  </a:txBody>
                  <a:tcPr>
                    <a:lnL w="12700" cmpd="sng">
                      <a:noFill/>
                    </a:lnL>
                    <a:lnR w="12700" cmpd="sng">
                      <a:noFill/>
                    </a:lnR>
                    <a:lnT w="12700" cmpd="sng">
                      <a:noFill/>
                    </a:lnT>
                    <a:lnB w="38100" cmpd="sng">
                      <a:noFill/>
                    </a:lnB>
                    <a:lnTlToBr w="12700" cmpd="sng">
                      <a:noFill/>
                      <a:prstDash val="solid"/>
                    </a:lnTlToBr>
                    <a:lnBlToTr w="12700" cmpd="sng">
                      <a:noFill/>
                      <a:prstDash val="solid"/>
                    </a:lnBlToTr>
                    <a:solidFill>
                      <a:schemeClr val="accent3"/>
                    </a:solidFill>
                  </a:tcPr>
                </a:tc>
                <a:extLst>
                  <a:ext uri="{0D108BD9-81ED-4DB2-BD59-A6C34878D82A}">
                    <a16:rowId xmlns:a16="http://schemas.microsoft.com/office/drawing/2014/main" val="3071438901"/>
                  </a:ext>
                </a:extLst>
              </a:tr>
              <a:tr h="370840">
                <a:tc>
                  <a:txBody>
                    <a:bodyPr/>
                    <a:lstStyle/>
                    <a:p>
                      <a:r>
                        <a:rPr lang="en-US" sz="2000" dirty="0">
                          <a:solidFill>
                            <a:sysClr val="windowText" lastClr="000000"/>
                          </a:solidFill>
                          <a:latin typeface="+mj-lt"/>
                        </a:rPr>
                        <a:t>Tumor agnostic: </a:t>
                      </a:r>
                      <a:r>
                        <a:rPr kumimoji="0" lang="en-US" altLang="en-US" sz="2000" b="0" i="0" u="none" strike="noStrike" cap="none" normalizeH="0" baseline="0" dirty="0">
                          <a:ln>
                            <a:noFill/>
                          </a:ln>
                          <a:solidFill>
                            <a:sysClr val="windowText" lastClr="000000"/>
                          </a:solidFill>
                          <a:effectLst/>
                          <a:latin typeface="+mj-lt"/>
                        </a:rPr>
                        <a:t>unresectable or metastatic HER2‑positive (IHC 3+) tumors after prior systemic treatment and no alternative treatment options </a:t>
                      </a:r>
                    </a:p>
                    <a:p>
                      <a:r>
                        <a:rPr kumimoji="0" lang="en-US" altLang="en-US" sz="2000" b="0" i="0" u="none" strike="noStrike" cap="none" normalizeH="0" baseline="0" dirty="0">
                          <a:ln>
                            <a:noFill/>
                          </a:ln>
                          <a:solidFill>
                            <a:sysClr val="windowText" lastClr="000000"/>
                          </a:solidFill>
                          <a:effectLst/>
                          <a:latin typeface="+mj-lt"/>
                        </a:rPr>
                        <a:t>(accelerated approval)</a:t>
                      </a:r>
                      <a:endParaRPr lang="en-US" sz="2000" dirty="0">
                        <a:solidFill>
                          <a:sysClr val="windowText" lastClr="000000"/>
                        </a:solidFill>
                        <a:latin typeface="+mj-lt"/>
                      </a:endParaRP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pPr algn="ctr"/>
                      <a:r>
                        <a:rPr lang="en-US" sz="2000" dirty="0">
                          <a:solidFill>
                            <a:sysClr val="windowText" lastClr="000000"/>
                          </a:solidFill>
                          <a:latin typeface="+mj-lt"/>
                        </a:rPr>
                        <a:t>T-</a:t>
                      </a:r>
                      <a:r>
                        <a:rPr lang="en-US" sz="2000" dirty="0" err="1">
                          <a:solidFill>
                            <a:sysClr val="windowText" lastClr="000000"/>
                          </a:solidFill>
                          <a:latin typeface="+mj-lt"/>
                        </a:rPr>
                        <a:t>DXd</a:t>
                      </a:r>
                      <a:r>
                        <a:rPr lang="en-US" sz="2000" dirty="0">
                          <a:solidFill>
                            <a:sysClr val="windowText" lastClr="000000"/>
                          </a:solidFill>
                          <a:latin typeface="+mj-lt"/>
                        </a:rPr>
                        <a:t> </a:t>
                      </a:r>
                    </a:p>
                    <a:p>
                      <a:pPr algn="ctr"/>
                      <a:r>
                        <a:rPr lang="en-US" sz="2000" dirty="0">
                          <a:solidFill>
                            <a:sysClr val="windowText" lastClr="000000"/>
                          </a:solidFill>
                          <a:latin typeface="+mj-lt"/>
                        </a:rPr>
                        <a:t>5.4 mg/kg IV </a:t>
                      </a:r>
                    </a:p>
                    <a:p>
                      <a:pPr algn="ctr"/>
                      <a:r>
                        <a:rPr lang="en-US" sz="2000" dirty="0">
                          <a:solidFill>
                            <a:sysClr val="windowText" lastClr="000000"/>
                          </a:solidFill>
                          <a:latin typeface="+mj-lt"/>
                        </a:rPr>
                        <a:t>once every 3 weeks</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tc>
                  <a:txBody>
                    <a:bodyPr/>
                    <a:lstStyle/>
                    <a:p>
                      <a:r>
                        <a:rPr lang="en-US" sz="2000" b="0" dirty="0">
                          <a:solidFill>
                            <a:sysClr val="windowText" lastClr="000000"/>
                          </a:solidFill>
                          <a:latin typeface="+mj-lt"/>
                        </a:rPr>
                        <a:t>Consider for </a:t>
                      </a:r>
                      <a:r>
                        <a:rPr lang="en-US" sz="2000" b="1" dirty="0">
                          <a:solidFill>
                            <a:sysClr val="windowText" lastClr="000000"/>
                          </a:solidFill>
                          <a:latin typeface="+mj-lt"/>
                        </a:rPr>
                        <a:t>biliary tract cancers </a:t>
                      </a:r>
                      <a:r>
                        <a:rPr lang="en-US" sz="2000" b="0" dirty="0">
                          <a:solidFill>
                            <a:sysClr val="windowText" lastClr="000000"/>
                          </a:solidFill>
                          <a:latin typeface="+mj-lt"/>
                        </a:rPr>
                        <a:t>with PD after primary treatment (based on DESTINY-PanTumor02), as 2L+ therapy for metastatic</a:t>
                      </a:r>
                      <a:r>
                        <a:rPr lang="en-US" sz="2000" b="1" dirty="0">
                          <a:solidFill>
                            <a:sysClr val="windowText" lastClr="000000"/>
                          </a:solidFill>
                          <a:latin typeface="+mj-lt"/>
                        </a:rPr>
                        <a:t> colorectal cancer </a:t>
                      </a:r>
                      <a:r>
                        <a:rPr lang="en-US" sz="2000" b="0" dirty="0">
                          <a:solidFill>
                            <a:sysClr val="windowText" lastClr="000000"/>
                          </a:solidFill>
                          <a:latin typeface="+mj-lt"/>
                        </a:rPr>
                        <a:t>(based on DESTINY-CRC01 and DESTINY-CRC02)</a:t>
                      </a:r>
                    </a:p>
                  </a:txBody>
                  <a:tcPr>
                    <a:lnL w="12700" cmpd="sng">
                      <a:noFill/>
                    </a:lnL>
                    <a:lnR w="12700" cmpd="sng">
                      <a:noFill/>
                    </a:lnR>
                    <a:lnT w="38100" cmpd="sng">
                      <a:noFill/>
                    </a:lnT>
                    <a:lnB w="12700" cmpd="sng">
                      <a:noFill/>
                    </a:lnB>
                    <a:lnTlToBr w="12700" cmpd="sng">
                      <a:noFill/>
                      <a:prstDash val="solid"/>
                    </a:lnTlToBr>
                    <a:lnBlToTr w="12700" cmpd="sng">
                      <a:noFill/>
                      <a:prstDash val="solid"/>
                    </a:lnBlToTr>
                    <a:solidFill>
                      <a:schemeClr val="tx2"/>
                    </a:solidFill>
                  </a:tcPr>
                </a:tc>
                <a:extLst>
                  <a:ext uri="{0D108BD9-81ED-4DB2-BD59-A6C34878D82A}">
                    <a16:rowId xmlns:a16="http://schemas.microsoft.com/office/drawing/2014/main" val="3400115107"/>
                  </a:ext>
                </a:extLst>
              </a:tr>
              <a:tr h="370840">
                <a:tc>
                  <a:txBody>
                    <a:bodyPr/>
                    <a:lstStyle/>
                    <a:p>
                      <a:r>
                        <a:rPr lang="en-US" sz="2000" dirty="0">
                          <a:solidFill>
                            <a:sysClr val="windowText" lastClr="000000"/>
                          </a:solidFill>
                          <a:latin typeface="+mj-lt"/>
                        </a:rPr>
                        <a:t>Locally advanced or metastatic HER2-positive (IHC 3+ or IHC 2+/</a:t>
                      </a:r>
                    </a:p>
                    <a:p>
                      <a:r>
                        <a:rPr lang="en-US" sz="2000" dirty="0">
                          <a:solidFill>
                            <a:sysClr val="windowText" lastClr="000000"/>
                          </a:solidFill>
                          <a:latin typeface="+mj-lt"/>
                        </a:rPr>
                        <a:t>ISH positive) gastric or GEJ cancer after prior trastuzumab-based regimen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pPr algn="ctr"/>
                      <a:r>
                        <a:rPr lang="en-US" sz="2000" dirty="0">
                          <a:solidFill>
                            <a:sysClr val="windowText" lastClr="000000"/>
                          </a:solidFill>
                          <a:latin typeface="+mj-lt"/>
                        </a:rPr>
                        <a:t>T-</a:t>
                      </a:r>
                      <a:r>
                        <a:rPr lang="en-US" sz="2000" dirty="0" err="1">
                          <a:solidFill>
                            <a:sysClr val="windowText" lastClr="000000"/>
                          </a:solidFill>
                          <a:latin typeface="+mj-lt"/>
                        </a:rPr>
                        <a:t>DXd</a:t>
                      </a:r>
                      <a:r>
                        <a:rPr lang="en-US" sz="2000" dirty="0">
                          <a:solidFill>
                            <a:sysClr val="windowText" lastClr="000000"/>
                          </a:solidFill>
                          <a:latin typeface="+mj-lt"/>
                        </a:rPr>
                        <a:t> </a:t>
                      </a:r>
                    </a:p>
                    <a:p>
                      <a:pPr algn="ctr"/>
                      <a:r>
                        <a:rPr lang="en-US" sz="2000" dirty="0">
                          <a:solidFill>
                            <a:sysClr val="windowText" lastClr="000000"/>
                          </a:solidFill>
                          <a:latin typeface="+mj-lt"/>
                        </a:rPr>
                        <a:t>6.4 mg/kg IV </a:t>
                      </a:r>
                    </a:p>
                    <a:p>
                      <a:pPr algn="ctr"/>
                      <a:r>
                        <a:rPr lang="en-US" sz="2000" dirty="0">
                          <a:solidFill>
                            <a:sysClr val="windowText" lastClr="000000"/>
                          </a:solidFill>
                          <a:latin typeface="+mj-lt"/>
                        </a:rPr>
                        <a:t>once every 3 weeks</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tc>
                  <a:txBody>
                    <a:bodyPr/>
                    <a:lstStyle/>
                    <a:p>
                      <a:r>
                        <a:rPr lang="en-US" sz="2000" dirty="0">
                          <a:solidFill>
                            <a:sysClr val="windowText" lastClr="000000"/>
                          </a:solidFill>
                          <a:latin typeface="+mj-lt"/>
                        </a:rPr>
                        <a:t>Recommended for </a:t>
                      </a:r>
                      <a:r>
                        <a:rPr lang="en-US" sz="2000" kern="1200" dirty="0">
                          <a:solidFill>
                            <a:sysClr val="windowText" lastClr="000000"/>
                          </a:solidFill>
                          <a:latin typeface="+mn-lt"/>
                          <a:ea typeface="+mn-ea"/>
                          <a:cs typeface="+mn-cs"/>
                        </a:rPr>
                        <a:t>metastatic </a:t>
                      </a:r>
                      <a:r>
                        <a:rPr lang="en-US" sz="2000" b="1" dirty="0">
                          <a:solidFill>
                            <a:sysClr val="windowText" lastClr="000000"/>
                          </a:solidFill>
                          <a:latin typeface="+mj-lt"/>
                        </a:rPr>
                        <a:t>gastric/GEJ </a:t>
                      </a:r>
                      <a:r>
                        <a:rPr lang="en-US" sz="2000" dirty="0">
                          <a:solidFill>
                            <a:sysClr val="windowText" lastClr="000000"/>
                          </a:solidFill>
                          <a:latin typeface="+mj-lt"/>
                        </a:rPr>
                        <a:t>as 2L+ therapy (based on DESTINY-Gastric01)</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1">
                        <a:lumMod val="95000"/>
                      </a:schemeClr>
                    </a:solidFill>
                  </a:tcPr>
                </a:tc>
                <a:extLst>
                  <a:ext uri="{0D108BD9-81ED-4DB2-BD59-A6C34878D82A}">
                    <a16:rowId xmlns:a16="http://schemas.microsoft.com/office/drawing/2014/main" val="2911825113"/>
                  </a:ext>
                </a:extLst>
              </a:tr>
            </a:tbl>
          </a:graphicData>
        </a:graphic>
      </p:graphicFrame>
    </p:spTree>
    <p:extLst>
      <p:ext uri="{BB962C8B-B14F-4D97-AF65-F5344CB8AC3E}">
        <p14:creationId xmlns:p14="http://schemas.microsoft.com/office/powerpoint/2010/main" val="227864844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F085-5AE0-437E-8C72-30CDB83BF8E7}"/>
              </a:ext>
            </a:extLst>
          </p:cNvPr>
          <p:cNvSpPr>
            <a:spLocks noGrp="1"/>
          </p:cNvSpPr>
          <p:nvPr>
            <p:ph type="title"/>
          </p:nvPr>
        </p:nvSpPr>
        <p:spPr/>
        <p:txBody>
          <a:bodyPr/>
          <a:lstStyle/>
          <a:p>
            <a:r>
              <a:rPr lang="en-US" dirty="0"/>
              <a:t>HER2-Targeted ADCs in Management of HER2+ BTC</a:t>
            </a:r>
          </a:p>
        </p:txBody>
      </p:sp>
      <p:graphicFrame>
        <p:nvGraphicFramePr>
          <p:cNvPr id="4" name="Group 3">
            <a:extLst>
              <a:ext uri="{FF2B5EF4-FFF2-40B4-BE49-F238E27FC236}">
                <a16:creationId xmlns:a16="http://schemas.microsoft.com/office/drawing/2014/main" id="{626F24E6-64C6-4B11-8C05-84FEC2767B3D}"/>
              </a:ext>
            </a:extLst>
          </p:cNvPr>
          <p:cNvGraphicFramePr>
            <a:graphicFrameLocks/>
          </p:cNvGraphicFramePr>
          <p:nvPr>
            <p:extLst>
              <p:ext uri="{D42A27DB-BD31-4B8C-83A1-F6EECF244321}">
                <p14:modId xmlns:p14="http://schemas.microsoft.com/office/powerpoint/2010/main" val="3529021959"/>
              </p:ext>
            </p:extLst>
          </p:nvPr>
        </p:nvGraphicFramePr>
        <p:xfrm>
          <a:off x="717550" y="1574883"/>
          <a:ext cx="10788651" cy="3932032"/>
        </p:xfrm>
        <a:graphic>
          <a:graphicData uri="http://schemas.openxmlformats.org/drawingml/2006/table">
            <a:tbl>
              <a:tblPr/>
              <a:tblGrid>
                <a:gridCol w="3636765">
                  <a:extLst>
                    <a:ext uri="{9D8B030D-6E8A-4147-A177-3AD203B41FA5}">
                      <a16:colId xmlns:a16="http://schemas.microsoft.com/office/drawing/2014/main" val="20000"/>
                    </a:ext>
                  </a:extLst>
                </a:gridCol>
                <a:gridCol w="3575943">
                  <a:extLst>
                    <a:ext uri="{9D8B030D-6E8A-4147-A177-3AD203B41FA5}">
                      <a16:colId xmlns:a16="http://schemas.microsoft.com/office/drawing/2014/main" val="2234587391"/>
                    </a:ext>
                  </a:extLst>
                </a:gridCol>
                <a:gridCol w="3575943">
                  <a:extLst>
                    <a:ext uri="{9D8B030D-6E8A-4147-A177-3AD203B41FA5}">
                      <a16:colId xmlns:a16="http://schemas.microsoft.com/office/drawing/2014/main" val="2922282549"/>
                    </a:ext>
                  </a:extLst>
                </a:gridCol>
              </a:tblGrid>
              <a:tr h="2329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baseline="0" dirty="0">
                          <a:latin typeface="+mn-lt"/>
                          <a:cs typeface="Calibri" panose="020F0502020204030204" pitchFamily="34" charset="0"/>
                        </a:rPr>
                        <a:t>HERB</a:t>
                      </a:r>
                      <a:r>
                        <a:rPr lang="en-US" sz="1800" b="1" baseline="30000" dirty="0">
                          <a:latin typeface="+mn-lt"/>
                          <a:cs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1800" b="1" baseline="0" dirty="0">
                          <a:latin typeface="+mn-lt"/>
                          <a:cs typeface="Calibri" panose="020F0502020204030204" pitchFamily="34" charset="0"/>
                        </a:rPr>
                        <a:t>DESTINY-PanTumor02</a:t>
                      </a:r>
                      <a:r>
                        <a:rPr lang="en-US" sz="1800" b="1" baseline="30000" dirty="0">
                          <a:latin typeface="+mn-lt"/>
                          <a:cs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329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n-lt"/>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n-lt"/>
                        </a:rPr>
                        <a:t>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n-lt"/>
                        </a:rPr>
                        <a:t>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57181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n-lt"/>
                        </a:rPr>
                        <a:t>Treatment/patient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T-DXd for unresectable/recurrent </a:t>
                      </a:r>
                      <a:br>
                        <a:rPr kumimoji="0" lang="en-US" sz="1800" b="0" i="0" u="none" strike="noStrike" cap="none" normalizeH="0" baseline="0" dirty="0">
                          <a:ln>
                            <a:noFill/>
                          </a:ln>
                          <a:solidFill>
                            <a:schemeClr val="bg2">
                              <a:lumMod val="10000"/>
                            </a:schemeClr>
                          </a:solidFill>
                          <a:effectLst/>
                          <a:latin typeface="+mn-lt"/>
                        </a:rPr>
                      </a:br>
                      <a:r>
                        <a:rPr kumimoji="0" lang="en-US" sz="1800" b="0" i="0" u="none" strike="noStrike" cap="none" normalizeH="0" baseline="0" dirty="0">
                          <a:ln>
                            <a:noFill/>
                          </a:ln>
                          <a:solidFill>
                            <a:schemeClr val="bg2">
                              <a:lumMod val="10000"/>
                            </a:schemeClr>
                          </a:solidFill>
                          <a:effectLst/>
                          <a:latin typeface="+mn-lt"/>
                        </a:rPr>
                        <a:t>HER2-expressing BTC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T-DXd in patients with HER2+ BTC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2329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n-lt"/>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dirty="0">
                          <a:solidFill>
                            <a:schemeClr val="bg1"/>
                          </a:solidFill>
                          <a:latin typeface="+mn-lt"/>
                        </a:rPr>
                        <a:t>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dirty="0">
                          <a:solidFill>
                            <a:schemeClr val="bg1"/>
                          </a:solidFill>
                          <a:latin typeface="+mn-lt"/>
                        </a:rPr>
                        <a:t>22.0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dirty="0">
                          <a:solidFill>
                            <a:schemeClr val="bg1"/>
                          </a:solidFill>
                          <a:latin typeface="+mn-lt"/>
                        </a:rPr>
                        <a:t>56.3 (in IHC 3+; n =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2329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n-lt"/>
                        </a:rPr>
                        <a:t>Median PFS, mo</a:t>
                      </a:r>
                      <a:endParaRPr kumimoji="0" lang="en-US" sz="1800" b="1" i="1"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baseline="0" dirty="0">
                          <a:solidFill>
                            <a:schemeClr val="bg1"/>
                          </a:solidFill>
                          <a:latin typeface="+mn-lt"/>
                        </a:rPr>
                        <a:t>5.1</a:t>
                      </a:r>
                      <a:r>
                        <a:rPr kumimoji="0" lang="en-US" sz="1800" b="0" i="0" u="none" strike="noStrike" cap="none" normalizeH="0" baseline="3000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baseline="0" dirty="0">
                          <a:solidFill>
                            <a:schemeClr val="bg1"/>
                          </a:solidFill>
                          <a:latin typeface="+mn-lt"/>
                        </a:rPr>
                        <a:t>4.6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958432"/>
                  </a:ext>
                </a:extLst>
              </a:tr>
              <a:tr h="23297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n-lt"/>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baseline="0" dirty="0">
                          <a:solidFill>
                            <a:schemeClr val="bg1"/>
                          </a:solidFill>
                          <a:latin typeface="+mn-lt"/>
                        </a:rPr>
                        <a:t>7.1</a:t>
                      </a:r>
                      <a:r>
                        <a:rPr kumimoji="0" lang="en-US" sz="1800" b="0" i="0" u="none" strike="noStrike" cap="none" normalizeH="0" baseline="30000" dirty="0">
                          <a:ln>
                            <a:noFill/>
                          </a:ln>
                          <a:solidFill>
                            <a:schemeClr val="bg2">
                              <a:lumMod val="10000"/>
                            </a:schemeClr>
                          </a:solidFill>
                          <a:effectLst/>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r h="1080093">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n-lt"/>
                        </a:rPr>
                        <a:t>Common grade ≥3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Anemia (53.1%), neutrophil count decrease (31.3%), WBC count decrease (31.3%), and lymphocyte count decrease (21.9%)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mn-lt"/>
                        </a:rPr>
                        <a:t>Neutropenia (10.9%), anemia (10.9%) among all treated patients including those </a:t>
                      </a:r>
                      <a:r>
                        <a:rPr kumimoji="0" lang="en-US" sz="1800" b="0" i="0" u="none" strike="noStrike" cap="none" normalizeH="0" baseline="0" dirty="0" err="1">
                          <a:ln>
                            <a:noFill/>
                          </a:ln>
                          <a:solidFill>
                            <a:schemeClr val="bg2">
                              <a:lumMod val="10000"/>
                            </a:schemeClr>
                          </a:solidFill>
                          <a:effectLst/>
                          <a:latin typeface="+mn-lt"/>
                        </a:rPr>
                        <a:t>withBTC</a:t>
                      </a: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8852199"/>
                  </a:ext>
                </a:extLst>
              </a:tr>
            </a:tbl>
          </a:graphicData>
        </a:graphic>
      </p:graphicFrame>
      <p:sp>
        <p:nvSpPr>
          <p:cNvPr id="8" name="Text Box 15">
            <a:extLst>
              <a:ext uri="{FF2B5EF4-FFF2-40B4-BE49-F238E27FC236}">
                <a16:creationId xmlns:a16="http://schemas.microsoft.com/office/drawing/2014/main" id="{4C4CE743-0CA2-4250-B12A-2C597D67D258}"/>
              </a:ext>
            </a:extLst>
          </p:cNvPr>
          <p:cNvSpPr txBox="1">
            <a:spLocks noChangeArrowheads="1"/>
          </p:cNvSpPr>
          <p:nvPr/>
        </p:nvSpPr>
        <p:spPr bwMode="auto">
          <a:xfrm>
            <a:off x="386643" y="6372843"/>
            <a:ext cx="7598407"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spcBef>
                <a:spcPct val="50000"/>
              </a:spcBef>
              <a:spcAft>
                <a:spcPct val="0"/>
              </a:spcAft>
            </a:pPr>
            <a:r>
              <a:rPr lang="en-US" sz="1200" b="0" dirty="0">
                <a:solidFill>
                  <a:schemeClr val="bg2"/>
                </a:solidFill>
                <a:latin typeface="Calibri" panose="020F0502020204030204" pitchFamily="34" charset="0"/>
              </a:rPr>
              <a:t>1. Ohba. ASCO 2022. Abstr 4006. 2. </a:t>
            </a:r>
            <a:r>
              <a:rPr lang="en-US" altLang="en-US" sz="1200" b="0" spc="-10" dirty="0">
                <a:solidFill>
                  <a:schemeClr val="bg2"/>
                </a:solidFill>
                <a:latin typeface="Calibri" panose="020F0502020204030204" pitchFamily="34" charset="0"/>
              </a:rPr>
              <a:t>Ohba. Future Oncol. 2022;18:2351. 3. </a:t>
            </a:r>
            <a:r>
              <a:rPr lang="fr-FR" altLang="en-US" sz="1200" b="0" spc="-10" dirty="0" err="1">
                <a:solidFill>
                  <a:schemeClr val="bg2"/>
                </a:solidFill>
                <a:latin typeface="Calibri" panose="020F0502020204030204" pitchFamily="34" charset="0"/>
              </a:rPr>
              <a:t>Meric-Bernstam</a:t>
            </a:r>
            <a:r>
              <a:rPr lang="fr-FR" altLang="en-US" sz="1200" b="0" spc="-10" dirty="0">
                <a:solidFill>
                  <a:schemeClr val="bg2"/>
                </a:solidFill>
                <a:latin typeface="Calibri" panose="020F0502020204030204" pitchFamily="34" charset="0"/>
              </a:rPr>
              <a:t>. JCO. 2024;42:47.</a:t>
            </a:r>
            <a:endParaRPr lang="en-US" sz="1200" b="0" dirty="0">
              <a:solidFill>
                <a:schemeClr val="bg2"/>
              </a:solidFill>
              <a:latin typeface="Calibri" panose="020F0502020204030204" pitchFamily="34" charset="0"/>
            </a:endParaRPr>
          </a:p>
        </p:txBody>
      </p:sp>
      <p:sp>
        <p:nvSpPr>
          <p:cNvPr id="5" name="TextBox 4">
            <a:extLst>
              <a:ext uri="{FF2B5EF4-FFF2-40B4-BE49-F238E27FC236}">
                <a16:creationId xmlns:a16="http://schemas.microsoft.com/office/drawing/2014/main" id="{576CCF92-5FE3-B16A-5DD6-0DC422543021}"/>
              </a:ext>
            </a:extLst>
          </p:cNvPr>
          <p:cNvSpPr txBox="1"/>
          <p:nvPr/>
        </p:nvSpPr>
        <p:spPr bwMode="auto">
          <a:xfrm>
            <a:off x="737352" y="5521755"/>
            <a:ext cx="113380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spcBef>
                <a:spcPts val="0"/>
              </a:spcBef>
              <a:spcAft>
                <a:spcPct val="0"/>
              </a:spcAft>
              <a:buClrTx/>
              <a:buFontTx/>
              <a:buNone/>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r>
              <a:rPr lang="en-US" sz="1200" b="0" dirty="0">
                <a:solidFill>
                  <a:schemeClr val="bg1"/>
                </a:solidFill>
                <a:latin typeface="Calibri" panose="020F0502020204030204" pitchFamily="34" charset="0"/>
              </a:rPr>
              <a:t>N = 32, safety analysis set. n = 30, full analysis set; n = 2 determined to be ineligible.</a:t>
            </a:r>
            <a:r>
              <a:rPr kumimoji="0" lang="en-US" sz="1200" b="0" i="0" u="none" strike="noStrike" cap="none" normalizeH="0" baseline="30000" dirty="0">
                <a:ln>
                  <a:noFill/>
                </a:ln>
                <a:solidFill>
                  <a:schemeClr val="bg2">
                    <a:lumMod val="10000"/>
                  </a:schemeClr>
                </a:solidFill>
                <a:effectLst/>
                <a:latin typeface="+mn-lt"/>
              </a:rPr>
              <a:t> †</a:t>
            </a:r>
            <a:r>
              <a:rPr kumimoji="0" lang="en-US" sz="1200" b="0" i="0" u="none" strike="noStrike" cap="none" normalizeH="0" dirty="0">
                <a:ln>
                  <a:noFill/>
                </a:ln>
                <a:solidFill>
                  <a:schemeClr val="bg2">
                    <a:lumMod val="10000"/>
                  </a:schemeClr>
                </a:solidFill>
                <a:effectLst/>
                <a:latin typeface="+mn-lt"/>
              </a:rPr>
              <a:t>n = 22</a:t>
            </a:r>
            <a:r>
              <a:rPr lang="en-US" sz="1200" b="0" dirty="0">
                <a:solidFill>
                  <a:schemeClr val="bg1"/>
                </a:solidFill>
                <a:latin typeface="Calibri" panose="020F0502020204030204" pitchFamily="34" charset="0"/>
              </a:rPr>
              <a:t> </a:t>
            </a:r>
            <a:endPar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9931670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F085-5AE0-437E-8C72-30CDB83BF8E7}"/>
              </a:ext>
            </a:extLst>
          </p:cNvPr>
          <p:cNvSpPr>
            <a:spLocks noGrp="1"/>
          </p:cNvSpPr>
          <p:nvPr>
            <p:ph type="title"/>
          </p:nvPr>
        </p:nvSpPr>
        <p:spPr/>
        <p:txBody>
          <a:bodyPr/>
          <a:lstStyle/>
          <a:p>
            <a:r>
              <a:rPr lang="en-US" dirty="0"/>
              <a:t>HER2-Targeted ADCs in Management of HER2+ mCRC</a:t>
            </a:r>
          </a:p>
        </p:txBody>
      </p:sp>
      <p:graphicFrame>
        <p:nvGraphicFramePr>
          <p:cNvPr id="4" name="Group 3">
            <a:extLst>
              <a:ext uri="{FF2B5EF4-FFF2-40B4-BE49-F238E27FC236}">
                <a16:creationId xmlns:a16="http://schemas.microsoft.com/office/drawing/2014/main" id="{626F24E6-64C6-4B11-8C05-84FEC2767B3D}"/>
              </a:ext>
            </a:extLst>
          </p:cNvPr>
          <p:cNvGraphicFramePr>
            <a:graphicFrameLocks/>
          </p:cNvGraphicFramePr>
          <p:nvPr>
            <p:extLst>
              <p:ext uri="{D42A27DB-BD31-4B8C-83A1-F6EECF244321}">
                <p14:modId xmlns:p14="http://schemas.microsoft.com/office/powerpoint/2010/main" val="3883612308"/>
              </p:ext>
            </p:extLst>
          </p:nvPr>
        </p:nvGraphicFramePr>
        <p:xfrm>
          <a:off x="495301" y="1600639"/>
          <a:ext cx="11251710" cy="4280290"/>
        </p:xfrm>
        <a:graphic>
          <a:graphicData uri="http://schemas.openxmlformats.org/drawingml/2006/table">
            <a:tbl>
              <a:tblPr/>
              <a:tblGrid>
                <a:gridCol w="2134210">
                  <a:extLst>
                    <a:ext uri="{9D8B030D-6E8A-4147-A177-3AD203B41FA5}">
                      <a16:colId xmlns:a16="http://schemas.microsoft.com/office/drawing/2014/main" val="20000"/>
                    </a:ext>
                  </a:extLst>
                </a:gridCol>
                <a:gridCol w="2507284">
                  <a:extLst>
                    <a:ext uri="{9D8B030D-6E8A-4147-A177-3AD203B41FA5}">
                      <a16:colId xmlns:a16="http://schemas.microsoft.com/office/drawing/2014/main" val="20001"/>
                    </a:ext>
                  </a:extLst>
                </a:gridCol>
                <a:gridCol w="3462439">
                  <a:extLst>
                    <a:ext uri="{9D8B030D-6E8A-4147-A177-3AD203B41FA5}">
                      <a16:colId xmlns:a16="http://schemas.microsoft.com/office/drawing/2014/main" val="20002"/>
                    </a:ext>
                  </a:extLst>
                </a:gridCol>
                <a:gridCol w="3147777">
                  <a:extLst>
                    <a:ext uri="{9D8B030D-6E8A-4147-A177-3AD203B41FA5}">
                      <a16:colId xmlns:a16="http://schemas.microsoft.com/office/drawing/2014/main" val="2922282549"/>
                    </a:ext>
                  </a:extLst>
                </a:gridCol>
              </a:tblGrid>
              <a:tr h="2753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mn-lt"/>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800" b="1" kern="1200" baseline="0" dirty="0">
                          <a:solidFill>
                            <a:schemeClr val="tx1"/>
                          </a:solidFill>
                          <a:latin typeface="+mn-lt"/>
                          <a:ea typeface="+mn-ea"/>
                          <a:cs typeface="Calibri" panose="020F0502020204030204" pitchFamily="34" charset="0"/>
                        </a:rPr>
                        <a:t>HERACLES-B</a:t>
                      </a:r>
                      <a:r>
                        <a:rPr lang="en-US" sz="1800" b="1" kern="1200" baseline="30000" dirty="0">
                          <a:solidFill>
                            <a:schemeClr val="tx1"/>
                          </a:solidFill>
                          <a:latin typeface="+mn-lt"/>
                          <a:ea typeface="+mn-ea"/>
                          <a:cs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algn="ctr" defTabSz="914400" rtl="0" eaLnBrk="1" latinLnBrk="0" hangingPunct="1"/>
                      <a:r>
                        <a:rPr lang="en-US" sz="1800" b="1" kern="1200" baseline="0" dirty="0">
                          <a:solidFill>
                            <a:schemeClr val="tx1"/>
                          </a:solidFill>
                          <a:latin typeface="+mn-lt"/>
                          <a:ea typeface="+mn-ea"/>
                          <a:cs typeface="Calibri" panose="020F0502020204030204" pitchFamily="34" charset="0"/>
                        </a:rPr>
                        <a:t>DESTINY-CRC01</a:t>
                      </a:r>
                      <a:r>
                        <a:rPr lang="en-US" sz="1800" b="1" kern="1200" baseline="30000" dirty="0">
                          <a:solidFill>
                            <a:schemeClr val="tx1"/>
                          </a:solidFill>
                          <a:latin typeface="+mn-lt"/>
                          <a:ea typeface="+mn-ea"/>
                          <a:cs typeface="Calibri" panose="020F0502020204030204" pitchFamily="34" charset="0"/>
                        </a:rPr>
                        <a:t>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marL="0" algn="ctr" defTabSz="914400" rtl="0" eaLnBrk="1" latinLnBrk="0" hangingPunct="1"/>
                      <a:r>
                        <a:rPr lang="en-US" sz="1800" b="1" kern="1200" baseline="0" dirty="0">
                          <a:solidFill>
                            <a:schemeClr val="tx1"/>
                          </a:solidFill>
                          <a:latin typeface="+mn-lt"/>
                          <a:ea typeface="+mn-ea"/>
                          <a:cs typeface="Calibri" panose="020F0502020204030204" pitchFamily="34" charset="0"/>
                        </a:rPr>
                        <a:t>DESTINY-CRC02</a:t>
                      </a:r>
                      <a:r>
                        <a:rPr lang="en-US" sz="1800" b="1" kern="1200" baseline="30000" dirty="0">
                          <a:solidFill>
                            <a:schemeClr val="tx1"/>
                          </a:solidFill>
                          <a:latin typeface="+mn-lt"/>
                          <a:ea typeface="+mn-ea"/>
                          <a:cs typeface="Calibri" panose="020F0502020204030204" pitchFamily="34" charset="0"/>
                        </a:rPr>
                        <a:t>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7535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n-lt"/>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n-lt"/>
                        </a:rPr>
                        <a:t>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n-lt"/>
                        </a:rPr>
                        <a:t>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GB" altLang="en-US" sz="1800" dirty="0">
                          <a:solidFill>
                            <a:srgbClr val="000000"/>
                          </a:solidFill>
                          <a:latin typeface="Calibri" panose="020F0502020204030204" pitchFamily="34" charset="0"/>
                          <a:cs typeface="Arial" panose="020B0604020202020204" pitchFamily="34" charset="0"/>
                        </a:rPr>
                        <a:t>120</a:t>
                      </a:r>
                      <a:endParaRPr kumimoji="0" lang="en-US" sz="1800" b="1"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89487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n-lt"/>
                        </a:rPr>
                        <a:t>Treatment/patient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Ado-trastuzumab Emtansine in refractory HER2-positive mCRC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 as 3L+ tx* in unresectable/metastatic HER2+ </a:t>
                      </a: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RAS/BRAF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wild-type CRC</a:t>
                      </a: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T-DXd as 2L+ tx in HER2+ (IHC 3+ or IHC 2+/ISH+) </a:t>
                      </a:r>
                      <a:r>
                        <a:rPr kumimoji="0" lang="en-GB" altLang="en-US" sz="1800" b="0" i="1"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RAS/BRAF </a:t>
                      </a:r>
                      <a:r>
                        <a:rPr kumimoji="0" lang="en-GB" alt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wild-type recurrent or metastatic CRC</a:t>
                      </a: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4818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n-lt"/>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dirty="0">
                          <a:solidFill>
                            <a:schemeClr val="bg1"/>
                          </a:solidFill>
                          <a:latin typeface="+mn-lt"/>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45.3</a:t>
                      </a:r>
                      <a:endParaRPr kumimoji="0" lang="en-US" sz="1800" b="0" i="0"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37.8 (in 5.4 mg/kg cohort)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4818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n-lt"/>
                        </a:rPr>
                        <a:t>Median PFS, mo</a:t>
                      </a:r>
                      <a:endParaRPr kumimoji="0" lang="en-US" sz="1800" b="1" i="1"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baseline="0" dirty="0">
                          <a:solidFill>
                            <a:schemeClr val="bg1"/>
                          </a:solidFill>
                          <a:latin typeface="+mn-lt"/>
                        </a:rPr>
                        <a:t>4.1 (6-mo PFS: 23.6%)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6.9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CI: </a:t>
                      </a:r>
                      <a:r>
                        <a:rPr kumimoji="0" lang="en-US" sz="1800" b="0" i="0" u="none" strike="noStrike" cap="none" normalizeH="0" baseline="0" dirty="0">
                          <a:ln>
                            <a:noFill/>
                          </a:ln>
                          <a:solidFill>
                            <a:schemeClr val="bg2">
                              <a:lumMod val="10000"/>
                            </a:schemeClr>
                          </a:solidFill>
                          <a:effectLst/>
                          <a:latin typeface="+mn-lt"/>
                        </a:rPr>
                        <a:t>4.1-8.7)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5.8 (4.6-7.0)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958432"/>
                  </a:ext>
                </a:extLst>
              </a:tr>
              <a:tr h="4818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n-lt"/>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baseline="0" dirty="0">
                          <a:solidFill>
                            <a:schemeClr val="bg1"/>
                          </a:solidFill>
                          <a:latin typeface="+mn-lt"/>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15.5 (</a:t>
                      </a:r>
                      <a:r>
                        <a:rPr kumimoji="0" lang="en-US" sz="1800" b="0" i="0" u="none" strike="noStrike" kern="1200" cap="none" normalizeH="0" baseline="0" dirty="0">
                          <a:ln>
                            <a:noFill/>
                          </a:ln>
                          <a:solidFill>
                            <a:schemeClr val="bg2">
                              <a:lumMod val="10000"/>
                            </a:schemeClr>
                          </a:solidFill>
                          <a:effectLst/>
                          <a:latin typeface="Calibri" panose="020F0502020204030204" pitchFamily="34" charset="0"/>
                          <a:ea typeface="+mn-ea"/>
                          <a:cs typeface="+mn-cs"/>
                        </a:rPr>
                        <a:t>95% CI: </a:t>
                      </a:r>
                      <a:r>
                        <a:rPr kumimoji="0" lang="en-US" sz="1800" b="0" i="0" u="none" strike="noStrike" cap="none" normalizeH="0" baseline="0" dirty="0">
                          <a:ln>
                            <a:noFill/>
                          </a:ln>
                          <a:solidFill>
                            <a:schemeClr val="bg2">
                              <a:lumMod val="10000"/>
                            </a:schemeClr>
                          </a:solidFill>
                          <a:effectLst/>
                          <a:latin typeface="Calibri" panose="020F0502020204030204" pitchFamily="34" charset="0"/>
                        </a:rPr>
                        <a:t>8.8-20.8)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lang="en-US" sz="1800" b="0" baseline="0" dirty="0">
                          <a:solidFill>
                            <a:schemeClr val="bg1"/>
                          </a:solidFill>
                          <a:latin typeface="+mn-lt"/>
                        </a:rPr>
                        <a: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r h="68836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bg2">
                              <a:lumMod val="10000"/>
                            </a:schemeClr>
                          </a:solidFill>
                          <a:effectLst/>
                          <a:latin typeface="+mn-lt"/>
                        </a:rPr>
                        <a:t>Common grade ≥3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1800" b="0" baseline="0" dirty="0">
                          <a:solidFill>
                            <a:schemeClr val="bg1"/>
                          </a:solidFill>
                          <a:latin typeface="+mn-lt"/>
                        </a:rPr>
                        <a:t>N/A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Neutrophil count decrease (22%), anemia (14%), platelet count decrease (9%), and nausea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mn-lt"/>
                        </a:rPr>
                        <a:t>ILD (8.4% in 5.4 mg/kg; 12.8% with 6.4 mg/kg)</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8852199"/>
                  </a:ext>
                </a:extLst>
              </a:tr>
            </a:tbl>
          </a:graphicData>
        </a:graphic>
      </p:graphicFrame>
      <p:sp>
        <p:nvSpPr>
          <p:cNvPr id="8" name="Text Box 15">
            <a:extLst>
              <a:ext uri="{FF2B5EF4-FFF2-40B4-BE49-F238E27FC236}">
                <a16:creationId xmlns:a16="http://schemas.microsoft.com/office/drawing/2014/main" id="{4C4CE743-0CA2-4250-B12A-2C597D67D258}"/>
              </a:ext>
            </a:extLst>
          </p:cNvPr>
          <p:cNvSpPr txBox="1">
            <a:spLocks noChangeArrowheads="1"/>
          </p:cNvSpPr>
          <p:nvPr/>
        </p:nvSpPr>
        <p:spPr bwMode="auto">
          <a:xfrm>
            <a:off x="408947" y="6187944"/>
            <a:ext cx="7877586" cy="461665"/>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Sartore-Bianchi. ESMO Open. </a:t>
            </a:r>
            <a:r>
              <a:rPr lang="it-IT" altLang="en-US" sz="1200" b="0" spc="-10" dirty="0">
                <a:solidFill>
                  <a:schemeClr val="bg2"/>
                </a:solidFill>
                <a:latin typeface="Calibri" panose="020F0502020204030204" pitchFamily="34" charset="0"/>
              </a:rPr>
              <a:t>2020;5:e000911. 2. Jhaveri. Ann Oncol. 2019;30:1821. 3.Yoshino. Nat Commun. 2023;14:3332. 4. Raghav. ASCO 2023. Abstr 3501. </a:t>
            </a:r>
            <a:endParaRPr lang="en-US" altLang="en-US" sz="1200" b="0" spc="-10" dirty="0">
              <a:solidFill>
                <a:schemeClr val="bg2"/>
              </a:solidFill>
              <a:latin typeface="Calibri" panose="020F0502020204030204" pitchFamily="34" charset="0"/>
            </a:endParaRPr>
          </a:p>
        </p:txBody>
      </p:sp>
      <p:sp>
        <p:nvSpPr>
          <p:cNvPr id="5" name="TextBox 4">
            <a:extLst>
              <a:ext uri="{FF2B5EF4-FFF2-40B4-BE49-F238E27FC236}">
                <a16:creationId xmlns:a16="http://schemas.microsoft.com/office/drawing/2014/main" id="{576CCF92-5FE3-B16A-5DD6-0DC422543021}"/>
              </a:ext>
            </a:extLst>
          </p:cNvPr>
          <p:cNvSpPr txBox="1"/>
          <p:nvPr/>
        </p:nvSpPr>
        <p:spPr bwMode="auto">
          <a:xfrm>
            <a:off x="408947" y="5888763"/>
            <a:ext cx="1133806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spcBef>
                <a:spcPts val="0"/>
              </a:spcBef>
              <a:spcAft>
                <a:spcPct val="0"/>
              </a:spcAft>
              <a:buClrTx/>
              <a:buFontTx/>
              <a:buNone/>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r>
              <a:rPr lang="en-GB" sz="1200" b="0" dirty="0">
                <a:solidFill>
                  <a:srgbClr val="000000"/>
                </a:solidFill>
                <a:latin typeface="Calibri" panose="020F0502020204030204" pitchFamily="34" charset="0"/>
              </a:rPr>
              <a:t>P</a:t>
            </a:r>
            <a:r>
              <a:rPr kumimoji="0" lang="en-GB" altLang="en-US" sz="12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revious anti-HER2 tx permitted.</a:t>
            </a:r>
            <a:endPar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216440403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B4F085-5AE0-437E-8C72-30CDB83BF8E7}"/>
              </a:ext>
            </a:extLst>
          </p:cNvPr>
          <p:cNvSpPr>
            <a:spLocks noGrp="1"/>
          </p:cNvSpPr>
          <p:nvPr>
            <p:ph type="title"/>
          </p:nvPr>
        </p:nvSpPr>
        <p:spPr/>
        <p:txBody>
          <a:bodyPr/>
          <a:lstStyle/>
          <a:p>
            <a:r>
              <a:rPr lang="en-US" dirty="0"/>
              <a:t>HER2-Targeted ADCs for the Management of GC/GEJ</a:t>
            </a:r>
          </a:p>
        </p:txBody>
      </p:sp>
      <p:graphicFrame>
        <p:nvGraphicFramePr>
          <p:cNvPr id="4" name="Group 3">
            <a:extLst>
              <a:ext uri="{FF2B5EF4-FFF2-40B4-BE49-F238E27FC236}">
                <a16:creationId xmlns:a16="http://schemas.microsoft.com/office/drawing/2014/main" id="{626F24E6-64C6-4B11-8C05-84FEC2767B3D}"/>
              </a:ext>
            </a:extLst>
          </p:cNvPr>
          <p:cNvGraphicFramePr>
            <a:graphicFrameLocks/>
          </p:cNvGraphicFramePr>
          <p:nvPr>
            <p:extLst>
              <p:ext uri="{D42A27DB-BD31-4B8C-83A1-F6EECF244321}">
                <p14:modId xmlns:p14="http://schemas.microsoft.com/office/powerpoint/2010/main" val="198785743"/>
              </p:ext>
            </p:extLst>
          </p:nvPr>
        </p:nvGraphicFramePr>
        <p:xfrm>
          <a:off x="483267" y="1600200"/>
          <a:ext cx="11289632" cy="3992992"/>
        </p:xfrm>
        <a:graphic>
          <a:graphicData uri="http://schemas.openxmlformats.org/drawingml/2006/table">
            <a:tbl>
              <a:tblPr/>
              <a:tblGrid>
                <a:gridCol w="3360148">
                  <a:extLst>
                    <a:ext uri="{9D8B030D-6E8A-4147-A177-3AD203B41FA5}">
                      <a16:colId xmlns:a16="http://schemas.microsoft.com/office/drawing/2014/main" val="20000"/>
                    </a:ext>
                  </a:extLst>
                </a:gridCol>
                <a:gridCol w="3964742">
                  <a:extLst>
                    <a:ext uri="{9D8B030D-6E8A-4147-A177-3AD203B41FA5}">
                      <a16:colId xmlns:a16="http://schemas.microsoft.com/office/drawing/2014/main" val="20001"/>
                    </a:ext>
                  </a:extLst>
                </a:gridCol>
                <a:gridCol w="3964742">
                  <a:extLst>
                    <a:ext uri="{9D8B030D-6E8A-4147-A177-3AD203B41FA5}">
                      <a16:colId xmlns:a16="http://schemas.microsoft.com/office/drawing/2014/main" val="20002"/>
                    </a:ext>
                  </a:extLst>
                </a:gridCol>
              </a:tblGrid>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mn-lt"/>
                        </a:rPr>
                        <a:t>Parameter*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2000" b="1" dirty="0">
                          <a:latin typeface="+mn-lt"/>
                        </a:rPr>
                        <a:t>DESTINY-Gastric01</a:t>
                      </a:r>
                      <a:r>
                        <a:rPr lang="en-US" sz="2000" b="1" baseline="30000" dirty="0">
                          <a:latin typeface="+mn-lt"/>
                        </a:rPr>
                        <a:t>1</a:t>
                      </a:r>
                      <a:endParaRPr lang="en-US" sz="2000" b="1" baseline="30000" dirty="0">
                        <a:latin typeface="+mn-lt"/>
                        <a:cs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tc>
                  <a:txBody>
                    <a:bodyPr/>
                    <a:lstStyle/>
                    <a:p>
                      <a:pPr algn="ctr"/>
                      <a:r>
                        <a:rPr lang="en-US" sz="2000" b="1" baseline="0" dirty="0">
                          <a:latin typeface="+mn-lt"/>
                          <a:cs typeface="Calibri" panose="020F0502020204030204" pitchFamily="34" charset="0"/>
                        </a:rPr>
                        <a:t>DESTINY-Gastric02</a:t>
                      </a:r>
                      <a:r>
                        <a:rPr lang="en-US" sz="2000" b="1" baseline="30000" dirty="0">
                          <a:latin typeface="+mn-lt"/>
                          <a:cs typeface="Calibri" panose="020F0502020204030204" pitchFamily="34" charset="0"/>
                        </a:rPr>
                        <a:t>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accent3"/>
                    </a:solidFill>
                  </a:tcPr>
                </a:tc>
                <a:extLst>
                  <a:ext uri="{0D108BD9-81ED-4DB2-BD59-A6C34878D82A}">
                    <a16:rowId xmlns:a16="http://schemas.microsoft.com/office/drawing/2014/main" val="10000"/>
                  </a:ext>
                </a:extLst>
              </a:tr>
              <a:tr h="20982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mn-lt"/>
                        </a:rPr>
                        <a:t>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mn-lt"/>
                        </a:rPr>
                        <a:t>188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mn-lt"/>
                        </a:rPr>
                        <a:t>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9730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mn-lt"/>
                        </a:rPr>
                        <a:t>Treatment/patient population</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T-DXd vs physician’s choice (irinotecan or paclitaxel) after </a:t>
                      </a:r>
                      <a:br>
                        <a:rPr kumimoji="0" lang="en-US" sz="2000" b="0" i="0" u="none" strike="noStrike" cap="none" normalizeH="0" baseline="0" dirty="0">
                          <a:ln>
                            <a:noFill/>
                          </a:ln>
                          <a:solidFill>
                            <a:schemeClr val="bg2">
                              <a:lumMod val="10000"/>
                            </a:schemeClr>
                          </a:solidFill>
                          <a:effectLst/>
                          <a:latin typeface="+mn-lt"/>
                        </a:rPr>
                      </a:br>
                      <a:r>
                        <a:rPr kumimoji="0" lang="en-US" sz="2000" b="0" i="0" u="none" strike="noStrike" cap="none" normalizeH="0" baseline="0" dirty="0">
                          <a:ln>
                            <a:noFill/>
                          </a:ln>
                          <a:solidFill>
                            <a:schemeClr val="bg2">
                              <a:lumMod val="10000"/>
                            </a:schemeClr>
                          </a:solidFill>
                          <a:effectLst/>
                          <a:latin typeface="+mn-lt"/>
                        </a:rPr>
                        <a:t>2 previous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T-DXd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Following failure to 1L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trastuzumab tx</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65988866"/>
                  </a:ext>
                </a:extLst>
              </a:tr>
              <a:tr h="3566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mn-lt"/>
                        </a:rPr>
                        <a:t>ORR,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sv-SE" sz="2000" b="0" dirty="0">
                          <a:solidFill>
                            <a:schemeClr val="bg1"/>
                          </a:solidFill>
                          <a:latin typeface="+mn-lt"/>
                        </a:rPr>
                        <a:t>51 vs 14 (HR: 0.59; </a:t>
                      </a:r>
                      <a:r>
                        <a:rPr lang="sv-SE" sz="2000" b="0" i="1" dirty="0">
                          <a:solidFill>
                            <a:schemeClr val="bg1"/>
                          </a:solidFill>
                          <a:latin typeface="+mn-lt"/>
                        </a:rPr>
                        <a:t>P</a:t>
                      </a:r>
                      <a:r>
                        <a:rPr lang="sv-SE" sz="2000" b="0" dirty="0">
                          <a:solidFill>
                            <a:schemeClr val="bg1"/>
                          </a:solidFill>
                          <a:latin typeface="+mn-lt"/>
                        </a:rPr>
                        <a:t> &lt;.0001)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42 (CR: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6302935"/>
                  </a:ext>
                </a:extLst>
              </a:tr>
              <a:tr h="3566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mn-lt"/>
                        </a:rPr>
                        <a:t>Median PFS, mo</a:t>
                      </a:r>
                      <a:endParaRPr kumimoji="0" lang="en-US" sz="2000" b="1" i="1" u="none" strike="noStrike" cap="none" normalizeH="0" baseline="0" dirty="0">
                        <a:ln>
                          <a:noFill/>
                        </a:ln>
                        <a:solidFill>
                          <a:schemeClr val="bg2">
                            <a:lumMod val="10000"/>
                          </a:schemeClr>
                        </a:solidFill>
                        <a:effectLst/>
                        <a:latin typeface="+mn-lt"/>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lang="en-US" sz="2000" b="0" baseline="0" dirty="0">
                          <a:solidFill>
                            <a:schemeClr val="bg1"/>
                          </a:solidFill>
                          <a:latin typeface="+mn-lt"/>
                        </a:rPr>
                        <a:t>5.6 vs 3.5 (</a:t>
                      </a:r>
                      <a:r>
                        <a:rPr kumimoji="0" lang="en-US" sz="2000" b="0" i="0" u="none" strike="noStrike" kern="1200" cap="none" spc="0" normalizeH="0" baseline="0" noProof="0" dirty="0">
                          <a:ln>
                            <a:noFill/>
                          </a:ln>
                          <a:solidFill>
                            <a:srgbClr val="000000"/>
                          </a:solidFill>
                          <a:effectLst/>
                          <a:uLnTx/>
                          <a:uFillTx/>
                          <a:latin typeface="+mn-lt"/>
                          <a:ea typeface="+mn-ea"/>
                          <a:cs typeface="Arial" panose="020B0604020202020204" pitchFamily="34" charset="0"/>
                        </a:rPr>
                        <a:t>HR: 0.47)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11958432"/>
                  </a:ext>
                </a:extLst>
              </a:tr>
              <a:tr h="356697">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mn-lt"/>
                        </a:rPr>
                        <a:t>Median OS,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12.5 vs 8.9 (HR: 0.60)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12.1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893307595"/>
                  </a:ext>
                </a:extLst>
              </a:tr>
              <a:tr h="94418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bg2">
                              <a:lumMod val="10000"/>
                            </a:schemeClr>
                          </a:solidFill>
                          <a:effectLst/>
                          <a:latin typeface="+mn-lt"/>
                        </a:rPr>
                        <a:t>Common grade ≥3 AEs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2000" b="0" i="0" u="none" strike="noStrike" cap="none" normalizeH="0" baseline="0" dirty="0">
                          <a:ln>
                            <a:noFill/>
                          </a:ln>
                          <a:solidFill>
                            <a:schemeClr val="bg2">
                              <a:lumMod val="10000"/>
                            </a:schemeClr>
                          </a:solidFill>
                          <a:effectLst/>
                          <a:latin typeface="+mn-lt"/>
                        </a:rPr>
                        <a:t>Neutropenia (51% vs 24%), anemia (38% vs 23%); WBC count decrease (21% vs 11%), ILD (2.4% vs 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mn-lt"/>
                        </a:rPr>
                        <a:t>Anemia (14%), nausea (8%), neutropenia (8%), WBC count decrease (6%), ILD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28852199"/>
                  </a:ext>
                </a:extLst>
              </a:tr>
            </a:tbl>
          </a:graphicData>
        </a:graphic>
      </p:graphicFrame>
      <p:sp>
        <p:nvSpPr>
          <p:cNvPr id="8" name="Text Box 15">
            <a:extLst>
              <a:ext uri="{FF2B5EF4-FFF2-40B4-BE49-F238E27FC236}">
                <a16:creationId xmlns:a16="http://schemas.microsoft.com/office/drawing/2014/main" id="{4C4CE743-0CA2-4250-B12A-2C597D67D258}"/>
              </a:ext>
            </a:extLst>
          </p:cNvPr>
          <p:cNvSpPr txBox="1">
            <a:spLocks noChangeArrowheads="1"/>
          </p:cNvSpPr>
          <p:nvPr/>
        </p:nvSpPr>
        <p:spPr bwMode="auto">
          <a:xfrm>
            <a:off x="397758" y="6371734"/>
            <a:ext cx="8618366" cy="276999"/>
          </a:xfrm>
          <a:prstGeom prst="rect">
            <a:avLst/>
          </a:prstGeom>
          <a:noFill/>
          <a:ln>
            <a:noFill/>
          </a:ln>
        </p:spPr>
        <p:txBody>
          <a:bodyPr wrap="square"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1. </a:t>
            </a:r>
            <a:r>
              <a:rPr kumimoji="0" lang="en-US" altLang="en-US" sz="1200" b="0" i="0" u="none" strike="noStrike" kern="1200" cap="none" spc="-1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Yamaguchi. ASCO GI 2022. Abstr 242. 2. Van Cutsen. 2023;24:744. </a:t>
            </a:r>
            <a:endParaRPr lang="en-US" sz="1200" b="0" i="0" dirty="0">
              <a:solidFill>
                <a:schemeClr val="bg2"/>
              </a:solidFill>
              <a:effectLst/>
              <a:latin typeface="+mj-lt"/>
            </a:endParaRPr>
          </a:p>
        </p:txBody>
      </p:sp>
      <p:sp>
        <p:nvSpPr>
          <p:cNvPr id="5" name="TextBox 4">
            <a:extLst>
              <a:ext uri="{FF2B5EF4-FFF2-40B4-BE49-F238E27FC236}">
                <a16:creationId xmlns:a16="http://schemas.microsoft.com/office/drawing/2014/main" id="{576CCF92-5FE3-B16A-5DD6-0DC422543021}"/>
              </a:ext>
            </a:extLst>
          </p:cNvPr>
          <p:cNvSpPr txBox="1"/>
          <p:nvPr/>
        </p:nvSpPr>
        <p:spPr bwMode="auto">
          <a:xfrm>
            <a:off x="609759" y="5605533"/>
            <a:ext cx="3456014"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spcBef>
                <a:spcPts val="0"/>
              </a:spcBef>
              <a:spcAft>
                <a:spcPct val="0"/>
              </a:spcAft>
              <a:buClrTx/>
              <a:buFontTx/>
              <a:buNone/>
            </a:pPr>
            <a:r>
              <a:rPr kumimoji="0" lang="en-US" sz="1200" b="0" i="0" u="none" strike="noStrike" kern="1200" cap="none" spc="0" normalizeH="0" baseline="0" noProof="0" dirty="0">
                <a:ln>
                  <a:noFill/>
                </a:ln>
                <a:solidFill>
                  <a:srgbClr val="000000"/>
                </a:solidFill>
                <a:effectLst/>
                <a:uLnTx/>
                <a:uFillTx/>
                <a:latin typeface="Calibri" panose="020F0502020204030204" pitchFamily="34" charset="0"/>
                <a:ea typeface="Calibri" panose="020F0502020204030204" pitchFamily="34" charset="0"/>
                <a:cs typeface="Calibri" panose="020F0502020204030204" pitchFamily="34" charset="0"/>
              </a:rPr>
              <a:t>*</a:t>
            </a:r>
            <a:r>
              <a:rPr lang="en-US" sz="1200" b="0" kern="1200" spc="0" noProof="0" dirty="0">
                <a:solidFill>
                  <a:schemeClr val="bg2">
                    <a:lumMod val="10000"/>
                  </a:schemeClr>
                </a:solidFill>
                <a:uLnTx/>
                <a:uFillTx/>
                <a:latin typeface="+mn-lt"/>
                <a:ea typeface="Calibri" panose="020F0502020204030204" pitchFamily="34" charset="0"/>
                <a:cs typeface="Calibri" panose="020F0502020204030204" pitchFamily="34" charset="0"/>
              </a:rPr>
              <a:t>E</a:t>
            </a:r>
            <a:r>
              <a:rPr kumimoji="0" lang="en-US" sz="1200" b="0" i="0" u="none" strike="noStrike" cap="none" normalizeH="0" baseline="0" dirty="0">
                <a:ln>
                  <a:noFill/>
                </a:ln>
                <a:solidFill>
                  <a:schemeClr val="bg2">
                    <a:lumMod val="10000"/>
                  </a:schemeClr>
                </a:solidFill>
                <a:effectLst/>
                <a:latin typeface="+mn-lt"/>
              </a:rPr>
              <a:t>ither CAPOX, FP, or mFOLFOX6-1 or mFOLFOX6-2.</a:t>
            </a:r>
            <a:endParaRPr kumimoji="0" lang="en-US" altLang="en-US" sz="1200" b="0" i="0" u="none" strike="noStrike" kern="1200" cap="none" spc="-10" normalizeH="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Tree>
    <p:extLst>
      <p:ext uri="{BB962C8B-B14F-4D97-AF65-F5344CB8AC3E}">
        <p14:creationId xmlns:p14="http://schemas.microsoft.com/office/powerpoint/2010/main" val="72787768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2DBD86-C168-4912-BFF4-8AE09E7AB7B4}"/>
              </a:ext>
            </a:extLst>
          </p:cNvPr>
          <p:cNvSpPr>
            <a:spLocks noGrp="1"/>
          </p:cNvSpPr>
          <p:nvPr>
            <p:ph type="title"/>
          </p:nvPr>
        </p:nvSpPr>
        <p:spPr/>
        <p:txBody>
          <a:bodyPr>
            <a:normAutofit/>
          </a:bodyPr>
          <a:lstStyle/>
          <a:p>
            <a:r>
              <a:rPr lang="en-US" b="1" dirty="0"/>
              <a:t>DESTINY-Gastric01: </a:t>
            </a:r>
            <a:r>
              <a:rPr lang="en-US" sz="3600" dirty="0"/>
              <a:t>Exploratory HER2 Low Cohorts</a:t>
            </a:r>
            <a:endParaRPr lang="en-US" dirty="0"/>
          </a:p>
        </p:txBody>
      </p:sp>
      <p:sp>
        <p:nvSpPr>
          <p:cNvPr id="4" name="Text Box 15">
            <a:extLst>
              <a:ext uri="{FF2B5EF4-FFF2-40B4-BE49-F238E27FC236}">
                <a16:creationId xmlns:a16="http://schemas.microsoft.com/office/drawing/2014/main" id="{71677349-4335-410F-8773-7DF277E4546F}"/>
              </a:ext>
            </a:extLst>
          </p:cNvPr>
          <p:cNvSpPr txBox="1">
            <a:spLocks noChangeArrowheads="1"/>
          </p:cNvSpPr>
          <p:nvPr/>
        </p:nvSpPr>
        <p:spPr bwMode="auto">
          <a:xfrm>
            <a:off x="413657" y="6370292"/>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1200" b="0" i="0" u="none" strike="noStrike" kern="1200" cap="none" spc="-1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Yamaguchi. JCO. 2023;41:816.</a:t>
            </a:r>
          </a:p>
        </p:txBody>
      </p:sp>
      <p:sp>
        <p:nvSpPr>
          <p:cNvPr id="7" name="TextBox 6">
            <a:extLst>
              <a:ext uri="{FF2B5EF4-FFF2-40B4-BE49-F238E27FC236}">
                <a16:creationId xmlns:a16="http://schemas.microsoft.com/office/drawing/2014/main" id="{EF49201A-4CB8-11AE-BCF8-4A5860939FC9}"/>
              </a:ext>
            </a:extLst>
          </p:cNvPr>
          <p:cNvSpPr txBox="1"/>
          <p:nvPr/>
        </p:nvSpPr>
        <p:spPr>
          <a:xfrm>
            <a:off x="1583871" y="1942882"/>
            <a:ext cx="4122965"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HER2 IHC 2+/ISH-</a:t>
            </a:r>
          </a:p>
        </p:txBody>
      </p:sp>
      <p:sp>
        <p:nvSpPr>
          <p:cNvPr id="10" name="TextBox 9">
            <a:extLst>
              <a:ext uri="{FF2B5EF4-FFF2-40B4-BE49-F238E27FC236}">
                <a16:creationId xmlns:a16="http://schemas.microsoft.com/office/drawing/2014/main" id="{930FC914-03A3-6313-80CF-CB9E5FBEC620}"/>
              </a:ext>
            </a:extLst>
          </p:cNvPr>
          <p:cNvSpPr txBox="1"/>
          <p:nvPr/>
        </p:nvSpPr>
        <p:spPr>
          <a:xfrm>
            <a:off x="7037615" y="1942882"/>
            <a:ext cx="4180114"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Arial" panose="020B0604020202020204" pitchFamily="34" charset="0"/>
              </a:rPr>
              <a:t>HER2 IHC 1+</a:t>
            </a:r>
          </a:p>
        </p:txBody>
      </p:sp>
      <p:cxnSp>
        <p:nvCxnSpPr>
          <p:cNvPr id="5" name="Straight Connector 4">
            <a:extLst>
              <a:ext uri="{FF2B5EF4-FFF2-40B4-BE49-F238E27FC236}">
                <a16:creationId xmlns:a16="http://schemas.microsoft.com/office/drawing/2014/main" id="{BCB31DF6-41C5-41B3-877B-CFA2409754B2}"/>
              </a:ext>
            </a:extLst>
          </p:cNvPr>
          <p:cNvCxnSpPr/>
          <p:nvPr/>
        </p:nvCxnSpPr>
        <p:spPr bwMode="auto">
          <a:xfrm>
            <a:off x="1543050" y="2555421"/>
            <a:ext cx="0" cy="2669722"/>
          </a:xfrm>
          <a:prstGeom prst="line">
            <a:avLst/>
          </a:prstGeom>
          <a:noFill/>
          <a:ln w="28575" cap="flat" cmpd="sng" algn="ctr">
            <a:solidFill>
              <a:schemeClr val="bg1"/>
            </a:solidFill>
            <a:prstDash val="solid"/>
            <a:round/>
            <a:headEnd type="none" w="med" len="med"/>
            <a:tailEnd type="none" w="med" len="med"/>
          </a:ln>
          <a:effectLst/>
        </p:spPr>
      </p:cxnSp>
      <p:cxnSp>
        <p:nvCxnSpPr>
          <p:cNvPr id="14" name="Straight Connector 13">
            <a:extLst>
              <a:ext uri="{FF2B5EF4-FFF2-40B4-BE49-F238E27FC236}">
                <a16:creationId xmlns:a16="http://schemas.microsoft.com/office/drawing/2014/main" id="{B31EFC57-845B-8621-CA72-50FC60405E88}"/>
              </a:ext>
            </a:extLst>
          </p:cNvPr>
          <p:cNvCxnSpPr>
            <a:cxnSpLocks/>
          </p:cNvCxnSpPr>
          <p:nvPr/>
        </p:nvCxnSpPr>
        <p:spPr bwMode="auto">
          <a:xfrm flipH="1">
            <a:off x="1477736" y="254725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5" name="Straight Connector 14">
            <a:extLst>
              <a:ext uri="{FF2B5EF4-FFF2-40B4-BE49-F238E27FC236}">
                <a16:creationId xmlns:a16="http://schemas.microsoft.com/office/drawing/2014/main" id="{F234DCF5-BC90-0A1D-C99E-7945FB6ED6A5}"/>
              </a:ext>
            </a:extLst>
          </p:cNvPr>
          <p:cNvCxnSpPr>
            <a:cxnSpLocks/>
          </p:cNvCxnSpPr>
          <p:nvPr/>
        </p:nvCxnSpPr>
        <p:spPr bwMode="auto">
          <a:xfrm flipH="1">
            <a:off x="1477736" y="300105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6" name="Straight Connector 15">
            <a:extLst>
              <a:ext uri="{FF2B5EF4-FFF2-40B4-BE49-F238E27FC236}">
                <a16:creationId xmlns:a16="http://schemas.microsoft.com/office/drawing/2014/main" id="{6AA91AB4-67A3-4824-6998-018236430107}"/>
              </a:ext>
            </a:extLst>
          </p:cNvPr>
          <p:cNvCxnSpPr>
            <a:cxnSpLocks/>
          </p:cNvCxnSpPr>
          <p:nvPr/>
        </p:nvCxnSpPr>
        <p:spPr bwMode="auto">
          <a:xfrm flipH="1">
            <a:off x="1477736" y="3437165"/>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7" name="Straight Connector 16">
            <a:extLst>
              <a:ext uri="{FF2B5EF4-FFF2-40B4-BE49-F238E27FC236}">
                <a16:creationId xmlns:a16="http://schemas.microsoft.com/office/drawing/2014/main" id="{A7BC0F1A-2DB8-1C21-61DE-E0BF82DA43B2}"/>
              </a:ext>
            </a:extLst>
          </p:cNvPr>
          <p:cNvCxnSpPr>
            <a:cxnSpLocks/>
          </p:cNvCxnSpPr>
          <p:nvPr/>
        </p:nvCxnSpPr>
        <p:spPr bwMode="auto">
          <a:xfrm flipH="1">
            <a:off x="1477736" y="3882119"/>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8" name="Straight Connector 17">
            <a:extLst>
              <a:ext uri="{FF2B5EF4-FFF2-40B4-BE49-F238E27FC236}">
                <a16:creationId xmlns:a16="http://schemas.microsoft.com/office/drawing/2014/main" id="{346860B1-9E07-B2A9-CB62-45BB3633A810}"/>
              </a:ext>
            </a:extLst>
          </p:cNvPr>
          <p:cNvCxnSpPr>
            <a:cxnSpLocks/>
          </p:cNvCxnSpPr>
          <p:nvPr/>
        </p:nvCxnSpPr>
        <p:spPr bwMode="auto">
          <a:xfrm flipH="1">
            <a:off x="1477736" y="4327073"/>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19" name="Straight Connector 18">
            <a:extLst>
              <a:ext uri="{FF2B5EF4-FFF2-40B4-BE49-F238E27FC236}">
                <a16:creationId xmlns:a16="http://schemas.microsoft.com/office/drawing/2014/main" id="{1F92E990-EA16-F9DF-0B93-4D5C2395E8EC}"/>
              </a:ext>
            </a:extLst>
          </p:cNvPr>
          <p:cNvCxnSpPr>
            <a:cxnSpLocks/>
          </p:cNvCxnSpPr>
          <p:nvPr/>
        </p:nvCxnSpPr>
        <p:spPr bwMode="auto">
          <a:xfrm flipH="1">
            <a:off x="1477736" y="4772027"/>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20" name="Straight Connector 19">
            <a:extLst>
              <a:ext uri="{FF2B5EF4-FFF2-40B4-BE49-F238E27FC236}">
                <a16:creationId xmlns:a16="http://schemas.microsoft.com/office/drawing/2014/main" id="{9685FDEF-1CC9-3302-85FB-AB6DBC8426D5}"/>
              </a:ext>
            </a:extLst>
          </p:cNvPr>
          <p:cNvCxnSpPr>
            <a:cxnSpLocks/>
          </p:cNvCxnSpPr>
          <p:nvPr/>
        </p:nvCxnSpPr>
        <p:spPr bwMode="auto">
          <a:xfrm flipH="1">
            <a:off x="1477736" y="5216978"/>
            <a:ext cx="64008" cy="0"/>
          </a:xfrm>
          <a:prstGeom prst="line">
            <a:avLst/>
          </a:prstGeom>
          <a:noFill/>
          <a:ln w="28575" cap="flat" cmpd="sng" algn="ctr">
            <a:solidFill>
              <a:schemeClr val="bg1"/>
            </a:solidFill>
            <a:prstDash val="solid"/>
            <a:round/>
            <a:headEnd type="none" w="med" len="med"/>
            <a:tailEnd type="none" w="med" len="med"/>
          </a:ln>
          <a:effectLst/>
        </p:spPr>
      </p:cxnSp>
      <p:sp>
        <p:nvSpPr>
          <p:cNvPr id="21" name="TextBox 20">
            <a:extLst>
              <a:ext uri="{FF2B5EF4-FFF2-40B4-BE49-F238E27FC236}">
                <a16:creationId xmlns:a16="http://schemas.microsoft.com/office/drawing/2014/main" id="{B9D0DFB4-2DC1-613C-69F1-F412502A32E9}"/>
              </a:ext>
            </a:extLst>
          </p:cNvPr>
          <p:cNvSpPr txBox="1"/>
          <p:nvPr/>
        </p:nvSpPr>
        <p:spPr bwMode="auto">
          <a:xfrm>
            <a:off x="1020536" y="2359478"/>
            <a:ext cx="522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2" name="TextBox 21">
            <a:extLst>
              <a:ext uri="{FF2B5EF4-FFF2-40B4-BE49-F238E27FC236}">
                <a16:creationId xmlns:a16="http://schemas.microsoft.com/office/drawing/2014/main" id="{81AA9200-0CE1-38C3-8EC2-A1B80B0D0D80}"/>
              </a:ext>
            </a:extLst>
          </p:cNvPr>
          <p:cNvSpPr txBox="1"/>
          <p:nvPr/>
        </p:nvSpPr>
        <p:spPr bwMode="auto">
          <a:xfrm>
            <a:off x="1020536" y="2804432"/>
            <a:ext cx="522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3" name="TextBox 22">
            <a:extLst>
              <a:ext uri="{FF2B5EF4-FFF2-40B4-BE49-F238E27FC236}">
                <a16:creationId xmlns:a16="http://schemas.microsoft.com/office/drawing/2014/main" id="{AF63BA09-B54F-BCAA-0730-3C004CF93E9A}"/>
              </a:ext>
            </a:extLst>
          </p:cNvPr>
          <p:cNvSpPr txBox="1"/>
          <p:nvPr/>
        </p:nvSpPr>
        <p:spPr bwMode="auto">
          <a:xfrm>
            <a:off x="1020536" y="3249386"/>
            <a:ext cx="522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24" name="TextBox 23">
            <a:extLst>
              <a:ext uri="{FF2B5EF4-FFF2-40B4-BE49-F238E27FC236}">
                <a16:creationId xmlns:a16="http://schemas.microsoft.com/office/drawing/2014/main" id="{CFEF1710-77B4-9F9F-B5B9-60C962109ECD}"/>
              </a:ext>
            </a:extLst>
          </p:cNvPr>
          <p:cNvSpPr txBox="1"/>
          <p:nvPr/>
        </p:nvSpPr>
        <p:spPr bwMode="auto">
          <a:xfrm>
            <a:off x="1020536" y="3694340"/>
            <a:ext cx="522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25" name="TextBox 24">
            <a:extLst>
              <a:ext uri="{FF2B5EF4-FFF2-40B4-BE49-F238E27FC236}">
                <a16:creationId xmlns:a16="http://schemas.microsoft.com/office/drawing/2014/main" id="{8C6FE70E-0798-7693-D753-5190D2C3A32B}"/>
              </a:ext>
            </a:extLst>
          </p:cNvPr>
          <p:cNvSpPr txBox="1"/>
          <p:nvPr/>
        </p:nvSpPr>
        <p:spPr bwMode="auto">
          <a:xfrm>
            <a:off x="1020536" y="4139294"/>
            <a:ext cx="522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26" name="TextBox 25">
            <a:extLst>
              <a:ext uri="{FF2B5EF4-FFF2-40B4-BE49-F238E27FC236}">
                <a16:creationId xmlns:a16="http://schemas.microsoft.com/office/drawing/2014/main" id="{D94857A5-BB9F-D056-5150-331CE378259D}"/>
              </a:ext>
            </a:extLst>
          </p:cNvPr>
          <p:cNvSpPr txBox="1"/>
          <p:nvPr/>
        </p:nvSpPr>
        <p:spPr bwMode="auto">
          <a:xfrm>
            <a:off x="1020536" y="4584248"/>
            <a:ext cx="522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27" name="TextBox 26">
            <a:extLst>
              <a:ext uri="{FF2B5EF4-FFF2-40B4-BE49-F238E27FC236}">
                <a16:creationId xmlns:a16="http://schemas.microsoft.com/office/drawing/2014/main" id="{DD0141FF-7EFA-0B09-58F6-02F8EC595852}"/>
              </a:ext>
            </a:extLst>
          </p:cNvPr>
          <p:cNvSpPr txBox="1"/>
          <p:nvPr/>
        </p:nvSpPr>
        <p:spPr bwMode="auto">
          <a:xfrm>
            <a:off x="938894" y="5029200"/>
            <a:ext cx="6041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28" name="TextBox 27">
            <a:extLst>
              <a:ext uri="{FF2B5EF4-FFF2-40B4-BE49-F238E27FC236}">
                <a16:creationId xmlns:a16="http://schemas.microsoft.com/office/drawing/2014/main" id="{8378C0DC-907E-6810-EE04-83A2B3211406}"/>
              </a:ext>
            </a:extLst>
          </p:cNvPr>
          <p:cNvSpPr txBox="1"/>
          <p:nvPr/>
        </p:nvSpPr>
        <p:spPr bwMode="auto">
          <a:xfrm rot="16200000">
            <a:off x="-391886" y="3713782"/>
            <a:ext cx="27023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29" name="TextBox 28">
            <a:extLst>
              <a:ext uri="{FF2B5EF4-FFF2-40B4-BE49-F238E27FC236}">
                <a16:creationId xmlns:a16="http://schemas.microsoft.com/office/drawing/2014/main" id="{B2DBEEB5-1060-B188-C972-C2DBF57E692E}"/>
              </a:ext>
            </a:extLst>
          </p:cNvPr>
          <p:cNvSpPr txBox="1"/>
          <p:nvPr/>
        </p:nvSpPr>
        <p:spPr bwMode="auto">
          <a:xfrm>
            <a:off x="4708071" y="2528207"/>
            <a:ext cx="982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19</a:t>
            </a:r>
          </a:p>
        </p:txBody>
      </p:sp>
      <p:sp>
        <p:nvSpPr>
          <p:cNvPr id="30" name="TextBox 29">
            <a:extLst>
              <a:ext uri="{FF2B5EF4-FFF2-40B4-BE49-F238E27FC236}">
                <a16:creationId xmlns:a16="http://schemas.microsoft.com/office/drawing/2014/main" id="{6834684D-9B87-FB3E-CDE0-45D0B0D55594}"/>
              </a:ext>
            </a:extLst>
          </p:cNvPr>
          <p:cNvSpPr txBox="1"/>
          <p:nvPr/>
        </p:nvSpPr>
        <p:spPr bwMode="auto">
          <a:xfrm>
            <a:off x="1567544" y="5129893"/>
            <a:ext cx="41229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1 Patients</a:t>
            </a:r>
          </a:p>
        </p:txBody>
      </p:sp>
      <p:sp>
        <p:nvSpPr>
          <p:cNvPr id="31" name="TextBox 30">
            <a:extLst>
              <a:ext uri="{FF2B5EF4-FFF2-40B4-BE49-F238E27FC236}">
                <a16:creationId xmlns:a16="http://schemas.microsoft.com/office/drawing/2014/main" id="{F71ACEB3-B96B-E991-C958-B4772BAFBB62}"/>
              </a:ext>
            </a:extLst>
          </p:cNvPr>
          <p:cNvSpPr txBox="1"/>
          <p:nvPr/>
        </p:nvSpPr>
        <p:spPr bwMode="auto">
          <a:xfrm>
            <a:off x="1869622" y="4640036"/>
            <a:ext cx="27350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Received prior irinotecan</a:t>
            </a:r>
          </a:p>
        </p:txBody>
      </p:sp>
      <p:sp>
        <p:nvSpPr>
          <p:cNvPr id="32" name="Rectangle 31">
            <a:extLst>
              <a:ext uri="{FF2B5EF4-FFF2-40B4-BE49-F238E27FC236}">
                <a16:creationId xmlns:a16="http://schemas.microsoft.com/office/drawing/2014/main" id="{343AD2EE-AA21-D8BC-AFE4-5D9F28EE5616}"/>
              </a:ext>
            </a:extLst>
          </p:cNvPr>
          <p:cNvSpPr/>
          <p:nvPr/>
        </p:nvSpPr>
        <p:spPr bwMode="auto">
          <a:xfrm>
            <a:off x="1763486" y="4759778"/>
            <a:ext cx="146957" cy="14695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3" name="Straight Connector 32">
            <a:extLst>
              <a:ext uri="{FF2B5EF4-FFF2-40B4-BE49-F238E27FC236}">
                <a16:creationId xmlns:a16="http://schemas.microsoft.com/office/drawing/2014/main" id="{58336125-A3E0-1746-E381-A0F5DB166FE5}"/>
              </a:ext>
            </a:extLst>
          </p:cNvPr>
          <p:cNvCxnSpPr/>
          <p:nvPr/>
        </p:nvCxnSpPr>
        <p:spPr bwMode="auto">
          <a:xfrm>
            <a:off x="7002236" y="2560864"/>
            <a:ext cx="0" cy="2669722"/>
          </a:xfrm>
          <a:prstGeom prst="line">
            <a:avLst/>
          </a:prstGeom>
          <a:noFill/>
          <a:ln w="28575" cap="flat" cmpd="sng" algn="ctr">
            <a:solidFill>
              <a:schemeClr val="bg1"/>
            </a:solidFill>
            <a:prstDash val="solid"/>
            <a:round/>
            <a:headEnd type="none" w="med" len="med"/>
            <a:tailEnd type="none" w="med" len="med"/>
          </a:ln>
          <a:effectLst/>
        </p:spPr>
      </p:cxnSp>
      <p:cxnSp>
        <p:nvCxnSpPr>
          <p:cNvPr id="37" name="Straight Connector 36">
            <a:extLst>
              <a:ext uri="{FF2B5EF4-FFF2-40B4-BE49-F238E27FC236}">
                <a16:creationId xmlns:a16="http://schemas.microsoft.com/office/drawing/2014/main" id="{B25136ED-80A0-BF9E-79E5-FCBAC62265CD}"/>
              </a:ext>
            </a:extLst>
          </p:cNvPr>
          <p:cNvCxnSpPr>
            <a:cxnSpLocks/>
          </p:cNvCxnSpPr>
          <p:nvPr/>
        </p:nvCxnSpPr>
        <p:spPr bwMode="auto">
          <a:xfrm flipH="1">
            <a:off x="6936922" y="255270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8" name="Straight Connector 37">
            <a:extLst>
              <a:ext uri="{FF2B5EF4-FFF2-40B4-BE49-F238E27FC236}">
                <a16:creationId xmlns:a16="http://schemas.microsoft.com/office/drawing/2014/main" id="{BEC6B6AE-3B2D-E431-F61C-6C6803DDF821}"/>
              </a:ext>
            </a:extLst>
          </p:cNvPr>
          <p:cNvCxnSpPr>
            <a:cxnSpLocks/>
          </p:cNvCxnSpPr>
          <p:nvPr/>
        </p:nvCxnSpPr>
        <p:spPr bwMode="auto">
          <a:xfrm flipH="1">
            <a:off x="6936922" y="300649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39" name="Straight Connector 38">
            <a:extLst>
              <a:ext uri="{FF2B5EF4-FFF2-40B4-BE49-F238E27FC236}">
                <a16:creationId xmlns:a16="http://schemas.microsoft.com/office/drawing/2014/main" id="{3E68EFA8-5ACD-5DFA-968B-46DDB108A3F1}"/>
              </a:ext>
            </a:extLst>
          </p:cNvPr>
          <p:cNvCxnSpPr>
            <a:cxnSpLocks/>
          </p:cNvCxnSpPr>
          <p:nvPr/>
        </p:nvCxnSpPr>
        <p:spPr bwMode="auto">
          <a:xfrm flipH="1">
            <a:off x="6936922" y="3442608"/>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0" name="Straight Connector 39">
            <a:extLst>
              <a:ext uri="{FF2B5EF4-FFF2-40B4-BE49-F238E27FC236}">
                <a16:creationId xmlns:a16="http://schemas.microsoft.com/office/drawing/2014/main" id="{779594EC-A987-D9AB-7A37-9D95C9049F32}"/>
              </a:ext>
            </a:extLst>
          </p:cNvPr>
          <p:cNvCxnSpPr>
            <a:cxnSpLocks/>
          </p:cNvCxnSpPr>
          <p:nvPr/>
        </p:nvCxnSpPr>
        <p:spPr bwMode="auto">
          <a:xfrm flipH="1">
            <a:off x="6936922" y="3887562"/>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1" name="Straight Connector 40">
            <a:extLst>
              <a:ext uri="{FF2B5EF4-FFF2-40B4-BE49-F238E27FC236}">
                <a16:creationId xmlns:a16="http://schemas.microsoft.com/office/drawing/2014/main" id="{BC2E6DEC-C376-3B35-A096-1F23D96DFD06}"/>
              </a:ext>
            </a:extLst>
          </p:cNvPr>
          <p:cNvCxnSpPr>
            <a:cxnSpLocks/>
          </p:cNvCxnSpPr>
          <p:nvPr/>
        </p:nvCxnSpPr>
        <p:spPr bwMode="auto">
          <a:xfrm flipH="1">
            <a:off x="6936922" y="4332516"/>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2" name="Straight Connector 41">
            <a:extLst>
              <a:ext uri="{FF2B5EF4-FFF2-40B4-BE49-F238E27FC236}">
                <a16:creationId xmlns:a16="http://schemas.microsoft.com/office/drawing/2014/main" id="{64F15F03-2DBF-F4B3-0345-E41D8D16E5F0}"/>
              </a:ext>
            </a:extLst>
          </p:cNvPr>
          <p:cNvCxnSpPr>
            <a:cxnSpLocks/>
          </p:cNvCxnSpPr>
          <p:nvPr/>
        </p:nvCxnSpPr>
        <p:spPr bwMode="auto">
          <a:xfrm flipH="1">
            <a:off x="6936922" y="4777470"/>
            <a:ext cx="64008" cy="0"/>
          </a:xfrm>
          <a:prstGeom prst="line">
            <a:avLst/>
          </a:prstGeom>
          <a:noFill/>
          <a:ln w="28575" cap="flat" cmpd="sng" algn="ctr">
            <a:solidFill>
              <a:schemeClr val="bg1"/>
            </a:solidFill>
            <a:prstDash val="solid"/>
            <a:round/>
            <a:headEnd type="none" w="med" len="med"/>
            <a:tailEnd type="none" w="med" len="med"/>
          </a:ln>
          <a:effectLst/>
        </p:spPr>
      </p:cxnSp>
      <p:cxnSp>
        <p:nvCxnSpPr>
          <p:cNvPr id="43" name="Straight Connector 42">
            <a:extLst>
              <a:ext uri="{FF2B5EF4-FFF2-40B4-BE49-F238E27FC236}">
                <a16:creationId xmlns:a16="http://schemas.microsoft.com/office/drawing/2014/main" id="{7B58ED0B-4BC7-EB7D-4462-D27D0935582B}"/>
              </a:ext>
            </a:extLst>
          </p:cNvPr>
          <p:cNvCxnSpPr>
            <a:cxnSpLocks/>
          </p:cNvCxnSpPr>
          <p:nvPr/>
        </p:nvCxnSpPr>
        <p:spPr bwMode="auto">
          <a:xfrm flipH="1">
            <a:off x="6936922" y="5222421"/>
            <a:ext cx="64008" cy="0"/>
          </a:xfrm>
          <a:prstGeom prst="line">
            <a:avLst/>
          </a:prstGeom>
          <a:noFill/>
          <a:ln w="28575" cap="flat" cmpd="sng" algn="ctr">
            <a:solidFill>
              <a:schemeClr val="bg1"/>
            </a:solidFill>
            <a:prstDash val="solid"/>
            <a:round/>
            <a:headEnd type="none" w="med" len="med"/>
            <a:tailEnd type="none" w="med" len="med"/>
          </a:ln>
          <a:effectLst/>
        </p:spPr>
      </p:cxnSp>
      <p:sp>
        <p:nvSpPr>
          <p:cNvPr id="44" name="TextBox 43">
            <a:extLst>
              <a:ext uri="{FF2B5EF4-FFF2-40B4-BE49-F238E27FC236}">
                <a16:creationId xmlns:a16="http://schemas.microsoft.com/office/drawing/2014/main" id="{FD854F07-8A85-55C6-77F2-FA65C69D469B}"/>
              </a:ext>
            </a:extLst>
          </p:cNvPr>
          <p:cNvSpPr txBox="1"/>
          <p:nvPr/>
        </p:nvSpPr>
        <p:spPr bwMode="auto">
          <a:xfrm>
            <a:off x="6479722" y="2364921"/>
            <a:ext cx="522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5" name="TextBox 44">
            <a:extLst>
              <a:ext uri="{FF2B5EF4-FFF2-40B4-BE49-F238E27FC236}">
                <a16:creationId xmlns:a16="http://schemas.microsoft.com/office/drawing/2014/main" id="{55FF874C-E654-FF5A-CA7F-3B0E8F16864D}"/>
              </a:ext>
            </a:extLst>
          </p:cNvPr>
          <p:cNvSpPr txBox="1"/>
          <p:nvPr/>
        </p:nvSpPr>
        <p:spPr bwMode="auto">
          <a:xfrm>
            <a:off x="6479722" y="2809875"/>
            <a:ext cx="522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6" name="TextBox 45">
            <a:extLst>
              <a:ext uri="{FF2B5EF4-FFF2-40B4-BE49-F238E27FC236}">
                <a16:creationId xmlns:a16="http://schemas.microsoft.com/office/drawing/2014/main" id="{3B48B11A-95C7-52F8-EB67-E1B95B7122A9}"/>
              </a:ext>
            </a:extLst>
          </p:cNvPr>
          <p:cNvSpPr txBox="1"/>
          <p:nvPr/>
        </p:nvSpPr>
        <p:spPr bwMode="auto">
          <a:xfrm>
            <a:off x="6479722" y="3254829"/>
            <a:ext cx="522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0</a:t>
            </a:r>
          </a:p>
        </p:txBody>
      </p:sp>
      <p:sp>
        <p:nvSpPr>
          <p:cNvPr id="47" name="TextBox 46">
            <a:extLst>
              <a:ext uri="{FF2B5EF4-FFF2-40B4-BE49-F238E27FC236}">
                <a16:creationId xmlns:a16="http://schemas.microsoft.com/office/drawing/2014/main" id="{4CF669EE-B9B5-4DFC-C526-7CB3AF133550}"/>
              </a:ext>
            </a:extLst>
          </p:cNvPr>
          <p:cNvSpPr txBox="1"/>
          <p:nvPr/>
        </p:nvSpPr>
        <p:spPr bwMode="auto">
          <a:xfrm>
            <a:off x="6479722" y="3699783"/>
            <a:ext cx="522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-20</a:t>
            </a:r>
          </a:p>
        </p:txBody>
      </p:sp>
      <p:sp>
        <p:nvSpPr>
          <p:cNvPr id="48" name="TextBox 47">
            <a:extLst>
              <a:ext uri="{FF2B5EF4-FFF2-40B4-BE49-F238E27FC236}">
                <a16:creationId xmlns:a16="http://schemas.microsoft.com/office/drawing/2014/main" id="{B8FB41C5-8C8E-C3A0-9CA4-5A74FC4C062E}"/>
              </a:ext>
            </a:extLst>
          </p:cNvPr>
          <p:cNvSpPr txBox="1"/>
          <p:nvPr/>
        </p:nvSpPr>
        <p:spPr bwMode="auto">
          <a:xfrm>
            <a:off x="6479722" y="4144737"/>
            <a:ext cx="522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-40</a:t>
            </a:r>
          </a:p>
        </p:txBody>
      </p:sp>
      <p:sp>
        <p:nvSpPr>
          <p:cNvPr id="49" name="TextBox 48">
            <a:extLst>
              <a:ext uri="{FF2B5EF4-FFF2-40B4-BE49-F238E27FC236}">
                <a16:creationId xmlns:a16="http://schemas.microsoft.com/office/drawing/2014/main" id="{60A0E680-9C83-0481-C8D6-4E2EEAC80BF8}"/>
              </a:ext>
            </a:extLst>
          </p:cNvPr>
          <p:cNvSpPr txBox="1"/>
          <p:nvPr/>
        </p:nvSpPr>
        <p:spPr bwMode="auto">
          <a:xfrm>
            <a:off x="6479722" y="4589691"/>
            <a:ext cx="52251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-60</a:t>
            </a:r>
          </a:p>
        </p:txBody>
      </p:sp>
      <p:sp>
        <p:nvSpPr>
          <p:cNvPr id="50" name="TextBox 49">
            <a:extLst>
              <a:ext uri="{FF2B5EF4-FFF2-40B4-BE49-F238E27FC236}">
                <a16:creationId xmlns:a16="http://schemas.microsoft.com/office/drawing/2014/main" id="{E4F4C92F-B1A1-8BD2-222B-ABB3803798DE}"/>
              </a:ext>
            </a:extLst>
          </p:cNvPr>
          <p:cNvSpPr txBox="1"/>
          <p:nvPr/>
        </p:nvSpPr>
        <p:spPr bwMode="auto">
          <a:xfrm>
            <a:off x="6398080" y="5034643"/>
            <a:ext cx="60415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-80</a:t>
            </a:r>
          </a:p>
        </p:txBody>
      </p:sp>
      <p:sp>
        <p:nvSpPr>
          <p:cNvPr id="51" name="TextBox 50">
            <a:extLst>
              <a:ext uri="{FF2B5EF4-FFF2-40B4-BE49-F238E27FC236}">
                <a16:creationId xmlns:a16="http://schemas.microsoft.com/office/drawing/2014/main" id="{A2243994-57A4-6DA5-150E-C6B11834AE1B}"/>
              </a:ext>
            </a:extLst>
          </p:cNvPr>
          <p:cNvSpPr txBox="1"/>
          <p:nvPr/>
        </p:nvSpPr>
        <p:spPr bwMode="auto">
          <a:xfrm rot="16200000">
            <a:off x="5067300" y="3719225"/>
            <a:ext cx="2702381"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a:t>
            </a:r>
          </a:p>
        </p:txBody>
      </p:sp>
      <p:sp>
        <p:nvSpPr>
          <p:cNvPr id="52" name="TextBox 51">
            <a:extLst>
              <a:ext uri="{FF2B5EF4-FFF2-40B4-BE49-F238E27FC236}">
                <a16:creationId xmlns:a16="http://schemas.microsoft.com/office/drawing/2014/main" id="{22C02FAA-B217-65CE-E5C7-49F28AA1DC92}"/>
              </a:ext>
            </a:extLst>
          </p:cNvPr>
          <p:cNvSpPr txBox="1"/>
          <p:nvPr/>
        </p:nvSpPr>
        <p:spPr bwMode="auto">
          <a:xfrm>
            <a:off x="10167257" y="2533650"/>
            <a:ext cx="982435"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r"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20</a:t>
            </a:r>
          </a:p>
        </p:txBody>
      </p:sp>
      <p:sp>
        <p:nvSpPr>
          <p:cNvPr id="53" name="TextBox 52">
            <a:extLst>
              <a:ext uri="{FF2B5EF4-FFF2-40B4-BE49-F238E27FC236}">
                <a16:creationId xmlns:a16="http://schemas.microsoft.com/office/drawing/2014/main" id="{56AE4DA1-F82F-0610-85A3-2B256D4653C4}"/>
              </a:ext>
            </a:extLst>
          </p:cNvPr>
          <p:cNvSpPr txBox="1"/>
          <p:nvPr/>
        </p:nvSpPr>
        <p:spPr bwMode="auto">
          <a:xfrm>
            <a:off x="7026730" y="5135336"/>
            <a:ext cx="4122964"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ctr" defTabSz="914400" rtl="0" eaLnBrk="0" fontAlgn="base" latinLnBrk="0" hangingPunct="0">
              <a:lnSpc>
                <a:spcPct val="100000"/>
              </a:lnSpc>
              <a:spcBef>
                <a:spcPct val="50000"/>
              </a:spcBef>
              <a:spcAft>
                <a:spcPct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Cohort 2 Patients</a:t>
            </a:r>
          </a:p>
        </p:txBody>
      </p:sp>
      <p:sp>
        <p:nvSpPr>
          <p:cNvPr id="54" name="TextBox 53">
            <a:extLst>
              <a:ext uri="{FF2B5EF4-FFF2-40B4-BE49-F238E27FC236}">
                <a16:creationId xmlns:a16="http://schemas.microsoft.com/office/drawing/2014/main" id="{A159BF4E-A294-449F-34A6-E8E5F71E7934}"/>
              </a:ext>
            </a:extLst>
          </p:cNvPr>
          <p:cNvSpPr txBox="1"/>
          <p:nvPr/>
        </p:nvSpPr>
        <p:spPr bwMode="auto">
          <a:xfrm>
            <a:off x="7328808" y="4645479"/>
            <a:ext cx="27350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marL="0" marR="0" lvl="0" indent="0" algn="l" defTabSz="914400" rtl="0" eaLnBrk="0" fontAlgn="base" latinLnBrk="0" hangingPunct="0">
              <a:lnSpc>
                <a:spcPct val="100000"/>
              </a:lnSpc>
              <a:spcBef>
                <a:spcPct val="50000"/>
              </a:spcBef>
              <a:spcAft>
                <a:spcPct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Received prior irinotecan</a:t>
            </a:r>
          </a:p>
        </p:txBody>
      </p:sp>
      <p:sp>
        <p:nvSpPr>
          <p:cNvPr id="55" name="Rectangle 54">
            <a:extLst>
              <a:ext uri="{FF2B5EF4-FFF2-40B4-BE49-F238E27FC236}">
                <a16:creationId xmlns:a16="http://schemas.microsoft.com/office/drawing/2014/main" id="{46016977-E000-78C7-4505-4E6DE02380B0}"/>
              </a:ext>
            </a:extLst>
          </p:cNvPr>
          <p:cNvSpPr/>
          <p:nvPr/>
        </p:nvSpPr>
        <p:spPr bwMode="auto">
          <a:xfrm>
            <a:off x="7222672" y="4765221"/>
            <a:ext cx="146957" cy="14695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6" name="Rectangle 55">
            <a:extLst>
              <a:ext uri="{FF2B5EF4-FFF2-40B4-BE49-F238E27FC236}">
                <a16:creationId xmlns:a16="http://schemas.microsoft.com/office/drawing/2014/main" id="{107C35C7-AF2E-EDA9-9258-720A578B93C2}"/>
              </a:ext>
            </a:extLst>
          </p:cNvPr>
          <p:cNvSpPr/>
          <p:nvPr/>
        </p:nvSpPr>
        <p:spPr bwMode="auto">
          <a:xfrm>
            <a:off x="1589314" y="3042556"/>
            <a:ext cx="166007" cy="38644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7" name="Rectangle 56">
            <a:extLst>
              <a:ext uri="{FF2B5EF4-FFF2-40B4-BE49-F238E27FC236}">
                <a16:creationId xmlns:a16="http://schemas.microsoft.com/office/drawing/2014/main" id="{EACDE9CE-9FF3-C58B-33D3-F9DB419FDC27}"/>
              </a:ext>
            </a:extLst>
          </p:cNvPr>
          <p:cNvSpPr/>
          <p:nvPr/>
        </p:nvSpPr>
        <p:spPr bwMode="auto">
          <a:xfrm>
            <a:off x="1805080" y="3137205"/>
            <a:ext cx="166007" cy="2917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8" name="Rectangle 57">
            <a:extLst>
              <a:ext uri="{FF2B5EF4-FFF2-40B4-BE49-F238E27FC236}">
                <a16:creationId xmlns:a16="http://schemas.microsoft.com/office/drawing/2014/main" id="{DA693EE6-0756-BBBA-4082-6C68B5FB297A}"/>
              </a:ext>
            </a:extLst>
          </p:cNvPr>
          <p:cNvSpPr/>
          <p:nvPr/>
        </p:nvSpPr>
        <p:spPr bwMode="auto">
          <a:xfrm>
            <a:off x="2236612" y="3300834"/>
            <a:ext cx="166007" cy="12816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59" name="Rectangle 58">
            <a:extLst>
              <a:ext uri="{FF2B5EF4-FFF2-40B4-BE49-F238E27FC236}">
                <a16:creationId xmlns:a16="http://schemas.microsoft.com/office/drawing/2014/main" id="{96A192A4-F02A-1431-586A-5BF1823F945B}"/>
              </a:ext>
            </a:extLst>
          </p:cNvPr>
          <p:cNvSpPr/>
          <p:nvPr/>
        </p:nvSpPr>
        <p:spPr bwMode="auto">
          <a:xfrm>
            <a:off x="2452379" y="3342544"/>
            <a:ext cx="166007" cy="86456"/>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0" name="Rectangle 59">
            <a:extLst>
              <a:ext uri="{FF2B5EF4-FFF2-40B4-BE49-F238E27FC236}">
                <a16:creationId xmlns:a16="http://schemas.microsoft.com/office/drawing/2014/main" id="{74B292B2-8036-370B-DD1E-7FB202A6FDE8}"/>
              </a:ext>
            </a:extLst>
          </p:cNvPr>
          <p:cNvSpPr/>
          <p:nvPr/>
        </p:nvSpPr>
        <p:spPr bwMode="auto">
          <a:xfrm>
            <a:off x="2020846" y="3268663"/>
            <a:ext cx="166007" cy="160337"/>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1" name="Rectangle 60">
            <a:extLst>
              <a:ext uri="{FF2B5EF4-FFF2-40B4-BE49-F238E27FC236}">
                <a16:creationId xmlns:a16="http://schemas.microsoft.com/office/drawing/2014/main" id="{1C8F0327-10B7-6CF1-EE4B-2BAF2BE9A467}"/>
              </a:ext>
            </a:extLst>
          </p:cNvPr>
          <p:cNvSpPr/>
          <p:nvPr/>
        </p:nvSpPr>
        <p:spPr bwMode="auto">
          <a:xfrm>
            <a:off x="3319456" y="3429000"/>
            <a:ext cx="166007" cy="537411"/>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2" name="Rectangle 61">
            <a:extLst>
              <a:ext uri="{FF2B5EF4-FFF2-40B4-BE49-F238E27FC236}">
                <a16:creationId xmlns:a16="http://schemas.microsoft.com/office/drawing/2014/main" id="{0148FAE2-0D9C-7D99-4368-1B007696A2D0}"/>
              </a:ext>
            </a:extLst>
          </p:cNvPr>
          <p:cNvSpPr/>
          <p:nvPr/>
        </p:nvSpPr>
        <p:spPr bwMode="auto">
          <a:xfrm>
            <a:off x="4855088" y="3429001"/>
            <a:ext cx="166007" cy="121438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3" name="Rectangle 62">
            <a:extLst>
              <a:ext uri="{FF2B5EF4-FFF2-40B4-BE49-F238E27FC236}">
                <a16:creationId xmlns:a16="http://schemas.microsoft.com/office/drawing/2014/main" id="{41DB405A-F3AD-0F2D-E25C-5A33CF6D4D3A}"/>
              </a:ext>
            </a:extLst>
          </p:cNvPr>
          <p:cNvSpPr/>
          <p:nvPr/>
        </p:nvSpPr>
        <p:spPr bwMode="auto">
          <a:xfrm>
            <a:off x="5293840" y="3429000"/>
            <a:ext cx="166007" cy="1636296"/>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4" name="Rectangle 63">
            <a:extLst>
              <a:ext uri="{FF2B5EF4-FFF2-40B4-BE49-F238E27FC236}">
                <a16:creationId xmlns:a16="http://schemas.microsoft.com/office/drawing/2014/main" id="{7BA606B6-CF43-B808-A8B8-322CE9F59080}"/>
              </a:ext>
            </a:extLst>
          </p:cNvPr>
          <p:cNvSpPr/>
          <p:nvPr/>
        </p:nvSpPr>
        <p:spPr bwMode="auto">
          <a:xfrm>
            <a:off x="2880704" y="3429000"/>
            <a:ext cx="166007" cy="132347"/>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5" name="Rectangle 64">
            <a:extLst>
              <a:ext uri="{FF2B5EF4-FFF2-40B4-BE49-F238E27FC236}">
                <a16:creationId xmlns:a16="http://schemas.microsoft.com/office/drawing/2014/main" id="{6B5D0461-A6AD-96F1-4B23-A5F10585D355}"/>
              </a:ext>
            </a:extLst>
          </p:cNvPr>
          <p:cNvSpPr/>
          <p:nvPr/>
        </p:nvSpPr>
        <p:spPr bwMode="auto">
          <a:xfrm>
            <a:off x="3100080" y="3429001"/>
            <a:ext cx="166007" cy="32806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6" name="Rectangle 65">
            <a:extLst>
              <a:ext uri="{FF2B5EF4-FFF2-40B4-BE49-F238E27FC236}">
                <a16:creationId xmlns:a16="http://schemas.microsoft.com/office/drawing/2014/main" id="{AB27F5C3-2892-6BC1-BD7B-F9945466393D}"/>
              </a:ext>
            </a:extLst>
          </p:cNvPr>
          <p:cNvSpPr/>
          <p:nvPr/>
        </p:nvSpPr>
        <p:spPr bwMode="auto">
          <a:xfrm>
            <a:off x="3538832" y="3429000"/>
            <a:ext cx="166007" cy="53821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7" name="Rectangle 66">
            <a:extLst>
              <a:ext uri="{FF2B5EF4-FFF2-40B4-BE49-F238E27FC236}">
                <a16:creationId xmlns:a16="http://schemas.microsoft.com/office/drawing/2014/main" id="{6332CC7E-886C-5249-E399-35198A120607}"/>
              </a:ext>
            </a:extLst>
          </p:cNvPr>
          <p:cNvSpPr/>
          <p:nvPr/>
        </p:nvSpPr>
        <p:spPr bwMode="auto">
          <a:xfrm>
            <a:off x="3758208" y="3429000"/>
            <a:ext cx="166007" cy="584734"/>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8" name="Rectangle 67">
            <a:extLst>
              <a:ext uri="{FF2B5EF4-FFF2-40B4-BE49-F238E27FC236}">
                <a16:creationId xmlns:a16="http://schemas.microsoft.com/office/drawing/2014/main" id="{2B1637BE-4ACE-3723-2D1F-66A8DC0E7F2E}"/>
              </a:ext>
            </a:extLst>
          </p:cNvPr>
          <p:cNvSpPr/>
          <p:nvPr/>
        </p:nvSpPr>
        <p:spPr bwMode="auto">
          <a:xfrm>
            <a:off x="3977584" y="3429000"/>
            <a:ext cx="166007" cy="83820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69" name="Rectangle 68">
            <a:extLst>
              <a:ext uri="{FF2B5EF4-FFF2-40B4-BE49-F238E27FC236}">
                <a16:creationId xmlns:a16="http://schemas.microsoft.com/office/drawing/2014/main" id="{6F36848B-096F-EF3C-FA82-7DAC492A73C4}"/>
              </a:ext>
            </a:extLst>
          </p:cNvPr>
          <p:cNvSpPr/>
          <p:nvPr/>
        </p:nvSpPr>
        <p:spPr bwMode="auto">
          <a:xfrm>
            <a:off x="4196960" y="3429000"/>
            <a:ext cx="166007" cy="84622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0" name="Rectangle 69">
            <a:extLst>
              <a:ext uri="{FF2B5EF4-FFF2-40B4-BE49-F238E27FC236}">
                <a16:creationId xmlns:a16="http://schemas.microsoft.com/office/drawing/2014/main" id="{1CBBEB03-0D50-152D-BB92-FB6A89350B65}"/>
              </a:ext>
            </a:extLst>
          </p:cNvPr>
          <p:cNvSpPr/>
          <p:nvPr/>
        </p:nvSpPr>
        <p:spPr bwMode="auto">
          <a:xfrm>
            <a:off x="4416336" y="3429000"/>
            <a:ext cx="166007" cy="988995"/>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1" name="Rectangle 70">
            <a:extLst>
              <a:ext uri="{FF2B5EF4-FFF2-40B4-BE49-F238E27FC236}">
                <a16:creationId xmlns:a16="http://schemas.microsoft.com/office/drawing/2014/main" id="{9FBBEE34-62FA-6163-9D1C-BC7CFC9F26A2}"/>
              </a:ext>
            </a:extLst>
          </p:cNvPr>
          <p:cNvSpPr/>
          <p:nvPr/>
        </p:nvSpPr>
        <p:spPr bwMode="auto">
          <a:xfrm>
            <a:off x="4635712" y="3429000"/>
            <a:ext cx="166007" cy="105958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2" name="Rectangle 71">
            <a:extLst>
              <a:ext uri="{FF2B5EF4-FFF2-40B4-BE49-F238E27FC236}">
                <a16:creationId xmlns:a16="http://schemas.microsoft.com/office/drawing/2014/main" id="{DEE8C5C9-B117-7FBE-3D2E-459CF35CA449}"/>
              </a:ext>
            </a:extLst>
          </p:cNvPr>
          <p:cNvSpPr/>
          <p:nvPr/>
        </p:nvSpPr>
        <p:spPr bwMode="auto">
          <a:xfrm>
            <a:off x="5074464" y="3429000"/>
            <a:ext cx="166007" cy="1524802"/>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3" name="Rectangle 72">
            <a:extLst>
              <a:ext uri="{FF2B5EF4-FFF2-40B4-BE49-F238E27FC236}">
                <a16:creationId xmlns:a16="http://schemas.microsoft.com/office/drawing/2014/main" id="{2322D19F-9782-5EC1-1979-61236210265A}"/>
              </a:ext>
            </a:extLst>
          </p:cNvPr>
          <p:cNvSpPr/>
          <p:nvPr/>
        </p:nvSpPr>
        <p:spPr bwMode="auto">
          <a:xfrm>
            <a:off x="5513212" y="3429000"/>
            <a:ext cx="166007" cy="1691640"/>
          </a:xfrm>
          <a:prstGeom prst="rect">
            <a:avLst/>
          </a:prstGeom>
          <a:solidFill>
            <a:schemeClr val="accent1"/>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9" name="Straight Connector 8">
            <a:extLst>
              <a:ext uri="{FF2B5EF4-FFF2-40B4-BE49-F238E27FC236}">
                <a16:creationId xmlns:a16="http://schemas.microsoft.com/office/drawing/2014/main" id="{96F683D2-1E78-D09D-899D-C3B2685533FC}"/>
              </a:ext>
            </a:extLst>
          </p:cNvPr>
          <p:cNvCxnSpPr/>
          <p:nvPr/>
        </p:nvCxnSpPr>
        <p:spPr bwMode="auto">
          <a:xfrm>
            <a:off x="1543050" y="3437164"/>
            <a:ext cx="4212771" cy="0"/>
          </a:xfrm>
          <a:prstGeom prst="line">
            <a:avLst/>
          </a:prstGeom>
          <a:noFill/>
          <a:ln w="28575" cap="flat" cmpd="sng" algn="ctr">
            <a:solidFill>
              <a:schemeClr val="bg1"/>
            </a:solidFill>
            <a:prstDash val="solid"/>
            <a:round/>
            <a:headEnd type="none" w="med" len="med"/>
            <a:tailEnd type="none" w="med" len="med"/>
          </a:ln>
          <a:effectLst/>
        </p:spPr>
      </p:cxnSp>
      <p:cxnSp>
        <p:nvCxnSpPr>
          <p:cNvPr id="11" name="Straight Connector 10">
            <a:extLst>
              <a:ext uri="{FF2B5EF4-FFF2-40B4-BE49-F238E27FC236}">
                <a16:creationId xmlns:a16="http://schemas.microsoft.com/office/drawing/2014/main" id="{DE1A3198-22DC-32FC-999A-4D7F3AAA12F5}"/>
              </a:ext>
            </a:extLst>
          </p:cNvPr>
          <p:cNvCxnSpPr>
            <a:cxnSpLocks/>
          </p:cNvCxnSpPr>
          <p:nvPr/>
        </p:nvCxnSpPr>
        <p:spPr bwMode="auto">
          <a:xfrm>
            <a:off x="1548493" y="3001055"/>
            <a:ext cx="4212771" cy="0"/>
          </a:xfrm>
          <a:prstGeom prst="line">
            <a:avLst/>
          </a:prstGeom>
          <a:noFill/>
          <a:ln w="28575" cap="flat" cmpd="sng" algn="ctr">
            <a:solidFill>
              <a:schemeClr val="bg1"/>
            </a:solidFill>
            <a:prstDash val="sysDot"/>
            <a:round/>
            <a:headEnd type="none" w="med" len="med"/>
            <a:tailEnd type="none" w="med" len="med"/>
          </a:ln>
          <a:effectLst/>
        </p:spPr>
      </p:cxnSp>
      <p:cxnSp>
        <p:nvCxnSpPr>
          <p:cNvPr id="12" name="Straight Connector 11">
            <a:extLst>
              <a:ext uri="{FF2B5EF4-FFF2-40B4-BE49-F238E27FC236}">
                <a16:creationId xmlns:a16="http://schemas.microsoft.com/office/drawing/2014/main" id="{F5A01E1F-7A22-9E33-268C-A7412BE4448B}"/>
              </a:ext>
            </a:extLst>
          </p:cNvPr>
          <p:cNvCxnSpPr>
            <a:cxnSpLocks/>
          </p:cNvCxnSpPr>
          <p:nvPr/>
        </p:nvCxnSpPr>
        <p:spPr bwMode="auto">
          <a:xfrm>
            <a:off x="1548493" y="4125686"/>
            <a:ext cx="4212771" cy="0"/>
          </a:xfrm>
          <a:prstGeom prst="line">
            <a:avLst/>
          </a:prstGeom>
          <a:noFill/>
          <a:ln w="28575" cap="flat" cmpd="sng" algn="ctr">
            <a:solidFill>
              <a:schemeClr val="bg1"/>
            </a:solidFill>
            <a:prstDash val="sysDot"/>
            <a:round/>
            <a:headEnd type="none" w="med" len="med"/>
            <a:tailEnd type="none" w="med" len="med"/>
          </a:ln>
          <a:effectLst/>
        </p:spPr>
      </p:cxnSp>
      <p:sp>
        <p:nvSpPr>
          <p:cNvPr id="74" name="Rectangle 73">
            <a:extLst>
              <a:ext uri="{FF2B5EF4-FFF2-40B4-BE49-F238E27FC236}">
                <a16:creationId xmlns:a16="http://schemas.microsoft.com/office/drawing/2014/main" id="{36C59F84-2704-4694-209F-84C13C69BE12}"/>
              </a:ext>
            </a:extLst>
          </p:cNvPr>
          <p:cNvSpPr/>
          <p:nvPr/>
        </p:nvSpPr>
        <p:spPr bwMode="auto">
          <a:xfrm>
            <a:off x="7022698" y="2979511"/>
            <a:ext cx="166007" cy="44949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5" name="Rectangle 74">
            <a:extLst>
              <a:ext uri="{FF2B5EF4-FFF2-40B4-BE49-F238E27FC236}">
                <a16:creationId xmlns:a16="http://schemas.microsoft.com/office/drawing/2014/main" id="{9F43EAFB-55E6-FBB5-F645-5B0DDBE7CEC0}"/>
              </a:ext>
            </a:extLst>
          </p:cNvPr>
          <p:cNvSpPr/>
          <p:nvPr/>
        </p:nvSpPr>
        <p:spPr bwMode="auto">
          <a:xfrm>
            <a:off x="7857554" y="3331935"/>
            <a:ext cx="166007" cy="97065"/>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6" name="Rectangle 75">
            <a:extLst>
              <a:ext uri="{FF2B5EF4-FFF2-40B4-BE49-F238E27FC236}">
                <a16:creationId xmlns:a16="http://schemas.microsoft.com/office/drawing/2014/main" id="{AAA4676D-B6AD-F37B-8EE3-2F5DBDC6756E}"/>
              </a:ext>
            </a:extLst>
          </p:cNvPr>
          <p:cNvSpPr/>
          <p:nvPr/>
        </p:nvSpPr>
        <p:spPr bwMode="auto">
          <a:xfrm>
            <a:off x="7440126" y="3208111"/>
            <a:ext cx="166007" cy="22089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7" name="Rectangle 76">
            <a:extLst>
              <a:ext uri="{FF2B5EF4-FFF2-40B4-BE49-F238E27FC236}">
                <a16:creationId xmlns:a16="http://schemas.microsoft.com/office/drawing/2014/main" id="{7ABCC0E7-D450-3CB3-5BA2-4CCCC8E0F229}"/>
              </a:ext>
            </a:extLst>
          </p:cNvPr>
          <p:cNvSpPr/>
          <p:nvPr/>
        </p:nvSpPr>
        <p:spPr bwMode="auto">
          <a:xfrm>
            <a:off x="7648840" y="3227161"/>
            <a:ext cx="166007" cy="20184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8" name="Rectangle 77">
            <a:extLst>
              <a:ext uri="{FF2B5EF4-FFF2-40B4-BE49-F238E27FC236}">
                <a16:creationId xmlns:a16="http://schemas.microsoft.com/office/drawing/2014/main" id="{AF0AF7B5-B794-A6DF-1F18-AEF9F721F305}"/>
              </a:ext>
            </a:extLst>
          </p:cNvPr>
          <p:cNvSpPr/>
          <p:nvPr/>
        </p:nvSpPr>
        <p:spPr bwMode="auto">
          <a:xfrm>
            <a:off x="8066268" y="3360511"/>
            <a:ext cx="166007" cy="6849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79" name="Rectangle 78">
            <a:extLst>
              <a:ext uri="{FF2B5EF4-FFF2-40B4-BE49-F238E27FC236}">
                <a16:creationId xmlns:a16="http://schemas.microsoft.com/office/drawing/2014/main" id="{FE8C3D20-83FF-BC31-FA78-FA18C73D4F29}"/>
              </a:ext>
            </a:extLst>
          </p:cNvPr>
          <p:cNvSpPr/>
          <p:nvPr/>
        </p:nvSpPr>
        <p:spPr bwMode="auto">
          <a:xfrm>
            <a:off x="7231412" y="3138261"/>
            <a:ext cx="166007" cy="29073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0" name="Rectangle 79">
            <a:extLst>
              <a:ext uri="{FF2B5EF4-FFF2-40B4-BE49-F238E27FC236}">
                <a16:creationId xmlns:a16="http://schemas.microsoft.com/office/drawing/2014/main" id="{7033069E-75D7-60A5-D42B-BD59581BA252}"/>
              </a:ext>
            </a:extLst>
          </p:cNvPr>
          <p:cNvSpPr/>
          <p:nvPr/>
        </p:nvSpPr>
        <p:spPr bwMode="auto">
          <a:xfrm>
            <a:off x="8274982" y="3364593"/>
            <a:ext cx="166007" cy="64408"/>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1" name="Rectangle 80">
            <a:extLst>
              <a:ext uri="{FF2B5EF4-FFF2-40B4-BE49-F238E27FC236}">
                <a16:creationId xmlns:a16="http://schemas.microsoft.com/office/drawing/2014/main" id="{10147DCF-E410-88A5-6C9F-440D8916CD64}"/>
              </a:ext>
            </a:extLst>
          </p:cNvPr>
          <p:cNvSpPr/>
          <p:nvPr/>
        </p:nvSpPr>
        <p:spPr bwMode="auto">
          <a:xfrm>
            <a:off x="8483696" y="3388405"/>
            <a:ext cx="166007" cy="4571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2" name="Rectangle 81">
            <a:extLst>
              <a:ext uri="{FF2B5EF4-FFF2-40B4-BE49-F238E27FC236}">
                <a16:creationId xmlns:a16="http://schemas.microsoft.com/office/drawing/2014/main" id="{84387569-CAA7-0694-F7C9-B89799F5FD95}"/>
              </a:ext>
            </a:extLst>
          </p:cNvPr>
          <p:cNvSpPr/>
          <p:nvPr/>
        </p:nvSpPr>
        <p:spPr bwMode="auto">
          <a:xfrm>
            <a:off x="8692410" y="3429000"/>
            <a:ext cx="166007" cy="18609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3" name="Rectangle 82">
            <a:extLst>
              <a:ext uri="{FF2B5EF4-FFF2-40B4-BE49-F238E27FC236}">
                <a16:creationId xmlns:a16="http://schemas.microsoft.com/office/drawing/2014/main" id="{B5D7B9CB-25D5-3934-8B79-915A1F2621FF}"/>
              </a:ext>
            </a:extLst>
          </p:cNvPr>
          <p:cNvSpPr/>
          <p:nvPr/>
        </p:nvSpPr>
        <p:spPr bwMode="auto">
          <a:xfrm>
            <a:off x="8901124" y="3429000"/>
            <a:ext cx="166007" cy="21149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4" name="Rectangle 83">
            <a:extLst>
              <a:ext uri="{FF2B5EF4-FFF2-40B4-BE49-F238E27FC236}">
                <a16:creationId xmlns:a16="http://schemas.microsoft.com/office/drawing/2014/main" id="{EC0BDC5A-FEFE-CE5E-31F0-E8B3687FE4AB}"/>
              </a:ext>
            </a:extLst>
          </p:cNvPr>
          <p:cNvSpPr/>
          <p:nvPr/>
        </p:nvSpPr>
        <p:spPr bwMode="auto">
          <a:xfrm>
            <a:off x="9735980" y="3429001"/>
            <a:ext cx="166007" cy="54487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5" name="Rectangle 84">
            <a:extLst>
              <a:ext uri="{FF2B5EF4-FFF2-40B4-BE49-F238E27FC236}">
                <a16:creationId xmlns:a16="http://schemas.microsoft.com/office/drawing/2014/main" id="{B1FAD57B-F4CE-1940-90E7-1EB59B1C2096}"/>
              </a:ext>
            </a:extLst>
          </p:cNvPr>
          <p:cNvSpPr/>
          <p:nvPr/>
        </p:nvSpPr>
        <p:spPr bwMode="auto">
          <a:xfrm>
            <a:off x="9109838" y="3429001"/>
            <a:ext cx="166007" cy="233724"/>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6" name="Rectangle 85">
            <a:extLst>
              <a:ext uri="{FF2B5EF4-FFF2-40B4-BE49-F238E27FC236}">
                <a16:creationId xmlns:a16="http://schemas.microsoft.com/office/drawing/2014/main" id="{9C4379AC-7728-AC88-12EA-03231066CE59}"/>
              </a:ext>
            </a:extLst>
          </p:cNvPr>
          <p:cNvSpPr/>
          <p:nvPr/>
        </p:nvSpPr>
        <p:spPr bwMode="auto">
          <a:xfrm>
            <a:off x="9318552" y="3429000"/>
            <a:ext cx="166007" cy="281349"/>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7" name="Rectangle 86">
            <a:extLst>
              <a:ext uri="{FF2B5EF4-FFF2-40B4-BE49-F238E27FC236}">
                <a16:creationId xmlns:a16="http://schemas.microsoft.com/office/drawing/2014/main" id="{0552DD28-AA05-DE1E-D004-CA8320A2CB2E}"/>
              </a:ext>
            </a:extLst>
          </p:cNvPr>
          <p:cNvSpPr/>
          <p:nvPr/>
        </p:nvSpPr>
        <p:spPr bwMode="auto">
          <a:xfrm>
            <a:off x="10362122" y="3429000"/>
            <a:ext cx="166007" cy="8687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8" name="Rectangle 87">
            <a:extLst>
              <a:ext uri="{FF2B5EF4-FFF2-40B4-BE49-F238E27FC236}">
                <a16:creationId xmlns:a16="http://schemas.microsoft.com/office/drawing/2014/main" id="{BA4B3277-F6A9-FE66-8A42-81DCA895E492}"/>
              </a:ext>
            </a:extLst>
          </p:cNvPr>
          <p:cNvSpPr/>
          <p:nvPr/>
        </p:nvSpPr>
        <p:spPr bwMode="auto">
          <a:xfrm>
            <a:off x="10570836" y="3429000"/>
            <a:ext cx="166007" cy="87190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89" name="Rectangle 88">
            <a:extLst>
              <a:ext uri="{FF2B5EF4-FFF2-40B4-BE49-F238E27FC236}">
                <a16:creationId xmlns:a16="http://schemas.microsoft.com/office/drawing/2014/main" id="{967240CF-F98A-8CE2-4C5D-6897E5E7289B}"/>
              </a:ext>
            </a:extLst>
          </p:cNvPr>
          <p:cNvSpPr/>
          <p:nvPr/>
        </p:nvSpPr>
        <p:spPr bwMode="auto">
          <a:xfrm>
            <a:off x="10779550" y="3429000"/>
            <a:ext cx="166007" cy="138942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0" name="Rectangle 89">
            <a:extLst>
              <a:ext uri="{FF2B5EF4-FFF2-40B4-BE49-F238E27FC236}">
                <a16:creationId xmlns:a16="http://schemas.microsoft.com/office/drawing/2014/main" id="{43B531FF-0652-B503-6997-F7CB4039C3CF}"/>
              </a:ext>
            </a:extLst>
          </p:cNvPr>
          <p:cNvSpPr/>
          <p:nvPr/>
        </p:nvSpPr>
        <p:spPr bwMode="auto">
          <a:xfrm>
            <a:off x="10988273" y="3429000"/>
            <a:ext cx="166007" cy="1637075"/>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1" name="Rectangle 90">
            <a:extLst>
              <a:ext uri="{FF2B5EF4-FFF2-40B4-BE49-F238E27FC236}">
                <a16:creationId xmlns:a16="http://schemas.microsoft.com/office/drawing/2014/main" id="{BE6A2DA3-007F-AF25-E958-343DACAC388E}"/>
              </a:ext>
            </a:extLst>
          </p:cNvPr>
          <p:cNvSpPr/>
          <p:nvPr/>
        </p:nvSpPr>
        <p:spPr bwMode="auto">
          <a:xfrm>
            <a:off x="10153408" y="3429000"/>
            <a:ext cx="166007" cy="649650"/>
          </a:xfrm>
          <a:prstGeom prst="rect">
            <a:avLst/>
          </a:prstGeom>
          <a:solidFill>
            <a:schemeClr val="accent3"/>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2" name="Rectangle 91">
            <a:extLst>
              <a:ext uri="{FF2B5EF4-FFF2-40B4-BE49-F238E27FC236}">
                <a16:creationId xmlns:a16="http://schemas.microsoft.com/office/drawing/2014/main" id="{2AC7E566-80A3-3C99-CBF2-53AAE4E03FD9}"/>
              </a:ext>
            </a:extLst>
          </p:cNvPr>
          <p:cNvSpPr/>
          <p:nvPr/>
        </p:nvSpPr>
        <p:spPr bwMode="auto">
          <a:xfrm>
            <a:off x="9527266" y="3429000"/>
            <a:ext cx="166007" cy="389299"/>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93" name="Rectangle 92">
            <a:extLst>
              <a:ext uri="{FF2B5EF4-FFF2-40B4-BE49-F238E27FC236}">
                <a16:creationId xmlns:a16="http://schemas.microsoft.com/office/drawing/2014/main" id="{4785FD0A-0787-9669-A9E1-2B9A3FFDB91E}"/>
              </a:ext>
            </a:extLst>
          </p:cNvPr>
          <p:cNvSpPr/>
          <p:nvPr/>
        </p:nvSpPr>
        <p:spPr bwMode="auto">
          <a:xfrm>
            <a:off x="9944694" y="3429001"/>
            <a:ext cx="166007" cy="614724"/>
          </a:xfrm>
          <a:prstGeom prst="rect">
            <a:avLst/>
          </a:prstGeom>
          <a:solidFill>
            <a:schemeClr val="accent2"/>
          </a:solidFill>
          <a:ln w="0">
            <a:solidFill>
              <a:schemeClr val="bg1"/>
            </a:solidFill>
            <a:miter lim="800000"/>
            <a:headEnd/>
            <a:tailEnd/>
          </a:ln>
        </p:spPr>
        <p:txBody>
          <a:bodyPr rtlCol="0" anchor="b"/>
          <a:lstStyle/>
          <a:p>
            <a:pPr marL="0" marR="0" lvl="0" indent="0" algn="ctr" defTabSz="914400" rtl="0" eaLnBrk="1" fontAlgn="base" latinLnBrk="0" hangingPunct="1">
              <a:lnSpc>
                <a:spcPct val="100000"/>
              </a:lnSpc>
              <a:spcBef>
                <a:spcPct val="35000"/>
              </a:spcBef>
              <a:spcAft>
                <a:spcPct val="25000"/>
              </a:spcAft>
              <a:buClr>
                <a:srgbClr val="015873"/>
              </a:buClr>
              <a:buSzTx/>
              <a:buFontTx/>
              <a:buNone/>
              <a:tabLst/>
              <a:defRPr/>
            </a:pPr>
            <a:endParaRPr kumimoji="0" 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cxnSp>
        <p:nvCxnSpPr>
          <p:cNvPr id="35" name="Straight Connector 34">
            <a:extLst>
              <a:ext uri="{FF2B5EF4-FFF2-40B4-BE49-F238E27FC236}">
                <a16:creationId xmlns:a16="http://schemas.microsoft.com/office/drawing/2014/main" id="{F503258E-9DB9-669E-C056-A87ACB03AE46}"/>
              </a:ext>
            </a:extLst>
          </p:cNvPr>
          <p:cNvCxnSpPr>
            <a:cxnSpLocks/>
          </p:cNvCxnSpPr>
          <p:nvPr/>
        </p:nvCxnSpPr>
        <p:spPr bwMode="auto">
          <a:xfrm>
            <a:off x="7007679" y="3006498"/>
            <a:ext cx="4212771" cy="0"/>
          </a:xfrm>
          <a:prstGeom prst="line">
            <a:avLst/>
          </a:prstGeom>
          <a:noFill/>
          <a:ln w="28575" cap="flat" cmpd="sng" algn="ctr">
            <a:solidFill>
              <a:schemeClr val="bg1"/>
            </a:solidFill>
            <a:prstDash val="sysDot"/>
            <a:round/>
            <a:headEnd type="none" w="med" len="med"/>
            <a:tailEnd type="none" w="med" len="med"/>
          </a:ln>
          <a:effectLst/>
        </p:spPr>
      </p:cxnSp>
      <p:cxnSp>
        <p:nvCxnSpPr>
          <p:cNvPr id="36" name="Straight Connector 35">
            <a:extLst>
              <a:ext uri="{FF2B5EF4-FFF2-40B4-BE49-F238E27FC236}">
                <a16:creationId xmlns:a16="http://schemas.microsoft.com/office/drawing/2014/main" id="{3CF29D0D-7B33-EED1-E058-81E00D388401}"/>
              </a:ext>
            </a:extLst>
          </p:cNvPr>
          <p:cNvCxnSpPr>
            <a:cxnSpLocks/>
          </p:cNvCxnSpPr>
          <p:nvPr/>
        </p:nvCxnSpPr>
        <p:spPr bwMode="auto">
          <a:xfrm>
            <a:off x="7007679" y="4131129"/>
            <a:ext cx="4212771" cy="0"/>
          </a:xfrm>
          <a:prstGeom prst="line">
            <a:avLst/>
          </a:prstGeom>
          <a:noFill/>
          <a:ln w="28575" cap="flat" cmpd="sng" algn="ctr">
            <a:solidFill>
              <a:schemeClr val="bg1"/>
            </a:solidFill>
            <a:prstDash val="sysDot"/>
            <a:round/>
            <a:headEnd type="none" w="med" len="med"/>
            <a:tailEnd type="none" w="med" len="med"/>
          </a:ln>
          <a:effectLst/>
        </p:spPr>
      </p:cxnSp>
      <p:cxnSp>
        <p:nvCxnSpPr>
          <p:cNvPr id="34" name="Straight Connector 33">
            <a:extLst>
              <a:ext uri="{FF2B5EF4-FFF2-40B4-BE49-F238E27FC236}">
                <a16:creationId xmlns:a16="http://schemas.microsoft.com/office/drawing/2014/main" id="{0D86B479-96F0-9324-541A-825921BB3744}"/>
              </a:ext>
            </a:extLst>
          </p:cNvPr>
          <p:cNvCxnSpPr/>
          <p:nvPr/>
        </p:nvCxnSpPr>
        <p:spPr bwMode="auto">
          <a:xfrm>
            <a:off x="7002236" y="3442607"/>
            <a:ext cx="4212771" cy="0"/>
          </a:xfrm>
          <a:prstGeom prst="line">
            <a:avLst/>
          </a:prstGeom>
          <a:noFill/>
          <a:ln w="28575" cap="flat" cmpd="sng" algn="ctr">
            <a:solidFill>
              <a:schemeClr val="bg1"/>
            </a:solidFill>
            <a:prstDash val="solid"/>
            <a:round/>
            <a:headEnd type="none" w="med" len="med"/>
            <a:tailEnd type="none" w="med" len="med"/>
          </a:ln>
          <a:effectLst/>
        </p:spPr>
      </p:cxnSp>
    </p:spTree>
    <p:extLst>
      <p:ext uri="{BB962C8B-B14F-4D97-AF65-F5344CB8AC3E}">
        <p14:creationId xmlns:p14="http://schemas.microsoft.com/office/powerpoint/2010/main" val="185518301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DBD807-C0B9-1BED-F69D-2C2C7A92E2F6}"/>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B1274F0-55BD-E5E8-148D-801AF6C1F7A0}"/>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58846E37-C779-A2A6-2EF2-548BEDD3DF29}"/>
              </a:ext>
            </a:extLst>
          </p:cNvPr>
          <p:cNvSpPr>
            <a:spLocks noGrp="1" noChangeArrowheads="1"/>
          </p:cNvSpPr>
          <p:nvPr>
            <p:ph type="title"/>
          </p:nvPr>
        </p:nvSpPr>
        <p:spPr bwMode="gray"/>
        <p:txBody>
          <a:bodyPr/>
          <a:lstStyle/>
          <a:p>
            <a:pPr eaLnBrk="1" hangingPunct="1"/>
            <a:r>
              <a:rPr lang="en-US" altLang="en-US" sz="4000"/>
              <a:t>Go Online for More CCO Coverage of HER2-Targeted ADCs in GU, GI, and GYN Malignancies</a:t>
            </a:r>
          </a:p>
        </p:txBody>
      </p:sp>
      <p:sp>
        <p:nvSpPr>
          <p:cNvPr id="39940" name="Rectangle 2">
            <a:extLst>
              <a:ext uri="{FF2B5EF4-FFF2-40B4-BE49-F238E27FC236}">
                <a16:creationId xmlns:a16="http://schemas.microsoft.com/office/drawing/2014/main" id="{16E91220-359C-B80A-FFDB-DF38DAC6CD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CME-Certified Podcast</a:t>
            </a:r>
            <a:r>
              <a:rPr lang="en-US" sz="2200" b="0" dirty="0"/>
              <a:t> on clinical data on HER2-targeted ADCs in GU, GI, and GYN malignancies </a:t>
            </a:r>
          </a:p>
          <a:p>
            <a:pPr eaLnBrk="1" hangingPunct="1">
              <a:buClr>
                <a:schemeClr val="accent6"/>
              </a:buClr>
              <a:defRPr/>
            </a:pPr>
            <a:r>
              <a:rPr lang="en-US" sz="2200" dirty="0">
                <a:solidFill>
                  <a:srgbClr val="E1471D"/>
                </a:solidFill>
              </a:rPr>
              <a:t>Additional CME-Certified Medical Minutes </a:t>
            </a:r>
            <a:r>
              <a:rPr lang="en-US" sz="2200" b="0" dirty="0"/>
              <a:t>on HER2 ADCs in GU, GI, and GYN malignancies</a:t>
            </a:r>
          </a:p>
          <a:p>
            <a:pPr eaLnBrk="1" hangingPunct="1">
              <a:buClr>
                <a:schemeClr val="accent6"/>
              </a:buClr>
              <a:defRPr/>
            </a:pPr>
            <a:r>
              <a:rPr lang="en-US" sz="2200" dirty="0" err="1">
                <a:solidFill>
                  <a:srgbClr val="E1471D"/>
                </a:solidFill>
              </a:rPr>
              <a:t>ClinicalThought</a:t>
            </a:r>
            <a:r>
              <a:rPr lang="en-US" sz="2200" dirty="0">
                <a:solidFill>
                  <a:srgbClr val="E1471D"/>
                </a:solidFill>
              </a:rPr>
              <a:t> Expert Commentary </a:t>
            </a:r>
            <a:r>
              <a:rPr lang="en-US" sz="2200" b="0" dirty="0"/>
              <a:t>coming soon!</a:t>
            </a:r>
          </a:p>
        </p:txBody>
      </p:sp>
      <p:sp>
        <p:nvSpPr>
          <p:cNvPr id="62469" name="Rectangle 3">
            <a:extLst>
              <a:ext uri="{FF2B5EF4-FFF2-40B4-BE49-F238E27FC236}">
                <a16:creationId xmlns:a16="http://schemas.microsoft.com/office/drawing/2014/main" id="{A32D9534-3F84-74FB-6945-83ECF6C27C1E}"/>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a:ln>
                <a:noFill/>
              </a:ln>
              <a:solidFill>
                <a:srgbClr val="FFFFFF"/>
              </a:solidFill>
              <a:effectLst/>
              <a:uLnTx/>
              <a:uFillTx/>
              <a:latin typeface="Times"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57213870"/>
      </p:ext>
    </p:extLst>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2_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ACBE4562E4068E448BA82F0C4B28083F" ma:contentTypeVersion="11" ma:contentTypeDescription="Create a new document." ma:contentTypeScope="" ma:versionID="4499f1019ec33aac2a6c3956e91408fa">
  <xsd:schema xmlns:xsd="http://www.w3.org/2001/XMLSchema" xmlns:xs="http://www.w3.org/2001/XMLSchema" xmlns:p="http://schemas.microsoft.com/office/2006/metadata/properties" xmlns:ns2="faa7352f-ef7f-4b65-ba4e-7420309b2f9a" xmlns:ns3="22fd6914-46d4-4c7e-bbad-46e82841b69d" targetNamespace="http://schemas.microsoft.com/office/2006/metadata/properties" ma:root="true" ma:fieldsID="ec6d2b8183231e2f9e57db2cfa26a5c7" ns2:_="" ns3:_="">
    <xsd:import namespace="faa7352f-ef7f-4b65-ba4e-7420309b2f9a"/>
    <xsd:import namespace="22fd6914-46d4-4c7e-bbad-46e82841b69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aa7352f-ef7f-4b65-ba4e-7420309b2f9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6512e436-4693-4b20-ac9a-7455c07c86a8"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2fd6914-46d4-4c7e-bbad-46e82841b69d"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3cfae40-7b40-47d0-ab05-9712e3953ba2}" ma:internalName="TaxCatchAll" ma:showField="CatchAllData" ma:web="22fd6914-46d4-4c7e-bbad-46e82841b69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faa7352f-ef7f-4b65-ba4e-7420309b2f9a">
      <Terms xmlns="http://schemas.microsoft.com/office/infopath/2007/PartnerControls"/>
    </lcf76f155ced4ddcb4097134ff3c332f>
    <TaxCatchAll xmlns="22fd6914-46d4-4c7e-bbad-46e82841b69d" xsi:nil="true"/>
  </documentManagement>
</p:properties>
</file>

<file path=customXml/itemProps1.xml><?xml version="1.0" encoding="utf-8"?>
<ds:datastoreItem xmlns:ds="http://schemas.openxmlformats.org/officeDocument/2006/customXml" ds:itemID="{557AC080-69C3-478C-9B6B-9BF94661A2C4}">
  <ds:schemaRefs>
    <ds:schemaRef ds:uri="http://schemas.microsoft.com/sharepoint/v3/contenttype/forms"/>
  </ds:schemaRefs>
</ds:datastoreItem>
</file>

<file path=customXml/itemProps2.xml><?xml version="1.0" encoding="utf-8"?>
<ds:datastoreItem xmlns:ds="http://schemas.openxmlformats.org/officeDocument/2006/customXml" ds:itemID="{C0AA34ED-9F09-408D-8EB1-7E1A76D90B7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aa7352f-ef7f-4b65-ba4e-7420309b2f9a"/>
    <ds:schemaRef ds:uri="22fd6914-46d4-4c7e-bbad-46e82841b69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003CA85-BCD2-4EB8-96FD-96F8719E6BF3}">
  <ds:schemaRefs>
    <ds:schemaRef ds:uri="http://schemas.microsoft.com/office/2006/metadata/properties"/>
    <ds:schemaRef ds:uri="http://purl.org/dc/terms/"/>
    <ds:schemaRef ds:uri="http://purl.org/dc/elements/1.1/"/>
    <ds:schemaRef ds:uri="http://www.w3.org/XML/1998/namespace"/>
    <ds:schemaRef ds:uri="http://schemas.microsoft.com/office/2006/documentManagement/types"/>
    <ds:schemaRef ds:uri="http://schemas.openxmlformats.org/package/2006/metadata/core-properties"/>
    <ds:schemaRef ds:uri="faa7352f-ef7f-4b65-ba4e-7420309b2f9a"/>
    <ds:schemaRef ds:uri="22fd6914-46d4-4c7e-bbad-46e82841b69d"/>
    <ds:schemaRef ds:uri="http://schemas.microsoft.com/office/infopath/2007/PartnerControls"/>
    <ds:schemaRef ds:uri="http://purl.org/dc/dcmitype/"/>
  </ds:schemaRefs>
</ds:datastoreItem>
</file>

<file path=docMetadata/LabelInfo.xml><?xml version="1.0" encoding="utf-8"?>
<clbl:labelList xmlns:clbl="http://schemas.microsoft.com/office/2020/mipLabelMetadata">
  <clbl:label id="{be2fd2f7-a818-4e66-8956-c8223012702a}" enabled="0" method="" siteId="{be2fd2f7-a818-4e66-8956-c8223012702a}" removed="1"/>
</clbl:labelList>
</file>

<file path=docProps/app.xml><?xml version="1.0" encoding="utf-8"?>
<Properties xmlns="http://schemas.openxmlformats.org/officeDocument/2006/extended-properties" xmlns:vt="http://schemas.openxmlformats.org/officeDocument/2006/docPropsVTypes">
  <TotalTime>6336</TotalTime>
  <Words>3687</Words>
  <Application>Microsoft Office PowerPoint</Application>
  <PresentationFormat>Widescreen</PresentationFormat>
  <Paragraphs>797</Paragraphs>
  <Slides>20</Slides>
  <Notes>19</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20</vt:i4>
      </vt:variant>
    </vt:vector>
  </HeadingPairs>
  <TitlesOfParts>
    <vt:vector size="27" baseType="lpstr">
      <vt:lpstr>Aptos</vt:lpstr>
      <vt:lpstr>Arial</vt:lpstr>
      <vt:lpstr>Calibri</vt:lpstr>
      <vt:lpstr>Times</vt:lpstr>
      <vt:lpstr>Wingdings</vt:lpstr>
      <vt:lpstr>2022_CCO_Template</vt:lpstr>
      <vt:lpstr>2_2022_CCO_Template</vt:lpstr>
      <vt:lpstr>Evaluating Clinical Data With HER2-Targeted ADCs in Genitourinary, Gastrointestinal, and Gynecologic Malignancies</vt:lpstr>
      <vt:lpstr>About These Slides</vt:lpstr>
      <vt:lpstr>Faculty</vt:lpstr>
      <vt:lpstr>Faculty</vt:lpstr>
      <vt:lpstr>Learning Objectives</vt:lpstr>
      <vt:lpstr>Mechanisms for Targeting HER2 in Solid Tumors </vt:lpstr>
      <vt:lpstr>HER2-Targeted ADC Design and Mechanism of Action</vt:lpstr>
      <vt:lpstr>Phase II DESTINY-PanTumor02: T-DXd in HER2-Positive Solid Tumors</vt:lpstr>
      <vt:lpstr>DESTINY-PanTumor02: ORR with T-DXd for HER2+ Solid Tumors by Tumor Type</vt:lpstr>
      <vt:lpstr>DESTINY-PanTumor02: Safety Summary with T-DXd</vt:lpstr>
      <vt:lpstr>DESTINY-PanTumor01: T-DXd for Solid Tumors  With HER2-Activating Mutations</vt:lpstr>
      <vt:lpstr>DESTINY-PanTumor02: T-DXd Responses in Gynecologic Cancers by HER2 Status</vt:lpstr>
      <vt:lpstr>DESTINY-PanTumor02: T-DXd Responses in Bladder Cancers by HER2 Status</vt:lpstr>
      <vt:lpstr>Disitamab Vedotin: A HER2 ADC for HER2+ UC</vt:lpstr>
      <vt:lpstr>HER2‑targeted ADC Approvals in GI Tumors</vt:lpstr>
      <vt:lpstr>HER2-Targeted ADCs in Management of HER2+ BTC</vt:lpstr>
      <vt:lpstr>HER2-Targeted ADCs in Management of HER2+ mCRC</vt:lpstr>
      <vt:lpstr>HER2-Targeted ADCs for the Management of GC/GEJ</vt:lpstr>
      <vt:lpstr>DESTINY-Gastric01: Exploratory HER2 Low Cohorts</vt:lpstr>
      <vt:lpstr>Go Online for More CCO Coverage of HER2-Targeted ADCs in GU, GI, and GYN Malignancies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Evaluating Clinical Data With HER2-Targeted ADCs in Genitourinary, Gastrointestinal, and Gynecologic Malignancies</dc:title>
  <dc:creator>Sharif Morsalin</dc:creator>
  <cp:lastModifiedBy>Natalia Kolenko</cp:lastModifiedBy>
  <cp:revision>6</cp:revision>
  <dcterms:created xsi:type="dcterms:W3CDTF">2025-07-27T19:07:29Z</dcterms:created>
  <dcterms:modified xsi:type="dcterms:W3CDTF">2025-08-27T23:12:12Z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0x010100ACBE4562E4068E448BA82F0C4B28083F</vt:lpwstr>
  </property>
  <property fmtid="{D5CDD505-2E9C-101B-9397-08002B2CF9AE}" pid="3" name="MediaServiceImageTags">
    <vt:lpwstr/>
  </property>
</Properties>
</file>