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0" r:id="rId5"/>
    <p:sldMasterId id="2147483692" r:id="rId6"/>
    <p:sldMasterId id="2147483696" r:id="rId7"/>
  </p:sldMasterIdLst>
  <p:notesMasterIdLst>
    <p:notesMasterId r:id="rId21"/>
  </p:notesMasterIdLst>
  <p:sldIdLst>
    <p:sldId id="2147473700" r:id="rId8"/>
    <p:sldId id="308" r:id="rId9"/>
    <p:sldId id="2147473708" r:id="rId10"/>
    <p:sldId id="262" r:id="rId11"/>
    <p:sldId id="2147473707" r:id="rId12"/>
    <p:sldId id="2147473701" r:id="rId13"/>
    <p:sldId id="2147473702" r:id="rId14"/>
    <p:sldId id="2147473703" r:id="rId15"/>
    <p:sldId id="2147473704" r:id="rId16"/>
    <p:sldId id="2147473705" r:id="rId17"/>
    <p:sldId id="2147473706" r:id="rId18"/>
    <p:sldId id="2147473668" r:id="rId19"/>
    <p:sldId id="214747368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DC567E29-7721-3977-C82C-5652AD968DD5}" name="Kendall Schick" initials="KS" userId="S::kschick@cealliance.com::e9c89993-794a-4b04-97ba-0001b7eeca96" providerId="AD"/>
  <p188:author id="{8565475C-9791-6C74-4231-99A53F05625E}" name="Amber Williams" initials="AW" userId="S::awilliams@cealliance.com::981bbddf-314c-40a4-aea3-441dcc545642" providerId="AD"/>
  <p188:author id="{1931278B-F88C-B647-E238-E070D7BE622A}" name="Anna Poppa" initials="AP" userId="Anna Popp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E59BE-5DB4-4FBA-8A25-7C8A7DBA1650}" v="90" dt="2025-12-18T18:31:45.070"/>
    <p1510:client id="{27DB7B70-1AC2-4351-9AFD-6DFE07BD61D5}" v="1" dt="2025-12-18T21:59:21.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8134" autoAdjust="0"/>
  </p:normalViewPr>
  <p:slideViewPr>
    <p:cSldViewPr snapToGrid="0">
      <p:cViewPr varScale="1">
        <p:scale>
          <a:sx n="65" d="100"/>
          <a:sy n="65" d="100"/>
        </p:scale>
        <p:origin x="644" y="52"/>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66C6A-7B58-C2D8-3746-4FFEF6166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9B72E-1AB5-B5C0-1382-BAE274C82CC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9EBD9F5-A6A6-B175-8837-4C31129683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05EACF-538D-FB6C-81CA-608E441018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60215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4855E-2421-7BB7-E270-E0146634B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35879-8156-3A0E-DF07-31E1A51F19C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49C4ECF-CA23-EB27-57AC-0DA72043E6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4C5D12-6B89-00E1-356E-9B7D39DF03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8778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687FD-C84E-B5D6-70AE-94F1E3C60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55947-152B-28D1-C100-EEA38776154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D7B7E13-0EF2-27C8-E8C2-DA73B30CE1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6B85B7-C754-5951-F2E4-13E27B2B92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6444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C3CCE-7DD5-8624-16F9-F391EE89A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E46F6-FCB0-A369-D9A1-FC61349AA7A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79600E3-8B57-07B0-4D52-CB59A8BBCB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3D01FE-58DC-C307-A0B9-FD6536B3C1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258271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627D7-D8A2-3616-24EA-9BA54FD52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31D8C-CDB8-BADE-3042-A7E46A9A879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D8A6721-EE63-6F3C-C49E-EB8144706B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32EC8C-BCCA-3098-EA40-41E6203C9E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20179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9234-33EF-1B8C-6E41-B2F06E4EA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6A77B-7E88-1EBC-F7E2-E3FBFE594AC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B1CAF66-7EC2-C844-9F8B-EAE97B96D5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2C917E-0563-D185-E410-D6186890D6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015138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EA2D-7C57-1C9C-DDED-C517C6F79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65C6B-6D17-6023-0F93-8445588D7F1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44D88AD-61A4-5622-ED62-DE422BCA3A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6A3761-2EAE-D9C5-558D-43E671D23A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819479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2288A-7AD3-B561-7B32-1B59AC4643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03CB3-B23D-D644-627E-520B9B16EDE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BA54CBE-819F-4DAE-02CE-88A9938697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9063A1-7756-1DC6-7908-8445EA963E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129633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76757597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9">
            <a:extLst>
              <a:ext uri="{FF2B5EF4-FFF2-40B4-BE49-F238E27FC236}">
                <a16:creationId xmlns:a16="http://schemas.microsoft.com/office/drawing/2014/main" id="{2B2522F5-A2F7-B08B-540C-7C9ABD269293}"/>
              </a:ext>
            </a:extLst>
          </p:cNvPr>
          <p:cNvSpPr>
            <a:spLocks noGrp="1"/>
          </p:cNvSpPr>
          <p:nvPr>
            <p:ph type="body" sz="quarter" idx="11"/>
          </p:nvPr>
        </p:nvSpPr>
        <p:spPr>
          <a:xfrm>
            <a:off x="228600" y="5449449"/>
            <a:ext cx="11734800" cy="423463"/>
          </a:xfrm>
          <a:prstGeom prst="rect">
            <a:avLst/>
          </a:prstGeom>
        </p:spPr>
        <p:txBody>
          <a:bodyPr anchor="b" anchorCtr="0">
            <a:noAutofit/>
          </a:bodyPr>
          <a:lstStyle>
            <a:lvl1pPr marL="0" indent="0">
              <a:spcBef>
                <a:spcPts val="300"/>
              </a:spcBef>
              <a:buNone/>
              <a:defRPr sz="105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9409653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52229110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58110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26130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545299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3384261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88170995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655177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131194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280719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clinicaloptions.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hyperlink" Target="http://www.clinicaloptions.com/" TargetMode="Externa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hyperlink" Target="http://www.clinicaloptions.com/" TargetMode="Externa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433448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0390517" cy="2387600"/>
          </a:xfrm>
          <a:solidFill>
            <a:schemeClr val="accent2"/>
          </a:solidFill>
        </p:spPr>
        <p:txBody>
          <a:bodyPr>
            <a:normAutofit/>
          </a:bodyPr>
          <a:lstStyle/>
          <a:p>
            <a:r>
              <a:rPr lang="en-US" altLang="en-US" sz="4000" dirty="0"/>
              <a:t>DESTINY-Breast11: Safety Analysis of Neoadjuvant T-DXd With or Without THP vs ddAC-THP in Patients With High-Risk HER2+ EBC</a:t>
            </a:r>
          </a:p>
        </p:txBody>
      </p:sp>
      <p:sp>
        <p:nvSpPr>
          <p:cNvPr id="4" name="Subtitle 3">
            <a:extLst>
              <a:ext uri="{FF2B5EF4-FFF2-40B4-BE49-F238E27FC236}">
                <a16:creationId xmlns:a16="http://schemas.microsoft.com/office/drawing/2014/main" id="{B31D7F0E-BFC3-A21D-A837-D78943B2602C}"/>
              </a:ext>
            </a:extLst>
          </p:cNvPr>
          <p:cNvSpPr>
            <a:spLocks noGrp="1"/>
          </p:cNvSpPr>
          <p:nvPr>
            <p:ph type="subTitle" idx="1"/>
          </p:nvPr>
        </p:nvSpPr>
        <p:spPr/>
        <p:txBody>
          <a:bodyPr/>
          <a:lstStyle/>
          <a:p>
            <a:r>
              <a:rPr lang="en-US" dirty="0"/>
              <a:t>CCO Independent Conference Highlights* of the 2025 San Antonio Breast Cancer Symposium</a:t>
            </a:r>
          </a:p>
        </p:txBody>
      </p:sp>
      <p:sp>
        <p:nvSpPr>
          <p:cNvPr id="5" name="Text Placeholder 5">
            <a:extLst>
              <a:ext uri="{FF2B5EF4-FFF2-40B4-BE49-F238E27FC236}">
                <a16:creationId xmlns:a16="http://schemas.microsoft.com/office/drawing/2014/main" id="{D15358F4-D27B-BB61-DFA3-E33A2C00322D}"/>
              </a:ext>
            </a:extLst>
          </p:cNvPr>
          <p:cNvSpPr txBox="1">
            <a:spLocks/>
          </p:cNvSpPr>
          <p:nvPr/>
        </p:nvSpPr>
        <p:spPr>
          <a:xfrm>
            <a:off x="228600" y="6240837"/>
            <a:ext cx="10464993"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a:t>
            </a:r>
            <a:r>
              <a:rPr kumimoji="0" lang="en-US" altLang="en-US" sz="1200" b="0" i="0" u="none" strike="noStrike" kern="1200" cap="none" spc="0" normalizeH="0" baseline="0" noProof="0" dirty="0" err="1">
                <a:ln>
                  <a:noFill/>
                </a:ln>
                <a:solidFill>
                  <a:srgbClr val="E5DEC1"/>
                </a:solidFill>
                <a:effectLst/>
                <a:uLnTx/>
                <a:uFillTx/>
                <a:latin typeface="Poppins"/>
                <a:ea typeface="+mn-ea"/>
                <a:cs typeface="Poppins" pitchFamily="2" charset="77"/>
              </a:rPr>
              <a:t>Decer</a:t>
            </a:r>
            <a:r>
              <a:rPr lang="en-US" altLang="en-US" dirty="0">
                <a:solidFill>
                  <a:srgbClr val="E5DEC1"/>
                </a:solidFill>
                <a:latin typeface="Poppins"/>
              </a:rPr>
              <a:t>a Clinical Education.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Daiichi Sankyo, Inc; Genentech, a member of the Roche Group; Gilead Sciences, Inc.; Lilly; Novartis Pharmaceuticals Corporation; and Stemline Therapeutics, Inc.</a:t>
            </a:r>
          </a:p>
        </p:txBody>
      </p:sp>
      <p:sp>
        <p:nvSpPr>
          <p:cNvPr id="7" name="Subtitle 1">
            <a:extLst>
              <a:ext uri="{FF2B5EF4-FFF2-40B4-BE49-F238E27FC236}">
                <a16:creationId xmlns:a16="http://schemas.microsoft.com/office/drawing/2014/main" id="{690D54DB-E287-7B1D-81E1-0AC050815FF8}"/>
              </a:ext>
            </a:extLst>
          </p:cNvPr>
          <p:cNvSpPr txBox="1">
            <a:spLocks/>
          </p:cNvSpPr>
          <p:nvPr/>
        </p:nvSpPr>
        <p:spPr>
          <a:xfrm>
            <a:off x="155711" y="5417021"/>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414008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6CF0-41B9-1EA2-0DC1-244FA2AD8B5F}"/>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286CC71C-FD70-552E-839F-A3F58A4299DA}"/>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sz="2000" dirty="0"/>
              <a:t>In patients with HER2+ EBC, attaining pCR is associated with improved clinical outcomes and the possibility of less intensive subsequent therapy</a:t>
            </a:r>
            <a:r>
              <a:rPr lang="en-US" altLang="en-US" sz="2000" baseline="30000" dirty="0"/>
              <a:t>1,2</a:t>
            </a:r>
          </a:p>
          <a:p>
            <a:pPr marL="342900" indent="-342900">
              <a:buFont typeface="Arial" panose="020B0604020202020204" pitchFamily="34" charset="0"/>
              <a:buChar char="•"/>
            </a:pPr>
            <a:r>
              <a:rPr lang="en-US" altLang="en-US" sz="2000" dirty="0"/>
              <a:t>Limitations of current neoadjuvant approaches:</a:t>
            </a:r>
          </a:p>
          <a:p>
            <a:pPr lvl="2"/>
            <a:r>
              <a:rPr lang="en-US" altLang="en-US" dirty="0"/>
              <a:t>pCR rates remain suboptimal, particularly in patients with HR+ disease and in those considered high risk based on tumor size and nodal involvement</a:t>
            </a:r>
            <a:r>
              <a:rPr lang="en-US" altLang="en-US" baseline="30000" dirty="0"/>
              <a:t>2-4</a:t>
            </a:r>
          </a:p>
          <a:p>
            <a:pPr lvl="2"/>
            <a:r>
              <a:rPr lang="en-US" altLang="en-US" dirty="0"/>
              <a:t>Current neoadjuvant regimens (eg, ddAC-THP and TCbHP) are associated with toxicities</a:t>
            </a:r>
            <a:r>
              <a:rPr lang="en-US" altLang="en-US" baseline="30000" dirty="0"/>
              <a:t>5,6 </a:t>
            </a:r>
          </a:p>
          <a:p>
            <a:pPr marL="342900" indent="-342900">
              <a:buFont typeface="Arial" panose="020B0604020202020204" pitchFamily="34" charset="0"/>
              <a:buChar char="•"/>
            </a:pPr>
            <a:r>
              <a:rPr lang="en-US" altLang="en-US" sz="2000" dirty="0"/>
              <a:t>DESTINY-Breast11 was undertaken to evaluate T-DXd in the neoadjuvant setting with or without THP vs ddAC-THP in patients with high-risk, HER2+ EBC</a:t>
            </a:r>
            <a:r>
              <a:rPr lang="en-US" altLang="en-US" sz="2000" baseline="30000" dirty="0"/>
              <a:t>7,8</a:t>
            </a:r>
          </a:p>
          <a:p>
            <a:pPr lvl="2"/>
            <a:r>
              <a:rPr lang="en-US" altLang="en-US" dirty="0"/>
              <a:t>T-DXd with THP was associated with higher rates of pCR and improved safety vs ddAC-THP</a:t>
            </a:r>
            <a:r>
              <a:rPr lang="en-US" altLang="en-US" baseline="30000" dirty="0"/>
              <a:t>7,8</a:t>
            </a:r>
          </a:p>
          <a:p>
            <a:pPr lvl="2"/>
            <a:r>
              <a:rPr lang="en-US" altLang="en-US" dirty="0"/>
              <a:t>Current analysis reports additional safety outcomes of special interest and clinical relevance, including rates of ILD/pneumonitis and left ventricular dysfunction</a:t>
            </a:r>
            <a:r>
              <a:rPr lang="en-US" altLang="en-US" baseline="30000" dirty="0"/>
              <a:t>9</a:t>
            </a:r>
          </a:p>
        </p:txBody>
      </p:sp>
      <p:sp>
        <p:nvSpPr>
          <p:cNvPr id="10243" name="Rectangle 4">
            <a:extLst>
              <a:ext uri="{FF2B5EF4-FFF2-40B4-BE49-F238E27FC236}">
                <a16:creationId xmlns:a16="http://schemas.microsoft.com/office/drawing/2014/main" id="{BCFE78C6-D3FB-4ABE-39A4-FF0B2803575F}"/>
              </a:ext>
            </a:extLst>
          </p:cNvPr>
          <p:cNvSpPr>
            <a:spLocks noGrp="1" noChangeArrowheads="1"/>
          </p:cNvSpPr>
          <p:nvPr>
            <p:ph type="title"/>
          </p:nvPr>
        </p:nvSpPr>
        <p:spPr>
          <a:xfrm>
            <a:off x="231078" y="535756"/>
            <a:ext cx="11740260" cy="492944"/>
          </a:xfrm>
        </p:spPr>
        <p:txBody>
          <a:bodyPr/>
          <a:lstStyle/>
          <a:p>
            <a:r>
              <a:rPr lang="en-US" dirty="0"/>
              <a:t>DESTINY-Breast11: Background</a:t>
            </a:r>
            <a:endParaRPr lang="en-US" altLang="en-US" dirty="0"/>
          </a:p>
        </p:txBody>
      </p:sp>
      <p:sp>
        <p:nvSpPr>
          <p:cNvPr id="5" name="Text Box 15">
            <a:extLst>
              <a:ext uri="{FF2B5EF4-FFF2-40B4-BE49-F238E27FC236}">
                <a16:creationId xmlns:a16="http://schemas.microsoft.com/office/drawing/2014/main" id="{BF14CE38-C81C-906D-A12B-7DA5A1FEAFF7}"/>
              </a:ext>
            </a:extLst>
          </p:cNvPr>
          <p:cNvSpPr txBox="1">
            <a:spLocks noGrp="1" noChangeArrowheads="1"/>
          </p:cNvSpPr>
          <p:nvPr>
            <p:ph sz="quarter" idx="10"/>
          </p:nvPr>
        </p:nvSpPr>
        <p:spPr bwMode="auto">
          <a:xfrm>
            <a:off x="3559175" y="6260069"/>
            <a:ext cx="5732463" cy="369332"/>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altLang="en-US" sz="800" b="0" noProof="0" dirty="0">
                <a:latin typeface="+mn-lt"/>
              </a:rPr>
              <a:t>1. Spring. Clin Cancer Res. 2020;26:2838. 2. Cortazar. The Lancet. 2014;384:164. 3. Hurvitz. Lancet Oncol. 2018;19:115. 4. Huober. JCO. 2022;40:2946. 5. van Ramshorst. Lancet Oncol. 2018;19:1630. 6. van der Voort. JAMA Oncol. 2021;7:978. 7. Harbeck. ESMO 2025. Abstr 291O. 8. Harbeck. Ann Oncol. 2025;[Epub]. 9. Curigliano. SABCS 2025. Abstr RF602.</a:t>
            </a:r>
          </a:p>
        </p:txBody>
      </p:sp>
    </p:spTree>
    <p:extLst>
      <p:ext uri="{BB962C8B-B14F-4D97-AF65-F5344CB8AC3E}">
        <p14:creationId xmlns:p14="http://schemas.microsoft.com/office/powerpoint/2010/main" val="34798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DESTINY-Breast11: Study Design</a:t>
            </a:r>
            <a:endParaRPr lang="en-US" altLang="en-US" dirty="0"/>
          </a:p>
        </p:txBody>
      </p:sp>
      <p:sp>
        <p:nvSpPr>
          <p:cNvPr id="5" name="TextBox 4">
            <a:extLst>
              <a:ext uri="{FF2B5EF4-FFF2-40B4-BE49-F238E27FC236}">
                <a16:creationId xmlns:a16="http://schemas.microsoft.com/office/drawing/2014/main" id="{0A21F18E-7C2B-732D-695A-C94F8F04DA73}"/>
              </a:ext>
            </a:extLst>
          </p:cNvPr>
          <p:cNvSpPr txBox="1"/>
          <p:nvPr/>
        </p:nvSpPr>
        <p:spPr bwMode="auto">
          <a:xfrm>
            <a:off x="231078" y="5057398"/>
            <a:ext cx="593984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
                <a:schemeClr val="tx1"/>
              </a:buClr>
              <a:buFont typeface="Arial" panose="020B0604020202020204" pitchFamily="34" charset="0"/>
              <a:buChar char="•"/>
            </a:pPr>
            <a:r>
              <a:rPr lang="en-US" b="1" dirty="0"/>
              <a:t>Primary endpoint: </a:t>
            </a:r>
            <a:r>
              <a:rPr lang="en-US" b="0" dirty="0"/>
              <a:t>pCR (ypT0/is ypN0) by BICR</a:t>
            </a:r>
          </a:p>
          <a:p>
            <a:pPr marL="285750" indent="-285750" algn="l">
              <a:lnSpc>
                <a:spcPct val="100000"/>
              </a:lnSpc>
              <a:spcBef>
                <a:spcPct val="50000"/>
              </a:spcBef>
              <a:spcAft>
                <a:spcPct val="0"/>
              </a:spcAft>
              <a:buClr>
                <a:schemeClr val="tx1"/>
              </a:buClr>
              <a:buFont typeface="Arial" panose="020B0604020202020204" pitchFamily="34" charset="0"/>
              <a:buChar char="•"/>
            </a:pPr>
            <a:r>
              <a:rPr lang="en-US" b="1" dirty="0"/>
              <a:t>Secondary endpoints: </a:t>
            </a:r>
            <a:r>
              <a:rPr lang="en-US" b="0" dirty="0"/>
              <a:t>pCR (ypT0 ypN0) by BICR, EFS, safety, PROs</a:t>
            </a:r>
          </a:p>
        </p:txBody>
      </p:sp>
      <p:sp>
        <p:nvSpPr>
          <p:cNvPr id="6" name="TextBox 5">
            <a:extLst>
              <a:ext uri="{FF2B5EF4-FFF2-40B4-BE49-F238E27FC236}">
                <a16:creationId xmlns:a16="http://schemas.microsoft.com/office/drawing/2014/main" id="{B197CAA0-6746-27BC-4484-FE60E1FE1BE2}"/>
              </a:ext>
            </a:extLst>
          </p:cNvPr>
          <p:cNvSpPr txBox="1"/>
          <p:nvPr/>
        </p:nvSpPr>
        <p:spPr bwMode="auto">
          <a:xfrm>
            <a:off x="6256191" y="5057398"/>
            <a:ext cx="57151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Arial" panose="020B0604020202020204" pitchFamily="34" charset="0"/>
              <a:buChar char="•"/>
            </a:pPr>
            <a:r>
              <a:rPr lang="en-US" b="1" dirty="0"/>
              <a:t>Monitoring: </a:t>
            </a:r>
            <a:r>
              <a:rPr lang="en-US" dirty="0"/>
              <a:t>Chest HRCT scan at screening, Q6W until EOT, safety follow-up visit, and where ILD/pneumonitis was suspected; heart failure AEs logged until EOT and end of study</a:t>
            </a:r>
            <a:endParaRPr lang="en-US" b="0" dirty="0"/>
          </a:p>
        </p:txBody>
      </p:sp>
      <p:sp>
        <p:nvSpPr>
          <p:cNvPr id="7" name="Content Placeholder 2">
            <a:extLst>
              <a:ext uri="{FF2B5EF4-FFF2-40B4-BE49-F238E27FC236}">
                <a16:creationId xmlns:a16="http://schemas.microsoft.com/office/drawing/2014/main" id="{47B9BE7D-2C0D-F9E0-8946-D0049086A7DD}"/>
              </a:ext>
            </a:extLst>
          </p:cNvPr>
          <p:cNvSpPr txBox="1">
            <a:spLocks/>
          </p:cNvSpPr>
          <p:nvPr/>
        </p:nvSpPr>
        <p:spPr>
          <a:xfrm>
            <a:off x="231078" y="1368523"/>
            <a:ext cx="11194810" cy="310962"/>
          </a:xfrm>
          <a:prstGeom prst="rect">
            <a:avLst/>
          </a:prstGeom>
        </p:spPr>
        <p:txBody>
          <a:bodyPr lIns="91440" tIns="45720" rIns="91440" bIns="45720" anchor="t"/>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chemeClr val="tx1"/>
              </a:buClr>
              <a:buFont typeface="Arial" panose="020B0604020202020204" pitchFamily="34" charset="0"/>
              <a:buChar char="•"/>
            </a:pPr>
            <a:r>
              <a:rPr lang="en-US" sz="2000" b="0" kern="0" dirty="0">
                <a:solidFill>
                  <a:schemeClr val="tx1"/>
                </a:solidFill>
                <a:latin typeface="+mn-lt"/>
              </a:rPr>
              <a:t>Global, multicenter, open-label, randomized phase III study</a:t>
            </a:r>
          </a:p>
        </p:txBody>
      </p:sp>
      <p:sp>
        <p:nvSpPr>
          <p:cNvPr id="10" name="Text Box 45">
            <a:extLst>
              <a:ext uri="{FF2B5EF4-FFF2-40B4-BE49-F238E27FC236}">
                <a16:creationId xmlns:a16="http://schemas.microsoft.com/office/drawing/2014/main" id="{C6B7BD82-75C0-5FE8-0EE6-627DF3DB7FEF}"/>
              </a:ext>
            </a:extLst>
          </p:cNvPr>
          <p:cNvSpPr txBox="1">
            <a:spLocks noChangeArrowheads="1"/>
          </p:cNvSpPr>
          <p:nvPr/>
        </p:nvSpPr>
        <p:spPr bwMode="auto">
          <a:xfrm>
            <a:off x="383069" y="2340265"/>
            <a:ext cx="21264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tx1"/>
                </a:solidFill>
                <a:latin typeface="+mn-lt"/>
              </a:rPr>
              <a:t>Adults with previously untreated HER2+ EBC considered high risk, as defined as ≥cT3 and N0-3 or cT0-4 and N1-3 or with inflammatory BC</a:t>
            </a:r>
          </a:p>
          <a:p>
            <a:pPr algn="ctr">
              <a:lnSpc>
                <a:spcPct val="100000"/>
              </a:lnSpc>
              <a:spcBef>
                <a:spcPct val="0"/>
              </a:spcBef>
              <a:spcAft>
                <a:spcPct val="0"/>
              </a:spcAft>
              <a:buClrTx/>
              <a:buFontTx/>
              <a:buNone/>
            </a:pPr>
            <a:r>
              <a:rPr lang="en-GB" altLang="en-US" sz="1400" b="0" dirty="0">
                <a:solidFill>
                  <a:schemeClr val="tx1"/>
                </a:solidFill>
                <a:latin typeface="+mn-lt"/>
              </a:rPr>
              <a:t>(N = 927)</a:t>
            </a:r>
            <a:endParaRPr lang="en-US" altLang="en-US" sz="1400" b="0" dirty="0">
              <a:solidFill>
                <a:schemeClr val="tx1"/>
              </a:solidFill>
              <a:latin typeface="+mn-lt"/>
            </a:endParaRPr>
          </a:p>
        </p:txBody>
      </p:sp>
      <p:sp>
        <p:nvSpPr>
          <p:cNvPr id="11" name="Rectangle 10">
            <a:extLst>
              <a:ext uri="{FF2B5EF4-FFF2-40B4-BE49-F238E27FC236}">
                <a16:creationId xmlns:a16="http://schemas.microsoft.com/office/drawing/2014/main" id="{09359167-CED8-F08C-83EE-A4880432D961}"/>
              </a:ext>
            </a:extLst>
          </p:cNvPr>
          <p:cNvSpPr/>
          <p:nvPr/>
        </p:nvSpPr>
        <p:spPr>
          <a:xfrm>
            <a:off x="370559" y="1785240"/>
            <a:ext cx="4868468" cy="43088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000000"/>
                </a:solidFill>
                <a:effectLst/>
                <a:uLnTx/>
                <a:uFillTx/>
                <a:ea typeface="+mn-ea"/>
                <a:cs typeface="+mn-cs"/>
              </a:rPr>
              <a:t>Stratified by HR status (ER and/or PR pos vs neg),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000000"/>
                </a:solidFill>
                <a:effectLst/>
                <a:uLnTx/>
                <a:uFillTx/>
                <a:ea typeface="+mn-ea"/>
                <a:cs typeface="+mn-cs"/>
              </a:rPr>
              <a:t>HER2 status (IHC 3+ vs ISH+ without IHC 3+)</a:t>
            </a:r>
          </a:p>
        </p:txBody>
      </p:sp>
      <p:cxnSp>
        <p:nvCxnSpPr>
          <p:cNvPr id="12" name="Straight Arrow Connector 11">
            <a:extLst>
              <a:ext uri="{FF2B5EF4-FFF2-40B4-BE49-F238E27FC236}">
                <a16:creationId xmlns:a16="http://schemas.microsoft.com/office/drawing/2014/main" id="{AC0556BA-E754-B0FF-12E6-8C7DBBC8E888}"/>
              </a:ext>
            </a:extLst>
          </p:cNvPr>
          <p:cNvCxnSpPr/>
          <p:nvPr/>
        </p:nvCxnSpPr>
        <p:spPr bwMode="auto">
          <a:xfrm>
            <a:off x="2772773" y="2973886"/>
            <a:ext cx="0" cy="548640"/>
          </a:xfrm>
          <a:prstGeom prst="straightConnector1">
            <a:avLst/>
          </a:prstGeom>
          <a:noFill/>
          <a:ln w="28575" cap="flat" cmpd="sng" algn="ctr">
            <a:solidFill>
              <a:schemeClr val="bg1"/>
            </a:solidFill>
            <a:prstDash val="dash"/>
            <a:round/>
            <a:headEnd type="none" w="med" len="med"/>
            <a:tailEnd type="triangle"/>
          </a:ln>
          <a:effectLst/>
        </p:spPr>
      </p:cxnSp>
      <p:sp>
        <p:nvSpPr>
          <p:cNvPr id="13" name="Content Placeholder 2">
            <a:extLst>
              <a:ext uri="{FF2B5EF4-FFF2-40B4-BE49-F238E27FC236}">
                <a16:creationId xmlns:a16="http://schemas.microsoft.com/office/drawing/2014/main" id="{D868A5E4-5B5D-5F92-AC5B-D86FDBB4419E}"/>
              </a:ext>
            </a:extLst>
          </p:cNvPr>
          <p:cNvSpPr txBox="1">
            <a:spLocks/>
          </p:cNvSpPr>
          <p:nvPr/>
        </p:nvSpPr>
        <p:spPr bwMode="auto">
          <a:xfrm>
            <a:off x="370559" y="4304480"/>
            <a:ext cx="11167902" cy="68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Clr>
                <a:schemeClr val="tx1"/>
              </a:buClr>
              <a:buNone/>
            </a:pPr>
            <a:r>
              <a:rPr lang="en-US" altLang="en-US" sz="1000" b="0" dirty="0">
                <a:solidFill>
                  <a:schemeClr val="tx1"/>
                </a:solidFill>
                <a:latin typeface="+mn-lt"/>
              </a:rPr>
              <a:t>*5.4 mg/kg IV Q3W. T-DXd monotherapy a</a:t>
            </a:r>
            <a:r>
              <a:rPr lang="en-US" sz="1000" b="0" dirty="0">
                <a:solidFill>
                  <a:schemeClr val="tx1"/>
                </a:solidFill>
                <a:latin typeface="+mn-lt"/>
              </a:rPr>
              <a:t>rm closed after </a:t>
            </a:r>
            <a:r>
              <a:rPr lang="en-US" sz="1000" dirty="0">
                <a:solidFill>
                  <a:schemeClr val="tx1"/>
                </a:solidFill>
                <a:latin typeface="+mn-lt"/>
              </a:rPr>
              <a:t>i</a:t>
            </a:r>
            <a:r>
              <a:rPr lang="en-US" sz="1000" b="0" dirty="0">
                <a:solidFill>
                  <a:schemeClr val="tx1"/>
                </a:solidFill>
                <a:latin typeface="+mn-lt"/>
              </a:rPr>
              <a:t>ndependent </a:t>
            </a:r>
            <a:r>
              <a:rPr lang="en-US" sz="1000" dirty="0">
                <a:solidFill>
                  <a:schemeClr val="tx1"/>
                </a:solidFill>
                <a:latin typeface="+mn-lt"/>
              </a:rPr>
              <a:t>d</a:t>
            </a:r>
            <a:r>
              <a:rPr lang="en-US" sz="1000" b="0" dirty="0">
                <a:solidFill>
                  <a:schemeClr val="tx1"/>
                </a:solidFill>
                <a:latin typeface="+mn-lt"/>
              </a:rPr>
              <a:t>ata and safety </a:t>
            </a:r>
            <a:r>
              <a:rPr lang="en-US" sz="1000" dirty="0">
                <a:solidFill>
                  <a:schemeClr val="tx1"/>
                </a:solidFill>
                <a:latin typeface="+mn-lt"/>
              </a:rPr>
              <a:t>m</a:t>
            </a:r>
            <a:r>
              <a:rPr lang="en-US" sz="1000" b="0" dirty="0">
                <a:solidFill>
                  <a:schemeClr val="tx1"/>
                </a:solidFill>
                <a:latin typeface="+mn-lt"/>
              </a:rPr>
              <a:t>onitoring </a:t>
            </a:r>
            <a:r>
              <a:rPr lang="en-US" sz="1000" dirty="0">
                <a:solidFill>
                  <a:schemeClr val="tx1"/>
                </a:solidFill>
                <a:latin typeface="+mn-lt"/>
              </a:rPr>
              <a:t>c</a:t>
            </a:r>
            <a:r>
              <a:rPr lang="en-US" sz="1000" b="0" dirty="0">
                <a:solidFill>
                  <a:schemeClr val="tx1"/>
                </a:solidFill>
                <a:latin typeface="+mn-lt"/>
              </a:rPr>
              <a:t>ommittee recommendation on 3/13/24 due to lower pCR rate, low likelihood of superiority of T-DXd over ddAC-THP, and timing of surgery</a:t>
            </a:r>
            <a:r>
              <a:rPr lang="en-US" altLang="en-US" sz="1000" b="0" dirty="0">
                <a:solidFill>
                  <a:schemeClr val="tx1"/>
                </a:solidFill>
                <a:latin typeface="+mn-lt"/>
              </a:rPr>
              <a:t>. </a:t>
            </a:r>
            <a:r>
              <a:rPr lang="en-US" altLang="en-US" sz="1000" b="0" baseline="30000" dirty="0">
                <a:solidFill>
                  <a:schemeClr val="tx1"/>
                </a:solidFill>
                <a:latin typeface="+mn-lt"/>
              </a:rPr>
              <a:t>†</a:t>
            </a:r>
            <a:r>
              <a:rPr lang="en-US" altLang="en-US" sz="1000" b="0" dirty="0">
                <a:solidFill>
                  <a:schemeClr val="tx1"/>
                </a:solidFill>
                <a:latin typeface="+mn-lt"/>
              </a:rPr>
              <a:t>Paclitaxel 80 mg/m</a:t>
            </a:r>
            <a:r>
              <a:rPr lang="en-US" altLang="en-US" sz="1000" b="0" baseline="30000" dirty="0">
                <a:solidFill>
                  <a:schemeClr val="tx1"/>
                </a:solidFill>
                <a:latin typeface="+mn-lt"/>
              </a:rPr>
              <a:t>2 </a:t>
            </a:r>
            <a:r>
              <a:rPr lang="en-US" altLang="en-US" sz="1000" b="0" dirty="0">
                <a:solidFill>
                  <a:schemeClr val="tx1"/>
                </a:solidFill>
                <a:latin typeface="+mn-lt"/>
              </a:rPr>
              <a:t>IV</a:t>
            </a:r>
            <a:r>
              <a:rPr lang="en-US" altLang="en-US" sz="1000" b="0" baseline="30000" dirty="0">
                <a:solidFill>
                  <a:schemeClr val="tx1"/>
                </a:solidFill>
                <a:latin typeface="+mn-lt"/>
              </a:rPr>
              <a:t> </a:t>
            </a:r>
            <a:r>
              <a:rPr lang="en-US" altLang="en-US" sz="1000" b="0" dirty="0">
                <a:solidFill>
                  <a:schemeClr val="tx1"/>
                </a:solidFill>
                <a:latin typeface="+mn-lt"/>
              </a:rPr>
              <a:t>QW, trastuzumab 6 mg/kg IV Q3W, pertuzumab 840 mg loading dose IV followed by 420 mg IV Q3W. </a:t>
            </a:r>
            <a:r>
              <a:rPr lang="en-US" altLang="en-US" sz="1000" b="0" baseline="30000" dirty="0">
                <a:solidFill>
                  <a:schemeClr val="tx1"/>
                </a:solidFill>
                <a:latin typeface="+mn-lt"/>
              </a:rPr>
              <a:t>‡</a:t>
            </a:r>
            <a:r>
              <a:rPr lang="en-US" altLang="en-US" sz="1000" b="0" dirty="0">
                <a:solidFill>
                  <a:schemeClr val="tx1"/>
                </a:solidFill>
                <a:latin typeface="+mn-lt"/>
              </a:rPr>
              <a:t>Doxorubicin 60 mg/m</a:t>
            </a:r>
            <a:r>
              <a:rPr lang="en-US" altLang="en-US" sz="1000" b="0" baseline="30000" dirty="0">
                <a:solidFill>
                  <a:schemeClr val="tx1"/>
                </a:solidFill>
                <a:latin typeface="+mn-lt"/>
              </a:rPr>
              <a:t>2 </a:t>
            </a:r>
            <a:r>
              <a:rPr lang="en-US" altLang="en-US" sz="1000" b="0" dirty="0">
                <a:solidFill>
                  <a:schemeClr val="tx1"/>
                </a:solidFill>
                <a:latin typeface="+mn-lt"/>
              </a:rPr>
              <a:t>IV</a:t>
            </a:r>
            <a:r>
              <a:rPr lang="en-US" altLang="en-US" sz="1000" b="0" baseline="30000" dirty="0">
                <a:solidFill>
                  <a:schemeClr val="tx1"/>
                </a:solidFill>
                <a:latin typeface="+mn-lt"/>
              </a:rPr>
              <a:t> </a:t>
            </a:r>
            <a:r>
              <a:rPr lang="en-US" altLang="en-US" sz="1000" b="0" dirty="0">
                <a:solidFill>
                  <a:schemeClr val="tx1"/>
                </a:solidFill>
                <a:latin typeface="+mn-lt"/>
              </a:rPr>
              <a:t>Q2W, cyclophosphamide 600 mg/m</a:t>
            </a:r>
            <a:r>
              <a:rPr lang="en-US" altLang="en-US" sz="1000" b="0" baseline="30000" dirty="0">
                <a:solidFill>
                  <a:schemeClr val="tx1"/>
                </a:solidFill>
                <a:latin typeface="+mn-lt"/>
              </a:rPr>
              <a:t>2 </a:t>
            </a:r>
            <a:r>
              <a:rPr lang="en-US" altLang="en-US" sz="1000" b="0" dirty="0">
                <a:solidFill>
                  <a:schemeClr val="tx1"/>
                </a:solidFill>
                <a:latin typeface="+mn-lt"/>
              </a:rPr>
              <a:t>IV Q2W. </a:t>
            </a:r>
            <a:r>
              <a:rPr lang="en-US" altLang="en-US" sz="1000" b="0" baseline="30000" dirty="0">
                <a:solidFill>
                  <a:schemeClr val="tx1"/>
                </a:solidFill>
                <a:latin typeface="+mn-lt"/>
              </a:rPr>
              <a:t>§</a:t>
            </a:r>
            <a:r>
              <a:rPr lang="en-US" altLang="en-US" sz="1000" b="0" dirty="0">
                <a:solidFill>
                  <a:schemeClr val="tx1"/>
                </a:solidFill>
                <a:latin typeface="+mn-lt"/>
              </a:rPr>
              <a:t>Paclitaxel 80 mg/m</a:t>
            </a:r>
            <a:r>
              <a:rPr lang="en-US" altLang="en-US" sz="1000" b="0" baseline="30000" dirty="0">
                <a:solidFill>
                  <a:schemeClr val="tx1"/>
                </a:solidFill>
                <a:latin typeface="+mn-lt"/>
              </a:rPr>
              <a:t>2 </a:t>
            </a:r>
            <a:r>
              <a:rPr lang="en-US" altLang="en-US" sz="1000" b="0" dirty="0">
                <a:solidFill>
                  <a:schemeClr val="tx1"/>
                </a:solidFill>
                <a:latin typeface="+mn-lt"/>
              </a:rPr>
              <a:t>IV QW, trastuzumab 8 mg/kg loading dose IV followed by 6 mg/kg IV Q3W, pertuzumab 840 mg loading dose IV followed by 420 mg IV Q3W. </a:t>
            </a:r>
            <a:endParaRPr lang="en-US" sz="1000" b="0" dirty="0">
              <a:solidFill>
                <a:schemeClr val="tx1"/>
              </a:solidFill>
              <a:latin typeface="+mn-lt"/>
            </a:endParaRPr>
          </a:p>
        </p:txBody>
      </p:sp>
      <p:sp>
        <p:nvSpPr>
          <p:cNvPr id="14" name="TextBox 13">
            <a:extLst>
              <a:ext uri="{FF2B5EF4-FFF2-40B4-BE49-F238E27FC236}">
                <a16:creationId xmlns:a16="http://schemas.microsoft.com/office/drawing/2014/main" id="{0AEC9798-6AEB-6B6A-96DB-4B4ACE4952C9}"/>
              </a:ext>
            </a:extLst>
          </p:cNvPr>
          <p:cNvSpPr txBox="1"/>
          <p:nvPr/>
        </p:nvSpPr>
        <p:spPr bwMode="auto">
          <a:xfrm>
            <a:off x="7879330" y="2294099"/>
            <a:ext cx="2176098" cy="190821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ts val="400"/>
              </a:spcBef>
              <a:spcAft>
                <a:spcPct val="0"/>
              </a:spcAft>
              <a:buClrTx/>
              <a:buFontTx/>
              <a:buNone/>
            </a:pPr>
            <a:r>
              <a:rPr lang="en-US" sz="1200" dirty="0"/>
              <a:t>Recommended post-neoadjuvant treatment per protocol:</a:t>
            </a:r>
          </a:p>
          <a:p>
            <a:pPr algn="l">
              <a:lnSpc>
                <a:spcPct val="100000"/>
              </a:lnSpc>
              <a:spcBef>
                <a:spcPts val="400"/>
              </a:spcBef>
              <a:spcAft>
                <a:spcPct val="0"/>
              </a:spcAft>
              <a:buClrTx/>
              <a:buFontTx/>
              <a:buNone/>
            </a:pPr>
            <a:r>
              <a:rPr lang="en-US" sz="1200" dirty="0"/>
              <a:t>pCR: RT and concomitant trastuzumab ± pertuzumab for max. 1 yr</a:t>
            </a:r>
          </a:p>
          <a:p>
            <a:pPr algn="l">
              <a:lnSpc>
                <a:spcPct val="100000"/>
              </a:lnSpc>
              <a:spcBef>
                <a:spcPts val="400"/>
              </a:spcBef>
              <a:spcAft>
                <a:spcPct val="0"/>
              </a:spcAft>
              <a:buClrTx/>
              <a:buFontTx/>
              <a:buNone/>
            </a:pPr>
            <a:r>
              <a:rPr lang="en-US" sz="1200" dirty="0"/>
              <a:t>No pCR: RT and T-DM1 for up to 14 cycles</a:t>
            </a:r>
          </a:p>
          <a:p>
            <a:pPr algn="l">
              <a:lnSpc>
                <a:spcPct val="100000"/>
              </a:lnSpc>
              <a:spcBef>
                <a:spcPts val="400"/>
              </a:spcBef>
              <a:spcAft>
                <a:spcPct val="0"/>
              </a:spcAft>
              <a:buClrTx/>
              <a:buFontTx/>
              <a:buNone/>
            </a:pPr>
            <a:r>
              <a:rPr lang="en-US" sz="1200" dirty="0"/>
              <a:t>HR+: ET</a:t>
            </a:r>
          </a:p>
        </p:txBody>
      </p:sp>
      <p:grpSp>
        <p:nvGrpSpPr>
          <p:cNvPr id="4" name="Group 3">
            <a:extLst>
              <a:ext uri="{FF2B5EF4-FFF2-40B4-BE49-F238E27FC236}">
                <a16:creationId xmlns:a16="http://schemas.microsoft.com/office/drawing/2014/main" id="{95773F40-845C-78EB-5239-9A1D0BE62045}"/>
              </a:ext>
            </a:extLst>
          </p:cNvPr>
          <p:cNvGrpSpPr/>
          <p:nvPr/>
        </p:nvGrpSpPr>
        <p:grpSpPr>
          <a:xfrm>
            <a:off x="3085952" y="2208273"/>
            <a:ext cx="3419856" cy="2079867"/>
            <a:chOff x="3085952" y="2202247"/>
            <a:chExt cx="3419856" cy="2079867"/>
          </a:xfrm>
        </p:grpSpPr>
        <p:sp>
          <p:nvSpPr>
            <p:cNvPr id="8" name="Rectangle 49">
              <a:extLst>
                <a:ext uri="{FF2B5EF4-FFF2-40B4-BE49-F238E27FC236}">
                  <a16:creationId xmlns:a16="http://schemas.microsoft.com/office/drawing/2014/main" id="{C4725934-0574-9B35-F0BE-791AC5F52F7C}"/>
                </a:ext>
              </a:extLst>
            </p:cNvPr>
            <p:cNvSpPr>
              <a:spLocks noChangeArrowheads="1"/>
            </p:cNvSpPr>
            <p:nvPr/>
          </p:nvSpPr>
          <p:spPr bwMode="auto">
            <a:xfrm>
              <a:off x="3085952" y="2202247"/>
              <a:ext cx="3419856"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2"/>
                  </a:solidFill>
                  <a:latin typeface="+mn-lt"/>
                </a:rPr>
                <a:t>T-DXd</a:t>
              </a:r>
              <a:r>
                <a:rPr lang="en-US" altLang="en-US" sz="1400" dirty="0">
                  <a:solidFill>
                    <a:schemeClr val="bg2"/>
                  </a:solidFill>
                  <a:latin typeface="+mn-lt"/>
                </a:rPr>
                <a:t>* </a:t>
              </a:r>
              <a:r>
                <a:rPr lang="en-US" altLang="en-US" sz="1400" b="0" dirty="0">
                  <a:solidFill>
                    <a:schemeClr val="bg2"/>
                  </a:solidFill>
                  <a:latin typeface="+mn-lt"/>
                </a:rPr>
                <a:t>(4 cycles) </a:t>
              </a:r>
              <a:r>
                <a:rPr lang="en-US" altLang="en-US" sz="1400" b="0" dirty="0">
                  <a:solidFill>
                    <a:schemeClr val="bg2"/>
                  </a:solidFill>
                  <a:latin typeface="+mn-lt"/>
                  <a:sym typeface="Wingdings" pitchFamily="2" charset="2"/>
                </a:rPr>
                <a:t></a:t>
              </a:r>
              <a:r>
                <a:rPr lang="en-US" altLang="en-US" sz="1400" dirty="0">
                  <a:solidFill>
                    <a:schemeClr val="bg2"/>
                  </a:solidFill>
                  <a:latin typeface="+mn-lt"/>
                  <a:sym typeface="Wingdings" pitchFamily="2" charset="2"/>
                </a:rPr>
                <a:t> </a:t>
              </a:r>
              <a:r>
                <a:rPr lang="en-US" altLang="en-US" sz="1400" b="1" dirty="0">
                  <a:solidFill>
                    <a:schemeClr val="bg2"/>
                  </a:solidFill>
                  <a:latin typeface="+mn-lt"/>
                  <a:sym typeface="Wingdings" pitchFamily="2" charset="2"/>
                </a:rPr>
                <a:t>THP</a:t>
              </a:r>
              <a:r>
                <a:rPr lang="en-US" altLang="en-US" sz="1400" b="0" baseline="30000" dirty="0">
                  <a:solidFill>
                    <a:schemeClr val="bg2"/>
                  </a:solidFill>
                  <a:latin typeface="+mn-lt"/>
                </a:rPr>
                <a:t>†</a:t>
              </a:r>
              <a:r>
                <a:rPr lang="en-US" altLang="en-US" sz="1400" dirty="0">
                  <a:solidFill>
                    <a:schemeClr val="bg2"/>
                  </a:solidFill>
                  <a:latin typeface="+mn-lt"/>
                  <a:sym typeface="Wingdings" pitchFamily="2" charset="2"/>
                </a:rPr>
                <a:t> </a:t>
              </a:r>
              <a:r>
                <a:rPr lang="en-US" altLang="en-US" sz="1400" b="0" dirty="0">
                  <a:solidFill>
                    <a:schemeClr val="bg2"/>
                  </a:solidFill>
                  <a:latin typeface="+mn-lt"/>
                  <a:sym typeface="Wingdings" pitchFamily="2" charset="2"/>
                </a:rPr>
                <a:t>(4 cycles)</a:t>
              </a:r>
              <a:endParaRPr lang="en-US" altLang="en-US" sz="1400" b="0" dirty="0">
                <a:solidFill>
                  <a:schemeClr val="bg2"/>
                </a:solidFill>
                <a:latin typeface="+mn-lt"/>
              </a:endParaRPr>
            </a:p>
            <a:p>
              <a:pPr algn="ctr">
                <a:lnSpc>
                  <a:spcPct val="100000"/>
                </a:lnSpc>
                <a:spcBef>
                  <a:spcPct val="0"/>
                </a:spcBef>
                <a:spcAft>
                  <a:spcPct val="0"/>
                </a:spcAft>
                <a:buClrTx/>
                <a:buFontTx/>
                <a:buNone/>
              </a:pPr>
              <a:r>
                <a:rPr lang="en-US" altLang="en-US" sz="1400" b="0" dirty="0">
                  <a:solidFill>
                    <a:schemeClr val="bg2"/>
                  </a:solidFill>
                  <a:latin typeface="+mn-lt"/>
                </a:rPr>
                <a:t>(n = 321)</a:t>
              </a:r>
            </a:p>
          </p:txBody>
        </p:sp>
        <p:sp>
          <p:nvSpPr>
            <p:cNvPr id="9" name="Rectangle 50">
              <a:extLst>
                <a:ext uri="{FF2B5EF4-FFF2-40B4-BE49-F238E27FC236}">
                  <a16:creationId xmlns:a16="http://schemas.microsoft.com/office/drawing/2014/main" id="{43232706-6970-5456-B8E0-C1A090F35C97}"/>
                </a:ext>
              </a:extLst>
            </p:cNvPr>
            <p:cNvSpPr>
              <a:spLocks noChangeArrowheads="1"/>
            </p:cNvSpPr>
            <p:nvPr/>
          </p:nvSpPr>
          <p:spPr bwMode="auto">
            <a:xfrm>
              <a:off x="3085952" y="3642034"/>
              <a:ext cx="3419856" cy="640080"/>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2"/>
                  </a:solidFill>
                  <a:latin typeface="+mn-lt"/>
                </a:rPr>
                <a:t>ddAC</a:t>
              </a:r>
              <a:r>
                <a:rPr lang="en-US" altLang="en-US" sz="1400" b="0" baseline="30000" dirty="0">
                  <a:solidFill>
                    <a:schemeClr val="bg2"/>
                  </a:solidFill>
                  <a:latin typeface="+mn-lt"/>
                </a:rPr>
                <a:t>‡</a:t>
              </a:r>
              <a:r>
                <a:rPr lang="en-US" altLang="en-US" sz="1400" dirty="0">
                  <a:solidFill>
                    <a:schemeClr val="bg2"/>
                  </a:solidFill>
                  <a:latin typeface="+mn-lt"/>
                </a:rPr>
                <a:t> </a:t>
              </a:r>
              <a:r>
                <a:rPr lang="en-US" altLang="en-US" sz="1400" b="0" dirty="0">
                  <a:solidFill>
                    <a:schemeClr val="bg2"/>
                  </a:solidFill>
                  <a:latin typeface="+mn-lt"/>
                </a:rPr>
                <a:t>(4 cycles) </a:t>
              </a:r>
              <a:r>
                <a:rPr lang="en-US" altLang="en-US" sz="1400" b="0" dirty="0">
                  <a:solidFill>
                    <a:schemeClr val="bg2"/>
                  </a:solidFill>
                  <a:latin typeface="+mn-lt"/>
                  <a:sym typeface="Wingdings" pitchFamily="2" charset="2"/>
                </a:rPr>
                <a:t></a:t>
              </a:r>
              <a:r>
                <a:rPr lang="en-US" altLang="en-US" sz="1400" dirty="0">
                  <a:solidFill>
                    <a:schemeClr val="bg2"/>
                  </a:solidFill>
                  <a:latin typeface="+mn-lt"/>
                  <a:sym typeface="Wingdings" pitchFamily="2" charset="2"/>
                </a:rPr>
                <a:t> </a:t>
              </a:r>
              <a:r>
                <a:rPr lang="en-US" altLang="en-US" sz="1400" b="1" dirty="0">
                  <a:solidFill>
                    <a:schemeClr val="bg2"/>
                  </a:solidFill>
                  <a:latin typeface="+mn-lt"/>
                  <a:sym typeface="Wingdings" pitchFamily="2" charset="2"/>
                </a:rPr>
                <a:t>THP</a:t>
              </a:r>
              <a:r>
                <a:rPr lang="en-US" altLang="en-US" sz="1400" b="0" baseline="30000" dirty="0">
                  <a:solidFill>
                    <a:schemeClr val="bg2"/>
                  </a:solidFill>
                  <a:latin typeface="+mn-lt"/>
                  <a:sym typeface="Wingdings" pitchFamily="2" charset="2"/>
                </a:rPr>
                <a:t>§</a:t>
              </a:r>
              <a:r>
                <a:rPr lang="en-US" altLang="en-US" sz="1400" dirty="0">
                  <a:solidFill>
                    <a:schemeClr val="bg2"/>
                  </a:solidFill>
                  <a:latin typeface="+mn-lt"/>
                  <a:sym typeface="Wingdings" pitchFamily="2" charset="2"/>
                </a:rPr>
                <a:t> </a:t>
              </a:r>
              <a:r>
                <a:rPr lang="en-US" altLang="en-US" sz="1400" b="0" dirty="0">
                  <a:solidFill>
                    <a:schemeClr val="bg2"/>
                  </a:solidFill>
                  <a:latin typeface="+mn-lt"/>
                  <a:sym typeface="Wingdings" pitchFamily="2" charset="2"/>
                </a:rPr>
                <a:t>(4 cycles)</a:t>
              </a:r>
              <a:endParaRPr lang="en-US" altLang="en-US" sz="1400" b="0" dirty="0">
                <a:solidFill>
                  <a:schemeClr val="bg2"/>
                </a:solidFill>
                <a:latin typeface="+mn-lt"/>
              </a:endParaRPr>
            </a:p>
            <a:p>
              <a:pPr algn="ctr">
                <a:lnSpc>
                  <a:spcPct val="100000"/>
                </a:lnSpc>
                <a:spcBef>
                  <a:spcPct val="0"/>
                </a:spcBef>
                <a:spcAft>
                  <a:spcPct val="0"/>
                </a:spcAft>
                <a:buClrTx/>
                <a:buFontTx/>
                <a:buNone/>
              </a:pPr>
              <a:r>
                <a:rPr lang="en-US" altLang="en-US" sz="1400" b="0" dirty="0">
                  <a:solidFill>
                    <a:schemeClr val="bg2"/>
                  </a:solidFill>
                  <a:latin typeface="+mn-lt"/>
                </a:rPr>
                <a:t>(n = 320)</a:t>
              </a:r>
            </a:p>
          </p:txBody>
        </p:sp>
        <p:sp>
          <p:nvSpPr>
            <p:cNvPr id="17" name="Rectangle 50">
              <a:extLst>
                <a:ext uri="{FF2B5EF4-FFF2-40B4-BE49-F238E27FC236}">
                  <a16:creationId xmlns:a16="http://schemas.microsoft.com/office/drawing/2014/main" id="{046E4381-E397-0A12-142A-051E47887C5C}"/>
                </a:ext>
              </a:extLst>
            </p:cNvPr>
            <p:cNvSpPr>
              <a:spLocks noChangeArrowheads="1"/>
            </p:cNvSpPr>
            <p:nvPr/>
          </p:nvSpPr>
          <p:spPr bwMode="auto">
            <a:xfrm>
              <a:off x="3085952" y="2922140"/>
              <a:ext cx="3419856" cy="640080"/>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2"/>
                  </a:solidFill>
                  <a:latin typeface="+mn-lt"/>
                </a:rPr>
                <a:t>T-DXd</a:t>
              </a:r>
              <a:r>
                <a:rPr lang="en-US" altLang="en-US" sz="1400" dirty="0">
                  <a:solidFill>
                    <a:schemeClr val="bg2"/>
                  </a:solidFill>
                  <a:latin typeface="+mn-lt"/>
                </a:rPr>
                <a:t>* </a:t>
              </a:r>
              <a:r>
                <a:rPr lang="en-US" altLang="en-US" sz="1400" b="0" dirty="0">
                  <a:solidFill>
                    <a:schemeClr val="bg2"/>
                  </a:solidFill>
                  <a:latin typeface="+mn-lt"/>
                </a:rPr>
                <a:t>(8 cycles)</a:t>
              </a:r>
              <a:endParaRPr lang="en-US" altLang="en-US" sz="1400" b="0" baseline="30000" dirty="0">
                <a:solidFill>
                  <a:schemeClr val="bg2"/>
                </a:solidFill>
                <a:latin typeface="+mn-lt"/>
              </a:endParaRPr>
            </a:p>
            <a:p>
              <a:pPr algn="ctr">
                <a:lnSpc>
                  <a:spcPct val="100000"/>
                </a:lnSpc>
                <a:spcBef>
                  <a:spcPct val="0"/>
                </a:spcBef>
                <a:spcAft>
                  <a:spcPct val="0"/>
                </a:spcAft>
                <a:buClrTx/>
                <a:buFontTx/>
                <a:buNone/>
              </a:pPr>
              <a:r>
                <a:rPr lang="en-US" altLang="en-US" sz="1400" b="0" dirty="0">
                  <a:solidFill>
                    <a:schemeClr val="bg2"/>
                  </a:solidFill>
                  <a:latin typeface="+mn-lt"/>
                </a:rPr>
                <a:t>(n = 286)</a:t>
              </a:r>
            </a:p>
          </p:txBody>
        </p:sp>
      </p:grpSp>
      <p:grpSp>
        <p:nvGrpSpPr>
          <p:cNvPr id="24" name="Group 23">
            <a:extLst>
              <a:ext uri="{FF2B5EF4-FFF2-40B4-BE49-F238E27FC236}">
                <a16:creationId xmlns:a16="http://schemas.microsoft.com/office/drawing/2014/main" id="{A382871C-E028-E716-2E7F-7BC5E3C38D48}"/>
              </a:ext>
            </a:extLst>
          </p:cNvPr>
          <p:cNvGrpSpPr/>
          <p:nvPr/>
        </p:nvGrpSpPr>
        <p:grpSpPr>
          <a:xfrm>
            <a:off x="2385238" y="2558674"/>
            <a:ext cx="590858" cy="1379064"/>
            <a:chOff x="2385238" y="2567256"/>
            <a:chExt cx="590858" cy="1379064"/>
          </a:xfrm>
        </p:grpSpPr>
        <p:grpSp>
          <p:nvGrpSpPr>
            <p:cNvPr id="2" name="Group 1">
              <a:extLst>
                <a:ext uri="{FF2B5EF4-FFF2-40B4-BE49-F238E27FC236}">
                  <a16:creationId xmlns:a16="http://schemas.microsoft.com/office/drawing/2014/main" id="{52DA9756-4B1C-93C7-A373-765707A0B523}"/>
                </a:ext>
              </a:extLst>
            </p:cNvPr>
            <p:cNvGrpSpPr/>
            <p:nvPr/>
          </p:nvGrpSpPr>
          <p:grpSpPr>
            <a:xfrm>
              <a:off x="2385238" y="2567256"/>
              <a:ext cx="586822" cy="1379064"/>
              <a:chOff x="2385238" y="2529156"/>
              <a:chExt cx="586822" cy="1379064"/>
            </a:xfrm>
          </p:grpSpPr>
          <p:sp>
            <p:nvSpPr>
              <p:cNvPr id="15" name="Line 53">
                <a:extLst>
                  <a:ext uri="{FF2B5EF4-FFF2-40B4-BE49-F238E27FC236}">
                    <a16:creationId xmlns:a16="http://schemas.microsoft.com/office/drawing/2014/main" id="{D81A2583-1472-4D0D-D23D-EC843E1199BB}"/>
                  </a:ext>
                </a:extLst>
              </p:cNvPr>
              <p:cNvSpPr>
                <a:spLocks noChangeShapeType="1"/>
              </p:cNvSpPr>
              <p:nvPr/>
            </p:nvSpPr>
            <p:spPr bwMode="auto">
              <a:xfrm>
                <a:off x="2385238" y="3405146"/>
                <a:ext cx="586822" cy="50307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32BE03A0-55F5-3479-3105-16A34E99C2A0}"/>
                  </a:ext>
                </a:extLst>
              </p:cNvPr>
              <p:cNvSpPr>
                <a:spLocks noChangeShapeType="1"/>
              </p:cNvSpPr>
              <p:nvPr/>
            </p:nvSpPr>
            <p:spPr bwMode="auto">
              <a:xfrm flipV="1">
                <a:off x="2385238" y="2529156"/>
                <a:ext cx="586822" cy="62251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18" name="Line 54">
              <a:extLst>
                <a:ext uri="{FF2B5EF4-FFF2-40B4-BE49-F238E27FC236}">
                  <a16:creationId xmlns:a16="http://schemas.microsoft.com/office/drawing/2014/main" id="{E4B6A669-5E3B-E6EF-19E0-DD106040A2B4}"/>
                </a:ext>
              </a:extLst>
            </p:cNvPr>
            <p:cNvSpPr>
              <a:spLocks noChangeShapeType="1"/>
            </p:cNvSpPr>
            <p:nvPr/>
          </p:nvSpPr>
          <p:spPr bwMode="auto">
            <a:xfrm flipV="1">
              <a:off x="2389266" y="3256788"/>
              <a:ext cx="58683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grpSp>
        <p:nvGrpSpPr>
          <p:cNvPr id="3" name="Group 2">
            <a:extLst>
              <a:ext uri="{FF2B5EF4-FFF2-40B4-BE49-F238E27FC236}">
                <a16:creationId xmlns:a16="http://schemas.microsoft.com/office/drawing/2014/main" id="{07E3BF00-D95B-9142-5805-541E3AFB763C}"/>
              </a:ext>
            </a:extLst>
          </p:cNvPr>
          <p:cNvGrpSpPr/>
          <p:nvPr/>
        </p:nvGrpSpPr>
        <p:grpSpPr>
          <a:xfrm>
            <a:off x="6556552" y="2528313"/>
            <a:ext cx="365760" cy="1439787"/>
            <a:chOff x="6556552" y="2522287"/>
            <a:chExt cx="365760" cy="1439787"/>
          </a:xfrm>
        </p:grpSpPr>
        <p:sp>
          <p:nvSpPr>
            <p:cNvPr id="19" name="Line 54">
              <a:extLst>
                <a:ext uri="{FF2B5EF4-FFF2-40B4-BE49-F238E27FC236}">
                  <a16:creationId xmlns:a16="http://schemas.microsoft.com/office/drawing/2014/main" id="{18309DC3-C54D-8C56-9DF8-11C20FBCA465}"/>
                </a:ext>
              </a:extLst>
            </p:cNvPr>
            <p:cNvSpPr>
              <a:spLocks noChangeShapeType="1"/>
            </p:cNvSpPr>
            <p:nvPr/>
          </p:nvSpPr>
          <p:spPr bwMode="auto">
            <a:xfrm flipV="1">
              <a:off x="6556552" y="2522287"/>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4">
              <a:extLst>
                <a:ext uri="{FF2B5EF4-FFF2-40B4-BE49-F238E27FC236}">
                  <a16:creationId xmlns:a16="http://schemas.microsoft.com/office/drawing/2014/main" id="{0BE4B9EE-83E5-1E66-853B-D3B19461CE6D}"/>
                </a:ext>
              </a:extLst>
            </p:cNvPr>
            <p:cNvSpPr>
              <a:spLocks noChangeShapeType="1"/>
            </p:cNvSpPr>
            <p:nvPr/>
          </p:nvSpPr>
          <p:spPr bwMode="auto">
            <a:xfrm flipV="1">
              <a:off x="6556552" y="3242180"/>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F1BB43E5-D0E8-A03B-B0C5-6652E15BF818}"/>
                </a:ext>
              </a:extLst>
            </p:cNvPr>
            <p:cNvSpPr>
              <a:spLocks noChangeShapeType="1"/>
            </p:cNvSpPr>
            <p:nvPr/>
          </p:nvSpPr>
          <p:spPr bwMode="auto">
            <a:xfrm flipV="1">
              <a:off x="6556552" y="3962074"/>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22" name="Line 54">
            <a:extLst>
              <a:ext uri="{FF2B5EF4-FFF2-40B4-BE49-F238E27FC236}">
                <a16:creationId xmlns:a16="http://schemas.microsoft.com/office/drawing/2014/main" id="{F77016A7-55BE-93F1-9426-5F38D9F7DCC0}"/>
              </a:ext>
            </a:extLst>
          </p:cNvPr>
          <p:cNvSpPr>
            <a:spLocks noChangeShapeType="1"/>
          </p:cNvSpPr>
          <p:nvPr/>
        </p:nvSpPr>
        <p:spPr bwMode="auto">
          <a:xfrm flipV="1">
            <a:off x="7419392" y="3248206"/>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2FFECB4D-22DF-295E-2527-2D4D315E8DA7}"/>
              </a:ext>
            </a:extLst>
          </p:cNvPr>
          <p:cNvSpPr txBox="1"/>
          <p:nvPr/>
        </p:nvSpPr>
        <p:spPr bwMode="auto">
          <a:xfrm rot="16200000">
            <a:off x="6115116" y="3078929"/>
            <a:ext cx="2091919" cy="338554"/>
          </a:xfrm>
          <a:prstGeom prst="rect">
            <a:avLst/>
          </a:prstGeom>
          <a:solidFill>
            <a:schemeClr val="bg2"/>
          </a:solidFill>
          <a:ln>
            <a:noFill/>
          </a:ln>
        </p:spPr>
        <p:txBody>
          <a:bodyPr wrap="square" rtlCol="0">
            <a:spAutoFit/>
          </a:bodyPr>
          <a:lstStyle/>
          <a:p>
            <a:pPr algn="ctr">
              <a:lnSpc>
                <a:spcPct val="100000"/>
              </a:lnSpc>
              <a:spcBef>
                <a:spcPct val="50000"/>
              </a:spcBef>
              <a:spcAft>
                <a:spcPct val="0"/>
              </a:spcAft>
              <a:buClrTx/>
              <a:buFontTx/>
              <a:buNone/>
            </a:pPr>
            <a:r>
              <a:rPr lang="en-US" sz="1600" b="0" dirty="0"/>
              <a:t>Surgery</a:t>
            </a:r>
          </a:p>
        </p:txBody>
      </p:sp>
      <p:sp>
        <p:nvSpPr>
          <p:cNvPr id="26" name="Rectangle 25">
            <a:extLst>
              <a:ext uri="{FF2B5EF4-FFF2-40B4-BE49-F238E27FC236}">
                <a16:creationId xmlns:a16="http://schemas.microsoft.com/office/drawing/2014/main" id="{EA4F3326-7D9D-67E6-3F53-05F8897B505D}"/>
              </a:ext>
            </a:extLst>
          </p:cNvPr>
          <p:cNvSpPr/>
          <p:nvPr/>
        </p:nvSpPr>
        <p:spPr>
          <a:xfrm>
            <a:off x="10382251" y="2832708"/>
            <a:ext cx="1564032" cy="83099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i="1" u="none" strike="noStrike" kern="1200" cap="none" spc="0" normalizeH="0" baseline="0" noProof="0" dirty="0">
                <a:ln>
                  <a:noFill/>
                </a:ln>
                <a:solidFill>
                  <a:srgbClr val="000000"/>
                </a:solidFill>
                <a:effectLst/>
                <a:uLnTx/>
                <a:uFillTx/>
                <a:ea typeface="+mn-ea"/>
                <a:cs typeface="+mn-cs"/>
              </a:rPr>
              <a:t>Safety </a:t>
            </a:r>
            <a:r>
              <a:rPr lang="en-US" altLang="en-US" sz="1200" i="1" dirty="0">
                <a:solidFill>
                  <a:srgbClr val="000000"/>
                </a:solidFill>
              </a:rPr>
              <a:t>fo</a:t>
            </a:r>
            <a:r>
              <a:rPr kumimoji="0" lang="en-US" altLang="en-US" sz="1200" i="1" u="none" strike="noStrike" kern="1200" cap="none" spc="0" normalizeH="0" baseline="0" noProof="0" dirty="0">
                <a:ln>
                  <a:noFill/>
                </a:ln>
                <a:solidFill>
                  <a:srgbClr val="000000"/>
                </a:solidFill>
                <a:effectLst/>
                <a:uLnTx/>
                <a:uFillTx/>
                <a:ea typeface="+mn-ea"/>
                <a:cs typeface="+mn-cs"/>
              </a:rPr>
              <a:t>llow-up: 40+7 days after last treatment dose </a:t>
            </a:r>
          </a:p>
        </p:txBody>
      </p:sp>
      <p:sp>
        <p:nvSpPr>
          <p:cNvPr id="27" name="Line 54">
            <a:extLst>
              <a:ext uri="{FF2B5EF4-FFF2-40B4-BE49-F238E27FC236}">
                <a16:creationId xmlns:a16="http://schemas.microsoft.com/office/drawing/2014/main" id="{54F11BB7-9BC0-C9EB-A1D7-7F639408795D}"/>
              </a:ext>
            </a:extLst>
          </p:cNvPr>
          <p:cNvSpPr>
            <a:spLocks noChangeShapeType="1"/>
          </p:cNvSpPr>
          <p:nvPr/>
        </p:nvSpPr>
        <p:spPr bwMode="auto">
          <a:xfrm flipV="1">
            <a:off x="10087403" y="3248206"/>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 Box 15">
            <a:extLst>
              <a:ext uri="{FF2B5EF4-FFF2-40B4-BE49-F238E27FC236}">
                <a16:creationId xmlns:a16="http://schemas.microsoft.com/office/drawing/2014/main" id="{385FB42D-6800-DDC1-51FB-67077AAC1661}"/>
              </a:ext>
            </a:extLst>
          </p:cNvPr>
          <p:cNvSpPr txBox="1">
            <a:spLocks noChangeArrowheads="1"/>
          </p:cNvSpPr>
          <p:nvPr/>
        </p:nvSpPr>
        <p:spPr bwMode="auto">
          <a:xfrm>
            <a:off x="3559175" y="6506289"/>
            <a:ext cx="5732463"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buFontTx/>
              <a:buNone/>
              <a:defRPr/>
            </a:pPr>
            <a:r>
              <a:rPr lang="en-GB" altLang="en-US" sz="800" b="0" spc="-10" dirty="0">
                <a:solidFill>
                  <a:srgbClr val="161616"/>
                </a:solidFill>
                <a:latin typeface="Poppins" pitchFamily="2" charset="77"/>
              </a:rPr>
              <a:t>Curigliano. SABCS 2025. Abstr RF6-02.</a:t>
            </a:r>
            <a:endParaRPr lang="en-GB" altLang="en-US" sz="800" b="0" dirty="0">
              <a:solidFill>
                <a:srgbClr val="161616"/>
              </a:solidFill>
              <a:latin typeface="Poppins" pitchFamily="2" charset="77"/>
            </a:endParaRPr>
          </a:p>
        </p:txBody>
      </p:sp>
      <p:sp>
        <p:nvSpPr>
          <p:cNvPr id="25" name="Line 54">
            <a:extLst>
              <a:ext uri="{FF2B5EF4-FFF2-40B4-BE49-F238E27FC236}">
                <a16:creationId xmlns:a16="http://schemas.microsoft.com/office/drawing/2014/main" id="{0CD7D2DF-8C5B-0D29-636C-7BC88C6F9281}"/>
              </a:ext>
            </a:extLst>
          </p:cNvPr>
          <p:cNvSpPr>
            <a:spLocks noChangeShapeType="1"/>
          </p:cNvSpPr>
          <p:nvPr/>
        </p:nvSpPr>
        <p:spPr bwMode="auto">
          <a:xfrm flipH="1">
            <a:off x="2635159" y="2202246"/>
            <a:ext cx="0" cy="457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6D588-C4F0-EDE6-1A58-146817F35C14}"/>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E9FA053-575A-3061-EDEE-85790A63EB09}"/>
              </a:ext>
            </a:extLst>
          </p:cNvPr>
          <p:cNvSpPr>
            <a:spLocks noGrp="1"/>
          </p:cNvSpPr>
          <p:nvPr>
            <p:ph idx="1"/>
          </p:nvPr>
        </p:nvSpPr>
        <p:spPr>
          <a:xfrm>
            <a:off x="231775" y="5219446"/>
            <a:ext cx="11739563" cy="976566"/>
          </a:xfrm>
        </p:spPr>
        <p:txBody>
          <a:bodyPr/>
          <a:lstStyle/>
          <a:p>
            <a:pPr marL="342900" indent="-342900">
              <a:buFont typeface="Arial" panose="020B0604020202020204" pitchFamily="34" charset="0"/>
              <a:buChar char="•"/>
            </a:pPr>
            <a:r>
              <a:rPr lang="en-US" altLang="en-US" sz="1800" dirty="0"/>
              <a:t>ILD/pneumonitis was infrequent and occurred at comparable rates across arms; </a:t>
            </a:r>
            <a:r>
              <a:rPr lang="en-US" sz="1800" dirty="0"/>
              <a:t>grade ≥3 events were most common with ddAC-THP </a:t>
            </a:r>
          </a:p>
          <a:p>
            <a:pPr lvl="2"/>
            <a:r>
              <a:rPr lang="en-US" altLang="en-US" sz="1600" dirty="0"/>
              <a:t>Rates were increased in cycles 5-8 with ddAC-THP and were stable with T-DXd–THP</a:t>
            </a:r>
          </a:p>
        </p:txBody>
      </p:sp>
      <p:sp>
        <p:nvSpPr>
          <p:cNvPr id="10243" name="Rectangle 4">
            <a:extLst>
              <a:ext uri="{FF2B5EF4-FFF2-40B4-BE49-F238E27FC236}">
                <a16:creationId xmlns:a16="http://schemas.microsoft.com/office/drawing/2014/main" id="{31244DB1-8AF5-C7F5-9078-69C2E77F45E6}"/>
              </a:ext>
            </a:extLst>
          </p:cNvPr>
          <p:cNvSpPr>
            <a:spLocks noGrp="1" noChangeArrowheads="1"/>
          </p:cNvSpPr>
          <p:nvPr>
            <p:ph type="title"/>
          </p:nvPr>
        </p:nvSpPr>
        <p:spPr>
          <a:xfrm>
            <a:off x="231775" y="279784"/>
            <a:ext cx="11739563" cy="1004121"/>
          </a:xfrm>
        </p:spPr>
        <p:txBody>
          <a:bodyPr/>
          <a:lstStyle/>
          <a:p>
            <a:r>
              <a:rPr lang="en-US" altLang="en-US" dirty="0"/>
              <a:t>DESTINY-Breast11 Safety: </a:t>
            </a:r>
            <a:r>
              <a:rPr lang="en-US" dirty="0"/>
              <a:t>Adjudicated Drug-Related ILD</a:t>
            </a:r>
            <a:br>
              <a:rPr lang="en-US" dirty="0"/>
            </a:br>
            <a:r>
              <a:rPr lang="en-US" dirty="0"/>
              <a:t>Events by Cycle</a:t>
            </a:r>
            <a:endParaRPr lang="en-US" altLang="en-US" dirty="0"/>
          </a:p>
        </p:txBody>
      </p:sp>
      <p:sp>
        <p:nvSpPr>
          <p:cNvPr id="5" name="Text Box 15">
            <a:extLst>
              <a:ext uri="{FF2B5EF4-FFF2-40B4-BE49-F238E27FC236}">
                <a16:creationId xmlns:a16="http://schemas.microsoft.com/office/drawing/2014/main" id="{BCADAAC9-D2F0-B302-C24B-1E188AA9BB77}"/>
              </a:ext>
            </a:extLst>
          </p:cNvPr>
          <p:cNvSpPr txBox="1">
            <a:spLocks noGrp="1" noChangeArrowheads="1"/>
          </p:cNvSpPr>
          <p:nvPr>
            <p:ph sz="quarter" idx="10"/>
          </p:nvPr>
        </p:nvSpPr>
        <p:spPr bwMode="auto">
          <a:xfrm>
            <a:off x="3559175" y="6506289"/>
            <a:ext cx="5732463" cy="123111"/>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r>
              <a:rPr lang="en-US" altLang="en-US" sz="800" b="0" dirty="0">
                <a:latin typeface="+mn-lt"/>
              </a:rPr>
              <a:t>Curigliano. SABCS 2025. Abstr RF6-02.</a:t>
            </a:r>
          </a:p>
        </p:txBody>
      </p:sp>
      <p:graphicFrame>
        <p:nvGraphicFramePr>
          <p:cNvPr id="4" name="Group 3">
            <a:extLst>
              <a:ext uri="{FF2B5EF4-FFF2-40B4-BE49-F238E27FC236}">
                <a16:creationId xmlns:a16="http://schemas.microsoft.com/office/drawing/2014/main" id="{F31E168B-ED52-28EA-C4B3-5EF7BE9CF354}"/>
              </a:ext>
            </a:extLst>
          </p:cNvPr>
          <p:cNvGraphicFramePr>
            <a:graphicFrameLocks/>
          </p:cNvGraphicFramePr>
          <p:nvPr>
            <p:extLst>
              <p:ext uri="{D42A27DB-BD31-4B8C-83A1-F6EECF244321}">
                <p14:modId xmlns:p14="http://schemas.microsoft.com/office/powerpoint/2010/main" val="3262899723"/>
              </p:ext>
            </p:extLst>
          </p:nvPr>
        </p:nvGraphicFramePr>
        <p:xfrm>
          <a:off x="231078" y="1333500"/>
          <a:ext cx="11729844" cy="3779584"/>
        </p:xfrm>
        <a:graphic>
          <a:graphicData uri="http://schemas.openxmlformats.org/drawingml/2006/table">
            <a:tbl>
              <a:tblPr/>
              <a:tblGrid>
                <a:gridCol w="4340922">
                  <a:extLst>
                    <a:ext uri="{9D8B030D-6E8A-4147-A177-3AD203B41FA5}">
                      <a16:colId xmlns:a16="http://schemas.microsoft.com/office/drawing/2014/main" val="20000"/>
                    </a:ext>
                  </a:extLst>
                </a:gridCol>
                <a:gridCol w="2462974">
                  <a:extLst>
                    <a:ext uri="{9D8B030D-6E8A-4147-A177-3AD203B41FA5}">
                      <a16:colId xmlns:a16="http://schemas.microsoft.com/office/drawing/2014/main" val="20001"/>
                    </a:ext>
                  </a:extLst>
                </a:gridCol>
                <a:gridCol w="2462974">
                  <a:extLst>
                    <a:ext uri="{9D8B030D-6E8A-4147-A177-3AD203B41FA5}">
                      <a16:colId xmlns:a16="http://schemas.microsoft.com/office/drawing/2014/main" val="20002"/>
                    </a:ext>
                  </a:extLst>
                </a:gridCol>
                <a:gridCol w="2462974">
                  <a:extLst>
                    <a:ext uri="{9D8B030D-6E8A-4147-A177-3AD203B41FA5}">
                      <a16:colId xmlns:a16="http://schemas.microsoft.com/office/drawing/2014/main" val="142743269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Adjudicated Drug-Related 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All grade,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5</a:t>
                      </a:r>
                      <a:endParaRPr kumimoji="0" lang="en-US" sz="18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16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12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82.5 (32-184)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77.0 (41-149)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78.0 (25-155)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Adjudicated drug-related ILD/ pneumonitis by cycle of onset,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Cycles 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Cycles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8945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8A4F9-AF12-8114-4054-8D164B9FD8D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E208EF24-2570-8AEC-5863-BBEA719A859C}"/>
              </a:ext>
            </a:extLst>
          </p:cNvPr>
          <p:cNvSpPr>
            <a:spLocks noGrp="1"/>
          </p:cNvSpPr>
          <p:nvPr>
            <p:ph idx="1"/>
          </p:nvPr>
        </p:nvSpPr>
        <p:spPr>
          <a:xfrm>
            <a:off x="231078" y="5306468"/>
            <a:ext cx="11740260" cy="869159"/>
          </a:xfrm>
        </p:spPr>
        <p:txBody>
          <a:bodyPr/>
          <a:lstStyle/>
          <a:p>
            <a:pPr marL="342900" indent="-342900">
              <a:buFont typeface="Arial" panose="020B0604020202020204" pitchFamily="34" charset="0"/>
              <a:buChar char="•"/>
            </a:pPr>
            <a:r>
              <a:rPr lang="en-US" altLang="en-US" sz="2000" dirty="0"/>
              <a:t>Few patients required treatment discontinuation or interruption for ILD/pneumonitis</a:t>
            </a:r>
          </a:p>
          <a:p>
            <a:pPr marL="342900" indent="-342900">
              <a:buFont typeface="Arial" panose="020B0604020202020204" pitchFamily="34" charset="0"/>
              <a:buChar char="•"/>
            </a:pPr>
            <a:r>
              <a:rPr lang="en-US" altLang="en-US" sz="2000" dirty="0"/>
              <a:t>Serious AEs were most common with ddAC-THP</a:t>
            </a:r>
          </a:p>
        </p:txBody>
      </p:sp>
      <p:sp>
        <p:nvSpPr>
          <p:cNvPr id="10243" name="Rectangle 4">
            <a:extLst>
              <a:ext uri="{FF2B5EF4-FFF2-40B4-BE49-F238E27FC236}">
                <a16:creationId xmlns:a16="http://schemas.microsoft.com/office/drawing/2014/main" id="{5CB86537-3270-8A03-5FF9-F2FE6BDA0693}"/>
              </a:ext>
            </a:extLst>
          </p:cNvPr>
          <p:cNvSpPr>
            <a:spLocks noGrp="1" noChangeArrowheads="1"/>
          </p:cNvSpPr>
          <p:nvPr>
            <p:ph type="title"/>
          </p:nvPr>
        </p:nvSpPr>
        <p:spPr>
          <a:xfrm>
            <a:off x="231078" y="280168"/>
            <a:ext cx="11740260" cy="1004121"/>
          </a:xfrm>
        </p:spPr>
        <p:txBody>
          <a:bodyPr/>
          <a:lstStyle/>
          <a:p>
            <a:r>
              <a:rPr lang="en-US" altLang="en-US" dirty="0"/>
              <a:t>DESTINY-Breast11 Safety: </a:t>
            </a:r>
            <a:r>
              <a:rPr lang="en-US" dirty="0"/>
              <a:t>Adjudicated Drug-Related ILD </a:t>
            </a:r>
            <a:br>
              <a:rPr lang="en-US" dirty="0"/>
            </a:br>
            <a:r>
              <a:rPr lang="en-US" dirty="0"/>
              <a:t>Serious AEs, Discontinuations, and Dosing Alterations</a:t>
            </a:r>
            <a:endParaRPr lang="en-US" altLang="en-US" dirty="0"/>
          </a:p>
        </p:txBody>
      </p:sp>
      <p:sp>
        <p:nvSpPr>
          <p:cNvPr id="5" name="Text Box 15">
            <a:extLst>
              <a:ext uri="{FF2B5EF4-FFF2-40B4-BE49-F238E27FC236}">
                <a16:creationId xmlns:a16="http://schemas.microsoft.com/office/drawing/2014/main" id="{B8D63F25-9038-E65E-87AE-CAD44F2776DA}"/>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74657CEC-8492-2AD7-5A81-74DD210640EF}"/>
              </a:ext>
            </a:extLst>
          </p:cNvPr>
          <p:cNvGraphicFramePr>
            <a:graphicFrameLocks/>
          </p:cNvGraphicFramePr>
          <p:nvPr>
            <p:extLst>
              <p:ext uri="{D42A27DB-BD31-4B8C-83A1-F6EECF244321}">
                <p14:modId xmlns:p14="http://schemas.microsoft.com/office/powerpoint/2010/main" val="2426580923"/>
              </p:ext>
            </p:extLst>
          </p:nvPr>
        </p:nvGraphicFramePr>
        <p:xfrm>
          <a:off x="231078" y="1333500"/>
          <a:ext cx="11729844" cy="3627200"/>
        </p:xfrm>
        <a:graphic>
          <a:graphicData uri="http://schemas.openxmlformats.org/drawingml/2006/table">
            <a:tbl>
              <a:tblPr/>
              <a:tblGrid>
                <a:gridCol w="4776351">
                  <a:extLst>
                    <a:ext uri="{9D8B030D-6E8A-4147-A177-3AD203B41FA5}">
                      <a16:colId xmlns:a16="http://schemas.microsoft.com/office/drawing/2014/main" val="20000"/>
                    </a:ext>
                  </a:extLst>
                </a:gridCol>
                <a:gridCol w="2317831">
                  <a:extLst>
                    <a:ext uri="{9D8B030D-6E8A-4147-A177-3AD203B41FA5}">
                      <a16:colId xmlns:a16="http://schemas.microsoft.com/office/drawing/2014/main" val="20001"/>
                    </a:ext>
                  </a:extLst>
                </a:gridCol>
                <a:gridCol w="2317831">
                  <a:extLst>
                    <a:ext uri="{9D8B030D-6E8A-4147-A177-3AD203B41FA5}">
                      <a16:colId xmlns:a16="http://schemas.microsoft.com/office/drawing/2014/main" val="20002"/>
                    </a:ext>
                  </a:extLst>
                </a:gridCol>
                <a:gridCol w="2317831">
                  <a:extLst>
                    <a:ext uri="{9D8B030D-6E8A-4147-A177-3AD203B41FA5}">
                      <a16:colId xmlns:a16="http://schemas.microsoft.com/office/drawing/2014/main" val="142743269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Adjudicated Drug-Related ILD/Pneumonitis,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T-DXd–THP</a:t>
                      </a:r>
                      <a:br>
                        <a:rPr kumimoji="0" lang="en-US" sz="1600" b="1" i="0" u="none" strike="noStrike" cap="none" normalizeH="0" baseline="0" dirty="0">
                          <a:ln>
                            <a:noFill/>
                          </a:ln>
                          <a:solidFill>
                            <a:schemeClr val="bg1"/>
                          </a:solidFill>
                          <a:effectLst/>
                          <a:latin typeface="Poppins" pitchFamily="2" charset="77"/>
                          <a:cs typeface="Poppins" pitchFamily="2" charset="77"/>
                        </a:rPr>
                      </a:br>
                      <a:r>
                        <a:rPr kumimoji="0" lang="en-US" sz="16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Leading to treatment discontinuation,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Leading to treatment interruption,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46119933"/>
                  </a:ext>
                </a:extLst>
              </a:tr>
            </a:tbl>
          </a:graphicData>
        </a:graphic>
      </p:graphicFrame>
      <p:sp>
        <p:nvSpPr>
          <p:cNvPr id="7" name="TextBox 6">
            <a:extLst>
              <a:ext uri="{FF2B5EF4-FFF2-40B4-BE49-F238E27FC236}">
                <a16:creationId xmlns:a16="http://schemas.microsoft.com/office/drawing/2014/main" id="{74DEDC5A-19AE-5159-F1DC-04D80FFAEF31}"/>
              </a:ext>
            </a:extLst>
          </p:cNvPr>
          <p:cNvSpPr txBox="1"/>
          <p:nvPr/>
        </p:nvSpPr>
        <p:spPr>
          <a:xfrm>
            <a:off x="231078" y="5008270"/>
            <a:ext cx="6353175" cy="212473"/>
          </a:xfrm>
          <a:prstGeom prst="rect">
            <a:avLst/>
          </a:prstGeom>
        </p:spPr>
        <p:txBody>
          <a:bodyPr vert="horz" wrap="square" lIns="0" tIns="0" rIns="0" bIns="0" rtlCol="0">
            <a:noAutofit/>
          </a:bodyPr>
          <a:lstStyle/>
          <a:p>
            <a:pPr algn="l"/>
            <a:r>
              <a:rPr lang="en-US" sz="1050" dirty="0"/>
              <a:t>*1 patient with grade 5 event in ddAC-THP arm died before discontinuing treatment.</a:t>
            </a:r>
          </a:p>
        </p:txBody>
      </p:sp>
    </p:spTree>
    <p:extLst>
      <p:ext uri="{BB962C8B-B14F-4D97-AF65-F5344CB8AC3E}">
        <p14:creationId xmlns:p14="http://schemas.microsoft.com/office/powerpoint/2010/main" val="3444693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E46DF-E50C-F3EE-3CA5-5A0E7780E413}"/>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E8C8FB88-0416-0195-227E-50CF9F11FCE3}"/>
              </a:ext>
            </a:extLst>
          </p:cNvPr>
          <p:cNvSpPr>
            <a:spLocks noGrp="1"/>
          </p:cNvSpPr>
          <p:nvPr>
            <p:ph idx="1"/>
          </p:nvPr>
        </p:nvSpPr>
        <p:spPr>
          <a:xfrm>
            <a:off x="231078" y="5457824"/>
            <a:ext cx="11740260" cy="632077"/>
          </a:xfrm>
        </p:spPr>
        <p:txBody>
          <a:bodyPr/>
          <a:lstStyle/>
          <a:p>
            <a:pPr marL="342900" indent="-342900">
              <a:buFont typeface="Arial" panose="020B0604020202020204" pitchFamily="34" charset="0"/>
              <a:buChar char="•"/>
            </a:pPr>
            <a:r>
              <a:rPr lang="en-US" altLang="en-US" sz="2000" dirty="0"/>
              <a:t>Most ILD/pneumonitis resolved or were resolving by the time of data cutoff</a:t>
            </a:r>
          </a:p>
        </p:txBody>
      </p:sp>
      <p:sp>
        <p:nvSpPr>
          <p:cNvPr id="10243" name="Rectangle 4">
            <a:extLst>
              <a:ext uri="{FF2B5EF4-FFF2-40B4-BE49-F238E27FC236}">
                <a16:creationId xmlns:a16="http://schemas.microsoft.com/office/drawing/2014/main" id="{D53BF20B-9F2F-D44F-6B38-12688DED3921}"/>
              </a:ext>
            </a:extLst>
          </p:cNvPr>
          <p:cNvSpPr>
            <a:spLocks noGrp="1" noChangeArrowheads="1"/>
          </p:cNvSpPr>
          <p:nvPr>
            <p:ph type="title"/>
          </p:nvPr>
        </p:nvSpPr>
        <p:spPr>
          <a:xfrm>
            <a:off x="231078" y="280168"/>
            <a:ext cx="11740260" cy="1004121"/>
          </a:xfrm>
        </p:spPr>
        <p:txBody>
          <a:bodyPr/>
          <a:lstStyle/>
          <a:p>
            <a:r>
              <a:rPr lang="en-US" altLang="en-US" dirty="0"/>
              <a:t>DESTINY-Breast11 Safety: </a:t>
            </a:r>
            <a:r>
              <a:rPr lang="en-US" dirty="0"/>
              <a:t>Adjudicated Drug-Related ILD </a:t>
            </a:r>
            <a:br>
              <a:rPr lang="en-US" dirty="0"/>
            </a:br>
            <a:r>
              <a:rPr lang="en-US" dirty="0"/>
              <a:t>Steroid Use and Outcome</a:t>
            </a:r>
            <a:endParaRPr lang="en-US" altLang="en-US" dirty="0"/>
          </a:p>
        </p:txBody>
      </p:sp>
      <p:sp>
        <p:nvSpPr>
          <p:cNvPr id="5" name="Text Box 15">
            <a:extLst>
              <a:ext uri="{FF2B5EF4-FFF2-40B4-BE49-F238E27FC236}">
                <a16:creationId xmlns:a16="http://schemas.microsoft.com/office/drawing/2014/main" id="{5BA55C7E-B676-A0BA-EE88-09A55DF7A8D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C38E1060-3735-201B-9375-5CCFB6F73AFF}"/>
              </a:ext>
            </a:extLst>
          </p:cNvPr>
          <p:cNvGraphicFramePr>
            <a:graphicFrameLocks/>
          </p:cNvGraphicFramePr>
          <p:nvPr>
            <p:extLst>
              <p:ext uri="{D42A27DB-BD31-4B8C-83A1-F6EECF244321}">
                <p14:modId xmlns:p14="http://schemas.microsoft.com/office/powerpoint/2010/main" val="2749197277"/>
              </p:ext>
            </p:extLst>
          </p:nvPr>
        </p:nvGraphicFramePr>
        <p:xfrm>
          <a:off x="231078" y="1333500"/>
          <a:ext cx="11729844" cy="3566224"/>
        </p:xfrm>
        <a:graphic>
          <a:graphicData uri="http://schemas.openxmlformats.org/drawingml/2006/table">
            <a:tbl>
              <a:tblPr/>
              <a:tblGrid>
                <a:gridCol w="5658093">
                  <a:extLst>
                    <a:ext uri="{9D8B030D-6E8A-4147-A177-3AD203B41FA5}">
                      <a16:colId xmlns:a16="http://schemas.microsoft.com/office/drawing/2014/main" val="20000"/>
                    </a:ext>
                  </a:extLst>
                </a:gridCol>
                <a:gridCol w="2023917">
                  <a:extLst>
                    <a:ext uri="{9D8B030D-6E8A-4147-A177-3AD203B41FA5}">
                      <a16:colId xmlns:a16="http://schemas.microsoft.com/office/drawing/2014/main" val="20001"/>
                    </a:ext>
                  </a:extLst>
                </a:gridCol>
                <a:gridCol w="2023917">
                  <a:extLst>
                    <a:ext uri="{9D8B030D-6E8A-4147-A177-3AD203B41FA5}">
                      <a16:colId xmlns:a16="http://schemas.microsoft.com/office/drawing/2014/main" val="20002"/>
                    </a:ext>
                  </a:extLst>
                </a:gridCol>
                <a:gridCol w="2023917">
                  <a:extLst>
                    <a:ext uri="{9D8B030D-6E8A-4147-A177-3AD203B41FA5}">
                      <a16:colId xmlns:a16="http://schemas.microsoft.com/office/drawing/2014/main" val="142743269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Adjudicated Drug-Related ILD/Pneumonitis,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Treated with steroids,* n treated/total events (%)</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5</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4/8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4/5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5/6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2/3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3/4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4/7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6/7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Outcome of worst event, n with outcome/total events (%)</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Recovered or resolved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Recovering or resolving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Recovered or resolved with sequelae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Not recovered or not resolved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Fatal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10/14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0/14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2/14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1/14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13/16 (81.3)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1/16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0/16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1/16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1/16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8/14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4/14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0/14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duration of first event, days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45 (35-126)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43 (22-61)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60 (25-105)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43567433-9E31-0F63-B42C-CF4BC2B03F35}"/>
              </a:ext>
            </a:extLst>
          </p:cNvPr>
          <p:cNvSpPr txBox="1"/>
          <p:nvPr/>
        </p:nvSpPr>
        <p:spPr>
          <a:xfrm>
            <a:off x="231078" y="4929450"/>
            <a:ext cx="11729844" cy="370114"/>
          </a:xfrm>
          <a:prstGeom prst="rect">
            <a:avLst/>
          </a:prstGeom>
        </p:spPr>
        <p:txBody>
          <a:bodyPr vert="horz" wrap="square" lIns="0" tIns="0" rIns="0" bIns="0" rtlCol="0">
            <a:noAutofit/>
          </a:bodyPr>
          <a:lstStyle/>
          <a:p>
            <a:r>
              <a:rPr lang="en-GB" sz="1050" dirty="0"/>
              <a:t>*Systemic steroids could be considered for patients with grade 1 suspected ILD/pneumonitis during T-DXd treatment and were recommended for patients with grade ≥2 suspected events. Other immunosuppressants could be considered for grade ≥3 ILD/pneumonitis.</a:t>
            </a:r>
          </a:p>
        </p:txBody>
      </p:sp>
    </p:spTree>
    <p:extLst>
      <p:ext uri="{BB962C8B-B14F-4D97-AF65-F5344CB8AC3E}">
        <p14:creationId xmlns:p14="http://schemas.microsoft.com/office/powerpoint/2010/main" val="196968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2FF17-08F6-D2FD-9A09-68C9CBA2ED17}"/>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B4F80CB0-CC1C-E764-6484-A54FBC0E6CBF}"/>
              </a:ext>
            </a:extLst>
          </p:cNvPr>
          <p:cNvSpPr>
            <a:spLocks noGrp="1"/>
          </p:cNvSpPr>
          <p:nvPr>
            <p:ph idx="1"/>
          </p:nvPr>
        </p:nvSpPr>
        <p:spPr>
          <a:xfrm>
            <a:off x="231078" y="4996416"/>
            <a:ext cx="11740260" cy="1004334"/>
          </a:xfrm>
        </p:spPr>
        <p:txBody>
          <a:bodyPr/>
          <a:lstStyle/>
          <a:p>
            <a:pPr marL="342900" indent="-342900">
              <a:buFont typeface="Arial" panose="020B0604020202020204" pitchFamily="34" charset="0"/>
              <a:buChar char="•"/>
            </a:pPr>
            <a:r>
              <a:rPr lang="en-US" sz="2000" dirty="0"/>
              <a:t>Grade ≥3 left ventricular dysfunction was more common with ddAC-THP</a:t>
            </a:r>
          </a:p>
          <a:p>
            <a:pPr marL="342900" indent="-342900">
              <a:buFont typeface="Arial" panose="020B0604020202020204" pitchFamily="34" charset="0"/>
              <a:buChar char="•"/>
            </a:pPr>
            <a:r>
              <a:rPr lang="en-US" sz="2000" dirty="0"/>
              <a:t>No cardiac failure in patients receiving T-DXd regimens</a:t>
            </a:r>
          </a:p>
          <a:p>
            <a:pPr marL="342900" indent="-342900">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EFE02A0A-28C2-9AAA-D1A7-F5147E94B31C}"/>
              </a:ext>
            </a:extLst>
          </p:cNvPr>
          <p:cNvSpPr>
            <a:spLocks noGrp="1" noChangeArrowheads="1"/>
          </p:cNvSpPr>
          <p:nvPr>
            <p:ph type="title"/>
          </p:nvPr>
        </p:nvSpPr>
        <p:spPr>
          <a:xfrm>
            <a:off x="231078" y="534083"/>
            <a:ext cx="11740260" cy="496290"/>
          </a:xfrm>
        </p:spPr>
        <p:txBody>
          <a:bodyPr/>
          <a:lstStyle/>
          <a:p>
            <a:r>
              <a:rPr lang="en-US" altLang="en-US" dirty="0"/>
              <a:t>DESTINY-Breast11 Safety: </a:t>
            </a:r>
            <a:r>
              <a:rPr lang="en-US" dirty="0"/>
              <a:t>Left Ventricular Dysfunction</a:t>
            </a:r>
            <a:endParaRPr lang="en-US" altLang="en-US" dirty="0"/>
          </a:p>
        </p:txBody>
      </p:sp>
      <p:sp>
        <p:nvSpPr>
          <p:cNvPr id="5" name="Text Box 15">
            <a:extLst>
              <a:ext uri="{FF2B5EF4-FFF2-40B4-BE49-F238E27FC236}">
                <a16:creationId xmlns:a16="http://schemas.microsoft.com/office/drawing/2014/main" id="{09F074C1-9227-DA16-B304-AD3E42F90056}"/>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E457C488-3586-462F-1F58-06A66E1E9E0D}"/>
              </a:ext>
            </a:extLst>
          </p:cNvPr>
          <p:cNvGraphicFramePr>
            <a:graphicFrameLocks/>
          </p:cNvGraphicFramePr>
          <p:nvPr>
            <p:extLst>
              <p:ext uri="{D42A27DB-BD31-4B8C-83A1-F6EECF244321}">
                <p14:modId xmlns:p14="http://schemas.microsoft.com/office/powerpoint/2010/main" val="4003195683"/>
              </p:ext>
            </p:extLst>
          </p:nvPr>
        </p:nvGraphicFramePr>
        <p:xfrm>
          <a:off x="231078" y="1333500"/>
          <a:ext cx="11729844" cy="3352864"/>
        </p:xfrm>
        <a:graphic>
          <a:graphicData uri="http://schemas.openxmlformats.org/drawingml/2006/table">
            <a:tbl>
              <a:tblPr/>
              <a:tblGrid>
                <a:gridCol w="5658093">
                  <a:extLst>
                    <a:ext uri="{9D8B030D-6E8A-4147-A177-3AD203B41FA5}">
                      <a16:colId xmlns:a16="http://schemas.microsoft.com/office/drawing/2014/main" val="20000"/>
                    </a:ext>
                  </a:extLst>
                </a:gridCol>
                <a:gridCol w="2023917">
                  <a:extLst>
                    <a:ext uri="{9D8B030D-6E8A-4147-A177-3AD203B41FA5}">
                      <a16:colId xmlns:a16="http://schemas.microsoft.com/office/drawing/2014/main" val="20001"/>
                    </a:ext>
                  </a:extLst>
                </a:gridCol>
                <a:gridCol w="2023917">
                  <a:extLst>
                    <a:ext uri="{9D8B030D-6E8A-4147-A177-3AD203B41FA5}">
                      <a16:colId xmlns:a16="http://schemas.microsoft.com/office/drawing/2014/main" val="20002"/>
                    </a:ext>
                  </a:extLst>
                </a:gridCol>
                <a:gridCol w="2023917">
                  <a:extLst>
                    <a:ext uri="{9D8B030D-6E8A-4147-A177-3AD203B41FA5}">
                      <a16:colId xmlns:a16="http://schemas.microsoft.com/office/drawing/2014/main" val="1427432697"/>
                    </a:ext>
                  </a:extLst>
                </a:gridCol>
              </a:tblGrid>
              <a:tr h="435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Left Ventricular Dysfunction,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973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All grade</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19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79455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Ejection fraction decreased</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2</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90763315"/>
                  </a:ext>
                </a:extLst>
              </a:tr>
              <a:tr h="61514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Cardiac failure</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91268432"/>
                  </a:ext>
                </a:extLst>
              </a:tr>
            </a:tbl>
          </a:graphicData>
        </a:graphic>
      </p:graphicFrame>
    </p:spTree>
    <p:extLst>
      <p:ext uri="{BB962C8B-B14F-4D97-AF65-F5344CB8AC3E}">
        <p14:creationId xmlns:p14="http://schemas.microsoft.com/office/powerpoint/2010/main" val="3695594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6B6E-CC22-D66A-C1AF-CCE545DE97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90290FE4-CA7F-ADA9-DE77-CFCDEE81C6CC}"/>
              </a:ext>
            </a:extLst>
          </p:cNvPr>
          <p:cNvSpPr>
            <a:spLocks noGrp="1"/>
          </p:cNvSpPr>
          <p:nvPr>
            <p:ph idx="1"/>
          </p:nvPr>
        </p:nvSpPr>
        <p:spPr>
          <a:xfrm>
            <a:off x="231078" y="5429639"/>
            <a:ext cx="11740260" cy="829191"/>
          </a:xfrm>
        </p:spPr>
        <p:txBody>
          <a:bodyPr/>
          <a:lstStyle/>
          <a:p>
            <a:pPr marL="342900" indent="-342900">
              <a:buFont typeface="Arial" panose="020B0604020202020204" pitchFamily="34" charset="0"/>
              <a:buChar char="•"/>
            </a:pPr>
            <a:r>
              <a:rPr lang="en-US" altLang="en-US" sz="2000" dirty="0"/>
              <a:t>Most nausea and vomiting was grade 1/2 and less common in cycles 5-8</a:t>
            </a:r>
          </a:p>
          <a:p>
            <a:pPr marL="342900" indent="-342900">
              <a:buFont typeface="Arial" panose="020B0604020202020204" pitchFamily="34" charset="0"/>
              <a:buChar char="•"/>
            </a:pPr>
            <a:r>
              <a:rPr lang="en-US" altLang="en-US" sz="2000" dirty="0"/>
              <a:t>Patients receiving ddAC-THP were more likely to use </a:t>
            </a:r>
            <a:r>
              <a:rPr lang="en-US" sz="2000" dirty="0"/>
              <a:t>≥3 antiemetics</a:t>
            </a:r>
            <a:endParaRPr lang="en-US" altLang="en-US" sz="2000" dirty="0"/>
          </a:p>
        </p:txBody>
      </p:sp>
      <p:sp>
        <p:nvSpPr>
          <p:cNvPr id="10243" name="Rectangle 4">
            <a:extLst>
              <a:ext uri="{FF2B5EF4-FFF2-40B4-BE49-F238E27FC236}">
                <a16:creationId xmlns:a16="http://schemas.microsoft.com/office/drawing/2014/main" id="{39EB8E15-000F-7128-1B17-F8DCA04F3772}"/>
              </a:ext>
            </a:extLst>
          </p:cNvPr>
          <p:cNvSpPr>
            <a:spLocks noGrp="1" noChangeArrowheads="1"/>
          </p:cNvSpPr>
          <p:nvPr>
            <p:ph type="title"/>
          </p:nvPr>
        </p:nvSpPr>
        <p:spPr>
          <a:xfrm>
            <a:off x="231078" y="534083"/>
            <a:ext cx="11740260" cy="496290"/>
          </a:xfrm>
        </p:spPr>
        <p:txBody>
          <a:bodyPr/>
          <a:lstStyle/>
          <a:p>
            <a:r>
              <a:rPr lang="en-US" altLang="en-US" dirty="0"/>
              <a:t>DESTINY-Breast11 Safety: </a:t>
            </a:r>
            <a:r>
              <a:rPr lang="en-US" dirty="0"/>
              <a:t>Nausea and Vomiting</a:t>
            </a:r>
            <a:endParaRPr lang="en-US" altLang="en-US" dirty="0"/>
          </a:p>
        </p:txBody>
      </p:sp>
      <p:sp>
        <p:nvSpPr>
          <p:cNvPr id="5" name="Text Box 15">
            <a:extLst>
              <a:ext uri="{FF2B5EF4-FFF2-40B4-BE49-F238E27FC236}">
                <a16:creationId xmlns:a16="http://schemas.microsoft.com/office/drawing/2014/main" id="{A2979F29-1060-B5EE-7B00-6F06CD01485C}"/>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1CA4771C-61F3-0A47-F8F2-A055D6507C7D}"/>
              </a:ext>
            </a:extLst>
          </p:cNvPr>
          <p:cNvGraphicFramePr>
            <a:graphicFrameLocks/>
          </p:cNvGraphicFramePr>
          <p:nvPr>
            <p:extLst>
              <p:ext uri="{D42A27DB-BD31-4B8C-83A1-F6EECF244321}">
                <p14:modId xmlns:p14="http://schemas.microsoft.com/office/powerpoint/2010/main" val="3611212756"/>
              </p:ext>
            </p:extLst>
          </p:nvPr>
        </p:nvGraphicFramePr>
        <p:xfrm>
          <a:off x="231078" y="1333500"/>
          <a:ext cx="11729844" cy="3749136"/>
        </p:xfrm>
        <a:graphic>
          <a:graphicData uri="http://schemas.openxmlformats.org/drawingml/2006/table">
            <a:tbl>
              <a:tblPr/>
              <a:tblGrid>
                <a:gridCol w="4776351">
                  <a:extLst>
                    <a:ext uri="{9D8B030D-6E8A-4147-A177-3AD203B41FA5}">
                      <a16:colId xmlns:a16="http://schemas.microsoft.com/office/drawing/2014/main" val="20000"/>
                    </a:ext>
                  </a:extLst>
                </a:gridCol>
                <a:gridCol w="2317831">
                  <a:extLst>
                    <a:ext uri="{9D8B030D-6E8A-4147-A177-3AD203B41FA5}">
                      <a16:colId xmlns:a16="http://schemas.microsoft.com/office/drawing/2014/main" val="20001"/>
                    </a:ext>
                  </a:extLst>
                </a:gridCol>
                <a:gridCol w="2317831">
                  <a:extLst>
                    <a:ext uri="{9D8B030D-6E8A-4147-A177-3AD203B41FA5}">
                      <a16:colId xmlns:a16="http://schemas.microsoft.com/office/drawing/2014/main" val="20002"/>
                    </a:ext>
                  </a:extLst>
                </a:gridCol>
                <a:gridCol w="2317831">
                  <a:extLst>
                    <a:ext uri="{9D8B030D-6E8A-4147-A177-3AD203B41FA5}">
                      <a16:colId xmlns:a16="http://schemas.microsoft.com/office/drawing/2014/main" val="1427432697"/>
                    </a:ext>
                  </a:extLst>
                </a:gridCol>
              </a:tblGrid>
              <a:tr h="4271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Nausea and Vomiting,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271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All-grade nausea</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207 (64.7)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161 (51.6)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193 (68.2)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4271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All-grade vomiting</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92 (28.8)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66 (21.2)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88 (31.1)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03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Nausea events by cycle of onset</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Cycles 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Cycles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197 (61.6)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42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150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40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185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57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7789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Protocol-recommended antiemetics</a:t>
                      </a:r>
                      <a:r>
                        <a:rPr kumimoji="0" lang="en-US" sz="1400" b="0" i="0" u="none" strike="noStrike" cap="none" normalizeH="0" baseline="30000" dirty="0">
                          <a:ln>
                            <a:noFill/>
                          </a:ln>
                          <a:solidFill>
                            <a:schemeClr val="tx1"/>
                          </a:solidFill>
                          <a:effectLst/>
                          <a:latin typeface="Poppins" pitchFamily="2" charset="77"/>
                          <a:cs typeface="Poppins" pitchFamily="2" charset="77"/>
                        </a:rPr>
                        <a:t>*</a:t>
                      </a:r>
                      <a:r>
                        <a:rPr kumimoji="0" lang="en-US" sz="1400" b="0" i="0" u="none" strike="noStrike" cap="none" normalizeH="0" baseline="0" dirty="0">
                          <a:ln>
                            <a:noFill/>
                          </a:ln>
                          <a:solidFill>
                            <a:schemeClr val="tx1"/>
                          </a:solidFill>
                          <a:effectLst/>
                          <a:latin typeface="Poppins" pitchFamily="2" charset="77"/>
                          <a:cs typeface="Poppins" pitchFamily="2" charset="77"/>
                        </a:rPr>
                        <a:t> on or before Cycle 1 Day 1</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3-antiemetic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2-antiemetic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183 (57.2)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124 (39.7)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126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40 (14.1)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157 (55.5)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46119933"/>
                  </a:ext>
                </a:extLst>
              </a:tr>
              <a:tr h="4271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All antiemetics on or before Cycle 1 Day 1</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≥3-antiemetic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284 (88.5)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105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282 (88.1)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174 (55.8)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240 (83.9)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77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70414977"/>
                  </a:ext>
                </a:extLst>
              </a:tr>
            </a:tbl>
          </a:graphicData>
        </a:graphic>
      </p:graphicFrame>
      <p:sp>
        <p:nvSpPr>
          <p:cNvPr id="7" name="TextBox 6">
            <a:extLst>
              <a:ext uri="{FF2B5EF4-FFF2-40B4-BE49-F238E27FC236}">
                <a16:creationId xmlns:a16="http://schemas.microsoft.com/office/drawing/2014/main" id="{97960F78-09D4-AE12-32A0-61A944C6384D}"/>
              </a:ext>
            </a:extLst>
          </p:cNvPr>
          <p:cNvSpPr txBox="1"/>
          <p:nvPr/>
        </p:nvSpPr>
        <p:spPr>
          <a:xfrm>
            <a:off x="231078" y="5220834"/>
            <a:ext cx="7946571" cy="241463"/>
          </a:xfrm>
          <a:prstGeom prst="rect">
            <a:avLst/>
          </a:prstGeom>
        </p:spPr>
        <p:txBody>
          <a:bodyPr vert="horz" wrap="square" lIns="0" tIns="0" rIns="0" bIns="0" rtlCol="0">
            <a:noAutofit/>
          </a:bodyPr>
          <a:lstStyle/>
          <a:p>
            <a:pPr algn="l"/>
            <a:r>
              <a:rPr lang="en-GB" sz="1100" baseline="30000" dirty="0"/>
              <a:t>*</a:t>
            </a:r>
            <a:r>
              <a:rPr lang="en-GB" sz="1100" dirty="0"/>
              <a:t>Prophylaxis with 2-3 antiemetics was recommended but not mandated before each T-DXd dose.</a:t>
            </a:r>
          </a:p>
        </p:txBody>
      </p:sp>
    </p:spTree>
    <p:extLst>
      <p:ext uri="{BB962C8B-B14F-4D97-AF65-F5344CB8AC3E}">
        <p14:creationId xmlns:p14="http://schemas.microsoft.com/office/powerpoint/2010/main" val="2252210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41C51-4F49-F1DD-5793-F4A438076729}"/>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BE563A33-AC7D-E9B6-F7B0-2B11623FC33E}"/>
              </a:ext>
            </a:extLst>
          </p:cNvPr>
          <p:cNvSpPr>
            <a:spLocks noGrp="1"/>
          </p:cNvSpPr>
          <p:nvPr>
            <p:ph idx="1"/>
          </p:nvPr>
        </p:nvSpPr>
        <p:spPr>
          <a:xfrm>
            <a:off x="231078" y="5220743"/>
            <a:ext cx="11740260" cy="869159"/>
          </a:xfrm>
        </p:spPr>
        <p:txBody>
          <a:bodyPr/>
          <a:lstStyle/>
          <a:p>
            <a:pPr marL="342900" indent="-342900">
              <a:buFont typeface="Arial" panose="020B0604020202020204" pitchFamily="34" charset="0"/>
              <a:buChar char="•"/>
            </a:pPr>
            <a:r>
              <a:rPr lang="en-US" altLang="en-US" sz="2000" dirty="0"/>
              <a:t>Patients receiving T-DXd regimens experienced less neutropenia</a:t>
            </a:r>
          </a:p>
          <a:p>
            <a:pPr marL="342900" indent="-342900">
              <a:buFont typeface="Arial" panose="020B0604020202020204" pitchFamily="34" charset="0"/>
              <a:buChar char="•"/>
            </a:pPr>
            <a:r>
              <a:rPr lang="en-US" altLang="en-US" sz="2000" dirty="0"/>
              <a:t>Patients receiving ddAC-THP required more G=CSF use</a:t>
            </a:r>
          </a:p>
        </p:txBody>
      </p:sp>
      <p:sp>
        <p:nvSpPr>
          <p:cNvPr id="10243" name="Rectangle 4">
            <a:extLst>
              <a:ext uri="{FF2B5EF4-FFF2-40B4-BE49-F238E27FC236}">
                <a16:creationId xmlns:a16="http://schemas.microsoft.com/office/drawing/2014/main" id="{CA0FDF59-3B7C-0B20-7842-7F0D34BF5B6B}"/>
              </a:ext>
            </a:extLst>
          </p:cNvPr>
          <p:cNvSpPr>
            <a:spLocks noGrp="1" noChangeArrowheads="1"/>
          </p:cNvSpPr>
          <p:nvPr>
            <p:ph type="title"/>
          </p:nvPr>
        </p:nvSpPr>
        <p:spPr>
          <a:xfrm>
            <a:off x="231078" y="534083"/>
            <a:ext cx="11740260" cy="496290"/>
          </a:xfrm>
        </p:spPr>
        <p:txBody>
          <a:bodyPr/>
          <a:lstStyle/>
          <a:p>
            <a:r>
              <a:rPr lang="en-US" altLang="en-US" dirty="0"/>
              <a:t>DESTINY-Breast11 Safety: </a:t>
            </a:r>
            <a:r>
              <a:rPr lang="en-US" dirty="0"/>
              <a:t>Neutropenia</a:t>
            </a:r>
            <a:endParaRPr lang="en-US" altLang="en-US" dirty="0"/>
          </a:p>
        </p:txBody>
      </p:sp>
      <p:sp>
        <p:nvSpPr>
          <p:cNvPr id="5" name="Text Box 15">
            <a:extLst>
              <a:ext uri="{FF2B5EF4-FFF2-40B4-BE49-F238E27FC236}">
                <a16:creationId xmlns:a16="http://schemas.microsoft.com/office/drawing/2014/main" id="{40C1A263-0020-8224-5BA8-8797EAAE2ECF}"/>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F1FEE902-A03D-4075-38EC-6C8A5EFF6DEC}"/>
              </a:ext>
            </a:extLst>
          </p:cNvPr>
          <p:cNvGraphicFramePr>
            <a:graphicFrameLocks/>
          </p:cNvGraphicFramePr>
          <p:nvPr>
            <p:extLst>
              <p:ext uri="{D42A27DB-BD31-4B8C-83A1-F6EECF244321}">
                <p14:modId xmlns:p14="http://schemas.microsoft.com/office/powerpoint/2010/main" val="25649793"/>
              </p:ext>
            </p:extLst>
          </p:nvPr>
        </p:nvGraphicFramePr>
        <p:xfrm>
          <a:off x="231078" y="1333500"/>
          <a:ext cx="11729844" cy="3200448"/>
        </p:xfrm>
        <a:graphic>
          <a:graphicData uri="http://schemas.openxmlformats.org/drawingml/2006/table">
            <a:tbl>
              <a:tblPr/>
              <a:tblGrid>
                <a:gridCol w="5658093">
                  <a:extLst>
                    <a:ext uri="{9D8B030D-6E8A-4147-A177-3AD203B41FA5}">
                      <a16:colId xmlns:a16="http://schemas.microsoft.com/office/drawing/2014/main" val="20000"/>
                    </a:ext>
                  </a:extLst>
                </a:gridCol>
                <a:gridCol w="2023917">
                  <a:extLst>
                    <a:ext uri="{9D8B030D-6E8A-4147-A177-3AD203B41FA5}">
                      <a16:colId xmlns:a16="http://schemas.microsoft.com/office/drawing/2014/main" val="20001"/>
                    </a:ext>
                  </a:extLst>
                </a:gridCol>
                <a:gridCol w="2023917">
                  <a:extLst>
                    <a:ext uri="{9D8B030D-6E8A-4147-A177-3AD203B41FA5}">
                      <a16:colId xmlns:a16="http://schemas.microsoft.com/office/drawing/2014/main" val="20002"/>
                    </a:ext>
                  </a:extLst>
                </a:gridCol>
                <a:gridCol w="2023917">
                  <a:extLst>
                    <a:ext uri="{9D8B030D-6E8A-4147-A177-3AD203B41FA5}">
                      <a16:colId xmlns:a16="http://schemas.microsoft.com/office/drawing/2014/main" val="142743269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Neutropenia,*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All-grade neutropenia</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4</a:t>
                      </a:r>
                      <a:endParaRPr kumimoji="0" lang="en-US" sz="18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93 (29.1)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33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44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138 (44.2)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23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47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61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108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61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12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29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18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20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GCSF use</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At any time</a:t>
                      </a:r>
                      <a:r>
                        <a:rPr kumimoji="0" lang="en-US" sz="1600" b="0" i="0" u="none" strike="noStrike" cap="none" normalizeH="0" baseline="30000" dirty="0">
                          <a:ln>
                            <a:noFill/>
                          </a:ln>
                          <a:solidFill>
                            <a:schemeClr val="tx1"/>
                          </a:solidFill>
                          <a:effectLst/>
                          <a:latin typeface="Poppins" pitchFamily="2" charset="77"/>
                          <a:cs typeface="Poppins" pitchFamily="2" charset="77"/>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Within 28 days of neutropenia onset</a:t>
                      </a:r>
                      <a:endParaRPr kumimoji="0" lang="en-US" sz="18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Including 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73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38 (11.9)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40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279 (87.2)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101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102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46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26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26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6F51FE4C-6D78-46EA-B754-A59D99F6728C}"/>
              </a:ext>
            </a:extLst>
          </p:cNvPr>
          <p:cNvSpPr txBox="1"/>
          <p:nvPr/>
        </p:nvSpPr>
        <p:spPr>
          <a:xfrm>
            <a:off x="350821" y="4620619"/>
            <a:ext cx="11729844" cy="370114"/>
          </a:xfrm>
          <a:prstGeom prst="rect">
            <a:avLst/>
          </a:prstGeom>
        </p:spPr>
        <p:txBody>
          <a:bodyPr vert="horz" wrap="square" lIns="0" tIns="0" rIns="0" bIns="0" rtlCol="0">
            <a:noAutofit/>
          </a:bodyPr>
          <a:lstStyle/>
          <a:p>
            <a:r>
              <a:rPr lang="en-GB" sz="1100" dirty="0"/>
              <a:t>*Hematopoietic growth factors could be used as treatment or prophylaxis per investigator’s decision (for T-DXd or T-DXd-THP) or per local prescribing information and guidelines (for ddAC-THP). </a:t>
            </a:r>
            <a:r>
              <a:rPr lang="en-US" sz="1100" baseline="30000" dirty="0">
                <a:latin typeface="Poppins" pitchFamily="2" charset="77"/>
                <a:cs typeface="Poppins" pitchFamily="2" charset="77"/>
              </a:rPr>
              <a:t>†</a:t>
            </a:r>
            <a:r>
              <a:rPr lang="en-US" sz="1100" dirty="0">
                <a:latin typeface="Poppins" pitchFamily="2" charset="77"/>
                <a:cs typeface="Poppins" pitchFamily="2" charset="77"/>
              </a:rPr>
              <a:t>Data from full analysis set: T-DXd-THP (n = 321); ddAC-THP (n = 320); T-DXd (n = 286).</a:t>
            </a:r>
            <a:endParaRPr lang="en-GB" sz="1100" dirty="0"/>
          </a:p>
        </p:txBody>
      </p:sp>
    </p:spTree>
    <p:extLst>
      <p:ext uri="{BB962C8B-B14F-4D97-AF65-F5344CB8AC3E}">
        <p14:creationId xmlns:p14="http://schemas.microsoft.com/office/powerpoint/2010/main" val="3540192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6C83B-54F9-D016-40CD-32C618CA7A5C}"/>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BAA1A8AC-52E2-08A5-849A-A4CBEB4A70CA}"/>
              </a:ext>
            </a:extLst>
          </p:cNvPr>
          <p:cNvSpPr>
            <a:spLocks noGrp="1"/>
          </p:cNvSpPr>
          <p:nvPr>
            <p:ph idx="1"/>
          </p:nvPr>
        </p:nvSpPr>
        <p:spPr>
          <a:xfrm>
            <a:off x="231078" y="5283278"/>
            <a:ext cx="11740260" cy="687006"/>
          </a:xfrm>
        </p:spPr>
        <p:txBody>
          <a:bodyPr/>
          <a:lstStyle/>
          <a:p>
            <a:pPr marL="342900" indent="-342900">
              <a:buFont typeface="Arial" panose="020B0604020202020204" pitchFamily="34" charset="0"/>
              <a:buChar char="•"/>
            </a:pPr>
            <a:r>
              <a:rPr lang="en-US" altLang="en-US" sz="2000" dirty="0"/>
              <a:t>Peripheral neuropathy was more common with T-DXd–THP, but events were generally grade 1/2 and tended to occur in cycles 5-8</a:t>
            </a:r>
          </a:p>
        </p:txBody>
      </p:sp>
      <p:sp>
        <p:nvSpPr>
          <p:cNvPr id="10243" name="Rectangle 4">
            <a:extLst>
              <a:ext uri="{FF2B5EF4-FFF2-40B4-BE49-F238E27FC236}">
                <a16:creationId xmlns:a16="http://schemas.microsoft.com/office/drawing/2014/main" id="{E05CF84C-A489-FAC4-FB65-F653E1D67BD1}"/>
              </a:ext>
            </a:extLst>
          </p:cNvPr>
          <p:cNvSpPr>
            <a:spLocks noGrp="1" noChangeArrowheads="1"/>
          </p:cNvSpPr>
          <p:nvPr>
            <p:ph type="title"/>
          </p:nvPr>
        </p:nvSpPr>
        <p:spPr>
          <a:xfrm>
            <a:off x="231078" y="534083"/>
            <a:ext cx="11740260" cy="496290"/>
          </a:xfrm>
        </p:spPr>
        <p:txBody>
          <a:bodyPr/>
          <a:lstStyle/>
          <a:p>
            <a:r>
              <a:rPr lang="en-US" altLang="en-US" dirty="0"/>
              <a:t>DESTINY-Breast11 Safety: </a:t>
            </a:r>
            <a:r>
              <a:rPr lang="en-US" dirty="0"/>
              <a:t>Peripheral Neuropathy</a:t>
            </a:r>
            <a:endParaRPr lang="en-US" altLang="en-US" dirty="0"/>
          </a:p>
        </p:txBody>
      </p:sp>
      <p:sp>
        <p:nvSpPr>
          <p:cNvPr id="5" name="Text Box 15">
            <a:extLst>
              <a:ext uri="{FF2B5EF4-FFF2-40B4-BE49-F238E27FC236}">
                <a16:creationId xmlns:a16="http://schemas.microsoft.com/office/drawing/2014/main" id="{1A23D0C7-BEAE-98B9-987B-FE994E327F37}"/>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Curigliano. SABCS 2025. Abstr RF6-02.</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8CBD0DEF-780C-24BB-ACE7-8CF0783250E1}"/>
              </a:ext>
            </a:extLst>
          </p:cNvPr>
          <p:cNvGraphicFramePr>
            <a:graphicFrameLocks/>
          </p:cNvGraphicFramePr>
          <p:nvPr>
            <p:extLst>
              <p:ext uri="{D42A27DB-BD31-4B8C-83A1-F6EECF244321}">
                <p14:modId xmlns:p14="http://schemas.microsoft.com/office/powerpoint/2010/main" val="1495032255"/>
              </p:ext>
            </p:extLst>
          </p:nvPr>
        </p:nvGraphicFramePr>
        <p:xfrm>
          <a:off x="231078" y="1333502"/>
          <a:ext cx="11729844" cy="3779584"/>
        </p:xfrm>
        <a:graphic>
          <a:graphicData uri="http://schemas.openxmlformats.org/drawingml/2006/table">
            <a:tbl>
              <a:tblPr/>
              <a:tblGrid>
                <a:gridCol w="4776351">
                  <a:extLst>
                    <a:ext uri="{9D8B030D-6E8A-4147-A177-3AD203B41FA5}">
                      <a16:colId xmlns:a16="http://schemas.microsoft.com/office/drawing/2014/main" val="20000"/>
                    </a:ext>
                  </a:extLst>
                </a:gridCol>
                <a:gridCol w="2317831">
                  <a:extLst>
                    <a:ext uri="{9D8B030D-6E8A-4147-A177-3AD203B41FA5}">
                      <a16:colId xmlns:a16="http://schemas.microsoft.com/office/drawing/2014/main" val="20001"/>
                    </a:ext>
                  </a:extLst>
                </a:gridCol>
                <a:gridCol w="2317831">
                  <a:extLst>
                    <a:ext uri="{9D8B030D-6E8A-4147-A177-3AD203B41FA5}">
                      <a16:colId xmlns:a16="http://schemas.microsoft.com/office/drawing/2014/main" val="20002"/>
                    </a:ext>
                  </a:extLst>
                </a:gridCol>
                <a:gridCol w="2317831">
                  <a:extLst>
                    <a:ext uri="{9D8B030D-6E8A-4147-A177-3AD203B41FA5}">
                      <a16:colId xmlns:a16="http://schemas.microsoft.com/office/drawing/2014/main" val="1427432697"/>
                    </a:ext>
                  </a:extLst>
                </a:gridCol>
              </a:tblGrid>
              <a:tr h="266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Peripheral Neuropathy,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ddAC-THP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1445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All grade</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Possibly 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SAE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treatment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treatment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144 (45.0)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80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58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137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25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112 (35.9)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75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31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105 (33.7)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19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76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Peripheral neuropathy events by cycle of onset</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Cycles 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Cycles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133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100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10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time to first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113.0 (1-189)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89.5 (8-167)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72.0 (1-162)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83757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sz="1800" dirty="0"/>
              <a:t>Neoadjuvant </a:t>
            </a:r>
            <a:r>
              <a:rPr lang="en-US" altLang="en-US" sz="1800" dirty="0"/>
              <a:t>T-DXd–THP</a:t>
            </a:r>
            <a:r>
              <a:rPr lang="en-US" sz="1800" dirty="0"/>
              <a:t> was better tolerated than ddAC-THP in patients with high-risk, HER2+ EBC</a:t>
            </a:r>
          </a:p>
          <a:p>
            <a:pPr marL="342900" indent="-342900">
              <a:buFont typeface="Arial" panose="020B0604020202020204" pitchFamily="34" charset="0"/>
              <a:buChar char="•"/>
            </a:pPr>
            <a:r>
              <a:rPr lang="en-US" altLang="en-US" sz="1800" dirty="0"/>
              <a:t>ILD/pneumonitis was infrequent and occurred at comparable rates across arms; </a:t>
            </a:r>
            <a:br>
              <a:rPr lang="en-US" altLang="en-US" sz="1800" dirty="0"/>
            </a:br>
            <a:r>
              <a:rPr lang="en-US" sz="1800" dirty="0"/>
              <a:t>grade ≥3 events were most common with ddAC-THP </a:t>
            </a:r>
          </a:p>
          <a:p>
            <a:pPr lvl="2"/>
            <a:r>
              <a:rPr lang="en-US" altLang="en-US" sz="1600" dirty="0"/>
              <a:t>Rates were increased in cycles 5-8 with ddAC-THP and were stable across cycles with T-DXd–THP</a:t>
            </a:r>
          </a:p>
          <a:p>
            <a:pPr marL="342900" indent="-342900">
              <a:buFont typeface="Arial" panose="020B0604020202020204" pitchFamily="34" charset="0"/>
              <a:buChar char="•"/>
            </a:pPr>
            <a:r>
              <a:rPr lang="en-US" sz="1800" dirty="0"/>
              <a:t>Grade ≥3 left ventricular dysfunction was more common with ddAC-THP vs </a:t>
            </a:r>
            <a:r>
              <a:rPr lang="en-US" altLang="en-US" sz="1800" dirty="0"/>
              <a:t>T-DXd–THP</a:t>
            </a:r>
            <a:r>
              <a:rPr lang="en-US" sz="1800" dirty="0"/>
              <a:t>/T-DXd</a:t>
            </a:r>
          </a:p>
          <a:p>
            <a:pPr lvl="2"/>
            <a:r>
              <a:rPr lang="en-US" sz="1600" dirty="0"/>
              <a:t>Cardiac failure did not occur in patients receiving T-DXd regimens</a:t>
            </a:r>
          </a:p>
          <a:p>
            <a:pPr marL="342900" indent="-342900">
              <a:buFont typeface="Arial" panose="020B0604020202020204" pitchFamily="34" charset="0"/>
              <a:buChar char="•"/>
            </a:pPr>
            <a:r>
              <a:rPr lang="en-US" sz="1800" dirty="0"/>
              <a:t>Nausea was more common with </a:t>
            </a:r>
            <a:r>
              <a:rPr lang="en-US" altLang="en-US" sz="1800" dirty="0"/>
              <a:t>T-DXd–THP</a:t>
            </a:r>
            <a:r>
              <a:rPr lang="en-US" sz="1800" dirty="0"/>
              <a:t> vs ddAC-THP, although most cases were grade 1/2</a:t>
            </a:r>
          </a:p>
          <a:p>
            <a:pPr marL="342900" indent="-342900">
              <a:buFont typeface="Arial" panose="020B0604020202020204" pitchFamily="34" charset="0"/>
              <a:buChar char="•"/>
            </a:pPr>
            <a:r>
              <a:rPr lang="en-US" sz="1800" dirty="0"/>
              <a:t>Neutropenia was less common with </a:t>
            </a:r>
            <a:r>
              <a:rPr lang="en-US" altLang="en-US" sz="1800" dirty="0"/>
              <a:t>T-DXd–THP</a:t>
            </a:r>
            <a:r>
              <a:rPr lang="en-US" sz="1800" dirty="0"/>
              <a:t> vs ddAC-THP</a:t>
            </a:r>
          </a:p>
          <a:p>
            <a:pPr marL="342900" indent="-342900">
              <a:buFont typeface="Arial" panose="020B0604020202020204" pitchFamily="34" charset="0"/>
              <a:buChar char="•"/>
            </a:pPr>
            <a:r>
              <a:rPr lang="en-US" altLang="en-US" sz="1800" dirty="0"/>
              <a:t>Peripheral neuropathy events were generally grade 1/2 and tended to occur in cycles 5-8</a:t>
            </a:r>
          </a:p>
          <a:p>
            <a:pPr marL="342900" indent="-342900">
              <a:buFont typeface="Arial" panose="020B0604020202020204" pitchFamily="34" charset="0"/>
              <a:buChar char="•"/>
            </a:pPr>
            <a:r>
              <a:rPr lang="en-US" altLang="en-US" sz="1800" dirty="0"/>
              <a:t>Investigators conclude that DESTINY-Breast11 safety outcomes support the use of T-DXd–THP as neoadjuvant treatment in </a:t>
            </a:r>
            <a:r>
              <a:rPr lang="en-US" sz="1800" dirty="0"/>
              <a:t>high-risk, HER2+ EBC</a:t>
            </a:r>
            <a:endParaRPr lang="en-US" altLang="en-US" sz="1800" dirty="0"/>
          </a:p>
          <a:p>
            <a:pPr marL="342900" indent="-342900">
              <a:buFont typeface="Arial" panose="020B0604020202020204" pitchFamily="34" charset="0"/>
              <a:buChar char="•"/>
            </a:pPr>
            <a:endParaRPr lang="en-US" altLang="en-US" sz="1800"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5756"/>
            <a:ext cx="11740260" cy="492944"/>
          </a:xfrm>
        </p:spPr>
        <p:txBody>
          <a:bodyPr/>
          <a:lstStyle/>
          <a:p>
            <a:r>
              <a:rPr lang="en-US" dirty="0"/>
              <a:t>DESTINY-Breast11 Safety</a:t>
            </a:r>
            <a:r>
              <a:rPr lang="en-US" altLang="en-US" dirty="0"/>
              <a:t>: </a:t>
            </a:r>
            <a:r>
              <a:rPr lang="en-US" dirty="0"/>
              <a:t>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r>
              <a:rPr lang="en-US" altLang="en-US" sz="800" b="0" dirty="0">
                <a:latin typeface="+mn-lt"/>
              </a:rPr>
              <a:t>Curigliano. SABCS 2025. Abstr RF6-02.</a:t>
            </a:r>
          </a:p>
        </p:txBody>
      </p:sp>
    </p:spTree>
    <p:extLst>
      <p:ext uri="{BB962C8B-B14F-4D97-AF65-F5344CB8AC3E}">
        <p14:creationId xmlns:p14="http://schemas.microsoft.com/office/powerpoint/2010/main" val="273397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1036181"/>
          </a:xfrm>
        </p:spPr>
        <p:txBody>
          <a:bodyPr/>
          <a:lstStyle/>
          <a:p>
            <a:pPr algn="l"/>
            <a:r>
              <a:rPr lang="en-US" sz="1800" dirty="0"/>
              <a:t>Capsule Summaries of all the key data</a:t>
            </a:r>
          </a:p>
          <a:p>
            <a:pPr algn="l"/>
            <a:r>
              <a:rPr lang="en-US" sz="1800" dirty="0"/>
              <a:t>Additional CME/CE-certified analyses with expert faculty commentary on all the key studies in early and advanced stage breast cancers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SABCS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2FC30CF42DED4FB6D1DC8BA31BFD6A" ma:contentTypeVersion="10" ma:contentTypeDescription="Create a new document." ma:contentTypeScope="" ma:versionID="d7bd7e244d04558088dfebb880958b01">
  <xsd:schema xmlns:xsd="http://www.w3.org/2001/XMLSchema" xmlns:xs="http://www.w3.org/2001/XMLSchema" xmlns:p="http://schemas.microsoft.com/office/2006/metadata/properties" xmlns:ns2="61c28a77-e754-4451-a7ca-87108c003a1f" xmlns:ns3="22fd6914-46d4-4c7e-bbad-46e82841b69d" targetNamespace="http://schemas.microsoft.com/office/2006/metadata/properties" ma:root="true" ma:fieldsID="c8e338c0fa9f9f37267e2b9df8e7baa5" ns2:_="" ns3:_="">
    <xsd:import namespace="61c28a77-e754-4451-a7ca-87108c003a1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28a77-e754-4451-a7ca-87108c003a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1c28a77-e754-4451-a7ca-87108c003a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D824B6A-43D6-4116-8968-50B3BFC974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c28a77-e754-4451-a7ca-87108c003a1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96CDA6-B7F5-4A49-9D10-45A696B04603}">
  <ds:schemaRefs>
    <ds:schemaRef ds:uri="http://schemas.microsoft.com/sharepoint/v3/contenttype/forms"/>
  </ds:schemaRefs>
</ds:datastoreItem>
</file>

<file path=customXml/itemProps3.xml><?xml version="1.0" encoding="utf-8"?>
<ds:datastoreItem xmlns:ds="http://schemas.openxmlformats.org/officeDocument/2006/customXml" ds:itemID="{CA3559DA-B391-4238-99D8-A3A036D59B3C}">
  <ds:schemaRefs>
    <ds:schemaRef ds:uri="22fd6914-46d4-4c7e-bbad-46e82841b69d"/>
    <ds:schemaRef ds:uri="http://www.w3.org/XML/1998/namespace"/>
    <ds:schemaRef ds:uri="http://schemas.microsoft.com/office/2006/documentManagement/types"/>
    <ds:schemaRef ds:uri="http://purl.org/dc/dcmitype/"/>
    <ds:schemaRef ds:uri="http://purl.org/dc/term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61c28a77-e754-4451-a7ca-87108c003a1f"/>
  </ds:schemaRefs>
</ds:datastoreItem>
</file>

<file path=docProps/app.xml><?xml version="1.0" encoding="utf-8"?>
<Properties xmlns="http://schemas.openxmlformats.org/officeDocument/2006/extended-properties" xmlns:vt="http://schemas.openxmlformats.org/officeDocument/2006/docPropsVTypes">
  <TotalTime>846</TotalTime>
  <Words>2748</Words>
  <Application>Microsoft Office PowerPoint</Application>
  <PresentationFormat>Widescreen</PresentationFormat>
  <Paragraphs>488</Paragraphs>
  <Slides>13</Slides>
  <Notes>13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Aptos</vt:lpstr>
      <vt:lpstr>Arial</vt:lpstr>
      <vt:lpstr>Calibri</vt:lpstr>
      <vt:lpstr>Newsreader ExtraBold</vt:lpstr>
      <vt:lpstr>Newsreader SemiBold</vt:lpstr>
      <vt:lpstr>Poppins</vt:lpstr>
      <vt:lpstr>Poppins Light</vt:lpstr>
      <vt:lpstr>Times</vt:lpstr>
      <vt:lpstr>Wingdings</vt:lpstr>
      <vt:lpstr>4_Office</vt:lpstr>
      <vt:lpstr>3_Office</vt:lpstr>
      <vt:lpstr>2_Office</vt:lpstr>
      <vt:lpstr>1_Office</vt:lpstr>
      <vt:lpstr>DESTINY-Breast11: Safety Analysis of Neoadjuvant T-DXd With or Without THP vs ddAC-THP in Patients With High-Risk HER2+ EBC</vt:lpstr>
      <vt:lpstr>About These Slides</vt:lpstr>
      <vt:lpstr>DESTINY-Breast11: Background</vt:lpstr>
      <vt:lpstr>DESTINY-Breast11: Study Design</vt:lpstr>
      <vt:lpstr>DESTINY-Breast11 Safety: Adjudicated Drug-Related ILD Events by Cycle</vt:lpstr>
      <vt:lpstr>DESTINY-Breast11 Safety: Adjudicated Drug-Related ILD  Serious AEs, Discontinuations, and Dosing Alterations</vt:lpstr>
      <vt:lpstr>DESTINY-Breast11 Safety: Adjudicated Drug-Related ILD  Steroid Use and Outcome</vt:lpstr>
      <vt:lpstr>DESTINY-Breast11 Safety: Left Ventricular Dysfunction</vt:lpstr>
      <vt:lpstr>DESTINY-Breast11 Safety: Nausea and Vomiting</vt:lpstr>
      <vt:lpstr>DESTINY-Breast11 Safety: Neutropenia</vt:lpstr>
      <vt:lpstr>DESTINY-Breast11 Safety: Peripheral Neuropathy</vt:lpstr>
      <vt:lpstr>DESTINY-Breast11 Safety: Investigators’ Conclusions</vt:lpstr>
      <vt:lpstr>Go Online for More Coverage of SABCS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DESTINY-Breast11: Safety Analysis of Neoadjuvant T-DXd With or Without THP vs ddAC-THP in Patients With High-Risk HER2+ EBC</dc:title>
  <dc:creator>Timothy Quill</dc:creator>
  <cp:lastModifiedBy>Valerie Wenzel</cp:lastModifiedBy>
  <cp:revision>39</cp:revision>
  <dcterms:created xsi:type="dcterms:W3CDTF">2025-12-04T13:55:49Z</dcterms:created>
  <dcterms:modified xsi:type="dcterms:W3CDTF">2026-02-24T14:45:38Z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0x0101002D2FC30CF42DED4FB6D1DC8BA31BFD6A</vt:lpwstr>
  </property>
  <property fmtid="{D5CDD505-2E9C-101B-9397-08002B2CF9AE}" pid="3" name="MediaServiceImageTags">
    <vt:lpwstr/>
  </property>
</Properties>
</file>