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4"/>
  </p:notesMasterIdLst>
  <p:sldIdLst>
    <p:sldId id="559" r:id="rId5"/>
    <p:sldId id="558" r:id="rId6"/>
    <p:sldId id="544" r:id="rId7"/>
    <p:sldId id="561" r:id="rId8"/>
    <p:sldId id="552" r:id="rId9"/>
    <p:sldId id="565" r:id="rId10"/>
    <p:sldId id="564" r:id="rId11"/>
    <p:sldId id="549" r:id="rId12"/>
    <p:sldId id="31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mber Williams" initials="AW" lastIdx="1" clrIdx="0">
    <p:extLst>
      <p:ext uri="{19B8F6BF-5375-455C-9EA6-DF929625EA0E}">
        <p15:presenceInfo xmlns:p15="http://schemas.microsoft.com/office/powerpoint/2012/main" userId="S::awilliams@cealliance.com::981bbddf-314c-40a4-aea3-441dcc545642" providerId="AD"/>
      </p:ext>
    </p:extLst>
  </p:cmAuthor>
  <p:cmAuthor id="2" name="Kaitlin Echols" initials="KE" lastIdx="6" clrIdx="1">
    <p:extLst>
      <p:ext uri="{19B8F6BF-5375-455C-9EA6-DF929625EA0E}">
        <p15:presenceInfo xmlns:p15="http://schemas.microsoft.com/office/powerpoint/2012/main" userId="S::kechols@clinicalcaresolutions.net::8d34a0c9-57a2-4278-be8c-f3afc4c51111" providerId="AD"/>
      </p:ext>
    </p:extLst>
  </p:cmAuthor>
  <p:cmAuthor id="3" name="Timothy Quill" initials="TQ" lastIdx="3" clrIdx="2">
    <p:extLst>
      <p:ext uri="{19B8F6BF-5375-455C-9EA6-DF929625EA0E}">
        <p15:presenceInfo xmlns:p15="http://schemas.microsoft.com/office/powerpoint/2012/main" userId="S::tquill@clinicaloptions.com::b1dc6efb-2995-45e7-a306-57a2c67aa886" providerId="AD"/>
      </p:ext>
    </p:extLst>
  </p:cmAuthor>
  <p:cmAuthor id="4" name="Andrea Boecler" initials="AB" lastIdx="5" clrIdx="3">
    <p:extLst>
      <p:ext uri="{19B8F6BF-5375-455C-9EA6-DF929625EA0E}">
        <p15:presenceInfo xmlns:p15="http://schemas.microsoft.com/office/powerpoint/2012/main" userId="S::aboecler@clinicaloptions.com::28e82037-1239-4052-943b-ae184e0bc2a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D0779C-5679-4BAB-A070-1FF586071038}" v="50" dt="2024-12-17T21:15:50.873"/>
    <p1510:client id="{1B58C692-E113-4C09-8284-99D2B205C50E}" v="17" dt="2024-12-17T21:22:48.464"/>
    <p1510:client id="{26E10AF4-90F1-4B6B-9991-DD6B65F7C9C4}" v="8" dt="2024-12-17T21:28:20.197"/>
    <p1510:client id="{A863AB29-E176-43E3-B230-96FB28169B54}" v="4" dt="2024-12-17T19:54:39.3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041" autoAdjust="0"/>
    <p:restoredTop sz="86652" autoAdjust="0"/>
  </p:normalViewPr>
  <p:slideViewPr>
    <p:cSldViewPr snapToGrid="0">
      <p:cViewPr varScale="1">
        <p:scale>
          <a:sx n="84" d="100"/>
          <a:sy n="84" d="100"/>
        </p:scale>
        <p:origin x="288" y="72"/>
      </p:cViewPr>
      <p:guideLst/>
    </p:cSldViewPr>
  </p:slideViewPr>
  <p:notesTextViewPr>
    <p:cViewPr>
      <p:scale>
        <a:sx n="1" d="1"/>
        <a:sy n="1" d="1"/>
      </p:scale>
      <p:origin x="0" y="0"/>
    </p:cViewPr>
  </p:notesTextViewPr>
  <p:notesViewPr>
    <p:cSldViewPr snapToGrid="0">
      <p:cViewPr varScale="1">
        <p:scale>
          <a:sx n="43" d="100"/>
          <a:sy n="43" d="100"/>
        </p:scale>
        <p:origin x="2804" y="6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78A1DA-9125-49EE-9110-E83171D6B012}" type="datetimeFigureOut">
              <a:rPr lang="en-US" smtClean="0"/>
              <a:t>12/17/2024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5331EA-F62C-43DF-8099-C6F32DC3F6B9}" type="slidenum">
              <a:rPr lang="en-US" smtClean="0"/>
              <a:t>‹#›</a:t>
            </a:fld>
            <a:endParaRPr lang="en-US" dirty="0"/>
          </a:p>
        </p:txBody>
      </p:sp>
    </p:spTree>
    <p:extLst>
      <p:ext uri="{BB962C8B-B14F-4D97-AF65-F5344CB8AC3E}">
        <p14:creationId xmlns:p14="http://schemas.microsoft.com/office/powerpoint/2010/main" val="41729874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65331EA-F62C-43DF-8099-C6F32DC3F6B9}" type="slidenum">
              <a:rPr lang="en-US" smtClean="0"/>
              <a:t>1</a:t>
            </a:fld>
            <a:endParaRPr lang="en-US" dirty="0"/>
          </a:p>
        </p:txBody>
      </p:sp>
    </p:spTree>
    <p:extLst>
      <p:ext uri="{BB962C8B-B14F-4D97-AF65-F5344CB8AC3E}">
        <p14:creationId xmlns:p14="http://schemas.microsoft.com/office/powerpoint/2010/main" val="33138674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pCR, pathologic complete response.</a:t>
            </a:r>
          </a:p>
        </p:txBody>
      </p:sp>
      <p:sp>
        <p:nvSpPr>
          <p:cNvPr id="4" name="Slide Number Placeholder 3"/>
          <p:cNvSpPr>
            <a:spLocks noGrp="1"/>
          </p:cNvSpPr>
          <p:nvPr>
            <p:ph type="sldNum" sz="quarter" idx="5"/>
          </p:nvPr>
        </p:nvSpPr>
        <p:spPr/>
        <p:txBody>
          <a:bodyPr/>
          <a:lstStyle/>
          <a:p>
            <a:fld id="{965331EA-F62C-43DF-8099-C6F32DC3F6B9}" type="slidenum">
              <a:rPr lang="en-US" smtClean="0"/>
              <a:t>3</a:t>
            </a:fld>
            <a:endParaRPr lang="en-US" dirty="0"/>
          </a:p>
        </p:txBody>
      </p:sp>
    </p:spTree>
    <p:extLst>
      <p:ext uri="{BB962C8B-B14F-4D97-AF65-F5344CB8AC3E}">
        <p14:creationId xmlns:p14="http://schemas.microsoft.com/office/powerpoint/2010/main" val="15868232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ECOG, Eastern Cooperative Oncology Group; EFS, event-free survival; LVEF, left ventricular ejection fraction; pCR, pathologic complete response; Pembro, pembrolizumab; PS, performance status; RCB, residual cancer burden; TH, paclitaxel/trastuzumab; THP, paclitaxel/trastuzumab/pertuzumab.</a:t>
            </a:r>
          </a:p>
        </p:txBody>
      </p:sp>
      <p:sp>
        <p:nvSpPr>
          <p:cNvPr id="4" name="Slide Number Placeholder 3"/>
          <p:cNvSpPr>
            <a:spLocks noGrp="1"/>
          </p:cNvSpPr>
          <p:nvPr>
            <p:ph type="sldNum" sz="quarter" idx="5"/>
          </p:nvPr>
        </p:nvSpPr>
        <p:spPr/>
        <p:txBody>
          <a:bodyPr/>
          <a:lstStyle/>
          <a:p>
            <a:fld id="{965331EA-F62C-43DF-8099-C6F32DC3F6B9}" type="slidenum">
              <a:rPr lang="en-US" smtClean="0"/>
              <a:t>4</a:t>
            </a:fld>
            <a:endParaRPr lang="en-US" dirty="0"/>
          </a:p>
        </p:txBody>
      </p:sp>
    </p:spTree>
    <p:extLst>
      <p:ext uri="{BB962C8B-B14F-4D97-AF65-F5344CB8AC3E}">
        <p14:creationId xmlns:p14="http://schemas.microsoft.com/office/powerpoint/2010/main" val="7710131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Pembro, pembrolizumab; TH, paclitaxel/trastuzumab; THP, paclitaxel/trastuzumab/pertuzumab.</a:t>
            </a:r>
            <a:endParaRPr lang="en-US" dirty="0"/>
          </a:p>
        </p:txBody>
      </p:sp>
      <p:sp>
        <p:nvSpPr>
          <p:cNvPr id="4" name="Slide Number Placeholder 3"/>
          <p:cNvSpPr>
            <a:spLocks noGrp="1"/>
          </p:cNvSpPr>
          <p:nvPr>
            <p:ph type="sldNum" sz="quarter" idx="5"/>
          </p:nvPr>
        </p:nvSpPr>
        <p:spPr/>
        <p:txBody>
          <a:bodyPr/>
          <a:lstStyle/>
          <a:p>
            <a:fld id="{965331EA-F62C-43DF-8099-C6F32DC3F6B9}" type="slidenum">
              <a:rPr lang="en-US" smtClean="0"/>
              <a:t>5</a:t>
            </a:fld>
            <a:endParaRPr lang="en-US" dirty="0"/>
          </a:p>
        </p:txBody>
      </p:sp>
    </p:spTree>
    <p:extLst>
      <p:ext uri="{BB962C8B-B14F-4D97-AF65-F5344CB8AC3E}">
        <p14:creationId xmlns:p14="http://schemas.microsoft.com/office/powerpoint/2010/main" val="21437997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Pembro, pembrolizumab; TH, paclitaxel/trastuzumab; THP, paclitaxel/trastuzumab/pertuzumab.</a:t>
            </a:r>
            <a:endParaRPr lang="en-US" dirty="0"/>
          </a:p>
        </p:txBody>
      </p:sp>
      <p:sp>
        <p:nvSpPr>
          <p:cNvPr id="4" name="Slide Number Placeholder 3"/>
          <p:cNvSpPr>
            <a:spLocks noGrp="1"/>
          </p:cNvSpPr>
          <p:nvPr>
            <p:ph type="sldNum" sz="quarter" idx="5"/>
          </p:nvPr>
        </p:nvSpPr>
        <p:spPr/>
        <p:txBody>
          <a:bodyPr/>
          <a:lstStyle/>
          <a:p>
            <a:fld id="{965331EA-F62C-43DF-8099-C6F32DC3F6B9}" type="slidenum">
              <a:rPr lang="en-US" smtClean="0"/>
              <a:t>6</a:t>
            </a:fld>
            <a:endParaRPr lang="en-US" dirty="0"/>
          </a:p>
        </p:txBody>
      </p:sp>
    </p:spTree>
    <p:extLst>
      <p:ext uri="{BB962C8B-B14F-4D97-AF65-F5344CB8AC3E}">
        <p14:creationId xmlns:p14="http://schemas.microsoft.com/office/powerpoint/2010/main" val="17188530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effects; ALT, alanine aminotransferase; d/c, discontinuation; Pembro, pembrolizumab; TH, paclitaxel/trastuzumab; THP, paclitaxel/trastuzumab/pertuzumab</a:t>
            </a:r>
          </a:p>
        </p:txBody>
      </p:sp>
      <p:sp>
        <p:nvSpPr>
          <p:cNvPr id="4" name="Slide Number Placeholder 3"/>
          <p:cNvSpPr>
            <a:spLocks noGrp="1"/>
          </p:cNvSpPr>
          <p:nvPr>
            <p:ph type="sldNum" sz="quarter" idx="5"/>
          </p:nvPr>
        </p:nvSpPr>
        <p:spPr/>
        <p:txBody>
          <a:bodyPr/>
          <a:lstStyle/>
          <a:p>
            <a:fld id="{965331EA-F62C-43DF-8099-C6F32DC3F6B9}" type="slidenum">
              <a:rPr lang="en-US" smtClean="0"/>
              <a:t>7</a:t>
            </a:fld>
            <a:endParaRPr lang="en-US" dirty="0"/>
          </a:p>
        </p:txBody>
      </p:sp>
    </p:spTree>
    <p:extLst>
      <p:ext uri="{BB962C8B-B14F-4D97-AF65-F5344CB8AC3E}">
        <p14:creationId xmlns:p14="http://schemas.microsoft.com/office/powerpoint/2010/main" val="25549042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EFS, event-free survival; ICI, immune checkpoint inhibitor; pCR, pathologic complete response; TH, paclitaxel/trastuzumab; THP, paclitaxel/trastuzumab/pertuzumab</a:t>
            </a:r>
          </a:p>
        </p:txBody>
      </p:sp>
      <p:sp>
        <p:nvSpPr>
          <p:cNvPr id="4" name="Slide Number Placeholder 3"/>
          <p:cNvSpPr>
            <a:spLocks noGrp="1"/>
          </p:cNvSpPr>
          <p:nvPr>
            <p:ph type="sldNum" sz="quarter" idx="5"/>
          </p:nvPr>
        </p:nvSpPr>
        <p:spPr/>
        <p:txBody>
          <a:bodyPr/>
          <a:lstStyle/>
          <a:p>
            <a:fld id="{965331EA-F62C-43DF-8099-C6F32DC3F6B9}" type="slidenum">
              <a:rPr lang="en-US" smtClean="0"/>
              <a:t>8</a:t>
            </a:fld>
            <a:endParaRPr lang="en-US" dirty="0"/>
          </a:p>
        </p:txBody>
      </p:sp>
    </p:spTree>
    <p:extLst>
      <p:ext uri="{BB962C8B-B14F-4D97-AF65-F5344CB8AC3E}">
        <p14:creationId xmlns:p14="http://schemas.microsoft.com/office/powerpoint/2010/main" val="21657902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9</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25059697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1306727583"/>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191779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7960204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42238716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47830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8604139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95890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1086299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0419936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15040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5199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698497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4417250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3450709"/>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6">
          <p15:clr>
            <a:srgbClr val="F26B43"/>
          </p15:clr>
        </p15:guide>
        <p15:guide id="3" orient="horz" pos="1010">
          <p15:clr>
            <a:srgbClr val="F26B43"/>
          </p15:clr>
        </p15:guide>
        <p15:guide id="4" orient="horz" pos="4138">
          <p15:clr>
            <a:srgbClr val="F26B43"/>
          </p15:clr>
        </p15:guide>
        <p15:guide id="5" orient="horz" pos="3888">
          <p15:clr>
            <a:srgbClr val="F26B43"/>
          </p15:clr>
        </p15:guide>
        <p15:guide id="6" orient="horz" pos="4032">
          <p15:clr>
            <a:srgbClr val="F26B43"/>
          </p15:clr>
        </p15:guide>
        <p15:guide id="7" pos="328">
          <p15:clr>
            <a:srgbClr val="F26B43"/>
          </p15:clr>
        </p15:guide>
        <p15:guide id="8" pos="7231">
          <p15:clr>
            <a:srgbClr val="F26B43"/>
          </p15:clr>
        </p15:guide>
        <p15:guide id="9" pos="7417">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neoHIP: Phase II Trial of Neoadjuvant Pembrolizumab + HER2-Targeted Therapy for HER2-Positive Early Breast Cancer</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5" y="6223602"/>
            <a:ext cx="4724208"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Lilly, Merck Sharp &amp; Dohme LLC, and Novartis Pharmaceuticals Corporation.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Coverage*</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2024 San Antonio Breast Cancer Symposium,</a:t>
            </a:r>
            <a:br>
              <a:rPr kumimoji="0" lang="en-US" sz="1600" b="0" i="1" u="none" strike="noStrike" kern="0" cap="none" spc="0" normalizeH="0" baseline="0" noProof="0" dirty="0">
                <a:ln>
                  <a:noFill/>
                </a:ln>
                <a:solidFill>
                  <a:srgbClr val="455560"/>
                </a:solidFill>
                <a:effectLst/>
                <a:uLnTx/>
                <a:uFillTx/>
                <a:latin typeface="Calibri"/>
                <a:ea typeface="+mn-ea"/>
                <a:cs typeface="Calibri"/>
              </a:rPr>
            </a:br>
            <a:r>
              <a:rPr kumimoji="0" lang="en-US" sz="1600" b="0" i="1" u="none" strike="noStrike" kern="0" cap="none" spc="0" normalizeH="0" baseline="0" noProof="0" dirty="0">
                <a:ln>
                  <a:noFill/>
                </a:ln>
                <a:solidFill>
                  <a:srgbClr val="455560"/>
                </a:solidFill>
                <a:effectLst/>
                <a:uLnTx/>
                <a:uFillTx/>
                <a:latin typeface="Calibri"/>
                <a:ea typeface="+mn-ea"/>
                <a:cs typeface="Calibri"/>
              </a:rPr>
              <a:t>December 10-13, 2024; San Antonio, Texas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neoHIP: Background</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r>
              <a:rPr lang="en-US" altLang="en-US" sz="2200" dirty="0"/>
              <a:t>Immune checkpoint inhibitors like pembrolizumab may synergize with HER2-targeted therapy according to preclinical studies and may have more activity in earlier treatment settings</a:t>
            </a:r>
            <a:r>
              <a:rPr lang="en-US" altLang="en-US" sz="2200" baseline="30000" dirty="0"/>
              <a:t>1-3</a:t>
            </a:r>
          </a:p>
          <a:p>
            <a:r>
              <a:rPr lang="en-US" altLang="en-US" sz="2200" dirty="0"/>
              <a:t>Pembrolizumab + trastuzumab safe and active in patients with trastuzumab-resistant HER2+ metastatic breast cancer</a:t>
            </a:r>
            <a:r>
              <a:rPr lang="en-US" altLang="en-US" sz="2200" baseline="30000" dirty="0"/>
              <a:t>4</a:t>
            </a:r>
          </a:p>
          <a:p>
            <a:r>
              <a:rPr lang="en-US" altLang="en-US" sz="2200" dirty="0"/>
              <a:t>This randomized phase II study aimed to determine if pembrolizumab + trastuzumab in the neoadjuvant, treatment-naive setting could</a:t>
            </a:r>
            <a:r>
              <a:rPr lang="en-US" altLang="en-US" sz="2200" baseline="30000" dirty="0"/>
              <a:t>5</a:t>
            </a:r>
            <a:r>
              <a:rPr lang="en-US" altLang="en-US" sz="2200" dirty="0"/>
              <a:t>: </a:t>
            </a:r>
          </a:p>
          <a:p>
            <a:pPr lvl="1"/>
            <a:r>
              <a:rPr lang="en-US" altLang="en-US" sz="2000" dirty="0"/>
              <a:t>Reduce need for polychemotherapy </a:t>
            </a:r>
          </a:p>
          <a:p>
            <a:pPr lvl="1"/>
            <a:r>
              <a:rPr lang="en-US" altLang="en-US" sz="2000" dirty="0"/>
              <a:t>Eliminate need for dual HER2-blockade with pertuzumab</a:t>
            </a:r>
          </a:p>
          <a:p>
            <a:pPr lvl="1"/>
            <a:r>
              <a:rPr lang="en-US" altLang="en-US" sz="2000" dirty="0"/>
              <a:t>Improve pCR</a:t>
            </a:r>
          </a:p>
          <a:p>
            <a:pPr lvl="1"/>
            <a:r>
              <a:rPr lang="en-US" altLang="en-US" sz="2000" dirty="0"/>
              <a:t>Improve cure rates and tumor-specific immunity</a:t>
            </a:r>
          </a:p>
          <a:p>
            <a:pPr lvl="1"/>
            <a:endParaRPr lang="en-US" altLang="en-US" sz="2400" dirty="0"/>
          </a:p>
          <a:p>
            <a:endParaRPr lang="en-US" altLang="en-US" sz="2400"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0" y="6204249"/>
            <a:ext cx="8978899"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fontAlgn="base">
              <a:spcBef>
                <a:spcPct val="0"/>
              </a:spcBef>
              <a:spcAft>
                <a:spcPct val="0"/>
              </a:spcAft>
              <a:defRPr/>
            </a:pPr>
            <a:r>
              <a:rPr lang="en-US" altLang="en-US" sz="1200" b="0" spc="-10" dirty="0">
                <a:solidFill>
                  <a:srgbClr val="455560"/>
                </a:solidFill>
                <a:latin typeface="Calibri" panose="020F0502020204030204" pitchFamily="34" charset="0"/>
                <a:cs typeface="Arial" panose="020B0604020202020204" pitchFamily="34" charset="0"/>
              </a:rPr>
              <a:t>1.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Stagg. Proc Natl Acad Sci USA. 2011;108:7142</a:t>
            </a:r>
            <a:r>
              <a:rPr lang="en-US" altLang="en-US" sz="1200" b="0" spc="-10" dirty="0">
                <a:solidFill>
                  <a:srgbClr val="455560"/>
                </a:solidFill>
                <a:latin typeface="Calibri" panose="020F0502020204030204" pitchFamily="34" charset="0"/>
                <a:cs typeface="Arial" panose="020B0604020202020204" pitchFamily="34" charset="0"/>
              </a:rPr>
              <a:t>. 2. Cortes. Lancet. 2020;396:1817. </a:t>
            </a:r>
            <a:br>
              <a:rPr lang="en-US" altLang="en-US" sz="1200" b="0" spc="-10" dirty="0">
                <a:solidFill>
                  <a:srgbClr val="455560"/>
                </a:solidFill>
                <a:latin typeface="Calibri" panose="020F0502020204030204" pitchFamily="34" charset="0"/>
                <a:cs typeface="Arial" panose="020B0604020202020204" pitchFamily="34" charset="0"/>
              </a:rPr>
            </a:br>
            <a:r>
              <a:rPr lang="en-US" altLang="en-US" sz="1200" b="0" spc="-10" dirty="0">
                <a:solidFill>
                  <a:srgbClr val="455560"/>
                </a:solidFill>
                <a:latin typeface="Calibri" panose="020F0502020204030204" pitchFamily="34" charset="0"/>
                <a:cs typeface="Arial" panose="020B0604020202020204" pitchFamily="34" charset="0"/>
              </a:rPr>
              <a:t>3. Schmid. NEJM. 2020;382:810. 4</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Loi. Lancet Oncol. 2019;20:371. 5. McArthur. SABCS 202</a:t>
            </a:r>
            <a:r>
              <a:rPr lang="en-US" altLang="en-US" sz="1200" b="0" spc="-10" dirty="0">
                <a:solidFill>
                  <a:srgbClr val="455560"/>
                </a:solidFill>
                <a:latin typeface="Calibri" panose="020F0502020204030204" pitchFamily="34" charset="0"/>
                <a:cs typeface="Arial" panose="020B0604020202020204" pitchFamily="34" charset="0"/>
              </a:rPr>
              <a:t>4</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Abstr 2436.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58565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099098-63FF-3D40-2878-4759968A17F4}"/>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6D81528F-CB0C-E3ED-7BFF-B5F07FA588EC}"/>
              </a:ext>
            </a:extLst>
          </p:cNvPr>
          <p:cNvSpPr>
            <a:spLocks noGrp="1" noChangeArrowheads="1"/>
          </p:cNvSpPr>
          <p:nvPr>
            <p:ph type="title"/>
          </p:nvPr>
        </p:nvSpPr>
        <p:spPr/>
        <p:txBody>
          <a:bodyPr/>
          <a:lstStyle/>
          <a:p>
            <a:r>
              <a:rPr lang="en-US" dirty="0"/>
              <a:t>neoHIP: Study Design</a:t>
            </a:r>
            <a:endParaRPr lang="en-US" altLang="en-US" dirty="0"/>
          </a:p>
        </p:txBody>
      </p:sp>
      <p:sp>
        <p:nvSpPr>
          <p:cNvPr id="31747" name="Rectangle 3">
            <a:extLst>
              <a:ext uri="{FF2B5EF4-FFF2-40B4-BE49-F238E27FC236}">
                <a16:creationId xmlns:a16="http://schemas.microsoft.com/office/drawing/2014/main" id="{63ABE85A-EC45-F7E9-A7D9-5276ED9E6CD5}"/>
              </a:ext>
            </a:extLst>
          </p:cNvPr>
          <p:cNvSpPr>
            <a:spLocks noGrp="1" noChangeArrowheads="1"/>
          </p:cNvSpPr>
          <p:nvPr>
            <p:ph idx="1"/>
          </p:nvPr>
        </p:nvSpPr>
        <p:spPr/>
        <p:txBody>
          <a:bodyPr/>
          <a:lstStyle/>
          <a:p>
            <a:r>
              <a:rPr lang="en-US" altLang="en-US" sz="2200" dirty="0"/>
              <a:t>Multicenter, open-label, randomized phase II study</a:t>
            </a:r>
          </a:p>
        </p:txBody>
      </p:sp>
      <p:sp>
        <p:nvSpPr>
          <p:cNvPr id="4" name="Text Box 15">
            <a:extLst>
              <a:ext uri="{FF2B5EF4-FFF2-40B4-BE49-F238E27FC236}">
                <a16:creationId xmlns:a16="http://schemas.microsoft.com/office/drawing/2014/main" id="{01599888-86C2-F573-D1E6-D2C851090E0E}"/>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McArthur. SABCS 202</a:t>
            </a:r>
            <a:r>
              <a:rPr lang="en-US" altLang="en-US" sz="1200" b="0" spc="-10" dirty="0">
                <a:solidFill>
                  <a:srgbClr val="455560"/>
                </a:solidFill>
                <a:latin typeface="Calibri" panose="020F0502020204030204" pitchFamily="34" charset="0"/>
                <a:cs typeface="Arial" panose="020B0604020202020204" pitchFamily="34" charset="0"/>
              </a:rPr>
              <a:t>4</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Abstr 2436. NCT03747120.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2" name="Text Box 23">
            <a:extLst>
              <a:ext uri="{FF2B5EF4-FFF2-40B4-BE49-F238E27FC236}">
                <a16:creationId xmlns:a16="http://schemas.microsoft.com/office/drawing/2014/main" id="{25546991-1F47-B103-ADE7-155DCC44D006}"/>
              </a:ext>
            </a:extLst>
          </p:cNvPr>
          <p:cNvSpPr txBox="1">
            <a:spLocks noChangeArrowheads="1"/>
          </p:cNvSpPr>
          <p:nvPr/>
        </p:nvSpPr>
        <p:spPr bwMode="auto">
          <a:xfrm>
            <a:off x="213360" y="2620722"/>
            <a:ext cx="2808031"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dirty="0">
                <a:solidFill>
                  <a:schemeClr val="bg1"/>
                </a:solidFill>
                <a:latin typeface="Calibri" panose="020F0502020204030204" pitchFamily="34" charset="0"/>
              </a:rPr>
              <a:t>Adults with untreated HER2+ breast cancer; tumor size &gt;2 cm and/or lymph node positive; ECOG PS 0/1; baseline LVEF &gt;55%</a:t>
            </a:r>
            <a:br>
              <a:rPr lang="en-US" altLang="en-US" sz="1800" dirty="0">
                <a:solidFill>
                  <a:schemeClr val="bg1"/>
                </a:solidFill>
                <a:latin typeface="Calibri" panose="020F0502020204030204" pitchFamily="34" charset="0"/>
              </a:rPr>
            </a:br>
            <a:r>
              <a:rPr lang="en-US" altLang="en-US" sz="1800" dirty="0">
                <a:solidFill>
                  <a:schemeClr val="bg1"/>
                </a:solidFill>
                <a:latin typeface="Calibri" panose="020F0502020204030204" pitchFamily="34" charset="0"/>
              </a:rPr>
              <a:t>(N = 138)</a:t>
            </a:r>
          </a:p>
        </p:txBody>
      </p:sp>
      <p:sp>
        <p:nvSpPr>
          <p:cNvPr id="3" name="Rectangle 24">
            <a:extLst>
              <a:ext uri="{FF2B5EF4-FFF2-40B4-BE49-F238E27FC236}">
                <a16:creationId xmlns:a16="http://schemas.microsoft.com/office/drawing/2014/main" id="{A9DA2C2E-EFD9-A821-7A49-C878B8838CCA}"/>
              </a:ext>
            </a:extLst>
          </p:cNvPr>
          <p:cNvSpPr>
            <a:spLocks noChangeArrowheads="1"/>
          </p:cNvSpPr>
          <p:nvPr/>
        </p:nvSpPr>
        <p:spPr bwMode="auto">
          <a:xfrm>
            <a:off x="4078993" y="2339176"/>
            <a:ext cx="3790950" cy="703263"/>
          </a:xfrm>
          <a:prstGeom prst="rect">
            <a:avLst/>
          </a:prstGeom>
          <a:solidFill>
            <a:schemeClr val="accent3"/>
          </a:solidFill>
          <a:ln w="9525">
            <a:noFill/>
            <a:miter lim="800000"/>
            <a:headEnd/>
            <a:tailEnd/>
          </a:ln>
        </p:spPr>
        <p:txBody>
          <a:bodyPr wrap="none" anchor="ctr" anchorCtr="1"/>
          <a:lstStyle/>
          <a:p>
            <a:pPr algn="ctr">
              <a:defRPr/>
            </a:pPr>
            <a:r>
              <a:rPr lang="en-US" dirty="0">
                <a:latin typeface="Calibri" panose="020F0502020204030204" pitchFamily="34" charset="0"/>
                <a:cs typeface="Arial" charset="0"/>
              </a:rPr>
              <a:t>Arm A: </a:t>
            </a:r>
            <a:r>
              <a:rPr lang="en-US" b="1" dirty="0">
                <a:latin typeface="Calibri" panose="020F0502020204030204" pitchFamily="34" charset="0"/>
                <a:cs typeface="Arial" charset="0"/>
              </a:rPr>
              <a:t>THP </a:t>
            </a:r>
            <a:r>
              <a:rPr lang="en-US" dirty="0">
                <a:latin typeface="Calibri" panose="020F0502020204030204" pitchFamily="34" charset="0"/>
                <a:cs typeface="Arial" charset="0"/>
              </a:rPr>
              <a:t>x 4 cycles</a:t>
            </a:r>
          </a:p>
          <a:p>
            <a:pPr algn="ctr">
              <a:defRPr/>
            </a:pPr>
            <a:r>
              <a:rPr lang="en-US" b="0" dirty="0">
                <a:latin typeface="Calibri" panose="020F0502020204030204" pitchFamily="34" charset="0"/>
                <a:cs typeface="Arial" charset="0"/>
              </a:rPr>
              <a:t>(n = 58)</a:t>
            </a:r>
            <a:endParaRPr lang="en-US" b="0" dirty="0">
              <a:latin typeface="Calibri" panose="020F0502020204030204" pitchFamily="34" charset="0"/>
              <a:cs typeface="+mn-cs"/>
            </a:endParaRPr>
          </a:p>
        </p:txBody>
      </p:sp>
      <p:sp>
        <p:nvSpPr>
          <p:cNvPr id="5" name="Rectangle 25">
            <a:extLst>
              <a:ext uri="{FF2B5EF4-FFF2-40B4-BE49-F238E27FC236}">
                <a16:creationId xmlns:a16="http://schemas.microsoft.com/office/drawing/2014/main" id="{17E5A9F0-235A-7B53-2C2B-CC010094231F}"/>
              </a:ext>
            </a:extLst>
          </p:cNvPr>
          <p:cNvSpPr>
            <a:spLocks noChangeArrowheads="1"/>
          </p:cNvSpPr>
          <p:nvPr/>
        </p:nvSpPr>
        <p:spPr bwMode="auto">
          <a:xfrm>
            <a:off x="4065365" y="4018341"/>
            <a:ext cx="3790950" cy="703263"/>
          </a:xfrm>
          <a:prstGeom prst="rect">
            <a:avLst/>
          </a:prstGeom>
          <a:solidFill>
            <a:schemeClr val="accent1"/>
          </a:solidFill>
          <a:ln w="9525">
            <a:noFill/>
            <a:miter lim="800000"/>
            <a:headEnd/>
            <a:tailEnd/>
          </a:ln>
        </p:spPr>
        <p:txBody>
          <a:bodyPr wrap="none" anchor="ctr" anchorCtr="1"/>
          <a:lstStyle/>
          <a:p>
            <a:pPr algn="ctr">
              <a:defRPr/>
            </a:pPr>
            <a:r>
              <a:rPr lang="en-US" dirty="0">
                <a:latin typeface="Calibri" panose="020F0502020204030204" pitchFamily="34" charset="0"/>
                <a:cs typeface="Arial" charset="0"/>
              </a:rPr>
              <a:t>Arm C: </a:t>
            </a:r>
            <a:r>
              <a:rPr lang="en-US" b="1" dirty="0">
                <a:latin typeface="Calibri" panose="020F0502020204030204" pitchFamily="34" charset="0"/>
                <a:cs typeface="Arial" charset="0"/>
              </a:rPr>
              <a:t>TH-Pembro</a:t>
            </a:r>
            <a:r>
              <a:rPr lang="en-US" dirty="0">
                <a:latin typeface="Calibri" panose="020F0502020204030204" pitchFamily="34" charset="0"/>
                <a:cs typeface="Arial" charset="0"/>
              </a:rPr>
              <a:t> x 4 cycles</a:t>
            </a:r>
          </a:p>
          <a:p>
            <a:pPr algn="ctr">
              <a:defRPr/>
            </a:pPr>
            <a:r>
              <a:rPr lang="en-US" b="0" dirty="0">
                <a:latin typeface="Calibri" panose="020F0502020204030204" pitchFamily="34" charset="0"/>
                <a:cs typeface="Arial" charset="0"/>
              </a:rPr>
              <a:t>(n = </a:t>
            </a:r>
            <a:r>
              <a:rPr lang="en-US" dirty="0">
                <a:latin typeface="Calibri" panose="020F0502020204030204" pitchFamily="34" charset="0"/>
                <a:cs typeface="Arial" charset="0"/>
              </a:rPr>
              <a:t>58</a:t>
            </a:r>
            <a:r>
              <a:rPr lang="en-US" b="0" dirty="0">
                <a:latin typeface="Calibri" panose="020F0502020204030204" pitchFamily="34" charset="0"/>
                <a:cs typeface="Arial" charset="0"/>
              </a:rPr>
              <a:t>*)</a:t>
            </a:r>
            <a:endParaRPr lang="en-US" b="0" dirty="0">
              <a:latin typeface="Calibri" panose="020F0502020204030204" pitchFamily="34" charset="0"/>
              <a:cs typeface="+mn-cs"/>
            </a:endParaRPr>
          </a:p>
        </p:txBody>
      </p:sp>
      <p:sp>
        <p:nvSpPr>
          <p:cNvPr id="6" name="Line 26">
            <a:extLst>
              <a:ext uri="{FF2B5EF4-FFF2-40B4-BE49-F238E27FC236}">
                <a16:creationId xmlns:a16="http://schemas.microsoft.com/office/drawing/2014/main" id="{ABF167EE-1D2E-5D00-79D3-CD09E9C1081A}"/>
              </a:ext>
            </a:extLst>
          </p:cNvPr>
          <p:cNvSpPr>
            <a:spLocks noChangeShapeType="1"/>
          </p:cNvSpPr>
          <p:nvPr/>
        </p:nvSpPr>
        <p:spPr bwMode="auto">
          <a:xfrm>
            <a:off x="3151715" y="3832084"/>
            <a:ext cx="812800" cy="45720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7" name="Line 27">
            <a:extLst>
              <a:ext uri="{FF2B5EF4-FFF2-40B4-BE49-F238E27FC236}">
                <a16:creationId xmlns:a16="http://schemas.microsoft.com/office/drawing/2014/main" id="{4587C59E-3CEA-ACAD-51EB-52BAF21C1C98}"/>
              </a:ext>
            </a:extLst>
          </p:cNvPr>
          <p:cNvSpPr>
            <a:spLocks noChangeShapeType="1"/>
          </p:cNvSpPr>
          <p:nvPr/>
        </p:nvSpPr>
        <p:spPr bwMode="auto">
          <a:xfrm flipV="1">
            <a:off x="3151715" y="2719575"/>
            <a:ext cx="812800" cy="46990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8" name="Rectangle 28">
            <a:extLst>
              <a:ext uri="{FF2B5EF4-FFF2-40B4-BE49-F238E27FC236}">
                <a16:creationId xmlns:a16="http://schemas.microsoft.com/office/drawing/2014/main" id="{95DE4BB7-0B9D-D0D7-1EC9-E302DB62B46F}"/>
              </a:ext>
            </a:extLst>
          </p:cNvPr>
          <p:cNvSpPr>
            <a:spLocks noChangeArrowheads="1"/>
          </p:cNvSpPr>
          <p:nvPr/>
        </p:nvSpPr>
        <p:spPr bwMode="auto">
          <a:xfrm>
            <a:off x="4065365" y="3172467"/>
            <a:ext cx="3790950" cy="703262"/>
          </a:xfrm>
          <a:prstGeom prst="rect">
            <a:avLst/>
          </a:prstGeom>
          <a:solidFill>
            <a:schemeClr val="accent4"/>
          </a:solidFill>
          <a:ln w="9525">
            <a:noFill/>
            <a:miter lim="800000"/>
            <a:headEnd/>
            <a:tailEnd/>
          </a:ln>
        </p:spPr>
        <p:txBody>
          <a:bodyPr wrap="none" anchor="ctr" anchorCtr="1"/>
          <a:lstStyle/>
          <a:p>
            <a:pPr algn="ctr">
              <a:defRPr/>
            </a:pPr>
            <a:r>
              <a:rPr lang="en-US" dirty="0">
                <a:latin typeface="Calibri" panose="020F0502020204030204" pitchFamily="34" charset="0"/>
                <a:cs typeface="Arial" charset="0"/>
              </a:rPr>
              <a:t>Arm B: </a:t>
            </a:r>
            <a:r>
              <a:rPr lang="en-US" b="1" dirty="0">
                <a:latin typeface="Calibri" panose="020F0502020204030204" pitchFamily="34" charset="0"/>
                <a:cs typeface="Arial" charset="0"/>
              </a:rPr>
              <a:t>THP-Pembro</a:t>
            </a:r>
            <a:r>
              <a:rPr lang="en-US" dirty="0">
                <a:latin typeface="Calibri" panose="020F0502020204030204" pitchFamily="34" charset="0"/>
                <a:cs typeface="Arial" charset="0"/>
              </a:rPr>
              <a:t> x 4 cycles</a:t>
            </a:r>
          </a:p>
          <a:p>
            <a:pPr algn="ctr">
              <a:defRPr/>
            </a:pPr>
            <a:r>
              <a:rPr lang="en-US" b="0" dirty="0">
                <a:latin typeface="Calibri" panose="020F0502020204030204" pitchFamily="34" charset="0"/>
                <a:cs typeface="Arial" charset="0"/>
              </a:rPr>
              <a:t>(n = 58)</a:t>
            </a:r>
          </a:p>
        </p:txBody>
      </p:sp>
      <p:sp>
        <p:nvSpPr>
          <p:cNvPr id="9" name="Text Box 29">
            <a:extLst>
              <a:ext uri="{FF2B5EF4-FFF2-40B4-BE49-F238E27FC236}">
                <a16:creationId xmlns:a16="http://schemas.microsoft.com/office/drawing/2014/main" id="{43C6AB27-6FCE-DA30-2018-6F5F4EDCC1F1}"/>
              </a:ext>
            </a:extLst>
          </p:cNvPr>
          <p:cNvSpPr txBox="1">
            <a:spLocks noChangeArrowheads="1"/>
          </p:cNvSpPr>
          <p:nvPr/>
        </p:nvSpPr>
        <p:spPr bwMode="auto">
          <a:xfrm>
            <a:off x="7644287" y="2299335"/>
            <a:ext cx="17100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tabLst>
                <a:tab pos="114300" algn="l"/>
              </a:tabLst>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tabLst>
                <a:tab pos="114300" algn="l"/>
              </a:tabLst>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tabLst>
                <a:tab pos="114300" algn="l"/>
              </a:tabLst>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tabLst>
                <a:tab pos="114300" algn="l"/>
              </a:tabLst>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tabLst>
                <a:tab pos="114300" algn="l"/>
              </a:tabLst>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tabLst>
                <a:tab pos="114300" algn="l"/>
              </a:tabLst>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tabLst>
                <a:tab pos="114300" algn="l"/>
              </a:tabLst>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tabLst>
                <a:tab pos="114300" algn="l"/>
              </a:tabLst>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tabLst>
                <a:tab pos="114300" algn="l"/>
              </a:tabLst>
              <a:defRPr sz="2000">
                <a:solidFill>
                  <a:srgbClr val="FEFDDE"/>
                </a:solidFill>
                <a:latin typeface="Arial" panose="020B0604020202020204" pitchFamily="34" charset="0"/>
              </a:defRPr>
            </a:lvl9pPr>
          </a:lstStyle>
          <a:p>
            <a:pPr algn="ctr" eaLnBrk="1" hangingPunct="1">
              <a:lnSpc>
                <a:spcPct val="100000"/>
              </a:lnSpc>
              <a:spcBef>
                <a:spcPct val="50000"/>
              </a:spcBef>
              <a:spcAft>
                <a:spcPct val="0"/>
              </a:spcAft>
              <a:buClrTx/>
              <a:buFontTx/>
              <a:buNone/>
            </a:pPr>
            <a:r>
              <a:rPr lang="en-US" altLang="en-US" sz="2000" dirty="0">
                <a:solidFill>
                  <a:schemeClr val="bg1"/>
                </a:solidFill>
                <a:latin typeface="Calibri" panose="020F0502020204030204" pitchFamily="34" charset="0"/>
              </a:rPr>
              <a:t>Surgery</a:t>
            </a:r>
          </a:p>
        </p:txBody>
      </p:sp>
      <p:sp>
        <p:nvSpPr>
          <p:cNvPr id="11" name="Text Box 31">
            <a:extLst>
              <a:ext uri="{FF2B5EF4-FFF2-40B4-BE49-F238E27FC236}">
                <a16:creationId xmlns:a16="http://schemas.microsoft.com/office/drawing/2014/main" id="{B26D6EE9-2AB8-F8ED-8A99-5D7CDACE7640}"/>
              </a:ext>
            </a:extLst>
          </p:cNvPr>
          <p:cNvSpPr txBox="1">
            <a:spLocks noChangeArrowheads="1"/>
          </p:cNvSpPr>
          <p:nvPr/>
        </p:nvSpPr>
        <p:spPr bwMode="auto">
          <a:xfrm>
            <a:off x="9243103" y="3096454"/>
            <a:ext cx="2369425" cy="833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i="1" dirty="0">
                <a:solidFill>
                  <a:schemeClr val="bg1"/>
                </a:solidFill>
                <a:latin typeface="Calibri" panose="020F0502020204030204" pitchFamily="34" charset="0"/>
              </a:rPr>
              <a:t>Physician’s choice adjuvant therapy per standard of care</a:t>
            </a:r>
          </a:p>
        </p:txBody>
      </p:sp>
      <p:sp>
        <p:nvSpPr>
          <p:cNvPr id="13" name="Line 33">
            <a:extLst>
              <a:ext uri="{FF2B5EF4-FFF2-40B4-BE49-F238E27FC236}">
                <a16:creationId xmlns:a16="http://schemas.microsoft.com/office/drawing/2014/main" id="{3C0247C1-50CF-86F0-E357-F5AE438C51B7}"/>
              </a:ext>
            </a:extLst>
          </p:cNvPr>
          <p:cNvSpPr>
            <a:spLocks noChangeShapeType="1"/>
          </p:cNvSpPr>
          <p:nvPr/>
        </p:nvSpPr>
        <p:spPr bwMode="auto">
          <a:xfrm>
            <a:off x="3133459" y="3498081"/>
            <a:ext cx="849312"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4" name="Rectangle 3">
            <a:extLst>
              <a:ext uri="{FF2B5EF4-FFF2-40B4-BE49-F238E27FC236}">
                <a16:creationId xmlns:a16="http://schemas.microsoft.com/office/drawing/2014/main" id="{4CB5D504-F455-596F-8D0C-00FF0F3AF538}"/>
              </a:ext>
            </a:extLst>
          </p:cNvPr>
          <p:cNvSpPr txBox="1">
            <a:spLocks noChangeArrowheads="1"/>
          </p:cNvSpPr>
          <p:nvPr/>
        </p:nvSpPr>
        <p:spPr bwMode="auto">
          <a:xfrm>
            <a:off x="604675" y="5704187"/>
            <a:ext cx="10877529" cy="566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spcBef>
                <a:spcPts val="300"/>
              </a:spcBef>
              <a:spcAft>
                <a:spcPts val="400"/>
              </a:spcAft>
            </a:pPr>
            <a:r>
              <a:rPr lang="en-US" altLang="en-US" sz="2200" b="1" kern="0" dirty="0"/>
              <a:t>Primary endpoint: </a:t>
            </a:r>
            <a:r>
              <a:rPr lang="en-US" altLang="en-US" sz="2200" kern="0" dirty="0"/>
              <a:t>pCR (ypT0/TisypN0); </a:t>
            </a:r>
            <a:r>
              <a:rPr lang="en-US" altLang="en-US" sz="2200" b="1" kern="0" dirty="0"/>
              <a:t>secondary endpoints: </a:t>
            </a:r>
            <a:r>
              <a:rPr lang="en-US" altLang="en-US" sz="2200" kern="0" dirty="0"/>
              <a:t>pCR (ypT0ypN0 and ypT0/Tis), RCB, EFS, safety</a:t>
            </a:r>
          </a:p>
        </p:txBody>
      </p:sp>
      <p:sp>
        <p:nvSpPr>
          <p:cNvPr id="10" name="Line 30">
            <a:extLst>
              <a:ext uri="{FF2B5EF4-FFF2-40B4-BE49-F238E27FC236}">
                <a16:creationId xmlns:a16="http://schemas.microsoft.com/office/drawing/2014/main" id="{A62A6A9B-C551-134A-1631-128694ECF847}"/>
              </a:ext>
            </a:extLst>
          </p:cNvPr>
          <p:cNvSpPr>
            <a:spLocks noChangeShapeType="1"/>
          </p:cNvSpPr>
          <p:nvPr/>
        </p:nvSpPr>
        <p:spPr bwMode="auto">
          <a:xfrm rot="16200000">
            <a:off x="8514451" y="2895832"/>
            <a:ext cx="0" cy="1204498"/>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2" name="Line 32">
            <a:extLst>
              <a:ext uri="{FF2B5EF4-FFF2-40B4-BE49-F238E27FC236}">
                <a16:creationId xmlns:a16="http://schemas.microsoft.com/office/drawing/2014/main" id="{D654D5EA-1839-5FB5-0390-CC2CB15660C3}"/>
              </a:ext>
            </a:extLst>
          </p:cNvPr>
          <p:cNvSpPr>
            <a:spLocks noChangeShapeType="1"/>
          </p:cNvSpPr>
          <p:nvPr/>
        </p:nvSpPr>
        <p:spPr bwMode="auto">
          <a:xfrm>
            <a:off x="7908187" y="2682418"/>
            <a:ext cx="1212528"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5" name="Line 30">
            <a:extLst>
              <a:ext uri="{FF2B5EF4-FFF2-40B4-BE49-F238E27FC236}">
                <a16:creationId xmlns:a16="http://schemas.microsoft.com/office/drawing/2014/main" id="{BBC891C1-42C4-BEE7-89A7-F1D9E14D443F}"/>
              </a:ext>
            </a:extLst>
          </p:cNvPr>
          <p:cNvSpPr>
            <a:spLocks noChangeShapeType="1"/>
          </p:cNvSpPr>
          <p:nvPr/>
        </p:nvSpPr>
        <p:spPr bwMode="auto">
          <a:xfrm rot="16200000">
            <a:off x="8514451" y="3703705"/>
            <a:ext cx="0" cy="1204498"/>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7" name="Text Box 29">
            <a:extLst>
              <a:ext uri="{FF2B5EF4-FFF2-40B4-BE49-F238E27FC236}">
                <a16:creationId xmlns:a16="http://schemas.microsoft.com/office/drawing/2014/main" id="{9CEC955F-6F9A-FC1C-1722-346D9F069B00}"/>
              </a:ext>
            </a:extLst>
          </p:cNvPr>
          <p:cNvSpPr txBox="1">
            <a:spLocks noChangeArrowheads="1"/>
          </p:cNvSpPr>
          <p:nvPr/>
        </p:nvSpPr>
        <p:spPr bwMode="auto">
          <a:xfrm>
            <a:off x="7644287" y="3120840"/>
            <a:ext cx="17100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tabLst>
                <a:tab pos="114300" algn="l"/>
              </a:tabLst>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tabLst>
                <a:tab pos="114300" algn="l"/>
              </a:tabLst>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tabLst>
                <a:tab pos="114300" algn="l"/>
              </a:tabLst>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tabLst>
                <a:tab pos="114300" algn="l"/>
              </a:tabLst>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tabLst>
                <a:tab pos="114300" algn="l"/>
              </a:tabLst>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tabLst>
                <a:tab pos="114300" algn="l"/>
              </a:tabLst>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tabLst>
                <a:tab pos="114300" algn="l"/>
              </a:tabLst>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tabLst>
                <a:tab pos="114300" algn="l"/>
              </a:tabLst>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tabLst>
                <a:tab pos="114300" algn="l"/>
              </a:tabLst>
              <a:defRPr sz="2000">
                <a:solidFill>
                  <a:srgbClr val="FEFDDE"/>
                </a:solidFill>
                <a:latin typeface="Arial" panose="020B0604020202020204" pitchFamily="34" charset="0"/>
              </a:defRPr>
            </a:lvl9pPr>
          </a:lstStyle>
          <a:p>
            <a:pPr algn="ctr" eaLnBrk="1" hangingPunct="1">
              <a:lnSpc>
                <a:spcPct val="100000"/>
              </a:lnSpc>
              <a:spcBef>
                <a:spcPct val="50000"/>
              </a:spcBef>
              <a:spcAft>
                <a:spcPct val="0"/>
              </a:spcAft>
              <a:buClrTx/>
              <a:buFontTx/>
              <a:buNone/>
            </a:pPr>
            <a:r>
              <a:rPr lang="en-US" altLang="en-US" sz="2000" dirty="0">
                <a:solidFill>
                  <a:schemeClr val="bg1"/>
                </a:solidFill>
                <a:latin typeface="Calibri" panose="020F0502020204030204" pitchFamily="34" charset="0"/>
              </a:rPr>
              <a:t>Surgery</a:t>
            </a:r>
          </a:p>
        </p:txBody>
      </p:sp>
      <p:sp>
        <p:nvSpPr>
          <p:cNvPr id="18" name="Text Box 29">
            <a:extLst>
              <a:ext uri="{FF2B5EF4-FFF2-40B4-BE49-F238E27FC236}">
                <a16:creationId xmlns:a16="http://schemas.microsoft.com/office/drawing/2014/main" id="{2C2B947B-62FF-9AD7-8630-202BD47AD0FF}"/>
              </a:ext>
            </a:extLst>
          </p:cNvPr>
          <p:cNvSpPr txBox="1">
            <a:spLocks noChangeArrowheads="1"/>
          </p:cNvSpPr>
          <p:nvPr/>
        </p:nvSpPr>
        <p:spPr bwMode="auto">
          <a:xfrm>
            <a:off x="7644287" y="3922961"/>
            <a:ext cx="17100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tabLst>
                <a:tab pos="114300" algn="l"/>
              </a:tabLst>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tabLst>
                <a:tab pos="114300" algn="l"/>
              </a:tabLst>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tabLst>
                <a:tab pos="114300" algn="l"/>
              </a:tabLst>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tabLst>
                <a:tab pos="114300" algn="l"/>
              </a:tabLst>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tabLst>
                <a:tab pos="114300" algn="l"/>
              </a:tabLst>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tabLst>
                <a:tab pos="114300" algn="l"/>
              </a:tabLst>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tabLst>
                <a:tab pos="114300" algn="l"/>
              </a:tabLst>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tabLst>
                <a:tab pos="114300" algn="l"/>
              </a:tabLst>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tabLst>
                <a:tab pos="114300" algn="l"/>
              </a:tabLst>
              <a:defRPr sz="2000">
                <a:solidFill>
                  <a:srgbClr val="FEFDDE"/>
                </a:solidFill>
                <a:latin typeface="Arial" panose="020B0604020202020204" pitchFamily="34" charset="0"/>
              </a:defRPr>
            </a:lvl9pPr>
          </a:lstStyle>
          <a:p>
            <a:pPr algn="ctr" eaLnBrk="1" hangingPunct="1">
              <a:lnSpc>
                <a:spcPct val="100000"/>
              </a:lnSpc>
              <a:spcBef>
                <a:spcPct val="50000"/>
              </a:spcBef>
              <a:spcAft>
                <a:spcPct val="0"/>
              </a:spcAft>
              <a:buClrTx/>
              <a:buFontTx/>
              <a:buNone/>
            </a:pPr>
            <a:r>
              <a:rPr lang="en-US" altLang="en-US" sz="2000" dirty="0">
                <a:solidFill>
                  <a:schemeClr val="bg1"/>
                </a:solidFill>
                <a:latin typeface="Calibri" panose="020F0502020204030204" pitchFamily="34" charset="0"/>
              </a:rPr>
              <a:t>Surgery</a:t>
            </a:r>
          </a:p>
        </p:txBody>
      </p:sp>
      <p:sp>
        <p:nvSpPr>
          <p:cNvPr id="19" name="Text Box 31">
            <a:extLst>
              <a:ext uri="{FF2B5EF4-FFF2-40B4-BE49-F238E27FC236}">
                <a16:creationId xmlns:a16="http://schemas.microsoft.com/office/drawing/2014/main" id="{022D8349-8B82-A410-83A1-199352DDCFD6}"/>
              </a:ext>
            </a:extLst>
          </p:cNvPr>
          <p:cNvSpPr txBox="1">
            <a:spLocks noChangeArrowheads="1"/>
          </p:cNvSpPr>
          <p:nvPr/>
        </p:nvSpPr>
        <p:spPr bwMode="auto">
          <a:xfrm>
            <a:off x="604674" y="4714112"/>
            <a:ext cx="10877529" cy="95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r>
              <a:rPr lang="en-US" altLang="en-US" sz="1400" dirty="0">
                <a:solidFill>
                  <a:schemeClr val="bg1"/>
                </a:solidFill>
                <a:latin typeface="Calibri" panose="020F0502020204030204" pitchFamily="34" charset="0"/>
              </a:rPr>
              <a:t>Paclitaxel 80 mg/m</a:t>
            </a:r>
            <a:r>
              <a:rPr lang="en-US" altLang="en-US" sz="1400" baseline="30000" dirty="0">
                <a:solidFill>
                  <a:schemeClr val="bg1"/>
                </a:solidFill>
                <a:latin typeface="Calibri" panose="020F0502020204030204" pitchFamily="34" charset="0"/>
              </a:rPr>
              <a:t>2</a:t>
            </a:r>
            <a:r>
              <a:rPr lang="en-US" altLang="en-US" sz="1400" dirty="0">
                <a:solidFill>
                  <a:schemeClr val="bg1"/>
                </a:solidFill>
                <a:latin typeface="Calibri" panose="020F0502020204030204" pitchFamily="34" charset="0"/>
              </a:rPr>
              <a:t> QW x 12 wk (all arms); trastuzumab 8 mg/kg x 1 cycle then 6 mg/kg Q3W x 3 doses (all arms); pertuzumab 840 mg x 1 cycle then 420 mg Q3W x 3 doses (Arms A and B); pembrolizumab 200 mg x 1 cycle then Q3W x 3 doses (Arms B and C). n = 4 in Arm A, n = 3 in Arm B, and n = 1 in Arm C patient underwent additional chemotherapy before surgery (allowed if biopsy confirmed residual disease). *Arm C was terminated after a prespecified interim efficacy analysis; 22 patients underwent surgery. </a:t>
            </a:r>
          </a:p>
        </p:txBody>
      </p:sp>
      <p:sp>
        <p:nvSpPr>
          <p:cNvPr id="20" name="Text Box 31">
            <a:extLst>
              <a:ext uri="{FF2B5EF4-FFF2-40B4-BE49-F238E27FC236}">
                <a16:creationId xmlns:a16="http://schemas.microsoft.com/office/drawing/2014/main" id="{F5A8878C-18B2-7FEB-ECCC-C3E6EDC51DE1}"/>
              </a:ext>
            </a:extLst>
          </p:cNvPr>
          <p:cNvSpPr txBox="1">
            <a:spLocks noChangeArrowheads="1"/>
          </p:cNvSpPr>
          <p:nvPr/>
        </p:nvSpPr>
        <p:spPr bwMode="auto">
          <a:xfrm>
            <a:off x="1959757" y="1826343"/>
            <a:ext cx="3046810" cy="525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i="1" dirty="0">
                <a:solidFill>
                  <a:schemeClr val="bg1"/>
                </a:solidFill>
                <a:latin typeface="Calibri" panose="020F0502020204030204" pitchFamily="34" charset="0"/>
              </a:rPr>
              <a:t>Stratified by nodal status (±) and hormone receptor status ≥10% (±) </a:t>
            </a:r>
          </a:p>
        </p:txBody>
      </p:sp>
      <p:sp>
        <p:nvSpPr>
          <p:cNvPr id="21" name="Line 27">
            <a:extLst>
              <a:ext uri="{FF2B5EF4-FFF2-40B4-BE49-F238E27FC236}">
                <a16:creationId xmlns:a16="http://schemas.microsoft.com/office/drawing/2014/main" id="{9C9E71AF-B830-D9A2-AEC6-3C194A12611F}"/>
              </a:ext>
            </a:extLst>
          </p:cNvPr>
          <p:cNvSpPr>
            <a:spLocks noChangeShapeType="1"/>
          </p:cNvSpPr>
          <p:nvPr/>
        </p:nvSpPr>
        <p:spPr bwMode="auto">
          <a:xfrm>
            <a:off x="3483162" y="2358880"/>
            <a:ext cx="0" cy="525907"/>
          </a:xfrm>
          <a:prstGeom prst="line">
            <a:avLst/>
          </a:prstGeom>
          <a:noFill/>
          <a:ln w="28575">
            <a:solidFill>
              <a:schemeClr val="bg1"/>
            </a:solidFill>
            <a:prstDash val="sysDash"/>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Tree>
    <p:extLst>
      <p:ext uri="{BB962C8B-B14F-4D97-AF65-F5344CB8AC3E}">
        <p14:creationId xmlns:p14="http://schemas.microsoft.com/office/powerpoint/2010/main" val="33566042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neoHIP: Baseline Characteristics</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McArthur. SABCS 202</a:t>
            </a:r>
            <a:r>
              <a:rPr lang="en-US" altLang="en-US" sz="1200" b="0" spc="-10" dirty="0">
                <a:solidFill>
                  <a:srgbClr val="455560"/>
                </a:solidFill>
                <a:latin typeface="Calibri" panose="020F0502020204030204" pitchFamily="34" charset="0"/>
                <a:cs typeface="Arial" panose="020B0604020202020204" pitchFamily="34" charset="0"/>
              </a:rPr>
              <a:t>4</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Abstr 2436.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3" name="Group 3">
            <a:extLst>
              <a:ext uri="{FF2B5EF4-FFF2-40B4-BE49-F238E27FC236}">
                <a16:creationId xmlns:a16="http://schemas.microsoft.com/office/drawing/2014/main" id="{EA67079E-9562-1E6B-2A5E-4FFD61A0A0AA}"/>
              </a:ext>
            </a:extLst>
          </p:cNvPr>
          <p:cNvGraphicFramePr>
            <a:graphicFrameLocks/>
          </p:cNvGraphicFramePr>
          <p:nvPr>
            <p:extLst>
              <p:ext uri="{D42A27DB-BD31-4B8C-83A1-F6EECF244321}">
                <p14:modId xmlns:p14="http://schemas.microsoft.com/office/powerpoint/2010/main" val="2149899195"/>
              </p:ext>
            </p:extLst>
          </p:nvPr>
        </p:nvGraphicFramePr>
        <p:xfrm>
          <a:off x="723900" y="1605193"/>
          <a:ext cx="10762137" cy="4602576"/>
        </p:xfrm>
        <a:graphic>
          <a:graphicData uri="http://schemas.openxmlformats.org/drawingml/2006/table">
            <a:tbl>
              <a:tblPr/>
              <a:tblGrid>
                <a:gridCol w="2984835">
                  <a:extLst>
                    <a:ext uri="{9D8B030D-6E8A-4147-A177-3AD203B41FA5}">
                      <a16:colId xmlns:a16="http://schemas.microsoft.com/office/drawing/2014/main" val="20000"/>
                    </a:ext>
                  </a:extLst>
                </a:gridCol>
                <a:gridCol w="2592434">
                  <a:extLst>
                    <a:ext uri="{9D8B030D-6E8A-4147-A177-3AD203B41FA5}">
                      <a16:colId xmlns:a16="http://schemas.microsoft.com/office/drawing/2014/main" val="20001"/>
                    </a:ext>
                  </a:extLst>
                </a:gridCol>
                <a:gridCol w="2592434">
                  <a:extLst>
                    <a:ext uri="{9D8B030D-6E8A-4147-A177-3AD203B41FA5}">
                      <a16:colId xmlns:a16="http://schemas.microsoft.com/office/drawing/2014/main" val="20002"/>
                    </a:ext>
                  </a:extLst>
                </a:gridCol>
                <a:gridCol w="2592434">
                  <a:extLst>
                    <a:ext uri="{9D8B030D-6E8A-4147-A177-3AD203B41FA5}">
                      <a16:colId xmlns:a16="http://schemas.microsoft.com/office/drawing/2014/main" val="20003"/>
                    </a:ext>
                  </a:extLst>
                </a:gridCol>
              </a:tblGrid>
              <a:tr h="23189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Arm A (Control THP)</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Arm B (THP-Pembro)</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Arm C (TH-Pembro)</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3640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52 (32-79)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51 (28-82)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53 (36-74)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004930238"/>
                  </a:ext>
                </a:extLst>
              </a:tr>
              <a:tr h="7092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Ethnicity/race,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White/non-Hispanic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Hispanic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Asian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Black</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American Indian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Other/unknown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32 (55.2)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 (24.1)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(12.1)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(6.9)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35 (60.3)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(20.7)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(10.3)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(3.4)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(86.4)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(4.5)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(9.1)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32737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Tumor size,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T1/T2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T3/T4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49 (84.5)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(15.5)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48 (82.8)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(17.2)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 (81.8)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(18.2)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32737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Nodal status,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Positive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Negative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23 (39.7)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35 (60.3)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23 (39.7)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35 (60.3)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(31.8)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(68.2)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32737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Hormone receptor status,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Positive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Negative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36 (62.1)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 (37.9)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37 (63.8)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21 (36.2)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 (63.6)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(36.4)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692175218"/>
                  </a:ext>
                </a:extLst>
              </a:tr>
            </a:tbl>
          </a:graphicData>
        </a:graphic>
      </p:graphicFrame>
    </p:spTree>
    <p:extLst>
      <p:ext uri="{BB962C8B-B14F-4D97-AF65-F5344CB8AC3E}">
        <p14:creationId xmlns:p14="http://schemas.microsoft.com/office/powerpoint/2010/main" val="1690557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9B4424-5980-D089-4EF9-44766E25E94D}"/>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75325997-D740-DA75-EABB-AB67839B3029}"/>
              </a:ext>
            </a:extLst>
          </p:cNvPr>
          <p:cNvSpPr>
            <a:spLocks noGrp="1" noChangeArrowheads="1"/>
          </p:cNvSpPr>
          <p:nvPr>
            <p:ph type="title"/>
          </p:nvPr>
        </p:nvSpPr>
        <p:spPr/>
        <p:txBody>
          <a:bodyPr/>
          <a:lstStyle/>
          <a:p>
            <a:r>
              <a:rPr lang="en-US" dirty="0"/>
              <a:t>neoHIP: pCR</a:t>
            </a:r>
            <a:endParaRPr lang="en-US" altLang="en-US" dirty="0"/>
          </a:p>
        </p:txBody>
      </p:sp>
      <p:sp>
        <p:nvSpPr>
          <p:cNvPr id="4" name="Text Box 15">
            <a:extLst>
              <a:ext uri="{FF2B5EF4-FFF2-40B4-BE49-F238E27FC236}">
                <a16:creationId xmlns:a16="http://schemas.microsoft.com/office/drawing/2014/main" id="{1D87A10D-2C81-9A06-CB7C-95B41A37F19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McArthur. SABCS 202</a:t>
            </a:r>
            <a:r>
              <a:rPr lang="en-US" altLang="en-US" sz="1200" b="0" spc="-10" dirty="0">
                <a:solidFill>
                  <a:srgbClr val="455560"/>
                </a:solidFill>
                <a:latin typeface="Calibri" panose="020F0502020204030204" pitchFamily="34" charset="0"/>
                <a:cs typeface="Arial" panose="020B0604020202020204" pitchFamily="34" charset="0"/>
              </a:rPr>
              <a:t>4</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Abstr 2436.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6" name="Group 3">
            <a:extLst>
              <a:ext uri="{FF2B5EF4-FFF2-40B4-BE49-F238E27FC236}">
                <a16:creationId xmlns:a16="http://schemas.microsoft.com/office/drawing/2014/main" id="{26C7EBD8-BE6D-C76F-548C-35ADD3272F96}"/>
              </a:ext>
            </a:extLst>
          </p:cNvPr>
          <p:cNvGraphicFramePr>
            <a:graphicFrameLocks/>
          </p:cNvGraphicFramePr>
          <p:nvPr>
            <p:extLst>
              <p:ext uri="{D42A27DB-BD31-4B8C-83A1-F6EECF244321}">
                <p14:modId xmlns:p14="http://schemas.microsoft.com/office/powerpoint/2010/main" val="2315729524"/>
              </p:ext>
            </p:extLst>
          </p:nvPr>
        </p:nvGraphicFramePr>
        <p:xfrm>
          <a:off x="723900" y="1603165"/>
          <a:ext cx="10762137" cy="2834752"/>
        </p:xfrm>
        <a:graphic>
          <a:graphicData uri="http://schemas.openxmlformats.org/drawingml/2006/table">
            <a:tbl>
              <a:tblPr/>
              <a:tblGrid>
                <a:gridCol w="2984835">
                  <a:extLst>
                    <a:ext uri="{9D8B030D-6E8A-4147-A177-3AD203B41FA5}">
                      <a16:colId xmlns:a16="http://schemas.microsoft.com/office/drawing/2014/main" val="20000"/>
                    </a:ext>
                  </a:extLst>
                </a:gridCol>
                <a:gridCol w="2592434">
                  <a:extLst>
                    <a:ext uri="{9D8B030D-6E8A-4147-A177-3AD203B41FA5}">
                      <a16:colId xmlns:a16="http://schemas.microsoft.com/office/drawing/2014/main" val="20001"/>
                    </a:ext>
                  </a:extLst>
                </a:gridCol>
                <a:gridCol w="2592434">
                  <a:extLst>
                    <a:ext uri="{9D8B030D-6E8A-4147-A177-3AD203B41FA5}">
                      <a16:colId xmlns:a16="http://schemas.microsoft.com/office/drawing/2014/main" val="20002"/>
                    </a:ext>
                  </a:extLst>
                </a:gridCol>
                <a:gridCol w="2592434">
                  <a:extLst>
                    <a:ext uri="{9D8B030D-6E8A-4147-A177-3AD203B41FA5}">
                      <a16:colId xmlns:a16="http://schemas.microsoft.com/office/drawing/2014/main" val="20003"/>
                    </a:ext>
                  </a:extLst>
                </a:gridCol>
              </a:tblGrid>
              <a:tr h="3830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Outcome,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Arm A (Control THP)</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Arm B (THP-Pembro)</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Arm C (TH-Pembro)</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18896">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ypT0/TisypN0 </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(primary endpoint)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28 (48.3)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39 (67.2)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 (25.0)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004930238"/>
                  </a:ext>
                </a:extLst>
              </a:tr>
              <a:tr h="218896">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3">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Difference, Arm B vs Arm A: 18.9 (</a:t>
                      </a:r>
                      <a:r>
                        <a:rPr kumimoji="0" lang="en-US" sz="1800" b="0" i="1" u="none" strike="noStrike" cap="none" normalizeH="0" baseline="0" dirty="0">
                          <a:ln>
                            <a:noFill/>
                          </a:ln>
                          <a:solidFill>
                            <a:schemeClr val="bg2">
                              <a:lumMod val="10000"/>
                            </a:schemeClr>
                          </a:solidFill>
                          <a:effectLst/>
                          <a:latin typeface="Calibri" panose="020F0502020204030204" pitchFamily="34" charset="0"/>
                        </a:rPr>
                        <a:t>P</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 .030)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18896">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ypT0ypN0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25 (43.1)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30 (51.7)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 (20.0)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18896">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3">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Difference, Arm B vs Arm A: 8.6 (</a:t>
                      </a:r>
                      <a:r>
                        <a:rPr kumimoji="0" lang="en-US" sz="1800" b="0" i="1" u="none" strike="noStrike" cap="none" normalizeH="0" baseline="0" dirty="0">
                          <a:ln>
                            <a:noFill/>
                          </a:ln>
                          <a:solidFill>
                            <a:schemeClr val="bg2">
                              <a:lumMod val="10000"/>
                            </a:schemeClr>
                          </a:solidFill>
                          <a:effectLst/>
                          <a:latin typeface="Calibri" panose="020F0502020204030204" pitchFamily="34" charset="0"/>
                        </a:rPr>
                        <a:t>P</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 .229)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218896">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ypT0/Tis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29 (50.0)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40 (68.9)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 (25.0)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692175218"/>
                  </a:ext>
                </a:extLst>
              </a:tr>
              <a:tr h="218896">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3">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Difference, Arm B vs Arm A: 18.9 (</a:t>
                      </a:r>
                      <a:r>
                        <a:rPr kumimoji="0" lang="en-US" sz="1800" b="0" i="1" u="none" strike="noStrike" cap="none" normalizeH="0" baseline="0" dirty="0">
                          <a:ln>
                            <a:noFill/>
                          </a:ln>
                          <a:solidFill>
                            <a:schemeClr val="bg2">
                              <a:lumMod val="10000"/>
                            </a:schemeClr>
                          </a:solidFill>
                          <a:effectLst/>
                          <a:latin typeface="Calibri" panose="020F0502020204030204" pitchFamily="34" charset="0"/>
                        </a:rPr>
                        <a:t>P</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 .029)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959430450"/>
                  </a:ext>
                </a:extLst>
              </a:tr>
            </a:tbl>
          </a:graphicData>
        </a:graphic>
      </p:graphicFrame>
    </p:spTree>
    <p:extLst>
      <p:ext uri="{BB962C8B-B14F-4D97-AF65-F5344CB8AC3E}">
        <p14:creationId xmlns:p14="http://schemas.microsoft.com/office/powerpoint/2010/main" val="34594803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C33905-3391-4F76-F61F-5074B997895F}"/>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6980FD39-FE3D-A2C1-D8A5-5DA662DC411F}"/>
              </a:ext>
            </a:extLst>
          </p:cNvPr>
          <p:cNvSpPr>
            <a:spLocks noGrp="1" noChangeArrowheads="1"/>
          </p:cNvSpPr>
          <p:nvPr>
            <p:ph type="title"/>
          </p:nvPr>
        </p:nvSpPr>
        <p:spPr/>
        <p:txBody>
          <a:bodyPr/>
          <a:lstStyle/>
          <a:p>
            <a:r>
              <a:rPr lang="en-US" dirty="0"/>
              <a:t>neoHIP: Safety</a:t>
            </a:r>
            <a:endParaRPr lang="en-US" altLang="en-US" dirty="0"/>
          </a:p>
        </p:txBody>
      </p:sp>
      <p:sp>
        <p:nvSpPr>
          <p:cNvPr id="4" name="Text Box 15">
            <a:extLst>
              <a:ext uri="{FF2B5EF4-FFF2-40B4-BE49-F238E27FC236}">
                <a16:creationId xmlns:a16="http://schemas.microsoft.com/office/drawing/2014/main" id="{57EC4846-BAD7-1C44-A669-AAC6E654380D}"/>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McArthur. SABCS 202</a:t>
            </a:r>
            <a:r>
              <a:rPr lang="en-US" altLang="en-US" sz="1200" b="0" spc="-10" dirty="0">
                <a:solidFill>
                  <a:srgbClr val="455560"/>
                </a:solidFill>
                <a:latin typeface="Calibri" panose="020F0502020204030204" pitchFamily="34" charset="0"/>
                <a:cs typeface="Arial" panose="020B0604020202020204" pitchFamily="34" charset="0"/>
              </a:rPr>
              <a:t>4</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Abstr 2436.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2" name="Group 3">
            <a:extLst>
              <a:ext uri="{FF2B5EF4-FFF2-40B4-BE49-F238E27FC236}">
                <a16:creationId xmlns:a16="http://schemas.microsoft.com/office/drawing/2014/main" id="{CA249C06-B556-A2EE-7091-782034000665}"/>
              </a:ext>
            </a:extLst>
          </p:cNvPr>
          <p:cNvGraphicFramePr>
            <a:graphicFrameLocks/>
          </p:cNvGraphicFramePr>
          <p:nvPr>
            <p:extLst>
              <p:ext uri="{D42A27DB-BD31-4B8C-83A1-F6EECF244321}">
                <p14:modId xmlns:p14="http://schemas.microsoft.com/office/powerpoint/2010/main" val="1942092706"/>
              </p:ext>
            </p:extLst>
          </p:nvPr>
        </p:nvGraphicFramePr>
        <p:xfrm>
          <a:off x="723899" y="1598108"/>
          <a:ext cx="5275735" cy="4724480"/>
        </p:xfrm>
        <a:graphic>
          <a:graphicData uri="http://schemas.openxmlformats.org/drawingml/2006/table">
            <a:tbl>
              <a:tblPr/>
              <a:tblGrid>
                <a:gridCol w="1629441">
                  <a:extLst>
                    <a:ext uri="{9D8B030D-6E8A-4147-A177-3AD203B41FA5}">
                      <a16:colId xmlns:a16="http://schemas.microsoft.com/office/drawing/2014/main" val="20000"/>
                    </a:ext>
                  </a:extLst>
                </a:gridCol>
                <a:gridCol w="1176669">
                  <a:extLst>
                    <a:ext uri="{9D8B030D-6E8A-4147-A177-3AD203B41FA5}">
                      <a16:colId xmlns:a16="http://schemas.microsoft.com/office/drawing/2014/main" val="20001"/>
                    </a:ext>
                  </a:extLst>
                </a:gridCol>
                <a:gridCol w="1307175">
                  <a:extLst>
                    <a:ext uri="{9D8B030D-6E8A-4147-A177-3AD203B41FA5}">
                      <a16:colId xmlns:a16="http://schemas.microsoft.com/office/drawing/2014/main" val="20002"/>
                    </a:ext>
                  </a:extLst>
                </a:gridCol>
                <a:gridCol w="1162450">
                  <a:extLst>
                    <a:ext uri="{9D8B030D-6E8A-4147-A177-3AD203B41FA5}">
                      <a16:colId xmlns:a16="http://schemas.microsoft.com/office/drawing/2014/main" val="20003"/>
                    </a:ext>
                  </a:extLst>
                </a:gridCol>
              </a:tblGrid>
              <a:tr h="42233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AE,*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Arm A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Control THP</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Arm B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THP-Pembro</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Arm C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TH-Pembro</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16132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Any grade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Diarrhea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Fatigue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Nausea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Peripheral neuropathy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Anemia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Alopecia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Rash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Insomnia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Epistaxis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Headache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ALT Increase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44.8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36.2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31.0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55.2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46.5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39.7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38078669"/>
                  </a:ext>
                </a:extLst>
              </a:tr>
              <a:tr h="24844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Grade 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361029187"/>
                  </a:ext>
                </a:extLst>
              </a:tr>
              <a:tr h="24844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Led to death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897358674"/>
                  </a:ext>
                </a:extLst>
              </a:tr>
              <a:tr h="24844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Led to d/c of any drug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792557983"/>
                  </a:ext>
                </a:extLst>
              </a:tr>
            </a:tbl>
          </a:graphicData>
        </a:graphic>
      </p:graphicFrame>
      <p:graphicFrame>
        <p:nvGraphicFramePr>
          <p:cNvPr id="3" name="Group 3">
            <a:extLst>
              <a:ext uri="{FF2B5EF4-FFF2-40B4-BE49-F238E27FC236}">
                <a16:creationId xmlns:a16="http://schemas.microsoft.com/office/drawing/2014/main" id="{6490EC32-C24D-2FF6-1006-C2FB9A7D0253}"/>
              </a:ext>
            </a:extLst>
          </p:cNvPr>
          <p:cNvGraphicFramePr>
            <a:graphicFrameLocks/>
          </p:cNvGraphicFramePr>
          <p:nvPr>
            <p:extLst>
              <p:ext uri="{D42A27DB-BD31-4B8C-83A1-F6EECF244321}">
                <p14:modId xmlns:p14="http://schemas.microsoft.com/office/powerpoint/2010/main" val="3733860873"/>
              </p:ext>
            </p:extLst>
          </p:nvPr>
        </p:nvGraphicFramePr>
        <p:xfrm>
          <a:off x="6096000" y="1598108"/>
          <a:ext cx="5394960" cy="2804240"/>
        </p:xfrm>
        <a:graphic>
          <a:graphicData uri="http://schemas.openxmlformats.org/drawingml/2006/table">
            <a:tbl>
              <a:tblPr/>
              <a:tblGrid>
                <a:gridCol w="1825272">
                  <a:extLst>
                    <a:ext uri="{9D8B030D-6E8A-4147-A177-3AD203B41FA5}">
                      <a16:colId xmlns:a16="http://schemas.microsoft.com/office/drawing/2014/main" val="20000"/>
                    </a:ext>
                  </a:extLst>
                </a:gridCol>
                <a:gridCol w="1189896">
                  <a:extLst>
                    <a:ext uri="{9D8B030D-6E8A-4147-A177-3AD203B41FA5}">
                      <a16:colId xmlns:a16="http://schemas.microsoft.com/office/drawing/2014/main" val="20001"/>
                    </a:ext>
                  </a:extLst>
                </a:gridCol>
                <a:gridCol w="1189896">
                  <a:extLst>
                    <a:ext uri="{9D8B030D-6E8A-4147-A177-3AD203B41FA5}">
                      <a16:colId xmlns:a16="http://schemas.microsoft.com/office/drawing/2014/main" val="20002"/>
                    </a:ext>
                  </a:extLst>
                </a:gridCol>
                <a:gridCol w="1189896">
                  <a:extLst>
                    <a:ext uri="{9D8B030D-6E8A-4147-A177-3AD203B41FA5}">
                      <a16:colId xmlns:a16="http://schemas.microsoft.com/office/drawing/2014/main" val="20003"/>
                    </a:ext>
                  </a:extLst>
                </a:gridCol>
              </a:tblGrid>
              <a:tr h="3566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Immune-Related </a:t>
                      </a:r>
                      <a:br>
                        <a:rPr kumimoji="0" lang="en-GB" sz="1400" b="1" i="0" u="none" strike="noStrike" cap="none" normalizeH="0" baseline="0" dirty="0">
                          <a:ln>
                            <a:noFill/>
                          </a:ln>
                          <a:solidFill>
                            <a:schemeClr val="tx1"/>
                          </a:solidFill>
                          <a:effectLst/>
                          <a:latin typeface="Calibri" panose="020F0502020204030204" pitchFamily="34" charset="0"/>
                        </a:rPr>
                      </a:br>
                      <a:r>
                        <a:rPr kumimoji="0" lang="en-GB" sz="1400" b="1" i="0" u="none" strike="noStrike" cap="none" normalizeH="0" baseline="0" dirty="0">
                          <a:ln>
                            <a:noFill/>
                          </a:ln>
                          <a:solidFill>
                            <a:schemeClr val="tx1"/>
                          </a:solidFill>
                          <a:effectLst/>
                          <a:latin typeface="Calibri" panose="020F0502020204030204" pitchFamily="34" charset="0"/>
                        </a:rPr>
                        <a:t>AE,</a:t>
                      </a:r>
                      <a:r>
                        <a:rPr kumimoji="0" lang="en-GB" sz="1400" b="1" i="0" u="none" strike="noStrike" cap="none" normalizeH="0" baseline="30000" dirty="0">
                          <a:ln>
                            <a:noFill/>
                          </a:ln>
                          <a:solidFill>
                            <a:schemeClr val="tx1"/>
                          </a:solidFill>
                          <a:effectLst/>
                          <a:latin typeface="Calibri" panose="020F0502020204030204" pitchFamily="34" charset="0"/>
                        </a:rPr>
                        <a:t>†</a:t>
                      </a:r>
                      <a:r>
                        <a:rPr kumimoji="0" lang="en-GB" sz="1400" b="1" i="0" u="none" strike="noStrike" cap="none" normalizeH="0" baseline="0" dirty="0">
                          <a:ln>
                            <a:noFill/>
                          </a:ln>
                          <a:solidFill>
                            <a:schemeClr val="tx1"/>
                          </a:solidFill>
                          <a:effectLst/>
                          <a:latin typeface="Calibri" panose="020F0502020204030204" pitchFamily="34" charset="0"/>
                        </a:rPr>
                        <a:t>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Arm A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Control THP</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Arm B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THP-Pembro</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Arm C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TH-Pembro</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78455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Any grade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Rash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ALT increase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Hypothyroidism</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Pneumonitis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38078669"/>
                  </a:ext>
                </a:extLst>
              </a:tr>
              <a:tr h="21397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Grade 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361029187"/>
                  </a:ext>
                </a:extLst>
              </a:tr>
              <a:tr h="21397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Led to death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897358674"/>
                  </a:ext>
                </a:extLst>
              </a:tr>
              <a:tr h="21397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Led to d/c of any drug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792557983"/>
                  </a:ext>
                </a:extLst>
              </a:tr>
            </a:tbl>
          </a:graphicData>
        </a:graphic>
      </p:graphicFrame>
      <p:sp>
        <p:nvSpPr>
          <p:cNvPr id="5" name="TextBox 4">
            <a:extLst>
              <a:ext uri="{FF2B5EF4-FFF2-40B4-BE49-F238E27FC236}">
                <a16:creationId xmlns:a16="http://schemas.microsoft.com/office/drawing/2014/main" id="{AD5DE594-FA3F-1DF0-308D-F7AA5D8C5D9A}"/>
              </a:ext>
            </a:extLst>
          </p:cNvPr>
          <p:cNvSpPr txBox="1"/>
          <p:nvPr/>
        </p:nvSpPr>
        <p:spPr bwMode="auto">
          <a:xfrm>
            <a:off x="6095999" y="4402348"/>
            <a:ext cx="539496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*AEs with ≥15% reported during study treatment, not including AEs during additional chemotherapy. </a:t>
            </a:r>
            <a:r>
              <a:rPr lang="en-US" sz="1400" b="0" baseline="30000" dirty="0">
                <a:solidFill>
                  <a:schemeClr val="bg1"/>
                </a:solidFill>
                <a:latin typeface="Calibri" panose="020F0502020204030204" pitchFamily="34" charset="0"/>
              </a:rPr>
              <a:t>†</a:t>
            </a:r>
            <a:r>
              <a:rPr lang="en-US" sz="1400" b="0" dirty="0">
                <a:solidFill>
                  <a:schemeClr val="bg1"/>
                </a:solidFill>
                <a:latin typeface="Calibri" panose="020F0502020204030204" pitchFamily="34" charset="0"/>
              </a:rPr>
              <a:t>AEs with ≥2 patients or grade ≥3 reported during study treatment.</a:t>
            </a:r>
            <a:endParaRPr lang="en-US" sz="1400" b="0" baseline="30000" dirty="0">
              <a:solidFill>
                <a:schemeClr val="bg1"/>
              </a:solidFill>
              <a:latin typeface="Calibri" panose="020F0502020204030204" pitchFamily="34" charset="0"/>
            </a:endParaRPr>
          </a:p>
        </p:txBody>
      </p:sp>
    </p:spTree>
    <p:extLst>
      <p:ext uri="{BB962C8B-B14F-4D97-AF65-F5344CB8AC3E}">
        <p14:creationId xmlns:p14="http://schemas.microsoft.com/office/powerpoint/2010/main" val="1736487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neoHIP: Investigators’ Conclusions</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pPr>
              <a:spcBef>
                <a:spcPts val="600"/>
              </a:spcBef>
            </a:pPr>
            <a:r>
              <a:rPr lang="en-US" altLang="en-US" sz="2600" dirty="0"/>
              <a:t>Phase II neoHIP trial demonstrated that the addition of pembrolizumab to THP improved pCR compared with THP alone and was safe</a:t>
            </a:r>
          </a:p>
          <a:p>
            <a:pPr lvl="1">
              <a:spcBef>
                <a:spcPts val="600"/>
              </a:spcBef>
            </a:pPr>
            <a:r>
              <a:rPr lang="en-US" altLang="en-US" sz="2400" dirty="0"/>
              <a:t>Adding pembrolizumab did not remove the need for dual HER2-blockade</a:t>
            </a:r>
          </a:p>
          <a:p>
            <a:pPr>
              <a:spcBef>
                <a:spcPts val="600"/>
              </a:spcBef>
            </a:pPr>
            <a:r>
              <a:rPr lang="en-US" altLang="en-US" sz="2600" dirty="0"/>
              <a:t>neoHIP is the first trial to show clinically meaningful benefit of ICI with dual HER2 blockade with intent-to-cure HER2+ breast cancer</a:t>
            </a:r>
          </a:p>
          <a:p>
            <a:pPr lvl="1">
              <a:spcBef>
                <a:spcPts val="600"/>
              </a:spcBef>
            </a:pPr>
            <a:r>
              <a:rPr lang="en-US" altLang="en-US" sz="2400" dirty="0"/>
              <a:t>EFS, subset, and correlation analyses in progress</a:t>
            </a:r>
          </a:p>
          <a:p>
            <a:pPr>
              <a:spcBef>
                <a:spcPts val="600"/>
              </a:spcBef>
            </a:pPr>
            <a:r>
              <a:rPr lang="en-US" altLang="en-US" sz="2600" dirty="0"/>
              <a:t>Investigators concluded that neoadjuvant treatment with THP-pembrolizumab for early HER2+ breast cancer may reduce need for polychemotherapy, improve long-term patient outcomes, and minimize toxicity</a:t>
            </a:r>
          </a:p>
          <a:p>
            <a:pPr>
              <a:spcBef>
                <a:spcPts val="600"/>
              </a:spcBef>
            </a:pPr>
            <a:endParaRPr lang="en-US" altLang="en-US" sz="2600"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McArthur. SABCS 202</a:t>
            </a:r>
            <a:r>
              <a:rPr lang="en-US" altLang="en-US" sz="1200" b="0" spc="-10" dirty="0">
                <a:solidFill>
                  <a:srgbClr val="455560"/>
                </a:solidFill>
                <a:latin typeface="Calibri" panose="020F0502020204030204" pitchFamily="34" charset="0"/>
                <a:cs typeface="Arial" panose="020B0604020202020204" pitchFamily="34" charset="0"/>
              </a:rPr>
              <a:t>4</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Abstr 2436.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6776672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SABCS 2024!</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CME-certified analysis </a:t>
            </a:r>
            <a:r>
              <a:rPr lang="en-US" sz="2200" b="0" dirty="0"/>
              <a:t>with expert faculty commentary on key studies from the conference</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extLst>
      <p:ext uri="{BB962C8B-B14F-4D97-AF65-F5344CB8AC3E}">
        <p14:creationId xmlns:p14="http://schemas.microsoft.com/office/powerpoint/2010/main" val="730772919"/>
      </p:ext>
    </p:extLst>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45D8847D6590B48843E1E6296B9D018" ma:contentTypeVersion="11" ma:contentTypeDescription="Create a new document." ma:contentTypeScope="" ma:versionID="2a3ce9dfb8ab2d6442b786af14e904ff">
  <xsd:schema xmlns:xsd="http://www.w3.org/2001/XMLSchema" xmlns:xs="http://www.w3.org/2001/XMLSchema" xmlns:p="http://schemas.microsoft.com/office/2006/metadata/properties" xmlns:ns2="09c7c570-01a5-4783-a5d8-c1ec17b8ed46" xmlns:ns3="22fd6914-46d4-4c7e-bbad-46e82841b69d" targetNamespace="http://schemas.microsoft.com/office/2006/metadata/properties" ma:root="true" ma:fieldsID="d110c222868013396d4b120a915405a8" ns2:_="" ns3:_="">
    <xsd:import namespace="09c7c570-01a5-4783-a5d8-c1ec17b8ed46"/>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c7c570-01a5-4783-a5d8-c1ec17b8ed4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9c7c570-01a5-4783-a5d8-c1ec17b8ed46">
      <Terms xmlns="http://schemas.microsoft.com/office/infopath/2007/PartnerControls"/>
    </lcf76f155ced4ddcb4097134ff3c332f>
    <TaxCatchAll xmlns="22fd6914-46d4-4c7e-bbad-46e82841b69d" xsi:nil="true"/>
  </documentManagement>
</p:properties>
</file>

<file path=customXml/itemProps1.xml><?xml version="1.0" encoding="utf-8"?>
<ds:datastoreItem xmlns:ds="http://schemas.openxmlformats.org/officeDocument/2006/customXml" ds:itemID="{82B84363-3072-4919-BFF6-9EC3DC087B78}">
  <ds:schemaRefs>
    <ds:schemaRef ds:uri="09c7c570-01a5-4783-a5d8-c1ec17b8ed46"/>
    <ds:schemaRef ds:uri="22fd6914-46d4-4c7e-bbad-46e82841b69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FD19A569-7F65-4FF5-A07E-541F4FEFE0B3}">
  <ds:schemaRefs>
    <ds:schemaRef ds:uri="http://schemas.microsoft.com/sharepoint/v3/contenttype/forms"/>
  </ds:schemaRefs>
</ds:datastoreItem>
</file>

<file path=customXml/itemProps3.xml><?xml version="1.0" encoding="utf-8"?>
<ds:datastoreItem xmlns:ds="http://schemas.openxmlformats.org/officeDocument/2006/customXml" ds:itemID="{63C194DC-5E0C-4F66-BE38-F44F7723DC20}">
  <ds:schemaRefs>
    <ds:schemaRef ds:uri="http://schemas.microsoft.com/office/2006/metadata/properties"/>
    <ds:schemaRef ds:uri="http://schemas.microsoft.com/office/2006/documentManagement/types"/>
    <ds:schemaRef ds:uri="http://purl.org/dc/dcmitype/"/>
    <ds:schemaRef ds:uri="http://purl.org/dc/terms/"/>
    <ds:schemaRef ds:uri="http://schemas.microsoft.com/office/infopath/2007/PartnerControls"/>
    <ds:schemaRef ds:uri="22fd6914-46d4-4c7e-bbad-46e82841b69d"/>
    <ds:schemaRef ds:uri="http://purl.org/dc/elements/1.1/"/>
    <ds:schemaRef ds:uri="http://schemas.openxmlformats.org/package/2006/metadata/core-properties"/>
    <ds:schemaRef ds:uri="09c7c570-01a5-4783-a5d8-c1ec17b8ed46"/>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2</TotalTime>
  <Words>1551</Words>
  <Application>Microsoft Office PowerPoint</Application>
  <PresentationFormat>Widescreen</PresentationFormat>
  <Paragraphs>283</Paragraphs>
  <Slides>9</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Aptos</vt:lpstr>
      <vt:lpstr>Arial</vt:lpstr>
      <vt:lpstr>Calibri</vt:lpstr>
      <vt:lpstr>Times</vt:lpstr>
      <vt:lpstr>Wingdings</vt:lpstr>
      <vt:lpstr>2022_CCO_Template</vt:lpstr>
      <vt:lpstr>neoHIP: Phase II Trial of Neoadjuvant Pembrolizumab + HER2-Targeted Therapy for HER2-Positive Early Breast Cancer</vt:lpstr>
      <vt:lpstr>About These Slides</vt:lpstr>
      <vt:lpstr>neoHIP: Background</vt:lpstr>
      <vt:lpstr>neoHIP: Study Design</vt:lpstr>
      <vt:lpstr>neoHIP: Baseline Characteristics</vt:lpstr>
      <vt:lpstr>neoHIP: pCR</vt:lpstr>
      <vt:lpstr>neoHIP: Safety</vt:lpstr>
      <vt:lpstr>neoHIP: Investigators’ Conclusions</vt:lpstr>
      <vt:lpstr>Go Online for More CCO  Coverage of SABCS 2024!</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neoHIP: Phase II Trial of Neoadjuvant Pembrolizumab + HER2-Targeted Therapy for HER2-Positive Early Breast Cancer</dc:title>
  <dc:creator>Timothy Quill</dc:creator>
  <cp:lastModifiedBy>Valerie Wenzel</cp:lastModifiedBy>
  <cp:revision>2</cp:revision>
  <dcterms:created xsi:type="dcterms:W3CDTF">2024-12-06T00:52:27Z</dcterms:created>
  <dcterms:modified xsi:type="dcterms:W3CDTF">2024-12-17T21:30:36Z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0x010100645D8847D6590B48843E1E6296B9D018</vt:lpwstr>
  </property>
  <property fmtid="{D5CDD505-2E9C-101B-9397-08002B2CF9AE}" pid="3" name="MediaServiceImageTags">
    <vt:lpwstr/>
  </property>
</Properties>
</file>